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2"/>
  </p:notesMasterIdLst>
  <p:handoutMasterIdLst>
    <p:handoutMasterId r:id="rId163"/>
  </p:handout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 id="406" r:id="rId146"/>
    <p:sldId id="407" r:id="rId147"/>
    <p:sldId id="408" r:id="rId148"/>
    <p:sldId id="409" r:id="rId149"/>
    <p:sldId id="410" r:id="rId150"/>
    <p:sldId id="411" r:id="rId151"/>
    <p:sldId id="412" r:id="rId152"/>
    <p:sldId id="413" r:id="rId153"/>
    <p:sldId id="414" r:id="rId154"/>
    <p:sldId id="415" r:id="rId155"/>
    <p:sldId id="416" r:id="rId156"/>
    <p:sldId id="417" r:id="rId157"/>
    <p:sldId id="418" r:id="rId158"/>
    <p:sldId id="419" r:id="rId159"/>
    <p:sldId id="420" r:id="rId160"/>
    <p:sldId id="261" r:id="rId1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4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8" Type="http://schemas.openxmlformats.org/officeDocument/2006/relationships/image" Target="../media/image92.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4.png"/></Relationships>
</file>

<file path=ppt/slides/_rels/slide105.xml.rels><?xml version="1.0" encoding="UTF-8" standalone="yes"?>
<Relationships xmlns="http://schemas.openxmlformats.org/package/2006/relationships"><Relationship Id="rId8" Type="http://schemas.openxmlformats.org/officeDocument/2006/relationships/image" Target="../media/image95.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8" Type="http://schemas.openxmlformats.org/officeDocument/2006/relationships/image" Target="../media/image96.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8" Type="http://schemas.openxmlformats.org/officeDocument/2006/relationships/image" Target="../media/image97.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9.png"/></Relationships>
</file>

<file path=ppt/slides/_rels/slide109.xml.rels><?xml version="1.0" encoding="UTF-8" standalone="yes"?>
<Relationships xmlns="http://schemas.openxmlformats.org/package/2006/relationships"><Relationship Id="rId8" Type="http://schemas.openxmlformats.org/officeDocument/2006/relationships/image" Target="../media/image10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110.xml.rels><?xml version="1.0" encoding="UTF-8" standalone="yes"?>
<Relationships xmlns="http://schemas.openxmlformats.org/package/2006/relationships"><Relationship Id="rId8" Type="http://schemas.openxmlformats.org/officeDocument/2006/relationships/image" Target="../media/image101.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8" Type="http://schemas.openxmlformats.org/officeDocument/2006/relationships/image" Target="../media/image102.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8" Type="http://schemas.openxmlformats.org/officeDocument/2006/relationships/image" Target="../media/image103.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6.png"/></Relationships>
</file>

<file path=ppt/slides/_rels/slide1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9.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9.png"/></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2.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7.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image" Target="../media/image4.png"/><Relationship Id="rId16"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4.png"/><Relationship Id="rId5" Type="http://schemas.openxmlformats.org/officeDocument/2006/relationships/image" Target="../media/image7.png"/><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image" Target="../media/image6.png"/><Relationship Id="rId9" Type="http://schemas.openxmlformats.org/officeDocument/2006/relationships/image" Target="../media/image112.png"/><Relationship Id="rId14" Type="http://schemas.openxmlformats.org/officeDocument/2006/relationships/image" Target="../media/image117.png"/></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0.xml.rels><?xml version="1.0" encoding="UTF-8" standalone="yes"?>
<Relationships xmlns="http://schemas.openxmlformats.org/package/2006/relationships"><Relationship Id="rId8" Type="http://schemas.openxmlformats.org/officeDocument/2006/relationships/image" Target="../media/image122.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5.png"/></Relationships>
</file>

<file path=ppt/slides/_rels/slide13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0.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7.png"/></Relationships>
</file>

<file path=ppt/slides/_rels/slide14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8.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 Id="rId9" Type="http://schemas.openxmlformats.org/officeDocument/2006/relationships/image" Target="../media/image136.png"/></Relationships>
</file>

<file path=ppt/slides/_rels/slide149.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0.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51.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52.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53.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54.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55.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56.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57.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58.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59.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7.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5.png"/><Relationship Id="rId21" Type="http://schemas.openxmlformats.org/officeDocument/2006/relationships/image" Target="../media/image32.png"/><Relationship Id="rId7" Type="http://schemas.openxmlformats.org/officeDocument/2006/relationships/image" Target="../media/image9.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4.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7.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5.png"/><Relationship Id="rId21" Type="http://schemas.openxmlformats.org/officeDocument/2006/relationships/image" Target="../media/image58.png"/><Relationship Id="rId7" Type="http://schemas.openxmlformats.org/officeDocument/2006/relationships/image" Target="../media/image9.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4.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image" Target="../media/image7.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6.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8" Type="http://schemas.openxmlformats.org/officeDocument/2006/relationships/image" Target="../media/image75.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image" Target="../media/image76.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8.png"/></Relationships>
</file>

<file path=ppt/slides/_rels/slide7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82.png"/></Relationships>
</file>

<file path=ppt/slides/_rels/slide8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86.png"/><Relationship Id="rId4" Type="http://schemas.openxmlformats.org/officeDocument/2006/relationships/image" Target="../media/image6.png"/><Relationship Id="rId9" Type="http://schemas.openxmlformats.org/officeDocument/2006/relationships/image" Target="../media/image8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88.pn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1.png"/></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dirty="0" err="1" smtClean="0"/>
              <a:t>Penilaian</a:t>
            </a:r>
            <a:r>
              <a:rPr lang="en-US" sz="3600" dirty="0" smtClean="0"/>
              <a:t> Asset &amp; </a:t>
            </a:r>
            <a:r>
              <a:rPr lang="en-US" sz="3600" dirty="0" err="1" smtClean="0"/>
              <a:t>Bisnis</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a:t>
            </a:r>
            <a:r>
              <a:rPr lang="en-US" sz="1800" b="1" dirty="0" smtClean="0">
                <a:effectLst>
                  <a:outerShdw blurRad="38100" dist="38100" dir="2700000" algn="tl">
                    <a:srgbClr val="000000">
                      <a:alpha val="43137"/>
                    </a:srgbClr>
                  </a:outerShdw>
                </a:effectLst>
              </a:rPr>
              <a:t>EKONOMI DAN BISNIS</a:t>
            </a:r>
            <a:endParaRPr lang="en-US" sz="1800" b="1" dirty="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000" dirty="0" smtClean="0"/>
              <a:t>E</a:t>
            </a:r>
            <a:r>
              <a:rPr lang="en-US" sz="2000" dirty="0" smtClean="0"/>
              <a:t>BA 919</a:t>
            </a:r>
          </a:p>
          <a:p>
            <a:endParaRPr lang="id-ID" sz="2000" dirty="0" smtClean="0"/>
          </a:p>
          <a:p>
            <a:endParaRPr lang="id-ID" sz="2000" dirty="0"/>
          </a:p>
          <a:p>
            <a:r>
              <a:rPr lang="en-US" sz="2000" dirty="0" smtClean="0"/>
              <a:t>PENILAIAN </a:t>
            </a:r>
          </a:p>
          <a:p>
            <a:r>
              <a:rPr lang="en-US" sz="2000" dirty="0"/>
              <a:t>A</a:t>
            </a:r>
            <a:r>
              <a:rPr lang="en-US" sz="2000" dirty="0" smtClean="0"/>
              <a:t>SSET &amp; BISNIS</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6</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33" name="object 3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4" name="object 3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5" name="object 3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6" name="object 3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7" name="object 3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30" name="object 30"/>
          <p:cNvSpPr txBox="1"/>
          <p:nvPr/>
        </p:nvSpPr>
        <p:spPr>
          <a:xfrm>
            <a:off x="3632284" y="1307726"/>
            <a:ext cx="199596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Descriptive Tests</a:t>
            </a:r>
            <a:endParaRPr sz="2200">
              <a:latin typeface="Times New Roman"/>
              <a:cs typeface="Times New Roman"/>
            </a:endParaRPr>
          </a:p>
        </p:txBody>
      </p:sp>
      <p:sp>
        <p:nvSpPr>
          <p:cNvPr id="29" name="object 29"/>
          <p:cNvSpPr txBox="1"/>
          <p:nvPr/>
        </p:nvSpPr>
        <p:spPr>
          <a:xfrm>
            <a:off x="1525442" y="2095500"/>
            <a:ext cx="6263784"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What is the </a:t>
            </a:r>
            <a:r>
              <a:rPr sz="2400" u="heavy" baseline="1610" dirty="0">
                <a:latin typeface="Times New Roman"/>
                <a:cs typeface="Times New Roman"/>
              </a:rPr>
              <a:t>average and standard deviation</a:t>
            </a:r>
            <a:r>
              <a:rPr sz="2400" baseline="1610" dirty="0">
                <a:latin typeface="Times New Roman"/>
                <a:cs typeface="Times New Roman"/>
              </a:rPr>
              <a:t> for this multiple, across the</a:t>
            </a:r>
            <a:endParaRPr sz="1600">
              <a:latin typeface="Times New Roman"/>
              <a:cs typeface="Times New Roman"/>
            </a:endParaRPr>
          </a:p>
        </p:txBody>
      </p:sp>
      <p:sp>
        <p:nvSpPr>
          <p:cNvPr id="28" name="object 28"/>
          <p:cNvSpPr txBox="1"/>
          <p:nvPr/>
        </p:nvSpPr>
        <p:spPr>
          <a:xfrm>
            <a:off x="1525442" y="2330824"/>
            <a:ext cx="6932698" cy="1045732"/>
          </a:xfrm>
          <a:prstGeom prst="rect">
            <a:avLst/>
          </a:prstGeom>
        </p:spPr>
        <p:txBody>
          <a:bodyPr wrap="square" lIns="0" tIns="0" rIns="0" bIns="0" rtlCol="0">
            <a:noAutofit/>
          </a:bodyPr>
          <a:lstStyle/>
          <a:p>
            <a:pPr marL="319115" marR="23988">
              <a:lnSpc>
                <a:spcPts val="1650"/>
              </a:lnSpc>
              <a:spcBef>
                <a:spcPts val="83"/>
              </a:spcBef>
            </a:pPr>
            <a:r>
              <a:rPr sz="1600" dirty="0">
                <a:latin typeface="Times New Roman"/>
                <a:cs typeface="Times New Roman"/>
              </a:rPr>
              <a:t>universe (market)?</a:t>
            </a:r>
            <a:endParaRPr sz="1600">
              <a:latin typeface="Times New Roman"/>
              <a:cs typeface="Times New Roman"/>
            </a:endParaRPr>
          </a:p>
          <a:p>
            <a:pPr marL="319115" indent="-307718">
              <a:lnSpc>
                <a:spcPct val="99466"/>
              </a:lnSpc>
              <a:spcBef>
                <a:spcPts val="42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How asymmetric is the distribution and what is the effect of this asymmetry on the moments of  the distribution?</a:t>
            </a:r>
            <a:endParaRPr sz="1600">
              <a:latin typeface="Times New Roman"/>
              <a:cs typeface="Times New Roman"/>
            </a:endParaRPr>
          </a:p>
          <a:p>
            <a:pPr marL="11397" marR="23988">
              <a:lnSpc>
                <a:spcPct val="95825"/>
              </a:lnSpc>
              <a:spcBef>
                <a:spcPts val="345"/>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How </a:t>
            </a:r>
            <a:r>
              <a:rPr sz="1600" u="heavy" dirty="0">
                <a:latin typeface="Times New Roman"/>
                <a:cs typeface="Times New Roman"/>
              </a:rPr>
              <a:t>large are the outliers</a:t>
            </a:r>
            <a:r>
              <a:rPr sz="1600" dirty="0">
                <a:latin typeface="Times New Roman"/>
                <a:cs typeface="Times New Roman"/>
              </a:rPr>
              <a:t> to the distribution, an</a:t>
            </a:r>
            <a:r>
              <a:rPr sz="1600" spc="-35" dirty="0">
                <a:latin typeface="Times New Roman"/>
                <a:cs typeface="Times New Roman"/>
              </a:rPr>
              <a:t>d</a:t>
            </a:r>
            <a:r>
              <a:rPr sz="1600" u="heavy" spc="35" dirty="0">
                <a:latin typeface="Times New Roman"/>
                <a:cs typeface="Times New Roman"/>
              </a:rPr>
              <a:t> </a:t>
            </a:r>
            <a:r>
              <a:rPr sz="1600" u="heavy" dirty="0">
                <a:latin typeface="Times New Roman"/>
                <a:cs typeface="Times New Roman"/>
              </a:rPr>
              <a:t>how do we deal </a:t>
            </a:r>
            <a:r>
              <a:rPr sz="1600" dirty="0">
                <a:latin typeface="Times New Roman"/>
                <a:cs typeface="Times New Roman"/>
              </a:rPr>
              <a:t>with the</a:t>
            </a:r>
            <a:endParaRPr sz="1600">
              <a:latin typeface="Times New Roman"/>
              <a:cs typeface="Times New Roman"/>
            </a:endParaRPr>
          </a:p>
        </p:txBody>
      </p:sp>
      <p:sp>
        <p:nvSpPr>
          <p:cNvPr id="27" name="object 27"/>
          <p:cNvSpPr txBox="1"/>
          <p:nvPr/>
        </p:nvSpPr>
        <p:spPr>
          <a:xfrm>
            <a:off x="1837169" y="3395382"/>
            <a:ext cx="769833"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outliers?</a:t>
            </a:r>
            <a:endParaRPr sz="1600">
              <a:latin typeface="Times New Roman"/>
              <a:cs typeface="Times New Roman"/>
            </a:endParaRPr>
          </a:p>
        </p:txBody>
      </p:sp>
      <p:sp>
        <p:nvSpPr>
          <p:cNvPr id="26" name="object 26"/>
          <p:cNvSpPr txBox="1"/>
          <p:nvPr/>
        </p:nvSpPr>
        <p:spPr>
          <a:xfrm>
            <a:off x="1941078" y="3675751"/>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25" name="object 25"/>
          <p:cNvSpPr txBox="1"/>
          <p:nvPr/>
        </p:nvSpPr>
        <p:spPr>
          <a:xfrm>
            <a:off x="2195078" y="3679338"/>
            <a:ext cx="6136064" cy="887058"/>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Throwing out the outliers may seem like an obvious solution, but if the outliers all</a:t>
            </a:r>
            <a:endParaRPr sz="1400">
              <a:latin typeface="Times New Roman"/>
              <a:cs typeface="Times New Roman"/>
            </a:endParaRPr>
          </a:p>
          <a:p>
            <a:pPr marL="11397" marR="27352">
              <a:lnSpc>
                <a:spcPct val="95825"/>
              </a:lnSpc>
            </a:pPr>
            <a:r>
              <a:rPr sz="1400" dirty="0">
                <a:latin typeface="Times New Roman"/>
                <a:cs typeface="Times New Roman"/>
              </a:rPr>
              <a:t>lie on one side of the distribution, this can lead to a biased estimate.</a:t>
            </a:r>
            <a:endParaRPr sz="1400">
              <a:latin typeface="Times New Roman"/>
              <a:cs typeface="Times New Roman"/>
            </a:endParaRPr>
          </a:p>
          <a:p>
            <a:pPr marL="11397" marR="397178" indent="5698">
              <a:lnSpc>
                <a:spcPct val="99754"/>
              </a:lnSpc>
              <a:spcBef>
                <a:spcPts val="399"/>
              </a:spcBef>
            </a:pPr>
            <a:r>
              <a:rPr sz="1400" dirty="0">
                <a:latin typeface="Times New Roman"/>
                <a:cs typeface="Times New Roman"/>
              </a:rPr>
              <a:t>Capping the outliers is another solution, though the point at which you cap is arbitrary and can skew results</a:t>
            </a:r>
            <a:endParaRPr sz="1400">
              <a:latin typeface="Times New Roman"/>
              <a:cs typeface="Times New Roman"/>
            </a:endParaRPr>
          </a:p>
        </p:txBody>
      </p:sp>
      <p:sp>
        <p:nvSpPr>
          <p:cNvPr id="24" name="object 24"/>
          <p:cNvSpPr txBox="1"/>
          <p:nvPr/>
        </p:nvSpPr>
        <p:spPr>
          <a:xfrm>
            <a:off x="1941078" y="4146398"/>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23" name="object 23"/>
          <p:cNvSpPr txBox="1"/>
          <p:nvPr/>
        </p:nvSpPr>
        <p:spPr>
          <a:xfrm>
            <a:off x="1525442" y="4631614"/>
            <a:ext cx="6696265"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Are there cases where the multiple </a:t>
            </a:r>
            <a:r>
              <a:rPr sz="2400" u="heavy" baseline="1610" dirty="0">
                <a:latin typeface="Times New Roman"/>
                <a:cs typeface="Times New Roman"/>
              </a:rPr>
              <a:t>cannot be estimated</a:t>
            </a:r>
            <a:r>
              <a:rPr sz="2400" baseline="1610" dirty="0">
                <a:latin typeface="Times New Roman"/>
                <a:cs typeface="Times New Roman"/>
              </a:rPr>
              <a:t>? Will ignoring these</a:t>
            </a:r>
            <a:endParaRPr sz="1600">
              <a:latin typeface="Times New Roman"/>
              <a:cs typeface="Times New Roman"/>
            </a:endParaRPr>
          </a:p>
        </p:txBody>
      </p:sp>
      <p:sp>
        <p:nvSpPr>
          <p:cNvPr id="22" name="object 22"/>
          <p:cNvSpPr txBox="1"/>
          <p:nvPr/>
        </p:nvSpPr>
        <p:spPr>
          <a:xfrm>
            <a:off x="1837170" y="4874559"/>
            <a:ext cx="3943588"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cases lead to a </a:t>
            </a:r>
            <a:r>
              <a:rPr sz="1600" u="heavy" dirty="0">
                <a:latin typeface="Times New Roman"/>
                <a:cs typeface="Times New Roman"/>
              </a:rPr>
              <a:t>biased estimate </a:t>
            </a:r>
            <a:r>
              <a:rPr sz="1600" dirty="0">
                <a:latin typeface="Times New Roman"/>
                <a:cs typeface="Times New Roman"/>
              </a:rPr>
              <a:t>of the multiple?</a:t>
            </a:r>
            <a:endParaRPr sz="1600">
              <a:latin typeface="Times New Roman"/>
              <a:cs typeface="Times New Roman"/>
            </a:endParaRPr>
          </a:p>
        </p:txBody>
      </p:sp>
      <p:sp>
        <p:nvSpPr>
          <p:cNvPr id="21" name="object 21"/>
          <p:cNvSpPr txBox="1"/>
          <p:nvPr/>
        </p:nvSpPr>
        <p:spPr>
          <a:xfrm>
            <a:off x="1525442" y="5169497"/>
            <a:ext cx="3874881"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How has this multiple </a:t>
            </a:r>
            <a:r>
              <a:rPr sz="2400" u="heavy" baseline="1610" dirty="0">
                <a:latin typeface="Times New Roman"/>
                <a:cs typeface="Times New Roman"/>
              </a:rPr>
              <a:t>changed over time?</a:t>
            </a:r>
            <a:endParaRPr sz="1600">
              <a:latin typeface="Times New Roman"/>
              <a:cs typeface="Times New Roman"/>
            </a:endParaRPr>
          </a:p>
        </p:txBody>
      </p:sp>
      <p:sp>
        <p:nvSpPr>
          <p:cNvPr id="20" name="object 20"/>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9" name="object 19"/>
          <p:cNvSpPr txBox="1"/>
          <p:nvPr/>
        </p:nvSpPr>
        <p:spPr>
          <a:xfrm>
            <a:off x="8471475" y="6193771"/>
            <a:ext cx="128155"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9</a:t>
            </a:r>
            <a:endParaRPr sz="1300">
              <a:latin typeface="Times New Roman"/>
              <a:cs typeface="Times New Roman"/>
            </a:endParaRPr>
          </a:p>
        </p:txBody>
      </p:sp>
      <p:sp>
        <p:nvSpPr>
          <p:cNvPr id="18" name="object 18"/>
          <p:cNvSpPr txBox="1"/>
          <p:nvPr/>
        </p:nvSpPr>
        <p:spPr>
          <a:xfrm>
            <a:off x="3493065" y="2134720"/>
            <a:ext cx="51945" cy="134471"/>
          </a:xfrm>
          <a:prstGeom prst="rect">
            <a:avLst/>
          </a:prstGeom>
        </p:spPr>
        <p:txBody>
          <a:bodyPr wrap="square" lIns="0" tIns="0" rIns="0" bIns="0" rtlCol="0">
            <a:noAutofit/>
          </a:bodyPr>
          <a:lstStyle/>
          <a:p>
            <a:pPr marL="22794">
              <a:lnSpc>
                <a:spcPts val="897"/>
              </a:lnSpc>
            </a:pPr>
            <a:endParaRPr sz="900"/>
          </a:p>
        </p:txBody>
      </p:sp>
      <p:sp>
        <p:nvSpPr>
          <p:cNvPr id="17" name="object 17"/>
          <p:cNvSpPr txBox="1"/>
          <p:nvPr/>
        </p:nvSpPr>
        <p:spPr>
          <a:xfrm>
            <a:off x="3845057" y="2134720"/>
            <a:ext cx="51955" cy="134471"/>
          </a:xfrm>
          <a:prstGeom prst="rect">
            <a:avLst/>
          </a:prstGeom>
        </p:spPr>
        <p:txBody>
          <a:bodyPr wrap="square" lIns="0" tIns="0" rIns="0" bIns="0" rtlCol="0">
            <a:noAutofit/>
          </a:bodyPr>
          <a:lstStyle/>
          <a:p>
            <a:pPr marL="22794">
              <a:lnSpc>
                <a:spcPts val="897"/>
              </a:lnSpc>
            </a:pPr>
            <a:endParaRPr sz="900"/>
          </a:p>
        </p:txBody>
      </p:sp>
      <p:sp>
        <p:nvSpPr>
          <p:cNvPr id="16" name="object 16"/>
          <p:cNvSpPr txBox="1"/>
          <p:nvPr/>
        </p:nvSpPr>
        <p:spPr>
          <a:xfrm>
            <a:off x="4601018" y="2134720"/>
            <a:ext cx="51953" cy="134471"/>
          </a:xfrm>
          <a:prstGeom prst="rect">
            <a:avLst/>
          </a:prstGeom>
        </p:spPr>
        <p:txBody>
          <a:bodyPr wrap="square" lIns="0" tIns="0" rIns="0" bIns="0" rtlCol="0">
            <a:noAutofit/>
          </a:bodyPr>
          <a:lstStyle/>
          <a:p>
            <a:pPr marL="22794">
              <a:lnSpc>
                <a:spcPts val="897"/>
              </a:lnSpc>
            </a:pPr>
            <a:endParaRPr sz="900"/>
          </a:p>
        </p:txBody>
      </p:sp>
      <p:sp>
        <p:nvSpPr>
          <p:cNvPr id="15" name="object 15"/>
          <p:cNvSpPr txBox="1"/>
          <p:nvPr/>
        </p:nvSpPr>
        <p:spPr>
          <a:xfrm>
            <a:off x="2720053" y="3191658"/>
            <a:ext cx="51943" cy="134471"/>
          </a:xfrm>
          <a:prstGeom prst="rect">
            <a:avLst/>
          </a:prstGeom>
        </p:spPr>
        <p:txBody>
          <a:bodyPr wrap="square" lIns="0" tIns="0" rIns="0" bIns="0" rtlCol="0">
            <a:noAutofit/>
          </a:bodyPr>
          <a:lstStyle/>
          <a:p>
            <a:pPr marL="22794">
              <a:lnSpc>
                <a:spcPts val="897"/>
              </a:lnSpc>
            </a:pPr>
            <a:endParaRPr sz="900"/>
          </a:p>
        </p:txBody>
      </p:sp>
      <p:sp>
        <p:nvSpPr>
          <p:cNvPr id="14" name="object 14"/>
          <p:cNvSpPr txBox="1"/>
          <p:nvPr/>
        </p:nvSpPr>
        <p:spPr>
          <a:xfrm>
            <a:off x="3025670" y="3191658"/>
            <a:ext cx="51943" cy="134471"/>
          </a:xfrm>
          <a:prstGeom prst="rect">
            <a:avLst/>
          </a:prstGeom>
        </p:spPr>
        <p:txBody>
          <a:bodyPr wrap="square" lIns="0" tIns="0" rIns="0" bIns="0" rtlCol="0">
            <a:noAutofit/>
          </a:bodyPr>
          <a:lstStyle/>
          <a:p>
            <a:pPr marL="22794">
              <a:lnSpc>
                <a:spcPts val="897"/>
              </a:lnSpc>
            </a:pPr>
            <a:endParaRPr sz="900"/>
          </a:p>
        </p:txBody>
      </p:sp>
      <p:sp>
        <p:nvSpPr>
          <p:cNvPr id="13" name="object 13"/>
          <p:cNvSpPr txBox="1"/>
          <p:nvPr/>
        </p:nvSpPr>
        <p:spPr>
          <a:xfrm>
            <a:off x="3331494" y="3191658"/>
            <a:ext cx="51945" cy="134471"/>
          </a:xfrm>
          <a:prstGeom prst="rect">
            <a:avLst/>
          </a:prstGeom>
        </p:spPr>
        <p:txBody>
          <a:bodyPr wrap="square" lIns="0" tIns="0" rIns="0" bIns="0" rtlCol="0">
            <a:noAutofit/>
          </a:bodyPr>
          <a:lstStyle/>
          <a:p>
            <a:pPr marL="22794">
              <a:lnSpc>
                <a:spcPts val="897"/>
              </a:lnSpc>
            </a:pPr>
            <a:endParaRPr sz="900"/>
          </a:p>
        </p:txBody>
      </p:sp>
      <p:sp>
        <p:nvSpPr>
          <p:cNvPr id="12" name="object 12"/>
          <p:cNvSpPr txBox="1"/>
          <p:nvPr/>
        </p:nvSpPr>
        <p:spPr>
          <a:xfrm>
            <a:off x="5935806" y="3191658"/>
            <a:ext cx="56690" cy="134471"/>
          </a:xfrm>
          <a:prstGeom prst="rect">
            <a:avLst/>
          </a:prstGeom>
        </p:spPr>
        <p:txBody>
          <a:bodyPr wrap="square" lIns="0" tIns="0" rIns="0" bIns="0" rtlCol="0">
            <a:noAutofit/>
          </a:bodyPr>
          <a:lstStyle/>
          <a:p>
            <a:pPr marL="22794">
              <a:lnSpc>
                <a:spcPts val="897"/>
              </a:lnSpc>
            </a:pPr>
            <a:endParaRPr sz="900"/>
          </a:p>
        </p:txBody>
      </p:sp>
      <p:sp>
        <p:nvSpPr>
          <p:cNvPr id="11" name="object 11"/>
          <p:cNvSpPr txBox="1"/>
          <p:nvPr/>
        </p:nvSpPr>
        <p:spPr>
          <a:xfrm>
            <a:off x="6350394" y="3191658"/>
            <a:ext cx="51961" cy="134471"/>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6610173" y="3191658"/>
            <a:ext cx="51955" cy="134471"/>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6904454" y="3191658"/>
            <a:ext cx="51945"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7302505" y="3191658"/>
            <a:ext cx="51971"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5333910" y="4670835"/>
            <a:ext cx="51947"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5582008" y="4670835"/>
            <a:ext cx="51945"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3625907" y="4913779"/>
            <a:ext cx="51955"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4370280" y="4913779"/>
            <a:ext cx="53070"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4422870" y="5208717"/>
            <a:ext cx="51955"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4844078" y="5208717"/>
            <a:ext cx="51953"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2038241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object 9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94" name="object 9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95" name="object 9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6" name="object 9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97" name="object 9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98" name="object 9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99" name="object 9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00" name="object 100"/>
          <p:cNvSpPr/>
          <p:nvPr/>
        </p:nvSpPr>
        <p:spPr>
          <a:xfrm>
            <a:off x="3648363" y="2014258"/>
            <a:ext cx="0" cy="3064808"/>
          </a:xfrm>
          <a:custGeom>
            <a:avLst/>
            <a:gdLst/>
            <a:ahLst/>
            <a:cxnLst/>
            <a:rect l="l" t="t" r="r" b="b"/>
            <a:pathLst>
              <a:path h="3473449">
                <a:moveTo>
                  <a:pt x="0" y="0"/>
                </a:moveTo>
                <a:lnTo>
                  <a:pt x="0" y="3473449"/>
                </a:lnTo>
              </a:path>
            </a:pathLst>
          </a:custGeom>
          <a:ln w="6349">
            <a:solidFill>
              <a:srgbClr val="000000"/>
            </a:solidFill>
          </a:ln>
        </p:spPr>
        <p:txBody>
          <a:bodyPr wrap="square" lIns="0" tIns="0" rIns="0" bIns="0" rtlCol="0">
            <a:noAutofit/>
          </a:bodyPr>
          <a:lstStyle/>
          <a:p>
            <a:endParaRPr/>
          </a:p>
        </p:txBody>
      </p:sp>
      <p:sp>
        <p:nvSpPr>
          <p:cNvPr id="101" name="object 101"/>
          <p:cNvSpPr/>
          <p:nvPr/>
        </p:nvSpPr>
        <p:spPr>
          <a:xfrm>
            <a:off x="5056908" y="2014258"/>
            <a:ext cx="0" cy="3064808"/>
          </a:xfrm>
          <a:custGeom>
            <a:avLst/>
            <a:gdLst/>
            <a:ahLst/>
            <a:cxnLst/>
            <a:rect l="l" t="t" r="r" b="b"/>
            <a:pathLst>
              <a:path h="3473449">
                <a:moveTo>
                  <a:pt x="0" y="0"/>
                </a:moveTo>
                <a:lnTo>
                  <a:pt x="0" y="3473449"/>
                </a:lnTo>
              </a:path>
            </a:pathLst>
          </a:custGeom>
          <a:ln w="6349">
            <a:solidFill>
              <a:srgbClr val="000000"/>
            </a:solidFill>
          </a:ln>
        </p:spPr>
        <p:txBody>
          <a:bodyPr wrap="square" lIns="0" tIns="0" rIns="0" bIns="0" rtlCol="0">
            <a:noAutofit/>
          </a:bodyPr>
          <a:lstStyle/>
          <a:p>
            <a:endParaRPr/>
          </a:p>
        </p:txBody>
      </p:sp>
      <p:sp>
        <p:nvSpPr>
          <p:cNvPr id="102" name="object 102"/>
          <p:cNvSpPr/>
          <p:nvPr/>
        </p:nvSpPr>
        <p:spPr>
          <a:xfrm>
            <a:off x="6465454" y="2014258"/>
            <a:ext cx="0" cy="3064808"/>
          </a:xfrm>
          <a:custGeom>
            <a:avLst/>
            <a:gdLst/>
            <a:ahLst/>
            <a:cxnLst/>
            <a:rect l="l" t="t" r="r" b="b"/>
            <a:pathLst>
              <a:path h="3473449">
                <a:moveTo>
                  <a:pt x="0" y="0"/>
                </a:moveTo>
                <a:lnTo>
                  <a:pt x="0" y="3473449"/>
                </a:lnTo>
              </a:path>
            </a:pathLst>
          </a:custGeom>
          <a:ln w="6349">
            <a:solidFill>
              <a:srgbClr val="000000"/>
            </a:solidFill>
          </a:ln>
        </p:spPr>
        <p:txBody>
          <a:bodyPr wrap="square" lIns="0" tIns="0" rIns="0" bIns="0" rtlCol="0">
            <a:noAutofit/>
          </a:bodyPr>
          <a:lstStyle/>
          <a:p>
            <a:endParaRPr/>
          </a:p>
        </p:txBody>
      </p:sp>
      <p:sp>
        <p:nvSpPr>
          <p:cNvPr id="103" name="object 103"/>
          <p:cNvSpPr/>
          <p:nvPr/>
        </p:nvSpPr>
        <p:spPr>
          <a:xfrm>
            <a:off x="1313296" y="2162735"/>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04" name="object 104"/>
          <p:cNvSpPr/>
          <p:nvPr/>
        </p:nvSpPr>
        <p:spPr>
          <a:xfrm>
            <a:off x="1313296" y="2308412"/>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05" name="object 105"/>
          <p:cNvSpPr/>
          <p:nvPr/>
        </p:nvSpPr>
        <p:spPr>
          <a:xfrm>
            <a:off x="1313296" y="2454088"/>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06" name="object 106"/>
          <p:cNvSpPr/>
          <p:nvPr/>
        </p:nvSpPr>
        <p:spPr>
          <a:xfrm>
            <a:off x="1313296" y="2599765"/>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07" name="object 107"/>
          <p:cNvSpPr/>
          <p:nvPr/>
        </p:nvSpPr>
        <p:spPr>
          <a:xfrm>
            <a:off x="1313296" y="2745441"/>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08" name="object 108"/>
          <p:cNvSpPr/>
          <p:nvPr/>
        </p:nvSpPr>
        <p:spPr>
          <a:xfrm>
            <a:off x="1313296" y="2891118"/>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09" name="object 109"/>
          <p:cNvSpPr/>
          <p:nvPr/>
        </p:nvSpPr>
        <p:spPr>
          <a:xfrm>
            <a:off x="1313296" y="3036793"/>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10" name="object 110"/>
          <p:cNvSpPr/>
          <p:nvPr/>
        </p:nvSpPr>
        <p:spPr>
          <a:xfrm>
            <a:off x="1313296" y="3182470"/>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11" name="object 111"/>
          <p:cNvSpPr/>
          <p:nvPr/>
        </p:nvSpPr>
        <p:spPr>
          <a:xfrm>
            <a:off x="1313296" y="3328146"/>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12" name="object 112"/>
          <p:cNvSpPr/>
          <p:nvPr/>
        </p:nvSpPr>
        <p:spPr>
          <a:xfrm>
            <a:off x="1313296" y="3473823"/>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13" name="object 113"/>
          <p:cNvSpPr/>
          <p:nvPr/>
        </p:nvSpPr>
        <p:spPr>
          <a:xfrm>
            <a:off x="1313296" y="3619499"/>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14" name="object 114"/>
          <p:cNvSpPr/>
          <p:nvPr/>
        </p:nvSpPr>
        <p:spPr>
          <a:xfrm>
            <a:off x="1313296" y="3765176"/>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15" name="object 115"/>
          <p:cNvSpPr/>
          <p:nvPr/>
        </p:nvSpPr>
        <p:spPr>
          <a:xfrm>
            <a:off x="1313296" y="3910852"/>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16" name="object 116"/>
          <p:cNvSpPr/>
          <p:nvPr/>
        </p:nvSpPr>
        <p:spPr>
          <a:xfrm>
            <a:off x="1313296" y="4056529"/>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17" name="object 117"/>
          <p:cNvSpPr/>
          <p:nvPr/>
        </p:nvSpPr>
        <p:spPr>
          <a:xfrm>
            <a:off x="1313296" y="4202205"/>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18" name="object 118"/>
          <p:cNvSpPr/>
          <p:nvPr/>
        </p:nvSpPr>
        <p:spPr>
          <a:xfrm>
            <a:off x="1313296" y="4347881"/>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19" name="object 119"/>
          <p:cNvSpPr/>
          <p:nvPr/>
        </p:nvSpPr>
        <p:spPr>
          <a:xfrm>
            <a:off x="1313296" y="4493558"/>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20" name="object 120"/>
          <p:cNvSpPr/>
          <p:nvPr/>
        </p:nvSpPr>
        <p:spPr>
          <a:xfrm>
            <a:off x="1313296" y="4639234"/>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21" name="object 121"/>
          <p:cNvSpPr/>
          <p:nvPr/>
        </p:nvSpPr>
        <p:spPr>
          <a:xfrm>
            <a:off x="1313296" y="4784911"/>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22" name="object 122"/>
          <p:cNvSpPr/>
          <p:nvPr/>
        </p:nvSpPr>
        <p:spPr>
          <a:xfrm>
            <a:off x="1313296" y="4930587"/>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23" name="object 123"/>
          <p:cNvSpPr/>
          <p:nvPr/>
        </p:nvSpPr>
        <p:spPr>
          <a:xfrm>
            <a:off x="1316182" y="2014258"/>
            <a:ext cx="0" cy="3064808"/>
          </a:xfrm>
          <a:custGeom>
            <a:avLst/>
            <a:gdLst/>
            <a:ahLst/>
            <a:cxnLst/>
            <a:rect l="l" t="t" r="r" b="b"/>
            <a:pathLst>
              <a:path h="3473449">
                <a:moveTo>
                  <a:pt x="0" y="0"/>
                </a:moveTo>
                <a:lnTo>
                  <a:pt x="0" y="3473449"/>
                </a:lnTo>
              </a:path>
            </a:pathLst>
          </a:custGeom>
          <a:ln w="6349">
            <a:solidFill>
              <a:srgbClr val="000000"/>
            </a:solidFill>
          </a:ln>
        </p:spPr>
        <p:txBody>
          <a:bodyPr wrap="square" lIns="0" tIns="0" rIns="0" bIns="0" rtlCol="0">
            <a:noAutofit/>
          </a:bodyPr>
          <a:lstStyle/>
          <a:p>
            <a:endParaRPr/>
          </a:p>
        </p:txBody>
      </p:sp>
      <p:sp>
        <p:nvSpPr>
          <p:cNvPr id="124" name="object 124"/>
          <p:cNvSpPr/>
          <p:nvPr/>
        </p:nvSpPr>
        <p:spPr>
          <a:xfrm>
            <a:off x="7873999" y="2014258"/>
            <a:ext cx="0" cy="3064808"/>
          </a:xfrm>
          <a:custGeom>
            <a:avLst/>
            <a:gdLst/>
            <a:ahLst/>
            <a:cxnLst/>
            <a:rect l="l" t="t" r="r" b="b"/>
            <a:pathLst>
              <a:path h="3473449">
                <a:moveTo>
                  <a:pt x="0" y="0"/>
                </a:moveTo>
                <a:lnTo>
                  <a:pt x="0" y="3473449"/>
                </a:lnTo>
              </a:path>
            </a:pathLst>
          </a:custGeom>
          <a:ln w="6349">
            <a:solidFill>
              <a:srgbClr val="000000"/>
            </a:solidFill>
          </a:ln>
        </p:spPr>
        <p:txBody>
          <a:bodyPr wrap="square" lIns="0" tIns="0" rIns="0" bIns="0" rtlCol="0">
            <a:noAutofit/>
          </a:bodyPr>
          <a:lstStyle/>
          <a:p>
            <a:endParaRPr/>
          </a:p>
        </p:txBody>
      </p:sp>
      <p:sp>
        <p:nvSpPr>
          <p:cNvPr id="125" name="object 125"/>
          <p:cNvSpPr/>
          <p:nvPr/>
        </p:nvSpPr>
        <p:spPr>
          <a:xfrm>
            <a:off x="1313296" y="2017059"/>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126" name="object 126"/>
          <p:cNvSpPr/>
          <p:nvPr/>
        </p:nvSpPr>
        <p:spPr>
          <a:xfrm>
            <a:off x="1313296" y="5076264"/>
            <a:ext cx="6563590" cy="0"/>
          </a:xfrm>
          <a:custGeom>
            <a:avLst/>
            <a:gdLst/>
            <a:ahLst/>
            <a:cxnLst/>
            <a:rect l="l" t="t" r="r" b="b"/>
            <a:pathLst>
              <a:path w="7219949">
                <a:moveTo>
                  <a:pt x="0" y="0"/>
                </a:moveTo>
                <a:lnTo>
                  <a:pt x="7219949" y="0"/>
                </a:lnTo>
              </a:path>
            </a:pathLst>
          </a:custGeom>
          <a:ln w="6349">
            <a:solidFill>
              <a:srgbClr val="000000"/>
            </a:solidFill>
          </a:ln>
        </p:spPr>
        <p:txBody>
          <a:bodyPr wrap="square" lIns="0" tIns="0" rIns="0" bIns="0" rtlCol="0">
            <a:noAutofit/>
          </a:bodyPr>
          <a:lstStyle/>
          <a:p>
            <a:endParaRPr/>
          </a:p>
        </p:txBody>
      </p:sp>
      <p:sp>
        <p:nvSpPr>
          <p:cNvPr id="92" name="object 92"/>
          <p:cNvSpPr txBox="1"/>
          <p:nvPr/>
        </p:nvSpPr>
        <p:spPr>
          <a:xfrm>
            <a:off x="3243775" y="984998"/>
            <a:ext cx="277294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 Eyeballing Exercise:</a:t>
            </a:r>
            <a:endParaRPr sz="2200">
              <a:latin typeface="Times New Roman"/>
              <a:cs typeface="Times New Roman"/>
            </a:endParaRPr>
          </a:p>
        </p:txBody>
      </p:sp>
      <p:sp>
        <p:nvSpPr>
          <p:cNvPr id="91" name="object 91"/>
          <p:cNvSpPr txBox="1"/>
          <p:nvPr/>
        </p:nvSpPr>
        <p:spPr>
          <a:xfrm>
            <a:off x="3232004" y="1298763"/>
            <a:ext cx="11263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European</a:t>
            </a:r>
            <a:endParaRPr sz="2200">
              <a:latin typeface="Times New Roman"/>
              <a:cs typeface="Times New Roman"/>
            </a:endParaRPr>
          </a:p>
        </p:txBody>
      </p:sp>
      <p:sp>
        <p:nvSpPr>
          <p:cNvPr id="90" name="object 90"/>
          <p:cNvSpPr txBox="1"/>
          <p:nvPr/>
        </p:nvSpPr>
        <p:spPr>
          <a:xfrm>
            <a:off x="4362923" y="1298763"/>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Banks</a:t>
            </a:r>
            <a:endParaRPr sz="2200">
              <a:latin typeface="Times New Roman"/>
              <a:cs typeface="Times New Roman"/>
            </a:endParaRPr>
          </a:p>
        </p:txBody>
      </p:sp>
      <p:sp>
        <p:nvSpPr>
          <p:cNvPr id="89" name="object 89"/>
          <p:cNvSpPr txBox="1"/>
          <p:nvPr/>
        </p:nvSpPr>
        <p:spPr>
          <a:xfrm>
            <a:off x="5124923" y="1298763"/>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88" name="object 88"/>
          <p:cNvSpPr txBox="1"/>
          <p:nvPr/>
        </p:nvSpPr>
        <p:spPr>
          <a:xfrm>
            <a:off x="5409717"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2010</a:t>
            </a:r>
            <a:endParaRPr sz="2200">
              <a:latin typeface="Times New Roman"/>
              <a:cs typeface="Times New Roman"/>
            </a:endParaRPr>
          </a:p>
        </p:txBody>
      </p:sp>
      <p:sp>
        <p:nvSpPr>
          <p:cNvPr id="87" name="object 87"/>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86" name="object 86"/>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99</a:t>
            </a:r>
            <a:endParaRPr sz="1300">
              <a:latin typeface="Times New Roman"/>
              <a:cs typeface="Times New Roman"/>
            </a:endParaRPr>
          </a:p>
        </p:txBody>
      </p:sp>
      <p:sp>
        <p:nvSpPr>
          <p:cNvPr id="85" name="object 85"/>
          <p:cNvSpPr txBox="1"/>
          <p:nvPr/>
        </p:nvSpPr>
        <p:spPr>
          <a:xfrm>
            <a:off x="1316182" y="2017059"/>
            <a:ext cx="2332181" cy="145676"/>
          </a:xfrm>
          <a:prstGeom prst="rect">
            <a:avLst/>
          </a:prstGeom>
        </p:spPr>
        <p:txBody>
          <a:bodyPr wrap="square" lIns="0" tIns="0" rIns="0" bIns="0" rtlCol="0">
            <a:noAutofit/>
          </a:bodyPr>
          <a:lstStyle/>
          <a:p>
            <a:pPr marL="981993" marR="976285" algn="ctr">
              <a:lnSpc>
                <a:spcPts val="1023"/>
              </a:lnSpc>
              <a:spcBef>
                <a:spcPts val="195"/>
              </a:spcBef>
            </a:pPr>
            <a:r>
              <a:rPr sz="1300" i="1" baseline="-2898" dirty="0">
                <a:latin typeface="Arial"/>
                <a:cs typeface="Arial"/>
              </a:rPr>
              <a:t>Name</a:t>
            </a:r>
            <a:endParaRPr sz="900">
              <a:latin typeface="Arial"/>
              <a:cs typeface="Arial"/>
            </a:endParaRPr>
          </a:p>
        </p:txBody>
      </p:sp>
      <p:sp>
        <p:nvSpPr>
          <p:cNvPr id="84" name="object 84"/>
          <p:cNvSpPr txBox="1"/>
          <p:nvPr/>
        </p:nvSpPr>
        <p:spPr>
          <a:xfrm>
            <a:off x="3648363" y="2017059"/>
            <a:ext cx="1408545" cy="145676"/>
          </a:xfrm>
          <a:prstGeom prst="rect">
            <a:avLst/>
          </a:prstGeom>
        </p:spPr>
        <p:txBody>
          <a:bodyPr wrap="square" lIns="0" tIns="0" rIns="0" bIns="0" rtlCol="0">
            <a:noAutofit/>
          </a:bodyPr>
          <a:lstStyle/>
          <a:p>
            <a:pPr marL="435176">
              <a:lnSpc>
                <a:spcPts val="1023"/>
              </a:lnSpc>
              <a:spcBef>
                <a:spcPts val="195"/>
              </a:spcBef>
            </a:pPr>
            <a:r>
              <a:rPr sz="1300" i="1" baseline="-2898" dirty="0">
                <a:latin typeface="Arial"/>
                <a:cs typeface="Arial"/>
              </a:rPr>
              <a:t>PBV Ratio</a:t>
            </a:r>
            <a:endParaRPr sz="900">
              <a:latin typeface="Arial"/>
              <a:cs typeface="Arial"/>
            </a:endParaRPr>
          </a:p>
        </p:txBody>
      </p:sp>
      <p:sp>
        <p:nvSpPr>
          <p:cNvPr id="83" name="object 83"/>
          <p:cNvSpPr txBox="1"/>
          <p:nvPr/>
        </p:nvSpPr>
        <p:spPr>
          <a:xfrm>
            <a:off x="5056908" y="2017059"/>
            <a:ext cx="1408545" cy="145676"/>
          </a:xfrm>
          <a:prstGeom prst="rect">
            <a:avLst/>
          </a:prstGeom>
        </p:spPr>
        <p:txBody>
          <a:bodyPr wrap="square" lIns="0" tIns="0" rIns="0" bIns="0" rtlCol="0">
            <a:noAutofit/>
          </a:bodyPr>
          <a:lstStyle/>
          <a:p>
            <a:pPr marL="273598">
              <a:lnSpc>
                <a:spcPts val="1023"/>
              </a:lnSpc>
              <a:spcBef>
                <a:spcPts val="195"/>
              </a:spcBef>
            </a:pPr>
            <a:r>
              <a:rPr sz="1300" i="1" baseline="-2898" dirty="0">
                <a:latin typeface="Arial"/>
                <a:cs typeface="Arial"/>
              </a:rPr>
              <a:t>Return on Equity</a:t>
            </a:r>
            <a:endParaRPr sz="900">
              <a:latin typeface="Arial"/>
              <a:cs typeface="Arial"/>
            </a:endParaRPr>
          </a:p>
        </p:txBody>
      </p:sp>
      <p:sp>
        <p:nvSpPr>
          <p:cNvPr id="82" name="object 82"/>
          <p:cNvSpPr txBox="1"/>
          <p:nvPr/>
        </p:nvSpPr>
        <p:spPr>
          <a:xfrm>
            <a:off x="6465454" y="2017059"/>
            <a:ext cx="1408545" cy="145676"/>
          </a:xfrm>
          <a:prstGeom prst="rect">
            <a:avLst/>
          </a:prstGeom>
        </p:spPr>
        <p:txBody>
          <a:bodyPr wrap="square" lIns="0" tIns="0" rIns="0" bIns="0" rtlCol="0">
            <a:noAutofit/>
          </a:bodyPr>
          <a:lstStyle/>
          <a:p>
            <a:pPr marL="213386">
              <a:lnSpc>
                <a:spcPts val="1023"/>
              </a:lnSpc>
              <a:spcBef>
                <a:spcPts val="195"/>
              </a:spcBef>
            </a:pPr>
            <a:r>
              <a:rPr sz="1300" i="1" baseline="-2898" dirty="0">
                <a:latin typeface="Arial"/>
                <a:cs typeface="Arial"/>
              </a:rPr>
              <a:t>Standard Deviation</a:t>
            </a:r>
            <a:endParaRPr sz="900">
              <a:latin typeface="Arial"/>
              <a:cs typeface="Arial"/>
            </a:endParaRPr>
          </a:p>
        </p:txBody>
      </p:sp>
      <p:sp>
        <p:nvSpPr>
          <p:cNvPr id="81" name="object 81"/>
          <p:cNvSpPr txBox="1"/>
          <p:nvPr/>
        </p:nvSpPr>
        <p:spPr>
          <a:xfrm>
            <a:off x="1316182" y="2162736"/>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B</a:t>
            </a:r>
            <a:r>
              <a:rPr sz="1300" spc="-35" baseline="-2742" dirty="0">
                <a:latin typeface="Verdana"/>
                <a:cs typeface="Verdana"/>
              </a:rPr>
              <a:t>A</a:t>
            </a:r>
            <a:r>
              <a:rPr sz="1300" baseline="-2742" dirty="0">
                <a:latin typeface="Verdana"/>
                <a:cs typeface="Verdana"/>
              </a:rPr>
              <a:t>YERISCHE HYPO-UND VEREINSB</a:t>
            </a:r>
            <a:endParaRPr sz="900">
              <a:latin typeface="Verdana"/>
              <a:cs typeface="Verdana"/>
            </a:endParaRPr>
          </a:p>
        </p:txBody>
      </p:sp>
      <p:sp>
        <p:nvSpPr>
          <p:cNvPr id="80" name="object 80"/>
          <p:cNvSpPr txBox="1"/>
          <p:nvPr/>
        </p:nvSpPr>
        <p:spPr>
          <a:xfrm>
            <a:off x="3648363" y="2162736"/>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0.80</a:t>
            </a:r>
            <a:endParaRPr sz="900">
              <a:latin typeface="Verdana"/>
              <a:cs typeface="Verdana"/>
            </a:endParaRPr>
          </a:p>
        </p:txBody>
      </p:sp>
      <p:sp>
        <p:nvSpPr>
          <p:cNvPr id="79" name="object 79"/>
          <p:cNvSpPr txBox="1"/>
          <p:nvPr/>
        </p:nvSpPr>
        <p:spPr>
          <a:xfrm>
            <a:off x="5056908" y="2162736"/>
            <a:ext cx="1408545" cy="145676"/>
          </a:xfrm>
          <a:prstGeom prst="rect">
            <a:avLst/>
          </a:prstGeom>
        </p:spPr>
        <p:txBody>
          <a:bodyPr wrap="square" lIns="0" tIns="0" rIns="0" bIns="0" rtlCol="0">
            <a:noAutofit/>
          </a:bodyPr>
          <a:lstStyle/>
          <a:p>
            <a:pPr marL="461504" marR="455738" algn="ctr">
              <a:lnSpc>
                <a:spcPts val="1081"/>
              </a:lnSpc>
              <a:spcBef>
                <a:spcPts val="139"/>
              </a:spcBef>
            </a:pPr>
            <a:r>
              <a:rPr sz="1300" baseline="-2742" dirty="0">
                <a:latin typeface="Verdana"/>
                <a:cs typeface="Verdana"/>
              </a:rPr>
              <a:t>-1.66%</a:t>
            </a:r>
            <a:endParaRPr sz="900">
              <a:latin typeface="Verdana"/>
              <a:cs typeface="Verdana"/>
            </a:endParaRPr>
          </a:p>
        </p:txBody>
      </p:sp>
      <p:sp>
        <p:nvSpPr>
          <p:cNvPr id="78" name="object 78"/>
          <p:cNvSpPr txBox="1"/>
          <p:nvPr/>
        </p:nvSpPr>
        <p:spPr>
          <a:xfrm>
            <a:off x="6465454" y="2162736"/>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49.06%</a:t>
            </a:r>
            <a:endParaRPr sz="900">
              <a:latin typeface="Verdana"/>
              <a:cs typeface="Verdana"/>
            </a:endParaRPr>
          </a:p>
        </p:txBody>
      </p:sp>
      <p:sp>
        <p:nvSpPr>
          <p:cNvPr id="77" name="object 77"/>
          <p:cNvSpPr txBox="1"/>
          <p:nvPr/>
        </p:nvSpPr>
        <p:spPr>
          <a:xfrm>
            <a:off x="1316182" y="2308412"/>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COMMERZBANK AG</a:t>
            </a:r>
            <a:endParaRPr sz="900">
              <a:latin typeface="Verdana"/>
              <a:cs typeface="Verdana"/>
            </a:endParaRPr>
          </a:p>
        </p:txBody>
      </p:sp>
      <p:sp>
        <p:nvSpPr>
          <p:cNvPr id="76" name="object 76"/>
          <p:cNvSpPr txBox="1"/>
          <p:nvPr/>
        </p:nvSpPr>
        <p:spPr>
          <a:xfrm>
            <a:off x="3648363" y="2308412"/>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1.09</a:t>
            </a:r>
            <a:endParaRPr sz="900">
              <a:latin typeface="Verdana"/>
              <a:cs typeface="Verdana"/>
            </a:endParaRPr>
          </a:p>
        </p:txBody>
      </p:sp>
      <p:sp>
        <p:nvSpPr>
          <p:cNvPr id="75" name="object 75"/>
          <p:cNvSpPr txBox="1"/>
          <p:nvPr/>
        </p:nvSpPr>
        <p:spPr>
          <a:xfrm>
            <a:off x="5056908" y="2308412"/>
            <a:ext cx="1408545" cy="145676"/>
          </a:xfrm>
          <a:prstGeom prst="rect">
            <a:avLst/>
          </a:prstGeom>
        </p:spPr>
        <p:txBody>
          <a:bodyPr wrap="square" lIns="0" tIns="0" rIns="0" bIns="0" rtlCol="0">
            <a:noAutofit/>
          </a:bodyPr>
          <a:lstStyle/>
          <a:p>
            <a:pPr marL="461504" marR="455738" algn="ctr">
              <a:lnSpc>
                <a:spcPts val="1081"/>
              </a:lnSpc>
              <a:spcBef>
                <a:spcPts val="139"/>
              </a:spcBef>
            </a:pPr>
            <a:r>
              <a:rPr sz="1300" baseline="-2742" dirty="0">
                <a:latin typeface="Verdana"/>
                <a:cs typeface="Verdana"/>
              </a:rPr>
              <a:t>-6.72%</a:t>
            </a:r>
            <a:endParaRPr sz="900">
              <a:latin typeface="Verdana"/>
              <a:cs typeface="Verdana"/>
            </a:endParaRPr>
          </a:p>
        </p:txBody>
      </p:sp>
      <p:sp>
        <p:nvSpPr>
          <p:cNvPr id="74" name="object 74"/>
          <p:cNvSpPr txBox="1"/>
          <p:nvPr/>
        </p:nvSpPr>
        <p:spPr>
          <a:xfrm>
            <a:off x="6465454" y="2308412"/>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36.21%</a:t>
            </a:r>
            <a:endParaRPr sz="900">
              <a:latin typeface="Verdana"/>
              <a:cs typeface="Verdana"/>
            </a:endParaRPr>
          </a:p>
        </p:txBody>
      </p:sp>
      <p:sp>
        <p:nvSpPr>
          <p:cNvPr id="73" name="object 73"/>
          <p:cNvSpPr txBox="1"/>
          <p:nvPr/>
        </p:nvSpPr>
        <p:spPr>
          <a:xfrm>
            <a:off x="1316182" y="2454088"/>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DEU</a:t>
            </a:r>
            <a:r>
              <a:rPr sz="1300" spc="-4" baseline="-2742" dirty="0">
                <a:latin typeface="Verdana"/>
                <a:cs typeface="Verdana"/>
              </a:rPr>
              <a:t>T</a:t>
            </a:r>
            <a:r>
              <a:rPr sz="1300" baseline="-2742" dirty="0">
                <a:latin typeface="Verdana"/>
                <a:cs typeface="Verdana"/>
              </a:rPr>
              <a:t>SCHE BANK AG -REG</a:t>
            </a:r>
            <a:endParaRPr sz="900">
              <a:latin typeface="Verdana"/>
              <a:cs typeface="Verdana"/>
            </a:endParaRPr>
          </a:p>
        </p:txBody>
      </p:sp>
      <p:sp>
        <p:nvSpPr>
          <p:cNvPr id="72" name="object 72"/>
          <p:cNvSpPr txBox="1"/>
          <p:nvPr/>
        </p:nvSpPr>
        <p:spPr>
          <a:xfrm>
            <a:off x="3648363" y="2454088"/>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1.23</a:t>
            </a:r>
            <a:endParaRPr sz="900">
              <a:latin typeface="Verdana"/>
              <a:cs typeface="Verdana"/>
            </a:endParaRPr>
          </a:p>
        </p:txBody>
      </p:sp>
      <p:sp>
        <p:nvSpPr>
          <p:cNvPr id="71" name="object 71"/>
          <p:cNvSpPr txBox="1"/>
          <p:nvPr/>
        </p:nvSpPr>
        <p:spPr>
          <a:xfrm>
            <a:off x="5056908" y="2454088"/>
            <a:ext cx="1408545" cy="145676"/>
          </a:xfrm>
          <a:prstGeom prst="rect">
            <a:avLst/>
          </a:prstGeom>
        </p:spPr>
        <p:txBody>
          <a:bodyPr wrap="square" lIns="0" tIns="0" rIns="0" bIns="0" rtlCol="0">
            <a:noAutofit/>
          </a:bodyPr>
          <a:lstStyle/>
          <a:p>
            <a:pPr marL="487381" marR="481855" algn="ctr">
              <a:lnSpc>
                <a:spcPts val="1081"/>
              </a:lnSpc>
              <a:spcBef>
                <a:spcPts val="139"/>
              </a:spcBef>
            </a:pPr>
            <a:r>
              <a:rPr sz="1300" baseline="-2742" dirty="0">
                <a:latin typeface="Verdana"/>
                <a:cs typeface="Verdana"/>
              </a:rPr>
              <a:t>1.32%</a:t>
            </a:r>
            <a:endParaRPr sz="900">
              <a:latin typeface="Verdana"/>
              <a:cs typeface="Verdana"/>
            </a:endParaRPr>
          </a:p>
        </p:txBody>
      </p:sp>
      <p:sp>
        <p:nvSpPr>
          <p:cNvPr id="70" name="object 70"/>
          <p:cNvSpPr txBox="1"/>
          <p:nvPr/>
        </p:nvSpPr>
        <p:spPr>
          <a:xfrm>
            <a:off x="6465454" y="2454088"/>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35.79%</a:t>
            </a:r>
            <a:endParaRPr sz="900">
              <a:latin typeface="Verdana"/>
              <a:cs typeface="Verdana"/>
            </a:endParaRPr>
          </a:p>
        </p:txBody>
      </p:sp>
      <p:sp>
        <p:nvSpPr>
          <p:cNvPr id="69" name="object 69"/>
          <p:cNvSpPr txBox="1"/>
          <p:nvPr/>
        </p:nvSpPr>
        <p:spPr>
          <a:xfrm>
            <a:off x="1316182" y="2599765"/>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BANCA INTE</a:t>
            </a:r>
            <a:r>
              <a:rPr sz="1300" spc="-8" baseline="-2742" dirty="0">
                <a:latin typeface="Verdana"/>
                <a:cs typeface="Verdana"/>
              </a:rPr>
              <a:t>S</a:t>
            </a:r>
            <a:r>
              <a:rPr sz="1300" baseline="-2742" dirty="0">
                <a:latin typeface="Verdana"/>
                <a:cs typeface="Verdana"/>
              </a:rPr>
              <a:t>A S</a:t>
            </a:r>
            <a:r>
              <a:rPr sz="1300" spc="-22" baseline="-2742" dirty="0">
                <a:latin typeface="Verdana"/>
                <a:cs typeface="Verdana"/>
              </a:rPr>
              <a:t>P</a:t>
            </a:r>
            <a:r>
              <a:rPr sz="1300" baseline="-2742" dirty="0">
                <a:latin typeface="Verdana"/>
                <a:cs typeface="Verdana"/>
              </a:rPr>
              <a:t>A</a:t>
            </a:r>
            <a:endParaRPr sz="900">
              <a:latin typeface="Verdana"/>
              <a:cs typeface="Verdana"/>
            </a:endParaRPr>
          </a:p>
        </p:txBody>
      </p:sp>
      <p:sp>
        <p:nvSpPr>
          <p:cNvPr id="68" name="object 68"/>
          <p:cNvSpPr txBox="1"/>
          <p:nvPr/>
        </p:nvSpPr>
        <p:spPr>
          <a:xfrm>
            <a:off x="3648363" y="2599765"/>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1.66</a:t>
            </a:r>
            <a:endParaRPr sz="900">
              <a:latin typeface="Verdana"/>
              <a:cs typeface="Verdana"/>
            </a:endParaRPr>
          </a:p>
        </p:txBody>
      </p:sp>
      <p:sp>
        <p:nvSpPr>
          <p:cNvPr id="67" name="object 67"/>
          <p:cNvSpPr txBox="1"/>
          <p:nvPr/>
        </p:nvSpPr>
        <p:spPr>
          <a:xfrm>
            <a:off x="5056908" y="2599765"/>
            <a:ext cx="1408545" cy="145676"/>
          </a:xfrm>
          <a:prstGeom prst="rect">
            <a:avLst/>
          </a:prstGeom>
        </p:spPr>
        <p:txBody>
          <a:bodyPr wrap="square" lIns="0" tIns="0" rIns="0" bIns="0" rtlCol="0">
            <a:noAutofit/>
          </a:bodyPr>
          <a:lstStyle/>
          <a:p>
            <a:pPr marL="487381" marR="481855" algn="ctr">
              <a:lnSpc>
                <a:spcPts val="1081"/>
              </a:lnSpc>
              <a:spcBef>
                <a:spcPts val="139"/>
              </a:spcBef>
            </a:pPr>
            <a:r>
              <a:rPr sz="1300" baseline="-2742" dirty="0">
                <a:latin typeface="Verdana"/>
                <a:cs typeface="Verdana"/>
              </a:rPr>
              <a:t>1.56%</a:t>
            </a:r>
            <a:endParaRPr sz="900">
              <a:latin typeface="Verdana"/>
              <a:cs typeface="Verdana"/>
            </a:endParaRPr>
          </a:p>
        </p:txBody>
      </p:sp>
      <p:sp>
        <p:nvSpPr>
          <p:cNvPr id="66" name="object 66"/>
          <p:cNvSpPr txBox="1"/>
          <p:nvPr/>
        </p:nvSpPr>
        <p:spPr>
          <a:xfrm>
            <a:off x="6465454" y="2599765"/>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34.14%</a:t>
            </a:r>
            <a:endParaRPr sz="900">
              <a:latin typeface="Verdana"/>
              <a:cs typeface="Verdana"/>
            </a:endParaRPr>
          </a:p>
        </p:txBody>
      </p:sp>
      <p:sp>
        <p:nvSpPr>
          <p:cNvPr id="65" name="object 65"/>
          <p:cNvSpPr txBox="1"/>
          <p:nvPr/>
        </p:nvSpPr>
        <p:spPr>
          <a:xfrm>
            <a:off x="1316182" y="2745441"/>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BNP </a:t>
            </a:r>
            <a:r>
              <a:rPr sz="1300" spc="-22" baseline="-2742" dirty="0">
                <a:latin typeface="Verdana"/>
                <a:cs typeface="Verdana"/>
              </a:rPr>
              <a:t>P</a:t>
            </a:r>
            <a:r>
              <a:rPr sz="1300" baseline="-2742" dirty="0">
                <a:latin typeface="Verdana"/>
                <a:cs typeface="Verdana"/>
              </a:rPr>
              <a:t>ARIB</a:t>
            </a:r>
            <a:r>
              <a:rPr sz="1300" spc="-4" baseline="-2742" dirty="0">
                <a:latin typeface="Verdana"/>
                <a:cs typeface="Verdana"/>
              </a:rPr>
              <a:t>A</a:t>
            </a:r>
            <a:r>
              <a:rPr sz="1300" baseline="-2742" dirty="0">
                <a:latin typeface="Verdana"/>
                <a:cs typeface="Verdana"/>
              </a:rPr>
              <a:t>S</a:t>
            </a:r>
            <a:endParaRPr sz="900">
              <a:latin typeface="Verdana"/>
              <a:cs typeface="Verdana"/>
            </a:endParaRPr>
          </a:p>
        </p:txBody>
      </p:sp>
      <p:sp>
        <p:nvSpPr>
          <p:cNvPr id="64" name="object 64"/>
          <p:cNvSpPr txBox="1"/>
          <p:nvPr/>
        </p:nvSpPr>
        <p:spPr>
          <a:xfrm>
            <a:off x="3648363" y="2745441"/>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1.72</a:t>
            </a:r>
            <a:endParaRPr sz="900">
              <a:latin typeface="Verdana"/>
              <a:cs typeface="Verdana"/>
            </a:endParaRPr>
          </a:p>
        </p:txBody>
      </p:sp>
      <p:sp>
        <p:nvSpPr>
          <p:cNvPr id="63" name="object 63"/>
          <p:cNvSpPr txBox="1"/>
          <p:nvPr/>
        </p:nvSpPr>
        <p:spPr>
          <a:xfrm>
            <a:off x="5056908" y="2745441"/>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12.46%</a:t>
            </a:r>
            <a:endParaRPr sz="900">
              <a:latin typeface="Verdana"/>
              <a:cs typeface="Verdana"/>
            </a:endParaRPr>
          </a:p>
        </p:txBody>
      </p:sp>
      <p:sp>
        <p:nvSpPr>
          <p:cNvPr id="62" name="object 62"/>
          <p:cNvSpPr txBox="1"/>
          <p:nvPr/>
        </p:nvSpPr>
        <p:spPr>
          <a:xfrm>
            <a:off x="6465454" y="2745441"/>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31.03%</a:t>
            </a:r>
            <a:endParaRPr sz="900">
              <a:latin typeface="Verdana"/>
              <a:cs typeface="Verdana"/>
            </a:endParaRPr>
          </a:p>
        </p:txBody>
      </p:sp>
      <p:sp>
        <p:nvSpPr>
          <p:cNvPr id="61" name="object 61"/>
          <p:cNvSpPr txBox="1"/>
          <p:nvPr/>
        </p:nvSpPr>
        <p:spPr>
          <a:xfrm>
            <a:off x="1316182" y="2891118"/>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BANCO </a:t>
            </a:r>
            <a:r>
              <a:rPr sz="1300" spc="-8" baseline="-2742" dirty="0">
                <a:latin typeface="Verdana"/>
                <a:cs typeface="Verdana"/>
              </a:rPr>
              <a:t>S</a:t>
            </a:r>
            <a:r>
              <a:rPr sz="1300" baseline="-2742" dirty="0">
                <a:latin typeface="Verdana"/>
                <a:cs typeface="Verdana"/>
              </a:rPr>
              <a:t>AN</a:t>
            </a:r>
            <a:r>
              <a:rPr sz="1300" spc="-53" baseline="-2742" dirty="0">
                <a:latin typeface="Verdana"/>
                <a:cs typeface="Verdana"/>
              </a:rPr>
              <a:t>T</a:t>
            </a:r>
            <a:r>
              <a:rPr sz="1300" baseline="-2742" dirty="0">
                <a:latin typeface="Verdana"/>
                <a:cs typeface="Verdana"/>
              </a:rPr>
              <a:t>ANDER CENTRAL HISP</a:t>
            </a:r>
            <a:endParaRPr sz="900">
              <a:latin typeface="Verdana"/>
              <a:cs typeface="Verdana"/>
            </a:endParaRPr>
          </a:p>
        </p:txBody>
      </p:sp>
      <p:sp>
        <p:nvSpPr>
          <p:cNvPr id="60" name="object 60"/>
          <p:cNvSpPr txBox="1"/>
          <p:nvPr/>
        </p:nvSpPr>
        <p:spPr>
          <a:xfrm>
            <a:off x="3648363" y="2891118"/>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1.86</a:t>
            </a:r>
            <a:endParaRPr sz="900">
              <a:latin typeface="Verdana"/>
              <a:cs typeface="Verdana"/>
            </a:endParaRPr>
          </a:p>
        </p:txBody>
      </p:sp>
      <p:sp>
        <p:nvSpPr>
          <p:cNvPr id="59" name="object 59"/>
          <p:cNvSpPr txBox="1"/>
          <p:nvPr/>
        </p:nvSpPr>
        <p:spPr>
          <a:xfrm>
            <a:off x="5056908" y="2891118"/>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11.06%</a:t>
            </a:r>
            <a:endParaRPr sz="900">
              <a:latin typeface="Verdana"/>
              <a:cs typeface="Verdana"/>
            </a:endParaRPr>
          </a:p>
        </p:txBody>
      </p:sp>
      <p:sp>
        <p:nvSpPr>
          <p:cNvPr id="58" name="object 58"/>
          <p:cNvSpPr txBox="1"/>
          <p:nvPr/>
        </p:nvSpPr>
        <p:spPr>
          <a:xfrm>
            <a:off x="6465454" y="2891118"/>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28.36%</a:t>
            </a:r>
            <a:endParaRPr sz="900">
              <a:latin typeface="Verdana"/>
              <a:cs typeface="Verdana"/>
            </a:endParaRPr>
          </a:p>
        </p:txBody>
      </p:sp>
      <p:sp>
        <p:nvSpPr>
          <p:cNvPr id="57" name="object 57"/>
          <p:cNvSpPr txBox="1"/>
          <p:nvPr/>
        </p:nvSpPr>
        <p:spPr>
          <a:xfrm>
            <a:off x="1316182" y="3036793"/>
            <a:ext cx="2332181" cy="145676"/>
          </a:xfrm>
          <a:prstGeom prst="rect">
            <a:avLst/>
          </a:prstGeom>
        </p:spPr>
        <p:txBody>
          <a:bodyPr wrap="square" lIns="0" tIns="0" rIns="0" bIns="0" rtlCol="0">
            <a:noAutofit/>
          </a:bodyPr>
          <a:lstStyle/>
          <a:p>
            <a:pPr marL="11396">
              <a:lnSpc>
                <a:spcPts val="1081"/>
              </a:lnSpc>
              <a:spcBef>
                <a:spcPts val="139"/>
              </a:spcBef>
            </a:pPr>
            <a:r>
              <a:rPr sz="1300" spc="-8" baseline="-2742" dirty="0">
                <a:latin typeface="Verdana"/>
                <a:cs typeface="Verdana"/>
              </a:rPr>
              <a:t>S</a:t>
            </a:r>
            <a:r>
              <a:rPr sz="1300" baseline="-2742" dirty="0">
                <a:latin typeface="Verdana"/>
                <a:cs typeface="Verdana"/>
              </a:rPr>
              <a:t>AN</a:t>
            </a:r>
            <a:r>
              <a:rPr sz="1300" spc="-22" baseline="-2742" dirty="0">
                <a:latin typeface="Verdana"/>
                <a:cs typeface="Verdana"/>
              </a:rPr>
              <a:t>P</a:t>
            </a:r>
            <a:r>
              <a:rPr sz="1300" baseline="-2742" dirty="0">
                <a:latin typeface="Verdana"/>
                <a:cs typeface="Verdana"/>
              </a:rPr>
              <a:t>AO</a:t>
            </a:r>
            <a:r>
              <a:rPr sz="1300" spc="-8" baseline="-2742" dirty="0">
                <a:latin typeface="Verdana"/>
                <a:cs typeface="Verdana"/>
              </a:rPr>
              <a:t>L</a:t>
            </a:r>
            <a:r>
              <a:rPr sz="1300" baseline="-2742" dirty="0">
                <a:latin typeface="Verdana"/>
                <a:cs typeface="Verdana"/>
              </a:rPr>
              <a:t>O IMI S</a:t>
            </a:r>
            <a:r>
              <a:rPr sz="1300" spc="-22" baseline="-2742" dirty="0">
                <a:latin typeface="Verdana"/>
                <a:cs typeface="Verdana"/>
              </a:rPr>
              <a:t>P</a:t>
            </a:r>
            <a:r>
              <a:rPr sz="1300" baseline="-2742" dirty="0">
                <a:latin typeface="Verdana"/>
                <a:cs typeface="Verdana"/>
              </a:rPr>
              <a:t>A</a:t>
            </a:r>
            <a:endParaRPr sz="900">
              <a:latin typeface="Verdana"/>
              <a:cs typeface="Verdana"/>
            </a:endParaRPr>
          </a:p>
        </p:txBody>
      </p:sp>
      <p:sp>
        <p:nvSpPr>
          <p:cNvPr id="56" name="object 56"/>
          <p:cNvSpPr txBox="1"/>
          <p:nvPr/>
        </p:nvSpPr>
        <p:spPr>
          <a:xfrm>
            <a:off x="3648363" y="3036793"/>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1.96</a:t>
            </a:r>
            <a:endParaRPr sz="900">
              <a:latin typeface="Verdana"/>
              <a:cs typeface="Verdana"/>
            </a:endParaRPr>
          </a:p>
        </p:txBody>
      </p:sp>
      <p:sp>
        <p:nvSpPr>
          <p:cNvPr id="55" name="object 55"/>
          <p:cNvSpPr txBox="1"/>
          <p:nvPr/>
        </p:nvSpPr>
        <p:spPr>
          <a:xfrm>
            <a:off x="5056908" y="3036793"/>
            <a:ext cx="1408545" cy="145676"/>
          </a:xfrm>
          <a:prstGeom prst="rect">
            <a:avLst/>
          </a:prstGeom>
        </p:spPr>
        <p:txBody>
          <a:bodyPr wrap="square" lIns="0" tIns="0" rIns="0" bIns="0" rtlCol="0">
            <a:noAutofit/>
          </a:bodyPr>
          <a:lstStyle/>
          <a:p>
            <a:pPr marL="487381" marR="481855" algn="ctr">
              <a:lnSpc>
                <a:spcPts val="1081"/>
              </a:lnSpc>
              <a:spcBef>
                <a:spcPts val="139"/>
              </a:spcBef>
            </a:pPr>
            <a:r>
              <a:rPr sz="1300" baseline="-2742" dirty="0">
                <a:latin typeface="Verdana"/>
                <a:cs typeface="Verdana"/>
              </a:rPr>
              <a:t>8.55%</a:t>
            </a:r>
            <a:endParaRPr sz="900">
              <a:latin typeface="Verdana"/>
              <a:cs typeface="Verdana"/>
            </a:endParaRPr>
          </a:p>
        </p:txBody>
      </p:sp>
      <p:sp>
        <p:nvSpPr>
          <p:cNvPr id="54" name="object 54"/>
          <p:cNvSpPr txBox="1"/>
          <p:nvPr/>
        </p:nvSpPr>
        <p:spPr>
          <a:xfrm>
            <a:off x="6465454" y="3036793"/>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26.64%</a:t>
            </a:r>
            <a:endParaRPr sz="900">
              <a:latin typeface="Verdana"/>
              <a:cs typeface="Verdana"/>
            </a:endParaRPr>
          </a:p>
        </p:txBody>
      </p:sp>
      <p:sp>
        <p:nvSpPr>
          <p:cNvPr id="53" name="object 53"/>
          <p:cNvSpPr txBox="1"/>
          <p:nvPr/>
        </p:nvSpPr>
        <p:spPr>
          <a:xfrm>
            <a:off x="1316182" y="3182470"/>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BANCO BILBAO VI</a:t>
            </a:r>
            <a:r>
              <a:rPr sz="1300" spc="-8" baseline="-2742" dirty="0">
                <a:latin typeface="Verdana"/>
                <a:cs typeface="Verdana"/>
              </a:rPr>
              <a:t>Z</a:t>
            </a:r>
            <a:r>
              <a:rPr sz="1300" baseline="-2742" dirty="0">
                <a:latin typeface="Verdana"/>
                <a:cs typeface="Verdana"/>
              </a:rPr>
              <a:t>C</a:t>
            </a:r>
            <a:r>
              <a:rPr sz="1300" spc="-35" baseline="-2742" dirty="0">
                <a:latin typeface="Verdana"/>
                <a:cs typeface="Verdana"/>
              </a:rPr>
              <a:t>AY</a:t>
            </a:r>
            <a:r>
              <a:rPr sz="1300" baseline="-2742" dirty="0">
                <a:latin typeface="Verdana"/>
                <a:cs typeface="Verdana"/>
              </a:rPr>
              <a:t>A ARGEN</a:t>
            </a:r>
            <a:r>
              <a:rPr sz="1300" spc="-53" baseline="-2742" dirty="0">
                <a:latin typeface="Verdana"/>
                <a:cs typeface="Verdana"/>
              </a:rPr>
              <a:t>T</a:t>
            </a:r>
            <a:r>
              <a:rPr sz="1300" baseline="-2742" dirty="0">
                <a:latin typeface="Verdana"/>
                <a:cs typeface="Verdana"/>
              </a:rPr>
              <a:t>A</a:t>
            </a:r>
            <a:endParaRPr sz="900">
              <a:latin typeface="Verdana"/>
              <a:cs typeface="Verdana"/>
            </a:endParaRPr>
          </a:p>
        </p:txBody>
      </p:sp>
      <p:sp>
        <p:nvSpPr>
          <p:cNvPr id="52" name="object 52"/>
          <p:cNvSpPr txBox="1"/>
          <p:nvPr/>
        </p:nvSpPr>
        <p:spPr>
          <a:xfrm>
            <a:off x="3648363" y="3182470"/>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1.98</a:t>
            </a:r>
            <a:endParaRPr sz="900">
              <a:latin typeface="Verdana"/>
              <a:cs typeface="Verdana"/>
            </a:endParaRPr>
          </a:p>
        </p:txBody>
      </p:sp>
      <p:sp>
        <p:nvSpPr>
          <p:cNvPr id="51" name="object 51"/>
          <p:cNvSpPr txBox="1"/>
          <p:nvPr/>
        </p:nvSpPr>
        <p:spPr>
          <a:xfrm>
            <a:off x="5056908" y="3182470"/>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11.17%</a:t>
            </a:r>
            <a:endParaRPr sz="900">
              <a:latin typeface="Verdana"/>
              <a:cs typeface="Verdana"/>
            </a:endParaRPr>
          </a:p>
        </p:txBody>
      </p:sp>
      <p:sp>
        <p:nvSpPr>
          <p:cNvPr id="50" name="object 50"/>
          <p:cNvSpPr txBox="1"/>
          <p:nvPr/>
        </p:nvSpPr>
        <p:spPr>
          <a:xfrm>
            <a:off x="6465454" y="3182470"/>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18.62%</a:t>
            </a:r>
            <a:endParaRPr sz="900">
              <a:latin typeface="Verdana"/>
              <a:cs typeface="Verdana"/>
            </a:endParaRPr>
          </a:p>
        </p:txBody>
      </p:sp>
      <p:sp>
        <p:nvSpPr>
          <p:cNvPr id="49" name="object 49"/>
          <p:cNvSpPr txBox="1"/>
          <p:nvPr/>
        </p:nvSpPr>
        <p:spPr>
          <a:xfrm>
            <a:off x="1316182" y="3328146"/>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SOCIETE GENERALE</a:t>
            </a:r>
            <a:endParaRPr sz="900">
              <a:latin typeface="Verdana"/>
              <a:cs typeface="Verdana"/>
            </a:endParaRPr>
          </a:p>
        </p:txBody>
      </p:sp>
      <p:sp>
        <p:nvSpPr>
          <p:cNvPr id="48" name="object 48"/>
          <p:cNvSpPr txBox="1"/>
          <p:nvPr/>
        </p:nvSpPr>
        <p:spPr>
          <a:xfrm>
            <a:off x="3648363" y="3328146"/>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2.04</a:t>
            </a:r>
            <a:endParaRPr sz="900">
              <a:latin typeface="Verdana"/>
              <a:cs typeface="Verdana"/>
            </a:endParaRPr>
          </a:p>
        </p:txBody>
      </p:sp>
      <p:sp>
        <p:nvSpPr>
          <p:cNvPr id="47" name="object 47"/>
          <p:cNvSpPr txBox="1"/>
          <p:nvPr/>
        </p:nvSpPr>
        <p:spPr>
          <a:xfrm>
            <a:off x="5056908" y="3328146"/>
            <a:ext cx="1408545" cy="145676"/>
          </a:xfrm>
          <a:prstGeom prst="rect">
            <a:avLst/>
          </a:prstGeom>
        </p:spPr>
        <p:txBody>
          <a:bodyPr wrap="square" lIns="0" tIns="0" rIns="0" bIns="0" rtlCol="0">
            <a:noAutofit/>
          </a:bodyPr>
          <a:lstStyle/>
          <a:p>
            <a:pPr marL="487381" marR="481855" algn="ctr">
              <a:lnSpc>
                <a:spcPts val="1081"/>
              </a:lnSpc>
              <a:spcBef>
                <a:spcPts val="139"/>
              </a:spcBef>
            </a:pPr>
            <a:r>
              <a:rPr sz="1300" baseline="-2742" dirty="0">
                <a:latin typeface="Verdana"/>
                <a:cs typeface="Verdana"/>
              </a:rPr>
              <a:t>9.71%</a:t>
            </a:r>
            <a:endParaRPr sz="900">
              <a:latin typeface="Verdana"/>
              <a:cs typeface="Verdana"/>
            </a:endParaRPr>
          </a:p>
        </p:txBody>
      </p:sp>
      <p:sp>
        <p:nvSpPr>
          <p:cNvPr id="46" name="object 46"/>
          <p:cNvSpPr txBox="1"/>
          <p:nvPr/>
        </p:nvSpPr>
        <p:spPr>
          <a:xfrm>
            <a:off x="6465454" y="3328146"/>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22.55%</a:t>
            </a:r>
            <a:endParaRPr sz="900">
              <a:latin typeface="Verdana"/>
              <a:cs typeface="Verdana"/>
            </a:endParaRPr>
          </a:p>
        </p:txBody>
      </p:sp>
      <p:sp>
        <p:nvSpPr>
          <p:cNvPr id="45" name="object 45"/>
          <p:cNvSpPr txBox="1"/>
          <p:nvPr/>
        </p:nvSpPr>
        <p:spPr>
          <a:xfrm>
            <a:off x="1316182" y="3473823"/>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R</a:t>
            </a:r>
            <a:r>
              <a:rPr sz="1300" spc="-8" baseline="-2742" dirty="0">
                <a:latin typeface="Verdana"/>
                <a:cs typeface="Verdana"/>
              </a:rPr>
              <a:t>O</a:t>
            </a:r>
            <a:r>
              <a:rPr sz="1300" spc="-35" baseline="-2742" dirty="0">
                <a:latin typeface="Verdana"/>
                <a:cs typeface="Verdana"/>
              </a:rPr>
              <a:t>Y</a:t>
            </a:r>
            <a:r>
              <a:rPr sz="1300" baseline="-2742" dirty="0">
                <a:latin typeface="Verdana"/>
                <a:cs typeface="Verdana"/>
              </a:rPr>
              <a:t>AL BANK OF SC</a:t>
            </a:r>
            <a:r>
              <a:rPr sz="1300" spc="-22" baseline="-2742" dirty="0">
                <a:latin typeface="Verdana"/>
                <a:cs typeface="Verdana"/>
              </a:rPr>
              <a:t>O</a:t>
            </a:r>
            <a:r>
              <a:rPr sz="1300" baseline="-2742" dirty="0">
                <a:latin typeface="Verdana"/>
                <a:cs typeface="Verdana"/>
              </a:rPr>
              <a:t>TLAND GROUP</a:t>
            </a:r>
            <a:endParaRPr sz="900">
              <a:latin typeface="Verdana"/>
              <a:cs typeface="Verdana"/>
            </a:endParaRPr>
          </a:p>
        </p:txBody>
      </p:sp>
      <p:sp>
        <p:nvSpPr>
          <p:cNvPr id="44" name="object 44"/>
          <p:cNvSpPr txBox="1"/>
          <p:nvPr/>
        </p:nvSpPr>
        <p:spPr>
          <a:xfrm>
            <a:off x="3648363" y="3473823"/>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2.09</a:t>
            </a:r>
            <a:endParaRPr sz="900">
              <a:latin typeface="Verdana"/>
              <a:cs typeface="Verdana"/>
            </a:endParaRPr>
          </a:p>
        </p:txBody>
      </p:sp>
      <p:sp>
        <p:nvSpPr>
          <p:cNvPr id="43" name="object 43"/>
          <p:cNvSpPr txBox="1"/>
          <p:nvPr/>
        </p:nvSpPr>
        <p:spPr>
          <a:xfrm>
            <a:off x="5056908" y="3473823"/>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20.22%</a:t>
            </a:r>
            <a:endParaRPr sz="900">
              <a:latin typeface="Verdana"/>
              <a:cs typeface="Verdana"/>
            </a:endParaRPr>
          </a:p>
        </p:txBody>
      </p:sp>
      <p:sp>
        <p:nvSpPr>
          <p:cNvPr id="42" name="object 42"/>
          <p:cNvSpPr txBox="1"/>
          <p:nvPr/>
        </p:nvSpPr>
        <p:spPr>
          <a:xfrm>
            <a:off x="6465454" y="3473823"/>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18.35%</a:t>
            </a:r>
            <a:endParaRPr sz="900">
              <a:latin typeface="Verdana"/>
              <a:cs typeface="Verdana"/>
            </a:endParaRPr>
          </a:p>
        </p:txBody>
      </p:sp>
      <p:sp>
        <p:nvSpPr>
          <p:cNvPr id="41" name="object 41"/>
          <p:cNvSpPr txBox="1"/>
          <p:nvPr/>
        </p:nvSpPr>
        <p:spPr>
          <a:xfrm>
            <a:off x="1316182" y="3619499"/>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HBOS P</a:t>
            </a:r>
            <a:r>
              <a:rPr sz="1300" spc="-8" baseline="-2742" dirty="0">
                <a:latin typeface="Verdana"/>
                <a:cs typeface="Verdana"/>
              </a:rPr>
              <a:t>L</a:t>
            </a:r>
            <a:r>
              <a:rPr sz="1300" baseline="-2742" dirty="0">
                <a:latin typeface="Verdana"/>
                <a:cs typeface="Verdana"/>
              </a:rPr>
              <a:t>C</a:t>
            </a:r>
            <a:endParaRPr sz="900">
              <a:latin typeface="Verdana"/>
              <a:cs typeface="Verdana"/>
            </a:endParaRPr>
          </a:p>
        </p:txBody>
      </p:sp>
      <p:sp>
        <p:nvSpPr>
          <p:cNvPr id="40" name="object 40"/>
          <p:cNvSpPr txBox="1"/>
          <p:nvPr/>
        </p:nvSpPr>
        <p:spPr>
          <a:xfrm>
            <a:off x="3648363" y="3619499"/>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2.15</a:t>
            </a:r>
            <a:endParaRPr sz="900">
              <a:latin typeface="Verdana"/>
              <a:cs typeface="Verdana"/>
            </a:endParaRPr>
          </a:p>
        </p:txBody>
      </p:sp>
      <p:sp>
        <p:nvSpPr>
          <p:cNvPr id="39" name="object 39"/>
          <p:cNvSpPr txBox="1"/>
          <p:nvPr/>
        </p:nvSpPr>
        <p:spPr>
          <a:xfrm>
            <a:off x="5056908" y="3619499"/>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22.45%</a:t>
            </a:r>
            <a:endParaRPr sz="900">
              <a:latin typeface="Verdana"/>
              <a:cs typeface="Verdana"/>
            </a:endParaRPr>
          </a:p>
        </p:txBody>
      </p:sp>
      <p:sp>
        <p:nvSpPr>
          <p:cNvPr id="38" name="object 38"/>
          <p:cNvSpPr txBox="1"/>
          <p:nvPr/>
        </p:nvSpPr>
        <p:spPr>
          <a:xfrm>
            <a:off x="6465454" y="3619499"/>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21.95%</a:t>
            </a:r>
            <a:endParaRPr sz="900">
              <a:latin typeface="Verdana"/>
              <a:cs typeface="Verdana"/>
            </a:endParaRPr>
          </a:p>
        </p:txBody>
      </p:sp>
      <p:sp>
        <p:nvSpPr>
          <p:cNvPr id="37" name="object 37"/>
          <p:cNvSpPr txBox="1"/>
          <p:nvPr/>
        </p:nvSpPr>
        <p:spPr>
          <a:xfrm>
            <a:off x="1316182" y="3765176"/>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BARCL</a:t>
            </a:r>
            <a:r>
              <a:rPr sz="1300" spc="-35" baseline="-2742" dirty="0">
                <a:latin typeface="Verdana"/>
                <a:cs typeface="Verdana"/>
              </a:rPr>
              <a:t>A</a:t>
            </a:r>
            <a:r>
              <a:rPr sz="1300" baseline="-2742" dirty="0">
                <a:latin typeface="Verdana"/>
                <a:cs typeface="Verdana"/>
              </a:rPr>
              <a:t>YS P</a:t>
            </a:r>
            <a:r>
              <a:rPr sz="1300" spc="-8" baseline="-2742" dirty="0">
                <a:latin typeface="Verdana"/>
                <a:cs typeface="Verdana"/>
              </a:rPr>
              <a:t>L</a:t>
            </a:r>
            <a:r>
              <a:rPr sz="1300" baseline="-2742" dirty="0">
                <a:latin typeface="Verdana"/>
                <a:cs typeface="Verdana"/>
              </a:rPr>
              <a:t>C</a:t>
            </a:r>
            <a:endParaRPr sz="900">
              <a:latin typeface="Verdana"/>
              <a:cs typeface="Verdana"/>
            </a:endParaRPr>
          </a:p>
        </p:txBody>
      </p:sp>
      <p:sp>
        <p:nvSpPr>
          <p:cNvPr id="36" name="object 36"/>
          <p:cNvSpPr txBox="1"/>
          <p:nvPr/>
        </p:nvSpPr>
        <p:spPr>
          <a:xfrm>
            <a:off x="3648363" y="3765176"/>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2.23</a:t>
            </a:r>
            <a:endParaRPr sz="900">
              <a:latin typeface="Verdana"/>
              <a:cs typeface="Verdana"/>
            </a:endParaRPr>
          </a:p>
        </p:txBody>
      </p:sp>
      <p:sp>
        <p:nvSpPr>
          <p:cNvPr id="35" name="object 35"/>
          <p:cNvSpPr txBox="1"/>
          <p:nvPr/>
        </p:nvSpPr>
        <p:spPr>
          <a:xfrm>
            <a:off x="5056908" y="3765176"/>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21.16%</a:t>
            </a:r>
            <a:endParaRPr sz="900">
              <a:latin typeface="Verdana"/>
              <a:cs typeface="Verdana"/>
            </a:endParaRPr>
          </a:p>
        </p:txBody>
      </p:sp>
      <p:sp>
        <p:nvSpPr>
          <p:cNvPr id="34" name="object 34"/>
          <p:cNvSpPr txBox="1"/>
          <p:nvPr/>
        </p:nvSpPr>
        <p:spPr>
          <a:xfrm>
            <a:off x="6465454" y="3765176"/>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20.73%</a:t>
            </a:r>
            <a:endParaRPr sz="900">
              <a:latin typeface="Verdana"/>
              <a:cs typeface="Verdana"/>
            </a:endParaRPr>
          </a:p>
        </p:txBody>
      </p:sp>
      <p:sp>
        <p:nvSpPr>
          <p:cNvPr id="33" name="object 33"/>
          <p:cNvSpPr txBox="1"/>
          <p:nvPr/>
        </p:nvSpPr>
        <p:spPr>
          <a:xfrm>
            <a:off x="1316182" y="3910852"/>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UNICREDI</a:t>
            </a:r>
            <a:r>
              <a:rPr sz="1300" spc="-22" baseline="-2742" dirty="0">
                <a:latin typeface="Verdana"/>
                <a:cs typeface="Verdana"/>
              </a:rPr>
              <a:t>T</a:t>
            </a:r>
            <a:r>
              <a:rPr sz="1300" baseline="-2742" dirty="0">
                <a:latin typeface="Verdana"/>
                <a:cs typeface="Verdana"/>
              </a:rPr>
              <a:t>O I</a:t>
            </a:r>
            <a:r>
              <a:rPr sz="1300" spc="-53" baseline="-2742" dirty="0">
                <a:latin typeface="Verdana"/>
                <a:cs typeface="Verdana"/>
              </a:rPr>
              <a:t>T</a:t>
            </a:r>
            <a:r>
              <a:rPr sz="1300" baseline="-2742" dirty="0">
                <a:latin typeface="Verdana"/>
                <a:cs typeface="Verdana"/>
              </a:rPr>
              <a:t>ALIANO S</a:t>
            </a:r>
            <a:r>
              <a:rPr sz="1300" spc="-22" baseline="-2742" dirty="0">
                <a:latin typeface="Verdana"/>
                <a:cs typeface="Verdana"/>
              </a:rPr>
              <a:t>P</a:t>
            </a:r>
            <a:r>
              <a:rPr sz="1300" baseline="-2742" dirty="0">
                <a:latin typeface="Verdana"/>
                <a:cs typeface="Verdana"/>
              </a:rPr>
              <a:t>A</a:t>
            </a:r>
            <a:endParaRPr sz="900">
              <a:latin typeface="Verdana"/>
              <a:cs typeface="Verdana"/>
            </a:endParaRPr>
          </a:p>
        </p:txBody>
      </p:sp>
      <p:sp>
        <p:nvSpPr>
          <p:cNvPr id="32" name="object 32"/>
          <p:cNvSpPr txBox="1"/>
          <p:nvPr/>
        </p:nvSpPr>
        <p:spPr>
          <a:xfrm>
            <a:off x="3648363" y="3910852"/>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2.30</a:t>
            </a:r>
            <a:endParaRPr sz="900">
              <a:latin typeface="Verdana"/>
              <a:cs typeface="Verdana"/>
            </a:endParaRPr>
          </a:p>
        </p:txBody>
      </p:sp>
      <p:sp>
        <p:nvSpPr>
          <p:cNvPr id="31" name="object 31"/>
          <p:cNvSpPr txBox="1"/>
          <p:nvPr/>
        </p:nvSpPr>
        <p:spPr>
          <a:xfrm>
            <a:off x="5056908" y="3910852"/>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14.86%</a:t>
            </a:r>
            <a:endParaRPr sz="900">
              <a:latin typeface="Verdana"/>
              <a:cs typeface="Verdana"/>
            </a:endParaRPr>
          </a:p>
        </p:txBody>
      </p:sp>
      <p:sp>
        <p:nvSpPr>
          <p:cNvPr id="30" name="object 30"/>
          <p:cNvSpPr txBox="1"/>
          <p:nvPr/>
        </p:nvSpPr>
        <p:spPr>
          <a:xfrm>
            <a:off x="6465454" y="3910852"/>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13.79%</a:t>
            </a:r>
            <a:endParaRPr sz="900">
              <a:latin typeface="Verdana"/>
              <a:cs typeface="Verdana"/>
            </a:endParaRPr>
          </a:p>
        </p:txBody>
      </p:sp>
      <p:sp>
        <p:nvSpPr>
          <p:cNvPr id="29" name="object 29"/>
          <p:cNvSpPr txBox="1"/>
          <p:nvPr/>
        </p:nvSpPr>
        <p:spPr>
          <a:xfrm>
            <a:off x="1316182" y="4056529"/>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KREDIETBANK </a:t>
            </a:r>
            <a:r>
              <a:rPr sz="1300" spc="-8" baseline="-2742" dirty="0">
                <a:latin typeface="Verdana"/>
                <a:cs typeface="Verdana"/>
              </a:rPr>
              <a:t>S</a:t>
            </a:r>
            <a:r>
              <a:rPr sz="1300" baseline="-2742" dirty="0">
                <a:latin typeface="Verdana"/>
                <a:cs typeface="Verdana"/>
              </a:rPr>
              <a:t>A LUXEMBOURGEOI</a:t>
            </a:r>
            <a:endParaRPr sz="900">
              <a:latin typeface="Verdana"/>
              <a:cs typeface="Verdana"/>
            </a:endParaRPr>
          </a:p>
        </p:txBody>
      </p:sp>
      <p:sp>
        <p:nvSpPr>
          <p:cNvPr id="28" name="object 28"/>
          <p:cNvSpPr txBox="1"/>
          <p:nvPr/>
        </p:nvSpPr>
        <p:spPr>
          <a:xfrm>
            <a:off x="3648363" y="4056529"/>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2.46</a:t>
            </a:r>
            <a:endParaRPr sz="900">
              <a:latin typeface="Verdana"/>
              <a:cs typeface="Verdana"/>
            </a:endParaRPr>
          </a:p>
        </p:txBody>
      </p:sp>
      <p:sp>
        <p:nvSpPr>
          <p:cNvPr id="27" name="object 27"/>
          <p:cNvSpPr txBox="1"/>
          <p:nvPr/>
        </p:nvSpPr>
        <p:spPr>
          <a:xfrm>
            <a:off x="5056908" y="4056529"/>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17.74%</a:t>
            </a:r>
            <a:endParaRPr sz="900">
              <a:latin typeface="Verdana"/>
              <a:cs typeface="Verdana"/>
            </a:endParaRPr>
          </a:p>
        </p:txBody>
      </p:sp>
      <p:sp>
        <p:nvSpPr>
          <p:cNvPr id="26" name="object 26"/>
          <p:cNvSpPr txBox="1"/>
          <p:nvPr/>
        </p:nvSpPr>
        <p:spPr>
          <a:xfrm>
            <a:off x="6465454" y="4056529"/>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12.38%</a:t>
            </a:r>
            <a:endParaRPr sz="900">
              <a:latin typeface="Verdana"/>
              <a:cs typeface="Verdana"/>
            </a:endParaRPr>
          </a:p>
        </p:txBody>
      </p:sp>
      <p:sp>
        <p:nvSpPr>
          <p:cNvPr id="25" name="object 25"/>
          <p:cNvSpPr txBox="1"/>
          <p:nvPr/>
        </p:nvSpPr>
        <p:spPr>
          <a:xfrm>
            <a:off x="1316182" y="4202205"/>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ERSTE BANK DER OESTER S</a:t>
            </a:r>
            <a:r>
              <a:rPr sz="1300" spc="-22" baseline="-2742" dirty="0">
                <a:latin typeface="Verdana"/>
                <a:cs typeface="Verdana"/>
              </a:rPr>
              <a:t>P</a:t>
            </a:r>
            <a:r>
              <a:rPr sz="1300" baseline="-2742" dirty="0">
                <a:latin typeface="Verdana"/>
                <a:cs typeface="Verdana"/>
              </a:rPr>
              <a:t>ARK</a:t>
            </a:r>
            <a:endParaRPr sz="900">
              <a:latin typeface="Verdana"/>
              <a:cs typeface="Verdana"/>
            </a:endParaRPr>
          </a:p>
        </p:txBody>
      </p:sp>
      <p:sp>
        <p:nvSpPr>
          <p:cNvPr id="24" name="object 24"/>
          <p:cNvSpPr txBox="1"/>
          <p:nvPr/>
        </p:nvSpPr>
        <p:spPr>
          <a:xfrm>
            <a:off x="3648363" y="4202205"/>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2.53</a:t>
            </a:r>
            <a:endParaRPr sz="900">
              <a:latin typeface="Verdana"/>
              <a:cs typeface="Verdana"/>
            </a:endParaRPr>
          </a:p>
        </p:txBody>
      </p:sp>
      <p:sp>
        <p:nvSpPr>
          <p:cNvPr id="23" name="object 23"/>
          <p:cNvSpPr txBox="1"/>
          <p:nvPr/>
        </p:nvSpPr>
        <p:spPr>
          <a:xfrm>
            <a:off x="5056908" y="4202205"/>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10.28%</a:t>
            </a:r>
            <a:endParaRPr sz="900">
              <a:latin typeface="Verdana"/>
              <a:cs typeface="Verdana"/>
            </a:endParaRPr>
          </a:p>
        </p:txBody>
      </p:sp>
      <p:sp>
        <p:nvSpPr>
          <p:cNvPr id="22" name="object 22"/>
          <p:cNvSpPr txBox="1"/>
          <p:nvPr/>
        </p:nvSpPr>
        <p:spPr>
          <a:xfrm>
            <a:off x="6465454" y="4202205"/>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21.91%</a:t>
            </a:r>
            <a:endParaRPr sz="900">
              <a:latin typeface="Verdana"/>
              <a:cs typeface="Verdana"/>
            </a:endParaRPr>
          </a:p>
        </p:txBody>
      </p:sp>
      <p:sp>
        <p:nvSpPr>
          <p:cNvPr id="21" name="object 21"/>
          <p:cNvSpPr txBox="1"/>
          <p:nvPr/>
        </p:nvSpPr>
        <p:spPr>
          <a:xfrm>
            <a:off x="1316182" y="4347882"/>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S</a:t>
            </a:r>
            <a:r>
              <a:rPr sz="1300" spc="-53" baseline="-2742" dirty="0">
                <a:latin typeface="Verdana"/>
                <a:cs typeface="Verdana"/>
              </a:rPr>
              <a:t>T</a:t>
            </a:r>
            <a:r>
              <a:rPr sz="1300" baseline="-2742" dirty="0">
                <a:latin typeface="Verdana"/>
                <a:cs typeface="Verdana"/>
              </a:rPr>
              <a:t>ANDARD CHA</a:t>
            </a:r>
            <a:r>
              <a:rPr sz="1300" spc="-26" baseline="-2742" dirty="0">
                <a:latin typeface="Verdana"/>
                <a:cs typeface="Verdana"/>
              </a:rPr>
              <a:t>R</a:t>
            </a:r>
            <a:r>
              <a:rPr sz="1300" baseline="-2742" dirty="0">
                <a:latin typeface="Verdana"/>
                <a:cs typeface="Verdana"/>
              </a:rPr>
              <a:t>TERED P</a:t>
            </a:r>
            <a:r>
              <a:rPr sz="1300" spc="-8" baseline="-2742" dirty="0">
                <a:latin typeface="Verdana"/>
                <a:cs typeface="Verdana"/>
              </a:rPr>
              <a:t>L</a:t>
            </a:r>
            <a:r>
              <a:rPr sz="1300" baseline="-2742" dirty="0">
                <a:latin typeface="Verdana"/>
                <a:cs typeface="Verdana"/>
              </a:rPr>
              <a:t>C</a:t>
            </a:r>
            <a:endParaRPr sz="900">
              <a:latin typeface="Verdana"/>
              <a:cs typeface="Verdana"/>
            </a:endParaRPr>
          </a:p>
        </p:txBody>
      </p:sp>
      <p:sp>
        <p:nvSpPr>
          <p:cNvPr id="20" name="object 20"/>
          <p:cNvSpPr txBox="1"/>
          <p:nvPr/>
        </p:nvSpPr>
        <p:spPr>
          <a:xfrm>
            <a:off x="3648363" y="4347882"/>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2.59</a:t>
            </a:r>
            <a:endParaRPr sz="900">
              <a:latin typeface="Verdana"/>
              <a:cs typeface="Verdana"/>
            </a:endParaRPr>
          </a:p>
        </p:txBody>
      </p:sp>
      <p:sp>
        <p:nvSpPr>
          <p:cNvPr id="19" name="object 19"/>
          <p:cNvSpPr txBox="1"/>
          <p:nvPr/>
        </p:nvSpPr>
        <p:spPr>
          <a:xfrm>
            <a:off x="5056908" y="4347882"/>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20.18%</a:t>
            </a:r>
            <a:endParaRPr sz="900">
              <a:latin typeface="Verdana"/>
              <a:cs typeface="Verdana"/>
            </a:endParaRPr>
          </a:p>
        </p:txBody>
      </p:sp>
      <p:sp>
        <p:nvSpPr>
          <p:cNvPr id="18" name="object 18"/>
          <p:cNvSpPr txBox="1"/>
          <p:nvPr/>
        </p:nvSpPr>
        <p:spPr>
          <a:xfrm>
            <a:off x="6465454" y="4347882"/>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19.93%</a:t>
            </a:r>
            <a:endParaRPr sz="900">
              <a:latin typeface="Verdana"/>
              <a:cs typeface="Verdana"/>
            </a:endParaRPr>
          </a:p>
        </p:txBody>
      </p:sp>
      <p:sp>
        <p:nvSpPr>
          <p:cNvPr id="17" name="object 17"/>
          <p:cNvSpPr txBox="1"/>
          <p:nvPr/>
        </p:nvSpPr>
        <p:spPr>
          <a:xfrm>
            <a:off x="1316182" y="4493558"/>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HSBC HOLDINGS P</a:t>
            </a:r>
            <a:r>
              <a:rPr sz="1300" spc="-8" baseline="-2742" dirty="0">
                <a:latin typeface="Verdana"/>
                <a:cs typeface="Verdana"/>
              </a:rPr>
              <a:t>L</a:t>
            </a:r>
            <a:r>
              <a:rPr sz="1300" baseline="-2742" dirty="0">
                <a:latin typeface="Verdana"/>
                <a:cs typeface="Verdana"/>
              </a:rPr>
              <a:t>C</a:t>
            </a:r>
            <a:endParaRPr sz="900">
              <a:latin typeface="Verdana"/>
              <a:cs typeface="Verdana"/>
            </a:endParaRPr>
          </a:p>
        </p:txBody>
      </p:sp>
      <p:sp>
        <p:nvSpPr>
          <p:cNvPr id="16" name="object 16"/>
          <p:cNvSpPr txBox="1"/>
          <p:nvPr/>
        </p:nvSpPr>
        <p:spPr>
          <a:xfrm>
            <a:off x="3648363" y="4493558"/>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2.94</a:t>
            </a:r>
            <a:endParaRPr sz="900">
              <a:latin typeface="Verdana"/>
              <a:cs typeface="Verdana"/>
            </a:endParaRPr>
          </a:p>
        </p:txBody>
      </p:sp>
      <p:sp>
        <p:nvSpPr>
          <p:cNvPr id="15" name="object 15"/>
          <p:cNvSpPr txBox="1"/>
          <p:nvPr/>
        </p:nvSpPr>
        <p:spPr>
          <a:xfrm>
            <a:off x="5056908" y="4493558"/>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18.50%</a:t>
            </a:r>
            <a:endParaRPr sz="900">
              <a:latin typeface="Verdana"/>
              <a:cs typeface="Verdana"/>
            </a:endParaRPr>
          </a:p>
        </p:txBody>
      </p:sp>
      <p:sp>
        <p:nvSpPr>
          <p:cNvPr id="14" name="object 14"/>
          <p:cNvSpPr txBox="1"/>
          <p:nvPr/>
        </p:nvSpPr>
        <p:spPr>
          <a:xfrm>
            <a:off x="6465454" y="4493558"/>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19.66%</a:t>
            </a:r>
            <a:endParaRPr sz="900">
              <a:latin typeface="Verdana"/>
              <a:cs typeface="Verdana"/>
            </a:endParaRPr>
          </a:p>
        </p:txBody>
      </p:sp>
      <p:sp>
        <p:nvSpPr>
          <p:cNvPr id="13" name="object 13"/>
          <p:cNvSpPr txBox="1"/>
          <p:nvPr/>
        </p:nvSpPr>
        <p:spPr>
          <a:xfrm>
            <a:off x="1316182" y="4639235"/>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L</a:t>
            </a:r>
            <a:r>
              <a:rPr sz="1300" spc="-8" baseline="-2742" dirty="0">
                <a:latin typeface="Verdana"/>
                <a:cs typeface="Verdana"/>
              </a:rPr>
              <a:t>LO</a:t>
            </a:r>
            <a:r>
              <a:rPr sz="1300" baseline="-2742" dirty="0">
                <a:latin typeface="Verdana"/>
                <a:cs typeface="Verdana"/>
              </a:rPr>
              <a:t>YDS </a:t>
            </a:r>
            <a:r>
              <a:rPr sz="1300" spc="-4" baseline="-2742" dirty="0">
                <a:latin typeface="Verdana"/>
                <a:cs typeface="Verdana"/>
              </a:rPr>
              <a:t>T</a:t>
            </a:r>
            <a:r>
              <a:rPr sz="1300" baseline="-2742" dirty="0">
                <a:latin typeface="Verdana"/>
                <a:cs typeface="Verdana"/>
              </a:rPr>
              <a:t>SB GROUP P</a:t>
            </a:r>
            <a:r>
              <a:rPr sz="1300" spc="-8" baseline="-2742" dirty="0">
                <a:latin typeface="Verdana"/>
                <a:cs typeface="Verdana"/>
              </a:rPr>
              <a:t>L</a:t>
            </a:r>
            <a:r>
              <a:rPr sz="1300" baseline="-2742" dirty="0">
                <a:latin typeface="Verdana"/>
                <a:cs typeface="Verdana"/>
              </a:rPr>
              <a:t>C</a:t>
            </a:r>
            <a:endParaRPr sz="900">
              <a:latin typeface="Verdana"/>
              <a:cs typeface="Verdana"/>
            </a:endParaRPr>
          </a:p>
        </p:txBody>
      </p:sp>
      <p:sp>
        <p:nvSpPr>
          <p:cNvPr id="12" name="object 12"/>
          <p:cNvSpPr txBox="1"/>
          <p:nvPr/>
        </p:nvSpPr>
        <p:spPr>
          <a:xfrm>
            <a:off x="3648363" y="4639235"/>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3.33</a:t>
            </a:r>
            <a:endParaRPr sz="900">
              <a:latin typeface="Verdana"/>
              <a:cs typeface="Verdana"/>
            </a:endParaRPr>
          </a:p>
        </p:txBody>
      </p:sp>
      <p:sp>
        <p:nvSpPr>
          <p:cNvPr id="11" name="object 11"/>
          <p:cNvSpPr txBox="1"/>
          <p:nvPr/>
        </p:nvSpPr>
        <p:spPr>
          <a:xfrm>
            <a:off x="5056908" y="4639235"/>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32.84%</a:t>
            </a:r>
            <a:endParaRPr sz="900">
              <a:latin typeface="Verdana"/>
              <a:cs typeface="Verdana"/>
            </a:endParaRPr>
          </a:p>
        </p:txBody>
      </p:sp>
      <p:sp>
        <p:nvSpPr>
          <p:cNvPr id="10" name="object 10"/>
          <p:cNvSpPr txBox="1"/>
          <p:nvPr/>
        </p:nvSpPr>
        <p:spPr>
          <a:xfrm>
            <a:off x="6465454" y="4639235"/>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18.66%</a:t>
            </a:r>
            <a:endParaRPr sz="900">
              <a:latin typeface="Verdana"/>
              <a:cs typeface="Verdana"/>
            </a:endParaRPr>
          </a:p>
        </p:txBody>
      </p:sp>
      <p:sp>
        <p:nvSpPr>
          <p:cNvPr id="9" name="object 9"/>
          <p:cNvSpPr txBox="1"/>
          <p:nvPr/>
        </p:nvSpPr>
        <p:spPr>
          <a:xfrm>
            <a:off x="1316182" y="4784911"/>
            <a:ext cx="2332181" cy="145676"/>
          </a:xfrm>
          <a:prstGeom prst="rect">
            <a:avLst/>
          </a:prstGeom>
        </p:spPr>
        <p:txBody>
          <a:bodyPr wrap="square" lIns="0" tIns="0" rIns="0" bIns="0" rtlCol="0">
            <a:noAutofit/>
          </a:bodyPr>
          <a:lstStyle/>
          <a:p>
            <a:pPr marL="11396">
              <a:lnSpc>
                <a:spcPts val="1081"/>
              </a:lnSpc>
              <a:spcBef>
                <a:spcPts val="139"/>
              </a:spcBef>
            </a:pPr>
            <a:r>
              <a:rPr sz="1300" spc="-22" baseline="-2742" dirty="0">
                <a:latin typeface="Verdana"/>
                <a:cs typeface="Verdana"/>
              </a:rPr>
              <a:t>A</a:t>
            </a:r>
            <a:r>
              <a:rPr sz="1300" spc="-8" baseline="-2742" dirty="0">
                <a:latin typeface="Verdana"/>
                <a:cs typeface="Verdana"/>
              </a:rPr>
              <a:t>v</a:t>
            </a:r>
            <a:r>
              <a:rPr sz="1300" baseline="-2742" dirty="0">
                <a:latin typeface="Verdana"/>
                <a:cs typeface="Verdana"/>
              </a:rPr>
              <a:t>e</a:t>
            </a:r>
            <a:r>
              <a:rPr sz="1300" spc="-17" baseline="-2742" dirty="0">
                <a:latin typeface="Verdana"/>
                <a:cs typeface="Verdana"/>
              </a:rPr>
              <a:t>r</a:t>
            </a:r>
            <a:r>
              <a:rPr sz="1300" baseline="-2742" dirty="0">
                <a:latin typeface="Verdana"/>
                <a:cs typeface="Verdana"/>
              </a:rPr>
              <a:t>age</a:t>
            </a:r>
            <a:endParaRPr sz="900">
              <a:latin typeface="Verdana"/>
              <a:cs typeface="Verdana"/>
            </a:endParaRPr>
          </a:p>
        </p:txBody>
      </p:sp>
      <p:sp>
        <p:nvSpPr>
          <p:cNvPr id="8" name="object 8"/>
          <p:cNvSpPr txBox="1"/>
          <p:nvPr/>
        </p:nvSpPr>
        <p:spPr>
          <a:xfrm>
            <a:off x="3648363" y="4784911"/>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2.05</a:t>
            </a:r>
            <a:endParaRPr sz="900">
              <a:latin typeface="Verdana"/>
              <a:cs typeface="Verdana"/>
            </a:endParaRPr>
          </a:p>
        </p:txBody>
      </p:sp>
      <p:sp>
        <p:nvSpPr>
          <p:cNvPr id="7" name="object 7"/>
          <p:cNvSpPr txBox="1"/>
          <p:nvPr/>
        </p:nvSpPr>
        <p:spPr>
          <a:xfrm>
            <a:off x="5056908" y="4784911"/>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12.54%</a:t>
            </a:r>
            <a:endParaRPr sz="900">
              <a:latin typeface="Verdana"/>
              <a:cs typeface="Verdana"/>
            </a:endParaRPr>
          </a:p>
        </p:txBody>
      </p:sp>
      <p:sp>
        <p:nvSpPr>
          <p:cNvPr id="6" name="object 6"/>
          <p:cNvSpPr txBox="1"/>
          <p:nvPr/>
        </p:nvSpPr>
        <p:spPr>
          <a:xfrm>
            <a:off x="6465454" y="4784911"/>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24.99%</a:t>
            </a:r>
            <a:endParaRPr sz="900">
              <a:latin typeface="Verdana"/>
              <a:cs typeface="Verdana"/>
            </a:endParaRPr>
          </a:p>
        </p:txBody>
      </p:sp>
      <p:sp>
        <p:nvSpPr>
          <p:cNvPr id="5" name="object 5"/>
          <p:cNvSpPr txBox="1"/>
          <p:nvPr/>
        </p:nvSpPr>
        <p:spPr>
          <a:xfrm>
            <a:off x="1316182" y="4930588"/>
            <a:ext cx="2332181" cy="145676"/>
          </a:xfrm>
          <a:prstGeom prst="rect">
            <a:avLst/>
          </a:prstGeom>
        </p:spPr>
        <p:txBody>
          <a:bodyPr wrap="square" lIns="0" tIns="0" rIns="0" bIns="0" rtlCol="0">
            <a:noAutofit/>
          </a:bodyPr>
          <a:lstStyle/>
          <a:p>
            <a:pPr marL="11396">
              <a:lnSpc>
                <a:spcPts val="1081"/>
              </a:lnSpc>
              <a:spcBef>
                <a:spcPts val="139"/>
              </a:spcBef>
            </a:pPr>
            <a:r>
              <a:rPr sz="1300" baseline="-2742" dirty="0">
                <a:latin typeface="Verdana"/>
                <a:cs typeface="Verdana"/>
              </a:rPr>
              <a:t>Median</a:t>
            </a:r>
            <a:endParaRPr sz="900">
              <a:latin typeface="Verdana"/>
              <a:cs typeface="Verdana"/>
            </a:endParaRPr>
          </a:p>
        </p:txBody>
      </p:sp>
      <p:sp>
        <p:nvSpPr>
          <p:cNvPr id="4" name="object 4"/>
          <p:cNvSpPr txBox="1"/>
          <p:nvPr/>
        </p:nvSpPr>
        <p:spPr>
          <a:xfrm>
            <a:off x="3648363" y="4930588"/>
            <a:ext cx="1408545" cy="145676"/>
          </a:xfrm>
          <a:prstGeom prst="rect">
            <a:avLst/>
          </a:prstGeom>
        </p:spPr>
        <p:txBody>
          <a:bodyPr wrap="square" lIns="0" tIns="0" rIns="0" bIns="0" rtlCol="0">
            <a:noAutofit/>
          </a:bodyPr>
          <a:lstStyle/>
          <a:p>
            <a:pPr marL="548706" marR="543147" algn="ctr">
              <a:lnSpc>
                <a:spcPts val="1081"/>
              </a:lnSpc>
              <a:spcBef>
                <a:spcPts val="139"/>
              </a:spcBef>
            </a:pPr>
            <a:r>
              <a:rPr sz="1300" baseline="-2742" dirty="0">
                <a:latin typeface="Verdana"/>
                <a:cs typeface="Verdana"/>
              </a:rPr>
              <a:t>2.07</a:t>
            </a:r>
            <a:endParaRPr sz="900">
              <a:latin typeface="Verdana"/>
              <a:cs typeface="Verdana"/>
            </a:endParaRPr>
          </a:p>
        </p:txBody>
      </p:sp>
      <p:sp>
        <p:nvSpPr>
          <p:cNvPr id="3" name="object 3"/>
          <p:cNvSpPr txBox="1"/>
          <p:nvPr/>
        </p:nvSpPr>
        <p:spPr>
          <a:xfrm>
            <a:off x="5056908" y="4930588"/>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11.82%</a:t>
            </a:r>
            <a:endParaRPr sz="900">
              <a:latin typeface="Verdana"/>
              <a:cs typeface="Verdana"/>
            </a:endParaRPr>
          </a:p>
        </p:txBody>
      </p:sp>
      <p:sp>
        <p:nvSpPr>
          <p:cNvPr id="2" name="object 2"/>
          <p:cNvSpPr txBox="1"/>
          <p:nvPr/>
        </p:nvSpPr>
        <p:spPr>
          <a:xfrm>
            <a:off x="6465454" y="4930588"/>
            <a:ext cx="1408545" cy="145676"/>
          </a:xfrm>
          <a:prstGeom prst="rect">
            <a:avLst/>
          </a:prstGeom>
        </p:spPr>
        <p:txBody>
          <a:bodyPr wrap="square" lIns="0" tIns="0" rIns="0" bIns="0" rtlCol="0">
            <a:noAutofit/>
          </a:bodyPr>
          <a:lstStyle/>
          <a:p>
            <a:pPr marL="451153" marR="445661" algn="ctr">
              <a:lnSpc>
                <a:spcPts val="1081"/>
              </a:lnSpc>
              <a:spcBef>
                <a:spcPts val="139"/>
              </a:spcBef>
            </a:pPr>
            <a:r>
              <a:rPr sz="1300" baseline="-2742" dirty="0">
                <a:latin typeface="Verdana"/>
                <a:cs typeface="Verdana"/>
              </a:rPr>
              <a:t>21.93%</a:t>
            </a:r>
            <a:endParaRPr sz="900">
              <a:latin typeface="Verdana"/>
              <a:cs typeface="Verdana"/>
            </a:endParaRPr>
          </a:p>
        </p:txBody>
      </p:sp>
    </p:spTree>
    <p:extLst>
      <p:ext uri="{BB962C8B-B14F-4D97-AF65-F5344CB8AC3E}">
        <p14:creationId xmlns:p14="http://schemas.microsoft.com/office/powerpoint/2010/main" val="17284535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txBox="1"/>
          <p:nvPr/>
        </p:nvSpPr>
        <p:spPr>
          <a:xfrm>
            <a:off x="3574580" y="1307726"/>
            <a:ext cx="211135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 median test…</a:t>
            </a:r>
            <a:endParaRPr sz="2200">
              <a:latin typeface="Times New Roman"/>
              <a:cs typeface="Times New Roman"/>
            </a:endParaRPr>
          </a:p>
        </p:txBody>
      </p:sp>
      <p:sp>
        <p:nvSpPr>
          <p:cNvPr id="8" name="object 8"/>
          <p:cNvSpPr txBox="1"/>
          <p:nvPr/>
        </p:nvSpPr>
        <p:spPr>
          <a:xfrm>
            <a:off x="1525442" y="2095500"/>
            <a:ext cx="6557794" cy="1479176"/>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We are looking for stocks that trade at low price to book ratios, while</a:t>
            </a:r>
            <a:endParaRPr sz="1600">
              <a:latin typeface="Times New Roman"/>
              <a:cs typeface="Times New Roman"/>
            </a:endParaRPr>
          </a:p>
          <a:p>
            <a:pPr marL="319115">
              <a:lnSpc>
                <a:spcPts val="1857"/>
              </a:lnSpc>
            </a:pPr>
            <a:r>
              <a:rPr sz="1600" dirty="0">
                <a:latin typeface="Times New Roman"/>
                <a:cs typeface="Times New Roman"/>
              </a:rPr>
              <a:t>generating high returns on equity, with low risk. But what is a low price to </a:t>
            </a:r>
            <a:endParaRPr sz="1600">
              <a:latin typeface="Times New Roman"/>
              <a:cs typeface="Times New Roman"/>
            </a:endParaRPr>
          </a:p>
          <a:p>
            <a:pPr marL="319115">
              <a:lnSpc>
                <a:spcPts val="1857"/>
              </a:lnSpc>
              <a:spcBef>
                <a:spcPts val="117"/>
              </a:spcBef>
            </a:pPr>
            <a:r>
              <a:rPr sz="1600" dirty="0">
                <a:latin typeface="Times New Roman"/>
                <a:cs typeface="Times New Roman"/>
              </a:rPr>
              <a:t>book ratio? Or a high return on equity? Or a low risk</a:t>
            </a:r>
            <a:endParaRPr sz="1600">
              <a:latin typeface="Times New Roman"/>
              <a:cs typeface="Times New Roman"/>
            </a:endParaRPr>
          </a:p>
          <a:p>
            <a:pPr marL="319115" marR="12674" indent="-307718">
              <a:lnSpc>
                <a:spcPts val="1857"/>
              </a:lnSpc>
              <a:spcBef>
                <a:spcPts val="41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One simple measure of what is par for the sector are the median values for </a:t>
            </a:r>
            <a:endParaRPr sz="1600">
              <a:latin typeface="Times New Roman"/>
              <a:cs typeface="Times New Roman"/>
            </a:endParaRPr>
          </a:p>
          <a:p>
            <a:pPr marL="319115" marR="12674">
              <a:lnSpc>
                <a:spcPts val="1857"/>
              </a:lnSpc>
              <a:spcBef>
                <a:spcPts val="92"/>
              </a:spcBef>
            </a:pPr>
            <a:r>
              <a:rPr sz="1600" dirty="0">
                <a:latin typeface="Times New Roman"/>
                <a:cs typeface="Times New Roman"/>
              </a:rPr>
              <a:t>each of the variables. A simplistic decision rule on under and over valued </a:t>
            </a:r>
            <a:endParaRPr sz="1600">
              <a:latin typeface="Times New Roman"/>
              <a:cs typeface="Times New Roman"/>
            </a:endParaRPr>
          </a:p>
          <a:p>
            <a:pPr marL="319115" marR="12674">
              <a:lnSpc>
                <a:spcPts val="1857"/>
              </a:lnSpc>
              <a:spcBef>
                <a:spcPts val="92"/>
              </a:spcBef>
            </a:pPr>
            <a:r>
              <a:rPr sz="1600" dirty="0">
                <a:latin typeface="Times New Roman"/>
                <a:cs typeface="Times New Roman"/>
              </a:rPr>
              <a:t>stocks would therefore be:</a:t>
            </a:r>
            <a:endParaRPr sz="1600">
              <a:latin typeface="Times New Roman"/>
              <a:cs typeface="Times New Roman"/>
            </a:endParaRPr>
          </a:p>
        </p:txBody>
      </p:sp>
      <p:sp>
        <p:nvSpPr>
          <p:cNvPr id="7" name="object 7"/>
          <p:cNvSpPr txBox="1"/>
          <p:nvPr/>
        </p:nvSpPr>
        <p:spPr>
          <a:xfrm>
            <a:off x="1941078" y="3619721"/>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6" name="object 6"/>
          <p:cNvSpPr txBox="1"/>
          <p:nvPr/>
        </p:nvSpPr>
        <p:spPr>
          <a:xfrm>
            <a:off x="2195078" y="3623309"/>
            <a:ext cx="6183234" cy="640528"/>
          </a:xfrm>
          <a:prstGeom prst="rect">
            <a:avLst/>
          </a:prstGeom>
        </p:spPr>
        <p:txBody>
          <a:bodyPr wrap="square" lIns="0" tIns="0" rIns="0" bIns="0" rtlCol="0">
            <a:noAutofit/>
          </a:bodyPr>
          <a:lstStyle/>
          <a:p>
            <a:pPr marL="17095" marR="20056">
              <a:lnSpc>
                <a:spcPts val="1476"/>
              </a:lnSpc>
              <a:spcBef>
                <a:spcPts val="74"/>
              </a:spcBef>
            </a:pPr>
            <a:r>
              <a:rPr sz="1400" dirty="0">
                <a:latin typeface="Times New Roman"/>
                <a:cs typeface="Times New Roman"/>
              </a:rPr>
              <a:t>Undervalued stocks: Trade at price to book ratios below the median for the sector,</a:t>
            </a:r>
            <a:endParaRPr sz="1400">
              <a:latin typeface="Times New Roman"/>
              <a:cs typeface="Times New Roman"/>
            </a:endParaRPr>
          </a:p>
          <a:p>
            <a:pPr marL="11397">
              <a:lnSpc>
                <a:spcPts val="1650"/>
              </a:lnSpc>
            </a:pPr>
            <a:r>
              <a:rPr sz="1400" dirty="0">
                <a:latin typeface="Times New Roman"/>
                <a:cs typeface="Times New Roman"/>
              </a:rPr>
              <a:t>(2.05), generate returns on equity higher than the sector median (11.82%) and have </a:t>
            </a:r>
            <a:endParaRPr sz="1400">
              <a:latin typeface="Times New Roman"/>
              <a:cs typeface="Times New Roman"/>
            </a:endParaRPr>
          </a:p>
          <a:p>
            <a:pPr marL="11397">
              <a:lnSpc>
                <a:spcPts val="1650"/>
              </a:lnSpc>
              <a:spcBef>
                <a:spcPts val="144"/>
              </a:spcBef>
            </a:pPr>
            <a:r>
              <a:rPr sz="1400" dirty="0">
                <a:latin typeface="Times New Roman"/>
                <a:cs typeface="Times New Roman"/>
              </a:rPr>
              <a:t>standard deviations lower than the median (21.93%).</a:t>
            </a:r>
            <a:endParaRPr sz="1400">
              <a:latin typeface="Times New Roman"/>
              <a:cs typeface="Times New Roman"/>
            </a:endParaRPr>
          </a:p>
        </p:txBody>
      </p:sp>
      <p:sp>
        <p:nvSpPr>
          <p:cNvPr id="5" name="object 5"/>
          <p:cNvSpPr txBox="1"/>
          <p:nvPr/>
        </p:nvSpPr>
        <p:spPr>
          <a:xfrm>
            <a:off x="1941078" y="4572221"/>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4" name="object 4"/>
          <p:cNvSpPr txBox="1"/>
          <p:nvPr/>
        </p:nvSpPr>
        <p:spPr>
          <a:xfrm>
            <a:off x="2195079" y="4575810"/>
            <a:ext cx="5980888" cy="416410"/>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Overvalued stocks: Trade at price to book ratios above the median for the sector</a:t>
            </a:r>
            <a:endParaRPr sz="1400">
              <a:latin typeface="Times New Roman"/>
              <a:cs typeface="Times New Roman"/>
            </a:endParaRPr>
          </a:p>
          <a:p>
            <a:pPr marL="11397" marR="27352">
              <a:lnSpc>
                <a:spcPct val="95825"/>
              </a:lnSpc>
            </a:pPr>
            <a:r>
              <a:rPr sz="1400" dirty="0">
                <a:latin typeface="Times New Roman"/>
                <a:cs typeface="Times New Roman"/>
              </a:rPr>
              <a:t>and generate returns on equity lower than the sector median.</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100</a:t>
            </a:r>
            <a:endParaRPr sz="1300">
              <a:latin typeface="Times New Roman"/>
              <a:cs typeface="Times New Roman"/>
            </a:endParaRPr>
          </a:p>
        </p:txBody>
      </p:sp>
    </p:spTree>
    <p:extLst>
      <p:ext uri="{BB962C8B-B14F-4D97-AF65-F5344CB8AC3E}">
        <p14:creationId xmlns:p14="http://schemas.microsoft.com/office/powerpoint/2010/main" val="34787788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8" name="object 18"/>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9" name="object 19"/>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0" name="object 20"/>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3" name="object 13"/>
          <p:cNvSpPr txBox="1"/>
          <p:nvPr/>
        </p:nvSpPr>
        <p:spPr>
          <a:xfrm>
            <a:off x="3024254" y="1307726"/>
            <a:ext cx="321203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How about this mechanism?</a:t>
            </a:r>
            <a:endParaRPr sz="2200">
              <a:latin typeface="Times New Roman"/>
              <a:cs typeface="Times New Roman"/>
            </a:endParaRPr>
          </a:p>
        </p:txBody>
      </p:sp>
      <p:sp>
        <p:nvSpPr>
          <p:cNvPr id="12" name="object 12"/>
          <p:cNvSpPr txBox="1"/>
          <p:nvPr/>
        </p:nvSpPr>
        <p:spPr>
          <a:xfrm>
            <a:off x="1525443" y="2095500"/>
            <a:ext cx="6771015" cy="1232647"/>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We are looking for stocks that trade at low price to book ratios, while</a:t>
            </a:r>
            <a:endParaRPr sz="1600">
              <a:latin typeface="Times New Roman"/>
              <a:cs typeface="Times New Roman"/>
            </a:endParaRPr>
          </a:p>
          <a:p>
            <a:pPr marL="319115" marR="5857">
              <a:lnSpc>
                <a:spcPts val="1857"/>
              </a:lnSpc>
            </a:pPr>
            <a:r>
              <a:rPr sz="1600" dirty="0">
                <a:latin typeface="Times New Roman"/>
                <a:cs typeface="Times New Roman"/>
              </a:rPr>
              <a:t>generating high returns on equity. But what is a low price to book ratio? Or a </a:t>
            </a:r>
            <a:endParaRPr sz="1600">
              <a:latin typeface="Times New Roman"/>
              <a:cs typeface="Times New Roman"/>
            </a:endParaRPr>
          </a:p>
          <a:p>
            <a:pPr marL="319115" marR="5857">
              <a:lnSpc>
                <a:spcPts val="1857"/>
              </a:lnSpc>
              <a:spcBef>
                <a:spcPts val="117"/>
              </a:spcBef>
            </a:pPr>
            <a:r>
              <a:rPr sz="1600" dirty="0">
                <a:latin typeface="Times New Roman"/>
                <a:cs typeface="Times New Roman"/>
              </a:rPr>
              <a:t>high return on equity?</a:t>
            </a:r>
            <a:endParaRPr sz="1600">
              <a:latin typeface="Times New Roman"/>
              <a:cs typeface="Times New Roman"/>
            </a:endParaRPr>
          </a:p>
          <a:p>
            <a:pPr marL="319115" indent="-307718">
              <a:lnSpc>
                <a:spcPct val="99466"/>
              </a:lnSpc>
              <a:spcBef>
                <a:spcPts val="41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Taking the sample of 18 banks, we ran a regression of PBV against ROE and standard deviation in stock prices (as a proxy for risk).</a:t>
            </a:r>
            <a:endParaRPr sz="1600">
              <a:latin typeface="Times New Roman"/>
              <a:cs typeface="Times New Roman"/>
            </a:endParaRPr>
          </a:p>
        </p:txBody>
      </p:sp>
      <p:sp>
        <p:nvSpPr>
          <p:cNvPr id="11" name="object 11"/>
          <p:cNvSpPr txBox="1"/>
          <p:nvPr/>
        </p:nvSpPr>
        <p:spPr>
          <a:xfrm>
            <a:off x="1837169" y="3398967"/>
            <a:ext cx="627709"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PBV =</a:t>
            </a:r>
            <a:endParaRPr sz="1600">
              <a:latin typeface="Times New Roman"/>
              <a:cs typeface="Times New Roman"/>
            </a:endParaRPr>
          </a:p>
        </p:txBody>
      </p:sp>
      <p:sp>
        <p:nvSpPr>
          <p:cNvPr id="10" name="object 10"/>
          <p:cNvSpPr txBox="1"/>
          <p:nvPr/>
        </p:nvSpPr>
        <p:spPr>
          <a:xfrm>
            <a:off x="3187988" y="3398967"/>
            <a:ext cx="556355" cy="515471"/>
          </a:xfrm>
          <a:prstGeom prst="rect">
            <a:avLst/>
          </a:prstGeom>
        </p:spPr>
        <p:txBody>
          <a:bodyPr wrap="square" lIns="0" tIns="0" rIns="0" bIns="0" rtlCol="0">
            <a:noAutofit/>
          </a:bodyPr>
          <a:lstStyle/>
          <a:p>
            <a:pPr marL="11397" marR="30771">
              <a:lnSpc>
                <a:spcPts val="1650"/>
              </a:lnSpc>
              <a:spcBef>
                <a:spcPts val="83"/>
              </a:spcBef>
            </a:pPr>
            <a:r>
              <a:rPr sz="1600" dirty="0">
                <a:latin typeface="Times New Roman"/>
                <a:cs typeface="Times New Roman"/>
              </a:rPr>
              <a:t>2.27</a:t>
            </a:r>
            <a:endParaRPr sz="1600">
              <a:latin typeface="Times New Roman"/>
              <a:cs typeface="Times New Roman"/>
            </a:endParaRPr>
          </a:p>
          <a:p>
            <a:pPr marL="11397">
              <a:lnSpc>
                <a:spcPct val="95825"/>
              </a:lnSpc>
              <a:spcBef>
                <a:spcPts val="393"/>
              </a:spcBef>
            </a:pPr>
            <a:r>
              <a:rPr sz="1600" dirty="0">
                <a:latin typeface="Times New Roman"/>
                <a:cs typeface="Times New Roman"/>
              </a:rPr>
              <a:t>(5.56)</a:t>
            </a:r>
            <a:endParaRPr sz="1600">
              <a:latin typeface="Times New Roman"/>
              <a:cs typeface="Times New Roman"/>
            </a:endParaRPr>
          </a:p>
        </p:txBody>
      </p:sp>
      <p:sp>
        <p:nvSpPr>
          <p:cNvPr id="9" name="object 9"/>
          <p:cNvSpPr txBox="1"/>
          <p:nvPr/>
        </p:nvSpPr>
        <p:spPr>
          <a:xfrm>
            <a:off x="4019260" y="3398967"/>
            <a:ext cx="171465"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a:t>
            </a:r>
            <a:endParaRPr sz="1600">
              <a:latin typeface="Times New Roman"/>
              <a:cs typeface="Times New Roman"/>
            </a:endParaRPr>
          </a:p>
        </p:txBody>
      </p:sp>
      <p:sp>
        <p:nvSpPr>
          <p:cNvPr id="8" name="object 8"/>
          <p:cNvSpPr txBox="1"/>
          <p:nvPr/>
        </p:nvSpPr>
        <p:spPr>
          <a:xfrm>
            <a:off x="4850533" y="3398967"/>
            <a:ext cx="885545" cy="515471"/>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3.63 ROE</a:t>
            </a:r>
            <a:endParaRPr sz="1600">
              <a:latin typeface="Times New Roman"/>
              <a:cs typeface="Times New Roman"/>
            </a:endParaRPr>
          </a:p>
          <a:p>
            <a:pPr marL="11397" marR="30771">
              <a:lnSpc>
                <a:spcPct val="95825"/>
              </a:lnSpc>
              <a:spcBef>
                <a:spcPts val="393"/>
              </a:spcBef>
            </a:pPr>
            <a:r>
              <a:rPr sz="1600" dirty="0">
                <a:latin typeface="Times New Roman"/>
                <a:cs typeface="Times New Roman"/>
              </a:rPr>
              <a:t>(3.32)</a:t>
            </a:r>
            <a:endParaRPr sz="1600">
              <a:latin typeface="Times New Roman"/>
              <a:cs typeface="Times New Roman"/>
            </a:endParaRPr>
          </a:p>
        </p:txBody>
      </p:sp>
      <p:sp>
        <p:nvSpPr>
          <p:cNvPr id="7" name="object 7"/>
          <p:cNvSpPr txBox="1"/>
          <p:nvPr/>
        </p:nvSpPr>
        <p:spPr>
          <a:xfrm>
            <a:off x="6513079" y="3398967"/>
            <a:ext cx="123468"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a:t>
            </a:r>
            <a:endParaRPr sz="1600">
              <a:latin typeface="Times New Roman"/>
              <a:cs typeface="Times New Roman"/>
            </a:endParaRPr>
          </a:p>
        </p:txBody>
      </p:sp>
      <p:sp>
        <p:nvSpPr>
          <p:cNvPr id="6" name="object 6"/>
          <p:cNvSpPr txBox="1"/>
          <p:nvPr/>
        </p:nvSpPr>
        <p:spPr>
          <a:xfrm>
            <a:off x="7344351" y="3398967"/>
            <a:ext cx="1099132" cy="515471"/>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2.68 Std dev</a:t>
            </a:r>
            <a:endParaRPr sz="1600">
              <a:latin typeface="Times New Roman"/>
              <a:cs typeface="Times New Roman"/>
            </a:endParaRPr>
          </a:p>
          <a:p>
            <a:pPr marL="11397" marR="30772">
              <a:lnSpc>
                <a:spcPct val="95825"/>
              </a:lnSpc>
              <a:spcBef>
                <a:spcPts val="393"/>
              </a:spcBef>
            </a:pPr>
            <a:r>
              <a:rPr sz="1600" dirty="0">
                <a:latin typeface="Times New Roman"/>
                <a:cs typeface="Times New Roman"/>
              </a:rPr>
              <a:t>(2.33)</a:t>
            </a:r>
            <a:endParaRPr sz="1600">
              <a:latin typeface="Times New Roman"/>
              <a:cs typeface="Times New Roman"/>
            </a:endParaRPr>
          </a:p>
        </p:txBody>
      </p:sp>
      <p:sp>
        <p:nvSpPr>
          <p:cNvPr id="5" name="object 5"/>
          <p:cNvSpPr txBox="1"/>
          <p:nvPr/>
        </p:nvSpPr>
        <p:spPr>
          <a:xfrm>
            <a:off x="1837169" y="3981673"/>
            <a:ext cx="1116175"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R squared of</a:t>
            </a:r>
            <a:endParaRPr sz="1600">
              <a:latin typeface="Times New Roman"/>
              <a:cs typeface="Times New Roman"/>
            </a:endParaRPr>
          </a:p>
        </p:txBody>
      </p:sp>
      <p:sp>
        <p:nvSpPr>
          <p:cNvPr id="4" name="object 4"/>
          <p:cNvSpPr txBox="1"/>
          <p:nvPr/>
        </p:nvSpPr>
        <p:spPr>
          <a:xfrm>
            <a:off x="2951033" y="3981673"/>
            <a:ext cx="1510405"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regression = 79%</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101</a:t>
            </a:r>
            <a:endParaRPr sz="1300">
              <a:latin typeface="Times New Roman"/>
              <a:cs typeface="Times New Roman"/>
            </a:endParaRPr>
          </a:p>
        </p:txBody>
      </p:sp>
    </p:spTree>
    <p:extLst>
      <p:ext uri="{BB962C8B-B14F-4D97-AF65-F5344CB8AC3E}">
        <p14:creationId xmlns:p14="http://schemas.microsoft.com/office/powerpoint/2010/main" val="25541947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2" name="object 1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3" name="object 1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p:nvPr/>
        </p:nvSpPr>
        <p:spPr>
          <a:xfrm>
            <a:off x="1454727" y="2430650"/>
            <a:ext cx="7048498" cy="2870759"/>
          </a:xfrm>
          <a:prstGeom prst="rect">
            <a:avLst/>
          </a:prstGeom>
          <a:blipFill>
            <a:blip r:embed="rId8" cstate="print"/>
            <a:stretch>
              <a:fillRect/>
            </a:stretch>
          </a:blipFill>
        </p:spPr>
        <p:txBody>
          <a:bodyPr wrap="square" lIns="0" tIns="0" rIns="0" bIns="0" rtlCol="0">
            <a:noAutofit/>
          </a:bodyPr>
          <a:lstStyle/>
          <a:p>
            <a:endParaRPr/>
          </a:p>
        </p:txBody>
      </p:sp>
      <p:sp>
        <p:nvSpPr>
          <p:cNvPr id="6" name="object 6"/>
          <p:cNvSpPr txBox="1"/>
          <p:nvPr/>
        </p:nvSpPr>
        <p:spPr>
          <a:xfrm>
            <a:off x="3328335" y="1307726"/>
            <a:ext cx="54186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5" name="object 5"/>
          <p:cNvSpPr txBox="1"/>
          <p:nvPr/>
        </p:nvSpPr>
        <p:spPr>
          <a:xfrm>
            <a:off x="3874815" y="1307726"/>
            <a:ext cx="63397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these</a:t>
            </a:r>
            <a:endParaRPr sz="2200">
              <a:latin typeface="Times New Roman"/>
              <a:cs typeface="Times New Roman"/>
            </a:endParaRPr>
          </a:p>
        </p:txBody>
      </p:sp>
      <p:sp>
        <p:nvSpPr>
          <p:cNvPr id="4" name="object 4"/>
          <p:cNvSpPr txBox="1"/>
          <p:nvPr/>
        </p:nvSpPr>
        <p:spPr>
          <a:xfrm>
            <a:off x="4513398" y="1307726"/>
            <a:ext cx="141881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predictions?</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102</a:t>
            </a:r>
            <a:endParaRPr sz="1300">
              <a:latin typeface="Times New Roman"/>
              <a:cs typeface="Times New Roman"/>
            </a:endParaRPr>
          </a:p>
        </p:txBody>
      </p:sp>
    </p:spTree>
    <p:extLst>
      <p:ext uri="{BB962C8B-B14F-4D97-AF65-F5344CB8AC3E}">
        <p14:creationId xmlns:p14="http://schemas.microsoft.com/office/powerpoint/2010/main" val="19503155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8" name="object 2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0" name="object 3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1" name="object 3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2" name="object 3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3" name="object 3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5" name="object 15"/>
          <p:cNvSpPr/>
          <p:nvPr/>
        </p:nvSpPr>
        <p:spPr>
          <a:xfrm>
            <a:off x="3056659" y="2168338"/>
            <a:ext cx="3844635" cy="3395382"/>
          </a:xfrm>
          <a:custGeom>
            <a:avLst/>
            <a:gdLst/>
            <a:ahLst/>
            <a:cxnLst/>
            <a:rect l="l" t="t" r="r" b="b"/>
            <a:pathLst>
              <a:path w="4229098" h="3848100">
                <a:moveTo>
                  <a:pt x="0" y="0"/>
                </a:moveTo>
                <a:lnTo>
                  <a:pt x="0" y="3848100"/>
                </a:lnTo>
                <a:lnTo>
                  <a:pt x="4229098" y="3848100"/>
                </a:lnTo>
                <a:lnTo>
                  <a:pt x="4229098" y="0"/>
                </a:lnTo>
                <a:lnTo>
                  <a:pt x="0" y="0"/>
                </a:lnTo>
                <a:close/>
              </a:path>
            </a:pathLst>
          </a:custGeom>
          <a:solidFill>
            <a:srgbClr val="A2A2A2"/>
          </a:solidFill>
        </p:spPr>
        <p:txBody>
          <a:bodyPr wrap="square" lIns="0" tIns="0" rIns="0" bIns="0" rtlCol="0">
            <a:noAutofit/>
          </a:bodyPr>
          <a:lstStyle/>
          <a:p>
            <a:endParaRPr/>
          </a:p>
        </p:txBody>
      </p:sp>
      <p:sp>
        <p:nvSpPr>
          <p:cNvPr id="16" name="object 16"/>
          <p:cNvSpPr/>
          <p:nvPr/>
        </p:nvSpPr>
        <p:spPr>
          <a:xfrm>
            <a:off x="4748068" y="2314014"/>
            <a:ext cx="0" cy="3238500"/>
          </a:xfrm>
          <a:custGeom>
            <a:avLst/>
            <a:gdLst/>
            <a:ahLst/>
            <a:cxnLst/>
            <a:rect l="l" t="t" r="r" b="b"/>
            <a:pathLst>
              <a:path h="3670300">
                <a:moveTo>
                  <a:pt x="0" y="0"/>
                </a:moveTo>
                <a:lnTo>
                  <a:pt x="0" y="3670300"/>
                </a:lnTo>
              </a:path>
            </a:pathLst>
          </a:custGeom>
          <a:ln w="12700">
            <a:solidFill>
              <a:srgbClr val="000000"/>
            </a:solidFill>
          </a:ln>
        </p:spPr>
        <p:txBody>
          <a:bodyPr wrap="square" lIns="0" tIns="0" rIns="0" bIns="0" rtlCol="0">
            <a:noAutofit/>
          </a:bodyPr>
          <a:lstStyle/>
          <a:p>
            <a:endParaRPr/>
          </a:p>
        </p:txBody>
      </p:sp>
      <p:sp>
        <p:nvSpPr>
          <p:cNvPr id="17" name="object 17"/>
          <p:cNvSpPr/>
          <p:nvPr/>
        </p:nvSpPr>
        <p:spPr>
          <a:xfrm>
            <a:off x="3079751" y="3933265"/>
            <a:ext cx="3336635" cy="0"/>
          </a:xfrm>
          <a:custGeom>
            <a:avLst/>
            <a:gdLst/>
            <a:ahLst/>
            <a:cxnLst/>
            <a:rect l="l" t="t" r="r" b="b"/>
            <a:pathLst>
              <a:path w="3670299">
                <a:moveTo>
                  <a:pt x="0" y="0"/>
                </a:moveTo>
                <a:lnTo>
                  <a:pt x="3670299" y="0"/>
                </a:lnTo>
              </a:path>
            </a:pathLst>
          </a:custGeom>
          <a:ln w="12700">
            <a:solidFill>
              <a:srgbClr val="000000"/>
            </a:solidFill>
          </a:ln>
        </p:spPr>
        <p:txBody>
          <a:bodyPr wrap="square" lIns="0" tIns="0" rIns="0" bIns="0" rtlCol="0">
            <a:noAutofit/>
          </a:bodyPr>
          <a:lstStyle/>
          <a:p>
            <a:endParaRPr/>
          </a:p>
        </p:txBody>
      </p:sp>
      <p:sp>
        <p:nvSpPr>
          <p:cNvPr id="18" name="object 18"/>
          <p:cNvSpPr/>
          <p:nvPr/>
        </p:nvSpPr>
        <p:spPr>
          <a:xfrm>
            <a:off x="4742295" y="2314015"/>
            <a:ext cx="1674091" cy="1624853"/>
          </a:xfrm>
          <a:custGeom>
            <a:avLst/>
            <a:gdLst/>
            <a:ahLst/>
            <a:cxnLst/>
            <a:rect l="l" t="t" r="r" b="b"/>
            <a:pathLst>
              <a:path w="1841500" h="1841500">
                <a:moveTo>
                  <a:pt x="0" y="1841500"/>
                </a:moveTo>
                <a:lnTo>
                  <a:pt x="1841500" y="1841500"/>
                </a:lnTo>
                <a:lnTo>
                  <a:pt x="1841500" y="0"/>
                </a:lnTo>
                <a:lnTo>
                  <a:pt x="0" y="0"/>
                </a:lnTo>
                <a:lnTo>
                  <a:pt x="0" y="1841500"/>
                </a:lnTo>
                <a:close/>
              </a:path>
            </a:pathLst>
          </a:custGeom>
          <a:solidFill>
            <a:srgbClr val="F7F7F7"/>
          </a:solidFill>
        </p:spPr>
        <p:txBody>
          <a:bodyPr wrap="square" lIns="0" tIns="0" rIns="0" bIns="0" rtlCol="0">
            <a:noAutofit/>
          </a:bodyPr>
          <a:lstStyle/>
          <a:p>
            <a:endParaRPr/>
          </a:p>
        </p:txBody>
      </p:sp>
      <p:sp>
        <p:nvSpPr>
          <p:cNvPr id="19" name="object 19"/>
          <p:cNvSpPr/>
          <p:nvPr/>
        </p:nvSpPr>
        <p:spPr>
          <a:xfrm>
            <a:off x="4748068" y="2319618"/>
            <a:ext cx="1662545" cy="1613647"/>
          </a:xfrm>
          <a:custGeom>
            <a:avLst/>
            <a:gdLst/>
            <a:ahLst/>
            <a:cxnLst/>
            <a:rect l="l" t="t" r="r" b="b"/>
            <a:pathLst>
              <a:path w="1828800" h="1828800">
                <a:moveTo>
                  <a:pt x="0" y="0"/>
                </a:moveTo>
                <a:lnTo>
                  <a:pt x="1828800" y="0"/>
                </a:lnTo>
                <a:lnTo>
                  <a:pt x="1828800" y="1828800"/>
                </a:lnTo>
                <a:lnTo>
                  <a:pt x="0" y="1828800"/>
                </a:lnTo>
                <a:lnTo>
                  <a:pt x="0" y="0"/>
                </a:lnTo>
                <a:close/>
              </a:path>
            </a:pathLst>
          </a:custGeom>
          <a:ln w="12700">
            <a:solidFill>
              <a:srgbClr val="000000"/>
            </a:solidFill>
          </a:ln>
        </p:spPr>
        <p:txBody>
          <a:bodyPr wrap="square" lIns="0" tIns="0" rIns="0" bIns="0" rtlCol="0">
            <a:noAutofit/>
          </a:bodyPr>
          <a:lstStyle/>
          <a:p>
            <a:endParaRPr/>
          </a:p>
        </p:txBody>
      </p:sp>
      <p:sp>
        <p:nvSpPr>
          <p:cNvPr id="20" name="object 20"/>
          <p:cNvSpPr/>
          <p:nvPr/>
        </p:nvSpPr>
        <p:spPr>
          <a:xfrm>
            <a:off x="3079750" y="3927662"/>
            <a:ext cx="1674091" cy="1624853"/>
          </a:xfrm>
          <a:custGeom>
            <a:avLst/>
            <a:gdLst/>
            <a:ahLst/>
            <a:cxnLst/>
            <a:rect l="l" t="t" r="r" b="b"/>
            <a:pathLst>
              <a:path w="1841500" h="1841500">
                <a:moveTo>
                  <a:pt x="0" y="1841500"/>
                </a:moveTo>
                <a:lnTo>
                  <a:pt x="1841500" y="1841500"/>
                </a:lnTo>
                <a:lnTo>
                  <a:pt x="1841500" y="0"/>
                </a:lnTo>
                <a:lnTo>
                  <a:pt x="0" y="0"/>
                </a:lnTo>
                <a:lnTo>
                  <a:pt x="0" y="1841500"/>
                </a:lnTo>
                <a:close/>
              </a:path>
            </a:pathLst>
          </a:custGeom>
          <a:solidFill>
            <a:srgbClr val="F7F7F7"/>
          </a:solidFill>
        </p:spPr>
        <p:txBody>
          <a:bodyPr wrap="square" lIns="0" tIns="0" rIns="0" bIns="0" rtlCol="0">
            <a:noAutofit/>
          </a:bodyPr>
          <a:lstStyle/>
          <a:p>
            <a:endParaRPr/>
          </a:p>
        </p:txBody>
      </p:sp>
      <p:sp>
        <p:nvSpPr>
          <p:cNvPr id="21" name="object 21"/>
          <p:cNvSpPr/>
          <p:nvPr/>
        </p:nvSpPr>
        <p:spPr>
          <a:xfrm>
            <a:off x="3085523" y="3933265"/>
            <a:ext cx="1662545" cy="1613647"/>
          </a:xfrm>
          <a:custGeom>
            <a:avLst/>
            <a:gdLst/>
            <a:ahLst/>
            <a:cxnLst/>
            <a:rect l="l" t="t" r="r" b="b"/>
            <a:pathLst>
              <a:path w="1828800" h="1828800">
                <a:moveTo>
                  <a:pt x="0" y="0"/>
                </a:moveTo>
                <a:lnTo>
                  <a:pt x="1828800" y="0"/>
                </a:lnTo>
                <a:lnTo>
                  <a:pt x="1828800" y="1828800"/>
                </a:lnTo>
                <a:lnTo>
                  <a:pt x="0" y="1828800"/>
                </a:lnTo>
                <a:lnTo>
                  <a:pt x="0" y="0"/>
                </a:lnTo>
                <a:close/>
              </a:path>
            </a:pathLst>
          </a:custGeom>
          <a:ln w="12700">
            <a:solidFill>
              <a:srgbClr val="000000"/>
            </a:solidFill>
          </a:ln>
        </p:spPr>
        <p:txBody>
          <a:bodyPr wrap="square" lIns="0" tIns="0" rIns="0" bIns="0" rtlCol="0">
            <a:noAutofit/>
          </a:bodyPr>
          <a:lstStyle/>
          <a:p>
            <a:endParaRPr/>
          </a:p>
        </p:txBody>
      </p:sp>
      <p:sp>
        <p:nvSpPr>
          <p:cNvPr id="22" name="object 22"/>
          <p:cNvSpPr/>
          <p:nvPr/>
        </p:nvSpPr>
        <p:spPr>
          <a:xfrm>
            <a:off x="3079750" y="2314015"/>
            <a:ext cx="1674091" cy="1624853"/>
          </a:xfrm>
          <a:prstGeom prst="rect">
            <a:avLst/>
          </a:prstGeom>
          <a:blipFill>
            <a:blip r:embed="rId8" cstate="print"/>
            <a:stretch>
              <a:fillRect/>
            </a:stretch>
          </a:blipFill>
        </p:spPr>
        <p:txBody>
          <a:bodyPr wrap="square" lIns="0" tIns="0" rIns="0" bIns="0" rtlCol="0">
            <a:noAutofit/>
          </a:bodyPr>
          <a:lstStyle/>
          <a:p>
            <a:endParaRPr/>
          </a:p>
        </p:txBody>
      </p:sp>
      <p:sp>
        <p:nvSpPr>
          <p:cNvPr id="23" name="object 23"/>
          <p:cNvSpPr/>
          <p:nvPr/>
        </p:nvSpPr>
        <p:spPr>
          <a:xfrm>
            <a:off x="3085523" y="2319618"/>
            <a:ext cx="1662545" cy="1613647"/>
          </a:xfrm>
          <a:custGeom>
            <a:avLst/>
            <a:gdLst/>
            <a:ahLst/>
            <a:cxnLst/>
            <a:rect l="l" t="t" r="r" b="b"/>
            <a:pathLst>
              <a:path w="1828800" h="1828800">
                <a:moveTo>
                  <a:pt x="0" y="0"/>
                </a:moveTo>
                <a:lnTo>
                  <a:pt x="1828800" y="0"/>
                </a:lnTo>
                <a:lnTo>
                  <a:pt x="1828800" y="1828800"/>
                </a:lnTo>
                <a:lnTo>
                  <a:pt x="0" y="1828800"/>
                </a:lnTo>
                <a:lnTo>
                  <a:pt x="0" y="0"/>
                </a:lnTo>
                <a:close/>
              </a:path>
            </a:pathLst>
          </a:custGeom>
          <a:ln w="12700">
            <a:solidFill>
              <a:srgbClr val="000000"/>
            </a:solidFill>
          </a:ln>
        </p:spPr>
        <p:txBody>
          <a:bodyPr wrap="square" lIns="0" tIns="0" rIns="0" bIns="0" rtlCol="0">
            <a:noAutofit/>
          </a:bodyPr>
          <a:lstStyle/>
          <a:p>
            <a:endParaRPr/>
          </a:p>
        </p:txBody>
      </p:sp>
      <p:sp>
        <p:nvSpPr>
          <p:cNvPr id="24" name="object 24"/>
          <p:cNvSpPr/>
          <p:nvPr/>
        </p:nvSpPr>
        <p:spPr>
          <a:xfrm>
            <a:off x="4742295" y="3927662"/>
            <a:ext cx="1674091" cy="1624853"/>
          </a:xfrm>
          <a:prstGeom prst="rect">
            <a:avLst/>
          </a:prstGeom>
          <a:blipFill>
            <a:blip r:embed="rId9" cstate="print"/>
            <a:stretch>
              <a:fillRect/>
            </a:stretch>
          </a:blipFill>
        </p:spPr>
        <p:txBody>
          <a:bodyPr wrap="square" lIns="0" tIns="0" rIns="0" bIns="0" rtlCol="0">
            <a:noAutofit/>
          </a:bodyPr>
          <a:lstStyle/>
          <a:p>
            <a:endParaRPr/>
          </a:p>
        </p:txBody>
      </p:sp>
      <p:sp>
        <p:nvSpPr>
          <p:cNvPr id="25" name="object 25"/>
          <p:cNvSpPr/>
          <p:nvPr/>
        </p:nvSpPr>
        <p:spPr>
          <a:xfrm>
            <a:off x="4748068" y="3933265"/>
            <a:ext cx="1662545" cy="1613647"/>
          </a:xfrm>
          <a:custGeom>
            <a:avLst/>
            <a:gdLst/>
            <a:ahLst/>
            <a:cxnLst/>
            <a:rect l="l" t="t" r="r" b="b"/>
            <a:pathLst>
              <a:path w="1828800" h="1828800">
                <a:moveTo>
                  <a:pt x="0" y="0"/>
                </a:moveTo>
                <a:lnTo>
                  <a:pt x="1828800" y="0"/>
                </a:lnTo>
                <a:lnTo>
                  <a:pt x="1828800" y="1828800"/>
                </a:lnTo>
                <a:lnTo>
                  <a:pt x="0" y="1828800"/>
                </a:lnTo>
                <a:lnTo>
                  <a:pt x="0" y="0"/>
                </a:lnTo>
                <a:close/>
              </a:path>
            </a:pathLst>
          </a:custGeom>
          <a:ln w="12700">
            <a:solidFill>
              <a:srgbClr val="000000"/>
            </a:solidFill>
          </a:ln>
        </p:spPr>
        <p:txBody>
          <a:bodyPr wrap="square" lIns="0" tIns="0" rIns="0" bIns="0" rtlCol="0">
            <a:noAutofit/>
          </a:bodyPr>
          <a:lstStyle/>
          <a:p>
            <a:endParaRPr/>
          </a:p>
        </p:txBody>
      </p:sp>
      <p:sp>
        <p:nvSpPr>
          <p:cNvPr id="26" name="object 26"/>
          <p:cNvSpPr/>
          <p:nvPr/>
        </p:nvSpPr>
        <p:spPr>
          <a:xfrm>
            <a:off x="3054769" y="2166504"/>
            <a:ext cx="3848414" cy="3399049"/>
          </a:xfrm>
          <a:custGeom>
            <a:avLst/>
            <a:gdLst/>
            <a:ahLst/>
            <a:cxnLst/>
            <a:rect l="l" t="t" r="r" b="b"/>
            <a:pathLst>
              <a:path w="4233255" h="3852255">
                <a:moveTo>
                  <a:pt x="0" y="0"/>
                </a:moveTo>
                <a:lnTo>
                  <a:pt x="4233255" y="0"/>
                </a:lnTo>
                <a:lnTo>
                  <a:pt x="4233255" y="3852255"/>
                </a:lnTo>
                <a:lnTo>
                  <a:pt x="0" y="3852255"/>
                </a:lnTo>
                <a:lnTo>
                  <a:pt x="0" y="0"/>
                </a:lnTo>
                <a:close/>
              </a:path>
            </a:pathLst>
          </a:custGeom>
          <a:ln w="4156">
            <a:solidFill>
              <a:srgbClr val="000000"/>
            </a:solidFill>
          </a:ln>
        </p:spPr>
        <p:txBody>
          <a:bodyPr wrap="square" lIns="0" tIns="0" rIns="0" bIns="0" rtlCol="0">
            <a:noAutofit/>
          </a:bodyPr>
          <a:lstStyle/>
          <a:p>
            <a:endParaRPr/>
          </a:p>
        </p:txBody>
      </p:sp>
      <p:sp>
        <p:nvSpPr>
          <p:cNvPr id="14" name="object 14"/>
          <p:cNvSpPr txBox="1"/>
          <p:nvPr/>
        </p:nvSpPr>
        <p:spPr>
          <a:xfrm>
            <a:off x="3389897" y="1307726"/>
            <a:ext cx="49543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a:t>
            </a:r>
            <a:endParaRPr sz="2200">
              <a:latin typeface="Times New Roman"/>
              <a:cs typeface="Times New Roman"/>
            </a:endParaRPr>
          </a:p>
        </p:txBody>
      </p:sp>
      <p:sp>
        <p:nvSpPr>
          <p:cNvPr id="13" name="object 13"/>
          <p:cNvSpPr txBox="1"/>
          <p:nvPr/>
        </p:nvSpPr>
        <p:spPr>
          <a:xfrm>
            <a:off x="3889936" y="1307726"/>
            <a:ext cx="115727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Valuation</a:t>
            </a:r>
            <a:endParaRPr sz="2200">
              <a:latin typeface="Times New Roman"/>
              <a:cs typeface="Times New Roman"/>
            </a:endParaRPr>
          </a:p>
        </p:txBody>
      </p:sp>
      <p:sp>
        <p:nvSpPr>
          <p:cNvPr id="12" name="object 12"/>
          <p:cNvSpPr txBox="1"/>
          <p:nvPr/>
        </p:nvSpPr>
        <p:spPr>
          <a:xfrm>
            <a:off x="5051834" y="1307726"/>
            <a:ext cx="81878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Matrix</a:t>
            </a:r>
            <a:endParaRPr sz="2200">
              <a:latin typeface="Times New Roman"/>
              <a:cs typeface="Times New Roman"/>
            </a:endParaRPr>
          </a:p>
        </p:txBody>
      </p:sp>
      <p:sp>
        <p:nvSpPr>
          <p:cNvPr id="11" name="object 11"/>
          <p:cNvSpPr txBox="1"/>
          <p:nvPr/>
        </p:nvSpPr>
        <p:spPr>
          <a:xfrm>
            <a:off x="5054023" y="3109633"/>
            <a:ext cx="792894" cy="156882"/>
          </a:xfrm>
          <a:prstGeom prst="rect">
            <a:avLst/>
          </a:prstGeom>
        </p:spPr>
        <p:txBody>
          <a:bodyPr wrap="square" lIns="0" tIns="0" rIns="0" bIns="0" rtlCol="0">
            <a:noAutofit/>
          </a:bodyPr>
          <a:lstStyle/>
          <a:p>
            <a:pPr marL="11397">
              <a:lnSpc>
                <a:spcPts val="1131"/>
              </a:lnSpc>
              <a:spcBef>
                <a:spcPts val="57"/>
              </a:spcBef>
            </a:pPr>
            <a:r>
              <a:rPr sz="1100" spc="-13" dirty="0">
                <a:latin typeface="Times New Roman"/>
                <a:cs typeface="Times New Roman"/>
              </a:rPr>
              <a:t>Hig</a:t>
            </a:r>
            <a:r>
              <a:rPr sz="1100" dirty="0">
                <a:latin typeface="Times New Roman"/>
                <a:cs typeface="Times New Roman"/>
              </a:rPr>
              <a:t>h</a:t>
            </a:r>
            <a:r>
              <a:rPr sz="1100" spc="-26" dirty="0">
                <a:latin typeface="Times New Roman"/>
                <a:cs typeface="Times New Roman"/>
              </a:rPr>
              <a:t> </a:t>
            </a:r>
            <a:r>
              <a:rPr sz="1100" spc="-13" dirty="0">
                <a:latin typeface="Times New Roman"/>
                <a:cs typeface="Times New Roman"/>
              </a:rPr>
              <a:t>MV/BV</a:t>
            </a:r>
            <a:endParaRPr sz="1100">
              <a:latin typeface="Times New Roman"/>
              <a:cs typeface="Times New Roman"/>
            </a:endParaRPr>
          </a:p>
        </p:txBody>
      </p:sp>
      <p:sp>
        <p:nvSpPr>
          <p:cNvPr id="10" name="object 10"/>
          <p:cNvSpPr txBox="1"/>
          <p:nvPr/>
        </p:nvSpPr>
        <p:spPr>
          <a:xfrm>
            <a:off x="5261841" y="4622427"/>
            <a:ext cx="632696" cy="156882"/>
          </a:xfrm>
          <a:prstGeom prst="rect">
            <a:avLst/>
          </a:prstGeom>
        </p:spPr>
        <p:txBody>
          <a:bodyPr wrap="square" lIns="0" tIns="0" rIns="0" bIns="0" rtlCol="0">
            <a:noAutofit/>
          </a:bodyPr>
          <a:lstStyle/>
          <a:p>
            <a:pPr marL="11397">
              <a:lnSpc>
                <a:spcPts val="1131"/>
              </a:lnSpc>
              <a:spcBef>
                <a:spcPts val="57"/>
              </a:spcBef>
            </a:pPr>
            <a:r>
              <a:rPr sz="1100" dirty="0">
                <a:latin typeface="Times New Roman"/>
                <a:cs typeface="Times New Roman"/>
              </a:rPr>
              <a:t>High ROE</a:t>
            </a:r>
            <a:endParaRPr sz="1100">
              <a:latin typeface="Times New Roman"/>
              <a:cs typeface="Times New Roman"/>
            </a:endParaRPr>
          </a:p>
        </p:txBody>
      </p:sp>
      <p:sp>
        <p:nvSpPr>
          <p:cNvPr id="9" name="object 9"/>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8" name="object 8"/>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103</a:t>
            </a:r>
            <a:endParaRPr sz="1300">
              <a:latin typeface="Times New Roman"/>
              <a:cs typeface="Times New Roman"/>
            </a:endParaRPr>
          </a:p>
        </p:txBody>
      </p:sp>
      <p:sp>
        <p:nvSpPr>
          <p:cNvPr id="7" name="object 7"/>
          <p:cNvSpPr txBox="1"/>
          <p:nvPr/>
        </p:nvSpPr>
        <p:spPr>
          <a:xfrm>
            <a:off x="3054769" y="2166504"/>
            <a:ext cx="3848414" cy="153113"/>
          </a:xfrm>
          <a:prstGeom prst="rect">
            <a:avLst/>
          </a:prstGeom>
        </p:spPr>
        <p:txBody>
          <a:bodyPr wrap="square" lIns="0" tIns="0" rIns="0" bIns="0" rtlCol="0">
            <a:noAutofit/>
          </a:bodyPr>
          <a:lstStyle/>
          <a:p>
            <a:pPr marL="1450421" marR="1875848" algn="ctr">
              <a:lnSpc>
                <a:spcPts val="1144"/>
              </a:lnSpc>
              <a:spcBef>
                <a:spcPts val="57"/>
              </a:spcBef>
            </a:pPr>
            <a:r>
              <a:rPr sz="1100" spc="-31" dirty="0">
                <a:latin typeface="Times New Roman"/>
                <a:cs typeface="Times New Roman"/>
              </a:rPr>
              <a:t>MV/BV</a:t>
            </a:r>
            <a:endParaRPr sz="1100">
              <a:latin typeface="Times New Roman"/>
              <a:cs typeface="Times New Roman"/>
            </a:endParaRPr>
          </a:p>
        </p:txBody>
      </p:sp>
      <p:sp>
        <p:nvSpPr>
          <p:cNvPr id="6" name="object 6"/>
          <p:cNvSpPr txBox="1"/>
          <p:nvPr/>
        </p:nvSpPr>
        <p:spPr>
          <a:xfrm>
            <a:off x="3054769" y="2319618"/>
            <a:ext cx="1693298" cy="1613647"/>
          </a:xfrm>
          <a:prstGeom prst="rect">
            <a:avLst/>
          </a:prstGeom>
        </p:spPr>
        <p:txBody>
          <a:bodyPr wrap="square" lIns="0" tIns="0" rIns="0" bIns="0" rtlCol="0">
            <a:noAutofit/>
          </a:bodyPr>
          <a:lstStyle/>
          <a:p>
            <a:pPr>
              <a:lnSpc>
                <a:spcPts val="853"/>
              </a:lnSpc>
              <a:spcBef>
                <a:spcPts val="35"/>
              </a:spcBef>
            </a:pPr>
            <a:endParaRPr sz="900"/>
          </a:p>
          <a:p>
            <a:pPr marL="446347" marR="462197">
              <a:lnSpc>
                <a:spcPts val="1077"/>
              </a:lnSpc>
              <a:spcBef>
                <a:spcPts val="3643"/>
              </a:spcBef>
            </a:pPr>
            <a:r>
              <a:rPr sz="1100" i="1" spc="-8" dirty="0">
                <a:latin typeface="Times New Roman"/>
                <a:cs typeface="Times New Roman"/>
              </a:rPr>
              <a:t>Overvalued </a:t>
            </a:r>
            <a:r>
              <a:rPr sz="1100" spc="-13" dirty="0">
                <a:latin typeface="Times New Roman"/>
                <a:cs typeface="Times New Roman"/>
              </a:rPr>
              <a:t>Lo</a:t>
            </a:r>
            <a:r>
              <a:rPr sz="1100" dirty="0">
                <a:latin typeface="Times New Roman"/>
                <a:cs typeface="Times New Roman"/>
              </a:rPr>
              <a:t>w</a:t>
            </a:r>
            <a:r>
              <a:rPr sz="1100" spc="-31" dirty="0">
                <a:latin typeface="Times New Roman"/>
                <a:cs typeface="Times New Roman"/>
              </a:rPr>
              <a:t> </a:t>
            </a:r>
            <a:r>
              <a:rPr sz="1100" spc="-13" dirty="0">
                <a:latin typeface="Times New Roman"/>
                <a:cs typeface="Times New Roman"/>
              </a:rPr>
              <a:t>ROE Hig</a:t>
            </a:r>
            <a:r>
              <a:rPr sz="1100" dirty="0">
                <a:latin typeface="Times New Roman"/>
                <a:cs typeface="Times New Roman"/>
              </a:rPr>
              <a:t>h</a:t>
            </a:r>
            <a:r>
              <a:rPr sz="1100" spc="-26" dirty="0">
                <a:latin typeface="Times New Roman"/>
                <a:cs typeface="Times New Roman"/>
              </a:rPr>
              <a:t> </a:t>
            </a:r>
            <a:r>
              <a:rPr sz="1100" spc="-13" dirty="0">
                <a:latin typeface="Times New Roman"/>
                <a:cs typeface="Times New Roman"/>
              </a:rPr>
              <a:t>MV/BV</a:t>
            </a:r>
            <a:endParaRPr sz="1100">
              <a:latin typeface="Times New Roman"/>
              <a:cs typeface="Times New Roman"/>
            </a:endParaRPr>
          </a:p>
        </p:txBody>
      </p:sp>
      <p:sp>
        <p:nvSpPr>
          <p:cNvPr id="5" name="object 5"/>
          <p:cNvSpPr txBox="1"/>
          <p:nvPr/>
        </p:nvSpPr>
        <p:spPr>
          <a:xfrm>
            <a:off x="4748068" y="2319618"/>
            <a:ext cx="1662545" cy="1613647"/>
          </a:xfrm>
          <a:prstGeom prst="rect">
            <a:avLst/>
          </a:prstGeom>
        </p:spPr>
        <p:txBody>
          <a:bodyPr wrap="square" lIns="0" tIns="0" rIns="0" bIns="0" rtlCol="0">
            <a:noAutofit/>
          </a:bodyPr>
          <a:lstStyle/>
          <a:p>
            <a:pPr>
              <a:lnSpc>
                <a:spcPts val="628"/>
              </a:lnSpc>
              <a:spcBef>
                <a:spcPts val="26"/>
              </a:spcBef>
            </a:pPr>
            <a:endParaRPr sz="600"/>
          </a:p>
          <a:p>
            <a:pPr marL="313417">
              <a:lnSpc>
                <a:spcPct val="95825"/>
              </a:lnSpc>
              <a:spcBef>
                <a:spcPts val="4487"/>
              </a:spcBef>
            </a:pPr>
            <a:r>
              <a:rPr sz="1100" dirty="0">
                <a:latin typeface="Times New Roman"/>
                <a:cs typeface="Times New Roman"/>
              </a:rPr>
              <a:t>High ROE</a:t>
            </a:r>
            <a:endParaRPr sz="1100">
              <a:latin typeface="Times New Roman"/>
              <a:cs typeface="Times New Roman"/>
            </a:endParaRPr>
          </a:p>
        </p:txBody>
      </p:sp>
      <p:sp>
        <p:nvSpPr>
          <p:cNvPr id="4" name="object 4"/>
          <p:cNvSpPr txBox="1"/>
          <p:nvPr/>
        </p:nvSpPr>
        <p:spPr>
          <a:xfrm>
            <a:off x="6410614" y="2319618"/>
            <a:ext cx="511373" cy="3245936"/>
          </a:xfrm>
          <a:prstGeom prst="rect">
            <a:avLst/>
          </a:prstGeom>
        </p:spPr>
        <p:txBody>
          <a:bodyPr wrap="square" lIns="0" tIns="0" rIns="0" bIns="0" rtlCol="0">
            <a:noAutofit/>
          </a:bodyPr>
          <a:lstStyle/>
          <a:p>
            <a:pPr marR="18561">
              <a:lnSpc>
                <a:spcPts val="718"/>
              </a:lnSpc>
              <a:spcBef>
                <a:spcPts val="26"/>
              </a:spcBef>
            </a:pPr>
            <a:endParaRPr sz="700"/>
          </a:p>
          <a:p>
            <a:pPr marL="108271">
              <a:lnSpc>
                <a:spcPct val="95825"/>
              </a:lnSpc>
              <a:spcBef>
                <a:spcPts val="11666"/>
              </a:spcBef>
            </a:pPr>
            <a:r>
              <a:rPr sz="1100" dirty="0">
                <a:latin typeface="Times New Roman"/>
                <a:cs typeface="Times New Roman"/>
              </a:rPr>
              <a:t>ROE-r</a:t>
            </a:r>
            <a:endParaRPr sz="1100">
              <a:latin typeface="Times New Roman"/>
              <a:cs typeface="Times New Roman"/>
            </a:endParaRPr>
          </a:p>
        </p:txBody>
      </p:sp>
      <p:sp>
        <p:nvSpPr>
          <p:cNvPr id="3" name="object 3"/>
          <p:cNvSpPr txBox="1"/>
          <p:nvPr/>
        </p:nvSpPr>
        <p:spPr>
          <a:xfrm>
            <a:off x="3054769" y="3933265"/>
            <a:ext cx="1693298" cy="1632289"/>
          </a:xfrm>
          <a:prstGeom prst="rect">
            <a:avLst/>
          </a:prstGeom>
        </p:spPr>
        <p:txBody>
          <a:bodyPr wrap="square" lIns="0" tIns="0" rIns="0" bIns="0" rtlCol="0">
            <a:noAutofit/>
          </a:bodyPr>
          <a:lstStyle/>
          <a:p>
            <a:pPr>
              <a:lnSpc>
                <a:spcPts val="763"/>
              </a:lnSpc>
              <a:spcBef>
                <a:spcPts val="36"/>
              </a:spcBef>
            </a:pPr>
            <a:endParaRPr sz="800"/>
          </a:p>
          <a:p>
            <a:pPr marL="446347" marR="498507">
              <a:lnSpc>
                <a:spcPts val="1077"/>
              </a:lnSpc>
              <a:spcBef>
                <a:spcPts val="4541"/>
              </a:spcBef>
            </a:pPr>
            <a:r>
              <a:rPr sz="1100" spc="-13" dirty="0">
                <a:latin typeface="Times New Roman"/>
                <a:cs typeface="Times New Roman"/>
              </a:rPr>
              <a:t>Lo</a:t>
            </a:r>
            <a:r>
              <a:rPr sz="1100" dirty="0">
                <a:latin typeface="Times New Roman"/>
                <a:cs typeface="Times New Roman"/>
              </a:rPr>
              <a:t>w</a:t>
            </a:r>
            <a:r>
              <a:rPr sz="1100" spc="-31" dirty="0">
                <a:latin typeface="Times New Roman"/>
                <a:cs typeface="Times New Roman"/>
              </a:rPr>
              <a:t> </a:t>
            </a:r>
            <a:r>
              <a:rPr sz="1100" spc="-13" dirty="0">
                <a:latin typeface="Times New Roman"/>
                <a:cs typeface="Times New Roman"/>
              </a:rPr>
              <a:t>ROE </a:t>
            </a:r>
            <a:r>
              <a:rPr sz="1100" spc="-26" dirty="0">
                <a:latin typeface="Times New Roman"/>
                <a:cs typeface="Times New Roman"/>
              </a:rPr>
              <a:t>Lo</a:t>
            </a:r>
            <a:r>
              <a:rPr sz="1100" dirty="0">
                <a:latin typeface="Times New Roman"/>
                <a:cs typeface="Times New Roman"/>
              </a:rPr>
              <a:t>w</a:t>
            </a:r>
            <a:r>
              <a:rPr sz="1100" spc="-53" dirty="0">
                <a:latin typeface="Times New Roman"/>
                <a:cs typeface="Times New Roman"/>
              </a:rPr>
              <a:t> </a:t>
            </a:r>
            <a:r>
              <a:rPr sz="1100" spc="-26" dirty="0">
                <a:latin typeface="Times New Roman"/>
                <a:cs typeface="Times New Roman"/>
              </a:rPr>
              <a:t>MV/BV</a:t>
            </a:r>
            <a:endParaRPr sz="1100">
              <a:latin typeface="Times New Roman"/>
              <a:cs typeface="Times New Roman"/>
            </a:endParaRPr>
          </a:p>
        </p:txBody>
      </p:sp>
      <p:sp>
        <p:nvSpPr>
          <p:cNvPr id="2" name="object 2"/>
          <p:cNvSpPr txBox="1"/>
          <p:nvPr/>
        </p:nvSpPr>
        <p:spPr>
          <a:xfrm>
            <a:off x="4748068" y="3933265"/>
            <a:ext cx="1662545" cy="1632289"/>
          </a:xfrm>
          <a:prstGeom prst="rect">
            <a:avLst/>
          </a:prstGeom>
        </p:spPr>
        <p:txBody>
          <a:bodyPr wrap="square" lIns="0" tIns="0" rIns="0" bIns="0" rtlCol="0">
            <a:noAutofit/>
          </a:bodyPr>
          <a:lstStyle/>
          <a:p>
            <a:pPr>
              <a:lnSpc>
                <a:spcPts val="718"/>
              </a:lnSpc>
              <a:spcBef>
                <a:spcPts val="26"/>
              </a:spcBef>
            </a:pPr>
            <a:endParaRPr sz="700"/>
          </a:p>
          <a:p>
            <a:pPr marL="518563">
              <a:lnSpc>
                <a:spcPct val="95825"/>
              </a:lnSpc>
              <a:spcBef>
                <a:spcPts val="3590"/>
              </a:spcBef>
            </a:pPr>
            <a:r>
              <a:rPr sz="1100" i="1" spc="-4" dirty="0">
                <a:latin typeface="Times New Roman"/>
                <a:cs typeface="Times New Roman"/>
              </a:rPr>
              <a:t>Undervalued</a:t>
            </a:r>
            <a:endParaRPr sz="1100">
              <a:latin typeface="Times New Roman"/>
              <a:cs typeface="Times New Roman"/>
            </a:endParaRPr>
          </a:p>
          <a:p>
            <a:pPr marL="518563">
              <a:lnSpc>
                <a:spcPct val="95825"/>
              </a:lnSpc>
              <a:spcBef>
                <a:spcPts val="915"/>
              </a:spcBef>
            </a:pPr>
            <a:r>
              <a:rPr sz="1100" spc="-26" dirty="0">
                <a:latin typeface="Times New Roman"/>
                <a:cs typeface="Times New Roman"/>
              </a:rPr>
              <a:t>Lo</a:t>
            </a:r>
            <a:r>
              <a:rPr sz="1100" dirty="0">
                <a:latin typeface="Times New Roman"/>
                <a:cs typeface="Times New Roman"/>
              </a:rPr>
              <a:t>w</a:t>
            </a:r>
            <a:r>
              <a:rPr sz="1100" spc="-53" dirty="0">
                <a:latin typeface="Times New Roman"/>
                <a:cs typeface="Times New Roman"/>
              </a:rPr>
              <a:t> </a:t>
            </a:r>
            <a:r>
              <a:rPr sz="1100" spc="-26" dirty="0">
                <a:latin typeface="Times New Roman"/>
                <a:cs typeface="Times New Roman"/>
              </a:rPr>
              <a:t>MV/BV</a:t>
            </a:r>
            <a:endParaRPr sz="1100">
              <a:latin typeface="Times New Roman"/>
              <a:cs typeface="Times New Roman"/>
            </a:endParaRPr>
          </a:p>
        </p:txBody>
      </p:sp>
    </p:spTree>
    <p:extLst>
      <p:ext uri="{BB962C8B-B14F-4D97-AF65-F5344CB8AC3E}">
        <p14:creationId xmlns:p14="http://schemas.microsoft.com/office/powerpoint/2010/main" val="34577111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p:nvPr/>
        </p:nvSpPr>
        <p:spPr>
          <a:xfrm>
            <a:off x="2355273" y="1949824"/>
            <a:ext cx="5013614" cy="3899647"/>
          </a:xfrm>
          <a:prstGeom prst="rect">
            <a:avLst/>
          </a:prstGeom>
          <a:blipFill>
            <a:blip r:embed="rId8" cstate="print"/>
            <a:stretch>
              <a:fillRect/>
            </a:stretch>
          </a:blipFill>
        </p:spPr>
        <p:txBody>
          <a:bodyPr wrap="square" lIns="0" tIns="0" rIns="0" bIns="0" rtlCol="0">
            <a:noAutofit/>
          </a:bodyPr>
          <a:lstStyle/>
          <a:p>
            <a:endParaRPr/>
          </a:p>
        </p:txBody>
      </p:sp>
      <p:sp>
        <p:nvSpPr>
          <p:cNvPr id="13" name="object 13"/>
          <p:cNvSpPr txBox="1"/>
          <p:nvPr/>
        </p:nvSpPr>
        <p:spPr>
          <a:xfrm>
            <a:off x="1481109" y="984998"/>
            <a:ext cx="63397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a:t>
            </a:r>
            <a:endParaRPr sz="2200">
              <a:latin typeface="Times New Roman"/>
              <a:cs typeface="Times New Roman"/>
            </a:endParaRPr>
          </a:p>
        </p:txBody>
      </p:sp>
      <p:sp>
        <p:nvSpPr>
          <p:cNvPr id="12" name="object 12"/>
          <p:cNvSpPr txBox="1"/>
          <p:nvPr/>
        </p:nvSpPr>
        <p:spPr>
          <a:xfrm>
            <a:off x="2119693" y="984998"/>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to</a:t>
            </a:r>
            <a:endParaRPr sz="2200">
              <a:latin typeface="Times New Roman"/>
              <a:cs typeface="Times New Roman"/>
            </a:endParaRPr>
          </a:p>
        </p:txBody>
      </p:sp>
      <p:sp>
        <p:nvSpPr>
          <p:cNvPr id="11" name="object 11"/>
          <p:cNvSpPr txBox="1"/>
          <p:nvPr/>
        </p:nvSpPr>
        <p:spPr>
          <a:xfrm>
            <a:off x="2404487" y="984998"/>
            <a:ext cx="39663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Book vs ROE: Largest Market Cap</a:t>
            </a:r>
            <a:endParaRPr sz="2200">
              <a:latin typeface="Times New Roman"/>
              <a:cs typeface="Times New Roman"/>
            </a:endParaRPr>
          </a:p>
        </p:txBody>
      </p:sp>
      <p:sp>
        <p:nvSpPr>
          <p:cNvPr id="10" name="object 10"/>
          <p:cNvSpPr txBox="1"/>
          <p:nvPr/>
        </p:nvSpPr>
        <p:spPr>
          <a:xfrm>
            <a:off x="6375421" y="984998"/>
            <a:ext cx="7113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Firms</a:t>
            </a:r>
            <a:endParaRPr sz="2200">
              <a:latin typeface="Times New Roman"/>
              <a:cs typeface="Times New Roman"/>
            </a:endParaRPr>
          </a:p>
        </p:txBody>
      </p:sp>
      <p:sp>
        <p:nvSpPr>
          <p:cNvPr id="9" name="object 9"/>
          <p:cNvSpPr txBox="1"/>
          <p:nvPr/>
        </p:nvSpPr>
        <p:spPr>
          <a:xfrm>
            <a:off x="7091424" y="984998"/>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8" name="object 8"/>
          <p:cNvSpPr txBox="1"/>
          <p:nvPr/>
        </p:nvSpPr>
        <p:spPr>
          <a:xfrm>
            <a:off x="7376218" y="984998"/>
            <a:ext cx="40316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a:t>
            </a:r>
            <a:endParaRPr sz="2200">
              <a:latin typeface="Times New Roman"/>
              <a:cs typeface="Times New Roman"/>
            </a:endParaRPr>
          </a:p>
        </p:txBody>
      </p:sp>
      <p:sp>
        <p:nvSpPr>
          <p:cNvPr id="7" name="object 7"/>
          <p:cNvSpPr txBox="1"/>
          <p:nvPr/>
        </p:nvSpPr>
        <p:spPr>
          <a:xfrm>
            <a:off x="3039609" y="1298763"/>
            <a:ext cx="81878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United</a:t>
            </a:r>
            <a:endParaRPr sz="2200">
              <a:latin typeface="Times New Roman"/>
              <a:cs typeface="Times New Roman"/>
            </a:endParaRPr>
          </a:p>
        </p:txBody>
      </p:sp>
      <p:sp>
        <p:nvSpPr>
          <p:cNvPr id="6" name="object 6"/>
          <p:cNvSpPr txBox="1"/>
          <p:nvPr/>
        </p:nvSpPr>
        <p:spPr>
          <a:xfrm>
            <a:off x="3863013" y="1298763"/>
            <a:ext cx="80349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States:</a:t>
            </a:r>
            <a:endParaRPr sz="2200">
              <a:latin typeface="Times New Roman"/>
              <a:cs typeface="Times New Roman"/>
            </a:endParaRPr>
          </a:p>
        </p:txBody>
      </p:sp>
      <p:sp>
        <p:nvSpPr>
          <p:cNvPr id="5" name="object 5"/>
          <p:cNvSpPr txBox="1"/>
          <p:nvPr/>
        </p:nvSpPr>
        <p:spPr>
          <a:xfrm>
            <a:off x="4671121" y="1298763"/>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5602091"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2010</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104</a:t>
            </a:r>
            <a:endParaRPr sz="1300">
              <a:latin typeface="Times New Roman"/>
              <a:cs typeface="Times New Roman"/>
            </a:endParaRPr>
          </a:p>
        </p:txBody>
      </p:sp>
    </p:spTree>
    <p:extLst>
      <p:ext uri="{BB962C8B-B14F-4D97-AF65-F5344CB8AC3E}">
        <p14:creationId xmlns:p14="http://schemas.microsoft.com/office/powerpoint/2010/main" val="7091763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p:nvPr/>
        </p:nvSpPr>
        <p:spPr>
          <a:xfrm>
            <a:off x="2601519" y="2017059"/>
            <a:ext cx="4754917" cy="3697941"/>
          </a:xfrm>
          <a:prstGeom prst="rect">
            <a:avLst/>
          </a:prstGeom>
          <a:blipFill>
            <a:blip r:embed="rId8" cstate="print"/>
            <a:stretch>
              <a:fillRect/>
            </a:stretch>
          </a:blipFill>
        </p:spPr>
        <p:txBody>
          <a:bodyPr wrap="square" lIns="0" tIns="0" rIns="0" bIns="0" rtlCol="0">
            <a:noAutofit/>
          </a:bodyPr>
          <a:lstStyle/>
          <a:p>
            <a:endParaRPr/>
          </a:p>
        </p:txBody>
      </p:sp>
      <p:sp>
        <p:nvSpPr>
          <p:cNvPr id="7" name="object 7"/>
          <p:cNvSpPr txBox="1"/>
          <p:nvPr/>
        </p:nvSpPr>
        <p:spPr>
          <a:xfrm>
            <a:off x="3370753" y="1307726"/>
            <a:ext cx="6646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What</a:t>
            </a:r>
            <a:endParaRPr sz="2200">
              <a:latin typeface="Times New Roman"/>
              <a:cs typeface="Times New Roman"/>
            </a:endParaRPr>
          </a:p>
        </p:txBody>
      </p:sp>
      <p:sp>
        <p:nvSpPr>
          <p:cNvPr id="6" name="object 6"/>
          <p:cNvSpPr txBox="1"/>
          <p:nvPr/>
        </p:nvSpPr>
        <p:spPr>
          <a:xfrm>
            <a:off x="4040039" y="1307726"/>
            <a:ext cx="40288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are</a:t>
            </a:r>
            <a:endParaRPr sz="2200">
              <a:latin typeface="Times New Roman"/>
              <a:cs typeface="Times New Roman"/>
            </a:endParaRPr>
          </a:p>
        </p:txBody>
      </p:sp>
      <p:sp>
        <p:nvSpPr>
          <p:cNvPr id="5" name="object 5"/>
          <p:cNvSpPr txBox="1"/>
          <p:nvPr/>
        </p:nvSpPr>
        <p:spPr>
          <a:xfrm>
            <a:off x="4447529" y="1307726"/>
            <a:ext cx="38775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we</a:t>
            </a:r>
            <a:endParaRPr sz="2200">
              <a:latin typeface="Times New Roman"/>
              <a:cs typeface="Times New Roman"/>
            </a:endParaRPr>
          </a:p>
        </p:txBody>
      </p:sp>
      <p:sp>
        <p:nvSpPr>
          <p:cNvPr id="4" name="object 4"/>
          <p:cNvSpPr txBox="1"/>
          <p:nvPr/>
        </p:nvSpPr>
        <p:spPr>
          <a:xfrm>
            <a:off x="4839889" y="1307726"/>
            <a:ext cx="104989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missing?</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105</a:t>
            </a:r>
            <a:endParaRPr sz="1300">
              <a:latin typeface="Times New Roman"/>
              <a:cs typeface="Times New Roman"/>
            </a:endParaRPr>
          </a:p>
        </p:txBody>
      </p:sp>
    </p:spTree>
    <p:extLst>
      <p:ext uri="{BB962C8B-B14F-4D97-AF65-F5344CB8AC3E}">
        <p14:creationId xmlns:p14="http://schemas.microsoft.com/office/powerpoint/2010/main" val="2587493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p:nvPr/>
        </p:nvSpPr>
        <p:spPr>
          <a:xfrm>
            <a:off x="2216728" y="1882588"/>
            <a:ext cx="5100205" cy="3966882"/>
          </a:xfrm>
          <a:prstGeom prst="rect">
            <a:avLst/>
          </a:prstGeom>
        </p:spPr>
        <p:txBody>
          <a:bodyPr wrap="square" lIns="0" tIns="0" rIns="0" bIns="0" rtlCol="0">
            <a:noAutofit/>
          </a:bodyPr>
          <a:lstStyle/>
          <a:p>
            <a:pPr>
              <a:lnSpc>
                <a:spcPts val="897"/>
              </a:lnSpc>
            </a:pPr>
            <a:endParaRPr sz="900"/>
          </a:p>
          <a:p>
            <a:pPr marL="1654841">
              <a:lnSpc>
                <a:spcPct val="95825"/>
              </a:lnSpc>
              <a:spcBef>
                <a:spcPts val="17439"/>
              </a:spcBef>
            </a:pPr>
            <a:r>
              <a:rPr sz="800" dirty="0">
                <a:latin typeface="Times New Roman"/>
                <a:cs typeface="Times New Roman"/>
              </a:rPr>
              <a:t>Cheapest</a:t>
            </a:r>
            <a:endParaRPr sz="800">
              <a:latin typeface="Times New Roman"/>
              <a:cs typeface="Times New Roman"/>
            </a:endParaRPr>
          </a:p>
        </p:txBody>
      </p:sp>
      <p:sp>
        <p:nvSpPr>
          <p:cNvPr id="17" name="object 1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0" name="object 2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1" name="object 2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2" name="object 2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3" name="object 2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p:nvPr/>
        </p:nvSpPr>
        <p:spPr>
          <a:xfrm>
            <a:off x="3688831" y="4235823"/>
            <a:ext cx="536804" cy="455888"/>
          </a:xfrm>
          <a:custGeom>
            <a:avLst/>
            <a:gdLst/>
            <a:ahLst/>
            <a:cxnLst/>
            <a:rect l="l" t="t" r="r" b="b"/>
            <a:pathLst>
              <a:path w="590484" h="516673">
                <a:moveTo>
                  <a:pt x="590484" y="0"/>
                </a:moveTo>
                <a:lnTo>
                  <a:pt x="0" y="516673"/>
                </a:lnTo>
              </a:path>
            </a:pathLst>
          </a:custGeom>
          <a:ln w="12699">
            <a:solidFill>
              <a:srgbClr val="000000"/>
            </a:solidFill>
          </a:ln>
        </p:spPr>
        <p:txBody>
          <a:bodyPr wrap="square" lIns="0" tIns="0" rIns="0" bIns="0" rtlCol="0">
            <a:noAutofit/>
          </a:bodyPr>
          <a:lstStyle/>
          <a:p>
            <a:endParaRPr/>
          </a:p>
        </p:txBody>
      </p:sp>
      <p:sp>
        <p:nvSpPr>
          <p:cNvPr id="15" name="object 15"/>
          <p:cNvSpPr/>
          <p:nvPr/>
        </p:nvSpPr>
        <p:spPr>
          <a:xfrm>
            <a:off x="3671453" y="4636896"/>
            <a:ext cx="74941" cy="69574"/>
          </a:xfrm>
          <a:custGeom>
            <a:avLst/>
            <a:gdLst/>
            <a:ahLst/>
            <a:cxnLst/>
            <a:rect l="l" t="t" r="r" b="b"/>
            <a:pathLst>
              <a:path w="82435" h="78851">
                <a:moveTo>
                  <a:pt x="32257" y="0"/>
                </a:moveTo>
                <a:lnTo>
                  <a:pt x="0" y="78851"/>
                </a:lnTo>
                <a:lnTo>
                  <a:pt x="82435" y="57346"/>
                </a:lnTo>
                <a:lnTo>
                  <a:pt x="32257" y="0"/>
                </a:lnTo>
                <a:close/>
              </a:path>
            </a:pathLst>
          </a:custGeom>
          <a:solidFill>
            <a:srgbClr val="000000"/>
          </a:solidFill>
        </p:spPr>
        <p:txBody>
          <a:bodyPr wrap="square" lIns="0" tIns="0" rIns="0" bIns="0" rtlCol="0">
            <a:noAutofit/>
          </a:bodyPr>
          <a:lstStyle/>
          <a:p>
            <a:endParaRPr/>
          </a:p>
        </p:txBody>
      </p:sp>
      <p:sp>
        <p:nvSpPr>
          <p:cNvPr id="16" name="object 16"/>
          <p:cNvSpPr/>
          <p:nvPr/>
        </p:nvSpPr>
        <p:spPr>
          <a:xfrm>
            <a:off x="2216728" y="1882588"/>
            <a:ext cx="5100205" cy="3966882"/>
          </a:xfrm>
          <a:prstGeom prst="rect">
            <a:avLst/>
          </a:prstGeom>
          <a:blipFill>
            <a:blip r:embed="rId8" cstate="print"/>
            <a:stretch>
              <a:fillRect/>
            </a:stretch>
          </a:blipFill>
        </p:spPr>
        <p:txBody>
          <a:bodyPr wrap="square" lIns="0" tIns="0" rIns="0" bIns="0" rtlCol="0">
            <a:noAutofit/>
          </a:bodyPr>
          <a:lstStyle/>
          <a:p>
            <a:endParaRPr/>
          </a:p>
        </p:txBody>
      </p:sp>
      <p:sp>
        <p:nvSpPr>
          <p:cNvPr id="13" name="object 13"/>
          <p:cNvSpPr txBox="1"/>
          <p:nvPr/>
        </p:nvSpPr>
        <p:spPr>
          <a:xfrm>
            <a:off x="3120721" y="984998"/>
            <a:ext cx="157221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What else are</a:t>
            </a:r>
            <a:endParaRPr sz="2200">
              <a:latin typeface="Times New Roman"/>
              <a:cs typeface="Times New Roman"/>
            </a:endParaRPr>
          </a:p>
        </p:txBody>
      </p:sp>
      <p:sp>
        <p:nvSpPr>
          <p:cNvPr id="12" name="object 12"/>
          <p:cNvSpPr txBox="1"/>
          <p:nvPr/>
        </p:nvSpPr>
        <p:spPr>
          <a:xfrm>
            <a:off x="4697534" y="984998"/>
            <a:ext cx="144225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we missing?</a:t>
            </a:r>
            <a:endParaRPr sz="2200">
              <a:latin typeface="Times New Roman"/>
              <a:cs typeface="Times New Roman"/>
            </a:endParaRPr>
          </a:p>
        </p:txBody>
      </p:sp>
      <p:sp>
        <p:nvSpPr>
          <p:cNvPr id="11" name="object 11"/>
          <p:cNvSpPr txBox="1"/>
          <p:nvPr/>
        </p:nvSpPr>
        <p:spPr>
          <a:xfrm>
            <a:off x="2273484" y="1298763"/>
            <a:ext cx="67297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PBV,</a:t>
            </a:r>
            <a:endParaRPr sz="2200">
              <a:latin typeface="Times New Roman"/>
              <a:cs typeface="Times New Roman"/>
            </a:endParaRPr>
          </a:p>
        </p:txBody>
      </p:sp>
      <p:sp>
        <p:nvSpPr>
          <p:cNvPr id="10" name="object 10"/>
          <p:cNvSpPr txBox="1"/>
          <p:nvPr/>
        </p:nvSpPr>
        <p:spPr>
          <a:xfrm>
            <a:off x="2951082" y="1298763"/>
            <a:ext cx="61884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ROE</a:t>
            </a:r>
            <a:endParaRPr sz="2200">
              <a:latin typeface="Times New Roman"/>
              <a:cs typeface="Times New Roman"/>
            </a:endParaRPr>
          </a:p>
        </p:txBody>
      </p:sp>
      <p:sp>
        <p:nvSpPr>
          <p:cNvPr id="9" name="object 9"/>
          <p:cNvSpPr txBox="1"/>
          <p:nvPr/>
        </p:nvSpPr>
        <p:spPr>
          <a:xfrm>
            <a:off x="3574536" y="1298763"/>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8" name="object 8"/>
          <p:cNvSpPr txBox="1"/>
          <p:nvPr/>
        </p:nvSpPr>
        <p:spPr>
          <a:xfrm>
            <a:off x="4043873" y="1298763"/>
            <a:ext cx="64982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Risk:</a:t>
            </a:r>
            <a:endParaRPr sz="2200">
              <a:latin typeface="Times New Roman"/>
              <a:cs typeface="Times New Roman"/>
            </a:endParaRPr>
          </a:p>
        </p:txBody>
      </p:sp>
      <p:sp>
        <p:nvSpPr>
          <p:cNvPr id="7" name="object 7"/>
          <p:cNvSpPr txBox="1"/>
          <p:nvPr/>
        </p:nvSpPr>
        <p:spPr>
          <a:xfrm>
            <a:off x="4698306" y="1298763"/>
            <a:ext cx="71067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Large</a:t>
            </a:r>
            <a:endParaRPr sz="2200">
              <a:latin typeface="Times New Roman"/>
              <a:cs typeface="Times New Roman"/>
            </a:endParaRPr>
          </a:p>
        </p:txBody>
      </p:sp>
      <p:sp>
        <p:nvSpPr>
          <p:cNvPr id="6" name="object 6"/>
          <p:cNvSpPr txBox="1"/>
          <p:nvPr/>
        </p:nvSpPr>
        <p:spPr>
          <a:xfrm>
            <a:off x="5413589" y="1298763"/>
            <a:ext cx="51099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Cap</a:t>
            </a:r>
            <a:endParaRPr sz="2200">
              <a:latin typeface="Times New Roman"/>
              <a:cs typeface="Times New Roman"/>
            </a:endParaRPr>
          </a:p>
        </p:txBody>
      </p:sp>
      <p:sp>
        <p:nvSpPr>
          <p:cNvPr id="5" name="object 5"/>
          <p:cNvSpPr txBox="1"/>
          <p:nvPr/>
        </p:nvSpPr>
        <p:spPr>
          <a:xfrm>
            <a:off x="5929199" y="1298763"/>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4" name="object 4"/>
          <p:cNvSpPr txBox="1"/>
          <p:nvPr/>
        </p:nvSpPr>
        <p:spPr>
          <a:xfrm>
            <a:off x="6352705" y="1298763"/>
            <a:ext cx="63439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firms</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106</a:t>
            </a:r>
            <a:endParaRPr sz="1300">
              <a:latin typeface="Times New Roman"/>
              <a:cs typeface="Times New Roman"/>
            </a:endParaRPr>
          </a:p>
        </p:txBody>
      </p:sp>
    </p:spTree>
    <p:extLst>
      <p:ext uri="{BB962C8B-B14F-4D97-AF65-F5344CB8AC3E}">
        <p14:creationId xmlns:p14="http://schemas.microsoft.com/office/powerpoint/2010/main" val="970758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7" name="object 1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9" name="object 19"/>
          <p:cNvSpPr/>
          <p:nvPr/>
        </p:nvSpPr>
        <p:spPr>
          <a:xfrm>
            <a:off x="1039090" y="3294529"/>
            <a:ext cx="7238998" cy="2185147"/>
          </a:xfrm>
          <a:prstGeom prst="rect">
            <a:avLst/>
          </a:prstGeom>
          <a:blipFill>
            <a:blip r:embed="rId8" cstate="print"/>
            <a:stretch>
              <a:fillRect/>
            </a:stretch>
          </a:blipFill>
        </p:spPr>
        <p:txBody>
          <a:bodyPr wrap="square" lIns="0" tIns="0" rIns="0" bIns="0" rtlCol="0">
            <a:noAutofit/>
          </a:bodyPr>
          <a:lstStyle/>
          <a:p>
            <a:endParaRPr/>
          </a:p>
        </p:txBody>
      </p:sp>
      <p:sp>
        <p:nvSpPr>
          <p:cNvPr id="11" name="object 11"/>
          <p:cNvSpPr/>
          <p:nvPr/>
        </p:nvSpPr>
        <p:spPr>
          <a:xfrm>
            <a:off x="2493818" y="1949823"/>
            <a:ext cx="4525818" cy="1266265"/>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150700" y="1307726"/>
            <a:ext cx="104987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Bringing</a:t>
            </a:r>
            <a:endParaRPr sz="2200">
              <a:latin typeface="Times New Roman"/>
              <a:cs typeface="Times New Roman"/>
            </a:endParaRPr>
          </a:p>
        </p:txBody>
      </p:sp>
      <p:sp>
        <p:nvSpPr>
          <p:cNvPr id="9" name="object 9"/>
          <p:cNvSpPr txBox="1"/>
          <p:nvPr/>
        </p:nvSpPr>
        <p:spPr>
          <a:xfrm>
            <a:off x="3205197" y="1307726"/>
            <a:ext cx="2186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it</a:t>
            </a:r>
            <a:endParaRPr sz="2200">
              <a:latin typeface="Times New Roman"/>
              <a:cs typeface="Times New Roman"/>
            </a:endParaRPr>
          </a:p>
        </p:txBody>
      </p:sp>
      <p:sp>
        <p:nvSpPr>
          <p:cNvPr id="8" name="object 8"/>
          <p:cNvSpPr txBox="1"/>
          <p:nvPr/>
        </p:nvSpPr>
        <p:spPr>
          <a:xfrm>
            <a:off x="3428422" y="1307726"/>
            <a:ext cx="34158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all</a:t>
            </a:r>
            <a:endParaRPr sz="2200">
              <a:latin typeface="Times New Roman"/>
              <a:cs typeface="Times New Roman"/>
            </a:endParaRPr>
          </a:p>
        </p:txBody>
      </p:sp>
      <p:sp>
        <p:nvSpPr>
          <p:cNvPr id="7" name="object 7"/>
          <p:cNvSpPr txBox="1"/>
          <p:nvPr/>
        </p:nvSpPr>
        <p:spPr>
          <a:xfrm>
            <a:off x="3774619" y="1307726"/>
            <a:ext cx="124955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together…</a:t>
            </a:r>
            <a:endParaRPr sz="2200">
              <a:latin typeface="Times New Roman"/>
              <a:cs typeface="Times New Roman"/>
            </a:endParaRPr>
          </a:p>
        </p:txBody>
      </p:sp>
      <p:sp>
        <p:nvSpPr>
          <p:cNvPr id="6" name="object 6"/>
          <p:cNvSpPr txBox="1"/>
          <p:nvPr/>
        </p:nvSpPr>
        <p:spPr>
          <a:xfrm>
            <a:off x="5028788" y="1307726"/>
            <a:ext cx="89549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Largest</a:t>
            </a:r>
            <a:endParaRPr sz="2200">
              <a:latin typeface="Times New Roman"/>
              <a:cs typeface="Times New Roman"/>
            </a:endParaRPr>
          </a:p>
        </p:txBody>
      </p:sp>
      <p:sp>
        <p:nvSpPr>
          <p:cNvPr id="5" name="object 5"/>
          <p:cNvSpPr txBox="1"/>
          <p:nvPr/>
        </p:nvSpPr>
        <p:spPr>
          <a:xfrm>
            <a:off x="5928890" y="1307726"/>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4" name="object 4"/>
          <p:cNvSpPr txBox="1"/>
          <p:nvPr/>
        </p:nvSpPr>
        <p:spPr>
          <a:xfrm>
            <a:off x="6352396" y="1307726"/>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stocks</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107</a:t>
            </a:r>
            <a:endParaRPr sz="1300">
              <a:latin typeface="Times New Roman"/>
              <a:cs typeface="Times New Roman"/>
            </a:endParaRPr>
          </a:p>
        </p:txBody>
      </p:sp>
    </p:spTree>
    <p:extLst>
      <p:ext uri="{BB962C8B-B14F-4D97-AF65-F5344CB8AC3E}">
        <p14:creationId xmlns:p14="http://schemas.microsoft.com/office/powerpoint/2010/main" val="2707346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8" name="object 18"/>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9" name="object 19"/>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0" name="object 20"/>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3" name="object 13"/>
          <p:cNvSpPr/>
          <p:nvPr/>
        </p:nvSpPr>
        <p:spPr>
          <a:xfrm>
            <a:off x="2601519" y="2017059"/>
            <a:ext cx="4754917" cy="3697941"/>
          </a:xfrm>
          <a:prstGeom prst="rect">
            <a:avLst/>
          </a:prstGeom>
          <a:blipFill>
            <a:blip r:embed="rId8" cstate="print"/>
            <a:stretch>
              <a:fillRect/>
            </a:stretch>
          </a:blipFill>
        </p:spPr>
        <p:txBody>
          <a:bodyPr wrap="square" lIns="0" tIns="0" rIns="0" bIns="0" rtlCol="0">
            <a:noAutofit/>
          </a:bodyPr>
          <a:lstStyle/>
          <a:p>
            <a:endParaRPr/>
          </a:p>
        </p:txBody>
      </p:sp>
      <p:sp>
        <p:nvSpPr>
          <p:cNvPr id="12" name="object 12"/>
          <p:cNvSpPr txBox="1"/>
          <p:nvPr/>
        </p:nvSpPr>
        <p:spPr>
          <a:xfrm>
            <a:off x="1246503" y="984998"/>
            <a:ext cx="60369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PBV</a:t>
            </a:r>
            <a:endParaRPr sz="2200">
              <a:latin typeface="Times New Roman"/>
              <a:cs typeface="Times New Roman"/>
            </a:endParaRPr>
          </a:p>
        </p:txBody>
      </p:sp>
      <p:sp>
        <p:nvSpPr>
          <p:cNvPr id="11" name="object 11"/>
          <p:cNvSpPr txBox="1"/>
          <p:nvPr/>
        </p:nvSpPr>
        <p:spPr>
          <a:xfrm>
            <a:off x="1854827" y="984998"/>
            <a:ext cx="77277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10" name="object 10"/>
          <p:cNvSpPr txBox="1"/>
          <p:nvPr/>
        </p:nvSpPr>
        <p:spPr>
          <a:xfrm>
            <a:off x="2632234" y="984998"/>
            <a:ext cx="20319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9" name="object 9"/>
          <p:cNvSpPr txBox="1"/>
          <p:nvPr/>
        </p:nvSpPr>
        <p:spPr>
          <a:xfrm>
            <a:off x="2840052" y="984998"/>
            <a:ext cx="89549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Largest</a:t>
            </a:r>
            <a:endParaRPr sz="2200">
              <a:latin typeface="Times New Roman"/>
              <a:cs typeface="Times New Roman"/>
            </a:endParaRPr>
          </a:p>
        </p:txBody>
      </p:sp>
      <p:sp>
        <p:nvSpPr>
          <p:cNvPr id="8" name="object 8"/>
          <p:cNvSpPr txBox="1"/>
          <p:nvPr/>
        </p:nvSpPr>
        <p:spPr>
          <a:xfrm>
            <a:off x="3740154" y="984998"/>
            <a:ext cx="1380393" cy="605118"/>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Market Cap</a:t>
            </a:r>
            <a:endParaRPr sz="2200">
              <a:latin typeface="Times New Roman"/>
              <a:cs typeface="Times New Roman"/>
            </a:endParaRPr>
          </a:p>
          <a:p>
            <a:pPr marL="584660" marR="41029">
              <a:lnSpc>
                <a:spcPct val="95825"/>
              </a:lnSpc>
            </a:pPr>
            <a:r>
              <a:rPr sz="2200" dirty="0">
                <a:latin typeface="Times New Roman"/>
                <a:cs typeface="Times New Roman"/>
              </a:rPr>
              <a:t>2012</a:t>
            </a:r>
            <a:endParaRPr sz="2200">
              <a:latin typeface="Times New Roman"/>
              <a:cs typeface="Times New Roman"/>
            </a:endParaRPr>
          </a:p>
        </p:txBody>
      </p:sp>
      <p:sp>
        <p:nvSpPr>
          <p:cNvPr id="7" name="object 7"/>
          <p:cNvSpPr txBox="1"/>
          <p:nvPr/>
        </p:nvSpPr>
        <p:spPr>
          <a:xfrm>
            <a:off x="5125165" y="984998"/>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6" name="object 6"/>
          <p:cNvSpPr txBox="1"/>
          <p:nvPr/>
        </p:nvSpPr>
        <p:spPr>
          <a:xfrm>
            <a:off x="5548671" y="984998"/>
            <a:ext cx="124953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companies</a:t>
            </a:r>
            <a:endParaRPr sz="2200">
              <a:latin typeface="Times New Roman"/>
              <a:cs typeface="Times New Roman"/>
            </a:endParaRPr>
          </a:p>
        </p:txBody>
      </p:sp>
      <p:sp>
        <p:nvSpPr>
          <p:cNvPr id="5" name="object 5"/>
          <p:cNvSpPr txBox="1"/>
          <p:nvPr/>
        </p:nvSpPr>
        <p:spPr>
          <a:xfrm>
            <a:off x="6802840" y="984998"/>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4" name="object 4"/>
          <p:cNvSpPr txBox="1"/>
          <p:nvPr/>
        </p:nvSpPr>
        <p:spPr>
          <a:xfrm>
            <a:off x="7087634" y="984998"/>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108</a:t>
            </a:r>
            <a:endParaRPr sz="1300">
              <a:latin typeface="Times New Roman"/>
              <a:cs typeface="Times New Roman"/>
            </a:endParaRPr>
          </a:p>
        </p:txBody>
      </p:sp>
    </p:spTree>
    <p:extLst>
      <p:ext uri="{BB962C8B-B14F-4D97-AF65-F5344CB8AC3E}">
        <p14:creationId xmlns:p14="http://schemas.microsoft.com/office/powerpoint/2010/main" val="3557020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3" name="object 2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4" name="object 2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5" name="object 2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6" name="object 2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7" name="object 2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7" name="object 17"/>
          <p:cNvSpPr/>
          <p:nvPr/>
        </p:nvSpPr>
        <p:spPr>
          <a:xfrm>
            <a:off x="1766016" y="5231696"/>
            <a:ext cx="654339" cy="330639"/>
          </a:xfrm>
          <a:prstGeom prst="rect">
            <a:avLst/>
          </a:prstGeom>
          <a:blipFill>
            <a:blip r:embed="rId8" cstate="print"/>
            <a:stretch>
              <a:fillRect/>
            </a:stretch>
          </a:blipFill>
        </p:spPr>
        <p:txBody>
          <a:bodyPr wrap="square" lIns="0" tIns="0" rIns="0" bIns="0" rtlCol="0">
            <a:noAutofit/>
          </a:bodyPr>
          <a:lstStyle/>
          <a:p>
            <a:endParaRPr/>
          </a:p>
        </p:txBody>
      </p:sp>
      <p:sp>
        <p:nvSpPr>
          <p:cNvPr id="18" name="object 18"/>
          <p:cNvSpPr/>
          <p:nvPr/>
        </p:nvSpPr>
        <p:spPr>
          <a:xfrm>
            <a:off x="3137441" y="5231696"/>
            <a:ext cx="1299715" cy="330639"/>
          </a:xfrm>
          <a:prstGeom prst="rect">
            <a:avLst/>
          </a:prstGeom>
          <a:blipFill>
            <a:blip r:embed="rId9" cstate="print"/>
            <a:stretch>
              <a:fillRect/>
            </a:stretch>
          </a:blipFill>
        </p:spPr>
        <p:txBody>
          <a:bodyPr wrap="square" lIns="0" tIns="0" rIns="0" bIns="0" rtlCol="0">
            <a:noAutofit/>
          </a:bodyPr>
          <a:lstStyle/>
          <a:p>
            <a:endParaRPr/>
          </a:p>
        </p:txBody>
      </p:sp>
      <p:sp>
        <p:nvSpPr>
          <p:cNvPr id="19" name="object 19"/>
          <p:cNvSpPr/>
          <p:nvPr/>
        </p:nvSpPr>
        <p:spPr>
          <a:xfrm>
            <a:off x="5315586" y="5231696"/>
            <a:ext cx="1416243" cy="330639"/>
          </a:xfrm>
          <a:prstGeom prst="rect">
            <a:avLst/>
          </a:prstGeom>
          <a:blipFill>
            <a:blip r:embed="rId10" cstate="print"/>
            <a:stretch>
              <a:fillRect/>
            </a:stretch>
          </a:blipFill>
        </p:spPr>
        <p:txBody>
          <a:bodyPr wrap="square" lIns="0" tIns="0" rIns="0" bIns="0" rtlCol="0">
            <a:noAutofit/>
          </a:bodyPr>
          <a:lstStyle/>
          <a:p>
            <a:endParaRPr/>
          </a:p>
        </p:txBody>
      </p:sp>
      <p:sp>
        <p:nvSpPr>
          <p:cNvPr id="20" name="object 20"/>
          <p:cNvSpPr/>
          <p:nvPr/>
        </p:nvSpPr>
        <p:spPr>
          <a:xfrm>
            <a:off x="1522110" y="4368460"/>
            <a:ext cx="6376867" cy="1482843"/>
          </a:xfrm>
          <a:custGeom>
            <a:avLst/>
            <a:gdLst/>
            <a:ahLst/>
            <a:cxnLst/>
            <a:rect l="l" t="t" r="r" b="b"/>
            <a:pathLst>
              <a:path w="7014554" h="1680555">
                <a:moveTo>
                  <a:pt x="0" y="0"/>
                </a:moveTo>
                <a:lnTo>
                  <a:pt x="7014554" y="0"/>
                </a:lnTo>
                <a:lnTo>
                  <a:pt x="7014554" y="1680555"/>
                </a:lnTo>
                <a:lnTo>
                  <a:pt x="0" y="1680555"/>
                </a:lnTo>
                <a:lnTo>
                  <a:pt x="0" y="0"/>
                </a:lnTo>
                <a:close/>
              </a:path>
            </a:pathLst>
          </a:custGeom>
          <a:ln w="4156">
            <a:solidFill>
              <a:srgbClr val="000000"/>
            </a:solidFill>
          </a:ln>
        </p:spPr>
        <p:txBody>
          <a:bodyPr wrap="square" lIns="0" tIns="0" rIns="0" bIns="0" rtlCol="0">
            <a:noAutofit/>
          </a:bodyPr>
          <a:lstStyle/>
          <a:p>
            <a:endParaRPr/>
          </a:p>
        </p:txBody>
      </p:sp>
      <p:sp>
        <p:nvSpPr>
          <p:cNvPr id="16" name="object 16"/>
          <p:cNvSpPr txBox="1"/>
          <p:nvPr/>
        </p:nvSpPr>
        <p:spPr>
          <a:xfrm>
            <a:off x="3693846" y="1307726"/>
            <a:ext cx="18728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Analytical Tests</a:t>
            </a:r>
            <a:endParaRPr sz="2200">
              <a:latin typeface="Times New Roman"/>
              <a:cs typeface="Times New Roman"/>
            </a:endParaRPr>
          </a:p>
        </p:txBody>
      </p:sp>
      <p:sp>
        <p:nvSpPr>
          <p:cNvPr id="15" name="object 15"/>
          <p:cNvSpPr txBox="1"/>
          <p:nvPr/>
        </p:nvSpPr>
        <p:spPr>
          <a:xfrm>
            <a:off x="1525442" y="2095500"/>
            <a:ext cx="6072920"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What are the </a:t>
            </a:r>
            <a:r>
              <a:rPr sz="2400" u="heavy" baseline="1610" dirty="0">
                <a:latin typeface="Times New Roman"/>
                <a:cs typeface="Times New Roman"/>
              </a:rPr>
              <a:t>fundamentals</a:t>
            </a:r>
            <a:r>
              <a:rPr sz="2400" baseline="1610" dirty="0">
                <a:latin typeface="Times New Roman"/>
                <a:cs typeface="Times New Roman"/>
              </a:rPr>
              <a:t> that determine and drive these multiples?</a:t>
            </a:r>
            <a:endParaRPr sz="1600">
              <a:latin typeface="Times New Roman"/>
              <a:cs typeface="Times New Roman"/>
            </a:endParaRPr>
          </a:p>
        </p:txBody>
      </p:sp>
      <p:sp>
        <p:nvSpPr>
          <p:cNvPr id="14" name="object 14"/>
          <p:cNvSpPr txBox="1"/>
          <p:nvPr/>
        </p:nvSpPr>
        <p:spPr>
          <a:xfrm>
            <a:off x="1941078" y="236466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13" name="object 13"/>
          <p:cNvSpPr txBox="1"/>
          <p:nvPr/>
        </p:nvSpPr>
        <p:spPr>
          <a:xfrm>
            <a:off x="2195079" y="2368250"/>
            <a:ext cx="6135099" cy="416411"/>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Proposition 2: Embedded in every multiple are all of the variables that drive every</a:t>
            </a:r>
            <a:endParaRPr sz="1400">
              <a:latin typeface="Times New Roman"/>
              <a:cs typeface="Times New Roman"/>
            </a:endParaRPr>
          </a:p>
          <a:p>
            <a:pPr marL="11397" marR="27352">
              <a:lnSpc>
                <a:spcPct val="95825"/>
              </a:lnSpc>
            </a:pPr>
            <a:r>
              <a:rPr sz="1400" dirty="0">
                <a:latin typeface="Times New Roman"/>
                <a:cs typeface="Times New Roman"/>
              </a:rPr>
              <a:t>discounted cash flow</a:t>
            </a:r>
            <a:r>
              <a:rPr sz="1400" spc="-78" dirty="0">
                <a:latin typeface="Times New Roman"/>
                <a:cs typeface="Times New Roman"/>
              </a:rPr>
              <a:t> </a:t>
            </a:r>
            <a:r>
              <a:rPr sz="1400" dirty="0">
                <a:latin typeface="Times New Roman"/>
                <a:cs typeface="Times New Roman"/>
              </a:rPr>
              <a:t>valuation - growth, risk and cash flow</a:t>
            </a:r>
            <a:r>
              <a:rPr sz="1400" spc="-78" dirty="0">
                <a:latin typeface="Times New Roman"/>
                <a:cs typeface="Times New Roman"/>
              </a:rPr>
              <a:t> </a:t>
            </a:r>
            <a:r>
              <a:rPr sz="1400" dirty="0">
                <a:latin typeface="Times New Roman"/>
                <a:cs typeface="Times New Roman"/>
              </a:rPr>
              <a:t>patterns.</a:t>
            </a:r>
            <a:endParaRPr sz="1400">
              <a:latin typeface="Times New Roman"/>
              <a:cs typeface="Times New Roman"/>
            </a:endParaRPr>
          </a:p>
        </p:txBody>
      </p:sp>
      <p:sp>
        <p:nvSpPr>
          <p:cNvPr id="12" name="object 12"/>
          <p:cNvSpPr txBox="1"/>
          <p:nvPr/>
        </p:nvSpPr>
        <p:spPr>
          <a:xfrm>
            <a:off x="1525442" y="2849879"/>
            <a:ext cx="5398186"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How do </a:t>
            </a:r>
            <a:r>
              <a:rPr sz="2400" u="heavy" baseline="1610" dirty="0">
                <a:latin typeface="Times New Roman"/>
                <a:cs typeface="Times New Roman"/>
              </a:rPr>
              <a:t>changes in these fundamentals </a:t>
            </a:r>
            <a:r>
              <a:rPr sz="2400" baseline="1610" dirty="0">
                <a:latin typeface="Times New Roman"/>
                <a:cs typeface="Times New Roman"/>
              </a:rPr>
              <a:t>change the multiple?</a:t>
            </a:r>
            <a:endParaRPr sz="1600">
              <a:latin typeface="Times New Roman"/>
              <a:cs typeface="Times New Roman"/>
            </a:endParaRPr>
          </a:p>
        </p:txBody>
      </p:sp>
      <p:sp>
        <p:nvSpPr>
          <p:cNvPr id="11" name="object 11"/>
          <p:cNvSpPr txBox="1"/>
          <p:nvPr/>
        </p:nvSpPr>
        <p:spPr>
          <a:xfrm>
            <a:off x="1941078" y="312666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10" name="object 10"/>
          <p:cNvSpPr txBox="1"/>
          <p:nvPr/>
        </p:nvSpPr>
        <p:spPr>
          <a:xfrm>
            <a:off x="2195078" y="3130250"/>
            <a:ext cx="6109422" cy="898264"/>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The relationship between a fundamental (like growth) and a multiple (such as PE)</a:t>
            </a:r>
            <a:endParaRPr sz="1400">
              <a:latin typeface="Times New Roman"/>
              <a:cs typeface="Times New Roman"/>
            </a:endParaRPr>
          </a:p>
          <a:p>
            <a:pPr marL="11397" marR="27352">
              <a:lnSpc>
                <a:spcPct val="95825"/>
              </a:lnSpc>
            </a:pPr>
            <a:r>
              <a:rPr sz="1400" dirty="0">
                <a:latin typeface="Times New Roman"/>
                <a:cs typeface="Times New Roman"/>
              </a:rPr>
              <a:t>is almost never linear.</a:t>
            </a:r>
            <a:endParaRPr sz="1400">
              <a:latin typeface="Times New Roman"/>
              <a:cs typeface="Times New Roman"/>
            </a:endParaRPr>
          </a:p>
          <a:p>
            <a:pPr marL="11397" marR="46020" indent="5698">
              <a:lnSpc>
                <a:spcPct val="99754"/>
              </a:lnSpc>
              <a:spcBef>
                <a:spcPts val="488"/>
              </a:spcBef>
            </a:pPr>
            <a:r>
              <a:rPr sz="1400" b="1" dirty="0">
                <a:latin typeface="Times New Roman"/>
                <a:cs typeface="Times New Roman"/>
              </a:rPr>
              <a:t>Proposition 3: It is impossible to properly compare firms</a:t>
            </a:r>
            <a:r>
              <a:rPr sz="1400" b="1" spc="-78" dirty="0">
                <a:latin typeface="Times New Roman"/>
                <a:cs typeface="Times New Roman"/>
              </a:rPr>
              <a:t> </a:t>
            </a:r>
            <a:r>
              <a:rPr sz="1400" b="1" dirty="0">
                <a:latin typeface="Times New Roman"/>
                <a:cs typeface="Times New Roman"/>
              </a:rPr>
              <a:t>on a multiple, if we do not know how fundamentals and the multiple move.   </a:t>
            </a:r>
            <a:endParaRPr sz="1400">
              <a:latin typeface="Times New Roman"/>
              <a:cs typeface="Times New Roman"/>
            </a:endParaRPr>
          </a:p>
        </p:txBody>
      </p:sp>
      <p:sp>
        <p:nvSpPr>
          <p:cNvPr id="9" name="object 9"/>
          <p:cNvSpPr txBox="1"/>
          <p:nvPr/>
        </p:nvSpPr>
        <p:spPr>
          <a:xfrm>
            <a:off x="1941078" y="3608515"/>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8" name="object 8"/>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7" name="object 7"/>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10</a:t>
            </a:r>
            <a:endParaRPr sz="1300">
              <a:latin typeface="Times New Roman"/>
              <a:cs typeface="Times New Roman"/>
            </a:endParaRPr>
          </a:p>
        </p:txBody>
      </p:sp>
      <p:sp>
        <p:nvSpPr>
          <p:cNvPr id="6" name="object 6"/>
          <p:cNvSpPr txBox="1"/>
          <p:nvPr/>
        </p:nvSpPr>
        <p:spPr>
          <a:xfrm>
            <a:off x="1522110" y="4368460"/>
            <a:ext cx="6376867" cy="1482843"/>
          </a:xfrm>
          <a:prstGeom prst="rect">
            <a:avLst/>
          </a:prstGeom>
        </p:spPr>
        <p:txBody>
          <a:bodyPr wrap="square" lIns="0" tIns="0" rIns="0" bIns="0" rtlCol="0">
            <a:noAutofit/>
          </a:bodyPr>
          <a:lstStyle/>
          <a:p>
            <a:pPr marL="2128655" marR="2051323" algn="ctr">
              <a:lnSpc>
                <a:spcPts val="1261"/>
              </a:lnSpc>
              <a:spcBef>
                <a:spcPts val="63"/>
              </a:spcBef>
            </a:pPr>
            <a:r>
              <a:rPr sz="1300" spc="-13" dirty="0">
                <a:latin typeface="Times New Roman"/>
                <a:cs typeface="Times New Roman"/>
              </a:rPr>
              <a:t>Equit</a:t>
            </a:r>
            <a:r>
              <a:rPr sz="1300" dirty="0">
                <a:latin typeface="Times New Roman"/>
                <a:cs typeface="Times New Roman"/>
              </a:rPr>
              <a:t>y</a:t>
            </a:r>
            <a:r>
              <a:rPr sz="1300" spc="-60" dirty="0">
                <a:latin typeface="Times New Roman"/>
                <a:cs typeface="Times New Roman"/>
              </a:rPr>
              <a:t> </a:t>
            </a:r>
            <a:r>
              <a:rPr sz="1300" spc="-13" dirty="0">
                <a:latin typeface="Times New Roman"/>
                <a:cs typeface="Times New Roman"/>
              </a:rPr>
              <a:t>Multipl</a:t>
            </a:r>
            <a:r>
              <a:rPr sz="1300" dirty="0">
                <a:latin typeface="Times New Roman"/>
                <a:cs typeface="Times New Roman"/>
              </a:rPr>
              <a:t>e</a:t>
            </a:r>
            <a:r>
              <a:rPr sz="1300" spc="-70" dirty="0">
                <a:latin typeface="Times New Roman"/>
                <a:cs typeface="Times New Roman"/>
              </a:rPr>
              <a:t> </a:t>
            </a:r>
            <a:r>
              <a:rPr sz="1300" spc="-13" dirty="0">
                <a:latin typeface="Times New Roman"/>
                <a:cs typeface="Times New Roman"/>
              </a:rPr>
              <a:t>o</a:t>
            </a:r>
            <a:r>
              <a:rPr sz="1300" dirty="0">
                <a:latin typeface="Times New Roman"/>
                <a:cs typeface="Times New Roman"/>
              </a:rPr>
              <a:t>r</a:t>
            </a:r>
            <a:r>
              <a:rPr sz="1300" spc="-37" dirty="0">
                <a:latin typeface="Times New Roman"/>
                <a:cs typeface="Times New Roman"/>
              </a:rPr>
              <a:t> </a:t>
            </a:r>
            <a:r>
              <a:rPr sz="1300" spc="-13" dirty="0">
                <a:latin typeface="Times New Roman"/>
                <a:cs typeface="Times New Roman"/>
              </a:rPr>
              <a:t>Fir</a:t>
            </a:r>
            <a:r>
              <a:rPr sz="1300" dirty="0">
                <a:latin typeface="Times New Roman"/>
                <a:cs typeface="Times New Roman"/>
              </a:rPr>
              <a:t>m</a:t>
            </a:r>
            <a:r>
              <a:rPr sz="1300" spc="-51" dirty="0">
                <a:latin typeface="Times New Roman"/>
                <a:cs typeface="Times New Roman"/>
              </a:rPr>
              <a:t> </a:t>
            </a:r>
            <a:r>
              <a:rPr sz="1300" spc="-13" dirty="0">
                <a:latin typeface="Times New Roman"/>
                <a:cs typeface="Times New Roman"/>
              </a:rPr>
              <a:t>Multiple</a:t>
            </a:r>
            <a:endParaRPr sz="1300">
              <a:latin typeface="Times New Roman"/>
              <a:cs typeface="Times New Roman"/>
            </a:endParaRPr>
          </a:p>
          <a:p>
            <a:pPr marL="638942">
              <a:lnSpc>
                <a:spcPct val="95825"/>
              </a:lnSpc>
              <a:spcBef>
                <a:spcPts val="1711"/>
              </a:spcBef>
            </a:pPr>
            <a:r>
              <a:rPr sz="900" spc="-13" dirty="0">
                <a:latin typeface="Times New Roman"/>
                <a:cs typeface="Times New Roman"/>
              </a:rPr>
              <a:t>Equit</a:t>
            </a:r>
            <a:r>
              <a:rPr sz="900" dirty="0">
                <a:latin typeface="Times New Roman"/>
                <a:cs typeface="Times New Roman"/>
              </a:rPr>
              <a:t>y</a:t>
            </a:r>
            <a:r>
              <a:rPr sz="900" spc="52" dirty="0">
                <a:latin typeface="Times New Roman"/>
                <a:cs typeface="Times New Roman"/>
              </a:rPr>
              <a:t> </a:t>
            </a:r>
            <a:r>
              <a:rPr sz="900" spc="-13" dirty="0">
                <a:latin typeface="Times New Roman"/>
                <a:cs typeface="Times New Roman"/>
              </a:rPr>
              <a:t>Multipl</a:t>
            </a:r>
            <a:r>
              <a:rPr sz="900" dirty="0">
                <a:latin typeface="Times New Roman"/>
                <a:cs typeface="Times New Roman"/>
              </a:rPr>
              <a:t>e                                                                                             </a:t>
            </a:r>
            <a:r>
              <a:rPr sz="900" spc="182" dirty="0">
                <a:latin typeface="Times New Roman"/>
                <a:cs typeface="Times New Roman"/>
              </a:rPr>
              <a:t> </a:t>
            </a:r>
            <a:r>
              <a:rPr sz="900" spc="-17" dirty="0">
                <a:latin typeface="Times New Roman"/>
                <a:cs typeface="Times New Roman"/>
              </a:rPr>
              <a:t>Fir</a:t>
            </a:r>
            <a:r>
              <a:rPr sz="900" dirty="0">
                <a:latin typeface="Times New Roman"/>
                <a:cs typeface="Times New Roman"/>
              </a:rPr>
              <a:t>m</a:t>
            </a:r>
            <a:r>
              <a:rPr sz="900" spc="28" dirty="0">
                <a:latin typeface="Times New Roman"/>
                <a:cs typeface="Times New Roman"/>
              </a:rPr>
              <a:t> </a:t>
            </a:r>
            <a:r>
              <a:rPr sz="900" spc="-17" dirty="0">
                <a:latin typeface="Times New Roman"/>
                <a:cs typeface="Times New Roman"/>
              </a:rPr>
              <a:t>Multiple</a:t>
            </a:r>
            <a:endParaRPr sz="900">
              <a:latin typeface="Times New Roman"/>
              <a:cs typeface="Times New Roman"/>
            </a:endParaRPr>
          </a:p>
          <a:p>
            <a:pPr marL="1865">
              <a:lnSpc>
                <a:spcPct val="95825"/>
              </a:lnSpc>
              <a:spcBef>
                <a:spcPts val="798"/>
              </a:spcBef>
            </a:pPr>
            <a:r>
              <a:rPr sz="900" dirty="0">
                <a:latin typeface="Times New Roman"/>
                <a:cs typeface="Times New Roman"/>
              </a:rPr>
              <a:t>1.</a:t>
            </a:r>
            <a:r>
              <a:rPr sz="900" spc="30" dirty="0">
                <a:latin typeface="Times New Roman"/>
                <a:cs typeface="Times New Roman"/>
              </a:rPr>
              <a:t> </a:t>
            </a:r>
            <a:r>
              <a:rPr sz="900" dirty="0">
                <a:latin typeface="Times New Roman"/>
                <a:cs typeface="Times New Roman"/>
              </a:rPr>
              <a:t>Start</a:t>
            </a:r>
            <a:r>
              <a:rPr sz="900" spc="62" dirty="0">
                <a:latin typeface="Times New Roman"/>
                <a:cs typeface="Times New Roman"/>
              </a:rPr>
              <a:t> </a:t>
            </a:r>
            <a:r>
              <a:rPr sz="900" dirty="0">
                <a:latin typeface="Times New Roman"/>
                <a:cs typeface="Times New Roman"/>
              </a:rPr>
              <a:t>with</a:t>
            </a:r>
            <a:r>
              <a:rPr sz="900" spc="58" dirty="0">
                <a:latin typeface="Times New Roman"/>
                <a:cs typeface="Times New Roman"/>
              </a:rPr>
              <a:t> </a:t>
            </a:r>
            <a:r>
              <a:rPr sz="900" dirty="0">
                <a:latin typeface="Times New Roman"/>
                <a:cs typeface="Times New Roman"/>
              </a:rPr>
              <a:t>an</a:t>
            </a:r>
            <a:r>
              <a:rPr sz="900" spc="35" dirty="0">
                <a:latin typeface="Times New Roman"/>
                <a:cs typeface="Times New Roman"/>
              </a:rPr>
              <a:t> </a:t>
            </a:r>
            <a:r>
              <a:rPr sz="900" dirty="0">
                <a:latin typeface="Times New Roman"/>
                <a:cs typeface="Times New Roman"/>
              </a:rPr>
              <a:t>equity</a:t>
            </a:r>
            <a:r>
              <a:rPr sz="900" spc="79" dirty="0">
                <a:latin typeface="Times New Roman"/>
                <a:cs typeface="Times New Roman"/>
              </a:rPr>
              <a:t> </a:t>
            </a:r>
            <a:r>
              <a:rPr sz="900" dirty="0">
                <a:latin typeface="Times New Roman"/>
                <a:cs typeface="Times New Roman"/>
              </a:rPr>
              <a:t>DCF</a:t>
            </a:r>
            <a:r>
              <a:rPr sz="900" spc="64" dirty="0">
                <a:latin typeface="Times New Roman"/>
                <a:cs typeface="Times New Roman"/>
              </a:rPr>
              <a:t> </a:t>
            </a:r>
            <a:r>
              <a:rPr sz="900" dirty="0">
                <a:latin typeface="Times New Roman"/>
                <a:cs typeface="Times New Roman"/>
              </a:rPr>
              <a:t>model</a:t>
            </a:r>
            <a:r>
              <a:rPr sz="900" spc="79" dirty="0">
                <a:latin typeface="Times New Roman"/>
                <a:cs typeface="Times New Roman"/>
              </a:rPr>
              <a:t> </a:t>
            </a:r>
            <a:r>
              <a:rPr sz="900" dirty="0">
                <a:latin typeface="Times New Roman"/>
                <a:cs typeface="Times New Roman"/>
              </a:rPr>
              <a:t>(a</a:t>
            </a:r>
            <a:r>
              <a:rPr sz="900" spc="31" dirty="0">
                <a:latin typeface="Times New Roman"/>
                <a:cs typeface="Times New Roman"/>
              </a:rPr>
              <a:t> </a:t>
            </a:r>
            <a:r>
              <a:rPr sz="900" dirty="0">
                <a:latin typeface="Times New Roman"/>
                <a:cs typeface="Times New Roman"/>
              </a:rPr>
              <a:t>dividend</a:t>
            </a:r>
            <a:r>
              <a:rPr sz="900" spc="108" dirty="0">
                <a:latin typeface="Times New Roman"/>
                <a:cs typeface="Times New Roman"/>
              </a:rPr>
              <a:t> </a:t>
            </a:r>
            <a:r>
              <a:rPr sz="900" dirty="0">
                <a:latin typeface="Times New Roman"/>
                <a:cs typeface="Times New Roman"/>
              </a:rPr>
              <a:t>or</a:t>
            </a:r>
            <a:r>
              <a:rPr sz="900" spc="32" dirty="0">
                <a:latin typeface="Times New Roman"/>
                <a:cs typeface="Times New Roman"/>
              </a:rPr>
              <a:t> </a:t>
            </a:r>
            <a:r>
              <a:rPr sz="900" dirty="0">
                <a:latin typeface="Times New Roman"/>
                <a:cs typeface="Times New Roman"/>
              </a:rPr>
              <a:t>FCFE                     </a:t>
            </a:r>
            <a:r>
              <a:rPr sz="900" spc="94" dirty="0">
                <a:latin typeface="Times New Roman"/>
                <a:cs typeface="Times New Roman"/>
              </a:rPr>
              <a:t> </a:t>
            </a:r>
            <a:r>
              <a:rPr sz="900" dirty="0">
                <a:latin typeface="Times New Roman"/>
                <a:cs typeface="Times New Roman"/>
              </a:rPr>
              <a:t>1.</a:t>
            </a:r>
            <a:r>
              <a:rPr sz="900" spc="25" dirty="0">
                <a:latin typeface="Times New Roman"/>
                <a:cs typeface="Times New Roman"/>
              </a:rPr>
              <a:t> </a:t>
            </a:r>
            <a:r>
              <a:rPr sz="900" dirty="0">
                <a:latin typeface="Times New Roman"/>
                <a:cs typeface="Times New Roman"/>
              </a:rPr>
              <a:t>Start</a:t>
            </a:r>
            <a:r>
              <a:rPr sz="900" spc="57" dirty="0">
                <a:latin typeface="Times New Roman"/>
                <a:cs typeface="Times New Roman"/>
              </a:rPr>
              <a:t> </a:t>
            </a:r>
            <a:r>
              <a:rPr sz="900" dirty="0">
                <a:latin typeface="Times New Roman"/>
                <a:cs typeface="Times New Roman"/>
              </a:rPr>
              <a:t>with</a:t>
            </a:r>
            <a:r>
              <a:rPr sz="900" spc="54" dirty="0">
                <a:latin typeface="Times New Roman"/>
                <a:cs typeface="Times New Roman"/>
              </a:rPr>
              <a:t> </a:t>
            </a:r>
            <a:r>
              <a:rPr sz="900" dirty="0">
                <a:latin typeface="Times New Roman"/>
                <a:cs typeface="Times New Roman"/>
              </a:rPr>
              <a:t>a</a:t>
            </a:r>
            <a:r>
              <a:rPr sz="900" spc="16" dirty="0">
                <a:latin typeface="Times New Roman"/>
                <a:cs typeface="Times New Roman"/>
              </a:rPr>
              <a:t> </a:t>
            </a:r>
            <a:r>
              <a:rPr sz="900" dirty="0">
                <a:latin typeface="Times New Roman"/>
                <a:cs typeface="Times New Roman"/>
              </a:rPr>
              <a:t>firm</a:t>
            </a:r>
            <a:r>
              <a:rPr sz="900" spc="53" dirty="0">
                <a:latin typeface="Times New Roman"/>
                <a:cs typeface="Times New Roman"/>
              </a:rPr>
              <a:t> </a:t>
            </a:r>
            <a:r>
              <a:rPr sz="900" dirty="0">
                <a:latin typeface="Times New Roman"/>
                <a:cs typeface="Times New Roman"/>
              </a:rPr>
              <a:t>DCF</a:t>
            </a:r>
            <a:r>
              <a:rPr sz="900" spc="59" dirty="0">
                <a:latin typeface="Times New Roman"/>
                <a:cs typeface="Times New Roman"/>
              </a:rPr>
              <a:t> </a:t>
            </a:r>
            <a:r>
              <a:rPr sz="900" dirty="0">
                <a:latin typeface="Times New Roman"/>
                <a:cs typeface="Times New Roman"/>
              </a:rPr>
              <a:t>model</a:t>
            </a:r>
            <a:r>
              <a:rPr sz="900" spc="74" dirty="0">
                <a:latin typeface="Times New Roman"/>
                <a:cs typeface="Times New Roman"/>
              </a:rPr>
              <a:t> </a:t>
            </a:r>
            <a:r>
              <a:rPr sz="900" dirty="0">
                <a:latin typeface="Times New Roman"/>
                <a:cs typeface="Times New Roman"/>
              </a:rPr>
              <a:t>(a</a:t>
            </a:r>
            <a:r>
              <a:rPr sz="900" spc="26" dirty="0">
                <a:latin typeface="Times New Roman"/>
                <a:cs typeface="Times New Roman"/>
              </a:rPr>
              <a:t> </a:t>
            </a:r>
            <a:r>
              <a:rPr sz="900" dirty="0">
                <a:latin typeface="Times New Roman"/>
                <a:cs typeface="Times New Roman"/>
              </a:rPr>
              <a:t>FCFF</a:t>
            </a:r>
            <a:r>
              <a:rPr sz="900" spc="70" dirty="0">
                <a:latin typeface="Times New Roman"/>
                <a:cs typeface="Times New Roman"/>
              </a:rPr>
              <a:t> </a:t>
            </a:r>
            <a:r>
              <a:rPr sz="900" dirty="0">
                <a:latin typeface="Times New Roman"/>
                <a:cs typeface="Times New Roman"/>
              </a:rPr>
              <a:t>model)</a:t>
            </a:r>
            <a:endParaRPr sz="900">
              <a:latin typeface="Times New Roman"/>
              <a:cs typeface="Times New Roman"/>
            </a:endParaRPr>
          </a:p>
          <a:p>
            <a:pPr marL="1865">
              <a:lnSpc>
                <a:spcPts val="974"/>
              </a:lnSpc>
              <a:spcBef>
                <a:spcPts val="48"/>
              </a:spcBef>
            </a:pPr>
            <a:r>
              <a:rPr sz="900" spc="-22" dirty="0">
                <a:latin typeface="Times New Roman"/>
                <a:cs typeface="Times New Roman"/>
              </a:rPr>
              <a:t>model)</a:t>
            </a:r>
            <a:endParaRPr sz="900">
              <a:latin typeface="Times New Roman"/>
              <a:cs typeface="Times New Roman"/>
            </a:endParaRPr>
          </a:p>
          <a:p>
            <a:pPr marL="1865">
              <a:lnSpc>
                <a:spcPct val="95825"/>
              </a:lnSpc>
              <a:spcBef>
                <a:spcPts val="2769"/>
              </a:spcBef>
            </a:pPr>
            <a:r>
              <a:rPr sz="900" spc="-4" dirty="0">
                <a:latin typeface="Times New Roman"/>
                <a:cs typeface="Times New Roman"/>
              </a:rPr>
              <a:t>2</a:t>
            </a:r>
            <a:r>
              <a:rPr sz="900" dirty="0">
                <a:latin typeface="Times New Roman"/>
                <a:cs typeface="Times New Roman"/>
              </a:rPr>
              <a:t>.</a:t>
            </a:r>
            <a:r>
              <a:rPr sz="900" spc="16" dirty="0">
                <a:latin typeface="Times New Roman"/>
                <a:cs typeface="Times New Roman"/>
              </a:rPr>
              <a:t> </a:t>
            </a:r>
            <a:r>
              <a:rPr sz="900" spc="-4" dirty="0">
                <a:latin typeface="Times New Roman"/>
                <a:cs typeface="Times New Roman"/>
              </a:rPr>
              <a:t>Isolat</a:t>
            </a:r>
            <a:r>
              <a:rPr sz="900" dirty="0">
                <a:latin typeface="Times New Roman"/>
                <a:cs typeface="Times New Roman"/>
              </a:rPr>
              <a:t>e</a:t>
            </a:r>
            <a:r>
              <a:rPr sz="900" spc="70" dirty="0">
                <a:latin typeface="Times New Roman"/>
                <a:cs typeface="Times New Roman"/>
              </a:rPr>
              <a:t> </a:t>
            </a:r>
            <a:r>
              <a:rPr sz="900" spc="-4" dirty="0">
                <a:latin typeface="Times New Roman"/>
                <a:cs typeface="Times New Roman"/>
              </a:rPr>
              <a:t>th</a:t>
            </a:r>
            <a:r>
              <a:rPr sz="900" dirty="0">
                <a:latin typeface="Times New Roman"/>
                <a:cs typeface="Times New Roman"/>
              </a:rPr>
              <a:t>e</a:t>
            </a:r>
            <a:r>
              <a:rPr sz="900" spc="30" dirty="0">
                <a:latin typeface="Times New Roman"/>
                <a:cs typeface="Times New Roman"/>
              </a:rPr>
              <a:t> </a:t>
            </a:r>
            <a:r>
              <a:rPr sz="900" spc="-4" dirty="0">
                <a:latin typeface="Times New Roman"/>
                <a:cs typeface="Times New Roman"/>
              </a:rPr>
              <a:t>denominato</a:t>
            </a:r>
            <a:r>
              <a:rPr sz="900" dirty="0">
                <a:latin typeface="Times New Roman"/>
                <a:cs typeface="Times New Roman"/>
              </a:rPr>
              <a:t>r</a:t>
            </a:r>
            <a:r>
              <a:rPr sz="900" spc="138" dirty="0">
                <a:latin typeface="Times New Roman"/>
                <a:cs typeface="Times New Roman"/>
              </a:rPr>
              <a:t> </a:t>
            </a:r>
            <a:r>
              <a:rPr sz="900" spc="-4" dirty="0">
                <a:latin typeface="Times New Roman"/>
                <a:cs typeface="Times New Roman"/>
              </a:rPr>
              <a:t>o</a:t>
            </a:r>
            <a:r>
              <a:rPr sz="900" dirty="0">
                <a:latin typeface="Times New Roman"/>
                <a:cs typeface="Times New Roman"/>
              </a:rPr>
              <a:t>f</a:t>
            </a:r>
            <a:r>
              <a:rPr sz="900" spc="19" dirty="0">
                <a:latin typeface="Times New Roman"/>
                <a:cs typeface="Times New Roman"/>
              </a:rPr>
              <a:t> </a:t>
            </a:r>
            <a:r>
              <a:rPr sz="900" spc="-4" dirty="0">
                <a:latin typeface="Times New Roman"/>
                <a:cs typeface="Times New Roman"/>
              </a:rPr>
              <a:t>th</a:t>
            </a:r>
            <a:r>
              <a:rPr sz="900" dirty="0">
                <a:latin typeface="Times New Roman"/>
                <a:cs typeface="Times New Roman"/>
              </a:rPr>
              <a:t>e</a:t>
            </a:r>
            <a:r>
              <a:rPr sz="900" spc="30" dirty="0">
                <a:latin typeface="Times New Roman"/>
                <a:cs typeface="Times New Roman"/>
              </a:rPr>
              <a:t> </a:t>
            </a:r>
            <a:r>
              <a:rPr sz="900" spc="-4" dirty="0">
                <a:latin typeface="Times New Roman"/>
                <a:cs typeface="Times New Roman"/>
              </a:rPr>
              <a:t>multipl</a:t>
            </a:r>
            <a:r>
              <a:rPr sz="900" dirty="0">
                <a:latin typeface="Times New Roman"/>
                <a:cs typeface="Times New Roman"/>
              </a:rPr>
              <a:t>e</a:t>
            </a:r>
            <a:r>
              <a:rPr sz="900" spc="89" dirty="0">
                <a:latin typeface="Times New Roman"/>
                <a:cs typeface="Times New Roman"/>
              </a:rPr>
              <a:t> </a:t>
            </a:r>
            <a:r>
              <a:rPr sz="900" spc="-4" dirty="0">
                <a:latin typeface="Times New Roman"/>
                <a:cs typeface="Times New Roman"/>
              </a:rPr>
              <a:t>i</a:t>
            </a:r>
            <a:r>
              <a:rPr sz="900" dirty="0">
                <a:latin typeface="Times New Roman"/>
                <a:cs typeface="Times New Roman"/>
              </a:rPr>
              <a:t>n</a:t>
            </a:r>
            <a:r>
              <a:rPr sz="900" spc="17" dirty="0">
                <a:latin typeface="Times New Roman"/>
                <a:cs typeface="Times New Roman"/>
              </a:rPr>
              <a:t> </a:t>
            </a:r>
            <a:r>
              <a:rPr sz="900" spc="-4" dirty="0">
                <a:latin typeface="Times New Roman"/>
                <a:cs typeface="Times New Roman"/>
              </a:rPr>
              <a:t>th</a:t>
            </a:r>
            <a:r>
              <a:rPr sz="900" dirty="0">
                <a:latin typeface="Times New Roman"/>
                <a:cs typeface="Times New Roman"/>
              </a:rPr>
              <a:t>e</a:t>
            </a:r>
            <a:r>
              <a:rPr sz="900" spc="30" dirty="0">
                <a:latin typeface="Times New Roman"/>
                <a:cs typeface="Times New Roman"/>
              </a:rPr>
              <a:t> </a:t>
            </a:r>
            <a:r>
              <a:rPr sz="900" spc="-4" dirty="0">
                <a:latin typeface="Times New Roman"/>
                <a:cs typeface="Times New Roman"/>
              </a:rPr>
              <a:t>mode</a:t>
            </a:r>
            <a:r>
              <a:rPr sz="900" dirty="0">
                <a:latin typeface="Times New Roman"/>
                <a:cs typeface="Times New Roman"/>
              </a:rPr>
              <a:t>l                        </a:t>
            </a:r>
            <a:r>
              <a:rPr sz="900" spc="169" dirty="0">
                <a:latin typeface="Times New Roman"/>
                <a:cs typeface="Times New Roman"/>
              </a:rPr>
              <a:t> </a:t>
            </a:r>
            <a:r>
              <a:rPr sz="900" spc="-4" dirty="0">
                <a:latin typeface="Times New Roman"/>
                <a:cs typeface="Times New Roman"/>
              </a:rPr>
              <a:t>2</a:t>
            </a:r>
            <a:r>
              <a:rPr sz="900" dirty="0">
                <a:latin typeface="Times New Roman"/>
                <a:cs typeface="Times New Roman"/>
              </a:rPr>
              <a:t>.</a:t>
            </a:r>
            <a:r>
              <a:rPr sz="900" spc="16" dirty="0">
                <a:latin typeface="Times New Roman"/>
                <a:cs typeface="Times New Roman"/>
              </a:rPr>
              <a:t> </a:t>
            </a:r>
            <a:r>
              <a:rPr sz="900" spc="-4" dirty="0">
                <a:latin typeface="Times New Roman"/>
                <a:cs typeface="Times New Roman"/>
              </a:rPr>
              <a:t>Isolat</a:t>
            </a:r>
            <a:r>
              <a:rPr sz="900" dirty="0">
                <a:latin typeface="Times New Roman"/>
                <a:cs typeface="Times New Roman"/>
              </a:rPr>
              <a:t>e</a:t>
            </a:r>
            <a:r>
              <a:rPr sz="900" spc="70" dirty="0">
                <a:latin typeface="Times New Roman"/>
                <a:cs typeface="Times New Roman"/>
              </a:rPr>
              <a:t> </a:t>
            </a:r>
            <a:r>
              <a:rPr sz="900" spc="-4" dirty="0">
                <a:latin typeface="Times New Roman"/>
                <a:cs typeface="Times New Roman"/>
              </a:rPr>
              <a:t>th</a:t>
            </a:r>
            <a:r>
              <a:rPr sz="900" dirty="0">
                <a:latin typeface="Times New Roman"/>
                <a:cs typeface="Times New Roman"/>
              </a:rPr>
              <a:t>e</a:t>
            </a:r>
            <a:r>
              <a:rPr sz="900" spc="30" dirty="0">
                <a:latin typeface="Times New Roman"/>
                <a:cs typeface="Times New Roman"/>
              </a:rPr>
              <a:t> </a:t>
            </a:r>
            <a:r>
              <a:rPr sz="900" spc="-4" dirty="0">
                <a:latin typeface="Times New Roman"/>
                <a:cs typeface="Times New Roman"/>
              </a:rPr>
              <a:t>denominato</a:t>
            </a:r>
            <a:r>
              <a:rPr sz="900" dirty="0">
                <a:latin typeface="Times New Roman"/>
                <a:cs typeface="Times New Roman"/>
              </a:rPr>
              <a:t>r</a:t>
            </a:r>
            <a:r>
              <a:rPr sz="900" spc="138" dirty="0">
                <a:latin typeface="Times New Roman"/>
                <a:cs typeface="Times New Roman"/>
              </a:rPr>
              <a:t> </a:t>
            </a:r>
            <a:r>
              <a:rPr sz="900" spc="-4" dirty="0">
                <a:latin typeface="Times New Roman"/>
                <a:cs typeface="Times New Roman"/>
              </a:rPr>
              <a:t>o</a:t>
            </a:r>
            <a:r>
              <a:rPr sz="900" dirty="0">
                <a:latin typeface="Times New Roman"/>
                <a:cs typeface="Times New Roman"/>
              </a:rPr>
              <a:t>f</a:t>
            </a:r>
            <a:r>
              <a:rPr sz="900" spc="19" dirty="0">
                <a:latin typeface="Times New Roman"/>
                <a:cs typeface="Times New Roman"/>
              </a:rPr>
              <a:t> </a:t>
            </a:r>
            <a:r>
              <a:rPr sz="900" spc="-4" dirty="0">
                <a:latin typeface="Times New Roman"/>
                <a:cs typeface="Times New Roman"/>
              </a:rPr>
              <a:t>th</a:t>
            </a:r>
            <a:r>
              <a:rPr sz="900" dirty="0">
                <a:latin typeface="Times New Roman"/>
                <a:cs typeface="Times New Roman"/>
              </a:rPr>
              <a:t>e</a:t>
            </a:r>
            <a:r>
              <a:rPr sz="900" spc="30" dirty="0">
                <a:latin typeface="Times New Roman"/>
                <a:cs typeface="Times New Roman"/>
              </a:rPr>
              <a:t> </a:t>
            </a:r>
            <a:r>
              <a:rPr sz="900" spc="-4" dirty="0">
                <a:latin typeface="Times New Roman"/>
                <a:cs typeface="Times New Roman"/>
              </a:rPr>
              <a:t>multipl</a:t>
            </a:r>
            <a:r>
              <a:rPr sz="900" dirty="0">
                <a:latin typeface="Times New Roman"/>
                <a:cs typeface="Times New Roman"/>
              </a:rPr>
              <a:t>e</a:t>
            </a:r>
            <a:r>
              <a:rPr sz="900" spc="89" dirty="0">
                <a:latin typeface="Times New Roman"/>
                <a:cs typeface="Times New Roman"/>
              </a:rPr>
              <a:t> </a:t>
            </a:r>
            <a:r>
              <a:rPr sz="900" spc="-4" dirty="0">
                <a:latin typeface="Times New Roman"/>
                <a:cs typeface="Times New Roman"/>
              </a:rPr>
              <a:t>i</a:t>
            </a:r>
            <a:r>
              <a:rPr sz="900" dirty="0">
                <a:latin typeface="Times New Roman"/>
                <a:cs typeface="Times New Roman"/>
              </a:rPr>
              <a:t>n</a:t>
            </a:r>
            <a:r>
              <a:rPr sz="900" spc="17" dirty="0">
                <a:latin typeface="Times New Roman"/>
                <a:cs typeface="Times New Roman"/>
              </a:rPr>
              <a:t> </a:t>
            </a:r>
            <a:r>
              <a:rPr sz="900" spc="-4" dirty="0">
                <a:latin typeface="Times New Roman"/>
                <a:cs typeface="Times New Roman"/>
              </a:rPr>
              <a:t>th</a:t>
            </a:r>
            <a:r>
              <a:rPr sz="900" dirty="0">
                <a:latin typeface="Times New Roman"/>
                <a:cs typeface="Times New Roman"/>
              </a:rPr>
              <a:t>e</a:t>
            </a:r>
            <a:r>
              <a:rPr sz="900" spc="30" dirty="0">
                <a:latin typeface="Times New Roman"/>
                <a:cs typeface="Times New Roman"/>
              </a:rPr>
              <a:t> </a:t>
            </a:r>
            <a:r>
              <a:rPr sz="900" spc="-4" dirty="0">
                <a:latin typeface="Times New Roman"/>
                <a:cs typeface="Times New Roman"/>
              </a:rPr>
              <a:t>model</a:t>
            </a:r>
            <a:endParaRPr sz="900">
              <a:latin typeface="Times New Roman"/>
              <a:cs typeface="Times New Roman"/>
            </a:endParaRPr>
          </a:p>
          <a:p>
            <a:pPr marL="1865">
              <a:lnSpc>
                <a:spcPts val="974"/>
              </a:lnSpc>
              <a:spcBef>
                <a:spcPts val="48"/>
              </a:spcBef>
            </a:pPr>
            <a:r>
              <a:rPr sz="900" dirty="0">
                <a:latin typeface="Times New Roman"/>
                <a:cs typeface="Times New Roman"/>
              </a:rPr>
              <a:t>3.</a:t>
            </a:r>
            <a:r>
              <a:rPr sz="900" spc="25" dirty="0">
                <a:latin typeface="Times New Roman"/>
                <a:cs typeface="Times New Roman"/>
              </a:rPr>
              <a:t> </a:t>
            </a:r>
            <a:r>
              <a:rPr sz="900" dirty="0">
                <a:latin typeface="Times New Roman"/>
                <a:cs typeface="Times New Roman"/>
              </a:rPr>
              <a:t>Do</a:t>
            </a:r>
            <a:r>
              <a:rPr sz="900" spc="39" dirty="0">
                <a:latin typeface="Times New Roman"/>
                <a:cs typeface="Times New Roman"/>
              </a:rPr>
              <a:t> </a:t>
            </a:r>
            <a:r>
              <a:rPr sz="900" dirty="0">
                <a:latin typeface="Times New Roman"/>
                <a:cs typeface="Times New Roman"/>
              </a:rPr>
              <a:t>the</a:t>
            </a:r>
            <a:r>
              <a:rPr sz="900" spc="39" dirty="0">
                <a:latin typeface="Times New Roman"/>
                <a:cs typeface="Times New Roman"/>
              </a:rPr>
              <a:t> </a:t>
            </a:r>
            <a:r>
              <a:rPr sz="900" dirty="0">
                <a:latin typeface="Times New Roman"/>
                <a:cs typeface="Times New Roman"/>
              </a:rPr>
              <a:t>algebra</a:t>
            </a:r>
            <a:r>
              <a:rPr sz="900" spc="87" dirty="0">
                <a:latin typeface="Times New Roman"/>
                <a:cs typeface="Times New Roman"/>
              </a:rPr>
              <a:t> </a:t>
            </a:r>
            <a:r>
              <a:rPr sz="900" dirty="0">
                <a:latin typeface="Times New Roman"/>
                <a:cs typeface="Times New Roman"/>
              </a:rPr>
              <a:t>to</a:t>
            </a:r>
            <a:r>
              <a:rPr sz="900" spc="26" dirty="0">
                <a:latin typeface="Times New Roman"/>
                <a:cs typeface="Times New Roman"/>
              </a:rPr>
              <a:t> </a:t>
            </a:r>
            <a:r>
              <a:rPr sz="900" dirty="0">
                <a:latin typeface="Times New Roman"/>
                <a:cs typeface="Times New Roman"/>
              </a:rPr>
              <a:t>arrive</a:t>
            </a:r>
            <a:r>
              <a:rPr sz="900" spc="70" dirty="0">
                <a:latin typeface="Times New Roman"/>
                <a:cs typeface="Times New Roman"/>
              </a:rPr>
              <a:t> </a:t>
            </a:r>
            <a:r>
              <a:rPr sz="900" dirty="0">
                <a:latin typeface="Times New Roman"/>
                <a:cs typeface="Times New Roman"/>
              </a:rPr>
              <a:t>at</a:t>
            </a:r>
            <a:r>
              <a:rPr sz="900" spc="24" dirty="0">
                <a:latin typeface="Times New Roman"/>
                <a:cs typeface="Times New Roman"/>
              </a:rPr>
              <a:t> </a:t>
            </a:r>
            <a:r>
              <a:rPr sz="900" dirty="0">
                <a:latin typeface="Times New Roman"/>
                <a:cs typeface="Times New Roman"/>
              </a:rPr>
              <a:t>the</a:t>
            </a:r>
            <a:r>
              <a:rPr sz="900" spc="39" dirty="0">
                <a:latin typeface="Times New Roman"/>
                <a:cs typeface="Times New Roman"/>
              </a:rPr>
              <a:t> </a:t>
            </a:r>
            <a:r>
              <a:rPr sz="900" dirty="0">
                <a:latin typeface="Times New Roman"/>
                <a:cs typeface="Times New Roman"/>
              </a:rPr>
              <a:t>equation</a:t>
            </a:r>
            <a:r>
              <a:rPr sz="900" spc="101" dirty="0">
                <a:latin typeface="Times New Roman"/>
                <a:cs typeface="Times New Roman"/>
              </a:rPr>
              <a:t> </a:t>
            </a:r>
            <a:r>
              <a:rPr sz="900" dirty="0">
                <a:latin typeface="Times New Roman"/>
                <a:cs typeface="Times New Roman"/>
              </a:rPr>
              <a:t>for</a:t>
            </a:r>
            <a:r>
              <a:rPr sz="900" spc="37" dirty="0">
                <a:latin typeface="Times New Roman"/>
                <a:cs typeface="Times New Roman"/>
              </a:rPr>
              <a:t> </a:t>
            </a:r>
            <a:r>
              <a:rPr sz="900" dirty="0">
                <a:latin typeface="Times New Roman"/>
                <a:cs typeface="Times New Roman"/>
              </a:rPr>
              <a:t>the</a:t>
            </a:r>
            <a:r>
              <a:rPr sz="900" spc="39" dirty="0">
                <a:latin typeface="Times New Roman"/>
                <a:cs typeface="Times New Roman"/>
              </a:rPr>
              <a:t> </a:t>
            </a:r>
            <a:r>
              <a:rPr sz="900" dirty="0">
                <a:latin typeface="Times New Roman"/>
                <a:cs typeface="Times New Roman"/>
              </a:rPr>
              <a:t>multiple                  </a:t>
            </a:r>
            <a:r>
              <a:rPr sz="900" spc="143" dirty="0">
                <a:latin typeface="Times New Roman"/>
                <a:cs typeface="Times New Roman"/>
              </a:rPr>
              <a:t> </a:t>
            </a:r>
            <a:r>
              <a:rPr sz="900" dirty="0">
                <a:latin typeface="Times New Roman"/>
                <a:cs typeface="Times New Roman"/>
              </a:rPr>
              <a:t>3.</a:t>
            </a:r>
            <a:r>
              <a:rPr sz="900" spc="25" dirty="0">
                <a:latin typeface="Times New Roman"/>
                <a:cs typeface="Times New Roman"/>
              </a:rPr>
              <a:t> </a:t>
            </a:r>
            <a:r>
              <a:rPr sz="900" dirty="0">
                <a:latin typeface="Times New Roman"/>
                <a:cs typeface="Times New Roman"/>
              </a:rPr>
              <a:t>Do</a:t>
            </a:r>
            <a:r>
              <a:rPr sz="900" spc="39" dirty="0">
                <a:latin typeface="Times New Roman"/>
                <a:cs typeface="Times New Roman"/>
              </a:rPr>
              <a:t> </a:t>
            </a:r>
            <a:r>
              <a:rPr sz="900" dirty="0">
                <a:latin typeface="Times New Roman"/>
                <a:cs typeface="Times New Roman"/>
              </a:rPr>
              <a:t>the</a:t>
            </a:r>
            <a:r>
              <a:rPr sz="900" spc="39" dirty="0">
                <a:latin typeface="Times New Roman"/>
                <a:cs typeface="Times New Roman"/>
              </a:rPr>
              <a:t> </a:t>
            </a:r>
            <a:r>
              <a:rPr sz="900" dirty="0">
                <a:latin typeface="Times New Roman"/>
                <a:cs typeface="Times New Roman"/>
              </a:rPr>
              <a:t>algebra</a:t>
            </a:r>
            <a:r>
              <a:rPr sz="900" spc="87" dirty="0">
                <a:latin typeface="Times New Roman"/>
                <a:cs typeface="Times New Roman"/>
              </a:rPr>
              <a:t> </a:t>
            </a:r>
            <a:r>
              <a:rPr sz="900" dirty="0">
                <a:latin typeface="Times New Roman"/>
                <a:cs typeface="Times New Roman"/>
              </a:rPr>
              <a:t>to</a:t>
            </a:r>
            <a:r>
              <a:rPr sz="900" spc="26" dirty="0">
                <a:latin typeface="Times New Roman"/>
                <a:cs typeface="Times New Roman"/>
              </a:rPr>
              <a:t> </a:t>
            </a:r>
            <a:r>
              <a:rPr sz="900" dirty="0">
                <a:latin typeface="Times New Roman"/>
                <a:cs typeface="Times New Roman"/>
              </a:rPr>
              <a:t>arrive</a:t>
            </a:r>
            <a:r>
              <a:rPr sz="900" spc="70" dirty="0">
                <a:latin typeface="Times New Roman"/>
                <a:cs typeface="Times New Roman"/>
              </a:rPr>
              <a:t> </a:t>
            </a:r>
            <a:r>
              <a:rPr sz="900" dirty="0">
                <a:latin typeface="Times New Roman"/>
                <a:cs typeface="Times New Roman"/>
              </a:rPr>
              <a:t>at</a:t>
            </a:r>
            <a:r>
              <a:rPr sz="900" spc="24" dirty="0">
                <a:latin typeface="Times New Roman"/>
                <a:cs typeface="Times New Roman"/>
              </a:rPr>
              <a:t> </a:t>
            </a:r>
            <a:r>
              <a:rPr sz="900" dirty="0">
                <a:latin typeface="Times New Roman"/>
                <a:cs typeface="Times New Roman"/>
              </a:rPr>
              <a:t>the</a:t>
            </a:r>
            <a:r>
              <a:rPr sz="900" spc="39" dirty="0">
                <a:latin typeface="Times New Roman"/>
                <a:cs typeface="Times New Roman"/>
              </a:rPr>
              <a:t> </a:t>
            </a:r>
            <a:r>
              <a:rPr sz="900" dirty="0">
                <a:latin typeface="Times New Roman"/>
                <a:cs typeface="Times New Roman"/>
              </a:rPr>
              <a:t>equation</a:t>
            </a:r>
            <a:r>
              <a:rPr sz="900" spc="101" dirty="0">
                <a:latin typeface="Times New Roman"/>
                <a:cs typeface="Times New Roman"/>
              </a:rPr>
              <a:t> </a:t>
            </a:r>
            <a:r>
              <a:rPr sz="900" dirty="0">
                <a:latin typeface="Times New Roman"/>
                <a:cs typeface="Times New Roman"/>
              </a:rPr>
              <a:t>for</a:t>
            </a:r>
            <a:r>
              <a:rPr sz="900" spc="37" dirty="0">
                <a:latin typeface="Times New Roman"/>
                <a:cs typeface="Times New Roman"/>
              </a:rPr>
              <a:t> </a:t>
            </a:r>
            <a:r>
              <a:rPr sz="900" dirty="0">
                <a:latin typeface="Times New Roman"/>
                <a:cs typeface="Times New Roman"/>
              </a:rPr>
              <a:t>the</a:t>
            </a:r>
            <a:r>
              <a:rPr sz="900" spc="39" dirty="0">
                <a:latin typeface="Times New Roman"/>
                <a:cs typeface="Times New Roman"/>
              </a:rPr>
              <a:t> </a:t>
            </a:r>
            <a:r>
              <a:rPr sz="900" dirty="0">
                <a:latin typeface="Times New Roman"/>
                <a:cs typeface="Times New Roman"/>
              </a:rPr>
              <a:t>multiple</a:t>
            </a:r>
            <a:endParaRPr sz="900">
              <a:latin typeface="Times New Roman"/>
              <a:cs typeface="Times New Roman"/>
            </a:endParaRPr>
          </a:p>
        </p:txBody>
      </p:sp>
      <p:sp>
        <p:nvSpPr>
          <p:cNvPr id="5" name="object 5"/>
          <p:cNvSpPr txBox="1"/>
          <p:nvPr/>
        </p:nvSpPr>
        <p:spPr>
          <a:xfrm>
            <a:off x="3233801" y="2889100"/>
            <a:ext cx="51963"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3447404" y="2889100"/>
            <a:ext cx="51955"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3926353" y="2889100"/>
            <a:ext cx="51945"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5097806" y="2889100"/>
            <a:ext cx="52908"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23450760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9" name="object 1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0" name="object 2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1" name="object 2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2" name="object 2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5" name="object 15"/>
          <p:cNvSpPr/>
          <p:nvPr/>
        </p:nvSpPr>
        <p:spPr>
          <a:xfrm>
            <a:off x="2601519" y="2017059"/>
            <a:ext cx="4754917" cy="3697941"/>
          </a:xfrm>
          <a:prstGeom prst="rect">
            <a:avLst/>
          </a:prstGeom>
          <a:blipFill>
            <a:blip r:embed="rId8" cstate="print"/>
            <a:stretch>
              <a:fillRect/>
            </a:stretch>
          </a:blipFill>
        </p:spPr>
        <p:txBody>
          <a:bodyPr wrap="square" lIns="0" tIns="0" rIns="0" bIns="0" rtlCol="0">
            <a:noAutofit/>
          </a:bodyPr>
          <a:lstStyle/>
          <a:p>
            <a:endParaRPr/>
          </a:p>
        </p:txBody>
      </p:sp>
      <p:sp>
        <p:nvSpPr>
          <p:cNvPr id="14" name="object 14"/>
          <p:cNvSpPr txBox="1"/>
          <p:nvPr/>
        </p:nvSpPr>
        <p:spPr>
          <a:xfrm>
            <a:off x="2882123" y="984998"/>
            <a:ext cx="349626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Even in chaos, there is order…</a:t>
            </a:r>
            <a:endParaRPr sz="2200">
              <a:latin typeface="Times New Roman"/>
              <a:cs typeface="Times New Roman"/>
            </a:endParaRPr>
          </a:p>
        </p:txBody>
      </p:sp>
      <p:sp>
        <p:nvSpPr>
          <p:cNvPr id="13" name="object 13"/>
          <p:cNvSpPr txBox="1"/>
          <p:nvPr/>
        </p:nvSpPr>
        <p:spPr>
          <a:xfrm>
            <a:off x="1853112" y="1298763"/>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12" name="object 12"/>
          <p:cNvSpPr txBox="1"/>
          <p:nvPr/>
        </p:nvSpPr>
        <p:spPr>
          <a:xfrm>
            <a:off x="2276618" y="1298763"/>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Banks</a:t>
            </a:r>
            <a:endParaRPr sz="2200">
              <a:latin typeface="Times New Roman"/>
              <a:cs typeface="Times New Roman"/>
            </a:endParaRPr>
          </a:p>
        </p:txBody>
      </p:sp>
      <p:sp>
        <p:nvSpPr>
          <p:cNvPr id="11" name="object 11"/>
          <p:cNvSpPr txBox="1"/>
          <p:nvPr/>
        </p:nvSpPr>
        <p:spPr>
          <a:xfrm>
            <a:off x="3038618" y="1298763"/>
            <a:ext cx="61884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(Mkt</a:t>
            </a:r>
            <a:endParaRPr sz="2200">
              <a:latin typeface="Times New Roman"/>
              <a:cs typeface="Times New Roman"/>
            </a:endParaRPr>
          </a:p>
        </p:txBody>
      </p:sp>
      <p:sp>
        <p:nvSpPr>
          <p:cNvPr id="10" name="object 10"/>
          <p:cNvSpPr txBox="1"/>
          <p:nvPr/>
        </p:nvSpPr>
        <p:spPr>
          <a:xfrm>
            <a:off x="3662072" y="1298763"/>
            <a:ext cx="6054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cap&gt;</a:t>
            </a:r>
            <a:endParaRPr sz="2200">
              <a:latin typeface="Times New Roman"/>
              <a:cs typeface="Times New Roman"/>
            </a:endParaRPr>
          </a:p>
        </p:txBody>
      </p:sp>
      <p:sp>
        <p:nvSpPr>
          <p:cNvPr id="9" name="object 9"/>
          <p:cNvSpPr txBox="1"/>
          <p:nvPr/>
        </p:nvSpPr>
        <p:spPr>
          <a:xfrm>
            <a:off x="4272115" y="1298763"/>
            <a:ext cx="2032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8" name="object 8"/>
          <p:cNvSpPr txBox="1"/>
          <p:nvPr/>
        </p:nvSpPr>
        <p:spPr>
          <a:xfrm>
            <a:off x="4479934" y="1298763"/>
            <a:ext cx="2032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1</a:t>
            </a:r>
            <a:endParaRPr sz="2200">
              <a:latin typeface="Times New Roman"/>
              <a:cs typeface="Times New Roman"/>
            </a:endParaRPr>
          </a:p>
        </p:txBody>
      </p:sp>
      <p:sp>
        <p:nvSpPr>
          <p:cNvPr id="7" name="object 7"/>
          <p:cNvSpPr txBox="1"/>
          <p:nvPr/>
        </p:nvSpPr>
        <p:spPr>
          <a:xfrm>
            <a:off x="4687752" y="1298763"/>
            <a:ext cx="88046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billion)</a:t>
            </a:r>
            <a:endParaRPr sz="2200">
              <a:latin typeface="Times New Roman"/>
              <a:cs typeface="Times New Roman"/>
            </a:endParaRPr>
          </a:p>
        </p:txBody>
      </p:sp>
      <p:sp>
        <p:nvSpPr>
          <p:cNvPr id="6" name="object 6"/>
          <p:cNvSpPr txBox="1"/>
          <p:nvPr/>
        </p:nvSpPr>
        <p:spPr>
          <a:xfrm>
            <a:off x="5572836" y="1298763"/>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5" name="object 5"/>
          <p:cNvSpPr txBox="1"/>
          <p:nvPr/>
        </p:nvSpPr>
        <p:spPr>
          <a:xfrm>
            <a:off x="5857629" y="1298763"/>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6788599"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2009</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109</a:t>
            </a:r>
            <a:endParaRPr sz="1300">
              <a:latin typeface="Times New Roman"/>
              <a:cs typeface="Times New Roman"/>
            </a:endParaRPr>
          </a:p>
        </p:txBody>
      </p:sp>
    </p:spTree>
    <p:extLst>
      <p:ext uri="{BB962C8B-B14F-4D97-AF65-F5344CB8AC3E}">
        <p14:creationId xmlns:p14="http://schemas.microsoft.com/office/powerpoint/2010/main" val="15532776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8" name="object 1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9" name="object 1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2" name="object 12"/>
          <p:cNvSpPr/>
          <p:nvPr/>
        </p:nvSpPr>
        <p:spPr>
          <a:xfrm>
            <a:off x="2601519" y="2017059"/>
            <a:ext cx="4754917" cy="3697941"/>
          </a:xfrm>
          <a:prstGeom prst="rect">
            <a:avLst/>
          </a:prstGeom>
          <a:blipFill>
            <a:blip r:embed="rId8" cstate="print"/>
            <a:stretch>
              <a:fillRect/>
            </a:stretch>
          </a:blipFill>
        </p:spPr>
        <p:txBody>
          <a:bodyPr wrap="square" lIns="0" tIns="0" rIns="0" bIns="0" rtlCol="0">
            <a:noAutofit/>
          </a:bodyPr>
          <a:lstStyle/>
          <a:p>
            <a:endParaRPr/>
          </a:p>
        </p:txBody>
      </p:sp>
      <p:sp>
        <p:nvSpPr>
          <p:cNvPr id="11" name="object 11"/>
          <p:cNvSpPr txBox="1"/>
          <p:nvPr/>
        </p:nvSpPr>
        <p:spPr>
          <a:xfrm>
            <a:off x="2069859" y="1307726"/>
            <a:ext cx="29547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10" name="object 10"/>
          <p:cNvSpPr txBox="1"/>
          <p:nvPr/>
        </p:nvSpPr>
        <p:spPr>
          <a:xfrm>
            <a:off x="2369949" y="1307726"/>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9" name="object 9"/>
          <p:cNvSpPr txBox="1"/>
          <p:nvPr/>
        </p:nvSpPr>
        <p:spPr>
          <a:xfrm>
            <a:off x="3300919" y="1307726"/>
            <a:ext cx="8959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2010…</a:t>
            </a:r>
            <a:endParaRPr sz="2200">
              <a:latin typeface="Times New Roman"/>
              <a:cs typeface="Times New Roman"/>
            </a:endParaRPr>
          </a:p>
        </p:txBody>
      </p:sp>
      <p:sp>
        <p:nvSpPr>
          <p:cNvPr id="8" name="object 8"/>
          <p:cNvSpPr txBox="1"/>
          <p:nvPr/>
        </p:nvSpPr>
        <p:spPr>
          <a:xfrm>
            <a:off x="4201465" y="1307726"/>
            <a:ext cx="97262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Another</a:t>
            </a:r>
            <a:endParaRPr sz="2200">
              <a:latin typeface="Times New Roman"/>
              <a:cs typeface="Times New Roman"/>
            </a:endParaRPr>
          </a:p>
        </p:txBody>
      </p:sp>
      <p:sp>
        <p:nvSpPr>
          <p:cNvPr id="7" name="object 7"/>
          <p:cNvSpPr txBox="1"/>
          <p:nvPr/>
        </p:nvSpPr>
        <p:spPr>
          <a:xfrm>
            <a:off x="5178709" y="1307726"/>
            <a:ext cx="55726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look</a:t>
            </a:r>
            <a:endParaRPr sz="2200">
              <a:latin typeface="Times New Roman"/>
              <a:cs typeface="Times New Roman"/>
            </a:endParaRPr>
          </a:p>
        </p:txBody>
      </p:sp>
      <p:sp>
        <p:nvSpPr>
          <p:cNvPr id="6" name="object 6"/>
          <p:cNvSpPr txBox="1"/>
          <p:nvPr/>
        </p:nvSpPr>
        <p:spPr>
          <a:xfrm>
            <a:off x="5740594" y="1307726"/>
            <a:ext cx="26461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a:t>
            </a:r>
            <a:endParaRPr sz="2200">
              <a:latin typeface="Times New Roman"/>
              <a:cs typeface="Times New Roman"/>
            </a:endParaRPr>
          </a:p>
        </p:txBody>
      </p:sp>
      <p:sp>
        <p:nvSpPr>
          <p:cNvPr id="5" name="object 5"/>
          <p:cNvSpPr txBox="1"/>
          <p:nvPr/>
        </p:nvSpPr>
        <p:spPr>
          <a:xfrm>
            <a:off x="6009816" y="1307726"/>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4" name="object 4"/>
          <p:cNvSpPr txBox="1"/>
          <p:nvPr/>
        </p:nvSpPr>
        <p:spPr>
          <a:xfrm>
            <a:off x="6433321" y="1307726"/>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Banks</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21384" y="6193771"/>
            <a:ext cx="283875" cy="179294"/>
          </a:xfrm>
          <a:prstGeom prst="rect">
            <a:avLst/>
          </a:prstGeom>
        </p:spPr>
        <p:txBody>
          <a:bodyPr wrap="square" lIns="0" tIns="0" rIns="0" bIns="0" rtlCol="0">
            <a:noAutofit/>
          </a:bodyPr>
          <a:lstStyle/>
          <a:p>
            <a:pPr marL="11397">
              <a:lnSpc>
                <a:spcPts val="1306"/>
              </a:lnSpc>
              <a:spcBef>
                <a:spcPts val="65"/>
              </a:spcBef>
            </a:pPr>
            <a:r>
              <a:rPr sz="1300" spc="-45" dirty="0">
                <a:latin typeface="Times New Roman"/>
                <a:cs typeface="Times New Roman"/>
              </a:rPr>
              <a:t>1</a:t>
            </a:r>
            <a:r>
              <a:rPr sz="1300" dirty="0">
                <a:latin typeface="Times New Roman"/>
                <a:cs typeface="Times New Roman"/>
              </a:rPr>
              <a:t>10</a:t>
            </a:r>
            <a:endParaRPr sz="1300">
              <a:latin typeface="Times New Roman"/>
              <a:cs typeface="Times New Roman"/>
            </a:endParaRPr>
          </a:p>
        </p:txBody>
      </p:sp>
    </p:spTree>
    <p:extLst>
      <p:ext uri="{BB962C8B-B14F-4D97-AF65-F5344CB8AC3E}">
        <p14:creationId xmlns:p14="http://schemas.microsoft.com/office/powerpoint/2010/main" val="21596066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p:nvPr/>
        </p:nvSpPr>
        <p:spPr>
          <a:xfrm>
            <a:off x="2601519" y="2017059"/>
            <a:ext cx="4754917" cy="3697941"/>
          </a:xfrm>
          <a:prstGeom prst="rect">
            <a:avLst/>
          </a:prstGeom>
          <a:blipFill>
            <a:blip r:embed="rId8" cstate="print"/>
            <a:stretch>
              <a:fillRect/>
            </a:stretch>
          </a:blipFill>
        </p:spPr>
        <p:txBody>
          <a:bodyPr wrap="square" lIns="0" tIns="0" rIns="0" bIns="0" rtlCol="0">
            <a:noAutofit/>
          </a:bodyPr>
          <a:lstStyle/>
          <a:p>
            <a:endParaRPr/>
          </a:p>
        </p:txBody>
      </p:sp>
      <p:sp>
        <p:nvSpPr>
          <p:cNvPr id="8" name="object 8"/>
          <p:cNvSpPr txBox="1"/>
          <p:nvPr/>
        </p:nvSpPr>
        <p:spPr>
          <a:xfrm>
            <a:off x="2920412" y="1307726"/>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Banks</a:t>
            </a:r>
            <a:endParaRPr sz="2200">
              <a:latin typeface="Times New Roman"/>
              <a:cs typeface="Times New Roman"/>
            </a:endParaRPr>
          </a:p>
        </p:txBody>
      </p:sp>
      <p:sp>
        <p:nvSpPr>
          <p:cNvPr id="7" name="object 7"/>
          <p:cNvSpPr txBox="1"/>
          <p:nvPr/>
        </p:nvSpPr>
        <p:spPr>
          <a:xfrm>
            <a:off x="3682412" y="1307726"/>
            <a:ext cx="80321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again..</a:t>
            </a:r>
            <a:endParaRPr sz="2200">
              <a:latin typeface="Times New Roman"/>
              <a:cs typeface="Times New Roman"/>
            </a:endParaRPr>
          </a:p>
        </p:txBody>
      </p:sp>
      <p:sp>
        <p:nvSpPr>
          <p:cNvPr id="6" name="object 6"/>
          <p:cNvSpPr txBox="1"/>
          <p:nvPr/>
        </p:nvSpPr>
        <p:spPr>
          <a:xfrm>
            <a:off x="4490243" y="1307726"/>
            <a:ext cx="29547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5" name="object 5"/>
          <p:cNvSpPr txBox="1"/>
          <p:nvPr/>
        </p:nvSpPr>
        <p:spPr>
          <a:xfrm>
            <a:off x="4790332" y="1307726"/>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5721302" y="1307726"/>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21385" y="6193771"/>
            <a:ext cx="277959" cy="179294"/>
          </a:xfrm>
          <a:prstGeom prst="rect">
            <a:avLst/>
          </a:prstGeom>
        </p:spPr>
        <p:txBody>
          <a:bodyPr wrap="square" lIns="0" tIns="0" rIns="0" bIns="0" rtlCol="0">
            <a:noAutofit/>
          </a:bodyPr>
          <a:lstStyle/>
          <a:p>
            <a:pPr marL="11397">
              <a:lnSpc>
                <a:spcPts val="1306"/>
              </a:lnSpc>
              <a:spcBef>
                <a:spcPts val="65"/>
              </a:spcBef>
            </a:pPr>
            <a:r>
              <a:rPr sz="1300" spc="-45" dirty="0">
                <a:latin typeface="Times New Roman"/>
                <a:cs typeface="Times New Roman"/>
              </a:rPr>
              <a:t>11</a:t>
            </a:r>
            <a:r>
              <a:rPr sz="1300" dirty="0">
                <a:latin typeface="Times New Roman"/>
                <a:cs typeface="Times New Roman"/>
              </a:rPr>
              <a:t>1</a:t>
            </a:r>
            <a:endParaRPr sz="1300">
              <a:latin typeface="Times New Roman"/>
              <a:cs typeface="Times New Roman"/>
            </a:endParaRPr>
          </a:p>
        </p:txBody>
      </p:sp>
    </p:spTree>
    <p:extLst>
      <p:ext uri="{BB962C8B-B14F-4D97-AF65-F5344CB8AC3E}">
        <p14:creationId xmlns:p14="http://schemas.microsoft.com/office/powerpoint/2010/main" val="26296487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7" name="object 1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p:nvPr/>
        </p:nvSpPr>
        <p:spPr>
          <a:xfrm>
            <a:off x="2181643" y="2017059"/>
            <a:ext cx="5594668" cy="3697941"/>
          </a:xfrm>
          <a:prstGeom prst="rect">
            <a:avLst/>
          </a:prstGeom>
          <a:blipFill>
            <a:blip r:embed="rId8" cstate="print"/>
            <a:stretch>
              <a:fillRect/>
            </a:stretch>
          </a:blipFill>
        </p:spPr>
        <p:txBody>
          <a:bodyPr wrap="square" lIns="0" tIns="0" rIns="0" bIns="0" rtlCol="0">
            <a:noAutofit/>
          </a:bodyPr>
          <a:lstStyle/>
          <a:p>
            <a:endParaRPr/>
          </a:p>
        </p:txBody>
      </p:sp>
      <p:sp>
        <p:nvSpPr>
          <p:cNvPr id="10" name="object 10"/>
          <p:cNvSpPr txBox="1"/>
          <p:nvPr/>
        </p:nvSpPr>
        <p:spPr>
          <a:xfrm>
            <a:off x="2393088" y="984998"/>
            <a:ext cx="66511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IBM:</a:t>
            </a:r>
            <a:endParaRPr sz="2200">
              <a:latin typeface="Times New Roman"/>
              <a:cs typeface="Times New Roman"/>
            </a:endParaRPr>
          </a:p>
        </p:txBody>
      </p:sp>
      <p:sp>
        <p:nvSpPr>
          <p:cNvPr id="9" name="object 9"/>
          <p:cNvSpPr txBox="1"/>
          <p:nvPr/>
        </p:nvSpPr>
        <p:spPr>
          <a:xfrm>
            <a:off x="3062815" y="984998"/>
            <a:ext cx="305819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 Rise and Fall and Rise</a:t>
            </a:r>
            <a:endParaRPr sz="2200">
              <a:latin typeface="Times New Roman"/>
              <a:cs typeface="Times New Roman"/>
            </a:endParaRPr>
          </a:p>
        </p:txBody>
      </p:sp>
      <p:sp>
        <p:nvSpPr>
          <p:cNvPr id="8" name="object 8"/>
          <p:cNvSpPr txBox="1"/>
          <p:nvPr/>
        </p:nvSpPr>
        <p:spPr>
          <a:xfrm>
            <a:off x="6125613" y="984998"/>
            <a:ext cx="74180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Again</a:t>
            </a:r>
            <a:endParaRPr sz="2200">
              <a:latin typeface="Times New Roman"/>
              <a:cs typeface="Times New Roman"/>
            </a:endParaRPr>
          </a:p>
        </p:txBody>
      </p:sp>
      <p:sp>
        <p:nvSpPr>
          <p:cNvPr id="7" name="object 7"/>
          <p:cNvSpPr txBox="1"/>
          <p:nvPr/>
        </p:nvSpPr>
        <p:spPr>
          <a:xfrm>
            <a:off x="3185462" y="1298763"/>
            <a:ext cx="60369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PBV</a:t>
            </a:r>
            <a:endParaRPr sz="2200">
              <a:latin typeface="Times New Roman"/>
              <a:cs typeface="Times New Roman"/>
            </a:endParaRPr>
          </a:p>
        </p:txBody>
      </p:sp>
      <p:sp>
        <p:nvSpPr>
          <p:cNvPr id="6" name="object 6"/>
          <p:cNvSpPr txBox="1"/>
          <p:nvPr/>
        </p:nvSpPr>
        <p:spPr>
          <a:xfrm>
            <a:off x="3793786" y="1298763"/>
            <a:ext cx="31103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vs</a:t>
            </a:r>
            <a:endParaRPr sz="2200">
              <a:latin typeface="Times New Roman"/>
              <a:cs typeface="Times New Roman"/>
            </a:endParaRPr>
          </a:p>
        </p:txBody>
      </p:sp>
      <p:sp>
        <p:nvSpPr>
          <p:cNvPr id="5" name="object 5"/>
          <p:cNvSpPr txBox="1"/>
          <p:nvPr/>
        </p:nvSpPr>
        <p:spPr>
          <a:xfrm>
            <a:off x="4109449" y="1298763"/>
            <a:ext cx="69582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ROE:</a:t>
            </a:r>
            <a:endParaRPr sz="2200">
              <a:latin typeface="Times New Roman"/>
              <a:cs typeface="Times New Roman"/>
            </a:endParaRPr>
          </a:p>
        </p:txBody>
      </p:sp>
      <p:sp>
        <p:nvSpPr>
          <p:cNvPr id="4" name="object 4"/>
          <p:cNvSpPr txBox="1"/>
          <p:nvPr/>
        </p:nvSpPr>
        <p:spPr>
          <a:xfrm>
            <a:off x="4809878" y="1298763"/>
            <a:ext cx="126529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1983-2010</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21384" y="6193771"/>
            <a:ext cx="283875" cy="179294"/>
          </a:xfrm>
          <a:prstGeom prst="rect">
            <a:avLst/>
          </a:prstGeom>
        </p:spPr>
        <p:txBody>
          <a:bodyPr wrap="square" lIns="0" tIns="0" rIns="0" bIns="0" rtlCol="0">
            <a:noAutofit/>
          </a:bodyPr>
          <a:lstStyle/>
          <a:p>
            <a:pPr marL="11397">
              <a:lnSpc>
                <a:spcPts val="1306"/>
              </a:lnSpc>
              <a:spcBef>
                <a:spcPts val="65"/>
              </a:spcBef>
            </a:pPr>
            <a:r>
              <a:rPr sz="1300" spc="-45" dirty="0">
                <a:latin typeface="Times New Roman"/>
                <a:cs typeface="Times New Roman"/>
              </a:rPr>
              <a:t>1</a:t>
            </a:r>
            <a:r>
              <a:rPr sz="1300" dirty="0">
                <a:latin typeface="Times New Roman"/>
                <a:cs typeface="Times New Roman"/>
              </a:rPr>
              <a:t>12</a:t>
            </a:r>
            <a:endParaRPr sz="1300">
              <a:latin typeface="Times New Roman"/>
              <a:cs typeface="Times New Roman"/>
            </a:endParaRPr>
          </a:p>
        </p:txBody>
      </p:sp>
    </p:spTree>
    <p:extLst>
      <p:ext uri="{BB962C8B-B14F-4D97-AF65-F5344CB8AC3E}">
        <p14:creationId xmlns:p14="http://schemas.microsoft.com/office/powerpoint/2010/main" val="36394423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0" name="object 10"/>
          <p:cNvSpPr/>
          <p:nvPr/>
        </p:nvSpPr>
        <p:spPr>
          <a:xfrm>
            <a:off x="2286000" y="2017059"/>
            <a:ext cx="4525818" cy="127046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2078182" y="3765177"/>
            <a:ext cx="4987636" cy="1750919"/>
          </a:xfrm>
          <a:prstGeom prst="rect">
            <a:avLst/>
          </a:prstGeom>
          <a:blipFill>
            <a:blip r:embed="rId9" cstate="print"/>
            <a:stretch>
              <a:fillRect/>
            </a:stretch>
          </a:blipFill>
        </p:spPr>
        <p:txBody>
          <a:bodyPr wrap="square" lIns="0" tIns="0" rIns="0" bIns="0" rtlCol="0">
            <a:noAutofit/>
          </a:bodyPr>
          <a:lstStyle/>
          <a:p>
            <a:endParaRPr/>
          </a:p>
        </p:txBody>
      </p:sp>
      <p:sp>
        <p:nvSpPr>
          <p:cNvPr id="8" name="object 8"/>
          <p:cNvSpPr txBox="1"/>
          <p:nvPr/>
        </p:nvSpPr>
        <p:spPr>
          <a:xfrm>
            <a:off x="3093121" y="984998"/>
            <a:ext cx="60369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PBV</a:t>
            </a:r>
            <a:endParaRPr sz="2200">
              <a:latin typeface="Times New Roman"/>
              <a:cs typeface="Times New Roman"/>
            </a:endParaRPr>
          </a:p>
        </p:txBody>
      </p:sp>
      <p:sp>
        <p:nvSpPr>
          <p:cNvPr id="7" name="object 7"/>
          <p:cNvSpPr txBox="1"/>
          <p:nvPr/>
        </p:nvSpPr>
        <p:spPr>
          <a:xfrm>
            <a:off x="3701446" y="984998"/>
            <a:ext cx="204253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 Regression:</a:t>
            </a:r>
            <a:endParaRPr sz="2200">
              <a:latin typeface="Times New Roman"/>
              <a:cs typeface="Times New Roman"/>
            </a:endParaRPr>
          </a:p>
        </p:txBody>
      </p:sp>
      <p:sp>
        <p:nvSpPr>
          <p:cNvPr id="6" name="object 6"/>
          <p:cNvSpPr txBox="1"/>
          <p:nvPr/>
        </p:nvSpPr>
        <p:spPr>
          <a:xfrm>
            <a:off x="5748594" y="984998"/>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5" name="object 5"/>
          <p:cNvSpPr txBox="1"/>
          <p:nvPr/>
        </p:nvSpPr>
        <p:spPr>
          <a:xfrm>
            <a:off x="3855391" y="1298763"/>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4786361"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21384" y="6193771"/>
            <a:ext cx="283875" cy="179294"/>
          </a:xfrm>
          <a:prstGeom prst="rect">
            <a:avLst/>
          </a:prstGeom>
        </p:spPr>
        <p:txBody>
          <a:bodyPr wrap="square" lIns="0" tIns="0" rIns="0" bIns="0" rtlCol="0">
            <a:noAutofit/>
          </a:bodyPr>
          <a:lstStyle/>
          <a:p>
            <a:pPr marL="11397">
              <a:lnSpc>
                <a:spcPts val="1306"/>
              </a:lnSpc>
              <a:spcBef>
                <a:spcPts val="65"/>
              </a:spcBef>
            </a:pPr>
            <a:r>
              <a:rPr sz="1300" spc="-45" dirty="0">
                <a:latin typeface="Times New Roman"/>
                <a:cs typeface="Times New Roman"/>
              </a:rPr>
              <a:t>1</a:t>
            </a:r>
            <a:r>
              <a:rPr sz="1300" dirty="0">
                <a:latin typeface="Times New Roman"/>
                <a:cs typeface="Times New Roman"/>
              </a:rPr>
              <a:t>13</a:t>
            </a:r>
            <a:endParaRPr sz="1300">
              <a:latin typeface="Times New Roman"/>
              <a:cs typeface="Times New Roman"/>
            </a:endParaRPr>
          </a:p>
        </p:txBody>
      </p:sp>
    </p:spTree>
    <p:extLst>
      <p:ext uri="{BB962C8B-B14F-4D97-AF65-F5344CB8AC3E}">
        <p14:creationId xmlns:p14="http://schemas.microsoft.com/office/powerpoint/2010/main" val="4873260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6" name="object 2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7" name="object 2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8" name="object 2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9" name="object 2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0" name="object 3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1" name="object 3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32" name="object 32"/>
          <p:cNvSpPr/>
          <p:nvPr/>
        </p:nvSpPr>
        <p:spPr>
          <a:xfrm>
            <a:off x="1454727" y="2017058"/>
            <a:ext cx="1140202" cy="542891"/>
          </a:xfrm>
          <a:custGeom>
            <a:avLst/>
            <a:gdLst/>
            <a:ahLst/>
            <a:cxnLst/>
            <a:rect l="l" t="t" r="r" b="b"/>
            <a:pathLst>
              <a:path w="1254222" h="615276">
                <a:moveTo>
                  <a:pt x="0" y="615276"/>
                </a:moveTo>
                <a:lnTo>
                  <a:pt x="1254222" y="615276"/>
                </a:lnTo>
                <a:lnTo>
                  <a:pt x="1254222" y="0"/>
                </a:lnTo>
                <a:lnTo>
                  <a:pt x="0" y="0"/>
                </a:lnTo>
                <a:lnTo>
                  <a:pt x="0" y="615276"/>
                </a:lnTo>
                <a:close/>
              </a:path>
            </a:pathLst>
          </a:custGeom>
          <a:solidFill>
            <a:srgbClr val="FEFFFF"/>
          </a:solidFill>
        </p:spPr>
        <p:txBody>
          <a:bodyPr wrap="square" lIns="0" tIns="0" rIns="0" bIns="0" rtlCol="0">
            <a:noAutofit/>
          </a:bodyPr>
          <a:lstStyle/>
          <a:p>
            <a:endParaRPr/>
          </a:p>
        </p:txBody>
      </p:sp>
      <p:sp>
        <p:nvSpPr>
          <p:cNvPr id="33" name="object 33"/>
          <p:cNvSpPr/>
          <p:nvPr/>
        </p:nvSpPr>
        <p:spPr>
          <a:xfrm>
            <a:off x="1454727" y="2559949"/>
            <a:ext cx="1140202" cy="806934"/>
          </a:xfrm>
          <a:custGeom>
            <a:avLst/>
            <a:gdLst/>
            <a:ahLst/>
            <a:cxnLst/>
            <a:rect l="l" t="t" r="r" b="b"/>
            <a:pathLst>
              <a:path w="1254222" h="914525">
                <a:moveTo>
                  <a:pt x="0" y="914525"/>
                </a:moveTo>
                <a:lnTo>
                  <a:pt x="1254222" y="914525"/>
                </a:lnTo>
                <a:lnTo>
                  <a:pt x="1254222" y="0"/>
                </a:lnTo>
                <a:lnTo>
                  <a:pt x="0" y="0"/>
                </a:lnTo>
                <a:lnTo>
                  <a:pt x="0" y="914525"/>
                </a:lnTo>
                <a:close/>
              </a:path>
            </a:pathLst>
          </a:custGeom>
          <a:solidFill>
            <a:srgbClr val="FEFFFF"/>
          </a:solidFill>
        </p:spPr>
        <p:txBody>
          <a:bodyPr wrap="square" lIns="0" tIns="0" rIns="0" bIns="0" rtlCol="0">
            <a:noAutofit/>
          </a:bodyPr>
          <a:lstStyle/>
          <a:p>
            <a:endParaRPr/>
          </a:p>
        </p:txBody>
      </p:sp>
      <p:sp>
        <p:nvSpPr>
          <p:cNvPr id="34" name="object 34"/>
          <p:cNvSpPr/>
          <p:nvPr/>
        </p:nvSpPr>
        <p:spPr>
          <a:xfrm>
            <a:off x="2594929" y="2011456"/>
            <a:ext cx="0" cy="3399585"/>
          </a:xfrm>
          <a:custGeom>
            <a:avLst/>
            <a:gdLst/>
            <a:ahLst/>
            <a:cxnLst/>
            <a:rect l="l" t="t" r="r" b="b"/>
            <a:pathLst>
              <a:path h="3852863">
                <a:moveTo>
                  <a:pt x="0" y="0"/>
                </a:moveTo>
                <a:lnTo>
                  <a:pt x="0" y="3852863"/>
                </a:lnTo>
              </a:path>
            </a:pathLst>
          </a:custGeom>
          <a:ln w="12699">
            <a:solidFill>
              <a:srgbClr val="000000"/>
            </a:solidFill>
          </a:ln>
        </p:spPr>
        <p:txBody>
          <a:bodyPr wrap="square" lIns="0" tIns="0" rIns="0" bIns="0" rtlCol="0">
            <a:noAutofit/>
          </a:bodyPr>
          <a:lstStyle/>
          <a:p>
            <a:endParaRPr/>
          </a:p>
        </p:txBody>
      </p:sp>
      <p:sp>
        <p:nvSpPr>
          <p:cNvPr id="35" name="object 35"/>
          <p:cNvSpPr/>
          <p:nvPr/>
        </p:nvSpPr>
        <p:spPr>
          <a:xfrm>
            <a:off x="7123663" y="2011456"/>
            <a:ext cx="0" cy="3399585"/>
          </a:xfrm>
          <a:custGeom>
            <a:avLst/>
            <a:gdLst/>
            <a:ahLst/>
            <a:cxnLst/>
            <a:rect l="l" t="t" r="r" b="b"/>
            <a:pathLst>
              <a:path h="3852863">
                <a:moveTo>
                  <a:pt x="0" y="0"/>
                </a:moveTo>
                <a:lnTo>
                  <a:pt x="0" y="3852863"/>
                </a:lnTo>
              </a:path>
            </a:pathLst>
          </a:custGeom>
          <a:ln w="12699">
            <a:solidFill>
              <a:srgbClr val="000000"/>
            </a:solidFill>
          </a:ln>
        </p:spPr>
        <p:txBody>
          <a:bodyPr wrap="square" lIns="0" tIns="0" rIns="0" bIns="0" rtlCol="0">
            <a:noAutofit/>
          </a:bodyPr>
          <a:lstStyle/>
          <a:p>
            <a:endParaRPr/>
          </a:p>
        </p:txBody>
      </p:sp>
      <p:sp>
        <p:nvSpPr>
          <p:cNvPr id="36" name="object 36"/>
          <p:cNvSpPr/>
          <p:nvPr/>
        </p:nvSpPr>
        <p:spPr>
          <a:xfrm>
            <a:off x="1448954" y="2559949"/>
            <a:ext cx="6800272" cy="0"/>
          </a:xfrm>
          <a:custGeom>
            <a:avLst/>
            <a:gdLst/>
            <a:ahLst/>
            <a:cxnLst/>
            <a:rect l="l" t="t" r="r" b="b"/>
            <a:pathLst>
              <a:path w="7480299">
                <a:moveTo>
                  <a:pt x="0" y="0"/>
                </a:moveTo>
                <a:lnTo>
                  <a:pt x="7480299" y="0"/>
                </a:lnTo>
              </a:path>
            </a:pathLst>
          </a:custGeom>
          <a:ln w="38099">
            <a:solidFill>
              <a:srgbClr val="000000"/>
            </a:solidFill>
          </a:ln>
        </p:spPr>
        <p:txBody>
          <a:bodyPr wrap="square" lIns="0" tIns="0" rIns="0" bIns="0" rtlCol="0">
            <a:noAutofit/>
          </a:bodyPr>
          <a:lstStyle/>
          <a:p>
            <a:endParaRPr/>
          </a:p>
        </p:txBody>
      </p:sp>
      <p:sp>
        <p:nvSpPr>
          <p:cNvPr id="37" name="object 37"/>
          <p:cNvSpPr/>
          <p:nvPr/>
        </p:nvSpPr>
        <p:spPr>
          <a:xfrm>
            <a:off x="1448954" y="3366883"/>
            <a:ext cx="6800272" cy="0"/>
          </a:xfrm>
          <a:custGeom>
            <a:avLst/>
            <a:gdLst/>
            <a:ahLst/>
            <a:cxnLst/>
            <a:rect l="l" t="t" r="r" b="b"/>
            <a:pathLst>
              <a:path w="7480299">
                <a:moveTo>
                  <a:pt x="0" y="0"/>
                </a:moveTo>
                <a:lnTo>
                  <a:pt x="7480299" y="0"/>
                </a:lnTo>
              </a:path>
            </a:pathLst>
          </a:custGeom>
          <a:ln w="38099">
            <a:solidFill>
              <a:srgbClr val="000000"/>
            </a:solidFill>
          </a:ln>
        </p:spPr>
        <p:txBody>
          <a:bodyPr wrap="square" lIns="0" tIns="0" rIns="0" bIns="0" rtlCol="0">
            <a:noAutofit/>
          </a:bodyPr>
          <a:lstStyle/>
          <a:p>
            <a:endParaRPr/>
          </a:p>
        </p:txBody>
      </p:sp>
      <p:sp>
        <p:nvSpPr>
          <p:cNvPr id="38" name="object 38"/>
          <p:cNvSpPr/>
          <p:nvPr/>
        </p:nvSpPr>
        <p:spPr>
          <a:xfrm>
            <a:off x="1448954" y="3983591"/>
            <a:ext cx="6800272" cy="0"/>
          </a:xfrm>
          <a:custGeom>
            <a:avLst/>
            <a:gdLst/>
            <a:ahLst/>
            <a:cxnLst/>
            <a:rect l="l" t="t" r="r" b="b"/>
            <a:pathLst>
              <a:path w="7480299">
                <a:moveTo>
                  <a:pt x="0" y="0"/>
                </a:moveTo>
                <a:lnTo>
                  <a:pt x="7480299" y="0"/>
                </a:lnTo>
              </a:path>
            </a:pathLst>
          </a:custGeom>
          <a:ln w="12699">
            <a:solidFill>
              <a:srgbClr val="000000"/>
            </a:solidFill>
          </a:ln>
        </p:spPr>
        <p:txBody>
          <a:bodyPr wrap="square" lIns="0" tIns="0" rIns="0" bIns="0" rtlCol="0">
            <a:noAutofit/>
          </a:bodyPr>
          <a:lstStyle/>
          <a:p>
            <a:endParaRPr/>
          </a:p>
        </p:txBody>
      </p:sp>
      <p:sp>
        <p:nvSpPr>
          <p:cNvPr id="39" name="object 39"/>
          <p:cNvSpPr/>
          <p:nvPr/>
        </p:nvSpPr>
        <p:spPr>
          <a:xfrm>
            <a:off x="1448954" y="4526481"/>
            <a:ext cx="6800272" cy="0"/>
          </a:xfrm>
          <a:custGeom>
            <a:avLst/>
            <a:gdLst/>
            <a:ahLst/>
            <a:cxnLst/>
            <a:rect l="l" t="t" r="r" b="b"/>
            <a:pathLst>
              <a:path w="7480299">
                <a:moveTo>
                  <a:pt x="0" y="0"/>
                </a:moveTo>
                <a:lnTo>
                  <a:pt x="7480299" y="0"/>
                </a:lnTo>
              </a:path>
            </a:pathLst>
          </a:custGeom>
          <a:ln w="12699">
            <a:solidFill>
              <a:srgbClr val="000000"/>
            </a:solidFill>
          </a:ln>
        </p:spPr>
        <p:txBody>
          <a:bodyPr wrap="square" lIns="0" tIns="0" rIns="0" bIns="0" rtlCol="0">
            <a:noAutofit/>
          </a:bodyPr>
          <a:lstStyle/>
          <a:p>
            <a:endParaRPr/>
          </a:p>
        </p:txBody>
      </p:sp>
      <p:sp>
        <p:nvSpPr>
          <p:cNvPr id="40" name="object 40"/>
          <p:cNvSpPr/>
          <p:nvPr/>
        </p:nvSpPr>
        <p:spPr>
          <a:xfrm>
            <a:off x="1454726" y="2011456"/>
            <a:ext cx="0" cy="3399585"/>
          </a:xfrm>
          <a:custGeom>
            <a:avLst/>
            <a:gdLst/>
            <a:ahLst/>
            <a:cxnLst/>
            <a:rect l="l" t="t" r="r" b="b"/>
            <a:pathLst>
              <a:path h="3852863">
                <a:moveTo>
                  <a:pt x="0" y="0"/>
                </a:moveTo>
                <a:lnTo>
                  <a:pt x="0" y="3852863"/>
                </a:lnTo>
              </a:path>
            </a:pathLst>
          </a:custGeom>
          <a:ln w="12699">
            <a:solidFill>
              <a:srgbClr val="000000"/>
            </a:solidFill>
          </a:ln>
        </p:spPr>
        <p:txBody>
          <a:bodyPr wrap="square" lIns="0" tIns="0" rIns="0" bIns="0" rtlCol="0">
            <a:noAutofit/>
          </a:bodyPr>
          <a:lstStyle/>
          <a:p>
            <a:endParaRPr/>
          </a:p>
        </p:txBody>
      </p:sp>
      <p:sp>
        <p:nvSpPr>
          <p:cNvPr id="41" name="object 41"/>
          <p:cNvSpPr/>
          <p:nvPr/>
        </p:nvSpPr>
        <p:spPr>
          <a:xfrm>
            <a:off x="8243454" y="2011456"/>
            <a:ext cx="0" cy="3399585"/>
          </a:xfrm>
          <a:custGeom>
            <a:avLst/>
            <a:gdLst/>
            <a:ahLst/>
            <a:cxnLst/>
            <a:rect l="l" t="t" r="r" b="b"/>
            <a:pathLst>
              <a:path h="3852863">
                <a:moveTo>
                  <a:pt x="0" y="0"/>
                </a:moveTo>
                <a:lnTo>
                  <a:pt x="0" y="3852863"/>
                </a:lnTo>
              </a:path>
            </a:pathLst>
          </a:custGeom>
          <a:ln w="12699">
            <a:solidFill>
              <a:srgbClr val="000000"/>
            </a:solidFill>
          </a:ln>
        </p:spPr>
        <p:txBody>
          <a:bodyPr wrap="square" lIns="0" tIns="0" rIns="0" bIns="0" rtlCol="0">
            <a:noAutofit/>
          </a:bodyPr>
          <a:lstStyle/>
          <a:p>
            <a:endParaRPr/>
          </a:p>
        </p:txBody>
      </p:sp>
      <p:sp>
        <p:nvSpPr>
          <p:cNvPr id="42" name="object 42"/>
          <p:cNvSpPr/>
          <p:nvPr/>
        </p:nvSpPr>
        <p:spPr>
          <a:xfrm>
            <a:off x="1448954" y="2017059"/>
            <a:ext cx="6800272" cy="0"/>
          </a:xfrm>
          <a:custGeom>
            <a:avLst/>
            <a:gdLst/>
            <a:ahLst/>
            <a:cxnLst/>
            <a:rect l="l" t="t" r="r" b="b"/>
            <a:pathLst>
              <a:path w="7480299">
                <a:moveTo>
                  <a:pt x="0" y="0"/>
                </a:moveTo>
                <a:lnTo>
                  <a:pt x="7480299" y="0"/>
                </a:lnTo>
              </a:path>
            </a:pathLst>
          </a:custGeom>
          <a:ln w="12699">
            <a:solidFill>
              <a:srgbClr val="000000"/>
            </a:solidFill>
          </a:ln>
        </p:spPr>
        <p:txBody>
          <a:bodyPr wrap="square" lIns="0" tIns="0" rIns="0" bIns="0" rtlCol="0">
            <a:noAutofit/>
          </a:bodyPr>
          <a:lstStyle/>
          <a:p>
            <a:endParaRPr/>
          </a:p>
        </p:txBody>
      </p:sp>
      <p:sp>
        <p:nvSpPr>
          <p:cNvPr id="43" name="object 43"/>
          <p:cNvSpPr/>
          <p:nvPr/>
        </p:nvSpPr>
        <p:spPr>
          <a:xfrm>
            <a:off x="1448954" y="5405438"/>
            <a:ext cx="6800272" cy="0"/>
          </a:xfrm>
          <a:custGeom>
            <a:avLst/>
            <a:gdLst/>
            <a:ahLst/>
            <a:cxnLst/>
            <a:rect l="l" t="t" r="r" b="b"/>
            <a:pathLst>
              <a:path w="7480299">
                <a:moveTo>
                  <a:pt x="0" y="0"/>
                </a:moveTo>
                <a:lnTo>
                  <a:pt x="7480299" y="0"/>
                </a:lnTo>
              </a:path>
            </a:pathLst>
          </a:custGeom>
          <a:ln w="12699">
            <a:solidFill>
              <a:srgbClr val="000000"/>
            </a:solidFill>
          </a:ln>
        </p:spPr>
        <p:txBody>
          <a:bodyPr wrap="square" lIns="0" tIns="0" rIns="0" bIns="0" rtlCol="0">
            <a:noAutofit/>
          </a:bodyPr>
          <a:lstStyle/>
          <a:p>
            <a:endParaRPr/>
          </a:p>
        </p:txBody>
      </p:sp>
      <p:sp>
        <p:nvSpPr>
          <p:cNvPr id="24" name="object 24"/>
          <p:cNvSpPr txBox="1"/>
          <p:nvPr/>
        </p:nvSpPr>
        <p:spPr>
          <a:xfrm>
            <a:off x="2458504" y="783292"/>
            <a:ext cx="60369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PBV</a:t>
            </a:r>
            <a:endParaRPr sz="2200">
              <a:latin typeface="Times New Roman"/>
              <a:cs typeface="Times New Roman"/>
            </a:endParaRPr>
          </a:p>
        </p:txBody>
      </p:sp>
      <p:sp>
        <p:nvSpPr>
          <p:cNvPr id="23" name="object 23"/>
          <p:cNvSpPr txBox="1"/>
          <p:nvPr/>
        </p:nvSpPr>
        <p:spPr>
          <a:xfrm>
            <a:off x="3066829" y="783292"/>
            <a:ext cx="66494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a:t>
            </a:r>
            <a:endParaRPr sz="2200">
              <a:latin typeface="Times New Roman"/>
              <a:cs typeface="Times New Roman"/>
            </a:endParaRPr>
          </a:p>
        </p:txBody>
      </p:sp>
      <p:sp>
        <p:nvSpPr>
          <p:cNvPr id="22" name="object 22"/>
          <p:cNvSpPr txBox="1"/>
          <p:nvPr/>
        </p:nvSpPr>
        <p:spPr>
          <a:xfrm>
            <a:off x="3736392" y="783292"/>
            <a:ext cx="208841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Regression- Other</a:t>
            </a:r>
            <a:endParaRPr sz="2200">
              <a:latin typeface="Times New Roman"/>
              <a:cs typeface="Times New Roman"/>
            </a:endParaRPr>
          </a:p>
        </p:txBody>
      </p:sp>
      <p:sp>
        <p:nvSpPr>
          <p:cNvPr id="21" name="object 21"/>
          <p:cNvSpPr txBox="1"/>
          <p:nvPr/>
        </p:nvSpPr>
        <p:spPr>
          <a:xfrm>
            <a:off x="5829425" y="783292"/>
            <a:ext cx="9726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Markets</a:t>
            </a:r>
            <a:endParaRPr sz="2200">
              <a:latin typeface="Times New Roman"/>
              <a:cs typeface="Times New Roman"/>
            </a:endParaRPr>
          </a:p>
        </p:txBody>
      </p:sp>
      <p:sp>
        <p:nvSpPr>
          <p:cNvPr id="20" name="object 20"/>
          <p:cNvSpPr txBox="1"/>
          <p:nvPr/>
        </p:nvSpPr>
        <p:spPr>
          <a:xfrm>
            <a:off x="3855391" y="1097055"/>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19" name="object 19"/>
          <p:cNvSpPr txBox="1"/>
          <p:nvPr/>
        </p:nvSpPr>
        <p:spPr>
          <a:xfrm>
            <a:off x="4786361" y="1097055"/>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18" name="object 18"/>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7" name="object 17"/>
          <p:cNvSpPr txBox="1"/>
          <p:nvPr/>
        </p:nvSpPr>
        <p:spPr>
          <a:xfrm>
            <a:off x="8321384" y="6193771"/>
            <a:ext cx="283875" cy="179294"/>
          </a:xfrm>
          <a:prstGeom prst="rect">
            <a:avLst/>
          </a:prstGeom>
        </p:spPr>
        <p:txBody>
          <a:bodyPr wrap="square" lIns="0" tIns="0" rIns="0" bIns="0" rtlCol="0">
            <a:noAutofit/>
          </a:bodyPr>
          <a:lstStyle/>
          <a:p>
            <a:pPr marL="11397">
              <a:lnSpc>
                <a:spcPts val="1306"/>
              </a:lnSpc>
              <a:spcBef>
                <a:spcPts val="65"/>
              </a:spcBef>
            </a:pPr>
            <a:r>
              <a:rPr sz="1300" spc="-45" dirty="0">
                <a:latin typeface="Times New Roman"/>
                <a:cs typeface="Times New Roman"/>
              </a:rPr>
              <a:t>1</a:t>
            </a:r>
            <a:r>
              <a:rPr sz="1300" dirty="0">
                <a:latin typeface="Times New Roman"/>
                <a:cs typeface="Times New Roman"/>
              </a:rPr>
              <a:t>14</a:t>
            </a:r>
            <a:endParaRPr sz="1300">
              <a:latin typeface="Times New Roman"/>
              <a:cs typeface="Times New Roman"/>
            </a:endParaRPr>
          </a:p>
        </p:txBody>
      </p:sp>
      <p:sp>
        <p:nvSpPr>
          <p:cNvPr id="16" name="object 16"/>
          <p:cNvSpPr txBox="1"/>
          <p:nvPr/>
        </p:nvSpPr>
        <p:spPr>
          <a:xfrm>
            <a:off x="1454726" y="2017059"/>
            <a:ext cx="1140202" cy="542890"/>
          </a:xfrm>
          <a:prstGeom prst="rect">
            <a:avLst/>
          </a:prstGeom>
        </p:spPr>
        <p:txBody>
          <a:bodyPr wrap="square" lIns="0" tIns="0" rIns="0" bIns="0" rtlCol="0">
            <a:noAutofit/>
          </a:bodyPr>
          <a:lstStyle/>
          <a:p>
            <a:pPr marL="82058">
              <a:lnSpc>
                <a:spcPct val="95825"/>
              </a:lnSpc>
              <a:spcBef>
                <a:spcPts val="431"/>
              </a:spcBef>
            </a:pPr>
            <a:r>
              <a:rPr sz="1600" b="1" dirty="0">
                <a:latin typeface="Times New Roman"/>
                <a:cs typeface="Times New Roman"/>
              </a:rPr>
              <a:t>Region</a:t>
            </a:r>
            <a:endParaRPr sz="1600">
              <a:latin typeface="Times New Roman"/>
              <a:cs typeface="Times New Roman"/>
            </a:endParaRPr>
          </a:p>
        </p:txBody>
      </p:sp>
      <p:sp>
        <p:nvSpPr>
          <p:cNvPr id="15" name="object 15"/>
          <p:cNvSpPr txBox="1"/>
          <p:nvPr/>
        </p:nvSpPr>
        <p:spPr>
          <a:xfrm>
            <a:off x="2594929" y="2017059"/>
            <a:ext cx="4528733" cy="542890"/>
          </a:xfrm>
          <a:prstGeom prst="rect">
            <a:avLst/>
          </a:prstGeom>
        </p:spPr>
        <p:txBody>
          <a:bodyPr wrap="square" lIns="0" tIns="0" rIns="0" bIns="0" rtlCol="0">
            <a:noAutofit/>
          </a:bodyPr>
          <a:lstStyle/>
          <a:p>
            <a:pPr marL="82057">
              <a:lnSpc>
                <a:spcPct val="95825"/>
              </a:lnSpc>
              <a:spcBef>
                <a:spcPts val="431"/>
              </a:spcBef>
            </a:pPr>
            <a:r>
              <a:rPr sz="1600" b="1" dirty="0">
                <a:latin typeface="Times New Roman"/>
                <a:cs typeface="Times New Roman"/>
              </a:rPr>
              <a:t>Reg</a:t>
            </a:r>
            <a:r>
              <a:rPr sz="1600" b="1" spc="-26" dirty="0">
                <a:latin typeface="Times New Roman"/>
                <a:cs typeface="Times New Roman"/>
              </a:rPr>
              <a:t>r</a:t>
            </a:r>
            <a:r>
              <a:rPr sz="1600" b="1" dirty="0">
                <a:latin typeface="Times New Roman"/>
                <a:cs typeface="Times New Roman"/>
              </a:rPr>
              <a:t>ession -</a:t>
            </a:r>
            <a:r>
              <a:rPr sz="1600" b="1" spc="-202" dirty="0">
                <a:latin typeface="Times New Roman"/>
                <a:cs typeface="Times New Roman"/>
              </a:rPr>
              <a:t> </a:t>
            </a:r>
            <a:r>
              <a:rPr sz="1600" b="1" dirty="0">
                <a:latin typeface="Times New Roman"/>
                <a:cs typeface="Times New Roman"/>
              </a:rPr>
              <a:t>January 2012</a:t>
            </a:r>
            <a:endParaRPr sz="1600">
              <a:latin typeface="Times New Roman"/>
              <a:cs typeface="Times New Roman"/>
            </a:endParaRPr>
          </a:p>
        </p:txBody>
      </p:sp>
      <p:sp>
        <p:nvSpPr>
          <p:cNvPr id="14" name="object 14"/>
          <p:cNvSpPr txBox="1"/>
          <p:nvPr/>
        </p:nvSpPr>
        <p:spPr>
          <a:xfrm>
            <a:off x="7123663" y="2017059"/>
            <a:ext cx="1119790" cy="542890"/>
          </a:xfrm>
          <a:prstGeom prst="rect">
            <a:avLst/>
          </a:prstGeom>
        </p:spPr>
        <p:txBody>
          <a:bodyPr wrap="square" lIns="0" tIns="0" rIns="0" bIns="0" rtlCol="0">
            <a:noAutofit/>
          </a:bodyPr>
          <a:lstStyle/>
          <a:p>
            <a:pPr marL="82059">
              <a:lnSpc>
                <a:spcPct val="95825"/>
              </a:lnSpc>
              <a:spcBef>
                <a:spcPts val="431"/>
              </a:spcBef>
            </a:pPr>
            <a:r>
              <a:rPr sz="1600" b="1" dirty="0">
                <a:latin typeface="Times New Roman"/>
                <a:cs typeface="Times New Roman"/>
              </a:rPr>
              <a:t>R squa</a:t>
            </a:r>
            <a:r>
              <a:rPr sz="1600" b="1" spc="-26" dirty="0">
                <a:latin typeface="Times New Roman"/>
                <a:cs typeface="Times New Roman"/>
              </a:rPr>
              <a:t>r</a:t>
            </a:r>
            <a:r>
              <a:rPr sz="1600" b="1" dirty="0">
                <a:latin typeface="Times New Roman"/>
                <a:cs typeface="Times New Roman"/>
              </a:rPr>
              <a:t>ed</a:t>
            </a:r>
            <a:endParaRPr sz="1600">
              <a:latin typeface="Times New Roman"/>
              <a:cs typeface="Times New Roman"/>
            </a:endParaRPr>
          </a:p>
        </p:txBody>
      </p:sp>
      <p:sp>
        <p:nvSpPr>
          <p:cNvPr id="13" name="object 13"/>
          <p:cNvSpPr txBox="1"/>
          <p:nvPr/>
        </p:nvSpPr>
        <p:spPr>
          <a:xfrm>
            <a:off x="1454726" y="2559950"/>
            <a:ext cx="1140202" cy="806934"/>
          </a:xfrm>
          <a:prstGeom prst="rect">
            <a:avLst/>
          </a:prstGeom>
        </p:spPr>
        <p:txBody>
          <a:bodyPr wrap="square" lIns="0" tIns="0" rIns="0" bIns="0" rtlCol="0">
            <a:noAutofit/>
          </a:bodyPr>
          <a:lstStyle/>
          <a:p>
            <a:pPr marL="82058" marR="204869">
              <a:lnSpc>
                <a:spcPct val="99562"/>
              </a:lnSpc>
              <a:spcBef>
                <a:spcPts val="431"/>
              </a:spcBef>
            </a:pPr>
            <a:r>
              <a:rPr sz="1600" dirty="0">
                <a:latin typeface="Times New Roman"/>
                <a:cs typeface="Times New Roman"/>
              </a:rPr>
              <a:t>Australia, NZ &amp; Canada</a:t>
            </a:r>
            <a:endParaRPr sz="1600">
              <a:latin typeface="Times New Roman"/>
              <a:cs typeface="Times New Roman"/>
            </a:endParaRPr>
          </a:p>
        </p:txBody>
      </p:sp>
      <p:sp>
        <p:nvSpPr>
          <p:cNvPr id="12" name="object 12"/>
          <p:cNvSpPr txBox="1"/>
          <p:nvPr/>
        </p:nvSpPr>
        <p:spPr>
          <a:xfrm>
            <a:off x="2594929" y="2559950"/>
            <a:ext cx="4528733" cy="806934"/>
          </a:xfrm>
          <a:prstGeom prst="rect">
            <a:avLst/>
          </a:prstGeom>
        </p:spPr>
        <p:txBody>
          <a:bodyPr wrap="square" lIns="0" tIns="0" rIns="0" bIns="0" rtlCol="0">
            <a:noAutofit/>
          </a:bodyPr>
          <a:lstStyle/>
          <a:p>
            <a:pPr marL="82057">
              <a:lnSpc>
                <a:spcPct val="95825"/>
              </a:lnSpc>
              <a:spcBef>
                <a:spcPts val="431"/>
              </a:spcBef>
            </a:pPr>
            <a:r>
              <a:rPr sz="1600" dirty="0">
                <a:latin typeface="Times New Roman"/>
                <a:cs typeface="Times New Roman"/>
              </a:rPr>
              <a:t>PBV</a:t>
            </a:r>
            <a:r>
              <a:rPr sz="1600" spc="-26" dirty="0">
                <a:latin typeface="Times New Roman"/>
                <a:cs typeface="Times New Roman"/>
              </a:rPr>
              <a:t> </a:t>
            </a:r>
            <a:r>
              <a:rPr sz="1600" dirty="0">
                <a:latin typeface="Times New Roman"/>
                <a:cs typeface="Times New Roman"/>
              </a:rPr>
              <a:t>= 0.90 + 0.92 Payout – 0.18 Beta + 5.43 ROE</a:t>
            </a:r>
            <a:endParaRPr sz="1600">
              <a:latin typeface="Times New Roman"/>
              <a:cs typeface="Times New Roman"/>
            </a:endParaRPr>
          </a:p>
        </p:txBody>
      </p:sp>
      <p:sp>
        <p:nvSpPr>
          <p:cNvPr id="11" name="object 11"/>
          <p:cNvSpPr txBox="1"/>
          <p:nvPr/>
        </p:nvSpPr>
        <p:spPr>
          <a:xfrm>
            <a:off x="7123663" y="2559950"/>
            <a:ext cx="1119790" cy="806934"/>
          </a:xfrm>
          <a:prstGeom prst="rect">
            <a:avLst/>
          </a:prstGeom>
        </p:spPr>
        <p:txBody>
          <a:bodyPr wrap="square" lIns="0" tIns="0" rIns="0" bIns="0" rtlCol="0">
            <a:noAutofit/>
          </a:bodyPr>
          <a:lstStyle/>
          <a:p>
            <a:pPr marL="82059">
              <a:lnSpc>
                <a:spcPct val="95825"/>
              </a:lnSpc>
              <a:spcBef>
                <a:spcPts val="431"/>
              </a:spcBef>
            </a:pPr>
            <a:r>
              <a:rPr sz="1600" dirty="0">
                <a:latin typeface="Times New Roman"/>
                <a:cs typeface="Times New Roman"/>
              </a:rPr>
              <a:t>38.6%</a:t>
            </a:r>
            <a:endParaRPr sz="1600">
              <a:latin typeface="Times New Roman"/>
              <a:cs typeface="Times New Roman"/>
            </a:endParaRPr>
          </a:p>
        </p:txBody>
      </p:sp>
      <p:sp>
        <p:nvSpPr>
          <p:cNvPr id="10" name="object 10"/>
          <p:cNvSpPr txBox="1"/>
          <p:nvPr/>
        </p:nvSpPr>
        <p:spPr>
          <a:xfrm>
            <a:off x="1454726" y="3366883"/>
            <a:ext cx="1140202" cy="616706"/>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Europe</a:t>
            </a:r>
            <a:endParaRPr sz="1600">
              <a:latin typeface="Times New Roman"/>
              <a:cs typeface="Times New Roman"/>
            </a:endParaRPr>
          </a:p>
        </p:txBody>
      </p:sp>
      <p:sp>
        <p:nvSpPr>
          <p:cNvPr id="9" name="object 9"/>
          <p:cNvSpPr txBox="1"/>
          <p:nvPr/>
        </p:nvSpPr>
        <p:spPr>
          <a:xfrm>
            <a:off x="2594929" y="3366883"/>
            <a:ext cx="4528733" cy="616706"/>
          </a:xfrm>
          <a:prstGeom prst="rect">
            <a:avLst/>
          </a:prstGeom>
        </p:spPr>
        <p:txBody>
          <a:bodyPr wrap="square" lIns="0" tIns="0" rIns="0" bIns="0" rtlCol="0">
            <a:noAutofit/>
          </a:bodyPr>
          <a:lstStyle/>
          <a:p>
            <a:pPr marL="82057">
              <a:lnSpc>
                <a:spcPct val="95825"/>
              </a:lnSpc>
              <a:spcBef>
                <a:spcPts val="431"/>
              </a:spcBef>
            </a:pPr>
            <a:r>
              <a:rPr sz="1600" dirty="0">
                <a:latin typeface="Times New Roman"/>
                <a:cs typeface="Times New Roman"/>
              </a:rPr>
              <a:t>PBV</a:t>
            </a:r>
            <a:r>
              <a:rPr sz="1600" spc="-26" dirty="0">
                <a:latin typeface="Times New Roman"/>
                <a:cs typeface="Times New Roman"/>
              </a:rPr>
              <a:t> </a:t>
            </a:r>
            <a:r>
              <a:rPr sz="1600" dirty="0">
                <a:latin typeface="Times New Roman"/>
                <a:cs typeface="Times New Roman"/>
              </a:rPr>
              <a:t>= 1.14 + 0.76 Payout – 0.67 Beta + 7.56 ROE</a:t>
            </a:r>
            <a:endParaRPr sz="1600">
              <a:latin typeface="Times New Roman"/>
              <a:cs typeface="Times New Roman"/>
            </a:endParaRPr>
          </a:p>
        </p:txBody>
      </p:sp>
      <p:sp>
        <p:nvSpPr>
          <p:cNvPr id="8" name="object 8"/>
          <p:cNvSpPr txBox="1"/>
          <p:nvPr/>
        </p:nvSpPr>
        <p:spPr>
          <a:xfrm>
            <a:off x="7123663" y="3366883"/>
            <a:ext cx="1119790" cy="616706"/>
          </a:xfrm>
          <a:prstGeom prst="rect">
            <a:avLst/>
          </a:prstGeom>
        </p:spPr>
        <p:txBody>
          <a:bodyPr wrap="square" lIns="0" tIns="0" rIns="0" bIns="0" rtlCol="0">
            <a:noAutofit/>
          </a:bodyPr>
          <a:lstStyle/>
          <a:p>
            <a:pPr marL="82059">
              <a:lnSpc>
                <a:spcPct val="95825"/>
              </a:lnSpc>
              <a:spcBef>
                <a:spcPts val="431"/>
              </a:spcBef>
            </a:pPr>
            <a:r>
              <a:rPr sz="1600" dirty="0">
                <a:latin typeface="Times New Roman"/>
                <a:cs typeface="Times New Roman"/>
              </a:rPr>
              <a:t>47.2%</a:t>
            </a:r>
            <a:endParaRPr sz="1600">
              <a:latin typeface="Times New Roman"/>
              <a:cs typeface="Times New Roman"/>
            </a:endParaRPr>
          </a:p>
        </p:txBody>
      </p:sp>
      <p:sp>
        <p:nvSpPr>
          <p:cNvPr id="7" name="object 7"/>
          <p:cNvSpPr txBox="1"/>
          <p:nvPr/>
        </p:nvSpPr>
        <p:spPr>
          <a:xfrm>
            <a:off x="1454726" y="3983591"/>
            <a:ext cx="1140202" cy="542890"/>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Japan</a:t>
            </a:r>
            <a:endParaRPr sz="1600">
              <a:latin typeface="Times New Roman"/>
              <a:cs typeface="Times New Roman"/>
            </a:endParaRPr>
          </a:p>
        </p:txBody>
      </p:sp>
      <p:sp>
        <p:nvSpPr>
          <p:cNvPr id="6" name="object 6"/>
          <p:cNvSpPr txBox="1"/>
          <p:nvPr/>
        </p:nvSpPr>
        <p:spPr>
          <a:xfrm>
            <a:off x="2594929" y="3983591"/>
            <a:ext cx="4528733" cy="542890"/>
          </a:xfrm>
          <a:prstGeom prst="rect">
            <a:avLst/>
          </a:prstGeom>
        </p:spPr>
        <p:txBody>
          <a:bodyPr wrap="square" lIns="0" tIns="0" rIns="0" bIns="0" rtlCol="0">
            <a:noAutofit/>
          </a:bodyPr>
          <a:lstStyle/>
          <a:p>
            <a:pPr marL="82057">
              <a:lnSpc>
                <a:spcPct val="95825"/>
              </a:lnSpc>
              <a:spcBef>
                <a:spcPts val="431"/>
              </a:spcBef>
            </a:pPr>
            <a:r>
              <a:rPr sz="1600" dirty="0">
                <a:latin typeface="Times New Roman"/>
                <a:cs typeface="Times New Roman"/>
              </a:rPr>
              <a:t>PBV</a:t>
            </a:r>
            <a:r>
              <a:rPr sz="1600" spc="-26" dirty="0">
                <a:latin typeface="Times New Roman"/>
                <a:cs typeface="Times New Roman"/>
              </a:rPr>
              <a:t> </a:t>
            </a:r>
            <a:r>
              <a:rPr sz="1600" dirty="0">
                <a:latin typeface="Times New Roman"/>
                <a:cs typeface="Times New Roman"/>
              </a:rPr>
              <a:t>= 1.21 + 0.67 Payout – 0.40 Beta + 3.26 ROE</a:t>
            </a:r>
            <a:endParaRPr sz="1600">
              <a:latin typeface="Times New Roman"/>
              <a:cs typeface="Times New Roman"/>
            </a:endParaRPr>
          </a:p>
        </p:txBody>
      </p:sp>
      <p:sp>
        <p:nvSpPr>
          <p:cNvPr id="5" name="object 5"/>
          <p:cNvSpPr txBox="1"/>
          <p:nvPr/>
        </p:nvSpPr>
        <p:spPr>
          <a:xfrm>
            <a:off x="7123663" y="3983591"/>
            <a:ext cx="1119790" cy="542890"/>
          </a:xfrm>
          <a:prstGeom prst="rect">
            <a:avLst/>
          </a:prstGeom>
        </p:spPr>
        <p:txBody>
          <a:bodyPr wrap="square" lIns="0" tIns="0" rIns="0" bIns="0" rtlCol="0">
            <a:noAutofit/>
          </a:bodyPr>
          <a:lstStyle/>
          <a:p>
            <a:pPr marL="82059">
              <a:lnSpc>
                <a:spcPct val="95825"/>
              </a:lnSpc>
              <a:spcBef>
                <a:spcPts val="431"/>
              </a:spcBef>
            </a:pPr>
            <a:r>
              <a:rPr sz="1600" dirty="0">
                <a:latin typeface="Times New Roman"/>
                <a:cs typeface="Times New Roman"/>
              </a:rPr>
              <a:t>22.1%</a:t>
            </a:r>
            <a:endParaRPr sz="1600">
              <a:latin typeface="Times New Roman"/>
              <a:cs typeface="Times New Roman"/>
            </a:endParaRPr>
          </a:p>
        </p:txBody>
      </p:sp>
      <p:sp>
        <p:nvSpPr>
          <p:cNvPr id="4" name="object 4"/>
          <p:cNvSpPr txBox="1"/>
          <p:nvPr/>
        </p:nvSpPr>
        <p:spPr>
          <a:xfrm>
            <a:off x="1454726" y="4526481"/>
            <a:ext cx="1140202" cy="878956"/>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Eme</a:t>
            </a:r>
            <a:r>
              <a:rPr sz="1600" spc="-26" dirty="0">
                <a:latin typeface="Times New Roman"/>
                <a:cs typeface="Times New Roman"/>
              </a:rPr>
              <a:t>r</a:t>
            </a:r>
            <a:r>
              <a:rPr sz="1600" dirty="0">
                <a:latin typeface="Times New Roman"/>
                <a:cs typeface="Times New Roman"/>
              </a:rPr>
              <a:t>ging</a:t>
            </a:r>
            <a:endParaRPr sz="1600">
              <a:latin typeface="Times New Roman"/>
              <a:cs typeface="Times New Roman"/>
            </a:endParaRPr>
          </a:p>
          <a:p>
            <a:pPr marL="82058">
              <a:lnSpc>
                <a:spcPct val="95825"/>
              </a:lnSpc>
              <a:spcBef>
                <a:spcPts val="27"/>
              </a:spcBef>
            </a:pPr>
            <a:r>
              <a:rPr sz="1600" dirty="0">
                <a:latin typeface="Times New Roman"/>
                <a:cs typeface="Times New Roman"/>
              </a:rPr>
              <a:t>Markets</a:t>
            </a:r>
            <a:endParaRPr sz="1600">
              <a:latin typeface="Times New Roman"/>
              <a:cs typeface="Times New Roman"/>
            </a:endParaRPr>
          </a:p>
        </p:txBody>
      </p:sp>
      <p:sp>
        <p:nvSpPr>
          <p:cNvPr id="3" name="object 3"/>
          <p:cNvSpPr txBox="1"/>
          <p:nvPr/>
        </p:nvSpPr>
        <p:spPr>
          <a:xfrm>
            <a:off x="2594929" y="4526481"/>
            <a:ext cx="4528733" cy="878956"/>
          </a:xfrm>
          <a:prstGeom prst="rect">
            <a:avLst/>
          </a:prstGeom>
        </p:spPr>
        <p:txBody>
          <a:bodyPr wrap="square" lIns="0" tIns="0" rIns="0" bIns="0" rtlCol="0">
            <a:noAutofit/>
          </a:bodyPr>
          <a:lstStyle/>
          <a:p>
            <a:pPr marL="82057">
              <a:lnSpc>
                <a:spcPct val="95825"/>
              </a:lnSpc>
              <a:spcBef>
                <a:spcPts val="431"/>
              </a:spcBef>
            </a:pPr>
            <a:r>
              <a:rPr sz="1600" dirty="0">
                <a:latin typeface="Times New Roman"/>
                <a:cs typeface="Times New Roman"/>
              </a:rPr>
              <a:t>PBV</a:t>
            </a:r>
            <a:r>
              <a:rPr sz="1600" spc="-26" dirty="0">
                <a:latin typeface="Times New Roman"/>
                <a:cs typeface="Times New Roman"/>
              </a:rPr>
              <a:t> </a:t>
            </a:r>
            <a:r>
              <a:rPr sz="1600" dirty="0">
                <a:latin typeface="Times New Roman"/>
                <a:cs typeface="Times New Roman"/>
              </a:rPr>
              <a:t>= 0.77 + 1.16 Payout – 0.17 Beta + 5.78 ROE</a:t>
            </a:r>
            <a:endParaRPr sz="1600">
              <a:latin typeface="Times New Roman"/>
              <a:cs typeface="Times New Roman"/>
            </a:endParaRPr>
          </a:p>
        </p:txBody>
      </p:sp>
      <p:sp>
        <p:nvSpPr>
          <p:cNvPr id="2" name="object 2"/>
          <p:cNvSpPr txBox="1"/>
          <p:nvPr/>
        </p:nvSpPr>
        <p:spPr>
          <a:xfrm>
            <a:off x="7123663" y="4526481"/>
            <a:ext cx="1119790" cy="878956"/>
          </a:xfrm>
          <a:prstGeom prst="rect">
            <a:avLst/>
          </a:prstGeom>
        </p:spPr>
        <p:txBody>
          <a:bodyPr wrap="square" lIns="0" tIns="0" rIns="0" bIns="0" rtlCol="0">
            <a:noAutofit/>
          </a:bodyPr>
          <a:lstStyle/>
          <a:p>
            <a:pPr marL="82059">
              <a:lnSpc>
                <a:spcPct val="95825"/>
              </a:lnSpc>
              <a:spcBef>
                <a:spcPts val="431"/>
              </a:spcBef>
            </a:pPr>
            <a:r>
              <a:rPr sz="1600" dirty="0">
                <a:latin typeface="Times New Roman"/>
                <a:cs typeface="Times New Roman"/>
              </a:rPr>
              <a:t>20.8%</a:t>
            </a:r>
            <a:endParaRPr sz="1600">
              <a:latin typeface="Times New Roman"/>
              <a:cs typeface="Times New Roman"/>
            </a:endParaRPr>
          </a:p>
        </p:txBody>
      </p:sp>
    </p:spTree>
    <p:extLst>
      <p:ext uri="{BB962C8B-B14F-4D97-AF65-F5344CB8AC3E}">
        <p14:creationId xmlns:p14="http://schemas.microsoft.com/office/powerpoint/2010/main" val="36092276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txBox="1"/>
          <p:nvPr/>
        </p:nvSpPr>
        <p:spPr>
          <a:xfrm>
            <a:off x="2593193" y="1307726"/>
            <a:ext cx="407410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Value/Book Value Ratio: Definition</a:t>
            </a:r>
            <a:endParaRPr sz="2200">
              <a:latin typeface="Times New Roman"/>
              <a:cs typeface="Times New Roman"/>
            </a:endParaRPr>
          </a:p>
        </p:txBody>
      </p:sp>
      <p:sp>
        <p:nvSpPr>
          <p:cNvPr id="13" name="object 13"/>
          <p:cNvSpPr txBox="1"/>
          <p:nvPr/>
        </p:nvSpPr>
        <p:spPr>
          <a:xfrm>
            <a:off x="1525442" y="2095501"/>
            <a:ext cx="6673522" cy="754379"/>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While the price to book ratio is a equity multiple, both the market value and</a:t>
            </a:r>
            <a:endParaRPr sz="1600">
              <a:latin typeface="Times New Roman"/>
              <a:cs typeface="Times New Roman"/>
            </a:endParaRPr>
          </a:p>
          <a:p>
            <a:pPr marL="319115" marR="30772">
              <a:lnSpc>
                <a:spcPct val="95825"/>
              </a:lnSpc>
            </a:pPr>
            <a:r>
              <a:rPr sz="1600" dirty="0">
                <a:latin typeface="Times New Roman"/>
                <a:cs typeface="Times New Roman"/>
              </a:rPr>
              <a:t>the book value can be stated in terms of the firm.</a:t>
            </a:r>
            <a:endParaRPr sz="1600">
              <a:latin typeface="Times New Roman"/>
              <a:cs typeface="Times New Roman"/>
            </a:endParaRPr>
          </a:p>
          <a:p>
            <a:pPr marL="11397" marR="30772">
              <a:lnSpc>
                <a:spcPct val="95825"/>
              </a:lnSpc>
              <a:spcBef>
                <a:spcPts val="50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Value/Book Value = </a:t>
            </a:r>
            <a:r>
              <a:rPr sz="1600" u="heavy" dirty="0">
                <a:latin typeface="Times New Roman"/>
                <a:cs typeface="Times New Roman"/>
              </a:rPr>
              <a:t>Market Value of Equity + Market Value of Debt</a:t>
            </a:r>
            <a:endParaRPr sz="1600">
              <a:latin typeface="Times New Roman"/>
              <a:cs typeface="Times New Roman"/>
            </a:endParaRPr>
          </a:p>
        </p:txBody>
      </p:sp>
      <p:sp>
        <p:nvSpPr>
          <p:cNvPr id="12" name="object 12"/>
          <p:cNvSpPr txBox="1"/>
          <p:nvPr/>
        </p:nvSpPr>
        <p:spPr>
          <a:xfrm>
            <a:off x="4019260" y="2917114"/>
            <a:ext cx="3784482"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Book Value of Equity + Book Value of Debt</a:t>
            </a:r>
            <a:endParaRPr sz="1600">
              <a:latin typeface="Times New Roman"/>
              <a:cs typeface="Times New Roman"/>
            </a:endParaRPr>
          </a:p>
        </p:txBody>
      </p:sp>
      <p:sp>
        <p:nvSpPr>
          <p:cNvPr id="11" name="object 11"/>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0" name="object 10"/>
          <p:cNvSpPr txBox="1"/>
          <p:nvPr/>
        </p:nvSpPr>
        <p:spPr>
          <a:xfrm>
            <a:off x="8321384" y="6193771"/>
            <a:ext cx="283875" cy="179294"/>
          </a:xfrm>
          <a:prstGeom prst="rect">
            <a:avLst/>
          </a:prstGeom>
        </p:spPr>
        <p:txBody>
          <a:bodyPr wrap="square" lIns="0" tIns="0" rIns="0" bIns="0" rtlCol="0">
            <a:noAutofit/>
          </a:bodyPr>
          <a:lstStyle/>
          <a:p>
            <a:pPr marL="11397">
              <a:lnSpc>
                <a:spcPts val="1306"/>
              </a:lnSpc>
              <a:spcBef>
                <a:spcPts val="65"/>
              </a:spcBef>
            </a:pPr>
            <a:r>
              <a:rPr sz="1300" spc="-45" dirty="0">
                <a:latin typeface="Times New Roman"/>
                <a:cs typeface="Times New Roman"/>
              </a:rPr>
              <a:t>1</a:t>
            </a:r>
            <a:r>
              <a:rPr sz="1300" dirty="0">
                <a:latin typeface="Times New Roman"/>
                <a:cs typeface="Times New Roman"/>
              </a:rPr>
              <a:t>15</a:t>
            </a:r>
            <a:endParaRPr sz="1300">
              <a:latin typeface="Times New Roman"/>
              <a:cs typeface="Times New Roman"/>
            </a:endParaRPr>
          </a:p>
        </p:txBody>
      </p:sp>
      <p:sp>
        <p:nvSpPr>
          <p:cNvPr id="9" name="object 9"/>
          <p:cNvSpPr txBox="1"/>
          <p:nvPr/>
        </p:nvSpPr>
        <p:spPr>
          <a:xfrm>
            <a:off x="4222374" y="2664982"/>
            <a:ext cx="51947"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4770518" y="2664982"/>
            <a:ext cx="51945"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4995577" y="2664982"/>
            <a:ext cx="51953"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5601656" y="2664982"/>
            <a:ext cx="51955"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5770814" y="2664982"/>
            <a:ext cx="51962"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6422877" y="2664982"/>
            <a:ext cx="51947"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6971022" y="2664982"/>
            <a:ext cx="51945"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7196081" y="2664982"/>
            <a:ext cx="51953"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5264808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30" name="object 3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31" name="object 3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2" name="object 3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3" name="object 3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4" name="object 3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5" name="object 3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8" name="object 28"/>
          <p:cNvSpPr/>
          <p:nvPr/>
        </p:nvSpPr>
        <p:spPr>
          <a:xfrm>
            <a:off x="3531019" y="2620342"/>
            <a:ext cx="2070414" cy="664814"/>
          </a:xfrm>
          <a:custGeom>
            <a:avLst/>
            <a:gdLst/>
            <a:ahLst/>
            <a:cxnLst/>
            <a:rect l="l" t="t" r="r" b="b"/>
            <a:pathLst>
              <a:path w="2277455" h="753456">
                <a:moveTo>
                  <a:pt x="0" y="0"/>
                </a:moveTo>
                <a:lnTo>
                  <a:pt x="2277455" y="0"/>
                </a:lnTo>
                <a:lnTo>
                  <a:pt x="2277455" y="753456"/>
                </a:lnTo>
                <a:lnTo>
                  <a:pt x="0" y="753456"/>
                </a:lnTo>
                <a:lnTo>
                  <a:pt x="0" y="0"/>
                </a:lnTo>
                <a:close/>
              </a:path>
            </a:pathLst>
          </a:custGeom>
          <a:ln w="4156">
            <a:solidFill>
              <a:srgbClr val="000000"/>
            </a:solidFill>
          </a:ln>
        </p:spPr>
        <p:txBody>
          <a:bodyPr wrap="square" lIns="0" tIns="0" rIns="0" bIns="0" rtlCol="0">
            <a:noAutofit/>
          </a:bodyPr>
          <a:lstStyle/>
          <a:p>
            <a:endParaRPr/>
          </a:p>
        </p:txBody>
      </p:sp>
      <p:sp>
        <p:nvSpPr>
          <p:cNvPr id="27" name="object 27"/>
          <p:cNvSpPr/>
          <p:nvPr/>
        </p:nvSpPr>
        <p:spPr>
          <a:xfrm>
            <a:off x="3115383" y="3897813"/>
            <a:ext cx="3783471" cy="1292343"/>
          </a:xfrm>
          <a:custGeom>
            <a:avLst/>
            <a:gdLst/>
            <a:ahLst/>
            <a:cxnLst/>
            <a:rect l="l" t="t" r="r" b="b"/>
            <a:pathLst>
              <a:path w="4161818" h="1464655">
                <a:moveTo>
                  <a:pt x="0" y="0"/>
                </a:moveTo>
                <a:lnTo>
                  <a:pt x="4161818" y="0"/>
                </a:lnTo>
                <a:lnTo>
                  <a:pt x="4161818" y="1464655"/>
                </a:lnTo>
                <a:lnTo>
                  <a:pt x="0" y="1464655"/>
                </a:lnTo>
                <a:lnTo>
                  <a:pt x="0" y="0"/>
                </a:lnTo>
                <a:close/>
              </a:path>
            </a:pathLst>
          </a:custGeom>
          <a:ln w="4156">
            <a:solidFill>
              <a:srgbClr val="000000"/>
            </a:solidFill>
          </a:ln>
        </p:spPr>
        <p:txBody>
          <a:bodyPr wrap="square" lIns="0" tIns="0" rIns="0" bIns="0" rtlCol="0">
            <a:noAutofit/>
          </a:bodyPr>
          <a:lstStyle/>
          <a:p>
            <a:endParaRPr/>
          </a:p>
        </p:txBody>
      </p:sp>
      <p:sp>
        <p:nvSpPr>
          <p:cNvPr id="26" name="object 26"/>
          <p:cNvSpPr/>
          <p:nvPr/>
        </p:nvSpPr>
        <p:spPr>
          <a:xfrm>
            <a:off x="3323201" y="5511460"/>
            <a:ext cx="2182982" cy="687226"/>
          </a:xfrm>
          <a:custGeom>
            <a:avLst/>
            <a:gdLst/>
            <a:ahLst/>
            <a:cxnLst/>
            <a:rect l="l" t="t" r="r" b="b"/>
            <a:pathLst>
              <a:path w="2401280" h="778856">
                <a:moveTo>
                  <a:pt x="0" y="0"/>
                </a:moveTo>
                <a:lnTo>
                  <a:pt x="2401280" y="0"/>
                </a:lnTo>
                <a:lnTo>
                  <a:pt x="2401280" y="778856"/>
                </a:lnTo>
                <a:lnTo>
                  <a:pt x="0" y="778856"/>
                </a:lnTo>
                <a:lnTo>
                  <a:pt x="0" y="0"/>
                </a:lnTo>
                <a:close/>
              </a:path>
            </a:pathLst>
          </a:custGeom>
          <a:ln w="4156">
            <a:solidFill>
              <a:srgbClr val="000000"/>
            </a:solidFill>
          </a:ln>
        </p:spPr>
        <p:txBody>
          <a:bodyPr wrap="square" lIns="0" tIns="0" rIns="0" bIns="0" rtlCol="0">
            <a:noAutofit/>
          </a:bodyPr>
          <a:lstStyle/>
          <a:p>
            <a:endParaRPr/>
          </a:p>
        </p:txBody>
      </p:sp>
      <p:sp>
        <p:nvSpPr>
          <p:cNvPr id="25" name="object 25"/>
          <p:cNvSpPr txBox="1"/>
          <p:nvPr/>
        </p:nvSpPr>
        <p:spPr>
          <a:xfrm>
            <a:off x="2608684" y="1307726"/>
            <a:ext cx="40431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Determinants of Value/Book Ratios</a:t>
            </a:r>
            <a:endParaRPr sz="2200">
              <a:latin typeface="Times New Roman"/>
              <a:cs typeface="Times New Roman"/>
            </a:endParaRPr>
          </a:p>
        </p:txBody>
      </p:sp>
      <p:sp>
        <p:nvSpPr>
          <p:cNvPr id="24" name="object 24"/>
          <p:cNvSpPr txBox="1"/>
          <p:nvPr/>
        </p:nvSpPr>
        <p:spPr>
          <a:xfrm>
            <a:off x="1525442" y="2095500"/>
            <a:ext cx="6800083" cy="45944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To see the determinants of the value/book ratio, consider the simple free cash</a:t>
            </a:r>
            <a:endParaRPr sz="1600">
              <a:latin typeface="Times New Roman"/>
              <a:cs typeface="Times New Roman"/>
            </a:endParaRPr>
          </a:p>
          <a:p>
            <a:pPr marL="319115" marR="30772">
              <a:lnSpc>
                <a:spcPct val="95825"/>
              </a:lnSpc>
            </a:pPr>
            <a:r>
              <a:rPr sz="1600" dirty="0">
                <a:latin typeface="Times New Roman"/>
                <a:cs typeface="Times New Roman"/>
              </a:rPr>
              <a:t>flow</a:t>
            </a:r>
            <a:r>
              <a:rPr sz="1600" spc="-88" dirty="0">
                <a:latin typeface="Times New Roman"/>
                <a:cs typeface="Times New Roman"/>
              </a:rPr>
              <a:t> </a:t>
            </a:r>
            <a:r>
              <a:rPr sz="1600" dirty="0">
                <a:latin typeface="Times New Roman"/>
                <a:cs typeface="Times New Roman"/>
              </a:rPr>
              <a:t>to the firm</a:t>
            </a:r>
            <a:r>
              <a:rPr sz="1600" spc="-88" dirty="0">
                <a:latin typeface="Times New Roman"/>
                <a:cs typeface="Times New Roman"/>
              </a:rPr>
              <a:t> </a:t>
            </a:r>
            <a:r>
              <a:rPr sz="1600" dirty="0">
                <a:latin typeface="Times New Roman"/>
                <a:cs typeface="Times New Roman"/>
              </a:rPr>
              <a:t>model:</a:t>
            </a:r>
            <a:endParaRPr sz="1600">
              <a:latin typeface="Times New Roman"/>
              <a:cs typeface="Times New Roman"/>
            </a:endParaRPr>
          </a:p>
        </p:txBody>
      </p:sp>
      <p:sp>
        <p:nvSpPr>
          <p:cNvPr id="23" name="object 23"/>
          <p:cNvSpPr txBox="1"/>
          <p:nvPr/>
        </p:nvSpPr>
        <p:spPr>
          <a:xfrm>
            <a:off x="3544326" y="2787277"/>
            <a:ext cx="592725" cy="325437"/>
          </a:xfrm>
          <a:prstGeom prst="rect">
            <a:avLst/>
          </a:prstGeom>
        </p:spPr>
        <p:txBody>
          <a:bodyPr wrap="square" lIns="0" tIns="0" rIns="0" bIns="0" rtlCol="0">
            <a:noAutofit/>
          </a:bodyPr>
          <a:lstStyle/>
          <a:p>
            <a:pPr marL="11397">
              <a:lnSpc>
                <a:spcPts val="2477"/>
              </a:lnSpc>
              <a:spcBef>
                <a:spcPts val="124"/>
              </a:spcBef>
            </a:pPr>
            <a:r>
              <a:rPr sz="3200" spc="-116" baseline="8634" dirty="0">
                <a:latin typeface="Times New Roman"/>
                <a:cs typeface="Times New Roman"/>
              </a:rPr>
              <a:t>V</a:t>
            </a:r>
            <a:r>
              <a:rPr baseline="-10736" dirty="0">
                <a:latin typeface="Times New Roman"/>
                <a:cs typeface="Times New Roman"/>
              </a:rPr>
              <a:t>0 </a:t>
            </a:r>
            <a:r>
              <a:rPr spc="232" baseline="-10736" dirty="0">
                <a:latin typeface="Times New Roman"/>
                <a:cs typeface="Times New Roman"/>
              </a:rPr>
              <a:t> </a:t>
            </a:r>
            <a:r>
              <a:rPr sz="3200" baseline="8634" dirty="0">
                <a:latin typeface="Times New Roman"/>
                <a:cs typeface="Times New Roman"/>
              </a:rPr>
              <a:t>=</a:t>
            </a:r>
            <a:endParaRPr sz="2100">
              <a:latin typeface="Times New Roman"/>
              <a:cs typeface="Times New Roman"/>
            </a:endParaRPr>
          </a:p>
        </p:txBody>
      </p:sp>
      <p:sp>
        <p:nvSpPr>
          <p:cNvPr id="22" name="object 22"/>
          <p:cNvSpPr txBox="1"/>
          <p:nvPr/>
        </p:nvSpPr>
        <p:spPr>
          <a:xfrm>
            <a:off x="4256167" y="2985620"/>
            <a:ext cx="1212093" cy="286871"/>
          </a:xfrm>
          <a:prstGeom prst="rect">
            <a:avLst/>
          </a:prstGeom>
        </p:spPr>
        <p:txBody>
          <a:bodyPr wrap="square" lIns="0" tIns="0" rIns="0" bIns="0" rtlCol="0">
            <a:noAutofit/>
          </a:bodyPr>
          <a:lstStyle/>
          <a:p>
            <a:pPr marL="11397">
              <a:lnSpc>
                <a:spcPts val="2136"/>
              </a:lnSpc>
              <a:spcBef>
                <a:spcPts val="107"/>
              </a:spcBef>
            </a:pPr>
            <a:r>
              <a:rPr sz="3200" baseline="1233" dirty="0">
                <a:latin typeface="Times New Roman"/>
                <a:cs typeface="Times New Roman"/>
              </a:rPr>
              <a:t>WACC</a:t>
            </a:r>
            <a:r>
              <a:rPr sz="3200" spc="-107" baseline="1233" dirty="0">
                <a:latin typeface="Times New Roman"/>
                <a:cs typeface="Times New Roman"/>
              </a:rPr>
              <a:t> </a:t>
            </a:r>
            <a:r>
              <a:rPr sz="3200" baseline="1233" dirty="0">
                <a:latin typeface="Times New Roman"/>
                <a:cs typeface="Times New Roman"/>
              </a:rPr>
              <a:t>-</a:t>
            </a:r>
            <a:r>
              <a:rPr sz="3200" spc="-163" baseline="1233" dirty="0">
                <a:latin typeface="Times New Roman"/>
                <a:cs typeface="Times New Roman"/>
              </a:rPr>
              <a:t> </a:t>
            </a:r>
            <a:r>
              <a:rPr sz="3200" baseline="1233" dirty="0">
                <a:latin typeface="Times New Roman"/>
                <a:cs typeface="Times New Roman"/>
              </a:rPr>
              <a:t>g</a:t>
            </a:r>
            <a:endParaRPr sz="2100">
              <a:latin typeface="Times New Roman"/>
              <a:cs typeface="Times New Roman"/>
            </a:endParaRPr>
          </a:p>
        </p:txBody>
      </p:sp>
      <p:sp>
        <p:nvSpPr>
          <p:cNvPr id="21" name="object 21"/>
          <p:cNvSpPr txBox="1"/>
          <p:nvPr/>
        </p:nvSpPr>
        <p:spPr>
          <a:xfrm>
            <a:off x="1525443" y="3488614"/>
            <a:ext cx="4238855"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Dividing both sides by the book value, we get:</a:t>
            </a:r>
            <a:endParaRPr sz="1600">
              <a:latin typeface="Times New Roman"/>
              <a:cs typeface="Times New Roman"/>
            </a:endParaRPr>
          </a:p>
        </p:txBody>
      </p:sp>
      <p:sp>
        <p:nvSpPr>
          <p:cNvPr id="20" name="object 20"/>
          <p:cNvSpPr txBox="1"/>
          <p:nvPr/>
        </p:nvSpPr>
        <p:spPr>
          <a:xfrm>
            <a:off x="3151266" y="4266156"/>
            <a:ext cx="443857" cy="289034"/>
          </a:xfrm>
          <a:prstGeom prst="rect">
            <a:avLst/>
          </a:prstGeom>
        </p:spPr>
        <p:txBody>
          <a:bodyPr wrap="square" lIns="0" tIns="0" rIns="0" bIns="0" rtlCol="0">
            <a:noAutofit/>
          </a:bodyPr>
          <a:lstStyle/>
          <a:p>
            <a:pPr marL="11397">
              <a:lnSpc>
                <a:spcPts val="2149"/>
              </a:lnSpc>
              <a:spcBef>
                <a:spcPts val="107"/>
              </a:spcBef>
            </a:pPr>
            <a:r>
              <a:rPr sz="3200" baseline="1233" dirty="0">
                <a:latin typeface="Times New Roman"/>
                <a:cs typeface="Times New Roman"/>
              </a:rPr>
              <a:t>BV</a:t>
            </a:r>
            <a:endParaRPr sz="2100">
              <a:latin typeface="Times New Roman"/>
              <a:cs typeface="Times New Roman"/>
            </a:endParaRPr>
          </a:p>
        </p:txBody>
      </p:sp>
      <p:sp>
        <p:nvSpPr>
          <p:cNvPr id="19" name="object 19"/>
          <p:cNvSpPr txBox="1"/>
          <p:nvPr/>
        </p:nvSpPr>
        <p:spPr>
          <a:xfrm>
            <a:off x="4062035" y="4266156"/>
            <a:ext cx="1202758" cy="289034"/>
          </a:xfrm>
          <a:prstGeom prst="rect">
            <a:avLst/>
          </a:prstGeom>
        </p:spPr>
        <p:txBody>
          <a:bodyPr wrap="square" lIns="0" tIns="0" rIns="0" bIns="0" rtlCol="0">
            <a:noAutofit/>
          </a:bodyPr>
          <a:lstStyle/>
          <a:p>
            <a:pPr marL="11397">
              <a:lnSpc>
                <a:spcPts val="2149"/>
              </a:lnSpc>
              <a:spcBef>
                <a:spcPts val="107"/>
              </a:spcBef>
            </a:pPr>
            <a:r>
              <a:rPr sz="3200" baseline="1233" dirty="0">
                <a:latin typeface="Times New Roman"/>
                <a:cs typeface="Times New Roman"/>
              </a:rPr>
              <a:t>WACC</a:t>
            </a:r>
            <a:r>
              <a:rPr sz="3200" spc="-174" baseline="1233" dirty="0">
                <a:latin typeface="Times New Roman"/>
                <a:cs typeface="Times New Roman"/>
              </a:rPr>
              <a:t> </a:t>
            </a:r>
            <a:r>
              <a:rPr sz="3200" baseline="1233" dirty="0">
                <a:latin typeface="Times New Roman"/>
                <a:cs typeface="Times New Roman"/>
              </a:rPr>
              <a:t>-</a:t>
            </a:r>
            <a:r>
              <a:rPr sz="3200" spc="-170" baseline="1233" dirty="0">
                <a:latin typeface="Times New Roman"/>
                <a:cs typeface="Times New Roman"/>
              </a:rPr>
              <a:t> </a:t>
            </a:r>
            <a:r>
              <a:rPr sz="3200" baseline="1233" dirty="0">
                <a:latin typeface="Times New Roman"/>
                <a:cs typeface="Times New Roman"/>
              </a:rPr>
              <a:t>g</a:t>
            </a:r>
            <a:endParaRPr sz="2100">
              <a:latin typeface="Times New Roman"/>
              <a:cs typeface="Times New Roman"/>
            </a:endParaRPr>
          </a:p>
        </p:txBody>
      </p:sp>
      <p:sp>
        <p:nvSpPr>
          <p:cNvPr id="18" name="object 18"/>
          <p:cNvSpPr txBox="1"/>
          <p:nvPr/>
        </p:nvSpPr>
        <p:spPr>
          <a:xfrm>
            <a:off x="1525442" y="5236732"/>
            <a:ext cx="5475207"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If we replace, FCFF = EBIT(1-t) - (g/ROC) EBIT(1-t),we get</a:t>
            </a:r>
            <a:endParaRPr sz="1600">
              <a:latin typeface="Times New Roman"/>
              <a:cs typeface="Times New Roman"/>
            </a:endParaRPr>
          </a:p>
        </p:txBody>
      </p:sp>
      <p:sp>
        <p:nvSpPr>
          <p:cNvPr id="17" name="object 17"/>
          <p:cNvSpPr txBox="1"/>
          <p:nvPr/>
        </p:nvSpPr>
        <p:spPr>
          <a:xfrm>
            <a:off x="3358946" y="5876943"/>
            <a:ext cx="442392" cy="287014"/>
          </a:xfrm>
          <a:prstGeom prst="rect">
            <a:avLst/>
          </a:prstGeom>
        </p:spPr>
        <p:txBody>
          <a:bodyPr wrap="square" lIns="0" tIns="0" rIns="0" bIns="0" rtlCol="0">
            <a:noAutofit/>
          </a:bodyPr>
          <a:lstStyle/>
          <a:p>
            <a:pPr marL="11397">
              <a:lnSpc>
                <a:spcPts val="2136"/>
              </a:lnSpc>
              <a:spcBef>
                <a:spcPts val="107"/>
              </a:spcBef>
            </a:pPr>
            <a:r>
              <a:rPr sz="3200" baseline="1233" dirty="0">
                <a:latin typeface="Times New Roman"/>
                <a:cs typeface="Times New Roman"/>
              </a:rPr>
              <a:t>BV</a:t>
            </a:r>
            <a:endParaRPr sz="2100">
              <a:latin typeface="Times New Roman"/>
              <a:cs typeface="Times New Roman"/>
            </a:endParaRPr>
          </a:p>
        </p:txBody>
      </p:sp>
      <p:sp>
        <p:nvSpPr>
          <p:cNvPr id="16" name="object 16"/>
          <p:cNvSpPr txBox="1"/>
          <p:nvPr/>
        </p:nvSpPr>
        <p:spPr>
          <a:xfrm>
            <a:off x="4198848" y="5876943"/>
            <a:ext cx="1198986" cy="287014"/>
          </a:xfrm>
          <a:prstGeom prst="rect">
            <a:avLst/>
          </a:prstGeom>
        </p:spPr>
        <p:txBody>
          <a:bodyPr wrap="square" lIns="0" tIns="0" rIns="0" bIns="0" rtlCol="0">
            <a:noAutofit/>
          </a:bodyPr>
          <a:lstStyle/>
          <a:p>
            <a:pPr marL="11397">
              <a:lnSpc>
                <a:spcPts val="2136"/>
              </a:lnSpc>
              <a:spcBef>
                <a:spcPts val="107"/>
              </a:spcBef>
            </a:pPr>
            <a:r>
              <a:rPr sz="3200" baseline="1233" dirty="0">
                <a:latin typeface="Times New Roman"/>
                <a:cs typeface="Times New Roman"/>
              </a:rPr>
              <a:t>WACC</a:t>
            </a:r>
            <a:r>
              <a:rPr sz="3200" spc="-174" baseline="1233" dirty="0">
                <a:latin typeface="Times New Roman"/>
                <a:cs typeface="Times New Roman"/>
              </a:rPr>
              <a:t> </a:t>
            </a:r>
            <a:r>
              <a:rPr sz="3200" baseline="1233" dirty="0">
                <a:latin typeface="Times New Roman"/>
                <a:cs typeface="Times New Roman"/>
              </a:rPr>
              <a:t>-</a:t>
            </a:r>
            <a:r>
              <a:rPr sz="3200" spc="-174" baseline="1233" dirty="0">
                <a:latin typeface="Times New Roman"/>
                <a:cs typeface="Times New Roman"/>
              </a:rPr>
              <a:t> </a:t>
            </a:r>
            <a:r>
              <a:rPr sz="3200" baseline="1233" dirty="0">
                <a:latin typeface="Times New Roman"/>
                <a:cs typeface="Times New Roman"/>
              </a:rPr>
              <a:t>g</a:t>
            </a:r>
            <a:endParaRPr sz="2100">
              <a:latin typeface="Times New Roman"/>
              <a:cs typeface="Times New Roman"/>
            </a:endParaRPr>
          </a:p>
        </p:txBody>
      </p:sp>
      <p:sp>
        <p:nvSpPr>
          <p:cNvPr id="15" name="object 15"/>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4" name="object 14"/>
          <p:cNvSpPr txBox="1"/>
          <p:nvPr/>
        </p:nvSpPr>
        <p:spPr>
          <a:xfrm>
            <a:off x="8321384" y="6193771"/>
            <a:ext cx="283875" cy="179294"/>
          </a:xfrm>
          <a:prstGeom prst="rect">
            <a:avLst/>
          </a:prstGeom>
        </p:spPr>
        <p:txBody>
          <a:bodyPr wrap="square" lIns="0" tIns="0" rIns="0" bIns="0" rtlCol="0">
            <a:noAutofit/>
          </a:bodyPr>
          <a:lstStyle/>
          <a:p>
            <a:pPr marL="11397">
              <a:lnSpc>
                <a:spcPts val="1306"/>
              </a:lnSpc>
              <a:spcBef>
                <a:spcPts val="65"/>
              </a:spcBef>
            </a:pPr>
            <a:r>
              <a:rPr sz="1300" spc="-45" dirty="0">
                <a:latin typeface="Times New Roman"/>
                <a:cs typeface="Times New Roman"/>
              </a:rPr>
              <a:t>1</a:t>
            </a:r>
            <a:r>
              <a:rPr sz="1300" dirty="0">
                <a:latin typeface="Times New Roman"/>
                <a:cs typeface="Times New Roman"/>
              </a:rPr>
              <a:t>16</a:t>
            </a:r>
            <a:endParaRPr sz="1300">
              <a:latin typeface="Times New Roman"/>
              <a:cs typeface="Times New Roman"/>
            </a:endParaRPr>
          </a:p>
        </p:txBody>
      </p:sp>
      <p:sp>
        <p:nvSpPr>
          <p:cNvPr id="13" name="object 13"/>
          <p:cNvSpPr txBox="1"/>
          <p:nvPr/>
        </p:nvSpPr>
        <p:spPr>
          <a:xfrm>
            <a:off x="3323201" y="5511460"/>
            <a:ext cx="2182982" cy="687226"/>
          </a:xfrm>
          <a:prstGeom prst="rect">
            <a:avLst/>
          </a:prstGeom>
        </p:spPr>
        <p:txBody>
          <a:bodyPr wrap="square" lIns="0" tIns="0" rIns="0" bIns="0" rtlCol="0">
            <a:noAutofit/>
          </a:bodyPr>
          <a:lstStyle/>
          <a:p>
            <a:pPr marL="46681">
              <a:lnSpc>
                <a:spcPts val="3451"/>
              </a:lnSpc>
            </a:pPr>
            <a:r>
              <a:rPr sz="3200" u="heavy" spc="-174" baseline="32071" dirty="0">
                <a:latin typeface="Times New Roman"/>
                <a:cs typeface="Times New Roman"/>
              </a:rPr>
              <a:t> </a:t>
            </a:r>
            <a:r>
              <a:rPr sz="3200" u="heavy" spc="-116" baseline="32071" dirty="0">
                <a:latin typeface="Times New Roman"/>
                <a:cs typeface="Times New Roman"/>
              </a:rPr>
              <a:t>V</a:t>
            </a:r>
            <a:r>
              <a:rPr u="heavy" baseline="30061" dirty="0">
                <a:latin typeface="Times New Roman"/>
                <a:cs typeface="Times New Roman"/>
              </a:rPr>
              <a:t>0  </a:t>
            </a:r>
            <a:r>
              <a:rPr u="heavy" spc="-120" baseline="30061" dirty="0">
                <a:latin typeface="Times New Roman"/>
                <a:cs typeface="Times New Roman"/>
              </a:rPr>
              <a:t> </a:t>
            </a:r>
            <a:r>
              <a:rPr baseline="30061" dirty="0">
                <a:latin typeface="Times New Roman"/>
                <a:cs typeface="Times New Roman"/>
              </a:rPr>
              <a:t> </a:t>
            </a:r>
            <a:r>
              <a:rPr spc="-75" baseline="30061" dirty="0">
                <a:latin typeface="Times New Roman"/>
                <a:cs typeface="Times New Roman"/>
              </a:rPr>
              <a:t> </a:t>
            </a:r>
            <a:r>
              <a:rPr sz="3200" baseline="-7401" dirty="0">
                <a:latin typeface="Times New Roman"/>
                <a:cs typeface="Times New Roman"/>
              </a:rPr>
              <a:t>=  </a:t>
            </a:r>
            <a:r>
              <a:rPr sz="3200" spc="-129" baseline="-7401" dirty="0">
                <a:latin typeface="Times New Roman"/>
                <a:cs typeface="Times New Roman"/>
              </a:rPr>
              <a:t> </a:t>
            </a:r>
            <a:r>
              <a:rPr sz="3200" u="heavy" baseline="32071" dirty="0">
                <a:latin typeface="Times New Roman"/>
                <a:cs typeface="Times New Roman"/>
              </a:rPr>
              <a:t> ROC </a:t>
            </a:r>
            <a:r>
              <a:rPr sz="3200" u="heavy" spc="-116" baseline="32071" dirty="0">
                <a:latin typeface="Times New Roman"/>
                <a:cs typeface="Times New Roman"/>
              </a:rPr>
              <a:t> </a:t>
            </a:r>
            <a:r>
              <a:rPr sz="3200" u="heavy" baseline="32071" dirty="0">
                <a:latin typeface="Times New Roman"/>
                <a:cs typeface="Times New Roman"/>
              </a:rPr>
              <a:t>-  g </a:t>
            </a:r>
            <a:endParaRPr sz="2100">
              <a:latin typeface="Times New Roman"/>
              <a:cs typeface="Times New Roman"/>
            </a:endParaRPr>
          </a:p>
        </p:txBody>
      </p:sp>
      <p:sp>
        <p:nvSpPr>
          <p:cNvPr id="12" name="object 12"/>
          <p:cNvSpPr txBox="1"/>
          <p:nvPr/>
        </p:nvSpPr>
        <p:spPr>
          <a:xfrm>
            <a:off x="3115383" y="3897813"/>
            <a:ext cx="3783471" cy="1292343"/>
          </a:xfrm>
          <a:prstGeom prst="rect">
            <a:avLst/>
          </a:prstGeom>
        </p:spPr>
        <p:txBody>
          <a:bodyPr wrap="square" lIns="0" tIns="0" rIns="0" bIns="0" rtlCol="0">
            <a:noAutofit/>
          </a:bodyPr>
          <a:lstStyle/>
          <a:p>
            <a:pPr marL="46817">
              <a:lnSpc>
                <a:spcPts val="3509"/>
              </a:lnSpc>
            </a:pPr>
            <a:r>
              <a:rPr sz="3200" u="heavy" spc="-174" baseline="33305" dirty="0">
                <a:latin typeface="Times New Roman"/>
                <a:cs typeface="Times New Roman"/>
              </a:rPr>
              <a:t> </a:t>
            </a:r>
            <a:r>
              <a:rPr sz="3200" u="heavy" spc="-116" baseline="33305" dirty="0">
                <a:latin typeface="Times New Roman"/>
                <a:cs typeface="Times New Roman"/>
              </a:rPr>
              <a:t>V</a:t>
            </a:r>
            <a:r>
              <a:rPr u="heavy" baseline="32208" dirty="0">
                <a:latin typeface="Times New Roman"/>
                <a:cs typeface="Times New Roman"/>
              </a:rPr>
              <a:t>0  </a:t>
            </a:r>
            <a:r>
              <a:rPr u="heavy" spc="-120" baseline="32208" dirty="0">
                <a:latin typeface="Times New Roman"/>
                <a:cs typeface="Times New Roman"/>
              </a:rPr>
              <a:t> </a:t>
            </a:r>
            <a:r>
              <a:rPr baseline="32208" dirty="0">
                <a:latin typeface="Times New Roman"/>
                <a:cs typeface="Times New Roman"/>
              </a:rPr>
              <a:t> </a:t>
            </a:r>
            <a:r>
              <a:rPr spc="-75" baseline="32208" dirty="0">
                <a:latin typeface="Times New Roman"/>
                <a:cs typeface="Times New Roman"/>
              </a:rPr>
              <a:t> </a:t>
            </a:r>
            <a:r>
              <a:rPr sz="3200" baseline="-6167" dirty="0">
                <a:latin typeface="Times New Roman"/>
                <a:cs typeface="Times New Roman"/>
              </a:rPr>
              <a:t>=  </a:t>
            </a:r>
            <a:r>
              <a:rPr sz="3200" spc="-125" baseline="-6167" dirty="0">
                <a:latin typeface="Times New Roman"/>
                <a:cs typeface="Times New Roman"/>
              </a:rPr>
              <a:t> </a:t>
            </a:r>
            <a:r>
              <a:rPr sz="3200" u="heavy" baseline="33305" dirty="0">
                <a:latin typeface="Times New Roman"/>
                <a:cs typeface="Times New Roman"/>
              </a:rPr>
              <a:t>FCF</a:t>
            </a:r>
            <a:r>
              <a:rPr sz="3200" u="heavy" spc="-179" baseline="33305" dirty="0">
                <a:latin typeface="Times New Roman"/>
                <a:cs typeface="Times New Roman"/>
              </a:rPr>
              <a:t>F</a:t>
            </a:r>
            <a:r>
              <a:rPr u="heavy" baseline="32208" dirty="0">
                <a:latin typeface="Times New Roman"/>
                <a:cs typeface="Times New Roman"/>
              </a:rPr>
              <a:t>1</a:t>
            </a:r>
            <a:r>
              <a:rPr u="heavy" spc="-219" baseline="32208" dirty="0">
                <a:latin typeface="Times New Roman"/>
                <a:cs typeface="Times New Roman"/>
              </a:rPr>
              <a:t> </a:t>
            </a:r>
            <a:r>
              <a:rPr sz="3200" u="heavy" baseline="33305" dirty="0">
                <a:latin typeface="Times New Roman"/>
                <a:cs typeface="Times New Roman"/>
              </a:rPr>
              <a:t>/BV </a:t>
            </a:r>
            <a:r>
              <a:rPr sz="3200" u="heavy" spc="179" baseline="33305" dirty="0">
                <a:latin typeface="Times New Roman"/>
                <a:cs typeface="Times New Roman"/>
              </a:rPr>
              <a:t> </a:t>
            </a:r>
            <a:endParaRPr sz="2100">
              <a:latin typeface="Times New Roman"/>
              <a:cs typeface="Times New Roman"/>
            </a:endParaRPr>
          </a:p>
        </p:txBody>
      </p:sp>
      <p:sp>
        <p:nvSpPr>
          <p:cNvPr id="11" name="object 11"/>
          <p:cNvSpPr txBox="1"/>
          <p:nvPr/>
        </p:nvSpPr>
        <p:spPr>
          <a:xfrm>
            <a:off x="3531019" y="2620342"/>
            <a:ext cx="2070414" cy="664814"/>
          </a:xfrm>
          <a:prstGeom prst="rect">
            <a:avLst/>
          </a:prstGeom>
        </p:spPr>
        <p:txBody>
          <a:bodyPr wrap="square" lIns="0" tIns="0" rIns="0" bIns="0" rtlCol="0">
            <a:noAutofit/>
          </a:bodyPr>
          <a:lstStyle/>
          <a:p>
            <a:pPr marL="727219">
              <a:lnSpc>
                <a:spcPts val="2405"/>
              </a:lnSpc>
              <a:tabLst>
                <a:tab pos="1880502" algn="l"/>
              </a:tabLst>
            </a:pPr>
            <a:r>
              <a:rPr sz="3200" u="heavy" baseline="8634" dirty="0">
                <a:latin typeface="Times New Roman"/>
                <a:cs typeface="Times New Roman"/>
              </a:rPr>
              <a:t> </a:t>
            </a:r>
            <a:r>
              <a:rPr sz="3200" u="heavy" spc="188" baseline="8634" dirty="0">
                <a:latin typeface="Times New Roman"/>
                <a:cs typeface="Times New Roman"/>
              </a:rPr>
              <a:t> </a:t>
            </a:r>
            <a:r>
              <a:rPr sz="3200" u="heavy" baseline="8634" dirty="0">
                <a:latin typeface="Times New Roman"/>
                <a:cs typeface="Times New Roman"/>
              </a:rPr>
              <a:t>FCF</a:t>
            </a:r>
            <a:r>
              <a:rPr sz="3200" u="heavy" spc="-363" baseline="8634" dirty="0">
                <a:latin typeface="Times New Roman"/>
                <a:cs typeface="Times New Roman"/>
              </a:rPr>
              <a:t>F</a:t>
            </a:r>
            <a:r>
              <a:rPr u="heavy" baseline="-10736" dirty="0">
                <a:latin typeface="Times New Roman"/>
                <a:cs typeface="Times New Roman"/>
              </a:rPr>
              <a:t>1 	</a:t>
            </a:r>
            <a:endParaRPr sz="1200">
              <a:latin typeface="Times New Roman"/>
              <a:cs typeface="Times New Roman"/>
            </a:endParaRPr>
          </a:p>
        </p:txBody>
      </p:sp>
      <p:sp>
        <p:nvSpPr>
          <p:cNvPr id="10" name="object 10"/>
          <p:cNvSpPr txBox="1"/>
          <p:nvPr/>
        </p:nvSpPr>
        <p:spPr>
          <a:xfrm>
            <a:off x="4267712" y="2697256"/>
            <a:ext cx="160738" cy="134471"/>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5105849" y="2763370"/>
            <a:ext cx="332957"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5143814" y="3976349"/>
            <a:ext cx="159304"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3470196" y="4043005"/>
            <a:ext cx="102461"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4187693" y="5588481"/>
            <a:ext cx="68100"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4815900" y="5588481"/>
            <a:ext cx="120893"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5027506" y="5588481"/>
            <a:ext cx="136288"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5299995" y="5588481"/>
            <a:ext cx="68100"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3676941" y="5654632"/>
            <a:ext cx="102150"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26485813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txBox="1"/>
          <p:nvPr/>
        </p:nvSpPr>
        <p:spPr>
          <a:xfrm>
            <a:off x="2824148" y="1307726"/>
            <a:ext cx="361220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Value/Book Ratio: An Example</a:t>
            </a:r>
            <a:endParaRPr sz="2200">
              <a:latin typeface="Times New Roman"/>
              <a:cs typeface="Times New Roman"/>
            </a:endParaRPr>
          </a:p>
        </p:txBody>
      </p:sp>
      <p:sp>
        <p:nvSpPr>
          <p:cNvPr id="7" name="object 7"/>
          <p:cNvSpPr txBox="1"/>
          <p:nvPr/>
        </p:nvSpPr>
        <p:spPr>
          <a:xfrm>
            <a:off x="1525442" y="2095500"/>
            <a:ext cx="5721721"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Consider a stable growth firm</a:t>
            </a:r>
            <a:r>
              <a:rPr sz="2400" spc="-88" baseline="1610" dirty="0">
                <a:latin typeface="Times New Roman"/>
                <a:cs typeface="Times New Roman"/>
              </a:rPr>
              <a:t> </a:t>
            </a:r>
            <a:r>
              <a:rPr sz="2400" baseline="1610" dirty="0">
                <a:latin typeface="Times New Roman"/>
                <a:cs typeface="Times New Roman"/>
              </a:rPr>
              <a:t>with the following characteristics:</a:t>
            </a:r>
            <a:endParaRPr sz="1600">
              <a:latin typeface="Times New Roman"/>
              <a:cs typeface="Times New Roman"/>
            </a:endParaRPr>
          </a:p>
        </p:txBody>
      </p:sp>
      <p:sp>
        <p:nvSpPr>
          <p:cNvPr id="6" name="object 6"/>
          <p:cNvSpPr txBox="1"/>
          <p:nvPr/>
        </p:nvSpPr>
        <p:spPr>
          <a:xfrm>
            <a:off x="1941078" y="2364662"/>
            <a:ext cx="141734" cy="720765"/>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5" name="object 5"/>
          <p:cNvSpPr txBox="1"/>
          <p:nvPr/>
        </p:nvSpPr>
        <p:spPr>
          <a:xfrm>
            <a:off x="2200851" y="2368251"/>
            <a:ext cx="1899293" cy="71717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Return on Capital = 12%</a:t>
            </a:r>
            <a:endParaRPr sz="1400">
              <a:latin typeface="Times New Roman"/>
              <a:cs typeface="Times New Roman"/>
            </a:endParaRPr>
          </a:p>
          <a:p>
            <a:pPr marL="11397" marR="113863">
              <a:lnSpc>
                <a:spcPct val="119791"/>
              </a:lnSpc>
              <a:spcBef>
                <a:spcPts val="302"/>
              </a:spcBef>
            </a:pPr>
            <a:r>
              <a:rPr sz="1400" dirty="0">
                <a:latin typeface="Times New Roman"/>
                <a:cs typeface="Times New Roman"/>
              </a:rPr>
              <a:t>Cost of Capital = 10% Expected Growth = 5%</a:t>
            </a:r>
            <a:endParaRPr sz="1400">
              <a:latin typeface="Times New Roman"/>
              <a:cs typeface="Times New Roman"/>
            </a:endParaRPr>
          </a:p>
        </p:txBody>
      </p:sp>
      <p:sp>
        <p:nvSpPr>
          <p:cNvPr id="4" name="object 4"/>
          <p:cNvSpPr txBox="1"/>
          <p:nvPr/>
        </p:nvSpPr>
        <p:spPr>
          <a:xfrm>
            <a:off x="1525442" y="3152438"/>
            <a:ext cx="6418888" cy="1049767"/>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value/BV ratio for this firm</a:t>
            </a:r>
            <a:r>
              <a:rPr sz="2400" spc="-88" baseline="1610" dirty="0">
                <a:latin typeface="Times New Roman"/>
                <a:cs typeface="Times New Roman"/>
              </a:rPr>
              <a:t> </a:t>
            </a:r>
            <a:r>
              <a:rPr sz="2400" baseline="1610" dirty="0">
                <a:latin typeface="Times New Roman"/>
                <a:cs typeface="Times New Roman"/>
              </a:rPr>
              <a:t>can be estimated as follows:</a:t>
            </a:r>
            <a:endParaRPr sz="1600">
              <a:latin typeface="Times New Roman"/>
              <a:cs typeface="Times New Roman"/>
            </a:endParaRPr>
          </a:p>
          <a:p>
            <a:pPr marL="319115" marR="23988">
              <a:lnSpc>
                <a:spcPct val="95825"/>
              </a:lnSpc>
              <a:spcBef>
                <a:spcPts val="374"/>
              </a:spcBef>
            </a:pPr>
            <a:r>
              <a:rPr sz="1600" dirty="0">
                <a:latin typeface="Times New Roman"/>
                <a:cs typeface="Times New Roman"/>
              </a:rPr>
              <a:t>Value/BV = (.12 - .05)/(.10 - .05) = 1.40</a:t>
            </a:r>
            <a:endParaRPr sz="1600">
              <a:latin typeface="Times New Roman"/>
              <a:cs typeface="Times New Roman"/>
            </a:endParaRPr>
          </a:p>
          <a:p>
            <a:pPr marL="319115" indent="-307718">
              <a:lnSpc>
                <a:spcPct val="99466"/>
              </a:lnSpc>
              <a:spcBef>
                <a:spcPts val="476"/>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effects of ROC on growth will increase if the firm</a:t>
            </a:r>
            <a:r>
              <a:rPr sz="1600" spc="-88" dirty="0">
                <a:latin typeface="Times New Roman"/>
                <a:cs typeface="Times New Roman"/>
              </a:rPr>
              <a:t> </a:t>
            </a:r>
            <a:r>
              <a:rPr sz="1600" dirty="0">
                <a:latin typeface="Times New Roman"/>
                <a:cs typeface="Times New Roman"/>
              </a:rPr>
              <a:t>has a high growth phase, but the basic determinants will remain unchanged.</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21384" y="6193771"/>
            <a:ext cx="283875" cy="179294"/>
          </a:xfrm>
          <a:prstGeom prst="rect">
            <a:avLst/>
          </a:prstGeom>
        </p:spPr>
        <p:txBody>
          <a:bodyPr wrap="square" lIns="0" tIns="0" rIns="0" bIns="0" rtlCol="0">
            <a:noAutofit/>
          </a:bodyPr>
          <a:lstStyle/>
          <a:p>
            <a:pPr marL="11397">
              <a:lnSpc>
                <a:spcPts val="1306"/>
              </a:lnSpc>
              <a:spcBef>
                <a:spcPts val="65"/>
              </a:spcBef>
            </a:pPr>
            <a:r>
              <a:rPr sz="1300" spc="-45" dirty="0">
                <a:latin typeface="Times New Roman"/>
                <a:cs typeface="Times New Roman"/>
              </a:rPr>
              <a:t>1</a:t>
            </a:r>
            <a:r>
              <a:rPr sz="1300" dirty="0">
                <a:latin typeface="Times New Roman"/>
                <a:cs typeface="Times New Roman"/>
              </a:rPr>
              <a:t>17</a:t>
            </a:r>
            <a:endParaRPr sz="1300">
              <a:latin typeface="Times New Roman"/>
              <a:cs typeface="Times New Roman"/>
            </a:endParaRPr>
          </a:p>
        </p:txBody>
      </p:sp>
    </p:spTree>
    <p:extLst>
      <p:ext uri="{BB962C8B-B14F-4D97-AF65-F5344CB8AC3E}">
        <p14:creationId xmlns:p14="http://schemas.microsoft.com/office/powerpoint/2010/main" val="13066539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p:nvPr/>
        </p:nvSpPr>
        <p:spPr>
          <a:xfrm>
            <a:off x="2044205" y="2017059"/>
            <a:ext cx="5869544" cy="3697941"/>
          </a:xfrm>
          <a:prstGeom prst="rect">
            <a:avLst/>
          </a:prstGeom>
          <a:blipFill>
            <a:blip r:embed="rId8" cstate="print"/>
            <a:stretch>
              <a:fillRect/>
            </a:stretch>
          </a:blipFill>
        </p:spPr>
        <p:txBody>
          <a:bodyPr wrap="square" lIns="0" tIns="0" rIns="0" bIns="0" rtlCol="0">
            <a:noAutofit/>
          </a:bodyPr>
          <a:lstStyle/>
          <a:p>
            <a:endParaRPr/>
          </a:p>
        </p:txBody>
      </p:sp>
      <p:sp>
        <p:nvSpPr>
          <p:cNvPr id="8" name="object 8"/>
          <p:cNvSpPr txBox="1"/>
          <p:nvPr/>
        </p:nvSpPr>
        <p:spPr>
          <a:xfrm>
            <a:off x="2658813" y="1307726"/>
            <a:ext cx="140366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Value/Book</a:t>
            </a:r>
            <a:endParaRPr sz="2200">
              <a:latin typeface="Times New Roman"/>
              <a:cs typeface="Times New Roman"/>
            </a:endParaRPr>
          </a:p>
        </p:txBody>
      </p:sp>
      <p:sp>
        <p:nvSpPr>
          <p:cNvPr id="7" name="object 7"/>
          <p:cNvSpPr txBox="1"/>
          <p:nvPr/>
        </p:nvSpPr>
        <p:spPr>
          <a:xfrm>
            <a:off x="4067099" y="1307726"/>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6" name="object 6"/>
          <p:cNvSpPr txBox="1"/>
          <p:nvPr/>
        </p:nvSpPr>
        <p:spPr>
          <a:xfrm>
            <a:off x="4536436" y="1307726"/>
            <a:ext cx="40316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a:t>
            </a:r>
            <a:endParaRPr sz="2200">
              <a:latin typeface="Times New Roman"/>
              <a:cs typeface="Times New Roman"/>
            </a:endParaRPr>
          </a:p>
        </p:txBody>
      </p:sp>
      <p:sp>
        <p:nvSpPr>
          <p:cNvPr id="5" name="object 5"/>
          <p:cNvSpPr txBox="1"/>
          <p:nvPr/>
        </p:nvSpPr>
        <p:spPr>
          <a:xfrm>
            <a:off x="4944203" y="1307726"/>
            <a:ext cx="81878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Return</a:t>
            </a:r>
            <a:endParaRPr sz="2200">
              <a:latin typeface="Times New Roman"/>
              <a:cs typeface="Times New Roman"/>
            </a:endParaRPr>
          </a:p>
        </p:txBody>
      </p:sp>
      <p:sp>
        <p:nvSpPr>
          <p:cNvPr id="4" name="object 4"/>
          <p:cNvSpPr txBox="1"/>
          <p:nvPr/>
        </p:nvSpPr>
        <p:spPr>
          <a:xfrm>
            <a:off x="5767606" y="1307726"/>
            <a:ext cx="83408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Spread</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21384" y="6193771"/>
            <a:ext cx="283875" cy="179294"/>
          </a:xfrm>
          <a:prstGeom prst="rect">
            <a:avLst/>
          </a:prstGeom>
        </p:spPr>
        <p:txBody>
          <a:bodyPr wrap="square" lIns="0" tIns="0" rIns="0" bIns="0" rtlCol="0">
            <a:noAutofit/>
          </a:bodyPr>
          <a:lstStyle/>
          <a:p>
            <a:pPr marL="11397">
              <a:lnSpc>
                <a:spcPts val="1306"/>
              </a:lnSpc>
              <a:spcBef>
                <a:spcPts val="65"/>
              </a:spcBef>
            </a:pPr>
            <a:r>
              <a:rPr sz="1300" spc="-45" dirty="0">
                <a:latin typeface="Times New Roman"/>
                <a:cs typeface="Times New Roman"/>
              </a:rPr>
              <a:t>1</a:t>
            </a:r>
            <a:r>
              <a:rPr sz="1300" dirty="0">
                <a:latin typeface="Times New Roman"/>
                <a:cs typeface="Times New Roman"/>
              </a:rPr>
              <a:t>18</a:t>
            </a:r>
            <a:endParaRPr sz="1300">
              <a:latin typeface="Times New Roman"/>
              <a:cs typeface="Times New Roman"/>
            </a:endParaRPr>
          </a:p>
        </p:txBody>
      </p:sp>
    </p:spTree>
    <p:extLst>
      <p:ext uri="{BB962C8B-B14F-4D97-AF65-F5344CB8AC3E}">
        <p14:creationId xmlns:p14="http://schemas.microsoft.com/office/powerpoint/2010/main" val="240829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7" name="object 1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txBox="1"/>
          <p:nvPr/>
        </p:nvSpPr>
        <p:spPr>
          <a:xfrm>
            <a:off x="3616792" y="1307726"/>
            <a:ext cx="202694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Application Tests</a:t>
            </a:r>
            <a:endParaRPr sz="2200">
              <a:latin typeface="Times New Roman"/>
              <a:cs typeface="Times New Roman"/>
            </a:endParaRPr>
          </a:p>
        </p:txBody>
      </p:sp>
      <p:sp>
        <p:nvSpPr>
          <p:cNvPr id="10" name="object 10"/>
          <p:cNvSpPr txBox="1"/>
          <p:nvPr/>
        </p:nvSpPr>
        <p:spPr>
          <a:xfrm>
            <a:off x="1525442" y="2073438"/>
            <a:ext cx="5782618" cy="246179"/>
          </a:xfrm>
          <a:prstGeom prst="rect">
            <a:avLst/>
          </a:prstGeom>
        </p:spPr>
        <p:txBody>
          <a:bodyPr wrap="square" lIns="0" tIns="0" rIns="0" bIns="0" rtlCol="0">
            <a:noAutofit/>
          </a:bodyPr>
          <a:lstStyle/>
          <a:p>
            <a:pPr marL="11397">
              <a:lnSpc>
                <a:spcPts val="1844"/>
              </a:lnSpc>
              <a:spcBef>
                <a:spcPts val="9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Given the firm</a:t>
            </a:r>
            <a:r>
              <a:rPr sz="1600" spc="-88" dirty="0">
                <a:latin typeface="Times New Roman"/>
                <a:cs typeface="Times New Roman"/>
              </a:rPr>
              <a:t> </a:t>
            </a:r>
            <a:r>
              <a:rPr sz="1600" dirty="0">
                <a:latin typeface="Times New Roman"/>
                <a:cs typeface="Times New Roman"/>
              </a:rPr>
              <a:t>that we are valuing, what is a </a:t>
            </a:r>
            <a:r>
              <a:rPr sz="1600" dirty="0">
                <a:latin typeface="MS PGothic"/>
                <a:cs typeface="MS PGothic"/>
              </a:rPr>
              <a:t>“</a:t>
            </a:r>
            <a:r>
              <a:rPr sz="1600" dirty="0">
                <a:latin typeface="Times New Roman"/>
                <a:cs typeface="Times New Roman"/>
              </a:rPr>
              <a:t>comparable</a:t>
            </a:r>
            <a:r>
              <a:rPr sz="1600" dirty="0">
                <a:latin typeface="MS PGothic"/>
                <a:cs typeface="MS PGothic"/>
              </a:rPr>
              <a:t>”</a:t>
            </a:r>
            <a:r>
              <a:rPr sz="1600" spc="-84" dirty="0">
                <a:latin typeface="MS PGothic"/>
                <a:cs typeface="MS PGothic"/>
              </a:rPr>
              <a:t> </a:t>
            </a:r>
            <a:r>
              <a:rPr sz="1600" dirty="0">
                <a:latin typeface="Times New Roman"/>
                <a:cs typeface="Times New Roman"/>
              </a:rPr>
              <a:t>firm?</a:t>
            </a:r>
            <a:endParaRPr sz="1600">
              <a:latin typeface="Times New Roman"/>
              <a:cs typeface="Times New Roman"/>
            </a:endParaRPr>
          </a:p>
        </p:txBody>
      </p:sp>
      <p:sp>
        <p:nvSpPr>
          <p:cNvPr id="9" name="object 9"/>
          <p:cNvSpPr txBox="1"/>
          <p:nvPr/>
        </p:nvSpPr>
        <p:spPr>
          <a:xfrm>
            <a:off x="1941078" y="236466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8" name="object 8"/>
          <p:cNvSpPr txBox="1"/>
          <p:nvPr/>
        </p:nvSpPr>
        <p:spPr>
          <a:xfrm>
            <a:off x="2195079" y="2368250"/>
            <a:ext cx="6263083" cy="1324087"/>
          </a:xfrm>
          <a:prstGeom prst="rect">
            <a:avLst/>
          </a:prstGeom>
        </p:spPr>
        <p:txBody>
          <a:bodyPr wrap="square" lIns="0" tIns="0" rIns="0" bIns="0" rtlCol="0">
            <a:noAutofit/>
          </a:bodyPr>
          <a:lstStyle/>
          <a:p>
            <a:pPr marL="17095" marR="20056">
              <a:lnSpc>
                <a:spcPts val="1476"/>
              </a:lnSpc>
              <a:spcBef>
                <a:spcPts val="74"/>
              </a:spcBef>
            </a:pPr>
            <a:r>
              <a:rPr sz="1400" dirty="0">
                <a:latin typeface="Times New Roman"/>
                <a:cs typeface="Times New Roman"/>
              </a:rPr>
              <a:t>While traditional analysis is built on the premise that firms</a:t>
            </a:r>
            <a:r>
              <a:rPr sz="1400" spc="-78" dirty="0">
                <a:latin typeface="Times New Roman"/>
                <a:cs typeface="Times New Roman"/>
              </a:rPr>
              <a:t> </a:t>
            </a:r>
            <a:r>
              <a:rPr sz="1400" dirty="0">
                <a:latin typeface="Times New Roman"/>
                <a:cs typeface="Times New Roman"/>
              </a:rPr>
              <a:t>in the same sector are</a:t>
            </a:r>
            <a:endParaRPr sz="1400">
              <a:latin typeface="Times New Roman"/>
              <a:cs typeface="Times New Roman"/>
            </a:endParaRPr>
          </a:p>
          <a:p>
            <a:pPr marL="11397" marR="326236">
              <a:lnSpc>
                <a:spcPct val="98987"/>
              </a:lnSpc>
            </a:pPr>
            <a:r>
              <a:rPr sz="1400" dirty="0">
                <a:latin typeface="Times New Roman"/>
                <a:cs typeface="Times New Roman"/>
              </a:rPr>
              <a:t>comparable firms,</a:t>
            </a:r>
            <a:r>
              <a:rPr sz="1400" spc="-78" dirty="0">
                <a:latin typeface="Times New Roman"/>
                <a:cs typeface="Times New Roman"/>
              </a:rPr>
              <a:t> </a:t>
            </a:r>
            <a:r>
              <a:rPr sz="1400" dirty="0">
                <a:latin typeface="Times New Roman"/>
                <a:cs typeface="Times New Roman"/>
              </a:rPr>
              <a:t>valuation theory would suggest that a comparable firm</a:t>
            </a:r>
            <a:r>
              <a:rPr sz="1400" spc="-78" dirty="0">
                <a:latin typeface="Times New Roman"/>
                <a:cs typeface="Times New Roman"/>
              </a:rPr>
              <a:t> </a:t>
            </a:r>
            <a:r>
              <a:rPr sz="1400" dirty="0">
                <a:latin typeface="Times New Roman"/>
                <a:cs typeface="Times New Roman"/>
              </a:rPr>
              <a:t>is one which is similar to the one being analyzed in terms of fundamentals.</a:t>
            </a:r>
            <a:endParaRPr sz="1400">
              <a:latin typeface="Times New Roman"/>
              <a:cs typeface="Times New Roman"/>
            </a:endParaRPr>
          </a:p>
          <a:p>
            <a:pPr marL="11397" indent="5698">
              <a:lnSpc>
                <a:spcPct val="99370"/>
              </a:lnSpc>
              <a:spcBef>
                <a:spcPts val="434"/>
              </a:spcBef>
            </a:pPr>
            <a:r>
              <a:rPr sz="1400" b="1" dirty="0">
                <a:latin typeface="Times New Roman"/>
                <a:cs typeface="Times New Roman"/>
              </a:rPr>
              <a:t>Proposition 4: There is no reason why a firm</a:t>
            </a:r>
            <a:r>
              <a:rPr sz="1400" b="1" spc="-78" dirty="0">
                <a:latin typeface="Times New Roman"/>
                <a:cs typeface="Times New Roman"/>
              </a:rPr>
              <a:t> </a:t>
            </a:r>
            <a:r>
              <a:rPr sz="1400" b="1" dirty="0">
                <a:latin typeface="Times New Roman"/>
                <a:cs typeface="Times New Roman"/>
              </a:rPr>
              <a:t>cannot be compared with another firm</a:t>
            </a:r>
            <a:r>
              <a:rPr sz="1400" b="1" spc="-78" dirty="0">
                <a:latin typeface="Times New Roman"/>
                <a:cs typeface="Times New Roman"/>
              </a:rPr>
              <a:t> </a:t>
            </a:r>
            <a:r>
              <a:rPr sz="1400" b="1" dirty="0">
                <a:latin typeface="Times New Roman"/>
                <a:cs typeface="Times New Roman"/>
              </a:rPr>
              <a:t>in a very different business, if the two firms</a:t>
            </a:r>
            <a:r>
              <a:rPr sz="1400" b="1" spc="-78" dirty="0">
                <a:latin typeface="Times New Roman"/>
                <a:cs typeface="Times New Roman"/>
              </a:rPr>
              <a:t> </a:t>
            </a:r>
            <a:r>
              <a:rPr sz="1400" b="1" dirty="0">
                <a:latin typeface="Times New Roman"/>
                <a:cs typeface="Times New Roman"/>
              </a:rPr>
              <a:t>have the same risk, growth and cash flow characteristics.   </a:t>
            </a:r>
            <a:endParaRPr sz="1400">
              <a:latin typeface="Times New Roman"/>
              <a:cs typeface="Times New Roman"/>
            </a:endParaRPr>
          </a:p>
        </p:txBody>
      </p:sp>
      <p:sp>
        <p:nvSpPr>
          <p:cNvPr id="7" name="object 7"/>
          <p:cNvSpPr txBox="1"/>
          <p:nvPr/>
        </p:nvSpPr>
        <p:spPr>
          <a:xfrm>
            <a:off x="1941078" y="3059427"/>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6" name="object 6"/>
          <p:cNvSpPr txBox="1"/>
          <p:nvPr/>
        </p:nvSpPr>
        <p:spPr>
          <a:xfrm>
            <a:off x="1525442" y="3757556"/>
            <a:ext cx="6823857" cy="46706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Given the comparable firms,</a:t>
            </a:r>
            <a:r>
              <a:rPr sz="2400" spc="-88" baseline="1610" dirty="0">
                <a:latin typeface="Times New Roman"/>
                <a:cs typeface="Times New Roman"/>
              </a:rPr>
              <a:t> </a:t>
            </a:r>
            <a:r>
              <a:rPr sz="2400" baseline="1610" dirty="0">
                <a:latin typeface="Times New Roman"/>
                <a:cs typeface="Times New Roman"/>
              </a:rPr>
              <a:t>how do we adjust for differences across firms</a:t>
            </a:r>
            <a:r>
              <a:rPr sz="2400" spc="-88" baseline="1610" dirty="0">
                <a:latin typeface="Times New Roman"/>
                <a:cs typeface="Times New Roman"/>
              </a:rPr>
              <a:t> </a:t>
            </a:r>
            <a:r>
              <a:rPr sz="2400" baseline="1610" dirty="0">
                <a:latin typeface="Times New Roman"/>
                <a:cs typeface="Times New Roman"/>
              </a:rPr>
              <a:t>on</a:t>
            </a:r>
            <a:endParaRPr sz="1600">
              <a:latin typeface="Times New Roman"/>
              <a:cs typeface="Times New Roman"/>
            </a:endParaRPr>
          </a:p>
          <a:p>
            <a:pPr marL="319115" marR="30772">
              <a:lnSpc>
                <a:spcPct val="95825"/>
              </a:lnSpc>
            </a:pPr>
            <a:r>
              <a:rPr sz="1600" dirty="0">
                <a:latin typeface="Times New Roman"/>
                <a:cs typeface="Times New Roman"/>
              </a:rPr>
              <a:t>the fundamentals?</a:t>
            </a:r>
            <a:endParaRPr sz="1600">
              <a:latin typeface="Times New Roman"/>
              <a:cs typeface="Times New Roman"/>
            </a:endParaRPr>
          </a:p>
        </p:txBody>
      </p:sp>
      <p:sp>
        <p:nvSpPr>
          <p:cNvPr id="5" name="object 5"/>
          <p:cNvSpPr txBox="1"/>
          <p:nvPr/>
        </p:nvSpPr>
        <p:spPr>
          <a:xfrm>
            <a:off x="1941078" y="4280868"/>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4" name="object 4"/>
          <p:cNvSpPr txBox="1"/>
          <p:nvPr/>
        </p:nvSpPr>
        <p:spPr>
          <a:xfrm>
            <a:off x="2195079" y="4284457"/>
            <a:ext cx="6050188" cy="416410"/>
          </a:xfrm>
          <a:prstGeom prst="rect">
            <a:avLst/>
          </a:prstGeom>
        </p:spPr>
        <p:txBody>
          <a:bodyPr wrap="square" lIns="0" tIns="0" rIns="0" bIns="0" rtlCol="0">
            <a:noAutofit/>
          </a:bodyPr>
          <a:lstStyle/>
          <a:p>
            <a:pPr marL="17095">
              <a:lnSpc>
                <a:spcPts val="1476"/>
              </a:lnSpc>
              <a:spcBef>
                <a:spcPts val="74"/>
              </a:spcBef>
            </a:pPr>
            <a:r>
              <a:rPr sz="1400" b="1" dirty="0">
                <a:latin typeface="Times New Roman"/>
                <a:cs typeface="Times New Roman"/>
              </a:rPr>
              <a:t>Proposition 5: It is impossible to find</a:t>
            </a:r>
            <a:r>
              <a:rPr sz="1400" b="1" spc="-78" dirty="0">
                <a:latin typeface="Times New Roman"/>
                <a:cs typeface="Times New Roman"/>
              </a:rPr>
              <a:t> </a:t>
            </a:r>
            <a:r>
              <a:rPr sz="1400" b="1" dirty="0">
                <a:latin typeface="Times New Roman"/>
                <a:cs typeface="Times New Roman"/>
              </a:rPr>
              <a:t>an exactly identical firm</a:t>
            </a:r>
            <a:r>
              <a:rPr sz="1400" b="1" spc="-78" dirty="0">
                <a:latin typeface="Times New Roman"/>
                <a:cs typeface="Times New Roman"/>
              </a:rPr>
              <a:t> </a:t>
            </a:r>
            <a:r>
              <a:rPr sz="1400" b="1" dirty="0">
                <a:latin typeface="Times New Roman"/>
                <a:cs typeface="Times New Roman"/>
              </a:rPr>
              <a:t>to the one you</a:t>
            </a:r>
            <a:endParaRPr sz="1400">
              <a:latin typeface="Times New Roman"/>
              <a:cs typeface="Times New Roman"/>
            </a:endParaRPr>
          </a:p>
          <a:p>
            <a:pPr marL="11397" marR="27352"/>
            <a:r>
              <a:rPr sz="1400" b="1" dirty="0">
                <a:latin typeface="Times New Roman"/>
                <a:cs typeface="Times New Roman"/>
              </a:rPr>
              <a:t>are valuing.   </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402203" y="6193771"/>
            <a:ext cx="203056" cy="179294"/>
          </a:xfrm>
          <a:prstGeom prst="rect">
            <a:avLst/>
          </a:prstGeom>
        </p:spPr>
        <p:txBody>
          <a:bodyPr wrap="square" lIns="0" tIns="0" rIns="0" bIns="0" rtlCol="0">
            <a:noAutofit/>
          </a:bodyPr>
          <a:lstStyle/>
          <a:p>
            <a:pPr marL="11397">
              <a:lnSpc>
                <a:spcPts val="1306"/>
              </a:lnSpc>
              <a:spcBef>
                <a:spcPts val="65"/>
              </a:spcBef>
            </a:pPr>
            <a:r>
              <a:rPr sz="1300" spc="-45" dirty="0">
                <a:latin typeface="Times New Roman"/>
                <a:cs typeface="Times New Roman"/>
              </a:rPr>
              <a:t>1</a:t>
            </a:r>
            <a:r>
              <a:rPr sz="1300" dirty="0">
                <a:latin typeface="Times New Roman"/>
                <a:cs typeface="Times New Roman"/>
              </a:rPr>
              <a:t>1</a:t>
            </a:r>
            <a:endParaRPr sz="1300">
              <a:latin typeface="Times New Roman"/>
              <a:cs typeface="Times New Roman"/>
            </a:endParaRPr>
          </a:p>
        </p:txBody>
      </p:sp>
    </p:spTree>
    <p:extLst>
      <p:ext uri="{BB962C8B-B14F-4D97-AF65-F5344CB8AC3E}">
        <p14:creationId xmlns:p14="http://schemas.microsoft.com/office/powerpoint/2010/main" val="10564905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p:nvPr/>
        </p:nvSpPr>
        <p:spPr>
          <a:xfrm>
            <a:off x="2286000" y="2084294"/>
            <a:ext cx="4525818" cy="1270466"/>
          </a:xfrm>
          <a:prstGeom prst="rect">
            <a:avLst/>
          </a:prstGeom>
          <a:blipFill>
            <a:blip r:embed="rId8" cstate="print"/>
            <a:stretch>
              <a:fillRect/>
            </a:stretch>
          </a:blipFill>
        </p:spPr>
        <p:txBody>
          <a:bodyPr wrap="square" lIns="0" tIns="0" rIns="0" bIns="0" rtlCol="0">
            <a:noAutofit/>
          </a:bodyPr>
          <a:lstStyle/>
          <a:p>
            <a:endParaRPr/>
          </a:p>
        </p:txBody>
      </p:sp>
      <p:sp>
        <p:nvSpPr>
          <p:cNvPr id="13" name="object 13"/>
          <p:cNvSpPr/>
          <p:nvPr/>
        </p:nvSpPr>
        <p:spPr>
          <a:xfrm>
            <a:off x="2216727" y="3765177"/>
            <a:ext cx="4987636" cy="1585632"/>
          </a:xfrm>
          <a:prstGeom prst="rect">
            <a:avLst/>
          </a:prstGeom>
          <a:blipFill>
            <a:blip r:embed="rId9" cstate="print"/>
            <a:stretch>
              <a:fillRect/>
            </a:stretch>
          </a:blipFill>
        </p:spPr>
        <p:txBody>
          <a:bodyPr wrap="square" lIns="0" tIns="0" rIns="0" bIns="0" rtlCol="0">
            <a:noAutofit/>
          </a:bodyPr>
          <a:lstStyle/>
          <a:p>
            <a:endParaRPr/>
          </a:p>
        </p:txBody>
      </p:sp>
      <p:sp>
        <p:nvSpPr>
          <p:cNvPr id="12" name="object 12"/>
          <p:cNvSpPr txBox="1"/>
          <p:nvPr/>
        </p:nvSpPr>
        <p:spPr>
          <a:xfrm>
            <a:off x="1635214" y="1307726"/>
            <a:ext cx="51100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EV/</a:t>
            </a:r>
            <a:endParaRPr sz="2200">
              <a:latin typeface="Times New Roman"/>
              <a:cs typeface="Times New Roman"/>
            </a:endParaRPr>
          </a:p>
        </p:txBody>
      </p:sp>
      <p:sp>
        <p:nvSpPr>
          <p:cNvPr id="11" name="object 11"/>
          <p:cNvSpPr txBox="1"/>
          <p:nvPr/>
        </p:nvSpPr>
        <p:spPr>
          <a:xfrm>
            <a:off x="2150825" y="1307726"/>
            <a:ext cx="10033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Invested</a:t>
            </a:r>
            <a:endParaRPr sz="2200">
              <a:latin typeface="Times New Roman"/>
              <a:cs typeface="Times New Roman"/>
            </a:endParaRPr>
          </a:p>
        </p:txBody>
      </p:sp>
      <p:sp>
        <p:nvSpPr>
          <p:cNvPr id="10" name="object 10"/>
          <p:cNvSpPr txBox="1"/>
          <p:nvPr/>
        </p:nvSpPr>
        <p:spPr>
          <a:xfrm>
            <a:off x="3158770" y="1307726"/>
            <a:ext cx="86490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Capital</a:t>
            </a:r>
            <a:endParaRPr sz="2200">
              <a:latin typeface="Times New Roman"/>
              <a:cs typeface="Times New Roman"/>
            </a:endParaRPr>
          </a:p>
        </p:txBody>
      </p:sp>
      <p:sp>
        <p:nvSpPr>
          <p:cNvPr id="9" name="object 9"/>
          <p:cNvSpPr txBox="1"/>
          <p:nvPr/>
        </p:nvSpPr>
        <p:spPr>
          <a:xfrm>
            <a:off x="4028282" y="1307726"/>
            <a:ext cx="129599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Regression</a:t>
            </a:r>
            <a:endParaRPr sz="2200">
              <a:latin typeface="Times New Roman"/>
              <a:cs typeface="Times New Roman"/>
            </a:endParaRPr>
          </a:p>
        </p:txBody>
      </p:sp>
      <p:sp>
        <p:nvSpPr>
          <p:cNvPr id="8" name="object 8"/>
          <p:cNvSpPr txBox="1"/>
          <p:nvPr/>
        </p:nvSpPr>
        <p:spPr>
          <a:xfrm>
            <a:off x="5328891" y="1307726"/>
            <a:ext cx="1569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7" name="object 7"/>
          <p:cNvSpPr txBox="1"/>
          <p:nvPr/>
        </p:nvSpPr>
        <p:spPr>
          <a:xfrm>
            <a:off x="5490435" y="1307726"/>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6" name="object 6"/>
          <p:cNvSpPr txBox="1"/>
          <p:nvPr/>
        </p:nvSpPr>
        <p:spPr>
          <a:xfrm>
            <a:off x="5913941" y="1307726"/>
            <a:ext cx="1569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5" name="object 5"/>
          <p:cNvSpPr txBox="1"/>
          <p:nvPr/>
        </p:nvSpPr>
        <p:spPr>
          <a:xfrm>
            <a:off x="6075485" y="1307726"/>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7006455" y="1307726"/>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21384" y="6193771"/>
            <a:ext cx="283875" cy="179294"/>
          </a:xfrm>
          <a:prstGeom prst="rect">
            <a:avLst/>
          </a:prstGeom>
        </p:spPr>
        <p:txBody>
          <a:bodyPr wrap="square" lIns="0" tIns="0" rIns="0" bIns="0" rtlCol="0">
            <a:noAutofit/>
          </a:bodyPr>
          <a:lstStyle/>
          <a:p>
            <a:pPr marL="11397">
              <a:lnSpc>
                <a:spcPts val="1306"/>
              </a:lnSpc>
              <a:spcBef>
                <a:spcPts val="65"/>
              </a:spcBef>
            </a:pPr>
            <a:r>
              <a:rPr sz="1300" spc="-45" dirty="0">
                <a:latin typeface="Times New Roman"/>
                <a:cs typeface="Times New Roman"/>
              </a:rPr>
              <a:t>1</a:t>
            </a:r>
            <a:r>
              <a:rPr sz="1300" dirty="0">
                <a:latin typeface="Times New Roman"/>
                <a:cs typeface="Times New Roman"/>
              </a:rPr>
              <a:t>19</a:t>
            </a:r>
            <a:endParaRPr sz="1300">
              <a:latin typeface="Times New Roman"/>
              <a:cs typeface="Times New Roman"/>
            </a:endParaRPr>
          </a:p>
        </p:txBody>
      </p:sp>
    </p:spTree>
    <p:extLst>
      <p:ext uri="{BB962C8B-B14F-4D97-AF65-F5344CB8AC3E}">
        <p14:creationId xmlns:p14="http://schemas.microsoft.com/office/powerpoint/2010/main" val="23556304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p:nvPr/>
        </p:nvSpPr>
        <p:spPr>
          <a:xfrm>
            <a:off x="3323201" y="2822049"/>
            <a:ext cx="2908903" cy="720844"/>
          </a:xfrm>
          <a:custGeom>
            <a:avLst/>
            <a:gdLst/>
            <a:ahLst/>
            <a:cxnLst/>
            <a:rect l="l" t="t" r="r" b="b"/>
            <a:pathLst>
              <a:path w="3199793" h="816956">
                <a:moveTo>
                  <a:pt x="0" y="0"/>
                </a:moveTo>
                <a:lnTo>
                  <a:pt x="3199793" y="0"/>
                </a:lnTo>
                <a:lnTo>
                  <a:pt x="3199793" y="816956"/>
                </a:lnTo>
                <a:lnTo>
                  <a:pt x="0" y="816956"/>
                </a:lnTo>
                <a:lnTo>
                  <a:pt x="0" y="0"/>
                </a:lnTo>
                <a:close/>
              </a:path>
            </a:pathLst>
          </a:custGeom>
          <a:ln w="4156">
            <a:solidFill>
              <a:srgbClr val="000000"/>
            </a:solidFill>
          </a:ln>
        </p:spPr>
        <p:txBody>
          <a:bodyPr wrap="square" lIns="0" tIns="0" rIns="0" bIns="0" rtlCol="0">
            <a:noAutofit/>
          </a:bodyPr>
          <a:lstStyle/>
          <a:p>
            <a:endParaRPr/>
          </a:p>
        </p:txBody>
      </p:sp>
      <p:sp>
        <p:nvSpPr>
          <p:cNvPr id="13" name="object 13"/>
          <p:cNvSpPr txBox="1"/>
          <p:nvPr/>
        </p:nvSpPr>
        <p:spPr>
          <a:xfrm>
            <a:off x="3016406" y="1307726"/>
            <a:ext cx="322770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 Sales Ratio: Definition</a:t>
            </a:r>
            <a:endParaRPr sz="2200">
              <a:latin typeface="Times New Roman"/>
              <a:cs typeface="Times New Roman"/>
            </a:endParaRPr>
          </a:p>
        </p:txBody>
      </p:sp>
      <p:sp>
        <p:nvSpPr>
          <p:cNvPr id="12" name="object 12"/>
          <p:cNvSpPr txBox="1"/>
          <p:nvPr/>
        </p:nvSpPr>
        <p:spPr>
          <a:xfrm>
            <a:off x="1525442" y="2095500"/>
            <a:ext cx="6465413"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price/sales ratio is the ratio of the market value of equity to the sales.</a:t>
            </a:r>
            <a:endParaRPr sz="1600">
              <a:latin typeface="Times New Roman"/>
              <a:cs typeface="Times New Roman"/>
            </a:endParaRPr>
          </a:p>
        </p:txBody>
      </p:sp>
      <p:sp>
        <p:nvSpPr>
          <p:cNvPr id="11" name="object 11"/>
          <p:cNvSpPr txBox="1"/>
          <p:nvPr/>
        </p:nvSpPr>
        <p:spPr>
          <a:xfrm>
            <a:off x="1525442" y="2961938"/>
            <a:ext cx="1458525"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Price/ Sales=</a:t>
            </a:r>
            <a:endParaRPr sz="1600">
              <a:latin typeface="Times New Roman"/>
              <a:cs typeface="Times New Roman"/>
            </a:endParaRPr>
          </a:p>
        </p:txBody>
      </p:sp>
      <p:sp>
        <p:nvSpPr>
          <p:cNvPr id="10" name="object 10"/>
          <p:cNvSpPr txBox="1"/>
          <p:nvPr/>
        </p:nvSpPr>
        <p:spPr>
          <a:xfrm>
            <a:off x="1525442" y="4418702"/>
            <a:ext cx="1872539"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Consistency Tests</a:t>
            </a:r>
            <a:endParaRPr sz="1600">
              <a:latin typeface="Times New Roman"/>
              <a:cs typeface="Times New Roman"/>
            </a:endParaRPr>
          </a:p>
        </p:txBody>
      </p:sp>
      <p:sp>
        <p:nvSpPr>
          <p:cNvPr id="9" name="object 9"/>
          <p:cNvSpPr txBox="1"/>
          <p:nvPr/>
        </p:nvSpPr>
        <p:spPr>
          <a:xfrm>
            <a:off x="1941078" y="4684280"/>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8" name="object 8"/>
          <p:cNvSpPr txBox="1"/>
          <p:nvPr/>
        </p:nvSpPr>
        <p:spPr>
          <a:xfrm>
            <a:off x="2195078" y="4687869"/>
            <a:ext cx="6032529" cy="427616"/>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The price/sales ratio is internally inconsistent, since the market value of equity is</a:t>
            </a:r>
            <a:endParaRPr sz="1400">
              <a:latin typeface="Times New Roman"/>
              <a:cs typeface="Times New Roman"/>
            </a:endParaRPr>
          </a:p>
          <a:p>
            <a:pPr marL="11397" marR="27352">
              <a:lnSpc>
                <a:spcPct val="95825"/>
              </a:lnSpc>
              <a:spcBef>
                <a:spcPts val="83"/>
              </a:spcBef>
            </a:pPr>
            <a:r>
              <a:rPr sz="1400" dirty="0">
                <a:latin typeface="Times New Roman"/>
                <a:cs typeface="Times New Roman"/>
              </a:rPr>
              <a:t>divided by the total revenues of the firm.</a:t>
            </a:r>
            <a:endParaRPr sz="1400">
              <a:latin typeface="Times New Roman"/>
              <a:cs typeface="Times New Roman"/>
            </a:endParaRPr>
          </a:p>
        </p:txBody>
      </p:sp>
      <p:sp>
        <p:nvSpPr>
          <p:cNvPr id="7" name="object 7"/>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6" name="object 6"/>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120</a:t>
            </a:r>
            <a:endParaRPr sz="1300">
              <a:latin typeface="Times New Roman"/>
              <a:cs typeface="Times New Roman"/>
            </a:endParaRPr>
          </a:p>
        </p:txBody>
      </p:sp>
      <p:sp>
        <p:nvSpPr>
          <p:cNvPr id="5" name="object 5"/>
          <p:cNvSpPr txBox="1"/>
          <p:nvPr/>
        </p:nvSpPr>
        <p:spPr>
          <a:xfrm>
            <a:off x="3323201" y="2822049"/>
            <a:ext cx="2908903" cy="720844"/>
          </a:xfrm>
          <a:prstGeom prst="rect">
            <a:avLst/>
          </a:prstGeom>
        </p:spPr>
        <p:txBody>
          <a:bodyPr wrap="square" lIns="0" tIns="0" rIns="0" bIns="0" rtlCol="0">
            <a:noAutofit/>
          </a:bodyPr>
          <a:lstStyle/>
          <a:p>
            <a:pPr marL="30721" marR="15002" algn="ctr">
              <a:lnSpc>
                <a:spcPts val="2607"/>
              </a:lnSpc>
              <a:spcBef>
                <a:spcPts val="130"/>
              </a:spcBef>
            </a:pPr>
            <a:r>
              <a:rPr sz="2400" u="heavy" dirty="0">
                <a:latin typeface="Times New Roman"/>
                <a:cs typeface="Times New Roman"/>
              </a:rPr>
              <a:t>Market</a:t>
            </a:r>
            <a:r>
              <a:rPr sz="2400" u="heavy" spc="-27" dirty="0">
                <a:latin typeface="Times New Roman"/>
                <a:cs typeface="Times New Roman"/>
              </a:rPr>
              <a:t> </a:t>
            </a:r>
            <a:r>
              <a:rPr sz="2400" u="heavy" dirty="0">
                <a:latin typeface="Times New Roman"/>
                <a:cs typeface="Times New Roman"/>
              </a:rPr>
              <a:t>value</a:t>
            </a:r>
            <a:r>
              <a:rPr sz="2400" u="heavy" spc="-5" dirty="0">
                <a:latin typeface="Times New Roman"/>
                <a:cs typeface="Times New Roman"/>
              </a:rPr>
              <a:t> </a:t>
            </a:r>
            <a:r>
              <a:rPr sz="2400" u="heavy" dirty="0">
                <a:latin typeface="Times New Roman"/>
                <a:cs typeface="Times New Roman"/>
              </a:rPr>
              <a:t>of</a:t>
            </a:r>
            <a:r>
              <a:rPr sz="2400" u="heavy" spc="-25" dirty="0">
                <a:latin typeface="Times New Roman"/>
                <a:cs typeface="Times New Roman"/>
              </a:rPr>
              <a:t> </a:t>
            </a:r>
            <a:r>
              <a:rPr sz="2400" u="heavy" dirty="0">
                <a:latin typeface="Times New Roman"/>
                <a:cs typeface="Times New Roman"/>
              </a:rPr>
              <a:t>equity</a:t>
            </a:r>
            <a:endParaRPr sz="2400">
              <a:latin typeface="Times New Roman"/>
              <a:cs typeface="Times New Roman"/>
            </a:endParaRPr>
          </a:p>
          <a:p>
            <a:pPr marL="819985" marR="809904" algn="ctr">
              <a:lnSpc>
                <a:spcPts val="2580"/>
              </a:lnSpc>
              <a:spcBef>
                <a:spcPts val="581"/>
              </a:spcBef>
            </a:pPr>
            <a:r>
              <a:rPr sz="3600" baseline="-3281" dirty="0">
                <a:latin typeface="Times New Roman"/>
                <a:cs typeface="Times New Roman"/>
              </a:rPr>
              <a:t>Revenues</a:t>
            </a:r>
            <a:endParaRPr sz="2400">
              <a:latin typeface="Times New Roman"/>
              <a:cs typeface="Times New Roman"/>
            </a:endParaRPr>
          </a:p>
        </p:txBody>
      </p:sp>
      <p:sp>
        <p:nvSpPr>
          <p:cNvPr id="4" name="object 4"/>
          <p:cNvSpPr txBox="1"/>
          <p:nvPr/>
        </p:nvSpPr>
        <p:spPr>
          <a:xfrm>
            <a:off x="4271845" y="2960284"/>
            <a:ext cx="76440"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5010486" y="2960284"/>
            <a:ext cx="76435"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5341659" y="2960284"/>
            <a:ext cx="76448"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982809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p:nvPr/>
        </p:nvSpPr>
        <p:spPr>
          <a:xfrm>
            <a:off x="2181375" y="2017059"/>
            <a:ext cx="5595202" cy="3697941"/>
          </a:xfrm>
          <a:prstGeom prst="rect">
            <a:avLst/>
          </a:prstGeom>
          <a:blipFill>
            <a:blip r:embed="rId8" cstate="print"/>
            <a:stretch>
              <a:fillRect/>
            </a:stretch>
          </a:blipFill>
        </p:spPr>
        <p:txBody>
          <a:bodyPr wrap="square" lIns="0" tIns="0" rIns="0" bIns="0" rtlCol="0">
            <a:noAutofit/>
          </a:bodyPr>
          <a:lstStyle/>
          <a:p>
            <a:endParaRPr/>
          </a:p>
        </p:txBody>
      </p:sp>
      <p:sp>
        <p:nvSpPr>
          <p:cNvPr id="7" name="object 7"/>
          <p:cNvSpPr txBox="1"/>
          <p:nvPr/>
        </p:nvSpPr>
        <p:spPr>
          <a:xfrm>
            <a:off x="2881649" y="1307726"/>
            <a:ext cx="103404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Revenue</a:t>
            </a:r>
            <a:endParaRPr sz="2200">
              <a:latin typeface="Times New Roman"/>
              <a:cs typeface="Times New Roman"/>
            </a:endParaRPr>
          </a:p>
        </p:txBody>
      </p:sp>
      <p:sp>
        <p:nvSpPr>
          <p:cNvPr id="6" name="object 6"/>
          <p:cNvSpPr txBox="1"/>
          <p:nvPr/>
        </p:nvSpPr>
        <p:spPr>
          <a:xfrm>
            <a:off x="3920297" y="1307726"/>
            <a:ext cx="120383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Multiples:</a:t>
            </a:r>
            <a:endParaRPr sz="2200">
              <a:latin typeface="Times New Roman"/>
              <a:cs typeface="Times New Roman"/>
            </a:endParaRPr>
          </a:p>
        </p:txBody>
      </p:sp>
      <p:sp>
        <p:nvSpPr>
          <p:cNvPr id="5" name="object 5"/>
          <p:cNvSpPr txBox="1"/>
          <p:nvPr/>
        </p:nvSpPr>
        <p:spPr>
          <a:xfrm>
            <a:off x="5198018" y="1307726"/>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4" name="object 4"/>
          <p:cNvSpPr txBox="1"/>
          <p:nvPr/>
        </p:nvSpPr>
        <p:spPr>
          <a:xfrm>
            <a:off x="5621524" y="1307726"/>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stocks</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121</a:t>
            </a:r>
            <a:endParaRPr sz="1300">
              <a:latin typeface="Times New Roman"/>
              <a:cs typeface="Times New Roman"/>
            </a:endParaRPr>
          </a:p>
        </p:txBody>
      </p:sp>
    </p:spTree>
    <p:extLst>
      <p:ext uri="{BB962C8B-B14F-4D97-AF65-F5344CB8AC3E}">
        <p14:creationId xmlns:p14="http://schemas.microsoft.com/office/powerpoint/2010/main" val="18796764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3" name="object 2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4" name="object 2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5" name="object 2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6" name="object 2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7" name="object 2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0" name="object 20"/>
          <p:cNvSpPr/>
          <p:nvPr/>
        </p:nvSpPr>
        <p:spPr>
          <a:xfrm>
            <a:off x="3877383" y="2687578"/>
            <a:ext cx="878346" cy="443498"/>
          </a:xfrm>
          <a:custGeom>
            <a:avLst/>
            <a:gdLst/>
            <a:ahLst/>
            <a:cxnLst/>
            <a:rect l="l" t="t" r="r" b="b"/>
            <a:pathLst>
              <a:path w="966181" h="502631">
                <a:moveTo>
                  <a:pt x="0" y="0"/>
                </a:moveTo>
                <a:lnTo>
                  <a:pt x="966181" y="0"/>
                </a:lnTo>
                <a:lnTo>
                  <a:pt x="966181" y="502631"/>
                </a:lnTo>
                <a:lnTo>
                  <a:pt x="0" y="502631"/>
                </a:lnTo>
                <a:lnTo>
                  <a:pt x="0" y="0"/>
                </a:lnTo>
                <a:close/>
              </a:path>
            </a:pathLst>
          </a:custGeom>
          <a:ln w="4156">
            <a:solidFill>
              <a:srgbClr val="000000"/>
            </a:solidFill>
          </a:ln>
        </p:spPr>
        <p:txBody>
          <a:bodyPr wrap="square" lIns="0" tIns="0" rIns="0" bIns="0" rtlCol="0">
            <a:noAutofit/>
          </a:bodyPr>
          <a:lstStyle/>
          <a:p>
            <a:endParaRPr/>
          </a:p>
        </p:txBody>
      </p:sp>
      <p:sp>
        <p:nvSpPr>
          <p:cNvPr id="19" name="object 19"/>
          <p:cNvSpPr/>
          <p:nvPr/>
        </p:nvSpPr>
        <p:spPr>
          <a:xfrm>
            <a:off x="2076292" y="3830577"/>
            <a:ext cx="6278731" cy="597579"/>
          </a:xfrm>
          <a:custGeom>
            <a:avLst/>
            <a:gdLst/>
            <a:ahLst/>
            <a:cxnLst/>
            <a:rect l="l" t="t" r="r" b="b"/>
            <a:pathLst>
              <a:path w="6906604" h="677256">
                <a:moveTo>
                  <a:pt x="0" y="0"/>
                </a:moveTo>
                <a:lnTo>
                  <a:pt x="6906604" y="0"/>
                </a:lnTo>
                <a:lnTo>
                  <a:pt x="6906604" y="677256"/>
                </a:lnTo>
                <a:lnTo>
                  <a:pt x="0" y="677256"/>
                </a:lnTo>
                <a:lnTo>
                  <a:pt x="0" y="0"/>
                </a:lnTo>
                <a:close/>
              </a:path>
            </a:pathLst>
          </a:custGeom>
          <a:ln w="4156">
            <a:solidFill>
              <a:srgbClr val="000000"/>
            </a:solidFill>
          </a:ln>
        </p:spPr>
        <p:txBody>
          <a:bodyPr wrap="square" lIns="0" tIns="0" rIns="0" bIns="0" rtlCol="0">
            <a:noAutofit/>
          </a:bodyPr>
          <a:lstStyle/>
          <a:p>
            <a:endParaRPr/>
          </a:p>
        </p:txBody>
      </p:sp>
      <p:sp>
        <p:nvSpPr>
          <p:cNvPr id="18" name="object 18"/>
          <p:cNvSpPr txBox="1"/>
          <p:nvPr/>
        </p:nvSpPr>
        <p:spPr>
          <a:xfrm>
            <a:off x="2828071" y="1307726"/>
            <a:ext cx="360431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Price/Sales Ratio: Determinants</a:t>
            </a:r>
            <a:endParaRPr sz="2200">
              <a:latin typeface="Times New Roman"/>
              <a:cs typeface="Times New Roman"/>
            </a:endParaRPr>
          </a:p>
        </p:txBody>
      </p:sp>
      <p:sp>
        <p:nvSpPr>
          <p:cNvPr id="17" name="object 17"/>
          <p:cNvSpPr txBox="1"/>
          <p:nvPr/>
        </p:nvSpPr>
        <p:spPr>
          <a:xfrm>
            <a:off x="1525442" y="2095500"/>
            <a:ext cx="6881184" cy="45944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price/sales ratio of a stable growth firm</a:t>
            </a:r>
            <a:r>
              <a:rPr sz="2400" spc="-88" baseline="1610" dirty="0">
                <a:latin typeface="Times New Roman"/>
                <a:cs typeface="Times New Roman"/>
              </a:rPr>
              <a:t> </a:t>
            </a:r>
            <a:r>
              <a:rPr sz="2400" baseline="1610" dirty="0">
                <a:latin typeface="Times New Roman"/>
                <a:cs typeface="Times New Roman"/>
              </a:rPr>
              <a:t>can be estimated beginning with a</a:t>
            </a:r>
            <a:endParaRPr sz="1600">
              <a:latin typeface="Times New Roman"/>
              <a:cs typeface="Times New Roman"/>
            </a:endParaRPr>
          </a:p>
          <a:p>
            <a:pPr marL="319115" marR="30772">
              <a:lnSpc>
                <a:spcPct val="95825"/>
              </a:lnSpc>
            </a:pPr>
            <a:r>
              <a:rPr sz="1600" dirty="0">
                <a:latin typeface="Times New Roman"/>
                <a:cs typeface="Times New Roman"/>
              </a:rPr>
              <a:t>2-stage equity valuation model:</a:t>
            </a:r>
            <a:endParaRPr sz="1600">
              <a:latin typeface="Times New Roman"/>
              <a:cs typeface="Times New Roman"/>
            </a:endParaRPr>
          </a:p>
        </p:txBody>
      </p:sp>
      <p:sp>
        <p:nvSpPr>
          <p:cNvPr id="16" name="object 16"/>
          <p:cNvSpPr txBox="1"/>
          <p:nvPr/>
        </p:nvSpPr>
        <p:spPr>
          <a:xfrm>
            <a:off x="3882550" y="2791711"/>
            <a:ext cx="389132" cy="224591"/>
          </a:xfrm>
          <a:prstGeom prst="rect">
            <a:avLst/>
          </a:prstGeom>
        </p:spPr>
        <p:txBody>
          <a:bodyPr wrap="square" lIns="0" tIns="0" rIns="0" bIns="0" rtlCol="0">
            <a:noAutofit/>
          </a:bodyPr>
          <a:lstStyle/>
          <a:p>
            <a:pPr marL="11397">
              <a:lnSpc>
                <a:spcPts val="1683"/>
              </a:lnSpc>
              <a:spcBef>
                <a:spcPts val="83"/>
              </a:spcBef>
            </a:pPr>
            <a:r>
              <a:rPr sz="2000" baseline="9662" dirty="0">
                <a:latin typeface="Times New Roman"/>
                <a:cs typeface="Times New Roman"/>
              </a:rPr>
              <a:t>P</a:t>
            </a:r>
            <a:r>
              <a:rPr sz="2000" spc="-183" baseline="9662" dirty="0">
                <a:latin typeface="Times New Roman"/>
                <a:cs typeface="Times New Roman"/>
              </a:rPr>
              <a:t> </a:t>
            </a:r>
            <a:r>
              <a:rPr sz="1500" baseline="-5270" dirty="0">
                <a:latin typeface="Times New Roman"/>
                <a:cs typeface="Times New Roman"/>
              </a:rPr>
              <a:t>0</a:t>
            </a:r>
            <a:r>
              <a:rPr sz="1500" spc="181" baseline="-5270" dirty="0">
                <a:latin typeface="Times New Roman"/>
                <a:cs typeface="Times New Roman"/>
              </a:rPr>
              <a:t> </a:t>
            </a:r>
            <a:r>
              <a:rPr sz="2000" baseline="9662" dirty="0">
                <a:latin typeface="Times New Roman"/>
                <a:cs typeface="Times New Roman"/>
              </a:rPr>
              <a:t>=</a:t>
            </a:r>
            <a:endParaRPr sz="1300">
              <a:latin typeface="Times New Roman"/>
              <a:cs typeface="Times New Roman"/>
            </a:endParaRPr>
          </a:p>
        </p:txBody>
      </p:sp>
      <p:sp>
        <p:nvSpPr>
          <p:cNvPr id="15" name="object 15"/>
          <p:cNvSpPr txBox="1"/>
          <p:nvPr/>
        </p:nvSpPr>
        <p:spPr>
          <a:xfrm>
            <a:off x="4282776" y="2919404"/>
            <a:ext cx="376798" cy="200981"/>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r</a:t>
            </a:r>
            <a:r>
              <a:rPr sz="1300" spc="17" dirty="0">
                <a:latin typeface="Times New Roman"/>
                <a:cs typeface="Times New Roman"/>
              </a:rPr>
              <a:t> </a:t>
            </a:r>
            <a:r>
              <a:rPr sz="1300" dirty="0">
                <a:latin typeface="Times New Roman"/>
                <a:cs typeface="Times New Roman"/>
              </a:rPr>
              <a:t>−</a:t>
            </a:r>
            <a:r>
              <a:rPr sz="1300" spc="-57" dirty="0">
                <a:latin typeface="Times New Roman"/>
                <a:cs typeface="Times New Roman"/>
              </a:rPr>
              <a:t> </a:t>
            </a:r>
            <a:r>
              <a:rPr sz="1300" dirty="0">
                <a:latin typeface="Times New Roman"/>
                <a:cs typeface="Times New Roman"/>
              </a:rPr>
              <a:t>g</a:t>
            </a:r>
            <a:endParaRPr sz="1300">
              <a:latin typeface="Times New Roman"/>
              <a:cs typeface="Times New Roman"/>
            </a:endParaRPr>
          </a:p>
        </p:txBody>
      </p:sp>
      <p:sp>
        <p:nvSpPr>
          <p:cNvPr id="14" name="object 14"/>
          <p:cNvSpPr txBox="1"/>
          <p:nvPr/>
        </p:nvSpPr>
        <p:spPr>
          <a:xfrm>
            <a:off x="1525442" y="3208467"/>
            <a:ext cx="3880868"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Dividing both sides by the sales per share:</a:t>
            </a:r>
            <a:endParaRPr sz="1600">
              <a:latin typeface="Times New Roman"/>
              <a:cs typeface="Times New Roman"/>
            </a:endParaRPr>
          </a:p>
        </p:txBody>
      </p:sp>
      <p:sp>
        <p:nvSpPr>
          <p:cNvPr id="13" name="object 13"/>
          <p:cNvSpPr txBox="1"/>
          <p:nvPr/>
        </p:nvSpPr>
        <p:spPr>
          <a:xfrm>
            <a:off x="2896382" y="3969683"/>
            <a:ext cx="429968" cy="220382"/>
          </a:xfrm>
          <a:prstGeom prst="rect">
            <a:avLst/>
          </a:prstGeom>
        </p:spPr>
        <p:txBody>
          <a:bodyPr wrap="square" lIns="0" tIns="0" rIns="0" bIns="0" rtlCol="0">
            <a:noAutofit/>
          </a:bodyPr>
          <a:lstStyle/>
          <a:p>
            <a:pPr marL="11397">
              <a:lnSpc>
                <a:spcPts val="1620"/>
              </a:lnSpc>
              <a:spcBef>
                <a:spcPts val="81"/>
              </a:spcBef>
            </a:pPr>
            <a:r>
              <a:rPr sz="1600" dirty="0">
                <a:latin typeface="Times New Roman"/>
                <a:cs typeface="Times New Roman"/>
              </a:rPr>
              <a:t>PS</a:t>
            </a:r>
            <a:r>
              <a:rPr sz="1600" spc="-135" dirty="0">
                <a:latin typeface="Times New Roman"/>
                <a:cs typeface="Times New Roman"/>
              </a:rPr>
              <a:t> </a:t>
            </a:r>
            <a:r>
              <a:rPr sz="1600" dirty="0">
                <a:latin typeface="Times New Roman"/>
                <a:cs typeface="Times New Roman"/>
              </a:rPr>
              <a:t>=</a:t>
            </a:r>
            <a:endParaRPr sz="1600">
              <a:latin typeface="Times New Roman"/>
              <a:cs typeface="Times New Roman"/>
            </a:endParaRPr>
          </a:p>
        </p:txBody>
      </p:sp>
      <p:sp>
        <p:nvSpPr>
          <p:cNvPr id="12" name="object 12"/>
          <p:cNvSpPr txBox="1"/>
          <p:nvPr/>
        </p:nvSpPr>
        <p:spPr>
          <a:xfrm>
            <a:off x="2723518" y="3979350"/>
            <a:ext cx="167533" cy="220382"/>
          </a:xfrm>
          <a:prstGeom prst="rect">
            <a:avLst/>
          </a:prstGeom>
        </p:spPr>
        <p:txBody>
          <a:bodyPr wrap="square" lIns="0" tIns="0" rIns="0" bIns="0" rtlCol="0">
            <a:noAutofit/>
          </a:bodyPr>
          <a:lstStyle/>
          <a:p>
            <a:pPr marL="11397">
              <a:lnSpc>
                <a:spcPts val="1538"/>
              </a:lnSpc>
              <a:spcBef>
                <a:spcPts val="76"/>
              </a:spcBef>
            </a:pPr>
            <a:r>
              <a:rPr sz="2400" baseline="1656" dirty="0">
                <a:latin typeface="Times New Roman"/>
                <a:cs typeface="Times New Roman"/>
              </a:rPr>
              <a:t>=</a:t>
            </a:r>
            <a:endParaRPr sz="1600">
              <a:latin typeface="Times New Roman"/>
              <a:cs typeface="Times New Roman"/>
            </a:endParaRPr>
          </a:p>
        </p:txBody>
      </p:sp>
      <p:sp>
        <p:nvSpPr>
          <p:cNvPr id="11" name="object 11"/>
          <p:cNvSpPr txBox="1"/>
          <p:nvPr/>
        </p:nvSpPr>
        <p:spPr>
          <a:xfrm>
            <a:off x="5281902" y="4295510"/>
            <a:ext cx="101440" cy="137894"/>
          </a:xfrm>
          <a:prstGeom prst="rect">
            <a:avLst/>
          </a:prstGeom>
        </p:spPr>
        <p:txBody>
          <a:bodyPr wrap="square" lIns="0" tIns="0" rIns="0" bIns="0" rtlCol="0">
            <a:noAutofit/>
          </a:bodyPr>
          <a:lstStyle/>
          <a:p>
            <a:pPr marL="11397">
              <a:lnSpc>
                <a:spcPts val="978"/>
              </a:lnSpc>
              <a:spcBef>
                <a:spcPts val="48"/>
              </a:spcBef>
            </a:pPr>
            <a:r>
              <a:rPr sz="900" dirty="0">
                <a:latin typeface="Times New Roman"/>
                <a:cs typeface="Times New Roman"/>
              </a:rPr>
              <a:t>n</a:t>
            </a:r>
            <a:endParaRPr sz="900">
              <a:latin typeface="Times New Roman"/>
              <a:cs typeface="Times New Roman"/>
            </a:endParaRPr>
          </a:p>
        </p:txBody>
      </p:sp>
      <p:sp>
        <p:nvSpPr>
          <p:cNvPr id="10" name="object 10"/>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9" name="object 9"/>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122</a:t>
            </a:r>
            <a:endParaRPr sz="1300">
              <a:latin typeface="Times New Roman"/>
              <a:cs typeface="Times New Roman"/>
            </a:endParaRPr>
          </a:p>
        </p:txBody>
      </p:sp>
      <p:sp>
        <p:nvSpPr>
          <p:cNvPr id="8" name="object 8"/>
          <p:cNvSpPr txBox="1"/>
          <p:nvPr/>
        </p:nvSpPr>
        <p:spPr>
          <a:xfrm>
            <a:off x="2076292" y="3830577"/>
            <a:ext cx="6278731" cy="597579"/>
          </a:xfrm>
          <a:prstGeom prst="rect">
            <a:avLst/>
          </a:prstGeom>
        </p:spPr>
        <p:txBody>
          <a:bodyPr wrap="square" lIns="0" tIns="0" rIns="0" bIns="0" rtlCol="0">
            <a:noAutofit/>
          </a:bodyPr>
          <a:lstStyle/>
          <a:p>
            <a:pPr marL="35993">
              <a:lnSpc>
                <a:spcPts val="1804"/>
              </a:lnSpc>
              <a:spcBef>
                <a:spcPts val="90"/>
              </a:spcBef>
            </a:pPr>
            <a:r>
              <a:rPr sz="2400" u="heavy" baseline="8282" dirty="0">
                <a:latin typeface="Times New Roman"/>
                <a:cs typeface="Times New Roman"/>
              </a:rPr>
              <a:t>  </a:t>
            </a:r>
            <a:r>
              <a:rPr sz="2400" u="heavy" spc="157" baseline="8282" dirty="0">
                <a:latin typeface="Times New Roman"/>
                <a:cs typeface="Times New Roman"/>
              </a:rPr>
              <a:t> </a:t>
            </a:r>
            <a:r>
              <a:rPr sz="2400" u="heavy" spc="45" baseline="8282" dirty="0">
                <a:latin typeface="Times New Roman"/>
                <a:cs typeface="Times New Roman"/>
              </a:rPr>
              <a:t>P</a:t>
            </a:r>
            <a:r>
              <a:rPr sz="1300" u="heavy" baseline="-11595" dirty="0">
                <a:latin typeface="Times New Roman"/>
                <a:cs typeface="Times New Roman"/>
              </a:rPr>
              <a:t>0      </a:t>
            </a:r>
            <a:r>
              <a:rPr sz="1300" u="heavy" spc="16" baseline="-11595" dirty="0">
                <a:latin typeface="Times New Roman"/>
                <a:cs typeface="Times New Roman"/>
              </a:rPr>
              <a:t> </a:t>
            </a:r>
            <a:r>
              <a:rPr sz="1300" baseline="-11595" dirty="0">
                <a:latin typeface="Times New Roman"/>
                <a:cs typeface="Times New Roman"/>
              </a:rPr>
              <a:t>                           </a:t>
            </a:r>
            <a:r>
              <a:rPr sz="1300" spc="29" baseline="-11595" dirty="0">
                <a:latin typeface="Times New Roman"/>
                <a:cs typeface="Times New Roman"/>
              </a:rPr>
              <a:t> </a:t>
            </a:r>
            <a:r>
              <a:rPr sz="2400" u="heavy" baseline="8282" dirty="0">
                <a:latin typeface="Times New Roman"/>
                <a:cs typeface="Times New Roman"/>
              </a:rPr>
              <a:t>Net</a:t>
            </a:r>
            <a:r>
              <a:rPr sz="2400" u="heavy" spc="53" baseline="8282" dirty="0">
                <a:latin typeface="Times New Roman"/>
                <a:cs typeface="Times New Roman"/>
              </a:rPr>
              <a:t> </a:t>
            </a:r>
            <a:r>
              <a:rPr sz="2400" u="heavy" baseline="8282" dirty="0">
                <a:latin typeface="Times New Roman"/>
                <a:cs typeface="Times New Roman"/>
              </a:rPr>
              <a:t>Profit</a:t>
            </a:r>
            <a:r>
              <a:rPr sz="2400" u="heavy" spc="79" baseline="8282" dirty="0">
                <a:latin typeface="Times New Roman"/>
                <a:cs typeface="Times New Roman"/>
              </a:rPr>
              <a:t> </a:t>
            </a:r>
            <a:r>
              <a:rPr sz="2400" u="heavy" baseline="8282" dirty="0">
                <a:latin typeface="Times New Roman"/>
                <a:cs typeface="Times New Roman"/>
              </a:rPr>
              <a:t>Margin</a:t>
            </a:r>
            <a:r>
              <a:rPr sz="2400" u="heavy" spc="-264" baseline="8282" dirty="0">
                <a:latin typeface="Times New Roman"/>
                <a:cs typeface="Times New Roman"/>
              </a:rPr>
              <a:t> </a:t>
            </a:r>
            <a:r>
              <a:rPr sz="2400" u="heavy" baseline="8282" dirty="0">
                <a:latin typeface="Times New Roman"/>
                <a:cs typeface="Times New Roman"/>
              </a:rPr>
              <a:t>*</a:t>
            </a:r>
            <a:r>
              <a:rPr sz="2400" u="heavy" spc="-110" baseline="8282" dirty="0">
                <a:latin typeface="Times New Roman"/>
                <a:cs typeface="Times New Roman"/>
              </a:rPr>
              <a:t> </a:t>
            </a:r>
            <a:r>
              <a:rPr sz="2400" u="heavy" baseline="8282" dirty="0">
                <a:latin typeface="Times New Roman"/>
                <a:cs typeface="Times New Roman"/>
              </a:rPr>
              <a:t>Payout</a:t>
            </a:r>
            <a:r>
              <a:rPr sz="2400" u="heavy" spc="94" baseline="8282" dirty="0">
                <a:latin typeface="Times New Roman"/>
                <a:cs typeface="Times New Roman"/>
              </a:rPr>
              <a:t> </a:t>
            </a:r>
            <a:r>
              <a:rPr sz="2400" u="heavy" baseline="8282" dirty="0">
                <a:latin typeface="Times New Roman"/>
                <a:cs typeface="Times New Roman"/>
              </a:rPr>
              <a:t>Ratio</a:t>
            </a:r>
            <a:r>
              <a:rPr sz="2400" u="heavy" spc="-103" baseline="8282" dirty="0">
                <a:latin typeface="Times New Roman"/>
                <a:cs typeface="Times New Roman"/>
              </a:rPr>
              <a:t> </a:t>
            </a:r>
            <a:r>
              <a:rPr sz="2400" u="heavy" baseline="8282" dirty="0">
                <a:latin typeface="Times New Roman"/>
                <a:cs typeface="Times New Roman"/>
              </a:rPr>
              <a:t>*</a:t>
            </a:r>
            <a:r>
              <a:rPr sz="2400" u="heavy" spc="-269" baseline="8282" dirty="0">
                <a:latin typeface="Times New Roman"/>
                <a:cs typeface="Times New Roman"/>
              </a:rPr>
              <a:t> </a:t>
            </a:r>
            <a:r>
              <a:rPr sz="2400" u="heavy" baseline="8282" dirty="0">
                <a:latin typeface="Times New Roman"/>
                <a:cs typeface="Times New Roman"/>
              </a:rPr>
              <a:t>(1</a:t>
            </a:r>
            <a:r>
              <a:rPr sz="2400" u="heavy" spc="-269" baseline="8282" dirty="0">
                <a:latin typeface="Times New Roman"/>
                <a:cs typeface="Times New Roman"/>
              </a:rPr>
              <a:t> </a:t>
            </a:r>
            <a:r>
              <a:rPr sz="2400" u="heavy" baseline="8282" dirty="0">
                <a:latin typeface="Times New Roman"/>
                <a:cs typeface="Times New Roman"/>
              </a:rPr>
              <a:t>+</a:t>
            </a:r>
            <a:r>
              <a:rPr sz="2400" u="heavy" spc="-73" baseline="8282" dirty="0">
                <a:latin typeface="Times New Roman"/>
                <a:cs typeface="Times New Roman"/>
              </a:rPr>
              <a:t> </a:t>
            </a:r>
            <a:r>
              <a:rPr sz="2400" u="heavy" baseline="8282" dirty="0">
                <a:latin typeface="Times New Roman"/>
                <a:cs typeface="Times New Roman"/>
              </a:rPr>
              <a:t>g</a:t>
            </a:r>
            <a:r>
              <a:rPr sz="2400" u="heavy" spc="-269" baseline="8282" dirty="0">
                <a:latin typeface="Times New Roman"/>
                <a:cs typeface="Times New Roman"/>
              </a:rPr>
              <a:t> </a:t>
            </a:r>
            <a:r>
              <a:rPr sz="1300" u="heavy" baseline="-11595" dirty="0">
                <a:latin typeface="Times New Roman"/>
                <a:cs typeface="Times New Roman"/>
              </a:rPr>
              <a:t>n</a:t>
            </a:r>
            <a:r>
              <a:rPr sz="1300" u="heavy" spc="126" baseline="-11595" dirty="0">
                <a:latin typeface="Times New Roman"/>
                <a:cs typeface="Times New Roman"/>
              </a:rPr>
              <a:t> </a:t>
            </a:r>
            <a:r>
              <a:rPr sz="2400" u="heavy" baseline="8282" dirty="0">
                <a:latin typeface="Times New Roman"/>
                <a:cs typeface="Times New Roman"/>
              </a:rPr>
              <a:t>)</a:t>
            </a:r>
            <a:endParaRPr sz="1600">
              <a:latin typeface="Times New Roman"/>
              <a:cs typeface="Times New Roman"/>
            </a:endParaRPr>
          </a:p>
          <a:p>
            <a:pPr marL="35993">
              <a:lnSpc>
                <a:spcPts val="1806"/>
              </a:lnSpc>
              <a:spcBef>
                <a:spcPts val="223"/>
              </a:spcBef>
            </a:pPr>
            <a:r>
              <a:rPr sz="1600" dirty="0">
                <a:latin typeface="Times New Roman"/>
                <a:cs typeface="Times New Roman"/>
              </a:rPr>
              <a:t>Sale</a:t>
            </a:r>
            <a:r>
              <a:rPr sz="1600" spc="90" dirty="0">
                <a:latin typeface="Times New Roman"/>
                <a:cs typeface="Times New Roman"/>
              </a:rPr>
              <a:t>s</a:t>
            </a:r>
            <a:r>
              <a:rPr sz="1300" baseline="-26089" dirty="0">
                <a:latin typeface="Times New Roman"/>
                <a:cs typeface="Times New Roman"/>
              </a:rPr>
              <a:t>0                                                                                   </a:t>
            </a:r>
            <a:r>
              <a:rPr sz="1300" spc="115" baseline="-26089" dirty="0">
                <a:latin typeface="Times New Roman"/>
                <a:cs typeface="Times New Roman"/>
              </a:rPr>
              <a:t> </a:t>
            </a:r>
            <a:r>
              <a:rPr sz="2400" baseline="-19877" dirty="0">
                <a:latin typeface="Times New Roman"/>
                <a:cs typeface="Times New Roman"/>
              </a:rPr>
              <a:t>r-g</a:t>
            </a:r>
            <a:endParaRPr sz="1600">
              <a:latin typeface="Times New Roman"/>
              <a:cs typeface="Times New Roman"/>
            </a:endParaRPr>
          </a:p>
        </p:txBody>
      </p:sp>
      <p:sp>
        <p:nvSpPr>
          <p:cNvPr id="7" name="object 7"/>
          <p:cNvSpPr txBox="1"/>
          <p:nvPr/>
        </p:nvSpPr>
        <p:spPr>
          <a:xfrm>
            <a:off x="3877383" y="2687578"/>
            <a:ext cx="878346" cy="443498"/>
          </a:xfrm>
          <a:prstGeom prst="rect">
            <a:avLst/>
          </a:prstGeom>
        </p:spPr>
        <p:txBody>
          <a:bodyPr wrap="square" lIns="0" tIns="0" rIns="0" bIns="0" rtlCol="0">
            <a:noAutofit/>
          </a:bodyPr>
          <a:lstStyle/>
          <a:p>
            <a:pPr marR="31130" algn="r">
              <a:lnSpc>
                <a:spcPts val="1611"/>
              </a:lnSpc>
            </a:pPr>
            <a:r>
              <a:rPr sz="2000" u="heavy" spc="-116" baseline="11595" dirty="0">
                <a:latin typeface="Times New Roman"/>
                <a:cs typeface="Times New Roman"/>
              </a:rPr>
              <a:t> </a:t>
            </a:r>
            <a:r>
              <a:rPr sz="2000" u="heavy" spc="57" baseline="11595" dirty="0">
                <a:latin typeface="Times New Roman"/>
                <a:cs typeface="Times New Roman"/>
              </a:rPr>
              <a:t>DP</a:t>
            </a:r>
            <a:r>
              <a:rPr sz="2000" u="heavy" spc="-228" baseline="11595" dirty="0">
                <a:latin typeface="Times New Roman"/>
                <a:cs typeface="Times New Roman"/>
              </a:rPr>
              <a:t>S</a:t>
            </a:r>
            <a:r>
              <a:rPr sz="1500" u="heavy" baseline="-5270" dirty="0">
                <a:latin typeface="Times New Roman"/>
                <a:cs typeface="Times New Roman"/>
              </a:rPr>
              <a:t>1</a:t>
            </a:r>
            <a:r>
              <a:rPr sz="1500" u="heavy" spc="26" baseline="-5270" dirty="0">
                <a:latin typeface="Times New Roman"/>
                <a:cs typeface="Times New Roman"/>
              </a:rPr>
              <a:t> </a:t>
            </a:r>
            <a:endParaRPr sz="1000">
              <a:latin typeface="Times New Roman"/>
              <a:cs typeface="Times New Roman"/>
            </a:endParaRPr>
          </a:p>
          <a:p>
            <a:pPr marR="53079" algn="r">
              <a:lnSpc>
                <a:spcPct val="95825"/>
              </a:lnSpc>
              <a:spcBef>
                <a:spcPts val="778"/>
              </a:spcBef>
            </a:pPr>
            <a:r>
              <a:rPr sz="1000" dirty="0">
                <a:latin typeface="Times New Roman"/>
                <a:cs typeface="Times New Roman"/>
              </a:rPr>
              <a:t>n</a:t>
            </a:r>
            <a:endParaRPr sz="1000">
              <a:latin typeface="Times New Roman"/>
              <a:cs typeface="Times New Roman"/>
            </a:endParaRPr>
          </a:p>
        </p:txBody>
      </p:sp>
      <p:sp>
        <p:nvSpPr>
          <p:cNvPr id="6" name="object 6"/>
          <p:cNvSpPr txBox="1"/>
          <p:nvPr/>
        </p:nvSpPr>
        <p:spPr>
          <a:xfrm>
            <a:off x="2112754" y="3857624"/>
            <a:ext cx="172864"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3760595" y="3857624"/>
            <a:ext cx="51852"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4284953" y="3857624"/>
            <a:ext cx="51852"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5679521" y="3857624"/>
            <a:ext cx="51852"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2467124" y="3907117"/>
            <a:ext cx="198793"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8204414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4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43" name="object 4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44" name="object 4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45" name="object 4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46" name="object 4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47" name="object 4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48" name="object 4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49" name="object 49"/>
          <p:cNvSpPr/>
          <p:nvPr/>
        </p:nvSpPr>
        <p:spPr>
          <a:xfrm>
            <a:off x="1039091" y="2689412"/>
            <a:ext cx="6862328" cy="760600"/>
          </a:xfrm>
          <a:custGeom>
            <a:avLst/>
            <a:gdLst/>
            <a:ahLst/>
            <a:cxnLst/>
            <a:rect l="l" t="t" r="r" b="b"/>
            <a:pathLst>
              <a:path w="7548561" h="862013">
                <a:moveTo>
                  <a:pt x="0" y="0"/>
                </a:moveTo>
                <a:lnTo>
                  <a:pt x="0" y="862013"/>
                </a:lnTo>
                <a:lnTo>
                  <a:pt x="7548561" y="862013"/>
                </a:lnTo>
                <a:lnTo>
                  <a:pt x="7548561" y="0"/>
                </a:lnTo>
                <a:lnTo>
                  <a:pt x="0" y="0"/>
                </a:lnTo>
                <a:close/>
              </a:path>
            </a:pathLst>
          </a:custGeom>
          <a:solidFill>
            <a:srgbClr val="FEFFFF"/>
          </a:solidFill>
        </p:spPr>
        <p:txBody>
          <a:bodyPr wrap="square" lIns="0" tIns="0" rIns="0" bIns="0" rtlCol="0">
            <a:noAutofit/>
          </a:bodyPr>
          <a:lstStyle/>
          <a:p>
            <a:endParaRPr/>
          </a:p>
        </p:txBody>
      </p:sp>
      <p:sp>
        <p:nvSpPr>
          <p:cNvPr id="50" name="object 50"/>
          <p:cNvSpPr/>
          <p:nvPr/>
        </p:nvSpPr>
        <p:spPr>
          <a:xfrm>
            <a:off x="1037201" y="2687577"/>
            <a:ext cx="6866105" cy="764266"/>
          </a:xfrm>
          <a:custGeom>
            <a:avLst/>
            <a:gdLst/>
            <a:ahLst/>
            <a:cxnLst/>
            <a:rect l="l" t="t" r="r" b="b"/>
            <a:pathLst>
              <a:path w="7552716" h="866168">
                <a:moveTo>
                  <a:pt x="0" y="0"/>
                </a:moveTo>
                <a:lnTo>
                  <a:pt x="7552716" y="0"/>
                </a:lnTo>
                <a:lnTo>
                  <a:pt x="7552716" y="866168"/>
                </a:lnTo>
                <a:lnTo>
                  <a:pt x="0" y="866168"/>
                </a:lnTo>
                <a:lnTo>
                  <a:pt x="0" y="0"/>
                </a:lnTo>
                <a:close/>
              </a:path>
            </a:pathLst>
          </a:custGeom>
          <a:ln w="4156">
            <a:solidFill>
              <a:srgbClr val="000000"/>
            </a:solidFill>
          </a:ln>
        </p:spPr>
        <p:txBody>
          <a:bodyPr wrap="square" lIns="0" tIns="0" rIns="0" bIns="0" rtlCol="0">
            <a:noAutofit/>
          </a:bodyPr>
          <a:lstStyle/>
          <a:p>
            <a:endParaRPr/>
          </a:p>
        </p:txBody>
      </p:sp>
      <p:sp>
        <p:nvSpPr>
          <p:cNvPr id="51" name="object 51"/>
          <p:cNvSpPr/>
          <p:nvPr/>
        </p:nvSpPr>
        <p:spPr>
          <a:xfrm>
            <a:off x="900545" y="3966882"/>
            <a:ext cx="7459805" cy="959504"/>
          </a:xfrm>
          <a:custGeom>
            <a:avLst/>
            <a:gdLst/>
            <a:ahLst/>
            <a:cxnLst/>
            <a:rect l="l" t="t" r="r" b="b"/>
            <a:pathLst>
              <a:path w="8205786" h="1087438">
                <a:moveTo>
                  <a:pt x="0" y="0"/>
                </a:moveTo>
                <a:lnTo>
                  <a:pt x="0" y="1087438"/>
                </a:lnTo>
                <a:lnTo>
                  <a:pt x="8205786" y="1087438"/>
                </a:lnTo>
                <a:lnTo>
                  <a:pt x="8205786" y="0"/>
                </a:lnTo>
                <a:lnTo>
                  <a:pt x="0" y="0"/>
                </a:lnTo>
                <a:close/>
              </a:path>
            </a:pathLst>
          </a:custGeom>
          <a:solidFill>
            <a:srgbClr val="FEFFFF"/>
          </a:solidFill>
        </p:spPr>
        <p:txBody>
          <a:bodyPr wrap="square" lIns="0" tIns="0" rIns="0" bIns="0" rtlCol="0">
            <a:noAutofit/>
          </a:bodyPr>
          <a:lstStyle/>
          <a:p>
            <a:endParaRPr/>
          </a:p>
        </p:txBody>
      </p:sp>
      <p:sp>
        <p:nvSpPr>
          <p:cNvPr id="52" name="object 52"/>
          <p:cNvSpPr/>
          <p:nvPr/>
        </p:nvSpPr>
        <p:spPr>
          <a:xfrm>
            <a:off x="898655" y="3965049"/>
            <a:ext cx="7463584" cy="963170"/>
          </a:xfrm>
          <a:custGeom>
            <a:avLst/>
            <a:gdLst/>
            <a:ahLst/>
            <a:cxnLst/>
            <a:rect l="l" t="t" r="r" b="b"/>
            <a:pathLst>
              <a:path w="8209942" h="1091593">
                <a:moveTo>
                  <a:pt x="0" y="0"/>
                </a:moveTo>
                <a:lnTo>
                  <a:pt x="8209942" y="0"/>
                </a:lnTo>
                <a:lnTo>
                  <a:pt x="8209942" y="1091593"/>
                </a:lnTo>
                <a:lnTo>
                  <a:pt x="0" y="1091593"/>
                </a:lnTo>
                <a:lnTo>
                  <a:pt x="0" y="0"/>
                </a:lnTo>
                <a:close/>
              </a:path>
            </a:pathLst>
          </a:custGeom>
          <a:ln w="4156">
            <a:solidFill>
              <a:srgbClr val="000000"/>
            </a:solidFill>
          </a:ln>
        </p:spPr>
        <p:txBody>
          <a:bodyPr wrap="square" lIns="0" tIns="0" rIns="0" bIns="0" rtlCol="0">
            <a:noAutofit/>
          </a:bodyPr>
          <a:lstStyle/>
          <a:p>
            <a:endParaRPr/>
          </a:p>
        </p:txBody>
      </p:sp>
      <p:sp>
        <p:nvSpPr>
          <p:cNvPr id="41" name="object 41"/>
          <p:cNvSpPr txBox="1"/>
          <p:nvPr/>
        </p:nvSpPr>
        <p:spPr>
          <a:xfrm>
            <a:off x="2377664" y="1307726"/>
            <a:ext cx="450521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Price/Sales Ratio for High Growth Firm</a:t>
            </a:r>
            <a:endParaRPr sz="2200">
              <a:latin typeface="Times New Roman"/>
              <a:cs typeface="Times New Roman"/>
            </a:endParaRPr>
          </a:p>
        </p:txBody>
      </p:sp>
      <p:sp>
        <p:nvSpPr>
          <p:cNvPr id="40" name="object 40"/>
          <p:cNvSpPr txBox="1"/>
          <p:nvPr/>
        </p:nvSpPr>
        <p:spPr>
          <a:xfrm>
            <a:off x="1525442" y="2075330"/>
            <a:ext cx="6719782" cy="437029"/>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When the growth rate is assumed to be high for a future period, the dividend</a:t>
            </a:r>
            <a:endParaRPr sz="1600">
              <a:latin typeface="Times New Roman"/>
              <a:cs typeface="Times New Roman"/>
            </a:endParaRPr>
          </a:p>
          <a:p>
            <a:pPr marL="319115" marR="30772">
              <a:lnSpc>
                <a:spcPts val="1687"/>
              </a:lnSpc>
            </a:pPr>
            <a:r>
              <a:rPr sz="1600" dirty="0">
                <a:latin typeface="Times New Roman"/>
                <a:cs typeface="Times New Roman"/>
              </a:rPr>
              <a:t>discount model can be written as follows:</a:t>
            </a:r>
            <a:endParaRPr sz="1600">
              <a:latin typeface="Times New Roman"/>
              <a:cs typeface="Times New Roman"/>
            </a:endParaRPr>
          </a:p>
        </p:txBody>
      </p:sp>
      <p:sp>
        <p:nvSpPr>
          <p:cNvPr id="39" name="object 39"/>
          <p:cNvSpPr txBox="1"/>
          <p:nvPr/>
        </p:nvSpPr>
        <p:spPr>
          <a:xfrm>
            <a:off x="1447077" y="2815773"/>
            <a:ext cx="2553830" cy="247205"/>
          </a:xfrm>
          <a:prstGeom prst="rect">
            <a:avLst/>
          </a:prstGeom>
        </p:spPr>
        <p:txBody>
          <a:bodyPr wrap="square" lIns="0" tIns="0" rIns="0" bIns="0" rtlCol="0">
            <a:noAutofit/>
          </a:bodyPr>
          <a:lstStyle/>
          <a:p>
            <a:pPr marL="11397">
              <a:lnSpc>
                <a:spcPts val="1867"/>
              </a:lnSpc>
              <a:spcBef>
                <a:spcPts val="93"/>
              </a:spcBef>
            </a:pPr>
            <a:r>
              <a:rPr sz="2000" spc="17" baseline="9662" dirty="0">
                <a:latin typeface="Times New Roman"/>
                <a:cs typeface="Times New Roman"/>
              </a:rPr>
              <a:t>EP</a:t>
            </a:r>
            <a:r>
              <a:rPr sz="2000" baseline="9662" dirty="0">
                <a:latin typeface="Times New Roman"/>
                <a:cs typeface="Times New Roman"/>
              </a:rPr>
              <a:t>S</a:t>
            </a:r>
            <a:r>
              <a:rPr sz="1500" baseline="-7562" dirty="0">
                <a:latin typeface="Times New Roman"/>
                <a:cs typeface="Times New Roman"/>
              </a:rPr>
              <a:t>0</a:t>
            </a:r>
            <a:r>
              <a:rPr sz="1500" spc="106" baseline="-7562" dirty="0">
                <a:latin typeface="Times New Roman"/>
                <a:cs typeface="Times New Roman"/>
              </a:rPr>
              <a:t> </a:t>
            </a:r>
            <a:r>
              <a:rPr sz="2000" baseline="9662" dirty="0">
                <a:latin typeface="Times New Roman"/>
                <a:cs typeface="Times New Roman"/>
              </a:rPr>
              <a:t>*</a:t>
            </a:r>
            <a:r>
              <a:rPr sz="2000" spc="-83" baseline="9662" dirty="0">
                <a:latin typeface="Times New Roman"/>
                <a:cs typeface="Times New Roman"/>
              </a:rPr>
              <a:t> </a:t>
            </a:r>
            <a:r>
              <a:rPr sz="2000" spc="-13" baseline="9662" dirty="0">
                <a:latin typeface="Times New Roman"/>
                <a:cs typeface="Times New Roman"/>
              </a:rPr>
              <a:t>Payou</a:t>
            </a:r>
            <a:r>
              <a:rPr sz="2000" baseline="9662" dirty="0">
                <a:latin typeface="Times New Roman"/>
                <a:cs typeface="Times New Roman"/>
              </a:rPr>
              <a:t>t</a:t>
            </a:r>
            <a:r>
              <a:rPr sz="2000" spc="98" baseline="9662" dirty="0">
                <a:latin typeface="Times New Roman"/>
                <a:cs typeface="Times New Roman"/>
              </a:rPr>
              <a:t> </a:t>
            </a:r>
            <a:r>
              <a:rPr sz="2000" spc="-13" baseline="9662" dirty="0">
                <a:latin typeface="Times New Roman"/>
                <a:cs typeface="Times New Roman"/>
              </a:rPr>
              <a:t>Rati</a:t>
            </a:r>
            <a:r>
              <a:rPr sz="2000" baseline="9662" dirty="0">
                <a:latin typeface="Times New Roman"/>
                <a:cs typeface="Times New Roman"/>
              </a:rPr>
              <a:t>o</a:t>
            </a:r>
            <a:r>
              <a:rPr sz="2000" spc="96" baseline="9662" dirty="0">
                <a:latin typeface="Times New Roman"/>
                <a:cs typeface="Times New Roman"/>
              </a:rPr>
              <a:t> </a:t>
            </a:r>
            <a:r>
              <a:rPr sz="2000" baseline="9662" dirty="0">
                <a:latin typeface="Times New Roman"/>
                <a:cs typeface="Times New Roman"/>
              </a:rPr>
              <a:t>*</a:t>
            </a:r>
            <a:r>
              <a:rPr sz="2000" spc="-83" baseline="9662" dirty="0">
                <a:latin typeface="Times New Roman"/>
                <a:cs typeface="Times New Roman"/>
              </a:rPr>
              <a:t> </a:t>
            </a:r>
            <a:r>
              <a:rPr sz="2000" spc="-116" baseline="9662" dirty="0">
                <a:latin typeface="Times New Roman"/>
                <a:cs typeface="Times New Roman"/>
              </a:rPr>
              <a:t>(</a:t>
            </a:r>
            <a:r>
              <a:rPr sz="2000" baseline="9662" dirty="0">
                <a:latin typeface="Times New Roman"/>
                <a:cs typeface="Times New Roman"/>
              </a:rPr>
              <a:t>1</a:t>
            </a:r>
            <a:r>
              <a:rPr sz="2000" spc="-69" baseline="9662" dirty="0">
                <a:latin typeface="Times New Roman"/>
                <a:cs typeface="Times New Roman"/>
              </a:rPr>
              <a:t> </a:t>
            </a:r>
            <a:r>
              <a:rPr sz="2000" baseline="9662" dirty="0">
                <a:latin typeface="Times New Roman"/>
                <a:cs typeface="Times New Roman"/>
              </a:rPr>
              <a:t>+</a:t>
            </a:r>
            <a:r>
              <a:rPr sz="2000" spc="-53" baseline="9662" dirty="0">
                <a:latin typeface="Times New Roman"/>
                <a:cs typeface="Times New Roman"/>
              </a:rPr>
              <a:t> </a:t>
            </a:r>
            <a:r>
              <a:rPr sz="2000" baseline="9662" dirty="0">
                <a:latin typeface="Times New Roman"/>
                <a:cs typeface="Times New Roman"/>
              </a:rPr>
              <a:t>g)</a:t>
            </a:r>
            <a:r>
              <a:rPr sz="2000" spc="-69" baseline="9662" dirty="0">
                <a:latin typeface="Times New Roman"/>
                <a:cs typeface="Times New Roman"/>
              </a:rPr>
              <a:t> </a:t>
            </a:r>
            <a:r>
              <a:rPr sz="2000" baseline="9662" dirty="0">
                <a:latin typeface="Times New Roman"/>
                <a:cs typeface="Times New Roman"/>
              </a:rPr>
              <a:t>*</a:t>
            </a:r>
            <a:r>
              <a:rPr sz="2000" spc="-219" baseline="9662" dirty="0">
                <a:latin typeface="Times New Roman"/>
                <a:cs typeface="Times New Roman"/>
              </a:rPr>
              <a:t> </a:t>
            </a:r>
            <a:r>
              <a:rPr sz="2000" spc="40" baseline="19325" dirty="0">
                <a:latin typeface="Times New Roman"/>
                <a:cs typeface="Times New Roman"/>
              </a:rPr>
              <a:t>$</a:t>
            </a:r>
            <a:r>
              <a:rPr sz="2000" baseline="9662" dirty="0">
                <a:latin typeface="Times New Roman"/>
                <a:cs typeface="Times New Roman"/>
              </a:rPr>
              <a:t>1</a:t>
            </a:r>
            <a:r>
              <a:rPr sz="2000" spc="-68" baseline="9662" dirty="0">
                <a:latin typeface="Times New Roman"/>
                <a:cs typeface="Times New Roman"/>
              </a:rPr>
              <a:t> </a:t>
            </a:r>
            <a:r>
              <a:rPr sz="2000" baseline="9662" dirty="0">
                <a:latin typeface="Times New Roman"/>
                <a:cs typeface="Times New Roman"/>
              </a:rPr>
              <a:t>−</a:t>
            </a:r>
            <a:endParaRPr sz="1300">
              <a:latin typeface="Times New Roman"/>
              <a:cs typeface="Times New Roman"/>
            </a:endParaRPr>
          </a:p>
        </p:txBody>
      </p:sp>
      <p:sp>
        <p:nvSpPr>
          <p:cNvPr id="38" name="object 38"/>
          <p:cNvSpPr txBox="1"/>
          <p:nvPr/>
        </p:nvSpPr>
        <p:spPr>
          <a:xfrm>
            <a:off x="4548610" y="2830123"/>
            <a:ext cx="118710" cy="194622"/>
          </a:xfrm>
          <a:prstGeom prst="rect">
            <a:avLst/>
          </a:prstGeom>
        </p:spPr>
        <p:txBody>
          <a:bodyPr wrap="square" lIns="0" tIns="0" rIns="0" bIns="0" rtlCol="0">
            <a:noAutofit/>
          </a:bodyPr>
          <a:lstStyle/>
          <a:p>
            <a:pPr marL="11397">
              <a:lnSpc>
                <a:spcPts val="1346"/>
              </a:lnSpc>
              <a:spcBef>
                <a:spcPts val="67"/>
              </a:spcBef>
            </a:pPr>
            <a:r>
              <a:rPr sz="1300" dirty="0">
                <a:latin typeface="Times New Roman"/>
                <a:cs typeface="Times New Roman"/>
              </a:rPr>
              <a:t>'</a:t>
            </a:r>
            <a:endParaRPr sz="1300">
              <a:latin typeface="Times New Roman"/>
              <a:cs typeface="Times New Roman"/>
            </a:endParaRPr>
          </a:p>
        </p:txBody>
      </p:sp>
      <p:sp>
        <p:nvSpPr>
          <p:cNvPr id="37" name="object 37"/>
          <p:cNvSpPr txBox="1"/>
          <p:nvPr/>
        </p:nvSpPr>
        <p:spPr>
          <a:xfrm>
            <a:off x="1042528" y="3108734"/>
            <a:ext cx="395827" cy="226912"/>
          </a:xfrm>
          <a:prstGeom prst="rect">
            <a:avLst/>
          </a:prstGeom>
        </p:spPr>
        <p:txBody>
          <a:bodyPr wrap="square" lIns="0" tIns="0" rIns="0" bIns="0" rtlCol="0">
            <a:noAutofit/>
          </a:bodyPr>
          <a:lstStyle/>
          <a:p>
            <a:pPr marL="11397">
              <a:lnSpc>
                <a:spcPts val="1705"/>
              </a:lnSpc>
              <a:spcBef>
                <a:spcPts val="85"/>
              </a:spcBef>
            </a:pPr>
            <a:r>
              <a:rPr sz="2000" baseline="9662" dirty="0">
                <a:latin typeface="Times New Roman"/>
                <a:cs typeface="Times New Roman"/>
              </a:rPr>
              <a:t>P</a:t>
            </a:r>
            <a:r>
              <a:rPr sz="2000" spc="-183" baseline="9662" dirty="0">
                <a:latin typeface="Times New Roman"/>
                <a:cs typeface="Times New Roman"/>
              </a:rPr>
              <a:t> </a:t>
            </a:r>
            <a:r>
              <a:rPr sz="1500" baseline="-5041" dirty="0">
                <a:latin typeface="Times New Roman"/>
                <a:cs typeface="Times New Roman"/>
              </a:rPr>
              <a:t>0</a:t>
            </a:r>
            <a:r>
              <a:rPr sz="1500" spc="155" baseline="-5041" dirty="0">
                <a:latin typeface="Times New Roman"/>
                <a:cs typeface="Times New Roman"/>
              </a:rPr>
              <a:t> </a:t>
            </a:r>
            <a:r>
              <a:rPr sz="2000" baseline="9662" dirty="0">
                <a:latin typeface="Times New Roman"/>
                <a:cs typeface="Times New Roman"/>
              </a:rPr>
              <a:t>=</a:t>
            </a:r>
            <a:endParaRPr sz="1300">
              <a:latin typeface="Times New Roman"/>
              <a:cs typeface="Times New Roman"/>
            </a:endParaRPr>
          </a:p>
        </p:txBody>
      </p:sp>
      <p:sp>
        <p:nvSpPr>
          <p:cNvPr id="36" name="object 36"/>
          <p:cNvSpPr txBox="1"/>
          <p:nvPr/>
        </p:nvSpPr>
        <p:spPr>
          <a:xfrm>
            <a:off x="4683458" y="3108733"/>
            <a:ext cx="151105" cy="194622"/>
          </a:xfrm>
          <a:prstGeom prst="rect">
            <a:avLst/>
          </a:prstGeom>
        </p:spPr>
        <p:txBody>
          <a:bodyPr wrap="square" lIns="0" tIns="0" rIns="0" bIns="0" rtlCol="0">
            <a:noAutofit/>
          </a:bodyPr>
          <a:lstStyle/>
          <a:p>
            <a:pPr marL="11397">
              <a:lnSpc>
                <a:spcPts val="1413"/>
              </a:lnSpc>
              <a:spcBef>
                <a:spcPts val="70"/>
              </a:spcBef>
            </a:pPr>
            <a:r>
              <a:rPr sz="1300" dirty="0">
                <a:latin typeface="Times New Roman"/>
                <a:cs typeface="Times New Roman"/>
              </a:rPr>
              <a:t>+</a:t>
            </a:r>
            <a:endParaRPr sz="1300">
              <a:latin typeface="Times New Roman"/>
              <a:cs typeface="Times New Roman"/>
            </a:endParaRPr>
          </a:p>
        </p:txBody>
      </p:sp>
      <p:sp>
        <p:nvSpPr>
          <p:cNvPr id="35" name="object 35"/>
          <p:cNvSpPr txBox="1"/>
          <p:nvPr/>
        </p:nvSpPr>
        <p:spPr>
          <a:xfrm>
            <a:off x="6316633" y="3198428"/>
            <a:ext cx="617676" cy="234087"/>
          </a:xfrm>
          <a:prstGeom prst="rect">
            <a:avLst/>
          </a:prstGeom>
        </p:spPr>
        <p:txBody>
          <a:bodyPr wrap="square" lIns="0" tIns="0" rIns="0" bIns="0" rtlCol="0">
            <a:noAutofit/>
          </a:bodyPr>
          <a:lstStyle/>
          <a:p>
            <a:pPr marL="11397">
              <a:lnSpc>
                <a:spcPts val="1732"/>
              </a:lnSpc>
              <a:spcBef>
                <a:spcPts val="86"/>
              </a:spcBef>
            </a:pPr>
            <a:r>
              <a:rPr sz="2000" baseline="-1932" dirty="0">
                <a:latin typeface="Times New Roman"/>
                <a:cs typeface="Times New Roman"/>
              </a:rPr>
              <a:t>)</a:t>
            </a:r>
            <a:r>
              <a:rPr sz="2000" spc="-116" baseline="-1932" dirty="0">
                <a:latin typeface="Times New Roman"/>
                <a:cs typeface="Times New Roman"/>
              </a:rPr>
              <a:t>(</a:t>
            </a:r>
            <a:r>
              <a:rPr sz="2000" baseline="-1932" dirty="0">
                <a:latin typeface="Times New Roman"/>
                <a:cs typeface="Times New Roman"/>
              </a:rPr>
              <a:t>1</a:t>
            </a:r>
            <a:r>
              <a:rPr sz="2000" spc="-219" baseline="-1932" dirty="0">
                <a:latin typeface="Times New Roman"/>
                <a:cs typeface="Times New Roman"/>
              </a:rPr>
              <a:t> </a:t>
            </a:r>
            <a:r>
              <a:rPr sz="2000" baseline="-1932" dirty="0">
                <a:latin typeface="Times New Roman"/>
                <a:cs typeface="Times New Roman"/>
              </a:rPr>
              <a:t>+</a:t>
            </a:r>
            <a:r>
              <a:rPr sz="2000" spc="63" baseline="-1932" dirty="0">
                <a:latin typeface="Times New Roman"/>
                <a:cs typeface="Times New Roman"/>
              </a:rPr>
              <a:t> </a:t>
            </a:r>
            <a:r>
              <a:rPr sz="2000" baseline="-1932" dirty="0">
                <a:latin typeface="Times New Roman"/>
                <a:cs typeface="Times New Roman"/>
              </a:rPr>
              <a:t>r)</a:t>
            </a:r>
            <a:r>
              <a:rPr sz="2000" spc="-219" baseline="-1932" dirty="0">
                <a:latin typeface="Times New Roman"/>
                <a:cs typeface="Times New Roman"/>
              </a:rPr>
              <a:t> </a:t>
            </a:r>
            <a:r>
              <a:rPr sz="1500" baseline="30248" dirty="0">
                <a:latin typeface="Times New Roman"/>
                <a:cs typeface="Times New Roman"/>
              </a:rPr>
              <a:t>n</a:t>
            </a:r>
            <a:endParaRPr sz="1000">
              <a:latin typeface="Times New Roman"/>
              <a:cs typeface="Times New Roman"/>
            </a:endParaRPr>
          </a:p>
        </p:txBody>
      </p:sp>
      <p:sp>
        <p:nvSpPr>
          <p:cNvPr id="34" name="object 34"/>
          <p:cNvSpPr txBox="1"/>
          <p:nvPr/>
        </p:nvSpPr>
        <p:spPr>
          <a:xfrm>
            <a:off x="2900452" y="3237892"/>
            <a:ext cx="334386" cy="194622"/>
          </a:xfrm>
          <a:prstGeom prst="rect">
            <a:avLst/>
          </a:prstGeom>
        </p:spPr>
        <p:txBody>
          <a:bodyPr wrap="square" lIns="0" tIns="0" rIns="0" bIns="0" rtlCol="0">
            <a:noAutofit/>
          </a:bodyPr>
          <a:lstStyle/>
          <a:p>
            <a:pPr marL="11397">
              <a:lnSpc>
                <a:spcPts val="1413"/>
              </a:lnSpc>
              <a:spcBef>
                <a:spcPts val="70"/>
              </a:spcBef>
            </a:pPr>
            <a:r>
              <a:rPr sz="1300" dirty="0">
                <a:latin typeface="Times New Roman"/>
                <a:cs typeface="Times New Roman"/>
              </a:rPr>
              <a:t>r</a:t>
            </a:r>
            <a:r>
              <a:rPr sz="1300" spc="26" dirty="0">
                <a:latin typeface="Times New Roman"/>
                <a:cs typeface="Times New Roman"/>
              </a:rPr>
              <a:t> </a:t>
            </a:r>
            <a:r>
              <a:rPr sz="1300" dirty="0">
                <a:latin typeface="Times New Roman"/>
                <a:cs typeface="Times New Roman"/>
              </a:rPr>
              <a:t>-</a:t>
            </a:r>
            <a:r>
              <a:rPr sz="1300" spc="-89" dirty="0">
                <a:latin typeface="Times New Roman"/>
                <a:cs typeface="Times New Roman"/>
              </a:rPr>
              <a:t> </a:t>
            </a:r>
            <a:r>
              <a:rPr sz="1300" dirty="0">
                <a:latin typeface="Times New Roman"/>
                <a:cs typeface="Times New Roman"/>
              </a:rPr>
              <a:t>g</a:t>
            </a:r>
            <a:endParaRPr sz="1300">
              <a:latin typeface="Times New Roman"/>
              <a:cs typeface="Times New Roman"/>
            </a:endParaRPr>
          </a:p>
        </p:txBody>
      </p:sp>
      <p:sp>
        <p:nvSpPr>
          <p:cNvPr id="33" name="object 33"/>
          <p:cNvSpPr txBox="1"/>
          <p:nvPr/>
        </p:nvSpPr>
        <p:spPr>
          <a:xfrm>
            <a:off x="5867135" y="3237892"/>
            <a:ext cx="394320" cy="194622"/>
          </a:xfrm>
          <a:prstGeom prst="rect">
            <a:avLst/>
          </a:prstGeom>
        </p:spPr>
        <p:txBody>
          <a:bodyPr wrap="square" lIns="0" tIns="0" rIns="0" bIns="0" rtlCol="0">
            <a:noAutofit/>
          </a:bodyPr>
          <a:lstStyle/>
          <a:p>
            <a:pPr marL="11397">
              <a:lnSpc>
                <a:spcPts val="1413"/>
              </a:lnSpc>
              <a:spcBef>
                <a:spcPts val="70"/>
              </a:spcBef>
            </a:pPr>
            <a:r>
              <a:rPr sz="1300" dirty="0">
                <a:latin typeface="Times New Roman"/>
                <a:cs typeface="Times New Roman"/>
              </a:rPr>
              <a:t>(</a:t>
            </a:r>
            <a:r>
              <a:rPr sz="1300" spc="-219" dirty="0">
                <a:latin typeface="Times New Roman"/>
                <a:cs typeface="Times New Roman"/>
              </a:rPr>
              <a:t> </a:t>
            </a:r>
            <a:r>
              <a:rPr sz="1300" dirty="0">
                <a:latin typeface="Times New Roman"/>
                <a:cs typeface="Times New Roman"/>
              </a:rPr>
              <a:t>r</a:t>
            </a:r>
            <a:r>
              <a:rPr sz="1300" spc="-89" dirty="0">
                <a:latin typeface="Times New Roman"/>
                <a:cs typeface="Times New Roman"/>
              </a:rPr>
              <a:t> </a:t>
            </a:r>
            <a:r>
              <a:rPr sz="1300" dirty="0">
                <a:latin typeface="Times New Roman"/>
                <a:cs typeface="Times New Roman"/>
              </a:rPr>
              <a:t>-</a:t>
            </a:r>
            <a:r>
              <a:rPr sz="1300" spc="-89" dirty="0">
                <a:latin typeface="Times New Roman"/>
                <a:cs typeface="Times New Roman"/>
              </a:rPr>
              <a:t> </a:t>
            </a:r>
            <a:r>
              <a:rPr sz="1300" dirty="0">
                <a:latin typeface="Times New Roman"/>
                <a:cs typeface="Times New Roman"/>
              </a:rPr>
              <a:t>g</a:t>
            </a:r>
            <a:endParaRPr sz="1300">
              <a:latin typeface="Times New Roman"/>
              <a:cs typeface="Times New Roman"/>
            </a:endParaRPr>
          </a:p>
        </p:txBody>
      </p:sp>
      <p:sp>
        <p:nvSpPr>
          <p:cNvPr id="32" name="object 32"/>
          <p:cNvSpPr txBox="1"/>
          <p:nvPr/>
        </p:nvSpPr>
        <p:spPr>
          <a:xfrm>
            <a:off x="1525442" y="3614120"/>
            <a:ext cx="3880868"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Dividing both sides by the sales per share:</a:t>
            </a:r>
            <a:endParaRPr sz="1600">
              <a:latin typeface="Times New Roman"/>
              <a:cs typeface="Times New Roman"/>
            </a:endParaRPr>
          </a:p>
        </p:txBody>
      </p:sp>
      <p:sp>
        <p:nvSpPr>
          <p:cNvPr id="31" name="object 31"/>
          <p:cNvSpPr txBox="1"/>
          <p:nvPr/>
        </p:nvSpPr>
        <p:spPr>
          <a:xfrm>
            <a:off x="1603955" y="4078313"/>
            <a:ext cx="2718125" cy="214312"/>
          </a:xfrm>
          <a:prstGeom prst="rect">
            <a:avLst/>
          </a:prstGeom>
        </p:spPr>
        <p:txBody>
          <a:bodyPr wrap="square" lIns="0" tIns="0" rIns="0" bIns="0" rtlCol="0">
            <a:noAutofit/>
          </a:bodyPr>
          <a:lstStyle/>
          <a:p>
            <a:pPr marL="11397">
              <a:lnSpc>
                <a:spcPts val="1521"/>
              </a:lnSpc>
              <a:spcBef>
                <a:spcPts val="75"/>
              </a:spcBef>
            </a:pPr>
            <a:r>
              <a:rPr baseline="-2147" dirty="0">
                <a:latin typeface="Times New Roman"/>
                <a:cs typeface="Times New Roman"/>
              </a:rPr>
              <a:t>Net</a:t>
            </a:r>
            <a:r>
              <a:rPr spc="74" baseline="-2147" dirty="0">
                <a:latin typeface="Times New Roman"/>
                <a:cs typeface="Times New Roman"/>
              </a:rPr>
              <a:t> </a:t>
            </a:r>
            <a:r>
              <a:rPr baseline="-2147" dirty="0">
                <a:latin typeface="Times New Roman"/>
                <a:cs typeface="Times New Roman"/>
              </a:rPr>
              <a:t>Margin</a:t>
            </a:r>
            <a:r>
              <a:rPr spc="54" baseline="-2147" dirty="0">
                <a:latin typeface="Times New Roman"/>
                <a:cs typeface="Times New Roman"/>
              </a:rPr>
              <a:t> </a:t>
            </a:r>
            <a:r>
              <a:rPr baseline="-2147" dirty="0">
                <a:latin typeface="Times New Roman"/>
                <a:cs typeface="Times New Roman"/>
              </a:rPr>
              <a:t>*</a:t>
            </a:r>
            <a:r>
              <a:rPr spc="-75" baseline="-2147" dirty="0">
                <a:latin typeface="Times New Roman"/>
                <a:cs typeface="Times New Roman"/>
              </a:rPr>
              <a:t> </a:t>
            </a:r>
            <a:r>
              <a:rPr baseline="-2147" dirty="0">
                <a:latin typeface="Times New Roman"/>
                <a:cs typeface="Times New Roman"/>
              </a:rPr>
              <a:t>Payout</a:t>
            </a:r>
            <a:r>
              <a:rPr spc="119" baseline="-2147" dirty="0">
                <a:latin typeface="Times New Roman"/>
                <a:cs typeface="Times New Roman"/>
              </a:rPr>
              <a:t> </a:t>
            </a:r>
            <a:r>
              <a:rPr baseline="-2147" dirty="0">
                <a:latin typeface="Times New Roman"/>
                <a:cs typeface="Times New Roman"/>
              </a:rPr>
              <a:t>Ratio</a:t>
            </a:r>
            <a:r>
              <a:rPr spc="-26" baseline="-2147" dirty="0">
                <a:latin typeface="Times New Roman"/>
                <a:cs typeface="Times New Roman"/>
              </a:rPr>
              <a:t> </a:t>
            </a:r>
            <a:r>
              <a:rPr baseline="-2147" dirty="0">
                <a:latin typeface="Times New Roman"/>
                <a:cs typeface="Times New Roman"/>
              </a:rPr>
              <a:t>*</a:t>
            </a:r>
            <a:r>
              <a:rPr spc="-75" baseline="-2147" dirty="0">
                <a:latin typeface="Times New Roman"/>
                <a:cs typeface="Times New Roman"/>
              </a:rPr>
              <a:t> </a:t>
            </a:r>
            <a:r>
              <a:rPr baseline="-2147" dirty="0">
                <a:latin typeface="Times New Roman"/>
                <a:cs typeface="Times New Roman"/>
              </a:rPr>
              <a:t>(1</a:t>
            </a:r>
            <a:r>
              <a:rPr spc="-197" baseline="-2147" dirty="0">
                <a:latin typeface="Times New Roman"/>
                <a:cs typeface="Times New Roman"/>
              </a:rPr>
              <a:t> </a:t>
            </a:r>
            <a:r>
              <a:rPr baseline="-2147" dirty="0">
                <a:latin typeface="Times New Roman"/>
                <a:cs typeface="Times New Roman"/>
              </a:rPr>
              <a:t>+</a:t>
            </a:r>
            <a:r>
              <a:rPr spc="63" baseline="-2147" dirty="0">
                <a:latin typeface="Times New Roman"/>
                <a:cs typeface="Times New Roman"/>
              </a:rPr>
              <a:t> </a:t>
            </a:r>
            <a:r>
              <a:rPr baseline="-2147" dirty="0">
                <a:latin typeface="Times New Roman"/>
                <a:cs typeface="Times New Roman"/>
              </a:rPr>
              <a:t>g)</a:t>
            </a:r>
            <a:r>
              <a:rPr spc="-197" baseline="-2147" dirty="0">
                <a:latin typeface="Times New Roman"/>
                <a:cs typeface="Times New Roman"/>
              </a:rPr>
              <a:t> </a:t>
            </a:r>
            <a:r>
              <a:rPr baseline="-2147" dirty="0">
                <a:latin typeface="Times New Roman"/>
                <a:cs typeface="Times New Roman"/>
              </a:rPr>
              <a:t>*</a:t>
            </a:r>
            <a:r>
              <a:rPr spc="-75" baseline="-2147" dirty="0">
                <a:latin typeface="Times New Roman"/>
                <a:cs typeface="Times New Roman"/>
              </a:rPr>
              <a:t> </a:t>
            </a:r>
            <a:r>
              <a:rPr spc="36" baseline="12883" dirty="0">
                <a:latin typeface="Times New Roman"/>
                <a:cs typeface="Times New Roman"/>
              </a:rPr>
              <a:t>$</a:t>
            </a:r>
            <a:r>
              <a:rPr baseline="-2147" dirty="0">
                <a:latin typeface="Times New Roman"/>
                <a:cs typeface="Times New Roman"/>
              </a:rPr>
              <a:t>1</a:t>
            </a:r>
            <a:r>
              <a:rPr spc="-63" baseline="-2147" dirty="0">
                <a:latin typeface="Times New Roman"/>
                <a:cs typeface="Times New Roman"/>
              </a:rPr>
              <a:t> </a:t>
            </a:r>
            <a:r>
              <a:rPr baseline="-2147" dirty="0">
                <a:latin typeface="Times New Roman"/>
                <a:cs typeface="Times New Roman"/>
              </a:rPr>
              <a:t>−</a:t>
            </a:r>
            <a:endParaRPr sz="1200">
              <a:latin typeface="Times New Roman"/>
              <a:cs typeface="Times New Roman"/>
            </a:endParaRPr>
          </a:p>
        </p:txBody>
      </p:sp>
      <p:sp>
        <p:nvSpPr>
          <p:cNvPr id="30" name="object 30"/>
          <p:cNvSpPr txBox="1"/>
          <p:nvPr/>
        </p:nvSpPr>
        <p:spPr>
          <a:xfrm>
            <a:off x="4720078" y="4208345"/>
            <a:ext cx="84145" cy="111965"/>
          </a:xfrm>
          <a:prstGeom prst="rect">
            <a:avLst/>
          </a:prstGeom>
        </p:spPr>
        <p:txBody>
          <a:bodyPr wrap="square" lIns="0" tIns="0" rIns="0" bIns="0" rtlCol="0">
            <a:noAutofit/>
          </a:bodyPr>
          <a:lstStyle/>
          <a:p>
            <a:pPr marL="11397">
              <a:lnSpc>
                <a:spcPts val="780"/>
              </a:lnSpc>
              <a:spcBef>
                <a:spcPts val="39"/>
              </a:spcBef>
            </a:pPr>
            <a:r>
              <a:rPr sz="700" dirty="0">
                <a:latin typeface="Times New Roman"/>
                <a:cs typeface="Times New Roman"/>
              </a:rPr>
              <a:t>n</a:t>
            </a:r>
            <a:endParaRPr sz="700">
              <a:latin typeface="Times New Roman"/>
              <a:cs typeface="Times New Roman"/>
            </a:endParaRPr>
          </a:p>
        </p:txBody>
      </p:sp>
      <p:sp>
        <p:nvSpPr>
          <p:cNvPr id="29" name="object 29"/>
          <p:cNvSpPr txBox="1"/>
          <p:nvPr/>
        </p:nvSpPr>
        <p:spPr>
          <a:xfrm>
            <a:off x="7566406" y="4208345"/>
            <a:ext cx="84145" cy="111965"/>
          </a:xfrm>
          <a:prstGeom prst="rect">
            <a:avLst/>
          </a:prstGeom>
        </p:spPr>
        <p:txBody>
          <a:bodyPr wrap="square" lIns="0" tIns="0" rIns="0" bIns="0" rtlCol="0">
            <a:noAutofit/>
          </a:bodyPr>
          <a:lstStyle/>
          <a:p>
            <a:pPr marL="11397">
              <a:lnSpc>
                <a:spcPts val="780"/>
              </a:lnSpc>
              <a:spcBef>
                <a:spcPts val="39"/>
              </a:spcBef>
            </a:pPr>
            <a:r>
              <a:rPr sz="700" dirty="0">
                <a:latin typeface="Times New Roman"/>
                <a:cs typeface="Times New Roman"/>
              </a:rPr>
              <a:t>n</a:t>
            </a:r>
            <a:endParaRPr sz="700">
              <a:latin typeface="Times New Roman"/>
              <a:cs typeface="Times New Roman"/>
            </a:endParaRPr>
          </a:p>
        </p:txBody>
      </p:sp>
      <p:sp>
        <p:nvSpPr>
          <p:cNvPr id="28" name="object 28"/>
          <p:cNvSpPr txBox="1"/>
          <p:nvPr/>
        </p:nvSpPr>
        <p:spPr>
          <a:xfrm>
            <a:off x="1523016" y="4410941"/>
            <a:ext cx="108943" cy="175932"/>
          </a:xfrm>
          <a:prstGeom prst="rect">
            <a:avLst/>
          </a:prstGeom>
        </p:spPr>
        <p:txBody>
          <a:bodyPr wrap="square" lIns="0" tIns="0" rIns="0" bIns="0" rtlCol="0">
            <a:noAutofit/>
          </a:bodyPr>
          <a:lstStyle/>
          <a:p>
            <a:pPr marL="11397">
              <a:lnSpc>
                <a:spcPts val="1216"/>
              </a:lnSpc>
              <a:spcBef>
                <a:spcPts val="60"/>
              </a:spcBef>
            </a:pPr>
            <a:r>
              <a:rPr sz="1200" dirty="0">
                <a:latin typeface="Times New Roman"/>
                <a:cs typeface="Times New Roman"/>
              </a:rPr>
              <a:t>)</a:t>
            </a:r>
            <a:endParaRPr sz="1200">
              <a:latin typeface="Times New Roman"/>
              <a:cs typeface="Times New Roman"/>
            </a:endParaRPr>
          </a:p>
        </p:txBody>
      </p:sp>
      <p:sp>
        <p:nvSpPr>
          <p:cNvPr id="27" name="object 27"/>
          <p:cNvSpPr txBox="1"/>
          <p:nvPr/>
        </p:nvSpPr>
        <p:spPr>
          <a:xfrm>
            <a:off x="8267870" y="4410941"/>
            <a:ext cx="108943" cy="175932"/>
          </a:xfrm>
          <a:prstGeom prst="rect">
            <a:avLst/>
          </a:prstGeom>
        </p:spPr>
        <p:txBody>
          <a:bodyPr wrap="square" lIns="0" tIns="0" rIns="0" bIns="0" rtlCol="0">
            <a:noAutofit/>
          </a:bodyPr>
          <a:lstStyle/>
          <a:p>
            <a:pPr marL="11397">
              <a:lnSpc>
                <a:spcPts val="1216"/>
              </a:lnSpc>
              <a:spcBef>
                <a:spcPts val="60"/>
              </a:spcBef>
            </a:pPr>
            <a:r>
              <a:rPr sz="1200" dirty="0">
                <a:latin typeface="Times New Roman"/>
                <a:cs typeface="Times New Roman"/>
              </a:rPr>
              <a:t>,</a:t>
            </a:r>
            <a:endParaRPr sz="1200">
              <a:latin typeface="Times New Roman"/>
              <a:cs typeface="Times New Roman"/>
            </a:endParaRPr>
          </a:p>
        </p:txBody>
      </p:sp>
      <p:sp>
        <p:nvSpPr>
          <p:cNvPr id="26" name="object 26"/>
          <p:cNvSpPr txBox="1"/>
          <p:nvPr/>
        </p:nvSpPr>
        <p:spPr>
          <a:xfrm>
            <a:off x="7067287" y="4438626"/>
            <a:ext cx="84145" cy="111965"/>
          </a:xfrm>
          <a:prstGeom prst="rect">
            <a:avLst/>
          </a:prstGeom>
        </p:spPr>
        <p:txBody>
          <a:bodyPr wrap="square" lIns="0" tIns="0" rIns="0" bIns="0" rtlCol="0">
            <a:noAutofit/>
          </a:bodyPr>
          <a:lstStyle/>
          <a:p>
            <a:pPr marL="11397">
              <a:lnSpc>
                <a:spcPts val="780"/>
              </a:lnSpc>
              <a:spcBef>
                <a:spcPts val="39"/>
              </a:spcBef>
            </a:pPr>
            <a:r>
              <a:rPr sz="700" dirty="0">
                <a:latin typeface="Times New Roman"/>
                <a:cs typeface="Times New Roman"/>
              </a:rPr>
              <a:t>n</a:t>
            </a:r>
            <a:endParaRPr sz="700">
              <a:latin typeface="Times New Roman"/>
              <a:cs typeface="Times New Roman"/>
            </a:endParaRPr>
          </a:p>
        </p:txBody>
      </p:sp>
      <p:sp>
        <p:nvSpPr>
          <p:cNvPr id="25" name="object 25"/>
          <p:cNvSpPr txBox="1"/>
          <p:nvPr/>
        </p:nvSpPr>
        <p:spPr>
          <a:xfrm>
            <a:off x="915979" y="4454619"/>
            <a:ext cx="448223" cy="198320"/>
          </a:xfrm>
          <a:prstGeom prst="rect">
            <a:avLst/>
          </a:prstGeom>
        </p:spPr>
        <p:txBody>
          <a:bodyPr wrap="square" lIns="0" tIns="0" rIns="0" bIns="0" rtlCol="0">
            <a:noAutofit/>
          </a:bodyPr>
          <a:lstStyle/>
          <a:p>
            <a:pPr marL="11397">
              <a:lnSpc>
                <a:spcPts val="1481"/>
              </a:lnSpc>
              <a:spcBef>
                <a:spcPts val="74"/>
              </a:spcBef>
            </a:pPr>
            <a:r>
              <a:rPr baseline="8589" dirty="0">
                <a:latin typeface="Times New Roman"/>
                <a:cs typeface="Times New Roman"/>
              </a:rPr>
              <a:t>Sale</a:t>
            </a:r>
            <a:r>
              <a:rPr spc="67" baseline="8589" dirty="0">
                <a:latin typeface="Times New Roman"/>
                <a:cs typeface="Times New Roman"/>
              </a:rPr>
              <a:t>s</a:t>
            </a:r>
            <a:r>
              <a:rPr sz="1100" baseline="-10870" dirty="0">
                <a:latin typeface="Times New Roman"/>
                <a:cs typeface="Times New Roman"/>
              </a:rPr>
              <a:t>0</a:t>
            </a:r>
            <a:endParaRPr sz="700">
              <a:latin typeface="Times New Roman"/>
              <a:cs typeface="Times New Roman"/>
            </a:endParaRPr>
          </a:p>
        </p:txBody>
      </p:sp>
      <p:sp>
        <p:nvSpPr>
          <p:cNvPr id="24" name="object 24"/>
          <p:cNvSpPr txBox="1"/>
          <p:nvPr/>
        </p:nvSpPr>
        <p:spPr>
          <a:xfrm>
            <a:off x="3114802" y="4454618"/>
            <a:ext cx="303121" cy="175932"/>
          </a:xfrm>
          <a:prstGeom prst="rect">
            <a:avLst/>
          </a:prstGeom>
        </p:spPr>
        <p:txBody>
          <a:bodyPr wrap="square" lIns="0" tIns="0" rIns="0" bIns="0" rtlCol="0">
            <a:noAutofit/>
          </a:bodyPr>
          <a:lstStyle/>
          <a:p>
            <a:pPr marL="11397">
              <a:lnSpc>
                <a:spcPts val="1274"/>
              </a:lnSpc>
              <a:spcBef>
                <a:spcPts val="64"/>
              </a:spcBef>
            </a:pPr>
            <a:r>
              <a:rPr sz="1200" dirty="0">
                <a:latin typeface="Times New Roman"/>
                <a:cs typeface="Times New Roman"/>
              </a:rPr>
              <a:t>r</a:t>
            </a:r>
            <a:r>
              <a:rPr sz="1200" spc="25" dirty="0">
                <a:latin typeface="Times New Roman"/>
                <a:cs typeface="Times New Roman"/>
              </a:rPr>
              <a:t> </a:t>
            </a:r>
            <a:r>
              <a:rPr sz="1200" dirty="0">
                <a:latin typeface="Times New Roman"/>
                <a:cs typeface="Times New Roman"/>
              </a:rPr>
              <a:t>-</a:t>
            </a:r>
            <a:r>
              <a:rPr sz="1200" spc="-82" dirty="0">
                <a:latin typeface="Times New Roman"/>
                <a:cs typeface="Times New Roman"/>
              </a:rPr>
              <a:t> </a:t>
            </a:r>
            <a:r>
              <a:rPr sz="1200" dirty="0">
                <a:latin typeface="Times New Roman"/>
                <a:cs typeface="Times New Roman"/>
              </a:rPr>
              <a:t>g</a:t>
            </a:r>
            <a:endParaRPr sz="1200">
              <a:latin typeface="Times New Roman"/>
              <a:cs typeface="Times New Roman"/>
            </a:endParaRPr>
          </a:p>
        </p:txBody>
      </p:sp>
      <p:sp>
        <p:nvSpPr>
          <p:cNvPr id="23" name="object 23"/>
          <p:cNvSpPr txBox="1"/>
          <p:nvPr/>
        </p:nvSpPr>
        <p:spPr>
          <a:xfrm>
            <a:off x="6244413" y="4454619"/>
            <a:ext cx="873044" cy="198320"/>
          </a:xfrm>
          <a:prstGeom prst="rect">
            <a:avLst/>
          </a:prstGeom>
        </p:spPr>
        <p:txBody>
          <a:bodyPr wrap="square" lIns="0" tIns="0" rIns="0" bIns="0" rtlCol="0">
            <a:noAutofit/>
          </a:bodyPr>
          <a:lstStyle/>
          <a:p>
            <a:pPr marL="11397">
              <a:lnSpc>
                <a:spcPts val="1481"/>
              </a:lnSpc>
              <a:spcBef>
                <a:spcPts val="74"/>
              </a:spcBef>
            </a:pPr>
            <a:r>
              <a:rPr baseline="8589" dirty="0">
                <a:latin typeface="Times New Roman"/>
                <a:cs typeface="Times New Roman"/>
              </a:rPr>
              <a:t>(r</a:t>
            </a:r>
            <a:r>
              <a:rPr spc="-69" baseline="8589" dirty="0">
                <a:latin typeface="Times New Roman"/>
                <a:cs typeface="Times New Roman"/>
              </a:rPr>
              <a:t> </a:t>
            </a:r>
            <a:r>
              <a:rPr baseline="8589" dirty="0">
                <a:latin typeface="Times New Roman"/>
                <a:cs typeface="Times New Roman"/>
              </a:rPr>
              <a:t>-</a:t>
            </a:r>
            <a:r>
              <a:rPr spc="25" baseline="8589" dirty="0">
                <a:latin typeface="Times New Roman"/>
                <a:cs typeface="Times New Roman"/>
              </a:rPr>
              <a:t> </a:t>
            </a:r>
            <a:r>
              <a:rPr baseline="8589" dirty="0">
                <a:latin typeface="Times New Roman"/>
                <a:cs typeface="Times New Roman"/>
              </a:rPr>
              <a:t>g</a:t>
            </a:r>
            <a:r>
              <a:rPr sz="1100" baseline="-10870" dirty="0">
                <a:latin typeface="Times New Roman"/>
                <a:cs typeface="Times New Roman"/>
              </a:rPr>
              <a:t>n</a:t>
            </a:r>
            <a:r>
              <a:rPr sz="1100" spc="3" baseline="-10870" dirty="0">
                <a:latin typeface="Times New Roman"/>
                <a:cs typeface="Times New Roman"/>
              </a:rPr>
              <a:t> </a:t>
            </a:r>
            <a:r>
              <a:rPr baseline="8589" dirty="0">
                <a:latin typeface="Times New Roman"/>
                <a:cs typeface="Times New Roman"/>
              </a:rPr>
              <a:t>)(1</a:t>
            </a:r>
            <a:r>
              <a:rPr spc="-51" baseline="8589" dirty="0">
                <a:latin typeface="Times New Roman"/>
                <a:cs typeface="Times New Roman"/>
              </a:rPr>
              <a:t> </a:t>
            </a:r>
            <a:r>
              <a:rPr baseline="8589" dirty="0">
                <a:latin typeface="Times New Roman"/>
                <a:cs typeface="Times New Roman"/>
              </a:rPr>
              <a:t>+</a:t>
            </a:r>
            <a:r>
              <a:rPr spc="-39" baseline="8589" dirty="0">
                <a:latin typeface="Times New Roman"/>
                <a:cs typeface="Times New Roman"/>
              </a:rPr>
              <a:t> </a:t>
            </a:r>
            <a:r>
              <a:rPr baseline="8589" dirty="0">
                <a:latin typeface="Times New Roman"/>
                <a:cs typeface="Times New Roman"/>
              </a:rPr>
              <a:t>r)</a:t>
            </a:r>
            <a:endParaRPr sz="1200">
              <a:latin typeface="Times New Roman"/>
              <a:cs typeface="Times New Roman"/>
            </a:endParaRPr>
          </a:p>
        </p:txBody>
      </p:sp>
      <p:sp>
        <p:nvSpPr>
          <p:cNvPr id="22" name="object 22"/>
          <p:cNvSpPr txBox="1"/>
          <p:nvPr/>
        </p:nvSpPr>
        <p:spPr>
          <a:xfrm>
            <a:off x="1523016" y="4717982"/>
            <a:ext cx="108943" cy="175932"/>
          </a:xfrm>
          <a:prstGeom prst="rect">
            <a:avLst/>
          </a:prstGeom>
        </p:spPr>
        <p:txBody>
          <a:bodyPr wrap="square" lIns="0" tIns="0" rIns="0" bIns="0" rtlCol="0">
            <a:noAutofit/>
          </a:bodyPr>
          <a:lstStyle/>
          <a:p>
            <a:pPr marL="11397">
              <a:lnSpc>
                <a:spcPts val="1216"/>
              </a:lnSpc>
              <a:spcBef>
                <a:spcPts val="60"/>
              </a:spcBef>
            </a:pPr>
            <a:r>
              <a:rPr sz="1200" dirty="0">
                <a:latin typeface="Times New Roman"/>
                <a:cs typeface="Times New Roman"/>
              </a:rPr>
              <a:t>(</a:t>
            </a:r>
            <a:endParaRPr sz="1200">
              <a:latin typeface="Times New Roman"/>
              <a:cs typeface="Times New Roman"/>
            </a:endParaRPr>
          </a:p>
        </p:txBody>
      </p:sp>
      <p:sp>
        <p:nvSpPr>
          <p:cNvPr id="21" name="object 21"/>
          <p:cNvSpPr txBox="1"/>
          <p:nvPr/>
        </p:nvSpPr>
        <p:spPr>
          <a:xfrm>
            <a:off x="8267870" y="4717982"/>
            <a:ext cx="108943" cy="175932"/>
          </a:xfrm>
          <a:prstGeom prst="rect">
            <a:avLst/>
          </a:prstGeom>
        </p:spPr>
        <p:txBody>
          <a:bodyPr wrap="square" lIns="0" tIns="0" rIns="0" bIns="0" rtlCol="0">
            <a:noAutofit/>
          </a:bodyPr>
          <a:lstStyle/>
          <a:p>
            <a:pPr marL="11397">
              <a:lnSpc>
                <a:spcPts val="1216"/>
              </a:lnSpc>
              <a:spcBef>
                <a:spcPts val="60"/>
              </a:spcBef>
            </a:pPr>
            <a:r>
              <a:rPr sz="1200" dirty="0">
                <a:latin typeface="Times New Roman"/>
                <a:cs typeface="Times New Roman"/>
              </a:rPr>
              <a:t>+</a:t>
            </a:r>
            <a:endParaRPr sz="1200">
              <a:latin typeface="Times New Roman"/>
              <a:cs typeface="Times New Roman"/>
            </a:endParaRPr>
          </a:p>
        </p:txBody>
      </p:sp>
      <p:sp>
        <p:nvSpPr>
          <p:cNvPr id="20" name="object 20"/>
          <p:cNvSpPr txBox="1"/>
          <p:nvPr/>
        </p:nvSpPr>
        <p:spPr>
          <a:xfrm>
            <a:off x="1525442" y="4947620"/>
            <a:ext cx="4753146" cy="257735"/>
          </a:xfrm>
          <a:prstGeom prst="rect">
            <a:avLst/>
          </a:prstGeom>
        </p:spPr>
        <p:txBody>
          <a:bodyPr wrap="square" lIns="0" tIns="0" rIns="0" bIns="0" rtlCol="0">
            <a:noAutofit/>
          </a:bodyPr>
          <a:lstStyle/>
          <a:p>
            <a:pPr marL="11397">
              <a:lnSpc>
                <a:spcPts val="1938"/>
              </a:lnSpc>
              <a:spcBef>
                <a:spcPts val="97"/>
              </a:spcBef>
            </a:pPr>
            <a:r>
              <a:rPr sz="2400" baseline="9662" dirty="0">
                <a:latin typeface="Times New Roman"/>
                <a:cs typeface="Times New Roman"/>
              </a:rPr>
              <a:t>where Net Margin</a:t>
            </a:r>
            <a:r>
              <a:rPr sz="1600" baseline="-7246" dirty="0">
                <a:latin typeface="Times New Roman"/>
                <a:cs typeface="Times New Roman"/>
              </a:rPr>
              <a:t>n</a:t>
            </a:r>
            <a:r>
              <a:rPr sz="1600" spc="135" baseline="-7246" dirty="0">
                <a:latin typeface="Times New Roman"/>
                <a:cs typeface="Times New Roman"/>
              </a:rPr>
              <a:t> </a:t>
            </a:r>
            <a:r>
              <a:rPr sz="2400" baseline="9662" dirty="0">
                <a:latin typeface="Times New Roman"/>
                <a:cs typeface="Times New Roman"/>
              </a:rPr>
              <a:t>= Net Margin in stable growth phase</a:t>
            </a:r>
            <a:endParaRPr sz="1600">
              <a:latin typeface="Times New Roman"/>
              <a:cs typeface="Times New Roman"/>
            </a:endParaRPr>
          </a:p>
        </p:txBody>
      </p:sp>
      <p:sp>
        <p:nvSpPr>
          <p:cNvPr id="19" name="object 19"/>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8" name="object 18"/>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123</a:t>
            </a:r>
            <a:endParaRPr sz="1300">
              <a:latin typeface="Times New Roman"/>
              <a:cs typeface="Times New Roman"/>
            </a:endParaRPr>
          </a:p>
        </p:txBody>
      </p:sp>
      <p:sp>
        <p:nvSpPr>
          <p:cNvPr id="17" name="object 17"/>
          <p:cNvSpPr txBox="1"/>
          <p:nvPr/>
        </p:nvSpPr>
        <p:spPr>
          <a:xfrm>
            <a:off x="898656" y="3965049"/>
            <a:ext cx="7498748" cy="963170"/>
          </a:xfrm>
          <a:prstGeom prst="rect">
            <a:avLst/>
          </a:prstGeom>
        </p:spPr>
        <p:txBody>
          <a:bodyPr wrap="square" lIns="0" tIns="0" rIns="0" bIns="0" rtlCol="0">
            <a:noAutofit/>
          </a:bodyPr>
          <a:lstStyle/>
          <a:p>
            <a:pPr marL="627728" marR="14790">
              <a:lnSpc>
                <a:spcPts val="1483"/>
              </a:lnSpc>
              <a:spcBef>
                <a:spcPts val="126"/>
              </a:spcBef>
            </a:pPr>
            <a:r>
              <a:rPr baseline="4294" dirty="0">
                <a:latin typeface="Times New Roman"/>
                <a:cs typeface="Times New Roman"/>
              </a:rPr>
              <a:t>'                           </a:t>
            </a:r>
            <a:r>
              <a:rPr spc="67" baseline="4294" dirty="0">
                <a:latin typeface="Times New Roman"/>
                <a:cs typeface="Times New Roman"/>
              </a:rPr>
              <a:t> </a:t>
            </a:r>
            <a:r>
              <a:rPr baseline="4294" dirty="0">
                <a:latin typeface="Times New Roman"/>
                <a:cs typeface="Times New Roman"/>
              </a:rPr>
              <a:t>"    </a:t>
            </a:r>
            <a:r>
              <a:rPr spc="288" baseline="4294" dirty="0">
                <a:latin typeface="Times New Roman"/>
                <a:cs typeface="Times New Roman"/>
              </a:rPr>
              <a:t> </a:t>
            </a:r>
            <a:r>
              <a:rPr sz="1200" spc="-191" dirty="0">
                <a:latin typeface="Times New Roman"/>
                <a:cs typeface="Times New Roman"/>
              </a:rPr>
              <a:t> </a:t>
            </a:r>
            <a:r>
              <a:rPr sz="1200" u="heavy" dirty="0">
                <a:latin typeface="Times New Roman"/>
                <a:cs typeface="Times New Roman"/>
              </a:rPr>
              <a:t>(1</a:t>
            </a:r>
            <a:r>
              <a:rPr sz="1200" u="heavy" spc="-210" dirty="0">
                <a:latin typeface="Times New Roman"/>
                <a:cs typeface="Times New Roman"/>
              </a:rPr>
              <a:t> </a:t>
            </a:r>
            <a:r>
              <a:rPr sz="1200" u="heavy" dirty="0">
                <a:latin typeface="Times New Roman"/>
                <a:cs typeface="Times New Roman"/>
              </a:rPr>
              <a:t>+</a:t>
            </a:r>
            <a:r>
              <a:rPr sz="1200" u="heavy" spc="-44" dirty="0">
                <a:latin typeface="Times New Roman"/>
                <a:cs typeface="Times New Roman"/>
              </a:rPr>
              <a:t> </a:t>
            </a:r>
            <a:r>
              <a:rPr sz="1200" u="heavy" dirty="0">
                <a:latin typeface="Times New Roman"/>
                <a:cs typeface="Times New Roman"/>
              </a:rPr>
              <a:t>g)</a:t>
            </a:r>
            <a:r>
              <a:rPr sz="1200" u="heavy" spc="-210" dirty="0">
                <a:latin typeface="Times New Roman"/>
                <a:cs typeface="Times New Roman"/>
              </a:rPr>
              <a:t> </a:t>
            </a:r>
            <a:r>
              <a:rPr sz="1100" u="heavy" baseline="39858" dirty="0">
                <a:latin typeface="Times New Roman"/>
                <a:cs typeface="Times New Roman"/>
              </a:rPr>
              <a:t>n</a:t>
            </a:r>
            <a:r>
              <a:rPr sz="1100" spc="-14" baseline="39858" dirty="0">
                <a:latin typeface="Times New Roman"/>
                <a:cs typeface="Times New Roman"/>
              </a:rPr>
              <a:t> </a:t>
            </a:r>
            <a:r>
              <a:rPr baseline="-4294" dirty="0">
                <a:latin typeface="Times New Roman"/>
                <a:cs typeface="Times New Roman"/>
              </a:rPr>
              <a:t>%                                                                                                                                                                                        </a:t>
            </a:r>
            <a:r>
              <a:rPr spc="127" baseline="-4294" dirty="0">
                <a:latin typeface="Times New Roman"/>
                <a:cs typeface="Times New Roman"/>
              </a:rPr>
              <a:t> </a:t>
            </a:r>
            <a:r>
              <a:rPr baseline="4294" dirty="0">
                <a:latin typeface="Times New Roman"/>
                <a:cs typeface="Times New Roman"/>
              </a:rPr>
              <a:t>*</a:t>
            </a:r>
            <a:endParaRPr sz="1200">
              <a:latin typeface="Times New Roman"/>
              <a:cs typeface="Times New Roman"/>
            </a:endParaRPr>
          </a:p>
          <a:p>
            <a:pPr marL="28497">
              <a:lnSpc>
                <a:spcPts val="1707"/>
              </a:lnSpc>
              <a:spcBef>
                <a:spcPts val="135"/>
              </a:spcBef>
            </a:pPr>
            <a:r>
              <a:rPr sz="1200" u="heavy" dirty="0">
                <a:latin typeface="Times New Roman"/>
                <a:cs typeface="Times New Roman"/>
              </a:rPr>
              <a:t>  </a:t>
            </a:r>
            <a:r>
              <a:rPr sz="1200" u="heavy" spc="129" dirty="0">
                <a:latin typeface="Times New Roman"/>
                <a:cs typeface="Times New Roman"/>
              </a:rPr>
              <a:t> </a:t>
            </a:r>
            <a:r>
              <a:rPr sz="1200" u="heavy" spc="-71" dirty="0">
                <a:latin typeface="Times New Roman"/>
                <a:cs typeface="Times New Roman"/>
              </a:rPr>
              <a:t>P</a:t>
            </a:r>
            <a:r>
              <a:rPr sz="1100" u="heavy" baseline="-25364" dirty="0">
                <a:latin typeface="Times New Roman"/>
                <a:cs typeface="Times New Roman"/>
              </a:rPr>
              <a:t>0      </a:t>
            </a:r>
            <a:r>
              <a:rPr sz="1100" u="heavy" spc="24" baseline="-25364" dirty="0">
                <a:latin typeface="Times New Roman"/>
                <a:cs typeface="Times New Roman"/>
              </a:rPr>
              <a:t> </a:t>
            </a:r>
            <a:r>
              <a:rPr sz="1100" baseline="-25364" dirty="0">
                <a:latin typeface="Times New Roman"/>
                <a:cs typeface="Times New Roman"/>
              </a:rPr>
              <a:t> </a:t>
            </a:r>
            <a:r>
              <a:rPr sz="1100" spc="10" baseline="-25364" dirty="0">
                <a:latin typeface="Times New Roman"/>
                <a:cs typeface="Times New Roman"/>
              </a:rPr>
              <a:t> </a:t>
            </a:r>
            <a:r>
              <a:rPr baseline="-38650" dirty="0">
                <a:latin typeface="Times New Roman"/>
                <a:cs typeface="Times New Roman"/>
              </a:rPr>
              <a:t>=</a:t>
            </a:r>
            <a:r>
              <a:rPr spc="63" baseline="-38650" dirty="0">
                <a:latin typeface="Times New Roman"/>
                <a:cs typeface="Times New Roman"/>
              </a:rPr>
              <a:t> </a:t>
            </a:r>
            <a:r>
              <a:rPr spc="39" baseline="15030" dirty="0">
                <a:latin typeface="Times New Roman"/>
                <a:cs typeface="Times New Roman"/>
              </a:rPr>
              <a:t>)</a:t>
            </a:r>
            <a:r>
              <a:rPr u="heavy" baseline="4294" dirty="0">
                <a:latin typeface="Times New Roman"/>
                <a:cs typeface="Times New Roman"/>
              </a:rPr>
              <a:t>                                                             </a:t>
            </a:r>
            <a:r>
              <a:rPr u="heavy" spc="63" baseline="4294" dirty="0">
                <a:latin typeface="Times New Roman"/>
                <a:cs typeface="Times New Roman"/>
              </a:rPr>
              <a:t> </a:t>
            </a:r>
            <a:r>
              <a:rPr u="heavy" baseline="4294" dirty="0">
                <a:latin typeface="Times New Roman"/>
                <a:cs typeface="Times New Roman"/>
              </a:rPr>
              <a:t>#       </a:t>
            </a:r>
            <a:r>
              <a:rPr u="heavy" spc="116" baseline="4294" dirty="0">
                <a:latin typeface="Times New Roman"/>
                <a:cs typeface="Times New Roman"/>
              </a:rPr>
              <a:t> </a:t>
            </a:r>
            <a:r>
              <a:rPr sz="1200" u="heavy" dirty="0">
                <a:latin typeface="Times New Roman"/>
                <a:cs typeface="Times New Roman"/>
              </a:rPr>
              <a:t>(1</a:t>
            </a:r>
            <a:r>
              <a:rPr sz="1200" u="heavy" spc="-210" dirty="0">
                <a:latin typeface="Times New Roman"/>
                <a:cs typeface="Times New Roman"/>
              </a:rPr>
              <a:t> </a:t>
            </a:r>
            <a:r>
              <a:rPr sz="1200" u="heavy" dirty="0">
                <a:latin typeface="Times New Roman"/>
                <a:cs typeface="Times New Roman"/>
              </a:rPr>
              <a:t>+</a:t>
            </a:r>
            <a:r>
              <a:rPr sz="1200" u="heavy" spc="58" dirty="0">
                <a:latin typeface="Times New Roman"/>
                <a:cs typeface="Times New Roman"/>
              </a:rPr>
              <a:t> </a:t>
            </a:r>
            <a:r>
              <a:rPr sz="1200" u="heavy" dirty="0">
                <a:latin typeface="Times New Roman"/>
                <a:cs typeface="Times New Roman"/>
              </a:rPr>
              <a:t>r) </a:t>
            </a:r>
            <a:r>
              <a:rPr sz="1200" u="heavy" spc="46" dirty="0">
                <a:latin typeface="Times New Roman"/>
                <a:cs typeface="Times New Roman"/>
              </a:rPr>
              <a:t> </a:t>
            </a:r>
            <a:r>
              <a:rPr u="heavy" baseline="4294" dirty="0">
                <a:latin typeface="Times New Roman"/>
                <a:cs typeface="Times New Roman"/>
              </a:rPr>
              <a:t>&amp;</a:t>
            </a:r>
            <a:r>
              <a:rPr baseline="4294" dirty="0">
                <a:latin typeface="Times New Roman"/>
                <a:cs typeface="Times New Roman"/>
              </a:rPr>
              <a:t>  </a:t>
            </a:r>
            <a:r>
              <a:rPr spc="101" baseline="4294" dirty="0">
                <a:latin typeface="Times New Roman"/>
                <a:cs typeface="Times New Roman"/>
              </a:rPr>
              <a:t> </a:t>
            </a:r>
            <a:r>
              <a:rPr baseline="-38650" dirty="0">
                <a:latin typeface="Times New Roman"/>
                <a:cs typeface="Times New Roman"/>
              </a:rPr>
              <a:t>+  </a:t>
            </a:r>
            <a:r>
              <a:rPr spc="28" baseline="-38650" dirty="0">
                <a:latin typeface="Times New Roman"/>
                <a:cs typeface="Times New Roman"/>
              </a:rPr>
              <a:t> </a:t>
            </a:r>
            <a:r>
              <a:rPr sz="1200" u="heavy" dirty="0">
                <a:latin typeface="Times New Roman"/>
                <a:cs typeface="Times New Roman"/>
              </a:rPr>
              <a:t>Net</a:t>
            </a:r>
            <a:r>
              <a:rPr sz="1200" u="heavy" spc="70" dirty="0">
                <a:latin typeface="Times New Roman"/>
                <a:cs typeface="Times New Roman"/>
              </a:rPr>
              <a:t> </a:t>
            </a:r>
            <a:r>
              <a:rPr sz="1200" u="heavy" dirty="0">
                <a:latin typeface="Times New Roman"/>
                <a:cs typeface="Times New Roman"/>
              </a:rPr>
              <a:t>Margi</a:t>
            </a:r>
            <a:r>
              <a:rPr sz="1200" u="heavy" spc="35" dirty="0">
                <a:latin typeface="Times New Roman"/>
                <a:cs typeface="Times New Roman"/>
              </a:rPr>
              <a:t>n</a:t>
            </a:r>
            <a:r>
              <a:rPr sz="1100" u="heavy" baseline="-25364" dirty="0">
                <a:latin typeface="Times New Roman"/>
                <a:cs typeface="Times New Roman"/>
              </a:rPr>
              <a:t>n </a:t>
            </a:r>
            <a:r>
              <a:rPr sz="1100" u="heavy" spc="127" baseline="-25364" dirty="0">
                <a:latin typeface="Times New Roman"/>
                <a:cs typeface="Times New Roman"/>
              </a:rPr>
              <a:t> </a:t>
            </a:r>
            <a:r>
              <a:rPr sz="1200" u="heavy" dirty="0">
                <a:latin typeface="Times New Roman"/>
                <a:cs typeface="Times New Roman"/>
              </a:rPr>
              <a:t>*</a:t>
            </a:r>
            <a:r>
              <a:rPr sz="1200" u="heavy" spc="-75" dirty="0">
                <a:latin typeface="Times New Roman"/>
                <a:cs typeface="Times New Roman"/>
              </a:rPr>
              <a:t> </a:t>
            </a:r>
            <a:r>
              <a:rPr sz="1200" u="heavy" dirty="0">
                <a:latin typeface="Times New Roman"/>
                <a:cs typeface="Times New Roman"/>
              </a:rPr>
              <a:t>Payout</a:t>
            </a:r>
            <a:r>
              <a:rPr sz="1200" u="heavy" spc="115" dirty="0">
                <a:latin typeface="Times New Roman"/>
                <a:cs typeface="Times New Roman"/>
              </a:rPr>
              <a:t> </a:t>
            </a:r>
            <a:r>
              <a:rPr sz="1200" u="heavy" dirty="0">
                <a:latin typeface="Times New Roman"/>
                <a:cs typeface="Times New Roman"/>
              </a:rPr>
              <a:t>Ratio</a:t>
            </a:r>
            <a:r>
              <a:rPr sz="1200" u="heavy" spc="-241" dirty="0">
                <a:latin typeface="Times New Roman"/>
                <a:cs typeface="Times New Roman"/>
              </a:rPr>
              <a:t> </a:t>
            </a:r>
            <a:r>
              <a:rPr sz="1100" u="heavy" baseline="-25364" dirty="0">
                <a:latin typeface="Times New Roman"/>
                <a:cs typeface="Times New Roman"/>
              </a:rPr>
              <a:t>n </a:t>
            </a:r>
            <a:r>
              <a:rPr sz="1100" u="heavy" spc="14" baseline="-25364" dirty="0">
                <a:latin typeface="Times New Roman"/>
                <a:cs typeface="Times New Roman"/>
              </a:rPr>
              <a:t> </a:t>
            </a:r>
            <a:r>
              <a:rPr sz="1200" u="heavy" dirty="0">
                <a:latin typeface="Times New Roman"/>
                <a:cs typeface="Times New Roman"/>
              </a:rPr>
              <a:t>*</a:t>
            </a:r>
            <a:r>
              <a:rPr sz="1200" u="heavy" spc="-75" dirty="0">
                <a:latin typeface="Times New Roman"/>
                <a:cs typeface="Times New Roman"/>
              </a:rPr>
              <a:t> </a:t>
            </a:r>
            <a:r>
              <a:rPr sz="1200" u="heavy" dirty="0">
                <a:latin typeface="Times New Roman"/>
                <a:cs typeface="Times New Roman"/>
              </a:rPr>
              <a:t>(1</a:t>
            </a:r>
            <a:r>
              <a:rPr sz="1200" u="heavy" spc="-210" dirty="0">
                <a:latin typeface="Times New Roman"/>
                <a:cs typeface="Times New Roman"/>
              </a:rPr>
              <a:t> </a:t>
            </a:r>
            <a:r>
              <a:rPr sz="1200" u="heavy" dirty="0">
                <a:latin typeface="Times New Roman"/>
                <a:cs typeface="Times New Roman"/>
              </a:rPr>
              <a:t>+</a:t>
            </a:r>
            <a:r>
              <a:rPr sz="1200" u="heavy" spc="-44" dirty="0">
                <a:latin typeface="Times New Roman"/>
                <a:cs typeface="Times New Roman"/>
              </a:rPr>
              <a:t> </a:t>
            </a:r>
            <a:r>
              <a:rPr sz="1200" u="heavy" dirty="0">
                <a:latin typeface="Times New Roman"/>
                <a:cs typeface="Times New Roman"/>
              </a:rPr>
              <a:t>g) </a:t>
            </a:r>
            <a:r>
              <a:rPr sz="1200" u="heavy" spc="261" dirty="0">
                <a:latin typeface="Times New Roman"/>
                <a:cs typeface="Times New Roman"/>
              </a:rPr>
              <a:t> </a:t>
            </a:r>
            <a:r>
              <a:rPr sz="1200" u="heavy" dirty="0">
                <a:latin typeface="Times New Roman"/>
                <a:cs typeface="Times New Roman"/>
              </a:rPr>
              <a:t>*</a:t>
            </a:r>
            <a:r>
              <a:rPr sz="1200" u="heavy" spc="-210" dirty="0">
                <a:latin typeface="Times New Roman"/>
                <a:cs typeface="Times New Roman"/>
              </a:rPr>
              <a:t> </a:t>
            </a:r>
            <a:r>
              <a:rPr sz="1200" u="heavy" dirty="0">
                <a:latin typeface="Times New Roman"/>
                <a:cs typeface="Times New Roman"/>
              </a:rPr>
              <a:t>(1</a:t>
            </a:r>
            <a:r>
              <a:rPr sz="1200" u="heavy" spc="-63" dirty="0">
                <a:latin typeface="Times New Roman"/>
                <a:cs typeface="Times New Roman"/>
              </a:rPr>
              <a:t> </a:t>
            </a:r>
            <a:r>
              <a:rPr sz="1200" u="heavy" dirty="0">
                <a:latin typeface="Times New Roman"/>
                <a:cs typeface="Times New Roman"/>
              </a:rPr>
              <a:t>+</a:t>
            </a:r>
            <a:r>
              <a:rPr sz="1200" u="heavy" spc="-44" dirty="0">
                <a:latin typeface="Times New Roman"/>
                <a:cs typeface="Times New Roman"/>
              </a:rPr>
              <a:t> </a:t>
            </a:r>
            <a:r>
              <a:rPr sz="1200" u="heavy" dirty="0">
                <a:latin typeface="Times New Roman"/>
                <a:cs typeface="Times New Roman"/>
              </a:rPr>
              <a:t>g</a:t>
            </a:r>
            <a:r>
              <a:rPr sz="1100" u="heavy" baseline="-25364" dirty="0">
                <a:latin typeface="Times New Roman"/>
                <a:cs typeface="Times New Roman"/>
              </a:rPr>
              <a:t>n</a:t>
            </a:r>
            <a:r>
              <a:rPr sz="1100" u="heavy" spc="109" baseline="-25364" dirty="0">
                <a:latin typeface="Times New Roman"/>
                <a:cs typeface="Times New Roman"/>
              </a:rPr>
              <a:t> </a:t>
            </a:r>
            <a:r>
              <a:rPr sz="1200" u="heavy" dirty="0">
                <a:latin typeface="Times New Roman"/>
                <a:cs typeface="Times New Roman"/>
              </a:rPr>
              <a:t>)</a:t>
            </a:r>
            <a:r>
              <a:rPr sz="1200" spc="-197" dirty="0">
                <a:latin typeface="Times New Roman"/>
                <a:cs typeface="Times New Roman"/>
              </a:rPr>
              <a:t> </a:t>
            </a:r>
            <a:r>
              <a:rPr baseline="15030" dirty="0">
                <a:latin typeface="Times New Roman"/>
                <a:cs typeface="Times New Roman"/>
              </a:rPr>
              <a:t>,</a:t>
            </a:r>
            <a:endParaRPr sz="1200">
              <a:latin typeface="Times New Roman"/>
              <a:cs typeface="Times New Roman"/>
            </a:endParaRPr>
          </a:p>
          <a:p>
            <a:pPr marL="627728" marR="20325">
              <a:lnSpc>
                <a:spcPct val="95825"/>
              </a:lnSpc>
              <a:spcBef>
                <a:spcPts val="1578"/>
              </a:spcBef>
            </a:pPr>
            <a:r>
              <a:rPr sz="1200" dirty="0">
                <a:latin typeface="Times New Roman"/>
                <a:cs typeface="Times New Roman"/>
              </a:rPr>
              <a:t>)                                                                                                                                                                          </a:t>
            </a:r>
            <a:r>
              <a:rPr sz="1200" spc="226" dirty="0">
                <a:latin typeface="Times New Roman"/>
                <a:cs typeface="Times New Roman"/>
              </a:rPr>
              <a:t> </a:t>
            </a:r>
            <a:r>
              <a:rPr sz="1200" dirty="0">
                <a:latin typeface="Times New Roman"/>
                <a:cs typeface="Times New Roman"/>
              </a:rPr>
              <a:t>,</a:t>
            </a:r>
            <a:endParaRPr sz="1200">
              <a:latin typeface="Times New Roman"/>
              <a:cs typeface="Times New Roman"/>
            </a:endParaRPr>
          </a:p>
        </p:txBody>
      </p:sp>
      <p:sp>
        <p:nvSpPr>
          <p:cNvPr id="16" name="object 16"/>
          <p:cNvSpPr txBox="1"/>
          <p:nvPr/>
        </p:nvSpPr>
        <p:spPr>
          <a:xfrm>
            <a:off x="1037201" y="2687577"/>
            <a:ext cx="6885660" cy="764266"/>
          </a:xfrm>
          <a:prstGeom prst="rect">
            <a:avLst/>
          </a:prstGeom>
        </p:spPr>
        <p:txBody>
          <a:bodyPr wrap="square" lIns="0" tIns="0" rIns="0" bIns="0" rtlCol="0">
            <a:noAutofit/>
          </a:bodyPr>
          <a:lstStyle/>
          <a:p>
            <a:pPr marL="2562029" marR="3223160" algn="ctr">
              <a:lnSpc>
                <a:spcPts val="1799"/>
              </a:lnSpc>
              <a:spcBef>
                <a:spcPts val="90"/>
              </a:spcBef>
            </a:pPr>
            <a:r>
              <a:rPr sz="2000" baseline="7730" dirty="0">
                <a:latin typeface="Times New Roman"/>
                <a:cs typeface="Times New Roman"/>
              </a:rPr>
              <a:t>"    </a:t>
            </a:r>
            <a:r>
              <a:rPr sz="2000" spc="320" baseline="7730" dirty="0">
                <a:latin typeface="Times New Roman"/>
                <a:cs typeface="Times New Roman"/>
              </a:rPr>
              <a:t> </a:t>
            </a:r>
            <a:r>
              <a:rPr sz="2000" spc="-216" baseline="-3865" dirty="0">
                <a:latin typeface="Times New Roman"/>
                <a:cs typeface="Times New Roman"/>
              </a:rPr>
              <a:t> </a:t>
            </a:r>
            <a:r>
              <a:rPr sz="2000" u="heavy" spc="-116" baseline="-3865" dirty="0">
                <a:latin typeface="Times New Roman"/>
                <a:cs typeface="Times New Roman"/>
              </a:rPr>
              <a:t>(</a:t>
            </a:r>
            <a:r>
              <a:rPr sz="2000" u="heavy" baseline="-3865" dirty="0">
                <a:latin typeface="Times New Roman"/>
                <a:cs typeface="Times New Roman"/>
              </a:rPr>
              <a:t>1</a:t>
            </a:r>
            <a:r>
              <a:rPr sz="2000" u="heavy" spc="-232" baseline="-3865" dirty="0">
                <a:latin typeface="Times New Roman"/>
                <a:cs typeface="Times New Roman"/>
              </a:rPr>
              <a:t> </a:t>
            </a:r>
            <a:r>
              <a:rPr sz="2000" u="heavy" baseline="-3865" dirty="0">
                <a:latin typeface="Times New Roman"/>
                <a:cs typeface="Times New Roman"/>
              </a:rPr>
              <a:t>+</a:t>
            </a:r>
            <a:r>
              <a:rPr sz="2000" u="heavy" spc="59" baseline="-3865" dirty="0">
                <a:latin typeface="Times New Roman"/>
                <a:cs typeface="Times New Roman"/>
              </a:rPr>
              <a:t> </a:t>
            </a:r>
            <a:r>
              <a:rPr sz="2000" u="heavy" baseline="-3865" dirty="0">
                <a:latin typeface="Times New Roman"/>
                <a:cs typeface="Times New Roman"/>
              </a:rPr>
              <a:t>g)</a:t>
            </a:r>
            <a:r>
              <a:rPr sz="1500" u="heavy" baseline="27727" dirty="0">
                <a:latin typeface="Times New Roman"/>
                <a:cs typeface="Times New Roman"/>
              </a:rPr>
              <a:t>n</a:t>
            </a:r>
            <a:r>
              <a:rPr sz="1500" u="heavy" spc="37" baseline="27727" dirty="0">
                <a:latin typeface="Times New Roman"/>
                <a:cs typeface="Times New Roman"/>
              </a:rPr>
              <a:t> </a:t>
            </a:r>
            <a:r>
              <a:rPr sz="1500" spc="-227" baseline="27727" dirty="0">
                <a:latin typeface="Times New Roman"/>
                <a:cs typeface="Times New Roman"/>
              </a:rPr>
              <a:t> </a:t>
            </a:r>
            <a:r>
              <a:rPr sz="2000" baseline="-3865" dirty="0">
                <a:latin typeface="Times New Roman"/>
                <a:cs typeface="Times New Roman"/>
              </a:rPr>
              <a:t>%</a:t>
            </a:r>
            <a:endParaRPr sz="1300">
              <a:latin typeface="Times New Roman"/>
              <a:cs typeface="Times New Roman"/>
            </a:endParaRPr>
          </a:p>
          <a:p>
            <a:pPr marL="401210">
              <a:lnSpc>
                <a:spcPts val="1859"/>
              </a:lnSpc>
              <a:spcBef>
                <a:spcPts val="48"/>
              </a:spcBef>
            </a:pPr>
            <a:r>
              <a:rPr sz="2000" u="heavy" baseline="5797" dirty="0">
                <a:latin typeface="Times New Roman"/>
                <a:cs typeface="Times New Roman"/>
              </a:rPr>
              <a:t>                                                  </a:t>
            </a:r>
            <a:r>
              <a:rPr sz="2000" u="heavy" spc="62" baseline="5797" dirty="0">
                <a:latin typeface="Times New Roman"/>
                <a:cs typeface="Times New Roman"/>
              </a:rPr>
              <a:t> </a:t>
            </a:r>
            <a:r>
              <a:rPr sz="2000" u="heavy" baseline="5797" dirty="0">
                <a:latin typeface="Times New Roman"/>
                <a:cs typeface="Times New Roman"/>
              </a:rPr>
              <a:t>#       </a:t>
            </a:r>
            <a:r>
              <a:rPr sz="2000" u="heavy" spc="14" baseline="5797" dirty="0">
                <a:latin typeface="Times New Roman"/>
                <a:cs typeface="Times New Roman"/>
              </a:rPr>
              <a:t> </a:t>
            </a:r>
            <a:r>
              <a:rPr sz="2000" u="heavy" baseline="5797" dirty="0">
                <a:latin typeface="Times New Roman"/>
                <a:cs typeface="Times New Roman"/>
              </a:rPr>
              <a:t>(1</a:t>
            </a:r>
            <a:r>
              <a:rPr sz="2000" u="heavy" spc="-232" baseline="5797" dirty="0">
                <a:latin typeface="Times New Roman"/>
                <a:cs typeface="Times New Roman"/>
              </a:rPr>
              <a:t> </a:t>
            </a:r>
            <a:r>
              <a:rPr sz="2000" u="heavy" baseline="5797" dirty="0">
                <a:latin typeface="Times New Roman"/>
                <a:cs typeface="Times New Roman"/>
              </a:rPr>
              <a:t>+</a:t>
            </a:r>
            <a:r>
              <a:rPr sz="2000" u="heavy" spc="59" baseline="5797" dirty="0">
                <a:latin typeface="Times New Roman"/>
                <a:cs typeface="Times New Roman"/>
              </a:rPr>
              <a:t> </a:t>
            </a:r>
            <a:r>
              <a:rPr sz="2000" u="heavy" baseline="5797" dirty="0">
                <a:latin typeface="Times New Roman"/>
                <a:cs typeface="Times New Roman"/>
              </a:rPr>
              <a:t>r)</a:t>
            </a:r>
            <a:r>
              <a:rPr sz="2000" u="heavy" spc="-232" baseline="5797" dirty="0">
                <a:latin typeface="Times New Roman"/>
                <a:cs typeface="Times New Roman"/>
              </a:rPr>
              <a:t> </a:t>
            </a:r>
            <a:r>
              <a:rPr sz="1500" u="heavy" baseline="37810" dirty="0">
                <a:latin typeface="Times New Roman"/>
                <a:cs typeface="Times New Roman"/>
              </a:rPr>
              <a:t>n</a:t>
            </a:r>
            <a:r>
              <a:rPr sz="1500" u="heavy" spc="34" baseline="37810" dirty="0">
                <a:latin typeface="Times New Roman"/>
                <a:cs typeface="Times New Roman"/>
              </a:rPr>
              <a:t> </a:t>
            </a:r>
            <a:r>
              <a:rPr sz="2000" u="heavy" baseline="5797" dirty="0">
                <a:latin typeface="Times New Roman"/>
                <a:cs typeface="Times New Roman"/>
              </a:rPr>
              <a:t>&amp;</a:t>
            </a:r>
            <a:r>
              <a:rPr sz="2000" baseline="5797" dirty="0">
                <a:latin typeface="Times New Roman"/>
                <a:cs typeface="Times New Roman"/>
              </a:rPr>
              <a:t>            </a:t>
            </a:r>
            <a:r>
              <a:rPr sz="2000" spc="124" baseline="5797" dirty="0">
                <a:latin typeface="Times New Roman"/>
                <a:cs typeface="Times New Roman"/>
              </a:rPr>
              <a:t> </a:t>
            </a:r>
            <a:r>
              <a:rPr sz="1300" u="heavy" spc="17" dirty="0">
                <a:latin typeface="Times New Roman"/>
                <a:cs typeface="Times New Roman"/>
              </a:rPr>
              <a:t>EP</a:t>
            </a:r>
            <a:r>
              <a:rPr sz="1300" u="heavy" dirty="0">
                <a:latin typeface="Times New Roman"/>
                <a:cs typeface="Times New Roman"/>
              </a:rPr>
              <a:t>S</a:t>
            </a:r>
            <a:r>
              <a:rPr sz="1500" u="heavy" baseline="-20165" dirty="0">
                <a:latin typeface="Times New Roman"/>
                <a:cs typeface="Times New Roman"/>
              </a:rPr>
              <a:t>0</a:t>
            </a:r>
            <a:r>
              <a:rPr sz="1500" u="heavy" spc="104" baseline="-20165" dirty="0">
                <a:latin typeface="Times New Roman"/>
                <a:cs typeface="Times New Roman"/>
              </a:rPr>
              <a:t> </a:t>
            </a:r>
            <a:r>
              <a:rPr sz="1300" u="heavy" dirty="0">
                <a:latin typeface="Times New Roman"/>
                <a:cs typeface="Times New Roman"/>
              </a:rPr>
              <a:t>*</a:t>
            </a:r>
            <a:r>
              <a:rPr sz="1300" u="heavy" spc="30" dirty="0">
                <a:latin typeface="Times New Roman"/>
                <a:cs typeface="Times New Roman"/>
              </a:rPr>
              <a:t> </a:t>
            </a:r>
            <a:r>
              <a:rPr sz="1300" u="heavy" spc="-13" dirty="0">
                <a:latin typeface="Times New Roman"/>
                <a:cs typeface="Times New Roman"/>
              </a:rPr>
              <a:t>Payout</a:t>
            </a:r>
            <a:r>
              <a:rPr sz="1300" u="heavy" spc="109" dirty="0">
                <a:latin typeface="Times New Roman"/>
                <a:cs typeface="Times New Roman"/>
              </a:rPr>
              <a:t> </a:t>
            </a:r>
            <a:r>
              <a:rPr sz="1300" u="heavy" spc="-13" dirty="0">
                <a:latin typeface="Times New Roman"/>
                <a:cs typeface="Times New Roman"/>
              </a:rPr>
              <a:t>Ratio</a:t>
            </a:r>
            <a:r>
              <a:rPr sz="1300" u="heavy" spc="-127" dirty="0">
                <a:latin typeface="Times New Roman"/>
                <a:cs typeface="Times New Roman"/>
              </a:rPr>
              <a:t> </a:t>
            </a:r>
            <a:r>
              <a:rPr sz="1500" u="heavy" baseline="-20165" dirty="0">
                <a:latin typeface="Times New Roman"/>
                <a:cs typeface="Times New Roman"/>
              </a:rPr>
              <a:t>n</a:t>
            </a:r>
            <a:r>
              <a:rPr sz="1500" u="heavy" spc="153" baseline="-20165" dirty="0">
                <a:latin typeface="Times New Roman"/>
                <a:cs typeface="Times New Roman"/>
              </a:rPr>
              <a:t> </a:t>
            </a:r>
            <a:r>
              <a:rPr sz="1300" u="heavy" dirty="0">
                <a:latin typeface="Times New Roman"/>
                <a:cs typeface="Times New Roman"/>
              </a:rPr>
              <a:t>*</a:t>
            </a:r>
            <a:r>
              <a:rPr sz="1300" u="heavy" spc="-86" dirty="0">
                <a:latin typeface="Times New Roman"/>
                <a:cs typeface="Times New Roman"/>
              </a:rPr>
              <a:t> </a:t>
            </a:r>
            <a:r>
              <a:rPr sz="1300" u="heavy" spc="-116" dirty="0">
                <a:latin typeface="Times New Roman"/>
                <a:cs typeface="Times New Roman"/>
              </a:rPr>
              <a:t>(</a:t>
            </a:r>
            <a:r>
              <a:rPr sz="1300" u="heavy" dirty="0">
                <a:latin typeface="Times New Roman"/>
                <a:cs typeface="Times New Roman"/>
              </a:rPr>
              <a:t>1</a:t>
            </a:r>
            <a:r>
              <a:rPr sz="1300" u="heavy" spc="-232" dirty="0">
                <a:latin typeface="Times New Roman"/>
                <a:cs typeface="Times New Roman"/>
              </a:rPr>
              <a:t> </a:t>
            </a:r>
            <a:r>
              <a:rPr sz="1300" u="heavy" dirty="0">
                <a:latin typeface="Times New Roman"/>
                <a:cs typeface="Times New Roman"/>
              </a:rPr>
              <a:t>+</a:t>
            </a:r>
            <a:r>
              <a:rPr sz="1300" u="heavy" spc="-57" dirty="0">
                <a:latin typeface="Times New Roman"/>
                <a:cs typeface="Times New Roman"/>
              </a:rPr>
              <a:t> </a:t>
            </a:r>
            <a:r>
              <a:rPr sz="1300" u="heavy" dirty="0">
                <a:latin typeface="Times New Roman"/>
                <a:cs typeface="Times New Roman"/>
              </a:rPr>
              <a:t>g</a:t>
            </a:r>
            <a:r>
              <a:rPr sz="1300" u="heavy" spc="-232" dirty="0">
                <a:latin typeface="Times New Roman"/>
                <a:cs typeface="Times New Roman"/>
              </a:rPr>
              <a:t> </a:t>
            </a:r>
            <a:r>
              <a:rPr sz="1300" u="heavy" dirty="0">
                <a:latin typeface="Times New Roman"/>
                <a:cs typeface="Times New Roman"/>
              </a:rPr>
              <a:t>)</a:t>
            </a:r>
            <a:r>
              <a:rPr sz="1500" u="heavy" baseline="32769" dirty="0">
                <a:latin typeface="Times New Roman"/>
                <a:cs typeface="Times New Roman"/>
              </a:rPr>
              <a:t>n</a:t>
            </a:r>
            <a:r>
              <a:rPr sz="1500" u="heavy" spc="167" baseline="32769" dirty="0">
                <a:latin typeface="Times New Roman"/>
                <a:cs typeface="Times New Roman"/>
              </a:rPr>
              <a:t> </a:t>
            </a:r>
            <a:r>
              <a:rPr sz="1300" u="heavy" spc="57" dirty="0">
                <a:latin typeface="Times New Roman"/>
                <a:cs typeface="Times New Roman"/>
              </a:rPr>
              <a:t>*(</a:t>
            </a:r>
            <a:r>
              <a:rPr sz="1300" u="heavy" dirty="0">
                <a:latin typeface="Times New Roman"/>
                <a:cs typeface="Times New Roman"/>
              </a:rPr>
              <a:t>1+</a:t>
            </a:r>
            <a:r>
              <a:rPr sz="1300" u="heavy" spc="-3" dirty="0">
                <a:latin typeface="Times New Roman"/>
                <a:cs typeface="Times New Roman"/>
              </a:rPr>
              <a:t> </a:t>
            </a:r>
            <a:r>
              <a:rPr sz="1300" u="heavy" dirty="0">
                <a:latin typeface="Times New Roman"/>
                <a:cs typeface="Times New Roman"/>
              </a:rPr>
              <a:t>g</a:t>
            </a:r>
            <a:r>
              <a:rPr sz="1300" u="heavy" spc="-232" dirty="0">
                <a:latin typeface="Times New Roman"/>
                <a:cs typeface="Times New Roman"/>
              </a:rPr>
              <a:t> </a:t>
            </a:r>
            <a:r>
              <a:rPr sz="1500" u="heavy" baseline="-20165" dirty="0">
                <a:latin typeface="Times New Roman"/>
                <a:cs typeface="Times New Roman"/>
              </a:rPr>
              <a:t>n</a:t>
            </a:r>
            <a:r>
              <a:rPr sz="1500" u="heavy" spc="-77" baseline="-20165" dirty="0">
                <a:latin typeface="Times New Roman"/>
                <a:cs typeface="Times New Roman"/>
              </a:rPr>
              <a:t> </a:t>
            </a:r>
            <a:r>
              <a:rPr sz="1300" u="heavy" dirty="0">
                <a:latin typeface="Times New Roman"/>
                <a:cs typeface="Times New Roman"/>
              </a:rPr>
              <a:t>)</a:t>
            </a:r>
            <a:endParaRPr sz="1300">
              <a:latin typeface="Times New Roman"/>
              <a:cs typeface="Times New Roman"/>
            </a:endParaRPr>
          </a:p>
          <a:p>
            <a:pPr marR="1596362" algn="r">
              <a:lnSpc>
                <a:spcPct val="95825"/>
              </a:lnSpc>
              <a:spcBef>
                <a:spcPts val="1111"/>
              </a:spcBef>
            </a:pPr>
            <a:r>
              <a:rPr sz="1000" dirty="0">
                <a:latin typeface="Times New Roman"/>
                <a:cs typeface="Times New Roman"/>
              </a:rPr>
              <a:t>n</a:t>
            </a:r>
            <a:endParaRPr sz="1000">
              <a:latin typeface="Times New Roman"/>
              <a:cs typeface="Times New Roman"/>
            </a:endParaRPr>
          </a:p>
        </p:txBody>
      </p:sp>
      <p:sp>
        <p:nvSpPr>
          <p:cNvPr id="15" name="object 15"/>
          <p:cNvSpPr txBox="1"/>
          <p:nvPr/>
        </p:nvSpPr>
        <p:spPr>
          <a:xfrm>
            <a:off x="4257008" y="2752709"/>
            <a:ext cx="48432" cy="134471"/>
          </a:xfrm>
          <a:prstGeom prst="rect">
            <a:avLst/>
          </a:prstGeom>
        </p:spPr>
        <p:txBody>
          <a:bodyPr wrap="square" lIns="0" tIns="0" rIns="0" bIns="0" rtlCol="0">
            <a:noAutofit/>
          </a:bodyPr>
          <a:lstStyle/>
          <a:p>
            <a:pPr marL="22794">
              <a:lnSpc>
                <a:spcPts val="897"/>
              </a:lnSpc>
            </a:pPr>
            <a:endParaRPr sz="900"/>
          </a:p>
        </p:txBody>
      </p:sp>
      <p:sp>
        <p:nvSpPr>
          <p:cNvPr id="14" name="object 14"/>
          <p:cNvSpPr txBox="1"/>
          <p:nvPr/>
        </p:nvSpPr>
        <p:spPr>
          <a:xfrm>
            <a:off x="7159750" y="2939271"/>
            <a:ext cx="52441" cy="134471"/>
          </a:xfrm>
          <a:prstGeom prst="rect">
            <a:avLst/>
          </a:prstGeom>
        </p:spPr>
        <p:txBody>
          <a:bodyPr wrap="square" lIns="0" tIns="0" rIns="0" bIns="0" rtlCol="0">
            <a:noAutofit/>
          </a:bodyPr>
          <a:lstStyle/>
          <a:p>
            <a:pPr marL="22794">
              <a:lnSpc>
                <a:spcPts val="897"/>
              </a:lnSpc>
            </a:pPr>
            <a:endParaRPr sz="900"/>
          </a:p>
        </p:txBody>
      </p:sp>
      <p:sp>
        <p:nvSpPr>
          <p:cNvPr id="13" name="object 13"/>
          <p:cNvSpPr txBox="1"/>
          <p:nvPr/>
        </p:nvSpPr>
        <p:spPr>
          <a:xfrm>
            <a:off x="1443639" y="2996674"/>
            <a:ext cx="2217521" cy="134471"/>
          </a:xfrm>
          <a:prstGeom prst="rect">
            <a:avLst/>
          </a:prstGeom>
        </p:spPr>
        <p:txBody>
          <a:bodyPr wrap="square" lIns="0" tIns="0" rIns="0" bIns="0" rtlCol="0">
            <a:noAutofit/>
          </a:bodyPr>
          <a:lstStyle/>
          <a:p>
            <a:pPr marL="22794">
              <a:lnSpc>
                <a:spcPts val="897"/>
              </a:lnSpc>
            </a:pPr>
            <a:endParaRPr sz="900"/>
          </a:p>
        </p:txBody>
      </p:sp>
      <p:sp>
        <p:nvSpPr>
          <p:cNvPr id="12" name="object 12"/>
          <p:cNvSpPr txBox="1"/>
          <p:nvPr/>
        </p:nvSpPr>
        <p:spPr>
          <a:xfrm>
            <a:off x="3730165" y="2996674"/>
            <a:ext cx="275609" cy="134471"/>
          </a:xfrm>
          <a:prstGeom prst="rect">
            <a:avLst/>
          </a:prstGeom>
        </p:spPr>
        <p:txBody>
          <a:bodyPr wrap="square" lIns="0" tIns="0" rIns="0" bIns="0" rtlCol="0">
            <a:noAutofit/>
          </a:bodyPr>
          <a:lstStyle/>
          <a:p>
            <a:pPr marL="22794">
              <a:lnSpc>
                <a:spcPts val="897"/>
              </a:lnSpc>
            </a:pPr>
            <a:endParaRPr sz="900"/>
          </a:p>
        </p:txBody>
      </p:sp>
      <p:sp>
        <p:nvSpPr>
          <p:cNvPr id="11" name="object 11"/>
          <p:cNvSpPr txBox="1"/>
          <p:nvPr/>
        </p:nvSpPr>
        <p:spPr>
          <a:xfrm>
            <a:off x="4271990" y="2996674"/>
            <a:ext cx="48432" cy="134471"/>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6470520" y="3054078"/>
            <a:ext cx="52441" cy="134471"/>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927525" y="4240212"/>
            <a:ext cx="134896"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1602011" y="4227419"/>
            <a:ext cx="2414657"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4078795" y="4227419"/>
            <a:ext cx="261626"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4731517" y="4240212"/>
            <a:ext cx="81044"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7564409" y="4240212"/>
            <a:ext cx="107970"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1190574" y="4278592"/>
            <a:ext cx="155131"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5952441" y="4278592"/>
            <a:ext cx="47214"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7004638" y="4278592"/>
            <a:ext cx="47214"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42389172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0" name="object 10"/>
          <p:cNvSpPr txBox="1"/>
          <p:nvPr/>
        </p:nvSpPr>
        <p:spPr>
          <a:xfrm>
            <a:off x="2523785" y="1307726"/>
            <a:ext cx="421297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 Sales Ratios and Profit</a:t>
            </a:r>
            <a:r>
              <a:rPr sz="3200" spc="-124" baseline="1207" dirty="0">
                <a:latin typeface="Times New Roman"/>
                <a:cs typeface="Times New Roman"/>
              </a:rPr>
              <a:t> </a:t>
            </a:r>
            <a:r>
              <a:rPr sz="3200" baseline="1207" dirty="0">
                <a:latin typeface="Times New Roman"/>
                <a:cs typeface="Times New Roman"/>
              </a:rPr>
              <a:t>Margins</a:t>
            </a:r>
            <a:endParaRPr sz="2200">
              <a:latin typeface="Times New Roman"/>
              <a:cs typeface="Times New Roman"/>
            </a:endParaRPr>
          </a:p>
        </p:txBody>
      </p:sp>
      <p:sp>
        <p:nvSpPr>
          <p:cNvPr id="9" name="object 9"/>
          <p:cNvSpPr txBox="1"/>
          <p:nvPr/>
        </p:nvSpPr>
        <p:spPr>
          <a:xfrm>
            <a:off x="1525442" y="2095500"/>
            <a:ext cx="5455832" cy="507850"/>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key determinant of price-sales ratios is the profit</a:t>
            </a:r>
            <a:r>
              <a:rPr sz="2400" spc="-93" baseline="1610" dirty="0">
                <a:latin typeface="Times New Roman"/>
                <a:cs typeface="Times New Roman"/>
              </a:rPr>
              <a:t> </a:t>
            </a:r>
            <a:r>
              <a:rPr sz="2400" baseline="1610" dirty="0">
                <a:latin typeface="Times New Roman"/>
                <a:cs typeface="Times New Roman"/>
              </a:rPr>
              <a:t>margin.</a:t>
            </a:r>
            <a:endParaRPr sz="1600">
              <a:latin typeface="Times New Roman"/>
              <a:cs typeface="Times New Roman"/>
            </a:endParaRPr>
          </a:p>
          <a:p>
            <a:pPr marL="11397" marR="30772">
              <a:lnSpc>
                <a:spcPct val="95825"/>
              </a:lnSpc>
              <a:spcBef>
                <a:spcPts val="311"/>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A decline in profit</a:t>
            </a:r>
            <a:r>
              <a:rPr sz="1600" spc="-93" dirty="0">
                <a:latin typeface="Times New Roman"/>
                <a:cs typeface="Times New Roman"/>
              </a:rPr>
              <a:t> </a:t>
            </a:r>
            <a:r>
              <a:rPr sz="1600" dirty="0">
                <a:latin typeface="Times New Roman"/>
                <a:cs typeface="Times New Roman"/>
              </a:rPr>
              <a:t>margins has a two-fold effect.</a:t>
            </a:r>
            <a:endParaRPr sz="1600">
              <a:latin typeface="Times New Roman"/>
              <a:cs typeface="Times New Roman"/>
            </a:endParaRPr>
          </a:p>
        </p:txBody>
      </p:sp>
      <p:sp>
        <p:nvSpPr>
          <p:cNvPr id="8" name="object 8"/>
          <p:cNvSpPr txBox="1"/>
          <p:nvPr/>
        </p:nvSpPr>
        <p:spPr>
          <a:xfrm>
            <a:off x="1941078" y="2656015"/>
            <a:ext cx="141734" cy="463030"/>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7" name="object 7"/>
          <p:cNvSpPr txBox="1"/>
          <p:nvPr/>
        </p:nvSpPr>
        <p:spPr>
          <a:xfrm>
            <a:off x="2195078" y="2659603"/>
            <a:ext cx="6009518" cy="674146"/>
          </a:xfrm>
          <a:prstGeom prst="rect">
            <a:avLst/>
          </a:prstGeom>
        </p:spPr>
        <p:txBody>
          <a:bodyPr wrap="square" lIns="0" tIns="0" rIns="0" bIns="0" rtlCol="0">
            <a:noAutofit/>
          </a:bodyPr>
          <a:lstStyle/>
          <a:p>
            <a:pPr marL="17095" marR="20056">
              <a:lnSpc>
                <a:spcPts val="1476"/>
              </a:lnSpc>
              <a:spcBef>
                <a:spcPts val="74"/>
              </a:spcBef>
            </a:pPr>
            <a:r>
              <a:rPr sz="1400" dirty="0">
                <a:latin typeface="Times New Roman"/>
                <a:cs typeface="Times New Roman"/>
              </a:rPr>
              <a:t>First, the reduction in profit</a:t>
            </a:r>
            <a:r>
              <a:rPr sz="1400" spc="-83" dirty="0">
                <a:latin typeface="Times New Roman"/>
                <a:cs typeface="Times New Roman"/>
              </a:rPr>
              <a:t> </a:t>
            </a:r>
            <a:r>
              <a:rPr sz="1400" dirty="0">
                <a:latin typeface="Times New Roman"/>
                <a:cs typeface="Times New Roman"/>
              </a:rPr>
              <a:t>margins reduces the price-sales ratio directly.</a:t>
            </a:r>
            <a:endParaRPr sz="1400">
              <a:latin typeface="Times New Roman"/>
              <a:cs typeface="Times New Roman"/>
            </a:endParaRPr>
          </a:p>
          <a:p>
            <a:pPr marL="11397" indent="5698">
              <a:lnSpc>
                <a:spcPct val="99754"/>
              </a:lnSpc>
              <a:spcBef>
                <a:spcPts val="338"/>
              </a:spcBef>
            </a:pPr>
            <a:r>
              <a:rPr sz="1400" dirty="0">
                <a:latin typeface="Times New Roman"/>
                <a:cs typeface="Times New Roman"/>
              </a:rPr>
              <a:t>Second, the lower profit</a:t>
            </a:r>
            <a:r>
              <a:rPr sz="1400" spc="-83" dirty="0">
                <a:latin typeface="Times New Roman"/>
                <a:cs typeface="Times New Roman"/>
              </a:rPr>
              <a:t> </a:t>
            </a:r>
            <a:r>
              <a:rPr sz="1400" dirty="0">
                <a:latin typeface="Times New Roman"/>
                <a:cs typeface="Times New Roman"/>
              </a:rPr>
              <a:t>margin can lead to lower growth and hence lower price- sales ratios.</a:t>
            </a:r>
            <a:endParaRPr sz="1400">
              <a:latin typeface="Times New Roman"/>
              <a:cs typeface="Times New Roman"/>
            </a:endParaRPr>
          </a:p>
        </p:txBody>
      </p:sp>
      <p:sp>
        <p:nvSpPr>
          <p:cNvPr id="6" name="object 6"/>
          <p:cNvSpPr txBox="1"/>
          <p:nvPr/>
        </p:nvSpPr>
        <p:spPr>
          <a:xfrm>
            <a:off x="1941078" y="3387986"/>
            <a:ext cx="1630485"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Expected growth rate</a:t>
            </a:r>
            <a:endParaRPr sz="1400">
              <a:latin typeface="Times New Roman"/>
              <a:cs typeface="Times New Roman"/>
            </a:endParaRPr>
          </a:p>
        </p:txBody>
      </p:sp>
      <p:sp>
        <p:nvSpPr>
          <p:cNvPr id="5" name="object 5"/>
          <p:cNvSpPr txBox="1"/>
          <p:nvPr/>
        </p:nvSpPr>
        <p:spPr>
          <a:xfrm>
            <a:off x="4019260" y="3387986"/>
            <a:ext cx="2761192"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 Retention ratio * Return on Equity</a:t>
            </a:r>
            <a:endParaRPr sz="1400">
              <a:latin typeface="Times New Roman"/>
              <a:cs typeface="Times New Roman"/>
            </a:endParaRPr>
          </a:p>
        </p:txBody>
      </p:sp>
      <p:sp>
        <p:nvSpPr>
          <p:cNvPr id="4" name="object 4"/>
          <p:cNvSpPr txBox="1"/>
          <p:nvPr/>
        </p:nvSpPr>
        <p:spPr>
          <a:xfrm>
            <a:off x="2356715" y="3645721"/>
            <a:ext cx="4767479" cy="459441"/>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 Retention Ratio *(Net Profit</a:t>
            </a:r>
            <a:r>
              <a:rPr sz="1400" spc="-83" dirty="0">
                <a:latin typeface="Times New Roman"/>
                <a:cs typeface="Times New Roman"/>
              </a:rPr>
              <a:t> </a:t>
            </a:r>
            <a:r>
              <a:rPr sz="1400" dirty="0">
                <a:latin typeface="Times New Roman"/>
                <a:cs typeface="Times New Roman"/>
              </a:rPr>
              <a:t>/ Sales) * ( Sales / BV of Equity)</a:t>
            </a:r>
            <a:endParaRPr sz="1400">
              <a:latin typeface="Times New Roman"/>
              <a:cs typeface="Times New Roman"/>
            </a:endParaRPr>
          </a:p>
          <a:p>
            <a:pPr marL="11397" marR="27352">
              <a:lnSpc>
                <a:spcPct val="95825"/>
              </a:lnSpc>
              <a:spcBef>
                <a:spcPts val="338"/>
              </a:spcBef>
            </a:pPr>
            <a:r>
              <a:rPr sz="1400" dirty="0">
                <a:latin typeface="Times New Roman"/>
                <a:cs typeface="Times New Roman"/>
              </a:rPr>
              <a:t>= Retention Ratio * Profit</a:t>
            </a:r>
            <a:r>
              <a:rPr sz="1400" spc="-83" dirty="0">
                <a:latin typeface="Times New Roman"/>
                <a:cs typeface="Times New Roman"/>
              </a:rPr>
              <a:t> </a:t>
            </a:r>
            <a:r>
              <a:rPr sz="1400" dirty="0">
                <a:latin typeface="Times New Roman"/>
                <a:cs typeface="Times New Roman"/>
              </a:rPr>
              <a:t>Margin * Sales/BV of Equity</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124</a:t>
            </a:r>
            <a:endParaRPr sz="1300">
              <a:latin typeface="Times New Roman"/>
              <a:cs typeface="Times New Roman"/>
            </a:endParaRPr>
          </a:p>
        </p:txBody>
      </p:sp>
    </p:spTree>
    <p:extLst>
      <p:ext uri="{BB962C8B-B14F-4D97-AF65-F5344CB8AC3E}">
        <p14:creationId xmlns:p14="http://schemas.microsoft.com/office/powerpoint/2010/main" val="17393926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8" name="object 2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0" name="object 3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1" name="object 3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2" name="object 3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3" name="object 3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4" name="object 24"/>
          <p:cNvSpPr/>
          <p:nvPr/>
        </p:nvSpPr>
        <p:spPr>
          <a:xfrm>
            <a:off x="2122525" y="5132125"/>
            <a:ext cx="2746387" cy="0"/>
          </a:xfrm>
          <a:custGeom>
            <a:avLst/>
            <a:gdLst/>
            <a:ahLst/>
            <a:cxnLst/>
            <a:rect l="l" t="t" r="r" b="b"/>
            <a:pathLst>
              <a:path w="3021026">
                <a:moveTo>
                  <a:pt x="0" y="0"/>
                </a:moveTo>
                <a:lnTo>
                  <a:pt x="3021026" y="0"/>
                </a:lnTo>
              </a:path>
            </a:pathLst>
          </a:custGeom>
          <a:ln w="15735">
            <a:solidFill>
              <a:srgbClr val="000000"/>
            </a:solidFill>
          </a:ln>
        </p:spPr>
        <p:txBody>
          <a:bodyPr wrap="square" lIns="0" tIns="0" rIns="0" bIns="0" rtlCol="0">
            <a:noAutofit/>
          </a:bodyPr>
          <a:lstStyle/>
          <a:p>
            <a:endParaRPr/>
          </a:p>
        </p:txBody>
      </p:sp>
      <p:sp>
        <p:nvSpPr>
          <p:cNvPr id="25" name="object 25"/>
          <p:cNvSpPr/>
          <p:nvPr/>
        </p:nvSpPr>
        <p:spPr>
          <a:xfrm>
            <a:off x="5126385" y="5132125"/>
            <a:ext cx="2031182" cy="0"/>
          </a:xfrm>
          <a:custGeom>
            <a:avLst/>
            <a:gdLst/>
            <a:ahLst/>
            <a:cxnLst/>
            <a:rect l="l" t="t" r="r" b="b"/>
            <a:pathLst>
              <a:path w="2234300">
                <a:moveTo>
                  <a:pt x="0" y="0"/>
                </a:moveTo>
                <a:lnTo>
                  <a:pt x="2234300" y="0"/>
                </a:lnTo>
              </a:path>
            </a:pathLst>
          </a:custGeom>
          <a:ln w="15735">
            <a:solidFill>
              <a:srgbClr val="000000"/>
            </a:solidFill>
          </a:ln>
        </p:spPr>
        <p:txBody>
          <a:bodyPr wrap="square" lIns="0" tIns="0" rIns="0" bIns="0" rtlCol="0">
            <a:noAutofit/>
          </a:bodyPr>
          <a:lstStyle/>
          <a:p>
            <a:endParaRPr/>
          </a:p>
        </p:txBody>
      </p:sp>
      <p:sp>
        <p:nvSpPr>
          <p:cNvPr id="26" name="object 26"/>
          <p:cNvSpPr/>
          <p:nvPr/>
        </p:nvSpPr>
        <p:spPr>
          <a:xfrm>
            <a:off x="1591383" y="4637401"/>
            <a:ext cx="6469231" cy="1267129"/>
          </a:xfrm>
          <a:custGeom>
            <a:avLst/>
            <a:gdLst/>
            <a:ahLst/>
            <a:cxnLst/>
            <a:rect l="l" t="t" r="r" b="b"/>
            <a:pathLst>
              <a:path w="7116154" h="1436080">
                <a:moveTo>
                  <a:pt x="0" y="0"/>
                </a:moveTo>
                <a:lnTo>
                  <a:pt x="7116154" y="0"/>
                </a:lnTo>
                <a:lnTo>
                  <a:pt x="7116154" y="1436080"/>
                </a:lnTo>
                <a:lnTo>
                  <a:pt x="0" y="1436080"/>
                </a:lnTo>
                <a:lnTo>
                  <a:pt x="0" y="0"/>
                </a:lnTo>
                <a:close/>
              </a:path>
            </a:pathLst>
          </a:custGeom>
          <a:ln w="4156">
            <a:solidFill>
              <a:srgbClr val="000000"/>
            </a:solidFill>
          </a:ln>
        </p:spPr>
        <p:txBody>
          <a:bodyPr wrap="square" lIns="0" tIns="0" rIns="0" bIns="0" rtlCol="0">
            <a:noAutofit/>
          </a:bodyPr>
          <a:lstStyle/>
          <a:p>
            <a:endParaRPr/>
          </a:p>
        </p:txBody>
      </p:sp>
      <p:sp>
        <p:nvSpPr>
          <p:cNvPr id="23" name="object 23"/>
          <p:cNvSpPr txBox="1"/>
          <p:nvPr/>
        </p:nvSpPr>
        <p:spPr>
          <a:xfrm>
            <a:off x="2878063" y="1307726"/>
            <a:ext cx="350436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Price/Sales Ratio: An Example</a:t>
            </a:r>
            <a:endParaRPr sz="2200">
              <a:latin typeface="Times New Roman"/>
              <a:cs typeface="Times New Roman"/>
            </a:endParaRPr>
          </a:p>
        </p:txBody>
      </p:sp>
      <p:sp>
        <p:nvSpPr>
          <p:cNvPr id="22" name="object 22"/>
          <p:cNvSpPr txBox="1"/>
          <p:nvPr/>
        </p:nvSpPr>
        <p:spPr>
          <a:xfrm>
            <a:off x="4065442" y="2075330"/>
            <a:ext cx="1693585" cy="181893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High Growth Phase</a:t>
            </a:r>
            <a:endParaRPr sz="1600">
              <a:latin typeface="Times New Roman"/>
              <a:cs typeface="Times New Roman"/>
            </a:endParaRPr>
          </a:p>
          <a:p>
            <a:pPr marL="11397" marR="30771">
              <a:lnSpc>
                <a:spcPct val="95825"/>
              </a:lnSpc>
              <a:spcBef>
                <a:spcPts val="151"/>
              </a:spcBef>
            </a:pPr>
            <a:r>
              <a:rPr sz="1600" dirty="0">
                <a:latin typeface="Times New Roman"/>
                <a:cs typeface="Times New Roman"/>
              </a:rPr>
              <a:t>5 years</a:t>
            </a:r>
            <a:endParaRPr sz="1600">
              <a:latin typeface="Times New Roman"/>
              <a:cs typeface="Times New Roman"/>
            </a:endParaRPr>
          </a:p>
          <a:p>
            <a:pPr marL="11397" marR="30771">
              <a:lnSpc>
                <a:spcPct val="95825"/>
              </a:lnSpc>
              <a:spcBef>
                <a:spcPts val="296"/>
              </a:spcBef>
            </a:pPr>
            <a:r>
              <a:rPr sz="1600" dirty="0">
                <a:latin typeface="Times New Roman"/>
                <a:cs typeface="Times New Roman"/>
              </a:rPr>
              <a:t>10%</a:t>
            </a:r>
            <a:endParaRPr sz="1600">
              <a:latin typeface="Times New Roman"/>
              <a:cs typeface="Times New Roman"/>
            </a:endParaRPr>
          </a:p>
          <a:p>
            <a:pPr marL="11397" marR="30771">
              <a:lnSpc>
                <a:spcPct val="95825"/>
              </a:lnSpc>
              <a:spcBef>
                <a:spcPts val="206"/>
              </a:spcBef>
            </a:pPr>
            <a:r>
              <a:rPr sz="1600" dirty="0">
                <a:latin typeface="Times New Roman"/>
                <a:cs typeface="Times New Roman"/>
              </a:rPr>
              <a:t>2.5</a:t>
            </a:r>
            <a:endParaRPr sz="1600">
              <a:latin typeface="Times New Roman"/>
              <a:cs typeface="Times New Roman"/>
            </a:endParaRPr>
          </a:p>
          <a:p>
            <a:pPr marL="11397" marR="30771">
              <a:lnSpc>
                <a:spcPct val="95825"/>
              </a:lnSpc>
              <a:spcBef>
                <a:spcPts val="296"/>
              </a:spcBef>
            </a:pPr>
            <a:r>
              <a:rPr sz="1600" dirty="0">
                <a:latin typeface="Times New Roman"/>
                <a:cs typeface="Times New Roman"/>
              </a:rPr>
              <a:t>1.25</a:t>
            </a:r>
            <a:endParaRPr sz="1600">
              <a:latin typeface="Times New Roman"/>
              <a:cs typeface="Times New Roman"/>
            </a:endParaRPr>
          </a:p>
          <a:p>
            <a:pPr marL="11397" marR="159254">
              <a:lnSpc>
                <a:spcPct val="111111"/>
              </a:lnSpc>
              <a:spcBef>
                <a:spcPts val="422"/>
              </a:spcBef>
            </a:pPr>
            <a:r>
              <a:rPr sz="1600" dirty="0">
                <a:latin typeface="Times New Roman"/>
                <a:cs typeface="Times New Roman"/>
              </a:rPr>
              <a:t>20% (.1)(2.5)(.8)=20%</a:t>
            </a:r>
            <a:endParaRPr sz="1600">
              <a:latin typeface="Times New Roman"/>
              <a:cs typeface="Times New Roman"/>
            </a:endParaRPr>
          </a:p>
        </p:txBody>
      </p:sp>
      <p:sp>
        <p:nvSpPr>
          <p:cNvPr id="21" name="object 21"/>
          <p:cNvSpPr txBox="1"/>
          <p:nvPr/>
        </p:nvSpPr>
        <p:spPr>
          <a:xfrm>
            <a:off x="6097442" y="2075330"/>
            <a:ext cx="1698479" cy="1818938"/>
          </a:xfrm>
          <a:prstGeom prst="rect">
            <a:avLst/>
          </a:prstGeom>
        </p:spPr>
        <p:txBody>
          <a:bodyPr wrap="square" lIns="0" tIns="0" rIns="0" bIns="0" rtlCol="0">
            <a:noAutofit/>
          </a:bodyPr>
          <a:lstStyle/>
          <a:p>
            <a:pPr marL="11397" marR="30772">
              <a:lnSpc>
                <a:spcPts val="1650"/>
              </a:lnSpc>
              <a:spcBef>
                <a:spcPts val="83"/>
              </a:spcBef>
            </a:pPr>
            <a:r>
              <a:rPr sz="1600" dirty="0">
                <a:latin typeface="Times New Roman"/>
                <a:cs typeface="Times New Roman"/>
              </a:rPr>
              <a:t>Stable Growth</a:t>
            </a:r>
            <a:endParaRPr sz="1600">
              <a:latin typeface="Times New Roman"/>
              <a:cs typeface="Times New Roman"/>
            </a:endParaRPr>
          </a:p>
          <a:p>
            <a:pPr marL="11397">
              <a:lnSpc>
                <a:spcPct val="95825"/>
              </a:lnSpc>
              <a:spcBef>
                <a:spcPts val="151"/>
              </a:spcBef>
            </a:pPr>
            <a:r>
              <a:rPr sz="1600" dirty="0">
                <a:latin typeface="Times New Roman"/>
                <a:cs typeface="Times New Roman"/>
              </a:rPr>
              <a:t>Forever after year 5</a:t>
            </a:r>
            <a:endParaRPr sz="1600">
              <a:latin typeface="Times New Roman"/>
              <a:cs typeface="Times New Roman"/>
            </a:endParaRPr>
          </a:p>
          <a:p>
            <a:pPr marL="11397" marR="30772">
              <a:lnSpc>
                <a:spcPct val="95825"/>
              </a:lnSpc>
              <a:spcBef>
                <a:spcPts val="296"/>
              </a:spcBef>
            </a:pPr>
            <a:r>
              <a:rPr sz="1600" dirty="0">
                <a:latin typeface="Times New Roman"/>
                <a:cs typeface="Times New Roman"/>
              </a:rPr>
              <a:t>6%</a:t>
            </a:r>
            <a:endParaRPr sz="1600">
              <a:latin typeface="Times New Roman"/>
              <a:cs typeface="Times New Roman"/>
            </a:endParaRPr>
          </a:p>
          <a:p>
            <a:pPr marL="11397" marR="30772">
              <a:lnSpc>
                <a:spcPct val="95825"/>
              </a:lnSpc>
              <a:spcBef>
                <a:spcPts val="206"/>
              </a:spcBef>
            </a:pPr>
            <a:r>
              <a:rPr sz="1600" dirty="0">
                <a:latin typeface="Times New Roman"/>
                <a:cs typeface="Times New Roman"/>
              </a:rPr>
              <a:t>2.5</a:t>
            </a:r>
            <a:endParaRPr sz="1600">
              <a:latin typeface="Times New Roman"/>
              <a:cs typeface="Times New Roman"/>
            </a:endParaRPr>
          </a:p>
          <a:p>
            <a:pPr marL="11397" marR="30772">
              <a:lnSpc>
                <a:spcPct val="95825"/>
              </a:lnSpc>
              <a:spcBef>
                <a:spcPts val="296"/>
              </a:spcBef>
            </a:pPr>
            <a:r>
              <a:rPr sz="1600" dirty="0">
                <a:latin typeface="Times New Roman"/>
                <a:cs typeface="Times New Roman"/>
              </a:rPr>
              <a:t>1.00</a:t>
            </a:r>
            <a:endParaRPr sz="1600">
              <a:latin typeface="Times New Roman"/>
              <a:cs typeface="Times New Roman"/>
            </a:endParaRPr>
          </a:p>
          <a:p>
            <a:pPr marL="11397" marR="181114">
              <a:lnSpc>
                <a:spcPct val="111111"/>
              </a:lnSpc>
              <a:spcBef>
                <a:spcPts val="422"/>
              </a:spcBef>
            </a:pPr>
            <a:r>
              <a:rPr sz="1600" dirty="0">
                <a:latin typeface="Times New Roman"/>
                <a:cs typeface="Times New Roman"/>
              </a:rPr>
              <a:t>60% (.06)(2.5)(.4)=.06</a:t>
            </a:r>
            <a:endParaRPr sz="1600">
              <a:latin typeface="Times New Roman"/>
              <a:cs typeface="Times New Roman"/>
            </a:endParaRPr>
          </a:p>
        </p:txBody>
      </p:sp>
      <p:sp>
        <p:nvSpPr>
          <p:cNvPr id="20" name="object 20"/>
          <p:cNvSpPr txBox="1"/>
          <p:nvPr/>
        </p:nvSpPr>
        <p:spPr>
          <a:xfrm>
            <a:off x="1525442" y="2336650"/>
            <a:ext cx="1663635" cy="1826559"/>
          </a:xfrm>
          <a:prstGeom prst="rect">
            <a:avLst/>
          </a:prstGeom>
        </p:spPr>
        <p:txBody>
          <a:bodyPr wrap="square" lIns="0" tIns="0" rIns="0" bIns="0" rtlCol="0">
            <a:noAutofit/>
          </a:bodyPr>
          <a:lstStyle/>
          <a:p>
            <a:pPr marL="11397" marR="23988">
              <a:lnSpc>
                <a:spcPts val="1650"/>
              </a:lnSpc>
              <a:spcBef>
                <a:spcPts val="83"/>
              </a:spcBef>
            </a:pPr>
            <a:r>
              <a:rPr sz="1600" dirty="0">
                <a:latin typeface="Times New Roman"/>
                <a:cs typeface="Times New Roman"/>
              </a:rPr>
              <a:t>Length of Period</a:t>
            </a:r>
            <a:endParaRPr sz="1600">
              <a:latin typeface="Times New Roman"/>
              <a:cs typeface="Times New Roman"/>
            </a:endParaRPr>
          </a:p>
          <a:p>
            <a:pPr marL="11397">
              <a:lnSpc>
                <a:spcPts val="1857"/>
              </a:lnSpc>
              <a:spcBef>
                <a:spcPts val="214"/>
              </a:spcBef>
            </a:pPr>
            <a:r>
              <a:rPr sz="1600" dirty="0">
                <a:latin typeface="Times New Roman"/>
                <a:cs typeface="Times New Roman"/>
              </a:rPr>
              <a:t>Net Margin </a:t>
            </a:r>
            <a:endParaRPr sz="1600">
              <a:latin typeface="Times New Roman"/>
              <a:cs typeface="Times New Roman"/>
            </a:endParaRPr>
          </a:p>
          <a:p>
            <a:pPr marL="11397">
              <a:lnSpc>
                <a:spcPts val="1857"/>
              </a:lnSpc>
              <a:spcBef>
                <a:spcPts val="250"/>
              </a:spcBef>
            </a:pPr>
            <a:r>
              <a:rPr sz="1600" dirty="0">
                <a:latin typeface="Times New Roman"/>
                <a:cs typeface="Times New Roman"/>
              </a:rPr>
              <a:t>Sales/BV of Equity </a:t>
            </a:r>
            <a:endParaRPr sz="1600">
              <a:latin typeface="Times New Roman"/>
              <a:cs typeface="Times New Roman"/>
            </a:endParaRPr>
          </a:p>
          <a:p>
            <a:pPr marL="11397">
              <a:lnSpc>
                <a:spcPts val="1857"/>
              </a:lnSpc>
              <a:spcBef>
                <a:spcPts val="250"/>
              </a:spcBef>
            </a:pPr>
            <a:r>
              <a:rPr sz="1600" dirty="0">
                <a:latin typeface="Times New Roman"/>
                <a:cs typeface="Times New Roman"/>
              </a:rPr>
              <a:t>Beta</a:t>
            </a:r>
            <a:endParaRPr sz="1600">
              <a:latin typeface="Times New Roman"/>
              <a:cs typeface="Times New Roman"/>
            </a:endParaRPr>
          </a:p>
          <a:p>
            <a:pPr marL="11397" marR="23988">
              <a:lnSpc>
                <a:spcPct val="95825"/>
              </a:lnSpc>
              <a:spcBef>
                <a:spcPts val="304"/>
              </a:spcBef>
            </a:pPr>
            <a:r>
              <a:rPr sz="1600" dirty="0">
                <a:latin typeface="Times New Roman"/>
                <a:cs typeface="Times New Roman"/>
              </a:rPr>
              <a:t>Payout Ratio</a:t>
            </a:r>
            <a:endParaRPr sz="1600">
              <a:latin typeface="Times New Roman"/>
              <a:cs typeface="Times New Roman"/>
            </a:endParaRPr>
          </a:p>
          <a:p>
            <a:pPr marL="11397" marR="23988">
              <a:lnSpc>
                <a:spcPct val="95825"/>
              </a:lnSpc>
              <a:spcBef>
                <a:spcPts val="296"/>
              </a:spcBef>
            </a:pPr>
            <a:r>
              <a:rPr sz="1600" dirty="0">
                <a:latin typeface="Times New Roman"/>
                <a:cs typeface="Times New Roman"/>
              </a:rPr>
              <a:t>Expected Growth</a:t>
            </a:r>
            <a:endParaRPr sz="1600">
              <a:latin typeface="Times New Roman"/>
              <a:cs typeface="Times New Roman"/>
            </a:endParaRPr>
          </a:p>
          <a:p>
            <a:pPr marL="11397" marR="23988">
              <a:lnSpc>
                <a:spcPct val="95825"/>
              </a:lnSpc>
              <a:spcBef>
                <a:spcPts val="296"/>
              </a:spcBef>
            </a:pPr>
            <a:r>
              <a:rPr sz="1600" dirty="0">
                <a:latin typeface="Times New Roman"/>
                <a:cs typeface="Times New Roman"/>
              </a:rPr>
              <a:t>Riskless Rate =6%</a:t>
            </a:r>
            <a:endParaRPr sz="1600">
              <a:latin typeface="Times New Roman"/>
              <a:cs typeface="Times New Roman"/>
            </a:endParaRPr>
          </a:p>
        </p:txBody>
      </p:sp>
      <p:sp>
        <p:nvSpPr>
          <p:cNvPr id="19" name="object 19"/>
          <p:cNvSpPr txBox="1"/>
          <p:nvPr/>
        </p:nvSpPr>
        <p:spPr>
          <a:xfrm>
            <a:off x="3684431" y="4761122"/>
            <a:ext cx="335435" cy="230674"/>
          </a:xfrm>
          <a:prstGeom prst="rect">
            <a:avLst/>
          </a:prstGeom>
        </p:spPr>
        <p:txBody>
          <a:bodyPr wrap="square" lIns="0" tIns="0" rIns="0" bIns="0" rtlCol="0">
            <a:noAutofit/>
          </a:bodyPr>
          <a:lstStyle/>
          <a:p>
            <a:pPr marL="11397">
              <a:lnSpc>
                <a:spcPts val="1642"/>
              </a:lnSpc>
              <a:spcBef>
                <a:spcPts val="82"/>
              </a:spcBef>
            </a:pPr>
            <a:r>
              <a:rPr sz="2000" spc="39" baseline="11995" dirty="0">
                <a:latin typeface="Times New Roman"/>
                <a:cs typeface="Times New Roman"/>
              </a:rPr>
              <a:t>$</a:t>
            </a:r>
            <a:r>
              <a:rPr sz="2000" baseline="-1999" dirty="0">
                <a:latin typeface="Times New Roman"/>
                <a:cs typeface="Times New Roman"/>
              </a:rPr>
              <a:t>1</a:t>
            </a:r>
            <a:r>
              <a:rPr sz="2000" spc="-66" baseline="-1999" dirty="0">
                <a:latin typeface="Times New Roman"/>
                <a:cs typeface="Times New Roman"/>
              </a:rPr>
              <a:t> </a:t>
            </a:r>
            <a:r>
              <a:rPr sz="2000" baseline="-1999" dirty="0">
                <a:latin typeface="Times New Roman"/>
                <a:cs typeface="Times New Roman"/>
              </a:rPr>
              <a:t>−</a:t>
            </a:r>
            <a:endParaRPr sz="1300">
              <a:latin typeface="Times New Roman"/>
              <a:cs typeface="Times New Roman"/>
            </a:endParaRPr>
          </a:p>
        </p:txBody>
      </p:sp>
      <p:sp>
        <p:nvSpPr>
          <p:cNvPr id="18" name="object 18"/>
          <p:cNvSpPr txBox="1"/>
          <p:nvPr/>
        </p:nvSpPr>
        <p:spPr>
          <a:xfrm>
            <a:off x="2125283" y="4794640"/>
            <a:ext cx="706828" cy="189022"/>
          </a:xfrm>
          <a:prstGeom prst="rect">
            <a:avLst/>
          </a:prstGeom>
        </p:spPr>
        <p:txBody>
          <a:bodyPr wrap="square" lIns="0" tIns="0" rIns="0" bIns="0" rtlCol="0">
            <a:noAutofit/>
          </a:bodyPr>
          <a:lstStyle/>
          <a:p>
            <a:pPr marL="11397">
              <a:lnSpc>
                <a:spcPts val="1373"/>
              </a:lnSpc>
              <a:spcBef>
                <a:spcPts val="68"/>
              </a:spcBef>
            </a:pPr>
            <a:r>
              <a:rPr sz="1300" dirty="0">
                <a:latin typeface="Times New Roman"/>
                <a:cs typeface="Times New Roman"/>
              </a:rPr>
              <a:t>0.10</a:t>
            </a:r>
            <a:r>
              <a:rPr sz="1300" spc="-57" dirty="0">
                <a:latin typeface="Times New Roman"/>
                <a:cs typeface="Times New Roman"/>
              </a:rPr>
              <a:t> </a:t>
            </a:r>
            <a:r>
              <a:rPr sz="1300" dirty="0">
                <a:latin typeface="Times New Roman"/>
                <a:cs typeface="Times New Roman"/>
              </a:rPr>
              <a:t>*</a:t>
            </a:r>
            <a:r>
              <a:rPr sz="1300" spc="-90" dirty="0">
                <a:latin typeface="Times New Roman"/>
                <a:cs typeface="Times New Roman"/>
              </a:rPr>
              <a:t> </a:t>
            </a:r>
            <a:r>
              <a:rPr sz="1300" dirty="0">
                <a:latin typeface="Times New Roman"/>
                <a:cs typeface="Times New Roman"/>
              </a:rPr>
              <a:t>0.2</a:t>
            </a:r>
            <a:endParaRPr sz="1300">
              <a:latin typeface="Times New Roman"/>
              <a:cs typeface="Times New Roman"/>
            </a:endParaRPr>
          </a:p>
        </p:txBody>
      </p:sp>
      <p:sp>
        <p:nvSpPr>
          <p:cNvPr id="17" name="object 17"/>
          <p:cNvSpPr txBox="1"/>
          <p:nvPr/>
        </p:nvSpPr>
        <p:spPr>
          <a:xfrm>
            <a:off x="2869096" y="4794640"/>
            <a:ext cx="134664" cy="189022"/>
          </a:xfrm>
          <a:prstGeom prst="rect">
            <a:avLst/>
          </a:prstGeom>
        </p:spPr>
        <p:txBody>
          <a:bodyPr wrap="square" lIns="0" tIns="0" rIns="0" bIns="0" rtlCol="0">
            <a:noAutofit/>
          </a:bodyPr>
          <a:lstStyle/>
          <a:p>
            <a:pPr marL="11397">
              <a:lnSpc>
                <a:spcPts val="1373"/>
              </a:lnSpc>
              <a:spcBef>
                <a:spcPts val="68"/>
              </a:spcBef>
            </a:pPr>
            <a:r>
              <a:rPr sz="1300" dirty="0">
                <a:latin typeface="Times New Roman"/>
                <a:cs typeface="Times New Roman"/>
              </a:rPr>
              <a:t>*</a:t>
            </a:r>
            <a:endParaRPr sz="1300">
              <a:latin typeface="Times New Roman"/>
              <a:cs typeface="Times New Roman"/>
            </a:endParaRPr>
          </a:p>
        </p:txBody>
      </p:sp>
      <p:sp>
        <p:nvSpPr>
          <p:cNvPr id="16" name="object 16"/>
          <p:cNvSpPr txBox="1"/>
          <p:nvPr/>
        </p:nvSpPr>
        <p:spPr>
          <a:xfrm>
            <a:off x="3026442" y="4794640"/>
            <a:ext cx="463546" cy="189022"/>
          </a:xfrm>
          <a:prstGeom prst="rect">
            <a:avLst/>
          </a:prstGeom>
        </p:spPr>
        <p:txBody>
          <a:bodyPr wrap="square" lIns="0" tIns="0" rIns="0" bIns="0" rtlCol="0">
            <a:noAutofit/>
          </a:bodyPr>
          <a:lstStyle/>
          <a:p>
            <a:pPr marL="11397">
              <a:lnSpc>
                <a:spcPts val="1373"/>
              </a:lnSpc>
              <a:spcBef>
                <a:spcPts val="68"/>
              </a:spcBef>
            </a:pPr>
            <a:r>
              <a:rPr sz="1300" dirty="0">
                <a:latin typeface="Times New Roman"/>
                <a:cs typeface="Times New Roman"/>
              </a:rPr>
              <a:t>(1.20)</a:t>
            </a:r>
            <a:endParaRPr sz="1300">
              <a:latin typeface="Times New Roman"/>
              <a:cs typeface="Times New Roman"/>
            </a:endParaRPr>
          </a:p>
        </p:txBody>
      </p:sp>
      <p:sp>
        <p:nvSpPr>
          <p:cNvPr id="15" name="object 15"/>
          <p:cNvSpPr txBox="1"/>
          <p:nvPr/>
        </p:nvSpPr>
        <p:spPr>
          <a:xfrm>
            <a:off x="3512781" y="4794640"/>
            <a:ext cx="134664" cy="189022"/>
          </a:xfrm>
          <a:prstGeom prst="rect">
            <a:avLst/>
          </a:prstGeom>
        </p:spPr>
        <p:txBody>
          <a:bodyPr wrap="square" lIns="0" tIns="0" rIns="0" bIns="0" rtlCol="0">
            <a:noAutofit/>
          </a:bodyPr>
          <a:lstStyle/>
          <a:p>
            <a:pPr marL="11397">
              <a:lnSpc>
                <a:spcPts val="1373"/>
              </a:lnSpc>
              <a:spcBef>
                <a:spcPts val="68"/>
              </a:spcBef>
            </a:pPr>
            <a:r>
              <a:rPr sz="1300" dirty="0">
                <a:latin typeface="Times New Roman"/>
                <a:cs typeface="Times New Roman"/>
              </a:rPr>
              <a:t>*</a:t>
            </a:r>
            <a:endParaRPr sz="1300">
              <a:latin typeface="Times New Roman"/>
              <a:cs typeface="Times New Roman"/>
            </a:endParaRPr>
          </a:p>
        </p:txBody>
      </p:sp>
      <p:sp>
        <p:nvSpPr>
          <p:cNvPr id="14" name="object 14"/>
          <p:cNvSpPr txBox="1"/>
          <p:nvPr/>
        </p:nvSpPr>
        <p:spPr>
          <a:xfrm>
            <a:off x="1596031" y="5044556"/>
            <a:ext cx="446030" cy="189022"/>
          </a:xfrm>
          <a:prstGeom prst="rect">
            <a:avLst/>
          </a:prstGeom>
        </p:spPr>
        <p:txBody>
          <a:bodyPr wrap="square" lIns="0" tIns="0" rIns="0" bIns="0" rtlCol="0">
            <a:noAutofit/>
          </a:bodyPr>
          <a:lstStyle/>
          <a:p>
            <a:pPr marL="11397">
              <a:lnSpc>
                <a:spcPts val="1373"/>
              </a:lnSpc>
              <a:spcBef>
                <a:spcPts val="68"/>
              </a:spcBef>
            </a:pPr>
            <a:r>
              <a:rPr sz="1300" dirty="0">
                <a:latin typeface="Times New Roman"/>
                <a:cs typeface="Times New Roman"/>
              </a:rPr>
              <a:t>PS </a:t>
            </a:r>
            <a:r>
              <a:rPr sz="1300" spc="228" dirty="0">
                <a:latin typeface="Times New Roman"/>
                <a:cs typeface="Times New Roman"/>
              </a:rPr>
              <a:t> </a:t>
            </a:r>
            <a:r>
              <a:rPr sz="1300" dirty="0">
                <a:latin typeface="Times New Roman"/>
                <a:cs typeface="Times New Roman"/>
              </a:rPr>
              <a:t>=</a:t>
            </a:r>
            <a:endParaRPr sz="1300">
              <a:latin typeface="Times New Roman"/>
              <a:cs typeface="Times New Roman"/>
            </a:endParaRPr>
          </a:p>
        </p:txBody>
      </p:sp>
      <p:sp>
        <p:nvSpPr>
          <p:cNvPr id="13" name="object 13"/>
          <p:cNvSpPr txBox="1"/>
          <p:nvPr/>
        </p:nvSpPr>
        <p:spPr>
          <a:xfrm>
            <a:off x="4900278" y="5044556"/>
            <a:ext cx="145644" cy="189022"/>
          </a:xfrm>
          <a:prstGeom prst="rect">
            <a:avLst/>
          </a:prstGeom>
        </p:spPr>
        <p:txBody>
          <a:bodyPr wrap="square" lIns="0" tIns="0" rIns="0" bIns="0" rtlCol="0">
            <a:noAutofit/>
          </a:bodyPr>
          <a:lstStyle/>
          <a:p>
            <a:pPr marL="11397">
              <a:lnSpc>
                <a:spcPts val="1373"/>
              </a:lnSpc>
              <a:spcBef>
                <a:spcPts val="68"/>
              </a:spcBef>
            </a:pPr>
            <a:r>
              <a:rPr sz="1300" dirty="0">
                <a:latin typeface="Times New Roman"/>
                <a:cs typeface="Times New Roman"/>
              </a:rPr>
              <a:t>+</a:t>
            </a:r>
            <a:endParaRPr sz="1300">
              <a:latin typeface="Times New Roman"/>
              <a:cs typeface="Times New Roman"/>
            </a:endParaRPr>
          </a:p>
        </p:txBody>
      </p:sp>
      <p:sp>
        <p:nvSpPr>
          <p:cNvPr id="12" name="object 12"/>
          <p:cNvSpPr txBox="1"/>
          <p:nvPr/>
        </p:nvSpPr>
        <p:spPr>
          <a:xfrm>
            <a:off x="7331976" y="5044556"/>
            <a:ext cx="145644" cy="189022"/>
          </a:xfrm>
          <a:prstGeom prst="rect">
            <a:avLst/>
          </a:prstGeom>
        </p:spPr>
        <p:txBody>
          <a:bodyPr wrap="square" lIns="0" tIns="0" rIns="0" bIns="0" rtlCol="0">
            <a:noAutofit/>
          </a:bodyPr>
          <a:lstStyle/>
          <a:p>
            <a:pPr marL="11397">
              <a:lnSpc>
                <a:spcPts val="1373"/>
              </a:lnSpc>
              <a:spcBef>
                <a:spcPts val="68"/>
              </a:spcBef>
            </a:pPr>
            <a:r>
              <a:rPr sz="1300" dirty="0">
                <a:latin typeface="Times New Roman"/>
                <a:cs typeface="Times New Roman"/>
              </a:rPr>
              <a:t>=</a:t>
            </a:r>
            <a:endParaRPr sz="1300">
              <a:latin typeface="Times New Roman"/>
              <a:cs typeface="Times New Roman"/>
            </a:endParaRPr>
          </a:p>
        </p:txBody>
      </p:sp>
      <p:sp>
        <p:nvSpPr>
          <p:cNvPr id="11" name="object 11"/>
          <p:cNvSpPr txBox="1"/>
          <p:nvPr/>
        </p:nvSpPr>
        <p:spPr>
          <a:xfrm>
            <a:off x="7575146" y="5044556"/>
            <a:ext cx="349225" cy="189022"/>
          </a:xfrm>
          <a:prstGeom prst="rect">
            <a:avLst/>
          </a:prstGeom>
        </p:spPr>
        <p:txBody>
          <a:bodyPr wrap="square" lIns="0" tIns="0" rIns="0" bIns="0" rtlCol="0">
            <a:noAutofit/>
          </a:bodyPr>
          <a:lstStyle/>
          <a:p>
            <a:pPr marL="11397">
              <a:lnSpc>
                <a:spcPts val="1373"/>
              </a:lnSpc>
              <a:spcBef>
                <a:spcPts val="68"/>
              </a:spcBef>
            </a:pPr>
            <a:r>
              <a:rPr sz="1300" dirty="0">
                <a:latin typeface="Times New Roman"/>
                <a:cs typeface="Times New Roman"/>
              </a:rPr>
              <a:t>1.06</a:t>
            </a:r>
            <a:endParaRPr sz="1300">
              <a:latin typeface="Times New Roman"/>
              <a:cs typeface="Times New Roman"/>
            </a:endParaRPr>
          </a:p>
        </p:txBody>
      </p:sp>
      <p:sp>
        <p:nvSpPr>
          <p:cNvPr id="10" name="object 10"/>
          <p:cNvSpPr txBox="1"/>
          <p:nvPr/>
        </p:nvSpPr>
        <p:spPr>
          <a:xfrm>
            <a:off x="2039458" y="5455333"/>
            <a:ext cx="114716" cy="189022"/>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t>
            </a:r>
            <a:endParaRPr sz="1300">
              <a:latin typeface="Times New Roman"/>
              <a:cs typeface="Times New Roman"/>
            </a:endParaRPr>
          </a:p>
        </p:txBody>
      </p:sp>
      <p:sp>
        <p:nvSpPr>
          <p:cNvPr id="9" name="object 9"/>
          <p:cNvSpPr txBox="1"/>
          <p:nvPr/>
        </p:nvSpPr>
        <p:spPr>
          <a:xfrm>
            <a:off x="7160327" y="5455333"/>
            <a:ext cx="114716" cy="189022"/>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t>
            </a:r>
            <a:endParaRPr sz="1300">
              <a:latin typeface="Times New Roman"/>
              <a:cs typeface="Times New Roman"/>
            </a:endParaRPr>
          </a:p>
        </p:txBody>
      </p:sp>
      <p:sp>
        <p:nvSpPr>
          <p:cNvPr id="8" name="object 8"/>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7" name="object 7"/>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125</a:t>
            </a:r>
            <a:endParaRPr sz="1300">
              <a:latin typeface="Times New Roman"/>
              <a:cs typeface="Times New Roman"/>
            </a:endParaRPr>
          </a:p>
        </p:txBody>
      </p:sp>
      <p:sp>
        <p:nvSpPr>
          <p:cNvPr id="6" name="object 6"/>
          <p:cNvSpPr txBox="1"/>
          <p:nvPr/>
        </p:nvSpPr>
        <p:spPr>
          <a:xfrm>
            <a:off x="1591383" y="4637401"/>
            <a:ext cx="6469231" cy="1267129"/>
          </a:xfrm>
          <a:prstGeom prst="rect">
            <a:avLst/>
          </a:prstGeom>
        </p:spPr>
        <p:txBody>
          <a:bodyPr wrap="square" lIns="0" tIns="0" rIns="0" bIns="0" rtlCol="0">
            <a:noAutofit/>
          </a:bodyPr>
          <a:lstStyle/>
          <a:p>
            <a:pPr marL="453709">
              <a:lnSpc>
                <a:spcPts val="1586"/>
              </a:lnSpc>
              <a:spcBef>
                <a:spcPts val="153"/>
              </a:spcBef>
            </a:pPr>
            <a:r>
              <a:rPr sz="2000" baseline="3998" dirty="0">
                <a:latin typeface="Times New Roman"/>
                <a:cs typeface="Times New Roman"/>
              </a:rPr>
              <a:t>'                </a:t>
            </a:r>
            <a:r>
              <a:rPr sz="2000" spc="215" baseline="3998" dirty="0">
                <a:latin typeface="Times New Roman"/>
                <a:cs typeface="Times New Roman"/>
              </a:rPr>
              <a:t> </a:t>
            </a:r>
            <a:r>
              <a:rPr sz="2000" baseline="3998" dirty="0">
                <a:latin typeface="Times New Roman"/>
                <a:cs typeface="Times New Roman"/>
              </a:rPr>
              <a:t>"    </a:t>
            </a:r>
            <a:r>
              <a:rPr sz="2000" spc="311" baseline="3998" dirty="0">
                <a:latin typeface="Times New Roman"/>
                <a:cs typeface="Times New Roman"/>
              </a:rPr>
              <a:t> </a:t>
            </a:r>
            <a:r>
              <a:rPr sz="1300" u="heavy" dirty="0">
                <a:latin typeface="Times New Roman"/>
                <a:cs typeface="Times New Roman"/>
              </a:rPr>
              <a:t>  </a:t>
            </a:r>
            <a:r>
              <a:rPr sz="1300" u="heavy" spc="110" dirty="0">
                <a:latin typeface="Times New Roman"/>
                <a:cs typeface="Times New Roman"/>
              </a:rPr>
              <a:t> </a:t>
            </a:r>
            <a:r>
              <a:rPr sz="1300" u="heavy" dirty="0">
                <a:latin typeface="Times New Roman"/>
                <a:cs typeface="Times New Roman"/>
              </a:rPr>
              <a:t>(1.20)</a:t>
            </a:r>
            <a:r>
              <a:rPr sz="1100" u="heavy" baseline="40924" dirty="0">
                <a:latin typeface="Times New Roman"/>
                <a:cs typeface="Times New Roman"/>
              </a:rPr>
              <a:t>5     </a:t>
            </a:r>
            <a:r>
              <a:rPr sz="1100" u="heavy" spc="66" baseline="40924" dirty="0">
                <a:latin typeface="Times New Roman"/>
                <a:cs typeface="Times New Roman"/>
              </a:rPr>
              <a:t> </a:t>
            </a:r>
            <a:r>
              <a:rPr sz="1100" spc="-56" baseline="40924" dirty="0">
                <a:latin typeface="Times New Roman"/>
                <a:cs typeface="Times New Roman"/>
              </a:rPr>
              <a:t> </a:t>
            </a:r>
            <a:r>
              <a:rPr sz="2000" baseline="-3998" dirty="0">
                <a:latin typeface="Times New Roman"/>
                <a:cs typeface="Times New Roman"/>
              </a:rPr>
              <a:t>%                                                                                                                     </a:t>
            </a:r>
            <a:r>
              <a:rPr sz="2000" spc="13" baseline="-3998" dirty="0">
                <a:latin typeface="Times New Roman"/>
                <a:cs typeface="Times New Roman"/>
              </a:rPr>
              <a:t> </a:t>
            </a:r>
            <a:r>
              <a:rPr sz="2000" baseline="3998" dirty="0">
                <a:latin typeface="Times New Roman"/>
                <a:cs typeface="Times New Roman"/>
              </a:rPr>
              <a:t>*</a:t>
            </a:r>
            <a:endParaRPr sz="1300">
              <a:latin typeface="Times New Roman"/>
              <a:cs typeface="Times New Roman"/>
            </a:endParaRPr>
          </a:p>
          <a:p>
            <a:pPr marL="453709">
              <a:lnSpc>
                <a:spcPts val="1810"/>
              </a:lnSpc>
              <a:spcBef>
                <a:spcPts val="188"/>
              </a:spcBef>
            </a:pPr>
            <a:r>
              <a:rPr sz="2000" baseline="13994" dirty="0">
                <a:latin typeface="Times New Roman"/>
                <a:cs typeface="Times New Roman"/>
              </a:rPr>
              <a:t>)                                    </a:t>
            </a:r>
            <a:r>
              <a:rPr sz="2000" spc="313" baseline="13994" dirty="0">
                <a:latin typeface="Times New Roman"/>
                <a:cs typeface="Times New Roman"/>
              </a:rPr>
              <a:t> </a:t>
            </a:r>
            <a:r>
              <a:rPr sz="2000" baseline="3998" dirty="0">
                <a:latin typeface="Times New Roman"/>
                <a:cs typeface="Times New Roman"/>
              </a:rPr>
              <a:t>#       </a:t>
            </a:r>
            <a:r>
              <a:rPr sz="2000" spc="15" baseline="3998" dirty="0">
                <a:latin typeface="Times New Roman"/>
                <a:cs typeface="Times New Roman"/>
              </a:rPr>
              <a:t> </a:t>
            </a:r>
            <a:r>
              <a:rPr sz="2000" baseline="3998" dirty="0">
                <a:latin typeface="Times New Roman"/>
                <a:cs typeface="Times New Roman"/>
              </a:rPr>
              <a:t>(1.12875)</a:t>
            </a:r>
            <a:r>
              <a:rPr sz="1100" baseline="51155" dirty="0">
                <a:latin typeface="Times New Roman"/>
                <a:cs typeface="Times New Roman"/>
              </a:rPr>
              <a:t>5 </a:t>
            </a:r>
            <a:r>
              <a:rPr sz="1100" spc="4" baseline="51155" dirty="0">
                <a:latin typeface="Times New Roman"/>
                <a:cs typeface="Times New Roman"/>
              </a:rPr>
              <a:t> </a:t>
            </a:r>
            <a:r>
              <a:rPr sz="2000" baseline="3998" dirty="0">
                <a:latin typeface="Times New Roman"/>
                <a:cs typeface="Times New Roman"/>
              </a:rPr>
              <a:t>&amp;            </a:t>
            </a:r>
            <a:r>
              <a:rPr sz="2000" spc="41" baseline="3998" dirty="0">
                <a:latin typeface="Times New Roman"/>
                <a:cs typeface="Times New Roman"/>
              </a:rPr>
              <a:t> </a:t>
            </a:r>
            <a:r>
              <a:rPr sz="1300" dirty="0">
                <a:latin typeface="Times New Roman"/>
                <a:cs typeface="Times New Roman"/>
              </a:rPr>
              <a:t>0.06</a:t>
            </a:r>
            <a:r>
              <a:rPr sz="1300" spc="-57" dirty="0">
                <a:latin typeface="Times New Roman"/>
                <a:cs typeface="Times New Roman"/>
              </a:rPr>
              <a:t> </a:t>
            </a:r>
            <a:r>
              <a:rPr sz="1300" dirty="0">
                <a:latin typeface="Times New Roman"/>
                <a:cs typeface="Times New Roman"/>
              </a:rPr>
              <a:t>*</a:t>
            </a:r>
            <a:r>
              <a:rPr sz="1300" spc="-90" dirty="0">
                <a:latin typeface="Times New Roman"/>
                <a:cs typeface="Times New Roman"/>
              </a:rPr>
              <a:t> </a:t>
            </a:r>
            <a:r>
              <a:rPr sz="1300" dirty="0">
                <a:latin typeface="Times New Roman"/>
                <a:cs typeface="Times New Roman"/>
              </a:rPr>
              <a:t>0.60 </a:t>
            </a:r>
            <a:r>
              <a:rPr sz="1300" spc="63" dirty="0">
                <a:latin typeface="Times New Roman"/>
                <a:cs typeface="Times New Roman"/>
              </a:rPr>
              <a:t> </a:t>
            </a:r>
            <a:r>
              <a:rPr sz="1300" dirty="0">
                <a:latin typeface="Times New Roman"/>
                <a:cs typeface="Times New Roman"/>
              </a:rPr>
              <a:t>*</a:t>
            </a:r>
            <a:r>
              <a:rPr sz="1300" spc="243" dirty="0">
                <a:latin typeface="Times New Roman"/>
                <a:cs typeface="Times New Roman"/>
              </a:rPr>
              <a:t> </a:t>
            </a:r>
            <a:r>
              <a:rPr sz="1300" dirty="0">
                <a:latin typeface="Times New Roman"/>
                <a:cs typeface="Times New Roman"/>
              </a:rPr>
              <a:t>(1.20)</a:t>
            </a:r>
            <a:r>
              <a:rPr sz="1300" spc="-214" dirty="0">
                <a:latin typeface="Times New Roman"/>
                <a:cs typeface="Times New Roman"/>
              </a:rPr>
              <a:t> </a:t>
            </a:r>
            <a:r>
              <a:rPr sz="1100" baseline="51155" dirty="0">
                <a:latin typeface="Times New Roman"/>
                <a:cs typeface="Times New Roman"/>
              </a:rPr>
              <a:t>5</a:t>
            </a:r>
            <a:r>
              <a:rPr sz="1100" spc="92" baseline="51155" dirty="0">
                <a:latin typeface="Times New Roman"/>
                <a:cs typeface="Times New Roman"/>
              </a:rPr>
              <a:t> </a:t>
            </a:r>
            <a:r>
              <a:rPr sz="1300" dirty="0">
                <a:latin typeface="Times New Roman"/>
                <a:cs typeface="Times New Roman"/>
              </a:rPr>
              <a:t>*</a:t>
            </a:r>
            <a:r>
              <a:rPr sz="1300" spc="-90" dirty="0">
                <a:latin typeface="Times New Roman"/>
                <a:cs typeface="Times New Roman"/>
              </a:rPr>
              <a:t> </a:t>
            </a:r>
            <a:r>
              <a:rPr sz="1300" dirty="0">
                <a:latin typeface="Times New Roman"/>
                <a:cs typeface="Times New Roman"/>
              </a:rPr>
              <a:t>(1.06)</a:t>
            </a:r>
            <a:r>
              <a:rPr sz="1300" spc="-214" dirty="0">
                <a:latin typeface="Times New Roman"/>
                <a:cs typeface="Times New Roman"/>
              </a:rPr>
              <a:t> </a:t>
            </a:r>
            <a:r>
              <a:rPr sz="2000" baseline="13994" dirty="0">
                <a:latin typeface="Times New Roman"/>
                <a:cs typeface="Times New Roman"/>
              </a:rPr>
              <a:t>,</a:t>
            </a:r>
            <a:endParaRPr sz="1300">
              <a:latin typeface="Times New Roman"/>
              <a:cs typeface="Times New Roman"/>
            </a:endParaRPr>
          </a:p>
          <a:p>
            <a:pPr marL="453709">
              <a:lnSpc>
                <a:spcPts val="1889"/>
              </a:lnSpc>
              <a:spcBef>
                <a:spcPts val="94"/>
              </a:spcBef>
            </a:pPr>
            <a:r>
              <a:rPr sz="2000" baseline="15993" dirty="0">
                <a:latin typeface="Times New Roman"/>
                <a:cs typeface="Times New Roman"/>
              </a:rPr>
              <a:t>)                    </a:t>
            </a:r>
            <a:r>
              <a:rPr sz="2000" spc="73" baseline="15993" dirty="0">
                <a:latin typeface="Times New Roman"/>
                <a:cs typeface="Times New Roman"/>
              </a:rPr>
              <a:t> </a:t>
            </a:r>
            <a:r>
              <a:rPr sz="2000" baseline="-3998" dirty="0">
                <a:latin typeface="Times New Roman"/>
                <a:cs typeface="Times New Roman"/>
              </a:rPr>
              <a:t>(.12875</a:t>
            </a:r>
            <a:r>
              <a:rPr sz="2000" spc="311" baseline="-3998" dirty="0">
                <a:latin typeface="Times New Roman"/>
                <a:cs typeface="Times New Roman"/>
              </a:rPr>
              <a:t> </a:t>
            </a:r>
            <a:r>
              <a:rPr sz="2000" baseline="-3998" dirty="0">
                <a:latin typeface="Times New Roman"/>
                <a:cs typeface="Times New Roman"/>
              </a:rPr>
              <a:t>- </a:t>
            </a:r>
            <a:r>
              <a:rPr sz="2000" spc="26" baseline="-3998" dirty="0">
                <a:latin typeface="Times New Roman"/>
                <a:cs typeface="Times New Roman"/>
              </a:rPr>
              <a:t> </a:t>
            </a:r>
            <a:r>
              <a:rPr sz="2000" baseline="-3998" dirty="0">
                <a:latin typeface="Times New Roman"/>
                <a:cs typeface="Times New Roman"/>
              </a:rPr>
              <a:t>.20)                               </a:t>
            </a:r>
            <a:r>
              <a:rPr sz="2000" spc="303" baseline="-3998" dirty="0">
                <a:latin typeface="Times New Roman"/>
                <a:cs typeface="Times New Roman"/>
              </a:rPr>
              <a:t> </a:t>
            </a:r>
            <a:r>
              <a:rPr sz="2000" baseline="-3998" dirty="0">
                <a:latin typeface="Times New Roman"/>
                <a:cs typeface="Times New Roman"/>
              </a:rPr>
              <a:t>(.115</a:t>
            </a:r>
            <a:r>
              <a:rPr sz="2000" spc="-48" baseline="-3998" dirty="0">
                <a:latin typeface="Times New Roman"/>
                <a:cs typeface="Times New Roman"/>
              </a:rPr>
              <a:t> </a:t>
            </a:r>
            <a:r>
              <a:rPr sz="2000" baseline="-3998" dirty="0">
                <a:latin typeface="Times New Roman"/>
                <a:cs typeface="Times New Roman"/>
              </a:rPr>
              <a:t>-</a:t>
            </a:r>
            <a:r>
              <a:rPr sz="2000" spc="-214" baseline="-3998" dirty="0">
                <a:latin typeface="Times New Roman"/>
                <a:cs typeface="Times New Roman"/>
              </a:rPr>
              <a:t> </a:t>
            </a:r>
            <a:r>
              <a:rPr sz="2000" baseline="-3998" dirty="0">
                <a:latin typeface="Times New Roman"/>
                <a:cs typeface="Times New Roman"/>
              </a:rPr>
              <a:t>.06)</a:t>
            </a:r>
            <a:r>
              <a:rPr sz="2000" spc="49" baseline="-3998" dirty="0">
                <a:latin typeface="Times New Roman"/>
                <a:cs typeface="Times New Roman"/>
              </a:rPr>
              <a:t> </a:t>
            </a:r>
            <a:r>
              <a:rPr sz="2000" baseline="-3998" dirty="0">
                <a:latin typeface="Times New Roman"/>
                <a:cs typeface="Times New Roman"/>
              </a:rPr>
              <a:t>(1.12875)</a:t>
            </a:r>
            <a:r>
              <a:rPr sz="2000" spc="-109" baseline="-3998" dirty="0">
                <a:latin typeface="Times New Roman"/>
                <a:cs typeface="Times New Roman"/>
              </a:rPr>
              <a:t> </a:t>
            </a:r>
            <a:r>
              <a:rPr sz="1100" baseline="34103" dirty="0">
                <a:latin typeface="Times New Roman"/>
                <a:cs typeface="Times New Roman"/>
              </a:rPr>
              <a:t>5          </a:t>
            </a:r>
            <a:r>
              <a:rPr sz="1100" spc="79" baseline="34103" dirty="0">
                <a:latin typeface="Times New Roman"/>
                <a:cs typeface="Times New Roman"/>
              </a:rPr>
              <a:t> </a:t>
            </a:r>
            <a:r>
              <a:rPr sz="2000" baseline="15993" dirty="0">
                <a:latin typeface="Times New Roman"/>
                <a:cs typeface="Times New Roman"/>
              </a:rPr>
              <a:t>,</a:t>
            </a:r>
            <a:endParaRPr sz="1300">
              <a:latin typeface="Times New Roman"/>
              <a:cs typeface="Times New Roman"/>
            </a:endParaRPr>
          </a:p>
          <a:p>
            <a:pPr marL="453709">
              <a:lnSpc>
                <a:spcPts val="1333"/>
              </a:lnSpc>
            </a:pPr>
            <a:r>
              <a:rPr sz="1300" dirty="0">
                <a:latin typeface="Times New Roman"/>
                <a:cs typeface="Times New Roman"/>
              </a:rPr>
              <a:t>)                                                                                                                        </a:t>
            </a:r>
            <a:r>
              <a:rPr sz="1300" spc="5" dirty="0">
                <a:latin typeface="Times New Roman"/>
                <a:cs typeface="Times New Roman"/>
              </a:rPr>
              <a:t> </a:t>
            </a:r>
            <a:r>
              <a:rPr sz="1300" dirty="0">
                <a:latin typeface="Times New Roman"/>
                <a:cs typeface="Times New Roman"/>
              </a:rPr>
              <a:t>,</a:t>
            </a:r>
            <a:endParaRPr sz="1300">
              <a:latin typeface="Times New Roman"/>
              <a:cs typeface="Times New Roman"/>
            </a:endParaRPr>
          </a:p>
        </p:txBody>
      </p:sp>
      <p:sp>
        <p:nvSpPr>
          <p:cNvPr id="5" name="object 5"/>
          <p:cNvSpPr txBox="1"/>
          <p:nvPr/>
        </p:nvSpPr>
        <p:spPr>
          <a:xfrm>
            <a:off x="4618590" y="4627044"/>
            <a:ext cx="150193"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4024970" y="4696465"/>
            <a:ext cx="128736"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2122525" y="5008860"/>
            <a:ext cx="2746387"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5126385" y="5008860"/>
            <a:ext cx="2031182"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0993586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object 1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6" name="object 1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7" name="object 1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18" name="object 1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19" name="object 1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20" name="object 1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1" name="object 1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22" name="object 122"/>
          <p:cNvSpPr/>
          <p:nvPr/>
        </p:nvSpPr>
        <p:spPr>
          <a:xfrm>
            <a:off x="1454727" y="2017059"/>
            <a:ext cx="7048498" cy="3697941"/>
          </a:xfrm>
          <a:custGeom>
            <a:avLst/>
            <a:gdLst/>
            <a:ahLst/>
            <a:cxnLst/>
            <a:rect l="l" t="t" r="r" b="b"/>
            <a:pathLst>
              <a:path w="7753348" h="4191000">
                <a:moveTo>
                  <a:pt x="0" y="0"/>
                </a:moveTo>
                <a:lnTo>
                  <a:pt x="0" y="4191000"/>
                </a:lnTo>
                <a:lnTo>
                  <a:pt x="7753348" y="4191000"/>
                </a:lnTo>
                <a:lnTo>
                  <a:pt x="7753348" y="0"/>
                </a:lnTo>
                <a:lnTo>
                  <a:pt x="0" y="0"/>
                </a:lnTo>
                <a:close/>
              </a:path>
            </a:pathLst>
          </a:custGeom>
          <a:solidFill>
            <a:srgbClr val="FEFFFF"/>
          </a:solidFill>
        </p:spPr>
        <p:txBody>
          <a:bodyPr wrap="square" lIns="0" tIns="0" rIns="0" bIns="0" rtlCol="0">
            <a:noAutofit/>
          </a:bodyPr>
          <a:lstStyle/>
          <a:p>
            <a:endParaRPr/>
          </a:p>
        </p:txBody>
      </p:sp>
      <p:sp>
        <p:nvSpPr>
          <p:cNvPr id="123" name="object 123"/>
          <p:cNvSpPr/>
          <p:nvPr/>
        </p:nvSpPr>
        <p:spPr>
          <a:xfrm>
            <a:off x="2657944" y="2539679"/>
            <a:ext cx="5009189" cy="2755639"/>
          </a:xfrm>
          <a:custGeom>
            <a:avLst/>
            <a:gdLst/>
            <a:ahLst/>
            <a:cxnLst/>
            <a:rect l="l" t="t" r="r" b="b"/>
            <a:pathLst>
              <a:path w="5510108" h="3123058">
                <a:moveTo>
                  <a:pt x="0" y="0"/>
                </a:moveTo>
                <a:lnTo>
                  <a:pt x="0" y="3123058"/>
                </a:lnTo>
                <a:lnTo>
                  <a:pt x="5510108" y="3123058"/>
                </a:lnTo>
                <a:lnTo>
                  <a:pt x="5510108" y="0"/>
                </a:lnTo>
                <a:lnTo>
                  <a:pt x="0" y="0"/>
                </a:lnTo>
                <a:close/>
              </a:path>
            </a:pathLst>
          </a:custGeom>
          <a:solidFill>
            <a:srgbClr val="FEFFFE"/>
          </a:solidFill>
        </p:spPr>
        <p:txBody>
          <a:bodyPr wrap="square" lIns="0" tIns="0" rIns="0" bIns="0" rtlCol="0">
            <a:noAutofit/>
          </a:bodyPr>
          <a:lstStyle/>
          <a:p>
            <a:endParaRPr/>
          </a:p>
        </p:txBody>
      </p:sp>
      <p:sp>
        <p:nvSpPr>
          <p:cNvPr id="124" name="object 124"/>
          <p:cNvSpPr/>
          <p:nvPr/>
        </p:nvSpPr>
        <p:spPr>
          <a:xfrm>
            <a:off x="2657943" y="4986497"/>
            <a:ext cx="5009190" cy="0"/>
          </a:xfrm>
          <a:custGeom>
            <a:avLst/>
            <a:gdLst/>
            <a:ahLst/>
            <a:cxnLst/>
            <a:rect l="l" t="t" r="r" b="b"/>
            <a:pathLst>
              <a:path w="5510109">
                <a:moveTo>
                  <a:pt x="5510108" y="0"/>
                </a:moveTo>
                <a:lnTo>
                  <a:pt x="0" y="0"/>
                </a:lnTo>
              </a:path>
              <a:path w="5510109">
                <a:moveTo>
                  <a:pt x="0" y="0"/>
                </a:moveTo>
                <a:lnTo>
                  <a:pt x="5510108" y="1"/>
                </a:lnTo>
              </a:path>
            </a:pathLst>
          </a:custGeom>
          <a:ln w="1076">
            <a:solidFill>
              <a:srgbClr val="000000"/>
            </a:solidFill>
          </a:ln>
        </p:spPr>
        <p:txBody>
          <a:bodyPr wrap="square" lIns="0" tIns="0" rIns="0" bIns="0" rtlCol="0">
            <a:noAutofit/>
          </a:bodyPr>
          <a:lstStyle/>
          <a:p>
            <a:endParaRPr/>
          </a:p>
        </p:txBody>
      </p:sp>
      <p:sp>
        <p:nvSpPr>
          <p:cNvPr id="125" name="object 125"/>
          <p:cNvSpPr/>
          <p:nvPr/>
        </p:nvSpPr>
        <p:spPr>
          <a:xfrm>
            <a:off x="2657943" y="4685594"/>
            <a:ext cx="5009190" cy="0"/>
          </a:xfrm>
          <a:custGeom>
            <a:avLst/>
            <a:gdLst/>
            <a:ahLst/>
            <a:cxnLst/>
            <a:rect l="l" t="t" r="r" b="b"/>
            <a:pathLst>
              <a:path w="5510109">
                <a:moveTo>
                  <a:pt x="5510108" y="0"/>
                </a:moveTo>
                <a:lnTo>
                  <a:pt x="0" y="0"/>
                </a:lnTo>
              </a:path>
              <a:path w="5510109">
                <a:moveTo>
                  <a:pt x="0" y="0"/>
                </a:moveTo>
                <a:lnTo>
                  <a:pt x="5510108" y="1"/>
                </a:lnTo>
              </a:path>
            </a:pathLst>
          </a:custGeom>
          <a:ln w="1076">
            <a:solidFill>
              <a:srgbClr val="000000"/>
            </a:solidFill>
          </a:ln>
        </p:spPr>
        <p:txBody>
          <a:bodyPr wrap="square" lIns="0" tIns="0" rIns="0" bIns="0" rtlCol="0">
            <a:noAutofit/>
          </a:bodyPr>
          <a:lstStyle/>
          <a:p>
            <a:endParaRPr/>
          </a:p>
        </p:txBody>
      </p:sp>
      <p:sp>
        <p:nvSpPr>
          <p:cNvPr id="126" name="object 126"/>
          <p:cNvSpPr/>
          <p:nvPr/>
        </p:nvSpPr>
        <p:spPr>
          <a:xfrm>
            <a:off x="2657943" y="4376772"/>
            <a:ext cx="5009190" cy="0"/>
          </a:xfrm>
          <a:custGeom>
            <a:avLst/>
            <a:gdLst/>
            <a:ahLst/>
            <a:cxnLst/>
            <a:rect l="l" t="t" r="r" b="b"/>
            <a:pathLst>
              <a:path w="5510109">
                <a:moveTo>
                  <a:pt x="5510108" y="0"/>
                </a:moveTo>
                <a:lnTo>
                  <a:pt x="0" y="0"/>
                </a:lnTo>
              </a:path>
              <a:path w="5510109">
                <a:moveTo>
                  <a:pt x="0" y="0"/>
                </a:moveTo>
                <a:lnTo>
                  <a:pt x="5510108" y="1"/>
                </a:lnTo>
              </a:path>
            </a:pathLst>
          </a:custGeom>
          <a:ln w="1076">
            <a:solidFill>
              <a:srgbClr val="000000"/>
            </a:solidFill>
          </a:ln>
        </p:spPr>
        <p:txBody>
          <a:bodyPr wrap="square" lIns="0" tIns="0" rIns="0" bIns="0" rtlCol="0">
            <a:noAutofit/>
          </a:bodyPr>
          <a:lstStyle/>
          <a:p>
            <a:endParaRPr/>
          </a:p>
        </p:txBody>
      </p:sp>
      <p:sp>
        <p:nvSpPr>
          <p:cNvPr id="127" name="object 127"/>
          <p:cNvSpPr/>
          <p:nvPr/>
        </p:nvSpPr>
        <p:spPr>
          <a:xfrm>
            <a:off x="2657943" y="4067951"/>
            <a:ext cx="5009190" cy="0"/>
          </a:xfrm>
          <a:custGeom>
            <a:avLst/>
            <a:gdLst/>
            <a:ahLst/>
            <a:cxnLst/>
            <a:rect l="l" t="t" r="r" b="b"/>
            <a:pathLst>
              <a:path w="5510109">
                <a:moveTo>
                  <a:pt x="5510108" y="0"/>
                </a:moveTo>
                <a:lnTo>
                  <a:pt x="0" y="0"/>
                </a:lnTo>
              </a:path>
              <a:path w="5510109">
                <a:moveTo>
                  <a:pt x="0" y="0"/>
                </a:moveTo>
                <a:lnTo>
                  <a:pt x="5510108" y="1"/>
                </a:lnTo>
              </a:path>
            </a:pathLst>
          </a:custGeom>
          <a:ln w="1076">
            <a:solidFill>
              <a:srgbClr val="000000"/>
            </a:solidFill>
          </a:ln>
        </p:spPr>
        <p:txBody>
          <a:bodyPr wrap="square" lIns="0" tIns="0" rIns="0" bIns="0" rtlCol="0">
            <a:noAutofit/>
          </a:bodyPr>
          <a:lstStyle/>
          <a:p>
            <a:endParaRPr/>
          </a:p>
        </p:txBody>
      </p:sp>
      <p:sp>
        <p:nvSpPr>
          <p:cNvPr id="128" name="object 128"/>
          <p:cNvSpPr/>
          <p:nvPr/>
        </p:nvSpPr>
        <p:spPr>
          <a:xfrm>
            <a:off x="2657943" y="3767048"/>
            <a:ext cx="5009190" cy="0"/>
          </a:xfrm>
          <a:custGeom>
            <a:avLst/>
            <a:gdLst/>
            <a:ahLst/>
            <a:cxnLst/>
            <a:rect l="l" t="t" r="r" b="b"/>
            <a:pathLst>
              <a:path w="5510109">
                <a:moveTo>
                  <a:pt x="5510108" y="0"/>
                </a:moveTo>
                <a:lnTo>
                  <a:pt x="0" y="0"/>
                </a:lnTo>
              </a:path>
              <a:path w="5510109">
                <a:moveTo>
                  <a:pt x="0" y="0"/>
                </a:moveTo>
                <a:lnTo>
                  <a:pt x="5510108" y="1"/>
                </a:lnTo>
              </a:path>
            </a:pathLst>
          </a:custGeom>
          <a:ln w="1076">
            <a:solidFill>
              <a:srgbClr val="000000"/>
            </a:solidFill>
          </a:ln>
        </p:spPr>
        <p:txBody>
          <a:bodyPr wrap="square" lIns="0" tIns="0" rIns="0" bIns="0" rtlCol="0">
            <a:noAutofit/>
          </a:bodyPr>
          <a:lstStyle/>
          <a:p>
            <a:endParaRPr/>
          </a:p>
        </p:txBody>
      </p:sp>
      <p:sp>
        <p:nvSpPr>
          <p:cNvPr id="129" name="object 129"/>
          <p:cNvSpPr/>
          <p:nvPr/>
        </p:nvSpPr>
        <p:spPr>
          <a:xfrm>
            <a:off x="2657943" y="3458226"/>
            <a:ext cx="5009190" cy="0"/>
          </a:xfrm>
          <a:custGeom>
            <a:avLst/>
            <a:gdLst/>
            <a:ahLst/>
            <a:cxnLst/>
            <a:rect l="l" t="t" r="r" b="b"/>
            <a:pathLst>
              <a:path w="5510109">
                <a:moveTo>
                  <a:pt x="5510108" y="0"/>
                </a:moveTo>
                <a:lnTo>
                  <a:pt x="0" y="0"/>
                </a:lnTo>
              </a:path>
              <a:path w="5510109">
                <a:moveTo>
                  <a:pt x="0" y="0"/>
                </a:moveTo>
                <a:lnTo>
                  <a:pt x="5510108" y="1"/>
                </a:lnTo>
              </a:path>
            </a:pathLst>
          </a:custGeom>
          <a:ln w="1076">
            <a:solidFill>
              <a:srgbClr val="000000"/>
            </a:solidFill>
          </a:ln>
        </p:spPr>
        <p:txBody>
          <a:bodyPr wrap="square" lIns="0" tIns="0" rIns="0" bIns="0" rtlCol="0">
            <a:noAutofit/>
          </a:bodyPr>
          <a:lstStyle/>
          <a:p>
            <a:endParaRPr/>
          </a:p>
        </p:txBody>
      </p:sp>
      <p:sp>
        <p:nvSpPr>
          <p:cNvPr id="130" name="object 130"/>
          <p:cNvSpPr/>
          <p:nvPr/>
        </p:nvSpPr>
        <p:spPr>
          <a:xfrm>
            <a:off x="2657943" y="3149404"/>
            <a:ext cx="5009190" cy="0"/>
          </a:xfrm>
          <a:custGeom>
            <a:avLst/>
            <a:gdLst/>
            <a:ahLst/>
            <a:cxnLst/>
            <a:rect l="l" t="t" r="r" b="b"/>
            <a:pathLst>
              <a:path w="5510109">
                <a:moveTo>
                  <a:pt x="5510108" y="0"/>
                </a:moveTo>
                <a:lnTo>
                  <a:pt x="0" y="0"/>
                </a:lnTo>
              </a:path>
              <a:path w="5510109">
                <a:moveTo>
                  <a:pt x="0" y="0"/>
                </a:moveTo>
                <a:lnTo>
                  <a:pt x="5510108" y="1"/>
                </a:lnTo>
              </a:path>
            </a:pathLst>
          </a:custGeom>
          <a:ln w="1076">
            <a:solidFill>
              <a:srgbClr val="000000"/>
            </a:solidFill>
          </a:ln>
        </p:spPr>
        <p:txBody>
          <a:bodyPr wrap="square" lIns="0" tIns="0" rIns="0" bIns="0" rtlCol="0">
            <a:noAutofit/>
          </a:bodyPr>
          <a:lstStyle/>
          <a:p>
            <a:endParaRPr/>
          </a:p>
        </p:txBody>
      </p:sp>
      <p:sp>
        <p:nvSpPr>
          <p:cNvPr id="131" name="object 131"/>
          <p:cNvSpPr/>
          <p:nvPr/>
        </p:nvSpPr>
        <p:spPr>
          <a:xfrm>
            <a:off x="2657943" y="2848501"/>
            <a:ext cx="5009190" cy="0"/>
          </a:xfrm>
          <a:custGeom>
            <a:avLst/>
            <a:gdLst/>
            <a:ahLst/>
            <a:cxnLst/>
            <a:rect l="l" t="t" r="r" b="b"/>
            <a:pathLst>
              <a:path w="5510109">
                <a:moveTo>
                  <a:pt x="5510108" y="0"/>
                </a:moveTo>
                <a:lnTo>
                  <a:pt x="0" y="0"/>
                </a:lnTo>
              </a:path>
              <a:path w="5510109">
                <a:moveTo>
                  <a:pt x="0" y="0"/>
                </a:moveTo>
                <a:lnTo>
                  <a:pt x="5510108" y="1"/>
                </a:lnTo>
              </a:path>
            </a:pathLst>
          </a:custGeom>
          <a:ln w="1076">
            <a:solidFill>
              <a:srgbClr val="000000"/>
            </a:solidFill>
          </a:ln>
        </p:spPr>
        <p:txBody>
          <a:bodyPr wrap="square" lIns="0" tIns="0" rIns="0" bIns="0" rtlCol="0">
            <a:noAutofit/>
          </a:bodyPr>
          <a:lstStyle/>
          <a:p>
            <a:endParaRPr/>
          </a:p>
        </p:txBody>
      </p:sp>
      <p:sp>
        <p:nvSpPr>
          <p:cNvPr id="132" name="object 132"/>
          <p:cNvSpPr/>
          <p:nvPr/>
        </p:nvSpPr>
        <p:spPr>
          <a:xfrm>
            <a:off x="2657943" y="2539679"/>
            <a:ext cx="5009190" cy="0"/>
          </a:xfrm>
          <a:custGeom>
            <a:avLst/>
            <a:gdLst/>
            <a:ahLst/>
            <a:cxnLst/>
            <a:rect l="l" t="t" r="r" b="b"/>
            <a:pathLst>
              <a:path w="5510109">
                <a:moveTo>
                  <a:pt x="5510108" y="0"/>
                </a:moveTo>
                <a:lnTo>
                  <a:pt x="0" y="0"/>
                </a:lnTo>
              </a:path>
              <a:path w="5510109">
                <a:moveTo>
                  <a:pt x="0" y="0"/>
                </a:moveTo>
                <a:lnTo>
                  <a:pt x="5510108" y="1"/>
                </a:lnTo>
              </a:path>
            </a:pathLst>
          </a:custGeom>
          <a:ln w="1076">
            <a:solidFill>
              <a:srgbClr val="000000"/>
            </a:solidFill>
          </a:ln>
        </p:spPr>
        <p:txBody>
          <a:bodyPr wrap="square" lIns="0" tIns="0" rIns="0" bIns="0" rtlCol="0">
            <a:noAutofit/>
          </a:bodyPr>
          <a:lstStyle/>
          <a:p>
            <a:endParaRPr/>
          </a:p>
        </p:txBody>
      </p:sp>
      <p:sp>
        <p:nvSpPr>
          <p:cNvPr id="133" name="object 133"/>
          <p:cNvSpPr/>
          <p:nvPr/>
        </p:nvSpPr>
        <p:spPr>
          <a:xfrm>
            <a:off x="2657943" y="2543638"/>
            <a:ext cx="5017349" cy="0"/>
          </a:xfrm>
          <a:custGeom>
            <a:avLst/>
            <a:gdLst/>
            <a:ahLst/>
            <a:cxnLst/>
            <a:rect l="l" t="t" r="r" b="b"/>
            <a:pathLst>
              <a:path w="5519084">
                <a:moveTo>
                  <a:pt x="0" y="0"/>
                </a:moveTo>
                <a:lnTo>
                  <a:pt x="5519084" y="0"/>
                </a:lnTo>
              </a:path>
            </a:pathLst>
          </a:custGeom>
          <a:ln w="8974">
            <a:solidFill>
              <a:srgbClr val="000000"/>
            </a:solidFill>
          </a:ln>
        </p:spPr>
        <p:txBody>
          <a:bodyPr wrap="square" lIns="0" tIns="0" rIns="0" bIns="0" rtlCol="0">
            <a:noAutofit/>
          </a:bodyPr>
          <a:lstStyle/>
          <a:p>
            <a:endParaRPr/>
          </a:p>
        </p:txBody>
      </p:sp>
      <p:sp>
        <p:nvSpPr>
          <p:cNvPr id="134" name="object 134"/>
          <p:cNvSpPr/>
          <p:nvPr/>
        </p:nvSpPr>
        <p:spPr>
          <a:xfrm>
            <a:off x="7667133" y="2539679"/>
            <a:ext cx="8159" cy="2763558"/>
          </a:xfrm>
          <a:prstGeom prst="rect">
            <a:avLst/>
          </a:prstGeom>
          <a:blipFill>
            <a:blip r:embed="rId8" cstate="print"/>
            <a:stretch>
              <a:fillRect/>
            </a:stretch>
          </a:blipFill>
        </p:spPr>
        <p:txBody>
          <a:bodyPr wrap="square" lIns="0" tIns="0" rIns="0" bIns="0" rtlCol="0">
            <a:noAutofit/>
          </a:bodyPr>
          <a:lstStyle/>
          <a:p>
            <a:endParaRPr/>
          </a:p>
        </p:txBody>
      </p:sp>
      <p:sp>
        <p:nvSpPr>
          <p:cNvPr id="135" name="object 135"/>
          <p:cNvSpPr/>
          <p:nvPr/>
        </p:nvSpPr>
        <p:spPr>
          <a:xfrm>
            <a:off x="2657944" y="5295320"/>
            <a:ext cx="5017348" cy="7917"/>
          </a:xfrm>
          <a:prstGeom prst="rect">
            <a:avLst/>
          </a:prstGeom>
          <a:blipFill>
            <a:blip r:embed="rId9" cstate="print"/>
            <a:stretch>
              <a:fillRect/>
            </a:stretch>
          </a:blipFill>
        </p:spPr>
        <p:txBody>
          <a:bodyPr wrap="square" lIns="0" tIns="0" rIns="0" bIns="0" rtlCol="0">
            <a:noAutofit/>
          </a:bodyPr>
          <a:lstStyle/>
          <a:p>
            <a:endParaRPr/>
          </a:p>
        </p:txBody>
      </p:sp>
      <p:sp>
        <p:nvSpPr>
          <p:cNvPr id="136" name="object 136"/>
          <p:cNvSpPr/>
          <p:nvPr/>
        </p:nvSpPr>
        <p:spPr>
          <a:xfrm>
            <a:off x="2657944" y="2539679"/>
            <a:ext cx="8157" cy="2763558"/>
          </a:xfrm>
          <a:prstGeom prst="rect">
            <a:avLst/>
          </a:prstGeom>
          <a:blipFill>
            <a:blip r:embed="rId8" cstate="print"/>
            <a:stretch>
              <a:fillRect/>
            </a:stretch>
          </a:blipFill>
        </p:spPr>
        <p:txBody>
          <a:bodyPr wrap="square" lIns="0" tIns="0" rIns="0" bIns="0" rtlCol="0">
            <a:noAutofit/>
          </a:bodyPr>
          <a:lstStyle/>
          <a:p>
            <a:endParaRPr/>
          </a:p>
        </p:txBody>
      </p:sp>
      <p:sp>
        <p:nvSpPr>
          <p:cNvPr id="137" name="object 137"/>
          <p:cNvSpPr/>
          <p:nvPr/>
        </p:nvSpPr>
        <p:spPr>
          <a:xfrm>
            <a:off x="2845584" y="4558898"/>
            <a:ext cx="252906" cy="736421"/>
          </a:xfrm>
          <a:prstGeom prst="rect">
            <a:avLst/>
          </a:prstGeom>
          <a:blipFill>
            <a:blip r:embed="rId10" cstate="print"/>
            <a:stretch>
              <a:fillRect/>
            </a:stretch>
          </a:blipFill>
        </p:spPr>
        <p:txBody>
          <a:bodyPr wrap="square" lIns="0" tIns="0" rIns="0" bIns="0" rtlCol="0">
            <a:noAutofit/>
          </a:bodyPr>
          <a:lstStyle/>
          <a:p>
            <a:endParaRPr/>
          </a:p>
        </p:txBody>
      </p:sp>
      <p:sp>
        <p:nvSpPr>
          <p:cNvPr id="138" name="object 138"/>
          <p:cNvSpPr/>
          <p:nvPr/>
        </p:nvSpPr>
        <p:spPr>
          <a:xfrm>
            <a:off x="2845584" y="4562857"/>
            <a:ext cx="261065" cy="0"/>
          </a:xfrm>
          <a:custGeom>
            <a:avLst/>
            <a:gdLst/>
            <a:ahLst/>
            <a:cxnLst/>
            <a:rect l="l" t="t" r="r" b="b"/>
            <a:pathLst>
              <a:path w="287171">
                <a:moveTo>
                  <a:pt x="0" y="0"/>
                </a:moveTo>
                <a:lnTo>
                  <a:pt x="287171" y="0"/>
                </a:lnTo>
              </a:path>
            </a:pathLst>
          </a:custGeom>
          <a:ln w="8974">
            <a:solidFill>
              <a:srgbClr val="000000"/>
            </a:solidFill>
          </a:ln>
        </p:spPr>
        <p:txBody>
          <a:bodyPr wrap="square" lIns="0" tIns="0" rIns="0" bIns="0" rtlCol="0">
            <a:noAutofit/>
          </a:bodyPr>
          <a:lstStyle/>
          <a:p>
            <a:endParaRPr/>
          </a:p>
        </p:txBody>
      </p:sp>
      <p:sp>
        <p:nvSpPr>
          <p:cNvPr id="139" name="object 139"/>
          <p:cNvSpPr/>
          <p:nvPr/>
        </p:nvSpPr>
        <p:spPr>
          <a:xfrm>
            <a:off x="3102569" y="4558898"/>
            <a:ext cx="0" cy="744339"/>
          </a:xfrm>
          <a:custGeom>
            <a:avLst/>
            <a:gdLst/>
            <a:ahLst/>
            <a:cxnLst/>
            <a:rect l="l" t="t" r="r" b="b"/>
            <a:pathLst>
              <a:path h="843584">
                <a:moveTo>
                  <a:pt x="0" y="0"/>
                </a:moveTo>
                <a:lnTo>
                  <a:pt x="0" y="834610"/>
                </a:lnTo>
              </a:path>
            </a:pathLst>
          </a:custGeom>
          <a:ln w="8974">
            <a:solidFill>
              <a:srgbClr val="000000"/>
            </a:solidFill>
          </a:ln>
        </p:spPr>
        <p:txBody>
          <a:bodyPr wrap="square" lIns="0" tIns="0" rIns="0" bIns="0" rtlCol="0">
            <a:noAutofit/>
          </a:bodyPr>
          <a:lstStyle/>
          <a:p>
            <a:endParaRPr/>
          </a:p>
        </p:txBody>
      </p:sp>
      <p:sp>
        <p:nvSpPr>
          <p:cNvPr id="140" name="object 140"/>
          <p:cNvSpPr/>
          <p:nvPr/>
        </p:nvSpPr>
        <p:spPr>
          <a:xfrm>
            <a:off x="2849663" y="4558898"/>
            <a:ext cx="0" cy="744339"/>
          </a:xfrm>
          <a:custGeom>
            <a:avLst/>
            <a:gdLst/>
            <a:ahLst/>
            <a:cxnLst/>
            <a:rect l="l" t="t" r="r" b="b"/>
            <a:pathLst>
              <a:path h="843584">
                <a:moveTo>
                  <a:pt x="0" y="0"/>
                </a:moveTo>
                <a:lnTo>
                  <a:pt x="0" y="834610"/>
                </a:lnTo>
              </a:path>
            </a:pathLst>
          </a:custGeom>
          <a:ln w="8974">
            <a:solidFill>
              <a:srgbClr val="000000"/>
            </a:solidFill>
          </a:ln>
        </p:spPr>
        <p:txBody>
          <a:bodyPr wrap="square" lIns="0" tIns="0" rIns="0" bIns="0" rtlCol="0">
            <a:noAutofit/>
          </a:bodyPr>
          <a:lstStyle/>
          <a:p>
            <a:endParaRPr/>
          </a:p>
        </p:txBody>
      </p:sp>
      <p:sp>
        <p:nvSpPr>
          <p:cNvPr id="141" name="object 141"/>
          <p:cNvSpPr/>
          <p:nvPr/>
        </p:nvSpPr>
        <p:spPr>
          <a:xfrm>
            <a:off x="3473772" y="4392609"/>
            <a:ext cx="252906" cy="902710"/>
          </a:xfrm>
          <a:prstGeom prst="rect">
            <a:avLst/>
          </a:prstGeom>
          <a:blipFill>
            <a:blip r:embed="rId11" cstate="print"/>
            <a:stretch>
              <a:fillRect/>
            </a:stretch>
          </a:blipFill>
        </p:spPr>
        <p:txBody>
          <a:bodyPr wrap="square" lIns="0" tIns="0" rIns="0" bIns="0" rtlCol="0">
            <a:noAutofit/>
          </a:bodyPr>
          <a:lstStyle/>
          <a:p>
            <a:endParaRPr/>
          </a:p>
        </p:txBody>
      </p:sp>
      <p:sp>
        <p:nvSpPr>
          <p:cNvPr id="142" name="object 142"/>
          <p:cNvSpPr/>
          <p:nvPr/>
        </p:nvSpPr>
        <p:spPr>
          <a:xfrm>
            <a:off x="3473772" y="4396569"/>
            <a:ext cx="261065" cy="0"/>
          </a:xfrm>
          <a:custGeom>
            <a:avLst/>
            <a:gdLst/>
            <a:ahLst/>
            <a:cxnLst/>
            <a:rect l="l" t="t" r="r" b="b"/>
            <a:pathLst>
              <a:path w="287171">
                <a:moveTo>
                  <a:pt x="0" y="0"/>
                </a:moveTo>
                <a:lnTo>
                  <a:pt x="287171" y="0"/>
                </a:lnTo>
              </a:path>
            </a:pathLst>
          </a:custGeom>
          <a:ln w="8974">
            <a:solidFill>
              <a:srgbClr val="000000"/>
            </a:solidFill>
          </a:ln>
        </p:spPr>
        <p:txBody>
          <a:bodyPr wrap="square" lIns="0" tIns="0" rIns="0" bIns="0" rtlCol="0">
            <a:noAutofit/>
          </a:bodyPr>
          <a:lstStyle/>
          <a:p>
            <a:endParaRPr/>
          </a:p>
        </p:txBody>
      </p:sp>
      <p:sp>
        <p:nvSpPr>
          <p:cNvPr id="143" name="object 143"/>
          <p:cNvSpPr/>
          <p:nvPr/>
        </p:nvSpPr>
        <p:spPr>
          <a:xfrm>
            <a:off x="3730758" y="4392610"/>
            <a:ext cx="0" cy="910627"/>
          </a:xfrm>
          <a:custGeom>
            <a:avLst/>
            <a:gdLst/>
            <a:ahLst/>
            <a:cxnLst/>
            <a:rect l="l" t="t" r="r" b="b"/>
            <a:pathLst>
              <a:path h="1032044">
                <a:moveTo>
                  <a:pt x="0" y="0"/>
                </a:moveTo>
                <a:lnTo>
                  <a:pt x="0" y="1023070"/>
                </a:lnTo>
              </a:path>
            </a:pathLst>
          </a:custGeom>
          <a:ln w="8974">
            <a:solidFill>
              <a:srgbClr val="000000"/>
            </a:solidFill>
          </a:ln>
        </p:spPr>
        <p:txBody>
          <a:bodyPr wrap="square" lIns="0" tIns="0" rIns="0" bIns="0" rtlCol="0">
            <a:noAutofit/>
          </a:bodyPr>
          <a:lstStyle/>
          <a:p>
            <a:endParaRPr/>
          </a:p>
        </p:txBody>
      </p:sp>
      <p:sp>
        <p:nvSpPr>
          <p:cNvPr id="144" name="object 144"/>
          <p:cNvSpPr/>
          <p:nvPr/>
        </p:nvSpPr>
        <p:spPr>
          <a:xfrm>
            <a:off x="3477851" y="4392610"/>
            <a:ext cx="0" cy="910627"/>
          </a:xfrm>
          <a:custGeom>
            <a:avLst/>
            <a:gdLst/>
            <a:ahLst/>
            <a:cxnLst/>
            <a:rect l="l" t="t" r="r" b="b"/>
            <a:pathLst>
              <a:path h="1032044">
                <a:moveTo>
                  <a:pt x="0" y="0"/>
                </a:moveTo>
                <a:lnTo>
                  <a:pt x="0" y="1023070"/>
                </a:lnTo>
              </a:path>
            </a:pathLst>
          </a:custGeom>
          <a:ln w="8974">
            <a:solidFill>
              <a:srgbClr val="000000"/>
            </a:solidFill>
          </a:ln>
        </p:spPr>
        <p:txBody>
          <a:bodyPr wrap="square" lIns="0" tIns="0" rIns="0" bIns="0" rtlCol="0">
            <a:noAutofit/>
          </a:bodyPr>
          <a:lstStyle/>
          <a:p>
            <a:endParaRPr/>
          </a:p>
        </p:txBody>
      </p:sp>
      <p:sp>
        <p:nvSpPr>
          <p:cNvPr id="145" name="object 145"/>
          <p:cNvSpPr/>
          <p:nvPr/>
        </p:nvSpPr>
        <p:spPr>
          <a:xfrm>
            <a:off x="4101961" y="4178810"/>
            <a:ext cx="244748" cy="1116509"/>
          </a:xfrm>
          <a:prstGeom prst="rect">
            <a:avLst/>
          </a:prstGeom>
          <a:blipFill>
            <a:blip r:embed="rId12" cstate="print"/>
            <a:stretch>
              <a:fillRect/>
            </a:stretch>
          </a:blipFill>
        </p:spPr>
        <p:txBody>
          <a:bodyPr wrap="square" lIns="0" tIns="0" rIns="0" bIns="0" rtlCol="0">
            <a:noAutofit/>
          </a:bodyPr>
          <a:lstStyle/>
          <a:p>
            <a:endParaRPr/>
          </a:p>
        </p:txBody>
      </p:sp>
      <p:sp>
        <p:nvSpPr>
          <p:cNvPr id="146" name="object 146"/>
          <p:cNvSpPr/>
          <p:nvPr/>
        </p:nvSpPr>
        <p:spPr>
          <a:xfrm>
            <a:off x="4101961" y="4182769"/>
            <a:ext cx="252906" cy="0"/>
          </a:xfrm>
          <a:custGeom>
            <a:avLst/>
            <a:gdLst/>
            <a:ahLst/>
            <a:cxnLst/>
            <a:rect l="l" t="t" r="r" b="b"/>
            <a:pathLst>
              <a:path w="278197">
                <a:moveTo>
                  <a:pt x="0" y="0"/>
                </a:moveTo>
                <a:lnTo>
                  <a:pt x="278197" y="0"/>
                </a:lnTo>
              </a:path>
            </a:pathLst>
          </a:custGeom>
          <a:ln w="8974">
            <a:solidFill>
              <a:srgbClr val="000000"/>
            </a:solidFill>
          </a:ln>
        </p:spPr>
        <p:txBody>
          <a:bodyPr wrap="square" lIns="0" tIns="0" rIns="0" bIns="0" rtlCol="0">
            <a:noAutofit/>
          </a:bodyPr>
          <a:lstStyle/>
          <a:p>
            <a:endParaRPr/>
          </a:p>
        </p:txBody>
      </p:sp>
      <p:sp>
        <p:nvSpPr>
          <p:cNvPr id="147" name="object 147"/>
          <p:cNvSpPr/>
          <p:nvPr/>
        </p:nvSpPr>
        <p:spPr>
          <a:xfrm>
            <a:off x="4350788" y="4178810"/>
            <a:ext cx="0" cy="1124427"/>
          </a:xfrm>
          <a:custGeom>
            <a:avLst/>
            <a:gdLst/>
            <a:ahLst/>
            <a:cxnLst/>
            <a:rect l="l" t="t" r="r" b="b"/>
            <a:pathLst>
              <a:path h="1274351">
                <a:moveTo>
                  <a:pt x="0" y="0"/>
                </a:moveTo>
                <a:lnTo>
                  <a:pt x="0" y="1265377"/>
                </a:lnTo>
              </a:path>
            </a:pathLst>
          </a:custGeom>
          <a:ln w="8974">
            <a:solidFill>
              <a:srgbClr val="000000"/>
            </a:solidFill>
          </a:ln>
        </p:spPr>
        <p:txBody>
          <a:bodyPr wrap="square" lIns="0" tIns="0" rIns="0" bIns="0" rtlCol="0">
            <a:noAutofit/>
          </a:bodyPr>
          <a:lstStyle/>
          <a:p>
            <a:endParaRPr/>
          </a:p>
        </p:txBody>
      </p:sp>
      <p:sp>
        <p:nvSpPr>
          <p:cNvPr id="148" name="object 148"/>
          <p:cNvSpPr/>
          <p:nvPr/>
        </p:nvSpPr>
        <p:spPr>
          <a:xfrm>
            <a:off x="4106039" y="4178810"/>
            <a:ext cx="0" cy="1124427"/>
          </a:xfrm>
          <a:custGeom>
            <a:avLst/>
            <a:gdLst/>
            <a:ahLst/>
            <a:cxnLst/>
            <a:rect l="l" t="t" r="r" b="b"/>
            <a:pathLst>
              <a:path h="1274351">
                <a:moveTo>
                  <a:pt x="0" y="0"/>
                </a:moveTo>
                <a:lnTo>
                  <a:pt x="0" y="1265377"/>
                </a:lnTo>
              </a:path>
            </a:pathLst>
          </a:custGeom>
          <a:ln w="8974">
            <a:solidFill>
              <a:srgbClr val="000000"/>
            </a:solidFill>
          </a:ln>
        </p:spPr>
        <p:txBody>
          <a:bodyPr wrap="square" lIns="0" tIns="0" rIns="0" bIns="0" rtlCol="0">
            <a:noAutofit/>
          </a:bodyPr>
          <a:lstStyle/>
          <a:p>
            <a:endParaRPr/>
          </a:p>
        </p:txBody>
      </p:sp>
      <p:sp>
        <p:nvSpPr>
          <p:cNvPr id="149" name="object 149"/>
          <p:cNvSpPr/>
          <p:nvPr/>
        </p:nvSpPr>
        <p:spPr>
          <a:xfrm>
            <a:off x="4721991" y="3949174"/>
            <a:ext cx="252906" cy="1346145"/>
          </a:xfrm>
          <a:prstGeom prst="rect">
            <a:avLst/>
          </a:prstGeom>
          <a:blipFill>
            <a:blip r:embed="rId13" cstate="print"/>
            <a:stretch>
              <a:fillRect/>
            </a:stretch>
          </a:blipFill>
        </p:spPr>
        <p:txBody>
          <a:bodyPr wrap="square" lIns="0" tIns="0" rIns="0" bIns="0" rtlCol="0">
            <a:noAutofit/>
          </a:bodyPr>
          <a:lstStyle/>
          <a:p>
            <a:endParaRPr/>
          </a:p>
        </p:txBody>
      </p:sp>
      <p:sp>
        <p:nvSpPr>
          <p:cNvPr id="150" name="object 150"/>
          <p:cNvSpPr/>
          <p:nvPr/>
        </p:nvSpPr>
        <p:spPr>
          <a:xfrm>
            <a:off x="4721990" y="3953133"/>
            <a:ext cx="261065" cy="0"/>
          </a:xfrm>
          <a:custGeom>
            <a:avLst/>
            <a:gdLst/>
            <a:ahLst/>
            <a:cxnLst/>
            <a:rect l="l" t="t" r="r" b="b"/>
            <a:pathLst>
              <a:path w="287171">
                <a:moveTo>
                  <a:pt x="0" y="0"/>
                </a:moveTo>
                <a:lnTo>
                  <a:pt x="287171" y="0"/>
                </a:lnTo>
              </a:path>
            </a:pathLst>
          </a:custGeom>
          <a:ln w="8974">
            <a:solidFill>
              <a:srgbClr val="000000"/>
            </a:solidFill>
          </a:ln>
        </p:spPr>
        <p:txBody>
          <a:bodyPr wrap="square" lIns="0" tIns="0" rIns="0" bIns="0" rtlCol="0">
            <a:noAutofit/>
          </a:bodyPr>
          <a:lstStyle/>
          <a:p>
            <a:endParaRPr/>
          </a:p>
        </p:txBody>
      </p:sp>
      <p:sp>
        <p:nvSpPr>
          <p:cNvPr id="151" name="object 151"/>
          <p:cNvSpPr/>
          <p:nvPr/>
        </p:nvSpPr>
        <p:spPr>
          <a:xfrm>
            <a:off x="4978976" y="3949174"/>
            <a:ext cx="0" cy="1354063"/>
          </a:xfrm>
          <a:custGeom>
            <a:avLst/>
            <a:gdLst/>
            <a:ahLst/>
            <a:cxnLst/>
            <a:rect l="l" t="t" r="r" b="b"/>
            <a:pathLst>
              <a:path h="1534605">
                <a:moveTo>
                  <a:pt x="0" y="0"/>
                </a:moveTo>
                <a:lnTo>
                  <a:pt x="0" y="1525631"/>
                </a:lnTo>
              </a:path>
            </a:pathLst>
          </a:custGeom>
          <a:ln w="8974">
            <a:solidFill>
              <a:srgbClr val="000000"/>
            </a:solidFill>
          </a:ln>
        </p:spPr>
        <p:txBody>
          <a:bodyPr wrap="square" lIns="0" tIns="0" rIns="0" bIns="0" rtlCol="0">
            <a:noAutofit/>
          </a:bodyPr>
          <a:lstStyle/>
          <a:p>
            <a:endParaRPr/>
          </a:p>
        </p:txBody>
      </p:sp>
      <p:sp>
        <p:nvSpPr>
          <p:cNvPr id="152" name="object 152"/>
          <p:cNvSpPr/>
          <p:nvPr/>
        </p:nvSpPr>
        <p:spPr>
          <a:xfrm>
            <a:off x="4726069" y="3949174"/>
            <a:ext cx="0" cy="1354063"/>
          </a:xfrm>
          <a:custGeom>
            <a:avLst/>
            <a:gdLst/>
            <a:ahLst/>
            <a:cxnLst/>
            <a:rect l="l" t="t" r="r" b="b"/>
            <a:pathLst>
              <a:path h="1534605">
                <a:moveTo>
                  <a:pt x="0" y="0"/>
                </a:moveTo>
                <a:lnTo>
                  <a:pt x="0" y="1525631"/>
                </a:lnTo>
              </a:path>
            </a:pathLst>
          </a:custGeom>
          <a:ln w="8974">
            <a:solidFill>
              <a:srgbClr val="000000"/>
            </a:solidFill>
          </a:ln>
        </p:spPr>
        <p:txBody>
          <a:bodyPr wrap="square" lIns="0" tIns="0" rIns="0" bIns="0" rtlCol="0">
            <a:noAutofit/>
          </a:bodyPr>
          <a:lstStyle/>
          <a:p>
            <a:endParaRPr/>
          </a:p>
        </p:txBody>
      </p:sp>
      <p:sp>
        <p:nvSpPr>
          <p:cNvPr id="153" name="object 153"/>
          <p:cNvSpPr/>
          <p:nvPr/>
        </p:nvSpPr>
        <p:spPr>
          <a:xfrm>
            <a:off x="5350178" y="3672025"/>
            <a:ext cx="252907" cy="1623294"/>
          </a:xfrm>
          <a:prstGeom prst="rect">
            <a:avLst/>
          </a:prstGeom>
          <a:blipFill>
            <a:blip r:embed="rId14" cstate="print"/>
            <a:stretch>
              <a:fillRect/>
            </a:stretch>
          </a:blipFill>
        </p:spPr>
        <p:txBody>
          <a:bodyPr wrap="square" lIns="0" tIns="0" rIns="0" bIns="0" rtlCol="0">
            <a:noAutofit/>
          </a:bodyPr>
          <a:lstStyle/>
          <a:p>
            <a:endParaRPr/>
          </a:p>
        </p:txBody>
      </p:sp>
      <p:sp>
        <p:nvSpPr>
          <p:cNvPr id="154" name="object 154"/>
          <p:cNvSpPr/>
          <p:nvPr/>
        </p:nvSpPr>
        <p:spPr>
          <a:xfrm>
            <a:off x="5350178" y="3675985"/>
            <a:ext cx="261065" cy="0"/>
          </a:xfrm>
          <a:custGeom>
            <a:avLst/>
            <a:gdLst/>
            <a:ahLst/>
            <a:cxnLst/>
            <a:rect l="l" t="t" r="r" b="b"/>
            <a:pathLst>
              <a:path w="287171">
                <a:moveTo>
                  <a:pt x="0" y="0"/>
                </a:moveTo>
                <a:lnTo>
                  <a:pt x="287171" y="0"/>
                </a:lnTo>
              </a:path>
            </a:pathLst>
          </a:custGeom>
          <a:ln w="8974">
            <a:solidFill>
              <a:srgbClr val="000000"/>
            </a:solidFill>
          </a:ln>
        </p:spPr>
        <p:txBody>
          <a:bodyPr wrap="square" lIns="0" tIns="0" rIns="0" bIns="0" rtlCol="0">
            <a:noAutofit/>
          </a:bodyPr>
          <a:lstStyle/>
          <a:p>
            <a:endParaRPr/>
          </a:p>
        </p:txBody>
      </p:sp>
      <p:sp>
        <p:nvSpPr>
          <p:cNvPr id="155" name="object 155"/>
          <p:cNvSpPr/>
          <p:nvPr/>
        </p:nvSpPr>
        <p:spPr>
          <a:xfrm>
            <a:off x="5607165" y="3672026"/>
            <a:ext cx="0" cy="1631211"/>
          </a:xfrm>
          <a:custGeom>
            <a:avLst/>
            <a:gdLst/>
            <a:ahLst/>
            <a:cxnLst/>
            <a:rect l="l" t="t" r="r" b="b"/>
            <a:pathLst>
              <a:path h="1848706">
                <a:moveTo>
                  <a:pt x="0" y="0"/>
                </a:moveTo>
                <a:lnTo>
                  <a:pt x="0" y="1839732"/>
                </a:lnTo>
              </a:path>
            </a:pathLst>
          </a:custGeom>
          <a:ln w="8974">
            <a:solidFill>
              <a:srgbClr val="000000"/>
            </a:solidFill>
          </a:ln>
        </p:spPr>
        <p:txBody>
          <a:bodyPr wrap="square" lIns="0" tIns="0" rIns="0" bIns="0" rtlCol="0">
            <a:noAutofit/>
          </a:bodyPr>
          <a:lstStyle/>
          <a:p>
            <a:endParaRPr/>
          </a:p>
        </p:txBody>
      </p:sp>
      <p:sp>
        <p:nvSpPr>
          <p:cNvPr id="156" name="object 156"/>
          <p:cNvSpPr/>
          <p:nvPr/>
        </p:nvSpPr>
        <p:spPr>
          <a:xfrm>
            <a:off x="5354257" y="3672026"/>
            <a:ext cx="0" cy="1631211"/>
          </a:xfrm>
          <a:custGeom>
            <a:avLst/>
            <a:gdLst/>
            <a:ahLst/>
            <a:cxnLst/>
            <a:rect l="l" t="t" r="r" b="b"/>
            <a:pathLst>
              <a:path h="1848706">
                <a:moveTo>
                  <a:pt x="0" y="0"/>
                </a:moveTo>
                <a:lnTo>
                  <a:pt x="0" y="1839732"/>
                </a:lnTo>
              </a:path>
            </a:pathLst>
          </a:custGeom>
          <a:ln w="8974">
            <a:solidFill>
              <a:srgbClr val="000000"/>
            </a:solidFill>
          </a:ln>
        </p:spPr>
        <p:txBody>
          <a:bodyPr wrap="square" lIns="0" tIns="0" rIns="0" bIns="0" rtlCol="0">
            <a:noAutofit/>
          </a:bodyPr>
          <a:lstStyle/>
          <a:p>
            <a:endParaRPr/>
          </a:p>
        </p:txBody>
      </p:sp>
      <p:sp>
        <p:nvSpPr>
          <p:cNvPr id="157" name="object 157"/>
          <p:cNvSpPr/>
          <p:nvPr/>
        </p:nvSpPr>
        <p:spPr>
          <a:xfrm>
            <a:off x="5978367" y="3347368"/>
            <a:ext cx="252907" cy="1947952"/>
          </a:xfrm>
          <a:prstGeom prst="rect">
            <a:avLst/>
          </a:prstGeom>
          <a:blipFill>
            <a:blip r:embed="rId15" cstate="print"/>
            <a:stretch>
              <a:fillRect/>
            </a:stretch>
          </a:blipFill>
        </p:spPr>
        <p:txBody>
          <a:bodyPr wrap="square" lIns="0" tIns="0" rIns="0" bIns="0" rtlCol="0">
            <a:noAutofit/>
          </a:bodyPr>
          <a:lstStyle/>
          <a:p>
            <a:endParaRPr/>
          </a:p>
        </p:txBody>
      </p:sp>
      <p:sp>
        <p:nvSpPr>
          <p:cNvPr id="158" name="object 158"/>
          <p:cNvSpPr/>
          <p:nvPr/>
        </p:nvSpPr>
        <p:spPr>
          <a:xfrm>
            <a:off x="5978368" y="3351326"/>
            <a:ext cx="261065" cy="0"/>
          </a:xfrm>
          <a:custGeom>
            <a:avLst/>
            <a:gdLst/>
            <a:ahLst/>
            <a:cxnLst/>
            <a:rect l="l" t="t" r="r" b="b"/>
            <a:pathLst>
              <a:path w="287171">
                <a:moveTo>
                  <a:pt x="0" y="0"/>
                </a:moveTo>
                <a:lnTo>
                  <a:pt x="287171" y="0"/>
                </a:lnTo>
              </a:path>
            </a:pathLst>
          </a:custGeom>
          <a:ln w="8974">
            <a:solidFill>
              <a:srgbClr val="000000"/>
            </a:solidFill>
          </a:ln>
        </p:spPr>
        <p:txBody>
          <a:bodyPr wrap="square" lIns="0" tIns="0" rIns="0" bIns="0" rtlCol="0">
            <a:noAutofit/>
          </a:bodyPr>
          <a:lstStyle/>
          <a:p>
            <a:endParaRPr/>
          </a:p>
        </p:txBody>
      </p:sp>
      <p:sp>
        <p:nvSpPr>
          <p:cNvPr id="159" name="object 159"/>
          <p:cNvSpPr/>
          <p:nvPr/>
        </p:nvSpPr>
        <p:spPr>
          <a:xfrm>
            <a:off x="6235353" y="3347368"/>
            <a:ext cx="0" cy="1955870"/>
          </a:xfrm>
          <a:custGeom>
            <a:avLst/>
            <a:gdLst/>
            <a:ahLst/>
            <a:cxnLst/>
            <a:rect l="l" t="t" r="r" b="b"/>
            <a:pathLst>
              <a:path h="2216653">
                <a:moveTo>
                  <a:pt x="0" y="0"/>
                </a:moveTo>
                <a:lnTo>
                  <a:pt x="0" y="2207679"/>
                </a:lnTo>
              </a:path>
            </a:pathLst>
          </a:custGeom>
          <a:ln w="8974">
            <a:solidFill>
              <a:srgbClr val="000000"/>
            </a:solidFill>
          </a:ln>
        </p:spPr>
        <p:txBody>
          <a:bodyPr wrap="square" lIns="0" tIns="0" rIns="0" bIns="0" rtlCol="0">
            <a:noAutofit/>
          </a:bodyPr>
          <a:lstStyle/>
          <a:p>
            <a:endParaRPr/>
          </a:p>
        </p:txBody>
      </p:sp>
      <p:sp>
        <p:nvSpPr>
          <p:cNvPr id="160" name="object 160"/>
          <p:cNvSpPr/>
          <p:nvPr/>
        </p:nvSpPr>
        <p:spPr>
          <a:xfrm>
            <a:off x="5982446" y="3347368"/>
            <a:ext cx="0" cy="1955870"/>
          </a:xfrm>
          <a:custGeom>
            <a:avLst/>
            <a:gdLst/>
            <a:ahLst/>
            <a:cxnLst/>
            <a:rect l="l" t="t" r="r" b="b"/>
            <a:pathLst>
              <a:path h="2216653">
                <a:moveTo>
                  <a:pt x="0" y="0"/>
                </a:moveTo>
                <a:lnTo>
                  <a:pt x="0" y="2207679"/>
                </a:lnTo>
              </a:path>
            </a:pathLst>
          </a:custGeom>
          <a:ln w="8974">
            <a:solidFill>
              <a:srgbClr val="000000"/>
            </a:solidFill>
          </a:ln>
        </p:spPr>
        <p:txBody>
          <a:bodyPr wrap="square" lIns="0" tIns="0" rIns="0" bIns="0" rtlCol="0">
            <a:noAutofit/>
          </a:bodyPr>
          <a:lstStyle/>
          <a:p>
            <a:endParaRPr/>
          </a:p>
        </p:txBody>
      </p:sp>
      <p:sp>
        <p:nvSpPr>
          <p:cNvPr id="161" name="object 161"/>
          <p:cNvSpPr/>
          <p:nvPr/>
        </p:nvSpPr>
        <p:spPr>
          <a:xfrm>
            <a:off x="6606556" y="2983116"/>
            <a:ext cx="244747" cy="2312203"/>
          </a:xfrm>
          <a:prstGeom prst="rect">
            <a:avLst/>
          </a:prstGeom>
          <a:blipFill>
            <a:blip r:embed="rId16" cstate="print"/>
            <a:stretch>
              <a:fillRect/>
            </a:stretch>
          </a:blipFill>
        </p:spPr>
        <p:txBody>
          <a:bodyPr wrap="square" lIns="0" tIns="0" rIns="0" bIns="0" rtlCol="0">
            <a:noAutofit/>
          </a:bodyPr>
          <a:lstStyle/>
          <a:p>
            <a:endParaRPr/>
          </a:p>
        </p:txBody>
      </p:sp>
      <p:sp>
        <p:nvSpPr>
          <p:cNvPr id="162" name="object 162"/>
          <p:cNvSpPr/>
          <p:nvPr/>
        </p:nvSpPr>
        <p:spPr>
          <a:xfrm>
            <a:off x="6606557" y="2987075"/>
            <a:ext cx="252906" cy="0"/>
          </a:xfrm>
          <a:custGeom>
            <a:avLst/>
            <a:gdLst/>
            <a:ahLst/>
            <a:cxnLst/>
            <a:rect l="l" t="t" r="r" b="b"/>
            <a:pathLst>
              <a:path w="278197">
                <a:moveTo>
                  <a:pt x="0" y="0"/>
                </a:moveTo>
                <a:lnTo>
                  <a:pt x="278197" y="0"/>
                </a:lnTo>
              </a:path>
            </a:pathLst>
          </a:custGeom>
          <a:ln w="8974">
            <a:solidFill>
              <a:srgbClr val="000000"/>
            </a:solidFill>
          </a:ln>
        </p:spPr>
        <p:txBody>
          <a:bodyPr wrap="square" lIns="0" tIns="0" rIns="0" bIns="0" rtlCol="0">
            <a:noAutofit/>
          </a:bodyPr>
          <a:lstStyle/>
          <a:p>
            <a:endParaRPr/>
          </a:p>
        </p:txBody>
      </p:sp>
      <p:sp>
        <p:nvSpPr>
          <p:cNvPr id="163" name="object 163"/>
          <p:cNvSpPr/>
          <p:nvPr/>
        </p:nvSpPr>
        <p:spPr>
          <a:xfrm>
            <a:off x="6855384" y="2983117"/>
            <a:ext cx="0" cy="2320121"/>
          </a:xfrm>
          <a:custGeom>
            <a:avLst/>
            <a:gdLst/>
            <a:ahLst/>
            <a:cxnLst/>
            <a:rect l="l" t="t" r="r" b="b"/>
            <a:pathLst>
              <a:path h="2629471">
                <a:moveTo>
                  <a:pt x="0" y="0"/>
                </a:moveTo>
                <a:lnTo>
                  <a:pt x="0" y="2620497"/>
                </a:lnTo>
              </a:path>
            </a:pathLst>
          </a:custGeom>
          <a:ln w="8974">
            <a:solidFill>
              <a:srgbClr val="000000"/>
            </a:solidFill>
          </a:ln>
        </p:spPr>
        <p:txBody>
          <a:bodyPr wrap="square" lIns="0" tIns="0" rIns="0" bIns="0" rtlCol="0">
            <a:noAutofit/>
          </a:bodyPr>
          <a:lstStyle/>
          <a:p>
            <a:endParaRPr/>
          </a:p>
        </p:txBody>
      </p:sp>
      <p:sp>
        <p:nvSpPr>
          <p:cNvPr id="164" name="object 164"/>
          <p:cNvSpPr/>
          <p:nvPr/>
        </p:nvSpPr>
        <p:spPr>
          <a:xfrm>
            <a:off x="6610635" y="2983117"/>
            <a:ext cx="0" cy="2320121"/>
          </a:xfrm>
          <a:custGeom>
            <a:avLst/>
            <a:gdLst/>
            <a:ahLst/>
            <a:cxnLst/>
            <a:rect l="l" t="t" r="r" b="b"/>
            <a:pathLst>
              <a:path h="2629471">
                <a:moveTo>
                  <a:pt x="0" y="0"/>
                </a:moveTo>
                <a:lnTo>
                  <a:pt x="0" y="2620497"/>
                </a:lnTo>
              </a:path>
            </a:pathLst>
          </a:custGeom>
          <a:ln w="8974">
            <a:solidFill>
              <a:srgbClr val="000000"/>
            </a:solidFill>
          </a:ln>
        </p:spPr>
        <p:txBody>
          <a:bodyPr wrap="square" lIns="0" tIns="0" rIns="0" bIns="0" rtlCol="0">
            <a:noAutofit/>
          </a:bodyPr>
          <a:lstStyle/>
          <a:p>
            <a:endParaRPr/>
          </a:p>
        </p:txBody>
      </p:sp>
      <p:sp>
        <p:nvSpPr>
          <p:cNvPr id="165" name="object 165"/>
          <p:cNvSpPr/>
          <p:nvPr/>
        </p:nvSpPr>
        <p:spPr>
          <a:xfrm>
            <a:off x="7226585" y="2571354"/>
            <a:ext cx="252907" cy="2723965"/>
          </a:xfrm>
          <a:prstGeom prst="rect">
            <a:avLst/>
          </a:prstGeom>
          <a:blipFill>
            <a:blip r:embed="rId17" cstate="print"/>
            <a:stretch>
              <a:fillRect/>
            </a:stretch>
          </a:blipFill>
        </p:spPr>
        <p:txBody>
          <a:bodyPr wrap="square" lIns="0" tIns="0" rIns="0" bIns="0" rtlCol="0">
            <a:noAutofit/>
          </a:bodyPr>
          <a:lstStyle/>
          <a:p>
            <a:endParaRPr/>
          </a:p>
        </p:txBody>
      </p:sp>
      <p:sp>
        <p:nvSpPr>
          <p:cNvPr id="166" name="object 166"/>
          <p:cNvSpPr/>
          <p:nvPr/>
        </p:nvSpPr>
        <p:spPr>
          <a:xfrm>
            <a:off x="7226586" y="2575313"/>
            <a:ext cx="261065" cy="0"/>
          </a:xfrm>
          <a:custGeom>
            <a:avLst/>
            <a:gdLst/>
            <a:ahLst/>
            <a:cxnLst/>
            <a:rect l="l" t="t" r="r" b="b"/>
            <a:pathLst>
              <a:path w="287171">
                <a:moveTo>
                  <a:pt x="0" y="0"/>
                </a:moveTo>
                <a:lnTo>
                  <a:pt x="287171" y="0"/>
                </a:lnTo>
              </a:path>
            </a:pathLst>
          </a:custGeom>
          <a:ln w="8974">
            <a:solidFill>
              <a:srgbClr val="000000"/>
            </a:solidFill>
          </a:ln>
        </p:spPr>
        <p:txBody>
          <a:bodyPr wrap="square" lIns="0" tIns="0" rIns="0" bIns="0" rtlCol="0">
            <a:noAutofit/>
          </a:bodyPr>
          <a:lstStyle/>
          <a:p>
            <a:endParaRPr/>
          </a:p>
        </p:txBody>
      </p:sp>
      <p:sp>
        <p:nvSpPr>
          <p:cNvPr id="167" name="object 167"/>
          <p:cNvSpPr/>
          <p:nvPr/>
        </p:nvSpPr>
        <p:spPr>
          <a:xfrm>
            <a:off x="7483573" y="2571353"/>
            <a:ext cx="0" cy="2731884"/>
          </a:xfrm>
          <a:custGeom>
            <a:avLst/>
            <a:gdLst/>
            <a:ahLst/>
            <a:cxnLst/>
            <a:rect l="l" t="t" r="r" b="b"/>
            <a:pathLst>
              <a:path h="3096135">
                <a:moveTo>
                  <a:pt x="0" y="0"/>
                </a:moveTo>
                <a:lnTo>
                  <a:pt x="0" y="3087161"/>
                </a:lnTo>
              </a:path>
            </a:pathLst>
          </a:custGeom>
          <a:ln w="8974">
            <a:solidFill>
              <a:srgbClr val="000000"/>
            </a:solidFill>
          </a:ln>
        </p:spPr>
        <p:txBody>
          <a:bodyPr wrap="square" lIns="0" tIns="0" rIns="0" bIns="0" rtlCol="0">
            <a:noAutofit/>
          </a:bodyPr>
          <a:lstStyle/>
          <a:p>
            <a:endParaRPr/>
          </a:p>
        </p:txBody>
      </p:sp>
      <p:sp>
        <p:nvSpPr>
          <p:cNvPr id="168" name="object 168"/>
          <p:cNvSpPr/>
          <p:nvPr/>
        </p:nvSpPr>
        <p:spPr>
          <a:xfrm>
            <a:off x="7230665" y="2571353"/>
            <a:ext cx="0" cy="2731884"/>
          </a:xfrm>
          <a:custGeom>
            <a:avLst/>
            <a:gdLst/>
            <a:ahLst/>
            <a:cxnLst/>
            <a:rect l="l" t="t" r="r" b="b"/>
            <a:pathLst>
              <a:path h="3096135">
                <a:moveTo>
                  <a:pt x="0" y="0"/>
                </a:moveTo>
                <a:lnTo>
                  <a:pt x="0" y="3087161"/>
                </a:lnTo>
              </a:path>
            </a:pathLst>
          </a:custGeom>
          <a:ln w="8974">
            <a:solidFill>
              <a:srgbClr val="000000"/>
            </a:solidFill>
          </a:ln>
        </p:spPr>
        <p:txBody>
          <a:bodyPr wrap="square" lIns="0" tIns="0" rIns="0" bIns="0" rtlCol="0">
            <a:noAutofit/>
          </a:bodyPr>
          <a:lstStyle/>
          <a:p>
            <a:endParaRPr/>
          </a:p>
        </p:txBody>
      </p:sp>
      <p:sp>
        <p:nvSpPr>
          <p:cNvPr id="169" name="object 169"/>
          <p:cNvSpPr/>
          <p:nvPr/>
        </p:nvSpPr>
        <p:spPr>
          <a:xfrm>
            <a:off x="2657943" y="2539679"/>
            <a:ext cx="0" cy="2755639"/>
          </a:xfrm>
          <a:custGeom>
            <a:avLst/>
            <a:gdLst/>
            <a:ahLst/>
            <a:cxnLst/>
            <a:rect l="l" t="t" r="r" b="b"/>
            <a:pathLst>
              <a:path h="3123057">
                <a:moveTo>
                  <a:pt x="0" y="3123057"/>
                </a:moveTo>
                <a:lnTo>
                  <a:pt x="0" y="0"/>
                </a:lnTo>
              </a:path>
            </a:pathLst>
          </a:custGeom>
          <a:ln w="1076">
            <a:solidFill>
              <a:srgbClr val="000000"/>
            </a:solidFill>
          </a:ln>
        </p:spPr>
        <p:txBody>
          <a:bodyPr wrap="square" lIns="0" tIns="0" rIns="0" bIns="0" rtlCol="0">
            <a:noAutofit/>
          </a:bodyPr>
          <a:lstStyle/>
          <a:p>
            <a:endParaRPr/>
          </a:p>
        </p:txBody>
      </p:sp>
      <p:sp>
        <p:nvSpPr>
          <p:cNvPr id="170" name="object 170"/>
          <p:cNvSpPr/>
          <p:nvPr/>
        </p:nvSpPr>
        <p:spPr>
          <a:xfrm>
            <a:off x="2633468" y="5295319"/>
            <a:ext cx="24475" cy="0"/>
          </a:xfrm>
          <a:custGeom>
            <a:avLst/>
            <a:gdLst/>
            <a:ahLst/>
            <a:cxnLst/>
            <a:rect l="l" t="t" r="r" b="b"/>
            <a:pathLst>
              <a:path w="26922">
                <a:moveTo>
                  <a:pt x="0" y="0"/>
                </a:moveTo>
                <a:lnTo>
                  <a:pt x="26922" y="0"/>
                </a:lnTo>
              </a:path>
            </a:pathLst>
          </a:custGeom>
          <a:ln w="1076">
            <a:solidFill>
              <a:srgbClr val="000000"/>
            </a:solidFill>
          </a:ln>
        </p:spPr>
        <p:txBody>
          <a:bodyPr wrap="square" lIns="0" tIns="0" rIns="0" bIns="0" rtlCol="0">
            <a:noAutofit/>
          </a:bodyPr>
          <a:lstStyle/>
          <a:p>
            <a:endParaRPr/>
          </a:p>
        </p:txBody>
      </p:sp>
      <p:sp>
        <p:nvSpPr>
          <p:cNvPr id="171" name="object 171"/>
          <p:cNvSpPr/>
          <p:nvPr/>
        </p:nvSpPr>
        <p:spPr>
          <a:xfrm>
            <a:off x="2633468" y="4986497"/>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172" name="object 172"/>
          <p:cNvSpPr/>
          <p:nvPr/>
        </p:nvSpPr>
        <p:spPr>
          <a:xfrm>
            <a:off x="2633468" y="4685594"/>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173" name="object 173"/>
          <p:cNvSpPr/>
          <p:nvPr/>
        </p:nvSpPr>
        <p:spPr>
          <a:xfrm>
            <a:off x="2633468" y="4376772"/>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174" name="object 174"/>
          <p:cNvSpPr/>
          <p:nvPr/>
        </p:nvSpPr>
        <p:spPr>
          <a:xfrm>
            <a:off x="2633468" y="4067951"/>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175" name="object 175"/>
          <p:cNvSpPr/>
          <p:nvPr/>
        </p:nvSpPr>
        <p:spPr>
          <a:xfrm>
            <a:off x="2633468" y="3767048"/>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176" name="object 176"/>
          <p:cNvSpPr/>
          <p:nvPr/>
        </p:nvSpPr>
        <p:spPr>
          <a:xfrm>
            <a:off x="2633468" y="3458226"/>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177" name="object 177"/>
          <p:cNvSpPr/>
          <p:nvPr/>
        </p:nvSpPr>
        <p:spPr>
          <a:xfrm>
            <a:off x="2633468" y="3149404"/>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178" name="object 178"/>
          <p:cNvSpPr/>
          <p:nvPr/>
        </p:nvSpPr>
        <p:spPr>
          <a:xfrm>
            <a:off x="2633468" y="2848501"/>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179" name="object 179"/>
          <p:cNvSpPr/>
          <p:nvPr/>
        </p:nvSpPr>
        <p:spPr>
          <a:xfrm>
            <a:off x="2633468" y="2539679"/>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180" name="object 180"/>
          <p:cNvSpPr/>
          <p:nvPr/>
        </p:nvSpPr>
        <p:spPr>
          <a:xfrm>
            <a:off x="2657943" y="5295319"/>
            <a:ext cx="5009190" cy="0"/>
          </a:xfrm>
          <a:custGeom>
            <a:avLst/>
            <a:gdLst/>
            <a:ahLst/>
            <a:cxnLst/>
            <a:rect l="l" t="t" r="r" b="b"/>
            <a:pathLst>
              <a:path w="5510109">
                <a:moveTo>
                  <a:pt x="5510109" y="0"/>
                </a:moveTo>
                <a:lnTo>
                  <a:pt x="0" y="0"/>
                </a:lnTo>
              </a:path>
            </a:pathLst>
          </a:custGeom>
          <a:ln w="1076">
            <a:solidFill>
              <a:srgbClr val="000000"/>
            </a:solidFill>
          </a:ln>
        </p:spPr>
        <p:txBody>
          <a:bodyPr wrap="square" lIns="0" tIns="0" rIns="0" bIns="0" rtlCol="0">
            <a:noAutofit/>
          </a:bodyPr>
          <a:lstStyle/>
          <a:p>
            <a:endParaRPr/>
          </a:p>
        </p:txBody>
      </p:sp>
      <p:sp>
        <p:nvSpPr>
          <p:cNvPr id="181" name="object 181"/>
          <p:cNvSpPr/>
          <p:nvPr/>
        </p:nvSpPr>
        <p:spPr>
          <a:xfrm>
            <a:off x="2657943"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182" name="object 182"/>
          <p:cNvSpPr/>
          <p:nvPr/>
        </p:nvSpPr>
        <p:spPr>
          <a:xfrm>
            <a:off x="3286131"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183" name="object 183"/>
          <p:cNvSpPr/>
          <p:nvPr/>
        </p:nvSpPr>
        <p:spPr>
          <a:xfrm>
            <a:off x="3914319"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184" name="object 184"/>
          <p:cNvSpPr/>
          <p:nvPr/>
        </p:nvSpPr>
        <p:spPr>
          <a:xfrm>
            <a:off x="4534349"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185" name="object 185"/>
          <p:cNvSpPr/>
          <p:nvPr/>
        </p:nvSpPr>
        <p:spPr>
          <a:xfrm>
            <a:off x="5162538"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186" name="object 186"/>
          <p:cNvSpPr/>
          <p:nvPr/>
        </p:nvSpPr>
        <p:spPr>
          <a:xfrm>
            <a:off x="5790726"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187" name="object 187"/>
          <p:cNvSpPr/>
          <p:nvPr/>
        </p:nvSpPr>
        <p:spPr>
          <a:xfrm>
            <a:off x="6418915"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188" name="object 188"/>
          <p:cNvSpPr/>
          <p:nvPr/>
        </p:nvSpPr>
        <p:spPr>
          <a:xfrm>
            <a:off x="7038945"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189" name="object 189"/>
          <p:cNvSpPr/>
          <p:nvPr/>
        </p:nvSpPr>
        <p:spPr>
          <a:xfrm>
            <a:off x="7667133"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190" name="object 190"/>
          <p:cNvSpPr/>
          <p:nvPr/>
        </p:nvSpPr>
        <p:spPr>
          <a:xfrm>
            <a:off x="1452837" y="2015225"/>
            <a:ext cx="7052276" cy="3701607"/>
          </a:xfrm>
          <a:custGeom>
            <a:avLst/>
            <a:gdLst/>
            <a:ahLst/>
            <a:cxnLst/>
            <a:rect l="l" t="t" r="r" b="b"/>
            <a:pathLst>
              <a:path w="7757504" h="4195155">
                <a:moveTo>
                  <a:pt x="0" y="0"/>
                </a:moveTo>
                <a:lnTo>
                  <a:pt x="7757504" y="0"/>
                </a:lnTo>
                <a:lnTo>
                  <a:pt x="7757504" y="4195155"/>
                </a:lnTo>
                <a:lnTo>
                  <a:pt x="0" y="4195155"/>
                </a:lnTo>
                <a:lnTo>
                  <a:pt x="0" y="0"/>
                </a:lnTo>
                <a:close/>
              </a:path>
            </a:pathLst>
          </a:custGeom>
          <a:ln w="4156">
            <a:solidFill>
              <a:srgbClr val="000000"/>
            </a:solidFill>
          </a:ln>
        </p:spPr>
        <p:txBody>
          <a:bodyPr wrap="square" lIns="0" tIns="0" rIns="0" bIns="0" rtlCol="0">
            <a:noAutofit/>
          </a:bodyPr>
          <a:lstStyle/>
          <a:p>
            <a:endParaRPr/>
          </a:p>
        </p:txBody>
      </p:sp>
      <p:sp>
        <p:nvSpPr>
          <p:cNvPr id="114" name="object 114"/>
          <p:cNvSpPr txBox="1"/>
          <p:nvPr/>
        </p:nvSpPr>
        <p:spPr>
          <a:xfrm>
            <a:off x="3155290" y="1307726"/>
            <a:ext cx="7413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Effect</a:t>
            </a:r>
            <a:endParaRPr sz="2200">
              <a:latin typeface="Times New Roman"/>
              <a:cs typeface="Times New Roman"/>
            </a:endParaRPr>
          </a:p>
        </p:txBody>
      </p:sp>
      <p:sp>
        <p:nvSpPr>
          <p:cNvPr id="113" name="object 113"/>
          <p:cNvSpPr txBox="1"/>
          <p:nvPr/>
        </p:nvSpPr>
        <p:spPr>
          <a:xfrm>
            <a:off x="3901274" y="1307726"/>
            <a:ext cx="29547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of</a:t>
            </a:r>
            <a:endParaRPr sz="2200">
              <a:latin typeface="Times New Roman"/>
              <a:cs typeface="Times New Roman"/>
            </a:endParaRPr>
          </a:p>
        </p:txBody>
      </p:sp>
      <p:sp>
        <p:nvSpPr>
          <p:cNvPr id="112" name="object 112"/>
          <p:cNvSpPr txBox="1"/>
          <p:nvPr/>
        </p:nvSpPr>
        <p:spPr>
          <a:xfrm>
            <a:off x="4201363" y="1307726"/>
            <a:ext cx="88035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Margin</a:t>
            </a:r>
            <a:endParaRPr sz="2200">
              <a:latin typeface="Times New Roman"/>
              <a:cs typeface="Times New Roman"/>
            </a:endParaRPr>
          </a:p>
        </p:txBody>
      </p:sp>
      <p:sp>
        <p:nvSpPr>
          <p:cNvPr id="111" name="object 111"/>
          <p:cNvSpPr txBox="1"/>
          <p:nvPr/>
        </p:nvSpPr>
        <p:spPr>
          <a:xfrm>
            <a:off x="5086337" y="1307726"/>
            <a:ext cx="101888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Changes</a:t>
            </a:r>
            <a:endParaRPr sz="2200">
              <a:latin typeface="Times New Roman"/>
              <a:cs typeface="Times New Roman"/>
            </a:endParaRPr>
          </a:p>
        </p:txBody>
      </p:sp>
      <p:sp>
        <p:nvSpPr>
          <p:cNvPr id="110" name="object 110"/>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09" name="object 109"/>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126</a:t>
            </a:r>
            <a:endParaRPr sz="1300">
              <a:latin typeface="Times New Roman"/>
              <a:cs typeface="Times New Roman"/>
            </a:endParaRPr>
          </a:p>
        </p:txBody>
      </p:sp>
      <p:sp>
        <p:nvSpPr>
          <p:cNvPr id="108" name="object 108"/>
          <p:cNvSpPr txBox="1"/>
          <p:nvPr/>
        </p:nvSpPr>
        <p:spPr>
          <a:xfrm rot="16200000">
            <a:off x="2163521" y="3878879"/>
            <a:ext cx="430001" cy="80818"/>
          </a:xfrm>
          <a:prstGeom prst="rect">
            <a:avLst/>
          </a:prstGeom>
        </p:spPr>
        <p:txBody>
          <a:bodyPr wrap="square" lIns="0" tIns="0" rIns="0" bIns="0" rtlCol="0">
            <a:noAutofit/>
          </a:bodyPr>
          <a:lstStyle/>
          <a:p>
            <a:pPr marL="11397">
              <a:lnSpc>
                <a:spcPct val="95825"/>
              </a:lnSpc>
              <a:spcBef>
                <a:spcPts val="9"/>
              </a:spcBef>
            </a:pPr>
            <a:r>
              <a:rPr sz="600" spc="35" dirty="0">
                <a:latin typeface="Times New Roman"/>
                <a:cs typeface="Times New Roman"/>
              </a:rPr>
              <a:t>P</a:t>
            </a:r>
            <a:r>
              <a:rPr sz="600" dirty="0">
                <a:latin typeface="Times New Roman"/>
                <a:cs typeface="Times New Roman"/>
              </a:rPr>
              <a:t>S   </a:t>
            </a:r>
            <a:r>
              <a:rPr sz="600" spc="48" dirty="0">
                <a:latin typeface="Times New Roman"/>
                <a:cs typeface="Times New Roman"/>
              </a:rPr>
              <a:t> </a:t>
            </a:r>
            <a:r>
              <a:rPr sz="600" spc="35" dirty="0">
                <a:latin typeface="Times New Roman"/>
                <a:cs typeface="Times New Roman"/>
              </a:rPr>
              <a:t>Ratio</a:t>
            </a:r>
            <a:endParaRPr sz="600">
              <a:latin typeface="Times New Roman"/>
              <a:cs typeface="Times New Roman"/>
            </a:endParaRPr>
          </a:p>
        </p:txBody>
      </p:sp>
      <p:sp>
        <p:nvSpPr>
          <p:cNvPr id="107" name="object 107"/>
          <p:cNvSpPr txBox="1"/>
          <p:nvPr/>
        </p:nvSpPr>
        <p:spPr>
          <a:xfrm>
            <a:off x="2657943" y="2543401"/>
            <a:ext cx="4572722" cy="305100"/>
          </a:xfrm>
          <a:prstGeom prst="rect">
            <a:avLst/>
          </a:prstGeom>
        </p:spPr>
        <p:txBody>
          <a:bodyPr wrap="square" lIns="0" tIns="0" rIns="0" bIns="0" rtlCol="0">
            <a:noAutofit/>
          </a:bodyPr>
          <a:lstStyle/>
          <a:p>
            <a:pPr marL="22794">
              <a:lnSpc>
                <a:spcPts val="897"/>
              </a:lnSpc>
            </a:pPr>
            <a:endParaRPr sz="900"/>
          </a:p>
        </p:txBody>
      </p:sp>
      <p:sp>
        <p:nvSpPr>
          <p:cNvPr id="106" name="object 106"/>
          <p:cNvSpPr txBox="1"/>
          <p:nvPr/>
        </p:nvSpPr>
        <p:spPr>
          <a:xfrm>
            <a:off x="7230666" y="2543401"/>
            <a:ext cx="252906" cy="305100"/>
          </a:xfrm>
          <a:prstGeom prst="rect">
            <a:avLst/>
          </a:prstGeom>
        </p:spPr>
        <p:txBody>
          <a:bodyPr wrap="square" lIns="0" tIns="0" rIns="0" bIns="0" rtlCol="0">
            <a:noAutofit/>
          </a:bodyPr>
          <a:lstStyle/>
          <a:p>
            <a:pPr marL="22794">
              <a:lnSpc>
                <a:spcPts val="897"/>
              </a:lnSpc>
            </a:pPr>
            <a:endParaRPr sz="900"/>
          </a:p>
        </p:txBody>
      </p:sp>
      <p:sp>
        <p:nvSpPr>
          <p:cNvPr id="105" name="object 105"/>
          <p:cNvSpPr txBox="1"/>
          <p:nvPr/>
        </p:nvSpPr>
        <p:spPr>
          <a:xfrm>
            <a:off x="7483573" y="2543401"/>
            <a:ext cx="183560" cy="305100"/>
          </a:xfrm>
          <a:prstGeom prst="rect">
            <a:avLst/>
          </a:prstGeom>
        </p:spPr>
        <p:txBody>
          <a:bodyPr wrap="square" lIns="0" tIns="0" rIns="0" bIns="0" rtlCol="0">
            <a:noAutofit/>
          </a:bodyPr>
          <a:lstStyle/>
          <a:p>
            <a:pPr marL="22794">
              <a:lnSpc>
                <a:spcPts val="897"/>
              </a:lnSpc>
            </a:pPr>
            <a:endParaRPr sz="900"/>
          </a:p>
        </p:txBody>
      </p:sp>
      <p:sp>
        <p:nvSpPr>
          <p:cNvPr id="104" name="object 104"/>
          <p:cNvSpPr txBox="1"/>
          <p:nvPr/>
        </p:nvSpPr>
        <p:spPr>
          <a:xfrm>
            <a:off x="2657943" y="2848501"/>
            <a:ext cx="4572722" cy="138574"/>
          </a:xfrm>
          <a:prstGeom prst="rect">
            <a:avLst/>
          </a:prstGeom>
        </p:spPr>
        <p:txBody>
          <a:bodyPr wrap="square" lIns="0" tIns="0" rIns="0" bIns="0" rtlCol="0">
            <a:noAutofit/>
          </a:bodyPr>
          <a:lstStyle/>
          <a:p>
            <a:pPr marL="22794">
              <a:lnSpc>
                <a:spcPts val="897"/>
              </a:lnSpc>
            </a:pPr>
            <a:endParaRPr sz="900"/>
          </a:p>
        </p:txBody>
      </p:sp>
      <p:sp>
        <p:nvSpPr>
          <p:cNvPr id="103" name="object 103"/>
          <p:cNvSpPr txBox="1"/>
          <p:nvPr/>
        </p:nvSpPr>
        <p:spPr>
          <a:xfrm>
            <a:off x="7230666" y="2848501"/>
            <a:ext cx="252906" cy="300903"/>
          </a:xfrm>
          <a:prstGeom prst="rect">
            <a:avLst/>
          </a:prstGeom>
        </p:spPr>
        <p:txBody>
          <a:bodyPr wrap="square" lIns="0" tIns="0" rIns="0" bIns="0" rtlCol="0">
            <a:noAutofit/>
          </a:bodyPr>
          <a:lstStyle/>
          <a:p>
            <a:pPr marL="22794">
              <a:lnSpc>
                <a:spcPts val="897"/>
              </a:lnSpc>
            </a:pPr>
            <a:endParaRPr sz="900"/>
          </a:p>
        </p:txBody>
      </p:sp>
      <p:sp>
        <p:nvSpPr>
          <p:cNvPr id="102" name="object 102"/>
          <p:cNvSpPr txBox="1"/>
          <p:nvPr/>
        </p:nvSpPr>
        <p:spPr>
          <a:xfrm>
            <a:off x="7483573" y="2848501"/>
            <a:ext cx="183560" cy="300903"/>
          </a:xfrm>
          <a:prstGeom prst="rect">
            <a:avLst/>
          </a:prstGeom>
        </p:spPr>
        <p:txBody>
          <a:bodyPr wrap="square" lIns="0" tIns="0" rIns="0" bIns="0" rtlCol="0">
            <a:noAutofit/>
          </a:bodyPr>
          <a:lstStyle/>
          <a:p>
            <a:pPr marL="22794">
              <a:lnSpc>
                <a:spcPts val="897"/>
              </a:lnSpc>
            </a:pPr>
            <a:endParaRPr sz="900"/>
          </a:p>
        </p:txBody>
      </p:sp>
      <p:sp>
        <p:nvSpPr>
          <p:cNvPr id="101" name="object 101"/>
          <p:cNvSpPr txBox="1"/>
          <p:nvPr/>
        </p:nvSpPr>
        <p:spPr>
          <a:xfrm>
            <a:off x="2657943" y="2987076"/>
            <a:ext cx="3952691" cy="162329"/>
          </a:xfrm>
          <a:prstGeom prst="rect">
            <a:avLst/>
          </a:prstGeom>
        </p:spPr>
        <p:txBody>
          <a:bodyPr wrap="square" lIns="0" tIns="0" rIns="0" bIns="0" rtlCol="0">
            <a:noAutofit/>
          </a:bodyPr>
          <a:lstStyle/>
          <a:p>
            <a:pPr marL="22794">
              <a:lnSpc>
                <a:spcPts val="897"/>
              </a:lnSpc>
            </a:pPr>
            <a:endParaRPr sz="900"/>
          </a:p>
        </p:txBody>
      </p:sp>
      <p:sp>
        <p:nvSpPr>
          <p:cNvPr id="100" name="object 100"/>
          <p:cNvSpPr txBox="1"/>
          <p:nvPr/>
        </p:nvSpPr>
        <p:spPr>
          <a:xfrm>
            <a:off x="6610635" y="2987076"/>
            <a:ext cx="244748" cy="162329"/>
          </a:xfrm>
          <a:prstGeom prst="rect">
            <a:avLst/>
          </a:prstGeom>
        </p:spPr>
        <p:txBody>
          <a:bodyPr wrap="square" lIns="0" tIns="0" rIns="0" bIns="0" rtlCol="0">
            <a:noAutofit/>
          </a:bodyPr>
          <a:lstStyle/>
          <a:p>
            <a:pPr marL="22794">
              <a:lnSpc>
                <a:spcPts val="897"/>
              </a:lnSpc>
            </a:pPr>
            <a:endParaRPr sz="900"/>
          </a:p>
        </p:txBody>
      </p:sp>
      <p:sp>
        <p:nvSpPr>
          <p:cNvPr id="99" name="object 99"/>
          <p:cNvSpPr txBox="1"/>
          <p:nvPr/>
        </p:nvSpPr>
        <p:spPr>
          <a:xfrm>
            <a:off x="6855384" y="2987076"/>
            <a:ext cx="375282" cy="162329"/>
          </a:xfrm>
          <a:prstGeom prst="rect">
            <a:avLst/>
          </a:prstGeom>
        </p:spPr>
        <p:txBody>
          <a:bodyPr wrap="square" lIns="0" tIns="0" rIns="0" bIns="0" rtlCol="0">
            <a:noAutofit/>
          </a:bodyPr>
          <a:lstStyle/>
          <a:p>
            <a:pPr marL="22794">
              <a:lnSpc>
                <a:spcPts val="897"/>
              </a:lnSpc>
            </a:pPr>
            <a:endParaRPr sz="900"/>
          </a:p>
        </p:txBody>
      </p:sp>
      <p:sp>
        <p:nvSpPr>
          <p:cNvPr id="98" name="object 98"/>
          <p:cNvSpPr txBox="1"/>
          <p:nvPr/>
        </p:nvSpPr>
        <p:spPr>
          <a:xfrm>
            <a:off x="2657943" y="3149405"/>
            <a:ext cx="3952691" cy="201921"/>
          </a:xfrm>
          <a:prstGeom prst="rect">
            <a:avLst/>
          </a:prstGeom>
        </p:spPr>
        <p:txBody>
          <a:bodyPr wrap="square" lIns="0" tIns="0" rIns="0" bIns="0" rtlCol="0">
            <a:noAutofit/>
          </a:bodyPr>
          <a:lstStyle/>
          <a:p>
            <a:pPr marL="22794">
              <a:lnSpc>
                <a:spcPts val="897"/>
              </a:lnSpc>
            </a:pPr>
            <a:endParaRPr sz="900"/>
          </a:p>
        </p:txBody>
      </p:sp>
      <p:sp>
        <p:nvSpPr>
          <p:cNvPr id="97" name="object 97"/>
          <p:cNvSpPr txBox="1"/>
          <p:nvPr/>
        </p:nvSpPr>
        <p:spPr>
          <a:xfrm>
            <a:off x="6610635" y="3149405"/>
            <a:ext cx="244748" cy="308821"/>
          </a:xfrm>
          <a:prstGeom prst="rect">
            <a:avLst/>
          </a:prstGeom>
        </p:spPr>
        <p:txBody>
          <a:bodyPr wrap="square" lIns="0" tIns="0" rIns="0" bIns="0" rtlCol="0">
            <a:noAutofit/>
          </a:bodyPr>
          <a:lstStyle/>
          <a:p>
            <a:pPr marL="22794">
              <a:lnSpc>
                <a:spcPts val="897"/>
              </a:lnSpc>
            </a:pPr>
            <a:endParaRPr sz="900"/>
          </a:p>
        </p:txBody>
      </p:sp>
      <p:sp>
        <p:nvSpPr>
          <p:cNvPr id="96" name="object 96"/>
          <p:cNvSpPr txBox="1"/>
          <p:nvPr/>
        </p:nvSpPr>
        <p:spPr>
          <a:xfrm>
            <a:off x="6855384" y="3149405"/>
            <a:ext cx="375282" cy="308821"/>
          </a:xfrm>
          <a:prstGeom prst="rect">
            <a:avLst/>
          </a:prstGeom>
        </p:spPr>
        <p:txBody>
          <a:bodyPr wrap="square" lIns="0" tIns="0" rIns="0" bIns="0" rtlCol="0">
            <a:noAutofit/>
          </a:bodyPr>
          <a:lstStyle/>
          <a:p>
            <a:pPr marL="22794">
              <a:lnSpc>
                <a:spcPts val="897"/>
              </a:lnSpc>
            </a:pPr>
            <a:endParaRPr sz="900"/>
          </a:p>
        </p:txBody>
      </p:sp>
      <p:sp>
        <p:nvSpPr>
          <p:cNvPr id="95" name="object 95"/>
          <p:cNvSpPr txBox="1"/>
          <p:nvPr/>
        </p:nvSpPr>
        <p:spPr>
          <a:xfrm>
            <a:off x="7230666" y="3149405"/>
            <a:ext cx="252906" cy="308821"/>
          </a:xfrm>
          <a:prstGeom prst="rect">
            <a:avLst/>
          </a:prstGeom>
        </p:spPr>
        <p:txBody>
          <a:bodyPr wrap="square" lIns="0" tIns="0" rIns="0" bIns="0" rtlCol="0">
            <a:noAutofit/>
          </a:bodyPr>
          <a:lstStyle/>
          <a:p>
            <a:pPr marL="22794">
              <a:lnSpc>
                <a:spcPts val="897"/>
              </a:lnSpc>
            </a:pPr>
            <a:endParaRPr sz="900"/>
          </a:p>
        </p:txBody>
      </p:sp>
      <p:sp>
        <p:nvSpPr>
          <p:cNvPr id="94" name="object 94"/>
          <p:cNvSpPr txBox="1"/>
          <p:nvPr/>
        </p:nvSpPr>
        <p:spPr>
          <a:xfrm>
            <a:off x="7483573" y="3149405"/>
            <a:ext cx="183560" cy="308821"/>
          </a:xfrm>
          <a:prstGeom prst="rect">
            <a:avLst/>
          </a:prstGeom>
        </p:spPr>
        <p:txBody>
          <a:bodyPr wrap="square" lIns="0" tIns="0" rIns="0" bIns="0" rtlCol="0">
            <a:noAutofit/>
          </a:bodyPr>
          <a:lstStyle/>
          <a:p>
            <a:pPr marL="22794">
              <a:lnSpc>
                <a:spcPts val="897"/>
              </a:lnSpc>
            </a:pPr>
            <a:endParaRPr sz="900"/>
          </a:p>
        </p:txBody>
      </p:sp>
      <p:sp>
        <p:nvSpPr>
          <p:cNvPr id="93" name="object 93"/>
          <p:cNvSpPr txBox="1"/>
          <p:nvPr/>
        </p:nvSpPr>
        <p:spPr>
          <a:xfrm>
            <a:off x="2657943" y="3351327"/>
            <a:ext cx="3324503" cy="106900"/>
          </a:xfrm>
          <a:prstGeom prst="rect">
            <a:avLst/>
          </a:prstGeom>
        </p:spPr>
        <p:txBody>
          <a:bodyPr wrap="square" lIns="0" tIns="0" rIns="0" bIns="0" rtlCol="0">
            <a:noAutofit/>
          </a:bodyPr>
          <a:lstStyle/>
          <a:p>
            <a:pPr marL="22794">
              <a:lnSpc>
                <a:spcPts val="853"/>
              </a:lnSpc>
              <a:spcBef>
                <a:spcPts val="3"/>
              </a:spcBef>
            </a:pPr>
            <a:endParaRPr sz="900"/>
          </a:p>
        </p:txBody>
      </p:sp>
      <p:sp>
        <p:nvSpPr>
          <p:cNvPr id="92" name="object 92"/>
          <p:cNvSpPr txBox="1"/>
          <p:nvPr/>
        </p:nvSpPr>
        <p:spPr>
          <a:xfrm>
            <a:off x="5982447" y="3351327"/>
            <a:ext cx="252906" cy="106900"/>
          </a:xfrm>
          <a:prstGeom prst="rect">
            <a:avLst/>
          </a:prstGeom>
        </p:spPr>
        <p:txBody>
          <a:bodyPr wrap="square" lIns="0" tIns="0" rIns="0" bIns="0" rtlCol="0">
            <a:noAutofit/>
          </a:bodyPr>
          <a:lstStyle/>
          <a:p>
            <a:pPr marL="22794">
              <a:lnSpc>
                <a:spcPts val="853"/>
              </a:lnSpc>
              <a:spcBef>
                <a:spcPts val="3"/>
              </a:spcBef>
            </a:pPr>
            <a:endParaRPr sz="900"/>
          </a:p>
        </p:txBody>
      </p:sp>
      <p:sp>
        <p:nvSpPr>
          <p:cNvPr id="91" name="object 91"/>
          <p:cNvSpPr txBox="1"/>
          <p:nvPr/>
        </p:nvSpPr>
        <p:spPr>
          <a:xfrm>
            <a:off x="6235353" y="3351327"/>
            <a:ext cx="375281" cy="106900"/>
          </a:xfrm>
          <a:prstGeom prst="rect">
            <a:avLst/>
          </a:prstGeom>
        </p:spPr>
        <p:txBody>
          <a:bodyPr wrap="square" lIns="0" tIns="0" rIns="0" bIns="0" rtlCol="0">
            <a:noAutofit/>
          </a:bodyPr>
          <a:lstStyle/>
          <a:p>
            <a:pPr marL="22794">
              <a:lnSpc>
                <a:spcPts val="853"/>
              </a:lnSpc>
              <a:spcBef>
                <a:spcPts val="3"/>
              </a:spcBef>
            </a:pPr>
            <a:endParaRPr sz="900"/>
          </a:p>
        </p:txBody>
      </p:sp>
      <p:sp>
        <p:nvSpPr>
          <p:cNvPr id="90" name="object 90"/>
          <p:cNvSpPr txBox="1"/>
          <p:nvPr/>
        </p:nvSpPr>
        <p:spPr>
          <a:xfrm>
            <a:off x="2657943" y="3458226"/>
            <a:ext cx="3324503" cy="217759"/>
          </a:xfrm>
          <a:prstGeom prst="rect">
            <a:avLst/>
          </a:prstGeom>
        </p:spPr>
        <p:txBody>
          <a:bodyPr wrap="square" lIns="0" tIns="0" rIns="0" bIns="0" rtlCol="0">
            <a:noAutofit/>
          </a:bodyPr>
          <a:lstStyle/>
          <a:p>
            <a:pPr marL="22794">
              <a:lnSpc>
                <a:spcPts val="897"/>
              </a:lnSpc>
            </a:pPr>
            <a:endParaRPr sz="900"/>
          </a:p>
        </p:txBody>
      </p:sp>
      <p:sp>
        <p:nvSpPr>
          <p:cNvPr id="89" name="object 89"/>
          <p:cNvSpPr txBox="1"/>
          <p:nvPr/>
        </p:nvSpPr>
        <p:spPr>
          <a:xfrm>
            <a:off x="5982447" y="3458227"/>
            <a:ext cx="252906" cy="308821"/>
          </a:xfrm>
          <a:prstGeom prst="rect">
            <a:avLst/>
          </a:prstGeom>
        </p:spPr>
        <p:txBody>
          <a:bodyPr wrap="square" lIns="0" tIns="0" rIns="0" bIns="0" rtlCol="0">
            <a:noAutofit/>
          </a:bodyPr>
          <a:lstStyle/>
          <a:p>
            <a:pPr marL="22794">
              <a:lnSpc>
                <a:spcPts val="897"/>
              </a:lnSpc>
            </a:pPr>
            <a:endParaRPr sz="900"/>
          </a:p>
        </p:txBody>
      </p:sp>
      <p:sp>
        <p:nvSpPr>
          <p:cNvPr id="88" name="object 88"/>
          <p:cNvSpPr txBox="1"/>
          <p:nvPr/>
        </p:nvSpPr>
        <p:spPr>
          <a:xfrm>
            <a:off x="6235353" y="3458227"/>
            <a:ext cx="375281" cy="308821"/>
          </a:xfrm>
          <a:prstGeom prst="rect">
            <a:avLst/>
          </a:prstGeom>
        </p:spPr>
        <p:txBody>
          <a:bodyPr wrap="square" lIns="0" tIns="0" rIns="0" bIns="0" rtlCol="0">
            <a:noAutofit/>
          </a:bodyPr>
          <a:lstStyle/>
          <a:p>
            <a:pPr marL="22794">
              <a:lnSpc>
                <a:spcPts val="897"/>
              </a:lnSpc>
            </a:pPr>
            <a:endParaRPr sz="900"/>
          </a:p>
        </p:txBody>
      </p:sp>
      <p:sp>
        <p:nvSpPr>
          <p:cNvPr id="87" name="object 87"/>
          <p:cNvSpPr txBox="1"/>
          <p:nvPr/>
        </p:nvSpPr>
        <p:spPr>
          <a:xfrm>
            <a:off x="6610635" y="3458227"/>
            <a:ext cx="244748" cy="308821"/>
          </a:xfrm>
          <a:prstGeom prst="rect">
            <a:avLst/>
          </a:prstGeom>
        </p:spPr>
        <p:txBody>
          <a:bodyPr wrap="square" lIns="0" tIns="0" rIns="0" bIns="0" rtlCol="0">
            <a:noAutofit/>
          </a:bodyPr>
          <a:lstStyle/>
          <a:p>
            <a:pPr marL="22794">
              <a:lnSpc>
                <a:spcPts val="897"/>
              </a:lnSpc>
            </a:pPr>
            <a:endParaRPr sz="900"/>
          </a:p>
        </p:txBody>
      </p:sp>
      <p:sp>
        <p:nvSpPr>
          <p:cNvPr id="86" name="object 86"/>
          <p:cNvSpPr txBox="1"/>
          <p:nvPr/>
        </p:nvSpPr>
        <p:spPr>
          <a:xfrm>
            <a:off x="6855384" y="3458227"/>
            <a:ext cx="375282" cy="308821"/>
          </a:xfrm>
          <a:prstGeom prst="rect">
            <a:avLst/>
          </a:prstGeom>
        </p:spPr>
        <p:txBody>
          <a:bodyPr wrap="square" lIns="0" tIns="0" rIns="0" bIns="0" rtlCol="0">
            <a:noAutofit/>
          </a:bodyPr>
          <a:lstStyle/>
          <a:p>
            <a:pPr marL="22794">
              <a:lnSpc>
                <a:spcPts val="897"/>
              </a:lnSpc>
            </a:pPr>
            <a:endParaRPr sz="900"/>
          </a:p>
        </p:txBody>
      </p:sp>
      <p:sp>
        <p:nvSpPr>
          <p:cNvPr id="85" name="object 85"/>
          <p:cNvSpPr txBox="1"/>
          <p:nvPr/>
        </p:nvSpPr>
        <p:spPr>
          <a:xfrm>
            <a:off x="7230666" y="3458227"/>
            <a:ext cx="252906" cy="308821"/>
          </a:xfrm>
          <a:prstGeom prst="rect">
            <a:avLst/>
          </a:prstGeom>
        </p:spPr>
        <p:txBody>
          <a:bodyPr wrap="square" lIns="0" tIns="0" rIns="0" bIns="0" rtlCol="0">
            <a:noAutofit/>
          </a:bodyPr>
          <a:lstStyle/>
          <a:p>
            <a:pPr marL="22794">
              <a:lnSpc>
                <a:spcPts val="897"/>
              </a:lnSpc>
            </a:pPr>
            <a:endParaRPr sz="900"/>
          </a:p>
        </p:txBody>
      </p:sp>
      <p:sp>
        <p:nvSpPr>
          <p:cNvPr id="84" name="object 84"/>
          <p:cNvSpPr txBox="1"/>
          <p:nvPr/>
        </p:nvSpPr>
        <p:spPr>
          <a:xfrm>
            <a:off x="7483573" y="3458227"/>
            <a:ext cx="183560" cy="308821"/>
          </a:xfrm>
          <a:prstGeom prst="rect">
            <a:avLst/>
          </a:prstGeom>
        </p:spPr>
        <p:txBody>
          <a:bodyPr wrap="square" lIns="0" tIns="0" rIns="0" bIns="0" rtlCol="0">
            <a:noAutofit/>
          </a:bodyPr>
          <a:lstStyle/>
          <a:p>
            <a:pPr marL="22794">
              <a:lnSpc>
                <a:spcPts val="897"/>
              </a:lnSpc>
            </a:pPr>
            <a:endParaRPr sz="900"/>
          </a:p>
        </p:txBody>
      </p:sp>
      <p:sp>
        <p:nvSpPr>
          <p:cNvPr id="83" name="object 83"/>
          <p:cNvSpPr txBox="1"/>
          <p:nvPr/>
        </p:nvSpPr>
        <p:spPr>
          <a:xfrm>
            <a:off x="2657943" y="3675985"/>
            <a:ext cx="2696315" cy="91062"/>
          </a:xfrm>
          <a:prstGeom prst="rect">
            <a:avLst/>
          </a:prstGeom>
        </p:spPr>
        <p:txBody>
          <a:bodyPr wrap="square" lIns="0" tIns="0" rIns="0" bIns="0" rtlCol="0">
            <a:noAutofit/>
          </a:bodyPr>
          <a:lstStyle/>
          <a:p>
            <a:pPr marL="22794">
              <a:lnSpc>
                <a:spcPts val="718"/>
              </a:lnSpc>
              <a:spcBef>
                <a:spcPts val="11"/>
              </a:spcBef>
            </a:pPr>
            <a:endParaRPr sz="700"/>
          </a:p>
        </p:txBody>
      </p:sp>
      <p:sp>
        <p:nvSpPr>
          <p:cNvPr id="82" name="object 82"/>
          <p:cNvSpPr txBox="1"/>
          <p:nvPr/>
        </p:nvSpPr>
        <p:spPr>
          <a:xfrm>
            <a:off x="5354258" y="3675985"/>
            <a:ext cx="252906" cy="91062"/>
          </a:xfrm>
          <a:prstGeom prst="rect">
            <a:avLst/>
          </a:prstGeom>
        </p:spPr>
        <p:txBody>
          <a:bodyPr wrap="square" lIns="0" tIns="0" rIns="0" bIns="0" rtlCol="0">
            <a:noAutofit/>
          </a:bodyPr>
          <a:lstStyle/>
          <a:p>
            <a:pPr marL="22794">
              <a:lnSpc>
                <a:spcPts val="718"/>
              </a:lnSpc>
              <a:spcBef>
                <a:spcPts val="11"/>
              </a:spcBef>
            </a:pPr>
            <a:endParaRPr sz="700"/>
          </a:p>
        </p:txBody>
      </p:sp>
      <p:sp>
        <p:nvSpPr>
          <p:cNvPr id="81" name="object 81"/>
          <p:cNvSpPr txBox="1"/>
          <p:nvPr/>
        </p:nvSpPr>
        <p:spPr>
          <a:xfrm>
            <a:off x="5607165" y="3675985"/>
            <a:ext cx="375281" cy="91062"/>
          </a:xfrm>
          <a:prstGeom prst="rect">
            <a:avLst/>
          </a:prstGeom>
        </p:spPr>
        <p:txBody>
          <a:bodyPr wrap="square" lIns="0" tIns="0" rIns="0" bIns="0" rtlCol="0">
            <a:noAutofit/>
          </a:bodyPr>
          <a:lstStyle/>
          <a:p>
            <a:pPr marL="22794">
              <a:lnSpc>
                <a:spcPts val="718"/>
              </a:lnSpc>
              <a:spcBef>
                <a:spcPts val="11"/>
              </a:spcBef>
            </a:pPr>
            <a:endParaRPr sz="700"/>
          </a:p>
        </p:txBody>
      </p:sp>
      <p:sp>
        <p:nvSpPr>
          <p:cNvPr id="80" name="object 80"/>
          <p:cNvSpPr txBox="1"/>
          <p:nvPr/>
        </p:nvSpPr>
        <p:spPr>
          <a:xfrm>
            <a:off x="2657943" y="3767048"/>
            <a:ext cx="2696315" cy="186085"/>
          </a:xfrm>
          <a:prstGeom prst="rect">
            <a:avLst/>
          </a:prstGeom>
        </p:spPr>
        <p:txBody>
          <a:bodyPr wrap="square" lIns="0" tIns="0" rIns="0" bIns="0" rtlCol="0">
            <a:noAutofit/>
          </a:bodyPr>
          <a:lstStyle/>
          <a:p>
            <a:pPr marL="22794">
              <a:lnSpc>
                <a:spcPts val="897"/>
              </a:lnSpc>
            </a:pPr>
            <a:endParaRPr sz="900"/>
          </a:p>
        </p:txBody>
      </p:sp>
      <p:sp>
        <p:nvSpPr>
          <p:cNvPr id="79" name="object 79"/>
          <p:cNvSpPr txBox="1"/>
          <p:nvPr/>
        </p:nvSpPr>
        <p:spPr>
          <a:xfrm>
            <a:off x="5354258" y="3767048"/>
            <a:ext cx="252906" cy="300903"/>
          </a:xfrm>
          <a:prstGeom prst="rect">
            <a:avLst/>
          </a:prstGeom>
        </p:spPr>
        <p:txBody>
          <a:bodyPr wrap="square" lIns="0" tIns="0" rIns="0" bIns="0" rtlCol="0">
            <a:noAutofit/>
          </a:bodyPr>
          <a:lstStyle/>
          <a:p>
            <a:pPr marL="22794">
              <a:lnSpc>
                <a:spcPts val="897"/>
              </a:lnSpc>
            </a:pPr>
            <a:endParaRPr sz="900"/>
          </a:p>
        </p:txBody>
      </p:sp>
      <p:sp>
        <p:nvSpPr>
          <p:cNvPr id="78" name="object 78"/>
          <p:cNvSpPr txBox="1"/>
          <p:nvPr/>
        </p:nvSpPr>
        <p:spPr>
          <a:xfrm>
            <a:off x="5607165" y="3767048"/>
            <a:ext cx="375281" cy="300903"/>
          </a:xfrm>
          <a:prstGeom prst="rect">
            <a:avLst/>
          </a:prstGeom>
        </p:spPr>
        <p:txBody>
          <a:bodyPr wrap="square" lIns="0" tIns="0" rIns="0" bIns="0" rtlCol="0">
            <a:noAutofit/>
          </a:bodyPr>
          <a:lstStyle/>
          <a:p>
            <a:pPr marL="22794">
              <a:lnSpc>
                <a:spcPts val="897"/>
              </a:lnSpc>
            </a:pPr>
            <a:endParaRPr sz="900"/>
          </a:p>
        </p:txBody>
      </p:sp>
      <p:sp>
        <p:nvSpPr>
          <p:cNvPr id="77" name="object 77"/>
          <p:cNvSpPr txBox="1"/>
          <p:nvPr/>
        </p:nvSpPr>
        <p:spPr>
          <a:xfrm>
            <a:off x="5982447" y="3767048"/>
            <a:ext cx="252906" cy="300903"/>
          </a:xfrm>
          <a:prstGeom prst="rect">
            <a:avLst/>
          </a:prstGeom>
        </p:spPr>
        <p:txBody>
          <a:bodyPr wrap="square" lIns="0" tIns="0" rIns="0" bIns="0" rtlCol="0">
            <a:noAutofit/>
          </a:bodyPr>
          <a:lstStyle/>
          <a:p>
            <a:pPr marL="22794">
              <a:lnSpc>
                <a:spcPts val="897"/>
              </a:lnSpc>
            </a:pPr>
            <a:endParaRPr sz="900"/>
          </a:p>
        </p:txBody>
      </p:sp>
      <p:sp>
        <p:nvSpPr>
          <p:cNvPr id="76" name="object 76"/>
          <p:cNvSpPr txBox="1"/>
          <p:nvPr/>
        </p:nvSpPr>
        <p:spPr>
          <a:xfrm>
            <a:off x="6235353" y="3767048"/>
            <a:ext cx="375281" cy="300903"/>
          </a:xfrm>
          <a:prstGeom prst="rect">
            <a:avLst/>
          </a:prstGeom>
        </p:spPr>
        <p:txBody>
          <a:bodyPr wrap="square" lIns="0" tIns="0" rIns="0" bIns="0" rtlCol="0">
            <a:noAutofit/>
          </a:bodyPr>
          <a:lstStyle/>
          <a:p>
            <a:pPr marL="22794">
              <a:lnSpc>
                <a:spcPts val="897"/>
              </a:lnSpc>
            </a:pPr>
            <a:endParaRPr sz="900"/>
          </a:p>
        </p:txBody>
      </p:sp>
      <p:sp>
        <p:nvSpPr>
          <p:cNvPr id="75" name="object 75"/>
          <p:cNvSpPr txBox="1"/>
          <p:nvPr/>
        </p:nvSpPr>
        <p:spPr>
          <a:xfrm>
            <a:off x="6610635" y="3767048"/>
            <a:ext cx="244748" cy="300903"/>
          </a:xfrm>
          <a:prstGeom prst="rect">
            <a:avLst/>
          </a:prstGeom>
        </p:spPr>
        <p:txBody>
          <a:bodyPr wrap="square" lIns="0" tIns="0" rIns="0" bIns="0" rtlCol="0">
            <a:noAutofit/>
          </a:bodyPr>
          <a:lstStyle/>
          <a:p>
            <a:pPr marL="22794">
              <a:lnSpc>
                <a:spcPts val="897"/>
              </a:lnSpc>
            </a:pPr>
            <a:endParaRPr sz="900"/>
          </a:p>
        </p:txBody>
      </p:sp>
      <p:sp>
        <p:nvSpPr>
          <p:cNvPr id="74" name="object 74"/>
          <p:cNvSpPr txBox="1"/>
          <p:nvPr/>
        </p:nvSpPr>
        <p:spPr>
          <a:xfrm>
            <a:off x="6855384" y="3767048"/>
            <a:ext cx="375282" cy="300903"/>
          </a:xfrm>
          <a:prstGeom prst="rect">
            <a:avLst/>
          </a:prstGeom>
        </p:spPr>
        <p:txBody>
          <a:bodyPr wrap="square" lIns="0" tIns="0" rIns="0" bIns="0" rtlCol="0">
            <a:noAutofit/>
          </a:bodyPr>
          <a:lstStyle/>
          <a:p>
            <a:pPr marL="22794">
              <a:lnSpc>
                <a:spcPts val="897"/>
              </a:lnSpc>
            </a:pPr>
            <a:endParaRPr sz="900"/>
          </a:p>
        </p:txBody>
      </p:sp>
      <p:sp>
        <p:nvSpPr>
          <p:cNvPr id="73" name="object 73"/>
          <p:cNvSpPr txBox="1"/>
          <p:nvPr/>
        </p:nvSpPr>
        <p:spPr>
          <a:xfrm>
            <a:off x="7230666" y="3767048"/>
            <a:ext cx="252906" cy="300903"/>
          </a:xfrm>
          <a:prstGeom prst="rect">
            <a:avLst/>
          </a:prstGeom>
        </p:spPr>
        <p:txBody>
          <a:bodyPr wrap="square" lIns="0" tIns="0" rIns="0" bIns="0" rtlCol="0">
            <a:noAutofit/>
          </a:bodyPr>
          <a:lstStyle/>
          <a:p>
            <a:pPr marL="22794">
              <a:lnSpc>
                <a:spcPts val="897"/>
              </a:lnSpc>
            </a:pPr>
            <a:endParaRPr sz="900"/>
          </a:p>
        </p:txBody>
      </p:sp>
      <p:sp>
        <p:nvSpPr>
          <p:cNvPr id="72" name="object 72"/>
          <p:cNvSpPr txBox="1"/>
          <p:nvPr/>
        </p:nvSpPr>
        <p:spPr>
          <a:xfrm>
            <a:off x="7483573" y="3767048"/>
            <a:ext cx="183560" cy="300903"/>
          </a:xfrm>
          <a:prstGeom prst="rect">
            <a:avLst/>
          </a:prstGeom>
        </p:spPr>
        <p:txBody>
          <a:bodyPr wrap="square" lIns="0" tIns="0" rIns="0" bIns="0" rtlCol="0">
            <a:noAutofit/>
          </a:bodyPr>
          <a:lstStyle/>
          <a:p>
            <a:pPr marL="22794">
              <a:lnSpc>
                <a:spcPts val="897"/>
              </a:lnSpc>
            </a:pPr>
            <a:endParaRPr sz="900"/>
          </a:p>
        </p:txBody>
      </p:sp>
      <p:sp>
        <p:nvSpPr>
          <p:cNvPr id="71" name="object 71"/>
          <p:cNvSpPr txBox="1"/>
          <p:nvPr/>
        </p:nvSpPr>
        <p:spPr>
          <a:xfrm>
            <a:off x="2657943" y="3953133"/>
            <a:ext cx="2068126" cy="114818"/>
          </a:xfrm>
          <a:prstGeom prst="rect">
            <a:avLst/>
          </a:prstGeom>
        </p:spPr>
        <p:txBody>
          <a:bodyPr wrap="square" lIns="0" tIns="0" rIns="0" bIns="0" rtlCol="0">
            <a:noAutofit/>
          </a:bodyPr>
          <a:lstStyle/>
          <a:p>
            <a:pPr marL="22794">
              <a:lnSpc>
                <a:spcPts val="897"/>
              </a:lnSpc>
            </a:pPr>
            <a:endParaRPr sz="900"/>
          </a:p>
        </p:txBody>
      </p:sp>
      <p:sp>
        <p:nvSpPr>
          <p:cNvPr id="70" name="object 70"/>
          <p:cNvSpPr txBox="1"/>
          <p:nvPr/>
        </p:nvSpPr>
        <p:spPr>
          <a:xfrm>
            <a:off x="4726070" y="3953133"/>
            <a:ext cx="252906" cy="114818"/>
          </a:xfrm>
          <a:prstGeom prst="rect">
            <a:avLst/>
          </a:prstGeom>
        </p:spPr>
        <p:txBody>
          <a:bodyPr wrap="square" lIns="0" tIns="0" rIns="0" bIns="0" rtlCol="0">
            <a:noAutofit/>
          </a:bodyPr>
          <a:lstStyle/>
          <a:p>
            <a:pPr marL="22794">
              <a:lnSpc>
                <a:spcPts val="897"/>
              </a:lnSpc>
            </a:pPr>
            <a:endParaRPr sz="900"/>
          </a:p>
        </p:txBody>
      </p:sp>
      <p:sp>
        <p:nvSpPr>
          <p:cNvPr id="69" name="object 69"/>
          <p:cNvSpPr txBox="1"/>
          <p:nvPr/>
        </p:nvSpPr>
        <p:spPr>
          <a:xfrm>
            <a:off x="4978977" y="3953133"/>
            <a:ext cx="375281" cy="114818"/>
          </a:xfrm>
          <a:prstGeom prst="rect">
            <a:avLst/>
          </a:prstGeom>
        </p:spPr>
        <p:txBody>
          <a:bodyPr wrap="square" lIns="0" tIns="0" rIns="0" bIns="0" rtlCol="0">
            <a:noAutofit/>
          </a:bodyPr>
          <a:lstStyle/>
          <a:p>
            <a:pPr marL="22794">
              <a:lnSpc>
                <a:spcPts val="897"/>
              </a:lnSpc>
            </a:pPr>
            <a:endParaRPr sz="900"/>
          </a:p>
        </p:txBody>
      </p:sp>
      <p:sp>
        <p:nvSpPr>
          <p:cNvPr id="68" name="object 68"/>
          <p:cNvSpPr txBox="1"/>
          <p:nvPr/>
        </p:nvSpPr>
        <p:spPr>
          <a:xfrm>
            <a:off x="2657943" y="4067951"/>
            <a:ext cx="2068126" cy="114818"/>
          </a:xfrm>
          <a:prstGeom prst="rect">
            <a:avLst/>
          </a:prstGeom>
        </p:spPr>
        <p:txBody>
          <a:bodyPr wrap="square" lIns="0" tIns="0" rIns="0" bIns="0" rtlCol="0">
            <a:noAutofit/>
          </a:bodyPr>
          <a:lstStyle/>
          <a:p>
            <a:pPr marL="22794">
              <a:lnSpc>
                <a:spcPts val="897"/>
              </a:lnSpc>
            </a:pPr>
            <a:endParaRPr sz="900"/>
          </a:p>
        </p:txBody>
      </p:sp>
      <p:sp>
        <p:nvSpPr>
          <p:cNvPr id="67" name="object 67"/>
          <p:cNvSpPr txBox="1"/>
          <p:nvPr/>
        </p:nvSpPr>
        <p:spPr>
          <a:xfrm>
            <a:off x="4726070" y="4067951"/>
            <a:ext cx="252906" cy="308821"/>
          </a:xfrm>
          <a:prstGeom prst="rect">
            <a:avLst/>
          </a:prstGeom>
        </p:spPr>
        <p:txBody>
          <a:bodyPr wrap="square" lIns="0" tIns="0" rIns="0" bIns="0" rtlCol="0">
            <a:noAutofit/>
          </a:bodyPr>
          <a:lstStyle/>
          <a:p>
            <a:pPr marL="22794">
              <a:lnSpc>
                <a:spcPts val="897"/>
              </a:lnSpc>
            </a:pPr>
            <a:endParaRPr sz="900"/>
          </a:p>
        </p:txBody>
      </p:sp>
      <p:sp>
        <p:nvSpPr>
          <p:cNvPr id="66" name="object 66"/>
          <p:cNvSpPr txBox="1"/>
          <p:nvPr/>
        </p:nvSpPr>
        <p:spPr>
          <a:xfrm>
            <a:off x="4978977" y="4067951"/>
            <a:ext cx="375281" cy="308821"/>
          </a:xfrm>
          <a:prstGeom prst="rect">
            <a:avLst/>
          </a:prstGeom>
        </p:spPr>
        <p:txBody>
          <a:bodyPr wrap="square" lIns="0" tIns="0" rIns="0" bIns="0" rtlCol="0">
            <a:noAutofit/>
          </a:bodyPr>
          <a:lstStyle/>
          <a:p>
            <a:pPr marL="22794">
              <a:lnSpc>
                <a:spcPts val="897"/>
              </a:lnSpc>
            </a:pPr>
            <a:endParaRPr sz="900"/>
          </a:p>
        </p:txBody>
      </p:sp>
      <p:sp>
        <p:nvSpPr>
          <p:cNvPr id="65" name="object 65"/>
          <p:cNvSpPr txBox="1"/>
          <p:nvPr/>
        </p:nvSpPr>
        <p:spPr>
          <a:xfrm>
            <a:off x="5354258" y="4067951"/>
            <a:ext cx="252906" cy="308821"/>
          </a:xfrm>
          <a:prstGeom prst="rect">
            <a:avLst/>
          </a:prstGeom>
        </p:spPr>
        <p:txBody>
          <a:bodyPr wrap="square" lIns="0" tIns="0" rIns="0" bIns="0" rtlCol="0">
            <a:noAutofit/>
          </a:bodyPr>
          <a:lstStyle/>
          <a:p>
            <a:pPr marL="22794">
              <a:lnSpc>
                <a:spcPts val="897"/>
              </a:lnSpc>
            </a:pPr>
            <a:endParaRPr sz="900"/>
          </a:p>
        </p:txBody>
      </p:sp>
      <p:sp>
        <p:nvSpPr>
          <p:cNvPr id="64" name="object 64"/>
          <p:cNvSpPr txBox="1"/>
          <p:nvPr/>
        </p:nvSpPr>
        <p:spPr>
          <a:xfrm>
            <a:off x="5607165" y="4067951"/>
            <a:ext cx="375281" cy="308821"/>
          </a:xfrm>
          <a:prstGeom prst="rect">
            <a:avLst/>
          </a:prstGeom>
        </p:spPr>
        <p:txBody>
          <a:bodyPr wrap="square" lIns="0" tIns="0" rIns="0" bIns="0" rtlCol="0">
            <a:noAutofit/>
          </a:bodyPr>
          <a:lstStyle/>
          <a:p>
            <a:pPr marL="22794">
              <a:lnSpc>
                <a:spcPts val="897"/>
              </a:lnSpc>
            </a:pPr>
            <a:endParaRPr sz="900"/>
          </a:p>
        </p:txBody>
      </p:sp>
      <p:sp>
        <p:nvSpPr>
          <p:cNvPr id="63" name="object 63"/>
          <p:cNvSpPr txBox="1"/>
          <p:nvPr/>
        </p:nvSpPr>
        <p:spPr>
          <a:xfrm>
            <a:off x="5982447" y="4067951"/>
            <a:ext cx="252906" cy="308821"/>
          </a:xfrm>
          <a:prstGeom prst="rect">
            <a:avLst/>
          </a:prstGeom>
        </p:spPr>
        <p:txBody>
          <a:bodyPr wrap="square" lIns="0" tIns="0" rIns="0" bIns="0" rtlCol="0">
            <a:noAutofit/>
          </a:bodyPr>
          <a:lstStyle/>
          <a:p>
            <a:pPr marL="22794">
              <a:lnSpc>
                <a:spcPts val="897"/>
              </a:lnSpc>
            </a:pPr>
            <a:endParaRPr sz="900"/>
          </a:p>
        </p:txBody>
      </p:sp>
      <p:sp>
        <p:nvSpPr>
          <p:cNvPr id="62" name="object 62"/>
          <p:cNvSpPr txBox="1"/>
          <p:nvPr/>
        </p:nvSpPr>
        <p:spPr>
          <a:xfrm>
            <a:off x="6235353" y="4067951"/>
            <a:ext cx="375281" cy="308821"/>
          </a:xfrm>
          <a:prstGeom prst="rect">
            <a:avLst/>
          </a:prstGeom>
        </p:spPr>
        <p:txBody>
          <a:bodyPr wrap="square" lIns="0" tIns="0" rIns="0" bIns="0" rtlCol="0">
            <a:noAutofit/>
          </a:bodyPr>
          <a:lstStyle/>
          <a:p>
            <a:pPr marL="22794">
              <a:lnSpc>
                <a:spcPts val="897"/>
              </a:lnSpc>
            </a:pPr>
            <a:endParaRPr sz="900"/>
          </a:p>
        </p:txBody>
      </p:sp>
      <p:sp>
        <p:nvSpPr>
          <p:cNvPr id="61" name="object 61"/>
          <p:cNvSpPr txBox="1"/>
          <p:nvPr/>
        </p:nvSpPr>
        <p:spPr>
          <a:xfrm>
            <a:off x="6610635" y="4067951"/>
            <a:ext cx="244748" cy="308821"/>
          </a:xfrm>
          <a:prstGeom prst="rect">
            <a:avLst/>
          </a:prstGeom>
        </p:spPr>
        <p:txBody>
          <a:bodyPr wrap="square" lIns="0" tIns="0" rIns="0" bIns="0" rtlCol="0">
            <a:noAutofit/>
          </a:bodyPr>
          <a:lstStyle/>
          <a:p>
            <a:pPr marL="22794">
              <a:lnSpc>
                <a:spcPts val="897"/>
              </a:lnSpc>
            </a:pPr>
            <a:endParaRPr sz="900"/>
          </a:p>
        </p:txBody>
      </p:sp>
      <p:sp>
        <p:nvSpPr>
          <p:cNvPr id="60" name="object 60"/>
          <p:cNvSpPr txBox="1"/>
          <p:nvPr/>
        </p:nvSpPr>
        <p:spPr>
          <a:xfrm>
            <a:off x="6855384" y="4067951"/>
            <a:ext cx="375282" cy="308821"/>
          </a:xfrm>
          <a:prstGeom prst="rect">
            <a:avLst/>
          </a:prstGeom>
        </p:spPr>
        <p:txBody>
          <a:bodyPr wrap="square" lIns="0" tIns="0" rIns="0" bIns="0" rtlCol="0">
            <a:noAutofit/>
          </a:bodyPr>
          <a:lstStyle/>
          <a:p>
            <a:pPr marL="22794">
              <a:lnSpc>
                <a:spcPts val="897"/>
              </a:lnSpc>
            </a:pPr>
            <a:endParaRPr sz="900"/>
          </a:p>
        </p:txBody>
      </p:sp>
      <p:sp>
        <p:nvSpPr>
          <p:cNvPr id="59" name="object 59"/>
          <p:cNvSpPr txBox="1"/>
          <p:nvPr/>
        </p:nvSpPr>
        <p:spPr>
          <a:xfrm>
            <a:off x="7230666" y="4067951"/>
            <a:ext cx="252906" cy="308821"/>
          </a:xfrm>
          <a:prstGeom prst="rect">
            <a:avLst/>
          </a:prstGeom>
        </p:spPr>
        <p:txBody>
          <a:bodyPr wrap="square" lIns="0" tIns="0" rIns="0" bIns="0" rtlCol="0">
            <a:noAutofit/>
          </a:bodyPr>
          <a:lstStyle/>
          <a:p>
            <a:pPr marL="22794">
              <a:lnSpc>
                <a:spcPts val="897"/>
              </a:lnSpc>
            </a:pPr>
            <a:endParaRPr sz="900"/>
          </a:p>
        </p:txBody>
      </p:sp>
      <p:sp>
        <p:nvSpPr>
          <p:cNvPr id="58" name="object 58"/>
          <p:cNvSpPr txBox="1"/>
          <p:nvPr/>
        </p:nvSpPr>
        <p:spPr>
          <a:xfrm>
            <a:off x="7483573" y="4067951"/>
            <a:ext cx="183560" cy="308821"/>
          </a:xfrm>
          <a:prstGeom prst="rect">
            <a:avLst/>
          </a:prstGeom>
        </p:spPr>
        <p:txBody>
          <a:bodyPr wrap="square" lIns="0" tIns="0" rIns="0" bIns="0" rtlCol="0">
            <a:noAutofit/>
          </a:bodyPr>
          <a:lstStyle/>
          <a:p>
            <a:pPr marL="22794">
              <a:lnSpc>
                <a:spcPts val="897"/>
              </a:lnSpc>
            </a:pPr>
            <a:endParaRPr sz="900"/>
          </a:p>
        </p:txBody>
      </p:sp>
      <p:sp>
        <p:nvSpPr>
          <p:cNvPr id="57" name="object 57"/>
          <p:cNvSpPr txBox="1"/>
          <p:nvPr/>
        </p:nvSpPr>
        <p:spPr>
          <a:xfrm>
            <a:off x="2657943" y="4182769"/>
            <a:ext cx="1448096" cy="194003"/>
          </a:xfrm>
          <a:prstGeom prst="rect">
            <a:avLst/>
          </a:prstGeom>
        </p:spPr>
        <p:txBody>
          <a:bodyPr wrap="square" lIns="0" tIns="0" rIns="0" bIns="0" rtlCol="0">
            <a:noAutofit/>
          </a:bodyPr>
          <a:lstStyle/>
          <a:p>
            <a:pPr marL="22794">
              <a:lnSpc>
                <a:spcPts val="897"/>
              </a:lnSpc>
            </a:pPr>
            <a:endParaRPr sz="900"/>
          </a:p>
        </p:txBody>
      </p:sp>
      <p:sp>
        <p:nvSpPr>
          <p:cNvPr id="56" name="object 56"/>
          <p:cNvSpPr txBox="1"/>
          <p:nvPr/>
        </p:nvSpPr>
        <p:spPr>
          <a:xfrm>
            <a:off x="4106040" y="4182769"/>
            <a:ext cx="244748" cy="194003"/>
          </a:xfrm>
          <a:prstGeom prst="rect">
            <a:avLst/>
          </a:prstGeom>
        </p:spPr>
        <p:txBody>
          <a:bodyPr wrap="square" lIns="0" tIns="0" rIns="0" bIns="0" rtlCol="0">
            <a:noAutofit/>
          </a:bodyPr>
          <a:lstStyle/>
          <a:p>
            <a:pPr marL="22794">
              <a:lnSpc>
                <a:spcPts val="897"/>
              </a:lnSpc>
            </a:pPr>
            <a:endParaRPr sz="900"/>
          </a:p>
        </p:txBody>
      </p:sp>
      <p:sp>
        <p:nvSpPr>
          <p:cNvPr id="55" name="object 55"/>
          <p:cNvSpPr txBox="1"/>
          <p:nvPr/>
        </p:nvSpPr>
        <p:spPr>
          <a:xfrm>
            <a:off x="4350789" y="4182769"/>
            <a:ext cx="375281" cy="194003"/>
          </a:xfrm>
          <a:prstGeom prst="rect">
            <a:avLst/>
          </a:prstGeom>
        </p:spPr>
        <p:txBody>
          <a:bodyPr wrap="square" lIns="0" tIns="0" rIns="0" bIns="0" rtlCol="0">
            <a:noAutofit/>
          </a:bodyPr>
          <a:lstStyle/>
          <a:p>
            <a:pPr marL="22794">
              <a:lnSpc>
                <a:spcPts val="897"/>
              </a:lnSpc>
            </a:pPr>
            <a:endParaRPr sz="900"/>
          </a:p>
        </p:txBody>
      </p:sp>
      <p:sp>
        <p:nvSpPr>
          <p:cNvPr id="54" name="object 54"/>
          <p:cNvSpPr txBox="1"/>
          <p:nvPr/>
        </p:nvSpPr>
        <p:spPr>
          <a:xfrm>
            <a:off x="2657943" y="4376772"/>
            <a:ext cx="819907" cy="186085"/>
          </a:xfrm>
          <a:prstGeom prst="rect">
            <a:avLst/>
          </a:prstGeom>
        </p:spPr>
        <p:txBody>
          <a:bodyPr wrap="square" lIns="0" tIns="0" rIns="0" bIns="0" rtlCol="0">
            <a:noAutofit/>
          </a:bodyPr>
          <a:lstStyle/>
          <a:p>
            <a:pPr marL="22794">
              <a:lnSpc>
                <a:spcPts val="897"/>
              </a:lnSpc>
            </a:pPr>
            <a:endParaRPr sz="900"/>
          </a:p>
        </p:txBody>
      </p:sp>
      <p:sp>
        <p:nvSpPr>
          <p:cNvPr id="53" name="object 53"/>
          <p:cNvSpPr txBox="1"/>
          <p:nvPr/>
        </p:nvSpPr>
        <p:spPr>
          <a:xfrm>
            <a:off x="3477852" y="4376773"/>
            <a:ext cx="252906" cy="308821"/>
          </a:xfrm>
          <a:prstGeom prst="rect">
            <a:avLst/>
          </a:prstGeom>
        </p:spPr>
        <p:txBody>
          <a:bodyPr wrap="square" lIns="0" tIns="0" rIns="0" bIns="0" rtlCol="0">
            <a:noAutofit/>
          </a:bodyPr>
          <a:lstStyle/>
          <a:p>
            <a:pPr marL="22794">
              <a:lnSpc>
                <a:spcPts val="897"/>
              </a:lnSpc>
            </a:pPr>
            <a:endParaRPr sz="900"/>
          </a:p>
        </p:txBody>
      </p:sp>
      <p:sp>
        <p:nvSpPr>
          <p:cNvPr id="52" name="object 52"/>
          <p:cNvSpPr txBox="1"/>
          <p:nvPr/>
        </p:nvSpPr>
        <p:spPr>
          <a:xfrm>
            <a:off x="3730759" y="4376773"/>
            <a:ext cx="375281" cy="308821"/>
          </a:xfrm>
          <a:prstGeom prst="rect">
            <a:avLst/>
          </a:prstGeom>
        </p:spPr>
        <p:txBody>
          <a:bodyPr wrap="square" lIns="0" tIns="0" rIns="0" bIns="0" rtlCol="0">
            <a:noAutofit/>
          </a:bodyPr>
          <a:lstStyle/>
          <a:p>
            <a:pPr marL="22794">
              <a:lnSpc>
                <a:spcPts val="897"/>
              </a:lnSpc>
            </a:pPr>
            <a:endParaRPr sz="900"/>
          </a:p>
        </p:txBody>
      </p:sp>
      <p:sp>
        <p:nvSpPr>
          <p:cNvPr id="51" name="object 51"/>
          <p:cNvSpPr txBox="1"/>
          <p:nvPr/>
        </p:nvSpPr>
        <p:spPr>
          <a:xfrm>
            <a:off x="4106040" y="4376773"/>
            <a:ext cx="244748" cy="308821"/>
          </a:xfrm>
          <a:prstGeom prst="rect">
            <a:avLst/>
          </a:prstGeom>
        </p:spPr>
        <p:txBody>
          <a:bodyPr wrap="square" lIns="0" tIns="0" rIns="0" bIns="0" rtlCol="0">
            <a:noAutofit/>
          </a:bodyPr>
          <a:lstStyle/>
          <a:p>
            <a:pPr marL="22794">
              <a:lnSpc>
                <a:spcPts val="897"/>
              </a:lnSpc>
            </a:pPr>
            <a:endParaRPr sz="900"/>
          </a:p>
        </p:txBody>
      </p:sp>
      <p:sp>
        <p:nvSpPr>
          <p:cNvPr id="50" name="object 50"/>
          <p:cNvSpPr txBox="1"/>
          <p:nvPr/>
        </p:nvSpPr>
        <p:spPr>
          <a:xfrm>
            <a:off x="4350789" y="4376773"/>
            <a:ext cx="375281" cy="308821"/>
          </a:xfrm>
          <a:prstGeom prst="rect">
            <a:avLst/>
          </a:prstGeom>
        </p:spPr>
        <p:txBody>
          <a:bodyPr wrap="square" lIns="0" tIns="0" rIns="0" bIns="0" rtlCol="0">
            <a:noAutofit/>
          </a:bodyPr>
          <a:lstStyle/>
          <a:p>
            <a:pPr marL="22794">
              <a:lnSpc>
                <a:spcPts val="897"/>
              </a:lnSpc>
            </a:pPr>
            <a:endParaRPr sz="900"/>
          </a:p>
        </p:txBody>
      </p:sp>
      <p:sp>
        <p:nvSpPr>
          <p:cNvPr id="49" name="object 49"/>
          <p:cNvSpPr txBox="1"/>
          <p:nvPr/>
        </p:nvSpPr>
        <p:spPr>
          <a:xfrm>
            <a:off x="4726070" y="4376773"/>
            <a:ext cx="252906" cy="308821"/>
          </a:xfrm>
          <a:prstGeom prst="rect">
            <a:avLst/>
          </a:prstGeom>
        </p:spPr>
        <p:txBody>
          <a:bodyPr wrap="square" lIns="0" tIns="0" rIns="0" bIns="0" rtlCol="0">
            <a:noAutofit/>
          </a:bodyPr>
          <a:lstStyle/>
          <a:p>
            <a:pPr marL="22794">
              <a:lnSpc>
                <a:spcPts val="897"/>
              </a:lnSpc>
            </a:pPr>
            <a:endParaRPr sz="900"/>
          </a:p>
        </p:txBody>
      </p:sp>
      <p:sp>
        <p:nvSpPr>
          <p:cNvPr id="48" name="object 48"/>
          <p:cNvSpPr txBox="1"/>
          <p:nvPr/>
        </p:nvSpPr>
        <p:spPr>
          <a:xfrm>
            <a:off x="4978977" y="4376773"/>
            <a:ext cx="375281" cy="308821"/>
          </a:xfrm>
          <a:prstGeom prst="rect">
            <a:avLst/>
          </a:prstGeom>
        </p:spPr>
        <p:txBody>
          <a:bodyPr wrap="square" lIns="0" tIns="0" rIns="0" bIns="0" rtlCol="0">
            <a:noAutofit/>
          </a:bodyPr>
          <a:lstStyle/>
          <a:p>
            <a:pPr marL="22794">
              <a:lnSpc>
                <a:spcPts val="897"/>
              </a:lnSpc>
            </a:pPr>
            <a:endParaRPr sz="900"/>
          </a:p>
        </p:txBody>
      </p:sp>
      <p:sp>
        <p:nvSpPr>
          <p:cNvPr id="47" name="object 47"/>
          <p:cNvSpPr txBox="1"/>
          <p:nvPr/>
        </p:nvSpPr>
        <p:spPr>
          <a:xfrm>
            <a:off x="5354258" y="4376773"/>
            <a:ext cx="252906" cy="308821"/>
          </a:xfrm>
          <a:prstGeom prst="rect">
            <a:avLst/>
          </a:prstGeom>
        </p:spPr>
        <p:txBody>
          <a:bodyPr wrap="square" lIns="0" tIns="0" rIns="0" bIns="0" rtlCol="0">
            <a:noAutofit/>
          </a:bodyPr>
          <a:lstStyle/>
          <a:p>
            <a:pPr marL="22794">
              <a:lnSpc>
                <a:spcPts val="897"/>
              </a:lnSpc>
            </a:pPr>
            <a:endParaRPr sz="900"/>
          </a:p>
        </p:txBody>
      </p:sp>
      <p:sp>
        <p:nvSpPr>
          <p:cNvPr id="46" name="object 46"/>
          <p:cNvSpPr txBox="1"/>
          <p:nvPr/>
        </p:nvSpPr>
        <p:spPr>
          <a:xfrm>
            <a:off x="5607165" y="4376773"/>
            <a:ext cx="375281" cy="308821"/>
          </a:xfrm>
          <a:prstGeom prst="rect">
            <a:avLst/>
          </a:prstGeom>
        </p:spPr>
        <p:txBody>
          <a:bodyPr wrap="square" lIns="0" tIns="0" rIns="0" bIns="0" rtlCol="0">
            <a:noAutofit/>
          </a:bodyPr>
          <a:lstStyle/>
          <a:p>
            <a:pPr marL="22794">
              <a:lnSpc>
                <a:spcPts val="897"/>
              </a:lnSpc>
            </a:pPr>
            <a:endParaRPr sz="900"/>
          </a:p>
        </p:txBody>
      </p:sp>
      <p:sp>
        <p:nvSpPr>
          <p:cNvPr id="45" name="object 45"/>
          <p:cNvSpPr txBox="1"/>
          <p:nvPr/>
        </p:nvSpPr>
        <p:spPr>
          <a:xfrm>
            <a:off x="5982447" y="4376773"/>
            <a:ext cx="252906" cy="308821"/>
          </a:xfrm>
          <a:prstGeom prst="rect">
            <a:avLst/>
          </a:prstGeom>
        </p:spPr>
        <p:txBody>
          <a:bodyPr wrap="square" lIns="0" tIns="0" rIns="0" bIns="0" rtlCol="0">
            <a:noAutofit/>
          </a:bodyPr>
          <a:lstStyle/>
          <a:p>
            <a:pPr marL="22794">
              <a:lnSpc>
                <a:spcPts val="897"/>
              </a:lnSpc>
            </a:pPr>
            <a:endParaRPr sz="900"/>
          </a:p>
        </p:txBody>
      </p:sp>
      <p:sp>
        <p:nvSpPr>
          <p:cNvPr id="44" name="object 44"/>
          <p:cNvSpPr txBox="1"/>
          <p:nvPr/>
        </p:nvSpPr>
        <p:spPr>
          <a:xfrm>
            <a:off x="6235353" y="4376773"/>
            <a:ext cx="375281" cy="308821"/>
          </a:xfrm>
          <a:prstGeom prst="rect">
            <a:avLst/>
          </a:prstGeom>
        </p:spPr>
        <p:txBody>
          <a:bodyPr wrap="square" lIns="0" tIns="0" rIns="0" bIns="0" rtlCol="0">
            <a:noAutofit/>
          </a:bodyPr>
          <a:lstStyle/>
          <a:p>
            <a:pPr marL="22794">
              <a:lnSpc>
                <a:spcPts val="897"/>
              </a:lnSpc>
            </a:pPr>
            <a:endParaRPr sz="900"/>
          </a:p>
        </p:txBody>
      </p:sp>
      <p:sp>
        <p:nvSpPr>
          <p:cNvPr id="43" name="object 43"/>
          <p:cNvSpPr txBox="1"/>
          <p:nvPr/>
        </p:nvSpPr>
        <p:spPr>
          <a:xfrm>
            <a:off x="6610635" y="4376773"/>
            <a:ext cx="244748" cy="308821"/>
          </a:xfrm>
          <a:prstGeom prst="rect">
            <a:avLst/>
          </a:prstGeom>
        </p:spPr>
        <p:txBody>
          <a:bodyPr wrap="square" lIns="0" tIns="0" rIns="0" bIns="0" rtlCol="0">
            <a:noAutofit/>
          </a:bodyPr>
          <a:lstStyle/>
          <a:p>
            <a:pPr marL="22794">
              <a:lnSpc>
                <a:spcPts val="897"/>
              </a:lnSpc>
            </a:pPr>
            <a:endParaRPr sz="900"/>
          </a:p>
        </p:txBody>
      </p:sp>
      <p:sp>
        <p:nvSpPr>
          <p:cNvPr id="42" name="object 42"/>
          <p:cNvSpPr txBox="1"/>
          <p:nvPr/>
        </p:nvSpPr>
        <p:spPr>
          <a:xfrm>
            <a:off x="6855384" y="4376773"/>
            <a:ext cx="375282" cy="308821"/>
          </a:xfrm>
          <a:prstGeom prst="rect">
            <a:avLst/>
          </a:prstGeom>
        </p:spPr>
        <p:txBody>
          <a:bodyPr wrap="square" lIns="0" tIns="0" rIns="0" bIns="0" rtlCol="0">
            <a:noAutofit/>
          </a:bodyPr>
          <a:lstStyle/>
          <a:p>
            <a:pPr marL="22794">
              <a:lnSpc>
                <a:spcPts val="897"/>
              </a:lnSpc>
            </a:pPr>
            <a:endParaRPr sz="900"/>
          </a:p>
        </p:txBody>
      </p:sp>
      <p:sp>
        <p:nvSpPr>
          <p:cNvPr id="41" name="object 41"/>
          <p:cNvSpPr txBox="1"/>
          <p:nvPr/>
        </p:nvSpPr>
        <p:spPr>
          <a:xfrm>
            <a:off x="7230666" y="4376773"/>
            <a:ext cx="252906" cy="308821"/>
          </a:xfrm>
          <a:prstGeom prst="rect">
            <a:avLst/>
          </a:prstGeom>
        </p:spPr>
        <p:txBody>
          <a:bodyPr wrap="square" lIns="0" tIns="0" rIns="0" bIns="0" rtlCol="0">
            <a:noAutofit/>
          </a:bodyPr>
          <a:lstStyle/>
          <a:p>
            <a:pPr marL="22794">
              <a:lnSpc>
                <a:spcPts val="897"/>
              </a:lnSpc>
            </a:pPr>
            <a:endParaRPr sz="900"/>
          </a:p>
        </p:txBody>
      </p:sp>
      <p:sp>
        <p:nvSpPr>
          <p:cNvPr id="40" name="object 40"/>
          <p:cNvSpPr txBox="1"/>
          <p:nvPr/>
        </p:nvSpPr>
        <p:spPr>
          <a:xfrm>
            <a:off x="7483573" y="4376773"/>
            <a:ext cx="183560" cy="308821"/>
          </a:xfrm>
          <a:prstGeom prst="rect">
            <a:avLst/>
          </a:prstGeom>
        </p:spPr>
        <p:txBody>
          <a:bodyPr wrap="square" lIns="0" tIns="0" rIns="0" bIns="0" rtlCol="0">
            <a:noAutofit/>
          </a:bodyPr>
          <a:lstStyle/>
          <a:p>
            <a:pPr marL="22794">
              <a:lnSpc>
                <a:spcPts val="897"/>
              </a:lnSpc>
            </a:pPr>
            <a:endParaRPr sz="900"/>
          </a:p>
        </p:txBody>
      </p:sp>
      <p:sp>
        <p:nvSpPr>
          <p:cNvPr id="39" name="object 39"/>
          <p:cNvSpPr txBox="1"/>
          <p:nvPr/>
        </p:nvSpPr>
        <p:spPr>
          <a:xfrm>
            <a:off x="2657943" y="4562858"/>
            <a:ext cx="191719" cy="122736"/>
          </a:xfrm>
          <a:prstGeom prst="rect">
            <a:avLst/>
          </a:prstGeom>
        </p:spPr>
        <p:txBody>
          <a:bodyPr wrap="square" lIns="0" tIns="0" rIns="0" bIns="0" rtlCol="0">
            <a:noAutofit/>
          </a:bodyPr>
          <a:lstStyle/>
          <a:p>
            <a:pPr marL="22794">
              <a:lnSpc>
                <a:spcPts val="897"/>
              </a:lnSpc>
            </a:pPr>
            <a:endParaRPr sz="900"/>
          </a:p>
        </p:txBody>
      </p:sp>
      <p:sp>
        <p:nvSpPr>
          <p:cNvPr id="38" name="object 38"/>
          <p:cNvSpPr txBox="1"/>
          <p:nvPr/>
        </p:nvSpPr>
        <p:spPr>
          <a:xfrm>
            <a:off x="2849663" y="4562858"/>
            <a:ext cx="252906" cy="122736"/>
          </a:xfrm>
          <a:prstGeom prst="rect">
            <a:avLst/>
          </a:prstGeom>
        </p:spPr>
        <p:txBody>
          <a:bodyPr wrap="square" lIns="0" tIns="0" rIns="0" bIns="0" rtlCol="0">
            <a:noAutofit/>
          </a:bodyPr>
          <a:lstStyle/>
          <a:p>
            <a:pPr marL="22794">
              <a:lnSpc>
                <a:spcPts val="897"/>
              </a:lnSpc>
            </a:pPr>
            <a:endParaRPr sz="900"/>
          </a:p>
        </p:txBody>
      </p:sp>
      <p:sp>
        <p:nvSpPr>
          <p:cNvPr id="37" name="object 37"/>
          <p:cNvSpPr txBox="1"/>
          <p:nvPr/>
        </p:nvSpPr>
        <p:spPr>
          <a:xfrm>
            <a:off x="3102570" y="4562858"/>
            <a:ext cx="375281" cy="122736"/>
          </a:xfrm>
          <a:prstGeom prst="rect">
            <a:avLst/>
          </a:prstGeom>
        </p:spPr>
        <p:txBody>
          <a:bodyPr wrap="square" lIns="0" tIns="0" rIns="0" bIns="0" rtlCol="0">
            <a:noAutofit/>
          </a:bodyPr>
          <a:lstStyle/>
          <a:p>
            <a:pPr marL="22794">
              <a:lnSpc>
                <a:spcPts val="897"/>
              </a:lnSpc>
            </a:pPr>
            <a:endParaRPr sz="900"/>
          </a:p>
        </p:txBody>
      </p:sp>
      <p:sp>
        <p:nvSpPr>
          <p:cNvPr id="36" name="object 36"/>
          <p:cNvSpPr txBox="1"/>
          <p:nvPr/>
        </p:nvSpPr>
        <p:spPr>
          <a:xfrm>
            <a:off x="2657943" y="4685594"/>
            <a:ext cx="191719" cy="300903"/>
          </a:xfrm>
          <a:prstGeom prst="rect">
            <a:avLst/>
          </a:prstGeom>
        </p:spPr>
        <p:txBody>
          <a:bodyPr wrap="square" lIns="0" tIns="0" rIns="0" bIns="0" rtlCol="0">
            <a:noAutofit/>
          </a:bodyPr>
          <a:lstStyle/>
          <a:p>
            <a:pPr marL="22794">
              <a:lnSpc>
                <a:spcPts val="897"/>
              </a:lnSpc>
            </a:pPr>
            <a:endParaRPr sz="900"/>
          </a:p>
        </p:txBody>
      </p:sp>
      <p:sp>
        <p:nvSpPr>
          <p:cNvPr id="35" name="object 35"/>
          <p:cNvSpPr txBox="1"/>
          <p:nvPr/>
        </p:nvSpPr>
        <p:spPr>
          <a:xfrm>
            <a:off x="2849663" y="4685594"/>
            <a:ext cx="252906" cy="300903"/>
          </a:xfrm>
          <a:prstGeom prst="rect">
            <a:avLst/>
          </a:prstGeom>
        </p:spPr>
        <p:txBody>
          <a:bodyPr wrap="square" lIns="0" tIns="0" rIns="0" bIns="0" rtlCol="0">
            <a:noAutofit/>
          </a:bodyPr>
          <a:lstStyle/>
          <a:p>
            <a:pPr marL="22794">
              <a:lnSpc>
                <a:spcPts val="897"/>
              </a:lnSpc>
            </a:pPr>
            <a:endParaRPr sz="900"/>
          </a:p>
        </p:txBody>
      </p:sp>
      <p:sp>
        <p:nvSpPr>
          <p:cNvPr id="34" name="object 34"/>
          <p:cNvSpPr txBox="1"/>
          <p:nvPr/>
        </p:nvSpPr>
        <p:spPr>
          <a:xfrm>
            <a:off x="3102570" y="4685594"/>
            <a:ext cx="375281" cy="300903"/>
          </a:xfrm>
          <a:prstGeom prst="rect">
            <a:avLst/>
          </a:prstGeom>
        </p:spPr>
        <p:txBody>
          <a:bodyPr wrap="square" lIns="0" tIns="0" rIns="0" bIns="0" rtlCol="0">
            <a:noAutofit/>
          </a:bodyPr>
          <a:lstStyle/>
          <a:p>
            <a:pPr marL="22794">
              <a:lnSpc>
                <a:spcPts val="897"/>
              </a:lnSpc>
            </a:pPr>
            <a:endParaRPr sz="900"/>
          </a:p>
        </p:txBody>
      </p:sp>
      <p:sp>
        <p:nvSpPr>
          <p:cNvPr id="33" name="object 33"/>
          <p:cNvSpPr txBox="1"/>
          <p:nvPr/>
        </p:nvSpPr>
        <p:spPr>
          <a:xfrm>
            <a:off x="3477852" y="4685594"/>
            <a:ext cx="252906" cy="300903"/>
          </a:xfrm>
          <a:prstGeom prst="rect">
            <a:avLst/>
          </a:prstGeom>
        </p:spPr>
        <p:txBody>
          <a:bodyPr wrap="square" lIns="0" tIns="0" rIns="0" bIns="0" rtlCol="0">
            <a:noAutofit/>
          </a:bodyPr>
          <a:lstStyle/>
          <a:p>
            <a:pPr marL="22794">
              <a:lnSpc>
                <a:spcPts val="897"/>
              </a:lnSpc>
            </a:pPr>
            <a:endParaRPr sz="900"/>
          </a:p>
        </p:txBody>
      </p:sp>
      <p:sp>
        <p:nvSpPr>
          <p:cNvPr id="32" name="object 32"/>
          <p:cNvSpPr txBox="1"/>
          <p:nvPr/>
        </p:nvSpPr>
        <p:spPr>
          <a:xfrm>
            <a:off x="3730759" y="4685594"/>
            <a:ext cx="375281" cy="300903"/>
          </a:xfrm>
          <a:prstGeom prst="rect">
            <a:avLst/>
          </a:prstGeom>
        </p:spPr>
        <p:txBody>
          <a:bodyPr wrap="square" lIns="0" tIns="0" rIns="0" bIns="0" rtlCol="0">
            <a:noAutofit/>
          </a:bodyPr>
          <a:lstStyle/>
          <a:p>
            <a:pPr marL="22794">
              <a:lnSpc>
                <a:spcPts val="897"/>
              </a:lnSpc>
            </a:pPr>
            <a:endParaRPr sz="900"/>
          </a:p>
        </p:txBody>
      </p:sp>
      <p:sp>
        <p:nvSpPr>
          <p:cNvPr id="31" name="object 31"/>
          <p:cNvSpPr txBox="1"/>
          <p:nvPr/>
        </p:nvSpPr>
        <p:spPr>
          <a:xfrm>
            <a:off x="4106040" y="4685594"/>
            <a:ext cx="244748" cy="300903"/>
          </a:xfrm>
          <a:prstGeom prst="rect">
            <a:avLst/>
          </a:prstGeom>
        </p:spPr>
        <p:txBody>
          <a:bodyPr wrap="square" lIns="0" tIns="0" rIns="0" bIns="0" rtlCol="0">
            <a:noAutofit/>
          </a:bodyPr>
          <a:lstStyle/>
          <a:p>
            <a:pPr marL="22794">
              <a:lnSpc>
                <a:spcPts val="897"/>
              </a:lnSpc>
            </a:pPr>
            <a:endParaRPr sz="900"/>
          </a:p>
        </p:txBody>
      </p:sp>
      <p:sp>
        <p:nvSpPr>
          <p:cNvPr id="30" name="object 30"/>
          <p:cNvSpPr txBox="1"/>
          <p:nvPr/>
        </p:nvSpPr>
        <p:spPr>
          <a:xfrm>
            <a:off x="4350789" y="4685594"/>
            <a:ext cx="375281" cy="300903"/>
          </a:xfrm>
          <a:prstGeom prst="rect">
            <a:avLst/>
          </a:prstGeom>
        </p:spPr>
        <p:txBody>
          <a:bodyPr wrap="square" lIns="0" tIns="0" rIns="0" bIns="0" rtlCol="0">
            <a:noAutofit/>
          </a:bodyPr>
          <a:lstStyle/>
          <a:p>
            <a:pPr marL="22794">
              <a:lnSpc>
                <a:spcPts val="897"/>
              </a:lnSpc>
            </a:pPr>
            <a:endParaRPr sz="900"/>
          </a:p>
        </p:txBody>
      </p:sp>
      <p:sp>
        <p:nvSpPr>
          <p:cNvPr id="29" name="object 29"/>
          <p:cNvSpPr txBox="1"/>
          <p:nvPr/>
        </p:nvSpPr>
        <p:spPr>
          <a:xfrm>
            <a:off x="4726070" y="4685594"/>
            <a:ext cx="252906" cy="300903"/>
          </a:xfrm>
          <a:prstGeom prst="rect">
            <a:avLst/>
          </a:prstGeom>
        </p:spPr>
        <p:txBody>
          <a:bodyPr wrap="square" lIns="0" tIns="0" rIns="0" bIns="0" rtlCol="0">
            <a:noAutofit/>
          </a:bodyPr>
          <a:lstStyle/>
          <a:p>
            <a:pPr marL="22794">
              <a:lnSpc>
                <a:spcPts val="897"/>
              </a:lnSpc>
            </a:pPr>
            <a:endParaRPr sz="900"/>
          </a:p>
        </p:txBody>
      </p:sp>
      <p:sp>
        <p:nvSpPr>
          <p:cNvPr id="28" name="object 28"/>
          <p:cNvSpPr txBox="1"/>
          <p:nvPr/>
        </p:nvSpPr>
        <p:spPr>
          <a:xfrm>
            <a:off x="4978977" y="4685594"/>
            <a:ext cx="375281" cy="300903"/>
          </a:xfrm>
          <a:prstGeom prst="rect">
            <a:avLst/>
          </a:prstGeom>
        </p:spPr>
        <p:txBody>
          <a:bodyPr wrap="square" lIns="0" tIns="0" rIns="0" bIns="0" rtlCol="0">
            <a:noAutofit/>
          </a:bodyPr>
          <a:lstStyle/>
          <a:p>
            <a:pPr marL="22794">
              <a:lnSpc>
                <a:spcPts val="897"/>
              </a:lnSpc>
            </a:pPr>
            <a:endParaRPr sz="900"/>
          </a:p>
        </p:txBody>
      </p:sp>
      <p:sp>
        <p:nvSpPr>
          <p:cNvPr id="27" name="object 27"/>
          <p:cNvSpPr txBox="1"/>
          <p:nvPr/>
        </p:nvSpPr>
        <p:spPr>
          <a:xfrm>
            <a:off x="5354258" y="4685594"/>
            <a:ext cx="252906" cy="300903"/>
          </a:xfrm>
          <a:prstGeom prst="rect">
            <a:avLst/>
          </a:prstGeom>
        </p:spPr>
        <p:txBody>
          <a:bodyPr wrap="square" lIns="0" tIns="0" rIns="0" bIns="0" rtlCol="0">
            <a:noAutofit/>
          </a:bodyPr>
          <a:lstStyle/>
          <a:p>
            <a:pPr marL="22794">
              <a:lnSpc>
                <a:spcPts val="897"/>
              </a:lnSpc>
            </a:pPr>
            <a:endParaRPr sz="900"/>
          </a:p>
        </p:txBody>
      </p:sp>
      <p:sp>
        <p:nvSpPr>
          <p:cNvPr id="26" name="object 26"/>
          <p:cNvSpPr txBox="1"/>
          <p:nvPr/>
        </p:nvSpPr>
        <p:spPr>
          <a:xfrm>
            <a:off x="5607165" y="4685594"/>
            <a:ext cx="375281" cy="300903"/>
          </a:xfrm>
          <a:prstGeom prst="rect">
            <a:avLst/>
          </a:prstGeom>
        </p:spPr>
        <p:txBody>
          <a:bodyPr wrap="square" lIns="0" tIns="0" rIns="0" bIns="0" rtlCol="0">
            <a:noAutofit/>
          </a:bodyPr>
          <a:lstStyle/>
          <a:p>
            <a:pPr marL="22794">
              <a:lnSpc>
                <a:spcPts val="897"/>
              </a:lnSpc>
            </a:pPr>
            <a:endParaRPr sz="900"/>
          </a:p>
        </p:txBody>
      </p:sp>
      <p:sp>
        <p:nvSpPr>
          <p:cNvPr id="25" name="object 25"/>
          <p:cNvSpPr txBox="1"/>
          <p:nvPr/>
        </p:nvSpPr>
        <p:spPr>
          <a:xfrm>
            <a:off x="5982447" y="4685594"/>
            <a:ext cx="252906" cy="300903"/>
          </a:xfrm>
          <a:prstGeom prst="rect">
            <a:avLst/>
          </a:prstGeom>
        </p:spPr>
        <p:txBody>
          <a:bodyPr wrap="square" lIns="0" tIns="0" rIns="0" bIns="0" rtlCol="0">
            <a:noAutofit/>
          </a:bodyPr>
          <a:lstStyle/>
          <a:p>
            <a:pPr marL="22794">
              <a:lnSpc>
                <a:spcPts val="897"/>
              </a:lnSpc>
            </a:pPr>
            <a:endParaRPr sz="900"/>
          </a:p>
        </p:txBody>
      </p:sp>
      <p:sp>
        <p:nvSpPr>
          <p:cNvPr id="24" name="object 24"/>
          <p:cNvSpPr txBox="1"/>
          <p:nvPr/>
        </p:nvSpPr>
        <p:spPr>
          <a:xfrm>
            <a:off x="6235353" y="4685594"/>
            <a:ext cx="375281" cy="300903"/>
          </a:xfrm>
          <a:prstGeom prst="rect">
            <a:avLst/>
          </a:prstGeom>
        </p:spPr>
        <p:txBody>
          <a:bodyPr wrap="square" lIns="0" tIns="0" rIns="0" bIns="0" rtlCol="0">
            <a:noAutofit/>
          </a:bodyPr>
          <a:lstStyle/>
          <a:p>
            <a:pPr marL="22794">
              <a:lnSpc>
                <a:spcPts val="897"/>
              </a:lnSpc>
            </a:pPr>
            <a:endParaRPr sz="900"/>
          </a:p>
        </p:txBody>
      </p:sp>
      <p:sp>
        <p:nvSpPr>
          <p:cNvPr id="23" name="object 23"/>
          <p:cNvSpPr txBox="1"/>
          <p:nvPr/>
        </p:nvSpPr>
        <p:spPr>
          <a:xfrm>
            <a:off x="6610635" y="4685594"/>
            <a:ext cx="244748" cy="300903"/>
          </a:xfrm>
          <a:prstGeom prst="rect">
            <a:avLst/>
          </a:prstGeom>
        </p:spPr>
        <p:txBody>
          <a:bodyPr wrap="square" lIns="0" tIns="0" rIns="0" bIns="0" rtlCol="0">
            <a:noAutofit/>
          </a:bodyPr>
          <a:lstStyle/>
          <a:p>
            <a:pPr marL="22794">
              <a:lnSpc>
                <a:spcPts val="897"/>
              </a:lnSpc>
            </a:pPr>
            <a:endParaRPr sz="900"/>
          </a:p>
        </p:txBody>
      </p:sp>
      <p:sp>
        <p:nvSpPr>
          <p:cNvPr id="22" name="object 22"/>
          <p:cNvSpPr txBox="1"/>
          <p:nvPr/>
        </p:nvSpPr>
        <p:spPr>
          <a:xfrm>
            <a:off x="6855384" y="4685594"/>
            <a:ext cx="375282" cy="300903"/>
          </a:xfrm>
          <a:prstGeom prst="rect">
            <a:avLst/>
          </a:prstGeom>
        </p:spPr>
        <p:txBody>
          <a:bodyPr wrap="square" lIns="0" tIns="0" rIns="0" bIns="0" rtlCol="0">
            <a:noAutofit/>
          </a:bodyPr>
          <a:lstStyle/>
          <a:p>
            <a:pPr marL="22794">
              <a:lnSpc>
                <a:spcPts val="897"/>
              </a:lnSpc>
            </a:pPr>
            <a:endParaRPr sz="900"/>
          </a:p>
        </p:txBody>
      </p:sp>
      <p:sp>
        <p:nvSpPr>
          <p:cNvPr id="21" name="object 21"/>
          <p:cNvSpPr txBox="1"/>
          <p:nvPr/>
        </p:nvSpPr>
        <p:spPr>
          <a:xfrm>
            <a:off x="7230666" y="4685594"/>
            <a:ext cx="252906" cy="300903"/>
          </a:xfrm>
          <a:prstGeom prst="rect">
            <a:avLst/>
          </a:prstGeom>
        </p:spPr>
        <p:txBody>
          <a:bodyPr wrap="square" lIns="0" tIns="0" rIns="0" bIns="0" rtlCol="0">
            <a:noAutofit/>
          </a:bodyPr>
          <a:lstStyle/>
          <a:p>
            <a:pPr marL="22794">
              <a:lnSpc>
                <a:spcPts val="897"/>
              </a:lnSpc>
            </a:pPr>
            <a:endParaRPr sz="900"/>
          </a:p>
        </p:txBody>
      </p:sp>
      <p:sp>
        <p:nvSpPr>
          <p:cNvPr id="20" name="object 20"/>
          <p:cNvSpPr txBox="1"/>
          <p:nvPr/>
        </p:nvSpPr>
        <p:spPr>
          <a:xfrm>
            <a:off x="7483573" y="4685594"/>
            <a:ext cx="183560" cy="300903"/>
          </a:xfrm>
          <a:prstGeom prst="rect">
            <a:avLst/>
          </a:prstGeom>
        </p:spPr>
        <p:txBody>
          <a:bodyPr wrap="square" lIns="0" tIns="0" rIns="0" bIns="0" rtlCol="0">
            <a:noAutofit/>
          </a:bodyPr>
          <a:lstStyle/>
          <a:p>
            <a:pPr marL="22794">
              <a:lnSpc>
                <a:spcPts val="897"/>
              </a:lnSpc>
            </a:pPr>
            <a:endParaRPr sz="900"/>
          </a:p>
        </p:txBody>
      </p:sp>
      <p:sp>
        <p:nvSpPr>
          <p:cNvPr id="19" name="object 19"/>
          <p:cNvSpPr txBox="1"/>
          <p:nvPr/>
        </p:nvSpPr>
        <p:spPr>
          <a:xfrm>
            <a:off x="2657943" y="4986497"/>
            <a:ext cx="191719" cy="308821"/>
          </a:xfrm>
          <a:prstGeom prst="rect">
            <a:avLst/>
          </a:prstGeom>
        </p:spPr>
        <p:txBody>
          <a:bodyPr wrap="square" lIns="0" tIns="0" rIns="0" bIns="0" rtlCol="0">
            <a:noAutofit/>
          </a:bodyPr>
          <a:lstStyle/>
          <a:p>
            <a:pPr marL="22794">
              <a:lnSpc>
                <a:spcPts val="897"/>
              </a:lnSpc>
            </a:pPr>
            <a:endParaRPr sz="900"/>
          </a:p>
        </p:txBody>
      </p:sp>
      <p:sp>
        <p:nvSpPr>
          <p:cNvPr id="18" name="object 18"/>
          <p:cNvSpPr txBox="1"/>
          <p:nvPr/>
        </p:nvSpPr>
        <p:spPr>
          <a:xfrm>
            <a:off x="2849663" y="4986497"/>
            <a:ext cx="252906" cy="308821"/>
          </a:xfrm>
          <a:prstGeom prst="rect">
            <a:avLst/>
          </a:prstGeom>
        </p:spPr>
        <p:txBody>
          <a:bodyPr wrap="square" lIns="0" tIns="0" rIns="0" bIns="0" rtlCol="0">
            <a:noAutofit/>
          </a:bodyPr>
          <a:lstStyle/>
          <a:p>
            <a:pPr marL="22794">
              <a:lnSpc>
                <a:spcPts val="897"/>
              </a:lnSpc>
            </a:pPr>
            <a:endParaRPr sz="900"/>
          </a:p>
        </p:txBody>
      </p:sp>
      <p:sp>
        <p:nvSpPr>
          <p:cNvPr id="17" name="object 17"/>
          <p:cNvSpPr txBox="1"/>
          <p:nvPr/>
        </p:nvSpPr>
        <p:spPr>
          <a:xfrm>
            <a:off x="3102570" y="4986497"/>
            <a:ext cx="375281" cy="308821"/>
          </a:xfrm>
          <a:prstGeom prst="rect">
            <a:avLst/>
          </a:prstGeom>
        </p:spPr>
        <p:txBody>
          <a:bodyPr wrap="square" lIns="0" tIns="0" rIns="0" bIns="0" rtlCol="0">
            <a:noAutofit/>
          </a:bodyPr>
          <a:lstStyle/>
          <a:p>
            <a:pPr marL="22794">
              <a:lnSpc>
                <a:spcPts val="897"/>
              </a:lnSpc>
            </a:pPr>
            <a:endParaRPr sz="900"/>
          </a:p>
        </p:txBody>
      </p:sp>
      <p:sp>
        <p:nvSpPr>
          <p:cNvPr id="16" name="object 16"/>
          <p:cNvSpPr txBox="1"/>
          <p:nvPr/>
        </p:nvSpPr>
        <p:spPr>
          <a:xfrm>
            <a:off x="3477852" y="4986497"/>
            <a:ext cx="252906" cy="308821"/>
          </a:xfrm>
          <a:prstGeom prst="rect">
            <a:avLst/>
          </a:prstGeom>
        </p:spPr>
        <p:txBody>
          <a:bodyPr wrap="square" lIns="0" tIns="0" rIns="0" bIns="0" rtlCol="0">
            <a:noAutofit/>
          </a:bodyPr>
          <a:lstStyle/>
          <a:p>
            <a:pPr marL="22794">
              <a:lnSpc>
                <a:spcPts val="897"/>
              </a:lnSpc>
            </a:pPr>
            <a:endParaRPr sz="900"/>
          </a:p>
        </p:txBody>
      </p:sp>
      <p:sp>
        <p:nvSpPr>
          <p:cNvPr id="15" name="object 15"/>
          <p:cNvSpPr txBox="1"/>
          <p:nvPr/>
        </p:nvSpPr>
        <p:spPr>
          <a:xfrm>
            <a:off x="3730759" y="4986497"/>
            <a:ext cx="375281" cy="308821"/>
          </a:xfrm>
          <a:prstGeom prst="rect">
            <a:avLst/>
          </a:prstGeom>
        </p:spPr>
        <p:txBody>
          <a:bodyPr wrap="square" lIns="0" tIns="0" rIns="0" bIns="0" rtlCol="0">
            <a:noAutofit/>
          </a:bodyPr>
          <a:lstStyle/>
          <a:p>
            <a:pPr marL="22794">
              <a:lnSpc>
                <a:spcPts val="897"/>
              </a:lnSpc>
            </a:pPr>
            <a:endParaRPr sz="900"/>
          </a:p>
        </p:txBody>
      </p:sp>
      <p:sp>
        <p:nvSpPr>
          <p:cNvPr id="14" name="object 14"/>
          <p:cNvSpPr txBox="1"/>
          <p:nvPr/>
        </p:nvSpPr>
        <p:spPr>
          <a:xfrm>
            <a:off x="4106040" y="4986497"/>
            <a:ext cx="244748" cy="308821"/>
          </a:xfrm>
          <a:prstGeom prst="rect">
            <a:avLst/>
          </a:prstGeom>
        </p:spPr>
        <p:txBody>
          <a:bodyPr wrap="square" lIns="0" tIns="0" rIns="0" bIns="0" rtlCol="0">
            <a:noAutofit/>
          </a:bodyPr>
          <a:lstStyle/>
          <a:p>
            <a:pPr marL="22794">
              <a:lnSpc>
                <a:spcPts val="897"/>
              </a:lnSpc>
            </a:pPr>
            <a:endParaRPr sz="900"/>
          </a:p>
        </p:txBody>
      </p:sp>
      <p:sp>
        <p:nvSpPr>
          <p:cNvPr id="13" name="object 13"/>
          <p:cNvSpPr txBox="1"/>
          <p:nvPr/>
        </p:nvSpPr>
        <p:spPr>
          <a:xfrm>
            <a:off x="4350789" y="4986497"/>
            <a:ext cx="375281" cy="308821"/>
          </a:xfrm>
          <a:prstGeom prst="rect">
            <a:avLst/>
          </a:prstGeom>
        </p:spPr>
        <p:txBody>
          <a:bodyPr wrap="square" lIns="0" tIns="0" rIns="0" bIns="0" rtlCol="0">
            <a:noAutofit/>
          </a:bodyPr>
          <a:lstStyle/>
          <a:p>
            <a:pPr marL="22794">
              <a:lnSpc>
                <a:spcPts val="897"/>
              </a:lnSpc>
            </a:pPr>
            <a:endParaRPr sz="900"/>
          </a:p>
        </p:txBody>
      </p:sp>
      <p:sp>
        <p:nvSpPr>
          <p:cNvPr id="12" name="object 12"/>
          <p:cNvSpPr txBox="1"/>
          <p:nvPr/>
        </p:nvSpPr>
        <p:spPr>
          <a:xfrm>
            <a:off x="4726070" y="4986497"/>
            <a:ext cx="252906" cy="308821"/>
          </a:xfrm>
          <a:prstGeom prst="rect">
            <a:avLst/>
          </a:prstGeom>
        </p:spPr>
        <p:txBody>
          <a:bodyPr wrap="square" lIns="0" tIns="0" rIns="0" bIns="0" rtlCol="0">
            <a:noAutofit/>
          </a:bodyPr>
          <a:lstStyle/>
          <a:p>
            <a:pPr marL="22794">
              <a:lnSpc>
                <a:spcPts val="897"/>
              </a:lnSpc>
            </a:pPr>
            <a:endParaRPr sz="900"/>
          </a:p>
        </p:txBody>
      </p:sp>
      <p:sp>
        <p:nvSpPr>
          <p:cNvPr id="11" name="object 11"/>
          <p:cNvSpPr txBox="1"/>
          <p:nvPr/>
        </p:nvSpPr>
        <p:spPr>
          <a:xfrm>
            <a:off x="4978977" y="4986497"/>
            <a:ext cx="375281" cy="308821"/>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5354258" y="4986497"/>
            <a:ext cx="252906" cy="308821"/>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5607165" y="4986497"/>
            <a:ext cx="375281" cy="30882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5982447" y="4986497"/>
            <a:ext cx="252906" cy="30882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6235353" y="4986497"/>
            <a:ext cx="375281" cy="30882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6610635" y="4986497"/>
            <a:ext cx="244748" cy="30882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6855384" y="4986497"/>
            <a:ext cx="375282" cy="30882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7230666" y="4986497"/>
            <a:ext cx="252906" cy="30882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7483573" y="4986497"/>
            <a:ext cx="183560" cy="30882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1452837" y="2015225"/>
            <a:ext cx="7052276" cy="3701607"/>
          </a:xfrm>
          <a:prstGeom prst="rect">
            <a:avLst/>
          </a:prstGeom>
        </p:spPr>
        <p:txBody>
          <a:bodyPr wrap="square" lIns="0" tIns="0" rIns="0" bIns="0" rtlCol="0">
            <a:noAutofit/>
          </a:bodyPr>
          <a:lstStyle/>
          <a:p>
            <a:pPr>
              <a:lnSpc>
                <a:spcPts val="1167"/>
              </a:lnSpc>
              <a:spcBef>
                <a:spcPts val="18"/>
              </a:spcBef>
            </a:pPr>
            <a:endParaRPr sz="1200"/>
          </a:p>
          <a:p>
            <a:pPr marL="2317080">
              <a:lnSpc>
                <a:spcPct val="95825"/>
              </a:lnSpc>
            </a:pPr>
            <a:r>
              <a:rPr sz="900" spc="35" dirty="0">
                <a:latin typeface="Times New Roman"/>
                <a:cs typeface="Times New Roman"/>
              </a:rPr>
              <a:t>Price/Sale</a:t>
            </a:r>
            <a:r>
              <a:rPr sz="900" dirty="0">
                <a:latin typeface="Times New Roman"/>
                <a:cs typeface="Times New Roman"/>
              </a:rPr>
              <a:t>s  </a:t>
            </a:r>
            <a:r>
              <a:rPr sz="900" spc="90" dirty="0">
                <a:latin typeface="Times New Roman"/>
                <a:cs typeface="Times New Roman"/>
              </a:rPr>
              <a:t> </a:t>
            </a:r>
            <a:r>
              <a:rPr sz="900" spc="42" dirty="0">
                <a:latin typeface="Times New Roman"/>
                <a:cs typeface="Times New Roman"/>
              </a:rPr>
              <a:t>Ratio</a:t>
            </a:r>
            <a:r>
              <a:rPr sz="900" dirty="0">
                <a:latin typeface="Times New Roman"/>
                <a:cs typeface="Times New Roman"/>
              </a:rPr>
              <a:t>s </a:t>
            </a:r>
            <a:r>
              <a:rPr sz="900" spc="181" dirty="0">
                <a:latin typeface="Times New Roman"/>
                <a:cs typeface="Times New Roman"/>
              </a:rPr>
              <a:t> </a:t>
            </a:r>
            <a:r>
              <a:rPr sz="900" spc="42" dirty="0">
                <a:latin typeface="Times New Roman"/>
                <a:cs typeface="Times New Roman"/>
              </a:rPr>
              <a:t>an</a:t>
            </a:r>
            <a:r>
              <a:rPr sz="900" dirty="0">
                <a:latin typeface="Times New Roman"/>
                <a:cs typeface="Times New Roman"/>
              </a:rPr>
              <a:t>d  </a:t>
            </a:r>
            <a:r>
              <a:rPr sz="900" spc="4" dirty="0">
                <a:latin typeface="Times New Roman"/>
                <a:cs typeface="Times New Roman"/>
              </a:rPr>
              <a:t> </a:t>
            </a:r>
            <a:r>
              <a:rPr sz="900" spc="35" dirty="0">
                <a:latin typeface="Times New Roman"/>
                <a:cs typeface="Times New Roman"/>
              </a:rPr>
              <a:t>Ne</a:t>
            </a:r>
            <a:r>
              <a:rPr sz="900" dirty="0">
                <a:latin typeface="Times New Roman"/>
                <a:cs typeface="Times New Roman"/>
              </a:rPr>
              <a:t>t  </a:t>
            </a:r>
            <a:r>
              <a:rPr sz="900" spc="90" dirty="0">
                <a:latin typeface="Times New Roman"/>
                <a:cs typeface="Times New Roman"/>
              </a:rPr>
              <a:t> </a:t>
            </a:r>
            <a:r>
              <a:rPr sz="900" spc="35" dirty="0">
                <a:latin typeface="Times New Roman"/>
                <a:cs typeface="Times New Roman"/>
              </a:rPr>
              <a:t>Margin</a:t>
            </a:r>
            <a:r>
              <a:rPr sz="900" dirty="0">
                <a:latin typeface="Times New Roman"/>
                <a:cs typeface="Times New Roman"/>
              </a:rPr>
              <a:t>s</a:t>
            </a:r>
            <a:endParaRPr sz="900">
              <a:latin typeface="Times New Roman"/>
              <a:cs typeface="Times New Roman"/>
            </a:endParaRPr>
          </a:p>
          <a:p>
            <a:pPr marL="970835" marR="5818942" algn="ctr">
              <a:lnSpc>
                <a:spcPct val="95825"/>
              </a:lnSpc>
              <a:spcBef>
                <a:spcPts val="1701"/>
              </a:spcBef>
            </a:pPr>
            <a:r>
              <a:rPr sz="600" spc="17" dirty="0">
                <a:latin typeface="Times New Roman"/>
                <a:cs typeface="Times New Roman"/>
              </a:rPr>
              <a:t>1</a:t>
            </a:r>
            <a:r>
              <a:rPr sz="600" spc="22" dirty="0">
                <a:latin typeface="Times New Roman"/>
                <a:cs typeface="Times New Roman"/>
              </a:rPr>
              <a:t>.</a:t>
            </a:r>
            <a:r>
              <a:rPr sz="600" dirty="0">
                <a:latin typeface="Times New Roman"/>
                <a:cs typeface="Times New Roman"/>
              </a:rPr>
              <a:t>8</a:t>
            </a:r>
            <a:endParaRPr sz="600">
              <a:latin typeface="Times New Roman"/>
              <a:cs typeface="Times New Roman"/>
            </a:endParaRPr>
          </a:p>
          <a:p>
            <a:pPr marL="970835" marR="5818942" algn="ctr">
              <a:lnSpc>
                <a:spcPct val="95825"/>
              </a:lnSpc>
              <a:spcBef>
                <a:spcPts val="1750"/>
              </a:spcBef>
            </a:pPr>
            <a:r>
              <a:rPr sz="600" spc="17" dirty="0">
                <a:latin typeface="Times New Roman"/>
                <a:cs typeface="Times New Roman"/>
              </a:rPr>
              <a:t>1</a:t>
            </a:r>
            <a:r>
              <a:rPr sz="600" spc="22" dirty="0">
                <a:latin typeface="Times New Roman"/>
                <a:cs typeface="Times New Roman"/>
              </a:rPr>
              <a:t>.</a:t>
            </a:r>
            <a:r>
              <a:rPr sz="600" dirty="0">
                <a:latin typeface="Times New Roman"/>
                <a:cs typeface="Times New Roman"/>
              </a:rPr>
              <a:t>6</a:t>
            </a:r>
            <a:endParaRPr sz="600">
              <a:latin typeface="Times New Roman"/>
              <a:cs typeface="Times New Roman"/>
            </a:endParaRPr>
          </a:p>
          <a:p>
            <a:pPr marL="970835" marR="5818942" algn="ctr">
              <a:lnSpc>
                <a:spcPct val="95825"/>
              </a:lnSpc>
              <a:spcBef>
                <a:spcPts val="1687"/>
              </a:spcBef>
            </a:pPr>
            <a:r>
              <a:rPr sz="600" spc="17" dirty="0">
                <a:latin typeface="Times New Roman"/>
                <a:cs typeface="Times New Roman"/>
              </a:rPr>
              <a:t>1</a:t>
            </a:r>
            <a:r>
              <a:rPr sz="600" spc="22" dirty="0">
                <a:latin typeface="Times New Roman"/>
                <a:cs typeface="Times New Roman"/>
              </a:rPr>
              <a:t>.</a:t>
            </a:r>
            <a:r>
              <a:rPr sz="600" dirty="0">
                <a:latin typeface="Times New Roman"/>
                <a:cs typeface="Times New Roman"/>
              </a:rPr>
              <a:t>4</a:t>
            </a:r>
            <a:endParaRPr sz="600">
              <a:latin typeface="Times New Roman"/>
              <a:cs typeface="Times New Roman"/>
            </a:endParaRPr>
          </a:p>
          <a:p>
            <a:pPr marL="970835" marR="5818942" algn="ctr">
              <a:lnSpc>
                <a:spcPct val="95825"/>
              </a:lnSpc>
              <a:spcBef>
                <a:spcPts val="1750"/>
              </a:spcBef>
            </a:pPr>
            <a:r>
              <a:rPr sz="600" spc="17" dirty="0">
                <a:latin typeface="Times New Roman"/>
                <a:cs typeface="Times New Roman"/>
              </a:rPr>
              <a:t>1</a:t>
            </a:r>
            <a:r>
              <a:rPr sz="600" spc="22" dirty="0">
                <a:latin typeface="Times New Roman"/>
                <a:cs typeface="Times New Roman"/>
              </a:rPr>
              <a:t>.</a:t>
            </a:r>
            <a:r>
              <a:rPr sz="600" dirty="0">
                <a:latin typeface="Times New Roman"/>
                <a:cs typeface="Times New Roman"/>
              </a:rPr>
              <a:t>2</a:t>
            </a:r>
            <a:endParaRPr sz="600">
              <a:latin typeface="Times New Roman"/>
              <a:cs typeface="Times New Roman"/>
            </a:endParaRPr>
          </a:p>
          <a:p>
            <a:pPr marL="1051370" marR="5821664" algn="ctr">
              <a:lnSpc>
                <a:spcPct val="95825"/>
              </a:lnSpc>
              <a:spcBef>
                <a:spcPts val="1750"/>
              </a:spcBef>
            </a:pPr>
            <a:r>
              <a:rPr sz="600" dirty="0">
                <a:latin typeface="Times New Roman"/>
                <a:cs typeface="Times New Roman"/>
              </a:rPr>
              <a:t>1</a:t>
            </a:r>
            <a:endParaRPr sz="600">
              <a:latin typeface="Times New Roman"/>
              <a:cs typeface="Times New Roman"/>
            </a:endParaRPr>
          </a:p>
          <a:p>
            <a:pPr marL="970835" marR="5818942" algn="ctr">
              <a:lnSpc>
                <a:spcPct val="95825"/>
              </a:lnSpc>
              <a:spcBef>
                <a:spcPts val="1687"/>
              </a:spcBef>
            </a:pPr>
            <a:r>
              <a:rPr sz="600" spc="17" dirty="0">
                <a:latin typeface="Times New Roman"/>
                <a:cs typeface="Times New Roman"/>
              </a:rPr>
              <a:t>0</a:t>
            </a:r>
            <a:r>
              <a:rPr sz="600" spc="22" dirty="0">
                <a:latin typeface="Times New Roman"/>
                <a:cs typeface="Times New Roman"/>
              </a:rPr>
              <a:t>.</a:t>
            </a:r>
            <a:r>
              <a:rPr sz="600" dirty="0">
                <a:latin typeface="Times New Roman"/>
                <a:cs typeface="Times New Roman"/>
              </a:rPr>
              <a:t>8</a:t>
            </a:r>
            <a:endParaRPr sz="600">
              <a:latin typeface="Times New Roman"/>
              <a:cs typeface="Times New Roman"/>
            </a:endParaRPr>
          </a:p>
          <a:p>
            <a:pPr marL="970835" marR="5818942" algn="ctr">
              <a:lnSpc>
                <a:spcPct val="95825"/>
              </a:lnSpc>
              <a:spcBef>
                <a:spcPts val="1750"/>
              </a:spcBef>
            </a:pPr>
            <a:r>
              <a:rPr sz="600" spc="17" dirty="0">
                <a:latin typeface="Times New Roman"/>
                <a:cs typeface="Times New Roman"/>
              </a:rPr>
              <a:t>0</a:t>
            </a:r>
            <a:r>
              <a:rPr sz="600" spc="22" dirty="0">
                <a:latin typeface="Times New Roman"/>
                <a:cs typeface="Times New Roman"/>
              </a:rPr>
              <a:t>.</a:t>
            </a:r>
            <a:r>
              <a:rPr sz="600" dirty="0">
                <a:latin typeface="Times New Roman"/>
                <a:cs typeface="Times New Roman"/>
              </a:rPr>
              <a:t>6</a:t>
            </a:r>
            <a:endParaRPr sz="600">
              <a:latin typeface="Times New Roman"/>
              <a:cs typeface="Times New Roman"/>
            </a:endParaRPr>
          </a:p>
          <a:p>
            <a:pPr marL="970835" marR="5818942" algn="ctr">
              <a:lnSpc>
                <a:spcPct val="95825"/>
              </a:lnSpc>
              <a:spcBef>
                <a:spcPts val="1750"/>
              </a:spcBef>
            </a:pPr>
            <a:r>
              <a:rPr sz="600" spc="17" dirty="0">
                <a:latin typeface="Times New Roman"/>
                <a:cs typeface="Times New Roman"/>
              </a:rPr>
              <a:t>0</a:t>
            </a:r>
            <a:r>
              <a:rPr sz="600" spc="22" dirty="0">
                <a:latin typeface="Times New Roman"/>
                <a:cs typeface="Times New Roman"/>
              </a:rPr>
              <a:t>.</a:t>
            </a:r>
            <a:r>
              <a:rPr sz="600" dirty="0">
                <a:latin typeface="Times New Roman"/>
                <a:cs typeface="Times New Roman"/>
              </a:rPr>
              <a:t>4</a:t>
            </a:r>
            <a:endParaRPr sz="600">
              <a:latin typeface="Times New Roman"/>
              <a:cs typeface="Times New Roman"/>
            </a:endParaRPr>
          </a:p>
          <a:p>
            <a:pPr marL="970835" marR="5818942" algn="ctr">
              <a:lnSpc>
                <a:spcPct val="95825"/>
              </a:lnSpc>
              <a:spcBef>
                <a:spcPts val="1687"/>
              </a:spcBef>
            </a:pPr>
            <a:r>
              <a:rPr sz="600" spc="17" dirty="0">
                <a:latin typeface="Times New Roman"/>
                <a:cs typeface="Times New Roman"/>
              </a:rPr>
              <a:t>0</a:t>
            </a:r>
            <a:r>
              <a:rPr sz="600" spc="22" dirty="0">
                <a:latin typeface="Times New Roman"/>
                <a:cs typeface="Times New Roman"/>
              </a:rPr>
              <a:t>.</a:t>
            </a:r>
            <a:r>
              <a:rPr sz="600" dirty="0">
                <a:latin typeface="Times New Roman"/>
                <a:cs typeface="Times New Roman"/>
              </a:rPr>
              <a:t>2</a:t>
            </a:r>
            <a:endParaRPr sz="600">
              <a:latin typeface="Times New Roman"/>
              <a:cs typeface="Times New Roman"/>
            </a:endParaRPr>
          </a:p>
          <a:p>
            <a:pPr marL="1051370" marR="5821664" algn="ctr">
              <a:lnSpc>
                <a:spcPct val="95825"/>
              </a:lnSpc>
              <a:spcBef>
                <a:spcPts val="1750"/>
              </a:spcBef>
            </a:pPr>
            <a:r>
              <a:rPr sz="600" dirty="0">
                <a:latin typeface="Times New Roman"/>
                <a:cs typeface="Times New Roman"/>
              </a:rPr>
              <a:t>0</a:t>
            </a:r>
            <a:endParaRPr sz="600">
              <a:latin typeface="Times New Roman"/>
              <a:cs typeface="Times New Roman"/>
            </a:endParaRPr>
          </a:p>
          <a:p>
            <a:pPr marL="3404285" marR="1016430" indent="-1973077">
              <a:lnSpc>
                <a:spcPts val="722"/>
              </a:lnSpc>
              <a:spcBef>
                <a:spcPts val="166"/>
              </a:spcBef>
              <a:tabLst>
                <a:tab pos="2040059" algn="l"/>
              </a:tabLst>
            </a:pPr>
            <a:r>
              <a:rPr sz="600" spc="80" dirty="0">
                <a:latin typeface="Times New Roman"/>
                <a:cs typeface="Times New Roman"/>
              </a:rPr>
              <a:t>2</a:t>
            </a:r>
            <a:r>
              <a:rPr sz="600" dirty="0">
                <a:latin typeface="Times New Roman"/>
                <a:cs typeface="Times New Roman"/>
              </a:rPr>
              <a:t>%</a:t>
            </a:r>
            <a:r>
              <a:rPr sz="600" spc="2" dirty="0">
                <a:latin typeface="Times New Roman"/>
                <a:cs typeface="Times New Roman"/>
              </a:rPr>
              <a:t> </a:t>
            </a:r>
            <a:r>
              <a:rPr sz="600" dirty="0">
                <a:latin typeface="Times New Roman"/>
                <a:cs typeface="Times New Roman"/>
              </a:rPr>
              <a:t>	</a:t>
            </a:r>
            <a:r>
              <a:rPr sz="600" spc="80" dirty="0">
                <a:latin typeface="Times New Roman"/>
                <a:cs typeface="Times New Roman"/>
              </a:rPr>
              <a:t>4</a:t>
            </a:r>
            <a:r>
              <a:rPr sz="600" dirty="0">
                <a:latin typeface="Times New Roman"/>
                <a:cs typeface="Times New Roman"/>
              </a:rPr>
              <a:t>%                        </a:t>
            </a:r>
            <a:r>
              <a:rPr sz="600" spc="38" dirty="0">
                <a:latin typeface="Times New Roman"/>
                <a:cs typeface="Times New Roman"/>
              </a:rPr>
              <a:t> </a:t>
            </a:r>
            <a:r>
              <a:rPr sz="600" spc="80" dirty="0">
                <a:latin typeface="Times New Roman"/>
                <a:cs typeface="Times New Roman"/>
              </a:rPr>
              <a:t>6</a:t>
            </a:r>
            <a:r>
              <a:rPr sz="600" dirty="0">
                <a:latin typeface="Times New Roman"/>
                <a:cs typeface="Times New Roman"/>
              </a:rPr>
              <a:t>%                        </a:t>
            </a:r>
            <a:r>
              <a:rPr sz="600" spc="38" dirty="0">
                <a:latin typeface="Times New Roman"/>
                <a:cs typeface="Times New Roman"/>
              </a:rPr>
              <a:t> </a:t>
            </a:r>
            <a:r>
              <a:rPr sz="600" spc="80" dirty="0">
                <a:latin typeface="Times New Roman"/>
                <a:cs typeface="Times New Roman"/>
              </a:rPr>
              <a:t>8</a:t>
            </a:r>
            <a:r>
              <a:rPr sz="600" dirty="0">
                <a:latin typeface="Times New Roman"/>
                <a:cs typeface="Times New Roman"/>
              </a:rPr>
              <a:t>%                      </a:t>
            </a:r>
            <a:r>
              <a:rPr sz="600" spc="33" dirty="0">
                <a:latin typeface="Times New Roman"/>
                <a:cs typeface="Times New Roman"/>
              </a:rPr>
              <a:t> </a:t>
            </a:r>
            <a:r>
              <a:rPr sz="600" spc="59" dirty="0">
                <a:latin typeface="Times New Roman"/>
                <a:cs typeface="Times New Roman"/>
              </a:rPr>
              <a:t>10</a:t>
            </a:r>
            <a:r>
              <a:rPr sz="600" dirty="0">
                <a:latin typeface="Times New Roman"/>
                <a:cs typeface="Times New Roman"/>
              </a:rPr>
              <a:t>%                </a:t>
            </a:r>
            <a:r>
              <a:rPr sz="600" spc="132" dirty="0">
                <a:latin typeface="Times New Roman"/>
                <a:cs typeface="Times New Roman"/>
              </a:rPr>
              <a:t> </a:t>
            </a:r>
            <a:r>
              <a:rPr sz="600" spc="59" dirty="0">
                <a:latin typeface="Times New Roman"/>
                <a:cs typeface="Times New Roman"/>
              </a:rPr>
              <a:t>12</a:t>
            </a:r>
            <a:r>
              <a:rPr sz="600" dirty="0">
                <a:latin typeface="Times New Roman"/>
                <a:cs typeface="Times New Roman"/>
              </a:rPr>
              <a:t>%                </a:t>
            </a:r>
            <a:r>
              <a:rPr sz="600" spc="132" dirty="0">
                <a:latin typeface="Times New Roman"/>
                <a:cs typeface="Times New Roman"/>
              </a:rPr>
              <a:t> </a:t>
            </a:r>
            <a:r>
              <a:rPr sz="600" spc="59" dirty="0">
                <a:latin typeface="Times New Roman"/>
                <a:cs typeface="Times New Roman"/>
              </a:rPr>
              <a:t>14</a:t>
            </a:r>
            <a:r>
              <a:rPr sz="600" dirty="0">
                <a:latin typeface="Times New Roman"/>
                <a:cs typeface="Times New Roman"/>
              </a:rPr>
              <a:t>%                </a:t>
            </a:r>
            <a:r>
              <a:rPr sz="600" spc="132" dirty="0">
                <a:latin typeface="Times New Roman"/>
                <a:cs typeface="Times New Roman"/>
              </a:rPr>
              <a:t> </a:t>
            </a:r>
            <a:r>
              <a:rPr sz="600" spc="48" dirty="0">
                <a:latin typeface="Times New Roman"/>
                <a:cs typeface="Times New Roman"/>
              </a:rPr>
              <a:t>16</a:t>
            </a:r>
            <a:r>
              <a:rPr sz="600" dirty="0">
                <a:latin typeface="Times New Roman"/>
                <a:cs typeface="Times New Roman"/>
              </a:rPr>
              <a:t>%</a:t>
            </a:r>
            <a:r>
              <a:rPr sz="600" spc="-107" dirty="0">
                <a:latin typeface="Times New Roman"/>
                <a:cs typeface="Times New Roman"/>
              </a:rPr>
              <a:t> </a:t>
            </a:r>
            <a:r>
              <a:rPr sz="600" spc="39" dirty="0">
                <a:latin typeface="Times New Roman"/>
                <a:cs typeface="Times New Roman"/>
              </a:rPr>
              <a:t>Ne</a:t>
            </a:r>
            <a:r>
              <a:rPr sz="600" dirty="0">
                <a:latin typeface="Times New Roman"/>
                <a:cs typeface="Times New Roman"/>
              </a:rPr>
              <a:t>t   </a:t>
            </a:r>
            <a:r>
              <a:rPr sz="600" spc="57" dirty="0">
                <a:latin typeface="Times New Roman"/>
                <a:cs typeface="Times New Roman"/>
              </a:rPr>
              <a:t> </a:t>
            </a:r>
            <a:r>
              <a:rPr sz="600" spc="39" dirty="0">
                <a:latin typeface="Times New Roman"/>
                <a:cs typeface="Times New Roman"/>
              </a:rPr>
              <a:t>Margi</a:t>
            </a:r>
            <a:r>
              <a:rPr sz="600" dirty="0">
                <a:latin typeface="Times New Roman"/>
                <a:cs typeface="Times New Roman"/>
              </a:rPr>
              <a:t>n</a:t>
            </a:r>
            <a:r>
              <a:rPr sz="600" spc="-116" dirty="0">
                <a:latin typeface="Times New Roman"/>
                <a:cs typeface="Times New Roman"/>
              </a:rPr>
              <a:t> </a:t>
            </a:r>
            <a:endParaRPr sz="600">
              <a:latin typeface="Times New Roman"/>
              <a:cs typeface="Times New Roman"/>
            </a:endParaRPr>
          </a:p>
        </p:txBody>
      </p:sp>
    </p:spTree>
    <p:extLst>
      <p:ext uri="{BB962C8B-B14F-4D97-AF65-F5344CB8AC3E}">
        <p14:creationId xmlns:p14="http://schemas.microsoft.com/office/powerpoint/2010/main" val="1916934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object 27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80" name="object 28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81" name="object 28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82" name="object 28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83" name="object 28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84" name="object 28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85" name="object 28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46" name="object 46"/>
          <p:cNvSpPr/>
          <p:nvPr/>
        </p:nvSpPr>
        <p:spPr>
          <a:xfrm>
            <a:off x="5915178" y="4625219"/>
            <a:ext cx="0" cy="44958"/>
          </a:xfrm>
          <a:custGeom>
            <a:avLst/>
            <a:gdLst/>
            <a:ahLst/>
            <a:cxnLst/>
            <a:rect l="l" t="t" r="r" b="b"/>
            <a:pathLst>
              <a:path h="50952">
                <a:moveTo>
                  <a:pt x="0" y="12737"/>
                </a:moveTo>
                <a:lnTo>
                  <a:pt x="0" y="38213"/>
                </a:lnTo>
              </a:path>
            </a:pathLst>
          </a:custGeom>
          <a:ln w="38213">
            <a:solidFill>
              <a:srgbClr val="000000"/>
            </a:solidFill>
          </a:ln>
        </p:spPr>
        <p:txBody>
          <a:bodyPr wrap="square" lIns="0" tIns="0" rIns="0" bIns="0" rtlCol="0">
            <a:noAutofit/>
          </a:bodyPr>
          <a:lstStyle/>
          <a:p>
            <a:endParaRPr/>
          </a:p>
        </p:txBody>
      </p:sp>
      <p:sp>
        <p:nvSpPr>
          <p:cNvPr id="47" name="object 47"/>
          <p:cNvSpPr/>
          <p:nvPr/>
        </p:nvSpPr>
        <p:spPr>
          <a:xfrm>
            <a:off x="5602522" y="4625219"/>
            <a:ext cx="0" cy="44958"/>
          </a:xfrm>
          <a:custGeom>
            <a:avLst/>
            <a:gdLst/>
            <a:ahLst/>
            <a:cxnLst/>
            <a:rect l="l" t="t" r="r" b="b"/>
            <a:pathLst>
              <a:path h="50952">
                <a:moveTo>
                  <a:pt x="0" y="12737"/>
                </a:moveTo>
                <a:lnTo>
                  <a:pt x="0" y="38213"/>
                </a:lnTo>
              </a:path>
            </a:pathLst>
          </a:custGeom>
          <a:ln w="38213">
            <a:solidFill>
              <a:srgbClr val="000000"/>
            </a:solidFill>
          </a:ln>
        </p:spPr>
        <p:txBody>
          <a:bodyPr wrap="square" lIns="0" tIns="0" rIns="0" bIns="0" rtlCol="0">
            <a:noAutofit/>
          </a:bodyPr>
          <a:lstStyle/>
          <a:p>
            <a:endParaRPr/>
          </a:p>
        </p:txBody>
      </p:sp>
      <p:sp>
        <p:nvSpPr>
          <p:cNvPr id="48" name="object 48"/>
          <p:cNvSpPr/>
          <p:nvPr/>
        </p:nvSpPr>
        <p:spPr>
          <a:xfrm>
            <a:off x="5278285" y="4625219"/>
            <a:ext cx="0" cy="44958"/>
          </a:xfrm>
          <a:custGeom>
            <a:avLst/>
            <a:gdLst/>
            <a:ahLst/>
            <a:cxnLst/>
            <a:rect l="l" t="t" r="r" b="b"/>
            <a:pathLst>
              <a:path h="50952">
                <a:moveTo>
                  <a:pt x="0" y="12737"/>
                </a:moveTo>
                <a:lnTo>
                  <a:pt x="0" y="38213"/>
                </a:lnTo>
              </a:path>
            </a:pathLst>
          </a:custGeom>
          <a:ln w="38213">
            <a:solidFill>
              <a:srgbClr val="000000"/>
            </a:solidFill>
          </a:ln>
        </p:spPr>
        <p:txBody>
          <a:bodyPr wrap="square" lIns="0" tIns="0" rIns="0" bIns="0" rtlCol="0">
            <a:noAutofit/>
          </a:bodyPr>
          <a:lstStyle/>
          <a:p>
            <a:endParaRPr/>
          </a:p>
        </p:txBody>
      </p:sp>
      <p:sp>
        <p:nvSpPr>
          <p:cNvPr id="49" name="object 49"/>
          <p:cNvSpPr/>
          <p:nvPr/>
        </p:nvSpPr>
        <p:spPr>
          <a:xfrm>
            <a:off x="4954048" y="4625219"/>
            <a:ext cx="0" cy="44958"/>
          </a:xfrm>
          <a:custGeom>
            <a:avLst/>
            <a:gdLst/>
            <a:ahLst/>
            <a:cxnLst/>
            <a:rect l="l" t="t" r="r" b="b"/>
            <a:pathLst>
              <a:path h="50952">
                <a:moveTo>
                  <a:pt x="0" y="12737"/>
                </a:moveTo>
                <a:lnTo>
                  <a:pt x="0" y="38213"/>
                </a:lnTo>
              </a:path>
            </a:pathLst>
          </a:custGeom>
          <a:ln w="38213">
            <a:solidFill>
              <a:srgbClr val="000000"/>
            </a:solidFill>
          </a:ln>
        </p:spPr>
        <p:txBody>
          <a:bodyPr wrap="square" lIns="0" tIns="0" rIns="0" bIns="0" rtlCol="0">
            <a:noAutofit/>
          </a:bodyPr>
          <a:lstStyle/>
          <a:p>
            <a:endParaRPr/>
          </a:p>
        </p:txBody>
      </p:sp>
      <p:sp>
        <p:nvSpPr>
          <p:cNvPr id="50" name="object 50"/>
          <p:cNvSpPr/>
          <p:nvPr/>
        </p:nvSpPr>
        <p:spPr>
          <a:xfrm>
            <a:off x="4641391" y="4625219"/>
            <a:ext cx="0" cy="44958"/>
          </a:xfrm>
          <a:custGeom>
            <a:avLst/>
            <a:gdLst/>
            <a:ahLst/>
            <a:cxnLst/>
            <a:rect l="l" t="t" r="r" b="b"/>
            <a:pathLst>
              <a:path h="50952">
                <a:moveTo>
                  <a:pt x="0" y="12737"/>
                </a:moveTo>
                <a:lnTo>
                  <a:pt x="0" y="38213"/>
                </a:lnTo>
              </a:path>
            </a:pathLst>
          </a:custGeom>
          <a:ln w="38213">
            <a:solidFill>
              <a:srgbClr val="000000"/>
            </a:solidFill>
          </a:ln>
        </p:spPr>
        <p:txBody>
          <a:bodyPr wrap="square" lIns="0" tIns="0" rIns="0" bIns="0" rtlCol="0">
            <a:noAutofit/>
          </a:bodyPr>
          <a:lstStyle/>
          <a:p>
            <a:endParaRPr/>
          </a:p>
        </p:txBody>
      </p:sp>
      <p:sp>
        <p:nvSpPr>
          <p:cNvPr id="51" name="object 51"/>
          <p:cNvSpPr/>
          <p:nvPr/>
        </p:nvSpPr>
        <p:spPr>
          <a:xfrm>
            <a:off x="4317155" y="4625219"/>
            <a:ext cx="0" cy="44958"/>
          </a:xfrm>
          <a:custGeom>
            <a:avLst/>
            <a:gdLst/>
            <a:ahLst/>
            <a:cxnLst/>
            <a:rect l="l" t="t" r="r" b="b"/>
            <a:pathLst>
              <a:path h="50952">
                <a:moveTo>
                  <a:pt x="0" y="12737"/>
                </a:moveTo>
                <a:lnTo>
                  <a:pt x="0" y="38213"/>
                </a:lnTo>
              </a:path>
            </a:pathLst>
          </a:custGeom>
          <a:ln w="38213">
            <a:solidFill>
              <a:srgbClr val="000000"/>
            </a:solidFill>
          </a:ln>
        </p:spPr>
        <p:txBody>
          <a:bodyPr wrap="square" lIns="0" tIns="0" rIns="0" bIns="0" rtlCol="0">
            <a:noAutofit/>
          </a:bodyPr>
          <a:lstStyle/>
          <a:p>
            <a:endParaRPr/>
          </a:p>
        </p:txBody>
      </p:sp>
      <p:sp>
        <p:nvSpPr>
          <p:cNvPr id="52" name="object 52"/>
          <p:cNvSpPr/>
          <p:nvPr/>
        </p:nvSpPr>
        <p:spPr>
          <a:xfrm>
            <a:off x="3992917" y="4625219"/>
            <a:ext cx="0" cy="44958"/>
          </a:xfrm>
          <a:custGeom>
            <a:avLst/>
            <a:gdLst/>
            <a:ahLst/>
            <a:cxnLst/>
            <a:rect l="l" t="t" r="r" b="b"/>
            <a:pathLst>
              <a:path h="50952">
                <a:moveTo>
                  <a:pt x="0" y="12737"/>
                </a:moveTo>
                <a:lnTo>
                  <a:pt x="0" y="38213"/>
                </a:lnTo>
              </a:path>
            </a:pathLst>
          </a:custGeom>
          <a:ln w="38213">
            <a:solidFill>
              <a:srgbClr val="000000"/>
            </a:solidFill>
          </a:ln>
        </p:spPr>
        <p:txBody>
          <a:bodyPr wrap="square" lIns="0" tIns="0" rIns="0" bIns="0" rtlCol="0">
            <a:noAutofit/>
          </a:bodyPr>
          <a:lstStyle/>
          <a:p>
            <a:endParaRPr/>
          </a:p>
        </p:txBody>
      </p:sp>
      <p:sp>
        <p:nvSpPr>
          <p:cNvPr id="53" name="object 53"/>
          <p:cNvSpPr/>
          <p:nvPr/>
        </p:nvSpPr>
        <p:spPr>
          <a:xfrm>
            <a:off x="3680261" y="4625219"/>
            <a:ext cx="0" cy="44958"/>
          </a:xfrm>
          <a:custGeom>
            <a:avLst/>
            <a:gdLst/>
            <a:ahLst/>
            <a:cxnLst/>
            <a:rect l="l" t="t" r="r" b="b"/>
            <a:pathLst>
              <a:path h="50952">
                <a:moveTo>
                  <a:pt x="0" y="12737"/>
                </a:moveTo>
                <a:lnTo>
                  <a:pt x="0" y="38213"/>
                </a:lnTo>
              </a:path>
            </a:pathLst>
          </a:custGeom>
          <a:ln w="38213">
            <a:solidFill>
              <a:srgbClr val="000000"/>
            </a:solidFill>
          </a:ln>
        </p:spPr>
        <p:txBody>
          <a:bodyPr wrap="square" lIns="0" tIns="0" rIns="0" bIns="0" rtlCol="0">
            <a:noAutofit/>
          </a:bodyPr>
          <a:lstStyle/>
          <a:p>
            <a:endParaRPr/>
          </a:p>
        </p:txBody>
      </p:sp>
      <p:sp>
        <p:nvSpPr>
          <p:cNvPr id="54" name="object 54"/>
          <p:cNvSpPr/>
          <p:nvPr/>
        </p:nvSpPr>
        <p:spPr>
          <a:xfrm>
            <a:off x="3367604" y="4625219"/>
            <a:ext cx="0" cy="44958"/>
          </a:xfrm>
          <a:custGeom>
            <a:avLst/>
            <a:gdLst/>
            <a:ahLst/>
            <a:cxnLst/>
            <a:rect l="l" t="t" r="r" b="b"/>
            <a:pathLst>
              <a:path h="50952">
                <a:moveTo>
                  <a:pt x="0" y="12737"/>
                </a:moveTo>
                <a:lnTo>
                  <a:pt x="0" y="38213"/>
                </a:lnTo>
              </a:path>
            </a:pathLst>
          </a:custGeom>
          <a:ln w="38213">
            <a:solidFill>
              <a:srgbClr val="000000"/>
            </a:solidFill>
          </a:ln>
        </p:spPr>
        <p:txBody>
          <a:bodyPr wrap="square" lIns="0" tIns="0" rIns="0" bIns="0" rtlCol="0">
            <a:noAutofit/>
          </a:bodyPr>
          <a:lstStyle/>
          <a:p>
            <a:endParaRPr/>
          </a:p>
        </p:txBody>
      </p:sp>
      <p:sp>
        <p:nvSpPr>
          <p:cNvPr id="55" name="object 55"/>
          <p:cNvSpPr/>
          <p:nvPr/>
        </p:nvSpPr>
        <p:spPr>
          <a:xfrm>
            <a:off x="3327075" y="4630839"/>
            <a:ext cx="46319" cy="0"/>
          </a:xfrm>
          <a:custGeom>
            <a:avLst/>
            <a:gdLst/>
            <a:ahLst/>
            <a:cxnLst/>
            <a:rect l="l" t="t" r="r" b="b"/>
            <a:pathLst>
              <a:path w="50951">
                <a:moveTo>
                  <a:pt x="38213" y="0"/>
                </a:moveTo>
                <a:lnTo>
                  <a:pt x="12737" y="0"/>
                </a:lnTo>
              </a:path>
              <a:path w="50951">
                <a:moveTo>
                  <a:pt x="12737" y="0"/>
                </a:moveTo>
                <a:lnTo>
                  <a:pt x="38213" y="0"/>
                </a:lnTo>
              </a:path>
            </a:pathLst>
          </a:custGeom>
          <a:ln w="38213">
            <a:solidFill>
              <a:srgbClr val="000000"/>
            </a:solidFill>
          </a:ln>
        </p:spPr>
        <p:txBody>
          <a:bodyPr wrap="square" lIns="0" tIns="0" rIns="0" bIns="0" rtlCol="0">
            <a:noAutofit/>
          </a:bodyPr>
          <a:lstStyle/>
          <a:p>
            <a:endParaRPr/>
          </a:p>
        </p:txBody>
      </p:sp>
      <p:sp>
        <p:nvSpPr>
          <p:cNvPr id="56" name="object 56"/>
          <p:cNvSpPr/>
          <p:nvPr/>
        </p:nvSpPr>
        <p:spPr>
          <a:xfrm>
            <a:off x="3327075" y="1978325"/>
            <a:ext cx="46319" cy="0"/>
          </a:xfrm>
          <a:custGeom>
            <a:avLst/>
            <a:gdLst/>
            <a:ahLst/>
            <a:cxnLst/>
            <a:rect l="l" t="t" r="r" b="b"/>
            <a:pathLst>
              <a:path w="50951">
                <a:moveTo>
                  <a:pt x="38213" y="0"/>
                </a:moveTo>
                <a:lnTo>
                  <a:pt x="12737" y="0"/>
                </a:lnTo>
              </a:path>
              <a:path w="50951">
                <a:moveTo>
                  <a:pt x="12737" y="0"/>
                </a:moveTo>
                <a:lnTo>
                  <a:pt x="38213" y="0"/>
                </a:lnTo>
              </a:path>
            </a:pathLst>
          </a:custGeom>
          <a:ln w="38213">
            <a:solidFill>
              <a:srgbClr val="000000"/>
            </a:solidFill>
          </a:ln>
        </p:spPr>
        <p:txBody>
          <a:bodyPr wrap="square" lIns="0" tIns="0" rIns="0" bIns="0" rtlCol="0">
            <a:noAutofit/>
          </a:bodyPr>
          <a:lstStyle/>
          <a:p>
            <a:endParaRPr/>
          </a:p>
        </p:txBody>
      </p:sp>
      <p:sp>
        <p:nvSpPr>
          <p:cNvPr id="57" name="object 57"/>
          <p:cNvSpPr/>
          <p:nvPr/>
        </p:nvSpPr>
        <p:spPr>
          <a:xfrm>
            <a:off x="3327075" y="2281790"/>
            <a:ext cx="46319" cy="0"/>
          </a:xfrm>
          <a:custGeom>
            <a:avLst/>
            <a:gdLst/>
            <a:ahLst/>
            <a:cxnLst/>
            <a:rect l="l" t="t" r="r" b="b"/>
            <a:pathLst>
              <a:path w="50951">
                <a:moveTo>
                  <a:pt x="38213" y="0"/>
                </a:moveTo>
                <a:lnTo>
                  <a:pt x="12737" y="0"/>
                </a:lnTo>
              </a:path>
              <a:path w="50951">
                <a:moveTo>
                  <a:pt x="12737" y="0"/>
                </a:moveTo>
                <a:lnTo>
                  <a:pt x="38213" y="0"/>
                </a:lnTo>
              </a:path>
            </a:pathLst>
          </a:custGeom>
          <a:ln w="38213">
            <a:solidFill>
              <a:srgbClr val="000000"/>
            </a:solidFill>
          </a:ln>
        </p:spPr>
        <p:txBody>
          <a:bodyPr wrap="square" lIns="0" tIns="0" rIns="0" bIns="0" rtlCol="0">
            <a:noAutofit/>
          </a:bodyPr>
          <a:lstStyle/>
          <a:p>
            <a:endParaRPr/>
          </a:p>
        </p:txBody>
      </p:sp>
      <p:sp>
        <p:nvSpPr>
          <p:cNvPr id="58" name="object 58"/>
          <p:cNvSpPr/>
          <p:nvPr/>
        </p:nvSpPr>
        <p:spPr>
          <a:xfrm>
            <a:off x="3327075" y="2574017"/>
            <a:ext cx="46319" cy="0"/>
          </a:xfrm>
          <a:custGeom>
            <a:avLst/>
            <a:gdLst/>
            <a:ahLst/>
            <a:cxnLst/>
            <a:rect l="l" t="t" r="r" b="b"/>
            <a:pathLst>
              <a:path w="50951">
                <a:moveTo>
                  <a:pt x="38213" y="0"/>
                </a:moveTo>
                <a:lnTo>
                  <a:pt x="12737" y="0"/>
                </a:lnTo>
              </a:path>
              <a:path w="50951">
                <a:moveTo>
                  <a:pt x="12737" y="0"/>
                </a:moveTo>
                <a:lnTo>
                  <a:pt x="38213" y="0"/>
                </a:lnTo>
              </a:path>
            </a:pathLst>
          </a:custGeom>
          <a:ln w="38213">
            <a:solidFill>
              <a:srgbClr val="000000"/>
            </a:solidFill>
          </a:ln>
        </p:spPr>
        <p:txBody>
          <a:bodyPr wrap="square" lIns="0" tIns="0" rIns="0" bIns="0" rtlCol="0">
            <a:noAutofit/>
          </a:bodyPr>
          <a:lstStyle/>
          <a:p>
            <a:endParaRPr/>
          </a:p>
        </p:txBody>
      </p:sp>
      <p:sp>
        <p:nvSpPr>
          <p:cNvPr id="59" name="object 59"/>
          <p:cNvSpPr/>
          <p:nvPr/>
        </p:nvSpPr>
        <p:spPr>
          <a:xfrm>
            <a:off x="3327075" y="2866242"/>
            <a:ext cx="46319" cy="0"/>
          </a:xfrm>
          <a:custGeom>
            <a:avLst/>
            <a:gdLst/>
            <a:ahLst/>
            <a:cxnLst/>
            <a:rect l="l" t="t" r="r" b="b"/>
            <a:pathLst>
              <a:path w="50951">
                <a:moveTo>
                  <a:pt x="38213" y="0"/>
                </a:moveTo>
                <a:lnTo>
                  <a:pt x="12737" y="0"/>
                </a:lnTo>
              </a:path>
              <a:path w="50951">
                <a:moveTo>
                  <a:pt x="12737" y="0"/>
                </a:moveTo>
                <a:lnTo>
                  <a:pt x="38213" y="0"/>
                </a:lnTo>
              </a:path>
            </a:pathLst>
          </a:custGeom>
          <a:ln w="38213">
            <a:solidFill>
              <a:srgbClr val="000000"/>
            </a:solidFill>
          </a:ln>
        </p:spPr>
        <p:txBody>
          <a:bodyPr wrap="square" lIns="0" tIns="0" rIns="0" bIns="0" rtlCol="0">
            <a:noAutofit/>
          </a:bodyPr>
          <a:lstStyle/>
          <a:p>
            <a:endParaRPr/>
          </a:p>
        </p:txBody>
      </p:sp>
      <p:sp>
        <p:nvSpPr>
          <p:cNvPr id="60" name="object 60"/>
          <p:cNvSpPr/>
          <p:nvPr/>
        </p:nvSpPr>
        <p:spPr>
          <a:xfrm>
            <a:off x="3327075" y="3169708"/>
            <a:ext cx="46319" cy="0"/>
          </a:xfrm>
          <a:custGeom>
            <a:avLst/>
            <a:gdLst/>
            <a:ahLst/>
            <a:cxnLst/>
            <a:rect l="l" t="t" r="r" b="b"/>
            <a:pathLst>
              <a:path w="50951">
                <a:moveTo>
                  <a:pt x="38213" y="0"/>
                </a:moveTo>
                <a:lnTo>
                  <a:pt x="12737" y="0"/>
                </a:lnTo>
              </a:path>
              <a:path w="50951">
                <a:moveTo>
                  <a:pt x="12737" y="0"/>
                </a:moveTo>
                <a:lnTo>
                  <a:pt x="38213" y="0"/>
                </a:lnTo>
              </a:path>
            </a:pathLst>
          </a:custGeom>
          <a:ln w="38213">
            <a:solidFill>
              <a:srgbClr val="000000"/>
            </a:solidFill>
          </a:ln>
        </p:spPr>
        <p:txBody>
          <a:bodyPr wrap="square" lIns="0" tIns="0" rIns="0" bIns="0" rtlCol="0">
            <a:noAutofit/>
          </a:bodyPr>
          <a:lstStyle/>
          <a:p>
            <a:endParaRPr/>
          </a:p>
        </p:txBody>
      </p:sp>
      <p:sp>
        <p:nvSpPr>
          <p:cNvPr id="61" name="object 61"/>
          <p:cNvSpPr/>
          <p:nvPr/>
        </p:nvSpPr>
        <p:spPr>
          <a:xfrm>
            <a:off x="3327075" y="3461935"/>
            <a:ext cx="46319" cy="0"/>
          </a:xfrm>
          <a:custGeom>
            <a:avLst/>
            <a:gdLst/>
            <a:ahLst/>
            <a:cxnLst/>
            <a:rect l="l" t="t" r="r" b="b"/>
            <a:pathLst>
              <a:path w="50951">
                <a:moveTo>
                  <a:pt x="38213" y="0"/>
                </a:moveTo>
                <a:lnTo>
                  <a:pt x="12737" y="0"/>
                </a:lnTo>
              </a:path>
              <a:path w="50951">
                <a:moveTo>
                  <a:pt x="12737" y="0"/>
                </a:moveTo>
                <a:lnTo>
                  <a:pt x="38213" y="0"/>
                </a:lnTo>
              </a:path>
            </a:pathLst>
          </a:custGeom>
          <a:ln w="38213">
            <a:solidFill>
              <a:srgbClr val="000000"/>
            </a:solidFill>
          </a:ln>
        </p:spPr>
        <p:txBody>
          <a:bodyPr wrap="square" lIns="0" tIns="0" rIns="0" bIns="0" rtlCol="0">
            <a:noAutofit/>
          </a:bodyPr>
          <a:lstStyle/>
          <a:p>
            <a:endParaRPr/>
          </a:p>
        </p:txBody>
      </p:sp>
      <p:sp>
        <p:nvSpPr>
          <p:cNvPr id="62" name="object 62"/>
          <p:cNvSpPr/>
          <p:nvPr/>
        </p:nvSpPr>
        <p:spPr>
          <a:xfrm>
            <a:off x="3327075" y="3754160"/>
            <a:ext cx="46319" cy="0"/>
          </a:xfrm>
          <a:custGeom>
            <a:avLst/>
            <a:gdLst/>
            <a:ahLst/>
            <a:cxnLst/>
            <a:rect l="l" t="t" r="r" b="b"/>
            <a:pathLst>
              <a:path w="50951">
                <a:moveTo>
                  <a:pt x="38213" y="0"/>
                </a:moveTo>
                <a:lnTo>
                  <a:pt x="12737" y="0"/>
                </a:lnTo>
              </a:path>
              <a:path w="50951">
                <a:moveTo>
                  <a:pt x="12737" y="0"/>
                </a:moveTo>
                <a:lnTo>
                  <a:pt x="38213" y="0"/>
                </a:lnTo>
              </a:path>
            </a:pathLst>
          </a:custGeom>
          <a:ln w="38213">
            <a:solidFill>
              <a:srgbClr val="000000"/>
            </a:solidFill>
          </a:ln>
        </p:spPr>
        <p:txBody>
          <a:bodyPr wrap="square" lIns="0" tIns="0" rIns="0" bIns="0" rtlCol="0">
            <a:noAutofit/>
          </a:bodyPr>
          <a:lstStyle/>
          <a:p>
            <a:endParaRPr/>
          </a:p>
        </p:txBody>
      </p:sp>
      <p:sp>
        <p:nvSpPr>
          <p:cNvPr id="63" name="object 63"/>
          <p:cNvSpPr/>
          <p:nvPr/>
        </p:nvSpPr>
        <p:spPr>
          <a:xfrm>
            <a:off x="3327075" y="4057626"/>
            <a:ext cx="46319" cy="0"/>
          </a:xfrm>
          <a:custGeom>
            <a:avLst/>
            <a:gdLst/>
            <a:ahLst/>
            <a:cxnLst/>
            <a:rect l="l" t="t" r="r" b="b"/>
            <a:pathLst>
              <a:path w="50951">
                <a:moveTo>
                  <a:pt x="38213" y="0"/>
                </a:moveTo>
                <a:lnTo>
                  <a:pt x="12737" y="0"/>
                </a:lnTo>
              </a:path>
              <a:path w="50951">
                <a:moveTo>
                  <a:pt x="12737" y="0"/>
                </a:moveTo>
                <a:lnTo>
                  <a:pt x="38213" y="0"/>
                </a:lnTo>
              </a:path>
            </a:pathLst>
          </a:custGeom>
          <a:ln w="38213">
            <a:solidFill>
              <a:srgbClr val="000000"/>
            </a:solidFill>
          </a:ln>
        </p:spPr>
        <p:txBody>
          <a:bodyPr wrap="square" lIns="0" tIns="0" rIns="0" bIns="0" rtlCol="0">
            <a:noAutofit/>
          </a:bodyPr>
          <a:lstStyle/>
          <a:p>
            <a:endParaRPr/>
          </a:p>
        </p:txBody>
      </p:sp>
      <p:sp>
        <p:nvSpPr>
          <p:cNvPr id="64" name="object 64"/>
          <p:cNvSpPr/>
          <p:nvPr/>
        </p:nvSpPr>
        <p:spPr>
          <a:xfrm>
            <a:off x="3327075" y="4349852"/>
            <a:ext cx="46319" cy="0"/>
          </a:xfrm>
          <a:custGeom>
            <a:avLst/>
            <a:gdLst/>
            <a:ahLst/>
            <a:cxnLst/>
            <a:rect l="l" t="t" r="r" b="b"/>
            <a:pathLst>
              <a:path w="50951">
                <a:moveTo>
                  <a:pt x="38213" y="0"/>
                </a:moveTo>
                <a:lnTo>
                  <a:pt x="12737" y="0"/>
                </a:lnTo>
              </a:path>
              <a:path w="50951">
                <a:moveTo>
                  <a:pt x="12737" y="0"/>
                </a:moveTo>
                <a:lnTo>
                  <a:pt x="38213" y="0"/>
                </a:lnTo>
              </a:path>
            </a:pathLst>
          </a:custGeom>
          <a:ln w="38213">
            <a:solidFill>
              <a:srgbClr val="000000"/>
            </a:solidFill>
          </a:ln>
        </p:spPr>
        <p:txBody>
          <a:bodyPr wrap="square" lIns="0" tIns="0" rIns="0" bIns="0" rtlCol="0">
            <a:noAutofit/>
          </a:bodyPr>
          <a:lstStyle/>
          <a:p>
            <a:endParaRPr/>
          </a:p>
        </p:txBody>
      </p:sp>
      <p:sp>
        <p:nvSpPr>
          <p:cNvPr id="65" name="object 65"/>
          <p:cNvSpPr/>
          <p:nvPr/>
        </p:nvSpPr>
        <p:spPr>
          <a:xfrm>
            <a:off x="3361814" y="1972706"/>
            <a:ext cx="2547575" cy="2652513"/>
          </a:xfrm>
          <a:custGeom>
            <a:avLst/>
            <a:gdLst/>
            <a:ahLst/>
            <a:cxnLst/>
            <a:rect l="l" t="t" r="r" b="b"/>
            <a:pathLst>
              <a:path w="2802332" h="3006181">
                <a:moveTo>
                  <a:pt x="2802332" y="0"/>
                </a:moveTo>
                <a:lnTo>
                  <a:pt x="0" y="0"/>
                </a:lnTo>
                <a:lnTo>
                  <a:pt x="0" y="3006181"/>
                </a:lnTo>
                <a:lnTo>
                  <a:pt x="2802332" y="3006181"/>
                </a:lnTo>
                <a:lnTo>
                  <a:pt x="2802332" y="0"/>
                </a:lnTo>
                <a:close/>
              </a:path>
            </a:pathLst>
          </a:custGeom>
          <a:solidFill>
            <a:srgbClr val="FEFFFE"/>
          </a:solidFill>
        </p:spPr>
        <p:txBody>
          <a:bodyPr wrap="square" lIns="0" tIns="0" rIns="0" bIns="0" rtlCol="0">
            <a:noAutofit/>
          </a:bodyPr>
          <a:lstStyle/>
          <a:p>
            <a:endParaRPr/>
          </a:p>
        </p:txBody>
      </p:sp>
      <p:sp>
        <p:nvSpPr>
          <p:cNvPr id="66" name="object 66"/>
          <p:cNvSpPr/>
          <p:nvPr/>
        </p:nvSpPr>
        <p:spPr>
          <a:xfrm>
            <a:off x="3361814" y="4630839"/>
            <a:ext cx="2559154" cy="0"/>
          </a:xfrm>
          <a:custGeom>
            <a:avLst/>
            <a:gdLst/>
            <a:ahLst/>
            <a:cxnLst/>
            <a:rect l="l" t="t" r="r" b="b"/>
            <a:pathLst>
              <a:path w="2815069">
                <a:moveTo>
                  <a:pt x="2815069" y="0"/>
                </a:moveTo>
                <a:lnTo>
                  <a:pt x="0" y="0"/>
                </a:lnTo>
              </a:path>
              <a:path w="2815069">
                <a:moveTo>
                  <a:pt x="0" y="1"/>
                </a:moveTo>
                <a:lnTo>
                  <a:pt x="2815069" y="0"/>
                </a:lnTo>
              </a:path>
            </a:pathLst>
          </a:custGeom>
          <a:ln w="12737">
            <a:solidFill>
              <a:srgbClr val="000000"/>
            </a:solidFill>
          </a:ln>
        </p:spPr>
        <p:txBody>
          <a:bodyPr wrap="square" lIns="0" tIns="0" rIns="0" bIns="0" rtlCol="0">
            <a:noAutofit/>
          </a:bodyPr>
          <a:lstStyle/>
          <a:p>
            <a:endParaRPr/>
          </a:p>
        </p:txBody>
      </p:sp>
      <p:sp>
        <p:nvSpPr>
          <p:cNvPr id="67" name="object 67"/>
          <p:cNvSpPr/>
          <p:nvPr/>
        </p:nvSpPr>
        <p:spPr>
          <a:xfrm>
            <a:off x="5915178" y="1972705"/>
            <a:ext cx="0" cy="2663753"/>
          </a:xfrm>
          <a:custGeom>
            <a:avLst/>
            <a:gdLst/>
            <a:ahLst/>
            <a:cxnLst/>
            <a:rect l="l" t="t" r="r" b="b"/>
            <a:pathLst>
              <a:path h="3018920">
                <a:moveTo>
                  <a:pt x="0" y="0"/>
                </a:moveTo>
                <a:lnTo>
                  <a:pt x="0" y="3018919"/>
                </a:lnTo>
              </a:path>
            </a:pathLst>
          </a:custGeom>
          <a:ln w="12737">
            <a:solidFill>
              <a:srgbClr val="000000"/>
            </a:solidFill>
          </a:ln>
        </p:spPr>
        <p:txBody>
          <a:bodyPr wrap="square" lIns="0" tIns="0" rIns="0" bIns="0" rtlCol="0">
            <a:noAutofit/>
          </a:bodyPr>
          <a:lstStyle/>
          <a:p>
            <a:endParaRPr/>
          </a:p>
        </p:txBody>
      </p:sp>
      <p:sp>
        <p:nvSpPr>
          <p:cNvPr id="68" name="object 68"/>
          <p:cNvSpPr/>
          <p:nvPr/>
        </p:nvSpPr>
        <p:spPr>
          <a:xfrm>
            <a:off x="3361814" y="1978325"/>
            <a:ext cx="2559154" cy="0"/>
          </a:xfrm>
          <a:custGeom>
            <a:avLst/>
            <a:gdLst/>
            <a:ahLst/>
            <a:cxnLst/>
            <a:rect l="l" t="t" r="r" b="b"/>
            <a:pathLst>
              <a:path w="2815069">
                <a:moveTo>
                  <a:pt x="2815069" y="0"/>
                </a:moveTo>
                <a:lnTo>
                  <a:pt x="0" y="0"/>
                </a:lnTo>
              </a:path>
              <a:path w="2815069">
                <a:moveTo>
                  <a:pt x="0" y="1"/>
                </a:moveTo>
                <a:lnTo>
                  <a:pt x="2815069" y="0"/>
                </a:lnTo>
              </a:path>
            </a:pathLst>
          </a:custGeom>
          <a:ln w="12737">
            <a:solidFill>
              <a:srgbClr val="000000"/>
            </a:solidFill>
          </a:ln>
        </p:spPr>
        <p:txBody>
          <a:bodyPr wrap="square" lIns="0" tIns="0" rIns="0" bIns="0" rtlCol="0">
            <a:noAutofit/>
          </a:bodyPr>
          <a:lstStyle/>
          <a:p>
            <a:endParaRPr/>
          </a:p>
        </p:txBody>
      </p:sp>
      <p:sp>
        <p:nvSpPr>
          <p:cNvPr id="69" name="object 69"/>
          <p:cNvSpPr/>
          <p:nvPr/>
        </p:nvSpPr>
        <p:spPr>
          <a:xfrm>
            <a:off x="3367604" y="1972705"/>
            <a:ext cx="0" cy="2663753"/>
          </a:xfrm>
          <a:custGeom>
            <a:avLst/>
            <a:gdLst/>
            <a:ahLst/>
            <a:cxnLst/>
            <a:rect l="l" t="t" r="r" b="b"/>
            <a:pathLst>
              <a:path h="3018920">
                <a:moveTo>
                  <a:pt x="0" y="0"/>
                </a:moveTo>
                <a:lnTo>
                  <a:pt x="0" y="3018919"/>
                </a:lnTo>
              </a:path>
            </a:pathLst>
          </a:custGeom>
          <a:ln w="12737">
            <a:solidFill>
              <a:srgbClr val="000000"/>
            </a:solidFill>
          </a:ln>
        </p:spPr>
        <p:txBody>
          <a:bodyPr wrap="square" lIns="0" tIns="0" rIns="0" bIns="0" rtlCol="0">
            <a:noAutofit/>
          </a:bodyPr>
          <a:lstStyle/>
          <a:p>
            <a:endParaRPr/>
          </a:p>
        </p:txBody>
      </p:sp>
      <p:sp>
        <p:nvSpPr>
          <p:cNvPr id="70" name="object 70"/>
          <p:cNvSpPr/>
          <p:nvPr/>
        </p:nvSpPr>
        <p:spPr>
          <a:xfrm>
            <a:off x="5423034" y="2281790"/>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71" name="object 71"/>
          <p:cNvSpPr/>
          <p:nvPr/>
        </p:nvSpPr>
        <p:spPr>
          <a:xfrm>
            <a:off x="5451983" y="225369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72" name="object 72"/>
          <p:cNvSpPr/>
          <p:nvPr/>
        </p:nvSpPr>
        <p:spPr>
          <a:xfrm>
            <a:off x="5423034" y="2259311"/>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73" name="object 73"/>
          <p:cNvSpPr/>
          <p:nvPr/>
        </p:nvSpPr>
        <p:spPr>
          <a:xfrm>
            <a:off x="5428823" y="225369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74" name="object 74"/>
          <p:cNvSpPr/>
          <p:nvPr/>
        </p:nvSpPr>
        <p:spPr>
          <a:xfrm>
            <a:off x="5666211" y="3135990"/>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75" name="object 75"/>
          <p:cNvSpPr/>
          <p:nvPr/>
        </p:nvSpPr>
        <p:spPr>
          <a:xfrm>
            <a:off x="5695161" y="310789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76" name="object 76"/>
          <p:cNvSpPr/>
          <p:nvPr/>
        </p:nvSpPr>
        <p:spPr>
          <a:xfrm>
            <a:off x="5666211" y="3113511"/>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77" name="object 77"/>
          <p:cNvSpPr/>
          <p:nvPr/>
        </p:nvSpPr>
        <p:spPr>
          <a:xfrm>
            <a:off x="5672001" y="310789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78" name="object 78"/>
          <p:cNvSpPr/>
          <p:nvPr/>
        </p:nvSpPr>
        <p:spPr>
          <a:xfrm>
            <a:off x="4832460" y="3945231"/>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79" name="object 79"/>
          <p:cNvSpPr/>
          <p:nvPr/>
        </p:nvSpPr>
        <p:spPr>
          <a:xfrm>
            <a:off x="4861409" y="3917133"/>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80" name="object 80"/>
          <p:cNvSpPr/>
          <p:nvPr/>
        </p:nvSpPr>
        <p:spPr>
          <a:xfrm>
            <a:off x="4832460" y="3922752"/>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81" name="object 81"/>
          <p:cNvSpPr/>
          <p:nvPr/>
        </p:nvSpPr>
        <p:spPr>
          <a:xfrm>
            <a:off x="4838249" y="3917133"/>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82" name="object 82"/>
          <p:cNvSpPr/>
          <p:nvPr/>
        </p:nvSpPr>
        <p:spPr>
          <a:xfrm>
            <a:off x="5040898" y="3686724"/>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83" name="object 83"/>
          <p:cNvSpPr/>
          <p:nvPr/>
        </p:nvSpPr>
        <p:spPr>
          <a:xfrm>
            <a:off x="5069846" y="3658625"/>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84" name="object 84"/>
          <p:cNvSpPr/>
          <p:nvPr/>
        </p:nvSpPr>
        <p:spPr>
          <a:xfrm>
            <a:off x="5040898" y="3664245"/>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85" name="object 85"/>
          <p:cNvSpPr/>
          <p:nvPr/>
        </p:nvSpPr>
        <p:spPr>
          <a:xfrm>
            <a:off x="5046687" y="3658625"/>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86" name="object 86"/>
          <p:cNvSpPr/>
          <p:nvPr/>
        </p:nvSpPr>
        <p:spPr>
          <a:xfrm>
            <a:off x="4832460" y="3754160"/>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87" name="object 87"/>
          <p:cNvSpPr/>
          <p:nvPr/>
        </p:nvSpPr>
        <p:spPr>
          <a:xfrm>
            <a:off x="4861409" y="372606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88" name="object 88"/>
          <p:cNvSpPr/>
          <p:nvPr/>
        </p:nvSpPr>
        <p:spPr>
          <a:xfrm>
            <a:off x="4832460" y="3731681"/>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89" name="object 89"/>
          <p:cNvSpPr/>
          <p:nvPr/>
        </p:nvSpPr>
        <p:spPr>
          <a:xfrm>
            <a:off x="4838249" y="372606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90" name="object 90"/>
          <p:cNvSpPr/>
          <p:nvPr/>
        </p:nvSpPr>
        <p:spPr>
          <a:xfrm>
            <a:off x="5214596" y="3630526"/>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91" name="object 91"/>
          <p:cNvSpPr/>
          <p:nvPr/>
        </p:nvSpPr>
        <p:spPr>
          <a:xfrm>
            <a:off x="5243545" y="3602427"/>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92" name="object 92"/>
          <p:cNvSpPr/>
          <p:nvPr/>
        </p:nvSpPr>
        <p:spPr>
          <a:xfrm>
            <a:off x="5214596" y="3608047"/>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93" name="object 93"/>
          <p:cNvSpPr/>
          <p:nvPr/>
        </p:nvSpPr>
        <p:spPr>
          <a:xfrm>
            <a:off x="5220385" y="3602427"/>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94" name="object 94"/>
          <p:cNvSpPr/>
          <p:nvPr/>
        </p:nvSpPr>
        <p:spPr>
          <a:xfrm>
            <a:off x="4809300" y="3967710"/>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95" name="object 95"/>
          <p:cNvSpPr/>
          <p:nvPr/>
        </p:nvSpPr>
        <p:spPr>
          <a:xfrm>
            <a:off x="4838249" y="393961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96" name="object 96"/>
          <p:cNvSpPr/>
          <p:nvPr/>
        </p:nvSpPr>
        <p:spPr>
          <a:xfrm>
            <a:off x="4809300" y="3945231"/>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97" name="object 97"/>
          <p:cNvSpPr/>
          <p:nvPr/>
        </p:nvSpPr>
        <p:spPr>
          <a:xfrm>
            <a:off x="4815089" y="393961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98" name="object 98"/>
          <p:cNvSpPr/>
          <p:nvPr/>
        </p:nvSpPr>
        <p:spPr>
          <a:xfrm>
            <a:off x="4635601" y="3900274"/>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99" name="object 99"/>
          <p:cNvSpPr/>
          <p:nvPr/>
        </p:nvSpPr>
        <p:spPr>
          <a:xfrm>
            <a:off x="4664551" y="3872175"/>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00" name="object 100"/>
          <p:cNvSpPr/>
          <p:nvPr/>
        </p:nvSpPr>
        <p:spPr>
          <a:xfrm>
            <a:off x="4635601" y="3877795"/>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01" name="object 101"/>
          <p:cNvSpPr/>
          <p:nvPr/>
        </p:nvSpPr>
        <p:spPr>
          <a:xfrm>
            <a:off x="4641391" y="3872175"/>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02" name="object 102"/>
          <p:cNvSpPr/>
          <p:nvPr/>
        </p:nvSpPr>
        <p:spPr>
          <a:xfrm>
            <a:off x="4878780" y="3844076"/>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03" name="object 103"/>
          <p:cNvSpPr/>
          <p:nvPr/>
        </p:nvSpPr>
        <p:spPr>
          <a:xfrm>
            <a:off x="4907728" y="3815978"/>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04" name="object 104"/>
          <p:cNvSpPr/>
          <p:nvPr/>
        </p:nvSpPr>
        <p:spPr>
          <a:xfrm>
            <a:off x="4878780" y="3821598"/>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05" name="object 105"/>
          <p:cNvSpPr/>
          <p:nvPr/>
        </p:nvSpPr>
        <p:spPr>
          <a:xfrm>
            <a:off x="4884569" y="3815978"/>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06" name="object 106"/>
          <p:cNvSpPr/>
          <p:nvPr/>
        </p:nvSpPr>
        <p:spPr>
          <a:xfrm>
            <a:off x="4658761" y="3911513"/>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07" name="object 107"/>
          <p:cNvSpPr/>
          <p:nvPr/>
        </p:nvSpPr>
        <p:spPr>
          <a:xfrm>
            <a:off x="4687711" y="3883415"/>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08" name="object 108"/>
          <p:cNvSpPr/>
          <p:nvPr/>
        </p:nvSpPr>
        <p:spPr>
          <a:xfrm>
            <a:off x="4658761" y="3889034"/>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09" name="object 109"/>
          <p:cNvSpPr/>
          <p:nvPr/>
        </p:nvSpPr>
        <p:spPr>
          <a:xfrm>
            <a:off x="4664551" y="3883415"/>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10" name="object 110"/>
          <p:cNvSpPr/>
          <p:nvPr/>
        </p:nvSpPr>
        <p:spPr>
          <a:xfrm>
            <a:off x="4820880" y="3967710"/>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11" name="object 111"/>
          <p:cNvSpPr/>
          <p:nvPr/>
        </p:nvSpPr>
        <p:spPr>
          <a:xfrm>
            <a:off x="4849829" y="393961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12" name="object 112"/>
          <p:cNvSpPr/>
          <p:nvPr/>
        </p:nvSpPr>
        <p:spPr>
          <a:xfrm>
            <a:off x="4820880" y="3945231"/>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13" name="object 113"/>
          <p:cNvSpPr/>
          <p:nvPr/>
        </p:nvSpPr>
        <p:spPr>
          <a:xfrm>
            <a:off x="4826669" y="393961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14" name="object 114"/>
          <p:cNvSpPr/>
          <p:nvPr/>
        </p:nvSpPr>
        <p:spPr>
          <a:xfrm>
            <a:off x="4392424" y="3787879"/>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15" name="object 115"/>
          <p:cNvSpPr/>
          <p:nvPr/>
        </p:nvSpPr>
        <p:spPr>
          <a:xfrm>
            <a:off x="4421374" y="3759780"/>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16" name="object 116"/>
          <p:cNvSpPr/>
          <p:nvPr/>
        </p:nvSpPr>
        <p:spPr>
          <a:xfrm>
            <a:off x="4392424" y="3765400"/>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17" name="object 117"/>
          <p:cNvSpPr/>
          <p:nvPr/>
        </p:nvSpPr>
        <p:spPr>
          <a:xfrm>
            <a:off x="4398214" y="3759780"/>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18" name="object 118"/>
          <p:cNvSpPr/>
          <p:nvPr/>
        </p:nvSpPr>
        <p:spPr>
          <a:xfrm>
            <a:off x="3987128" y="4170020"/>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19" name="object 119"/>
          <p:cNvSpPr/>
          <p:nvPr/>
        </p:nvSpPr>
        <p:spPr>
          <a:xfrm>
            <a:off x="4016077" y="414192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20" name="object 120"/>
          <p:cNvSpPr/>
          <p:nvPr/>
        </p:nvSpPr>
        <p:spPr>
          <a:xfrm>
            <a:off x="3987128" y="4147541"/>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21" name="object 121"/>
          <p:cNvSpPr/>
          <p:nvPr/>
        </p:nvSpPr>
        <p:spPr>
          <a:xfrm>
            <a:off x="3992917" y="4141922"/>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22" name="object 122"/>
          <p:cNvSpPr/>
          <p:nvPr/>
        </p:nvSpPr>
        <p:spPr>
          <a:xfrm>
            <a:off x="3987128" y="4136302"/>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23" name="object 123"/>
          <p:cNvSpPr/>
          <p:nvPr/>
        </p:nvSpPr>
        <p:spPr>
          <a:xfrm>
            <a:off x="4016077" y="4108204"/>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24" name="object 124"/>
          <p:cNvSpPr/>
          <p:nvPr/>
        </p:nvSpPr>
        <p:spPr>
          <a:xfrm>
            <a:off x="3987128" y="4113823"/>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25" name="object 125"/>
          <p:cNvSpPr/>
          <p:nvPr/>
        </p:nvSpPr>
        <p:spPr>
          <a:xfrm>
            <a:off x="3992917" y="4108204"/>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26" name="object 126"/>
          <p:cNvSpPr/>
          <p:nvPr/>
        </p:nvSpPr>
        <p:spPr>
          <a:xfrm>
            <a:off x="3570252" y="4282415"/>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27" name="object 127"/>
          <p:cNvSpPr/>
          <p:nvPr/>
        </p:nvSpPr>
        <p:spPr>
          <a:xfrm>
            <a:off x="3599202" y="4254317"/>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28" name="object 128"/>
          <p:cNvSpPr/>
          <p:nvPr/>
        </p:nvSpPr>
        <p:spPr>
          <a:xfrm>
            <a:off x="3570252" y="4259936"/>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29" name="object 129"/>
          <p:cNvSpPr/>
          <p:nvPr/>
        </p:nvSpPr>
        <p:spPr>
          <a:xfrm>
            <a:off x="3576042" y="4254317"/>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30" name="object 130"/>
          <p:cNvSpPr/>
          <p:nvPr/>
        </p:nvSpPr>
        <p:spPr>
          <a:xfrm>
            <a:off x="3639731" y="4349852"/>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31" name="object 131"/>
          <p:cNvSpPr/>
          <p:nvPr/>
        </p:nvSpPr>
        <p:spPr>
          <a:xfrm>
            <a:off x="3668681" y="4321753"/>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32" name="object 132"/>
          <p:cNvSpPr/>
          <p:nvPr/>
        </p:nvSpPr>
        <p:spPr>
          <a:xfrm>
            <a:off x="3639731" y="4327373"/>
            <a:ext cx="34739" cy="0"/>
          </a:xfrm>
          <a:custGeom>
            <a:avLst/>
            <a:gdLst/>
            <a:ahLst/>
            <a:cxnLst/>
            <a:rect l="l" t="t" r="r" b="b"/>
            <a:pathLst>
              <a:path w="38213">
                <a:moveTo>
                  <a:pt x="0" y="0"/>
                </a:moveTo>
                <a:lnTo>
                  <a:pt x="38213" y="0"/>
                </a:lnTo>
              </a:path>
            </a:pathLst>
          </a:custGeom>
          <a:ln w="12738">
            <a:solidFill>
              <a:srgbClr val="FF0000"/>
            </a:solidFill>
          </a:ln>
        </p:spPr>
        <p:txBody>
          <a:bodyPr wrap="square" lIns="0" tIns="0" rIns="0" bIns="0" rtlCol="0">
            <a:noAutofit/>
          </a:bodyPr>
          <a:lstStyle/>
          <a:p>
            <a:endParaRPr/>
          </a:p>
        </p:txBody>
      </p:sp>
      <p:sp>
        <p:nvSpPr>
          <p:cNvPr id="133" name="object 133"/>
          <p:cNvSpPr/>
          <p:nvPr/>
        </p:nvSpPr>
        <p:spPr>
          <a:xfrm>
            <a:off x="3645521" y="4321753"/>
            <a:ext cx="0" cy="33718"/>
          </a:xfrm>
          <a:custGeom>
            <a:avLst/>
            <a:gdLst/>
            <a:ahLst/>
            <a:cxnLst/>
            <a:rect l="l" t="t" r="r" b="b"/>
            <a:pathLst>
              <a:path h="38214">
                <a:moveTo>
                  <a:pt x="0" y="0"/>
                </a:moveTo>
                <a:lnTo>
                  <a:pt x="0" y="38214"/>
                </a:lnTo>
              </a:path>
            </a:pathLst>
          </a:custGeom>
          <a:ln w="12737">
            <a:solidFill>
              <a:srgbClr val="FF0000"/>
            </a:solidFill>
          </a:ln>
        </p:spPr>
        <p:txBody>
          <a:bodyPr wrap="square" lIns="0" tIns="0" rIns="0" bIns="0" rtlCol="0">
            <a:noAutofit/>
          </a:bodyPr>
          <a:lstStyle/>
          <a:p>
            <a:endParaRPr/>
          </a:p>
        </p:txBody>
      </p:sp>
      <p:sp>
        <p:nvSpPr>
          <p:cNvPr id="134" name="object 134"/>
          <p:cNvSpPr/>
          <p:nvPr/>
        </p:nvSpPr>
        <p:spPr>
          <a:xfrm>
            <a:off x="4635602" y="2973018"/>
            <a:ext cx="1285366" cy="831719"/>
          </a:xfrm>
          <a:custGeom>
            <a:avLst/>
            <a:gdLst/>
            <a:ahLst/>
            <a:cxnLst/>
            <a:rect l="l" t="t" r="r" b="b"/>
            <a:pathLst>
              <a:path w="1413903" h="942615">
                <a:moveTo>
                  <a:pt x="1401166" y="0"/>
                </a:moveTo>
                <a:lnTo>
                  <a:pt x="0" y="929877"/>
                </a:lnTo>
                <a:lnTo>
                  <a:pt x="0" y="942615"/>
                </a:lnTo>
                <a:lnTo>
                  <a:pt x="12738" y="942615"/>
                </a:lnTo>
                <a:lnTo>
                  <a:pt x="1413903" y="12736"/>
                </a:lnTo>
                <a:lnTo>
                  <a:pt x="1413903" y="0"/>
                </a:lnTo>
                <a:lnTo>
                  <a:pt x="1401166" y="0"/>
                </a:lnTo>
                <a:close/>
              </a:path>
            </a:pathLst>
          </a:custGeom>
          <a:solidFill>
            <a:srgbClr val="FF0000"/>
          </a:solidFill>
        </p:spPr>
        <p:txBody>
          <a:bodyPr wrap="square" lIns="0" tIns="0" rIns="0" bIns="0" rtlCol="0">
            <a:noAutofit/>
          </a:bodyPr>
          <a:lstStyle/>
          <a:p>
            <a:endParaRPr/>
          </a:p>
        </p:txBody>
      </p:sp>
      <p:sp>
        <p:nvSpPr>
          <p:cNvPr id="135" name="object 135"/>
          <p:cNvSpPr/>
          <p:nvPr/>
        </p:nvSpPr>
        <p:spPr>
          <a:xfrm>
            <a:off x="3361815" y="3793497"/>
            <a:ext cx="1285366" cy="831720"/>
          </a:xfrm>
          <a:custGeom>
            <a:avLst/>
            <a:gdLst/>
            <a:ahLst/>
            <a:cxnLst/>
            <a:rect l="l" t="t" r="r" b="b"/>
            <a:pathLst>
              <a:path w="1413903" h="942616">
                <a:moveTo>
                  <a:pt x="1401165" y="0"/>
                </a:moveTo>
                <a:lnTo>
                  <a:pt x="0" y="929878"/>
                </a:lnTo>
                <a:lnTo>
                  <a:pt x="0" y="942616"/>
                </a:lnTo>
                <a:lnTo>
                  <a:pt x="12738" y="942616"/>
                </a:lnTo>
                <a:lnTo>
                  <a:pt x="1413903" y="12738"/>
                </a:lnTo>
                <a:lnTo>
                  <a:pt x="1413903" y="0"/>
                </a:lnTo>
                <a:lnTo>
                  <a:pt x="1401165" y="0"/>
                </a:lnTo>
                <a:close/>
              </a:path>
            </a:pathLst>
          </a:custGeom>
          <a:solidFill>
            <a:srgbClr val="FF0000"/>
          </a:solidFill>
        </p:spPr>
        <p:txBody>
          <a:bodyPr wrap="square" lIns="0" tIns="0" rIns="0" bIns="0" rtlCol="0">
            <a:noAutofit/>
          </a:bodyPr>
          <a:lstStyle/>
          <a:p>
            <a:endParaRPr/>
          </a:p>
        </p:txBody>
      </p:sp>
      <p:sp>
        <p:nvSpPr>
          <p:cNvPr id="136" name="object 136"/>
          <p:cNvSpPr/>
          <p:nvPr/>
        </p:nvSpPr>
        <p:spPr>
          <a:xfrm>
            <a:off x="3894490" y="4591500"/>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37" name="object 137"/>
          <p:cNvSpPr/>
          <p:nvPr/>
        </p:nvSpPr>
        <p:spPr>
          <a:xfrm>
            <a:off x="3929229" y="4569021"/>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38" name="object 138"/>
          <p:cNvSpPr/>
          <p:nvPr/>
        </p:nvSpPr>
        <p:spPr>
          <a:xfrm>
            <a:off x="3963969" y="4546542"/>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39" name="object 139"/>
          <p:cNvSpPr/>
          <p:nvPr/>
        </p:nvSpPr>
        <p:spPr>
          <a:xfrm>
            <a:off x="3998707" y="4524063"/>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140" name="object 140"/>
          <p:cNvSpPr/>
          <p:nvPr/>
        </p:nvSpPr>
        <p:spPr>
          <a:xfrm>
            <a:off x="4033449" y="4512823"/>
            <a:ext cx="34739" cy="22479"/>
          </a:xfrm>
          <a:custGeom>
            <a:avLst/>
            <a:gdLst/>
            <a:ahLst/>
            <a:cxnLst/>
            <a:rect l="l" t="t" r="r" b="b"/>
            <a:pathLst>
              <a:path w="38213" h="25476">
                <a:moveTo>
                  <a:pt x="25474" y="0"/>
                </a:moveTo>
                <a:lnTo>
                  <a:pt x="0" y="12738"/>
                </a:lnTo>
                <a:lnTo>
                  <a:pt x="0" y="25476"/>
                </a:lnTo>
                <a:lnTo>
                  <a:pt x="12738" y="25476"/>
                </a:lnTo>
                <a:lnTo>
                  <a:pt x="38213" y="12738"/>
                </a:lnTo>
                <a:lnTo>
                  <a:pt x="38213" y="0"/>
                </a:lnTo>
                <a:lnTo>
                  <a:pt x="25474" y="0"/>
                </a:lnTo>
                <a:close/>
              </a:path>
            </a:pathLst>
          </a:custGeom>
          <a:solidFill>
            <a:srgbClr val="FF0000"/>
          </a:solidFill>
        </p:spPr>
        <p:txBody>
          <a:bodyPr wrap="square" lIns="0" tIns="0" rIns="0" bIns="0" rtlCol="0">
            <a:noAutofit/>
          </a:bodyPr>
          <a:lstStyle/>
          <a:p>
            <a:endParaRPr/>
          </a:p>
        </p:txBody>
      </p:sp>
      <p:sp>
        <p:nvSpPr>
          <p:cNvPr id="141" name="object 141"/>
          <p:cNvSpPr/>
          <p:nvPr/>
        </p:nvSpPr>
        <p:spPr>
          <a:xfrm>
            <a:off x="4056608" y="4490345"/>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42" name="object 142"/>
          <p:cNvSpPr/>
          <p:nvPr/>
        </p:nvSpPr>
        <p:spPr>
          <a:xfrm>
            <a:off x="4091348" y="4467866"/>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43" name="object 143"/>
          <p:cNvSpPr/>
          <p:nvPr/>
        </p:nvSpPr>
        <p:spPr>
          <a:xfrm>
            <a:off x="4126087" y="4445387"/>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44" name="object 144"/>
          <p:cNvSpPr/>
          <p:nvPr/>
        </p:nvSpPr>
        <p:spPr>
          <a:xfrm>
            <a:off x="4160827" y="4422908"/>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45" name="object 145"/>
          <p:cNvSpPr/>
          <p:nvPr/>
        </p:nvSpPr>
        <p:spPr>
          <a:xfrm>
            <a:off x="4195566" y="4400428"/>
            <a:ext cx="34739" cy="33718"/>
          </a:xfrm>
          <a:custGeom>
            <a:avLst/>
            <a:gdLst/>
            <a:ahLst/>
            <a:cxnLst/>
            <a:rect l="l" t="t" r="r" b="b"/>
            <a:pathLst>
              <a:path w="38213" h="38214">
                <a:moveTo>
                  <a:pt x="25476" y="0"/>
                </a:moveTo>
                <a:lnTo>
                  <a:pt x="0" y="25476"/>
                </a:lnTo>
                <a:lnTo>
                  <a:pt x="0" y="38214"/>
                </a:lnTo>
                <a:lnTo>
                  <a:pt x="12738" y="38214"/>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146" name="object 146"/>
          <p:cNvSpPr/>
          <p:nvPr/>
        </p:nvSpPr>
        <p:spPr>
          <a:xfrm>
            <a:off x="4218727" y="4377950"/>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47" name="object 147"/>
          <p:cNvSpPr/>
          <p:nvPr/>
        </p:nvSpPr>
        <p:spPr>
          <a:xfrm>
            <a:off x="4253466" y="4355471"/>
            <a:ext cx="46319" cy="33718"/>
          </a:xfrm>
          <a:custGeom>
            <a:avLst/>
            <a:gdLst/>
            <a:ahLst/>
            <a:cxnLst/>
            <a:rect l="l" t="t" r="r" b="b"/>
            <a:pathLst>
              <a:path w="50951" h="38214">
                <a:moveTo>
                  <a:pt x="38214" y="0"/>
                </a:moveTo>
                <a:lnTo>
                  <a:pt x="0" y="25476"/>
                </a:lnTo>
                <a:lnTo>
                  <a:pt x="0" y="38214"/>
                </a:lnTo>
                <a:lnTo>
                  <a:pt x="12738" y="38214"/>
                </a:lnTo>
                <a:lnTo>
                  <a:pt x="50951" y="12739"/>
                </a:lnTo>
                <a:lnTo>
                  <a:pt x="50951" y="0"/>
                </a:lnTo>
                <a:lnTo>
                  <a:pt x="38214" y="0"/>
                </a:lnTo>
                <a:close/>
              </a:path>
            </a:pathLst>
          </a:custGeom>
          <a:solidFill>
            <a:srgbClr val="FF0000"/>
          </a:solidFill>
        </p:spPr>
        <p:txBody>
          <a:bodyPr wrap="square" lIns="0" tIns="0" rIns="0" bIns="0" rtlCol="0">
            <a:noAutofit/>
          </a:bodyPr>
          <a:lstStyle/>
          <a:p>
            <a:endParaRPr/>
          </a:p>
        </p:txBody>
      </p:sp>
      <p:sp>
        <p:nvSpPr>
          <p:cNvPr id="148" name="object 148"/>
          <p:cNvSpPr/>
          <p:nvPr/>
        </p:nvSpPr>
        <p:spPr>
          <a:xfrm>
            <a:off x="4288206" y="4332992"/>
            <a:ext cx="46319" cy="33719"/>
          </a:xfrm>
          <a:custGeom>
            <a:avLst/>
            <a:gdLst/>
            <a:ahLst/>
            <a:cxnLst/>
            <a:rect l="l" t="t" r="r" b="b"/>
            <a:pathLst>
              <a:path w="50951" h="38215">
                <a:moveTo>
                  <a:pt x="38213" y="0"/>
                </a:moveTo>
                <a:lnTo>
                  <a:pt x="0" y="25476"/>
                </a:lnTo>
                <a:lnTo>
                  <a:pt x="0" y="38215"/>
                </a:lnTo>
                <a:lnTo>
                  <a:pt x="12736" y="38215"/>
                </a:lnTo>
                <a:lnTo>
                  <a:pt x="50951" y="12739"/>
                </a:lnTo>
                <a:lnTo>
                  <a:pt x="50951" y="0"/>
                </a:lnTo>
                <a:lnTo>
                  <a:pt x="38213" y="0"/>
                </a:lnTo>
                <a:close/>
              </a:path>
            </a:pathLst>
          </a:custGeom>
          <a:solidFill>
            <a:srgbClr val="FF0000"/>
          </a:solidFill>
        </p:spPr>
        <p:txBody>
          <a:bodyPr wrap="square" lIns="0" tIns="0" rIns="0" bIns="0" rtlCol="0">
            <a:noAutofit/>
          </a:bodyPr>
          <a:lstStyle/>
          <a:p>
            <a:endParaRPr/>
          </a:p>
        </p:txBody>
      </p:sp>
      <p:sp>
        <p:nvSpPr>
          <p:cNvPr id="149" name="object 149"/>
          <p:cNvSpPr/>
          <p:nvPr/>
        </p:nvSpPr>
        <p:spPr>
          <a:xfrm>
            <a:off x="4322945" y="4321753"/>
            <a:ext cx="46319" cy="22479"/>
          </a:xfrm>
          <a:custGeom>
            <a:avLst/>
            <a:gdLst/>
            <a:ahLst/>
            <a:cxnLst/>
            <a:rect l="l" t="t" r="r" b="b"/>
            <a:pathLst>
              <a:path w="50951" h="25476">
                <a:moveTo>
                  <a:pt x="38214" y="0"/>
                </a:moveTo>
                <a:lnTo>
                  <a:pt x="0" y="12736"/>
                </a:lnTo>
                <a:lnTo>
                  <a:pt x="0" y="25476"/>
                </a:lnTo>
                <a:lnTo>
                  <a:pt x="12738" y="25476"/>
                </a:lnTo>
                <a:lnTo>
                  <a:pt x="50951" y="12736"/>
                </a:lnTo>
                <a:lnTo>
                  <a:pt x="50951" y="0"/>
                </a:lnTo>
                <a:lnTo>
                  <a:pt x="38214" y="0"/>
                </a:lnTo>
                <a:close/>
              </a:path>
            </a:pathLst>
          </a:custGeom>
          <a:solidFill>
            <a:srgbClr val="FF0000"/>
          </a:solidFill>
        </p:spPr>
        <p:txBody>
          <a:bodyPr wrap="square" lIns="0" tIns="0" rIns="0" bIns="0" rtlCol="0">
            <a:noAutofit/>
          </a:bodyPr>
          <a:lstStyle/>
          <a:p>
            <a:endParaRPr/>
          </a:p>
        </p:txBody>
      </p:sp>
      <p:sp>
        <p:nvSpPr>
          <p:cNvPr id="150" name="object 150"/>
          <p:cNvSpPr/>
          <p:nvPr/>
        </p:nvSpPr>
        <p:spPr>
          <a:xfrm>
            <a:off x="4357685" y="4299275"/>
            <a:ext cx="34739" cy="33717"/>
          </a:xfrm>
          <a:custGeom>
            <a:avLst/>
            <a:gdLst/>
            <a:ahLst/>
            <a:cxnLst/>
            <a:rect l="l" t="t" r="r" b="b"/>
            <a:pathLst>
              <a:path w="38213" h="38213">
                <a:moveTo>
                  <a:pt x="25474" y="0"/>
                </a:moveTo>
                <a:lnTo>
                  <a:pt x="0" y="25476"/>
                </a:lnTo>
                <a:lnTo>
                  <a:pt x="0" y="38213"/>
                </a:lnTo>
                <a:lnTo>
                  <a:pt x="12736" y="38213"/>
                </a:lnTo>
                <a:lnTo>
                  <a:pt x="38213" y="12738"/>
                </a:lnTo>
                <a:lnTo>
                  <a:pt x="38213" y="0"/>
                </a:lnTo>
                <a:lnTo>
                  <a:pt x="25474" y="0"/>
                </a:lnTo>
                <a:close/>
              </a:path>
            </a:pathLst>
          </a:custGeom>
          <a:solidFill>
            <a:srgbClr val="FF0000"/>
          </a:solidFill>
        </p:spPr>
        <p:txBody>
          <a:bodyPr wrap="square" lIns="0" tIns="0" rIns="0" bIns="0" rtlCol="0">
            <a:noAutofit/>
          </a:bodyPr>
          <a:lstStyle/>
          <a:p>
            <a:endParaRPr/>
          </a:p>
        </p:txBody>
      </p:sp>
      <p:sp>
        <p:nvSpPr>
          <p:cNvPr id="151" name="object 151"/>
          <p:cNvSpPr/>
          <p:nvPr/>
        </p:nvSpPr>
        <p:spPr>
          <a:xfrm>
            <a:off x="4380844" y="4276796"/>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52" name="object 152"/>
          <p:cNvSpPr/>
          <p:nvPr/>
        </p:nvSpPr>
        <p:spPr>
          <a:xfrm>
            <a:off x="4415584" y="4254316"/>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53" name="object 153"/>
          <p:cNvSpPr/>
          <p:nvPr/>
        </p:nvSpPr>
        <p:spPr>
          <a:xfrm>
            <a:off x="4450323" y="4231837"/>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154" name="object 154"/>
          <p:cNvSpPr/>
          <p:nvPr/>
        </p:nvSpPr>
        <p:spPr>
          <a:xfrm>
            <a:off x="4485064" y="4209358"/>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55" name="object 155"/>
          <p:cNvSpPr/>
          <p:nvPr/>
        </p:nvSpPr>
        <p:spPr>
          <a:xfrm>
            <a:off x="4519803" y="4198119"/>
            <a:ext cx="34739" cy="22479"/>
          </a:xfrm>
          <a:custGeom>
            <a:avLst/>
            <a:gdLst/>
            <a:ahLst/>
            <a:cxnLst/>
            <a:rect l="l" t="t" r="r" b="b"/>
            <a:pathLst>
              <a:path w="38213" h="25476">
                <a:moveTo>
                  <a:pt x="25476" y="0"/>
                </a:moveTo>
                <a:lnTo>
                  <a:pt x="0" y="12738"/>
                </a:lnTo>
                <a:lnTo>
                  <a:pt x="0" y="25476"/>
                </a:lnTo>
                <a:lnTo>
                  <a:pt x="12738" y="25476"/>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156" name="object 156"/>
          <p:cNvSpPr/>
          <p:nvPr/>
        </p:nvSpPr>
        <p:spPr>
          <a:xfrm>
            <a:off x="4542963" y="4175640"/>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57" name="object 157"/>
          <p:cNvSpPr/>
          <p:nvPr/>
        </p:nvSpPr>
        <p:spPr>
          <a:xfrm>
            <a:off x="4577702" y="4153160"/>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158" name="object 158"/>
          <p:cNvSpPr/>
          <p:nvPr/>
        </p:nvSpPr>
        <p:spPr>
          <a:xfrm>
            <a:off x="4612442" y="4130682"/>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59" name="object 159"/>
          <p:cNvSpPr/>
          <p:nvPr/>
        </p:nvSpPr>
        <p:spPr>
          <a:xfrm>
            <a:off x="4647181" y="4108203"/>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60" name="object 160"/>
          <p:cNvSpPr/>
          <p:nvPr/>
        </p:nvSpPr>
        <p:spPr>
          <a:xfrm>
            <a:off x="4681922" y="4085724"/>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61" name="object 161"/>
          <p:cNvSpPr/>
          <p:nvPr/>
        </p:nvSpPr>
        <p:spPr>
          <a:xfrm>
            <a:off x="4716661" y="4074484"/>
            <a:ext cx="34739" cy="22479"/>
          </a:xfrm>
          <a:custGeom>
            <a:avLst/>
            <a:gdLst/>
            <a:ahLst/>
            <a:cxnLst/>
            <a:rect l="l" t="t" r="r" b="b"/>
            <a:pathLst>
              <a:path w="38213" h="25476">
                <a:moveTo>
                  <a:pt x="25476" y="0"/>
                </a:moveTo>
                <a:lnTo>
                  <a:pt x="0" y="12738"/>
                </a:lnTo>
                <a:lnTo>
                  <a:pt x="0" y="25476"/>
                </a:lnTo>
                <a:lnTo>
                  <a:pt x="12738" y="25476"/>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162" name="object 162"/>
          <p:cNvSpPr/>
          <p:nvPr/>
        </p:nvSpPr>
        <p:spPr>
          <a:xfrm>
            <a:off x="4739821" y="4052006"/>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63" name="object 163"/>
          <p:cNvSpPr/>
          <p:nvPr/>
        </p:nvSpPr>
        <p:spPr>
          <a:xfrm>
            <a:off x="4774561" y="4029526"/>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64" name="object 164"/>
          <p:cNvSpPr/>
          <p:nvPr/>
        </p:nvSpPr>
        <p:spPr>
          <a:xfrm>
            <a:off x="4809301" y="4007049"/>
            <a:ext cx="46319" cy="33717"/>
          </a:xfrm>
          <a:custGeom>
            <a:avLst/>
            <a:gdLst/>
            <a:ahLst/>
            <a:cxnLst/>
            <a:rect l="l" t="t" r="r" b="b"/>
            <a:pathLst>
              <a:path w="50951" h="38213">
                <a:moveTo>
                  <a:pt x="38213" y="0"/>
                </a:moveTo>
                <a:lnTo>
                  <a:pt x="0" y="25474"/>
                </a:lnTo>
                <a:lnTo>
                  <a:pt x="0" y="38213"/>
                </a:lnTo>
                <a:lnTo>
                  <a:pt x="12736" y="38213"/>
                </a:lnTo>
                <a:lnTo>
                  <a:pt x="50951" y="12736"/>
                </a:lnTo>
                <a:lnTo>
                  <a:pt x="50951" y="0"/>
                </a:lnTo>
                <a:lnTo>
                  <a:pt x="38213" y="0"/>
                </a:lnTo>
                <a:close/>
              </a:path>
            </a:pathLst>
          </a:custGeom>
          <a:solidFill>
            <a:srgbClr val="FF0000"/>
          </a:solidFill>
        </p:spPr>
        <p:txBody>
          <a:bodyPr wrap="square" lIns="0" tIns="0" rIns="0" bIns="0" rtlCol="0">
            <a:noAutofit/>
          </a:bodyPr>
          <a:lstStyle/>
          <a:p>
            <a:endParaRPr/>
          </a:p>
        </p:txBody>
      </p:sp>
      <p:sp>
        <p:nvSpPr>
          <p:cNvPr id="165" name="object 165"/>
          <p:cNvSpPr/>
          <p:nvPr/>
        </p:nvSpPr>
        <p:spPr>
          <a:xfrm>
            <a:off x="4844040" y="3984570"/>
            <a:ext cx="46319" cy="33717"/>
          </a:xfrm>
          <a:custGeom>
            <a:avLst/>
            <a:gdLst/>
            <a:ahLst/>
            <a:cxnLst/>
            <a:rect l="l" t="t" r="r" b="b"/>
            <a:pathLst>
              <a:path w="50951" h="38213">
                <a:moveTo>
                  <a:pt x="38213" y="0"/>
                </a:moveTo>
                <a:lnTo>
                  <a:pt x="0" y="25476"/>
                </a:lnTo>
                <a:lnTo>
                  <a:pt x="0" y="38213"/>
                </a:lnTo>
                <a:lnTo>
                  <a:pt x="12738" y="38213"/>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66" name="object 166"/>
          <p:cNvSpPr/>
          <p:nvPr/>
        </p:nvSpPr>
        <p:spPr>
          <a:xfrm>
            <a:off x="4878778" y="3973329"/>
            <a:ext cx="34740" cy="22480"/>
          </a:xfrm>
          <a:custGeom>
            <a:avLst/>
            <a:gdLst/>
            <a:ahLst/>
            <a:cxnLst/>
            <a:rect l="l" t="t" r="r" b="b"/>
            <a:pathLst>
              <a:path w="38214" h="25477">
                <a:moveTo>
                  <a:pt x="25476" y="0"/>
                </a:moveTo>
                <a:lnTo>
                  <a:pt x="0" y="12739"/>
                </a:lnTo>
                <a:lnTo>
                  <a:pt x="0" y="25477"/>
                </a:lnTo>
                <a:lnTo>
                  <a:pt x="12738" y="25477"/>
                </a:lnTo>
                <a:lnTo>
                  <a:pt x="38214" y="12739"/>
                </a:lnTo>
                <a:lnTo>
                  <a:pt x="38214" y="0"/>
                </a:lnTo>
                <a:lnTo>
                  <a:pt x="25476" y="0"/>
                </a:lnTo>
                <a:close/>
              </a:path>
            </a:pathLst>
          </a:custGeom>
          <a:solidFill>
            <a:srgbClr val="FF0000"/>
          </a:solidFill>
        </p:spPr>
        <p:txBody>
          <a:bodyPr wrap="square" lIns="0" tIns="0" rIns="0" bIns="0" rtlCol="0">
            <a:noAutofit/>
          </a:bodyPr>
          <a:lstStyle/>
          <a:p>
            <a:endParaRPr/>
          </a:p>
        </p:txBody>
      </p:sp>
      <p:sp>
        <p:nvSpPr>
          <p:cNvPr id="167" name="object 167"/>
          <p:cNvSpPr/>
          <p:nvPr/>
        </p:nvSpPr>
        <p:spPr>
          <a:xfrm>
            <a:off x="4901938" y="3950851"/>
            <a:ext cx="46320" cy="33718"/>
          </a:xfrm>
          <a:custGeom>
            <a:avLst/>
            <a:gdLst/>
            <a:ahLst/>
            <a:cxnLst/>
            <a:rect l="l" t="t" r="r" b="b"/>
            <a:pathLst>
              <a:path w="50952" h="38214">
                <a:moveTo>
                  <a:pt x="38214" y="0"/>
                </a:moveTo>
                <a:lnTo>
                  <a:pt x="0" y="25474"/>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168" name="object 168"/>
          <p:cNvSpPr/>
          <p:nvPr/>
        </p:nvSpPr>
        <p:spPr>
          <a:xfrm>
            <a:off x="4936680" y="3928372"/>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69" name="object 169"/>
          <p:cNvSpPr/>
          <p:nvPr/>
        </p:nvSpPr>
        <p:spPr>
          <a:xfrm>
            <a:off x="4971419" y="3905892"/>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70" name="object 170"/>
          <p:cNvSpPr/>
          <p:nvPr/>
        </p:nvSpPr>
        <p:spPr>
          <a:xfrm>
            <a:off x="5006157" y="3894653"/>
            <a:ext cx="46320" cy="22479"/>
          </a:xfrm>
          <a:custGeom>
            <a:avLst/>
            <a:gdLst/>
            <a:ahLst/>
            <a:cxnLst/>
            <a:rect l="l" t="t" r="r" b="b"/>
            <a:pathLst>
              <a:path w="50952" h="25476">
                <a:moveTo>
                  <a:pt x="38214" y="0"/>
                </a:moveTo>
                <a:lnTo>
                  <a:pt x="0" y="12738"/>
                </a:lnTo>
                <a:lnTo>
                  <a:pt x="0" y="25476"/>
                </a:lnTo>
                <a:lnTo>
                  <a:pt x="12738" y="25476"/>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171" name="object 171"/>
          <p:cNvSpPr/>
          <p:nvPr/>
        </p:nvSpPr>
        <p:spPr>
          <a:xfrm>
            <a:off x="5040897" y="3872174"/>
            <a:ext cx="34740" cy="33718"/>
          </a:xfrm>
          <a:custGeom>
            <a:avLst/>
            <a:gdLst/>
            <a:ahLst/>
            <a:cxnLst/>
            <a:rect l="l" t="t" r="r" b="b"/>
            <a:pathLst>
              <a:path w="38214" h="38214">
                <a:moveTo>
                  <a:pt x="25476" y="0"/>
                </a:moveTo>
                <a:lnTo>
                  <a:pt x="0" y="25476"/>
                </a:lnTo>
                <a:lnTo>
                  <a:pt x="0" y="38214"/>
                </a:lnTo>
                <a:lnTo>
                  <a:pt x="12738" y="38214"/>
                </a:lnTo>
                <a:lnTo>
                  <a:pt x="38214" y="12738"/>
                </a:lnTo>
                <a:lnTo>
                  <a:pt x="38214" y="0"/>
                </a:lnTo>
                <a:lnTo>
                  <a:pt x="25476" y="0"/>
                </a:lnTo>
                <a:close/>
              </a:path>
            </a:pathLst>
          </a:custGeom>
          <a:solidFill>
            <a:srgbClr val="FF0000"/>
          </a:solidFill>
        </p:spPr>
        <p:txBody>
          <a:bodyPr wrap="square" lIns="0" tIns="0" rIns="0" bIns="0" rtlCol="0">
            <a:noAutofit/>
          </a:bodyPr>
          <a:lstStyle/>
          <a:p>
            <a:endParaRPr/>
          </a:p>
        </p:txBody>
      </p:sp>
      <p:sp>
        <p:nvSpPr>
          <p:cNvPr id="172" name="object 172"/>
          <p:cNvSpPr/>
          <p:nvPr/>
        </p:nvSpPr>
        <p:spPr>
          <a:xfrm>
            <a:off x="5064058" y="3838456"/>
            <a:ext cx="46319" cy="44958"/>
          </a:xfrm>
          <a:custGeom>
            <a:avLst/>
            <a:gdLst/>
            <a:ahLst/>
            <a:cxnLst/>
            <a:rect l="l" t="t" r="r" b="b"/>
            <a:pathLst>
              <a:path w="50951" h="50952">
                <a:moveTo>
                  <a:pt x="38213" y="0"/>
                </a:moveTo>
                <a:lnTo>
                  <a:pt x="0" y="38214"/>
                </a:lnTo>
                <a:lnTo>
                  <a:pt x="0" y="50952"/>
                </a:lnTo>
                <a:lnTo>
                  <a:pt x="12738" y="50952"/>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73" name="object 173"/>
          <p:cNvSpPr/>
          <p:nvPr/>
        </p:nvSpPr>
        <p:spPr>
          <a:xfrm>
            <a:off x="5098797" y="3815977"/>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74" name="object 174"/>
          <p:cNvSpPr/>
          <p:nvPr/>
        </p:nvSpPr>
        <p:spPr>
          <a:xfrm>
            <a:off x="5133538" y="3804738"/>
            <a:ext cx="46319" cy="22479"/>
          </a:xfrm>
          <a:custGeom>
            <a:avLst/>
            <a:gdLst/>
            <a:ahLst/>
            <a:cxnLst/>
            <a:rect l="l" t="t" r="r" b="b"/>
            <a:pathLst>
              <a:path w="50951" h="25476">
                <a:moveTo>
                  <a:pt x="38213" y="0"/>
                </a:moveTo>
                <a:lnTo>
                  <a:pt x="0" y="12738"/>
                </a:lnTo>
                <a:lnTo>
                  <a:pt x="0" y="25476"/>
                </a:lnTo>
                <a:lnTo>
                  <a:pt x="12736" y="25476"/>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75" name="object 175"/>
          <p:cNvSpPr/>
          <p:nvPr/>
        </p:nvSpPr>
        <p:spPr>
          <a:xfrm>
            <a:off x="5168277" y="3782258"/>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76" name="object 176"/>
          <p:cNvSpPr/>
          <p:nvPr/>
        </p:nvSpPr>
        <p:spPr>
          <a:xfrm>
            <a:off x="5203015" y="3759779"/>
            <a:ext cx="34740" cy="33718"/>
          </a:xfrm>
          <a:custGeom>
            <a:avLst/>
            <a:gdLst/>
            <a:ahLst/>
            <a:cxnLst/>
            <a:rect l="l" t="t" r="r" b="b"/>
            <a:pathLst>
              <a:path w="38214" h="38214">
                <a:moveTo>
                  <a:pt x="25476" y="0"/>
                </a:moveTo>
                <a:lnTo>
                  <a:pt x="0" y="25476"/>
                </a:lnTo>
                <a:lnTo>
                  <a:pt x="0" y="38214"/>
                </a:lnTo>
                <a:lnTo>
                  <a:pt x="12738" y="38214"/>
                </a:lnTo>
                <a:lnTo>
                  <a:pt x="38214" y="12738"/>
                </a:lnTo>
                <a:lnTo>
                  <a:pt x="38214" y="0"/>
                </a:lnTo>
                <a:lnTo>
                  <a:pt x="25476" y="0"/>
                </a:lnTo>
                <a:close/>
              </a:path>
            </a:pathLst>
          </a:custGeom>
          <a:solidFill>
            <a:srgbClr val="FF0000"/>
          </a:solidFill>
        </p:spPr>
        <p:txBody>
          <a:bodyPr wrap="square" lIns="0" tIns="0" rIns="0" bIns="0" rtlCol="0">
            <a:noAutofit/>
          </a:bodyPr>
          <a:lstStyle/>
          <a:p>
            <a:endParaRPr/>
          </a:p>
        </p:txBody>
      </p:sp>
      <p:sp>
        <p:nvSpPr>
          <p:cNvPr id="177" name="object 177"/>
          <p:cNvSpPr/>
          <p:nvPr/>
        </p:nvSpPr>
        <p:spPr>
          <a:xfrm>
            <a:off x="5226175" y="3748540"/>
            <a:ext cx="46320" cy="22479"/>
          </a:xfrm>
          <a:custGeom>
            <a:avLst/>
            <a:gdLst/>
            <a:ahLst/>
            <a:cxnLst/>
            <a:rect l="l" t="t" r="r" b="b"/>
            <a:pathLst>
              <a:path w="50952" h="25476">
                <a:moveTo>
                  <a:pt x="38214" y="0"/>
                </a:moveTo>
                <a:lnTo>
                  <a:pt x="0" y="12738"/>
                </a:lnTo>
                <a:lnTo>
                  <a:pt x="0" y="25476"/>
                </a:lnTo>
                <a:lnTo>
                  <a:pt x="12738" y="25476"/>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178" name="object 178"/>
          <p:cNvSpPr/>
          <p:nvPr/>
        </p:nvSpPr>
        <p:spPr>
          <a:xfrm>
            <a:off x="5260916" y="3726061"/>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79" name="object 179"/>
          <p:cNvSpPr/>
          <p:nvPr/>
        </p:nvSpPr>
        <p:spPr>
          <a:xfrm>
            <a:off x="5295655" y="3703582"/>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80" name="object 180"/>
          <p:cNvSpPr/>
          <p:nvPr/>
        </p:nvSpPr>
        <p:spPr>
          <a:xfrm>
            <a:off x="5330394" y="3681102"/>
            <a:ext cx="46320" cy="33718"/>
          </a:xfrm>
          <a:custGeom>
            <a:avLst/>
            <a:gdLst/>
            <a:ahLst/>
            <a:cxnLst/>
            <a:rect l="l" t="t" r="r" b="b"/>
            <a:pathLst>
              <a:path w="50952" h="38214">
                <a:moveTo>
                  <a:pt x="38214" y="0"/>
                </a:moveTo>
                <a:lnTo>
                  <a:pt x="0" y="25476"/>
                </a:lnTo>
                <a:lnTo>
                  <a:pt x="0" y="38214"/>
                </a:lnTo>
                <a:lnTo>
                  <a:pt x="12738" y="38214"/>
                </a:lnTo>
                <a:lnTo>
                  <a:pt x="50952" y="12739"/>
                </a:lnTo>
                <a:lnTo>
                  <a:pt x="50952" y="0"/>
                </a:lnTo>
                <a:lnTo>
                  <a:pt x="38214" y="0"/>
                </a:lnTo>
                <a:close/>
              </a:path>
            </a:pathLst>
          </a:custGeom>
          <a:solidFill>
            <a:srgbClr val="FF0000"/>
          </a:solidFill>
        </p:spPr>
        <p:txBody>
          <a:bodyPr wrap="square" lIns="0" tIns="0" rIns="0" bIns="0" rtlCol="0">
            <a:noAutofit/>
          </a:bodyPr>
          <a:lstStyle/>
          <a:p>
            <a:endParaRPr/>
          </a:p>
        </p:txBody>
      </p:sp>
      <p:sp>
        <p:nvSpPr>
          <p:cNvPr id="181" name="object 181"/>
          <p:cNvSpPr/>
          <p:nvPr/>
        </p:nvSpPr>
        <p:spPr>
          <a:xfrm>
            <a:off x="5365135" y="3669863"/>
            <a:ext cx="46319" cy="22480"/>
          </a:xfrm>
          <a:custGeom>
            <a:avLst/>
            <a:gdLst/>
            <a:ahLst/>
            <a:cxnLst/>
            <a:rect l="l" t="t" r="r" b="b"/>
            <a:pathLst>
              <a:path w="50951" h="25477">
                <a:moveTo>
                  <a:pt x="38214" y="0"/>
                </a:moveTo>
                <a:lnTo>
                  <a:pt x="0" y="12738"/>
                </a:lnTo>
                <a:lnTo>
                  <a:pt x="0" y="25477"/>
                </a:lnTo>
                <a:lnTo>
                  <a:pt x="12738" y="25477"/>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82" name="object 182"/>
          <p:cNvSpPr/>
          <p:nvPr/>
        </p:nvSpPr>
        <p:spPr>
          <a:xfrm>
            <a:off x="5399875" y="3647386"/>
            <a:ext cx="34739" cy="33717"/>
          </a:xfrm>
          <a:custGeom>
            <a:avLst/>
            <a:gdLst/>
            <a:ahLst/>
            <a:cxnLst/>
            <a:rect l="l" t="t" r="r" b="b"/>
            <a:pathLst>
              <a:path w="38213" h="38213">
                <a:moveTo>
                  <a:pt x="25474" y="0"/>
                </a:moveTo>
                <a:lnTo>
                  <a:pt x="0" y="25474"/>
                </a:lnTo>
                <a:lnTo>
                  <a:pt x="0" y="38213"/>
                </a:lnTo>
                <a:lnTo>
                  <a:pt x="12736" y="38213"/>
                </a:lnTo>
                <a:lnTo>
                  <a:pt x="38213" y="12738"/>
                </a:lnTo>
                <a:lnTo>
                  <a:pt x="38213" y="0"/>
                </a:lnTo>
                <a:lnTo>
                  <a:pt x="25474" y="0"/>
                </a:lnTo>
                <a:close/>
              </a:path>
            </a:pathLst>
          </a:custGeom>
          <a:solidFill>
            <a:srgbClr val="FF0000"/>
          </a:solidFill>
        </p:spPr>
        <p:txBody>
          <a:bodyPr wrap="square" lIns="0" tIns="0" rIns="0" bIns="0" rtlCol="0">
            <a:noAutofit/>
          </a:bodyPr>
          <a:lstStyle/>
          <a:p>
            <a:endParaRPr/>
          </a:p>
        </p:txBody>
      </p:sp>
      <p:sp>
        <p:nvSpPr>
          <p:cNvPr id="183" name="object 183"/>
          <p:cNvSpPr/>
          <p:nvPr/>
        </p:nvSpPr>
        <p:spPr>
          <a:xfrm>
            <a:off x="5423034" y="3624906"/>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84" name="object 184"/>
          <p:cNvSpPr/>
          <p:nvPr/>
        </p:nvSpPr>
        <p:spPr>
          <a:xfrm>
            <a:off x="5457774" y="3613667"/>
            <a:ext cx="46319" cy="22479"/>
          </a:xfrm>
          <a:custGeom>
            <a:avLst/>
            <a:gdLst/>
            <a:ahLst/>
            <a:cxnLst/>
            <a:rect l="l" t="t" r="r" b="b"/>
            <a:pathLst>
              <a:path w="50951" h="25476">
                <a:moveTo>
                  <a:pt x="38213" y="0"/>
                </a:moveTo>
                <a:lnTo>
                  <a:pt x="0" y="12738"/>
                </a:lnTo>
                <a:lnTo>
                  <a:pt x="0" y="25476"/>
                </a:lnTo>
                <a:lnTo>
                  <a:pt x="12736" y="25476"/>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85" name="object 185"/>
          <p:cNvSpPr/>
          <p:nvPr/>
        </p:nvSpPr>
        <p:spPr>
          <a:xfrm>
            <a:off x="5492513" y="3591188"/>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86" name="object 186"/>
          <p:cNvSpPr/>
          <p:nvPr/>
        </p:nvSpPr>
        <p:spPr>
          <a:xfrm>
            <a:off x="5527253" y="3568709"/>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87" name="object 187"/>
          <p:cNvSpPr/>
          <p:nvPr/>
        </p:nvSpPr>
        <p:spPr>
          <a:xfrm>
            <a:off x="5561992" y="3557470"/>
            <a:ext cx="34739" cy="22479"/>
          </a:xfrm>
          <a:custGeom>
            <a:avLst/>
            <a:gdLst/>
            <a:ahLst/>
            <a:cxnLst/>
            <a:rect l="l" t="t" r="r" b="b"/>
            <a:pathLst>
              <a:path w="38213" h="25476">
                <a:moveTo>
                  <a:pt x="25476" y="0"/>
                </a:moveTo>
                <a:lnTo>
                  <a:pt x="0" y="12738"/>
                </a:lnTo>
                <a:lnTo>
                  <a:pt x="0" y="25476"/>
                </a:lnTo>
                <a:lnTo>
                  <a:pt x="12738" y="25476"/>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188" name="object 188"/>
          <p:cNvSpPr/>
          <p:nvPr/>
        </p:nvSpPr>
        <p:spPr>
          <a:xfrm>
            <a:off x="5585153" y="3534990"/>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89" name="object 189"/>
          <p:cNvSpPr/>
          <p:nvPr/>
        </p:nvSpPr>
        <p:spPr>
          <a:xfrm>
            <a:off x="5619892" y="3512511"/>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90" name="object 190"/>
          <p:cNvSpPr/>
          <p:nvPr/>
        </p:nvSpPr>
        <p:spPr>
          <a:xfrm>
            <a:off x="5654631" y="3501272"/>
            <a:ext cx="46320" cy="22479"/>
          </a:xfrm>
          <a:custGeom>
            <a:avLst/>
            <a:gdLst/>
            <a:ahLst/>
            <a:cxnLst/>
            <a:rect l="l" t="t" r="r" b="b"/>
            <a:pathLst>
              <a:path w="50952" h="25476">
                <a:moveTo>
                  <a:pt x="38214" y="0"/>
                </a:moveTo>
                <a:lnTo>
                  <a:pt x="0" y="12738"/>
                </a:lnTo>
                <a:lnTo>
                  <a:pt x="0" y="25476"/>
                </a:lnTo>
                <a:lnTo>
                  <a:pt x="12738" y="25476"/>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191" name="object 191"/>
          <p:cNvSpPr/>
          <p:nvPr/>
        </p:nvSpPr>
        <p:spPr>
          <a:xfrm>
            <a:off x="5689371" y="3478793"/>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92" name="object 192"/>
          <p:cNvSpPr/>
          <p:nvPr/>
        </p:nvSpPr>
        <p:spPr>
          <a:xfrm>
            <a:off x="5724111" y="3456314"/>
            <a:ext cx="34739" cy="33718"/>
          </a:xfrm>
          <a:custGeom>
            <a:avLst/>
            <a:gdLst/>
            <a:ahLst/>
            <a:cxnLst/>
            <a:rect l="l" t="t" r="r" b="b"/>
            <a:pathLst>
              <a:path w="38213" h="38214">
                <a:moveTo>
                  <a:pt x="25474" y="0"/>
                </a:moveTo>
                <a:lnTo>
                  <a:pt x="0" y="25476"/>
                </a:lnTo>
                <a:lnTo>
                  <a:pt x="0" y="38214"/>
                </a:lnTo>
                <a:lnTo>
                  <a:pt x="12736" y="38214"/>
                </a:lnTo>
                <a:lnTo>
                  <a:pt x="38213" y="12738"/>
                </a:lnTo>
                <a:lnTo>
                  <a:pt x="38213" y="0"/>
                </a:lnTo>
                <a:lnTo>
                  <a:pt x="25474" y="0"/>
                </a:lnTo>
                <a:close/>
              </a:path>
            </a:pathLst>
          </a:custGeom>
          <a:solidFill>
            <a:srgbClr val="FF0000"/>
          </a:solidFill>
        </p:spPr>
        <p:txBody>
          <a:bodyPr wrap="square" lIns="0" tIns="0" rIns="0" bIns="0" rtlCol="0">
            <a:noAutofit/>
          </a:bodyPr>
          <a:lstStyle/>
          <a:p>
            <a:endParaRPr/>
          </a:p>
        </p:txBody>
      </p:sp>
      <p:sp>
        <p:nvSpPr>
          <p:cNvPr id="193" name="object 193"/>
          <p:cNvSpPr/>
          <p:nvPr/>
        </p:nvSpPr>
        <p:spPr>
          <a:xfrm>
            <a:off x="5747271" y="3445075"/>
            <a:ext cx="46319" cy="22479"/>
          </a:xfrm>
          <a:custGeom>
            <a:avLst/>
            <a:gdLst/>
            <a:ahLst/>
            <a:cxnLst/>
            <a:rect l="l" t="t" r="r" b="b"/>
            <a:pathLst>
              <a:path w="50951" h="25476">
                <a:moveTo>
                  <a:pt x="38213" y="0"/>
                </a:moveTo>
                <a:lnTo>
                  <a:pt x="0" y="12738"/>
                </a:lnTo>
                <a:lnTo>
                  <a:pt x="0" y="25476"/>
                </a:lnTo>
                <a:lnTo>
                  <a:pt x="12738" y="25476"/>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94" name="object 194"/>
          <p:cNvSpPr/>
          <p:nvPr/>
        </p:nvSpPr>
        <p:spPr>
          <a:xfrm>
            <a:off x="5782009" y="3422595"/>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195" name="object 195"/>
          <p:cNvSpPr/>
          <p:nvPr/>
        </p:nvSpPr>
        <p:spPr>
          <a:xfrm>
            <a:off x="5816751" y="3400116"/>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196" name="object 196"/>
          <p:cNvSpPr/>
          <p:nvPr/>
        </p:nvSpPr>
        <p:spPr>
          <a:xfrm>
            <a:off x="5851491" y="3388877"/>
            <a:ext cx="46319" cy="22479"/>
          </a:xfrm>
          <a:custGeom>
            <a:avLst/>
            <a:gdLst/>
            <a:ahLst/>
            <a:cxnLst/>
            <a:rect l="l" t="t" r="r" b="b"/>
            <a:pathLst>
              <a:path w="50951" h="25476">
                <a:moveTo>
                  <a:pt x="38213" y="0"/>
                </a:moveTo>
                <a:lnTo>
                  <a:pt x="0" y="12738"/>
                </a:lnTo>
                <a:lnTo>
                  <a:pt x="0" y="25476"/>
                </a:lnTo>
                <a:lnTo>
                  <a:pt x="12736" y="25476"/>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197" name="object 197"/>
          <p:cNvSpPr/>
          <p:nvPr/>
        </p:nvSpPr>
        <p:spPr>
          <a:xfrm>
            <a:off x="5886230" y="3366398"/>
            <a:ext cx="34739" cy="33718"/>
          </a:xfrm>
          <a:custGeom>
            <a:avLst/>
            <a:gdLst/>
            <a:ahLst/>
            <a:cxnLst/>
            <a:rect l="l" t="t" r="r" b="b"/>
            <a:pathLst>
              <a:path w="38213" h="38214">
                <a:moveTo>
                  <a:pt x="25476" y="0"/>
                </a:moveTo>
                <a:lnTo>
                  <a:pt x="0" y="25476"/>
                </a:lnTo>
                <a:lnTo>
                  <a:pt x="0" y="38214"/>
                </a:lnTo>
                <a:lnTo>
                  <a:pt x="12738" y="38214"/>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198" name="object 198"/>
          <p:cNvSpPr/>
          <p:nvPr/>
        </p:nvSpPr>
        <p:spPr>
          <a:xfrm>
            <a:off x="3361815" y="4209358"/>
            <a:ext cx="34739" cy="33718"/>
          </a:xfrm>
          <a:custGeom>
            <a:avLst/>
            <a:gdLst/>
            <a:ahLst/>
            <a:cxnLst/>
            <a:rect l="l" t="t" r="r" b="b"/>
            <a:pathLst>
              <a:path w="38213" h="38214">
                <a:moveTo>
                  <a:pt x="25476" y="0"/>
                </a:moveTo>
                <a:lnTo>
                  <a:pt x="0" y="25476"/>
                </a:lnTo>
                <a:lnTo>
                  <a:pt x="0" y="38214"/>
                </a:lnTo>
                <a:lnTo>
                  <a:pt x="12738" y="38214"/>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199" name="object 199"/>
          <p:cNvSpPr/>
          <p:nvPr/>
        </p:nvSpPr>
        <p:spPr>
          <a:xfrm>
            <a:off x="3384975" y="4186880"/>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00" name="object 200"/>
          <p:cNvSpPr/>
          <p:nvPr/>
        </p:nvSpPr>
        <p:spPr>
          <a:xfrm>
            <a:off x="3419714" y="4175640"/>
            <a:ext cx="46319" cy="22479"/>
          </a:xfrm>
          <a:custGeom>
            <a:avLst/>
            <a:gdLst/>
            <a:ahLst/>
            <a:cxnLst/>
            <a:rect l="l" t="t" r="r" b="b"/>
            <a:pathLst>
              <a:path w="50951" h="25476">
                <a:moveTo>
                  <a:pt x="38214" y="0"/>
                </a:moveTo>
                <a:lnTo>
                  <a:pt x="0" y="12738"/>
                </a:lnTo>
                <a:lnTo>
                  <a:pt x="0" y="25476"/>
                </a:lnTo>
                <a:lnTo>
                  <a:pt x="12738" y="25476"/>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01" name="object 201"/>
          <p:cNvSpPr/>
          <p:nvPr/>
        </p:nvSpPr>
        <p:spPr>
          <a:xfrm>
            <a:off x="3454454" y="4153160"/>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02" name="object 202"/>
          <p:cNvSpPr/>
          <p:nvPr/>
        </p:nvSpPr>
        <p:spPr>
          <a:xfrm>
            <a:off x="3489193" y="4141921"/>
            <a:ext cx="46319" cy="22479"/>
          </a:xfrm>
          <a:custGeom>
            <a:avLst/>
            <a:gdLst/>
            <a:ahLst/>
            <a:cxnLst/>
            <a:rect l="l" t="t" r="r" b="b"/>
            <a:pathLst>
              <a:path w="50951" h="25476">
                <a:moveTo>
                  <a:pt x="38213" y="0"/>
                </a:moveTo>
                <a:lnTo>
                  <a:pt x="0" y="12738"/>
                </a:lnTo>
                <a:lnTo>
                  <a:pt x="0" y="25476"/>
                </a:lnTo>
                <a:lnTo>
                  <a:pt x="12738" y="25476"/>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03" name="object 203"/>
          <p:cNvSpPr/>
          <p:nvPr/>
        </p:nvSpPr>
        <p:spPr>
          <a:xfrm>
            <a:off x="3523932" y="4119442"/>
            <a:ext cx="34740" cy="33718"/>
          </a:xfrm>
          <a:custGeom>
            <a:avLst/>
            <a:gdLst/>
            <a:ahLst/>
            <a:cxnLst/>
            <a:rect l="l" t="t" r="r" b="b"/>
            <a:pathLst>
              <a:path w="38214" h="38214">
                <a:moveTo>
                  <a:pt x="25476" y="0"/>
                </a:moveTo>
                <a:lnTo>
                  <a:pt x="0" y="25476"/>
                </a:lnTo>
                <a:lnTo>
                  <a:pt x="0" y="38214"/>
                </a:lnTo>
                <a:lnTo>
                  <a:pt x="12738" y="38214"/>
                </a:lnTo>
                <a:lnTo>
                  <a:pt x="38214" y="12738"/>
                </a:lnTo>
                <a:lnTo>
                  <a:pt x="38214" y="0"/>
                </a:lnTo>
                <a:lnTo>
                  <a:pt x="25476" y="0"/>
                </a:lnTo>
                <a:close/>
              </a:path>
            </a:pathLst>
          </a:custGeom>
          <a:solidFill>
            <a:srgbClr val="FF0000"/>
          </a:solidFill>
        </p:spPr>
        <p:txBody>
          <a:bodyPr wrap="square" lIns="0" tIns="0" rIns="0" bIns="0" rtlCol="0">
            <a:noAutofit/>
          </a:bodyPr>
          <a:lstStyle/>
          <a:p>
            <a:endParaRPr/>
          </a:p>
        </p:txBody>
      </p:sp>
      <p:sp>
        <p:nvSpPr>
          <p:cNvPr id="204" name="object 204"/>
          <p:cNvSpPr/>
          <p:nvPr/>
        </p:nvSpPr>
        <p:spPr>
          <a:xfrm>
            <a:off x="3547092" y="4096963"/>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05" name="object 205"/>
          <p:cNvSpPr/>
          <p:nvPr/>
        </p:nvSpPr>
        <p:spPr>
          <a:xfrm>
            <a:off x="3581833" y="4085724"/>
            <a:ext cx="46319" cy="22479"/>
          </a:xfrm>
          <a:custGeom>
            <a:avLst/>
            <a:gdLst/>
            <a:ahLst/>
            <a:cxnLst/>
            <a:rect l="l" t="t" r="r" b="b"/>
            <a:pathLst>
              <a:path w="50951" h="25476">
                <a:moveTo>
                  <a:pt x="38213" y="0"/>
                </a:moveTo>
                <a:lnTo>
                  <a:pt x="0" y="12738"/>
                </a:lnTo>
                <a:lnTo>
                  <a:pt x="0" y="25476"/>
                </a:lnTo>
                <a:lnTo>
                  <a:pt x="12736" y="25476"/>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06" name="object 206"/>
          <p:cNvSpPr/>
          <p:nvPr/>
        </p:nvSpPr>
        <p:spPr>
          <a:xfrm>
            <a:off x="3616572" y="4063245"/>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07" name="object 207"/>
          <p:cNvSpPr/>
          <p:nvPr/>
        </p:nvSpPr>
        <p:spPr>
          <a:xfrm>
            <a:off x="3651311" y="4040765"/>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208" name="object 208"/>
          <p:cNvSpPr/>
          <p:nvPr/>
        </p:nvSpPr>
        <p:spPr>
          <a:xfrm>
            <a:off x="3686051" y="4029526"/>
            <a:ext cx="34739" cy="22479"/>
          </a:xfrm>
          <a:custGeom>
            <a:avLst/>
            <a:gdLst/>
            <a:ahLst/>
            <a:cxnLst/>
            <a:rect l="l" t="t" r="r" b="b"/>
            <a:pathLst>
              <a:path w="38213" h="25476">
                <a:moveTo>
                  <a:pt x="25476" y="0"/>
                </a:moveTo>
                <a:lnTo>
                  <a:pt x="0" y="12738"/>
                </a:lnTo>
                <a:lnTo>
                  <a:pt x="0" y="25476"/>
                </a:lnTo>
                <a:lnTo>
                  <a:pt x="12738" y="25476"/>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209" name="object 209"/>
          <p:cNvSpPr/>
          <p:nvPr/>
        </p:nvSpPr>
        <p:spPr>
          <a:xfrm>
            <a:off x="3709211" y="4007049"/>
            <a:ext cx="46319" cy="33717"/>
          </a:xfrm>
          <a:custGeom>
            <a:avLst/>
            <a:gdLst/>
            <a:ahLst/>
            <a:cxnLst/>
            <a:rect l="l" t="t" r="r" b="b"/>
            <a:pathLst>
              <a:path w="50951" h="38213">
                <a:moveTo>
                  <a:pt x="38213" y="0"/>
                </a:moveTo>
                <a:lnTo>
                  <a:pt x="0" y="25474"/>
                </a:lnTo>
                <a:lnTo>
                  <a:pt x="0" y="38213"/>
                </a:lnTo>
                <a:lnTo>
                  <a:pt x="12736" y="38213"/>
                </a:lnTo>
                <a:lnTo>
                  <a:pt x="50951" y="12736"/>
                </a:lnTo>
                <a:lnTo>
                  <a:pt x="50951" y="0"/>
                </a:lnTo>
                <a:lnTo>
                  <a:pt x="38213" y="0"/>
                </a:lnTo>
                <a:close/>
              </a:path>
            </a:pathLst>
          </a:custGeom>
          <a:solidFill>
            <a:srgbClr val="FF0000"/>
          </a:solidFill>
        </p:spPr>
        <p:txBody>
          <a:bodyPr wrap="square" lIns="0" tIns="0" rIns="0" bIns="0" rtlCol="0">
            <a:noAutofit/>
          </a:bodyPr>
          <a:lstStyle/>
          <a:p>
            <a:endParaRPr/>
          </a:p>
        </p:txBody>
      </p:sp>
      <p:sp>
        <p:nvSpPr>
          <p:cNvPr id="210" name="object 210"/>
          <p:cNvSpPr/>
          <p:nvPr/>
        </p:nvSpPr>
        <p:spPr>
          <a:xfrm>
            <a:off x="3743951" y="3984570"/>
            <a:ext cx="46319" cy="33717"/>
          </a:xfrm>
          <a:custGeom>
            <a:avLst/>
            <a:gdLst/>
            <a:ahLst/>
            <a:cxnLst/>
            <a:rect l="l" t="t" r="r" b="b"/>
            <a:pathLst>
              <a:path w="50951" h="38213">
                <a:moveTo>
                  <a:pt x="38213" y="0"/>
                </a:moveTo>
                <a:lnTo>
                  <a:pt x="0" y="25476"/>
                </a:lnTo>
                <a:lnTo>
                  <a:pt x="0" y="38213"/>
                </a:lnTo>
                <a:lnTo>
                  <a:pt x="12738" y="38213"/>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11" name="object 211"/>
          <p:cNvSpPr/>
          <p:nvPr/>
        </p:nvSpPr>
        <p:spPr>
          <a:xfrm>
            <a:off x="3778689" y="3973329"/>
            <a:ext cx="46320" cy="22480"/>
          </a:xfrm>
          <a:custGeom>
            <a:avLst/>
            <a:gdLst/>
            <a:ahLst/>
            <a:cxnLst/>
            <a:rect l="l" t="t" r="r" b="b"/>
            <a:pathLst>
              <a:path w="50952" h="25477">
                <a:moveTo>
                  <a:pt x="38214" y="0"/>
                </a:moveTo>
                <a:lnTo>
                  <a:pt x="0" y="12739"/>
                </a:lnTo>
                <a:lnTo>
                  <a:pt x="0" y="25477"/>
                </a:lnTo>
                <a:lnTo>
                  <a:pt x="12738" y="25477"/>
                </a:lnTo>
                <a:lnTo>
                  <a:pt x="50952" y="12739"/>
                </a:lnTo>
                <a:lnTo>
                  <a:pt x="50952" y="0"/>
                </a:lnTo>
                <a:lnTo>
                  <a:pt x="38214" y="0"/>
                </a:lnTo>
                <a:close/>
              </a:path>
            </a:pathLst>
          </a:custGeom>
          <a:solidFill>
            <a:srgbClr val="FF0000"/>
          </a:solidFill>
        </p:spPr>
        <p:txBody>
          <a:bodyPr wrap="square" lIns="0" tIns="0" rIns="0" bIns="0" rtlCol="0">
            <a:noAutofit/>
          </a:bodyPr>
          <a:lstStyle/>
          <a:p>
            <a:endParaRPr/>
          </a:p>
        </p:txBody>
      </p:sp>
      <p:sp>
        <p:nvSpPr>
          <p:cNvPr id="212" name="object 212"/>
          <p:cNvSpPr/>
          <p:nvPr/>
        </p:nvSpPr>
        <p:spPr>
          <a:xfrm>
            <a:off x="3813431" y="3950851"/>
            <a:ext cx="34739" cy="33718"/>
          </a:xfrm>
          <a:custGeom>
            <a:avLst/>
            <a:gdLst/>
            <a:ahLst/>
            <a:cxnLst/>
            <a:rect l="l" t="t" r="r" b="b"/>
            <a:pathLst>
              <a:path w="38213" h="38214">
                <a:moveTo>
                  <a:pt x="25476" y="0"/>
                </a:moveTo>
                <a:lnTo>
                  <a:pt x="0" y="25474"/>
                </a:lnTo>
                <a:lnTo>
                  <a:pt x="0" y="38214"/>
                </a:lnTo>
                <a:lnTo>
                  <a:pt x="12738" y="38214"/>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213" name="object 213"/>
          <p:cNvSpPr/>
          <p:nvPr/>
        </p:nvSpPr>
        <p:spPr>
          <a:xfrm>
            <a:off x="3836591" y="3928372"/>
            <a:ext cx="34739" cy="33718"/>
          </a:xfrm>
          <a:custGeom>
            <a:avLst/>
            <a:gdLst/>
            <a:ahLst/>
            <a:cxnLst/>
            <a:rect l="l" t="t" r="r" b="b"/>
            <a:pathLst>
              <a:path w="38213" h="38214">
                <a:moveTo>
                  <a:pt x="25474" y="0"/>
                </a:moveTo>
                <a:lnTo>
                  <a:pt x="0" y="25476"/>
                </a:lnTo>
                <a:lnTo>
                  <a:pt x="0" y="38214"/>
                </a:lnTo>
                <a:lnTo>
                  <a:pt x="12736" y="38214"/>
                </a:lnTo>
                <a:lnTo>
                  <a:pt x="38213" y="12738"/>
                </a:lnTo>
                <a:lnTo>
                  <a:pt x="38213" y="0"/>
                </a:lnTo>
                <a:lnTo>
                  <a:pt x="25474" y="0"/>
                </a:lnTo>
                <a:close/>
              </a:path>
            </a:pathLst>
          </a:custGeom>
          <a:solidFill>
            <a:srgbClr val="FF0000"/>
          </a:solidFill>
        </p:spPr>
        <p:txBody>
          <a:bodyPr wrap="square" lIns="0" tIns="0" rIns="0" bIns="0" rtlCol="0">
            <a:noAutofit/>
          </a:bodyPr>
          <a:lstStyle/>
          <a:p>
            <a:endParaRPr/>
          </a:p>
        </p:txBody>
      </p:sp>
      <p:sp>
        <p:nvSpPr>
          <p:cNvPr id="214" name="object 214"/>
          <p:cNvSpPr/>
          <p:nvPr/>
        </p:nvSpPr>
        <p:spPr>
          <a:xfrm>
            <a:off x="3859749" y="3917133"/>
            <a:ext cx="46320" cy="22479"/>
          </a:xfrm>
          <a:custGeom>
            <a:avLst/>
            <a:gdLst/>
            <a:ahLst/>
            <a:cxnLst/>
            <a:rect l="l" t="t" r="r" b="b"/>
            <a:pathLst>
              <a:path w="50952" h="25476">
                <a:moveTo>
                  <a:pt x="38214" y="0"/>
                </a:moveTo>
                <a:lnTo>
                  <a:pt x="0" y="12738"/>
                </a:lnTo>
                <a:lnTo>
                  <a:pt x="0" y="25476"/>
                </a:lnTo>
                <a:lnTo>
                  <a:pt x="12738" y="25476"/>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215" name="object 215"/>
          <p:cNvSpPr/>
          <p:nvPr/>
        </p:nvSpPr>
        <p:spPr>
          <a:xfrm>
            <a:off x="3894490" y="3894653"/>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16" name="object 216"/>
          <p:cNvSpPr/>
          <p:nvPr/>
        </p:nvSpPr>
        <p:spPr>
          <a:xfrm>
            <a:off x="3929229" y="3872174"/>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17" name="object 217"/>
          <p:cNvSpPr/>
          <p:nvPr/>
        </p:nvSpPr>
        <p:spPr>
          <a:xfrm>
            <a:off x="3963969" y="3849695"/>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18" name="object 218"/>
          <p:cNvSpPr/>
          <p:nvPr/>
        </p:nvSpPr>
        <p:spPr>
          <a:xfrm>
            <a:off x="3998707" y="3827217"/>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219" name="object 219"/>
          <p:cNvSpPr/>
          <p:nvPr/>
        </p:nvSpPr>
        <p:spPr>
          <a:xfrm>
            <a:off x="4033449" y="3804738"/>
            <a:ext cx="34739" cy="33718"/>
          </a:xfrm>
          <a:custGeom>
            <a:avLst/>
            <a:gdLst/>
            <a:ahLst/>
            <a:cxnLst/>
            <a:rect l="l" t="t" r="r" b="b"/>
            <a:pathLst>
              <a:path w="38213" h="38214">
                <a:moveTo>
                  <a:pt x="25474" y="0"/>
                </a:moveTo>
                <a:lnTo>
                  <a:pt x="0" y="25476"/>
                </a:lnTo>
                <a:lnTo>
                  <a:pt x="0" y="38214"/>
                </a:lnTo>
                <a:lnTo>
                  <a:pt x="12738" y="38214"/>
                </a:lnTo>
                <a:lnTo>
                  <a:pt x="38213" y="12738"/>
                </a:lnTo>
                <a:lnTo>
                  <a:pt x="38213" y="0"/>
                </a:lnTo>
                <a:lnTo>
                  <a:pt x="25474" y="0"/>
                </a:lnTo>
                <a:close/>
              </a:path>
            </a:pathLst>
          </a:custGeom>
          <a:solidFill>
            <a:srgbClr val="FF0000"/>
          </a:solidFill>
        </p:spPr>
        <p:txBody>
          <a:bodyPr wrap="square" lIns="0" tIns="0" rIns="0" bIns="0" rtlCol="0">
            <a:noAutofit/>
          </a:bodyPr>
          <a:lstStyle/>
          <a:p>
            <a:endParaRPr/>
          </a:p>
        </p:txBody>
      </p:sp>
      <p:sp>
        <p:nvSpPr>
          <p:cNvPr id="220" name="object 220"/>
          <p:cNvSpPr/>
          <p:nvPr/>
        </p:nvSpPr>
        <p:spPr>
          <a:xfrm>
            <a:off x="4056608" y="3782258"/>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21" name="object 221"/>
          <p:cNvSpPr/>
          <p:nvPr/>
        </p:nvSpPr>
        <p:spPr>
          <a:xfrm>
            <a:off x="4091348" y="3771018"/>
            <a:ext cx="46319" cy="22479"/>
          </a:xfrm>
          <a:custGeom>
            <a:avLst/>
            <a:gdLst/>
            <a:ahLst/>
            <a:cxnLst/>
            <a:rect l="l" t="t" r="r" b="b"/>
            <a:pathLst>
              <a:path w="50951" h="25476">
                <a:moveTo>
                  <a:pt x="38213" y="0"/>
                </a:moveTo>
                <a:lnTo>
                  <a:pt x="0" y="12738"/>
                </a:lnTo>
                <a:lnTo>
                  <a:pt x="0" y="25476"/>
                </a:lnTo>
                <a:lnTo>
                  <a:pt x="12736" y="25476"/>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22" name="object 222"/>
          <p:cNvSpPr/>
          <p:nvPr/>
        </p:nvSpPr>
        <p:spPr>
          <a:xfrm>
            <a:off x="4126087" y="3748540"/>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23" name="object 223"/>
          <p:cNvSpPr/>
          <p:nvPr/>
        </p:nvSpPr>
        <p:spPr>
          <a:xfrm>
            <a:off x="4160827" y="3726061"/>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24" name="object 224"/>
          <p:cNvSpPr/>
          <p:nvPr/>
        </p:nvSpPr>
        <p:spPr>
          <a:xfrm>
            <a:off x="4195566" y="3703582"/>
            <a:ext cx="34739" cy="33718"/>
          </a:xfrm>
          <a:custGeom>
            <a:avLst/>
            <a:gdLst/>
            <a:ahLst/>
            <a:cxnLst/>
            <a:rect l="l" t="t" r="r" b="b"/>
            <a:pathLst>
              <a:path w="38213" h="38214">
                <a:moveTo>
                  <a:pt x="25476" y="0"/>
                </a:moveTo>
                <a:lnTo>
                  <a:pt x="0" y="25476"/>
                </a:lnTo>
                <a:lnTo>
                  <a:pt x="0" y="38214"/>
                </a:lnTo>
                <a:lnTo>
                  <a:pt x="12738" y="38214"/>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225" name="object 225"/>
          <p:cNvSpPr/>
          <p:nvPr/>
        </p:nvSpPr>
        <p:spPr>
          <a:xfrm>
            <a:off x="4218727" y="3692344"/>
            <a:ext cx="46319" cy="22477"/>
          </a:xfrm>
          <a:custGeom>
            <a:avLst/>
            <a:gdLst/>
            <a:ahLst/>
            <a:cxnLst/>
            <a:rect l="l" t="t" r="r" b="b"/>
            <a:pathLst>
              <a:path w="50951" h="25474">
                <a:moveTo>
                  <a:pt x="38213" y="0"/>
                </a:moveTo>
                <a:lnTo>
                  <a:pt x="0" y="12736"/>
                </a:lnTo>
                <a:lnTo>
                  <a:pt x="0" y="25474"/>
                </a:lnTo>
                <a:lnTo>
                  <a:pt x="12736" y="25474"/>
                </a:lnTo>
                <a:lnTo>
                  <a:pt x="50951" y="12736"/>
                </a:lnTo>
                <a:lnTo>
                  <a:pt x="50951" y="0"/>
                </a:lnTo>
                <a:lnTo>
                  <a:pt x="38213" y="0"/>
                </a:lnTo>
                <a:close/>
              </a:path>
            </a:pathLst>
          </a:custGeom>
          <a:solidFill>
            <a:srgbClr val="FF0000"/>
          </a:solidFill>
        </p:spPr>
        <p:txBody>
          <a:bodyPr wrap="square" lIns="0" tIns="0" rIns="0" bIns="0" rtlCol="0">
            <a:noAutofit/>
          </a:bodyPr>
          <a:lstStyle/>
          <a:p>
            <a:endParaRPr/>
          </a:p>
        </p:txBody>
      </p:sp>
      <p:sp>
        <p:nvSpPr>
          <p:cNvPr id="226" name="object 226"/>
          <p:cNvSpPr/>
          <p:nvPr/>
        </p:nvSpPr>
        <p:spPr>
          <a:xfrm>
            <a:off x="4253466" y="3669863"/>
            <a:ext cx="46319" cy="33718"/>
          </a:xfrm>
          <a:custGeom>
            <a:avLst/>
            <a:gdLst/>
            <a:ahLst/>
            <a:cxnLst/>
            <a:rect l="l" t="t" r="r" b="b"/>
            <a:pathLst>
              <a:path w="50951" h="38214">
                <a:moveTo>
                  <a:pt x="38214" y="0"/>
                </a:moveTo>
                <a:lnTo>
                  <a:pt x="0" y="25477"/>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27" name="object 227"/>
          <p:cNvSpPr/>
          <p:nvPr/>
        </p:nvSpPr>
        <p:spPr>
          <a:xfrm>
            <a:off x="4288206" y="3647386"/>
            <a:ext cx="46319" cy="33717"/>
          </a:xfrm>
          <a:custGeom>
            <a:avLst/>
            <a:gdLst/>
            <a:ahLst/>
            <a:cxnLst/>
            <a:rect l="l" t="t" r="r" b="b"/>
            <a:pathLst>
              <a:path w="50951" h="38213">
                <a:moveTo>
                  <a:pt x="38213" y="0"/>
                </a:moveTo>
                <a:lnTo>
                  <a:pt x="0" y="25474"/>
                </a:lnTo>
                <a:lnTo>
                  <a:pt x="0" y="38213"/>
                </a:lnTo>
                <a:lnTo>
                  <a:pt x="12736" y="38213"/>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28" name="object 228"/>
          <p:cNvSpPr/>
          <p:nvPr/>
        </p:nvSpPr>
        <p:spPr>
          <a:xfrm>
            <a:off x="4322945" y="3624906"/>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29" name="object 229"/>
          <p:cNvSpPr/>
          <p:nvPr/>
        </p:nvSpPr>
        <p:spPr>
          <a:xfrm>
            <a:off x="4357685" y="3613667"/>
            <a:ext cx="34739" cy="22479"/>
          </a:xfrm>
          <a:custGeom>
            <a:avLst/>
            <a:gdLst/>
            <a:ahLst/>
            <a:cxnLst/>
            <a:rect l="l" t="t" r="r" b="b"/>
            <a:pathLst>
              <a:path w="38213" h="25476">
                <a:moveTo>
                  <a:pt x="25474" y="0"/>
                </a:moveTo>
                <a:lnTo>
                  <a:pt x="0" y="12738"/>
                </a:lnTo>
                <a:lnTo>
                  <a:pt x="0" y="25476"/>
                </a:lnTo>
                <a:lnTo>
                  <a:pt x="12736" y="25476"/>
                </a:lnTo>
                <a:lnTo>
                  <a:pt x="38213" y="12738"/>
                </a:lnTo>
                <a:lnTo>
                  <a:pt x="38213" y="0"/>
                </a:lnTo>
                <a:lnTo>
                  <a:pt x="25474" y="0"/>
                </a:lnTo>
                <a:close/>
              </a:path>
            </a:pathLst>
          </a:custGeom>
          <a:solidFill>
            <a:srgbClr val="FF0000"/>
          </a:solidFill>
        </p:spPr>
        <p:txBody>
          <a:bodyPr wrap="square" lIns="0" tIns="0" rIns="0" bIns="0" rtlCol="0">
            <a:noAutofit/>
          </a:bodyPr>
          <a:lstStyle/>
          <a:p>
            <a:endParaRPr/>
          </a:p>
        </p:txBody>
      </p:sp>
      <p:sp>
        <p:nvSpPr>
          <p:cNvPr id="230" name="object 230"/>
          <p:cNvSpPr/>
          <p:nvPr/>
        </p:nvSpPr>
        <p:spPr>
          <a:xfrm>
            <a:off x="4380844" y="3591188"/>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31" name="object 231"/>
          <p:cNvSpPr/>
          <p:nvPr/>
        </p:nvSpPr>
        <p:spPr>
          <a:xfrm>
            <a:off x="4415584" y="3568709"/>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32" name="object 232"/>
          <p:cNvSpPr/>
          <p:nvPr/>
        </p:nvSpPr>
        <p:spPr>
          <a:xfrm>
            <a:off x="4450323" y="3546230"/>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233" name="object 233"/>
          <p:cNvSpPr/>
          <p:nvPr/>
        </p:nvSpPr>
        <p:spPr>
          <a:xfrm>
            <a:off x="4485064" y="3534990"/>
            <a:ext cx="46319" cy="22479"/>
          </a:xfrm>
          <a:custGeom>
            <a:avLst/>
            <a:gdLst/>
            <a:ahLst/>
            <a:cxnLst/>
            <a:rect l="l" t="t" r="r" b="b"/>
            <a:pathLst>
              <a:path w="50951" h="25476">
                <a:moveTo>
                  <a:pt x="38213" y="0"/>
                </a:moveTo>
                <a:lnTo>
                  <a:pt x="0" y="12738"/>
                </a:lnTo>
                <a:lnTo>
                  <a:pt x="0" y="25476"/>
                </a:lnTo>
                <a:lnTo>
                  <a:pt x="12738" y="25476"/>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34" name="object 234"/>
          <p:cNvSpPr/>
          <p:nvPr/>
        </p:nvSpPr>
        <p:spPr>
          <a:xfrm>
            <a:off x="4519803" y="3512511"/>
            <a:ext cx="34739" cy="33718"/>
          </a:xfrm>
          <a:custGeom>
            <a:avLst/>
            <a:gdLst/>
            <a:ahLst/>
            <a:cxnLst/>
            <a:rect l="l" t="t" r="r" b="b"/>
            <a:pathLst>
              <a:path w="38213" h="38214">
                <a:moveTo>
                  <a:pt x="25476" y="0"/>
                </a:moveTo>
                <a:lnTo>
                  <a:pt x="0" y="25476"/>
                </a:lnTo>
                <a:lnTo>
                  <a:pt x="0" y="38214"/>
                </a:lnTo>
                <a:lnTo>
                  <a:pt x="12738" y="38214"/>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235" name="object 235"/>
          <p:cNvSpPr/>
          <p:nvPr/>
        </p:nvSpPr>
        <p:spPr>
          <a:xfrm>
            <a:off x="4542963" y="3490032"/>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36" name="object 236"/>
          <p:cNvSpPr/>
          <p:nvPr/>
        </p:nvSpPr>
        <p:spPr>
          <a:xfrm>
            <a:off x="4577702" y="3467554"/>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237" name="object 237"/>
          <p:cNvSpPr/>
          <p:nvPr/>
        </p:nvSpPr>
        <p:spPr>
          <a:xfrm>
            <a:off x="4612442" y="3445075"/>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38" name="object 238"/>
          <p:cNvSpPr/>
          <p:nvPr/>
        </p:nvSpPr>
        <p:spPr>
          <a:xfrm>
            <a:off x="4647181" y="3433835"/>
            <a:ext cx="46319" cy="22479"/>
          </a:xfrm>
          <a:custGeom>
            <a:avLst/>
            <a:gdLst/>
            <a:ahLst/>
            <a:cxnLst/>
            <a:rect l="l" t="t" r="r" b="b"/>
            <a:pathLst>
              <a:path w="50951" h="25476">
                <a:moveTo>
                  <a:pt x="38214" y="0"/>
                </a:moveTo>
                <a:lnTo>
                  <a:pt x="0" y="12738"/>
                </a:lnTo>
                <a:lnTo>
                  <a:pt x="0" y="25476"/>
                </a:lnTo>
                <a:lnTo>
                  <a:pt x="12738" y="25476"/>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39" name="object 239"/>
          <p:cNvSpPr/>
          <p:nvPr/>
        </p:nvSpPr>
        <p:spPr>
          <a:xfrm>
            <a:off x="4681922" y="3411356"/>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40" name="object 240"/>
          <p:cNvSpPr/>
          <p:nvPr/>
        </p:nvSpPr>
        <p:spPr>
          <a:xfrm>
            <a:off x="4716661" y="3388877"/>
            <a:ext cx="34739" cy="33718"/>
          </a:xfrm>
          <a:custGeom>
            <a:avLst/>
            <a:gdLst/>
            <a:ahLst/>
            <a:cxnLst/>
            <a:rect l="l" t="t" r="r" b="b"/>
            <a:pathLst>
              <a:path w="38213" h="38214">
                <a:moveTo>
                  <a:pt x="25476" y="0"/>
                </a:moveTo>
                <a:lnTo>
                  <a:pt x="0" y="25476"/>
                </a:lnTo>
                <a:lnTo>
                  <a:pt x="0" y="38214"/>
                </a:lnTo>
                <a:lnTo>
                  <a:pt x="12738" y="38214"/>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241" name="object 241"/>
          <p:cNvSpPr/>
          <p:nvPr/>
        </p:nvSpPr>
        <p:spPr>
          <a:xfrm>
            <a:off x="4739821" y="3366398"/>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42" name="object 242"/>
          <p:cNvSpPr/>
          <p:nvPr/>
        </p:nvSpPr>
        <p:spPr>
          <a:xfrm>
            <a:off x="4774561" y="3343921"/>
            <a:ext cx="46319" cy="33717"/>
          </a:xfrm>
          <a:custGeom>
            <a:avLst/>
            <a:gdLst/>
            <a:ahLst/>
            <a:cxnLst/>
            <a:rect l="l" t="t" r="r" b="b"/>
            <a:pathLst>
              <a:path w="50951" h="38213">
                <a:moveTo>
                  <a:pt x="38214" y="0"/>
                </a:moveTo>
                <a:lnTo>
                  <a:pt x="0" y="25474"/>
                </a:lnTo>
                <a:lnTo>
                  <a:pt x="0" y="38213"/>
                </a:lnTo>
                <a:lnTo>
                  <a:pt x="12738" y="38213"/>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43" name="object 243"/>
          <p:cNvSpPr/>
          <p:nvPr/>
        </p:nvSpPr>
        <p:spPr>
          <a:xfrm>
            <a:off x="4809301" y="3321441"/>
            <a:ext cx="46319" cy="33718"/>
          </a:xfrm>
          <a:custGeom>
            <a:avLst/>
            <a:gdLst/>
            <a:ahLst/>
            <a:cxnLst/>
            <a:rect l="l" t="t" r="r" b="b"/>
            <a:pathLst>
              <a:path w="50951" h="38214">
                <a:moveTo>
                  <a:pt x="38213" y="0"/>
                </a:moveTo>
                <a:lnTo>
                  <a:pt x="0" y="25476"/>
                </a:lnTo>
                <a:lnTo>
                  <a:pt x="0" y="38214"/>
                </a:lnTo>
                <a:lnTo>
                  <a:pt x="12736" y="38214"/>
                </a:lnTo>
                <a:lnTo>
                  <a:pt x="50951" y="12736"/>
                </a:lnTo>
                <a:lnTo>
                  <a:pt x="50951" y="0"/>
                </a:lnTo>
                <a:lnTo>
                  <a:pt x="38213" y="0"/>
                </a:lnTo>
                <a:close/>
              </a:path>
            </a:pathLst>
          </a:custGeom>
          <a:solidFill>
            <a:srgbClr val="FF0000"/>
          </a:solidFill>
        </p:spPr>
        <p:txBody>
          <a:bodyPr wrap="square" lIns="0" tIns="0" rIns="0" bIns="0" rtlCol="0">
            <a:noAutofit/>
          </a:bodyPr>
          <a:lstStyle/>
          <a:p>
            <a:endParaRPr/>
          </a:p>
        </p:txBody>
      </p:sp>
      <p:sp>
        <p:nvSpPr>
          <p:cNvPr id="244" name="object 244"/>
          <p:cNvSpPr/>
          <p:nvPr/>
        </p:nvSpPr>
        <p:spPr>
          <a:xfrm>
            <a:off x="4844040" y="3310202"/>
            <a:ext cx="46319" cy="22477"/>
          </a:xfrm>
          <a:custGeom>
            <a:avLst/>
            <a:gdLst/>
            <a:ahLst/>
            <a:cxnLst/>
            <a:rect l="l" t="t" r="r" b="b"/>
            <a:pathLst>
              <a:path w="50951" h="25474">
                <a:moveTo>
                  <a:pt x="38213" y="0"/>
                </a:moveTo>
                <a:lnTo>
                  <a:pt x="0" y="12738"/>
                </a:lnTo>
                <a:lnTo>
                  <a:pt x="0" y="25474"/>
                </a:lnTo>
                <a:lnTo>
                  <a:pt x="12738" y="2547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45" name="object 245"/>
          <p:cNvSpPr/>
          <p:nvPr/>
        </p:nvSpPr>
        <p:spPr>
          <a:xfrm>
            <a:off x="4878778" y="3287723"/>
            <a:ext cx="34740" cy="33718"/>
          </a:xfrm>
          <a:custGeom>
            <a:avLst/>
            <a:gdLst/>
            <a:ahLst/>
            <a:cxnLst/>
            <a:rect l="l" t="t" r="r" b="b"/>
            <a:pathLst>
              <a:path w="38214" h="38214">
                <a:moveTo>
                  <a:pt x="25476" y="0"/>
                </a:moveTo>
                <a:lnTo>
                  <a:pt x="0" y="25476"/>
                </a:lnTo>
                <a:lnTo>
                  <a:pt x="0" y="38214"/>
                </a:lnTo>
                <a:lnTo>
                  <a:pt x="12738" y="38214"/>
                </a:lnTo>
                <a:lnTo>
                  <a:pt x="38214" y="12738"/>
                </a:lnTo>
                <a:lnTo>
                  <a:pt x="38214" y="0"/>
                </a:lnTo>
                <a:lnTo>
                  <a:pt x="25476" y="0"/>
                </a:lnTo>
                <a:close/>
              </a:path>
            </a:pathLst>
          </a:custGeom>
          <a:solidFill>
            <a:srgbClr val="FF0000"/>
          </a:solidFill>
        </p:spPr>
        <p:txBody>
          <a:bodyPr wrap="square" lIns="0" tIns="0" rIns="0" bIns="0" rtlCol="0">
            <a:noAutofit/>
          </a:bodyPr>
          <a:lstStyle/>
          <a:p>
            <a:endParaRPr/>
          </a:p>
        </p:txBody>
      </p:sp>
      <p:sp>
        <p:nvSpPr>
          <p:cNvPr id="246" name="object 246"/>
          <p:cNvSpPr/>
          <p:nvPr/>
        </p:nvSpPr>
        <p:spPr>
          <a:xfrm>
            <a:off x="4901938" y="3265243"/>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247" name="object 247"/>
          <p:cNvSpPr/>
          <p:nvPr/>
        </p:nvSpPr>
        <p:spPr>
          <a:xfrm>
            <a:off x="4936680" y="3242765"/>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48" name="object 248"/>
          <p:cNvSpPr/>
          <p:nvPr/>
        </p:nvSpPr>
        <p:spPr>
          <a:xfrm>
            <a:off x="4971419" y="3220286"/>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49" name="object 249"/>
          <p:cNvSpPr/>
          <p:nvPr/>
        </p:nvSpPr>
        <p:spPr>
          <a:xfrm>
            <a:off x="5006157" y="3197807"/>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250" name="object 250"/>
          <p:cNvSpPr/>
          <p:nvPr/>
        </p:nvSpPr>
        <p:spPr>
          <a:xfrm>
            <a:off x="5040897" y="3175328"/>
            <a:ext cx="34740" cy="33718"/>
          </a:xfrm>
          <a:custGeom>
            <a:avLst/>
            <a:gdLst/>
            <a:ahLst/>
            <a:cxnLst/>
            <a:rect l="l" t="t" r="r" b="b"/>
            <a:pathLst>
              <a:path w="38214" h="38214">
                <a:moveTo>
                  <a:pt x="25476" y="0"/>
                </a:moveTo>
                <a:lnTo>
                  <a:pt x="0" y="25476"/>
                </a:lnTo>
                <a:lnTo>
                  <a:pt x="0" y="38214"/>
                </a:lnTo>
                <a:lnTo>
                  <a:pt x="12738" y="38214"/>
                </a:lnTo>
                <a:lnTo>
                  <a:pt x="38214" y="12738"/>
                </a:lnTo>
                <a:lnTo>
                  <a:pt x="38214" y="0"/>
                </a:lnTo>
                <a:lnTo>
                  <a:pt x="25476" y="0"/>
                </a:lnTo>
                <a:close/>
              </a:path>
            </a:pathLst>
          </a:custGeom>
          <a:solidFill>
            <a:srgbClr val="FF0000"/>
          </a:solidFill>
        </p:spPr>
        <p:txBody>
          <a:bodyPr wrap="square" lIns="0" tIns="0" rIns="0" bIns="0" rtlCol="0">
            <a:noAutofit/>
          </a:bodyPr>
          <a:lstStyle/>
          <a:p>
            <a:endParaRPr/>
          </a:p>
        </p:txBody>
      </p:sp>
      <p:sp>
        <p:nvSpPr>
          <p:cNvPr id="251" name="object 251"/>
          <p:cNvSpPr/>
          <p:nvPr/>
        </p:nvSpPr>
        <p:spPr>
          <a:xfrm>
            <a:off x="5064058" y="3152848"/>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52" name="object 252"/>
          <p:cNvSpPr/>
          <p:nvPr/>
        </p:nvSpPr>
        <p:spPr>
          <a:xfrm>
            <a:off x="5098797" y="3141609"/>
            <a:ext cx="46319" cy="22479"/>
          </a:xfrm>
          <a:custGeom>
            <a:avLst/>
            <a:gdLst/>
            <a:ahLst/>
            <a:cxnLst/>
            <a:rect l="l" t="t" r="r" b="b"/>
            <a:pathLst>
              <a:path w="50951" h="25476">
                <a:moveTo>
                  <a:pt x="38214" y="0"/>
                </a:moveTo>
                <a:lnTo>
                  <a:pt x="0" y="12738"/>
                </a:lnTo>
                <a:lnTo>
                  <a:pt x="0" y="25476"/>
                </a:lnTo>
                <a:lnTo>
                  <a:pt x="12738" y="25476"/>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53" name="object 253"/>
          <p:cNvSpPr/>
          <p:nvPr/>
        </p:nvSpPr>
        <p:spPr>
          <a:xfrm>
            <a:off x="5133538" y="3119130"/>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54" name="object 254"/>
          <p:cNvSpPr/>
          <p:nvPr/>
        </p:nvSpPr>
        <p:spPr>
          <a:xfrm>
            <a:off x="5168277" y="3096651"/>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55" name="object 255"/>
          <p:cNvSpPr/>
          <p:nvPr/>
        </p:nvSpPr>
        <p:spPr>
          <a:xfrm>
            <a:off x="5203015" y="3074172"/>
            <a:ext cx="34740" cy="33718"/>
          </a:xfrm>
          <a:custGeom>
            <a:avLst/>
            <a:gdLst/>
            <a:ahLst/>
            <a:cxnLst/>
            <a:rect l="l" t="t" r="r" b="b"/>
            <a:pathLst>
              <a:path w="38214" h="38214">
                <a:moveTo>
                  <a:pt x="25476" y="0"/>
                </a:moveTo>
                <a:lnTo>
                  <a:pt x="0" y="25476"/>
                </a:lnTo>
                <a:lnTo>
                  <a:pt x="0" y="38214"/>
                </a:lnTo>
                <a:lnTo>
                  <a:pt x="12738" y="38214"/>
                </a:lnTo>
                <a:lnTo>
                  <a:pt x="38214" y="12738"/>
                </a:lnTo>
                <a:lnTo>
                  <a:pt x="38214" y="0"/>
                </a:lnTo>
                <a:lnTo>
                  <a:pt x="25476" y="0"/>
                </a:lnTo>
                <a:close/>
              </a:path>
            </a:pathLst>
          </a:custGeom>
          <a:solidFill>
            <a:srgbClr val="FF0000"/>
          </a:solidFill>
        </p:spPr>
        <p:txBody>
          <a:bodyPr wrap="square" lIns="0" tIns="0" rIns="0" bIns="0" rtlCol="0">
            <a:noAutofit/>
          </a:bodyPr>
          <a:lstStyle/>
          <a:p>
            <a:endParaRPr/>
          </a:p>
        </p:txBody>
      </p:sp>
      <p:sp>
        <p:nvSpPr>
          <p:cNvPr id="256" name="object 256"/>
          <p:cNvSpPr/>
          <p:nvPr/>
        </p:nvSpPr>
        <p:spPr>
          <a:xfrm>
            <a:off x="5226175" y="3051693"/>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257" name="object 257"/>
          <p:cNvSpPr/>
          <p:nvPr/>
        </p:nvSpPr>
        <p:spPr>
          <a:xfrm>
            <a:off x="5260916" y="3017974"/>
            <a:ext cx="46319" cy="44958"/>
          </a:xfrm>
          <a:custGeom>
            <a:avLst/>
            <a:gdLst/>
            <a:ahLst/>
            <a:cxnLst/>
            <a:rect l="l" t="t" r="r" b="b"/>
            <a:pathLst>
              <a:path w="50951" h="50952">
                <a:moveTo>
                  <a:pt x="38213" y="0"/>
                </a:moveTo>
                <a:lnTo>
                  <a:pt x="0" y="38214"/>
                </a:lnTo>
                <a:lnTo>
                  <a:pt x="0" y="50952"/>
                </a:lnTo>
                <a:lnTo>
                  <a:pt x="12738" y="50952"/>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58" name="object 258"/>
          <p:cNvSpPr/>
          <p:nvPr/>
        </p:nvSpPr>
        <p:spPr>
          <a:xfrm>
            <a:off x="5295655" y="2995496"/>
            <a:ext cx="46319" cy="33718"/>
          </a:xfrm>
          <a:custGeom>
            <a:avLst/>
            <a:gdLst/>
            <a:ahLst/>
            <a:cxnLst/>
            <a:rect l="l" t="t" r="r" b="b"/>
            <a:pathLst>
              <a:path w="50951" h="38214">
                <a:moveTo>
                  <a:pt x="38213" y="0"/>
                </a:moveTo>
                <a:lnTo>
                  <a:pt x="0" y="25476"/>
                </a:lnTo>
                <a:lnTo>
                  <a:pt x="0" y="38214"/>
                </a:lnTo>
                <a:lnTo>
                  <a:pt x="12738" y="38214"/>
                </a:lnTo>
                <a:lnTo>
                  <a:pt x="50951" y="12739"/>
                </a:lnTo>
                <a:lnTo>
                  <a:pt x="50951" y="0"/>
                </a:lnTo>
                <a:lnTo>
                  <a:pt x="38213" y="0"/>
                </a:lnTo>
                <a:close/>
              </a:path>
            </a:pathLst>
          </a:custGeom>
          <a:solidFill>
            <a:srgbClr val="FF0000"/>
          </a:solidFill>
        </p:spPr>
        <p:txBody>
          <a:bodyPr wrap="square" lIns="0" tIns="0" rIns="0" bIns="0" rtlCol="0">
            <a:noAutofit/>
          </a:bodyPr>
          <a:lstStyle/>
          <a:p>
            <a:endParaRPr/>
          </a:p>
        </p:txBody>
      </p:sp>
      <p:sp>
        <p:nvSpPr>
          <p:cNvPr id="259" name="object 259"/>
          <p:cNvSpPr/>
          <p:nvPr/>
        </p:nvSpPr>
        <p:spPr>
          <a:xfrm>
            <a:off x="5330394" y="2973018"/>
            <a:ext cx="46320" cy="33718"/>
          </a:xfrm>
          <a:custGeom>
            <a:avLst/>
            <a:gdLst/>
            <a:ahLst/>
            <a:cxnLst/>
            <a:rect l="l" t="t" r="r" b="b"/>
            <a:pathLst>
              <a:path w="50952" h="38214">
                <a:moveTo>
                  <a:pt x="38214" y="0"/>
                </a:moveTo>
                <a:lnTo>
                  <a:pt x="0" y="25474"/>
                </a:lnTo>
                <a:lnTo>
                  <a:pt x="0" y="38214"/>
                </a:lnTo>
                <a:lnTo>
                  <a:pt x="12738" y="38214"/>
                </a:lnTo>
                <a:lnTo>
                  <a:pt x="50952" y="12736"/>
                </a:lnTo>
                <a:lnTo>
                  <a:pt x="50952" y="0"/>
                </a:lnTo>
                <a:lnTo>
                  <a:pt x="38214" y="0"/>
                </a:lnTo>
                <a:close/>
              </a:path>
            </a:pathLst>
          </a:custGeom>
          <a:solidFill>
            <a:srgbClr val="FF0000"/>
          </a:solidFill>
        </p:spPr>
        <p:txBody>
          <a:bodyPr wrap="square" lIns="0" tIns="0" rIns="0" bIns="0" rtlCol="0">
            <a:noAutofit/>
          </a:bodyPr>
          <a:lstStyle/>
          <a:p>
            <a:endParaRPr/>
          </a:p>
        </p:txBody>
      </p:sp>
      <p:sp>
        <p:nvSpPr>
          <p:cNvPr id="260" name="object 260"/>
          <p:cNvSpPr/>
          <p:nvPr/>
        </p:nvSpPr>
        <p:spPr>
          <a:xfrm>
            <a:off x="5365135" y="2950539"/>
            <a:ext cx="46319" cy="33717"/>
          </a:xfrm>
          <a:custGeom>
            <a:avLst/>
            <a:gdLst/>
            <a:ahLst/>
            <a:cxnLst/>
            <a:rect l="l" t="t" r="r" b="b"/>
            <a:pathLst>
              <a:path w="50951" h="38213">
                <a:moveTo>
                  <a:pt x="38214" y="0"/>
                </a:moveTo>
                <a:lnTo>
                  <a:pt x="0" y="25476"/>
                </a:lnTo>
                <a:lnTo>
                  <a:pt x="0" y="38213"/>
                </a:lnTo>
                <a:lnTo>
                  <a:pt x="12738" y="38213"/>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61" name="object 261"/>
          <p:cNvSpPr/>
          <p:nvPr/>
        </p:nvSpPr>
        <p:spPr>
          <a:xfrm>
            <a:off x="5399875" y="2928060"/>
            <a:ext cx="34739" cy="33718"/>
          </a:xfrm>
          <a:custGeom>
            <a:avLst/>
            <a:gdLst/>
            <a:ahLst/>
            <a:cxnLst/>
            <a:rect l="l" t="t" r="r" b="b"/>
            <a:pathLst>
              <a:path w="38213" h="38214">
                <a:moveTo>
                  <a:pt x="25474" y="0"/>
                </a:moveTo>
                <a:lnTo>
                  <a:pt x="0" y="25476"/>
                </a:lnTo>
                <a:lnTo>
                  <a:pt x="0" y="38214"/>
                </a:lnTo>
                <a:lnTo>
                  <a:pt x="12736" y="38214"/>
                </a:lnTo>
                <a:lnTo>
                  <a:pt x="38213" y="12738"/>
                </a:lnTo>
                <a:lnTo>
                  <a:pt x="38213" y="0"/>
                </a:lnTo>
                <a:lnTo>
                  <a:pt x="25474" y="0"/>
                </a:lnTo>
                <a:close/>
              </a:path>
            </a:pathLst>
          </a:custGeom>
          <a:solidFill>
            <a:srgbClr val="FF0000"/>
          </a:solidFill>
        </p:spPr>
        <p:txBody>
          <a:bodyPr wrap="square" lIns="0" tIns="0" rIns="0" bIns="0" rtlCol="0">
            <a:noAutofit/>
          </a:bodyPr>
          <a:lstStyle/>
          <a:p>
            <a:endParaRPr/>
          </a:p>
        </p:txBody>
      </p:sp>
      <p:sp>
        <p:nvSpPr>
          <p:cNvPr id="262" name="object 262"/>
          <p:cNvSpPr/>
          <p:nvPr/>
        </p:nvSpPr>
        <p:spPr>
          <a:xfrm>
            <a:off x="5423034" y="2905580"/>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63" name="object 263"/>
          <p:cNvSpPr/>
          <p:nvPr/>
        </p:nvSpPr>
        <p:spPr>
          <a:xfrm>
            <a:off x="5457774" y="2883102"/>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64" name="object 264"/>
          <p:cNvSpPr/>
          <p:nvPr/>
        </p:nvSpPr>
        <p:spPr>
          <a:xfrm>
            <a:off x="5492513" y="2871862"/>
            <a:ext cx="46319" cy="22479"/>
          </a:xfrm>
          <a:custGeom>
            <a:avLst/>
            <a:gdLst/>
            <a:ahLst/>
            <a:cxnLst/>
            <a:rect l="l" t="t" r="r" b="b"/>
            <a:pathLst>
              <a:path w="50951" h="25476">
                <a:moveTo>
                  <a:pt x="38214" y="0"/>
                </a:moveTo>
                <a:lnTo>
                  <a:pt x="0" y="12738"/>
                </a:lnTo>
                <a:lnTo>
                  <a:pt x="0" y="25476"/>
                </a:lnTo>
                <a:lnTo>
                  <a:pt x="12738" y="25476"/>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65" name="object 265"/>
          <p:cNvSpPr/>
          <p:nvPr/>
        </p:nvSpPr>
        <p:spPr>
          <a:xfrm>
            <a:off x="5527253" y="2849383"/>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66" name="object 266"/>
          <p:cNvSpPr/>
          <p:nvPr/>
        </p:nvSpPr>
        <p:spPr>
          <a:xfrm>
            <a:off x="5561992" y="2826905"/>
            <a:ext cx="34739" cy="33718"/>
          </a:xfrm>
          <a:custGeom>
            <a:avLst/>
            <a:gdLst/>
            <a:ahLst/>
            <a:cxnLst/>
            <a:rect l="l" t="t" r="r" b="b"/>
            <a:pathLst>
              <a:path w="38213" h="38214">
                <a:moveTo>
                  <a:pt x="25476" y="0"/>
                </a:moveTo>
                <a:lnTo>
                  <a:pt x="0" y="25476"/>
                </a:lnTo>
                <a:lnTo>
                  <a:pt x="0" y="38214"/>
                </a:lnTo>
                <a:lnTo>
                  <a:pt x="12738" y="38214"/>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267" name="object 267"/>
          <p:cNvSpPr/>
          <p:nvPr/>
        </p:nvSpPr>
        <p:spPr>
          <a:xfrm>
            <a:off x="5585153" y="2804425"/>
            <a:ext cx="46319" cy="33718"/>
          </a:xfrm>
          <a:custGeom>
            <a:avLst/>
            <a:gdLst/>
            <a:ahLst/>
            <a:cxnLst/>
            <a:rect l="l" t="t" r="r" b="b"/>
            <a:pathLst>
              <a:path w="50951" h="38214">
                <a:moveTo>
                  <a:pt x="38213" y="0"/>
                </a:moveTo>
                <a:lnTo>
                  <a:pt x="0" y="25476"/>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68" name="object 268"/>
          <p:cNvSpPr/>
          <p:nvPr/>
        </p:nvSpPr>
        <p:spPr>
          <a:xfrm>
            <a:off x="5619892" y="2781946"/>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69" name="object 269"/>
          <p:cNvSpPr/>
          <p:nvPr/>
        </p:nvSpPr>
        <p:spPr>
          <a:xfrm>
            <a:off x="5654631" y="2759467"/>
            <a:ext cx="46320" cy="33718"/>
          </a:xfrm>
          <a:custGeom>
            <a:avLst/>
            <a:gdLst/>
            <a:ahLst/>
            <a:cxnLst/>
            <a:rect l="l" t="t" r="r" b="b"/>
            <a:pathLst>
              <a:path w="50952" h="38214">
                <a:moveTo>
                  <a:pt x="38214" y="0"/>
                </a:moveTo>
                <a:lnTo>
                  <a:pt x="0" y="25476"/>
                </a:lnTo>
                <a:lnTo>
                  <a:pt x="0" y="38214"/>
                </a:lnTo>
                <a:lnTo>
                  <a:pt x="12738" y="38214"/>
                </a:lnTo>
                <a:lnTo>
                  <a:pt x="50952" y="12738"/>
                </a:lnTo>
                <a:lnTo>
                  <a:pt x="50952" y="0"/>
                </a:lnTo>
                <a:lnTo>
                  <a:pt x="38214" y="0"/>
                </a:lnTo>
                <a:close/>
              </a:path>
            </a:pathLst>
          </a:custGeom>
          <a:solidFill>
            <a:srgbClr val="FF0000"/>
          </a:solidFill>
        </p:spPr>
        <p:txBody>
          <a:bodyPr wrap="square" lIns="0" tIns="0" rIns="0" bIns="0" rtlCol="0">
            <a:noAutofit/>
          </a:bodyPr>
          <a:lstStyle/>
          <a:p>
            <a:endParaRPr/>
          </a:p>
        </p:txBody>
      </p:sp>
      <p:sp>
        <p:nvSpPr>
          <p:cNvPr id="270" name="object 270"/>
          <p:cNvSpPr/>
          <p:nvPr/>
        </p:nvSpPr>
        <p:spPr>
          <a:xfrm>
            <a:off x="5689371" y="2736988"/>
            <a:ext cx="46319" cy="33718"/>
          </a:xfrm>
          <a:custGeom>
            <a:avLst/>
            <a:gdLst/>
            <a:ahLst/>
            <a:cxnLst/>
            <a:rect l="l" t="t" r="r" b="b"/>
            <a:pathLst>
              <a:path w="50951" h="38214">
                <a:moveTo>
                  <a:pt x="38214" y="0"/>
                </a:moveTo>
                <a:lnTo>
                  <a:pt x="0" y="25476"/>
                </a:lnTo>
                <a:lnTo>
                  <a:pt x="0" y="38214"/>
                </a:lnTo>
                <a:lnTo>
                  <a:pt x="12738" y="38214"/>
                </a:lnTo>
                <a:lnTo>
                  <a:pt x="50951" y="12738"/>
                </a:lnTo>
                <a:lnTo>
                  <a:pt x="50951" y="0"/>
                </a:lnTo>
                <a:lnTo>
                  <a:pt x="38214" y="0"/>
                </a:lnTo>
                <a:close/>
              </a:path>
            </a:pathLst>
          </a:custGeom>
          <a:solidFill>
            <a:srgbClr val="FF0000"/>
          </a:solidFill>
        </p:spPr>
        <p:txBody>
          <a:bodyPr wrap="square" lIns="0" tIns="0" rIns="0" bIns="0" rtlCol="0">
            <a:noAutofit/>
          </a:bodyPr>
          <a:lstStyle/>
          <a:p>
            <a:endParaRPr/>
          </a:p>
        </p:txBody>
      </p:sp>
      <p:sp>
        <p:nvSpPr>
          <p:cNvPr id="271" name="object 271"/>
          <p:cNvSpPr/>
          <p:nvPr/>
        </p:nvSpPr>
        <p:spPr>
          <a:xfrm>
            <a:off x="5724111" y="2714510"/>
            <a:ext cx="34739" cy="33718"/>
          </a:xfrm>
          <a:custGeom>
            <a:avLst/>
            <a:gdLst/>
            <a:ahLst/>
            <a:cxnLst/>
            <a:rect l="l" t="t" r="r" b="b"/>
            <a:pathLst>
              <a:path w="38213" h="38214">
                <a:moveTo>
                  <a:pt x="25474" y="0"/>
                </a:moveTo>
                <a:lnTo>
                  <a:pt x="0" y="25476"/>
                </a:lnTo>
                <a:lnTo>
                  <a:pt x="0" y="38214"/>
                </a:lnTo>
                <a:lnTo>
                  <a:pt x="12736" y="38214"/>
                </a:lnTo>
                <a:lnTo>
                  <a:pt x="38213" y="12738"/>
                </a:lnTo>
                <a:lnTo>
                  <a:pt x="38213" y="0"/>
                </a:lnTo>
                <a:lnTo>
                  <a:pt x="25474" y="0"/>
                </a:lnTo>
                <a:close/>
              </a:path>
            </a:pathLst>
          </a:custGeom>
          <a:solidFill>
            <a:srgbClr val="FF0000"/>
          </a:solidFill>
        </p:spPr>
        <p:txBody>
          <a:bodyPr wrap="square" lIns="0" tIns="0" rIns="0" bIns="0" rtlCol="0">
            <a:noAutofit/>
          </a:bodyPr>
          <a:lstStyle/>
          <a:p>
            <a:endParaRPr/>
          </a:p>
        </p:txBody>
      </p:sp>
      <p:sp>
        <p:nvSpPr>
          <p:cNvPr id="272" name="object 272"/>
          <p:cNvSpPr/>
          <p:nvPr/>
        </p:nvSpPr>
        <p:spPr>
          <a:xfrm>
            <a:off x="5747271" y="2692030"/>
            <a:ext cx="46319" cy="33718"/>
          </a:xfrm>
          <a:custGeom>
            <a:avLst/>
            <a:gdLst/>
            <a:ahLst/>
            <a:cxnLst/>
            <a:rect l="l" t="t" r="r" b="b"/>
            <a:pathLst>
              <a:path w="50951" h="38214">
                <a:moveTo>
                  <a:pt x="38213" y="0"/>
                </a:moveTo>
                <a:lnTo>
                  <a:pt x="0" y="25476"/>
                </a:lnTo>
                <a:lnTo>
                  <a:pt x="0" y="38214"/>
                </a:lnTo>
                <a:lnTo>
                  <a:pt x="12738"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73" name="object 273"/>
          <p:cNvSpPr/>
          <p:nvPr/>
        </p:nvSpPr>
        <p:spPr>
          <a:xfrm>
            <a:off x="5782009" y="2669553"/>
            <a:ext cx="46320" cy="33717"/>
          </a:xfrm>
          <a:custGeom>
            <a:avLst/>
            <a:gdLst/>
            <a:ahLst/>
            <a:cxnLst/>
            <a:rect l="l" t="t" r="r" b="b"/>
            <a:pathLst>
              <a:path w="50952" h="38213">
                <a:moveTo>
                  <a:pt x="38214" y="0"/>
                </a:moveTo>
                <a:lnTo>
                  <a:pt x="0" y="25474"/>
                </a:lnTo>
                <a:lnTo>
                  <a:pt x="0" y="38213"/>
                </a:lnTo>
                <a:lnTo>
                  <a:pt x="12738" y="38213"/>
                </a:lnTo>
                <a:lnTo>
                  <a:pt x="50952" y="12736"/>
                </a:lnTo>
                <a:lnTo>
                  <a:pt x="50952" y="0"/>
                </a:lnTo>
                <a:lnTo>
                  <a:pt x="38214" y="0"/>
                </a:lnTo>
                <a:close/>
              </a:path>
            </a:pathLst>
          </a:custGeom>
          <a:solidFill>
            <a:srgbClr val="FF0000"/>
          </a:solidFill>
        </p:spPr>
        <p:txBody>
          <a:bodyPr wrap="square" lIns="0" tIns="0" rIns="0" bIns="0" rtlCol="0">
            <a:noAutofit/>
          </a:bodyPr>
          <a:lstStyle/>
          <a:p>
            <a:endParaRPr/>
          </a:p>
        </p:txBody>
      </p:sp>
      <p:sp>
        <p:nvSpPr>
          <p:cNvPr id="274" name="object 274"/>
          <p:cNvSpPr/>
          <p:nvPr/>
        </p:nvSpPr>
        <p:spPr>
          <a:xfrm>
            <a:off x="5816751" y="2647072"/>
            <a:ext cx="46319" cy="33718"/>
          </a:xfrm>
          <a:custGeom>
            <a:avLst/>
            <a:gdLst/>
            <a:ahLst/>
            <a:cxnLst/>
            <a:rect l="l" t="t" r="r" b="b"/>
            <a:pathLst>
              <a:path w="50951" h="38214">
                <a:moveTo>
                  <a:pt x="38214" y="0"/>
                </a:moveTo>
                <a:lnTo>
                  <a:pt x="0" y="25477"/>
                </a:lnTo>
                <a:lnTo>
                  <a:pt x="0" y="38214"/>
                </a:lnTo>
                <a:lnTo>
                  <a:pt x="12738" y="38214"/>
                </a:lnTo>
                <a:lnTo>
                  <a:pt x="50951" y="12739"/>
                </a:lnTo>
                <a:lnTo>
                  <a:pt x="50951" y="0"/>
                </a:lnTo>
                <a:lnTo>
                  <a:pt x="38214" y="0"/>
                </a:lnTo>
                <a:close/>
              </a:path>
            </a:pathLst>
          </a:custGeom>
          <a:solidFill>
            <a:srgbClr val="FF0000"/>
          </a:solidFill>
        </p:spPr>
        <p:txBody>
          <a:bodyPr wrap="square" lIns="0" tIns="0" rIns="0" bIns="0" rtlCol="0">
            <a:noAutofit/>
          </a:bodyPr>
          <a:lstStyle/>
          <a:p>
            <a:endParaRPr/>
          </a:p>
        </p:txBody>
      </p:sp>
      <p:sp>
        <p:nvSpPr>
          <p:cNvPr id="275" name="object 275"/>
          <p:cNvSpPr/>
          <p:nvPr/>
        </p:nvSpPr>
        <p:spPr>
          <a:xfrm>
            <a:off x="5851491" y="2624594"/>
            <a:ext cx="46319" cy="33718"/>
          </a:xfrm>
          <a:custGeom>
            <a:avLst/>
            <a:gdLst/>
            <a:ahLst/>
            <a:cxnLst/>
            <a:rect l="l" t="t" r="r" b="b"/>
            <a:pathLst>
              <a:path w="50951" h="38214">
                <a:moveTo>
                  <a:pt x="38213" y="0"/>
                </a:moveTo>
                <a:lnTo>
                  <a:pt x="0" y="25474"/>
                </a:lnTo>
                <a:lnTo>
                  <a:pt x="0" y="38214"/>
                </a:lnTo>
                <a:lnTo>
                  <a:pt x="12736" y="38214"/>
                </a:lnTo>
                <a:lnTo>
                  <a:pt x="50951" y="12738"/>
                </a:lnTo>
                <a:lnTo>
                  <a:pt x="50951" y="0"/>
                </a:lnTo>
                <a:lnTo>
                  <a:pt x="38213" y="0"/>
                </a:lnTo>
                <a:close/>
              </a:path>
            </a:pathLst>
          </a:custGeom>
          <a:solidFill>
            <a:srgbClr val="FF0000"/>
          </a:solidFill>
        </p:spPr>
        <p:txBody>
          <a:bodyPr wrap="square" lIns="0" tIns="0" rIns="0" bIns="0" rtlCol="0">
            <a:noAutofit/>
          </a:bodyPr>
          <a:lstStyle/>
          <a:p>
            <a:endParaRPr/>
          </a:p>
        </p:txBody>
      </p:sp>
      <p:sp>
        <p:nvSpPr>
          <p:cNvPr id="276" name="object 276"/>
          <p:cNvSpPr/>
          <p:nvPr/>
        </p:nvSpPr>
        <p:spPr>
          <a:xfrm>
            <a:off x="5886230" y="2602115"/>
            <a:ext cx="34739" cy="33718"/>
          </a:xfrm>
          <a:custGeom>
            <a:avLst/>
            <a:gdLst/>
            <a:ahLst/>
            <a:cxnLst/>
            <a:rect l="l" t="t" r="r" b="b"/>
            <a:pathLst>
              <a:path w="38213" h="38214">
                <a:moveTo>
                  <a:pt x="25476" y="0"/>
                </a:moveTo>
                <a:lnTo>
                  <a:pt x="0" y="25476"/>
                </a:lnTo>
                <a:lnTo>
                  <a:pt x="0" y="38214"/>
                </a:lnTo>
                <a:lnTo>
                  <a:pt x="12738" y="38214"/>
                </a:lnTo>
                <a:lnTo>
                  <a:pt x="38213" y="12738"/>
                </a:lnTo>
                <a:lnTo>
                  <a:pt x="38213" y="0"/>
                </a:lnTo>
                <a:lnTo>
                  <a:pt x="25476" y="0"/>
                </a:lnTo>
                <a:close/>
              </a:path>
            </a:pathLst>
          </a:custGeom>
          <a:solidFill>
            <a:srgbClr val="FF0000"/>
          </a:solidFill>
        </p:spPr>
        <p:txBody>
          <a:bodyPr wrap="square" lIns="0" tIns="0" rIns="0" bIns="0" rtlCol="0">
            <a:noAutofit/>
          </a:bodyPr>
          <a:lstStyle/>
          <a:p>
            <a:endParaRPr/>
          </a:p>
        </p:txBody>
      </p:sp>
      <p:sp>
        <p:nvSpPr>
          <p:cNvPr id="277" name="object 277"/>
          <p:cNvSpPr/>
          <p:nvPr/>
        </p:nvSpPr>
        <p:spPr>
          <a:xfrm>
            <a:off x="3361814" y="4630839"/>
            <a:ext cx="2559154" cy="0"/>
          </a:xfrm>
          <a:custGeom>
            <a:avLst/>
            <a:gdLst/>
            <a:ahLst/>
            <a:cxnLst/>
            <a:rect l="l" t="t" r="r" b="b"/>
            <a:pathLst>
              <a:path w="2815069">
                <a:moveTo>
                  <a:pt x="2815069" y="0"/>
                </a:moveTo>
                <a:lnTo>
                  <a:pt x="0" y="0"/>
                </a:lnTo>
              </a:path>
              <a:path w="2815069">
                <a:moveTo>
                  <a:pt x="0" y="1"/>
                </a:moveTo>
                <a:lnTo>
                  <a:pt x="2815069" y="0"/>
                </a:lnTo>
              </a:path>
            </a:pathLst>
          </a:custGeom>
          <a:ln w="12737">
            <a:solidFill>
              <a:srgbClr val="000000"/>
            </a:solidFill>
          </a:ln>
        </p:spPr>
        <p:txBody>
          <a:bodyPr wrap="square" lIns="0" tIns="0" rIns="0" bIns="0" rtlCol="0">
            <a:noAutofit/>
          </a:bodyPr>
          <a:lstStyle/>
          <a:p>
            <a:endParaRPr/>
          </a:p>
        </p:txBody>
      </p:sp>
      <p:sp>
        <p:nvSpPr>
          <p:cNvPr id="278" name="object 278"/>
          <p:cNvSpPr/>
          <p:nvPr/>
        </p:nvSpPr>
        <p:spPr>
          <a:xfrm>
            <a:off x="3367604" y="1972705"/>
            <a:ext cx="0" cy="2663753"/>
          </a:xfrm>
          <a:custGeom>
            <a:avLst/>
            <a:gdLst/>
            <a:ahLst/>
            <a:cxnLst/>
            <a:rect l="l" t="t" r="r" b="b"/>
            <a:pathLst>
              <a:path h="3018920">
                <a:moveTo>
                  <a:pt x="0" y="0"/>
                </a:moveTo>
                <a:lnTo>
                  <a:pt x="0" y="3018919"/>
                </a:lnTo>
              </a:path>
            </a:pathLst>
          </a:custGeom>
          <a:ln w="12737">
            <a:solidFill>
              <a:srgbClr val="000000"/>
            </a:solidFill>
          </a:ln>
        </p:spPr>
        <p:txBody>
          <a:bodyPr wrap="square" lIns="0" tIns="0" rIns="0" bIns="0" rtlCol="0">
            <a:noAutofit/>
          </a:bodyPr>
          <a:lstStyle/>
          <a:p>
            <a:endParaRPr/>
          </a:p>
        </p:txBody>
      </p:sp>
      <p:sp>
        <p:nvSpPr>
          <p:cNvPr id="45" name="object 45"/>
          <p:cNvSpPr txBox="1"/>
          <p:nvPr/>
        </p:nvSpPr>
        <p:spPr>
          <a:xfrm>
            <a:off x="1469676" y="984998"/>
            <a:ext cx="63397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a:t>
            </a:r>
            <a:endParaRPr sz="2200">
              <a:latin typeface="Times New Roman"/>
              <a:cs typeface="Times New Roman"/>
            </a:endParaRPr>
          </a:p>
        </p:txBody>
      </p:sp>
      <p:sp>
        <p:nvSpPr>
          <p:cNvPr id="44" name="object 44"/>
          <p:cNvSpPr txBox="1"/>
          <p:nvPr/>
        </p:nvSpPr>
        <p:spPr>
          <a:xfrm>
            <a:off x="2108261" y="984998"/>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to</a:t>
            </a:r>
            <a:endParaRPr sz="2200">
              <a:latin typeface="Times New Roman"/>
              <a:cs typeface="Times New Roman"/>
            </a:endParaRPr>
          </a:p>
        </p:txBody>
      </p:sp>
      <p:sp>
        <p:nvSpPr>
          <p:cNvPr id="43" name="object 43"/>
          <p:cNvSpPr txBox="1"/>
          <p:nvPr/>
        </p:nvSpPr>
        <p:spPr>
          <a:xfrm>
            <a:off x="2393054" y="984998"/>
            <a:ext cx="64952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Sales</a:t>
            </a:r>
            <a:endParaRPr sz="2200">
              <a:latin typeface="Times New Roman"/>
              <a:cs typeface="Times New Roman"/>
            </a:endParaRPr>
          </a:p>
        </p:txBody>
      </p:sp>
      <p:sp>
        <p:nvSpPr>
          <p:cNvPr id="42" name="object 42"/>
          <p:cNvSpPr txBox="1"/>
          <p:nvPr/>
        </p:nvSpPr>
        <p:spPr>
          <a:xfrm>
            <a:off x="3047211" y="984998"/>
            <a:ext cx="120383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Multiples:</a:t>
            </a:r>
            <a:endParaRPr sz="2200">
              <a:latin typeface="Times New Roman"/>
              <a:cs typeface="Times New Roman"/>
            </a:endParaRPr>
          </a:p>
        </p:txBody>
      </p:sp>
      <p:sp>
        <p:nvSpPr>
          <p:cNvPr id="41" name="object 41"/>
          <p:cNvSpPr txBox="1"/>
          <p:nvPr/>
        </p:nvSpPr>
        <p:spPr>
          <a:xfrm>
            <a:off x="4255659" y="984998"/>
            <a:ext cx="972351" cy="605118"/>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Grocery</a:t>
            </a:r>
            <a:endParaRPr sz="2200">
              <a:latin typeface="Times New Roman"/>
              <a:cs typeface="Times New Roman"/>
            </a:endParaRPr>
          </a:p>
          <a:p>
            <a:pPr marL="75784" marR="41029">
              <a:lnSpc>
                <a:spcPct val="95825"/>
              </a:lnSpc>
            </a:pPr>
            <a:r>
              <a:rPr sz="2200" dirty="0">
                <a:latin typeface="Times New Roman"/>
                <a:cs typeface="Times New Roman"/>
              </a:rPr>
              <a:t>2007</a:t>
            </a:r>
            <a:endParaRPr sz="2200">
              <a:latin typeface="Times New Roman"/>
              <a:cs typeface="Times New Roman"/>
            </a:endParaRPr>
          </a:p>
        </p:txBody>
      </p:sp>
      <p:sp>
        <p:nvSpPr>
          <p:cNvPr id="40" name="object 40"/>
          <p:cNvSpPr txBox="1"/>
          <p:nvPr/>
        </p:nvSpPr>
        <p:spPr>
          <a:xfrm>
            <a:off x="5232627" y="984998"/>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Stores</a:t>
            </a:r>
            <a:endParaRPr sz="2200">
              <a:latin typeface="Times New Roman"/>
              <a:cs typeface="Times New Roman"/>
            </a:endParaRPr>
          </a:p>
        </p:txBody>
      </p:sp>
      <p:sp>
        <p:nvSpPr>
          <p:cNvPr id="39" name="object 39"/>
          <p:cNvSpPr txBox="1"/>
          <p:nvPr/>
        </p:nvSpPr>
        <p:spPr>
          <a:xfrm>
            <a:off x="5994627" y="984998"/>
            <a:ext cx="1569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38" name="object 38"/>
          <p:cNvSpPr txBox="1"/>
          <p:nvPr/>
        </p:nvSpPr>
        <p:spPr>
          <a:xfrm>
            <a:off x="6156170" y="984998"/>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37" name="object 37"/>
          <p:cNvSpPr txBox="1"/>
          <p:nvPr/>
        </p:nvSpPr>
        <p:spPr>
          <a:xfrm>
            <a:off x="6579676" y="984998"/>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36" name="object 36"/>
          <p:cNvSpPr txBox="1"/>
          <p:nvPr/>
        </p:nvSpPr>
        <p:spPr>
          <a:xfrm>
            <a:off x="6864470" y="984998"/>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35" name="object 35"/>
          <p:cNvSpPr txBox="1"/>
          <p:nvPr/>
        </p:nvSpPr>
        <p:spPr>
          <a:xfrm>
            <a:off x="3130249" y="1931621"/>
            <a:ext cx="188071" cy="113576"/>
          </a:xfrm>
          <a:prstGeom prst="rect">
            <a:avLst/>
          </a:prstGeom>
        </p:spPr>
        <p:txBody>
          <a:bodyPr wrap="square" lIns="0" tIns="0" rIns="0" bIns="0" rtlCol="0">
            <a:noAutofit/>
          </a:bodyPr>
          <a:lstStyle/>
          <a:p>
            <a:pPr marL="11397">
              <a:lnSpc>
                <a:spcPts val="839"/>
              </a:lnSpc>
              <a:spcBef>
                <a:spcPts val="41"/>
              </a:spcBef>
            </a:pPr>
            <a:r>
              <a:rPr sz="700" dirty="0">
                <a:latin typeface="Lucida Bright"/>
                <a:cs typeface="Lucida Bright"/>
              </a:rPr>
              <a:t>1</a:t>
            </a:r>
            <a:r>
              <a:rPr sz="700" spc="-129" dirty="0">
                <a:latin typeface="Lucida Bright"/>
                <a:cs typeface="Lucida Bright"/>
              </a:rPr>
              <a:t> </a:t>
            </a:r>
            <a:r>
              <a:rPr sz="700" spc="-45" dirty="0">
                <a:latin typeface="Lucida Bright"/>
                <a:cs typeface="Lucida Bright"/>
              </a:rPr>
              <a:t>.</a:t>
            </a:r>
            <a:r>
              <a:rPr sz="700" dirty="0">
                <a:latin typeface="Lucida Bright"/>
                <a:cs typeface="Lucida Bright"/>
              </a:rPr>
              <a:t>6</a:t>
            </a:r>
            <a:endParaRPr sz="700">
              <a:latin typeface="Lucida Bright"/>
              <a:cs typeface="Lucida Bright"/>
            </a:endParaRPr>
          </a:p>
        </p:txBody>
      </p:sp>
      <p:sp>
        <p:nvSpPr>
          <p:cNvPr id="34" name="object 34"/>
          <p:cNvSpPr txBox="1"/>
          <p:nvPr/>
        </p:nvSpPr>
        <p:spPr>
          <a:xfrm>
            <a:off x="3130249" y="2235086"/>
            <a:ext cx="188071" cy="113576"/>
          </a:xfrm>
          <a:prstGeom prst="rect">
            <a:avLst/>
          </a:prstGeom>
        </p:spPr>
        <p:txBody>
          <a:bodyPr wrap="square" lIns="0" tIns="0" rIns="0" bIns="0" rtlCol="0">
            <a:noAutofit/>
          </a:bodyPr>
          <a:lstStyle/>
          <a:p>
            <a:pPr marL="11397">
              <a:lnSpc>
                <a:spcPts val="839"/>
              </a:lnSpc>
              <a:spcBef>
                <a:spcPts val="41"/>
              </a:spcBef>
            </a:pPr>
            <a:r>
              <a:rPr sz="700" dirty="0">
                <a:latin typeface="Lucida Bright"/>
                <a:cs typeface="Lucida Bright"/>
              </a:rPr>
              <a:t>1</a:t>
            </a:r>
            <a:r>
              <a:rPr sz="700" spc="-129" dirty="0">
                <a:latin typeface="Lucida Bright"/>
                <a:cs typeface="Lucida Bright"/>
              </a:rPr>
              <a:t> </a:t>
            </a:r>
            <a:r>
              <a:rPr sz="700" spc="-45" dirty="0">
                <a:latin typeface="Lucida Bright"/>
                <a:cs typeface="Lucida Bright"/>
              </a:rPr>
              <a:t>.</a:t>
            </a:r>
            <a:r>
              <a:rPr sz="700" dirty="0">
                <a:latin typeface="Lucida Bright"/>
                <a:cs typeface="Lucida Bright"/>
              </a:rPr>
              <a:t>4</a:t>
            </a:r>
            <a:endParaRPr sz="700">
              <a:latin typeface="Lucida Bright"/>
              <a:cs typeface="Lucida Bright"/>
            </a:endParaRPr>
          </a:p>
        </p:txBody>
      </p:sp>
      <p:sp>
        <p:nvSpPr>
          <p:cNvPr id="33" name="object 33"/>
          <p:cNvSpPr txBox="1"/>
          <p:nvPr/>
        </p:nvSpPr>
        <p:spPr>
          <a:xfrm>
            <a:off x="3130249" y="2516071"/>
            <a:ext cx="188071" cy="113576"/>
          </a:xfrm>
          <a:prstGeom prst="rect">
            <a:avLst/>
          </a:prstGeom>
        </p:spPr>
        <p:txBody>
          <a:bodyPr wrap="square" lIns="0" tIns="0" rIns="0" bIns="0" rtlCol="0">
            <a:noAutofit/>
          </a:bodyPr>
          <a:lstStyle/>
          <a:p>
            <a:pPr marL="11397">
              <a:lnSpc>
                <a:spcPts val="839"/>
              </a:lnSpc>
              <a:spcBef>
                <a:spcPts val="41"/>
              </a:spcBef>
            </a:pPr>
            <a:r>
              <a:rPr sz="700" dirty="0">
                <a:latin typeface="Lucida Bright"/>
                <a:cs typeface="Lucida Bright"/>
              </a:rPr>
              <a:t>1</a:t>
            </a:r>
            <a:r>
              <a:rPr sz="700" spc="-129" dirty="0">
                <a:latin typeface="Lucida Bright"/>
                <a:cs typeface="Lucida Bright"/>
              </a:rPr>
              <a:t> </a:t>
            </a:r>
            <a:r>
              <a:rPr sz="700" spc="-45" dirty="0">
                <a:latin typeface="Lucida Bright"/>
                <a:cs typeface="Lucida Bright"/>
              </a:rPr>
              <a:t>.</a:t>
            </a:r>
            <a:r>
              <a:rPr sz="700" dirty="0">
                <a:latin typeface="Lucida Bright"/>
                <a:cs typeface="Lucida Bright"/>
              </a:rPr>
              <a:t>2</a:t>
            </a:r>
            <a:endParaRPr sz="700">
              <a:latin typeface="Lucida Bright"/>
              <a:cs typeface="Lucida Bright"/>
            </a:endParaRPr>
          </a:p>
        </p:txBody>
      </p:sp>
      <p:sp>
        <p:nvSpPr>
          <p:cNvPr id="32" name="object 32"/>
          <p:cNvSpPr txBox="1"/>
          <p:nvPr/>
        </p:nvSpPr>
        <p:spPr>
          <a:xfrm>
            <a:off x="3130249" y="2808297"/>
            <a:ext cx="188071" cy="113576"/>
          </a:xfrm>
          <a:prstGeom prst="rect">
            <a:avLst/>
          </a:prstGeom>
        </p:spPr>
        <p:txBody>
          <a:bodyPr wrap="square" lIns="0" tIns="0" rIns="0" bIns="0" rtlCol="0">
            <a:noAutofit/>
          </a:bodyPr>
          <a:lstStyle/>
          <a:p>
            <a:pPr marL="11397">
              <a:lnSpc>
                <a:spcPts val="839"/>
              </a:lnSpc>
              <a:spcBef>
                <a:spcPts val="41"/>
              </a:spcBef>
            </a:pPr>
            <a:r>
              <a:rPr sz="700" dirty="0">
                <a:latin typeface="Lucida Bright"/>
                <a:cs typeface="Lucida Bright"/>
              </a:rPr>
              <a:t>1</a:t>
            </a:r>
            <a:r>
              <a:rPr sz="700" spc="-129" dirty="0">
                <a:latin typeface="Lucida Bright"/>
                <a:cs typeface="Lucida Bright"/>
              </a:rPr>
              <a:t> </a:t>
            </a:r>
            <a:r>
              <a:rPr sz="700" spc="-45" dirty="0">
                <a:latin typeface="Lucida Bright"/>
                <a:cs typeface="Lucida Bright"/>
              </a:rPr>
              <a:t>.</a:t>
            </a:r>
            <a:r>
              <a:rPr sz="700" dirty="0">
                <a:latin typeface="Lucida Bright"/>
                <a:cs typeface="Lucida Bright"/>
              </a:rPr>
              <a:t>0</a:t>
            </a:r>
            <a:endParaRPr sz="700">
              <a:latin typeface="Lucida Bright"/>
              <a:cs typeface="Lucida Bright"/>
            </a:endParaRPr>
          </a:p>
        </p:txBody>
      </p:sp>
      <p:sp>
        <p:nvSpPr>
          <p:cNvPr id="31" name="object 31"/>
          <p:cNvSpPr txBox="1"/>
          <p:nvPr/>
        </p:nvSpPr>
        <p:spPr>
          <a:xfrm>
            <a:off x="3188149" y="3111762"/>
            <a:ext cx="134106" cy="113576"/>
          </a:xfrm>
          <a:prstGeom prst="rect">
            <a:avLst/>
          </a:prstGeom>
        </p:spPr>
        <p:txBody>
          <a:bodyPr wrap="square" lIns="0" tIns="0" rIns="0" bIns="0" rtlCol="0">
            <a:noAutofit/>
          </a:bodyPr>
          <a:lstStyle/>
          <a:p>
            <a:pPr marL="11397">
              <a:lnSpc>
                <a:spcPts val="839"/>
              </a:lnSpc>
              <a:spcBef>
                <a:spcPts val="41"/>
              </a:spcBef>
            </a:pPr>
            <a:r>
              <a:rPr sz="700" spc="35" dirty="0">
                <a:latin typeface="Lucida Bright"/>
                <a:cs typeface="Lucida Bright"/>
              </a:rPr>
              <a:t>.8</a:t>
            </a:r>
            <a:endParaRPr sz="700">
              <a:latin typeface="Lucida Bright"/>
              <a:cs typeface="Lucida Bright"/>
            </a:endParaRPr>
          </a:p>
        </p:txBody>
      </p:sp>
      <p:sp>
        <p:nvSpPr>
          <p:cNvPr id="30" name="object 30"/>
          <p:cNvSpPr txBox="1"/>
          <p:nvPr/>
        </p:nvSpPr>
        <p:spPr>
          <a:xfrm>
            <a:off x="3188149" y="3403987"/>
            <a:ext cx="134106" cy="113576"/>
          </a:xfrm>
          <a:prstGeom prst="rect">
            <a:avLst/>
          </a:prstGeom>
        </p:spPr>
        <p:txBody>
          <a:bodyPr wrap="square" lIns="0" tIns="0" rIns="0" bIns="0" rtlCol="0">
            <a:noAutofit/>
          </a:bodyPr>
          <a:lstStyle/>
          <a:p>
            <a:pPr marL="11397">
              <a:lnSpc>
                <a:spcPts val="839"/>
              </a:lnSpc>
              <a:spcBef>
                <a:spcPts val="41"/>
              </a:spcBef>
            </a:pPr>
            <a:r>
              <a:rPr sz="700" spc="35" dirty="0">
                <a:latin typeface="Lucida Bright"/>
                <a:cs typeface="Lucida Bright"/>
              </a:rPr>
              <a:t>.6</a:t>
            </a:r>
            <a:endParaRPr sz="700">
              <a:latin typeface="Lucida Bright"/>
              <a:cs typeface="Lucida Bright"/>
            </a:endParaRPr>
          </a:p>
        </p:txBody>
      </p:sp>
      <p:sp>
        <p:nvSpPr>
          <p:cNvPr id="29" name="object 29"/>
          <p:cNvSpPr txBox="1"/>
          <p:nvPr/>
        </p:nvSpPr>
        <p:spPr>
          <a:xfrm>
            <a:off x="4728264" y="3550101"/>
            <a:ext cx="459567" cy="169773"/>
          </a:xfrm>
          <a:prstGeom prst="rect">
            <a:avLst/>
          </a:prstGeom>
        </p:spPr>
        <p:txBody>
          <a:bodyPr wrap="square" lIns="0" tIns="0" rIns="0" bIns="0" rtlCol="0">
            <a:noAutofit/>
          </a:bodyPr>
          <a:lstStyle/>
          <a:p>
            <a:pPr marL="11397">
              <a:lnSpc>
                <a:spcPts val="1288"/>
              </a:lnSpc>
              <a:spcBef>
                <a:spcPts val="64"/>
              </a:spcBef>
            </a:pPr>
            <a:r>
              <a:rPr sz="1100" baseline="-7075" dirty="0">
                <a:latin typeface="Lucida Bright"/>
                <a:cs typeface="Lucida Bright"/>
              </a:rPr>
              <a:t>S</a:t>
            </a:r>
            <a:r>
              <a:rPr sz="1100" spc="-152" baseline="-7075" dirty="0">
                <a:latin typeface="Lucida Bright"/>
                <a:cs typeface="Lucida Bright"/>
              </a:rPr>
              <a:t> </a:t>
            </a:r>
            <a:r>
              <a:rPr sz="1100" spc="16" baseline="-7075" dirty="0">
                <a:latin typeface="Lucida Bright"/>
                <a:cs typeface="Lucida Bright"/>
              </a:rPr>
              <a:t>W</a:t>
            </a:r>
            <a:r>
              <a:rPr sz="1100" baseline="-7075" dirty="0">
                <a:latin typeface="Lucida Bright"/>
                <a:cs typeface="Lucida Bright"/>
              </a:rPr>
              <a:t>Y</a:t>
            </a:r>
            <a:r>
              <a:rPr sz="1100" spc="-12" baseline="-7075" dirty="0">
                <a:latin typeface="Lucida Bright"/>
                <a:cs typeface="Lucida Bright"/>
              </a:rPr>
              <a:t> </a:t>
            </a:r>
            <a:r>
              <a:rPr sz="1100" baseline="28302" dirty="0">
                <a:latin typeface="Lucida Bright"/>
                <a:cs typeface="Lucida Bright"/>
              </a:rPr>
              <a:t>R</a:t>
            </a:r>
            <a:r>
              <a:rPr sz="1100" spc="-129" baseline="28302" dirty="0">
                <a:latin typeface="Lucida Bright"/>
                <a:cs typeface="Lucida Bright"/>
              </a:rPr>
              <a:t> </a:t>
            </a:r>
            <a:r>
              <a:rPr sz="1100" spc="-17" baseline="28302" dirty="0">
                <a:latin typeface="Lucida Bright"/>
                <a:cs typeface="Lucida Bright"/>
              </a:rPr>
              <a:t>DK</a:t>
            </a:r>
            <a:endParaRPr sz="700">
              <a:latin typeface="Lucida Bright"/>
              <a:cs typeface="Lucida Bright"/>
            </a:endParaRPr>
          </a:p>
        </p:txBody>
      </p:sp>
      <p:sp>
        <p:nvSpPr>
          <p:cNvPr id="28" name="object 28"/>
          <p:cNvSpPr txBox="1"/>
          <p:nvPr/>
        </p:nvSpPr>
        <p:spPr>
          <a:xfrm>
            <a:off x="4265072" y="3640016"/>
            <a:ext cx="275604" cy="113576"/>
          </a:xfrm>
          <a:prstGeom prst="rect">
            <a:avLst/>
          </a:prstGeom>
        </p:spPr>
        <p:txBody>
          <a:bodyPr wrap="square" lIns="0" tIns="0" rIns="0" bIns="0" rtlCol="0">
            <a:noAutofit/>
          </a:bodyPr>
          <a:lstStyle/>
          <a:p>
            <a:pPr marL="11397">
              <a:lnSpc>
                <a:spcPts val="839"/>
              </a:lnSpc>
              <a:spcBef>
                <a:spcPts val="41"/>
              </a:spcBef>
            </a:pPr>
            <a:r>
              <a:rPr sz="700" dirty="0">
                <a:latin typeface="Lucida Bright"/>
                <a:cs typeface="Lucida Bright"/>
              </a:rPr>
              <a:t>O</a:t>
            </a:r>
            <a:r>
              <a:rPr sz="700" spc="-143" dirty="0">
                <a:latin typeface="Lucida Bright"/>
                <a:cs typeface="Lucida Bright"/>
              </a:rPr>
              <a:t> </a:t>
            </a:r>
            <a:r>
              <a:rPr sz="700" spc="-45" dirty="0">
                <a:latin typeface="Lucida Bright"/>
                <a:cs typeface="Lucida Bright"/>
              </a:rPr>
              <a:t>A</a:t>
            </a:r>
            <a:r>
              <a:rPr sz="700" spc="-31" dirty="0">
                <a:latin typeface="Lucida Bright"/>
                <a:cs typeface="Lucida Bright"/>
              </a:rPr>
              <a:t>TS</a:t>
            </a:r>
            <a:endParaRPr sz="700">
              <a:latin typeface="Lucida Bright"/>
              <a:cs typeface="Lucida Bright"/>
            </a:endParaRPr>
          </a:p>
        </p:txBody>
      </p:sp>
      <p:sp>
        <p:nvSpPr>
          <p:cNvPr id="27" name="object 27"/>
          <p:cNvSpPr txBox="1"/>
          <p:nvPr/>
        </p:nvSpPr>
        <p:spPr>
          <a:xfrm>
            <a:off x="3188149" y="3696213"/>
            <a:ext cx="134106" cy="113576"/>
          </a:xfrm>
          <a:prstGeom prst="rect">
            <a:avLst/>
          </a:prstGeom>
        </p:spPr>
        <p:txBody>
          <a:bodyPr wrap="square" lIns="0" tIns="0" rIns="0" bIns="0" rtlCol="0">
            <a:noAutofit/>
          </a:bodyPr>
          <a:lstStyle/>
          <a:p>
            <a:pPr marL="11397">
              <a:lnSpc>
                <a:spcPts val="839"/>
              </a:lnSpc>
              <a:spcBef>
                <a:spcPts val="41"/>
              </a:spcBef>
            </a:pPr>
            <a:r>
              <a:rPr sz="700" spc="35" dirty="0">
                <a:latin typeface="Lucida Bright"/>
                <a:cs typeface="Lucida Bright"/>
              </a:rPr>
              <a:t>.4</a:t>
            </a:r>
            <a:endParaRPr sz="700">
              <a:latin typeface="Lucida Bright"/>
              <a:cs typeface="Lucida Bright"/>
            </a:endParaRPr>
          </a:p>
        </p:txBody>
      </p:sp>
      <p:sp>
        <p:nvSpPr>
          <p:cNvPr id="26" name="object 26"/>
          <p:cNvSpPr txBox="1"/>
          <p:nvPr/>
        </p:nvSpPr>
        <p:spPr>
          <a:xfrm>
            <a:off x="3188149" y="3999678"/>
            <a:ext cx="134106" cy="113576"/>
          </a:xfrm>
          <a:prstGeom prst="rect">
            <a:avLst/>
          </a:prstGeom>
        </p:spPr>
        <p:txBody>
          <a:bodyPr wrap="square" lIns="0" tIns="0" rIns="0" bIns="0" rtlCol="0">
            <a:noAutofit/>
          </a:bodyPr>
          <a:lstStyle/>
          <a:p>
            <a:pPr marL="11397">
              <a:lnSpc>
                <a:spcPts val="839"/>
              </a:lnSpc>
              <a:spcBef>
                <a:spcPts val="41"/>
              </a:spcBef>
            </a:pPr>
            <a:r>
              <a:rPr sz="700" spc="35" dirty="0">
                <a:latin typeface="Lucida Bright"/>
                <a:cs typeface="Lucida Bright"/>
              </a:rPr>
              <a:t>.2</a:t>
            </a:r>
            <a:endParaRPr sz="700">
              <a:latin typeface="Lucida Bright"/>
              <a:cs typeface="Lucida Bright"/>
            </a:endParaRPr>
          </a:p>
        </p:txBody>
      </p:sp>
      <p:sp>
        <p:nvSpPr>
          <p:cNvPr id="25" name="object 25"/>
          <p:cNvSpPr txBox="1"/>
          <p:nvPr/>
        </p:nvSpPr>
        <p:spPr>
          <a:xfrm>
            <a:off x="3130249" y="4280664"/>
            <a:ext cx="188071" cy="113576"/>
          </a:xfrm>
          <a:prstGeom prst="rect">
            <a:avLst/>
          </a:prstGeom>
        </p:spPr>
        <p:txBody>
          <a:bodyPr wrap="square" lIns="0" tIns="0" rIns="0" bIns="0" rtlCol="0">
            <a:noAutofit/>
          </a:bodyPr>
          <a:lstStyle/>
          <a:p>
            <a:pPr marL="11397">
              <a:lnSpc>
                <a:spcPts val="839"/>
              </a:lnSpc>
              <a:spcBef>
                <a:spcPts val="41"/>
              </a:spcBef>
            </a:pPr>
            <a:r>
              <a:rPr sz="700" dirty="0">
                <a:latin typeface="Lucida Bright"/>
                <a:cs typeface="Lucida Bright"/>
              </a:rPr>
              <a:t>0</a:t>
            </a:r>
            <a:r>
              <a:rPr sz="700" spc="-129" dirty="0">
                <a:latin typeface="Lucida Bright"/>
                <a:cs typeface="Lucida Bright"/>
              </a:rPr>
              <a:t> </a:t>
            </a:r>
            <a:r>
              <a:rPr sz="700" spc="-45" dirty="0">
                <a:latin typeface="Lucida Bright"/>
                <a:cs typeface="Lucida Bright"/>
              </a:rPr>
              <a:t>.</a:t>
            </a:r>
            <a:r>
              <a:rPr sz="700" dirty="0">
                <a:latin typeface="Lucida Bright"/>
                <a:cs typeface="Lucida Bright"/>
              </a:rPr>
              <a:t>0</a:t>
            </a:r>
            <a:endParaRPr sz="700">
              <a:latin typeface="Lucida Bright"/>
              <a:cs typeface="Lucida Bright"/>
            </a:endParaRPr>
          </a:p>
        </p:txBody>
      </p:sp>
      <p:sp>
        <p:nvSpPr>
          <p:cNvPr id="24" name="object 24"/>
          <p:cNvSpPr txBox="1"/>
          <p:nvPr/>
        </p:nvSpPr>
        <p:spPr>
          <a:xfrm>
            <a:off x="3130249" y="4539171"/>
            <a:ext cx="186894" cy="113576"/>
          </a:xfrm>
          <a:prstGeom prst="rect">
            <a:avLst/>
          </a:prstGeom>
        </p:spPr>
        <p:txBody>
          <a:bodyPr wrap="square" lIns="0" tIns="0" rIns="0" bIns="0" rtlCol="0">
            <a:noAutofit/>
          </a:bodyPr>
          <a:lstStyle/>
          <a:p>
            <a:pPr marL="11397">
              <a:lnSpc>
                <a:spcPts val="839"/>
              </a:lnSpc>
              <a:spcBef>
                <a:spcPts val="41"/>
              </a:spcBef>
            </a:pPr>
            <a:r>
              <a:rPr sz="700" spc="35" dirty="0">
                <a:latin typeface="Lucida Bright"/>
                <a:cs typeface="Lucida Bright"/>
              </a:rPr>
              <a:t>-.</a:t>
            </a:r>
            <a:r>
              <a:rPr sz="700" dirty="0">
                <a:latin typeface="Lucida Bright"/>
                <a:cs typeface="Lucida Bright"/>
              </a:rPr>
              <a:t>2</a:t>
            </a:r>
            <a:endParaRPr sz="700">
              <a:latin typeface="Lucida Bright"/>
              <a:cs typeface="Lucida Bright"/>
            </a:endParaRPr>
          </a:p>
        </p:txBody>
      </p:sp>
      <p:sp>
        <p:nvSpPr>
          <p:cNvPr id="23" name="object 23"/>
          <p:cNvSpPr txBox="1"/>
          <p:nvPr/>
        </p:nvSpPr>
        <p:spPr>
          <a:xfrm>
            <a:off x="6141002" y="4539171"/>
            <a:ext cx="661652" cy="113576"/>
          </a:xfrm>
          <a:prstGeom prst="rect">
            <a:avLst/>
          </a:prstGeom>
        </p:spPr>
        <p:txBody>
          <a:bodyPr wrap="square" lIns="0" tIns="0" rIns="0" bIns="0" rtlCol="0">
            <a:noAutofit/>
          </a:bodyPr>
          <a:lstStyle/>
          <a:p>
            <a:pPr marL="11397">
              <a:lnSpc>
                <a:spcPts val="839"/>
              </a:lnSpc>
              <a:spcBef>
                <a:spcPts val="41"/>
              </a:spcBef>
            </a:pPr>
            <a:r>
              <a:rPr sz="700" dirty="0">
                <a:latin typeface="Lucida Bright"/>
                <a:cs typeface="Lucida Bright"/>
              </a:rPr>
              <a:t>R</a:t>
            </a:r>
            <a:r>
              <a:rPr sz="700" spc="-129" dirty="0">
                <a:latin typeface="Lucida Bright"/>
                <a:cs typeface="Lucida Bright"/>
              </a:rPr>
              <a:t> </a:t>
            </a:r>
            <a:r>
              <a:rPr sz="700" spc="4" dirty="0">
                <a:latin typeface="Lucida Bright"/>
                <a:cs typeface="Lucida Bright"/>
              </a:rPr>
              <a:t>s</a:t>
            </a:r>
            <a:r>
              <a:rPr sz="700" dirty="0">
                <a:latin typeface="Lucida Bright"/>
                <a:cs typeface="Lucida Bright"/>
              </a:rPr>
              <a:t>q</a:t>
            </a:r>
            <a:r>
              <a:rPr sz="700" spc="-37" dirty="0">
                <a:latin typeface="Lucida Bright"/>
                <a:cs typeface="Lucida Bright"/>
              </a:rPr>
              <a:t> </a:t>
            </a:r>
            <a:r>
              <a:rPr sz="700" dirty="0">
                <a:latin typeface="Lucida Bright"/>
                <a:cs typeface="Lucida Bright"/>
              </a:rPr>
              <a:t>=</a:t>
            </a:r>
            <a:r>
              <a:rPr sz="700" spc="-42" dirty="0">
                <a:latin typeface="Lucida Bright"/>
                <a:cs typeface="Lucida Bright"/>
              </a:rPr>
              <a:t> </a:t>
            </a:r>
            <a:r>
              <a:rPr sz="700" spc="4" dirty="0">
                <a:latin typeface="Lucida Bright"/>
                <a:cs typeface="Lucida Bright"/>
              </a:rPr>
              <a:t>0.5947</a:t>
            </a:r>
            <a:endParaRPr sz="700">
              <a:latin typeface="Lucida Bright"/>
              <a:cs typeface="Lucida Bright"/>
            </a:endParaRPr>
          </a:p>
        </p:txBody>
      </p:sp>
      <p:sp>
        <p:nvSpPr>
          <p:cNvPr id="22" name="object 22"/>
          <p:cNvSpPr txBox="1"/>
          <p:nvPr/>
        </p:nvSpPr>
        <p:spPr>
          <a:xfrm>
            <a:off x="3280787" y="4674045"/>
            <a:ext cx="155867" cy="113576"/>
          </a:xfrm>
          <a:prstGeom prst="rect">
            <a:avLst/>
          </a:prstGeom>
        </p:spPr>
        <p:txBody>
          <a:bodyPr wrap="square" lIns="0" tIns="0" rIns="0" bIns="0" rtlCol="0">
            <a:noAutofit/>
          </a:bodyPr>
          <a:lstStyle/>
          <a:p>
            <a:pPr marL="11397">
              <a:lnSpc>
                <a:spcPts val="839"/>
              </a:lnSpc>
              <a:spcBef>
                <a:spcPts val="41"/>
              </a:spcBef>
            </a:pPr>
            <a:r>
              <a:rPr sz="700" spc="26" dirty="0">
                <a:latin typeface="Lucida Bright"/>
                <a:cs typeface="Lucida Bright"/>
              </a:rPr>
              <a:t>-3</a:t>
            </a:r>
            <a:endParaRPr sz="700">
              <a:latin typeface="Lucida Bright"/>
              <a:cs typeface="Lucida Bright"/>
            </a:endParaRPr>
          </a:p>
        </p:txBody>
      </p:sp>
      <p:sp>
        <p:nvSpPr>
          <p:cNvPr id="21" name="object 21"/>
          <p:cNvSpPr txBox="1"/>
          <p:nvPr/>
        </p:nvSpPr>
        <p:spPr>
          <a:xfrm>
            <a:off x="3605022" y="4674045"/>
            <a:ext cx="155867" cy="113576"/>
          </a:xfrm>
          <a:prstGeom prst="rect">
            <a:avLst/>
          </a:prstGeom>
        </p:spPr>
        <p:txBody>
          <a:bodyPr wrap="square" lIns="0" tIns="0" rIns="0" bIns="0" rtlCol="0">
            <a:noAutofit/>
          </a:bodyPr>
          <a:lstStyle/>
          <a:p>
            <a:pPr marL="11397">
              <a:lnSpc>
                <a:spcPts val="839"/>
              </a:lnSpc>
              <a:spcBef>
                <a:spcPts val="41"/>
              </a:spcBef>
            </a:pPr>
            <a:r>
              <a:rPr sz="700" spc="26" dirty="0">
                <a:latin typeface="Lucida Bright"/>
                <a:cs typeface="Lucida Bright"/>
              </a:rPr>
              <a:t>-2</a:t>
            </a:r>
            <a:endParaRPr sz="700">
              <a:latin typeface="Lucida Bright"/>
              <a:cs typeface="Lucida Bright"/>
            </a:endParaRPr>
          </a:p>
        </p:txBody>
      </p:sp>
      <p:sp>
        <p:nvSpPr>
          <p:cNvPr id="20" name="object 20"/>
          <p:cNvSpPr txBox="1"/>
          <p:nvPr/>
        </p:nvSpPr>
        <p:spPr>
          <a:xfrm>
            <a:off x="3917677" y="4674045"/>
            <a:ext cx="155867" cy="113576"/>
          </a:xfrm>
          <a:prstGeom prst="rect">
            <a:avLst/>
          </a:prstGeom>
        </p:spPr>
        <p:txBody>
          <a:bodyPr wrap="square" lIns="0" tIns="0" rIns="0" bIns="0" rtlCol="0">
            <a:noAutofit/>
          </a:bodyPr>
          <a:lstStyle/>
          <a:p>
            <a:pPr marL="11397">
              <a:lnSpc>
                <a:spcPts val="839"/>
              </a:lnSpc>
              <a:spcBef>
                <a:spcPts val="41"/>
              </a:spcBef>
            </a:pPr>
            <a:r>
              <a:rPr sz="700" spc="26" dirty="0">
                <a:latin typeface="Lucida Bright"/>
                <a:cs typeface="Lucida Bright"/>
              </a:rPr>
              <a:t>-1</a:t>
            </a:r>
            <a:endParaRPr sz="700">
              <a:latin typeface="Lucida Bright"/>
              <a:cs typeface="Lucida Bright"/>
            </a:endParaRPr>
          </a:p>
        </p:txBody>
      </p:sp>
      <p:sp>
        <p:nvSpPr>
          <p:cNvPr id="19" name="object 19"/>
          <p:cNvSpPr txBox="1"/>
          <p:nvPr/>
        </p:nvSpPr>
        <p:spPr>
          <a:xfrm>
            <a:off x="4265072" y="4674045"/>
            <a:ext cx="419666" cy="113576"/>
          </a:xfrm>
          <a:prstGeom prst="rect">
            <a:avLst/>
          </a:prstGeom>
        </p:spPr>
        <p:txBody>
          <a:bodyPr wrap="square" lIns="0" tIns="0" rIns="0" bIns="0" rtlCol="0">
            <a:noAutofit/>
          </a:bodyPr>
          <a:lstStyle/>
          <a:p>
            <a:pPr marL="11397">
              <a:lnSpc>
                <a:spcPts val="839"/>
              </a:lnSpc>
              <a:spcBef>
                <a:spcPts val="41"/>
              </a:spcBef>
            </a:pPr>
            <a:r>
              <a:rPr sz="700" dirty="0">
                <a:latin typeface="Lucida Bright"/>
                <a:cs typeface="Lucida Bright"/>
              </a:rPr>
              <a:t>0        </a:t>
            </a:r>
            <a:r>
              <a:rPr sz="700" spc="116" dirty="0">
                <a:latin typeface="Lucida Bright"/>
                <a:cs typeface="Lucida Bright"/>
              </a:rPr>
              <a:t> </a:t>
            </a:r>
            <a:r>
              <a:rPr sz="700" dirty="0">
                <a:latin typeface="Lucida Bright"/>
                <a:cs typeface="Lucida Bright"/>
              </a:rPr>
              <a:t>1</a:t>
            </a:r>
            <a:endParaRPr sz="700">
              <a:latin typeface="Lucida Bright"/>
              <a:cs typeface="Lucida Bright"/>
            </a:endParaRPr>
          </a:p>
        </p:txBody>
      </p:sp>
      <p:sp>
        <p:nvSpPr>
          <p:cNvPr id="18" name="object 18"/>
          <p:cNvSpPr txBox="1"/>
          <p:nvPr/>
        </p:nvSpPr>
        <p:spPr>
          <a:xfrm>
            <a:off x="4913541" y="4674045"/>
            <a:ext cx="95432" cy="113576"/>
          </a:xfrm>
          <a:prstGeom prst="rect">
            <a:avLst/>
          </a:prstGeom>
        </p:spPr>
        <p:txBody>
          <a:bodyPr wrap="square" lIns="0" tIns="0" rIns="0" bIns="0" rtlCol="0">
            <a:noAutofit/>
          </a:bodyPr>
          <a:lstStyle/>
          <a:p>
            <a:pPr marL="11397">
              <a:lnSpc>
                <a:spcPts val="839"/>
              </a:lnSpc>
              <a:spcBef>
                <a:spcPts val="41"/>
              </a:spcBef>
            </a:pPr>
            <a:r>
              <a:rPr sz="700" dirty="0">
                <a:latin typeface="Lucida Bright"/>
                <a:cs typeface="Lucida Bright"/>
              </a:rPr>
              <a:t>2</a:t>
            </a:r>
            <a:endParaRPr sz="700">
              <a:latin typeface="Lucida Bright"/>
              <a:cs typeface="Lucida Bright"/>
            </a:endParaRPr>
          </a:p>
        </p:txBody>
      </p:sp>
      <p:sp>
        <p:nvSpPr>
          <p:cNvPr id="17" name="object 17"/>
          <p:cNvSpPr txBox="1"/>
          <p:nvPr/>
        </p:nvSpPr>
        <p:spPr>
          <a:xfrm>
            <a:off x="5237776" y="4674045"/>
            <a:ext cx="419668" cy="113576"/>
          </a:xfrm>
          <a:prstGeom prst="rect">
            <a:avLst/>
          </a:prstGeom>
        </p:spPr>
        <p:txBody>
          <a:bodyPr wrap="square" lIns="0" tIns="0" rIns="0" bIns="0" rtlCol="0">
            <a:noAutofit/>
          </a:bodyPr>
          <a:lstStyle/>
          <a:p>
            <a:pPr marL="11397">
              <a:lnSpc>
                <a:spcPts val="839"/>
              </a:lnSpc>
              <a:spcBef>
                <a:spcPts val="41"/>
              </a:spcBef>
            </a:pPr>
            <a:r>
              <a:rPr sz="700" dirty="0">
                <a:latin typeface="Lucida Bright"/>
                <a:cs typeface="Lucida Bright"/>
              </a:rPr>
              <a:t>3        </a:t>
            </a:r>
            <a:r>
              <a:rPr sz="700" spc="116" dirty="0">
                <a:latin typeface="Lucida Bright"/>
                <a:cs typeface="Lucida Bright"/>
              </a:rPr>
              <a:t> </a:t>
            </a:r>
            <a:r>
              <a:rPr sz="700" dirty="0">
                <a:latin typeface="Lucida Bright"/>
                <a:cs typeface="Lucida Bright"/>
              </a:rPr>
              <a:t>4</a:t>
            </a:r>
            <a:endParaRPr sz="700">
              <a:latin typeface="Lucida Bright"/>
              <a:cs typeface="Lucida Bright"/>
            </a:endParaRPr>
          </a:p>
        </p:txBody>
      </p:sp>
      <p:sp>
        <p:nvSpPr>
          <p:cNvPr id="16" name="object 16"/>
          <p:cNvSpPr txBox="1"/>
          <p:nvPr/>
        </p:nvSpPr>
        <p:spPr>
          <a:xfrm>
            <a:off x="5874667" y="4674045"/>
            <a:ext cx="95432" cy="113576"/>
          </a:xfrm>
          <a:prstGeom prst="rect">
            <a:avLst/>
          </a:prstGeom>
        </p:spPr>
        <p:txBody>
          <a:bodyPr wrap="square" lIns="0" tIns="0" rIns="0" bIns="0" rtlCol="0">
            <a:noAutofit/>
          </a:bodyPr>
          <a:lstStyle/>
          <a:p>
            <a:pPr marL="11397">
              <a:lnSpc>
                <a:spcPts val="839"/>
              </a:lnSpc>
              <a:spcBef>
                <a:spcPts val="41"/>
              </a:spcBef>
            </a:pPr>
            <a:r>
              <a:rPr sz="700" dirty="0">
                <a:latin typeface="Lucida Bright"/>
                <a:cs typeface="Lucida Bright"/>
              </a:rPr>
              <a:t>5</a:t>
            </a:r>
            <a:endParaRPr sz="700">
              <a:latin typeface="Lucida Bright"/>
              <a:cs typeface="Lucida Bright"/>
            </a:endParaRPr>
          </a:p>
        </p:txBody>
      </p:sp>
      <p:sp>
        <p:nvSpPr>
          <p:cNvPr id="15" name="object 15"/>
          <p:cNvSpPr txBox="1"/>
          <p:nvPr/>
        </p:nvSpPr>
        <p:spPr>
          <a:xfrm>
            <a:off x="3350266" y="4913842"/>
            <a:ext cx="234310" cy="136367"/>
          </a:xfrm>
          <a:prstGeom prst="rect">
            <a:avLst/>
          </a:prstGeom>
        </p:spPr>
        <p:txBody>
          <a:bodyPr wrap="square" lIns="0" tIns="0" rIns="0" bIns="0" rtlCol="0">
            <a:noAutofit/>
          </a:bodyPr>
          <a:lstStyle/>
          <a:p>
            <a:pPr marL="11397">
              <a:lnSpc>
                <a:spcPts val="1028"/>
              </a:lnSpc>
              <a:spcBef>
                <a:spcPts val="51"/>
              </a:spcBef>
            </a:pPr>
            <a:r>
              <a:rPr sz="900" spc="57" dirty="0">
                <a:latin typeface="Lucida Bright"/>
                <a:cs typeface="Lucida Bright"/>
              </a:rPr>
              <a:t>N</a:t>
            </a:r>
            <a:r>
              <a:rPr sz="900" spc="-48" dirty="0">
                <a:latin typeface="Lucida Bright"/>
                <a:cs typeface="Lucida Bright"/>
              </a:rPr>
              <a:t>e</a:t>
            </a:r>
            <a:r>
              <a:rPr sz="900" dirty="0">
                <a:latin typeface="Lucida Bright"/>
                <a:cs typeface="Lucida Bright"/>
              </a:rPr>
              <a:t>t</a:t>
            </a:r>
            <a:endParaRPr sz="900">
              <a:latin typeface="Lucida Bright"/>
              <a:cs typeface="Lucida Bright"/>
            </a:endParaRPr>
          </a:p>
        </p:txBody>
      </p:sp>
      <p:sp>
        <p:nvSpPr>
          <p:cNvPr id="14" name="object 14"/>
          <p:cNvSpPr txBox="1"/>
          <p:nvPr/>
        </p:nvSpPr>
        <p:spPr>
          <a:xfrm>
            <a:off x="3590515" y="4913842"/>
            <a:ext cx="412507" cy="136367"/>
          </a:xfrm>
          <a:prstGeom prst="rect">
            <a:avLst/>
          </a:prstGeom>
        </p:spPr>
        <p:txBody>
          <a:bodyPr wrap="square" lIns="0" tIns="0" rIns="0" bIns="0" rtlCol="0">
            <a:noAutofit/>
          </a:bodyPr>
          <a:lstStyle/>
          <a:p>
            <a:pPr marL="11397">
              <a:lnSpc>
                <a:spcPts val="1028"/>
              </a:lnSpc>
              <a:spcBef>
                <a:spcPts val="51"/>
              </a:spcBef>
            </a:pPr>
            <a:r>
              <a:rPr sz="900" spc="8" dirty="0">
                <a:latin typeface="Lucida Bright"/>
                <a:cs typeface="Lucida Bright"/>
              </a:rPr>
              <a:t>M</a:t>
            </a:r>
            <a:r>
              <a:rPr sz="900" spc="-80" dirty="0">
                <a:latin typeface="Lucida Bright"/>
                <a:cs typeface="Lucida Bright"/>
              </a:rPr>
              <a:t>a</a:t>
            </a:r>
            <a:r>
              <a:rPr sz="900" dirty="0">
                <a:latin typeface="Lucida Bright"/>
                <a:cs typeface="Lucida Bright"/>
              </a:rPr>
              <a:t>r</a:t>
            </a:r>
            <a:r>
              <a:rPr sz="900" spc="-188" dirty="0">
                <a:latin typeface="Lucida Bright"/>
                <a:cs typeface="Lucida Bright"/>
              </a:rPr>
              <a:t> </a:t>
            </a:r>
            <a:r>
              <a:rPr sz="900" spc="-109" dirty="0">
                <a:latin typeface="Lucida Bright"/>
                <a:cs typeface="Lucida Bright"/>
              </a:rPr>
              <a:t>g</a:t>
            </a:r>
            <a:r>
              <a:rPr sz="900" spc="-9" dirty="0">
                <a:latin typeface="Lucida Bright"/>
                <a:cs typeface="Lucida Bright"/>
              </a:rPr>
              <a:t>in</a:t>
            </a:r>
            <a:endParaRPr sz="900">
              <a:latin typeface="Lucida Bright"/>
              <a:cs typeface="Lucida Bright"/>
            </a:endParaRPr>
          </a:p>
        </p:txBody>
      </p:sp>
      <p:sp>
        <p:nvSpPr>
          <p:cNvPr id="13" name="object 13"/>
          <p:cNvSpPr txBox="1"/>
          <p:nvPr/>
        </p:nvSpPr>
        <p:spPr>
          <a:xfrm>
            <a:off x="1595581" y="5391150"/>
            <a:ext cx="1451144" cy="224118"/>
          </a:xfrm>
          <a:prstGeom prst="rect">
            <a:avLst/>
          </a:prstGeom>
        </p:spPr>
        <p:txBody>
          <a:bodyPr wrap="square" lIns="0" tIns="0" rIns="0" bIns="0" rtlCol="0">
            <a:noAutofit/>
          </a:bodyPr>
          <a:lstStyle/>
          <a:p>
            <a:pPr marL="11397">
              <a:lnSpc>
                <a:spcPts val="1650"/>
              </a:lnSpc>
              <a:spcBef>
                <a:spcPts val="83"/>
              </a:spcBef>
            </a:pPr>
            <a:r>
              <a:rPr sz="1600" u="heavy" dirty="0">
                <a:latin typeface="Times New Roman"/>
                <a:cs typeface="Times New Roman"/>
              </a:rPr>
              <a:t>Whole Foods</a:t>
            </a:r>
            <a:r>
              <a:rPr sz="1600" dirty="0">
                <a:latin typeface="Times New Roman"/>
                <a:cs typeface="Times New Roman"/>
              </a:rPr>
              <a:t>: In</a:t>
            </a:r>
            <a:endParaRPr sz="1600">
              <a:latin typeface="Times New Roman"/>
              <a:cs typeface="Times New Roman"/>
            </a:endParaRPr>
          </a:p>
        </p:txBody>
      </p:sp>
      <p:sp>
        <p:nvSpPr>
          <p:cNvPr id="12" name="object 12"/>
          <p:cNvSpPr txBox="1"/>
          <p:nvPr/>
        </p:nvSpPr>
        <p:spPr>
          <a:xfrm>
            <a:off x="3044415" y="5391150"/>
            <a:ext cx="5106448"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2007: Net Ma</a:t>
            </a:r>
            <a:r>
              <a:rPr sz="1600" spc="-26" dirty="0">
                <a:latin typeface="Times New Roman"/>
                <a:cs typeface="Times New Roman"/>
              </a:rPr>
              <a:t>r</a:t>
            </a:r>
            <a:r>
              <a:rPr sz="1600" dirty="0">
                <a:latin typeface="Times New Roman"/>
                <a:cs typeface="Times New Roman"/>
              </a:rPr>
              <a:t>gin was 3.41% and Price/ Sales ratio was 1.41</a:t>
            </a:r>
            <a:endParaRPr sz="1600">
              <a:latin typeface="Times New Roman"/>
              <a:cs typeface="Times New Roman"/>
            </a:endParaRPr>
          </a:p>
        </p:txBody>
      </p:sp>
      <p:sp>
        <p:nvSpPr>
          <p:cNvPr id="11" name="object 11"/>
          <p:cNvSpPr txBox="1"/>
          <p:nvPr/>
        </p:nvSpPr>
        <p:spPr>
          <a:xfrm>
            <a:off x="2426855" y="5626473"/>
            <a:ext cx="4642348"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Predicted Price to Sales = 0.07 + 10.49 (0.0341) = 0.43</a:t>
            </a:r>
            <a:endParaRPr sz="1600">
              <a:latin typeface="Times New Roman"/>
              <a:cs typeface="Times New Roman"/>
            </a:endParaRPr>
          </a:p>
        </p:txBody>
      </p:sp>
      <p:sp>
        <p:nvSpPr>
          <p:cNvPr id="10" name="object 10"/>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9" name="object 9"/>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127</a:t>
            </a:r>
            <a:endParaRPr sz="1300">
              <a:latin typeface="Times New Roman"/>
              <a:cs typeface="Times New Roman"/>
            </a:endParaRPr>
          </a:p>
        </p:txBody>
      </p:sp>
      <p:sp>
        <p:nvSpPr>
          <p:cNvPr id="8" name="object 8"/>
          <p:cNvSpPr txBox="1"/>
          <p:nvPr/>
        </p:nvSpPr>
        <p:spPr>
          <a:xfrm rot="16200000">
            <a:off x="2741435" y="4302171"/>
            <a:ext cx="558811" cy="130464"/>
          </a:xfrm>
          <a:prstGeom prst="rect">
            <a:avLst/>
          </a:prstGeom>
        </p:spPr>
        <p:txBody>
          <a:bodyPr wrap="square" lIns="0" tIns="0" rIns="0" bIns="0" rtlCol="0">
            <a:noAutofit/>
          </a:bodyPr>
          <a:lstStyle/>
          <a:p>
            <a:pPr marL="11397">
              <a:lnSpc>
                <a:spcPts val="1014"/>
              </a:lnSpc>
              <a:spcBef>
                <a:spcPts val="50"/>
              </a:spcBef>
            </a:pPr>
            <a:r>
              <a:rPr sz="900" spc="35" dirty="0">
                <a:latin typeface="Lucida Bright"/>
                <a:cs typeface="Lucida Bright"/>
              </a:rPr>
              <a:t>P</a:t>
            </a:r>
            <a:r>
              <a:rPr sz="900" spc="-39" dirty="0">
                <a:latin typeface="Lucida Bright"/>
                <a:cs typeface="Lucida Bright"/>
              </a:rPr>
              <a:t>S</a:t>
            </a:r>
            <a:r>
              <a:rPr sz="900" spc="-4" dirty="0">
                <a:latin typeface="Lucida Bright"/>
                <a:cs typeface="Lucida Bright"/>
              </a:rPr>
              <a:t>_</a:t>
            </a:r>
            <a:r>
              <a:rPr sz="900" spc="-35" dirty="0">
                <a:latin typeface="Lucida Bright"/>
                <a:cs typeface="Lucida Bright"/>
              </a:rPr>
              <a:t>R</a:t>
            </a:r>
            <a:r>
              <a:rPr sz="900" dirty="0">
                <a:latin typeface="Lucida Bright"/>
                <a:cs typeface="Lucida Bright"/>
              </a:rPr>
              <a:t>A</a:t>
            </a:r>
            <a:r>
              <a:rPr sz="900" spc="-35" dirty="0">
                <a:latin typeface="Lucida Bright"/>
                <a:cs typeface="Lucida Bright"/>
              </a:rPr>
              <a:t>T</a:t>
            </a:r>
            <a:r>
              <a:rPr sz="900" spc="8" dirty="0">
                <a:latin typeface="Lucida Bright"/>
                <a:cs typeface="Lucida Bright"/>
              </a:rPr>
              <a:t>I</a:t>
            </a:r>
            <a:r>
              <a:rPr sz="900" dirty="0">
                <a:latin typeface="Lucida Bright"/>
                <a:cs typeface="Lucida Bright"/>
              </a:rPr>
              <a:t>O</a:t>
            </a:r>
            <a:endParaRPr sz="900">
              <a:latin typeface="Lucida Bright"/>
              <a:cs typeface="Lucida Bright"/>
            </a:endParaRPr>
          </a:p>
        </p:txBody>
      </p:sp>
      <p:sp>
        <p:nvSpPr>
          <p:cNvPr id="7" name="object 7"/>
          <p:cNvSpPr txBox="1"/>
          <p:nvPr/>
        </p:nvSpPr>
        <p:spPr>
          <a:xfrm>
            <a:off x="4641391" y="3894654"/>
            <a:ext cx="52109" cy="11239"/>
          </a:xfrm>
          <a:prstGeom prst="rect">
            <a:avLst/>
          </a:prstGeom>
        </p:spPr>
        <p:txBody>
          <a:bodyPr wrap="square" lIns="0" tIns="0" rIns="0" bIns="0" rtlCol="0">
            <a:noAutofit/>
          </a:bodyPr>
          <a:lstStyle/>
          <a:p>
            <a:endParaRPr/>
          </a:p>
        </p:txBody>
      </p:sp>
      <p:sp>
        <p:nvSpPr>
          <p:cNvPr id="6" name="object 6"/>
          <p:cNvSpPr txBox="1"/>
          <p:nvPr/>
        </p:nvSpPr>
        <p:spPr>
          <a:xfrm>
            <a:off x="3338654" y="1978326"/>
            <a:ext cx="28950" cy="2652513"/>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3367604" y="1978326"/>
            <a:ext cx="2547574" cy="2652513"/>
          </a:xfrm>
          <a:prstGeom prst="rect">
            <a:avLst/>
          </a:prstGeom>
        </p:spPr>
        <p:txBody>
          <a:bodyPr wrap="square" lIns="0" tIns="0" rIns="0" bIns="0" rtlCol="0">
            <a:noAutofit/>
          </a:bodyPr>
          <a:lstStyle/>
          <a:p>
            <a:pPr>
              <a:lnSpc>
                <a:spcPts val="1077"/>
              </a:lnSpc>
              <a:spcBef>
                <a:spcPts val="74"/>
              </a:spcBef>
            </a:pPr>
            <a:endParaRPr sz="1100"/>
          </a:p>
          <a:p>
            <a:pPr marR="362823" algn="r">
              <a:lnSpc>
                <a:spcPct val="98144"/>
              </a:lnSpc>
            </a:pPr>
            <a:r>
              <a:rPr sz="700" spc="-13" dirty="0">
                <a:latin typeface="Lucida Bright"/>
                <a:cs typeface="Lucida Bright"/>
              </a:rPr>
              <a:t>W</a:t>
            </a:r>
            <a:r>
              <a:rPr sz="700" dirty="0">
                <a:latin typeface="Lucida Bright"/>
                <a:cs typeface="Lucida Bright"/>
              </a:rPr>
              <a:t>F</a:t>
            </a:r>
            <a:r>
              <a:rPr sz="700" spc="-120" dirty="0">
                <a:latin typeface="Lucida Bright"/>
                <a:cs typeface="Lucida Bright"/>
              </a:rPr>
              <a:t> </a:t>
            </a:r>
            <a:r>
              <a:rPr sz="700" spc="-17" dirty="0">
                <a:latin typeface="Lucida Bright"/>
                <a:cs typeface="Lucida Bright"/>
              </a:rPr>
              <a:t>MI</a:t>
            </a:r>
            <a:endParaRPr sz="700">
              <a:latin typeface="Lucida Bright"/>
              <a:cs typeface="Lucida Bright"/>
            </a:endParaRPr>
          </a:p>
          <a:p>
            <a:pPr marR="141553" algn="r">
              <a:lnSpc>
                <a:spcPct val="98144"/>
              </a:lnSpc>
              <a:spcBef>
                <a:spcPts val="6175"/>
              </a:spcBef>
            </a:pPr>
            <a:r>
              <a:rPr sz="700" spc="17" dirty="0">
                <a:latin typeface="Lucida Bright"/>
                <a:cs typeface="Lucida Bright"/>
              </a:rPr>
              <a:t>ARD</a:t>
            </a:r>
            <a:endParaRPr sz="700">
              <a:latin typeface="Lucida Bright"/>
              <a:cs typeface="Lucida Bright"/>
            </a:endParaRPr>
          </a:p>
          <a:p>
            <a:pPr marL="1148802" marR="562727" indent="571545">
              <a:lnSpc>
                <a:spcPts val="845"/>
              </a:lnSpc>
              <a:spcBef>
                <a:spcPts val="3024"/>
              </a:spcBef>
            </a:pPr>
            <a:r>
              <a:rPr sz="700" dirty="0">
                <a:latin typeface="Lucida Bright"/>
                <a:cs typeface="Lucida Bright"/>
              </a:rPr>
              <a:t>WMK </a:t>
            </a:r>
            <a:endParaRPr sz="700">
              <a:latin typeface="Lucida Bright"/>
              <a:cs typeface="Lucida Bright"/>
            </a:endParaRPr>
          </a:p>
          <a:p>
            <a:pPr marL="1148802" marR="562727">
              <a:lnSpc>
                <a:spcPts val="845"/>
              </a:lnSpc>
              <a:spcBef>
                <a:spcPts val="1224"/>
              </a:spcBef>
            </a:pPr>
            <a:r>
              <a:rPr sz="700" spc="17" dirty="0">
                <a:latin typeface="Lucida Bright"/>
                <a:cs typeface="Lucida Bright"/>
              </a:rPr>
              <a:t>AHO</a:t>
            </a:r>
            <a:endParaRPr sz="700">
              <a:latin typeface="Lucida Bright"/>
              <a:cs typeface="Lucida Bright"/>
            </a:endParaRPr>
          </a:p>
          <a:p>
            <a:pPr marL="51435" marR="1751946" indent="445805">
              <a:lnSpc>
                <a:spcPts val="845"/>
              </a:lnSpc>
              <a:spcBef>
                <a:spcPts val="1264"/>
              </a:spcBef>
            </a:pPr>
            <a:r>
              <a:rPr sz="700" spc="53" dirty="0">
                <a:latin typeface="Lucida Bright"/>
                <a:cs typeface="Lucida Bright"/>
              </a:rPr>
              <a:t>P</a:t>
            </a:r>
            <a:r>
              <a:rPr sz="700" spc="-8" dirty="0">
                <a:latin typeface="Lucida Bright"/>
                <a:cs typeface="Lucida Bright"/>
              </a:rPr>
              <a:t>TMK </a:t>
            </a:r>
            <a:endParaRPr sz="700">
              <a:latin typeface="Lucida Bright"/>
              <a:cs typeface="Lucida Bright"/>
            </a:endParaRPr>
          </a:p>
          <a:p>
            <a:pPr marL="51435" marR="1751946">
              <a:lnSpc>
                <a:spcPts val="845"/>
              </a:lnSpc>
              <a:spcBef>
                <a:spcPts val="233"/>
              </a:spcBef>
            </a:pPr>
            <a:r>
              <a:rPr sz="700" spc="17" dirty="0">
                <a:latin typeface="Lucida Bright"/>
                <a:cs typeface="Lucida Bright"/>
              </a:rPr>
              <a:t>MAR</a:t>
            </a:r>
            <a:r>
              <a:rPr sz="700" spc="13" dirty="0">
                <a:latin typeface="Lucida Bright"/>
                <a:cs typeface="Lucida Bright"/>
              </a:rPr>
              <a:t>S</a:t>
            </a:r>
            <a:r>
              <a:rPr sz="700" dirty="0">
                <a:latin typeface="Lucida Bright"/>
                <a:cs typeface="Lucida Bright"/>
              </a:rPr>
              <a:t>A</a:t>
            </a:r>
            <a:endParaRPr sz="700">
              <a:latin typeface="Lucida Bright"/>
              <a:cs typeface="Lucida Bright"/>
            </a:endParaRPr>
          </a:p>
        </p:txBody>
      </p:sp>
      <p:sp>
        <p:nvSpPr>
          <p:cNvPr id="4" name="object 4"/>
          <p:cNvSpPr txBox="1"/>
          <p:nvPr/>
        </p:nvSpPr>
        <p:spPr>
          <a:xfrm>
            <a:off x="3338654" y="4630838"/>
            <a:ext cx="28950" cy="28099"/>
          </a:xfrm>
          <a:prstGeom prst="rect">
            <a:avLst/>
          </a:prstGeom>
        </p:spPr>
        <p:txBody>
          <a:bodyPr wrap="square" lIns="0" tIns="0" rIns="0" bIns="0" rtlCol="0">
            <a:noAutofit/>
          </a:bodyPr>
          <a:lstStyle/>
          <a:p>
            <a:endParaRPr/>
          </a:p>
        </p:txBody>
      </p:sp>
      <p:sp>
        <p:nvSpPr>
          <p:cNvPr id="3" name="object 3"/>
          <p:cNvSpPr txBox="1"/>
          <p:nvPr/>
        </p:nvSpPr>
        <p:spPr>
          <a:xfrm>
            <a:off x="3367604" y="4630838"/>
            <a:ext cx="2547574" cy="28099"/>
          </a:xfrm>
          <a:prstGeom prst="rect">
            <a:avLst/>
          </a:prstGeom>
        </p:spPr>
        <p:txBody>
          <a:bodyPr wrap="square" lIns="0" tIns="0" rIns="0" bIns="0" rtlCol="0">
            <a:noAutofit/>
          </a:bodyPr>
          <a:lstStyle/>
          <a:p>
            <a:endParaRPr/>
          </a:p>
        </p:txBody>
      </p:sp>
      <p:sp>
        <p:nvSpPr>
          <p:cNvPr id="2" name="object 2"/>
          <p:cNvSpPr txBox="1"/>
          <p:nvPr/>
        </p:nvSpPr>
        <p:spPr>
          <a:xfrm>
            <a:off x="2161056" y="5430370"/>
            <a:ext cx="51945"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32700430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0" name="object 2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1" name="object 2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2" name="object 2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3" name="object 2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6" name="object 16"/>
          <p:cNvSpPr/>
          <p:nvPr/>
        </p:nvSpPr>
        <p:spPr>
          <a:xfrm>
            <a:off x="2493818" y="1949824"/>
            <a:ext cx="4462318" cy="3471022"/>
          </a:xfrm>
          <a:prstGeom prst="rect">
            <a:avLst/>
          </a:prstGeom>
          <a:blipFill>
            <a:blip r:embed="rId8" cstate="print"/>
            <a:stretch>
              <a:fillRect/>
            </a:stretch>
          </a:blipFill>
        </p:spPr>
        <p:txBody>
          <a:bodyPr wrap="square" lIns="0" tIns="0" rIns="0" bIns="0" rtlCol="0">
            <a:noAutofit/>
          </a:bodyPr>
          <a:lstStyle/>
          <a:p>
            <a:endParaRPr/>
          </a:p>
        </p:txBody>
      </p:sp>
      <p:sp>
        <p:nvSpPr>
          <p:cNvPr id="15" name="object 15"/>
          <p:cNvSpPr txBox="1"/>
          <p:nvPr/>
        </p:nvSpPr>
        <p:spPr>
          <a:xfrm>
            <a:off x="1215857" y="1307726"/>
            <a:ext cx="118814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Reversion</a:t>
            </a:r>
            <a:endParaRPr sz="2200">
              <a:latin typeface="Times New Roman"/>
              <a:cs typeface="Times New Roman"/>
            </a:endParaRPr>
          </a:p>
        </p:txBody>
      </p:sp>
      <p:sp>
        <p:nvSpPr>
          <p:cNvPr id="14" name="object 14"/>
          <p:cNvSpPr txBox="1"/>
          <p:nvPr/>
        </p:nvSpPr>
        <p:spPr>
          <a:xfrm>
            <a:off x="2408623" y="1307726"/>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to</a:t>
            </a:r>
            <a:endParaRPr sz="2200">
              <a:latin typeface="Times New Roman"/>
              <a:cs typeface="Times New Roman"/>
            </a:endParaRPr>
          </a:p>
        </p:txBody>
      </p:sp>
      <p:sp>
        <p:nvSpPr>
          <p:cNvPr id="13" name="object 13"/>
          <p:cNvSpPr txBox="1"/>
          <p:nvPr/>
        </p:nvSpPr>
        <p:spPr>
          <a:xfrm>
            <a:off x="2693416" y="1307726"/>
            <a:ext cx="118798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normalcy:</a:t>
            </a:r>
            <a:endParaRPr sz="2200">
              <a:latin typeface="Times New Roman"/>
              <a:cs typeface="Times New Roman"/>
            </a:endParaRPr>
          </a:p>
        </p:txBody>
      </p:sp>
      <p:sp>
        <p:nvSpPr>
          <p:cNvPr id="12" name="object 12"/>
          <p:cNvSpPr txBox="1"/>
          <p:nvPr/>
        </p:nvSpPr>
        <p:spPr>
          <a:xfrm>
            <a:off x="3886015" y="1307726"/>
            <a:ext cx="97235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Grocery</a:t>
            </a:r>
            <a:endParaRPr sz="2200">
              <a:latin typeface="Times New Roman"/>
              <a:cs typeface="Times New Roman"/>
            </a:endParaRPr>
          </a:p>
        </p:txBody>
      </p:sp>
      <p:sp>
        <p:nvSpPr>
          <p:cNvPr id="11" name="object 11"/>
          <p:cNvSpPr txBox="1"/>
          <p:nvPr/>
        </p:nvSpPr>
        <p:spPr>
          <a:xfrm>
            <a:off x="4862983" y="1307726"/>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Stores</a:t>
            </a:r>
            <a:endParaRPr sz="2200">
              <a:latin typeface="Times New Roman"/>
              <a:cs typeface="Times New Roman"/>
            </a:endParaRPr>
          </a:p>
        </p:txBody>
      </p:sp>
      <p:sp>
        <p:nvSpPr>
          <p:cNvPr id="10" name="object 10"/>
          <p:cNvSpPr txBox="1"/>
          <p:nvPr/>
        </p:nvSpPr>
        <p:spPr>
          <a:xfrm>
            <a:off x="5624983" y="1307726"/>
            <a:ext cx="1569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9" name="object 9"/>
          <p:cNvSpPr txBox="1"/>
          <p:nvPr/>
        </p:nvSpPr>
        <p:spPr>
          <a:xfrm>
            <a:off x="5786527" y="1307726"/>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8" name="object 8"/>
          <p:cNvSpPr txBox="1"/>
          <p:nvPr/>
        </p:nvSpPr>
        <p:spPr>
          <a:xfrm>
            <a:off x="6210033" y="1307726"/>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7" name="object 7"/>
          <p:cNvSpPr txBox="1"/>
          <p:nvPr/>
        </p:nvSpPr>
        <p:spPr>
          <a:xfrm>
            <a:off x="6494827" y="1307726"/>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6" name="object 6"/>
          <p:cNvSpPr txBox="1"/>
          <p:nvPr/>
        </p:nvSpPr>
        <p:spPr>
          <a:xfrm>
            <a:off x="7425797" y="1307726"/>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2009</a:t>
            </a:r>
            <a:endParaRPr sz="2200">
              <a:latin typeface="Times New Roman"/>
              <a:cs typeface="Times New Roman"/>
            </a:endParaRPr>
          </a:p>
        </p:txBody>
      </p:sp>
      <p:sp>
        <p:nvSpPr>
          <p:cNvPr id="5" name="object 5"/>
          <p:cNvSpPr txBox="1"/>
          <p:nvPr/>
        </p:nvSpPr>
        <p:spPr>
          <a:xfrm>
            <a:off x="1526308" y="5587253"/>
            <a:ext cx="6414211" cy="201706"/>
          </a:xfrm>
          <a:prstGeom prst="rect">
            <a:avLst/>
          </a:prstGeom>
        </p:spPr>
        <p:txBody>
          <a:bodyPr wrap="square" lIns="0" tIns="0" rIns="0" bIns="0" rtlCol="0">
            <a:noAutofit/>
          </a:bodyPr>
          <a:lstStyle/>
          <a:p>
            <a:pPr marL="11397">
              <a:lnSpc>
                <a:spcPts val="1476"/>
              </a:lnSpc>
              <a:spcBef>
                <a:spcPts val="74"/>
              </a:spcBef>
            </a:pPr>
            <a:r>
              <a:rPr sz="1400" u="heavy" dirty="0">
                <a:latin typeface="Times New Roman"/>
                <a:cs typeface="Times New Roman"/>
              </a:rPr>
              <a:t>Whole Foods</a:t>
            </a:r>
            <a:r>
              <a:rPr sz="1400" dirty="0">
                <a:latin typeface="Times New Roman"/>
                <a:cs typeface="Times New Roman"/>
              </a:rPr>
              <a:t>: In 2009, Net Ma</a:t>
            </a:r>
            <a:r>
              <a:rPr sz="1400" spc="-26" dirty="0">
                <a:latin typeface="Times New Roman"/>
                <a:cs typeface="Times New Roman"/>
              </a:rPr>
              <a:t>r</a:t>
            </a:r>
            <a:r>
              <a:rPr sz="1400" dirty="0">
                <a:latin typeface="Times New Roman"/>
                <a:cs typeface="Times New Roman"/>
              </a:rPr>
              <a:t>gin had dropped to 2.77% and Price to Sales ratio was</a:t>
            </a:r>
            <a:endParaRPr sz="1400">
              <a:latin typeface="Times New Roman"/>
              <a:cs typeface="Times New Roman"/>
            </a:endParaRPr>
          </a:p>
        </p:txBody>
      </p:sp>
      <p:sp>
        <p:nvSpPr>
          <p:cNvPr id="4" name="object 4"/>
          <p:cNvSpPr txBox="1"/>
          <p:nvPr/>
        </p:nvSpPr>
        <p:spPr>
          <a:xfrm>
            <a:off x="1526309" y="5800165"/>
            <a:ext cx="4452370" cy="414617"/>
          </a:xfrm>
          <a:prstGeom prst="rect">
            <a:avLst/>
          </a:prstGeom>
        </p:spPr>
        <p:txBody>
          <a:bodyPr wrap="square" lIns="0" tIns="0" rIns="0" bIns="0" rtlCol="0">
            <a:noAutofit/>
          </a:bodyPr>
          <a:lstStyle/>
          <a:p>
            <a:pPr marL="11397" marR="27352">
              <a:lnSpc>
                <a:spcPts val="1476"/>
              </a:lnSpc>
              <a:spcBef>
                <a:spcPts val="74"/>
              </a:spcBef>
            </a:pPr>
            <a:r>
              <a:rPr sz="1400" dirty="0">
                <a:latin typeface="Times New Roman"/>
                <a:cs typeface="Times New Roman"/>
              </a:rPr>
              <a:t>down to 0.31.</a:t>
            </a:r>
            <a:endParaRPr sz="1400">
              <a:latin typeface="Times New Roman"/>
              <a:cs typeface="Times New Roman"/>
            </a:endParaRPr>
          </a:p>
          <a:p>
            <a:pPr marL="421688">
              <a:lnSpc>
                <a:spcPct val="95825"/>
              </a:lnSpc>
            </a:pPr>
            <a:r>
              <a:rPr sz="1400" dirty="0">
                <a:latin typeface="Times New Roman"/>
                <a:cs typeface="Times New Roman"/>
              </a:rPr>
              <a:t>Predicted Price to Sales = 0.07 + 10.49 (.0277) = 0.36</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128</a:t>
            </a:r>
            <a:endParaRPr sz="1300">
              <a:latin typeface="Times New Roman"/>
              <a:cs typeface="Times New Roman"/>
            </a:endParaRPr>
          </a:p>
        </p:txBody>
      </p:sp>
    </p:spTree>
    <p:extLst>
      <p:ext uri="{BB962C8B-B14F-4D97-AF65-F5344CB8AC3E}">
        <p14:creationId xmlns:p14="http://schemas.microsoft.com/office/powerpoint/2010/main" val="547866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7" name="object 1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txBox="1"/>
          <p:nvPr/>
        </p:nvSpPr>
        <p:spPr>
          <a:xfrm>
            <a:off x="2816368" y="1307726"/>
            <a:ext cx="362776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 Earnings Ratio: Definition</a:t>
            </a:r>
            <a:endParaRPr sz="2200">
              <a:latin typeface="Times New Roman"/>
              <a:cs typeface="Times New Roman"/>
            </a:endParaRPr>
          </a:p>
        </p:txBody>
      </p:sp>
      <p:sp>
        <p:nvSpPr>
          <p:cNvPr id="10" name="object 10"/>
          <p:cNvSpPr txBox="1"/>
          <p:nvPr/>
        </p:nvSpPr>
        <p:spPr>
          <a:xfrm>
            <a:off x="1525442" y="2095501"/>
            <a:ext cx="6674538" cy="945103"/>
          </a:xfrm>
          <a:prstGeom prst="rect">
            <a:avLst/>
          </a:prstGeom>
        </p:spPr>
        <p:txBody>
          <a:bodyPr wrap="square" lIns="0" tIns="0" rIns="0" bIns="0" rtlCol="0">
            <a:noAutofit/>
          </a:bodyPr>
          <a:lstStyle/>
          <a:p>
            <a:pPr marL="1196989" marR="20056">
              <a:lnSpc>
                <a:spcPts val="1650"/>
              </a:lnSpc>
            </a:pPr>
            <a:r>
              <a:rPr sz="1600" b="1" dirty="0">
                <a:latin typeface="Times New Roman"/>
                <a:cs typeface="Times New Roman"/>
              </a:rPr>
              <a:t>PE = Market Price per Share I Earnings per Share   </a:t>
            </a:r>
            <a:endParaRPr sz="1600">
              <a:latin typeface="Times New Roman"/>
              <a:cs typeface="Times New Roman"/>
            </a:endParaRPr>
          </a:p>
          <a:p>
            <a:pPr marL="319115" indent="-307718">
              <a:lnSpc>
                <a:spcPct val="98891"/>
              </a:lnSpc>
              <a:spcBef>
                <a:spcPts val="359"/>
              </a:spcBef>
            </a:pPr>
            <a:r>
              <a:rPr sz="1100" dirty="0">
                <a:latin typeface="Monotype Corsiva"/>
                <a:cs typeface="Monotype Corsiva"/>
              </a:rPr>
              <a:t></a:t>
            </a:r>
            <a:r>
              <a:rPr sz="1100" dirty="0">
                <a:latin typeface="Arial"/>
                <a:cs typeface="Arial"/>
              </a:rPr>
              <a:t>     </a:t>
            </a:r>
            <a:r>
              <a:rPr sz="1100" spc="-35" dirty="0">
                <a:latin typeface="Arial"/>
                <a:cs typeface="Arial"/>
              </a:rPr>
              <a:t> </a:t>
            </a:r>
            <a:r>
              <a:rPr sz="1400" dirty="0">
                <a:latin typeface="Times New Roman"/>
                <a:cs typeface="Times New Roman"/>
              </a:rPr>
              <a:t>There are a number of variants on the basic PE ratio in use. They are based upon how the price and the earnings are defined.</a:t>
            </a:r>
            <a:endParaRPr sz="1400">
              <a:latin typeface="Times New Roman"/>
              <a:cs typeface="Times New Roman"/>
            </a:endParaRPr>
          </a:p>
          <a:p>
            <a:pPr marL="11397" marR="20056">
              <a:lnSpc>
                <a:spcPct val="95825"/>
              </a:lnSpc>
              <a:spcBef>
                <a:spcPts val="345"/>
              </a:spcBef>
            </a:pPr>
            <a:r>
              <a:rPr sz="1100" dirty="0">
                <a:latin typeface="Monotype Corsiva"/>
                <a:cs typeface="Monotype Corsiva"/>
              </a:rPr>
              <a:t></a:t>
            </a:r>
            <a:r>
              <a:rPr sz="1100" dirty="0">
                <a:latin typeface="Arial"/>
                <a:cs typeface="Arial"/>
              </a:rPr>
              <a:t>     </a:t>
            </a:r>
            <a:r>
              <a:rPr sz="1100" spc="-35" dirty="0">
                <a:latin typeface="Arial"/>
                <a:cs typeface="Arial"/>
              </a:rPr>
              <a:t> </a:t>
            </a:r>
            <a:r>
              <a:rPr sz="1400" dirty="0">
                <a:latin typeface="Times New Roman"/>
                <a:cs typeface="Times New Roman"/>
              </a:rPr>
              <a:t>Price:</a:t>
            </a:r>
            <a:endParaRPr sz="1400">
              <a:latin typeface="Times New Roman"/>
              <a:cs typeface="Times New Roman"/>
            </a:endParaRPr>
          </a:p>
        </p:txBody>
      </p:sp>
      <p:sp>
        <p:nvSpPr>
          <p:cNvPr id="9" name="object 9"/>
          <p:cNvSpPr txBox="1"/>
          <p:nvPr/>
        </p:nvSpPr>
        <p:spPr>
          <a:xfrm>
            <a:off x="1941078" y="3093045"/>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8" name="object 8"/>
          <p:cNvSpPr txBox="1"/>
          <p:nvPr/>
        </p:nvSpPr>
        <p:spPr>
          <a:xfrm>
            <a:off x="2195078" y="3096632"/>
            <a:ext cx="5729695" cy="416411"/>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is usually the current price (though some like to use average price over last 6</a:t>
            </a:r>
            <a:endParaRPr sz="1400">
              <a:latin typeface="Times New Roman"/>
              <a:cs typeface="Times New Roman"/>
            </a:endParaRPr>
          </a:p>
          <a:p>
            <a:pPr marL="11397" marR="27352">
              <a:lnSpc>
                <a:spcPct val="95825"/>
              </a:lnSpc>
            </a:pPr>
            <a:r>
              <a:rPr sz="1400" dirty="0">
                <a:latin typeface="Times New Roman"/>
                <a:cs typeface="Times New Roman"/>
              </a:rPr>
              <a:t>months or year)</a:t>
            </a:r>
            <a:endParaRPr sz="1400">
              <a:latin typeface="Times New Roman"/>
              <a:cs typeface="Times New Roman"/>
            </a:endParaRPr>
          </a:p>
        </p:txBody>
      </p:sp>
      <p:sp>
        <p:nvSpPr>
          <p:cNvPr id="7" name="object 7"/>
          <p:cNvSpPr txBox="1"/>
          <p:nvPr/>
        </p:nvSpPr>
        <p:spPr>
          <a:xfrm>
            <a:off x="1837170" y="3578486"/>
            <a:ext cx="420286"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EPS:</a:t>
            </a:r>
            <a:endParaRPr sz="1400">
              <a:latin typeface="Times New Roman"/>
              <a:cs typeface="Times New Roman"/>
            </a:endParaRPr>
          </a:p>
        </p:txBody>
      </p:sp>
      <p:sp>
        <p:nvSpPr>
          <p:cNvPr id="6" name="object 6"/>
          <p:cNvSpPr txBox="1"/>
          <p:nvPr/>
        </p:nvSpPr>
        <p:spPr>
          <a:xfrm>
            <a:off x="1941078" y="3832633"/>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5" name="object 5"/>
          <p:cNvSpPr txBox="1"/>
          <p:nvPr/>
        </p:nvSpPr>
        <p:spPr>
          <a:xfrm>
            <a:off x="2195079" y="3836222"/>
            <a:ext cx="6229481" cy="1615440"/>
          </a:xfrm>
          <a:prstGeom prst="rect">
            <a:avLst/>
          </a:prstGeom>
        </p:spPr>
        <p:txBody>
          <a:bodyPr wrap="square" lIns="0" tIns="0" rIns="0" bIns="0" rtlCol="0">
            <a:noAutofit/>
          </a:bodyPr>
          <a:lstStyle/>
          <a:p>
            <a:pPr marL="17095" marR="20056">
              <a:lnSpc>
                <a:spcPts val="1476"/>
              </a:lnSpc>
              <a:spcBef>
                <a:spcPts val="74"/>
              </a:spcBef>
            </a:pPr>
            <a:r>
              <a:rPr sz="1400" dirty="0">
                <a:latin typeface="Times New Roman"/>
                <a:cs typeface="Times New Roman"/>
              </a:rPr>
              <a:t>Time variants: EPS in most recent financial</a:t>
            </a:r>
            <a:r>
              <a:rPr sz="1400" spc="-78" dirty="0">
                <a:latin typeface="Times New Roman"/>
                <a:cs typeface="Times New Roman"/>
              </a:rPr>
              <a:t> </a:t>
            </a:r>
            <a:r>
              <a:rPr sz="1400" dirty="0">
                <a:latin typeface="Times New Roman"/>
                <a:cs typeface="Times New Roman"/>
              </a:rPr>
              <a:t>year (current), EPS in most recent four</a:t>
            </a:r>
            <a:endParaRPr sz="1400">
              <a:latin typeface="Times New Roman"/>
              <a:cs typeface="Times New Roman"/>
            </a:endParaRPr>
          </a:p>
          <a:p>
            <a:pPr marL="11397">
              <a:lnSpc>
                <a:spcPct val="98987"/>
              </a:lnSpc>
            </a:pPr>
            <a:r>
              <a:rPr sz="1400" dirty="0">
                <a:latin typeface="Times New Roman"/>
                <a:cs typeface="Times New Roman"/>
              </a:rPr>
              <a:t>quarters (trailing), EPS expected in next fiscal</a:t>
            </a:r>
            <a:r>
              <a:rPr sz="1400" spc="-78" dirty="0">
                <a:latin typeface="Times New Roman"/>
                <a:cs typeface="Times New Roman"/>
              </a:rPr>
              <a:t> </a:t>
            </a:r>
            <a:r>
              <a:rPr sz="1400" dirty="0">
                <a:latin typeface="Times New Roman"/>
                <a:cs typeface="Times New Roman"/>
              </a:rPr>
              <a:t>year or next four quartes (both called forward) or EPS in some future year</a:t>
            </a:r>
            <a:endParaRPr sz="1400">
              <a:latin typeface="Times New Roman"/>
              <a:cs typeface="Times New Roman"/>
            </a:endParaRPr>
          </a:p>
          <a:p>
            <a:pPr marL="17095" marR="20056">
              <a:lnSpc>
                <a:spcPct val="95825"/>
              </a:lnSpc>
              <a:spcBef>
                <a:spcPts val="345"/>
              </a:spcBef>
            </a:pPr>
            <a:r>
              <a:rPr sz="1400" dirty="0">
                <a:latin typeface="Times New Roman"/>
                <a:cs typeface="Times New Roman"/>
              </a:rPr>
              <a:t>Primary, diluted or partially diluted</a:t>
            </a:r>
            <a:endParaRPr sz="1400">
              <a:latin typeface="Times New Roman"/>
              <a:cs typeface="Times New Roman"/>
            </a:endParaRPr>
          </a:p>
          <a:p>
            <a:pPr marL="17095" marR="20056">
              <a:lnSpc>
                <a:spcPct val="95825"/>
              </a:lnSpc>
              <a:spcBef>
                <a:spcPts val="412"/>
              </a:spcBef>
            </a:pPr>
            <a:r>
              <a:rPr sz="1400" dirty="0">
                <a:latin typeface="Times New Roman"/>
                <a:cs typeface="Times New Roman"/>
              </a:rPr>
              <a:t>Before or after extraordinary items</a:t>
            </a:r>
            <a:endParaRPr sz="1400">
              <a:latin typeface="Times New Roman"/>
              <a:cs typeface="Times New Roman"/>
            </a:endParaRPr>
          </a:p>
          <a:p>
            <a:pPr marL="11397" marR="140509" indent="5698">
              <a:lnSpc>
                <a:spcPct val="99754"/>
              </a:lnSpc>
              <a:spcBef>
                <a:spcPts val="412"/>
              </a:spcBef>
            </a:pPr>
            <a:r>
              <a:rPr sz="1400" dirty="0">
                <a:latin typeface="Times New Roman"/>
                <a:cs typeface="Times New Roman"/>
              </a:rPr>
              <a:t>Measured using different accounting rules (options expensed or not, pension fund income counted or not…)</a:t>
            </a:r>
            <a:endParaRPr sz="1400">
              <a:latin typeface="Times New Roman"/>
              <a:cs typeface="Times New Roman"/>
            </a:endParaRPr>
          </a:p>
        </p:txBody>
      </p:sp>
      <p:sp>
        <p:nvSpPr>
          <p:cNvPr id="4" name="object 4"/>
          <p:cNvSpPr txBox="1"/>
          <p:nvPr/>
        </p:nvSpPr>
        <p:spPr>
          <a:xfrm>
            <a:off x="1941078" y="4516192"/>
            <a:ext cx="141734" cy="720765"/>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12</a:t>
            </a:r>
            <a:endParaRPr sz="1300">
              <a:latin typeface="Times New Roman"/>
              <a:cs typeface="Times New Roman"/>
            </a:endParaRPr>
          </a:p>
        </p:txBody>
      </p:sp>
    </p:spTree>
    <p:extLst>
      <p:ext uri="{BB962C8B-B14F-4D97-AF65-F5344CB8AC3E}">
        <p14:creationId xmlns:p14="http://schemas.microsoft.com/office/powerpoint/2010/main" val="1667044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7" name="object 1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p:nvPr/>
        </p:nvSpPr>
        <p:spPr>
          <a:xfrm>
            <a:off x="2457816" y="2017059"/>
            <a:ext cx="4159093" cy="3234297"/>
          </a:xfrm>
          <a:prstGeom prst="rect">
            <a:avLst/>
          </a:prstGeom>
          <a:blipFill>
            <a:blip r:embed="rId8" cstate="print"/>
            <a:stretch>
              <a:fillRect/>
            </a:stretch>
          </a:blipFill>
        </p:spPr>
        <p:txBody>
          <a:bodyPr wrap="square" lIns="0" tIns="0" rIns="0" bIns="0" rtlCol="0">
            <a:noAutofit/>
          </a:bodyPr>
          <a:lstStyle/>
          <a:p>
            <a:endParaRPr/>
          </a:p>
        </p:txBody>
      </p:sp>
      <p:sp>
        <p:nvSpPr>
          <p:cNvPr id="10" name="object 10"/>
          <p:cNvSpPr/>
          <p:nvPr/>
        </p:nvSpPr>
        <p:spPr>
          <a:xfrm>
            <a:off x="1537854" y="5652619"/>
            <a:ext cx="819726" cy="0"/>
          </a:xfrm>
          <a:custGeom>
            <a:avLst/>
            <a:gdLst/>
            <a:ahLst/>
            <a:cxnLst/>
            <a:rect l="l" t="t" r="r" b="b"/>
            <a:pathLst>
              <a:path w="901699">
                <a:moveTo>
                  <a:pt x="0" y="0"/>
                </a:moveTo>
                <a:lnTo>
                  <a:pt x="901699" y="0"/>
                </a:lnTo>
              </a:path>
            </a:pathLst>
          </a:custGeom>
          <a:ln w="13970">
            <a:solidFill>
              <a:srgbClr val="000000"/>
            </a:solidFill>
          </a:ln>
        </p:spPr>
        <p:txBody>
          <a:bodyPr wrap="square" lIns="0" tIns="0" rIns="0" bIns="0" rtlCol="0">
            <a:noAutofit/>
          </a:bodyPr>
          <a:lstStyle/>
          <a:p>
            <a:endParaRPr/>
          </a:p>
        </p:txBody>
      </p:sp>
      <p:sp>
        <p:nvSpPr>
          <p:cNvPr id="9" name="object 9"/>
          <p:cNvSpPr txBox="1"/>
          <p:nvPr/>
        </p:nvSpPr>
        <p:spPr>
          <a:xfrm>
            <a:off x="3501315" y="1307726"/>
            <a:ext cx="54186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8" name="object 8"/>
          <p:cNvSpPr txBox="1"/>
          <p:nvPr/>
        </p:nvSpPr>
        <p:spPr>
          <a:xfrm>
            <a:off x="4047795" y="1307726"/>
            <a:ext cx="66466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again</a:t>
            </a:r>
            <a:endParaRPr sz="2200">
              <a:latin typeface="Times New Roman"/>
              <a:cs typeface="Times New Roman"/>
            </a:endParaRPr>
          </a:p>
        </p:txBody>
      </p:sp>
      <p:sp>
        <p:nvSpPr>
          <p:cNvPr id="7" name="object 7"/>
          <p:cNvSpPr txBox="1"/>
          <p:nvPr/>
        </p:nvSpPr>
        <p:spPr>
          <a:xfrm>
            <a:off x="4717081" y="1307726"/>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6" name="object 6"/>
          <p:cNvSpPr txBox="1"/>
          <p:nvPr/>
        </p:nvSpPr>
        <p:spPr>
          <a:xfrm>
            <a:off x="5001874" y="1307726"/>
            <a:ext cx="75738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2010..</a:t>
            </a:r>
            <a:endParaRPr sz="2200">
              <a:latin typeface="Times New Roman"/>
              <a:cs typeface="Times New Roman"/>
            </a:endParaRPr>
          </a:p>
        </p:txBody>
      </p:sp>
      <p:sp>
        <p:nvSpPr>
          <p:cNvPr id="5" name="object 5"/>
          <p:cNvSpPr txBox="1"/>
          <p:nvPr/>
        </p:nvSpPr>
        <p:spPr>
          <a:xfrm>
            <a:off x="1526309" y="5445312"/>
            <a:ext cx="6195355" cy="339911"/>
          </a:xfrm>
          <a:prstGeom prst="rect">
            <a:avLst/>
          </a:prstGeom>
        </p:spPr>
        <p:txBody>
          <a:bodyPr wrap="square" lIns="0" tIns="0" rIns="0" bIns="0" rtlCol="0">
            <a:noAutofit/>
          </a:bodyPr>
          <a:lstStyle/>
          <a:p>
            <a:pPr marL="11397">
              <a:lnSpc>
                <a:spcPts val="1238"/>
              </a:lnSpc>
              <a:spcBef>
                <a:spcPts val="62"/>
              </a:spcBef>
            </a:pPr>
            <a:r>
              <a:rPr sz="1200" dirty="0">
                <a:latin typeface="Times New Roman"/>
                <a:cs typeface="Times New Roman"/>
              </a:rPr>
              <a:t>Whole</a:t>
            </a:r>
            <a:r>
              <a:rPr sz="1200" spc="71" dirty="0">
                <a:latin typeface="Times New Roman"/>
                <a:cs typeface="Times New Roman"/>
              </a:rPr>
              <a:t> </a:t>
            </a:r>
            <a:r>
              <a:rPr sz="1200" dirty="0">
                <a:latin typeface="Times New Roman"/>
                <a:cs typeface="Times New Roman"/>
              </a:rPr>
              <a:t>Foods:</a:t>
            </a:r>
            <a:r>
              <a:rPr sz="1200" spc="72" dirty="0">
                <a:latin typeface="Times New Roman"/>
                <a:cs typeface="Times New Roman"/>
              </a:rPr>
              <a:t> </a:t>
            </a:r>
            <a:r>
              <a:rPr sz="1200" dirty="0">
                <a:latin typeface="Times New Roman"/>
                <a:cs typeface="Times New Roman"/>
              </a:rPr>
              <a:t>In</a:t>
            </a:r>
            <a:r>
              <a:rPr sz="1200" spc="28" dirty="0">
                <a:latin typeface="Times New Roman"/>
                <a:cs typeface="Times New Roman"/>
              </a:rPr>
              <a:t> </a:t>
            </a:r>
            <a:r>
              <a:rPr sz="1200" dirty="0">
                <a:latin typeface="Times New Roman"/>
                <a:cs typeface="Times New Roman"/>
              </a:rPr>
              <a:t>2010,</a:t>
            </a:r>
            <a:r>
              <a:rPr sz="1200" spc="61" dirty="0">
                <a:latin typeface="Times New Roman"/>
                <a:cs typeface="Times New Roman"/>
              </a:rPr>
              <a:t> </a:t>
            </a:r>
            <a:r>
              <a:rPr sz="1200" dirty="0">
                <a:latin typeface="Times New Roman"/>
                <a:cs typeface="Times New Roman"/>
              </a:rPr>
              <a:t>Net</a:t>
            </a:r>
            <a:r>
              <a:rPr sz="1200" spc="42" dirty="0">
                <a:latin typeface="Times New Roman"/>
                <a:cs typeface="Times New Roman"/>
              </a:rPr>
              <a:t> </a:t>
            </a:r>
            <a:r>
              <a:rPr sz="1200" dirty="0">
                <a:latin typeface="Times New Roman"/>
                <a:cs typeface="Times New Roman"/>
              </a:rPr>
              <a:t>Ma</a:t>
            </a:r>
            <a:r>
              <a:rPr sz="1200" spc="-22" dirty="0">
                <a:latin typeface="Times New Roman"/>
                <a:cs typeface="Times New Roman"/>
              </a:rPr>
              <a:t>r</a:t>
            </a:r>
            <a:r>
              <a:rPr sz="1200" dirty="0">
                <a:latin typeface="Times New Roman"/>
                <a:cs typeface="Times New Roman"/>
              </a:rPr>
              <a:t>gin</a:t>
            </a:r>
            <a:r>
              <a:rPr sz="1200" spc="77" dirty="0">
                <a:latin typeface="Times New Roman"/>
                <a:cs typeface="Times New Roman"/>
              </a:rPr>
              <a:t> </a:t>
            </a:r>
            <a:r>
              <a:rPr sz="1200" dirty="0">
                <a:latin typeface="Times New Roman"/>
                <a:cs typeface="Times New Roman"/>
              </a:rPr>
              <a:t>had</a:t>
            </a:r>
            <a:r>
              <a:rPr sz="1200" spc="42" dirty="0">
                <a:latin typeface="Times New Roman"/>
                <a:cs typeface="Times New Roman"/>
              </a:rPr>
              <a:t> </a:t>
            </a:r>
            <a:r>
              <a:rPr sz="1200" dirty="0">
                <a:latin typeface="Times New Roman"/>
                <a:cs typeface="Times New Roman"/>
              </a:rPr>
              <a:t>dropped</a:t>
            </a:r>
            <a:r>
              <a:rPr sz="1200" spc="85" dirty="0">
                <a:latin typeface="Times New Roman"/>
                <a:cs typeface="Times New Roman"/>
              </a:rPr>
              <a:t> </a:t>
            </a:r>
            <a:r>
              <a:rPr sz="1200" dirty="0">
                <a:latin typeface="Times New Roman"/>
                <a:cs typeface="Times New Roman"/>
              </a:rPr>
              <a:t>to</a:t>
            </a:r>
            <a:r>
              <a:rPr sz="1200" spc="27" dirty="0">
                <a:latin typeface="Times New Roman"/>
                <a:cs typeface="Times New Roman"/>
              </a:rPr>
              <a:t> </a:t>
            </a:r>
            <a:r>
              <a:rPr sz="1200" dirty="0">
                <a:latin typeface="Times New Roman"/>
                <a:cs typeface="Times New Roman"/>
              </a:rPr>
              <a:t>1.44%</a:t>
            </a:r>
            <a:r>
              <a:rPr sz="1200" spc="69" dirty="0">
                <a:latin typeface="Times New Roman"/>
                <a:cs typeface="Times New Roman"/>
              </a:rPr>
              <a:t> </a:t>
            </a:r>
            <a:r>
              <a:rPr sz="1200" dirty="0">
                <a:latin typeface="Times New Roman"/>
                <a:cs typeface="Times New Roman"/>
              </a:rPr>
              <a:t>and</a:t>
            </a:r>
            <a:r>
              <a:rPr sz="1200" spc="42" dirty="0">
                <a:latin typeface="Times New Roman"/>
                <a:cs typeface="Times New Roman"/>
              </a:rPr>
              <a:t> </a:t>
            </a:r>
            <a:r>
              <a:rPr sz="1200" dirty="0">
                <a:latin typeface="Times New Roman"/>
                <a:cs typeface="Times New Roman"/>
              </a:rPr>
              <a:t>Price</a:t>
            </a:r>
            <a:r>
              <a:rPr sz="1200" spc="57" dirty="0">
                <a:latin typeface="Times New Roman"/>
                <a:cs typeface="Times New Roman"/>
              </a:rPr>
              <a:t> </a:t>
            </a:r>
            <a:r>
              <a:rPr sz="1200" dirty="0">
                <a:latin typeface="Times New Roman"/>
                <a:cs typeface="Times New Roman"/>
              </a:rPr>
              <a:t>to</a:t>
            </a:r>
            <a:r>
              <a:rPr sz="1200" spc="27" dirty="0">
                <a:latin typeface="Times New Roman"/>
                <a:cs typeface="Times New Roman"/>
              </a:rPr>
              <a:t> </a:t>
            </a:r>
            <a:r>
              <a:rPr sz="1200" dirty="0">
                <a:latin typeface="Times New Roman"/>
                <a:cs typeface="Times New Roman"/>
              </a:rPr>
              <a:t>Sales</a:t>
            </a:r>
            <a:r>
              <a:rPr sz="1200" spc="57" dirty="0">
                <a:latin typeface="Times New Roman"/>
                <a:cs typeface="Times New Roman"/>
              </a:rPr>
              <a:t> </a:t>
            </a:r>
            <a:r>
              <a:rPr sz="1200" dirty="0">
                <a:latin typeface="Times New Roman"/>
                <a:cs typeface="Times New Roman"/>
              </a:rPr>
              <a:t>ratio</a:t>
            </a:r>
            <a:r>
              <a:rPr sz="1200" spc="51" dirty="0">
                <a:latin typeface="Times New Roman"/>
                <a:cs typeface="Times New Roman"/>
              </a:rPr>
              <a:t> </a:t>
            </a:r>
            <a:r>
              <a:rPr sz="1200" dirty="0">
                <a:latin typeface="Times New Roman"/>
                <a:cs typeface="Times New Roman"/>
              </a:rPr>
              <a:t>increased</a:t>
            </a:r>
            <a:r>
              <a:rPr sz="1200" spc="96" dirty="0">
                <a:latin typeface="Times New Roman"/>
                <a:cs typeface="Times New Roman"/>
              </a:rPr>
              <a:t> </a:t>
            </a:r>
            <a:r>
              <a:rPr sz="1200" dirty="0">
                <a:latin typeface="Times New Roman"/>
                <a:cs typeface="Times New Roman"/>
              </a:rPr>
              <a:t>to</a:t>
            </a:r>
            <a:r>
              <a:rPr sz="1200" spc="27" dirty="0">
                <a:latin typeface="Times New Roman"/>
                <a:cs typeface="Times New Roman"/>
              </a:rPr>
              <a:t> </a:t>
            </a:r>
            <a:r>
              <a:rPr sz="1200" dirty="0">
                <a:latin typeface="Times New Roman"/>
                <a:cs typeface="Times New Roman"/>
              </a:rPr>
              <a:t>0.50.</a:t>
            </a:r>
            <a:endParaRPr sz="1200">
              <a:latin typeface="Times New Roman"/>
              <a:cs typeface="Times New Roman"/>
            </a:endParaRPr>
          </a:p>
          <a:p>
            <a:pPr marL="421688" marR="22793">
              <a:lnSpc>
                <a:spcPct val="95825"/>
              </a:lnSpc>
            </a:pPr>
            <a:r>
              <a:rPr sz="1200" dirty="0">
                <a:latin typeface="Times New Roman"/>
                <a:cs typeface="Times New Roman"/>
              </a:rPr>
              <a:t>Predicted</a:t>
            </a:r>
            <a:r>
              <a:rPr sz="1200" spc="97" dirty="0">
                <a:latin typeface="Times New Roman"/>
                <a:cs typeface="Times New Roman"/>
              </a:rPr>
              <a:t> </a:t>
            </a:r>
            <a:r>
              <a:rPr sz="1200" dirty="0">
                <a:latin typeface="Times New Roman"/>
                <a:cs typeface="Times New Roman"/>
              </a:rPr>
              <a:t>Price</a:t>
            </a:r>
            <a:r>
              <a:rPr sz="1200" spc="57" dirty="0">
                <a:latin typeface="Times New Roman"/>
                <a:cs typeface="Times New Roman"/>
              </a:rPr>
              <a:t> </a:t>
            </a:r>
            <a:r>
              <a:rPr sz="1200" dirty="0">
                <a:latin typeface="Times New Roman"/>
                <a:cs typeface="Times New Roman"/>
              </a:rPr>
              <a:t>to</a:t>
            </a:r>
            <a:r>
              <a:rPr sz="1200" spc="27" dirty="0">
                <a:latin typeface="Times New Roman"/>
                <a:cs typeface="Times New Roman"/>
              </a:rPr>
              <a:t> </a:t>
            </a:r>
            <a:r>
              <a:rPr sz="1200" dirty="0">
                <a:latin typeface="Times New Roman"/>
                <a:cs typeface="Times New Roman"/>
              </a:rPr>
              <a:t>Sales</a:t>
            </a:r>
            <a:r>
              <a:rPr sz="1200" spc="57" dirty="0">
                <a:latin typeface="Times New Roman"/>
                <a:cs typeface="Times New Roman"/>
              </a:rPr>
              <a:t> </a:t>
            </a:r>
            <a:r>
              <a:rPr sz="1200" dirty="0">
                <a:latin typeface="Times New Roman"/>
                <a:cs typeface="Times New Roman"/>
              </a:rPr>
              <a:t>=</a:t>
            </a:r>
            <a:r>
              <a:rPr sz="1200" spc="22" dirty="0">
                <a:latin typeface="Times New Roman"/>
                <a:cs typeface="Times New Roman"/>
              </a:rPr>
              <a:t> </a:t>
            </a:r>
            <a:r>
              <a:rPr sz="1200" dirty="0">
                <a:latin typeface="Times New Roman"/>
                <a:cs typeface="Times New Roman"/>
              </a:rPr>
              <a:t>0.06</a:t>
            </a:r>
            <a:r>
              <a:rPr sz="1200" spc="49" dirty="0">
                <a:latin typeface="Times New Roman"/>
                <a:cs typeface="Times New Roman"/>
              </a:rPr>
              <a:t> </a:t>
            </a:r>
            <a:r>
              <a:rPr sz="1200" dirty="0">
                <a:latin typeface="Times New Roman"/>
                <a:cs typeface="Times New Roman"/>
              </a:rPr>
              <a:t>+</a:t>
            </a:r>
            <a:r>
              <a:rPr sz="1200" spc="22" dirty="0">
                <a:latin typeface="Times New Roman"/>
                <a:cs typeface="Times New Roman"/>
              </a:rPr>
              <a:t> </a:t>
            </a:r>
            <a:r>
              <a:rPr sz="1200" spc="-45" dirty="0">
                <a:latin typeface="Times New Roman"/>
                <a:cs typeface="Times New Roman"/>
              </a:rPr>
              <a:t>1</a:t>
            </a:r>
            <a:r>
              <a:rPr sz="1200" dirty="0">
                <a:latin typeface="Times New Roman"/>
                <a:cs typeface="Times New Roman"/>
              </a:rPr>
              <a:t>1.43</a:t>
            </a:r>
            <a:r>
              <a:rPr sz="1200" spc="61" dirty="0">
                <a:latin typeface="Times New Roman"/>
                <a:cs typeface="Times New Roman"/>
              </a:rPr>
              <a:t> </a:t>
            </a:r>
            <a:r>
              <a:rPr sz="1200" dirty="0">
                <a:latin typeface="Times New Roman"/>
                <a:cs typeface="Times New Roman"/>
              </a:rPr>
              <a:t>(.0144)</a:t>
            </a:r>
            <a:r>
              <a:rPr sz="1200" spc="76" dirty="0">
                <a:latin typeface="Times New Roman"/>
                <a:cs typeface="Times New Roman"/>
              </a:rPr>
              <a:t> </a:t>
            </a:r>
            <a:r>
              <a:rPr sz="1200" dirty="0">
                <a:latin typeface="Times New Roman"/>
                <a:cs typeface="Times New Roman"/>
              </a:rPr>
              <a:t>=</a:t>
            </a:r>
            <a:r>
              <a:rPr sz="1200" spc="22" dirty="0">
                <a:latin typeface="Times New Roman"/>
                <a:cs typeface="Times New Roman"/>
              </a:rPr>
              <a:t> </a:t>
            </a:r>
            <a:r>
              <a:rPr sz="1200" dirty="0">
                <a:latin typeface="Times New Roman"/>
                <a:cs typeface="Times New Roman"/>
              </a:rPr>
              <a:t>0.22</a:t>
            </a:r>
            <a:endParaRPr sz="1200">
              <a:latin typeface="Times New Roman"/>
              <a:cs typeface="Times New Roman"/>
            </a:endParaRPr>
          </a:p>
        </p:txBody>
      </p:sp>
      <p:sp>
        <p:nvSpPr>
          <p:cNvPr id="4" name="object 4"/>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3" name="object 3"/>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129</a:t>
            </a:r>
            <a:endParaRPr sz="1300">
              <a:latin typeface="Times New Roman"/>
              <a:cs typeface="Times New Roman"/>
            </a:endParaRPr>
          </a:p>
        </p:txBody>
      </p:sp>
      <p:sp>
        <p:nvSpPr>
          <p:cNvPr id="2" name="object 2"/>
          <p:cNvSpPr txBox="1"/>
          <p:nvPr/>
        </p:nvSpPr>
        <p:spPr>
          <a:xfrm>
            <a:off x="1537854" y="5529355"/>
            <a:ext cx="819726"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5335489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0" name="object 10"/>
          <p:cNvSpPr/>
          <p:nvPr/>
        </p:nvSpPr>
        <p:spPr>
          <a:xfrm>
            <a:off x="2601519" y="2017059"/>
            <a:ext cx="4754917" cy="3697941"/>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txBox="1"/>
          <p:nvPr/>
        </p:nvSpPr>
        <p:spPr>
          <a:xfrm>
            <a:off x="3751482" y="1307726"/>
            <a:ext cx="60300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Here</a:t>
            </a:r>
            <a:endParaRPr sz="2200">
              <a:latin typeface="Times New Roman"/>
              <a:cs typeface="Times New Roman"/>
            </a:endParaRPr>
          </a:p>
        </p:txBody>
      </p:sp>
      <p:sp>
        <p:nvSpPr>
          <p:cNvPr id="8" name="object 8"/>
          <p:cNvSpPr txBox="1"/>
          <p:nvPr/>
        </p:nvSpPr>
        <p:spPr>
          <a:xfrm>
            <a:off x="4359087" y="1307726"/>
            <a:ext cx="24946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is</a:t>
            </a:r>
            <a:endParaRPr sz="2200">
              <a:latin typeface="Times New Roman"/>
              <a:cs typeface="Times New Roman"/>
            </a:endParaRPr>
          </a:p>
        </p:txBody>
      </p:sp>
      <p:sp>
        <p:nvSpPr>
          <p:cNvPr id="7" name="object 7"/>
          <p:cNvSpPr txBox="1"/>
          <p:nvPr/>
        </p:nvSpPr>
        <p:spPr>
          <a:xfrm>
            <a:off x="4613179" y="1307726"/>
            <a:ext cx="8959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2011…</a:t>
            </a:r>
            <a:endParaRPr sz="2200">
              <a:latin typeface="Times New Roman"/>
              <a:cs typeface="Times New Roman"/>
            </a:endParaRPr>
          </a:p>
        </p:txBody>
      </p:sp>
      <p:sp>
        <p:nvSpPr>
          <p:cNvPr id="6" name="object 6"/>
          <p:cNvSpPr txBox="1"/>
          <p:nvPr/>
        </p:nvSpPr>
        <p:spPr>
          <a:xfrm>
            <a:off x="5874616" y="5712759"/>
            <a:ext cx="864492" cy="210670"/>
          </a:xfrm>
          <a:prstGeom prst="rect">
            <a:avLst/>
          </a:prstGeom>
        </p:spPr>
        <p:txBody>
          <a:bodyPr wrap="square" lIns="0" tIns="0" rIns="0" bIns="0" rtlCol="0">
            <a:noAutofit/>
          </a:bodyPr>
          <a:lstStyle/>
          <a:p>
            <a:pPr marL="11397">
              <a:lnSpc>
                <a:spcPts val="1548"/>
              </a:lnSpc>
              <a:spcBef>
                <a:spcPts val="77"/>
              </a:spcBef>
            </a:pPr>
            <a:r>
              <a:rPr sz="1400" dirty="0">
                <a:latin typeface="Times New Roman"/>
                <a:cs typeface="Times New Roman"/>
              </a:rPr>
              <a:t>R</a:t>
            </a:r>
            <a:r>
              <a:rPr sz="1400" baseline="27607" dirty="0">
                <a:latin typeface="Times New Roman"/>
                <a:cs typeface="Times New Roman"/>
              </a:rPr>
              <a:t>2</a:t>
            </a:r>
            <a:r>
              <a:rPr sz="1400" dirty="0">
                <a:latin typeface="Times New Roman"/>
                <a:cs typeface="Times New Roman"/>
              </a:rPr>
              <a:t>=</a:t>
            </a:r>
            <a:r>
              <a:rPr sz="1400" spc="4" dirty="0">
                <a:latin typeface="Times New Roman"/>
                <a:cs typeface="Times New Roman"/>
              </a:rPr>
              <a:t> </a:t>
            </a:r>
            <a:r>
              <a:rPr sz="1400" dirty="0">
                <a:latin typeface="Times New Roman"/>
                <a:cs typeface="Times New Roman"/>
              </a:rPr>
              <a:t>48.2%</a:t>
            </a:r>
            <a:endParaRPr sz="1400">
              <a:latin typeface="Times New Roman"/>
              <a:cs typeface="Times New Roman"/>
            </a:endParaRPr>
          </a:p>
        </p:txBody>
      </p:sp>
      <p:sp>
        <p:nvSpPr>
          <p:cNvPr id="5" name="object 5"/>
          <p:cNvSpPr txBox="1"/>
          <p:nvPr/>
        </p:nvSpPr>
        <p:spPr>
          <a:xfrm>
            <a:off x="2549524" y="5721723"/>
            <a:ext cx="3011204"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PS Ratio= - 0.585 + 55.50 (Net Ma</a:t>
            </a:r>
            <a:r>
              <a:rPr sz="1400" spc="-26" dirty="0">
                <a:latin typeface="Times New Roman"/>
                <a:cs typeface="Times New Roman"/>
              </a:rPr>
              <a:t>r</a:t>
            </a:r>
            <a:r>
              <a:rPr sz="1400" dirty="0">
                <a:latin typeface="Times New Roman"/>
                <a:cs typeface="Times New Roman"/>
              </a:rPr>
              <a:t>gin)</a:t>
            </a:r>
            <a:endParaRPr sz="1400">
              <a:latin typeface="Times New Roman"/>
              <a:cs typeface="Times New Roman"/>
            </a:endParaRPr>
          </a:p>
        </p:txBody>
      </p:sp>
      <p:sp>
        <p:nvSpPr>
          <p:cNvPr id="4" name="object 4"/>
          <p:cNvSpPr txBox="1"/>
          <p:nvPr/>
        </p:nvSpPr>
        <p:spPr>
          <a:xfrm>
            <a:off x="2549525" y="5934635"/>
            <a:ext cx="3946772" cy="414617"/>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PS Ratio for</a:t>
            </a:r>
            <a:r>
              <a:rPr sz="1400" spc="-26" dirty="0">
                <a:latin typeface="Times New Roman"/>
                <a:cs typeface="Times New Roman"/>
              </a:rPr>
              <a:t> </a:t>
            </a:r>
            <a:r>
              <a:rPr sz="1400" dirty="0">
                <a:latin typeface="Times New Roman"/>
                <a:cs typeface="Times New Roman"/>
              </a:rPr>
              <a:t>WFMI = -0.585 + 55.50 (.0273) =  0.93</a:t>
            </a:r>
            <a:endParaRPr sz="1400">
              <a:latin typeface="Times New Roman"/>
              <a:cs typeface="Times New Roman"/>
            </a:endParaRPr>
          </a:p>
          <a:p>
            <a:pPr marL="11397" marR="27352">
              <a:lnSpc>
                <a:spcPct val="95825"/>
              </a:lnSpc>
            </a:pPr>
            <a:r>
              <a:rPr sz="1400" dirty="0">
                <a:latin typeface="Times New Roman"/>
                <a:cs typeface="Times New Roman"/>
              </a:rPr>
              <a:t>At a PS ratio of 0.98,</a:t>
            </a:r>
            <a:r>
              <a:rPr sz="1400" spc="-26" dirty="0">
                <a:latin typeface="Times New Roman"/>
                <a:cs typeface="Times New Roman"/>
              </a:rPr>
              <a:t> </a:t>
            </a:r>
            <a:r>
              <a:rPr sz="1400" dirty="0">
                <a:latin typeface="Times New Roman"/>
                <a:cs typeface="Times New Roman"/>
              </a:rPr>
              <a:t>WFMI is slightly over valued.</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130</a:t>
            </a:r>
            <a:endParaRPr sz="1300">
              <a:latin typeface="Times New Roman"/>
              <a:cs typeface="Times New Roman"/>
            </a:endParaRPr>
          </a:p>
        </p:txBody>
      </p:sp>
    </p:spTree>
    <p:extLst>
      <p:ext uri="{BB962C8B-B14F-4D97-AF65-F5344CB8AC3E}">
        <p14:creationId xmlns:p14="http://schemas.microsoft.com/office/powerpoint/2010/main" val="38605783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txBox="1"/>
          <p:nvPr/>
        </p:nvSpPr>
        <p:spPr>
          <a:xfrm>
            <a:off x="2731874" y="1307726"/>
            <a:ext cx="379678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Current versus Predicted Margins</a:t>
            </a:r>
            <a:endParaRPr sz="2200">
              <a:latin typeface="Times New Roman"/>
              <a:cs typeface="Times New Roman"/>
            </a:endParaRPr>
          </a:p>
        </p:txBody>
      </p:sp>
      <p:sp>
        <p:nvSpPr>
          <p:cNvPr id="8" name="object 8"/>
          <p:cNvSpPr txBox="1"/>
          <p:nvPr/>
        </p:nvSpPr>
        <p:spPr>
          <a:xfrm>
            <a:off x="1837169" y="2095500"/>
            <a:ext cx="6608793" cy="2779059"/>
          </a:xfrm>
          <a:prstGeom prst="rect">
            <a:avLst/>
          </a:prstGeom>
        </p:spPr>
        <p:txBody>
          <a:bodyPr wrap="square" lIns="0" tIns="0" rIns="0" bIns="0" rtlCol="0">
            <a:noAutofit/>
          </a:bodyPr>
          <a:lstStyle/>
          <a:p>
            <a:pPr marL="11397" marR="23988">
              <a:lnSpc>
                <a:spcPts val="1650"/>
              </a:lnSpc>
              <a:spcBef>
                <a:spcPts val="83"/>
              </a:spcBef>
            </a:pPr>
            <a:r>
              <a:rPr sz="1600" dirty="0">
                <a:latin typeface="Times New Roman"/>
                <a:cs typeface="Times New Roman"/>
              </a:rPr>
              <a:t>One of the limitations of the analysis we did in these last few pages is the</a:t>
            </a:r>
            <a:endParaRPr sz="1600">
              <a:latin typeface="Times New Roman"/>
              <a:cs typeface="Times New Roman"/>
            </a:endParaRPr>
          </a:p>
          <a:p>
            <a:pPr marL="11397" marR="444436">
              <a:lnSpc>
                <a:spcPts val="1857"/>
              </a:lnSpc>
            </a:pPr>
            <a:r>
              <a:rPr sz="1600" dirty="0">
                <a:latin typeface="Times New Roman"/>
                <a:cs typeface="Times New Roman"/>
              </a:rPr>
              <a:t>focus on current margins. Stocks are priced based upon expected margins </a:t>
            </a:r>
            <a:endParaRPr sz="1600">
              <a:latin typeface="Times New Roman"/>
              <a:cs typeface="Times New Roman"/>
            </a:endParaRPr>
          </a:p>
          <a:p>
            <a:pPr marL="11397" marR="444436">
              <a:lnSpc>
                <a:spcPts val="1857"/>
              </a:lnSpc>
              <a:spcBef>
                <a:spcPts val="117"/>
              </a:spcBef>
            </a:pPr>
            <a:r>
              <a:rPr sz="1600" dirty="0">
                <a:latin typeface="Times New Roman"/>
                <a:cs typeface="Times New Roman"/>
              </a:rPr>
              <a:t>rather than current margins.</a:t>
            </a:r>
            <a:endParaRPr sz="1600">
              <a:latin typeface="Times New Roman"/>
              <a:cs typeface="Times New Roman"/>
            </a:endParaRPr>
          </a:p>
          <a:p>
            <a:pPr marL="11397" marR="199237">
              <a:lnSpc>
                <a:spcPct val="100328"/>
              </a:lnSpc>
              <a:spcBef>
                <a:spcPts val="417"/>
              </a:spcBef>
            </a:pPr>
            <a:r>
              <a:rPr sz="1600" dirty="0">
                <a:latin typeface="Times New Roman"/>
                <a:cs typeface="Times New Roman"/>
              </a:rPr>
              <a:t>For most firms,</a:t>
            </a:r>
            <a:r>
              <a:rPr sz="1600" spc="-88" dirty="0">
                <a:latin typeface="Times New Roman"/>
                <a:cs typeface="Times New Roman"/>
              </a:rPr>
              <a:t> </a:t>
            </a:r>
            <a:r>
              <a:rPr sz="1600" dirty="0">
                <a:latin typeface="Times New Roman"/>
                <a:cs typeface="Times New Roman"/>
              </a:rPr>
              <a:t>current margins and predicted margins are highly correlated, making the analysis still relevant.</a:t>
            </a:r>
            <a:endParaRPr sz="1600">
              <a:latin typeface="Times New Roman"/>
              <a:cs typeface="Times New Roman"/>
            </a:endParaRPr>
          </a:p>
          <a:p>
            <a:pPr marL="11397">
              <a:lnSpc>
                <a:spcPct val="99849"/>
              </a:lnSpc>
              <a:spcBef>
                <a:spcPts val="417"/>
              </a:spcBef>
            </a:pPr>
            <a:r>
              <a:rPr sz="1600" dirty="0">
                <a:latin typeface="Times New Roman"/>
                <a:cs typeface="Times New Roman"/>
              </a:rPr>
              <a:t>For firms</a:t>
            </a:r>
            <a:r>
              <a:rPr sz="1600" spc="-88" dirty="0">
                <a:latin typeface="Times New Roman"/>
                <a:cs typeface="Times New Roman"/>
              </a:rPr>
              <a:t> </a:t>
            </a:r>
            <a:r>
              <a:rPr sz="1600" dirty="0">
                <a:latin typeface="Times New Roman"/>
                <a:cs typeface="Times New Roman"/>
              </a:rPr>
              <a:t>where current margins have little or no correlation with expected margins, regressions of price to sales ratios against current margins (or price to book against current return on equity) will not provide much explanatory power.</a:t>
            </a:r>
            <a:endParaRPr sz="1600">
              <a:latin typeface="Times New Roman"/>
              <a:cs typeface="Times New Roman"/>
            </a:endParaRPr>
          </a:p>
          <a:p>
            <a:pPr marL="11397" marR="28555">
              <a:lnSpc>
                <a:spcPts val="1858"/>
              </a:lnSpc>
              <a:spcBef>
                <a:spcPts val="544"/>
              </a:spcBef>
            </a:pPr>
            <a:r>
              <a:rPr sz="1600" dirty="0">
                <a:latin typeface="Times New Roman"/>
                <a:cs typeface="Times New Roman"/>
              </a:rPr>
              <a:t>In these cases, it makes more sense to run the regression using either predicted margins or some proxy for predicted margins.</a:t>
            </a:r>
            <a:endParaRPr sz="1600">
              <a:latin typeface="Times New Roman"/>
              <a:cs typeface="Times New Roman"/>
            </a:endParaRPr>
          </a:p>
        </p:txBody>
      </p:sp>
      <p:sp>
        <p:nvSpPr>
          <p:cNvPr id="7" name="object 7"/>
          <p:cNvSpPr txBox="1"/>
          <p:nvPr/>
        </p:nvSpPr>
        <p:spPr>
          <a:xfrm>
            <a:off x="1525442" y="2125800"/>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6" name="object 6"/>
          <p:cNvSpPr txBox="1"/>
          <p:nvPr/>
        </p:nvSpPr>
        <p:spPr>
          <a:xfrm>
            <a:off x="1525442" y="2891386"/>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5" name="object 5"/>
          <p:cNvSpPr txBox="1"/>
          <p:nvPr/>
        </p:nvSpPr>
        <p:spPr>
          <a:xfrm>
            <a:off x="1525442" y="3429268"/>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4" name="object 4"/>
          <p:cNvSpPr txBox="1"/>
          <p:nvPr/>
        </p:nvSpPr>
        <p:spPr>
          <a:xfrm>
            <a:off x="1525442" y="4449004"/>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131</a:t>
            </a:r>
            <a:endParaRPr sz="1300">
              <a:latin typeface="Times New Roman"/>
              <a:cs typeface="Times New Roman"/>
            </a:endParaRPr>
          </a:p>
        </p:txBody>
      </p:sp>
    </p:spTree>
    <p:extLst>
      <p:ext uri="{BB962C8B-B14F-4D97-AF65-F5344CB8AC3E}">
        <p14:creationId xmlns:p14="http://schemas.microsoft.com/office/powerpoint/2010/main" val="6907251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object 202"/>
          <p:cNvSpPr txBox="1"/>
          <p:nvPr/>
        </p:nvSpPr>
        <p:spPr>
          <a:xfrm>
            <a:off x="5793679" y="4755108"/>
            <a:ext cx="291834" cy="136902"/>
          </a:xfrm>
          <a:prstGeom prst="rect">
            <a:avLst/>
          </a:prstGeom>
        </p:spPr>
        <p:txBody>
          <a:bodyPr wrap="square" lIns="0" tIns="0" rIns="0" bIns="0" rtlCol="0">
            <a:noAutofit/>
          </a:bodyPr>
          <a:lstStyle/>
          <a:p>
            <a:pPr marL="40010">
              <a:lnSpc>
                <a:spcPts val="862"/>
              </a:lnSpc>
              <a:spcBef>
                <a:spcPts val="276"/>
              </a:spcBef>
            </a:pPr>
            <a:r>
              <a:rPr sz="800" spc="22" dirty="0">
                <a:solidFill>
                  <a:srgbClr val="FE0019"/>
                </a:solidFill>
                <a:latin typeface="Times New Roman"/>
                <a:cs typeface="Times New Roman"/>
              </a:rPr>
              <a:t>GSVI</a:t>
            </a:r>
            <a:endParaRPr sz="800">
              <a:latin typeface="Times New Roman"/>
              <a:cs typeface="Times New Roman"/>
            </a:endParaRPr>
          </a:p>
        </p:txBody>
      </p:sp>
      <p:sp>
        <p:nvSpPr>
          <p:cNvPr id="201" name="object 201"/>
          <p:cNvSpPr txBox="1"/>
          <p:nvPr/>
        </p:nvSpPr>
        <p:spPr>
          <a:xfrm>
            <a:off x="3426582" y="4644957"/>
            <a:ext cx="357991" cy="136902"/>
          </a:xfrm>
          <a:prstGeom prst="rect">
            <a:avLst/>
          </a:prstGeom>
        </p:spPr>
        <p:txBody>
          <a:bodyPr wrap="square" lIns="0" tIns="0" rIns="0" bIns="0" rtlCol="0">
            <a:noAutofit/>
          </a:bodyPr>
          <a:lstStyle/>
          <a:p>
            <a:pPr marL="168047">
              <a:lnSpc>
                <a:spcPts val="862"/>
              </a:lnSpc>
              <a:spcBef>
                <a:spcPts val="276"/>
              </a:spcBef>
            </a:pPr>
            <a:r>
              <a:rPr sz="800" spc="8" dirty="0">
                <a:solidFill>
                  <a:srgbClr val="FE0019"/>
                </a:solidFill>
                <a:latin typeface="Times New Roman"/>
                <a:cs typeface="Times New Roman"/>
              </a:rPr>
              <a:t>RM</a:t>
            </a:r>
            <a:endParaRPr sz="800">
              <a:latin typeface="Times New Roman"/>
              <a:cs typeface="Times New Roman"/>
            </a:endParaRPr>
          </a:p>
        </p:txBody>
      </p:sp>
      <p:sp>
        <p:nvSpPr>
          <p:cNvPr id="200" name="object 200"/>
          <p:cNvSpPr txBox="1"/>
          <p:nvPr/>
        </p:nvSpPr>
        <p:spPr>
          <a:xfrm>
            <a:off x="3967558" y="4267295"/>
            <a:ext cx="261568" cy="136902"/>
          </a:xfrm>
          <a:prstGeom prst="rect">
            <a:avLst/>
          </a:prstGeom>
        </p:spPr>
        <p:txBody>
          <a:bodyPr wrap="square" lIns="0" tIns="0" rIns="0" bIns="0" rtlCol="0">
            <a:noAutofit/>
          </a:bodyPr>
          <a:lstStyle/>
          <a:p>
            <a:pPr>
              <a:lnSpc>
                <a:spcPts val="862"/>
              </a:lnSpc>
              <a:spcBef>
                <a:spcPts val="276"/>
              </a:spcBef>
            </a:pPr>
            <a:r>
              <a:rPr sz="800" dirty="0">
                <a:solidFill>
                  <a:srgbClr val="FE0019"/>
                </a:solidFill>
                <a:latin typeface="Times New Roman"/>
                <a:cs typeface="Times New Roman"/>
              </a:rPr>
              <a:t>R</a:t>
            </a:r>
            <a:endParaRPr sz="800">
              <a:latin typeface="Times New Roman"/>
              <a:cs typeface="Times New Roman"/>
            </a:endParaRPr>
          </a:p>
        </p:txBody>
      </p:sp>
      <p:sp>
        <p:nvSpPr>
          <p:cNvPr id="199" name="object 199"/>
          <p:cNvSpPr txBox="1"/>
          <p:nvPr/>
        </p:nvSpPr>
        <p:spPr>
          <a:xfrm>
            <a:off x="6928589" y="4078464"/>
            <a:ext cx="324226" cy="144770"/>
          </a:xfrm>
          <a:prstGeom prst="rect">
            <a:avLst/>
          </a:prstGeom>
        </p:spPr>
        <p:txBody>
          <a:bodyPr wrap="square" lIns="0" tIns="0" rIns="0" bIns="0" rtlCol="0">
            <a:noAutofit/>
          </a:bodyPr>
          <a:lstStyle/>
          <a:p>
            <a:pPr algn="r">
              <a:lnSpc>
                <a:spcPts val="862"/>
              </a:lnSpc>
              <a:spcBef>
                <a:spcPts val="339"/>
              </a:spcBef>
            </a:pPr>
            <a:r>
              <a:rPr sz="800" spc="13" dirty="0">
                <a:solidFill>
                  <a:srgbClr val="FE0019"/>
                </a:solidFill>
                <a:latin typeface="Times New Roman"/>
                <a:cs typeface="Times New Roman"/>
              </a:rPr>
              <a:t>P</a:t>
            </a:r>
            <a:endParaRPr sz="800">
              <a:latin typeface="Times New Roman"/>
              <a:cs typeface="Times New Roman"/>
            </a:endParaRPr>
          </a:p>
        </p:txBody>
      </p:sp>
      <p:sp>
        <p:nvSpPr>
          <p:cNvPr id="192" name="object 19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93" name="object 19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94" name="object 19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95" name="object 19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6" name="object 19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97" name="object 19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98" name="object 19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90" name="object 190"/>
          <p:cNvSpPr/>
          <p:nvPr/>
        </p:nvSpPr>
        <p:spPr>
          <a:xfrm>
            <a:off x="6502997" y="4794449"/>
            <a:ext cx="0" cy="23604"/>
          </a:xfrm>
          <a:custGeom>
            <a:avLst/>
            <a:gdLst/>
            <a:ahLst/>
            <a:cxnLst/>
            <a:rect l="l" t="t" r="r" b="b"/>
            <a:pathLst>
              <a:path h="26751">
                <a:moveTo>
                  <a:pt x="0" y="0"/>
                </a:moveTo>
                <a:lnTo>
                  <a:pt x="0" y="26751"/>
                </a:lnTo>
              </a:path>
            </a:pathLst>
          </a:custGeom>
          <a:ln w="8917">
            <a:solidFill>
              <a:srgbClr val="FE0019"/>
            </a:solidFill>
          </a:ln>
        </p:spPr>
        <p:txBody>
          <a:bodyPr wrap="square" lIns="0" tIns="0" rIns="0" bIns="0" rtlCol="0">
            <a:noAutofit/>
          </a:bodyPr>
          <a:lstStyle/>
          <a:p>
            <a:endParaRPr/>
          </a:p>
        </p:txBody>
      </p:sp>
      <p:sp>
        <p:nvSpPr>
          <p:cNvPr id="191" name="object 191"/>
          <p:cNvSpPr/>
          <p:nvPr/>
        </p:nvSpPr>
        <p:spPr>
          <a:xfrm>
            <a:off x="6490837" y="4806250"/>
            <a:ext cx="24318" cy="0"/>
          </a:xfrm>
          <a:custGeom>
            <a:avLst/>
            <a:gdLst/>
            <a:ahLst/>
            <a:cxnLst/>
            <a:rect l="l" t="t" r="r" b="b"/>
            <a:pathLst>
              <a:path w="26750">
                <a:moveTo>
                  <a:pt x="0" y="0"/>
                </a:moveTo>
                <a:lnTo>
                  <a:pt x="26750" y="0"/>
                </a:lnTo>
              </a:path>
            </a:pathLst>
          </a:custGeom>
          <a:ln w="8917">
            <a:solidFill>
              <a:srgbClr val="FE0019"/>
            </a:solidFill>
          </a:ln>
        </p:spPr>
        <p:txBody>
          <a:bodyPr wrap="square" lIns="0" tIns="0" rIns="0" bIns="0" rtlCol="0">
            <a:noAutofit/>
          </a:bodyPr>
          <a:lstStyle/>
          <a:p>
            <a:endParaRPr/>
          </a:p>
        </p:txBody>
      </p:sp>
      <p:sp>
        <p:nvSpPr>
          <p:cNvPr id="187" name="object 187"/>
          <p:cNvSpPr/>
          <p:nvPr/>
        </p:nvSpPr>
        <p:spPr>
          <a:xfrm>
            <a:off x="5736934" y="4782647"/>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88" name="object 188"/>
          <p:cNvSpPr/>
          <p:nvPr/>
        </p:nvSpPr>
        <p:spPr>
          <a:xfrm>
            <a:off x="5712615" y="4759042"/>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89" name="object 189"/>
          <p:cNvSpPr/>
          <p:nvPr/>
        </p:nvSpPr>
        <p:spPr>
          <a:xfrm>
            <a:off x="5793679" y="4755108"/>
            <a:ext cx="291834" cy="118019"/>
          </a:xfrm>
          <a:custGeom>
            <a:avLst/>
            <a:gdLst/>
            <a:ahLst/>
            <a:cxnLst/>
            <a:rect l="l" t="t" r="r" b="b"/>
            <a:pathLst>
              <a:path w="321017" h="133755">
                <a:moveTo>
                  <a:pt x="0" y="133755"/>
                </a:moveTo>
                <a:lnTo>
                  <a:pt x="321017" y="133755"/>
                </a:lnTo>
                <a:lnTo>
                  <a:pt x="321017" y="0"/>
                </a:lnTo>
                <a:lnTo>
                  <a:pt x="0" y="0"/>
                </a:lnTo>
                <a:lnTo>
                  <a:pt x="0" y="133755"/>
                </a:lnTo>
                <a:close/>
              </a:path>
            </a:pathLst>
          </a:custGeom>
          <a:solidFill>
            <a:srgbClr val="FEFFFE"/>
          </a:solidFill>
        </p:spPr>
        <p:txBody>
          <a:bodyPr wrap="square" lIns="0" tIns="0" rIns="0" bIns="0" rtlCol="0">
            <a:noAutofit/>
          </a:bodyPr>
          <a:lstStyle/>
          <a:p>
            <a:endParaRPr/>
          </a:p>
        </p:txBody>
      </p:sp>
      <p:sp>
        <p:nvSpPr>
          <p:cNvPr id="182" name="object 182"/>
          <p:cNvSpPr/>
          <p:nvPr/>
        </p:nvSpPr>
        <p:spPr>
          <a:xfrm>
            <a:off x="3592765" y="4762977"/>
            <a:ext cx="0" cy="23604"/>
          </a:xfrm>
          <a:custGeom>
            <a:avLst/>
            <a:gdLst/>
            <a:ahLst/>
            <a:cxnLst/>
            <a:rect l="l" t="t" r="r" b="b"/>
            <a:pathLst>
              <a:path h="26751">
                <a:moveTo>
                  <a:pt x="0" y="26751"/>
                </a:moveTo>
                <a:lnTo>
                  <a:pt x="0" y="0"/>
                </a:lnTo>
              </a:path>
            </a:pathLst>
          </a:custGeom>
          <a:ln w="8917">
            <a:solidFill>
              <a:srgbClr val="FE0019"/>
            </a:solidFill>
          </a:ln>
        </p:spPr>
        <p:txBody>
          <a:bodyPr wrap="square" lIns="0" tIns="0" rIns="0" bIns="0" rtlCol="0">
            <a:noAutofit/>
          </a:bodyPr>
          <a:lstStyle/>
          <a:p>
            <a:endParaRPr/>
          </a:p>
        </p:txBody>
      </p:sp>
      <p:sp>
        <p:nvSpPr>
          <p:cNvPr id="183" name="object 183"/>
          <p:cNvSpPr/>
          <p:nvPr/>
        </p:nvSpPr>
        <p:spPr>
          <a:xfrm>
            <a:off x="3596819" y="4774778"/>
            <a:ext cx="24319" cy="0"/>
          </a:xfrm>
          <a:custGeom>
            <a:avLst/>
            <a:gdLst/>
            <a:ahLst/>
            <a:cxnLst/>
            <a:rect l="l" t="t" r="r" b="b"/>
            <a:pathLst>
              <a:path w="26751">
                <a:moveTo>
                  <a:pt x="0" y="0"/>
                </a:moveTo>
                <a:lnTo>
                  <a:pt x="26751" y="0"/>
                </a:lnTo>
              </a:path>
            </a:pathLst>
          </a:custGeom>
          <a:ln w="8917">
            <a:solidFill>
              <a:srgbClr val="FE0019"/>
            </a:solidFill>
          </a:ln>
        </p:spPr>
        <p:txBody>
          <a:bodyPr wrap="square" lIns="0" tIns="0" rIns="0" bIns="0" rtlCol="0">
            <a:noAutofit/>
          </a:bodyPr>
          <a:lstStyle/>
          <a:p>
            <a:endParaRPr/>
          </a:p>
        </p:txBody>
      </p:sp>
      <p:sp>
        <p:nvSpPr>
          <p:cNvPr id="184" name="object 184"/>
          <p:cNvSpPr/>
          <p:nvPr/>
        </p:nvSpPr>
        <p:spPr>
          <a:xfrm>
            <a:off x="3580607" y="4668561"/>
            <a:ext cx="251301" cy="118019"/>
          </a:xfrm>
          <a:custGeom>
            <a:avLst/>
            <a:gdLst/>
            <a:ahLst/>
            <a:cxnLst/>
            <a:rect l="l" t="t" r="r" b="b"/>
            <a:pathLst>
              <a:path w="276431" h="133755">
                <a:moveTo>
                  <a:pt x="0" y="133755"/>
                </a:moveTo>
                <a:lnTo>
                  <a:pt x="276431" y="133755"/>
                </a:lnTo>
                <a:lnTo>
                  <a:pt x="276431" y="0"/>
                </a:lnTo>
                <a:lnTo>
                  <a:pt x="0" y="0"/>
                </a:lnTo>
                <a:lnTo>
                  <a:pt x="0" y="133755"/>
                </a:lnTo>
                <a:close/>
              </a:path>
            </a:pathLst>
          </a:custGeom>
          <a:solidFill>
            <a:srgbClr val="FEFFFE"/>
          </a:solidFill>
        </p:spPr>
        <p:txBody>
          <a:bodyPr wrap="square" lIns="0" tIns="0" rIns="0" bIns="0" rtlCol="0">
            <a:noAutofit/>
          </a:bodyPr>
          <a:lstStyle/>
          <a:p>
            <a:endParaRPr/>
          </a:p>
        </p:txBody>
      </p:sp>
      <p:sp>
        <p:nvSpPr>
          <p:cNvPr id="185" name="object 185"/>
          <p:cNvSpPr/>
          <p:nvPr/>
        </p:nvSpPr>
        <p:spPr>
          <a:xfrm>
            <a:off x="3345519" y="4648891"/>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86" name="object 186"/>
          <p:cNvSpPr/>
          <p:nvPr/>
        </p:nvSpPr>
        <p:spPr>
          <a:xfrm>
            <a:off x="3426582" y="4644957"/>
            <a:ext cx="291834" cy="118019"/>
          </a:xfrm>
          <a:custGeom>
            <a:avLst/>
            <a:gdLst/>
            <a:ahLst/>
            <a:cxnLst/>
            <a:rect l="l" t="t" r="r" b="b"/>
            <a:pathLst>
              <a:path w="321017" h="133755">
                <a:moveTo>
                  <a:pt x="0" y="133755"/>
                </a:moveTo>
                <a:lnTo>
                  <a:pt x="321017" y="133755"/>
                </a:lnTo>
                <a:lnTo>
                  <a:pt x="321017" y="0"/>
                </a:lnTo>
                <a:lnTo>
                  <a:pt x="0" y="0"/>
                </a:lnTo>
                <a:lnTo>
                  <a:pt x="0" y="133755"/>
                </a:lnTo>
                <a:close/>
              </a:path>
            </a:pathLst>
          </a:custGeom>
          <a:solidFill>
            <a:srgbClr val="FEFFFE"/>
          </a:solidFill>
        </p:spPr>
        <p:txBody>
          <a:bodyPr wrap="square" lIns="0" tIns="0" rIns="0" bIns="0" rtlCol="0">
            <a:noAutofit/>
          </a:bodyPr>
          <a:lstStyle/>
          <a:p>
            <a:endParaRPr/>
          </a:p>
        </p:txBody>
      </p:sp>
      <p:sp>
        <p:nvSpPr>
          <p:cNvPr id="181" name="object 181"/>
          <p:cNvSpPr/>
          <p:nvPr/>
        </p:nvSpPr>
        <p:spPr>
          <a:xfrm>
            <a:off x="4772261" y="4751175"/>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67" name="object 167"/>
          <p:cNvSpPr/>
          <p:nvPr/>
        </p:nvSpPr>
        <p:spPr>
          <a:xfrm>
            <a:off x="6754297" y="4731505"/>
            <a:ext cx="0" cy="23604"/>
          </a:xfrm>
          <a:custGeom>
            <a:avLst/>
            <a:gdLst/>
            <a:ahLst/>
            <a:cxnLst/>
            <a:rect l="l" t="t" r="r" b="b"/>
            <a:pathLst>
              <a:path h="26751">
                <a:moveTo>
                  <a:pt x="0" y="0"/>
                </a:moveTo>
                <a:lnTo>
                  <a:pt x="0" y="26751"/>
                </a:lnTo>
              </a:path>
            </a:pathLst>
          </a:custGeom>
          <a:ln w="8917">
            <a:solidFill>
              <a:srgbClr val="FE0019"/>
            </a:solidFill>
          </a:ln>
        </p:spPr>
        <p:txBody>
          <a:bodyPr wrap="square" lIns="0" tIns="0" rIns="0" bIns="0" rtlCol="0">
            <a:noAutofit/>
          </a:bodyPr>
          <a:lstStyle/>
          <a:p>
            <a:endParaRPr/>
          </a:p>
        </p:txBody>
      </p:sp>
      <p:sp>
        <p:nvSpPr>
          <p:cNvPr id="168" name="object 168"/>
          <p:cNvSpPr/>
          <p:nvPr/>
        </p:nvSpPr>
        <p:spPr>
          <a:xfrm>
            <a:off x="6742138" y="4743306"/>
            <a:ext cx="24320" cy="0"/>
          </a:xfrm>
          <a:custGeom>
            <a:avLst/>
            <a:gdLst/>
            <a:ahLst/>
            <a:cxnLst/>
            <a:rect l="l" t="t" r="r" b="b"/>
            <a:pathLst>
              <a:path w="26752">
                <a:moveTo>
                  <a:pt x="0" y="0"/>
                </a:moveTo>
                <a:lnTo>
                  <a:pt x="26752" y="0"/>
                </a:lnTo>
              </a:path>
            </a:pathLst>
          </a:custGeom>
          <a:ln w="8917">
            <a:solidFill>
              <a:srgbClr val="FE0019"/>
            </a:solidFill>
          </a:ln>
        </p:spPr>
        <p:txBody>
          <a:bodyPr wrap="square" lIns="0" tIns="0" rIns="0" bIns="0" rtlCol="0">
            <a:noAutofit/>
          </a:bodyPr>
          <a:lstStyle/>
          <a:p>
            <a:endParaRPr/>
          </a:p>
        </p:txBody>
      </p:sp>
      <p:sp>
        <p:nvSpPr>
          <p:cNvPr id="169" name="object 169"/>
          <p:cNvSpPr/>
          <p:nvPr/>
        </p:nvSpPr>
        <p:spPr>
          <a:xfrm>
            <a:off x="6588117" y="4743306"/>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70" name="object 170"/>
          <p:cNvSpPr/>
          <p:nvPr/>
        </p:nvSpPr>
        <p:spPr>
          <a:xfrm>
            <a:off x="6669181" y="4739373"/>
            <a:ext cx="275620" cy="118019"/>
          </a:xfrm>
          <a:custGeom>
            <a:avLst/>
            <a:gdLst/>
            <a:ahLst/>
            <a:cxnLst/>
            <a:rect l="l" t="t" r="r" b="b"/>
            <a:pathLst>
              <a:path w="303182" h="133755">
                <a:moveTo>
                  <a:pt x="0" y="133755"/>
                </a:moveTo>
                <a:lnTo>
                  <a:pt x="303182" y="133755"/>
                </a:lnTo>
                <a:lnTo>
                  <a:pt x="303182" y="0"/>
                </a:lnTo>
                <a:lnTo>
                  <a:pt x="0" y="0"/>
                </a:lnTo>
                <a:lnTo>
                  <a:pt x="0" y="133755"/>
                </a:lnTo>
                <a:close/>
              </a:path>
            </a:pathLst>
          </a:custGeom>
          <a:solidFill>
            <a:srgbClr val="FEFFFE"/>
          </a:solidFill>
        </p:spPr>
        <p:txBody>
          <a:bodyPr wrap="square" lIns="0" tIns="0" rIns="0" bIns="0" rtlCol="0">
            <a:noAutofit/>
          </a:bodyPr>
          <a:lstStyle/>
          <a:p>
            <a:endParaRPr/>
          </a:p>
        </p:txBody>
      </p:sp>
      <p:sp>
        <p:nvSpPr>
          <p:cNvPr id="171" name="object 171"/>
          <p:cNvSpPr/>
          <p:nvPr/>
        </p:nvSpPr>
        <p:spPr>
          <a:xfrm>
            <a:off x="6677289" y="4664907"/>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72" name="object 172"/>
          <p:cNvSpPr/>
          <p:nvPr/>
        </p:nvSpPr>
        <p:spPr>
          <a:xfrm>
            <a:off x="6758352" y="4644957"/>
            <a:ext cx="299940" cy="118019"/>
          </a:xfrm>
          <a:custGeom>
            <a:avLst/>
            <a:gdLst/>
            <a:ahLst/>
            <a:cxnLst/>
            <a:rect l="l" t="t" r="r" b="b"/>
            <a:pathLst>
              <a:path w="329934" h="133755">
                <a:moveTo>
                  <a:pt x="0" y="133755"/>
                </a:moveTo>
                <a:lnTo>
                  <a:pt x="329934" y="133755"/>
                </a:lnTo>
                <a:lnTo>
                  <a:pt x="329934" y="0"/>
                </a:lnTo>
                <a:lnTo>
                  <a:pt x="0" y="0"/>
                </a:lnTo>
                <a:lnTo>
                  <a:pt x="0" y="133755"/>
                </a:lnTo>
                <a:close/>
              </a:path>
            </a:pathLst>
          </a:custGeom>
          <a:solidFill>
            <a:srgbClr val="FEFFFE"/>
          </a:solidFill>
        </p:spPr>
        <p:txBody>
          <a:bodyPr wrap="square" lIns="0" tIns="0" rIns="0" bIns="0" rtlCol="0">
            <a:noAutofit/>
          </a:bodyPr>
          <a:lstStyle/>
          <a:p>
            <a:endParaRPr/>
          </a:p>
        </p:txBody>
      </p:sp>
      <p:sp>
        <p:nvSpPr>
          <p:cNvPr id="173" name="object 173"/>
          <p:cNvSpPr/>
          <p:nvPr/>
        </p:nvSpPr>
        <p:spPr>
          <a:xfrm>
            <a:off x="6397613" y="4621353"/>
            <a:ext cx="0" cy="23604"/>
          </a:xfrm>
          <a:custGeom>
            <a:avLst/>
            <a:gdLst/>
            <a:ahLst/>
            <a:cxnLst/>
            <a:rect l="l" t="t" r="r" b="b"/>
            <a:pathLst>
              <a:path h="26751">
                <a:moveTo>
                  <a:pt x="0" y="0"/>
                </a:moveTo>
                <a:lnTo>
                  <a:pt x="0" y="26751"/>
                </a:lnTo>
              </a:path>
            </a:pathLst>
          </a:custGeom>
          <a:ln w="8917">
            <a:solidFill>
              <a:srgbClr val="FE0019"/>
            </a:solidFill>
          </a:ln>
        </p:spPr>
        <p:txBody>
          <a:bodyPr wrap="square" lIns="0" tIns="0" rIns="0" bIns="0" rtlCol="0">
            <a:noAutofit/>
          </a:bodyPr>
          <a:lstStyle/>
          <a:p>
            <a:endParaRPr/>
          </a:p>
        </p:txBody>
      </p:sp>
      <p:sp>
        <p:nvSpPr>
          <p:cNvPr id="174" name="object 174"/>
          <p:cNvSpPr/>
          <p:nvPr/>
        </p:nvSpPr>
        <p:spPr>
          <a:xfrm>
            <a:off x="6385452" y="4633155"/>
            <a:ext cx="24320" cy="0"/>
          </a:xfrm>
          <a:custGeom>
            <a:avLst/>
            <a:gdLst/>
            <a:ahLst/>
            <a:cxnLst/>
            <a:rect l="l" t="t" r="r" b="b"/>
            <a:pathLst>
              <a:path w="26752">
                <a:moveTo>
                  <a:pt x="0" y="0"/>
                </a:moveTo>
                <a:lnTo>
                  <a:pt x="26752" y="0"/>
                </a:lnTo>
              </a:path>
            </a:pathLst>
          </a:custGeom>
          <a:ln w="8917">
            <a:solidFill>
              <a:srgbClr val="FE0019"/>
            </a:solidFill>
          </a:ln>
        </p:spPr>
        <p:txBody>
          <a:bodyPr wrap="square" lIns="0" tIns="0" rIns="0" bIns="0" rtlCol="0">
            <a:noAutofit/>
          </a:bodyPr>
          <a:lstStyle/>
          <a:p>
            <a:endParaRPr/>
          </a:p>
        </p:txBody>
      </p:sp>
      <p:sp>
        <p:nvSpPr>
          <p:cNvPr id="175" name="object 175"/>
          <p:cNvSpPr/>
          <p:nvPr/>
        </p:nvSpPr>
        <p:spPr>
          <a:xfrm>
            <a:off x="6361134" y="4546607"/>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76" name="object 176"/>
          <p:cNvSpPr/>
          <p:nvPr/>
        </p:nvSpPr>
        <p:spPr>
          <a:xfrm>
            <a:off x="6442199" y="4542674"/>
            <a:ext cx="275620" cy="118019"/>
          </a:xfrm>
          <a:custGeom>
            <a:avLst/>
            <a:gdLst/>
            <a:ahLst/>
            <a:cxnLst/>
            <a:rect l="l" t="t" r="r" b="b"/>
            <a:pathLst>
              <a:path w="303182" h="133755">
                <a:moveTo>
                  <a:pt x="0" y="133755"/>
                </a:moveTo>
                <a:lnTo>
                  <a:pt x="303182" y="133755"/>
                </a:lnTo>
                <a:lnTo>
                  <a:pt x="303182" y="0"/>
                </a:lnTo>
                <a:lnTo>
                  <a:pt x="0" y="0"/>
                </a:lnTo>
                <a:lnTo>
                  <a:pt x="0" y="133755"/>
                </a:lnTo>
                <a:close/>
              </a:path>
            </a:pathLst>
          </a:custGeom>
          <a:solidFill>
            <a:srgbClr val="FEFFFE"/>
          </a:solidFill>
        </p:spPr>
        <p:txBody>
          <a:bodyPr wrap="square" lIns="0" tIns="0" rIns="0" bIns="0" rtlCol="0">
            <a:noAutofit/>
          </a:bodyPr>
          <a:lstStyle/>
          <a:p>
            <a:endParaRPr/>
          </a:p>
        </p:txBody>
      </p:sp>
      <p:sp>
        <p:nvSpPr>
          <p:cNvPr id="177" name="object 177"/>
          <p:cNvSpPr/>
          <p:nvPr/>
        </p:nvSpPr>
        <p:spPr>
          <a:xfrm>
            <a:off x="6105778" y="4534806"/>
            <a:ext cx="0" cy="23604"/>
          </a:xfrm>
          <a:custGeom>
            <a:avLst/>
            <a:gdLst/>
            <a:ahLst/>
            <a:cxnLst/>
            <a:rect l="l" t="t" r="r" b="b"/>
            <a:pathLst>
              <a:path h="26751">
                <a:moveTo>
                  <a:pt x="0" y="0"/>
                </a:moveTo>
                <a:lnTo>
                  <a:pt x="0" y="26751"/>
                </a:lnTo>
              </a:path>
            </a:pathLst>
          </a:custGeom>
          <a:ln w="8917">
            <a:solidFill>
              <a:srgbClr val="FE0019"/>
            </a:solidFill>
          </a:ln>
        </p:spPr>
        <p:txBody>
          <a:bodyPr wrap="square" lIns="0" tIns="0" rIns="0" bIns="0" rtlCol="0">
            <a:noAutofit/>
          </a:bodyPr>
          <a:lstStyle/>
          <a:p>
            <a:endParaRPr/>
          </a:p>
        </p:txBody>
      </p:sp>
      <p:sp>
        <p:nvSpPr>
          <p:cNvPr id="178" name="object 178"/>
          <p:cNvSpPr/>
          <p:nvPr/>
        </p:nvSpPr>
        <p:spPr>
          <a:xfrm>
            <a:off x="6093619" y="4546608"/>
            <a:ext cx="24318" cy="0"/>
          </a:xfrm>
          <a:custGeom>
            <a:avLst/>
            <a:gdLst/>
            <a:ahLst/>
            <a:cxnLst/>
            <a:rect l="l" t="t" r="r" b="b"/>
            <a:pathLst>
              <a:path w="26750">
                <a:moveTo>
                  <a:pt x="0" y="0"/>
                </a:moveTo>
                <a:lnTo>
                  <a:pt x="26750" y="0"/>
                </a:lnTo>
              </a:path>
            </a:pathLst>
          </a:custGeom>
          <a:ln w="8917">
            <a:solidFill>
              <a:srgbClr val="FE0019"/>
            </a:solidFill>
          </a:ln>
        </p:spPr>
        <p:txBody>
          <a:bodyPr wrap="square" lIns="0" tIns="0" rIns="0" bIns="0" rtlCol="0">
            <a:noAutofit/>
          </a:bodyPr>
          <a:lstStyle/>
          <a:p>
            <a:endParaRPr/>
          </a:p>
        </p:txBody>
      </p:sp>
      <p:sp>
        <p:nvSpPr>
          <p:cNvPr id="179" name="object 179"/>
          <p:cNvSpPr/>
          <p:nvPr/>
        </p:nvSpPr>
        <p:spPr>
          <a:xfrm>
            <a:off x="6061194" y="4491532"/>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80" name="object 180"/>
          <p:cNvSpPr/>
          <p:nvPr/>
        </p:nvSpPr>
        <p:spPr>
          <a:xfrm>
            <a:off x="6142259" y="4487598"/>
            <a:ext cx="226982" cy="118019"/>
          </a:xfrm>
          <a:custGeom>
            <a:avLst/>
            <a:gdLst/>
            <a:ahLst/>
            <a:cxnLst/>
            <a:rect l="l" t="t" r="r" b="b"/>
            <a:pathLst>
              <a:path w="249680" h="133755">
                <a:moveTo>
                  <a:pt x="0" y="133755"/>
                </a:moveTo>
                <a:lnTo>
                  <a:pt x="249680" y="133755"/>
                </a:lnTo>
                <a:lnTo>
                  <a:pt x="249680" y="0"/>
                </a:lnTo>
                <a:lnTo>
                  <a:pt x="0" y="0"/>
                </a:lnTo>
                <a:lnTo>
                  <a:pt x="0" y="133755"/>
                </a:lnTo>
                <a:close/>
              </a:path>
            </a:pathLst>
          </a:custGeom>
          <a:solidFill>
            <a:srgbClr val="FEFFFE"/>
          </a:solidFill>
        </p:spPr>
        <p:txBody>
          <a:bodyPr wrap="square" lIns="0" tIns="0" rIns="0" bIns="0" rtlCol="0">
            <a:noAutofit/>
          </a:bodyPr>
          <a:lstStyle/>
          <a:p>
            <a:endParaRPr/>
          </a:p>
        </p:txBody>
      </p:sp>
      <p:sp>
        <p:nvSpPr>
          <p:cNvPr id="165" name="object 165"/>
          <p:cNvSpPr/>
          <p:nvPr/>
        </p:nvSpPr>
        <p:spPr>
          <a:xfrm>
            <a:off x="6373293" y="4715769"/>
            <a:ext cx="0" cy="23604"/>
          </a:xfrm>
          <a:custGeom>
            <a:avLst/>
            <a:gdLst/>
            <a:ahLst/>
            <a:cxnLst/>
            <a:rect l="l" t="t" r="r" b="b"/>
            <a:pathLst>
              <a:path h="26751">
                <a:moveTo>
                  <a:pt x="0" y="0"/>
                </a:moveTo>
                <a:lnTo>
                  <a:pt x="0" y="26751"/>
                </a:lnTo>
              </a:path>
            </a:pathLst>
          </a:custGeom>
          <a:ln w="8917">
            <a:solidFill>
              <a:srgbClr val="FE0019"/>
            </a:solidFill>
          </a:ln>
        </p:spPr>
        <p:txBody>
          <a:bodyPr wrap="square" lIns="0" tIns="0" rIns="0" bIns="0" rtlCol="0">
            <a:noAutofit/>
          </a:bodyPr>
          <a:lstStyle/>
          <a:p>
            <a:endParaRPr/>
          </a:p>
        </p:txBody>
      </p:sp>
      <p:sp>
        <p:nvSpPr>
          <p:cNvPr id="166" name="object 166"/>
          <p:cNvSpPr/>
          <p:nvPr/>
        </p:nvSpPr>
        <p:spPr>
          <a:xfrm>
            <a:off x="6361134" y="4727570"/>
            <a:ext cx="24318" cy="0"/>
          </a:xfrm>
          <a:custGeom>
            <a:avLst/>
            <a:gdLst/>
            <a:ahLst/>
            <a:cxnLst/>
            <a:rect l="l" t="t" r="r" b="b"/>
            <a:pathLst>
              <a:path w="26750">
                <a:moveTo>
                  <a:pt x="0" y="0"/>
                </a:moveTo>
                <a:lnTo>
                  <a:pt x="26750" y="0"/>
                </a:lnTo>
              </a:path>
            </a:pathLst>
          </a:custGeom>
          <a:ln w="8917">
            <a:solidFill>
              <a:srgbClr val="FE0019"/>
            </a:solidFill>
          </a:ln>
        </p:spPr>
        <p:txBody>
          <a:bodyPr wrap="square" lIns="0" tIns="0" rIns="0" bIns="0" rtlCol="0">
            <a:noAutofit/>
          </a:bodyPr>
          <a:lstStyle/>
          <a:p>
            <a:endParaRPr/>
          </a:p>
        </p:txBody>
      </p:sp>
      <p:sp>
        <p:nvSpPr>
          <p:cNvPr id="157" name="object 157"/>
          <p:cNvSpPr/>
          <p:nvPr/>
        </p:nvSpPr>
        <p:spPr>
          <a:xfrm>
            <a:off x="7479831" y="4715488"/>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58" name="object 158"/>
          <p:cNvSpPr/>
          <p:nvPr/>
        </p:nvSpPr>
        <p:spPr>
          <a:xfrm>
            <a:off x="7366340" y="4802317"/>
            <a:ext cx="308046" cy="118019"/>
          </a:xfrm>
          <a:custGeom>
            <a:avLst/>
            <a:gdLst/>
            <a:ahLst/>
            <a:cxnLst/>
            <a:rect l="l" t="t" r="r" b="b"/>
            <a:pathLst>
              <a:path w="338851" h="133755">
                <a:moveTo>
                  <a:pt x="0" y="133755"/>
                </a:moveTo>
                <a:lnTo>
                  <a:pt x="338851" y="133755"/>
                </a:lnTo>
                <a:lnTo>
                  <a:pt x="338851" y="0"/>
                </a:lnTo>
                <a:lnTo>
                  <a:pt x="0" y="0"/>
                </a:lnTo>
                <a:lnTo>
                  <a:pt x="0" y="133755"/>
                </a:lnTo>
                <a:close/>
              </a:path>
            </a:pathLst>
          </a:custGeom>
          <a:solidFill>
            <a:srgbClr val="FEFFFE"/>
          </a:solidFill>
        </p:spPr>
        <p:txBody>
          <a:bodyPr wrap="square" lIns="0" tIns="0" rIns="0" bIns="0" rtlCol="0">
            <a:noAutofit/>
          </a:bodyPr>
          <a:lstStyle/>
          <a:p>
            <a:endParaRPr/>
          </a:p>
        </p:txBody>
      </p:sp>
      <p:sp>
        <p:nvSpPr>
          <p:cNvPr id="159" name="object 159"/>
          <p:cNvSpPr/>
          <p:nvPr/>
        </p:nvSpPr>
        <p:spPr>
          <a:xfrm>
            <a:off x="7406872" y="4723637"/>
            <a:ext cx="267514" cy="118019"/>
          </a:xfrm>
          <a:custGeom>
            <a:avLst/>
            <a:gdLst/>
            <a:ahLst/>
            <a:cxnLst/>
            <a:rect l="l" t="t" r="r" b="b"/>
            <a:pathLst>
              <a:path w="294265" h="133755">
                <a:moveTo>
                  <a:pt x="0" y="133755"/>
                </a:moveTo>
                <a:lnTo>
                  <a:pt x="294265" y="133755"/>
                </a:lnTo>
                <a:lnTo>
                  <a:pt x="294265" y="0"/>
                </a:lnTo>
                <a:lnTo>
                  <a:pt x="0" y="0"/>
                </a:lnTo>
                <a:lnTo>
                  <a:pt x="0" y="133755"/>
                </a:lnTo>
                <a:close/>
              </a:path>
            </a:pathLst>
          </a:custGeom>
          <a:solidFill>
            <a:srgbClr val="FEFFFE"/>
          </a:solidFill>
        </p:spPr>
        <p:txBody>
          <a:bodyPr wrap="square" lIns="0" tIns="0" rIns="0" bIns="0" rtlCol="0">
            <a:noAutofit/>
          </a:bodyPr>
          <a:lstStyle/>
          <a:p>
            <a:endParaRPr/>
          </a:p>
        </p:txBody>
      </p:sp>
      <p:sp>
        <p:nvSpPr>
          <p:cNvPr id="160" name="object 160"/>
          <p:cNvSpPr/>
          <p:nvPr/>
        </p:nvSpPr>
        <p:spPr>
          <a:xfrm>
            <a:off x="7431191" y="4550261"/>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61" name="object 161"/>
          <p:cNvSpPr/>
          <p:nvPr/>
        </p:nvSpPr>
        <p:spPr>
          <a:xfrm>
            <a:off x="7382552" y="4558410"/>
            <a:ext cx="291834" cy="118019"/>
          </a:xfrm>
          <a:custGeom>
            <a:avLst/>
            <a:gdLst/>
            <a:ahLst/>
            <a:cxnLst/>
            <a:rect l="l" t="t" r="r" b="b"/>
            <a:pathLst>
              <a:path w="321017" h="133755">
                <a:moveTo>
                  <a:pt x="0" y="133755"/>
                </a:moveTo>
                <a:lnTo>
                  <a:pt x="321017" y="133755"/>
                </a:lnTo>
                <a:lnTo>
                  <a:pt x="321017" y="0"/>
                </a:lnTo>
                <a:lnTo>
                  <a:pt x="0" y="0"/>
                </a:lnTo>
                <a:lnTo>
                  <a:pt x="0" y="133755"/>
                </a:lnTo>
                <a:close/>
              </a:path>
            </a:pathLst>
          </a:custGeom>
          <a:solidFill>
            <a:srgbClr val="FEFFFE"/>
          </a:solidFill>
        </p:spPr>
        <p:txBody>
          <a:bodyPr wrap="square" lIns="0" tIns="0" rIns="0" bIns="0" rtlCol="0">
            <a:noAutofit/>
          </a:bodyPr>
          <a:lstStyle/>
          <a:p>
            <a:endParaRPr/>
          </a:p>
        </p:txBody>
      </p:sp>
      <p:sp>
        <p:nvSpPr>
          <p:cNvPr id="162" name="object 162"/>
          <p:cNvSpPr/>
          <p:nvPr/>
        </p:nvSpPr>
        <p:spPr>
          <a:xfrm>
            <a:off x="7325806" y="4424655"/>
            <a:ext cx="283727" cy="118019"/>
          </a:xfrm>
          <a:custGeom>
            <a:avLst/>
            <a:gdLst/>
            <a:ahLst/>
            <a:cxnLst/>
            <a:rect l="l" t="t" r="r" b="b"/>
            <a:pathLst>
              <a:path w="312100" h="133755">
                <a:moveTo>
                  <a:pt x="0" y="133755"/>
                </a:moveTo>
                <a:lnTo>
                  <a:pt x="312100" y="133755"/>
                </a:lnTo>
                <a:lnTo>
                  <a:pt x="312100" y="0"/>
                </a:lnTo>
                <a:lnTo>
                  <a:pt x="0" y="0"/>
                </a:lnTo>
                <a:lnTo>
                  <a:pt x="0" y="133755"/>
                </a:lnTo>
                <a:close/>
              </a:path>
            </a:pathLst>
          </a:custGeom>
          <a:solidFill>
            <a:srgbClr val="FEFFFE"/>
          </a:solidFill>
        </p:spPr>
        <p:txBody>
          <a:bodyPr wrap="square" lIns="0" tIns="0" rIns="0" bIns="0" rtlCol="0">
            <a:noAutofit/>
          </a:bodyPr>
          <a:lstStyle/>
          <a:p>
            <a:endParaRPr/>
          </a:p>
        </p:txBody>
      </p:sp>
      <p:sp>
        <p:nvSpPr>
          <p:cNvPr id="163" name="object 163"/>
          <p:cNvSpPr/>
          <p:nvPr/>
        </p:nvSpPr>
        <p:spPr>
          <a:xfrm>
            <a:off x="6944802" y="4389248"/>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64" name="object 164"/>
          <p:cNvSpPr/>
          <p:nvPr/>
        </p:nvSpPr>
        <p:spPr>
          <a:xfrm>
            <a:off x="7025868" y="4385314"/>
            <a:ext cx="308046" cy="118019"/>
          </a:xfrm>
          <a:custGeom>
            <a:avLst/>
            <a:gdLst/>
            <a:ahLst/>
            <a:cxnLst/>
            <a:rect l="l" t="t" r="r" b="b"/>
            <a:pathLst>
              <a:path w="338851" h="133755">
                <a:moveTo>
                  <a:pt x="0" y="133755"/>
                </a:moveTo>
                <a:lnTo>
                  <a:pt x="338851" y="133755"/>
                </a:lnTo>
                <a:lnTo>
                  <a:pt x="338851" y="0"/>
                </a:lnTo>
                <a:lnTo>
                  <a:pt x="0" y="0"/>
                </a:lnTo>
                <a:lnTo>
                  <a:pt x="0" y="133755"/>
                </a:lnTo>
                <a:close/>
              </a:path>
            </a:pathLst>
          </a:custGeom>
          <a:solidFill>
            <a:srgbClr val="FEFFFE"/>
          </a:solidFill>
        </p:spPr>
        <p:txBody>
          <a:bodyPr wrap="square" lIns="0" tIns="0" rIns="0" bIns="0" rtlCol="0">
            <a:noAutofit/>
          </a:bodyPr>
          <a:lstStyle/>
          <a:p>
            <a:endParaRPr/>
          </a:p>
        </p:txBody>
      </p:sp>
      <p:sp>
        <p:nvSpPr>
          <p:cNvPr id="154" name="object 154"/>
          <p:cNvSpPr/>
          <p:nvPr/>
        </p:nvSpPr>
        <p:spPr>
          <a:xfrm>
            <a:off x="4901964" y="4703966"/>
            <a:ext cx="24319" cy="0"/>
          </a:xfrm>
          <a:custGeom>
            <a:avLst/>
            <a:gdLst/>
            <a:ahLst/>
            <a:cxnLst/>
            <a:rect l="l" t="t" r="r" b="b"/>
            <a:pathLst>
              <a:path w="26751">
                <a:moveTo>
                  <a:pt x="0" y="0"/>
                </a:moveTo>
                <a:lnTo>
                  <a:pt x="26751" y="0"/>
                </a:lnTo>
              </a:path>
            </a:pathLst>
          </a:custGeom>
          <a:ln w="8917">
            <a:solidFill>
              <a:srgbClr val="FE0019"/>
            </a:solidFill>
          </a:ln>
        </p:spPr>
        <p:txBody>
          <a:bodyPr wrap="square" lIns="0" tIns="0" rIns="0" bIns="0" rtlCol="0">
            <a:noAutofit/>
          </a:bodyPr>
          <a:lstStyle/>
          <a:p>
            <a:endParaRPr/>
          </a:p>
        </p:txBody>
      </p:sp>
      <p:sp>
        <p:nvSpPr>
          <p:cNvPr id="155" name="object 155"/>
          <p:cNvSpPr/>
          <p:nvPr/>
        </p:nvSpPr>
        <p:spPr>
          <a:xfrm>
            <a:off x="4764154" y="4601682"/>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56" name="object 156"/>
          <p:cNvSpPr/>
          <p:nvPr/>
        </p:nvSpPr>
        <p:spPr>
          <a:xfrm>
            <a:off x="4845219" y="4597750"/>
            <a:ext cx="291834" cy="118019"/>
          </a:xfrm>
          <a:custGeom>
            <a:avLst/>
            <a:gdLst/>
            <a:ahLst/>
            <a:cxnLst/>
            <a:rect l="l" t="t" r="r" b="b"/>
            <a:pathLst>
              <a:path w="321017" h="133755">
                <a:moveTo>
                  <a:pt x="0" y="133755"/>
                </a:moveTo>
                <a:lnTo>
                  <a:pt x="321017" y="133755"/>
                </a:lnTo>
                <a:lnTo>
                  <a:pt x="321017" y="0"/>
                </a:lnTo>
                <a:lnTo>
                  <a:pt x="0" y="0"/>
                </a:lnTo>
                <a:lnTo>
                  <a:pt x="0" y="133755"/>
                </a:lnTo>
                <a:close/>
              </a:path>
            </a:pathLst>
          </a:custGeom>
          <a:solidFill>
            <a:srgbClr val="FEFFFE"/>
          </a:solidFill>
        </p:spPr>
        <p:txBody>
          <a:bodyPr wrap="square" lIns="0" tIns="0" rIns="0" bIns="0" rtlCol="0">
            <a:noAutofit/>
          </a:bodyPr>
          <a:lstStyle/>
          <a:p>
            <a:endParaRPr/>
          </a:p>
        </p:txBody>
      </p:sp>
      <p:sp>
        <p:nvSpPr>
          <p:cNvPr id="148" name="object 148"/>
          <p:cNvSpPr/>
          <p:nvPr/>
        </p:nvSpPr>
        <p:spPr>
          <a:xfrm>
            <a:off x="2721318" y="4633156"/>
            <a:ext cx="40532" cy="0"/>
          </a:xfrm>
          <a:custGeom>
            <a:avLst/>
            <a:gdLst/>
            <a:ahLst/>
            <a:cxnLst/>
            <a:rect l="l" t="t" r="r" b="b"/>
            <a:pathLst>
              <a:path w="44585">
                <a:moveTo>
                  <a:pt x="44585" y="0"/>
                </a:moveTo>
                <a:lnTo>
                  <a:pt x="8916" y="0"/>
                </a:lnTo>
              </a:path>
              <a:path w="44585">
                <a:moveTo>
                  <a:pt x="8916" y="1"/>
                </a:moveTo>
                <a:lnTo>
                  <a:pt x="44585" y="0"/>
                </a:lnTo>
              </a:path>
            </a:pathLst>
          </a:custGeom>
          <a:ln w="45855">
            <a:solidFill>
              <a:srgbClr val="FE0019"/>
            </a:solidFill>
          </a:ln>
        </p:spPr>
        <p:txBody>
          <a:bodyPr wrap="square" lIns="0" tIns="0" rIns="0" bIns="0" rtlCol="0">
            <a:noAutofit/>
          </a:bodyPr>
          <a:lstStyle/>
          <a:p>
            <a:endParaRPr/>
          </a:p>
        </p:txBody>
      </p:sp>
      <p:sp>
        <p:nvSpPr>
          <p:cNvPr id="149" name="object 149"/>
          <p:cNvSpPr/>
          <p:nvPr/>
        </p:nvSpPr>
        <p:spPr>
          <a:xfrm>
            <a:off x="2701051" y="2103607"/>
            <a:ext cx="0" cy="3131447"/>
          </a:xfrm>
          <a:custGeom>
            <a:avLst/>
            <a:gdLst/>
            <a:ahLst/>
            <a:cxnLst/>
            <a:rect l="l" t="t" r="r" b="b"/>
            <a:pathLst>
              <a:path h="3548973">
                <a:moveTo>
                  <a:pt x="0" y="0"/>
                </a:moveTo>
                <a:lnTo>
                  <a:pt x="0" y="3548973"/>
                </a:lnTo>
              </a:path>
            </a:pathLst>
          </a:custGeom>
          <a:ln w="8917">
            <a:solidFill>
              <a:srgbClr val="000000"/>
            </a:solidFill>
          </a:ln>
        </p:spPr>
        <p:txBody>
          <a:bodyPr wrap="square" lIns="0" tIns="0" rIns="0" bIns="0" rtlCol="0">
            <a:noAutofit/>
          </a:bodyPr>
          <a:lstStyle/>
          <a:p>
            <a:endParaRPr/>
          </a:p>
        </p:txBody>
      </p:sp>
      <p:sp>
        <p:nvSpPr>
          <p:cNvPr id="150" name="object 150"/>
          <p:cNvSpPr/>
          <p:nvPr/>
        </p:nvSpPr>
        <p:spPr>
          <a:xfrm>
            <a:off x="2672678" y="4821986"/>
            <a:ext cx="56745" cy="0"/>
          </a:xfrm>
          <a:custGeom>
            <a:avLst/>
            <a:gdLst/>
            <a:ahLst/>
            <a:cxnLst/>
            <a:rect l="l" t="t" r="r" b="b"/>
            <a:pathLst>
              <a:path w="62420">
                <a:moveTo>
                  <a:pt x="0" y="0"/>
                </a:moveTo>
                <a:lnTo>
                  <a:pt x="62420" y="0"/>
                </a:lnTo>
              </a:path>
            </a:pathLst>
          </a:custGeom>
          <a:ln w="8917">
            <a:solidFill>
              <a:srgbClr val="000000"/>
            </a:solidFill>
          </a:ln>
        </p:spPr>
        <p:txBody>
          <a:bodyPr wrap="square" lIns="0" tIns="0" rIns="0" bIns="0" rtlCol="0">
            <a:noAutofit/>
          </a:bodyPr>
          <a:lstStyle/>
          <a:p>
            <a:endParaRPr/>
          </a:p>
        </p:txBody>
      </p:sp>
      <p:sp>
        <p:nvSpPr>
          <p:cNvPr id="151" name="object 151"/>
          <p:cNvSpPr/>
          <p:nvPr/>
        </p:nvSpPr>
        <p:spPr>
          <a:xfrm>
            <a:off x="2672678" y="3987982"/>
            <a:ext cx="56745" cy="0"/>
          </a:xfrm>
          <a:custGeom>
            <a:avLst/>
            <a:gdLst/>
            <a:ahLst/>
            <a:cxnLst/>
            <a:rect l="l" t="t" r="r" b="b"/>
            <a:pathLst>
              <a:path w="62420">
                <a:moveTo>
                  <a:pt x="0" y="0"/>
                </a:moveTo>
                <a:lnTo>
                  <a:pt x="62420" y="0"/>
                </a:lnTo>
              </a:path>
            </a:pathLst>
          </a:custGeom>
          <a:ln w="8917">
            <a:solidFill>
              <a:srgbClr val="000000"/>
            </a:solidFill>
          </a:ln>
        </p:spPr>
        <p:txBody>
          <a:bodyPr wrap="square" lIns="0" tIns="0" rIns="0" bIns="0" rtlCol="0">
            <a:noAutofit/>
          </a:bodyPr>
          <a:lstStyle/>
          <a:p>
            <a:endParaRPr/>
          </a:p>
        </p:txBody>
      </p:sp>
      <p:sp>
        <p:nvSpPr>
          <p:cNvPr id="152" name="object 152"/>
          <p:cNvSpPr/>
          <p:nvPr/>
        </p:nvSpPr>
        <p:spPr>
          <a:xfrm>
            <a:off x="2672678" y="3153979"/>
            <a:ext cx="56745" cy="0"/>
          </a:xfrm>
          <a:custGeom>
            <a:avLst/>
            <a:gdLst/>
            <a:ahLst/>
            <a:cxnLst/>
            <a:rect l="l" t="t" r="r" b="b"/>
            <a:pathLst>
              <a:path w="62420">
                <a:moveTo>
                  <a:pt x="0" y="0"/>
                </a:moveTo>
                <a:lnTo>
                  <a:pt x="62420" y="0"/>
                </a:lnTo>
              </a:path>
            </a:pathLst>
          </a:custGeom>
          <a:ln w="8917">
            <a:solidFill>
              <a:srgbClr val="000000"/>
            </a:solidFill>
          </a:ln>
        </p:spPr>
        <p:txBody>
          <a:bodyPr wrap="square" lIns="0" tIns="0" rIns="0" bIns="0" rtlCol="0">
            <a:noAutofit/>
          </a:bodyPr>
          <a:lstStyle/>
          <a:p>
            <a:endParaRPr/>
          </a:p>
        </p:txBody>
      </p:sp>
      <p:sp>
        <p:nvSpPr>
          <p:cNvPr id="153" name="object 153"/>
          <p:cNvSpPr/>
          <p:nvPr/>
        </p:nvSpPr>
        <p:spPr>
          <a:xfrm>
            <a:off x="2672678" y="2319975"/>
            <a:ext cx="56745" cy="0"/>
          </a:xfrm>
          <a:custGeom>
            <a:avLst/>
            <a:gdLst/>
            <a:ahLst/>
            <a:cxnLst/>
            <a:rect l="l" t="t" r="r" b="b"/>
            <a:pathLst>
              <a:path w="62420">
                <a:moveTo>
                  <a:pt x="0" y="0"/>
                </a:moveTo>
                <a:lnTo>
                  <a:pt x="62420" y="0"/>
                </a:lnTo>
              </a:path>
            </a:pathLst>
          </a:custGeom>
          <a:ln w="8917">
            <a:solidFill>
              <a:srgbClr val="000000"/>
            </a:solidFill>
          </a:ln>
        </p:spPr>
        <p:txBody>
          <a:bodyPr wrap="square" lIns="0" tIns="0" rIns="0" bIns="0" rtlCol="0">
            <a:noAutofit/>
          </a:bodyPr>
          <a:lstStyle/>
          <a:p>
            <a:endParaRPr/>
          </a:p>
        </p:txBody>
      </p:sp>
      <p:sp>
        <p:nvSpPr>
          <p:cNvPr id="146" name="object 146"/>
          <p:cNvSpPr/>
          <p:nvPr/>
        </p:nvSpPr>
        <p:spPr>
          <a:xfrm>
            <a:off x="7110984" y="4589881"/>
            <a:ext cx="0" cy="23604"/>
          </a:xfrm>
          <a:custGeom>
            <a:avLst/>
            <a:gdLst/>
            <a:ahLst/>
            <a:cxnLst/>
            <a:rect l="l" t="t" r="r" b="b"/>
            <a:pathLst>
              <a:path h="26751">
                <a:moveTo>
                  <a:pt x="0" y="0"/>
                </a:moveTo>
                <a:lnTo>
                  <a:pt x="0" y="26751"/>
                </a:lnTo>
              </a:path>
            </a:pathLst>
          </a:custGeom>
          <a:ln w="8917">
            <a:solidFill>
              <a:srgbClr val="FE0019"/>
            </a:solidFill>
          </a:ln>
        </p:spPr>
        <p:txBody>
          <a:bodyPr wrap="square" lIns="0" tIns="0" rIns="0" bIns="0" rtlCol="0">
            <a:noAutofit/>
          </a:bodyPr>
          <a:lstStyle/>
          <a:p>
            <a:endParaRPr/>
          </a:p>
        </p:txBody>
      </p:sp>
      <p:sp>
        <p:nvSpPr>
          <p:cNvPr id="147" name="object 147"/>
          <p:cNvSpPr/>
          <p:nvPr/>
        </p:nvSpPr>
        <p:spPr>
          <a:xfrm>
            <a:off x="7098824" y="4601683"/>
            <a:ext cx="24320" cy="0"/>
          </a:xfrm>
          <a:custGeom>
            <a:avLst/>
            <a:gdLst/>
            <a:ahLst/>
            <a:cxnLst/>
            <a:rect l="l" t="t" r="r" b="b"/>
            <a:pathLst>
              <a:path w="26752">
                <a:moveTo>
                  <a:pt x="0" y="0"/>
                </a:moveTo>
                <a:lnTo>
                  <a:pt x="26752" y="0"/>
                </a:lnTo>
              </a:path>
            </a:pathLst>
          </a:custGeom>
          <a:ln w="8917">
            <a:solidFill>
              <a:srgbClr val="FE0019"/>
            </a:solidFill>
          </a:ln>
        </p:spPr>
        <p:txBody>
          <a:bodyPr wrap="square" lIns="0" tIns="0" rIns="0" bIns="0" rtlCol="0">
            <a:noAutofit/>
          </a:bodyPr>
          <a:lstStyle/>
          <a:p>
            <a:endParaRPr/>
          </a:p>
        </p:txBody>
      </p:sp>
      <p:sp>
        <p:nvSpPr>
          <p:cNvPr id="145" name="object 145"/>
          <p:cNvSpPr/>
          <p:nvPr/>
        </p:nvSpPr>
        <p:spPr>
          <a:xfrm>
            <a:off x="5461313" y="4601682"/>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42" name="object 142"/>
          <p:cNvSpPr/>
          <p:nvPr/>
        </p:nvSpPr>
        <p:spPr>
          <a:xfrm>
            <a:off x="4593918" y="4452191"/>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43" name="object 143"/>
          <p:cNvSpPr/>
          <p:nvPr/>
        </p:nvSpPr>
        <p:spPr>
          <a:xfrm>
            <a:off x="4293979" y="4326304"/>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44" name="object 144"/>
          <p:cNvSpPr/>
          <p:nvPr/>
        </p:nvSpPr>
        <p:spPr>
          <a:xfrm>
            <a:off x="4375042" y="4322371"/>
            <a:ext cx="267514" cy="118019"/>
          </a:xfrm>
          <a:custGeom>
            <a:avLst/>
            <a:gdLst/>
            <a:ahLst/>
            <a:cxnLst/>
            <a:rect l="l" t="t" r="r" b="b"/>
            <a:pathLst>
              <a:path w="294265" h="133755">
                <a:moveTo>
                  <a:pt x="0" y="133755"/>
                </a:moveTo>
                <a:lnTo>
                  <a:pt x="294265" y="133755"/>
                </a:lnTo>
                <a:lnTo>
                  <a:pt x="294265" y="0"/>
                </a:lnTo>
                <a:lnTo>
                  <a:pt x="0" y="0"/>
                </a:lnTo>
                <a:lnTo>
                  <a:pt x="0" y="133755"/>
                </a:lnTo>
                <a:close/>
              </a:path>
            </a:pathLst>
          </a:custGeom>
          <a:solidFill>
            <a:srgbClr val="FEFFFE"/>
          </a:solidFill>
        </p:spPr>
        <p:txBody>
          <a:bodyPr wrap="square" lIns="0" tIns="0" rIns="0" bIns="0" rtlCol="0">
            <a:noAutofit/>
          </a:bodyPr>
          <a:lstStyle/>
          <a:p>
            <a:endParaRPr/>
          </a:p>
        </p:txBody>
      </p:sp>
      <p:sp>
        <p:nvSpPr>
          <p:cNvPr id="141" name="object 141"/>
          <p:cNvSpPr/>
          <p:nvPr/>
        </p:nvSpPr>
        <p:spPr>
          <a:xfrm>
            <a:off x="5323503" y="4373512"/>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40" name="object 140"/>
          <p:cNvSpPr/>
          <p:nvPr/>
        </p:nvSpPr>
        <p:spPr>
          <a:xfrm>
            <a:off x="3232028" y="4326304"/>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34" name="object 134"/>
          <p:cNvSpPr/>
          <p:nvPr/>
        </p:nvSpPr>
        <p:spPr>
          <a:xfrm>
            <a:off x="5903116" y="4314502"/>
            <a:ext cx="0" cy="23604"/>
          </a:xfrm>
          <a:custGeom>
            <a:avLst/>
            <a:gdLst/>
            <a:ahLst/>
            <a:cxnLst/>
            <a:rect l="l" t="t" r="r" b="b"/>
            <a:pathLst>
              <a:path h="26751">
                <a:moveTo>
                  <a:pt x="0" y="0"/>
                </a:moveTo>
                <a:lnTo>
                  <a:pt x="0" y="26751"/>
                </a:lnTo>
              </a:path>
            </a:pathLst>
          </a:custGeom>
          <a:ln w="8917">
            <a:solidFill>
              <a:srgbClr val="FE0019"/>
            </a:solidFill>
          </a:ln>
        </p:spPr>
        <p:txBody>
          <a:bodyPr wrap="square" lIns="0" tIns="0" rIns="0" bIns="0" rtlCol="0">
            <a:noAutofit/>
          </a:bodyPr>
          <a:lstStyle/>
          <a:p>
            <a:endParaRPr/>
          </a:p>
        </p:txBody>
      </p:sp>
      <p:sp>
        <p:nvSpPr>
          <p:cNvPr id="135" name="object 135"/>
          <p:cNvSpPr/>
          <p:nvPr/>
        </p:nvSpPr>
        <p:spPr>
          <a:xfrm>
            <a:off x="5890956" y="4322371"/>
            <a:ext cx="0" cy="7868"/>
          </a:xfrm>
          <a:custGeom>
            <a:avLst/>
            <a:gdLst/>
            <a:ahLst/>
            <a:cxnLst/>
            <a:rect l="l" t="t" r="r" b="b"/>
            <a:pathLst>
              <a:path h="8917">
                <a:moveTo>
                  <a:pt x="0" y="8917"/>
                </a:moveTo>
                <a:lnTo>
                  <a:pt x="0" y="0"/>
                </a:lnTo>
              </a:path>
            </a:pathLst>
          </a:custGeom>
          <a:ln w="8917">
            <a:solidFill>
              <a:srgbClr val="FE0019"/>
            </a:solidFill>
          </a:ln>
        </p:spPr>
        <p:txBody>
          <a:bodyPr wrap="square" lIns="0" tIns="0" rIns="0" bIns="0" rtlCol="0">
            <a:noAutofit/>
          </a:bodyPr>
          <a:lstStyle/>
          <a:p>
            <a:endParaRPr/>
          </a:p>
        </p:txBody>
      </p:sp>
      <p:sp>
        <p:nvSpPr>
          <p:cNvPr id="136" name="object 136"/>
          <p:cNvSpPr/>
          <p:nvPr/>
        </p:nvSpPr>
        <p:spPr>
          <a:xfrm>
            <a:off x="5809893" y="4271229"/>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37" name="object 137"/>
          <p:cNvSpPr/>
          <p:nvPr/>
        </p:nvSpPr>
        <p:spPr>
          <a:xfrm>
            <a:off x="6040927" y="4212219"/>
            <a:ext cx="0" cy="23604"/>
          </a:xfrm>
          <a:custGeom>
            <a:avLst/>
            <a:gdLst/>
            <a:ahLst/>
            <a:cxnLst/>
            <a:rect l="l" t="t" r="r" b="b"/>
            <a:pathLst>
              <a:path h="26751">
                <a:moveTo>
                  <a:pt x="0" y="0"/>
                </a:moveTo>
                <a:lnTo>
                  <a:pt x="0" y="26751"/>
                </a:lnTo>
              </a:path>
            </a:pathLst>
          </a:custGeom>
          <a:ln w="8917">
            <a:solidFill>
              <a:srgbClr val="FE0019"/>
            </a:solidFill>
          </a:ln>
        </p:spPr>
        <p:txBody>
          <a:bodyPr wrap="square" lIns="0" tIns="0" rIns="0" bIns="0" rtlCol="0">
            <a:noAutofit/>
          </a:bodyPr>
          <a:lstStyle/>
          <a:p>
            <a:endParaRPr/>
          </a:p>
        </p:txBody>
      </p:sp>
      <p:sp>
        <p:nvSpPr>
          <p:cNvPr id="138" name="object 138"/>
          <p:cNvSpPr/>
          <p:nvPr/>
        </p:nvSpPr>
        <p:spPr>
          <a:xfrm>
            <a:off x="6028766" y="4224021"/>
            <a:ext cx="24320" cy="0"/>
          </a:xfrm>
          <a:custGeom>
            <a:avLst/>
            <a:gdLst/>
            <a:ahLst/>
            <a:cxnLst/>
            <a:rect l="l" t="t" r="r" b="b"/>
            <a:pathLst>
              <a:path w="26752">
                <a:moveTo>
                  <a:pt x="0" y="0"/>
                </a:moveTo>
                <a:lnTo>
                  <a:pt x="26752" y="0"/>
                </a:lnTo>
              </a:path>
            </a:pathLst>
          </a:custGeom>
          <a:ln w="8917">
            <a:solidFill>
              <a:srgbClr val="FE0019"/>
            </a:solidFill>
          </a:ln>
        </p:spPr>
        <p:txBody>
          <a:bodyPr wrap="square" lIns="0" tIns="0" rIns="0" bIns="0" rtlCol="0">
            <a:noAutofit/>
          </a:bodyPr>
          <a:lstStyle/>
          <a:p>
            <a:endParaRPr/>
          </a:p>
        </p:txBody>
      </p:sp>
      <p:sp>
        <p:nvSpPr>
          <p:cNvPr id="139" name="object 139"/>
          <p:cNvSpPr/>
          <p:nvPr/>
        </p:nvSpPr>
        <p:spPr>
          <a:xfrm>
            <a:off x="5890958" y="4267295"/>
            <a:ext cx="291834" cy="118019"/>
          </a:xfrm>
          <a:custGeom>
            <a:avLst/>
            <a:gdLst/>
            <a:ahLst/>
            <a:cxnLst/>
            <a:rect l="l" t="t" r="r" b="b"/>
            <a:pathLst>
              <a:path w="321017" h="133755">
                <a:moveTo>
                  <a:pt x="0" y="133755"/>
                </a:moveTo>
                <a:lnTo>
                  <a:pt x="321017" y="133755"/>
                </a:lnTo>
                <a:lnTo>
                  <a:pt x="321017" y="0"/>
                </a:lnTo>
                <a:lnTo>
                  <a:pt x="0" y="0"/>
                </a:lnTo>
                <a:lnTo>
                  <a:pt x="0" y="133755"/>
                </a:lnTo>
                <a:close/>
              </a:path>
            </a:pathLst>
          </a:custGeom>
          <a:solidFill>
            <a:srgbClr val="FEFFFE"/>
          </a:solidFill>
        </p:spPr>
        <p:txBody>
          <a:bodyPr wrap="square" lIns="0" tIns="0" rIns="0" bIns="0" rtlCol="0">
            <a:noAutofit/>
          </a:bodyPr>
          <a:lstStyle/>
          <a:p>
            <a:endParaRPr/>
          </a:p>
        </p:txBody>
      </p:sp>
      <p:sp>
        <p:nvSpPr>
          <p:cNvPr id="133" name="object 133"/>
          <p:cNvSpPr/>
          <p:nvPr/>
        </p:nvSpPr>
        <p:spPr>
          <a:xfrm>
            <a:off x="3677884" y="4294833"/>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31" name="object 131"/>
          <p:cNvSpPr/>
          <p:nvPr/>
        </p:nvSpPr>
        <p:spPr>
          <a:xfrm>
            <a:off x="3888653" y="4271229"/>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32" name="object 132"/>
          <p:cNvSpPr/>
          <p:nvPr/>
        </p:nvSpPr>
        <p:spPr>
          <a:xfrm>
            <a:off x="3969718" y="4267295"/>
            <a:ext cx="259407" cy="118019"/>
          </a:xfrm>
          <a:custGeom>
            <a:avLst/>
            <a:gdLst/>
            <a:ahLst/>
            <a:cxnLst/>
            <a:rect l="l" t="t" r="r" b="b"/>
            <a:pathLst>
              <a:path w="285348" h="133755">
                <a:moveTo>
                  <a:pt x="0" y="133755"/>
                </a:moveTo>
                <a:lnTo>
                  <a:pt x="285348" y="133755"/>
                </a:lnTo>
                <a:lnTo>
                  <a:pt x="285348" y="0"/>
                </a:lnTo>
                <a:lnTo>
                  <a:pt x="0" y="0"/>
                </a:lnTo>
                <a:lnTo>
                  <a:pt x="0" y="133755"/>
                </a:lnTo>
                <a:close/>
              </a:path>
            </a:pathLst>
          </a:custGeom>
          <a:solidFill>
            <a:srgbClr val="FEFFFE"/>
          </a:solidFill>
        </p:spPr>
        <p:txBody>
          <a:bodyPr wrap="square" lIns="0" tIns="0" rIns="0" bIns="0" rtlCol="0">
            <a:noAutofit/>
          </a:bodyPr>
          <a:lstStyle/>
          <a:p>
            <a:endParaRPr/>
          </a:p>
        </p:txBody>
      </p:sp>
      <p:sp>
        <p:nvSpPr>
          <p:cNvPr id="126" name="object 126"/>
          <p:cNvSpPr/>
          <p:nvPr/>
        </p:nvSpPr>
        <p:spPr>
          <a:xfrm>
            <a:off x="6482732" y="4263362"/>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27" name="object 127"/>
          <p:cNvSpPr/>
          <p:nvPr/>
        </p:nvSpPr>
        <p:spPr>
          <a:xfrm>
            <a:off x="6632701" y="4227955"/>
            <a:ext cx="0" cy="23604"/>
          </a:xfrm>
          <a:custGeom>
            <a:avLst/>
            <a:gdLst/>
            <a:ahLst/>
            <a:cxnLst/>
            <a:rect l="l" t="t" r="r" b="b"/>
            <a:pathLst>
              <a:path h="26751">
                <a:moveTo>
                  <a:pt x="0" y="0"/>
                </a:moveTo>
                <a:lnTo>
                  <a:pt x="0" y="26751"/>
                </a:lnTo>
              </a:path>
            </a:pathLst>
          </a:custGeom>
          <a:ln w="8917">
            <a:solidFill>
              <a:srgbClr val="FE0019"/>
            </a:solidFill>
          </a:ln>
        </p:spPr>
        <p:txBody>
          <a:bodyPr wrap="square" lIns="0" tIns="0" rIns="0" bIns="0" rtlCol="0">
            <a:noAutofit/>
          </a:bodyPr>
          <a:lstStyle/>
          <a:p>
            <a:endParaRPr/>
          </a:p>
        </p:txBody>
      </p:sp>
      <p:sp>
        <p:nvSpPr>
          <p:cNvPr id="128" name="object 128"/>
          <p:cNvSpPr/>
          <p:nvPr/>
        </p:nvSpPr>
        <p:spPr>
          <a:xfrm>
            <a:off x="6620541" y="4239757"/>
            <a:ext cx="24319" cy="0"/>
          </a:xfrm>
          <a:custGeom>
            <a:avLst/>
            <a:gdLst/>
            <a:ahLst/>
            <a:cxnLst/>
            <a:rect l="l" t="t" r="r" b="b"/>
            <a:pathLst>
              <a:path w="26751">
                <a:moveTo>
                  <a:pt x="0" y="0"/>
                </a:moveTo>
                <a:lnTo>
                  <a:pt x="26751" y="0"/>
                </a:lnTo>
              </a:path>
            </a:pathLst>
          </a:custGeom>
          <a:ln w="8917">
            <a:solidFill>
              <a:srgbClr val="FE0019"/>
            </a:solidFill>
          </a:ln>
        </p:spPr>
        <p:txBody>
          <a:bodyPr wrap="square" lIns="0" tIns="0" rIns="0" bIns="0" rtlCol="0">
            <a:noAutofit/>
          </a:bodyPr>
          <a:lstStyle/>
          <a:p>
            <a:endParaRPr/>
          </a:p>
        </p:txBody>
      </p:sp>
      <p:sp>
        <p:nvSpPr>
          <p:cNvPr id="129" name="object 129"/>
          <p:cNvSpPr/>
          <p:nvPr/>
        </p:nvSpPr>
        <p:spPr>
          <a:xfrm>
            <a:off x="6231430" y="4145341"/>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30" name="object 130"/>
          <p:cNvSpPr/>
          <p:nvPr/>
        </p:nvSpPr>
        <p:spPr>
          <a:xfrm>
            <a:off x="6312496" y="4141409"/>
            <a:ext cx="283727" cy="118019"/>
          </a:xfrm>
          <a:custGeom>
            <a:avLst/>
            <a:gdLst/>
            <a:ahLst/>
            <a:cxnLst/>
            <a:rect l="l" t="t" r="r" b="b"/>
            <a:pathLst>
              <a:path w="312100" h="133755">
                <a:moveTo>
                  <a:pt x="0" y="133755"/>
                </a:moveTo>
                <a:lnTo>
                  <a:pt x="312100" y="133755"/>
                </a:lnTo>
                <a:lnTo>
                  <a:pt x="312100" y="0"/>
                </a:lnTo>
                <a:lnTo>
                  <a:pt x="0" y="0"/>
                </a:lnTo>
                <a:lnTo>
                  <a:pt x="0" y="133755"/>
                </a:lnTo>
                <a:close/>
              </a:path>
            </a:pathLst>
          </a:custGeom>
          <a:solidFill>
            <a:srgbClr val="FEFFFE"/>
          </a:solidFill>
        </p:spPr>
        <p:txBody>
          <a:bodyPr wrap="square" lIns="0" tIns="0" rIns="0" bIns="0" rtlCol="0">
            <a:noAutofit/>
          </a:bodyPr>
          <a:lstStyle/>
          <a:p>
            <a:endParaRPr/>
          </a:p>
        </p:txBody>
      </p:sp>
      <p:sp>
        <p:nvSpPr>
          <p:cNvPr id="125" name="object 125"/>
          <p:cNvSpPr/>
          <p:nvPr/>
        </p:nvSpPr>
        <p:spPr>
          <a:xfrm>
            <a:off x="4115635" y="4106001"/>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23" name="object 123"/>
          <p:cNvSpPr/>
          <p:nvPr/>
        </p:nvSpPr>
        <p:spPr>
          <a:xfrm>
            <a:off x="6847525" y="4082397"/>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24" name="object 124"/>
          <p:cNvSpPr/>
          <p:nvPr/>
        </p:nvSpPr>
        <p:spPr>
          <a:xfrm>
            <a:off x="6928588" y="4078463"/>
            <a:ext cx="283727" cy="118019"/>
          </a:xfrm>
          <a:custGeom>
            <a:avLst/>
            <a:gdLst/>
            <a:ahLst/>
            <a:cxnLst/>
            <a:rect l="l" t="t" r="r" b="b"/>
            <a:pathLst>
              <a:path w="312100" h="133755">
                <a:moveTo>
                  <a:pt x="0" y="133755"/>
                </a:moveTo>
                <a:lnTo>
                  <a:pt x="312100" y="133755"/>
                </a:lnTo>
                <a:lnTo>
                  <a:pt x="312100" y="0"/>
                </a:lnTo>
                <a:lnTo>
                  <a:pt x="0" y="0"/>
                </a:lnTo>
                <a:lnTo>
                  <a:pt x="0" y="133755"/>
                </a:lnTo>
                <a:close/>
              </a:path>
            </a:pathLst>
          </a:custGeom>
          <a:solidFill>
            <a:srgbClr val="FEFFFE"/>
          </a:solidFill>
        </p:spPr>
        <p:txBody>
          <a:bodyPr wrap="square" lIns="0" tIns="0" rIns="0" bIns="0" rtlCol="0">
            <a:noAutofit/>
          </a:bodyPr>
          <a:lstStyle/>
          <a:p>
            <a:endParaRPr/>
          </a:p>
        </p:txBody>
      </p:sp>
      <p:sp>
        <p:nvSpPr>
          <p:cNvPr id="122" name="object 122"/>
          <p:cNvSpPr/>
          <p:nvPr/>
        </p:nvSpPr>
        <p:spPr>
          <a:xfrm>
            <a:off x="2899660" y="4074530"/>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21" name="object 121"/>
          <p:cNvSpPr/>
          <p:nvPr/>
        </p:nvSpPr>
        <p:spPr>
          <a:xfrm>
            <a:off x="6620542" y="3925039"/>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20" name="object 120"/>
          <p:cNvSpPr/>
          <p:nvPr/>
        </p:nvSpPr>
        <p:spPr>
          <a:xfrm>
            <a:off x="7269062" y="3901435"/>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19" name="object 119"/>
          <p:cNvSpPr/>
          <p:nvPr/>
        </p:nvSpPr>
        <p:spPr>
          <a:xfrm>
            <a:off x="5623443" y="3893568"/>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18" name="object 118"/>
          <p:cNvSpPr/>
          <p:nvPr/>
        </p:nvSpPr>
        <p:spPr>
          <a:xfrm>
            <a:off x="3888653" y="3830622"/>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17" name="object 117"/>
          <p:cNvSpPr/>
          <p:nvPr/>
        </p:nvSpPr>
        <p:spPr>
          <a:xfrm>
            <a:off x="4318298" y="3783416"/>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16" name="object 116"/>
          <p:cNvSpPr/>
          <p:nvPr/>
        </p:nvSpPr>
        <p:spPr>
          <a:xfrm>
            <a:off x="7123145" y="3657528"/>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15" name="object 115"/>
          <p:cNvSpPr/>
          <p:nvPr/>
        </p:nvSpPr>
        <p:spPr>
          <a:xfrm>
            <a:off x="4991137" y="3618188"/>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13" name="object 113"/>
          <p:cNvSpPr/>
          <p:nvPr/>
        </p:nvSpPr>
        <p:spPr>
          <a:xfrm>
            <a:off x="7471724" y="3511691"/>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14" name="object 114"/>
          <p:cNvSpPr/>
          <p:nvPr/>
        </p:nvSpPr>
        <p:spPr>
          <a:xfrm>
            <a:off x="7366340" y="3519840"/>
            <a:ext cx="308046" cy="118019"/>
          </a:xfrm>
          <a:custGeom>
            <a:avLst/>
            <a:gdLst/>
            <a:ahLst/>
            <a:cxnLst/>
            <a:rect l="l" t="t" r="r" b="b"/>
            <a:pathLst>
              <a:path w="338851" h="133755">
                <a:moveTo>
                  <a:pt x="0" y="133755"/>
                </a:moveTo>
                <a:lnTo>
                  <a:pt x="338851" y="133755"/>
                </a:lnTo>
                <a:lnTo>
                  <a:pt x="338851" y="0"/>
                </a:lnTo>
                <a:lnTo>
                  <a:pt x="0" y="0"/>
                </a:lnTo>
                <a:lnTo>
                  <a:pt x="0" y="133755"/>
                </a:lnTo>
                <a:close/>
              </a:path>
            </a:pathLst>
          </a:custGeom>
          <a:solidFill>
            <a:srgbClr val="FEFFFE"/>
          </a:solidFill>
        </p:spPr>
        <p:txBody>
          <a:bodyPr wrap="square" lIns="0" tIns="0" rIns="0" bIns="0" rtlCol="0">
            <a:noAutofit/>
          </a:bodyPr>
          <a:lstStyle/>
          <a:p>
            <a:endParaRPr/>
          </a:p>
        </p:txBody>
      </p:sp>
      <p:sp>
        <p:nvSpPr>
          <p:cNvPr id="112" name="object 112"/>
          <p:cNvSpPr/>
          <p:nvPr/>
        </p:nvSpPr>
        <p:spPr>
          <a:xfrm>
            <a:off x="4974924" y="3515905"/>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11" name="object 111"/>
          <p:cNvSpPr/>
          <p:nvPr/>
        </p:nvSpPr>
        <p:spPr>
          <a:xfrm>
            <a:off x="6904269" y="3492300"/>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10" name="object 110"/>
          <p:cNvSpPr/>
          <p:nvPr/>
        </p:nvSpPr>
        <p:spPr>
          <a:xfrm>
            <a:off x="4829007" y="3224790"/>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09" name="object 109"/>
          <p:cNvSpPr/>
          <p:nvPr/>
        </p:nvSpPr>
        <p:spPr>
          <a:xfrm>
            <a:off x="6036875" y="3193318"/>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08" name="object 108"/>
          <p:cNvSpPr/>
          <p:nvPr/>
        </p:nvSpPr>
        <p:spPr>
          <a:xfrm>
            <a:off x="3288772" y="3161846"/>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06" name="object 106"/>
          <p:cNvSpPr/>
          <p:nvPr/>
        </p:nvSpPr>
        <p:spPr>
          <a:xfrm>
            <a:off x="7414978" y="3016009"/>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07" name="object 107"/>
          <p:cNvSpPr/>
          <p:nvPr/>
        </p:nvSpPr>
        <p:spPr>
          <a:xfrm>
            <a:off x="7390659" y="3024158"/>
            <a:ext cx="283727" cy="118019"/>
          </a:xfrm>
          <a:custGeom>
            <a:avLst/>
            <a:gdLst/>
            <a:ahLst/>
            <a:cxnLst/>
            <a:rect l="l" t="t" r="r" b="b"/>
            <a:pathLst>
              <a:path w="312100" h="133755">
                <a:moveTo>
                  <a:pt x="312099" y="0"/>
                </a:moveTo>
                <a:lnTo>
                  <a:pt x="0" y="0"/>
                </a:lnTo>
                <a:lnTo>
                  <a:pt x="0" y="133755"/>
                </a:lnTo>
                <a:lnTo>
                  <a:pt x="312099" y="133755"/>
                </a:lnTo>
                <a:lnTo>
                  <a:pt x="312099" y="0"/>
                </a:lnTo>
                <a:close/>
              </a:path>
            </a:pathLst>
          </a:custGeom>
          <a:solidFill>
            <a:srgbClr val="FEFFFE"/>
          </a:solidFill>
        </p:spPr>
        <p:txBody>
          <a:bodyPr wrap="square" lIns="0" tIns="0" rIns="0" bIns="0" rtlCol="0">
            <a:noAutofit/>
          </a:bodyPr>
          <a:lstStyle/>
          <a:p>
            <a:endParaRPr/>
          </a:p>
        </p:txBody>
      </p:sp>
      <p:sp>
        <p:nvSpPr>
          <p:cNvPr id="105" name="object 105"/>
          <p:cNvSpPr/>
          <p:nvPr/>
        </p:nvSpPr>
        <p:spPr>
          <a:xfrm>
            <a:off x="5745041" y="3012356"/>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104" name="object 104"/>
          <p:cNvSpPr/>
          <p:nvPr/>
        </p:nvSpPr>
        <p:spPr>
          <a:xfrm>
            <a:off x="5266757" y="2736977"/>
            <a:ext cx="40532" cy="0"/>
          </a:xfrm>
          <a:custGeom>
            <a:avLst/>
            <a:gdLst/>
            <a:ahLst/>
            <a:cxnLst/>
            <a:rect l="l" t="t" r="r" b="b"/>
            <a:pathLst>
              <a:path w="44585">
                <a:moveTo>
                  <a:pt x="0" y="0"/>
                </a:moveTo>
                <a:lnTo>
                  <a:pt x="44585" y="0"/>
                </a:lnTo>
              </a:path>
            </a:pathLst>
          </a:custGeom>
          <a:ln w="45855">
            <a:solidFill>
              <a:srgbClr val="FE0019"/>
            </a:solidFill>
          </a:ln>
        </p:spPr>
        <p:txBody>
          <a:bodyPr wrap="square" lIns="0" tIns="0" rIns="0" bIns="0" rtlCol="0">
            <a:noAutofit/>
          </a:bodyPr>
          <a:lstStyle/>
          <a:p>
            <a:endParaRPr/>
          </a:p>
        </p:txBody>
      </p:sp>
      <p:sp>
        <p:nvSpPr>
          <p:cNvPr id="99" name="object 99"/>
          <p:cNvSpPr/>
          <p:nvPr/>
        </p:nvSpPr>
        <p:spPr>
          <a:xfrm>
            <a:off x="2778062" y="5333404"/>
            <a:ext cx="4823364" cy="0"/>
          </a:xfrm>
          <a:custGeom>
            <a:avLst/>
            <a:gdLst/>
            <a:ahLst/>
            <a:cxnLst/>
            <a:rect l="l" t="t" r="r" b="b"/>
            <a:pathLst>
              <a:path w="5305700">
                <a:moveTo>
                  <a:pt x="0" y="0"/>
                </a:moveTo>
                <a:lnTo>
                  <a:pt x="5305700" y="0"/>
                </a:lnTo>
              </a:path>
            </a:pathLst>
          </a:custGeom>
          <a:ln w="8917">
            <a:solidFill>
              <a:srgbClr val="000000"/>
            </a:solidFill>
          </a:ln>
        </p:spPr>
        <p:txBody>
          <a:bodyPr wrap="square" lIns="0" tIns="0" rIns="0" bIns="0" rtlCol="0">
            <a:noAutofit/>
          </a:bodyPr>
          <a:lstStyle/>
          <a:p>
            <a:endParaRPr/>
          </a:p>
        </p:txBody>
      </p:sp>
      <p:sp>
        <p:nvSpPr>
          <p:cNvPr id="100" name="object 100"/>
          <p:cNvSpPr/>
          <p:nvPr/>
        </p:nvSpPr>
        <p:spPr>
          <a:xfrm>
            <a:off x="3657617" y="5305866"/>
            <a:ext cx="0" cy="55076"/>
          </a:xfrm>
          <a:custGeom>
            <a:avLst/>
            <a:gdLst/>
            <a:ahLst/>
            <a:cxnLst/>
            <a:rect l="l" t="t" r="r" b="b"/>
            <a:pathLst>
              <a:path h="62419">
                <a:moveTo>
                  <a:pt x="0" y="0"/>
                </a:moveTo>
                <a:lnTo>
                  <a:pt x="0" y="62419"/>
                </a:lnTo>
              </a:path>
            </a:pathLst>
          </a:custGeom>
          <a:ln w="8917">
            <a:solidFill>
              <a:srgbClr val="000000"/>
            </a:solidFill>
          </a:ln>
        </p:spPr>
        <p:txBody>
          <a:bodyPr wrap="square" lIns="0" tIns="0" rIns="0" bIns="0" rtlCol="0">
            <a:noAutofit/>
          </a:bodyPr>
          <a:lstStyle/>
          <a:p>
            <a:endParaRPr/>
          </a:p>
        </p:txBody>
      </p:sp>
      <p:sp>
        <p:nvSpPr>
          <p:cNvPr id="101" name="object 101"/>
          <p:cNvSpPr/>
          <p:nvPr/>
        </p:nvSpPr>
        <p:spPr>
          <a:xfrm>
            <a:off x="4670929" y="5305866"/>
            <a:ext cx="0" cy="55076"/>
          </a:xfrm>
          <a:custGeom>
            <a:avLst/>
            <a:gdLst/>
            <a:ahLst/>
            <a:cxnLst/>
            <a:rect l="l" t="t" r="r" b="b"/>
            <a:pathLst>
              <a:path h="62419">
                <a:moveTo>
                  <a:pt x="0" y="0"/>
                </a:moveTo>
                <a:lnTo>
                  <a:pt x="0" y="62419"/>
                </a:lnTo>
              </a:path>
            </a:pathLst>
          </a:custGeom>
          <a:ln w="8917">
            <a:solidFill>
              <a:srgbClr val="000000"/>
            </a:solidFill>
          </a:ln>
        </p:spPr>
        <p:txBody>
          <a:bodyPr wrap="square" lIns="0" tIns="0" rIns="0" bIns="0" rtlCol="0">
            <a:noAutofit/>
          </a:bodyPr>
          <a:lstStyle/>
          <a:p>
            <a:endParaRPr/>
          </a:p>
        </p:txBody>
      </p:sp>
      <p:sp>
        <p:nvSpPr>
          <p:cNvPr id="102" name="object 102"/>
          <p:cNvSpPr/>
          <p:nvPr/>
        </p:nvSpPr>
        <p:spPr>
          <a:xfrm>
            <a:off x="5684241" y="5305866"/>
            <a:ext cx="0" cy="55076"/>
          </a:xfrm>
          <a:custGeom>
            <a:avLst/>
            <a:gdLst/>
            <a:ahLst/>
            <a:cxnLst/>
            <a:rect l="l" t="t" r="r" b="b"/>
            <a:pathLst>
              <a:path h="62419">
                <a:moveTo>
                  <a:pt x="0" y="0"/>
                </a:moveTo>
                <a:lnTo>
                  <a:pt x="0" y="62419"/>
                </a:lnTo>
              </a:path>
            </a:pathLst>
          </a:custGeom>
          <a:ln w="8917">
            <a:solidFill>
              <a:srgbClr val="000000"/>
            </a:solidFill>
          </a:ln>
        </p:spPr>
        <p:txBody>
          <a:bodyPr wrap="square" lIns="0" tIns="0" rIns="0" bIns="0" rtlCol="0">
            <a:noAutofit/>
          </a:bodyPr>
          <a:lstStyle/>
          <a:p>
            <a:endParaRPr/>
          </a:p>
        </p:txBody>
      </p:sp>
      <p:sp>
        <p:nvSpPr>
          <p:cNvPr id="103" name="object 103"/>
          <p:cNvSpPr/>
          <p:nvPr/>
        </p:nvSpPr>
        <p:spPr>
          <a:xfrm>
            <a:off x="6697552" y="5305866"/>
            <a:ext cx="0" cy="55076"/>
          </a:xfrm>
          <a:custGeom>
            <a:avLst/>
            <a:gdLst/>
            <a:ahLst/>
            <a:cxnLst/>
            <a:rect l="l" t="t" r="r" b="b"/>
            <a:pathLst>
              <a:path h="62419">
                <a:moveTo>
                  <a:pt x="0" y="0"/>
                </a:moveTo>
                <a:lnTo>
                  <a:pt x="0" y="62419"/>
                </a:lnTo>
              </a:path>
            </a:pathLst>
          </a:custGeom>
          <a:ln w="8917">
            <a:solidFill>
              <a:srgbClr val="000000"/>
            </a:solidFill>
          </a:ln>
        </p:spPr>
        <p:txBody>
          <a:bodyPr wrap="square" lIns="0" tIns="0" rIns="0" bIns="0" rtlCol="0">
            <a:noAutofit/>
          </a:bodyPr>
          <a:lstStyle/>
          <a:p>
            <a:endParaRPr/>
          </a:p>
        </p:txBody>
      </p:sp>
      <p:sp>
        <p:nvSpPr>
          <p:cNvPr id="98" name="object 98"/>
          <p:cNvSpPr txBox="1"/>
          <p:nvPr/>
        </p:nvSpPr>
        <p:spPr>
          <a:xfrm>
            <a:off x="2008299" y="1307726"/>
            <a:ext cx="26476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a:t>
            </a:r>
            <a:endParaRPr sz="2200">
              <a:latin typeface="Times New Roman"/>
              <a:cs typeface="Times New Roman"/>
            </a:endParaRPr>
          </a:p>
        </p:txBody>
      </p:sp>
      <p:sp>
        <p:nvSpPr>
          <p:cNvPr id="97" name="object 97"/>
          <p:cNvSpPr txBox="1"/>
          <p:nvPr/>
        </p:nvSpPr>
        <p:spPr>
          <a:xfrm>
            <a:off x="2277687" y="1307726"/>
            <a:ext cx="60327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Case</a:t>
            </a:r>
            <a:endParaRPr sz="2200">
              <a:latin typeface="Times New Roman"/>
              <a:cs typeface="Times New Roman"/>
            </a:endParaRPr>
          </a:p>
        </p:txBody>
      </p:sp>
      <p:sp>
        <p:nvSpPr>
          <p:cNvPr id="96" name="object 96"/>
          <p:cNvSpPr txBox="1"/>
          <p:nvPr/>
        </p:nvSpPr>
        <p:spPr>
          <a:xfrm>
            <a:off x="2885568" y="1307726"/>
            <a:ext cx="78836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Study:</a:t>
            </a:r>
            <a:endParaRPr sz="2200">
              <a:latin typeface="Times New Roman"/>
              <a:cs typeface="Times New Roman"/>
            </a:endParaRPr>
          </a:p>
        </p:txBody>
      </p:sp>
      <p:sp>
        <p:nvSpPr>
          <p:cNvPr id="95" name="object 95"/>
          <p:cNvSpPr txBox="1"/>
          <p:nvPr/>
        </p:nvSpPr>
        <p:spPr>
          <a:xfrm>
            <a:off x="3678548" y="1307726"/>
            <a:ext cx="92619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Internet</a:t>
            </a:r>
            <a:endParaRPr sz="2200">
              <a:latin typeface="Times New Roman"/>
              <a:cs typeface="Times New Roman"/>
            </a:endParaRPr>
          </a:p>
        </p:txBody>
      </p:sp>
      <p:sp>
        <p:nvSpPr>
          <p:cNvPr id="94" name="object 94"/>
          <p:cNvSpPr txBox="1"/>
          <p:nvPr/>
        </p:nvSpPr>
        <p:spPr>
          <a:xfrm>
            <a:off x="4609351" y="1307726"/>
            <a:ext cx="108845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Stocks in</a:t>
            </a:r>
            <a:endParaRPr sz="2200">
              <a:latin typeface="Times New Roman"/>
              <a:cs typeface="Times New Roman"/>
            </a:endParaRPr>
          </a:p>
        </p:txBody>
      </p:sp>
      <p:sp>
        <p:nvSpPr>
          <p:cNvPr id="93" name="object 93"/>
          <p:cNvSpPr txBox="1"/>
          <p:nvPr/>
        </p:nvSpPr>
        <p:spPr>
          <a:xfrm>
            <a:off x="5702419" y="1307726"/>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92" name="object 92"/>
          <p:cNvSpPr txBox="1"/>
          <p:nvPr/>
        </p:nvSpPr>
        <p:spPr>
          <a:xfrm>
            <a:off x="6633389" y="1307726"/>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2000</a:t>
            </a:r>
            <a:endParaRPr sz="2200">
              <a:latin typeface="Times New Roman"/>
              <a:cs typeface="Times New Roman"/>
            </a:endParaRPr>
          </a:p>
        </p:txBody>
      </p:sp>
      <p:sp>
        <p:nvSpPr>
          <p:cNvPr id="91" name="object 91"/>
          <p:cNvSpPr txBox="1"/>
          <p:nvPr/>
        </p:nvSpPr>
        <p:spPr>
          <a:xfrm>
            <a:off x="2490897" y="2260774"/>
            <a:ext cx="167257" cy="116827"/>
          </a:xfrm>
          <a:prstGeom prst="rect">
            <a:avLst/>
          </a:prstGeom>
        </p:spPr>
        <p:txBody>
          <a:bodyPr wrap="square" lIns="0" tIns="0" rIns="0" bIns="0" rtlCol="0">
            <a:noAutofit/>
          </a:bodyPr>
          <a:lstStyle/>
          <a:p>
            <a:pPr marL="11397">
              <a:lnSpc>
                <a:spcPts val="862"/>
              </a:lnSpc>
              <a:spcBef>
                <a:spcPts val="43"/>
              </a:spcBef>
            </a:pPr>
            <a:r>
              <a:rPr sz="800" dirty="0">
                <a:latin typeface="Times New Roman"/>
                <a:cs typeface="Times New Roman"/>
              </a:rPr>
              <a:t>30</a:t>
            </a:r>
            <a:endParaRPr sz="800">
              <a:latin typeface="Times New Roman"/>
              <a:cs typeface="Times New Roman"/>
            </a:endParaRPr>
          </a:p>
        </p:txBody>
      </p:sp>
      <p:sp>
        <p:nvSpPr>
          <p:cNvPr id="90" name="object 90"/>
          <p:cNvSpPr txBox="1"/>
          <p:nvPr/>
        </p:nvSpPr>
        <p:spPr>
          <a:xfrm>
            <a:off x="5352490" y="2740720"/>
            <a:ext cx="256468" cy="116827"/>
          </a:xfrm>
          <a:prstGeom prst="rect">
            <a:avLst/>
          </a:prstGeom>
        </p:spPr>
        <p:txBody>
          <a:bodyPr wrap="square" lIns="0" tIns="0" rIns="0" bIns="0" rtlCol="0">
            <a:noAutofit/>
          </a:bodyPr>
          <a:lstStyle/>
          <a:p>
            <a:pPr marL="11397">
              <a:lnSpc>
                <a:spcPts val="862"/>
              </a:lnSpc>
              <a:spcBef>
                <a:spcPts val="43"/>
              </a:spcBef>
            </a:pPr>
            <a:r>
              <a:rPr sz="800" spc="39" dirty="0">
                <a:solidFill>
                  <a:srgbClr val="FE0019"/>
                </a:solidFill>
                <a:latin typeface="Times New Roman"/>
                <a:cs typeface="Times New Roman"/>
              </a:rPr>
              <a:t>PKS</a:t>
            </a:r>
            <a:r>
              <a:rPr sz="800" dirty="0">
                <a:solidFill>
                  <a:srgbClr val="FE0019"/>
                </a:solidFill>
                <a:latin typeface="Times New Roman"/>
                <a:cs typeface="Times New Roman"/>
              </a:rPr>
              <a:t>I</a:t>
            </a:r>
            <a:endParaRPr sz="800">
              <a:latin typeface="Times New Roman"/>
              <a:cs typeface="Times New Roman"/>
            </a:endParaRPr>
          </a:p>
        </p:txBody>
      </p:sp>
      <p:sp>
        <p:nvSpPr>
          <p:cNvPr id="89" name="object 89"/>
          <p:cNvSpPr txBox="1"/>
          <p:nvPr/>
        </p:nvSpPr>
        <p:spPr>
          <a:xfrm>
            <a:off x="5830772" y="3016099"/>
            <a:ext cx="288946" cy="116827"/>
          </a:xfrm>
          <a:prstGeom prst="rect">
            <a:avLst/>
          </a:prstGeom>
        </p:spPr>
        <p:txBody>
          <a:bodyPr wrap="square" lIns="0" tIns="0" rIns="0" bIns="0" rtlCol="0">
            <a:noAutofit/>
          </a:bodyPr>
          <a:lstStyle/>
          <a:p>
            <a:pPr marL="11397">
              <a:lnSpc>
                <a:spcPts val="862"/>
              </a:lnSpc>
              <a:spcBef>
                <a:spcPts val="43"/>
              </a:spcBef>
            </a:pPr>
            <a:r>
              <a:rPr sz="800" spc="4" dirty="0">
                <a:solidFill>
                  <a:srgbClr val="FE0019"/>
                </a:solidFill>
                <a:latin typeface="Times New Roman"/>
                <a:cs typeface="Times New Roman"/>
              </a:rPr>
              <a:t>LC</a:t>
            </a:r>
            <a:r>
              <a:rPr sz="800" dirty="0">
                <a:solidFill>
                  <a:srgbClr val="FE0019"/>
                </a:solidFill>
                <a:latin typeface="Times New Roman"/>
                <a:cs typeface="Times New Roman"/>
              </a:rPr>
              <a:t>OS</a:t>
            </a:r>
            <a:endParaRPr sz="800">
              <a:latin typeface="Times New Roman"/>
              <a:cs typeface="Times New Roman"/>
            </a:endParaRPr>
          </a:p>
        </p:txBody>
      </p:sp>
      <p:sp>
        <p:nvSpPr>
          <p:cNvPr id="88" name="object 88"/>
          <p:cNvSpPr txBox="1"/>
          <p:nvPr/>
        </p:nvSpPr>
        <p:spPr>
          <a:xfrm>
            <a:off x="2490897" y="3094778"/>
            <a:ext cx="167257" cy="116827"/>
          </a:xfrm>
          <a:prstGeom prst="rect">
            <a:avLst/>
          </a:prstGeom>
        </p:spPr>
        <p:txBody>
          <a:bodyPr wrap="square" lIns="0" tIns="0" rIns="0" bIns="0" rtlCol="0">
            <a:noAutofit/>
          </a:bodyPr>
          <a:lstStyle/>
          <a:p>
            <a:pPr marL="11397">
              <a:lnSpc>
                <a:spcPts val="862"/>
              </a:lnSpc>
              <a:spcBef>
                <a:spcPts val="43"/>
              </a:spcBef>
            </a:pPr>
            <a:r>
              <a:rPr sz="800" dirty="0">
                <a:latin typeface="Times New Roman"/>
                <a:cs typeface="Times New Roman"/>
              </a:rPr>
              <a:t>20</a:t>
            </a:r>
            <a:endParaRPr sz="800">
              <a:latin typeface="Times New Roman"/>
              <a:cs typeface="Times New Roman"/>
            </a:endParaRPr>
          </a:p>
        </p:txBody>
      </p:sp>
      <p:sp>
        <p:nvSpPr>
          <p:cNvPr id="87" name="object 87"/>
          <p:cNvSpPr txBox="1"/>
          <p:nvPr/>
        </p:nvSpPr>
        <p:spPr>
          <a:xfrm>
            <a:off x="3374505" y="3165589"/>
            <a:ext cx="263260" cy="116827"/>
          </a:xfrm>
          <a:prstGeom prst="rect">
            <a:avLst/>
          </a:prstGeom>
        </p:spPr>
        <p:txBody>
          <a:bodyPr wrap="square" lIns="0" tIns="0" rIns="0" bIns="0" rtlCol="0">
            <a:noAutofit/>
          </a:bodyPr>
          <a:lstStyle/>
          <a:p>
            <a:pPr marL="11397">
              <a:lnSpc>
                <a:spcPts val="862"/>
              </a:lnSpc>
              <a:spcBef>
                <a:spcPts val="43"/>
              </a:spcBef>
            </a:pPr>
            <a:r>
              <a:rPr sz="800" spc="-13" dirty="0">
                <a:solidFill>
                  <a:srgbClr val="FE0019"/>
                </a:solidFill>
                <a:latin typeface="Times New Roman"/>
                <a:cs typeface="Times New Roman"/>
              </a:rPr>
              <a:t>INTM</a:t>
            </a:r>
            <a:endParaRPr sz="800">
              <a:latin typeface="Times New Roman"/>
              <a:cs typeface="Times New Roman"/>
            </a:endParaRPr>
          </a:p>
        </p:txBody>
      </p:sp>
      <p:sp>
        <p:nvSpPr>
          <p:cNvPr id="86" name="object 86"/>
          <p:cNvSpPr txBox="1"/>
          <p:nvPr/>
        </p:nvSpPr>
        <p:spPr>
          <a:xfrm>
            <a:off x="6122607" y="3197061"/>
            <a:ext cx="261637" cy="116827"/>
          </a:xfrm>
          <a:prstGeom prst="rect">
            <a:avLst/>
          </a:prstGeom>
        </p:spPr>
        <p:txBody>
          <a:bodyPr wrap="square" lIns="0" tIns="0" rIns="0" bIns="0" rtlCol="0">
            <a:noAutofit/>
          </a:bodyPr>
          <a:lstStyle/>
          <a:p>
            <a:pPr marL="11397">
              <a:lnSpc>
                <a:spcPts val="862"/>
              </a:lnSpc>
              <a:spcBef>
                <a:spcPts val="43"/>
              </a:spcBef>
            </a:pPr>
            <a:r>
              <a:rPr sz="800" spc="-22" dirty="0">
                <a:solidFill>
                  <a:srgbClr val="FE0019"/>
                </a:solidFill>
                <a:latin typeface="Times New Roman"/>
                <a:cs typeface="Times New Roman"/>
              </a:rPr>
              <a:t>MMXI</a:t>
            </a:r>
            <a:endParaRPr sz="800">
              <a:latin typeface="Times New Roman"/>
              <a:cs typeface="Times New Roman"/>
            </a:endParaRPr>
          </a:p>
        </p:txBody>
      </p:sp>
      <p:sp>
        <p:nvSpPr>
          <p:cNvPr id="85" name="object 85"/>
          <p:cNvSpPr txBox="1"/>
          <p:nvPr/>
        </p:nvSpPr>
        <p:spPr>
          <a:xfrm>
            <a:off x="4914738" y="3228533"/>
            <a:ext cx="297096" cy="116827"/>
          </a:xfrm>
          <a:prstGeom prst="rect">
            <a:avLst/>
          </a:prstGeom>
        </p:spPr>
        <p:txBody>
          <a:bodyPr wrap="square" lIns="0" tIns="0" rIns="0" bIns="0" rtlCol="0">
            <a:noAutofit/>
          </a:bodyPr>
          <a:lstStyle/>
          <a:p>
            <a:pPr marL="11397">
              <a:lnSpc>
                <a:spcPts val="862"/>
              </a:lnSpc>
              <a:spcBef>
                <a:spcPts val="43"/>
              </a:spcBef>
            </a:pPr>
            <a:r>
              <a:rPr sz="800" spc="13" dirty="0">
                <a:solidFill>
                  <a:srgbClr val="FE0019"/>
                </a:solidFill>
                <a:latin typeface="Times New Roman"/>
                <a:cs typeface="Times New Roman"/>
              </a:rPr>
              <a:t>SCN</a:t>
            </a:r>
            <a:r>
              <a:rPr sz="800" dirty="0">
                <a:solidFill>
                  <a:srgbClr val="FE0019"/>
                </a:solidFill>
                <a:latin typeface="Times New Roman"/>
                <a:cs typeface="Times New Roman"/>
              </a:rPr>
              <a:t>T</a:t>
            </a:r>
            <a:endParaRPr sz="800">
              <a:latin typeface="Times New Roman"/>
              <a:cs typeface="Times New Roman"/>
            </a:endParaRPr>
          </a:p>
        </p:txBody>
      </p:sp>
      <p:sp>
        <p:nvSpPr>
          <p:cNvPr id="84" name="object 84"/>
          <p:cNvSpPr txBox="1"/>
          <p:nvPr/>
        </p:nvSpPr>
        <p:spPr>
          <a:xfrm>
            <a:off x="6990001" y="3496044"/>
            <a:ext cx="251507" cy="116827"/>
          </a:xfrm>
          <a:prstGeom prst="rect">
            <a:avLst/>
          </a:prstGeom>
        </p:spPr>
        <p:txBody>
          <a:bodyPr wrap="square" lIns="0" tIns="0" rIns="0" bIns="0" rtlCol="0">
            <a:noAutofit/>
          </a:bodyPr>
          <a:lstStyle/>
          <a:p>
            <a:pPr marL="11397">
              <a:lnSpc>
                <a:spcPts val="862"/>
              </a:lnSpc>
              <a:spcBef>
                <a:spcPts val="43"/>
              </a:spcBef>
            </a:pPr>
            <a:r>
              <a:rPr sz="800" spc="22" dirty="0">
                <a:solidFill>
                  <a:srgbClr val="FE0019"/>
                </a:solidFill>
                <a:latin typeface="Times New Roman"/>
                <a:cs typeface="Times New Roman"/>
              </a:rPr>
              <a:t>FFIV</a:t>
            </a:r>
            <a:endParaRPr sz="800">
              <a:latin typeface="Times New Roman"/>
              <a:cs typeface="Times New Roman"/>
            </a:endParaRPr>
          </a:p>
        </p:txBody>
      </p:sp>
      <p:sp>
        <p:nvSpPr>
          <p:cNvPr id="83" name="object 83"/>
          <p:cNvSpPr txBox="1"/>
          <p:nvPr/>
        </p:nvSpPr>
        <p:spPr>
          <a:xfrm>
            <a:off x="5060656" y="3519648"/>
            <a:ext cx="295938" cy="219110"/>
          </a:xfrm>
          <a:prstGeom prst="rect">
            <a:avLst/>
          </a:prstGeom>
        </p:spPr>
        <p:txBody>
          <a:bodyPr wrap="square" lIns="0" tIns="0" rIns="0" bIns="0" rtlCol="0">
            <a:noAutofit/>
          </a:bodyPr>
          <a:lstStyle/>
          <a:p>
            <a:pPr marL="27401" indent="-16004">
              <a:lnSpc>
                <a:spcPts val="817"/>
              </a:lnSpc>
              <a:spcBef>
                <a:spcPts val="81"/>
              </a:spcBef>
            </a:pPr>
            <a:r>
              <a:rPr sz="800" spc="-4" dirty="0">
                <a:solidFill>
                  <a:srgbClr val="FE0019"/>
                </a:solidFill>
                <a:latin typeface="Times New Roman"/>
                <a:cs typeface="Times New Roman"/>
              </a:rPr>
              <a:t>MQST </a:t>
            </a:r>
            <a:r>
              <a:rPr sz="800" dirty="0">
                <a:solidFill>
                  <a:srgbClr val="FE0019"/>
                </a:solidFill>
                <a:latin typeface="Times New Roman"/>
                <a:cs typeface="Times New Roman"/>
              </a:rPr>
              <a:t>CNET</a:t>
            </a:r>
            <a:endParaRPr sz="800">
              <a:latin typeface="Times New Roman"/>
              <a:cs typeface="Times New Roman"/>
            </a:endParaRPr>
          </a:p>
        </p:txBody>
      </p:sp>
      <p:sp>
        <p:nvSpPr>
          <p:cNvPr id="82" name="object 82"/>
          <p:cNvSpPr txBox="1"/>
          <p:nvPr/>
        </p:nvSpPr>
        <p:spPr>
          <a:xfrm>
            <a:off x="2304447" y="3574724"/>
            <a:ext cx="108408" cy="588904"/>
          </a:xfrm>
          <a:prstGeom prst="rect">
            <a:avLst/>
          </a:prstGeom>
        </p:spPr>
        <p:txBody>
          <a:bodyPr wrap="square" lIns="0" tIns="0" rIns="0" bIns="0" rtlCol="0">
            <a:noAutofit/>
          </a:bodyPr>
          <a:lstStyle/>
          <a:p>
            <a:pPr marL="11397">
              <a:lnSpc>
                <a:spcPts val="862"/>
              </a:lnSpc>
              <a:spcBef>
                <a:spcPts val="43"/>
              </a:spcBef>
            </a:pPr>
            <a:r>
              <a:rPr sz="800" dirty="0">
                <a:latin typeface="Times New Roman"/>
                <a:cs typeface="Times New Roman"/>
              </a:rPr>
              <a:t>A</a:t>
            </a:r>
            <a:endParaRPr sz="800">
              <a:latin typeface="Times New Roman"/>
              <a:cs typeface="Times New Roman"/>
            </a:endParaRPr>
          </a:p>
          <a:p>
            <a:pPr marL="11397" marR="13092" indent="8002">
              <a:lnSpc>
                <a:spcPts val="877"/>
              </a:lnSpc>
              <a:spcBef>
                <a:spcPts val="24"/>
              </a:spcBef>
            </a:pPr>
            <a:r>
              <a:rPr sz="800" dirty="0">
                <a:latin typeface="Times New Roman"/>
                <a:cs typeface="Times New Roman"/>
              </a:rPr>
              <a:t>d j P S</a:t>
            </a:r>
            <a:endParaRPr sz="800">
              <a:latin typeface="Times New Roman"/>
              <a:cs typeface="Times New Roman"/>
            </a:endParaRPr>
          </a:p>
        </p:txBody>
      </p:sp>
      <p:sp>
        <p:nvSpPr>
          <p:cNvPr id="81" name="object 81"/>
          <p:cNvSpPr txBox="1"/>
          <p:nvPr/>
        </p:nvSpPr>
        <p:spPr>
          <a:xfrm>
            <a:off x="7208877" y="3661272"/>
            <a:ext cx="289037" cy="116827"/>
          </a:xfrm>
          <a:prstGeom prst="rect">
            <a:avLst/>
          </a:prstGeom>
        </p:spPr>
        <p:txBody>
          <a:bodyPr wrap="square" lIns="0" tIns="0" rIns="0" bIns="0" rtlCol="0">
            <a:noAutofit/>
          </a:bodyPr>
          <a:lstStyle/>
          <a:p>
            <a:pPr marL="11397">
              <a:lnSpc>
                <a:spcPts val="862"/>
              </a:lnSpc>
              <a:spcBef>
                <a:spcPts val="43"/>
              </a:spcBef>
            </a:pPr>
            <a:r>
              <a:rPr sz="800" spc="-4" dirty="0">
                <a:solidFill>
                  <a:srgbClr val="FE0019"/>
                </a:solidFill>
                <a:latin typeface="Times New Roman"/>
                <a:cs typeface="Times New Roman"/>
              </a:rPr>
              <a:t>DCL</a:t>
            </a:r>
            <a:r>
              <a:rPr sz="800" dirty="0">
                <a:solidFill>
                  <a:srgbClr val="FE0019"/>
                </a:solidFill>
                <a:latin typeface="Times New Roman"/>
                <a:cs typeface="Times New Roman"/>
              </a:rPr>
              <a:t>K</a:t>
            </a:r>
            <a:endParaRPr sz="800">
              <a:latin typeface="Times New Roman"/>
              <a:cs typeface="Times New Roman"/>
            </a:endParaRPr>
          </a:p>
        </p:txBody>
      </p:sp>
      <p:sp>
        <p:nvSpPr>
          <p:cNvPr id="80" name="object 80"/>
          <p:cNvSpPr txBox="1"/>
          <p:nvPr/>
        </p:nvSpPr>
        <p:spPr>
          <a:xfrm>
            <a:off x="4404029" y="3787159"/>
            <a:ext cx="317472" cy="116827"/>
          </a:xfrm>
          <a:prstGeom prst="rect">
            <a:avLst/>
          </a:prstGeom>
        </p:spPr>
        <p:txBody>
          <a:bodyPr wrap="square" lIns="0" tIns="0" rIns="0" bIns="0" rtlCol="0">
            <a:noAutofit/>
          </a:bodyPr>
          <a:lstStyle/>
          <a:p>
            <a:pPr marL="11397">
              <a:lnSpc>
                <a:spcPts val="862"/>
              </a:lnSpc>
              <a:spcBef>
                <a:spcPts val="43"/>
              </a:spcBef>
            </a:pPr>
            <a:r>
              <a:rPr sz="800" spc="31" dirty="0">
                <a:solidFill>
                  <a:srgbClr val="FE0019"/>
                </a:solidFill>
                <a:latin typeface="Times New Roman"/>
                <a:cs typeface="Times New Roman"/>
              </a:rPr>
              <a:t>RAMP</a:t>
            </a:r>
            <a:endParaRPr sz="800">
              <a:latin typeface="Times New Roman"/>
              <a:cs typeface="Times New Roman"/>
            </a:endParaRPr>
          </a:p>
        </p:txBody>
      </p:sp>
      <p:sp>
        <p:nvSpPr>
          <p:cNvPr id="79" name="object 79"/>
          <p:cNvSpPr txBox="1"/>
          <p:nvPr/>
        </p:nvSpPr>
        <p:spPr>
          <a:xfrm>
            <a:off x="3974385" y="3834366"/>
            <a:ext cx="279748" cy="116827"/>
          </a:xfrm>
          <a:prstGeom prst="rect">
            <a:avLst/>
          </a:prstGeom>
        </p:spPr>
        <p:txBody>
          <a:bodyPr wrap="square" lIns="0" tIns="0" rIns="0" bIns="0" rtlCol="0">
            <a:noAutofit/>
          </a:bodyPr>
          <a:lstStyle/>
          <a:p>
            <a:pPr marL="11397">
              <a:lnSpc>
                <a:spcPts val="862"/>
              </a:lnSpc>
              <a:spcBef>
                <a:spcPts val="43"/>
              </a:spcBef>
            </a:pPr>
            <a:r>
              <a:rPr sz="800" spc="-8" dirty="0">
                <a:solidFill>
                  <a:srgbClr val="FE0019"/>
                </a:solidFill>
                <a:latin typeface="Times New Roman"/>
                <a:cs typeface="Times New Roman"/>
              </a:rPr>
              <a:t>INTW</a:t>
            </a:r>
            <a:endParaRPr sz="800">
              <a:latin typeface="Times New Roman"/>
              <a:cs typeface="Times New Roman"/>
            </a:endParaRPr>
          </a:p>
        </p:txBody>
      </p:sp>
      <p:sp>
        <p:nvSpPr>
          <p:cNvPr id="78" name="object 78"/>
          <p:cNvSpPr txBox="1"/>
          <p:nvPr/>
        </p:nvSpPr>
        <p:spPr>
          <a:xfrm>
            <a:off x="5709175" y="3897310"/>
            <a:ext cx="302155" cy="116827"/>
          </a:xfrm>
          <a:prstGeom prst="rect">
            <a:avLst/>
          </a:prstGeom>
        </p:spPr>
        <p:txBody>
          <a:bodyPr wrap="square" lIns="0" tIns="0" rIns="0" bIns="0" rtlCol="0">
            <a:noAutofit/>
          </a:bodyPr>
          <a:lstStyle/>
          <a:p>
            <a:pPr marL="11397">
              <a:lnSpc>
                <a:spcPts val="862"/>
              </a:lnSpc>
              <a:spcBef>
                <a:spcPts val="43"/>
              </a:spcBef>
            </a:pPr>
            <a:r>
              <a:rPr sz="800" spc="39" dirty="0">
                <a:solidFill>
                  <a:srgbClr val="FE0019"/>
                </a:solidFill>
                <a:latin typeface="Times New Roman"/>
                <a:cs typeface="Times New Roman"/>
              </a:rPr>
              <a:t>CSGP</a:t>
            </a:r>
            <a:endParaRPr sz="800">
              <a:latin typeface="Times New Roman"/>
              <a:cs typeface="Times New Roman"/>
            </a:endParaRPr>
          </a:p>
        </p:txBody>
      </p:sp>
      <p:sp>
        <p:nvSpPr>
          <p:cNvPr id="77" name="object 77"/>
          <p:cNvSpPr txBox="1"/>
          <p:nvPr/>
        </p:nvSpPr>
        <p:spPr>
          <a:xfrm>
            <a:off x="7354794" y="3905178"/>
            <a:ext cx="308346" cy="116827"/>
          </a:xfrm>
          <a:prstGeom prst="rect">
            <a:avLst/>
          </a:prstGeom>
        </p:spPr>
        <p:txBody>
          <a:bodyPr wrap="square" lIns="0" tIns="0" rIns="0" bIns="0" rtlCol="0">
            <a:noAutofit/>
          </a:bodyPr>
          <a:lstStyle/>
          <a:p>
            <a:pPr marL="11397">
              <a:lnSpc>
                <a:spcPts val="862"/>
              </a:lnSpc>
              <a:spcBef>
                <a:spcPts val="43"/>
              </a:spcBef>
            </a:pPr>
            <a:r>
              <a:rPr sz="800" spc="22" dirty="0">
                <a:solidFill>
                  <a:srgbClr val="FE0019"/>
                </a:solidFill>
                <a:latin typeface="Times New Roman"/>
                <a:cs typeface="Times New Roman"/>
              </a:rPr>
              <a:t>NTPA</a:t>
            </a:r>
            <a:endParaRPr sz="800">
              <a:latin typeface="Times New Roman"/>
              <a:cs typeface="Times New Roman"/>
            </a:endParaRPr>
          </a:p>
        </p:txBody>
      </p:sp>
      <p:sp>
        <p:nvSpPr>
          <p:cNvPr id="76" name="object 76"/>
          <p:cNvSpPr txBox="1"/>
          <p:nvPr/>
        </p:nvSpPr>
        <p:spPr>
          <a:xfrm>
            <a:off x="2490897" y="3928781"/>
            <a:ext cx="167257" cy="116827"/>
          </a:xfrm>
          <a:prstGeom prst="rect">
            <a:avLst/>
          </a:prstGeom>
        </p:spPr>
        <p:txBody>
          <a:bodyPr wrap="square" lIns="0" tIns="0" rIns="0" bIns="0" rtlCol="0">
            <a:noAutofit/>
          </a:bodyPr>
          <a:lstStyle/>
          <a:p>
            <a:pPr marL="11397">
              <a:lnSpc>
                <a:spcPts val="862"/>
              </a:lnSpc>
              <a:spcBef>
                <a:spcPts val="43"/>
              </a:spcBef>
            </a:pPr>
            <a:r>
              <a:rPr sz="800" dirty="0">
                <a:latin typeface="Times New Roman"/>
                <a:cs typeface="Times New Roman"/>
              </a:rPr>
              <a:t>10</a:t>
            </a:r>
            <a:endParaRPr sz="800">
              <a:latin typeface="Times New Roman"/>
              <a:cs typeface="Times New Roman"/>
            </a:endParaRPr>
          </a:p>
        </p:txBody>
      </p:sp>
      <p:sp>
        <p:nvSpPr>
          <p:cNvPr id="75" name="object 75"/>
          <p:cNvSpPr txBox="1"/>
          <p:nvPr/>
        </p:nvSpPr>
        <p:spPr>
          <a:xfrm>
            <a:off x="6706273" y="3928781"/>
            <a:ext cx="260424" cy="116827"/>
          </a:xfrm>
          <a:prstGeom prst="rect">
            <a:avLst/>
          </a:prstGeom>
        </p:spPr>
        <p:txBody>
          <a:bodyPr wrap="square" lIns="0" tIns="0" rIns="0" bIns="0" rtlCol="0">
            <a:noAutofit/>
          </a:bodyPr>
          <a:lstStyle/>
          <a:p>
            <a:pPr marL="11397">
              <a:lnSpc>
                <a:spcPts val="862"/>
              </a:lnSpc>
              <a:spcBef>
                <a:spcPts val="43"/>
              </a:spcBef>
            </a:pPr>
            <a:r>
              <a:rPr sz="800" spc="26" dirty="0">
                <a:solidFill>
                  <a:srgbClr val="FE0019"/>
                </a:solidFill>
                <a:latin typeface="Times New Roman"/>
                <a:cs typeface="Times New Roman"/>
              </a:rPr>
              <a:t>CBIS</a:t>
            </a:r>
            <a:endParaRPr sz="800">
              <a:latin typeface="Times New Roman"/>
              <a:cs typeface="Times New Roman"/>
            </a:endParaRPr>
          </a:p>
        </p:txBody>
      </p:sp>
      <p:sp>
        <p:nvSpPr>
          <p:cNvPr id="74" name="object 74"/>
          <p:cNvSpPr txBox="1"/>
          <p:nvPr/>
        </p:nvSpPr>
        <p:spPr>
          <a:xfrm>
            <a:off x="2985393" y="4078273"/>
            <a:ext cx="286596" cy="116827"/>
          </a:xfrm>
          <a:prstGeom prst="rect">
            <a:avLst/>
          </a:prstGeom>
        </p:spPr>
        <p:txBody>
          <a:bodyPr wrap="square" lIns="0" tIns="0" rIns="0" bIns="0" rtlCol="0">
            <a:noAutofit/>
          </a:bodyPr>
          <a:lstStyle/>
          <a:p>
            <a:pPr marL="11397">
              <a:lnSpc>
                <a:spcPts val="862"/>
              </a:lnSpc>
              <a:spcBef>
                <a:spcPts val="43"/>
              </a:spcBef>
            </a:pPr>
            <a:r>
              <a:rPr sz="800" spc="-17" dirty="0">
                <a:solidFill>
                  <a:srgbClr val="FE0019"/>
                </a:solidFill>
                <a:latin typeface="Times New Roman"/>
                <a:cs typeface="Times New Roman"/>
              </a:rPr>
              <a:t>NETO</a:t>
            </a:r>
            <a:endParaRPr sz="800">
              <a:latin typeface="Times New Roman"/>
              <a:cs typeface="Times New Roman"/>
            </a:endParaRPr>
          </a:p>
        </p:txBody>
      </p:sp>
      <p:sp>
        <p:nvSpPr>
          <p:cNvPr id="73" name="object 73"/>
          <p:cNvSpPr txBox="1"/>
          <p:nvPr/>
        </p:nvSpPr>
        <p:spPr>
          <a:xfrm>
            <a:off x="4201367" y="4109745"/>
            <a:ext cx="305297" cy="116827"/>
          </a:xfrm>
          <a:prstGeom prst="rect">
            <a:avLst/>
          </a:prstGeom>
        </p:spPr>
        <p:txBody>
          <a:bodyPr wrap="square" lIns="0" tIns="0" rIns="0" bIns="0" rtlCol="0">
            <a:noAutofit/>
          </a:bodyPr>
          <a:lstStyle/>
          <a:p>
            <a:pPr marL="11397">
              <a:lnSpc>
                <a:spcPts val="862"/>
              </a:lnSpc>
              <a:spcBef>
                <a:spcPts val="43"/>
              </a:spcBef>
            </a:pPr>
            <a:r>
              <a:rPr sz="800" spc="22" dirty="0">
                <a:solidFill>
                  <a:srgbClr val="FE0019"/>
                </a:solidFill>
                <a:latin typeface="Times New Roman"/>
                <a:cs typeface="Times New Roman"/>
              </a:rPr>
              <a:t>APN</a:t>
            </a:r>
            <a:r>
              <a:rPr sz="800" dirty="0">
                <a:solidFill>
                  <a:srgbClr val="FE0019"/>
                </a:solidFill>
                <a:latin typeface="Times New Roman"/>
                <a:cs typeface="Times New Roman"/>
              </a:rPr>
              <a:t>T</a:t>
            </a:r>
            <a:endParaRPr sz="800">
              <a:latin typeface="Times New Roman"/>
              <a:cs typeface="Times New Roman"/>
            </a:endParaRPr>
          </a:p>
        </p:txBody>
      </p:sp>
      <p:sp>
        <p:nvSpPr>
          <p:cNvPr id="72" name="object 72"/>
          <p:cNvSpPr txBox="1"/>
          <p:nvPr/>
        </p:nvSpPr>
        <p:spPr>
          <a:xfrm>
            <a:off x="7243148" y="4117613"/>
            <a:ext cx="232408" cy="116827"/>
          </a:xfrm>
          <a:prstGeom prst="rect">
            <a:avLst/>
          </a:prstGeom>
        </p:spPr>
        <p:txBody>
          <a:bodyPr wrap="square" lIns="0" tIns="0" rIns="0" bIns="0" rtlCol="0">
            <a:noAutofit/>
          </a:bodyPr>
          <a:lstStyle/>
          <a:p>
            <a:pPr marL="11397">
              <a:lnSpc>
                <a:spcPts val="862"/>
              </a:lnSpc>
              <a:spcBef>
                <a:spcPts val="43"/>
              </a:spcBef>
            </a:pPr>
            <a:r>
              <a:rPr sz="800" spc="13" dirty="0">
                <a:solidFill>
                  <a:srgbClr val="FE0019"/>
                </a:solidFill>
                <a:latin typeface="Times New Roman"/>
                <a:cs typeface="Times New Roman"/>
              </a:rPr>
              <a:t>CLN</a:t>
            </a:r>
            <a:endParaRPr sz="800">
              <a:latin typeface="Times New Roman"/>
              <a:cs typeface="Times New Roman"/>
            </a:endParaRPr>
          </a:p>
        </p:txBody>
      </p:sp>
      <p:sp>
        <p:nvSpPr>
          <p:cNvPr id="71" name="object 71"/>
          <p:cNvSpPr txBox="1"/>
          <p:nvPr/>
        </p:nvSpPr>
        <p:spPr>
          <a:xfrm>
            <a:off x="6568464" y="4267104"/>
            <a:ext cx="303612" cy="116827"/>
          </a:xfrm>
          <a:prstGeom prst="rect">
            <a:avLst/>
          </a:prstGeom>
        </p:spPr>
        <p:txBody>
          <a:bodyPr wrap="square" lIns="0" tIns="0" rIns="0" bIns="0" rtlCol="0">
            <a:noAutofit/>
          </a:bodyPr>
          <a:lstStyle/>
          <a:p>
            <a:pPr marL="11397">
              <a:lnSpc>
                <a:spcPts val="862"/>
              </a:lnSpc>
              <a:spcBef>
                <a:spcPts val="43"/>
              </a:spcBef>
            </a:pPr>
            <a:r>
              <a:rPr sz="800" spc="-13" dirty="0">
                <a:solidFill>
                  <a:srgbClr val="FE0019"/>
                </a:solidFill>
                <a:latin typeface="Times New Roman"/>
                <a:cs typeface="Times New Roman"/>
              </a:rPr>
              <a:t>AMZN</a:t>
            </a:r>
            <a:endParaRPr sz="800">
              <a:latin typeface="Times New Roman"/>
              <a:cs typeface="Times New Roman"/>
            </a:endParaRPr>
          </a:p>
        </p:txBody>
      </p:sp>
      <p:sp>
        <p:nvSpPr>
          <p:cNvPr id="70" name="object 70"/>
          <p:cNvSpPr txBox="1"/>
          <p:nvPr/>
        </p:nvSpPr>
        <p:spPr>
          <a:xfrm>
            <a:off x="3763616" y="4298576"/>
            <a:ext cx="229950" cy="116827"/>
          </a:xfrm>
          <a:prstGeom prst="rect">
            <a:avLst/>
          </a:prstGeom>
        </p:spPr>
        <p:txBody>
          <a:bodyPr wrap="square" lIns="0" tIns="0" rIns="0" bIns="0" rtlCol="0">
            <a:noAutofit/>
          </a:bodyPr>
          <a:lstStyle/>
          <a:p>
            <a:pPr marL="11397">
              <a:lnSpc>
                <a:spcPts val="862"/>
              </a:lnSpc>
              <a:spcBef>
                <a:spcPts val="43"/>
              </a:spcBef>
            </a:pPr>
            <a:r>
              <a:rPr sz="800" spc="4" dirty="0">
                <a:solidFill>
                  <a:srgbClr val="FE0019"/>
                </a:solidFill>
                <a:latin typeface="Times New Roman"/>
                <a:cs typeface="Times New Roman"/>
              </a:rPr>
              <a:t>EDG</a:t>
            </a:r>
            <a:endParaRPr sz="800">
              <a:latin typeface="Times New Roman"/>
              <a:cs typeface="Times New Roman"/>
            </a:endParaRPr>
          </a:p>
        </p:txBody>
      </p:sp>
      <p:sp>
        <p:nvSpPr>
          <p:cNvPr id="69" name="object 69"/>
          <p:cNvSpPr txBox="1"/>
          <p:nvPr/>
        </p:nvSpPr>
        <p:spPr>
          <a:xfrm>
            <a:off x="3317759" y="4330047"/>
            <a:ext cx="289067" cy="116827"/>
          </a:xfrm>
          <a:prstGeom prst="rect">
            <a:avLst/>
          </a:prstGeom>
        </p:spPr>
        <p:txBody>
          <a:bodyPr wrap="square" lIns="0" tIns="0" rIns="0" bIns="0" rtlCol="0">
            <a:noAutofit/>
          </a:bodyPr>
          <a:lstStyle/>
          <a:p>
            <a:pPr marL="11397">
              <a:lnSpc>
                <a:spcPts val="862"/>
              </a:lnSpc>
              <a:spcBef>
                <a:spcPts val="43"/>
              </a:spcBef>
            </a:pPr>
            <a:r>
              <a:rPr sz="800" spc="26" dirty="0">
                <a:solidFill>
                  <a:srgbClr val="FE0019"/>
                </a:solidFill>
                <a:latin typeface="Times New Roman"/>
                <a:cs typeface="Times New Roman"/>
              </a:rPr>
              <a:t>SPL</a:t>
            </a:r>
            <a:r>
              <a:rPr sz="800" dirty="0">
                <a:solidFill>
                  <a:srgbClr val="FE0019"/>
                </a:solidFill>
                <a:latin typeface="Times New Roman"/>
                <a:cs typeface="Times New Roman"/>
              </a:rPr>
              <a:t>N</a:t>
            </a:r>
            <a:endParaRPr sz="800">
              <a:latin typeface="Times New Roman"/>
              <a:cs typeface="Times New Roman"/>
            </a:endParaRPr>
          </a:p>
        </p:txBody>
      </p:sp>
      <p:sp>
        <p:nvSpPr>
          <p:cNvPr id="68" name="object 68"/>
          <p:cNvSpPr txBox="1"/>
          <p:nvPr/>
        </p:nvSpPr>
        <p:spPr>
          <a:xfrm>
            <a:off x="5409234" y="4377255"/>
            <a:ext cx="286682" cy="116827"/>
          </a:xfrm>
          <a:prstGeom prst="rect">
            <a:avLst/>
          </a:prstGeom>
        </p:spPr>
        <p:txBody>
          <a:bodyPr wrap="square" lIns="0" tIns="0" rIns="0" bIns="0" rtlCol="0">
            <a:noAutofit/>
          </a:bodyPr>
          <a:lstStyle/>
          <a:p>
            <a:pPr marL="11397">
              <a:lnSpc>
                <a:spcPts val="862"/>
              </a:lnSpc>
              <a:spcBef>
                <a:spcPts val="43"/>
              </a:spcBef>
            </a:pPr>
            <a:r>
              <a:rPr sz="800" spc="-17" dirty="0">
                <a:solidFill>
                  <a:srgbClr val="FE0019"/>
                </a:solidFill>
                <a:latin typeface="Times New Roman"/>
                <a:cs typeface="Times New Roman"/>
              </a:rPr>
              <a:t>ALOY</a:t>
            </a:r>
            <a:endParaRPr sz="800">
              <a:latin typeface="Times New Roman"/>
              <a:cs typeface="Times New Roman"/>
            </a:endParaRPr>
          </a:p>
        </p:txBody>
      </p:sp>
      <p:sp>
        <p:nvSpPr>
          <p:cNvPr id="67" name="object 67"/>
          <p:cNvSpPr txBox="1"/>
          <p:nvPr/>
        </p:nvSpPr>
        <p:spPr>
          <a:xfrm>
            <a:off x="4679650" y="4455935"/>
            <a:ext cx="240310" cy="116827"/>
          </a:xfrm>
          <a:prstGeom prst="rect">
            <a:avLst/>
          </a:prstGeom>
        </p:spPr>
        <p:txBody>
          <a:bodyPr wrap="square" lIns="0" tIns="0" rIns="0" bIns="0" rtlCol="0">
            <a:noAutofit/>
          </a:bodyPr>
          <a:lstStyle/>
          <a:p>
            <a:pPr marL="11397">
              <a:lnSpc>
                <a:spcPts val="862"/>
              </a:lnSpc>
              <a:spcBef>
                <a:spcPts val="43"/>
              </a:spcBef>
            </a:pPr>
            <a:r>
              <a:rPr sz="800" spc="13" dirty="0">
                <a:solidFill>
                  <a:srgbClr val="FE0019"/>
                </a:solidFill>
                <a:latin typeface="Times New Roman"/>
                <a:cs typeface="Times New Roman"/>
              </a:rPr>
              <a:t>BIZ</a:t>
            </a:r>
            <a:r>
              <a:rPr sz="800" dirty="0">
                <a:solidFill>
                  <a:srgbClr val="FE0019"/>
                </a:solidFill>
                <a:latin typeface="Times New Roman"/>
                <a:cs typeface="Times New Roman"/>
              </a:rPr>
              <a:t>Z</a:t>
            </a:r>
            <a:endParaRPr sz="800">
              <a:latin typeface="Times New Roman"/>
              <a:cs typeface="Times New Roman"/>
            </a:endParaRPr>
          </a:p>
        </p:txBody>
      </p:sp>
      <p:sp>
        <p:nvSpPr>
          <p:cNvPr id="66" name="object 66"/>
          <p:cNvSpPr txBox="1"/>
          <p:nvPr/>
        </p:nvSpPr>
        <p:spPr>
          <a:xfrm>
            <a:off x="5547044" y="4605426"/>
            <a:ext cx="246204" cy="116827"/>
          </a:xfrm>
          <a:prstGeom prst="rect">
            <a:avLst/>
          </a:prstGeom>
        </p:spPr>
        <p:txBody>
          <a:bodyPr wrap="square" lIns="0" tIns="0" rIns="0" bIns="0" rtlCol="0">
            <a:noAutofit/>
          </a:bodyPr>
          <a:lstStyle/>
          <a:p>
            <a:pPr marL="11397">
              <a:lnSpc>
                <a:spcPts val="862"/>
              </a:lnSpc>
              <a:spcBef>
                <a:spcPts val="43"/>
              </a:spcBef>
            </a:pPr>
            <a:r>
              <a:rPr sz="800" spc="-17" dirty="0">
                <a:solidFill>
                  <a:srgbClr val="FE0019"/>
                </a:solidFill>
                <a:latin typeface="Times New Roman"/>
                <a:cs typeface="Times New Roman"/>
              </a:rPr>
              <a:t>INFO</a:t>
            </a:r>
            <a:endParaRPr sz="800">
              <a:latin typeface="Times New Roman"/>
              <a:cs typeface="Times New Roman"/>
            </a:endParaRPr>
          </a:p>
        </p:txBody>
      </p:sp>
      <p:sp>
        <p:nvSpPr>
          <p:cNvPr id="65" name="object 65"/>
          <p:cNvSpPr txBox="1"/>
          <p:nvPr/>
        </p:nvSpPr>
        <p:spPr>
          <a:xfrm>
            <a:off x="2807050" y="4636898"/>
            <a:ext cx="292528" cy="116827"/>
          </a:xfrm>
          <a:prstGeom prst="rect">
            <a:avLst/>
          </a:prstGeom>
        </p:spPr>
        <p:txBody>
          <a:bodyPr wrap="square" lIns="0" tIns="0" rIns="0" bIns="0" rtlCol="0">
            <a:noAutofit/>
          </a:bodyPr>
          <a:lstStyle/>
          <a:p>
            <a:pPr marL="11397">
              <a:lnSpc>
                <a:spcPts val="862"/>
              </a:lnSpc>
              <a:spcBef>
                <a:spcPts val="43"/>
              </a:spcBef>
            </a:pPr>
            <a:r>
              <a:rPr sz="800" spc="-35" dirty="0">
                <a:solidFill>
                  <a:srgbClr val="FE0019"/>
                </a:solidFill>
                <a:latin typeface="Times New Roman"/>
                <a:cs typeface="Times New Roman"/>
              </a:rPr>
              <a:t>ONEM</a:t>
            </a:r>
            <a:endParaRPr sz="800">
              <a:latin typeface="Times New Roman"/>
              <a:cs typeface="Times New Roman"/>
            </a:endParaRPr>
          </a:p>
        </p:txBody>
      </p:sp>
      <p:sp>
        <p:nvSpPr>
          <p:cNvPr id="64" name="object 64"/>
          <p:cNvSpPr txBox="1"/>
          <p:nvPr/>
        </p:nvSpPr>
        <p:spPr>
          <a:xfrm>
            <a:off x="3431250" y="4652634"/>
            <a:ext cx="300745" cy="116827"/>
          </a:xfrm>
          <a:prstGeom prst="rect">
            <a:avLst/>
          </a:prstGeom>
        </p:spPr>
        <p:txBody>
          <a:bodyPr wrap="square" lIns="0" tIns="0" rIns="0" bIns="0" rtlCol="0">
            <a:noAutofit/>
          </a:bodyPr>
          <a:lstStyle/>
          <a:p>
            <a:pPr marL="11397">
              <a:lnSpc>
                <a:spcPts val="862"/>
              </a:lnSpc>
              <a:spcBef>
                <a:spcPts val="43"/>
              </a:spcBef>
            </a:pPr>
            <a:r>
              <a:rPr sz="800" spc="26" dirty="0">
                <a:solidFill>
                  <a:srgbClr val="FE0019"/>
                </a:solidFill>
                <a:latin typeface="Times New Roman"/>
                <a:cs typeface="Times New Roman"/>
              </a:rPr>
              <a:t>FATB</a:t>
            </a:r>
            <a:endParaRPr sz="800">
              <a:latin typeface="Times New Roman"/>
              <a:cs typeface="Times New Roman"/>
            </a:endParaRPr>
          </a:p>
        </p:txBody>
      </p:sp>
      <p:sp>
        <p:nvSpPr>
          <p:cNvPr id="63" name="object 63"/>
          <p:cNvSpPr txBox="1"/>
          <p:nvPr/>
        </p:nvSpPr>
        <p:spPr>
          <a:xfrm>
            <a:off x="7079173" y="4684106"/>
            <a:ext cx="280817" cy="116827"/>
          </a:xfrm>
          <a:prstGeom prst="rect">
            <a:avLst/>
          </a:prstGeom>
        </p:spPr>
        <p:txBody>
          <a:bodyPr wrap="square" lIns="0" tIns="0" rIns="0" bIns="0" rtlCol="0">
            <a:noAutofit/>
          </a:bodyPr>
          <a:lstStyle/>
          <a:p>
            <a:pPr marL="11397">
              <a:lnSpc>
                <a:spcPts val="862"/>
              </a:lnSpc>
              <a:spcBef>
                <a:spcPts val="43"/>
              </a:spcBef>
            </a:pPr>
            <a:r>
              <a:rPr sz="800" spc="4" dirty="0">
                <a:solidFill>
                  <a:srgbClr val="FE0019"/>
                </a:solidFill>
                <a:latin typeface="Times New Roman"/>
                <a:cs typeface="Times New Roman"/>
              </a:rPr>
              <a:t>GEE</a:t>
            </a:r>
            <a:r>
              <a:rPr sz="800" dirty="0">
                <a:solidFill>
                  <a:srgbClr val="FE0019"/>
                </a:solidFill>
                <a:latin typeface="Times New Roman"/>
                <a:cs typeface="Times New Roman"/>
              </a:rPr>
              <a:t>K</a:t>
            </a:r>
            <a:endParaRPr sz="800">
              <a:latin typeface="Times New Roman"/>
              <a:cs typeface="Times New Roman"/>
            </a:endParaRPr>
          </a:p>
        </p:txBody>
      </p:sp>
      <p:sp>
        <p:nvSpPr>
          <p:cNvPr id="62" name="object 62"/>
          <p:cNvSpPr txBox="1"/>
          <p:nvPr/>
        </p:nvSpPr>
        <p:spPr>
          <a:xfrm>
            <a:off x="7411539" y="4731313"/>
            <a:ext cx="272978" cy="116827"/>
          </a:xfrm>
          <a:prstGeom prst="rect">
            <a:avLst/>
          </a:prstGeom>
        </p:spPr>
        <p:txBody>
          <a:bodyPr wrap="square" lIns="0" tIns="0" rIns="0" bIns="0" rtlCol="0">
            <a:noAutofit/>
          </a:bodyPr>
          <a:lstStyle/>
          <a:p>
            <a:pPr marL="11397">
              <a:lnSpc>
                <a:spcPts val="862"/>
              </a:lnSpc>
              <a:spcBef>
                <a:spcPts val="43"/>
              </a:spcBef>
            </a:pPr>
            <a:r>
              <a:rPr sz="800" dirty="0">
                <a:solidFill>
                  <a:srgbClr val="FE0019"/>
                </a:solidFill>
                <a:latin typeface="Times New Roman"/>
                <a:cs typeface="Times New Roman"/>
              </a:rPr>
              <a:t>E</a:t>
            </a:r>
            <a:r>
              <a:rPr sz="800" spc="4" dirty="0">
                <a:solidFill>
                  <a:srgbClr val="FE0019"/>
                </a:solidFill>
                <a:latin typeface="Times New Roman"/>
                <a:cs typeface="Times New Roman"/>
              </a:rPr>
              <a:t>L</a:t>
            </a:r>
            <a:r>
              <a:rPr sz="800" dirty="0">
                <a:solidFill>
                  <a:srgbClr val="FE0019"/>
                </a:solidFill>
                <a:latin typeface="Times New Roman"/>
                <a:cs typeface="Times New Roman"/>
              </a:rPr>
              <a:t>TX</a:t>
            </a:r>
            <a:endParaRPr sz="800">
              <a:latin typeface="Times New Roman"/>
              <a:cs typeface="Times New Roman"/>
            </a:endParaRPr>
          </a:p>
        </p:txBody>
      </p:sp>
      <p:sp>
        <p:nvSpPr>
          <p:cNvPr id="61" name="object 61"/>
          <p:cNvSpPr txBox="1"/>
          <p:nvPr/>
        </p:nvSpPr>
        <p:spPr>
          <a:xfrm>
            <a:off x="4857993" y="4754917"/>
            <a:ext cx="292782" cy="116827"/>
          </a:xfrm>
          <a:prstGeom prst="rect">
            <a:avLst/>
          </a:prstGeom>
        </p:spPr>
        <p:txBody>
          <a:bodyPr wrap="square" lIns="0" tIns="0" rIns="0" bIns="0" rtlCol="0">
            <a:noAutofit/>
          </a:bodyPr>
          <a:lstStyle/>
          <a:p>
            <a:pPr marL="11397">
              <a:lnSpc>
                <a:spcPts val="862"/>
              </a:lnSpc>
              <a:spcBef>
                <a:spcPts val="43"/>
              </a:spcBef>
            </a:pPr>
            <a:r>
              <a:rPr sz="800" spc="31" dirty="0">
                <a:solidFill>
                  <a:srgbClr val="FE0019"/>
                </a:solidFill>
                <a:latin typeface="Times New Roman"/>
                <a:cs typeface="Times New Roman"/>
              </a:rPr>
              <a:t>TURF</a:t>
            </a:r>
            <a:endParaRPr sz="800">
              <a:latin typeface="Times New Roman"/>
              <a:cs typeface="Times New Roman"/>
            </a:endParaRPr>
          </a:p>
        </p:txBody>
      </p:sp>
      <p:sp>
        <p:nvSpPr>
          <p:cNvPr id="60" name="object 60"/>
          <p:cNvSpPr txBox="1"/>
          <p:nvPr/>
        </p:nvSpPr>
        <p:spPr>
          <a:xfrm>
            <a:off x="2499003" y="4762785"/>
            <a:ext cx="146732" cy="116827"/>
          </a:xfrm>
          <a:prstGeom prst="rect">
            <a:avLst/>
          </a:prstGeom>
        </p:spPr>
        <p:txBody>
          <a:bodyPr wrap="square" lIns="0" tIns="0" rIns="0" bIns="0" rtlCol="0">
            <a:noAutofit/>
          </a:bodyPr>
          <a:lstStyle/>
          <a:p>
            <a:pPr marL="11397">
              <a:lnSpc>
                <a:spcPts val="862"/>
              </a:lnSpc>
              <a:spcBef>
                <a:spcPts val="43"/>
              </a:spcBef>
            </a:pPr>
            <a:r>
              <a:rPr sz="800" spc="26" dirty="0">
                <a:latin typeface="Times New Roman"/>
                <a:cs typeface="Times New Roman"/>
              </a:rPr>
              <a:t>-0</a:t>
            </a:r>
            <a:endParaRPr sz="800">
              <a:latin typeface="Times New Roman"/>
              <a:cs typeface="Times New Roman"/>
            </a:endParaRPr>
          </a:p>
        </p:txBody>
      </p:sp>
      <p:sp>
        <p:nvSpPr>
          <p:cNvPr id="59" name="object 59"/>
          <p:cNvSpPr txBox="1"/>
          <p:nvPr/>
        </p:nvSpPr>
        <p:spPr>
          <a:xfrm>
            <a:off x="3536634" y="5400090"/>
            <a:ext cx="242505" cy="116827"/>
          </a:xfrm>
          <a:prstGeom prst="rect">
            <a:avLst/>
          </a:prstGeom>
        </p:spPr>
        <p:txBody>
          <a:bodyPr wrap="square" lIns="0" tIns="0" rIns="0" bIns="0" rtlCol="0">
            <a:noAutofit/>
          </a:bodyPr>
          <a:lstStyle/>
          <a:p>
            <a:pPr marL="11397">
              <a:lnSpc>
                <a:spcPts val="862"/>
              </a:lnSpc>
              <a:spcBef>
                <a:spcPts val="43"/>
              </a:spcBef>
            </a:pPr>
            <a:r>
              <a:rPr sz="800" spc="17" dirty="0">
                <a:latin typeface="Times New Roman"/>
                <a:cs typeface="Times New Roman"/>
              </a:rPr>
              <a:t>-0.8</a:t>
            </a:r>
            <a:endParaRPr sz="800">
              <a:latin typeface="Times New Roman"/>
              <a:cs typeface="Times New Roman"/>
            </a:endParaRPr>
          </a:p>
        </p:txBody>
      </p:sp>
      <p:sp>
        <p:nvSpPr>
          <p:cNvPr id="58" name="object 58"/>
          <p:cNvSpPr txBox="1"/>
          <p:nvPr/>
        </p:nvSpPr>
        <p:spPr>
          <a:xfrm>
            <a:off x="4549946" y="5400090"/>
            <a:ext cx="670942" cy="289922"/>
          </a:xfrm>
          <a:prstGeom prst="rect">
            <a:avLst/>
          </a:prstGeom>
        </p:spPr>
        <p:txBody>
          <a:bodyPr wrap="square" lIns="0" tIns="0" rIns="0" bIns="0" rtlCol="0">
            <a:noAutofit/>
          </a:bodyPr>
          <a:lstStyle/>
          <a:p>
            <a:pPr marL="11397" marR="14403">
              <a:lnSpc>
                <a:spcPts val="862"/>
              </a:lnSpc>
              <a:spcBef>
                <a:spcPts val="43"/>
              </a:spcBef>
            </a:pPr>
            <a:r>
              <a:rPr sz="800" spc="17" dirty="0">
                <a:latin typeface="Times New Roman"/>
                <a:cs typeface="Times New Roman"/>
              </a:rPr>
              <a:t>-0.6</a:t>
            </a:r>
            <a:endParaRPr sz="800">
              <a:latin typeface="Times New Roman"/>
              <a:cs typeface="Times New Roman"/>
            </a:endParaRPr>
          </a:p>
          <a:p>
            <a:pPr marL="171441">
              <a:lnSpc>
                <a:spcPct val="95825"/>
              </a:lnSpc>
              <a:spcBef>
                <a:spcPts val="466"/>
              </a:spcBef>
            </a:pPr>
            <a:r>
              <a:rPr sz="800" spc="8" dirty="0">
                <a:latin typeface="Times New Roman"/>
                <a:cs typeface="Times New Roman"/>
              </a:rPr>
              <a:t>AdjMargin</a:t>
            </a:r>
            <a:endParaRPr sz="800">
              <a:latin typeface="Times New Roman"/>
              <a:cs typeface="Times New Roman"/>
            </a:endParaRPr>
          </a:p>
        </p:txBody>
      </p:sp>
      <p:sp>
        <p:nvSpPr>
          <p:cNvPr id="57" name="object 57"/>
          <p:cNvSpPr txBox="1"/>
          <p:nvPr/>
        </p:nvSpPr>
        <p:spPr>
          <a:xfrm>
            <a:off x="5563258" y="5400090"/>
            <a:ext cx="242505" cy="116827"/>
          </a:xfrm>
          <a:prstGeom prst="rect">
            <a:avLst/>
          </a:prstGeom>
        </p:spPr>
        <p:txBody>
          <a:bodyPr wrap="square" lIns="0" tIns="0" rIns="0" bIns="0" rtlCol="0">
            <a:noAutofit/>
          </a:bodyPr>
          <a:lstStyle/>
          <a:p>
            <a:pPr marL="11397">
              <a:lnSpc>
                <a:spcPts val="862"/>
              </a:lnSpc>
              <a:spcBef>
                <a:spcPts val="43"/>
              </a:spcBef>
            </a:pPr>
            <a:r>
              <a:rPr sz="800" spc="17" dirty="0">
                <a:latin typeface="Times New Roman"/>
                <a:cs typeface="Times New Roman"/>
              </a:rPr>
              <a:t>-0.4</a:t>
            </a:r>
            <a:endParaRPr sz="800">
              <a:latin typeface="Times New Roman"/>
              <a:cs typeface="Times New Roman"/>
            </a:endParaRPr>
          </a:p>
        </p:txBody>
      </p:sp>
      <p:sp>
        <p:nvSpPr>
          <p:cNvPr id="56" name="object 56"/>
          <p:cNvSpPr txBox="1"/>
          <p:nvPr/>
        </p:nvSpPr>
        <p:spPr>
          <a:xfrm>
            <a:off x="6576570" y="5400090"/>
            <a:ext cx="242505" cy="116827"/>
          </a:xfrm>
          <a:prstGeom prst="rect">
            <a:avLst/>
          </a:prstGeom>
        </p:spPr>
        <p:txBody>
          <a:bodyPr wrap="square" lIns="0" tIns="0" rIns="0" bIns="0" rtlCol="0">
            <a:noAutofit/>
          </a:bodyPr>
          <a:lstStyle/>
          <a:p>
            <a:pPr marL="11397">
              <a:lnSpc>
                <a:spcPts val="862"/>
              </a:lnSpc>
              <a:spcBef>
                <a:spcPts val="43"/>
              </a:spcBef>
            </a:pPr>
            <a:r>
              <a:rPr sz="800" spc="17" dirty="0">
                <a:latin typeface="Times New Roman"/>
                <a:cs typeface="Times New Roman"/>
              </a:rPr>
              <a:t>-0.2</a:t>
            </a:r>
            <a:endParaRPr sz="800">
              <a:latin typeface="Times New Roman"/>
              <a:cs typeface="Times New Roman"/>
            </a:endParaRPr>
          </a:p>
        </p:txBody>
      </p:sp>
      <p:sp>
        <p:nvSpPr>
          <p:cNvPr id="55" name="object 55"/>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54" name="object 54"/>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132</a:t>
            </a:r>
            <a:endParaRPr sz="1300">
              <a:latin typeface="Times New Roman"/>
              <a:cs typeface="Times New Roman"/>
            </a:endParaRPr>
          </a:p>
        </p:txBody>
      </p:sp>
      <p:sp>
        <p:nvSpPr>
          <p:cNvPr id="53" name="object 53"/>
          <p:cNvSpPr txBox="1"/>
          <p:nvPr/>
        </p:nvSpPr>
        <p:spPr>
          <a:xfrm>
            <a:off x="2778062" y="5333404"/>
            <a:ext cx="879555" cy="27537"/>
          </a:xfrm>
          <a:prstGeom prst="rect">
            <a:avLst/>
          </a:prstGeom>
        </p:spPr>
        <p:txBody>
          <a:bodyPr wrap="square" lIns="0" tIns="0" rIns="0" bIns="0" rtlCol="0">
            <a:noAutofit/>
          </a:bodyPr>
          <a:lstStyle/>
          <a:p>
            <a:endParaRPr/>
          </a:p>
        </p:txBody>
      </p:sp>
      <p:sp>
        <p:nvSpPr>
          <p:cNvPr id="52" name="object 52"/>
          <p:cNvSpPr txBox="1"/>
          <p:nvPr/>
        </p:nvSpPr>
        <p:spPr>
          <a:xfrm>
            <a:off x="3657618" y="5333404"/>
            <a:ext cx="1013312" cy="27537"/>
          </a:xfrm>
          <a:prstGeom prst="rect">
            <a:avLst/>
          </a:prstGeom>
        </p:spPr>
        <p:txBody>
          <a:bodyPr wrap="square" lIns="0" tIns="0" rIns="0" bIns="0" rtlCol="0">
            <a:noAutofit/>
          </a:bodyPr>
          <a:lstStyle/>
          <a:p>
            <a:endParaRPr/>
          </a:p>
        </p:txBody>
      </p:sp>
      <p:sp>
        <p:nvSpPr>
          <p:cNvPr id="51" name="object 51"/>
          <p:cNvSpPr txBox="1"/>
          <p:nvPr/>
        </p:nvSpPr>
        <p:spPr>
          <a:xfrm>
            <a:off x="4670929" y="5333404"/>
            <a:ext cx="1013312" cy="27537"/>
          </a:xfrm>
          <a:prstGeom prst="rect">
            <a:avLst/>
          </a:prstGeom>
        </p:spPr>
        <p:txBody>
          <a:bodyPr wrap="square" lIns="0" tIns="0" rIns="0" bIns="0" rtlCol="0">
            <a:noAutofit/>
          </a:bodyPr>
          <a:lstStyle/>
          <a:p>
            <a:endParaRPr/>
          </a:p>
        </p:txBody>
      </p:sp>
      <p:sp>
        <p:nvSpPr>
          <p:cNvPr id="50" name="object 50"/>
          <p:cNvSpPr txBox="1"/>
          <p:nvPr/>
        </p:nvSpPr>
        <p:spPr>
          <a:xfrm>
            <a:off x="5684241" y="5333404"/>
            <a:ext cx="1013311" cy="27537"/>
          </a:xfrm>
          <a:prstGeom prst="rect">
            <a:avLst/>
          </a:prstGeom>
        </p:spPr>
        <p:txBody>
          <a:bodyPr wrap="square" lIns="0" tIns="0" rIns="0" bIns="0" rtlCol="0">
            <a:noAutofit/>
          </a:bodyPr>
          <a:lstStyle/>
          <a:p>
            <a:endParaRPr/>
          </a:p>
        </p:txBody>
      </p:sp>
      <p:sp>
        <p:nvSpPr>
          <p:cNvPr id="49" name="object 49"/>
          <p:cNvSpPr txBox="1"/>
          <p:nvPr/>
        </p:nvSpPr>
        <p:spPr>
          <a:xfrm>
            <a:off x="6697552" y="5333404"/>
            <a:ext cx="903874" cy="27537"/>
          </a:xfrm>
          <a:prstGeom prst="rect">
            <a:avLst/>
          </a:prstGeom>
        </p:spPr>
        <p:txBody>
          <a:bodyPr wrap="square" lIns="0" tIns="0" rIns="0" bIns="0" rtlCol="0">
            <a:noAutofit/>
          </a:bodyPr>
          <a:lstStyle/>
          <a:p>
            <a:endParaRPr/>
          </a:p>
        </p:txBody>
      </p:sp>
      <p:sp>
        <p:nvSpPr>
          <p:cNvPr id="48" name="object 48"/>
          <p:cNvSpPr txBox="1"/>
          <p:nvPr/>
        </p:nvSpPr>
        <p:spPr>
          <a:xfrm>
            <a:off x="5736934" y="4755108"/>
            <a:ext cx="56745" cy="118019"/>
          </a:xfrm>
          <a:prstGeom prst="rect">
            <a:avLst/>
          </a:prstGeom>
        </p:spPr>
        <p:txBody>
          <a:bodyPr wrap="square" lIns="0" tIns="0" rIns="0" bIns="0" rtlCol="0">
            <a:noAutofit/>
          </a:bodyPr>
          <a:lstStyle/>
          <a:p>
            <a:pPr marL="22794">
              <a:lnSpc>
                <a:spcPts val="897"/>
              </a:lnSpc>
            </a:pPr>
            <a:endParaRPr sz="900"/>
          </a:p>
        </p:txBody>
      </p:sp>
      <p:sp>
        <p:nvSpPr>
          <p:cNvPr id="47" name="object 47"/>
          <p:cNvSpPr txBox="1"/>
          <p:nvPr/>
        </p:nvSpPr>
        <p:spPr>
          <a:xfrm>
            <a:off x="5793679" y="4755108"/>
            <a:ext cx="291834" cy="118019"/>
          </a:xfrm>
          <a:prstGeom prst="rect">
            <a:avLst/>
          </a:prstGeom>
        </p:spPr>
        <p:txBody>
          <a:bodyPr wrap="square" lIns="0" tIns="0" rIns="0" bIns="0" rtlCol="0">
            <a:noAutofit/>
          </a:bodyPr>
          <a:lstStyle/>
          <a:p>
            <a:pPr marL="16003">
              <a:lnSpc>
                <a:spcPct val="95825"/>
              </a:lnSpc>
              <a:spcBef>
                <a:spcPts val="40"/>
              </a:spcBef>
            </a:pPr>
            <a:r>
              <a:rPr sz="800" spc="17" dirty="0">
                <a:solidFill>
                  <a:srgbClr val="FE0019"/>
                </a:solidFill>
                <a:latin typeface="Times New Roman"/>
                <a:cs typeface="Times New Roman"/>
              </a:rPr>
              <a:t>PP</a:t>
            </a:r>
            <a:r>
              <a:rPr sz="800" spc="13" dirty="0">
                <a:solidFill>
                  <a:srgbClr val="FE0019"/>
                </a:solidFill>
                <a:latin typeface="Times New Roman"/>
                <a:cs typeface="Times New Roman"/>
              </a:rPr>
              <a:t>O</a:t>
            </a:r>
            <a:r>
              <a:rPr sz="800" dirty="0">
                <a:solidFill>
                  <a:srgbClr val="FE0019"/>
                </a:solidFill>
                <a:latin typeface="Times New Roman"/>
                <a:cs typeface="Times New Roman"/>
              </a:rPr>
              <a:t>D</a:t>
            </a:r>
            <a:endParaRPr sz="800">
              <a:latin typeface="Times New Roman"/>
              <a:cs typeface="Times New Roman"/>
            </a:endParaRPr>
          </a:p>
        </p:txBody>
      </p:sp>
      <p:sp>
        <p:nvSpPr>
          <p:cNvPr id="46" name="object 46"/>
          <p:cNvSpPr txBox="1"/>
          <p:nvPr/>
        </p:nvSpPr>
        <p:spPr>
          <a:xfrm>
            <a:off x="7366339" y="4723637"/>
            <a:ext cx="40532" cy="78679"/>
          </a:xfrm>
          <a:prstGeom prst="rect">
            <a:avLst/>
          </a:prstGeom>
        </p:spPr>
        <p:txBody>
          <a:bodyPr wrap="square" lIns="0" tIns="0" rIns="0" bIns="0" rtlCol="0">
            <a:noAutofit/>
          </a:bodyPr>
          <a:lstStyle/>
          <a:p>
            <a:pPr marL="22794">
              <a:lnSpc>
                <a:spcPts val="628"/>
              </a:lnSpc>
              <a:spcBef>
                <a:spcPts val="2"/>
              </a:spcBef>
            </a:pPr>
            <a:endParaRPr sz="600"/>
          </a:p>
        </p:txBody>
      </p:sp>
      <p:sp>
        <p:nvSpPr>
          <p:cNvPr id="45" name="object 45"/>
          <p:cNvSpPr txBox="1"/>
          <p:nvPr/>
        </p:nvSpPr>
        <p:spPr>
          <a:xfrm>
            <a:off x="7406872" y="4723637"/>
            <a:ext cx="267514" cy="78679"/>
          </a:xfrm>
          <a:prstGeom prst="rect">
            <a:avLst/>
          </a:prstGeom>
        </p:spPr>
        <p:txBody>
          <a:bodyPr wrap="square" lIns="0" tIns="0" rIns="0" bIns="0" rtlCol="0">
            <a:noAutofit/>
          </a:bodyPr>
          <a:lstStyle/>
          <a:p>
            <a:pPr marL="22794">
              <a:lnSpc>
                <a:spcPts val="628"/>
              </a:lnSpc>
              <a:spcBef>
                <a:spcPts val="2"/>
              </a:spcBef>
            </a:pPr>
            <a:endParaRPr sz="600"/>
          </a:p>
        </p:txBody>
      </p:sp>
      <p:sp>
        <p:nvSpPr>
          <p:cNvPr id="44" name="object 44"/>
          <p:cNvSpPr txBox="1"/>
          <p:nvPr/>
        </p:nvSpPr>
        <p:spPr>
          <a:xfrm>
            <a:off x="7366340" y="4802317"/>
            <a:ext cx="308046" cy="118019"/>
          </a:xfrm>
          <a:prstGeom prst="rect">
            <a:avLst/>
          </a:prstGeom>
        </p:spPr>
        <p:txBody>
          <a:bodyPr wrap="square" lIns="0" tIns="0" rIns="0" bIns="0" rtlCol="0">
            <a:noAutofit/>
          </a:bodyPr>
          <a:lstStyle/>
          <a:p>
            <a:pPr marL="16004">
              <a:lnSpc>
                <a:spcPct val="95825"/>
              </a:lnSpc>
              <a:spcBef>
                <a:spcPts val="40"/>
              </a:spcBef>
            </a:pPr>
            <a:r>
              <a:rPr sz="800" spc="-8" dirty="0">
                <a:solidFill>
                  <a:srgbClr val="FE0019"/>
                </a:solidFill>
                <a:latin typeface="Times New Roman"/>
                <a:cs typeface="Times New Roman"/>
              </a:rPr>
              <a:t>ROWE</a:t>
            </a:r>
            <a:endParaRPr sz="800">
              <a:latin typeface="Times New Roman"/>
              <a:cs typeface="Times New Roman"/>
            </a:endParaRPr>
          </a:p>
        </p:txBody>
      </p:sp>
      <p:sp>
        <p:nvSpPr>
          <p:cNvPr id="43" name="object 43"/>
          <p:cNvSpPr txBox="1"/>
          <p:nvPr/>
        </p:nvSpPr>
        <p:spPr>
          <a:xfrm>
            <a:off x="7406872" y="4802316"/>
            <a:ext cx="267514" cy="39339"/>
          </a:xfrm>
          <a:prstGeom prst="rect">
            <a:avLst/>
          </a:prstGeom>
        </p:spPr>
        <p:txBody>
          <a:bodyPr wrap="square" lIns="0" tIns="0" rIns="0" bIns="0" rtlCol="0">
            <a:noAutofit/>
          </a:bodyPr>
          <a:lstStyle/>
          <a:p>
            <a:endParaRPr/>
          </a:p>
        </p:txBody>
      </p:sp>
      <p:sp>
        <p:nvSpPr>
          <p:cNvPr id="42" name="object 42"/>
          <p:cNvSpPr txBox="1"/>
          <p:nvPr/>
        </p:nvSpPr>
        <p:spPr>
          <a:xfrm>
            <a:off x="6669181" y="4644956"/>
            <a:ext cx="89171" cy="106218"/>
          </a:xfrm>
          <a:prstGeom prst="rect">
            <a:avLst/>
          </a:prstGeom>
        </p:spPr>
        <p:txBody>
          <a:bodyPr wrap="square" lIns="0" tIns="0" rIns="0" bIns="0" rtlCol="0">
            <a:noAutofit/>
          </a:bodyPr>
          <a:lstStyle/>
          <a:p>
            <a:pPr marL="22794">
              <a:lnSpc>
                <a:spcPts val="808"/>
              </a:lnSpc>
              <a:spcBef>
                <a:spcPts val="42"/>
              </a:spcBef>
            </a:pPr>
            <a:endParaRPr sz="800"/>
          </a:p>
        </p:txBody>
      </p:sp>
      <p:sp>
        <p:nvSpPr>
          <p:cNvPr id="41" name="object 41"/>
          <p:cNvSpPr txBox="1"/>
          <p:nvPr/>
        </p:nvSpPr>
        <p:spPr>
          <a:xfrm>
            <a:off x="6758352" y="4644956"/>
            <a:ext cx="299940" cy="106218"/>
          </a:xfrm>
          <a:prstGeom prst="rect">
            <a:avLst/>
          </a:prstGeom>
        </p:spPr>
        <p:txBody>
          <a:bodyPr wrap="square" lIns="0" tIns="0" rIns="0" bIns="0" rtlCol="0">
            <a:noAutofit/>
          </a:bodyPr>
          <a:lstStyle/>
          <a:p>
            <a:pPr marL="16004">
              <a:lnSpc>
                <a:spcPts val="808"/>
              </a:lnSpc>
              <a:spcBef>
                <a:spcPts val="85"/>
              </a:spcBef>
            </a:pPr>
            <a:r>
              <a:rPr sz="1100" spc="-4" baseline="-3410" dirty="0">
                <a:solidFill>
                  <a:srgbClr val="FE0019"/>
                </a:solidFill>
                <a:latin typeface="Times New Roman"/>
                <a:cs typeface="Times New Roman"/>
              </a:rPr>
              <a:t>TMNT</a:t>
            </a:r>
            <a:endParaRPr sz="800">
              <a:latin typeface="Times New Roman"/>
              <a:cs typeface="Times New Roman"/>
            </a:endParaRPr>
          </a:p>
        </p:txBody>
      </p:sp>
      <p:sp>
        <p:nvSpPr>
          <p:cNvPr id="40" name="object 40"/>
          <p:cNvSpPr txBox="1"/>
          <p:nvPr/>
        </p:nvSpPr>
        <p:spPr>
          <a:xfrm>
            <a:off x="6669181" y="4751174"/>
            <a:ext cx="275620" cy="106218"/>
          </a:xfrm>
          <a:prstGeom prst="rect">
            <a:avLst/>
          </a:prstGeom>
        </p:spPr>
        <p:txBody>
          <a:bodyPr wrap="square" lIns="0" tIns="0" rIns="0" bIns="0" rtlCol="0">
            <a:noAutofit/>
          </a:bodyPr>
          <a:lstStyle/>
          <a:p>
            <a:pPr marL="16003">
              <a:lnSpc>
                <a:spcPts val="825"/>
              </a:lnSpc>
              <a:spcBef>
                <a:spcPts val="41"/>
              </a:spcBef>
            </a:pPr>
            <a:r>
              <a:rPr sz="800" spc="-4" dirty="0">
                <a:solidFill>
                  <a:srgbClr val="FE0019"/>
                </a:solidFill>
                <a:latin typeface="Times New Roman"/>
                <a:cs typeface="Times New Roman"/>
              </a:rPr>
              <a:t>BUYX</a:t>
            </a:r>
            <a:endParaRPr sz="800">
              <a:latin typeface="Times New Roman"/>
              <a:cs typeface="Times New Roman"/>
            </a:endParaRPr>
          </a:p>
        </p:txBody>
      </p:sp>
      <p:sp>
        <p:nvSpPr>
          <p:cNvPr id="39" name="object 39"/>
          <p:cNvSpPr txBox="1"/>
          <p:nvPr/>
        </p:nvSpPr>
        <p:spPr>
          <a:xfrm>
            <a:off x="6944802" y="4751174"/>
            <a:ext cx="113490" cy="106218"/>
          </a:xfrm>
          <a:prstGeom prst="rect">
            <a:avLst/>
          </a:prstGeom>
        </p:spPr>
        <p:txBody>
          <a:bodyPr wrap="square" lIns="0" tIns="0" rIns="0" bIns="0" rtlCol="0">
            <a:noAutofit/>
          </a:bodyPr>
          <a:lstStyle/>
          <a:p>
            <a:pPr marL="22794">
              <a:lnSpc>
                <a:spcPts val="808"/>
              </a:lnSpc>
              <a:spcBef>
                <a:spcPts val="42"/>
              </a:spcBef>
            </a:pPr>
            <a:endParaRPr sz="800"/>
          </a:p>
        </p:txBody>
      </p:sp>
      <p:sp>
        <p:nvSpPr>
          <p:cNvPr id="38" name="object 38"/>
          <p:cNvSpPr txBox="1"/>
          <p:nvPr/>
        </p:nvSpPr>
        <p:spPr>
          <a:xfrm>
            <a:off x="3426582" y="4656759"/>
            <a:ext cx="154024" cy="118019"/>
          </a:xfrm>
          <a:prstGeom prst="rect">
            <a:avLst/>
          </a:prstGeom>
        </p:spPr>
        <p:txBody>
          <a:bodyPr wrap="square" lIns="0" tIns="0" rIns="0" bIns="0" rtlCol="0">
            <a:noAutofit/>
          </a:bodyPr>
          <a:lstStyle/>
          <a:p>
            <a:pPr marL="22794">
              <a:lnSpc>
                <a:spcPts val="897"/>
              </a:lnSpc>
            </a:pPr>
            <a:endParaRPr sz="900"/>
          </a:p>
        </p:txBody>
      </p:sp>
      <p:sp>
        <p:nvSpPr>
          <p:cNvPr id="37" name="object 37"/>
          <p:cNvSpPr txBox="1"/>
          <p:nvPr/>
        </p:nvSpPr>
        <p:spPr>
          <a:xfrm>
            <a:off x="3580606" y="4656759"/>
            <a:ext cx="137809" cy="118019"/>
          </a:xfrm>
          <a:prstGeom prst="rect">
            <a:avLst/>
          </a:prstGeom>
        </p:spPr>
        <p:txBody>
          <a:bodyPr wrap="square" lIns="0" tIns="0" rIns="0" bIns="0" rtlCol="0">
            <a:noAutofit/>
          </a:bodyPr>
          <a:lstStyle/>
          <a:p>
            <a:pPr marL="22794">
              <a:lnSpc>
                <a:spcPts val="897"/>
              </a:lnSpc>
            </a:pPr>
            <a:endParaRPr sz="900"/>
          </a:p>
        </p:txBody>
      </p:sp>
      <p:sp>
        <p:nvSpPr>
          <p:cNvPr id="36" name="object 36"/>
          <p:cNvSpPr txBox="1"/>
          <p:nvPr/>
        </p:nvSpPr>
        <p:spPr>
          <a:xfrm>
            <a:off x="3718416" y="4656759"/>
            <a:ext cx="113492" cy="118019"/>
          </a:xfrm>
          <a:prstGeom prst="rect">
            <a:avLst/>
          </a:prstGeom>
        </p:spPr>
        <p:txBody>
          <a:bodyPr wrap="square" lIns="0" tIns="0" rIns="0" bIns="0" rtlCol="0">
            <a:noAutofit/>
          </a:bodyPr>
          <a:lstStyle/>
          <a:p>
            <a:pPr marL="16266">
              <a:lnSpc>
                <a:spcPts val="808"/>
              </a:lnSpc>
              <a:spcBef>
                <a:spcPts val="179"/>
              </a:spcBef>
            </a:pPr>
            <a:r>
              <a:rPr sz="1100" spc="8" baseline="-3410" dirty="0">
                <a:solidFill>
                  <a:srgbClr val="FE0019"/>
                </a:solidFill>
                <a:latin typeface="Times New Roman"/>
                <a:cs typeface="Times New Roman"/>
              </a:rPr>
              <a:t>II</a:t>
            </a:r>
            <a:endParaRPr sz="800">
              <a:latin typeface="Times New Roman"/>
              <a:cs typeface="Times New Roman"/>
            </a:endParaRPr>
          </a:p>
        </p:txBody>
      </p:sp>
      <p:sp>
        <p:nvSpPr>
          <p:cNvPr id="35" name="object 35"/>
          <p:cNvSpPr txBox="1"/>
          <p:nvPr/>
        </p:nvSpPr>
        <p:spPr>
          <a:xfrm>
            <a:off x="4764154" y="4597750"/>
            <a:ext cx="81065" cy="118019"/>
          </a:xfrm>
          <a:prstGeom prst="rect">
            <a:avLst/>
          </a:prstGeom>
        </p:spPr>
        <p:txBody>
          <a:bodyPr wrap="square" lIns="0" tIns="0" rIns="0" bIns="0" rtlCol="0">
            <a:noAutofit/>
          </a:bodyPr>
          <a:lstStyle/>
          <a:p>
            <a:pPr marL="22794">
              <a:lnSpc>
                <a:spcPts val="897"/>
              </a:lnSpc>
            </a:pPr>
            <a:endParaRPr sz="900"/>
          </a:p>
        </p:txBody>
      </p:sp>
      <p:sp>
        <p:nvSpPr>
          <p:cNvPr id="34" name="object 34"/>
          <p:cNvSpPr txBox="1"/>
          <p:nvPr/>
        </p:nvSpPr>
        <p:spPr>
          <a:xfrm>
            <a:off x="4845219" y="4597750"/>
            <a:ext cx="304349" cy="118019"/>
          </a:xfrm>
          <a:prstGeom prst="rect">
            <a:avLst/>
          </a:prstGeom>
        </p:spPr>
        <p:txBody>
          <a:bodyPr wrap="square" lIns="0" tIns="0" rIns="0" bIns="0" rtlCol="0">
            <a:noAutofit/>
          </a:bodyPr>
          <a:lstStyle/>
          <a:p>
            <a:pPr marL="16003">
              <a:lnSpc>
                <a:spcPct val="95825"/>
              </a:lnSpc>
              <a:spcBef>
                <a:spcPts val="40"/>
              </a:spcBef>
            </a:pPr>
            <a:r>
              <a:rPr sz="800" spc="17" dirty="0">
                <a:solidFill>
                  <a:srgbClr val="FE0019"/>
                </a:solidFill>
                <a:latin typeface="Times New Roman"/>
                <a:cs typeface="Times New Roman"/>
              </a:rPr>
              <a:t>ABTL</a:t>
            </a:r>
            <a:endParaRPr sz="800">
              <a:latin typeface="Times New Roman"/>
              <a:cs typeface="Times New Roman"/>
            </a:endParaRPr>
          </a:p>
        </p:txBody>
      </p:sp>
      <p:sp>
        <p:nvSpPr>
          <p:cNvPr id="33" name="object 33"/>
          <p:cNvSpPr txBox="1"/>
          <p:nvPr/>
        </p:nvSpPr>
        <p:spPr>
          <a:xfrm>
            <a:off x="6061194" y="4487598"/>
            <a:ext cx="81065" cy="118019"/>
          </a:xfrm>
          <a:prstGeom prst="rect">
            <a:avLst/>
          </a:prstGeom>
        </p:spPr>
        <p:txBody>
          <a:bodyPr wrap="square" lIns="0" tIns="0" rIns="0" bIns="0" rtlCol="0">
            <a:noAutofit/>
          </a:bodyPr>
          <a:lstStyle/>
          <a:p>
            <a:pPr marL="22794">
              <a:lnSpc>
                <a:spcPts val="897"/>
              </a:lnSpc>
            </a:pPr>
            <a:endParaRPr sz="900"/>
          </a:p>
        </p:txBody>
      </p:sp>
      <p:sp>
        <p:nvSpPr>
          <p:cNvPr id="32" name="object 32"/>
          <p:cNvSpPr txBox="1"/>
          <p:nvPr/>
        </p:nvSpPr>
        <p:spPr>
          <a:xfrm>
            <a:off x="6142259" y="4487598"/>
            <a:ext cx="226982" cy="118019"/>
          </a:xfrm>
          <a:prstGeom prst="rect">
            <a:avLst/>
          </a:prstGeom>
        </p:spPr>
        <p:txBody>
          <a:bodyPr wrap="square" lIns="0" tIns="0" rIns="0" bIns="0" rtlCol="0">
            <a:noAutofit/>
          </a:bodyPr>
          <a:lstStyle/>
          <a:p>
            <a:pPr marL="16003">
              <a:lnSpc>
                <a:spcPct val="95825"/>
              </a:lnSpc>
              <a:spcBef>
                <a:spcPts val="40"/>
              </a:spcBef>
            </a:pPr>
            <a:r>
              <a:rPr sz="800" spc="-4" dirty="0">
                <a:solidFill>
                  <a:srgbClr val="FE0019"/>
                </a:solidFill>
                <a:latin typeface="Times New Roman"/>
                <a:cs typeface="Times New Roman"/>
              </a:rPr>
              <a:t>IIXL</a:t>
            </a:r>
            <a:endParaRPr sz="800">
              <a:latin typeface="Times New Roman"/>
              <a:cs typeface="Times New Roman"/>
            </a:endParaRPr>
          </a:p>
        </p:txBody>
      </p:sp>
      <p:sp>
        <p:nvSpPr>
          <p:cNvPr id="31" name="object 31"/>
          <p:cNvSpPr txBox="1"/>
          <p:nvPr/>
        </p:nvSpPr>
        <p:spPr>
          <a:xfrm>
            <a:off x="6369241" y="4487598"/>
            <a:ext cx="348579" cy="55076"/>
          </a:xfrm>
          <a:prstGeom prst="rect">
            <a:avLst/>
          </a:prstGeom>
        </p:spPr>
        <p:txBody>
          <a:bodyPr wrap="square" lIns="0" tIns="0" rIns="0" bIns="0" rtlCol="0">
            <a:noAutofit/>
          </a:bodyPr>
          <a:lstStyle/>
          <a:p>
            <a:endParaRPr/>
          </a:p>
        </p:txBody>
      </p:sp>
      <p:sp>
        <p:nvSpPr>
          <p:cNvPr id="30" name="object 30"/>
          <p:cNvSpPr txBox="1"/>
          <p:nvPr/>
        </p:nvSpPr>
        <p:spPr>
          <a:xfrm>
            <a:off x="6369241" y="4542673"/>
            <a:ext cx="72958" cy="62944"/>
          </a:xfrm>
          <a:prstGeom prst="rect">
            <a:avLst/>
          </a:prstGeom>
        </p:spPr>
        <p:txBody>
          <a:bodyPr wrap="square" lIns="0" tIns="0" rIns="0" bIns="0" rtlCol="0">
            <a:noAutofit/>
          </a:bodyPr>
          <a:lstStyle/>
          <a:p>
            <a:pPr marL="22794">
              <a:lnSpc>
                <a:spcPts val="494"/>
              </a:lnSpc>
              <a:spcBef>
                <a:spcPts val="10"/>
              </a:spcBef>
            </a:pPr>
            <a:endParaRPr sz="500"/>
          </a:p>
        </p:txBody>
      </p:sp>
      <p:sp>
        <p:nvSpPr>
          <p:cNvPr id="29" name="object 29"/>
          <p:cNvSpPr txBox="1"/>
          <p:nvPr/>
        </p:nvSpPr>
        <p:spPr>
          <a:xfrm>
            <a:off x="6442199" y="4542674"/>
            <a:ext cx="275620" cy="118019"/>
          </a:xfrm>
          <a:prstGeom prst="rect">
            <a:avLst/>
          </a:prstGeom>
        </p:spPr>
        <p:txBody>
          <a:bodyPr wrap="square" lIns="0" tIns="0" rIns="0" bIns="0" rtlCol="0">
            <a:noAutofit/>
          </a:bodyPr>
          <a:lstStyle/>
          <a:p>
            <a:pPr marL="16003">
              <a:lnSpc>
                <a:spcPct val="95825"/>
              </a:lnSpc>
              <a:spcBef>
                <a:spcPts val="40"/>
              </a:spcBef>
            </a:pPr>
            <a:r>
              <a:rPr sz="800" spc="31" dirty="0">
                <a:solidFill>
                  <a:srgbClr val="FE0019"/>
                </a:solidFill>
                <a:latin typeface="Times New Roman"/>
                <a:cs typeface="Times New Roman"/>
              </a:rPr>
              <a:t>ITRA</a:t>
            </a:r>
            <a:endParaRPr sz="800">
              <a:latin typeface="Times New Roman"/>
              <a:cs typeface="Times New Roman"/>
            </a:endParaRPr>
          </a:p>
        </p:txBody>
      </p:sp>
      <p:sp>
        <p:nvSpPr>
          <p:cNvPr id="28" name="object 28"/>
          <p:cNvSpPr txBox="1"/>
          <p:nvPr/>
        </p:nvSpPr>
        <p:spPr>
          <a:xfrm>
            <a:off x="6061194" y="4605618"/>
            <a:ext cx="381005" cy="55076"/>
          </a:xfrm>
          <a:prstGeom prst="rect">
            <a:avLst/>
          </a:prstGeom>
        </p:spPr>
        <p:txBody>
          <a:bodyPr wrap="square" lIns="0" tIns="0" rIns="0" bIns="0" rtlCol="0">
            <a:noAutofit/>
          </a:bodyPr>
          <a:lstStyle/>
          <a:p>
            <a:endParaRPr/>
          </a:p>
        </p:txBody>
      </p:sp>
      <p:sp>
        <p:nvSpPr>
          <p:cNvPr id="27" name="object 27"/>
          <p:cNvSpPr txBox="1"/>
          <p:nvPr/>
        </p:nvSpPr>
        <p:spPr>
          <a:xfrm>
            <a:off x="6944802" y="4385314"/>
            <a:ext cx="81065" cy="118019"/>
          </a:xfrm>
          <a:prstGeom prst="rect">
            <a:avLst/>
          </a:prstGeom>
        </p:spPr>
        <p:txBody>
          <a:bodyPr wrap="square" lIns="0" tIns="0" rIns="0" bIns="0" rtlCol="0">
            <a:noAutofit/>
          </a:bodyPr>
          <a:lstStyle/>
          <a:p>
            <a:pPr marL="22794">
              <a:lnSpc>
                <a:spcPts val="897"/>
              </a:lnSpc>
            </a:pPr>
            <a:endParaRPr sz="900"/>
          </a:p>
        </p:txBody>
      </p:sp>
      <p:sp>
        <p:nvSpPr>
          <p:cNvPr id="26" name="object 26"/>
          <p:cNvSpPr txBox="1"/>
          <p:nvPr/>
        </p:nvSpPr>
        <p:spPr>
          <a:xfrm>
            <a:off x="7025868" y="4385314"/>
            <a:ext cx="315794" cy="118019"/>
          </a:xfrm>
          <a:prstGeom prst="rect">
            <a:avLst/>
          </a:prstGeom>
        </p:spPr>
        <p:txBody>
          <a:bodyPr wrap="square" lIns="0" tIns="0" rIns="0" bIns="0" rtlCol="0">
            <a:noAutofit/>
          </a:bodyPr>
          <a:lstStyle/>
          <a:p>
            <a:pPr marL="16003">
              <a:lnSpc>
                <a:spcPct val="95825"/>
              </a:lnSpc>
              <a:spcBef>
                <a:spcPts val="45"/>
              </a:spcBef>
            </a:pPr>
            <a:r>
              <a:rPr sz="800" spc="-17" dirty="0">
                <a:solidFill>
                  <a:srgbClr val="FE0019"/>
                </a:solidFill>
                <a:latin typeface="Times New Roman"/>
                <a:cs typeface="Times New Roman"/>
              </a:rPr>
              <a:t>ACOM</a:t>
            </a:r>
            <a:endParaRPr sz="800">
              <a:latin typeface="Times New Roman"/>
              <a:cs typeface="Times New Roman"/>
            </a:endParaRPr>
          </a:p>
        </p:txBody>
      </p:sp>
      <p:sp>
        <p:nvSpPr>
          <p:cNvPr id="25" name="object 25"/>
          <p:cNvSpPr txBox="1"/>
          <p:nvPr/>
        </p:nvSpPr>
        <p:spPr>
          <a:xfrm>
            <a:off x="7329860" y="4385314"/>
            <a:ext cx="344525" cy="39340"/>
          </a:xfrm>
          <a:prstGeom prst="rect">
            <a:avLst/>
          </a:prstGeom>
        </p:spPr>
        <p:txBody>
          <a:bodyPr wrap="square" lIns="0" tIns="0" rIns="0" bIns="0" rtlCol="0">
            <a:noAutofit/>
          </a:bodyPr>
          <a:lstStyle/>
          <a:p>
            <a:endParaRPr/>
          </a:p>
        </p:txBody>
      </p:sp>
      <p:sp>
        <p:nvSpPr>
          <p:cNvPr id="24" name="object 24"/>
          <p:cNvSpPr txBox="1"/>
          <p:nvPr/>
        </p:nvSpPr>
        <p:spPr>
          <a:xfrm>
            <a:off x="7329860" y="4424655"/>
            <a:ext cx="294220" cy="125886"/>
          </a:xfrm>
          <a:prstGeom prst="rect">
            <a:avLst/>
          </a:prstGeom>
        </p:spPr>
        <p:txBody>
          <a:bodyPr wrap="square" lIns="0" tIns="0" rIns="0" bIns="0" rtlCol="0">
            <a:noAutofit/>
          </a:bodyPr>
          <a:lstStyle/>
          <a:p>
            <a:pPr marL="12003">
              <a:lnSpc>
                <a:spcPct val="95825"/>
              </a:lnSpc>
              <a:spcBef>
                <a:spcPts val="40"/>
              </a:spcBef>
            </a:pPr>
            <a:r>
              <a:rPr sz="800" spc="35" dirty="0">
                <a:solidFill>
                  <a:srgbClr val="FE0019"/>
                </a:solidFill>
                <a:latin typeface="Times New Roman"/>
                <a:cs typeface="Times New Roman"/>
              </a:rPr>
              <a:t>EGRP</a:t>
            </a:r>
            <a:endParaRPr sz="800">
              <a:latin typeface="Times New Roman"/>
              <a:cs typeface="Times New Roman"/>
            </a:endParaRPr>
          </a:p>
        </p:txBody>
      </p:sp>
      <p:sp>
        <p:nvSpPr>
          <p:cNvPr id="23" name="object 23"/>
          <p:cNvSpPr txBox="1"/>
          <p:nvPr/>
        </p:nvSpPr>
        <p:spPr>
          <a:xfrm>
            <a:off x="7609534" y="4424655"/>
            <a:ext cx="64852" cy="125886"/>
          </a:xfrm>
          <a:prstGeom prst="rect">
            <a:avLst/>
          </a:prstGeom>
        </p:spPr>
        <p:txBody>
          <a:bodyPr wrap="square" lIns="0" tIns="0" rIns="0" bIns="0" rtlCol="0">
            <a:noAutofit/>
          </a:bodyPr>
          <a:lstStyle/>
          <a:p>
            <a:pPr marL="22794">
              <a:lnSpc>
                <a:spcPts val="897"/>
              </a:lnSpc>
            </a:pPr>
            <a:endParaRPr sz="900"/>
          </a:p>
        </p:txBody>
      </p:sp>
      <p:sp>
        <p:nvSpPr>
          <p:cNvPr id="22" name="object 22"/>
          <p:cNvSpPr txBox="1"/>
          <p:nvPr/>
        </p:nvSpPr>
        <p:spPr>
          <a:xfrm>
            <a:off x="6944802" y="4503333"/>
            <a:ext cx="385058" cy="47208"/>
          </a:xfrm>
          <a:prstGeom prst="rect">
            <a:avLst/>
          </a:prstGeom>
        </p:spPr>
        <p:txBody>
          <a:bodyPr wrap="square" lIns="0" tIns="0" rIns="0" bIns="0" rtlCol="0">
            <a:noAutofit/>
          </a:bodyPr>
          <a:lstStyle/>
          <a:p>
            <a:endParaRPr/>
          </a:p>
        </p:txBody>
      </p:sp>
      <p:sp>
        <p:nvSpPr>
          <p:cNvPr id="21" name="object 21"/>
          <p:cNvSpPr txBox="1"/>
          <p:nvPr/>
        </p:nvSpPr>
        <p:spPr>
          <a:xfrm>
            <a:off x="6944802" y="4550542"/>
            <a:ext cx="437750" cy="125886"/>
          </a:xfrm>
          <a:prstGeom prst="rect">
            <a:avLst/>
          </a:prstGeom>
        </p:spPr>
        <p:txBody>
          <a:bodyPr wrap="square" lIns="0" tIns="0" rIns="0" bIns="0" rtlCol="0">
            <a:noAutofit/>
          </a:bodyPr>
          <a:lstStyle/>
          <a:p>
            <a:pPr marL="22794">
              <a:lnSpc>
                <a:spcPts val="897"/>
              </a:lnSpc>
            </a:pPr>
            <a:endParaRPr sz="900"/>
          </a:p>
        </p:txBody>
      </p:sp>
      <p:sp>
        <p:nvSpPr>
          <p:cNvPr id="20" name="object 20"/>
          <p:cNvSpPr txBox="1"/>
          <p:nvPr/>
        </p:nvSpPr>
        <p:spPr>
          <a:xfrm>
            <a:off x="7382552" y="4550542"/>
            <a:ext cx="291834" cy="125886"/>
          </a:xfrm>
          <a:prstGeom prst="rect">
            <a:avLst/>
          </a:prstGeom>
        </p:spPr>
        <p:txBody>
          <a:bodyPr wrap="square" lIns="0" tIns="0" rIns="0" bIns="0" rtlCol="0">
            <a:noAutofit/>
          </a:bodyPr>
          <a:lstStyle/>
          <a:p>
            <a:pPr marL="16003">
              <a:lnSpc>
                <a:spcPct val="95825"/>
              </a:lnSpc>
              <a:spcBef>
                <a:spcPts val="108"/>
              </a:spcBef>
            </a:pPr>
            <a:r>
              <a:rPr sz="800" spc="4" dirty="0">
                <a:solidFill>
                  <a:srgbClr val="FE0019"/>
                </a:solidFill>
                <a:latin typeface="Times New Roman"/>
                <a:cs typeface="Times New Roman"/>
              </a:rPr>
              <a:t>ANET</a:t>
            </a:r>
            <a:endParaRPr sz="800">
              <a:latin typeface="Times New Roman"/>
              <a:cs typeface="Times New Roman"/>
            </a:endParaRPr>
          </a:p>
        </p:txBody>
      </p:sp>
      <p:sp>
        <p:nvSpPr>
          <p:cNvPr id="19" name="object 19"/>
          <p:cNvSpPr txBox="1"/>
          <p:nvPr/>
        </p:nvSpPr>
        <p:spPr>
          <a:xfrm>
            <a:off x="4293978" y="4322371"/>
            <a:ext cx="81064" cy="118019"/>
          </a:xfrm>
          <a:prstGeom prst="rect">
            <a:avLst/>
          </a:prstGeom>
        </p:spPr>
        <p:txBody>
          <a:bodyPr wrap="square" lIns="0" tIns="0" rIns="0" bIns="0" rtlCol="0">
            <a:noAutofit/>
          </a:bodyPr>
          <a:lstStyle/>
          <a:p>
            <a:pPr marL="22794">
              <a:lnSpc>
                <a:spcPts val="897"/>
              </a:lnSpc>
            </a:pPr>
            <a:endParaRPr sz="900"/>
          </a:p>
        </p:txBody>
      </p:sp>
      <p:sp>
        <p:nvSpPr>
          <p:cNvPr id="18" name="object 18"/>
          <p:cNvSpPr txBox="1"/>
          <p:nvPr/>
        </p:nvSpPr>
        <p:spPr>
          <a:xfrm>
            <a:off x="4375042" y="4322371"/>
            <a:ext cx="267514" cy="118019"/>
          </a:xfrm>
          <a:prstGeom prst="rect">
            <a:avLst/>
          </a:prstGeom>
        </p:spPr>
        <p:txBody>
          <a:bodyPr wrap="square" lIns="0" tIns="0" rIns="0" bIns="0" rtlCol="0">
            <a:noAutofit/>
          </a:bodyPr>
          <a:lstStyle/>
          <a:p>
            <a:pPr marL="16004">
              <a:lnSpc>
                <a:spcPct val="95825"/>
              </a:lnSpc>
              <a:spcBef>
                <a:spcPts val="40"/>
              </a:spcBef>
            </a:pPr>
            <a:r>
              <a:rPr sz="800" spc="17" dirty="0">
                <a:solidFill>
                  <a:srgbClr val="FE0019"/>
                </a:solidFill>
                <a:latin typeface="Times New Roman"/>
                <a:cs typeface="Times New Roman"/>
              </a:rPr>
              <a:t>BID</a:t>
            </a:r>
            <a:r>
              <a:rPr sz="800" dirty="0">
                <a:solidFill>
                  <a:srgbClr val="FE0019"/>
                </a:solidFill>
                <a:latin typeface="Times New Roman"/>
                <a:cs typeface="Times New Roman"/>
              </a:rPr>
              <a:t>S</a:t>
            </a:r>
            <a:endParaRPr sz="800">
              <a:latin typeface="Times New Roman"/>
              <a:cs typeface="Times New Roman"/>
            </a:endParaRPr>
          </a:p>
        </p:txBody>
      </p:sp>
      <p:sp>
        <p:nvSpPr>
          <p:cNvPr id="17" name="object 17"/>
          <p:cNvSpPr txBox="1"/>
          <p:nvPr/>
        </p:nvSpPr>
        <p:spPr>
          <a:xfrm>
            <a:off x="5809893" y="4267295"/>
            <a:ext cx="81064" cy="118019"/>
          </a:xfrm>
          <a:prstGeom prst="rect">
            <a:avLst/>
          </a:prstGeom>
        </p:spPr>
        <p:txBody>
          <a:bodyPr wrap="square" lIns="0" tIns="0" rIns="0" bIns="0" rtlCol="0">
            <a:noAutofit/>
          </a:bodyPr>
          <a:lstStyle/>
          <a:p>
            <a:pPr marL="22794">
              <a:lnSpc>
                <a:spcPts val="897"/>
              </a:lnSpc>
            </a:pPr>
            <a:endParaRPr sz="900"/>
          </a:p>
        </p:txBody>
      </p:sp>
      <p:sp>
        <p:nvSpPr>
          <p:cNvPr id="16" name="object 16"/>
          <p:cNvSpPr txBox="1"/>
          <p:nvPr/>
        </p:nvSpPr>
        <p:spPr>
          <a:xfrm>
            <a:off x="5890958" y="4267295"/>
            <a:ext cx="291834" cy="118019"/>
          </a:xfrm>
          <a:prstGeom prst="rect">
            <a:avLst/>
          </a:prstGeom>
        </p:spPr>
        <p:txBody>
          <a:bodyPr wrap="square" lIns="0" tIns="0" rIns="0" bIns="0" rtlCol="0">
            <a:noAutofit/>
          </a:bodyPr>
          <a:lstStyle/>
          <a:p>
            <a:pPr marL="16004">
              <a:lnSpc>
                <a:spcPct val="95825"/>
              </a:lnSpc>
              <a:spcBef>
                <a:spcPts val="40"/>
              </a:spcBef>
            </a:pPr>
            <a:r>
              <a:rPr sz="800" dirty="0">
                <a:solidFill>
                  <a:srgbClr val="FE0019"/>
                </a:solidFill>
                <a:latin typeface="Times New Roman"/>
                <a:cs typeface="Times New Roman"/>
              </a:rPr>
              <a:t>ATHY</a:t>
            </a:r>
            <a:endParaRPr sz="800">
              <a:latin typeface="Times New Roman"/>
              <a:cs typeface="Times New Roman"/>
            </a:endParaRPr>
          </a:p>
        </p:txBody>
      </p:sp>
      <p:sp>
        <p:nvSpPr>
          <p:cNvPr id="15" name="object 15"/>
          <p:cNvSpPr txBox="1"/>
          <p:nvPr/>
        </p:nvSpPr>
        <p:spPr>
          <a:xfrm>
            <a:off x="3888653" y="4267295"/>
            <a:ext cx="81065" cy="118019"/>
          </a:xfrm>
          <a:prstGeom prst="rect">
            <a:avLst/>
          </a:prstGeom>
        </p:spPr>
        <p:txBody>
          <a:bodyPr wrap="square" lIns="0" tIns="0" rIns="0" bIns="0" rtlCol="0">
            <a:noAutofit/>
          </a:bodyPr>
          <a:lstStyle/>
          <a:p>
            <a:pPr marL="22794">
              <a:lnSpc>
                <a:spcPts val="897"/>
              </a:lnSpc>
            </a:pPr>
            <a:endParaRPr sz="900"/>
          </a:p>
        </p:txBody>
      </p:sp>
      <p:sp>
        <p:nvSpPr>
          <p:cNvPr id="14" name="object 14"/>
          <p:cNvSpPr txBox="1"/>
          <p:nvPr/>
        </p:nvSpPr>
        <p:spPr>
          <a:xfrm>
            <a:off x="3969718" y="4267295"/>
            <a:ext cx="259407" cy="118019"/>
          </a:xfrm>
          <a:prstGeom prst="rect">
            <a:avLst/>
          </a:prstGeom>
        </p:spPr>
        <p:txBody>
          <a:bodyPr wrap="square" lIns="0" tIns="0" rIns="0" bIns="0" rtlCol="0">
            <a:noAutofit/>
          </a:bodyPr>
          <a:lstStyle/>
          <a:p>
            <a:pPr marL="16003">
              <a:lnSpc>
                <a:spcPct val="95825"/>
              </a:lnSpc>
              <a:spcBef>
                <a:spcPts val="40"/>
              </a:spcBef>
            </a:pPr>
            <a:r>
              <a:rPr sz="800" spc="31" dirty="0">
                <a:solidFill>
                  <a:srgbClr val="FE0019"/>
                </a:solidFill>
                <a:latin typeface="Times New Roman"/>
                <a:cs typeface="Times New Roman"/>
              </a:rPr>
              <a:t>PSIX</a:t>
            </a:r>
            <a:endParaRPr sz="800">
              <a:latin typeface="Times New Roman"/>
              <a:cs typeface="Times New Roman"/>
            </a:endParaRPr>
          </a:p>
        </p:txBody>
      </p:sp>
      <p:sp>
        <p:nvSpPr>
          <p:cNvPr id="13" name="object 13"/>
          <p:cNvSpPr txBox="1"/>
          <p:nvPr/>
        </p:nvSpPr>
        <p:spPr>
          <a:xfrm>
            <a:off x="6231430" y="4141409"/>
            <a:ext cx="81065" cy="118019"/>
          </a:xfrm>
          <a:prstGeom prst="rect">
            <a:avLst/>
          </a:prstGeom>
        </p:spPr>
        <p:txBody>
          <a:bodyPr wrap="square" lIns="0" tIns="0" rIns="0" bIns="0" rtlCol="0">
            <a:noAutofit/>
          </a:bodyPr>
          <a:lstStyle/>
          <a:p>
            <a:pPr marL="22794">
              <a:lnSpc>
                <a:spcPts val="897"/>
              </a:lnSpc>
            </a:pPr>
            <a:endParaRPr sz="900"/>
          </a:p>
        </p:txBody>
      </p:sp>
      <p:sp>
        <p:nvSpPr>
          <p:cNvPr id="12" name="object 12"/>
          <p:cNvSpPr txBox="1"/>
          <p:nvPr/>
        </p:nvSpPr>
        <p:spPr>
          <a:xfrm>
            <a:off x="6312496" y="4141409"/>
            <a:ext cx="296352" cy="118019"/>
          </a:xfrm>
          <a:prstGeom prst="rect">
            <a:avLst/>
          </a:prstGeom>
        </p:spPr>
        <p:txBody>
          <a:bodyPr wrap="square" lIns="0" tIns="0" rIns="0" bIns="0" rtlCol="0">
            <a:noAutofit/>
          </a:bodyPr>
          <a:lstStyle/>
          <a:p>
            <a:pPr marL="16003">
              <a:lnSpc>
                <a:spcPct val="95825"/>
              </a:lnSpc>
              <a:spcBef>
                <a:spcPts val="40"/>
              </a:spcBef>
            </a:pPr>
            <a:r>
              <a:rPr sz="800" spc="22" dirty="0">
                <a:solidFill>
                  <a:srgbClr val="FE0019"/>
                </a:solidFill>
                <a:latin typeface="Times New Roman"/>
                <a:cs typeface="Times New Roman"/>
              </a:rPr>
              <a:t>CLKS</a:t>
            </a:r>
            <a:endParaRPr sz="800">
              <a:latin typeface="Times New Roman"/>
              <a:cs typeface="Times New Roman"/>
            </a:endParaRPr>
          </a:p>
        </p:txBody>
      </p:sp>
      <p:sp>
        <p:nvSpPr>
          <p:cNvPr id="11" name="object 11"/>
          <p:cNvSpPr txBox="1"/>
          <p:nvPr/>
        </p:nvSpPr>
        <p:spPr>
          <a:xfrm>
            <a:off x="6596223" y="4141409"/>
            <a:ext cx="48637" cy="118019"/>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6847524" y="4078463"/>
            <a:ext cx="81064" cy="118019"/>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6928588" y="4078463"/>
            <a:ext cx="283727" cy="118019"/>
          </a:xfrm>
          <a:prstGeom prst="rect">
            <a:avLst/>
          </a:prstGeom>
        </p:spPr>
        <p:txBody>
          <a:bodyPr wrap="square" lIns="0" tIns="0" rIns="0" bIns="0" rtlCol="0">
            <a:noAutofit/>
          </a:bodyPr>
          <a:lstStyle/>
          <a:p>
            <a:pPr marL="16003">
              <a:lnSpc>
                <a:spcPct val="95825"/>
              </a:lnSpc>
              <a:spcBef>
                <a:spcPts val="45"/>
              </a:spcBef>
            </a:pPr>
            <a:r>
              <a:rPr sz="800" spc="-8" dirty="0">
                <a:solidFill>
                  <a:srgbClr val="FE0019"/>
                </a:solidFill>
                <a:latin typeface="Times New Roman"/>
                <a:cs typeface="Times New Roman"/>
              </a:rPr>
              <a:t>SON</a:t>
            </a:r>
            <a:r>
              <a:rPr sz="800" dirty="0">
                <a:solidFill>
                  <a:srgbClr val="FE0019"/>
                </a:solidFill>
                <a:latin typeface="Times New Roman"/>
                <a:cs typeface="Times New Roman"/>
              </a:rPr>
              <a:t>E</a:t>
            </a:r>
            <a:endParaRPr sz="800">
              <a:latin typeface="Times New Roman"/>
              <a:cs typeface="Times New Roman"/>
            </a:endParaRPr>
          </a:p>
        </p:txBody>
      </p:sp>
      <p:sp>
        <p:nvSpPr>
          <p:cNvPr id="8" name="object 8"/>
          <p:cNvSpPr txBox="1"/>
          <p:nvPr/>
        </p:nvSpPr>
        <p:spPr>
          <a:xfrm>
            <a:off x="7366340" y="3519840"/>
            <a:ext cx="308046" cy="118019"/>
          </a:xfrm>
          <a:prstGeom prst="rect">
            <a:avLst/>
          </a:prstGeom>
        </p:spPr>
        <p:txBody>
          <a:bodyPr wrap="square" lIns="0" tIns="0" rIns="0" bIns="0" rtlCol="0">
            <a:noAutofit/>
          </a:bodyPr>
          <a:lstStyle/>
          <a:p>
            <a:pPr marL="16004">
              <a:lnSpc>
                <a:spcPct val="95825"/>
              </a:lnSpc>
              <a:spcBef>
                <a:spcPts val="40"/>
              </a:spcBef>
            </a:pPr>
            <a:r>
              <a:rPr sz="800" spc="-4" dirty="0">
                <a:solidFill>
                  <a:srgbClr val="FE0019"/>
                </a:solidFill>
                <a:latin typeface="Times New Roman"/>
                <a:cs typeface="Times New Roman"/>
              </a:rPr>
              <a:t>ATHM</a:t>
            </a:r>
            <a:endParaRPr sz="800">
              <a:latin typeface="Times New Roman"/>
              <a:cs typeface="Times New Roman"/>
            </a:endParaRPr>
          </a:p>
        </p:txBody>
      </p:sp>
      <p:sp>
        <p:nvSpPr>
          <p:cNvPr id="7" name="object 7"/>
          <p:cNvSpPr txBox="1"/>
          <p:nvPr/>
        </p:nvSpPr>
        <p:spPr>
          <a:xfrm>
            <a:off x="7390659" y="3024158"/>
            <a:ext cx="297234" cy="118019"/>
          </a:xfrm>
          <a:prstGeom prst="rect">
            <a:avLst/>
          </a:prstGeom>
        </p:spPr>
        <p:txBody>
          <a:bodyPr wrap="square" lIns="0" tIns="0" rIns="0" bIns="0" rtlCol="0">
            <a:noAutofit/>
          </a:bodyPr>
          <a:lstStyle/>
          <a:p>
            <a:pPr marL="16003">
              <a:lnSpc>
                <a:spcPct val="95825"/>
              </a:lnSpc>
              <a:spcBef>
                <a:spcPts val="45"/>
              </a:spcBef>
            </a:pPr>
            <a:r>
              <a:rPr sz="800" spc="26" dirty="0">
                <a:solidFill>
                  <a:srgbClr val="FE0019"/>
                </a:solidFill>
                <a:latin typeface="Times New Roman"/>
                <a:cs typeface="Times New Roman"/>
              </a:rPr>
              <a:t>SPYG</a:t>
            </a:r>
            <a:endParaRPr sz="800">
              <a:latin typeface="Times New Roman"/>
              <a:cs typeface="Times New Roman"/>
            </a:endParaRPr>
          </a:p>
        </p:txBody>
      </p:sp>
      <p:sp>
        <p:nvSpPr>
          <p:cNvPr id="6" name="object 6"/>
          <p:cNvSpPr txBox="1"/>
          <p:nvPr/>
        </p:nvSpPr>
        <p:spPr>
          <a:xfrm>
            <a:off x="2701051" y="2103607"/>
            <a:ext cx="28373" cy="216368"/>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2701051" y="2319975"/>
            <a:ext cx="28373" cy="834003"/>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2701051" y="3153978"/>
            <a:ext cx="28373" cy="834004"/>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2701051" y="3987982"/>
            <a:ext cx="28373" cy="834004"/>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2701051" y="4821986"/>
            <a:ext cx="28373" cy="413067"/>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41125681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2" name="object 12"/>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3"/>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4"/>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7" name="object 7"/>
          <p:cNvSpPr txBox="1"/>
          <p:nvPr/>
        </p:nvSpPr>
        <p:spPr>
          <a:xfrm>
            <a:off x="1931517" y="1307726"/>
            <a:ext cx="539743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PS Ratios and Margins are not highly correlated</a:t>
            </a:r>
            <a:endParaRPr sz="2200">
              <a:latin typeface="Times New Roman"/>
              <a:cs typeface="Times New Roman"/>
            </a:endParaRPr>
          </a:p>
        </p:txBody>
      </p:sp>
      <p:sp>
        <p:nvSpPr>
          <p:cNvPr id="6" name="object 6"/>
          <p:cNvSpPr txBox="1"/>
          <p:nvPr/>
        </p:nvSpPr>
        <p:spPr>
          <a:xfrm>
            <a:off x="1525442" y="2095500"/>
            <a:ext cx="5802930"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Regressing PS ratios against current margins yields the following</a:t>
            </a:r>
            <a:endParaRPr sz="1600">
              <a:latin typeface="Times New Roman"/>
              <a:cs typeface="Times New Roman"/>
            </a:endParaRPr>
          </a:p>
        </p:txBody>
      </p:sp>
      <p:sp>
        <p:nvSpPr>
          <p:cNvPr id="5" name="object 5"/>
          <p:cNvSpPr txBox="1"/>
          <p:nvPr/>
        </p:nvSpPr>
        <p:spPr>
          <a:xfrm>
            <a:off x="1525442" y="2359287"/>
            <a:ext cx="6781946" cy="1249007"/>
          </a:xfrm>
          <a:prstGeom prst="rect">
            <a:avLst/>
          </a:prstGeom>
        </p:spPr>
        <p:txBody>
          <a:bodyPr wrap="square" lIns="0" tIns="0" rIns="0" bIns="0" rtlCol="0">
            <a:noAutofit/>
          </a:bodyPr>
          <a:lstStyle/>
          <a:p>
            <a:pPr marL="2112715" marR="23988">
              <a:lnSpc>
                <a:spcPts val="1548"/>
              </a:lnSpc>
              <a:spcBef>
                <a:spcPts val="77"/>
              </a:spcBef>
            </a:pPr>
            <a:r>
              <a:rPr sz="1400" dirty="0">
                <a:latin typeface="Times New Roman"/>
                <a:cs typeface="Times New Roman"/>
              </a:rPr>
              <a:t>- 7.54(Net Margin)    </a:t>
            </a:r>
            <a:r>
              <a:rPr sz="1400" spc="161" dirty="0">
                <a:latin typeface="Times New Roman"/>
                <a:cs typeface="Times New Roman"/>
              </a:rPr>
              <a:t> </a:t>
            </a:r>
            <a:r>
              <a:rPr sz="1400" dirty="0">
                <a:latin typeface="Times New Roman"/>
                <a:cs typeface="Times New Roman"/>
              </a:rPr>
              <a:t>R</a:t>
            </a:r>
            <a:r>
              <a:rPr sz="1400" baseline="27607" dirty="0">
                <a:latin typeface="Times New Roman"/>
                <a:cs typeface="Times New Roman"/>
              </a:rPr>
              <a:t>2</a:t>
            </a:r>
            <a:r>
              <a:rPr sz="1400" spc="127" baseline="27607" dirty="0">
                <a:latin typeface="Times New Roman"/>
                <a:cs typeface="Times New Roman"/>
              </a:rPr>
              <a:t> </a:t>
            </a:r>
            <a:r>
              <a:rPr sz="1400" dirty="0">
                <a:latin typeface="Times New Roman"/>
                <a:cs typeface="Times New Roman"/>
              </a:rPr>
              <a:t>= 0.04</a:t>
            </a:r>
            <a:endParaRPr sz="1400">
              <a:latin typeface="Times New Roman"/>
              <a:cs typeface="Times New Roman"/>
            </a:endParaRPr>
          </a:p>
          <a:p>
            <a:pPr marL="3728806" marR="2475212" algn="ctr">
              <a:lnSpc>
                <a:spcPct val="95825"/>
              </a:lnSpc>
              <a:spcBef>
                <a:spcPts val="335"/>
              </a:spcBef>
            </a:pPr>
            <a:r>
              <a:rPr sz="1400" dirty="0">
                <a:latin typeface="Times New Roman"/>
                <a:cs typeface="Times New Roman"/>
              </a:rPr>
              <a:t>(0.49)</a:t>
            </a:r>
            <a:endParaRPr sz="1400">
              <a:latin typeface="Times New Roman"/>
              <a:cs typeface="Times New Roman"/>
            </a:endParaRPr>
          </a:p>
          <a:p>
            <a:pPr marL="319115" indent="-307718">
              <a:lnSpc>
                <a:spcPts val="1857"/>
              </a:lnSpc>
              <a:spcBef>
                <a:spcPts val="46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This is not surprising. These firms</a:t>
            </a:r>
            <a:r>
              <a:rPr sz="1600" spc="-88" dirty="0">
                <a:latin typeface="Times New Roman"/>
                <a:cs typeface="Times New Roman"/>
              </a:rPr>
              <a:t> </a:t>
            </a:r>
            <a:r>
              <a:rPr sz="1600" dirty="0">
                <a:latin typeface="Times New Roman"/>
                <a:cs typeface="Times New Roman"/>
              </a:rPr>
              <a:t>are priced based upon expected margins, </a:t>
            </a:r>
            <a:endParaRPr sz="1600">
              <a:latin typeface="Times New Roman"/>
              <a:cs typeface="Times New Roman"/>
            </a:endParaRPr>
          </a:p>
          <a:p>
            <a:pPr marL="319115">
              <a:lnSpc>
                <a:spcPts val="1857"/>
              </a:lnSpc>
              <a:spcBef>
                <a:spcPts val="92"/>
              </a:spcBef>
            </a:pPr>
            <a:r>
              <a:rPr sz="1600" dirty="0">
                <a:latin typeface="Times New Roman"/>
                <a:cs typeface="Times New Roman"/>
              </a:rPr>
              <a:t>rather than current margins. Consequently, there is little relationship between </a:t>
            </a:r>
            <a:endParaRPr sz="1600">
              <a:latin typeface="Times New Roman"/>
              <a:cs typeface="Times New Roman"/>
            </a:endParaRPr>
          </a:p>
          <a:p>
            <a:pPr marL="319115">
              <a:lnSpc>
                <a:spcPts val="1857"/>
              </a:lnSpc>
              <a:spcBef>
                <a:spcPts val="92"/>
              </a:spcBef>
            </a:pPr>
            <a:r>
              <a:rPr sz="1600" dirty="0">
                <a:latin typeface="Times New Roman"/>
                <a:cs typeface="Times New Roman"/>
              </a:rPr>
              <a:t>current margins and market values.</a:t>
            </a:r>
            <a:endParaRPr sz="1600">
              <a:latin typeface="Times New Roman"/>
              <a:cs typeface="Times New Roman"/>
            </a:endParaRPr>
          </a:p>
        </p:txBody>
      </p:sp>
      <p:sp>
        <p:nvSpPr>
          <p:cNvPr id="4" name="object 4"/>
          <p:cNvSpPr txBox="1"/>
          <p:nvPr/>
        </p:nvSpPr>
        <p:spPr>
          <a:xfrm>
            <a:off x="1941078" y="2368250"/>
            <a:ext cx="868476"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PS = 81.36</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133</a:t>
            </a:r>
            <a:endParaRPr sz="1300">
              <a:latin typeface="Times New Roman"/>
              <a:cs typeface="Times New Roman"/>
            </a:endParaRPr>
          </a:p>
        </p:txBody>
      </p:sp>
    </p:spTree>
    <p:extLst>
      <p:ext uri="{BB962C8B-B14F-4D97-AF65-F5344CB8AC3E}">
        <p14:creationId xmlns:p14="http://schemas.microsoft.com/office/powerpoint/2010/main" val="21506229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txBox="1"/>
          <p:nvPr/>
        </p:nvSpPr>
        <p:spPr>
          <a:xfrm>
            <a:off x="1269503" y="984998"/>
            <a:ext cx="6700705" cy="605118"/>
          </a:xfrm>
          <a:prstGeom prst="rect">
            <a:avLst/>
          </a:prstGeom>
        </p:spPr>
        <p:txBody>
          <a:bodyPr wrap="square" lIns="0" tIns="0" rIns="0" bIns="0" rtlCol="0">
            <a:noAutofit/>
          </a:bodyPr>
          <a:lstStyle/>
          <a:p>
            <a:pPr algn="ctr">
              <a:lnSpc>
                <a:spcPts val="2172"/>
              </a:lnSpc>
              <a:spcBef>
                <a:spcPts val="109"/>
              </a:spcBef>
            </a:pPr>
            <a:r>
              <a:rPr sz="3200" baseline="1207" dirty="0">
                <a:latin typeface="Times New Roman"/>
                <a:cs typeface="Times New Roman"/>
              </a:rPr>
              <a:t>Solution 1: Use proxies for survival and growth: Amazon in</a:t>
            </a:r>
            <a:endParaRPr sz="2200">
              <a:latin typeface="Times New Roman"/>
              <a:cs typeface="Times New Roman"/>
            </a:endParaRPr>
          </a:p>
          <a:p>
            <a:pPr marL="2684109" marR="2704546" algn="ctr">
              <a:lnSpc>
                <a:spcPct val="95825"/>
              </a:lnSpc>
            </a:pPr>
            <a:r>
              <a:rPr sz="2200" dirty="0">
                <a:latin typeface="Times New Roman"/>
                <a:cs typeface="Times New Roman"/>
              </a:rPr>
              <a:t>early 2000</a:t>
            </a:r>
            <a:endParaRPr sz="2200">
              <a:latin typeface="Times New Roman"/>
              <a:cs typeface="Times New Roman"/>
            </a:endParaRPr>
          </a:p>
        </p:txBody>
      </p:sp>
      <p:sp>
        <p:nvSpPr>
          <p:cNvPr id="8" name="object 8"/>
          <p:cNvSpPr txBox="1"/>
          <p:nvPr/>
        </p:nvSpPr>
        <p:spPr>
          <a:xfrm>
            <a:off x="1525442" y="2095501"/>
            <a:ext cx="6898788" cy="956309"/>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Hypothesizing that firms</a:t>
            </a:r>
            <a:r>
              <a:rPr sz="2400" spc="-88" baseline="1610" dirty="0">
                <a:latin typeface="Times New Roman"/>
                <a:cs typeface="Times New Roman"/>
              </a:rPr>
              <a:t> </a:t>
            </a:r>
            <a:r>
              <a:rPr sz="2400" baseline="1610" dirty="0">
                <a:latin typeface="Times New Roman"/>
                <a:cs typeface="Times New Roman"/>
              </a:rPr>
              <a:t>with higher revenue growth and higher cash balances</a:t>
            </a:r>
            <a:endParaRPr sz="1600">
              <a:latin typeface="Times New Roman"/>
              <a:cs typeface="Times New Roman"/>
            </a:endParaRPr>
          </a:p>
          <a:p>
            <a:pPr marL="319115" marR="35856">
              <a:lnSpc>
                <a:spcPts val="1857"/>
              </a:lnSpc>
            </a:pPr>
            <a:r>
              <a:rPr sz="1600" dirty="0">
                <a:latin typeface="Times New Roman"/>
                <a:cs typeface="Times New Roman"/>
              </a:rPr>
              <a:t>should have a greater chance of surviving and becoming profitable,</a:t>
            </a:r>
            <a:r>
              <a:rPr sz="1600" spc="-93" dirty="0">
                <a:latin typeface="Times New Roman"/>
                <a:cs typeface="Times New Roman"/>
              </a:rPr>
              <a:t> </a:t>
            </a:r>
            <a:r>
              <a:rPr sz="1600" dirty="0">
                <a:latin typeface="Times New Roman"/>
                <a:cs typeface="Times New Roman"/>
              </a:rPr>
              <a:t>we ran the </a:t>
            </a:r>
            <a:endParaRPr sz="1600">
              <a:latin typeface="Times New Roman"/>
              <a:cs typeface="Times New Roman"/>
            </a:endParaRPr>
          </a:p>
          <a:p>
            <a:pPr marL="319115" marR="35856">
              <a:lnSpc>
                <a:spcPts val="1857"/>
              </a:lnSpc>
              <a:spcBef>
                <a:spcPts val="117"/>
              </a:spcBef>
            </a:pPr>
            <a:r>
              <a:rPr sz="1600" dirty="0">
                <a:latin typeface="Times New Roman"/>
                <a:cs typeface="Times New Roman"/>
              </a:rPr>
              <a:t>following regression: (The level of revenues was used to control for size)</a:t>
            </a:r>
            <a:endParaRPr sz="1600">
              <a:latin typeface="Times New Roman"/>
              <a:cs typeface="Times New Roman"/>
            </a:endParaRPr>
          </a:p>
          <a:p>
            <a:pPr marL="11397" marR="30772">
              <a:lnSpc>
                <a:spcPct val="95825"/>
              </a:lnSpc>
              <a:spcBef>
                <a:spcPts val="363"/>
              </a:spcBef>
            </a:pPr>
            <a:r>
              <a:rPr sz="1400" dirty="0">
                <a:latin typeface="Times New Roman"/>
                <a:cs typeface="Times New Roman"/>
              </a:rPr>
              <a:t>PS = 30.61 - 2.77 ln(Rev) + 6.42 (Rev Growth) + 5.11 (Cash/Rev)</a:t>
            </a:r>
            <a:endParaRPr sz="1400">
              <a:latin typeface="Times New Roman"/>
              <a:cs typeface="Times New Roman"/>
            </a:endParaRPr>
          </a:p>
        </p:txBody>
      </p:sp>
      <p:sp>
        <p:nvSpPr>
          <p:cNvPr id="7" name="object 7"/>
          <p:cNvSpPr txBox="1"/>
          <p:nvPr/>
        </p:nvSpPr>
        <p:spPr>
          <a:xfrm>
            <a:off x="1941078" y="3107839"/>
            <a:ext cx="1716304" cy="459441"/>
          </a:xfrm>
          <a:prstGeom prst="rect">
            <a:avLst/>
          </a:prstGeom>
        </p:spPr>
        <p:txBody>
          <a:bodyPr wrap="square" lIns="0" tIns="0" rIns="0" bIns="0" rtlCol="0">
            <a:noAutofit/>
          </a:bodyPr>
          <a:lstStyle/>
          <a:p>
            <a:pPr marR="11397" algn="r">
              <a:lnSpc>
                <a:spcPts val="1476"/>
              </a:lnSpc>
              <a:spcBef>
                <a:spcPts val="74"/>
              </a:spcBef>
            </a:pPr>
            <a:r>
              <a:rPr sz="1400" dirty="0">
                <a:latin typeface="Times New Roman"/>
                <a:cs typeface="Times New Roman"/>
              </a:rPr>
              <a:t>(0.66)</a:t>
            </a:r>
            <a:endParaRPr sz="1400">
              <a:latin typeface="Times New Roman"/>
              <a:cs typeface="Times New Roman"/>
            </a:endParaRPr>
          </a:p>
          <a:p>
            <a:pPr marL="11397">
              <a:lnSpc>
                <a:spcPct val="95825"/>
              </a:lnSpc>
              <a:spcBef>
                <a:spcPts val="338"/>
              </a:spcBef>
            </a:pPr>
            <a:r>
              <a:rPr sz="1400" dirty="0">
                <a:latin typeface="Times New Roman"/>
                <a:cs typeface="Times New Roman"/>
              </a:rPr>
              <a:t>R squared = 31.8%</a:t>
            </a:r>
            <a:endParaRPr sz="1400">
              <a:latin typeface="Times New Roman"/>
              <a:cs typeface="Times New Roman"/>
            </a:endParaRPr>
          </a:p>
        </p:txBody>
      </p:sp>
      <p:sp>
        <p:nvSpPr>
          <p:cNvPr id="6" name="object 6"/>
          <p:cNvSpPr txBox="1"/>
          <p:nvPr/>
        </p:nvSpPr>
        <p:spPr>
          <a:xfrm>
            <a:off x="4019260" y="3107838"/>
            <a:ext cx="497104"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(2.63)</a:t>
            </a:r>
            <a:endParaRPr sz="1400">
              <a:latin typeface="Times New Roman"/>
              <a:cs typeface="Times New Roman"/>
            </a:endParaRPr>
          </a:p>
        </p:txBody>
      </p:sp>
      <p:sp>
        <p:nvSpPr>
          <p:cNvPr id="5" name="object 5"/>
          <p:cNvSpPr txBox="1"/>
          <p:nvPr/>
        </p:nvSpPr>
        <p:spPr>
          <a:xfrm>
            <a:off x="5681805" y="3107838"/>
            <a:ext cx="497104"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(3.49)</a:t>
            </a:r>
            <a:endParaRPr sz="1400">
              <a:latin typeface="Times New Roman"/>
              <a:cs typeface="Times New Roman"/>
            </a:endParaRPr>
          </a:p>
        </p:txBody>
      </p:sp>
      <p:sp>
        <p:nvSpPr>
          <p:cNvPr id="4" name="object 4"/>
          <p:cNvSpPr txBox="1"/>
          <p:nvPr/>
        </p:nvSpPr>
        <p:spPr>
          <a:xfrm>
            <a:off x="1941079" y="3623309"/>
            <a:ext cx="5588110" cy="71717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Predicted PS = 30.61 - 2.77(7.1039) + 6.42(1.9946) + 5.11 (.3069) = 30.42</a:t>
            </a:r>
            <a:endParaRPr sz="1400">
              <a:latin typeface="Times New Roman"/>
              <a:cs typeface="Times New Roman"/>
            </a:endParaRPr>
          </a:p>
          <a:p>
            <a:pPr marL="11397" marR="27352">
              <a:lnSpc>
                <a:spcPct val="95825"/>
              </a:lnSpc>
              <a:spcBef>
                <a:spcPts val="338"/>
              </a:spcBef>
            </a:pPr>
            <a:r>
              <a:rPr sz="1400" dirty="0">
                <a:latin typeface="Times New Roman"/>
                <a:cs typeface="Times New Roman"/>
              </a:rPr>
              <a:t>Actual PS = 25.63</a:t>
            </a:r>
            <a:endParaRPr sz="1400">
              <a:latin typeface="Times New Roman"/>
              <a:cs typeface="Times New Roman"/>
            </a:endParaRPr>
          </a:p>
          <a:p>
            <a:pPr marL="11397" marR="27352">
              <a:lnSpc>
                <a:spcPct val="95825"/>
              </a:lnSpc>
              <a:spcBef>
                <a:spcPts val="412"/>
              </a:spcBef>
            </a:pPr>
            <a:r>
              <a:rPr sz="1400" dirty="0">
                <a:latin typeface="Times New Roman"/>
                <a:cs typeface="Times New Roman"/>
              </a:rPr>
              <a:t>Amazon is undervalued, relative to other internet stocks.</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134</a:t>
            </a:r>
            <a:endParaRPr sz="1300">
              <a:latin typeface="Times New Roman"/>
              <a:cs typeface="Times New Roman"/>
            </a:endParaRPr>
          </a:p>
        </p:txBody>
      </p:sp>
    </p:spTree>
    <p:extLst>
      <p:ext uri="{BB962C8B-B14F-4D97-AF65-F5344CB8AC3E}">
        <p14:creationId xmlns:p14="http://schemas.microsoft.com/office/powerpoint/2010/main" val="2945556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txBox="1"/>
          <p:nvPr/>
        </p:nvSpPr>
        <p:spPr>
          <a:xfrm>
            <a:off x="2712391" y="1307726"/>
            <a:ext cx="383573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Solution 2: Use forward multiples</a:t>
            </a:r>
            <a:endParaRPr sz="2200">
              <a:latin typeface="Times New Roman"/>
              <a:cs typeface="Times New Roman"/>
            </a:endParaRPr>
          </a:p>
        </p:txBody>
      </p:sp>
      <p:sp>
        <p:nvSpPr>
          <p:cNvPr id="7" name="object 7"/>
          <p:cNvSpPr txBox="1"/>
          <p:nvPr/>
        </p:nvSpPr>
        <p:spPr>
          <a:xfrm>
            <a:off x="1525442" y="2095500"/>
            <a:ext cx="6932631" cy="1232647"/>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You can always estimate price (or value) as a multiple of revenues, earnings or</a:t>
            </a:r>
            <a:endParaRPr sz="1600">
              <a:latin typeface="Times New Roman"/>
              <a:cs typeface="Times New Roman"/>
            </a:endParaRPr>
          </a:p>
          <a:p>
            <a:pPr marL="319115" marR="30772">
              <a:lnSpc>
                <a:spcPct val="95825"/>
              </a:lnSpc>
            </a:pPr>
            <a:r>
              <a:rPr sz="1600" dirty="0">
                <a:latin typeface="Times New Roman"/>
                <a:cs typeface="Times New Roman"/>
              </a:rPr>
              <a:t>book value in a future year. These multiples are called forward multiples.</a:t>
            </a:r>
            <a:endParaRPr sz="1600">
              <a:latin typeface="Times New Roman"/>
              <a:cs typeface="Times New Roman"/>
            </a:endParaRPr>
          </a:p>
          <a:p>
            <a:pPr marL="319115" marR="102465" indent="-307718" algn="just">
              <a:lnSpc>
                <a:spcPct val="98316"/>
              </a:lnSpc>
              <a:spcBef>
                <a:spcPts val="50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For young and evolving firms,</a:t>
            </a:r>
            <a:r>
              <a:rPr sz="1600" spc="-88" dirty="0">
                <a:latin typeface="Times New Roman"/>
                <a:cs typeface="Times New Roman"/>
              </a:rPr>
              <a:t> </a:t>
            </a:r>
            <a:r>
              <a:rPr sz="1600" dirty="0">
                <a:latin typeface="Times New Roman"/>
                <a:cs typeface="Times New Roman"/>
              </a:rPr>
              <a:t>the values of fundamentals in future years may provide a much better picture of the true value potential of the firm.</a:t>
            </a:r>
            <a:r>
              <a:rPr sz="1600" spc="-88" dirty="0">
                <a:latin typeface="Times New Roman"/>
                <a:cs typeface="Times New Roman"/>
              </a:rPr>
              <a:t> </a:t>
            </a:r>
            <a:r>
              <a:rPr sz="1600" dirty="0">
                <a:latin typeface="Times New Roman"/>
                <a:cs typeface="Times New Roman"/>
              </a:rPr>
              <a:t>There are two ways in which you can use forward multiples:</a:t>
            </a:r>
            <a:endParaRPr sz="1600">
              <a:latin typeface="Times New Roman"/>
              <a:cs typeface="Times New Roman"/>
            </a:endParaRPr>
          </a:p>
        </p:txBody>
      </p:sp>
      <p:sp>
        <p:nvSpPr>
          <p:cNvPr id="6" name="object 6"/>
          <p:cNvSpPr txBox="1"/>
          <p:nvPr/>
        </p:nvSpPr>
        <p:spPr>
          <a:xfrm>
            <a:off x="1941078" y="3384398"/>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5" name="object 5"/>
          <p:cNvSpPr txBox="1"/>
          <p:nvPr/>
        </p:nvSpPr>
        <p:spPr>
          <a:xfrm>
            <a:off x="2195079" y="3387986"/>
            <a:ext cx="6195170" cy="1962822"/>
          </a:xfrm>
          <a:prstGeom prst="rect">
            <a:avLst/>
          </a:prstGeom>
        </p:spPr>
        <p:txBody>
          <a:bodyPr wrap="square" lIns="0" tIns="0" rIns="0" bIns="0" rtlCol="0">
            <a:noAutofit/>
          </a:bodyPr>
          <a:lstStyle/>
          <a:p>
            <a:pPr marL="17095" marR="26039">
              <a:lnSpc>
                <a:spcPts val="1476"/>
              </a:lnSpc>
              <a:spcBef>
                <a:spcPts val="74"/>
              </a:spcBef>
            </a:pPr>
            <a:r>
              <a:rPr sz="1400" dirty="0">
                <a:latin typeface="Times New Roman"/>
                <a:cs typeface="Times New Roman"/>
              </a:rPr>
              <a:t>Look at value today as a multiple of revenues or earnings in the future (say 5 years</a:t>
            </a:r>
            <a:endParaRPr sz="1400">
              <a:latin typeface="Times New Roman"/>
              <a:cs typeface="Times New Roman"/>
            </a:endParaRPr>
          </a:p>
          <a:p>
            <a:pPr marL="11397" algn="just">
              <a:lnSpc>
                <a:spcPts val="1705"/>
              </a:lnSpc>
              <a:spcBef>
                <a:spcPts val="56"/>
              </a:spcBef>
            </a:pPr>
            <a:r>
              <a:rPr sz="1400" dirty="0">
                <a:latin typeface="Times New Roman"/>
                <a:cs typeface="Times New Roman"/>
              </a:rPr>
              <a:t>from now) for all firms</a:t>
            </a:r>
            <a:r>
              <a:rPr sz="1400" spc="-78" dirty="0">
                <a:latin typeface="Times New Roman"/>
                <a:cs typeface="Times New Roman"/>
              </a:rPr>
              <a:t> </a:t>
            </a:r>
            <a:r>
              <a:rPr sz="1400" dirty="0">
                <a:latin typeface="Times New Roman"/>
                <a:cs typeface="Times New Roman"/>
              </a:rPr>
              <a:t>in the comparable firm</a:t>
            </a:r>
            <a:r>
              <a:rPr sz="1400" spc="-78" dirty="0">
                <a:latin typeface="Times New Roman"/>
                <a:cs typeface="Times New Roman"/>
              </a:rPr>
              <a:t> </a:t>
            </a:r>
            <a:r>
              <a:rPr sz="1400" dirty="0">
                <a:latin typeface="Times New Roman"/>
                <a:cs typeface="Times New Roman"/>
              </a:rPr>
              <a:t>list. Use the average of this multiple in conjunction with your firm</a:t>
            </a:r>
            <a:r>
              <a:rPr sz="1400" dirty="0">
                <a:latin typeface="MS PGothic"/>
                <a:cs typeface="MS PGothic"/>
              </a:rPr>
              <a:t>’</a:t>
            </a:r>
            <a:r>
              <a:rPr sz="1400" dirty="0">
                <a:latin typeface="Times New Roman"/>
                <a:cs typeface="Times New Roman"/>
              </a:rPr>
              <a:t>s</a:t>
            </a:r>
            <a:r>
              <a:rPr sz="1400" spc="-78" dirty="0">
                <a:latin typeface="Times New Roman"/>
                <a:cs typeface="Times New Roman"/>
              </a:rPr>
              <a:t> </a:t>
            </a:r>
            <a:r>
              <a:rPr sz="1400" dirty="0">
                <a:latin typeface="Times New Roman"/>
                <a:cs typeface="Times New Roman"/>
              </a:rPr>
              <a:t>earnings or revenues  to estimate the value of your firm</a:t>
            </a:r>
            <a:r>
              <a:rPr sz="1400" spc="-78" dirty="0">
                <a:latin typeface="Times New Roman"/>
                <a:cs typeface="Times New Roman"/>
              </a:rPr>
              <a:t> </a:t>
            </a:r>
            <a:r>
              <a:rPr sz="1400" dirty="0">
                <a:latin typeface="Times New Roman"/>
                <a:cs typeface="Times New Roman"/>
              </a:rPr>
              <a:t>today.</a:t>
            </a:r>
            <a:endParaRPr sz="1400">
              <a:latin typeface="Times New Roman"/>
              <a:cs typeface="Times New Roman"/>
            </a:endParaRPr>
          </a:p>
          <a:p>
            <a:pPr marL="11397" marR="46545" indent="5698">
              <a:lnSpc>
                <a:spcPct val="100424"/>
              </a:lnSpc>
              <a:spcBef>
                <a:spcPts val="282"/>
              </a:spcBef>
            </a:pPr>
            <a:r>
              <a:rPr sz="1400" dirty="0">
                <a:latin typeface="Times New Roman"/>
                <a:cs typeface="Times New Roman"/>
              </a:rPr>
              <a:t>Estimate value as a multiple of current revenues or earnings for more mature firms in the group and apply this multiple to the forward earnings or revenues to the forward earnings for your firm.</a:t>
            </a:r>
            <a:r>
              <a:rPr sz="1400" spc="-78" dirty="0">
                <a:latin typeface="Times New Roman"/>
                <a:cs typeface="Times New Roman"/>
              </a:rPr>
              <a:t> </a:t>
            </a:r>
            <a:r>
              <a:rPr sz="1400" dirty="0">
                <a:latin typeface="Times New Roman"/>
                <a:cs typeface="Times New Roman"/>
              </a:rPr>
              <a:t>This will yield the expected value for your firm</a:t>
            </a:r>
            <a:r>
              <a:rPr sz="1400" spc="-78" dirty="0">
                <a:latin typeface="Times New Roman"/>
                <a:cs typeface="Times New Roman"/>
              </a:rPr>
              <a:t> </a:t>
            </a:r>
            <a:r>
              <a:rPr sz="1400" dirty="0">
                <a:latin typeface="Times New Roman"/>
                <a:cs typeface="Times New Roman"/>
              </a:rPr>
              <a:t>in the forward year and will have to be discounted back to the present to get current value.</a:t>
            </a:r>
            <a:endParaRPr sz="1400">
              <a:latin typeface="Times New Roman"/>
              <a:cs typeface="Times New Roman"/>
            </a:endParaRPr>
          </a:p>
        </p:txBody>
      </p:sp>
      <p:sp>
        <p:nvSpPr>
          <p:cNvPr id="4" name="object 4"/>
          <p:cNvSpPr txBox="1"/>
          <p:nvPr/>
        </p:nvSpPr>
        <p:spPr>
          <a:xfrm>
            <a:off x="1941078" y="4280868"/>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135</a:t>
            </a:r>
            <a:endParaRPr sz="1300">
              <a:latin typeface="Times New Roman"/>
              <a:cs typeface="Times New Roman"/>
            </a:endParaRPr>
          </a:p>
        </p:txBody>
      </p:sp>
    </p:spTree>
    <p:extLst>
      <p:ext uri="{BB962C8B-B14F-4D97-AF65-F5344CB8AC3E}">
        <p14:creationId xmlns:p14="http://schemas.microsoft.com/office/powerpoint/2010/main" val="23948818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9" name="object 1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0" name="object 2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1" name="object 2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2" name="object 2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5" name="object 15"/>
          <p:cNvSpPr txBox="1"/>
          <p:nvPr/>
        </p:nvSpPr>
        <p:spPr>
          <a:xfrm>
            <a:off x="1704215" y="1307726"/>
            <a:ext cx="145738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 Example</a:t>
            </a:r>
            <a:endParaRPr sz="2200">
              <a:latin typeface="Times New Roman"/>
              <a:cs typeface="Times New Roman"/>
            </a:endParaRPr>
          </a:p>
        </p:txBody>
      </p:sp>
      <p:sp>
        <p:nvSpPr>
          <p:cNvPr id="14" name="object 14"/>
          <p:cNvSpPr txBox="1"/>
          <p:nvPr/>
        </p:nvSpPr>
        <p:spPr>
          <a:xfrm>
            <a:off x="3166203" y="1307726"/>
            <a:ext cx="439009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of Forward Multiples: Global Crossing</a:t>
            </a:r>
            <a:endParaRPr sz="2200">
              <a:latin typeface="Times New Roman"/>
              <a:cs typeface="Times New Roman"/>
            </a:endParaRPr>
          </a:p>
        </p:txBody>
      </p:sp>
      <p:sp>
        <p:nvSpPr>
          <p:cNvPr id="13" name="object 13"/>
          <p:cNvSpPr txBox="1"/>
          <p:nvPr/>
        </p:nvSpPr>
        <p:spPr>
          <a:xfrm>
            <a:off x="1837170" y="2071967"/>
            <a:ext cx="1317179" cy="7732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Global</a:t>
            </a:r>
            <a:r>
              <a:rPr sz="1400" spc="112" dirty="0">
                <a:latin typeface="Times New Roman"/>
                <a:cs typeface="Times New Roman"/>
              </a:rPr>
              <a:t> </a:t>
            </a:r>
            <a:r>
              <a:rPr sz="1400" dirty="0">
                <a:latin typeface="Times New Roman"/>
                <a:cs typeface="Times New Roman"/>
              </a:rPr>
              <a:t>Crossing,</a:t>
            </a:r>
            <a:endParaRPr sz="1400">
              <a:latin typeface="Times New Roman"/>
              <a:cs typeface="Times New Roman"/>
            </a:endParaRPr>
          </a:p>
          <a:p>
            <a:pPr marL="11397" marR="27352">
              <a:lnSpc>
                <a:spcPts val="1526"/>
              </a:lnSpc>
              <a:spcBef>
                <a:spcPts val="2"/>
              </a:spcBef>
            </a:pPr>
            <a:r>
              <a:rPr sz="1400" dirty="0">
                <a:latin typeface="Times New Roman"/>
                <a:cs typeface="Times New Roman"/>
              </a:rPr>
              <a:t>continue</a:t>
            </a:r>
            <a:r>
              <a:rPr sz="1400" spc="296" dirty="0">
                <a:latin typeface="Times New Roman"/>
                <a:cs typeface="Times New Roman"/>
              </a:rPr>
              <a:t> </a:t>
            </a:r>
            <a:r>
              <a:rPr sz="1400" dirty="0">
                <a:latin typeface="Times New Roman"/>
                <a:cs typeface="Times New Roman"/>
              </a:rPr>
              <a:t>to</a:t>
            </a:r>
            <a:r>
              <a:rPr sz="1400" spc="296" dirty="0">
                <a:latin typeface="Times New Roman"/>
                <a:cs typeface="Times New Roman"/>
              </a:rPr>
              <a:t> </a:t>
            </a:r>
            <a:r>
              <a:rPr sz="1400" dirty="0">
                <a:latin typeface="Times New Roman"/>
                <a:cs typeface="Times New Roman"/>
              </a:rPr>
              <a:t>lose</a:t>
            </a:r>
            <a:endParaRPr sz="1400">
              <a:latin typeface="Times New Roman"/>
              <a:cs typeface="Times New Roman"/>
            </a:endParaRPr>
          </a:p>
          <a:p>
            <a:pPr marL="11397" marR="14059">
              <a:lnSpc>
                <a:spcPts val="1526"/>
              </a:lnSpc>
            </a:pPr>
            <a:r>
              <a:rPr sz="1400" dirty="0">
                <a:latin typeface="Times New Roman"/>
                <a:cs typeface="Times New Roman"/>
              </a:rPr>
              <a:t>Global Crossing,</a:t>
            </a:r>
            <a:endParaRPr sz="1400">
              <a:latin typeface="Times New Roman"/>
              <a:cs typeface="Times New Roman"/>
            </a:endParaRPr>
          </a:p>
          <a:p>
            <a:pPr marL="11397" marR="27352">
              <a:lnSpc>
                <a:spcPts val="1526"/>
              </a:lnSpc>
            </a:pPr>
            <a:r>
              <a:rPr sz="1400" dirty="0">
                <a:latin typeface="Times New Roman"/>
                <a:cs typeface="Times New Roman"/>
              </a:rPr>
              <a:t>$ 1,371 million.</a:t>
            </a:r>
            <a:endParaRPr sz="1400">
              <a:latin typeface="Times New Roman"/>
              <a:cs typeface="Times New Roman"/>
            </a:endParaRPr>
          </a:p>
        </p:txBody>
      </p:sp>
      <p:sp>
        <p:nvSpPr>
          <p:cNvPr id="12" name="object 12"/>
          <p:cNvSpPr txBox="1"/>
          <p:nvPr/>
        </p:nvSpPr>
        <p:spPr>
          <a:xfrm>
            <a:off x="3135562" y="2071967"/>
            <a:ext cx="5330342" cy="582706"/>
          </a:xfrm>
          <a:prstGeom prst="rect">
            <a:avLst/>
          </a:prstGeom>
        </p:spPr>
        <p:txBody>
          <a:bodyPr wrap="square" lIns="0" tIns="0" rIns="0" bIns="0" rtlCol="0">
            <a:noAutofit/>
          </a:bodyPr>
          <a:lstStyle/>
          <a:p>
            <a:pPr marL="39534">
              <a:lnSpc>
                <a:spcPts val="1476"/>
              </a:lnSpc>
              <a:spcBef>
                <a:spcPts val="74"/>
              </a:spcBef>
            </a:pPr>
            <a:r>
              <a:rPr sz="1400" dirty="0">
                <a:latin typeface="Times New Roman"/>
                <a:cs typeface="Times New Roman"/>
              </a:rPr>
              <a:t>a</a:t>
            </a:r>
            <a:r>
              <a:rPr sz="1400" spc="112" dirty="0">
                <a:latin typeface="Times New Roman"/>
                <a:cs typeface="Times New Roman"/>
              </a:rPr>
              <a:t> </a:t>
            </a:r>
            <a:r>
              <a:rPr sz="1400" dirty="0">
                <a:latin typeface="Times New Roman"/>
                <a:cs typeface="Times New Roman"/>
              </a:rPr>
              <a:t>distressed</a:t>
            </a:r>
            <a:r>
              <a:rPr sz="1400" spc="112" dirty="0">
                <a:latin typeface="Times New Roman"/>
                <a:cs typeface="Times New Roman"/>
              </a:rPr>
              <a:t> </a:t>
            </a:r>
            <a:r>
              <a:rPr sz="1400" dirty="0">
                <a:latin typeface="Times New Roman"/>
                <a:cs typeface="Times New Roman"/>
              </a:rPr>
              <a:t>telecom</a:t>
            </a:r>
            <a:r>
              <a:rPr sz="1400" spc="112" dirty="0">
                <a:latin typeface="Times New Roman"/>
                <a:cs typeface="Times New Roman"/>
              </a:rPr>
              <a:t> </a:t>
            </a:r>
            <a:r>
              <a:rPr sz="1400" dirty="0">
                <a:latin typeface="Times New Roman"/>
                <a:cs typeface="Times New Roman"/>
              </a:rPr>
              <a:t>firm,</a:t>
            </a:r>
            <a:r>
              <a:rPr sz="1400" spc="33" dirty="0">
                <a:latin typeface="Times New Roman"/>
                <a:cs typeface="Times New Roman"/>
              </a:rPr>
              <a:t> </a:t>
            </a:r>
            <a:r>
              <a:rPr sz="1400" dirty="0">
                <a:latin typeface="Times New Roman"/>
                <a:cs typeface="Times New Roman"/>
              </a:rPr>
              <a:t>lost</a:t>
            </a:r>
            <a:r>
              <a:rPr sz="1400" spc="112" dirty="0">
                <a:latin typeface="Times New Roman"/>
                <a:cs typeface="Times New Roman"/>
              </a:rPr>
              <a:t> </a:t>
            </a:r>
            <a:r>
              <a:rPr sz="1400" dirty="0">
                <a:latin typeface="Times New Roman"/>
                <a:cs typeface="Times New Roman"/>
              </a:rPr>
              <a:t>$1.9</a:t>
            </a:r>
            <a:r>
              <a:rPr sz="1400" spc="112" dirty="0">
                <a:latin typeface="Times New Roman"/>
                <a:cs typeface="Times New Roman"/>
              </a:rPr>
              <a:t> </a:t>
            </a:r>
            <a:r>
              <a:rPr sz="1400" dirty="0">
                <a:latin typeface="Times New Roman"/>
                <a:cs typeface="Times New Roman"/>
              </a:rPr>
              <a:t>billion</a:t>
            </a:r>
            <a:r>
              <a:rPr sz="1400" spc="112" dirty="0">
                <a:latin typeface="Times New Roman"/>
                <a:cs typeface="Times New Roman"/>
              </a:rPr>
              <a:t> </a:t>
            </a:r>
            <a:r>
              <a:rPr sz="1400" dirty="0">
                <a:latin typeface="Times New Roman"/>
                <a:cs typeface="Times New Roman"/>
              </a:rPr>
              <a:t>in</a:t>
            </a:r>
            <a:r>
              <a:rPr sz="1400" spc="112" dirty="0">
                <a:latin typeface="Times New Roman"/>
                <a:cs typeface="Times New Roman"/>
              </a:rPr>
              <a:t> </a:t>
            </a:r>
            <a:r>
              <a:rPr sz="1400" dirty="0">
                <a:latin typeface="Times New Roman"/>
                <a:cs typeface="Times New Roman"/>
              </a:rPr>
              <a:t>2001</a:t>
            </a:r>
            <a:r>
              <a:rPr sz="1400" spc="112" dirty="0">
                <a:latin typeface="Times New Roman"/>
                <a:cs typeface="Times New Roman"/>
              </a:rPr>
              <a:t> </a:t>
            </a:r>
            <a:r>
              <a:rPr sz="1400" dirty="0">
                <a:latin typeface="Times New Roman"/>
                <a:cs typeface="Times New Roman"/>
              </a:rPr>
              <a:t>and</a:t>
            </a:r>
            <a:r>
              <a:rPr sz="1400" spc="112" dirty="0">
                <a:latin typeface="Times New Roman"/>
                <a:cs typeface="Times New Roman"/>
              </a:rPr>
              <a:t> </a:t>
            </a:r>
            <a:r>
              <a:rPr sz="1400" dirty="0">
                <a:latin typeface="Times New Roman"/>
                <a:cs typeface="Times New Roman"/>
              </a:rPr>
              <a:t>is</a:t>
            </a:r>
            <a:r>
              <a:rPr sz="1400" spc="112" dirty="0">
                <a:latin typeface="Times New Roman"/>
                <a:cs typeface="Times New Roman"/>
              </a:rPr>
              <a:t> </a:t>
            </a:r>
            <a:r>
              <a:rPr sz="1400" dirty="0">
                <a:latin typeface="Times New Roman"/>
                <a:cs typeface="Times New Roman"/>
              </a:rPr>
              <a:t>expected</a:t>
            </a:r>
            <a:r>
              <a:rPr sz="1400" spc="112" dirty="0">
                <a:latin typeface="Times New Roman"/>
                <a:cs typeface="Times New Roman"/>
              </a:rPr>
              <a:t> </a:t>
            </a:r>
            <a:r>
              <a:rPr sz="1400" dirty="0">
                <a:latin typeface="Times New Roman"/>
                <a:cs typeface="Times New Roman"/>
              </a:rPr>
              <a:t>to</a:t>
            </a:r>
            <a:endParaRPr sz="1400">
              <a:latin typeface="Times New Roman"/>
              <a:cs typeface="Times New Roman"/>
            </a:endParaRPr>
          </a:p>
          <a:p>
            <a:pPr marL="41977" marR="90">
              <a:lnSpc>
                <a:spcPts val="1526"/>
              </a:lnSpc>
              <a:spcBef>
                <a:spcPts val="2"/>
              </a:spcBef>
            </a:pPr>
            <a:r>
              <a:rPr sz="1400" dirty="0">
                <a:latin typeface="Times New Roman"/>
                <a:cs typeface="Times New Roman"/>
              </a:rPr>
              <a:t>money</a:t>
            </a:r>
            <a:r>
              <a:rPr sz="1400" spc="296" dirty="0">
                <a:latin typeface="Times New Roman"/>
                <a:cs typeface="Times New Roman"/>
              </a:rPr>
              <a:t> </a:t>
            </a:r>
            <a:r>
              <a:rPr sz="1400" dirty="0">
                <a:latin typeface="Times New Roman"/>
                <a:cs typeface="Times New Roman"/>
              </a:rPr>
              <a:t>for</a:t>
            </a:r>
            <a:r>
              <a:rPr sz="1400" spc="296" dirty="0">
                <a:latin typeface="Times New Roman"/>
                <a:cs typeface="Times New Roman"/>
              </a:rPr>
              <a:t> </a:t>
            </a:r>
            <a:r>
              <a:rPr sz="1400" dirty="0">
                <a:latin typeface="Times New Roman"/>
                <a:cs typeface="Times New Roman"/>
              </a:rPr>
              <a:t>the</a:t>
            </a:r>
            <a:r>
              <a:rPr sz="1400" spc="296" dirty="0">
                <a:latin typeface="Times New Roman"/>
                <a:cs typeface="Times New Roman"/>
              </a:rPr>
              <a:t> </a:t>
            </a:r>
            <a:r>
              <a:rPr sz="1400" dirty="0">
                <a:latin typeface="Times New Roman"/>
                <a:cs typeface="Times New Roman"/>
              </a:rPr>
              <a:t>next</a:t>
            </a:r>
            <a:r>
              <a:rPr sz="1400" spc="296" dirty="0">
                <a:latin typeface="Times New Roman"/>
                <a:cs typeface="Times New Roman"/>
              </a:rPr>
              <a:t> </a:t>
            </a:r>
            <a:r>
              <a:rPr sz="1400" dirty="0">
                <a:latin typeface="Times New Roman"/>
                <a:cs typeface="Times New Roman"/>
              </a:rPr>
              <a:t>3</a:t>
            </a:r>
            <a:r>
              <a:rPr sz="1400" spc="296" dirty="0">
                <a:latin typeface="Times New Roman"/>
                <a:cs typeface="Times New Roman"/>
              </a:rPr>
              <a:t> </a:t>
            </a:r>
            <a:r>
              <a:rPr sz="1400" dirty="0">
                <a:latin typeface="Times New Roman"/>
                <a:cs typeface="Times New Roman"/>
              </a:rPr>
              <a:t>years.</a:t>
            </a:r>
            <a:r>
              <a:rPr sz="1400" spc="296" dirty="0">
                <a:latin typeface="Times New Roman"/>
                <a:cs typeface="Times New Roman"/>
              </a:rPr>
              <a:t> </a:t>
            </a:r>
            <a:r>
              <a:rPr sz="1400" dirty="0">
                <a:latin typeface="Times New Roman"/>
                <a:cs typeface="Times New Roman"/>
              </a:rPr>
              <a:t>In</a:t>
            </a:r>
            <a:r>
              <a:rPr sz="1400" spc="296" dirty="0">
                <a:latin typeface="Times New Roman"/>
                <a:cs typeface="Times New Roman"/>
              </a:rPr>
              <a:t> </a:t>
            </a:r>
            <a:r>
              <a:rPr sz="1400" dirty="0">
                <a:latin typeface="Times New Roman"/>
                <a:cs typeface="Times New Roman"/>
              </a:rPr>
              <a:t>a</a:t>
            </a:r>
            <a:r>
              <a:rPr sz="1400" spc="296" dirty="0">
                <a:latin typeface="Times New Roman"/>
                <a:cs typeface="Times New Roman"/>
              </a:rPr>
              <a:t> </a:t>
            </a:r>
            <a:r>
              <a:rPr sz="1400" dirty="0">
                <a:latin typeface="Times New Roman"/>
                <a:cs typeface="Times New Roman"/>
              </a:rPr>
              <a:t>discounted</a:t>
            </a:r>
            <a:r>
              <a:rPr sz="1400" spc="296" dirty="0">
                <a:latin typeface="Times New Roman"/>
                <a:cs typeface="Times New Roman"/>
              </a:rPr>
              <a:t> </a:t>
            </a:r>
            <a:r>
              <a:rPr sz="1400" dirty="0">
                <a:latin typeface="Times New Roman"/>
                <a:cs typeface="Times New Roman"/>
              </a:rPr>
              <a:t>cashflow</a:t>
            </a:r>
            <a:r>
              <a:rPr sz="1400" spc="216" dirty="0">
                <a:latin typeface="Times New Roman"/>
                <a:cs typeface="Times New Roman"/>
              </a:rPr>
              <a:t> </a:t>
            </a:r>
            <a:r>
              <a:rPr sz="1400" dirty="0">
                <a:latin typeface="Times New Roman"/>
                <a:cs typeface="Times New Roman"/>
              </a:rPr>
              <a:t>valuation</a:t>
            </a:r>
            <a:r>
              <a:rPr sz="1400" spc="296" dirty="0">
                <a:latin typeface="Times New Roman"/>
                <a:cs typeface="Times New Roman"/>
              </a:rPr>
              <a:t> </a:t>
            </a:r>
            <a:r>
              <a:rPr sz="1400" dirty="0">
                <a:latin typeface="Times New Roman"/>
                <a:cs typeface="Times New Roman"/>
              </a:rPr>
              <a:t>of</a:t>
            </a:r>
            <a:endParaRPr sz="1400">
              <a:latin typeface="Times New Roman"/>
              <a:cs typeface="Times New Roman"/>
            </a:endParaRPr>
          </a:p>
          <a:p>
            <a:pPr marL="11397" marR="90">
              <a:lnSpc>
                <a:spcPts val="1526"/>
              </a:lnSpc>
            </a:pPr>
            <a:r>
              <a:rPr sz="1400" dirty="0">
                <a:latin typeface="Times New Roman"/>
                <a:cs typeface="Times New Roman"/>
              </a:rPr>
              <a:t>we estimated an expected EBITDA for Global Crossing in five</a:t>
            </a:r>
            <a:r>
              <a:rPr sz="1400" spc="-78" dirty="0">
                <a:latin typeface="Times New Roman"/>
                <a:cs typeface="Times New Roman"/>
              </a:rPr>
              <a:t> </a:t>
            </a:r>
            <a:r>
              <a:rPr sz="1400" dirty="0">
                <a:latin typeface="Times New Roman"/>
                <a:cs typeface="Times New Roman"/>
              </a:rPr>
              <a:t>years of</a:t>
            </a:r>
            <a:endParaRPr sz="1400">
              <a:latin typeface="Times New Roman"/>
              <a:cs typeface="Times New Roman"/>
            </a:endParaRPr>
          </a:p>
        </p:txBody>
      </p:sp>
      <p:sp>
        <p:nvSpPr>
          <p:cNvPr id="11" name="object 11"/>
          <p:cNvSpPr txBox="1"/>
          <p:nvPr/>
        </p:nvSpPr>
        <p:spPr>
          <a:xfrm>
            <a:off x="1525442" y="2098901"/>
            <a:ext cx="169235" cy="160874"/>
          </a:xfrm>
          <a:prstGeom prst="rect">
            <a:avLst/>
          </a:prstGeom>
        </p:spPr>
        <p:txBody>
          <a:bodyPr wrap="square" lIns="0" tIns="0" rIns="0" bIns="0" rtlCol="0">
            <a:noAutofit/>
          </a:bodyPr>
          <a:lstStyle/>
          <a:p>
            <a:pPr marL="11397">
              <a:lnSpc>
                <a:spcPts val="1279"/>
              </a:lnSpc>
              <a:spcBef>
                <a:spcPts val="64"/>
              </a:spcBef>
            </a:pPr>
            <a:r>
              <a:rPr sz="1600" baseline="4951" dirty="0">
                <a:latin typeface="Monotype Corsiva"/>
                <a:cs typeface="Monotype Corsiva"/>
              </a:rPr>
              <a:t></a:t>
            </a:r>
            <a:r>
              <a:rPr sz="1600" baseline="4831" dirty="0">
                <a:latin typeface="Arial"/>
                <a:cs typeface="Arial"/>
              </a:rPr>
              <a:t> </a:t>
            </a:r>
            <a:endParaRPr sz="1100">
              <a:latin typeface="Arial"/>
              <a:cs typeface="Arial"/>
            </a:endParaRPr>
          </a:p>
        </p:txBody>
      </p:sp>
      <p:sp>
        <p:nvSpPr>
          <p:cNvPr id="10" name="object 10"/>
          <p:cNvSpPr txBox="1"/>
          <p:nvPr/>
        </p:nvSpPr>
        <p:spPr>
          <a:xfrm>
            <a:off x="1837170" y="2888203"/>
            <a:ext cx="6631706" cy="1719655"/>
          </a:xfrm>
          <a:prstGeom prst="rect">
            <a:avLst/>
          </a:prstGeom>
        </p:spPr>
        <p:txBody>
          <a:bodyPr wrap="square" lIns="0" tIns="0" rIns="0" bIns="0" rtlCol="0">
            <a:noAutofit/>
          </a:bodyPr>
          <a:lstStyle/>
          <a:p>
            <a:pPr marL="11397" marR="3115">
              <a:lnSpc>
                <a:spcPts val="1476"/>
              </a:lnSpc>
              <a:spcBef>
                <a:spcPts val="74"/>
              </a:spcBef>
            </a:pPr>
            <a:r>
              <a:rPr sz="1400" dirty="0">
                <a:latin typeface="Times New Roman"/>
                <a:cs typeface="Times New Roman"/>
              </a:rPr>
              <a:t>The </a:t>
            </a:r>
            <a:r>
              <a:rPr sz="1400" spc="4" dirty="0">
                <a:latin typeface="Times New Roman"/>
                <a:cs typeface="Times New Roman"/>
              </a:rPr>
              <a:t> </a:t>
            </a:r>
            <a:r>
              <a:rPr sz="1400" dirty="0">
                <a:latin typeface="Times New Roman"/>
                <a:cs typeface="Times New Roman"/>
              </a:rPr>
              <a:t>average </a:t>
            </a:r>
            <a:r>
              <a:rPr sz="1400" spc="4" dirty="0">
                <a:latin typeface="Times New Roman"/>
                <a:cs typeface="Times New Roman"/>
              </a:rPr>
              <a:t> </a:t>
            </a:r>
            <a:r>
              <a:rPr sz="1400" dirty="0">
                <a:latin typeface="Times New Roman"/>
                <a:cs typeface="Times New Roman"/>
              </a:rPr>
              <a:t>enterprise </a:t>
            </a:r>
            <a:r>
              <a:rPr sz="1400" spc="4" dirty="0">
                <a:latin typeface="Times New Roman"/>
                <a:cs typeface="Times New Roman"/>
              </a:rPr>
              <a:t> </a:t>
            </a:r>
            <a:r>
              <a:rPr sz="1400" dirty="0">
                <a:latin typeface="Times New Roman"/>
                <a:cs typeface="Times New Roman"/>
              </a:rPr>
              <a:t>value/ </a:t>
            </a:r>
            <a:r>
              <a:rPr sz="1400" spc="4" dirty="0">
                <a:latin typeface="Times New Roman"/>
                <a:cs typeface="Times New Roman"/>
              </a:rPr>
              <a:t> </a:t>
            </a:r>
            <a:r>
              <a:rPr sz="1400" dirty="0">
                <a:latin typeface="Times New Roman"/>
                <a:cs typeface="Times New Roman"/>
              </a:rPr>
              <a:t>EBITDA </a:t>
            </a:r>
            <a:r>
              <a:rPr sz="1400" spc="4" dirty="0">
                <a:latin typeface="Times New Roman"/>
                <a:cs typeface="Times New Roman"/>
              </a:rPr>
              <a:t> </a:t>
            </a:r>
            <a:r>
              <a:rPr sz="1400" dirty="0">
                <a:latin typeface="Times New Roman"/>
                <a:cs typeface="Times New Roman"/>
              </a:rPr>
              <a:t>multiple </a:t>
            </a:r>
            <a:r>
              <a:rPr sz="1400" spc="4" dirty="0">
                <a:latin typeface="Times New Roman"/>
                <a:cs typeface="Times New Roman"/>
              </a:rPr>
              <a:t> </a:t>
            </a:r>
            <a:r>
              <a:rPr sz="1400" dirty="0">
                <a:latin typeface="Times New Roman"/>
                <a:cs typeface="Times New Roman"/>
              </a:rPr>
              <a:t>for </a:t>
            </a:r>
            <a:r>
              <a:rPr sz="1400" spc="4" dirty="0">
                <a:latin typeface="Times New Roman"/>
                <a:cs typeface="Times New Roman"/>
              </a:rPr>
              <a:t> </a:t>
            </a:r>
            <a:r>
              <a:rPr sz="1400" dirty="0">
                <a:latin typeface="Times New Roman"/>
                <a:cs typeface="Times New Roman"/>
              </a:rPr>
              <a:t>healthy </a:t>
            </a:r>
            <a:r>
              <a:rPr sz="1400" spc="4" dirty="0">
                <a:latin typeface="Times New Roman"/>
                <a:cs typeface="Times New Roman"/>
              </a:rPr>
              <a:t> </a:t>
            </a:r>
            <a:r>
              <a:rPr sz="1400" dirty="0">
                <a:latin typeface="Times New Roman"/>
                <a:cs typeface="Times New Roman"/>
              </a:rPr>
              <a:t>telecomm </a:t>
            </a:r>
            <a:r>
              <a:rPr sz="1400" spc="4" dirty="0">
                <a:latin typeface="Times New Roman"/>
                <a:cs typeface="Times New Roman"/>
              </a:rPr>
              <a:t> </a:t>
            </a:r>
            <a:r>
              <a:rPr sz="1400" dirty="0">
                <a:latin typeface="Times New Roman"/>
                <a:cs typeface="Times New Roman"/>
              </a:rPr>
              <a:t>firms</a:t>
            </a:r>
            <a:r>
              <a:rPr sz="1400" spc="284" dirty="0">
                <a:latin typeface="Times New Roman"/>
                <a:cs typeface="Times New Roman"/>
              </a:rPr>
              <a:t> </a:t>
            </a:r>
            <a:r>
              <a:rPr sz="1400" dirty="0">
                <a:latin typeface="Times New Roman"/>
                <a:cs typeface="Times New Roman"/>
              </a:rPr>
              <a:t>is </a:t>
            </a:r>
            <a:r>
              <a:rPr sz="1400" spc="4" dirty="0">
                <a:latin typeface="Times New Roman"/>
                <a:cs typeface="Times New Roman"/>
              </a:rPr>
              <a:t> </a:t>
            </a:r>
            <a:r>
              <a:rPr sz="1400" dirty="0">
                <a:latin typeface="Times New Roman"/>
                <a:cs typeface="Times New Roman"/>
              </a:rPr>
              <a:t>7.2</a:t>
            </a:r>
            <a:endParaRPr sz="1400">
              <a:latin typeface="Times New Roman"/>
              <a:cs typeface="Times New Roman"/>
            </a:endParaRPr>
          </a:p>
          <a:p>
            <a:pPr marL="11397" marR="30338">
              <a:lnSpc>
                <a:spcPts val="1538"/>
              </a:lnSpc>
              <a:spcBef>
                <a:spcPts val="3"/>
              </a:spcBef>
            </a:pPr>
            <a:r>
              <a:rPr sz="1400" dirty="0">
                <a:latin typeface="Times New Roman"/>
                <a:cs typeface="Times New Roman"/>
              </a:rPr>
              <a:t>currently.</a:t>
            </a:r>
            <a:endParaRPr sz="1400">
              <a:latin typeface="Times New Roman"/>
              <a:cs typeface="Times New Roman"/>
            </a:endParaRPr>
          </a:p>
          <a:p>
            <a:pPr marL="11397">
              <a:lnSpc>
                <a:spcPts val="1871"/>
              </a:lnSpc>
              <a:spcBef>
                <a:spcPts val="16"/>
              </a:spcBef>
            </a:pPr>
            <a:r>
              <a:rPr sz="2200" baseline="-1811" dirty="0">
                <a:latin typeface="Times New Roman"/>
                <a:cs typeface="Times New Roman"/>
              </a:rPr>
              <a:t>Applying</a:t>
            </a:r>
            <a:r>
              <a:rPr sz="2200" spc="44" baseline="-1811" dirty="0">
                <a:latin typeface="Times New Roman"/>
                <a:cs typeface="Times New Roman"/>
              </a:rPr>
              <a:t> </a:t>
            </a:r>
            <a:r>
              <a:rPr sz="2200" baseline="-1811" dirty="0">
                <a:latin typeface="Times New Roman"/>
                <a:cs typeface="Times New Roman"/>
              </a:rPr>
              <a:t>this</a:t>
            </a:r>
            <a:r>
              <a:rPr sz="2200" spc="45" baseline="-1811" dirty="0">
                <a:latin typeface="Times New Roman"/>
                <a:cs typeface="Times New Roman"/>
              </a:rPr>
              <a:t> </a:t>
            </a:r>
            <a:r>
              <a:rPr sz="2200" baseline="-1811" dirty="0">
                <a:latin typeface="Times New Roman"/>
                <a:cs typeface="Times New Roman"/>
              </a:rPr>
              <a:t>multiple</a:t>
            </a:r>
            <a:r>
              <a:rPr sz="2200" spc="45" baseline="-1811" dirty="0">
                <a:latin typeface="Times New Roman"/>
                <a:cs typeface="Times New Roman"/>
              </a:rPr>
              <a:t> </a:t>
            </a:r>
            <a:r>
              <a:rPr sz="2200" baseline="-1811" dirty="0">
                <a:latin typeface="Times New Roman"/>
                <a:cs typeface="Times New Roman"/>
              </a:rPr>
              <a:t>to</a:t>
            </a:r>
            <a:r>
              <a:rPr sz="2200" spc="45" baseline="-1811" dirty="0">
                <a:latin typeface="Times New Roman"/>
                <a:cs typeface="Times New Roman"/>
              </a:rPr>
              <a:t> </a:t>
            </a:r>
            <a:r>
              <a:rPr sz="2200" baseline="-1811" dirty="0">
                <a:latin typeface="Times New Roman"/>
                <a:cs typeface="Times New Roman"/>
              </a:rPr>
              <a:t>Global</a:t>
            </a:r>
            <a:r>
              <a:rPr sz="2200" spc="45" baseline="-1811" dirty="0">
                <a:latin typeface="Times New Roman"/>
                <a:cs typeface="Times New Roman"/>
              </a:rPr>
              <a:t> </a:t>
            </a:r>
            <a:r>
              <a:rPr sz="2200" baseline="-1811" dirty="0">
                <a:latin typeface="Times New Roman"/>
                <a:cs typeface="Times New Roman"/>
              </a:rPr>
              <a:t>Crossing</a:t>
            </a:r>
            <a:r>
              <a:rPr sz="2200" baseline="-1611" dirty="0">
                <a:latin typeface="MS PGothic"/>
                <a:cs typeface="MS PGothic"/>
              </a:rPr>
              <a:t>’</a:t>
            </a:r>
            <a:r>
              <a:rPr sz="2200" baseline="-1811" dirty="0">
                <a:latin typeface="Times New Roman"/>
                <a:cs typeface="Times New Roman"/>
              </a:rPr>
              <a:t>s</a:t>
            </a:r>
            <a:r>
              <a:rPr sz="2200" spc="45" baseline="-1811" dirty="0">
                <a:latin typeface="Times New Roman"/>
                <a:cs typeface="Times New Roman"/>
              </a:rPr>
              <a:t> </a:t>
            </a:r>
            <a:r>
              <a:rPr sz="2200" baseline="-1811" dirty="0">
                <a:latin typeface="Times New Roman"/>
                <a:cs typeface="Times New Roman"/>
              </a:rPr>
              <a:t>EBITDA</a:t>
            </a:r>
            <a:r>
              <a:rPr sz="2200" spc="45" baseline="-1811" dirty="0">
                <a:latin typeface="Times New Roman"/>
                <a:cs typeface="Times New Roman"/>
              </a:rPr>
              <a:t> </a:t>
            </a:r>
            <a:r>
              <a:rPr sz="2200" baseline="-1811" dirty="0">
                <a:latin typeface="Times New Roman"/>
                <a:cs typeface="Times New Roman"/>
              </a:rPr>
              <a:t>in</a:t>
            </a:r>
            <a:r>
              <a:rPr sz="2200" spc="45" baseline="-1811" dirty="0">
                <a:latin typeface="Times New Roman"/>
                <a:cs typeface="Times New Roman"/>
              </a:rPr>
              <a:t> </a:t>
            </a:r>
            <a:r>
              <a:rPr sz="2200" baseline="-1811" dirty="0">
                <a:latin typeface="Times New Roman"/>
                <a:cs typeface="Times New Roman"/>
              </a:rPr>
              <a:t>year</a:t>
            </a:r>
            <a:r>
              <a:rPr sz="2200" spc="45" baseline="-1811" dirty="0">
                <a:latin typeface="Times New Roman"/>
                <a:cs typeface="Times New Roman"/>
              </a:rPr>
              <a:t> </a:t>
            </a:r>
            <a:r>
              <a:rPr sz="2200" baseline="-1811" dirty="0">
                <a:latin typeface="Times New Roman"/>
                <a:cs typeface="Times New Roman"/>
              </a:rPr>
              <a:t>5,</a:t>
            </a:r>
            <a:r>
              <a:rPr sz="2200" spc="45" baseline="-1811" dirty="0">
                <a:latin typeface="Times New Roman"/>
                <a:cs typeface="Times New Roman"/>
              </a:rPr>
              <a:t> </a:t>
            </a:r>
            <a:r>
              <a:rPr sz="2200" baseline="-1811" dirty="0">
                <a:latin typeface="Times New Roman"/>
                <a:cs typeface="Times New Roman"/>
              </a:rPr>
              <a:t>yields</a:t>
            </a:r>
            <a:r>
              <a:rPr sz="2200" spc="45" baseline="-1811" dirty="0">
                <a:latin typeface="Times New Roman"/>
                <a:cs typeface="Times New Roman"/>
              </a:rPr>
              <a:t> </a:t>
            </a:r>
            <a:r>
              <a:rPr sz="2200" baseline="-1811" dirty="0">
                <a:latin typeface="Times New Roman"/>
                <a:cs typeface="Times New Roman"/>
              </a:rPr>
              <a:t>a</a:t>
            </a:r>
            <a:r>
              <a:rPr sz="2200" spc="45" baseline="-1811" dirty="0">
                <a:latin typeface="Times New Roman"/>
                <a:cs typeface="Times New Roman"/>
              </a:rPr>
              <a:t> </a:t>
            </a:r>
            <a:r>
              <a:rPr sz="2200" baseline="-1811" dirty="0">
                <a:latin typeface="Times New Roman"/>
                <a:cs typeface="Times New Roman"/>
              </a:rPr>
              <a:t>value</a:t>
            </a:r>
            <a:r>
              <a:rPr sz="2200" spc="44" baseline="-1811" dirty="0">
                <a:latin typeface="Times New Roman"/>
                <a:cs typeface="Times New Roman"/>
              </a:rPr>
              <a:t> </a:t>
            </a:r>
            <a:r>
              <a:rPr sz="2200" baseline="-1811" dirty="0">
                <a:latin typeface="Times New Roman"/>
                <a:cs typeface="Times New Roman"/>
              </a:rPr>
              <a:t>in</a:t>
            </a:r>
            <a:r>
              <a:rPr sz="2200" spc="45" baseline="-1811" dirty="0">
                <a:latin typeface="Times New Roman"/>
                <a:cs typeface="Times New Roman"/>
              </a:rPr>
              <a:t> </a:t>
            </a:r>
            <a:r>
              <a:rPr sz="2200" baseline="-1811" dirty="0">
                <a:latin typeface="Times New Roman"/>
                <a:cs typeface="Times New Roman"/>
              </a:rPr>
              <a:t>year</a:t>
            </a:r>
            <a:r>
              <a:rPr sz="2200" spc="45" baseline="-1811" dirty="0">
                <a:latin typeface="Times New Roman"/>
                <a:cs typeface="Times New Roman"/>
              </a:rPr>
              <a:t> </a:t>
            </a:r>
            <a:r>
              <a:rPr sz="2200" baseline="-1811" dirty="0">
                <a:latin typeface="Times New Roman"/>
                <a:cs typeface="Times New Roman"/>
              </a:rPr>
              <a:t>5</a:t>
            </a:r>
            <a:endParaRPr sz="1400">
              <a:latin typeface="Times New Roman"/>
              <a:cs typeface="Times New Roman"/>
            </a:endParaRPr>
          </a:p>
          <a:p>
            <a:pPr marL="11397" marR="30338">
              <a:lnSpc>
                <a:spcPts val="1538"/>
              </a:lnSpc>
            </a:pPr>
            <a:r>
              <a:rPr sz="1400" dirty="0">
                <a:latin typeface="Times New Roman"/>
                <a:cs typeface="Times New Roman"/>
              </a:rPr>
              <a:t>of</a:t>
            </a:r>
            <a:endParaRPr sz="1400">
              <a:latin typeface="Times New Roman"/>
              <a:cs typeface="Times New Roman"/>
            </a:endParaRPr>
          </a:p>
          <a:p>
            <a:pPr marL="113970" marR="30338">
              <a:lnSpc>
                <a:spcPct val="95825"/>
              </a:lnSpc>
              <a:spcBef>
                <a:spcPts val="98"/>
              </a:spcBef>
            </a:pPr>
            <a:r>
              <a:rPr sz="1300" dirty="0">
                <a:latin typeface="Times New Roman"/>
                <a:cs typeface="Times New Roman"/>
              </a:rPr>
              <a:t>•</a:t>
            </a:r>
            <a:r>
              <a:rPr sz="1300" dirty="0">
                <a:latin typeface="Arial"/>
                <a:cs typeface="Arial"/>
              </a:rPr>
              <a:t>    </a:t>
            </a:r>
            <a:r>
              <a:rPr sz="1300" spc="13" dirty="0">
                <a:latin typeface="Arial"/>
                <a:cs typeface="Arial"/>
              </a:rPr>
              <a:t> </a:t>
            </a:r>
            <a:r>
              <a:rPr sz="1300" dirty="0">
                <a:latin typeface="Times New Roman"/>
                <a:cs typeface="Times New Roman"/>
              </a:rPr>
              <a:t>Enterprise Value in year 5 = 1371 * 7.2 = $9,871 million</a:t>
            </a:r>
            <a:endParaRPr sz="1300">
              <a:latin typeface="Times New Roman"/>
              <a:cs typeface="Times New Roman"/>
            </a:endParaRPr>
          </a:p>
          <a:p>
            <a:pPr marL="113970" marR="30338">
              <a:lnSpc>
                <a:spcPts val="1459"/>
              </a:lnSpc>
              <a:spcBef>
                <a:spcPts val="251"/>
              </a:spcBef>
            </a:pPr>
            <a:r>
              <a:rPr sz="1300" dirty="0">
                <a:latin typeface="Times New Roman"/>
                <a:cs typeface="Times New Roman"/>
              </a:rPr>
              <a:t>•</a:t>
            </a:r>
            <a:r>
              <a:rPr sz="1300" dirty="0">
                <a:latin typeface="Arial"/>
                <a:cs typeface="Arial"/>
              </a:rPr>
              <a:t>    </a:t>
            </a:r>
            <a:r>
              <a:rPr sz="1300" spc="13" dirty="0">
                <a:latin typeface="Arial"/>
                <a:cs typeface="Arial"/>
              </a:rPr>
              <a:t> </a:t>
            </a:r>
            <a:r>
              <a:rPr sz="1300" dirty="0">
                <a:latin typeface="Times New Roman"/>
                <a:cs typeface="Times New Roman"/>
              </a:rPr>
              <a:t>Enterprise Value today = $ 9,871 million/ 1.138</a:t>
            </a:r>
            <a:r>
              <a:rPr sz="1200" baseline="25767" dirty="0">
                <a:latin typeface="Times New Roman"/>
                <a:cs typeface="Times New Roman"/>
              </a:rPr>
              <a:t>5</a:t>
            </a:r>
            <a:r>
              <a:rPr sz="1200" spc="124" baseline="25767" dirty="0">
                <a:latin typeface="Times New Roman"/>
                <a:cs typeface="Times New Roman"/>
              </a:rPr>
              <a:t> </a:t>
            </a:r>
            <a:r>
              <a:rPr sz="1300" dirty="0">
                <a:latin typeface="Times New Roman"/>
                <a:cs typeface="Times New Roman"/>
              </a:rPr>
              <a:t>= $5,172 million</a:t>
            </a:r>
            <a:endParaRPr sz="1300">
              <a:latin typeface="Times New Roman"/>
              <a:cs typeface="Times New Roman"/>
            </a:endParaRPr>
          </a:p>
          <a:p>
            <a:pPr marL="11397" marR="6350">
              <a:lnSpc>
                <a:spcPts val="1768"/>
              </a:lnSpc>
              <a:spcBef>
                <a:spcPts val="424"/>
              </a:spcBef>
            </a:pPr>
            <a:r>
              <a:rPr sz="1600" dirty="0">
                <a:latin typeface="Times New Roman"/>
                <a:cs typeface="Times New Roman"/>
              </a:rPr>
              <a:t>This</a:t>
            </a:r>
            <a:r>
              <a:rPr sz="1600" spc="53" dirty="0">
                <a:latin typeface="Times New Roman"/>
                <a:cs typeface="Times New Roman"/>
              </a:rPr>
              <a:t> </a:t>
            </a:r>
            <a:r>
              <a:rPr sz="1600" dirty="0">
                <a:latin typeface="Times New Roman"/>
                <a:cs typeface="Times New Roman"/>
              </a:rPr>
              <a:t>enterprise</a:t>
            </a:r>
            <a:r>
              <a:rPr sz="1600" spc="53" dirty="0">
                <a:latin typeface="Times New Roman"/>
                <a:cs typeface="Times New Roman"/>
              </a:rPr>
              <a:t> </a:t>
            </a:r>
            <a:r>
              <a:rPr sz="1600" dirty="0">
                <a:latin typeface="Times New Roman"/>
                <a:cs typeface="Times New Roman"/>
              </a:rPr>
              <a:t>value</a:t>
            </a:r>
            <a:r>
              <a:rPr sz="1600" spc="53" dirty="0">
                <a:latin typeface="Times New Roman"/>
                <a:cs typeface="Times New Roman"/>
              </a:rPr>
              <a:t> </a:t>
            </a:r>
            <a:r>
              <a:rPr sz="1600" dirty="0">
                <a:latin typeface="Times New Roman"/>
                <a:cs typeface="Times New Roman"/>
              </a:rPr>
              <a:t>does</a:t>
            </a:r>
            <a:r>
              <a:rPr sz="1600" spc="53" dirty="0">
                <a:latin typeface="Times New Roman"/>
                <a:cs typeface="Times New Roman"/>
              </a:rPr>
              <a:t> </a:t>
            </a:r>
            <a:r>
              <a:rPr sz="1600" dirty="0">
                <a:latin typeface="Times New Roman"/>
                <a:cs typeface="Times New Roman"/>
              </a:rPr>
              <a:t>not</a:t>
            </a:r>
            <a:r>
              <a:rPr sz="1600" spc="53" dirty="0">
                <a:latin typeface="Times New Roman"/>
                <a:cs typeface="Times New Roman"/>
              </a:rPr>
              <a:t> </a:t>
            </a:r>
            <a:r>
              <a:rPr sz="1600" dirty="0">
                <a:latin typeface="Times New Roman"/>
                <a:cs typeface="Times New Roman"/>
              </a:rPr>
              <a:t>fully</a:t>
            </a:r>
            <a:r>
              <a:rPr sz="1600" spc="53" dirty="0">
                <a:latin typeface="Times New Roman"/>
                <a:cs typeface="Times New Roman"/>
              </a:rPr>
              <a:t> </a:t>
            </a:r>
            <a:r>
              <a:rPr sz="1600" dirty="0">
                <a:latin typeface="Times New Roman"/>
                <a:cs typeface="Times New Roman"/>
              </a:rPr>
              <a:t>reflect</a:t>
            </a:r>
            <a:r>
              <a:rPr sz="1600" spc="-34" dirty="0">
                <a:latin typeface="Times New Roman"/>
                <a:cs typeface="Times New Roman"/>
              </a:rPr>
              <a:t> </a:t>
            </a:r>
            <a:r>
              <a:rPr sz="1600" dirty="0">
                <a:latin typeface="Times New Roman"/>
                <a:cs typeface="Times New Roman"/>
              </a:rPr>
              <a:t>the</a:t>
            </a:r>
            <a:r>
              <a:rPr sz="1600" spc="53" dirty="0">
                <a:latin typeface="Times New Roman"/>
                <a:cs typeface="Times New Roman"/>
              </a:rPr>
              <a:t> </a:t>
            </a:r>
            <a:r>
              <a:rPr sz="1600" dirty="0">
                <a:latin typeface="Times New Roman"/>
                <a:cs typeface="Times New Roman"/>
              </a:rPr>
              <a:t>possibility</a:t>
            </a:r>
            <a:r>
              <a:rPr sz="1600" spc="53" dirty="0">
                <a:latin typeface="Times New Roman"/>
                <a:cs typeface="Times New Roman"/>
              </a:rPr>
              <a:t> </a:t>
            </a:r>
            <a:r>
              <a:rPr sz="1600" dirty="0">
                <a:latin typeface="Times New Roman"/>
                <a:cs typeface="Times New Roman"/>
              </a:rPr>
              <a:t>that</a:t>
            </a:r>
            <a:r>
              <a:rPr sz="1600" spc="53" dirty="0">
                <a:latin typeface="Times New Roman"/>
                <a:cs typeface="Times New Roman"/>
              </a:rPr>
              <a:t> </a:t>
            </a:r>
            <a:r>
              <a:rPr sz="1600" dirty="0">
                <a:latin typeface="Times New Roman"/>
                <a:cs typeface="Times New Roman"/>
              </a:rPr>
              <a:t>Global</a:t>
            </a:r>
            <a:r>
              <a:rPr sz="1600" spc="53" dirty="0">
                <a:latin typeface="Times New Roman"/>
                <a:cs typeface="Times New Roman"/>
              </a:rPr>
              <a:t> </a:t>
            </a:r>
            <a:r>
              <a:rPr sz="1600" dirty="0">
                <a:latin typeface="Times New Roman"/>
                <a:cs typeface="Times New Roman"/>
              </a:rPr>
              <a:t>Crossing will not make it as a going concern.</a:t>
            </a:r>
            <a:endParaRPr sz="1600">
              <a:latin typeface="Times New Roman"/>
              <a:cs typeface="Times New Roman"/>
            </a:endParaRPr>
          </a:p>
        </p:txBody>
      </p:sp>
      <p:sp>
        <p:nvSpPr>
          <p:cNvPr id="9" name="object 9"/>
          <p:cNvSpPr txBox="1"/>
          <p:nvPr/>
        </p:nvSpPr>
        <p:spPr>
          <a:xfrm>
            <a:off x="1525442" y="2915137"/>
            <a:ext cx="169235" cy="160874"/>
          </a:xfrm>
          <a:prstGeom prst="rect">
            <a:avLst/>
          </a:prstGeom>
        </p:spPr>
        <p:txBody>
          <a:bodyPr wrap="square" lIns="0" tIns="0" rIns="0" bIns="0" rtlCol="0">
            <a:noAutofit/>
          </a:bodyPr>
          <a:lstStyle/>
          <a:p>
            <a:pPr marL="11397">
              <a:lnSpc>
                <a:spcPts val="1279"/>
              </a:lnSpc>
              <a:spcBef>
                <a:spcPts val="64"/>
              </a:spcBef>
            </a:pPr>
            <a:r>
              <a:rPr sz="1600" baseline="4951" dirty="0">
                <a:latin typeface="Monotype Corsiva"/>
                <a:cs typeface="Monotype Corsiva"/>
              </a:rPr>
              <a:t></a:t>
            </a:r>
            <a:r>
              <a:rPr sz="1600" baseline="4831" dirty="0">
                <a:latin typeface="Arial"/>
                <a:cs typeface="Arial"/>
              </a:rPr>
              <a:t> </a:t>
            </a:r>
            <a:endParaRPr sz="1100">
              <a:latin typeface="Arial"/>
              <a:cs typeface="Arial"/>
            </a:endParaRPr>
          </a:p>
        </p:txBody>
      </p:sp>
      <p:sp>
        <p:nvSpPr>
          <p:cNvPr id="8" name="object 8"/>
          <p:cNvSpPr txBox="1"/>
          <p:nvPr/>
        </p:nvSpPr>
        <p:spPr>
          <a:xfrm>
            <a:off x="1525442" y="3340961"/>
            <a:ext cx="169235" cy="160874"/>
          </a:xfrm>
          <a:prstGeom prst="rect">
            <a:avLst/>
          </a:prstGeom>
        </p:spPr>
        <p:txBody>
          <a:bodyPr wrap="square" lIns="0" tIns="0" rIns="0" bIns="0" rtlCol="0">
            <a:noAutofit/>
          </a:bodyPr>
          <a:lstStyle/>
          <a:p>
            <a:pPr marL="11397">
              <a:lnSpc>
                <a:spcPts val="1279"/>
              </a:lnSpc>
              <a:spcBef>
                <a:spcPts val="64"/>
              </a:spcBef>
            </a:pPr>
            <a:r>
              <a:rPr sz="1600" baseline="4951" dirty="0">
                <a:latin typeface="Monotype Corsiva"/>
                <a:cs typeface="Monotype Corsiva"/>
              </a:rPr>
              <a:t></a:t>
            </a:r>
            <a:r>
              <a:rPr sz="1600" baseline="4831" dirty="0">
                <a:latin typeface="Arial"/>
                <a:cs typeface="Arial"/>
              </a:rPr>
              <a:t> </a:t>
            </a:r>
            <a:endParaRPr sz="1100">
              <a:latin typeface="Arial"/>
              <a:cs typeface="Arial"/>
            </a:endParaRPr>
          </a:p>
        </p:txBody>
      </p:sp>
      <p:sp>
        <p:nvSpPr>
          <p:cNvPr id="7" name="object 7"/>
          <p:cNvSpPr txBox="1"/>
          <p:nvPr/>
        </p:nvSpPr>
        <p:spPr>
          <a:xfrm>
            <a:off x="1525442" y="4193510"/>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6" name="object 6"/>
          <p:cNvSpPr txBox="1"/>
          <p:nvPr/>
        </p:nvSpPr>
        <p:spPr>
          <a:xfrm>
            <a:off x="1941079" y="4635647"/>
            <a:ext cx="126903" cy="182434"/>
          </a:xfrm>
          <a:prstGeom prst="rect">
            <a:avLst/>
          </a:prstGeom>
        </p:spPr>
        <p:txBody>
          <a:bodyPr wrap="square" lIns="0" tIns="0" rIns="0" bIns="0" rtlCol="0">
            <a:noAutofit/>
          </a:bodyPr>
          <a:lstStyle/>
          <a:p>
            <a:pPr marL="11397">
              <a:lnSpc>
                <a:spcPts val="1328"/>
              </a:lnSpc>
              <a:spcBef>
                <a:spcPts val="66"/>
              </a:spcBef>
            </a:pPr>
            <a:r>
              <a:rPr sz="1300" dirty="0">
                <a:latin typeface="Times New Roman"/>
                <a:cs typeface="Times New Roman"/>
              </a:rPr>
              <a:t>•</a:t>
            </a:r>
            <a:r>
              <a:rPr sz="1300" dirty="0">
                <a:latin typeface="Arial"/>
                <a:cs typeface="Arial"/>
              </a:rPr>
              <a:t> </a:t>
            </a:r>
            <a:endParaRPr sz="1300">
              <a:latin typeface="Arial"/>
              <a:cs typeface="Arial"/>
            </a:endParaRPr>
          </a:p>
        </p:txBody>
      </p:sp>
      <p:sp>
        <p:nvSpPr>
          <p:cNvPr id="5" name="object 5"/>
          <p:cNvSpPr txBox="1"/>
          <p:nvPr/>
        </p:nvSpPr>
        <p:spPr>
          <a:xfrm>
            <a:off x="2195078" y="4638786"/>
            <a:ext cx="6267273" cy="717176"/>
          </a:xfrm>
          <a:prstGeom prst="rect">
            <a:avLst/>
          </a:prstGeom>
        </p:spPr>
        <p:txBody>
          <a:bodyPr wrap="square" lIns="0" tIns="0" rIns="0" bIns="0" rtlCol="0">
            <a:noAutofit/>
          </a:bodyPr>
          <a:lstStyle/>
          <a:p>
            <a:pPr marL="17095">
              <a:lnSpc>
                <a:spcPts val="1306"/>
              </a:lnSpc>
              <a:spcBef>
                <a:spcPts val="65"/>
              </a:spcBef>
            </a:pPr>
            <a:r>
              <a:rPr sz="1300" dirty="0">
                <a:latin typeface="Times New Roman"/>
                <a:cs typeface="Times New Roman"/>
              </a:rPr>
              <a:t>Based</a:t>
            </a:r>
            <a:r>
              <a:rPr sz="1300" spc="242" dirty="0">
                <a:latin typeface="Times New Roman"/>
                <a:cs typeface="Times New Roman"/>
              </a:rPr>
              <a:t> </a:t>
            </a:r>
            <a:r>
              <a:rPr sz="1300" dirty="0">
                <a:latin typeface="Times New Roman"/>
                <a:cs typeface="Times New Roman"/>
              </a:rPr>
              <a:t>on</a:t>
            </a:r>
            <a:r>
              <a:rPr sz="1300" spc="242" dirty="0">
                <a:latin typeface="Times New Roman"/>
                <a:cs typeface="Times New Roman"/>
              </a:rPr>
              <a:t> </a:t>
            </a:r>
            <a:r>
              <a:rPr sz="1300" dirty="0">
                <a:latin typeface="Times New Roman"/>
                <a:cs typeface="Times New Roman"/>
              </a:rPr>
              <a:t>the</a:t>
            </a:r>
            <a:r>
              <a:rPr sz="1300" spc="242" dirty="0">
                <a:latin typeface="Times New Roman"/>
                <a:cs typeface="Times New Roman"/>
              </a:rPr>
              <a:t> </a:t>
            </a:r>
            <a:r>
              <a:rPr sz="1300" dirty="0">
                <a:latin typeface="Times New Roman"/>
                <a:cs typeface="Times New Roman"/>
              </a:rPr>
              <a:t>price</a:t>
            </a:r>
            <a:r>
              <a:rPr sz="1300" spc="242" dirty="0">
                <a:latin typeface="Times New Roman"/>
                <a:cs typeface="Times New Roman"/>
              </a:rPr>
              <a:t> </a:t>
            </a:r>
            <a:r>
              <a:rPr sz="1300" dirty="0">
                <a:latin typeface="Times New Roman"/>
                <a:cs typeface="Times New Roman"/>
              </a:rPr>
              <a:t>of</a:t>
            </a:r>
            <a:r>
              <a:rPr sz="1300" spc="242" dirty="0">
                <a:latin typeface="Times New Roman"/>
                <a:cs typeface="Times New Roman"/>
              </a:rPr>
              <a:t> </a:t>
            </a:r>
            <a:r>
              <a:rPr sz="1300" dirty="0">
                <a:latin typeface="Times New Roman"/>
                <a:cs typeface="Times New Roman"/>
              </a:rPr>
              <a:t>traded</a:t>
            </a:r>
            <a:r>
              <a:rPr sz="1300" spc="242" dirty="0">
                <a:latin typeface="Times New Roman"/>
                <a:cs typeface="Times New Roman"/>
              </a:rPr>
              <a:t> </a:t>
            </a:r>
            <a:r>
              <a:rPr sz="1300" dirty="0">
                <a:latin typeface="Times New Roman"/>
                <a:cs typeface="Times New Roman"/>
              </a:rPr>
              <a:t>bonds</a:t>
            </a:r>
            <a:r>
              <a:rPr sz="1300" spc="242" dirty="0">
                <a:latin typeface="Times New Roman"/>
                <a:cs typeface="Times New Roman"/>
              </a:rPr>
              <a:t> </a:t>
            </a:r>
            <a:r>
              <a:rPr sz="1300" dirty="0">
                <a:latin typeface="Times New Roman"/>
                <a:cs typeface="Times New Roman"/>
              </a:rPr>
              <a:t>issued</a:t>
            </a:r>
            <a:r>
              <a:rPr sz="1300" spc="242" dirty="0">
                <a:latin typeface="Times New Roman"/>
                <a:cs typeface="Times New Roman"/>
              </a:rPr>
              <a:t> </a:t>
            </a:r>
            <a:r>
              <a:rPr sz="1300" dirty="0">
                <a:latin typeface="Times New Roman"/>
                <a:cs typeface="Times New Roman"/>
              </a:rPr>
              <a:t>by</a:t>
            </a:r>
            <a:r>
              <a:rPr sz="1300" spc="242" dirty="0">
                <a:latin typeface="Times New Roman"/>
                <a:cs typeface="Times New Roman"/>
              </a:rPr>
              <a:t> </a:t>
            </a:r>
            <a:r>
              <a:rPr sz="1300" dirty="0">
                <a:latin typeface="Times New Roman"/>
                <a:cs typeface="Times New Roman"/>
              </a:rPr>
              <a:t>Global</a:t>
            </a:r>
            <a:r>
              <a:rPr sz="1300" spc="242" dirty="0">
                <a:latin typeface="Times New Roman"/>
                <a:cs typeface="Times New Roman"/>
              </a:rPr>
              <a:t> </a:t>
            </a:r>
            <a:r>
              <a:rPr sz="1300" dirty="0">
                <a:latin typeface="Times New Roman"/>
                <a:cs typeface="Times New Roman"/>
              </a:rPr>
              <a:t>Crossing,</a:t>
            </a:r>
            <a:r>
              <a:rPr sz="1300" spc="242" dirty="0">
                <a:latin typeface="Times New Roman"/>
                <a:cs typeface="Times New Roman"/>
              </a:rPr>
              <a:t> </a:t>
            </a:r>
            <a:r>
              <a:rPr sz="1300" dirty="0">
                <a:latin typeface="Times New Roman"/>
                <a:cs typeface="Times New Roman"/>
              </a:rPr>
              <a:t>the</a:t>
            </a:r>
            <a:r>
              <a:rPr sz="1300" spc="242" dirty="0">
                <a:latin typeface="Times New Roman"/>
                <a:cs typeface="Times New Roman"/>
              </a:rPr>
              <a:t> </a:t>
            </a:r>
            <a:r>
              <a:rPr sz="1300" dirty="0">
                <a:latin typeface="Times New Roman"/>
                <a:cs typeface="Times New Roman"/>
              </a:rPr>
              <a:t>probability</a:t>
            </a:r>
            <a:r>
              <a:rPr sz="1300" spc="242" dirty="0">
                <a:latin typeface="Times New Roman"/>
                <a:cs typeface="Times New Roman"/>
              </a:rPr>
              <a:t> </a:t>
            </a:r>
            <a:r>
              <a:rPr sz="1300" dirty="0">
                <a:latin typeface="Times New Roman"/>
                <a:cs typeface="Times New Roman"/>
              </a:rPr>
              <a:t>that</a:t>
            </a:r>
            <a:r>
              <a:rPr sz="1300" spc="242" dirty="0">
                <a:latin typeface="Times New Roman"/>
                <a:cs typeface="Times New Roman"/>
              </a:rPr>
              <a:t> </a:t>
            </a:r>
            <a:r>
              <a:rPr sz="1300" dirty="0">
                <a:latin typeface="Times New Roman"/>
                <a:cs typeface="Times New Roman"/>
              </a:rPr>
              <a:t>Global</a:t>
            </a:r>
            <a:endParaRPr sz="1300">
              <a:latin typeface="Times New Roman"/>
              <a:cs typeface="Times New Roman"/>
            </a:endParaRPr>
          </a:p>
          <a:p>
            <a:pPr marL="11397" marR="5799">
              <a:lnSpc>
                <a:spcPts val="1315"/>
              </a:lnSpc>
            </a:pPr>
            <a:r>
              <a:rPr sz="1300" dirty="0">
                <a:latin typeface="Times New Roman"/>
                <a:cs typeface="Times New Roman"/>
              </a:rPr>
              <a:t>Crossing</a:t>
            </a:r>
            <a:r>
              <a:rPr sz="1300" spc="116" dirty="0">
                <a:latin typeface="Times New Roman"/>
                <a:cs typeface="Times New Roman"/>
              </a:rPr>
              <a:t> </a:t>
            </a:r>
            <a:r>
              <a:rPr sz="1300" dirty="0">
                <a:latin typeface="Times New Roman"/>
                <a:cs typeface="Times New Roman"/>
              </a:rPr>
              <a:t>will</a:t>
            </a:r>
            <a:r>
              <a:rPr sz="1300" spc="116" dirty="0">
                <a:latin typeface="Times New Roman"/>
                <a:cs typeface="Times New Roman"/>
              </a:rPr>
              <a:t> </a:t>
            </a:r>
            <a:r>
              <a:rPr sz="1300" dirty="0">
                <a:latin typeface="Times New Roman"/>
                <a:cs typeface="Times New Roman"/>
              </a:rPr>
              <a:t>not</a:t>
            </a:r>
            <a:r>
              <a:rPr sz="1300" spc="116" dirty="0">
                <a:latin typeface="Times New Roman"/>
                <a:cs typeface="Times New Roman"/>
              </a:rPr>
              <a:t> </a:t>
            </a:r>
            <a:r>
              <a:rPr sz="1300" dirty="0">
                <a:latin typeface="Times New Roman"/>
                <a:cs typeface="Times New Roman"/>
              </a:rPr>
              <a:t>make</a:t>
            </a:r>
            <a:r>
              <a:rPr sz="1300" spc="116" dirty="0">
                <a:latin typeface="Times New Roman"/>
                <a:cs typeface="Times New Roman"/>
              </a:rPr>
              <a:t> </a:t>
            </a:r>
            <a:r>
              <a:rPr sz="1300" dirty="0">
                <a:latin typeface="Times New Roman"/>
                <a:cs typeface="Times New Roman"/>
              </a:rPr>
              <a:t>it</a:t>
            </a:r>
            <a:r>
              <a:rPr sz="1300" spc="116" dirty="0">
                <a:latin typeface="Times New Roman"/>
                <a:cs typeface="Times New Roman"/>
              </a:rPr>
              <a:t> </a:t>
            </a:r>
            <a:r>
              <a:rPr sz="1300" dirty="0">
                <a:latin typeface="Times New Roman"/>
                <a:cs typeface="Times New Roman"/>
              </a:rPr>
              <a:t>as</a:t>
            </a:r>
            <a:r>
              <a:rPr sz="1300" spc="116" dirty="0">
                <a:latin typeface="Times New Roman"/>
                <a:cs typeface="Times New Roman"/>
              </a:rPr>
              <a:t> </a:t>
            </a:r>
            <a:r>
              <a:rPr sz="1300" dirty="0">
                <a:latin typeface="Times New Roman"/>
                <a:cs typeface="Times New Roman"/>
              </a:rPr>
              <a:t>a</a:t>
            </a:r>
            <a:r>
              <a:rPr sz="1300" spc="116" dirty="0">
                <a:latin typeface="Times New Roman"/>
                <a:cs typeface="Times New Roman"/>
              </a:rPr>
              <a:t> </a:t>
            </a:r>
            <a:r>
              <a:rPr sz="1300" dirty="0">
                <a:latin typeface="Times New Roman"/>
                <a:cs typeface="Times New Roman"/>
              </a:rPr>
              <a:t>going</a:t>
            </a:r>
            <a:r>
              <a:rPr sz="1300" spc="116" dirty="0">
                <a:latin typeface="Times New Roman"/>
                <a:cs typeface="Times New Roman"/>
              </a:rPr>
              <a:t> </a:t>
            </a:r>
            <a:r>
              <a:rPr sz="1300" dirty="0">
                <a:latin typeface="Times New Roman"/>
                <a:cs typeface="Times New Roman"/>
              </a:rPr>
              <a:t>concern</a:t>
            </a:r>
            <a:r>
              <a:rPr sz="1300" spc="116" dirty="0">
                <a:latin typeface="Times New Roman"/>
                <a:cs typeface="Times New Roman"/>
              </a:rPr>
              <a:t> </a:t>
            </a:r>
            <a:r>
              <a:rPr sz="1300" dirty="0">
                <a:latin typeface="Times New Roman"/>
                <a:cs typeface="Times New Roman"/>
              </a:rPr>
              <a:t>is</a:t>
            </a:r>
            <a:r>
              <a:rPr sz="1300" spc="116" dirty="0">
                <a:latin typeface="Times New Roman"/>
                <a:cs typeface="Times New Roman"/>
              </a:rPr>
              <a:t> </a:t>
            </a:r>
            <a:r>
              <a:rPr sz="1300" dirty="0">
                <a:latin typeface="Times New Roman"/>
                <a:cs typeface="Times New Roman"/>
              </a:rPr>
              <a:t>77%</a:t>
            </a:r>
            <a:r>
              <a:rPr sz="1300" spc="116" dirty="0">
                <a:latin typeface="Times New Roman"/>
                <a:cs typeface="Times New Roman"/>
              </a:rPr>
              <a:t> </a:t>
            </a:r>
            <a:r>
              <a:rPr sz="1300" dirty="0">
                <a:latin typeface="Times New Roman"/>
                <a:cs typeface="Times New Roman"/>
              </a:rPr>
              <a:t>and</a:t>
            </a:r>
            <a:r>
              <a:rPr sz="1300" spc="116" dirty="0">
                <a:latin typeface="Times New Roman"/>
                <a:cs typeface="Times New Roman"/>
              </a:rPr>
              <a:t> </a:t>
            </a:r>
            <a:r>
              <a:rPr sz="1300" dirty="0">
                <a:latin typeface="Times New Roman"/>
                <a:cs typeface="Times New Roman"/>
              </a:rPr>
              <a:t>the</a:t>
            </a:r>
            <a:r>
              <a:rPr sz="1300" spc="116" dirty="0">
                <a:latin typeface="Times New Roman"/>
                <a:cs typeface="Times New Roman"/>
              </a:rPr>
              <a:t> </a:t>
            </a:r>
            <a:r>
              <a:rPr sz="1300" dirty="0">
                <a:latin typeface="Times New Roman"/>
                <a:cs typeface="Times New Roman"/>
              </a:rPr>
              <a:t>distress</a:t>
            </a:r>
            <a:r>
              <a:rPr sz="1300" spc="116" dirty="0">
                <a:latin typeface="Times New Roman"/>
                <a:cs typeface="Times New Roman"/>
              </a:rPr>
              <a:t> </a:t>
            </a:r>
            <a:r>
              <a:rPr sz="1300" dirty="0">
                <a:latin typeface="Times New Roman"/>
                <a:cs typeface="Times New Roman"/>
              </a:rPr>
              <a:t>sale</a:t>
            </a:r>
            <a:r>
              <a:rPr sz="1300" spc="116" dirty="0">
                <a:latin typeface="Times New Roman"/>
                <a:cs typeface="Times New Roman"/>
              </a:rPr>
              <a:t> </a:t>
            </a:r>
            <a:r>
              <a:rPr sz="1300" dirty="0">
                <a:latin typeface="Times New Roman"/>
                <a:cs typeface="Times New Roman"/>
              </a:rPr>
              <a:t>value</a:t>
            </a:r>
            <a:r>
              <a:rPr sz="1300" spc="116" dirty="0">
                <a:latin typeface="Times New Roman"/>
                <a:cs typeface="Times New Roman"/>
              </a:rPr>
              <a:t> </a:t>
            </a:r>
            <a:r>
              <a:rPr sz="1300" dirty="0">
                <a:latin typeface="Times New Roman"/>
                <a:cs typeface="Times New Roman"/>
              </a:rPr>
              <a:t>is</a:t>
            </a:r>
            <a:r>
              <a:rPr sz="1300" spc="116" dirty="0">
                <a:latin typeface="Times New Roman"/>
                <a:cs typeface="Times New Roman"/>
              </a:rPr>
              <a:t> </a:t>
            </a:r>
            <a:r>
              <a:rPr sz="1300" dirty="0">
                <a:latin typeface="Times New Roman"/>
                <a:cs typeface="Times New Roman"/>
              </a:rPr>
              <a:t>only</a:t>
            </a:r>
            <a:r>
              <a:rPr sz="1300" spc="116" dirty="0">
                <a:latin typeface="Times New Roman"/>
                <a:cs typeface="Times New Roman"/>
              </a:rPr>
              <a:t> </a:t>
            </a:r>
            <a:r>
              <a:rPr sz="1300" dirty="0">
                <a:latin typeface="Times New Roman"/>
                <a:cs typeface="Times New Roman"/>
              </a:rPr>
              <a:t>a</a:t>
            </a:r>
            <a:r>
              <a:rPr sz="1300" spc="116" dirty="0">
                <a:latin typeface="Times New Roman"/>
                <a:cs typeface="Times New Roman"/>
              </a:rPr>
              <a:t> </a:t>
            </a:r>
            <a:r>
              <a:rPr sz="1300" dirty="0">
                <a:latin typeface="Times New Roman"/>
                <a:cs typeface="Times New Roman"/>
              </a:rPr>
              <a:t>$</a:t>
            </a:r>
            <a:r>
              <a:rPr sz="1300" spc="116" dirty="0">
                <a:latin typeface="Times New Roman"/>
                <a:cs typeface="Times New Roman"/>
              </a:rPr>
              <a:t> </a:t>
            </a:r>
            <a:r>
              <a:rPr sz="1300" dirty="0">
                <a:latin typeface="Times New Roman"/>
                <a:cs typeface="Times New Roman"/>
              </a:rPr>
              <a:t>1</a:t>
            </a:r>
            <a:endParaRPr sz="1300">
              <a:latin typeface="Times New Roman"/>
              <a:cs typeface="Times New Roman"/>
            </a:endParaRPr>
          </a:p>
          <a:p>
            <a:pPr marL="11397" marR="23934">
              <a:lnSpc>
                <a:spcPts val="1346"/>
              </a:lnSpc>
              <a:spcBef>
                <a:spcPts val="1"/>
              </a:spcBef>
            </a:pPr>
            <a:r>
              <a:rPr sz="1300" dirty="0">
                <a:latin typeface="Times New Roman"/>
                <a:cs typeface="Times New Roman"/>
              </a:rPr>
              <a:t>billion (1/2 of book value of assets).</a:t>
            </a:r>
            <a:endParaRPr sz="1300">
              <a:latin typeface="Times New Roman"/>
              <a:cs typeface="Times New Roman"/>
            </a:endParaRPr>
          </a:p>
          <a:p>
            <a:pPr marL="17095" marR="23934">
              <a:lnSpc>
                <a:spcPct val="95825"/>
              </a:lnSpc>
              <a:spcBef>
                <a:spcPts val="135"/>
              </a:spcBef>
            </a:pPr>
            <a:r>
              <a:rPr sz="1300" dirty="0">
                <a:latin typeface="Times New Roman"/>
                <a:cs typeface="Times New Roman"/>
              </a:rPr>
              <a:t>Adjusted Enterprise value = 5172 * .23 + 1000 (.77) = 1,960 million</a:t>
            </a:r>
            <a:endParaRPr sz="1300">
              <a:latin typeface="Times New Roman"/>
              <a:cs typeface="Times New Roman"/>
            </a:endParaRPr>
          </a:p>
        </p:txBody>
      </p:sp>
      <p:sp>
        <p:nvSpPr>
          <p:cNvPr id="4" name="object 4"/>
          <p:cNvSpPr txBox="1"/>
          <p:nvPr/>
        </p:nvSpPr>
        <p:spPr>
          <a:xfrm>
            <a:off x="1941079" y="5173529"/>
            <a:ext cx="126903" cy="182434"/>
          </a:xfrm>
          <a:prstGeom prst="rect">
            <a:avLst/>
          </a:prstGeom>
        </p:spPr>
        <p:txBody>
          <a:bodyPr wrap="square" lIns="0" tIns="0" rIns="0" bIns="0" rtlCol="0">
            <a:noAutofit/>
          </a:bodyPr>
          <a:lstStyle/>
          <a:p>
            <a:pPr marL="11397">
              <a:lnSpc>
                <a:spcPts val="1328"/>
              </a:lnSpc>
              <a:spcBef>
                <a:spcPts val="66"/>
              </a:spcBef>
            </a:pPr>
            <a:r>
              <a:rPr sz="1300" dirty="0">
                <a:latin typeface="Times New Roman"/>
                <a:cs typeface="Times New Roman"/>
              </a:rPr>
              <a:t>•</a:t>
            </a:r>
            <a:r>
              <a:rPr sz="1300" dirty="0">
                <a:latin typeface="Arial"/>
                <a:cs typeface="Arial"/>
              </a:rPr>
              <a:t> </a:t>
            </a:r>
            <a:endParaRPr sz="1300">
              <a:latin typeface="Arial"/>
              <a:cs typeface="Arial"/>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136</a:t>
            </a:r>
            <a:endParaRPr sz="1300">
              <a:latin typeface="Times New Roman"/>
              <a:cs typeface="Times New Roman"/>
            </a:endParaRPr>
          </a:p>
        </p:txBody>
      </p:sp>
    </p:spTree>
    <p:extLst>
      <p:ext uri="{BB962C8B-B14F-4D97-AF65-F5344CB8AC3E}">
        <p14:creationId xmlns:p14="http://schemas.microsoft.com/office/powerpoint/2010/main" val="9397131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8" name="object 1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9" name="object 1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p:nvPr/>
        </p:nvSpPr>
        <p:spPr>
          <a:xfrm>
            <a:off x="2770909" y="2353236"/>
            <a:ext cx="4525818" cy="1270466"/>
          </a:xfrm>
          <a:prstGeom prst="rect">
            <a:avLst/>
          </a:prstGeom>
          <a:blipFill>
            <a:blip r:embed="rId8" cstate="print"/>
            <a:stretch>
              <a:fillRect/>
            </a:stretch>
          </a:blipFill>
        </p:spPr>
        <p:txBody>
          <a:bodyPr wrap="square" lIns="0" tIns="0" rIns="0" bIns="0" rtlCol="0">
            <a:noAutofit/>
          </a:bodyPr>
          <a:lstStyle/>
          <a:p>
            <a:endParaRPr/>
          </a:p>
        </p:txBody>
      </p:sp>
      <p:sp>
        <p:nvSpPr>
          <p:cNvPr id="12" name="object 12"/>
          <p:cNvSpPr/>
          <p:nvPr/>
        </p:nvSpPr>
        <p:spPr>
          <a:xfrm>
            <a:off x="2355273" y="3630706"/>
            <a:ext cx="4987636" cy="1596838"/>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119785" y="1307726"/>
            <a:ext cx="37287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PS</a:t>
            </a:r>
            <a:endParaRPr sz="2200">
              <a:latin typeface="Times New Roman"/>
              <a:cs typeface="Times New Roman"/>
            </a:endParaRPr>
          </a:p>
        </p:txBody>
      </p:sp>
      <p:sp>
        <p:nvSpPr>
          <p:cNvPr id="9" name="object 9"/>
          <p:cNvSpPr txBox="1"/>
          <p:nvPr/>
        </p:nvSpPr>
        <p:spPr>
          <a:xfrm>
            <a:off x="2497293" y="1307726"/>
            <a:ext cx="13729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Regression:</a:t>
            </a:r>
            <a:endParaRPr sz="2200">
              <a:latin typeface="Times New Roman"/>
              <a:cs typeface="Times New Roman"/>
            </a:endParaRPr>
          </a:p>
        </p:txBody>
      </p:sp>
      <p:sp>
        <p:nvSpPr>
          <p:cNvPr id="8" name="object 8"/>
          <p:cNvSpPr txBox="1"/>
          <p:nvPr/>
        </p:nvSpPr>
        <p:spPr>
          <a:xfrm>
            <a:off x="3874878" y="1307726"/>
            <a:ext cx="81878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United</a:t>
            </a:r>
            <a:endParaRPr sz="2200">
              <a:latin typeface="Times New Roman"/>
              <a:cs typeface="Times New Roman"/>
            </a:endParaRPr>
          </a:p>
        </p:txBody>
      </p:sp>
      <p:sp>
        <p:nvSpPr>
          <p:cNvPr id="7" name="object 7"/>
          <p:cNvSpPr txBox="1"/>
          <p:nvPr/>
        </p:nvSpPr>
        <p:spPr>
          <a:xfrm>
            <a:off x="4698282" y="1307726"/>
            <a:ext cx="72650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States</a:t>
            </a:r>
            <a:endParaRPr sz="2200">
              <a:latin typeface="Times New Roman"/>
              <a:cs typeface="Times New Roman"/>
            </a:endParaRPr>
          </a:p>
        </p:txBody>
      </p:sp>
      <p:sp>
        <p:nvSpPr>
          <p:cNvPr id="6" name="object 6"/>
          <p:cNvSpPr txBox="1"/>
          <p:nvPr/>
        </p:nvSpPr>
        <p:spPr>
          <a:xfrm>
            <a:off x="5429414" y="1307726"/>
            <a:ext cx="1569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5" name="object 5"/>
          <p:cNvSpPr txBox="1"/>
          <p:nvPr/>
        </p:nvSpPr>
        <p:spPr>
          <a:xfrm>
            <a:off x="5590958" y="1307726"/>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6521928" y="1307726"/>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137</a:t>
            </a:r>
            <a:endParaRPr sz="1300">
              <a:latin typeface="Times New Roman"/>
              <a:cs typeface="Times New Roman"/>
            </a:endParaRPr>
          </a:p>
        </p:txBody>
      </p:sp>
    </p:spTree>
    <p:extLst>
      <p:ext uri="{BB962C8B-B14F-4D97-AF65-F5344CB8AC3E}">
        <p14:creationId xmlns:p14="http://schemas.microsoft.com/office/powerpoint/2010/main" val="11982217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0" name="object 2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1" name="object 2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2" name="object 2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3" name="object 2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6" name="object 16"/>
          <p:cNvSpPr txBox="1"/>
          <p:nvPr/>
        </p:nvSpPr>
        <p:spPr>
          <a:xfrm>
            <a:off x="3112536" y="1307726"/>
            <a:ext cx="303545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EV/Sales Ratio: Definition</a:t>
            </a:r>
            <a:endParaRPr sz="2200">
              <a:latin typeface="Times New Roman"/>
              <a:cs typeface="Times New Roman"/>
            </a:endParaRPr>
          </a:p>
        </p:txBody>
      </p:sp>
      <p:sp>
        <p:nvSpPr>
          <p:cNvPr id="15" name="object 15"/>
          <p:cNvSpPr txBox="1"/>
          <p:nvPr/>
        </p:nvSpPr>
        <p:spPr>
          <a:xfrm>
            <a:off x="1525443" y="2095500"/>
            <a:ext cx="6632955"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value/sales ratio is the ratio of the market value of the firm</a:t>
            </a:r>
            <a:r>
              <a:rPr sz="2400" spc="-88" baseline="1610" dirty="0">
                <a:latin typeface="Times New Roman"/>
                <a:cs typeface="Times New Roman"/>
              </a:rPr>
              <a:t> </a:t>
            </a:r>
            <a:r>
              <a:rPr sz="2400" baseline="1610" dirty="0">
                <a:latin typeface="Times New Roman"/>
                <a:cs typeface="Times New Roman"/>
              </a:rPr>
              <a:t>to the sales.</a:t>
            </a:r>
            <a:endParaRPr sz="1600">
              <a:latin typeface="Times New Roman"/>
              <a:cs typeface="Times New Roman"/>
            </a:endParaRPr>
          </a:p>
        </p:txBody>
      </p:sp>
      <p:sp>
        <p:nvSpPr>
          <p:cNvPr id="14" name="object 14"/>
          <p:cNvSpPr txBox="1"/>
          <p:nvPr/>
        </p:nvSpPr>
        <p:spPr>
          <a:xfrm>
            <a:off x="1525442" y="2379232"/>
            <a:ext cx="1308564"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EV/ Sales=</a:t>
            </a:r>
            <a:endParaRPr sz="1600">
              <a:latin typeface="Times New Roman"/>
              <a:cs typeface="Times New Roman"/>
            </a:endParaRPr>
          </a:p>
        </p:txBody>
      </p:sp>
      <p:sp>
        <p:nvSpPr>
          <p:cNvPr id="13" name="object 13"/>
          <p:cNvSpPr txBox="1"/>
          <p:nvPr/>
        </p:nvSpPr>
        <p:spPr>
          <a:xfrm>
            <a:off x="3187987" y="2379232"/>
            <a:ext cx="4568822" cy="224118"/>
          </a:xfrm>
          <a:prstGeom prst="rect">
            <a:avLst/>
          </a:prstGeom>
        </p:spPr>
        <p:txBody>
          <a:bodyPr wrap="square" lIns="0" tIns="0" rIns="0" bIns="0" rtlCol="0">
            <a:noAutofit/>
          </a:bodyPr>
          <a:lstStyle/>
          <a:p>
            <a:pPr marL="11397">
              <a:lnSpc>
                <a:spcPts val="1650"/>
              </a:lnSpc>
              <a:spcBef>
                <a:spcPts val="83"/>
              </a:spcBef>
            </a:pPr>
            <a:r>
              <a:rPr sz="1600" u="heavy" dirty="0">
                <a:latin typeface="Times New Roman"/>
                <a:cs typeface="Times New Roman"/>
              </a:rPr>
              <a:t>Market Value of Equity + Market Value of Debt-Cash</a:t>
            </a:r>
            <a:endParaRPr sz="1600">
              <a:latin typeface="Times New Roman"/>
              <a:cs typeface="Times New Roman"/>
            </a:endParaRPr>
          </a:p>
        </p:txBody>
      </p:sp>
      <p:sp>
        <p:nvSpPr>
          <p:cNvPr id="12" name="object 12"/>
          <p:cNvSpPr txBox="1"/>
          <p:nvPr/>
        </p:nvSpPr>
        <p:spPr>
          <a:xfrm>
            <a:off x="3187988" y="2670585"/>
            <a:ext cx="1352661"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Total Revenues</a:t>
            </a:r>
            <a:endParaRPr sz="1600">
              <a:latin typeface="Times New Roman"/>
              <a:cs typeface="Times New Roman"/>
            </a:endParaRPr>
          </a:p>
        </p:txBody>
      </p:sp>
      <p:sp>
        <p:nvSpPr>
          <p:cNvPr id="11" name="object 11"/>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0" name="object 10"/>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138</a:t>
            </a:r>
            <a:endParaRPr sz="1300">
              <a:latin typeface="Times New Roman"/>
              <a:cs typeface="Times New Roman"/>
            </a:endParaRPr>
          </a:p>
        </p:txBody>
      </p:sp>
      <p:sp>
        <p:nvSpPr>
          <p:cNvPr id="9" name="object 9"/>
          <p:cNvSpPr txBox="1"/>
          <p:nvPr/>
        </p:nvSpPr>
        <p:spPr>
          <a:xfrm>
            <a:off x="3799635" y="2418452"/>
            <a:ext cx="51947"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4347779" y="2418452"/>
            <a:ext cx="51945"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4572838" y="2418452"/>
            <a:ext cx="51953"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5178917" y="2418452"/>
            <a:ext cx="51955"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5348074" y="2418452"/>
            <a:ext cx="51962"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6000138" y="2418452"/>
            <a:ext cx="51947"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6548283" y="2418452"/>
            <a:ext cx="51945"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6773342" y="2418452"/>
            <a:ext cx="51953"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75294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p:nvPr/>
        </p:nvSpPr>
        <p:spPr>
          <a:xfrm>
            <a:off x="2181375" y="2017059"/>
            <a:ext cx="5595202" cy="3697941"/>
          </a:xfrm>
          <a:prstGeom prst="rect">
            <a:avLst/>
          </a:prstGeom>
          <a:blipFill>
            <a:blip r:embed="rId8" cstate="print"/>
            <a:stretch>
              <a:fillRect/>
            </a:stretch>
          </a:blipFill>
        </p:spPr>
        <p:txBody>
          <a:bodyPr wrap="square" lIns="0" tIns="0" rIns="0" bIns="0" rtlCol="0">
            <a:noAutofit/>
          </a:bodyPr>
          <a:lstStyle/>
          <a:p>
            <a:endParaRPr/>
          </a:p>
        </p:txBody>
      </p:sp>
      <p:sp>
        <p:nvSpPr>
          <p:cNvPr id="13" name="object 13"/>
          <p:cNvSpPr txBox="1"/>
          <p:nvPr/>
        </p:nvSpPr>
        <p:spPr>
          <a:xfrm>
            <a:off x="2454783" y="984998"/>
            <a:ext cx="283451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Characteristic 1: Skewed</a:t>
            </a:r>
            <a:endParaRPr sz="2200">
              <a:latin typeface="Times New Roman"/>
              <a:cs typeface="Times New Roman"/>
            </a:endParaRPr>
          </a:p>
        </p:txBody>
      </p:sp>
      <p:sp>
        <p:nvSpPr>
          <p:cNvPr id="12" name="object 12"/>
          <p:cNvSpPr txBox="1"/>
          <p:nvPr/>
        </p:nvSpPr>
        <p:spPr>
          <a:xfrm>
            <a:off x="5293912" y="984998"/>
            <a:ext cx="151177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Distributions</a:t>
            </a:r>
            <a:endParaRPr sz="2200">
              <a:latin typeface="Times New Roman"/>
              <a:cs typeface="Times New Roman"/>
            </a:endParaRPr>
          </a:p>
        </p:txBody>
      </p:sp>
      <p:sp>
        <p:nvSpPr>
          <p:cNvPr id="11" name="object 11"/>
          <p:cNvSpPr txBox="1"/>
          <p:nvPr/>
        </p:nvSpPr>
        <p:spPr>
          <a:xfrm>
            <a:off x="2139200" y="1298763"/>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10" name="object 10"/>
          <p:cNvSpPr txBox="1"/>
          <p:nvPr/>
        </p:nvSpPr>
        <p:spPr>
          <a:xfrm>
            <a:off x="2531838" y="1298763"/>
            <a:ext cx="68022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9" name="object 9"/>
          <p:cNvSpPr txBox="1"/>
          <p:nvPr/>
        </p:nvSpPr>
        <p:spPr>
          <a:xfrm>
            <a:off x="3216696" y="1298763"/>
            <a:ext cx="38774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for</a:t>
            </a:r>
            <a:endParaRPr sz="2200">
              <a:latin typeface="Times New Roman"/>
              <a:cs typeface="Times New Roman"/>
            </a:endParaRPr>
          </a:p>
        </p:txBody>
      </p:sp>
      <p:sp>
        <p:nvSpPr>
          <p:cNvPr id="8" name="object 8"/>
          <p:cNvSpPr txBox="1"/>
          <p:nvPr/>
        </p:nvSpPr>
        <p:spPr>
          <a:xfrm>
            <a:off x="3609057" y="1298763"/>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7" name="object 7"/>
          <p:cNvSpPr txBox="1"/>
          <p:nvPr/>
        </p:nvSpPr>
        <p:spPr>
          <a:xfrm>
            <a:off x="4032562" y="1298763"/>
            <a:ext cx="124953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companies</a:t>
            </a:r>
            <a:endParaRPr sz="2200">
              <a:latin typeface="Times New Roman"/>
              <a:cs typeface="Times New Roman"/>
            </a:endParaRPr>
          </a:p>
        </p:txBody>
      </p:sp>
      <p:sp>
        <p:nvSpPr>
          <p:cNvPr id="6" name="object 6"/>
          <p:cNvSpPr txBox="1"/>
          <p:nvPr/>
        </p:nvSpPr>
        <p:spPr>
          <a:xfrm>
            <a:off x="5286732" y="1298763"/>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5" name="object 5"/>
          <p:cNvSpPr txBox="1"/>
          <p:nvPr/>
        </p:nvSpPr>
        <p:spPr>
          <a:xfrm>
            <a:off x="5571525" y="1298763"/>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6502495"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13</a:t>
            </a:r>
            <a:endParaRPr sz="1300">
              <a:latin typeface="Times New Roman"/>
              <a:cs typeface="Times New Roman"/>
            </a:endParaRPr>
          </a:p>
        </p:txBody>
      </p:sp>
    </p:spTree>
    <p:extLst>
      <p:ext uri="{BB962C8B-B14F-4D97-AF65-F5344CB8AC3E}">
        <p14:creationId xmlns:p14="http://schemas.microsoft.com/office/powerpoint/2010/main" val="31793808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p:nvPr/>
        </p:nvSpPr>
        <p:spPr>
          <a:xfrm>
            <a:off x="2181375" y="2017059"/>
            <a:ext cx="5595202" cy="3697941"/>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364182" y="2353235"/>
            <a:ext cx="4179455" cy="1019735"/>
          </a:xfrm>
          <a:prstGeom prst="rect">
            <a:avLst/>
          </a:prstGeom>
          <a:blipFill>
            <a:blip r:embed="rId9" cstate="print"/>
            <a:stretch>
              <a:fillRect/>
            </a:stretch>
          </a:blipFill>
        </p:spPr>
        <p:txBody>
          <a:bodyPr wrap="square" lIns="0" tIns="0" rIns="0" bIns="0" rtlCol="0">
            <a:noAutofit/>
          </a:bodyPr>
          <a:lstStyle/>
          <a:p>
            <a:endParaRPr/>
          </a:p>
        </p:txBody>
      </p:sp>
      <p:sp>
        <p:nvSpPr>
          <p:cNvPr id="7" name="object 7"/>
          <p:cNvSpPr txBox="1"/>
          <p:nvPr/>
        </p:nvSpPr>
        <p:spPr>
          <a:xfrm>
            <a:off x="3232139" y="1307726"/>
            <a:ext cx="43400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EV</a:t>
            </a:r>
            <a:endParaRPr sz="2200">
              <a:latin typeface="Times New Roman"/>
              <a:cs typeface="Times New Roman"/>
            </a:endParaRPr>
          </a:p>
        </p:txBody>
      </p:sp>
      <p:sp>
        <p:nvSpPr>
          <p:cNvPr id="6" name="object 6"/>
          <p:cNvSpPr txBox="1"/>
          <p:nvPr/>
        </p:nvSpPr>
        <p:spPr>
          <a:xfrm>
            <a:off x="3670774" y="1307726"/>
            <a:ext cx="64952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Sales</a:t>
            </a:r>
            <a:endParaRPr sz="2200">
              <a:latin typeface="Times New Roman"/>
              <a:cs typeface="Times New Roman"/>
            </a:endParaRPr>
          </a:p>
        </p:txBody>
      </p:sp>
      <p:sp>
        <p:nvSpPr>
          <p:cNvPr id="5" name="object 5"/>
          <p:cNvSpPr txBox="1"/>
          <p:nvPr/>
        </p:nvSpPr>
        <p:spPr>
          <a:xfrm>
            <a:off x="4324930" y="1307726"/>
            <a:ext cx="75709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across</a:t>
            </a:r>
            <a:endParaRPr sz="2200">
              <a:latin typeface="Times New Roman"/>
              <a:cs typeface="Times New Roman"/>
            </a:endParaRPr>
          </a:p>
        </p:txBody>
      </p:sp>
      <p:sp>
        <p:nvSpPr>
          <p:cNvPr id="4" name="object 4"/>
          <p:cNvSpPr txBox="1"/>
          <p:nvPr/>
        </p:nvSpPr>
        <p:spPr>
          <a:xfrm>
            <a:off x="5086654" y="1307726"/>
            <a:ext cx="94174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markets</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139</a:t>
            </a:r>
            <a:endParaRPr sz="1300">
              <a:latin typeface="Times New Roman"/>
              <a:cs typeface="Times New Roman"/>
            </a:endParaRPr>
          </a:p>
        </p:txBody>
      </p:sp>
    </p:spTree>
    <p:extLst>
      <p:ext uri="{BB962C8B-B14F-4D97-AF65-F5344CB8AC3E}">
        <p14:creationId xmlns:p14="http://schemas.microsoft.com/office/powerpoint/2010/main" val="3862510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33" name="object 3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34" name="object 3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5" name="object 3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6" name="object 3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7" name="object 3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8" name="object 3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31" name="object 31"/>
          <p:cNvSpPr/>
          <p:nvPr/>
        </p:nvSpPr>
        <p:spPr>
          <a:xfrm>
            <a:off x="1868474" y="3427166"/>
            <a:ext cx="5910720" cy="771270"/>
          </a:xfrm>
          <a:custGeom>
            <a:avLst/>
            <a:gdLst/>
            <a:ahLst/>
            <a:cxnLst/>
            <a:rect l="l" t="t" r="r" b="b"/>
            <a:pathLst>
              <a:path w="6501792" h="874106">
                <a:moveTo>
                  <a:pt x="0" y="0"/>
                </a:moveTo>
                <a:lnTo>
                  <a:pt x="6501792" y="0"/>
                </a:lnTo>
                <a:lnTo>
                  <a:pt x="6501792" y="874106"/>
                </a:lnTo>
                <a:lnTo>
                  <a:pt x="0" y="874106"/>
                </a:lnTo>
                <a:lnTo>
                  <a:pt x="0" y="0"/>
                </a:lnTo>
                <a:close/>
              </a:path>
            </a:pathLst>
          </a:custGeom>
          <a:ln w="4156">
            <a:solidFill>
              <a:srgbClr val="000000"/>
            </a:solidFill>
          </a:ln>
        </p:spPr>
        <p:txBody>
          <a:bodyPr wrap="square" lIns="0" tIns="0" rIns="0" bIns="0" rtlCol="0">
            <a:noAutofit/>
          </a:bodyPr>
          <a:lstStyle/>
          <a:p>
            <a:endParaRPr/>
          </a:p>
        </p:txBody>
      </p:sp>
      <p:sp>
        <p:nvSpPr>
          <p:cNvPr id="30" name="object 30"/>
          <p:cNvSpPr txBox="1"/>
          <p:nvPr/>
        </p:nvSpPr>
        <p:spPr>
          <a:xfrm>
            <a:off x="2204550" y="1307726"/>
            <a:ext cx="485138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EV/Sales Ratios: Analysis of Determinants</a:t>
            </a:r>
            <a:endParaRPr sz="2200">
              <a:latin typeface="Times New Roman"/>
              <a:cs typeface="Times New Roman"/>
            </a:endParaRPr>
          </a:p>
        </p:txBody>
      </p:sp>
      <p:sp>
        <p:nvSpPr>
          <p:cNvPr id="29" name="object 29"/>
          <p:cNvSpPr txBox="1"/>
          <p:nvPr/>
        </p:nvSpPr>
        <p:spPr>
          <a:xfrm>
            <a:off x="1525442" y="2095500"/>
            <a:ext cx="6822904" cy="45944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If pre-tax operating margins are used, the appropriate value estimate is that of</a:t>
            </a:r>
            <a:endParaRPr sz="1600">
              <a:latin typeface="Times New Roman"/>
              <a:cs typeface="Times New Roman"/>
            </a:endParaRPr>
          </a:p>
          <a:p>
            <a:pPr marL="319115" marR="30772">
              <a:lnSpc>
                <a:spcPct val="95825"/>
              </a:lnSpc>
            </a:pPr>
            <a:r>
              <a:rPr sz="1600" dirty="0">
                <a:latin typeface="Times New Roman"/>
                <a:cs typeface="Times New Roman"/>
              </a:rPr>
              <a:t>the firm.</a:t>
            </a:r>
            <a:r>
              <a:rPr sz="1600" spc="-88" dirty="0">
                <a:latin typeface="Times New Roman"/>
                <a:cs typeface="Times New Roman"/>
              </a:rPr>
              <a:t> </a:t>
            </a:r>
            <a:r>
              <a:rPr sz="1600" dirty="0">
                <a:latin typeface="Times New Roman"/>
                <a:cs typeface="Times New Roman"/>
              </a:rPr>
              <a:t>In particular, if one makes the assumption that</a:t>
            </a:r>
            <a:endParaRPr sz="1600">
              <a:latin typeface="Times New Roman"/>
              <a:cs typeface="Times New Roman"/>
            </a:endParaRPr>
          </a:p>
        </p:txBody>
      </p:sp>
      <p:sp>
        <p:nvSpPr>
          <p:cNvPr id="28" name="object 28"/>
          <p:cNvSpPr txBox="1"/>
          <p:nvPr/>
        </p:nvSpPr>
        <p:spPr>
          <a:xfrm>
            <a:off x="1941078" y="261119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27" name="object 27"/>
          <p:cNvSpPr txBox="1"/>
          <p:nvPr/>
        </p:nvSpPr>
        <p:spPr>
          <a:xfrm>
            <a:off x="2200851" y="2614780"/>
            <a:ext cx="5474763"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Free Cash Flow to the Firm = EBIT (1 - tax rate) (1 - Reinvestment Rate)</a:t>
            </a:r>
            <a:endParaRPr sz="1400">
              <a:latin typeface="Times New Roman"/>
              <a:cs typeface="Times New Roman"/>
            </a:endParaRPr>
          </a:p>
        </p:txBody>
      </p:sp>
      <p:sp>
        <p:nvSpPr>
          <p:cNvPr id="26" name="object 26"/>
          <p:cNvSpPr txBox="1"/>
          <p:nvPr/>
        </p:nvSpPr>
        <p:spPr>
          <a:xfrm>
            <a:off x="1525442" y="2883497"/>
            <a:ext cx="6263205" cy="46706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Then the Value of the Firm can be written as a function of the after-tax</a:t>
            </a:r>
            <a:endParaRPr sz="1600">
              <a:latin typeface="Times New Roman"/>
              <a:cs typeface="Times New Roman"/>
            </a:endParaRPr>
          </a:p>
          <a:p>
            <a:pPr marL="319115" marR="30772">
              <a:lnSpc>
                <a:spcPct val="95825"/>
              </a:lnSpc>
            </a:pPr>
            <a:r>
              <a:rPr sz="1600" dirty="0">
                <a:latin typeface="Times New Roman"/>
                <a:cs typeface="Times New Roman"/>
              </a:rPr>
              <a:t>operating margin= (EBIT (1-t)/Sales</a:t>
            </a:r>
            <a:endParaRPr sz="1600">
              <a:latin typeface="Times New Roman"/>
              <a:cs typeface="Times New Roman"/>
            </a:endParaRPr>
          </a:p>
        </p:txBody>
      </p:sp>
      <p:sp>
        <p:nvSpPr>
          <p:cNvPr id="25" name="object 25"/>
          <p:cNvSpPr txBox="1"/>
          <p:nvPr/>
        </p:nvSpPr>
        <p:spPr>
          <a:xfrm>
            <a:off x="2264445" y="3545728"/>
            <a:ext cx="2894068" cy="339200"/>
          </a:xfrm>
          <a:prstGeom prst="rect">
            <a:avLst/>
          </a:prstGeom>
        </p:spPr>
        <p:txBody>
          <a:bodyPr wrap="square" lIns="0" tIns="0" rIns="0" bIns="0" rtlCol="0">
            <a:noAutofit/>
          </a:bodyPr>
          <a:lstStyle/>
          <a:p>
            <a:pPr marL="1450372">
              <a:lnSpc>
                <a:spcPts val="1324"/>
              </a:lnSpc>
              <a:spcBef>
                <a:spcPts val="66"/>
              </a:spcBef>
            </a:pPr>
            <a:r>
              <a:rPr sz="1400" spc="16" baseline="2760" dirty="0">
                <a:latin typeface="Times New Roman"/>
                <a:cs typeface="Times New Roman"/>
              </a:rPr>
              <a:t>*</a:t>
            </a:r>
            <a:r>
              <a:rPr sz="1400" spc="-29" baseline="13803" dirty="0">
                <a:latin typeface="Times New Roman"/>
                <a:cs typeface="Times New Roman"/>
              </a:rPr>
              <a:t>(</a:t>
            </a:r>
            <a:r>
              <a:rPr sz="1400" baseline="13803" dirty="0">
                <a:latin typeface="Times New Roman"/>
                <a:cs typeface="Times New Roman"/>
              </a:rPr>
              <a:t>1</a:t>
            </a:r>
            <a:r>
              <a:rPr sz="1400" spc="-14" baseline="13803" dirty="0">
                <a:latin typeface="Times New Roman"/>
                <a:cs typeface="Times New Roman"/>
              </a:rPr>
              <a:t> </a:t>
            </a:r>
            <a:r>
              <a:rPr sz="1400" baseline="13803" dirty="0">
                <a:latin typeface="Times New Roman"/>
                <a:cs typeface="Times New Roman"/>
              </a:rPr>
              <a:t>-</a:t>
            </a:r>
            <a:r>
              <a:rPr sz="1400" spc="-58" baseline="13803" dirty="0">
                <a:latin typeface="Times New Roman"/>
                <a:cs typeface="Times New Roman"/>
              </a:rPr>
              <a:t> </a:t>
            </a:r>
            <a:r>
              <a:rPr sz="1400" spc="17" baseline="13803" dirty="0">
                <a:latin typeface="Times New Roman"/>
                <a:cs typeface="Times New Roman"/>
              </a:rPr>
              <a:t>RI</a:t>
            </a:r>
            <a:r>
              <a:rPr sz="1400" baseline="13803" dirty="0">
                <a:latin typeface="Times New Roman"/>
                <a:cs typeface="Times New Roman"/>
              </a:rPr>
              <a:t>R</a:t>
            </a:r>
            <a:r>
              <a:rPr sz="1000" spc="22" baseline="-3865" dirty="0">
                <a:latin typeface="Times New Roman"/>
                <a:cs typeface="Times New Roman"/>
              </a:rPr>
              <a:t>growt</a:t>
            </a:r>
            <a:r>
              <a:rPr sz="1000" baseline="-3865" dirty="0">
                <a:latin typeface="Times New Roman"/>
                <a:cs typeface="Times New Roman"/>
              </a:rPr>
              <a:t>h</a:t>
            </a:r>
            <a:r>
              <a:rPr sz="1400" spc="-31" baseline="13803" dirty="0">
                <a:latin typeface="Times New Roman"/>
                <a:cs typeface="Times New Roman"/>
              </a:rPr>
              <a:t>)(</a:t>
            </a:r>
            <a:r>
              <a:rPr sz="1400" baseline="13803" dirty="0">
                <a:latin typeface="Times New Roman"/>
                <a:cs typeface="Times New Roman"/>
              </a:rPr>
              <a:t>1</a:t>
            </a:r>
            <a:r>
              <a:rPr sz="1400" spc="104" baseline="13803" dirty="0">
                <a:latin typeface="Times New Roman"/>
                <a:cs typeface="Times New Roman"/>
              </a:rPr>
              <a:t> </a:t>
            </a:r>
            <a:r>
              <a:rPr sz="1400" baseline="13803" dirty="0">
                <a:latin typeface="Times New Roman"/>
                <a:cs typeface="Times New Roman"/>
              </a:rPr>
              <a:t>+</a:t>
            </a:r>
            <a:r>
              <a:rPr sz="1400" spc="16" baseline="13803" dirty="0">
                <a:latin typeface="Times New Roman"/>
                <a:cs typeface="Times New Roman"/>
              </a:rPr>
              <a:t> </a:t>
            </a:r>
            <a:r>
              <a:rPr sz="1400" spc="-31" baseline="13803" dirty="0">
                <a:latin typeface="Times New Roman"/>
                <a:cs typeface="Times New Roman"/>
              </a:rPr>
              <a:t>g</a:t>
            </a:r>
            <a:r>
              <a:rPr sz="1400" baseline="13803" dirty="0">
                <a:latin typeface="Times New Roman"/>
                <a:cs typeface="Times New Roman"/>
              </a:rPr>
              <a:t>)</a:t>
            </a:r>
            <a:r>
              <a:rPr sz="1400" spc="-138" baseline="13803" dirty="0">
                <a:latin typeface="Times New Roman"/>
                <a:cs typeface="Times New Roman"/>
              </a:rPr>
              <a:t> </a:t>
            </a:r>
            <a:r>
              <a:rPr sz="1400" baseline="13803" dirty="0">
                <a:latin typeface="Times New Roman"/>
                <a:cs typeface="Times New Roman"/>
              </a:rPr>
              <a:t>*</a:t>
            </a:r>
            <a:r>
              <a:rPr sz="1400" spc="-21" baseline="13803" dirty="0">
                <a:latin typeface="Times New Roman"/>
                <a:cs typeface="Times New Roman"/>
              </a:rPr>
              <a:t> </a:t>
            </a:r>
            <a:r>
              <a:rPr sz="1400" spc="17" baseline="-2760" dirty="0">
                <a:latin typeface="Times New Roman"/>
                <a:cs typeface="Times New Roman"/>
              </a:rPr>
              <a:t>$</a:t>
            </a:r>
            <a:r>
              <a:rPr sz="1400" baseline="13803" dirty="0">
                <a:latin typeface="Times New Roman"/>
                <a:cs typeface="Times New Roman"/>
              </a:rPr>
              <a:t>1</a:t>
            </a:r>
            <a:r>
              <a:rPr sz="1400" spc="-138" baseline="13803" dirty="0">
                <a:latin typeface="Times New Roman"/>
                <a:cs typeface="Times New Roman"/>
              </a:rPr>
              <a:t> </a:t>
            </a:r>
            <a:r>
              <a:rPr sz="1400" baseline="13803" dirty="0">
                <a:latin typeface="Times New Roman"/>
                <a:cs typeface="Times New Roman"/>
              </a:rPr>
              <a:t>−</a:t>
            </a:r>
            <a:endParaRPr sz="900">
              <a:latin typeface="Times New Roman"/>
              <a:cs typeface="Times New Roman"/>
            </a:endParaRPr>
          </a:p>
          <a:p>
            <a:pPr marL="11397" marR="25072">
              <a:lnSpc>
                <a:spcPts val="1261"/>
              </a:lnSpc>
            </a:pPr>
            <a:r>
              <a:rPr sz="1400" baseline="-2760" dirty="0">
                <a:latin typeface="Times New Roman"/>
                <a:cs typeface="Times New Roman"/>
              </a:rPr>
              <a:t>=</a:t>
            </a:r>
            <a:r>
              <a:rPr sz="1400" spc="115" baseline="-2760" dirty="0">
                <a:latin typeface="Times New Roman"/>
                <a:cs typeface="Times New Roman"/>
              </a:rPr>
              <a:t> </a:t>
            </a:r>
            <a:r>
              <a:rPr sz="1400" spc="-26" baseline="-2760" dirty="0">
                <a:latin typeface="Times New Roman"/>
                <a:cs typeface="Times New Roman"/>
              </a:rPr>
              <a:t>Afte</a:t>
            </a:r>
            <a:r>
              <a:rPr sz="1400" baseline="-2760" dirty="0">
                <a:latin typeface="Times New Roman"/>
                <a:cs typeface="Times New Roman"/>
              </a:rPr>
              <a:t>r</a:t>
            </a:r>
            <a:r>
              <a:rPr sz="1400" spc="137" baseline="-2760" dirty="0">
                <a:latin typeface="Times New Roman"/>
                <a:cs typeface="Times New Roman"/>
              </a:rPr>
              <a:t> </a:t>
            </a:r>
            <a:r>
              <a:rPr sz="1400" baseline="-2760" dirty="0">
                <a:latin typeface="Times New Roman"/>
                <a:cs typeface="Times New Roman"/>
              </a:rPr>
              <a:t>-</a:t>
            </a:r>
            <a:r>
              <a:rPr sz="1400" spc="-58" baseline="-2760" dirty="0">
                <a:latin typeface="Times New Roman"/>
                <a:cs typeface="Times New Roman"/>
              </a:rPr>
              <a:t> </a:t>
            </a:r>
            <a:r>
              <a:rPr sz="1400" baseline="-2760" dirty="0">
                <a:latin typeface="Times New Roman"/>
                <a:cs typeface="Times New Roman"/>
              </a:rPr>
              <a:t>tax</a:t>
            </a:r>
            <a:r>
              <a:rPr sz="1400" spc="55" baseline="-2760" dirty="0">
                <a:latin typeface="Times New Roman"/>
                <a:cs typeface="Times New Roman"/>
              </a:rPr>
              <a:t> </a:t>
            </a:r>
            <a:r>
              <a:rPr sz="1400" baseline="-2760" dirty="0">
                <a:latin typeface="Times New Roman"/>
                <a:cs typeface="Times New Roman"/>
              </a:rPr>
              <a:t>Oper.</a:t>
            </a:r>
            <a:r>
              <a:rPr sz="1400" spc="93" baseline="-2760" dirty="0">
                <a:latin typeface="Times New Roman"/>
                <a:cs typeface="Times New Roman"/>
              </a:rPr>
              <a:t> </a:t>
            </a:r>
            <a:r>
              <a:rPr sz="1400" baseline="-2760" dirty="0">
                <a:latin typeface="Times New Roman"/>
                <a:cs typeface="Times New Roman"/>
              </a:rPr>
              <a:t>Margin</a:t>
            </a:r>
            <a:r>
              <a:rPr sz="1400" spc="74" baseline="-2760" dirty="0">
                <a:latin typeface="Times New Roman"/>
                <a:cs typeface="Times New Roman"/>
              </a:rPr>
              <a:t> </a:t>
            </a:r>
            <a:r>
              <a:rPr sz="1400" baseline="-2760" dirty="0">
                <a:latin typeface="Times New Roman"/>
                <a:cs typeface="Times New Roman"/>
              </a:rPr>
              <a:t>*</a:t>
            </a:r>
            <a:r>
              <a:rPr sz="1400" spc="-21" baseline="-2760" dirty="0">
                <a:latin typeface="Times New Roman"/>
                <a:cs typeface="Times New Roman"/>
              </a:rPr>
              <a:t> </a:t>
            </a:r>
            <a:r>
              <a:rPr sz="1400" baseline="22086" dirty="0">
                <a:latin typeface="Times New Roman"/>
                <a:cs typeface="Times New Roman"/>
              </a:rPr>
              <a:t>*</a:t>
            </a:r>
            <a:endParaRPr sz="900">
              <a:latin typeface="Times New Roman"/>
              <a:cs typeface="Times New Roman"/>
            </a:endParaRPr>
          </a:p>
        </p:txBody>
      </p:sp>
      <p:sp>
        <p:nvSpPr>
          <p:cNvPr id="24" name="object 24"/>
          <p:cNvSpPr txBox="1"/>
          <p:nvPr/>
        </p:nvSpPr>
        <p:spPr>
          <a:xfrm>
            <a:off x="7575624" y="3576045"/>
            <a:ext cx="185822" cy="266095"/>
          </a:xfrm>
          <a:prstGeom prst="rect">
            <a:avLst/>
          </a:prstGeom>
        </p:spPr>
        <p:txBody>
          <a:bodyPr wrap="square" lIns="0" tIns="0" rIns="0" bIns="0" rtlCol="0">
            <a:noAutofit/>
          </a:bodyPr>
          <a:lstStyle/>
          <a:p>
            <a:pPr marR="11397" algn="r">
              <a:lnSpc>
                <a:spcPts val="978"/>
              </a:lnSpc>
              <a:spcBef>
                <a:spcPts val="48"/>
              </a:spcBef>
            </a:pPr>
            <a:r>
              <a:rPr sz="900" dirty="0">
                <a:latin typeface="Times New Roman"/>
                <a:cs typeface="Times New Roman"/>
              </a:rPr>
              <a:t>-</a:t>
            </a:r>
            <a:endParaRPr sz="900">
              <a:latin typeface="Times New Roman"/>
              <a:cs typeface="Times New Roman"/>
            </a:endParaRPr>
          </a:p>
          <a:p>
            <a:pPr marR="11397" algn="r">
              <a:lnSpc>
                <a:spcPts val="974"/>
              </a:lnSpc>
            </a:pPr>
            <a:r>
              <a:rPr sz="700" dirty="0">
                <a:latin typeface="Times New Roman"/>
                <a:cs typeface="Times New Roman"/>
              </a:rPr>
              <a:t>n  </a:t>
            </a:r>
            <a:r>
              <a:rPr sz="700" spc="42" dirty="0">
                <a:latin typeface="Times New Roman"/>
                <a:cs typeface="Times New Roman"/>
              </a:rPr>
              <a:t> </a:t>
            </a:r>
            <a:r>
              <a:rPr sz="900" dirty="0">
                <a:latin typeface="Times New Roman"/>
                <a:cs typeface="Times New Roman"/>
              </a:rPr>
              <a:t>-</a:t>
            </a:r>
            <a:endParaRPr sz="900">
              <a:latin typeface="Times New Roman"/>
              <a:cs typeface="Times New Roman"/>
            </a:endParaRPr>
          </a:p>
        </p:txBody>
      </p:sp>
      <p:sp>
        <p:nvSpPr>
          <p:cNvPr id="23" name="object 23"/>
          <p:cNvSpPr txBox="1"/>
          <p:nvPr/>
        </p:nvSpPr>
        <p:spPr>
          <a:xfrm>
            <a:off x="5864386" y="3588230"/>
            <a:ext cx="90569" cy="144253"/>
          </a:xfrm>
          <a:prstGeom prst="rect">
            <a:avLst/>
          </a:prstGeom>
        </p:spPr>
        <p:txBody>
          <a:bodyPr wrap="square" lIns="0" tIns="0" rIns="0" bIns="0" rtlCol="0">
            <a:noAutofit/>
          </a:bodyPr>
          <a:lstStyle/>
          <a:p>
            <a:pPr marL="11397">
              <a:lnSpc>
                <a:spcPts val="978"/>
              </a:lnSpc>
              <a:spcBef>
                <a:spcPts val="48"/>
              </a:spcBef>
            </a:pPr>
            <a:r>
              <a:rPr sz="900" dirty="0">
                <a:latin typeface="Times New Roman"/>
                <a:cs typeface="Times New Roman"/>
              </a:rPr>
              <a:t>'</a:t>
            </a:r>
            <a:endParaRPr sz="900">
              <a:latin typeface="Times New Roman"/>
              <a:cs typeface="Times New Roman"/>
            </a:endParaRPr>
          </a:p>
        </p:txBody>
      </p:sp>
      <p:sp>
        <p:nvSpPr>
          <p:cNvPr id="22" name="object 22"/>
          <p:cNvSpPr txBox="1"/>
          <p:nvPr/>
        </p:nvSpPr>
        <p:spPr>
          <a:xfrm>
            <a:off x="6536206" y="3719353"/>
            <a:ext cx="253566" cy="107701"/>
          </a:xfrm>
          <a:prstGeom prst="rect">
            <a:avLst/>
          </a:prstGeom>
        </p:spPr>
        <p:txBody>
          <a:bodyPr wrap="square" lIns="0" tIns="0" rIns="0" bIns="0" rtlCol="0">
            <a:noAutofit/>
          </a:bodyPr>
          <a:lstStyle/>
          <a:p>
            <a:pPr marL="11397">
              <a:lnSpc>
                <a:spcPts val="749"/>
              </a:lnSpc>
              <a:spcBef>
                <a:spcPts val="37"/>
              </a:spcBef>
            </a:pPr>
            <a:r>
              <a:rPr sz="700" spc="13" dirty="0">
                <a:latin typeface="Times New Roman"/>
                <a:cs typeface="Times New Roman"/>
              </a:rPr>
              <a:t>stable</a:t>
            </a:r>
            <a:endParaRPr sz="700">
              <a:latin typeface="Times New Roman"/>
              <a:cs typeface="Times New Roman"/>
            </a:endParaRPr>
          </a:p>
        </p:txBody>
      </p:sp>
      <p:sp>
        <p:nvSpPr>
          <p:cNvPr id="21" name="object 21"/>
          <p:cNvSpPr txBox="1"/>
          <p:nvPr/>
        </p:nvSpPr>
        <p:spPr>
          <a:xfrm>
            <a:off x="5965792" y="3740675"/>
            <a:ext cx="113408" cy="144253"/>
          </a:xfrm>
          <a:prstGeom prst="rect">
            <a:avLst/>
          </a:prstGeom>
        </p:spPr>
        <p:txBody>
          <a:bodyPr wrap="square" lIns="0" tIns="0" rIns="0" bIns="0" rtlCol="0">
            <a:noAutofit/>
          </a:bodyPr>
          <a:lstStyle/>
          <a:p>
            <a:pPr marL="11397">
              <a:lnSpc>
                <a:spcPts val="1028"/>
              </a:lnSpc>
              <a:spcBef>
                <a:spcPts val="51"/>
              </a:spcBef>
            </a:pPr>
            <a:r>
              <a:rPr sz="900" dirty="0">
                <a:latin typeface="Times New Roman"/>
                <a:cs typeface="Times New Roman"/>
              </a:rPr>
              <a:t>+</a:t>
            </a:r>
            <a:endParaRPr sz="900">
              <a:latin typeface="Times New Roman"/>
              <a:cs typeface="Times New Roman"/>
            </a:endParaRPr>
          </a:p>
        </p:txBody>
      </p:sp>
      <p:sp>
        <p:nvSpPr>
          <p:cNvPr id="20" name="object 20"/>
          <p:cNvSpPr txBox="1"/>
          <p:nvPr/>
        </p:nvSpPr>
        <p:spPr>
          <a:xfrm>
            <a:off x="3722167" y="3819729"/>
            <a:ext cx="90569" cy="375753"/>
          </a:xfrm>
          <a:prstGeom prst="rect">
            <a:avLst/>
          </a:prstGeom>
        </p:spPr>
        <p:txBody>
          <a:bodyPr wrap="square" lIns="0" tIns="0" rIns="0" bIns="0" rtlCol="0">
            <a:noAutofit/>
          </a:bodyPr>
          <a:lstStyle/>
          <a:p>
            <a:pPr marL="11397">
              <a:lnSpc>
                <a:spcPts val="978"/>
              </a:lnSpc>
              <a:spcBef>
                <a:spcPts val="48"/>
              </a:spcBef>
            </a:pPr>
            <a:r>
              <a:rPr sz="900" dirty="0">
                <a:latin typeface="Times New Roman"/>
                <a:cs typeface="Times New Roman"/>
              </a:rPr>
              <a:t>*</a:t>
            </a:r>
            <a:endParaRPr sz="900">
              <a:latin typeface="Times New Roman"/>
              <a:cs typeface="Times New Roman"/>
            </a:endParaRPr>
          </a:p>
          <a:p>
            <a:pPr marL="11397">
              <a:lnSpc>
                <a:spcPct val="95825"/>
              </a:lnSpc>
              <a:spcBef>
                <a:spcPts val="721"/>
              </a:spcBef>
            </a:pPr>
            <a:r>
              <a:rPr sz="900" dirty="0">
                <a:latin typeface="Times New Roman"/>
                <a:cs typeface="Times New Roman"/>
              </a:rPr>
              <a:t>)</a:t>
            </a:r>
            <a:endParaRPr sz="900">
              <a:latin typeface="Times New Roman"/>
              <a:cs typeface="Times New Roman"/>
            </a:endParaRPr>
          </a:p>
        </p:txBody>
      </p:sp>
      <p:sp>
        <p:nvSpPr>
          <p:cNvPr id="19" name="object 19"/>
          <p:cNvSpPr txBox="1"/>
          <p:nvPr/>
        </p:nvSpPr>
        <p:spPr>
          <a:xfrm>
            <a:off x="7689707" y="3819729"/>
            <a:ext cx="90569" cy="375753"/>
          </a:xfrm>
          <a:prstGeom prst="rect">
            <a:avLst/>
          </a:prstGeom>
        </p:spPr>
        <p:txBody>
          <a:bodyPr wrap="square" lIns="0" tIns="0" rIns="0" bIns="0" rtlCol="0">
            <a:noAutofit/>
          </a:bodyPr>
          <a:lstStyle/>
          <a:p>
            <a:pPr marL="11397">
              <a:lnSpc>
                <a:spcPts val="978"/>
              </a:lnSpc>
              <a:spcBef>
                <a:spcPts val="48"/>
              </a:spcBef>
            </a:pPr>
            <a:r>
              <a:rPr sz="900" dirty="0">
                <a:latin typeface="Times New Roman"/>
                <a:cs typeface="Times New Roman"/>
              </a:rPr>
              <a:t>-</a:t>
            </a:r>
            <a:endParaRPr sz="900">
              <a:latin typeface="Times New Roman"/>
              <a:cs typeface="Times New Roman"/>
            </a:endParaRPr>
          </a:p>
          <a:p>
            <a:pPr marL="11397">
              <a:lnSpc>
                <a:spcPct val="95825"/>
              </a:lnSpc>
              <a:spcBef>
                <a:spcPts val="721"/>
              </a:spcBef>
            </a:pPr>
            <a:r>
              <a:rPr sz="900" dirty="0">
                <a:latin typeface="Times New Roman"/>
                <a:cs typeface="Times New Roman"/>
              </a:rPr>
              <a:t>,</a:t>
            </a:r>
            <a:endParaRPr sz="900">
              <a:latin typeface="Times New Roman"/>
              <a:cs typeface="Times New Roman"/>
            </a:endParaRPr>
          </a:p>
        </p:txBody>
      </p:sp>
      <p:sp>
        <p:nvSpPr>
          <p:cNvPr id="18" name="object 18"/>
          <p:cNvSpPr txBox="1"/>
          <p:nvPr/>
        </p:nvSpPr>
        <p:spPr>
          <a:xfrm>
            <a:off x="1884169" y="3825964"/>
            <a:ext cx="369392" cy="171668"/>
          </a:xfrm>
          <a:prstGeom prst="rect">
            <a:avLst/>
          </a:prstGeom>
        </p:spPr>
        <p:txBody>
          <a:bodyPr wrap="square" lIns="0" tIns="0" rIns="0" bIns="0" rtlCol="0">
            <a:noAutofit/>
          </a:bodyPr>
          <a:lstStyle/>
          <a:p>
            <a:pPr marL="11397">
              <a:lnSpc>
                <a:spcPts val="1283"/>
              </a:lnSpc>
              <a:spcBef>
                <a:spcPts val="64"/>
              </a:spcBef>
            </a:pPr>
            <a:r>
              <a:rPr sz="1400" spc="-4" baseline="13803" dirty="0">
                <a:latin typeface="Times New Roman"/>
                <a:cs typeface="Times New Roman"/>
              </a:rPr>
              <a:t>Sale</a:t>
            </a:r>
            <a:r>
              <a:rPr sz="1400" baseline="13803" dirty="0">
                <a:latin typeface="Times New Roman"/>
                <a:cs typeface="Times New Roman"/>
              </a:rPr>
              <a:t>s</a:t>
            </a:r>
            <a:r>
              <a:rPr sz="1400" spc="-59" baseline="13803" dirty="0">
                <a:latin typeface="Times New Roman"/>
                <a:cs typeface="Times New Roman"/>
              </a:rPr>
              <a:t> </a:t>
            </a:r>
            <a:r>
              <a:rPr sz="1000" baseline="-7730" dirty="0">
                <a:latin typeface="Times New Roman"/>
                <a:cs typeface="Times New Roman"/>
              </a:rPr>
              <a:t>0</a:t>
            </a:r>
            <a:endParaRPr sz="700">
              <a:latin typeface="Times New Roman"/>
              <a:cs typeface="Times New Roman"/>
            </a:endParaRPr>
          </a:p>
        </p:txBody>
      </p:sp>
      <p:sp>
        <p:nvSpPr>
          <p:cNvPr id="17" name="object 17"/>
          <p:cNvSpPr txBox="1"/>
          <p:nvPr/>
        </p:nvSpPr>
        <p:spPr>
          <a:xfrm>
            <a:off x="4584125" y="3825964"/>
            <a:ext cx="574306" cy="144253"/>
          </a:xfrm>
          <a:prstGeom prst="rect">
            <a:avLst/>
          </a:prstGeom>
        </p:spPr>
        <p:txBody>
          <a:bodyPr wrap="square" lIns="0" tIns="0" rIns="0" bIns="0" rtlCol="0">
            <a:noAutofit/>
          </a:bodyPr>
          <a:lstStyle/>
          <a:p>
            <a:pPr marL="11397">
              <a:lnSpc>
                <a:spcPts val="1028"/>
              </a:lnSpc>
              <a:spcBef>
                <a:spcPts val="51"/>
              </a:spcBef>
            </a:pPr>
            <a:r>
              <a:rPr sz="900" dirty="0">
                <a:latin typeface="Times New Roman"/>
                <a:cs typeface="Times New Roman"/>
              </a:rPr>
              <a:t>WACC</a:t>
            </a:r>
            <a:r>
              <a:rPr sz="900" spc="72" dirty="0">
                <a:latin typeface="Times New Roman"/>
                <a:cs typeface="Times New Roman"/>
              </a:rPr>
              <a:t> </a:t>
            </a:r>
            <a:r>
              <a:rPr sz="900" dirty="0">
                <a:latin typeface="Times New Roman"/>
                <a:cs typeface="Times New Roman"/>
              </a:rPr>
              <a:t>-</a:t>
            </a:r>
            <a:r>
              <a:rPr sz="900" spc="-58" dirty="0">
                <a:latin typeface="Times New Roman"/>
                <a:cs typeface="Times New Roman"/>
              </a:rPr>
              <a:t> </a:t>
            </a:r>
            <a:r>
              <a:rPr sz="900" dirty="0">
                <a:latin typeface="Times New Roman"/>
                <a:cs typeface="Times New Roman"/>
              </a:rPr>
              <a:t>g</a:t>
            </a:r>
            <a:endParaRPr sz="900">
              <a:latin typeface="Times New Roman"/>
              <a:cs typeface="Times New Roman"/>
            </a:endParaRPr>
          </a:p>
        </p:txBody>
      </p:sp>
      <p:sp>
        <p:nvSpPr>
          <p:cNvPr id="16" name="object 16"/>
          <p:cNvSpPr txBox="1"/>
          <p:nvPr/>
        </p:nvSpPr>
        <p:spPr>
          <a:xfrm>
            <a:off x="6206634" y="3825964"/>
            <a:ext cx="1363305" cy="171668"/>
          </a:xfrm>
          <a:prstGeom prst="rect">
            <a:avLst/>
          </a:prstGeom>
        </p:spPr>
        <p:txBody>
          <a:bodyPr wrap="square" lIns="0" tIns="0" rIns="0" bIns="0" rtlCol="0">
            <a:noAutofit/>
          </a:bodyPr>
          <a:lstStyle/>
          <a:p>
            <a:pPr marL="11397">
              <a:lnSpc>
                <a:spcPts val="1283"/>
              </a:lnSpc>
              <a:spcBef>
                <a:spcPts val="64"/>
              </a:spcBef>
            </a:pPr>
            <a:r>
              <a:rPr sz="1400" spc="-8" baseline="13803" dirty="0">
                <a:latin typeface="Times New Roman"/>
                <a:cs typeface="Times New Roman"/>
              </a:rPr>
              <a:t>(WAC</a:t>
            </a:r>
            <a:r>
              <a:rPr sz="1400" baseline="13803" dirty="0">
                <a:latin typeface="Times New Roman"/>
                <a:cs typeface="Times New Roman"/>
              </a:rPr>
              <a:t>C</a:t>
            </a:r>
            <a:r>
              <a:rPr sz="1400" spc="84" baseline="13803" dirty="0">
                <a:latin typeface="Times New Roman"/>
                <a:cs typeface="Times New Roman"/>
              </a:rPr>
              <a:t> </a:t>
            </a:r>
            <a:r>
              <a:rPr sz="1400" baseline="13803" dirty="0">
                <a:latin typeface="Times New Roman"/>
                <a:cs typeface="Times New Roman"/>
              </a:rPr>
              <a:t>-</a:t>
            </a:r>
            <a:r>
              <a:rPr sz="1400" spc="-58" baseline="13803" dirty="0">
                <a:latin typeface="Times New Roman"/>
                <a:cs typeface="Times New Roman"/>
              </a:rPr>
              <a:t> </a:t>
            </a:r>
            <a:r>
              <a:rPr sz="1400" baseline="13803" dirty="0">
                <a:latin typeface="Times New Roman"/>
                <a:cs typeface="Times New Roman"/>
              </a:rPr>
              <a:t>g</a:t>
            </a:r>
            <a:r>
              <a:rPr sz="1400" spc="-138" baseline="13803" dirty="0">
                <a:latin typeface="Times New Roman"/>
                <a:cs typeface="Times New Roman"/>
              </a:rPr>
              <a:t> </a:t>
            </a:r>
            <a:r>
              <a:rPr sz="1000" baseline="-7730" dirty="0">
                <a:latin typeface="Times New Roman"/>
                <a:cs typeface="Times New Roman"/>
              </a:rPr>
              <a:t>n</a:t>
            </a:r>
            <a:r>
              <a:rPr sz="1000" spc="-15" baseline="-7730" dirty="0">
                <a:latin typeface="Times New Roman"/>
                <a:cs typeface="Times New Roman"/>
              </a:rPr>
              <a:t> </a:t>
            </a:r>
            <a:r>
              <a:rPr sz="1400" spc="-31" baseline="13803" dirty="0">
                <a:latin typeface="Times New Roman"/>
                <a:cs typeface="Times New Roman"/>
              </a:rPr>
              <a:t>)(</a:t>
            </a:r>
            <a:r>
              <a:rPr sz="1400" baseline="13803" dirty="0">
                <a:latin typeface="Times New Roman"/>
                <a:cs typeface="Times New Roman"/>
              </a:rPr>
              <a:t>1</a:t>
            </a:r>
            <a:r>
              <a:rPr sz="1400" spc="-138" baseline="13803" dirty="0">
                <a:latin typeface="Times New Roman"/>
                <a:cs typeface="Times New Roman"/>
              </a:rPr>
              <a:t> </a:t>
            </a:r>
            <a:r>
              <a:rPr sz="1400" baseline="13803" dirty="0">
                <a:latin typeface="Times New Roman"/>
                <a:cs typeface="Times New Roman"/>
              </a:rPr>
              <a:t>+</a:t>
            </a:r>
            <a:r>
              <a:rPr sz="1400" spc="16" baseline="13803" dirty="0">
                <a:latin typeface="Times New Roman"/>
                <a:cs typeface="Times New Roman"/>
              </a:rPr>
              <a:t> </a:t>
            </a:r>
            <a:r>
              <a:rPr sz="1400" spc="-8" baseline="13803" dirty="0">
                <a:latin typeface="Times New Roman"/>
                <a:cs typeface="Times New Roman"/>
              </a:rPr>
              <a:t>WACC)</a:t>
            </a:r>
            <a:endParaRPr sz="900">
              <a:latin typeface="Times New Roman"/>
              <a:cs typeface="Times New Roman"/>
            </a:endParaRPr>
          </a:p>
        </p:txBody>
      </p:sp>
      <p:sp>
        <p:nvSpPr>
          <p:cNvPr id="15" name="object 15"/>
          <p:cNvSpPr txBox="1"/>
          <p:nvPr/>
        </p:nvSpPr>
        <p:spPr>
          <a:xfrm>
            <a:off x="1837169" y="4284232"/>
            <a:ext cx="6258067" cy="696782"/>
          </a:xfrm>
          <a:prstGeom prst="rect">
            <a:avLst/>
          </a:prstGeom>
        </p:spPr>
        <p:txBody>
          <a:bodyPr wrap="square" lIns="0" tIns="0" rIns="0" bIns="0" rtlCol="0">
            <a:noAutofit/>
          </a:bodyPr>
          <a:lstStyle/>
          <a:p>
            <a:pPr marL="11397" marR="20514">
              <a:lnSpc>
                <a:spcPts val="1650"/>
              </a:lnSpc>
              <a:spcBef>
                <a:spcPts val="83"/>
              </a:spcBef>
            </a:pPr>
            <a:r>
              <a:rPr sz="1600" dirty="0">
                <a:latin typeface="Times New Roman"/>
                <a:cs typeface="Times New Roman"/>
              </a:rPr>
              <a:t>g = Growth rate in after-tax operating income for the first</a:t>
            </a:r>
            <a:r>
              <a:rPr sz="1600" spc="-88" dirty="0">
                <a:latin typeface="Times New Roman"/>
                <a:cs typeface="Times New Roman"/>
              </a:rPr>
              <a:t> </a:t>
            </a:r>
            <a:r>
              <a:rPr sz="1600" dirty="0">
                <a:latin typeface="Times New Roman"/>
                <a:cs typeface="Times New Roman"/>
              </a:rPr>
              <a:t>n years</a:t>
            </a:r>
            <a:endParaRPr sz="1600">
              <a:latin typeface="Times New Roman"/>
              <a:cs typeface="Times New Roman"/>
            </a:endParaRPr>
          </a:p>
          <a:p>
            <a:pPr marL="364703" indent="-250734">
              <a:lnSpc>
                <a:spcPts val="1723"/>
              </a:lnSpc>
              <a:spcBef>
                <a:spcPts val="385"/>
              </a:spcBef>
            </a:pPr>
            <a:r>
              <a:rPr sz="1400" dirty="0">
                <a:latin typeface="Times New Roman"/>
                <a:cs typeface="Times New Roman"/>
              </a:rPr>
              <a:t>g</a:t>
            </a:r>
            <a:r>
              <a:rPr sz="1400" baseline="-22086" dirty="0">
                <a:latin typeface="Times New Roman"/>
                <a:cs typeface="Times New Roman"/>
              </a:rPr>
              <a:t>n</a:t>
            </a:r>
            <a:r>
              <a:rPr sz="1400" spc="127" baseline="-22086" dirty="0">
                <a:latin typeface="Times New Roman"/>
                <a:cs typeface="Times New Roman"/>
              </a:rPr>
              <a:t> </a:t>
            </a:r>
            <a:r>
              <a:rPr sz="1400" dirty="0">
                <a:latin typeface="Times New Roman"/>
                <a:cs typeface="Times New Roman"/>
              </a:rPr>
              <a:t>= Growth rate in after-tax operating income after n years forever (Stable growth rate)</a:t>
            </a:r>
            <a:endParaRPr sz="1400">
              <a:latin typeface="Times New Roman"/>
              <a:cs typeface="Times New Roman"/>
            </a:endParaRPr>
          </a:p>
        </p:txBody>
      </p:sp>
      <p:sp>
        <p:nvSpPr>
          <p:cNvPr id="14" name="object 14"/>
          <p:cNvSpPr txBox="1"/>
          <p:nvPr/>
        </p:nvSpPr>
        <p:spPr>
          <a:xfrm>
            <a:off x="1941079" y="5035251"/>
            <a:ext cx="1108995" cy="231588"/>
          </a:xfrm>
          <a:prstGeom prst="rect">
            <a:avLst/>
          </a:prstGeom>
        </p:spPr>
        <p:txBody>
          <a:bodyPr wrap="square" lIns="0" tIns="0" rIns="0" bIns="0" rtlCol="0">
            <a:noAutofit/>
          </a:bodyPr>
          <a:lstStyle/>
          <a:p>
            <a:pPr marL="11397">
              <a:lnSpc>
                <a:spcPts val="1727"/>
              </a:lnSpc>
              <a:spcBef>
                <a:spcPts val="86"/>
              </a:spcBef>
            </a:pPr>
            <a:r>
              <a:rPr sz="2200" baseline="9058" dirty="0">
                <a:latin typeface="Times New Roman"/>
                <a:cs typeface="Times New Roman"/>
              </a:rPr>
              <a:t>RIR</a:t>
            </a:r>
            <a:r>
              <a:rPr sz="1400" baseline="-8282" dirty="0">
                <a:latin typeface="Times New Roman"/>
                <a:cs typeface="Times New Roman"/>
              </a:rPr>
              <a:t>Growth,</a:t>
            </a:r>
            <a:r>
              <a:rPr sz="1400" spc="35" baseline="-8282" dirty="0">
                <a:latin typeface="Times New Roman"/>
                <a:cs typeface="Times New Roman"/>
              </a:rPr>
              <a:t> </a:t>
            </a:r>
            <a:r>
              <a:rPr sz="1400" baseline="-8282" dirty="0">
                <a:latin typeface="Times New Roman"/>
                <a:cs typeface="Times New Roman"/>
              </a:rPr>
              <a:t>Stable</a:t>
            </a:r>
            <a:endParaRPr sz="900">
              <a:latin typeface="Times New Roman"/>
              <a:cs typeface="Times New Roman"/>
            </a:endParaRPr>
          </a:p>
        </p:txBody>
      </p:sp>
      <p:sp>
        <p:nvSpPr>
          <p:cNvPr id="13" name="object 13"/>
          <p:cNvSpPr txBox="1"/>
          <p:nvPr/>
        </p:nvSpPr>
        <p:spPr>
          <a:xfrm>
            <a:off x="3040842" y="5035251"/>
            <a:ext cx="4053795"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 Reinvestment rate in high growth and stable periods</a:t>
            </a:r>
            <a:endParaRPr sz="1400">
              <a:latin typeface="Times New Roman"/>
              <a:cs typeface="Times New Roman"/>
            </a:endParaRPr>
          </a:p>
        </p:txBody>
      </p:sp>
      <p:sp>
        <p:nvSpPr>
          <p:cNvPr id="12" name="object 12"/>
          <p:cNvSpPr txBox="1"/>
          <p:nvPr/>
        </p:nvSpPr>
        <p:spPr>
          <a:xfrm>
            <a:off x="1941079" y="5292986"/>
            <a:ext cx="3222166"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WACC = Weighted average cost of capital</a:t>
            </a:r>
            <a:endParaRPr sz="1400">
              <a:latin typeface="Times New Roman"/>
              <a:cs typeface="Times New Roman"/>
            </a:endParaRPr>
          </a:p>
        </p:txBody>
      </p:sp>
      <p:sp>
        <p:nvSpPr>
          <p:cNvPr id="11" name="object 11"/>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0" name="object 10"/>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140</a:t>
            </a:r>
            <a:endParaRPr sz="1300">
              <a:latin typeface="Times New Roman"/>
              <a:cs typeface="Times New Roman"/>
            </a:endParaRPr>
          </a:p>
        </p:txBody>
      </p:sp>
      <p:sp>
        <p:nvSpPr>
          <p:cNvPr id="9" name="object 9"/>
          <p:cNvSpPr txBox="1"/>
          <p:nvPr/>
        </p:nvSpPr>
        <p:spPr>
          <a:xfrm>
            <a:off x="1868474" y="3427166"/>
            <a:ext cx="5910720" cy="771270"/>
          </a:xfrm>
          <a:prstGeom prst="rect">
            <a:avLst/>
          </a:prstGeom>
        </p:spPr>
        <p:txBody>
          <a:bodyPr wrap="square" lIns="0" tIns="0" rIns="0" bIns="0" rtlCol="0">
            <a:noAutofit/>
          </a:bodyPr>
          <a:lstStyle/>
          <a:p>
            <a:pPr marL="1841251">
              <a:lnSpc>
                <a:spcPts val="1337"/>
              </a:lnSpc>
              <a:spcBef>
                <a:spcPts val="63"/>
              </a:spcBef>
            </a:pPr>
            <a:r>
              <a:rPr sz="1400" baseline="11043" dirty="0">
                <a:latin typeface="Times New Roman"/>
                <a:cs typeface="Times New Roman"/>
              </a:rPr>
              <a:t>(                                    </a:t>
            </a:r>
            <a:r>
              <a:rPr sz="1400" spc="231" baseline="11043" dirty="0">
                <a:latin typeface="Times New Roman"/>
                <a:cs typeface="Times New Roman"/>
              </a:rPr>
              <a:t> </a:t>
            </a:r>
            <a:r>
              <a:rPr sz="1400" baseline="5521" dirty="0">
                <a:latin typeface="Times New Roman"/>
                <a:cs typeface="Times New Roman"/>
              </a:rPr>
              <a:t>"    </a:t>
            </a:r>
            <a:r>
              <a:rPr sz="1400" spc="231" baseline="5521" dirty="0">
                <a:latin typeface="Times New Roman"/>
                <a:cs typeface="Times New Roman"/>
              </a:rPr>
              <a:t> </a:t>
            </a:r>
            <a:r>
              <a:rPr sz="900" u="heavy" dirty="0">
                <a:latin typeface="Times New Roman"/>
                <a:cs typeface="Times New Roman"/>
              </a:rPr>
              <a:t>    </a:t>
            </a:r>
            <a:r>
              <a:rPr sz="900" u="heavy" spc="82" dirty="0">
                <a:latin typeface="Times New Roman"/>
                <a:cs typeface="Times New Roman"/>
              </a:rPr>
              <a:t> </a:t>
            </a:r>
            <a:r>
              <a:rPr sz="900" u="heavy" spc="-31" dirty="0">
                <a:latin typeface="Times New Roman"/>
                <a:cs typeface="Times New Roman"/>
              </a:rPr>
              <a:t>(1</a:t>
            </a:r>
            <a:r>
              <a:rPr sz="900" u="heavy" spc="22" dirty="0">
                <a:latin typeface="Times New Roman"/>
                <a:cs typeface="Times New Roman"/>
              </a:rPr>
              <a:t> </a:t>
            </a:r>
            <a:r>
              <a:rPr sz="900" u="heavy" dirty="0">
                <a:latin typeface="Times New Roman"/>
                <a:cs typeface="Times New Roman"/>
              </a:rPr>
              <a:t>+</a:t>
            </a:r>
            <a:r>
              <a:rPr sz="900" u="heavy" spc="-81" dirty="0">
                <a:latin typeface="Times New Roman"/>
                <a:cs typeface="Times New Roman"/>
              </a:rPr>
              <a:t> </a:t>
            </a:r>
            <a:r>
              <a:rPr sz="900" u="heavy" spc="-31" dirty="0">
                <a:latin typeface="Times New Roman"/>
                <a:cs typeface="Times New Roman"/>
              </a:rPr>
              <a:t>g)</a:t>
            </a:r>
            <a:r>
              <a:rPr sz="900" u="heavy" spc="-75" dirty="0">
                <a:latin typeface="Times New Roman"/>
                <a:cs typeface="Times New Roman"/>
              </a:rPr>
              <a:t> </a:t>
            </a:r>
            <a:r>
              <a:rPr sz="1000" u="heavy" baseline="42515" dirty="0">
                <a:latin typeface="Times New Roman"/>
                <a:cs typeface="Times New Roman"/>
              </a:rPr>
              <a:t>n       </a:t>
            </a:r>
            <a:r>
              <a:rPr sz="1000" u="heavy" spc="9" baseline="42515" dirty="0">
                <a:latin typeface="Times New Roman"/>
                <a:cs typeface="Times New Roman"/>
              </a:rPr>
              <a:t> </a:t>
            </a:r>
            <a:r>
              <a:rPr sz="1000" spc="-92" baseline="42515" dirty="0">
                <a:latin typeface="Times New Roman"/>
                <a:cs typeface="Times New Roman"/>
              </a:rPr>
              <a:t> </a:t>
            </a:r>
            <a:r>
              <a:rPr sz="1400" baseline="5521" dirty="0">
                <a:latin typeface="Times New Roman"/>
                <a:cs typeface="Times New Roman"/>
              </a:rPr>
              <a:t>%                                                                                                                         </a:t>
            </a:r>
            <a:r>
              <a:rPr sz="1400" spc="13" baseline="5521" dirty="0">
                <a:latin typeface="Times New Roman"/>
                <a:cs typeface="Times New Roman"/>
              </a:rPr>
              <a:t> </a:t>
            </a:r>
            <a:r>
              <a:rPr sz="1400" baseline="11043" dirty="0">
                <a:latin typeface="Times New Roman"/>
                <a:cs typeface="Times New Roman"/>
              </a:rPr>
              <a:t>+</a:t>
            </a:r>
            <a:endParaRPr sz="900">
              <a:latin typeface="Times New Roman"/>
              <a:cs typeface="Times New Roman"/>
            </a:endParaRPr>
          </a:p>
          <a:p>
            <a:pPr marL="26891">
              <a:lnSpc>
                <a:spcPts val="1337"/>
              </a:lnSpc>
              <a:spcBef>
                <a:spcPts val="135"/>
              </a:spcBef>
            </a:pPr>
            <a:r>
              <a:rPr sz="900" u="heavy" spc="-8" dirty="0">
                <a:latin typeface="Times New Roman"/>
                <a:cs typeface="Times New Roman"/>
              </a:rPr>
              <a:t>Value</a:t>
            </a:r>
            <a:r>
              <a:rPr sz="900" u="heavy" dirty="0">
                <a:latin typeface="Times New Roman"/>
                <a:cs typeface="Times New Roman"/>
              </a:rPr>
              <a:t> </a:t>
            </a:r>
            <a:r>
              <a:rPr sz="900" u="heavy" spc="11" dirty="0">
                <a:latin typeface="Times New Roman"/>
                <a:cs typeface="Times New Roman"/>
              </a:rPr>
              <a:t> </a:t>
            </a:r>
            <a:r>
              <a:rPr sz="900" dirty="0">
                <a:latin typeface="Times New Roman"/>
                <a:cs typeface="Times New Roman"/>
              </a:rPr>
              <a:t>                                                  </a:t>
            </a:r>
            <a:r>
              <a:rPr sz="900" spc="50" dirty="0">
                <a:latin typeface="Times New Roman"/>
                <a:cs typeface="Times New Roman"/>
              </a:rPr>
              <a:t> </a:t>
            </a:r>
            <a:r>
              <a:rPr sz="1400" u="heavy" baseline="-5521" dirty="0">
                <a:latin typeface="Times New Roman"/>
                <a:cs typeface="Times New Roman"/>
              </a:rPr>
              <a:t>                                    </a:t>
            </a:r>
            <a:r>
              <a:rPr sz="1400" u="heavy" spc="53" baseline="-5521" dirty="0">
                <a:latin typeface="Times New Roman"/>
                <a:cs typeface="Times New Roman"/>
              </a:rPr>
              <a:t> </a:t>
            </a:r>
            <a:r>
              <a:rPr sz="1400" u="heavy" baseline="-5521" dirty="0">
                <a:latin typeface="Times New Roman"/>
                <a:cs typeface="Times New Roman"/>
              </a:rPr>
              <a:t>#      </a:t>
            </a:r>
            <a:r>
              <a:rPr sz="1400" u="heavy" spc="175" baseline="-5521" dirty="0">
                <a:latin typeface="Times New Roman"/>
                <a:cs typeface="Times New Roman"/>
              </a:rPr>
              <a:t> </a:t>
            </a:r>
            <a:r>
              <a:rPr sz="1400" u="heavy" spc="-31" baseline="5521" dirty="0">
                <a:latin typeface="Times New Roman"/>
                <a:cs typeface="Times New Roman"/>
              </a:rPr>
              <a:t>(1</a:t>
            </a:r>
            <a:r>
              <a:rPr sz="1400" u="heavy" spc="-75" baseline="5521" dirty="0">
                <a:latin typeface="Times New Roman"/>
                <a:cs typeface="Times New Roman"/>
              </a:rPr>
              <a:t> </a:t>
            </a:r>
            <a:r>
              <a:rPr sz="1400" u="heavy" baseline="5521" dirty="0">
                <a:latin typeface="Times New Roman"/>
                <a:cs typeface="Times New Roman"/>
              </a:rPr>
              <a:t>+</a:t>
            </a:r>
            <a:r>
              <a:rPr sz="1400" u="heavy" spc="17" baseline="5521" dirty="0">
                <a:latin typeface="Times New Roman"/>
                <a:cs typeface="Times New Roman"/>
              </a:rPr>
              <a:t> </a:t>
            </a:r>
            <a:r>
              <a:rPr sz="1400" u="heavy" spc="-8" baseline="5521" dirty="0">
                <a:latin typeface="Times New Roman"/>
                <a:cs typeface="Times New Roman"/>
              </a:rPr>
              <a:t>WACC)</a:t>
            </a:r>
            <a:r>
              <a:rPr sz="1400" u="heavy" spc="-4" baseline="5521" dirty="0">
                <a:latin typeface="Times New Roman"/>
                <a:cs typeface="Times New Roman"/>
              </a:rPr>
              <a:t> </a:t>
            </a:r>
            <a:r>
              <a:rPr sz="1000" u="heavy" baseline="42515" dirty="0">
                <a:latin typeface="Times New Roman"/>
                <a:cs typeface="Times New Roman"/>
              </a:rPr>
              <a:t>n</a:t>
            </a:r>
            <a:r>
              <a:rPr sz="1000" u="heavy" spc="-12" baseline="42515" dirty="0">
                <a:latin typeface="Times New Roman"/>
                <a:cs typeface="Times New Roman"/>
              </a:rPr>
              <a:t> </a:t>
            </a:r>
            <a:r>
              <a:rPr sz="1400" u="heavy" baseline="-5521" dirty="0">
                <a:latin typeface="Times New Roman"/>
                <a:cs typeface="Times New Roman"/>
              </a:rPr>
              <a:t>&amp;</a:t>
            </a:r>
            <a:r>
              <a:rPr sz="1400" baseline="-5521" dirty="0">
                <a:latin typeface="Times New Roman"/>
                <a:cs typeface="Times New Roman"/>
              </a:rPr>
              <a:t>            </a:t>
            </a:r>
            <a:r>
              <a:rPr sz="1400" spc="87" baseline="-5521" dirty="0">
                <a:latin typeface="Times New Roman"/>
                <a:cs typeface="Times New Roman"/>
              </a:rPr>
              <a:t> </a:t>
            </a:r>
            <a:r>
              <a:rPr sz="900" spc="-79" dirty="0">
                <a:latin typeface="Times New Roman"/>
                <a:cs typeface="Times New Roman"/>
              </a:rPr>
              <a:t> </a:t>
            </a:r>
            <a:r>
              <a:rPr sz="900" u="heavy" spc="-31" dirty="0">
                <a:latin typeface="Times New Roman"/>
                <a:cs typeface="Times New Roman"/>
              </a:rPr>
              <a:t>(1</a:t>
            </a:r>
            <a:r>
              <a:rPr sz="900" u="heavy" spc="-75" dirty="0">
                <a:latin typeface="Times New Roman"/>
                <a:cs typeface="Times New Roman"/>
              </a:rPr>
              <a:t> </a:t>
            </a:r>
            <a:r>
              <a:rPr sz="900" u="heavy" dirty="0">
                <a:latin typeface="Times New Roman"/>
                <a:cs typeface="Times New Roman"/>
              </a:rPr>
              <a:t>-</a:t>
            </a:r>
            <a:r>
              <a:rPr sz="900" u="heavy" spc="-58" dirty="0">
                <a:latin typeface="Times New Roman"/>
                <a:cs typeface="Times New Roman"/>
              </a:rPr>
              <a:t> </a:t>
            </a:r>
            <a:r>
              <a:rPr sz="900" u="heavy" spc="17" dirty="0">
                <a:latin typeface="Times New Roman"/>
                <a:cs typeface="Times New Roman"/>
              </a:rPr>
              <a:t>RIR</a:t>
            </a:r>
            <a:r>
              <a:rPr sz="900" u="heavy" dirty="0">
                <a:latin typeface="Times New Roman"/>
                <a:cs typeface="Times New Roman"/>
              </a:rPr>
              <a:t>      </a:t>
            </a:r>
            <a:r>
              <a:rPr sz="900" u="heavy" spc="171" dirty="0">
                <a:latin typeface="Times New Roman"/>
                <a:cs typeface="Times New Roman"/>
              </a:rPr>
              <a:t> </a:t>
            </a:r>
            <a:r>
              <a:rPr sz="900" u="heavy" spc="-31" dirty="0">
                <a:latin typeface="Times New Roman"/>
                <a:cs typeface="Times New Roman"/>
              </a:rPr>
              <a:t>)(1</a:t>
            </a:r>
            <a:r>
              <a:rPr sz="900" u="heavy" spc="35" dirty="0">
                <a:latin typeface="Times New Roman"/>
                <a:cs typeface="Times New Roman"/>
              </a:rPr>
              <a:t> </a:t>
            </a:r>
            <a:r>
              <a:rPr sz="900" u="heavy" dirty="0">
                <a:latin typeface="Times New Roman"/>
                <a:cs typeface="Times New Roman"/>
              </a:rPr>
              <a:t>+</a:t>
            </a:r>
            <a:r>
              <a:rPr sz="900" u="heavy" spc="17" dirty="0">
                <a:latin typeface="Times New Roman"/>
                <a:cs typeface="Times New Roman"/>
              </a:rPr>
              <a:t> </a:t>
            </a:r>
            <a:r>
              <a:rPr sz="900" u="heavy" spc="-31" dirty="0">
                <a:latin typeface="Times New Roman"/>
                <a:cs typeface="Times New Roman"/>
              </a:rPr>
              <a:t>g</a:t>
            </a:r>
            <a:r>
              <a:rPr sz="900" u="heavy" dirty="0">
                <a:latin typeface="Times New Roman"/>
                <a:cs typeface="Times New Roman"/>
              </a:rPr>
              <a:t>)</a:t>
            </a:r>
            <a:r>
              <a:rPr sz="1000" u="heavy" baseline="34785" dirty="0">
                <a:latin typeface="Times New Roman"/>
                <a:cs typeface="Times New Roman"/>
              </a:rPr>
              <a:t>n </a:t>
            </a:r>
            <a:r>
              <a:rPr sz="1000" u="heavy" spc="46" baseline="34785" dirty="0">
                <a:latin typeface="Times New Roman"/>
                <a:cs typeface="Times New Roman"/>
              </a:rPr>
              <a:t> </a:t>
            </a:r>
            <a:r>
              <a:rPr sz="900" u="heavy" dirty="0">
                <a:latin typeface="Times New Roman"/>
                <a:cs typeface="Times New Roman"/>
              </a:rPr>
              <a:t>*</a:t>
            </a:r>
            <a:r>
              <a:rPr sz="900" u="heavy" spc="-147" dirty="0">
                <a:latin typeface="Times New Roman"/>
                <a:cs typeface="Times New Roman"/>
              </a:rPr>
              <a:t> </a:t>
            </a:r>
            <a:r>
              <a:rPr sz="900" u="heavy" spc="-31" dirty="0">
                <a:latin typeface="Times New Roman"/>
                <a:cs typeface="Times New Roman"/>
              </a:rPr>
              <a:t>(1</a:t>
            </a:r>
            <a:r>
              <a:rPr sz="900" u="heavy" spc="-75" dirty="0">
                <a:latin typeface="Times New Roman"/>
                <a:cs typeface="Times New Roman"/>
              </a:rPr>
              <a:t> </a:t>
            </a:r>
            <a:r>
              <a:rPr sz="900" u="heavy" dirty="0">
                <a:latin typeface="Times New Roman"/>
                <a:cs typeface="Times New Roman"/>
              </a:rPr>
              <a:t>+</a:t>
            </a:r>
            <a:r>
              <a:rPr sz="900" u="heavy" spc="17" dirty="0">
                <a:latin typeface="Times New Roman"/>
                <a:cs typeface="Times New Roman"/>
              </a:rPr>
              <a:t> </a:t>
            </a:r>
            <a:r>
              <a:rPr sz="900" u="heavy" dirty="0">
                <a:latin typeface="Times New Roman"/>
                <a:cs typeface="Times New Roman"/>
              </a:rPr>
              <a:t>g </a:t>
            </a:r>
            <a:r>
              <a:rPr sz="900" u="heavy" spc="136" dirty="0">
                <a:latin typeface="Times New Roman"/>
                <a:cs typeface="Times New Roman"/>
              </a:rPr>
              <a:t> </a:t>
            </a:r>
            <a:r>
              <a:rPr sz="900" u="heavy" dirty="0">
                <a:latin typeface="Times New Roman"/>
                <a:cs typeface="Times New Roman"/>
              </a:rPr>
              <a:t>)</a:t>
            </a:r>
            <a:endParaRPr sz="900">
              <a:latin typeface="Times New Roman"/>
              <a:cs typeface="Times New Roman"/>
            </a:endParaRPr>
          </a:p>
          <a:p>
            <a:pPr marR="183298" algn="r">
              <a:lnSpc>
                <a:spcPct val="95825"/>
              </a:lnSpc>
              <a:spcBef>
                <a:spcPts val="144"/>
              </a:spcBef>
            </a:pPr>
            <a:r>
              <a:rPr sz="700" dirty="0">
                <a:latin typeface="Times New Roman"/>
                <a:cs typeface="Times New Roman"/>
              </a:rPr>
              <a:t>n</a:t>
            </a:r>
            <a:endParaRPr sz="700">
              <a:latin typeface="Times New Roman"/>
              <a:cs typeface="Times New Roman"/>
            </a:endParaRPr>
          </a:p>
          <a:p>
            <a:pPr marL="1841251">
              <a:lnSpc>
                <a:spcPct val="95825"/>
              </a:lnSpc>
              <a:spcBef>
                <a:spcPts val="242"/>
              </a:spcBef>
            </a:pPr>
            <a:r>
              <a:rPr sz="900" dirty="0">
                <a:latin typeface="Times New Roman"/>
                <a:cs typeface="Times New Roman"/>
              </a:rPr>
              <a:t>*                                                                                                                                                                </a:t>
            </a:r>
            <a:r>
              <a:rPr sz="900" spc="118" dirty="0">
                <a:latin typeface="Times New Roman"/>
                <a:cs typeface="Times New Roman"/>
              </a:rPr>
              <a:t> </a:t>
            </a:r>
            <a:r>
              <a:rPr sz="900" dirty="0">
                <a:latin typeface="Times New Roman"/>
                <a:cs typeface="Times New Roman"/>
              </a:rPr>
              <a:t>-</a:t>
            </a:r>
            <a:endParaRPr sz="900">
              <a:latin typeface="Times New Roman"/>
              <a:cs typeface="Times New Roman"/>
            </a:endParaRPr>
          </a:p>
        </p:txBody>
      </p:sp>
      <p:sp>
        <p:nvSpPr>
          <p:cNvPr id="8" name="object 8"/>
          <p:cNvSpPr txBox="1"/>
          <p:nvPr/>
        </p:nvSpPr>
        <p:spPr>
          <a:xfrm>
            <a:off x="5692131" y="3391024"/>
            <a:ext cx="183799"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5153407" y="3451945"/>
            <a:ext cx="164785"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2193685" y="3634707"/>
            <a:ext cx="56953"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3784417" y="3646892"/>
            <a:ext cx="1140825"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4973891" y="3646892"/>
            <a:ext cx="192192"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6537165" y="3634707"/>
            <a:ext cx="226075"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7574494" y="3634707"/>
            <a:ext cx="76055"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39494773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31" name="object 3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32" name="object 3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3" name="object 3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4" name="object 3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5" name="object 3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6" name="object 3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9" name="object 29"/>
          <p:cNvSpPr/>
          <p:nvPr/>
        </p:nvSpPr>
        <p:spPr>
          <a:xfrm>
            <a:off x="2145564" y="4839107"/>
            <a:ext cx="6860333" cy="1040210"/>
          </a:xfrm>
          <a:custGeom>
            <a:avLst/>
            <a:gdLst/>
            <a:ahLst/>
            <a:cxnLst/>
            <a:rect l="l" t="t" r="r" b="b"/>
            <a:pathLst>
              <a:path w="7546366" h="1178905">
                <a:moveTo>
                  <a:pt x="7241076" y="0"/>
                </a:moveTo>
                <a:lnTo>
                  <a:pt x="0" y="0"/>
                </a:lnTo>
                <a:lnTo>
                  <a:pt x="0" y="1178905"/>
                </a:lnTo>
                <a:lnTo>
                  <a:pt x="7241076" y="1178905"/>
                </a:lnTo>
              </a:path>
            </a:pathLst>
          </a:custGeom>
          <a:ln w="4156">
            <a:solidFill>
              <a:srgbClr val="000000"/>
            </a:solidFill>
          </a:ln>
        </p:spPr>
        <p:txBody>
          <a:bodyPr wrap="square" lIns="0" tIns="0" rIns="0" bIns="0" rtlCol="0">
            <a:noAutofit/>
          </a:bodyPr>
          <a:lstStyle/>
          <a:p>
            <a:endParaRPr/>
          </a:p>
        </p:txBody>
      </p:sp>
      <p:sp>
        <p:nvSpPr>
          <p:cNvPr id="28" name="object 28"/>
          <p:cNvSpPr txBox="1"/>
          <p:nvPr/>
        </p:nvSpPr>
        <p:spPr>
          <a:xfrm>
            <a:off x="2081496" y="1307726"/>
            <a:ext cx="509746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EV/Sales Ratio: An Example with Coca Cola</a:t>
            </a:r>
            <a:endParaRPr sz="2200">
              <a:latin typeface="Times New Roman"/>
              <a:cs typeface="Times New Roman"/>
            </a:endParaRPr>
          </a:p>
        </p:txBody>
      </p:sp>
      <p:sp>
        <p:nvSpPr>
          <p:cNvPr id="27" name="object 27"/>
          <p:cNvSpPr txBox="1"/>
          <p:nvPr/>
        </p:nvSpPr>
        <p:spPr>
          <a:xfrm>
            <a:off x="1525442" y="2095501"/>
            <a:ext cx="6794638" cy="1236456"/>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Consider, for example, the Value/Sales ratio of Coca Cola. The company had</a:t>
            </a:r>
            <a:endParaRPr sz="1600">
              <a:latin typeface="Times New Roman"/>
              <a:cs typeface="Times New Roman"/>
            </a:endParaRPr>
          </a:p>
          <a:p>
            <a:pPr marL="319115" marR="30772">
              <a:lnSpc>
                <a:spcPct val="95825"/>
              </a:lnSpc>
            </a:pPr>
            <a:r>
              <a:rPr sz="1600" dirty="0">
                <a:latin typeface="Times New Roman"/>
                <a:cs typeface="Times New Roman"/>
              </a:rPr>
              <a:t>the following characteristics:</a:t>
            </a:r>
            <a:endParaRPr sz="1600">
              <a:latin typeface="Times New Roman"/>
              <a:cs typeface="Times New Roman"/>
            </a:endParaRPr>
          </a:p>
          <a:p>
            <a:pPr marL="421688" marR="30772">
              <a:lnSpc>
                <a:spcPct val="95825"/>
              </a:lnSpc>
              <a:spcBef>
                <a:spcPts val="449"/>
              </a:spcBef>
            </a:pPr>
            <a:r>
              <a:rPr sz="1400" dirty="0">
                <a:latin typeface="Times New Roman"/>
                <a:cs typeface="Times New Roman"/>
              </a:rPr>
              <a:t>After-tax Operating Margin =18.56% </a:t>
            </a:r>
            <a:r>
              <a:rPr sz="1400" spc="354" dirty="0">
                <a:latin typeface="Times New Roman"/>
                <a:cs typeface="Times New Roman"/>
              </a:rPr>
              <a:t> </a:t>
            </a:r>
            <a:r>
              <a:rPr sz="1400" dirty="0">
                <a:latin typeface="Times New Roman"/>
                <a:cs typeface="Times New Roman"/>
              </a:rPr>
              <a:t>Sales/BV of Capital =  1.67</a:t>
            </a:r>
            <a:endParaRPr sz="1400">
              <a:latin typeface="Times New Roman"/>
              <a:cs typeface="Times New Roman"/>
            </a:endParaRPr>
          </a:p>
          <a:p>
            <a:pPr marL="421688" marR="30772">
              <a:lnSpc>
                <a:spcPct val="95825"/>
              </a:lnSpc>
              <a:spcBef>
                <a:spcPts val="412"/>
              </a:spcBef>
            </a:pPr>
            <a:r>
              <a:rPr sz="1400" dirty="0">
                <a:latin typeface="Times New Roman"/>
                <a:cs typeface="Times New Roman"/>
              </a:rPr>
              <a:t>Return on Capital = 1.67* 18.56% = 31.02%</a:t>
            </a:r>
            <a:endParaRPr sz="1400">
              <a:latin typeface="Times New Roman"/>
              <a:cs typeface="Times New Roman"/>
            </a:endParaRPr>
          </a:p>
          <a:p>
            <a:pPr marL="421688" marR="30772">
              <a:lnSpc>
                <a:spcPct val="95825"/>
              </a:lnSpc>
              <a:spcBef>
                <a:spcPts val="412"/>
              </a:spcBef>
            </a:pPr>
            <a:r>
              <a:rPr sz="1400" dirty="0">
                <a:latin typeface="Times New Roman"/>
                <a:cs typeface="Times New Roman"/>
              </a:rPr>
              <a:t>Reinvestment Rate= 65.00% in high growth; 20% in stable growth;</a:t>
            </a:r>
            <a:endParaRPr sz="1400">
              <a:latin typeface="Times New Roman"/>
              <a:cs typeface="Times New Roman"/>
            </a:endParaRPr>
          </a:p>
        </p:txBody>
      </p:sp>
      <p:sp>
        <p:nvSpPr>
          <p:cNvPr id="26" name="object 26"/>
          <p:cNvSpPr txBox="1"/>
          <p:nvPr/>
        </p:nvSpPr>
        <p:spPr>
          <a:xfrm>
            <a:off x="1941079" y="3387986"/>
            <a:ext cx="3342486" cy="459441"/>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Expected Growth = 31.02% * 0.65 =20.16%</a:t>
            </a:r>
            <a:endParaRPr sz="1400">
              <a:latin typeface="Times New Roman"/>
              <a:cs typeface="Times New Roman"/>
            </a:endParaRPr>
          </a:p>
          <a:p>
            <a:pPr marL="11397" marR="27352">
              <a:lnSpc>
                <a:spcPct val="95825"/>
              </a:lnSpc>
              <a:spcBef>
                <a:spcPts val="338"/>
              </a:spcBef>
            </a:pPr>
            <a:r>
              <a:rPr sz="1400" dirty="0">
                <a:latin typeface="Times New Roman"/>
                <a:cs typeface="Times New Roman"/>
              </a:rPr>
              <a:t>Length of High Growth Period = 10 years</a:t>
            </a:r>
            <a:endParaRPr sz="1400">
              <a:latin typeface="Times New Roman"/>
              <a:cs typeface="Times New Roman"/>
            </a:endParaRPr>
          </a:p>
        </p:txBody>
      </p:sp>
      <p:sp>
        <p:nvSpPr>
          <p:cNvPr id="25" name="object 25"/>
          <p:cNvSpPr txBox="1"/>
          <p:nvPr/>
        </p:nvSpPr>
        <p:spPr>
          <a:xfrm>
            <a:off x="5727987" y="3387986"/>
            <a:ext cx="1981196"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(Stable Growth Rate=6%)</a:t>
            </a:r>
            <a:endParaRPr sz="1400">
              <a:latin typeface="Times New Roman"/>
              <a:cs typeface="Times New Roman"/>
            </a:endParaRPr>
          </a:p>
        </p:txBody>
      </p:sp>
      <p:sp>
        <p:nvSpPr>
          <p:cNvPr id="24" name="object 24"/>
          <p:cNvSpPr txBox="1"/>
          <p:nvPr/>
        </p:nvSpPr>
        <p:spPr>
          <a:xfrm>
            <a:off x="1941078" y="3903458"/>
            <a:ext cx="1128387" cy="201705"/>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Cost of Equity</a:t>
            </a:r>
            <a:endParaRPr sz="1400">
              <a:latin typeface="Times New Roman"/>
              <a:cs typeface="Times New Roman"/>
            </a:endParaRPr>
          </a:p>
        </p:txBody>
      </p:sp>
      <p:sp>
        <p:nvSpPr>
          <p:cNvPr id="23" name="object 23"/>
          <p:cNvSpPr txBox="1"/>
          <p:nvPr/>
        </p:nvSpPr>
        <p:spPr>
          <a:xfrm>
            <a:off x="3234169" y="3903458"/>
            <a:ext cx="724495" cy="201705"/>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=12.33%</a:t>
            </a:r>
            <a:endParaRPr sz="1400">
              <a:latin typeface="Times New Roman"/>
              <a:cs typeface="Times New Roman"/>
            </a:endParaRPr>
          </a:p>
        </p:txBody>
      </p:sp>
      <p:sp>
        <p:nvSpPr>
          <p:cNvPr id="22" name="object 22"/>
          <p:cNvSpPr txBox="1"/>
          <p:nvPr/>
        </p:nvSpPr>
        <p:spPr>
          <a:xfrm>
            <a:off x="5681806" y="3903458"/>
            <a:ext cx="1454470" cy="201705"/>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E/(D+E) = 97.65%</a:t>
            </a:r>
            <a:endParaRPr sz="1400">
              <a:latin typeface="Times New Roman"/>
              <a:cs typeface="Times New Roman"/>
            </a:endParaRPr>
          </a:p>
        </p:txBody>
      </p:sp>
      <p:sp>
        <p:nvSpPr>
          <p:cNvPr id="21" name="object 21"/>
          <p:cNvSpPr txBox="1"/>
          <p:nvPr/>
        </p:nvSpPr>
        <p:spPr>
          <a:xfrm>
            <a:off x="1941078" y="4161192"/>
            <a:ext cx="2437884"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After-tax  Cost of Debt = 4.16%</a:t>
            </a:r>
            <a:endParaRPr sz="1400">
              <a:latin typeface="Times New Roman"/>
              <a:cs typeface="Times New Roman"/>
            </a:endParaRPr>
          </a:p>
        </p:txBody>
      </p:sp>
      <p:sp>
        <p:nvSpPr>
          <p:cNvPr id="20" name="object 20"/>
          <p:cNvSpPr txBox="1"/>
          <p:nvPr/>
        </p:nvSpPr>
        <p:spPr>
          <a:xfrm>
            <a:off x="5681806" y="4161192"/>
            <a:ext cx="708985"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D/(D+E)</a:t>
            </a:r>
            <a:endParaRPr sz="1400">
              <a:latin typeface="Times New Roman"/>
              <a:cs typeface="Times New Roman"/>
            </a:endParaRPr>
          </a:p>
        </p:txBody>
      </p:sp>
      <p:sp>
        <p:nvSpPr>
          <p:cNvPr id="19" name="object 19"/>
          <p:cNvSpPr txBox="1"/>
          <p:nvPr/>
        </p:nvSpPr>
        <p:spPr>
          <a:xfrm>
            <a:off x="6513079" y="4161192"/>
            <a:ext cx="527952"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2.35%</a:t>
            </a:r>
            <a:endParaRPr sz="1400">
              <a:latin typeface="Times New Roman"/>
              <a:cs typeface="Times New Roman"/>
            </a:endParaRPr>
          </a:p>
        </p:txBody>
      </p:sp>
      <p:sp>
        <p:nvSpPr>
          <p:cNvPr id="18" name="object 18"/>
          <p:cNvSpPr txBox="1"/>
          <p:nvPr/>
        </p:nvSpPr>
        <p:spPr>
          <a:xfrm>
            <a:off x="1941079" y="4418928"/>
            <a:ext cx="4361043"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Cost of Capital= 12.33% (.9765)+4.16% (.0235) </a:t>
            </a:r>
            <a:r>
              <a:rPr sz="1400" spc="8" dirty="0">
                <a:latin typeface="Times New Roman"/>
                <a:cs typeface="Times New Roman"/>
              </a:rPr>
              <a:t>=</a:t>
            </a:r>
            <a:r>
              <a:rPr sz="1400" dirty="0">
                <a:latin typeface="Times New Roman"/>
                <a:cs typeface="Times New Roman"/>
              </a:rPr>
              <a:t>12.13%</a:t>
            </a:r>
            <a:endParaRPr sz="1400">
              <a:latin typeface="Times New Roman"/>
              <a:cs typeface="Times New Roman"/>
            </a:endParaRPr>
          </a:p>
        </p:txBody>
      </p:sp>
      <p:sp>
        <p:nvSpPr>
          <p:cNvPr id="17" name="object 17"/>
          <p:cNvSpPr txBox="1"/>
          <p:nvPr/>
        </p:nvSpPr>
        <p:spPr>
          <a:xfrm>
            <a:off x="3445450" y="4866175"/>
            <a:ext cx="1791461" cy="241915"/>
          </a:xfrm>
          <a:prstGeom prst="rect">
            <a:avLst/>
          </a:prstGeom>
        </p:spPr>
        <p:txBody>
          <a:bodyPr wrap="square" lIns="0" tIns="0" rIns="0" bIns="0" rtlCol="0">
            <a:noAutofit/>
          </a:bodyPr>
          <a:lstStyle/>
          <a:p>
            <a:pPr algn="ctr">
              <a:lnSpc>
                <a:spcPts val="655"/>
              </a:lnSpc>
              <a:spcBef>
                <a:spcPts val="32"/>
              </a:spcBef>
            </a:pPr>
            <a:r>
              <a:rPr sz="1400" baseline="-16564" dirty="0">
                <a:latin typeface="Times New Roman"/>
                <a:cs typeface="Times New Roman"/>
              </a:rPr>
              <a:t>(                             </a:t>
            </a:r>
            <a:r>
              <a:rPr sz="1400" spc="13" baseline="-16564" dirty="0">
                <a:latin typeface="Times New Roman"/>
                <a:cs typeface="Times New Roman"/>
              </a:rPr>
              <a:t> </a:t>
            </a:r>
            <a:r>
              <a:rPr sz="1400" baseline="-22086" dirty="0">
                <a:latin typeface="Times New Roman"/>
                <a:cs typeface="Times New Roman"/>
              </a:rPr>
              <a:t>"                      </a:t>
            </a:r>
            <a:r>
              <a:rPr sz="1400" spc="52" baseline="-22086" dirty="0">
                <a:latin typeface="Times New Roman"/>
                <a:cs typeface="Times New Roman"/>
              </a:rPr>
              <a:t> </a:t>
            </a:r>
            <a:r>
              <a:rPr sz="1400" baseline="-22086" dirty="0">
                <a:latin typeface="Times New Roman"/>
                <a:cs typeface="Times New Roman"/>
              </a:rPr>
              <a:t>%</a:t>
            </a:r>
            <a:endParaRPr sz="900">
              <a:latin typeface="Times New Roman"/>
              <a:cs typeface="Times New Roman"/>
            </a:endParaRPr>
          </a:p>
          <a:p>
            <a:pPr marL="45639" marR="47343" algn="ctr">
              <a:lnSpc>
                <a:spcPts val="1104"/>
              </a:lnSpc>
              <a:tabLst>
                <a:tab pos="1663959" algn="l"/>
              </a:tabLst>
            </a:pPr>
            <a:r>
              <a:rPr sz="900" spc="-31" dirty="0">
                <a:latin typeface="Times New Roman"/>
                <a:cs typeface="Times New Roman"/>
              </a:rPr>
              <a:t>(</a:t>
            </a:r>
            <a:r>
              <a:rPr sz="900" dirty="0">
                <a:latin typeface="Times New Roman"/>
                <a:cs typeface="Times New Roman"/>
              </a:rPr>
              <a:t>1</a:t>
            </a:r>
            <a:r>
              <a:rPr sz="900" spc="-138" dirty="0">
                <a:latin typeface="Times New Roman"/>
                <a:cs typeface="Times New Roman"/>
              </a:rPr>
              <a:t> </a:t>
            </a:r>
            <a:r>
              <a:rPr sz="900" dirty="0">
                <a:latin typeface="Times New Roman"/>
                <a:cs typeface="Times New Roman"/>
              </a:rPr>
              <a:t>-</a:t>
            </a:r>
            <a:r>
              <a:rPr sz="900" spc="-75" dirty="0">
                <a:latin typeface="Times New Roman"/>
                <a:cs typeface="Times New Roman"/>
              </a:rPr>
              <a:t> </a:t>
            </a:r>
            <a:r>
              <a:rPr sz="900" dirty="0">
                <a:latin typeface="Times New Roman"/>
                <a:cs typeface="Times New Roman"/>
              </a:rPr>
              <a:t>.65)(1.2016)</a:t>
            </a:r>
            <a:r>
              <a:rPr sz="900" spc="-138" dirty="0">
                <a:latin typeface="Times New Roman"/>
                <a:cs typeface="Times New Roman"/>
              </a:rPr>
              <a:t> </a:t>
            </a:r>
            <a:r>
              <a:rPr sz="900" dirty="0">
                <a:latin typeface="Times New Roman"/>
                <a:cs typeface="Times New Roman"/>
              </a:rPr>
              <a:t>* </a:t>
            </a:r>
            <a:r>
              <a:rPr sz="900" spc="102" dirty="0">
                <a:latin typeface="Times New Roman"/>
                <a:cs typeface="Times New Roman"/>
              </a:rPr>
              <a:t> </a:t>
            </a:r>
            <a:r>
              <a:rPr sz="900" dirty="0">
                <a:latin typeface="Times New Roman"/>
                <a:cs typeface="Times New Roman"/>
              </a:rPr>
              <a:t>1</a:t>
            </a:r>
            <a:r>
              <a:rPr sz="900" spc="-138" dirty="0">
                <a:latin typeface="Times New Roman"/>
                <a:cs typeface="Times New Roman"/>
              </a:rPr>
              <a:t> </a:t>
            </a:r>
            <a:r>
              <a:rPr sz="900" dirty="0">
                <a:latin typeface="Times New Roman"/>
                <a:cs typeface="Times New Roman"/>
              </a:rPr>
              <a:t>−</a:t>
            </a:r>
            <a:r>
              <a:rPr sz="900" spc="4" dirty="0">
                <a:latin typeface="Times New Roman"/>
                <a:cs typeface="Times New Roman"/>
              </a:rPr>
              <a:t> </a:t>
            </a:r>
            <a:r>
              <a:rPr sz="1400" u="heavy" baseline="35889" dirty="0">
                <a:latin typeface="Times New Roman"/>
                <a:cs typeface="Times New Roman"/>
              </a:rPr>
              <a:t>(1.2016) 	</a:t>
            </a:r>
            <a:endParaRPr sz="900">
              <a:latin typeface="Times New Roman"/>
              <a:cs typeface="Times New Roman"/>
            </a:endParaRPr>
          </a:p>
        </p:txBody>
      </p:sp>
      <p:sp>
        <p:nvSpPr>
          <p:cNvPr id="16" name="object 16"/>
          <p:cNvSpPr txBox="1"/>
          <p:nvPr/>
        </p:nvSpPr>
        <p:spPr>
          <a:xfrm>
            <a:off x="5409760" y="4866176"/>
            <a:ext cx="1367691" cy="388250"/>
          </a:xfrm>
          <a:prstGeom prst="rect">
            <a:avLst/>
          </a:prstGeom>
        </p:spPr>
        <p:txBody>
          <a:bodyPr wrap="square" lIns="0" tIns="0" rIns="0" bIns="0" rtlCol="0">
            <a:noAutofit/>
          </a:bodyPr>
          <a:lstStyle/>
          <a:p>
            <a:pPr marR="11397" algn="r">
              <a:lnSpc>
                <a:spcPts val="978"/>
              </a:lnSpc>
              <a:spcBef>
                <a:spcPts val="48"/>
              </a:spcBef>
            </a:pPr>
            <a:r>
              <a:rPr sz="900" dirty="0">
                <a:latin typeface="Times New Roman"/>
                <a:cs typeface="Times New Roman"/>
              </a:rPr>
              <a:t>+</a:t>
            </a:r>
            <a:endParaRPr sz="900">
              <a:latin typeface="Times New Roman"/>
              <a:cs typeface="Times New Roman"/>
            </a:endParaRPr>
          </a:p>
          <a:p>
            <a:pPr marR="11397" algn="r">
              <a:lnSpc>
                <a:spcPts val="1083"/>
              </a:lnSpc>
              <a:spcBef>
                <a:spcPts val="528"/>
              </a:spcBef>
            </a:pPr>
            <a:r>
              <a:rPr sz="900" u="heavy" spc="-31" dirty="0">
                <a:latin typeface="Times New Roman"/>
                <a:cs typeface="Times New Roman"/>
              </a:rPr>
              <a:t>(1</a:t>
            </a:r>
            <a:r>
              <a:rPr sz="900" u="heavy" spc="-112" dirty="0">
                <a:latin typeface="Times New Roman"/>
                <a:cs typeface="Times New Roman"/>
              </a:rPr>
              <a:t> </a:t>
            </a:r>
            <a:r>
              <a:rPr sz="900" u="heavy" dirty="0">
                <a:latin typeface="Times New Roman"/>
                <a:cs typeface="Times New Roman"/>
              </a:rPr>
              <a:t>-</a:t>
            </a:r>
            <a:r>
              <a:rPr sz="900" u="heavy" spc="-74" dirty="0">
                <a:latin typeface="Times New Roman"/>
                <a:cs typeface="Times New Roman"/>
              </a:rPr>
              <a:t> </a:t>
            </a:r>
            <a:r>
              <a:rPr sz="900" u="heavy" dirty="0">
                <a:latin typeface="Times New Roman"/>
                <a:cs typeface="Times New Roman"/>
              </a:rPr>
              <a:t>.20)(1.2016)  </a:t>
            </a:r>
            <a:r>
              <a:rPr sz="900" u="heavy" spc="204" dirty="0">
                <a:latin typeface="Times New Roman"/>
                <a:cs typeface="Times New Roman"/>
              </a:rPr>
              <a:t> </a:t>
            </a:r>
            <a:r>
              <a:rPr sz="900" u="heavy" dirty="0">
                <a:latin typeface="Times New Roman"/>
                <a:cs typeface="Times New Roman"/>
              </a:rPr>
              <a:t>*</a:t>
            </a:r>
            <a:r>
              <a:rPr sz="900" u="heavy" spc="-42" dirty="0">
                <a:latin typeface="Times New Roman"/>
                <a:cs typeface="Times New Roman"/>
              </a:rPr>
              <a:t> </a:t>
            </a:r>
            <a:r>
              <a:rPr sz="900" u="heavy" spc="-4" dirty="0">
                <a:latin typeface="Times New Roman"/>
                <a:cs typeface="Times New Roman"/>
              </a:rPr>
              <a:t>(1.06</a:t>
            </a:r>
            <a:r>
              <a:rPr sz="900" u="heavy" dirty="0">
                <a:latin typeface="Times New Roman"/>
                <a:cs typeface="Times New Roman"/>
              </a:rPr>
              <a:t>)</a:t>
            </a:r>
            <a:r>
              <a:rPr sz="900" spc="-135" dirty="0">
                <a:latin typeface="Times New Roman"/>
                <a:cs typeface="Times New Roman"/>
              </a:rPr>
              <a:t> </a:t>
            </a:r>
            <a:r>
              <a:rPr sz="1400" baseline="-19325" dirty="0">
                <a:latin typeface="Times New Roman"/>
                <a:cs typeface="Times New Roman"/>
              </a:rPr>
              <a:t>-</a:t>
            </a:r>
            <a:endParaRPr sz="900">
              <a:latin typeface="Times New Roman"/>
              <a:cs typeface="Times New Roman"/>
            </a:endParaRPr>
          </a:p>
        </p:txBody>
      </p:sp>
      <p:sp>
        <p:nvSpPr>
          <p:cNvPr id="15" name="object 15"/>
          <p:cNvSpPr txBox="1"/>
          <p:nvPr/>
        </p:nvSpPr>
        <p:spPr>
          <a:xfrm>
            <a:off x="2975991" y="5055335"/>
            <a:ext cx="2278759" cy="241915"/>
          </a:xfrm>
          <a:prstGeom prst="rect">
            <a:avLst/>
          </a:prstGeom>
        </p:spPr>
        <p:txBody>
          <a:bodyPr wrap="square" lIns="0" tIns="0" rIns="0" bIns="0" rtlCol="0">
            <a:noAutofit/>
          </a:bodyPr>
          <a:lstStyle/>
          <a:p>
            <a:pPr marL="11397">
              <a:lnSpc>
                <a:spcPts val="1790"/>
              </a:lnSpc>
              <a:spcBef>
                <a:spcPts val="89"/>
              </a:spcBef>
            </a:pPr>
            <a:r>
              <a:rPr sz="1400" baseline="-11043" dirty="0">
                <a:latin typeface="Times New Roman"/>
                <a:cs typeface="Times New Roman"/>
              </a:rPr>
              <a:t>=</a:t>
            </a:r>
            <a:r>
              <a:rPr sz="1400" spc="-92" baseline="-11043" dirty="0">
                <a:latin typeface="Times New Roman"/>
                <a:cs typeface="Times New Roman"/>
              </a:rPr>
              <a:t> </a:t>
            </a:r>
            <a:r>
              <a:rPr sz="1400" spc="13" baseline="-11043" dirty="0">
                <a:latin typeface="Times New Roman"/>
                <a:cs typeface="Times New Roman"/>
              </a:rPr>
              <a:t>.185</a:t>
            </a:r>
            <a:r>
              <a:rPr sz="1400" baseline="-11043" dirty="0">
                <a:latin typeface="Times New Roman"/>
                <a:cs typeface="Times New Roman"/>
              </a:rPr>
              <a:t>6</a:t>
            </a:r>
            <a:r>
              <a:rPr sz="1400" spc="-138" baseline="-11043" dirty="0">
                <a:latin typeface="Times New Roman"/>
                <a:cs typeface="Times New Roman"/>
              </a:rPr>
              <a:t> </a:t>
            </a:r>
            <a:r>
              <a:rPr sz="1400" baseline="-11043" dirty="0">
                <a:latin typeface="Times New Roman"/>
                <a:cs typeface="Times New Roman"/>
              </a:rPr>
              <a:t>*</a:t>
            </a:r>
            <a:r>
              <a:rPr sz="1400" spc="-39" baseline="-11043" dirty="0">
                <a:latin typeface="Times New Roman"/>
                <a:cs typeface="Times New Roman"/>
              </a:rPr>
              <a:t> </a:t>
            </a:r>
            <a:r>
              <a:rPr sz="1400" spc="10" baseline="13803" dirty="0">
                <a:latin typeface="Times New Roman"/>
                <a:cs typeface="Times New Roman"/>
              </a:rPr>
              <a:t>*</a:t>
            </a:r>
            <a:r>
              <a:rPr sz="1400" u="heavy" baseline="24846" dirty="0">
                <a:latin typeface="Times New Roman"/>
                <a:cs typeface="Times New Roman"/>
              </a:rPr>
              <a:t>                                     </a:t>
            </a:r>
            <a:r>
              <a:rPr sz="1400" u="heavy" spc="27" baseline="24846" dirty="0">
                <a:latin typeface="Times New Roman"/>
                <a:cs typeface="Times New Roman"/>
              </a:rPr>
              <a:t> </a:t>
            </a:r>
            <a:r>
              <a:rPr sz="1400" u="heavy" baseline="24846" dirty="0">
                <a:latin typeface="Times New Roman"/>
                <a:cs typeface="Times New Roman"/>
              </a:rPr>
              <a:t>#      </a:t>
            </a:r>
            <a:r>
              <a:rPr sz="1400" u="heavy" spc="71" baseline="24846" dirty="0">
                <a:latin typeface="Times New Roman"/>
                <a:cs typeface="Times New Roman"/>
              </a:rPr>
              <a:t> </a:t>
            </a:r>
            <a:r>
              <a:rPr sz="1400" u="heavy" baseline="38650" dirty="0">
                <a:latin typeface="Times New Roman"/>
                <a:cs typeface="Times New Roman"/>
              </a:rPr>
              <a:t>(1.1213)  </a:t>
            </a:r>
            <a:r>
              <a:rPr sz="1400" u="heavy" spc="189" baseline="38650" dirty="0">
                <a:latin typeface="Times New Roman"/>
                <a:cs typeface="Times New Roman"/>
              </a:rPr>
              <a:t> </a:t>
            </a:r>
            <a:r>
              <a:rPr sz="1400" u="heavy" baseline="24846" dirty="0">
                <a:latin typeface="Times New Roman"/>
                <a:cs typeface="Times New Roman"/>
              </a:rPr>
              <a:t>&amp;</a:t>
            </a:r>
            <a:endParaRPr sz="900">
              <a:latin typeface="Times New Roman"/>
              <a:cs typeface="Times New Roman"/>
            </a:endParaRPr>
          </a:p>
        </p:txBody>
      </p:sp>
      <p:sp>
        <p:nvSpPr>
          <p:cNvPr id="14" name="object 14"/>
          <p:cNvSpPr txBox="1"/>
          <p:nvPr/>
        </p:nvSpPr>
        <p:spPr>
          <a:xfrm>
            <a:off x="2160618" y="5067530"/>
            <a:ext cx="805957" cy="171796"/>
          </a:xfrm>
          <a:prstGeom prst="rect">
            <a:avLst/>
          </a:prstGeom>
        </p:spPr>
        <p:txBody>
          <a:bodyPr wrap="square" lIns="0" tIns="0" rIns="0" bIns="0" rtlCol="0">
            <a:noAutofit/>
          </a:bodyPr>
          <a:lstStyle/>
          <a:p>
            <a:pPr marL="11397">
              <a:lnSpc>
                <a:spcPts val="1283"/>
              </a:lnSpc>
              <a:spcBef>
                <a:spcPts val="64"/>
              </a:spcBef>
            </a:pPr>
            <a:r>
              <a:rPr sz="1400" u="heavy" baseline="13803" dirty="0">
                <a:latin typeface="Times New Roman"/>
                <a:cs typeface="Times New Roman"/>
              </a:rPr>
              <a:t>Value</a:t>
            </a:r>
            <a:r>
              <a:rPr sz="1400" u="heavy" spc="56" baseline="13803" dirty="0">
                <a:latin typeface="Times New Roman"/>
                <a:cs typeface="Times New Roman"/>
              </a:rPr>
              <a:t> </a:t>
            </a:r>
            <a:r>
              <a:rPr sz="1400" u="heavy" baseline="13803" dirty="0">
                <a:latin typeface="Times New Roman"/>
                <a:cs typeface="Times New Roman"/>
              </a:rPr>
              <a:t>of</a:t>
            </a:r>
            <a:r>
              <a:rPr sz="1400" u="heavy" spc="23" baseline="13803" dirty="0">
                <a:latin typeface="Times New Roman"/>
                <a:cs typeface="Times New Roman"/>
              </a:rPr>
              <a:t> </a:t>
            </a:r>
            <a:r>
              <a:rPr sz="1400" u="heavy" baseline="13803" dirty="0">
                <a:latin typeface="Times New Roman"/>
                <a:cs typeface="Times New Roman"/>
              </a:rPr>
              <a:t>Firm</a:t>
            </a:r>
            <a:r>
              <a:rPr sz="1400" u="heavy" spc="-143" baseline="13803" dirty="0">
                <a:latin typeface="Times New Roman"/>
                <a:cs typeface="Times New Roman"/>
              </a:rPr>
              <a:t> </a:t>
            </a:r>
            <a:r>
              <a:rPr sz="1000" u="heavy" baseline="-7730" dirty="0">
                <a:latin typeface="Times New Roman"/>
                <a:cs typeface="Times New Roman"/>
              </a:rPr>
              <a:t>0</a:t>
            </a:r>
            <a:endParaRPr sz="700">
              <a:latin typeface="Times New Roman"/>
              <a:cs typeface="Times New Roman"/>
            </a:endParaRPr>
          </a:p>
        </p:txBody>
      </p:sp>
      <p:sp>
        <p:nvSpPr>
          <p:cNvPr id="13" name="object 13"/>
          <p:cNvSpPr txBox="1"/>
          <p:nvPr/>
        </p:nvSpPr>
        <p:spPr>
          <a:xfrm>
            <a:off x="5249157" y="5152893"/>
            <a:ext cx="111610" cy="144357"/>
          </a:xfrm>
          <a:prstGeom prst="rect">
            <a:avLst/>
          </a:prstGeom>
        </p:spPr>
        <p:txBody>
          <a:bodyPr wrap="square" lIns="0" tIns="0" rIns="0" bIns="0" rtlCol="0">
            <a:noAutofit/>
          </a:bodyPr>
          <a:lstStyle/>
          <a:p>
            <a:pPr marL="11397">
              <a:lnSpc>
                <a:spcPts val="1028"/>
              </a:lnSpc>
              <a:spcBef>
                <a:spcPts val="51"/>
              </a:spcBef>
            </a:pPr>
            <a:r>
              <a:rPr sz="900" dirty="0">
                <a:latin typeface="Times New Roman"/>
                <a:cs typeface="Times New Roman"/>
              </a:rPr>
              <a:t>+</a:t>
            </a:r>
            <a:endParaRPr sz="900">
              <a:latin typeface="Times New Roman"/>
              <a:cs typeface="Times New Roman"/>
            </a:endParaRPr>
          </a:p>
        </p:txBody>
      </p:sp>
      <p:sp>
        <p:nvSpPr>
          <p:cNvPr id="12" name="object 12"/>
          <p:cNvSpPr txBox="1"/>
          <p:nvPr/>
        </p:nvSpPr>
        <p:spPr>
          <a:xfrm>
            <a:off x="6830489" y="5152893"/>
            <a:ext cx="401068" cy="144357"/>
          </a:xfrm>
          <a:prstGeom prst="rect">
            <a:avLst/>
          </a:prstGeom>
        </p:spPr>
        <p:txBody>
          <a:bodyPr wrap="square" lIns="0" tIns="0" rIns="0" bIns="0" rtlCol="0">
            <a:noAutofit/>
          </a:bodyPr>
          <a:lstStyle/>
          <a:p>
            <a:pPr marL="11397">
              <a:lnSpc>
                <a:spcPts val="1028"/>
              </a:lnSpc>
              <a:spcBef>
                <a:spcPts val="51"/>
              </a:spcBef>
            </a:pPr>
            <a:r>
              <a:rPr sz="900" dirty="0">
                <a:latin typeface="Times New Roman"/>
                <a:cs typeface="Times New Roman"/>
              </a:rPr>
              <a:t>= </a:t>
            </a:r>
            <a:r>
              <a:rPr sz="900" spc="82" dirty="0">
                <a:latin typeface="Times New Roman"/>
                <a:cs typeface="Times New Roman"/>
              </a:rPr>
              <a:t> </a:t>
            </a:r>
            <a:r>
              <a:rPr sz="900" spc="8" dirty="0">
                <a:latin typeface="Times New Roman"/>
                <a:cs typeface="Times New Roman"/>
              </a:rPr>
              <a:t>6.10</a:t>
            </a:r>
            <a:endParaRPr sz="900">
              <a:latin typeface="Times New Roman"/>
              <a:cs typeface="Times New Roman"/>
            </a:endParaRPr>
          </a:p>
        </p:txBody>
      </p:sp>
      <p:sp>
        <p:nvSpPr>
          <p:cNvPr id="11" name="object 11"/>
          <p:cNvSpPr txBox="1"/>
          <p:nvPr/>
        </p:nvSpPr>
        <p:spPr>
          <a:xfrm>
            <a:off x="3445449" y="5353962"/>
            <a:ext cx="89351" cy="144357"/>
          </a:xfrm>
          <a:prstGeom prst="rect">
            <a:avLst/>
          </a:prstGeom>
        </p:spPr>
        <p:txBody>
          <a:bodyPr wrap="square" lIns="0" tIns="0" rIns="0" bIns="0" rtlCol="0">
            <a:noAutofit/>
          </a:bodyPr>
          <a:lstStyle/>
          <a:p>
            <a:pPr marL="11397">
              <a:lnSpc>
                <a:spcPts val="978"/>
              </a:lnSpc>
              <a:spcBef>
                <a:spcPts val="48"/>
              </a:spcBef>
            </a:pPr>
            <a:r>
              <a:rPr sz="900" dirty="0">
                <a:latin typeface="Times New Roman"/>
                <a:cs typeface="Times New Roman"/>
              </a:rPr>
              <a:t>*</a:t>
            </a:r>
            <a:endParaRPr sz="900">
              <a:latin typeface="Times New Roman"/>
              <a:cs typeface="Times New Roman"/>
            </a:endParaRPr>
          </a:p>
        </p:txBody>
      </p:sp>
      <p:sp>
        <p:nvSpPr>
          <p:cNvPr id="10" name="object 10"/>
          <p:cNvSpPr txBox="1"/>
          <p:nvPr/>
        </p:nvSpPr>
        <p:spPr>
          <a:xfrm>
            <a:off x="6706946" y="5353962"/>
            <a:ext cx="89351" cy="144357"/>
          </a:xfrm>
          <a:prstGeom prst="rect">
            <a:avLst/>
          </a:prstGeom>
        </p:spPr>
        <p:txBody>
          <a:bodyPr wrap="square" lIns="0" tIns="0" rIns="0" bIns="0" rtlCol="0">
            <a:noAutofit/>
          </a:bodyPr>
          <a:lstStyle/>
          <a:p>
            <a:pPr marL="11397">
              <a:lnSpc>
                <a:spcPts val="978"/>
              </a:lnSpc>
              <a:spcBef>
                <a:spcPts val="48"/>
              </a:spcBef>
            </a:pPr>
            <a:r>
              <a:rPr sz="900" dirty="0">
                <a:latin typeface="Times New Roman"/>
                <a:cs typeface="Times New Roman"/>
              </a:rPr>
              <a:t>-</a:t>
            </a:r>
            <a:endParaRPr sz="900">
              <a:latin typeface="Times New Roman"/>
              <a:cs typeface="Times New Roman"/>
            </a:endParaRPr>
          </a:p>
        </p:txBody>
      </p:sp>
      <p:sp>
        <p:nvSpPr>
          <p:cNvPr id="9" name="object 9"/>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8" name="object 8"/>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141</a:t>
            </a:r>
            <a:endParaRPr sz="1300">
              <a:latin typeface="Times New Roman"/>
              <a:cs typeface="Times New Roman"/>
            </a:endParaRPr>
          </a:p>
        </p:txBody>
      </p:sp>
      <p:sp>
        <p:nvSpPr>
          <p:cNvPr id="7" name="object 7"/>
          <p:cNvSpPr txBox="1"/>
          <p:nvPr/>
        </p:nvSpPr>
        <p:spPr>
          <a:xfrm>
            <a:off x="2145565" y="4839107"/>
            <a:ext cx="6582796" cy="1040210"/>
          </a:xfrm>
          <a:prstGeom prst="rect">
            <a:avLst/>
          </a:prstGeom>
        </p:spPr>
        <p:txBody>
          <a:bodyPr wrap="square" lIns="0" tIns="0" rIns="0" bIns="0" rtlCol="0">
            <a:noAutofit/>
          </a:bodyPr>
          <a:lstStyle/>
          <a:p>
            <a:pPr marL="2849847" marR="3502713" algn="ctr">
              <a:spcBef>
                <a:spcPts val="67"/>
              </a:spcBef>
            </a:pPr>
            <a:r>
              <a:rPr sz="700" spc="93" dirty="0">
                <a:latin typeface="Times New Roman"/>
                <a:cs typeface="Times New Roman"/>
              </a:rPr>
              <a:t>1</a:t>
            </a:r>
            <a:r>
              <a:rPr sz="700" dirty="0">
                <a:latin typeface="Times New Roman"/>
                <a:cs typeface="Times New Roman"/>
              </a:rPr>
              <a:t>0</a:t>
            </a:r>
            <a:r>
              <a:rPr sz="700" spc="-71" dirty="0">
                <a:latin typeface="Times New Roman"/>
                <a:cs typeface="Times New Roman"/>
              </a:rPr>
              <a:t> </a:t>
            </a:r>
            <a:endParaRPr sz="700">
              <a:latin typeface="Times New Roman"/>
              <a:cs typeface="Times New Roman"/>
            </a:endParaRPr>
          </a:p>
          <a:p>
            <a:pPr marL="1268958" marR="1911612" algn="ctr">
              <a:lnSpc>
                <a:spcPts val="1012"/>
              </a:lnSpc>
              <a:spcBef>
                <a:spcPts val="242"/>
              </a:spcBef>
            </a:pPr>
            <a:r>
              <a:rPr sz="900" dirty="0">
                <a:latin typeface="Times New Roman"/>
                <a:cs typeface="Times New Roman"/>
              </a:rPr>
              <a:t>*                                     </a:t>
            </a:r>
            <a:r>
              <a:rPr sz="900" spc="44" dirty="0">
                <a:latin typeface="Times New Roman"/>
                <a:cs typeface="Times New Roman"/>
              </a:rPr>
              <a:t> </a:t>
            </a:r>
            <a:r>
              <a:rPr sz="1400" baseline="-5521" dirty="0">
                <a:latin typeface="Times New Roman"/>
                <a:cs typeface="Times New Roman"/>
              </a:rPr>
              <a:t>$                        </a:t>
            </a:r>
            <a:r>
              <a:rPr sz="1400" spc="32" baseline="-5521" dirty="0">
                <a:latin typeface="Times New Roman"/>
                <a:cs typeface="Times New Roman"/>
              </a:rPr>
              <a:t> </a:t>
            </a:r>
            <a:r>
              <a:rPr sz="1000" spc="93" baseline="-15460" dirty="0">
                <a:latin typeface="Times New Roman"/>
                <a:cs typeface="Times New Roman"/>
              </a:rPr>
              <a:t>1</a:t>
            </a:r>
            <a:r>
              <a:rPr sz="1000" baseline="-15460" dirty="0">
                <a:latin typeface="Times New Roman"/>
                <a:cs typeface="Times New Roman"/>
              </a:rPr>
              <a:t>0</a:t>
            </a:r>
            <a:r>
              <a:rPr sz="1000" spc="-71" baseline="-15460" dirty="0">
                <a:latin typeface="Times New Roman"/>
                <a:cs typeface="Times New Roman"/>
              </a:rPr>
              <a:t> </a:t>
            </a:r>
            <a:r>
              <a:rPr sz="1400" baseline="-5521" dirty="0">
                <a:latin typeface="Times New Roman"/>
                <a:cs typeface="Times New Roman"/>
              </a:rPr>
              <a:t>'              </a:t>
            </a:r>
            <a:r>
              <a:rPr sz="1400" spc="123" baseline="-5521" dirty="0">
                <a:latin typeface="Times New Roman"/>
                <a:cs typeface="Times New Roman"/>
              </a:rPr>
              <a:t> </a:t>
            </a:r>
            <a:r>
              <a:rPr sz="1000" spc="93" baseline="-27055" dirty="0">
                <a:latin typeface="Times New Roman"/>
                <a:cs typeface="Times New Roman"/>
              </a:rPr>
              <a:t>1</a:t>
            </a:r>
            <a:r>
              <a:rPr sz="1000" baseline="-27055" dirty="0">
                <a:latin typeface="Times New Roman"/>
                <a:cs typeface="Times New Roman"/>
              </a:rPr>
              <a:t>0                 </a:t>
            </a:r>
            <a:r>
              <a:rPr sz="1000" spc="135" baseline="-27055" dirty="0">
                <a:latin typeface="Times New Roman"/>
                <a:cs typeface="Times New Roman"/>
              </a:rPr>
              <a:t> </a:t>
            </a:r>
            <a:r>
              <a:rPr sz="900" dirty="0">
                <a:latin typeface="Times New Roman"/>
                <a:cs typeface="Times New Roman"/>
              </a:rPr>
              <a:t>-</a:t>
            </a:r>
            <a:endParaRPr sz="900">
              <a:latin typeface="Times New Roman"/>
              <a:cs typeface="Times New Roman"/>
            </a:endParaRPr>
          </a:p>
          <a:p>
            <a:pPr marL="245770">
              <a:lnSpc>
                <a:spcPts val="1177"/>
              </a:lnSpc>
              <a:spcBef>
                <a:spcPts val="872"/>
              </a:spcBef>
            </a:pPr>
            <a:r>
              <a:rPr sz="900" spc="-4" dirty="0">
                <a:latin typeface="Times New Roman"/>
                <a:cs typeface="Times New Roman"/>
              </a:rPr>
              <a:t>Sale</a:t>
            </a:r>
            <a:r>
              <a:rPr sz="900" dirty="0">
                <a:latin typeface="Times New Roman"/>
                <a:cs typeface="Times New Roman"/>
              </a:rPr>
              <a:t>s</a:t>
            </a:r>
            <a:r>
              <a:rPr sz="900" spc="-138" dirty="0">
                <a:latin typeface="Times New Roman"/>
                <a:cs typeface="Times New Roman"/>
              </a:rPr>
              <a:t> </a:t>
            </a:r>
            <a:r>
              <a:rPr sz="1000" baseline="-27055" dirty="0">
                <a:latin typeface="Times New Roman"/>
                <a:cs typeface="Times New Roman"/>
              </a:rPr>
              <a:t>0                                 </a:t>
            </a:r>
            <a:r>
              <a:rPr sz="1000" spc="83" baseline="-27055" dirty="0">
                <a:latin typeface="Times New Roman"/>
                <a:cs typeface="Times New Roman"/>
              </a:rPr>
              <a:t> </a:t>
            </a:r>
            <a:r>
              <a:rPr sz="1400" baseline="5521" dirty="0">
                <a:latin typeface="Times New Roman"/>
                <a:cs typeface="Times New Roman"/>
              </a:rPr>
              <a:t>*                      </a:t>
            </a:r>
            <a:r>
              <a:rPr sz="1400" spc="13" baseline="5521" dirty="0">
                <a:latin typeface="Times New Roman"/>
                <a:cs typeface="Times New Roman"/>
              </a:rPr>
              <a:t> </a:t>
            </a:r>
            <a:r>
              <a:rPr sz="900" spc="13" dirty="0">
                <a:latin typeface="Times New Roman"/>
                <a:cs typeface="Times New Roman"/>
              </a:rPr>
              <a:t>.121</a:t>
            </a:r>
            <a:r>
              <a:rPr sz="900" dirty="0">
                <a:latin typeface="Times New Roman"/>
                <a:cs typeface="Times New Roman"/>
              </a:rPr>
              <a:t>3</a:t>
            </a:r>
            <a:r>
              <a:rPr sz="900" spc="-138" dirty="0">
                <a:latin typeface="Times New Roman"/>
                <a:cs typeface="Times New Roman"/>
              </a:rPr>
              <a:t> </a:t>
            </a:r>
            <a:r>
              <a:rPr sz="900" dirty="0">
                <a:latin typeface="Times New Roman"/>
                <a:cs typeface="Times New Roman"/>
              </a:rPr>
              <a:t>-</a:t>
            </a:r>
            <a:r>
              <a:rPr sz="900" spc="-73" dirty="0">
                <a:latin typeface="Times New Roman"/>
                <a:cs typeface="Times New Roman"/>
              </a:rPr>
              <a:t> </a:t>
            </a:r>
            <a:r>
              <a:rPr sz="900" spc="13" dirty="0">
                <a:latin typeface="Times New Roman"/>
                <a:cs typeface="Times New Roman"/>
              </a:rPr>
              <a:t>.201</a:t>
            </a:r>
            <a:r>
              <a:rPr sz="900" dirty="0">
                <a:latin typeface="Times New Roman"/>
                <a:cs typeface="Times New Roman"/>
              </a:rPr>
              <a:t>6                         </a:t>
            </a:r>
            <a:r>
              <a:rPr sz="900" spc="234" dirty="0">
                <a:latin typeface="Times New Roman"/>
                <a:cs typeface="Times New Roman"/>
              </a:rPr>
              <a:t> </a:t>
            </a:r>
            <a:r>
              <a:rPr sz="900" spc="4" dirty="0">
                <a:latin typeface="Times New Roman"/>
                <a:cs typeface="Times New Roman"/>
              </a:rPr>
              <a:t>(.121</a:t>
            </a:r>
            <a:r>
              <a:rPr sz="900" dirty="0">
                <a:latin typeface="Times New Roman"/>
                <a:cs typeface="Times New Roman"/>
              </a:rPr>
              <a:t>3</a:t>
            </a:r>
            <a:r>
              <a:rPr sz="900" spc="-138" dirty="0">
                <a:latin typeface="Times New Roman"/>
                <a:cs typeface="Times New Roman"/>
              </a:rPr>
              <a:t> </a:t>
            </a:r>
            <a:r>
              <a:rPr sz="900" dirty="0">
                <a:latin typeface="Times New Roman"/>
                <a:cs typeface="Times New Roman"/>
              </a:rPr>
              <a:t>-</a:t>
            </a:r>
            <a:r>
              <a:rPr sz="900" spc="-73" dirty="0">
                <a:latin typeface="Times New Roman"/>
                <a:cs typeface="Times New Roman"/>
              </a:rPr>
              <a:t> </a:t>
            </a:r>
            <a:r>
              <a:rPr sz="900" dirty="0">
                <a:latin typeface="Times New Roman"/>
                <a:cs typeface="Times New Roman"/>
              </a:rPr>
              <a:t>.06)(1.1213)</a:t>
            </a:r>
            <a:r>
              <a:rPr sz="1000" spc="93" baseline="34785" dirty="0">
                <a:latin typeface="Times New Roman"/>
                <a:cs typeface="Times New Roman"/>
              </a:rPr>
              <a:t>1</a:t>
            </a:r>
            <a:r>
              <a:rPr sz="1000" baseline="34785" dirty="0">
                <a:latin typeface="Times New Roman"/>
                <a:cs typeface="Times New Roman"/>
              </a:rPr>
              <a:t>0   </a:t>
            </a:r>
            <a:r>
              <a:rPr sz="1000" spc="136" baseline="34785" dirty="0">
                <a:latin typeface="Times New Roman"/>
                <a:cs typeface="Times New Roman"/>
              </a:rPr>
              <a:t> </a:t>
            </a:r>
            <a:r>
              <a:rPr sz="1400" baseline="5521" dirty="0">
                <a:latin typeface="Times New Roman"/>
                <a:cs typeface="Times New Roman"/>
              </a:rPr>
              <a:t>-</a:t>
            </a:r>
            <a:endParaRPr sz="900">
              <a:latin typeface="Times New Roman"/>
              <a:cs typeface="Times New Roman"/>
            </a:endParaRPr>
          </a:p>
          <a:p>
            <a:pPr marL="1273866" marR="1916520" algn="ctr">
              <a:lnSpc>
                <a:spcPct val="95825"/>
              </a:lnSpc>
              <a:spcBef>
                <a:spcPts val="731"/>
              </a:spcBef>
            </a:pPr>
            <a:r>
              <a:rPr sz="900" dirty="0">
                <a:latin typeface="Times New Roman"/>
                <a:cs typeface="Times New Roman"/>
              </a:rPr>
              <a:t>)                                                                                                         </a:t>
            </a:r>
            <a:r>
              <a:rPr sz="900" spc="66" dirty="0">
                <a:latin typeface="Times New Roman"/>
                <a:cs typeface="Times New Roman"/>
              </a:rPr>
              <a:t> </a:t>
            </a:r>
            <a:r>
              <a:rPr sz="900" dirty="0">
                <a:latin typeface="Times New Roman"/>
                <a:cs typeface="Times New Roman"/>
              </a:rPr>
              <a:t>,</a:t>
            </a:r>
            <a:endParaRPr sz="900">
              <a:latin typeface="Times New Roman"/>
              <a:cs typeface="Times New Roman"/>
            </a:endParaRPr>
          </a:p>
        </p:txBody>
      </p:sp>
      <p:sp>
        <p:nvSpPr>
          <p:cNvPr id="6" name="object 6"/>
          <p:cNvSpPr txBox="1"/>
          <p:nvPr/>
        </p:nvSpPr>
        <p:spPr>
          <a:xfrm>
            <a:off x="5050386" y="4864012"/>
            <a:ext cx="111482"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3506411" y="5059126"/>
            <a:ext cx="901853"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4455678" y="5059126"/>
            <a:ext cx="174960"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5050386" y="5034737"/>
            <a:ext cx="111482"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6211851" y="5046931"/>
            <a:ext cx="111307"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419377322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p:nvPr/>
        </p:nvSpPr>
        <p:spPr>
          <a:xfrm>
            <a:off x="2044205" y="2017059"/>
            <a:ext cx="5869544" cy="3697941"/>
          </a:xfrm>
          <a:prstGeom prst="rect">
            <a:avLst/>
          </a:prstGeom>
          <a:blipFill>
            <a:blip r:embed="rId8" cstate="print"/>
            <a:stretch>
              <a:fillRect/>
            </a:stretch>
          </a:blipFill>
        </p:spPr>
        <p:txBody>
          <a:bodyPr wrap="square" lIns="0" tIns="0" rIns="0" bIns="0" rtlCol="0">
            <a:noAutofit/>
          </a:bodyPr>
          <a:lstStyle/>
          <a:p>
            <a:endParaRPr/>
          </a:p>
        </p:txBody>
      </p:sp>
      <p:sp>
        <p:nvSpPr>
          <p:cNvPr id="8" name="object 8"/>
          <p:cNvSpPr txBox="1"/>
          <p:nvPr/>
        </p:nvSpPr>
        <p:spPr>
          <a:xfrm>
            <a:off x="2373943" y="1307726"/>
            <a:ext cx="109586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EV/Sales</a:t>
            </a:r>
            <a:endParaRPr sz="2200">
              <a:latin typeface="Times New Roman"/>
              <a:cs typeface="Times New Roman"/>
            </a:endParaRPr>
          </a:p>
        </p:txBody>
      </p:sp>
      <p:sp>
        <p:nvSpPr>
          <p:cNvPr id="7" name="object 7"/>
          <p:cNvSpPr txBox="1"/>
          <p:nvPr/>
        </p:nvSpPr>
        <p:spPr>
          <a:xfrm>
            <a:off x="3474437" y="1307726"/>
            <a:ext cx="77277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6" name="object 6"/>
          <p:cNvSpPr txBox="1"/>
          <p:nvPr/>
        </p:nvSpPr>
        <p:spPr>
          <a:xfrm>
            <a:off x="4251843" y="1307726"/>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5" name="object 5"/>
          <p:cNvSpPr txBox="1"/>
          <p:nvPr/>
        </p:nvSpPr>
        <p:spPr>
          <a:xfrm>
            <a:off x="4721179" y="1307726"/>
            <a:ext cx="11725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Operating</a:t>
            </a:r>
            <a:endParaRPr sz="2200">
              <a:latin typeface="Times New Roman"/>
              <a:cs typeface="Times New Roman"/>
            </a:endParaRPr>
          </a:p>
        </p:txBody>
      </p:sp>
      <p:sp>
        <p:nvSpPr>
          <p:cNvPr id="4" name="object 4"/>
          <p:cNvSpPr txBox="1"/>
          <p:nvPr/>
        </p:nvSpPr>
        <p:spPr>
          <a:xfrm>
            <a:off x="5898373" y="1307726"/>
            <a:ext cx="98818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Margins</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142</a:t>
            </a:r>
            <a:endParaRPr sz="1300">
              <a:latin typeface="Times New Roman"/>
              <a:cs typeface="Times New Roman"/>
            </a:endParaRPr>
          </a:p>
        </p:txBody>
      </p:sp>
    </p:spTree>
    <p:extLst>
      <p:ext uri="{BB962C8B-B14F-4D97-AF65-F5344CB8AC3E}">
        <p14:creationId xmlns:p14="http://schemas.microsoft.com/office/powerpoint/2010/main" val="30650127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2574048" y="1307726"/>
            <a:ext cx="411239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Brand Name Premiums in Valuation</a:t>
            </a:r>
            <a:endParaRPr sz="2200">
              <a:latin typeface="Times New Roman"/>
              <a:cs typeface="Times New Roman"/>
            </a:endParaRPr>
          </a:p>
        </p:txBody>
      </p:sp>
      <p:sp>
        <p:nvSpPr>
          <p:cNvPr id="4" name="object 4"/>
          <p:cNvSpPr txBox="1"/>
          <p:nvPr/>
        </p:nvSpPr>
        <p:spPr>
          <a:xfrm>
            <a:off x="1525442" y="2095500"/>
            <a:ext cx="6754082" cy="181893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You have been hired to value Coca Cola for an analyst  reports and you have</a:t>
            </a:r>
            <a:endParaRPr sz="1600">
              <a:latin typeface="Times New Roman"/>
              <a:cs typeface="Times New Roman"/>
            </a:endParaRPr>
          </a:p>
          <a:p>
            <a:pPr marL="319115" marR="74902" algn="just">
              <a:lnSpc>
                <a:spcPct val="99562"/>
              </a:lnSpc>
            </a:pPr>
            <a:r>
              <a:rPr sz="1600" dirty="0">
                <a:latin typeface="Times New Roman"/>
                <a:cs typeface="Times New Roman"/>
              </a:rPr>
              <a:t>valued the firm</a:t>
            </a:r>
            <a:r>
              <a:rPr sz="1600" spc="-88" dirty="0">
                <a:latin typeface="Times New Roman"/>
                <a:cs typeface="Times New Roman"/>
              </a:rPr>
              <a:t> </a:t>
            </a:r>
            <a:r>
              <a:rPr sz="1600" dirty="0">
                <a:latin typeface="Times New Roman"/>
                <a:cs typeface="Times New Roman"/>
              </a:rPr>
              <a:t>at 6.10 times revenues, using the model described in the last few pages. Another analyst is arguing that there should be a premium added on to reflect</a:t>
            </a:r>
            <a:r>
              <a:rPr sz="1600" spc="-88" dirty="0">
                <a:latin typeface="Times New Roman"/>
                <a:cs typeface="Times New Roman"/>
              </a:rPr>
              <a:t> </a:t>
            </a:r>
            <a:r>
              <a:rPr sz="1600" dirty="0">
                <a:latin typeface="Times New Roman"/>
                <a:cs typeface="Times New Roman"/>
              </a:rPr>
              <a:t>the value of the brand name. Do you agree?</a:t>
            </a:r>
            <a:endParaRPr sz="1600">
              <a:latin typeface="Times New Roman"/>
              <a:cs typeface="Times New Roman"/>
            </a:endParaRPr>
          </a:p>
          <a:p>
            <a:pPr marL="11397" marR="30772">
              <a:lnSpc>
                <a:spcPct val="95825"/>
              </a:lnSpc>
              <a:spcBef>
                <a:spcPts val="43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Yes</a:t>
            </a:r>
            <a:endParaRPr sz="1600">
              <a:latin typeface="Times New Roman"/>
              <a:cs typeface="Times New Roman"/>
            </a:endParaRPr>
          </a:p>
          <a:p>
            <a:pPr marL="11397" marR="30772">
              <a:lnSpc>
                <a:spcPct val="95825"/>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No</a:t>
            </a:r>
            <a:endParaRPr sz="1600">
              <a:latin typeface="Times New Roman"/>
              <a:cs typeface="Times New Roman"/>
            </a:endParaRPr>
          </a:p>
          <a:p>
            <a:pPr marL="11397" marR="30772">
              <a:lnSpc>
                <a:spcPct val="95825"/>
              </a:lnSpc>
              <a:spcBef>
                <a:spcPts val="458"/>
              </a:spcBef>
            </a:pPr>
            <a:r>
              <a:rPr sz="1200" dirty="0">
                <a:latin typeface="Monotype Corsiva"/>
                <a:cs typeface="Monotype Corsiva"/>
              </a:rPr>
              <a:t></a:t>
            </a:r>
            <a:r>
              <a:rPr sz="1200" dirty="0">
                <a:latin typeface="Arial"/>
                <a:cs typeface="Arial"/>
              </a:rPr>
              <a:t>     </a:t>
            </a:r>
            <a:r>
              <a:rPr sz="1200" spc="57" dirty="0">
                <a:latin typeface="Arial"/>
                <a:cs typeface="Arial"/>
              </a:rPr>
              <a:t> </a:t>
            </a:r>
            <a:r>
              <a:rPr sz="1600" dirty="0">
                <a:latin typeface="Times New Roman"/>
                <a:cs typeface="Times New Roman"/>
              </a:rPr>
              <a:t>Explain.</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143</a:t>
            </a:r>
            <a:endParaRPr sz="1300">
              <a:latin typeface="Times New Roman"/>
              <a:cs typeface="Times New Roman"/>
            </a:endParaRPr>
          </a:p>
        </p:txBody>
      </p:sp>
    </p:spTree>
    <p:extLst>
      <p:ext uri="{BB962C8B-B14F-4D97-AF65-F5344CB8AC3E}">
        <p14:creationId xmlns:p14="http://schemas.microsoft.com/office/powerpoint/2010/main" val="21590668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3117001" y="1307726"/>
            <a:ext cx="302649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 value of a brand name</a:t>
            </a:r>
            <a:endParaRPr sz="2200">
              <a:latin typeface="Times New Roman"/>
              <a:cs typeface="Times New Roman"/>
            </a:endParaRPr>
          </a:p>
        </p:txBody>
      </p:sp>
      <p:sp>
        <p:nvSpPr>
          <p:cNvPr id="4" name="object 4"/>
          <p:cNvSpPr txBox="1"/>
          <p:nvPr/>
        </p:nvSpPr>
        <p:spPr>
          <a:xfrm>
            <a:off x="1525442" y="2075330"/>
            <a:ext cx="6898724" cy="3031639"/>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One of the critiques of traditional valuation is that is fails to consider the value</a:t>
            </a:r>
            <a:endParaRPr sz="1600">
              <a:latin typeface="Times New Roman"/>
              <a:cs typeface="Times New Roman"/>
            </a:endParaRPr>
          </a:p>
          <a:p>
            <a:pPr marL="319115" marR="30772">
              <a:lnSpc>
                <a:spcPts val="1687"/>
              </a:lnSpc>
            </a:pPr>
            <a:r>
              <a:rPr sz="1600" dirty="0">
                <a:latin typeface="Times New Roman"/>
                <a:cs typeface="Times New Roman"/>
              </a:rPr>
              <a:t>of brand names and other intangibles.</a:t>
            </a:r>
            <a:endParaRPr sz="1600">
              <a:latin typeface="Times New Roman"/>
              <a:cs typeface="Times New Roman"/>
            </a:endParaRPr>
          </a:p>
          <a:p>
            <a:pPr marL="319115" marR="235326" indent="-307718">
              <a:lnSpc>
                <a:spcPts val="1768"/>
              </a:lnSpc>
              <a:spcBef>
                <a:spcPts val="331"/>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approaches used by analysts to value brand names are often ad-hoc and may significantly</a:t>
            </a:r>
            <a:r>
              <a:rPr sz="1600" spc="-88" dirty="0">
                <a:latin typeface="Times New Roman"/>
                <a:cs typeface="Times New Roman"/>
              </a:rPr>
              <a:t> </a:t>
            </a:r>
            <a:r>
              <a:rPr sz="1600" dirty="0">
                <a:latin typeface="Times New Roman"/>
                <a:cs typeface="Times New Roman"/>
              </a:rPr>
              <a:t>overstate or understate their value.</a:t>
            </a:r>
            <a:endParaRPr sz="1600">
              <a:latin typeface="Times New Roman"/>
              <a:cs typeface="Times New Roman"/>
            </a:endParaRPr>
          </a:p>
          <a:p>
            <a:pPr marL="319115" marR="160769" indent="-307718">
              <a:lnSpc>
                <a:spcPts val="1857"/>
              </a:lnSpc>
              <a:spcBef>
                <a:spcPts val="32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One of the benefits</a:t>
            </a:r>
            <a:r>
              <a:rPr sz="1600" spc="-88" dirty="0">
                <a:latin typeface="Times New Roman"/>
                <a:cs typeface="Times New Roman"/>
              </a:rPr>
              <a:t> </a:t>
            </a:r>
            <a:r>
              <a:rPr sz="1600" dirty="0">
                <a:latin typeface="Times New Roman"/>
                <a:cs typeface="Times New Roman"/>
              </a:rPr>
              <a:t>of having a well-known and respected brand name is that </a:t>
            </a:r>
            <a:endParaRPr sz="1600">
              <a:latin typeface="Times New Roman"/>
              <a:cs typeface="Times New Roman"/>
            </a:endParaRPr>
          </a:p>
          <a:p>
            <a:pPr marL="319115" marR="160769">
              <a:lnSpc>
                <a:spcPts val="1857"/>
              </a:lnSpc>
            </a:pPr>
            <a:r>
              <a:rPr sz="1600" dirty="0">
                <a:latin typeface="Times New Roman"/>
                <a:cs typeface="Times New Roman"/>
              </a:rPr>
              <a:t>firms</a:t>
            </a:r>
            <a:r>
              <a:rPr sz="1600" spc="-88" dirty="0">
                <a:latin typeface="Times New Roman"/>
                <a:cs typeface="Times New Roman"/>
              </a:rPr>
              <a:t> </a:t>
            </a:r>
            <a:r>
              <a:rPr sz="1600" dirty="0">
                <a:latin typeface="Times New Roman"/>
                <a:cs typeface="Times New Roman"/>
              </a:rPr>
              <a:t>can charge higher prices for the same products, leading to higher profit </a:t>
            </a:r>
            <a:endParaRPr sz="1600">
              <a:latin typeface="Times New Roman"/>
              <a:cs typeface="Times New Roman"/>
            </a:endParaRPr>
          </a:p>
          <a:p>
            <a:pPr marL="319115" marR="160769">
              <a:lnSpc>
                <a:spcPts val="1857"/>
              </a:lnSpc>
            </a:pPr>
            <a:r>
              <a:rPr sz="1600" dirty="0">
                <a:latin typeface="Times New Roman"/>
                <a:cs typeface="Times New Roman"/>
              </a:rPr>
              <a:t>margins and hence to higher price-sales ratios and firm</a:t>
            </a:r>
            <a:r>
              <a:rPr sz="1600" spc="-88" dirty="0">
                <a:latin typeface="Times New Roman"/>
                <a:cs typeface="Times New Roman"/>
              </a:rPr>
              <a:t> </a:t>
            </a:r>
            <a:r>
              <a:rPr sz="1600" dirty="0">
                <a:latin typeface="Times New Roman"/>
                <a:cs typeface="Times New Roman"/>
              </a:rPr>
              <a:t>value. The larger the </a:t>
            </a:r>
            <a:endParaRPr sz="1600">
              <a:latin typeface="Times New Roman"/>
              <a:cs typeface="Times New Roman"/>
            </a:endParaRPr>
          </a:p>
          <a:p>
            <a:pPr marL="319115" marR="160769">
              <a:lnSpc>
                <a:spcPts val="1857"/>
              </a:lnSpc>
            </a:pPr>
            <a:r>
              <a:rPr sz="1600" dirty="0">
                <a:latin typeface="Times New Roman"/>
                <a:cs typeface="Times New Roman"/>
              </a:rPr>
              <a:t>price premium that a firm</a:t>
            </a:r>
            <a:r>
              <a:rPr sz="1600" spc="-88" dirty="0">
                <a:latin typeface="Times New Roman"/>
                <a:cs typeface="Times New Roman"/>
              </a:rPr>
              <a:t> </a:t>
            </a:r>
            <a:r>
              <a:rPr sz="1600" dirty="0">
                <a:latin typeface="Times New Roman"/>
                <a:cs typeface="Times New Roman"/>
              </a:rPr>
              <a:t>can charge, the greater is the value of the brand </a:t>
            </a:r>
            <a:endParaRPr sz="1600">
              <a:latin typeface="Times New Roman"/>
              <a:cs typeface="Times New Roman"/>
            </a:endParaRPr>
          </a:p>
          <a:p>
            <a:pPr marL="319115" marR="160769">
              <a:lnSpc>
                <a:spcPts val="1857"/>
              </a:lnSpc>
            </a:pPr>
            <a:r>
              <a:rPr sz="1600" dirty="0">
                <a:latin typeface="Times New Roman"/>
                <a:cs typeface="Times New Roman"/>
              </a:rPr>
              <a:t>name.</a:t>
            </a:r>
            <a:endParaRPr sz="1600">
              <a:latin typeface="Times New Roman"/>
              <a:cs typeface="Times New Roman"/>
            </a:endParaRPr>
          </a:p>
          <a:p>
            <a:pPr marL="11397" marR="30772">
              <a:lnSpc>
                <a:spcPct val="95825"/>
              </a:lnSpc>
              <a:spcBef>
                <a:spcPts val="136"/>
              </a:spcBef>
            </a:pPr>
            <a:r>
              <a:rPr sz="1200" dirty="0">
                <a:latin typeface="Monotype Corsiva"/>
                <a:cs typeface="Monotype Corsiva"/>
              </a:rPr>
              <a:t></a:t>
            </a:r>
            <a:r>
              <a:rPr sz="1200" dirty="0">
                <a:latin typeface="Arial"/>
                <a:cs typeface="Arial"/>
              </a:rPr>
              <a:t>     </a:t>
            </a:r>
            <a:r>
              <a:rPr sz="1200" spc="57" dirty="0">
                <a:latin typeface="Arial"/>
                <a:cs typeface="Arial"/>
              </a:rPr>
              <a:t> </a:t>
            </a:r>
            <a:r>
              <a:rPr sz="1600" dirty="0">
                <a:latin typeface="Times New Roman"/>
                <a:cs typeface="Times New Roman"/>
              </a:rPr>
              <a:t>In general, the value of a brand name can be written as:</a:t>
            </a:r>
            <a:endParaRPr sz="1600">
              <a:latin typeface="Times New Roman"/>
              <a:cs typeface="Times New Roman"/>
            </a:endParaRPr>
          </a:p>
          <a:p>
            <a:pPr marL="421688" marR="30772">
              <a:lnSpc>
                <a:spcPts val="1521"/>
              </a:lnSpc>
              <a:spcBef>
                <a:spcPts val="242"/>
              </a:spcBef>
            </a:pPr>
            <a:r>
              <a:rPr sz="1400" dirty="0">
                <a:latin typeface="Times New Roman"/>
                <a:cs typeface="Times New Roman"/>
              </a:rPr>
              <a:t>Value of brand name ={(V/S)</a:t>
            </a:r>
            <a:r>
              <a:rPr sz="1400" baseline="-22086" dirty="0">
                <a:latin typeface="Times New Roman"/>
                <a:cs typeface="Times New Roman"/>
              </a:rPr>
              <a:t>b</a:t>
            </a:r>
            <a:r>
              <a:rPr sz="1400" dirty="0">
                <a:latin typeface="Times New Roman"/>
                <a:cs typeface="Times New Roman"/>
              </a:rPr>
              <a:t>-(V/S)</a:t>
            </a:r>
            <a:r>
              <a:rPr sz="1400" baseline="-22086" dirty="0">
                <a:latin typeface="Times New Roman"/>
                <a:cs typeface="Times New Roman"/>
              </a:rPr>
              <a:t>g</a:t>
            </a:r>
            <a:r>
              <a:rPr sz="1400" spc="132" baseline="-22086" dirty="0">
                <a:latin typeface="Times New Roman"/>
                <a:cs typeface="Times New Roman"/>
              </a:rPr>
              <a:t> </a:t>
            </a:r>
            <a:r>
              <a:rPr sz="1400" dirty="0">
                <a:latin typeface="Times New Roman"/>
                <a:cs typeface="Times New Roman"/>
              </a:rPr>
              <a:t>}* Sales</a:t>
            </a:r>
            <a:endParaRPr sz="1400">
              <a:latin typeface="Times New Roman"/>
              <a:cs typeface="Times New Roman"/>
            </a:endParaRPr>
          </a:p>
          <a:p>
            <a:pPr marL="421688" marR="30772">
              <a:lnSpc>
                <a:spcPts val="1885"/>
              </a:lnSpc>
              <a:spcBef>
                <a:spcPts val="453"/>
              </a:spcBef>
            </a:pPr>
            <a:r>
              <a:rPr sz="2200" baseline="7246" dirty="0">
                <a:latin typeface="Times New Roman"/>
                <a:cs typeface="Times New Roman"/>
              </a:rPr>
              <a:t>(V/S)</a:t>
            </a:r>
            <a:r>
              <a:rPr sz="1400" baseline="-11043" dirty="0">
                <a:latin typeface="Times New Roman"/>
                <a:cs typeface="Times New Roman"/>
              </a:rPr>
              <a:t>b</a:t>
            </a:r>
            <a:r>
              <a:rPr sz="1400" spc="127" baseline="-11043" dirty="0">
                <a:latin typeface="Times New Roman"/>
                <a:cs typeface="Times New Roman"/>
              </a:rPr>
              <a:t> </a:t>
            </a:r>
            <a:r>
              <a:rPr sz="2200" baseline="7246" dirty="0">
                <a:latin typeface="Times New Roman"/>
                <a:cs typeface="Times New Roman"/>
              </a:rPr>
              <a:t>= Value of Firm/Sales ratio with the benefit</a:t>
            </a:r>
            <a:r>
              <a:rPr sz="2200" spc="-78" baseline="7246" dirty="0">
                <a:latin typeface="Times New Roman"/>
                <a:cs typeface="Times New Roman"/>
              </a:rPr>
              <a:t> </a:t>
            </a:r>
            <a:r>
              <a:rPr sz="2200" baseline="7246" dirty="0">
                <a:latin typeface="Times New Roman"/>
                <a:cs typeface="Times New Roman"/>
              </a:rPr>
              <a:t>of the brand name</a:t>
            </a:r>
            <a:endParaRPr sz="1400">
              <a:latin typeface="Times New Roman"/>
              <a:cs typeface="Times New Roman"/>
            </a:endParaRPr>
          </a:p>
          <a:p>
            <a:pPr marL="421688" marR="30772">
              <a:lnSpc>
                <a:spcPts val="1633"/>
              </a:lnSpc>
            </a:pPr>
            <a:r>
              <a:rPr sz="1400" dirty="0">
                <a:latin typeface="Times New Roman"/>
                <a:cs typeface="Times New Roman"/>
              </a:rPr>
              <a:t>(V/S)g = Value of Firm/Sales ratio of the firm</a:t>
            </a:r>
            <a:r>
              <a:rPr sz="1400" spc="-78" dirty="0">
                <a:latin typeface="Times New Roman"/>
                <a:cs typeface="Times New Roman"/>
              </a:rPr>
              <a:t> </a:t>
            </a:r>
            <a:r>
              <a:rPr sz="1400" dirty="0">
                <a:latin typeface="Times New Roman"/>
                <a:cs typeface="Times New Roman"/>
              </a:rPr>
              <a:t>with the generic product</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144</a:t>
            </a:r>
            <a:endParaRPr sz="1300">
              <a:latin typeface="Times New Roman"/>
              <a:cs typeface="Times New Roman"/>
            </a:endParaRPr>
          </a:p>
        </p:txBody>
      </p:sp>
    </p:spTree>
    <p:extLst>
      <p:ext uri="{BB962C8B-B14F-4D97-AF65-F5344CB8AC3E}">
        <p14:creationId xmlns:p14="http://schemas.microsoft.com/office/powerpoint/2010/main" val="92143514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8" name="object 18"/>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9" name="object 19"/>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0" name="object 20"/>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3" name="object 13"/>
          <p:cNvSpPr txBox="1"/>
          <p:nvPr/>
        </p:nvSpPr>
        <p:spPr>
          <a:xfrm>
            <a:off x="3412966" y="1307726"/>
            <a:ext cx="170375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Valuing Brand</a:t>
            </a:r>
            <a:endParaRPr sz="2200">
              <a:latin typeface="Times New Roman"/>
              <a:cs typeface="Times New Roman"/>
            </a:endParaRPr>
          </a:p>
        </p:txBody>
      </p:sp>
      <p:sp>
        <p:nvSpPr>
          <p:cNvPr id="12" name="object 12"/>
          <p:cNvSpPr txBox="1"/>
          <p:nvPr/>
        </p:nvSpPr>
        <p:spPr>
          <a:xfrm>
            <a:off x="5121342" y="1307726"/>
            <a:ext cx="72625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Name</a:t>
            </a:r>
            <a:endParaRPr sz="2200">
              <a:latin typeface="Times New Roman"/>
              <a:cs typeface="Times New Roman"/>
            </a:endParaRPr>
          </a:p>
        </p:txBody>
      </p:sp>
      <p:sp>
        <p:nvSpPr>
          <p:cNvPr id="11" name="object 11"/>
          <p:cNvSpPr txBox="1"/>
          <p:nvPr/>
        </p:nvSpPr>
        <p:spPr>
          <a:xfrm>
            <a:off x="4277589" y="2068605"/>
            <a:ext cx="774700" cy="1830593"/>
          </a:xfrm>
          <a:prstGeom prst="rect">
            <a:avLst/>
          </a:prstGeom>
        </p:spPr>
        <p:txBody>
          <a:bodyPr wrap="square" lIns="0" tIns="0" rIns="0" bIns="0" rtlCol="0">
            <a:noAutofit/>
          </a:bodyPr>
          <a:lstStyle/>
          <a:p>
            <a:pPr marL="11397" marR="23934">
              <a:lnSpc>
                <a:spcPts val="1306"/>
              </a:lnSpc>
              <a:spcBef>
                <a:spcPts val="65"/>
              </a:spcBef>
            </a:pPr>
            <a:r>
              <a:rPr sz="1300" dirty="0">
                <a:latin typeface="Times New Roman"/>
                <a:cs typeface="Times New Roman"/>
              </a:rPr>
              <a:t>Coca Cola</a:t>
            </a:r>
            <a:endParaRPr sz="1300">
              <a:latin typeface="Times New Roman"/>
              <a:cs typeface="Times New Roman"/>
            </a:endParaRPr>
          </a:p>
          <a:p>
            <a:pPr marL="11397">
              <a:lnSpc>
                <a:spcPct val="95825"/>
              </a:lnSpc>
              <a:spcBef>
                <a:spcPts val="136"/>
              </a:spcBef>
            </a:pPr>
            <a:r>
              <a:rPr sz="1300" dirty="0">
                <a:latin typeface="Times New Roman"/>
                <a:cs typeface="Times New Roman"/>
              </a:rPr>
              <a:t>$21,962.00</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10</a:t>
            </a:r>
            <a:endParaRPr sz="1300">
              <a:latin typeface="Times New Roman"/>
              <a:cs typeface="Times New Roman"/>
            </a:endParaRPr>
          </a:p>
          <a:p>
            <a:pPr marL="11397" marR="23934">
              <a:lnSpc>
                <a:spcPct val="95825"/>
              </a:lnSpc>
              <a:spcBef>
                <a:spcPts val="260"/>
              </a:spcBef>
            </a:pPr>
            <a:r>
              <a:rPr sz="1300" dirty="0">
                <a:latin typeface="Times New Roman"/>
                <a:cs typeface="Times New Roman"/>
              </a:rPr>
              <a:t>50%</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15.57%</a:t>
            </a:r>
            <a:endParaRPr sz="1300">
              <a:latin typeface="Times New Roman"/>
              <a:cs typeface="Times New Roman"/>
            </a:endParaRPr>
          </a:p>
          <a:p>
            <a:pPr marL="11397" marR="23934">
              <a:lnSpc>
                <a:spcPct val="95825"/>
              </a:lnSpc>
              <a:spcBef>
                <a:spcPts val="260"/>
              </a:spcBef>
            </a:pPr>
            <a:r>
              <a:rPr sz="1300" dirty="0">
                <a:latin typeface="Times New Roman"/>
                <a:cs typeface="Times New Roman"/>
              </a:rPr>
              <a:t>1.34</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20.84%</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10.42%</a:t>
            </a:r>
            <a:endParaRPr sz="1300">
              <a:latin typeface="Times New Roman"/>
              <a:cs typeface="Times New Roman"/>
            </a:endParaRPr>
          </a:p>
          <a:p>
            <a:pPr marL="11397" marR="23934">
              <a:lnSpc>
                <a:spcPct val="95825"/>
              </a:lnSpc>
              <a:spcBef>
                <a:spcPts val="260"/>
              </a:spcBef>
            </a:pPr>
            <a:r>
              <a:rPr sz="1300" dirty="0">
                <a:latin typeface="Times New Roman"/>
                <a:cs typeface="Times New Roman"/>
              </a:rPr>
              <a:t>7.65%</a:t>
            </a:r>
            <a:endParaRPr sz="1300">
              <a:latin typeface="Times New Roman"/>
              <a:cs typeface="Times New Roman"/>
            </a:endParaRPr>
          </a:p>
        </p:txBody>
      </p:sp>
      <p:sp>
        <p:nvSpPr>
          <p:cNvPr id="10" name="object 10"/>
          <p:cNvSpPr txBox="1"/>
          <p:nvPr/>
        </p:nvSpPr>
        <p:spPr>
          <a:xfrm>
            <a:off x="6143624" y="2068605"/>
            <a:ext cx="1268492" cy="1830593"/>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With Cott Margins</a:t>
            </a:r>
            <a:endParaRPr sz="1300">
              <a:latin typeface="Times New Roman"/>
              <a:cs typeface="Times New Roman"/>
            </a:endParaRPr>
          </a:p>
          <a:p>
            <a:pPr marL="11397" marR="23934">
              <a:lnSpc>
                <a:spcPct val="95825"/>
              </a:lnSpc>
              <a:spcBef>
                <a:spcPts val="136"/>
              </a:spcBef>
            </a:pPr>
            <a:r>
              <a:rPr sz="1300" dirty="0">
                <a:latin typeface="Times New Roman"/>
                <a:cs typeface="Times New Roman"/>
              </a:rPr>
              <a:t>$21,962.00</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10</a:t>
            </a:r>
            <a:endParaRPr sz="1300">
              <a:latin typeface="Times New Roman"/>
              <a:cs typeface="Times New Roman"/>
            </a:endParaRPr>
          </a:p>
          <a:p>
            <a:pPr marL="11397" marR="23934">
              <a:lnSpc>
                <a:spcPct val="95825"/>
              </a:lnSpc>
              <a:spcBef>
                <a:spcPts val="260"/>
              </a:spcBef>
            </a:pPr>
            <a:r>
              <a:rPr sz="1300" dirty="0">
                <a:latin typeface="Times New Roman"/>
                <a:cs typeface="Times New Roman"/>
              </a:rPr>
              <a:t>50%</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5.28%</a:t>
            </a:r>
            <a:endParaRPr sz="1300">
              <a:latin typeface="Times New Roman"/>
              <a:cs typeface="Times New Roman"/>
            </a:endParaRPr>
          </a:p>
          <a:p>
            <a:pPr marL="11397" marR="23934">
              <a:lnSpc>
                <a:spcPct val="95825"/>
              </a:lnSpc>
              <a:spcBef>
                <a:spcPts val="260"/>
              </a:spcBef>
            </a:pPr>
            <a:r>
              <a:rPr sz="1300" dirty="0">
                <a:latin typeface="Times New Roman"/>
                <a:cs typeface="Times New Roman"/>
              </a:rPr>
              <a:t>1.34</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7.06%</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3.53%</a:t>
            </a:r>
            <a:endParaRPr sz="1300">
              <a:latin typeface="Times New Roman"/>
              <a:cs typeface="Times New Roman"/>
            </a:endParaRPr>
          </a:p>
          <a:p>
            <a:pPr marL="11397" marR="23934">
              <a:lnSpc>
                <a:spcPct val="95825"/>
              </a:lnSpc>
              <a:spcBef>
                <a:spcPts val="260"/>
              </a:spcBef>
            </a:pPr>
            <a:r>
              <a:rPr sz="1300" dirty="0">
                <a:latin typeface="Times New Roman"/>
                <a:cs typeface="Times New Roman"/>
              </a:rPr>
              <a:t>7.65%</a:t>
            </a:r>
            <a:endParaRPr sz="1300">
              <a:latin typeface="Times New Roman"/>
              <a:cs typeface="Times New Roman"/>
            </a:endParaRPr>
          </a:p>
        </p:txBody>
      </p:sp>
      <p:sp>
        <p:nvSpPr>
          <p:cNvPr id="9" name="object 9"/>
          <p:cNvSpPr txBox="1"/>
          <p:nvPr/>
        </p:nvSpPr>
        <p:spPr>
          <a:xfrm>
            <a:off x="1525442" y="2274345"/>
            <a:ext cx="2099950" cy="1411941"/>
          </a:xfrm>
          <a:prstGeom prst="rect">
            <a:avLst/>
          </a:prstGeom>
        </p:spPr>
        <p:txBody>
          <a:bodyPr wrap="square" lIns="0" tIns="0" rIns="0" bIns="0" rtlCol="0">
            <a:noAutofit/>
          </a:bodyPr>
          <a:lstStyle/>
          <a:p>
            <a:pPr marL="11397" marR="23934">
              <a:lnSpc>
                <a:spcPts val="1306"/>
              </a:lnSpc>
              <a:spcBef>
                <a:spcPts val="65"/>
              </a:spcBef>
            </a:pPr>
            <a:r>
              <a:rPr sz="1300" dirty="0">
                <a:latin typeface="Times New Roman"/>
                <a:cs typeface="Times New Roman"/>
              </a:rPr>
              <a:t>Current Revenues =</a:t>
            </a:r>
            <a:endParaRPr sz="1300">
              <a:latin typeface="Times New Roman"/>
              <a:cs typeface="Times New Roman"/>
            </a:endParaRPr>
          </a:p>
          <a:p>
            <a:pPr marL="11397" marR="120034">
              <a:lnSpc>
                <a:spcPts val="1444"/>
              </a:lnSpc>
              <a:spcBef>
                <a:spcPts val="105"/>
              </a:spcBef>
            </a:pPr>
            <a:r>
              <a:rPr sz="1300" dirty="0">
                <a:latin typeface="Times New Roman"/>
                <a:cs typeface="Times New Roman"/>
              </a:rPr>
              <a:t>Length of high-growth period </a:t>
            </a:r>
            <a:endParaRPr sz="1300">
              <a:latin typeface="Times New Roman"/>
              <a:cs typeface="Times New Roman"/>
            </a:endParaRPr>
          </a:p>
          <a:p>
            <a:pPr marL="11397" marR="120034">
              <a:lnSpc>
                <a:spcPts val="1444"/>
              </a:lnSpc>
              <a:spcBef>
                <a:spcPts val="214"/>
              </a:spcBef>
            </a:pPr>
            <a:r>
              <a:rPr sz="1300" dirty="0">
                <a:latin typeface="Times New Roman"/>
                <a:cs typeface="Times New Roman"/>
              </a:rPr>
              <a:t>Reinvestment Rate  = </a:t>
            </a:r>
            <a:endParaRPr sz="1300">
              <a:latin typeface="Times New Roman"/>
              <a:cs typeface="Times New Roman"/>
            </a:endParaRPr>
          </a:p>
          <a:p>
            <a:pPr marL="11397" marR="120034">
              <a:lnSpc>
                <a:spcPts val="1444"/>
              </a:lnSpc>
              <a:spcBef>
                <a:spcPts val="214"/>
              </a:spcBef>
            </a:pPr>
            <a:r>
              <a:rPr sz="1300" dirty="0">
                <a:latin typeface="Times New Roman"/>
                <a:cs typeface="Times New Roman"/>
              </a:rPr>
              <a:t>Operating Margin (after-tax) </a:t>
            </a:r>
            <a:endParaRPr sz="1300">
              <a:latin typeface="Times New Roman"/>
              <a:cs typeface="Times New Roman"/>
            </a:endParaRPr>
          </a:p>
          <a:p>
            <a:pPr marL="11397" marR="120034">
              <a:lnSpc>
                <a:spcPts val="1444"/>
              </a:lnSpc>
              <a:spcBef>
                <a:spcPts val="214"/>
              </a:spcBef>
            </a:pPr>
            <a:r>
              <a:rPr sz="1300" dirty="0">
                <a:latin typeface="Times New Roman"/>
                <a:cs typeface="Times New Roman"/>
              </a:rPr>
              <a:t>Sales/Capital (Turnover ratio) </a:t>
            </a:r>
            <a:endParaRPr sz="1300">
              <a:latin typeface="Times New Roman"/>
              <a:cs typeface="Times New Roman"/>
            </a:endParaRPr>
          </a:p>
          <a:p>
            <a:pPr marL="11397" marR="120034">
              <a:lnSpc>
                <a:spcPts val="1444"/>
              </a:lnSpc>
              <a:spcBef>
                <a:spcPts val="214"/>
              </a:spcBef>
            </a:pPr>
            <a:r>
              <a:rPr sz="1300" dirty="0">
                <a:latin typeface="Times New Roman"/>
                <a:cs typeface="Times New Roman"/>
              </a:rPr>
              <a:t>Return on capital (after-tax)</a:t>
            </a:r>
            <a:endParaRPr sz="1300">
              <a:latin typeface="Times New Roman"/>
              <a:cs typeface="Times New Roman"/>
            </a:endParaRPr>
          </a:p>
          <a:p>
            <a:pPr marL="11397">
              <a:lnSpc>
                <a:spcPts val="1409"/>
              </a:lnSpc>
              <a:spcBef>
                <a:spcPts val="285"/>
              </a:spcBef>
            </a:pPr>
            <a:r>
              <a:rPr sz="1300" dirty="0">
                <a:latin typeface="Times New Roman"/>
                <a:cs typeface="Times New Roman"/>
              </a:rPr>
              <a:t>Growth rate during period (g) =</a:t>
            </a:r>
            <a:endParaRPr sz="1300">
              <a:latin typeface="Times New Roman"/>
              <a:cs typeface="Times New Roman"/>
            </a:endParaRPr>
          </a:p>
        </p:txBody>
      </p:sp>
      <p:sp>
        <p:nvSpPr>
          <p:cNvPr id="8" name="object 8"/>
          <p:cNvSpPr txBox="1"/>
          <p:nvPr/>
        </p:nvSpPr>
        <p:spPr>
          <a:xfrm>
            <a:off x="1525442" y="3719904"/>
            <a:ext cx="1941779" cy="1423147"/>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Cost of Capital during period</a:t>
            </a:r>
            <a:endParaRPr sz="1300">
              <a:latin typeface="Times New Roman"/>
              <a:cs typeface="Times New Roman"/>
            </a:endParaRPr>
          </a:p>
          <a:p>
            <a:pPr marL="11397" marR="37811">
              <a:lnSpc>
                <a:spcPts val="1444"/>
              </a:lnSpc>
              <a:spcBef>
                <a:spcPts val="105"/>
              </a:spcBef>
            </a:pPr>
            <a:r>
              <a:rPr sz="1300" dirty="0">
                <a:latin typeface="Times New Roman"/>
                <a:cs typeface="Times New Roman"/>
              </a:rPr>
              <a:t>Stable Growth Period </a:t>
            </a:r>
            <a:endParaRPr sz="1300">
              <a:latin typeface="Times New Roman"/>
              <a:cs typeface="Times New Roman"/>
            </a:endParaRPr>
          </a:p>
          <a:p>
            <a:pPr marL="11397" marR="37811">
              <a:lnSpc>
                <a:spcPts val="1444"/>
              </a:lnSpc>
              <a:spcBef>
                <a:spcPts val="231"/>
              </a:spcBef>
            </a:pPr>
            <a:r>
              <a:rPr sz="1300" dirty="0">
                <a:latin typeface="Times New Roman"/>
                <a:cs typeface="Times New Roman"/>
              </a:rPr>
              <a:t>Growth rate in steady state = </a:t>
            </a:r>
            <a:endParaRPr sz="1300">
              <a:latin typeface="Times New Roman"/>
              <a:cs typeface="Times New Roman"/>
            </a:endParaRPr>
          </a:p>
          <a:p>
            <a:pPr marL="11397" marR="37811">
              <a:lnSpc>
                <a:spcPts val="1444"/>
              </a:lnSpc>
              <a:spcBef>
                <a:spcPts val="231"/>
              </a:spcBef>
            </a:pPr>
            <a:r>
              <a:rPr sz="1300" dirty="0">
                <a:latin typeface="Times New Roman"/>
                <a:cs typeface="Times New Roman"/>
              </a:rPr>
              <a:t>Return on capital = </a:t>
            </a:r>
            <a:endParaRPr sz="1300">
              <a:latin typeface="Times New Roman"/>
              <a:cs typeface="Times New Roman"/>
            </a:endParaRPr>
          </a:p>
          <a:p>
            <a:pPr marL="11397" marR="37811">
              <a:lnSpc>
                <a:spcPts val="1444"/>
              </a:lnSpc>
              <a:spcBef>
                <a:spcPts val="231"/>
              </a:spcBef>
            </a:pPr>
            <a:r>
              <a:rPr sz="1300" dirty="0">
                <a:latin typeface="Times New Roman"/>
                <a:cs typeface="Times New Roman"/>
              </a:rPr>
              <a:t>Reinvestment Rate =</a:t>
            </a:r>
            <a:endParaRPr sz="1300">
              <a:latin typeface="Times New Roman"/>
              <a:cs typeface="Times New Roman"/>
            </a:endParaRPr>
          </a:p>
          <a:p>
            <a:pPr marL="11397" marR="23934">
              <a:lnSpc>
                <a:spcPts val="1391"/>
              </a:lnSpc>
              <a:spcBef>
                <a:spcPts val="301"/>
              </a:spcBef>
            </a:pPr>
            <a:r>
              <a:rPr sz="1300" dirty="0">
                <a:latin typeface="Times New Roman"/>
                <a:cs typeface="Times New Roman"/>
              </a:rPr>
              <a:t>Cost of Capital =</a:t>
            </a:r>
            <a:endParaRPr sz="1300">
              <a:latin typeface="Times New Roman"/>
              <a:cs typeface="Times New Roman"/>
            </a:endParaRPr>
          </a:p>
          <a:p>
            <a:pPr marL="11397" marR="23934">
              <a:lnSpc>
                <a:spcPct val="95825"/>
              </a:lnSpc>
              <a:spcBef>
                <a:spcPts val="190"/>
              </a:spcBef>
            </a:pPr>
            <a:r>
              <a:rPr sz="1300" b="1" dirty="0">
                <a:latin typeface="Times New Roman"/>
                <a:cs typeface="Times New Roman"/>
              </a:rPr>
              <a:t>Value of Firm =</a:t>
            </a:r>
            <a:endParaRPr sz="1300">
              <a:latin typeface="Times New Roman"/>
              <a:cs typeface="Times New Roman"/>
            </a:endParaRPr>
          </a:p>
        </p:txBody>
      </p:sp>
      <p:sp>
        <p:nvSpPr>
          <p:cNvPr id="7" name="object 7"/>
          <p:cNvSpPr txBox="1"/>
          <p:nvPr/>
        </p:nvSpPr>
        <p:spPr>
          <a:xfrm>
            <a:off x="3500703" y="3719904"/>
            <a:ext cx="13849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t>
            </a:r>
            <a:endParaRPr sz="1300">
              <a:latin typeface="Times New Roman"/>
              <a:cs typeface="Times New Roman"/>
            </a:endParaRPr>
          </a:p>
        </p:txBody>
      </p:sp>
      <p:sp>
        <p:nvSpPr>
          <p:cNvPr id="6" name="object 6"/>
          <p:cNvSpPr txBox="1"/>
          <p:nvPr/>
        </p:nvSpPr>
        <p:spPr>
          <a:xfrm>
            <a:off x="4277589" y="4134522"/>
            <a:ext cx="774700" cy="1008529"/>
          </a:xfrm>
          <a:prstGeom prst="rect">
            <a:avLst/>
          </a:prstGeom>
        </p:spPr>
        <p:txBody>
          <a:bodyPr wrap="square" lIns="0" tIns="0" rIns="0" bIns="0" rtlCol="0">
            <a:noAutofit/>
          </a:bodyPr>
          <a:lstStyle/>
          <a:p>
            <a:pPr marL="11397" marR="23934">
              <a:lnSpc>
                <a:spcPts val="1306"/>
              </a:lnSpc>
              <a:spcBef>
                <a:spcPts val="65"/>
              </a:spcBef>
            </a:pPr>
            <a:r>
              <a:rPr sz="1300" dirty="0">
                <a:latin typeface="Times New Roman"/>
                <a:cs typeface="Times New Roman"/>
              </a:rPr>
              <a:t>4.00%</a:t>
            </a:r>
            <a:endParaRPr sz="1300">
              <a:latin typeface="Times New Roman"/>
              <a:cs typeface="Times New Roman"/>
            </a:endParaRPr>
          </a:p>
          <a:p>
            <a:pPr marL="11397" marR="23934">
              <a:lnSpc>
                <a:spcPct val="95825"/>
              </a:lnSpc>
              <a:spcBef>
                <a:spcPts val="105"/>
              </a:spcBef>
            </a:pPr>
            <a:r>
              <a:rPr sz="1300" dirty="0">
                <a:latin typeface="Times New Roman"/>
                <a:cs typeface="Times New Roman"/>
              </a:rPr>
              <a:t>7.65%</a:t>
            </a:r>
            <a:endParaRPr sz="1300">
              <a:latin typeface="Times New Roman"/>
              <a:cs typeface="Times New Roman"/>
            </a:endParaRPr>
          </a:p>
          <a:p>
            <a:pPr marL="11397" marR="23934">
              <a:lnSpc>
                <a:spcPct val="95825"/>
              </a:lnSpc>
              <a:spcBef>
                <a:spcPts val="260"/>
              </a:spcBef>
            </a:pPr>
            <a:r>
              <a:rPr sz="1300" dirty="0">
                <a:latin typeface="Times New Roman"/>
                <a:cs typeface="Times New Roman"/>
              </a:rPr>
              <a:t>52.28%</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7.65%</a:t>
            </a:r>
            <a:endParaRPr sz="1300">
              <a:latin typeface="Times New Roman"/>
              <a:cs typeface="Times New Roman"/>
            </a:endParaRPr>
          </a:p>
          <a:p>
            <a:pPr marL="11397">
              <a:lnSpc>
                <a:spcPct val="95825"/>
              </a:lnSpc>
              <a:spcBef>
                <a:spcPts val="260"/>
              </a:spcBef>
            </a:pPr>
            <a:r>
              <a:rPr sz="1300" b="1" dirty="0">
                <a:latin typeface="Times New Roman"/>
                <a:cs typeface="Times New Roman"/>
              </a:rPr>
              <a:t>$79,611.25</a:t>
            </a:r>
            <a:endParaRPr sz="1300">
              <a:latin typeface="Times New Roman"/>
              <a:cs typeface="Times New Roman"/>
            </a:endParaRPr>
          </a:p>
        </p:txBody>
      </p:sp>
      <p:sp>
        <p:nvSpPr>
          <p:cNvPr id="5" name="object 5"/>
          <p:cNvSpPr txBox="1"/>
          <p:nvPr/>
        </p:nvSpPr>
        <p:spPr>
          <a:xfrm>
            <a:off x="6143624" y="4134522"/>
            <a:ext cx="774700" cy="1008529"/>
          </a:xfrm>
          <a:prstGeom prst="rect">
            <a:avLst/>
          </a:prstGeom>
        </p:spPr>
        <p:txBody>
          <a:bodyPr wrap="square" lIns="0" tIns="0" rIns="0" bIns="0" rtlCol="0">
            <a:noAutofit/>
          </a:bodyPr>
          <a:lstStyle/>
          <a:p>
            <a:pPr marL="11397" marR="23934">
              <a:lnSpc>
                <a:spcPts val="1306"/>
              </a:lnSpc>
              <a:spcBef>
                <a:spcPts val="65"/>
              </a:spcBef>
            </a:pPr>
            <a:r>
              <a:rPr sz="1300" dirty="0">
                <a:latin typeface="Times New Roman"/>
                <a:cs typeface="Times New Roman"/>
              </a:rPr>
              <a:t>4.00%</a:t>
            </a:r>
            <a:endParaRPr sz="1300">
              <a:latin typeface="Times New Roman"/>
              <a:cs typeface="Times New Roman"/>
            </a:endParaRPr>
          </a:p>
          <a:p>
            <a:pPr marL="11397" marR="23934">
              <a:lnSpc>
                <a:spcPct val="95825"/>
              </a:lnSpc>
              <a:spcBef>
                <a:spcPts val="105"/>
              </a:spcBef>
            </a:pPr>
            <a:r>
              <a:rPr sz="1300" dirty="0">
                <a:latin typeface="Times New Roman"/>
                <a:cs typeface="Times New Roman"/>
              </a:rPr>
              <a:t>7.65%</a:t>
            </a:r>
            <a:endParaRPr sz="1300">
              <a:latin typeface="Times New Roman"/>
              <a:cs typeface="Times New Roman"/>
            </a:endParaRPr>
          </a:p>
          <a:p>
            <a:pPr marL="11397" marR="23934">
              <a:lnSpc>
                <a:spcPct val="95825"/>
              </a:lnSpc>
              <a:spcBef>
                <a:spcPts val="260"/>
              </a:spcBef>
            </a:pPr>
            <a:r>
              <a:rPr sz="1300" dirty="0">
                <a:latin typeface="Times New Roman"/>
                <a:cs typeface="Times New Roman"/>
              </a:rPr>
              <a:t>52.28%</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7.65%</a:t>
            </a:r>
            <a:endParaRPr sz="1300">
              <a:latin typeface="Times New Roman"/>
              <a:cs typeface="Times New Roman"/>
            </a:endParaRPr>
          </a:p>
          <a:p>
            <a:pPr marL="11397">
              <a:lnSpc>
                <a:spcPct val="95825"/>
              </a:lnSpc>
              <a:spcBef>
                <a:spcPts val="260"/>
              </a:spcBef>
            </a:pPr>
            <a:r>
              <a:rPr sz="1300" b="1" dirty="0">
                <a:latin typeface="Times New Roman"/>
                <a:cs typeface="Times New Roman"/>
              </a:rPr>
              <a:t>$15,371.24</a:t>
            </a:r>
            <a:endParaRPr sz="1300">
              <a:latin typeface="Times New Roman"/>
              <a:cs typeface="Times New Roman"/>
            </a:endParaRPr>
          </a:p>
        </p:txBody>
      </p:sp>
      <p:sp>
        <p:nvSpPr>
          <p:cNvPr id="4" name="object 4"/>
          <p:cNvSpPr txBox="1"/>
          <p:nvPr/>
        </p:nvSpPr>
        <p:spPr>
          <a:xfrm>
            <a:off x="1525442" y="5322345"/>
            <a:ext cx="3928677"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Value of brand name = $79,611 -$15,371 = $64,240 million</a:t>
            </a:r>
            <a:endParaRPr sz="13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145</a:t>
            </a:r>
            <a:endParaRPr sz="1300">
              <a:latin typeface="Times New Roman"/>
              <a:cs typeface="Times New Roman"/>
            </a:endParaRPr>
          </a:p>
        </p:txBody>
      </p:sp>
    </p:spTree>
    <p:extLst>
      <p:ext uri="{BB962C8B-B14F-4D97-AF65-F5344CB8AC3E}">
        <p14:creationId xmlns:p14="http://schemas.microsoft.com/office/powerpoint/2010/main" val="39043710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txBox="1"/>
          <p:nvPr/>
        </p:nvSpPr>
        <p:spPr>
          <a:xfrm>
            <a:off x="2966752" y="1307726"/>
            <a:ext cx="332701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More on brand name value…</a:t>
            </a:r>
            <a:endParaRPr sz="2200">
              <a:latin typeface="Times New Roman"/>
              <a:cs typeface="Times New Roman"/>
            </a:endParaRPr>
          </a:p>
        </p:txBody>
      </p:sp>
      <p:sp>
        <p:nvSpPr>
          <p:cNvPr id="8" name="object 8"/>
          <p:cNvSpPr txBox="1"/>
          <p:nvPr/>
        </p:nvSpPr>
        <p:spPr>
          <a:xfrm>
            <a:off x="1837169" y="2095501"/>
            <a:ext cx="6540145" cy="2636967"/>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When we use the difference in margins to value brand name, we are assuming</a:t>
            </a:r>
            <a:endParaRPr sz="1600">
              <a:latin typeface="Times New Roman"/>
              <a:cs typeface="Times New Roman"/>
            </a:endParaRPr>
          </a:p>
          <a:p>
            <a:pPr marL="11397" marR="86594">
              <a:lnSpc>
                <a:spcPct val="99562"/>
              </a:lnSpc>
            </a:pPr>
            <a:r>
              <a:rPr sz="1600" dirty="0">
                <a:latin typeface="Times New Roman"/>
                <a:cs typeface="Times New Roman"/>
              </a:rPr>
              <a:t>that the difference in margins is entirely due to brand name and that it affects nothing else (cost of capital, for instance) . To the extent that this is not the case, we may be under or over valuing brand name.</a:t>
            </a:r>
            <a:endParaRPr sz="1600">
              <a:latin typeface="Times New Roman"/>
              <a:cs typeface="Times New Roman"/>
            </a:endParaRPr>
          </a:p>
          <a:p>
            <a:pPr marL="11397" marR="79974">
              <a:lnSpc>
                <a:spcPct val="100328"/>
              </a:lnSpc>
              <a:spcBef>
                <a:spcPts val="434"/>
              </a:spcBef>
            </a:pPr>
            <a:r>
              <a:rPr sz="1600" dirty="0">
                <a:latin typeface="Times New Roman"/>
                <a:cs typeface="Times New Roman"/>
              </a:rPr>
              <a:t>In which of these companies do you think valuing brand name will be easiest to do and which of them will it be hardest?</a:t>
            </a:r>
            <a:endParaRPr sz="1600">
              <a:latin typeface="Times New Roman"/>
              <a:cs typeface="Times New Roman"/>
            </a:endParaRPr>
          </a:p>
          <a:p>
            <a:pPr marL="11397" marR="30772">
              <a:lnSpc>
                <a:spcPct val="95825"/>
              </a:lnSpc>
              <a:spcBef>
                <a:spcPts val="328"/>
              </a:spcBef>
            </a:pPr>
            <a:r>
              <a:rPr sz="1600" dirty="0">
                <a:latin typeface="Times New Roman"/>
                <a:cs typeface="Times New Roman"/>
              </a:rPr>
              <a:t>Kelloggs</a:t>
            </a:r>
            <a:endParaRPr sz="1600">
              <a:latin typeface="Times New Roman"/>
              <a:cs typeface="Times New Roman"/>
            </a:endParaRPr>
          </a:p>
          <a:p>
            <a:pPr marL="11397" marR="30772">
              <a:lnSpc>
                <a:spcPct val="95825"/>
              </a:lnSpc>
              <a:spcBef>
                <a:spcPts val="476"/>
              </a:spcBef>
            </a:pPr>
            <a:r>
              <a:rPr sz="1600" dirty="0">
                <a:latin typeface="Times New Roman"/>
                <a:cs typeface="Times New Roman"/>
              </a:rPr>
              <a:t>Sony</a:t>
            </a:r>
            <a:endParaRPr sz="1600">
              <a:latin typeface="Times New Roman"/>
              <a:cs typeface="Times New Roman"/>
            </a:endParaRPr>
          </a:p>
          <a:p>
            <a:pPr marL="11397" marR="30772">
              <a:lnSpc>
                <a:spcPct val="95825"/>
              </a:lnSpc>
              <a:spcBef>
                <a:spcPts val="476"/>
              </a:spcBef>
            </a:pPr>
            <a:r>
              <a:rPr sz="1600" dirty="0">
                <a:latin typeface="Times New Roman"/>
                <a:cs typeface="Times New Roman"/>
              </a:rPr>
              <a:t>Goldman Sachs</a:t>
            </a:r>
            <a:endParaRPr sz="1600">
              <a:latin typeface="Times New Roman"/>
              <a:cs typeface="Times New Roman"/>
            </a:endParaRPr>
          </a:p>
          <a:p>
            <a:pPr marL="11397" marR="30772">
              <a:lnSpc>
                <a:spcPct val="95825"/>
              </a:lnSpc>
              <a:spcBef>
                <a:spcPts val="476"/>
              </a:spcBef>
            </a:pPr>
            <a:r>
              <a:rPr sz="1600" dirty="0">
                <a:latin typeface="Times New Roman"/>
                <a:cs typeface="Times New Roman"/>
              </a:rPr>
              <a:t>Apple</a:t>
            </a:r>
            <a:endParaRPr sz="1600">
              <a:latin typeface="Times New Roman"/>
              <a:cs typeface="Times New Roman"/>
            </a:endParaRPr>
          </a:p>
        </p:txBody>
      </p:sp>
      <p:sp>
        <p:nvSpPr>
          <p:cNvPr id="7" name="object 7"/>
          <p:cNvSpPr txBox="1"/>
          <p:nvPr/>
        </p:nvSpPr>
        <p:spPr>
          <a:xfrm>
            <a:off x="1525442" y="2125800"/>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6" name="object 6"/>
          <p:cNvSpPr txBox="1"/>
          <p:nvPr/>
        </p:nvSpPr>
        <p:spPr>
          <a:xfrm>
            <a:off x="1525442" y="3137915"/>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5" name="object 5"/>
          <p:cNvSpPr txBox="1"/>
          <p:nvPr/>
        </p:nvSpPr>
        <p:spPr>
          <a:xfrm>
            <a:off x="1525442" y="3664592"/>
            <a:ext cx="187578" cy="1052241"/>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a:p>
            <a:pPr marL="11397">
              <a:lnSpc>
                <a:spcPct val="95825"/>
              </a:lnSpc>
              <a:spcBef>
                <a:spcPts val="758"/>
              </a:spcBef>
            </a:pPr>
            <a:r>
              <a:rPr sz="1200" dirty="0">
                <a:latin typeface="Monotype Corsiva"/>
                <a:cs typeface="Monotype Corsiva"/>
              </a:rPr>
              <a:t></a:t>
            </a:r>
            <a:r>
              <a:rPr sz="1200" dirty="0">
                <a:latin typeface="Arial"/>
                <a:cs typeface="Arial"/>
              </a:rPr>
              <a:t> </a:t>
            </a:r>
            <a:endParaRPr sz="1200">
              <a:latin typeface="Arial"/>
              <a:cs typeface="Arial"/>
            </a:endParaRPr>
          </a:p>
          <a:p>
            <a:pPr marL="11397">
              <a:lnSpc>
                <a:spcPct val="95825"/>
              </a:lnSpc>
              <a:spcBef>
                <a:spcPts val="830"/>
              </a:spcBef>
            </a:pPr>
            <a:r>
              <a:rPr sz="1200" dirty="0">
                <a:latin typeface="Monotype Corsiva"/>
                <a:cs typeface="Monotype Corsiva"/>
              </a:rPr>
              <a:t></a:t>
            </a:r>
            <a:r>
              <a:rPr sz="1200" dirty="0">
                <a:latin typeface="Arial"/>
                <a:cs typeface="Arial"/>
              </a:rPr>
              <a:t> </a:t>
            </a:r>
            <a:endParaRPr sz="1200">
              <a:latin typeface="Arial"/>
              <a:cs typeface="Arial"/>
            </a:endParaRPr>
          </a:p>
          <a:p>
            <a:pPr marL="11397">
              <a:lnSpc>
                <a:spcPct val="95825"/>
              </a:lnSpc>
              <a:spcBef>
                <a:spcPts val="830"/>
              </a:spcBef>
            </a:pPr>
            <a:r>
              <a:rPr sz="1200" dirty="0">
                <a:latin typeface="Monotype Corsiva"/>
                <a:cs typeface="Monotype Corsiva"/>
              </a:rPr>
              <a:t></a:t>
            </a:r>
            <a:r>
              <a:rPr sz="1200" dirty="0">
                <a:latin typeface="Arial"/>
                <a:cs typeface="Arial"/>
              </a:rPr>
              <a:t> </a:t>
            </a:r>
            <a:endParaRPr sz="1200">
              <a:latin typeface="Arial"/>
              <a:cs typeface="Arial"/>
            </a:endParaRPr>
          </a:p>
        </p:txBody>
      </p:sp>
      <p:sp>
        <p:nvSpPr>
          <p:cNvPr id="4" name="object 4"/>
          <p:cNvSpPr txBox="1"/>
          <p:nvPr/>
        </p:nvSpPr>
        <p:spPr>
          <a:xfrm>
            <a:off x="1525442" y="4799702"/>
            <a:ext cx="752574"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Explain.</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146</a:t>
            </a:r>
            <a:endParaRPr sz="1300">
              <a:latin typeface="Times New Roman"/>
              <a:cs typeface="Times New Roman"/>
            </a:endParaRPr>
          </a:p>
        </p:txBody>
      </p:sp>
    </p:spTree>
    <p:extLst>
      <p:ext uri="{BB962C8B-B14F-4D97-AF65-F5344CB8AC3E}">
        <p14:creationId xmlns:p14="http://schemas.microsoft.com/office/powerpoint/2010/main" val="255013919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8" name="object 1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9" name="object 1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2" name="object 12"/>
          <p:cNvSpPr/>
          <p:nvPr/>
        </p:nvSpPr>
        <p:spPr>
          <a:xfrm>
            <a:off x="2632364" y="1815353"/>
            <a:ext cx="4533034" cy="1411941"/>
          </a:xfrm>
          <a:prstGeom prst="rect">
            <a:avLst/>
          </a:prstGeom>
          <a:blipFill>
            <a:blip r:embed="rId8" cstate="print"/>
            <a:stretch>
              <a:fillRect/>
            </a:stretch>
          </a:blipFill>
        </p:spPr>
        <p:txBody>
          <a:bodyPr wrap="square" lIns="0" tIns="0" rIns="0" bIns="0" rtlCol="0">
            <a:noAutofit/>
          </a:bodyPr>
          <a:lstStyle/>
          <a:p>
            <a:endParaRPr/>
          </a:p>
        </p:txBody>
      </p:sp>
      <p:sp>
        <p:nvSpPr>
          <p:cNvPr id="11" name="object 11"/>
          <p:cNvSpPr/>
          <p:nvPr/>
        </p:nvSpPr>
        <p:spPr>
          <a:xfrm>
            <a:off x="2424546" y="3361765"/>
            <a:ext cx="4987636" cy="1837765"/>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1927390" y="1307726"/>
            <a:ext cx="109586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EV/Sales</a:t>
            </a:r>
            <a:endParaRPr sz="2200">
              <a:latin typeface="Times New Roman"/>
              <a:cs typeface="Times New Roman"/>
            </a:endParaRPr>
          </a:p>
        </p:txBody>
      </p:sp>
      <p:sp>
        <p:nvSpPr>
          <p:cNvPr id="9" name="object 9"/>
          <p:cNvSpPr txBox="1"/>
          <p:nvPr/>
        </p:nvSpPr>
        <p:spPr>
          <a:xfrm>
            <a:off x="3027884" y="1307726"/>
            <a:ext cx="66494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a:t>
            </a:r>
            <a:endParaRPr sz="2200">
              <a:latin typeface="Times New Roman"/>
              <a:cs typeface="Times New Roman"/>
            </a:endParaRPr>
          </a:p>
        </p:txBody>
      </p:sp>
      <p:sp>
        <p:nvSpPr>
          <p:cNvPr id="8" name="object 8"/>
          <p:cNvSpPr txBox="1"/>
          <p:nvPr/>
        </p:nvSpPr>
        <p:spPr>
          <a:xfrm>
            <a:off x="3697448" y="1307726"/>
            <a:ext cx="13729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Regression:</a:t>
            </a:r>
            <a:endParaRPr sz="2200">
              <a:latin typeface="Times New Roman"/>
              <a:cs typeface="Times New Roman"/>
            </a:endParaRPr>
          </a:p>
        </p:txBody>
      </p:sp>
      <p:sp>
        <p:nvSpPr>
          <p:cNvPr id="7" name="object 7"/>
          <p:cNvSpPr txBox="1"/>
          <p:nvPr/>
        </p:nvSpPr>
        <p:spPr>
          <a:xfrm>
            <a:off x="5075032" y="1307726"/>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6" name="object 6"/>
          <p:cNvSpPr txBox="1"/>
          <p:nvPr/>
        </p:nvSpPr>
        <p:spPr>
          <a:xfrm>
            <a:off x="5498539" y="1307726"/>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5" name="object 5"/>
          <p:cNvSpPr txBox="1"/>
          <p:nvPr/>
        </p:nvSpPr>
        <p:spPr>
          <a:xfrm>
            <a:off x="5783332" y="1307726"/>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6714302" y="1307726"/>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147</a:t>
            </a:r>
            <a:endParaRPr sz="1300">
              <a:latin typeface="Times New Roman"/>
              <a:cs typeface="Times New Roman"/>
            </a:endParaRPr>
          </a:p>
        </p:txBody>
      </p:sp>
    </p:spTree>
    <p:extLst>
      <p:ext uri="{BB962C8B-B14F-4D97-AF65-F5344CB8AC3E}">
        <p14:creationId xmlns:p14="http://schemas.microsoft.com/office/powerpoint/2010/main" val="9040798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1" name="object 2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2" name="object 2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3" name="object 2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4" name="object 2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5" name="object 2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6" name="object 2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7" name="object 27"/>
          <p:cNvSpPr/>
          <p:nvPr/>
        </p:nvSpPr>
        <p:spPr>
          <a:xfrm>
            <a:off x="1454728" y="2017059"/>
            <a:ext cx="1108363" cy="327745"/>
          </a:xfrm>
          <a:custGeom>
            <a:avLst/>
            <a:gdLst/>
            <a:ahLst/>
            <a:cxnLst/>
            <a:rect l="l" t="t" r="r" b="b"/>
            <a:pathLst>
              <a:path w="1219199" h="371444">
                <a:moveTo>
                  <a:pt x="0" y="371444"/>
                </a:moveTo>
                <a:lnTo>
                  <a:pt x="1219199" y="371444"/>
                </a:lnTo>
                <a:lnTo>
                  <a:pt x="1219199" y="0"/>
                </a:lnTo>
                <a:lnTo>
                  <a:pt x="0" y="0"/>
                </a:lnTo>
                <a:lnTo>
                  <a:pt x="0" y="371444"/>
                </a:lnTo>
                <a:close/>
              </a:path>
            </a:pathLst>
          </a:custGeom>
          <a:solidFill>
            <a:srgbClr val="FEFFFF"/>
          </a:solidFill>
        </p:spPr>
        <p:txBody>
          <a:bodyPr wrap="square" lIns="0" tIns="0" rIns="0" bIns="0" rtlCol="0">
            <a:noAutofit/>
          </a:bodyPr>
          <a:lstStyle/>
          <a:p>
            <a:endParaRPr/>
          </a:p>
        </p:txBody>
      </p:sp>
      <p:sp>
        <p:nvSpPr>
          <p:cNvPr id="28" name="object 28"/>
          <p:cNvSpPr/>
          <p:nvPr/>
        </p:nvSpPr>
        <p:spPr>
          <a:xfrm>
            <a:off x="1454728" y="2344804"/>
            <a:ext cx="1108363" cy="806817"/>
          </a:xfrm>
          <a:custGeom>
            <a:avLst/>
            <a:gdLst/>
            <a:ahLst/>
            <a:cxnLst/>
            <a:rect l="l" t="t" r="r" b="b"/>
            <a:pathLst>
              <a:path w="1219199" h="914393">
                <a:moveTo>
                  <a:pt x="0" y="914393"/>
                </a:moveTo>
                <a:lnTo>
                  <a:pt x="1219199" y="914393"/>
                </a:lnTo>
                <a:lnTo>
                  <a:pt x="1219199" y="0"/>
                </a:lnTo>
                <a:lnTo>
                  <a:pt x="0" y="0"/>
                </a:lnTo>
                <a:lnTo>
                  <a:pt x="0" y="914393"/>
                </a:lnTo>
                <a:close/>
              </a:path>
            </a:pathLst>
          </a:custGeom>
          <a:solidFill>
            <a:srgbClr val="FEFFFF"/>
          </a:solidFill>
        </p:spPr>
        <p:txBody>
          <a:bodyPr wrap="square" lIns="0" tIns="0" rIns="0" bIns="0" rtlCol="0">
            <a:noAutofit/>
          </a:bodyPr>
          <a:lstStyle/>
          <a:p>
            <a:endParaRPr/>
          </a:p>
        </p:txBody>
      </p:sp>
      <p:sp>
        <p:nvSpPr>
          <p:cNvPr id="29" name="object 29"/>
          <p:cNvSpPr/>
          <p:nvPr/>
        </p:nvSpPr>
        <p:spPr>
          <a:xfrm>
            <a:off x="1454728" y="3151621"/>
            <a:ext cx="1108363" cy="564728"/>
          </a:xfrm>
          <a:custGeom>
            <a:avLst/>
            <a:gdLst/>
            <a:ahLst/>
            <a:cxnLst/>
            <a:rect l="l" t="t" r="r" b="b"/>
            <a:pathLst>
              <a:path w="1219199" h="640025">
                <a:moveTo>
                  <a:pt x="0" y="640025"/>
                </a:moveTo>
                <a:lnTo>
                  <a:pt x="1219199" y="640025"/>
                </a:lnTo>
                <a:lnTo>
                  <a:pt x="1219199" y="0"/>
                </a:lnTo>
                <a:lnTo>
                  <a:pt x="0" y="0"/>
                </a:lnTo>
                <a:lnTo>
                  <a:pt x="0" y="640025"/>
                </a:lnTo>
                <a:close/>
              </a:path>
            </a:pathLst>
          </a:custGeom>
          <a:solidFill>
            <a:srgbClr val="FEFFFF"/>
          </a:solidFill>
        </p:spPr>
        <p:txBody>
          <a:bodyPr wrap="square" lIns="0" tIns="0" rIns="0" bIns="0" rtlCol="0">
            <a:noAutofit/>
          </a:bodyPr>
          <a:lstStyle/>
          <a:p>
            <a:endParaRPr/>
          </a:p>
        </p:txBody>
      </p:sp>
      <p:sp>
        <p:nvSpPr>
          <p:cNvPr id="30" name="object 30"/>
          <p:cNvSpPr/>
          <p:nvPr/>
        </p:nvSpPr>
        <p:spPr>
          <a:xfrm>
            <a:off x="2563090" y="2011456"/>
            <a:ext cx="0" cy="2517315"/>
          </a:xfrm>
          <a:custGeom>
            <a:avLst/>
            <a:gdLst/>
            <a:ahLst/>
            <a:cxnLst/>
            <a:rect l="l" t="t" r="r" b="b"/>
            <a:pathLst>
              <a:path h="2852957">
                <a:moveTo>
                  <a:pt x="0" y="0"/>
                </a:moveTo>
                <a:lnTo>
                  <a:pt x="0" y="2852957"/>
                </a:lnTo>
              </a:path>
            </a:pathLst>
          </a:custGeom>
          <a:ln w="12699">
            <a:solidFill>
              <a:srgbClr val="000000"/>
            </a:solidFill>
          </a:ln>
        </p:spPr>
        <p:txBody>
          <a:bodyPr wrap="square" lIns="0" tIns="0" rIns="0" bIns="0" rtlCol="0">
            <a:noAutofit/>
          </a:bodyPr>
          <a:lstStyle/>
          <a:p>
            <a:endParaRPr/>
          </a:p>
        </p:txBody>
      </p:sp>
      <p:sp>
        <p:nvSpPr>
          <p:cNvPr id="31" name="object 31"/>
          <p:cNvSpPr/>
          <p:nvPr/>
        </p:nvSpPr>
        <p:spPr>
          <a:xfrm>
            <a:off x="7342908" y="2011456"/>
            <a:ext cx="0" cy="2517315"/>
          </a:xfrm>
          <a:custGeom>
            <a:avLst/>
            <a:gdLst/>
            <a:ahLst/>
            <a:cxnLst/>
            <a:rect l="l" t="t" r="r" b="b"/>
            <a:pathLst>
              <a:path h="2852957">
                <a:moveTo>
                  <a:pt x="0" y="0"/>
                </a:moveTo>
                <a:lnTo>
                  <a:pt x="0" y="2852957"/>
                </a:lnTo>
              </a:path>
            </a:pathLst>
          </a:custGeom>
          <a:ln w="12699">
            <a:solidFill>
              <a:srgbClr val="000000"/>
            </a:solidFill>
          </a:ln>
        </p:spPr>
        <p:txBody>
          <a:bodyPr wrap="square" lIns="0" tIns="0" rIns="0" bIns="0" rtlCol="0">
            <a:noAutofit/>
          </a:bodyPr>
          <a:lstStyle/>
          <a:p>
            <a:endParaRPr/>
          </a:p>
        </p:txBody>
      </p:sp>
      <p:sp>
        <p:nvSpPr>
          <p:cNvPr id="32" name="object 32"/>
          <p:cNvSpPr/>
          <p:nvPr/>
        </p:nvSpPr>
        <p:spPr>
          <a:xfrm>
            <a:off x="1448954" y="2344804"/>
            <a:ext cx="7060045" cy="0"/>
          </a:xfrm>
          <a:custGeom>
            <a:avLst/>
            <a:gdLst/>
            <a:ahLst/>
            <a:cxnLst/>
            <a:rect l="l" t="t" r="r" b="b"/>
            <a:pathLst>
              <a:path w="7766049">
                <a:moveTo>
                  <a:pt x="0" y="0"/>
                </a:moveTo>
                <a:lnTo>
                  <a:pt x="7766049" y="0"/>
                </a:lnTo>
              </a:path>
            </a:pathLst>
          </a:custGeom>
          <a:ln w="38099">
            <a:solidFill>
              <a:srgbClr val="000000"/>
            </a:solidFill>
          </a:ln>
        </p:spPr>
        <p:txBody>
          <a:bodyPr wrap="square" lIns="0" tIns="0" rIns="0" bIns="0" rtlCol="0">
            <a:noAutofit/>
          </a:bodyPr>
          <a:lstStyle/>
          <a:p>
            <a:endParaRPr/>
          </a:p>
        </p:txBody>
      </p:sp>
      <p:sp>
        <p:nvSpPr>
          <p:cNvPr id="33" name="object 33"/>
          <p:cNvSpPr/>
          <p:nvPr/>
        </p:nvSpPr>
        <p:spPr>
          <a:xfrm>
            <a:off x="1448954" y="3151621"/>
            <a:ext cx="7060045" cy="0"/>
          </a:xfrm>
          <a:custGeom>
            <a:avLst/>
            <a:gdLst/>
            <a:ahLst/>
            <a:cxnLst/>
            <a:rect l="l" t="t" r="r" b="b"/>
            <a:pathLst>
              <a:path w="7766049">
                <a:moveTo>
                  <a:pt x="0" y="0"/>
                </a:moveTo>
                <a:lnTo>
                  <a:pt x="7766049" y="0"/>
                </a:lnTo>
              </a:path>
            </a:pathLst>
          </a:custGeom>
          <a:ln w="12699">
            <a:solidFill>
              <a:srgbClr val="000000"/>
            </a:solidFill>
          </a:ln>
        </p:spPr>
        <p:txBody>
          <a:bodyPr wrap="square" lIns="0" tIns="0" rIns="0" bIns="0" rtlCol="0">
            <a:noAutofit/>
          </a:bodyPr>
          <a:lstStyle/>
          <a:p>
            <a:endParaRPr/>
          </a:p>
        </p:txBody>
      </p:sp>
      <p:sp>
        <p:nvSpPr>
          <p:cNvPr id="34" name="object 34"/>
          <p:cNvSpPr/>
          <p:nvPr/>
        </p:nvSpPr>
        <p:spPr>
          <a:xfrm>
            <a:off x="1448954" y="3716350"/>
            <a:ext cx="7060045" cy="0"/>
          </a:xfrm>
          <a:custGeom>
            <a:avLst/>
            <a:gdLst/>
            <a:ahLst/>
            <a:cxnLst/>
            <a:rect l="l" t="t" r="r" b="b"/>
            <a:pathLst>
              <a:path w="7766049">
                <a:moveTo>
                  <a:pt x="0" y="0"/>
                </a:moveTo>
                <a:lnTo>
                  <a:pt x="7766049" y="0"/>
                </a:lnTo>
              </a:path>
            </a:pathLst>
          </a:custGeom>
          <a:ln w="12699">
            <a:solidFill>
              <a:srgbClr val="000000"/>
            </a:solidFill>
          </a:ln>
        </p:spPr>
        <p:txBody>
          <a:bodyPr wrap="square" lIns="0" tIns="0" rIns="0" bIns="0" rtlCol="0">
            <a:noAutofit/>
          </a:bodyPr>
          <a:lstStyle/>
          <a:p>
            <a:endParaRPr/>
          </a:p>
        </p:txBody>
      </p:sp>
      <p:sp>
        <p:nvSpPr>
          <p:cNvPr id="35" name="object 35"/>
          <p:cNvSpPr/>
          <p:nvPr/>
        </p:nvSpPr>
        <p:spPr>
          <a:xfrm>
            <a:off x="1454726" y="2011456"/>
            <a:ext cx="0" cy="2517315"/>
          </a:xfrm>
          <a:custGeom>
            <a:avLst/>
            <a:gdLst/>
            <a:ahLst/>
            <a:cxnLst/>
            <a:rect l="l" t="t" r="r" b="b"/>
            <a:pathLst>
              <a:path h="2852957">
                <a:moveTo>
                  <a:pt x="0" y="0"/>
                </a:moveTo>
                <a:lnTo>
                  <a:pt x="0" y="2852957"/>
                </a:lnTo>
              </a:path>
            </a:pathLst>
          </a:custGeom>
          <a:ln w="12699">
            <a:solidFill>
              <a:srgbClr val="000000"/>
            </a:solidFill>
          </a:ln>
        </p:spPr>
        <p:txBody>
          <a:bodyPr wrap="square" lIns="0" tIns="0" rIns="0" bIns="0" rtlCol="0">
            <a:noAutofit/>
          </a:bodyPr>
          <a:lstStyle/>
          <a:p>
            <a:endParaRPr/>
          </a:p>
        </p:txBody>
      </p:sp>
      <p:sp>
        <p:nvSpPr>
          <p:cNvPr id="36" name="object 36"/>
          <p:cNvSpPr/>
          <p:nvPr/>
        </p:nvSpPr>
        <p:spPr>
          <a:xfrm>
            <a:off x="8503226" y="2011456"/>
            <a:ext cx="0" cy="2517315"/>
          </a:xfrm>
          <a:custGeom>
            <a:avLst/>
            <a:gdLst/>
            <a:ahLst/>
            <a:cxnLst/>
            <a:rect l="l" t="t" r="r" b="b"/>
            <a:pathLst>
              <a:path h="2852957">
                <a:moveTo>
                  <a:pt x="0" y="0"/>
                </a:moveTo>
                <a:lnTo>
                  <a:pt x="0" y="2852957"/>
                </a:lnTo>
              </a:path>
            </a:pathLst>
          </a:custGeom>
          <a:ln w="12699">
            <a:solidFill>
              <a:srgbClr val="000000"/>
            </a:solidFill>
          </a:ln>
        </p:spPr>
        <p:txBody>
          <a:bodyPr wrap="square" lIns="0" tIns="0" rIns="0" bIns="0" rtlCol="0">
            <a:noAutofit/>
          </a:bodyPr>
          <a:lstStyle/>
          <a:p>
            <a:endParaRPr/>
          </a:p>
        </p:txBody>
      </p:sp>
      <p:sp>
        <p:nvSpPr>
          <p:cNvPr id="37" name="object 37"/>
          <p:cNvSpPr/>
          <p:nvPr/>
        </p:nvSpPr>
        <p:spPr>
          <a:xfrm>
            <a:off x="1448954" y="2017059"/>
            <a:ext cx="7060045" cy="0"/>
          </a:xfrm>
          <a:custGeom>
            <a:avLst/>
            <a:gdLst/>
            <a:ahLst/>
            <a:cxnLst/>
            <a:rect l="l" t="t" r="r" b="b"/>
            <a:pathLst>
              <a:path w="7766049">
                <a:moveTo>
                  <a:pt x="0" y="0"/>
                </a:moveTo>
                <a:lnTo>
                  <a:pt x="7766049" y="0"/>
                </a:lnTo>
              </a:path>
            </a:pathLst>
          </a:custGeom>
          <a:ln w="12699">
            <a:solidFill>
              <a:srgbClr val="000000"/>
            </a:solidFill>
          </a:ln>
        </p:spPr>
        <p:txBody>
          <a:bodyPr wrap="square" lIns="0" tIns="0" rIns="0" bIns="0" rtlCol="0">
            <a:noAutofit/>
          </a:bodyPr>
          <a:lstStyle/>
          <a:p>
            <a:endParaRPr/>
          </a:p>
        </p:txBody>
      </p:sp>
      <p:sp>
        <p:nvSpPr>
          <p:cNvPr id="38" name="object 38"/>
          <p:cNvSpPr/>
          <p:nvPr/>
        </p:nvSpPr>
        <p:spPr>
          <a:xfrm>
            <a:off x="1448954" y="4523168"/>
            <a:ext cx="7060045" cy="0"/>
          </a:xfrm>
          <a:custGeom>
            <a:avLst/>
            <a:gdLst/>
            <a:ahLst/>
            <a:cxnLst/>
            <a:rect l="l" t="t" r="r" b="b"/>
            <a:pathLst>
              <a:path w="7766049">
                <a:moveTo>
                  <a:pt x="0" y="0"/>
                </a:moveTo>
                <a:lnTo>
                  <a:pt x="7766049" y="0"/>
                </a:lnTo>
              </a:path>
            </a:pathLst>
          </a:custGeom>
          <a:ln w="12699">
            <a:solidFill>
              <a:srgbClr val="000000"/>
            </a:solidFill>
          </a:ln>
        </p:spPr>
        <p:txBody>
          <a:bodyPr wrap="square" lIns="0" tIns="0" rIns="0" bIns="0" rtlCol="0">
            <a:noAutofit/>
          </a:bodyPr>
          <a:lstStyle/>
          <a:p>
            <a:endParaRPr/>
          </a:p>
        </p:txBody>
      </p:sp>
      <p:sp>
        <p:nvSpPr>
          <p:cNvPr id="19" name="object 19"/>
          <p:cNvSpPr txBox="1"/>
          <p:nvPr/>
        </p:nvSpPr>
        <p:spPr>
          <a:xfrm>
            <a:off x="2385510" y="1307726"/>
            <a:ext cx="109586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EV/Sales</a:t>
            </a:r>
            <a:endParaRPr sz="2200">
              <a:latin typeface="Times New Roman"/>
              <a:cs typeface="Times New Roman"/>
            </a:endParaRPr>
          </a:p>
        </p:txBody>
      </p:sp>
      <p:sp>
        <p:nvSpPr>
          <p:cNvPr id="18" name="object 18"/>
          <p:cNvSpPr txBox="1"/>
          <p:nvPr/>
        </p:nvSpPr>
        <p:spPr>
          <a:xfrm>
            <a:off x="3486003" y="1307726"/>
            <a:ext cx="140382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Regressions</a:t>
            </a:r>
            <a:endParaRPr sz="2200">
              <a:latin typeface="Times New Roman"/>
              <a:cs typeface="Times New Roman"/>
            </a:endParaRPr>
          </a:p>
        </p:txBody>
      </p:sp>
      <p:sp>
        <p:nvSpPr>
          <p:cNvPr id="17" name="object 17"/>
          <p:cNvSpPr txBox="1"/>
          <p:nvPr/>
        </p:nvSpPr>
        <p:spPr>
          <a:xfrm>
            <a:off x="4894458" y="1307726"/>
            <a:ext cx="75709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across</a:t>
            </a:r>
            <a:endParaRPr sz="2200">
              <a:latin typeface="Times New Roman"/>
              <a:cs typeface="Times New Roman"/>
            </a:endParaRPr>
          </a:p>
        </p:txBody>
      </p:sp>
      <p:sp>
        <p:nvSpPr>
          <p:cNvPr id="16" name="object 16"/>
          <p:cNvSpPr txBox="1"/>
          <p:nvPr/>
        </p:nvSpPr>
        <p:spPr>
          <a:xfrm>
            <a:off x="5656181" y="1307726"/>
            <a:ext cx="121884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markets…</a:t>
            </a:r>
            <a:endParaRPr sz="2200">
              <a:latin typeface="Times New Roman"/>
              <a:cs typeface="Times New Roman"/>
            </a:endParaRPr>
          </a:p>
        </p:txBody>
      </p:sp>
      <p:sp>
        <p:nvSpPr>
          <p:cNvPr id="15" name="object 15"/>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4" name="object 14"/>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148</a:t>
            </a:r>
            <a:endParaRPr sz="1300">
              <a:latin typeface="Times New Roman"/>
              <a:cs typeface="Times New Roman"/>
            </a:endParaRPr>
          </a:p>
        </p:txBody>
      </p:sp>
      <p:sp>
        <p:nvSpPr>
          <p:cNvPr id="13" name="object 13"/>
          <p:cNvSpPr txBox="1"/>
          <p:nvPr/>
        </p:nvSpPr>
        <p:spPr>
          <a:xfrm>
            <a:off x="1454727" y="2017059"/>
            <a:ext cx="1108363" cy="327744"/>
          </a:xfrm>
          <a:prstGeom prst="rect">
            <a:avLst/>
          </a:prstGeom>
        </p:spPr>
        <p:txBody>
          <a:bodyPr wrap="square" lIns="0" tIns="0" rIns="0" bIns="0" rtlCol="0">
            <a:noAutofit/>
          </a:bodyPr>
          <a:lstStyle/>
          <a:p>
            <a:pPr marL="82058">
              <a:lnSpc>
                <a:spcPct val="95825"/>
              </a:lnSpc>
              <a:spcBef>
                <a:spcPts val="431"/>
              </a:spcBef>
            </a:pPr>
            <a:r>
              <a:rPr sz="1600" b="1" dirty="0">
                <a:latin typeface="Times New Roman"/>
                <a:cs typeface="Times New Roman"/>
              </a:rPr>
              <a:t>Region</a:t>
            </a:r>
            <a:endParaRPr sz="1600">
              <a:latin typeface="Times New Roman"/>
              <a:cs typeface="Times New Roman"/>
            </a:endParaRPr>
          </a:p>
        </p:txBody>
      </p:sp>
      <p:sp>
        <p:nvSpPr>
          <p:cNvPr id="12" name="object 12"/>
          <p:cNvSpPr txBox="1"/>
          <p:nvPr/>
        </p:nvSpPr>
        <p:spPr>
          <a:xfrm>
            <a:off x="2563091" y="2017059"/>
            <a:ext cx="4779817" cy="327744"/>
          </a:xfrm>
          <a:prstGeom prst="rect">
            <a:avLst/>
          </a:prstGeom>
        </p:spPr>
        <p:txBody>
          <a:bodyPr wrap="square" lIns="0" tIns="0" rIns="0" bIns="0" rtlCol="0">
            <a:noAutofit/>
          </a:bodyPr>
          <a:lstStyle/>
          <a:p>
            <a:pPr marL="82058">
              <a:lnSpc>
                <a:spcPct val="95825"/>
              </a:lnSpc>
              <a:spcBef>
                <a:spcPts val="431"/>
              </a:spcBef>
            </a:pPr>
            <a:r>
              <a:rPr sz="1600" b="1" dirty="0">
                <a:latin typeface="Times New Roman"/>
                <a:cs typeface="Times New Roman"/>
              </a:rPr>
              <a:t>Reg</a:t>
            </a:r>
            <a:r>
              <a:rPr sz="1600" b="1" spc="-26" dirty="0">
                <a:latin typeface="Times New Roman"/>
                <a:cs typeface="Times New Roman"/>
              </a:rPr>
              <a:t>r</a:t>
            </a:r>
            <a:r>
              <a:rPr sz="1600" b="1" dirty="0">
                <a:latin typeface="Times New Roman"/>
                <a:cs typeface="Times New Roman"/>
              </a:rPr>
              <a:t>ession -</a:t>
            </a:r>
            <a:r>
              <a:rPr sz="1600" b="1" spc="-202" dirty="0">
                <a:latin typeface="Times New Roman"/>
                <a:cs typeface="Times New Roman"/>
              </a:rPr>
              <a:t> </a:t>
            </a:r>
            <a:r>
              <a:rPr sz="1600" b="1" dirty="0">
                <a:latin typeface="Times New Roman"/>
                <a:cs typeface="Times New Roman"/>
              </a:rPr>
              <a:t>January 20</a:t>
            </a:r>
            <a:r>
              <a:rPr sz="1600" b="1" spc="-90" dirty="0">
                <a:latin typeface="Times New Roman"/>
                <a:cs typeface="Times New Roman"/>
              </a:rPr>
              <a:t>1</a:t>
            </a:r>
            <a:r>
              <a:rPr sz="1600" b="1" dirty="0">
                <a:latin typeface="Times New Roman"/>
                <a:cs typeface="Times New Roman"/>
              </a:rPr>
              <a:t>1</a:t>
            </a:r>
            <a:endParaRPr sz="1600">
              <a:latin typeface="Times New Roman"/>
              <a:cs typeface="Times New Roman"/>
            </a:endParaRPr>
          </a:p>
        </p:txBody>
      </p:sp>
      <p:sp>
        <p:nvSpPr>
          <p:cNvPr id="11" name="object 11"/>
          <p:cNvSpPr txBox="1"/>
          <p:nvPr/>
        </p:nvSpPr>
        <p:spPr>
          <a:xfrm>
            <a:off x="7342909" y="2017059"/>
            <a:ext cx="1160317" cy="327744"/>
          </a:xfrm>
          <a:prstGeom prst="rect">
            <a:avLst/>
          </a:prstGeom>
        </p:spPr>
        <p:txBody>
          <a:bodyPr wrap="square" lIns="0" tIns="0" rIns="0" bIns="0" rtlCol="0">
            <a:noAutofit/>
          </a:bodyPr>
          <a:lstStyle/>
          <a:p>
            <a:pPr marL="82058">
              <a:lnSpc>
                <a:spcPct val="95825"/>
              </a:lnSpc>
              <a:spcBef>
                <a:spcPts val="431"/>
              </a:spcBef>
            </a:pPr>
            <a:r>
              <a:rPr sz="1600" b="1" dirty="0">
                <a:latin typeface="Times New Roman"/>
                <a:cs typeface="Times New Roman"/>
              </a:rPr>
              <a:t>R Squa</a:t>
            </a:r>
            <a:r>
              <a:rPr sz="1600" b="1" spc="-26" dirty="0">
                <a:latin typeface="Times New Roman"/>
                <a:cs typeface="Times New Roman"/>
              </a:rPr>
              <a:t>r</a:t>
            </a:r>
            <a:r>
              <a:rPr sz="1600" b="1" dirty="0">
                <a:latin typeface="Times New Roman"/>
                <a:cs typeface="Times New Roman"/>
              </a:rPr>
              <a:t>ed</a:t>
            </a:r>
            <a:endParaRPr sz="1600">
              <a:latin typeface="Times New Roman"/>
              <a:cs typeface="Times New Roman"/>
            </a:endParaRPr>
          </a:p>
        </p:txBody>
      </p:sp>
      <p:sp>
        <p:nvSpPr>
          <p:cNvPr id="10" name="object 10"/>
          <p:cNvSpPr txBox="1"/>
          <p:nvPr/>
        </p:nvSpPr>
        <p:spPr>
          <a:xfrm>
            <a:off x="1454727" y="2344804"/>
            <a:ext cx="1108363" cy="80681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Europe</a:t>
            </a:r>
            <a:endParaRPr sz="1600">
              <a:latin typeface="Times New Roman"/>
              <a:cs typeface="Times New Roman"/>
            </a:endParaRPr>
          </a:p>
        </p:txBody>
      </p:sp>
      <p:sp>
        <p:nvSpPr>
          <p:cNvPr id="9" name="object 9"/>
          <p:cNvSpPr txBox="1"/>
          <p:nvPr/>
        </p:nvSpPr>
        <p:spPr>
          <a:xfrm>
            <a:off x="2563091" y="2344804"/>
            <a:ext cx="4779817" cy="80681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EV/Sales =2.28 - 0.01 Interest Coverage Ratio + 6.47</a:t>
            </a:r>
            <a:endParaRPr sz="1600">
              <a:latin typeface="Times New Roman"/>
              <a:cs typeface="Times New Roman"/>
            </a:endParaRPr>
          </a:p>
          <a:p>
            <a:pPr marL="82058">
              <a:lnSpc>
                <a:spcPct val="95825"/>
              </a:lnSpc>
              <a:spcBef>
                <a:spcPts val="27"/>
              </a:spcBef>
            </a:pPr>
            <a:r>
              <a:rPr sz="1600" dirty="0">
                <a:latin typeface="Times New Roman"/>
                <a:cs typeface="Times New Roman"/>
              </a:rPr>
              <a:t>Operating Ma</a:t>
            </a:r>
            <a:r>
              <a:rPr sz="1600" spc="-26" dirty="0">
                <a:latin typeface="Times New Roman"/>
                <a:cs typeface="Times New Roman"/>
              </a:rPr>
              <a:t>r</a:t>
            </a:r>
            <a:r>
              <a:rPr sz="1600" dirty="0">
                <a:latin typeface="Times New Roman"/>
                <a:cs typeface="Times New Roman"/>
              </a:rPr>
              <a:t>gin –3.70</a:t>
            </a:r>
            <a:r>
              <a:rPr sz="1600" spc="-26" dirty="0">
                <a:latin typeface="Times New Roman"/>
                <a:cs typeface="Times New Roman"/>
              </a:rPr>
              <a:t> </a:t>
            </a:r>
            <a:r>
              <a:rPr sz="1600" spc="-112" dirty="0">
                <a:latin typeface="Times New Roman"/>
                <a:cs typeface="Times New Roman"/>
              </a:rPr>
              <a:t>T</a:t>
            </a:r>
            <a:r>
              <a:rPr sz="1600" dirty="0">
                <a:latin typeface="Times New Roman"/>
                <a:cs typeface="Times New Roman"/>
              </a:rPr>
              <a:t>ax Rate -0.67 Reinvestment</a:t>
            </a:r>
            <a:endParaRPr sz="1600">
              <a:latin typeface="Times New Roman"/>
              <a:cs typeface="Times New Roman"/>
            </a:endParaRPr>
          </a:p>
          <a:p>
            <a:pPr marL="82058">
              <a:lnSpc>
                <a:spcPct val="95825"/>
              </a:lnSpc>
              <a:spcBef>
                <a:spcPts val="117"/>
              </a:spcBef>
            </a:pPr>
            <a:r>
              <a:rPr sz="1600" dirty="0">
                <a:latin typeface="Times New Roman"/>
                <a:cs typeface="Times New Roman"/>
              </a:rPr>
              <a:t>Rate</a:t>
            </a:r>
            <a:endParaRPr sz="1600">
              <a:latin typeface="Times New Roman"/>
              <a:cs typeface="Times New Roman"/>
            </a:endParaRPr>
          </a:p>
        </p:txBody>
      </p:sp>
      <p:sp>
        <p:nvSpPr>
          <p:cNvPr id="8" name="object 8"/>
          <p:cNvSpPr txBox="1"/>
          <p:nvPr/>
        </p:nvSpPr>
        <p:spPr>
          <a:xfrm>
            <a:off x="7342909" y="2344804"/>
            <a:ext cx="1160317" cy="80681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49.8%</a:t>
            </a:r>
            <a:endParaRPr sz="1600">
              <a:latin typeface="Times New Roman"/>
              <a:cs typeface="Times New Roman"/>
            </a:endParaRPr>
          </a:p>
        </p:txBody>
      </p:sp>
      <p:sp>
        <p:nvSpPr>
          <p:cNvPr id="7" name="object 7"/>
          <p:cNvSpPr txBox="1"/>
          <p:nvPr/>
        </p:nvSpPr>
        <p:spPr>
          <a:xfrm>
            <a:off x="1454727" y="3151621"/>
            <a:ext cx="1108363" cy="564728"/>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Japan</a:t>
            </a:r>
            <a:endParaRPr sz="1600">
              <a:latin typeface="Times New Roman"/>
              <a:cs typeface="Times New Roman"/>
            </a:endParaRPr>
          </a:p>
        </p:txBody>
      </p:sp>
      <p:sp>
        <p:nvSpPr>
          <p:cNvPr id="6" name="object 6"/>
          <p:cNvSpPr txBox="1"/>
          <p:nvPr/>
        </p:nvSpPr>
        <p:spPr>
          <a:xfrm>
            <a:off x="2563091" y="3151621"/>
            <a:ext cx="4779817" cy="564728"/>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EV/Sales =1.01 + 5.31Operating Ma</a:t>
            </a:r>
            <a:r>
              <a:rPr sz="1600" spc="-26" dirty="0">
                <a:latin typeface="Times New Roman"/>
                <a:cs typeface="Times New Roman"/>
              </a:rPr>
              <a:t>r</a:t>
            </a:r>
            <a:r>
              <a:rPr sz="1600" dirty="0">
                <a:latin typeface="Times New Roman"/>
                <a:cs typeface="Times New Roman"/>
              </a:rPr>
              <a:t>gin</a:t>
            </a:r>
            <a:endParaRPr sz="1600">
              <a:latin typeface="Times New Roman"/>
              <a:cs typeface="Times New Roman"/>
            </a:endParaRPr>
          </a:p>
        </p:txBody>
      </p:sp>
      <p:sp>
        <p:nvSpPr>
          <p:cNvPr id="5" name="object 5"/>
          <p:cNvSpPr txBox="1"/>
          <p:nvPr/>
        </p:nvSpPr>
        <p:spPr>
          <a:xfrm>
            <a:off x="7342909" y="3151621"/>
            <a:ext cx="1160317" cy="564728"/>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18.9%</a:t>
            </a:r>
            <a:endParaRPr sz="1600">
              <a:latin typeface="Times New Roman"/>
              <a:cs typeface="Times New Roman"/>
            </a:endParaRPr>
          </a:p>
        </p:txBody>
      </p:sp>
      <p:sp>
        <p:nvSpPr>
          <p:cNvPr id="4" name="object 4"/>
          <p:cNvSpPr txBox="1"/>
          <p:nvPr/>
        </p:nvSpPr>
        <p:spPr>
          <a:xfrm>
            <a:off x="1454727" y="3716350"/>
            <a:ext cx="1108363" cy="80681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Eme</a:t>
            </a:r>
            <a:r>
              <a:rPr sz="1600" spc="-26" dirty="0">
                <a:latin typeface="Times New Roman"/>
                <a:cs typeface="Times New Roman"/>
              </a:rPr>
              <a:t>r</a:t>
            </a:r>
            <a:r>
              <a:rPr sz="1600" dirty="0">
                <a:latin typeface="Times New Roman"/>
                <a:cs typeface="Times New Roman"/>
              </a:rPr>
              <a:t>ging</a:t>
            </a:r>
            <a:endParaRPr sz="1600">
              <a:latin typeface="Times New Roman"/>
              <a:cs typeface="Times New Roman"/>
            </a:endParaRPr>
          </a:p>
          <a:p>
            <a:pPr marL="82058">
              <a:lnSpc>
                <a:spcPct val="95825"/>
              </a:lnSpc>
              <a:spcBef>
                <a:spcPts val="27"/>
              </a:spcBef>
            </a:pPr>
            <a:r>
              <a:rPr sz="1600" dirty="0">
                <a:latin typeface="Times New Roman"/>
                <a:cs typeface="Times New Roman"/>
              </a:rPr>
              <a:t>Markets</a:t>
            </a:r>
            <a:endParaRPr sz="1600">
              <a:latin typeface="Times New Roman"/>
              <a:cs typeface="Times New Roman"/>
            </a:endParaRPr>
          </a:p>
        </p:txBody>
      </p:sp>
      <p:sp>
        <p:nvSpPr>
          <p:cNvPr id="3" name="object 3"/>
          <p:cNvSpPr txBox="1"/>
          <p:nvPr/>
        </p:nvSpPr>
        <p:spPr>
          <a:xfrm>
            <a:off x="2563091" y="3716350"/>
            <a:ext cx="4779817" cy="80681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EV/Sales = 1.67  - 2.70</a:t>
            </a:r>
            <a:r>
              <a:rPr sz="1600" spc="-26" dirty="0">
                <a:latin typeface="Times New Roman"/>
                <a:cs typeface="Times New Roman"/>
              </a:rPr>
              <a:t> </a:t>
            </a:r>
            <a:r>
              <a:rPr sz="1600" spc="-112" dirty="0">
                <a:latin typeface="Times New Roman"/>
                <a:cs typeface="Times New Roman"/>
              </a:rPr>
              <a:t>T</a:t>
            </a:r>
            <a:r>
              <a:rPr sz="1600" dirty="0">
                <a:latin typeface="Times New Roman"/>
                <a:cs typeface="Times New Roman"/>
              </a:rPr>
              <a:t>ax rate + 8.25 Operating</a:t>
            </a:r>
            <a:endParaRPr sz="1600">
              <a:latin typeface="Times New Roman"/>
              <a:cs typeface="Times New Roman"/>
            </a:endParaRPr>
          </a:p>
          <a:p>
            <a:pPr marL="82058">
              <a:lnSpc>
                <a:spcPct val="95825"/>
              </a:lnSpc>
              <a:spcBef>
                <a:spcPts val="27"/>
              </a:spcBef>
            </a:pPr>
            <a:r>
              <a:rPr sz="1600" dirty="0">
                <a:latin typeface="Times New Roman"/>
                <a:cs typeface="Times New Roman"/>
              </a:rPr>
              <a:t>Ma</a:t>
            </a:r>
            <a:r>
              <a:rPr sz="1600" spc="-26" dirty="0">
                <a:latin typeface="Times New Roman"/>
                <a:cs typeface="Times New Roman"/>
              </a:rPr>
              <a:t>r</a:t>
            </a:r>
            <a:r>
              <a:rPr sz="1600" dirty="0">
                <a:latin typeface="Times New Roman"/>
                <a:cs typeface="Times New Roman"/>
              </a:rPr>
              <a:t>gin - 0.002 Interest Coverage Ratio -0.29</a:t>
            </a:r>
            <a:endParaRPr sz="1600">
              <a:latin typeface="Times New Roman"/>
              <a:cs typeface="Times New Roman"/>
            </a:endParaRPr>
          </a:p>
          <a:p>
            <a:pPr marL="82058">
              <a:lnSpc>
                <a:spcPct val="95825"/>
              </a:lnSpc>
              <a:spcBef>
                <a:spcPts val="117"/>
              </a:spcBef>
            </a:pPr>
            <a:r>
              <a:rPr sz="1600" dirty="0">
                <a:latin typeface="Times New Roman"/>
                <a:cs typeface="Times New Roman"/>
              </a:rPr>
              <a:t>Reinvestment Rate</a:t>
            </a:r>
            <a:endParaRPr sz="1600">
              <a:latin typeface="Times New Roman"/>
              <a:cs typeface="Times New Roman"/>
            </a:endParaRPr>
          </a:p>
        </p:txBody>
      </p:sp>
      <p:sp>
        <p:nvSpPr>
          <p:cNvPr id="2" name="object 2"/>
          <p:cNvSpPr txBox="1"/>
          <p:nvPr/>
        </p:nvSpPr>
        <p:spPr>
          <a:xfrm>
            <a:off x="7342909" y="3716350"/>
            <a:ext cx="1160317" cy="80681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31.7%</a:t>
            </a:r>
            <a:endParaRPr sz="1600">
              <a:latin typeface="Times New Roman"/>
              <a:cs typeface="Times New Roman"/>
            </a:endParaRPr>
          </a:p>
        </p:txBody>
      </p:sp>
    </p:spTree>
    <p:extLst>
      <p:ext uri="{BB962C8B-B14F-4D97-AF65-F5344CB8AC3E}">
        <p14:creationId xmlns:p14="http://schemas.microsoft.com/office/powerpoint/2010/main" val="216695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7" name="object 17"/>
          <p:cNvSpPr/>
          <p:nvPr/>
        </p:nvSpPr>
        <p:spPr>
          <a:xfrm>
            <a:off x="1454727" y="2017059"/>
            <a:ext cx="7048500" cy="3697941"/>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txBox="1"/>
          <p:nvPr/>
        </p:nvSpPr>
        <p:spPr>
          <a:xfrm>
            <a:off x="2770435" y="984998"/>
            <a:ext cx="371958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Characteristic 2: Biased Samples</a:t>
            </a:r>
            <a:endParaRPr sz="2200">
              <a:latin typeface="Times New Roman"/>
              <a:cs typeface="Times New Roman"/>
            </a:endParaRPr>
          </a:p>
        </p:txBody>
      </p:sp>
      <p:sp>
        <p:nvSpPr>
          <p:cNvPr id="8" name="object 8"/>
          <p:cNvSpPr txBox="1"/>
          <p:nvPr/>
        </p:nvSpPr>
        <p:spPr>
          <a:xfrm>
            <a:off x="3174232" y="1298763"/>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7" name="object 7"/>
          <p:cNvSpPr txBox="1"/>
          <p:nvPr/>
        </p:nvSpPr>
        <p:spPr>
          <a:xfrm>
            <a:off x="3566871" y="1298763"/>
            <a:ext cx="68022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6" name="object 6"/>
          <p:cNvSpPr txBox="1"/>
          <p:nvPr/>
        </p:nvSpPr>
        <p:spPr>
          <a:xfrm>
            <a:off x="4251728" y="1298763"/>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5" name="object 5"/>
          <p:cNvSpPr txBox="1"/>
          <p:nvPr/>
        </p:nvSpPr>
        <p:spPr>
          <a:xfrm>
            <a:off x="4536522" y="1298763"/>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5467492"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14</a:t>
            </a:r>
            <a:endParaRPr sz="1300">
              <a:latin typeface="Times New Roman"/>
              <a:cs typeface="Times New Roman"/>
            </a:endParaRPr>
          </a:p>
        </p:txBody>
      </p:sp>
    </p:spTree>
    <p:extLst>
      <p:ext uri="{BB962C8B-B14F-4D97-AF65-F5344CB8AC3E}">
        <p14:creationId xmlns:p14="http://schemas.microsoft.com/office/powerpoint/2010/main" val="422696881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txBox="1"/>
          <p:nvPr/>
        </p:nvSpPr>
        <p:spPr>
          <a:xfrm>
            <a:off x="2777809" y="1307726"/>
            <a:ext cx="370489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Choosing Between the Multiples</a:t>
            </a:r>
            <a:endParaRPr sz="2200">
              <a:latin typeface="Times New Roman"/>
              <a:cs typeface="Times New Roman"/>
            </a:endParaRPr>
          </a:p>
        </p:txBody>
      </p:sp>
      <p:sp>
        <p:nvSpPr>
          <p:cNvPr id="8" name="object 8"/>
          <p:cNvSpPr txBox="1"/>
          <p:nvPr/>
        </p:nvSpPr>
        <p:spPr>
          <a:xfrm>
            <a:off x="1525442" y="2095500"/>
            <a:ext cx="6862157" cy="1524000"/>
          </a:xfrm>
          <a:prstGeom prst="rect">
            <a:avLst/>
          </a:prstGeom>
        </p:spPr>
        <p:txBody>
          <a:bodyPr wrap="square" lIns="0" tIns="0" rIns="0" bIns="0" rtlCol="0">
            <a:noAutofit/>
          </a:bodyPr>
          <a:lstStyle/>
          <a:p>
            <a:pPr marL="11397" marR="35384">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As presented in this section, there are dozens of multiples that can be</a:t>
            </a:r>
            <a:endParaRPr sz="1600">
              <a:latin typeface="Times New Roman"/>
              <a:cs typeface="Times New Roman"/>
            </a:endParaRPr>
          </a:p>
          <a:p>
            <a:pPr marL="319115" marR="35384">
              <a:lnSpc>
                <a:spcPct val="95825"/>
              </a:lnSpc>
            </a:pPr>
            <a:r>
              <a:rPr sz="1600" dirty="0">
                <a:latin typeface="Times New Roman"/>
                <a:cs typeface="Times New Roman"/>
              </a:rPr>
              <a:t>potentially used to value an individual firm.</a:t>
            </a:r>
            <a:endParaRPr sz="1600">
              <a:latin typeface="Times New Roman"/>
              <a:cs typeface="Times New Roman"/>
            </a:endParaRPr>
          </a:p>
          <a:p>
            <a:pPr marL="11397">
              <a:lnSpc>
                <a:spcPct val="95825"/>
              </a:lnSpc>
              <a:spcBef>
                <a:spcPts val="50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In addition, relative valuation can be relative to a sector (or comparable firms)</a:t>
            </a:r>
            <a:endParaRPr sz="1600">
              <a:latin typeface="Times New Roman"/>
              <a:cs typeface="Times New Roman"/>
            </a:endParaRPr>
          </a:p>
          <a:p>
            <a:pPr marL="319115" marR="35384">
              <a:lnSpc>
                <a:spcPct val="95825"/>
              </a:lnSpc>
              <a:spcBef>
                <a:spcPts val="67"/>
              </a:spcBef>
            </a:pPr>
            <a:r>
              <a:rPr sz="1600" dirty="0">
                <a:latin typeface="Times New Roman"/>
                <a:cs typeface="Times New Roman"/>
              </a:rPr>
              <a:t>or to the entire market (using the regressions, for instance)</a:t>
            </a:r>
            <a:endParaRPr sz="1600">
              <a:latin typeface="Times New Roman"/>
              <a:cs typeface="Times New Roman"/>
            </a:endParaRPr>
          </a:p>
          <a:p>
            <a:pPr marL="319115" marR="148429" indent="-307718">
              <a:lnSpc>
                <a:spcPct val="99466"/>
              </a:lnSpc>
              <a:spcBef>
                <a:spcPts val="41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Since there can be only one final</a:t>
            </a:r>
            <a:r>
              <a:rPr sz="1600" spc="-88" dirty="0">
                <a:latin typeface="Times New Roman"/>
                <a:cs typeface="Times New Roman"/>
              </a:rPr>
              <a:t> </a:t>
            </a:r>
            <a:r>
              <a:rPr sz="1600" dirty="0">
                <a:latin typeface="Times New Roman"/>
                <a:cs typeface="Times New Roman"/>
              </a:rPr>
              <a:t>estimate of value, there are three choices at this stage:</a:t>
            </a:r>
            <a:endParaRPr sz="1600">
              <a:latin typeface="Times New Roman"/>
              <a:cs typeface="Times New Roman"/>
            </a:endParaRPr>
          </a:p>
        </p:txBody>
      </p:sp>
      <p:sp>
        <p:nvSpPr>
          <p:cNvPr id="7" name="object 7"/>
          <p:cNvSpPr txBox="1"/>
          <p:nvPr/>
        </p:nvSpPr>
        <p:spPr>
          <a:xfrm>
            <a:off x="1941078" y="3675751"/>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6" name="object 6"/>
          <p:cNvSpPr txBox="1"/>
          <p:nvPr/>
        </p:nvSpPr>
        <p:spPr>
          <a:xfrm>
            <a:off x="2195079" y="3679339"/>
            <a:ext cx="5742703" cy="1143000"/>
          </a:xfrm>
          <a:prstGeom prst="rect">
            <a:avLst/>
          </a:prstGeom>
        </p:spPr>
        <p:txBody>
          <a:bodyPr wrap="square" lIns="0" tIns="0" rIns="0" bIns="0" rtlCol="0">
            <a:noAutofit/>
          </a:bodyPr>
          <a:lstStyle/>
          <a:p>
            <a:pPr marL="17095" marR="20056">
              <a:lnSpc>
                <a:spcPts val="1476"/>
              </a:lnSpc>
              <a:spcBef>
                <a:spcPts val="74"/>
              </a:spcBef>
            </a:pPr>
            <a:r>
              <a:rPr sz="1400" dirty="0">
                <a:latin typeface="Times New Roman"/>
                <a:cs typeface="Times New Roman"/>
              </a:rPr>
              <a:t>Use a simple average of the valuations obtained using a number of different</a:t>
            </a:r>
            <a:endParaRPr sz="1400">
              <a:latin typeface="Times New Roman"/>
              <a:cs typeface="Times New Roman"/>
            </a:endParaRPr>
          </a:p>
          <a:p>
            <a:pPr marL="11397" marR="20056">
              <a:lnSpc>
                <a:spcPct val="95825"/>
              </a:lnSpc>
            </a:pPr>
            <a:r>
              <a:rPr sz="1400" dirty="0">
                <a:latin typeface="Times New Roman"/>
                <a:cs typeface="Times New Roman"/>
              </a:rPr>
              <a:t>multiples</a:t>
            </a:r>
            <a:endParaRPr sz="1400">
              <a:latin typeface="Times New Roman"/>
              <a:cs typeface="Times New Roman"/>
            </a:endParaRPr>
          </a:p>
          <a:p>
            <a:pPr marL="11397" indent="5698">
              <a:lnSpc>
                <a:spcPct val="99754"/>
              </a:lnSpc>
              <a:spcBef>
                <a:spcPts val="399"/>
              </a:spcBef>
            </a:pPr>
            <a:r>
              <a:rPr sz="1400" dirty="0">
                <a:latin typeface="Times New Roman"/>
                <a:cs typeface="Times New Roman"/>
              </a:rPr>
              <a:t>Use a weighted average of the valuations obtained using a nmber of different multiples</a:t>
            </a:r>
            <a:endParaRPr sz="1400">
              <a:latin typeface="Times New Roman"/>
              <a:cs typeface="Times New Roman"/>
            </a:endParaRPr>
          </a:p>
          <a:p>
            <a:pPr marL="17095" marR="20056">
              <a:lnSpc>
                <a:spcPct val="95825"/>
              </a:lnSpc>
              <a:spcBef>
                <a:spcPts val="332"/>
              </a:spcBef>
            </a:pPr>
            <a:r>
              <a:rPr sz="1400" dirty="0">
                <a:latin typeface="Times New Roman"/>
                <a:cs typeface="Times New Roman"/>
              </a:rPr>
              <a:t>Choose one of the multiples and base your valuation on that multiple</a:t>
            </a:r>
            <a:endParaRPr sz="1400">
              <a:latin typeface="Times New Roman"/>
              <a:cs typeface="Times New Roman"/>
            </a:endParaRPr>
          </a:p>
        </p:txBody>
      </p:sp>
      <p:sp>
        <p:nvSpPr>
          <p:cNvPr id="5" name="object 5"/>
          <p:cNvSpPr txBox="1"/>
          <p:nvPr/>
        </p:nvSpPr>
        <p:spPr>
          <a:xfrm>
            <a:off x="1941078" y="4146398"/>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4" name="object 4"/>
          <p:cNvSpPr txBox="1"/>
          <p:nvPr/>
        </p:nvSpPr>
        <p:spPr>
          <a:xfrm>
            <a:off x="1941078" y="4617045"/>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149</a:t>
            </a:r>
            <a:endParaRPr sz="1300">
              <a:latin typeface="Times New Roman"/>
              <a:cs typeface="Times New Roman"/>
            </a:endParaRPr>
          </a:p>
        </p:txBody>
      </p:sp>
    </p:spTree>
    <p:extLst>
      <p:ext uri="{BB962C8B-B14F-4D97-AF65-F5344CB8AC3E}">
        <p14:creationId xmlns:p14="http://schemas.microsoft.com/office/powerpoint/2010/main" val="21194227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3028042" y="1307726"/>
            <a:ext cx="320447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Averaging Across Multiples</a:t>
            </a:r>
            <a:endParaRPr sz="2200">
              <a:latin typeface="Times New Roman"/>
              <a:cs typeface="Times New Roman"/>
            </a:endParaRPr>
          </a:p>
        </p:txBody>
      </p:sp>
      <p:sp>
        <p:nvSpPr>
          <p:cNvPr id="4" name="object 4"/>
          <p:cNvSpPr txBox="1"/>
          <p:nvPr/>
        </p:nvSpPr>
        <p:spPr>
          <a:xfrm>
            <a:off x="1525442" y="2095500"/>
            <a:ext cx="6859145" cy="1770529"/>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This procedure involves valuing a firm</a:t>
            </a:r>
            <a:r>
              <a:rPr sz="2400" spc="-88" baseline="1610" dirty="0">
                <a:latin typeface="Times New Roman"/>
                <a:cs typeface="Times New Roman"/>
              </a:rPr>
              <a:t> </a:t>
            </a:r>
            <a:r>
              <a:rPr sz="2400" baseline="1610" dirty="0">
                <a:latin typeface="Times New Roman"/>
                <a:cs typeface="Times New Roman"/>
              </a:rPr>
              <a:t>using five</a:t>
            </a:r>
            <a:r>
              <a:rPr sz="2400" spc="-88" baseline="1610" dirty="0">
                <a:latin typeface="Times New Roman"/>
                <a:cs typeface="Times New Roman"/>
              </a:rPr>
              <a:t> </a:t>
            </a:r>
            <a:r>
              <a:rPr sz="2400" baseline="1610" dirty="0">
                <a:latin typeface="Times New Roman"/>
                <a:cs typeface="Times New Roman"/>
              </a:rPr>
              <a:t>or six or more multiples and</a:t>
            </a:r>
            <a:endParaRPr sz="1600">
              <a:latin typeface="Times New Roman"/>
              <a:cs typeface="Times New Roman"/>
            </a:endParaRPr>
          </a:p>
          <a:p>
            <a:pPr marL="319115" marR="30772">
              <a:lnSpc>
                <a:spcPct val="95825"/>
              </a:lnSpc>
            </a:pPr>
            <a:r>
              <a:rPr sz="1600" dirty="0">
                <a:latin typeface="Times New Roman"/>
                <a:cs typeface="Times New Roman"/>
              </a:rPr>
              <a:t>then taking an average of the valuations across these multiples.</a:t>
            </a:r>
            <a:endParaRPr sz="1600">
              <a:latin typeface="Times New Roman"/>
              <a:cs typeface="Times New Roman"/>
            </a:endParaRPr>
          </a:p>
          <a:p>
            <a:pPr marL="319115" marR="229734" indent="-307718">
              <a:lnSpc>
                <a:spcPct val="99466"/>
              </a:lnSpc>
              <a:spcBef>
                <a:spcPts val="50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This is completely inappropriate since it averages good estimates with poor ones equally.</a:t>
            </a:r>
            <a:endParaRPr sz="1600">
              <a:latin typeface="Times New Roman"/>
              <a:cs typeface="Times New Roman"/>
            </a:endParaRPr>
          </a:p>
          <a:p>
            <a:pPr marL="319115" marR="13361" indent="-307718">
              <a:lnSpc>
                <a:spcPts val="1947"/>
              </a:lnSpc>
              <a:spcBef>
                <a:spcPts val="393"/>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If some of the multiples are </a:t>
            </a:r>
            <a:r>
              <a:rPr sz="1600" dirty="0">
                <a:latin typeface="MS PGothic"/>
                <a:cs typeface="MS PGothic"/>
              </a:rPr>
              <a:t>“</a:t>
            </a:r>
            <a:r>
              <a:rPr sz="1600" dirty="0">
                <a:latin typeface="Times New Roman"/>
                <a:cs typeface="Times New Roman"/>
              </a:rPr>
              <a:t>sector based</a:t>
            </a:r>
            <a:r>
              <a:rPr sz="1600" dirty="0">
                <a:latin typeface="MS PGothic"/>
                <a:cs typeface="MS PGothic"/>
              </a:rPr>
              <a:t>”</a:t>
            </a:r>
            <a:r>
              <a:rPr sz="1600" spc="-84" dirty="0">
                <a:latin typeface="MS PGothic"/>
                <a:cs typeface="MS PGothic"/>
              </a:rPr>
              <a:t> </a:t>
            </a:r>
            <a:r>
              <a:rPr sz="1600" dirty="0">
                <a:latin typeface="Times New Roman"/>
                <a:cs typeface="Times New Roman"/>
              </a:rPr>
              <a:t>and some are </a:t>
            </a:r>
            <a:r>
              <a:rPr sz="1600" dirty="0">
                <a:latin typeface="MS PGothic"/>
                <a:cs typeface="MS PGothic"/>
              </a:rPr>
              <a:t>“</a:t>
            </a:r>
            <a:r>
              <a:rPr sz="1600" dirty="0">
                <a:latin typeface="Times New Roman"/>
                <a:cs typeface="Times New Roman"/>
              </a:rPr>
              <a:t>market based</a:t>
            </a:r>
            <a:r>
              <a:rPr sz="1600" dirty="0">
                <a:latin typeface="MS PGothic"/>
                <a:cs typeface="MS PGothic"/>
              </a:rPr>
              <a:t>”</a:t>
            </a:r>
            <a:r>
              <a:rPr sz="1600" dirty="0">
                <a:latin typeface="Times New Roman"/>
                <a:cs typeface="Times New Roman"/>
              </a:rPr>
              <a:t>, this will also average across two different ways of thinking about relative</a:t>
            </a:r>
            <a:endParaRPr sz="1600">
              <a:latin typeface="Times New Roman"/>
              <a:cs typeface="Times New Roman"/>
            </a:endParaRPr>
          </a:p>
          <a:p>
            <a:pPr marL="319115" marR="30772">
              <a:lnSpc>
                <a:spcPct val="95825"/>
              </a:lnSpc>
            </a:pPr>
            <a:r>
              <a:rPr sz="1600" dirty="0">
                <a:latin typeface="Times New Roman"/>
                <a:cs typeface="Times New Roman"/>
              </a:rPr>
              <a:t>valuation.</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150</a:t>
            </a:r>
            <a:endParaRPr sz="1300">
              <a:latin typeface="Times New Roman"/>
              <a:cs typeface="Times New Roman"/>
            </a:endParaRPr>
          </a:p>
        </p:txBody>
      </p:sp>
    </p:spTree>
    <p:extLst>
      <p:ext uri="{BB962C8B-B14F-4D97-AF65-F5344CB8AC3E}">
        <p14:creationId xmlns:p14="http://schemas.microsoft.com/office/powerpoint/2010/main" val="28114929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2454851" y="1307726"/>
            <a:ext cx="435079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Weighted Averaging Across Multiples</a:t>
            </a:r>
            <a:endParaRPr sz="2200">
              <a:latin typeface="Times New Roman"/>
              <a:cs typeface="Times New Roman"/>
            </a:endParaRPr>
          </a:p>
        </p:txBody>
      </p:sp>
      <p:sp>
        <p:nvSpPr>
          <p:cNvPr id="4" name="object 4"/>
          <p:cNvSpPr txBox="1"/>
          <p:nvPr/>
        </p:nvSpPr>
        <p:spPr>
          <a:xfrm>
            <a:off x="1525443" y="2095500"/>
            <a:ext cx="6914295" cy="2588559"/>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In this approach, the estimates obtained from using different multiples are</a:t>
            </a:r>
            <a:endParaRPr sz="1600">
              <a:latin typeface="Times New Roman"/>
              <a:cs typeface="Times New Roman"/>
            </a:endParaRPr>
          </a:p>
          <a:p>
            <a:pPr marL="319115">
              <a:lnSpc>
                <a:spcPct val="99562"/>
              </a:lnSpc>
            </a:pPr>
            <a:r>
              <a:rPr sz="1600" dirty="0">
                <a:latin typeface="Times New Roman"/>
                <a:cs typeface="Times New Roman"/>
              </a:rPr>
              <a:t>averaged, with weights on each based upon the precision of each estimate. The more precise estimates are weighted more and the less precise ones weighted less.</a:t>
            </a:r>
            <a:endParaRPr sz="1600">
              <a:latin typeface="Times New Roman"/>
              <a:cs typeface="Times New Roman"/>
            </a:endParaRPr>
          </a:p>
          <a:p>
            <a:pPr marL="319115" marR="666435" indent="-307718">
              <a:lnSpc>
                <a:spcPct val="99466"/>
              </a:lnSpc>
              <a:spcBef>
                <a:spcPts val="43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precision of each estimate can be estimated fairly simply for those estimated based upon regressions as follows:</a:t>
            </a:r>
            <a:endParaRPr sz="1600">
              <a:latin typeface="Times New Roman"/>
              <a:cs typeface="Times New Roman"/>
            </a:endParaRPr>
          </a:p>
          <a:p>
            <a:pPr marL="1165297" marR="1166865" algn="ctr">
              <a:lnSpc>
                <a:spcPct val="95825"/>
              </a:lnSpc>
              <a:spcBef>
                <a:spcPts val="345"/>
              </a:spcBef>
            </a:pPr>
            <a:r>
              <a:rPr sz="1600" dirty="0">
                <a:latin typeface="Times New Roman"/>
                <a:cs typeface="Times New Roman"/>
              </a:rPr>
              <a:t>Precision of Estimate = 1 / Standard Error of Estimate</a:t>
            </a:r>
            <a:endParaRPr sz="1600">
              <a:latin typeface="Times New Roman"/>
              <a:cs typeface="Times New Roman"/>
            </a:endParaRPr>
          </a:p>
          <a:p>
            <a:pPr marL="319115" marR="23988">
              <a:lnSpc>
                <a:spcPct val="95825"/>
              </a:lnSpc>
              <a:spcBef>
                <a:spcPts val="476"/>
              </a:spcBef>
            </a:pPr>
            <a:r>
              <a:rPr sz="1600" dirty="0">
                <a:latin typeface="Times New Roman"/>
                <a:cs typeface="Times New Roman"/>
              </a:rPr>
              <a:t>where the standard error of the predicted value is used in the denominator.</a:t>
            </a:r>
            <a:endParaRPr sz="1600">
              <a:latin typeface="Times New Roman"/>
              <a:cs typeface="Times New Roman"/>
            </a:endParaRPr>
          </a:p>
          <a:p>
            <a:pPr marL="319115" marR="785459" indent="-307718">
              <a:lnSpc>
                <a:spcPct val="99466"/>
              </a:lnSpc>
              <a:spcBef>
                <a:spcPts val="476"/>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This approach is more difficult</a:t>
            </a:r>
            <a:r>
              <a:rPr sz="1600" spc="-91" dirty="0">
                <a:latin typeface="Times New Roman"/>
                <a:cs typeface="Times New Roman"/>
              </a:rPr>
              <a:t> </a:t>
            </a:r>
            <a:r>
              <a:rPr sz="1600" dirty="0">
                <a:latin typeface="Times New Roman"/>
                <a:cs typeface="Times New Roman"/>
              </a:rPr>
              <a:t>to use when some of the estimates are subjective and some are based upon more quantitative techniques.</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151</a:t>
            </a:r>
            <a:endParaRPr sz="1300">
              <a:latin typeface="Times New Roman"/>
              <a:cs typeface="Times New Roman"/>
            </a:endParaRPr>
          </a:p>
        </p:txBody>
      </p:sp>
    </p:spTree>
    <p:extLst>
      <p:ext uri="{BB962C8B-B14F-4D97-AF65-F5344CB8AC3E}">
        <p14:creationId xmlns:p14="http://schemas.microsoft.com/office/powerpoint/2010/main" val="6183196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txBox="1"/>
          <p:nvPr/>
        </p:nvSpPr>
        <p:spPr>
          <a:xfrm>
            <a:off x="3428119" y="1307726"/>
            <a:ext cx="240431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Picking one Multiple</a:t>
            </a:r>
            <a:endParaRPr sz="2200">
              <a:latin typeface="Times New Roman"/>
              <a:cs typeface="Times New Roman"/>
            </a:endParaRPr>
          </a:p>
        </p:txBody>
      </p:sp>
      <p:sp>
        <p:nvSpPr>
          <p:cNvPr id="13" name="object 13"/>
          <p:cNvSpPr txBox="1"/>
          <p:nvPr/>
        </p:nvSpPr>
        <p:spPr>
          <a:xfrm>
            <a:off x="1525442" y="2095500"/>
            <a:ext cx="6933325" cy="989703"/>
          </a:xfrm>
          <a:prstGeom prst="rect">
            <a:avLst/>
          </a:prstGeom>
        </p:spPr>
        <p:txBody>
          <a:bodyPr wrap="square" lIns="0" tIns="0" rIns="0" bIns="0" rtlCol="0">
            <a:noAutofit/>
          </a:bodyPr>
          <a:lstStyle/>
          <a:p>
            <a:pPr marL="319115" indent="-307718">
              <a:lnSpc>
                <a:spcPts val="1857"/>
              </a:lnSpc>
              <a:spcBef>
                <a:spcPts val="6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This is usually the best way to approach this issue. While a range of values can </a:t>
            </a:r>
            <a:endParaRPr sz="1600">
              <a:latin typeface="Times New Roman"/>
              <a:cs typeface="Times New Roman"/>
            </a:endParaRPr>
          </a:p>
          <a:p>
            <a:pPr marL="319115">
              <a:lnSpc>
                <a:spcPts val="2226"/>
              </a:lnSpc>
            </a:pPr>
            <a:r>
              <a:rPr sz="1600" dirty="0">
                <a:latin typeface="Times New Roman"/>
                <a:cs typeface="Times New Roman"/>
              </a:rPr>
              <a:t>be obtained from a number of multiples, the </a:t>
            </a:r>
            <a:r>
              <a:rPr sz="1600" dirty="0">
                <a:latin typeface="MS PGothic"/>
                <a:cs typeface="MS PGothic"/>
              </a:rPr>
              <a:t>“</a:t>
            </a:r>
            <a:r>
              <a:rPr sz="1600" dirty="0">
                <a:latin typeface="Times New Roman"/>
                <a:cs typeface="Times New Roman"/>
              </a:rPr>
              <a:t>best estimate</a:t>
            </a:r>
            <a:r>
              <a:rPr sz="1600" dirty="0">
                <a:latin typeface="MS PGothic"/>
                <a:cs typeface="MS PGothic"/>
              </a:rPr>
              <a:t>”</a:t>
            </a:r>
            <a:r>
              <a:rPr sz="1600" spc="-84" dirty="0">
                <a:latin typeface="MS PGothic"/>
                <a:cs typeface="MS PGothic"/>
              </a:rPr>
              <a:t> </a:t>
            </a:r>
            <a:r>
              <a:rPr sz="1600" dirty="0">
                <a:latin typeface="Times New Roman"/>
                <a:cs typeface="Times New Roman"/>
              </a:rPr>
              <a:t>value is obtained</a:t>
            </a:r>
            <a:endParaRPr sz="1600">
              <a:latin typeface="Times New Roman"/>
              <a:cs typeface="Times New Roman"/>
            </a:endParaRPr>
          </a:p>
          <a:p>
            <a:pPr marL="319115" marR="30719">
              <a:lnSpc>
                <a:spcPct val="95825"/>
              </a:lnSpc>
            </a:pPr>
            <a:r>
              <a:rPr sz="1600" dirty="0">
                <a:latin typeface="Times New Roman"/>
                <a:cs typeface="Times New Roman"/>
              </a:rPr>
              <a:t>using one multiple.</a:t>
            </a:r>
            <a:endParaRPr sz="1600">
              <a:latin typeface="Times New Roman"/>
              <a:cs typeface="Times New Roman"/>
            </a:endParaRPr>
          </a:p>
          <a:p>
            <a:pPr marL="11397" marR="30719">
              <a:lnSpc>
                <a:spcPct val="95825"/>
              </a:lnSpc>
              <a:spcBef>
                <a:spcPts val="41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multiple that is used can be chosen in one of two ways:</a:t>
            </a:r>
            <a:endParaRPr sz="1600">
              <a:latin typeface="Times New Roman"/>
              <a:cs typeface="Times New Roman"/>
            </a:endParaRPr>
          </a:p>
        </p:txBody>
      </p:sp>
      <p:sp>
        <p:nvSpPr>
          <p:cNvPr id="12" name="object 12"/>
          <p:cNvSpPr txBox="1"/>
          <p:nvPr/>
        </p:nvSpPr>
        <p:spPr>
          <a:xfrm>
            <a:off x="1941078" y="3137868"/>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11" name="object 11"/>
          <p:cNvSpPr txBox="1"/>
          <p:nvPr/>
        </p:nvSpPr>
        <p:spPr>
          <a:xfrm>
            <a:off x="2200851" y="3141456"/>
            <a:ext cx="6119950"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Use the multiple that </a:t>
            </a:r>
            <a:r>
              <a:rPr sz="1400" u="heavy" dirty="0">
                <a:latin typeface="Times New Roman"/>
                <a:cs typeface="Times New Roman"/>
              </a:rPr>
              <a:t>best fits</a:t>
            </a:r>
            <a:r>
              <a:rPr sz="1400" u="heavy" spc="-78" dirty="0">
                <a:latin typeface="Times New Roman"/>
                <a:cs typeface="Times New Roman"/>
              </a:rPr>
              <a:t> </a:t>
            </a:r>
            <a:r>
              <a:rPr sz="1400" u="heavy" dirty="0">
                <a:latin typeface="Times New Roman"/>
                <a:cs typeface="Times New Roman"/>
              </a:rPr>
              <a:t>your objective</a:t>
            </a:r>
            <a:r>
              <a:rPr sz="1400" dirty="0">
                <a:latin typeface="Times New Roman"/>
                <a:cs typeface="Times New Roman"/>
              </a:rPr>
              <a:t>. Thus, if you want the company to be</a:t>
            </a:r>
            <a:endParaRPr sz="1400">
              <a:latin typeface="Times New Roman"/>
              <a:cs typeface="Times New Roman"/>
            </a:endParaRPr>
          </a:p>
        </p:txBody>
      </p:sp>
      <p:sp>
        <p:nvSpPr>
          <p:cNvPr id="10" name="object 10"/>
          <p:cNvSpPr txBox="1"/>
          <p:nvPr/>
        </p:nvSpPr>
        <p:spPr>
          <a:xfrm>
            <a:off x="2195078" y="3356162"/>
            <a:ext cx="6258575" cy="457647"/>
          </a:xfrm>
          <a:prstGeom prst="rect">
            <a:avLst/>
          </a:prstGeom>
        </p:spPr>
        <p:txBody>
          <a:bodyPr wrap="square" lIns="0" tIns="0" rIns="0" bIns="0" rtlCol="0">
            <a:noAutofit/>
          </a:bodyPr>
          <a:lstStyle/>
          <a:p>
            <a:pPr marL="11397" marR="27352">
              <a:lnSpc>
                <a:spcPts val="1476"/>
              </a:lnSpc>
              <a:spcBef>
                <a:spcPts val="74"/>
              </a:spcBef>
            </a:pPr>
            <a:r>
              <a:rPr sz="1400" dirty="0">
                <a:latin typeface="Times New Roman"/>
                <a:cs typeface="Times New Roman"/>
              </a:rPr>
              <a:t>undervalued, you pick the multiple that yields the highest value.</a:t>
            </a:r>
            <a:endParaRPr sz="1400">
              <a:latin typeface="Times New Roman"/>
              <a:cs typeface="Times New Roman"/>
            </a:endParaRPr>
          </a:p>
          <a:p>
            <a:pPr marL="17095">
              <a:lnSpc>
                <a:spcPct val="95825"/>
              </a:lnSpc>
              <a:spcBef>
                <a:spcPts val="325"/>
              </a:spcBef>
            </a:pPr>
            <a:r>
              <a:rPr sz="1400" dirty="0">
                <a:latin typeface="Times New Roman"/>
                <a:cs typeface="Times New Roman"/>
              </a:rPr>
              <a:t>Use the multiple that </a:t>
            </a:r>
            <a:r>
              <a:rPr sz="1400" u="heavy" dirty="0">
                <a:latin typeface="Times New Roman"/>
                <a:cs typeface="Times New Roman"/>
              </a:rPr>
              <a:t>has the highest R-squared</a:t>
            </a:r>
            <a:r>
              <a:rPr sz="1400" dirty="0">
                <a:latin typeface="Times New Roman"/>
                <a:cs typeface="Times New Roman"/>
              </a:rPr>
              <a:t> in the sector when regressed against</a:t>
            </a:r>
            <a:endParaRPr sz="1400">
              <a:latin typeface="Times New Roman"/>
              <a:cs typeface="Times New Roman"/>
            </a:endParaRPr>
          </a:p>
        </p:txBody>
      </p:sp>
      <p:sp>
        <p:nvSpPr>
          <p:cNvPr id="9" name="object 9"/>
          <p:cNvSpPr txBox="1"/>
          <p:nvPr/>
        </p:nvSpPr>
        <p:spPr>
          <a:xfrm>
            <a:off x="1941078" y="3608515"/>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8" name="object 8"/>
          <p:cNvSpPr txBox="1"/>
          <p:nvPr/>
        </p:nvSpPr>
        <p:spPr>
          <a:xfrm>
            <a:off x="2195079" y="3826809"/>
            <a:ext cx="6243337" cy="894678"/>
          </a:xfrm>
          <a:prstGeom prst="rect">
            <a:avLst/>
          </a:prstGeom>
        </p:spPr>
        <p:txBody>
          <a:bodyPr wrap="square" lIns="0" tIns="0" rIns="0" bIns="0" rtlCol="0">
            <a:noAutofit/>
          </a:bodyPr>
          <a:lstStyle/>
          <a:p>
            <a:pPr marL="11397" marR="27352">
              <a:lnSpc>
                <a:spcPts val="1476"/>
              </a:lnSpc>
              <a:spcBef>
                <a:spcPts val="74"/>
              </a:spcBef>
            </a:pPr>
            <a:r>
              <a:rPr sz="1400" dirty="0">
                <a:latin typeface="Times New Roman"/>
                <a:cs typeface="Times New Roman"/>
              </a:rPr>
              <a:t>fundamentals. Thus, if you have tried PE, PBV, PS, etc. and run regressions of</a:t>
            </a:r>
            <a:endParaRPr sz="1400">
              <a:latin typeface="Times New Roman"/>
              <a:cs typeface="Times New Roman"/>
            </a:endParaRPr>
          </a:p>
          <a:p>
            <a:pPr marL="11397" marR="33189">
              <a:lnSpc>
                <a:spcPct val="98987"/>
              </a:lnSpc>
              <a:spcBef>
                <a:spcPts val="69"/>
              </a:spcBef>
            </a:pPr>
            <a:r>
              <a:rPr sz="1400" dirty="0">
                <a:latin typeface="Times New Roman"/>
                <a:cs typeface="Times New Roman"/>
              </a:rPr>
              <a:t>these multiples against fundamentals, use the multiple that works best at explaining differences across firms</a:t>
            </a:r>
            <a:r>
              <a:rPr sz="1400" spc="-78" dirty="0">
                <a:latin typeface="Times New Roman"/>
                <a:cs typeface="Times New Roman"/>
              </a:rPr>
              <a:t> </a:t>
            </a:r>
            <a:r>
              <a:rPr sz="1400" dirty="0">
                <a:latin typeface="Times New Roman"/>
                <a:cs typeface="Times New Roman"/>
              </a:rPr>
              <a:t>in that sector.</a:t>
            </a:r>
            <a:endParaRPr sz="1400">
              <a:latin typeface="Times New Roman"/>
              <a:cs typeface="Times New Roman"/>
            </a:endParaRPr>
          </a:p>
          <a:p>
            <a:pPr marL="17095">
              <a:lnSpc>
                <a:spcPct val="95825"/>
              </a:lnSpc>
              <a:spcBef>
                <a:spcPts val="345"/>
              </a:spcBef>
            </a:pPr>
            <a:r>
              <a:rPr sz="1400" dirty="0">
                <a:latin typeface="Times New Roman"/>
                <a:cs typeface="Times New Roman"/>
              </a:rPr>
              <a:t>Use the multiple that seems to </a:t>
            </a:r>
            <a:r>
              <a:rPr sz="1400" u="heavy" dirty="0">
                <a:latin typeface="Times New Roman"/>
                <a:cs typeface="Times New Roman"/>
              </a:rPr>
              <a:t>make the most sense</a:t>
            </a:r>
            <a:r>
              <a:rPr sz="1400" dirty="0">
                <a:latin typeface="Times New Roman"/>
                <a:cs typeface="Times New Roman"/>
              </a:rPr>
              <a:t> for that sector, given how value</a:t>
            </a:r>
            <a:endParaRPr sz="1400">
              <a:latin typeface="Times New Roman"/>
              <a:cs typeface="Times New Roman"/>
            </a:endParaRPr>
          </a:p>
        </p:txBody>
      </p:sp>
      <p:sp>
        <p:nvSpPr>
          <p:cNvPr id="7" name="object 7"/>
          <p:cNvSpPr txBox="1"/>
          <p:nvPr/>
        </p:nvSpPr>
        <p:spPr>
          <a:xfrm>
            <a:off x="1941078" y="451619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6" name="object 6"/>
          <p:cNvSpPr txBox="1"/>
          <p:nvPr/>
        </p:nvSpPr>
        <p:spPr>
          <a:xfrm>
            <a:off x="2195078" y="4734485"/>
            <a:ext cx="1866336"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is measured and created.</a:t>
            </a:r>
            <a:endParaRPr sz="1400">
              <a:latin typeface="Times New Roman"/>
              <a:cs typeface="Times New Roman"/>
            </a:endParaRPr>
          </a:p>
        </p:txBody>
      </p:sp>
      <p:sp>
        <p:nvSpPr>
          <p:cNvPr id="5" name="object 5"/>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4" name="object 4"/>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152</a:t>
            </a:r>
            <a:endParaRPr sz="1300">
              <a:latin typeface="Times New Roman"/>
              <a:cs typeface="Times New Roman"/>
            </a:endParaRPr>
          </a:p>
        </p:txBody>
      </p:sp>
      <p:sp>
        <p:nvSpPr>
          <p:cNvPr id="3" name="object 3"/>
          <p:cNvSpPr txBox="1"/>
          <p:nvPr/>
        </p:nvSpPr>
        <p:spPr>
          <a:xfrm>
            <a:off x="4372474" y="3163868"/>
            <a:ext cx="46189"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4049016" y="3634515"/>
            <a:ext cx="46189"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23556793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7" name="object 1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txBox="1"/>
          <p:nvPr/>
        </p:nvSpPr>
        <p:spPr>
          <a:xfrm>
            <a:off x="2596914" y="1307726"/>
            <a:ext cx="406667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Self Serving … But all too common</a:t>
            </a:r>
            <a:endParaRPr sz="2200">
              <a:latin typeface="Times New Roman"/>
              <a:cs typeface="Times New Roman"/>
            </a:endParaRPr>
          </a:p>
        </p:txBody>
      </p:sp>
      <p:sp>
        <p:nvSpPr>
          <p:cNvPr id="10" name="object 10"/>
          <p:cNvSpPr txBox="1"/>
          <p:nvPr/>
        </p:nvSpPr>
        <p:spPr>
          <a:xfrm>
            <a:off x="1837170" y="2095500"/>
            <a:ext cx="6609499" cy="2543735"/>
          </a:xfrm>
          <a:prstGeom prst="rect">
            <a:avLst/>
          </a:prstGeom>
        </p:spPr>
        <p:txBody>
          <a:bodyPr wrap="square" lIns="0" tIns="0" rIns="0" bIns="0" rtlCol="0">
            <a:noAutofit/>
          </a:bodyPr>
          <a:lstStyle/>
          <a:p>
            <a:pPr marL="11397" marR="23988">
              <a:lnSpc>
                <a:spcPts val="1650"/>
              </a:lnSpc>
              <a:spcBef>
                <a:spcPts val="83"/>
              </a:spcBef>
            </a:pPr>
            <a:r>
              <a:rPr sz="1600" dirty="0">
                <a:latin typeface="Times New Roman"/>
                <a:cs typeface="Times New Roman"/>
              </a:rPr>
              <a:t>When a firm</a:t>
            </a:r>
            <a:r>
              <a:rPr sz="1600" spc="-88" dirty="0">
                <a:latin typeface="Times New Roman"/>
                <a:cs typeface="Times New Roman"/>
              </a:rPr>
              <a:t> </a:t>
            </a:r>
            <a:r>
              <a:rPr sz="1600" dirty="0">
                <a:latin typeface="Times New Roman"/>
                <a:cs typeface="Times New Roman"/>
              </a:rPr>
              <a:t>is valued using several multiples, some will yield really high</a:t>
            </a:r>
            <a:endParaRPr sz="1600">
              <a:latin typeface="Times New Roman"/>
              <a:cs typeface="Times New Roman"/>
            </a:endParaRPr>
          </a:p>
          <a:p>
            <a:pPr marL="11397" marR="23988">
              <a:lnSpc>
                <a:spcPct val="95825"/>
              </a:lnSpc>
            </a:pPr>
            <a:r>
              <a:rPr sz="1600" dirty="0">
                <a:latin typeface="Times New Roman"/>
                <a:cs typeface="Times New Roman"/>
              </a:rPr>
              <a:t>values and some really low ones.</a:t>
            </a:r>
            <a:endParaRPr sz="1600">
              <a:latin typeface="Times New Roman"/>
              <a:cs typeface="Times New Roman"/>
            </a:endParaRPr>
          </a:p>
          <a:p>
            <a:pPr marL="11397" marR="51362">
              <a:lnSpc>
                <a:spcPct val="99849"/>
              </a:lnSpc>
              <a:spcBef>
                <a:spcPts val="504"/>
              </a:spcBef>
            </a:pPr>
            <a:r>
              <a:rPr sz="1600" dirty="0">
                <a:latin typeface="Times New Roman"/>
                <a:cs typeface="Times New Roman"/>
              </a:rPr>
              <a:t>If there is a significant</a:t>
            </a:r>
            <a:r>
              <a:rPr sz="1600" spc="-88" dirty="0">
                <a:latin typeface="Times New Roman"/>
                <a:cs typeface="Times New Roman"/>
              </a:rPr>
              <a:t> </a:t>
            </a:r>
            <a:r>
              <a:rPr sz="1600" dirty="0">
                <a:latin typeface="Times New Roman"/>
                <a:cs typeface="Times New Roman"/>
              </a:rPr>
              <a:t>bias in the valuation towards high or low values, it is tempting to pick the multiple that best reflects</a:t>
            </a:r>
            <a:r>
              <a:rPr sz="1600" spc="-88" dirty="0">
                <a:latin typeface="Times New Roman"/>
                <a:cs typeface="Times New Roman"/>
              </a:rPr>
              <a:t> </a:t>
            </a:r>
            <a:r>
              <a:rPr sz="1600" dirty="0">
                <a:latin typeface="Times New Roman"/>
                <a:cs typeface="Times New Roman"/>
              </a:rPr>
              <a:t>this bias. Once the multiple that works best is picked, the other multiples can be abandoned and never brought up.</a:t>
            </a:r>
            <a:endParaRPr sz="1600">
              <a:latin typeface="Times New Roman"/>
              <a:cs typeface="Times New Roman"/>
            </a:endParaRPr>
          </a:p>
          <a:p>
            <a:pPr marL="11397" marR="268248">
              <a:lnSpc>
                <a:spcPct val="100328"/>
              </a:lnSpc>
              <a:spcBef>
                <a:spcPts val="337"/>
              </a:spcBef>
            </a:pPr>
            <a:r>
              <a:rPr sz="1600" dirty="0">
                <a:latin typeface="Times New Roman"/>
                <a:cs typeface="Times New Roman"/>
              </a:rPr>
              <a:t>This approach, while yielding very biased and often absurd valuations, may serve other purposes very well.</a:t>
            </a:r>
            <a:endParaRPr sz="1600">
              <a:latin typeface="Times New Roman"/>
              <a:cs typeface="Times New Roman"/>
            </a:endParaRPr>
          </a:p>
          <a:p>
            <a:pPr marL="11397">
              <a:lnSpc>
                <a:spcPct val="100328"/>
              </a:lnSpc>
              <a:spcBef>
                <a:spcPts val="417"/>
              </a:spcBef>
            </a:pPr>
            <a:r>
              <a:rPr sz="1600" dirty="0">
                <a:latin typeface="Times New Roman"/>
                <a:cs typeface="Times New Roman"/>
              </a:rPr>
              <a:t>As a user of valuations, it is always important to look at the biases of the entity doing the valuation, and asking some questions:</a:t>
            </a:r>
            <a:endParaRPr sz="1600">
              <a:latin typeface="Times New Roman"/>
              <a:cs typeface="Times New Roman"/>
            </a:endParaRPr>
          </a:p>
        </p:txBody>
      </p:sp>
      <p:sp>
        <p:nvSpPr>
          <p:cNvPr id="9" name="object 9"/>
          <p:cNvSpPr txBox="1"/>
          <p:nvPr/>
        </p:nvSpPr>
        <p:spPr>
          <a:xfrm>
            <a:off x="1525442" y="2125800"/>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8" name="object 8"/>
          <p:cNvSpPr txBox="1"/>
          <p:nvPr/>
        </p:nvSpPr>
        <p:spPr>
          <a:xfrm>
            <a:off x="1525442" y="2656063"/>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7" name="object 7"/>
          <p:cNvSpPr txBox="1"/>
          <p:nvPr/>
        </p:nvSpPr>
        <p:spPr>
          <a:xfrm>
            <a:off x="1525442" y="3664592"/>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6" name="object 6"/>
          <p:cNvSpPr txBox="1"/>
          <p:nvPr/>
        </p:nvSpPr>
        <p:spPr>
          <a:xfrm>
            <a:off x="1525442" y="4202474"/>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5" name="object 5"/>
          <p:cNvSpPr txBox="1"/>
          <p:nvPr/>
        </p:nvSpPr>
        <p:spPr>
          <a:xfrm>
            <a:off x="1941078" y="4684280"/>
            <a:ext cx="141734" cy="474236"/>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21"/>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4" name="object 4"/>
          <p:cNvSpPr txBox="1"/>
          <p:nvPr/>
        </p:nvSpPr>
        <p:spPr>
          <a:xfrm>
            <a:off x="2195079" y="4687869"/>
            <a:ext cx="6071003" cy="685352"/>
          </a:xfrm>
          <a:prstGeom prst="rect">
            <a:avLst/>
          </a:prstGeom>
        </p:spPr>
        <p:txBody>
          <a:bodyPr wrap="square" lIns="0" tIns="0" rIns="0" bIns="0" rtlCol="0">
            <a:noAutofit/>
          </a:bodyPr>
          <a:lstStyle/>
          <a:p>
            <a:pPr marL="17095" marR="20056">
              <a:lnSpc>
                <a:spcPts val="1476"/>
              </a:lnSpc>
              <a:spcBef>
                <a:spcPts val="74"/>
              </a:spcBef>
            </a:pPr>
            <a:r>
              <a:rPr sz="1400" dirty="0">
                <a:latin typeface="Times New Roman"/>
                <a:cs typeface="Times New Roman"/>
              </a:rPr>
              <a:t>Why was this multiple chosen?</a:t>
            </a:r>
            <a:endParaRPr sz="1400">
              <a:latin typeface="Times New Roman"/>
              <a:cs typeface="Times New Roman"/>
            </a:endParaRPr>
          </a:p>
          <a:p>
            <a:pPr marL="11397" indent="5698">
              <a:lnSpc>
                <a:spcPct val="99754"/>
              </a:lnSpc>
              <a:spcBef>
                <a:spcPts val="428"/>
              </a:spcBef>
            </a:pPr>
            <a:r>
              <a:rPr sz="1400" dirty="0">
                <a:latin typeface="Times New Roman"/>
                <a:cs typeface="Times New Roman"/>
              </a:rPr>
              <a:t>What would the value be if a different multiple were used? (You pick the specific multiple that you want to see tried.)</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153</a:t>
            </a:r>
            <a:endParaRPr sz="1300">
              <a:latin typeface="Times New Roman"/>
              <a:cs typeface="Times New Roman"/>
            </a:endParaRPr>
          </a:p>
        </p:txBody>
      </p:sp>
    </p:spTree>
    <p:extLst>
      <p:ext uri="{BB962C8B-B14F-4D97-AF65-F5344CB8AC3E}">
        <p14:creationId xmlns:p14="http://schemas.microsoft.com/office/powerpoint/2010/main" val="234937456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3220639" y="1307726"/>
            <a:ext cx="28192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 Statistical Approach</a:t>
            </a:r>
            <a:endParaRPr sz="2200">
              <a:latin typeface="Times New Roman"/>
              <a:cs typeface="Times New Roman"/>
            </a:endParaRPr>
          </a:p>
        </p:txBody>
      </p:sp>
      <p:sp>
        <p:nvSpPr>
          <p:cNvPr id="4" name="object 4"/>
          <p:cNvSpPr txBox="1"/>
          <p:nvPr/>
        </p:nvSpPr>
        <p:spPr>
          <a:xfrm>
            <a:off x="1525442" y="2095500"/>
            <a:ext cx="6840053" cy="2252382"/>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One of the advantages of running regressions of multiples against</a:t>
            </a:r>
            <a:endParaRPr sz="1600">
              <a:latin typeface="Times New Roman"/>
              <a:cs typeface="Times New Roman"/>
            </a:endParaRPr>
          </a:p>
          <a:p>
            <a:pPr marL="319115" marR="125170">
              <a:lnSpc>
                <a:spcPct val="99562"/>
              </a:lnSpc>
            </a:pPr>
            <a:r>
              <a:rPr sz="1600" dirty="0">
                <a:latin typeface="Times New Roman"/>
                <a:cs typeface="Times New Roman"/>
              </a:rPr>
              <a:t>fundamentals across firms</a:t>
            </a:r>
            <a:r>
              <a:rPr sz="1600" spc="-88" dirty="0">
                <a:latin typeface="Times New Roman"/>
                <a:cs typeface="Times New Roman"/>
              </a:rPr>
              <a:t> </a:t>
            </a:r>
            <a:r>
              <a:rPr sz="1600" dirty="0">
                <a:latin typeface="Times New Roman"/>
                <a:cs typeface="Times New Roman"/>
              </a:rPr>
              <a:t>in a sector is that you get R-squared values on the regression (that provide information on how well fundamentals explain differences across multiples in that sector).</a:t>
            </a:r>
            <a:endParaRPr sz="1600">
              <a:latin typeface="Times New Roman"/>
              <a:cs typeface="Times New Roman"/>
            </a:endParaRPr>
          </a:p>
          <a:p>
            <a:pPr marL="319115" indent="-307718">
              <a:lnSpc>
                <a:spcPct val="98316"/>
              </a:lnSpc>
              <a:spcBef>
                <a:spcPts val="43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As a rule, it is dangerous to use multiples where valuation fundamentals (cash flows,</a:t>
            </a:r>
            <a:r>
              <a:rPr sz="1600" spc="-88" dirty="0">
                <a:latin typeface="Times New Roman"/>
                <a:cs typeface="Times New Roman"/>
              </a:rPr>
              <a:t> </a:t>
            </a:r>
            <a:r>
              <a:rPr sz="1600" dirty="0">
                <a:latin typeface="Times New Roman"/>
                <a:cs typeface="Times New Roman"/>
              </a:rPr>
              <a:t>risk and growth) do not explain a significant</a:t>
            </a:r>
            <a:r>
              <a:rPr sz="1600" spc="-88" dirty="0">
                <a:latin typeface="Times New Roman"/>
                <a:cs typeface="Times New Roman"/>
              </a:rPr>
              <a:t> </a:t>
            </a:r>
            <a:r>
              <a:rPr sz="1600" dirty="0">
                <a:latin typeface="Times New Roman"/>
                <a:cs typeface="Times New Roman"/>
              </a:rPr>
              <a:t>portion of the differences across firms</a:t>
            </a:r>
            <a:r>
              <a:rPr sz="1600" spc="-88" dirty="0">
                <a:latin typeface="Times New Roman"/>
                <a:cs typeface="Times New Roman"/>
              </a:rPr>
              <a:t> </a:t>
            </a:r>
            <a:r>
              <a:rPr sz="1600" dirty="0">
                <a:latin typeface="Times New Roman"/>
                <a:cs typeface="Times New Roman"/>
              </a:rPr>
              <a:t>in the sector.</a:t>
            </a:r>
            <a:endParaRPr sz="1600">
              <a:latin typeface="Times New Roman"/>
              <a:cs typeface="Times New Roman"/>
            </a:endParaRPr>
          </a:p>
          <a:p>
            <a:pPr marL="319115" marR="211208" indent="-307718">
              <a:lnSpc>
                <a:spcPct val="99466"/>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As a caveat, however, it is not necessarily true that the multiple that has the highest R-squared provides the best estimate of value for firms</a:t>
            </a:r>
            <a:r>
              <a:rPr sz="1600" spc="-88" dirty="0">
                <a:latin typeface="Times New Roman"/>
                <a:cs typeface="Times New Roman"/>
              </a:rPr>
              <a:t> </a:t>
            </a:r>
            <a:r>
              <a:rPr sz="1600" dirty="0">
                <a:latin typeface="Times New Roman"/>
                <a:cs typeface="Times New Roman"/>
              </a:rPr>
              <a:t>in a sector.</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154</a:t>
            </a:r>
            <a:endParaRPr sz="1300">
              <a:latin typeface="Times New Roman"/>
              <a:cs typeface="Times New Roman"/>
            </a:endParaRPr>
          </a:p>
        </p:txBody>
      </p:sp>
    </p:spTree>
    <p:extLst>
      <p:ext uri="{BB962C8B-B14F-4D97-AF65-F5344CB8AC3E}">
        <p14:creationId xmlns:p14="http://schemas.microsoft.com/office/powerpoint/2010/main" val="233055305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txBox="1"/>
          <p:nvPr/>
        </p:nvSpPr>
        <p:spPr>
          <a:xfrm>
            <a:off x="3078238" y="1307726"/>
            <a:ext cx="310406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 More Intuitive Approach</a:t>
            </a:r>
            <a:endParaRPr sz="2200">
              <a:latin typeface="Times New Roman"/>
              <a:cs typeface="Times New Roman"/>
            </a:endParaRPr>
          </a:p>
        </p:txBody>
      </p:sp>
      <p:sp>
        <p:nvSpPr>
          <p:cNvPr id="8" name="object 8"/>
          <p:cNvSpPr txBox="1"/>
          <p:nvPr/>
        </p:nvSpPr>
        <p:spPr>
          <a:xfrm>
            <a:off x="1525443" y="2095500"/>
            <a:ext cx="6752935" cy="705971"/>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Managers in every sector tend to focus on specific</a:t>
            </a:r>
            <a:r>
              <a:rPr sz="2400" spc="-88" baseline="1610" dirty="0">
                <a:latin typeface="Times New Roman"/>
                <a:cs typeface="Times New Roman"/>
              </a:rPr>
              <a:t> </a:t>
            </a:r>
            <a:r>
              <a:rPr sz="2400" baseline="1610" dirty="0">
                <a:latin typeface="Times New Roman"/>
                <a:cs typeface="Times New Roman"/>
              </a:rPr>
              <a:t>variables when analyzing</a:t>
            </a:r>
            <a:endParaRPr sz="1600">
              <a:latin typeface="Times New Roman"/>
              <a:cs typeface="Times New Roman"/>
            </a:endParaRPr>
          </a:p>
          <a:p>
            <a:pPr marL="319115">
              <a:lnSpc>
                <a:spcPts val="1857"/>
              </a:lnSpc>
            </a:pPr>
            <a:r>
              <a:rPr sz="1600" dirty="0">
                <a:latin typeface="Times New Roman"/>
                <a:cs typeface="Times New Roman"/>
              </a:rPr>
              <a:t>strategy and performance. The multiple used will generally reflect</a:t>
            </a:r>
            <a:r>
              <a:rPr sz="1600" spc="-88" dirty="0">
                <a:latin typeface="Times New Roman"/>
                <a:cs typeface="Times New Roman"/>
              </a:rPr>
              <a:t> </a:t>
            </a:r>
            <a:r>
              <a:rPr sz="1600" dirty="0">
                <a:latin typeface="Times New Roman"/>
                <a:cs typeface="Times New Roman"/>
              </a:rPr>
              <a:t>this focus. </a:t>
            </a:r>
            <a:endParaRPr sz="1600">
              <a:latin typeface="Times New Roman"/>
              <a:cs typeface="Times New Roman"/>
            </a:endParaRPr>
          </a:p>
          <a:p>
            <a:pPr marL="319115">
              <a:lnSpc>
                <a:spcPts val="1857"/>
              </a:lnSpc>
              <a:spcBef>
                <a:spcPts val="117"/>
              </a:spcBef>
            </a:pPr>
            <a:r>
              <a:rPr sz="1600" dirty="0">
                <a:latin typeface="Times New Roman"/>
                <a:cs typeface="Times New Roman"/>
              </a:rPr>
              <a:t>Consider three examples.</a:t>
            </a:r>
            <a:endParaRPr sz="1600">
              <a:latin typeface="Times New Roman"/>
              <a:cs typeface="Times New Roman"/>
            </a:endParaRPr>
          </a:p>
        </p:txBody>
      </p:sp>
      <p:sp>
        <p:nvSpPr>
          <p:cNvPr id="7" name="object 7"/>
          <p:cNvSpPr txBox="1"/>
          <p:nvPr/>
        </p:nvSpPr>
        <p:spPr>
          <a:xfrm>
            <a:off x="1941078" y="2846515"/>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6" name="object 6"/>
          <p:cNvSpPr txBox="1"/>
          <p:nvPr/>
        </p:nvSpPr>
        <p:spPr>
          <a:xfrm>
            <a:off x="2195078" y="2850103"/>
            <a:ext cx="6182045" cy="1581822"/>
          </a:xfrm>
          <a:prstGeom prst="rect">
            <a:avLst/>
          </a:prstGeom>
        </p:spPr>
        <p:txBody>
          <a:bodyPr wrap="square" lIns="0" tIns="0" rIns="0" bIns="0" rtlCol="0">
            <a:noAutofit/>
          </a:bodyPr>
          <a:lstStyle/>
          <a:p>
            <a:pPr marL="17095">
              <a:lnSpc>
                <a:spcPts val="1476"/>
              </a:lnSpc>
              <a:spcBef>
                <a:spcPts val="74"/>
              </a:spcBef>
            </a:pPr>
            <a:r>
              <a:rPr sz="1400" i="1" dirty="0">
                <a:latin typeface="Times New Roman"/>
                <a:cs typeface="Times New Roman"/>
              </a:rPr>
              <a:t>In retailing</a:t>
            </a:r>
            <a:r>
              <a:rPr sz="1400" dirty="0">
                <a:latin typeface="Times New Roman"/>
                <a:cs typeface="Times New Roman"/>
              </a:rPr>
              <a:t>: The focus is usually on same store sales (turnover) and profit</a:t>
            </a:r>
            <a:r>
              <a:rPr sz="1400" spc="-83" dirty="0">
                <a:latin typeface="Times New Roman"/>
                <a:cs typeface="Times New Roman"/>
              </a:rPr>
              <a:t> </a:t>
            </a:r>
            <a:r>
              <a:rPr sz="1400" dirty="0">
                <a:latin typeface="Times New Roman"/>
                <a:cs typeface="Times New Roman"/>
              </a:rPr>
              <a:t>margins.</a:t>
            </a:r>
            <a:endParaRPr sz="1400">
              <a:latin typeface="Times New Roman"/>
              <a:cs typeface="Times New Roman"/>
            </a:endParaRPr>
          </a:p>
          <a:p>
            <a:pPr marL="11397" marR="27352">
              <a:lnSpc>
                <a:spcPct val="95825"/>
              </a:lnSpc>
            </a:pPr>
            <a:r>
              <a:rPr sz="1400" dirty="0">
                <a:latin typeface="Times New Roman"/>
                <a:cs typeface="Times New Roman"/>
              </a:rPr>
              <a:t>Not surprisingly, the revenue multiple is most common in this sector.</a:t>
            </a:r>
            <a:endParaRPr sz="1400">
              <a:latin typeface="Times New Roman"/>
              <a:cs typeface="Times New Roman"/>
            </a:endParaRPr>
          </a:p>
          <a:p>
            <a:pPr marL="11397" marR="118414" indent="5698">
              <a:lnSpc>
                <a:spcPct val="99370"/>
              </a:lnSpc>
              <a:spcBef>
                <a:spcPts val="488"/>
              </a:spcBef>
            </a:pPr>
            <a:r>
              <a:rPr sz="1400" i="1" dirty="0">
                <a:latin typeface="Times New Roman"/>
                <a:cs typeface="Times New Roman"/>
              </a:rPr>
              <a:t>In financial</a:t>
            </a:r>
            <a:r>
              <a:rPr sz="1400" i="1" spc="-107" dirty="0">
                <a:latin typeface="Times New Roman"/>
                <a:cs typeface="Times New Roman"/>
              </a:rPr>
              <a:t> </a:t>
            </a:r>
            <a:r>
              <a:rPr sz="1400" i="1" dirty="0">
                <a:latin typeface="Times New Roman"/>
                <a:cs typeface="Times New Roman"/>
              </a:rPr>
              <a:t>services</a:t>
            </a:r>
            <a:r>
              <a:rPr sz="1400" dirty="0">
                <a:latin typeface="Times New Roman"/>
                <a:cs typeface="Times New Roman"/>
              </a:rPr>
              <a:t>: The emphasis is usually on return on equity. Book Equity is often viewed as a scarce resource, since capital ratios are based upon it. Price to book ratios dominate.</a:t>
            </a:r>
            <a:endParaRPr sz="1400">
              <a:latin typeface="Times New Roman"/>
              <a:cs typeface="Times New Roman"/>
            </a:endParaRPr>
          </a:p>
          <a:p>
            <a:pPr marL="11397" marR="22637" indent="5698">
              <a:lnSpc>
                <a:spcPct val="99754"/>
              </a:lnSpc>
              <a:spcBef>
                <a:spcPts val="337"/>
              </a:spcBef>
            </a:pPr>
            <a:r>
              <a:rPr sz="1400" i="1" dirty="0">
                <a:latin typeface="Times New Roman"/>
                <a:cs typeface="Times New Roman"/>
              </a:rPr>
              <a:t>In technology</a:t>
            </a:r>
            <a:r>
              <a:rPr sz="1400" dirty="0">
                <a:latin typeface="Times New Roman"/>
                <a:cs typeface="Times New Roman"/>
              </a:rPr>
              <a:t>: Growth is usually the dominant theme. PEG ratios were invented in this sector.</a:t>
            </a:r>
            <a:endParaRPr sz="1400">
              <a:latin typeface="Times New Roman"/>
              <a:cs typeface="Times New Roman"/>
            </a:endParaRPr>
          </a:p>
        </p:txBody>
      </p:sp>
      <p:sp>
        <p:nvSpPr>
          <p:cNvPr id="5" name="object 5"/>
          <p:cNvSpPr txBox="1"/>
          <p:nvPr/>
        </p:nvSpPr>
        <p:spPr>
          <a:xfrm>
            <a:off x="1941078" y="3328368"/>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4" name="object 4"/>
          <p:cNvSpPr txBox="1"/>
          <p:nvPr/>
        </p:nvSpPr>
        <p:spPr>
          <a:xfrm>
            <a:off x="1941078" y="4011927"/>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155</a:t>
            </a:r>
            <a:endParaRPr sz="1300">
              <a:latin typeface="Times New Roman"/>
              <a:cs typeface="Times New Roman"/>
            </a:endParaRPr>
          </a:p>
        </p:txBody>
      </p:sp>
    </p:spTree>
    <p:extLst>
      <p:ext uri="{BB962C8B-B14F-4D97-AF65-F5344CB8AC3E}">
        <p14:creationId xmlns:p14="http://schemas.microsoft.com/office/powerpoint/2010/main" val="30255794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8" name="object 1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9" name="object 1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2" name="object 12"/>
          <p:cNvSpPr txBox="1"/>
          <p:nvPr/>
        </p:nvSpPr>
        <p:spPr>
          <a:xfrm>
            <a:off x="3093527" y="1307726"/>
            <a:ext cx="307346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Sector or Market Multiples</a:t>
            </a:r>
            <a:endParaRPr sz="2200">
              <a:latin typeface="Times New Roman"/>
              <a:cs typeface="Times New Roman"/>
            </a:endParaRPr>
          </a:p>
        </p:txBody>
      </p:sp>
      <p:sp>
        <p:nvSpPr>
          <p:cNvPr id="11" name="object 11"/>
          <p:cNvSpPr txBox="1"/>
          <p:nvPr/>
        </p:nvSpPr>
        <p:spPr>
          <a:xfrm>
            <a:off x="1525442" y="2095500"/>
            <a:ext cx="6793668" cy="997324"/>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conventional approach to using multiples is to look at the sector or</a:t>
            </a:r>
            <a:endParaRPr sz="1600">
              <a:latin typeface="Times New Roman"/>
              <a:cs typeface="Times New Roman"/>
            </a:endParaRPr>
          </a:p>
          <a:p>
            <a:pPr marL="319115" marR="23988">
              <a:lnSpc>
                <a:spcPct val="95825"/>
              </a:lnSpc>
            </a:pPr>
            <a:r>
              <a:rPr sz="1600" dirty="0">
                <a:latin typeface="Times New Roman"/>
                <a:cs typeface="Times New Roman"/>
              </a:rPr>
              <a:t>comparable firms.</a:t>
            </a:r>
            <a:endParaRPr sz="1600">
              <a:latin typeface="Times New Roman"/>
              <a:cs typeface="Times New Roman"/>
            </a:endParaRPr>
          </a:p>
          <a:p>
            <a:pPr marL="319115" indent="-307718">
              <a:lnSpc>
                <a:spcPct val="99466"/>
              </a:lnSpc>
              <a:spcBef>
                <a:spcPts val="50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Whether sector or market based multiples make the most sense depends upon how you think the market makes mistakes in valuation</a:t>
            </a:r>
            <a:endParaRPr sz="1600">
              <a:latin typeface="Times New Roman"/>
              <a:cs typeface="Times New Roman"/>
            </a:endParaRPr>
          </a:p>
        </p:txBody>
      </p:sp>
      <p:sp>
        <p:nvSpPr>
          <p:cNvPr id="10" name="object 10"/>
          <p:cNvSpPr txBox="1"/>
          <p:nvPr/>
        </p:nvSpPr>
        <p:spPr>
          <a:xfrm>
            <a:off x="1941078" y="3137868"/>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9" name="object 9"/>
          <p:cNvSpPr txBox="1"/>
          <p:nvPr/>
        </p:nvSpPr>
        <p:spPr>
          <a:xfrm>
            <a:off x="2195079" y="3141456"/>
            <a:ext cx="6224419" cy="1111175"/>
          </a:xfrm>
          <a:prstGeom prst="rect">
            <a:avLst/>
          </a:prstGeom>
        </p:spPr>
        <p:txBody>
          <a:bodyPr wrap="square" lIns="0" tIns="0" rIns="0" bIns="0" rtlCol="0">
            <a:noAutofit/>
          </a:bodyPr>
          <a:lstStyle/>
          <a:p>
            <a:pPr marL="17095" marR="20056">
              <a:lnSpc>
                <a:spcPts val="1476"/>
              </a:lnSpc>
              <a:spcBef>
                <a:spcPts val="74"/>
              </a:spcBef>
            </a:pPr>
            <a:r>
              <a:rPr sz="1400" dirty="0">
                <a:latin typeface="Times New Roman"/>
                <a:cs typeface="Times New Roman"/>
              </a:rPr>
              <a:t>If you think that markets make mistakes on individual firm</a:t>
            </a:r>
            <a:r>
              <a:rPr sz="1400" spc="-78" dirty="0">
                <a:latin typeface="Times New Roman"/>
                <a:cs typeface="Times New Roman"/>
              </a:rPr>
              <a:t> </a:t>
            </a:r>
            <a:r>
              <a:rPr sz="1400" dirty="0">
                <a:latin typeface="Times New Roman"/>
                <a:cs typeface="Times New Roman"/>
              </a:rPr>
              <a:t>valuations but that</a:t>
            </a:r>
            <a:endParaRPr sz="1400">
              <a:latin typeface="Times New Roman"/>
              <a:cs typeface="Times New Roman"/>
            </a:endParaRPr>
          </a:p>
          <a:p>
            <a:pPr marL="11397">
              <a:lnSpc>
                <a:spcPct val="98987"/>
              </a:lnSpc>
            </a:pPr>
            <a:r>
              <a:rPr sz="1400" dirty="0">
                <a:latin typeface="Times New Roman"/>
                <a:cs typeface="Times New Roman"/>
              </a:rPr>
              <a:t>valuations tend to be right, on average, at the sector level, you will use sector-based valuation only,</a:t>
            </a:r>
            <a:endParaRPr sz="1400">
              <a:latin typeface="Times New Roman"/>
              <a:cs typeface="Times New Roman"/>
            </a:endParaRPr>
          </a:p>
          <a:p>
            <a:pPr marL="11397" marR="95069" indent="5698">
              <a:lnSpc>
                <a:spcPct val="99754"/>
              </a:lnSpc>
              <a:spcBef>
                <a:spcPts val="434"/>
              </a:spcBef>
            </a:pPr>
            <a:r>
              <a:rPr sz="1400" dirty="0">
                <a:latin typeface="Times New Roman"/>
                <a:cs typeface="Times New Roman"/>
              </a:rPr>
              <a:t>If you think that markets make mistakes on entire sectors, but is generally right on the overall market level, you will use only market-based valuation</a:t>
            </a:r>
            <a:endParaRPr sz="1400">
              <a:latin typeface="Times New Roman"/>
              <a:cs typeface="Times New Roman"/>
            </a:endParaRPr>
          </a:p>
        </p:txBody>
      </p:sp>
      <p:sp>
        <p:nvSpPr>
          <p:cNvPr id="8" name="object 8"/>
          <p:cNvSpPr txBox="1"/>
          <p:nvPr/>
        </p:nvSpPr>
        <p:spPr>
          <a:xfrm>
            <a:off x="1941078" y="3832633"/>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7" name="object 7"/>
          <p:cNvSpPr txBox="1"/>
          <p:nvPr/>
        </p:nvSpPr>
        <p:spPr>
          <a:xfrm>
            <a:off x="1525442" y="4317850"/>
            <a:ext cx="5663740"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It is usually a good idea to approach the valuation at two levels:</a:t>
            </a:r>
            <a:endParaRPr sz="1600">
              <a:latin typeface="Times New Roman"/>
              <a:cs typeface="Times New Roman"/>
            </a:endParaRPr>
          </a:p>
        </p:txBody>
      </p:sp>
      <p:sp>
        <p:nvSpPr>
          <p:cNvPr id="6" name="object 6"/>
          <p:cNvSpPr txBox="1"/>
          <p:nvPr/>
        </p:nvSpPr>
        <p:spPr>
          <a:xfrm>
            <a:off x="1941078" y="4594633"/>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5" name="object 5"/>
          <p:cNvSpPr txBox="1"/>
          <p:nvPr/>
        </p:nvSpPr>
        <p:spPr>
          <a:xfrm>
            <a:off x="2195079" y="4598222"/>
            <a:ext cx="5989012" cy="887058"/>
          </a:xfrm>
          <a:prstGeom prst="rect">
            <a:avLst/>
          </a:prstGeom>
        </p:spPr>
        <p:txBody>
          <a:bodyPr wrap="square" lIns="0" tIns="0" rIns="0" bIns="0" rtlCol="0">
            <a:noAutofit/>
          </a:bodyPr>
          <a:lstStyle/>
          <a:p>
            <a:pPr marL="17095" marR="20056">
              <a:lnSpc>
                <a:spcPts val="1476"/>
              </a:lnSpc>
              <a:spcBef>
                <a:spcPts val="74"/>
              </a:spcBef>
            </a:pPr>
            <a:r>
              <a:rPr sz="1400" dirty="0">
                <a:latin typeface="Times New Roman"/>
                <a:cs typeface="Times New Roman"/>
              </a:rPr>
              <a:t>At the sector level, use multiples to see if the firm</a:t>
            </a:r>
            <a:r>
              <a:rPr sz="1400" spc="-78" dirty="0">
                <a:latin typeface="Times New Roman"/>
                <a:cs typeface="Times New Roman"/>
              </a:rPr>
              <a:t> </a:t>
            </a:r>
            <a:r>
              <a:rPr sz="1400" dirty="0">
                <a:latin typeface="Times New Roman"/>
                <a:cs typeface="Times New Roman"/>
              </a:rPr>
              <a:t>is under or over valued at the</a:t>
            </a:r>
            <a:endParaRPr sz="1400">
              <a:latin typeface="Times New Roman"/>
              <a:cs typeface="Times New Roman"/>
            </a:endParaRPr>
          </a:p>
          <a:p>
            <a:pPr marL="11397" marR="20056">
              <a:lnSpc>
                <a:spcPct val="95825"/>
              </a:lnSpc>
            </a:pPr>
            <a:r>
              <a:rPr sz="1400" dirty="0">
                <a:latin typeface="Times New Roman"/>
                <a:cs typeface="Times New Roman"/>
              </a:rPr>
              <a:t>sector level</a:t>
            </a:r>
            <a:endParaRPr sz="1400">
              <a:latin typeface="Times New Roman"/>
              <a:cs typeface="Times New Roman"/>
            </a:endParaRPr>
          </a:p>
          <a:p>
            <a:pPr marL="11397" indent="5698">
              <a:lnSpc>
                <a:spcPct val="99754"/>
              </a:lnSpc>
              <a:spcBef>
                <a:spcPts val="399"/>
              </a:spcBef>
            </a:pPr>
            <a:r>
              <a:rPr sz="1400" dirty="0">
                <a:latin typeface="Times New Roman"/>
                <a:cs typeface="Times New Roman"/>
              </a:rPr>
              <a:t>At the market level, check to see if the under or over valuation persists once you correct for sector under or over valuation.</a:t>
            </a:r>
            <a:endParaRPr sz="1400">
              <a:latin typeface="Times New Roman"/>
              <a:cs typeface="Times New Roman"/>
            </a:endParaRPr>
          </a:p>
        </p:txBody>
      </p:sp>
      <p:sp>
        <p:nvSpPr>
          <p:cNvPr id="4" name="object 4"/>
          <p:cNvSpPr txBox="1"/>
          <p:nvPr/>
        </p:nvSpPr>
        <p:spPr>
          <a:xfrm>
            <a:off x="1941078" y="5065280"/>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156</a:t>
            </a:r>
            <a:endParaRPr sz="1300">
              <a:latin typeface="Times New Roman"/>
              <a:cs typeface="Times New Roman"/>
            </a:endParaRPr>
          </a:p>
        </p:txBody>
      </p:sp>
    </p:spTree>
    <p:extLst>
      <p:ext uri="{BB962C8B-B14F-4D97-AF65-F5344CB8AC3E}">
        <p14:creationId xmlns:p14="http://schemas.microsoft.com/office/powerpoint/2010/main" val="10790764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2" name="object 12"/>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3"/>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4"/>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7" name="object 7"/>
          <p:cNvSpPr txBox="1"/>
          <p:nvPr/>
        </p:nvSpPr>
        <p:spPr>
          <a:xfrm>
            <a:off x="2885911" y="1307726"/>
            <a:ext cx="348868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Relative versus Intrinsic Value</a:t>
            </a:r>
            <a:endParaRPr sz="2200">
              <a:latin typeface="Times New Roman"/>
              <a:cs typeface="Times New Roman"/>
            </a:endParaRPr>
          </a:p>
        </p:txBody>
      </p:sp>
      <p:sp>
        <p:nvSpPr>
          <p:cNvPr id="6" name="object 6"/>
          <p:cNvSpPr txBox="1"/>
          <p:nvPr/>
        </p:nvSpPr>
        <p:spPr>
          <a:xfrm>
            <a:off x="1525442" y="2073438"/>
            <a:ext cx="6799743" cy="2546970"/>
          </a:xfrm>
          <a:prstGeom prst="rect">
            <a:avLst/>
          </a:prstGeom>
        </p:spPr>
        <p:txBody>
          <a:bodyPr wrap="square" lIns="0" tIns="0" rIns="0" bIns="0" rtlCol="0">
            <a:noAutofit/>
          </a:bodyPr>
          <a:lstStyle/>
          <a:p>
            <a:pPr marL="11397" marR="23988">
              <a:lnSpc>
                <a:spcPts val="1844"/>
              </a:lnSpc>
              <a:spcBef>
                <a:spcPts val="9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If you do intrinsic value right, you will bring in a company</a:t>
            </a:r>
            <a:r>
              <a:rPr sz="1600" dirty="0">
                <a:latin typeface="MS PGothic"/>
                <a:cs typeface="MS PGothic"/>
              </a:rPr>
              <a:t>’</a:t>
            </a:r>
            <a:r>
              <a:rPr sz="1600" dirty="0">
                <a:latin typeface="Times New Roman"/>
                <a:cs typeface="Times New Roman"/>
              </a:rPr>
              <a:t>s risk, cash flow</a:t>
            </a:r>
            <a:endParaRPr sz="1600">
              <a:latin typeface="Times New Roman"/>
              <a:cs typeface="Times New Roman"/>
            </a:endParaRPr>
          </a:p>
          <a:p>
            <a:pPr marL="319115">
              <a:lnSpc>
                <a:spcPct val="99562"/>
              </a:lnSpc>
            </a:pPr>
            <a:r>
              <a:rPr sz="1600" dirty="0">
                <a:latin typeface="Times New Roman"/>
                <a:cs typeface="Times New Roman"/>
              </a:rPr>
              <a:t>and growth characteristics into the inputs, preserve internal consistency and derive intrinsic value. If you do relative value right, you will find</a:t>
            </a:r>
            <a:r>
              <a:rPr sz="1600" spc="-88" dirty="0">
                <a:latin typeface="Times New Roman"/>
                <a:cs typeface="Times New Roman"/>
              </a:rPr>
              <a:t> </a:t>
            </a:r>
            <a:r>
              <a:rPr sz="1600" dirty="0">
                <a:latin typeface="Times New Roman"/>
                <a:cs typeface="Times New Roman"/>
              </a:rPr>
              <a:t>the right set of comparables, control well for differences in risk, cash flow</a:t>
            </a:r>
            <a:r>
              <a:rPr sz="1600" spc="-88" dirty="0">
                <a:latin typeface="Times New Roman"/>
                <a:cs typeface="Times New Roman"/>
              </a:rPr>
              <a:t> </a:t>
            </a:r>
            <a:r>
              <a:rPr sz="1600" dirty="0">
                <a:latin typeface="Times New Roman"/>
                <a:cs typeface="Times New Roman"/>
              </a:rPr>
              <a:t>and growth characteristics. Assume you value the same company doing both DCF and relative valuation correctly, should you get the same value?</a:t>
            </a:r>
            <a:endParaRPr sz="1600">
              <a:latin typeface="Times New Roman"/>
              <a:cs typeface="Times New Roman"/>
            </a:endParaRPr>
          </a:p>
          <a:p>
            <a:pPr marL="421688" marR="5667619">
              <a:lnSpc>
                <a:spcPts val="1667"/>
              </a:lnSpc>
              <a:spcBef>
                <a:spcPts val="372"/>
              </a:spcBef>
            </a:pPr>
            <a:r>
              <a:rPr sz="1400" dirty="0">
                <a:latin typeface="Times New Roman"/>
                <a:cs typeface="Times New Roman"/>
              </a:rPr>
              <a:t>a)</a:t>
            </a:r>
            <a:r>
              <a:rPr sz="1400" dirty="0">
                <a:latin typeface="Arial"/>
                <a:cs typeface="Arial"/>
              </a:rPr>
              <a:t>   </a:t>
            </a:r>
            <a:r>
              <a:rPr sz="1400" spc="-84" dirty="0">
                <a:latin typeface="Arial"/>
                <a:cs typeface="Arial"/>
              </a:rPr>
              <a:t> </a:t>
            </a:r>
            <a:r>
              <a:rPr sz="1400" dirty="0">
                <a:latin typeface="Times New Roman"/>
                <a:cs typeface="Times New Roman"/>
              </a:rPr>
              <a:t>Yes </a:t>
            </a:r>
            <a:endParaRPr sz="1400">
              <a:latin typeface="Times New Roman"/>
              <a:cs typeface="Times New Roman"/>
            </a:endParaRPr>
          </a:p>
          <a:p>
            <a:pPr marL="421688" marR="5667619">
              <a:lnSpc>
                <a:spcPts val="1667"/>
              </a:lnSpc>
              <a:spcBef>
                <a:spcPts val="408"/>
              </a:spcBef>
            </a:pPr>
            <a:r>
              <a:rPr sz="1400" dirty="0">
                <a:latin typeface="Times New Roman"/>
                <a:cs typeface="Times New Roman"/>
              </a:rPr>
              <a:t>b)</a:t>
            </a:r>
            <a:r>
              <a:rPr sz="1400" dirty="0">
                <a:latin typeface="Arial"/>
                <a:cs typeface="Arial"/>
              </a:rPr>
              <a:t>   </a:t>
            </a:r>
            <a:r>
              <a:rPr sz="1400" spc="-165" dirty="0">
                <a:latin typeface="Arial"/>
                <a:cs typeface="Arial"/>
              </a:rPr>
              <a:t> </a:t>
            </a:r>
            <a:r>
              <a:rPr sz="1400" dirty="0">
                <a:latin typeface="Times New Roman"/>
                <a:cs typeface="Times New Roman"/>
              </a:rPr>
              <a:t>No</a:t>
            </a:r>
            <a:endParaRPr sz="1400">
              <a:latin typeface="Times New Roman"/>
              <a:cs typeface="Times New Roman"/>
            </a:endParaRPr>
          </a:p>
          <a:p>
            <a:pPr marL="11397" marR="23988">
              <a:lnSpc>
                <a:spcPct val="95825"/>
              </a:lnSpc>
              <a:spcBef>
                <a:spcPts val="480"/>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If not, how would you explain the difference?</a:t>
            </a:r>
            <a:endParaRPr sz="1600">
              <a:latin typeface="Times New Roman"/>
              <a:cs typeface="Times New Roman"/>
            </a:endParaRPr>
          </a:p>
          <a:p>
            <a:pPr marL="11397" marR="23988">
              <a:lnSpc>
                <a:spcPct val="95825"/>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If the numbers are different, which value would you use?</a:t>
            </a:r>
            <a:endParaRPr sz="1600">
              <a:latin typeface="Times New Roman"/>
              <a:cs typeface="Times New Roman"/>
            </a:endParaRPr>
          </a:p>
        </p:txBody>
      </p:sp>
      <p:sp>
        <p:nvSpPr>
          <p:cNvPr id="5" name="object 5"/>
          <p:cNvSpPr txBox="1"/>
          <p:nvPr/>
        </p:nvSpPr>
        <p:spPr>
          <a:xfrm>
            <a:off x="1941079" y="4673074"/>
            <a:ext cx="223115" cy="1493971"/>
          </a:xfrm>
          <a:prstGeom prst="rect">
            <a:avLst/>
          </a:prstGeom>
        </p:spPr>
        <p:txBody>
          <a:bodyPr wrap="square" lIns="0" tIns="0" rIns="0" bIns="0" rtlCol="0">
            <a:noAutofit/>
          </a:bodyPr>
          <a:lstStyle/>
          <a:p>
            <a:pPr marL="11397" marR="13911" algn="just">
              <a:lnSpc>
                <a:spcPts val="1508"/>
              </a:lnSpc>
              <a:spcBef>
                <a:spcPts val="75"/>
              </a:spcBef>
            </a:pPr>
            <a:r>
              <a:rPr sz="1400" dirty="0">
                <a:latin typeface="Times New Roman"/>
                <a:cs typeface="Times New Roman"/>
              </a:rPr>
              <a:t>a)</a:t>
            </a:r>
            <a:r>
              <a:rPr sz="1400" dirty="0">
                <a:latin typeface="Arial"/>
                <a:cs typeface="Arial"/>
              </a:rPr>
              <a:t> </a:t>
            </a:r>
            <a:endParaRPr sz="1400">
              <a:latin typeface="Arial"/>
              <a:cs typeface="Arial"/>
            </a:endParaRPr>
          </a:p>
          <a:p>
            <a:pPr marL="11397" algn="just">
              <a:lnSpc>
                <a:spcPts val="2064"/>
              </a:lnSpc>
              <a:spcBef>
                <a:spcPts val="127"/>
              </a:spcBef>
            </a:pPr>
            <a:r>
              <a:rPr sz="1400" dirty="0">
                <a:latin typeface="Times New Roman"/>
                <a:cs typeface="Times New Roman"/>
              </a:rPr>
              <a:t>b)</a:t>
            </a:r>
            <a:r>
              <a:rPr sz="1400" dirty="0">
                <a:latin typeface="Arial"/>
                <a:cs typeface="Arial"/>
              </a:rPr>
              <a:t> </a:t>
            </a:r>
            <a:r>
              <a:rPr sz="1400" dirty="0">
                <a:latin typeface="Times New Roman"/>
                <a:cs typeface="Times New Roman"/>
              </a:rPr>
              <a:t>c)</a:t>
            </a:r>
            <a:r>
              <a:rPr sz="1400" dirty="0">
                <a:latin typeface="Arial"/>
                <a:cs typeface="Arial"/>
              </a:rPr>
              <a:t> </a:t>
            </a:r>
            <a:r>
              <a:rPr sz="1400" dirty="0">
                <a:latin typeface="Times New Roman"/>
                <a:cs typeface="Times New Roman"/>
              </a:rPr>
              <a:t>d)</a:t>
            </a:r>
            <a:r>
              <a:rPr sz="1400" dirty="0">
                <a:latin typeface="Arial"/>
                <a:cs typeface="Arial"/>
              </a:rPr>
              <a:t> </a:t>
            </a:r>
            <a:r>
              <a:rPr sz="1400" dirty="0">
                <a:latin typeface="Times New Roman"/>
                <a:cs typeface="Times New Roman"/>
              </a:rPr>
              <a:t>e)</a:t>
            </a:r>
            <a:r>
              <a:rPr sz="1400" dirty="0">
                <a:latin typeface="Arial"/>
                <a:cs typeface="Arial"/>
              </a:rPr>
              <a:t> </a:t>
            </a:r>
            <a:r>
              <a:rPr sz="1400" dirty="0">
                <a:latin typeface="Times New Roman"/>
                <a:cs typeface="Times New Roman"/>
              </a:rPr>
              <a:t>f)</a:t>
            </a:r>
            <a:r>
              <a:rPr sz="1400" dirty="0">
                <a:latin typeface="Arial"/>
                <a:cs typeface="Arial"/>
              </a:rPr>
              <a:t> </a:t>
            </a:r>
            <a:endParaRPr sz="1400">
              <a:latin typeface="Arial"/>
              <a:cs typeface="Arial"/>
            </a:endParaRPr>
          </a:p>
        </p:txBody>
      </p:sp>
      <p:sp>
        <p:nvSpPr>
          <p:cNvPr id="4" name="object 4"/>
          <p:cNvSpPr txBox="1"/>
          <p:nvPr/>
        </p:nvSpPr>
        <p:spPr>
          <a:xfrm>
            <a:off x="2252805" y="4676663"/>
            <a:ext cx="3373511" cy="1490382"/>
          </a:xfrm>
          <a:prstGeom prst="rect">
            <a:avLst/>
          </a:prstGeom>
        </p:spPr>
        <p:txBody>
          <a:bodyPr wrap="square" lIns="0" tIns="0" rIns="0" bIns="0" rtlCol="0">
            <a:noAutofit/>
          </a:bodyPr>
          <a:lstStyle/>
          <a:p>
            <a:pPr marL="11397" marR="30344">
              <a:lnSpc>
                <a:spcPts val="1476"/>
              </a:lnSpc>
              <a:spcBef>
                <a:spcPts val="74"/>
              </a:spcBef>
            </a:pPr>
            <a:r>
              <a:rPr sz="1400" dirty="0">
                <a:latin typeface="Times New Roman"/>
                <a:cs typeface="Times New Roman"/>
              </a:rPr>
              <a:t>Intrinsic value</a:t>
            </a:r>
            <a:endParaRPr sz="1400">
              <a:latin typeface="Times New Roman"/>
              <a:cs typeface="Times New Roman"/>
            </a:endParaRPr>
          </a:p>
          <a:p>
            <a:pPr marL="11397" marR="30344">
              <a:lnSpc>
                <a:spcPct val="95825"/>
              </a:lnSpc>
              <a:spcBef>
                <a:spcPts val="338"/>
              </a:spcBef>
            </a:pPr>
            <a:r>
              <a:rPr sz="1400" dirty="0">
                <a:latin typeface="Times New Roman"/>
                <a:cs typeface="Times New Roman"/>
              </a:rPr>
              <a:t>Relative value</a:t>
            </a:r>
            <a:endParaRPr sz="1400">
              <a:latin typeface="Times New Roman"/>
              <a:cs typeface="Times New Roman"/>
            </a:endParaRPr>
          </a:p>
          <a:p>
            <a:pPr marL="11397" marR="1064126">
              <a:lnSpc>
                <a:spcPts val="1650"/>
              </a:lnSpc>
              <a:spcBef>
                <a:spcPts val="412"/>
              </a:spcBef>
            </a:pPr>
            <a:r>
              <a:rPr sz="1400" dirty="0">
                <a:latin typeface="Times New Roman"/>
                <a:cs typeface="Times New Roman"/>
              </a:rPr>
              <a:t>A composite of the two values </a:t>
            </a:r>
            <a:endParaRPr sz="1400">
              <a:latin typeface="Times New Roman"/>
              <a:cs typeface="Times New Roman"/>
            </a:endParaRPr>
          </a:p>
          <a:p>
            <a:pPr marL="11397" marR="1064126">
              <a:lnSpc>
                <a:spcPts val="1650"/>
              </a:lnSpc>
              <a:spcBef>
                <a:spcPts val="412"/>
              </a:spcBef>
            </a:pPr>
            <a:r>
              <a:rPr sz="1400" dirty="0">
                <a:latin typeface="Times New Roman"/>
                <a:cs typeface="Times New Roman"/>
              </a:rPr>
              <a:t>The higher of the two values </a:t>
            </a:r>
            <a:endParaRPr sz="1400">
              <a:latin typeface="Times New Roman"/>
              <a:cs typeface="Times New Roman"/>
            </a:endParaRPr>
          </a:p>
          <a:p>
            <a:pPr marL="11397" marR="1064126">
              <a:lnSpc>
                <a:spcPts val="1650"/>
              </a:lnSpc>
              <a:spcBef>
                <a:spcPts val="412"/>
              </a:spcBef>
            </a:pPr>
            <a:r>
              <a:rPr sz="1400" dirty="0">
                <a:latin typeface="Times New Roman"/>
                <a:cs typeface="Times New Roman"/>
              </a:rPr>
              <a:t>The lower of the two values</a:t>
            </a:r>
            <a:endParaRPr sz="1400">
              <a:latin typeface="Times New Roman"/>
              <a:cs typeface="Times New Roman"/>
            </a:endParaRPr>
          </a:p>
          <a:p>
            <a:pPr marL="11397">
              <a:lnSpc>
                <a:spcPts val="1665"/>
              </a:lnSpc>
              <a:spcBef>
                <a:spcPts val="495"/>
              </a:spcBef>
            </a:pPr>
            <a:r>
              <a:rPr sz="1400" dirty="0">
                <a:latin typeface="Times New Roman"/>
                <a:cs typeface="Times New Roman"/>
              </a:rPr>
              <a:t>Depends on what my valuation </a:t>
            </a:r>
            <a:r>
              <a:rPr sz="1400" dirty="0">
                <a:latin typeface="MS PGothic"/>
                <a:cs typeface="MS PGothic"/>
              </a:rPr>
              <a:t>“</a:t>
            </a:r>
            <a:r>
              <a:rPr sz="1400" dirty="0">
                <a:latin typeface="Times New Roman"/>
                <a:cs typeface="Times New Roman"/>
              </a:rPr>
              <a:t>mission</a:t>
            </a:r>
            <a:r>
              <a:rPr sz="1400" dirty="0">
                <a:latin typeface="MS PGothic"/>
                <a:cs typeface="MS PGothic"/>
              </a:rPr>
              <a:t>”</a:t>
            </a:r>
            <a:r>
              <a:rPr sz="1400" spc="-75" dirty="0">
                <a:latin typeface="MS PGothic"/>
                <a:cs typeface="MS PGothic"/>
              </a:rPr>
              <a:t> </a:t>
            </a:r>
            <a:r>
              <a:rPr sz="1400" dirty="0">
                <a:latin typeface="Times New Roman"/>
                <a:cs typeface="Times New Roman"/>
              </a:rPr>
              <a:t>is.</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157</a:t>
            </a:r>
            <a:endParaRPr sz="1300">
              <a:latin typeface="Times New Roman"/>
              <a:cs typeface="Times New Roman"/>
            </a:endParaRPr>
          </a:p>
        </p:txBody>
      </p:sp>
    </p:spTree>
    <p:extLst>
      <p:ext uri="{BB962C8B-B14F-4D97-AF65-F5344CB8AC3E}">
        <p14:creationId xmlns:p14="http://schemas.microsoft.com/office/powerpoint/2010/main" val="18075289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31" name="object 3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32" name="object 3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3" name="object 3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4" name="object 3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5" name="object 3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6" name="object 3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37" name="object 37"/>
          <p:cNvSpPr/>
          <p:nvPr/>
        </p:nvSpPr>
        <p:spPr>
          <a:xfrm>
            <a:off x="1177636" y="1822357"/>
            <a:ext cx="2378364" cy="322774"/>
          </a:xfrm>
          <a:custGeom>
            <a:avLst/>
            <a:gdLst/>
            <a:ahLst/>
            <a:cxnLst/>
            <a:rect l="l" t="t" r="r" b="b"/>
            <a:pathLst>
              <a:path w="2616200" h="365811">
                <a:moveTo>
                  <a:pt x="0" y="365811"/>
                </a:moveTo>
                <a:lnTo>
                  <a:pt x="2616200" y="365811"/>
                </a:lnTo>
                <a:lnTo>
                  <a:pt x="2616200" y="0"/>
                </a:lnTo>
                <a:lnTo>
                  <a:pt x="0" y="0"/>
                </a:lnTo>
                <a:lnTo>
                  <a:pt x="0" y="365811"/>
                </a:lnTo>
                <a:close/>
              </a:path>
            </a:pathLst>
          </a:custGeom>
          <a:solidFill>
            <a:srgbClr val="FEFFFF"/>
          </a:solidFill>
        </p:spPr>
        <p:txBody>
          <a:bodyPr wrap="square" lIns="0" tIns="0" rIns="0" bIns="0" rtlCol="0">
            <a:noAutofit/>
          </a:bodyPr>
          <a:lstStyle/>
          <a:p>
            <a:endParaRPr/>
          </a:p>
        </p:txBody>
      </p:sp>
      <p:sp>
        <p:nvSpPr>
          <p:cNvPr id="38" name="object 38"/>
          <p:cNvSpPr/>
          <p:nvPr/>
        </p:nvSpPr>
        <p:spPr>
          <a:xfrm>
            <a:off x="1177636" y="2145132"/>
            <a:ext cx="2378364" cy="564856"/>
          </a:xfrm>
          <a:custGeom>
            <a:avLst/>
            <a:gdLst/>
            <a:ahLst/>
            <a:cxnLst/>
            <a:rect l="l" t="t" r="r" b="b"/>
            <a:pathLst>
              <a:path w="2616200" h="640170">
                <a:moveTo>
                  <a:pt x="0" y="640170"/>
                </a:moveTo>
                <a:lnTo>
                  <a:pt x="2616200" y="640170"/>
                </a:lnTo>
                <a:lnTo>
                  <a:pt x="2616200" y="0"/>
                </a:lnTo>
                <a:lnTo>
                  <a:pt x="0" y="0"/>
                </a:lnTo>
                <a:lnTo>
                  <a:pt x="0" y="640170"/>
                </a:lnTo>
                <a:close/>
              </a:path>
            </a:pathLst>
          </a:custGeom>
          <a:solidFill>
            <a:srgbClr val="FEFFFF"/>
          </a:solidFill>
        </p:spPr>
        <p:txBody>
          <a:bodyPr wrap="square" lIns="0" tIns="0" rIns="0" bIns="0" rtlCol="0">
            <a:noAutofit/>
          </a:bodyPr>
          <a:lstStyle/>
          <a:p>
            <a:endParaRPr/>
          </a:p>
        </p:txBody>
      </p:sp>
      <p:sp>
        <p:nvSpPr>
          <p:cNvPr id="39" name="object 39"/>
          <p:cNvSpPr/>
          <p:nvPr/>
        </p:nvSpPr>
        <p:spPr>
          <a:xfrm>
            <a:off x="1177636" y="2709988"/>
            <a:ext cx="2378364" cy="564856"/>
          </a:xfrm>
          <a:custGeom>
            <a:avLst/>
            <a:gdLst/>
            <a:ahLst/>
            <a:cxnLst/>
            <a:rect l="l" t="t" r="r" b="b"/>
            <a:pathLst>
              <a:path w="2616200" h="640170">
                <a:moveTo>
                  <a:pt x="0" y="640170"/>
                </a:moveTo>
                <a:lnTo>
                  <a:pt x="2616200" y="640170"/>
                </a:lnTo>
                <a:lnTo>
                  <a:pt x="2616200" y="0"/>
                </a:lnTo>
                <a:lnTo>
                  <a:pt x="0" y="0"/>
                </a:lnTo>
                <a:lnTo>
                  <a:pt x="0" y="640170"/>
                </a:lnTo>
                <a:close/>
              </a:path>
            </a:pathLst>
          </a:custGeom>
          <a:solidFill>
            <a:srgbClr val="FEFFFF"/>
          </a:solidFill>
        </p:spPr>
        <p:txBody>
          <a:bodyPr wrap="square" lIns="0" tIns="0" rIns="0" bIns="0" rtlCol="0">
            <a:noAutofit/>
          </a:bodyPr>
          <a:lstStyle/>
          <a:p>
            <a:endParaRPr/>
          </a:p>
        </p:txBody>
      </p:sp>
      <p:sp>
        <p:nvSpPr>
          <p:cNvPr id="40" name="object 40"/>
          <p:cNvSpPr/>
          <p:nvPr/>
        </p:nvSpPr>
        <p:spPr>
          <a:xfrm>
            <a:off x="1177636" y="3274845"/>
            <a:ext cx="2378364" cy="564856"/>
          </a:xfrm>
          <a:custGeom>
            <a:avLst/>
            <a:gdLst/>
            <a:ahLst/>
            <a:cxnLst/>
            <a:rect l="l" t="t" r="r" b="b"/>
            <a:pathLst>
              <a:path w="2616200" h="640170">
                <a:moveTo>
                  <a:pt x="0" y="640170"/>
                </a:moveTo>
                <a:lnTo>
                  <a:pt x="2616200" y="640170"/>
                </a:lnTo>
                <a:lnTo>
                  <a:pt x="2616200" y="0"/>
                </a:lnTo>
                <a:lnTo>
                  <a:pt x="0" y="0"/>
                </a:lnTo>
                <a:lnTo>
                  <a:pt x="0" y="640170"/>
                </a:lnTo>
                <a:close/>
              </a:path>
            </a:pathLst>
          </a:custGeom>
          <a:solidFill>
            <a:srgbClr val="FEFFFF"/>
          </a:solidFill>
        </p:spPr>
        <p:txBody>
          <a:bodyPr wrap="square" lIns="0" tIns="0" rIns="0" bIns="0" rtlCol="0">
            <a:noAutofit/>
          </a:bodyPr>
          <a:lstStyle/>
          <a:p>
            <a:endParaRPr/>
          </a:p>
        </p:txBody>
      </p:sp>
      <p:sp>
        <p:nvSpPr>
          <p:cNvPr id="41" name="object 41"/>
          <p:cNvSpPr/>
          <p:nvPr/>
        </p:nvSpPr>
        <p:spPr>
          <a:xfrm>
            <a:off x="3555999" y="1816754"/>
            <a:ext cx="0" cy="3936064"/>
          </a:xfrm>
          <a:custGeom>
            <a:avLst/>
            <a:gdLst/>
            <a:ahLst/>
            <a:cxnLst/>
            <a:rect l="l" t="t" r="r" b="b"/>
            <a:pathLst>
              <a:path h="4460873">
                <a:moveTo>
                  <a:pt x="0" y="0"/>
                </a:moveTo>
                <a:lnTo>
                  <a:pt x="0" y="4460873"/>
                </a:lnTo>
              </a:path>
            </a:pathLst>
          </a:custGeom>
          <a:ln w="12699">
            <a:solidFill>
              <a:srgbClr val="000000"/>
            </a:solidFill>
          </a:ln>
        </p:spPr>
        <p:txBody>
          <a:bodyPr wrap="square" lIns="0" tIns="0" rIns="0" bIns="0" rtlCol="0">
            <a:noAutofit/>
          </a:bodyPr>
          <a:lstStyle/>
          <a:p>
            <a:endParaRPr/>
          </a:p>
        </p:txBody>
      </p:sp>
      <p:sp>
        <p:nvSpPr>
          <p:cNvPr id="42" name="object 42"/>
          <p:cNvSpPr/>
          <p:nvPr/>
        </p:nvSpPr>
        <p:spPr>
          <a:xfrm>
            <a:off x="5934363" y="1816754"/>
            <a:ext cx="0" cy="3936064"/>
          </a:xfrm>
          <a:custGeom>
            <a:avLst/>
            <a:gdLst/>
            <a:ahLst/>
            <a:cxnLst/>
            <a:rect l="l" t="t" r="r" b="b"/>
            <a:pathLst>
              <a:path h="4460873">
                <a:moveTo>
                  <a:pt x="0" y="0"/>
                </a:moveTo>
                <a:lnTo>
                  <a:pt x="0" y="4460873"/>
                </a:lnTo>
              </a:path>
            </a:pathLst>
          </a:custGeom>
          <a:ln w="12699">
            <a:solidFill>
              <a:srgbClr val="000000"/>
            </a:solidFill>
          </a:ln>
        </p:spPr>
        <p:txBody>
          <a:bodyPr wrap="square" lIns="0" tIns="0" rIns="0" bIns="0" rtlCol="0">
            <a:noAutofit/>
          </a:bodyPr>
          <a:lstStyle/>
          <a:p>
            <a:endParaRPr/>
          </a:p>
        </p:txBody>
      </p:sp>
      <p:sp>
        <p:nvSpPr>
          <p:cNvPr id="43" name="object 43"/>
          <p:cNvSpPr/>
          <p:nvPr/>
        </p:nvSpPr>
        <p:spPr>
          <a:xfrm>
            <a:off x="1171864" y="2145131"/>
            <a:ext cx="7146635" cy="0"/>
          </a:xfrm>
          <a:custGeom>
            <a:avLst/>
            <a:gdLst/>
            <a:ahLst/>
            <a:cxnLst/>
            <a:rect l="l" t="t" r="r" b="b"/>
            <a:pathLst>
              <a:path w="7861299">
                <a:moveTo>
                  <a:pt x="0" y="0"/>
                </a:moveTo>
                <a:lnTo>
                  <a:pt x="7861299" y="0"/>
                </a:lnTo>
              </a:path>
            </a:pathLst>
          </a:custGeom>
          <a:ln w="38099">
            <a:solidFill>
              <a:srgbClr val="000000"/>
            </a:solidFill>
          </a:ln>
        </p:spPr>
        <p:txBody>
          <a:bodyPr wrap="square" lIns="0" tIns="0" rIns="0" bIns="0" rtlCol="0">
            <a:noAutofit/>
          </a:bodyPr>
          <a:lstStyle/>
          <a:p>
            <a:endParaRPr/>
          </a:p>
        </p:txBody>
      </p:sp>
      <p:sp>
        <p:nvSpPr>
          <p:cNvPr id="44" name="object 44"/>
          <p:cNvSpPr/>
          <p:nvPr/>
        </p:nvSpPr>
        <p:spPr>
          <a:xfrm>
            <a:off x="1171864" y="2709988"/>
            <a:ext cx="7146635" cy="0"/>
          </a:xfrm>
          <a:custGeom>
            <a:avLst/>
            <a:gdLst/>
            <a:ahLst/>
            <a:cxnLst/>
            <a:rect l="l" t="t" r="r" b="b"/>
            <a:pathLst>
              <a:path w="7861299">
                <a:moveTo>
                  <a:pt x="0" y="0"/>
                </a:moveTo>
                <a:lnTo>
                  <a:pt x="7861299" y="0"/>
                </a:lnTo>
              </a:path>
            </a:pathLst>
          </a:custGeom>
          <a:ln w="12699">
            <a:solidFill>
              <a:srgbClr val="000000"/>
            </a:solidFill>
          </a:ln>
        </p:spPr>
        <p:txBody>
          <a:bodyPr wrap="square" lIns="0" tIns="0" rIns="0" bIns="0" rtlCol="0">
            <a:noAutofit/>
          </a:bodyPr>
          <a:lstStyle/>
          <a:p>
            <a:endParaRPr/>
          </a:p>
        </p:txBody>
      </p:sp>
      <p:sp>
        <p:nvSpPr>
          <p:cNvPr id="45" name="object 45"/>
          <p:cNvSpPr/>
          <p:nvPr/>
        </p:nvSpPr>
        <p:spPr>
          <a:xfrm>
            <a:off x="1171864" y="3274845"/>
            <a:ext cx="7146635" cy="0"/>
          </a:xfrm>
          <a:custGeom>
            <a:avLst/>
            <a:gdLst/>
            <a:ahLst/>
            <a:cxnLst/>
            <a:rect l="l" t="t" r="r" b="b"/>
            <a:pathLst>
              <a:path w="7861299">
                <a:moveTo>
                  <a:pt x="0" y="0"/>
                </a:moveTo>
                <a:lnTo>
                  <a:pt x="7861299" y="0"/>
                </a:lnTo>
              </a:path>
            </a:pathLst>
          </a:custGeom>
          <a:ln w="12699">
            <a:solidFill>
              <a:srgbClr val="000000"/>
            </a:solidFill>
          </a:ln>
        </p:spPr>
        <p:txBody>
          <a:bodyPr wrap="square" lIns="0" tIns="0" rIns="0" bIns="0" rtlCol="0">
            <a:noAutofit/>
          </a:bodyPr>
          <a:lstStyle/>
          <a:p>
            <a:endParaRPr/>
          </a:p>
        </p:txBody>
      </p:sp>
      <p:sp>
        <p:nvSpPr>
          <p:cNvPr id="46" name="object 46"/>
          <p:cNvSpPr/>
          <p:nvPr/>
        </p:nvSpPr>
        <p:spPr>
          <a:xfrm>
            <a:off x="1171864" y="3839702"/>
            <a:ext cx="7146635" cy="0"/>
          </a:xfrm>
          <a:custGeom>
            <a:avLst/>
            <a:gdLst/>
            <a:ahLst/>
            <a:cxnLst/>
            <a:rect l="l" t="t" r="r" b="b"/>
            <a:pathLst>
              <a:path w="7861299">
                <a:moveTo>
                  <a:pt x="0" y="0"/>
                </a:moveTo>
                <a:lnTo>
                  <a:pt x="7861299" y="0"/>
                </a:lnTo>
              </a:path>
            </a:pathLst>
          </a:custGeom>
          <a:ln w="12699">
            <a:solidFill>
              <a:srgbClr val="000000"/>
            </a:solidFill>
          </a:ln>
        </p:spPr>
        <p:txBody>
          <a:bodyPr wrap="square" lIns="0" tIns="0" rIns="0" bIns="0" rtlCol="0">
            <a:noAutofit/>
          </a:bodyPr>
          <a:lstStyle/>
          <a:p>
            <a:endParaRPr/>
          </a:p>
        </p:txBody>
      </p:sp>
      <p:sp>
        <p:nvSpPr>
          <p:cNvPr id="47" name="object 47"/>
          <p:cNvSpPr/>
          <p:nvPr/>
        </p:nvSpPr>
        <p:spPr>
          <a:xfrm>
            <a:off x="1171864" y="4191337"/>
            <a:ext cx="7146635" cy="0"/>
          </a:xfrm>
          <a:custGeom>
            <a:avLst/>
            <a:gdLst/>
            <a:ahLst/>
            <a:cxnLst/>
            <a:rect l="l" t="t" r="r" b="b"/>
            <a:pathLst>
              <a:path w="7861299">
                <a:moveTo>
                  <a:pt x="0" y="0"/>
                </a:moveTo>
                <a:lnTo>
                  <a:pt x="7861299" y="0"/>
                </a:lnTo>
              </a:path>
            </a:pathLst>
          </a:custGeom>
          <a:ln w="12699">
            <a:solidFill>
              <a:srgbClr val="000000"/>
            </a:solidFill>
          </a:ln>
        </p:spPr>
        <p:txBody>
          <a:bodyPr wrap="square" lIns="0" tIns="0" rIns="0" bIns="0" rtlCol="0">
            <a:noAutofit/>
          </a:bodyPr>
          <a:lstStyle/>
          <a:p>
            <a:endParaRPr/>
          </a:p>
        </p:txBody>
      </p:sp>
      <p:sp>
        <p:nvSpPr>
          <p:cNvPr id="48" name="object 48"/>
          <p:cNvSpPr/>
          <p:nvPr/>
        </p:nvSpPr>
        <p:spPr>
          <a:xfrm>
            <a:off x="1171864" y="4859584"/>
            <a:ext cx="7146635" cy="0"/>
          </a:xfrm>
          <a:custGeom>
            <a:avLst/>
            <a:gdLst/>
            <a:ahLst/>
            <a:cxnLst/>
            <a:rect l="l" t="t" r="r" b="b"/>
            <a:pathLst>
              <a:path w="7861299">
                <a:moveTo>
                  <a:pt x="0" y="0"/>
                </a:moveTo>
                <a:lnTo>
                  <a:pt x="7861299" y="0"/>
                </a:lnTo>
              </a:path>
            </a:pathLst>
          </a:custGeom>
          <a:ln w="12699">
            <a:solidFill>
              <a:srgbClr val="000000"/>
            </a:solidFill>
          </a:ln>
        </p:spPr>
        <p:txBody>
          <a:bodyPr wrap="square" lIns="0" tIns="0" rIns="0" bIns="0" rtlCol="0">
            <a:noAutofit/>
          </a:bodyPr>
          <a:lstStyle/>
          <a:p>
            <a:endParaRPr/>
          </a:p>
        </p:txBody>
      </p:sp>
      <p:sp>
        <p:nvSpPr>
          <p:cNvPr id="49" name="object 49"/>
          <p:cNvSpPr/>
          <p:nvPr/>
        </p:nvSpPr>
        <p:spPr>
          <a:xfrm>
            <a:off x="1171864" y="5182359"/>
            <a:ext cx="7146635" cy="0"/>
          </a:xfrm>
          <a:custGeom>
            <a:avLst/>
            <a:gdLst/>
            <a:ahLst/>
            <a:cxnLst/>
            <a:rect l="l" t="t" r="r" b="b"/>
            <a:pathLst>
              <a:path w="7861299">
                <a:moveTo>
                  <a:pt x="0" y="0"/>
                </a:moveTo>
                <a:lnTo>
                  <a:pt x="7861299" y="0"/>
                </a:lnTo>
              </a:path>
            </a:pathLst>
          </a:custGeom>
          <a:ln w="12699">
            <a:solidFill>
              <a:srgbClr val="000000"/>
            </a:solidFill>
          </a:ln>
        </p:spPr>
        <p:txBody>
          <a:bodyPr wrap="square" lIns="0" tIns="0" rIns="0" bIns="0" rtlCol="0">
            <a:noAutofit/>
          </a:bodyPr>
          <a:lstStyle/>
          <a:p>
            <a:endParaRPr/>
          </a:p>
        </p:txBody>
      </p:sp>
      <p:sp>
        <p:nvSpPr>
          <p:cNvPr id="50" name="object 50"/>
          <p:cNvSpPr/>
          <p:nvPr/>
        </p:nvSpPr>
        <p:spPr>
          <a:xfrm>
            <a:off x="1177636" y="1816754"/>
            <a:ext cx="0" cy="3936064"/>
          </a:xfrm>
          <a:custGeom>
            <a:avLst/>
            <a:gdLst/>
            <a:ahLst/>
            <a:cxnLst/>
            <a:rect l="l" t="t" r="r" b="b"/>
            <a:pathLst>
              <a:path h="4460873">
                <a:moveTo>
                  <a:pt x="0" y="0"/>
                </a:moveTo>
                <a:lnTo>
                  <a:pt x="0" y="4460873"/>
                </a:lnTo>
              </a:path>
            </a:pathLst>
          </a:custGeom>
          <a:ln w="12699">
            <a:solidFill>
              <a:srgbClr val="000000"/>
            </a:solidFill>
          </a:ln>
        </p:spPr>
        <p:txBody>
          <a:bodyPr wrap="square" lIns="0" tIns="0" rIns="0" bIns="0" rtlCol="0">
            <a:noAutofit/>
          </a:bodyPr>
          <a:lstStyle/>
          <a:p>
            <a:endParaRPr/>
          </a:p>
        </p:txBody>
      </p:sp>
      <p:sp>
        <p:nvSpPr>
          <p:cNvPr id="51" name="object 51"/>
          <p:cNvSpPr/>
          <p:nvPr/>
        </p:nvSpPr>
        <p:spPr>
          <a:xfrm>
            <a:off x="8312726" y="1816754"/>
            <a:ext cx="0" cy="3936064"/>
          </a:xfrm>
          <a:custGeom>
            <a:avLst/>
            <a:gdLst/>
            <a:ahLst/>
            <a:cxnLst/>
            <a:rect l="l" t="t" r="r" b="b"/>
            <a:pathLst>
              <a:path h="4460873">
                <a:moveTo>
                  <a:pt x="0" y="0"/>
                </a:moveTo>
                <a:lnTo>
                  <a:pt x="0" y="4460873"/>
                </a:lnTo>
              </a:path>
            </a:pathLst>
          </a:custGeom>
          <a:ln w="12699">
            <a:solidFill>
              <a:srgbClr val="000000"/>
            </a:solidFill>
          </a:ln>
        </p:spPr>
        <p:txBody>
          <a:bodyPr wrap="square" lIns="0" tIns="0" rIns="0" bIns="0" rtlCol="0">
            <a:noAutofit/>
          </a:bodyPr>
          <a:lstStyle/>
          <a:p>
            <a:endParaRPr/>
          </a:p>
        </p:txBody>
      </p:sp>
      <p:sp>
        <p:nvSpPr>
          <p:cNvPr id="52" name="object 52"/>
          <p:cNvSpPr/>
          <p:nvPr/>
        </p:nvSpPr>
        <p:spPr>
          <a:xfrm>
            <a:off x="1171864" y="1822356"/>
            <a:ext cx="7146635" cy="0"/>
          </a:xfrm>
          <a:custGeom>
            <a:avLst/>
            <a:gdLst/>
            <a:ahLst/>
            <a:cxnLst/>
            <a:rect l="l" t="t" r="r" b="b"/>
            <a:pathLst>
              <a:path w="7861299">
                <a:moveTo>
                  <a:pt x="0" y="0"/>
                </a:moveTo>
                <a:lnTo>
                  <a:pt x="7861299" y="0"/>
                </a:lnTo>
              </a:path>
            </a:pathLst>
          </a:custGeom>
          <a:ln w="12699">
            <a:solidFill>
              <a:srgbClr val="000000"/>
            </a:solidFill>
          </a:ln>
        </p:spPr>
        <p:txBody>
          <a:bodyPr wrap="square" lIns="0" tIns="0" rIns="0" bIns="0" rtlCol="0">
            <a:noAutofit/>
          </a:bodyPr>
          <a:lstStyle/>
          <a:p>
            <a:endParaRPr/>
          </a:p>
        </p:txBody>
      </p:sp>
      <p:sp>
        <p:nvSpPr>
          <p:cNvPr id="53" name="object 53"/>
          <p:cNvSpPr/>
          <p:nvPr/>
        </p:nvSpPr>
        <p:spPr>
          <a:xfrm>
            <a:off x="1171864" y="5747216"/>
            <a:ext cx="7146635" cy="0"/>
          </a:xfrm>
          <a:custGeom>
            <a:avLst/>
            <a:gdLst/>
            <a:ahLst/>
            <a:cxnLst/>
            <a:rect l="l" t="t" r="r" b="b"/>
            <a:pathLst>
              <a:path w="7861299">
                <a:moveTo>
                  <a:pt x="0" y="0"/>
                </a:moveTo>
                <a:lnTo>
                  <a:pt x="7861299" y="0"/>
                </a:lnTo>
              </a:path>
            </a:pathLst>
          </a:custGeom>
          <a:ln w="12699">
            <a:solidFill>
              <a:srgbClr val="000000"/>
            </a:solidFill>
          </a:ln>
        </p:spPr>
        <p:txBody>
          <a:bodyPr wrap="square" lIns="0" tIns="0" rIns="0" bIns="0" rtlCol="0">
            <a:noAutofit/>
          </a:bodyPr>
          <a:lstStyle/>
          <a:p>
            <a:endParaRPr/>
          </a:p>
        </p:txBody>
      </p:sp>
      <p:sp>
        <p:nvSpPr>
          <p:cNvPr id="29" name="object 29"/>
          <p:cNvSpPr txBox="1"/>
          <p:nvPr/>
        </p:nvSpPr>
        <p:spPr>
          <a:xfrm>
            <a:off x="3362837" y="1307726"/>
            <a:ext cx="155762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Conventional</a:t>
            </a:r>
            <a:endParaRPr sz="2200">
              <a:latin typeface="Times New Roman"/>
              <a:cs typeface="Times New Roman"/>
            </a:endParaRPr>
          </a:p>
        </p:txBody>
      </p:sp>
      <p:sp>
        <p:nvSpPr>
          <p:cNvPr id="28" name="object 28"/>
          <p:cNvSpPr txBox="1"/>
          <p:nvPr/>
        </p:nvSpPr>
        <p:spPr>
          <a:xfrm>
            <a:off x="4925076" y="1307726"/>
            <a:ext cx="97262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usage…</a:t>
            </a:r>
            <a:endParaRPr sz="2200">
              <a:latin typeface="Times New Roman"/>
              <a:cs typeface="Times New Roman"/>
            </a:endParaRPr>
          </a:p>
        </p:txBody>
      </p:sp>
      <p:sp>
        <p:nvSpPr>
          <p:cNvPr id="27" name="object 27"/>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6" name="object 26"/>
          <p:cNvSpPr txBox="1"/>
          <p:nvPr/>
        </p:nvSpPr>
        <p:spPr>
          <a:xfrm>
            <a:off x="8309839" y="6193771"/>
            <a:ext cx="289791"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158</a:t>
            </a:r>
            <a:endParaRPr sz="1300">
              <a:latin typeface="Times New Roman"/>
              <a:cs typeface="Times New Roman"/>
            </a:endParaRPr>
          </a:p>
        </p:txBody>
      </p:sp>
      <p:sp>
        <p:nvSpPr>
          <p:cNvPr id="25" name="object 25"/>
          <p:cNvSpPr txBox="1"/>
          <p:nvPr/>
        </p:nvSpPr>
        <p:spPr>
          <a:xfrm>
            <a:off x="1177637" y="1822357"/>
            <a:ext cx="2378363" cy="322774"/>
          </a:xfrm>
          <a:prstGeom prst="rect">
            <a:avLst/>
          </a:prstGeom>
        </p:spPr>
        <p:txBody>
          <a:bodyPr wrap="square" lIns="0" tIns="0" rIns="0" bIns="0" rtlCol="0">
            <a:noAutofit/>
          </a:bodyPr>
          <a:lstStyle/>
          <a:p>
            <a:pPr marL="82057">
              <a:lnSpc>
                <a:spcPct val="95825"/>
              </a:lnSpc>
              <a:spcBef>
                <a:spcPts val="431"/>
              </a:spcBef>
            </a:pPr>
            <a:r>
              <a:rPr sz="1600" b="1" dirty="0">
                <a:latin typeface="Times New Roman"/>
                <a:cs typeface="Times New Roman"/>
              </a:rPr>
              <a:t>Sector</a:t>
            </a:r>
            <a:endParaRPr sz="1600">
              <a:latin typeface="Times New Roman"/>
              <a:cs typeface="Times New Roman"/>
            </a:endParaRPr>
          </a:p>
        </p:txBody>
      </p:sp>
      <p:sp>
        <p:nvSpPr>
          <p:cNvPr id="24" name="object 24"/>
          <p:cNvSpPr txBox="1"/>
          <p:nvPr/>
        </p:nvSpPr>
        <p:spPr>
          <a:xfrm>
            <a:off x="3555999" y="1822357"/>
            <a:ext cx="2378363" cy="322774"/>
          </a:xfrm>
          <a:prstGeom prst="rect">
            <a:avLst/>
          </a:prstGeom>
        </p:spPr>
        <p:txBody>
          <a:bodyPr wrap="square" lIns="0" tIns="0" rIns="0" bIns="0" rtlCol="0">
            <a:noAutofit/>
          </a:bodyPr>
          <a:lstStyle/>
          <a:p>
            <a:pPr marL="82058">
              <a:lnSpc>
                <a:spcPct val="95825"/>
              </a:lnSpc>
              <a:spcBef>
                <a:spcPts val="431"/>
              </a:spcBef>
            </a:pPr>
            <a:r>
              <a:rPr sz="1600" b="1" dirty="0">
                <a:latin typeface="Times New Roman"/>
                <a:cs typeface="Times New Roman"/>
              </a:rPr>
              <a:t>Multiple Used</a:t>
            </a:r>
            <a:endParaRPr sz="1600">
              <a:latin typeface="Times New Roman"/>
              <a:cs typeface="Times New Roman"/>
            </a:endParaRPr>
          </a:p>
        </p:txBody>
      </p:sp>
      <p:sp>
        <p:nvSpPr>
          <p:cNvPr id="23" name="object 23"/>
          <p:cNvSpPr txBox="1"/>
          <p:nvPr/>
        </p:nvSpPr>
        <p:spPr>
          <a:xfrm>
            <a:off x="5934363" y="1822357"/>
            <a:ext cx="2378363" cy="322774"/>
          </a:xfrm>
          <a:prstGeom prst="rect">
            <a:avLst/>
          </a:prstGeom>
        </p:spPr>
        <p:txBody>
          <a:bodyPr wrap="square" lIns="0" tIns="0" rIns="0" bIns="0" rtlCol="0">
            <a:noAutofit/>
          </a:bodyPr>
          <a:lstStyle/>
          <a:p>
            <a:pPr marL="82058">
              <a:lnSpc>
                <a:spcPct val="95825"/>
              </a:lnSpc>
              <a:spcBef>
                <a:spcPts val="431"/>
              </a:spcBef>
            </a:pPr>
            <a:r>
              <a:rPr sz="1600" b="1" dirty="0">
                <a:latin typeface="Times New Roman"/>
                <a:cs typeface="Times New Roman"/>
              </a:rPr>
              <a:t>Rationale</a:t>
            </a:r>
            <a:endParaRPr sz="1600">
              <a:latin typeface="Times New Roman"/>
              <a:cs typeface="Times New Roman"/>
            </a:endParaRPr>
          </a:p>
        </p:txBody>
      </p:sp>
      <p:sp>
        <p:nvSpPr>
          <p:cNvPr id="22" name="object 22"/>
          <p:cNvSpPr txBox="1"/>
          <p:nvPr/>
        </p:nvSpPr>
        <p:spPr>
          <a:xfrm>
            <a:off x="1177637" y="2145132"/>
            <a:ext cx="2378363" cy="564857"/>
          </a:xfrm>
          <a:prstGeom prst="rect">
            <a:avLst/>
          </a:prstGeom>
        </p:spPr>
        <p:txBody>
          <a:bodyPr wrap="square" lIns="0" tIns="0" rIns="0" bIns="0" rtlCol="0">
            <a:noAutofit/>
          </a:bodyPr>
          <a:lstStyle/>
          <a:p>
            <a:pPr marL="82057">
              <a:lnSpc>
                <a:spcPct val="95825"/>
              </a:lnSpc>
              <a:spcBef>
                <a:spcPts val="431"/>
              </a:spcBef>
            </a:pPr>
            <a:r>
              <a:rPr sz="1600" dirty="0">
                <a:latin typeface="Times New Roman"/>
                <a:cs typeface="Times New Roman"/>
              </a:rPr>
              <a:t>Cyclical Manufacturing</a:t>
            </a:r>
            <a:endParaRPr sz="1600">
              <a:latin typeface="Times New Roman"/>
              <a:cs typeface="Times New Roman"/>
            </a:endParaRPr>
          </a:p>
        </p:txBody>
      </p:sp>
      <p:sp>
        <p:nvSpPr>
          <p:cNvPr id="21" name="object 21"/>
          <p:cNvSpPr txBox="1"/>
          <p:nvPr/>
        </p:nvSpPr>
        <p:spPr>
          <a:xfrm>
            <a:off x="3555999" y="2145132"/>
            <a:ext cx="2378363" cy="56485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PE, Relative PE</a:t>
            </a:r>
            <a:endParaRPr sz="1600">
              <a:latin typeface="Times New Roman"/>
              <a:cs typeface="Times New Roman"/>
            </a:endParaRPr>
          </a:p>
        </p:txBody>
      </p:sp>
      <p:sp>
        <p:nvSpPr>
          <p:cNvPr id="20" name="object 20"/>
          <p:cNvSpPr txBox="1"/>
          <p:nvPr/>
        </p:nvSpPr>
        <p:spPr>
          <a:xfrm>
            <a:off x="5934363" y="2145132"/>
            <a:ext cx="2378363" cy="564857"/>
          </a:xfrm>
          <a:prstGeom prst="rect">
            <a:avLst/>
          </a:prstGeom>
        </p:spPr>
        <p:txBody>
          <a:bodyPr wrap="square" lIns="0" tIns="0" rIns="0" bIns="0" rtlCol="0">
            <a:noAutofit/>
          </a:bodyPr>
          <a:lstStyle/>
          <a:p>
            <a:pPr marL="82058" marR="373274">
              <a:lnSpc>
                <a:spcPct val="97262"/>
              </a:lnSpc>
              <a:spcBef>
                <a:spcPts val="431"/>
              </a:spcBef>
            </a:pPr>
            <a:r>
              <a:rPr sz="1600" dirty="0">
                <a:latin typeface="Times New Roman"/>
                <a:cs typeface="Times New Roman"/>
              </a:rPr>
              <a:t>Often with normalized earnings</a:t>
            </a:r>
            <a:endParaRPr sz="1600">
              <a:latin typeface="Times New Roman"/>
              <a:cs typeface="Times New Roman"/>
            </a:endParaRPr>
          </a:p>
        </p:txBody>
      </p:sp>
      <p:sp>
        <p:nvSpPr>
          <p:cNvPr id="19" name="object 19"/>
          <p:cNvSpPr txBox="1"/>
          <p:nvPr/>
        </p:nvSpPr>
        <p:spPr>
          <a:xfrm>
            <a:off x="1177637" y="2709988"/>
            <a:ext cx="2378363" cy="564856"/>
          </a:xfrm>
          <a:prstGeom prst="rect">
            <a:avLst/>
          </a:prstGeom>
        </p:spPr>
        <p:txBody>
          <a:bodyPr wrap="square" lIns="0" tIns="0" rIns="0" bIns="0" rtlCol="0">
            <a:noAutofit/>
          </a:bodyPr>
          <a:lstStyle/>
          <a:p>
            <a:pPr marL="82057">
              <a:lnSpc>
                <a:spcPct val="95825"/>
              </a:lnSpc>
              <a:spcBef>
                <a:spcPts val="431"/>
              </a:spcBef>
            </a:pPr>
            <a:r>
              <a:rPr sz="1600" dirty="0">
                <a:latin typeface="Times New Roman"/>
                <a:cs typeface="Times New Roman"/>
              </a:rPr>
              <a:t>Growth firms</a:t>
            </a:r>
            <a:endParaRPr sz="1600">
              <a:latin typeface="Times New Roman"/>
              <a:cs typeface="Times New Roman"/>
            </a:endParaRPr>
          </a:p>
        </p:txBody>
      </p:sp>
      <p:sp>
        <p:nvSpPr>
          <p:cNvPr id="18" name="object 18"/>
          <p:cNvSpPr txBox="1"/>
          <p:nvPr/>
        </p:nvSpPr>
        <p:spPr>
          <a:xfrm>
            <a:off x="3555999" y="2709988"/>
            <a:ext cx="2378363" cy="564856"/>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PEG ratio</a:t>
            </a:r>
            <a:endParaRPr sz="1600">
              <a:latin typeface="Times New Roman"/>
              <a:cs typeface="Times New Roman"/>
            </a:endParaRPr>
          </a:p>
        </p:txBody>
      </p:sp>
      <p:sp>
        <p:nvSpPr>
          <p:cNvPr id="17" name="object 17"/>
          <p:cNvSpPr txBox="1"/>
          <p:nvPr/>
        </p:nvSpPr>
        <p:spPr>
          <a:xfrm>
            <a:off x="5934363" y="2709988"/>
            <a:ext cx="2378363" cy="564856"/>
          </a:xfrm>
          <a:prstGeom prst="rect">
            <a:avLst/>
          </a:prstGeom>
        </p:spPr>
        <p:txBody>
          <a:bodyPr wrap="square" lIns="0" tIns="0" rIns="0" bIns="0" rtlCol="0">
            <a:noAutofit/>
          </a:bodyPr>
          <a:lstStyle/>
          <a:p>
            <a:pPr marL="82058" marR="131858">
              <a:lnSpc>
                <a:spcPct val="97262"/>
              </a:lnSpc>
              <a:spcBef>
                <a:spcPts val="431"/>
              </a:spcBef>
            </a:pPr>
            <a:r>
              <a:rPr sz="1600" dirty="0">
                <a:latin typeface="Times New Roman"/>
                <a:cs typeface="Times New Roman"/>
              </a:rPr>
              <a:t>Big di</a:t>
            </a:r>
            <a:r>
              <a:rPr sz="1600" spc="-26" dirty="0">
                <a:latin typeface="Times New Roman"/>
                <a:cs typeface="Times New Roman"/>
              </a:rPr>
              <a:t>f</a:t>
            </a:r>
            <a:r>
              <a:rPr sz="1600" dirty="0">
                <a:latin typeface="Times New Roman"/>
                <a:cs typeface="Times New Roman"/>
              </a:rPr>
              <a:t>ferences in growth rates</a:t>
            </a:r>
            <a:endParaRPr sz="1600">
              <a:latin typeface="Times New Roman"/>
              <a:cs typeface="Times New Roman"/>
            </a:endParaRPr>
          </a:p>
        </p:txBody>
      </p:sp>
      <p:sp>
        <p:nvSpPr>
          <p:cNvPr id="16" name="object 16"/>
          <p:cNvSpPr txBox="1"/>
          <p:nvPr/>
        </p:nvSpPr>
        <p:spPr>
          <a:xfrm>
            <a:off x="1177637" y="3274845"/>
            <a:ext cx="2378363" cy="564856"/>
          </a:xfrm>
          <a:prstGeom prst="rect">
            <a:avLst/>
          </a:prstGeom>
        </p:spPr>
        <p:txBody>
          <a:bodyPr wrap="square" lIns="0" tIns="0" rIns="0" bIns="0" rtlCol="0">
            <a:noAutofit/>
          </a:bodyPr>
          <a:lstStyle/>
          <a:p>
            <a:pPr marL="82057">
              <a:lnSpc>
                <a:spcPct val="95825"/>
              </a:lnSpc>
              <a:spcBef>
                <a:spcPts val="431"/>
              </a:spcBef>
            </a:pPr>
            <a:r>
              <a:rPr sz="1600" spc="-161" dirty="0">
                <a:latin typeface="Times New Roman"/>
                <a:cs typeface="Times New Roman"/>
              </a:rPr>
              <a:t>Y</a:t>
            </a:r>
            <a:r>
              <a:rPr sz="1600" dirty="0">
                <a:latin typeface="Times New Roman"/>
                <a:cs typeface="Times New Roman"/>
              </a:rPr>
              <a:t>oung growth firms</a:t>
            </a:r>
            <a:r>
              <a:rPr sz="1600" spc="-88" dirty="0">
                <a:latin typeface="Times New Roman"/>
                <a:cs typeface="Times New Roman"/>
              </a:rPr>
              <a:t> </a:t>
            </a:r>
            <a:r>
              <a:rPr sz="1600" dirty="0">
                <a:latin typeface="Times New Roman"/>
                <a:cs typeface="Times New Roman"/>
              </a:rPr>
              <a:t>w/</a:t>
            </a:r>
            <a:endParaRPr sz="1600">
              <a:latin typeface="Times New Roman"/>
              <a:cs typeface="Times New Roman"/>
            </a:endParaRPr>
          </a:p>
          <a:p>
            <a:pPr marL="82057">
              <a:lnSpc>
                <a:spcPct val="95825"/>
              </a:lnSpc>
              <a:spcBef>
                <a:spcPts val="27"/>
              </a:spcBef>
            </a:pPr>
            <a:r>
              <a:rPr sz="1600" dirty="0">
                <a:latin typeface="Times New Roman"/>
                <a:cs typeface="Times New Roman"/>
              </a:rPr>
              <a:t>losses</a:t>
            </a:r>
            <a:endParaRPr sz="1600">
              <a:latin typeface="Times New Roman"/>
              <a:cs typeface="Times New Roman"/>
            </a:endParaRPr>
          </a:p>
        </p:txBody>
      </p:sp>
      <p:sp>
        <p:nvSpPr>
          <p:cNvPr id="15" name="object 15"/>
          <p:cNvSpPr txBox="1"/>
          <p:nvPr/>
        </p:nvSpPr>
        <p:spPr>
          <a:xfrm>
            <a:off x="3555999" y="3274845"/>
            <a:ext cx="2378363" cy="564856"/>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Revenue Multiples</a:t>
            </a:r>
            <a:endParaRPr sz="1600">
              <a:latin typeface="Times New Roman"/>
              <a:cs typeface="Times New Roman"/>
            </a:endParaRPr>
          </a:p>
        </p:txBody>
      </p:sp>
      <p:sp>
        <p:nvSpPr>
          <p:cNvPr id="14" name="object 14"/>
          <p:cNvSpPr txBox="1"/>
          <p:nvPr/>
        </p:nvSpPr>
        <p:spPr>
          <a:xfrm>
            <a:off x="5934363" y="3274845"/>
            <a:ext cx="2378363" cy="564856"/>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What choice do you have?</a:t>
            </a:r>
            <a:endParaRPr sz="1600">
              <a:latin typeface="Times New Roman"/>
              <a:cs typeface="Times New Roman"/>
            </a:endParaRPr>
          </a:p>
        </p:txBody>
      </p:sp>
      <p:sp>
        <p:nvSpPr>
          <p:cNvPr id="13" name="object 13"/>
          <p:cNvSpPr txBox="1"/>
          <p:nvPr/>
        </p:nvSpPr>
        <p:spPr>
          <a:xfrm>
            <a:off x="1177637" y="3839702"/>
            <a:ext cx="2378363" cy="351634"/>
          </a:xfrm>
          <a:prstGeom prst="rect">
            <a:avLst/>
          </a:prstGeom>
        </p:spPr>
        <p:txBody>
          <a:bodyPr wrap="square" lIns="0" tIns="0" rIns="0" bIns="0" rtlCol="0">
            <a:noAutofit/>
          </a:bodyPr>
          <a:lstStyle/>
          <a:p>
            <a:pPr marL="82057">
              <a:lnSpc>
                <a:spcPct val="95825"/>
              </a:lnSpc>
              <a:spcBef>
                <a:spcPts val="431"/>
              </a:spcBef>
            </a:pPr>
            <a:r>
              <a:rPr sz="1600" dirty="0">
                <a:latin typeface="Times New Roman"/>
                <a:cs typeface="Times New Roman"/>
              </a:rPr>
              <a:t>Infrastructure</a:t>
            </a:r>
            <a:endParaRPr sz="1600">
              <a:latin typeface="Times New Roman"/>
              <a:cs typeface="Times New Roman"/>
            </a:endParaRPr>
          </a:p>
        </p:txBody>
      </p:sp>
      <p:sp>
        <p:nvSpPr>
          <p:cNvPr id="12" name="object 12"/>
          <p:cNvSpPr txBox="1"/>
          <p:nvPr/>
        </p:nvSpPr>
        <p:spPr>
          <a:xfrm>
            <a:off x="3555999" y="3839702"/>
            <a:ext cx="2378363" cy="351634"/>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EV/EBITDA</a:t>
            </a:r>
            <a:endParaRPr sz="1600">
              <a:latin typeface="Times New Roman"/>
              <a:cs typeface="Times New Roman"/>
            </a:endParaRPr>
          </a:p>
        </p:txBody>
      </p:sp>
      <p:sp>
        <p:nvSpPr>
          <p:cNvPr id="11" name="object 11"/>
          <p:cNvSpPr txBox="1"/>
          <p:nvPr/>
        </p:nvSpPr>
        <p:spPr>
          <a:xfrm>
            <a:off x="5934363" y="3839702"/>
            <a:ext cx="2378363" cy="351634"/>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Early losses, big DA</a:t>
            </a:r>
            <a:endParaRPr sz="1600">
              <a:latin typeface="Times New Roman"/>
              <a:cs typeface="Times New Roman"/>
            </a:endParaRPr>
          </a:p>
        </p:txBody>
      </p:sp>
      <p:sp>
        <p:nvSpPr>
          <p:cNvPr id="10" name="object 10"/>
          <p:cNvSpPr txBox="1"/>
          <p:nvPr/>
        </p:nvSpPr>
        <p:spPr>
          <a:xfrm>
            <a:off x="1177637" y="4191337"/>
            <a:ext cx="2378363" cy="668246"/>
          </a:xfrm>
          <a:prstGeom prst="rect">
            <a:avLst/>
          </a:prstGeom>
        </p:spPr>
        <p:txBody>
          <a:bodyPr wrap="square" lIns="0" tIns="0" rIns="0" bIns="0" rtlCol="0">
            <a:noAutofit/>
          </a:bodyPr>
          <a:lstStyle/>
          <a:p>
            <a:pPr marL="82057">
              <a:lnSpc>
                <a:spcPct val="95825"/>
              </a:lnSpc>
              <a:spcBef>
                <a:spcPts val="431"/>
              </a:spcBef>
            </a:pPr>
            <a:r>
              <a:rPr sz="1600" dirty="0">
                <a:latin typeface="Times New Roman"/>
                <a:cs typeface="Times New Roman"/>
              </a:rPr>
              <a:t>REIT</a:t>
            </a:r>
            <a:endParaRPr sz="1600">
              <a:latin typeface="Times New Roman"/>
              <a:cs typeface="Times New Roman"/>
            </a:endParaRPr>
          </a:p>
        </p:txBody>
      </p:sp>
      <p:sp>
        <p:nvSpPr>
          <p:cNvPr id="9" name="object 9"/>
          <p:cNvSpPr txBox="1"/>
          <p:nvPr/>
        </p:nvSpPr>
        <p:spPr>
          <a:xfrm>
            <a:off x="3555999" y="4191337"/>
            <a:ext cx="2378363" cy="668246"/>
          </a:xfrm>
          <a:prstGeom prst="rect">
            <a:avLst/>
          </a:prstGeom>
        </p:spPr>
        <p:txBody>
          <a:bodyPr wrap="square" lIns="0" tIns="0" rIns="0" bIns="0" rtlCol="0">
            <a:noAutofit/>
          </a:bodyPr>
          <a:lstStyle/>
          <a:p>
            <a:pPr marL="82058" marR="120281">
              <a:lnSpc>
                <a:spcPct val="97262"/>
              </a:lnSpc>
              <a:spcBef>
                <a:spcPts val="431"/>
              </a:spcBef>
            </a:pPr>
            <a:r>
              <a:rPr sz="1600" dirty="0">
                <a:latin typeface="Times New Roman"/>
                <a:cs typeface="Times New Roman"/>
              </a:rPr>
              <a:t>P/CFE (where CFE = Net income + Depreciation)</a:t>
            </a:r>
            <a:endParaRPr sz="1600">
              <a:latin typeface="Times New Roman"/>
              <a:cs typeface="Times New Roman"/>
            </a:endParaRPr>
          </a:p>
        </p:txBody>
      </p:sp>
      <p:sp>
        <p:nvSpPr>
          <p:cNvPr id="8" name="object 8"/>
          <p:cNvSpPr txBox="1"/>
          <p:nvPr/>
        </p:nvSpPr>
        <p:spPr>
          <a:xfrm>
            <a:off x="5934363" y="4191337"/>
            <a:ext cx="2378363" cy="668246"/>
          </a:xfrm>
          <a:prstGeom prst="rect">
            <a:avLst/>
          </a:prstGeom>
        </p:spPr>
        <p:txBody>
          <a:bodyPr wrap="square" lIns="0" tIns="0" rIns="0" bIns="0" rtlCol="0">
            <a:noAutofit/>
          </a:bodyPr>
          <a:lstStyle/>
          <a:p>
            <a:pPr marL="82058" marR="194805">
              <a:lnSpc>
                <a:spcPct val="97262"/>
              </a:lnSpc>
              <a:spcBef>
                <a:spcPts val="431"/>
              </a:spcBef>
            </a:pPr>
            <a:r>
              <a:rPr sz="1600" dirty="0">
                <a:latin typeface="Times New Roman"/>
                <a:cs typeface="Times New Roman"/>
              </a:rPr>
              <a:t>Big depreciation cha</a:t>
            </a:r>
            <a:r>
              <a:rPr sz="1600" spc="-26" dirty="0">
                <a:latin typeface="Times New Roman"/>
                <a:cs typeface="Times New Roman"/>
              </a:rPr>
              <a:t>r</a:t>
            </a:r>
            <a:r>
              <a:rPr sz="1600" dirty="0">
                <a:latin typeface="Times New Roman"/>
                <a:cs typeface="Times New Roman"/>
              </a:rPr>
              <a:t>ges on real estate</a:t>
            </a:r>
            <a:endParaRPr sz="1600">
              <a:latin typeface="Times New Roman"/>
              <a:cs typeface="Times New Roman"/>
            </a:endParaRPr>
          </a:p>
        </p:txBody>
      </p:sp>
      <p:sp>
        <p:nvSpPr>
          <p:cNvPr id="7" name="object 7"/>
          <p:cNvSpPr txBox="1"/>
          <p:nvPr/>
        </p:nvSpPr>
        <p:spPr>
          <a:xfrm>
            <a:off x="1177637" y="4859584"/>
            <a:ext cx="2378363" cy="322774"/>
          </a:xfrm>
          <a:prstGeom prst="rect">
            <a:avLst/>
          </a:prstGeom>
        </p:spPr>
        <p:txBody>
          <a:bodyPr wrap="square" lIns="0" tIns="0" rIns="0" bIns="0" rtlCol="0">
            <a:noAutofit/>
          </a:bodyPr>
          <a:lstStyle/>
          <a:p>
            <a:pPr marL="82057">
              <a:lnSpc>
                <a:spcPct val="95825"/>
              </a:lnSpc>
              <a:spcBef>
                <a:spcPts val="431"/>
              </a:spcBef>
            </a:pPr>
            <a:r>
              <a:rPr sz="1600" dirty="0">
                <a:latin typeface="Times New Roman"/>
                <a:cs typeface="Times New Roman"/>
              </a:rPr>
              <a:t>Financial Services</a:t>
            </a:r>
            <a:endParaRPr sz="1600">
              <a:latin typeface="Times New Roman"/>
              <a:cs typeface="Times New Roman"/>
            </a:endParaRPr>
          </a:p>
        </p:txBody>
      </p:sp>
      <p:sp>
        <p:nvSpPr>
          <p:cNvPr id="6" name="object 6"/>
          <p:cNvSpPr txBox="1"/>
          <p:nvPr/>
        </p:nvSpPr>
        <p:spPr>
          <a:xfrm>
            <a:off x="3555999" y="4859584"/>
            <a:ext cx="2378363" cy="322774"/>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Price/ Book equity</a:t>
            </a:r>
            <a:endParaRPr sz="1600">
              <a:latin typeface="Times New Roman"/>
              <a:cs typeface="Times New Roman"/>
            </a:endParaRPr>
          </a:p>
        </p:txBody>
      </p:sp>
      <p:sp>
        <p:nvSpPr>
          <p:cNvPr id="5" name="object 5"/>
          <p:cNvSpPr txBox="1"/>
          <p:nvPr/>
        </p:nvSpPr>
        <p:spPr>
          <a:xfrm>
            <a:off x="5934363" y="4859584"/>
            <a:ext cx="2378363" cy="322774"/>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Marked to market?</a:t>
            </a:r>
            <a:endParaRPr sz="1600">
              <a:latin typeface="Times New Roman"/>
              <a:cs typeface="Times New Roman"/>
            </a:endParaRPr>
          </a:p>
        </p:txBody>
      </p:sp>
      <p:sp>
        <p:nvSpPr>
          <p:cNvPr id="4" name="object 4"/>
          <p:cNvSpPr txBox="1"/>
          <p:nvPr/>
        </p:nvSpPr>
        <p:spPr>
          <a:xfrm>
            <a:off x="1177637" y="5182359"/>
            <a:ext cx="2378363" cy="564856"/>
          </a:xfrm>
          <a:prstGeom prst="rect">
            <a:avLst/>
          </a:prstGeom>
        </p:spPr>
        <p:txBody>
          <a:bodyPr wrap="square" lIns="0" tIns="0" rIns="0" bIns="0" rtlCol="0">
            <a:noAutofit/>
          </a:bodyPr>
          <a:lstStyle/>
          <a:p>
            <a:pPr marL="82057">
              <a:lnSpc>
                <a:spcPct val="95825"/>
              </a:lnSpc>
              <a:spcBef>
                <a:spcPts val="431"/>
              </a:spcBef>
            </a:pPr>
            <a:r>
              <a:rPr sz="1600" dirty="0">
                <a:latin typeface="Times New Roman"/>
                <a:cs typeface="Times New Roman"/>
              </a:rPr>
              <a:t>Retailing</a:t>
            </a:r>
            <a:endParaRPr sz="1600">
              <a:latin typeface="Times New Roman"/>
              <a:cs typeface="Times New Roman"/>
            </a:endParaRPr>
          </a:p>
        </p:txBody>
      </p:sp>
      <p:sp>
        <p:nvSpPr>
          <p:cNvPr id="3" name="object 3"/>
          <p:cNvSpPr txBox="1"/>
          <p:nvPr/>
        </p:nvSpPr>
        <p:spPr>
          <a:xfrm>
            <a:off x="3555999" y="5182359"/>
            <a:ext cx="2378363" cy="564856"/>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Revenue multiples</a:t>
            </a:r>
            <a:endParaRPr sz="1600">
              <a:latin typeface="Times New Roman"/>
              <a:cs typeface="Times New Roman"/>
            </a:endParaRPr>
          </a:p>
        </p:txBody>
      </p:sp>
      <p:sp>
        <p:nvSpPr>
          <p:cNvPr id="2" name="object 2"/>
          <p:cNvSpPr txBox="1"/>
          <p:nvPr/>
        </p:nvSpPr>
        <p:spPr>
          <a:xfrm>
            <a:off x="5934363" y="5182359"/>
            <a:ext cx="2378363" cy="564856"/>
          </a:xfrm>
          <a:prstGeom prst="rect">
            <a:avLst/>
          </a:prstGeom>
        </p:spPr>
        <p:txBody>
          <a:bodyPr wrap="square" lIns="0" tIns="0" rIns="0" bIns="0" rtlCol="0">
            <a:noAutofit/>
          </a:bodyPr>
          <a:lstStyle/>
          <a:p>
            <a:pPr marL="82058" marR="217402">
              <a:lnSpc>
                <a:spcPct val="97262"/>
              </a:lnSpc>
              <a:spcBef>
                <a:spcPts val="431"/>
              </a:spcBef>
            </a:pPr>
            <a:r>
              <a:rPr sz="1600" dirty="0">
                <a:latin typeface="Times New Roman"/>
                <a:cs typeface="Times New Roman"/>
              </a:rPr>
              <a:t>Ma</a:t>
            </a:r>
            <a:r>
              <a:rPr sz="1600" spc="-26" dirty="0">
                <a:latin typeface="Times New Roman"/>
                <a:cs typeface="Times New Roman"/>
              </a:rPr>
              <a:t>r</a:t>
            </a:r>
            <a:r>
              <a:rPr sz="1600" dirty="0">
                <a:latin typeface="Times New Roman"/>
                <a:cs typeface="Times New Roman"/>
              </a:rPr>
              <a:t>gins equalize sooner or later</a:t>
            </a:r>
            <a:endParaRPr sz="1600">
              <a:latin typeface="Times New Roman"/>
              <a:cs typeface="Times New Roman"/>
            </a:endParaRPr>
          </a:p>
        </p:txBody>
      </p:sp>
    </p:spTree>
    <p:extLst>
      <p:ext uri="{BB962C8B-B14F-4D97-AF65-F5344CB8AC3E}">
        <p14:creationId xmlns:p14="http://schemas.microsoft.com/office/powerpoint/2010/main" val="190761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3" name="object 13"/>
          <p:cNvSpPr/>
          <p:nvPr/>
        </p:nvSpPr>
        <p:spPr>
          <a:xfrm>
            <a:off x="1904284" y="2017059"/>
            <a:ext cx="5595202" cy="3697941"/>
          </a:xfrm>
          <a:prstGeom prst="rect">
            <a:avLst/>
          </a:prstGeom>
          <a:blipFill>
            <a:blip r:embed="rId8" cstate="print"/>
            <a:stretch>
              <a:fillRect/>
            </a:stretch>
          </a:blipFill>
        </p:spPr>
        <p:txBody>
          <a:bodyPr wrap="square" lIns="0" tIns="0" rIns="0" bIns="0" rtlCol="0">
            <a:noAutofit/>
          </a:bodyPr>
          <a:lstStyle/>
          <a:p>
            <a:endParaRPr/>
          </a:p>
        </p:txBody>
      </p:sp>
      <p:sp>
        <p:nvSpPr>
          <p:cNvPr id="14" name="object 14"/>
          <p:cNvSpPr/>
          <p:nvPr/>
        </p:nvSpPr>
        <p:spPr>
          <a:xfrm>
            <a:off x="4225636" y="2420471"/>
            <a:ext cx="4179455" cy="1019735"/>
          </a:xfrm>
          <a:prstGeom prst="rect">
            <a:avLst/>
          </a:prstGeom>
          <a:blipFill>
            <a:blip r:embed="rId9" cstate="print"/>
            <a:stretch>
              <a:fillRect/>
            </a:stretch>
          </a:blipFill>
        </p:spPr>
        <p:txBody>
          <a:bodyPr wrap="square" lIns="0" tIns="0" rIns="0" bIns="0" rtlCol="0">
            <a:noAutofit/>
          </a:bodyPr>
          <a:lstStyle/>
          <a:p>
            <a:endParaRPr/>
          </a:p>
        </p:txBody>
      </p:sp>
      <p:sp>
        <p:nvSpPr>
          <p:cNvPr id="12" name="object 12"/>
          <p:cNvSpPr txBox="1"/>
          <p:nvPr/>
        </p:nvSpPr>
        <p:spPr>
          <a:xfrm>
            <a:off x="2778214" y="662269"/>
            <a:ext cx="370406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Characteristic 3: Across Markets</a:t>
            </a:r>
            <a:endParaRPr sz="2200">
              <a:latin typeface="Times New Roman"/>
              <a:cs typeface="Times New Roman"/>
            </a:endParaRPr>
          </a:p>
        </p:txBody>
      </p:sp>
      <p:sp>
        <p:nvSpPr>
          <p:cNvPr id="11" name="object 11"/>
          <p:cNvSpPr txBox="1"/>
          <p:nvPr/>
        </p:nvSpPr>
        <p:spPr>
          <a:xfrm>
            <a:off x="1535093" y="976032"/>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10" name="object 10"/>
          <p:cNvSpPr txBox="1"/>
          <p:nvPr/>
        </p:nvSpPr>
        <p:spPr>
          <a:xfrm>
            <a:off x="1927731" y="976032"/>
            <a:ext cx="84977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9" name="object 9"/>
          <p:cNvSpPr txBox="1"/>
          <p:nvPr/>
        </p:nvSpPr>
        <p:spPr>
          <a:xfrm>
            <a:off x="2782113" y="976032"/>
            <a:ext cx="48816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8" name="object 8"/>
          <p:cNvSpPr txBox="1"/>
          <p:nvPr/>
        </p:nvSpPr>
        <p:spPr>
          <a:xfrm>
            <a:off x="3274891" y="976032"/>
            <a:ext cx="326544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Europe, Japan and Emerging</a:t>
            </a:r>
            <a:endParaRPr sz="2200">
              <a:latin typeface="Times New Roman"/>
              <a:cs typeface="Times New Roman"/>
            </a:endParaRPr>
          </a:p>
        </p:txBody>
      </p:sp>
      <p:sp>
        <p:nvSpPr>
          <p:cNvPr id="7" name="object 7"/>
          <p:cNvSpPr txBox="1"/>
          <p:nvPr/>
        </p:nvSpPr>
        <p:spPr>
          <a:xfrm>
            <a:off x="6544952" y="976032"/>
            <a:ext cx="9726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Markets</a:t>
            </a:r>
            <a:endParaRPr sz="2200">
              <a:latin typeface="Times New Roman"/>
              <a:cs typeface="Times New Roman"/>
            </a:endParaRPr>
          </a:p>
        </p:txBody>
      </p:sp>
      <p:sp>
        <p:nvSpPr>
          <p:cNvPr id="6" name="object 6"/>
          <p:cNvSpPr txBox="1"/>
          <p:nvPr/>
        </p:nvSpPr>
        <p:spPr>
          <a:xfrm>
            <a:off x="7522196" y="976032"/>
            <a:ext cx="2032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5" name="object 5"/>
          <p:cNvSpPr txBox="1"/>
          <p:nvPr/>
        </p:nvSpPr>
        <p:spPr>
          <a:xfrm>
            <a:off x="3855391" y="1301004"/>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4786361" y="1301004"/>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15</a:t>
            </a:r>
            <a:endParaRPr sz="1300">
              <a:latin typeface="Times New Roman"/>
              <a:cs typeface="Times New Roman"/>
            </a:endParaRPr>
          </a:p>
        </p:txBody>
      </p:sp>
    </p:spTree>
    <p:extLst>
      <p:ext uri="{BB962C8B-B14F-4D97-AF65-F5344CB8AC3E}">
        <p14:creationId xmlns:p14="http://schemas.microsoft.com/office/powerpoint/2010/main" val="17810556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dirty="0" smtClean="0"/>
              <a:t>EBA 604 </a:t>
            </a:r>
            <a:r>
              <a:rPr lang="en-US" dirty="0" err="1" smtClean="0"/>
              <a:t>Akuntansi</a:t>
            </a:r>
            <a:r>
              <a:rPr lang="en-US" dirty="0" smtClean="0"/>
              <a:t> </a:t>
            </a:r>
            <a:r>
              <a:rPr lang="en-US" dirty="0" err="1" smtClean="0"/>
              <a:t>Internasional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56141-EE72-4F1F-A749-B7E82EFB5B5F}" type="slidenum">
              <a:rPr lang="en-US" smtClean="0"/>
              <a:pPr/>
              <a:t>160</a:t>
            </a:fld>
            <a:endParaRPr lang="en-US"/>
          </a:p>
        </p:txBody>
      </p:sp>
    </p:spTree>
    <p:extLst>
      <p:ext uri="{BB962C8B-B14F-4D97-AF65-F5344CB8AC3E}">
        <p14:creationId xmlns:p14="http://schemas.microsoft.com/office/powerpoint/2010/main" val="385899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39" name="object 39"/>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40" name="object 40"/>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41" name="object 41"/>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42" name="object 42"/>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43" name="object 43"/>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44" name="object 44"/>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37" name="object 37"/>
          <p:cNvSpPr/>
          <p:nvPr/>
        </p:nvSpPr>
        <p:spPr>
          <a:xfrm>
            <a:off x="4085201" y="2620343"/>
            <a:ext cx="843710" cy="426689"/>
          </a:xfrm>
          <a:custGeom>
            <a:avLst/>
            <a:gdLst/>
            <a:ahLst/>
            <a:cxnLst/>
            <a:rect l="l" t="t" r="r" b="b"/>
            <a:pathLst>
              <a:path w="928081" h="483581">
                <a:moveTo>
                  <a:pt x="0" y="0"/>
                </a:moveTo>
                <a:lnTo>
                  <a:pt x="928081" y="0"/>
                </a:lnTo>
                <a:lnTo>
                  <a:pt x="928081" y="483581"/>
                </a:lnTo>
                <a:lnTo>
                  <a:pt x="0" y="483581"/>
                </a:lnTo>
                <a:lnTo>
                  <a:pt x="0" y="0"/>
                </a:lnTo>
                <a:close/>
              </a:path>
            </a:pathLst>
          </a:custGeom>
          <a:ln w="4156">
            <a:solidFill>
              <a:srgbClr val="000000"/>
            </a:solidFill>
          </a:ln>
        </p:spPr>
        <p:txBody>
          <a:bodyPr wrap="square" lIns="0" tIns="0" rIns="0" bIns="0" rtlCol="0">
            <a:noAutofit/>
          </a:bodyPr>
          <a:lstStyle/>
          <a:p>
            <a:endParaRPr/>
          </a:p>
        </p:txBody>
      </p:sp>
      <p:sp>
        <p:nvSpPr>
          <p:cNvPr id="36" name="object 36"/>
          <p:cNvSpPr/>
          <p:nvPr/>
        </p:nvSpPr>
        <p:spPr>
          <a:xfrm>
            <a:off x="1937747" y="3763342"/>
            <a:ext cx="2676550" cy="496726"/>
          </a:xfrm>
          <a:custGeom>
            <a:avLst/>
            <a:gdLst/>
            <a:ahLst/>
            <a:cxnLst/>
            <a:rect l="l" t="t" r="r" b="b"/>
            <a:pathLst>
              <a:path w="2944205" h="562956">
                <a:moveTo>
                  <a:pt x="0" y="0"/>
                </a:moveTo>
                <a:lnTo>
                  <a:pt x="2944205" y="0"/>
                </a:lnTo>
                <a:lnTo>
                  <a:pt x="2944205" y="562956"/>
                </a:lnTo>
                <a:lnTo>
                  <a:pt x="0" y="562956"/>
                </a:lnTo>
                <a:lnTo>
                  <a:pt x="0" y="0"/>
                </a:lnTo>
                <a:close/>
              </a:path>
            </a:pathLst>
          </a:custGeom>
          <a:ln w="4156">
            <a:solidFill>
              <a:srgbClr val="000000"/>
            </a:solidFill>
          </a:ln>
        </p:spPr>
        <p:txBody>
          <a:bodyPr wrap="square" lIns="0" tIns="0" rIns="0" bIns="0" rtlCol="0">
            <a:noAutofit/>
          </a:bodyPr>
          <a:lstStyle/>
          <a:p>
            <a:endParaRPr/>
          </a:p>
        </p:txBody>
      </p:sp>
      <p:sp>
        <p:nvSpPr>
          <p:cNvPr id="35" name="object 35"/>
          <p:cNvSpPr/>
          <p:nvPr/>
        </p:nvSpPr>
        <p:spPr>
          <a:xfrm>
            <a:off x="3946656" y="4704636"/>
            <a:ext cx="2576970" cy="429491"/>
          </a:xfrm>
          <a:custGeom>
            <a:avLst/>
            <a:gdLst/>
            <a:ahLst/>
            <a:cxnLst/>
            <a:rect l="l" t="t" r="r" b="b"/>
            <a:pathLst>
              <a:path w="2834667" h="486756">
                <a:moveTo>
                  <a:pt x="0" y="0"/>
                </a:moveTo>
                <a:lnTo>
                  <a:pt x="2834667" y="0"/>
                </a:lnTo>
                <a:lnTo>
                  <a:pt x="2834667" y="486756"/>
                </a:lnTo>
                <a:lnTo>
                  <a:pt x="0" y="486756"/>
                </a:lnTo>
                <a:lnTo>
                  <a:pt x="0" y="0"/>
                </a:lnTo>
                <a:close/>
              </a:path>
            </a:pathLst>
          </a:custGeom>
          <a:ln w="4156">
            <a:solidFill>
              <a:srgbClr val="000000"/>
            </a:solidFill>
          </a:ln>
        </p:spPr>
        <p:txBody>
          <a:bodyPr wrap="square" lIns="0" tIns="0" rIns="0" bIns="0" rtlCol="0">
            <a:noAutofit/>
          </a:bodyPr>
          <a:lstStyle/>
          <a:p>
            <a:endParaRPr/>
          </a:p>
        </p:txBody>
      </p:sp>
      <p:sp>
        <p:nvSpPr>
          <p:cNvPr id="34" name="object 34"/>
          <p:cNvSpPr/>
          <p:nvPr/>
        </p:nvSpPr>
        <p:spPr>
          <a:xfrm>
            <a:off x="3808110" y="5309754"/>
            <a:ext cx="2865606" cy="486920"/>
          </a:xfrm>
          <a:custGeom>
            <a:avLst/>
            <a:gdLst/>
            <a:ahLst/>
            <a:cxnLst/>
            <a:rect l="l" t="t" r="r" b="b"/>
            <a:pathLst>
              <a:path w="3152167" h="551843">
                <a:moveTo>
                  <a:pt x="0" y="0"/>
                </a:moveTo>
                <a:lnTo>
                  <a:pt x="3152167" y="0"/>
                </a:lnTo>
                <a:lnTo>
                  <a:pt x="3152167" y="551843"/>
                </a:lnTo>
                <a:lnTo>
                  <a:pt x="0" y="551843"/>
                </a:lnTo>
                <a:lnTo>
                  <a:pt x="0" y="0"/>
                </a:lnTo>
                <a:close/>
              </a:path>
            </a:pathLst>
          </a:custGeom>
          <a:ln w="4156">
            <a:solidFill>
              <a:srgbClr val="000000"/>
            </a:solidFill>
          </a:ln>
        </p:spPr>
        <p:txBody>
          <a:bodyPr wrap="square" lIns="0" tIns="0" rIns="0" bIns="0" rtlCol="0">
            <a:noAutofit/>
          </a:bodyPr>
          <a:lstStyle/>
          <a:p>
            <a:endParaRPr/>
          </a:p>
        </p:txBody>
      </p:sp>
      <p:sp>
        <p:nvSpPr>
          <p:cNvPr id="33" name="object 33"/>
          <p:cNvSpPr/>
          <p:nvPr/>
        </p:nvSpPr>
        <p:spPr>
          <a:xfrm>
            <a:off x="5817018" y="3830578"/>
            <a:ext cx="1957845" cy="482719"/>
          </a:xfrm>
          <a:custGeom>
            <a:avLst/>
            <a:gdLst/>
            <a:ahLst/>
            <a:cxnLst/>
            <a:rect l="l" t="t" r="r" b="b"/>
            <a:pathLst>
              <a:path w="2153630" h="547081">
                <a:moveTo>
                  <a:pt x="0" y="0"/>
                </a:moveTo>
                <a:lnTo>
                  <a:pt x="2153630" y="0"/>
                </a:lnTo>
                <a:lnTo>
                  <a:pt x="2153630" y="547081"/>
                </a:lnTo>
                <a:lnTo>
                  <a:pt x="0" y="547081"/>
                </a:lnTo>
                <a:lnTo>
                  <a:pt x="0" y="0"/>
                </a:lnTo>
                <a:close/>
              </a:path>
            </a:pathLst>
          </a:custGeom>
          <a:ln w="4156">
            <a:solidFill>
              <a:srgbClr val="000000"/>
            </a:solidFill>
          </a:ln>
        </p:spPr>
        <p:txBody>
          <a:bodyPr wrap="square" lIns="0" tIns="0" rIns="0" bIns="0" rtlCol="0">
            <a:noAutofit/>
          </a:bodyPr>
          <a:lstStyle/>
          <a:p>
            <a:endParaRPr/>
          </a:p>
        </p:txBody>
      </p:sp>
      <p:sp>
        <p:nvSpPr>
          <p:cNvPr id="32" name="object 32"/>
          <p:cNvSpPr txBox="1"/>
          <p:nvPr/>
        </p:nvSpPr>
        <p:spPr>
          <a:xfrm>
            <a:off x="2196836" y="1307726"/>
            <a:ext cx="486679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 Ratio: Understanding the Fundamentals</a:t>
            </a:r>
            <a:endParaRPr sz="2200">
              <a:latin typeface="Times New Roman"/>
              <a:cs typeface="Times New Roman"/>
            </a:endParaRPr>
          </a:p>
        </p:txBody>
      </p:sp>
      <p:sp>
        <p:nvSpPr>
          <p:cNvPr id="31" name="object 31"/>
          <p:cNvSpPr txBox="1"/>
          <p:nvPr/>
        </p:nvSpPr>
        <p:spPr>
          <a:xfrm>
            <a:off x="1525442" y="2095500"/>
            <a:ext cx="6910714" cy="45944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To understand the fundamentals, start with a basic </a:t>
            </a:r>
            <a:r>
              <a:rPr sz="2400" u="heavy" baseline="1610" dirty="0">
                <a:latin typeface="Times New Roman"/>
                <a:cs typeface="Times New Roman"/>
              </a:rPr>
              <a:t>equity</a:t>
            </a:r>
            <a:r>
              <a:rPr sz="2400" baseline="1610" dirty="0">
                <a:latin typeface="Times New Roman"/>
                <a:cs typeface="Times New Roman"/>
              </a:rPr>
              <a:t> discounted cash flow</a:t>
            </a:r>
            <a:endParaRPr sz="1600">
              <a:latin typeface="Times New Roman"/>
              <a:cs typeface="Times New Roman"/>
            </a:endParaRPr>
          </a:p>
          <a:p>
            <a:pPr marL="319115" marR="30772">
              <a:lnSpc>
                <a:spcPct val="95825"/>
              </a:lnSpc>
            </a:pPr>
            <a:r>
              <a:rPr sz="1600" dirty="0">
                <a:latin typeface="Times New Roman"/>
                <a:cs typeface="Times New Roman"/>
              </a:rPr>
              <a:t>model. With a stable growth dividend discount model:</a:t>
            </a:r>
            <a:endParaRPr sz="1600">
              <a:latin typeface="Times New Roman"/>
              <a:cs typeface="Times New Roman"/>
            </a:endParaRPr>
          </a:p>
        </p:txBody>
      </p:sp>
      <p:sp>
        <p:nvSpPr>
          <p:cNvPr id="30" name="object 30"/>
          <p:cNvSpPr txBox="1"/>
          <p:nvPr/>
        </p:nvSpPr>
        <p:spPr>
          <a:xfrm>
            <a:off x="4089781" y="2720137"/>
            <a:ext cx="374679" cy="216865"/>
          </a:xfrm>
          <a:prstGeom prst="rect">
            <a:avLst/>
          </a:prstGeom>
        </p:spPr>
        <p:txBody>
          <a:bodyPr wrap="square" lIns="0" tIns="0" rIns="0" bIns="0" rtlCol="0">
            <a:noAutofit/>
          </a:bodyPr>
          <a:lstStyle/>
          <a:p>
            <a:pPr marL="11397">
              <a:lnSpc>
                <a:spcPts val="1602"/>
              </a:lnSpc>
              <a:spcBef>
                <a:spcPts val="80"/>
              </a:spcBef>
            </a:pPr>
            <a:r>
              <a:rPr sz="2000" baseline="9995" dirty="0">
                <a:latin typeface="Times New Roman"/>
                <a:cs typeface="Times New Roman"/>
              </a:rPr>
              <a:t>P</a:t>
            </a:r>
            <a:r>
              <a:rPr sz="2000" spc="-179" baseline="9995" dirty="0">
                <a:latin typeface="Times New Roman"/>
                <a:cs typeface="Times New Roman"/>
              </a:rPr>
              <a:t> </a:t>
            </a:r>
            <a:r>
              <a:rPr sz="1500" baseline="-7905" dirty="0">
                <a:latin typeface="Times New Roman"/>
                <a:cs typeface="Times New Roman"/>
              </a:rPr>
              <a:t>0</a:t>
            </a:r>
            <a:r>
              <a:rPr sz="1500" spc="139" baseline="-7905" dirty="0">
                <a:latin typeface="Times New Roman"/>
                <a:cs typeface="Times New Roman"/>
              </a:rPr>
              <a:t> </a:t>
            </a:r>
            <a:r>
              <a:rPr sz="2000" baseline="9995" dirty="0">
                <a:latin typeface="Times New Roman"/>
                <a:cs typeface="Times New Roman"/>
              </a:rPr>
              <a:t>=</a:t>
            </a:r>
            <a:endParaRPr sz="1300">
              <a:latin typeface="Times New Roman"/>
              <a:cs typeface="Times New Roman"/>
            </a:endParaRPr>
          </a:p>
        </p:txBody>
      </p:sp>
      <p:sp>
        <p:nvSpPr>
          <p:cNvPr id="29" name="object 29"/>
          <p:cNvSpPr txBox="1"/>
          <p:nvPr/>
        </p:nvSpPr>
        <p:spPr>
          <a:xfrm>
            <a:off x="4474157" y="2842951"/>
            <a:ext cx="362828" cy="194157"/>
          </a:xfrm>
          <a:prstGeom prst="rect">
            <a:avLst/>
          </a:prstGeom>
        </p:spPr>
        <p:txBody>
          <a:bodyPr wrap="square" lIns="0" tIns="0" rIns="0" bIns="0" rtlCol="0">
            <a:noAutofit/>
          </a:bodyPr>
          <a:lstStyle/>
          <a:p>
            <a:pPr marL="11397">
              <a:lnSpc>
                <a:spcPts val="1355"/>
              </a:lnSpc>
              <a:spcBef>
                <a:spcPts val="67"/>
              </a:spcBef>
            </a:pPr>
            <a:r>
              <a:rPr sz="1300" dirty="0">
                <a:latin typeface="Times New Roman"/>
                <a:cs typeface="Times New Roman"/>
              </a:rPr>
              <a:t>r</a:t>
            </a:r>
            <a:r>
              <a:rPr sz="1300" spc="17" dirty="0">
                <a:latin typeface="Times New Roman"/>
                <a:cs typeface="Times New Roman"/>
              </a:rPr>
              <a:t> </a:t>
            </a:r>
            <a:r>
              <a:rPr sz="1300" dirty="0">
                <a:latin typeface="Times New Roman"/>
                <a:cs typeface="Times New Roman"/>
              </a:rPr>
              <a:t>−</a:t>
            </a:r>
            <a:r>
              <a:rPr sz="1300" spc="-66" dirty="0">
                <a:latin typeface="Times New Roman"/>
                <a:cs typeface="Times New Roman"/>
              </a:rPr>
              <a:t> </a:t>
            </a:r>
            <a:r>
              <a:rPr sz="1300" dirty="0">
                <a:latin typeface="Times New Roman"/>
                <a:cs typeface="Times New Roman"/>
              </a:rPr>
              <a:t>g</a:t>
            </a:r>
            <a:endParaRPr sz="1300">
              <a:latin typeface="Times New Roman"/>
              <a:cs typeface="Times New Roman"/>
            </a:endParaRPr>
          </a:p>
        </p:txBody>
      </p:sp>
      <p:sp>
        <p:nvSpPr>
          <p:cNvPr id="28" name="object 28"/>
          <p:cNvSpPr txBox="1"/>
          <p:nvPr/>
        </p:nvSpPr>
        <p:spPr>
          <a:xfrm>
            <a:off x="1525442" y="3208467"/>
            <a:ext cx="6166120"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Dividing both sides by the current earnings per share or forward EPS:</a:t>
            </a:r>
            <a:endParaRPr sz="1600">
              <a:latin typeface="Times New Roman"/>
              <a:cs typeface="Times New Roman"/>
            </a:endParaRPr>
          </a:p>
        </p:txBody>
      </p:sp>
      <p:sp>
        <p:nvSpPr>
          <p:cNvPr id="27" name="object 27"/>
          <p:cNvSpPr txBox="1"/>
          <p:nvPr/>
        </p:nvSpPr>
        <p:spPr>
          <a:xfrm>
            <a:off x="3187988" y="3488614"/>
            <a:ext cx="1122157" cy="224118"/>
          </a:xfrm>
          <a:prstGeom prst="rect">
            <a:avLst/>
          </a:prstGeom>
        </p:spPr>
        <p:txBody>
          <a:bodyPr wrap="square" lIns="0" tIns="0" rIns="0" bIns="0" rtlCol="0">
            <a:noAutofit/>
          </a:bodyPr>
          <a:lstStyle/>
          <a:p>
            <a:pPr marL="11397">
              <a:lnSpc>
                <a:spcPts val="1650"/>
              </a:lnSpc>
              <a:spcBef>
                <a:spcPts val="83"/>
              </a:spcBef>
            </a:pPr>
            <a:r>
              <a:rPr sz="1600" i="1" dirty="0">
                <a:latin typeface="Times New Roman"/>
                <a:cs typeface="Times New Roman"/>
              </a:rPr>
              <a:t>Current EPS</a:t>
            </a:r>
            <a:endParaRPr sz="1600">
              <a:latin typeface="Times New Roman"/>
              <a:cs typeface="Times New Roman"/>
            </a:endParaRPr>
          </a:p>
        </p:txBody>
      </p:sp>
      <p:sp>
        <p:nvSpPr>
          <p:cNvPr id="26" name="object 26"/>
          <p:cNvSpPr txBox="1"/>
          <p:nvPr/>
        </p:nvSpPr>
        <p:spPr>
          <a:xfrm>
            <a:off x="4798579" y="3488614"/>
            <a:ext cx="106217" cy="224118"/>
          </a:xfrm>
          <a:prstGeom prst="rect">
            <a:avLst/>
          </a:prstGeom>
        </p:spPr>
        <p:txBody>
          <a:bodyPr wrap="square" lIns="0" tIns="0" rIns="0" bIns="0" rtlCol="0">
            <a:noAutofit/>
          </a:bodyPr>
          <a:lstStyle/>
          <a:p>
            <a:pPr marL="11397">
              <a:lnSpc>
                <a:spcPts val="1650"/>
              </a:lnSpc>
            </a:pPr>
            <a:r>
              <a:rPr sz="1600" i="1" dirty="0">
                <a:latin typeface="Times New Roman"/>
                <a:cs typeface="Times New Roman"/>
              </a:rPr>
              <a:t>   </a:t>
            </a:r>
            <a:endParaRPr sz="1600">
              <a:latin typeface="Times New Roman"/>
              <a:cs typeface="Times New Roman"/>
            </a:endParaRPr>
          </a:p>
        </p:txBody>
      </p:sp>
      <p:sp>
        <p:nvSpPr>
          <p:cNvPr id="25" name="object 25"/>
          <p:cNvSpPr txBox="1"/>
          <p:nvPr/>
        </p:nvSpPr>
        <p:spPr>
          <a:xfrm>
            <a:off x="5629852" y="3488614"/>
            <a:ext cx="106217" cy="224118"/>
          </a:xfrm>
          <a:prstGeom prst="rect">
            <a:avLst/>
          </a:prstGeom>
        </p:spPr>
        <p:txBody>
          <a:bodyPr wrap="square" lIns="0" tIns="0" rIns="0" bIns="0" rtlCol="0">
            <a:noAutofit/>
          </a:bodyPr>
          <a:lstStyle/>
          <a:p>
            <a:pPr marL="11397">
              <a:lnSpc>
                <a:spcPts val="1650"/>
              </a:lnSpc>
            </a:pPr>
            <a:r>
              <a:rPr sz="1600" i="1" dirty="0">
                <a:latin typeface="Times New Roman"/>
                <a:cs typeface="Times New Roman"/>
              </a:rPr>
              <a:t>   </a:t>
            </a:r>
            <a:endParaRPr sz="1600">
              <a:latin typeface="Times New Roman"/>
              <a:cs typeface="Times New Roman"/>
            </a:endParaRPr>
          </a:p>
        </p:txBody>
      </p:sp>
      <p:sp>
        <p:nvSpPr>
          <p:cNvPr id="24" name="object 24"/>
          <p:cNvSpPr txBox="1"/>
          <p:nvPr/>
        </p:nvSpPr>
        <p:spPr>
          <a:xfrm>
            <a:off x="6461124" y="3488614"/>
            <a:ext cx="1306950" cy="224118"/>
          </a:xfrm>
          <a:prstGeom prst="rect">
            <a:avLst/>
          </a:prstGeom>
        </p:spPr>
        <p:txBody>
          <a:bodyPr wrap="square" lIns="0" tIns="0" rIns="0" bIns="0" rtlCol="0">
            <a:noAutofit/>
          </a:bodyPr>
          <a:lstStyle/>
          <a:p>
            <a:pPr marL="11397">
              <a:lnSpc>
                <a:spcPts val="1650"/>
              </a:lnSpc>
            </a:pPr>
            <a:r>
              <a:rPr sz="1600" i="1" dirty="0">
                <a:latin typeface="Times New Roman"/>
                <a:cs typeface="Times New Roman"/>
              </a:rPr>
              <a:t>   Forward EPS   </a:t>
            </a:r>
            <a:endParaRPr sz="1600">
              <a:latin typeface="Times New Roman"/>
              <a:cs typeface="Times New Roman"/>
            </a:endParaRPr>
          </a:p>
        </p:txBody>
      </p:sp>
      <p:sp>
        <p:nvSpPr>
          <p:cNvPr id="23" name="object 23"/>
          <p:cNvSpPr txBox="1"/>
          <p:nvPr/>
        </p:nvSpPr>
        <p:spPr>
          <a:xfrm>
            <a:off x="6024682" y="3927282"/>
            <a:ext cx="88186" cy="118222"/>
          </a:xfrm>
          <a:prstGeom prst="rect">
            <a:avLst/>
          </a:prstGeom>
        </p:spPr>
        <p:txBody>
          <a:bodyPr wrap="square" lIns="0" tIns="0" rIns="0" bIns="0" rtlCol="0">
            <a:noAutofit/>
          </a:bodyPr>
          <a:lstStyle/>
          <a:p>
            <a:pPr marL="11397">
              <a:lnSpc>
                <a:spcPts val="830"/>
              </a:lnSpc>
              <a:spcBef>
                <a:spcPts val="41"/>
              </a:spcBef>
            </a:pPr>
            <a:r>
              <a:rPr sz="800" dirty="0">
                <a:latin typeface="Times New Roman"/>
                <a:cs typeface="Times New Roman"/>
              </a:rPr>
              <a:t>0</a:t>
            </a:r>
            <a:endParaRPr sz="800">
              <a:latin typeface="Times New Roman"/>
              <a:cs typeface="Times New Roman"/>
            </a:endParaRPr>
          </a:p>
        </p:txBody>
      </p:sp>
      <p:sp>
        <p:nvSpPr>
          <p:cNvPr id="22" name="object 22"/>
          <p:cNvSpPr txBox="1"/>
          <p:nvPr/>
        </p:nvSpPr>
        <p:spPr>
          <a:xfrm>
            <a:off x="6243796" y="3944390"/>
            <a:ext cx="531299" cy="194677"/>
          </a:xfrm>
          <a:prstGeom prst="rect">
            <a:avLst/>
          </a:prstGeom>
        </p:spPr>
        <p:txBody>
          <a:bodyPr wrap="square" lIns="0" tIns="0" rIns="0" bIns="0" rtlCol="0">
            <a:noAutofit/>
          </a:bodyPr>
          <a:lstStyle/>
          <a:p>
            <a:pPr marL="11397">
              <a:lnSpc>
                <a:spcPts val="1360"/>
              </a:lnSpc>
              <a:spcBef>
                <a:spcPts val="67"/>
              </a:spcBef>
            </a:pPr>
            <a:r>
              <a:rPr sz="1300" dirty="0">
                <a:latin typeface="Times New Roman"/>
                <a:cs typeface="Times New Roman"/>
              </a:rPr>
              <a:t>=</a:t>
            </a:r>
            <a:r>
              <a:rPr sz="1300" spc="-53" dirty="0">
                <a:latin typeface="Times New Roman"/>
                <a:cs typeface="Times New Roman"/>
              </a:rPr>
              <a:t> </a:t>
            </a:r>
            <a:r>
              <a:rPr sz="1300" dirty="0">
                <a:latin typeface="Times New Roman"/>
                <a:cs typeface="Times New Roman"/>
              </a:rPr>
              <a:t>PE</a:t>
            </a:r>
            <a:r>
              <a:rPr sz="1300" spc="139" dirty="0">
                <a:latin typeface="Times New Roman"/>
                <a:cs typeface="Times New Roman"/>
              </a:rPr>
              <a:t> </a:t>
            </a:r>
            <a:r>
              <a:rPr sz="1300" dirty="0">
                <a:latin typeface="Times New Roman"/>
                <a:cs typeface="Times New Roman"/>
              </a:rPr>
              <a:t>=</a:t>
            </a:r>
            <a:endParaRPr sz="1300">
              <a:latin typeface="Times New Roman"/>
              <a:cs typeface="Times New Roman"/>
            </a:endParaRPr>
          </a:p>
        </p:txBody>
      </p:sp>
      <p:sp>
        <p:nvSpPr>
          <p:cNvPr id="21" name="object 21"/>
          <p:cNvSpPr txBox="1"/>
          <p:nvPr/>
        </p:nvSpPr>
        <p:spPr>
          <a:xfrm>
            <a:off x="5843284" y="4064154"/>
            <a:ext cx="345471" cy="186657"/>
          </a:xfrm>
          <a:prstGeom prst="rect">
            <a:avLst/>
          </a:prstGeom>
        </p:spPr>
        <p:txBody>
          <a:bodyPr wrap="square" lIns="0" tIns="0" rIns="0" bIns="0" rtlCol="0">
            <a:noAutofit/>
          </a:bodyPr>
          <a:lstStyle/>
          <a:p>
            <a:pPr marL="11397">
              <a:lnSpc>
                <a:spcPts val="1360"/>
              </a:lnSpc>
              <a:spcBef>
                <a:spcPts val="67"/>
              </a:spcBef>
            </a:pPr>
            <a:r>
              <a:rPr sz="1300" dirty="0">
                <a:latin typeface="Times New Roman"/>
                <a:cs typeface="Times New Roman"/>
              </a:rPr>
              <a:t>EPS</a:t>
            </a:r>
            <a:endParaRPr sz="1300">
              <a:latin typeface="Times New Roman"/>
              <a:cs typeface="Times New Roman"/>
            </a:endParaRPr>
          </a:p>
        </p:txBody>
      </p:sp>
      <p:sp>
        <p:nvSpPr>
          <p:cNvPr id="20" name="object 20"/>
          <p:cNvSpPr txBox="1"/>
          <p:nvPr/>
        </p:nvSpPr>
        <p:spPr>
          <a:xfrm>
            <a:off x="3853638" y="4127188"/>
            <a:ext cx="106805" cy="145676"/>
          </a:xfrm>
          <a:prstGeom prst="rect">
            <a:avLst/>
          </a:prstGeom>
        </p:spPr>
        <p:txBody>
          <a:bodyPr wrap="square" lIns="0" tIns="0" rIns="0" bIns="0" rtlCol="0">
            <a:noAutofit/>
          </a:bodyPr>
          <a:lstStyle/>
          <a:p>
            <a:pPr marL="11397">
              <a:lnSpc>
                <a:spcPts val="1045"/>
              </a:lnSpc>
              <a:spcBef>
                <a:spcPts val="52"/>
              </a:spcBef>
            </a:pPr>
            <a:r>
              <a:rPr sz="1000" dirty="0">
                <a:latin typeface="Times New Roman"/>
                <a:cs typeface="Times New Roman"/>
              </a:rPr>
              <a:t>n</a:t>
            </a:r>
            <a:endParaRPr sz="1000">
              <a:latin typeface="Times New Roman"/>
              <a:cs typeface="Times New Roman"/>
            </a:endParaRPr>
          </a:p>
        </p:txBody>
      </p:sp>
      <p:sp>
        <p:nvSpPr>
          <p:cNvPr id="19" name="object 19"/>
          <p:cNvSpPr txBox="1"/>
          <p:nvPr/>
        </p:nvSpPr>
        <p:spPr>
          <a:xfrm>
            <a:off x="1525442" y="4362673"/>
            <a:ext cx="2992189"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If this had been a FCFE Model,</a:t>
            </a:r>
            <a:endParaRPr sz="1600">
              <a:latin typeface="Times New Roman"/>
              <a:cs typeface="Times New Roman"/>
            </a:endParaRPr>
          </a:p>
        </p:txBody>
      </p:sp>
      <p:sp>
        <p:nvSpPr>
          <p:cNvPr id="18" name="object 18"/>
          <p:cNvSpPr txBox="1"/>
          <p:nvPr/>
        </p:nvSpPr>
        <p:spPr>
          <a:xfrm>
            <a:off x="3951456" y="4805154"/>
            <a:ext cx="364329" cy="211285"/>
          </a:xfrm>
          <a:prstGeom prst="rect">
            <a:avLst/>
          </a:prstGeom>
        </p:spPr>
        <p:txBody>
          <a:bodyPr wrap="square" lIns="0" tIns="0" rIns="0" bIns="0" rtlCol="0">
            <a:noAutofit/>
          </a:bodyPr>
          <a:lstStyle/>
          <a:p>
            <a:pPr marL="11397">
              <a:lnSpc>
                <a:spcPts val="1557"/>
              </a:lnSpc>
              <a:spcBef>
                <a:spcPts val="77"/>
              </a:spcBef>
            </a:pPr>
            <a:r>
              <a:rPr sz="2000" spc="-75" baseline="7996" dirty="0">
                <a:latin typeface="Times New Roman"/>
                <a:cs typeface="Times New Roman"/>
              </a:rPr>
              <a:t>P</a:t>
            </a:r>
            <a:r>
              <a:rPr sz="1100" baseline="-13641" dirty="0">
                <a:latin typeface="Times New Roman"/>
                <a:cs typeface="Times New Roman"/>
              </a:rPr>
              <a:t>0  </a:t>
            </a:r>
            <a:r>
              <a:rPr sz="1100" spc="77" baseline="-13641" dirty="0">
                <a:latin typeface="Times New Roman"/>
                <a:cs typeface="Times New Roman"/>
              </a:rPr>
              <a:t> </a:t>
            </a:r>
            <a:r>
              <a:rPr sz="2000" baseline="7996" dirty="0">
                <a:latin typeface="Times New Roman"/>
                <a:cs typeface="Times New Roman"/>
              </a:rPr>
              <a:t>=</a:t>
            </a:r>
            <a:endParaRPr sz="1300">
              <a:latin typeface="Times New Roman"/>
              <a:cs typeface="Times New Roman"/>
            </a:endParaRPr>
          </a:p>
        </p:txBody>
      </p:sp>
      <p:sp>
        <p:nvSpPr>
          <p:cNvPr id="17" name="object 17"/>
          <p:cNvSpPr txBox="1"/>
          <p:nvPr/>
        </p:nvSpPr>
        <p:spPr>
          <a:xfrm>
            <a:off x="4370683" y="4928780"/>
            <a:ext cx="367844" cy="195295"/>
          </a:xfrm>
          <a:prstGeom prst="rect">
            <a:avLst/>
          </a:prstGeom>
        </p:spPr>
        <p:txBody>
          <a:bodyPr wrap="square" lIns="0" tIns="0" rIns="0" bIns="0" rtlCol="0">
            <a:noAutofit/>
          </a:bodyPr>
          <a:lstStyle/>
          <a:p>
            <a:pPr marL="11397">
              <a:lnSpc>
                <a:spcPts val="1360"/>
              </a:lnSpc>
              <a:spcBef>
                <a:spcPts val="67"/>
              </a:spcBef>
            </a:pPr>
            <a:r>
              <a:rPr sz="1300" dirty="0">
                <a:latin typeface="Times New Roman"/>
                <a:cs typeface="Times New Roman"/>
              </a:rPr>
              <a:t>r</a:t>
            </a:r>
            <a:r>
              <a:rPr sz="1300" spc="26" dirty="0">
                <a:latin typeface="Times New Roman"/>
                <a:cs typeface="Times New Roman"/>
              </a:rPr>
              <a:t> </a:t>
            </a:r>
            <a:r>
              <a:rPr sz="1300" dirty="0">
                <a:latin typeface="Times New Roman"/>
                <a:cs typeface="Times New Roman"/>
              </a:rPr>
              <a:t>−</a:t>
            </a:r>
            <a:r>
              <a:rPr sz="1300" spc="-46" dirty="0">
                <a:latin typeface="Times New Roman"/>
                <a:cs typeface="Times New Roman"/>
              </a:rPr>
              <a:t> </a:t>
            </a:r>
            <a:r>
              <a:rPr sz="1300" dirty="0">
                <a:latin typeface="Times New Roman"/>
                <a:cs typeface="Times New Roman"/>
              </a:rPr>
              <a:t>g</a:t>
            </a:r>
            <a:endParaRPr sz="1300">
              <a:latin typeface="Times New Roman"/>
              <a:cs typeface="Times New Roman"/>
            </a:endParaRPr>
          </a:p>
        </p:txBody>
      </p:sp>
      <p:sp>
        <p:nvSpPr>
          <p:cNvPr id="16" name="object 16"/>
          <p:cNvSpPr txBox="1"/>
          <p:nvPr/>
        </p:nvSpPr>
        <p:spPr>
          <a:xfrm>
            <a:off x="3833873" y="5552365"/>
            <a:ext cx="397763" cy="212261"/>
          </a:xfrm>
          <a:prstGeom prst="rect">
            <a:avLst/>
          </a:prstGeom>
        </p:spPr>
        <p:txBody>
          <a:bodyPr wrap="square" lIns="0" tIns="0" rIns="0" bIns="0" rtlCol="0">
            <a:noAutofit/>
          </a:bodyPr>
          <a:lstStyle/>
          <a:p>
            <a:pPr marL="11397">
              <a:lnSpc>
                <a:spcPts val="1566"/>
              </a:lnSpc>
              <a:spcBef>
                <a:spcPts val="78"/>
              </a:spcBef>
            </a:pPr>
            <a:r>
              <a:rPr sz="2000" baseline="7996" dirty="0">
                <a:latin typeface="Times New Roman"/>
                <a:cs typeface="Times New Roman"/>
              </a:rPr>
              <a:t>EP</a:t>
            </a:r>
            <a:r>
              <a:rPr sz="2000" spc="22" baseline="7996" dirty="0">
                <a:latin typeface="Times New Roman"/>
                <a:cs typeface="Times New Roman"/>
              </a:rPr>
              <a:t>S</a:t>
            </a:r>
            <a:r>
              <a:rPr sz="1100" baseline="-13641" dirty="0">
                <a:latin typeface="Times New Roman"/>
                <a:cs typeface="Times New Roman"/>
              </a:rPr>
              <a:t>0</a:t>
            </a:r>
            <a:endParaRPr sz="800">
              <a:latin typeface="Times New Roman"/>
              <a:cs typeface="Times New Roman"/>
            </a:endParaRPr>
          </a:p>
        </p:txBody>
      </p:sp>
      <p:sp>
        <p:nvSpPr>
          <p:cNvPr id="15" name="object 15"/>
          <p:cNvSpPr txBox="1"/>
          <p:nvPr/>
        </p:nvSpPr>
        <p:spPr>
          <a:xfrm>
            <a:off x="5590640" y="5597238"/>
            <a:ext cx="254070" cy="188098"/>
          </a:xfrm>
          <a:prstGeom prst="rect">
            <a:avLst/>
          </a:prstGeom>
        </p:spPr>
        <p:txBody>
          <a:bodyPr wrap="square" lIns="0" tIns="0" rIns="0" bIns="0" rtlCol="0">
            <a:noAutofit/>
          </a:bodyPr>
          <a:lstStyle/>
          <a:p>
            <a:pPr marL="11397">
              <a:lnSpc>
                <a:spcPts val="1369"/>
              </a:lnSpc>
              <a:spcBef>
                <a:spcPts val="68"/>
              </a:spcBef>
            </a:pPr>
            <a:r>
              <a:rPr sz="1300" spc="53" dirty="0">
                <a:latin typeface="Times New Roman"/>
                <a:cs typeface="Times New Roman"/>
              </a:rPr>
              <a:t>r</a:t>
            </a:r>
            <a:r>
              <a:rPr sz="1300" dirty="0">
                <a:latin typeface="Times New Roman"/>
                <a:cs typeface="Times New Roman"/>
              </a:rPr>
              <a:t>-g</a:t>
            </a:r>
            <a:endParaRPr sz="1300">
              <a:latin typeface="Times New Roman"/>
              <a:cs typeface="Times New Roman"/>
            </a:endParaRPr>
          </a:p>
        </p:txBody>
      </p:sp>
      <p:sp>
        <p:nvSpPr>
          <p:cNvPr id="14" name="object 14"/>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3" name="object 13"/>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16</a:t>
            </a:r>
            <a:endParaRPr sz="1300">
              <a:latin typeface="Times New Roman"/>
              <a:cs typeface="Times New Roman"/>
            </a:endParaRPr>
          </a:p>
        </p:txBody>
      </p:sp>
      <p:sp>
        <p:nvSpPr>
          <p:cNvPr id="12" name="object 12"/>
          <p:cNvSpPr txBox="1"/>
          <p:nvPr/>
        </p:nvSpPr>
        <p:spPr>
          <a:xfrm>
            <a:off x="3808110" y="5309754"/>
            <a:ext cx="2889735" cy="486920"/>
          </a:xfrm>
          <a:prstGeom prst="rect">
            <a:avLst/>
          </a:prstGeom>
        </p:spPr>
        <p:txBody>
          <a:bodyPr wrap="square" lIns="0" tIns="0" rIns="0" bIns="0" rtlCol="0">
            <a:noAutofit/>
          </a:bodyPr>
          <a:lstStyle/>
          <a:p>
            <a:pPr marL="29836">
              <a:lnSpc>
                <a:spcPts val="2266"/>
              </a:lnSpc>
              <a:spcBef>
                <a:spcPts val="113"/>
              </a:spcBef>
            </a:pPr>
            <a:r>
              <a:rPr sz="2000" u="sng" baseline="27988" dirty="0">
                <a:latin typeface="Times New Roman"/>
                <a:cs typeface="Times New Roman"/>
              </a:rPr>
              <a:t>  </a:t>
            </a:r>
            <a:r>
              <a:rPr sz="2000" u="sng" spc="-112" baseline="27988" dirty="0">
                <a:latin typeface="Times New Roman"/>
                <a:cs typeface="Times New Roman"/>
              </a:rPr>
              <a:t> </a:t>
            </a:r>
            <a:r>
              <a:rPr sz="2000" u="sng" spc="-75" baseline="27988" dirty="0">
                <a:latin typeface="Times New Roman"/>
                <a:cs typeface="Times New Roman"/>
              </a:rPr>
              <a:t>P</a:t>
            </a:r>
            <a:r>
              <a:rPr sz="1100" u="sng" baseline="23872" dirty="0">
                <a:latin typeface="Times New Roman"/>
                <a:cs typeface="Times New Roman"/>
              </a:rPr>
              <a:t>0    </a:t>
            </a:r>
            <a:r>
              <a:rPr sz="1100" u="sng" spc="9" baseline="23872" dirty="0">
                <a:latin typeface="Times New Roman"/>
                <a:cs typeface="Times New Roman"/>
              </a:rPr>
              <a:t> </a:t>
            </a:r>
            <a:r>
              <a:rPr sz="1100" spc="179" baseline="23872" dirty="0">
                <a:latin typeface="Times New Roman"/>
                <a:cs typeface="Times New Roman"/>
              </a:rPr>
              <a:t> </a:t>
            </a:r>
            <a:r>
              <a:rPr sz="2000" baseline="-7996" dirty="0">
                <a:latin typeface="Times New Roman"/>
                <a:cs typeface="Times New Roman"/>
              </a:rPr>
              <a:t>=</a:t>
            </a:r>
            <a:r>
              <a:rPr sz="2000" spc="-73" baseline="-7996" dirty="0">
                <a:latin typeface="Times New Roman"/>
                <a:cs typeface="Times New Roman"/>
              </a:rPr>
              <a:t> </a:t>
            </a:r>
            <a:r>
              <a:rPr sz="2000" baseline="-7996" dirty="0">
                <a:latin typeface="Times New Roman"/>
                <a:cs typeface="Times New Roman"/>
              </a:rPr>
              <a:t>PE</a:t>
            </a:r>
            <a:r>
              <a:rPr sz="2000" spc="100" baseline="-7996" dirty="0">
                <a:latin typeface="Times New Roman"/>
                <a:cs typeface="Times New Roman"/>
              </a:rPr>
              <a:t> </a:t>
            </a:r>
            <a:r>
              <a:rPr sz="2000" baseline="-7996" dirty="0">
                <a:latin typeface="Times New Roman"/>
                <a:cs typeface="Times New Roman"/>
              </a:rPr>
              <a:t>=  </a:t>
            </a:r>
            <a:r>
              <a:rPr sz="2000" spc="7" baseline="-7996" dirty="0">
                <a:latin typeface="Times New Roman"/>
                <a:cs typeface="Times New Roman"/>
              </a:rPr>
              <a:t> </a:t>
            </a:r>
            <a:r>
              <a:rPr sz="2000" u="sng" baseline="27988" dirty="0">
                <a:latin typeface="Times New Roman"/>
                <a:cs typeface="Times New Roman"/>
              </a:rPr>
              <a:t>(FCFE/Earnings)</a:t>
            </a:r>
            <a:r>
              <a:rPr sz="2000" u="sng" spc="-104" baseline="27988" dirty="0">
                <a:latin typeface="Times New Roman"/>
                <a:cs typeface="Times New Roman"/>
              </a:rPr>
              <a:t> </a:t>
            </a:r>
            <a:r>
              <a:rPr sz="2000" u="sng" baseline="27988" dirty="0">
                <a:latin typeface="Times New Roman"/>
                <a:cs typeface="Times New Roman"/>
              </a:rPr>
              <a:t>*</a:t>
            </a:r>
            <a:r>
              <a:rPr sz="2000" u="sng" spc="-165" baseline="27988" dirty="0">
                <a:latin typeface="Times New Roman"/>
                <a:cs typeface="Times New Roman"/>
              </a:rPr>
              <a:t> </a:t>
            </a:r>
            <a:r>
              <a:rPr sz="2000" u="sng" baseline="27988" dirty="0">
                <a:latin typeface="Times New Roman"/>
                <a:cs typeface="Times New Roman"/>
              </a:rPr>
              <a:t>(1</a:t>
            </a:r>
            <a:r>
              <a:rPr sz="2000" u="sng" spc="-219" baseline="27988" dirty="0">
                <a:latin typeface="Times New Roman"/>
                <a:cs typeface="Times New Roman"/>
              </a:rPr>
              <a:t> </a:t>
            </a:r>
            <a:r>
              <a:rPr sz="2000" u="sng" baseline="27988" dirty="0">
                <a:latin typeface="Times New Roman"/>
                <a:cs typeface="Times New Roman"/>
              </a:rPr>
              <a:t>+</a:t>
            </a:r>
            <a:r>
              <a:rPr sz="2000" u="sng" spc="-74" baseline="27988" dirty="0">
                <a:latin typeface="Times New Roman"/>
                <a:cs typeface="Times New Roman"/>
              </a:rPr>
              <a:t> </a:t>
            </a:r>
            <a:r>
              <a:rPr sz="2000" u="sng" spc="53" baseline="27988" dirty="0">
                <a:latin typeface="Times New Roman"/>
                <a:cs typeface="Times New Roman"/>
              </a:rPr>
              <a:t>g</a:t>
            </a:r>
            <a:r>
              <a:rPr sz="1100" u="sng" baseline="23872" dirty="0">
                <a:latin typeface="Times New Roman"/>
                <a:cs typeface="Times New Roman"/>
              </a:rPr>
              <a:t>n</a:t>
            </a:r>
            <a:r>
              <a:rPr sz="1100" u="sng" spc="-14" baseline="23872" dirty="0">
                <a:latin typeface="Times New Roman"/>
                <a:cs typeface="Times New Roman"/>
              </a:rPr>
              <a:t> </a:t>
            </a:r>
            <a:r>
              <a:rPr sz="2000" u="sng" baseline="27988" dirty="0">
                <a:latin typeface="Times New Roman"/>
                <a:cs typeface="Times New Roman"/>
              </a:rPr>
              <a:t>)</a:t>
            </a:r>
            <a:endParaRPr sz="1300">
              <a:latin typeface="Times New Roman"/>
              <a:cs typeface="Times New Roman"/>
            </a:endParaRPr>
          </a:p>
          <a:p>
            <a:pPr marR="822841" algn="r">
              <a:lnSpc>
                <a:spcPts val="866"/>
              </a:lnSpc>
              <a:spcBef>
                <a:spcPts val="699"/>
              </a:spcBef>
            </a:pPr>
            <a:r>
              <a:rPr sz="800" dirty="0">
                <a:latin typeface="Times New Roman"/>
                <a:cs typeface="Times New Roman"/>
              </a:rPr>
              <a:t>n</a:t>
            </a:r>
            <a:endParaRPr sz="800">
              <a:latin typeface="Times New Roman"/>
              <a:cs typeface="Times New Roman"/>
            </a:endParaRPr>
          </a:p>
        </p:txBody>
      </p:sp>
      <p:sp>
        <p:nvSpPr>
          <p:cNvPr id="11" name="object 11"/>
          <p:cNvSpPr txBox="1"/>
          <p:nvPr/>
        </p:nvSpPr>
        <p:spPr>
          <a:xfrm>
            <a:off x="3946656" y="4704636"/>
            <a:ext cx="2576970" cy="429491"/>
          </a:xfrm>
          <a:prstGeom prst="rect">
            <a:avLst/>
          </a:prstGeom>
        </p:spPr>
        <p:txBody>
          <a:bodyPr wrap="square" lIns="0" tIns="0" rIns="0" bIns="0" rtlCol="0">
            <a:noAutofit/>
          </a:bodyPr>
          <a:lstStyle/>
          <a:p>
            <a:pPr marL="387161">
              <a:lnSpc>
                <a:spcPts val="1485"/>
              </a:lnSpc>
              <a:spcBef>
                <a:spcPts val="74"/>
              </a:spcBef>
            </a:pPr>
            <a:r>
              <a:rPr sz="2000" u="heavy" baseline="7996" dirty="0">
                <a:latin typeface="Times New Roman"/>
                <a:cs typeface="Times New Roman"/>
              </a:rPr>
              <a:t>FCF</a:t>
            </a:r>
            <a:r>
              <a:rPr sz="2000" u="heavy" spc="35" baseline="7996" dirty="0">
                <a:latin typeface="Times New Roman"/>
                <a:cs typeface="Times New Roman"/>
              </a:rPr>
              <a:t>E</a:t>
            </a:r>
            <a:r>
              <a:rPr sz="1100" u="heavy" baseline="-10231" dirty="0">
                <a:latin typeface="Times New Roman"/>
                <a:cs typeface="Times New Roman"/>
              </a:rPr>
              <a:t>1</a:t>
            </a:r>
            <a:endParaRPr sz="800">
              <a:latin typeface="Times New Roman"/>
              <a:cs typeface="Times New Roman"/>
            </a:endParaRPr>
          </a:p>
          <a:p>
            <a:pPr marL="758187">
              <a:lnSpc>
                <a:spcPct val="95825"/>
              </a:lnSpc>
              <a:spcBef>
                <a:spcPts val="934"/>
              </a:spcBef>
            </a:pPr>
            <a:r>
              <a:rPr sz="800" dirty="0">
                <a:latin typeface="Times New Roman"/>
                <a:cs typeface="Times New Roman"/>
              </a:rPr>
              <a:t>n</a:t>
            </a:r>
            <a:endParaRPr sz="800">
              <a:latin typeface="Times New Roman"/>
              <a:cs typeface="Times New Roman"/>
            </a:endParaRPr>
          </a:p>
        </p:txBody>
      </p:sp>
      <p:sp>
        <p:nvSpPr>
          <p:cNvPr id="10" name="object 10"/>
          <p:cNvSpPr txBox="1"/>
          <p:nvPr/>
        </p:nvSpPr>
        <p:spPr>
          <a:xfrm>
            <a:off x="5817018" y="3830578"/>
            <a:ext cx="1967098" cy="482719"/>
          </a:xfrm>
          <a:prstGeom prst="rect">
            <a:avLst/>
          </a:prstGeom>
        </p:spPr>
        <p:txBody>
          <a:bodyPr wrap="square" lIns="0" tIns="0" rIns="0" bIns="0" rtlCol="0">
            <a:noAutofit/>
          </a:bodyPr>
          <a:lstStyle/>
          <a:p>
            <a:pPr algn="ctr">
              <a:lnSpc>
                <a:spcPts val="1391"/>
              </a:lnSpc>
              <a:spcBef>
                <a:spcPts val="69"/>
              </a:spcBef>
            </a:pPr>
            <a:r>
              <a:rPr sz="1300" u="sng" dirty="0">
                <a:latin typeface="Times New Roman"/>
                <a:cs typeface="Times New Roman"/>
              </a:rPr>
              <a:t> </a:t>
            </a:r>
            <a:r>
              <a:rPr sz="1300" u="sng" spc="135" dirty="0">
                <a:latin typeface="Times New Roman"/>
                <a:cs typeface="Times New Roman"/>
              </a:rPr>
              <a:t> </a:t>
            </a:r>
            <a:r>
              <a:rPr sz="1300" u="sng" dirty="0">
                <a:latin typeface="Times New Roman"/>
                <a:cs typeface="Times New Roman"/>
              </a:rPr>
              <a:t>P   </a:t>
            </a:r>
            <a:r>
              <a:rPr sz="1300" u="sng" spc="11" dirty="0">
                <a:latin typeface="Times New Roman"/>
                <a:cs typeface="Times New Roman"/>
              </a:rPr>
              <a:t> </a:t>
            </a:r>
            <a:r>
              <a:rPr sz="1300" dirty="0">
                <a:latin typeface="Times New Roman"/>
                <a:cs typeface="Times New Roman"/>
              </a:rPr>
              <a:t>              </a:t>
            </a:r>
            <a:r>
              <a:rPr sz="1300" spc="118" dirty="0">
                <a:latin typeface="Times New Roman"/>
                <a:cs typeface="Times New Roman"/>
              </a:rPr>
              <a:t> </a:t>
            </a:r>
            <a:r>
              <a:rPr sz="1300" u="sng" dirty="0">
                <a:latin typeface="Times New Roman"/>
                <a:cs typeface="Times New Roman"/>
              </a:rPr>
              <a:t>Payout</a:t>
            </a:r>
            <a:r>
              <a:rPr sz="1300" u="sng" spc="114" dirty="0">
                <a:latin typeface="Times New Roman"/>
                <a:cs typeface="Times New Roman"/>
              </a:rPr>
              <a:t> </a:t>
            </a:r>
            <a:r>
              <a:rPr sz="1300" u="sng" dirty="0">
                <a:latin typeface="Times New Roman"/>
                <a:cs typeface="Times New Roman"/>
              </a:rPr>
              <a:t>Ratio</a:t>
            </a:r>
            <a:endParaRPr sz="1300">
              <a:latin typeface="Times New Roman"/>
              <a:cs typeface="Times New Roman"/>
            </a:endParaRPr>
          </a:p>
          <a:p>
            <a:pPr marL="293206" marR="330702" algn="ctr">
              <a:lnSpc>
                <a:spcPts val="1496"/>
              </a:lnSpc>
              <a:spcBef>
                <a:spcPts val="625"/>
              </a:spcBef>
            </a:pPr>
            <a:r>
              <a:rPr sz="1100" baseline="3410" dirty="0">
                <a:latin typeface="Times New Roman"/>
                <a:cs typeface="Times New Roman"/>
              </a:rPr>
              <a:t>1                                      </a:t>
            </a:r>
            <a:r>
              <a:rPr sz="1100" spc="79" baseline="3410" dirty="0">
                <a:latin typeface="Times New Roman"/>
                <a:cs typeface="Times New Roman"/>
              </a:rPr>
              <a:t> </a:t>
            </a:r>
            <a:r>
              <a:rPr sz="1300" spc="57" dirty="0">
                <a:latin typeface="Times New Roman"/>
                <a:cs typeface="Times New Roman"/>
              </a:rPr>
              <a:t>r</a:t>
            </a:r>
            <a:r>
              <a:rPr sz="1300" dirty="0">
                <a:latin typeface="Times New Roman"/>
                <a:cs typeface="Times New Roman"/>
              </a:rPr>
              <a:t>-</a:t>
            </a:r>
            <a:r>
              <a:rPr sz="1300" spc="57" dirty="0">
                <a:latin typeface="Times New Roman"/>
                <a:cs typeface="Times New Roman"/>
              </a:rPr>
              <a:t>g</a:t>
            </a:r>
            <a:r>
              <a:rPr sz="1100" baseline="-27282" dirty="0">
                <a:latin typeface="Times New Roman"/>
                <a:cs typeface="Times New Roman"/>
              </a:rPr>
              <a:t>n</a:t>
            </a:r>
            <a:endParaRPr sz="800">
              <a:latin typeface="Times New Roman"/>
              <a:cs typeface="Times New Roman"/>
            </a:endParaRPr>
          </a:p>
        </p:txBody>
      </p:sp>
      <p:sp>
        <p:nvSpPr>
          <p:cNvPr id="9" name="object 9"/>
          <p:cNvSpPr txBox="1"/>
          <p:nvPr/>
        </p:nvSpPr>
        <p:spPr>
          <a:xfrm>
            <a:off x="1937746" y="3763342"/>
            <a:ext cx="2689440" cy="496726"/>
          </a:xfrm>
          <a:prstGeom prst="rect">
            <a:avLst/>
          </a:prstGeom>
        </p:spPr>
        <p:txBody>
          <a:bodyPr wrap="square" lIns="0" tIns="0" rIns="0" bIns="0" rtlCol="0">
            <a:noAutofit/>
          </a:bodyPr>
          <a:lstStyle/>
          <a:p>
            <a:pPr marL="30234">
              <a:lnSpc>
                <a:spcPts val="1496"/>
              </a:lnSpc>
              <a:spcBef>
                <a:spcPts val="45"/>
              </a:spcBef>
            </a:pPr>
            <a:r>
              <a:rPr sz="1300" u="heavy" dirty="0">
                <a:latin typeface="Times New Roman"/>
                <a:cs typeface="Times New Roman"/>
              </a:rPr>
              <a:t> </a:t>
            </a:r>
            <a:r>
              <a:rPr sz="1300" u="heavy" spc="120" dirty="0">
                <a:latin typeface="Times New Roman"/>
                <a:cs typeface="Times New Roman"/>
              </a:rPr>
              <a:t> </a:t>
            </a:r>
            <a:r>
              <a:rPr sz="1300" u="heavy" spc="35" dirty="0">
                <a:latin typeface="Times New Roman"/>
                <a:cs typeface="Times New Roman"/>
              </a:rPr>
              <a:t>P</a:t>
            </a:r>
            <a:r>
              <a:rPr sz="1500" u="heavy" baseline="-18446" dirty="0">
                <a:latin typeface="Times New Roman"/>
                <a:cs typeface="Times New Roman"/>
              </a:rPr>
              <a:t>0   </a:t>
            </a:r>
            <a:r>
              <a:rPr sz="1500" u="heavy" spc="21" baseline="-18446" dirty="0">
                <a:latin typeface="Times New Roman"/>
                <a:cs typeface="Times New Roman"/>
              </a:rPr>
              <a:t> </a:t>
            </a:r>
            <a:r>
              <a:rPr sz="1500" spc="169" baseline="-18446" dirty="0">
                <a:latin typeface="Times New Roman"/>
                <a:cs typeface="Times New Roman"/>
              </a:rPr>
              <a:t> </a:t>
            </a:r>
            <a:r>
              <a:rPr sz="2000" baseline="-39983" dirty="0">
                <a:latin typeface="Times New Roman"/>
                <a:cs typeface="Times New Roman"/>
              </a:rPr>
              <a:t>=</a:t>
            </a:r>
            <a:r>
              <a:rPr sz="2000" spc="53" baseline="-39983" dirty="0">
                <a:latin typeface="Times New Roman"/>
                <a:cs typeface="Times New Roman"/>
              </a:rPr>
              <a:t> </a:t>
            </a:r>
            <a:r>
              <a:rPr sz="2000" baseline="-39983" dirty="0">
                <a:latin typeface="Times New Roman"/>
                <a:cs typeface="Times New Roman"/>
              </a:rPr>
              <a:t>PE</a:t>
            </a:r>
            <a:r>
              <a:rPr sz="2000" spc="-57" baseline="-39983" dirty="0">
                <a:latin typeface="Times New Roman"/>
                <a:cs typeface="Times New Roman"/>
              </a:rPr>
              <a:t> </a:t>
            </a:r>
            <a:r>
              <a:rPr sz="2000" baseline="-39983" dirty="0">
                <a:latin typeface="Times New Roman"/>
                <a:cs typeface="Times New Roman"/>
              </a:rPr>
              <a:t>=  </a:t>
            </a:r>
            <a:r>
              <a:rPr sz="2000" spc="21" baseline="-39983" dirty="0">
                <a:latin typeface="Times New Roman"/>
                <a:cs typeface="Times New Roman"/>
              </a:rPr>
              <a:t> </a:t>
            </a:r>
            <a:r>
              <a:rPr sz="1300" spc="-270" dirty="0">
                <a:latin typeface="Times New Roman"/>
                <a:cs typeface="Times New Roman"/>
              </a:rPr>
              <a:t> </a:t>
            </a:r>
            <a:r>
              <a:rPr sz="1300" u="heavy" spc="-13" dirty="0">
                <a:latin typeface="Times New Roman"/>
                <a:cs typeface="Times New Roman"/>
              </a:rPr>
              <a:t>Payout</a:t>
            </a:r>
            <a:r>
              <a:rPr sz="1300" u="heavy" spc="104" dirty="0">
                <a:latin typeface="Times New Roman"/>
                <a:cs typeface="Times New Roman"/>
              </a:rPr>
              <a:t> </a:t>
            </a:r>
            <a:r>
              <a:rPr sz="1300" u="heavy" spc="-13" dirty="0">
                <a:latin typeface="Times New Roman"/>
                <a:cs typeface="Times New Roman"/>
              </a:rPr>
              <a:t>Ratio</a:t>
            </a:r>
            <a:r>
              <a:rPr sz="1300" u="heavy" spc="102" dirty="0">
                <a:latin typeface="Times New Roman"/>
                <a:cs typeface="Times New Roman"/>
              </a:rPr>
              <a:t> </a:t>
            </a:r>
            <a:r>
              <a:rPr sz="1300" u="heavy" dirty="0">
                <a:latin typeface="Times New Roman"/>
                <a:cs typeface="Times New Roman"/>
              </a:rPr>
              <a:t>*</a:t>
            </a:r>
            <a:r>
              <a:rPr sz="1300" u="heavy" spc="-83" dirty="0">
                <a:latin typeface="Times New Roman"/>
                <a:cs typeface="Times New Roman"/>
              </a:rPr>
              <a:t> </a:t>
            </a:r>
            <a:r>
              <a:rPr sz="1300" u="heavy" spc="-112" dirty="0">
                <a:latin typeface="Times New Roman"/>
                <a:cs typeface="Times New Roman"/>
              </a:rPr>
              <a:t>(</a:t>
            </a:r>
            <a:r>
              <a:rPr sz="1300" u="heavy" dirty="0">
                <a:latin typeface="Times New Roman"/>
                <a:cs typeface="Times New Roman"/>
              </a:rPr>
              <a:t>1</a:t>
            </a:r>
            <a:r>
              <a:rPr sz="1300" u="heavy" spc="-69" dirty="0">
                <a:latin typeface="Times New Roman"/>
                <a:cs typeface="Times New Roman"/>
              </a:rPr>
              <a:t> </a:t>
            </a:r>
            <a:r>
              <a:rPr sz="1300" u="heavy" dirty="0">
                <a:latin typeface="Times New Roman"/>
                <a:cs typeface="Times New Roman"/>
              </a:rPr>
              <a:t>+</a:t>
            </a:r>
            <a:r>
              <a:rPr sz="1300" u="heavy" spc="-57" dirty="0">
                <a:latin typeface="Times New Roman"/>
                <a:cs typeface="Times New Roman"/>
              </a:rPr>
              <a:t> </a:t>
            </a:r>
            <a:r>
              <a:rPr sz="1300" u="heavy" dirty="0">
                <a:latin typeface="Times New Roman"/>
                <a:cs typeface="Times New Roman"/>
              </a:rPr>
              <a:t>g</a:t>
            </a:r>
            <a:r>
              <a:rPr sz="1300" u="heavy" spc="-224" dirty="0">
                <a:latin typeface="Times New Roman"/>
                <a:cs typeface="Times New Roman"/>
              </a:rPr>
              <a:t> </a:t>
            </a:r>
            <a:r>
              <a:rPr sz="1500" u="heavy" baseline="-18446" dirty="0">
                <a:latin typeface="Times New Roman"/>
                <a:cs typeface="Times New Roman"/>
              </a:rPr>
              <a:t>n</a:t>
            </a:r>
            <a:r>
              <a:rPr sz="1500" u="heavy" spc="-77" baseline="-18446" dirty="0">
                <a:latin typeface="Times New Roman"/>
                <a:cs typeface="Times New Roman"/>
              </a:rPr>
              <a:t> </a:t>
            </a:r>
            <a:r>
              <a:rPr sz="1300" u="heavy" dirty="0">
                <a:latin typeface="Times New Roman"/>
                <a:cs typeface="Times New Roman"/>
              </a:rPr>
              <a:t>)</a:t>
            </a:r>
            <a:r>
              <a:rPr sz="1300" dirty="0">
                <a:latin typeface="Times New Roman"/>
                <a:cs typeface="Times New Roman"/>
              </a:rPr>
              <a:t> </a:t>
            </a:r>
            <a:endParaRPr sz="1300">
              <a:latin typeface="Times New Roman"/>
              <a:cs typeface="Times New Roman"/>
            </a:endParaRPr>
          </a:p>
          <a:p>
            <a:pPr marL="30234">
              <a:lnSpc>
                <a:spcPts val="1810"/>
              </a:lnSpc>
              <a:spcBef>
                <a:spcPts val="382"/>
              </a:spcBef>
            </a:pPr>
            <a:r>
              <a:rPr sz="2000" spc="17" baseline="13994" dirty="0">
                <a:latin typeface="Times New Roman"/>
                <a:cs typeface="Times New Roman"/>
              </a:rPr>
              <a:t>EP</a:t>
            </a:r>
            <a:r>
              <a:rPr sz="2000" baseline="13994" dirty="0">
                <a:latin typeface="Times New Roman"/>
                <a:cs typeface="Times New Roman"/>
              </a:rPr>
              <a:t>S</a:t>
            </a:r>
            <a:r>
              <a:rPr sz="1000" dirty="0">
                <a:latin typeface="Times New Roman"/>
                <a:cs typeface="Times New Roman"/>
              </a:rPr>
              <a:t>0                                        </a:t>
            </a:r>
            <a:r>
              <a:rPr sz="1000" spc="175" dirty="0">
                <a:latin typeface="Times New Roman"/>
                <a:cs typeface="Times New Roman"/>
              </a:rPr>
              <a:t> </a:t>
            </a:r>
            <a:r>
              <a:rPr sz="1300" dirty="0">
                <a:latin typeface="Times New Roman"/>
                <a:cs typeface="Times New Roman"/>
              </a:rPr>
              <a:t>r-</a:t>
            </a:r>
            <a:r>
              <a:rPr sz="1300" spc="-210" dirty="0">
                <a:latin typeface="Times New Roman"/>
                <a:cs typeface="Times New Roman"/>
              </a:rPr>
              <a:t> </a:t>
            </a:r>
            <a:r>
              <a:rPr sz="1300" dirty="0">
                <a:latin typeface="Times New Roman"/>
                <a:cs typeface="Times New Roman"/>
              </a:rPr>
              <a:t>g</a:t>
            </a:r>
            <a:endParaRPr sz="1300">
              <a:latin typeface="Times New Roman"/>
              <a:cs typeface="Times New Roman"/>
            </a:endParaRPr>
          </a:p>
        </p:txBody>
      </p:sp>
      <p:sp>
        <p:nvSpPr>
          <p:cNvPr id="8" name="object 8"/>
          <p:cNvSpPr txBox="1"/>
          <p:nvPr/>
        </p:nvSpPr>
        <p:spPr>
          <a:xfrm>
            <a:off x="4085201" y="2620343"/>
            <a:ext cx="843710" cy="426689"/>
          </a:xfrm>
          <a:prstGeom prst="rect">
            <a:avLst/>
          </a:prstGeom>
        </p:spPr>
        <p:txBody>
          <a:bodyPr wrap="square" lIns="0" tIns="0" rIns="0" bIns="0" rtlCol="0">
            <a:noAutofit/>
          </a:bodyPr>
          <a:lstStyle/>
          <a:p>
            <a:pPr marR="29970" algn="r">
              <a:lnSpc>
                <a:spcPts val="1526"/>
              </a:lnSpc>
            </a:pPr>
            <a:r>
              <a:rPr sz="2000" u="heavy" spc="-112" baseline="9995" dirty="0">
                <a:latin typeface="Times New Roman"/>
                <a:cs typeface="Times New Roman"/>
              </a:rPr>
              <a:t> </a:t>
            </a:r>
            <a:r>
              <a:rPr sz="2000" u="heavy" spc="53" baseline="9995" dirty="0">
                <a:latin typeface="Times New Roman"/>
                <a:cs typeface="Times New Roman"/>
              </a:rPr>
              <a:t>DP</a:t>
            </a:r>
            <a:r>
              <a:rPr sz="2000" u="heavy" spc="-219" baseline="9995" dirty="0">
                <a:latin typeface="Times New Roman"/>
                <a:cs typeface="Times New Roman"/>
              </a:rPr>
              <a:t>S</a:t>
            </a:r>
            <a:r>
              <a:rPr sz="1500" u="heavy" baseline="-5270" dirty="0">
                <a:latin typeface="Times New Roman"/>
                <a:cs typeface="Times New Roman"/>
              </a:rPr>
              <a:t>1</a:t>
            </a:r>
            <a:r>
              <a:rPr sz="1500" u="heavy" spc="26" baseline="-5270" dirty="0">
                <a:latin typeface="Times New Roman"/>
                <a:cs typeface="Times New Roman"/>
              </a:rPr>
              <a:t> </a:t>
            </a:r>
            <a:endParaRPr sz="1000">
              <a:latin typeface="Times New Roman"/>
              <a:cs typeface="Times New Roman"/>
            </a:endParaRPr>
          </a:p>
          <a:p>
            <a:pPr marR="51049" algn="r">
              <a:lnSpc>
                <a:spcPct val="95825"/>
              </a:lnSpc>
              <a:spcBef>
                <a:spcPts val="736"/>
              </a:spcBef>
            </a:pPr>
            <a:r>
              <a:rPr sz="1000" dirty="0">
                <a:latin typeface="Times New Roman"/>
                <a:cs typeface="Times New Roman"/>
              </a:rPr>
              <a:t>n</a:t>
            </a:r>
            <a:endParaRPr sz="1000">
              <a:latin typeface="Times New Roman"/>
              <a:cs typeface="Times New Roman"/>
            </a:endParaRPr>
          </a:p>
        </p:txBody>
      </p:sp>
      <p:sp>
        <p:nvSpPr>
          <p:cNvPr id="7" name="object 7"/>
          <p:cNvSpPr txBox="1"/>
          <p:nvPr/>
        </p:nvSpPr>
        <p:spPr>
          <a:xfrm>
            <a:off x="1968376" y="3765175"/>
            <a:ext cx="100588"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2234216" y="3806264"/>
            <a:ext cx="122143"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5847644" y="3846018"/>
            <a:ext cx="102373"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6045908" y="3846018"/>
            <a:ext cx="159144"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3838335" y="5333299"/>
            <a:ext cx="111568"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4084495" y="5374721"/>
            <a:ext cx="127507"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3271928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1" name="object 2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2" name="object 2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3" name="object 2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4" name="object 2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5" name="object 2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6" name="object 2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9" name="object 19"/>
          <p:cNvSpPr txBox="1"/>
          <p:nvPr/>
        </p:nvSpPr>
        <p:spPr>
          <a:xfrm>
            <a:off x="3054900" y="1307726"/>
            <a:ext cx="31507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 Ratio and Fundamentals</a:t>
            </a:r>
            <a:endParaRPr sz="2200">
              <a:latin typeface="Times New Roman"/>
              <a:cs typeface="Times New Roman"/>
            </a:endParaRPr>
          </a:p>
        </p:txBody>
      </p:sp>
      <p:sp>
        <p:nvSpPr>
          <p:cNvPr id="18" name="object 18"/>
          <p:cNvSpPr txBox="1"/>
          <p:nvPr/>
        </p:nvSpPr>
        <p:spPr>
          <a:xfrm>
            <a:off x="1525442" y="2095500"/>
            <a:ext cx="6335280"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1" baseline="1610" dirty="0">
                <a:latin typeface="Times New Roman"/>
                <a:cs typeface="Times New Roman"/>
              </a:rPr>
              <a:t>Proposition: Other things held equal, </a:t>
            </a:r>
            <a:r>
              <a:rPr sz="2400" b="1" u="heavy" baseline="1610" dirty="0">
                <a:latin typeface="Times New Roman"/>
                <a:cs typeface="Times New Roman"/>
              </a:rPr>
              <a:t>higher growth firms</a:t>
            </a:r>
            <a:r>
              <a:rPr sz="2400" b="1" u="heavy" spc="-88" baseline="1610" dirty="0">
                <a:latin typeface="Times New Roman"/>
                <a:cs typeface="Times New Roman"/>
              </a:rPr>
              <a:t> </a:t>
            </a:r>
            <a:r>
              <a:rPr sz="2400" b="1" baseline="1610" dirty="0">
                <a:latin typeface="Times New Roman"/>
                <a:cs typeface="Times New Roman"/>
              </a:rPr>
              <a:t>will have</a:t>
            </a:r>
            <a:endParaRPr sz="1600">
              <a:latin typeface="Times New Roman"/>
              <a:cs typeface="Times New Roman"/>
            </a:endParaRPr>
          </a:p>
        </p:txBody>
      </p:sp>
      <p:sp>
        <p:nvSpPr>
          <p:cNvPr id="17" name="object 17"/>
          <p:cNvSpPr txBox="1"/>
          <p:nvPr/>
        </p:nvSpPr>
        <p:spPr>
          <a:xfrm>
            <a:off x="1525442" y="2330824"/>
            <a:ext cx="6912425" cy="519056"/>
          </a:xfrm>
          <a:prstGeom prst="rect">
            <a:avLst/>
          </a:prstGeom>
        </p:spPr>
        <p:txBody>
          <a:bodyPr wrap="square" lIns="0" tIns="0" rIns="0" bIns="0" rtlCol="0">
            <a:noAutofit/>
          </a:bodyPr>
          <a:lstStyle/>
          <a:p>
            <a:pPr marL="319115" marR="30772">
              <a:lnSpc>
                <a:spcPts val="1650"/>
              </a:lnSpc>
            </a:pPr>
            <a:r>
              <a:rPr sz="1600" b="1" dirty="0">
                <a:latin typeface="Times New Roman"/>
                <a:cs typeface="Times New Roman"/>
              </a:rPr>
              <a:t>higher PE ratios than lower growth firms.   </a:t>
            </a:r>
            <a:endParaRPr sz="1600">
              <a:latin typeface="Times New Roman"/>
              <a:cs typeface="Times New Roman"/>
            </a:endParaRPr>
          </a:p>
          <a:p>
            <a:pPr marL="11397">
              <a:lnSpc>
                <a:spcPct val="95825"/>
              </a:lnSpc>
              <a:spcBef>
                <a:spcPts val="50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b="1" dirty="0">
                <a:latin typeface="Times New Roman"/>
                <a:cs typeface="Times New Roman"/>
              </a:rPr>
              <a:t>Proposition: Other things held equal, </a:t>
            </a:r>
            <a:r>
              <a:rPr sz="1600" b="1" u="heavy" dirty="0">
                <a:latin typeface="Times New Roman"/>
                <a:cs typeface="Times New Roman"/>
              </a:rPr>
              <a:t>higher risk firms</a:t>
            </a:r>
            <a:r>
              <a:rPr sz="1600" b="1" u="heavy" spc="-88" dirty="0">
                <a:latin typeface="Times New Roman"/>
                <a:cs typeface="Times New Roman"/>
              </a:rPr>
              <a:t> </a:t>
            </a:r>
            <a:r>
              <a:rPr sz="1600" b="1" dirty="0">
                <a:latin typeface="Times New Roman"/>
                <a:cs typeface="Times New Roman"/>
              </a:rPr>
              <a:t>will have lower PE</a:t>
            </a:r>
            <a:endParaRPr sz="1600">
              <a:latin typeface="Times New Roman"/>
              <a:cs typeface="Times New Roman"/>
            </a:endParaRPr>
          </a:p>
        </p:txBody>
      </p:sp>
      <p:sp>
        <p:nvSpPr>
          <p:cNvPr id="16" name="object 16"/>
          <p:cNvSpPr txBox="1"/>
          <p:nvPr/>
        </p:nvSpPr>
        <p:spPr>
          <a:xfrm>
            <a:off x="1525442" y="2868706"/>
            <a:ext cx="6923601" cy="507850"/>
          </a:xfrm>
          <a:prstGeom prst="rect">
            <a:avLst/>
          </a:prstGeom>
        </p:spPr>
        <p:txBody>
          <a:bodyPr wrap="square" lIns="0" tIns="0" rIns="0" bIns="0" rtlCol="0">
            <a:noAutofit/>
          </a:bodyPr>
          <a:lstStyle/>
          <a:p>
            <a:pPr marL="319115" marR="30772">
              <a:lnSpc>
                <a:spcPts val="1650"/>
              </a:lnSpc>
            </a:pPr>
            <a:r>
              <a:rPr sz="1600" b="1" dirty="0">
                <a:latin typeface="Times New Roman"/>
                <a:cs typeface="Times New Roman"/>
              </a:rPr>
              <a:t>ratios than lower risk firms   </a:t>
            </a:r>
            <a:endParaRPr sz="1600">
              <a:latin typeface="Times New Roman"/>
              <a:cs typeface="Times New Roman"/>
            </a:endParaRPr>
          </a:p>
          <a:p>
            <a:pPr marL="11397">
              <a:lnSpc>
                <a:spcPct val="95825"/>
              </a:lnSpc>
              <a:spcBef>
                <a:spcPts val="41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b="1" dirty="0">
                <a:latin typeface="Times New Roman"/>
                <a:cs typeface="Times New Roman"/>
              </a:rPr>
              <a:t>Proposition: Other things held equal</a:t>
            </a:r>
            <a:r>
              <a:rPr sz="1600" b="1" spc="-48" dirty="0">
                <a:latin typeface="Times New Roman"/>
                <a:cs typeface="Times New Roman"/>
              </a:rPr>
              <a:t>,</a:t>
            </a:r>
            <a:r>
              <a:rPr sz="1600" b="1" u="heavy" spc="48" dirty="0">
                <a:latin typeface="Times New Roman"/>
                <a:cs typeface="Times New Roman"/>
              </a:rPr>
              <a:t> </a:t>
            </a:r>
            <a:r>
              <a:rPr sz="1600" b="1" u="heavy" dirty="0">
                <a:latin typeface="Times New Roman"/>
                <a:cs typeface="Times New Roman"/>
              </a:rPr>
              <a:t>firms</a:t>
            </a:r>
            <a:r>
              <a:rPr sz="1600" b="1" u="heavy" spc="-88" dirty="0">
                <a:latin typeface="Times New Roman"/>
                <a:cs typeface="Times New Roman"/>
              </a:rPr>
              <a:t> </a:t>
            </a:r>
            <a:r>
              <a:rPr sz="1600" b="1" u="heavy" dirty="0">
                <a:latin typeface="Times New Roman"/>
                <a:cs typeface="Times New Roman"/>
              </a:rPr>
              <a:t>with lower reinvestment needs</a:t>
            </a:r>
            <a:endParaRPr sz="1600">
              <a:latin typeface="Times New Roman"/>
              <a:cs typeface="Times New Roman"/>
            </a:endParaRPr>
          </a:p>
        </p:txBody>
      </p:sp>
      <p:sp>
        <p:nvSpPr>
          <p:cNvPr id="15" name="object 15"/>
          <p:cNvSpPr txBox="1"/>
          <p:nvPr/>
        </p:nvSpPr>
        <p:spPr>
          <a:xfrm>
            <a:off x="1525442" y="3395382"/>
            <a:ext cx="6898242" cy="762000"/>
          </a:xfrm>
          <a:prstGeom prst="rect">
            <a:avLst/>
          </a:prstGeom>
        </p:spPr>
        <p:txBody>
          <a:bodyPr wrap="square" lIns="0" tIns="0" rIns="0" bIns="0" rtlCol="0">
            <a:noAutofit/>
          </a:bodyPr>
          <a:lstStyle/>
          <a:p>
            <a:pPr marL="319115" marR="23988">
              <a:lnSpc>
                <a:spcPts val="1650"/>
              </a:lnSpc>
              <a:spcBef>
                <a:spcPts val="83"/>
              </a:spcBef>
            </a:pPr>
            <a:r>
              <a:rPr sz="1600" b="1" dirty="0">
                <a:latin typeface="Times New Roman"/>
                <a:cs typeface="Times New Roman"/>
              </a:rPr>
              <a:t>will have higher PE ratios than firms</a:t>
            </a:r>
            <a:r>
              <a:rPr sz="1600" b="1" spc="-88" dirty="0">
                <a:latin typeface="Times New Roman"/>
                <a:cs typeface="Times New Roman"/>
              </a:rPr>
              <a:t> </a:t>
            </a:r>
            <a:r>
              <a:rPr sz="1600" b="1" dirty="0">
                <a:latin typeface="Times New Roman"/>
                <a:cs typeface="Times New Roman"/>
              </a:rPr>
              <a:t>with higher reinvestment rates.</a:t>
            </a:r>
            <a:endParaRPr sz="1600">
              <a:latin typeface="Times New Roman"/>
              <a:cs typeface="Times New Roman"/>
            </a:endParaRPr>
          </a:p>
          <a:p>
            <a:pPr marL="319115" indent="-307718">
              <a:lnSpc>
                <a:spcPct val="99466"/>
              </a:lnSpc>
              <a:spcBef>
                <a:spcPts val="42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Of course, other things are difficult</a:t>
            </a:r>
            <a:r>
              <a:rPr sz="1600" spc="-91" dirty="0">
                <a:latin typeface="Times New Roman"/>
                <a:cs typeface="Times New Roman"/>
              </a:rPr>
              <a:t> </a:t>
            </a:r>
            <a:r>
              <a:rPr sz="1600" dirty="0">
                <a:latin typeface="Times New Roman"/>
                <a:cs typeface="Times New Roman"/>
              </a:rPr>
              <a:t>to hold equal since high growth firms,</a:t>
            </a:r>
            <a:r>
              <a:rPr sz="1600" spc="-88" dirty="0">
                <a:latin typeface="Times New Roman"/>
                <a:cs typeface="Times New Roman"/>
              </a:rPr>
              <a:t> </a:t>
            </a:r>
            <a:r>
              <a:rPr sz="1600" dirty="0">
                <a:latin typeface="Times New Roman"/>
                <a:cs typeface="Times New Roman"/>
              </a:rPr>
              <a:t>tend to have risk and high reinvestment rats.</a:t>
            </a:r>
            <a:endParaRPr sz="1600">
              <a:latin typeface="Times New Roman"/>
              <a:cs typeface="Times New Roman"/>
            </a:endParaRPr>
          </a:p>
        </p:txBody>
      </p:sp>
      <p:sp>
        <p:nvSpPr>
          <p:cNvPr id="14" name="object 14"/>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3" name="object 13"/>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17</a:t>
            </a:r>
            <a:endParaRPr sz="1300">
              <a:latin typeface="Times New Roman"/>
              <a:cs typeface="Times New Roman"/>
            </a:endParaRPr>
          </a:p>
        </p:txBody>
      </p:sp>
      <p:sp>
        <p:nvSpPr>
          <p:cNvPr id="12" name="object 12"/>
          <p:cNvSpPr txBox="1"/>
          <p:nvPr/>
        </p:nvSpPr>
        <p:spPr>
          <a:xfrm>
            <a:off x="5774534" y="2134720"/>
            <a:ext cx="51945" cy="134471"/>
          </a:xfrm>
          <a:prstGeom prst="rect">
            <a:avLst/>
          </a:prstGeom>
        </p:spPr>
        <p:txBody>
          <a:bodyPr wrap="square" lIns="0" tIns="0" rIns="0" bIns="0" rtlCol="0">
            <a:noAutofit/>
          </a:bodyPr>
          <a:lstStyle/>
          <a:p>
            <a:pPr marL="22794">
              <a:lnSpc>
                <a:spcPts val="897"/>
              </a:lnSpc>
            </a:pPr>
            <a:endParaRPr sz="900"/>
          </a:p>
        </p:txBody>
      </p:sp>
      <p:sp>
        <p:nvSpPr>
          <p:cNvPr id="11" name="object 11"/>
          <p:cNvSpPr txBox="1"/>
          <p:nvPr/>
        </p:nvSpPr>
        <p:spPr>
          <a:xfrm>
            <a:off x="6461396" y="2134720"/>
            <a:ext cx="51963" cy="134471"/>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6975165" y="2134720"/>
            <a:ext cx="51955" cy="134471"/>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5774534" y="2664982"/>
            <a:ext cx="51945"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6172901" y="2664982"/>
            <a:ext cx="51964"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6686672" y="2664982"/>
            <a:ext cx="51958"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5139169" y="3191658"/>
            <a:ext cx="58076"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5659053" y="3191658"/>
            <a:ext cx="51961"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6103616" y="3191658"/>
            <a:ext cx="51963"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6651776" y="3191658"/>
            <a:ext cx="51945"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7857861" y="3191658"/>
            <a:ext cx="51953"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3245854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37" name="object 3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38" name="object 3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9" name="object 3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40" name="object 4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41" name="object 4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42" name="object 4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35" name="object 35"/>
          <p:cNvSpPr/>
          <p:nvPr/>
        </p:nvSpPr>
        <p:spPr>
          <a:xfrm>
            <a:off x="2007019" y="2889284"/>
            <a:ext cx="5280049" cy="765667"/>
          </a:xfrm>
          <a:custGeom>
            <a:avLst/>
            <a:gdLst/>
            <a:ahLst/>
            <a:cxnLst/>
            <a:rect l="l" t="t" r="r" b="b"/>
            <a:pathLst>
              <a:path w="5808054" h="867756">
                <a:moveTo>
                  <a:pt x="0" y="0"/>
                </a:moveTo>
                <a:lnTo>
                  <a:pt x="5808054" y="0"/>
                </a:lnTo>
                <a:lnTo>
                  <a:pt x="5808054" y="867756"/>
                </a:lnTo>
                <a:lnTo>
                  <a:pt x="0" y="867756"/>
                </a:lnTo>
                <a:lnTo>
                  <a:pt x="0" y="0"/>
                </a:lnTo>
                <a:close/>
              </a:path>
            </a:pathLst>
          </a:custGeom>
          <a:ln w="4156">
            <a:solidFill>
              <a:srgbClr val="000000"/>
            </a:solidFill>
          </a:ln>
        </p:spPr>
        <p:txBody>
          <a:bodyPr wrap="square" lIns="0" tIns="0" rIns="0" bIns="0" rtlCol="0">
            <a:noAutofit/>
          </a:bodyPr>
          <a:lstStyle/>
          <a:p>
            <a:endParaRPr/>
          </a:p>
        </p:txBody>
      </p:sp>
      <p:sp>
        <p:nvSpPr>
          <p:cNvPr id="34" name="object 34"/>
          <p:cNvSpPr/>
          <p:nvPr/>
        </p:nvSpPr>
        <p:spPr>
          <a:xfrm>
            <a:off x="2353383" y="4637401"/>
            <a:ext cx="4621959" cy="586373"/>
          </a:xfrm>
          <a:custGeom>
            <a:avLst/>
            <a:gdLst/>
            <a:ahLst/>
            <a:cxnLst/>
            <a:rect l="l" t="t" r="r" b="b"/>
            <a:pathLst>
              <a:path w="5084155" h="664556">
                <a:moveTo>
                  <a:pt x="0" y="0"/>
                </a:moveTo>
                <a:lnTo>
                  <a:pt x="5084155" y="0"/>
                </a:lnTo>
                <a:lnTo>
                  <a:pt x="5084155" y="664556"/>
                </a:lnTo>
                <a:lnTo>
                  <a:pt x="0" y="664556"/>
                </a:lnTo>
                <a:lnTo>
                  <a:pt x="0" y="0"/>
                </a:lnTo>
                <a:close/>
              </a:path>
            </a:pathLst>
          </a:custGeom>
          <a:ln w="4156">
            <a:solidFill>
              <a:srgbClr val="000000"/>
            </a:solidFill>
          </a:ln>
        </p:spPr>
        <p:txBody>
          <a:bodyPr wrap="square" lIns="0" tIns="0" rIns="0" bIns="0" rtlCol="0">
            <a:noAutofit/>
          </a:bodyPr>
          <a:lstStyle/>
          <a:p>
            <a:endParaRPr/>
          </a:p>
        </p:txBody>
      </p:sp>
      <p:sp>
        <p:nvSpPr>
          <p:cNvPr id="33" name="object 33"/>
          <p:cNvSpPr txBox="1"/>
          <p:nvPr/>
        </p:nvSpPr>
        <p:spPr>
          <a:xfrm>
            <a:off x="1415625" y="984998"/>
            <a:ext cx="6408429" cy="605118"/>
          </a:xfrm>
          <a:prstGeom prst="rect">
            <a:avLst/>
          </a:prstGeom>
        </p:spPr>
        <p:txBody>
          <a:bodyPr wrap="square" lIns="0" tIns="0" rIns="0" bIns="0" rtlCol="0">
            <a:noAutofit/>
          </a:bodyPr>
          <a:lstStyle/>
          <a:p>
            <a:pPr algn="ctr">
              <a:lnSpc>
                <a:spcPts val="2172"/>
              </a:lnSpc>
              <a:spcBef>
                <a:spcPts val="109"/>
              </a:spcBef>
            </a:pPr>
            <a:r>
              <a:rPr sz="3200" baseline="1207" dirty="0">
                <a:latin typeface="Times New Roman"/>
                <a:cs typeface="Times New Roman"/>
              </a:rPr>
              <a:t>Using the Fundamental Model to Estimate PE For a High</a:t>
            </a:r>
            <a:endParaRPr sz="2200">
              <a:latin typeface="Times New Roman"/>
              <a:cs typeface="Times New Roman"/>
            </a:endParaRPr>
          </a:p>
          <a:p>
            <a:pPr marL="2402902" marR="2423261" algn="ctr">
              <a:lnSpc>
                <a:spcPct val="95825"/>
              </a:lnSpc>
            </a:pPr>
            <a:r>
              <a:rPr sz="2200" dirty="0">
                <a:latin typeface="Times New Roman"/>
                <a:cs typeface="Times New Roman"/>
              </a:rPr>
              <a:t>Growth Firm</a:t>
            </a:r>
            <a:endParaRPr sz="2200">
              <a:latin typeface="Times New Roman"/>
              <a:cs typeface="Times New Roman"/>
            </a:endParaRPr>
          </a:p>
        </p:txBody>
      </p:sp>
      <p:sp>
        <p:nvSpPr>
          <p:cNvPr id="32" name="object 32"/>
          <p:cNvSpPr txBox="1"/>
          <p:nvPr/>
        </p:nvSpPr>
        <p:spPr>
          <a:xfrm>
            <a:off x="1525442" y="2095500"/>
            <a:ext cx="6649358" cy="705971"/>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price-earnings ratio for a high growth firm</a:t>
            </a:r>
            <a:r>
              <a:rPr sz="2400" spc="-88" baseline="1610" dirty="0">
                <a:latin typeface="Times New Roman"/>
                <a:cs typeface="Times New Roman"/>
              </a:rPr>
              <a:t> </a:t>
            </a:r>
            <a:r>
              <a:rPr sz="2400" baseline="1610" dirty="0">
                <a:latin typeface="Times New Roman"/>
                <a:cs typeface="Times New Roman"/>
              </a:rPr>
              <a:t>can also be related to</a:t>
            </a:r>
            <a:endParaRPr sz="1600">
              <a:latin typeface="Times New Roman"/>
              <a:cs typeface="Times New Roman"/>
            </a:endParaRPr>
          </a:p>
          <a:p>
            <a:pPr marL="319115">
              <a:lnSpc>
                <a:spcPts val="1857"/>
              </a:lnSpc>
            </a:pPr>
            <a:r>
              <a:rPr sz="1600" dirty="0">
                <a:latin typeface="Times New Roman"/>
                <a:cs typeface="Times New Roman"/>
              </a:rPr>
              <a:t>fundamentals. In the special case of the two-stage dividend discount model, </a:t>
            </a:r>
            <a:endParaRPr sz="1600">
              <a:latin typeface="Times New Roman"/>
              <a:cs typeface="Times New Roman"/>
            </a:endParaRPr>
          </a:p>
          <a:p>
            <a:pPr marL="319115">
              <a:lnSpc>
                <a:spcPts val="1857"/>
              </a:lnSpc>
              <a:spcBef>
                <a:spcPts val="117"/>
              </a:spcBef>
            </a:pPr>
            <a:r>
              <a:rPr sz="1600" dirty="0">
                <a:latin typeface="Times New Roman"/>
                <a:cs typeface="Times New Roman"/>
              </a:rPr>
              <a:t>this relationship can be made explicit fairly simply:</a:t>
            </a:r>
            <a:endParaRPr sz="1600">
              <a:latin typeface="Times New Roman"/>
              <a:cs typeface="Times New Roman"/>
            </a:endParaRPr>
          </a:p>
        </p:txBody>
      </p:sp>
      <p:sp>
        <p:nvSpPr>
          <p:cNvPr id="31" name="object 31"/>
          <p:cNvSpPr txBox="1"/>
          <p:nvPr/>
        </p:nvSpPr>
        <p:spPr>
          <a:xfrm>
            <a:off x="2308410" y="3001390"/>
            <a:ext cx="1693953" cy="174259"/>
          </a:xfrm>
          <a:prstGeom prst="rect">
            <a:avLst/>
          </a:prstGeom>
        </p:spPr>
        <p:txBody>
          <a:bodyPr wrap="square" lIns="0" tIns="0" rIns="0" bIns="0" rtlCol="0">
            <a:noAutofit/>
          </a:bodyPr>
          <a:lstStyle/>
          <a:p>
            <a:pPr marL="11397">
              <a:lnSpc>
                <a:spcPts val="1283"/>
              </a:lnSpc>
              <a:spcBef>
                <a:spcPts val="64"/>
              </a:spcBef>
            </a:pPr>
            <a:r>
              <a:rPr sz="1500" baseline="7562" dirty="0">
                <a:latin typeface="Times New Roman"/>
                <a:cs typeface="Times New Roman"/>
              </a:rPr>
              <a:t>EP</a:t>
            </a:r>
            <a:r>
              <a:rPr sz="1500" spc="31" baseline="7562" dirty="0">
                <a:latin typeface="Times New Roman"/>
                <a:cs typeface="Times New Roman"/>
              </a:rPr>
              <a:t>S</a:t>
            </a:r>
            <a:r>
              <a:rPr sz="900" baseline="-13379" dirty="0">
                <a:latin typeface="Times New Roman"/>
                <a:cs typeface="Times New Roman"/>
              </a:rPr>
              <a:t>0 </a:t>
            </a:r>
            <a:r>
              <a:rPr sz="900" spc="23" baseline="-13379" dirty="0">
                <a:latin typeface="Times New Roman"/>
                <a:cs typeface="Times New Roman"/>
              </a:rPr>
              <a:t> </a:t>
            </a:r>
            <a:r>
              <a:rPr sz="1500" baseline="7562" dirty="0">
                <a:latin typeface="Times New Roman"/>
                <a:cs typeface="Times New Roman"/>
              </a:rPr>
              <a:t>*</a:t>
            </a:r>
            <a:r>
              <a:rPr sz="1500" spc="-59" baseline="7562" dirty="0">
                <a:latin typeface="Times New Roman"/>
                <a:cs typeface="Times New Roman"/>
              </a:rPr>
              <a:t> </a:t>
            </a:r>
            <a:r>
              <a:rPr sz="1500" baseline="7562" dirty="0">
                <a:latin typeface="Times New Roman"/>
                <a:cs typeface="Times New Roman"/>
              </a:rPr>
              <a:t>Payout</a:t>
            </a:r>
            <a:r>
              <a:rPr sz="1500" spc="123" baseline="7562" dirty="0">
                <a:latin typeface="Times New Roman"/>
                <a:cs typeface="Times New Roman"/>
              </a:rPr>
              <a:t> </a:t>
            </a:r>
            <a:r>
              <a:rPr sz="1500" baseline="7562" dirty="0">
                <a:latin typeface="Times New Roman"/>
                <a:cs typeface="Times New Roman"/>
              </a:rPr>
              <a:t>Ratio</a:t>
            </a:r>
            <a:r>
              <a:rPr sz="1500" spc="-18" baseline="7562" dirty="0">
                <a:latin typeface="Times New Roman"/>
                <a:cs typeface="Times New Roman"/>
              </a:rPr>
              <a:t> </a:t>
            </a:r>
            <a:r>
              <a:rPr sz="1500" baseline="7562" dirty="0">
                <a:latin typeface="Times New Roman"/>
                <a:cs typeface="Times New Roman"/>
              </a:rPr>
              <a:t>*</a:t>
            </a:r>
            <a:r>
              <a:rPr sz="1500" spc="-170" baseline="7562" dirty="0">
                <a:latin typeface="Times New Roman"/>
                <a:cs typeface="Times New Roman"/>
              </a:rPr>
              <a:t> </a:t>
            </a:r>
            <a:r>
              <a:rPr sz="1500" baseline="7562" dirty="0">
                <a:latin typeface="Times New Roman"/>
                <a:cs typeface="Times New Roman"/>
              </a:rPr>
              <a:t>(1</a:t>
            </a:r>
            <a:r>
              <a:rPr sz="1500" spc="-165" baseline="7562" dirty="0">
                <a:latin typeface="Times New Roman"/>
                <a:cs typeface="Times New Roman"/>
              </a:rPr>
              <a:t> </a:t>
            </a:r>
            <a:r>
              <a:rPr sz="1500" baseline="7562" dirty="0">
                <a:latin typeface="Times New Roman"/>
                <a:cs typeface="Times New Roman"/>
              </a:rPr>
              <a:t>+</a:t>
            </a:r>
            <a:r>
              <a:rPr sz="1500" spc="-34" baseline="7562" dirty="0">
                <a:latin typeface="Times New Roman"/>
                <a:cs typeface="Times New Roman"/>
              </a:rPr>
              <a:t> </a:t>
            </a:r>
            <a:r>
              <a:rPr sz="1500" baseline="7562" dirty="0">
                <a:latin typeface="Times New Roman"/>
                <a:cs typeface="Times New Roman"/>
              </a:rPr>
              <a:t>g)</a:t>
            </a:r>
            <a:r>
              <a:rPr sz="1500" spc="-165" baseline="7562" dirty="0">
                <a:latin typeface="Times New Roman"/>
                <a:cs typeface="Times New Roman"/>
              </a:rPr>
              <a:t> </a:t>
            </a:r>
            <a:r>
              <a:rPr sz="1500" baseline="7562" dirty="0">
                <a:latin typeface="Times New Roman"/>
                <a:cs typeface="Times New Roman"/>
              </a:rPr>
              <a:t>*</a:t>
            </a:r>
            <a:endParaRPr sz="1000">
              <a:latin typeface="Times New Roman"/>
              <a:cs typeface="Times New Roman"/>
            </a:endParaRPr>
          </a:p>
        </p:txBody>
      </p:sp>
      <p:sp>
        <p:nvSpPr>
          <p:cNvPr id="30" name="object 30"/>
          <p:cNvSpPr txBox="1"/>
          <p:nvPr/>
        </p:nvSpPr>
        <p:spPr>
          <a:xfrm>
            <a:off x="4024927" y="3001390"/>
            <a:ext cx="627477" cy="254324"/>
          </a:xfrm>
          <a:prstGeom prst="rect">
            <a:avLst/>
          </a:prstGeom>
        </p:spPr>
        <p:txBody>
          <a:bodyPr wrap="square" lIns="0" tIns="0" rIns="0" bIns="0" rtlCol="0">
            <a:noAutofit/>
          </a:bodyPr>
          <a:lstStyle/>
          <a:p>
            <a:pPr marL="11397" marR="22323">
              <a:lnSpc>
                <a:spcPts val="942"/>
              </a:lnSpc>
              <a:spcBef>
                <a:spcPts val="47"/>
              </a:spcBef>
            </a:pPr>
            <a:r>
              <a:rPr sz="1500" baseline="-7562" dirty="0">
                <a:latin typeface="Times New Roman"/>
                <a:cs typeface="Times New Roman"/>
              </a:rPr>
              <a:t>1</a:t>
            </a:r>
            <a:r>
              <a:rPr sz="1500" spc="-59" baseline="-7562" dirty="0">
                <a:latin typeface="Times New Roman"/>
                <a:cs typeface="Times New Roman"/>
              </a:rPr>
              <a:t> </a:t>
            </a:r>
            <a:r>
              <a:rPr sz="1500" baseline="-7562" dirty="0">
                <a:latin typeface="Times New Roman"/>
                <a:cs typeface="Times New Roman"/>
              </a:rPr>
              <a:t>−</a:t>
            </a:r>
            <a:endParaRPr sz="1000">
              <a:latin typeface="Times New Roman"/>
              <a:cs typeface="Times New Roman"/>
            </a:endParaRPr>
          </a:p>
          <a:p>
            <a:pPr marL="216094">
              <a:lnSpc>
                <a:spcPts val="965"/>
              </a:lnSpc>
              <a:spcBef>
                <a:spcPts val="1"/>
              </a:spcBef>
            </a:pPr>
            <a:r>
              <a:rPr sz="1500" baseline="2520" dirty="0">
                <a:latin typeface="Times New Roman"/>
                <a:cs typeface="Times New Roman"/>
              </a:rPr>
              <a:t>(1</a:t>
            </a:r>
            <a:r>
              <a:rPr sz="1500" spc="-165" baseline="2520" dirty="0">
                <a:latin typeface="Times New Roman"/>
                <a:cs typeface="Times New Roman"/>
              </a:rPr>
              <a:t> </a:t>
            </a:r>
            <a:r>
              <a:rPr sz="1500" baseline="2520" dirty="0">
                <a:latin typeface="Times New Roman"/>
                <a:cs typeface="Times New Roman"/>
              </a:rPr>
              <a:t>+</a:t>
            </a:r>
            <a:r>
              <a:rPr sz="1500" spc="-34" baseline="2520" dirty="0">
                <a:latin typeface="Times New Roman"/>
                <a:cs typeface="Times New Roman"/>
              </a:rPr>
              <a:t> </a:t>
            </a:r>
            <a:r>
              <a:rPr sz="1500" baseline="2520" dirty="0">
                <a:latin typeface="Times New Roman"/>
                <a:cs typeface="Times New Roman"/>
              </a:rPr>
              <a:t>r)</a:t>
            </a:r>
            <a:r>
              <a:rPr sz="1500" spc="-165" baseline="2520" dirty="0">
                <a:latin typeface="Times New Roman"/>
                <a:cs typeface="Times New Roman"/>
              </a:rPr>
              <a:t> </a:t>
            </a:r>
            <a:r>
              <a:rPr sz="900" baseline="49056" dirty="0">
                <a:latin typeface="Times New Roman"/>
                <a:cs typeface="Times New Roman"/>
              </a:rPr>
              <a:t>n</a:t>
            </a:r>
            <a:endParaRPr sz="600">
              <a:latin typeface="Times New Roman"/>
              <a:cs typeface="Times New Roman"/>
            </a:endParaRPr>
          </a:p>
        </p:txBody>
      </p:sp>
      <p:sp>
        <p:nvSpPr>
          <p:cNvPr id="29" name="object 29"/>
          <p:cNvSpPr txBox="1"/>
          <p:nvPr/>
        </p:nvSpPr>
        <p:spPr>
          <a:xfrm>
            <a:off x="6559381" y="3086976"/>
            <a:ext cx="75358" cy="99716"/>
          </a:xfrm>
          <a:prstGeom prst="rect">
            <a:avLst/>
          </a:prstGeom>
        </p:spPr>
        <p:txBody>
          <a:bodyPr wrap="square" lIns="0" tIns="0" rIns="0" bIns="0" rtlCol="0">
            <a:noAutofit/>
          </a:bodyPr>
          <a:lstStyle/>
          <a:p>
            <a:pPr marL="11397">
              <a:lnSpc>
                <a:spcPct val="95825"/>
              </a:lnSpc>
              <a:spcBef>
                <a:spcPts val="9"/>
              </a:spcBef>
            </a:pPr>
            <a:r>
              <a:rPr sz="600" dirty="0">
                <a:latin typeface="Times New Roman"/>
                <a:cs typeface="Times New Roman"/>
              </a:rPr>
              <a:t>n</a:t>
            </a:r>
            <a:endParaRPr sz="600">
              <a:latin typeface="Times New Roman"/>
              <a:cs typeface="Times New Roman"/>
            </a:endParaRPr>
          </a:p>
        </p:txBody>
      </p:sp>
      <p:sp>
        <p:nvSpPr>
          <p:cNvPr id="28" name="object 28"/>
          <p:cNvSpPr txBox="1"/>
          <p:nvPr/>
        </p:nvSpPr>
        <p:spPr>
          <a:xfrm>
            <a:off x="2008884" y="3200173"/>
            <a:ext cx="297325" cy="174259"/>
          </a:xfrm>
          <a:prstGeom prst="rect">
            <a:avLst/>
          </a:prstGeom>
        </p:spPr>
        <p:txBody>
          <a:bodyPr wrap="square" lIns="0" tIns="0" rIns="0" bIns="0" rtlCol="0">
            <a:noAutofit/>
          </a:bodyPr>
          <a:lstStyle/>
          <a:p>
            <a:pPr marL="11397">
              <a:lnSpc>
                <a:spcPts val="1283"/>
              </a:lnSpc>
              <a:spcBef>
                <a:spcPts val="64"/>
              </a:spcBef>
            </a:pPr>
            <a:r>
              <a:rPr sz="1500" spc="31" baseline="7562" dirty="0">
                <a:latin typeface="Times New Roman"/>
                <a:cs typeface="Times New Roman"/>
              </a:rPr>
              <a:t>P</a:t>
            </a:r>
            <a:r>
              <a:rPr sz="900" baseline="-13379" dirty="0">
                <a:latin typeface="Times New Roman"/>
                <a:cs typeface="Times New Roman"/>
              </a:rPr>
              <a:t>0  </a:t>
            </a:r>
            <a:r>
              <a:rPr sz="900" spc="7" baseline="-13379" dirty="0">
                <a:latin typeface="Times New Roman"/>
                <a:cs typeface="Times New Roman"/>
              </a:rPr>
              <a:t> </a:t>
            </a:r>
            <a:r>
              <a:rPr sz="1500" baseline="7562" dirty="0">
                <a:latin typeface="Times New Roman"/>
                <a:cs typeface="Times New Roman"/>
              </a:rPr>
              <a:t>=</a:t>
            </a:r>
            <a:endParaRPr sz="1000">
              <a:latin typeface="Times New Roman"/>
              <a:cs typeface="Times New Roman"/>
            </a:endParaRPr>
          </a:p>
        </p:txBody>
      </p:sp>
      <p:sp>
        <p:nvSpPr>
          <p:cNvPr id="27" name="object 27"/>
          <p:cNvSpPr txBox="1"/>
          <p:nvPr/>
        </p:nvSpPr>
        <p:spPr>
          <a:xfrm>
            <a:off x="4739183" y="3200173"/>
            <a:ext cx="121535" cy="154933"/>
          </a:xfrm>
          <a:prstGeom prst="rect">
            <a:avLst/>
          </a:prstGeom>
        </p:spPr>
        <p:txBody>
          <a:bodyPr wrap="square" lIns="0" tIns="0" rIns="0" bIns="0" rtlCol="0">
            <a:noAutofit/>
          </a:bodyPr>
          <a:lstStyle/>
          <a:p>
            <a:pPr marL="11397">
              <a:lnSpc>
                <a:spcPts val="1108"/>
              </a:lnSpc>
              <a:spcBef>
                <a:spcPts val="55"/>
              </a:spcBef>
            </a:pPr>
            <a:r>
              <a:rPr sz="1000" dirty="0">
                <a:latin typeface="Times New Roman"/>
                <a:cs typeface="Times New Roman"/>
              </a:rPr>
              <a:t>+</a:t>
            </a:r>
            <a:endParaRPr sz="1000">
              <a:latin typeface="Times New Roman"/>
              <a:cs typeface="Times New Roman"/>
            </a:endParaRPr>
          </a:p>
        </p:txBody>
      </p:sp>
      <p:sp>
        <p:nvSpPr>
          <p:cNvPr id="26" name="object 26"/>
          <p:cNvSpPr txBox="1"/>
          <p:nvPr/>
        </p:nvSpPr>
        <p:spPr>
          <a:xfrm>
            <a:off x="5649281" y="3285759"/>
            <a:ext cx="777240" cy="168738"/>
          </a:xfrm>
          <a:prstGeom prst="rect">
            <a:avLst/>
          </a:prstGeom>
        </p:spPr>
        <p:txBody>
          <a:bodyPr wrap="square" lIns="0" tIns="0" rIns="0" bIns="0" rtlCol="0">
            <a:noAutofit/>
          </a:bodyPr>
          <a:lstStyle/>
          <a:p>
            <a:pPr marL="11397">
              <a:lnSpc>
                <a:spcPts val="1186"/>
              </a:lnSpc>
            </a:pPr>
            <a:r>
              <a:rPr sz="1000" dirty="0">
                <a:latin typeface="Times New Roman"/>
                <a:cs typeface="Times New Roman"/>
              </a:rPr>
              <a:t>(r</a:t>
            </a:r>
            <a:r>
              <a:rPr sz="1000" spc="-48" dirty="0">
                <a:latin typeface="Times New Roman"/>
                <a:cs typeface="Times New Roman"/>
              </a:rPr>
              <a:t> </a:t>
            </a:r>
            <a:r>
              <a:rPr sz="1000" dirty="0">
                <a:latin typeface="Times New Roman"/>
                <a:cs typeface="Times New Roman"/>
              </a:rPr>
              <a:t>-</a:t>
            </a:r>
            <a:r>
              <a:rPr sz="1000" spc="-165" dirty="0">
                <a:latin typeface="Times New Roman"/>
                <a:cs typeface="Times New Roman"/>
              </a:rPr>
              <a:t> </a:t>
            </a:r>
            <a:r>
              <a:rPr sz="1000" dirty="0">
                <a:latin typeface="Times New Roman"/>
                <a:cs typeface="Times New Roman"/>
              </a:rPr>
              <a:t>g </a:t>
            </a:r>
            <a:r>
              <a:rPr sz="1000" spc="132" dirty="0">
                <a:latin typeface="Times New Roman"/>
                <a:cs typeface="Times New Roman"/>
              </a:rPr>
              <a:t> </a:t>
            </a:r>
            <a:r>
              <a:rPr sz="1000" dirty="0">
                <a:latin typeface="Times New Roman"/>
                <a:cs typeface="Times New Roman"/>
              </a:rPr>
              <a:t>)(1</a:t>
            </a:r>
            <a:r>
              <a:rPr sz="1000" spc="-165" dirty="0">
                <a:latin typeface="Times New Roman"/>
                <a:cs typeface="Times New Roman"/>
              </a:rPr>
              <a:t> </a:t>
            </a:r>
            <a:r>
              <a:rPr sz="1000" dirty="0">
                <a:latin typeface="Times New Roman"/>
                <a:cs typeface="Times New Roman"/>
              </a:rPr>
              <a:t>+</a:t>
            </a:r>
            <a:r>
              <a:rPr sz="1000" spc="-34" dirty="0">
                <a:latin typeface="Times New Roman"/>
                <a:cs typeface="Times New Roman"/>
              </a:rPr>
              <a:t> </a:t>
            </a:r>
            <a:r>
              <a:rPr sz="1000" dirty="0">
                <a:latin typeface="Times New Roman"/>
                <a:cs typeface="Times New Roman"/>
              </a:rPr>
              <a:t>r)</a:t>
            </a:r>
            <a:r>
              <a:rPr sz="900" baseline="44596" dirty="0">
                <a:latin typeface="Times New Roman"/>
                <a:cs typeface="Times New Roman"/>
              </a:rPr>
              <a:t>n</a:t>
            </a:r>
            <a:endParaRPr sz="600">
              <a:latin typeface="Times New Roman"/>
              <a:cs typeface="Times New Roman"/>
            </a:endParaRPr>
          </a:p>
        </p:txBody>
      </p:sp>
      <p:sp>
        <p:nvSpPr>
          <p:cNvPr id="25" name="object 25"/>
          <p:cNvSpPr txBox="1"/>
          <p:nvPr/>
        </p:nvSpPr>
        <p:spPr>
          <a:xfrm>
            <a:off x="3402834" y="3299564"/>
            <a:ext cx="250935" cy="154933"/>
          </a:xfrm>
          <a:prstGeom prst="rect">
            <a:avLst/>
          </a:prstGeom>
        </p:spPr>
        <p:txBody>
          <a:bodyPr wrap="square" lIns="0" tIns="0" rIns="0" bIns="0" rtlCol="0">
            <a:noAutofit/>
          </a:bodyPr>
          <a:lstStyle/>
          <a:p>
            <a:pPr marL="11397">
              <a:lnSpc>
                <a:spcPts val="1108"/>
              </a:lnSpc>
              <a:spcBef>
                <a:spcPts val="55"/>
              </a:spcBef>
            </a:pPr>
            <a:r>
              <a:rPr sz="1000" dirty="0">
                <a:latin typeface="Times New Roman"/>
                <a:cs typeface="Times New Roman"/>
              </a:rPr>
              <a:t>r</a:t>
            </a:r>
            <a:r>
              <a:rPr sz="1000" spc="-66" dirty="0">
                <a:latin typeface="Times New Roman"/>
                <a:cs typeface="Times New Roman"/>
              </a:rPr>
              <a:t> </a:t>
            </a:r>
            <a:r>
              <a:rPr sz="1000" dirty="0">
                <a:latin typeface="Times New Roman"/>
                <a:cs typeface="Times New Roman"/>
              </a:rPr>
              <a:t>-</a:t>
            </a:r>
            <a:r>
              <a:rPr sz="1000" spc="-66" dirty="0">
                <a:latin typeface="Times New Roman"/>
                <a:cs typeface="Times New Roman"/>
              </a:rPr>
              <a:t> </a:t>
            </a:r>
            <a:r>
              <a:rPr sz="1000" dirty="0">
                <a:latin typeface="Times New Roman"/>
                <a:cs typeface="Times New Roman"/>
              </a:rPr>
              <a:t>g</a:t>
            </a:r>
            <a:endParaRPr sz="1000">
              <a:latin typeface="Times New Roman"/>
              <a:cs typeface="Times New Roman"/>
            </a:endParaRPr>
          </a:p>
        </p:txBody>
      </p:sp>
      <p:sp>
        <p:nvSpPr>
          <p:cNvPr id="24" name="object 24"/>
          <p:cNvSpPr txBox="1"/>
          <p:nvPr/>
        </p:nvSpPr>
        <p:spPr>
          <a:xfrm>
            <a:off x="1941078" y="3720574"/>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23" name="object 23"/>
          <p:cNvSpPr txBox="1"/>
          <p:nvPr/>
        </p:nvSpPr>
        <p:spPr>
          <a:xfrm>
            <a:off x="2195078" y="3724163"/>
            <a:ext cx="5936336" cy="416411"/>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For a firm</a:t>
            </a:r>
            <a:r>
              <a:rPr sz="1400" spc="-78" dirty="0">
                <a:latin typeface="Times New Roman"/>
                <a:cs typeface="Times New Roman"/>
              </a:rPr>
              <a:t> </a:t>
            </a:r>
            <a:r>
              <a:rPr sz="1400" dirty="0">
                <a:latin typeface="Times New Roman"/>
                <a:cs typeface="Times New Roman"/>
              </a:rPr>
              <a:t>that does not pay what it can afford to in dividends, substitute FCFE/</a:t>
            </a:r>
            <a:endParaRPr sz="1400">
              <a:latin typeface="Times New Roman"/>
              <a:cs typeface="Times New Roman"/>
            </a:endParaRPr>
          </a:p>
          <a:p>
            <a:pPr marL="11397" marR="27352">
              <a:lnSpc>
                <a:spcPct val="95825"/>
              </a:lnSpc>
            </a:pPr>
            <a:r>
              <a:rPr sz="1400" dirty="0">
                <a:latin typeface="Times New Roman"/>
                <a:cs typeface="Times New Roman"/>
              </a:rPr>
              <a:t>Earnings for the payout ratio.</a:t>
            </a:r>
            <a:endParaRPr sz="1400">
              <a:latin typeface="Times New Roman"/>
              <a:cs typeface="Times New Roman"/>
            </a:endParaRPr>
          </a:p>
        </p:txBody>
      </p:sp>
      <p:sp>
        <p:nvSpPr>
          <p:cNvPr id="22" name="object 22"/>
          <p:cNvSpPr txBox="1"/>
          <p:nvPr/>
        </p:nvSpPr>
        <p:spPr>
          <a:xfrm>
            <a:off x="1525443" y="4205791"/>
            <a:ext cx="4180915"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Dividing both sides by the earnings per share:</a:t>
            </a:r>
            <a:endParaRPr sz="1600">
              <a:latin typeface="Times New Roman"/>
              <a:cs typeface="Times New Roman"/>
            </a:endParaRPr>
          </a:p>
        </p:txBody>
      </p:sp>
      <p:sp>
        <p:nvSpPr>
          <p:cNvPr id="21" name="object 21"/>
          <p:cNvSpPr txBox="1"/>
          <p:nvPr/>
        </p:nvSpPr>
        <p:spPr>
          <a:xfrm>
            <a:off x="2838944" y="4656460"/>
            <a:ext cx="2078759" cy="253294"/>
          </a:xfrm>
          <a:prstGeom prst="rect">
            <a:avLst/>
          </a:prstGeom>
        </p:spPr>
        <p:txBody>
          <a:bodyPr wrap="square" lIns="0" tIns="0" rIns="0" bIns="0" rtlCol="0">
            <a:noAutofit/>
          </a:bodyPr>
          <a:lstStyle/>
          <a:p>
            <a:pPr marL="1251846" marR="704901" algn="ctr">
              <a:lnSpc>
                <a:spcPts val="633"/>
              </a:lnSpc>
              <a:spcBef>
                <a:spcPts val="31"/>
              </a:spcBef>
            </a:pPr>
            <a:r>
              <a:rPr sz="1500" baseline="-17644" dirty="0">
                <a:latin typeface="Times New Roman"/>
                <a:cs typeface="Times New Roman"/>
              </a:rPr>
              <a:t>"</a:t>
            </a:r>
            <a:endParaRPr sz="1000">
              <a:latin typeface="Times New Roman"/>
              <a:cs typeface="Times New Roman"/>
            </a:endParaRPr>
          </a:p>
          <a:p>
            <a:pPr marL="11397">
              <a:lnSpc>
                <a:spcPts val="1211"/>
              </a:lnSpc>
              <a:spcBef>
                <a:spcPts val="29"/>
              </a:spcBef>
            </a:pPr>
            <a:r>
              <a:rPr sz="1000" spc="-8" dirty="0">
                <a:latin typeface="Times New Roman"/>
                <a:cs typeface="Times New Roman"/>
              </a:rPr>
              <a:t>Payou</a:t>
            </a:r>
            <a:r>
              <a:rPr sz="1000" dirty="0">
                <a:latin typeface="Times New Roman"/>
                <a:cs typeface="Times New Roman"/>
              </a:rPr>
              <a:t>t</a:t>
            </a:r>
            <a:r>
              <a:rPr sz="1000" spc="105" dirty="0">
                <a:latin typeface="Times New Roman"/>
                <a:cs typeface="Times New Roman"/>
              </a:rPr>
              <a:t> </a:t>
            </a:r>
            <a:r>
              <a:rPr sz="1000" spc="-8" dirty="0">
                <a:latin typeface="Times New Roman"/>
                <a:cs typeface="Times New Roman"/>
              </a:rPr>
              <a:t>Rati</a:t>
            </a:r>
            <a:r>
              <a:rPr sz="1000" dirty="0">
                <a:latin typeface="Times New Roman"/>
                <a:cs typeface="Times New Roman"/>
              </a:rPr>
              <a:t>o</a:t>
            </a:r>
            <a:r>
              <a:rPr sz="1000" spc="98" dirty="0">
                <a:latin typeface="Times New Roman"/>
                <a:cs typeface="Times New Roman"/>
              </a:rPr>
              <a:t> </a:t>
            </a:r>
            <a:r>
              <a:rPr sz="1000" dirty="0">
                <a:latin typeface="Times New Roman"/>
                <a:cs typeface="Times New Roman"/>
              </a:rPr>
              <a:t>*</a:t>
            </a:r>
            <a:r>
              <a:rPr sz="1000" spc="-59" dirty="0">
                <a:latin typeface="Times New Roman"/>
                <a:cs typeface="Times New Roman"/>
              </a:rPr>
              <a:t> </a:t>
            </a:r>
            <a:r>
              <a:rPr sz="1000" spc="-90" dirty="0">
                <a:latin typeface="Times New Roman"/>
                <a:cs typeface="Times New Roman"/>
              </a:rPr>
              <a:t>(</a:t>
            </a:r>
            <a:r>
              <a:rPr sz="1000" dirty="0">
                <a:latin typeface="Times New Roman"/>
                <a:cs typeface="Times New Roman"/>
              </a:rPr>
              <a:t>1</a:t>
            </a:r>
            <a:r>
              <a:rPr sz="1000" spc="-46" dirty="0">
                <a:latin typeface="Times New Roman"/>
                <a:cs typeface="Times New Roman"/>
              </a:rPr>
              <a:t> </a:t>
            </a:r>
            <a:r>
              <a:rPr sz="1000" dirty="0">
                <a:latin typeface="Times New Roman"/>
                <a:cs typeface="Times New Roman"/>
              </a:rPr>
              <a:t>+</a:t>
            </a:r>
            <a:r>
              <a:rPr sz="1000" spc="-34" dirty="0">
                <a:latin typeface="Times New Roman"/>
                <a:cs typeface="Times New Roman"/>
              </a:rPr>
              <a:t> </a:t>
            </a:r>
            <a:r>
              <a:rPr sz="1000" dirty="0">
                <a:latin typeface="Times New Roman"/>
                <a:cs typeface="Times New Roman"/>
              </a:rPr>
              <a:t>g)</a:t>
            </a:r>
            <a:r>
              <a:rPr sz="1000" spc="-46" dirty="0">
                <a:latin typeface="Times New Roman"/>
                <a:cs typeface="Times New Roman"/>
              </a:rPr>
              <a:t> </a:t>
            </a:r>
            <a:r>
              <a:rPr sz="1000" dirty="0">
                <a:latin typeface="Times New Roman"/>
                <a:cs typeface="Times New Roman"/>
              </a:rPr>
              <a:t>* </a:t>
            </a:r>
            <a:r>
              <a:rPr sz="1000" spc="42" dirty="0">
                <a:latin typeface="Times New Roman"/>
                <a:cs typeface="Times New Roman"/>
              </a:rPr>
              <a:t> </a:t>
            </a:r>
            <a:r>
              <a:rPr sz="1000" dirty="0">
                <a:latin typeface="Times New Roman"/>
                <a:cs typeface="Times New Roman"/>
              </a:rPr>
              <a:t>1</a:t>
            </a:r>
            <a:r>
              <a:rPr sz="1000" spc="-59" dirty="0">
                <a:latin typeface="Times New Roman"/>
                <a:cs typeface="Times New Roman"/>
              </a:rPr>
              <a:t> </a:t>
            </a:r>
            <a:r>
              <a:rPr sz="1000" dirty="0">
                <a:latin typeface="Times New Roman"/>
                <a:cs typeface="Times New Roman"/>
              </a:rPr>
              <a:t>−</a:t>
            </a:r>
            <a:r>
              <a:rPr sz="1000" spc="4" dirty="0">
                <a:latin typeface="Times New Roman"/>
                <a:cs typeface="Times New Roman"/>
              </a:rPr>
              <a:t> </a:t>
            </a:r>
            <a:r>
              <a:rPr sz="1500" spc="-207" baseline="32769" dirty="0">
                <a:latin typeface="Times New Roman"/>
                <a:cs typeface="Times New Roman"/>
              </a:rPr>
              <a:t> </a:t>
            </a:r>
            <a:r>
              <a:rPr sz="1500" u="sng" spc="-90" baseline="32769" dirty="0">
                <a:latin typeface="Times New Roman"/>
                <a:cs typeface="Times New Roman"/>
              </a:rPr>
              <a:t>(</a:t>
            </a:r>
            <a:r>
              <a:rPr sz="1500" u="sng" baseline="32769" dirty="0">
                <a:latin typeface="Times New Roman"/>
                <a:cs typeface="Times New Roman"/>
              </a:rPr>
              <a:t>1</a:t>
            </a:r>
            <a:r>
              <a:rPr sz="1500" u="sng" spc="-45" baseline="32769" dirty="0">
                <a:latin typeface="Times New Roman"/>
                <a:cs typeface="Times New Roman"/>
              </a:rPr>
              <a:t> </a:t>
            </a:r>
            <a:r>
              <a:rPr sz="1500" u="sng" baseline="32769" dirty="0">
                <a:latin typeface="Times New Roman"/>
                <a:cs typeface="Times New Roman"/>
              </a:rPr>
              <a:t>+</a:t>
            </a:r>
            <a:r>
              <a:rPr sz="1500" u="sng" spc="-33" baseline="32769" dirty="0">
                <a:latin typeface="Times New Roman"/>
                <a:cs typeface="Times New Roman"/>
              </a:rPr>
              <a:t> </a:t>
            </a:r>
            <a:r>
              <a:rPr sz="1500" u="sng" baseline="32769" dirty="0">
                <a:latin typeface="Times New Roman"/>
                <a:cs typeface="Times New Roman"/>
              </a:rPr>
              <a:t>g) </a:t>
            </a:r>
            <a:r>
              <a:rPr sz="1500" u="sng" spc="39" baseline="32769" dirty="0">
                <a:latin typeface="Times New Roman"/>
                <a:cs typeface="Times New Roman"/>
              </a:rPr>
              <a:t> </a:t>
            </a:r>
            <a:r>
              <a:rPr sz="1500" spc="-153" baseline="32769" dirty="0">
                <a:latin typeface="Times New Roman"/>
                <a:cs typeface="Times New Roman"/>
              </a:rPr>
              <a:t> </a:t>
            </a:r>
            <a:r>
              <a:rPr sz="1500" baseline="5041" dirty="0">
                <a:latin typeface="Times New Roman"/>
                <a:cs typeface="Times New Roman"/>
              </a:rPr>
              <a:t>'</a:t>
            </a:r>
            <a:endParaRPr sz="1000">
              <a:latin typeface="Times New Roman"/>
              <a:cs typeface="Times New Roman"/>
            </a:endParaRPr>
          </a:p>
        </p:txBody>
      </p:sp>
      <p:sp>
        <p:nvSpPr>
          <p:cNvPr id="20" name="object 20"/>
          <p:cNvSpPr txBox="1"/>
          <p:nvPr/>
        </p:nvSpPr>
        <p:spPr>
          <a:xfrm>
            <a:off x="4808293" y="4678449"/>
            <a:ext cx="96520" cy="154345"/>
          </a:xfrm>
          <a:prstGeom prst="rect">
            <a:avLst/>
          </a:prstGeom>
        </p:spPr>
        <p:txBody>
          <a:bodyPr wrap="square" lIns="0" tIns="0" rIns="0" bIns="0" rtlCol="0">
            <a:noAutofit/>
          </a:bodyPr>
          <a:lstStyle/>
          <a:p>
            <a:pPr marL="11397">
              <a:lnSpc>
                <a:spcPts val="1054"/>
              </a:lnSpc>
              <a:spcBef>
                <a:spcPts val="52"/>
              </a:spcBef>
            </a:pPr>
            <a:r>
              <a:rPr sz="1000" dirty="0">
                <a:latin typeface="Times New Roman"/>
                <a:cs typeface="Times New Roman"/>
              </a:rPr>
              <a:t>%</a:t>
            </a:r>
            <a:endParaRPr sz="1000">
              <a:latin typeface="Times New Roman"/>
              <a:cs typeface="Times New Roman"/>
            </a:endParaRPr>
          </a:p>
        </p:txBody>
      </p:sp>
      <p:sp>
        <p:nvSpPr>
          <p:cNvPr id="19" name="object 19"/>
          <p:cNvSpPr txBox="1"/>
          <p:nvPr/>
        </p:nvSpPr>
        <p:spPr>
          <a:xfrm>
            <a:off x="4117293" y="4733421"/>
            <a:ext cx="96520" cy="154345"/>
          </a:xfrm>
          <a:prstGeom prst="rect">
            <a:avLst/>
          </a:prstGeom>
        </p:spPr>
        <p:txBody>
          <a:bodyPr wrap="square" lIns="0" tIns="0" rIns="0" bIns="0" rtlCol="0">
            <a:noAutofit/>
          </a:bodyPr>
          <a:lstStyle/>
          <a:p>
            <a:pPr marL="11397">
              <a:lnSpc>
                <a:spcPts val="1054"/>
              </a:lnSpc>
              <a:spcBef>
                <a:spcPts val="52"/>
              </a:spcBef>
            </a:pPr>
            <a:r>
              <a:rPr sz="1000" dirty="0">
                <a:latin typeface="Times New Roman"/>
                <a:cs typeface="Times New Roman"/>
              </a:rPr>
              <a:t>$</a:t>
            </a:r>
            <a:endParaRPr sz="1000">
              <a:latin typeface="Times New Roman"/>
              <a:cs typeface="Times New Roman"/>
            </a:endParaRPr>
          </a:p>
        </p:txBody>
      </p:sp>
      <p:sp>
        <p:nvSpPr>
          <p:cNvPr id="18" name="object 18"/>
          <p:cNvSpPr txBox="1"/>
          <p:nvPr/>
        </p:nvSpPr>
        <p:spPr>
          <a:xfrm>
            <a:off x="2366760" y="4858913"/>
            <a:ext cx="2553345" cy="253294"/>
          </a:xfrm>
          <a:prstGeom prst="rect">
            <a:avLst/>
          </a:prstGeom>
        </p:spPr>
        <p:txBody>
          <a:bodyPr wrap="square" lIns="0" tIns="0" rIns="0" bIns="0" rtlCol="0">
            <a:noAutofit/>
          </a:bodyPr>
          <a:lstStyle/>
          <a:p>
            <a:pPr marL="11397">
              <a:lnSpc>
                <a:spcPts val="1911"/>
              </a:lnSpc>
              <a:spcBef>
                <a:spcPts val="95"/>
              </a:spcBef>
            </a:pPr>
            <a:r>
              <a:rPr sz="1500" u="sng" baseline="30248" dirty="0">
                <a:latin typeface="Times New Roman"/>
                <a:cs typeface="Times New Roman"/>
              </a:rPr>
              <a:t> </a:t>
            </a:r>
            <a:r>
              <a:rPr sz="1500" u="sng" spc="98" baseline="30248" dirty="0">
                <a:latin typeface="Times New Roman"/>
                <a:cs typeface="Times New Roman"/>
              </a:rPr>
              <a:t> </a:t>
            </a:r>
            <a:r>
              <a:rPr sz="1500" u="sng" spc="31" baseline="30248" dirty="0">
                <a:latin typeface="Times New Roman"/>
                <a:cs typeface="Times New Roman"/>
              </a:rPr>
              <a:t>P</a:t>
            </a:r>
            <a:r>
              <a:rPr sz="1100" u="sng" baseline="23872" dirty="0">
                <a:latin typeface="Times New Roman"/>
                <a:cs typeface="Times New Roman"/>
              </a:rPr>
              <a:t>0   </a:t>
            </a:r>
            <a:r>
              <a:rPr sz="1100" u="sng" spc="40" baseline="23872" dirty="0">
                <a:latin typeface="Times New Roman"/>
                <a:cs typeface="Times New Roman"/>
              </a:rPr>
              <a:t> </a:t>
            </a:r>
            <a:r>
              <a:rPr sz="1100" spc="73" baseline="23872" dirty="0">
                <a:latin typeface="Times New Roman"/>
                <a:cs typeface="Times New Roman"/>
              </a:rPr>
              <a:t> </a:t>
            </a:r>
            <a:r>
              <a:rPr sz="1500" baseline="-7562" dirty="0">
                <a:latin typeface="Times New Roman"/>
                <a:cs typeface="Times New Roman"/>
              </a:rPr>
              <a:t>= </a:t>
            </a:r>
            <a:r>
              <a:rPr sz="1500" u="sng" baseline="35289" dirty="0">
                <a:latin typeface="Times New Roman"/>
                <a:cs typeface="Times New Roman"/>
              </a:rPr>
              <a:t>                                      </a:t>
            </a:r>
            <a:r>
              <a:rPr sz="1500" u="sng" spc="19" baseline="35289" dirty="0">
                <a:latin typeface="Times New Roman"/>
                <a:cs typeface="Times New Roman"/>
              </a:rPr>
              <a:t> </a:t>
            </a:r>
            <a:r>
              <a:rPr sz="1500" u="sng" baseline="35289" dirty="0">
                <a:latin typeface="Times New Roman"/>
                <a:cs typeface="Times New Roman"/>
              </a:rPr>
              <a:t>#       </a:t>
            </a:r>
            <a:r>
              <a:rPr sz="1500" u="sng" spc="104" baseline="35289" dirty="0">
                <a:latin typeface="Times New Roman"/>
                <a:cs typeface="Times New Roman"/>
              </a:rPr>
              <a:t> </a:t>
            </a:r>
            <a:r>
              <a:rPr sz="1500" u="sng" spc="-90" baseline="35289" dirty="0">
                <a:latin typeface="Times New Roman"/>
                <a:cs typeface="Times New Roman"/>
              </a:rPr>
              <a:t>(</a:t>
            </a:r>
            <a:r>
              <a:rPr sz="1500" u="sng" baseline="35289" dirty="0">
                <a:latin typeface="Times New Roman"/>
                <a:cs typeface="Times New Roman"/>
              </a:rPr>
              <a:t>1</a:t>
            </a:r>
            <a:r>
              <a:rPr sz="1500" u="sng" spc="-179" baseline="35289" dirty="0">
                <a:latin typeface="Times New Roman"/>
                <a:cs typeface="Times New Roman"/>
              </a:rPr>
              <a:t> </a:t>
            </a:r>
            <a:r>
              <a:rPr sz="1500" u="sng" baseline="35289" dirty="0">
                <a:latin typeface="Times New Roman"/>
                <a:cs typeface="Times New Roman"/>
              </a:rPr>
              <a:t>+</a:t>
            </a:r>
            <a:r>
              <a:rPr sz="1500" u="sng" spc="56" baseline="35289" dirty="0">
                <a:latin typeface="Times New Roman"/>
                <a:cs typeface="Times New Roman"/>
              </a:rPr>
              <a:t> </a:t>
            </a:r>
            <a:r>
              <a:rPr sz="1500" u="sng" baseline="35289" dirty="0">
                <a:latin typeface="Times New Roman"/>
                <a:cs typeface="Times New Roman"/>
              </a:rPr>
              <a:t>r) </a:t>
            </a:r>
            <a:r>
              <a:rPr sz="1500" u="sng" spc="228" baseline="35289" dirty="0">
                <a:latin typeface="Times New Roman"/>
                <a:cs typeface="Times New Roman"/>
              </a:rPr>
              <a:t> </a:t>
            </a:r>
            <a:r>
              <a:rPr sz="1500" u="sng" baseline="35289" dirty="0">
                <a:latin typeface="Times New Roman"/>
                <a:cs typeface="Times New Roman"/>
              </a:rPr>
              <a:t>&amp;</a:t>
            </a:r>
            <a:endParaRPr sz="1000">
              <a:latin typeface="Times New Roman"/>
              <a:cs typeface="Times New Roman"/>
            </a:endParaRPr>
          </a:p>
        </p:txBody>
      </p:sp>
      <p:sp>
        <p:nvSpPr>
          <p:cNvPr id="17" name="object 17"/>
          <p:cNvSpPr txBox="1"/>
          <p:nvPr/>
        </p:nvSpPr>
        <p:spPr>
          <a:xfrm>
            <a:off x="5084693" y="4869907"/>
            <a:ext cx="1901441" cy="179082"/>
          </a:xfrm>
          <a:prstGeom prst="rect">
            <a:avLst/>
          </a:prstGeom>
        </p:spPr>
        <p:txBody>
          <a:bodyPr wrap="square" lIns="0" tIns="0" rIns="0" bIns="0" rtlCol="0">
            <a:noAutofit/>
          </a:bodyPr>
          <a:lstStyle/>
          <a:p>
            <a:pPr marL="11397">
              <a:lnSpc>
                <a:spcPts val="1315"/>
              </a:lnSpc>
              <a:spcBef>
                <a:spcPts val="66"/>
              </a:spcBef>
            </a:pPr>
            <a:r>
              <a:rPr sz="1500" u="sng" spc="-8" baseline="10082" dirty="0">
                <a:latin typeface="Times New Roman"/>
                <a:cs typeface="Times New Roman"/>
              </a:rPr>
              <a:t>Payout</a:t>
            </a:r>
            <a:r>
              <a:rPr sz="1500" u="sng" spc="116" baseline="10082" dirty="0">
                <a:latin typeface="Times New Roman"/>
                <a:cs typeface="Times New Roman"/>
              </a:rPr>
              <a:t> </a:t>
            </a:r>
            <a:r>
              <a:rPr sz="1500" u="sng" spc="-8" baseline="10082" dirty="0">
                <a:latin typeface="Times New Roman"/>
                <a:cs typeface="Times New Roman"/>
              </a:rPr>
              <a:t>Ratio</a:t>
            </a:r>
            <a:r>
              <a:rPr sz="1500" u="sng" spc="18" baseline="10082" dirty="0">
                <a:latin typeface="Times New Roman"/>
                <a:cs typeface="Times New Roman"/>
              </a:rPr>
              <a:t> </a:t>
            </a:r>
            <a:r>
              <a:rPr sz="1100" u="sng" baseline="-6820" dirty="0">
                <a:latin typeface="Times New Roman"/>
                <a:cs typeface="Times New Roman"/>
              </a:rPr>
              <a:t>n</a:t>
            </a:r>
            <a:r>
              <a:rPr sz="1100" u="sng" spc="138" baseline="-6820" dirty="0">
                <a:latin typeface="Times New Roman"/>
                <a:cs typeface="Times New Roman"/>
              </a:rPr>
              <a:t> </a:t>
            </a:r>
            <a:r>
              <a:rPr sz="1500" u="sng" spc="45" baseline="10082" dirty="0">
                <a:latin typeface="Times New Roman"/>
                <a:cs typeface="Times New Roman"/>
              </a:rPr>
              <a:t>*(</a:t>
            </a:r>
            <a:r>
              <a:rPr sz="1500" u="sng" baseline="10082" dirty="0">
                <a:latin typeface="Times New Roman"/>
                <a:cs typeface="Times New Roman"/>
              </a:rPr>
              <a:t>1+</a:t>
            </a:r>
            <a:r>
              <a:rPr sz="1500" u="sng" spc="21" baseline="10082" dirty="0">
                <a:latin typeface="Times New Roman"/>
                <a:cs typeface="Times New Roman"/>
              </a:rPr>
              <a:t> </a:t>
            </a:r>
            <a:r>
              <a:rPr sz="1500" u="sng" baseline="10082" dirty="0">
                <a:latin typeface="Times New Roman"/>
                <a:cs typeface="Times New Roman"/>
              </a:rPr>
              <a:t>g) </a:t>
            </a:r>
            <a:r>
              <a:rPr sz="1500" u="sng" spc="235" baseline="10082" dirty="0">
                <a:latin typeface="Times New Roman"/>
                <a:cs typeface="Times New Roman"/>
              </a:rPr>
              <a:t> </a:t>
            </a:r>
            <a:r>
              <a:rPr sz="1500" u="sng" baseline="10082" dirty="0">
                <a:latin typeface="Times New Roman"/>
                <a:cs typeface="Times New Roman"/>
              </a:rPr>
              <a:t>*</a:t>
            </a:r>
            <a:r>
              <a:rPr sz="1500" u="sng" spc="-58" baseline="10082" dirty="0">
                <a:latin typeface="Times New Roman"/>
                <a:cs typeface="Times New Roman"/>
              </a:rPr>
              <a:t> </a:t>
            </a:r>
            <a:r>
              <a:rPr sz="1500" u="sng" spc="-90" baseline="10082" dirty="0">
                <a:latin typeface="Times New Roman"/>
                <a:cs typeface="Times New Roman"/>
              </a:rPr>
              <a:t>(</a:t>
            </a:r>
            <a:r>
              <a:rPr sz="1500" u="sng" baseline="10082" dirty="0">
                <a:latin typeface="Times New Roman"/>
                <a:cs typeface="Times New Roman"/>
              </a:rPr>
              <a:t>1</a:t>
            </a:r>
            <a:r>
              <a:rPr sz="1500" u="sng" spc="-45" baseline="10082" dirty="0">
                <a:latin typeface="Times New Roman"/>
                <a:cs typeface="Times New Roman"/>
              </a:rPr>
              <a:t> </a:t>
            </a:r>
            <a:r>
              <a:rPr sz="1500" u="sng" baseline="10082" dirty="0">
                <a:latin typeface="Times New Roman"/>
                <a:cs typeface="Times New Roman"/>
              </a:rPr>
              <a:t>+</a:t>
            </a:r>
            <a:r>
              <a:rPr sz="1500" u="sng" spc="-33" baseline="10082" dirty="0">
                <a:latin typeface="Times New Roman"/>
                <a:cs typeface="Times New Roman"/>
              </a:rPr>
              <a:t> </a:t>
            </a:r>
            <a:r>
              <a:rPr sz="1500" u="sng" baseline="10082" dirty="0">
                <a:latin typeface="Times New Roman"/>
                <a:cs typeface="Times New Roman"/>
              </a:rPr>
              <a:t>g</a:t>
            </a:r>
            <a:r>
              <a:rPr sz="1100" u="sng" baseline="-6820" dirty="0">
                <a:latin typeface="Times New Roman"/>
                <a:cs typeface="Times New Roman"/>
              </a:rPr>
              <a:t>n</a:t>
            </a:r>
            <a:r>
              <a:rPr sz="1100" u="sng" spc="71" baseline="-6820" dirty="0">
                <a:latin typeface="Times New Roman"/>
                <a:cs typeface="Times New Roman"/>
              </a:rPr>
              <a:t> </a:t>
            </a:r>
            <a:r>
              <a:rPr sz="1500" u="sng" baseline="10082" dirty="0">
                <a:latin typeface="Times New Roman"/>
                <a:cs typeface="Times New Roman"/>
              </a:rPr>
              <a:t>)</a:t>
            </a:r>
            <a:endParaRPr sz="1000">
              <a:latin typeface="Times New Roman"/>
              <a:cs typeface="Times New Roman"/>
            </a:endParaRPr>
          </a:p>
        </p:txBody>
      </p:sp>
      <p:sp>
        <p:nvSpPr>
          <p:cNvPr id="16" name="object 16"/>
          <p:cNvSpPr txBox="1"/>
          <p:nvPr/>
        </p:nvSpPr>
        <p:spPr>
          <a:xfrm>
            <a:off x="4911943" y="4957863"/>
            <a:ext cx="121420" cy="154345"/>
          </a:xfrm>
          <a:prstGeom prst="rect">
            <a:avLst/>
          </a:prstGeom>
        </p:spPr>
        <p:txBody>
          <a:bodyPr wrap="square" lIns="0" tIns="0" rIns="0" bIns="0" rtlCol="0">
            <a:noAutofit/>
          </a:bodyPr>
          <a:lstStyle/>
          <a:p>
            <a:pPr marL="11397">
              <a:lnSpc>
                <a:spcPts val="1104"/>
              </a:lnSpc>
              <a:spcBef>
                <a:spcPts val="55"/>
              </a:spcBef>
            </a:pPr>
            <a:r>
              <a:rPr sz="1000" dirty="0">
                <a:latin typeface="Times New Roman"/>
                <a:cs typeface="Times New Roman"/>
              </a:rPr>
              <a:t>+</a:t>
            </a:r>
            <a:endParaRPr sz="1000">
              <a:latin typeface="Times New Roman"/>
              <a:cs typeface="Times New Roman"/>
            </a:endParaRPr>
          </a:p>
        </p:txBody>
      </p:sp>
      <p:sp>
        <p:nvSpPr>
          <p:cNvPr id="15" name="object 15"/>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4" name="object 14"/>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18</a:t>
            </a:r>
            <a:endParaRPr sz="1300">
              <a:latin typeface="Times New Roman"/>
              <a:cs typeface="Times New Roman"/>
            </a:endParaRPr>
          </a:p>
        </p:txBody>
      </p:sp>
      <p:sp>
        <p:nvSpPr>
          <p:cNvPr id="13" name="object 13"/>
          <p:cNvSpPr txBox="1"/>
          <p:nvPr/>
        </p:nvSpPr>
        <p:spPr>
          <a:xfrm>
            <a:off x="2353383" y="4637401"/>
            <a:ext cx="4621959" cy="586373"/>
          </a:xfrm>
          <a:prstGeom prst="rect">
            <a:avLst/>
          </a:prstGeom>
        </p:spPr>
        <p:txBody>
          <a:bodyPr wrap="square" lIns="0" tIns="0" rIns="0" bIns="0" rtlCol="0">
            <a:noAutofit/>
          </a:bodyPr>
          <a:lstStyle/>
          <a:p>
            <a:pPr marL="2336211" marR="2137260" algn="ctr">
              <a:lnSpc>
                <a:spcPct val="95825"/>
              </a:lnSpc>
              <a:spcBef>
                <a:spcPts val="4"/>
              </a:spcBef>
            </a:pPr>
            <a:r>
              <a:rPr sz="800" dirty="0">
                <a:latin typeface="Times New Roman"/>
                <a:cs typeface="Times New Roman"/>
              </a:rPr>
              <a:t>n</a:t>
            </a:r>
            <a:endParaRPr sz="800">
              <a:latin typeface="Times New Roman"/>
              <a:cs typeface="Times New Roman"/>
            </a:endParaRPr>
          </a:p>
          <a:p>
            <a:pPr marL="2355156">
              <a:lnSpc>
                <a:spcPts val="966"/>
              </a:lnSpc>
              <a:spcBef>
                <a:spcPts val="617"/>
              </a:spcBef>
            </a:pPr>
            <a:r>
              <a:rPr sz="1100" baseline="6820" dirty="0">
                <a:latin typeface="Times New Roman"/>
                <a:cs typeface="Times New Roman"/>
              </a:rPr>
              <a:t>n                                                              </a:t>
            </a:r>
            <a:r>
              <a:rPr sz="1100" spc="133" baseline="6820" dirty="0">
                <a:latin typeface="Times New Roman"/>
                <a:cs typeface="Times New Roman"/>
              </a:rPr>
              <a:t> </a:t>
            </a:r>
            <a:r>
              <a:rPr sz="800" dirty="0">
                <a:latin typeface="Times New Roman"/>
                <a:cs typeface="Times New Roman"/>
              </a:rPr>
              <a:t>n</a:t>
            </a:r>
            <a:endParaRPr sz="800">
              <a:latin typeface="Times New Roman"/>
              <a:cs typeface="Times New Roman"/>
            </a:endParaRPr>
          </a:p>
          <a:p>
            <a:pPr marL="24601">
              <a:lnSpc>
                <a:spcPts val="1325"/>
              </a:lnSpc>
              <a:spcBef>
                <a:spcPts val="611"/>
              </a:spcBef>
            </a:pPr>
            <a:r>
              <a:rPr sz="1000" spc="13" dirty="0">
                <a:latin typeface="Times New Roman"/>
                <a:cs typeface="Times New Roman"/>
              </a:rPr>
              <a:t>EP</a:t>
            </a:r>
            <a:r>
              <a:rPr sz="1000" dirty="0">
                <a:latin typeface="Times New Roman"/>
                <a:cs typeface="Times New Roman"/>
              </a:rPr>
              <a:t>S</a:t>
            </a:r>
            <a:r>
              <a:rPr sz="1100" baseline="-20462" dirty="0">
                <a:latin typeface="Times New Roman"/>
                <a:cs typeface="Times New Roman"/>
              </a:rPr>
              <a:t>0                                           </a:t>
            </a:r>
            <a:r>
              <a:rPr sz="1100" spc="157" baseline="-20462" dirty="0">
                <a:latin typeface="Times New Roman"/>
                <a:cs typeface="Times New Roman"/>
              </a:rPr>
              <a:t> </a:t>
            </a:r>
            <a:r>
              <a:rPr sz="1000" dirty="0">
                <a:latin typeface="Times New Roman"/>
                <a:cs typeface="Times New Roman"/>
              </a:rPr>
              <a:t>r</a:t>
            </a:r>
            <a:r>
              <a:rPr sz="1000" spc="22" dirty="0">
                <a:latin typeface="Times New Roman"/>
                <a:cs typeface="Times New Roman"/>
              </a:rPr>
              <a:t> </a:t>
            </a:r>
            <a:r>
              <a:rPr sz="1000" dirty="0">
                <a:latin typeface="Times New Roman"/>
                <a:cs typeface="Times New Roman"/>
              </a:rPr>
              <a:t>-</a:t>
            </a:r>
            <a:r>
              <a:rPr sz="1000" spc="-66" dirty="0">
                <a:latin typeface="Times New Roman"/>
                <a:cs typeface="Times New Roman"/>
              </a:rPr>
              <a:t> </a:t>
            </a:r>
            <a:r>
              <a:rPr sz="1000" dirty="0">
                <a:latin typeface="Times New Roman"/>
                <a:cs typeface="Times New Roman"/>
              </a:rPr>
              <a:t>g                                                </a:t>
            </a:r>
            <a:r>
              <a:rPr sz="1000" spc="179" dirty="0">
                <a:latin typeface="Times New Roman"/>
                <a:cs typeface="Times New Roman"/>
              </a:rPr>
              <a:t> </a:t>
            </a:r>
            <a:r>
              <a:rPr sz="1000" dirty="0">
                <a:latin typeface="Times New Roman"/>
                <a:cs typeface="Times New Roman"/>
              </a:rPr>
              <a:t>(r</a:t>
            </a:r>
            <a:r>
              <a:rPr sz="1000" spc="40" dirty="0">
                <a:latin typeface="Times New Roman"/>
                <a:cs typeface="Times New Roman"/>
              </a:rPr>
              <a:t> </a:t>
            </a:r>
            <a:r>
              <a:rPr sz="1000" dirty="0">
                <a:latin typeface="Times New Roman"/>
                <a:cs typeface="Times New Roman"/>
              </a:rPr>
              <a:t>-</a:t>
            </a:r>
            <a:r>
              <a:rPr sz="1000" spc="-66" dirty="0">
                <a:latin typeface="Times New Roman"/>
                <a:cs typeface="Times New Roman"/>
              </a:rPr>
              <a:t> </a:t>
            </a:r>
            <a:r>
              <a:rPr sz="1000" dirty="0">
                <a:latin typeface="Times New Roman"/>
                <a:cs typeface="Times New Roman"/>
              </a:rPr>
              <a:t>g</a:t>
            </a:r>
            <a:r>
              <a:rPr sz="1000" spc="-170" dirty="0">
                <a:latin typeface="Times New Roman"/>
                <a:cs typeface="Times New Roman"/>
              </a:rPr>
              <a:t> </a:t>
            </a:r>
            <a:r>
              <a:rPr sz="1100" baseline="-20462" dirty="0">
                <a:latin typeface="Times New Roman"/>
                <a:cs typeface="Times New Roman"/>
              </a:rPr>
              <a:t>n</a:t>
            </a:r>
            <a:r>
              <a:rPr sz="1100" spc="-39" baseline="-20462" dirty="0">
                <a:latin typeface="Times New Roman"/>
                <a:cs typeface="Times New Roman"/>
              </a:rPr>
              <a:t> </a:t>
            </a:r>
            <a:r>
              <a:rPr sz="1000" dirty="0">
                <a:latin typeface="Times New Roman"/>
                <a:cs typeface="Times New Roman"/>
              </a:rPr>
              <a:t>)</a:t>
            </a:r>
            <a:r>
              <a:rPr sz="1000" spc="-90" dirty="0">
                <a:latin typeface="Times New Roman"/>
                <a:cs typeface="Times New Roman"/>
              </a:rPr>
              <a:t>(</a:t>
            </a:r>
            <a:r>
              <a:rPr sz="1000" dirty="0">
                <a:latin typeface="Times New Roman"/>
                <a:cs typeface="Times New Roman"/>
              </a:rPr>
              <a:t>1</a:t>
            </a:r>
            <a:r>
              <a:rPr sz="1000" spc="-170" dirty="0">
                <a:latin typeface="Times New Roman"/>
                <a:cs typeface="Times New Roman"/>
              </a:rPr>
              <a:t> </a:t>
            </a:r>
            <a:r>
              <a:rPr sz="1000" dirty="0">
                <a:latin typeface="Times New Roman"/>
                <a:cs typeface="Times New Roman"/>
              </a:rPr>
              <a:t>+</a:t>
            </a:r>
            <a:r>
              <a:rPr sz="1000" spc="54" dirty="0">
                <a:latin typeface="Times New Roman"/>
                <a:cs typeface="Times New Roman"/>
              </a:rPr>
              <a:t> </a:t>
            </a:r>
            <a:r>
              <a:rPr sz="1000" dirty="0">
                <a:latin typeface="Times New Roman"/>
                <a:cs typeface="Times New Roman"/>
              </a:rPr>
              <a:t>r)</a:t>
            </a:r>
            <a:r>
              <a:rPr sz="1000" spc="-165" dirty="0">
                <a:latin typeface="Times New Roman"/>
                <a:cs typeface="Times New Roman"/>
              </a:rPr>
              <a:t> </a:t>
            </a:r>
            <a:r>
              <a:rPr sz="1100" baseline="34103" dirty="0">
                <a:latin typeface="Times New Roman"/>
                <a:cs typeface="Times New Roman"/>
              </a:rPr>
              <a:t>n</a:t>
            </a:r>
            <a:endParaRPr sz="800">
              <a:latin typeface="Times New Roman"/>
              <a:cs typeface="Times New Roman"/>
            </a:endParaRPr>
          </a:p>
        </p:txBody>
      </p:sp>
      <p:sp>
        <p:nvSpPr>
          <p:cNvPr id="12" name="object 12"/>
          <p:cNvSpPr txBox="1"/>
          <p:nvPr/>
        </p:nvSpPr>
        <p:spPr>
          <a:xfrm>
            <a:off x="2007019" y="2889284"/>
            <a:ext cx="5280049" cy="765667"/>
          </a:xfrm>
          <a:prstGeom prst="rect">
            <a:avLst/>
          </a:prstGeom>
        </p:spPr>
        <p:txBody>
          <a:bodyPr wrap="square" lIns="0" tIns="0" rIns="0" bIns="0" rtlCol="0">
            <a:noAutofit/>
          </a:bodyPr>
          <a:lstStyle/>
          <a:p>
            <a:pPr marL="1930601" marR="2526435" algn="ctr">
              <a:lnSpc>
                <a:spcPts val="1656"/>
              </a:lnSpc>
              <a:spcBef>
                <a:spcPts val="83"/>
              </a:spcBef>
            </a:pPr>
            <a:r>
              <a:rPr sz="1500" spc="-412" baseline="20165" dirty="0">
                <a:latin typeface="Times New Roman"/>
                <a:cs typeface="Times New Roman"/>
              </a:rPr>
              <a:t>"</a:t>
            </a:r>
            <a:r>
              <a:rPr sz="1500" baseline="-5041" dirty="0">
                <a:latin typeface="Times New Roman"/>
                <a:cs typeface="Times New Roman"/>
              </a:rPr>
              <a:t>$     </a:t>
            </a:r>
            <a:r>
              <a:rPr sz="1500" spc="-80" baseline="-5041" dirty="0">
                <a:latin typeface="Times New Roman"/>
                <a:cs typeface="Times New Roman"/>
              </a:rPr>
              <a:t> </a:t>
            </a:r>
            <a:r>
              <a:rPr sz="1500" u="sng" baseline="15124" dirty="0">
                <a:latin typeface="Times New Roman"/>
                <a:cs typeface="Times New Roman"/>
              </a:rPr>
              <a:t>(1</a:t>
            </a:r>
            <a:r>
              <a:rPr sz="1500" u="sng" spc="-179" baseline="15124" dirty="0">
                <a:latin typeface="Times New Roman"/>
                <a:cs typeface="Times New Roman"/>
              </a:rPr>
              <a:t> </a:t>
            </a:r>
            <a:r>
              <a:rPr sz="1500" u="sng" baseline="15124" dirty="0">
                <a:latin typeface="Times New Roman"/>
                <a:cs typeface="Times New Roman"/>
              </a:rPr>
              <a:t>+</a:t>
            </a:r>
            <a:r>
              <a:rPr sz="1500" u="sng" spc="-33" baseline="15124" dirty="0">
                <a:latin typeface="Times New Roman"/>
                <a:cs typeface="Times New Roman"/>
              </a:rPr>
              <a:t> </a:t>
            </a:r>
            <a:r>
              <a:rPr sz="1500" u="sng" baseline="15124" dirty="0">
                <a:latin typeface="Times New Roman"/>
                <a:cs typeface="Times New Roman"/>
              </a:rPr>
              <a:t>g)</a:t>
            </a:r>
            <a:r>
              <a:rPr sz="900" u="sng" baseline="75814" dirty="0">
                <a:latin typeface="Times New Roman"/>
                <a:cs typeface="Times New Roman"/>
              </a:rPr>
              <a:t>n </a:t>
            </a:r>
            <a:r>
              <a:rPr sz="900" u="sng" spc="84" baseline="75814" dirty="0">
                <a:latin typeface="Times New Roman"/>
                <a:cs typeface="Times New Roman"/>
              </a:rPr>
              <a:t> </a:t>
            </a:r>
            <a:r>
              <a:rPr sz="1500" baseline="10082" dirty="0">
                <a:latin typeface="Times New Roman"/>
                <a:cs typeface="Times New Roman"/>
              </a:rPr>
              <a:t>%</a:t>
            </a:r>
            <a:endParaRPr sz="1000">
              <a:latin typeface="Times New Roman"/>
              <a:cs typeface="Times New Roman"/>
            </a:endParaRPr>
          </a:p>
          <a:p>
            <a:pPr marL="297539">
              <a:lnSpc>
                <a:spcPts val="1319"/>
              </a:lnSpc>
            </a:pPr>
            <a:r>
              <a:rPr sz="1500" u="sng" baseline="12603" dirty="0">
                <a:latin typeface="Times New Roman"/>
                <a:cs typeface="Times New Roman"/>
              </a:rPr>
              <a:t>                                                  </a:t>
            </a:r>
            <a:r>
              <a:rPr sz="1500" u="sng" spc="-93" baseline="12603" dirty="0">
                <a:latin typeface="Times New Roman"/>
                <a:cs typeface="Times New Roman"/>
              </a:rPr>
              <a:t> </a:t>
            </a:r>
            <a:r>
              <a:rPr sz="1500" u="sng" baseline="12603" dirty="0">
                <a:latin typeface="Times New Roman"/>
                <a:cs typeface="Times New Roman"/>
              </a:rPr>
              <a:t>#                      </a:t>
            </a:r>
            <a:r>
              <a:rPr sz="1500" u="sng" spc="2" baseline="12603" dirty="0">
                <a:latin typeface="Times New Roman"/>
                <a:cs typeface="Times New Roman"/>
              </a:rPr>
              <a:t> </a:t>
            </a:r>
            <a:r>
              <a:rPr sz="1500" u="sng" baseline="12603" dirty="0">
                <a:latin typeface="Times New Roman"/>
                <a:cs typeface="Times New Roman"/>
              </a:rPr>
              <a:t>&amp;</a:t>
            </a:r>
            <a:r>
              <a:rPr sz="1500" baseline="12603" dirty="0">
                <a:latin typeface="Times New Roman"/>
                <a:cs typeface="Times New Roman"/>
              </a:rPr>
              <a:t>            </a:t>
            </a:r>
            <a:r>
              <a:rPr sz="1500" spc="95" baseline="12603" dirty="0">
                <a:latin typeface="Times New Roman"/>
                <a:cs typeface="Times New Roman"/>
              </a:rPr>
              <a:t> </a:t>
            </a:r>
            <a:r>
              <a:rPr sz="1500" spc="-109" baseline="7562" dirty="0">
                <a:latin typeface="Times New Roman"/>
                <a:cs typeface="Times New Roman"/>
              </a:rPr>
              <a:t> </a:t>
            </a:r>
            <a:r>
              <a:rPr sz="1500" u="sng" baseline="7562" dirty="0">
                <a:latin typeface="Times New Roman"/>
                <a:cs typeface="Times New Roman"/>
              </a:rPr>
              <a:t>EP</a:t>
            </a:r>
            <a:r>
              <a:rPr sz="1500" u="sng" spc="31" baseline="7562" dirty="0">
                <a:latin typeface="Times New Roman"/>
                <a:cs typeface="Times New Roman"/>
              </a:rPr>
              <a:t>S</a:t>
            </a:r>
            <a:r>
              <a:rPr sz="900" u="sng" baseline="-13379" dirty="0">
                <a:latin typeface="Times New Roman"/>
                <a:cs typeface="Times New Roman"/>
              </a:rPr>
              <a:t>0 </a:t>
            </a:r>
            <a:r>
              <a:rPr sz="900" u="sng" spc="21" baseline="-13379" dirty="0">
                <a:latin typeface="Times New Roman"/>
                <a:cs typeface="Times New Roman"/>
              </a:rPr>
              <a:t> </a:t>
            </a:r>
            <a:r>
              <a:rPr sz="1500" u="sng" baseline="7562" dirty="0">
                <a:latin typeface="Times New Roman"/>
                <a:cs typeface="Times New Roman"/>
              </a:rPr>
              <a:t>*</a:t>
            </a:r>
            <a:r>
              <a:rPr sz="1500" u="sng" spc="-58" baseline="7562" dirty="0">
                <a:latin typeface="Times New Roman"/>
                <a:cs typeface="Times New Roman"/>
              </a:rPr>
              <a:t> </a:t>
            </a:r>
            <a:r>
              <a:rPr sz="1500" u="sng" baseline="7562" dirty="0">
                <a:latin typeface="Times New Roman"/>
                <a:cs typeface="Times New Roman"/>
              </a:rPr>
              <a:t>Payout</a:t>
            </a:r>
            <a:r>
              <a:rPr sz="1500" u="sng" spc="125" baseline="7562" dirty="0">
                <a:latin typeface="Times New Roman"/>
                <a:cs typeface="Times New Roman"/>
              </a:rPr>
              <a:t> </a:t>
            </a:r>
            <a:r>
              <a:rPr sz="1500" u="sng" baseline="7562" dirty="0">
                <a:latin typeface="Times New Roman"/>
                <a:cs typeface="Times New Roman"/>
              </a:rPr>
              <a:t>Ratio</a:t>
            </a:r>
            <a:r>
              <a:rPr sz="1500" u="sng" spc="-210" baseline="7562" dirty="0">
                <a:latin typeface="Times New Roman"/>
                <a:cs typeface="Times New Roman"/>
              </a:rPr>
              <a:t> </a:t>
            </a:r>
            <a:r>
              <a:rPr sz="900" u="sng" baseline="-13379" dirty="0">
                <a:latin typeface="Times New Roman"/>
                <a:cs typeface="Times New Roman"/>
              </a:rPr>
              <a:t>n </a:t>
            </a:r>
            <a:r>
              <a:rPr sz="900" u="sng" spc="39" baseline="-13379" dirty="0">
                <a:latin typeface="Times New Roman"/>
                <a:cs typeface="Times New Roman"/>
              </a:rPr>
              <a:t> </a:t>
            </a:r>
            <a:r>
              <a:rPr sz="1500" u="sng" baseline="7562" dirty="0">
                <a:latin typeface="Times New Roman"/>
                <a:cs typeface="Times New Roman"/>
              </a:rPr>
              <a:t>*</a:t>
            </a:r>
            <a:r>
              <a:rPr sz="1500" u="sng" spc="-179" baseline="7562" dirty="0">
                <a:latin typeface="Times New Roman"/>
                <a:cs typeface="Times New Roman"/>
              </a:rPr>
              <a:t> </a:t>
            </a:r>
            <a:r>
              <a:rPr sz="1500" u="sng" baseline="7562" dirty="0">
                <a:latin typeface="Times New Roman"/>
                <a:cs typeface="Times New Roman"/>
              </a:rPr>
              <a:t>(1</a:t>
            </a:r>
            <a:r>
              <a:rPr sz="1500" u="sng" spc="-179" baseline="7562" dirty="0">
                <a:latin typeface="Times New Roman"/>
                <a:cs typeface="Times New Roman"/>
              </a:rPr>
              <a:t> </a:t>
            </a:r>
            <a:r>
              <a:rPr sz="1500" u="sng" baseline="7562" dirty="0">
                <a:latin typeface="Times New Roman"/>
                <a:cs typeface="Times New Roman"/>
              </a:rPr>
              <a:t>+</a:t>
            </a:r>
            <a:r>
              <a:rPr sz="1500" u="sng" spc="-33" baseline="7562" dirty="0">
                <a:latin typeface="Times New Roman"/>
                <a:cs typeface="Times New Roman"/>
              </a:rPr>
              <a:t> </a:t>
            </a:r>
            <a:r>
              <a:rPr sz="1500" u="sng" baseline="7562" dirty="0">
                <a:latin typeface="Times New Roman"/>
                <a:cs typeface="Times New Roman"/>
              </a:rPr>
              <a:t>g) </a:t>
            </a:r>
            <a:r>
              <a:rPr sz="1500" u="sng" spc="143" baseline="7562" dirty="0">
                <a:latin typeface="Times New Roman"/>
                <a:cs typeface="Times New Roman"/>
              </a:rPr>
              <a:t> </a:t>
            </a:r>
            <a:r>
              <a:rPr sz="1500" u="sng" baseline="7562" dirty="0">
                <a:latin typeface="Times New Roman"/>
                <a:cs typeface="Times New Roman"/>
              </a:rPr>
              <a:t>*</a:t>
            </a:r>
            <a:r>
              <a:rPr sz="1500" u="sng" spc="-179" baseline="7562" dirty="0">
                <a:latin typeface="Times New Roman"/>
                <a:cs typeface="Times New Roman"/>
              </a:rPr>
              <a:t> </a:t>
            </a:r>
            <a:r>
              <a:rPr sz="1500" u="sng" baseline="7562" dirty="0">
                <a:latin typeface="Times New Roman"/>
                <a:cs typeface="Times New Roman"/>
              </a:rPr>
              <a:t>(1</a:t>
            </a:r>
            <a:r>
              <a:rPr sz="1500" u="sng" spc="-179" baseline="7562" dirty="0">
                <a:latin typeface="Times New Roman"/>
                <a:cs typeface="Times New Roman"/>
              </a:rPr>
              <a:t> </a:t>
            </a:r>
            <a:r>
              <a:rPr sz="1500" u="sng" baseline="7562" dirty="0">
                <a:latin typeface="Times New Roman"/>
                <a:cs typeface="Times New Roman"/>
              </a:rPr>
              <a:t>+</a:t>
            </a:r>
            <a:r>
              <a:rPr sz="1500" u="sng" spc="-33" baseline="7562" dirty="0">
                <a:latin typeface="Times New Roman"/>
                <a:cs typeface="Times New Roman"/>
              </a:rPr>
              <a:t> </a:t>
            </a:r>
            <a:r>
              <a:rPr sz="1500" u="sng" baseline="7562" dirty="0">
                <a:latin typeface="Times New Roman"/>
                <a:cs typeface="Times New Roman"/>
              </a:rPr>
              <a:t>g</a:t>
            </a:r>
            <a:r>
              <a:rPr sz="1500" u="sng" spc="-179" baseline="7562" dirty="0">
                <a:latin typeface="Times New Roman"/>
                <a:cs typeface="Times New Roman"/>
              </a:rPr>
              <a:t> </a:t>
            </a:r>
            <a:r>
              <a:rPr sz="900" u="sng" baseline="-13379" dirty="0">
                <a:latin typeface="Times New Roman"/>
                <a:cs typeface="Times New Roman"/>
              </a:rPr>
              <a:t>n</a:t>
            </a:r>
            <a:r>
              <a:rPr sz="900" u="sng" spc="8" baseline="-13379" dirty="0">
                <a:latin typeface="Times New Roman"/>
                <a:cs typeface="Times New Roman"/>
              </a:rPr>
              <a:t> </a:t>
            </a:r>
            <a:r>
              <a:rPr sz="1500" u="sng" baseline="7562" dirty="0">
                <a:latin typeface="Times New Roman"/>
                <a:cs typeface="Times New Roman"/>
              </a:rPr>
              <a:t>)</a:t>
            </a:r>
            <a:endParaRPr sz="1000">
              <a:latin typeface="Times New Roman"/>
              <a:cs typeface="Times New Roman"/>
            </a:endParaRPr>
          </a:p>
          <a:p>
            <a:pPr marR="1315340" algn="r">
              <a:lnSpc>
                <a:spcPct val="95825"/>
              </a:lnSpc>
              <a:spcBef>
                <a:spcPts val="851"/>
              </a:spcBef>
            </a:pPr>
            <a:r>
              <a:rPr sz="600" dirty="0">
                <a:latin typeface="Times New Roman"/>
                <a:cs typeface="Times New Roman"/>
              </a:rPr>
              <a:t>n</a:t>
            </a:r>
            <a:endParaRPr sz="600">
              <a:latin typeface="Times New Roman"/>
              <a:cs typeface="Times New Roman"/>
            </a:endParaRPr>
          </a:p>
        </p:txBody>
      </p:sp>
      <p:sp>
        <p:nvSpPr>
          <p:cNvPr id="11" name="object 11"/>
          <p:cNvSpPr txBox="1"/>
          <p:nvPr/>
        </p:nvSpPr>
        <p:spPr>
          <a:xfrm>
            <a:off x="2308436" y="3077070"/>
            <a:ext cx="1681955" cy="134471"/>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4043448" y="3077070"/>
            <a:ext cx="603597" cy="134471"/>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6570882" y="3088113"/>
            <a:ext cx="80686"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4739177" y="4658897"/>
            <a:ext cx="80661"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2378306" y="4856798"/>
            <a:ext cx="80616"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2838972" y="4845804"/>
            <a:ext cx="1289865"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4181878" y="4845804"/>
            <a:ext cx="223360"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4727615" y="4845804"/>
            <a:ext cx="92223"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6339993" y="4856798"/>
            <a:ext cx="92178"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2591364" y="4889781"/>
            <a:ext cx="97891"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47711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2" name="object 12"/>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3"/>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4"/>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7" name="object 7"/>
          <p:cNvSpPr txBox="1"/>
          <p:nvPr/>
        </p:nvSpPr>
        <p:spPr>
          <a:xfrm>
            <a:off x="2090989" y="2177303"/>
            <a:ext cx="5022993" cy="381000"/>
          </a:xfrm>
          <a:prstGeom prst="rect">
            <a:avLst/>
          </a:prstGeom>
        </p:spPr>
        <p:txBody>
          <a:bodyPr wrap="square" lIns="0" tIns="0" rIns="0" bIns="0" rtlCol="0">
            <a:noAutofit/>
          </a:bodyPr>
          <a:lstStyle/>
          <a:p>
            <a:pPr marL="11397">
              <a:lnSpc>
                <a:spcPts val="2863"/>
              </a:lnSpc>
              <a:spcBef>
                <a:spcPts val="143"/>
              </a:spcBef>
            </a:pPr>
            <a:endParaRPr sz="2900" dirty="0">
              <a:latin typeface="Times New Roman"/>
              <a:cs typeface="Times New Roman"/>
            </a:endParaRPr>
          </a:p>
        </p:txBody>
      </p:sp>
      <p:sp>
        <p:nvSpPr>
          <p:cNvPr id="6" name="object 6"/>
          <p:cNvSpPr txBox="1"/>
          <p:nvPr/>
        </p:nvSpPr>
        <p:spPr>
          <a:xfrm>
            <a:off x="1526343" y="2603126"/>
            <a:ext cx="1309475" cy="381000"/>
          </a:xfrm>
          <a:prstGeom prst="rect">
            <a:avLst/>
          </a:prstGeom>
        </p:spPr>
        <p:txBody>
          <a:bodyPr wrap="square" lIns="0" tIns="0" rIns="0" bIns="0" rtlCol="0">
            <a:noAutofit/>
          </a:bodyPr>
          <a:lstStyle/>
          <a:p>
            <a:pPr marL="11397">
              <a:lnSpc>
                <a:spcPts val="2863"/>
              </a:lnSpc>
              <a:spcBef>
                <a:spcPts val="143"/>
              </a:spcBef>
            </a:pPr>
            <a:r>
              <a:rPr sz="2900" dirty="0">
                <a:latin typeface="Times New Roman"/>
                <a:cs typeface="Times New Roman"/>
              </a:rPr>
              <a:t>Relative</a:t>
            </a:r>
            <a:endParaRPr sz="2900">
              <a:latin typeface="Times New Roman"/>
              <a:cs typeface="Times New Roman"/>
            </a:endParaRPr>
          </a:p>
        </p:txBody>
      </p:sp>
      <p:sp>
        <p:nvSpPr>
          <p:cNvPr id="5" name="object 5"/>
          <p:cNvSpPr txBox="1"/>
          <p:nvPr/>
        </p:nvSpPr>
        <p:spPr>
          <a:xfrm>
            <a:off x="2849657" y="2603127"/>
            <a:ext cx="3299948" cy="1815576"/>
          </a:xfrm>
          <a:prstGeom prst="rect">
            <a:avLst/>
          </a:prstGeom>
        </p:spPr>
        <p:txBody>
          <a:bodyPr wrap="square" lIns="0" tIns="0" rIns="0" bIns="0" rtlCol="0">
            <a:noAutofit/>
          </a:bodyPr>
          <a:lstStyle/>
          <a:p>
            <a:pPr marL="11397">
              <a:lnSpc>
                <a:spcPts val="2777"/>
              </a:lnSpc>
              <a:spcBef>
                <a:spcPts val="138"/>
              </a:spcBef>
            </a:pPr>
            <a:r>
              <a:rPr sz="2900" dirty="0">
                <a:latin typeface="Times New Roman"/>
                <a:cs typeface="Times New Roman"/>
              </a:rPr>
              <a:t>Valuation and Private</a:t>
            </a:r>
            <a:endParaRPr sz="2900" dirty="0">
              <a:latin typeface="Times New Roman"/>
              <a:cs typeface="Times New Roman"/>
            </a:endParaRPr>
          </a:p>
          <a:p>
            <a:pPr marL="934956" marR="661016" algn="ctr">
              <a:spcBef>
                <a:spcPts val="54"/>
              </a:spcBef>
            </a:pPr>
            <a:r>
              <a:rPr sz="2900" dirty="0">
                <a:latin typeface="Times New Roman"/>
                <a:cs typeface="Times New Roman"/>
              </a:rPr>
              <a:t>Valuation</a:t>
            </a:r>
            <a:r>
              <a:rPr sz="3900" dirty="0">
                <a:latin typeface="Times New Roman"/>
                <a:cs typeface="Times New Roman"/>
              </a:rPr>
              <a:t> </a:t>
            </a:r>
            <a:endParaRPr sz="3900" dirty="0">
              <a:latin typeface="Times New Roman"/>
              <a:cs typeface="Times New Roman"/>
            </a:endParaRPr>
          </a:p>
          <a:p>
            <a:pPr marL="856475" marR="656641" algn="ctr">
              <a:spcBef>
                <a:spcPts val="3991"/>
              </a:spcBef>
            </a:pPr>
            <a:r>
              <a:rPr sz="1600" dirty="0">
                <a:latin typeface="Times New Roman"/>
                <a:cs typeface="Times New Roman"/>
              </a:rPr>
              <a:t>Aswath Damodaran</a:t>
            </a:r>
            <a:r>
              <a:rPr sz="1600" dirty="0">
                <a:latin typeface="Times New Roman"/>
                <a:cs typeface="Times New Roman"/>
              </a:rPr>
              <a:t> </a:t>
            </a:r>
            <a:endParaRPr sz="1600" dirty="0">
              <a:latin typeface="Times New Roman"/>
              <a:cs typeface="Times New Roman"/>
            </a:endParaRPr>
          </a:p>
          <a:p>
            <a:pPr marL="724856" marR="525036" algn="ctr">
              <a:spcBef>
                <a:spcPts val="412"/>
              </a:spcBef>
            </a:pPr>
            <a:endParaRPr sz="1600" dirty="0">
              <a:latin typeface="Times New Roman"/>
              <a:cs typeface="Times New Roman"/>
            </a:endParaRPr>
          </a:p>
        </p:txBody>
      </p:sp>
      <p:sp>
        <p:nvSpPr>
          <p:cNvPr id="4" name="object 4"/>
          <p:cNvSpPr txBox="1"/>
          <p:nvPr/>
        </p:nvSpPr>
        <p:spPr>
          <a:xfrm>
            <a:off x="6163442" y="2603126"/>
            <a:ext cx="1515170" cy="381000"/>
          </a:xfrm>
          <a:prstGeom prst="rect">
            <a:avLst/>
          </a:prstGeom>
        </p:spPr>
        <p:txBody>
          <a:bodyPr wrap="square" lIns="0" tIns="0" rIns="0" bIns="0" rtlCol="0">
            <a:noAutofit/>
          </a:bodyPr>
          <a:lstStyle/>
          <a:p>
            <a:pPr marL="11397">
              <a:lnSpc>
                <a:spcPts val="2863"/>
              </a:lnSpc>
              <a:spcBef>
                <a:spcPts val="143"/>
              </a:spcBef>
            </a:pPr>
            <a:r>
              <a:rPr sz="2900" dirty="0">
                <a:latin typeface="Times New Roman"/>
                <a:cs typeface="Times New Roman"/>
              </a:rPr>
              <a:t>Company</a:t>
            </a:r>
            <a:endParaRPr sz="2900">
              <a:latin typeface="Times New Roman"/>
              <a:cs typeface="Times New Roman"/>
            </a:endParaRPr>
          </a:p>
        </p:txBody>
      </p:sp>
      <p:sp>
        <p:nvSpPr>
          <p:cNvPr id="3" name="object 3"/>
          <p:cNvSpPr txBox="1"/>
          <p:nvPr/>
        </p:nvSpPr>
        <p:spPr>
          <a:xfrm>
            <a:off x="570055" y="6193771"/>
            <a:ext cx="1375922" cy="179294"/>
          </a:xfrm>
          <a:prstGeom prst="rect">
            <a:avLst/>
          </a:prstGeom>
        </p:spPr>
        <p:txBody>
          <a:bodyPr wrap="square" lIns="0" tIns="0" rIns="0" bIns="0" rtlCol="0">
            <a:noAutofit/>
          </a:bodyPr>
          <a:lstStyle/>
          <a:p>
            <a:pPr marL="11397">
              <a:lnSpc>
                <a:spcPts val="1306"/>
              </a:lnSpc>
            </a:pPr>
            <a:r>
              <a:rPr sz="1300" dirty="0">
                <a:latin typeface="Times New Roman"/>
                <a:cs typeface="Times New Roman"/>
              </a:rPr>
              <a:t>Aswath Damodaran </a:t>
            </a:r>
            <a:endParaRPr sz="1300">
              <a:latin typeface="Times New Roman"/>
              <a:cs typeface="Times New Roman"/>
            </a:endParaRPr>
          </a:p>
        </p:txBody>
      </p:sp>
      <p:sp>
        <p:nvSpPr>
          <p:cNvPr id="2" name="object 2"/>
          <p:cNvSpPr txBox="1"/>
          <p:nvPr/>
        </p:nvSpPr>
        <p:spPr>
          <a:xfrm>
            <a:off x="8471475" y="6193771"/>
            <a:ext cx="168564" cy="179294"/>
          </a:xfrm>
          <a:prstGeom prst="rect">
            <a:avLst/>
          </a:prstGeom>
        </p:spPr>
        <p:txBody>
          <a:bodyPr wrap="square" lIns="0" tIns="0" rIns="0" bIns="0" rtlCol="0">
            <a:noAutofit/>
          </a:bodyPr>
          <a:lstStyle/>
          <a:p>
            <a:pPr marL="11397">
              <a:lnSpc>
                <a:spcPts val="1306"/>
              </a:lnSpc>
            </a:pPr>
            <a:r>
              <a:rPr sz="1300" dirty="0">
                <a:latin typeface="Times New Roman"/>
                <a:cs typeface="Times New Roman"/>
              </a:rPr>
              <a:t>1 </a:t>
            </a:r>
            <a:endParaRPr sz="1300">
              <a:latin typeface="Times New Roman"/>
              <a:cs typeface="Times New Roman"/>
            </a:endParaRPr>
          </a:p>
        </p:txBody>
      </p:sp>
    </p:spTree>
    <p:extLst>
      <p:ext uri="{BB962C8B-B14F-4D97-AF65-F5344CB8AC3E}">
        <p14:creationId xmlns:p14="http://schemas.microsoft.com/office/powerpoint/2010/main" val="2363791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3397474" y="1307726"/>
            <a:ext cx="24656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Expanding the Model</a:t>
            </a:r>
            <a:endParaRPr sz="2200">
              <a:latin typeface="Times New Roman"/>
              <a:cs typeface="Times New Roman"/>
            </a:endParaRPr>
          </a:p>
        </p:txBody>
      </p:sp>
      <p:sp>
        <p:nvSpPr>
          <p:cNvPr id="4" name="object 4"/>
          <p:cNvSpPr txBox="1"/>
          <p:nvPr/>
        </p:nvSpPr>
        <p:spPr>
          <a:xfrm>
            <a:off x="1525442" y="2095500"/>
            <a:ext cx="6828464" cy="1770529"/>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In this model, the PE ratio for a high growth firm</a:t>
            </a:r>
            <a:r>
              <a:rPr sz="2400" spc="-88" baseline="1610" dirty="0">
                <a:latin typeface="Times New Roman"/>
                <a:cs typeface="Times New Roman"/>
              </a:rPr>
              <a:t> </a:t>
            </a:r>
            <a:r>
              <a:rPr sz="2400" baseline="1610" dirty="0">
                <a:latin typeface="Times New Roman"/>
                <a:cs typeface="Times New Roman"/>
              </a:rPr>
              <a:t>is a function of growth, risk</a:t>
            </a:r>
            <a:endParaRPr sz="1600">
              <a:latin typeface="Times New Roman"/>
              <a:cs typeface="Times New Roman"/>
            </a:endParaRPr>
          </a:p>
          <a:p>
            <a:pPr marL="319115" marR="103103">
              <a:lnSpc>
                <a:spcPts val="1857"/>
              </a:lnSpc>
            </a:pPr>
            <a:r>
              <a:rPr sz="1600" dirty="0">
                <a:latin typeface="Times New Roman"/>
                <a:cs typeface="Times New Roman"/>
              </a:rPr>
              <a:t>and payout, exactly the same variables that it was a function of for the stable </a:t>
            </a:r>
            <a:endParaRPr sz="1600">
              <a:latin typeface="Times New Roman"/>
              <a:cs typeface="Times New Roman"/>
            </a:endParaRPr>
          </a:p>
          <a:p>
            <a:pPr marL="319115" marR="103103">
              <a:lnSpc>
                <a:spcPts val="1857"/>
              </a:lnSpc>
              <a:spcBef>
                <a:spcPts val="117"/>
              </a:spcBef>
            </a:pPr>
            <a:r>
              <a:rPr sz="1600" dirty="0">
                <a:latin typeface="Times New Roman"/>
                <a:cs typeface="Times New Roman"/>
              </a:rPr>
              <a:t>growth firm.</a:t>
            </a:r>
            <a:endParaRPr sz="1600">
              <a:latin typeface="Times New Roman"/>
              <a:cs typeface="Times New Roman"/>
            </a:endParaRPr>
          </a:p>
          <a:p>
            <a:pPr marL="319115" marR="97161" indent="-307718">
              <a:lnSpc>
                <a:spcPct val="99466"/>
              </a:lnSpc>
              <a:spcBef>
                <a:spcPts val="41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only difference is that these inputs have to be estimated for two phases - the high growth phase and the stable growth phase.</a:t>
            </a:r>
            <a:endParaRPr sz="1600">
              <a:latin typeface="Times New Roman"/>
              <a:cs typeface="Times New Roman"/>
            </a:endParaRPr>
          </a:p>
          <a:p>
            <a:pPr marL="319115" indent="-307718">
              <a:lnSpc>
                <a:spcPct val="99466"/>
              </a:lnSpc>
              <a:spcBef>
                <a:spcPts val="43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Expanding to more than two phases, say the three stage model, will mean that risk, growth and cash flow</a:t>
            </a:r>
            <a:r>
              <a:rPr sz="1600" spc="-88" dirty="0">
                <a:latin typeface="Times New Roman"/>
                <a:cs typeface="Times New Roman"/>
              </a:rPr>
              <a:t> </a:t>
            </a:r>
            <a:r>
              <a:rPr sz="1600" dirty="0">
                <a:latin typeface="Times New Roman"/>
                <a:cs typeface="Times New Roman"/>
              </a:rPr>
              <a:t>patterns in each stage.</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19</a:t>
            </a:r>
            <a:endParaRPr sz="1300">
              <a:latin typeface="Times New Roman"/>
              <a:cs typeface="Times New Roman"/>
            </a:endParaRPr>
          </a:p>
        </p:txBody>
      </p:sp>
    </p:spTree>
    <p:extLst>
      <p:ext uri="{BB962C8B-B14F-4D97-AF65-F5344CB8AC3E}">
        <p14:creationId xmlns:p14="http://schemas.microsoft.com/office/powerpoint/2010/main" val="232819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8" name="object 1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9" name="object 1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p:nvPr/>
        </p:nvSpPr>
        <p:spPr>
          <a:xfrm>
            <a:off x="2147455" y="4706471"/>
            <a:ext cx="4849091" cy="672353"/>
          </a:xfrm>
          <a:prstGeom prst="rect">
            <a:avLst/>
          </a:prstGeom>
          <a:blipFill>
            <a:blip r:embed="rId8" cstate="print"/>
            <a:stretch>
              <a:fillRect/>
            </a:stretch>
          </a:blipFill>
        </p:spPr>
        <p:txBody>
          <a:bodyPr wrap="square" lIns="0" tIns="0" rIns="0" bIns="0" rtlCol="0">
            <a:noAutofit/>
          </a:bodyPr>
          <a:lstStyle/>
          <a:p>
            <a:endParaRPr/>
          </a:p>
        </p:txBody>
      </p:sp>
      <p:sp>
        <p:nvSpPr>
          <p:cNvPr id="12" name="object 12"/>
          <p:cNvSpPr/>
          <p:nvPr/>
        </p:nvSpPr>
        <p:spPr>
          <a:xfrm>
            <a:off x="2145565" y="4704636"/>
            <a:ext cx="4852868" cy="676020"/>
          </a:xfrm>
          <a:custGeom>
            <a:avLst/>
            <a:gdLst/>
            <a:ahLst/>
            <a:cxnLst/>
            <a:rect l="l" t="t" r="r" b="b"/>
            <a:pathLst>
              <a:path w="5338155" h="766156">
                <a:moveTo>
                  <a:pt x="0" y="0"/>
                </a:moveTo>
                <a:lnTo>
                  <a:pt x="5338155" y="0"/>
                </a:lnTo>
                <a:lnTo>
                  <a:pt x="5338155" y="766156"/>
                </a:lnTo>
                <a:lnTo>
                  <a:pt x="0" y="766156"/>
                </a:lnTo>
                <a:lnTo>
                  <a:pt x="0" y="0"/>
                </a:lnTo>
                <a:close/>
              </a:path>
            </a:pathLst>
          </a:custGeom>
          <a:ln w="4156">
            <a:solidFill>
              <a:srgbClr val="000000"/>
            </a:solidFill>
          </a:ln>
        </p:spPr>
        <p:txBody>
          <a:bodyPr wrap="square" lIns="0" tIns="0" rIns="0" bIns="0" rtlCol="0">
            <a:noAutofit/>
          </a:bodyPr>
          <a:lstStyle/>
          <a:p>
            <a:endParaRPr/>
          </a:p>
        </p:txBody>
      </p:sp>
      <p:sp>
        <p:nvSpPr>
          <p:cNvPr id="10" name="object 10"/>
          <p:cNvSpPr txBox="1"/>
          <p:nvPr/>
        </p:nvSpPr>
        <p:spPr>
          <a:xfrm>
            <a:off x="3543664" y="1307726"/>
            <a:ext cx="21732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 Simple Example</a:t>
            </a:r>
            <a:endParaRPr sz="2200">
              <a:latin typeface="Times New Roman"/>
              <a:cs typeface="Times New Roman"/>
            </a:endParaRPr>
          </a:p>
        </p:txBody>
      </p:sp>
      <p:sp>
        <p:nvSpPr>
          <p:cNvPr id="9" name="object 9"/>
          <p:cNvSpPr txBox="1"/>
          <p:nvPr/>
        </p:nvSpPr>
        <p:spPr>
          <a:xfrm>
            <a:off x="1525442" y="2095500"/>
            <a:ext cx="6893095" cy="45944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Assume that you have been asked to estimate the PE ratio for a firm</a:t>
            </a:r>
            <a:r>
              <a:rPr sz="2400" spc="-88" baseline="1610" dirty="0">
                <a:latin typeface="Times New Roman"/>
                <a:cs typeface="Times New Roman"/>
              </a:rPr>
              <a:t> </a:t>
            </a:r>
            <a:r>
              <a:rPr sz="2400" baseline="1610" dirty="0">
                <a:latin typeface="Times New Roman"/>
                <a:cs typeface="Times New Roman"/>
              </a:rPr>
              <a:t>which has</a:t>
            </a:r>
            <a:endParaRPr sz="1600">
              <a:latin typeface="Times New Roman"/>
              <a:cs typeface="Times New Roman"/>
            </a:endParaRPr>
          </a:p>
          <a:p>
            <a:pPr marL="319115" marR="30772">
              <a:lnSpc>
                <a:spcPct val="95825"/>
              </a:lnSpc>
            </a:pPr>
            <a:r>
              <a:rPr sz="1600" dirty="0">
                <a:latin typeface="Times New Roman"/>
                <a:cs typeface="Times New Roman"/>
              </a:rPr>
              <a:t>the following characteristics:</a:t>
            </a:r>
            <a:endParaRPr sz="1600">
              <a:latin typeface="Times New Roman"/>
              <a:cs typeface="Times New Roman"/>
            </a:endParaRPr>
          </a:p>
        </p:txBody>
      </p:sp>
      <p:sp>
        <p:nvSpPr>
          <p:cNvPr id="8" name="object 8"/>
          <p:cNvSpPr txBox="1"/>
          <p:nvPr/>
        </p:nvSpPr>
        <p:spPr>
          <a:xfrm>
            <a:off x="1525442" y="2625761"/>
            <a:ext cx="1951671" cy="1378324"/>
          </a:xfrm>
          <a:prstGeom prst="rect">
            <a:avLst/>
          </a:prstGeom>
        </p:spPr>
        <p:txBody>
          <a:bodyPr wrap="square" lIns="0" tIns="0" rIns="0" bIns="0" rtlCol="0">
            <a:noAutofit/>
          </a:bodyPr>
          <a:lstStyle/>
          <a:p>
            <a:pPr marL="292333" marR="874512" algn="ctr">
              <a:lnSpc>
                <a:spcPts val="1650"/>
              </a:lnSpc>
              <a:spcBef>
                <a:spcPts val="83"/>
              </a:spcBef>
            </a:pPr>
            <a:r>
              <a:rPr sz="1600" dirty="0">
                <a:latin typeface="Times New Roman"/>
                <a:cs typeface="Times New Roman"/>
              </a:rPr>
              <a:t>Variable</a:t>
            </a:r>
            <a:endParaRPr sz="1600">
              <a:latin typeface="Times New Roman"/>
              <a:cs typeface="Times New Roman"/>
            </a:endParaRPr>
          </a:p>
          <a:p>
            <a:pPr marL="11397">
              <a:lnSpc>
                <a:spcPct val="95825"/>
              </a:lnSpc>
              <a:spcBef>
                <a:spcPts val="393"/>
              </a:spcBef>
            </a:pPr>
            <a:r>
              <a:rPr sz="1600" dirty="0">
                <a:latin typeface="Times New Roman"/>
                <a:cs typeface="Times New Roman"/>
              </a:rPr>
              <a:t>Expected Growth Rate</a:t>
            </a:r>
            <a:endParaRPr sz="1600">
              <a:latin typeface="Times New Roman"/>
              <a:cs typeface="Times New Roman"/>
            </a:endParaRPr>
          </a:p>
          <a:p>
            <a:pPr marL="11397" marR="35384">
              <a:lnSpc>
                <a:spcPct val="95825"/>
              </a:lnSpc>
              <a:spcBef>
                <a:spcPts val="476"/>
              </a:spcBef>
            </a:pPr>
            <a:r>
              <a:rPr sz="1600" dirty="0">
                <a:latin typeface="Times New Roman"/>
                <a:cs typeface="Times New Roman"/>
              </a:rPr>
              <a:t>Payout Ratio</a:t>
            </a:r>
            <a:endParaRPr sz="1600">
              <a:latin typeface="Times New Roman"/>
              <a:cs typeface="Times New Roman"/>
            </a:endParaRPr>
          </a:p>
          <a:p>
            <a:pPr marL="11397" marR="35384">
              <a:lnSpc>
                <a:spcPct val="95825"/>
              </a:lnSpc>
              <a:spcBef>
                <a:spcPts val="386"/>
              </a:spcBef>
            </a:pPr>
            <a:r>
              <a:rPr sz="1600" dirty="0">
                <a:latin typeface="Times New Roman"/>
                <a:cs typeface="Times New Roman"/>
              </a:rPr>
              <a:t>Beta</a:t>
            </a:r>
            <a:endParaRPr sz="1600">
              <a:latin typeface="Times New Roman"/>
              <a:cs typeface="Times New Roman"/>
            </a:endParaRPr>
          </a:p>
          <a:p>
            <a:pPr marL="11397" marR="35384">
              <a:lnSpc>
                <a:spcPct val="95825"/>
              </a:lnSpc>
              <a:spcBef>
                <a:spcPts val="476"/>
              </a:spcBef>
            </a:pPr>
            <a:r>
              <a:rPr sz="1600" dirty="0">
                <a:latin typeface="Times New Roman"/>
                <a:cs typeface="Times New Roman"/>
              </a:rPr>
              <a:t>Number of years</a:t>
            </a:r>
            <a:endParaRPr sz="1600">
              <a:latin typeface="Times New Roman"/>
              <a:cs typeface="Times New Roman"/>
            </a:endParaRPr>
          </a:p>
        </p:txBody>
      </p:sp>
      <p:sp>
        <p:nvSpPr>
          <p:cNvPr id="7" name="object 7"/>
          <p:cNvSpPr txBox="1"/>
          <p:nvPr/>
        </p:nvSpPr>
        <p:spPr>
          <a:xfrm>
            <a:off x="4065442" y="2625761"/>
            <a:ext cx="1693585" cy="1378324"/>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High Growth Phase</a:t>
            </a:r>
            <a:endParaRPr sz="1600">
              <a:latin typeface="Times New Roman"/>
              <a:cs typeface="Times New Roman"/>
            </a:endParaRPr>
          </a:p>
          <a:p>
            <a:pPr marL="11397" marR="30771">
              <a:lnSpc>
                <a:spcPct val="95825"/>
              </a:lnSpc>
              <a:spcBef>
                <a:spcPts val="393"/>
              </a:spcBef>
            </a:pPr>
            <a:r>
              <a:rPr sz="1600" dirty="0">
                <a:latin typeface="Times New Roman"/>
                <a:cs typeface="Times New Roman"/>
              </a:rPr>
              <a:t>25%</a:t>
            </a:r>
            <a:endParaRPr sz="1600">
              <a:latin typeface="Times New Roman"/>
              <a:cs typeface="Times New Roman"/>
            </a:endParaRPr>
          </a:p>
          <a:p>
            <a:pPr marL="11397" marR="30771">
              <a:lnSpc>
                <a:spcPct val="95825"/>
              </a:lnSpc>
              <a:spcBef>
                <a:spcPts val="476"/>
              </a:spcBef>
            </a:pPr>
            <a:r>
              <a:rPr sz="1600" dirty="0">
                <a:latin typeface="Times New Roman"/>
                <a:cs typeface="Times New Roman"/>
              </a:rPr>
              <a:t>20%</a:t>
            </a:r>
            <a:endParaRPr sz="1600">
              <a:latin typeface="Times New Roman"/>
              <a:cs typeface="Times New Roman"/>
            </a:endParaRPr>
          </a:p>
          <a:p>
            <a:pPr marL="11397" marR="30771">
              <a:lnSpc>
                <a:spcPct val="95825"/>
              </a:lnSpc>
              <a:spcBef>
                <a:spcPts val="386"/>
              </a:spcBef>
            </a:pPr>
            <a:r>
              <a:rPr sz="1600" dirty="0">
                <a:latin typeface="Times New Roman"/>
                <a:cs typeface="Times New Roman"/>
              </a:rPr>
              <a:t>1.00</a:t>
            </a:r>
            <a:endParaRPr sz="1600">
              <a:latin typeface="Times New Roman"/>
              <a:cs typeface="Times New Roman"/>
            </a:endParaRPr>
          </a:p>
          <a:p>
            <a:pPr marL="11397" marR="30771">
              <a:lnSpc>
                <a:spcPct val="95825"/>
              </a:lnSpc>
              <a:spcBef>
                <a:spcPts val="476"/>
              </a:spcBef>
            </a:pPr>
            <a:r>
              <a:rPr sz="1600" dirty="0">
                <a:latin typeface="Times New Roman"/>
                <a:cs typeface="Times New Roman"/>
              </a:rPr>
              <a:t>5 years</a:t>
            </a:r>
            <a:endParaRPr sz="1600">
              <a:latin typeface="Times New Roman"/>
              <a:cs typeface="Times New Roman"/>
            </a:endParaRPr>
          </a:p>
        </p:txBody>
      </p:sp>
      <p:sp>
        <p:nvSpPr>
          <p:cNvPr id="6" name="object 6"/>
          <p:cNvSpPr txBox="1"/>
          <p:nvPr/>
        </p:nvSpPr>
        <p:spPr>
          <a:xfrm>
            <a:off x="6251862" y="2625761"/>
            <a:ext cx="1797369" cy="1378324"/>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Stable Growth Phase</a:t>
            </a:r>
            <a:endParaRPr sz="1600">
              <a:latin typeface="Times New Roman"/>
              <a:cs typeface="Times New Roman"/>
            </a:endParaRPr>
          </a:p>
          <a:p>
            <a:pPr marL="11397" marR="30772">
              <a:lnSpc>
                <a:spcPct val="95825"/>
              </a:lnSpc>
              <a:spcBef>
                <a:spcPts val="393"/>
              </a:spcBef>
            </a:pPr>
            <a:r>
              <a:rPr sz="1600" dirty="0">
                <a:latin typeface="Times New Roman"/>
                <a:cs typeface="Times New Roman"/>
              </a:rPr>
              <a:t>8%</a:t>
            </a:r>
            <a:endParaRPr sz="1600">
              <a:latin typeface="Times New Roman"/>
              <a:cs typeface="Times New Roman"/>
            </a:endParaRPr>
          </a:p>
          <a:p>
            <a:pPr marL="11397" marR="30772">
              <a:lnSpc>
                <a:spcPct val="95825"/>
              </a:lnSpc>
              <a:spcBef>
                <a:spcPts val="476"/>
              </a:spcBef>
            </a:pPr>
            <a:r>
              <a:rPr sz="1600" dirty="0">
                <a:latin typeface="Times New Roman"/>
                <a:cs typeface="Times New Roman"/>
              </a:rPr>
              <a:t>50%</a:t>
            </a:r>
            <a:endParaRPr sz="1600">
              <a:latin typeface="Times New Roman"/>
              <a:cs typeface="Times New Roman"/>
            </a:endParaRPr>
          </a:p>
          <a:p>
            <a:pPr marL="11397" marR="30772">
              <a:lnSpc>
                <a:spcPct val="95825"/>
              </a:lnSpc>
              <a:spcBef>
                <a:spcPts val="386"/>
              </a:spcBef>
            </a:pPr>
            <a:r>
              <a:rPr sz="1600" dirty="0">
                <a:latin typeface="Times New Roman"/>
                <a:cs typeface="Times New Roman"/>
              </a:rPr>
              <a:t>1.00</a:t>
            </a:r>
            <a:endParaRPr sz="1600">
              <a:latin typeface="Times New Roman"/>
              <a:cs typeface="Times New Roman"/>
            </a:endParaRPr>
          </a:p>
          <a:p>
            <a:pPr marL="11397" marR="30772">
              <a:lnSpc>
                <a:spcPct val="95825"/>
              </a:lnSpc>
              <a:spcBef>
                <a:spcPts val="476"/>
              </a:spcBef>
            </a:pPr>
            <a:r>
              <a:rPr sz="1600" dirty="0">
                <a:latin typeface="Times New Roman"/>
                <a:cs typeface="Times New Roman"/>
              </a:rPr>
              <a:t>Forever after year 5</a:t>
            </a:r>
            <a:endParaRPr sz="1600">
              <a:latin typeface="Times New Roman"/>
              <a:cs typeface="Times New Roman"/>
            </a:endParaRPr>
          </a:p>
        </p:txBody>
      </p:sp>
      <p:sp>
        <p:nvSpPr>
          <p:cNvPr id="5" name="object 5"/>
          <p:cNvSpPr txBox="1"/>
          <p:nvPr/>
        </p:nvSpPr>
        <p:spPr>
          <a:xfrm>
            <a:off x="1525442" y="4071320"/>
            <a:ext cx="4364705" cy="515471"/>
          </a:xfrm>
          <a:prstGeom prst="rect">
            <a:avLst/>
          </a:prstGeom>
        </p:spPr>
        <p:txBody>
          <a:bodyPr wrap="square" lIns="0" tIns="0" rIns="0" bIns="0" rtlCol="0">
            <a:noAutofit/>
          </a:bodyPr>
          <a:lstStyle/>
          <a:p>
            <a:pPr marL="11397" marR="30771">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Riskfree rate = T.Bond Rate = 6%</a:t>
            </a:r>
            <a:endParaRPr sz="1600">
              <a:latin typeface="Times New Roman"/>
              <a:cs typeface="Times New Roman"/>
            </a:endParaRPr>
          </a:p>
          <a:p>
            <a:pPr marL="11397">
              <a:lnSpc>
                <a:spcPct val="95825"/>
              </a:lnSpc>
              <a:spcBef>
                <a:spcPts val="37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Required rate of return = 6% + 1(5.5%)= 11.5%</a:t>
            </a:r>
            <a:endParaRPr sz="1600">
              <a:latin typeface="Times New Roman"/>
              <a:cs typeface="Times New Roman"/>
            </a:endParaRPr>
          </a:p>
        </p:txBody>
      </p:sp>
      <p:sp>
        <p:nvSpPr>
          <p:cNvPr id="4" name="object 4"/>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3" name="object 3"/>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20</a:t>
            </a:r>
            <a:endParaRPr sz="1300">
              <a:latin typeface="Times New Roman"/>
              <a:cs typeface="Times New Roman"/>
            </a:endParaRPr>
          </a:p>
        </p:txBody>
      </p:sp>
      <p:sp>
        <p:nvSpPr>
          <p:cNvPr id="2" name="object 2"/>
          <p:cNvSpPr txBox="1"/>
          <p:nvPr/>
        </p:nvSpPr>
        <p:spPr>
          <a:xfrm>
            <a:off x="2145565" y="4704636"/>
            <a:ext cx="4852868" cy="676020"/>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2709171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object 214"/>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15" name="object 215"/>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16" name="object 216"/>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17" name="object 217"/>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18" name="object 218"/>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19" name="object 219"/>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20" name="object 220"/>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21" name="object 221"/>
          <p:cNvSpPr/>
          <p:nvPr/>
        </p:nvSpPr>
        <p:spPr>
          <a:xfrm>
            <a:off x="1454727" y="2017059"/>
            <a:ext cx="7048498" cy="3697941"/>
          </a:xfrm>
          <a:custGeom>
            <a:avLst/>
            <a:gdLst/>
            <a:ahLst/>
            <a:cxnLst/>
            <a:rect l="l" t="t" r="r" b="b"/>
            <a:pathLst>
              <a:path w="7753348" h="4191000">
                <a:moveTo>
                  <a:pt x="0" y="0"/>
                </a:moveTo>
                <a:lnTo>
                  <a:pt x="0" y="4191000"/>
                </a:lnTo>
                <a:lnTo>
                  <a:pt x="7753348" y="4191000"/>
                </a:lnTo>
                <a:lnTo>
                  <a:pt x="7753348" y="0"/>
                </a:lnTo>
                <a:lnTo>
                  <a:pt x="0" y="0"/>
                </a:lnTo>
                <a:close/>
              </a:path>
            </a:pathLst>
          </a:custGeom>
          <a:solidFill>
            <a:srgbClr val="FEFFFF"/>
          </a:solidFill>
        </p:spPr>
        <p:txBody>
          <a:bodyPr wrap="square" lIns="0" tIns="0" rIns="0" bIns="0" rtlCol="0">
            <a:noAutofit/>
          </a:bodyPr>
          <a:lstStyle/>
          <a:p>
            <a:endParaRPr/>
          </a:p>
        </p:txBody>
      </p:sp>
      <p:sp>
        <p:nvSpPr>
          <p:cNvPr id="222" name="object 222"/>
          <p:cNvSpPr/>
          <p:nvPr/>
        </p:nvSpPr>
        <p:spPr>
          <a:xfrm>
            <a:off x="2690577" y="2531762"/>
            <a:ext cx="4519692" cy="2763558"/>
          </a:xfrm>
          <a:custGeom>
            <a:avLst/>
            <a:gdLst/>
            <a:ahLst/>
            <a:cxnLst/>
            <a:rect l="l" t="t" r="r" b="b"/>
            <a:pathLst>
              <a:path w="4971661" h="3132032">
                <a:moveTo>
                  <a:pt x="0" y="0"/>
                </a:moveTo>
                <a:lnTo>
                  <a:pt x="0" y="3132032"/>
                </a:lnTo>
                <a:lnTo>
                  <a:pt x="4971661" y="3132032"/>
                </a:lnTo>
                <a:lnTo>
                  <a:pt x="4971661" y="0"/>
                </a:lnTo>
                <a:lnTo>
                  <a:pt x="0" y="0"/>
                </a:lnTo>
                <a:close/>
              </a:path>
            </a:pathLst>
          </a:custGeom>
          <a:solidFill>
            <a:srgbClr val="FEFFFE"/>
          </a:solidFill>
        </p:spPr>
        <p:txBody>
          <a:bodyPr wrap="square" lIns="0" tIns="0" rIns="0" bIns="0" rtlCol="0">
            <a:noAutofit/>
          </a:bodyPr>
          <a:lstStyle/>
          <a:p>
            <a:endParaRPr/>
          </a:p>
        </p:txBody>
      </p:sp>
      <p:sp>
        <p:nvSpPr>
          <p:cNvPr id="223" name="object 223"/>
          <p:cNvSpPr/>
          <p:nvPr/>
        </p:nvSpPr>
        <p:spPr>
          <a:xfrm>
            <a:off x="7145002" y="4986497"/>
            <a:ext cx="65266" cy="0"/>
          </a:xfrm>
          <a:custGeom>
            <a:avLst/>
            <a:gdLst/>
            <a:ahLst/>
            <a:cxnLst/>
            <a:rect l="l" t="t" r="r" b="b"/>
            <a:pathLst>
              <a:path w="71793">
                <a:moveTo>
                  <a:pt x="0" y="0"/>
                </a:moveTo>
                <a:lnTo>
                  <a:pt x="71793" y="0"/>
                </a:lnTo>
              </a:path>
            </a:pathLst>
          </a:custGeom>
          <a:ln w="1076">
            <a:solidFill>
              <a:srgbClr val="000000"/>
            </a:solidFill>
          </a:ln>
        </p:spPr>
        <p:txBody>
          <a:bodyPr wrap="square" lIns="0" tIns="0" rIns="0" bIns="0" rtlCol="0">
            <a:noAutofit/>
          </a:bodyPr>
          <a:lstStyle/>
          <a:p>
            <a:endParaRPr/>
          </a:p>
        </p:txBody>
      </p:sp>
      <p:sp>
        <p:nvSpPr>
          <p:cNvPr id="224" name="object 224"/>
          <p:cNvSpPr/>
          <p:nvPr/>
        </p:nvSpPr>
        <p:spPr>
          <a:xfrm>
            <a:off x="6696297" y="4986497"/>
            <a:ext cx="285541" cy="0"/>
          </a:xfrm>
          <a:custGeom>
            <a:avLst/>
            <a:gdLst/>
            <a:ahLst/>
            <a:cxnLst/>
            <a:rect l="l" t="t" r="r" b="b"/>
            <a:pathLst>
              <a:path w="314095">
                <a:moveTo>
                  <a:pt x="0" y="0"/>
                </a:moveTo>
                <a:lnTo>
                  <a:pt x="314095" y="0"/>
                </a:lnTo>
              </a:path>
            </a:pathLst>
          </a:custGeom>
          <a:ln w="1076">
            <a:solidFill>
              <a:srgbClr val="000000"/>
            </a:solidFill>
          </a:ln>
        </p:spPr>
        <p:txBody>
          <a:bodyPr wrap="square" lIns="0" tIns="0" rIns="0" bIns="0" rtlCol="0">
            <a:noAutofit/>
          </a:bodyPr>
          <a:lstStyle/>
          <a:p>
            <a:endParaRPr/>
          </a:p>
        </p:txBody>
      </p:sp>
      <p:sp>
        <p:nvSpPr>
          <p:cNvPr id="225" name="object 225"/>
          <p:cNvSpPr/>
          <p:nvPr/>
        </p:nvSpPr>
        <p:spPr>
          <a:xfrm>
            <a:off x="6157850" y="4986497"/>
            <a:ext cx="375281" cy="0"/>
          </a:xfrm>
          <a:custGeom>
            <a:avLst/>
            <a:gdLst/>
            <a:ahLst/>
            <a:cxnLst/>
            <a:rect l="l" t="t" r="r" b="b"/>
            <a:pathLst>
              <a:path w="412809">
                <a:moveTo>
                  <a:pt x="0" y="0"/>
                </a:moveTo>
                <a:lnTo>
                  <a:pt x="412809" y="0"/>
                </a:lnTo>
              </a:path>
            </a:pathLst>
          </a:custGeom>
          <a:ln w="1076">
            <a:solidFill>
              <a:srgbClr val="000000"/>
            </a:solidFill>
          </a:ln>
        </p:spPr>
        <p:txBody>
          <a:bodyPr wrap="square" lIns="0" tIns="0" rIns="0" bIns="0" rtlCol="0">
            <a:noAutofit/>
          </a:bodyPr>
          <a:lstStyle/>
          <a:p>
            <a:endParaRPr/>
          </a:p>
        </p:txBody>
      </p:sp>
      <p:sp>
        <p:nvSpPr>
          <p:cNvPr id="226" name="object 226"/>
          <p:cNvSpPr/>
          <p:nvPr/>
        </p:nvSpPr>
        <p:spPr>
          <a:xfrm>
            <a:off x="5709144" y="4986497"/>
            <a:ext cx="367122" cy="0"/>
          </a:xfrm>
          <a:custGeom>
            <a:avLst/>
            <a:gdLst/>
            <a:ahLst/>
            <a:cxnLst/>
            <a:rect l="l" t="t" r="r" b="b"/>
            <a:pathLst>
              <a:path w="403834">
                <a:moveTo>
                  <a:pt x="0" y="0"/>
                </a:moveTo>
                <a:lnTo>
                  <a:pt x="403834" y="0"/>
                </a:lnTo>
              </a:path>
            </a:pathLst>
          </a:custGeom>
          <a:ln w="1076">
            <a:solidFill>
              <a:srgbClr val="000000"/>
            </a:solidFill>
          </a:ln>
        </p:spPr>
        <p:txBody>
          <a:bodyPr wrap="square" lIns="0" tIns="0" rIns="0" bIns="0" rtlCol="0">
            <a:noAutofit/>
          </a:bodyPr>
          <a:lstStyle/>
          <a:p>
            <a:endParaRPr/>
          </a:p>
        </p:txBody>
      </p:sp>
      <p:sp>
        <p:nvSpPr>
          <p:cNvPr id="227" name="object 227"/>
          <p:cNvSpPr/>
          <p:nvPr/>
        </p:nvSpPr>
        <p:spPr>
          <a:xfrm>
            <a:off x="2690577" y="4986497"/>
            <a:ext cx="2936983" cy="0"/>
          </a:xfrm>
          <a:custGeom>
            <a:avLst/>
            <a:gdLst/>
            <a:ahLst/>
            <a:cxnLst/>
            <a:rect l="l" t="t" r="r" b="b"/>
            <a:pathLst>
              <a:path w="3230681">
                <a:moveTo>
                  <a:pt x="3230681" y="0"/>
                </a:moveTo>
                <a:lnTo>
                  <a:pt x="0" y="0"/>
                </a:lnTo>
              </a:path>
              <a:path w="3230681">
                <a:moveTo>
                  <a:pt x="0" y="1"/>
                </a:moveTo>
                <a:lnTo>
                  <a:pt x="3230681" y="0"/>
                </a:lnTo>
              </a:path>
            </a:pathLst>
          </a:custGeom>
          <a:ln w="1076">
            <a:solidFill>
              <a:srgbClr val="000000"/>
            </a:solidFill>
          </a:ln>
        </p:spPr>
        <p:txBody>
          <a:bodyPr wrap="square" lIns="0" tIns="0" rIns="0" bIns="0" rtlCol="0">
            <a:noAutofit/>
          </a:bodyPr>
          <a:lstStyle/>
          <a:p>
            <a:endParaRPr/>
          </a:p>
        </p:txBody>
      </p:sp>
      <p:sp>
        <p:nvSpPr>
          <p:cNvPr id="228" name="object 228"/>
          <p:cNvSpPr/>
          <p:nvPr/>
        </p:nvSpPr>
        <p:spPr>
          <a:xfrm>
            <a:off x="7063420" y="4677676"/>
            <a:ext cx="146849" cy="0"/>
          </a:xfrm>
          <a:custGeom>
            <a:avLst/>
            <a:gdLst/>
            <a:ahLst/>
            <a:cxnLst/>
            <a:rect l="l" t="t" r="r" b="b"/>
            <a:pathLst>
              <a:path w="161534">
                <a:moveTo>
                  <a:pt x="0" y="0"/>
                </a:moveTo>
                <a:lnTo>
                  <a:pt x="161534" y="0"/>
                </a:lnTo>
              </a:path>
            </a:pathLst>
          </a:custGeom>
          <a:ln w="1076">
            <a:solidFill>
              <a:srgbClr val="000000"/>
            </a:solidFill>
          </a:ln>
        </p:spPr>
        <p:txBody>
          <a:bodyPr wrap="square" lIns="0" tIns="0" rIns="0" bIns="0" rtlCol="0">
            <a:noAutofit/>
          </a:bodyPr>
          <a:lstStyle/>
          <a:p>
            <a:endParaRPr/>
          </a:p>
        </p:txBody>
      </p:sp>
      <p:sp>
        <p:nvSpPr>
          <p:cNvPr id="229" name="object 229"/>
          <p:cNvSpPr/>
          <p:nvPr/>
        </p:nvSpPr>
        <p:spPr>
          <a:xfrm>
            <a:off x="2690576" y="4677676"/>
            <a:ext cx="4291260" cy="0"/>
          </a:xfrm>
          <a:custGeom>
            <a:avLst/>
            <a:gdLst/>
            <a:ahLst/>
            <a:cxnLst/>
            <a:rect l="l" t="t" r="r" b="b"/>
            <a:pathLst>
              <a:path w="4720386">
                <a:moveTo>
                  <a:pt x="4720386" y="0"/>
                </a:moveTo>
                <a:lnTo>
                  <a:pt x="0" y="0"/>
                </a:lnTo>
              </a:path>
              <a:path w="4720386">
                <a:moveTo>
                  <a:pt x="0" y="1"/>
                </a:moveTo>
                <a:lnTo>
                  <a:pt x="4720386" y="0"/>
                </a:lnTo>
              </a:path>
            </a:pathLst>
          </a:custGeom>
          <a:ln w="1076">
            <a:solidFill>
              <a:srgbClr val="000000"/>
            </a:solidFill>
          </a:ln>
        </p:spPr>
        <p:txBody>
          <a:bodyPr wrap="square" lIns="0" tIns="0" rIns="0" bIns="0" rtlCol="0">
            <a:noAutofit/>
          </a:bodyPr>
          <a:lstStyle/>
          <a:p>
            <a:endParaRPr/>
          </a:p>
        </p:txBody>
      </p:sp>
      <p:sp>
        <p:nvSpPr>
          <p:cNvPr id="230" name="object 230"/>
          <p:cNvSpPr/>
          <p:nvPr/>
        </p:nvSpPr>
        <p:spPr>
          <a:xfrm>
            <a:off x="2690575" y="4376772"/>
            <a:ext cx="4519693" cy="0"/>
          </a:xfrm>
          <a:custGeom>
            <a:avLst/>
            <a:gdLst/>
            <a:ahLst/>
            <a:cxnLst/>
            <a:rect l="l" t="t" r="r" b="b"/>
            <a:pathLst>
              <a:path w="4971662">
                <a:moveTo>
                  <a:pt x="4971662" y="0"/>
                </a:moveTo>
                <a:lnTo>
                  <a:pt x="0" y="0"/>
                </a:lnTo>
              </a:path>
              <a:path w="4971662">
                <a:moveTo>
                  <a:pt x="0" y="0"/>
                </a:moveTo>
                <a:lnTo>
                  <a:pt x="4971662" y="1"/>
                </a:lnTo>
              </a:path>
            </a:pathLst>
          </a:custGeom>
          <a:ln w="1076">
            <a:solidFill>
              <a:srgbClr val="000000"/>
            </a:solidFill>
          </a:ln>
        </p:spPr>
        <p:txBody>
          <a:bodyPr wrap="square" lIns="0" tIns="0" rIns="0" bIns="0" rtlCol="0">
            <a:noAutofit/>
          </a:bodyPr>
          <a:lstStyle/>
          <a:p>
            <a:endParaRPr/>
          </a:p>
        </p:txBody>
      </p:sp>
      <p:sp>
        <p:nvSpPr>
          <p:cNvPr id="231" name="object 231"/>
          <p:cNvSpPr/>
          <p:nvPr/>
        </p:nvSpPr>
        <p:spPr>
          <a:xfrm>
            <a:off x="2690575" y="4067951"/>
            <a:ext cx="4519693" cy="0"/>
          </a:xfrm>
          <a:custGeom>
            <a:avLst/>
            <a:gdLst/>
            <a:ahLst/>
            <a:cxnLst/>
            <a:rect l="l" t="t" r="r" b="b"/>
            <a:pathLst>
              <a:path w="4971662">
                <a:moveTo>
                  <a:pt x="4971662" y="0"/>
                </a:moveTo>
                <a:lnTo>
                  <a:pt x="0" y="0"/>
                </a:lnTo>
              </a:path>
              <a:path w="4971662">
                <a:moveTo>
                  <a:pt x="0" y="0"/>
                </a:moveTo>
                <a:lnTo>
                  <a:pt x="4971662" y="1"/>
                </a:lnTo>
              </a:path>
            </a:pathLst>
          </a:custGeom>
          <a:ln w="1076">
            <a:solidFill>
              <a:srgbClr val="000000"/>
            </a:solidFill>
          </a:ln>
        </p:spPr>
        <p:txBody>
          <a:bodyPr wrap="square" lIns="0" tIns="0" rIns="0" bIns="0" rtlCol="0">
            <a:noAutofit/>
          </a:bodyPr>
          <a:lstStyle/>
          <a:p>
            <a:endParaRPr/>
          </a:p>
        </p:txBody>
      </p:sp>
      <p:sp>
        <p:nvSpPr>
          <p:cNvPr id="232" name="object 232"/>
          <p:cNvSpPr/>
          <p:nvPr/>
        </p:nvSpPr>
        <p:spPr>
          <a:xfrm>
            <a:off x="2690575" y="3759129"/>
            <a:ext cx="4519693" cy="0"/>
          </a:xfrm>
          <a:custGeom>
            <a:avLst/>
            <a:gdLst/>
            <a:ahLst/>
            <a:cxnLst/>
            <a:rect l="l" t="t" r="r" b="b"/>
            <a:pathLst>
              <a:path w="4971662">
                <a:moveTo>
                  <a:pt x="4971662" y="0"/>
                </a:moveTo>
                <a:lnTo>
                  <a:pt x="0" y="0"/>
                </a:lnTo>
              </a:path>
              <a:path w="4971662">
                <a:moveTo>
                  <a:pt x="0" y="0"/>
                </a:moveTo>
                <a:lnTo>
                  <a:pt x="4971662" y="1"/>
                </a:lnTo>
              </a:path>
            </a:pathLst>
          </a:custGeom>
          <a:ln w="1076">
            <a:solidFill>
              <a:srgbClr val="000000"/>
            </a:solidFill>
          </a:ln>
        </p:spPr>
        <p:txBody>
          <a:bodyPr wrap="square" lIns="0" tIns="0" rIns="0" bIns="0" rtlCol="0">
            <a:noAutofit/>
          </a:bodyPr>
          <a:lstStyle/>
          <a:p>
            <a:endParaRPr/>
          </a:p>
        </p:txBody>
      </p:sp>
      <p:sp>
        <p:nvSpPr>
          <p:cNvPr id="233" name="object 233"/>
          <p:cNvSpPr/>
          <p:nvPr/>
        </p:nvSpPr>
        <p:spPr>
          <a:xfrm>
            <a:off x="2690575" y="3450308"/>
            <a:ext cx="4519693" cy="0"/>
          </a:xfrm>
          <a:custGeom>
            <a:avLst/>
            <a:gdLst/>
            <a:ahLst/>
            <a:cxnLst/>
            <a:rect l="l" t="t" r="r" b="b"/>
            <a:pathLst>
              <a:path w="4971662">
                <a:moveTo>
                  <a:pt x="4971662" y="0"/>
                </a:moveTo>
                <a:lnTo>
                  <a:pt x="0" y="0"/>
                </a:lnTo>
              </a:path>
              <a:path w="4971662">
                <a:moveTo>
                  <a:pt x="0" y="0"/>
                </a:moveTo>
                <a:lnTo>
                  <a:pt x="4971662" y="1"/>
                </a:lnTo>
              </a:path>
            </a:pathLst>
          </a:custGeom>
          <a:ln w="1076">
            <a:solidFill>
              <a:srgbClr val="000000"/>
            </a:solidFill>
          </a:ln>
        </p:spPr>
        <p:txBody>
          <a:bodyPr wrap="square" lIns="0" tIns="0" rIns="0" bIns="0" rtlCol="0">
            <a:noAutofit/>
          </a:bodyPr>
          <a:lstStyle/>
          <a:p>
            <a:endParaRPr/>
          </a:p>
        </p:txBody>
      </p:sp>
      <p:sp>
        <p:nvSpPr>
          <p:cNvPr id="234" name="object 234"/>
          <p:cNvSpPr/>
          <p:nvPr/>
        </p:nvSpPr>
        <p:spPr>
          <a:xfrm>
            <a:off x="2690575" y="3149404"/>
            <a:ext cx="4519693" cy="0"/>
          </a:xfrm>
          <a:custGeom>
            <a:avLst/>
            <a:gdLst/>
            <a:ahLst/>
            <a:cxnLst/>
            <a:rect l="l" t="t" r="r" b="b"/>
            <a:pathLst>
              <a:path w="4971662">
                <a:moveTo>
                  <a:pt x="4971662" y="0"/>
                </a:moveTo>
                <a:lnTo>
                  <a:pt x="0" y="0"/>
                </a:lnTo>
              </a:path>
              <a:path w="4971662">
                <a:moveTo>
                  <a:pt x="0" y="0"/>
                </a:moveTo>
                <a:lnTo>
                  <a:pt x="4971662" y="1"/>
                </a:lnTo>
              </a:path>
            </a:pathLst>
          </a:custGeom>
          <a:ln w="1076">
            <a:solidFill>
              <a:srgbClr val="000000"/>
            </a:solidFill>
          </a:ln>
        </p:spPr>
        <p:txBody>
          <a:bodyPr wrap="square" lIns="0" tIns="0" rIns="0" bIns="0" rtlCol="0">
            <a:noAutofit/>
          </a:bodyPr>
          <a:lstStyle/>
          <a:p>
            <a:endParaRPr/>
          </a:p>
        </p:txBody>
      </p:sp>
      <p:sp>
        <p:nvSpPr>
          <p:cNvPr id="235" name="object 235"/>
          <p:cNvSpPr/>
          <p:nvPr/>
        </p:nvSpPr>
        <p:spPr>
          <a:xfrm>
            <a:off x="2690575" y="2840583"/>
            <a:ext cx="4519693" cy="0"/>
          </a:xfrm>
          <a:custGeom>
            <a:avLst/>
            <a:gdLst/>
            <a:ahLst/>
            <a:cxnLst/>
            <a:rect l="l" t="t" r="r" b="b"/>
            <a:pathLst>
              <a:path w="4971662">
                <a:moveTo>
                  <a:pt x="4971662" y="0"/>
                </a:moveTo>
                <a:lnTo>
                  <a:pt x="0" y="0"/>
                </a:lnTo>
              </a:path>
              <a:path w="4971662">
                <a:moveTo>
                  <a:pt x="0" y="0"/>
                </a:moveTo>
                <a:lnTo>
                  <a:pt x="4971662" y="1"/>
                </a:lnTo>
              </a:path>
            </a:pathLst>
          </a:custGeom>
          <a:ln w="1076">
            <a:solidFill>
              <a:srgbClr val="000000"/>
            </a:solidFill>
          </a:ln>
        </p:spPr>
        <p:txBody>
          <a:bodyPr wrap="square" lIns="0" tIns="0" rIns="0" bIns="0" rtlCol="0">
            <a:noAutofit/>
          </a:bodyPr>
          <a:lstStyle/>
          <a:p>
            <a:endParaRPr/>
          </a:p>
        </p:txBody>
      </p:sp>
      <p:sp>
        <p:nvSpPr>
          <p:cNvPr id="236" name="object 236"/>
          <p:cNvSpPr/>
          <p:nvPr/>
        </p:nvSpPr>
        <p:spPr>
          <a:xfrm>
            <a:off x="2690575" y="2531761"/>
            <a:ext cx="4519693" cy="0"/>
          </a:xfrm>
          <a:custGeom>
            <a:avLst/>
            <a:gdLst/>
            <a:ahLst/>
            <a:cxnLst/>
            <a:rect l="l" t="t" r="r" b="b"/>
            <a:pathLst>
              <a:path w="4971662">
                <a:moveTo>
                  <a:pt x="4971662" y="0"/>
                </a:moveTo>
                <a:lnTo>
                  <a:pt x="0" y="0"/>
                </a:lnTo>
              </a:path>
              <a:path w="4971662">
                <a:moveTo>
                  <a:pt x="0" y="0"/>
                </a:moveTo>
                <a:lnTo>
                  <a:pt x="4971662" y="1"/>
                </a:lnTo>
              </a:path>
            </a:pathLst>
          </a:custGeom>
          <a:ln w="1076">
            <a:solidFill>
              <a:srgbClr val="000000"/>
            </a:solidFill>
          </a:ln>
        </p:spPr>
        <p:txBody>
          <a:bodyPr wrap="square" lIns="0" tIns="0" rIns="0" bIns="0" rtlCol="0">
            <a:noAutofit/>
          </a:bodyPr>
          <a:lstStyle/>
          <a:p>
            <a:endParaRPr/>
          </a:p>
        </p:txBody>
      </p:sp>
      <p:sp>
        <p:nvSpPr>
          <p:cNvPr id="237" name="object 237"/>
          <p:cNvSpPr/>
          <p:nvPr/>
        </p:nvSpPr>
        <p:spPr>
          <a:xfrm>
            <a:off x="2690576" y="2535720"/>
            <a:ext cx="4527852" cy="0"/>
          </a:xfrm>
          <a:custGeom>
            <a:avLst/>
            <a:gdLst/>
            <a:ahLst/>
            <a:cxnLst/>
            <a:rect l="l" t="t" r="r" b="b"/>
            <a:pathLst>
              <a:path w="4980637">
                <a:moveTo>
                  <a:pt x="4980637" y="0"/>
                </a:moveTo>
                <a:lnTo>
                  <a:pt x="0" y="0"/>
                </a:lnTo>
              </a:path>
              <a:path w="4980637">
                <a:moveTo>
                  <a:pt x="0" y="1"/>
                </a:moveTo>
                <a:lnTo>
                  <a:pt x="4980637" y="0"/>
                </a:lnTo>
              </a:path>
            </a:pathLst>
          </a:custGeom>
          <a:ln w="8974">
            <a:solidFill>
              <a:srgbClr val="000000"/>
            </a:solidFill>
          </a:ln>
        </p:spPr>
        <p:txBody>
          <a:bodyPr wrap="square" lIns="0" tIns="0" rIns="0" bIns="0" rtlCol="0">
            <a:noAutofit/>
          </a:bodyPr>
          <a:lstStyle/>
          <a:p>
            <a:endParaRPr/>
          </a:p>
        </p:txBody>
      </p:sp>
      <p:sp>
        <p:nvSpPr>
          <p:cNvPr id="238" name="object 238"/>
          <p:cNvSpPr/>
          <p:nvPr/>
        </p:nvSpPr>
        <p:spPr>
          <a:xfrm>
            <a:off x="7210270" y="2531762"/>
            <a:ext cx="8157" cy="2771475"/>
          </a:xfrm>
          <a:prstGeom prst="rect">
            <a:avLst/>
          </a:prstGeom>
          <a:blipFill>
            <a:blip r:embed="rId8" cstate="print"/>
            <a:stretch>
              <a:fillRect/>
            </a:stretch>
          </a:blipFill>
        </p:spPr>
        <p:txBody>
          <a:bodyPr wrap="square" lIns="0" tIns="0" rIns="0" bIns="0" rtlCol="0">
            <a:noAutofit/>
          </a:bodyPr>
          <a:lstStyle/>
          <a:p>
            <a:endParaRPr/>
          </a:p>
        </p:txBody>
      </p:sp>
      <p:sp>
        <p:nvSpPr>
          <p:cNvPr id="239" name="object 239"/>
          <p:cNvSpPr/>
          <p:nvPr/>
        </p:nvSpPr>
        <p:spPr>
          <a:xfrm>
            <a:off x="2690577" y="5295320"/>
            <a:ext cx="4527850" cy="7917"/>
          </a:xfrm>
          <a:prstGeom prst="rect">
            <a:avLst/>
          </a:prstGeom>
          <a:blipFill>
            <a:blip r:embed="rId9" cstate="print"/>
            <a:stretch>
              <a:fillRect/>
            </a:stretch>
          </a:blipFill>
        </p:spPr>
        <p:txBody>
          <a:bodyPr wrap="square" lIns="0" tIns="0" rIns="0" bIns="0" rtlCol="0">
            <a:noAutofit/>
          </a:bodyPr>
          <a:lstStyle/>
          <a:p>
            <a:endParaRPr/>
          </a:p>
        </p:txBody>
      </p:sp>
      <p:sp>
        <p:nvSpPr>
          <p:cNvPr id="240" name="object 240"/>
          <p:cNvSpPr/>
          <p:nvPr/>
        </p:nvSpPr>
        <p:spPr>
          <a:xfrm>
            <a:off x="2690577" y="2531762"/>
            <a:ext cx="8157" cy="2771475"/>
          </a:xfrm>
          <a:prstGeom prst="rect">
            <a:avLst/>
          </a:prstGeom>
          <a:blipFill>
            <a:blip r:embed="rId10" cstate="print"/>
            <a:stretch>
              <a:fillRect/>
            </a:stretch>
          </a:blipFill>
        </p:spPr>
        <p:txBody>
          <a:bodyPr wrap="square" lIns="0" tIns="0" rIns="0" bIns="0" rtlCol="0">
            <a:noAutofit/>
          </a:bodyPr>
          <a:lstStyle/>
          <a:p>
            <a:endParaRPr/>
          </a:p>
        </p:txBody>
      </p:sp>
      <p:sp>
        <p:nvSpPr>
          <p:cNvPr id="241" name="object 241"/>
          <p:cNvSpPr/>
          <p:nvPr/>
        </p:nvSpPr>
        <p:spPr>
          <a:xfrm>
            <a:off x="2747683" y="4836046"/>
            <a:ext cx="81584" cy="459273"/>
          </a:xfrm>
          <a:prstGeom prst="rect">
            <a:avLst/>
          </a:prstGeom>
          <a:blipFill>
            <a:blip r:embed="rId11" cstate="print"/>
            <a:stretch>
              <a:fillRect/>
            </a:stretch>
          </a:blipFill>
        </p:spPr>
        <p:txBody>
          <a:bodyPr wrap="square" lIns="0" tIns="0" rIns="0" bIns="0" rtlCol="0">
            <a:noAutofit/>
          </a:bodyPr>
          <a:lstStyle/>
          <a:p>
            <a:endParaRPr/>
          </a:p>
        </p:txBody>
      </p:sp>
      <p:sp>
        <p:nvSpPr>
          <p:cNvPr id="242" name="object 242"/>
          <p:cNvSpPr/>
          <p:nvPr/>
        </p:nvSpPr>
        <p:spPr>
          <a:xfrm>
            <a:off x="2747684" y="4840005"/>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243" name="object 243"/>
          <p:cNvSpPr/>
          <p:nvPr/>
        </p:nvSpPr>
        <p:spPr>
          <a:xfrm>
            <a:off x="2833346" y="4836046"/>
            <a:ext cx="0" cy="467191"/>
          </a:xfrm>
          <a:custGeom>
            <a:avLst/>
            <a:gdLst/>
            <a:ahLst/>
            <a:cxnLst/>
            <a:rect l="l" t="t" r="r" b="b"/>
            <a:pathLst>
              <a:path h="529483">
                <a:moveTo>
                  <a:pt x="0" y="0"/>
                </a:moveTo>
                <a:lnTo>
                  <a:pt x="0" y="520509"/>
                </a:lnTo>
              </a:path>
            </a:pathLst>
          </a:custGeom>
          <a:ln w="8974">
            <a:solidFill>
              <a:srgbClr val="000000"/>
            </a:solidFill>
          </a:ln>
        </p:spPr>
        <p:txBody>
          <a:bodyPr wrap="square" lIns="0" tIns="0" rIns="0" bIns="0" rtlCol="0">
            <a:noAutofit/>
          </a:bodyPr>
          <a:lstStyle/>
          <a:p>
            <a:endParaRPr/>
          </a:p>
        </p:txBody>
      </p:sp>
      <p:sp>
        <p:nvSpPr>
          <p:cNvPr id="244" name="object 244"/>
          <p:cNvSpPr/>
          <p:nvPr/>
        </p:nvSpPr>
        <p:spPr>
          <a:xfrm>
            <a:off x="2751763" y="4836046"/>
            <a:ext cx="0" cy="467191"/>
          </a:xfrm>
          <a:custGeom>
            <a:avLst/>
            <a:gdLst/>
            <a:ahLst/>
            <a:cxnLst/>
            <a:rect l="l" t="t" r="r" b="b"/>
            <a:pathLst>
              <a:path h="529483">
                <a:moveTo>
                  <a:pt x="0" y="0"/>
                </a:moveTo>
                <a:lnTo>
                  <a:pt x="0" y="520509"/>
                </a:lnTo>
              </a:path>
            </a:pathLst>
          </a:custGeom>
          <a:ln w="8974">
            <a:solidFill>
              <a:srgbClr val="000000"/>
            </a:solidFill>
          </a:ln>
        </p:spPr>
        <p:txBody>
          <a:bodyPr wrap="square" lIns="0" tIns="0" rIns="0" bIns="0" rtlCol="0">
            <a:noAutofit/>
          </a:bodyPr>
          <a:lstStyle/>
          <a:p>
            <a:endParaRPr/>
          </a:p>
        </p:txBody>
      </p:sp>
      <p:sp>
        <p:nvSpPr>
          <p:cNvPr id="245" name="object 245"/>
          <p:cNvSpPr/>
          <p:nvPr/>
        </p:nvSpPr>
        <p:spPr>
          <a:xfrm>
            <a:off x="3196390" y="4717268"/>
            <a:ext cx="81582" cy="578051"/>
          </a:xfrm>
          <a:prstGeom prst="rect">
            <a:avLst/>
          </a:prstGeom>
          <a:blipFill>
            <a:blip r:embed="rId12" cstate="print"/>
            <a:stretch>
              <a:fillRect/>
            </a:stretch>
          </a:blipFill>
        </p:spPr>
        <p:txBody>
          <a:bodyPr wrap="square" lIns="0" tIns="0" rIns="0" bIns="0" rtlCol="0">
            <a:noAutofit/>
          </a:bodyPr>
          <a:lstStyle/>
          <a:p>
            <a:endParaRPr/>
          </a:p>
        </p:txBody>
      </p:sp>
      <p:sp>
        <p:nvSpPr>
          <p:cNvPr id="246" name="object 246"/>
          <p:cNvSpPr/>
          <p:nvPr/>
        </p:nvSpPr>
        <p:spPr>
          <a:xfrm>
            <a:off x="3196390" y="4721227"/>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247" name="object 247"/>
          <p:cNvSpPr/>
          <p:nvPr/>
        </p:nvSpPr>
        <p:spPr>
          <a:xfrm>
            <a:off x="3282052" y="4717268"/>
            <a:ext cx="0" cy="585969"/>
          </a:xfrm>
          <a:custGeom>
            <a:avLst/>
            <a:gdLst/>
            <a:ahLst/>
            <a:cxnLst/>
            <a:rect l="l" t="t" r="r" b="b"/>
            <a:pathLst>
              <a:path h="664098">
                <a:moveTo>
                  <a:pt x="0" y="0"/>
                </a:moveTo>
                <a:lnTo>
                  <a:pt x="0" y="655124"/>
                </a:lnTo>
              </a:path>
            </a:pathLst>
          </a:custGeom>
          <a:ln w="8974">
            <a:solidFill>
              <a:srgbClr val="000000"/>
            </a:solidFill>
          </a:ln>
        </p:spPr>
        <p:txBody>
          <a:bodyPr wrap="square" lIns="0" tIns="0" rIns="0" bIns="0" rtlCol="0">
            <a:noAutofit/>
          </a:bodyPr>
          <a:lstStyle/>
          <a:p>
            <a:endParaRPr/>
          </a:p>
        </p:txBody>
      </p:sp>
      <p:sp>
        <p:nvSpPr>
          <p:cNvPr id="248" name="object 248"/>
          <p:cNvSpPr/>
          <p:nvPr/>
        </p:nvSpPr>
        <p:spPr>
          <a:xfrm>
            <a:off x="3200469" y="4717268"/>
            <a:ext cx="0" cy="585969"/>
          </a:xfrm>
          <a:custGeom>
            <a:avLst/>
            <a:gdLst/>
            <a:ahLst/>
            <a:cxnLst/>
            <a:rect l="l" t="t" r="r" b="b"/>
            <a:pathLst>
              <a:path h="664098">
                <a:moveTo>
                  <a:pt x="0" y="0"/>
                </a:moveTo>
                <a:lnTo>
                  <a:pt x="0" y="655124"/>
                </a:lnTo>
              </a:path>
            </a:pathLst>
          </a:custGeom>
          <a:ln w="8974">
            <a:solidFill>
              <a:srgbClr val="000000"/>
            </a:solidFill>
          </a:ln>
        </p:spPr>
        <p:txBody>
          <a:bodyPr wrap="square" lIns="0" tIns="0" rIns="0" bIns="0" rtlCol="0">
            <a:noAutofit/>
          </a:bodyPr>
          <a:lstStyle/>
          <a:p>
            <a:endParaRPr/>
          </a:p>
        </p:txBody>
      </p:sp>
      <p:sp>
        <p:nvSpPr>
          <p:cNvPr id="249" name="object 249"/>
          <p:cNvSpPr/>
          <p:nvPr/>
        </p:nvSpPr>
        <p:spPr>
          <a:xfrm>
            <a:off x="3653253" y="4574735"/>
            <a:ext cx="81584" cy="720584"/>
          </a:xfrm>
          <a:prstGeom prst="rect">
            <a:avLst/>
          </a:prstGeom>
          <a:blipFill>
            <a:blip r:embed="rId13" cstate="print"/>
            <a:stretch>
              <a:fillRect/>
            </a:stretch>
          </a:blipFill>
        </p:spPr>
        <p:txBody>
          <a:bodyPr wrap="square" lIns="0" tIns="0" rIns="0" bIns="0" rtlCol="0">
            <a:noAutofit/>
          </a:bodyPr>
          <a:lstStyle/>
          <a:p>
            <a:endParaRPr/>
          </a:p>
        </p:txBody>
      </p:sp>
      <p:sp>
        <p:nvSpPr>
          <p:cNvPr id="250" name="object 250"/>
          <p:cNvSpPr/>
          <p:nvPr/>
        </p:nvSpPr>
        <p:spPr>
          <a:xfrm>
            <a:off x="3653255" y="4578694"/>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251" name="object 251"/>
          <p:cNvSpPr/>
          <p:nvPr/>
        </p:nvSpPr>
        <p:spPr>
          <a:xfrm>
            <a:off x="3738916" y="4574736"/>
            <a:ext cx="0" cy="728501"/>
          </a:xfrm>
          <a:custGeom>
            <a:avLst/>
            <a:gdLst/>
            <a:ahLst/>
            <a:cxnLst/>
            <a:rect l="l" t="t" r="r" b="b"/>
            <a:pathLst>
              <a:path h="825635">
                <a:moveTo>
                  <a:pt x="0" y="0"/>
                </a:moveTo>
                <a:lnTo>
                  <a:pt x="0" y="816661"/>
                </a:lnTo>
              </a:path>
            </a:pathLst>
          </a:custGeom>
          <a:ln w="8974">
            <a:solidFill>
              <a:srgbClr val="000000"/>
            </a:solidFill>
          </a:ln>
        </p:spPr>
        <p:txBody>
          <a:bodyPr wrap="square" lIns="0" tIns="0" rIns="0" bIns="0" rtlCol="0">
            <a:noAutofit/>
          </a:bodyPr>
          <a:lstStyle/>
          <a:p>
            <a:endParaRPr/>
          </a:p>
        </p:txBody>
      </p:sp>
      <p:sp>
        <p:nvSpPr>
          <p:cNvPr id="252" name="object 252"/>
          <p:cNvSpPr/>
          <p:nvPr/>
        </p:nvSpPr>
        <p:spPr>
          <a:xfrm>
            <a:off x="3657334" y="4574736"/>
            <a:ext cx="0" cy="728501"/>
          </a:xfrm>
          <a:custGeom>
            <a:avLst/>
            <a:gdLst/>
            <a:ahLst/>
            <a:cxnLst/>
            <a:rect l="l" t="t" r="r" b="b"/>
            <a:pathLst>
              <a:path h="825635">
                <a:moveTo>
                  <a:pt x="0" y="0"/>
                </a:moveTo>
                <a:lnTo>
                  <a:pt x="0" y="816661"/>
                </a:lnTo>
              </a:path>
            </a:pathLst>
          </a:custGeom>
          <a:ln w="8974">
            <a:solidFill>
              <a:srgbClr val="000000"/>
            </a:solidFill>
          </a:ln>
        </p:spPr>
        <p:txBody>
          <a:bodyPr wrap="square" lIns="0" tIns="0" rIns="0" bIns="0" rtlCol="0">
            <a:noAutofit/>
          </a:bodyPr>
          <a:lstStyle/>
          <a:p>
            <a:endParaRPr/>
          </a:p>
        </p:txBody>
      </p:sp>
      <p:sp>
        <p:nvSpPr>
          <p:cNvPr id="253" name="object 253"/>
          <p:cNvSpPr/>
          <p:nvPr/>
        </p:nvSpPr>
        <p:spPr>
          <a:xfrm>
            <a:off x="4101960" y="4400528"/>
            <a:ext cx="81584" cy="894791"/>
          </a:xfrm>
          <a:prstGeom prst="rect">
            <a:avLst/>
          </a:prstGeom>
          <a:blipFill>
            <a:blip r:embed="rId14" cstate="print"/>
            <a:stretch>
              <a:fillRect/>
            </a:stretch>
          </a:blipFill>
        </p:spPr>
        <p:txBody>
          <a:bodyPr wrap="square" lIns="0" tIns="0" rIns="0" bIns="0" rtlCol="0">
            <a:noAutofit/>
          </a:bodyPr>
          <a:lstStyle/>
          <a:p>
            <a:endParaRPr/>
          </a:p>
        </p:txBody>
      </p:sp>
      <p:sp>
        <p:nvSpPr>
          <p:cNvPr id="254" name="object 254"/>
          <p:cNvSpPr/>
          <p:nvPr/>
        </p:nvSpPr>
        <p:spPr>
          <a:xfrm>
            <a:off x="4101960" y="4404487"/>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255" name="object 255"/>
          <p:cNvSpPr/>
          <p:nvPr/>
        </p:nvSpPr>
        <p:spPr>
          <a:xfrm>
            <a:off x="4187622" y="4400528"/>
            <a:ext cx="0" cy="902709"/>
          </a:xfrm>
          <a:custGeom>
            <a:avLst/>
            <a:gdLst/>
            <a:ahLst/>
            <a:cxnLst/>
            <a:rect l="l" t="t" r="r" b="b"/>
            <a:pathLst>
              <a:path h="1023070">
                <a:moveTo>
                  <a:pt x="0" y="0"/>
                </a:moveTo>
                <a:lnTo>
                  <a:pt x="0" y="1014096"/>
                </a:lnTo>
              </a:path>
            </a:pathLst>
          </a:custGeom>
          <a:ln w="8974">
            <a:solidFill>
              <a:srgbClr val="000000"/>
            </a:solidFill>
          </a:ln>
        </p:spPr>
        <p:txBody>
          <a:bodyPr wrap="square" lIns="0" tIns="0" rIns="0" bIns="0" rtlCol="0">
            <a:noAutofit/>
          </a:bodyPr>
          <a:lstStyle/>
          <a:p>
            <a:endParaRPr/>
          </a:p>
        </p:txBody>
      </p:sp>
      <p:sp>
        <p:nvSpPr>
          <p:cNvPr id="256" name="object 256"/>
          <p:cNvSpPr/>
          <p:nvPr/>
        </p:nvSpPr>
        <p:spPr>
          <a:xfrm>
            <a:off x="4106039" y="4400528"/>
            <a:ext cx="0" cy="902709"/>
          </a:xfrm>
          <a:custGeom>
            <a:avLst/>
            <a:gdLst/>
            <a:ahLst/>
            <a:cxnLst/>
            <a:rect l="l" t="t" r="r" b="b"/>
            <a:pathLst>
              <a:path h="1023070">
                <a:moveTo>
                  <a:pt x="0" y="0"/>
                </a:moveTo>
                <a:lnTo>
                  <a:pt x="0" y="1014096"/>
                </a:lnTo>
              </a:path>
            </a:pathLst>
          </a:custGeom>
          <a:ln w="8974">
            <a:solidFill>
              <a:srgbClr val="000000"/>
            </a:solidFill>
          </a:ln>
        </p:spPr>
        <p:txBody>
          <a:bodyPr wrap="square" lIns="0" tIns="0" rIns="0" bIns="0" rtlCol="0">
            <a:noAutofit/>
          </a:bodyPr>
          <a:lstStyle/>
          <a:p>
            <a:endParaRPr/>
          </a:p>
        </p:txBody>
      </p:sp>
      <p:sp>
        <p:nvSpPr>
          <p:cNvPr id="257" name="object 257"/>
          <p:cNvSpPr/>
          <p:nvPr/>
        </p:nvSpPr>
        <p:spPr>
          <a:xfrm>
            <a:off x="4558825" y="4202565"/>
            <a:ext cx="81582" cy="1092754"/>
          </a:xfrm>
          <a:prstGeom prst="rect">
            <a:avLst/>
          </a:prstGeom>
          <a:blipFill>
            <a:blip r:embed="rId15" cstate="print"/>
            <a:stretch>
              <a:fillRect/>
            </a:stretch>
          </a:blipFill>
        </p:spPr>
        <p:txBody>
          <a:bodyPr wrap="square" lIns="0" tIns="0" rIns="0" bIns="0" rtlCol="0">
            <a:noAutofit/>
          </a:bodyPr>
          <a:lstStyle/>
          <a:p>
            <a:endParaRPr/>
          </a:p>
        </p:txBody>
      </p:sp>
      <p:sp>
        <p:nvSpPr>
          <p:cNvPr id="258" name="object 258"/>
          <p:cNvSpPr/>
          <p:nvPr/>
        </p:nvSpPr>
        <p:spPr>
          <a:xfrm>
            <a:off x="4558825" y="4206525"/>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259" name="object 259"/>
          <p:cNvSpPr/>
          <p:nvPr/>
        </p:nvSpPr>
        <p:spPr>
          <a:xfrm>
            <a:off x="4644486" y="4202565"/>
            <a:ext cx="0" cy="1100672"/>
          </a:xfrm>
          <a:custGeom>
            <a:avLst/>
            <a:gdLst/>
            <a:ahLst/>
            <a:cxnLst/>
            <a:rect l="l" t="t" r="r" b="b"/>
            <a:pathLst>
              <a:path h="1247428">
                <a:moveTo>
                  <a:pt x="0" y="0"/>
                </a:moveTo>
                <a:lnTo>
                  <a:pt x="0" y="1238454"/>
                </a:lnTo>
              </a:path>
            </a:pathLst>
          </a:custGeom>
          <a:ln w="8974">
            <a:solidFill>
              <a:srgbClr val="000000"/>
            </a:solidFill>
          </a:ln>
        </p:spPr>
        <p:txBody>
          <a:bodyPr wrap="square" lIns="0" tIns="0" rIns="0" bIns="0" rtlCol="0">
            <a:noAutofit/>
          </a:bodyPr>
          <a:lstStyle/>
          <a:p>
            <a:endParaRPr/>
          </a:p>
        </p:txBody>
      </p:sp>
      <p:sp>
        <p:nvSpPr>
          <p:cNvPr id="260" name="object 260"/>
          <p:cNvSpPr/>
          <p:nvPr/>
        </p:nvSpPr>
        <p:spPr>
          <a:xfrm>
            <a:off x="4562904" y="4202565"/>
            <a:ext cx="0" cy="1100672"/>
          </a:xfrm>
          <a:custGeom>
            <a:avLst/>
            <a:gdLst/>
            <a:ahLst/>
            <a:cxnLst/>
            <a:rect l="l" t="t" r="r" b="b"/>
            <a:pathLst>
              <a:path h="1247428">
                <a:moveTo>
                  <a:pt x="0" y="0"/>
                </a:moveTo>
                <a:lnTo>
                  <a:pt x="0" y="1238454"/>
                </a:lnTo>
              </a:path>
            </a:pathLst>
          </a:custGeom>
          <a:ln w="8974">
            <a:solidFill>
              <a:srgbClr val="000000"/>
            </a:solidFill>
          </a:ln>
        </p:spPr>
        <p:txBody>
          <a:bodyPr wrap="square" lIns="0" tIns="0" rIns="0" bIns="0" rtlCol="0">
            <a:noAutofit/>
          </a:bodyPr>
          <a:lstStyle/>
          <a:p>
            <a:endParaRPr/>
          </a:p>
        </p:txBody>
      </p:sp>
      <p:sp>
        <p:nvSpPr>
          <p:cNvPr id="261" name="object 261"/>
          <p:cNvSpPr/>
          <p:nvPr/>
        </p:nvSpPr>
        <p:spPr>
          <a:xfrm>
            <a:off x="5007530" y="3965011"/>
            <a:ext cx="81584" cy="1330309"/>
          </a:xfrm>
          <a:prstGeom prst="rect">
            <a:avLst/>
          </a:prstGeom>
          <a:blipFill>
            <a:blip r:embed="rId16" cstate="print"/>
            <a:stretch>
              <a:fillRect/>
            </a:stretch>
          </a:blipFill>
        </p:spPr>
        <p:txBody>
          <a:bodyPr wrap="square" lIns="0" tIns="0" rIns="0" bIns="0" rtlCol="0">
            <a:noAutofit/>
          </a:bodyPr>
          <a:lstStyle/>
          <a:p>
            <a:endParaRPr/>
          </a:p>
        </p:txBody>
      </p:sp>
      <p:sp>
        <p:nvSpPr>
          <p:cNvPr id="262" name="object 262"/>
          <p:cNvSpPr/>
          <p:nvPr/>
        </p:nvSpPr>
        <p:spPr>
          <a:xfrm>
            <a:off x="5007530" y="3968969"/>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263" name="object 263"/>
          <p:cNvSpPr/>
          <p:nvPr/>
        </p:nvSpPr>
        <p:spPr>
          <a:xfrm>
            <a:off x="5093193" y="3965010"/>
            <a:ext cx="0" cy="1338227"/>
          </a:xfrm>
          <a:custGeom>
            <a:avLst/>
            <a:gdLst/>
            <a:ahLst/>
            <a:cxnLst/>
            <a:rect l="l" t="t" r="r" b="b"/>
            <a:pathLst>
              <a:path h="1516657">
                <a:moveTo>
                  <a:pt x="0" y="0"/>
                </a:moveTo>
                <a:lnTo>
                  <a:pt x="0" y="1507683"/>
                </a:lnTo>
              </a:path>
            </a:pathLst>
          </a:custGeom>
          <a:ln w="8974">
            <a:solidFill>
              <a:srgbClr val="000000"/>
            </a:solidFill>
          </a:ln>
        </p:spPr>
        <p:txBody>
          <a:bodyPr wrap="square" lIns="0" tIns="0" rIns="0" bIns="0" rtlCol="0">
            <a:noAutofit/>
          </a:bodyPr>
          <a:lstStyle/>
          <a:p>
            <a:endParaRPr/>
          </a:p>
        </p:txBody>
      </p:sp>
      <p:sp>
        <p:nvSpPr>
          <p:cNvPr id="264" name="object 264"/>
          <p:cNvSpPr/>
          <p:nvPr/>
        </p:nvSpPr>
        <p:spPr>
          <a:xfrm>
            <a:off x="5011609" y="3965010"/>
            <a:ext cx="0" cy="1338227"/>
          </a:xfrm>
          <a:custGeom>
            <a:avLst/>
            <a:gdLst/>
            <a:ahLst/>
            <a:cxnLst/>
            <a:rect l="l" t="t" r="r" b="b"/>
            <a:pathLst>
              <a:path h="1516657">
                <a:moveTo>
                  <a:pt x="0" y="0"/>
                </a:moveTo>
                <a:lnTo>
                  <a:pt x="0" y="1507683"/>
                </a:lnTo>
              </a:path>
            </a:pathLst>
          </a:custGeom>
          <a:ln w="8974">
            <a:solidFill>
              <a:srgbClr val="000000"/>
            </a:solidFill>
          </a:ln>
        </p:spPr>
        <p:txBody>
          <a:bodyPr wrap="square" lIns="0" tIns="0" rIns="0" bIns="0" rtlCol="0">
            <a:noAutofit/>
          </a:bodyPr>
          <a:lstStyle/>
          <a:p>
            <a:endParaRPr/>
          </a:p>
        </p:txBody>
      </p:sp>
      <p:sp>
        <p:nvSpPr>
          <p:cNvPr id="265" name="object 265"/>
          <p:cNvSpPr/>
          <p:nvPr/>
        </p:nvSpPr>
        <p:spPr>
          <a:xfrm>
            <a:off x="5456235" y="3687862"/>
            <a:ext cx="81584" cy="1607456"/>
          </a:xfrm>
          <a:prstGeom prst="rect">
            <a:avLst/>
          </a:prstGeom>
          <a:blipFill>
            <a:blip r:embed="rId17" cstate="print"/>
            <a:stretch>
              <a:fillRect/>
            </a:stretch>
          </a:blipFill>
        </p:spPr>
        <p:txBody>
          <a:bodyPr wrap="square" lIns="0" tIns="0" rIns="0" bIns="0" rtlCol="0">
            <a:noAutofit/>
          </a:bodyPr>
          <a:lstStyle/>
          <a:p>
            <a:endParaRPr/>
          </a:p>
        </p:txBody>
      </p:sp>
      <p:sp>
        <p:nvSpPr>
          <p:cNvPr id="266" name="object 266"/>
          <p:cNvSpPr/>
          <p:nvPr/>
        </p:nvSpPr>
        <p:spPr>
          <a:xfrm>
            <a:off x="5456237" y="3691822"/>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267" name="object 267"/>
          <p:cNvSpPr/>
          <p:nvPr/>
        </p:nvSpPr>
        <p:spPr>
          <a:xfrm>
            <a:off x="5541898" y="3687863"/>
            <a:ext cx="0" cy="1615374"/>
          </a:xfrm>
          <a:custGeom>
            <a:avLst/>
            <a:gdLst/>
            <a:ahLst/>
            <a:cxnLst/>
            <a:rect l="l" t="t" r="r" b="b"/>
            <a:pathLst>
              <a:path h="1830757">
                <a:moveTo>
                  <a:pt x="0" y="0"/>
                </a:moveTo>
                <a:lnTo>
                  <a:pt x="0" y="1821784"/>
                </a:lnTo>
              </a:path>
            </a:pathLst>
          </a:custGeom>
          <a:ln w="8974">
            <a:solidFill>
              <a:srgbClr val="000000"/>
            </a:solidFill>
          </a:ln>
        </p:spPr>
        <p:txBody>
          <a:bodyPr wrap="square" lIns="0" tIns="0" rIns="0" bIns="0" rtlCol="0">
            <a:noAutofit/>
          </a:bodyPr>
          <a:lstStyle/>
          <a:p>
            <a:endParaRPr/>
          </a:p>
        </p:txBody>
      </p:sp>
      <p:sp>
        <p:nvSpPr>
          <p:cNvPr id="268" name="object 268"/>
          <p:cNvSpPr/>
          <p:nvPr/>
        </p:nvSpPr>
        <p:spPr>
          <a:xfrm>
            <a:off x="5460315" y="3687863"/>
            <a:ext cx="0" cy="1615374"/>
          </a:xfrm>
          <a:custGeom>
            <a:avLst/>
            <a:gdLst/>
            <a:ahLst/>
            <a:cxnLst/>
            <a:rect l="l" t="t" r="r" b="b"/>
            <a:pathLst>
              <a:path h="1830757">
                <a:moveTo>
                  <a:pt x="0" y="0"/>
                </a:moveTo>
                <a:lnTo>
                  <a:pt x="0" y="1821784"/>
                </a:lnTo>
              </a:path>
            </a:pathLst>
          </a:custGeom>
          <a:ln w="8974">
            <a:solidFill>
              <a:srgbClr val="000000"/>
            </a:solidFill>
          </a:ln>
        </p:spPr>
        <p:txBody>
          <a:bodyPr wrap="square" lIns="0" tIns="0" rIns="0" bIns="0" rtlCol="0">
            <a:noAutofit/>
          </a:bodyPr>
          <a:lstStyle/>
          <a:p>
            <a:endParaRPr/>
          </a:p>
        </p:txBody>
      </p:sp>
      <p:sp>
        <p:nvSpPr>
          <p:cNvPr id="269" name="object 269"/>
          <p:cNvSpPr/>
          <p:nvPr/>
        </p:nvSpPr>
        <p:spPr>
          <a:xfrm>
            <a:off x="5913101" y="3371122"/>
            <a:ext cx="81582" cy="1924196"/>
          </a:xfrm>
          <a:prstGeom prst="rect">
            <a:avLst/>
          </a:prstGeom>
          <a:blipFill>
            <a:blip r:embed="rId18" cstate="print"/>
            <a:stretch>
              <a:fillRect/>
            </a:stretch>
          </a:blipFill>
        </p:spPr>
        <p:txBody>
          <a:bodyPr wrap="square" lIns="0" tIns="0" rIns="0" bIns="0" rtlCol="0">
            <a:noAutofit/>
          </a:bodyPr>
          <a:lstStyle/>
          <a:p>
            <a:endParaRPr/>
          </a:p>
        </p:txBody>
      </p:sp>
      <p:sp>
        <p:nvSpPr>
          <p:cNvPr id="270" name="object 270"/>
          <p:cNvSpPr/>
          <p:nvPr/>
        </p:nvSpPr>
        <p:spPr>
          <a:xfrm>
            <a:off x="5913102" y="3375082"/>
            <a:ext cx="89740" cy="0"/>
          </a:xfrm>
          <a:custGeom>
            <a:avLst/>
            <a:gdLst/>
            <a:ahLst/>
            <a:cxnLst/>
            <a:rect l="l" t="t" r="r" b="b"/>
            <a:pathLst>
              <a:path w="98714">
                <a:moveTo>
                  <a:pt x="0" y="0"/>
                </a:moveTo>
                <a:lnTo>
                  <a:pt x="98714" y="0"/>
                </a:lnTo>
              </a:path>
            </a:pathLst>
          </a:custGeom>
          <a:ln w="8974">
            <a:solidFill>
              <a:srgbClr val="000000"/>
            </a:solidFill>
          </a:ln>
        </p:spPr>
        <p:txBody>
          <a:bodyPr wrap="square" lIns="0" tIns="0" rIns="0" bIns="0" rtlCol="0">
            <a:noAutofit/>
          </a:bodyPr>
          <a:lstStyle/>
          <a:p>
            <a:endParaRPr/>
          </a:p>
        </p:txBody>
      </p:sp>
      <p:sp>
        <p:nvSpPr>
          <p:cNvPr id="271" name="object 271"/>
          <p:cNvSpPr/>
          <p:nvPr/>
        </p:nvSpPr>
        <p:spPr>
          <a:xfrm>
            <a:off x="5998763" y="3371122"/>
            <a:ext cx="0" cy="1932115"/>
          </a:xfrm>
          <a:custGeom>
            <a:avLst/>
            <a:gdLst/>
            <a:ahLst/>
            <a:cxnLst/>
            <a:rect l="l" t="t" r="r" b="b"/>
            <a:pathLst>
              <a:path h="2189730">
                <a:moveTo>
                  <a:pt x="0" y="0"/>
                </a:moveTo>
                <a:lnTo>
                  <a:pt x="0" y="2180756"/>
                </a:lnTo>
              </a:path>
            </a:pathLst>
          </a:custGeom>
          <a:ln w="8974">
            <a:solidFill>
              <a:srgbClr val="000000"/>
            </a:solidFill>
          </a:ln>
        </p:spPr>
        <p:txBody>
          <a:bodyPr wrap="square" lIns="0" tIns="0" rIns="0" bIns="0" rtlCol="0">
            <a:noAutofit/>
          </a:bodyPr>
          <a:lstStyle/>
          <a:p>
            <a:endParaRPr/>
          </a:p>
        </p:txBody>
      </p:sp>
      <p:sp>
        <p:nvSpPr>
          <p:cNvPr id="272" name="object 272"/>
          <p:cNvSpPr/>
          <p:nvPr/>
        </p:nvSpPr>
        <p:spPr>
          <a:xfrm>
            <a:off x="5917180" y="3371122"/>
            <a:ext cx="0" cy="1932115"/>
          </a:xfrm>
          <a:custGeom>
            <a:avLst/>
            <a:gdLst/>
            <a:ahLst/>
            <a:cxnLst/>
            <a:rect l="l" t="t" r="r" b="b"/>
            <a:pathLst>
              <a:path h="2189730">
                <a:moveTo>
                  <a:pt x="0" y="0"/>
                </a:moveTo>
                <a:lnTo>
                  <a:pt x="0" y="2180756"/>
                </a:lnTo>
              </a:path>
            </a:pathLst>
          </a:custGeom>
          <a:ln w="8974">
            <a:solidFill>
              <a:srgbClr val="000000"/>
            </a:solidFill>
          </a:ln>
        </p:spPr>
        <p:txBody>
          <a:bodyPr wrap="square" lIns="0" tIns="0" rIns="0" bIns="0" rtlCol="0">
            <a:noAutofit/>
          </a:bodyPr>
          <a:lstStyle/>
          <a:p>
            <a:endParaRPr/>
          </a:p>
        </p:txBody>
      </p:sp>
      <p:sp>
        <p:nvSpPr>
          <p:cNvPr id="273" name="object 273"/>
          <p:cNvSpPr/>
          <p:nvPr/>
        </p:nvSpPr>
        <p:spPr>
          <a:xfrm>
            <a:off x="6361806" y="3006871"/>
            <a:ext cx="81584" cy="2288448"/>
          </a:xfrm>
          <a:prstGeom prst="rect">
            <a:avLst/>
          </a:prstGeom>
          <a:blipFill>
            <a:blip r:embed="rId19" cstate="print"/>
            <a:stretch>
              <a:fillRect/>
            </a:stretch>
          </a:blipFill>
        </p:spPr>
        <p:txBody>
          <a:bodyPr wrap="square" lIns="0" tIns="0" rIns="0" bIns="0" rtlCol="0">
            <a:noAutofit/>
          </a:bodyPr>
          <a:lstStyle/>
          <a:p>
            <a:endParaRPr/>
          </a:p>
        </p:txBody>
      </p:sp>
      <p:sp>
        <p:nvSpPr>
          <p:cNvPr id="274" name="object 274"/>
          <p:cNvSpPr/>
          <p:nvPr/>
        </p:nvSpPr>
        <p:spPr>
          <a:xfrm>
            <a:off x="6361806" y="3010831"/>
            <a:ext cx="89742" cy="0"/>
          </a:xfrm>
          <a:custGeom>
            <a:avLst/>
            <a:gdLst/>
            <a:ahLst/>
            <a:cxnLst/>
            <a:rect l="l" t="t" r="r" b="b"/>
            <a:pathLst>
              <a:path w="98716">
                <a:moveTo>
                  <a:pt x="0" y="0"/>
                </a:moveTo>
                <a:lnTo>
                  <a:pt x="98716" y="0"/>
                </a:lnTo>
              </a:path>
            </a:pathLst>
          </a:custGeom>
          <a:ln w="8974">
            <a:solidFill>
              <a:srgbClr val="000000"/>
            </a:solidFill>
          </a:ln>
        </p:spPr>
        <p:txBody>
          <a:bodyPr wrap="square" lIns="0" tIns="0" rIns="0" bIns="0" rtlCol="0">
            <a:noAutofit/>
          </a:bodyPr>
          <a:lstStyle/>
          <a:p>
            <a:endParaRPr/>
          </a:p>
        </p:txBody>
      </p:sp>
      <p:sp>
        <p:nvSpPr>
          <p:cNvPr id="275" name="object 275"/>
          <p:cNvSpPr/>
          <p:nvPr/>
        </p:nvSpPr>
        <p:spPr>
          <a:xfrm>
            <a:off x="6447469" y="3006871"/>
            <a:ext cx="0" cy="2296366"/>
          </a:xfrm>
          <a:custGeom>
            <a:avLst/>
            <a:gdLst/>
            <a:ahLst/>
            <a:cxnLst/>
            <a:rect l="l" t="t" r="r" b="b"/>
            <a:pathLst>
              <a:path h="2602548">
                <a:moveTo>
                  <a:pt x="0" y="0"/>
                </a:moveTo>
                <a:lnTo>
                  <a:pt x="0" y="2593574"/>
                </a:lnTo>
              </a:path>
            </a:pathLst>
          </a:custGeom>
          <a:ln w="8974">
            <a:solidFill>
              <a:srgbClr val="000000"/>
            </a:solidFill>
          </a:ln>
        </p:spPr>
        <p:txBody>
          <a:bodyPr wrap="square" lIns="0" tIns="0" rIns="0" bIns="0" rtlCol="0">
            <a:noAutofit/>
          </a:bodyPr>
          <a:lstStyle/>
          <a:p>
            <a:endParaRPr/>
          </a:p>
        </p:txBody>
      </p:sp>
      <p:sp>
        <p:nvSpPr>
          <p:cNvPr id="276" name="object 276"/>
          <p:cNvSpPr/>
          <p:nvPr/>
        </p:nvSpPr>
        <p:spPr>
          <a:xfrm>
            <a:off x="6365885" y="3006871"/>
            <a:ext cx="0" cy="2296366"/>
          </a:xfrm>
          <a:custGeom>
            <a:avLst/>
            <a:gdLst/>
            <a:ahLst/>
            <a:cxnLst/>
            <a:rect l="l" t="t" r="r" b="b"/>
            <a:pathLst>
              <a:path h="2602548">
                <a:moveTo>
                  <a:pt x="0" y="0"/>
                </a:moveTo>
                <a:lnTo>
                  <a:pt x="0" y="2593574"/>
                </a:lnTo>
              </a:path>
            </a:pathLst>
          </a:custGeom>
          <a:ln w="8974">
            <a:solidFill>
              <a:srgbClr val="000000"/>
            </a:solidFill>
          </a:ln>
        </p:spPr>
        <p:txBody>
          <a:bodyPr wrap="square" lIns="0" tIns="0" rIns="0" bIns="0" rtlCol="0">
            <a:noAutofit/>
          </a:bodyPr>
          <a:lstStyle/>
          <a:p>
            <a:endParaRPr/>
          </a:p>
        </p:txBody>
      </p:sp>
      <p:sp>
        <p:nvSpPr>
          <p:cNvPr id="277" name="object 277"/>
          <p:cNvSpPr/>
          <p:nvPr/>
        </p:nvSpPr>
        <p:spPr>
          <a:xfrm>
            <a:off x="6818671" y="2587190"/>
            <a:ext cx="81582" cy="2708128"/>
          </a:xfrm>
          <a:prstGeom prst="rect">
            <a:avLst/>
          </a:prstGeom>
          <a:blipFill>
            <a:blip r:embed="rId20" cstate="print"/>
            <a:stretch>
              <a:fillRect/>
            </a:stretch>
          </a:blipFill>
        </p:spPr>
        <p:txBody>
          <a:bodyPr wrap="square" lIns="0" tIns="0" rIns="0" bIns="0" rtlCol="0">
            <a:noAutofit/>
          </a:bodyPr>
          <a:lstStyle/>
          <a:p>
            <a:endParaRPr/>
          </a:p>
        </p:txBody>
      </p:sp>
      <p:sp>
        <p:nvSpPr>
          <p:cNvPr id="278" name="object 278"/>
          <p:cNvSpPr/>
          <p:nvPr/>
        </p:nvSpPr>
        <p:spPr>
          <a:xfrm>
            <a:off x="6818671" y="2591149"/>
            <a:ext cx="89742" cy="0"/>
          </a:xfrm>
          <a:custGeom>
            <a:avLst/>
            <a:gdLst/>
            <a:ahLst/>
            <a:cxnLst/>
            <a:rect l="l" t="t" r="r" b="b"/>
            <a:pathLst>
              <a:path w="98716">
                <a:moveTo>
                  <a:pt x="0" y="0"/>
                </a:moveTo>
                <a:lnTo>
                  <a:pt x="98716" y="0"/>
                </a:lnTo>
              </a:path>
            </a:pathLst>
          </a:custGeom>
          <a:ln w="8974">
            <a:solidFill>
              <a:srgbClr val="000000"/>
            </a:solidFill>
          </a:ln>
        </p:spPr>
        <p:txBody>
          <a:bodyPr wrap="square" lIns="0" tIns="0" rIns="0" bIns="0" rtlCol="0">
            <a:noAutofit/>
          </a:bodyPr>
          <a:lstStyle/>
          <a:p>
            <a:endParaRPr/>
          </a:p>
        </p:txBody>
      </p:sp>
      <p:sp>
        <p:nvSpPr>
          <p:cNvPr id="279" name="object 279"/>
          <p:cNvSpPr/>
          <p:nvPr/>
        </p:nvSpPr>
        <p:spPr>
          <a:xfrm>
            <a:off x="6904333" y="2587191"/>
            <a:ext cx="0" cy="2716046"/>
          </a:xfrm>
          <a:custGeom>
            <a:avLst/>
            <a:gdLst/>
            <a:ahLst/>
            <a:cxnLst/>
            <a:rect l="l" t="t" r="r" b="b"/>
            <a:pathLst>
              <a:path h="3078186">
                <a:moveTo>
                  <a:pt x="0" y="0"/>
                </a:moveTo>
                <a:lnTo>
                  <a:pt x="0" y="3069212"/>
                </a:lnTo>
              </a:path>
            </a:pathLst>
          </a:custGeom>
          <a:ln w="8974">
            <a:solidFill>
              <a:srgbClr val="000000"/>
            </a:solidFill>
          </a:ln>
        </p:spPr>
        <p:txBody>
          <a:bodyPr wrap="square" lIns="0" tIns="0" rIns="0" bIns="0" rtlCol="0">
            <a:noAutofit/>
          </a:bodyPr>
          <a:lstStyle/>
          <a:p>
            <a:endParaRPr/>
          </a:p>
        </p:txBody>
      </p:sp>
      <p:sp>
        <p:nvSpPr>
          <p:cNvPr id="280" name="object 280"/>
          <p:cNvSpPr/>
          <p:nvPr/>
        </p:nvSpPr>
        <p:spPr>
          <a:xfrm>
            <a:off x="6822751" y="2587191"/>
            <a:ext cx="0" cy="2716046"/>
          </a:xfrm>
          <a:custGeom>
            <a:avLst/>
            <a:gdLst/>
            <a:ahLst/>
            <a:cxnLst/>
            <a:rect l="l" t="t" r="r" b="b"/>
            <a:pathLst>
              <a:path h="3078186">
                <a:moveTo>
                  <a:pt x="0" y="0"/>
                </a:moveTo>
                <a:lnTo>
                  <a:pt x="0" y="3069212"/>
                </a:lnTo>
              </a:path>
            </a:pathLst>
          </a:custGeom>
          <a:ln w="8974">
            <a:solidFill>
              <a:srgbClr val="000000"/>
            </a:solidFill>
          </a:ln>
        </p:spPr>
        <p:txBody>
          <a:bodyPr wrap="square" lIns="0" tIns="0" rIns="0" bIns="0" rtlCol="0">
            <a:noAutofit/>
          </a:bodyPr>
          <a:lstStyle/>
          <a:p>
            <a:endParaRPr/>
          </a:p>
        </p:txBody>
      </p:sp>
      <p:sp>
        <p:nvSpPr>
          <p:cNvPr id="281" name="object 281"/>
          <p:cNvSpPr/>
          <p:nvPr/>
        </p:nvSpPr>
        <p:spPr>
          <a:xfrm>
            <a:off x="2829267" y="5105276"/>
            <a:ext cx="81582" cy="190044"/>
          </a:xfrm>
          <a:prstGeom prst="rect">
            <a:avLst/>
          </a:prstGeom>
          <a:blipFill>
            <a:blip r:embed="rId21" cstate="print"/>
            <a:stretch>
              <a:fillRect/>
            </a:stretch>
          </a:blipFill>
        </p:spPr>
        <p:txBody>
          <a:bodyPr wrap="square" lIns="0" tIns="0" rIns="0" bIns="0" rtlCol="0">
            <a:noAutofit/>
          </a:bodyPr>
          <a:lstStyle/>
          <a:p>
            <a:endParaRPr/>
          </a:p>
        </p:txBody>
      </p:sp>
      <p:sp>
        <p:nvSpPr>
          <p:cNvPr id="282" name="object 282"/>
          <p:cNvSpPr/>
          <p:nvPr/>
        </p:nvSpPr>
        <p:spPr>
          <a:xfrm>
            <a:off x="2829268" y="5109234"/>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283" name="object 283"/>
          <p:cNvSpPr/>
          <p:nvPr/>
        </p:nvSpPr>
        <p:spPr>
          <a:xfrm>
            <a:off x="2914929" y="5105275"/>
            <a:ext cx="0" cy="197962"/>
          </a:xfrm>
          <a:custGeom>
            <a:avLst/>
            <a:gdLst/>
            <a:ahLst/>
            <a:cxnLst/>
            <a:rect l="l" t="t" r="r" b="b"/>
            <a:pathLst>
              <a:path h="224357">
                <a:moveTo>
                  <a:pt x="0" y="0"/>
                </a:moveTo>
                <a:lnTo>
                  <a:pt x="0" y="215383"/>
                </a:lnTo>
              </a:path>
            </a:pathLst>
          </a:custGeom>
          <a:ln w="8974">
            <a:solidFill>
              <a:srgbClr val="000000"/>
            </a:solidFill>
          </a:ln>
        </p:spPr>
        <p:txBody>
          <a:bodyPr wrap="square" lIns="0" tIns="0" rIns="0" bIns="0" rtlCol="0">
            <a:noAutofit/>
          </a:bodyPr>
          <a:lstStyle/>
          <a:p>
            <a:endParaRPr/>
          </a:p>
        </p:txBody>
      </p:sp>
      <p:sp>
        <p:nvSpPr>
          <p:cNvPr id="284" name="object 284"/>
          <p:cNvSpPr/>
          <p:nvPr/>
        </p:nvSpPr>
        <p:spPr>
          <a:xfrm>
            <a:off x="2833346" y="5105275"/>
            <a:ext cx="0" cy="197962"/>
          </a:xfrm>
          <a:custGeom>
            <a:avLst/>
            <a:gdLst/>
            <a:ahLst/>
            <a:cxnLst/>
            <a:rect l="l" t="t" r="r" b="b"/>
            <a:pathLst>
              <a:path h="224357">
                <a:moveTo>
                  <a:pt x="0" y="0"/>
                </a:moveTo>
                <a:lnTo>
                  <a:pt x="0" y="215383"/>
                </a:lnTo>
              </a:path>
            </a:pathLst>
          </a:custGeom>
          <a:ln w="8974">
            <a:solidFill>
              <a:srgbClr val="000000"/>
            </a:solidFill>
          </a:ln>
        </p:spPr>
        <p:txBody>
          <a:bodyPr wrap="square" lIns="0" tIns="0" rIns="0" bIns="0" rtlCol="0">
            <a:noAutofit/>
          </a:bodyPr>
          <a:lstStyle/>
          <a:p>
            <a:endParaRPr/>
          </a:p>
        </p:txBody>
      </p:sp>
      <p:sp>
        <p:nvSpPr>
          <p:cNvPr id="285" name="object 285"/>
          <p:cNvSpPr/>
          <p:nvPr/>
        </p:nvSpPr>
        <p:spPr>
          <a:xfrm>
            <a:off x="3277973" y="5057764"/>
            <a:ext cx="89741" cy="237555"/>
          </a:xfrm>
          <a:prstGeom prst="rect">
            <a:avLst/>
          </a:prstGeom>
          <a:blipFill>
            <a:blip r:embed="rId22" cstate="print"/>
            <a:stretch>
              <a:fillRect/>
            </a:stretch>
          </a:blipFill>
        </p:spPr>
        <p:txBody>
          <a:bodyPr wrap="square" lIns="0" tIns="0" rIns="0" bIns="0" rtlCol="0">
            <a:noAutofit/>
          </a:bodyPr>
          <a:lstStyle/>
          <a:p>
            <a:endParaRPr/>
          </a:p>
        </p:txBody>
      </p:sp>
      <p:sp>
        <p:nvSpPr>
          <p:cNvPr id="286" name="object 286"/>
          <p:cNvSpPr/>
          <p:nvPr/>
        </p:nvSpPr>
        <p:spPr>
          <a:xfrm>
            <a:off x="3277973" y="5061723"/>
            <a:ext cx="97899" cy="0"/>
          </a:xfrm>
          <a:custGeom>
            <a:avLst/>
            <a:gdLst/>
            <a:ahLst/>
            <a:cxnLst/>
            <a:rect l="l" t="t" r="r" b="b"/>
            <a:pathLst>
              <a:path w="107689">
                <a:moveTo>
                  <a:pt x="0" y="0"/>
                </a:moveTo>
                <a:lnTo>
                  <a:pt x="107689" y="0"/>
                </a:lnTo>
              </a:path>
            </a:pathLst>
          </a:custGeom>
          <a:ln w="8974">
            <a:solidFill>
              <a:srgbClr val="000000"/>
            </a:solidFill>
          </a:ln>
        </p:spPr>
        <p:txBody>
          <a:bodyPr wrap="square" lIns="0" tIns="0" rIns="0" bIns="0" rtlCol="0">
            <a:noAutofit/>
          </a:bodyPr>
          <a:lstStyle/>
          <a:p>
            <a:endParaRPr/>
          </a:p>
        </p:txBody>
      </p:sp>
      <p:sp>
        <p:nvSpPr>
          <p:cNvPr id="287" name="object 287"/>
          <p:cNvSpPr/>
          <p:nvPr/>
        </p:nvSpPr>
        <p:spPr>
          <a:xfrm>
            <a:off x="3371793" y="5057764"/>
            <a:ext cx="0" cy="245473"/>
          </a:xfrm>
          <a:custGeom>
            <a:avLst/>
            <a:gdLst/>
            <a:ahLst/>
            <a:cxnLst/>
            <a:rect l="l" t="t" r="r" b="b"/>
            <a:pathLst>
              <a:path h="278203">
                <a:moveTo>
                  <a:pt x="0" y="0"/>
                </a:moveTo>
                <a:lnTo>
                  <a:pt x="0" y="269229"/>
                </a:lnTo>
              </a:path>
            </a:pathLst>
          </a:custGeom>
          <a:ln w="8974">
            <a:solidFill>
              <a:srgbClr val="000000"/>
            </a:solidFill>
          </a:ln>
        </p:spPr>
        <p:txBody>
          <a:bodyPr wrap="square" lIns="0" tIns="0" rIns="0" bIns="0" rtlCol="0">
            <a:noAutofit/>
          </a:bodyPr>
          <a:lstStyle/>
          <a:p>
            <a:endParaRPr/>
          </a:p>
        </p:txBody>
      </p:sp>
      <p:sp>
        <p:nvSpPr>
          <p:cNvPr id="288" name="object 288"/>
          <p:cNvSpPr/>
          <p:nvPr/>
        </p:nvSpPr>
        <p:spPr>
          <a:xfrm>
            <a:off x="3282052" y="5057764"/>
            <a:ext cx="0" cy="245473"/>
          </a:xfrm>
          <a:custGeom>
            <a:avLst/>
            <a:gdLst/>
            <a:ahLst/>
            <a:cxnLst/>
            <a:rect l="l" t="t" r="r" b="b"/>
            <a:pathLst>
              <a:path h="278203">
                <a:moveTo>
                  <a:pt x="0" y="0"/>
                </a:moveTo>
                <a:lnTo>
                  <a:pt x="0" y="269229"/>
                </a:lnTo>
              </a:path>
            </a:pathLst>
          </a:custGeom>
          <a:ln w="8974">
            <a:solidFill>
              <a:srgbClr val="000000"/>
            </a:solidFill>
          </a:ln>
        </p:spPr>
        <p:txBody>
          <a:bodyPr wrap="square" lIns="0" tIns="0" rIns="0" bIns="0" rtlCol="0">
            <a:noAutofit/>
          </a:bodyPr>
          <a:lstStyle/>
          <a:p>
            <a:endParaRPr/>
          </a:p>
        </p:txBody>
      </p:sp>
      <p:sp>
        <p:nvSpPr>
          <p:cNvPr id="289" name="object 289"/>
          <p:cNvSpPr/>
          <p:nvPr/>
        </p:nvSpPr>
        <p:spPr>
          <a:xfrm>
            <a:off x="3734837" y="5002336"/>
            <a:ext cx="81582" cy="292984"/>
          </a:xfrm>
          <a:prstGeom prst="rect">
            <a:avLst/>
          </a:prstGeom>
          <a:blipFill>
            <a:blip r:embed="rId23" cstate="print"/>
            <a:stretch>
              <a:fillRect/>
            </a:stretch>
          </a:blipFill>
        </p:spPr>
        <p:txBody>
          <a:bodyPr wrap="square" lIns="0" tIns="0" rIns="0" bIns="0" rtlCol="0">
            <a:noAutofit/>
          </a:bodyPr>
          <a:lstStyle/>
          <a:p>
            <a:endParaRPr/>
          </a:p>
        </p:txBody>
      </p:sp>
      <p:sp>
        <p:nvSpPr>
          <p:cNvPr id="290" name="object 290"/>
          <p:cNvSpPr/>
          <p:nvPr/>
        </p:nvSpPr>
        <p:spPr>
          <a:xfrm>
            <a:off x="3734838" y="5006293"/>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291" name="object 291"/>
          <p:cNvSpPr/>
          <p:nvPr/>
        </p:nvSpPr>
        <p:spPr>
          <a:xfrm>
            <a:off x="3820499" y="5002334"/>
            <a:ext cx="0" cy="300903"/>
          </a:xfrm>
          <a:custGeom>
            <a:avLst/>
            <a:gdLst/>
            <a:ahLst/>
            <a:cxnLst/>
            <a:rect l="l" t="t" r="r" b="b"/>
            <a:pathLst>
              <a:path h="341023">
                <a:moveTo>
                  <a:pt x="0" y="0"/>
                </a:moveTo>
                <a:lnTo>
                  <a:pt x="0" y="332049"/>
                </a:lnTo>
              </a:path>
            </a:pathLst>
          </a:custGeom>
          <a:ln w="8974">
            <a:solidFill>
              <a:srgbClr val="000000"/>
            </a:solidFill>
          </a:ln>
        </p:spPr>
        <p:txBody>
          <a:bodyPr wrap="square" lIns="0" tIns="0" rIns="0" bIns="0" rtlCol="0">
            <a:noAutofit/>
          </a:bodyPr>
          <a:lstStyle/>
          <a:p>
            <a:endParaRPr/>
          </a:p>
        </p:txBody>
      </p:sp>
      <p:sp>
        <p:nvSpPr>
          <p:cNvPr id="292" name="object 292"/>
          <p:cNvSpPr/>
          <p:nvPr/>
        </p:nvSpPr>
        <p:spPr>
          <a:xfrm>
            <a:off x="3738916" y="5002334"/>
            <a:ext cx="0" cy="300903"/>
          </a:xfrm>
          <a:custGeom>
            <a:avLst/>
            <a:gdLst/>
            <a:ahLst/>
            <a:cxnLst/>
            <a:rect l="l" t="t" r="r" b="b"/>
            <a:pathLst>
              <a:path h="341023">
                <a:moveTo>
                  <a:pt x="0" y="0"/>
                </a:moveTo>
                <a:lnTo>
                  <a:pt x="0" y="332049"/>
                </a:lnTo>
              </a:path>
            </a:pathLst>
          </a:custGeom>
          <a:ln w="8974">
            <a:solidFill>
              <a:srgbClr val="000000"/>
            </a:solidFill>
          </a:ln>
        </p:spPr>
        <p:txBody>
          <a:bodyPr wrap="square" lIns="0" tIns="0" rIns="0" bIns="0" rtlCol="0">
            <a:noAutofit/>
          </a:bodyPr>
          <a:lstStyle/>
          <a:p>
            <a:endParaRPr/>
          </a:p>
        </p:txBody>
      </p:sp>
      <p:sp>
        <p:nvSpPr>
          <p:cNvPr id="293" name="object 293"/>
          <p:cNvSpPr/>
          <p:nvPr/>
        </p:nvSpPr>
        <p:spPr>
          <a:xfrm>
            <a:off x="4183544" y="4931067"/>
            <a:ext cx="89740" cy="364251"/>
          </a:xfrm>
          <a:prstGeom prst="rect">
            <a:avLst/>
          </a:prstGeom>
          <a:blipFill>
            <a:blip r:embed="rId24" cstate="print"/>
            <a:stretch>
              <a:fillRect/>
            </a:stretch>
          </a:blipFill>
        </p:spPr>
        <p:txBody>
          <a:bodyPr wrap="square" lIns="0" tIns="0" rIns="0" bIns="0" rtlCol="0">
            <a:noAutofit/>
          </a:bodyPr>
          <a:lstStyle/>
          <a:p>
            <a:endParaRPr/>
          </a:p>
        </p:txBody>
      </p:sp>
      <p:sp>
        <p:nvSpPr>
          <p:cNvPr id="294" name="object 294"/>
          <p:cNvSpPr/>
          <p:nvPr/>
        </p:nvSpPr>
        <p:spPr>
          <a:xfrm>
            <a:off x="4183543" y="4935026"/>
            <a:ext cx="97899" cy="0"/>
          </a:xfrm>
          <a:custGeom>
            <a:avLst/>
            <a:gdLst/>
            <a:ahLst/>
            <a:cxnLst/>
            <a:rect l="l" t="t" r="r" b="b"/>
            <a:pathLst>
              <a:path w="107689">
                <a:moveTo>
                  <a:pt x="0" y="0"/>
                </a:moveTo>
                <a:lnTo>
                  <a:pt x="107689" y="0"/>
                </a:lnTo>
              </a:path>
            </a:pathLst>
          </a:custGeom>
          <a:ln w="8974">
            <a:solidFill>
              <a:srgbClr val="000000"/>
            </a:solidFill>
          </a:ln>
        </p:spPr>
        <p:txBody>
          <a:bodyPr wrap="square" lIns="0" tIns="0" rIns="0" bIns="0" rtlCol="0">
            <a:noAutofit/>
          </a:bodyPr>
          <a:lstStyle/>
          <a:p>
            <a:endParaRPr/>
          </a:p>
        </p:txBody>
      </p:sp>
      <p:sp>
        <p:nvSpPr>
          <p:cNvPr id="295" name="object 295"/>
          <p:cNvSpPr/>
          <p:nvPr/>
        </p:nvSpPr>
        <p:spPr>
          <a:xfrm>
            <a:off x="4277364" y="4931068"/>
            <a:ext cx="0" cy="372169"/>
          </a:xfrm>
          <a:custGeom>
            <a:avLst/>
            <a:gdLst/>
            <a:ahLst/>
            <a:cxnLst/>
            <a:rect l="l" t="t" r="r" b="b"/>
            <a:pathLst>
              <a:path h="421792">
                <a:moveTo>
                  <a:pt x="0" y="0"/>
                </a:moveTo>
                <a:lnTo>
                  <a:pt x="0" y="412818"/>
                </a:lnTo>
              </a:path>
            </a:pathLst>
          </a:custGeom>
          <a:ln w="8974">
            <a:solidFill>
              <a:srgbClr val="000000"/>
            </a:solidFill>
          </a:ln>
        </p:spPr>
        <p:txBody>
          <a:bodyPr wrap="square" lIns="0" tIns="0" rIns="0" bIns="0" rtlCol="0">
            <a:noAutofit/>
          </a:bodyPr>
          <a:lstStyle/>
          <a:p>
            <a:endParaRPr/>
          </a:p>
        </p:txBody>
      </p:sp>
      <p:sp>
        <p:nvSpPr>
          <p:cNvPr id="296" name="object 296"/>
          <p:cNvSpPr/>
          <p:nvPr/>
        </p:nvSpPr>
        <p:spPr>
          <a:xfrm>
            <a:off x="4187622" y="4931068"/>
            <a:ext cx="0" cy="372169"/>
          </a:xfrm>
          <a:custGeom>
            <a:avLst/>
            <a:gdLst/>
            <a:ahLst/>
            <a:cxnLst/>
            <a:rect l="l" t="t" r="r" b="b"/>
            <a:pathLst>
              <a:path h="421792">
                <a:moveTo>
                  <a:pt x="0" y="0"/>
                </a:moveTo>
                <a:lnTo>
                  <a:pt x="0" y="412818"/>
                </a:lnTo>
              </a:path>
            </a:pathLst>
          </a:custGeom>
          <a:ln w="8974">
            <a:solidFill>
              <a:srgbClr val="000000"/>
            </a:solidFill>
          </a:ln>
        </p:spPr>
        <p:txBody>
          <a:bodyPr wrap="square" lIns="0" tIns="0" rIns="0" bIns="0" rtlCol="0">
            <a:noAutofit/>
          </a:bodyPr>
          <a:lstStyle/>
          <a:p>
            <a:endParaRPr/>
          </a:p>
        </p:txBody>
      </p:sp>
      <p:sp>
        <p:nvSpPr>
          <p:cNvPr id="297" name="object 297"/>
          <p:cNvSpPr/>
          <p:nvPr/>
        </p:nvSpPr>
        <p:spPr>
          <a:xfrm>
            <a:off x="4640407" y="4851883"/>
            <a:ext cx="81582" cy="443436"/>
          </a:xfrm>
          <a:prstGeom prst="rect">
            <a:avLst/>
          </a:prstGeom>
          <a:blipFill>
            <a:blip r:embed="rId25" cstate="print"/>
            <a:stretch>
              <a:fillRect/>
            </a:stretch>
          </a:blipFill>
        </p:spPr>
        <p:txBody>
          <a:bodyPr wrap="square" lIns="0" tIns="0" rIns="0" bIns="0" rtlCol="0">
            <a:noAutofit/>
          </a:bodyPr>
          <a:lstStyle/>
          <a:p>
            <a:endParaRPr/>
          </a:p>
        </p:txBody>
      </p:sp>
      <p:sp>
        <p:nvSpPr>
          <p:cNvPr id="298" name="object 298"/>
          <p:cNvSpPr/>
          <p:nvPr/>
        </p:nvSpPr>
        <p:spPr>
          <a:xfrm>
            <a:off x="4640408" y="4855841"/>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299" name="object 299"/>
          <p:cNvSpPr/>
          <p:nvPr/>
        </p:nvSpPr>
        <p:spPr>
          <a:xfrm>
            <a:off x="4726069" y="4851883"/>
            <a:ext cx="0" cy="451354"/>
          </a:xfrm>
          <a:custGeom>
            <a:avLst/>
            <a:gdLst/>
            <a:ahLst/>
            <a:cxnLst/>
            <a:rect l="l" t="t" r="r" b="b"/>
            <a:pathLst>
              <a:path h="511535">
                <a:moveTo>
                  <a:pt x="0" y="0"/>
                </a:moveTo>
                <a:lnTo>
                  <a:pt x="0" y="502561"/>
                </a:lnTo>
              </a:path>
            </a:pathLst>
          </a:custGeom>
          <a:ln w="8974">
            <a:solidFill>
              <a:srgbClr val="000000"/>
            </a:solidFill>
          </a:ln>
        </p:spPr>
        <p:txBody>
          <a:bodyPr wrap="square" lIns="0" tIns="0" rIns="0" bIns="0" rtlCol="0">
            <a:noAutofit/>
          </a:bodyPr>
          <a:lstStyle/>
          <a:p>
            <a:endParaRPr/>
          </a:p>
        </p:txBody>
      </p:sp>
      <p:sp>
        <p:nvSpPr>
          <p:cNvPr id="300" name="object 300"/>
          <p:cNvSpPr/>
          <p:nvPr/>
        </p:nvSpPr>
        <p:spPr>
          <a:xfrm>
            <a:off x="4644486" y="4851883"/>
            <a:ext cx="0" cy="451354"/>
          </a:xfrm>
          <a:custGeom>
            <a:avLst/>
            <a:gdLst/>
            <a:ahLst/>
            <a:cxnLst/>
            <a:rect l="l" t="t" r="r" b="b"/>
            <a:pathLst>
              <a:path h="511535">
                <a:moveTo>
                  <a:pt x="0" y="0"/>
                </a:moveTo>
                <a:lnTo>
                  <a:pt x="0" y="502561"/>
                </a:lnTo>
              </a:path>
            </a:pathLst>
          </a:custGeom>
          <a:ln w="8974">
            <a:solidFill>
              <a:srgbClr val="000000"/>
            </a:solidFill>
          </a:ln>
        </p:spPr>
        <p:txBody>
          <a:bodyPr wrap="square" lIns="0" tIns="0" rIns="0" bIns="0" rtlCol="0">
            <a:noAutofit/>
          </a:bodyPr>
          <a:lstStyle/>
          <a:p>
            <a:endParaRPr/>
          </a:p>
        </p:txBody>
      </p:sp>
      <p:sp>
        <p:nvSpPr>
          <p:cNvPr id="301" name="object 301"/>
          <p:cNvSpPr/>
          <p:nvPr/>
        </p:nvSpPr>
        <p:spPr>
          <a:xfrm>
            <a:off x="5089114" y="4764779"/>
            <a:ext cx="81582" cy="530539"/>
          </a:xfrm>
          <a:prstGeom prst="rect">
            <a:avLst/>
          </a:prstGeom>
          <a:blipFill>
            <a:blip r:embed="rId26" cstate="print"/>
            <a:stretch>
              <a:fillRect/>
            </a:stretch>
          </a:blipFill>
        </p:spPr>
        <p:txBody>
          <a:bodyPr wrap="square" lIns="0" tIns="0" rIns="0" bIns="0" rtlCol="0">
            <a:noAutofit/>
          </a:bodyPr>
          <a:lstStyle/>
          <a:p>
            <a:endParaRPr/>
          </a:p>
        </p:txBody>
      </p:sp>
      <p:sp>
        <p:nvSpPr>
          <p:cNvPr id="302" name="object 302"/>
          <p:cNvSpPr/>
          <p:nvPr/>
        </p:nvSpPr>
        <p:spPr>
          <a:xfrm>
            <a:off x="5089114" y="4768738"/>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03" name="object 303"/>
          <p:cNvSpPr/>
          <p:nvPr/>
        </p:nvSpPr>
        <p:spPr>
          <a:xfrm>
            <a:off x="5174775" y="4764779"/>
            <a:ext cx="0" cy="538458"/>
          </a:xfrm>
          <a:custGeom>
            <a:avLst/>
            <a:gdLst/>
            <a:ahLst/>
            <a:cxnLst/>
            <a:rect l="l" t="t" r="r" b="b"/>
            <a:pathLst>
              <a:path h="610252">
                <a:moveTo>
                  <a:pt x="0" y="0"/>
                </a:moveTo>
                <a:lnTo>
                  <a:pt x="0" y="601278"/>
                </a:lnTo>
              </a:path>
            </a:pathLst>
          </a:custGeom>
          <a:ln w="8974">
            <a:solidFill>
              <a:srgbClr val="000000"/>
            </a:solidFill>
          </a:ln>
        </p:spPr>
        <p:txBody>
          <a:bodyPr wrap="square" lIns="0" tIns="0" rIns="0" bIns="0" rtlCol="0">
            <a:noAutofit/>
          </a:bodyPr>
          <a:lstStyle/>
          <a:p>
            <a:endParaRPr/>
          </a:p>
        </p:txBody>
      </p:sp>
      <p:sp>
        <p:nvSpPr>
          <p:cNvPr id="304" name="object 304"/>
          <p:cNvSpPr/>
          <p:nvPr/>
        </p:nvSpPr>
        <p:spPr>
          <a:xfrm>
            <a:off x="5093193" y="4764779"/>
            <a:ext cx="0" cy="538458"/>
          </a:xfrm>
          <a:custGeom>
            <a:avLst/>
            <a:gdLst/>
            <a:ahLst/>
            <a:cxnLst/>
            <a:rect l="l" t="t" r="r" b="b"/>
            <a:pathLst>
              <a:path h="610252">
                <a:moveTo>
                  <a:pt x="0" y="0"/>
                </a:moveTo>
                <a:lnTo>
                  <a:pt x="0" y="601278"/>
                </a:lnTo>
              </a:path>
            </a:pathLst>
          </a:custGeom>
          <a:ln w="8974">
            <a:solidFill>
              <a:srgbClr val="000000"/>
            </a:solidFill>
          </a:ln>
        </p:spPr>
        <p:txBody>
          <a:bodyPr wrap="square" lIns="0" tIns="0" rIns="0" bIns="0" rtlCol="0">
            <a:noAutofit/>
          </a:bodyPr>
          <a:lstStyle/>
          <a:p>
            <a:endParaRPr/>
          </a:p>
        </p:txBody>
      </p:sp>
      <p:sp>
        <p:nvSpPr>
          <p:cNvPr id="305" name="object 305"/>
          <p:cNvSpPr/>
          <p:nvPr/>
        </p:nvSpPr>
        <p:spPr>
          <a:xfrm>
            <a:off x="5537819" y="4653920"/>
            <a:ext cx="89740" cy="641398"/>
          </a:xfrm>
          <a:prstGeom prst="rect">
            <a:avLst/>
          </a:prstGeom>
          <a:blipFill>
            <a:blip r:embed="rId27" cstate="print"/>
            <a:stretch>
              <a:fillRect/>
            </a:stretch>
          </a:blipFill>
        </p:spPr>
        <p:txBody>
          <a:bodyPr wrap="square" lIns="0" tIns="0" rIns="0" bIns="0" rtlCol="0">
            <a:noAutofit/>
          </a:bodyPr>
          <a:lstStyle/>
          <a:p>
            <a:endParaRPr/>
          </a:p>
        </p:txBody>
      </p:sp>
      <p:sp>
        <p:nvSpPr>
          <p:cNvPr id="306" name="object 306"/>
          <p:cNvSpPr/>
          <p:nvPr/>
        </p:nvSpPr>
        <p:spPr>
          <a:xfrm>
            <a:off x="5537820" y="4657879"/>
            <a:ext cx="97899" cy="0"/>
          </a:xfrm>
          <a:custGeom>
            <a:avLst/>
            <a:gdLst/>
            <a:ahLst/>
            <a:cxnLst/>
            <a:rect l="l" t="t" r="r" b="b"/>
            <a:pathLst>
              <a:path w="107689">
                <a:moveTo>
                  <a:pt x="0" y="0"/>
                </a:moveTo>
                <a:lnTo>
                  <a:pt x="107689" y="0"/>
                </a:lnTo>
              </a:path>
            </a:pathLst>
          </a:custGeom>
          <a:ln w="8974">
            <a:solidFill>
              <a:srgbClr val="000000"/>
            </a:solidFill>
          </a:ln>
        </p:spPr>
        <p:txBody>
          <a:bodyPr wrap="square" lIns="0" tIns="0" rIns="0" bIns="0" rtlCol="0">
            <a:noAutofit/>
          </a:bodyPr>
          <a:lstStyle/>
          <a:p>
            <a:endParaRPr/>
          </a:p>
        </p:txBody>
      </p:sp>
      <p:sp>
        <p:nvSpPr>
          <p:cNvPr id="307" name="object 307"/>
          <p:cNvSpPr/>
          <p:nvPr/>
        </p:nvSpPr>
        <p:spPr>
          <a:xfrm>
            <a:off x="5631640" y="4653921"/>
            <a:ext cx="0" cy="649316"/>
          </a:xfrm>
          <a:custGeom>
            <a:avLst/>
            <a:gdLst/>
            <a:ahLst/>
            <a:cxnLst/>
            <a:rect l="l" t="t" r="r" b="b"/>
            <a:pathLst>
              <a:path h="735892">
                <a:moveTo>
                  <a:pt x="0" y="0"/>
                </a:moveTo>
                <a:lnTo>
                  <a:pt x="0" y="726918"/>
                </a:lnTo>
              </a:path>
            </a:pathLst>
          </a:custGeom>
          <a:ln w="8974">
            <a:solidFill>
              <a:srgbClr val="000000"/>
            </a:solidFill>
          </a:ln>
        </p:spPr>
        <p:txBody>
          <a:bodyPr wrap="square" lIns="0" tIns="0" rIns="0" bIns="0" rtlCol="0">
            <a:noAutofit/>
          </a:bodyPr>
          <a:lstStyle/>
          <a:p>
            <a:endParaRPr/>
          </a:p>
        </p:txBody>
      </p:sp>
      <p:sp>
        <p:nvSpPr>
          <p:cNvPr id="308" name="object 308"/>
          <p:cNvSpPr/>
          <p:nvPr/>
        </p:nvSpPr>
        <p:spPr>
          <a:xfrm>
            <a:off x="5541898" y="4653921"/>
            <a:ext cx="0" cy="649316"/>
          </a:xfrm>
          <a:custGeom>
            <a:avLst/>
            <a:gdLst/>
            <a:ahLst/>
            <a:cxnLst/>
            <a:rect l="l" t="t" r="r" b="b"/>
            <a:pathLst>
              <a:path h="735892">
                <a:moveTo>
                  <a:pt x="0" y="0"/>
                </a:moveTo>
                <a:lnTo>
                  <a:pt x="0" y="726918"/>
                </a:lnTo>
              </a:path>
            </a:pathLst>
          </a:custGeom>
          <a:ln w="8974">
            <a:solidFill>
              <a:srgbClr val="000000"/>
            </a:solidFill>
          </a:ln>
        </p:spPr>
        <p:txBody>
          <a:bodyPr wrap="square" lIns="0" tIns="0" rIns="0" bIns="0" rtlCol="0">
            <a:noAutofit/>
          </a:bodyPr>
          <a:lstStyle/>
          <a:p>
            <a:endParaRPr/>
          </a:p>
        </p:txBody>
      </p:sp>
      <p:sp>
        <p:nvSpPr>
          <p:cNvPr id="309" name="object 309"/>
          <p:cNvSpPr/>
          <p:nvPr/>
        </p:nvSpPr>
        <p:spPr>
          <a:xfrm>
            <a:off x="5994684" y="4519305"/>
            <a:ext cx="81582" cy="776014"/>
          </a:xfrm>
          <a:prstGeom prst="rect">
            <a:avLst/>
          </a:prstGeom>
          <a:blipFill>
            <a:blip r:embed="rId28" cstate="print"/>
            <a:stretch>
              <a:fillRect/>
            </a:stretch>
          </a:blipFill>
        </p:spPr>
        <p:txBody>
          <a:bodyPr wrap="square" lIns="0" tIns="0" rIns="0" bIns="0" rtlCol="0">
            <a:noAutofit/>
          </a:bodyPr>
          <a:lstStyle/>
          <a:p>
            <a:endParaRPr/>
          </a:p>
        </p:txBody>
      </p:sp>
      <p:sp>
        <p:nvSpPr>
          <p:cNvPr id="310" name="object 310"/>
          <p:cNvSpPr/>
          <p:nvPr/>
        </p:nvSpPr>
        <p:spPr>
          <a:xfrm>
            <a:off x="5994684" y="4523265"/>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11" name="object 311"/>
          <p:cNvSpPr/>
          <p:nvPr/>
        </p:nvSpPr>
        <p:spPr>
          <a:xfrm>
            <a:off x="6080346" y="4519306"/>
            <a:ext cx="0" cy="783932"/>
          </a:xfrm>
          <a:custGeom>
            <a:avLst/>
            <a:gdLst/>
            <a:ahLst/>
            <a:cxnLst/>
            <a:rect l="l" t="t" r="r" b="b"/>
            <a:pathLst>
              <a:path h="888456">
                <a:moveTo>
                  <a:pt x="0" y="0"/>
                </a:moveTo>
                <a:lnTo>
                  <a:pt x="0" y="879482"/>
                </a:lnTo>
              </a:path>
            </a:pathLst>
          </a:custGeom>
          <a:ln w="8974">
            <a:solidFill>
              <a:srgbClr val="000000"/>
            </a:solidFill>
          </a:ln>
        </p:spPr>
        <p:txBody>
          <a:bodyPr wrap="square" lIns="0" tIns="0" rIns="0" bIns="0" rtlCol="0">
            <a:noAutofit/>
          </a:bodyPr>
          <a:lstStyle/>
          <a:p>
            <a:endParaRPr/>
          </a:p>
        </p:txBody>
      </p:sp>
      <p:sp>
        <p:nvSpPr>
          <p:cNvPr id="312" name="object 312"/>
          <p:cNvSpPr/>
          <p:nvPr/>
        </p:nvSpPr>
        <p:spPr>
          <a:xfrm>
            <a:off x="5998763" y="4519306"/>
            <a:ext cx="0" cy="783932"/>
          </a:xfrm>
          <a:custGeom>
            <a:avLst/>
            <a:gdLst/>
            <a:ahLst/>
            <a:cxnLst/>
            <a:rect l="l" t="t" r="r" b="b"/>
            <a:pathLst>
              <a:path h="888456">
                <a:moveTo>
                  <a:pt x="0" y="0"/>
                </a:moveTo>
                <a:lnTo>
                  <a:pt x="0" y="879482"/>
                </a:lnTo>
              </a:path>
            </a:pathLst>
          </a:custGeom>
          <a:ln w="8974">
            <a:solidFill>
              <a:srgbClr val="000000"/>
            </a:solidFill>
          </a:ln>
        </p:spPr>
        <p:txBody>
          <a:bodyPr wrap="square" lIns="0" tIns="0" rIns="0" bIns="0" rtlCol="0">
            <a:noAutofit/>
          </a:bodyPr>
          <a:lstStyle/>
          <a:p>
            <a:endParaRPr/>
          </a:p>
        </p:txBody>
      </p:sp>
      <p:sp>
        <p:nvSpPr>
          <p:cNvPr id="313" name="object 313"/>
          <p:cNvSpPr/>
          <p:nvPr/>
        </p:nvSpPr>
        <p:spPr>
          <a:xfrm>
            <a:off x="6443390" y="4376772"/>
            <a:ext cx="89741" cy="918547"/>
          </a:xfrm>
          <a:prstGeom prst="rect">
            <a:avLst/>
          </a:prstGeom>
          <a:blipFill>
            <a:blip r:embed="rId29" cstate="print"/>
            <a:stretch>
              <a:fillRect/>
            </a:stretch>
          </a:blipFill>
        </p:spPr>
        <p:txBody>
          <a:bodyPr wrap="square" lIns="0" tIns="0" rIns="0" bIns="0" rtlCol="0">
            <a:noAutofit/>
          </a:bodyPr>
          <a:lstStyle/>
          <a:p>
            <a:endParaRPr/>
          </a:p>
        </p:txBody>
      </p:sp>
      <p:sp>
        <p:nvSpPr>
          <p:cNvPr id="314" name="object 314"/>
          <p:cNvSpPr/>
          <p:nvPr/>
        </p:nvSpPr>
        <p:spPr>
          <a:xfrm>
            <a:off x="6443390" y="4380731"/>
            <a:ext cx="97899" cy="0"/>
          </a:xfrm>
          <a:custGeom>
            <a:avLst/>
            <a:gdLst/>
            <a:ahLst/>
            <a:cxnLst/>
            <a:rect l="l" t="t" r="r" b="b"/>
            <a:pathLst>
              <a:path w="107689">
                <a:moveTo>
                  <a:pt x="0" y="0"/>
                </a:moveTo>
                <a:lnTo>
                  <a:pt x="107689" y="0"/>
                </a:lnTo>
              </a:path>
            </a:pathLst>
          </a:custGeom>
          <a:ln w="8974">
            <a:solidFill>
              <a:srgbClr val="000000"/>
            </a:solidFill>
          </a:ln>
        </p:spPr>
        <p:txBody>
          <a:bodyPr wrap="square" lIns="0" tIns="0" rIns="0" bIns="0" rtlCol="0">
            <a:noAutofit/>
          </a:bodyPr>
          <a:lstStyle/>
          <a:p>
            <a:endParaRPr/>
          </a:p>
        </p:txBody>
      </p:sp>
      <p:sp>
        <p:nvSpPr>
          <p:cNvPr id="315" name="object 315"/>
          <p:cNvSpPr/>
          <p:nvPr/>
        </p:nvSpPr>
        <p:spPr>
          <a:xfrm>
            <a:off x="6537211" y="4376773"/>
            <a:ext cx="0" cy="926464"/>
          </a:xfrm>
          <a:custGeom>
            <a:avLst/>
            <a:gdLst/>
            <a:ahLst/>
            <a:cxnLst/>
            <a:rect l="l" t="t" r="r" b="b"/>
            <a:pathLst>
              <a:path h="1049993">
                <a:moveTo>
                  <a:pt x="0" y="0"/>
                </a:moveTo>
                <a:lnTo>
                  <a:pt x="0" y="1041019"/>
                </a:lnTo>
              </a:path>
            </a:pathLst>
          </a:custGeom>
          <a:ln w="8974">
            <a:solidFill>
              <a:srgbClr val="000000"/>
            </a:solidFill>
          </a:ln>
        </p:spPr>
        <p:txBody>
          <a:bodyPr wrap="square" lIns="0" tIns="0" rIns="0" bIns="0" rtlCol="0">
            <a:noAutofit/>
          </a:bodyPr>
          <a:lstStyle/>
          <a:p>
            <a:endParaRPr/>
          </a:p>
        </p:txBody>
      </p:sp>
      <p:sp>
        <p:nvSpPr>
          <p:cNvPr id="316" name="object 316"/>
          <p:cNvSpPr/>
          <p:nvPr/>
        </p:nvSpPr>
        <p:spPr>
          <a:xfrm>
            <a:off x="6447469" y="4376773"/>
            <a:ext cx="0" cy="926464"/>
          </a:xfrm>
          <a:custGeom>
            <a:avLst/>
            <a:gdLst/>
            <a:ahLst/>
            <a:cxnLst/>
            <a:rect l="l" t="t" r="r" b="b"/>
            <a:pathLst>
              <a:path h="1049993">
                <a:moveTo>
                  <a:pt x="0" y="0"/>
                </a:moveTo>
                <a:lnTo>
                  <a:pt x="0" y="1041019"/>
                </a:lnTo>
              </a:path>
            </a:pathLst>
          </a:custGeom>
          <a:ln w="8974">
            <a:solidFill>
              <a:srgbClr val="000000"/>
            </a:solidFill>
          </a:ln>
        </p:spPr>
        <p:txBody>
          <a:bodyPr wrap="square" lIns="0" tIns="0" rIns="0" bIns="0" rtlCol="0">
            <a:noAutofit/>
          </a:bodyPr>
          <a:lstStyle/>
          <a:p>
            <a:endParaRPr/>
          </a:p>
        </p:txBody>
      </p:sp>
      <p:sp>
        <p:nvSpPr>
          <p:cNvPr id="317" name="object 317"/>
          <p:cNvSpPr/>
          <p:nvPr/>
        </p:nvSpPr>
        <p:spPr>
          <a:xfrm>
            <a:off x="6900253" y="4210483"/>
            <a:ext cx="81584" cy="1084835"/>
          </a:xfrm>
          <a:prstGeom prst="rect">
            <a:avLst/>
          </a:prstGeom>
          <a:blipFill>
            <a:blip r:embed="rId30" cstate="print"/>
            <a:stretch>
              <a:fillRect/>
            </a:stretch>
          </a:blipFill>
        </p:spPr>
        <p:txBody>
          <a:bodyPr wrap="square" lIns="0" tIns="0" rIns="0" bIns="0" rtlCol="0">
            <a:noAutofit/>
          </a:bodyPr>
          <a:lstStyle/>
          <a:p>
            <a:endParaRPr/>
          </a:p>
        </p:txBody>
      </p:sp>
      <p:sp>
        <p:nvSpPr>
          <p:cNvPr id="318" name="object 318"/>
          <p:cNvSpPr/>
          <p:nvPr/>
        </p:nvSpPr>
        <p:spPr>
          <a:xfrm>
            <a:off x="6900254" y="4214443"/>
            <a:ext cx="89742" cy="0"/>
          </a:xfrm>
          <a:custGeom>
            <a:avLst/>
            <a:gdLst/>
            <a:ahLst/>
            <a:cxnLst/>
            <a:rect l="l" t="t" r="r" b="b"/>
            <a:pathLst>
              <a:path w="98716">
                <a:moveTo>
                  <a:pt x="0" y="0"/>
                </a:moveTo>
                <a:lnTo>
                  <a:pt x="98716" y="0"/>
                </a:lnTo>
              </a:path>
            </a:pathLst>
          </a:custGeom>
          <a:ln w="8974">
            <a:solidFill>
              <a:srgbClr val="000000"/>
            </a:solidFill>
          </a:ln>
        </p:spPr>
        <p:txBody>
          <a:bodyPr wrap="square" lIns="0" tIns="0" rIns="0" bIns="0" rtlCol="0">
            <a:noAutofit/>
          </a:bodyPr>
          <a:lstStyle/>
          <a:p>
            <a:endParaRPr/>
          </a:p>
        </p:txBody>
      </p:sp>
      <p:sp>
        <p:nvSpPr>
          <p:cNvPr id="319" name="object 319"/>
          <p:cNvSpPr/>
          <p:nvPr/>
        </p:nvSpPr>
        <p:spPr>
          <a:xfrm>
            <a:off x="6985915" y="4210484"/>
            <a:ext cx="0" cy="1092753"/>
          </a:xfrm>
          <a:custGeom>
            <a:avLst/>
            <a:gdLst/>
            <a:ahLst/>
            <a:cxnLst/>
            <a:rect l="l" t="t" r="r" b="b"/>
            <a:pathLst>
              <a:path h="1238453">
                <a:moveTo>
                  <a:pt x="0" y="0"/>
                </a:moveTo>
                <a:lnTo>
                  <a:pt x="0" y="1229479"/>
                </a:lnTo>
              </a:path>
            </a:pathLst>
          </a:custGeom>
          <a:ln w="8974">
            <a:solidFill>
              <a:srgbClr val="000000"/>
            </a:solidFill>
          </a:ln>
        </p:spPr>
        <p:txBody>
          <a:bodyPr wrap="square" lIns="0" tIns="0" rIns="0" bIns="0" rtlCol="0">
            <a:noAutofit/>
          </a:bodyPr>
          <a:lstStyle/>
          <a:p>
            <a:endParaRPr/>
          </a:p>
        </p:txBody>
      </p:sp>
      <p:sp>
        <p:nvSpPr>
          <p:cNvPr id="320" name="object 320"/>
          <p:cNvSpPr/>
          <p:nvPr/>
        </p:nvSpPr>
        <p:spPr>
          <a:xfrm>
            <a:off x="6904333" y="4210484"/>
            <a:ext cx="0" cy="1092753"/>
          </a:xfrm>
          <a:custGeom>
            <a:avLst/>
            <a:gdLst/>
            <a:ahLst/>
            <a:cxnLst/>
            <a:rect l="l" t="t" r="r" b="b"/>
            <a:pathLst>
              <a:path h="1238453">
                <a:moveTo>
                  <a:pt x="0" y="0"/>
                </a:moveTo>
                <a:lnTo>
                  <a:pt x="0" y="1229479"/>
                </a:lnTo>
              </a:path>
            </a:pathLst>
          </a:custGeom>
          <a:ln w="8974">
            <a:solidFill>
              <a:srgbClr val="000000"/>
            </a:solidFill>
          </a:ln>
        </p:spPr>
        <p:txBody>
          <a:bodyPr wrap="square" lIns="0" tIns="0" rIns="0" bIns="0" rtlCol="0">
            <a:noAutofit/>
          </a:bodyPr>
          <a:lstStyle/>
          <a:p>
            <a:endParaRPr/>
          </a:p>
        </p:txBody>
      </p:sp>
      <p:sp>
        <p:nvSpPr>
          <p:cNvPr id="321" name="object 321"/>
          <p:cNvSpPr/>
          <p:nvPr/>
        </p:nvSpPr>
        <p:spPr>
          <a:xfrm>
            <a:off x="2910850" y="5184460"/>
            <a:ext cx="81582" cy="110860"/>
          </a:xfrm>
          <a:custGeom>
            <a:avLst/>
            <a:gdLst/>
            <a:ahLst/>
            <a:cxnLst/>
            <a:rect l="l" t="t" r="r" b="b"/>
            <a:pathLst>
              <a:path w="89740" h="125641">
                <a:moveTo>
                  <a:pt x="0" y="0"/>
                </a:moveTo>
                <a:lnTo>
                  <a:pt x="0" y="125641"/>
                </a:lnTo>
                <a:lnTo>
                  <a:pt x="89740" y="125641"/>
                </a:lnTo>
                <a:lnTo>
                  <a:pt x="89740" y="0"/>
                </a:lnTo>
                <a:lnTo>
                  <a:pt x="0" y="0"/>
                </a:lnTo>
                <a:close/>
              </a:path>
            </a:pathLst>
          </a:custGeom>
          <a:solidFill>
            <a:srgbClr val="FDFBC0"/>
          </a:solidFill>
        </p:spPr>
        <p:txBody>
          <a:bodyPr wrap="square" lIns="0" tIns="0" rIns="0" bIns="0" rtlCol="0">
            <a:noAutofit/>
          </a:bodyPr>
          <a:lstStyle/>
          <a:p>
            <a:endParaRPr/>
          </a:p>
        </p:txBody>
      </p:sp>
      <p:sp>
        <p:nvSpPr>
          <p:cNvPr id="322" name="object 322"/>
          <p:cNvSpPr/>
          <p:nvPr/>
        </p:nvSpPr>
        <p:spPr>
          <a:xfrm>
            <a:off x="2910850" y="5188419"/>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23" name="object 323"/>
          <p:cNvSpPr/>
          <p:nvPr/>
        </p:nvSpPr>
        <p:spPr>
          <a:xfrm>
            <a:off x="2996512" y="5184460"/>
            <a:ext cx="0" cy="118777"/>
          </a:xfrm>
          <a:custGeom>
            <a:avLst/>
            <a:gdLst/>
            <a:ahLst/>
            <a:cxnLst/>
            <a:rect l="l" t="t" r="r" b="b"/>
            <a:pathLst>
              <a:path h="134614">
                <a:moveTo>
                  <a:pt x="0" y="0"/>
                </a:moveTo>
                <a:lnTo>
                  <a:pt x="0" y="125640"/>
                </a:lnTo>
              </a:path>
            </a:pathLst>
          </a:custGeom>
          <a:ln w="8974">
            <a:solidFill>
              <a:srgbClr val="000000"/>
            </a:solidFill>
          </a:ln>
        </p:spPr>
        <p:txBody>
          <a:bodyPr wrap="square" lIns="0" tIns="0" rIns="0" bIns="0" rtlCol="0">
            <a:noAutofit/>
          </a:bodyPr>
          <a:lstStyle/>
          <a:p>
            <a:endParaRPr/>
          </a:p>
        </p:txBody>
      </p:sp>
      <p:sp>
        <p:nvSpPr>
          <p:cNvPr id="324" name="object 324"/>
          <p:cNvSpPr/>
          <p:nvPr/>
        </p:nvSpPr>
        <p:spPr>
          <a:xfrm>
            <a:off x="2914929" y="5184460"/>
            <a:ext cx="0" cy="118777"/>
          </a:xfrm>
          <a:custGeom>
            <a:avLst/>
            <a:gdLst/>
            <a:ahLst/>
            <a:cxnLst/>
            <a:rect l="l" t="t" r="r" b="b"/>
            <a:pathLst>
              <a:path h="134614">
                <a:moveTo>
                  <a:pt x="0" y="0"/>
                </a:moveTo>
                <a:lnTo>
                  <a:pt x="0" y="125640"/>
                </a:lnTo>
              </a:path>
            </a:pathLst>
          </a:custGeom>
          <a:ln w="8974">
            <a:solidFill>
              <a:srgbClr val="000000"/>
            </a:solidFill>
          </a:ln>
        </p:spPr>
        <p:txBody>
          <a:bodyPr wrap="square" lIns="0" tIns="0" rIns="0" bIns="0" rtlCol="0">
            <a:noAutofit/>
          </a:bodyPr>
          <a:lstStyle/>
          <a:p>
            <a:endParaRPr/>
          </a:p>
        </p:txBody>
      </p:sp>
      <p:sp>
        <p:nvSpPr>
          <p:cNvPr id="325" name="object 325"/>
          <p:cNvSpPr/>
          <p:nvPr/>
        </p:nvSpPr>
        <p:spPr>
          <a:xfrm>
            <a:off x="3367713" y="5152786"/>
            <a:ext cx="81584" cy="142533"/>
          </a:xfrm>
          <a:custGeom>
            <a:avLst/>
            <a:gdLst/>
            <a:ahLst/>
            <a:cxnLst/>
            <a:rect l="l" t="t" r="r" b="b"/>
            <a:pathLst>
              <a:path w="89742" h="161537">
                <a:moveTo>
                  <a:pt x="0" y="0"/>
                </a:moveTo>
                <a:lnTo>
                  <a:pt x="0" y="161537"/>
                </a:lnTo>
                <a:lnTo>
                  <a:pt x="89742" y="161537"/>
                </a:lnTo>
                <a:lnTo>
                  <a:pt x="89742" y="0"/>
                </a:lnTo>
                <a:lnTo>
                  <a:pt x="0" y="0"/>
                </a:lnTo>
                <a:close/>
              </a:path>
            </a:pathLst>
          </a:custGeom>
          <a:solidFill>
            <a:srgbClr val="FDFBC0"/>
          </a:solidFill>
        </p:spPr>
        <p:txBody>
          <a:bodyPr wrap="square" lIns="0" tIns="0" rIns="0" bIns="0" rtlCol="0">
            <a:noAutofit/>
          </a:bodyPr>
          <a:lstStyle/>
          <a:p>
            <a:endParaRPr/>
          </a:p>
        </p:txBody>
      </p:sp>
      <p:sp>
        <p:nvSpPr>
          <p:cNvPr id="326" name="object 326"/>
          <p:cNvSpPr/>
          <p:nvPr/>
        </p:nvSpPr>
        <p:spPr>
          <a:xfrm>
            <a:off x="3367714" y="5156745"/>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27" name="object 327"/>
          <p:cNvSpPr/>
          <p:nvPr/>
        </p:nvSpPr>
        <p:spPr>
          <a:xfrm>
            <a:off x="3453376" y="5152786"/>
            <a:ext cx="0" cy="150451"/>
          </a:xfrm>
          <a:custGeom>
            <a:avLst/>
            <a:gdLst/>
            <a:ahLst/>
            <a:cxnLst/>
            <a:rect l="l" t="t" r="r" b="b"/>
            <a:pathLst>
              <a:path h="170511">
                <a:moveTo>
                  <a:pt x="0" y="0"/>
                </a:moveTo>
                <a:lnTo>
                  <a:pt x="0" y="161537"/>
                </a:lnTo>
              </a:path>
            </a:pathLst>
          </a:custGeom>
          <a:ln w="8974">
            <a:solidFill>
              <a:srgbClr val="000000"/>
            </a:solidFill>
          </a:ln>
        </p:spPr>
        <p:txBody>
          <a:bodyPr wrap="square" lIns="0" tIns="0" rIns="0" bIns="0" rtlCol="0">
            <a:noAutofit/>
          </a:bodyPr>
          <a:lstStyle/>
          <a:p>
            <a:endParaRPr/>
          </a:p>
        </p:txBody>
      </p:sp>
      <p:sp>
        <p:nvSpPr>
          <p:cNvPr id="328" name="object 328"/>
          <p:cNvSpPr/>
          <p:nvPr/>
        </p:nvSpPr>
        <p:spPr>
          <a:xfrm>
            <a:off x="3371793" y="5152786"/>
            <a:ext cx="0" cy="150451"/>
          </a:xfrm>
          <a:custGeom>
            <a:avLst/>
            <a:gdLst/>
            <a:ahLst/>
            <a:cxnLst/>
            <a:rect l="l" t="t" r="r" b="b"/>
            <a:pathLst>
              <a:path h="170511">
                <a:moveTo>
                  <a:pt x="0" y="0"/>
                </a:moveTo>
                <a:lnTo>
                  <a:pt x="0" y="161537"/>
                </a:lnTo>
              </a:path>
            </a:pathLst>
          </a:custGeom>
          <a:ln w="8974">
            <a:solidFill>
              <a:srgbClr val="000000"/>
            </a:solidFill>
          </a:ln>
        </p:spPr>
        <p:txBody>
          <a:bodyPr wrap="square" lIns="0" tIns="0" rIns="0" bIns="0" rtlCol="0">
            <a:noAutofit/>
          </a:bodyPr>
          <a:lstStyle/>
          <a:p>
            <a:endParaRPr/>
          </a:p>
        </p:txBody>
      </p:sp>
      <p:sp>
        <p:nvSpPr>
          <p:cNvPr id="329" name="object 329"/>
          <p:cNvSpPr/>
          <p:nvPr/>
        </p:nvSpPr>
        <p:spPr>
          <a:xfrm>
            <a:off x="3816420" y="5121112"/>
            <a:ext cx="81582" cy="174207"/>
          </a:xfrm>
          <a:custGeom>
            <a:avLst/>
            <a:gdLst/>
            <a:ahLst/>
            <a:cxnLst/>
            <a:rect l="l" t="t" r="r" b="b"/>
            <a:pathLst>
              <a:path w="89740" h="197435">
                <a:moveTo>
                  <a:pt x="0" y="0"/>
                </a:moveTo>
                <a:lnTo>
                  <a:pt x="0" y="197435"/>
                </a:lnTo>
                <a:lnTo>
                  <a:pt x="89740" y="197435"/>
                </a:lnTo>
                <a:lnTo>
                  <a:pt x="89740" y="0"/>
                </a:lnTo>
                <a:lnTo>
                  <a:pt x="0" y="0"/>
                </a:lnTo>
                <a:close/>
              </a:path>
            </a:pathLst>
          </a:custGeom>
          <a:solidFill>
            <a:srgbClr val="FDFBC0"/>
          </a:solidFill>
        </p:spPr>
        <p:txBody>
          <a:bodyPr wrap="square" lIns="0" tIns="0" rIns="0" bIns="0" rtlCol="0">
            <a:noAutofit/>
          </a:bodyPr>
          <a:lstStyle/>
          <a:p>
            <a:endParaRPr/>
          </a:p>
        </p:txBody>
      </p:sp>
      <p:sp>
        <p:nvSpPr>
          <p:cNvPr id="330" name="object 330"/>
          <p:cNvSpPr/>
          <p:nvPr/>
        </p:nvSpPr>
        <p:spPr>
          <a:xfrm>
            <a:off x="3816420" y="5125071"/>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31" name="object 331"/>
          <p:cNvSpPr/>
          <p:nvPr/>
        </p:nvSpPr>
        <p:spPr>
          <a:xfrm>
            <a:off x="3902082" y="5121112"/>
            <a:ext cx="0" cy="182125"/>
          </a:xfrm>
          <a:custGeom>
            <a:avLst/>
            <a:gdLst/>
            <a:ahLst/>
            <a:cxnLst/>
            <a:rect l="l" t="t" r="r" b="b"/>
            <a:pathLst>
              <a:path h="206408">
                <a:moveTo>
                  <a:pt x="0" y="0"/>
                </a:moveTo>
                <a:lnTo>
                  <a:pt x="0" y="197435"/>
                </a:lnTo>
              </a:path>
            </a:pathLst>
          </a:custGeom>
          <a:ln w="8974">
            <a:solidFill>
              <a:srgbClr val="000000"/>
            </a:solidFill>
          </a:ln>
        </p:spPr>
        <p:txBody>
          <a:bodyPr wrap="square" lIns="0" tIns="0" rIns="0" bIns="0" rtlCol="0">
            <a:noAutofit/>
          </a:bodyPr>
          <a:lstStyle/>
          <a:p>
            <a:endParaRPr/>
          </a:p>
        </p:txBody>
      </p:sp>
      <p:sp>
        <p:nvSpPr>
          <p:cNvPr id="332" name="object 332"/>
          <p:cNvSpPr/>
          <p:nvPr/>
        </p:nvSpPr>
        <p:spPr>
          <a:xfrm>
            <a:off x="3820499" y="5121112"/>
            <a:ext cx="0" cy="182125"/>
          </a:xfrm>
          <a:custGeom>
            <a:avLst/>
            <a:gdLst/>
            <a:ahLst/>
            <a:cxnLst/>
            <a:rect l="l" t="t" r="r" b="b"/>
            <a:pathLst>
              <a:path h="206408">
                <a:moveTo>
                  <a:pt x="0" y="0"/>
                </a:moveTo>
                <a:lnTo>
                  <a:pt x="0" y="197435"/>
                </a:lnTo>
              </a:path>
            </a:pathLst>
          </a:custGeom>
          <a:ln w="8974">
            <a:solidFill>
              <a:srgbClr val="000000"/>
            </a:solidFill>
          </a:ln>
        </p:spPr>
        <p:txBody>
          <a:bodyPr wrap="square" lIns="0" tIns="0" rIns="0" bIns="0" rtlCol="0">
            <a:noAutofit/>
          </a:bodyPr>
          <a:lstStyle/>
          <a:p>
            <a:endParaRPr/>
          </a:p>
        </p:txBody>
      </p:sp>
      <p:sp>
        <p:nvSpPr>
          <p:cNvPr id="333" name="object 333"/>
          <p:cNvSpPr/>
          <p:nvPr/>
        </p:nvSpPr>
        <p:spPr>
          <a:xfrm>
            <a:off x="4273283" y="5073601"/>
            <a:ext cx="81584" cy="221718"/>
          </a:xfrm>
          <a:custGeom>
            <a:avLst/>
            <a:gdLst/>
            <a:ahLst/>
            <a:cxnLst/>
            <a:rect l="l" t="t" r="r" b="b"/>
            <a:pathLst>
              <a:path w="89742" h="251280">
                <a:moveTo>
                  <a:pt x="0" y="0"/>
                </a:moveTo>
                <a:lnTo>
                  <a:pt x="0" y="251280"/>
                </a:lnTo>
                <a:lnTo>
                  <a:pt x="89742" y="251280"/>
                </a:lnTo>
                <a:lnTo>
                  <a:pt x="89742" y="0"/>
                </a:lnTo>
                <a:lnTo>
                  <a:pt x="0" y="0"/>
                </a:lnTo>
                <a:close/>
              </a:path>
            </a:pathLst>
          </a:custGeom>
          <a:solidFill>
            <a:srgbClr val="FDFBC0"/>
          </a:solidFill>
        </p:spPr>
        <p:txBody>
          <a:bodyPr wrap="square" lIns="0" tIns="0" rIns="0" bIns="0" rtlCol="0">
            <a:noAutofit/>
          </a:bodyPr>
          <a:lstStyle/>
          <a:p>
            <a:endParaRPr/>
          </a:p>
        </p:txBody>
      </p:sp>
      <p:sp>
        <p:nvSpPr>
          <p:cNvPr id="334" name="object 334"/>
          <p:cNvSpPr/>
          <p:nvPr/>
        </p:nvSpPr>
        <p:spPr>
          <a:xfrm>
            <a:off x="4273285" y="5077560"/>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35" name="object 335"/>
          <p:cNvSpPr/>
          <p:nvPr/>
        </p:nvSpPr>
        <p:spPr>
          <a:xfrm>
            <a:off x="4358946" y="5073601"/>
            <a:ext cx="0" cy="229636"/>
          </a:xfrm>
          <a:custGeom>
            <a:avLst/>
            <a:gdLst/>
            <a:ahLst/>
            <a:cxnLst/>
            <a:rect l="l" t="t" r="r" b="b"/>
            <a:pathLst>
              <a:path h="260254">
                <a:moveTo>
                  <a:pt x="0" y="0"/>
                </a:moveTo>
                <a:lnTo>
                  <a:pt x="0" y="251280"/>
                </a:lnTo>
              </a:path>
            </a:pathLst>
          </a:custGeom>
          <a:ln w="8974">
            <a:solidFill>
              <a:srgbClr val="000000"/>
            </a:solidFill>
          </a:ln>
        </p:spPr>
        <p:txBody>
          <a:bodyPr wrap="square" lIns="0" tIns="0" rIns="0" bIns="0" rtlCol="0">
            <a:noAutofit/>
          </a:bodyPr>
          <a:lstStyle/>
          <a:p>
            <a:endParaRPr/>
          </a:p>
        </p:txBody>
      </p:sp>
      <p:sp>
        <p:nvSpPr>
          <p:cNvPr id="336" name="object 336"/>
          <p:cNvSpPr/>
          <p:nvPr/>
        </p:nvSpPr>
        <p:spPr>
          <a:xfrm>
            <a:off x="4277364" y="5073601"/>
            <a:ext cx="0" cy="229636"/>
          </a:xfrm>
          <a:custGeom>
            <a:avLst/>
            <a:gdLst/>
            <a:ahLst/>
            <a:cxnLst/>
            <a:rect l="l" t="t" r="r" b="b"/>
            <a:pathLst>
              <a:path h="260254">
                <a:moveTo>
                  <a:pt x="0" y="0"/>
                </a:moveTo>
                <a:lnTo>
                  <a:pt x="0" y="251280"/>
                </a:lnTo>
              </a:path>
            </a:pathLst>
          </a:custGeom>
          <a:ln w="8974">
            <a:solidFill>
              <a:srgbClr val="000000"/>
            </a:solidFill>
          </a:ln>
        </p:spPr>
        <p:txBody>
          <a:bodyPr wrap="square" lIns="0" tIns="0" rIns="0" bIns="0" rtlCol="0">
            <a:noAutofit/>
          </a:bodyPr>
          <a:lstStyle/>
          <a:p>
            <a:endParaRPr/>
          </a:p>
        </p:txBody>
      </p:sp>
      <p:sp>
        <p:nvSpPr>
          <p:cNvPr id="337" name="object 337"/>
          <p:cNvSpPr/>
          <p:nvPr/>
        </p:nvSpPr>
        <p:spPr>
          <a:xfrm>
            <a:off x="4721990" y="5034008"/>
            <a:ext cx="81584" cy="261311"/>
          </a:xfrm>
          <a:custGeom>
            <a:avLst/>
            <a:gdLst/>
            <a:ahLst/>
            <a:cxnLst/>
            <a:rect l="l" t="t" r="r" b="b"/>
            <a:pathLst>
              <a:path w="89742" h="296152">
                <a:moveTo>
                  <a:pt x="0" y="0"/>
                </a:moveTo>
                <a:lnTo>
                  <a:pt x="0" y="296152"/>
                </a:lnTo>
                <a:lnTo>
                  <a:pt x="89742" y="296152"/>
                </a:lnTo>
                <a:lnTo>
                  <a:pt x="89742" y="0"/>
                </a:lnTo>
                <a:lnTo>
                  <a:pt x="0" y="0"/>
                </a:lnTo>
                <a:close/>
              </a:path>
            </a:pathLst>
          </a:custGeom>
          <a:solidFill>
            <a:srgbClr val="FDFBC0"/>
          </a:solidFill>
        </p:spPr>
        <p:txBody>
          <a:bodyPr wrap="square" lIns="0" tIns="0" rIns="0" bIns="0" rtlCol="0">
            <a:noAutofit/>
          </a:bodyPr>
          <a:lstStyle/>
          <a:p>
            <a:endParaRPr/>
          </a:p>
        </p:txBody>
      </p:sp>
      <p:sp>
        <p:nvSpPr>
          <p:cNvPr id="338" name="object 338"/>
          <p:cNvSpPr/>
          <p:nvPr/>
        </p:nvSpPr>
        <p:spPr>
          <a:xfrm>
            <a:off x="4721990" y="5037967"/>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39" name="object 339"/>
          <p:cNvSpPr/>
          <p:nvPr/>
        </p:nvSpPr>
        <p:spPr>
          <a:xfrm>
            <a:off x="4807652" y="5034008"/>
            <a:ext cx="0" cy="269229"/>
          </a:xfrm>
          <a:custGeom>
            <a:avLst/>
            <a:gdLst/>
            <a:ahLst/>
            <a:cxnLst/>
            <a:rect l="l" t="t" r="r" b="b"/>
            <a:pathLst>
              <a:path h="305126">
                <a:moveTo>
                  <a:pt x="0" y="0"/>
                </a:moveTo>
                <a:lnTo>
                  <a:pt x="0" y="296152"/>
                </a:lnTo>
              </a:path>
            </a:pathLst>
          </a:custGeom>
          <a:ln w="8974">
            <a:solidFill>
              <a:srgbClr val="000000"/>
            </a:solidFill>
          </a:ln>
        </p:spPr>
        <p:txBody>
          <a:bodyPr wrap="square" lIns="0" tIns="0" rIns="0" bIns="0" rtlCol="0">
            <a:noAutofit/>
          </a:bodyPr>
          <a:lstStyle/>
          <a:p>
            <a:endParaRPr/>
          </a:p>
        </p:txBody>
      </p:sp>
      <p:sp>
        <p:nvSpPr>
          <p:cNvPr id="340" name="object 340"/>
          <p:cNvSpPr/>
          <p:nvPr/>
        </p:nvSpPr>
        <p:spPr>
          <a:xfrm>
            <a:off x="4726069" y="5034008"/>
            <a:ext cx="0" cy="269229"/>
          </a:xfrm>
          <a:custGeom>
            <a:avLst/>
            <a:gdLst/>
            <a:ahLst/>
            <a:cxnLst/>
            <a:rect l="l" t="t" r="r" b="b"/>
            <a:pathLst>
              <a:path h="305126">
                <a:moveTo>
                  <a:pt x="0" y="0"/>
                </a:moveTo>
                <a:lnTo>
                  <a:pt x="0" y="296152"/>
                </a:lnTo>
              </a:path>
            </a:pathLst>
          </a:custGeom>
          <a:ln w="8974">
            <a:solidFill>
              <a:srgbClr val="000000"/>
            </a:solidFill>
          </a:ln>
        </p:spPr>
        <p:txBody>
          <a:bodyPr wrap="square" lIns="0" tIns="0" rIns="0" bIns="0" rtlCol="0">
            <a:noAutofit/>
          </a:bodyPr>
          <a:lstStyle/>
          <a:p>
            <a:endParaRPr/>
          </a:p>
        </p:txBody>
      </p:sp>
      <p:sp>
        <p:nvSpPr>
          <p:cNvPr id="341" name="object 341"/>
          <p:cNvSpPr/>
          <p:nvPr/>
        </p:nvSpPr>
        <p:spPr>
          <a:xfrm>
            <a:off x="5170696" y="4970660"/>
            <a:ext cx="81582" cy="324658"/>
          </a:xfrm>
          <a:custGeom>
            <a:avLst/>
            <a:gdLst/>
            <a:ahLst/>
            <a:cxnLst/>
            <a:rect l="l" t="t" r="r" b="b"/>
            <a:pathLst>
              <a:path w="89740" h="367946">
                <a:moveTo>
                  <a:pt x="0" y="0"/>
                </a:moveTo>
                <a:lnTo>
                  <a:pt x="0" y="367946"/>
                </a:lnTo>
                <a:lnTo>
                  <a:pt x="89740" y="367946"/>
                </a:lnTo>
                <a:lnTo>
                  <a:pt x="89740" y="0"/>
                </a:lnTo>
                <a:lnTo>
                  <a:pt x="0" y="0"/>
                </a:lnTo>
                <a:close/>
              </a:path>
            </a:pathLst>
          </a:custGeom>
          <a:solidFill>
            <a:srgbClr val="FDFBC0"/>
          </a:solidFill>
        </p:spPr>
        <p:txBody>
          <a:bodyPr wrap="square" lIns="0" tIns="0" rIns="0" bIns="0" rtlCol="0">
            <a:noAutofit/>
          </a:bodyPr>
          <a:lstStyle/>
          <a:p>
            <a:endParaRPr/>
          </a:p>
        </p:txBody>
      </p:sp>
      <p:sp>
        <p:nvSpPr>
          <p:cNvPr id="342" name="object 342"/>
          <p:cNvSpPr/>
          <p:nvPr/>
        </p:nvSpPr>
        <p:spPr>
          <a:xfrm>
            <a:off x="5170697" y="4974619"/>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43" name="object 343"/>
          <p:cNvSpPr/>
          <p:nvPr/>
        </p:nvSpPr>
        <p:spPr>
          <a:xfrm>
            <a:off x="5256358" y="4970661"/>
            <a:ext cx="0" cy="332576"/>
          </a:xfrm>
          <a:custGeom>
            <a:avLst/>
            <a:gdLst/>
            <a:ahLst/>
            <a:cxnLst/>
            <a:rect l="l" t="t" r="r" b="b"/>
            <a:pathLst>
              <a:path h="376920">
                <a:moveTo>
                  <a:pt x="0" y="0"/>
                </a:moveTo>
                <a:lnTo>
                  <a:pt x="0" y="367946"/>
                </a:lnTo>
              </a:path>
            </a:pathLst>
          </a:custGeom>
          <a:ln w="8974">
            <a:solidFill>
              <a:srgbClr val="000000"/>
            </a:solidFill>
          </a:ln>
        </p:spPr>
        <p:txBody>
          <a:bodyPr wrap="square" lIns="0" tIns="0" rIns="0" bIns="0" rtlCol="0">
            <a:noAutofit/>
          </a:bodyPr>
          <a:lstStyle/>
          <a:p>
            <a:endParaRPr/>
          </a:p>
        </p:txBody>
      </p:sp>
      <p:sp>
        <p:nvSpPr>
          <p:cNvPr id="344" name="object 344"/>
          <p:cNvSpPr/>
          <p:nvPr/>
        </p:nvSpPr>
        <p:spPr>
          <a:xfrm>
            <a:off x="5174775" y="4970661"/>
            <a:ext cx="0" cy="332576"/>
          </a:xfrm>
          <a:custGeom>
            <a:avLst/>
            <a:gdLst/>
            <a:ahLst/>
            <a:cxnLst/>
            <a:rect l="l" t="t" r="r" b="b"/>
            <a:pathLst>
              <a:path h="376920">
                <a:moveTo>
                  <a:pt x="0" y="0"/>
                </a:moveTo>
                <a:lnTo>
                  <a:pt x="0" y="367946"/>
                </a:lnTo>
              </a:path>
            </a:pathLst>
          </a:custGeom>
          <a:ln w="8974">
            <a:solidFill>
              <a:srgbClr val="000000"/>
            </a:solidFill>
          </a:ln>
        </p:spPr>
        <p:txBody>
          <a:bodyPr wrap="square" lIns="0" tIns="0" rIns="0" bIns="0" rtlCol="0">
            <a:noAutofit/>
          </a:bodyPr>
          <a:lstStyle/>
          <a:p>
            <a:endParaRPr/>
          </a:p>
        </p:txBody>
      </p:sp>
      <p:sp>
        <p:nvSpPr>
          <p:cNvPr id="345" name="object 345"/>
          <p:cNvSpPr/>
          <p:nvPr/>
        </p:nvSpPr>
        <p:spPr>
          <a:xfrm>
            <a:off x="5627560" y="4907312"/>
            <a:ext cx="81584" cy="388007"/>
          </a:xfrm>
          <a:custGeom>
            <a:avLst/>
            <a:gdLst/>
            <a:ahLst/>
            <a:cxnLst/>
            <a:rect l="l" t="t" r="r" b="b"/>
            <a:pathLst>
              <a:path w="89742" h="439741">
                <a:moveTo>
                  <a:pt x="0" y="0"/>
                </a:moveTo>
                <a:lnTo>
                  <a:pt x="0" y="439741"/>
                </a:lnTo>
                <a:lnTo>
                  <a:pt x="89742" y="439741"/>
                </a:lnTo>
                <a:lnTo>
                  <a:pt x="89742" y="0"/>
                </a:lnTo>
                <a:lnTo>
                  <a:pt x="0" y="0"/>
                </a:lnTo>
                <a:close/>
              </a:path>
            </a:pathLst>
          </a:custGeom>
          <a:solidFill>
            <a:srgbClr val="FDFBC0"/>
          </a:solidFill>
        </p:spPr>
        <p:txBody>
          <a:bodyPr wrap="square" lIns="0" tIns="0" rIns="0" bIns="0" rtlCol="0">
            <a:noAutofit/>
          </a:bodyPr>
          <a:lstStyle/>
          <a:p>
            <a:endParaRPr/>
          </a:p>
        </p:txBody>
      </p:sp>
      <p:sp>
        <p:nvSpPr>
          <p:cNvPr id="346" name="object 346"/>
          <p:cNvSpPr/>
          <p:nvPr/>
        </p:nvSpPr>
        <p:spPr>
          <a:xfrm>
            <a:off x="5627561" y="4911272"/>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47" name="object 347"/>
          <p:cNvSpPr/>
          <p:nvPr/>
        </p:nvSpPr>
        <p:spPr>
          <a:xfrm>
            <a:off x="5713223" y="4907312"/>
            <a:ext cx="0" cy="395925"/>
          </a:xfrm>
          <a:custGeom>
            <a:avLst/>
            <a:gdLst/>
            <a:ahLst/>
            <a:cxnLst/>
            <a:rect l="l" t="t" r="r" b="b"/>
            <a:pathLst>
              <a:path h="448715">
                <a:moveTo>
                  <a:pt x="0" y="0"/>
                </a:moveTo>
                <a:lnTo>
                  <a:pt x="0" y="439741"/>
                </a:lnTo>
              </a:path>
            </a:pathLst>
          </a:custGeom>
          <a:ln w="8974">
            <a:solidFill>
              <a:srgbClr val="000000"/>
            </a:solidFill>
          </a:ln>
        </p:spPr>
        <p:txBody>
          <a:bodyPr wrap="square" lIns="0" tIns="0" rIns="0" bIns="0" rtlCol="0">
            <a:noAutofit/>
          </a:bodyPr>
          <a:lstStyle/>
          <a:p>
            <a:endParaRPr/>
          </a:p>
        </p:txBody>
      </p:sp>
      <p:sp>
        <p:nvSpPr>
          <p:cNvPr id="348" name="object 348"/>
          <p:cNvSpPr/>
          <p:nvPr/>
        </p:nvSpPr>
        <p:spPr>
          <a:xfrm>
            <a:off x="5631640" y="4907312"/>
            <a:ext cx="0" cy="395925"/>
          </a:xfrm>
          <a:custGeom>
            <a:avLst/>
            <a:gdLst/>
            <a:ahLst/>
            <a:cxnLst/>
            <a:rect l="l" t="t" r="r" b="b"/>
            <a:pathLst>
              <a:path h="448715">
                <a:moveTo>
                  <a:pt x="0" y="0"/>
                </a:moveTo>
                <a:lnTo>
                  <a:pt x="0" y="439741"/>
                </a:lnTo>
              </a:path>
            </a:pathLst>
          </a:custGeom>
          <a:ln w="8974">
            <a:solidFill>
              <a:srgbClr val="000000"/>
            </a:solidFill>
          </a:ln>
        </p:spPr>
        <p:txBody>
          <a:bodyPr wrap="square" lIns="0" tIns="0" rIns="0" bIns="0" rtlCol="0">
            <a:noAutofit/>
          </a:bodyPr>
          <a:lstStyle/>
          <a:p>
            <a:endParaRPr/>
          </a:p>
        </p:txBody>
      </p:sp>
      <p:sp>
        <p:nvSpPr>
          <p:cNvPr id="349" name="object 349"/>
          <p:cNvSpPr/>
          <p:nvPr/>
        </p:nvSpPr>
        <p:spPr>
          <a:xfrm>
            <a:off x="6076266" y="4836046"/>
            <a:ext cx="81584" cy="459273"/>
          </a:xfrm>
          <a:custGeom>
            <a:avLst/>
            <a:gdLst/>
            <a:ahLst/>
            <a:cxnLst/>
            <a:rect l="l" t="t" r="r" b="b"/>
            <a:pathLst>
              <a:path w="89742" h="520509">
                <a:moveTo>
                  <a:pt x="0" y="0"/>
                </a:moveTo>
                <a:lnTo>
                  <a:pt x="0" y="520509"/>
                </a:lnTo>
                <a:lnTo>
                  <a:pt x="89742" y="520509"/>
                </a:lnTo>
                <a:lnTo>
                  <a:pt x="89742" y="0"/>
                </a:lnTo>
                <a:lnTo>
                  <a:pt x="0" y="0"/>
                </a:lnTo>
                <a:close/>
              </a:path>
            </a:pathLst>
          </a:custGeom>
          <a:solidFill>
            <a:srgbClr val="FDFBC0"/>
          </a:solidFill>
        </p:spPr>
        <p:txBody>
          <a:bodyPr wrap="square" lIns="0" tIns="0" rIns="0" bIns="0" rtlCol="0">
            <a:noAutofit/>
          </a:bodyPr>
          <a:lstStyle/>
          <a:p>
            <a:endParaRPr/>
          </a:p>
        </p:txBody>
      </p:sp>
      <p:sp>
        <p:nvSpPr>
          <p:cNvPr id="350" name="object 350"/>
          <p:cNvSpPr/>
          <p:nvPr/>
        </p:nvSpPr>
        <p:spPr>
          <a:xfrm>
            <a:off x="6076267" y="4840005"/>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51" name="object 351"/>
          <p:cNvSpPr/>
          <p:nvPr/>
        </p:nvSpPr>
        <p:spPr>
          <a:xfrm>
            <a:off x="6161928" y="4836046"/>
            <a:ext cx="0" cy="467191"/>
          </a:xfrm>
          <a:custGeom>
            <a:avLst/>
            <a:gdLst/>
            <a:ahLst/>
            <a:cxnLst/>
            <a:rect l="l" t="t" r="r" b="b"/>
            <a:pathLst>
              <a:path h="529483">
                <a:moveTo>
                  <a:pt x="0" y="0"/>
                </a:moveTo>
                <a:lnTo>
                  <a:pt x="0" y="520509"/>
                </a:lnTo>
              </a:path>
            </a:pathLst>
          </a:custGeom>
          <a:ln w="8974">
            <a:solidFill>
              <a:srgbClr val="000000"/>
            </a:solidFill>
          </a:ln>
        </p:spPr>
        <p:txBody>
          <a:bodyPr wrap="square" lIns="0" tIns="0" rIns="0" bIns="0" rtlCol="0">
            <a:noAutofit/>
          </a:bodyPr>
          <a:lstStyle/>
          <a:p>
            <a:endParaRPr/>
          </a:p>
        </p:txBody>
      </p:sp>
      <p:sp>
        <p:nvSpPr>
          <p:cNvPr id="352" name="object 352"/>
          <p:cNvSpPr/>
          <p:nvPr/>
        </p:nvSpPr>
        <p:spPr>
          <a:xfrm>
            <a:off x="6080346" y="4836046"/>
            <a:ext cx="0" cy="467191"/>
          </a:xfrm>
          <a:custGeom>
            <a:avLst/>
            <a:gdLst/>
            <a:ahLst/>
            <a:cxnLst/>
            <a:rect l="l" t="t" r="r" b="b"/>
            <a:pathLst>
              <a:path h="529483">
                <a:moveTo>
                  <a:pt x="0" y="0"/>
                </a:moveTo>
                <a:lnTo>
                  <a:pt x="0" y="520509"/>
                </a:lnTo>
              </a:path>
            </a:pathLst>
          </a:custGeom>
          <a:ln w="8974">
            <a:solidFill>
              <a:srgbClr val="000000"/>
            </a:solidFill>
          </a:ln>
        </p:spPr>
        <p:txBody>
          <a:bodyPr wrap="square" lIns="0" tIns="0" rIns="0" bIns="0" rtlCol="0">
            <a:noAutofit/>
          </a:bodyPr>
          <a:lstStyle/>
          <a:p>
            <a:endParaRPr/>
          </a:p>
        </p:txBody>
      </p:sp>
      <p:sp>
        <p:nvSpPr>
          <p:cNvPr id="353" name="object 353"/>
          <p:cNvSpPr/>
          <p:nvPr/>
        </p:nvSpPr>
        <p:spPr>
          <a:xfrm>
            <a:off x="6533131" y="4748942"/>
            <a:ext cx="81582" cy="546377"/>
          </a:xfrm>
          <a:custGeom>
            <a:avLst/>
            <a:gdLst/>
            <a:ahLst/>
            <a:cxnLst/>
            <a:rect l="l" t="t" r="r" b="b"/>
            <a:pathLst>
              <a:path w="89740" h="619227">
                <a:moveTo>
                  <a:pt x="0" y="0"/>
                </a:moveTo>
                <a:lnTo>
                  <a:pt x="0" y="619227"/>
                </a:lnTo>
                <a:lnTo>
                  <a:pt x="89740" y="619227"/>
                </a:lnTo>
                <a:lnTo>
                  <a:pt x="89740" y="0"/>
                </a:lnTo>
                <a:lnTo>
                  <a:pt x="0" y="0"/>
                </a:lnTo>
                <a:close/>
              </a:path>
            </a:pathLst>
          </a:custGeom>
          <a:solidFill>
            <a:srgbClr val="FDFBC0"/>
          </a:solidFill>
        </p:spPr>
        <p:txBody>
          <a:bodyPr wrap="square" lIns="0" tIns="0" rIns="0" bIns="0" rtlCol="0">
            <a:noAutofit/>
          </a:bodyPr>
          <a:lstStyle/>
          <a:p>
            <a:endParaRPr/>
          </a:p>
        </p:txBody>
      </p:sp>
      <p:sp>
        <p:nvSpPr>
          <p:cNvPr id="354" name="object 354"/>
          <p:cNvSpPr/>
          <p:nvPr/>
        </p:nvSpPr>
        <p:spPr>
          <a:xfrm>
            <a:off x="6533131" y="4752901"/>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55" name="object 355"/>
          <p:cNvSpPr/>
          <p:nvPr/>
        </p:nvSpPr>
        <p:spPr>
          <a:xfrm>
            <a:off x="6618794" y="4748942"/>
            <a:ext cx="0" cy="554295"/>
          </a:xfrm>
          <a:custGeom>
            <a:avLst/>
            <a:gdLst/>
            <a:ahLst/>
            <a:cxnLst/>
            <a:rect l="l" t="t" r="r" b="b"/>
            <a:pathLst>
              <a:path h="628201">
                <a:moveTo>
                  <a:pt x="0" y="0"/>
                </a:moveTo>
                <a:lnTo>
                  <a:pt x="0" y="619227"/>
                </a:lnTo>
              </a:path>
            </a:pathLst>
          </a:custGeom>
          <a:ln w="8974">
            <a:solidFill>
              <a:srgbClr val="000000"/>
            </a:solidFill>
          </a:ln>
        </p:spPr>
        <p:txBody>
          <a:bodyPr wrap="square" lIns="0" tIns="0" rIns="0" bIns="0" rtlCol="0">
            <a:noAutofit/>
          </a:bodyPr>
          <a:lstStyle/>
          <a:p>
            <a:endParaRPr/>
          </a:p>
        </p:txBody>
      </p:sp>
      <p:sp>
        <p:nvSpPr>
          <p:cNvPr id="356" name="object 356"/>
          <p:cNvSpPr/>
          <p:nvPr/>
        </p:nvSpPr>
        <p:spPr>
          <a:xfrm>
            <a:off x="6537211" y="4748942"/>
            <a:ext cx="0" cy="554295"/>
          </a:xfrm>
          <a:custGeom>
            <a:avLst/>
            <a:gdLst/>
            <a:ahLst/>
            <a:cxnLst/>
            <a:rect l="l" t="t" r="r" b="b"/>
            <a:pathLst>
              <a:path h="628201">
                <a:moveTo>
                  <a:pt x="0" y="0"/>
                </a:moveTo>
                <a:lnTo>
                  <a:pt x="0" y="619227"/>
                </a:lnTo>
              </a:path>
            </a:pathLst>
          </a:custGeom>
          <a:ln w="8974">
            <a:solidFill>
              <a:srgbClr val="000000"/>
            </a:solidFill>
          </a:ln>
        </p:spPr>
        <p:txBody>
          <a:bodyPr wrap="square" lIns="0" tIns="0" rIns="0" bIns="0" rtlCol="0">
            <a:noAutofit/>
          </a:bodyPr>
          <a:lstStyle/>
          <a:p>
            <a:endParaRPr/>
          </a:p>
        </p:txBody>
      </p:sp>
      <p:sp>
        <p:nvSpPr>
          <p:cNvPr id="357" name="object 357"/>
          <p:cNvSpPr/>
          <p:nvPr/>
        </p:nvSpPr>
        <p:spPr>
          <a:xfrm>
            <a:off x="6981837" y="4653920"/>
            <a:ext cx="81582" cy="641398"/>
          </a:xfrm>
          <a:custGeom>
            <a:avLst/>
            <a:gdLst/>
            <a:ahLst/>
            <a:cxnLst/>
            <a:rect l="l" t="t" r="r" b="b"/>
            <a:pathLst>
              <a:path w="89740" h="726918">
                <a:moveTo>
                  <a:pt x="0" y="0"/>
                </a:moveTo>
                <a:lnTo>
                  <a:pt x="0" y="726918"/>
                </a:lnTo>
                <a:lnTo>
                  <a:pt x="89740" y="726918"/>
                </a:lnTo>
                <a:lnTo>
                  <a:pt x="89740" y="0"/>
                </a:lnTo>
                <a:lnTo>
                  <a:pt x="0" y="0"/>
                </a:lnTo>
                <a:close/>
              </a:path>
            </a:pathLst>
          </a:custGeom>
          <a:solidFill>
            <a:srgbClr val="FDFBC0"/>
          </a:solidFill>
        </p:spPr>
        <p:txBody>
          <a:bodyPr wrap="square" lIns="0" tIns="0" rIns="0" bIns="0" rtlCol="0">
            <a:noAutofit/>
          </a:bodyPr>
          <a:lstStyle/>
          <a:p>
            <a:endParaRPr/>
          </a:p>
        </p:txBody>
      </p:sp>
      <p:sp>
        <p:nvSpPr>
          <p:cNvPr id="358" name="object 358"/>
          <p:cNvSpPr/>
          <p:nvPr/>
        </p:nvSpPr>
        <p:spPr>
          <a:xfrm>
            <a:off x="6981837" y="4657879"/>
            <a:ext cx="89740" cy="0"/>
          </a:xfrm>
          <a:custGeom>
            <a:avLst/>
            <a:gdLst/>
            <a:ahLst/>
            <a:cxnLst/>
            <a:rect l="l" t="t" r="r" b="b"/>
            <a:pathLst>
              <a:path w="98714">
                <a:moveTo>
                  <a:pt x="0" y="0"/>
                </a:moveTo>
                <a:lnTo>
                  <a:pt x="98714" y="0"/>
                </a:lnTo>
              </a:path>
            </a:pathLst>
          </a:custGeom>
          <a:ln w="8974">
            <a:solidFill>
              <a:srgbClr val="000000"/>
            </a:solidFill>
          </a:ln>
        </p:spPr>
        <p:txBody>
          <a:bodyPr wrap="square" lIns="0" tIns="0" rIns="0" bIns="0" rtlCol="0">
            <a:noAutofit/>
          </a:bodyPr>
          <a:lstStyle/>
          <a:p>
            <a:endParaRPr/>
          </a:p>
        </p:txBody>
      </p:sp>
      <p:sp>
        <p:nvSpPr>
          <p:cNvPr id="359" name="object 359"/>
          <p:cNvSpPr/>
          <p:nvPr/>
        </p:nvSpPr>
        <p:spPr>
          <a:xfrm>
            <a:off x="7067499" y="4653921"/>
            <a:ext cx="0" cy="649316"/>
          </a:xfrm>
          <a:custGeom>
            <a:avLst/>
            <a:gdLst/>
            <a:ahLst/>
            <a:cxnLst/>
            <a:rect l="l" t="t" r="r" b="b"/>
            <a:pathLst>
              <a:path h="735892">
                <a:moveTo>
                  <a:pt x="0" y="0"/>
                </a:moveTo>
                <a:lnTo>
                  <a:pt x="0" y="726918"/>
                </a:lnTo>
              </a:path>
            </a:pathLst>
          </a:custGeom>
          <a:ln w="8974">
            <a:solidFill>
              <a:srgbClr val="000000"/>
            </a:solidFill>
          </a:ln>
        </p:spPr>
        <p:txBody>
          <a:bodyPr wrap="square" lIns="0" tIns="0" rIns="0" bIns="0" rtlCol="0">
            <a:noAutofit/>
          </a:bodyPr>
          <a:lstStyle/>
          <a:p>
            <a:endParaRPr/>
          </a:p>
        </p:txBody>
      </p:sp>
      <p:sp>
        <p:nvSpPr>
          <p:cNvPr id="360" name="object 360"/>
          <p:cNvSpPr/>
          <p:nvPr/>
        </p:nvSpPr>
        <p:spPr>
          <a:xfrm>
            <a:off x="6985915" y="4653921"/>
            <a:ext cx="0" cy="649316"/>
          </a:xfrm>
          <a:custGeom>
            <a:avLst/>
            <a:gdLst/>
            <a:ahLst/>
            <a:cxnLst/>
            <a:rect l="l" t="t" r="r" b="b"/>
            <a:pathLst>
              <a:path h="735892">
                <a:moveTo>
                  <a:pt x="0" y="0"/>
                </a:moveTo>
                <a:lnTo>
                  <a:pt x="0" y="726918"/>
                </a:lnTo>
              </a:path>
            </a:pathLst>
          </a:custGeom>
          <a:ln w="8974">
            <a:solidFill>
              <a:srgbClr val="000000"/>
            </a:solidFill>
          </a:ln>
        </p:spPr>
        <p:txBody>
          <a:bodyPr wrap="square" lIns="0" tIns="0" rIns="0" bIns="0" rtlCol="0">
            <a:noAutofit/>
          </a:bodyPr>
          <a:lstStyle/>
          <a:p>
            <a:endParaRPr/>
          </a:p>
        </p:txBody>
      </p:sp>
      <p:sp>
        <p:nvSpPr>
          <p:cNvPr id="361" name="object 361"/>
          <p:cNvSpPr/>
          <p:nvPr/>
        </p:nvSpPr>
        <p:spPr>
          <a:xfrm>
            <a:off x="2992433" y="5216134"/>
            <a:ext cx="81584" cy="79185"/>
          </a:xfrm>
          <a:custGeom>
            <a:avLst/>
            <a:gdLst/>
            <a:ahLst/>
            <a:cxnLst/>
            <a:rect l="l" t="t" r="r" b="b"/>
            <a:pathLst>
              <a:path w="89742" h="89743">
                <a:moveTo>
                  <a:pt x="0" y="0"/>
                </a:moveTo>
                <a:lnTo>
                  <a:pt x="0" y="89743"/>
                </a:lnTo>
                <a:lnTo>
                  <a:pt x="89742" y="89743"/>
                </a:lnTo>
                <a:lnTo>
                  <a:pt x="89742" y="0"/>
                </a:lnTo>
                <a:lnTo>
                  <a:pt x="0" y="0"/>
                </a:lnTo>
                <a:close/>
              </a:path>
            </a:pathLst>
          </a:custGeom>
          <a:solidFill>
            <a:srgbClr val="BFDFC3"/>
          </a:solidFill>
        </p:spPr>
        <p:txBody>
          <a:bodyPr wrap="square" lIns="0" tIns="0" rIns="0" bIns="0" rtlCol="0">
            <a:noAutofit/>
          </a:bodyPr>
          <a:lstStyle/>
          <a:p>
            <a:endParaRPr/>
          </a:p>
        </p:txBody>
      </p:sp>
      <p:sp>
        <p:nvSpPr>
          <p:cNvPr id="362" name="object 362"/>
          <p:cNvSpPr/>
          <p:nvPr/>
        </p:nvSpPr>
        <p:spPr>
          <a:xfrm>
            <a:off x="2992433" y="5220093"/>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63" name="object 363"/>
          <p:cNvSpPr/>
          <p:nvPr/>
        </p:nvSpPr>
        <p:spPr>
          <a:xfrm>
            <a:off x="3078095" y="5216134"/>
            <a:ext cx="0" cy="87103"/>
          </a:xfrm>
          <a:custGeom>
            <a:avLst/>
            <a:gdLst/>
            <a:ahLst/>
            <a:cxnLst/>
            <a:rect l="l" t="t" r="r" b="b"/>
            <a:pathLst>
              <a:path h="98717">
                <a:moveTo>
                  <a:pt x="0" y="0"/>
                </a:moveTo>
                <a:lnTo>
                  <a:pt x="0" y="89743"/>
                </a:lnTo>
              </a:path>
            </a:pathLst>
          </a:custGeom>
          <a:ln w="8974">
            <a:solidFill>
              <a:srgbClr val="000000"/>
            </a:solidFill>
          </a:ln>
        </p:spPr>
        <p:txBody>
          <a:bodyPr wrap="square" lIns="0" tIns="0" rIns="0" bIns="0" rtlCol="0">
            <a:noAutofit/>
          </a:bodyPr>
          <a:lstStyle/>
          <a:p>
            <a:endParaRPr/>
          </a:p>
        </p:txBody>
      </p:sp>
      <p:sp>
        <p:nvSpPr>
          <p:cNvPr id="364" name="object 364"/>
          <p:cNvSpPr/>
          <p:nvPr/>
        </p:nvSpPr>
        <p:spPr>
          <a:xfrm>
            <a:off x="2996512" y="5216134"/>
            <a:ext cx="0" cy="87103"/>
          </a:xfrm>
          <a:custGeom>
            <a:avLst/>
            <a:gdLst/>
            <a:ahLst/>
            <a:cxnLst/>
            <a:rect l="l" t="t" r="r" b="b"/>
            <a:pathLst>
              <a:path h="98717">
                <a:moveTo>
                  <a:pt x="0" y="0"/>
                </a:moveTo>
                <a:lnTo>
                  <a:pt x="0" y="89743"/>
                </a:lnTo>
              </a:path>
            </a:pathLst>
          </a:custGeom>
          <a:ln w="8974">
            <a:solidFill>
              <a:srgbClr val="000000"/>
            </a:solidFill>
          </a:ln>
        </p:spPr>
        <p:txBody>
          <a:bodyPr wrap="square" lIns="0" tIns="0" rIns="0" bIns="0" rtlCol="0">
            <a:noAutofit/>
          </a:bodyPr>
          <a:lstStyle/>
          <a:p>
            <a:endParaRPr/>
          </a:p>
        </p:txBody>
      </p:sp>
      <p:sp>
        <p:nvSpPr>
          <p:cNvPr id="365" name="object 365"/>
          <p:cNvSpPr/>
          <p:nvPr/>
        </p:nvSpPr>
        <p:spPr>
          <a:xfrm>
            <a:off x="3449297" y="5192379"/>
            <a:ext cx="81582" cy="102941"/>
          </a:xfrm>
          <a:custGeom>
            <a:avLst/>
            <a:gdLst/>
            <a:ahLst/>
            <a:cxnLst/>
            <a:rect l="l" t="t" r="r" b="b"/>
            <a:pathLst>
              <a:path w="89740" h="116666">
                <a:moveTo>
                  <a:pt x="0" y="0"/>
                </a:moveTo>
                <a:lnTo>
                  <a:pt x="0" y="116666"/>
                </a:lnTo>
                <a:lnTo>
                  <a:pt x="89740" y="116666"/>
                </a:lnTo>
                <a:lnTo>
                  <a:pt x="89740" y="0"/>
                </a:lnTo>
                <a:lnTo>
                  <a:pt x="0" y="0"/>
                </a:lnTo>
                <a:close/>
              </a:path>
            </a:pathLst>
          </a:custGeom>
          <a:solidFill>
            <a:srgbClr val="BFDFC3"/>
          </a:solidFill>
        </p:spPr>
        <p:txBody>
          <a:bodyPr wrap="square" lIns="0" tIns="0" rIns="0" bIns="0" rtlCol="0">
            <a:noAutofit/>
          </a:bodyPr>
          <a:lstStyle/>
          <a:p>
            <a:endParaRPr/>
          </a:p>
        </p:txBody>
      </p:sp>
      <p:sp>
        <p:nvSpPr>
          <p:cNvPr id="366" name="object 366"/>
          <p:cNvSpPr/>
          <p:nvPr/>
        </p:nvSpPr>
        <p:spPr>
          <a:xfrm>
            <a:off x="3449298" y="5196338"/>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67" name="object 367"/>
          <p:cNvSpPr/>
          <p:nvPr/>
        </p:nvSpPr>
        <p:spPr>
          <a:xfrm>
            <a:off x="3534959" y="5192378"/>
            <a:ext cx="0" cy="110859"/>
          </a:xfrm>
          <a:custGeom>
            <a:avLst/>
            <a:gdLst/>
            <a:ahLst/>
            <a:cxnLst/>
            <a:rect l="l" t="t" r="r" b="b"/>
            <a:pathLst>
              <a:path h="125640">
                <a:moveTo>
                  <a:pt x="0" y="0"/>
                </a:moveTo>
                <a:lnTo>
                  <a:pt x="0" y="116666"/>
                </a:lnTo>
              </a:path>
            </a:pathLst>
          </a:custGeom>
          <a:ln w="8974">
            <a:solidFill>
              <a:srgbClr val="000000"/>
            </a:solidFill>
          </a:ln>
        </p:spPr>
        <p:txBody>
          <a:bodyPr wrap="square" lIns="0" tIns="0" rIns="0" bIns="0" rtlCol="0">
            <a:noAutofit/>
          </a:bodyPr>
          <a:lstStyle/>
          <a:p>
            <a:endParaRPr/>
          </a:p>
        </p:txBody>
      </p:sp>
      <p:sp>
        <p:nvSpPr>
          <p:cNvPr id="368" name="object 368"/>
          <p:cNvSpPr/>
          <p:nvPr/>
        </p:nvSpPr>
        <p:spPr>
          <a:xfrm>
            <a:off x="3453376" y="5192378"/>
            <a:ext cx="0" cy="110859"/>
          </a:xfrm>
          <a:custGeom>
            <a:avLst/>
            <a:gdLst/>
            <a:ahLst/>
            <a:cxnLst/>
            <a:rect l="l" t="t" r="r" b="b"/>
            <a:pathLst>
              <a:path h="125640">
                <a:moveTo>
                  <a:pt x="0" y="0"/>
                </a:moveTo>
                <a:lnTo>
                  <a:pt x="0" y="116666"/>
                </a:lnTo>
              </a:path>
            </a:pathLst>
          </a:custGeom>
          <a:ln w="8974">
            <a:solidFill>
              <a:srgbClr val="000000"/>
            </a:solidFill>
          </a:ln>
        </p:spPr>
        <p:txBody>
          <a:bodyPr wrap="square" lIns="0" tIns="0" rIns="0" bIns="0" rtlCol="0">
            <a:noAutofit/>
          </a:bodyPr>
          <a:lstStyle/>
          <a:p>
            <a:endParaRPr/>
          </a:p>
        </p:txBody>
      </p:sp>
      <p:sp>
        <p:nvSpPr>
          <p:cNvPr id="369" name="object 369"/>
          <p:cNvSpPr/>
          <p:nvPr/>
        </p:nvSpPr>
        <p:spPr>
          <a:xfrm>
            <a:off x="3898003" y="5168623"/>
            <a:ext cx="81584" cy="126695"/>
          </a:xfrm>
          <a:custGeom>
            <a:avLst/>
            <a:gdLst/>
            <a:ahLst/>
            <a:cxnLst/>
            <a:rect l="l" t="t" r="r" b="b"/>
            <a:pathLst>
              <a:path w="89742" h="143588">
                <a:moveTo>
                  <a:pt x="0" y="0"/>
                </a:moveTo>
                <a:lnTo>
                  <a:pt x="0" y="143588"/>
                </a:lnTo>
                <a:lnTo>
                  <a:pt x="89742" y="143588"/>
                </a:lnTo>
                <a:lnTo>
                  <a:pt x="89742" y="0"/>
                </a:lnTo>
                <a:lnTo>
                  <a:pt x="0" y="0"/>
                </a:lnTo>
                <a:close/>
              </a:path>
            </a:pathLst>
          </a:custGeom>
          <a:solidFill>
            <a:srgbClr val="BFDFC3"/>
          </a:solidFill>
        </p:spPr>
        <p:txBody>
          <a:bodyPr wrap="square" lIns="0" tIns="0" rIns="0" bIns="0" rtlCol="0">
            <a:noAutofit/>
          </a:bodyPr>
          <a:lstStyle/>
          <a:p>
            <a:endParaRPr/>
          </a:p>
        </p:txBody>
      </p:sp>
      <p:sp>
        <p:nvSpPr>
          <p:cNvPr id="370" name="object 370"/>
          <p:cNvSpPr/>
          <p:nvPr/>
        </p:nvSpPr>
        <p:spPr>
          <a:xfrm>
            <a:off x="3898003" y="5172582"/>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71" name="object 371"/>
          <p:cNvSpPr/>
          <p:nvPr/>
        </p:nvSpPr>
        <p:spPr>
          <a:xfrm>
            <a:off x="3983665" y="5168623"/>
            <a:ext cx="0" cy="134614"/>
          </a:xfrm>
          <a:custGeom>
            <a:avLst/>
            <a:gdLst/>
            <a:ahLst/>
            <a:cxnLst/>
            <a:rect l="l" t="t" r="r" b="b"/>
            <a:pathLst>
              <a:path h="152563">
                <a:moveTo>
                  <a:pt x="0" y="0"/>
                </a:moveTo>
                <a:lnTo>
                  <a:pt x="0" y="143589"/>
                </a:lnTo>
              </a:path>
            </a:pathLst>
          </a:custGeom>
          <a:ln w="8974">
            <a:solidFill>
              <a:srgbClr val="000000"/>
            </a:solidFill>
          </a:ln>
        </p:spPr>
        <p:txBody>
          <a:bodyPr wrap="square" lIns="0" tIns="0" rIns="0" bIns="0" rtlCol="0">
            <a:noAutofit/>
          </a:bodyPr>
          <a:lstStyle/>
          <a:p>
            <a:endParaRPr/>
          </a:p>
        </p:txBody>
      </p:sp>
      <p:sp>
        <p:nvSpPr>
          <p:cNvPr id="372" name="object 372"/>
          <p:cNvSpPr/>
          <p:nvPr/>
        </p:nvSpPr>
        <p:spPr>
          <a:xfrm>
            <a:off x="3902082" y="5168623"/>
            <a:ext cx="0" cy="134614"/>
          </a:xfrm>
          <a:custGeom>
            <a:avLst/>
            <a:gdLst/>
            <a:ahLst/>
            <a:cxnLst/>
            <a:rect l="l" t="t" r="r" b="b"/>
            <a:pathLst>
              <a:path h="152563">
                <a:moveTo>
                  <a:pt x="0" y="0"/>
                </a:moveTo>
                <a:lnTo>
                  <a:pt x="0" y="143589"/>
                </a:lnTo>
              </a:path>
            </a:pathLst>
          </a:custGeom>
          <a:ln w="8974">
            <a:solidFill>
              <a:srgbClr val="000000"/>
            </a:solidFill>
          </a:ln>
        </p:spPr>
        <p:txBody>
          <a:bodyPr wrap="square" lIns="0" tIns="0" rIns="0" bIns="0" rtlCol="0">
            <a:noAutofit/>
          </a:bodyPr>
          <a:lstStyle/>
          <a:p>
            <a:endParaRPr/>
          </a:p>
        </p:txBody>
      </p:sp>
      <p:sp>
        <p:nvSpPr>
          <p:cNvPr id="373" name="object 373"/>
          <p:cNvSpPr/>
          <p:nvPr/>
        </p:nvSpPr>
        <p:spPr>
          <a:xfrm>
            <a:off x="4354867" y="5144867"/>
            <a:ext cx="81582" cy="150452"/>
          </a:xfrm>
          <a:custGeom>
            <a:avLst/>
            <a:gdLst/>
            <a:ahLst/>
            <a:cxnLst/>
            <a:rect l="l" t="t" r="r" b="b"/>
            <a:pathLst>
              <a:path w="89740" h="170512">
                <a:moveTo>
                  <a:pt x="0" y="0"/>
                </a:moveTo>
                <a:lnTo>
                  <a:pt x="0" y="170512"/>
                </a:lnTo>
                <a:lnTo>
                  <a:pt x="89740" y="170512"/>
                </a:lnTo>
                <a:lnTo>
                  <a:pt x="89740" y="0"/>
                </a:lnTo>
                <a:lnTo>
                  <a:pt x="0" y="0"/>
                </a:lnTo>
                <a:close/>
              </a:path>
            </a:pathLst>
          </a:custGeom>
          <a:solidFill>
            <a:srgbClr val="BFDFC3"/>
          </a:solidFill>
        </p:spPr>
        <p:txBody>
          <a:bodyPr wrap="square" lIns="0" tIns="0" rIns="0" bIns="0" rtlCol="0">
            <a:noAutofit/>
          </a:bodyPr>
          <a:lstStyle/>
          <a:p>
            <a:endParaRPr/>
          </a:p>
        </p:txBody>
      </p:sp>
      <p:sp>
        <p:nvSpPr>
          <p:cNvPr id="374" name="object 374"/>
          <p:cNvSpPr/>
          <p:nvPr/>
        </p:nvSpPr>
        <p:spPr>
          <a:xfrm>
            <a:off x="4354868" y="5148827"/>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75" name="object 375"/>
          <p:cNvSpPr/>
          <p:nvPr/>
        </p:nvSpPr>
        <p:spPr>
          <a:xfrm>
            <a:off x="4440529" y="5144868"/>
            <a:ext cx="0" cy="158370"/>
          </a:xfrm>
          <a:custGeom>
            <a:avLst/>
            <a:gdLst/>
            <a:ahLst/>
            <a:cxnLst/>
            <a:rect l="l" t="t" r="r" b="b"/>
            <a:pathLst>
              <a:path h="179486">
                <a:moveTo>
                  <a:pt x="0" y="0"/>
                </a:moveTo>
                <a:lnTo>
                  <a:pt x="0" y="170512"/>
                </a:lnTo>
              </a:path>
            </a:pathLst>
          </a:custGeom>
          <a:ln w="8974">
            <a:solidFill>
              <a:srgbClr val="000000"/>
            </a:solidFill>
          </a:ln>
        </p:spPr>
        <p:txBody>
          <a:bodyPr wrap="square" lIns="0" tIns="0" rIns="0" bIns="0" rtlCol="0">
            <a:noAutofit/>
          </a:bodyPr>
          <a:lstStyle/>
          <a:p>
            <a:endParaRPr/>
          </a:p>
        </p:txBody>
      </p:sp>
      <p:sp>
        <p:nvSpPr>
          <p:cNvPr id="376" name="object 376"/>
          <p:cNvSpPr/>
          <p:nvPr/>
        </p:nvSpPr>
        <p:spPr>
          <a:xfrm>
            <a:off x="4358946" y="5144868"/>
            <a:ext cx="0" cy="158370"/>
          </a:xfrm>
          <a:custGeom>
            <a:avLst/>
            <a:gdLst/>
            <a:ahLst/>
            <a:cxnLst/>
            <a:rect l="l" t="t" r="r" b="b"/>
            <a:pathLst>
              <a:path h="179486">
                <a:moveTo>
                  <a:pt x="0" y="0"/>
                </a:moveTo>
                <a:lnTo>
                  <a:pt x="0" y="170512"/>
                </a:lnTo>
              </a:path>
            </a:pathLst>
          </a:custGeom>
          <a:ln w="8974">
            <a:solidFill>
              <a:srgbClr val="000000"/>
            </a:solidFill>
          </a:ln>
        </p:spPr>
        <p:txBody>
          <a:bodyPr wrap="square" lIns="0" tIns="0" rIns="0" bIns="0" rtlCol="0">
            <a:noAutofit/>
          </a:bodyPr>
          <a:lstStyle/>
          <a:p>
            <a:endParaRPr/>
          </a:p>
        </p:txBody>
      </p:sp>
      <p:sp>
        <p:nvSpPr>
          <p:cNvPr id="377" name="object 377"/>
          <p:cNvSpPr/>
          <p:nvPr/>
        </p:nvSpPr>
        <p:spPr>
          <a:xfrm>
            <a:off x="4803574" y="5113193"/>
            <a:ext cx="81582" cy="182126"/>
          </a:xfrm>
          <a:custGeom>
            <a:avLst/>
            <a:gdLst/>
            <a:ahLst/>
            <a:cxnLst/>
            <a:rect l="l" t="t" r="r" b="b"/>
            <a:pathLst>
              <a:path w="89740" h="206409">
                <a:moveTo>
                  <a:pt x="0" y="0"/>
                </a:moveTo>
                <a:lnTo>
                  <a:pt x="0" y="206409"/>
                </a:lnTo>
                <a:lnTo>
                  <a:pt x="89740" y="206409"/>
                </a:lnTo>
                <a:lnTo>
                  <a:pt x="89740" y="0"/>
                </a:lnTo>
                <a:lnTo>
                  <a:pt x="0" y="0"/>
                </a:lnTo>
                <a:close/>
              </a:path>
            </a:pathLst>
          </a:custGeom>
          <a:solidFill>
            <a:srgbClr val="BFDFC3"/>
          </a:solidFill>
        </p:spPr>
        <p:txBody>
          <a:bodyPr wrap="square" lIns="0" tIns="0" rIns="0" bIns="0" rtlCol="0">
            <a:noAutofit/>
          </a:bodyPr>
          <a:lstStyle/>
          <a:p>
            <a:endParaRPr/>
          </a:p>
        </p:txBody>
      </p:sp>
      <p:sp>
        <p:nvSpPr>
          <p:cNvPr id="378" name="object 378"/>
          <p:cNvSpPr/>
          <p:nvPr/>
        </p:nvSpPr>
        <p:spPr>
          <a:xfrm>
            <a:off x="4803573" y="5117152"/>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79" name="object 379"/>
          <p:cNvSpPr/>
          <p:nvPr/>
        </p:nvSpPr>
        <p:spPr>
          <a:xfrm>
            <a:off x="4889235" y="5113193"/>
            <a:ext cx="0" cy="190044"/>
          </a:xfrm>
          <a:custGeom>
            <a:avLst/>
            <a:gdLst/>
            <a:ahLst/>
            <a:cxnLst/>
            <a:rect l="l" t="t" r="r" b="b"/>
            <a:pathLst>
              <a:path h="215383">
                <a:moveTo>
                  <a:pt x="0" y="0"/>
                </a:moveTo>
                <a:lnTo>
                  <a:pt x="0" y="206409"/>
                </a:lnTo>
              </a:path>
            </a:pathLst>
          </a:custGeom>
          <a:ln w="8974">
            <a:solidFill>
              <a:srgbClr val="000000"/>
            </a:solidFill>
          </a:ln>
        </p:spPr>
        <p:txBody>
          <a:bodyPr wrap="square" lIns="0" tIns="0" rIns="0" bIns="0" rtlCol="0">
            <a:noAutofit/>
          </a:bodyPr>
          <a:lstStyle/>
          <a:p>
            <a:endParaRPr/>
          </a:p>
        </p:txBody>
      </p:sp>
      <p:sp>
        <p:nvSpPr>
          <p:cNvPr id="380" name="object 380"/>
          <p:cNvSpPr/>
          <p:nvPr/>
        </p:nvSpPr>
        <p:spPr>
          <a:xfrm>
            <a:off x="4807652" y="5113193"/>
            <a:ext cx="0" cy="190044"/>
          </a:xfrm>
          <a:custGeom>
            <a:avLst/>
            <a:gdLst/>
            <a:ahLst/>
            <a:cxnLst/>
            <a:rect l="l" t="t" r="r" b="b"/>
            <a:pathLst>
              <a:path h="215383">
                <a:moveTo>
                  <a:pt x="0" y="0"/>
                </a:moveTo>
                <a:lnTo>
                  <a:pt x="0" y="206409"/>
                </a:lnTo>
              </a:path>
            </a:pathLst>
          </a:custGeom>
          <a:ln w="8974">
            <a:solidFill>
              <a:srgbClr val="000000"/>
            </a:solidFill>
          </a:ln>
        </p:spPr>
        <p:txBody>
          <a:bodyPr wrap="square" lIns="0" tIns="0" rIns="0" bIns="0" rtlCol="0">
            <a:noAutofit/>
          </a:bodyPr>
          <a:lstStyle/>
          <a:p>
            <a:endParaRPr/>
          </a:p>
        </p:txBody>
      </p:sp>
      <p:sp>
        <p:nvSpPr>
          <p:cNvPr id="381" name="object 381"/>
          <p:cNvSpPr/>
          <p:nvPr/>
        </p:nvSpPr>
        <p:spPr>
          <a:xfrm>
            <a:off x="5252278" y="5073601"/>
            <a:ext cx="81584" cy="221718"/>
          </a:xfrm>
          <a:custGeom>
            <a:avLst/>
            <a:gdLst/>
            <a:ahLst/>
            <a:cxnLst/>
            <a:rect l="l" t="t" r="r" b="b"/>
            <a:pathLst>
              <a:path w="89742" h="251280">
                <a:moveTo>
                  <a:pt x="0" y="0"/>
                </a:moveTo>
                <a:lnTo>
                  <a:pt x="0" y="251280"/>
                </a:lnTo>
                <a:lnTo>
                  <a:pt x="89742" y="251280"/>
                </a:lnTo>
                <a:lnTo>
                  <a:pt x="89742" y="0"/>
                </a:lnTo>
                <a:lnTo>
                  <a:pt x="0" y="0"/>
                </a:lnTo>
                <a:close/>
              </a:path>
            </a:pathLst>
          </a:custGeom>
          <a:solidFill>
            <a:srgbClr val="BFDFC3"/>
          </a:solidFill>
        </p:spPr>
        <p:txBody>
          <a:bodyPr wrap="square" lIns="0" tIns="0" rIns="0" bIns="0" rtlCol="0">
            <a:noAutofit/>
          </a:bodyPr>
          <a:lstStyle/>
          <a:p>
            <a:endParaRPr/>
          </a:p>
        </p:txBody>
      </p:sp>
      <p:sp>
        <p:nvSpPr>
          <p:cNvPr id="382" name="object 382"/>
          <p:cNvSpPr/>
          <p:nvPr/>
        </p:nvSpPr>
        <p:spPr>
          <a:xfrm>
            <a:off x="5252280" y="5077560"/>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83" name="object 383"/>
          <p:cNvSpPr/>
          <p:nvPr/>
        </p:nvSpPr>
        <p:spPr>
          <a:xfrm>
            <a:off x="5337941" y="5073601"/>
            <a:ext cx="0" cy="229636"/>
          </a:xfrm>
          <a:custGeom>
            <a:avLst/>
            <a:gdLst/>
            <a:ahLst/>
            <a:cxnLst/>
            <a:rect l="l" t="t" r="r" b="b"/>
            <a:pathLst>
              <a:path h="260254">
                <a:moveTo>
                  <a:pt x="0" y="0"/>
                </a:moveTo>
                <a:lnTo>
                  <a:pt x="0" y="251280"/>
                </a:lnTo>
              </a:path>
            </a:pathLst>
          </a:custGeom>
          <a:ln w="8974">
            <a:solidFill>
              <a:srgbClr val="000000"/>
            </a:solidFill>
          </a:ln>
        </p:spPr>
        <p:txBody>
          <a:bodyPr wrap="square" lIns="0" tIns="0" rIns="0" bIns="0" rtlCol="0">
            <a:noAutofit/>
          </a:bodyPr>
          <a:lstStyle/>
          <a:p>
            <a:endParaRPr/>
          </a:p>
        </p:txBody>
      </p:sp>
      <p:sp>
        <p:nvSpPr>
          <p:cNvPr id="384" name="object 384"/>
          <p:cNvSpPr/>
          <p:nvPr/>
        </p:nvSpPr>
        <p:spPr>
          <a:xfrm>
            <a:off x="5256358" y="5073601"/>
            <a:ext cx="0" cy="229636"/>
          </a:xfrm>
          <a:custGeom>
            <a:avLst/>
            <a:gdLst/>
            <a:ahLst/>
            <a:cxnLst/>
            <a:rect l="l" t="t" r="r" b="b"/>
            <a:pathLst>
              <a:path h="260254">
                <a:moveTo>
                  <a:pt x="0" y="0"/>
                </a:moveTo>
                <a:lnTo>
                  <a:pt x="0" y="251280"/>
                </a:lnTo>
              </a:path>
            </a:pathLst>
          </a:custGeom>
          <a:ln w="8974">
            <a:solidFill>
              <a:srgbClr val="000000"/>
            </a:solidFill>
          </a:ln>
        </p:spPr>
        <p:txBody>
          <a:bodyPr wrap="square" lIns="0" tIns="0" rIns="0" bIns="0" rtlCol="0">
            <a:noAutofit/>
          </a:bodyPr>
          <a:lstStyle/>
          <a:p>
            <a:endParaRPr/>
          </a:p>
        </p:txBody>
      </p:sp>
      <p:sp>
        <p:nvSpPr>
          <p:cNvPr id="385" name="object 385"/>
          <p:cNvSpPr/>
          <p:nvPr/>
        </p:nvSpPr>
        <p:spPr>
          <a:xfrm>
            <a:off x="5709144" y="5026090"/>
            <a:ext cx="81582" cy="269229"/>
          </a:xfrm>
          <a:custGeom>
            <a:avLst/>
            <a:gdLst/>
            <a:ahLst/>
            <a:cxnLst/>
            <a:rect l="l" t="t" r="r" b="b"/>
            <a:pathLst>
              <a:path w="89740" h="305126">
                <a:moveTo>
                  <a:pt x="0" y="0"/>
                </a:moveTo>
                <a:lnTo>
                  <a:pt x="0" y="305126"/>
                </a:lnTo>
                <a:lnTo>
                  <a:pt x="89740" y="305126"/>
                </a:lnTo>
                <a:lnTo>
                  <a:pt x="89740" y="0"/>
                </a:lnTo>
                <a:lnTo>
                  <a:pt x="0" y="0"/>
                </a:lnTo>
                <a:close/>
              </a:path>
            </a:pathLst>
          </a:custGeom>
          <a:solidFill>
            <a:srgbClr val="BFDFC3"/>
          </a:solidFill>
        </p:spPr>
        <p:txBody>
          <a:bodyPr wrap="square" lIns="0" tIns="0" rIns="0" bIns="0" rtlCol="0">
            <a:noAutofit/>
          </a:bodyPr>
          <a:lstStyle/>
          <a:p>
            <a:endParaRPr/>
          </a:p>
        </p:txBody>
      </p:sp>
      <p:sp>
        <p:nvSpPr>
          <p:cNvPr id="386" name="object 386"/>
          <p:cNvSpPr/>
          <p:nvPr/>
        </p:nvSpPr>
        <p:spPr>
          <a:xfrm>
            <a:off x="5709144" y="5030049"/>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87" name="object 387"/>
          <p:cNvSpPr/>
          <p:nvPr/>
        </p:nvSpPr>
        <p:spPr>
          <a:xfrm>
            <a:off x="5794805" y="5026090"/>
            <a:ext cx="0" cy="277147"/>
          </a:xfrm>
          <a:custGeom>
            <a:avLst/>
            <a:gdLst/>
            <a:ahLst/>
            <a:cxnLst/>
            <a:rect l="l" t="t" r="r" b="b"/>
            <a:pathLst>
              <a:path h="314100">
                <a:moveTo>
                  <a:pt x="0" y="0"/>
                </a:moveTo>
                <a:lnTo>
                  <a:pt x="0" y="305126"/>
                </a:lnTo>
              </a:path>
            </a:pathLst>
          </a:custGeom>
          <a:ln w="8974">
            <a:solidFill>
              <a:srgbClr val="000000"/>
            </a:solidFill>
          </a:ln>
        </p:spPr>
        <p:txBody>
          <a:bodyPr wrap="square" lIns="0" tIns="0" rIns="0" bIns="0" rtlCol="0">
            <a:noAutofit/>
          </a:bodyPr>
          <a:lstStyle/>
          <a:p>
            <a:endParaRPr/>
          </a:p>
        </p:txBody>
      </p:sp>
      <p:sp>
        <p:nvSpPr>
          <p:cNvPr id="388" name="object 388"/>
          <p:cNvSpPr/>
          <p:nvPr/>
        </p:nvSpPr>
        <p:spPr>
          <a:xfrm>
            <a:off x="5713223" y="5026090"/>
            <a:ext cx="0" cy="277147"/>
          </a:xfrm>
          <a:custGeom>
            <a:avLst/>
            <a:gdLst/>
            <a:ahLst/>
            <a:cxnLst/>
            <a:rect l="l" t="t" r="r" b="b"/>
            <a:pathLst>
              <a:path h="314100">
                <a:moveTo>
                  <a:pt x="0" y="0"/>
                </a:moveTo>
                <a:lnTo>
                  <a:pt x="0" y="305126"/>
                </a:lnTo>
              </a:path>
            </a:pathLst>
          </a:custGeom>
          <a:ln w="8974">
            <a:solidFill>
              <a:srgbClr val="000000"/>
            </a:solidFill>
          </a:ln>
        </p:spPr>
        <p:txBody>
          <a:bodyPr wrap="square" lIns="0" tIns="0" rIns="0" bIns="0" rtlCol="0">
            <a:noAutofit/>
          </a:bodyPr>
          <a:lstStyle/>
          <a:p>
            <a:endParaRPr/>
          </a:p>
        </p:txBody>
      </p:sp>
      <p:sp>
        <p:nvSpPr>
          <p:cNvPr id="389" name="object 389"/>
          <p:cNvSpPr/>
          <p:nvPr/>
        </p:nvSpPr>
        <p:spPr>
          <a:xfrm>
            <a:off x="6157850" y="4978579"/>
            <a:ext cx="81582" cy="316741"/>
          </a:xfrm>
          <a:custGeom>
            <a:avLst/>
            <a:gdLst/>
            <a:ahLst/>
            <a:cxnLst/>
            <a:rect l="l" t="t" r="r" b="b"/>
            <a:pathLst>
              <a:path w="89740" h="358973">
                <a:moveTo>
                  <a:pt x="0" y="0"/>
                </a:moveTo>
                <a:lnTo>
                  <a:pt x="0" y="358973"/>
                </a:lnTo>
                <a:lnTo>
                  <a:pt x="89740" y="358973"/>
                </a:lnTo>
                <a:lnTo>
                  <a:pt x="89740" y="0"/>
                </a:lnTo>
                <a:lnTo>
                  <a:pt x="0" y="0"/>
                </a:lnTo>
                <a:close/>
              </a:path>
            </a:pathLst>
          </a:custGeom>
          <a:solidFill>
            <a:srgbClr val="BFDFC3"/>
          </a:solidFill>
        </p:spPr>
        <p:txBody>
          <a:bodyPr wrap="square" lIns="0" tIns="0" rIns="0" bIns="0" rtlCol="0">
            <a:noAutofit/>
          </a:bodyPr>
          <a:lstStyle/>
          <a:p>
            <a:endParaRPr/>
          </a:p>
        </p:txBody>
      </p:sp>
      <p:sp>
        <p:nvSpPr>
          <p:cNvPr id="390" name="object 390"/>
          <p:cNvSpPr/>
          <p:nvPr/>
        </p:nvSpPr>
        <p:spPr>
          <a:xfrm>
            <a:off x="6157850" y="4982538"/>
            <a:ext cx="89741" cy="0"/>
          </a:xfrm>
          <a:custGeom>
            <a:avLst/>
            <a:gdLst/>
            <a:ahLst/>
            <a:cxnLst/>
            <a:rect l="l" t="t" r="r" b="b"/>
            <a:pathLst>
              <a:path w="98715">
                <a:moveTo>
                  <a:pt x="0" y="0"/>
                </a:moveTo>
                <a:lnTo>
                  <a:pt x="98715" y="0"/>
                </a:lnTo>
              </a:path>
            </a:pathLst>
          </a:custGeom>
          <a:ln w="8974">
            <a:solidFill>
              <a:srgbClr val="000000"/>
            </a:solidFill>
          </a:ln>
        </p:spPr>
        <p:txBody>
          <a:bodyPr wrap="square" lIns="0" tIns="0" rIns="0" bIns="0" rtlCol="0">
            <a:noAutofit/>
          </a:bodyPr>
          <a:lstStyle/>
          <a:p>
            <a:endParaRPr/>
          </a:p>
        </p:txBody>
      </p:sp>
      <p:sp>
        <p:nvSpPr>
          <p:cNvPr id="391" name="object 391"/>
          <p:cNvSpPr/>
          <p:nvPr/>
        </p:nvSpPr>
        <p:spPr>
          <a:xfrm>
            <a:off x="6243512" y="4978579"/>
            <a:ext cx="0" cy="324658"/>
          </a:xfrm>
          <a:custGeom>
            <a:avLst/>
            <a:gdLst/>
            <a:ahLst/>
            <a:cxnLst/>
            <a:rect l="l" t="t" r="r" b="b"/>
            <a:pathLst>
              <a:path h="367946">
                <a:moveTo>
                  <a:pt x="0" y="0"/>
                </a:moveTo>
                <a:lnTo>
                  <a:pt x="0" y="358972"/>
                </a:lnTo>
              </a:path>
            </a:pathLst>
          </a:custGeom>
          <a:ln w="8974">
            <a:solidFill>
              <a:srgbClr val="000000"/>
            </a:solidFill>
          </a:ln>
        </p:spPr>
        <p:txBody>
          <a:bodyPr wrap="square" lIns="0" tIns="0" rIns="0" bIns="0" rtlCol="0">
            <a:noAutofit/>
          </a:bodyPr>
          <a:lstStyle/>
          <a:p>
            <a:endParaRPr/>
          </a:p>
        </p:txBody>
      </p:sp>
      <p:sp>
        <p:nvSpPr>
          <p:cNvPr id="392" name="object 392"/>
          <p:cNvSpPr/>
          <p:nvPr/>
        </p:nvSpPr>
        <p:spPr>
          <a:xfrm>
            <a:off x="6161928" y="4978579"/>
            <a:ext cx="0" cy="324658"/>
          </a:xfrm>
          <a:custGeom>
            <a:avLst/>
            <a:gdLst/>
            <a:ahLst/>
            <a:cxnLst/>
            <a:rect l="l" t="t" r="r" b="b"/>
            <a:pathLst>
              <a:path h="367946">
                <a:moveTo>
                  <a:pt x="0" y="0"/>
                </a:moveTo>
                <a:lnTo>
                  <a:pt x="0" y="358972"/>
                </a:lnTo>
              </a:path>
            </a:pathLst>
          </a:custGeom>
          <a:ln w="8974">
            <a:solidFill>
              <a:srgbClr val="000000"/>
            </a:solidFill>
          </a:ln>
        </p:spPr>
        <p:txBody>
          <a:bodyPr wrap="square" lIns="0" tIns="0" rIns="0" bIns="0" rtlCol="0">
            <a:noAutofit/>
          </a:bodyPr>
          <a:lstStyle/>
          <a:p>
            <a:endParaRPr/>
          </a:p>
        </p:txBody>
      </p:sp>
      <p:sp>
        <p:nvSpPr>
          <p:cNvPr id="393" name="object 393"/>
          <p:cNvSpPr/>
          <p:nvPr/>
        </p:nvSpPr>
        <p:spPr>
          <a:xfrm>
            <a:off x="6614714" y="4915230"/>
            <a:ext cx="81582" cy="380089"/>
          </a:xfrm>
          <a:custGeom>
            <a:avLst/>
            <a:gdLst/>
            <a:ahLst/>
            <a:cxnLst/>
            <a:rect l="l" t="t" r="r" b="b"/>
            <a:pathLst>
              <a:path w="89740" h="430767">
                <a:moveTo>
                  <a:pt x="0" y="0"/>
                </a:moveTo>
                <a:lnTo>
                  <a:pt x="0" y="430767"/>
                </a:lnTo>
                <a:lnTo>
                  <a:pt x="89740" y="430767"/>
                </a:lnTo>
                <a:lnTo>
                  <a:pt x="89740" y="0"/>
                </a:lnTo>
                <a:lnTo>
                  <a:pt x="0" y="0"/>
                </a:lnTo>
                <a:close/>
              </a:path>
            </a:pathLst>
          </a:custGeom>
          <a:solidFill>
            <a:srgbClr val="BFDFC3"/>
          </a:solidFill>
        </p:spPr>
        <p:txBody>
          <a:bodyPr wrap="square" lIns="0" tIns="0" rIns="0" bIns="0" rtlCol="0">
            <a:noAutofit/>
          </a:bodyPr>
          <a:lstStyle/>
          <a:p>
            <a:endParaRPr/>
          </a:p>
        </p:txBody>
      </p:sp>
      <p:sp>
        <p:nvSpPr>
          <p:cNvPr id="394" name="object 394"/>
          <p:cNvSpPr/>
          <p:nvPr/>
        </p:nvSpPr>
        <p:spPr>
          <a:xfrm>
            <a:off x="6614714" y="4919190"/>
            <a:ext cx="89742" cy="0"/>
          </a:xfrm>
          <a:custGeom>
            <a:avLst/>
            <a:gdLst/>
            <a:ahLst/>
            <a:cxnLst/>
            <a:rect l="l" t="t" r="r" b="b"/>
            <a:pathLst>
              <a:path w="98716">
                <a:moveTo>
                  <a:pt x="0" y="0"/>
                </a:moveTo>
                <a:lnTo>
                  <a:pt x="98716" y="0"/>
                </a:lnTo>
              </a:path>
            </a:pathLst>
          </a:custGeom>
          <a:ln w="8974">
            <a:solidFill>
              <a:srgbClr val="000000"/>
            </a:solidFill>
          </a:ln>
        </p:spPr>
        <p:txBody>
          <a:bodyPr wrap="square" lIns="0" tIns="0" rIns="0" bIns="0" rtlCol="0">
            <a:noAutofit/>
          </a:bodyPr>
          <a:lstStyle/>
          <a:p>
            <a:endParaRPr/>
          </a:p>
        </p:txBody>
      </p:sp>
      <p:sp>
        <p:nvSpPr>
          <p:cNvPr id="395" name="object 395"/>
          <p:cNvSpPr/>
          <p:nvPr/>
        </p:nvSpPr>
        <p:spPr>
          <a:xfrm>
            <a:off x="6700375" y="4915231"/>
            <a:ext cx="0" cy="388006"/>
          </a:xfrm>
          <a:custGeom>
            <a:avLst/>
            <a:gdLst/>
            <a:ahLst/>
            <a:cxnLst/>
            <a:rect l="l" t="t" r="r" b="b"/>
            <a:pathLst>
              <a:path h="439740">
                <a:moveTo>
                  <a:pt x="0" y="0"/>
                </a:moveTo>
                <a:lnTo>
                  <a:pt x="0" y="430766"/>
                </a:lnTo>
              </a:path>
            </a:pathLst>
          </a:custGeom>
          <a:ln w="8974">
            <a:solidFill>
              <a:srgbClr val="000000"/>
            </a:solidFill>
          </a:ln>
        </p:spPr>
        <p:txBody>
          <a:bodyPr wrap="square" lIns="0" tIns="0" rIns="0" bIns="0" rtlCol="0">
            <a:noAutofit/>
          </a:bodyPr>
          <a:lstStyle/>
          <a:p>
            <a:endParaRPr/>
          </a:p>
        </p:txBody>
      </p:sp>
      <p:sp>
        <p:nvSpPr>
          <p:cNvPr id="396" name="object 396"/>
          <p:cNvSpPr/>
          <p:nvPr/>
        </p:nvSpPr>
        <p:spPr>
          <a:xfrm>
            <a:off x="6618794" y="4915231"/>
            <a:ext cx="0" cy="388006"/>
          </a:xfrm>
          <a:custGeom>
            <a:avLst/>
            <a:gdLst/>
            <a:ahLst/>
            <a:cxnLst/>
            <a:rect l="l" t="t" r="r" b="b"/>
            <a:pathLst>
              <a:path h="439740">
                <a:moveTo>
                  <a:pt x="0" y="0"/>
                </a:moveTo>
                <a:lnTo>
                  <a:pt x="0" y="430766"/>
                </a:lnTo>
              </a:path>
            </a:pathLst>
          </a:custGeom>
          <a:ln w="8974">
            <a:solidFill>
              <a:srgbClr val="000000"/>
            </a:solidFill>
          </a:ln>
        </p:spPr>
        <p:txBody>
          <a:bodyPr wrap="square" lIns="0" tIns="0" rIns="0" bIns="0" rtlCol="0">
            <a:noAutofit/>
          </a:bodyPr>
          <a:lstStyle/>
          <a:p>
            <a:endParaRPr/>
          </a:p>
        </p:txBody>
      </p:sp>
      <p:sp>
        <p:nvSpPr>
          <p:cNvPr id="397" name="object 397"/>
          <p:cNvSpPr/>
          <p:nvPr/>
        </p:nvSpPr>
        <p:spPr>
          <a:xfrm>
            <a:off x="7063420" y="4851883"/>
            <a:ext cx="81582" cy="443436"/>
          </a:xfrm>
          <a:custGeom>
            <a:avLst/>
            <a:gdLst/>
            <a:ahLst/>
            <a:cxnLst/>
            <a:rect l="l" t="t" r="r" b="b"/>
            <a:pathLst>
              <a:path w="89740" h="502561">
                <a:moveTo>
                  <a:pt x="0" y="0"/>
                </a:moveTo>
                <a:lnTo>
                  <a:pt x="0" y="502561"/>
                </a:lnTo>
                <a:lnTo>
                  <a:pt x="89740" y="502561"/>
                </a:lnTo>
                <a:lnTo>
                  <a:pt x="89740" y="0"/>
                </a:lnTo>
                <a:lnTo>
                  <a:pt x="0" y="0"/>
                </a:lnTo>
                <a:close/>
              </a:path>
            </a:pathLst>
          </a:custGeom>
          <a:solidFill>
            <a:srgbClr val="BFDFC3"/>
          </a:solidFill>
        </p:spPr>
        <p:txBody>
          <a:bodyPr wrap="square" lIns="0" tIns="0" rIns="0" bIns="0" rtlCol="0">
            <a:noAutofit/>
          </a:bodyPr>
          <a:lstStyle/>
          <a:p>
            <a:endParaRPr/>
          </a:p>
        </p:txBody>
      </p:sp>
      <p:sp>
        <p:nvSpPr>
          <p:cNvPr id="398" name="object 398"/>
          <p:cNvSpPr/>
          <p:nvPr/>
        </p:nvSpPr>
        <p:spPr>
          <a:xfrm>
            <a:off x="7063420" y="4855841"/>
            <a:ext cx="89740" cy="0"/>
          </a:xfrm>
          <a:custGeom>
            <a:avLst/>
            <a:gdLst/>
            <a:ahLst/>
            <a:cxnLst/>
            <a:rect l="l" t="t" r="r" b="b"/>
            <a:pathLst>
              <a:path w="98714">
                <a:moveTo>
                  <a:pt x="0" y="0"/>
                </a:moveTo>
                <a:lnTo>
                  <a:pt x="98714" y="0"/>
                </a:lnTo>
              </a:path>
            </a:pathLst>
          </a:custGeom>
          <a:ln w="8974">
            <a:solidFill>
              <a:srgbClr val="000000"/>
            </a:solidFill>
          </a:ln>
        </p:spPr>
        <p:txBody>
          <a:bodyPr wrap="square" lIns="0" tIns="0" rIns="0" bIns="0" rtlCol="0">
            <a:noAutofit/>
          </a:bodyPr>
          <a:lstStyle/>
          <a:p>
            <a:endParaRPr/>
          </a:p>
        </p:txBody>
      </p:sp>
      <p:sp>
        <p:nvSpPr>
          <p:cNvPr id="399" name="object 399"/>
          <p:cNvSpPr/>
          <p:nvPr/>
        </p:nvSpPr>
        <p:spPr>
          <a:xfrm>
            <a:off x="7149083" y="4851883"/>
            <a:ext cx="0" cy="451354"/>
          </a:xfrm>
          <a:custGeom>
            <a:avLst/>
            <a:gdLst/>
            <a:ahLst/>
            <a:cxnLst/>
            <a:rect l="l" t="t" r="r" b="b"/>
            <a:pathLst>
              <a:path h="511535">
                <a:moveTo>
                  <a:pt x="0" y="0"/>
                </a:moveTo>
                <a:lnTo>
                  <a:pt x="0" y="502561"/>
                </a:lnTo>
              </a:path>
            </a:pathLst>
          </a:custGeom>
          <a:ln w="8974">
            <a:solidFill>
              <a:srgbClr val="000000"/>
            </a:solidFill>
          </a:ln>
        </p:spPr>
        <p:txBody>
          <a:bodyPr wrap="square" lIns="0" tIns="0" rIns="0" bIns="0" rtlCol="0">
            <a:noAutofit/>
          </a:bodyPr>
          <a:lstStyle/>
          <a:p>
            <a:endParaRPr/>
          </a:p>
        </p:txBody>
      </p:sp>
      <p:sp>
        <p:nvSpPr>
          <p:cNvPr id="400" name="object 400"/>
          <p:cNvSpPr/>
          <p:nvPr/>
        </p:nvSpPr>
        <p:spPr>
          <a:xfrm>
            <a:off x="7067499" y="4851883"/>
            <a:ext cx="0" cy="451354"/>
          </a:xfrm>
          <a:custGeom>
            <a:avLst/>
            <a:gdLst/>
            <a:ahLst/>
            <a:cxnLst/>
            <a:rect l="l" t="t" r="r" b="b"/>
            <a:pathLst>
              <a:path h="511535">
                <a:moveTo>
                  <a:pt x="0" y="0"/>
                </a:moveTo>
                <a:lnTo>
                  <a:pt x="0" y="502561"/>
                </a:lnTo>
              </a:path>
            </a:pathLst>
          </a:custGeom>
          <a:ln w="8974">
            <a:solidFill>
              <a:srgbClr val="000000"/>
            </a:solidFill>
          </a:ln>
        </p:spPr>
        <p:txBody>
          <a:bodyPr wrap="square" lIns="0" tIns="0" rIns="0" bIns="0" rtlCol="0">
            <a:noAutofit/>
          </a:bodyPr>
          <a:lstStyle/>
          <a:p>
            <a:endParaRPr/>
          </a:p>
        </p:txBody>
      </p:sp>
      <p:sp>
        <p:nvSpPr>
          <p:cNvPr id="401" name="object 401"/>
          <p:cNvSpPr/>
          <p:nvPr/>
        </p:nvSpPr>
        <p:spPr>
          <a:xfrm>
            <a:off x="2690575" y="2531761"/>
            <a:ext cx="0" cy="2763558"/>
          </a:xfrm>
          <a:custGeom>
            <a:avLst/>
            <a:gdLst/>
            <a:ahLst/>
            <a:cxnLst/>
            <a:rect l="l" t="t" r="r" b="b"/>
            <a:pathLst>
              <a:path h="3132032">
                <a:moveTo>
                  <a:pt x="0" y="3132032"/>
                </a:moveTo>
                <a:lnTo>
                  <a:pt x="0" y="0"/>
                </a:lnTo>
              </a:path>
            </a:pathLst>
          </a:custGeom>
          <a:ln w="1076">
            <a:solidFill>
              <a:srgbClr val="000000"/>
            </a:solidFill>
          </a:ln>
        </p:spPr>
        <p:txBody>
          <a:bodyPr wrap="square" lIns="0" tIns="0" rIns="0" bIns="0" rtlCol="0">
            <a:noAutofit/>
          </a:bodyPr>
          <a:lstStyle/>
          <a:p>
            <a:endParaRPr/>
          </a:p>
        </p:txBody>
      </p:sp>
      <p:sp>
        <p:nvSpPr>
          <p:cNvPr id="402" name="object 402"/>
          <p:cNvSpPr/>
          <p:nvPr/>
        </p:nvSpPr>
        <p:spPr>
          <a:xfrm>
            <a:off x="2666101" y="5295319"/>
            <a:ext cx="24475" cy="0"/>
          </a:xfrm>
          <a:custGeom>
            <a:avLst/>
            <a:gdLst/>
            <a:ahLst/>
            <a:cxnLst/>
            <a:rect l="l" t="t" r="r" b="b"/>
            <a:pathLst>
              <a:path w="26922">
                <a:moveTo>
                  <a:pt x="0" y="0"/>
                </a:moveTo>
                <a:lnTo>
                  <a:pt x="26922" y="0"/>
                </a:lnTo>
              </a:path>
            </a:pathLst>
          </a:custGeom>
          <a:ln w="1076">
            <a:solidFill>
              <a:srgbClr val="000000"/>
            </a:solidFill>
          </a:ln>
        </p:spPr>
        <p:txBody>
          <a:bodyPr wrap="square" lIns="0" tIns="0" rIns="0" bIns="0" rtlCol="0">
            <a:noAutofit/>
          </a:bodyPr>
          <a:lstStyle/>
          <a:p>
            <a:endParaRPr/>
          </a:p>
        </p:txBody>
      </p:sp>
      <p:sp>
        <p:nvSpPr>
          <p:cNvPr id="403" name="object 403"/>
          <p:cNvSpPr/>
          <p:nvPr/>
        </p:nvSpPr>
        <p:spPr>
          <a:xfrm>
            <a:off x="2666101" y="4986497"/>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404" name="object 404"/>
          <p:cNvSpPr/>
          <p:nvPr/>
        </p:nvSpPr>
        <p:spPr>
          <a:xfrm>
            <a:off x="2666101" y="4677676"/>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405" name="object 405"/>
          <p:cNvSpPr/>
          <p:nvPr/>
        </p:nvSpPr>
        <p:spPr>
          <a:xfrm>
            <a:off x="2666101" y="4376772"/>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406" name="object 406"/>
          <p:cNvSpPr/>
          <p:nvPr/>
        </p:nvSpPr>
        <p:spPr>
          <a:xfrm>
            <a:off x="2666101" y="4067951"/>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407" name="object 407"/>
          <p:cNvSpPr/>
          <p:nvPr/>
        </p:nvSpPr>
        <p:spPr>
          <a:xfrm>
            <a:off x="2666101" y="3759129"/>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408" name="object 408"/>
          <p:cNvSpPr/>
          <p:nvPr/>
        </p:nvSpPr>
        <p:spPr>
          <a:xfrm>
            <a:off x="2666101" y="3450308"/>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409" name="object 409"/>
          <p:cNvSpPr/>
          <p:nvPr/>
        </p:nvSpPr>
        <p:spPr>
          <a:xfrm>
            <a:off x="2666101" y="3149404"/>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410" name="object 410"/>
          <p:cNvSpPr/>
          <p:nvPr/>
        </p:nvSpPr>
        <p:spPr>
          <a:xfrm>
            <a:off x="2666101" y="2840583"/>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411" name="object 411"/>
          <p:cNvSpPr/>
          <p:nvPr/>
        </p:nvSpPr>
        <p:spPr>
          <a:xfrm>
            <a:off x="2666101" y="2531761"/>
            <a:ext cx="24475" cy="0"/>
          </a:xfrm>
          <a:custGeom>
            <a:avLst/>
            <a:gdLst/>
            <a:ahLst/>
            <a:cxnLst/>
            <a:rect l="l" t="t" r="r" b="b"/>
            <a:pathLst>
              <a:path w="26922">
                <a:moveTo>
                  <a:pt x="26922" y="0"/>
                </a:moveTo>
                <a:lnTo>
                  <a:pt x="0" y="0"/>
                </a:lnTo>
              </a:path>
            </a:pathLst>
          </a:custGeom>
          <a:ln w="1076">
            <a:solidFill>
              <a:srgbClr val="000000"/>
            </a:solidFill>
          </a:ln>
        </p:spPr>
        <p:txBody>
          <a:bodyPr wrap="square" lIns="0" tIns="0" rIns="0" bIns="0" rtlCol="0">
            <a:noAutofit/>
          </a:bodyPr>
          <a:lstStyle/>
          <a:p>
            <a:endParaRPr/>
          </a:p>
        </p:txBody>
      </p:sp>
      <p:sp>
        <p:nvSpPr>
          <p:cNvPr id="412" name="object 412"/>
          <p:cNvSpPr/>
          <p:nvPr/>
        </p:nvSpPr>
        <p:spPr>
          <a:xfrm>
            <a:off x="2690575" y="5295319"/>
            <a:ext cx="4519693" cy="0"/>
          </a:xfrm>
          <a:custGeom>
            <a:avLst/>
            <a:gdLst/>
            <a:ahLst/>
            <a:cxnLst/>
            <a:rect l="l" t="t" r="r" b="b"/>
            <a:pathLst>
              <a:path w="4971662">
                <a:moveTo>
                  <a:pt x="4971662" y="0"/>
                </a:moveTo>
                <a:lnTo>
                  <a:pt x="0" y="0"/>
                </a:lnTo>
              </a:path>
            </a:pathLst>
          </a:custGeom>
          <a:ln w="1076">
            <a:solidFill>
              <a:srgbClr val="000000"/>
            </a:solidFill>
          </a:ln>
        </p:spPr>
        <p:txBody>
          <a:bodyPr wrap="square" lIns="0" tIns="0" rIns="0" bIns="0" rtlCol="0">
            <a:noAutofit/>
          </a:bodyPr>
          <a:lstStyle/>
          <a:p>
            <a:endParaRPr/>
          </a:p>
        </p:txBody>
      </p:sp>
      <p:sp>
        <p:nvSpPr>
          <p:cNvPr id="413" name="object 413"/>
          <p:cNvSpPr/>
          <p:nvPr/>
        </p:nvSpPr>
        <p:spPr>
          <a:xfrm>
            <a:off x="2690575"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414" name="object 414"/>
          <p:cNvSpPr/>
          <p:nvPr/>
        </p:nvSpPr>
        <p:spPr>
          <a:xfrm>
            <a:off x="3139282"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415" name="object 415"/>
          <p:cNvSpPr/>
          <p:nvPr/>
        </p:nvSpPr>
        <p:spPr>
          <a:xfrm>
            <a:off x="3596146"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416" name="object 416"/>
          <p:cNvSpPr/>
          <p:nvPr/>
        </p:nvSpPr>
        <p:spPr>
          <a:xfrm>
            <a:off x="4044852"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417" name="object 417"/>
          <p:cNvSpPr/>
          <p:nvPr/>
        </p:nvSpPr>
        <p:spPr>
          <a:xfrm>
            <a:off x="4501716"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418" name="object 418"/>
          <p:cNvSpPr/>
          <p:nvPr/>
        </p:nvSpPr>
        <p:spPr>
          <a:xfrm>
            <a:off x="4950423"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419" name="object 419"/>
          <p:cNvSpPr/>
          <p:nvPr/>
        </p:nvSpPr>
        <p:spPr>
          <a:xfrm>
            <a:off x="5399128"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420" name="object 420"/>
          <p:cNvSpPr/>
          <p:nvPr/>
        </p:nvSpPr>
        <p:spPr>
          <a:xfrm>
            <a:off x="5855993"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421" name="object 421"/>
          <p:cNvSpPr/>
          <p:nvPr/>
        </p:nvSpPr>
        <p:spPr>
          <a:xfrm>
            <a:off x="6304698"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422" name="object 422"/>
          <p:cNvSpPr/>
          <p:nvPr/>
        </p:nvSpPr>
        <p:spPr>
          <a:xfrm>
            <a:off x="6761563"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423" name="object 423"/>
          <p:cNvSpPr/>
          <p:nvPr/>
        </p:nvSpPr>
        <p:spPr>
          <a:xfrm>
            <a:off x="7210269" y="5271564"/>
            <a:ext cx="0" cy="47510"/>
          </a:xfrm>
          <a:custGeom>
            <a:avLst/>
            <a:gdLst/>
            <a:ahLst/>
            <a:cxnLst/>
            <a:rect l="l" t="t" r="r" b="b"/>
            <a:pathLst>
              <a:path h="53845">
                <a:moveTo>
                  <a:pt x="0" y="0"/>
                </a:moveTo>
                <a:lnTo>
                  <a:pt x="0" y="53845"/>
                </a:lnTo>
              </a:path>
            </a:pathLst>
          </a:custGeom>
          <a:ln w="1076">
            <a:solidFill>
              <a:srgbClr val="000000"/>
            </a:solidFill>
          </a:ln>
        </p:spPr>
        <p:txBody>
          <a:bodyPr wrap="square" lIns="0" tIns="0" rIns="0" bIns="0" rtlCol="0">
            <a:noAutofit/>
          </a:bodyPr>
          <a:lstStyle/>
          <a:p>
            <a:endParaRPr/>
          </a:p>
        </p:txBody>
      </p:sp>
      <p:sp>
        <p:nvSpPr>
          <p:cNvPr id="424" name="object 424"/>
          <p:cNvSpPr/>
          <p:nvPr/>
        </p:nvSpPr>
        <p:spPr>
          <a:xfrm>
            <a:off x="7275535" y="3695781"/>
            <a:ext cx="424231" cy="451354"/>
          </a:xfrm>
          <a:custGeom>
            <a:avLst/>
            <a:gdLst/>
            <a:ahLst/>
            <a:cxnLst/>
            <a:rect l="l" t="t" r="r" b="b"/>
            <a:pathLst>
              <a:path w="466654" h="511535">
                <a:moveTo>
                  <a:pt x="0" y="511535"/>
                </a:moveTo>
                <a:lnTo>
                  <a:pt x="466654" y="511535"/>
                </a:lnTo>
                <a:lnTo>
                  <a:pt x="466654" y="0"/>
                </a:lnTo>
                <a:lnTo>
                  <a:pt x="0" y="0"/>
                </a:lnTo>
                <a:lnTo>
                  <a:pt x="0" y="511535"/>
                </a:lnTo>
                <a:close/>
              </a:path>
            </a:pathLst>
          </a:custGeom>
          <a:solidFill>
            <a:srgbClr val="FEFFFE"/>
          </a:solidFill>
        </p:spPr>
        <p:txBody>
          <a:bodyPr wrap="square" lIns="0" tIns="0" rIns="0" bIns="0" rtlCol="0">
            <a:noAutofit/>
          </a:bodyPr>
          <a:lstStyle/>
          <a:p>
            <a:endParaRPr/>
          </a:p>
        </p:txBody>
      </p:sp>
      <p:sp>
        <p:nvSpPr>
          <p:cNvPr id="425" name="object 425"/>
          <p:cNvSpPr/>
          <p:nvPr/>
        </p:nvSpPr>
        <p:spPr>
          <a:xfrm>
            <a:off x="7279615" y="3699741"/>
            <a:ext cx="416073" cy="443436"/>
          </a:xfrm>
          <a:custGeom>
            <a:avLst/>
            <a:gdLst/>
            <a:ahLst/>
            <a:cxnLst/>
            <a:rect l="l" t="t" r="r" b="b"/>
            <a:pathLst>
              <a:path w="457680" h="502561">
                <a:moveTo>
                  <a:pt x="0" y="0"/>
                </a:moveTo>
                <a:lnTo>
                  <a:pt x="457680" y="0"/>
                </a:lnTo>
                <a:lnTo>
                  <a:pt x="457680" y="502561"/>
                </a:lnTo>
                <a:lnTo>
                  <a:pt x="0" y="502561"/>
                </a:lnTo>
                <a:lnTo>
                  <a:pt x="0" y="0"/>
                </a:lnTo>
                <a:close/>
              </a:path>
            </a:pathLst>
          </a:custGeom>
          <a:ln w="35">
            <a:solidFill>
              <a:srgbClr val="000000"/>
            </a:solidFill>
          </a:ln>
        </p:spPr>
        <p:txBody>
          <a:bodyPr wrap="square" lIns="0" tIns="0" rIns="0" bIns="0" rtlCol="0">
            <a:noAutofit/>
          </a:bodyPr>
          <a:lstStyle/>
          <a:p>
            <a:endParaRPr/>
          </a:p>
        </p:txBody>
      </p:sp>
      <p:sp>
        <p:nvSpPr>
          <p:cNvPr id="426" name="object 426"/>
          <p:cNvSpPr/>
          <p:nvPr/>
        </p:nvSpPr>
        <p:spPr>
          <a:xfrm>
            <a:off x="7300010" y="3727456"/>
            <a:ext cx="48949" cy="47510"/>
          </a:xfrm>
          <a:prstGeom prst="rect">
            <a:avLst/>
          </a:prstGeom>
          <a:blipFill>
            <a:blip r:embed="rId31" cstate="print"/>
            <a:stretch>
              <a:fillRect/>
            </a:stretch>
          </a:blipFill>
        </p:spPr>
        <p:txBody>
          <a:bodyPr wrap="square" lIns="0" tIns="0" rIns="0" bIns="0" rtlCol="0">
            <a:noAutofit/>
          </a:bodyPr>
          <a:lstStyle/>
          <a:p>
            <a:endParaRPr/>
          </a:p>
        </p:txBody>
      </p:sp>
      <p:sp>
        <p:nvSpPr>
          <p:cNvPr id="427" name="object 427"/>
          <p:cNvSpPr/>
          <p:nvPr/>
        </p:nvSpPr>
        <p:spPr>
          <a:xfrm>
            <a:off x="7304090" y="3731415"/>
            <a:ext cx="40791" cy="39592"/>
          </a:xfrm>
          <a:custGeom>
            <a:avLst/>
            <a:gdLst/>
            <a:ahLst/>
            <a:cxnLst/>
            <a:rect l="l" t="t" r="r" b="b"/>
            <a:pathLst>
              <a:path w="44870" h="44871">
                <a:moveTo>
                  <a:pt x="0" y="0"/>
                </a:moveTo>
                <a:lnTo>
                  <a:pt x="44870" y="0"/>
                </a:lnTo>
                <a:lnTo>
                  <a:pt x="44870" y="44871"/>
                </a:lnTo>
                <a:lnTo>
                  <a:pt x="0" y="44871"/>
                </a:lnTo>
                <a:lnTo>
                  <a:pt x="0" y="0"/>
                </a:lnTo>
                <a:close/>
              </a:path>
            </a:pathLst>
          </a:custGeom>
          <a:ln w="8974">
            <a:solidFill>
              <a:srgbClr val="000000"/>
            </a:solidFill>
          </a:ln>
        </p:spPr>
        <p:txBody>
          <a:bodyPr wrap="square" lIns="0" tIns="0" rIns="0" bIns="0" rtlCol="0">
            <a:noAutofit/>
          </a:bodyPr>
          <a:lstStyle/>
          <a:p>
            <a:endParaRPr/>
          </a:p>
        </p:txBody>
      </p:sp>
      <p:sp>
        <p:nvSpPr>
          <p:cNvPr id="428" name="object 428"/>
          <p:cNvSpPr/>
          <p:nvPr/>
        </p:nvSpPr>
        <p:spPr>
          <a:xfrm>
            <a:off x="7300010" y="3838314"/>
            <a:ext cx="48949" cy="47510"/>
          </a:xfrm>
          <a:prstGeom prst="rect">
            <a:avLst/>
          </a:prstGeom>
          <a:blipFill>
            <a:blip r:embed="rId32" cstate="print"/>
            <a:stretch>
              <a:fillRect/>
            </a:stretch>
          </a:blipFill>
        </p:spPr>
        <p:txBody>
          <a:bodyPr wrap="square" lIns="0" tIns="0" rIns="0" bIns="0" rtlCol="0">
            <a:noAutofit/>
          </a:bodyPr>
          <a:lstStyle/>
          <a:p>
            <a:endParaRPr/>
          </a:p>
        </p:txBody>
      </p:sp>
      <p:sp>
        <p:nvSpPr>
          <p:cNvPr id="429" name="object 429"/>
          <p:cNvSpPr/>
          <p:nvPr/>
        </p:nvSpPr>
        <p:spPr>
          <a:xfrm>
            <a:off x="7304090" y="3842274"/>
            <a:ext cx="40791" cy="39592"/>
          </a:xfrm>
          <a:custGeom>
            <a:avLst/>
            <a:gdLst/>
            <a:ahLst/>
            <a:cxnLst/>
            <a:rect l="l" t="t" r="r" b="b"/>
            <a:pathLst>
              <a:path w="44870" h="44871">
                <a:moveTo>
                  <a:pt x="0" y="0"/>
                </a:moveTo>
                <a:lnTo>
                  <a:pt x="44870" y="0"/>
                </a:lnTo>
                <a:lnTo>
                  <a:pt x="44870" y="44871"/>
                </a:lnTo>
                <a:lnTo>
                  <a:pt x="0" y="44871"/>
                </a:lnTo>
                <a:lnTo>
                  <a:pt x="0" y="0"/>
                </a:lnTo>
                <a:close/>
              </a:path>
            </a:pathLst>
          </a:custGeom>
          <a:ln w="8974">
            <a:solidFill>
              <a:srgbClr val="000000"/>
            </a:solidFill>
          </a:ln>
        </p:spPr>
        <p:txBody>
          <a:bodyPr wrap="square" lIns="0" tIns="0" rIns="0" bIns="0" rtlCol="0">
            <a:noAutofit/>
          </a:bodyPr>
          <a:lstStyle/>
          <a:p>
            <a:endParaRPr/>
          </a:p>
        </p:txBody>
      </p:sp>
      <p:sp>
        <p:nvSpPr>
          <p:cNvPr id="430" name="object 430"/>
          <p:cNvSpPr/>
          <p:nvPr/>
        </p:nvSpPr>
        <p:spPr>
          <a:xfrm>
            <a:off x="7300010" y="3972928"/>
            <a:ext cx="48949" cy="0"/>
          </a:xfrm>
          <a:custGeom>
            <a:avLst/>
            <a:gdLst/>
            <a:ahLst/>
            <a:cxnLst/>
            <a:rect l="l" t="t" r="r" b="b"/>
            <a:pathLst>
              <a:path w="53844">
                <a:moveTo>
                  <a:pt x="0" y="0"/>
                </a:moveTo>
                <a:lnTo>
                  <a:pt x="53844" y="0"/>
                </a:lnTo>
              </a:path>
            </a:pathLst>
          </a:custGeom>
          <a:ln w="55115">
            <a:solidFill>
              <a:srgbClr val="FDFBC0"/>
            </a:solidFill>
          </a:ln>
        </p:spPr>
        <p:txBody>
          <a:bodyPr wrap="square" lIns="0" tIns="0" rIns="0" bIns="0" rtlCol="0">
            <a:noAutofit/>
          </a:bodyPr>
          <a:lstStyle/>
          <a:p>
            <a:endParaRPr/>
          </a:p>
        </p:txBody>
      </p:sp>
      <p:sp>
        <p:nvSpPr>
          <p:cNvPr id="431" name="object 431"/>
          <p:cNvSpPr/>
          <p:nvPr/>
        </p:nvSpPr>
        <p:spPr>
          <a:xfrm>
            <a:off x="7304090" y="3953133"/>
            <a:ext cx="40791" cy="39592"/>
          </a:xfrm>
          <a:custGeom>
            <a:avLst/>
            <a:gdLst/>
            <a:ahLst/>
            <a:cxnLst/>
            <a:rect l="l" t="t" r="r" b="b"/>
            <a:pathLst>
              <a:path w="44870" h="44871">
                <a:moveTo>
                  <a:pt x="0" y="0"/>
                </a:moveTo>
                <a:lnTo>
                  <a:pt x="44870" y="0"/>
                </a:lnTo>
                <a:lnTo>
                  <a:pt x="44870" y="44871"/>
                </a:lnTo>
                <a:lnTo>
                  <a:pt x="0" y="44871"/>
                </a:lnTo>
                <a:lnTo>
                  <a:pt x="0" y="0"/>
                </a:lnTo>
                <a:close/>
              </a:path>
            </a:pathLst>
          </a:custGeom>
          <a:ln w="8974">
            <a:solidFill>
              <a:srgbClr val="000000"/>
            </a:solidFill>
          </a:ln>
        </p:spPr>
        <p:txBody>
          <a:bodyPr wrap="square" lIns="0" tIns="0" rIns="0" bIns="0" rtlCol="0">
            <a:noAutofit/>
          </a:bodyPr>
          <a:lstStyle/>
          <a:p>
            <a:endParaRPr/>
          </a:p>
        </p:txBody>
      </p:sp>
      <p:sp>
        <p:nvSpPr>
          <p:cNvPr id="432" name="object 432"/>
          <p:cNvSpPr/>
          <p:nvPr/>
        </p:nvSpPr>
        <p:spPr>
          <a:xfrm>
            <a:off x="7300010" y="4083787"/>
            <a:ext cx="48949" cy="0"/>
          </a:xfrm>
          <a:custGeom>
            <a:avLst/>
            <a:gdLst/>
            <a:ahLst/>
            <a:cxnLst/>
            <a:rect l="l" t="t" r="r" b="b"/>
            <a:pathLst>
              <a:path w="53844">
                <a:moveTo>
                  <a:pt x="0" y="0"/>
                </a:moveTo>
                <a:lnTo>
                  <a:pt x="53844" y="0"/>
                </a:lnTo>
              </a:path>
            </a:pathLst>
          </a:custGeom>
          <a:ln w="55115">
            <a:solidFill>
              <a:srgbClr val="BFDFC3"/>
            </a:solidFill>
          </a:ln>
        </p:spPr>
        <p:txBody>
          <a:bodyPr wrap="square" lIns="0" tIns="0" rIns="0" bIns="0" rtlCol="0">
            <a:noAutofit/>
          </a:bodyPr>
          <a:lstStyle/>
          <a:p>
            <a:endParaRPr/>
          </a:p>
        </p:txBody>
      </p:sp>
      <p:sp>
        <p:nvSpPr>
          <p:cNvPr id="433" name="object 433"/>
          <p:cNvSpPr/>
          <p:nvPr/>
        </p:nvSpPr>
        <p:spPr>
          <a:xfrm>
            <a:off x="7304090" y="4063992"/>
            <a:ext cx="40791" cy="39592"/>
          </a:xfrm>
          <a:custGeom>
            <a:avLst/>
            <a:gdLst/>
            <a:ahLst/>
            <a:cxnLst/>
            <a:rect l="l" t="t" r="r" b="b"/>
            <a:pathLst>
              <a:path w="44870" h="44871">
                <a:moveTo>
                  <a:pt x="0" y="0"/>
                </a:moveTo>
                <a:lnTo>
                  <a:pt x="44870" y="0"/>
                </a:lnTo>
                <a:lnTo>
                  <a:pt x="44870" y="44871"/>
                </a:lnTo>
                <a:lnTo>
                  <a:pt x="0" y="44871"/>
                </a:lnTo>
                <a:lnTo>
                  <a:pt x="0" y="0"/>
                </a:lnTo>
                <a:close/>
              </a:path>
            </a:pathLst>
          </a:custGeom>
          <a:ln w="8974">
            <a:solidFill>
              <a:srgbClr val="000000"/>
            </a:solidFill>
          </a:ln>
        </p:spPr>
        <p:txBody>
          <a:bodyPr wrap="square" lIns="0" tIns="0" rIns="0" bIns="0" rtlCol="0">
            <a:noAutofit/>
          </a:bodyPr>
          <a:lstStyle/>
          <a:p>
            <a:endParaRPr/>
          </a:p>
        </p:txBody>
      </p:sp>
      <p:sp>
        <p:nvSpPr>
          <p:cNvPr id="434" name="object 434"/>
          <p:cNvSpPr/>
          <p:nvPr/>
        </p:nvSpPr>
        <p:spPr>
          <a:xfrm>
            <a:off x="1452837" y="2015225"/>
            <a:ext cx="7052276" cy="3701607"/>
          </a:xfrm>
          <a:custGeom>
            <a:avLst/>
            <a:gdLst/>
            <a:ahLst/>
            <a:cxnLst/>
            <a:rect l="l" t="t" r="r" b="b"/>
            <a:pathLst>
              <a:path w="7757504" h="4195155">
                <a:moveTo>
                  <a:pt x="0" y="0"/>
                </a:moveTo>
                <a:lnTo>
                  <a:pt x="7757504" y="0"/>
                </a:lnTo>
                <a:lnTo>
                  <a:pt x="7757504" y="4195155"/>
                </a:lnTo>
                <a:lnTo>
                  <a:pt x="0" y="4195155"/>
                </a:lnTo>
                <a:lnTo>
                  <a:pt x="0" y="0"/>
                </a:lnTo>
                <a:close/>
              </a:path>
            </a:pathLst>
          </a:custGeom>
          <a:ln w="4156">
            <a:solidFill>
              <a:srgbClr val="000000"/>
            </a:solidFill>
          </a:ln>
        </p:spPr>
        <p:txBody>
          <a:bodyPr wrap="square" lIns="0" tIns="0" rIns="0" bIns="0" rtlCol="0">
            <a:noAutofit/>
          </a:bodyPr>
          <a:lstStyle/>
          <a:p>
            <a:endParaRPr/>
          </a:p>
        </p:txBody>
      </p:sp>
      <p:sp>
        <p:nvSpPr>
          <p:cNvPr id="213" name="object 213"/>
          <p:cNvSpPr txBox="1"/>
          <p:nvPr/>
        </p:nvSpPr>
        <p:spPr>
          <a:xfrm>
            <a:off x="1227628" y="1307726"/>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212" name="object 212"/>
          <p:cNvSpPr txBox="1"/>
          <p:nvPr/>
        </p:nvSpPr>
        <p:spPr>
          <a:xfrm>
            <a:off x="1620266" y="1307726"/>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211" name="object 211"/>
          <p:cNvSpPr txBox="1"/>
          <p:nvPr/>
        </p:nvSpPr>
        <p:spPr>
          <a:xfrm>
            <a:off x="2089602" y="1307726"/>
            <a:ext cx="98820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Growth:</a:t>
            </a:r>
            <a:endParaRPr sz="2200">
              <a:latin typeface="Times New Roman"/>
              <a:cs typeface="Times New Roman"/>
            </a:endParaRPr>
          </a:p>
        </p:txBody>
      </p:sp>
      <p:sp>
        <p:nvSpPr>
          <p:cNvPr id="210" name="object 210"/>
          <p:cNvSpPr txBox="1"/>
          <p:nvPr/>
        </p:nvSpPr>
        <p:spPr>
          <a:xfrm>
            <a:off x="3082419" y="1307726"/>
            <a:ext cx="60355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Firm</a:t>
            </a:r>
            <a:endParaRPr sz="2200">
              <a:latin typeface="Times New Roman"/>
              <a:cs typeface="Times New Roman"/>
            </a:endParaRPr>
          </a:p>
        </p:txBody>
      </p:sp>
      <p:sp>
        <p:nvSpPr>
          <p:cNvPr id="209" name="object 209"/>
          <p:cNvSpPr txBox="1"/>
          <p:nvPr/>
        </p:nvSpPr>
        <p:spPr>
          <a:xfrm>
            <a:off x="3690578" y="1307726"/>
            <a:ext cx="74196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grows</a:t>
            </a:r>
            <a:endParaRPr sz="2200">
              <a:latin typeface="Times New Roman"/>
              <a:cs typeface="Times New Roman"/>
            </a:endParaRPr>
          </a:p>
        </p:txBody>
      </p:sp>
      <p:sp>
        <p:nvSpPr>
          <p:cNvPr id="208" name="object 208"/>
          <p:cNvSpPr txBox="1"/>
          <p:nvPr/>
        </p:nvSpPr>
        <p:spPr>
          <a:xfrm>
            <a:off x="4437172" y="1307726"/>
            <a:ext cx="26461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a:t>
            </a:r>
            <a:endParaRPr sz="2200">
              <a:latin typeface="Times New Roman"/>
              <a:cs typeface="Times New Roman"/>
            </a:endParaRPr>
          </a:p>
        </p:txBody>
      </p:sp>
      <p:sp>
        <p:nvSpPr>
          <p:cNvPr id="207" name="object 207"/>
          <p:cNvSpPr txBox="1"/>
          <p:nvPr/>
        </p:nvSpPr>
        <p:spPr>
          <a:xfrm>
            <a:off x="4706393" y="1307726"/>
            <a:ext cx="4340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x%</a:t>
            </a:r>
            <a:endParaRPr sz="2200">
              <a:latin typeface="Times New Roman"/>
              <a:cs typeface="Times New Roman"/>
            </a:endParaRPr>
          </a:p>
        </p:txBody>
      </p:sp>
      <p:sp>
        <p:nvSpPr>
          <p:cNvPr id="206" name="object 206"/>
          <p:cNvSpPr txBox="1"/>
          <p:nvPr/>
        </p:nvSpPr>
        <p:spPr>
          <a:xfrm>
            <a:off x="5145029" y="1307726"/>
            <a:ext cx="38774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for</a:t>
            </a:r>
            <a:endParaRPr sz="2200">
              <a:latin typeface="Times New Roman"/>
              <a:cs typeface="Times New Roman"/>
            </a:endParaRPr>
          </a:p>
        </p:txBody>
      </p:sp>
      <p:sp>
        <p:nvSpPr>
          <p:cNvPr id="205" name="object 205"/>
          <p:cNvSpPr txBox="1"/>
          <p:nvPr/>
        </p:nvSpPr>
        <p:spPr>
          <a:xfrm>
            <a:off x="5537389" y="1307726"/>
            <a:ext cx="2032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5</a:t>
            </a:r>
            <a:endParaRPr sz="2200">
              <a:latin typeface="Times New Roman"/>
              <a:cs typeface="Times New Roman"/>
            </a:endParaRPr>
          </a:p>
        </p:txBody>
      </p:sp>
      <p:sp>
        <p:nvSpPr>
          <p:cNvPr id="204" name="object 204"/>
          <p:cNvSpPr txBox="1"/>
          <p:nvPr/>
        </p:nvSpPr>
        <p:spPr>
          <a:xfrm>
            <a:off x="5745208" y="1307726"/>
            <a:ext cx="71853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years,</a:t>
            </a:r>
            <a:endParaRPr sz="2200">
              <a:latin typeface="Times New Roman"/>
              <a:cs typeface="Times New Roman"/>
            </a:endParaRPr>
          </a:p>
        </p:txBody>
      </p:sp>
      <p:sp>
        <p:nvSpPr>
          <p:cNvPr id="203" name="object 203"/>
          <p:cNvSpPr txBox="1"/>
          <p:nvPr/>
        </p:nvSpPr>
        <p:spPr>
          <a:xfrm>
            <a:off x="6468359" y="1307726"/>
            <a:ext cx="4340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8%</a:t>
            </a:r>
            <a:endParaRPr sz="2200">
              <a:latin typeface="Times New Roman"/>
              <a:cs typeface="Times New Roman"/>
            </a:endParaRPr>
          </a:p>
        </p:txBody>
      </p:sp>
      <p:sp>
        <p:nvSpPr>
          <p:cNvPr id="202" name="object 202"/>
          <p:cNvSpPr txBox="1"/>
          <p:nvPr/>
        </p:nvSpPr>
        <p:spPr>
          <a:xfrm>
            <a:off x="6906994" y="1307726"/>
            <a:ext cx="112585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thereafter</a:t>
            </a:r>
            <a:endParaRPr sz="2200">
              <a:latin typeface="Times New Roman"/>
              <a:cs typeface="Times New Roman"/>
            </a:endParaRPr>
          </a:p>
        </p:txBody>
      </p:sp>
      <p:sp>
        <p:nvSpPr>
          <p:cNvPr id="201" name="object 201"/>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00" name="object 200"/>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21</a:t>
            </a:r>
            <a:endParaRPr sz="1300">
              <a:latin typeface="Times New Roman"/>
              <a:cs typeface="Times New Roman"/>
            </a:endParaRPr>
          </a:p>
        </p:txBody>
      </p:sp>
      <p:sp>
        <p:nvSpPr>
          <p:cNvPr id="199" name="object 199"/>
          <p:cNvSpPr txBox="1"/>
          <p:nvPr/>
        </p:nvSpPr>
        <p:spPr>
          <a:xfrm rot="16200000">
            <a:off x="2163449" y="3870887"/>
            <a:ext cx="430144" cy="80818"/>
          </a:xfrm>
          <a:prstGeom prst="rect">
            <a:avLst/>
          </a:prstGeom>
        </p:spPr>
        <p:txBody>
          <a:bodyPr wrap="square" lIns="0" tIns="0" rIns="0" bIns="0" rtlCol="0">
            <a:noAutofit/>
          </a:bodyPr>
          <a:lstStyle/>
          <a:p>
            <a:pPr marL="11397">
              <a:lnSpc>
                <a:spcPct val="95825"/>
              </a:lnSpc>
              <a:spcBef>
                <a:spcPts val="9"/>
              </a:spcBef>
            </a:pPr>
            <a:r>
              <a:rPr sz="600" spc="35" dirty="0">
                <a:latin typeface="Times New Roman"/>
                <a:cs typeface="Times New Roman"/>
              </a:rPr>
              <a:t>P</a:t>
            </a:r>
            <a:r>
              <a:rPr sz="600" dirty="0">
                <a:latin typeface="Times New Roman"/>
                <a:cs typeface="Times New Roman"/>
              </a:rPr>
              <a:t>E   </a:t>
            </a:r>
            <a:r>
              <a:rPr sz="600" spc="13" dirty="0">
                <a:latin typeface="Times New Roman"/>
                <a:cs typeface="Times New Roman"/>
              </a:rPr>
              <a:t> </a:t>
            </a:r>
            <a:r>
              <a:rPr sz="600" spc="35" dirty="0">
                <a:latin typeface="Times New Roman"/>
                <a:cs typeface="Times New Roman"/>
              </a:rPr>
              <a:t>Ratio</a:t>
            </a:r>
            <a:endParaRPr sz="600">
              <a:latin typeface="Times New Roman"/>
              <a:cs typeface="Times New Roman"/>
            </a:endParaRPr>
          </a:p>
        </p:txBody>
      </p:sp>
      <p:sp>
        <p:nvSpPr>
          <p:cNvPr id="198" name="object 198"/>
          <p:cNvSpPr txBox="1"/>
          <p:nvPr/>
        </p:nvSpPr>
        <p:spPr>
          <a:xfrm>
            <a:off x="7277583" y="3697768"/>
            <a:ext cx="420135" cy="33646"/>
          </a:xfrm>
          <a:prstGeom prst="rect">
            <a:avLst/>
          </a:prstGeom>
        </p:spPr>
        <p:txBody>
          <a:bodyPr wrap="square" lIns="0" tIns="0" rIns="0" bIns="0" rtlCol="0">
            <a:noAutofit/>
          </a:bodyPr>
          <a:lstStyle/>
          <a:p>
            <a:endParaRPr/>
          </a:p>
        </p:txBody>
      </p:sp>
      <p:sp>
        <p:nvSpPr>
          <p:cNvPr id="197" name="object 197"/>
          <p:cNvSpPr txBox="1"/>
          <p:nvPr/>
        </p:nvSpPr>
        <p:spPr>
          <a:xfrm>
            <a:off x="7277583" y="3731415"/>
            <a:ext cx="67298" cy="39592"/>
          </a:xfrm>
          <a:prstGeom prst="rect">
            <a:avLst/>
          </a:prstGeom>
        </p:spPr>
        <p:txBody>
          <a:bodyPr wrap="square" lIns="0" tIns="0" rIns="0" bIns="0" rtlCol="0">
            <a:noAutofit/>
          </a:bodyPr>
          <a:lstStyle/>
          <a:p>
            <a:endParaRPr/>
          </a:p>
        </p:txBody>
      </p:sp>
      <p:sp>
        <p:nvSpPr>
          <p:cNvPr id="196" name="object 196"/>
          <p:cNvSpPr txBox="1"/>
          <p:nvPr/>
        </p:nvSpPr>
        <p:spPr>
          <a:xfrm>
            <a:off x="7344882" y="3731415"/>
            <a:ext cx="352837" cy="39592"/>
          </a:xfrm>
          <a:prstGeom prst="rect">
            <a:avLst/>
          </a:prstGeom>
        </p:spPr>
        <p:txBody>
          <a:bodyPr wrap="square" lIns="0" tIns="0" rIns="0" bIns="0" rtlCol="0">
            <a:noAutofit/>
          </a:bodyPr>
          <a:lstStyle/>
          <a:p>
            <a:endParaRPr/>
          </a:p>
        </p:txBody>
      </p:sp>
      <p:sp>
        <p:nvSpPr>
          <p:cNvPr id="195" name="object 195"/>
          <p:cNvSpPr txBox="1"/>
          <p:nvPr/>
        </p:nvSpPr>
        <p:spPr>
          <a:xfrm>
            <a:off x="7277583" y="3771007"/>
            <a:ext cx="420135" cy="71266"/>
          </a:xfrm>
          <a:prstGeom prst="rect">
            <a:avLst/>
          </a:prstGeom>
        </p:spPr>
        <p:txBody>
          <a:bodyPr wrap="square" lIns="0" tIns="0" rIns="0" bIns="0" rtlCol="0">
            <a:noAutofit/>
          </a:bodyPr>
          <a:lstStyle/>
          <a:p>
            <a:pPr marL="22794">
              <a:lnSpc>
                <a:spcPts val="538"/>
              </a:lnSpc>
              <a:spcBef>
                <a:spcPts val="31"/>
              </a:spcBef>
            </a:pPr>
            <a:endParaRPr sz="500"/>
          </a:p>
        </p:txBody>
      </p:sp>
      <p:sp>
        <p:nvSpPr>
          <p:cNvPr id="194" name="object 194"/>
          <p:cNvSpPr txBox="1"/>
          <p:nvPr/>
        </p:nvSpPr>
        <p:spPr>
          <a:xfrm>
            <a:off x="7277583" y="3842274"/>
            <a:ext cx="67298" cy="39592"/>
          </a:xfrm>
          <a:prstGeom prst="rect">
            <a:avLst/>
          </a:prstGeom>
        </p:spPr>
        <p:txBody>
          <a:bodyPr wrap="square" lIns="0" tIns="0" rIns="0" bIns="0" rtlCol="0">
            <a:noAutofit/>
          </a:bodyPr>
          <a:lstStyle/>
          <a:p>
            <a:endParaRPr/>
          </a:p>
        </p:txBody>
      </p:sp>
      <p:sp>
        <p:nvSpPr>
          <p:cNvPr id="193" name="object 193"/>
          <p:cNvSpPr txBox="1"/>
          <p:nvPr/>
        </p:nvSpPr>
        <p:spPr>
          <a:xfrm>
            <a:off x="7344882" y="3842274"/>
            <a:ext cx="352837" cy="39592"/>
          </a:xfrm>
          <a:prstGeom prst="rect">
            <a:avLst/>
          </a:prstGeom>
        </p:spPr>
        <p:txBody>
          <a:bodyPr wrap="square" lIns="0" tIns="0" rIns="0" bIns="0" rtlCol="0">
            <a:noAutofit/>
          </a:bodyPr>
          <a:lstStyle/>
          <a:p>
            <a:endParaRPr/>
          </a:p>
        </p:txBody>
      </p:sp>
      <p:sp>
        <p:nvSpPr>
          <p:cNvPr id="192" name="object 192"/>
          <p:cNvSpPr txBox="1"/>
          <p:nvPr/>
        </p:nvSpPr>
        <p:spPr>
          <a:xfrm>
            <a:off x="7277583" y="3881866"/>
            <a:ext cx="420135" cy="91062"/>
          </a:xfrm>
          <a:prstGeom prst="rect">
            <a:avLst/>
          </a:prstGeom>
        </p:spPr>
        <p:txBody>
          <a:bodyPr wrap="square" lIns="0" tIns="0" rIns="0" bIns="0" rtlCol="0">
            <a:noAutofit/>
          </a:bodyPr>
          <a:lstStyle/>
          <a:p>
            <a:pPr marL="22794">
              <a:lnSpc>
                <a:spcPts val="718"/>
              </a:lnSpc>
              <a:spcBef>
                <a:spcPts val="11"/>
              </a:spcBef>
            </a:pPr>
            <a:endParaRPr sz="700"/>
          </a:p>
        </p:txBody>
      </p:sp>
      <p:sp>
        <p:nvSpPr>
          <p:cNvPr id="191" name="object 191"/>
          <p:cNvSpPr txBox="1"/>
          <p:nvPr/>
        </p:nvSpPr>
        <p:spPr>
          <a:xfrm>
            <a:off x="7277583" y="3972929"/>
            <a:ext cx="420135" cy="110858"/>
          </a:xfrm>
          <a:prstGeom prst="rect">
            <a:avLst/>
          </a:prstGeom>
        </p:spPr>
        <p:txBody>
          <a:bodyPr wrap="square" lIns="0" tIns="0" rIns="0" bIns="0" rtlCol="0">
            <a:noAutofit/>
          </a:bodyPr>
          <a:lstStyle/>
          <a:p>
            <a:pPr marL="22794">
              <a:lnSpc>
                <a:spcPts val="853"/>
              </a:lnSpc>
              <a:spcBef>
                <a:spcPts val="35"/>
              </a:spcBef>
            </a:pPr>
            <a:endParaRPr sz="900"/>
          </a:p>
        </p:txBody>
      </p:sp>
      <p:sp>
        <p:nvSpPr>
          <p:cNvPr id="190" name="object 190"/>
          <p:cNvSpPr txBox="1"/>
          <p:nvPr/>
        </p:nvSpPr>
        <p:spPr>
          <a:xfrm>
            <a:off x="7344882" y="3972928"/>
            <a:ext cx="352837" cy="19796"/>
          </a:xfrm>
          <a:prstGeom prst="rect">
            <a:avLst/>
          </a:prstGeom>
        </p:spPr>
        <p:txBody>
          <a:bodyPr wrap="square" lIns="0" tIns="0" rIns="0" bIns="0" rtlCol="0">
            <a:noAutofit/>
          </a:bodyPr>
          <a:lstStyle/>
          <a:p>
            <a:endParaRPr/>
          </a:p>
        </p:txBody>
      </p:sp>
      <p:sp>
        <p:nvSpPr>
          <p:cNvPr id="189" name="object 189"/>
          <p:cNvSpPr txBox="1"/>
          <p:nvPr/>
        </p:nvSpPr>
        <p:spPr>
          <a:xfrm>
            <a:off x="7277583" y="4083787"/>
            <a:ext cx="420135" cy="61361"/>
          </a:xfrm>
          <a:prstGeom prst="rect">
            <a:avLst/>
          </a:prstGeom>
        </p:spPr>
        <p:txBody>
          <a:bodyPr wrap="square" lIns="0" tIns="0" rIns="0" bIns="0" rtlCol="0">
            <a:noAutofit/>
          </a:bodyPr>
          <a:lstStyle/>
          <a:p>
            <a:pPr marL="22794">
              <a:lnSpc>
                <a:spcPts val="449"/>
              </a:lnSpc>
              <a:spcBef>
                <a:spcPts val="42"/>
              </a:spcBef>
            </a:pPr>
            <a:endParaRPr sz="400"/>
          </a:p>
        </p:txBody>
      </p:sp>
      <p:sp>
        <p:nvSpPr>
          <p:cNvPr id="188" name="object 188"/>
          <p:cNvSpPr txBox="1"/>
          <p:nvPr/>
        </p:nvSpPr>
        <p:spPr>
          <a:xfrm>
            <a:off x="7344882" y="4083787"/>
            <a:ext cx="352837" cy="19796"/>
          </a:xfrm>
          <a:prstGeom prst="rect">
            <a:avLst/>
          </a:prstGeom>
        </p:spPr>
        <p:txBody>
          <a:bodyPr wrap="square" lIns="0" tIns="0" rIns="0" bIns="0" rtlCol="0">
            <a:noAutofit/>
          </a:bodyPr>
          <a:lstStyle/>
          <a:p>
            <a:endParaRPr/>
          </a:p>
        </p:txBody>
      </p:sp>
      <p:sp>
        <p:nvSpPr>
          <p:cNvPr id="187" name="object 187"/>
          <p:cNvSpPr txBox="1"/>
          <p:nvPr/>
        </p:nvSpPr>
        <p:spPr>
          <a:xfrm>
            <a:off x="2690575" y="2535483"/>
            <a:ext cx="4519693" cy="55667"/>
          </a:xfrm>
          <a:prstGeom prst="rect">
            <a:avLst/>
          </a:prstGeom>
        </p:spPr>
        <p:txBody>
          <a:bodyPr wrap="square" lIns="0" tIns="0" rIns="0" bIns="0" rtlCol="0">
            <a:noAutofit/>
          </a:bodyPr>
          <a:lstStyle/>
          <a:p>
            <a:endParaRPr/>
          </a:p>
        </p:txBody>
      </p:sp>
      <p:sp>
        <p:nvSpPr>
          <p:cNvPr id="186" name="object 186"/>
          <p:cNvSpPr txBox="1"/>
          <p:nvPr/>
        </p:nvSpPr>
        <p:spPr>
          <a:xfrm>
            <a:off x="2690575" y="2591150"/>
            <a:ext cx="4132175" cy="249432"/>
          </a:xfrm>
          <a:prstGeom prst="rect">
            <a:avLst/>
          </a:prstGeom>
        </p:spPr>
        <p:txBody>
          <a:bodyPr wrap="square" lIns="0" tIns="0" rIns="0" bIns="0" rtlCol="0">
            <a:noAutofit/>
          </a:bodyPr>
          <a:lstStyle/>
          <a:p>
            <a:pPr marL="22794">
              <a:lnSpc>
                <a:spcPts val="897"/>
              </a:lnSpc>
            </a:pPr>
            <a:endParaRPr sz="900"/>
          </a:p>
        </p:txBody>
      </p:sp>
      <p:sp>
        <p:nvSpPr>
          <p:cNvPr id="185" name="object 185"/>
          <p:cNvSpPr txBox="1"/>
          <p:nvPr/>
        </p:nvSpPr>
        <p:spPr>
          <a:xfrm>
            <a:off x="6822751" y="2591150"/>
            <a:ext cx="81582" cy="249432"/>
          </a:xfrm>
          <a:prstGeom prst="rect">
            <a:avLst/>
          </a:prstGeom>
        </p:spPr>
        <p:txBody>
          <a:bodyPr wrap="square" lIns="0" tIns="0" rIns="0" bIns="0" rtlCol="0">
            <a:noAutofit/>
          </a:bodyPr>
          <a:lstStyle/>
          <a:p>
            <a:pPr marL="22794">
              <a:lnSpc>
                <a:spcPts val="897"/>
              </a:lnSpc>
            </a:pPr>
            <a:endParaRPr sz="900"/>
          </a:p>
        </p:txBody>
      </p:sp>
      <p:sp>
        <p:nvSpPr>
          <p:cNvPr id="184" name="object 184"/>
          <p:cNvSpPr txBox="1"/>
          <p:nvPr/>
        </p:nvSpPr>
        <p:spPr>
          <a:xfrm>
            <a:off x="6904333" y="2591150"/>
            <a:ext cx="305935" cy="249432"/>
          </a:xfrm>
          <a:prstGeom prst="rect">
            <a:avLst/>
          </a:prstGeom>
        </p:spPr>
        <p:txBody>
          <a:bodyPr wrap="square" lIns="0" tIns="0" rIns="0" bIns="0" rtlCol="0">
            <a:noAutofit/>
          </a:bodyPr>
          <a:lstStyle/>
          <a:p>
            <a:pPr marL="22794">
              <a:lnSpc>
                <a:spcPts val="897"/>
              </a:lnSpc>
            </a:pPr>
            <a:endParaRPr sz="900"/>
          </a:p>
        </p:txBody>
      </p:sp>
      <p:sp>
        <p:nvSpPr>
          <p:cNvPr id="183" name="object 183"/>
          <p:cNvSpPr txBox="1"/>
          <p:nvPr/>
        </p:nvSpPr>
        <p:spPr>
          <a:xfrm>
            <a:off x="2690575" y="2840583"/>
            <a:ext cx="4132175" cy="170247"/>
          </a:xfrm>
          <a:prstGeom prst="rect">
            <a:avLst/>
          </a:prstGeom>
        </p:spPr>
        <p:txBody>
          <a:bodyPr wrap="square" lIns="0" tIns="0" rIns="0" bIns="0" rtlCol="0">
            <a:noAutofit/>
          </a:bodyPr>
          <a:lstStyle/>
          <a:p>
            <a:pPr marL="22794">
              <a:lnSpc>
                <a:spcPts val="897"/>
              </a:lnSpc>
            </a:pPr>
            <a:endParaRPr sz="900"/>
          </a:p>
        </p:txBody>
      </p:sp>
      <p:sp>
        <p:nvSpPr>
          <p:cNvPr id="182" name="object 182"/>
          <p:cNvSpPr txBox="1"/>
          <p:nvPr/>
        </p:nvSpPr>
        <p:spPr>
          <a:xfrm>
            <a:off x="6822751" y="2840583"/>
            <a:ext cx="81582" cy="308821"/>
          </a:xfrm>
          <a:prstGeom prst="rect">
            <a:avLst/>
          </a:prstGeom>
        </p:spPr>
        <p:txBody>
          <a:bodyPr wrap="square" lIns="0" tIns="0" rIns="0" bIns="0" rtlCol="0">
            <a:noAutofit/>
          </a:bodyPr>
          <a:lstStyle/>
          <a:p>
            <a:pPr marL="22794">
              <a:lnSpc>
                <a:spcPts val="897"/>
              </a:lnSpc>
            </a:pPr>
            <a:endParaRPr sz="900"/>
          </a:p>
        </p:txBody>
      </p:sp>
      <p:sp>
        <p:nvSpPr>
          <p:cNvPr id="181" name="object 181"/>
          <p:cNvSpPr txBox="1"/>
          <p:nvPr/>
        </p:nvSpPr>
        <p:spPr>
          <a:xfrm>
            <a:off x="6904333" y="2840583"/>
            <a:ext cx="305935" cy="308821"/>
          </a:xfrm>
          <a:prstGeom prst="rect">
            <a:avLst/>
          </a:prstGeom>
        </p:spPr>
        <p:txBody>
          <a:bodyPr wrap="square" lIns="0" tIns="0" rIns="0" bIns="0" rtlCol="0">
            <a:noAutofit/>
          </a:bodyPr>
          <a:lstStyle/>
          <a:p>
            <a:pPr marL="22794">
              <a:lnSpc>
                <a:spcPts val="897"/>
              </a:lnSpc>
            </a:pPr>
            <a:endParaRPr sz="900"/>
          </a:p>
        </p:txBody>
      </p:sp>
      <p:sp>
        <p:nvSpPr>
          <p:cNvPr id="180" name="object 180"/>
          <p:cNvSpPr txBox="1"/>
          <p:nvPr/>
        </p:nvSpPr>
        <p:spPr>
          <a:xfrm>
            <a:off x="2690576" y="3010831"/>
            <a:ext cx="3675309" cy="138574"/>
          </a:xfrm>
          <a:prstGeom prst="rect">
            <a:avLst/>
          </a:prstGeom>
        </p:spPr>
        <p:txBody>
          <a:bodyPr wrap="square" lIns="0" tIns="0" rIns="0" bIns="0" rtlCol="0">
            <a:noAutofit/>
          </a:bodyPr>
          <a:lstStyle/>
          <a:p>
            <a:pPr marL="22794">
              <a:lnSpc>
                <a:spcPts val="897"/>
              </a:lnSpc>
            </a:pPr>
            <a:endParaRPr sz="900"/>
          </a:p>
        </p:txBody>
      </p:sp>
      <p:sp>
        <p:nvSpPr>
          <p:cNvPr id="179" name="object 179"/>
          <p:cNvSpPr txBox="1"/>
          <p:nvPr/>
        </p:nvSpPr>
        <p:spPr>
          <a:xfrm>
            <a:off x="6365886" y="3010831"/>
            <a:ext cx="81583" cy="138574"/>
          </a:xfrm>
          <a:prstGeom prst="rect">
            <a:avLst/>
          </a:prstGeom>
        </p:spPr>
        <p:txBody>
          <a:bodyPr wrap="square" lIns="0" tIns="0" rIns="0" bIns="0" rtlCol="0">
            <a:noAutofit/>
          </a:bodyPr>
          <a:lstStyle/>
          <a:p>
            <a:pPr marL="22794">
              <a:lnSpc>
                <a:spcPts val="897"/>
              </a:lnSpc>
            </a:pPr>
            <a:endParaRPr sz="900"/>
          </a:p>
        </p:txBody>
      </p:sp>
      <p:sp>
        <p:nvSpPr>
          <p:cNvPr id="178" name="object 178"/>
          <p:cNvSpPr txBox="1"/>
          <p:nvPr/>
        </p:nvSpPr>
        <p:spPr>
          <a:xfrm>
            <a:off x="6447469" y="3010831"/>
            <a:ext cx="375282" cy="138574"/>
          </a:xfrm>
          <a:prstGeom prst="rect">
            <a:avLst/>
          </a:prstGeom>
        </p:spPr>
        <p:txBody>
          <a:bodyPr wrap="square" lIns="0" tIns="0" rIns="0" bIns="0" rtlCol="0">
            <a:noAutofit/>
          </a:bodyPr>
          <a:lstStyle/>
          <a:p>
            <a:pPr marL="22794">
              <a:lnSpc>
                <a:spcPts val="897"/>
              </a:lnSpc>
            </a:pPr>
            <a:endParaRPr sz="900"/>
          </a:p>
        </p:txBody>
      </p:sp>
      <p:sp>
        <p:nvSpPr>
          <p:cNvPr id="177" name="object 177"/>
          <p:cNvSpPr txBox="1"/>
          <p:nvPr/>
        </p:nvSpPr>
        <p:spPr>
          <a:xfrm>
            <a:off x="2690576" y="3149405"/>
            <a:ext cx="3675309" cy="225677"/>
          </a:xfrm>
          <a:prstGeom prst="rect">
            <a:avLst/>
          </a:prstGeom>
        </p:spPr>
        <p:txBody>
          <a:bodyPr wrap="square" lIns="0" tIns="0" rIns="0" bIns="0" rtlCol="0">
            <a:noAutofit/>
          </a:bodyPr>
          <a:lstStyle/>
          <a:p>
            <a:pPr marL="22794">
              <a:lnSpc>
                <a:spcPts val="897"/>
              </a:lnSpc>
            </a:pPr>
            <a:endParaRPr sz="900"/>
          </a:p>
        </p:txBody>
      </p:sp>
      <p:sp>
        <p:nvSpPr>
          <p:cNvPr id="176" name="object 176"/>
          <p:cNvSpPr txBox="1"/>
          <p:nvPr/>
        </p:nvSpPr>
        <p:spPr>
          <a:xfrm>
            <a:off x="6365886" y="3149405"/>
            <a:ext cx="81583" cy="300903"/>
          </a:xfrm>
          <a:prstGeom prst="rect">
            <a:avLst/>
          </a:prstGeom>
        </p:spPr>
        <p:txBody>
          <a:bodyPr wrap="square" lIns="0" tIns="0" rIns="0" bIns="0" rtlCol="0">
            <a:noAutofit/>
          </a:bodyPr>
          <a:lstStyle/>
          <a:p>
            <a:pPr marL="22794">
              <a:lnSpc>
                <a:spcPts val="897"/>
              </a:lnSpc>
            </a:pPr>
            <a:endParaRPr sz="900"/>
          </a:p>
        </p:txBody>
      </p:sp>
      <p:sp>
        <p:nvSpPr>
          <p:cNvPr id="175" name="object 175"/>
          <p:cNvSpPr txBox="1"/>
          <p:nvPr/>
        </p:nvSpPr>
        <p:spPr>
          <a:xfrm>
            <a:off x="6447469" y="3149405"/>
            <a:ext cx="375282" cy="300903"/>
          </a:xfrm>
          <a:prstGeom prst="rect">
            <a:avLst/>
          </a:prstGeom>
        </p:spPr>
        <p:txBody>
          <a:bodyPr wrap="square" lIns="0" tIns="0" rIns="0" bIns="0" rtlCol="0">
            <a:noAutofit/>
          </a:bodyPr>
          <a:lstStyle/>
          <a:p>
            <a:pPr marL="22794">
              <a:lnSpc>
                <a:spcPts val="897"/>
              </a:lnSpc>
            </a:pPr>
            <a:endParaRPr sz="900"/>
          </a:p>
        </p:txBody>
      </p:sp>
      <p:sp>
        <p:nvSpPr>
          <p:cNvPr id="174" name="object 174"/>
          <p:cNvSpPr txBox="1"/>
          <p:nvPr/>
        </p:nvSpPr>
        <p:spPr>
          <a:xfrm>
            <a:off x="6822751" y="3149405"/>
            <a:ext cx="81582" cy="300903"/>
          </a:xfrm>
          <a:prstGeom prst="rect">
            <a:avLst/>
          </a:prstGeom>
        </p:spPr>
        <p:txBody>
          <a:bodyPr wrap="square" lIns="0" tIns="0" rIns="0" bIns="0" rtlCol="0">
            <a:noAutofit/>
          </a:bodyPr>
          <a:lstStyle/>
          <a:p>
            <a:pPr marL="22794">
              <a:lnSpc>
                <a:spcPts val="897"/>
              </a:lnSpc>
            </a:pPr>
            <a:endParaRPr sz="900"/>
          </a:p>
        </p:txBody>
      </p:sp>
      <p:sp>
        <p:nvSpPr>
          <p:cNvPr id="173" name="object 173"/>
          <p:cNvSpPr txBox="1"/>
          <p:nvPr/>
        </p:nvSpPr>
        <p:spPr>
          <a:xfrm>
            <a:off x="6904333" y="3149405"/>
            <a:ext cx="305935" cy="300903"/>
          </a:xfrm>
          <a:prstGeom prst="rect">
            <a:avLst/>
          </a:prstGeom>
        </p:spPr>
        <p:txBody>
          <a:bodyPr wrap="square" lIns="0" tIns="0" rIns="0" bIns="0" rtlCol="0">
            <a:noAutofit/>
          </a:bodyPr>
          <a:lstStyle/>
          <a:p>
            <a:pPr marL="22794">
              <a:lnSpc>
                <a:spcPts val="897"/>
              </a:lnSpc>
            </a:pPr>
            <a:endParaRPr sz="900"/>
          </a:p>
        </p:txBody>
      </p:sp>
      <p:sp>
        <p:nvSpPr>
          <p:cNvPr id="172" name="object 172"/>
          <p:cNvSpPr txBox="1"/>
          <p:nvPr/>
        </p:nvSpPr>
        <p:spPr>
          <a:xfrm>
            <a:off x="2690575" y="3375083"/>
            <a:ext cx="3226604" cy="75225"/>
          </a:xfrm>
          <a:prstGeom prst="rect">
            <a:avLst/>
          </a:prstGeom>
        </p:spPr>
        <p:txBody>
          <a:bodyPr wrap="square" lIns="0" tIns="0" rIns="0" bIns="0" rtlCol="0">
            <a:noAutofit/>
          </a:bodyPr>
          <a:lstStyle/>
          <a:p>
            <a:pPr marL="22794">
              <a:lnSpc>
                <a:spcPts val="583"/>
              </a:lnSpc>
              <a:spcBef>
                <a:spcPts val="19"/>
              </a:spcBef>
            </a:pPr>
            <a:endParaRPr sz="600"/>
          </a:p>
        </p:txBody>
      </p:sp>
      <p:sp>
        <p:nvSpPr>
          <p:cNvPr id="171" name="object 171"/>
          <p:cNvSpPr txBox="1"/>
          <p:nvPr/>
        </p:nvSpPr>
        <p:spPr>
          <a:xfrm>
            <a:off x="5917180" y="3375083"/>
            <a:ext cx="81583" cy="75225"/>
          </a:xfrm>
          <a:prstGeom prst="rect">
            <a:avLst/>
          </a:prstGeom>
        </p:spPr>
        <p:txBody>
          <a:bodyPr wrap="square" lIns="0" tIns="0" rIns="0" bIns="0" rtlCol="0">
            <a:noAutofit/>
          </a:bodyPr>
          <a:lstStyle/>
          <a:p>
            <a:pPr marL="22794">
              <a:lnSpc>
                <a:spcPts val="583"/>
              </a:lnSpc>
              <a:spcBef>
                <a:spcPts val="19"/>
              </a:spcBef>
            </a:pPr>
            <a:endParaRPr sz="600"/>
          </a:p>
        </p:txBody>
      </p:sp>
      <p:sp>
        <p:nvSpPr>
          <p:cNvPr id="170" name="object 170"/>
          <p:cNvSpPr txBox="1"/>
          <p:nvPr/>
        </p:nvSpPr>
        <p:spPr>
          <a:xfrm>
            <a:off x="5998763" y="3375083"/>
            <a:ext cx="367123" cy="75225"/>
          </a:xfrm>
          <a:prstGeom prst="rect">
            <a:avLst/>
          </a:prstGeom>
        </p:spPr>
        <p:txBody>
          <a:bodyPr wrap="square" lIns="0" tIns="0" rIns="0" bIns="0" rtlCol="0">
            <a:noAutofit/>
          </a:bodyPr>
          <a:lstStyle/>
          <a:p>
            <a:pPr marL="22794">
              <a:lnSpc>
                <a:spcPts val="583"/>
              </a:lnSpc>
              <a:spcBef>
                <a:spcPts val="19"/>
              </a:spcBef>
            </a:pPr>
            <a:endParaRPr sz="600"/>
          </a:p>
        </p:txBody>
      </p:sp>
      <p:sp>
        <p:nvSpPr>
          <p:cNvPr id="169" name="object 169"/>
          <p:cNvSpPr txBox="1"/>
          <p:nvPr/>
        </p:nvSpPr>
        <p:spPr>
          <a:xfrm>
            <a:off x="2690575" y="3450308"/>
            <a:ext cx="3226604" cy="241514"/>
          </a:xfrm>
          <a:prstGeom prst="rect">
            <a:avLst/>
          </a:prstGeom>
        </p:spPr>
        <p:txBody>
          <a:bodyPr wrap="square" lIns="0" tIns="0" rIns="0" bIns="0" rtlCol="0">
            <a:noAutofit/>
          </a:bodyPr>
          <a:lstStyle/>
          <a:p>
            <a:pPr marL="22794">
              <a:lnSpc>
                <a:spcPts val="897"/>
              </a:lnSpc>
            </a:pPr>
            <a:endParaRPr sz="900"/>
          </a:p>
        </p:txBody>
      </p:sp>
      <p:sp>
        <p:nvSpPr>
          <p:cNvPr id="168" name="object 168"/>
          <p:cNvSpPr txBox="1"/>
          <p:nvPr/>
        </p:nvSpPr>
        <p:spPr>
          <a:xfrm>
            <a:off x="5917180" y="3450308"/>
            <a:ext cx="81583" cy="308821"/>
          </a:xfrm>
          <a:prstGeom prst="rect">
            <a:avLst/>
          </a:prstGeom>
        </p:spPr>
        <p:txBody>
          <a:bodyPr wrap="square" lIns="0" tIns="0" rIns="0" bIns="0" rtlCol="0">
            <a:noAutofit/>
          </a:bodyPr>
          <a:lstStyle/>
          <a:p>
            <a:pPr marL="22794">
              <a:lnSpc>
                <a:spcPts val="897"/>
              </a:lnSpc>
            </a:pPr>
            <a:endParaRPr sz="900"/>
          </a:p>
        </p:txBody>
      </p:sp>
      <p:sp>
        <p:nvSpPr>
          <p:cNvPr id="167" name="object 167"/>
          <p:cNvSpPr txBox="1"/>
          <p:nvPr/>
        </p:nvSpPr>
        <p:spPr>
          <a:xfrm>
            <a:off x="5998763" y="3450308"/>
            <a:ext cx="367123" cy="308821"/>
          </a:xfrm>
          <a:prstGeom prst="rect">
            <a:avLst/>
          </a:prstGeom>
        </p:spPr>
        <p:txBody>
          <a:bodyPr wrap="square" lIns="0" tIns="0" rIns="0" bIns="0" rtlCol="0">
            <a:noAutofit/>
          </a:bodyPr>
          <a:lstStyle/>
          <a:p>
            <a:pPr marL="22794">
              <a:lnSpc>
                <a:spcPts val="897"/>
              </a:lnSpc>
            </a:pPr>
            <a:endParaRPr sz="900"/>
          </a:p>
        </p:txBody>
      </p:sp>
      <p:sp>
        <p:nvSpPr>
          <p:cNvPr id="166" name="object 166"/>
          <p:cNvSpPr txBox="1"/>
          <p:nvPr/>
        </p:nvSpPr>
        <p:spPr>
          <a:xfrm>
            <a:off x="6365886" y="3450308"/>
            <a:ext cx="81583" cy="308821"/>
          </a:xfrm>
          <a:prstGeom prst="rect">
            <a:avLst/>
          </a:prstGeom>
        </p:spPr>
        <p:txBody>
          <a:bodyPr wrap="square" lIns="0" tIns="0" rIns="0" bIns="0" rtlCol="0">
            <a:noAutofit/>
          </a:bodyPr>
          <a:lstStyle/>
          <a:p>
            <a:pPr marL="22794">
              <a:lnSpc>
                <a:spcPts val="897"/>
              </a:lnSpc>
            </a:pPr>
            <a:endParaRPr sz="900"/>
          </a:p>
        </p:txBody>
      </p:sp>
      <p:sp>
        <p:nvSpPr>
          <p:cNvPr id="165" name="object 165"/>
          <p:cNvSpPr txBox="1"/>
          <p:nvPr/>
        </p:nvSpPr>
        <p:spPr>
          <a:xfrm>
            <a:off x="6447469" y="3450308"/>
            <a:ext cx="375282" cy="308821"/>
          </a:xfrm>
          <a:prstGeom prst="rect">
            <a:avLst/>
          </a:prstGeom>
        </p:spPr>
        <p:txBody>
          <a:bodyPr wrap="square" lIns="0" tIns="0" rIns="0" bIns="0" rtlCol="0">
            <a:noAutofit/>
          </a:bodyPr>
          <a:lstStyle/>
          <a:p>
            <a:pPr marL="22794">
              <a:lnSpc>
                <a:spcPts val="897"/>
              </a:lnSpc>
            </a:pPr>
            <a:endParaRPr sz="900"/>
          </a:p>
        </p:txBody>
      </p:sp>
      <p:sp>
        <p:nvSpPr>
          <p:cNvPr id="164" name="object 164"/>
          <p:cNvSpPr txBox="1"/>
          <p:nvPr/>
        </p:nvSpPr>
        <p:spPr>
          <a:xfrm>
            <a:off x="6822751" y="3450308"/>
            <a:ext cx="81582" cy="308821"/>
          </a:xfrm>
          <a:prstGeom prst="rect">
            <a:avLst/>
          </a:prstGeom>
        </p:spPr>
        <p:txBody>
          <a:bodyPr wrap="square" lIns="0" tIns="0" rIns="0" bIns="0" rtlCol="0">
            <a:noAutofit/>
          </a:bodyPr>
          <a:lstStyle/>
          <a:p>
            <a:pPr marL="22794">
              <a:lnSpc>
                <a:spcPts val="897"/>
              </a:lnSpc>
            </a:pPr>
            <a:endParaRPr sz="900"/>
          </a:p>
        </p:txBody>
      </p:sp>
      <p:sp>
        <p:nvSpPr>
          <p:cNvPr id="163" name="object 163"/>
          <p:cNvSpPr txBox="1"/>
          <p:nvPr/>
        </p:nvSpPr>
        <p:spPr>
          <a:xfrm>
            <a:off x="6904333" y="3450308"/>
            <a:ext cx="305935" cy="308821"/>
          </a:xfrm>
          <a:prstGeom prst="rect">
            <a:avLst/>
          </a:prstGeom>
        </p:spPr>
        <p:txBody>
          <a:bodyPr wrap="square" lIns="0" tIns="0" rIns="0" bIns="0" rtlCol="0">
            <a:noAutofit/>
          </a:bodyPr>
          <a:lstStyle/>
          <a:p>
            <a:pPr marL="22794">
              <a:lnSpc>
                <a:spcPts val="897"/>
              </a:lnSpc>
            </a:pPr>
            <a:endParaRPr sz="900"/>
          </a:p>
        </p:txBody>
      </p:sp>
      <p:sp>
        <p:nvSpPr>
          <p:cNvPr id="162" name="object 162"/>
          <p:cNvSpPr txBox="1"/>
          <p:nvPr/>
        </p:nvSpPr>
        <p:spPr>
          <a:xfrm>
            <a:off x="2690576" y="3691822"/>
            <a:ext cx="2769739" cy="67307"/>
          </a:xfrm>
          <a:prstGeom prst="rect">
            <a:avLst/>
          </a:prstGeom>
        </p:spPr>
        <p:txBody>
          <a:bodyPr wrap="square" lIns="0" tIns="0" rIns="0" bIns="0" rtlCol="0">
            <a:noAutofit/>
          </a:bodyPr>
          <a:lstStyle/>
          <a:p>
            <a:pPr marL="22794">
              <a:lnSpc>
                <a:spcPts val="538"/>
              </a:lnSpc>
            </a:pPr>
            <a:endParaRPr sz="500"/>
          </a:p>
        </p:txBody>
      </p:sp>
      <p:sp>
        <p:nvSpPr>
          <p:cNvPr id="161" name="object 161"/>
          <p:cNvSpPr txBox="1"/>
          <p:nvPr/>
        </p:nvSpPr>
        <p:spPr>
          <a:xfrm>
            <a:off x="5460316" y="3691822"/>
            <a:ext cx="81583" cy="67307"/>
          </a:xfrm>
          <a:prstGeom prst="rect">
            <a:avLst/>
          </a:prstGeom>
        </p:spPr>
        <p:txBody>
          <a:bodyPr wrap="square" lIns="0" tIns="0" rIns="0" bIns="0" rtlCol="0">
            <a:noAutofit/>
          </a:bodyPr>
          <a:lstStyle/>
          <a:p>
            <a:pPr marL="22794">
              <a:lnSpc>
                <a:spcPts val="538"/>
              </a:lnSpc>
            </a:pPr>
            <a:endParaRPr sz="500"/>
          </a:p>
        </p:txBody>
      </p:sp>
      <p:sp>
        <p:nvSpPr>
          <p:cNvPr id="160" name="object 160"/>
          <p:cNvSpPr txBox="1"/>
          <p:nvPr/>
        </p:nvSpPr>
        <p:spPr>
          <a:xfrm>
            <a:off x="5541899" y="3691822"/>
            <a:ext cx="375281" cy="67307"/>
          </a:xfrm>
          <a:prstGeom prst="rect">
            <a:avLst/>
          </a:prstGeom>
        </p:spPr>
        <p:txBody>
          <a:bodyPr wrap="square" lIns="0" tIns="0" rIns="0" bIns="0" rtlCol="0">
            <a:noAutofit/>
          </a:bodyPr>
          <a:lstStyle/>
          <a:p>
            <a:pPr marL="22794">
              <a:lnSpc>
                <a:spcPts val="538"/>
              </a:lnSpc>
            </a:pPr>
            <a:endParaRPr sz="500"/>
          </a:p>
        </p:txBody>
      </p:sp>
      <p:sp>
        <p:nvSpPr>
          <p:cNvPr id="159" name="object 159"/>
          <p:cNvSpPr txBox="1"/>
          <p:nvPr/>
        </p:nvSpPr>
        <p:spPr>
          <a:xfrm>
            <a:off x="2690576" y="3759129"/>
            <a:ext cx="2769739" cy="209840"/>
          </a:xfrm>
          <a:prstGeom prst="rect">
            <a:avLst/>
          </a:prstGeom>
        </p:spPr>
        <p:txBody>
          <a:bodyPr wrap="square" lIns="0" tIns="0" rIns="0" bIns="0" rtlCol="0">
            <a:noAutofit/>
          </a:bodyPr>
          <a:lstStyle/>
          <a:p>
            <a:pPr marL="22794">
              <a:lnSpc>
                <a:spcPts val="897"/>
              </a:lnSpc>
            </a:pPr>
            <a:endParaRPr sz="900"/>
          </a:p>
        </p:txBody>
      </p:sp>
      <p:sp>
        <p:nvSpPr>
          <p:cNvPr id="158" name="object 158"/>
          <p:cNvSpPr txBox="1"/>
          <p:nvPr/>
        </p:nvSpPr>
        <p:spPr>
          <a:xfrm>
            <a:off x="5460316" y="3759129"/>
            <a:ext cx="81583" cy="308821"/>
          </a:xfrm>
          <a:prstGeom prst="rect">
            <a:avLst/>
          </a:prstGeom>
        </p:spPr>
        <p:txBody>
          <a:bodyPr wrap="square" lIns="0" tIns="0" rIns="0" bIns="0" rtlCol="0">
            <a:noAutofit/>
          </a:bodyPr>
          <a:lstStyle/>
          <a:p>
            <a:pPr marL="22794">
              <a:lnSpc>
                <a:spcPts val="897"/>
              </a:lnSpc>
            </a:pPr>
            <a:endParaRPr sz="900"/>
          </a:p>
        </p:txBody>
      </p:sp>
      <p:sp>
        <p:nvSpPr>
          <p:cNvPr id="157" name="object 157"/>
          <p:cNvSpPr txBox="1"/>
          <p:nvPr/>
        </p:nvSpPr>
        <p:spPr>
          <a:xfrm>
            <a:off x="5541899" y="3759129"/>
            <a:ext cx="375281" cy="308821"/>
          </a:xfrm>
          <a:prstGeom prst="rect">
            <a:avLst/>
          </a:prstGeom>
        </p:spPr>
        <p:txBody>
          <a:bodyPr wrap="square" lIns="0" tIns="0" rIns="0" bIns="0" rtlCol="0">
            <a:noAutofit/>
          </a:bodyPr>
          <a:lstStyle/>
          <a:p>
            <a:pPr marL="22794">
              <a:lnSpc>
                <a:spcPts val="897"/>
              </a:lnSpc>
            </a:pPr>
            <a:endParaRPr sz="900"/>
          </a:p>
        </p:txBody>
      </p:sp>
      <p:sp>
        <p:nvSpPr>
          <p:cNvPr id="156" name="object 156"/>
          <p:cNvSpPr txBox="1"/>
          <p:nvPr/>
        </p:nvSpPr>
        <p:spPr>
          <a:xfrm>
            <a:off x="5917180" y="3759129"/>
            <a:ext cx="81583" cy="308821"/>
          </a:xfrm>
          <a:prstGeom prst="rect">
            <a:avLst/>
          </a:prstGeom>
        </p:spPr>
        <p:txBody>
          <a:bodyPr wrap="square" lIns="0" tIns="0" rIns="0" bIns="0" rtlCol="0">
            <a:noAutofit/>
          </a:bodyPr>
          <a:lstStyle/>
          <a:p>
            <a:pPr marL="22794">
              <a:lnSpc>
                <a:spcPts val="897"/>
              </a:lnSpc>
            </a:pPr>
            <a:endParaRPr sz="900"/>
          </a:p>
        </p:txBody>
      </p:sp>
      <p:sp>
        <p:nvSpPr>
          <p:cNvPr id="155" name="object 155"/>
          <p:cNvSpPr txBox="1"/>
          <p:nvPr/>
        </p:nvSpPr>
        <p:spPr>
          <a:xfrm>
            <a:off x="5998763" y="3759129"/>
            <a:ext cx="367123" cy="308821"/>
          </a:xfrm>
          <a:prstGeom prst="rect">
            <a:avLst/>
          </a:prstGeom>
        </p:spPr>
        <p:txBody>
          <a:bodyPr wrap="square" lIns="0" tIns="0" rIns="0" bIns="0" rtlCol="0">
            <a:noAutofit/>
          </a:bodyPr>
          <a:lstStyle/>
          <a:p>
            <a:pPr marL="22794">
              <a:lnSpc>
                <a:spcPts val="897"/>
              </a:lnSpc>
            </a:pPr>
            <a:endParaRPr sz="900"/>
          </a:p>
        </p:txBody>
      </p:sp>
      <p:sp>
        <p:nvSpPr>
          <p:cNvPr id="154" name="object 154"/>
          <p:cNvSpPr txBox="1"/>
          <p:nvPr/>
        </p:nvSpPr>
        <p:spPr>
          <a:xfrm>
            <a:off x="6365886" y="3759129"/>
            <a:ext cx="81583" cy="308821"/>
          </a:xfrm>
          <a:prstGeom prst="rect">
            <a:avLst/>
          </a:prstGeom>
        </p:spPr>
        <p:txBody>
          <a:bodyPr wrap="square" lIns="0" tIns="0" rIns="0" bIns="0" rtlCol="0">
            <a:noAutofit/>
          </a:bodyPr>
          <a:lstStyle/>
          <a:p>
            <a:pPr marL="22794">
              <a:lnSpc>
                <a:spcPts val="897"/>
              </a:lnSpc>
            </a:pPr>
            <a:endParaRPr sz="900"/>
          </a:p>
        </p:txBody>
      </p:sp>
      <p:sp>
        <p:nvSpPr>
          <p:cNvPr id="153" name="object 153"/>
          <p:cNvSpPr txBox="1"/>
          <p:nvPr/>
        </p:nvSpPr>
        <p:spPr>
          <a:xfrm>
            <a:off x="6447469" y="3759129"/>
            <a:ext cx="375282" cy="308821"/>
          </a:xfrm>
          <a:prstGeom prst="rect">
            <a:avLst/>
          </a:prstGeom>
        </p:spPr>
        <p:txBody>
          <a:bodyPr wrap="square" lIns="0" tIns="0" rIns="0" bIns="0" rtlCol="0">
            <a:noAutofit/>
          </a:bodyPr>
          <a:lstStyle/>
          <a:p>
            <a:pPr marL="22794">
              <a:lnSpc>
                <a:spcPts val="897"/>
              </a:lnSpc>
            </a:pPr>
            <a:endParaRPr sz="900"/>
          </a:p>
        </p:txBody>
      </p:sp>
      <p:sp>
        <p:nvSpPr>
          <p:cNvPr id="152" name="object 152"/>
          <p:cNvSpPr txBox="1"/>
          <p:nvPr/>
        </p:nvSpPr>
        <p:spPr>
          <a:xfrm>
            <a:off x="6822751" y="3759129"/>
            <a:ext cx="81582" cy="308821"/>
          </a:xfrm>
          <a:prstGeom prst="rect">
            <a:avLst/>
          </a:prstGeom>
        </p:spPr>
        <p:txBody>
          <a:bodyPr wrap="square" lIns="0" tIns="0" rIns="0" bIns="0" rtlCol="0">
            <a:noAutofit/>
          </a:bodyPr>
          <a:lstStyle/>
          <a:p>
            <a:pPr marL="22794">
              <a:lnSpc>
                <a:spcPts val="897"/>
              </a:lnSpc>
            </a:pPr>
            <a:endParaRPr sz="900"/>
          </a:p>
        </p:txBody>
      </p:sp>
      <p:sp>
        <p:nvSpPr>
          <p:cNvPr id="151" name="object 151"/>
          <p:cNvSpPr txBox="1"/>
          <p:nvPr/>
        </p:nvSpPr>
        <p:spPr>
          <a:xfrm>
            <a:off x="6904333" y="3759129"/>
            <a:ext cx="305935" cy="308821"/>
          </a:xfrm>
          <a:prstGeom prst="rect">
            <a:avLst/>
          </a:prstGeom>
        </p:spPr>
        <p:txBody>
          <a:bodyPr wrap="square" lIns="0" tIns="0" rIns="0" bIns="0" rtlCol="0">
            <a:noAutofit/>
          </a:bodyPr>
          <a:lstStyle/>
          <a:p>
            <a:pPr marL="22794">
              <a:lnSpc>
                <a:spcPts val="897"/>
              </a:lnSpc>
            </a:pPr>
            <a:endParaRPr sz="900"/>
          </a:p>
        </p:txBody>
      </p:sp>
      <p:sp>
        <p:nvSpPr>
          <p:cNvPr id="150" name="object 150"/>
          <p:cNvSpPr txBox="1"/>
          <p:nvPr/>
        </p:nvSpPr>
        <p:spPr>
          <a:xfrm>
            <a:off x="2690575" y="3968969"/>
            <a:ext cx="2321033" cy="98981"/>
          </a:xfrm>
          <a:prstGeom prst="rect">
            <a:avLst/>
          </a:prstGeom>
        </p:spPr>
        <p:txBody>
          <a:bodyPr wrap="square" lIns="0" tIns="0" rIns="0" bIns="0" rtlCol="0">
            <a:noAutofit/>
          </a:bodyPr>
          <a:lstStyle/>
          <a:p>
            <a:pPr marL="22794">
              <a:lnSpc>
                <a:spcPts val="763"/>
              </a:lnSpc>
              <a:spcBef>
                <a:spcPts val="30"/>
              </a:spcBef>
            </a:pPr>
            <a:endParaRPr sz="800"/>
          </a:p>
        </p:txBody>
      </p:sp>
      <p:sp>
        <p:nvSpPr>
          <p:cNvPr id="149" name="object 149"/>
          <p:cNvSpPr txBox="1"/>
          <p:nvPr/>
        </p:nvSpPr>
        <p:spPr>
          <a:xfrm>
            <a:off x="5011609" y="3968969"/>
            <a:ext cx="81583" cy="98981"/>
          </a:xfrm>
          <a:prstGeom prst="rect">
            <a:avLst/>
          </a:prstGeom>
        </p:spPr>
        <p:txBody>
          <a:bodyPr wrap="square" lIns="0" tIns="0" rIns="0" bIns="0" rtlCol="0">
            <a:noAutofit/>
          </a:bodyPr>
          <a:lstStyle/>
          <a:p>
            <a:pPr marL="22794">
              <a:lnSpc>
                <a:spcPts val="763"/>
              </a:lnSpc>
              <a:spcBef>
                <a:spcPts val="30"/>
              </a:spcBef>
            </a:pPr>
            <a:endParaRPr sz="800"/>
          </a:p>
        </p:txBody>
      </p:sp>
      <p:sp>
        <p:nvSpPr>
          <p:cNvPr id="148" name="object 148"/>
          <p:cNvSpPr txBox="1"/>
          <p:nvPr/>
        </p:nvSpPr>
        <p:spPr>
          <a:xfrm>
            <a:off x="5093193" y="3968969"/>
            <a:ext cx="367123" cy="98981"/>
          </a:xfrm>
          <a:prstGeom prst="rect">
            <a:avLst/>
          </a:prstGeom>
        </p:spPr>
        <p:txBody>
          <a:bodyPr wrap="square" lIns="0" tIns="0" rIns="0" bIns="0" rtlCol="0">
            <a:noAutofit/>
          </a:bodyPr>
          <a:lstStyle/>
          <a:p>
            <a:pPr marL="22794">
              <a:lnSpc>
                <a:spcPts val="763"/>
              </a:lnSpc>
              <a:spcBef>
                <a:spcPts val="30"/>
              </a:spcBef>
            </a:pPr>
            <a:endParaRPr sz="800"/>
          </a:p>
        </p:txBody>
      </p:sp>
      <p:sp>
        <p:nvSpPr>
          <p:cNvPr id="147" name="object 147"/>
          <p:cNvSpPr txBox="1"/>
          <p:nvPr/>
        </p:nvSpPr>
        <p:spPr>
          <a:xfrm>
            <a:off x="2690575" y="4067950"/>
            <a:ext cx="2321033" cy="138574"/>
          </a:xfrm>
          <a:prstGeom prst="rect">
            <a:avLst/>
          </a:prstGeom>
        </p:spPr>
        <p:txBody>
          <a:bodyPr wrap="square" lIns="0" tIns="0" rIns="0" bIns="0" rtlCol="0">
            <a:noAutofit/>
          </a:bodyPr>
          <a:lstStyle/>
          <a:p>
            <a:pPr marL="22794">
              <a:lnSpc>
                <a:spcPts val="897"/>
              </a:lnSpc>
            </a:pPr>
            <a:endParaRPr sz="900"/>
          </a:p>
        </p:txBody>
      </p:sp>
      <p:sp>
        <p:nvSpPr>
          <p:cNvPr id="146" name="object 146"/>
          <p:cNvSpPr txBox="1"/>
          <p:nvPr/>
        </p:nvSpPr>
        <p:spPr>
          <a:xfrm>
            <a:off x="5011609" y="4067951"/>
            <a:ext cx="81583" cy="308821"/>
          </a:xfrm>
          <a:prstGeom prst="rect">
            <a:avLst/>
          </a:prstGeom>
        </p:spPr>
        <p:txBody>
          <a:bodyPr wrap="square" lIns="0" tIns="0" rIns="0" bIns="0" rtlCol="0">
            <a:noAutofit/>
          </a:bodyPr>
          <a:lstStyle/>
          <a:p>
            <a:pPr marL="22794">
              <a:lnSpc>
                <a:spcPts val="897"/>
              </a:lnSpc>
            </a:pPr>
            <a:endParaRPr sz="900"/>
          </a:p>
        </p:txBody>
      </p:sp>
      <p:sp>
        <p:nvSpPr>
          <p:cNvPr id="145" name="object 145"/>
          <p:cNvSpPr txBox="1"/>
          <p:nvPr/>
        </p:nvSpPr>
        <p:spPr>
          <a:xfrm>
            <a:off x="5093193" y="4067951"/>
            <a:ext cx="367123" cy="308821"/>
          </a:xfrm>
          <a:prstGeom prst="rect">
            <a:avLst/>
          </a:prstGeom>
        </p:spPr>
        <p:txBody>
          <a:bodyPr wrap="square" lIns="0" tIns="0" rIns="0" bIns="0" rtlCol="0">
            <a:noAutofit/>
          </a:bodyPr>
          <a:lstStyle/>
          <a:p>
            <a:pPr marL="22794">
              <a:lnSpc>
                <a:spcPts val="897"/>
              </a:lnSpc>
            </a:pPr>
            <a:endParaRPr sz="900"/>
          </a:p>
        </p:txBody>
      </p:sp>
      <p:sp>
        <p:nvSpPr>
          <p:cNvPr id="144" name="object 144"/>
          <p:cNvSpPr txBox="1"/>
          <p:nvPr/>
        </p:nvSpPr>
        <p:spPr>
          <a:xfrm>
            <a:off x="5460316" y="4067951"/>
            <a:ext cx="81583" cy="308821"/>
          </a:xfrm>
          <a:prstGeom prst="rect">
            <a:avLst/>
          </a:prstGeom>
        </p:spPr>
        <p:txBody>
          <a:bodyPr wrap="square" lIns="0" tIns="0" rIns="0" bIns="0" rtlCol="0">
            <a:noAutofit/>
          </a:bodyPr>
          <a:lstStyle/>
          <a:p>
            <a:pPr marL="22794">
              <a:lnSpc>
                <a:spcPts val="897"/>
              </a:lnSpc>
            </a:pPr>
            <a:endParaRPr sz="900"/>
          </a:p>
        </p:txBody>
      </p:sp>
      <p:sp>
        <p:nvSpPr>
          <p:cNvPr id="143" name="object 143"/>
          <p:cNvSpPr txBox="1"/>
          <p:nvPr/>
        </p:nvSpPr>
        <p:spPr>
          <a:xfrm>
            <a:off x="5541899" y="4067951"/>
            <a:ext cx="375281" cy="308821"/>
          </a:xfrm>
          <a:prstGeom prst="rect">
            <a:avLst/>
          </a:prstGeom>
        </p:spPr>
        <p:txBody>
          <a:bodyPr wrap="square" lIns="0" tIns="0" rIns="0" bIns="0" rtlCol="0">
            <a:noAutofit/>
          </a:bodyPr>
          <a:lstStyle/>
          <a:p>
            <a:pPr marL="22794">
              <a:lnSpc>
                <a:spcPts val="897"/>
              </a:lnSpc>
            </a:pPr>
            <a:endParaRPr sz="900"/>
          </a:p>
        </p:txBody>
      </p:sp>
      <p:sp>
        <p:nvSpPr>
          <p:cNvPr id="142" name="object 142"/>
          <p:cNvSpPr txBox="1"/>
          <p:nvPr/>
        </p:nvSpPr>
        <p:spPr>
          <a:xfrm>
            <a:off x="5917180" y="4067951"/>
            <a:ext cx="81583" cy="308821"/>
          </a:xfrm>
          <a:prstGeom prst="rect">
            <a:avLst/>
          </a:prstGeom>
        </p:spPr>
        <p:txBody>
          <a:bodyPr wrap="square" lIns="0" tIns="0" rIns="0" bIns="0" rtlCol="0">
            <a:noAutofit/>
          </a:bodyPr>
          <a:lstStyle/>
          <a:p>
            <a:pPr marL="22794">
              <a:lnSpc>
                <a:spcPts val="897"/>
              </a:lnSpc>
            </a:pPr>
            <a:endParaRPr sz="900"/>
          </a:p>
        </p:txBody>
      </p:sp>
      <p:sp>
        <p:nvSpPr>
          <p:cNvPr id="141" name="object 141"/>
          <p:cNvSpPr txBox="1"/>
          <p:nvPr/>
        </p:nvSpPr>
        <p:spPr>
          <a:xfrm>
            <a:off x="5998763" y="4067951"/>
            <a:ext cx="367123" cy="308821"/>
          </a:xfrm>
          <a:prstGeom prst="rect">
            <a:avLst/>
          </a:prstGeom>
        </p:spPr>
        <p:txBody>
          <a:bodyPr wrap="square" lIns="0" tIns="0" rIns="0" bIns="0" rtlCol="0">
            <a:noAutofit/>
          </a:bodyPr>
          <a:lstStyle/>
          <a:p>
            <a:pPr marL="22794">
              <a:lnSpc>
                <a:spcPts val="897"/>
              </a:lnSpc>
            </a:pPr>
            <a:endParaRPr sz="900"/>
          </a:p>
        </p:txBody>
      </p:sp>
      <p:sp>
        <p:nvSpPr>
          <p:cNvPr id="140" name="object 140"/>
          <p:cNvSpPr txBox="1"/>
          <p:nvPr/>
        </p:nvSpPr>
        <p:spPr>
          <a:xfrm>
            <a:off x="6365886" y="4067951"/>
            <a:ext cx="81583" cy="308821"/>
          </a:xfrm>
          <a:prstGeom prst="rect">
            <a:avLst/>
          </a:prstGeom>
        </p:spPr>
        <p:txBody>
          <a:bodyPr wrap="square" lIns="0" tIns="0" rIns="0" bIns="0" rtlCol="0">
            <a:noAutofit/>
          </a:bodyPr>
          <a:lstStyle/>
          <a:p>
            <a:pPr marL="22794">
              <a:lnSpc>
                <a:spcPts val="897"/>
              </a:lnSpc>
            </a:pPr>
            <a:endParaRPr sz="900"/>
          </a:p>
        </p:txBody>
      </p:sp>
      <p:sp>
        <p:nvSpPr>
          <p:cNvPr id="139" name="object 139"/>
          <p:cNvSpPr txBox="1"/>
          <p:nvPr/>
        </p:nvSpPr>
        <p:spPr>
          <a:xfrm>
            <a:off x="6447469" y="4067951"/>
            <a:ext cx="375282" cy="308821"/>
          </a:xfrm>
          <a:prstGeom prst="rect">
            <a:avLst/>
          </a:prstGeom>
        </p:spPr>
        <p:txBody>
          <a:bodyPr wrap="square" lIns="0" tIns="0" rIns="0" bIns="0" rtlCol="0">
            <a:noAutofit/>
          </a:bodyPr>
          <a:lstStyle/>
          <a:p>
            <a:pPr marL="22794">
              <a:lnSpc>
                <a:spcPts val="897"/>
              </a:lnSpc>
            </a:pPr>
            <a:endParaRPr sz="900"/>
          </a:p>
        </p:txBody>
      </p:sp>
      <p:sp>
        <p:nvSpPr>
          <p:cNvPr id="138" name="object 138"/>
          <p:cNvSpPr txBox="1"/>
          <p:nvPr/>
        </p:nvSpPr>
        <p:spPr>
          <a:xfrm>
            <a:off x="6822751" y="4067951"/>
            <a:ext cx="81582" cy="308821"/>
          </a:xfrm>
          <a:prstGeom prst="rect">
            <a:avLst/>
          </a:prstGeom>
        </p:spPr>
        <p:txBody>
          <a:bodyPr wrap="square" lIns="0" tIns="0" rIns="0" bIns="0" rtlCol="0">
            <a:noAutofit/>
          </a:bodyPr>
          <a:lstStyle/>
          <a:p>
            <a:pPr marL="22794">
              <a:lnSpc>
                <a:spcPts val="897"/>
              </a:lnSpc>
            </a:pPr>
            <a:endParaRPr sz="900"/>
          </a:p>
        </p:txBody>
      </p:sp>
      <p:sp>
        <p:nvSpPr>
          <p:cNvPr id="137" name="object 137"/>
          <p:cNvSpPr txBox="1"/>
          <p:nvPr/>
        </p:nvSpPr>
        <p:spPr>
          <a:xfrm>
            <a:off x="6904333" y="4067950"/>
            <a:ext cx="305935" cy="146492"/>
          </a:xfrm>
          <a:prstGeom prst="rect">
            <a:avLst/>
          </a:prstGeom>
        </p:spPr>
        <p:txBody>
          <a:bodyPr wrap="square" lIns="0" tIns="0" rIns="0" bIns="0" rtlCol="0">
            <a:noAutofit/>
          </a:bodyPr>
          <a:lstStyle/>
          <a:p>
            <a:pPr marL="22794">
              <a:lnSpc>
                <a:spcPts val="897"/>
              </a:lnSpc>
            </a:pPr>
            <a:endParaRPr sz="900"/>
          </a:p>
        </p:txBody>
      </p:sp>
      <p:sp>
        <p:nvSpPr>
          <p:cNvPr id="136" name="object 136"/>
          <p:cNvSpPr txBox="1"/>
          <p:nvPr/>
        </p:nvSpPr>
        <p:spPr>
          <a:xfrm>
            <a:off x="2690576" y="4206526"/>
            <a:ext cx="1872327" cy="170247"/>
          </a:xfrm>
          <a:prstGeom prst="rect">
            <a:avLst/>
          </a:prstGeom>
        </p:spPr>
        <p:txBody>
          <a:bodyPr wrap="square" lIns="0" tIns="0" rIns="0" bIns="0" rtlCol="0">
            <a:noAutofit/>
          </a:bodyPr>
          <a:lstStyle/>
          <a:p>
            <a:pPr marL="22794">
              <a:lnSpc>
                <a:spcPts val="897"/>
              </a:lnSpc>
            </a:pPr>
            <a:endParaRPr sz="900"/>
          </a:p>
        </p:txBody>
      </p:sp>
      <p:sp>
        <p:nvSpPr>
          <p:cNvPr id="135" name="object 135"/>
          <p:cNvSpPr txBox="1"/>
          <p:nvPr/>
        </p:nvSpPr>
        <p:spPr>
          <a:xfrm>
            <a:off x="4562904" y="4206526"/>
            <a:ext cx="81583" cy="170247"/>
          </a:xfrm>
          <a:prstGeom prst="rect">
            <a:avLst/>
          </a:prstGeom>
        </p:spPr>
        <p:txBody>
          <a:bodyPr wrap="square" lIns="0" tIns="0" rIns="0" bIns="0" rtlCol="0">
            <a:noAutofit/>
          </a:bodyPr>
          <a:lstStyle/>
          <a:p>
            <a:pPr marL="22794">
              <a:lnSpc>
                <a:spcPts val="897"/>
              </a:lnSpc>
            </a:pPr>
            <a:endParaRPr sz="900"/>
          </a:p>
        </p:txBody>
      </p:sp>
      <p:sp>
        <p:nvSpPr>
          <p:cNvPr id="134" name="object 134"/>
          <p:cNvSpPr txBox="1"/>
          <p:nvPr/>
        </p:nvSpPr>
        <p:spPr>
          <a:xfrm>
            <a:off x="4644487" y="4206526"/>
            <a:ext cx="367123" cy="170247"/>
          </a:xfrm>
          <a:prstGeom prst="rect">
            <a:avLst/>
          </a:prstGeom>
        </p:spPr>
        <p:txBody>
          <a:bodyPr wrap="square" lIns="0" tIns="0" rIns="0" bIns="0" rtlCol="0">
            <a:noAutofit/>
          </a:bodyPr>
          <a:lstStyle/>
          <a:p>
            <a:pPr marL="22794">
              <a:lnSpc>
                <a:spcPts val="897"/>
              </a:lnSpc>
            </a:pPr>
            <a:endParaRPr sz="900"/>
          </a:p>
        </p:txBody>
      </p:sp>
      <p:sp>
        <p:nvSpPr>
          <p:cNvPr id="133" name="object 133"/>
          <p:cNvSpPr txBox="1"/>
          <p:nvPr/>
        </p:nvSpPr>
        <p:spPr>
          <a:xfrm>
            <a:off x="6904333" y="4214444"/>
            <a:ext cx="81583" cy="162329"/>
          </a:xfrm>
          <a:prstGeom prst="rect">
            <a:avLst/>
          </a:prstGeom>
        </p:spPr>
        <p:txBody>
          <a:bodyPr wrap="square" lIns="0" tIns="0" rIns="0" bIns="0" rtlCol="0">
            <a:noAutofit/>
          </a:bodyPr>
          <a:lstStyle/>
          <a:p>
            <a:pPr marL="22794">
              <a:lnSpc>
                <a:spcPts val="897"/>
              </a:lnSpc>
            </a:pPr>
            <a:endParaRPr sz="900"/>
          </a:p>
        </p:txBody>
      </p:sp>
      <p:sp>
        <p:nvSpPr>
          <p:cNvPr id="132" name="object 132"/>
          <p:cNvSpPr txBox="1"/>
          <p:nvPr/>
        </p:nvSpPr>
        <p:spPr>
          <a:xfrm>
            <a:off x="6985915" y="4214444"/>
            <a:ext cx="224353" cy="162329"/>
          </a:xfrm>
          <a:prstGeom prst="rect">
            <a:avLst/>
          </a:prstGeom>
        </p:spPr>
        <p:txBody>
          <a:bodyPr wrap="square" lIns="0" tIns="0" rIns="0" bIns="0" rtlCol="0">
            <a:noAutofit/>
          </a:bodyPr>
          <a:lstStyle/>
          <a:p>
            <a:pPr marL="22794">
              <a:lnSpc>
                <a:spcPts val="897"/>
              </a:lnSpc>
            </a:pPr>
            <a:endParaRPr sz="900"/>
          </a:p>
        </p:txBody>
      </p:sp>
      <p:sp>
        <p:nvSpPr>
          <p:cNvPr id="131" name="object 131"/>
          <p:cNvSpPr txBox="1"/>
          <p:nvPr/>
        </p:nvSpPr>
        <p:spPr>
          <a:xfrm>
            <a:off x="2690576" y="4376772"/>
            <a:ext cx="1415463" cy="201921"/>
          </a:xfrm>
          <a:prstGeom prst="rect">
            <a:avLst/>
          </a:prstGeom>
        </p:spPr>
        <p:txBody>
          <a:bodyPr wrap="square" lIns="0" tIns="0" rIns="0" bIns="0" rtlCol="0">
            <a:noAutofit/>
          </a:bodyPr>
          <a:lstStyle/>
          <a:p>
            <a:pPr marL="22794">
              <a:lnSpc>
                <a:spcPts val="897"/>
              </a:lnSpc>
            </a:pPr>
            <a:endParaRPr sz="900"/>
          </a:p>
        </p:txBody>
      </p:sp>
      <p:sp>
        <p:nvSpPr>
          <p:cNvPr id="130" name="object 130"/>
          <p:cNvSpPr txBox="1"/>
          <p:nvPr/>
        </p:nvSpPr>
        <p:spPr>
          <a:xfrm>
            <a:off x="4106039" y="4376773"/>
            <a:ext cx="81583" cy="300903"/>
          </a:xfrm>
          <a:prstGeom prst="rect">
            <a:avLst/>
          </a:prstGeom>
        </p:spPr>
        <p:txBody>
          <a:bodyPr wrap="square" lIns="0" tIns="0" rIns="0" bIns="0" rtlCol="0">
            <a:noAutofit/>
          </a:bodyPr>
          <a:lstStyle/>
          <a:p>
            <a:pPr marL="22794">
              <a:lnSpc>
                <a:spcPts val="897"/>
              </a:lnSpc>
            </a:pPr>
            <a:endParaRPr sz="900"/>
          </a:p>
        </p:txBody>
      </p:sp>
      <p:sp>
        <p:nvSpPr>
          <p:cNvPr id="129" name="object 129"/>
          <p:cNvSpPr txBox="1"/>
          <p:nvPr/>
        </p:nvSpPr>
        <p:spPr>
          <a:xfrm>
            <a:off x="4187622" y="4376773"/>
            <a:ext cx="375281" cy="300903"/>
          </a:xfrm>
          <a:prstGeom prst="rect">
            <a:avLst/>
          </a:prstGeom>
        </p:spPr>
        <p:txBody>
          <a:bodyPr wrap="square" lIns="0" tIns="0" rIns="0" bIns="0" rtlCol="0">
            <a:noAutofit/>
          </a:bodyPr>
          <a:lstStyle/>
          <a:p>
            <a:pPr marL="22794">
              <a:lnSpc>
                <a:spcPts val="897"/>
              </a:lnSpc>
            </a:pPr>
            <a:endParaRPr sz="900"/>
          </a:p>
        </p:txBody>
      </p:sp>
      <p:sp>
        <p:nvSpPr>
          <p:cNvPr id="128" name="object 128"/>
          <p:cNvSpPr txBox="1"/>
          <p:nvPr/>
        </p:nvSpPr>
        <p:spPr>
          <a:xfrm>
            <a:off x="4562904" y="4376773"/>
            <a:ext cx="81583" cy="300903"/>
          </a:xfrm>
          <a:prstGeom prst="rect">
            <a:avLst/>
          </a:prstGeom>
        </p:spPr>
        <p:txBody>
          <a:bodyPr wrap="square" lIns="0" tIns="0" rIns="0" bIns="0" rtlCol="0">
            <a:noAutofit/>
          </a:bodyPr>
          <a:lstStyle/>
          <a:p>
            <a:pPr marL="22794">
              <a:lnSpc>
                <a:spcPts val="897"/>
              </a:lnSpc>
            </a:pPr>
            <a:endParaRPr sz="900"/>
          </a:p>
        </p:txBody>
      </p:sp>
      <p:sp>
        <p:nvSpPr>
          <p:cNvPr id="127" name="object 127"/>
          <p:cNvSpPr txBox="1"/>
          <p:nvPr/>
        </p:nvSpPr>
        <p:spPr>
          <a:xfrm>
            <a:off x="4644487" y="4376773"/>
            <a:ext cx="367123" cy="300903"/>
          </a:xfrm>
          <a:prstGeom prst="rect">
            <a:avLst/>
          </a:prstGeom>
        </p:spPr>
        <p:txBody>
          <a:bodyPr wrap="square" lIns="0" tIns="0" rIns="0" bIns="0" rtlCol="0">
            <a:noAutofit/>
          </a:bodyPr>
          <a:lstStyle/>
          <a:p>
            <a:pPr marL="22794">
              <a:lnSpc>
                <a:spcPts val="897"/>
              </a:lnSpc>
            </a:pPr>
            <a:endParaRPr sz="900"/>
          </a:p>
        </p:txBody>
      </p:sp>
      <p:sp>
        <p:nvSpPr>
          <p:cNvPr id="126" name="object 126"/>
          <p:cNvSpPr txBox="1"/>
          <p:nvPr/>
        </p:nvSpPr>
        <p:spPr>
          <a:xfrm>
            <a:off x="5011609" y="4376773"/>
            <a:ext cx="81583" cy="300903"/>
          </a:xfrm>
          <a:prstGeom prst="rect">
            <a:avLst/>
          </a:prstGeom>
        </p:spPr>
        <p:txBody>
          <a:bodyPr wrap="square" lIns="0" tIns="0" rIns="0" bIns="0" rtlCol="0">
            <a:noAutofit/>
          </a:bodyPr>
          <a:lstStyle/>
          <a:p>
            <a:pPr marL="22794">
              <a:lnSpc>
                <a:spcPts val="897"/>
              </a:lnSpc>
            </a:pPr>
            <a:endParaRPr sz="900"/>
          </a:p>
        </p:txBody>
      </p:sp>
      <p:sp>
        <p:nvSpPr>
          <p:cNvPr id="125" name="object 125"/>
          <p:cNvSpPr txBox="1"/>
          <p:nvPr/>
        </p:nvSpPr>
        <p:spPr>
          <a:xfrm>
            <a:off x="5093193" y="4376773"/>
            <a:ext cx="367123" cy="300903"/>
          </a:xfrm>
          <a:prstGeom prst="rect">
            <a:avLst/>
          </a:prstGeom>
        </p:spPr>
        <p:txBody>
          <a:bodyPr wrap="square" lIns="0" tIns="0" rIns="0" bIns="0" rtlCol="0">
            <a:noAutofit/>
          </a:bodyPr>
          <a:lstStyle/>
          <a:p>
            <a:pPr marL="22794">
              <a:lnSpc>
                <a:spcPts val="897"/>
              </a:lnSpc>
            </a:pPr>
            <a:endParaRPr sz="900"/>
          </a:p>
        </p:txBody>
      </p:sp>
      <p:sp>
        <p:nvSpPr>
          <p:cNvPr id="124" name="object 124"/>
          <p:cNvSpPr txBox="1"/>
          <p:nvPr/>
        </p:nvSpPr>
        <p:spPr>
          <a:xfrm>
            <a:off x="5460316" y="4376773"/>
            <a:ext cx="81583" cy="300903"/>
          </a:xfrm>
          <a:prstGeom prst="rect">
            <a:avLst/>
          </a:prstGeom>
        </p:spPr>
        <p:txBody>
          <a:bodyPr wrap="square" lIns="0" tIns="0" rIns="0" bIns="0" rtlCol="0">
            <a:noAutofit/>
          </a:bodyPr>
          <a:lstStyle/>
          <a:p>
            <a:pPr marL="22794">
              <a:lnSpc>
                <a:spcPts val="897"/>
              </a:lnSpc>
            </a:pPr>
            <a:endParaRPr sz="900"/>
          </a:p>
        </p:txBody>
      </p:sp>
      <p:sp>
        <p:nvSpPr>
          <p:cNvPr id="123" name="object 123"/>
          <p:cNvSpPr txBox="1"/>
          <p:nvPr/>
        </p:nvSpPr>
        <p:spPr>
          <a:xfrm>
            <a:off x="5541899" y="4376773"/>
            <a:ext cx="375281" cy="300903"/>
          </a:xfrm>
          <a:prstGeom prst="rect">
            <a:avLst/>
          </a:prstGeom>
        </p:spPr>
        <p:txBody>
          <a:bodyPr wrap="square" lIns="0" tIns="0" rIns="0" bIns="0" rtlCol="0">
            <a:noAutofit/>
          </a:bodyPr>
          <a:lstStyle/>
          <a:p>
            <a:pPr marL="22794">
              <a:lnSpc>
                <a:spcPts val="897"/>
              </a:lnSpc>
            </a:pPr>
            <a:endParaRPr sz="900"/>
          </a:p>
        </p:txBody>
      </p:sp>
      <p:sp>
        <p:nvSpPr>
          <p:cNvPr id="122" name="object 122"/>
          <p:cNvSpPr txBox="1"/>
          <p:nvPr/>
        </p:nvSpPr>
        <p:spPr>
          <a:xfrm>
            <a:off x="5917180" y="4376773"/>
            <a:ext cx="81583" cy="300903"/>
          </a:xfrm>
          <a:prstGeom prst="rect">
            <a:avLst/>
          </a:prstGeom>
        </p:spPr>
        <p:txBody>
          <a:bodyPr wrap="square" lIns="0" tIns="0" rIns="0" bIns="0" rtlCol="0">
            <a:noAutofit/>
          </a:bodyPr>
          <a:lstStyle/>
          <a:p>
            <a:pPr marL="22794">
              <a:lnSpc>
                <a:spcPts val="897"/>
              </a:lnSpc>
            </a:pPr>
            <a:endParaRPr sz="900"/>
          </a:p>
        </p:txBody>
      </p:sp>
      <p:sp>
        <p:nvSpPr>
          <p:cNvPr id="121" name="object 121"/>
          <p:cNvSpPr txBox="1"/>
          <p:nvPr/>
        </p:nvSpPr>
        <p:spPr>
          <a:xfrm>
            <a:off x="5998763" y="4376772"/>
            <a:ext cx="367123" cy="146492"/>
          </a:xfrm>
          <a:prstGeom prst="rect">
            <a:avLst/>
          </a:prstGeom>
        </p:spPr>
        <p:txBody>
          <a:bodyPr wrap="square" lIns="0" tIns="0" rIns="0" bIns="0" rtlCol="0">
            <a:noAutofit/>
          </a:bodyPr>
          <a:lstStyle/>
          <a:p>
            <a:pPr marL="22794">
              <a:lnSpc>
                <a:spcPts val="897"/>
              </a:lnSpc>
            </a:pPr>
            <a:endParaRPr sz="900"/>
          </a:p>
        </p:txBody>
      </p:sp>
      <p:sp>
        <p:nvSpPr>
          <p:cNvPr id="120" name="object 120"/>
          <p:cNvSpPr txBox="1"/>
          <p:nvPr/>
        </p:nvSpPr>
        <p:spPr>
          <a:xfrm>
            <a:off x="6365886" y="4376773"/>
            <a:ext cx="81583" cy="300903"/>
          </a:xfrm>
          <a:prstGeom prst="rect">
            <a:avLst/>
          </a:prstGeom>
        </p:spPr>
        <p:txBody>
          <a:bodyPr wrap="square" lIns="0" tIns="0" rIns="0" bIns="0" rtlCol="0">
            <a:noAutofit/>
          </a:bodyPr>
          <a:lstStyle/>
          <a:p>
            <a:pPr marL="22794">
              <a:lnSpc>
                <a:spcPts val="897"/>
              </a:lnSpc>
            </a:pPr>
            <a:endParaRPr sz="900"/>
          </a:p>
        </p:txBody>
      </p:sp>
      <p:sp>
        <p:nvSpPr>
          <p:cNvPr id="119" name="object 119"/>
          <p:cNvSpPr txBox="1"/>
          <p:nvPr/>
        </p:nvSpPr>
        <p:spPr>
          <a:xfrm>
            <a:off x="6447469" y="4376773"/>
            <a:ext cx="89742" cy="300903"/>
          </a:xfrm>
          <a:prstGeom prst="rect">
            <a:avLst/>
          </a:prstGeom>
        </p:spPr>
        <p:txBody>
          <a:bodyPr wrap="square" lIns="0" tIns="0" rIns="0" bIns="0" rtlCol="0">
            <a:noAutofit/>
          </a:bodyPr>
          <a:lstStyle/>
          <a:p>
            <a:pPr marL="22794">
              <a:lnSpc>
                <a:spcPts val="897"/>
              </a:lnSpc>
            </a:pPr>
            <a:endParaRPr sz="900"/>
          </a:p>
        </p:txBody>
      </p:sp>
      <p:sp>
        <p:nvSpPr>
          <p:cNvPr id="118" name="object 118"/>
          <p:cNvSpPr txBox="1"/>
          <p:nvPr/>
        </p:nvSpPr>
        <p:spPr>
          <a:xfrm>
            <a:off x="6537211" y="4376773"/>
            <a:ext cx="285540" cy="300903"/>
          </a:xfrm>
          <a:prstGeom prst="rect">
            <a:avLst/>
          </a:prstGeom>
        </p:spPr>
        <p:txBody>
          <a:bodyPr wrap="square" lIns="0" tIns="0" rIns="0" bIns="0" rtlCol="0">
            <a:noAutofit/>
          </a:bodyPr>
          <a:lstStyle/>
          <a:p>
            <a:pPr marL="22794">
              <a:lnSpc>
                <a:spcPts val="897"/>
              </a:lnSpc>
            </a:pPr>
            <a:endParaRPr sz="900"/>
          </a:p>
        </p:txBody>
      </p:sp>
      <p:sp>
        <p:nvSpPr>
          <p:cNvPr id="117" name="object 117"/>
          <p:cNvSpPr txBox="1"/>
          <p:nvPr/>
        </p:nvSpPr>
        <p:spPr>
          <a:xfrm>
            <a:off x="6822751" y="4376773"/>
            <a:ext cx="81582" cy="300903"/>
          </a:xfrm>
          <a:prstGeom prst="rect">
            <a:avLst/>
          </a:prstGeom>
        </p:spPr>
        <p:txBody>
          <a:bodyPr wrap="square" lIns="0" tIns="0" rIns="0" bIns="0" rtlCol="0">
            <a:noAutofit/>
          </a:bodyPr>
          <a:lstStyle/>
          <a:p>
            <a:pPr marL="22794">
              <a:lnSpc>
                <a:spcPts val="897"/>
              </a:lnSpc>
            </a:pPr>
            <a:endParaRPr sz="900"/>
          </a:p>
        </p:txBody>
      </p:sp>
      <p:sp>
        <p:nvSpPr>
          <p:cNvPr id="116" name="object 116"/>
          <p:cNvSpPr txBox="1"/>
          <p:nvPr/>
        </p:nvSpPr>
        <p:spPr>
          <a:xfrm>
            <a:off x="6904333" y="4376773"/>
            <a:ext cx="81583" cy="300903"/>
          </a:xfrm>
          <a:prstGeom prst="rect">
            <a:avLst/>
          </a:prstGeom>
        </p:spPr>
        <p:txBody>
          <a:bodyPr wrap="square" lIns="0" tIns="0" rIns="0" bIns="0" rtlCol="0">
            <a:noAutofit/>
          </a:bodyPr>
          <a:lstStyle/>
          <a:p>
            <a:pPr marL="22794">
              <a:lnSpc>
                <a:spcPts val="897"/>
              </a:lnSpc>
            </a:pPr>
            <a:endParaRPr sz="900"/>
          </a:p>
        </p:txBody>
      </p:sp>
      <p:sp>
        <p:nvSpPr>
          <p:cNvPr id="115" name="object 115"/>
          <p:cNvSpPr txBox="1"/>
          <p:nvPr/>
        </p:nvSpPr>
        <p:spPr>
          <a:xfrm>
            <a:off x="6985915" y="4376773"/>
            <a:ext cx="224353" cy="300903"/>
          </a:xfrm>
          <a:prstGeom prst="rect">
            <a:avLst/>
          </a:prstGeom>
        </p:spPr>
        <p:txBody>
          <a:bodyPr wrap="square" lIns="0" tIns="0" rIns="0" bIns="0" rtlCol="0">
            <a:noAutofit/>
          </a:bodyPr>
          <a:lstStyle/>
          <a:p>
            <a:pPr marL="22794">
              <a:lnSpc>
                <a:spcPts val="897"/>
              </a:lnSpc>
            </a:pPr>
            <a:endParaRPr sz="900"/>
          </a:p>
        </p:txBody>
      </p:sp>
      <p:sp>
        <p:nvSpPr>
          <p:cNvPr id="114" name="object 114"/>
          <p:cNvSpPr txBox="1"/>
          <p:nvPr/>
        </p:nvSpPr>
        <p:spPr>
          <a:xfrm>
            <a:off x="5998763" y="4523265"/>
            <a:ext cx="81584" cy="154410"/>
          </a:xfrm>
          <a:prstGeom prst="rect">
            <a:avLst/>
          </a:prstGeom>
        </p:spPr>
        <p:txBody>
          <a:bodyPr wrap="square" lIns="0" tIns="0" rIns="0" bIns="0" rtlCol="0">
            <a:noAutofit/>
          </a:bodyPr>
          <a:lstStyle/>
          <a:p>
            <a:pPr marL="22794">
              <a:lnSpc>
                <a:spcPts val="897"/>
              </a:lnSpc>
            </a:pPr>
            <a:endParaRPr sz="900"/>
          </a:p>
        </p:txBody>
      </p:sp>
      <p:sp>
        <p:nvSpPr>
          <p:cNvPr id="113" name="object 113"/>
          <p:cNvSpPr txBox="1"/>
          <p:nvPr/>
        </p:nvSpPr>
        <p:spPr>
          <a:xfrm>
            <a:off x="6080347" y="4523265"/>
            <a:ext cx="285539" cy="154410"/>
          </a:xfrm>
          <a:prstGeom prst="rect">
            <a:avLst/>
          </a:prstGeom>
        </p:spPr>
        <p:txBody>
          <a:bodyPr wrap="square" lIns="0" tIns="0" rIns="0" bIns="0" rtlCol="0">
            <a:noAutofit/>
          </a:bodyPr>
          <a:lstStyle/>
          <a:p>
            <a:pPr marL="22794">
              <a:lnSpc>
                <a:spcPts val="897"/>
              </a:lnSpc>
            </a:pPr>
            <a:endParaRPr sz="900"/>
          </a:p>
        </p:txBody>
      </p:sp>
      <p:sp>
        <p:nvSpPr>
          <p:cNvPr id="112" name="object 112"/>
          <p:cNvSpPr txBox="1"/>
          <p:nvPr/>
        </p:nvSpPr>
        <p:spPr>
          <a:xfrm>
            <a:off x="2690576" y="4578694"/>
            <a:ext cx="966757" cy="98981"/>
          </a:xfrm>
          <a:prstGeom prst="rect">
            <a:avLst/>
          </a:prstGeom>
        </p:spPr>
        <p:txBody>
          <a:bodyPr wrap="square" lIns="0" tIns="0" rIns="0" bIns="0" rtlCol="0">
            <a:noAutofit/>
          </a:bodyPr>
          <a:lstStyle/>
          <a:p>
            <a:pPr marL="22794">
              <a:lnSpc>
                <a:spcPts val="763"/>
              </a:lnSpc>
              <a:spcBef>
                <a:spcPts val="30"/>
              </a:spcBef>
            </a:pPr>
            <a:endParaRPr sz="800"/>
          </a:p>
        </p:txBody>
      </p:sp>
      <p:sp>
        <p:nvSpPr>
          <p:cNvPr id="111" name="object 111"/>
          <p:cNvSpPr txBox="1"/>
          <p:nvPr/>
        </p:nvSpPr>
        <p:spPr>
          <a:xfrm>
            <a:off x="3657334" y="4578694"/>
            <a:ext cx="81583" cy="98981"/>
          </a:xfrm>
          <a:prstGeom prst="rect">
            <a:avLst/>
          </a:prstGeom>
        </p:spPr>
        <p:txBody>
          <a:bodyPr wrap="square" lIns="0" tIns="0" rIns="0" bIns="0" rtlCol="0">
            <a:noAutofit/>
          </a:bodyPr>
          <a:lstStyle/>
          <a:p>
            <a:pPr marL="22794">
              <a:lnSpc>
                <a:spcPts val="763"/>
              </a:lnSpc>
              <a:spcBef>
                <a:spcPts val="30"/>
              </a:spcBef>
            </a:pPr>
            <a:endParaRPr sz="800"/>
          </a:p>
        </p:txBody>
      </p:sp>
      <p:sp>
        <p:nvSpPr>
          <p:cNvPr id="110" name="object 110"/>
          <p:cNvSpPr txBox="1"/>
          <p:nvPr/>
        </p:nvSpPr>
        <p:spPr>
          <a:xfrm>
            <a:off x="3738917" y="4578694"/>
            <a:ext cx="367123" cy="98981"/>
          </a:xfrm>
          <a:prstGeom prst="rect">
            <a:avLst/>
          </a:prstGeom>
        </p:spPr>
        <p:txBody>
          <a:bodyPr wrap="square" lIns="0" tIns="0" rIns="0" bIns="0" rtlCol="0">
            <a:noAutofit/>
          </a:bodyPr>
          <a:lstStyle/>
          <a:p>
            <a:pPr marL="22794">
              <a:lnSpc>
                <a:spcPts val="763"/>
              </a:lnSpc>
              <a:spcBef>
                <a:spcPts val="30"/>
              </a:spcBef>
            </a:pPr>
            <a:endParaRPr sz="800"/>
          </a:p>
        </p:txBody>
      </p:sp>
      <p:sp>
        <p:nvSpPr>
          <p:cNvPr id="109" name="object 109"/>
          <p:cNvSpPr txBox="1"/>
          <p:nvPr/>
        </p:nvSpPr>
        <p:spPr>
          <a:xfrm>
            <a:off x="2690576" y="4677676"/>
            <a:ext cx="966757" cy="43551"/>
          </a:xfrm>
          <a:prstGeom prst="rect">
            <a:avLst/>
          </a:prstGeom>
        </p:spPr>
        <p:txBody>
          <a:bodyPr wrap="square" lIns="0" tIns="0" rIns="0" bIns="0" rtlCol="0">
            <a:noAutofit/>
          </a:bodyPr>
          <a:lstStyle/>
          <a:p>
            <a:endParaRPr/>
          </a:p>
        </p:txBody>
      </p:sp>
      <p:sp>
        <p:nvSpPr>
          <p:cNvPr id="108" name="object 108"/>
          <p:cNvSpPr txBox="1"/>
          <p:nvPr/>
        </p:nvSpPr>
        <p:spPr>
          <a:xfrm>
            <a:off x="3657334" y="4677676"/>
            <a:ext cx="81583" cy="308821"/>
          </a:xfrm>
          <a:prstGeom prst="rect">
            <a:avLst/>
          </a:prstGeom>
        </p:spPr>
        <p:txBody>
          <a:bodyPr wrap="square" lIns="0" tIns="0" rIns="0" bIns="0" rtlCol="0">
            <a:noAutofit/>
          </a:bodyPr>
          <a:lstStyle/>
          <a:p>
            <a:pPr marL="22794">
              <a:lnSpc>
                <a:spcPts val="897"/>
              </a:lnSpc>
            </a:pPr>
            <a:endParaRPr sz="900"/>
          </a:p>
        </p:txBody>
      </p:sp>
      <p:sp>
        <p:nvSpPr>
          <p:cNvPr id="107" name="object 107"/>
          <p:cNvSpPr txBox="1"/>
          <p:nvPr/>
        </p:nvSpPr>
        <p:spPr>
          <a:xfrm>
            <a:off x="3738917" y="4677676"/>
            <a:ext cx="367123" cy="308821"/>
          </a:xfrm>
          <a:prstGeom prst="rect">
            <a:avLst/>
          </a:prstGeom>
        </p:spPr>
        <p:txBody>
          <a:bodyPr wrap="square" lIns="0" tIns="0" rIns="0" bIns="0" rtlCol="0">
            <a:noAutofit/>
          </a:bodyPr>
          <a:lstStyle/>
          <a:p>
            <a:pPr marL="22794">
              <a:lnSpc>
                <a:spcPts val="897"/>
              </a:lnSpc>
            </a:pPr>
            <a:endParaRPr sz="900"/>
          </a:p>
        </p:txBody>
      </p:sp>
      <p:sp>
        <p:nvSpPr>
          <p:cNvPr id="106" name="object 106"/>
          <p:cNvSpPr txBox="1"/>
          <p:nvPr/>
        </p:nvSpPr>
        <p:spPr>
          <a:xfrm>
            <a:off x="4106039" y="4677676"/>
            <a:ext cx="81583" cy="308821"/>
          </a:xfrm>
          <a:prstGeom prst="rect">
            <a:avLst/>
          </a:prstGeom>
        </p:spPr>
        <p:txBody>
          <a:bodyPr wrap="square" lIns="0" tIns="0" rIns="0" bIns="0" rtlCol="0">
            <a:noAutofit/>
          </a:bodyPr>
          <a:lstStyle/>
          <a:p>
            <a:pPr marL="22794">
              <a:lnSpc>
                <a:spcPts val="897"/>
              </a:lnSpc>
            </a:pPr>
            <a:endParaRPr sz="900"/>
          </a:p>
        </p:txBody>
      </p:sp>
      <p:sp>
        <p:nvSpPr>
          <p:cNvPr id="105" name="object 105"/>
          <p:cNvSpPr txBox="1"/>
          <p:nvPr/>
        </p:nvSpPr>
        <p:spPr>
          <a:xfrm>
            <a:off x="4187622" y="4677676"/>
            <a:ext cx="375281" cy="257351"/>
          </a:xfrm>
          <a:prstGeom prst="rect">
            <a:avLst/>
          </a:prstGeom>
        </p:spPr>
        <p:txBody>
          <a:bodyPr wrap="square" lIns="0" tIns="0" rIns="0" bIns="0" rtlCol="0">
            <a:noAutofit/>
          </a:bodyPr>
          <a:lstStyle/>
          <a:p>
            <a:pPr marL="22794">
              <a:lnSpc>
                <a:spcPts val="897"/>
              </a:lnSpc>
            </a:pPr>
            <a:endParaRPr sz="900"/>
          </a:p>
        </p:txBody>
      </p:sp>
      <p:sp>
        <p:nvSpPr>
          <p:cNvPr id="104" name="object 104"/>
          <p:cNvSpPr txBox="1"/>
          <p:nvPr/>
        </p:nvSpPr>
        <p:spPr>
          <a:xfrm>
            <a:off x="4562904" y="4677676"/>
            <a:ext cx="81583" cy="308821"/>
          </a:xfrm>
          <a:prstGeom prst="rect">
            <a:avLst/>
          </a:prstGeom>
        </p:spPr>
        <p:txBody>
          <a:bodyPr wrap="square" lIns="0" tIns="0" rIns="0" bIns="0" rtlCol="0">
            <a:noAutofit/>
          </a:bodyPr>
          <a:lstStyle/>
          <a:p>
            <a:pPr marL="22794">
              <a:lnSpc>
                <a:spcPts val="897"/>
              </a:lnSpc>
            </a:pPr>
            <a:endParaRPr sz="900"/>
          </a:p>
        </p:txBody>
      </p:sp>
      <p:sp>
        <p:nvSpPr>
          <p:cNvPr id="103" name="object 103"/>
          <p:cNvSpPr txBox="1"/>
          <p:nvPr/>
        </p:nvSpPr>
        <p:spPr>
          <a:xfrm>
            <a:off x="4644487" y="4677676"/>
            <a:ext cx="367123" cy="178166"/>
          </a:xfrm>
          <a:prstGeom prst="rect">
            <a:avLst/>
          </a:prstGeom>
        </p:spPr>
        <p:txBody>
          <a:bodyPr wrap="square" lIns="0" tIns="0" rIns="0" bIns="0" rtlCol="0">
            <a:noAutofit/>
          </a:bodyPr>
          <a:lstStyle/>
          <a:p>
            <a:pPr marL="22794">
              <a:lnSpc>
                <a:spcPts val="897"/>
              </a:lnSpc>
            </a:pPr>
            <a:endParaRPr sz="900"/>
          </a:p>
        </p:txBody>
      </p:sp>
      <p:sp>
        <p:nvSpPr>
          <p:cNvPr id="102" name="object 102"/>
          <p:cNvSpPr txBox="1"/>
          <p:nvPr/>
        </p:nvSpPr>
        <p:spPr>
          <a:xfrm>
            <a:off x="5011609" y="4677676"/>
            <a:ext cx="81583" cy="308821"/>
          </a:xfrm>
          <a:prstGeom prst="rect">
            <a:avLst/>
          </a:prstGeom>
        </p:spPr>
        <p:txBody>
          <a:bodyPr wrap="square" lIns="0" tIns="0" rIns="0" bIns="0" rtlCol="0">
            <a:noAutofit/>
          </a:bodyPr>
          <a:lstStyle/>
          <a:p>
            <a:pPr marL="22794">
              <a:lnSpc>
                <a:spcPts val="897"/>
              </a:lnSpc>
            </a:pPr>
            <a:endParaRPr sz="900"/>
          </a:p>
        </p:txBody>
      </p:sp>
      <p:sp>
        <p:nvSpPr>
          <p:cNvPr id="101" name="object 101"/>
          <p:cNvSpPr txBox="1"/>
          <p:nvPr/>
        </p:nvSpPr>
        <p:spPr>
          <a:xfrm>
            <a:off x="5093193" y="4677676"/>
            <a:ext cx="367123" cy="91062"/>
          </a:xfrm>
          <a:prstGeom prst="rect">
            <a:avLst/>
          </a:prstGeom>
        </p:spPr>
        <p:txBody>
          <a:bodyPr wrap="square" lIns="0" tIns="0" rIns="0" bIns="0" rtlCol="0">
            <a:noAutofit/>
          </a:bodyPr>
          <a:lstStyle/>
          <a:p>
            <a:pPr marL="22794">
              <a:lnSpc>
                <a:spcPts val="718"/>
              </a:lnSpc>
              <a:spcBef>
                <a:spcPts val="11"/>
              </a:spcBef>
            </a:pPr>
            <a:endParaRPr sz="700"/>
          </a:p>
        </p:txBody>
      </p:sp>
      <p:sp>
        <p:nvSpPr>
          <p:cNvPr id="100" name="object 100"/>
          <p:cNvSpPr txBox="1"/>
          <p:nvPr/>
        </p:nvSpPr>
        <p:spPr>
          <a:xfrm>
            <a:off x="5460316" y="4677676"/>
            <a:ext cx="81583" cy="308821"/>
          </a:xfrm>
          <a:prstGeom prst="rect">
            <a:avLst/>
          </a:prstGeom>
        </p:spPr>
        <p:txBody>
          <a:bodyPr wrap="square" lIns="0" tIns="0" rIns="0" bIns="0" rtlCol="0">
            <a:noAutofit/>
          </a:bodyPr>
          <a:lstStyle/>
          <a:p>
            <a:pPr marL="22794">
              <a:lnSpc>
                <a:spcPts val="897"/>
              </a:lnSpc>
            </a:pPr>
            <a:endParaRPr sz="900"/>
          </a:p>
        </p:txBody>
      </p:sp>
      <p:sp>
        <p:nvSpPr>
          <p:cNvPr id="99" name="object 99"/>
          <p:cNvSpPr txBox="1"/>
          <p:nvPr/>
        </p:nvSpPr>
        <p:spPr>
          <a:xfrm>
            <a:off x="5541899" y="4677676"/>
            <a:ext cx="89741" cy="308821"/>
          </a:xfrm>
          <a:prstGeom prst="rect">
            <a:avLst/>
          </a:prstGeom>
        </p:spPr>
        <p:txBody>
          <a:bodyPr wrap="square" lIns="0" tIns="0" rIns="0" bIns="0" rtlCol="0">
            <a:noAutofit/>
          </a:bodyPr>
          <a:lstStyle/>
          <a:p>
            <a:pPr marL="22794">
              <a:lnSpc>
                <a:spcPts val="897"/>
              </a:lnSpc>
            </a:pPr>
            <a:endParaRPr sz="900"/>
          </a:p>
        </p:txBody>
      </p:sp>
      <p:sp>
        <p:nvSpPr>
          <p:cNvPr id="98" name="object 98"/>
          <p:cNvSpPr txBox="1"/>
          <p:nvPr/>
        </p:nvSpPr>
        <p:spPr>
          <a:xfrm>
            <a:off x="5631639" y="4677676"/>
            <a:ext cx="285540" cy="233595"/>
          </a:xfrm>
          <a:prstGeom prst="rect">
            <a:avLst/>
          </a:prstGeom>
        </p:spPr>
        <p:txBody>
          <a:bodyPr wrap="square" lIns="0" tIns="0" rIns="0" bIns="0" rtlCol="0">
            <a:noAutofit/>
          </a:bodyPr>
          <a:lstStyle/>
          <a:p>
            <a:pPr marL="22794">
              <a:lnSpc>
                <a:spcPts val="897"/>
              </a:lnSpc>
            </a:pPr>
            <a:endParaRPr sz="900"/>
          </a:p>
        </p:txBody>
      </p:sp>
      <p:sp>
        <p:nvSpPr>
          <p:cNvPr id="97" name="object 97"/>
          <p:cNvSpPr txBox="1"/>
          <p:nvPr/>
        </p:nvSpPr>
        <p:spPr>
          <a:xfrm>
            <a:off x="5917180" y="4677676"/>
            <a:ext cx="81583" cy="308821"/>
          </a:xfrm>
          <a:prstGeom prst="rect">
            <a:avLst/>
          </a:prstGeom>
        </p:spPr>
        <p:txBody>
          <a:bodyPr wrap="square" lIns="0" tIns="0" rIns="0" bIns="0" rtlCol="0">
            <a:noAutofit/>
          </a:bodyPr>
          <a:lstStyle/>
          <a:p>
            <a:pPr marL="22794">
              <a:lnSpc>
                <a:spcPts val="897"/>
              </a:lnSpc>
            </a:pPr>
            <a:endParaRPr sz="900"/>
          </a:p>
        </p:txBody>
      </p:sp>
      <p:sp>
        <p:nvSpPr>
          <p:cNvPr id="96" name="object 96"/>
          <p:cNvSpPr txBox="1"/>
          <p:nvPr/>
        </p:nvSpPr>
        <p:spPr>
          <a:xfrm>
            <a:off x="5998763" y="4677676"/>
            <a:ext cx="81584" cy="308821"/>
          </a:xfrm>
          <a:prstGeom prst="rect">
            <a:avLst/>
          </a:prstGeom>
        </p:spPr>
        <p:txBody>
          <a:bodyPr wrap="square" lIns="0" tIns="0" rIns="0" bIns="0" rtlCol="0">
            <a:noAutofit/>
          </a:bodyPr>
          <a:lstStyle/>
          <a:p>
            <a:pPr marL="22794">
              <a:lnSpc>
                <a:spcPts val="897"/>
              </a:lnSpc>
            </a:pPr>
            <a:endParaRPr sz="900"/>
          </a:p>
        </p:txBody>
      </p:sp>
      <p:sp>
        <p:nvSpPr>
          <p:cNvPr id="95" name="object 95"/>
          <p:cNvSpPr txBox="1"/>
          <p:nvPr/>
        </p:nvSpPr>
        <p:spPr>
          <a:xfrm>
            <a:off x="6080347" y="4677676"/>
            <a:ext cx="285539" cy="162329"/>
          </a:xfrm>
          <a:prstGeom prst="rect">
            <a:avLst/>
          </a:prstGeom>
        </p:spPr>
        <p:txBody>
          <a:bodyPr wrap="square" lIns="0" tIns="0" rIns="0" bIns="0" rtlCol="0">
            <a:noAutofit/>
          </a:bodyPr>
          <a:lstStyle/>
          <a:p>
            <a:pPr marL="22794">
              <a:lnSpc>
                <a:spcPts val="897"/>
              </a:lnSpc>
            </a:pPr>
            <a:endParaRPr sz="900"/>
          </a:p>
        </p:txBody>
      </p:sp>
      <p:sp>
        <p:nvSpPr>
          <p:cNvPr id="94" name="object 94"/>
          <p:cNvSpPr txBox="1"/>
          <p:nvPr/>
        </p:nvSpPr>
        <p:spPr>
          <a:xfrm>
            <a:off x="6365886" y="4677676"/>
            <a:ext cx="81583" cy="308821"/>
          </a:xfrm>
          <a:prstGeom prst="rect">
            <a:avLst/>
          </a:prstGeom>
        </p:spPr>
        <p:txBody>
          <a:bodyPr wrap="square" lIns="0" tIns="0" rIns="0" bIns="0" rtlCol="0">
            <a:noAutofit/>
          </a:bodyPr>
          <a:lstStyle/>
          <a:p>
            <a:pPr marL="22794">
              <a:lnSpc>
                <a:spcPts val="897"/>
              </a:lnSpc>
            </a:pPr>
            <a:endParaRPr sz="900"/>
          </a:p>
        </p:txBody>
      </p:sp>
      <p:sp>
        <p:nvSpPr>
          <p:cNvPr id="93" name="object 93"/>
          <p:cNvSpPr txBox="1"/>
          <p:nvPr/>
        </p:nvSpPr>
        <p:spPr>
          <a:xfrm>
            <a:off x="6447469" y="4677676"/>
            <a:ext cx="89742" cy="308821"/>
          </a:xfrm>
          <a:prstGeom prst="rect">
            <a:avLst/>
          </a:prstGeom>
        </p:spPr>
        <p:txBody>
          <a:bodyPr wrap="square" lIns="0" tIns="0" rIns="0" bIns="0" rtlCol="0">
            <a:noAutofit/>
          </a:bodyPr>
          <a:lstStyle/>
          <a:p>
            <a:pPr marL="22794">
              <a:lnSpc>
                <a:spcPts val="897"/>
              </a:lnSpc>
            </a:pPr>
            <a:endParaRPr sz="900"/>
          </a:p>
        </p:txBody>
      </p:sp>
      <p:sp>
        <p:nvSpPr>
          <p:cNvPr id="92" name="object 92"/>
          <p:cNvSpPr txBox="1"/>
          <p:nvPr/>
        </p:nvSpPr>
        <p:spPr>
          <a:xfrm>
            <a:off x="6537211" y="4677676"/>
            <a:ext cx="285540" cy="75225"/>
          </a:xfrm>
          <a:prstGeom prst="rect">
            <a:avLst/>
          </a:prstGeom>
        </p:spPr>
        <p:txBody>
          <a:bodyPr wrap="square" lIns="0" tIns="0" rIns="0" bIns="0" rtlCol="0">
            <a:noAutofit/>
          </a:bodyPr>
          <a:lstStyle/>
          <a:p>
            <a:pPr marL="22794">
              <a:lnSpc>
                <a:spcPts val="583"/>
              </a:lnSpc>
              <a:spcBef>
                <a:spcPts val="19"/>
              </a:spcBef>
            </a:pPr>
            <a:endParaRPr sz="600"/>
          </a:p>
        </p:txBody>
      </p:sp>
      <p:sp>
        <p:nvSpPr>
          <p:cNvPr id="91" name="object 91"/>
          <p:cNvSpPr txBox="1"/>
          <p:nvPr/>
        </p:nvSpPr>
        <p:spPr>
          <a:xfrm>
            <a:off x="6822751" y="4677676"/>
            <a:ext cx="81582" cy="308821"/>
          </a:xfrm>
          <a:prstGeom prst="rect">
            <a:avLst/>
          </a:prstGeom>
        </p:spPr>
        <p:txBody>
          <a:bodyPr wrap="square" lIns="0" tIns="0" rIns="0" bIns="0" rtlCol="0">
            <a:noAutofit/>
          </a:bodyPr>
          <a:lstStyle/>
          <a:p>
            <a:pPr marL="22794">
              <a:lnSpc>
                <a:spcPts val="897"/>
              </a:lnSpc>
            </a:pPr>
            <a:endParaRPr sz="900"/>
          </a:p>
        </p:txBody>
      </p:sp>
      <p:sp>
        <p:nvSpPr>
          <p:cNvPr id="90" name="object 90"/>
          <p:cNvSpPr txBox="1"/>
          <p:nvPr/>
        </p:nvSpPr>
        <p:spPr>
          <a:xfrm>
            <a:off x="6904333" y="4677676"/>
            <a:ext cx="81583" cy="308821"/>
          </a:xfrm>
          <a:prstGeom prst="rect">
            <a:avLst/>
          </a:prstGeom>
        </p:spPr>
        <p:txBody>
          <a:bodyPr wrap="square" lIns="0" tIns="0" rIns="0" bIns="0" rtlCol="0">
            <a:noAutofit/>
          </a:bodyPr>
          <a:lstStyle/>
          <a:p>
            <a:pPr marL="22794">
              <a:lnSpc>
                <a:spcPts val="897"/>
              </a:lnSpc>
            </a:pPr>
            <a:endParaRPr sz="900"/>
          </a:p>
        </p:txBody>
      </p:sp>
      <p:sp>
        <p:nvSpPr>
          <p:cNvPr id="89" name="object 89"/>
          <p:cNvSpPr txBox="1"/>
          <p:nvPr/>
        </p:nvSpPr>
        <p:spPr>
          <a:xfrm>
            <a:off x="6985916" y="4677676"/>
            <a:ext cx="81583" cy="617643"/>
          </a:xfrm>
          <a:prstGeom prst="rect">
            <a:avLst/>
          </a:prstGeom>
        </p:spPr>
        <p:txBody>
          <a:bodyPr wrap="square" lIns="0" tIns="0" rIns="0" bIns="0" rtlCol="0">
            <a:noAutofit/>
          </a:bodyPr>
          <a:lstStyle/>
          <a:p>
            <a:pPr marL="22794">
              <a:lnSpc>
                <a:spcPts val="897"/>
              </a:lnSpc>
            </a:pPr>
            <a:endParaRPr sz="900"/>
          </a:p>
        </p:txBody>
      </p:sp>
      <p:sp>
        <p:nvSpPr>
          <p:cNvPr id="88" name="object 88"/>
          <p:cNvSpPr txBox="1"/>
          <p:nvPr/>
        </p:nvSpPr>
        <p:spPr>
          <a:xfrm>
            <a:off x="7067499" y="4677676"/>
            <a:ext cx="142769" cy="178166"/>
          </a:xfrm>
          <a:prstGeom prst="rect">
            <a:avLst/>
          </a:prstGeom>
        </p:spPr>
        <p:txBody>
          <a:bodyPr wrap="square" lIns="0" tIns="0" rIns="0" bIns="0" rtlCol="0">
            <a:noAutofit/>
          </a:bodyPr>
          <a:lstStyle/>
          <a:p>
            <a:pPr marL="22794">
              <a:lnSpc>
                <a:spcPts val="897"/>
              </a:lnSpc>
            </a:pPr>
            <a:endParaRPr sz="900"/>
          </a:p>
        </p:txBody>
      </p:sp>
      <p:sp>
        <p:nvSpPr>
          <p:cNvPr id="87" name="object 87"/>
          <p:cNvSpPr txBox="1"/>
          <p:nvPr/>
        </p:nvSpPr>
        <p:spPr>
          <a:xfrm>
            <a:off x="2690575" y="4721227"/>
            <a:ext cx="509893" cy="118777"/>
          </a:xfrm>
          <a:prstGeom prst="rect">
            <a:avLst/>
          </a:prstGeom>
        </p:spPr>
        <p:txBody>
          <a:bodyPr wrap="square" lIns="0" tIns="0" rIns="0" bIns="0" rtlCol="0">
            <a:noAutofit/>
          </a:bodyPr>
          <a:lstStyle/>
          <a:p>
            <a:pPr marL="22794">
              <a:lnSpc>
                <a:spcPts val="897"/>
              </a:lnSpc>
            </a:pPr>
            <a:endParaRPr sz="900"/>
          </a:p>
        </p:txBody>
      </p:sp>
      <p:sp>
        <p:nvSpPr>
          <p:cNvPr id="86" name="object 86"/>
          <p:cNvSpPr txBox="1"/>
          <p:nvPr/>
        </p:nvSpPr>
        <p:spPr>
          <a:xfrm>
            <a:off x="3200469" y="4721227"/>
            <a:ext cx="81583" cy="265270"/>
          </a:xfrm>
          <a:prstGeom prst="rect">
            <a:avLst/>
          </a:prstGeom>
        </p:spPr>
        <p:txBody>
          <a:bodyPr wrap="square" lIns="0" tIns="0" rIns="0" bIns="0" rtlCol="0">
            <a:noAutofit/>
          </a:bodyPr>
          <a:lstStyle/>
          <a:p>
            <a:pPr marL="22794">
              <a:lnSpc>
                <a:spcPts val="897"/>
              </a:lnSpc>
            </a:pPr>
            <a:endParaRPr sz="900"/>
          </a:p>
        </p:txBody>
      </p:sp>
      <p:sp>
        <p:nvSpPr>
          <p:cNvPr id="85" name="object 85"/>
          <p:cNvSpPr txBox="1"/>
          <p:nvPr/>
        </p:nvSpPr>
        <p:spPr>
          <a:xfrm>
            <a:off x="3282052" y="4721227"/>
            <a:ext cx="375281" cy="265270"/>
          </a:xfrm>
          <a:prstGeom prst="rect">
            <a:avLst/>
          </a:prstGeom>
        </p:spPr>
        <p:txBody>
          <a:bodyPr wrap="square" lIns="0" tIns="0" rIns="0" bIns="0" rtlCol="0">
            <a:noAutofit/>
          </a:bodyPr>
          <a:lstStyle/>
          <a:p>
            <a:pPr marL="22794">
              <a:lnSpc>
                <a:spcPts val="897"/>
              </a:lnSpc>
            </a:pPr>
            <a:endParaRPr sz="900"/>
          </a:p>
        </p:txBody>
      </p:sp>
      <p:sp>
        <p:nvSpPr>
          <p:cNvPr id="84" name="object 84"/>
          <p:cNvSpPr txBox="1"/>
          <p:nvPr/>
        </p:nvSpPr>
        <p:spPr>
          <a:xfrm>
            <a:off x="5093193" y="4768738"/>
            <a:ext cx="81583" cy="217759"/>
          </a:xfrm>
          <a:prstGeom prst="rect">
            <a:avLst/>
          </a:prstGeom>
        </p:spPr>
        <p:txBody>
          <a:bodyPr wrap="square" lIns="0" tIns="0" rIns="0" bIns="0" rtlCol="0">
            <a:noAutofit/>
          </a:bodyPr>
          <a:lstStyle/>
          <a:p>
            <a:pPr marL="22794">
              <a:lnSpc>
                <a:spcPts val="897"/>
              </a:lnSpc>
            </a:pPr>
            <a:endParaRPr sz="900"/>
          </a:p>
        </p:txBody>
      </p:sp>
      <p:sp>
        <p:nvSpPr>
          <p:cNvPr id="83" name="object 83"/>
          <p:cNvSpPr txBox="1"/>
          <p:nvPr/>
        </p:nvSpPr>
        <p:spPr>
          <a:xfrm>
            <a:off x="5174775" y="4768738"/>
            <a:ext cx="285540" cy="217759"/>
          </a:xfrm>
          <a:prstGeom prst="rect">
            <a:avLst/>
          </a:prstGeom>
        </p:spPr>
        <p:txBody>
          <a:bodyPr wrap="square" lIns="0" tIns="0" rIns="0" bIns="0" rtlCol="0">
            <a:noAutofit/>
          </a:bodyPr>
          <a:lstStyle/>
          <a:p>
            <a:pPr marL="22794">
              <a:lnSpc>
                <a:spcPts val="897"/>
              </a:lnSpc>
            </a:pPr>
            <a:endParaRPr sz="900"/>
          </a:p>
        </p:txBody>
      </p:sp>
      <p:sp>
        <p:nvSpPr>
          <p:cNvPr id="82" name="object 82"/>
          <p:cNvSpPr txBox="1"/>
          <p:nvPr/>
        </p:nvSpPr>
        <p:spPr>
          <a:xfrm>
            <a:off x="6537211" y="4752901"/>
            <a:ext cx="81582" cy="542418"/>
          </a:xfrm>
          <a:prstGeom prst="rect">
            <a:avLst/>
          </a:prstGeom>
        </p:spPr>
        <p:txBody>
          <a:bodyPr wrap="square" lIns="0" tIns="0" rIns="0" bIns="0" rtlCol="0">
            <a:noAutofit/>
          </a:bodyPr>
          <a:lstStyle/>
          <a:p>
            <a:pPr marL="22794">
              <a:lnSpc>
                <a:spcPts val="897"/>
              </a:lnSpc>
            </a:pPr>
            <a:endParaRPr sz="900"/>
          </a:p>
        </p:txBody>
      </p:sp>
      <p:sp>
        <p:nvSpPr>
          <p:cNvPr id="81" name="object 81"/>
          <p:cNvSpPr txBox="1"/>
          <p:nvPr/>
        </p:nvSpPr>
        <p:spPr>
          <a:xfrm>
            <a:off x="6618794" y="4752901"/>
            <a:ext cx="203957" cy="166288"/>
          </a:xfrm>
          <a:prstGeom prst="rect">
            <a:avLst/>
          </a:prstGeom>
        </p:spPr>
        <p:txBody>
          <a:bodyPr wrap="square" lIns="0" tIns="0" rIns="0" bIns="0" rtlCol="0">
            <a:noAutofit/>
          </a:bodyPr>
          <a:lstStyle/>
          <a:p>
            <a:pPr marL="22794">
              <a:lnSpc>
                <a:spcPts val="897"/>
              </a:lnSpc>
            </a:pPr>
            <a:endParaRPr sz="900"/>
          </a:p>
        </p:txBody>
      </p:sp>
      <p:sp>
        <p:nvSpPr>
          <p:cNvPr id="80" name="object 80"/>
          <p:cNvSpPr txBox="1"/>
          <p:nvPr/>
        </p:nvSpPr>
        <p:spPr>
          <a:xfrm>
            <a:off x="2690576" y="4840005"/>
            <a:ext cx="61186" cy="146492"/>
          </a:xfrm>
          <a:prstGeom prst="rect">
            <a:avLst/>
          </a:prstGeom>
        </p:spPr>
        <p:txBody>
          <a:bodyPr wrap="square" lIns="0" tIns="0" rIns="0" bIns="0" rtlCol="0">
            <a:noAutofit/>
          </a:bodyPr>
          <a:lstStyle/>
          <a:p>
            <a:pPr marL="22794">
              <a:lnSpc>
                <a:spcPts val="897"/>
              </a:lnSpc>
            </a:pPr>
            <a:endParaRPr sz="900"/>
          </a:p>
        </p:txBody>
      </p:sp>
      <p:sp>
        <p:nvSpPr>
          <p:cNvPr id="79" name="object 79"/>
          <p:cNvSpPr txBox="1"/>
          <p:nvPr/>
        </p:nvSpPr>
        <p:spPr>
          <a:xfrm>
            <a:off x="2751763" y="4840005"/>
            <a:ext cx="81583" cy="146492"/>
          </a:xfrm>
          <a:prstGeom prst="rect">
            <a:avLst/>
          </a:prstGeom>
        </p:spPr>
        <p:txBody>
          <a:bodyPr wrap="square" lIns="0" tIns="0" rIns="0" bIns="0" rtlCol="0">
            <a:noAutofit/>
          </a:bodyPr>
          <a:lstStyle/>
          <a:p>
            <a:pPr marL="22794">
              <a:lnSpc>
                <a:spcPts val="897"/>
              </a:lnSpc>
            </a:pPr>
            <a:endParaRPr sz="900"/>
          </a:p>
        </p:txBody>
      </p:sp>
      <p:sp>
        <p:nvSpPr>
          <p:cNvPr id="78" name="object 78"/>
          <p:cNvSpPr txBox="1"/>
          <p:nvPr/>
        </p:nvSpPr>
        <p:spPr>
          <a:xfrm>
            <a:off x="2833347" y="4840005"/>
            <a:ext cx="367123" cy="146492"/>
          </a:xfrm>
          <a:prstGeom prst="rect">
            <a:avLst/>
          </a:prstGeom>
        </p:spPr>
        <p:txBody>
          <a:bodyPr wrap="square" lIns="0" tIns="0" rIns="0" bIns="0" rtlCol="0">
            <a:noAutofit/>
          </a:bodyPr>
          <a:lstStyle/>
          <a:p>
            <a:pPr marL="22794">
              <a:lnSpc>
                <a:spcPts val="897"/>
              </a:lnSpc>
            </a:pPr>
            <a:endParaRPr sz="900"/>
          </a:p>
        </p:txBody>
      </p:sp>
      <p:sp>
        <p:nvSpPr>
          <p:cNvPr id="77" name="object 77"/>
          <p:cNvSpPr txBox="1"/>
          <p:nvPr/>
        </p:nvSpPr>
        <p:spPr>
          <a:xfrm>
            <a:off x="4644487" y="4855842"/>
            <a:ext cx="81583" cy="130655"/>
          </a:xfrm>
          <a:prstGeom prst="rect">
            <a:avLst/>
          </a:prstGeom>
        </p:spPr>
        <p:txBody>
          <a:bodyPr wrap="square" lIns="0" tIns="0" rIns="0" bIns="0" rtlCol="0">
            <a:noAutofit/>
          </a:bodyPr>
          <a:lstStyle/>
          <a:p>
            <a:pPr marL="22794">
              <a:lnSpc>
                <a:spcPts val="897"/>
              </a:lnSpc>
            </a:pPr>
            <a:endParaRPr sz="900"/>
          </a:p>
        </p:txBody>
      </p:sp>
      <p:sp>
        <p:nvSpPr>
          <p:cNvPr id="76" name="object 76"/>
          <p:cNvSpPr txBox="1"/>
          <p:nvPr/>
        </p:nvSpPr>
        <p:spPr>
          <a:xfrm>
            <a:off x="4726069" y="4855842"/>
            <a:ext cx="285540" cy="130655"/>
          </a:xfrm>
          <a:prstGeom prst="rect">
            <a:avLst/>
          </a:prstGeom>
        </p:spPr>
        <p:txBody>
          <a:bodyPr wrap="square" lIns="0" tIns="0" rIns="0" bIns="0" rtlCol="0">
            <a:noAutofit/>
          </a:bodyPr>
          <a:lstStyle/>
          <a:p>
            <a:pPr marL="22794">
              <a:lnSpc>
                <a:spcPts val="897"/>
              </a:lnSpc>
            </a:pPr>
            <a:endParaRPr sz="900"/>
          </a:p>
        </p:txBody>
      </p:sp>
      <p:sp>
        <p:nvSpPr>
          <p:cNvPr id="75" name="object 75"/>
          <p:cNvSpPr txBox="1"/>
          <p:nvPr/>
        </p:nvSpPr>
        <p:spPr>
          <a:xfrm>
            <a:off x="6080346" y="4840005"/>
            <a:ext cx="81582" cy="455314"/>
          </a:xfrm>
          <a:prstGeom prst="rect">
            <a:avLst/>
          </a:prstGeom>
        </p:spPr>
        <p:txBody>
          <a:bodyPr wrap="square" lIns="0" tIns="0" rIns="0" bIns="0" rtlCol="0">
            <a:noAutofit/>
          </a:bodyPr>
          <a:lstStyle/>
          <a:p>
            <a:pPr marL="22794">
              <a:lnSpc>
                <a:spcPts val="897"/>
              </a:lnSpc>
            </a:pPr>
            <a:endParaRPr sz="900"/>
          </a:p>
        </p:txBody>
      </p:sp>
      <p:sp>
        <p:nvSpPr>
          <p:cNvPr id="74" name="object 74"/>
          <p:cNvSpPr txBox="1"/>
          <p:nvPr/>
        </p:nvSpPr>
        <p:spPr>
          <a:xfrm>
            <a:off x="6161928" y="4840005"/>
            <a:ext cx="203956" cy="146492"/>
          </a:xfrm>
          <a:prstGeom prst="rect">
            <a:avLst/>
          </a:prstGeom>
        </p:spPr>
        <p:txBody>
          <a:bodyPr wrap="square" lIns="0" tIns="0" rIns="0" bIns="0" rtlCol="0">
            <a:noAutofit/>
          </a:bodyPr>
          <a:lstStyle/>
          <a:p>
            <a:pPr marL="22794">
              <a:lnSpc>
                <a:spcPts val="897"/>
              </a:lnSpc>
            </a:pPr>
            <a:endParaRPr sz="900"/>
          </a:p>
        </p:txBody>
      </p:sp>
      <p:sp>
        <p:nvSpPr>
          <p:cNvPr id="73" name="object 73"/>
          <p:cNvSpPr txBox="1"/>
          <p:nvPr/>
        </p:nvSpPr>
        <p:spPr>
          <a:xfrm>
            <a:off x="7067499" y="4855842"/>
            <a:ext cx="81583" cy="439477"/>
          </a:xfrm>
          <a:prstGeom prst="rect">
            <a:avLst/>
          </a:prstGeom>
        </p:spPr>
        <p:txBody>
          <a:bodyPr wrap="square" lIns="0" tIns="0" rIns="0" bIns="0" rtlCol="0">
            <a:noAutofit/>
          </a:bodyPr>
          <a:lstStyle/>
          <a:p>
            <a:pPr marL="22794">
              <a:lnSpc>
                <a:spcPts val="897"/>
              </a:lnSpc>
            </a:pPr>
            <a:endParaRPr sz="900"/>
          </a:p>
        </p:txBody>
      </p:sp>
      <p:sp>
        <p:nvSpPr>
          <p:cNvPr id="72" name="object 72"/>
          <p:cNvSpPr txBox="1"/>
          <p:nvPr/>
        </p:nvSpPr>
        <p:spPr>
          <a:xfrm>
            <a:off x="7149082" y="4855842"/>
            <a:ext cx="61186" cy="130655"/>
          </a:xfrm>
          <a:prstGeom prst="rect">
            <a:avLst/>
          </a:prstGeom>
        </p:spPr>
        <p:txBody>
          <a:bodyPr wrap="square" lIns="0" tIns="0" rIns="0" bIns="0" rtlCol="0">
            <a:noAutofit/>
          </a:bodyPr>
          <a:lstStyle/>
          <a:p>
            <a:pPr marL="22794">
              <a:lnSpc>
                <a:spcPts val="897"/>
              </a:lnSpc>
            </a:pPr>
            <a:endParaRPr sz="900"/>
          </a:p>
        </p:txBody>
      </p:sp>
      <p:sp>
        <p:nvSpPr>
          <p:cNvPr id="71" name="object 71"/>
          <p:cNvSpPr txBox="1"/>
          <p:nvPr/>
        </p:nvSpPr>
        <p:spPr>
          <a:xfrm>
            <a:off x="4187622" y="4935027"/>
            <a:ext cx="89741" cy="51469"/>
          </a:xfrm>
          <a:prstGeom prst="rect">
            <a:avLst/>
          </a:prstGeom>
        </p:spPr>
        <p:txBody>
          <a:bodyPr wrap="square" lIns="0" tIns="0" rIns="0" bIns="0" rtlCol="0">
            <a:noAutofit/>
          </a:bodyPr>
          <a:lstStyle/>
          <a:p>
            <a:endParaRPr/>
          </a:p>
        </p:txBody>
      </p:sp>
      <p:sp>
        <p:nvSpPr>
          <p:cNvPr id="70" name="object 70"/>
          <p:cNvSpPr txBox="1"/>
          <p:nvPr/>
        </p:nvSpPr>
        <p:spPr>
          <a:xfrm>
            <a:off x="4277364" y="4935027"/>
            <a:ext cx="285540" cy="51469"/>
          </a:xfrm>
          <a:prstGeom prst="rect">
            <a:avLst/>
          </a:prstGeom>
        </p:spPr>
        <p:txBody>
          <a:bodyPr wrap="square" lIns="0" tIns="0" rIns="0" bIns="0" rtlCol="0">
            <a:noAutofit/>
          </a:bodyPr>
          <a:lstStyle/>
          <a:p>
            <a:endParaRPr/>
          </a:p>
        </p:txBody>
      </p:sp>
      <p:sp>
        <p:nvSpPr>
          <p:cNvPr id="69" name="object 69"/>
          <p:cNvSpPr txBox="1"/>
          <p:nvPr/>
        </p:nvSpPr>
        <p:spPr>
          <a:xfrm>
            <a:off x="5631639" y="4911272"/>
            <a:ext cx="81583" cy="384047"/>
          </a:xfrm>
          <a:prstGeom prst="rect">
            <a:avLst/>
          </a:prstGeom>
        </p:spPr>
        <p:txBody>
          <a:bodyPr wrap="square" lIns="0" tIns="0" rIns="0" bIns="0" rtlCol="0">
            <a:noAutofit/>
          </a:bodyPr>
          <a:lstStyle/>
          <a:p>
            <a:pPr marL="22794">
              <a:lnSpc>
                <a:spcPts val="897"/>
              </a:lnSpc>
            </a:pPr>
            <a:endParaRPr sz="900"/>
          </a:p>
        </p:txBody>
      </p:sp>
      <p:sp>
        <p:nvSpPr>
          <p:cNvPr id="68" name="object 68"/>
          <p:cNvSpPr txBox="1"/>
          <p:nvPr/>
        </p:nvSpPr>
        <p:spPr>
          <a:xfrm>
            <a:off x="5713223" y="4911272"/>
            <a:ext cx="203956" cy="75225"/>
          </a:xfrm>
          <a:prstGeom prst="rect">
            <a:avLst/>
          </a:prstGeom>
        </p:spPr>
        <p:txBody>
          <a:bodyPr wrap="square" lIns="0" tIns="0" rIns="0" bIns="0" rtlCol="0">
            <a:noAutofit/>
          </a:bodyPr>
          <a:lstStyle/>
          <a:p>
            <a:pPr marL="22794">
              <a:lnSpc>
                <a:spcPts val="583"/>
              </a:lnSpc>
              <a:spcBef>
                <a:spcPts val="19"/>
              </a:spcBef>
            </a:pPr>
            <a:endParaRPr sz="600"/>
          </a:p>
        </p:txBody>
      </p:sp>
      <p:sp>
        <p:nvSpPr>
          <p:cNvPr id="67" name="object 67"/>
          <p:cNvSpPr txBox="1"/>
          <p:nvPr/>
        </p:nvSpPr>
        <p:spPr>
          <a:xfrm>
            <a:off x="6618794" y="4919190"/>
            <a:ext cx="81582" cy="376129"/>
          </a:xfrm>
          <a:prstGeom prst="rect">
            <a:avLst/>
          </a:prstGeom>
        </p:spPr>
        <p:txBody>
          <a:bodyPr wrap="square" lIns="0" tIns="0" rIns="0" bIns="0" rtlCol="0">
            <a:noAutofit/>
          </a:bodyPr>
          <a:lstStyle/>
          <a:p>
            <a:pPr marL="22794">
              <a:lnSpc>
                <a:spcPts val="897"/>
              </a:lnSpc>
            </a:pPr>
            <a:endParaRPr sz="900"/>
          </a:p>
        </p:txBody>
      </p:sp>
      <p:sp>
        <p:nvSpPr>
          <p:cNvPr id="66" name="object 66"/>
          <p:cNvSpPr txBox="1"/>
          <p:nvPr/>
        </p:nvSpPr>
        <p:spPr>
          <a:xfrm>
            <a:off x="6700375" y="4919190"/>
            <a:ext cx="122375" cy="67307"/>
          </a:xfrm>
          <a:prstGeom prst="rect">
            <a:avLst/>
          </a:prstGeom>
        </p:spPr>
        <p:txBody>
          <a:bodyPr wrap="square" lIns="0" tIns="0" rIns="0" bIns="0" rtlCol="0">
            <a:noAutofit/>
          </a:bodyPr>
          <a:lstStyle/>
          <a:p>
            <a:pPr marL="22794">
              <a:lnSpc>
                <a:spcPts val="538"/>
              </a:lnSpc>
            </a:pPr>
            <a:endParaRPr sz="500"/>
          </a:p>
        </p:txBody>
      </p:sp>
      <p:sp>
        <p:nvSpPr>
          <p:cNvPr id="65" name="object 65"/>
          <p:cNvSpPr txBox="1"/>
          <p:nvPr/>
        </p:nvSpPr>
        <p:spPr>
          <a:xfrm>
            <a:off x="2690576" y="4986497"/>
            <a:ext cx="61186" cy="308821"/>
          </a:xfrm>
          <a:prstGeom prst="rect">
            <a:avLst/>
          </a:prstGeom>
        </p:spPr>
        <p:txBody>
          <a:bodyPr wrap="square" lIns="0" tIns="0" rIns="0" bIns="0" rtlCol="0">
            <a:noAutofit/>
          </a:bodyPr>
          <a:lstStyle/>
          <a:p>
            <a:pPr marL="22794">
              <a:lnSpc>
                <a:spcPts val="897"/>
              </a:lnSpc>
            </a:pPr>
            <a:endParaRPr sz="900"/>
          </a:p>
        </p:txBody>
      </p:sp>
      <p:sp>
        <p:nvSpPr>
          <p:cNvPr id="64" name="object 64"/>
          <p:cNvSpPr txBox="1"/>
          <p:nvPr/>
        </p:nvSpPr>
        <p:spPr>
          <a:xfrm>
            <a:off x="2751763" y="4986497"/>
            <a:ext cx="81583" cy="308821"/>
          </a:xfrm>
          <a:prstGeom prst="rect">
            <a:avLst/>
          </a:prstGeom>
        </p:spPr>
        <p:txBody>
          <a:bodyPr wrap="square" lIns="0" tIns="0" rIns="0" bIns="0" rtlCol="0">
            <a:noAutofit/>
          </a:bodyPr>
          <a:lstStyle/>
          <a:p>
            <a:pPr marL="22794">
              <a:lnSpc>
                <a:spcPts val="897"/>
              </a:lnSpc>
            </a:pPr>
            <a:endParaRPr sz="900"/>
          </a:p>
        </p:txBody>
      </p:sp>
      <p:sp>
        <p:nvSpPr>
          <p:cNvPr id="63" name="object 63"/>
          <p:cNvSpPr txBox="1"/>
          <p:nvPr/>
        </p:nvSpPr>
        <p:spPr>
          <a:xfrm>
            <a:off x="2833347" y="4986497"/>
            <a:ext cx="367123" cy="122736"/>
          </a:xfrm>
          <a:prstGeom prst="rect">
            <a:avLst/>
          </a:prstGeom>
        </p:spPr>
        <p:txBody>
          <a:bodyPr wrap="square" lIns="0" tIns="0" rIns="0" bIns="0" rtlCol="0">
            <a:noAutofit/>
          </a:bodyPr>
          <a:lstStyle/>
          <a:p>
            <a:pPr marL="22794">
              <a:lnSpc>
                <a:spcPts val="897"/>
              </a:lnSpc>
            </a:pPr>
            <a:endParaRPr sz="900"/>
          </a:p>
        </p:txBody>
      </p:sp>
      <p:sp>
        <p:nvSpPr>
          <p:cNvPr id="62" name="object 62"/>
          <p:cNvSpPr txBox="1"/>
          <p:nvPr/>
        </p:nvSpPr>
        <p:spPr>
          <a:xfrm>
            <a:off x="3200469" y="4986497"/>
            <a:ext cx="81583" cy="308821"/>
          </a:xfrm>
          <a:prstGeom prst="rect">
            <a:avLst/>
          </a:prstGeom>
        </p:spPr>
        <p:txBody>
          <a:bodyPr wrap="square" lIns="0" tIns="0" rIns="0" bIns="0" rtlCol="0">
            <a:noAutofit/>
          </a:bodyPr>
          <a:lstStyle/>
          <a:p>
            <a:pPr marL="22794">
              <a:lnSpc>
                <a:spcPts val="897"/>
              </a:lnSpc>
            </a:pPr>
            <a:endParaRPr sz="900"/>
          </a:p>
        </p:txBody>
      </p:sp>
      <p:sp>
        <p:nvSpPr>
          <p:cNvPr id="61" name="object 61"/>
          <p:cNvSpPr txBox="1"/>
          <p:nvPr/>
        </p:nvSpPr>
        <p:spPr>
          <a:xfrm>
            <a:off x="3282052" y="4986497"/>
            <a:ext cx="375281" cy="75225"/>
          </a:xfrm>
          <a:prstGeom prst="rect">
            <a:avLst/>
          </a:prstGeom>
        </p:spPr>
        <p:txBody>
          <a:bodyPr wrap="square" lIns="0" tIns="0" rIns="0" bIns="0" rtlCol="0">
            <a:noAutofit/>
          </a:bodyPr>
          <a:lstStyle/>
          <a:p>
            <a:pPr marL="22794">
              <a:lnSpc>
                <a:spcPts val="583"/>
              </a:lnSpc>
              <a:spcBef>
                <a:spcPts val="19"/>
              </a:spcBef>
            </a:pPr>
            <a:endParaRPr sz="600"/>
          </a:p>
        </p:txBody>
      </p:sp>
      <p:sp>
        <p:nvSpPr>
          <p:cNvPr id="60" name="object 60"/>
          <p:cNvSpPr txBox="1"/>
          <p:nvPr/>
        </p:nvSpPr>
        <p:spPr>
          <a:xfrm>
            <a:off x="3657334" y="4986497"/>
            <a:ext cx="81583" cy="308821"/>
          </a:xfrm>
          <a:prstGeom prst="rect">
            <a:avLst/>
          </a:prstGeom>
        </p:spPr>
        <p:txBody>
          <a:bodyPr wrap="square" lIns="0" tIns="0" rIns="0" bIns="0" rtlCol="0">
            <a:noAutofit/>
          </a:bodyPr>
          <a:lstStyle/>
          <a:p>
            <a:pPr marL="22794">
              <a:lnSpc>
                <a:spcPts val="897"/>
              </a:lnSpc>
            </a:pPr>
            <a:endParaRPr sz="900"/>
          </a:p>
        </p:txBody>
      </p:sp>
      <p:sp>
        <p:nvSpPr>
          <p:cNvPr id="59" name="object 59"/>
          <p:cNvSpPr txBox="1"/>
          <p:nvPr/>
        </p:nvSpPr>
        <p:spPr>
          <a:xfrm>
            <a:off x="3738917" y="4986497"/>
            <a:ext cx="81583" cy="308821"/>
          </a:xfrm>
          <a:prstGeom prst="rect">
            <a:avLst/>
          </a:prstGeom>
        </p:spPr>
        <p:txBody>
          <a:bodyPr wrap="square" lIns="0" tIns="0" rIns="0" bIns="0" rtlCol="0">
            <a:noAutofit/>
          </a:bodyPr>
          <a:lstStyle/>
          <a:p>
            <a:pPr marL="22794">
              <a:lnSpc>
                <a:spcPts val="897"/>
              </a:lnSpc>
            </a:pPr>
            <a:endParaRPr sz="900"/>
          </a:p>
        </p:txBody>
      </p:sp>
      <p:sp>
        <p:nvSpPr>
          <p:cNvPr id="58" name="object 58"/>
          <p:cNvSpPr txBox="1"/>
          <p:nvPr/>
        </p:nvSpPr>
        <p:spPr>
          <a:xfrm>
            <a:off x="3820499" y="4986497"/>
            <a:ext cx="285540" cy="138574"/>
          </a:xfrm>
          <a:prstGeom prst="rect">
            <a:avLst/>
          </a:prstGeom>
        </p:spPr>
        <p:txBody>
          <a:bodyPr wrap="square" lIns="0" tIns="0" rIns="0" bIns="0" rtlCol="0">
            <a:noAutofit/>
          </a:bodyPr>
          <a:lstStyle/>
          <a:p>
            <a:pPr marL="22794">
              <a:lnSpc>
                <a:spcPts val="897"/>
              </a:lnSpc>
            </a:pPr>
            <a:endParaRPr sz="900"/>
          </a:p>
        </p:txBody>
      </p:sp>
      <p:sp>
        <p:nvSpPr>
          <p:cNvPr id="57" name="object 57"/>
          <p:cNvSpPr txBox="1"/>
          <p:nvPr/>
        </p:nvSpPr>
        <p:spPr>
          <a:xfrm>
            <a:off x="4106039" y="4986497"/>
            <a:ext cx="81583" cy="308821"/>
          </a:xfrm>
          <a:prstGeom prst="rect">
            <a:avLst/>
          </a:prstGeom>
        </p:spPr>
        <p:txBody>
          <a:bodyPr wrap="square" lIns="0" tIns="0" rIns="0" bIns="0" rtlCol="0">
            <a:noAutofit/>
          </a:bodyPr>
          <a:lstStyle/>
          <a:p>
            <a:pPr marL="22794">
              <a:lnSpc>
                <a:spcPts val="897"/>
              </a:lnSpc>
            </a:pPr>
            <a:endParaRPr sz="900"/>
          </a:p>
        </p:txBody>
      </p:sp>
      <p:sp>
        <p:nvSpPr>
          <p:cNvPr id="56" name="object 56"/>
          <p:cNvSpPr txBox="1"/>
          <p:nvPr/>
        </p:nvSpPr>
        <p:spPr>
          <a:xfrm>
            <a:off x="4187622" y="4986497"/>
            <a:ext cx="89741" cy="308821"/>
          </a:xfrm>
          <a:prstGeom prst="rect">
            <a:avLst/>
          </a:prstGeom>
        </p:spPr>
        <p:txBody>
          <a:bodyPr wrap="square" lIns="0" tIns="0" rIns="0" bIns="0" rtlCol="0">
            <a:noAutofit/>
          </a:bodyPr>
          <a:lstStyle/>
          <a:p>
            <a:pPr marL="22794">
              <a:lnSpc>
                <a:spcPts val="897"/>
              </a:lnSpc>
            </a:pPr>
            <a:endParaRPr sz="900"/>
          </a:p>
        </p:txBody>
      </p:sp>
      <p:sp>
        <p:nvSpPr>
          <p:cNvPr id="55" name="object 55"/>
          <p:cNvSpPr txBox="1"/>
          <p:nvPr/>
        </p:nvSpPr>
        <p:spPr>
          <a:xfrm>
            <a:off x="4277364" y="4986497"/>
            <a:ext cx="285540" cy="91062"/>
          </a:xfrm>
          <a:prstGeom prst="rect">
            <a:avLst/>
          </a:prstGeom>
        </p:spPr>
        <p:txBody>
          <a:bodyPr wrap="square" lIns="0" tIns="0" rIns="0" bIns="0" rtlCol="0">
            <a:noAutofit/>
          </a:bodyPr>
          <a:lstStyle/>
          <a:p>
            <a:pPr marL="22794">
              <a:lnSpc>
                <a:spcPts val="718"/>
              </a:lnSpc>
              <a:spcBef>
                <a:spcPts val="11"/>
              </a:spcBef>
            </a:pPr>
            <a:endParaRPr sz="700"/>
          </a:p>
        </p:txBody>
      </p:sp>
      <p:sp>
        <p:nvSpPr>
          <p:cNvPr id="54" name="object 54"/>
          <p:cNvSpPr txBox="1"/>
          <p:nvPr/>
        </p:nvSpPr>
        <p:spPr>
          <a:xfrm>
            <a:off x="4562904" y="4986497"/>
            <a:ext cx="81583" cy="308821"/>
          </a:xfrm>
          <a:prstGeom prst="rect">
            <a:avLst/>
          </a:prstGeom>
        </p:spPr>
        <p:txBody>
          <a:bodyPr wrap="square" lIns="0" tIns="0" rIns="0" bIns="0" rtlCol="0">
            <a:noAutofit/>
          </a:bodyPr>
          <a:lstStyle/>
          <a:p>
            <a:pPr marL="22794">
              <a:lnSpc>
                <a:spcPts val="897"/>
              </a:lnSpc>
            </a:pPr>
            <a:endParaRPr sz="900"/>
          </a:p>
        </p:txBody>
      </p:sp>
      <p:sp>
        <p:nvSpPr>
          <p:cNvPr id="53" name="object 53"/>
          <p:cNvSpPr txBox="1"/>
          <p:nvPr/>
        </p:nvSpPr>
        <p:spPr>
          <a:xfrm>
            <a:off x="4644487" y="4986497"/>
            <a:ext cx="81583" cy="308821"/>
          </a:xfrm>
          <a:prstGeom prst="rect">
            <a:avLst/>
          </a:prstGeom>
        </p:spPr>
        <p:txBody>
          <a:bodyPr wrap="square" lIns="0" tIns="0" rIns="0" bIns="0" rtlCol="0">
            <a:noAutofit/>
          </a:bodyPr>
          <a:lstStyle/>
          <a:p>
            <a:pPr marL="22794">
              <a:lnSpc>
                <a:spcPts val="897"/>
              </a:lnSpc>
            </a:pPr>
            <a:endParaRPr sz="900"/>
          </a:p>
        </p:txBody>
      </p:sp>
      <p:sp>
        <p:nvSpPr>
          <p:cNvPr id="52" name="object 52"/>
          <p:cNvSpPr txBox="1"/>
          <p:nvPr/>
        </p:nvSpPr>
        <p:spPr>
          <a:xfrm>
            <a:off x="4726069" y="4986497"/>
            <a:ext cx="285540" cy="51469"/>
          </a:xfrm>
          <a:prstGeom prst="rect">
            <a:avLst/>
          </a:prstGeom>
        </p:spPr>
        <p:txBody>
          <a:bodyPr wrap="square" lIns="0" tIns="0" rIns="0" bIns="0" rtlCol="0">
            <a:noAutofit/>
          </a:bodyPr>
          <a:lstStyle/>
          <a:p>
            <a:endParaRPr/>
          </a:p>
        </p:txBody>
      </p:sp>
      <p:sp>
        <p:nvSpPr>
          <p:cNvPr id="51" name="object 51"/>
          <p:cNvSpPr txBox="1"/>
          <p:nvPr/>
        </p:nvSpPr>
        <p:spPr>
          <a:xfrm>
            <a:off x="5011609" y="4986497"/>
            <a:ext cx="81583" cy="308821"/>
          </a:xfrm>
          <a:prstGeom prst="rect">
            <a:avLst/>
          </a:prstGeom>
        </p:spPr>
        <p:txBody>
          <a:bodyPr wrap="square" lIns="0" tIns="0" rIns="0" bIns="0" rtlCol="0">
            <a:noAutofit/>
          </a:bodyPr>
          <a:lstStyle/>
          <a:p>
            <a:pPr marL="22794">
              <a:lnSpc>
                <a:spcPts val="897"/>
              </a:lnSpc>
            </a:pPr>
            <a:endParaRPr sz="900"/>
          </a:p>
        </p:txBody>
      </p:sp>
      <p:sp>
        <p:nvSpPr>
          <p:cNvPr id="50" name="object 50"/>
          <p:cNvSpPr txBox="1"/>
          <p:nvPr/>
        </p:nvSpPr>
        <p:spPr>
          <a:xfrm>
            <a:off x="5093193" y="4986497"/>
            <a:ext cx="81583" cy="308821"/>
          </a:xfrm>
          <a:prstGeom prst="rect">
            <a:avLst/>
          </a:prstGeom>
        </p:spPr>
        <p:txBody>
          <a:bodyPr wrap="square" lIns="0" tIns="0" rIns="0" bIns="0" rtlCol="0">
            <a:noAutofit/>
          </a:bodyPr>
          <a:lstStyle/>
          <a:p>
            <a:pPr marL="22794">
              <a:lnSpc>
                <a:spcPts val="897"/>
              </a:lnSpc>
            </a:pPr>
            <a:endParaRPr sz="900"/>
          </a:p>
        </p:txBody>
      </p:sp>
      <p:sp>
        <p:nvSpPr>
          <p:cNvPr id="49" name="object 49"/>
          <p:cNvSpPr txBox="1"/>
          <p:nvPr/>
        </p:nvSpPr>
        <p:spPr>
          <a:xfrm>
            <a:off x="5174775" y="4986497"/>
            <a:ext cx="81582" cy="308821"/>
          </a:xfrm>
          <a:prstGeom prst="rect">
            <a:avLst/>
          </a:prstGeom>
        </p:spPr>
        <p:txBody>
          <a:bodyPr wrap="square" lIns="0" tIns="0" rIns="0" bIns="0" rtlCol="0">
            <a:noAutofit/>
          </a:bodyPr>
          <a:lstStyle/>
          <a:p>
            <a:pPr marL="22794">
              <a:lnSpc>
                <a:spcPts val="897"/>
              </a:lnSpc>
            </a:pPr>
            <a:endParaRPr sz="900"/>
          </a:p>
        </p:txBody>
      </p:sp>
      <p:sp>
        <p:nvSpPr>
          <p:cNvPr id="48" name="object 48"/>
          <p:cNvSpPr txBox="1"/>
          <p:nvPr/>
        </p:nvSpPr>
        <p:spPr>
          <a:xfrm>
            <a:off x="5256359" y="4986497"/>
            <a:ext cx="203957" cy="91062"/>
          </a:xfrm>
          <a:prstGeom prst="rect">
            <a:avLst/>
          </a:prstGeom>
        </p:spPr>
        <p:txBody>
          <a:bodyPr wrap="square" lIns="0" tIns="0" rIns="0" bIns="0" rtlCol="0">
            <a:noAutofit/>
          </a:bodyPr>
          <a:lstStyle/>
          <a:p>
            <a:pPr marL="22794">
              <a:lnSpc>
                <a:spcPts val="718"/>
              </a:lnSpc>
              <a:spcBef>
                <a:spcPts val="11"/>
              </a:spcBef>
            </a:pPr>
            <a:endParaRPr sz="700"/>
          </a:p>
        </p:txBody>
      </p:sp>
      <p:sp>
        <p:nvSpPr>
          <p:cNvPr id="47" name="object 47"/>
          <p:cNvSpPr txBox="1"/>
          <p:nvPr/>
        </p:nvSpPr>
        <p:spPr>
          <a:xfrm>
            <a:off x="5460316" y="4986497"/>
            <a:ext cx="81583" cy="308821"/>
          </a:xfrm>
          <a:prstGeom prst="rect">
            <a:avLst/>
          </a:prstGeom>
        </p:spPr>
        <p:txBody>
          <a:bodyPr wrap="square" lIns="0" tIns="0" rIns="0" bIns="0" rtlCol="0">
            <a:noAutofit/>
          </a:bodyPr>
          <a:lstStyle/>
          <a:p>
            <a:pPr marL="22794">
              <a:lnSpc>
                <a:spcPts val="897"/>
              </a:lnSpc>
            </a:pPr>
            <a:endParaRPr sz="900"/>
          </a:p>
        </p:txBody>
      </p:sp>
      <p:sp>
        <p:nvSpPr>
          <p:cNvPr id="46" name="object 46"/>
          <p:cNvSpPr txBox="1"/>
          <p:nvPr/>
        </p:nvSpPr>
        <p:spPr>
          <a:xfrm>
            <a:off x="5541899" y="4986497"/>
            <a:ext cx="89741" cy="308821"/>
          </a:xfrm>
          <a:prstGeom prst="rect">
            <a:avLst/>
          </a:prstGeom>
        </p:spPr>
        <p:txBody>
          <a:bodyPr wrap="square" lIns="0" tIns="0" rIns="0" bIns="0" rtlCol="0">
            <a:noAutofit/>
          </a:bodyPr>
          <a:lstStyle/>
          <a:p>
            <a:pPr marL="22794">
              <a:lnSpc>
                <a:spcPts val="897"/>
              </a:lnSpc>
            </a:pPr>
            <a:endParaRPr sz="900"/>
          </a:p>
        </p:txBody>
      </p:sp>
      <p:sp>
        <p:nvSpPr>
          <p:cNvPr id="45" name="object 45"/>
          <p:cNvSpPr txBox="1"/>
          <p:nvPr/>
        </p:nvSpPr>
        <p:spPr>
          <a:xfrm>
            <a:off x="5713223" y="4986497"/>
            <a:ext cx="203956" cy="43551"/>
          </a:xfrm>
          <a:prstGeom prst="rect">
            <a:avLst/>
          </a:prstGeom>
        </p:spPr>
        <p:txBody>
          <a:bodyPr wrap="square" lIns="0" tIns="0" rIns="0" bIns="0" rtlCol="0">
            <a:noAutofit/>
          </a:bodyPr>
          <a:lstStyle/>
          <a:p>
            <a:endParaRPr/>
          </a:p>
        </p:txBody>
      </p:sp>
      <p:sp>
        <p:nvSpPr>
          <p:cNvPr id="44" name="object 44"/>
          <p:cNvSpPr txBox="1"/>
          <p:nvPr/>
        </p:nvSpPr>
        <p:spPr>
          <a:xfrm>
            <a:off x="5917180" y="4986497"/>
            <a:ext cx="81583" cy="308821"/>
          </a:xfrm>
          <a:prstGeom prst="rect">
            <a:avLst/>
          </a:prstGeom>
        </p:spPr>
        <p:txBody>
          <a:bodyPr wrap="square" lIns="0" tIns="0" rIns="0" bIns="0" rtlCol="0">
            <a:noAutofit/>
          </a:bodyPr>
          <a:lstStyle/>
          <a:p>
            <a:pPr marL="22794">
              <a:lnSpc>
                <a:spcPts val="897"/>
              </a:lnSpc>
            </a:pPr>
            <a:endParaRPr sz="900"/>
          </a:p>
        </p:txBody>
      </p:sp>
      <p:sp>
        <p:nvSpPr>
          <p:cNvPr id="43" name="object 43"/>
          <p:cNvSpPr txBox="1"/>
          <p:nvPr/>
        </p:nvSpPr>
        <p:spPr>
          <a:xfrm>
            <a:off x="5998763" y="4986497"/>
            <a:ext cx="81584" cy="308821"/>
          </a:xfrm>
          <a:prstGeom prst="rect">
            <a:avLst/>
          </a:prstGeom>
        </p:spPr>
        <p:txBody>
          <a:bodyPr wrap="square" lIns="0" tIns="0" rIns="0" bIns="0" rtlCol="0">
            <a:noAutofit/>
          </a:bodyPr>
          <a:lstStyle/>
          <a:p>
            <a:pPr marL="22794">
              <a:lnSpc>
                <a:spcPts val="897"/>
              </a:lnSpc>
            </a:pPr>
            <a:endParaRPr sz="900"/>
          </a:p>
        </p:txBody>
      </p:sp>
      <p:sp>
        <p:nvSpPr>
          <p:cNvPr id="42" name="object 42"/>
          <p:cNvSpPr txBox="1"/>
          <p:nvPr/>
        </p:nvSpPr>
        <p:spPr>
          <a:xfrm>
            <a:off x="6161929" y="4986497"/>
            <a:ext cx="81583" cy="308821"/>
          </a:xfrm>
          <a:prstGeom prst="rect">
            <a:avLst/>
          </a:prstGeom>
        </p:spPr>
        <p:txBody>
          <a:bodyPr wrap="square" lIns="0" tIns="0" rIns="0" bIns="0" rtlCol="0">
            <a:noAutofit/>
          </a:bodyPr>
          <a:lstStyle/>
          <a:p>
            <a:pPr marL="22794">
              <a:lnSpc>
                <a:spcPts val="897"/>
              </a:lnSpc>
            </a:pPr>
            <a:endParaRPr sz="900"/>
          </a:p>
        </p:txBody>
      </p:sp>
      <p:sp>
        <p:nvSpPr>
          <p:cNvPr id="41" name="object 41"/>
          <p:cNvSpPr txBox="1"/>
          <p:nvPr/>
        </p:nvSpPr>
        <p:spPr>
          <a:xfrm>
            <a:off x="6243512" y="4986497"/>
            <a:ext cx="122374" cy="308821"/>
          </a:xfrm>
          <a:prstGeom prst="rect">
            <a:avLst/>
          </a:prstGeom>
        </p:spPr>
        <p:txBody>
          <a:bodyPr wrap="square" lIns="0" tIns="0" rIns="0" bIns="0" rtlCol="0">
            <a:noAutofit/>
          </a:bodyPr>
          <a:lstStyle/>
          <a:p>
            <a:pPr marL="22794">
              <a:lnSpc>
                <a:spcPts val="897"/>
              </a:lnSpc>
            </a:pPr>
            <a:endParaRPr sz="900"/>
          </a:p>
        </p:txBody>
      </p:sp>
      <p:sp>
        <p:nvSpPr>
          <p:cNvPr id="40" name="object 40"/>
          <p:cNvSpPr txBox="1"/>
          <p:nvPr/>
        </p:nvSpPr>
        <p:spPr>
          <a:xfrm>
            <a:off x="6365886" y="4986497"/>
            <a:ext cx="81583" cy="308821"/>
          </a:xfrm>
          <a:prstGeom prst="rect">
            <a:avLst/>
          </a:prstGeom>
        </p:spPr>
        <p:txBody>
          <a:bodyPr wrap="square" lIns="0" tIns="0" rIns="0" bIns="0" rtlCol="0">
            <a:noAutofit/>
          </a:bodyPr>
          <a:lstStyle/>
          <a:p>
            <a:pPr marL="22794">
              <a:lnSpc>
                <a:spcPts val="897"/>
              </a:lnSpc>
            </a:pPr>
            <a:endParaRPr sz="900"/>
          </a:p>
        </p:txBody>
      </p:sp>
      <p:sp>
        <p:nvSpPr>
          <p:cNvPr id="39" name="object 39"/>
          <p:cNvSpPr txBox="1"/>
          <p:nvPr/>
        </p:nvSpPr>
        <p:spPr>
          <a:xfrm>
            <a:off x="6447469" y="4986497"/>
            <a:ext cx="89742" cy="308821"/>
          </a:xfrm>
          <a:prstGeom prst="rect">
            <a:avLst/>
          </a:prstGeom>
        </p:spPr>
        <p:txBody>
          <a:bodyPr wrap="square" lIns="0" tIns="0" rIns="0" bIns="0" rtlCol="0">
            <a:noAutofit/>
          </a:bodyPr>
          <a:lstStyle/>
          <a:p>
            <a:pPr marL="22794">
              <a:lnSpc>
                <a:spcPts val="897"/>
              </a:lnSpc>
            </a:pPr>
            <a:endParaRPr sz="900"/>
          </a:p>
        </p:txBody>
      </p:sp>
      <p:sp>
        <p:nvSpPr>
          <p:cNvPr id="38" name="object 38"/>
          <p:cNvSpPr txBox="1"/>
          <p:nvPr/>
        </p:nvSpPr>
        <p:spPr>
          <a:xfrm>
            <a:off x="6700375" y="4986497"/>
            <a:ext cx="122375" cy="308821"/>
          </a:xfrm>
          <a:prstGeom prst="rect">
            <a:avLst/>
          </a:prstGeom>
        </p:spPr>
        <p:txBody>
          <a:bodyPr wrap="square" lIns="0" tIns="0" rIns="0" bIns="0" rtlCol="0">
            <a:noAutofit/>
          </a:bodyPr>
          <a:lstStyle/>
          <a:p>
            <a:pPr marL="22794">
              <a:lnSpc>
                <a:spcPts val="897"/>
              </a:lnSpc>
            </a:pPr>
            <a:endParaRPr sz="900"/>
          </a:p>
        </p:txBody>
      </p:sp>
      <p:sp>
        <p:nvSpPr>
          <p:cNvPr id="37" name="object 37"/>
          <p:cNvSpPr txBox="1"/>
          <p:nvPr/>
        </p:nvSpPr>
        <p:spPr>
          <a:xfrm>
            <a:off x="6822751" y="4986497"/>
            <a:ext cx="81582" cy="308821"/>
          </a:xfrm>
          <a:prstGeom prst="rect">
            <a:avLst/>
          </a:prstGeom>
        </p:spPr>
        <p:txBody>
          <a:bodyPr wrap="square" lIns="0" tIns="0" rIns="0" bIns="0" rtlCol="0">
            <a:noAutofit/>
          </a:bodyPr>
          <a:lstStyle/>
          <a:p>
            <a:pPr marL="22794">
              <a:lnSpc>
                <a:spcPts val="897"/>
              </a:lnSpc>
            </a:pPr>
            <a:endParaRPr sz="900"/>
          </a:p>
        </p:txBody>
      </p:sp>
      <p:sp>
        <p:nvSpPr>
          <p:cNvPr id="36" name="object 36"/>
          <p:cNvSpPr txBox="1"/>
          <p:nvPr/>
        </p:nvSpPr>
        <p:spPr>
          <a:xfrm>
            <a:off x="6904333" y="4986497"/>
            <a:ext cx="81583" cy="308821"/>
          </a:xfrm>
          <a:prstGeom prst="rect">
            <a:avLst/>
          </a:prstGeom>
        </p:spPr>
        <p:txBody>
          <a:bodyPr wrap="square" lIns="0" tIns="0" rIns="0" bIns="0" rtlCol="0">
            <a:noAutofit/>
          </a:bodyPr>
          <a:lstStyle/>
          <a:p>
            <a:pPr marL="22794">
              <a:lnSpc>
                <a:spcPts val="897"/>
              </a:lnSpc>
            </a:pPr>
            <a:endParaRPr sz="900"/>
          </a:p>
        </p:txBody>
      </p:sp>
      <p:sp>
        <p:nvSpPr>
          <p:cNvPr id="35" name="object 35"/>
          <p:cNvSpPr txBox="1"/>
          <p:nvPr/>
        </p:nvSpPr>
        <p:spPr>
          <a:xfrm>
            <a:off x="7149082" y="4986497"/>
            <a:ext cx="61186" cy="308821"/>
          </a:xfrm>
          <a:prstGeom prst="rect">
            <a:avLst/>
          </a:prstGeom>
        </p:spPr>
        <p:txBody>
          <a:bodyPr wrap="square" lIns="0" tIns="0" rIns="0" bIns="0" rtlCol="0">
            <a:noAutofit/>
          </a:bodyPr>
          <a:lstStyle/>
          <a:p>
            <a:pPr marL="22794">
              <a:lnSpc>
                <a:spcPts val="897"/>
              </a:lnSpc>
            </a:pPr>
            <a:endParaRPr sz="900"/>
          </a:p>
        </p:txBody>
      </p:sp>
      <p:sp>
        <p:nvSpPr>
          <p:cNvPr id="34" name="object 34"/>
          <p:cNvSpPr txBox="1"/>
          <p:nvPr/>
        </p:nvSpPr>
        <p:spPr>
          <a:xfrm>
            <a:off x="5713223" y="5030049"/>
            <a:ext cx="81583" cy="265270"/>
          </a:xfrm>
          <a:prstGeom prst="rect">
            <a:avLst/>
          </a:prstGeom>
        </p:spPr>
        <p:txBody>
          <a:bodyPr wrap="square" lIns="0" tIns="0" rIns="0" bIns="0" rtlCol="0">
            <a:noAutofit/>
          </a:bodyPr>
          <a:lstStyle/>
          <a:p>
            <a:pPr marL="22794">
              <a:lnSpc>
                <a:spcPts val="897"/>
              </a:lnSpc>
            </a:pPr>
            <a:endParaRPr sz="900"/>
          </a:p>
        </p:txBody>
      </p:sp>
      <p:sp>
        <p:nvSpPr>
          <p:cNvPr id="33" name="object 33"/>
          <p:cNvSpPr txBox="1"/>
          <p:nvPr/>
        </p:nvSpPr>
        <p:spPr>
          <a:xfrm>
            <a:off x="5794806" y="5030049"/>
            <a:ext cx="122374" cy="265270"/>
          </a:xfrm>
          <a:prstGeom prst="rect">
            <a:avLst/>
          </a:prstGeom>
        </p:spPr>
        <p:txBody>
          <a:bodyPr wrap="square" lIns="0" tIns="0" rIns="0" bIns="0" rtlCol="0">
            <a:noAutofit/>
          </a:bodyPr>
          <a:lstStyle/>
          <a:p>
            <a:pPr marL="22794">
              <a:lnSpc>
                <a:spcPts val="897"/>
              </a:lnSpc>
            </a:pPr>
            <a:endParaRPr sz="900"/>
          </a:p>
        </p:txBody>
      </p:sp>
      <p:sp>
        <p:nvSpPr>
          <p:cNvPr id="32" name="object 32"/>
          <p:cNvSpPr txBox="1"/>
          <p:nvPr/>
        </p:nvSpPr>
        <p:spPr>
          <a:xfrm>
            <a:off x="3282052" y="5061723"/>
            <a:ext cx="89741" cy="233595"/>
          </a:xfrm>
          <a:prstGeom prst="rect">
            <a:avLst/>
          </a:prstGeom>
        </p:spPr>
        <p:txBody>
          <a:bodyPr wrap="square" lIns="0" tIns="0" rIns="0" bIns="0" rtlCol="0">
            <a:noAutofit/>
          </a:bodyPr>
          <a:lstStyle/>
          <a:p>
            <a:pPr marL="22794">
              <a:lnSpc>
                <a:spcPts val="897"/>
              </a:lnSpc>
            </a:pPr>
            <a:endParaRPr sz="900"/>
          </a:p>
        </p:txBody>
      </p:sp>
      <p:sp>
        <p:nvSpPr>
          <p:cNvPr id="31" name="object 31"/>
          <p:cNvSpPr txBox="1"/>
          <p:nvPr/>
        </p:nvSpPr>
        <p:spPr>
          <a:xfrm>
            <a:off x="3371793" y="5061723"/>
            <a:ext cx="285540" cy="95021"/>
          </a:xfrm>
          <a:prstGeom prst="rect">
            <a:avLst/>
          </a:prstGeom>
        </p:spPr>
        <p:txBody>
          <a:bodyPr wrap="square" lIns="0" tIns="0" rIns="0" bIns="0" rtlCol="0">
            <a:noAutofit/>
          </a:bodyPr>
          <a:lstStyle/>
          <a:p>
            <a:pPr marL="22794">
              <a:lnSpc>
                <a:spcPts val="718"/>
              </a:lnSpc>
              <a:spcBef>
                <a:spcPts val="42"/>
              </a:spcBef>
            </a:pPr>
            <a:endParaRPr sz="700"/>
          </a:p>
        </p:txBody>
      </p:sp>
      <p:sp>
        <p:nvSpPr>
          <p:cNvPr id="30" name="object 30"/>
          <p:cNvSpPr txBox="1"/>
          <p:nvPr/>
        </p:nvSpPr>
        <p:spPr>
          <a:xfrm>
            <a:off x="4726069" y="5037967"/>
            <a:ext cx="81583" cy="257351"/>
          </a:xfrm>
          <a:prstGeom prst="rect">
            <a:avLst/>
          </a:prstGeom>
        </p:spPr>
        <p:txBody>
          <a:bodyPr wrap="square" lIns="0" tIns="0" rIns="0" bIns="0" rtlCol="0">
            <a:noAutofit/>
          </a:bodyPr>
          <a:lstStyle/>
          <a:p>
            <a:pPr marL="22794">
              <a:lnSpc>
                <a:spcPts val="897"/>
              </a:lnSpc>
            </a:pPr>
            <a:endParaRPr sz="900"/>
          </a:p>
        </p:txBody>
      </p:sp>
      <p:sp>
        <p:nvSpPr>
          <p:cNvPr id="29" name="object 29"/>
          <p:cNvSpPr txBox="1"/>
          <p:nvPr/>
        </p:nvSpPr>
        <p:spPr>
          <a:xfrm>
            <a:off x="4807652" y="5037968"/>
            <a:ext cx="203956" cy="79185"/>
          </a:xfrm>
          <a:prstGeom prst="rect">
            <a:avLst/>
          </a:prstGeom>
        </p:spPr>
        <p:txBody>
          <a:bodyPr wrap="square" lIns="0" tIns="0" rIns="0" bIns="0" rtlCol="0">
            <a:noAutofit/>
          </a:bodyPr>
          <a:lstStyle/>
          <a:p>
            <a:pPr marL="22794">
              <a:lnSpc>
                <a:spcPts val="628"/>
              </a:lnSpc>
              <a:spcBef>
                <a:spcPts val="5"/>
              </a:spcBef>
            </a:pPr>
            <a:endParaRPr sz="600"/>
          </a:p>
        </p:txBody>
      </p:sp>
      <p:sp>
        <p:nvSpPr>
          <p:cNvPr id="28" name="object 28"/>
          <p:cNvSpPr txBox="1"/>
          <p:nvPr/>
        </p:nvSpPr>
        <p:spPr>
          <a:xfrm>
            <a:off x="4277364" y="5077560"/>
            <a:ext cx="81583" cy="217759"/>
          </a:xfrm>
          <a:prstGeom prst="rect">
            <a:avLst/>
          </a:prstGeom>
        </p:spPr>
        <p:txBody>
          <a:bodyPr wrap="square" lIns="0" tIns="0" rIns="0" bIns="0" rtlCol="0">
            <a:noAutofit/>
          </a:bodyPr>
          <a:lstStyle/>
          <a:p>
            <a:pPr marL="22794">
              <a:lnSpc>
                <a:spcPts val="897"/>
              </a:lnSpc>
            </a:pPr>
            <a:endParaRPr sz="900"/>
          </a:p>
        </p:txBody>
      </p:sp>
      <p:sp>
        <p:nvSpPr>
          <p:cNvPr id="27" name="object 27"/>
          <p:cNvSpPr txBox="1"/>
          <p:nvPr/>
        </p:nvSpPr>
        <p:spPr>
          <a:xfrm>
            <a:off x="4358947" y="5077560"/>
            <a:ext cx="203956" cy="71266"/>
          </a:xfrm>
          <a:prstGeom prst="rect">
            <a:avLst/>
          </a:prstGeom>
        </p:spPr>
        <p:txBody>
          <a:bodyPr wrap="square" lIns="0" tIns="0" rIns="0" bIns="0" rtlCol="0">
            <a:noAutofit/>
          </a:bodyPr>
          <a:lstStyle/>
          <a:p>
            <a:pPr marL="22794">
              <a:lnSpc>
                <a:spcPts val="538"/>
              </a:lnSpc>
              <a:spcBef>
                <a:spcPts val="31"/>
              </a:spcBef>
            </a:pPr>
            <a:endParaRPr sz="500"/>
          </a:p>
        </p:txBody>
      </p:sp>
      <p:sp>
        <p:nvSpPr>
          <p:cNvPr id="26" name="object 26"/>
          <p:cNvSpPr txBox="1"/>
          <p:nvPr/>
        </p:nvSpPr>
        <p:spPr>
          <a:xfrm>
            <a:off x="5256359" y="5077560"/>
            <a:ext cx="81583" cy="217759"/>
          </a:xfrm>
          <a:prstGeom prst="rect">
            <a:avLst/>
          </a:prstGeom>
        </p:spPr>
        <p:txBody>
          <a:bodyPr wrap="square" lIns="0" tIns="0" rIns="0" bIns="0" rtlCol="0">
            <a:noAutofit/>
          </a:bodyPr>
          <a:lstStyle/>
          <a:p>
            <a:pPr marL="22794">
              <a:lnSpc>
                <a:spcPts val="897"/>
              </a:lnSpc>
            </a:pPr>
            <a:endParaRPr sz="900"/>
          </a:p>
        </p:txBody>
      </p:sp>
      <p:sp>
        <p:nvSpPr>
          <p:cNvPr id="25" name="object 25"/>
          <p:cNvSpPr txBox="1"/>
          <p:nvPr/>
        </p:nvSpPr>
        <p:spPr>
          <a:xfrm>
            <a:off x="5337941" y="5077560"/>
            <a:ext cx="122374" cy="217759"/>
          </a:xfrm>
          <a:prstGeom prst="rect">
            <a:avLst/>
          </a:prstGeom>
        </p:spPr>
        <p:txBody>
          <a:bodyPr wrap="square" lIns="0" tIns="0" rIns="0" bIns="0" rtlCol="0">
            <a:noAutofit/>
          </a:bodyPr>
          <a:lstStyle/>
          <a:p>
            <a:pPr marL="22794">
              <a:lnSpc>
                <a:spcPts val="897"/>
              </a:lnSpc>
            </a:pPr>
            <a:endParaRPr sz="900"/>
          </a:p>
        </p:txBody>
      </p:sp>
      <p:sp>
        <p:nvSpPr>
          <p:cNvPr id="24" name="object 24"/>
          <p:cNvSpPr txBox="1"/>
          <p:nvPr/>
        </p:nvSpPr>
        <p:spPr>
          <a:xfrm>
            <a:off x="2833347" y="5109234"/>
            <a:ext cx="81583" cy="186085"/>
          </a:xfrm>
          <a:prstGeom prst="rect">
            <a:avLst/>
          </a:prstGeom>
        </p:spPr>
        <p:txBody>
          <a:bodyPr wrap="square" lIns="0" tIns="0" rIns="0" bIns="0" rtlCol="0">
            <a:noAutofit/>
          </a:bodyPr>
          <a:lstStyle/>
          <a:p>
            <a:pPr marL="22794">
              <a:lnSpc>
                <a:spcPts val="897"/>
              </a:lnSpc>
            </a:pPr>
            <a:endParaRPr sz="900"/>
          </a:p>
        </p:txBody>
      </p:sp>
      <p:sp>
        <p:nvSpPr>
          <p:cNvPr id="23" name="object 23"/>
          <p:cNvSpPr txBox="1"/>
          <p:nvPr/>
        </p:nvSpPr>
        <p:spPr>
          <a:xfrm>
            <a:off x="2914929" y="5109234"/>
            <a:ext cx="285540" cy="79185"/>
          </a:xfrm>
          <a:prstGeom prst="rect">
            <a:avLst/>
          </a:prstGeom>
        </p:spPr>
        <p:txBody>
          <a:bodyPr wrap="square" lIns="0" tIns="0" rIns="0" bIns="0" rtlCol="0">
            <a:noAutofit/>
          </a:bodyPr>
          <a:lstStyle/>
          <a:p>
            <a:pPr marL="22794">
              <a:lnSpc>
                <a:spcPts val="628"/>
              </a:lnSpc>
              <a:spcBef>
                <a:spcPts val="5"/>
              </a:spcBef>
            </a:pPr>
            <a:endParaRPr sz="600"/>
          </a:p>
        </p:txBody>
      </p:sp>
      <p:sp>
        <p:nvSpPr>
          <p:cNvPr id="22" name="object 22"/>
          <p:cNvSpPr txBox="1"/>
          <p:nvPr/>
        </p:nvSpPr>
        <p:spPr>
          <a:xfrm>
            <a:off x="3820499" y="5125072"/>
            <a:ext cx="81582" cy="170247"/>
          </a:xfrm>
          <a:prstGeom prst="rect">
            <a:avLst/>
          </a:prstGeom>
        </p:spPr>
        <p:txBody>
          <a:bodyPr wrap="square" lIns="0" tIns="0" rIns="0" bIns="0" rtlCol="0">
            <a:noAutofit/>
          </a:bodyPr>
          <a:lstStyle/>
          <a:p>
            <a:pPr marL="22794">
              <a:lnSpc>
                <a:spcPts val="897"/>
              </a:lnSpc>
            </a:pPr>
            <a:endParaRPr sz="900"/>
          </a:p>
        </p:txBody>
      </p:sp>
      <p:sp>
        <p:nvSpPr>
          <p:cNvPr id="21" name="object 21"/>
          <p:cNvSpPr txBox="1"/>
          <p:nvPr/>
        </p:nvSpPr>
        <p:spPr>
          <a:xfrm>
            <a:off x="3902082" y="5125071"/>
            <a:ext cx="203957" cy="47511"/>
          </a:xfrm>
          <a:prstGeom prst="rect">
            <a:avLst/>
          </a:prstGeom>
        </p:spPr>
        <p:txBody>
          <a:bodyPr wrap="square" lIns="0" tIns="0" rIns="0" bIns="0" rtlCol="0">
            <a:noAutofit/>
          </a:bodyPr>
          <a:lstStyle/>
          <a:p>
            <a:endParaRPr/>
          </a:p>
        </p:txBody>
      </p:sp>
      <p:sp>
        <p:nvSpPr>
          <p:cNvPr id="20" name="object 20"/>
          <p:cNvSpPr txBox="1"/>
          <p:nvPr/>
        </p:nvSpPr>
        <p:spPr>
          <a:xfrm>
            <a:off x="4807652" y="5117152"/>
            <a:ext cx="81583" cy="178166"/>
          </a:xfrm>
          <a:prstGeom prst="rect">
            <a:avLst/>
          </a:prstGeom>
        </p:spPr>
        <p:txBody>
          <a:bodyPr wrap="square" lIns="0" tIns="0" rIns="0" bIns="0" rtlCol="0">
            <a:noAutofit/>
          </a:bodyPr>
          <a:lstStyle/>
          <a:p>
            <a:pPr marL="22794">
              <a:lnSpc>
                <a:spcPts val="897"/>
              </a:lnSpc>
            </a:pPr>
            <a:endParaRPr sz="900"/>
          </a:p>
        </p:txBody>
      </p:sp>
      <p:sp>
        <p:nvSpPr>
          <p:cNvPr id="19" name="object 19"/>
          <p:cNvSpPr txBox="1"/>
          <p:nvPr/>
        </p:nvSpPr>
        <p:spPr>
          <a:xfrm>
            <a:off x="4889236" y="5117152"/>
            <a:ext cx="122374" cy="178166"/>
          </a:xfrm>
          <a:prstGeom prst="rect">
            <a:avLst/>
          </a:prstGeom>
        </p:spPr>
        <p:txBody>
          <a:bodyPr wrap="square" lIns="0" tIns="0" rIns="0" bIns="0" rtlCol="0">
            <a:noAutofit/>
          </a:bodyPr>
          <a:lstStyle/>
          <a:p>
            <a:pPr marL="22794">
              <a:lnSpc>
                <a:spcPts val="897"/>
              </a:lnSpc>
            </a:pPr>
            <a:endParaRPr sz="900"/>
          </a:p>
        </p:txBody>
      </p:sp>
      <p:sp>
        <p:nvSpPr>
          <p:cNvPr id="18" name="object 18"/>
          <p:cNvSpPr txBox="1"/>
          <p:nvPr/>
        </p:nvSpPr>
        <p:spPr>
          <a:xfrm>
            <a:off x="3371793" y="5156745"/>
            <a:ext cx="81583" cy="138574"/>
          </a:xfrm>
          <a:prstGeom prst="rect">
            <a:avLst/>
          </a:prstGeom>
        </p:spPr>
        <p:txBody>
          <a:bodyPr wrap="square" lIns="0" tIns="0" rIns="0" bIns="0" rtlCol="0">
            <a:noAutofit/>
          </a:bodyPr>
          <a:lstStyle/>
          <a:p>
            <a:pPr marL="22794">
              <a:lnSpc>
                <a:spcPts val="897"/>
              </a:lnSpc>
            </a:pPr>
            <a:endParaRPr sz="900"/>
          </a:p>
        </p:txBody>
      </p:sp>
      <p:sp>
        <p:nvSpPr>
          <p:cNvPr id="17" name="object 17"/>
          <p:cNvSpPr txBox="1"/>
          <p:nvPr/>
        </p:nvSpPr>
        <p:spPr>
          <a:xfrm>
            <a:off x="3453377" y="5156745"/>
            <a:ext cx="203956" cy="39592"/>
          </a:xfrm>
          <a:prstGeom prst="rect">
            <a:avLst/>
          </a:prstGeom>
        </p:spPr>
        <p:txBody>
          <a:bodyPr wrap="square" lIns="0" tIns="0" rIns="0" bIns="0" rtlCol="0">
            <a:noAutofit/>
          </a:bodyPr>
          <a:lstStyle/>
          <a:p>
            <a:endParaRPr/>
          </a:p>
        </p:txBody>
      </p:sp>
      <p:sp>
        <p:nvSpPr>
          <p:cNvPr id="16" name="object 16"/>
          <p:cNvSpPr txBox="1"/>
          <p:nvPr/>
        </p:nvSpPr>
        <p:spPr>
          <a:xfrm>
            <a:off x="2914929" y="5188419"/>
            <a:ext cx="285540" cy="11877"/>
          </a:xfrm>
          <a:prstGeom prst="rect">
            <a:avLst/>
          </a:prstGeom>
        </p:spPr>
        <p:txBody>
          <a:bodyPr wrap="square" lIns="0" tIns="0" rIns="0" bIns="0" rtlCol="0">
            <a:noAutofit/>
          </a:bodyPr>
          <a:lstStyle/>
          <a:p>
            <a:endParaRPr/>
          </a:p>
        </p:txBody>
      </p:sp>
      <p:sp>
        <p:nvSpPr>
          <p:cNvPr id="15" name="object 15"/>
          <p:cNvSpPr txBox="1"/>
          <p:nvPr/>
        </p:nvSpPr>
        <p:spPr>
          <a:xfrm>
            <a:off x="2996512" y="5188419"/>
            <a:ext cx="81583" cy="106900"/>
          </a:xfrm>
          <a:prstGeom prst="rect">
            <a:avLst/>
          </a:prstGeom>
        </p:spPr>
        <p:txBody>
          <a:bodyPr wrap="square" lIns="0" tIns="0" rIns="0" bIns="0" rtlCol="0">
            <a:noAutofit/>
          </a:bodyPr>
          <a:lstStyle/>
          <a:p>
            <a:pPr marL="22794">
              <a:lnSpc>
                <a:spcPts val="853"/>
              </a:lnSpc>
              <a:spcBef>
                <a:spcPts val="3"/>
              </a:spcBef>
            </a:pPr>
            <a:endParaRPr sz="900"/>
          </a:p>
        </p:txBody>
      </p:sp>
      <p:sp>
        <p:nvSpPr>
          <p:cNvPr id="14" name="object 14"/>
          <p:cNvSpPr txBox="1"/>
          <p:nvPr/>
        </p:nvSpPr>
        <p:spPr>
          <a:xfrm>
            <a:off x="3078095" y="5216134"/>
            <a:ext cx="122374" cy="79185"/>
          </a:xfrm>
          <a:prstGeom prst="rect">
            <a:avLst/>
          </a:prstGeom>
        </p:spPr>
        <p:txBody>
          <a:bodyPr wrap="square" lIns="0" tIns="0" rIns="0" bIns="0" rtlCol="0">
            <a:noAutofit/>
          </a:bodyPr>
          <a:lstStyle/>
          <a:p>
            <a:pPr marL="22794">
              <a:lnSpc>
                <a:spcPts val="628"/>
              </a:lnSpc>
              <a:spcBef>
                <a:spcPts val="5"/>
              </a:spcBef>
            </a:pPr>
            <a:endParaRPr sz="600"/>
          </a:p>
        </p:txBody>
      </p:sp>
      <p:sp>
        <p:nvSpPr>
          <p:cNvPr id="13" name="object 13"/>
          <p:cNvSpPr txBox="1"/>
          <p:nvPr/>
        </p:nvSpPr>
        <p:spPr>
          <a:xfrm>
            <a:off x="3902082" y="5172583"/>
            <a:ext cx="81583" cy="122736"/>
          </a:xfrm>
          <a:prstGeom prst="rect">
            <a:avLst/>
          </a:prstGeom>
        </p:spPr>
        <p:txBody>
          <a:bodyPr wrap="square" lIns="0" tIns="0" rIns="0" bIns="0" rtlCol="0">
            <a:noAutofit/>
          </a:bodyPr>
          <a:lstStyle/>
          <a:p>
            <a:pPr marL="22794">
              <a:lnSpc>
                <a:spcPts val="897"/>
              </a:lnSpc>
            </a:pPr>
            <a:endParaRPr sz="900"/>
          </a:p>
        </p:txBody>
      </p:sp>
      <p:sp>
        <p:nvSpPr>
          <p:cNvPr id="12" name="object 12"/>
          <p:cNvSpPr txBox="1"/>
          <p:nvPr/>
        </p:nvSpPr>
        <p:spPr>
          <a:xfrm>
            <a:off x="3983665" y="5172583"/>
            <a:ext cx="122374" cy="122736"/>
          </a:xfrm>
          <a:prstGeom prst="rect">
            <a:avLst/>
          </a:prstGeom>
        </p:spPr>
        <p:txBody>
          <a:bodyPr wrap="square" lIns="0" tIns="0" rIns="0" bIns="0" rtlCol="0">
            <a:noAutofit/>
          </a:bodyPr>
          <a:lstStyle/>
          <a:p>
            <a:pPr marL="22794">
              <a:lnSpc>
                <a:spcPts val="897"/>
              </a:lnSpc>
            </a:pPr>
            <a:endParaRPr sz="900"/>
          </a:p>
        </p:txBody>
      </p:sp>
      <p:sp>
        <p:nvSpPr>
          <p:cNvPr id="11" name="object 11"/>
          <p:cNvSpPr txBox="1"/>
          <p:nvPr/>
        </p:nvSpPr>
        <p:spPr>
          <a:xfrm>
            <a:off x="4358947" y="5148827"/>
            <a:ext cx="203956" cy="0"/>
          </a:xfrm>
          <a:prstGeom prst="rect">
            <a:avLst/>
          </a:prstGeom>
        </p:spPr>
        <p:txBody>
          <a:bodyPr wrap="square" lIns="0" tIns="0" rIns="0" bIns="0" rtlCol="0">
            <a:noAutofit/>
          </a:bodyPr>
          <a:lstStyle/>
          <a:p>
            <a:endParaRPr/>
          </a:p>
        </p:txBody>
      </p:sp>
      <p:sp>
        <p:nvSpPr>
          <p:cNvPr id="10" name="object 10"/>
          <p:cNvSpPr txBox="1"/>
          <p:nvPr/>
        </p:nvSpPr>
        <p:spPr>
          <a:xfrm>
            <a:off x="4440529" y="5148827"/>
            <a:ext cx="122374" cy="146492"/>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2914929" y="5200297"/>
            <a:ext cx="81583" cy="95021"/>
          </a:xfrm>
          <a:prstGeom prst="rect">
            <a:avLst/>
          </a:prstGeom>
        </p:spPr>
        <p:txBody>
          <a:bodyPr wrap="square" lIns="0" tIns="0" rIns="0" bIns="0" rtlCol="0">
            <a:noAutofit/>
          </a:bodyPr>
          <a:lstStyle/>
          <a:p>
            <a:pPr marL="22794">
              <a:lnSpc>
                <a:spcPts val="718"/>
              </a:lnSpc>
              <a:spcBef>
                <a:spcPts val="42"/>
              </a:spcBef>
            </a:pPr>
            <a:endParaRPr sz="700"/>
          </a:p>
        </p:txBody>
      </p:sp>
      <p:sp>
        <p:nvSpPr>
          <p:cNvPr id="8" name="object 8"/>
          <p:cNvSpPr txBox="1"/>
          <p:nvPr/>
        </p:nvSpPr>
        <p:spPr>
          <a:xfrm>
            <a:off x="2996512" y="5200297"/>
            <a:ext cx="81583" cy="95021"/>
          </a:xfrm>
          <a:prstGeom prst="rect">
            <a:avLst/>
          </a:prstGeom>
        </p:spPr>
        <p:txBody>
          <a:bodyPr wrap="square" lIns="0" tIns="0" rIns="0" bIns="0" rtlCol="0">
            <a:noAutofit/>
          </a:bodyPr>
          <a:lstStyle/>
          <a:p>
            <a:pPr marL="22794">
              <a:lnSpc>
                <a:spcPts val="718"/>
              </a:lnSpc>
              <a:spcBef>
                <a:spcPts val="42"/>
              </a:spcBef>
            </a:pPr>
            <a:endParaRPr sz="700"/>
          </a:p>
        </p:txBody>
      </p:sp>
      <p:sp>
        <p:nvSpPr>
          <p:cNvPr id="7" name="object 7"/>
          <p:cNvSpPr txBox="1"/>
          <p:nvPr/>
        </p:nvSpPr>
        <p:spPr>
          <a:xfrm>
            <a:off x="3078095" y="5200297"/>
            <a:ext cx="122374" cy="95021"/>
          </a:xfrm>
          <a:prstGeom prst="rect">
            <a:avLst/>
          </a:prstGeom>
        </p:spPr>
        <p:txBody>
          <a:bodyPr wrap="square" lIns="0" tIns="0" rIns="0" bIns="0" rtlCol="0">
            <a:noAutofit/>
          </a:bodyPr>
          <a:lstStyle/>
          <a:p>
            <a:pPr marL="22794">
              <a:lnSpc>
                <a:spcPts val="718"/>
              </a:lnSpc>
              <a:spcBef>
                <a:spcPts val="42"/>
              </a:spcBef>
            </a:pPr>
            <a:endParaRPr sz="700"/>
          </a:p>
        </p:txBody>
      </p:sp>
      <p:sp>
        <p:nvSpPr>
          <p:cNvPr id="6" name="object 6"/>
          <p:cNvSpPr txBox="1"/>
          <p:nvPr/>
        </p:nvSpPr>
        <p:spPr>
          <a:xfrm>
            <a:off x="3453377" y="5196338"/>
            <a:ext cx="81583" cy="98981"/>
          </a:xfrm>
          <a:prstGeom prst="rect">
            <a:avLst/>
          </a:prstGeom>
        </p:spPr>
        <p:txBody>
          <a:bodyPr wrap="square" lIns="0" tIns="0" rIns="0" bIns="0" rtlCol="0">
            <a:noAutofit/>
          </a:bodyPr>
          <a:lstStyle/>
          <a:p>
            <a:pPr marL="22794">
              <a:lnSpc>
                <a:spcPts val="763"/>
              </a:lnSpc>
              <a:spcBef>
                <a:spcPts val="30"/>
              </a:spcBef>
            </a:pPr>
            <a:endParaRPr sz="800"/>
          </a:p>
        </p:txBody>
      </p:sp>
      <p:sp>
        <p:nvSpPr>
          <p:cNvPr id="5" name="object 5"/>
          <p:cNvSpPr txBox="1"/>
          <p:nvPr/>
        </p:nvSpPr>
        <p:spPr>
          <a:xfrm>
            <a:off x="3534959" y="5196338"/>
            <a:ext cx="122374" cy="98981"/>
          </a:xfrm>
          <a:prstGeom prst="rect">
            <a:avLst/>
          </a:prstGeom>
        </p:spPr>
        <p:txBody>
          <a:bodyPr wrap="square" lIns="0" tIns="0" rIns="0" bIns="0" rtlCol="0">
            <a:noAutofit/>
          </a:bodyPr>
          <a:lstStyle/>
          <a:p>
            <a:pPr marL="22794">
              <a:lnSpc>
                <a:spcPts val="763"/>
              </a:lnSpc>
              <a:spcBef>
                <a:spcPts val="30"/>
              </a:spcBef>
            </a:pPr>
            <a:endParaRPr sz="800"/>
          </a:p>
        </p:txBody>
      </p:sp>
      <p:sp>
        <p:nvSpPr>
          <p:cNvPr id="4" name="object 4"/>
          <p:cNvSpPr txBox="1"/>
          <p:nvPr/>
        </p:nvSpPr>
        <p:spPr>
          <a:xfrm>
            <a:off x="4358947" y="5144867"/>
            <a:ext cx="81583" cy="150452"/>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4440529" y="5144867"/>
            <a:ext cx="122374" cy="150452"/>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1452837" y="2015225"/>
            <a:ext cx="7052276" cy="3701607"/>
          </a:xfrm>
          <a:prstGeom prst="rect">
            <a:avLst/>
          </a:prstGeom>
        </p:spPr>
        <p:txBody>
          <a:bodyPr wrap="square" lIns="0" tIns="0" rIns="0" bIns="0" rtlCol="0">
            <a:noAutofit/>
          </a:bodyPr>
          <a:lstStyle/>
          <a:p>
            <a:pPr>
              <a:lnSpc>
                <a:spcPts val="1167"/>
              </a:lnSpc>
              <a:spcBef>
                <a:spcPts val="18"/>
              </a:spcBef>
            </a:pPr>
            <a:endParaRPr sz="1200"/>
          </a:p>
          <a:p>
            <a:pPr marL="1632543">
              <a:lnSpc>
                <a:spcPct val="95825"/>
              </a:lnSpc>
            </a:pPr>
            <a:r>
              <a:rPr sz="900" spc="35" dirty="0">
                <a:latin typeface="Times New Roman"/>
                <a:cs typeface="Times New Roman"/>
              </a:rPr>
              <a:t>P</a:t>
            </a:r>
            <a:r>
              <a:rPr sz="900" dirty="0">
                <a:latin typeface="Times New Roman"/>
                <a:cs typeface="Times New Roman"/>
              </a:rPr>
              <a:t>E  </a:t>
            </a:r>
            <a:r>
              <a:rPr sz="900" spc="106" dirty="0">
                <a:latin typeface="Times New Roman"/>
                <a:cs typeface="Times New Roman"/>
              </a:rPr>
              <a:t> </a:t>
            </a:r>
            <a:r>
              <a:rPr sz="900" spc="42" dirty="0">
                <a:latin typeface="Times New Roman"/>
                <a:cs typeface="Times New Roman"/>
              </a:rPr>
              <a:t>Ratio</a:t>
            </a:r>
            <a:r>
              <a:rPr sz="900" dirty="0">
                <a:latin typeface="Times New Roman"/>
                <a:cs typeface="Times New Roman"/>
              </a:rPr>
              <a:t>s </a:t>
            </a:r>
            <a:r>
              <a:rPr sz="900" spc="168" dirty="0">
                <a:latin typeface="Times New Roman"/>
                <a:cs typeface="Times New Roman"/>
              </a:rPr>
              <a:t> </a:t>
            </a:r>
            <a:r>
              <a:rPr sz="900" spc="42" dirty="0">
                <a:latin typeface="Times New Roman"/>
                <a:cs typeface="Times New Roman"/>
              </a:rPr>
              <a:t>an</a:t>
            </a:r>
            <a:r>
              <a:rPr sz="900" dirty="0">
                <a:latin typeface="Times New Roman"/>
                <a:cs typeface="Times New Roman"/>
              </a:rPr>
              <a:t>d </a:t>
            </a:r>
            <a:r>
              <a:rPr sz="900" spc="250" dirty="0">
                <a:latin typeface="Times New Roman"/>
                <a:cs typeface="Times New Roman"/>
              </a:rPr>
              <a:t> </a:t>
            </a:r>
            <a:r>
              <a:rPr sz="900" spc="35" dirty="0">
                <a:latin typeface="Times New Roman"/>
                <a:cs typeface="Times New Roman"/>
              </a:rPr>
              <a:t>Expecte</a:t>
            </a:r>
            <a:r>
              <a:rPr sz="900" dirty="0">
                <a:latin typeface="Times New Roman"/>
                <a:cs typeface="Times New Roman"/>
              </a:rPr>
              <a:t>d  </a:t>
            </a:r>
            <a:r>
              <a:rPr sz="900" spc="75" dirty="0">
                <a:latin typeface="Times New Roman"/>
                <a:cs typeface="Times New Roman"/>
              </a:rPr>
              <a:t> </a:t>
            </a:r>
            <a:r>
              <a:rPr sz="900" spc="43" dirty="0">
                <a:latin typeface="Times New Roman"/>
                <a:cs typeface="Times New Roman"/>
              </a:rPr>
              <a:t>Growth</a:t>
            </a:r>
            <a:r>
              <a:rPr sz="900" dirty="0">
                <a:latin typeface="Times New Roman"/>
                <a:cs typeface="Times New Roman"/>
              </a:rPr>
              <a:t>: </a:t>
            </a:r>
            <a:r>
              <a:rPr sz="900" spc="65" dirty="0">
                <a:latin typeface="Times New Roman"/>
                <a:cs typeface="Times New Roman"/>
              </a:rPr>
              <a:t> </a:t>
            </a:r>
            <a:r>
              <a:rPr sz="900" spc="43" dirty="0">
                <a:latin typeface="Times New Roman"/>
                <a:cs typeface="Times New Roman"/>
              </a:rPr>
              <a:t>Int</a:t>
            </a:r>
            <a:r>
              <a:rPr sz="900" spc="38" dirty="0">
                <a:latin typeface="Times New Roman"/>
                <a:cs typeface="Times New Roman"/>
              </a:rPr>
              <a:t>e</a:t>
            </a:r>
            <a:r>
              <a:rPr sz="900" spc="43" dirty="0">
                <a:latin typeface="Times New Roman"/>
                <a:cs typeface="Times New Roman"/>
              </a:rPr>
              <a:t>res</a:t>
            </a:r>
            <a:r>
              <a:rPr sz="900" dirty="0">
                <a:latin typeface="Times New Roman"/>
                <a:cs typeface="Times New Roman"/>
              </a:rPr>
              <a:t>t  </a:t>
            </a:r>
            <a:r>
              <a:rPr sz="900" spc="122" dirty="0">
                <a:latin typeface="Times New Roman"/>
                <a:cs typeface="Times New Roman"/>
              </a:rPr>
              <a:t> </a:t>
            </a:r>
            <a:r>
              <a:rPr sz="900" spc="43" dirty="0">
                <a:latin typeface="Times New Roman"/>
                <a:cs typeface="Times New Roman"/>
              </a:rPr>
              <a:t>Rat</a:t>
            </a:r>
            <a:r>
              <a:rPr sz="900" dirty="0">
                <a:latin typeface="Times New Roman"/>
                <a:cs typeface="Times New Roman"/>
              </a:rPr>
              <a:t>e </a:t>
            </a:r>
            <a:r>
              <a:rPr sz="900" spc="223" dirty="0">
                <a:latin typeface="Times New Roman"/>
                <a:cs typeface="Times New Roman"/>
              </a:rPr>
              <a:t> </a:t>
            </a:r>
            <a:r>
              <a:rPr sz="900" spc="35" dirty="0">
                <a:latin typeface="Times New Roman"/>
                <a:cs typeface="Times New Roman"/>
              </a:rPr>
              <a:t>Scenarios</a:t>
            </a:r>
            <a:endParaRPr sz="900">
              <a:latin typeface="Times New Roman"/>
              <a:cs typeface="Times New Roman"/>
            </a:endParaRPr>
          </a:p>
          <a:p>
            <a:pPr marL="988273">
              <a:lnSpc>
                <a:spcPct val="95825"/>
              </a:lnSpc>
              <a:spcBef>
                <a:spcPts val="1639"/>
              </a:spcBef>
            </a:pPr>
            <a:r>
              <a:rPr sz="600" spc="31" dirty="0">
                <a:latin typeface="Times New Roman"/>
                <a:cs typeface="Times New Roman"/>
              </a:rPr>
              <a:t>180</a:t>
            </a:r>
            <a:endParaRPr sz="600">
              <a:latin typeface="Times New Roman"/>
              <a:cs typeface="Times New Roman"/>
            </a:endParaRPr>
          </a:p>
          <a:p>
            <a:pPr marL="988273">
              <a:lnSpc>
                <a:spcPct val="95825"/>
              </a:lnSpc>
              <a:spcBef>
                <a:spcPts val="1750"/>
              </a:spcBef>
            </a:pPr>
            <a:r>
              <a:rPr sz="600" spc="31" dirty="0">
                <a:latin typeface="Times New Roman"/>
                <a:cs typeface="Times New Roman"/>
              </a:rPr>
              <a:t>160</a:t>
            </a:r>
            <a:endParaRPr sz="600">
              <a:latin typeface="Times New Roman"/>
              <a:cs typeface="Times New Roman"/>
            </a:endParaRPr>
          </a:p>
          <a:p>
            <a:pPr marL="988273">
              <a:lnSpc>
                <a:spcPct val="95825"/>
              </a:lnSpc>
              <a:spcBef>
                <a:spcPts val="1750"/>
              </a:spcBef>
            </a:pPr>
            <a:r>
              <a:rPr sz="600" spc="31" dirty="0">
                <a:latin typeface="Times New Roman"/>
                <a:cs typeface="Times New Roman"/>
              </a:rPr>
              <a:t>140</a:t>
            </a:r>
            <a:endParaRPr sz="600">
              <a:latin typeface="Times New Roman"/>
              <a:cs typeface="Times New Roman"/>
            </a:endParaRPr>
          </a:p>
          <a:p>
            <a:pPr marL="988273">
              <a:lnSpc>
                <a:spcPct val="95825"/>
              </a:lnSpc>
              <a:spcBef>
                <a:spcPts val="1687"/>
              </a:spcBef>
            </a:pPr>
            <a:r>
              <a:rPr sz="600" spc="31" dirty="0">
                <a:latin typeface="Times New Roman"/>
                <a:cs typeface="Times New Roman"/>
              </a:rPr>
              <a:t>120</a:t>
            </a:r>
            <a:endParaRPr sz="600">
              <a:latin typeface="Times New Roman"/>
              <a:cs typeface="Times New Roman"/>
            </a:endParaRPr>
          </a:p>
          <a:p>
            <a:pPr marL="5844457" marR="861806" indent="-4856185" algn="just">
              <a:lnSpc>
                <a:spcPts val="766"/>
              </a:lnSpc>
              <a:spcBef>
                <a:spcPts val="1705"/>
              </a:spcBef>
              <a:tabLst>
                <a:tab pos="5835254" algn="l"/>
              </a:tabLst>
            </a:pPr>
            <a:r>
              <a:rPr sz="600" spc="40" dirty="0">
                <a:latin typeface="Times New Roman"/>
                <a:cs typeface="Times New Roman"/>
              </a:rPr>
              <a:t>10</a:t>
            </a:r>
            <a:r>
              <a:rPr sz="600" dirty="0">
                <a:latin typeface="Times New Roman"/>
                <a:cs typeface="Times New Roman"/>
              </a:rPr>
              <a:t>0</a:t>
            </a:r>
            <a:r>
              <a:rPr sz="600" spc="-197" dirty="0">
                <a:latin typeface="Times New Roman"/>
                <a:cs typeface="Times New Roman"/>
              </a:rPr>
              <a:t> </a:t>
            </a:r>
            <a:r>
              <a:rPr sz="600" dirty="0">
                <a:latin typeface="Times New Roman"/>
                <a:cs typeface="Times New Roman"/>
              </a:rPr>
              <a:t>	</a:t>
            </a:r>
            <a:r>
              <a:rPr sz="900" spc="80" baseline="4141" dirty="0">
                <a:latin typeface="Times New Roman"/>
                <a:cs typeface="Times New Roman"/>
              </a:rPr>
              <a:t>r</a:t>
            </a:r>
            <a:r>
              <a:rPr sz="900" baseline="4141" dirty="0">
                <a:latin typeface="Times New Roman"/>
                <a:cs typeface="Times New Roman"/>
              </a:rPr>
              <a:t>=</a:t>
            </a:r>
            <a:r>
              <a:rPr sz="900" spc="24" baseline="4141" dirty="0">
                <a:latin typeface="Times New Roman"/>
                <a:cs typeface="Times New Roman"/>
              </a:rPr>
              <a:t> </a:t>
            </a:r>
            <a:r>
              <a:rPr sz="900" baseline="4141" dirty="0">
                <a:latin typeface="Times New Roman"/>
                <a:cs typeface="Times New Roman"/>
              </a:rPr>
              <a:t>4</a:t>
            </a:r>
            <a:r>
              <a:rPr sz="900" spc="-75" baseline="4141" dirty="0">
                <a:latin typeface="Times New Roman"/>
                <a:cs typeface="Times New Roman"/>
              </a:rPr>
              <a:t> </a:t>
            </a:r>
            <a:r>
              <a:rPr sz="900" baseline="4141" dirty="0">
                <a:latin typeface="Times New Roman"/>
                <a:cs typeface="Times New Roman"/>
              </a:rPr>
              <a:t>% </a:t>
            </a:r>
            <a:endParaRPr sz="600">
              <a:latin typeface="Times New Roman"/>
              <a:cs typeface="Times New Roman"/>
            </a:endParaRPr>
          </a:p>
          <a:p>
            <a:pPr marL="5844457" marR="861806" algn="just">
              <a:lnSpc>
                <a:spcPts val="722"/>
              </a:lnSpc>
              <a:spcBef>
                <a:spcPts val="138"/>
              </a:spcBef>
              <a:tabLst>
                <a:tab pos="5835254" algn="l"/>
              </a:tabLst>
            </a:pPr>
            <a:r>
              <a:rPr sz="600" spc="80" dirty="0">
                <a:latin typeface="Times New Roman"/>
                <a:cs typeface="Times New Roman"/>
              </a:rPr>
              <a:t>r</a:t>
            </a:r>
            <a:r>
              <a:rPr sz="600" dirty="0">
                <a:latin typeface="Times New Roman"/>
                <a:cs typeface="Times New Roman"/>
              </a:rPr>
              <a:t>=</a:t>
            </a:r>
            <a:r>
              <a:rPr sz="600" spc="24" dirty="0">
                <a:latin typeface="Times New Roman"/>
                <a:cs typeface="Times New Roman"/>
              </a:rPr>
              <a:t> </a:t>
            </a:r>
            <a:r>
              <a:rPr sz="600" dirty="0">
                <a:latin typeface="Times New Roman"/>
                <a:cs typeface="Times New Roman"/>
              </a:rPr>
              <a:t>6</a:t>
            </a:r>
            <a:r>
              <a:rPr sz="600" spc="-75" dirty="0">
                <a:latin typeface="Times New Roman"/>
                <a:cs typeface="Times New Roman"/>
              </a:rPr>
              <a:t> </a:t>
            </a:r>
            <a:r>
              <a:rPr sz="600" dirty="0">
                <a:latin typeface="Times New Roman"/>
                <a:cs typeface="Times New Roman"/>
              </a:rPr>
              <a:t>% </a:t>
            </a:r>
            <a:endParaRPr sz="600">
              <a:latin typeface="Times New Roman"/>
              <a:cs typeface="Times New Roman"/>
            </a:endParaRPr>
          </a:p>
          <a:p>
            <a:pPr marL="5844457" marR="861806" algn="just">
              <a:lnSpc>
                <a:spcPts val="722"/>
              </a:lnSpc>
              <a:spcBef>
                <a:spcPts val="130"/>
              </a:spcBef>
              <a:tabLst>
                <a:tab pos="5835254" algn="l"/>
              </a:tabLst>
            </a:pPr>
            <a:r>
              <a:rPr sz="600" spc="80" dirty="0">
                <a:latin typeface="Times New Roman"/>
                <a:cs typeface="Times New Roman"/>
              </a:rPr>
              <a:t>r</a:t>
            </a:r>
            <a:r>
              <a:rPr sz="600" dirty="0">
                <a:latin typeface="Times New Roman"/>
                <a:cs typeface="Times New Roman"/>
              </a:rPr>
              <a:t>=</a:t>
            </a:r>
            <a:r>
              <a:rPr sz="600" spc="24" dirty="0">
                <a:latin typeface="Times New Roman"/>
                <a:cs typeface="Times New Roman"/>
              </a:rPr>
              <a:t> </a:t>
            </a:r>
            <a:r>
              <a:rPr sz="600" dirty="0">
                <a:latin typeface="Times New Roman"/>
                <a:cs typeface="Times New Roman"/>
              </a:rPr>
              <a:t>8</a:t>
            </a:r>
            <a:r>
              <a:rPr sz="600" spc="-75" dirty="0">
                <a:latin typeface="Times New Roman"/>
                <a:cs typeface="Times New Roman"/>
              </a:rPr>
              <a:t> </a:t>
            </a:r>
            <a:r>
              <a:rPr sz="600" dirty="0">
                <a:latin typeface="Times New Roman"/>
                <a:cs typeface="Times New Roman"/>
              </a:rPr>
              <a:t>%</a:t>
            </a:r>
            <a:endParaRPr sz="600">
              <a:latin typeface="Times New Roman"/>
              <a:cs typeface="Times New Roman"/>
            </a:endParaRPr>
          </a:p>
          <a:p>
            <a:pPr marL="1044646">
              <a:lnSpc>
                <a:spcPts val="763"/>
              </a:lnSpc>
              <a:spcBef>
                <a:spcPts val="169"/>
              </a:spcBef>
            </a:pPr>
            <a:r>
              <a:rPr sz="900" spc="52" baseline="8282" dirty="0">
                <a:latin typeface="Times New Roman"/>
                <a:cs typeface="Times New Roman"/>
              </a:rPr>
              <a:t>8</a:t>
            </a:r>
            <a:r>
              <a:rPr sz="900" baseline="8282" dirty="0">
                <a:latin typeface="Times New Roman"/>
                <a:cs typeface="Times New Roman"/>
              </a:rPr>
              <a:t>0                                                                                                                                                                                  </a:t>
            </a:r>
            <a:r>
              <a:rPr sz="900" spc="86" baseline="8282" dirty="0">
                <a:latin typeface="Times New Roman"/>
                <a:cs typeface="Times New Roman"/>
              </a:rPr>
              <a:t> </a:t>
            </a:r>
            <a:r>
              <a:rPr sz="600" spc="62" dirty="0">
                <a:latin typeface="Times New Roman"/>
                <a:cs typeface="Times New Roman"/>
              </a:rPr>
              <a:t>r</a:t>
            </a:r>
            <a:r>
              <a:rPr sz="600" dirty="0">
                <a:latin typeface="Times New Roman"/>
                <a:cs typeface="Times New Roman"/>
              </a:rPr>
              <a:t>=</a:t>
            </a:r>
            <a:r>
              <a:rPr sz="600" spc="6" dirty="0">
                <a:latin typeface="Times New Roman"/>
                <a:cs typeface="Times New Roman"/>
              </a:rPr>
              <a:t> </a:t>
            </a:r>
            <a:r>
              <a:rPr sz="600" dirty="0">
                <a:latin typeface="Times New Roman"/>
                <a:cs typeface="Times New Roman"/>
              </a:rPr>
              <a:t>1</a:t>
            </a:r>
            <a:r>
              <a:rPr sz="600" spc="-93" dirty="0">
                <a:latin typeface="Times New Roman"/>
                <a:cs typeface="Times New Roman"/>
              </a:rPr>
              <a:t> </a:t>
            </a:r>
            <a:r>
              <a:rPr sz="600" dirty="0">
                <a:latin typeface="Times New Roman"/>
                <a:cs typeface="Times New Roman"/>
              </a:rPr>
              <a:t>0</a:t>
            </a:r>
            <a:r>
              <a:rPr sz="600" spc="-93" dirty="0">
                <a:latin typeface="Times New Roman"/>
                <a:cs typeface="Times New Roman"/>
              </a:rPr>
              <a:t> </a:t>
            </a:r>
            <a:r>
              <a:rPr sz="600" dirty="0">
                <a:latin typeface="Times New Roman"/>
                <a:cs typeface="Times New Roman"/>
              </a:rPr>
              <a:t>%</a:t>
            </a:r>
            <a:endParaRPr sz="600">
              <a:latin typeface="Times New Roman"/>
              <a:cs typeface="Times New Roman"/>
            </a:endParaRPr>
          </a:p>
          <a:p>
            <a:pPr marL="1044646">
              <a:spcBef>
                <a:spcPts val="1586"/>
              </a:spcBef>
            </a:pPr>
            <a:r>
              <a:rPr sz="600" spc="39" dirty="0">
                <a:latin typeface="Times New Roman"/>
                <a:cs typeface="Times New Roman"/>
              </a:rPr>
              <a:t>6</a:t>
            </a:r>
            <a:r>
              <a:rPr sz="600" dirty="0">
                <a:latin typeface="Times New Roman"/>
                <a:cs typeface="Times New Roman"/>
              </a:rPr>
              <a:t>0</a:t>
            </a:r>
            <a:r>
              <a:rPr sz="600" spc="-116" dirty="0">
                <a:latin typeface="Times New Roman"/>
                <a:cs typeface="Times New Roman"/>
              </a:rPr>
              <a:t> </a:t>
            </a:r>
            <a:endParaRPr sz="600">
              <a:latin typeface="Times New Roman"/>
              <a:cs typeface="Times New Roman"/>
            </a:endParaRPr>
          </a:p>
          <a:p>
            <a:pPr marL="1044646">
              <a:spcBef>
                <a:spcPts val="1687"/>
              </a:spcBef>
            </a:pPr>
            <a:r>
              <a:rPr sz="600" spc="39" dirty="0">
                <a:latin typeface="Times New Roman"/>
                <a:cs typeface="Times New Roman"/>
              </a:rPr>
              <a:t>4</a:t>
            </a:r>
            <a:r>
              <a:rPr sz="600" dirty="0">
                <a:latin typeface="Times New Roman"/>
                <a:cs typeface="Times New Roman"/>
              </a:rPr>
              <a:t>0</a:t>
            </a:r>
            <a:r>
              <a:rPr sz="600" spc="-116" dirty="0">
                <a:latin typeface="Times New Roman"/>
                <a:cs typeface="Times New Roman"/>
              </a:rPr>
              <a:t> </a:t>
            </a:r>
            <a:endParaRPr sz="600">
              <a:latin typeface="Times New Roman"/>
              <a:cs typeface="Times New Roman"/>
            </a:endParaRPr>
          </a:p>
          <a:p>
            <a:pPr marL="1044646">
              <a:spcBef>
                <a:spcPts val="1750"/>
              </a:spcBef>
            </a:pPr>
            <a:r>
              <a:rPr sz="600" spc="39" dirty="0">
                <a:latin typeface="Times New Roman"/>
                <a:cs typeface="Times New Roman"/>
              </a:rPr>
              <a:t>2</a:t>
            </a:r>
            <a:r>
              <a:rPr sz="600" dirty="0">
                <a:latin typeface="Times New Roman"/>
                <a:cs typeface="Times New Roman"/>
              </a:rPr>
              <a:t>0</a:t>
            </a:r>
            <a:r>
              <a:rPr sz="600" spc="-116" dirty="0">
                <a:latin typeface="Times New Roman"/>
                <a:cs typeface="Times New Roman"/>
              </a:rPr>
              <a:t> </a:t>
            </a:r>
            <a:endParaRPr sz="600">
              <a:latin typeface="Times New Roman"/>
              <a:cs typeface="Times New Roman"/>
            </a:endParaRPr>
          </a:p>
          <a:p>
            <a:pPr marL="1083583" marR="5789450" algn="ctr">
              <a:lnSpc>
                <a:spcPct val="95825"/>
              </a:lnSpc>
              <a:spcBef>
                <a:spcPts val="1750"/>
              </a:spcBef>
            </a:pPr>
            <a:r>
              <a:rPr sz="600" dirty="0">
                <a:latin typeface="Times New Roman"/>
                <a:cs typeface="Times New Roman"/>
              </a:rPr>
              <a:t>0</a:t>
            </a:r>
            <a:endParaRPr sz="600">
              <a:latin typeface="Times New Roman"/>
              <a:cs typeface="Times New Roman"/>
            </a:endParaRPr>
          </a:p>
          <a:p>
            <a:pPr marL="2953296" marR="1386886" indent="-1570408">
              <a:lnSpc>
                <a:spcPts val="722"/>
              </a:lnSpc>
              <a:spcBef>
                <a:spcPts val="166"/>
              </a:spcBef>
              <a:tabLst>
                <a:tab pos="1789326" algn="l"/>
              </a:tabLst>
            </a:pPr>
            <a:r>
              <a:rPr sz="600" spc="80" dirty="0">
                <a:latin typeface="Times New Roman"/>
                <a:cs typeface="Times New Roman"/>
              </a:rPr>
              <a:t>5</a:t>
            </a:r>
            <a:r>
              <a:rPr sz="600" dirty="0">
                <a:latin typeface="Times New Roman"/>
                <a:cs typeface="Times New Roman"/>
              </a:rPr>
              <a:t>%</a:t>
            </a:r>
            <a:r>
              <a:rPr sz="600" spc="2" dirty="0">
                <a:latin typeface="Times New Roman"/>
                <a:cs typeface="Times New Roman"/>
              </a:rPr>
              <a:t> </a:t>
            </a:r>
            <a:r>
              <a:rPr sz="600" dirty="0">
                <a:latin typeface="Times New Roman"/>
                <a:cs typeface="Times New Roman"/>
              </a:rPr>
              <a:t>	</a:t>
            </a:r>
            <a:r>
              <a:rPr sz="600" spc="59" dirty="0">
                <a:latin typeface="Times New Roman"/>
                <a:cs typeface="Times New Roman"/>
              </a:rPr>
              <a:t>10</a:t>
            </a:r>
            <a:r>
              <a:rPr sz="600" dirty="0">
                <a:latin typeface="Times New Roman"/>
                <a:cs typeface="Times New Roman"/>
              </a:rPr>
              <a:t>%         </a:t>
            </a:r>
            <a:r>
              <a:rPr sz="600" spc="130" dirty="0">
                <a:latin typeface="Times New Roman"/>
                <a:cs typeface="Times New Roman"/>
              </a:rPr>
              <a:t> </a:t>
            </a:r>
            <a:r>
              <a:rPr sz="600" spc="59" dirty="0">
                <a:latin typeface="Times New Roman"/>
                <a:cs typeface="Times New Roman"/>
              </a:rPr>
              <a:t>15</a:t>
            </a:r>
            <a:r>
              <a:rPr sz="600" dirty="0">
                <a:latin typeface="Times New Roman"/>
                <a:cs typeface="Times New Roman"/>
              </a:rPr>
              <a:t>%         </a:t>
            </a:r>
            <a:r>
              <a:rPr sz="600" spc="67" dirty="0">
                <a:latin typeface="Times New Roman"/>
                <a:cs typeface="Times New Roman"/>
              </a:rPr>
              <a:t> </a:t>
            </a:r>
            <a:r>
              <a:rPr sz="600" spc="59" dirty="0">
                <a:latin typeface="Times New Roman"/>
                <a:cs typeface="Times New Roman"/>
              </a:rPr>
              <a:t>20</a:t>
            </a:r>
            <a:r>
              <a:rPr sz="600" dirty="0">
                <a:latin typeface="Times New Roman"/>
                <a:cs typeface="Times New Roman"/>
              </a:rPr>
              <a:t>%         </a:t>
            </a:r>
            <a:r>
              <a:rPr sz="600" spc="67" dirty="0">
                <a:latin typeface="Times New Roman"/>
                <a:cs typeface="Times New Roman"/>
              </a:rPr>
              <a:t> </a:t>
            </a:r>
            <a:r>
              <a:rPr sz="600" spc="59" dirty="0">
                <a:latin typeface="Times New Roman"/>
                <a:cs typeface="Times New Roman"/>
              </a:rPr>
              <a:t>25</a:t>
            </a:r>
            <a:r>
              <a:rPr sz="600" dirty="0">
                <a:latin typeface="Times New Roman"/>
                <a:cs typeface="Times New Roman"/>
              </a:rPr>
              <a:t>%         </a:t>
            </a:r>
            <a:r>
              <a:rPr sz="600" spc="130" dirty="0">
                <a:latin typeface="Times New Roman"/>
                <a:cs typeface="Times New Roman"/>
              </a:rPr>
              <a:t> </a:t>
            </a:r>
            <a:r>
              <a:rPr sz="600" spc="59" dirty="0">
                <a:latin typeface="Times New Roman"/>
                <a:cs typeface="Times New Roman"/>
              </a:rPr>
              <a:t>30</a:t>
            </a:r>
            <a:r>
              <a:rPr sz="600" dirty="0">
                <a:latin typeface="Times New Roman"/>
                <a:cs typeface="Times New Roman"/>
              </a:rPr>
              <a:t>%         </a:t>
            </a:r>
            <a:r>
              <a:rPr sz="600" spc="67" dirty="0">
                <a:latin typeface="Times New Roman"/>
                <a:cs typeface="Times New Roman"/>
              </a:rPr>
              <a:t> </a:t>
            </a:r>
            <a:r>
              <a:rPr sz="600" spc="59" dirty="0">
                <a:latin typeface="Times New Roman"/>
                <a:cs typeface="Times New Roman"/>
              </a:rPr>
              <a:t>35</a:t>
            </a:r>
            <a:r>
              <a:rPr sz="600" dirty="0">
                <a:latin typeface="Times New Roman"/>
                <a:cs typeface="Times New Roman"/>
              </a:rPr>
              <a:t>%         </a:t>
            </a:r>
            <a:r>
              <a:rPr sz="600" spc="130" dirty="0">
                <a:latin typeface="Times New Roman"/>
                <a:cs typeface="Times New Roman"/>
              </a:rPr>
              <a:t> </a:t>
            </a:r>
            <a:r>
              <a:rPr sz="600" spc="59" dirty="0">
                <a:latin typeface="Times New Roman"/>
                <a:cs typeface="Times New Roman"/>
              </a:rPr>
              <a:t>40</a:t>
            </a:r>
            <a:r>
              <a:rPr sz="600" dirty="0">
                <a:latin typeface="Times New Roman"/>
                <a:cs typeface="Times New Roman"/>
              </a:rPr>
              <a:t>%         </a:t>
            </a:r>
            <a:r>
              <a:rPr sz="600" spc="67" dirty="0">
                <a:latin typeface="Times New Roman"/>
                <a:cs typeface="Times New Roman"/>
              </a:rPr>
              <a:t> </a:t>
            </a:r>
            <a:r>
              <a:rPr sz="600" spc="59" dirty="0">
                <a:latin typeface="Times New Roman"/>
                <a:cs typeface="Times New Roman"/>
              </a:rPr>
              <a:t>45</a:t>
            </a:r>
            <a:r>
              <a:rPr sz="600" dirty="0">
                <a:latin typeface="Times New Roman"/>
                <a:cs typeface="Times New Roman"/>
              </a:rPr>
              <a:t>%         </a:t>
            </a:r>
            <a:r>
              <a:rPr sz="600" spc="67" dirty="0">
                <a:latin typeface="Times New Roman"/>
                <a:cs typeface="Times New Roman"/>
              </a:rPr>
              <a:t> </a:t>
            </a:r>
            <a:r>
              <a:rPr sz="600" spc="48" dirty="0">
                <a:latin typeface="Times New Roman"/>
                <a:cs typeface="Times New Roman"/>
              </a:rPr>
              <a:t>50</a:t>
            </a:r>
            <a:r>
              <a:rPr sz="600" dirty="0">
                <a:latin typeface="Times New Roman"/>
                <a:cs typeface="Times New Roman"/>
              </a:rPr>
              <a:t>%</a:t>
            </a:r>
            <a:r>
              <a:rPr sz="600" spc="-107" dirty="0">
                <a:latin typeface="Times New Roman"/>
                <a:cs typeface="Times New Roman"/>
              </a:rPr>
              <a:t> </a:t>
            </a:r>
            <a:endParaRPr sz="600">
              <a:latin typeface="Times New Roman"/>
              <a:cs typeface="Times New Roman"/>
            </a:endParaRPr>
          </a:p>
          <a:p>
            <a:pPr marL="2953296" marR="1386886">
              <a:lnSpc>
                <a:spcPts val="722"/>
              </a:lnSpc>
              <a:spcBef>
                <a:spcPts val="355"/>
              </a:spcBef>
              <a:tabLst>
                <a:tab pos="1789326" algn="l"/>
              </a:tabLst>
            </a:pPr>
            <a:r>
              <a:rPr sz="600" spc="26" dirty="0">
                <a:latin typeface="Times New Roman"/>
                <a:cs typeface="Times New Roman"/>
              </a:rPr>
              <a:t>Expecte</a:t>
            </a:r>
            <a:r>
              <a:rPr sz="600" dirty="0">
                <a:latin typeface="Times New Roman"/>
                <a:cs typeface="Times New Roman"/>
              </a:rPr>
              <a:t>d  </a:t>
            </a:r>
            <a:r>
              <a:rPr sz="600" spc="57" dirty="0">
                <a:latin typeface="Times New Roman"/>
                <a:cs typeface="Times New Roman"/>
              </a:rPr>
              <a:t> </a:t>
            </a:r>
            <a:r>
              <a:rPr sz="600" spc="30" dirty="0">
                <a:latin typeface="Times New Roman"/>
                <a:cs typeface="Times New Roman"/>
              </a:rPr>
              <a:t>Growt</a:t>
            </a:r>
            <a:r>
              <a:rPr sz="600" dirty="0">
                <a:latin typeface="Times New Roman"/>
                <a:cs typeface="Times New Roman"/>
              </a:rPr>
              <a:t>h </a:t>
            </a:r>
            <a:r>
              <a:rPr sz="600" spc="176" dirty="0">
                <a:latin typeface="Times New Roman"/>
                <a:cs typeface="Times New Roman"/>
              </a:rPr>
              <a:t> </a:t>
            </a:r>
            <a:r>
              <a:rPr sz="600" spc="26" dirty="0">
                <a:latin typeface="Times New Roman"/>
                <a:cs typeface="Times New Roman"/>
              </a:rPr>
              <a:t>Rate</a:t>
            </a:r>
            <a:endParaRPr sz="600">
              <a:latin typeface="Times New Roman"/>
              <a:cs typeface="Times New Roman"/>
            </a:endParaRPr>
          </a:p>
        </p:txBody>
      </p:sp>
    </p:spTree>
    <p:extLst>
      <p:ext uri="{BB962C8B-B14F-4D97-AF65-F5344CB8AC3E}">
        <p14:creationId xmlns:p14="http://schemas.microsoft.com/office/powerpoint/2010/main" val="357640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9" name="object 1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0" name="object 2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1" name="object 2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2" name="object 2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5" name="object 15"/>
          <p:cNvSpPr/>
          <p:nvPr/>
        </p:nvSpPr>
        <p:spPr>
          <a:xfrm>
            <a:off x="2044205" y="2017059"/>
            <a:ext cx="5869544" cy="3697941"/>
          </a:xfrm>
          <a:prstGeom prst="rect">
            <a:avLst/>
          </a:prstGeom>
          <a:blipFill>
            <a:blip r:embed="rId8" cstate="print"/>
            <a:stretch>
              <a:fillRect/>
            </a:stretch>
          </a:blipFill>
        </p:spPr>
        <p:txBody>
          <a:bodyPr wrap="square" lIns="0" tIns="0" rIns="0" bIns="0" rtlCol="0">
            <a:noAutofit/>
          </a:bodyPr>
          <a:lstStyle/>
          <a:p>
            <a:endParaRPr/>
          </a:p>
        </p:txBody>
      </p:sp>
      <p:sp>
        <p:nvSpPr>
          <p:cNvPr id="14" name="object 14"/>
          <p:cNvSpPr txBox="1"/>
          <p:nvPr/>
        </p:nvSpPr>
        <p:spPr>
          <a:xfrm>
            <a:off x="1411837" y="984998"/>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13" name="object 13"/>
          <p:cNvSpPr txBox="1"/>
          <p:nvPr/>
        </p:nvSpPr>
        <p:spPr>
          <a:xfrm>
            <a:off x="1804474" y="984998"/>
            <a:ext cx="77277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12" name="object 12"/>
          <p:cNvSpPr txBox="1"/>
          <p:nvPr/>
        </p:nvSpPr>
        <p:spPr>
          <a:xfrm>
            <a:off x="2581880" y="984998"/>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11" name="object 11"/>
          <p:cNvSpPr txBox="1"/>
          <p:nvPr/>
        </p:nvSpPr>
        <p:spPr>
          <a:xfrm>
            <a:off x="3051217" y="984998"/>
            <a:ext cx="1157605" cy="605118"/>
          </a:xfrm>
          <a:prstGeom prst="rect">
            <a:avLst/>
          </a:prstGeom>
        </p:spPr>
        <p:txBody>
          <a:bodyPr wrap="square" lIns="0" tIns="0" rIns="0" bIns="0" rtlCol="0">
            <a:noAutofit/>
          </a:bodyPr>
          <a:lstStyle/>
          <a:p>
            <a:pPr marL="11397" marR="7923">
              <a:lnSpc>
                <a:spcPts val="2172"/>
              </a:lnSpc>
              <a:spcBef>
                <a:spcPts val="109"/>
              </a:spcBef>
            </a:pPr>
            <a:r>
              <a:rPr sz="3200" baseline="1207" dirty="0">
                <a:latin typeface="Times New Roman"/>
                <a:cs typeface="Times New Roman"/>
              </a:rPr>
              <a:t>Length of</a:t>
            </a:r>
            <a:endParaRPr sz="2200">
              <a:latin typeface="Times New Roman"/>
              <a:cs typeface="Times New Roman"/>
            </a:endParaRPr>
          </a:p>
          <a:p>
            <a:pPr marL="437209">
              <a:lnSpc>
                <a:spcPct val="95825"/>
              </a:lnSpc>
            </a:pPr>
            <a:r>
              <a:rPr sz="2200" dirty="0">
                <a:latin typeface="Times New Roman"/>
                <a:cs typeface="Times New Roman"/>
              </a:rPr>
              <a:t>years;</a:t>
            </a:r>
            <a:endParaRPr sz="2200">
              <a:latin typeface="Times New Roman"/>
              <a:cs typeface="Times New Roman"/>
            </a:endParaRPr>
          </a:p>
        </p:txBody>
      </p:sp>
      <p:sp>
        <p:nvSpPr>
          <p:cNvPr id="10" name="object 10"/>
          <p:cNvSpPr txBox="1"/>
          <p:nvPr/>
        </p:nvSpPr>
        <p:spPr>
          <a:xfrm>
            <a:off x="4205411" y="984998"/>
            <a:ext cx="161166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High Growth:</a:t>
            </a:r>
            <a:endParaRPr sz="2200">
              <a:latin typeface="Times New Roman"/>
              <a:cs typeface="Times New Roman"/>
            </a:endParaRPr>
          </a:p>
        </p:txBody>
      </p:sp>
      <p:sp>
        <p:nvSpPr>
          <p:cNvPr id="9" name="object 9"/>
          <p:cNvSpPr txBox="1"/>
          <p:nvPr/>
        </p:nvSpPr>
        <p:spPr>
          <a:xfrm>
            <a:off x="5821683" y="984998"/>
            <a:ext cx="57256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25%</a:t>
            </a:r>
            <a:endParaRPr sz="2200">
              <a:latin typeface="Times New Roman"/>
              <a:cs typeface="Times New Roman"/>
            </a:endParaRPr>
          </a:p>
        </p:txBody>
      </p:sp>
      <p:sp>
        <p:nvSpPr>
          <p:cNvPr id="8" name="object 8"/>
          <p:cNvSpPr txBox="1"/>
          <p:nvPr/>
        </p:nvSpPr>
        <p:spPr>
          <a:xfrm>
            <a:off x="6398863" y="984998"/>
            <a:ext cx="84965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growth</a:t>
            </a:r>
            <a:endParaRPr sz="2200">
              <a:latin typeface="Times New Roman"/>
              <a:cs typeface="Times New Roman"/>
            </a:endParaRPr>
          </a:p>
        </p:txBody>
      </p:sp>
      <p:sp>
        <p:nvSpPr>
          <p:cNvPr id="7" name="object 7"/>
          <p:cNvSpPr txBox="1"/>
          <p:nvPr/>
        </p:nvSpPr>
        <p:spPr>
          <a:xfrm>
            <a:off x="7253135" y="984998"/>
            <a:ext cx="38774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for</a:t>
            </a:r>
            <a:endParaRPr sz="2200">
              <a:latin typeface="Times New Roman"/>
              <a:cs typeface="Times New Roman"/>
            </a:endParaRPr>
          </a:p>
        </p:txBody>
      </p:sp>
      <p:sp>
        <p:nvSpPr>
          <p:cNvPr id="6" name="object 6"/>
          <p:cNvSpPr txBox="1"/>
          <p:nvPr/>
        </p:nvSpPr>
        <p:spPr>
          <a:xfrm>
            <a:off x="7645495" y="984998"/>
            <a:ext cx="2032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n</a:t>
            </a:r>
            <a:endParaRPr sz="2200">
              <a:latin typeface="Times New Roman"/>
              <a:cs typeface="Times New Roman"/>
            </a:endParaRPr>
          </a:p>
        </p:txBody>
      </p:sp>
      <p:sp>
        <p:nvSpPr>
          <p:cNvPr id="5" name="object 5"/>
          <p:cNvSpPr txBox="1"/>
          <p:nvPr/>
        </p:nvSpPr>
        <p:spPr>
          <a:xfrm>
            <a:off x="4213431" y="1298763"/>
            <a:ext cx="4340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8%</a:t>
            </a:r>
            <a:endParaRPr sz="2200">
              <a:latin typeface="Times New Roman"/>
              <a:cs typeface="Times New Roman"/>
            </a:endParaRPr>
          </a:p>
        </p:txBody>
      </p:sp>
      <p:sp>
        <p:nvSpPr>
          <p:cNvPr id="4" name="object 4"/>
          <p:cNvSpPr txBox="1"/>
          <p:nvPr/>
        </p:nvSpPr>
        <p:spPr>
          <a:xfrm>
            <a:off x="4652067" y="1298763"/>
            <a:ext cx="112585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thereafter</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22</a:t>
            </a:r>
            <a:endParaRPr sz="1300">
              <a:latin typeface="Times New Roman"/>
              <a:cs typeface="Times New Roman"/>
            </a:endParaRPr>
          </a:p>
        </p:txBody>
      </p:sp>
    </p:spTree>
    <p:extLst>
      <p:ext uri="{BB962C8B-B14F-4D97-AF65-F5344CB8AC3E}">
        <p14:creationId xmlns:p14="http://schemas.microsoft.com/office/powerpoint/2010/main" val="469949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object 14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47" name="object 14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48" name="object 14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9" name="object 14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0" name="object 15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1" name="object 15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2" name="object 15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53" name="object 153"/>
          <p:cNvSpPr/>
          <p:nvPr/>
        </p:nvSpPr>
        <p:spPr>
          <a:xfrm>
            <a:off x="1454727" y="2095501"/>
            <a:ext cx="5865089" cy="3888440"/>
          </a:xfrm>
          <a:custGeom>
            <a:avLst/>
            <a:gdLst/>
            <a:ahLst/>
            <a:cxnLst/>
            <a:rect l="l" t="t" r="r" b="b"/>
            <a:pathLst>
              <a:path w="6451598" h="4406899">
                <a:moveTo>
                  <a:pt x="0" y="0"/>
                </a:moveTo>
                <a:lnTo>
                  <a:pt x="0" y="4406899"/>
                </a:lnTo>
                <a:lnTo>
                  <a:pt x="6451598" y="4406899"/>
                </a:lnTo>
                <a:lnTo>
                  <a:pt x="6451598" y="0"/>
                </a:lnTo>
                <a:lnTo>
                  <a:pt x="0" y="0"/>
                </a:lnTo>
                <a:close/>
              </a:path>
            </a:pathLst>
          </a:custGeom>
          <a:solidFill>
            <a:srgbClr val="FEFFFF"/>
          </a:solidFill>
        </p:spPr>
        <p:txBody>
          <a:bodyPr wrap="square" lIns="0" tIns="0" rIns="0" bIns="0" rtlCol="0">
            <a:noAutofit/>
          </a:bodyPr>
          <a:lstStyle/>
          <a:p>
            <a:endParaRPr/>
          </a:p>
        </p:txBody>
      </p:sp>
      <p:sp>
        <p:nvSpPr>
          <p:cNvPr id="154" name="object 154"/>
          <p:cNvSpPr/>
          <p:nvPr/>
        </p:nvSpPr>
        <p:spPr>
          <a:xfrm>
            <a:off x="1920905" y="2636717"/>
            <a:ext cx="4821212" cy="2905923"/>
          </a:xfrm>
          <a:custGeom>
            <a:avLst/>
            <a:gdLst/>
            <a:ahLst/>
            <a:cxnLst/>
            <a:rect l="l" t="t" r="r" b="b"/>
            <a:pathLst>
              <a:path w="5303333" h="3293379">
                <a:moveTo>
                  <a:pt x="0" y="0"/>
                </a:moveTo>
                <a:lnTo>
                  <a:pt x="0" y="3293379"/>
                </a:lnTo>
                <a:lnTo>
                  <a:pt x="5303333" y="3293379"/>
                </a:lnTo>
                <a:lnTo>
                  <a:pt x="5303333" y="0"/>
                </a:lnTo>
                <a:lnTo>
                  <a:pt x="0" y="0"/>
                </a:lnTo>
                <a:close/>
              </a:path>
            </a:pathLst>
          </a:custGeom>
          <a:solidFill>
            <a:srgbClr val="FEFFFE"/>
          </a:solidFill>
        </p:spPr>
        <p:txBody>
          <a:bodyPr wrap="square" lIns="0" tIns="0" rIns="0" bIns="0" rtlCol="0">
            <a:noAutofit/>
          </a:bodyPr>
          <a:lstStyle/>
          <a:p>
            <a:endParaRPr/>
          </a:p>
        </p:txBody>
      </p:sp>
      <p:sp>
        <p:nvSpPr>
          <p:cNvPr id="155" name="object 155"/>
          <p:cNvSpPr/>
          <p:nvPr/>
        </p:nvSpPr>
        <p:spPr>
          <a:xfrm>
            <a:off x="6484758" y="5251215"/>
            <a:ext cx="257359" cy="0"/>
          </a:xfrm>
          <a:custGeom>
            <a:avLst/>
            <a:gdLst/>
            <a:ahLst/>
            <a:cxnLst/>
            <a:rect l="l" t="t" r="r" b="b"/>
            <a:pathLst>
              <a:path w="283095">
                <a:moveTo>
                  <a:pt x="0" y="0"/>
                </a:moveTo>
                <a:lnTo>
                  <a:pt x="283095" y="0"/>
                </a:lnTo>
              </a:path>
            </a:pathLst>
          </a:custGeom>
          <a:ln w="1132">
            <a:solidFill>
              <a:srgbClr val="000000"/>
            </a:solidFill>
          </a:ln>
        </p:spPr>
        <p:txBody>
          <a:bodyPr wrap="square" lIns="0" tIns="0" rIns="0" bIns="0" rtlCol="0">
            <a:noAutofit/>
          </a:bodyPr>
          <a:lstStyle/>
          <a:p>
            <a:endParaRPr/>
          </a:p>
        </p:txBody>
      </p:sp>
      <p:sp>
        <p:nvSpPr>
          <p:cNvPr id="156" name="object 156"/>
          <p:cNvSpPr/>
          <p:nvPr/>
        </p:nvSpPr>
        <p:spPr>
          <a:xfrm>
            <a:off x="5824199" y="5251215"/>
            <a:ext cx="514720" cy="0"/>
          </a:xfrm>
          <a:custGeom>
            <a:avLst/>
            <a:gdLst/>
            <a:ahLst/>
            <a:cxnLst/>
            <a:rect l="l" t="t" r="r" b="b"/>
            <a:pathLst>
              <a:path w="566192">
                <a:moveTo>
                  <a:pt x="0" y="0"/>
                </a:moveTo>
                <a:lnTo>
                  <a:pt x="566192" y="0"/>
                </a:lnTo>
              </a:path>
            </a:pathLst>
          </a:custGeom>
          <a:ln w="1132">
            <a:solidFill>
              <a:srgbClr val="000000"/>
            </a:solidFill>
          </a:ln>
        </p:spPr>
        <p:txBody>
          <a:bodyPr wrap="square" lIns="0" tIns="0" rIns="0" bIns="0" rtlCol="0">
            <a:noAutofit/>
          </a:bodyPr>
          <a:lstStyle/>
          <a:p>
            <a:endParaRPr/>
          </a:p>
        </p:txBody>
      </p:sp>
      <p:sp>
        <p:nvSpPr>
          <p:cNvPr id="157" name="object 157"/>
          <p:cNvSpPr/>
          <p:nvPr/>
        </p:nvSpPr>
        <p:spPr>
          <a:xfrm>
            <a:off x="5026383" y="5251215"/>
            <a:ext cx="506142" cy="0"/>
          </a:xfrm>
          <a:custGeom>
            <a:avLst/>
            <a:gdLst/>
            <a:ahLst/>
            <a:cxnLst/>
            <a:rect l="l" t="t" r="r" b="b"/>
            <a:pathLst>
              <a:path w="556756">
                <a:moveTo>
                  <a:pt x="0" y="0"/>
                </a:moveTo>
                <a:lnTo>
                  <a:pt x="556756" y="0"/>
                </a:lnTo>
              </a:path>
            </a:pathLst>
          </a:custGeom>
          <a:ln w="1132">
            <a:solidFill>
              <a:srgbClr val="000000"/>
            </a:solidFill>
          </a:ln>
        </p:spPr>
        <p:txBody>
          <a:bodyPr wrap="square" lIns="0" tIns="0" rIns="0" bIns="0" rtlCol="0">
            <a:noAutofit/>
          </a:bodyPr>
          <a:lstStyle/>
          <a:p>
            <a:endParaRPr/>
          </a:p>
        </p:txBody>
      </p:sp>
      <p:sp>
        <p:nvSpPr>
          <p:cNvPr id="158" name="object 158"/>
          <p:cNvSpPr/>
          <p:nvPr/>
        </p:nvSpPr>
        <p:spPr>
          <a:xfrm>
            <a:off x="4219988" y="5251215"/>
            <a:ext cx="514720" cy="0"/>
          </a:xfrm>
          <a:custGeom>
            <a:avLst/>
            <a:gdLst/>
            <a:ahLst/>
            <a:cxnLst/>
            <a:rect l="l" t="t" r="r" b="b"/>
            <a:pathLst>
              <a:path w="566192">
                <a:moveTo>
                  <a:pt x="0" y="0"/>
                </a:moveTo>
                <a:lnTo>
                  <a:pt x="566192" y="0"/>
                </a:lnTo>
              </a:path>
            </a:pathLst>
          </a:custGeom>
          <a:ln w="1132">
            <a:solidFill>
              <a:srgbClr val="000000"/>
            </a:solidFill>
          </a:ln>
        </p:spPr>
        <p:txBody>
          <a:bodyPr wrap="square" lIns="0" tIns="0" rIns="0" bIns="0" rtlCol="0">
            <a:noAutofit/>
          </a:bodyPr>
          <a:lstStyle/>
          <a:p>
            <a:endParaRPr/>
          </a:p>
        </p:txBody>
      </p:sp>
      <p:sp>
        <p:nvSpPr>
          <p:cNvPr id="159" name="object 159"/>
          <p:cNvSpPr/>
          <p:nvPr/>
        </p:nvSpPr>
        <p:spPr>
          <a:xfrm>
            <a:off x="3413594" y="5251215"/>
            <a:ext cx="514719" cy="0"/>
          </a:xfrm>
          <a:custGeom>
            <a:avLst/>
            <a:gdLst/>
            <a:ahLst/>
            <a:cxnLst/>
            <a:rect l="l" t="t" r="r" b="b"/>
            <a:pathLst>
              <a:path w="566191">
                <a:moveTo>
                  <a:pt x="0" y="0"/>
                </a:moveTo>
                <a:lnTo>
                  <a:pt x="566191" y="0"/>
                </a:lnTo>
              </a:path>
            </a:pathLst>
          </a:custGeom>
          <a:ln w="1132">
            <a:solidFill>
              <a:srgbClr val="000000"/>
            </a:solidFill>
          </a:ln>
        </p:spPr>
        <p:txBody>
          <a:bodyPr wrap="square" lIns="0" tIns="0" rIns="0" bIns="0" rtlCol="0">
            <a:noAutofit/>
          </a:bodyPr>
          <a:lstStyle/>
          <a:p>
            <a:endParaRPr/>
          </a:p>
        </p:txBody>
      </p:sp>
      <p:sp>
        <p:nvSpPr>
          <p:cNvPr id="160" name="object 160"/>
          <p:cNvSpPr/>
          <p:nvPr/>
        </p:nvSpPr>
        <p:spPr>
          <a:xfrm>
            <a:off x="2615778" y="5251215"/>
            <a:ext cx="506141" cy="0"/>
          </a:xfrm>
          <a:custGeom>
            <a:avLst/>
            <a:gdLst/>
            <a:ahLst/>
            <a:cxnLst/>
            <a:rect l="l" t="t" r="r" b="b"/>
            <a:pathLst>
              <a:path w="556755">
                <a:moveTo>
                  <a:pt x="0" y="0"/>
                </a:moveTo>
                <a:lnTo>
                  <a:pt x="556755" y="0"/>
                </a:lnTo>
              </a:path>
            </a:pathLst>
          </a:custGeom>
          <a:ln w="1132">
            <a:solidFill>
              <a:srgbClr val="000000"/>
            </a:solidFill>
          </a:ln>
        </p:spPr>
        <p:txBody>
          <a:bodyPr wrap="square" lIns="0" tIns="0" rIns="0" bIns="0" rtlCol="0">
            <a:noAutofit/>
          </a:bodyPr>
          <a:lstStyle/>
          <a:p>
            <a:endParaRPr/>
          </a:p>
        </p:txBody>
      </p:sp>
      <p:sp>
        <p:nvSpPr>
          <p:cNvPr id="161" name="object 161"/>
          <p:cNvSpPr/>
          <p:nvPr/>
        </p:nvSpPr>
        <p:spPr>
          <a:xfrm>
            <a:off x="1920905" y="5251215"/>
            <a:ext cx="403197" cy="0"/>
          </a:xfrm>
          <a:custGeom>
            <a:avLst/>
            <a:gdLst/>
            <a:ahLst/>
            <a:cxnLst/>
            <a:rect l="l" t="t" r="r" b="b"/>
            <a:pathLst>
              <a:path w="443517">
                <a:moveTo>
                  <a:pt x="0" y="0"/>
                </a:moveTo>
                <a:lnTo>
                  <a:pt x="443517" y="0"/>
                </a:lnTo>
              </a:path>
            </a:pathLst>
          </a:custGeom>
          <a:ln w="1132">
            <a:solidFill>
              <a:srgbClr val="000000"/>
            </a:solidFill>
          </a:ln>
        </p:spPr>
        <p:txBody>
          <a:bodyPr wrap="square" lIns="0" tIns="0" rIns="0" bIns="0" rtlCol="0">
            <a:noAutofit/>
          </a:bodyPr>
          <a:lstStyle/>
          <a:p>
            <a:endParaRPr/>
          </a:p>
        </p:txBody>
      </p:sp>
      <p:sp>
        <p:nvSpPr>
          <p:cNvPr id="162" name="object 162"/>
          <p:cNvSpPr/>
          <p:nvPr/>
        </p:nvSpPr>
        <p:spPr>
          <a:xfrm>
            <a:off x="4074150" y="4959791"/>
            <a:ext cx="2667965" cy="0"/>
          </a:xfrm>
          <a:custGeom>
            <a:avLst/>
            <a:gdLst/>
            <a:ahLst/>
            <a:cxnLst/>
            <a:rect l="l" t="t" r="r" b="b"/>
            <a:pathLst>
              <a:path w="2934762">
                <a:moveTo>
                  <a:pt x="0" y="0"/>
                </a:moveTo>
                <a:lnTo>
                  <a:pt x="2934762" y="0"/>
                </a:lnTo>
              </a:path>
            </a:pathLst>
          </a:custGeom>
          <a:ln w="1132">
            <a:solidFill>
              <a:srgbClr val="000000"/>
            </a:solidFill>
          </a:ln>
        </p:spPr>
        <p:txBody>
          <a:bodyPr wrap="square" lIns="0" tIns="0" rIns="0" bIns="0" rtlCol="0">
            <a:noAutofit/>
          </a:bodyPr>
          <a:lstStyle/>
          <a:p>
            <a:endParaRPr/>
          </a:p>
        </p:txBody>
      </p:sp>
      <p:sp>
        <p:nvSpPr>
          <p:cNvPr id="163" name="object 163"/>
          <p:cNvSpPr/>
          <p:nvPr/>
        </p:nvSpPr>
        <p:spPr>
          <a:xfrm>
            <a:off x="3413594" y="4959791"/>
            <a:ext cx="514719" cy="0"/>
          </a:xfrm>
          <a:custGeom>
            <a:avLst/>
            <a:gdLst/>
            <a:ahLst/>
            <a:cxnLst/>
            <a:rect l="l" t="t" r="r" b="b"/>
            <a:pathLst>
              <a:path w="566191">
                <a:moveTo>
                  <a:pt x="0" y="0"/>
                </a:moveTo>
                <a:lnTo>
                  <a:pt x="566191" y="0"/>
                </a:lnTo>
              </a:path>
            </a:pathLst>
          </a:custGeom>
          <a:ln w="1132">
            <a:solidFill>
              <a:srgbClr val="000000"/>
            </a:solidFill>
          </a:ln>
        </p:spPr>
        <p:txBody>
          <a:bodyPr wrap="square" lIns="0" tIns="0" rIns="0" bIns="0" rtlCol="0">
            <a:noAutofit/>
          </a:bodyPr>
          <a:lstStyle/>
          <a:p>
            <a:endParaRPr/>
          </a:p>
        </p:txBody>
      </p:sp>
      <p:sp>
        <p:nvSpPr>
          <p:cNvPr id="164" name="object 164"/>
          <p:cNvSpPr/>
          <p:nvPr/>
        </p:nvSpPr>
        <p:spPr>
          <a:xfrm>
            <a:off x="2615778" y="4959791"/>
            <a:ext cx="506141" cy="0"/>
          </a:xfrm>
          <a:custGeom>
            <a:avLst/>
            <a:gdLst/>
            <a:ahLst/>
            <a:cxnLst/>
            <a:rect l="l" t="t" r="r" b="b"/>
            <a:pathLst>
              <a:path w="556755">
                <a:moveTo>
                  <a:pt x="0" y="0"/>
                </a:moveTo>
                <a:lnTo>
                  <a:pt x="556755" y="0"/>
                </a:lnTo>
              </a:path>
            </a:pathLst>
          </a:custGeom>
          <a:ln w="1132">
            <a:solidFill>
              <a:srgbClr val="000000"/>
            </a:solidFill>
          </a:ln>
        </p:spPr>
        <p:txBody>
          <a:bodyPr wrap="square" lIns="0" tIns="0" rIns="0" bIns="0" rtlCol="0">
            <a:noAutofit/>
          </a:bodyPr>
          <a:lstStyle/>
          <a:p>
            <a:endParaRPr/>
          </a:p>
        </p:txBody>
      </p:sp>
      <p:sp>
        <p:nvSpPr>
          <p:cNvPr id="165" name="object 165"/>
          <p:cNvSpPr/>
          <p:nvPr/>
        </p:nvSpPr>
        <p:spPr>
          <a:xfrm>
            <a:off x="1920905" y="4959791"/>
            <a:ext cx="403197" cy="0"/>
          </a:xfrm>
          <a:custGeom>
            <a:avLst/>
            <a:gdLst/>
            <a:ahLst/>
            <a:cxnLst/>
            <a:rect l="l" t="t" r="r" b="b"/>
            <a:pathLst>
              <a:path w="443517">
                <a:moveTo>
                  <a:pt x="0" y="0"/>
                </a:moveTo>
                <a:lnTo>
                  <a:pt x="443517" y="0"/>
                </a:lnTo>
              </a:path>
            </a:pathLst>
          </a:custGeom>
          <a:ln w="1132">
            <a:solidFill>
              <a:srgbClr val="000000"/>
            </a:solidFill>
          </a:ln>
        </p:spPr>
        <p:txBody>
          <a:bodyPr wrap="square" lIns="0" tIns="0" rIns="0" bIns="0" rtlCol="0">
            <a:noAutofit/>
          </a:bodyPr>
          <a:lstStyle/>
          <a:p>
            <a:endParaRPr/>
          </a:p>
        </p:txBody>
      </p:sp>
      <p:sp>
        <p:nvSpPr>
          <p:cNvPr id="166" name="object 166"/>
          <p:cNvSpPr/>
          <p:nvPr/>
        </p:nvSpPr>
        <p:spPr>
          <a:xfrm>
            <a:off x="3267755" y="4668365"/>
            <a:ext cx="3474360" cy="0"/>
          </a:xfrm>
          <a:custGeom>
            <a:avLst/>
            <a:gdLst/>
            <a:ahLst/>
            <a:cxnLst/>
            <a:rect l="l" t="t" r="r" b="b"/>
            <a:pathLst>
              <a:path w="3821796">
                <a:moveTo>
                  <a:pt x="0" y="0"/>
                </a:moveTo>
                <a:lnTo>
                  <a:pt x="3821796" y="0"/>
                </a:lnTo>
              </a:path>
            </a:pathLst>
          </a:custGeom>
          <a:ln w="1132">
            <a:solidFill>
              <a:srgbClr val="000000"/>
            </a:solidFill>
          </a:ln>
        </p:spPr>
        <p:txBody>
          <a:bodyPr wrap="square" lIns="0" tIns="0" rIns="0" bIns="0" rtlCol="0">
            <a:noAutofit/>
          </a:bodyPr>
          <a:lstStyle/>
          <a:p>
            <a:endParaRPr/>
          </a:p>
        </p:txBody>
      </p:sp>
      <p:sp>
        <p:nvSpPr>
          <p:cNvPr id="167" name="object 167"/>
          <p:cNvSpPr/>
          <p:nvPr/>
        </p:nvSpPr>
        <p:spPr>
          <a:xfrm>
            <a:off x="2615778" y="4668365"/>
            <a:ext cx="506141" cy="0"/>
          </a:xfrm>
          <a:custGeom>
            <a:avLst/>
            <a:gdLst/>
            <a:ahLst/>
            <a:cxnLst/>
            <a:rect l="l" t="t" r="r" b="b"/>
            <a:pathLst>
              <a:path w="556755">
                <a:moveTo>
                  <a:pt x="0" y="0"/>
                </a:moveTo>
                <a:lnTo>
                  <a:pt x="556755" y="0"/>
                </a:lnTo>
              </a:path>
            </a:pathLst>
          </a:custGeom>
          <a:ln w="1132">
            <a:solidFill>
              <a:srgbClr val="000000"/>
            </a:solidFill>
          </a:ln>
        </p:spPr>
        <p:txBody>
          <a:bodyPr wrap="square" lIns="0" tIns="0" rIns="0" bIns="0" rtlCol="0">
            <a:noAutofit/>
          </a:bodyPr>
          <a:lstStyle/>
          <a:p>
            <a:endParaRPr/>
          </a:p>
        </p:txBody>
      </p:sp>
      <p:sp>
        <p:nvSpPr>
          <p:cNvPr id="168" name="object 168"/>
          <p:cNvSpPr/>
          <p:nvPr/>
        </p:nvSpPr>
        <p:spPr>
          <a:xfrm>
            <a:off x="1920905" y="4668365"/>
            <a:ext cx="403197" cy="0"/>
          </a:xfrm>
          <a:custGeom>
            <a:avLst/>
            <a:gdLst/>
            <a:ahLst/>
            <a:cxnLst/>
            <a:rect l="l" t="t" r="r" b="b"/>
            <a:pathLst>
              <a:path w="443517">
                <a:moveTo>
                  <a:pt x="0" y="0"/>
                </a:moveTo>
                <a:lnTo>
                  <a:pt x="443517" y="0"/>
                </a:lnTo>
              </a:path>
            </a:pathLst>
          </a:custGeom>
          <a:ln w="1132">
            <a:solidFill>
              <a:srgbClr val="000000"/>
            </a:solidFill>
          </a:ln>
        </p:spPr>
        <p:txBody>
          <a:bodyPr wrap="square" lIns="0" tIns="0" rIns="0" bIns="0" rtlCol="0">
            <a:noAutofit/>
          </a:bodyPr>
          <a:lstStyle/>
          <a:p>
            <a:endParaRPr/>
          </a:p>
        </p:txBody>
      </p:sp>
      <p:sp>
        <p:nvSpPr>
          <p:cNvPr id="169" name="object 169"/>
          <p:cNvSpPr/>
          <p:nvPr/>
        </p:nvSpPr>
        <p:spPr>
          <a:xfrm>
            <a:off x="2615778" y="4376941"/>
            <a:ext cx="4126339" cy="0"/>
          </a:xfrm>
          <a:custGeom>
            <a:avLst/>
            <a:gdLst/>
            <a:ahLst/>
            <a:cxnLst/>
            <a:rect l="l" t="t" r="r" b="b"/>
            <a:pathLst>
              <a:path w="4538973">
                <a:moveTo>
                  <a:pt x="0" y="0"/>
                </a:moveTo>
                <a:lnTo>
                  <a:pt x="4538973" y="0"/>
                </a:lnTo>
              </a:path>
            </a:pathLst>
          </a:custGeom>
          <a:ln w="1132">
            <a:solidFill>
              <a:srgbClr val="000000"/>
            </a:solidFill>
          </a:ln>
        </p:spPr>
        <p:txBody>
          <a:bodyPr wrap="square" lIns="0" tIns="0" rIns="0" bIns="0" rtlCol="0">
            <a:noAutofit/>
          </a:bodyPr>
          <a:lstStyle/>
          <a:p>
            <a:endParaRPr/>
          </a:p>
        </p:txBody>
      </p:sp>
      <p:sp>
        <p:nvSpPr>
          <p:cNvPr id="170" name="object 170"/>
          <p:cNvSpPr/>
          <p:nvPr/>
        </p:nvSpPr>
        <p:spPr>
          <a:xfrm>
            <a:off x="1920905" y="4376941"/>
            <a:ext cx="403197" cy="0"/>
          </a:xfrm>
          <a:custGeom>
            <a:avLst/>
            <a:gdLst/>
            <a:ahLst/>
            <a:cxnLst/>
            <a:rect l="l" t="t" r="r" b="b"/>
            <a:pathLst>
              <a:path w="443517">
                <a:moveTo>
                  <a:pt x="0" y="0"/>
                </a:moveTo>
                <a:lnTo>
                  <a:pt x="443517" y="0"/>
                </a:lnTo>
              </a:path>
            </a:pathLst>
          </a:custGeom>
          <a:ln w="1132">
            <a:solidFill>
              <a:srgbClr val="000000"/>
            </a:solidFill>
          </a:ln>
        </p:spPr>
        <p:txBody>
          <a:bodyPr wrap="square" lIns="0" tIns="0" rIns="0" bIns="0" rtlCol="0">
            <a:noAutofit/>
          </a:bodyPr>
          <a:lstStyle/>
          <a:p>
            <a:endParaRPr/>
          </a:p>
        </p:txBody>
      </p:sp>
      <p:sp>
        <p:nvSpPr>
          <p:cNvPr id="171" name="object 171"/>
          <p:cNvSpPr/>
          <p:nvPr/>
        </p:nvSpPr>
        <p:spPr>
          <a:xfrm>
            <a:off x="2469939" y="4093842"/>
            <a:ext cx="4272176" cy="0"/>
          </a:xfrm>
          <a:custGeom>
            <a:avLst/>
            <a:gdLst/>
            <a:ahLst/>
            <a:cxnLst/>
            <a:rect l="l" t="t" r="r" b="b"/>
            <a:pathLst>
              <a:path w="4699394">
                <a:moveTo>
                  <a:pt x="0" y="0"/>
                </a:moveTo>
                <a:lnTo>
                  <a:pt x="4699394" y="0"/>
                </a:lnTo>
              </a:path>
            </a:pathLst>
          </a:custGeom>
          <a:ln w="1132">
            <a:solidFill>
              <a:srgbClr val="000000"/>
            </a:solidFill>
          </a:ln>
        </p:spPr>
        <p:txBody>
          <a:bodyPr wrap="square" lIns="0" tIns="0" rIns="0" bIns="0" rtlCol="0">
            <a:noAutofit/>
          </a:bodyPr>
          <a:lstStyle/>
          <a:p>
            <a:endParaRPr/>
          </a:p>
        </p:txBody>
      </p:sp>
      <p:sp>
        <p:nvSpPr>
          <p:cNvPr id="172" name="object 172"/>
          <p:cNvSpPr/>
          <p:nvPr/>
        </p:nvSpPr>
        <p:spPr>
          <a:xfrm>
            <a:off x="1920905" y="4093842"/>
            <a:ext cx="403197" cy="0"/>
          </a:xfrm>
          <a:custGeom>
            <a:avLst/>
            <a:gdLst/>
            <a:ahLst/>
            <a:cxnLst/>
            <a:rect l="l" t="t" r="r" b="b"/>
            <a:pathLst>
              <a:path w="443517">
                <a:moveTo>
                  <a:pt x="0" y="0"/>
                </a:moveTo>
                <a:lnTo>
                  <a:pt x="443517" y="0"/>
                </a:lnTo>
              </a:path>
            </a:pathLst>
          </a:custGeom>
          <a:ln w="1132">
            <a:solidFill>
              <a:srgbClr val="000000"/>
            </a:solidFill>
          </a:ln>
        </p:spPr>
        <p:txBody>
          <a:bodyPr wrap="square" lIns="0" tIns="0" rIns="0" bIns="0" rtlCol="0">
            <a:noAutofit/>
          </a:bodyPr>
          <a:lstStyle/>
          <a:p>
            <a:endParaRPr/>
          </a:p>
        </p:txBody>
      </p:sp>
      <p:sp>
        <p:nvSpPr>
          <p:cNvPr id="173" name="object 173"/>
          <p:cNvSpPr/>
          <p:nvPr/>
        </p:nvSpPr>
        <p:spPr>
          <a:xfrm>
            <a:off x="2469939" y="3802417"/>
            <a:ext cx="4272176" cy="0"/>
          </a:xfrm>
          <a:custGeom>
            <a:avLst/>
            <a:gdLst/>
            <a:ahLst/>
            <a:cxnLst/>
            <a:rect l="l" t="t" r="r" b="b"/>
            <a:pathLst>
              <a:path w="4699394">
                <a:moveTo>
                  <a:pt x="0" y="0"/>
                </a:moveTo>
                <a:lnTo>
                  <a:pt x="4699394" y="0"/>
                </a:lnTo>
              </a:path>
            </a:pathLst>
          </a:custGeom>
          <a:ln w="1132">
            <a:solidFill>
              <a:srgbClr val="000000"/>
            </a:solidFill>
          </a:ln>
        </p:spPr>
        <p:txBody>
          <a:bodyPr wrap="square" lIns="0" tIns="0" rIns="0" bIns="0" rtlCol="0">
            <a:noAutofit/>
          </a:bodyPr>
          <a:lstStyle/>
          <a:p>
            <a:endParaRPr/>
          </a:p>
        </p:txBody>
      </p:sp>
      <p:sp>
        <p:nvSpPr>
          <p:cNvPr id="174" name="object 174"/>
          <p:cNvSpPr/>
          <p:nvPr/>
        </p:nvSpPr>
        <p:spPr>
          <a:xfrm>
            <a:off x="1920905" y="3802417"/>
            <a:ext cx="403197" cy="0"/>
          </a:xfrm>
          <a:custGeom>
            <a:avLst/>
            <a:gdLst/>
            <a:ahLst/>
            <a:cxnLst/>
            <a:rect l="l" t="t" r="r" b="b"/>
            <a:pathLst>
              <a:path w="443517">
                <a:moveTo>
                  <a:pt x="0" y="0"/>
                </a:moveTo>
                <a:lnTo>
                  <a:pt x="443517" y="0"/>
                </a:lnTo>
              </a:path>
            </a:pathLst>
          </a:custGeom>
          <a:ln w="1132">
            <a:solidFill>
              <a:srgbClr val="000000"/>
            </a:solidFill>
          </a:ln>
        </p:spPr>
        <p:txBody>
          <a:bodyPr wrap="square" lIns="0" tIns="0" rIns="0" bIns="0" rtlCol="0">
            <a:noAutofit/>
          </a:bodyPr>
          <a:lstStyle/>
          <a:p>
            <a:endParaRPr/>
          </a:p>
        </p:txBody>
      </p:sp>
      <p:sp>
        <p:nvSpPr>
          <p:cNvPr id="175" name="object 175"/>
          <p:cNvSpPr/>
          <p:nvPr/>
        </p:nvSpPr>
        <p:spPr>
          <a:xfrm>
            <a:off x="1920905" y="3510992"/>
            <a:ext cx="4821212" cy="0"/>
          </a:xfrm>
          <a:custGeom>
            <a:avLst/>
            <a:gdLst/>
            <a:ahLst/>
            <a:cxnLst/>
            <a:rect l="l" t="t" r="r" b="b"/>
            <a:pathLst>
              <a:path w="5303333">
                <a:moveTo>
                  <a:pt x="5303333" y="0"/>
                </a:moveTo>
                <a:lnTo>
                  <a:pt x="0" y="0"/>
                </a:lnTo>
              </a:path>
              <a:path w="5303333">
                <a:moveTo>
                  <a:pt x="0" y="0"/>
                </a:moveTo>
                <a:lnTo>
                  <a:pt x="5303333" y="1"/>
                </a:lnTo>
              </a:path>
            </a:pathLst>
          </a:custGeom>
          <a:ln w="1132">
            <a:solidFill>
              <a:srgbClr val="000000"/>
            </a:solidFill>
          </a:ln>
        </p:spPr>
        <p:txBody>
          <a:bodyPr wrap="square" lIns="0" tIns="0" rIns="0" bIns="0" rtlCol="0">
            <a:noAutofit/>
          </a:bodyPr>
          <a:lstStyle/>
          <a:p>
            <a:endParaRPr/>
          </a:p>
        </p:txBody>
      </p:sp>
      <p:sp>
        <p:nvSpPr>
          <p:cNvPr id="176" name="object 176"/>
          <p:cNvSpPr/>
          <p:nvPr/>
        </p:nvSpPr>
        <p:spPr>
          <a:xfrm>
            <a:off x="1920905" y="3219567"/>
            <a:ext cx="4821212" cy="0"/>
          </a:xfrm>
          <a:custGeom>
            <a:avLst/>
            <a:gdLst/>
            <a:ahLst/>
            <a:cxnLst/>
            <a:rect l="l" t="t" r="r" b="b"/>
            <a:pathLst>
              <a:path w="5303333">
                <a:moveTo>
                  <a:pt x="5303333" y="0"/>
                </a:moveTo>
                <a:lnTo>
                  <a:pt x="0" y="0"/>
                </a:lnTo>
              </a:path>
              <a:path w="5303333">
                <a:moveTo>
                  <a:pt x="0" y="0"/>
                </a:moveTo>
                <a:lnTo>
                  <a:pt x="5303333" y="1"/>
                </a:lnTo>
              </a:path>
            </a:pathLst>
          </a:custGeom>
          <a:ln w="1132">
            <a:solidFill>
              <a:srgbClr val="000000"/>
            </a:solidFill>
          </a:ln>
        </p:spPr>
        <p:txBody>
          <a:bodyPr wrap="square" lIns="0" tIns="0" rIns="0" bIns="0" rtlCol="0">
            <a:noAutofit/>
          </a:bodyPr>
          <a:lstStyle/>
          <a:p>
            <a:endParaRPr/>
          </a:p>
        </p:txBody>
      </p:sp>
      <p:sp>
        <p:nvSpPr>
          <p:cNvPr id="177" name="object 177"/>
          <p:cNvSpPr/>
          <p:nvPr/>
        </p:nvSpPr>
        <p:spPr>
          <a:xfrm>
            <a:off x="1920905" y="2928142"/>
            <a:ext cx="4821212" cy="0"/>
          </a:xfrm>
          <a:custGeom>
            <a:avLst/>
            <a:gdLst/>
            <a:ahLst/>
            <a:cxnLst/>
            <a:rect l="l" t="t" r="r" b="b"/>
            <a:pathLst>
              <a:path w="5303333">
                <a:moveTo>
                  <a:pt x="5303333" y="0"/>
                </a:moveTo>
                <a:lnTo>
                  <a:pt x="0" y="0"/>
                </a:lnTo>
              </a:path>
              <a:path w="5303333">
                <a:moveTo>
                  <a:pt x="0" y="0"/>
                </a:moveTo>
                <a:lnTo>
                  <a:pt x="5303333" y="1"/>
                </a:lnTo>
              </a:path>
            </a:pathLst>
          </a:custGeom>
          <a:ln w="1132">
            <a:solidFill>
              <a:srgbClr val="000000"/>
            </a:solidFill>
          </a:ln>
        </p:spPr>
        <p:txBody>
          <a:bodyPr wrap="square" lIns="0" tIns="0" rIns="0" bIns="0" rtlCol="0">
            <a:noAutofit/>
          </a:bodyPr>
          <a:lstStyle/>
          <a:p>
            <a:endParaRPr/>
          </a:p>
        </p:txBody>
      </p:sp>
      <p:sp>
        <p:nvSpPr>
          <p:cNvPr id="178" name="object 178"/>
          <p:cNvSpPr/>
          <p:nvPr/>
        </p:nvSpPr>
        <p:spPr>
          <a:xfrm>
            <a:off x="1920905" y="2636717"/>
            <a:ext cx="4821212" cy="0"/>
          </a:xfrm>
          <a:custGeom>
            <a:avLst/>
            <a:gdLst/>
            <a:ahLst/>
            <a:cxnLst/>
            <a:rect l="l" t="t" r="r" b="b"/>
            <a:pathLst>
              <a:path w="5303333">
                <a:moveTo>
                  <a:pt x="5303333" y="0"/>
                </a:moveTo>
                <a:lnTo>
                  <a:pt x="0" y="0"/>
                </a:lnTo>
              </a:path>
              <a:path w="5303333">
                <a:moveTo>
                  <a:pt x="0" y="0"/>
                </a:moveTo>
                <a:lnTo>
                  <a:pt x="5303333" y="1"/>
                </a:lnTo>
              </a:path>
            </a:pathLst>
          </a:custGeom>
          <a:ln w="1132">
            <a:solidFill>
              <a:srgbClr val="000000"/>
            </a:solidFill>
          </a:ln>
        </p:spPr>
        <p:txBody>
          <a:bodyPr wrap="square" lIns="0" tIns="0" rIns="0" bIns="0" rtlCol="0">
            <a:noAutofit/>
          </a:bodyPr>
          <a:lstStyle/>
          <a:p>
            <a:endParaRPr/>
          </a:p>
        </p:txBody>
      </p:sp>
      <p:sp>
        <p:nvSpPr>
          <p:cNvPr id="179" name="object 179"/>
          <p:cNvSpPr/>
          <p:nvPr/>
        </p:nvSpPr>
        <p:spPr>
          <a:xfrm>
            <a:off x="1920905" y="2640881"/>
            <a:ext cx="4829791" cy="0"/>
          </a:xfrm>
          <a:custGeom>
            <a:avLst/>
            <a:gdLst/>
            <a:ahLst/>
            <a:cxnLst/>
            <a:rect l="l" t="t" r="r" b="b"/>
            <a:pathLst>
              <a:path w="5312770">
                <a:moveTo>
                  <a:pt x="5312770" y="0"/>
                </a:moveTo>
                <a:lnTo>
                  <a:pt x="0" y="0"/>
                </a:lnTo>
              </a:path>
              <a:path w="5312770">
                <a:moveTo>
                  <a:pt x="0" y="1"/>
                </a:moveTo>
                <a:lnTo>
                  <a:pt x="5312770" y="0"/>
                </a:lnTo>
              </a:path>
            </a:pathLst>
          </a:custGeom>
          <a:ln w="9436">
            <a:solidFill>
              <a:srgbClr val="000000"/>
            </a:solidFill>
          </a:ln>
        </p:spPr>
        <p:txBody>
          <a:bodyPr wrap="square" lIns="0" tIns="0" rIns="0" bIns="0" rtlCol="0">
            <a:noAutofit/>
          </a:bodyPr>
          <a:lstStyle/>
          <a:p>
            <a:endParaRPr/>
          </a:p>
        </p:txBody>
      </p:sp>
      <p:sp>
        <p:nvSpPr>
          <p:cNvPr id="180" name="object 180"/>
          <p:cNvSpPr/>
          <p:nvPr/>
        </p:nvSpPr>
        <p:spPr>
          <a:xfrm>
            <a:off x="6742116" y="2636717"/>
            <a:ext cx="8578" cy="2914249"/>
          </a:xfrm>
          <a:prstGeom prst="rect">
            <a:avLst/>
          </a:prstGeom>
          <a:blipFill>
            <a:blip r:embed="rId8" cstate="print"/>
            <a:stretch>
              <a:fillRect/>
            </a:stretch>
          </a:blipFill>
        </p:spPr>
        <p:txBody>
          <a:bodyPr wrap="square" lIns="0" tIns="0" rIns="0" bIns="0" rtlCol="0">
            <a:noAutofit/>
          </a:bodyPr>
          <a:lstStyle/>
          <a:p>
            <a:endParaRPr/>
          </a:p>
        </p:txBody>
      </p:sp>
      <p:sp>
        <p:nvSpPr>
          <p:cNvPr id="181" name="object 181"/>
          <p:cNvSpPr/>
          <p:nvPr/>
        </p:nvSpPr>
        <p:spPr>
          <a:xfrm>
            <a:off x="1920905" y="5542640"/>
            <a:ext cx="4829790" cy="8327"/>
          </a:xfrm>
          <a:prstGeom prst="rect">
            <a:avLst/>
          </a:prstGeom>
          <a:blipFill>
            <a:blip r:embed="rId9" cstate="print"/>
            <a:stretch>
              <a:fillRect/>
            </a:stretch>
          </a:blipFill>
        </p:spPr>
        <p:txBody>
          <a:bodyPr wrap="square" lIns="0" tIns="0" rIns="0" bIns="0" rtlCol="0">
            <a:noAutofit/>
          </a:bodyPr>
          <a:lstStyle/>
          <a:p>
            <a:endParaRPr/>
          </a:p>
        </p:txBody>
      </p:sp>
      <p:sp>
        <p:nvSpPr>
          <p:cNvPr id="182" name="object 182"/>
          <p:cNvSpPr/>
          <p:nvPr/>
        </p:nvSpPr>
        <p:spPr>
          <a:xfrm>
            <a:off x="1920905" y="2636717"/>
            <a:ext cx="8578" cy="2914249"/>
          </a:xfrm>
          <a:prstGeom prst="rect">
            <a:avLst/>
          </a:prstGeom>
          <a:blipFill>
            <a:blip r:embed="rId10" cstate="print"/>
            <a:stretch>
              <a:fillRect/>
            </a:stretch>
          </a:blipFill>
        </p:spPr>
        <p:txBody>
          <a:bodyPr wrap="square" lIns="0" tIns="0" rIns="0" bIns="0" rtlCol="0">
            <a:noAutofit/>
          </a:bodyPr>
          <a:lstStyle/>
          <a:p>
            <a:endParaRPr/>
          </a:p>
        </p:txBody>
      </p:sp>
      <p:sp>
        <p:nvSpPr>
          <p:cNvPr id="183" name="object 183"/>
          <p:cNvSpPr/>
          <p:nvPr/>
        </p:nvSpPr>
        <p:spPr>
          <a:xfrm>
            <a:off x="2023849" y="2678349"/>
            <a:ext cx="145837" cy="2864291"/>
          </a:xfrm>
          <a:prstGeom prst="rect">
            <a:avLst/>
          </a:prstGeom>
          <a:blipFill>
            <a:blip r:embed="rId11" cstate="print"/>
            <a:stretch>
              <a:fillRect/>
            </a:stretch>
          </a:blipFill>
        </p:spPr>
        <p:txBody>
          <a:bodyPr wrap="square" lIns="0" tIns="0" rIns="0" bIns="0" rtlCol="0">
            <a:noAutofit/>
          </a:bodyPr>
          <a:lstStyle/>
          <a:p>
            <a:endParaRPr/>
          </a:p>
        </p:txBody>
      </p:sp>
      <p:sp>
        <p:nvSpPr>
          <p:cNvPr id="184" name="object 184"/>
          <p:cNvSpPr/>
          <p:nvPr/>
        </p:nvSpPr>
        <p:spPr>
          <a:xfrm>
            <a:off x="2023849" y="2682513"/>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185" name="object 185"/>
          <p:cNvSpPr/>
          <p:nvPr/>
        </p:nvSpPr>
        <p:spPr>
          <a:xfrm>
            <a:off x="2173975" y="2678349"/>
            <a:ext cx="0" cy="2872617"/>
          </a:xfrm>
          <a:custGeom>
            <a:avLst/>
            <a:gdLst/>
            <a:ahLst/>
            <a:cxnLst/>
            <a:rect l="l" t="t" r="r" b="b"/>
            <a:pathLst>
              <a:path h="3255633">
                <a:moveTo>
                  <a:pt x="0" y="0"/>
                </a:moveTo>
                <a:lnTo>
                  <a:pt x="0" y="3246195"/>
                </a:lnTo>
              </a:path>
            </a:pathLst>
          </a:custGeom>
          <a:ln w="9436">
            <a:solidFill>
              <a:srgbClr val="000000"/>
            </a:solidFill>
          </a:ln>
        </p:spPr>
        <p:txBody>
          <a:bodyPr wrap="square" lIns="0" tIns="0" rIns="0" bIns="0" rtlCol="0">
            <a:noAutofit/>
          </a:bodyPr>
          <a:lstStyle/>
          <a:p>
            <a:endParaRPr/>
          </a:p>
        </p:txBody>
      </p:sp>
      <p:sp>
        <p:nvSpPr>
          <p:cNvPr id="186" name="object 186"/>
          <p:cNvSpPr/>
          <p:nvPr/>
        </p:nvSpPr>
        <p:spPr>
          <a:xfrm>
            <a:off x="2028137" y="2678349"/>
            <a:ext cx="0" cy="2872617"/>
          </a:xfrm>
          <a:custGeom>
            <a:avLst/>
            <a:gdLst/>
            <a:ahLst/>
            <a:cxnLst/>
            <a:rect l="l" t="t" r="r" b="b"/>
            <a:pathLst>
              <a:path h="3255633">
                <a:moveTo>
                  <a:pt x="0" y="0"/>
                </a:moveTo>
                <a:lnTo>
                  <a:pt x="0" y="3246195"/>
                </a:lnTo>
              </a:path>
            </a:pathLst>
          </a:custGeom>
          <a:ln w="9436">
            <a:solidFill>
              <a:srgbClr val="000000"/>
            </a:solidFill>
          </a:ln>
        </p:spPr>
        <p:txBody>
          <a:bodyPr wrap="square" lIns="0" tIns="0" rIns="0" bIns="0" rtlCol="0">
            <a:noAutofit/>
          </a:bodyPr>
          <a:lstStyle/>
          <a:p>
            <a:endParaRPr/>
          </a:p>
        </p:txBody>
      </p:sp>
      <p:sp>
        <p:nvSpPr>
          <p:cNvPr id="187" name="object 187"/>
          <p:cNvSpPr/>
          <p:nvPr/>
        </p:nvSpPr>
        <p:spPr>
          <a:xfrm>
            <a:off x="2830243" y="3869029"/>
            <a:ext cx="145837" cy="1673610"/>
          </a:xfrm>
          <a:prstGeom prst="rect">
            <a:avLst/>
          </a:prstGeom>
          <a:blipFill>
            <a:blip r:embed="rId12" cstate="print"/>
            <a:stretch>
              <a:fillRect/>
            </a:stretch>
          </a:blipFill>
        </p:spPr>
        <p:txBody>
          <a:bodyPr wrap="square" lIns="0" tIns="0" rIns="0" bIns="0" rtlCol="0">
            <a:noAutofit/>
          </a:bodyPr>
          <a:lstStyle/>
          <a:p>
            <a:endParaRPr/>
          </a:p>
        </p:txBody>
      </p:sp>
      <p:sp>
        <p:nvSpPr>
          <p:cNvPr id="188" name="object 188"/>
          <p:cNvSpPr/>
          <p:nvPr/>
        </p:nvSpPr>
        <p:spPr>
          <a:xfrm>
            <a:off x="2830243" y="3873191"/>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189" name="object 189"/>
          <p:cNvSpPr/>
          <p:nvPr/>
        </p:nvSpPr>
        <p:spPr>
          <a:xfrm>
            <a:off x="2980370" y="3869028"/>
            <a:ext cx="0" cy="1681938"/>
          </a:xfrm>
          <a:custGeom>
            <a:avLst/>
            <a:gdLst/>
            <a:ahLst/>
            <a:cxnLst/>
            <a:rect l="l" t="t" r="r" b="b"/>
            <a:pathLst>
              <a:path h="1906196">
                <a:moveTo>
                  <a:pt x="0" y="0"/>
                </a:moveTo>
                <a:lnTo>
                  <a:pt x="0" y="1896759"/>
                </a:lnTo>
              </a:path>
            </a:pathLst>
          </a:custGeom>
          <a:ln w="9436">
            <a:solidFill>
              <a:srgbClr val="000000"/>
            </a:solidFill>
          </a:ln>
        </p:spPr>
        <p:txBody>
          <a:bodyPr wrap="square" lIns="0" tIns="0" rIns="0" bIns="0" rtlCol="0">
            <a:noAutofit/>
          </a:bodyPr>
          <a:lstStyle/>
          <a:p>
            <a:endParaRPr/>
          </a:p>
        </p:txBody>
      </p:sp>
      <p:sp>
        <p:nvSpPr>
          <p:cNvPr id="190" name="object 190"/>
          <p:cNvSpPr/>
          <p:nvPr/>
        </p:nvSpPr>
        <p:spPr>
          <a:xfrm>
            <a:off x="2834533" y="3869028"/>
            <a:ext cx="0" cy="1681938"/>
          </a:xfrm>
          <a:custGeom>
            <a:avLst/>
            <a:gdLst/>
            <a:ahLst/>
            <a:cxnLst/>
            <a:rect l="l" t="t" r="r" b="b"/>
            <a:pathLst>
              <a:path h="1906196">
                <a:moveTo>
                  <a:pt x="0" y="0"/>
                </a:moveTo>
                <a:lnTo>
                  <a:pt x="0" y="1896759"/>
                </a:lnTo>
              </a:path>
            </a:pathLst>
          </a:custGeom>
          <a:ln w="9436">
            <a:solidFill>
              <a:srgbClr val="000000"/>
            </a:solidFill>
          </a:ln>
        </p:spPr>
        <p:txBody>
          <a:bodyPr wrap="square" lIns="0" tIns="0" rIns="0" bIns="0" rtlCol="0">
            <a:noAutofit/>
          </a:bodyPr>
          <a:lstStyle/>
          <a:p>
            <a:endParaRPr/>
          </a:p>
        </p:txBody>
      </p:sp>
      <p:sp>
        <p:nvSpPr>
          <p:cNvPr id="191" name="object 191"/>
          <p:cNvSpPr/>
          <p:nvPr/>
        </p:nvSpPr>
        <p:spPr>
          <a:xfrm>
            <a:off x="3628060" y="4393593"/>
            <a:ext cx="145837" cy="1149046"/>
          </a:xfrm>
          <a:prstGeom prst="rect">
            <a:avLst/>
          </a:prstGeom>
          <a:blipFill>
            <a:blip r:embed="rId13" cstate="print"/>
            <a:stretch>
              <a:fillRect/>
            </a:stretch>
          </a:blipFill>
        </p:spPr>
        <p:txBody>
          <a:bodyPr wrap="square" lIns="0" tIns="0" rIns="0" bIns="0" rtlCol="0">
            <a:noAutofit/>
          </a:bodyPr>
          <a:lstStyle/>
          <a:p>
            <a:endParaRPr/>
          </a:p>
        </p:txBody>
      </p:sp>
      <p:sp>
        <p:nvSpPr>
          <p:cNvPr id="192" name="object 192"/>
          <p:cNvSpPr/>
          <p:nvPr/>
        </p:nvSpPr>
        <p:spPr>
          <a:xfrm>
            <a:off x="3628060" y="4397756"/>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193" name="object 193"/>
          <p:cNvSpPr/>
          <p:nvPr/>
        </p:nvSpPr>
        <p:spPr>
          <a:xfrm>
            <a:off x="3778186" y="4393594"/>
            <a:ext cx="0" cy="1157373"/>
          </a:xfrm>
          <a:custGeom>
            <a:avLst/>
            <a:gdLst/>
            <a:ahLst/>
            <a:cxnLst/>
            <a:rect l="l" t="t" r="r" b="b"/>
            <a:pathLst>
              <a:path h="1311689">
                <a:moveTo>
                  <a:pt x="0" y="0"/>
                </a:moveTo>
                <a:lnTo>
                  <a:pt x="0" y="1302252"/>
                </a:lnTo>
              </a:path>
            </a:pathLst>
          </a:custGeom>
          <a:ln w="9436">
            <a:solidFill>
              <a:srgbClr val="000000"/>
            </a:solidFill>
          </a:ln>
        </p:spPr>
        <p:txBody>
          <a:bodyPr wrap="square" lIns="0" tIns="0" rIns="0" bIns="0" rtlCol="0">
            <a:noAutofit/>
          </a:bodyPr>
          <a:lstStyle/>
          <a:p>
            <a:endParaRPr/>
          </a:p>
        </p:txBody>
      </p:sp>
      <p:sp>
        <p:nvSpPr>
          <p:cNvPr id="194" name="object 194"/>
          <p:cNvSpPr/>
          <p:nvPr/>
        </p:nvSpPr>
        <p:spPr>
          <a:xfrm>
            <a:off x="3632349" y="4393594"/>
            <a:ext cx="0" cy="1157373"/>
          </a:xfrm>
          <a:custGeom>
            <a:avLst/>
            <a:gdLst/>
            <a:ahLst/>
            <a:cxnLst/>
            <a:rect l="l" t="t" r="r" b="b"/>
            <a:pathLst>
              <a:path h="1311689">
                <a:moveTo>
                  <a:pt x="0" y="0"/>
                </a:moveTo>
                <a:lnTo>
                  <a:pt x="0" y="1302252"/>
                </a:lnTo>
              </a:path>
            </a:pathLst>
          </a:custGeom>
          <a:ln w="9436">
            <a:solidFill>
              <a:srgbClr val="000000"/>
            </a:solidFill>
          </a:ln>
        </p:spPr>
        <p:txBody>
          <a:bodyPr wrap="square" lIns="0" tIns="0" rIns="0" bIns="0" rtlCol="0">
            <a:noAutofit/>
          </a:bodyPr>
          <a:lstStyle/>
          <a:p>
            <a:endParaRPr/>
          </a:p>
        </p:txBody>
      </p:sp>
      <p:sp>
        <p:nvSpPr>
          <p:cNvPr id="195" name="object 195"/>
          <p:cNvSpPr/>
          <p:nvPr/>
        </p:nvSpPr>
        <p:spPr>
          <a:xfrm>
            <a:off x="4434456" y="4685019"/>
            <a:ext cx="145837" cy="857621"/>
          </a:xfrm>
          <a:prstGeom prst="rect">
            <a:avLst/>
          </a:prstGeom>
          <a:blipFill>
            <a:blip r:embed="rId14" cstate="print"/>
            <a:stretch>
              <a:fillRect/>
            </a:stretch>
          </a:blipFill>
        </p:spPr>
        <p:txBody>
          <a:bodyPr wrap="square" lIns="0" tIns="0" rIns="0" bIns="0" rtlCol="0">
            <a:noAutofit/>
          </a:bodyPr>
          <a:lstStyle/>
          <a:p>
            <a:endParaRPr/>
          </a:p>
        </p:txBody>
      </p:sp>
      <p:sp>
        <p:nvSpPr>
          <p:cNvPr id="196" name="object 196"/>
          <p:cNvSpPr/>
          <p:nvPr/>
        </p:nvSpPr>
        <p:spPr>
          <a:xfrm>
            <a:off x="4434455" y="4689182"/>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197" name="object 197"/>
          <p:cNvSpPr/>
          <p:nvPr/>
        </p:nvSpPr>
        <p:spPr>
          <a:xfrm>
            <a:off x="4584581" y="4685018"/>
            <a:ext cx="0" cy="865948"/>
          </a:xfrm>
          <a:custGeom>
            <a:avLst/>
            <a:gdLst/>
            <a:ahLst/>
            <a:cxnLst/>
            <a:rect l="l" t="t" r="r" b="b"/>
            <a:pathLst>
              <a:path h="981408">
                <a:moveTo>
                  <a:pt x="0" y="0"/>
                </a:moveTo>
                <a:lnTo>
                  <a:pt x="0" y="971970"/>
                </a:lnTo>
              </a:path>
            </a:pathLst>
          </a:custGeom>
          <a:ln w="9436">
            <a:solidFill>
              <a:srgbClr val="000000"/>
            </a:solidFill>
          </a:ln>
        </p:spPr>
        <p:txBody>
          <a:bodyPr wrap="square" lIns="0" tIns="0" rIns="0" bIns="0" rtlCol="0">
            <a:noAutofit/>
          </a:bodyPr>
          <a:lstStyle/>
          <a:p>
            <a:endParaRPr/>
          </a:p>
        </p:txBody>
      </p:sp>
      <p:sp>
        <p:nvSpPr>
          <p:cNvPr id="198" name="object 198"/>
          <p:cNvSpPr/>
          <p:nvPr/>
        </p:nvSpPr>
        <p:spPr>
          <a:xfrm>
            <a:off x="4438744" y="4685018"/>
            <a:ext cx="0" cy="865948"/>
          </a:xfrm>
          <a:custGeom>
            <a:avLst/>
            <a:gdLst/>
            <a:ahLst/>
            <a:cxnLst/>
            <a:rect l="l" t="t" r="r" b="b"/>
            <a:pathLst>
              <a:path h="981408">
                <a:moveTo>
                  <a:pt x="0" y="0"/>
                </a:moveTo>
                <a:lnTo>
                  <a:pt x="0" y="971970"/>
                </a:lnTo>
              </a:path>
            </a:pathLst>
          </a:custGeom>
          <a:ln w="9436">
            <a:solidFill>
              <a:srgbClr val="000000"/>
            </a:solidFill>
          </a:ln>
        </p:spPr>
        <p:txBody>
          <a:bodyPr wrap="square" lIns="0" tIns="0" rIns="0" bIns="0" rtlCol="0">
            <a:noAutofit/>
          </a:bodyPr>
          <a:lstStyle/>
          <a:p>
            <a:endParaRPr/>
          </a:p>
        </p:txBody>
      </p:sp>
      <p:sp>
        <p:nvSpPr>
          <p:cNvPr id="199" name="object 199"/>
          <p:cNvSpPr/>
          <p:nvPr/>
        </p:nvSpPr>
        <p:spPr>
          <a:xfrm>
            <a:off x="5240851" y="4859873"/>
            <a:ext cx="145837" cy="682766"/>
          </a:xfrm>
          <a:prstGeom prst="rect">
            <a:avLst/>
          </a:prstGeom>
          <a:blipFill>
            <a:blip r:embed="rId15" cstate="print"/>
            <a:stretch>
              <a:fillRect/>
            </a:stretch>
          </a:blipFill>
        </p:spPr>
        <p:txBody>
          <a:bodyPr wrap="square" lIns="0" tIns="0" rIns="0" bIns="0" rtlCol="0">
            <a:noAutofit/>
          </a:bodyPr>
          <a:lstStyle/>
          <a:p>
            <a:endParaRPr/>
          </a:p>
        </p:txBody>
      </p:sp>
      <p:sp>
        <p:nvSpPr>
          <p:cNvPr id="200" name="object 200"/>
          <p:cNvSpPr/>
          <p:nvPr/>
        </p:nvSpPr>
        <p:spPr>
          <a:xfrm>
            <a:off x="5240850" y="4864037"/>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01" name="object 201"/>
          <p:cNvSpPr/>
          <p:nvPr/>
        </p:nvSpPr>
        <p:spPr>
          <a:xfrm>
            <a:off x="5390976" y="4859874"/>
            <a:ext cx="0" cy="691093"/>
          </a:xfrm>
          <a:custGeom>
            <a:avLst/>
            <a:gdLst/>
            <a:ahLst/>
            <a:cxnLst/>
            <a:rect l="l" t="t" r="r" b="b"/>
            <a:pathLst>
              <a:path h="783239">
                <a:moveTo>
                  <a:pt x="0" y="0"/>
                </a:moveTo>
                <a:lnTo>
                  <a:pt x="0" y="773801"/>
                </a:lnTo>
              </a:path>
            </a:pathLst>
          </a:custGeom>
          <a:ln w="9436">
            <a:solidFill>
              <a:srgbClr val="000000"/>
            </a:solidFill>
          </a:ln>
        </p:spPr>
        <p:txBody>
          <a:bodyPr wrap="square" lIns="0" tIns="0" rIns="0" bIns="0" rtlCol="0">
            <a:noAutofit/>
          </a:bodyPr>
          <a:lstStyle/>
          <a:p>
            <a:endParaRPr/>
          </a:p>
        </p:txBody>
      </p:sp>
      <p:sp>
        <p:nvSpPr>
          <p:cNvPr id="202" name="object 202"/>
          <p:cNvSpPr/>
          <p:nvPr/>
        </p:nvSpPr>
        <p:spPr>
          <a:xfrm>
            <a:off x="5245139" y="4859874"/>
            <a:ext cx="0" cy="691093"/>
          </a:xfrm>
          <a:custGeom>
            <a:avLst/>
            <a:gdLst/>
            <a:ahLst/>
            <a:cxnLst/>
            <a:rect l="l" t="t" r="r" b="b"/>
            <a:pathLst>
              <a:path h="783239">
                <a:moveTo>
                  <a:pt x="0" y="0"/>
                </a:moveTo>
                <a:lnTo>
                  <a:pt x="0" y="773801"/>
                </a:lnTo>
              </a:path>
            </a:pathLst>
          </a:custGeom>
          <a:ln w="9436">
            <a:solidFill>
              <a:srgbClr val="000000"/>
            </a:solidFill>
          </a:ln>
        </p:spPr>
        <p:txBody>
          <a:bodyPr wrap="square" lIns="0" tIns="0" rIns="0" bIns="0" rtlCol="0">
            <a:noAutofit/>
          </a:bodyPr>
          <a:lstStyle/>
          <a:p>
            <a:endParaRPr/>
          </a:p>
        </p:txBody>
      </p:sp>
      <p:sp>
        <p:nvSpPr>
          <p:cNvPr id="203" name="object 203"/>
          <p:cNvSpPr/>
          <p:nvPr/>
        </p:nvSpPr>
        <p:spPr>
          <a:xfrm>
            <a:off x="6038667" y="4993097"/>
            <a:ext cx="145836" cy="549543"/>
          </a:xfrm>
          <a:prstGeom prst="rect">
            <a:avLst/>
          </a:prstGeom>
          <a:blipFill>
            <a:blip r:embed="rId16" cstate="print"/>
            <a:stretch>
              <a:fillRect/>
            </a:stretch>
          </a:blipFill>
        </p:spPr>
        <p:txBody>
          <a:bodyPr wrap="square" lIns="0" tIns="0" rIns="0" bIns="0" rtlCol="0">
            <a:noAutofit/>
          </a:bodyPr>
          <a:lstStyle/>
          <a:p>
            <a:endParaRPr/>
          </a:p>
        </p:txBody>
      </p:sp>
      <p:sp>
        <p:nvSpPr>
          <p:cNvPr id="204" name="object 204"/>
          <p:cNvSpPr/>
          <p:nvPr/>
        </p:nvSpPr>
        <p:spPr>
          <a:xfrm>
            <a:off x="6038666" y="4997259"/>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05" name="object 205"/>
          <p:cNvSpPr/>
          <p:nvPr/>
        </p:nvSpPr>
        <p:spPr>
          <a:xfrm>
            <a:off x="6188793" y="4993096"/>
            <a:ext cx="0" cy="557870"/>
          </a:xfrm>
          <a:custGeom>
            <a:avLst/>
            <a:gdLst/>
            <a:ahLst/>
            <a:cxnLst/>
            <a:rect l="l" t="t" r="r" b="b"/>
            <a:pathLst>
              <a:path h="632253">
                <a:moveTo>
                  <a:pt x="0" y="0"/>
                </a:moveTo>
                <a:lnTo>
                  <a:pt x="0" y="622816"/>
                </a:lnTo>
              </a:path>
            </a:pathLst>
          </a:custGeom>
          <a:ln w="9436">
            <a:solidFill>
              <a:srgbClr val="000000"/>
            </a:solidFill>
          </a:ln>
        </p:spPr>
        <p:txBody>
          <a:bodyPr wrap="square" lIns="0" tIns="0" rIns="0" bIns="0" rtlCol="0">
            <a:noAutofit/>
          </a:bodyPr>
          <a:lstStyle/>
          <a:p>
            <a:endParaRPr/>
          </a:p>
        </p:txBody>
      </p:sp>
      <p:sp>
        <p:nvSpPr>
          <p:cNvPr id="206" name="object 206"/>
          <p:cNvSpPr/>
          <p:nvPr/>
        </p:nvSpPr>
        <p:spPr>
          <a:xfrm>
            <a:off x="6042955" y="4993096"/>
            <a:ext cx="0" cy="557870"/>
          </a:xfrm>
          <a:custGeom>
            <a:avLst/>
            <a:gdLst/>
            <a:ahLst/>
            <a:cxnLst/>
            <a:rect l="l" t="t" r="r" b="b"/>
            <a:pathLst>
              <a:path h="632253">
                <a:moveTo>
                  <a:pt x="0" y="0"/>
                </a:moveTo>
                <a:lnTo>
                  <a:pt x="0" y="622816"/>
                </a:lnTo>
              </a:path>
            </a:pathLst>
          </a:custGeom>
          <a:ln w="9436">
            <a:solidFill>
              <a:srgbClr val="000000"/>
            </a:solidFill>
          </a:ln>
        </p:spPr>
        <p:txBody>
          <a:bodyPr wrap="square" lIns="0" tIns="0" rIns="0" bIns="0" rtlCol="0">
            <a:noAutofit/>
          </a:bodyPr>
          <a:lstStyle/>
          <a:p>
            <a:endParaRPr/>
          </a:p>
        </p:txBody>
      </p:sp>
      <p:sp>
        <p:nvSpPr>
          <p:cNvPr id="207" name="object 207"/>
          <p:cNvSpPr/>
          <p:nvPr/>
        </p:nvSpPr>
        <p:spPr>
          <a:xfrm>
            <a:off x="2169687" y="3194588"/>
            <a:ext cx="154415" cy="2348051"/>
          </a:xfrm>
          <a:prstGeom prst="rect">
            <a:avLst/>
          </a:prstGeom>
          <a:blipFill>
            <a:blip r:embed="rId17" cstate="print"/>
            <a:stretch>
              <a:fillRect/>
            </a:stretch>
          </a:blipFill>
        </p:spPr>
        <p:txBody>
          <a:bodyPr wrap="square" lIns="0" tIns="0" rIns="0" bIns="0" rtlCol="0">
            <a:noAutofit/>
          </a:bodyPr>
          <a:lstStyle/>
          <a:p>
            <a:endParaRPr/>
          </a:p>
        </p:txBody>
      </p:sp>
      <p:sp>
        <p:nvSpPr>
          <p:cNvPr id="208" name="object 208"/>
          <p:cNvSpPr/>
          <p:nvPr/>
        </p:nvSpPr>
        <p:spPr>
          <a:xfrm>
            <a:off x="2169685" y="3198751"/>
            <a:ext cx="162995" cy="0"/>
          </a:xfrm>
          <a:custGeom>
            <a:avLst/>
            <a:gdLst/>
            <a:ahLst/>
            <a:cxnLst/>
            <a:rect l="l" t="t" r="r" b="b"/>
            <a:pathLst>
              <a:path w="179294">
                <a:moveTo>
                  <a:pt x="0" y="0"/>
                </a:moveTo>
                <a:lnTo>
                  <a:pt x="179294" y="0"/>
                </a:lnTo>
              </a:path>
            </a:pathLst>
          </a:custGeom>
          <a:ln w="9436">
            <a:solidFill>
              <a:srgbClr val="000000"/>
            </a:solidFill>
          </a:ln>
        </p:spPr>
        <p:txBody>
          <a:bodyPr wrap="square" lIns="0" tIns="0" rIns="0" bIns="0" rtlCol="0">
            <a:noAutofit/>
          </a:bodyPr>
          <a:lstStyle/>
          <a:p>
            <a:endParaRPr/>
          </a:p>
        </p:txBody>
      </p:sp>
      <p:sp>
        <p:nvSpPr>
          <p:cNvPr id="209" name="object 209"/>
          <p:cNvSpPr/>
          <p:nvPr/>
        </p:nvSpPr>
        <p:spPr>
          <a:xfrm>
            <a:off x="2328391" y="3194588"/>
            <a:ext cx="0" cy="2356378"/>
          </a:xfrm>
          <a:custGeom>
            <a:avLst/>
            <a:gdLst/>
            <a:ahLst/>
            <a:cxnLst/>
            <a:rect l="l" t="t" r="r" b="b"/>
            <a:pathLst>
              <a:path h="2670562">
                <a:moveTo>
                  <a:pt x="0" y="0"/>
                </a:moveTo>
                <a:lnTo>
                  <a:pt x="0" y="2661125"/>
                </a:lnTo>
              </a:path>
            </a:pathLst>
          </a:custGeom>
          <a:ln w="9436">
            <a:solidFill>
              <a:srgbClr val="000000"/>
            </a:solidFill>
          </a:ln>
        </p:spPr>
        <p:txBody>
          <a:bodyPr wrap="square" lIns="0" tIns="0" rIns="0" bIns="0" rtlCol="0">
            <a:noAutofit/>
          </a:bodyPr>
          <a:lstStyle/>
          <a:p>
            <a:endParaRPr/>
          </a:p>
        </p:txBody>
      </p:sp>
      <p:sp>
        <p:nvSpPr>
          <p:cNvPr id="210" name="object 210"/>
          <p:cNvSpPr/>
          <p:nvPr/>
        </p:nvSpPr>
        <p:spPr>
          <a:xfrm>
            <a:off x="2173975" y="3194588"/>
            <a:ext cx="0" cy="2356378"/>
          </a:xfrm>
          <a:custGeom>
            <a:avLst/>
            <a:gdLst/>
            <a:ahLst/>
            <a:cxnLst/>
            <a:rect l="l" t="t" r="r" b="b"/>
            <a:pathLst>
              <a:path h="2670562">
                <a:moveTo>
                  <a:pt x="0" y="0"/>
                </a:moveTo>
                <a:lnTo>
                  <a:pt x="0" y="2661125"/>
                </a:lnTo>
              </a:path>
            </a:pathLst>
          </a:custGeom>
          <a:ln w="9436">
            <a:solidFill>
              <a:srgbClr val="000000"/>
            </a:solidFill>
          </a:ln>
        </p:spPr>
        <p:txBody>
          <a:bodyPr wrap="square" lIns="0" tIns="0" rIns="0" bIns="0" rtlCol="0">
            <a:noAutofit/>
          </a:bodyPr>
          <a:lstStyle/>
          <a:p>
            <a:endParaRPr/>
          </a:p>
        </p:txBody>
      </p:sp>
      <p:sp>
        <p:nvSpPr>
          <p:cNvPr id="211" name="object 211"/>
          <p:cNvSpPr/>
          <p:nvPr/>
        </p:nvSpPr>
        <p:spPr>
          <a:xfrm>
            <a:off x="2976082" y="4168780"/>
            <a:ext cx="145837" cy="1373860"/>
          </a:xfrm>
          <a:prstGeom prst="rect">
            <a:avLst/>
          </a:prstGeom>
          <a:blipFill>
            <a:blip r:embed="rId18" cstate="print"/>
            <a:stretch>
              <a:fillRect/>
            </a:stretch>
          </a:blipFill>
        </p:spPr>
        <p:txBody>
          <a:bodyPr wrap="square" lIns="0" tIns="0" rIns="0" bIns="0" rtlCol="0">
            <a:noAutofit/>
          </a:bodyPr>
          <a:lstStyle/>
          <a:p>
            <a:endParaRPr/>
          </a:p>
        </p:txBody>
      </p:sp>
      <p:sp>
        <p:nvSpPr>
          <p:cNvPr id="212" name="object 212"/>
          <p:cNvSpPr/>
          <p:nvPr/>
        </p:nvSpPr>
        <p:spPr>
          <a:xfrm>
            <a:off x="2976082" y="4172943"/>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13" name="object 213"/>
          <p:cNvSpPr/>
          <p:nvPr/>
        </p:nvSpPr>
        <p:spPr>
          <a:xfrm>
            <a:off x="3126207" y="4168780"/>
            <a:ext cx="0" cy="1382186"/>
          </a:xfrm>
          <a:custGeom>
            <a:avLst/>
            <a:gdLst/>
            <a:ahLst/>
            <a:cxnLst/>
            <a:rect l="l" t="t" r="r" b="b"/>
            <a:pathLst>
              <a:path h="1566478">
                <a:moveTo>
                  <a:pt x="0" y="0"/>
                </a:moveTo>
                <a:lnTo>
                  <a:pt x="0" y="1557041"/>
                </a:lnTo>
              </a:path>
            </a:pathLst>
          </a:custGeom>
          <a:ln w="9436">
            <a:solidFill>
              <a:srgbClr val="000000"/>
            </a:solidFill>
          </a:ln>
        </p:spPr>
        <p:txBody>
          <a:bodyPr wrap="square" lIns="0" tIns="0" rIns="0" bIns="0" rtlCol="0">
            <a:noAutofit/>
          </a:bodyPr>
          <a:lstStyle/>
          <a:p>
            <a:endParaRPr/>
          </a:p>
        </p:txBody>
      </p:sp>
      <p:sp>
        <p:nvSpPr>
          <p:cNvPr id="214" name="object 214"/>
          <p:cNvSpPr/>
          <p:nvPr/>
        </p:nvSpPr>
        <p:spPr>
          <a:xfrm>
            <a:off x="2980370" y="4168780"/>
            <a:ext cx="0" cy="1382186"/>
          </a:xfrm>
          <a:custGeom>
            <a:avLst/>
            <a:gdLst/>
            <a:ahLst/>
            <a:cxnLst/>
            <a:rect l="l" t="t" r="r" b="b"/>
            <a:pathLst>
              <a:path h="1566478">
                <a:moveTo>
                  <a:pt x="0" y="0"/>
                </a:moveTo>
                <a:lnTo>
                  <a:pt x="0" y="1557041"/>
                </a:lnTo>
              </a:path>
            </a:pathLst>
          </a:custGeom>
          <a:ln w="9436">
            <a:solidFill>
              <a:srgbClr val="000000"/>
            </a:solidFill>
          </a:ln>
        </p:spPr>
        <p:txBody>
          <a:bodyPr wrap="square" lIns="0" tIns="0" rIns="0" bIns="0" rtlCol="0">
            <a:noAutofit/>
          </a:bodyPr>
          <a:lstStyle/>
          <a:p>
            <a:endParaRPr/>
          </a:p>
        </p:txBody>
      </p:sp>
      <p:sp>
        <p:nvSpPr>
          <p:cNvPr id="215" name="object 215"/>
          <p:cNvSpPr/>
          <p:nvPr/>
        </p:nvSpPr>
        <p:spPr>
          <a:xfrm>
            <a:off x="3773898" y="4601754"/>
            <a:ext cx="154415" cy="940886"/>
          </a:xfrm>
          <a:prstGeom prst="rect">
            <a:avLst/>
          </a:prstGeom>
          <a:blipFill>
            <a:blip r:embed="rId19" cstate="print"/>
            <a:stretch>
              <a:fillRect/>
            </a:stretch>
          </a:blipFill>
        </p:spPr>
        <p:txBody>
          <a:bodyPr wrap="square" lIns="0" tIns="0" rIns="0" bIns="0" rtlCol="0">
            <a:noAutofit/>
          </a:bodyPr>
          <a:lstStyle/>
          <a:p>
            <a:endParaRPr/>
          </a:p>
        </p:txBody>
      </p:sp>
      <p:sp>
        <p:nvSpPr>
          <p:cNvPr id="216" name="object 216"/>
          <p:cNvSpPr/>
          <p:nvPr/>
        </p:nvSpPr>
        <p:spPr>
          <a:xfrm>
            <a:off x="3773896" y="4605917"/>
            <a:ext cx="162995" cy="0"/>
          </a:xfrm>
          <a:custGeom>
            <a:avLst/>
            <a:gdLst/>
            <a:ahLst/>
            <a:cxnLst/>
            <a:rect l="l" t="t" r="r" b="b"/>
            <a:pathLst>
              <a:path w="179294">
                <a:moveTo>
                  <a:pt x="0" y="0"/>
                </a:moveTo>
                <a:lnTo>
                  <a:pt x="179294" y="0"/>
                </a:lnTo>
              </a:path>
            </a:pathLst>
          </a:custGeom>
          <a:ln w="9436">
            <a:solidFill>
              <a:srgbClr val="000000"/>
            </a:solidFill>
          </a:ln>
        </p:spPr>
        <p:txBody>
          <a:bodyPr wrap="square" lIns="0" tIns="0" rIns="0" bIns="0" rtlCol="0">
            <a:noAutofit/>
          </a:bodyPr>
          <a:lstStyle/>
          <a:p>
            <a:endParaRPr/>
          </a:p>
        </p:txBody>
      </p:sp>
      <p:sp>
        <p:nvSpPr>
          <p:cNvPr id="217" name="object 217"/>
          <p:cNvSpPr/>
          <p:nvPr/>
        </p:nvSpPr>
        <p:spPr>
          <a:xfrm>
            <a:off x="3932602" y="4601754"/>
            <a:ext cx="0" cy="949212"/>
          </a:xfrm>
          <a:custGeom>
            <a:avLst/>
            <a:gdLst/>
            <a:ahLst/>
            <a:cxnLst/>
            <a:rect l="l" t="t" r="r" b="b"/>
            <a:pathLst>
              <a:path h="1075774">
                <a:moveTo>
                  <a:pt x="0" y="0"/>
                </a:moveTo>
                <a:lnTo>
                  <a:pt x="0" y="1066337"/>
                </a:lnTo>
              </a:path>
            </a:pathLst>
          </a:custGeom>
          <a:ln w="9436">
            <a:solidFill>
              <a:srgbClr val="000000"/>
            </a:solidFill>
          </a:ln>
        </p:spPr>
        <p:txBody>
          <a:bodyPr wrap="square" lIns="0" tIns="0" rIns="0" bIns="0" rtlCol="0">
            <a:noAutofit/>
          </a:bodyPr>
          <a:lstStyle/>
          <a:p>
            <a:endParaRPr/>
          </a:p>
        </p:txBody>
      </p:sp>
      <p:sp>
        <p:nvSpPr>
          <p:cNvPr id="218" name="object 218"/>
          <p:cNvSpPr/>
          <p:nvPr/>
        </p:nvSpPr>
        <p:spPr>
          <a:xfrm>
            <a:off x="3778186" y="4601754"/>
            <a:ext cx="0" cy="949212"/>
          </a:xfrm>
          <a:custGeom>
            <a:avLst/>
            <a:gdLst/>
            <a:ahLst/>
            <a:cxnLst/>
            <a:rect l="l" t="t" r="r" b="b"/>
            <a:pathLst>
              <a:path h="1075774">
                <a:moveTo>
                  <a:pt x="0" y="0"/>
                </a:moveTo>
                <a:lnTo>
                  <a:pt x="0" y="1066337"/>
                </a:lnTo>
              </a:path>
            </a:pathLst>
          </a:custGeom>
          <a:ln w="9436">
            <a:solidFill>
              <a:srgbClr val="000000"/>
            </a:solidFill>
          </a:ln>
        </p:spPr>
        <p:txBody>
          <a:bodyPr wrap="square" lIns="0" tIns="0" rIns="0" bIns="0" rtlCol="0">
            <a:noAutofit/>
          </a:bodyPr>
          <a:lstStyle/>
          <a:p>
            <a:endParaRPr/>
          </a:p>
        </p:txBody>
      </p:sp>
      <p:sp>
        <p:nvSpPr>
          <p:cNvPr id="219" name="object 219"/>
          <p:cNvSpPr/>
          <p:nvPr/>
        </p:nvSpPr>
        <p:spPr>
          <a:xfrm>
            <a:off x="4580293" y="4834895"/>
            <a:ext cx="154415" cy="707745"/>
          </a:xfrm>
          <a:prstGeom prst="rect">
            <a:avLst/>
          </a:prstGeom>
          <a:blipFill>
            <a:blip r:embed="rId20" cstate="print"/>
            <a:stretch>
              <a:fillRect/>
            </a:stretch>
          </a:blipFill>
        </p:spPr>
        <p:txBody>
          <a:bodyPr wrap="square" lIns="0" tIns="0" rIns="0" bIns="0" rtlCol="0">
            <a:noAutofit/>
          </a:bodyPr>
          <a:lstStyle/>
          <a:p>
            <a:endParaRPr/>
          </a:p>
        </p:txBody>
      </p:sp>
      <p:sp>
        <p:nvSpPr>
          <p:cNvPr id="220" name="object 220"/>
          <p:cNvSpPr/>
          <p:nvPr/>
        </p:nvSpPr>
        <p:spPr>
          <a:xfrm>
            <a:off x="4580293" y="4839057"/>
            <a:ext cx="162994" cy="0"/>
          </a:xfrm>
          <a:custGeom>
            <a:avLst/>
            <a:gdLst/>
            <a:ahLst/>
            <a:cxnLst/>
            <a:rect l="l" t="t" r="r" b="b"/>
            <a:pathLst>
              <a:path w="179293">
                <a:moveTo>
                  <a:pt x="0" y="0"/>
                </a:moveTo>
                <a:lnTo>
                  <a:pt x="179293" y="0"/>
                </a:lnTo>
              </a:path>
            </a:pathLst>
          </a:custGeom>
          <a:ln w="9436">
            <a:solidFill>
              <a:srgbClr val="000000"/>
            </a:solidFill>
          </a:ln>
        </p:spPr>
        <p:txBody>
          <a:bodyPr wrap="square" lIns="0" tIns="0" rIns="0" bIns="0" rtlCol="0">
            <a:noAutofit/>
          </a:bodyPr>
          <a:lstStyle/>
          <a:p>
            <a:endParaRPr/>
          </a:p>
        </p:txBody>
      </p:sp>
      <p:sp>
        <p:nvSpPr>
          <p:cNvPr id="221" name="object 221"/>
          <p:cNvSpPr/>
          <p:nvPr/>
        </p:nvSpPr>
        <p:spPr>
          <a:xfrm>
            <a:off x="4738997" y="4834894"/>
            <a:ext cx="0" cy="716073"/>
          </a:xfrm>
          <a:custGeom>
            <a:avLst/>
            <a:gdLst/>
            <a:ahLst/>
            <a:cxnLst/>
            <a:rect l="l" t="t" r="r" b="b"/>
            <a:pathLst>
              <a:path h="811549">
                <a:moveTo>
                  <a:pt x="0" y="0"/>
                </a:moveTo>
                <a:lnTo>
                  <a:pt x="0" y="802111"/>
                </a:lnTo>
              </a:path>
            </a:pathLst>
          </a:custGeom>
          <a:ln w="9436">
            <a:solidFill>
              <a:srgbClr val="000000"/>
            </a:solidFill>
          </a:ln>
        </p:spPr>
        <p:txBody>
          <a:bodyPr wrap="square" lIns="0" tIns="0" rIns="0" bIns="0" rtlCol="0">
            <a:noAutofit/>
          </a:bodyPr>
          <a:lstStyle/>
          <a:p>
            <a:endParaRPr/>
          </a:p>
        </p:txBody>
      </p:sp>
      <p:sp>
        <p:nvSpPr>
          <p:cNvPr id="222" name="object 222"/>
          <p:cNvSpPr/>
          <p:nvPr/>
        </p:nvSpPr>
        <p:spPr>
          <a:xfrm>
            <a:off x="4584581" y="4834894"/>
            <a:ext cx="0" cy="716073"/>
          </a:xfrm>
          <a:custGeom>
            <a:avLst/>
            <a:gdLst/>
            <a:ahLst/>
            <a:cxnLst/>
            <a:rect l="l" t="t" r="r" b="b"/>
            <a:pathLst>
              <a:path h="811549">
                <a:moveTo>
                  <a:pt x="0" y="0"/>
                </a:moveTo>
                <a:lnTo>
                  <a:pt x="0" y="802111"/>
                </a:lnTo>
              </a:path>
            </a:pathLst>
          </a:custGeom>
          <a:ln w="9436">
            <a:solidFill>
              <a:srgbClr val="000000"/>
            </a:solidFill>
          </a:ln>
        </p:spPr>
        <p:txBody>
          <a:bodyPr wrap="square" lIns="0" tIns="0" rIns="0" bIns="0" rtlCol="0">
            <a:noAutofit/>
          </a:bodyPr>
          <a:lstStyle/>
          <a:p>
            <a:endParaRPr/>
          </a:p>
        </p:txBody>
      </p:sp>
      <p:sp>
        <p:nvSpPr>
          <p:cNvPr id="223" name="object 223"/>
          <p:cNvSpPr/>
          <p:nvPr/>
        </p:nvSpPr>
        <p:spPr>
          <a:xfrm>
            <a:off x="5386688" y="4984769"/>
            <a:ext cx="145837" cy="557869"/>
          </a:xfrm>
          <a:prstGeom prst="rect">
            <a:avLst/>
          </a:prstGeom>
          <a:blipFill>
            <a:blip r:embed="rId21" cstate="print"/>
            <a:stretch>
              <a:fillRect/>
            </a:stretch>
          </a:blipFill>
        </p:spPr>
        <p:txBody>
          <a:bodyPr wrap="square" lIns="0" tIns="0" rIns="0" bIns="0" rtlCol="0">
            <a:noAutofit/>
          </a:bodyPr>
          <a:lstStyle/>
          <a:p>
            <a:endParaRPr/>
          </a:p>
        </p:txBody>
      </p:sp>
      <p:sp>
        <p:nvSpPr>
          <p:cNvPr id="224" name="object 224"/>
          <p:cNvSpPr/>
          <p:nvPr/>
        </p:nvSpPr>
        <p:spPr>
          <a:xfrm>
            <a:off x="5386687" y="4988933"/>
            <a:ext cx="154416" cy="0"/>
          </a:xfrm>
          <a:custGeom>
            <a:avLst/>
            <a:gdLst/>
            <a:ahLst/>
            <a:cxnLst/>
            <a:rect l="l" t="t" r="r" b="b"/>
            <a:pathLst>
              <a:path w="169858">
                <a:moveTo>
                  <a:pt x="0" y="0"/>
                </a:moveTo>
                <a:lnTo>
                  <a:pt x="169858" y="0"/>
                </a:lnTo>
              </a:path>
            </a:pathLst>
          </a:custGeom>
          <a:ln w="9436">
            <a:solidFill>
              <a:srgbClr val="000000"/>
            </a:solidFill>
          </a:ln>
        </p:spPr>
        <p:txBody>
          <a:bodyPr wrap="square" lIns="0" tIns="0" rIns="0" bIns="0" rtlCol="0">
            <a:noAutofit/>
          </a:bodyPr>
          <a:lstStyle/>
          <a:p>
            <a:endParaRPr/>
          </a:p>
        </p:txBody>
      </p:sp>
      <p:sp>
        <p:nvSpPr>
          <p:cNvPr id="225" name="object 225"/>
          <p:cNvSpPr/>
          <p:nvPr/>
        </p:nvSpPr>
        <p:spPr>
          <a:xfrm>
            <a:off x="5536814" y="4984771"/>
            <a:ext cx="0" cy="566196"/>
          </a:xfrm>
          <a:custGeom>
            <a:avLst/>
            <a:gdLst/>
            <a:ahLst/>
            <a:cxnLst/>
            <a:rect l="l" t="t" r="r" b="b"/>
            <a:pathLst>
              <a:path h="641689">
                <a:moveTo>
                  <a:pt x="0" y="0"/>
                </a:moveTo>
                <a:lnTo>
                  <a:pt x="0" y="632252"/>
                </a:lnTo>
              </a:path>
            </a:pathLst>
          </a:custGeom>
          <a:ln w="9436">
            <a:solidFill>
              <a:srgbClr val="000000"/>
            </a:solidFill>
          </a:ln>
        </p:spPr>
        <p:txBody>
          <a:bodyPr wrap="square" lIns="0" tIns="0" rIns="0" bIns="0" rtlCol="0">
            <a:noAutofit/>
          </a:bodyPr>
          <a:lstStyle/>
          <a:p>
            <a:endParaRPr/>
          </a:p>
        </p:txBody>
      </p:sp>
      <p:sp>
        <p:nvSpPr>
          <p:cNvPr id="226" name="object 226"/>
          <p:cNvSpPr/>
          <p:nvPr/>
        </p:nvSpPr>
        <p:spPr>
          <a:xfrm>
            <a:off x="5390976" y="4984771"/>
            <a:ext cx="0" cy="566196"/>
          </a:xfrm>
          <a:custGeom>
            <a:avLst/>
            <a:gdLst/>
            <a:ahLst/>
            <a:cxnLst/>
            <a:rect l="l" t="t" r="r" b="b"/>
            <a:pathLst>
              <a:path h="641689">
                <a:moveTo>
                  <a:pt x="0" y="0"/>
                </a:moveTo>
                <a:lnTo>
                  <a:pt x="0" y="632252"/>
                </a:lnTo>
              </a:path>
            </a:pathLst>
          </a:custGeom>
          <a:ln w="9436">
            <a:solidFill>
              <a:srgbClr val="000000"/>
            </a:solidFill>
          </a:ln>
        </p:spPr>
        <p:txBody>
          <a:bodyPr wrap="square" lIns="0" tIns="0" rIns="0" bIns="0" rtlCol="0">
            <a:noAutofit/>
          </a:bodyPr>
          <a:lstStyle/>
          <a:p>
            <a:endParaRPr/>
          </a:p>
        </p:txBody>
      </p:sp>
      <p:sp>
        <p:nvSpPr>
          <p:cNvPr id="227" name="object 227"/>
          <p:cNvSpPr/>
          <p:nvPr/>
        </p:nvSpPr>
        <p:spPr>
          <a:xfrm>
            <a:off x="6184503" y="5093013"/>
            <a:ext cx="154416" cy="449627"/>
          </a:xfrm>
          <a:prstGeom prst="rect">
            <a:avLst/>
          </a:prstGeom>
          <a:blipFill>
            <a:blip r:embed="rId22" cstate="print"/>
            <a:stretch>
              <a:fillRect/>
            </a:stretch>
          </a:blipFill>
        </p:spPr>
        <p:txBody>
          <a:bodyPr wrap="square" lIns="0" tIns="0" rIns="0" bIns="0" rtlCol="0">
            <a:noAutofit/>
          </a:bodyPr>
          <a:lstStyle/>
          <a:p>
            <a:endParaRPr/>
          </a:p>
        </p:txBody>
      </p:sp>
      <p:sp>
        <p:nvSpPr>
          <p:cNvPr id="228" name="object 228"/>
          <p:cNvSpPr/>
          <p:nvPr/>
        </p:nvSpPr>
        <p:spPr>
          <a:xfrm>
            <a:off x="6184503" y="5097176"/>
            <a:ext cx="162995" cy="0"/>
          </a:xfrm>
          <a:custGeom>
            <a:avLst/>
            <a:gdLst/>
            <a:ahLst/>
            <a:cxnLst/>
            <a:rect l="l" t="t" r="r" b="b"/>
            <a:pathLst>
              <a:path w="179295">
                <a:moveTo>
                  <a:pt x="0" y="0"/>
                </a:moveTo>
                <a:lnTo>
                  <a:pt x="179295" y="0"/>
                </a:lnTo>
              </a:path>
            </a:pathLst>
          </a:custGeom>
          <a:ln w="9436">
            <a:solidFill>
              <a:srgbClr val="000000"/>
            </a:solidFill>
          </a:ln>
        </p:spPr>
        <p:txBody>
          <a:bodyPr wrap="square" lIns="0" tIns="0" rIns="0" bIns="0" rtlCol="0">
            <a:noAutofit/>
          </a:bodyPr>
          <a:lstStyle/>
          <a:p>
            <a:endParaRPr/>
          </a:p>
        </p:txBody>
      </p:sp>
      <p:sp>
        <p:nvSpPr>
          <p:cNvPr id="229" name="object 229"/>
          <p:cNvSpPr/>
          <p:nvPr/>
        </p:nvSpPr>
        <p:spPr>
          <a:xfrm>
            <a:off x="6343208" y="5093014"/>
            <a:ext cx="0" cy="457953"/>
          </a:xfrm>
          <a:custGeom>
            <a:avLst/>
            <a:gdLst/>
            <a:ahLst/>
            <a:cxnLst/>
            <a:rect l="l" t="t" r="r" b="b"/>
            <a:pathLst>
              <a:path h="519013">
                <a:moveTo>
                  <a:pt x="0" y="0"/>
                </a:moveTo>
                <a:lnTo>
                  <a:pt x="0" y="509576"/>
                </a:lnTo>
              </a:path>
            </a:pathLst>
          </a:custGeom>
          <a:ln w="9436">
            <a:solidFill>
              <a:srgbClr val="000000"/>
            </a:solidFill>
          </a:ln>
        </p:spPr>
        <p:txBody>
          <a:bodyPr wrap="square" lIns="0" tIns="0" rIns="0" bIns="0" rtlCol="0">
            <a:noAutofit/>
          </a:bodyPr>
          <a:lstStyle/>
          <a:p>
            <a:endParaRPr/>
          </a:p>
        </p:txBody>
      </p:sp>
      <p:sp>
        <p:nvSpPr>
          <p:cNvPr id="230" name="object 230"/>
          <p:cNvSpPr/>
          <p:nvPr/>
        </p:nvSpPr>
        <p:spPr>
          <a:xfrm>
            <a:off x="6188793" y="5093014"/>
            <a:ext cx="0" cy="457953"/>
          </a:xfrm>
          <a:custGeom>
            <a:avLst/>
            <a:gdLst/>
            <a:ahLst/>
            <a:cxnLst/>
            <a:rect l="l" t="t" r="r" b="b"/>
            <a:pathLst>
              <a:path h="519013">
                <a:moveTo>
                  <a:pt x="0" y="0"/>
                </a:moveTo>
                <a:lnTo>
                  <a:pt x="0" y="509576"/>
                </a:lnTo>
              </a:path>
            </a:pathLst>
          </a:custGeom>
          <a:ln w="9436">
            <a:solidFill>
              <a:srgbClr val="000000"/>
            </a:solidFill>
          </a:ln>
        </p:spPr>
        <p:txBody>
          <a:bodyPr wrap="square" lIns="0" tIns="0" rIns="0" bIns="0" rtlCol="0">
            <a:noAutofit/>
          </a:bodyPr>
          <a:lstStyle/>
          <a:p>
            <a:endParaRPr/>
          </a:p>
        </p:txBody>
      </p:sp>
      <p:sp>
        <p:nvSpPr>
          <p:cNvPr id="231" name="object 231"/>
          <p:cNvSpPr/>
          <p:nvPr/>
        </p:nvSpPr>
        <p:spPr>
          <a:xfrm>
            <a:off x="2324102" y="3644216"/>
            <a:ext cx="145837" cy="1898424"/>
          </a:xfrm>
          <a:custGeom>
            <a:avLst/>
            <a:gdLst/>
            <a:ahLst/>
            <a:cxnLst/>
            <a:rect l="l" t="t" r="r" b="b"/>
            <a:pathLst>
              <a:path w="160421" h="2151547">
                <a:moveTo>
                  <a:pt x="0" y="0"/>
                </a:moveTo>
                <a:lnTo>
                  <a:pt x="0" y="2151547"/>
                </a:lnTo>
                <a:lnTo>
                  <a:pt x="160421" y="2151547"/>
                </a:lnTo>
                <a:lnTo>
                  <a:pt x="160421" y="0"/>
                </a:lnTo>
                <a:lnTo>
                  <a:pt x="0" y="0"/>
                </a:lnTo>
                <a:close/>
              </a:path>
            </a:pathLst>
          </a:custGeom>
          <a:solidFill>
            <a:srgbClr val="FDFBC0"/>
          </a:solidFill>
        </p:spPr>
        <p:txBody>
          <a:bodyPr wrap="square" lIns="0" tIns="0" rIns="0" bIns="0" rtlCol="0">
            <a:noAutofit/>
          </a:bodyPr>
          <a:lstStyle/>
          <a:p>
            <a:endParaRPr/>
          </a:p>
        </p:txBody>
      </p:sp>
      <p:sp>
        <p:nvSpPr>
          <p:cNvPr id="232" name="object 232"/>
          <p:cNvSpPr/>
          <p:nvPr/>
        </p:nvSpPr>
        <p:spPr>
          <a:xfrm>
            <a:off x="2324103" y="3648379"/>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33" name="object 233"/>
          <p:cNvSpPr/>
          <p:nvPr/>
        </p:nvSpPr>
        <p:spPr>
          <a:xfrm>
            <a:off x="2474228" y="3644215"/>
            <a:ext cx="0" cy="1906751"/>
          </a:xfrm>
          <a:custGeom>
            <a:avLst/>
            <a:gdLst/>
            <a:ahLst/>
            <a:cxnLst/>
            <a:rect l="l" t="t" r="r" b="b"/>
            <a:pathLst>
              <a:path h="2160985">
                <a:moveTo>
                  <a:pt x="0" y="0"/>
                </a:moveTo>
                <a:lnTo>
                  <a:pt x="0" y="2151548"/>
                </a:lnTo>
              </a:path>
            </a:pathLst>
          </a:custGeom>
          <a:ln w="9436">
            <a:solidFill>
              <a:srgbClr val="000000"/>
            </a:solidFill>
          </a:ln>
        </p:spPr>
        <p:txBody>
          <a:bodyPr wrap="square" lIns="0" tIns="0" rIns="0" bIns="0" rtlCol="0">
            <a:noAutofit/>
          </a:bodyPr>
          <a:lstStyle/>
          <a:p>
            <a:endParaRPr/>
          </a:p>
        </p:txBody>
      </p:sp>
      <p:sp>
        <p:nvSpPr>
          <p:cNvPr id="234" name="object 234"/>
          <p:cNvSpPr/>
          <p:nvPr/>
        </p:nvSpPr>
        <p:spPr>
          <a:xfrm>
            <a:off x="2328391" y="3644215"/>
            <a:ext cx="0" cy="1906751"/>
          </a:xfrm>
          <a:custGeom>
            <a:avLst/>
            <a:gdLst/>
            <a:ahLst/>
            <a:cxnLst/>
            <a:rect l="l" t="t" r="r" b="b"/>
            <a:pathLst>
              <a:path h="2160985">
                <a:moveTo>
                  <a:pt x="0" y="0"/>
                </a:moveTo>
                <a:lnTo>
                  <a:pt x="0" y="2151548"/>
                </a:lnTo>
              </a:path>
            </a:pathLst>
          </a:custGeom>
          <a:ln w="9436">
            <a:solidFill>
              <a:srgbClr val="000000"/>
            </a:solidFill>
          </a:ln>
        </p:spPr>
        <p:txBody>
          <a:bodyPr wrap="square" lIns="0" tIns="0" rIns="0" bIns="0" rtlCol="0">
            <a:noAutofit/>
          </a:bodyPr>
          <a:lstStyle/>
          <a:p>
            <a:endParaRPr/>
          </a:p>
        </p:txBody>
      </p:sp>
      <p:sp>
        <p:nvSpPr>
          <p:cNvPr id="235" name="object 235"/>
          <p:cNvSpPr/>
          <p:nvPr/>
        </p:nvSpPr>
        <p:spPr>
          <a:xfrm>
            <a:off x="3121919" y="4435225"/>
            <a:ext cx="145837" cy="1107414"/>
          </a:xfrm>
          <a:custGeom>
            <a:avLst/>
            <a:gdLst/>
            <a:ahLst/>
            <a:cxnLst/>
            <a:rect l="l" t="t" r="r" b="b"/>
            <a:pathLst>
              <a:path w="160421" h="1255069">
                <a:moveTo>
                  <a:pt x="0" y="0"/>
                </a:moveTo>
                <a:lnTo>
                  <a:pt x="0" y="1255069"/>
                </a:lnTo>
                <a:lnTo>
                  <a:pt x="160421" y="1255069"/>
                </a:lnTo>
                <a:lnTo>
                  <a:pt x="160421" y="0"/>
                </a:lnTo>
                <a:lnTo>
                  <a:pt x="0" y="0"/>
                </a:lnTo>
                <a:close/>
              </a:path>
            </a:pathLst>
          </a:custGeom>
          <a:solidFill>
            <a:srgbClr val="FDFBC0"/>
          </a:solidFill>
        </p:spPr>
        <p:txBody>
          <a:bodyPr wrap="square" lIns="0" tIns="0" rIns="0" bIns="0" rtlCol="0">
            <a:noAutofit/>
          </a:bodyPr>
          <a:lstStyle/>
          <a:p>
            <a:endParaRPr/>
          </a:p>
        </p:txBody>
      </p:sp>
      <p:sp>
        <p:nvSpPr>
          <p:cNvPr id="236" name="object 236"/>
          <p:cNvSpPr/>
          <p:nvPr/>
        </p:nvSpPr>
        <p:spPr>
          <a:xfrm>
            <a:off x="3121919" y="4439389"/>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37" name="object 237"/>
          <p:cNvSpPr/>
          <p:nvPr/>
        </p:nvSpPr>
        <p:spPr>
          <a:xfrm>
            <a:off x="3272045" y="4435225"/>
            <a:ext cx="0" cy="1115741"/>
          </a:xfrm>
          <a:custGeom>
            <a:avLst/>
            <a:gdLst/>
            <a:ahLst/>
            <a:cxnLst/>
            <a:rect l="l" t="t" r="r" b="b"/>
            <a:pathLst>
              <a:path h="1264506">
                <a:moveTo>
                  <a:pt x="0" y="0"/>
                </a:moveTo>
                <a:lnTo>
                  <a:pt x="0" y="1255069"/>
                </a:lnTo>
              </a:path>
            </a:pathLst>
          </a:custGeom>
          <a:ln w="9436">
            <a:solidFill>
              <a:srgbClr val="000000"/>
            </a:solidFill>
          </a:ln>
        </p:spPr>
        <p:txBody>
          <a:bodyPr wrap="square" lIns="0" tIns="0" rIns="0" bIns="0" rtlCol="0">
            <a:noAutofit/>
          </a:bodyPr>
          <a:lstStyle/>
          <a:p>
            <a:endParaRPr/>
          </a:p>
        </p:txBody>
      </p:sp>
      <p:sp>
        <p:nvSpPr>
          <p:cNvPr id="238" name="object 238"/>
          <p:cNvSpPr/>
          <p:nvPr/>
        </p:nvSpPr>
        <p:spPr>
          <a:xfrm>
            <a:off x="3126207" y="4435225"/>
            <a:ext cx="0" cy="1115741"/>
          </a:xfrm>
          <a:custGeom>
            <a:avLst/>
            <a:gdLst/>
            <a:ahLst/>
            <a:cxnLst/>
            <a:rect l="l" t="t" r="r" b="b"/>
            <a:pathLst>
              <a:path h="1264506">
                <a:moveTo>
                  <a:pt x="0" y="0"/>
                </a:moveTo>
                <a:lnTo>
                  <a:pt x="0" y="1255069"/>
                </a:lnTo>
              </a:path>
            </a:pathLst>
          </a:custGeom>
          <a:ln w="9436">
            <a:solidFill>
              <a:srgbClr val="000000"/>
            </a:solidFill>
          </a:ln>
        </p:spPr>
        <p:txBody>
          <a:bodyPr wrap="square" lIns="0" tIns="0" rIns="0" bIns="0" rtlCol="0">
            <a:noAutofit/>
          </a:bodyPr>
          <a:lstStyle/>
          <a:p>
            <a:endParaRPr/>
          </a:p>
        </p:txBody>
      </p:sp>
      <p:sp>
        <p:nvSpPr>
          <p:cNvPr id="239" name="object 239"/>
          <p:cNvSpPr/>
          <p:nvPr/>
        </p:nvSpPr>
        <p:spPr>
          <a:xfrm>
            <a:off x="3928313" y="4776609"/>
            <a:ext cx="145837" cy="766031"/>
          </a:xfrm>
          <a:custGeom>
            <a:avLst/>
            <a:gdLst/>
            <a:ahLst/>
            <a:cxnLst/>
            <a:rect l="l" t="t" r="r" b="b"/>
            <a:pathLst>
              <a:path w="160421" h="868168">
                <a:moveTo>
                  <a:pt x="0" y="0"/>
                </a:moveTo>
                <a:lnTo>
                  <a:pt x="0" y="868168"/>
                </a:lnTo>
                <a:lnTo>
                  <a:pt x="160421" y="868168"/>
                </a:lnTo>
                <a:lnTo>
                  <a:pt x="160421" y="0"/>
                </a:lnTo>
                <a:lnTo>
                  <a:pt x="0" y="0"/>
                </a:lnTo>
                <a:close/>
              </a:path>
            </a:pathLst>
          </a:custGeom>
          <a:solidFill>
            <a:srgbClr val="FDFBC0"/>
          </a:solidFill>
        </p:spPr>
        <p:txBody>
          <a:bodyPr wrap="square" lIns="0" tIns="0" rIns="0" bIns="0" rtlCol="0">
            <a:noAutofit/>
          </a:bodyPr>
          <a:lstStyle/>
          <a:p>
            <a:endParaRPr/>
          </a:p>
        </p:txBody>
      </p:sp>
      <p:sp>
        <p:nvSpPr>
          <p:cNvPr id="240" name="object 240"/>
          <p:cNvSpPr/>
          <p:nvPr/>
        </p:nvSpPr>
        <p:spPr>
          <a:xfrm>
            <a:off x="3928313" y="4780772"/>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41" name="object 241"/>
          <p:cNvSpPr/>
          <p:nvPr/>
        </p:nvSpPr>
        <p:spPr>
          <a:xfrm>
            <a:off x="4078440" y="4776609"/>
            <a:ext cx="0" cy="774357"/>
          </a:xfrm>
          <a:custGeom>
            <a:avLst/>
            <a:gdLst/>
            <a:ahLst/>
            <a:cxnLst/>
            <a:rect l="l" t="t" r="r" b="b"/>
            <a:pathLst>
              <a:path h="877605">
                <a:moveTo>
                  <a:pt x="0" y="0"/>
                </a:moveTo>
                <a:lnTo>
                  <a:pt x="0" y="868168"/>
                </a:lnTo>
              </a:path>
            </a:pathLst>
          </a:custGeom>
          <a:ln w="9436">
            <a:solidFill>
              <a:srgbClr val="000000"/>
            </a:solidFill>
          </a:ln>
        </p:spPr>
        <p:txBody>
          <a:bodyPr wrap="square" lIns="0" tIns="0" rIns="0" bIns="0" rtlCol="0">
            <a:noAutofit/>
          </a:bodyPr>
          <a:lstStyle/>
          <a:p>
            <a:endParaRPr/>
          </a:p>
        </p:txBody>
      </p:sp>
      <p:sp>
        <p:nvSpPr>
          <p:cNvPr id="242" name="object 242"/>
          <p:cNvSpPr/>
          <p:nvPr/>
        </p:nvSpPr>
        <p:spPr>
          <a:xfrm>
            <a:off x="3932602" y="4776609"/>
            <a:ext cx="0" cy="774357"/>
          </a:xfrm>
          <a:custGeom>
            <a:avLst/>
            <a:gdLst/>
            <a:ahLst/>
            <a:cxnLst/>
            <a:rect l="l" t="t" r="r" b="b"/>
            <a:pathLst>
              <a:path h="877605">
                <a:moveTo>
                  <a:pt x="0" y="0"/>
                </a:moveTo>
                <a:lnTo>
                  <a:pt x="0" y="868168"/>
                </a:lnTo>
              </a:path>
            </a:pathLst>
          </a:custGeom>
          <a:ln w="9436">
            <a:solidFill>
              <a:srgbClr val="000000"/>
            </a:solidFill>
          </a:ln>
        </p:spPr>
        <p:txBody>
          <a:bodyPr wrap="square" lIns="0" tIns="0" rIns="0" bIns="0" rtlCol="0">
            <a:noAutofit/>
          </a:bodyPr>
          <a:lstStyle/>
          <a:p>
            <a:endParaRPr/>
          </a:p>
        </p:txBody>
      </p:sp>
      <p:sp>
        <p:nvSpPr>
          <p:cNvPr id="243" name="object 243"/>
          <p:cNvSpPr/>
          <p:nvPr/>
        </p:nvSpPr>
        <p:spPr>
          <a:xfrm>
            <a:off x="4734709" y="4968116"/>
            <a:ext cx="145837" cy="574523"/>
          </a:xfrm>
          <a:custGeom>
            <a:avLst/>
            <a:gdLst/>
            <a:ahLst/>
            <a:cxnLst/>
            <a:rect l="l" t="t" r="r" b="b"/>
            <a:pathLst>
              <a:path w="160421" h="651126">
                <a:moveTo>
                  <a:pt x="0" y="0"/>
                </a:moveTo>
                <a:lnTo>
                  <a:pt x="0" y="651126"/>
                </a:lnTo>
                <a:lnTo>
                  <a:pt x="160421" y="651126"/>
                </a:lnTo>
                <a:lnTo>
                  <a:pt x="160421" y="0"/>
                </a:lnTo>
                <a:lnTo>
                  <a:pt x="0" y="0"/>
                </a:lnTo>
                <a:close/>
              </a:path>
            </a:pathLst>
          </a:custGeom>
          <a:solidFill>
            <a:srgbClr val="FDFBC0"/>
          </a:solidFill>
        </p:spPr>
        <p:txBody>
          <a:bodyPr wrap="square" lIns="0" tIns="0" rIns="0" bIns="0" rtlCol="0">
            <a:noAutofit/>
          </a:bodyPr>
          <a:lstStyle/>
          <a:p>
            <a:endParaRPr/>
          </a:p>
        </p:txBody>
      </p:sp>
      <p:sp>
        <p:nvSpPr>
          <p:cNvPr id="244" name="object 244"/>
          <p:cNvSpPr/>
          <p:nvPr/>
        </p:nvSpPr>
        <p:spPr>
          <a:xfrm>
            <a:off x="4734709" y="4972280"/>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45" name="object 245"/>
          <p:cNvSpPr/>
          <p:nvPr/>
        </p:nvSpPr>
        <p:spPr>
          <a:xfrm>
            <a:off x="4884835" y="4968117"/>
            <a:ext cx="0" cy="582850"/>
          </a:xfrm>
          <a:custGeom>
            <a:avLst/>
            <a:gdLst/>
            <a:ahLst/>
            <a:cxnLst/>
            <a:rect l="l" t="t" r="r" b="b"/>
            <a:pathLst>
              <a:path h="660563">
                <a:moveTo>
                  <a:pt x="0" y="0"/>
                </a:moveTo>
                <a:lnTo>
                  <a:pt x="0" y="651125"/>
                </a:lnTo>
              </a:path>
            </a:pathLst>
          </a:custGeom>
          <a:ln w="9436">
            <a:solidFill>
              <a:srgbClr val="000000"/>
            </a:solidFill>
          </a:ln>
        </p:spPr>
        <p:txBody>
          <a:bodyPr wrap="square" lIns="0" tIns="0" rIns="0" bIns="0" rtlCol="0">
            <a:noAutofit/>
          </a:bodyPr>
          <a:lstStyle/>
          <a:p>
            <a:endParaRPr/>
          </a:p>
        </p:txBody>
      </p:sp>
      <p:sp>
        <p:nvSpPr>
          <p:cNvPr id="246" name="object 246"/>
          <p:cNvSpPr/>
          <p:nvPr/>
        </p:nvSpPr>
        <p:spPr>
          <a:xfrm>
            <a:off x="4738997" y="4968117"/>
            <a:ext cx="0" cy="582850"/>
          </a:xfrm>
          <a:custGeom>
            <a:avLst/>
            <a:gdLst/>
            <a:ahLst/>
            <a:cxnLst/>
            <a:rect l="l" t="t" r="r" b="b"/>
            <a:pathLst>
              <a:path h="660563">
                <a:moveTo>
                  <a:pt x="0" y="0"/>
                </a:moveTo>
                <a:lnTo>
                  <a:pt x="0" y="651125"/>
                </a:lnTo>
              </a:path>
            </a:pathLst>
          </a:custGeom>
          <a:ln w="9436">
            <a:solidFill>
              <a:srgbClr val="000000"/>
            </a:solidFill>
          </a:ln>
        </p:spPr>
        <p:txBody>
          <a:bodyPr wrap="square" lIns="0" tIns="0" rIns="0" bIns="0" rtlCol="0">
            <a:noAutofit/>
          </a:bodyPr>
          <a:lstStyle/>
          <a:p>
            <a:endParaRPr/>
          </a:p>
        </p:txBody>
      </p:sp>
      <p:sp>
        <p:nvSpPr>
          <p:cNvPr id="247" name="object 247"/>
          <p:cNvSpPr/>
          <p:nvPr/>
        </p:nvSpPr>
        <p:spPr>
          <a:xfrm>
            <a:off x="5532525" y="5084687"/>
            <a:ext cx="145837" cy="457953"/>
          </a:xfrm>
          <a:custGeom>
            <a:avLst/>
            <a:gdLst/>
            <a:ahLst/>
            <a:cxnLst/>
            <a:rect l="l" t="t" r="r" b="b"/>
            <a:pathLst>
              <a:path w="160421" h="519013">
                <a:moveTo>
                  <a:pt x="0" y="0"/>
                </a:moveTo>
                <a:lnTo>
                  <a:pt x="0" y="519013"/>
                </a:lnTo>
                <a:lnTo>
                  <a:pt x="160421" y="519013"/>
                </a:lnTo>
                <a:lnTo>
                  <a:pt x="160421" y="0"/>
                </a:lnTo>
                <a:lnTo>
                  <a:pt x="0" y="0"/>
                </a:lnTo>
                <a:close/>
              </a:path>
            </a:pathLst>
          </a:custGeom>
          <a:solidFill>
            <a:srgbClr val="FDFBC0"/>
          </a:solidFill>
        </p:spPr>
        <p:txBody>
          <a:bodyPr wrap="square" lIns="0" tIns="0" rIns="0" bIns="0" rtlCol="0">
            <a:noAutofit/>
          </a:bodyPr>
          <a:lstStyle/>
          <a:p>
            <a:endParaRPr/>
          </a:p>
        </p:txBody>
      </p:sp>
      <p:sp>
        <p:nvSpPr>
          <p:cNvPr id="248" name="object 248"/>
          <p:cNvSpPr/>
          <p:nvPr/>
        </p:nvSpPr>
        <p:spPr>
          <a:xfrm>
            <a:off x="5532525" y="5088850"/>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49" name="object 249"/>
          <p:cNvSpPr/>
          <p:nvPr/>
        </p:nvSpPr>
        <p:spPr>
          <a:xfrm>
            <a:off x="5682651" y="5084687"/>
            <a:ext cx="0" cy="466279"/>
          </a:xfrm>
          <a:custGeom>
            <a:avLst/>
            <a:gdLst/>
            <a:ahLst/>
            <a:cxnLst/>
            <a:rect l="l" t="t" r="r" b="b"/>
            <a:pathLst>
              <a:path h="528450">
                <a:moveTo>
                  <a:pt x="0" y="0"/>
                </a:moveTo>
                <a:lnTo>
                  <a:pt x="0" y="519013"/>
                </a:lnTo>
              </a:path>
            </a:pathLst>
          </a:custGeom>
          <a:ln w="9436">
            <a:solidFill>
              <a:srgbClr val="000000"/>
            </a:solidFill>
          </a:ln>
        </p:spPr>
        <p:txBody>
          <a:bodyPr wrap="square" lIns="0" tIns="0" rIns="0" bIns="0" rtlCol="0">
            <a:noAutofit/>
          </a:bodyPr>
          <a:lstStyle/>
          <a:p>
            <a:endParaRPr/>
          </a:p>
        </p:txBody>
      </p:sp>
      <p:sp>
        <p:nvSpPr>
          <p:cNvPr id="250" name="object 250"/>
          <p:cNvSpPr/>
          <p:nvPr/>
        </p:nvSpPr>
        <p:spPr>
          <a:xfrm>
            <a:off x="5536814" y="5084687"/>
            <a:ext cx="0" cy="466279"/>
          </a:xfrm>
          <a:custGeom>
            <a:avLst/>
            <a:gdLst/>
            <a:ahLst/>
            <a:cxnLst/>
            <a:rect l="l" t="t" r="r" b="b"/>
            <a:pathLst>
              <a:path h="528450">
                <a:moveTo>
                  <a:pt x="0" y="0"/>
                </a:moveTo>
                <a:lnTo>
                  <a:pt x="0" y="519013"/>
                </a:lnTo>
              </a:path>
            </a:pathLst>
          </a:custGeom>
          <a:ln w="9436">
            <a:solidFill>
              <a:srgbClr val="000000"/>
            </a:solidFill>
          </a:ln>
        </p:spPr>
        <p:txBody>
          <a:bodyPr wrap="square" lIns="0" tIns="0" rIns="0" bIns="0" rtlCol="0">
            <a:noAutofit/>
          </a:bodyPr>
          <a:lstStyle/>
          <a:p>
            <a:endParaRPr/>
          </a:p>
        </p:txBody>
      </p:sp>
      <p:sp>
        <p:nvSpPr>
          <p:cNvPr id="251" name="object 251"/>
          <p:cNvSpPr/>
          <p:nvPr/>
        </p:nvSpPr>
        <p:spPr>
          <a:xfrm>
            <a:off x="6338920" y="5167951"/>
            <a:ext cx="145837" cy="374689"/>
          </a:xfrm>
          <a:custGeom>
            <a:avLst/>
            <a:gdLst/>
            <a:ahLst/>
            <a:cxnLst/>
            <a:rect l="l" t="t" r="r" b="b"/>
            <a:pathLst>
              <a:path w="160421" h="424647">
                <a:moveTo>
                  <a:pt x="0" y="0"/>
                </a:moveTo>
                <a:lnTo>
                  <a:pt x="0" y="424647"/>
                </a:lnTo>
                <a:lnTo>
                  <a:pt x="160421" y="424647"/>
                </a:lnTo>
                <a:lnTo>
                  <a:pt x="160421" y="0"/>
                </a:lnTo>
                <a:lnTo>
                  <a:pt x="0" y="0"/>
                </a:lnTo>
                <a:close/>
              </a:path>
            </a:pathLst>
          </a:custGeom>
          <a:solidFill>
            <a:srgbClr val="FDFBC0"/>
          </a:solidFill>
        </p:spPr>
        <p:txBody>
          <a:bodyPr wrap="square" lIns="0" tIns="0" rIns="0" bIns="0" rtlCol="0">
            <a:noAutofit/>
          </a:bodyPr>
          <a:lstStyle/>
          <a:p>
            <a:endParaRPr/>
          </a:p>
        </p:txBody>
      </p:sp>
      <p:sp>
        <p:nvSpPr>
          <p:cNvPr id="252" name="object 252"/>
          <p:cNvSpPr/>
          <p:nvPr/>
        </p:nvSpPr>
        <p:spPr>
          <a:xfrm>
            <a:off x="6338919" y="5172114"/>
            <a:ext cx="154416" cy="0"/>
          </a:xfrm>
          <a:custGeom>
            <a:avLst/>
            <a:gdLst/>
            <a:ahLst/>
            <a:cxnLst/>
            <a:rect l="l" t="t" r="r" b="b"/>
            <a:pathLst>
              <a:path w="169858">
                <a:moveTo>
                  <a:pt x="0" y="0"/>
                </a:moveTo>
                <a:lnTo>
                  <a:pt x="169858" y="0"/>
                </a:lnTo>
              </a:path>
            </a:pathLst>
          </a:custGeom>
          <a:ln w="9436">
            <a:solidFill>
              <a:srgbClr val="000000"/>
            </a:solidFill>
          </a:ln>
        </p:spPr>
        <p:txBody>
          <a:bodyPr wrap="square" lIns="0" tIns="0" rIns="0" bIns="0" rtlCol="0">
            <a:noAutofit/>
          </a:bodyPr>
          <a:lstStyle/>
          <a:p>
            <a:endParaRPr/>
          </a:p>
        </p:txBody>
      </p:sp>
      <p:sp>
        <p:nvSpPr>
          <p:cNvPr id="253" name="object 253"/>
          <p:cNvSpPr/>
          <p:nvPr/>
        </p:nvSpPr>
        <p:spPr>
          <a:xfrm>
            <a:off x="6489046" y="5167951"/>
            <a:ext cx="0" cy="383015"/>
          </a:xfrm>
          <a:custGeom>
            <a:avLst/>
            <a:gdLst/>
            <a:ahLst/>
            <a:cxnLst/>
            <a:rect l="l" t="t" r="r" b="b"/>
            <a:pathLst>
              <a:path h="434084">
                <a:moveTo>
                  <a:pt x="0" y="0"/>
                </a:moveTo>
                <a:lnTo>
                  <a:pt x="0" y="424647"/>
                </a:lnTo>
              </a:path>
            </a:pathLst>
          </a:custGeom>
          <a:ln w="9436">
            <a:solidFill>
              <a:srgbClr val="000000"/>
            </a:solidFill>
          </a:ln>
        </p:spPr>
        <p:txBody>
          <a:bodyPr wrap="square" lIns="0" tIns="0" rIns="0" bIns="0" rtlCol="0">
            <a:noAutofit/>
          </a:bodyPr>
          <a:lstStyle/>
          <a:p>
            <a:endParaRPr/>
          </a:p>
        </p:txBody>
      </p:sp>
      <p:sp>
        <p:nvSpPr>
          <p:cNvPr id="254" name="object 254"/>
          <p:cNvSpPr/>
          <p:nvPr/>
        </p:nvSpPr>
        <p:spPr>
          <a:xfrm>
            <a:off x="6343208" y="5167951"/>
            <a:ext cx="0" cy="383015"/>
          </a:xfrm>
          <a:custGeom>
            <a:avLst/>
            <a:gdLst/>
            <a:ahLst/>
            <a:cxnLst/>
            <a:rect l="l" t="t" r="r" b="b"/>
            <a:pathLst>
              <a:path h="434084">
                <a:moveTo>
                  <a:pt x="0" y="0"/>
                </a:moveTo>
                <a:lnTo>
                  <a:pt x="0" y="424647"/>
                </a:lnTo>
              </a:path>
            </a:pathLst>
          </a:custGeom>
          <a:ln w="9436">
            <a:solidFill>
              <a:srgbClr val="000000"/>
            </a:solidFill>
          </a:ln>
        </p:spPr>
        <p:txBody>
          <a:bodyPr wrap="square" lIns="0" tIns="0" rIns="0" bIns="0" rtlCol="0">
            <a:noAutofit/>
          </a:bodyPr>
          <a:lstStyle/>
          <a:p>
            <a:endParaRPr/>
          </a:p>
        </p:txBody>
      </p:sp>
      <p:sp>
        <p:nvSpPr>
          <p:cNvPr id="255" name="object 255"/>
          <p:cNvSpPr/>
          <p:nvPr/>
        </p:nvSpPr>
        <p:spPr>
          <a:xfrm>
            <a:off x="2469940" y="4143801"/>
            <a:ext cx="145837" cy="1398839"/>
          </a:xfrm>
          <a:custGeom>
            <a:avLst/>
            <a:gdLst/>
            <a:ahLst/>
            <a:cxnLst/>
            <a:rect l="l" t="t" r="r" b="b"/>
            <a:pathLst>
              <a:path w="160421" h="1585351">
                <a:moveTo>
                  <a:pt x="0" y="0"/>
                </a:moveTo>
                <a:lnTo>
                  <a:pt x="0" y="1585351"/>
                </a:lnTo>
                <a:lnTo>
                  <a:pt x="160421" y="1585351"/>
                </a:lnTo>
                <a:lnTo>
                  <a:pt x="160421" y="0"/>
                </a:lnTo>
                <a:lnTo>
                  <a:pt x="0" y="0"/>
                </a:lnTo>
                <a:close/>
              </a:path>
            </a:pathLst>
          </a:custGeom>
          <a:solidFill>
            <a:srgbClr val="BFDFC3"/>
          </a:solidFill>
        </p:spPr>
        <p:txBody>
          <a:bodyPr wrap="square" lIns="0" tIns="0" rIns="0" bIns="0" rtlCol="0">
            <a:noAutofit/>
          </a:bodyPr>
          <a:lstStyle/>
          <a:p>
            <a:endParaRPr/>
          </a:p>
        </p:txBody>
      </p:sp>
      <p:sp>
        <p:nvSpPr>
          <p:cNvPr id="256" name="object 256"/>
          <p:cNvSpPr/>
          <p:nvPr/>
        </p:nvSpPr>
        <p:spPr>
          <a:xfrm>
            <a:off x="2469940" y="4147964"/>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57" name="object 257"/>
          <p:cNvSpPr/>
          <p:nvPr/>
        </p:nvSpPr>
        <p:spPr>
          <a:xfrm>
            <a:off x="2620065" y="4143800"/>
            <a:ext cx="0" cy="1407166"/>
          </a:xfrm>
          <a:custGeom>
            <a:avLst/>
            <a:gdLst/>
            <a:ahLst/>
            <a:cxnLst/>
            <a:rect l="l" t="t" r="r" b="b"/>
            <a:pathLst>
              <a:path h="1594788">
                <a:moveTo>
                  <a:pt x="0" y="0"/>
                </a:moveTo>
                <a:lnTo>
                  <a:pt x="0" y="1585351"/>
                </a:lnTo>
              </a:path>
            </a:pathLst>
          </a:custGeom>
          <a:ln w="9436">
            <a:solidFill>
              <a:srgbClr val="000000"/>
            </a:solidFill>
          </a:ln>
        </p:spPr>
        <p:txBody>
          <a:bodyPr wrap="square" lIns="0" tIns="0" rIns="0" bIns="0" rtlCol="0">
            <a:noAutofit/>
          </a:bodyPr>
          <a:lstStyle/>
          <a:p>
            <a:endParaRPr/>
          </a:p>
        </p:txBody>
      </p:sp>
      <p:sp>
        <p:nvSpPr>
          <p:cNvPr id="258" name="object 258"/>
          <p:cNvSpPr/>
          <p:nvPr/>
        </p:nvSpPr>
        <p:spPr>
          <a:xfrm>
            <a:off x="2474228" y="4143800"/>
            <a:ext cx="0" cy="1407166"/>
          </a:xfrm>
          <a:custGeom>
            <a:avLst/>
            <a:gdLst/>
            <a:ahLst/>
            <a:cxnLst/>
            <a:rect l="l" t="t" r="r" b="b"/>
            <a:pathLst>
              <a:path h="1594788">
                <a:moveTo>
                  <a:pt x="0" y="0"/>
                </a:moveTo>
                <a:lnTo>
                  <a:pt x="0" y="1585351"/>
                </a:lnTo>
              </a:path>
            </a:pathLst>
          </a:custGeom>
          <a:ln w="9436">
            <a:solidFill>
              <a:srgbClr val="000000"/>
            </a:solidFill>
          </a:ln>
        </p:spPr>
        <p:txBody>
          <a:bodyPr wrap="square" lIns="0" tIns="0" rIns="0" bIns="0" rtlCol="0">
            <a:noAutofit/>
          </a:bodyPr>
          <a:lstStyle/>
          <a:p>
            <a:endParaRPr/>
          </a:p>
        </p:txBody>
      </p:sp>
      <p:sp>
        <p:nvSpPr>
          <p:cNvPr id="259" name="object 259"/>
          <p:cNvSpPr/>
          <p:nvPr/>
        </p:nvSpPr>
        <p:spPr>
          <a:xfrm>
            <a:off x="3267756" y="4726650"/>
            <a:ext cx="145837" cy="815989"/>
          </a:xfrm>
          <a:custGeom>
            <a:avLst/>
            <a:gdLst/>
            <a:ahLst/>
            <a:cxnLst/>
            <a:rect l="l" t="t" r="r" b="b"/>
            <a:pathLst>
              <a:path w="160421" h="924788">
                <a:moveTo>
                  <a:pt x="0" y="0"/>
                </a:moveTo>
                <a:lnTo>
                  <a:pt x="0" y="924788"/>
                </a:lnTo>
                <a:lnTo>
                  <a:pt x="160421" y="924788"/>
                </a:lnTo>
                <a:lnTo>
                  <a:pt x="160421" y="0"/>
                </a:lnTo>
                <a:lnTo>
                  <a:pt x="0" y="0"/>
                </a:lnTo>
                <a:close/>
              </a:path>
            </a:pathLst>
          </a:custGeom>
          <a:solidFill>
            <a:srgbClr val="BFDFC3"/>
          </a:solidFill>
        </p:spPr>
        <p:txBody>
          <a:bodyPr wrap="square" lIns="0" tIns="0" rIns="0" bIns="0" rtlCol="0">
            <a:noAutofit/>
          </a:bodyPr>
          <a:lstStyle/>
          <a:p>
            <a:endParaRPr/>
          </a:p>
        </p:txBody>
      </p:sp>
      <p:sp>
        <p:nvSpPr>
          <p:cNvPr id="260" name="object 260"/>
          <p:cNvSpPr/>
          <p:nvPr/>
        </p:nvSpPr>
        <p:spPr>
          <a:xfrm>
            <a:off x="3267756" y="4730814"/>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61" name="object 261"/>
          <p:cNvSpPr/>
          <p:nvPr/>
        </p:nvSpPr>
        <p:spPr>
          <a:xfrm>
            <a:off x="3417882" y="4726651"/>
            <a:ext cx="0" cy="824316"/>
          </a:xfrm>
          <a:custGeom>
            <a:avLst/>
            <a:gdLst/>
            <a:ahLst/>
            <a:cxnLst/>
            <a:rect l="l" t="t" r="r" b="b"/>
            <a:pathLst>
              <a:path h="934225">
                <a:moveTo>
                  <a:pt x="0" y="0"/>
                </a:moveTo>
                <a:lnTo>
                  <a:pt x="0" y="924787"/>
                </a:lnTo>
              </a:path>
            </a:pathLst>
          </a:custGeom>
          <a:ln w="9436">
            <a:solidFill>
              <a:srgbClr val="000000"/>
            </a:solidFill>
          </a:ln>
        </p:spPr>
        <p:txBody>
          <a:bodyPr wrap="square" lIns="0" tIns="0" rIns="0" bIns="0" rtlCol="0">
            <a:noAutofit/>
          </a:bodyPr>
          <a:lstStyle/>
          <a:p>
            <a:endParaRPr/>
          </a:p>
        </p:txBody>
      </p:sp>
      <p:sp>
        <p:nvSpPr>
          <p:cNvPr id="262" name="object 262"/>
          <p:cNvSpPr/>
          <p:nvPr/>
        </p:nvSpPr>
        <p:spPr>
          <a:xfrm>
            <a:off x="3272045" y="4726651"/>
            <a:ext cx="0" cy="824316"/>
          </a:xfrm>
          <a:custGeom>
            <a:avLst/>
            <a:gdLst/>
            <a:ahLst/>
            <a:cxnLst/>
            <a:rect l="l" t="t" r="r" b="b"/>
            <a:pathLst>
              <a:path h="934225">
                <a:moveTo>
                  <a:pt x="0" y="0"/>
                </a:moveTo>
                <a:lnTo>
                  <a:pt x="0" y="924787"/>
                </a:lnTo>
              </a:path>
            </a:pathLst>
          </a:custGeom>
          <a:ln w="9436">
            <a:solidFill>
              <a:srgbClr val="000000"/>
            </a:solidFill>
          </a:ln>
        </p:spPr>
        <p:txBody>
          <a:bodyPr wrap="square" lIns="0" tIns="0" rIns="0" bIns="0" rtlCol="0">
            <a:noAutofit/>
          </a:bodyPr>
          <a:lstStyle/>
          <a:p>
            <a:endParaRPr/>
          </a:p>
        </p:txBody>
      </p:sp>
      <p:sp>
        <p:nvSpPr>
          <p:cNvPr id="263" name="object 263"/>
          <p:cNvSpPr/>
          <p:nvPr/>
        </p:nvSpPr>
        <p:spPr>
          <a:xfrm>
            <a:off x="4074151" y="4976444"/>
            <a:ext cx="145837" cy="566196"/>
          </a:xfrm>
          <a:custGeom>
            <a:avLst/>
            <a:gdLst/>
            <a:ahLst/>
            <a:cxnLst/>
            <a:rect l="l" t="t" r="r" b="b"/>
            <a:pathLst>
              <a:path w="160421" h="641689">
                <a:moveTo>
                  <a:pt x="0" y="0"/>
                </a:moveTo>
                <a:lnTo>
                  <a:pt x="0" y="641689"/>
                </a:lnTo>
                <a:lnTo>
                  <a:pt x="160421" y="641689"/>
                </a:lnTo>
                <a:lnTo>
                  <a:pt x="160421" y="0"/>
                </a:lnTo>
                <a:lnTo>
                  <a:pt x="0" y="0"/>
                </a:lnTo>
                <a:close/>
              </a:path>
            </a:pathLst>
          </a:custGeom>
          <a:solidFill>
            <a:srgbClr val="BFDFC3"/>
          </a:solidFill>
        </p:spPr>
        <p:txBody>
          <a:bodyPr wrap="square" lIns="0" tIns="0" rIns="0" bIns="0" rtlCol="0">
            <a:noAutofit/>
          </a:bodyPr>
          <a:lstStyle/>
          <a:p>
            <a:endParaRPr/>
          </a:p>
        </p:txBody>
      </p:sp>
      <p:sp>
        <p:nvSpPr>
          <p:cNvPr id="264" name="object 264"/>
          <p:cNvSpPr/>
          <p:nvPr/>
        </p:nvSpPr>
        <p:spPr>
          <a:xfrm>
            <a:off x="4074151" y="4980606"/>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65" name="object 265"/>
          <p:cNvSpPr/>
          <p:nvPr/>
        </p:nvSpPr>
        <p:spPr>
          <a:xfrm>
            <a:off x="4224277" y="4976443"/>
            <a:ext cx="0" cy="574523"/>
          </a:xfrm>
          <a:custGeom>
            <a:avLst/>
            <a:gdLst/>
            <a:ahLst/>
            <a:cxnLst/>
            <a:rect l="l" t="t" r="r" b="b"/>
            <a:pathLst>
              <a:path h="651126">
                <a:moveTo>
                  <a:pt x="0" y="0"/>
                </a:moveTo>
                <a:lnTo>
                  <a:pt x="0" y="641689"/>
                </a:lnTo>
              </a:path>
            </a:pathLst>
          </a:custGeom>
          <a:ln w="9436">
            <a:solidFill>
              <a:srgbClr val="000000"/>
            </a:solidFill>
          </a:ln>
        </p:spPr>
        <p:txBody>
          <a:bodyPr wrap="square" lIns="0" tIns="0" rIns="0" bIns="0" rtlCol="0">
            <a:noAutofit/>
          </a:bodyPr>
          <a:lstStyle/>
          <a:p>
            <a:endParaRPr/>
          </a:p>
        </p:txBody>
      </p:sp>
      <p:sp>
        <p:nvSpPr>
          <p:cNvPr id="266" name="object 266"/>
          <p:cNvSpPr/>
          <p:nvPr/>
        </p:nvSpPr>
        <p:spPr>
          <a:xfrm>
            <a:off x="4078440" y="4976443"/>
            <a:ext cx="0" cy="574523"/>
          </a:xfrm>
          <a:custGeom>
            <a:avLst/>
            <a:gdLst/>
            <a:ahLst/>
            <a:cxnLst/>
            <a:rect l="l" t="t" r="r" b="b"/>
            <a:pathLst>
              <a:path h="651126">
                <a:moveTo>
                  <a:pt x="0" y="0"/>
                </a:moveTo>
                <a:lnTo>
                  <a:pt x="0" y="641689"/>
                </a:lnTo>
              </a:path>
            </a:pathLst>
          </a:custGeom>
          <a:ln w="9436">
            <a:solidFill>
              <a:srgbClr val="000000"/>
            </a:solidFill>
          </a:ln>
        </p:spPr>
        <p:txBody>
          <a:bodyPr wrap="square" lIns="0" tIns="0" rIns="0" bIns="0" rtlCol="0">
            <a:noAutofit/>
          </a:bodyPr>
          <a:lstStyle/>
          <a:p>
            <a:endParaRPr/>
          </a:p>
        </p:txBody>
      </p:sp>
      <p:sp>
        <p:nvSpPr>
          <p:cNvPr id="267" name="object 267"/>
          <p:cNvSpPr/>
          <p:nvPr/>
        </p:nvSpPr>
        <p:spPr>
          <a:xfrm>
            <a:off x="4880547" y="5117993"/>
            <a:ext cx="145836" cy="424646"/>
          </a:xfrm>
          <a:custGeom>
            <a:avLst/>
            <a:gdLst/>
            <a:ahLst/>
            <a:cxnLst/>
            <a:rect l="l" t="t" r="r" b="b"/>
            <a:pathLst>
              <a:path w="160420" h="481266">
                <a:moveTo>
                  <a:pt x="0" y="0"/>
                </a:moveTo>
                <a:lnTo>
                  <a:pt x="0" y="481266"/>
                </a:lnTo>
                <a:lnTo>
                  <a:pt x="160420" y="481266"/>
                </a:lnTo>
                <a:lnTo>
                  <a:pt x="160420" y="0"/>
                </a:lnTo>
                <a:lnTo>
                  <a:pt x="0" y="0"/>
                </a:lnTo>
                <a:close/>
              </a:path>
            </a:pathLst>
          </a:custGeom>
          <a:solidFill>
            <a:srgbClr val="BFDFC3"/>
          </a:solidFill>
        </p:spPr>
        <p:txBody>
          <a:bodyPr wrap="square" lIns="0" tIns="0" rIns="0" bIns="0" rtlCol="0">
            <a:noAutofit/>
          </a:bodyPr>
          <a:lstStyle/>
          <a:p>
            <a:endParaRPr/>
          </a:p>
        </p:txBody>
      </p:sp>
      <p:sp>
        <p:nvSpPr>
          <p:cNvPr id="268" name="object 268"/>
          <p:cNvSpPr/>
          <p:nvPr/>
        </p:nvSpPr>
        <p:spPr>
          <a:xfrm>
            <a:off x="4880546" y="5122156"/>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69" name="object 269"/>
          <p:cNvSpPr/>
          <p:nvPr/>
        </p:nvSpPr>
        <p:spPr>
          <a:xfrm>
            <a:off x="5030672" y="5117992"/>
            <a:ext cx="0" cy="432974"/>
          </a:xfrm>
          <a:custGeom>
            <a:avLst/>
            <a:gdLst/>
            <a:ahLst/>
            <a:cxnLst/>
            <a:rect l="l" t="t" r="r" b="b"/>
            <a:pathLst>
              <a:path h="490704">
                <a:moveTo>
                  <a:pt x="0" y="0"/>
                </a:moveTo>
                <a:lnTo>
                  <a:pt x="0" y="481266"/>
                </a:lnTo>
              </a:path>
            </a:pathLst>
          </a:custGeom>
          <a:ln w="9436">
            <a:solidFill>
              <a:srgbClr val="000000"/>
            </a:solidFill>
          </a:ln>
        </p:spPr>
        <p:txBody>
          <a:bodyPr wrap="square" lIns="0" tIns="0" rIns="0" bIns="0" rtlCol="0">
            <a:noAutofit/>
          </a:bodyPr>
          <a:lstStyle/>
          <a:p>
            <a:endParaRPr/>
          </a:p>
        </p:txBody>
      </p:sp>
      <p:sp>
        <p:nvSpPr>
          <p:cNvPr id="270" name="object 270"/>
          <p:cNvSpPr/>
          <p:nvPr/>
        </p:nvSpPr>
        <p:spPr>
          <a:xfrm>
            <a:off x="4884835" y="5117992"/>
            <a:ext cx="0" cy="432974"/>
          </a:xfrm>
          <a:custGeom>
            <a:avLst/>
            <a:gdLst/>
            <a:ahLst/>
            <a:cxnLst/>
            <a:rect l="l" t="t" r="r" b="b"/>
            <a:pathLst>
              <a:path h="490704">
                <a:moveTo>
                  <a:pt x="0" y="0"/>
                </a:moveTo>
                <a:lnTo>
                  <a:pt x="0" y="481266"/>
                </a:lnTo>
              </a:path>
            </a:pathLst>
          </a:custGeom>
          <a:ln w="9436">
            <a:solidFill>
              <a:srgbClr val="000000"/>
            </a:solidFill>
          </a:ln>
        </p:spPr>
        <p:txBody>
          <a:bodyPr wrap="square" lIns="0" tIns="0" rIns="0" bIns="0" rtlCol="0">
            <a:noAutofit/>
          </a:bodyPr>
          <a:lstStyle/>
          <a:p>
            <a:endParaRPr/>
          </a:p>
        </p:txBody>
      </p:sp>
      <p:sp>
        <p:nvSpPr>
          <p:cNvPr id="271" name="object 271"/>
          <p:cNvSpPr/>
          <p:nvPr/>
        </p:nvSpPr>
        <p:spPr>
          <a:xfrm>
            <a:off x="5678363" y="5201257"/>
            <a:ext cx="145836" cy="341382"/>
          </a:xfrm>
          <a:custGeom>
            <a:avLst/>
            <a:gdLst/>
            <a:ahLst/>
            <a:cxnLst/>
            <a:rect l="l" t="t" r="r" b="b"/>
            <a:pathLst>
              <a:path w="160420" h="386900">
                <a:moveTo>
                  <a:pt x="0" y="0"/>
                </a:moveTo>
                <a:lnTo>
                  <a:pt x="0" y="386900"/>
                </a:lnTo>
                <a:lnTo>
                  <a:pt x="160420" y="386900"/>
                </a:lnTo>
                <a:lnTo>
                  <a:pt x="160420" y="0"/>
                </a:lnTo>
                <a:lnTo>
                  <a:pt x="0" y="0"/>
                </a:lnTo>
                <a:close/>
              </a:path>
            </a:pathLst>
          </a:custGeom>
          <a:solidFill>
            <a:srgbClr val="BFDFC3"/>
          </a:solidFill>
        </p:spPr>
        <p:txBody>
          <a:bodyPr wrap="square" lIns="0" tIns="0" rIns="0" bIns="0" rtlCol="0">
            <a:noAutofit/>
          </a:bodyPr>
          <a:lstStyle/>
          <a:p>
            <a:endParaRPr/>
          </a:p>
        </p:txBody>
      </p:sp>
      <p:sp>
        <p:nvSpPr>
          <p:cNvPr id="272" name="object 272"/>
          <p:cNvSpPr/>
          <p:nvPr/>
        </p:nvSpPr>
        <p:spPr>
          <a:xfrm>
            <a:off x="5678363" y="5205420"/>
            <a:ext cx="154415" cy="0"/>
          </a:xfrm>
          <a:custGeom>
            <a:avLst/>
            <a:gdLst/>
            <a:ahLst/>
            <a:cxnLst/>
            <a:rect l="l" t="t" r="r" b="b"/>
            <a:pathLst>
              <a:path w="169856">
                <a:moveTo>
                  <a:pt x="0" y="0"/>
                </a:moveTo>
                <a:lnTo>
                  <a:pt x="169856" y="0"/>
                </a:lnTo>
              </a:path>
            </a:pathLst>
          </a:custGeom>
          <a:ln w="9436">
            <a:solidFill>
              <a:srgbClr val="000000"/>
            </a:solidFill>
          </a:ln>
        </p:spPr>
        <p:txBody>
          <a:bodyPr wrap="square" lIns="0" tIns="0" rIns="0" bIns="0" rtlCol="0">
            <a:noAutofit/>
          </a:bodyPr>
          <a:lstStyle/>
          <a:p>
            <a:endParaRPr/>
          </a:p>
        </p:txBody>
      </p:sp>
      <p:sp>
        <p:nvSpPr>
          <p:cNvPr id="273" name="object 273"/>
          <p:cNvSpPr/>
          <p:nvPr/>
        </p:nvSpPr>
        <p:spPr>
          <a:xfrm>
            <a:off x="5828488" y="5201258"/>
            <a:ext cx="0" cy="349709"/>
          </a:xfrm>
          <a:custGeom>
            <a:avLst/>
            <a:gdLst/>
            <a:ahLst/>
            <a:cxnLst/>
            <a:rect l="l" t="t" r="r" b="b"/>
            <a:pathLst>
              <a:path h="396337">
                <a:moveTo>
                  <a:pt x="0" y="0"/>
                </a:moveTo>
                <a:lnTo>
                  <a:pt x="0" y="386900"/>
                </a:lnTo>
              </a:path>
            </a:pathLst>
          </a:custGeom>
          <a:ln w="9436">
            <a:solidFill>
              <a:srgbClr val="000000"/>
            </a:solidFill>
          </a:ln>
        </p:spPr>
        <p:txBody>
          <a:bodyPr wrap="square" lIns="0" tIns="0" rIns="0" bIns="0" rtlCol="0">
            <a:noAutofit/>
          </a:bodyPr>
          <a:lstStyle/>
          <a:p>
            <a:endParaRPr/>
          </a:p>
        </p:txBody>
      </p:sp>
      <p:sp>
        <p:nvSpPr>
          <p:cNvPr id="274" name="object 274"/>
          <p:cNvSpPr/>
          <p:nvPr/>
        </p:nvSpPr>
        <p:spPr>
          <a:xfrm>
            <a:off x="5682651" y="5201258"/>
            <a:ext cx="0" cy="349709"/>
          </a:xfrm>
          <a:custGeom>
            <a:avLst/>
            <a:gdLst/>
            <a:ahLst/>
            <a:cxnLst/>
            <a:rect l="l" t="t" r="r" b="b"/>
            <a:pathLst>
              <a:path h="396337">
                <a:moveTo>
                  <a:pt x="0" y="0"/>
                </a:moveTo>
                <a:lnTo>
                  <a:pt x="0" y="386900"/>
                </a:lnTo>
              </a:path>
            </a:pathLst>
          </a:custGeom>
          <a:ln w="9436">
            <a:solidFill>
              <a:srgbClr val="000000"/>
            </a:solidFill>
          </a:ln>
        </p:spPr>
        <p:txBody>
          <a:bodyPr wrap="square" lIns="0" tIns="0" rIns="0" bIns="0" rtlCol="0">
            <a:noAutofit/>
          </a:bodyPr>
          <a:lstStyle/>
          <a:p>
            <a:endParaRPr/>
          </a:p>
        </p:txBody>
      </p:sp>
      <p:sp>
        <p:nvSpPr>
          <p:cNvPr id="275" name="object 275"/>
          <p:cNvSpPr/>
          <p:nvPr/>
        </p:nvSpPr>
        <p:spPr>
          <a:xfrm>
            <a:off x="6484758" y="5259542"/>
            <a:ext cx="145837" cy="283097"/>
          </a:xfrm>
          <a:custGeom>
            <a:avLst/>
            <a:gdLst/>
            <a:ahLst/>
            <a:cxnLst/>
            <a:rect l="l" t="t" r="r" b="b"/>
            <a:pathLst>
              <a:path w="160421" h="320843">
                <a:moveTo>
                  <a:pt x="0" y="0"/>
                </a:moveTo>
                <a:lnTo>
                  <a:pt x="0" y="320843"/>
                </a:lnTo>
                <a:lnTo>
                  <a:pt x="160421" y="320843"/>
                </a:lnTo>
                <a:lnTo>
                  <a:pt x="160421" y="0"/>
                </a:lnTo>
                <a:lnTo>
                  <a:pt x="0" y="0"/>
                </a:lnTo>
                <a:close/>
              </a:path>
            </a:pathLst>
          </a:custGeom>
          <a:solidFill>
            <a:srgbClr val="BFDFC3"/>
          </a:solidFill>
        </p:spPr>
        <p:txBody>
          <a:bodyPr wrap="square" lIns="0" tIns="0" rIns="0" bIns="0" rtlCol="0">
            <a:noAutofit/>
          </a:bodyPr>
          <a:lstStyle/>
          <a:p>
            <a:endParaRPr/>
          </a:p>
        </p:txBody>
      </p:sp>
      <p:sp>
        <p:nvSpPr>
          <p:cNvPr id="276" name="object 276"/>
          <p:cNvSpPr/>
          <p:nvPr/>
        </p:nvSpPr>
        <p:spPr>
          <a:xfrm>
            <a:off x="6484758" y="5263705"/>
            <a:ext cx="154415" cy="0"/>
          </a:xfrm>
          <a:custGeom>
            <a:avLst/>
            <a:gdLst/>
            <a:ahLst/>
            <a:cxnLst/>
            <a:rect l="l" t="t" r="r" b="b"/>
            <a:pathLst>
              <a:path w="169857">
                <a:moveTo>
                  <a:pt x="0" y="0"/>
                </a:moveTo>
                <a:lnTo>
                  <a:pt x="169857" y="0"/>
                </a:lnTo>
              </a:path>
            </a:pathLst>
          </a:custGeom>
          <a:ln w="9436">
            <a:solidFill>
              <a:srgbClr val="000000"/>
            </a:solidFill>
          </a:ln>
        </p:spPr>
        <p:txBody>
          <a:bodyPr wrap="square" lIns="0" tIns="0" rIns="0" bIns="0" rtlCol="0">
            <a:noAutofit/>
          </a:bodyPr>
          <a:lstStyle/>
          <a:p>
            <a:endParaRPr/>
          </a:p>
        </p:txBody>
      </p:sp>
      <p:sp>
        <p:nvSpPr>
          <p:cNvPr id="277" name="object 277"/>
          <p:cNvSpPr/>
          <p:nvPr/>
        </p:nvSpPr>
        <p:spPr>
          <a:xfrm>
            <a:off x="6634884" y="5259542"/>
            <a:ext cx="0" cy="291424"/>
          </a:xfrm>
          <a:custGeom>
            <a:avLst/>
            <a:gdLst/>
            <a:ahLst/>
            <a:cxnLst/>
            <a:rect l="l" t="t" r="r" b="b"/>
            <a:pathLst>
              <a:path h="330281">
                <a:moveTo>
                  <a:pt x="0" y="0"/>
                </a:moveTo>
                <a:lnTo>
                  <a:pt x="0" y="320844"/>
                </a:lnTo>
              </a:path>
            </a:pathLst>
          </a:custGeom>
          <a:ln w="9436">
            <a:solidFill>
              <a:srgbClr val="000000"/>
            </a:solidFill>
          </a:ln>
        </p:spPr>
        <p:txBody>
          <a:bodyPr wrap="square" lIns="0" tIns="0" rIns="0" bIns="0" rtlCol="0">
            <a:noAutofit/>
          </a:bodyPr>
          <a:lstStyle/>
          <a:p>
            <a:endParaRPr/>
          </a:p>
        </p:txBody>
      </p:sp>
      <p:sp>
        <p:nvSpPr>
          <p:cNvPr id="278" name="object 278"/>
          <p:cNvSpPr/>
          <p:nvPr/>
        </p:nvSpPr>
        <p:spPr>
          <a:xfrm>
            <a:off x="6489046" y="5259542"/>
            <a:ext cx="0" cy="291424"/>
          </a:xfrm>
          <a:custGeom>
            <a:avLst/>
            <a:gdLst/>
            <a:ahLst/>
            <a:cxnLst/>
            <a:rect l="l" t="t" r="r" b="b"/>
            <a:pathLst>
              <a:path h="330281">
                <a:moveTo>
                  <a:pt x="0" y="0"/>
                </a:moveTo>
                <a:lnTo>
                  <a:pt x="0" y="320844"/>
                </a:lnTo>
              </a:path>
            </a:pathLst>
          </a:custGeom>
          <a:ln w="9436">
            <a:solidFill>
              <a:srgbClr val="000000"/>
            </a:solidFill>
          </a:ln>
        </p:spPr>
        <p:txBody>
          <a:bodyPr wrap="square" lIns="0" tIns="0" rIns="0" bIns="0" rtlCol="0">
            <a:noAutofit/>
          </a:bodyPr>
          <a:lstStyle/>
          <a:p>
            <a:endParaRPr/>
          </a:p>
        </p:txBody>
      </p:sp>
      <p:sp>
        <p:nvSpPr>
          <p:cNvPr id="279" name="object 279"/>
          <p:cNvSpPr/>
          <p:nvPr/>
        </p:nvSpPr>
        <p:spPr>
          <a:xfrm>
            <a:off x="1920905" y="2636717"/>
            <a:ext cx="0" cy="2905923"/>
          </a:xfrm>
          <a:custGeom>
            <a:avLst/>
            <a:gdLst/>
            <a:ahLst/>
            <a:cxnLst/>
            <a:rect l="l" t="t" r="r" b="b"/>
            <a:pathLst>
              <a:path h="3293379">
                <a:moveTo>
                  <a:pt x="0" y="3293379"/>
                </a:moveTo>
                <a:lnTo>
                  <a:pt x="0" y="0"/>
                </a:lnTo>
              </a:path>
            </a:pathLst>
          </a:custGeom>
          <a:ln w="1132">
            <a:solidFill>
              <a:srgbClr val="000000"/>
            </a:solidFill>
          </a:ln>
        </p:spPr>
        <p:txBody>
          <a:bodyPr wrap="square" lIns="0" tIns="0" rIns="0" bIns="0" rtlCol="0">
            <a:noAutofit/>
          </a:bodyPr>
          <a:lstStyle/>
          <a:p>
            <a:endParaRPr/>
          </a:p>
        </p:txBody>
      </p:sp>
      <p:sp>
        <p:nvSpPr>
          <p:cNvPr id="280" name="object 280"/>
          <p:cNvSpPr/>
          <p:nvPr/>
        </p:nvSpPr>
        <p:spPr>
          <a:xfrm>
            <a:off x="1895169" y="5542640"/>
            <a:ext cx="25735" cy="0"/>
          </a:xfrm>
          <a:custGeom>
            <a:avLst/>
            <a:gdLst/>
            <a:ahLst/>
            <a:cxnLst/>
            <a:rect l="l" t="t" r="r" b="b"/>
            <a:pathLst>
              <a:path w="28309">
                <a:moveTo>
                  <a:pt x="0" y="0"/>
                </a:moveTo>
                <a:lnTo>
                  <a:pt x="28309" y="0"/>
                </a:lnTo>
              </a:path>
            </a:pathLst>
          </a:custGeom>
          <a:ln w="1132">
            <a:solidFill>
              <a:srgbClr val="000000"/>
            </a:solidFill>
          </a:ln>
        </p:spPr>
        <p:txBody>
          <a:bodyPr wrap="square" lIns="0" tIns="0" rIns="0" bIns="0" rtlCol="0">
            <a:noAutofit/>
          </a:bodyPr>
          <a:lstStyle/>
          <a:p>
            <a:endParaRPr/>
          </a:p>
        </p:txBody>
      </p:sp>
      <p:sp>
        <p:nvSpPr>
          <p:cNvPr id="281" name="object 281"/>
          <p:cNvSpPr/>
          <p:nvPr/>
        </p:nvSpPr>
        <p:spPr>
          <a:xfrm>
            <a:off x="1895169" y="5251215"/>
            <a:ext cx="25735" cy="0"/>
          </a:xfrm>
          <a:custGeom>
            <a:avLst/>
            <a:gdLst/>
            <a:ahLst/>
            <a:cxnLst/>
            <a:rect l="l" t="t" r="r" b="b"/>
            <a:pathLst>
              <a:path w="28309">
                <a:moveTo>
                  <a:pt x="28309" y="0"/>
                </a:moveTo>
                <a:lnTo>
                  <a:pt x="0" y="0"/>
                </a:lnTo>
              </a:path>
            </a:pathLst>
          </a:custGeom>
          <a:ln w="1132">
            <a:solidFill>
              <a:srgbClr val="000000"/>
            </a:solidFill>
          </a:ln>
        </p:spPr>
        <p:txBody>
          <a:bodyPr wrap="square" lIns="0" tIns="0" rIns="0" bIns="0" rtlCol="0">
            <a:noAutofit/>
          </a:bodyPr>
          <a:lstStyle/>
          <a:p>
            <a:endParaRPr/>
          </a:p>
        </p:txBody>
      </p:sp>
      <p:sp>
        <p:nvSpPr>
          <p:cNvPr id="282" name="object 282"/>
          <p:cNvSpPr/>
          <p:nvPr/>
        </p:nvSpPr>
        <p:spPr>
          <a:xfrm>
            <a:off x="1895169" y="4959791"/>
            <a:ext cx="25735" cy="0"/>
          </a:xfrm>
          <a:custGeom>
            <a:avLst/>
            <a:gdLst/>
            <a:ahLst/>
            <a:cxnLst/>
            <a:rect l="l" t="t" r="r" b="b"/>
            <a:pathLst>
              <a:path w="28309">
                <a:moveTo>
                  <a:pt x="28309" y="0"/>
                </a:moveTo>
                <a:lnTo>
                  <a:pt x="0" y="0"/>
                </a:lnTo>
              </a:path>
            </a:pathLst>
          </a:custGeom>
          <a:ln w="1132">
            <a:solidFill>
              <a:srgbClr val="000000"/>
            </a:solidFill>
          </a:ln>
        </p:spPr>
        <p:txBody>
          <a:bodyPr wrap="square" lIns="0" tIns="0" rIns="0" bIns="0" rtlCol="0">
            <a:noAutofit/>
          </a:bodyPr>
          <a:lstStyle/>
          <a:p>
            <a:endParaRPr/>
          </a:p>
        </p:txBody>
      </p:sp>
      <p:sp>
        <p:nvSpPr>
          <p:cNvPr id="283" name="object 283"/>
          <p:cNvSpPr/>
          <p:nvPr/>
        </p:nvSpPr>
        <p:spPr>
          <a:xfrm>
            <a:off x="1895169" y="4668365"/>
            <a:ext cx="25735" cy="0"/>
          </a:xfrm>
          <a:custGeom>
            <a:avLst/>
            <a:gdLst/>
            <a:ahLst/>
            <a:cxnLst/>
            <a:rect l="l" t="t" r="r" b="b"/>
            <a:pathLst>
              <a:path w="28309">
                <a:moveTo>
                  <a:pt x="28309" y="0"/>
                </a:moveTo>
                <a:lnTo>
                  <a:pt x="0" y="0"/>
                </a:lnTo>
              </a:path>
            </a:pathLst>
          </a:custGeom>
          <a:ln w="1132">
            <a:solidFill>
              <a:srgbClr val="000000"/>
            </a:solidFill>
          </a:ln>
        </p:spPr>
        <p:txBody>
          <a:bodyPr wrap="square" lIns="0" tIns="0" rIns="0" bIns="0" rtlCol="0">
            <a:noAutofit/>
          </a:bodyPr>
          <a:lstStyle/>
          <a:p>
            <a:endParaRPr/>
          </a:p>
        </p:txBody>
      </p:sp>
      <p:sp>
        <p:nvSpPr>
          <p:cNvPr id="284" name="object 284"/>
          <p:cNvSpPr/>
          <p:nvPr/>
        </p:nvSpPr>
        <p:spPr>
          <a:xfrm>
            <a:off x="1895169" y="4376941"/>
            <a:ext cx="25735" cy="0"/>
          </a:xfrm>
          <a:custGeom>
            <a:avLst/>
            <a:gdLst/>
            <a:ahLst/>
            <a:cxnLst/>
            <a:rect l="l" t="t" r="r" b="b"/>
            <a:pathLst>
              <a:path w="28309">
                <a:moveTo>
                  <a:pt x="28309" y="0"/>
                </a:moveTo>
                <a:lnTo>
                  <a:pt x="0" y="0"/>
                </a:lnTo>
              </a:path>
            </a:pathLst>
          </a:custGeom>
          <a:ln w="1132">
            <a:solidFill>
              <a:srgbClr val="000000"/>
            </a:solidFill>
          </a:ln>
        </p:spPr>
        <p:txBody>
          <a:bodyPr wrap="square" lIns="0" tIns="0" rIns="0" bIns="0" rtlCol="0">
            <a:noAutofit/>
          </a:bodyPr>
          <a:lstStyle/>
          <a:p>
            <a:endParaRPr/>
          </a:p>
        </p:txBody>
      </p:sp>
      <p:sp>
        <p:nvSpPr>
          <p:cNvPr id="285" name="object 285"/>
          <p:cNvSpPr/>
          <p:nvPr/>
        </p:nvSpPr>
        <p:spPr>
          <a:xfrm>
            <a:off x="1895169" y="4093842"/>
            <a:ext cx="25735" cy="0"/>
          </a:xfrm>
          <a:custGeom>
            <a:avLst/>
            <a:gdLst/>
            <a:ahLst/>
            <a:cxnLst/>
            <a:rect l="l" t="t" r="r" b="b"/>
            <a:pathLst>
              <a:path w="28309">
                <a:moveTo>
                  <a:pt x="28309" y="0"/>
                </a:moveTo>
                <a:lnTo>
                  <a:pt x="0" y="0"/>
                </a:lnTo>
              </a:path>
            </a:pathLst>
          </a:custGeom>
          <a:ln w="1132">
            <a:solidFill>
              <a:srgbClr val="000000"/>
            </a:solidFill>
          </a:ln>
        </p:spPr>
        <p:txBody>
          <a:bodyPr wrap="square" lIns="0" tIns="0" rIns="0" bIns="0" rtlCol="0">
            <a:noAutofit/>
          </a:bodyPr>
          <a:lstStyle/>
          <a:p>
            <a:endParaRPr/>
          </a:p>
        </p:txBody>
      </p:sp>
      <p:sp>
        <p:nvSpPr>
          <p:cNvPr id="286" name="object 286"/>
          <p:cNvSpPr/>
          <p:nvPr/>
        </p:nvSpPr>
        <p:spPr>
          <a:xfrm>
            <a:off x="1895169" y="3802417"/>
            <a:ext cx="25735" cy="0"/>
          </a:xfrm>
          <a:custGeom>
            <a:avLst/>
            <a:gdLst/>
            <a:ahLst/>
            <a:cxnLst/>
            <a:rect l="l" t="t" r="r" b="b"/>
            <a:pathLst>
              <a:path w="28309">
                <a:moveTo>
                  <a:pt x="28309" y="0"/>
                </a:moveTo>
                <a:lnTo>
                  <a:pt x="0" y="0"/>
                </a:lnTo>
              </a:path>
            </a:pathLst>
          </a:custGeom>
          <a:ln w="1132">
            <a:solidFill>
              <a:srgbClr val="000000"/>
            </a:solidFill>
          </a:ln>
        </p:spPr>
        <p:txBody>
          <a:bodyPr wrap="square" lIns="0" tIns="0" rIns="0" bIns="0" rtlCol="0">
            <a:noAutofit/>
          </a:bodyPr>
          <a:lstStyle/>
          <a:p>
            <a:endParaRPr/>
          </a:p>
        </p:txBody>
      </p:sp>
      <p:sp>
        <p:nvSpPr>
          <p:cNvPr id="287" name="object 287"/>
          <p:cNvSpPr/>
          <p:nvPr/>
        </p:nvSpPr>
        <p:spPr>
          <a:xfrm>
            <a:off x="1895169" y="3510992"/>
            <a:ext cx="25735" cy="0"/>
          </a:xfrm>
          <a:custGeom>
            <a:avLst/>
            <a:gdLst/>
            <a:ahLst/>
            <a:cxnLst/>
            <a:rect l="l" t="t" r="r" b="b"/>
            <a:pathLst>
              <a:path w="28309">
                <a:moveTo>
                  <a:pt x="28309" y="0"/>
                </a:moveTo>
                <a:lnTo>
                  <a:pt x="0" y="0"/>
                </a:lnTo>
              </a:path>
            </a:pathLst>
          </a:custGeom>
          <a:ln w="1132">
            <a:solidFill>
              <a:srgbClr val="000000"/>
            </a:solidFill>
          </a:ln>
        </p:spPr>
        <p:txBody>
          <a:bodyPr wrap="square" lIns="0" tIns="0" rIns="0" bIns="0" rtlCol="0">
            <a:noAutofit/>
          </a:bodyPr>
          <a:lstStyle/>
          <a:p>
            <a:endParaRPr/>
          </a:p>
        </p:txBody>
      </p:sp>
      <p:sp>
        <p:nvSpPr>
          <p:cNvPr id="288" name="object 288"/>
          <p:cNvSpPr/>
          <p:nvPr/>
        </p:nvSpPr>
        <p:spPr>
          <a:xfrm>
            <a:off x="1895169" y="3219567"/>
            <a:ext cx="25735" cy="0"/>
          </a:xfrm>
          <a:custGeom>
            <a:avLst/>
            <a:gdLst/>
            <a:ahLst/>
            <a:cxnLst/>
            <a:rect l="l" t="t" r="r" b="b"/>
            <a:pathLst>
              <a:path w="28309">
                <a:moveTo>
                  <a:pt x="28309" y="0"/>
                </a:moveTo>
                <a:lnTo>
                  <a:pt x="0" y="0"/>
                </a:lnTo>
              </a:path>
            </a:pathLst>
          </a:custGeom>
          <a:ln w="1132">
            <a:solidFill>
              <a:srgbClr val="000000"/>
            </a:solidFill>
          </a:ln>
        </p:spPr>
        <p:txBody>
          <a:bodyPr wrap="square" lIns="0" tIns="0" rIns="0" bIns="0" rtlCol="0">
            <a:noAutofit/>
          </a:bodyPr>
          <a:lstStyle/>
          <a:p>
            <a:endParaRPr/>
          </a:p>
        </p:txBody>
      </p:sp>
      <p:sp>
        <p:nvSpPr>
          <p:cNvPr id="289" name="object 289"/>
          <p:cNvSpPr/>
          <p:nvPr/>
        </p:nvSpPr>
        <p:spPr>
          <a:xfrm>
            <a:off x="1895169" y="2928142"/>
            <a:ext cx="25735" cy="0"/>
          </a:xfrm>
          <a:custGeom>
            <a:avLst/>
            <a:gdLst/>
            <a:ahLst/>
            <a:cxnLst/>
            <a:rect l="l" t="t" r="r" b="b"/>
            <a:pathLst>
              <a:path w="28309">
                <a:moveTo>
                  <a:pt x="28309" y="0"/>
                </a:moveTo>
                <a:lnTo>
                  <a:pt x="0" y="0"/>
                </a:lnTo>
              </a:path>
            </a:pathLst>
          </a:custGeom>
          <a:ln w="1132">
            <a:solidFill>
              <a:srgbClr val="000000"/>
            </a:solidFill>
          </a:ln>
        </p:spPr>
        <p:txBody>
          <a:bodyPr wrap="square" lIns="0" tIns="0" rIns="0" bIns="0" rtlCol="0">
            <a:noAutofit/>
          </a:bodyPr>
          <a:lstStyle/>
          <a:p>
            <a:endParaRPr/>
          </a:p>
        </p:txBody>
      </p:sp>
      <p:sp>
        <p:nvSpPr>
          <p:cNvPr id="290" name="object 290"/>
          <p:cNvSpPr/>
          <p:nvPr/>
        </p:nvSpPr>
        <p:spPr>
          <a:xfrm>
            <a:off x="1895169" y="2636717"/>
            <a:ext cx="25735" cy="0"/>
          </a:xfrm>
          <a:custGeom>
            <a:avLst/>
            <a:gdLst/>
            <a:ahLst/>
            <a:cxnLst/>
            <a:rect l="l" t="t" r="r" b="b"/>
            <a:pathLst>
              <a:path w="28309">
                <a:moveTo>
                  <a:pt x="28309" y="0"/>
                </a:moveTo>
                <a:lnTo>
                  <a:pt x="0" y="0"/>
                </a:lnTo>
              </a:path>
            </a:pathLst>
          </a:custGeom>
          <a:ln w="1132">
            <a:solidFill>
              <a:srgbClr val="000000"/>
            </a:solidFill>
          </a:ln>
        </p:spPr>
        <p:txBody>
          <a:bodyPr wrap="square" lIns="0" tIns="0" rIns="0" bIns="0" rtlCol="0">
            <a:noAutofit/>
          </a:bodyPr>
          <a:lstStyle/>
          <a:p>
            <a:endParaRPr/>
          </a:p>
        </p:txBody>
      </p:sp>
      <p:sp>
        <p:nvSpPr>
          <p:cNvPr id="291" name="object 291"/>
          <p:cNvSpPr/>
          <p:nvPr/>
        </p:nvSpPr>
        <p:spPr>
          <a:xfrm>
            <a:off x="1920905" y="5542640"/>
            <a:ext cx="4821212" cy="0"/>
          </a:xfrm>
          <a:custGeom>
            <a:avLst/>
            <a:gdLst/>
            <a:ahLst/>
            <a:cxnLst/>
            <a:rect l="l" t="t" r="r" b="b"/>
            <a:pathLst>
              <a:path w="5303333">
                <a:moveTo>
                  <a:pt x="5303333" y="0"/>
                </a:moveTo>
                <a:lnTo>
                  <a:pt x="0" y="0"/>
                </a:lnTo>
              </a:path>
            </a:pathLst>
          </a:custGeom>
          <a:ln w="1132">
            <a:solidFill>
              <a:srgbClr val="000000"/>
            </a:solidFill>
          </a:ln>
        </p:spPr>
        <p:txBody>
          <a:bodyPr wrap="square" lIns="0" tIns="0" rIns="0" bIns="0" rtlCol="0">
            <a:noAutofit/>
          </a:bodyPr>
          <a:lstStyle/>
          <a:p>
            <a:endParaRPr/>
          </a:p>
        </p:txBody>
      </p:sp>
      <p:sp>
        <p:nvSpPr>
          <p:cNvPr id="292" name="object 292"/>
          <p:cNvSpPr/>
          <p:nvPr/>
        </p:nvSpPr>
        <p:spPr>
          <a:xfrm>
            <a:off x="1920905" y="5517661"/>
            <a:ext cx="0" cy="49958"/>
          </a:xfrm>
          <a:custGeom>
            <a:avLst/>
            <a:gdLst/>
            <a:ahLst/>
            <a:cxnLst/>
            <a:rect l="l" t="t" r="r" b="b"/>
            <a:pathLst>
              <a:path h="56619">
                <a:moveTo>
                  <a:pt x="0" y="0"/>
                </a:moveTo>
                <a:lnTo>
                  <a:pt x="0" y="56619"/>
                </a:lnTo>
              </a:path>
            </a:pathLst>
          </a:custGeom>
          <a:ln w="1132">
            <a:solidFill>
              <a:srgbClr val="000000"/>
            </a:solidFill>
          </a:ln>
        </p:spPr>
        <p:txBody>
          <a:bodyPr wrap="square" lIns="0" tIns="0" rIns="0" bIns="0" rtlCol="0">
            <a:noAutofit/>
          </a:bodyPr>
          <a:lstStyle/>
          <a:p>
            <a:endParaRPr/>
          </a:p>
        </p:txBody>
      </p:sp>
      <p:sp>
        <p:nvSpPr>
          <p:cNvPr id="293" name="object 293"/>
          <p:cNvSpPr/>
          <p:nvPr/>
        </p:nvSpPr>
        <p:spPr>
          <a:xfrm>
            <a:off x="2727299" y="5517661"/>
            <a:ext cx="0" cy="49958"/>
          </a:xfrm>
          <a:custGeom>
            <a:avLst/>
            <a:gdLst/>
            <a:ahLst/>
            <a:cxnLst/>
            <a:rect l="l" t="t" r="r" b="b"/>
            <a:pathLst>
              <a:path h="56619">
                <a:moveTo>
                  <a:pt x="0" y="0"/>
                </a:moveTo>
                <a:lnTo>
                  <a:pt x="0" y="56619"/>
                </a:lnTo>
              </a:path>
            </a:pathLst>
          </a:custGeom>
          <a:ln w="1132">
            <a:solidFill>
              <a:srgbClr val="000000"/>
            </a:solidFill>
          </a:ln>
        </p:spPr>
        <p:txBody>
          <a:bodyPr wrap="square" lIns="0" tIns="0" rIns="0" bIns="0" rtlCol="0">
            <a:noAutofit/>
          </a:bodyPr>
          <a:lstStyle/>
          <a:p>
            <a:endParaRPr/>
          </a:p>
        </p:txBody>
      </p:sp>
      <p:sp>
        <p:nvSpPr>
          <p:cNvPr id="294" name="object 294"/>
          <p:cNvSpPr/>
          <p:nvPr/>
        </p:nvSpPr>
        <p:spPr>
          <a:xfrm>
            <a:off x="3525115" y="5517661"/>
            <a:ext cx="0" cy="49958"/>
          </a:xfrm>
          <a:custGeom>
            <a:avLst/>
            <a:gdLst/>
            <a:ahLst/>
            <a:cxnLst/>
            <a:rect l="l" t="t" r="r" b="b"/>
            <a:pathLst>
              <a:path h="56619">
                <a:moveTo>
                  <a:pt x="0" y="0"/>
                </a:moveTo>
                <a:lnTo>
                  <a:pt x="0" y="56619"/>
                </a:lnTo>
              </a:path>
            </a:pathLst>
          </a:custGeom>
          <a:ln w="1132">
            <a:solidFill>
              <a:srgbClr val="000000"/>
            </a:solidFill>
          </a:ln>
        </p:spPr>
        <p:txBody>
          <a:bodyPr wrap="square" lIns="0" tIns="0" rIns="0" bIns="0" rtlCol="0">
            <a:noAutofit/>
          </a:bodyPr>
          <a:lstStyle/>
          <a:p>
            <a:endParaRPr/>
          </a:p>
        </p:txBody>
      </p:sp>
      <p:sp>
        <p:nvSpPr>
          <p:cNvPr id="295" name="object 295"/>
          <p:cNvSpPr/>
          <p:nvPr/>
        </p:nvSpPr>
        <p:spPr>
          <a:xfrm>
            <a:off x="4331510" y="5517661"/>
            <a:ext cx="0" cy="49958"/>
          </a:xfrm>
          <a:custGeom>
            <a:avLst/>
            <a:gdLst/>
            <a:ahLst/>
            <a:cxnLst/>
            <a:rect l="l" t="t" r="r" b="b"/>
            <a:pathLst>
              <a:path h="56619">
                <a:moveTo>
                  <a:pt x="0" y="0"/>
                </a:moveTo>
                <a:lnTo>
                  <a:pt x="0" y="56619"/>
                </a:lnTo>
              </a:path>
            </a:pathLst>
          </a:custGeom>
          <a:ln w="1132">
            <a:solidFill>
              <a:srgbClr val="000000"/>
            </a:solidFill>
          </a:ln>
        </p:spPr>
        <p:txBody>
          <a:bodyPr wrap="square" lIns="0" tIns="0" rIns="0" bIns="0" rtlCol="0">
            <a:noAutofit/>
          </a:bodyPr>
          <a:lstStyle/>
          <a:p>
            <a:endParaRPr/>
          </a:p>
        </p:txBody>
      </p:sp>
      <p:sp>
        <p:nvSpPr>
          <p:cNvPr id="296" name="object 296"/>
          <p:cNvSpPr/>
          <p:nvPr/>
        </p:nvSpPr>
        <p:spPr>
          <a:xfrm>
            <a:off x="5137905" y="5517661"/>
            <a:ext cx="0" cy="49958"/>
          </a:xfrm>
          <a:custGeom>
            <a:avLst/>
            <a:gdLst/>
            <a:ahLst/>
            <a:cxnLst/>
            <a:rect l="l" t="t" r="r" b="b"/>
            <a:pathLst>
              <a:path h="56619">
                <a:moveTo>
                  <a:pt x="0" y="0"/>
                </a:moveTo>
                <a:lnTo>
                  <a:pt x="0" y="56619"/>
                </a:lnTo>
              </a:path>
            </a:pathLst>
          </a:custGeom>
          <a:ln w="1132">
            <a:solidFill>
              <a:srgbClr val="000000"/>
            </a:solidFill>
          </a:ln>
        </p:spPr>
        <p:txBody>
          <a:bodyPr wrap="square" lIns="0" tIns="0" rIns="0" bIns="0" rtlCol="0">
            <a:noAutofit/>
          </a:bodyPr>
          <a:lstStyle/>
          <a:p>
            <a:endParaRPr/>
          </a:p>
        </p:txBody>
      </p:sp>
      <p:sp>
        <p:nvSpPr>
          <p:cNvPr id="297" name="object 297"/>
          <p:cNvSpPr/>
          <p:nvPr/>
        </p:nvSpPr>
        <p:spPr>
          <a:xfrm>
            <a:off x="5935723" y="5517661"/>
            <a:ext cx="0" cy="49958"/>
          </a:xfrm>
          <a:custGeom>
            <a:avLst/>
            <a:gdLst/>
            <a:ahLst/>
            <a:cxnLst/>
            <a:rect l="l" t="t" r="r" b="b"/>
            <a:pathLst>
              <a:path h="56619">
                <a:moveTo>
                  <a:pt x="0" y="0"/>
                </a:moveTo>
                <a:lnTo>
                  <a:pt x="0" y="56619"/>
                </a:lnTo>
              </a:path>
            </a:pathLst>
          </a:custGeom>
          <a:ln w="1132">
            <a:solidFill>
              <a:srgbClr val="000000"/>
            </a:solidFill>
          </a:ln>
        </p:spPr>
        <p:txBody>
          <a:bodyPr wrap="square" lIns="0" tIns="0" rIns="0" bIns="0" rtlCol="0">
            <a:noAutofit/>
          </a:bodyPr>
          <a:lstStyle/>
          <a:p>
            <a:endParaRPr/>
          </a:p>
        </p:txBody>
      </p:sp>
      <p:sp>
        <p:nvSpPr>
          <p:cNvPr id="298" name="object 298"/>
          <p:cNvSpPr/>
          <p:nvPr/>
        </p:nvSpPr>
        <p:spPr>
          <a:xfrm>
            <a:off x="6742116" y="5517661"/>
            <a:ext cx="0" cy="49958"/>
          </a:xfrm>
          <a:custGeom>
            <a:avLst/>
            <a:gdLst/>
            <a:ahLst/>
            <a:cxnLst/>
            <a:rect l="l" t="t" r="r" b="b"/>
            <a:pathLst>
              <a:path h="56619">
                <a:moveTo>
                  <a:pt x="0" y="0"/>
                </a:moveTo>
                <a:lnTo>
                  <a:pt x="0" y="56619"/>
                </a:lnTo>
              </a:path>
            </a:pathLst>
          </a:custGeom>
          <a:ln w="1132">
            <a:solidFill>
              <a:srgbClr val="000000"/>
            </a:solidFill>
          </a:ln>
        </p:spPr>
        <p:txBody>
          <a:bodyPr wrap="square" lIns="0" tIns="0" rIns="0" bIns="0" rtlCol="0">
            <a:noAutofit/>
          </a:bodyPr>
          <a:lstStyle/>
          <a:p>
            <a:endParaRPr/>
          </a:p>
        </p:txBody>
      </p:sp>
      <p:sp>
        <p:nvSpPr>
          <p:cNvPr id="299" name="object 299"/>
          <p:cNvSpPr/>
          <p:nvPr/>
        </p:nvSpPr>
        <p:spPr>
          <a:xfrm>
            <a:off x="6810747" y="3860702"/>
            <a:ext cx="437512" cy="474606"/>
          </a:xfrm>
          <a:custGeom>
            <a:avLst/>
            <a:gdLst/>
            <a:ahLst/>
            <a:cxnLst/>
            <a:rect l="l" t="t" r="r" b="b"/>
            <a:pathLst>
              <a:path w="481263" h="537887">
                <a:moveTo>
                  <a:pt x="0" y="537887"/>
                </a:moveTo>
                <a:lnTo>
                  <a:pt x="481263" y="537887"/>
                </a:lnTo>
                <a:lnTo>
                  <a:pt x="481263" y="0"/>
                </a:lnTo>
                <a:lnTo>
                  <a:pt x="0" y="0"/>
                </a:lnTo>
                <a:lnTo>
                  <a:pt x="0" y="537887"/>
                </a:lnTo>
                <a:close/>
              </a:path>
            </a:pathLst>
          </a:custGeom>
          <a:solidFill>
            <a:srgbClr val="FEFFFE"/>
          </a:solidFill>
        </p:spPr>
        <p:txBody>
          <a:bodyPr wrap="square" lIns="0" tIns="0" rIns="0" bIns="0" rtlCol="0">
            <a:noAutofit/>
          </a:bodyPr>
          <a:lstStyle/>
          <a:p>
            <a:endParaRPr/>
          </a:p>
        </p:txBody>
      </p:sp>
      <p:sp>
        <p:nvSpPr>
          <p:cNvPr id="300" name="object 300"/>
          <p:cNvSpPr/>
          <p:nvPr/>
        </p:nvSpPr>
        <p:spPr>
          <a:xfrm>
            <a:off x="6815035" y="3864866"/>
            <a:ext cx="428933" cy="466279"/>
          </a:xfrm>
          <a:custGeom>
            <a:avLst/>
            <a:gdLst/>
            <a:ahLst/>
            <a:cxnLst/>
            <a:rect l="l" t="t" r="r" b="b"/>
            <a:pathLst>
              <a:path w="471826" h="528450">
                <a:moveTo>
                  <a:pt x="0" y="0"/>
                </a:moveTo>
                <a:lnTo>
                  <a:pt x="471826" y="0"/>
                </a:lnTo>
                <a:lnTo>
                  <a:pt x="471826" y="528450"/>
                </a:lnTo>
                <a:lnTo>
                  <a:pt x="0" y="528450"/>
                </a:lnTo>
                <a:lnTo>
                  <a:pt x="0" y="0"/>
                </a:lnTo>
                <a:close/>
              </a:path>
            </a:pathLst>
          </a:custGeom>
          <a:ln w="37">
            <a:solidFill>
              <a:srgbClr val="000000"/>
            </a:solidFill>
          </a:ln>
        </p:spPr>
        <p:txBody>
          <a:bodyPr wrap="square" lIns="0" tIns="0" rIns="0" bIns="0" rtlCol="0">
            <a:noAutofit/>
          </a:bodyPr>
          <a:lstStyle/>
          <a:p>
            <a:endParaRPr/>
          </a:p>
        </p:txBody>
      </p:sp>
      <p:sp>
        <p:nvSpPr>
          <p:cNvPr id="301" name="object 301"/>
          <p:cNvSpPr/>
          <p:nvPr/>
        </p:nvSpPr>
        <p:spPr>
          <a:xfrm>
            <a:off x="6836483" y="3894007"/>
            <a:ext cx="51472" cy="49958"/>
          </a:xfrm>
          <a:prstGeom prst="rect">
            <a:avLst/>
          </a:prstGeom>
          <a:blipFill>
            <a:blip r:embed="rId23" cstate="print"/>
            <a:stretch>
              <a:fillRect/>
            </a:stretch>
          </a:blipFill>
        </p:spPr>
        <p:txBody>
          <a:bodyPr wrap="square" lIns="0" tIns="0" rIns="0" bIns="0" rtlCol="0">
            <a:noAutofit/>
          </a:bodyPr>
          <a:lstStyle/>
          <a:p>
            <a:endParaRPr/>
          </a:p>
        </p:txBody>
      </p:sp>
      <p:sp>
        <p:nvSpPr>
          <p:cNvPr id="302" name="object 302"/>
          <p:cNvSpPr/>
          <p:nvPr/>
        </p:nvSpPr>
        <p:spPr>
          <a:xfrm>
            <a:off x="6840772" y="3898171"/>
            <a:ext cx="42893" cy="41632"/>
          </a:xfrm>
          <a:custGeom>
            <a:avLst/>
            <a:gdLst/>
            <a:ahLst/>
            <a:cxnLst/>
            <a:rect l="l" t="t" r="r" b="b"/>
            <a:pathLst>
              <a:path w="47182" h="47183">
                <a:moveTo>
                  <a:pt x="0" y="0"/>
                </a:moveTo>
                <a:lnTo>
                  <a:pt x="47182" y="0"/>
                </a:lnTo>
                <a:lnTo>
                  <a:pt x="47182" y="47183"/>
                </a:lnTo>
                <a:lnTo>
                  <a:pt x="0" y="47183"/>
                </a:lnTo>
                <a:lnTo>
                  <a:pt x="0" y="0"/>
                </a:lnTo>
                <a:close/>
              </a:path>
            </a:pathLst>
          </a:custGeom>
          <a:ln w="9436">
            <a:solidFill>
              <a:srgbClr val="000000"/>
            </a:solidFill>
          </a:ln>
        </p:spPr>
        <p:txBody>
          <a:bodyPr wrap="square" lIns="0" tIns="0" rIns="0" bIns="0" rtlCol="0">
            <a:noAutofit/>
          </a:bodyPr>
          <a:lstStyle/>
          <a:p>
            <a:endParaRPr/>
          </a:p>
        </p:txBody>
      </p:sp>
      <p:sp>
        <p:nvSpPr>
          <p:cNvPr id="303" name="object 303"/>
          <p:cNvSpPr/>
          <p:nvPr/>
        </p:nvSpPr>
        <p:spPr>
          <a:xfrm>
            <a:off x="6836483" y="4010578"/>
            <a:ext cx="51472" cy="49958"/>
          </a:xfrm>
          <a:prstGeom prst="rect">
            <a:avLst/>
          </a:prstGeom>
          <a:blipFill>
            <a:blip r:embed="rId24" cstate="print"/>
            <a:stretch>
              <a:fillRect/>
            </a:stretch>
          </a:blipFill>
        </p:spPr>
        <p:txBody>
          <a:bodyPr wrap="square" lIns="0" tIns="0" rIns="0" bIns="0" rtlCol="0">
            <a:noAutofit/>
          </a:bodyPr>
          <a:lstStyle/>
          <a:p>
            <a:endParaRPr/>
          </a:p>
        </p:txBody>
      </p:sp>
      <p:sp>
        <p:nvSpPr>
          <p:cNvPr id="304" name="object 304"/>
          <p:cNvSpPr/>
          <p:nvPr/>
        </p:nvSpPr>
        <p:spPr>
          <a:xfrm>
            <a:off x="6840772" y="4014742"/>
            <a:ext cx="42893" cy="41632"/>
          </a:xfrm>
          <a:custGeom>
            <a:avLst/>
            <a:gdLst/>
            <a:ahLst/>
            <a:cxnLst/>
            <a:rect l="l" t="t" r="r" b="b"/>
            <a:pathLst>
              <a:path w="47182" h="47183">
                <a:moveTo>
                  <a:pt x="0" y="0"/>
                </a:moveTo>
                <a:lnTo>
                  <a:pt x="47182" y="0"/>
                </a:lnTo>
                <a:lnTo>
                  <a:pt x="47182" y="47183"/>
                </a:lnTo>
                <a:lnTo>
                  <a:pt x="0" y="47183"/>
                </a:lnTo>
                <a:lnTo>
                  <a:pt x="0" y="0"/>
                </a:lnTo>
                <a:close/>
              </a:path>
            </a:pathLst>
          </a:custGeom>
          <a:ln w="9436">
            <a:solidFill>
              <a:srgbClr val="000000"/>
            </a:solidFill>
          </a:ln>
        </p:spPr>
        <p:txBody>
          <a:bodyPr wrap="square" lIns="0" tIns="0" rIns="0" bIns="0" rtlCol="0">
            <a:noAutofit/>
          </a:bodyPr>
          <a:lstStyle/>
          <a:p>
            <a:endParaRPr/>
          </a:p>
        </p:txBody>
      </p:sp>
      <p:sp>
        <p:nvSpPr>
          <p:cNvPr id="305" name="object 305"/>
          <p:cNvSpPr/>
          <p:nvPr/>
        </p:nvSpPr>
        <p:spPr>
          <a:xfrm>
            <a:off x="6836483" y="4152127"/>
            <a:ext cx="51472" cy="0"/>
          </a:xfrm>
          <a:custGeom>
            <a:avLst/>
            <a:gdLst/>
            <a:ahLst/>
            <a:cxnLst/>
            <a:rect l="l" t="t" r="r" b="b"/>
            <a:pathLst>
              <a:path w="56619">
                <a:moveTo>
                  <a:pt x="0" y="0"/>
                </a:moveTo>
                <a:lnTo>
                  <a:pt x="56619" y="0"/>
                </a:lnTo>
              </a:path>
            </a:pathLst>
          </a:custGeom>
          <a:ln w="57889">
            <a:solidFill>
              <a:srgbClr val="FDFBC0"/>
            </a:solidFill>
          </a:ln>
        </p:spPr>
        <p:txBody>
          <a:bodyPr wrap="square" lIns="0" tIns="0" rIns="0" bIns="0" rtlCol="0">
            <a:noAutofit/>
          </a:bodyPr>
          <a:lstStyle/>
          <a:p>
            <a:endParaRPr/>
          </a:p>
        </p:txBody>
      </p:sp>
      <p:sp>
        <p:nvSpPr>
          <p:cNvPr id="306" name="object 306"/>
          <p:cNvSpPr/>
          <p:nvPr/>
        </p:nvSpPr>
        <p:spPr>
          <a:xfrm>
            <a:off x="6840772" y="4131311"/>
            <a:ext cx="42893" cy="41632"/>
          </a:xfrm>
          <a:custGeom>
            <a:avLst/>
            <a:gdLst/>
            <a:ahLst/>
            <a:cxnLst/>
            <a:rect l="l" t="t" r="r" b="b"/>
            <a:pathLst>
              <a:path w="47182" h="47183">
                <a:moveTo>
                  <a:pt x="0" y="0"/>
                </a:moveTo>
                <a:lnTo>
                  <a:pt x="47182" y="0"/>
                </a:lnTo>
                <a:lnTo>
                  <a:pt x="47182" y="47183"/>
                </a:lnTo>
                <a:lnTo>
                  <a:pt x="0" y="47183"/>
                </a:lnTo>
                <a:lnTo>
                  <a:pt x="0" y="0"/>
                </a:lnTo>
                <a:close/>
              </a:path>
            </a:pathLst>
          </a:custGeom>
          <a:ln w="9436">
            <a:solidFill>
              <a:srgbClr val="000000"/>
            </a:solidFill>
          </a:ln>
        </p:spPr>
        <p:txBody>
          <a:bodyPr wrap="square" lIns="0" tIns="0" rIns="0" bIns="0" rtlCol="0">
            <a:noAutofit/>
          </a:bodyPr>
          <a:lstStyle/>
          <a:p>
            <a:endParaRPr/>
          </a:p>
        </p:txBody>
      </p:sp>
      <p:sp>
        <p:nvSpPr>
          <p:cNvPr id="307" name="object 307"/>
          <p:cNvSpPr/>
          <p:nvPr/>
        </p:nvSpPr>
        <p:spPr>
          <a:xfrm>
            <a:off x="6836483" y="4268696"/>
            <a:ext cx="51472" cy="0"/>
          </a:xfrm>
          <a:custGeom>
            <a:avLst/>
            <a:gdLst/>
            <a:ahLst/>
            <a:cxnLst/>
            <a:rect l="l" t="t" r="r" b="b"/>
            <a:pathLst>
              <a:path w="56619">
                <a:moveTo>
                  <a:pt x="0" y="0"/>
                </a:moveTo>
                <a:lnTo>
                  <a:pt x="56619" y="0"/>
                </a:lnTo>
              </a:path>
            </a:pathLst>
          </a:custGeom>
          <a:ln w="57889">
            <a:solidFill>
              <a:srgbClr val="BFDFC3"/>
            </a:solidFill>
          </a:ln>
        </p:spPr>
        <p:txBody>
          <a:bodyPr wrap="square" lIns="0" tIns="0" rIns="0" bIns="0" rtlCol="0">
            <a:noAutofit/>
          </a:bodyPr>
          <a:lstStyle/>
          <a:p>
            <a:endParaRPr/>
          </a:p>
        </p:txBody>
      </p:sp>
      <p:sp>
        <p:nvSpPr>
          <p:cNvPr id="308" name="object 308"/>
          <p:cNvSpPr/>
          <p:nvPr/>
        </p:nvSpPr>
        <p:spPr>
          <a:xfrm>
            <a:off x="6840772" y="4247881"/>
            <a:ext cx="42893" cy="41632"/>
          </a:xfrm>
          <a:custGeom>
            <a:avLst/>
            <a:gdLst/>
            <a:ahLst/>
            <a:cxnLst/>
            <a:rect l="l" t="t" r="r" b="b"/>
            <a:pathLst>
              <a:path w="47182" h="47183">
                <a:moveTo>
                  <a:pt x="0" y="0"/>
                </a:moveTo>
                <a:lnTo>
                  <a:pt x="47182" y="0"/>
                </a:lnTo>
                <a:lnTo>
                  <a:pt x="47182" y="47183"/>
                </a:lnTo>
                <a:lnTo>
                  <a:pt x="0" y="47183"/>
                </a:lnTo>
                <a:lnTo>
                  <a:pt x="0" y="0"/>
                </a:lnTo>
                <a:close/>
              </a:path>
            </a:pathLst>
          </a:custGeom>
          <a:ln w="9436">
            <a:solidFill>
              <a:srgbClr val="000000"/>
            </a:solidFill>
          </a:ln>
        </p:spPr>
        <p:txBody>
          <a:bodyPr wrap="square" lIns="0" tIns="0" rIns="0" bIns="0" rtlCol="0">
            <a:noAutofit/>
          </a:bodyPr>
          <a:lstStyle/>
          <a:p>
            <a:endParaRPr/>
          </a:p>
        </p:txBody>
      </p:sp>
      <p:sp>
        <p:nvSpPr>
          <p:cNvPr id="309" name="object 309"/>
          <p:cNvSpPr/>
          <p:nvPr/>
        </p:nvSpPr>
        <p:spPr>
          <a:xfrm>
            <a:off x="1452837" y="2093666"/>
            <a:ext cx="5868867" cy="3892107"/>
          </a:xfrm>
          <a:custGeom>
            <a:avLst/>
            <a:gdLst/>
            <a:ahLst/>
            <a:cxnLst/>
            <a:rect l="l" t="t" r="r" b="b"/>
            <a:pathLst>
              <a:path w="6455754" h="4411055">
                <a:moveTo>
                  <a:pt x="0" y="0"/>
                </a:moveTo>
                <a:lnTo>
                  <a:pt x="6455754" y="0"/>
                </a:lnTo>
                <a:lnTo>
                  <a:pt x="6455754" y="4411055"/>
                </a:lnTo>
                <a:lnTo>
                  <a:pt x="0" y="4411055"/>
                </a:lnTo>
                <a:lnTo>
                  <a:pt x="0" y="0"/>
                </a:lnTo>
                <a:close/>
              </a:path>
            </a:pathLst>
          </a:custGeom>
          <a:ln w="4156">
            <a:solidFill>
              <a:srgbClr val="000000"/>
            </a:solidFill>
          </a:ln>
        </p:spPr>
        <p:txBody>
          <a:bodyPr wrap="square" lIns="0" tIns="0" rIns="0" bIns="0" rtlCol="0">
            <a:noAutofit/>
          </a:bodyPr>
          <a:lstStyle/>
          <a:p>
            <a:endParaRPr/>
          </a:p>
        </p:txBody>
      </p:sp>
      <p:sp>
        <p:nvSpPr>
          <p:cNvPr id="145" name="object 145"/>
          <p:cNvSpPr txBox="1"/>
          <p:nvPr/>
        </p:nvSpPr>
        <p:spPr>
          <a:xfrm>
            <a:off x="1638800" y="984998"/>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144" name="object 144"/>
          <p:cNvSpPr txBox="1"/>
          <p:nvPr/>
        </p:nvSpPr>
        <p:spPr>
          <a:xfrm>
            <a:off x="2031437" y="984998"/>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143" name="object 143"/>
          <p:cNvSpPr txBox="1"/>
          <p:nvPr/>
        </p:nvSpPr>
        <p:spPr>
          <a:xfrm>
            <a:off x="2500774" y="984998"/>
            <a:ext cx="3981722" cy="582706"/>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Risk: Effects of Changing Betas on</a:t>
            </a:r>
            <a:endParaRPr sz="2200">
              <a:latin typeface="Times New Roman"/>
              <a:cs typeface="Times New Roman"/>
            </a:endParaRPr>
          </a:p>
          <a:p>
            <a:pPr marL="373862" marR="41029">
              <a:lnSpc>
                <a:spcPct val="95825"/>
              </a:lnSpc>
              <a:spcBef>
                <a:spcPts val="598"/>
              </a:spcBef>
            </a:pPr>
            <a:r>
              <a:rPr sz="1400" dirty="0">
                <a:latin typeface="Times New Roman"/>
                <a:cs typeface="Times New Roman"/>
              </a:rPr>
              <a:t>Firm with x% growth for 5 years; 8% thereafter</a:t>
            </a:r>
            <a:endParaRPr sz="1400">
              <a:latin typeface="Times New Roman"/>
              <a:cs typeface="Times New Roman"/>
            </a:endParaRPr>
          </a:p>
        </p:txBody>
      </p:sp>
      <p:sp>
        <p:nvSpPr>
          <p:cNvPr id="142" name="object 142"/>
          <p:cNvSpPr txBox="1"/>
          <p:nvPr/>
        </p:nvSpPr>
        <p:spPr>
          <a:xfrm>
            <a:off x="6487114" y="984998"/>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141" name="object 141"/>
          <p:cNvSpPr txBox="1"/>
          <p:nvPr/>
        </p:nvSpPr>
        <p:spPr>
          <a:xfrm>
            <a:off x="6879752" y="984998"/>
            <a:ext cx="74192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a:t>
            </a:r>
            <a:endParaRPr sz="2200">
              <a:latin typeface="Times New Roman"/>
              <a:cs typeface="Times New Roman"/>
            </a:endParaRPr>
          </a:p>
        </p:txBody>
      </p:sp>
      <p:sp>
        <p:nvSpPr>
          <p:cNvPr id="140" name="object 140"/>
          <p:cNvSpPr txBox="1"/>
          <p:nvPr/>
        </p:nvSpPr>
        <p:spPr>
          <a:xfrm>
            <a:off x="1720629" y="4049330"/>
            <a:ext cx="161723" cy="105676"/>
          </a:xfrm>
          <a:prstGeom prst="rect">
            <a:avLst/>
          </a:prstGeom>
        </p:spPr>
        <p:txBody>
          <a:bodyPr wrap="square" lIns="0" tIns="0" rIns="0" bIns="0" rtlCol="0">
            <a:noAutofit/>
          </a:bodyPr>
          <a:lstStyle/>
          <a:p>
            <a:pPr marL="11397">
              <a:lnSpc>
                <a:spcPts val="767"/>
              </a:lnSpc>
            </a:pPr>
            <a:r>
              <a:rPr sz="700" spc="45" dirty="0">
                <a:latin typeface="Times New Roman"/>
                <a:cs typeface="Times New Roman"/>
              </a:rPr>
              <a:t>2</a:t>
            </a:r>
            <a:r>
              <a:rPr sz="700" dirty="0">
                <a:latin typeface="Times New Roman"/>
                <a:cs typeface="Times New Roman"/>
              </a:rPr>
              <a:t>5</a:t>
            </a:r>
            <a:r>
              <a:rPr sz="700" spc="-125" dirty="0">
                <a:latin typeface="Times New Roman"/>
                <a:cs typeface="Times New Roman"/>
              </a:rPr>
              <a:t> </a:t>
            </a:r>
            <a:endParaRPr sz="700">
              <a:latin typeface="Times New Roman"/>
              <a:cs typeface="Times New Roman"/>
            </a:endParaRPr>
          </a:p>
        </p:txBody>
      </p:sp>
      <p:sp>
        <p:nvSpPr>
          <p:cNvPr id="139" name="object 139"/>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38" name="object 138"/>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23</a:t>
            </a:r>
            <a:endParaRPr sz="1300">
              <a:latin typeface="Times New Roman"/>
              <a:cs typeface="Times New Roman"/>
            </a:endParaRPr>
          </a:p>
        </p:txBody>
      </p:sp>
      <p:sp>
        <p:nvSpPr>
          <p:cNvPr id="137" name="object 137"/>
          <p:cNvSpPr txBox="1"/>
          <p:nvPr/>
        </p:nvSpPr>
        <p:spPr>
          <a:xfrm rot="16200000">
            <a:off x="1427378" y="4037963"/>
            <a:ext cx="450885" cy="98714"/>
          </a:xfrm>
          <a:prstGeom prst="rect">
            <a:avLst/>
          </a:prstGeom>
        </p:spPr>
        <p:txBody>
          <a:bodyPr wrap="square" lIns="0" tIns="0" rIns="0" bIns="0" rtlCol="0">
            <a:noAutofit/>
          </a:bodyPr>
          <a:lstStyle/>
          <a:p>
            <a:pPr marL="11397">
              <a:lnSpc>
                <a:spcPts val="767"/>
              </a:lnSpc>
              <a:spcBef>
                <a:spcPts val="38"/>
              </a:spcBef>
            </a:pPr>
            <a:r>
              <a:rPr sz="700" spc="39" dirty="0">
                <a:latin typeface="Times New Roman"/>
                <a:cs typeface="Times New Roman"/>
              </a:rPr>
              <a:t>P</a:t>
            </a:r>
            <a:r>
              <a:rPr sz="700" dirty="0">
                <a:latin typeface="Times New Roman"/>
                <a:cs typeface="Times New Roman"/>
              </a:rPr>
              <a:t>E  </a:t>
            </a:r>
            <a:r>
              <a:rPr sz="700" spc="156" dirty="0">
                <a:latin typeface="Times New Roman"/>
                <a:cs typeface="Times New Roman"/>
              </a:rPr>
              <a:t> </a:t>
            </a:r>
            <a:r>
              <a:rPr sz="700" spc="35" dirty="0">
                <a:latin typeface="Times New Roman"/>
                <a:cs typeface="Times New Roman"/>
              </a:rPr>
              <a:t>Ratio</a:t>
            </a:r>
            <a:endParaRPr sz="700">
              <a:latin typeface="Times New Roman"/>
              <a:cs typeface="Times New Roman"/>
            </a:endParaRPr>
          </a:p>
        </p:txBody>
      </p:sp>
      <p:sp>
        <p:nvSpPr>
          <p:cNvPr id="136" name="object 136"/>
          <p:cNvSpPr txBox="1"/>
          <p:nvPr/>
        </p:nvSpPr>
        <p:spPr>
          <a:xfrm>
            <a:off x="6812899" y="3862791"/>
            <a:ext cx="433205" cy="35379"/>
          </a:xfrm>
          <a:prstGeom prst="rect">
            <a:avLst/>
          </a:prstGeom>
        </p:spPr>
        <p:txBody>
          <a:bodyPr wrap="square" lIns="0" tIns="0" rIns="0" bIns="0" rtlCol="0">
            <a:noAutofit/>
          </a:bodyPr>
          <a:lstStyle/>
          <a:p>
            <a:endParaRPr/>
          </a:p>
        </p:txBody>
      </p:sp>
      <p:sp>
        <p:nvSpPr>
          <p:cNvPr id="135" name="object 135"/>
          <p:cNvSpPr txBox="1"/>
          <p:nvPr/>
        </p:nvSpPr>
        <p:spPr>
          <a:xfrm>
            <a:off x="6812899" y="3898171"/>
            <a:ext cx="70765" cy="41632"/>
          </a:xfrm>
          <a:prstGeom prst="rect">
            <a:avLst/>
          </a:prstGeom>
        </p:spPr>
        <p:txBody>
          <a:bodyPr wrap="square" lIns="0" tIns="0" rIns="0" bIns="0" rtlCol="0">
            <a:noAutofit/>
          </a:bodyPr>
          <a:lstStyle/>
          <a:p>
            <a:endParaRPr/>
          </a:p>
        </p:txBody>
      </p:sp>
      <p:sp>
        <p:nvSpPr>
          <p:cNvPr id="134" name="object 134"/>
          <p:cNvSpPr txBox="1"/>
          <p:nvPr/>
        </p:nvSpPr>
        <p:spPr>
          <a:xfrm>
            <a:off x="6883666" y="3898171"/>
            <a:ext cx="362439" cy="41632"/>
          </a:xfrm>
          <a:prstGeom prst="rect">
            <a:avLst/>
          </a:prstGeom>
        </p:spPr>
        <p:txBody>
          <a:bodyPr wrap="square" lIns="0" tIns="0" rIns="0" bIns="0" rtlCol="0">
            <a:noAutofit/>
          </a:bodyPr>
          <a:lstStyle/>
          <a:p>
            <a:endParaRPr/>
          </a:p>
        </p:txBody>
      </p:sp>
      <p:sp>
        <p:nvSpPr>
          <p:cNvPr id="133" name="object 133"/>
          <p:cNvSpPr txBox="1"/>
          <p:nvPr/>
        </p:nvSpPr>
        <p:spPr>
          <a:xfrm>
            <a:off x="6812899" y="3939804"/>
            <a:ext cx="433205" cy="74937"/>
          </a:xfrm>
          <a:prstGeom prst="rect">
            <a:avLst/>
          </a:prstGeom>
        </p:spPr>
        <p:txBody>
          <a:bodyPr wrap="square" lIns="0" tIns="0" rIns="0" bIns="0" rtlCol="0">
            <a:noAutofit/>
          </a:bodyPr>
          <a:lstStyle/>
          <a:p>
            <a:pPr marL="22794">
              <a:lnSpc>
                <a:spcPts val="583"/>
              </a:lnSpc>
              <a:spcBef>
                <a:spcPts val="16"/>
              </a:spcBef>
            </a:pPr>
            <a:endParaRPr sz="600"/>
          </a:p>
        </p:txBody>
      </p:sp>
      <p:sp>
        <p:nvSpPr>
          <p:cNvPr id="132" name="object 132"/>
          <p:cNvSpPr txBox="1"/>
          <p:nvPr/>
        </p:nvSpPr>
        <p:spPr>
          <a:xfrm>
            <a:off x="6812899" y="4014742"/>
            <a:ext cx="70765" cy="41632"/>
          </a:xfrm>
          <a:prstGeom prst="rect">
            <a:avLst/>
          </a:prstGeom>
        </p:spPr>
        <p:txBody>
          <a:bodyPr wrap="square" lIns="0" tIns="0" rIns="0" bIns="0" rtlCol="0">
            <a:noAutofit/>
          </a:bodyPr>
          <a:lstStyle/>
          <a:p>
            <a:endParaRPr/>
          </a:p>
        </p:txBody>
      </p:sp>
      <p:sp>
        <p:nvSpPr>
          <p:cNvPr id="131" name="object 131"/>
          <p:cNvSpPr txBox="1"/>
          <p:nvPr/>
        </p:nvSpPr>
        <p:spPr>
          <a:xfrm>
            <a:off x="6883666" y="4014742"/>
            <a:ext cx="362439" cy="41632"/>
          </a:xfrm>
          <a:prstGeom prst="rect">
            <a:avLst/>
          </a:prstGeom>
        </p:spPr>
        <p:txBody>
          <a:bodyPr wrap="square" lIns="0" tIns="0" rIns="0" bIns="0" rtlCol="0">
            <a:noAutofit/>
          </a:bodyPr>
          <a:lstStyle/>
          <a:p>
            <a:endParaRPr/>
          </a:p>
        </p:txBody>
      </p:sp>
      <p:sp>
        <p:nvSpPr>
          <p:cNvPr id="130" name="object 130"/>
          <p:cNvSpPr txBox="1"/>
          <p:nvPr/>
        </p:nvSpPr>
        <p:spPr>
          <a:xfrm>
            <a:off x="6812899" y="4056374"/>
            <a:ext cx="433205" cy="95754"/>
          </a:xfrm>
          <a:prstGeom prst="rect">
            <a:avLst/>
          </a:prstGeom>
        </p:spPr>
        <p:txBody>
          <a:bodyPr wrap="square" lIns="0" tIns="0" rIns="0" bIns="0" rtlCol="0">
            <a:noAutofit/>
          </a:bodyPr>
          <a:lstStyle/>
          <a:p>
            <a:pPr marL="22794">
              <a:lnSpc>
                <a:spcPts val="763"/>
              </a:lnSpc>
              <a:spcBef>
                <a:spcPts val="4"/>
              </a:spcBef>
            </a:pPr>
            <a:endParaRPr sz="800"/>
          </a:p>
        </p:txBody>
      </p:sp>
      <p:sp>
        <p:nvSpPr>
          <p:cNvPr id="129" name="object 129"/>
          <p:cNvSpPr txBox="1"/>
          <p:nvPr/>
        </p:nvSpPr>
        <p:spPr>
          <a:xfrm>
            <a:off x="6812899" y="4152127"/>
            <a:ext cx="433205" cy="116569"/>
          </a:xfrm>
          <a:prstGeom prst="rect">
            <a:avLst/>
          </a:prstGeom>
        </p:spPr>
        <p:txBody>
          <a:bodyPr wrap="square" lIns="0" tIns="0" rIns="0" bIns="0" rtlCol="0">
            <a:noAutofit/>
          </a:bodyPr>
          <a:lstStyle/>
          <a:p>
            <a:pPr marL="22794">
              <a:lnSpc>
                <a:spcPts val="897"/>
              </a:lnSpc>
            </a:pPr>
            <a:endParaRPr sz="900"/>
          </a:p>
        </p:txBody>
      </p:sp>
      <p:sp>
        <p:nvSpPr>
          <p:cNvPr id="128" name="object 128"/>
          <p:cNvSpPr txBox="1"/>
          <p:nvPr/>
        </p:nvSpPr>
        <p:spPr>
          <a:xfrm>
            <a:off x="6883666" y="4152127"/>
            <a:ext cx="362439" cy="20816"/>
          </a:xfrm>
          <a:prstGeom prst="rect">
            <a:avLst/>
          </a:prstGeom>
        </p:spPr>
        <p:txBody>
          <a:bodyPr wrap="square" lIns="0" tIns="0" rIns="0" bIns="0" rtlCol="0">
            <a:noAutofit/>
          </a:bodyPr>
          <a:lstStyle/>
          <a:p>
            <a:endParaRPr/>
          </a:p>
        </p:txBody>
      </p:sp>
      <p:sp>
        <p:nvSpPr>
          <p:cNvPr id="127" name="object 127"/>
          <p:cNvSpPr txBox="1"/>
          <p:nvPr/>
        </p:nvSpPr>
        <p:spPr>
          <a:xfrm>
            <a:off x="6812899" y="4268697"/>
            <a:ext cx="433205" cy="64521"/>
          </a:xfrm>
          <a:prstGeom prst="rect">
            <a:avLst/>
          </a:prstGeom>
        </p:spPr>
        <p:txBody>
          <a:bodyPr wrap="square" lIns="0" tIns="0" rIns="0" bIns="0" rtlCol="0">
            <a:noAutofit/>
          </a:bodyPr>
          <a:lstStyle/>
          <a:p>
            <a:pPr marL="22794">
              <a:lnSpc>
                <a:spcPts val="494"/>
              </a:lnSpc>
              <a:spcBef>
                <a:spcPts val="22"/>
              </a:spcBef>
            </a:pPr>
            <a:endParaRPr sz="500"/>
          </a:p>
        </p:txBody>
      </p:sp>
      <p:sp>
        <p:nvSpPr>
          <p:cNvPr id="126" name="object 126"/>
          <p:cNvSpPr txBox="1"/>
          <p:nvPr/>
        </p:nvSpPr>
        <p:spPr>
          <a:xfrm>
            <a:off x="6883666" y="4268697"/>
            <a:ext cx="362439" cy="20816"/>
          </a:xfrm>
          <a:prstGeom prst="rect">
            <a:avLst/>
          </a:prstGeom>
        </p:spPr>
        <p:txBody>
          <a:bodyPr wrap="square" lIns="0" tIns="0" rIns="0" bIns="0" rtlCol="0">
            <a:noAutofit/>
          </a:bodyPr>
          <a:lstStyle/>
          <a:p>
            <a:endParaRPr/>
          </a:p>
        </p:txBody>
      </p:sp>
      <p:sp>
        <p:nvSpPr>
          <p:cNvPr id="125" name="object 125"/>
          <p:cNvSpPr txBox="1"/>
          <p:nvPr/>
        </p:nvSpPr>
        <p:spPr>
          <a:xfrm>
            <a:off x="1920905" y="2640631"/>
            <a:ext cx="4821212" cy="41882"/>
          </a:xfrm>
          <a:prstGeom prst="rect">
            <a:avLst/>
          </a:prstGeom>
        </p:spPr>
        <p:txBody>
          <a:bodyPr wrap="square" lIns="0" tIns="0" rIns="0" bIns="0" rtlCol="0">
            <a:noAutofit/>
          </a:bodyPr>
          <a:lstStyle/>
          <a:p>
            <a:endParaRPr/>
          </a:p>
        </p:txBody>
      </p:sp>
      <p:sp>
        <p:nvSpPr>
          <p:cNvPr id="124" name="object 124"/>
          <p:cNvSpPr txBox="1"/>
          <p:nvPr/>
        </p:nvSpPr>
        <p:spPr>
          <a:xfrm>
            <a:off x="1920904" y="2682513"/>
            <a:ext cx="107233" cy="245629"/>
          </a:xfrm>
          <a:prstGeom prst="rect">
            <a:avLst/>
          </a:prstGeom>
        </p:spPr>
        <p:txBody>
          <a:bodyPr wrap="square" lIns="0" tIns="0" rIns="0" bIns="0" rtlCol="0">
            <a:noAutofit/>
          </a:bodyPr>
          <a:lstStyle/>
          <a:p>
            <a:pPr marL="22794">
              <a:lnSpc>
                <a:spcPts val="897"/>
              </a:lnSpc>
            </a:pPr>
            <a:endParaRPr sz="900"/>
          </a:p>
        </p:txBody>
      </p:sp>
      <p:sp>
        <p:nvSpPr>
          <p:cNvPr id="123" name="object 123"/>
          <p:cNvSpPr txBox="1"/>
          <p:nvPr/>
        </p:nvSpPr>
        <p:spPr>
          <a:xfrm>
            <a:off x="2028138" y="2682513"/>
            <a:ext cx="145837" cy="245629"/>
          </a:xfrm>
          <a:prstGeom prst="rect">
            <a:avLst/>
          </a:prstGeom>
        </p:spPr>
        <p:txBody>
          <a:bodyPr wrap="square" lIns="0" tIns="0" rIns="0" bIns="0" rtlCol="0">
            <a:noAutofit/>
          </a:bodyPr>
          <a:lstStyle/>
          <a:p>
            <a:pPr marL="22794">
              <a:lnSpc>
                <a:spcPts val="897"/>
              </a:lnSpc>
            </a:pPr>
            <a:endParaRPr sz="900"/>
          </a:p>
        </p:txBody>
      </p:sp>
      <p:sp>
        <p:nvSpPr>
          <p:cNvPr id="122" name="object 122"/>
          <p:cNvSpPr txBox="1"/>
          <p:nvPr/>
        </p:nvSpPr>
        <p:spPr>
          <a:xfrm>
            <a:off x="2173975" y="2682513"/>
            <a:ext cx="4568141" cy="245629"/>
          </a:xfrm>
          <a:prstGeom prst="rect">
            <a:avLst/>
          </a:prstGeom>
        </p:spPr>
        <p:txBody>
          <a:bodyPr wrap="square" lIns="0" tIns="0" rIns="0" bIns="0" rtlCol="0">
            <a:noAutofit/>
          </a:bodyPr>
          <a:lstStyle/>
          <a:p>
            <a:pPr marL="22794">
              <a:lnSpc>
                <a:spcPts val="897"/>
              </a:lnSpc>
            </a:pPr>
            <a:endParaRPr sz="900"/>
          </a:p>
        </p:txBody>
      </p:sp>
      <p:sp>
        <p:nvSpPr>
          <p:cNvPr id="121" name="object 121"/>
          <p:cNvSpPr txBox="1"/>
          <p:nvPr/>
        </p:nvSpPr>
        <p:spPr>
          <a:xfrm>
            <a:off x="1920904" y="2928143"/>
            <a:ext cx="107233" cy="291424"/>
          </a:xfrm>
          <a:prstGeom prst="rect">
            <a:avLst/>
          </a:prstGeom>
        </p:spPr>
        <p:txBody>
          <a:bodyPr wrap="square" lIns="0" tIns="0" rIns="0" bIns="0" rtlCol="0">
            <a:noAutofit/>
          </a:bodyPr>
          <a:lstStyle/>
          <a:p>
            <a:pPr marL="22794">
              <a:lnSpc>
                <a:spcPts val="897"/>
              </a:lnSpc>
            </a:pPr>
            <a:endParaRPr sz="900"/>
          </a:p>
        </p:txBody>
      </p:sp>
      <p:sp>
        <p:nvSpPr>
          <p:cNvPr id="120" name="object 120"/>
          <p:cNvSpPr txBox="1"/>
          <p:nvPr/>
        </p:nvSpPr>
        <p:spPr>
          <a:xfrm>
            <a:off x="2028138" y="2928143"/>
            <a:ext cx="145837" cy="291424"/>
          </a:xfrm>
          <a:prstGeom prst="rect">
            <a:avLst/>
          </a:prstGeom>
        </p:spPr>
        <p:txBody>
          <a:bodyPr wrap="square" lIns="0" tIns="0" rIns="0" bIns="0" rtlCol="0">
            <a:noAutofit/>
          </a:bodyPr>
          <a:lstStyle/>
          <a:p>
            <a:pPr marL="22794">
              <a:lnSpc>
                <a:spcPts val="897"/>
              </a:lnSpc>
            </a:pPr>
            <a:endParaRPr sz="900"/>
          </a:p>
        </p:txBody>
      </p:sp>
      <p:sp>
        <p:nvSpPr>
          <p:cNvPr id="119" name="object 119"/>
          <p:cNvSpPr txBox="1"/>
          <p:nvPr/>
        </p:nvSpPr>
        <p:spPr>
          <a:xfrm>
            <a:off x="2173975" y="2928143"/>
            <a:ext cx="4568141" cy="291424"/>
          </a:xfrm>
          <a:prstGeom prst="rect">
            <a:avLst/>
          </a:prstGeom>
        </p:spPr>
        <p:txBody>
          <a:bodyPr wrap="square" lIns="0" tIns="0" rIns="0" bIns="0" rtlCol="0">
            <a:noAutofit/>
          </a:bodyPr>
          <a:lstStyle/>
          <a:p>
            <a:pPr marL="22794">
              <a:lnSpc>
                <a:spcPts val="897"/>
              </a:lnSpc>
            </a:pPr>
            <a:endParaRPr sz="900"/>
          </a:p>
        </p:txBody>
      </p:sp>
      <p:sp>
        <p:nvSpPr>
          <p:cNvPr id="118" name="object 118"/>
          <p:cNvSpPr txBox="1"/>
          <p:nvPr/>
        </p:nvSpPr>
        <p:spPr>
          <a:xfrm>
            <a:off x="1920904" y="3219568"/>
            <a:ext cx="107233" cy="291424"/>
          </a:xfrm>
          <a:prstGeom prst="rect">
            <a:avLst/>
          </a:prstGeom>
        </p:spPr>
        <p:txBody>
          <a:bodyPr wrap="square" lIns="0" tIns="0" rIns="0" bIns="0" rtlCol="0">
            <a:noAutofit/>
          </a:bodyPr>
          <a:lstStyle/>
          <a:p>
            <a:pPr marL="22794">
              <a:lnSpc>
                <a:spcPts val="897"/>
              </a:lnSpc>
            </a:pPr>
            <a:endParaRPr sz="900"/>
          </a:p>
        </p:txBody>
      </p:sp>
      <p:sp>
        <p:nvSpPr>
          <p:cNvPr id="117" name="object 117"/>
          <p:cNvSpPr txBox="1"/>
          <p:nvPr/>
        </p:nvSpPr>
        <p:spPr>
          <a:xfrm>
            <a:off x="2028138" y="3219568"/>
            <a:ext cx="145837" cy="291424"/>
          </a:xfrm>
          <a:prstGeom prst="rect">
            <a:avLst/>
          </a:prstGeom>
        </p:spPr>
        <p:txBody>
          <a:bodyPr wrap="square" lIns="0" tIns="0" rIns="0" bIns="0" rtlCol="0">
            <a:noAutofit/>
          </a:bodyPr>
          <a:lstStyle/>
          <a:p>
            <a:pPr marL="22794">
              <a:lnSpc>
                <a:spcPts val="897"/>
              </a:lnSpc>
            </a:pPr>
            <a:endParaRPr sz="900"/>
          </a:p>
        </p:txBody>
      </p:sp>
      <p:sp>
        <p:nvSpPr>
          <p:cNvPr id="116" name="object 116"/>
          <p:cNvSpPr txBox="1"/>
          <p:nvPr/>
        </p:nvSpPr>
        <p:spPr>
          <a:xfrm>
            <a:off x="2173975" y="3219568"/>
            <a:ext cx="154415" cy="291424"/>
          </a:xfrm>
          <a:prstGeom prst="rect">
            <a:avLst/>
          </a:prstGeom>
        </p:spPr>
        <p:txBody>
          <a:bodyPr wrap="square" lIns="0" tIns="0" rIns="0" bIns="0" rtlCol="0">
            <a:noAutofit/>
          </a:bodyPr>
          <a:lstStyle/>
          <a:p>
            <a:pPr marL="22794">
              <a:lnSpc>
                <a:spcPts val="897"/>
              </a:lnSpc>
            </a:pPr>
            <a:endParaRPr sz="900"/>
          </a:p>
        </p:txBody>
      </p:sp>
      <p:sp>
        <p:nvSpPr>
          <p:cNvPr id="115" name="object 115"/>
          <p:cNvSpPr txBox="1"/>
          <p:nvPr/>
        </p:nvSpPr>
        <p:spPr>
          <a:xfrm>
            <a:off x="2328391" y="3219568"/>
            <a:ext cx="4413725" cy="291424"/>
          </a:xfrm>
          <a:prstGeom prst="rect">
            <a:avLst/>
          </a:prstGeom>
        </p:spPr>
        <p:txBody>
          <a:bodyPr wrap="square" lIns="0" tIns="0" rIns="0" bIns="0" rtlCol="0">
            <a:noAutofit/>
          </a:bodyPr>
          <a:lstStyle/>
          <a:p>
            <a:pPr marL="22794">
              <a:lnSpc>
                <a:spcPts val="897"/>
              </a:lnSpc>
            </a:pPr>
            <a:endParaRPr sz="900"/>
          </a:p>
        </p:txBody>
      </p:sp>
      <p:sp>
        <p:nvSpPr>
          <p:cNvPr id="114" name="object 114"/>
          <p:cNvSpPr txBox="1"/>
          <p:nvPr/>
        </p:nvSpPr>
        <p:spPr>
          <a:xfrm>
            <a:off x="1920904" y="3510992"/>
            <a:ext cx="107233" cy="291424"/>
          </a:xfrm>
          <a:prstGeom prst="rect">
            <a:avLst/>
          </a:prstGeom>
        </p:spPr>
        <p:txBody>
          <a:bodyPr wrap="square" lIns="0" tIns="0" rIns="0" bIns="0" rtlCol="0">
            <a:noAutofit/>
          </a:bodyPr>
          <a:lstStyle/>
          <a:p>
            <a:pPr marL="22794">
              <a:lnSpc>
                <a:spcPts val="897"/>
              </a:lnSpc>
            </a:pPr>
            <a:endParaRPr sz="900"/>
          </a:p>
        </p:txBody>
      </p:sp>
      <p:sp>
        <p:nvSpPr>
          <p:cNvPr id="113" name="object 113"/>
          <p:cNvSpPr txBox="1"/>
          <p:nvPr/>
        </p:nvSpPr>
        <p:spPr>
          <a:xfrm>
            <a:off x="2028138" y="3510992"/>
            <a:ext cx="145837" cy="291424"/>
          </a:xfrm>
          <a:prstGeom prst="rect">
            <a:avLst/>
          </a:prstGeom>
        </p:spPr>
        <p:txBody>
          <a:bodyPr wrap="square" lIns="0" tIns="0" rIns="0" bIns="0" rtlCol="0">
            <a:noAutofit/>
          </a:bodyPr>
          <a:lstStyle/>
          <a:p>
            <a:pPr marL="22794">
              <a:lnSpc>
                <a:spcPts val="897"/>
              </a:lnSpc>
            </a:pPr>
            <a:endParaRPr sz="900"/>
          </a:p>
        </p:txBody>
      </p:sp>
      <p:sp>
        <p:nvSpPr>
          <p:cNvPr id="112" name="object 112"/>
          <p:cNvSpPr txBox="1"/>
          <p:nvPr/>
        </p:nvSpPr>
        <p:spPr>
          <a:xfrm>
            <a:off x="2173975" y="3510992"/>
            <a:ext cx="154415" cy="291424"/>
          </a:xfrm>
          <a:prstGeom prst="rect">
            <a:avLst/>
          </a:prstGeom>
        </p:spPr>
        <p:txBody>
          <a:bodyPr wrap="square" lIns="0" tIns="0" rIns="0" bIns="0" rtlCol="0">
            <a:noAutofit/>
          </a:bodyPr>
          <a:lstStyle/>
          <a:p>
            <a:pPr marL="22794">
              <a:lnSpc>
                <a:spcPts val="897"/>
              </a:lnSpc>
            </a:pPr>
            <a:endParaRPr sz="900"/>
          </a:p>
        </p:txBody>
      </p:sp>
      <p:sp>
        <p:nvSpPr>
          <p:cNvPr id="111" name="object 111"/>
          <p:cNvSpPr txBox="1"/>
          <p:nvPr/>
        </p:nvSpPr>
        <p:spPr>
          <a:xfrm>
            <a:off x="2328391" y="3510992"/>
            <a:ext cx="4413725" cy="137386"/>
          </a:xfrm>
          <a:prstGeom prst="rect">
            <a:avLst/>
          </a:prstGeom>
        </p:spPr>
        <p:txBody>
          <a:bodyPr wrap="square" lIns="0" tIns="0" rIns="0" bIns="0" rtlCol="0">
            <a:noAutofit/>
          </a:bodyPr>
          <a:lstStyle/>
          <a:p>
            <a:pPr marL="22794">
              <a:lnSpc>
                <a:spcPts val="897"/>
              </a:lnSpc>
            </a:pPr>
            <a:endParaRPr sz="900"/>
          </a:p>
        </p:txBody>
      </p:sp>
      <p:sp>
        <p:nvSpPr>
          <p:cNvPr id="110" name="object 110"/>
          <p:cNvSpPr txBox="1"/>
          <p:nvPr/>
        </p:nvSpPr>
        <p:spPr>
          <a:xfrm>
            <a:off x="2328392" y="3648378"/>
            <a:ext cx="145837" cy="1894262"/>
          </a:xfrm>
          <a:prstGeom prst="rect">
            <a:avLst/>
          </a:prstGeom>
        </p:spPr>
        <p:txBody>
          <a:bodyPr wrap="square" lIns="0" tIns="0" rIns="0" bIns="0" rtlCol="0">
            <a:noAutofit/>
          </a:bodyPr>
          <a:lstStyle/>
          <a:p>
            <a:pPr marL="22794">
              <a:lnSpc>
                <a:spcPts val="897"/>
              </a:lnSpc>
            </a:pPr>
            <a:endParaRPr sz="900"/>
          </a:p>
        </p:txBody>
      </p:sp>
      <p:sp>
        <p:nvSpPr>
          <p:cNvPr id="109" name="object 109"/>
          <p:cNvSpPr txBox="1"/>
          <p:nvPr/>
        </p:nvSpPr>
        <p:spPr>
          <a:xfrm>
            <a:off x="2474229" y="3648379"/>
            <a:ext cx="4267888" cy="154039"/>
          </a:xfrm>
          <a:prstGeom prst="rect">
            <a:avLst/>
          </a:prstGeom>
        </p:spPr>
        <p:txBody>
          <a:bodyPr wrap="square" lIns="0" tIns="0" rIns="0" bIns="0" rtlCol="0">
            <a:noAutofit/>
          </a:bodyPr>
          <a:lstStyle/>
          <a:p>
            <a:pPr marL="22794">
              <a:lnSpc>
                <a:spcPts val="897"/>
              </a:lnSpc>
            </a:pPr>
            <a:endParaRPr sz="900"/>
          </a:p>
        </p:txBody>
      </p:sp>
      <p:sp>
        <p:nvSpPr>
          <p:cNvPr id="108" name="object 108"/>
          <p:cNvSpPr txBox="1"/>
          <p:nvPr/>
        </p:nvSpPr>
        <p:spPr>
          <a:xfrm>
            <a:off x="1920904" y="3802418"/>
            <a:ext cx="107233" cy="291424"/>
          </a:xfrm>
          <a:prstGeom prst="rect">
            <a:avLst/>
          </a:prstGeom>
        </p:spPr>
        <p:txBody>
          <a:bodyPr wrap="square" lIns="0" tIns="0" rIns="0" bIns="0" rtlCol="0">
            <a:noAutofit/>
          </a:bodyPr>
          <a:lstStyle/>
          <a:p>
            <a:pPr marL="22794">
              <a:lnSpc>
                <a:spcPts val="897"/>
              </a:lnSpc>
            </a:pPr>
            <a:endParaRPr sz="900"/>
          </a:p>
        </p:txBody>
      </p:sp>
      <p:sp>
        <p:nvSpPr>
          <p:cNvPr id="107" name="object 107"/>
          <p:cNvSpPr txBox="1"/>
          <p:nvPr/>
        </p:nvSpPr>
        <p:spPr>
          <a:xfrm>
            <a:off x="2028138" y="3802418"/>
            <a:ext cx="145837" cy="291424"/>
          </a:xfrm>
          <a:prstGeom prst="rect">
            <a:avLst/>
          </a:prstGeom>
        </p:spPr>
        <p:txBody>
          <a:bodyPr wrap="square" lIns="0" tIns="0" rIns="0" bIns="0" rtlCol="0">
            <a:noAutofit/>
          </a:bodyPr>
          <a:lstStyle/>
          <a:p>
            <a:pPr marL="22794">
              <a:lnSpc>
                <a:spcPts val="897"/>
              </a:lnSpc>
            </a:pPr>
            <a:endParaRPr sz="900"/>
          </a:p>
        </p:txBody>
      </p:sp>
      <p:sp>
        <p:nvSpPr>
          <p:cNvPr id="106" name="object 106"/>
          <p:cNvSpPr txBox="1"/>
          <p:nvPr/>
        </p:nvSpPr>
        <p:spPr>
          <a:xfrm>
            <a:off x="2173975" y="3802418"/>
            <a:ext cx="154415" cy="291424"/>
          </a:xfrm>
          <a:prstGeom prst="rect">
            <a:avLst/>
          </a:prstGeom>
        </p:spPr>
        <p:txBody>
          <a:bodyPr wrap="square" lIns="0" tIns="0" rIns="0" bIns="0" rtlCol="0">
            <a:noAutofit/>
          </a:bodyPr>
          <a:lstStyle/>
          <a:p>
            <a:pPr marL="22794">
              <a:lnSpc>
                <a:spcPts val="897"/>
              </a:lnSpc>
            </a:pPr>
            <a:endParaRPr sz="900"/>
          </a:p>
        </p:txBody>
      </p:sp>
      <p:sp>
        <p:nvSpPr>
          <p:cNvPr id="105" name="object 105"/>
          <p:cNvSpPr txBox="1"/>
          <p:nvPr/>
        </p:nvSpPr>
        <p:spPr>
          <a:xfrm>
            <a:off x="2474229" y="3802418"/>
            <a:ext cx="4267888" cy="70774"/>
          </a:xfrm>
          <a:prstGeom prst="rect">
            <a:avLst/>
          </a:prstGeom>
        </p:spPr>
        <p:txBody>
          <a:bodyPr wrap="square" lIns="0" tIns="0" rIns="0" bIns="0" rtlCol="0">
            <a:noAutofit/>
          </a:bodyPr>
          <a:lstStyle/>
          <a:p>
            <a:pPr marL="22794">
              <a:lnSpc>
                <a:spcPts val="538"/>
              </a:lnSpc>
              <a:spcBef>
                <a:spcPts val="28"/>
              </a:spcBef>
            </a:pPr>
            <a:endParaRPr sz="500"/>
          </a:p>
        </p:txBody>
      </p:sp>
      <p:sp>
        <p:nvSpPr>
          <p:cNvPr id="104" name="object 104"/>
          <p:cNvSpPr txBox="1"/>
          <p:nvPr/>
        </p:nvSpPr>
        <p:spPr>
          <a:xfrm>
            <a:off x="2474228" y="3873191"/>
            <a:ext cx="360304" cy="220650"/>
          </a:xfrm>
          <a:prstGeom prst="rect">
            <a:avLst/>
          </a:prstGeom>
        </p:spPr>
        <p:txBody>
          <a:bodyPr wrap="square" lIns="0" tIns="0" rIns="0" bIns="0" rtlCol="0">
            <a:noAutofit/>
          </a:bodyPr>
          <a:lstStyle/>
          <a:p>
            <a:pPr marL="22794">
              <a:lnSpc>
                <a:spcPts val="897"/>
              </a:lnSpc>
            </a:pPr>
            <a:endParaRPr sz="900"/>
          </a:p>
        </p:txBody>
      </p:sp>
      <p:sp>
        <p:nvSpPr>
          <p:cNvPr id="103" name="object 103"/>
          <p:cNvSpPr txBox="1"/>
          <p:nvPr/>
        </p:nvSpPr>
        <p:spPr>
          <a:xfrm>
            <a:off x="2834533" y="3873191"/>
            <a:ext cx="145837" cy="220650"/>
          </a:xfrm>
          <a:prstGeom prst="rect">
            <a:avLst/>
          </a:prstGeom>
        </p:spPr>
        <p:txBody>
          <a:bodyPr wrap="square" lIns="0" tIns="0" rIns="0" bIns="0" rtlCol="0">
            <a:noAutofit/>
          </a:bodyPr>
          <a:lstStyle/>
          <a:p>
            <a:pPr marL="22794">
              <a:lnSpc>
                <a:spcPts val="897"/>
              </a:lnSpc>
            </a:pPr>
            <a:endParaRPr sz="900"/>
          </a:p>
        </p:txBody>
      </p:sp>
      <p:sp>
        <p:nvSpPr>
          <p:cNvPr id="102" name="object 102"/>
          <p:cNvSpPr txBox="1"/>
          <p:nvPr/>
        </p:nvSpPr>
        <p:spPr>
          <a:xfrm>
            <a:off x="2980371" y="3873191"/>
            <a:ext cx="3761746" cy="220650"/>
          </a:xfrm>
          <a:prstGeom prst="rect">
            <a:avLst/>
          </a:prstGeom>
        </p:spPr>
        <p:txBody>
          <a:bodyPr wrap="square" lIns="0" tIns="0" rIns="0" bIns="0" rtlCol="0">
            <a:noAutofit/>
          </a:bodyPr>
          <a:lstStyle/>
          <a:p>
            <a:pPr marL="22794">
              <a:lnSpc>
                <a:spcPts val="897"/>
              </a:lnSpc>
            </a:pPr>
            <a:endParaRPr sz="900"/>
          </a:p>
        </p:txBody>
      </p:sp>
      <p:sp>
        <p:nvSpPr>
          <p:cNvPr id="101" name="object 101"/>
          <p:cNvSpPr txBox="1"/>
          <p:nvPr/>
        </p:nvSpPr>
        <p:spPr>
          <a:xfrm>
            <a:off x="1920904" y="4093842"/>
            <a:ext cx="107233" cy="283098"/>
          </a:xfrm>
          <a:prstGeom prst="rect">
            <a:avLst/>
          </a:prstGeom>
        </p:spPr>
        <p:txBody>
          <a:bodyPr wrap="square" lIns="0" tIns="0" rIns="0" bIns="0" rtlCol="0">
            <a:noAutofit/>
          </a:bodyPr>
          <a:lstStyle/>
          <a:p>
            <a:pPr marL="22794">
              <a:lnSpc>
                <a:spcPts val="897"/>
              </a:lnSpc>
            </a:pPr>
            <a:endParaRPr sz="900"/>
          </a:p>
        </p:txBody>
      </p:sp>
      <p:sp>
        <p:nvSpPr>
          <p:cNvPr id="100" name="object 100"/>
          <p:cNvSpPr txBox="1"/>
          <p:nvPr/>
        </p:nvSpPr>
        <p:spPr>
          <a:xfrm>
            <a:off x="2028138" y="4093842"/>
            <a:ext cx="145837" cy="283098"/>
          </a:xfrm>
          <a:prstGeom prst="rect">
            <a:avLst/>
          </a:prstGeom>
        </p:spPr>
        <p:txBody>
          <a:bodyPr wrap="square" lIns="0" tIns="0" rIns="0" bIns="0" rtlCol="0">
            <a:noAutofit/>
          </a:bodyPr>
          <a:lstStyle/>
          <a:p>
            <a:pPr marL="22794">
              <a:lnSpc>
                <a:spcPts val="897"/>
              </a:lnSpc>
            </a:pPr>
            <a:endParaRPr sz="900"/>
          </a:p>
        </p:txBody>
      </p:sp>
      <p:sp>
        <p:nvSpPr>
          <p:cNvPr id="99" name="object 99"/>
          <p:cNvSpPr txBox="1"/>
          <p:nvPr/>
        </p:nvSpPr>
        <p:spPr>
          <a:xfrm>
            <a:off x="2173975" y="4093842"/>
            <a:ext cx="154415" cy="283098"/>
          </a:xfrm>
          <a:prstGeom prst="rect">
            <a:avLst/>
          </a:prstGeom>
        </p:spPr>
        <p:txBody>
          <a:bodyPr wrap="square" lIns="0" tIns="0" rIns="0" bIns="0" rtlCol="0">
            <a:noAutofit/>
          </a:bodyPr>
          <a:lstStyle/>
          <a:p>
            <a:pPr marL="22794">
              <a:lnSpc>
                <a:spcPts val="897"/>
              </a:lnSpc>
            </a:pPr>
            <a:endParaRPr sz="900"/>
          </a:p>
        </p:txBody>
      </p:sp>
      <p:sp>
        <p:nvSpPr>
          <p:cNvPr id="98" name="object 98"/>
          <p:cNvSpPr txBox="1"/>
          <p:nvPr/>
        </p:nvSpPr>
        <p:spPr>
          <a:xfrm>
            <a:off x="2474228" y="4093843"/>
            <a:ext cx="360304" cy="54121"/>
          </a:xfrm>
          <a:prstGeom prst="rect">
            <a:avLst/>
          </a:prstGeom>
        </p:spPr>
        <p:txBody>
          <a:bodyPr wrap="square" lIns="0" tIns="0" rIns="0" bIns="0" rtlCol="0">
            <a:noAutofit/>
          </a:bodyPr>
          <a:lstStyle/>
          <a:p>
            <a:endParaRPr/>
          </a:p>
        </p:txBody>
      </p:sp>
      <p:sp>
        <p:nvSpPr>
          <p:cNvPr id="97" name="object 97"/>
          <p:cNvSpPr txBox="1"/>
          <p:nvPr/>
        </p:nvSpPr>
        <p:spPr>
          <a:xfrm>
            <a:off x="2834533" y="4093842"/>
            <a:ext cx="145837" cy="283098"/>
          </a:xfrm>
          <a:prstGeom prst="rect">
            <a:avLst/>
          </a:prstGeom>
        </p:spPr>
        <p:txBody>
          <a:bodyPr wrap="square" lIns="0" tIns="0" rIns="0" bIns="0" rtlCol="0">
            <a:noAutofit/>
          </a:bodyPr>
          <a:lstStyle/>
          <a:p>
            <a:pPr marL="22794">
              <a:lnSpc>
                <a:spcPts val="897"/>
              </a:lnSpc>
            </a:pPr>
            <a:endParaRPr sz="900"/>
          </a:p>
        </p:txBody>
      </p:sp>
      <p:sp>
        <p:nvSpPr>
          <p:cNvPr id="96" name="object 96"/>
          <p:cNvSpPr txBox="1"/>
          <p:nvPr/>
        </p:nvSpPr>
        <p:spPr>
          <a:xfrm>
            <a:off x="2980371" y="4093843"/>
            <a:ext cx="3761746" cy="79100"/>
          </a:xfrm>
          <a:prstGeom prst="rect">
            <a:avLst/>
          </a:prstGeom>
        </p:spPr>
        <p:txBody>
          <a:bodyPr wrap="square" lIns="0" tIns="0" rIns="0" bIns="0" rtlCol="0">
            <a:noAutofit/>
          </a:bodyPr>
          <a:lstStyle/>
          <a:p>
            <a:pPr marL="22794">
              <a:lnSpc>
                <a:spcPts val="628"/>
              </a:lnSpc>
              <a:spcBef>
                <a:spcPts val="4"/>
              </a:spcBef>
            </a:pPr>
            <a:endParaRPr sz="600"/>
          </a:p>
        </p:txBody>
      </p:sp>
      <p:sp>
        <p:nvSpPr>
          <p:cNvPr id="95" name="object 95"/>
          <p:cNvSpPr txBox="1"/>
          <p:nvPr/>
        </p:nvSpPr>
        <p:spPr>
          <a:xfrm>
            <a:off x="2980371" y="4172943"/>
            <a:ext cx="145837" cy="203997"/>
          </a:xfrm>
          <a:prstGeom prst="rect">
            <a:avLst/>
          </a:prstGeom>
        </p:spPr>
        <p:txBody>
          <a:bodyPr wrap="square" lIns="0" tIns="0" rIns="0" bIns="0" rtlCol="0">
            <a:noAutofit/>
          </a:bodyPr>
          <a:lstStyle/>
          <a:p>
            <a:pPr marL="22794">
              <a:lnSpc>
                <a:spcPts val="897"/>
              </a:lnSpc>
            </a:pPr>
            <a:endParaRPr sz="900"/>
          </a:p>
        </p:txBody>
      </p:sp>
      <p:sp>
        <p:nvSpPr>
          <p:cNvPr id="94" name="object 94"/>
          <p:cNvSpPr txBox="1"/>
          <p:nvPr/>
        </p:nvSpPr>
        <p:spPr>
          <a:xfrm>
            <a:off x="3126207" y="4172943"/>
            <a:ext cx="3615909" cy="203997"/>
          </a:xfrm>
          <a:prstGeom prst="rect">
            <a:avLst/>
          </a:prstGeom>
        </p:spPr>
        <p:txBody>
          <a:bodyPr wrap="square" lIns="0" tIns="0" rIns="0" bIns="0" rtlCol="0">
            <a:noAutofit/>
          </a:bodyPr>
          <a:lstStyle/>
          <a:p>
            <a:pPr marL="22794">
              <a:lnSpc>
                <a:spcPts val="897"/>
              </a:lnSpc>
            </a:pPr>
            <a:endParaRPr sz="900"/>
          </a:p>
        </p:txBody>
      </p:sp>
      <p:sp>
        <p:nvSpPr>
          <p:cNvPr id="93" name="object 93"/>
          <p:cNvSpPr txBox="1"/>
          <p:nvPr/>
        </p:nvSpPr>
        <p:spPr>
          <a:xfrm>
            <a:off x="2474229" y="4147964"/>
            <a:ext cx="145837" cy="1394676"/>
          </a:xfrm>
          <a:prstGeom prst="rect">
            <a:avLst/>
          </a:prstGeom>
        </p:spPr>
        <p:txBody>
          <a:bodyPr wrap="square" lIns="0" tIns="0" rIns="0" bIns="0" rtlCol="0">
            <a:noAutofit/>
          </a:bodyPr>
          <a:lstStyle/>
          <a:p>
            <a:pPr marL="22794">
              <a:lnSpc>
                <a:spcPts val="897"/>
              </a:lnSpc>
            </a:pPr>
            <a:endParaRPr sz="900"/>
          </a:p>
        </p:txBody>
      </p:sp>
      <p:sp>
        <p:nvSpPr>
          <p:cNvPr id="92" name="object 92"/>
          <p:cNvSpPr txBox="1"/>
          <p:nvPr/>
        </p:nvSpPr>
        <p:spPr>
          <a:xfrm>
            <a:off x="2620066" y="4147964"/>
            <a:ext cx="214466" cy="228977"/>
          </a:xfrm>
          <a:prstGeom prst="rect">
            <a:avLst/>
          </a:prstGeom>
        </p:spPr>
        <p:txBody>
          <a:bodyPr wrap="square" lIns="0" tIns="0" rIns="0" bIns="0" rtlCol="0">
            <a:noAutofit/>
          </a:bodyPr>
          <a:lstStyle/>
          <a:p>
            <a:pPr marL="22794">
              <a:lnSpc>
                <a:spcPts val="897"/>
              </a:lnSpc>
            </a:pPr>
            <a:endParaRPr sz="900"/>
          </a:p>
        </p:txBody>
      </p:sp>
      <p:sp>
        <p:nvSpPr>
          <p:cNvPr id="91" name="object 91"/>
          <p:cNvSpPr txBox="1"/>
          <p:nvPr/>
        </p:nvSpPr>
        <p:spPr>
          <a:xfrm>
            <a:off x="2620066" y="4376942"/>
            <a:ext cx="214466" cy="291424"/>
          </a:xfrm>
          <a:prstGeom prst="rect">
            <a:avLst/>
          </a:prstGeom>
        </p:spPr>
        <p:txBody>
          <a:bodyPr wrap="square" lIns="0" tIns="0" rIns="0" bIns="0" rtlCol="0">
            <a:noAutofit/>
          </a:bodyPr>
          <a:lstStyle/>
          <a:p>
            <a:pPr marL="22794">
              <a:lnSpc>
                <a:spcPts val="897"/>
              </a:lnSpc>
            </a:pPr>
            <a:endParaRPr sz="900"/>
          </a:p>
        </p:txBody>
      </p:sp>
      <p:sp>
        <p:nvSpPr>
          <p:cNvPr id="90" name="object 90"/>
          <p:cNvSpPr txBox="1"/>
          <p:nvPr/>
        </p:nvSpPr>
        <p:spPr>
          <a:xfrm>
            <a:off x="2834533" y="4376942"/>
            <a:ext cx="145837" cy="291424"/>
          </a:xfrm>
          <a:prstGeom prst="rect">
            <a:avLst/>
          </a:prstGeom>
        </p:spPr>
        <p:txBody>
          <a:bodyPr wrap="square" lIns="0" tIns="0" rIns="0" bIns="0" rtlCol="0">
            <a:noAutofit/>
          </a:bodyPr>
          <a:lstStyle/>
          <a:p>
            <a:pPr marL="22794">
              <a:lnSpc>
                <a:spcPts val="897"/>
              </a:lnSpc>
            </a:pPr>
            <a:endParaRPr sz="900"/>
          </a:p>
        </p:txBody>
      </p:sp>
      <p:sp>
        <p:nvSpPr>
          <p:cNvPr id="89" name="object 89"/>
          <p:cNvSpPr txBox="1"/>
          <p:nvPr/>
        </p:nvSpPr>
        <p:spPr>
          <a:xfrm>
            <a:off x="2980371" y="4376942"/>
            <a:ext cx="145837" cy="291424"/>
          </a:xfrm>
          <a:prstGeom prst="rect">
            <a:avLst/>
          </a:prstGeom>
        </p:spPr>
        <p:txBody>
          <a:bodyPr wrap="square" lIns="0" tIns="0" rIns="0" bIns="0" rtlCol="0">
            <a:noAutofit/>
          </a:bodyPr>
          <a:lstStyle/>
          <a:p>
            <a:pPr marL="22794">
              <a:lnSpc>
                <a:spcPts val="897"/>
              </a:lnSpc>
            </a:pPr>
            <a:endParaRPr sz="900"/>
          </a:p>
        </p:txBody>
      </p:sp>
      <p:sp>
        <p:nvSpPr>
          <p:cNvPr id="88" name="object 88"/>
          <p:cNvSpPr txBox="1"/>
          <p:nvPr/>
        </p:nvSpPr>
        <p:spPr>
          <a:xfrm>
            <a:off x="3126208" y="4376941"/>
            <a:ext cx="506141" cy="62448"/>
          </a:xfrm>
          <a:prstGeom prst="rect">
            <a:avLst/>
          </a:prstGeom>
        </p:spPr>
        <p:txBody>
          <a:bodyPr wrap="square" lIns="0" tIns="0" rIns="0" bIns="0" rtlCol="0">
            <a:noAutofit/>
          </a:bodyPr>
          <a:lstStyle/>
          <a:p>
            <a:pPr marL="22794">
              <a:lnSpc>
                <a:spcPts val="494"/>
              </a:lnSpc>
              <a:spcBef>
                <a:spcPts val="6"/>
              </a:spcBef>
            </a:pPr>
            <a:endParaRPr sz="500"/>
          </a:p>
        </p:txBody>
      </p:sp>
      <p:sp>
        <p:nvSpPr>
          <p:cNvPr id="87" name="object 87"/>
          <p:cNvSpPr txBox="1"/>
          <p:nvPr/>
        </p:nvSpPr>
        <p:spPr>
          <a:xfrm>
            <a:off x="3632350" y="4376942"/>
            <a:ext cx="145837" cy="291424"/>
          </a:xfrm>
          <a:prstGeom prst="rect">
            <a:avLst/>
          </a:prstGeom>
        </p:spPr>
        <p:txBody>
          <a:bodyPr wrap="square" lIns="0" tIns="0" rIns="0" bIns="0" rtlCol="0">
            <a:noAutofit/>
          </a:bodyPr>
          <a:lstStyle/>
          <a:p>
            <a:pPr marL="22794">
              <a:lnSpc>
                <a:spcPts val="897"/>
              </a:lnSpc>
            </a:pPr>
            <a:endParaRPr sz="900"/>
          </a:p>
        </p:txBody>
      </p:sp>
      <p:sp>
        <p:nvSpPr>
          <p:cNvPr id="86" name="object 86"/>
          <p:cNvSpPr txBox="1"/>
          <p:nvPr/>
        </p:nvSpPr>
        <p:spPr>
          <a:xfrm>
            <a:off x="3778187" y="4376941"/>
            <a:ext cx="2963930" cy="228976"/>
          </a:xfrm>
          <a:prstGeom prst="rect">
            <a:avLst/>
          </a:prstGeom>
        </p:spPr>
        <p:txBody>
          <a:bodyPr wrap="square" lIns="0" tIns="0" rIns="0" bIns="0" rtlCol="0">
            <a:noAutofit/>
          </a:bodyPr>
          <a:lstStyle/>
          <a:p>
            <a:pPr marL="22794">
              <a:lnSpc>
                <a:spcPts val="897"/>
              </a:lnSpc>
            </a:pPr>
            <a:endParaRPr sz="900"/>
          </a:p>
        </p:txBody>
      </p:sp>
      <p:sp>
        <p:nvSpPr>
          <p:cNvPr id="85" name="object 85"/>
          <p:cNvSpPr txBox="1"/>
          <p:nvPr/>
        </p:nvSpPr>
        <p:spPr>
          <a:xfrm>
            <a:off x="1920904" y="4376942"/>
            <a:ext cx="107233" cy="291424"/>
          </a:xfrm>
          <a:prstGeom prst="rect">
            <a:avLst/>
          </a:prstGeom>
        </p:spPr>
        <p:txBody>
          <a:bodyPr wrap="square" lIns="0" tIns="0" rIns="0" bIns="0" rtlCol="0">
            <a:noAutofit/>
          </a:bodyPr>
          <a:lstStyle/>
          <a:p>
            <a:pPr marL="22794">
              <a:lnSpc>
                <a:spcPts val="897"/>
              </a:lnSpc>
            </a:pPr>
            <a:endParaRPr sz="900"/>
          </a:p>
        </p:txBody>
      </p:sp>
      <p:sp>
        <p:nvSpPr>
          <p:cNvPr id="84" name="object 84"/>
          <p:cNvSpPr txBox="1"/>
          <p:nvPr/>
        </p:nvSpPr>
        <p:spPr>
          <a:xfrm>
            <a:off x="2028138" y="4376942"/>
            <a:ext cx="145837" cy="291424"/>
          </a:xfrm>
          <a:prstGeom prst="rect">
            <a:avLst/>
          </a:prstGeom>
        </p:spPr>
        <p:txBody>
          <a:bodyPr wrap="square" lIns="0" tIns="0" rIns="0" bIns="0" rtlCol="0">
            <a:noAutofit/>
          </a:bodyPr>
          <a:lstStyle/>
          <a:p>
            <a:pPr marL="22794">
              <a:lnSpc>
                <a:spcPts val="897"/>
              </a:lnSpc>
            </a:pPr>
            <a:endParaRPr sz="900"/>
          </a:p>
        </p:txBody>
      </p:sp>
      <p:sp>
        <p:nvSpPr>
          <p:cNvPr id="83" name="object 83"/>
          <p:cNvSpPr txBox="1"/>
          <p:nvPr/>
        </p:nvSpPr>
        <p:spPr>
          <a:xfrm>
            <a:off x="2173975" y="4376942"/>
            <a:ext cx="154415" cy="291424"/>
          </a:xfrm>
          <a:prstGeom prst="rect">
            <a:avLst/>
          </a:prstGeom>
        </p:spPr>
        <p:txBody>
          <a:bodyPr wrap="square" lIns="0" tIns="0" rIns="0" bIns="0" rtlCol="0">
            <a:noAutofit/>
          </a:bodyPr>
          <a:lstStyle/>
          <a:p>
            <a:pPr marL="22794">
              <a:lnSpc>
                <a:spcPts val="897"/>
              </a:lnSpc>
            </a:pPr>
            <a:endParaRPr sz="900"/>
          </a:p>
        </p:txBody>
      </p:sp>
      <p:sp>
        <p:nvSpPr>
          <p:cNvPr id="82" name="object 82"/>
          <p:cNvSpPr txBox="1"/>
          <p:nvPr/>
        </p:nvSpPr>
        <p:spPr>
          <a:xfrm>
            <a:off x="3126208" y="4439389"/>
            <a:ext cx="145837" cy="1103251"/>
          </a:xfrm>
          <a:prstGeom prst="rect">
            <a:avLst/>
          </a:prstGeom>
        </p:spPr>
        <p:txBody>
          <a:bodyPr wrap="square" lIns="0" tIns="0" rIns="0" bIns="0" rtlCol="0">
            <a:noAutofit/>
          </a:bodyPr>
          <a:lstStyle/>
          <a:p>
            <a:pPr marL="22794">
              <a:lnSpc>
                <a:spcPts val="897"/>
              </a:lnSpc>
            </a:pPr>
            <a:endParaRPr sz="900"/>
          </a:p>
        </p:txBody>
      </p:sp>
      <p:sp>
        <p:nvSpPr>
          <p:cNvPr id="81" name="object 81"/>
          <p:cNvSpPr txBox="1"/>
          <p:nvPr/>
        </p:nvSpPr>
        <p:spPr>
          <a:xfrm>
            <a:off x="3272044" y="4439389"/>
            <a:ext cx="360304" cy="228977"/>
          </a:xfrm>
          <a:prstGeom prst="rect">
            <a:avLst/>
          </a:prstGeom>
        </p:spPr>
        <p:txBody>
          <a:bodyPr wrap="square" lIns="0" tIns="0" rIns="0" bIns="0" rtlCol="0">
            <a:noAutofit/>
          </a:bodyPr>
          <a:lstStyle/>
          <a:p>
            <a:pPr marL="22794">
              <a:lnSpc>
                <a:spcPts val="897"/>
              </a:lnSpc>
            </a:pPr>
            <a:endParaRPr sz="900"/>
          </a:p>
        </p:txBody>
      </p:sp>
      <p:sp>
        <p:nvSpPr>
          <p:cNvPr id="80" name="object 80"/>
          <p:cNvSpPr txBox="1"/>
          <p:nvPr/>
        </p:nvSpPr>
        <p:spPr>
          <a:xfrm>
            <a:off x="3778187" y="4605917"/>
            <a:ext cx="154415" cy="62448"/>
          </a:xfrm>
          <a:prstGeom prst="rect">
            <a:avLst/>
          </a:prstGeom>
        </p:spPr>
        <p:txBody>
          <a:bodyPr wrap="square" lIns="0" tIns="0" rIns="0" bIns="0" rtlCol="0">
            <a:noAutofit/>
          </a:bodyPr>
          <a:lstStyle/>
          <a:p>
            <a:pPr marL="22794">
              <a:lnSpc>
                <a:spcPts val="494"/>
              </a:lnSpc>
              <a:spcBef>
                <a:spcPts val="6"/>
              </a:spcBef>
            </a:pPr>
            <a:endParaRPr sz="500"/>
          </a:p>
        </p:txBody>
      </p:sp>
      <p:sp>
        <p:nvSpPr>
          <p:cNvPr id="79" name="object 79"/>
          <p:cNvSpPr txBox="1"/>
          <p:nvPr/>
        </p:nvSpPr>
        <p:spPr>
          <a:xfrm>
            <a:off x="3932602" y="4605917"/>
            <a:ext cx="2809514" cy="62448"/>
          </a:xfrm>
          <a:prstGeom prst="rect">
            <a:avLst/>
          </a:prstGeom>
        </p:spPr>
        <p:txBody>
          <a:bodyPr wrap="square" lIns="0" tIns="0" rIns="0" bIns="0" rtlCol="0">
            <a:noAutofit/>
          </a:bodyPr>
          <a:lstStyle/>
          <a:p>
            <a:pPr marL="22794">
              <a:lnSpc>
                <a:spcPts val="494"/>
              </a:lnSpc>
              <a:spcBef>
                <a:spcPts val="6"/>
              </a:spcBef>
            </a:pPr>
            <a:endParaRPr sz="500"/>
          </a:p>
        </p:txBody>
      </p:sp>
      <p:sp>
        <p:nvSpPr>
          <p:cNvPr id="78" name="object 78"/>
          <p:cNvSpPr txBox="1"/>
          <p:nvPr/>
        </p:nvSpPr>
        <p:spPr>
          <a:xfrm>
            <a:off x="3272044" y="4668365"/>
            <a:ext cx="360304" cy="62448"/>
          </a:xfrm>
          <a:prstGeom prst="rect">
            <a:avLst/>
          </a:prstGeom>
        </p:spPr>
        <p:txBody>
          <a:bodyPr wrap="square" lIns="0" tIns="0" rIns="0" bIns="0" rtlCol="0">
            <a:noAutofit/>
          </a:bodyPr>
          <a:lstStyle/>
          <a:p>
            <a:pPr marL="22794">
              <a:lnSpc>
                <a:spcPts val="494"/>
              </a:lnSpc>
              <a:spcBef>
                <a:spcPts val="6"/>
              </a:spcBef>
            </a:pPr>
            <a:endParaRPr sz="500"/>
          </a:p>
        </p:txBody>
      </p:sp>
      <p:sp>
        <p:nvSpPr>
          <p:cNvPr id="77" name="object 77"/>
          <p:cNvSpPr txBox="1"/>
          <p:nvPr/>
        </p:nvSpPr>
        <p:spPr>
          <a:xfrm>
            <a:off x="3632350" y="4668366"/>
            <a:ext cx="145837" cy="291424"/>
          </a:xfrm>
          <a:prstGeom prst="rect">
            <a:avLst/>
          </a:prstGeom>
        </p:spPr>
        <p:txBody>
          <a:bodyPr wrap="square" lIns="0" tIns="0" rIns="0" bIns="0" rtlCol="0">
            <a:noAutofit/>
          </a:bodyPr>
          <a:lstStyle/>
          <a:p>
            <a:pPr marL="22794">
              <a:lnSpc>
                <a:spcPts val="897"/>
              </a:lnSpc>
            </a:pPr>
            <a:endParaRPr sz="900"/>
          </a:p>
        </p:txBody>
      </p:sp>
      <p:sp>
        <p:nvSpPr>
          <p:cNvPr id="76" name="object 76"/>
          <p:cNvSpPr txBox="1"/>
          <p:nvPr/>
        </p:nvSpPr>
        <p:spPr>
          <a:xfrm>
            <a:off x="3778187" y="4668366"/>
            <a:ext cx="154415" cy="291424"/>
          </a:xfrm>
          <a:prstGeom prst="rect">
            <a:avLst/>
          </a:prstGeom>
        </p:spPr>
        <p:txBody>
          <a:bodyPr wrap="square" lIns="0" tIns="0" rIns="0" bIns="0" rtlCol="0">
            <a:noAutofit/>
          </a:bodyPr>
          <a:lstStyle/>
          <a:p>
            <a:pPr marL="22794">
              <a:lnSpc>
                <a:spcPts val="897"/>
              </a:lnSpc>
            </a:pPr>
            <a:endParaRPr sz="900"/>
          </a:p>
        </p:txBody>
      </p:sp>
      <p:sp>
        <p:nvSpPr>
          <p:cNvPr id="75" name="object 75"/>
          <p:cNvSpPr txBox="1"/>
          <p:nvPr/>
        </p:nvSpPr>
        <p:spPr>
          <a:xfrm>
            <a:off x="3932602" y="4668366"/>
            <a:ext cx="506141" cy="112406"/>
          </a:xfrm>
          <a:prstGeom prst="rect">
            <a:avLst/>
          </a:prstGeom>
        </p:spPr>
        <p:txBody>
          <a:bodyPr wrap="square" lIns="0" tIns="0" rIns="0" bIns="0" rtlCol="0">
            <a:noAutofit/>
          </a:bodyPr>
          <a:lstStyle/>
          <a:p>
            <a:pPr marL="22794">
              <a:lnSpc>
                <a:spcPts val="897"/>
              </a:lnSpc>
            </a:pPr>
            <a:endParaRPr sz="900"/>
          </a:p>
        </p:txBody>
      </p:sp>
      <p:sp>
        <p:nvSpPr>
          <p:cNvPr id="74" name="object 74"/>
          <p:cNvSpPr txBox="1"/>
          <p:nvPr/>
        </p:nvSpPr>
        <p:spPr>
          <a:xfrm>
            <a:off x="4438744" y="4668366"/>
            <a:ext cx="145837" cy="291424"/>
          </a:xfrm>
          <a:prstGeom prst="rect">
            <a:avLst/>
          </a:prstGeom>
        </p:spPr>
        <p:txBody>
          <a:bodyPr wrap="square" lIns="0" tIns="0" rIns="0" bIns="0" rtlCol="0">
            <a:noAutofit/>
          </a:bodyPr>
          <a:lstStyle/>
          <a:p>
            <a:pPr marL="22794">
              <a:lnSpc>
                <a:spcPts val="897"/>
              </a:lnSpc>
            </a:pPr>
            <a:endParaRPr sz="900"/>
          </a:p>
        </p:txBody>
      </p:sp>
      <p:sp>
        <p:nvSpPr>
          <p:cNvPr id="73" name="object 73"/>
          <p:cNvSpPr txBox="1"/>
          <p:nvPr/>
        </p:nvSpPr>
        <p:spPr>
          <a:xfrm>
            <a:off x="4584582" y="4668365"/>
            <a:ext cx="154415" cy="195671"/>
          </a:xfrm>
          <a:prstGeom prst="rect">
            <a:avLst/>
          </a:prstGeom>
        </p:spPr>
        <p:txBody>
          <a:bodyPr wrap="square" lIns="0" tIns="0" rIns="0" bIns="0" rtlCol="0">
            <a:noAutofit/>
          </a:bodyPr>
          <a:lstStyle/>
          <a:p>
            <a:pPr marL="22794">
              <a:lnSpc>
                <a:spcPts val="897"/>
              </a:lnSpc>
            </a:pPr>
            <a:endParaRPr sz="900"/>
          </a:p>
        </p:txBody>
      </p:sp>
      <p:sp>
        <p:nvSpPr>
          <p:cNvPr id="72" name="object 72"/>
          <p:cNvSpPr txBox="1"/>
          <p:nvPr/>
        </p:nvSpPr>
        <p:spPr>
          <a:xfrm>
            <a:off x="1920904" y="4668366"/>
            <a:ext cx="107233" cy="291424"/>
          </a:xfrm>
          <a:prstGeom prst="rect">
            <a:avLst/>
          </a:prstGeom>
        </p:spPr>
        <p:txBody>
          <a:bodyPr wrap="square" lIns="0" tIns="0" rIns="0" bIns="0" rtlCol="0">
            <a:noAutofit/>
          </a:bodyPr>
          <a:lstStyle/>
          <a:p>
            <a:pPr marL="22794">
              <a:lnSpc>
                <a:spcPts val="897"/>
              </a:lnSpc>
            </a:pPr>
            <a:endParaRPr sz="900"/>
          </a:p>
        </p:txBody>
      </p:sp>
      <p:sp>
        <p:nvSpPr>
          <p:cNvPr id="71" name="object 71"/>
          <p:cNvSpPr txBox="1"/>
          <p:nvPr/>
        </p:nvSpPr>
        <p:spPr>
          <a:xfrm>
            <a:off x="2028138" y="4668366"/>
            <a:ext cx="145837" cy="291424"/>
          </a:xfrm>
          <a:prstGeom prst="rect">
            <a:avLst/>
          </a:prstGeom>
        </p:spPr>
        <p:txBody>
          <a:bodyPr wrap="square" lIns="0" tIns="0" rIns="0" bIns="0" rtlCol="0">
            <a:noAutofit/>
          </a:bodyPr>
          <a:lstStyle/>
          <a:p>
            <a:pPr marL="22794">
              <a:lnSpc>
                <a:spcPts val="897"/>
              </a:lnSpc>
            </a:pPr>
            <a:endParaRPr sz="900"/>
          </a:p>
        </p:txBody>
      </p:sp>
      <p:sp>
        <p:nvSpPr>
          <p:cNvPr id="70" name="object 70"/>
          <p:cNvSpPr txBox="1"/>
          <p:nvPr/>
        </p:nvSpPr>
        <p:spPr>
          <a:xfrm>
            <a:off x="2173975" y="4668366"/>
            <a:ext cx="154415" cy="291424"/>
          </a:xfrm>
          <a:prstGeom prst="rect">
            <a:avLst/>
          </a:prstGeom>
        </p:spPr>
        <p:txBody>
          <a:bodyPr wrap="square" lIns="0" tIns="0" rIns="0" bIns="0" rtlCol="0">
            <a:noAutofit/>
          </a:bodyPr>
          <a:lstStyle/>
          <a:p>
            <a:pPr marL="22794">
              <a:lnSpc>
                <a:spcPts val="897"/>
              </a:lnSpc>
            </a:pPr>
            <a:endParaRPr sz="900"/>
          </a:p>
        </p:txBody>
      </p:sp>
      <p:sp>
        <p:nvSpPr>
          <p:cNvPr id="69" name="object 69"/>
          <p:cNvSpPr txBox="1"/>
          <p:nvPr/>
        </p:nvSpPr>
        <p:spPr>
          <a:xfrm>
            <a:off x="2620066" y="4668366"/>
            <a:ext cx="214466" cy="291424"/>
          </a:xfrm>
          <a:prstGeom prst="rect">
            <a:avLst/>
          </a:prstGeom>
        </p:spPr>
        <p:txBody>
          <a:bodyPr wrap="square" lIns="0" tIns="0" rIns="0" bIns="0" rtlCol="0">
            <a:noAutofit/>
          </a:bodyPr>
          <a:lstStyle/>
          <a:p>
            <a:pPr marL="22794">
              <a:lnSpc>
                <a:spcPts val="897"/>
              </a:lnSpc>
            </a:pPr>
            <a:endParaRPr sz="900"/>
          </a:p>
        </p:txBody>
      </p:sp>
      <p:sp>
        <p:nvSpPr>
          <p:cNvPr id="68" name="object 68"/>
          <p:cNvSpPr txBox="1"/>
          <p:nvPr/>
        </p:nvSpPr>
        <p:spPr>
          <a:xfrm>
            <a:off x="2834533" y="4668366"/>
            <a:ext cx="145837" cy="291424"/>
          </a:xfrm>
          <a:prstGeom prst="rect">
            <a:avLst/>
          </a:prstGeom>
        </p:spPr>
        <p:txBody>
          <a:bodyPr wrap="square" lIns="0" tIns="0" rIns="0" bIns="0" rtlCol="0">
            <a:noAutofit/>
          </a:bodyPr>
          <a:lstStyle/>
          <a:p>
            <a:pPr marL="22794">
              <a:lnSpc>
                <a:spcPts val="897"/>
              </a:lnSpc>
            </a:pPr>
            <a:endParaRPr sz="900"/>
          </a:p>
        </p:txBody>
      </p:sp>
      <p:sp>
        <p:nvSpPr>
          <p:cNvPr id="67" name="object 67"/>
          <p:cNvSpPr txBox="1"/>
          <p:nvPr/>
        </p:nvSpPr>
        <p:spPr>
          <a:xfrm>
            <a:off x="2980371" y="4668366"/>
            <a:ext cx="145837" cy="291424"/>
          </a:xfrm>
          <a:prstGeom prst="rect">
            <a:avLst/>
          </a:prstGeom>
        </p:spPr>
        <p:txBody>
          <a:bodyPr wrap="square" lIns="0" tIns="0" rIns="0" bIns="0" rtlCol="0">
            <a:noAutofit/>
          </a:bodyPr>
          <a:lstStyle/>
          <a:p>
            <a:pPr marL="22794">
              <a:lnSpc>
                <a:spcPts val="897"/>
              </a:lnSpc>
            </a:pPr>
            <a:endParaRPr sz="900"/>
          </a:p>
        </p:txBody>
      </p:sp>
      <p:sp>
        <p:nvSpPr>
          <p:cNvPr id="66" name="object 66"/>
          <p:cNvSpPr txBox="1"/>
          <p:nvPr/>
        </p:nvSpPr>
        <p:spPr>
          <a:xfrm>
            <a:off x="3272045" y="4730813"/>
            <a:ext cx="145837" cy="811826"/>
          </a:xfrm>
          <a:prstGeom prst="rect">
            <a:avLst/>
          </a:prstGeom>
        </p:spPr>
        <p:txBody>
          <a:bodyPr wrap="square" lIns="0" tIns="0" rIns="0" bIns="0" rtlCol="0">
            <a:noAutofit/>
          </a:bodyPr>
          <a:lstStyle/>
          <a:p>
            <a:pPr marL="22794">
              <a:lnSpc>
                <a:spcPts val="897"/>
              </a:lnSpc>
            </a:pPr>
            <a:endParaRPr sz="900"/>
          </a:p>
        </p:txBody>
      </p:sp>
      <p:sp>
        <p:nvSpPr>
          <p:cNvPr id="65" name="object 65"/>
          <p:cNvSpPr txBox="1"/>
          <p:nvPr/>
        </p:nvSpPr>
        <p:spPr>
          <a:xfrm>
            <a:off x="3417882" y="4730813"/>
            <a:ext cx="214466" cy="228977"/>
          </a:xfrm>
          <a:prstGeom prst="rect">
            <a:avLst/>
          </a:prstGeom>
        </p:spPr>
        <p:txBody>
          <a:bodyPr wrap="square" lIns="0" tIns="0" rIns="0" bIns="0" rtlCol="0">
            <a:noAutofit/>
          </a:bodyPr>
          <a:lstStyle/>
          <a:p>
            <a:pPr marL="22794">
              <a:lnSpc>
                <a:spcPts val="897"/>
              </a:lnSpc>
            </a:pPr>
            <a:endParaRPr sz="900"/>
          </a:p>
        </p:txBody>
      </p:sp>
      <p:sp>
        <p:nvSpPr>
          <p:cNvPr id="64" name="object 64"/>
          <p:cNvSpPr txBox="1"/>
          <p:nvPr/>
        </p:nvSpPr>
        <p:spPr>
          <a:xfrm>
            <a:off x="3932602" y="4780772"/>
            <a:ext cx="145837" cy="761868"/>
          </a:xfrm>
          <a:prstGeom prst="rect">
            <a:avLst/>
          </a:prstGeom>
        </p:spPr>
        <p:txBody>
          <a:bodyPr wrap="square" lIns="0" tIns="0" rIns="0" bIns="0" rtlCol="0">
            <a:noAutofit/>
          </a:bodyPr>
          <a:lstStyle/>
          <a:p>
            <a:pPr marL="22794">
              <a:lnSpc>
                <a:spcPts val="897"/>
              </a:lnSpc>
            </a:pPr>
            <a:endParaRPr sz="900"/>
          </a:p>
        </p:txBody>
      </p:sp>
      <p:sp>
        <p:nvSpPr>
          <p:cNvPr id="63" name="object 63"/>
          <p:cNvSpPr txBox="1"/>
          <p:nvPr/>
        </p:nvSpPr>
        <p:spPr>
          <a:xfrm>
            <a:off x="4078440" y="4780772"/>
            <a:ext cx="360304" cy="179018"/>
          </a:xfrm>
          <a:prstGeom prst="rect">
            <a:avLst/>
          </a:prstGeom>
        </p:spPr>
        <p:txBody>
          <a:bodyPr wrap="square" lIns="0" tIns="0" rIns="0" bIns="0" rtlCol="0">
            <a:noAutofit/>
          </a:bodyPr>
          <a:lstStyle/>
          <a:p>
            <a:pPr marL="22794">
              <a:lnSpc>
                <a:spcPts val="897"/>
              </a:lnSpc>
            </a:pPr>
            <a:endParaRPr sz="900"/>
          </a:p>
        </p:txBody>
      </p:sp>
      <p:sp>
        <p:nvSpPr>
          <p:cNvPr id="62" name="object 62"/>
          <p:cNvSpPr txBox="1"/>
          <p:nvPr/>
        </p:nvSpPr>
        <p:spPr>
          <a:xfrm>
            <a:off x="4584582" y="4864037"/>
            <a:ext cx="154415" cy="95754"/>
          </a:xfrm>
          <a:prstGeom prst="rect">
            <a:avLst/>
          </a:prstGeom>
        </p:spPr>
        <p:txBody>
          <a:bodyPr wrap="square" lIns="0" tIns="0" rIns="0" bIns="0" rtlCol="0">
            <a:noAutofit/>
          </a:bodyPr>
          <a:lstStyle/>
          <a:p>
            <a:pPr marL="22794">
              <a:lnSpc>
                <a:spcPts val="763"/>
              </a:lnSpc>
              <a:spcBef>
                <a:spcPts val="4"/>
              </a:spcBef>
            </a:pPr>
            <a:endParaRPr sz="800"/>
          </a:p>
        </p:txBody>
      </p:sp>
      <p:sp>
        <p:nvSpPr>
          <p:cNvPr id="61" name="object 61"/>
          <p:cNvSpPr txBox="1"/>
          <p:nvPr/>
        </p:nvSpPr>
        <p:spPr>
          <a:xfrm>
            <a:off x="4738998" y="4864037"/>
            <a:ext cx="506141" cy="95754"/>
          </a:xfrm>
          <a:prstGeom prst="rect">
            <a:avLst/>
          </a:prstGeom>
        </p:spPr>
        <p:txBody>
          <a:bodyPr wrap="square" lIns="0" tIns="0" rIns="0" bIns="0" rtlCol="0">
            <a:noAutofit/>
          </a:bodyPr>
          <a:lstStyle/>
          <a:p>
            <a:pPr marL="22794">
              <a:lnSpc>
                <a:spcPts val="763"/>
              </a:lnSpc>
              <a:spcBef>
                <a:spcPts val="4"/>
              </a:spcBef>
            </a:pPr>
            <a:endParaRPr sz="800"/>
          </a:p>
        </p:txBody>
      </p:sp>
      <p:sp>
        <p:nvSpPr>
          <p:cNvPr id="60" name="object 60"/>
          <p:cNvSpPr txBox="1"/>
          <p:nvPr/>
        </p:nvSpPr>
        <p:spPr>
          <a:xfrm>
            <a:off x="5245140" y="4864037"/>
            <a:ext cx="145837" cy="95754"/>
          </a:xfrm>
          <a:prstGeom prst="rect">
            <a:avLst/>
          </a:prstGeom>
        </p:spPr>
        <p:txBody>
          <a:bodyPr wrap="square" lIns="0" tIns="0" rIns="0" bIns="0" rtlCol="0">
            <a:noAutofit/>
          </a:bodyPr>
          <a:lstStyle/>
          <a:p>
            <a:pPr marL="22794">
              <a:lnSpc>
                <a:spcPts val="763"/>
              </a:lnSpc>
              <a:spcBef>
                <a:spcPts val="4"/>
              </a:spcBef>
            </a:pPr>
            <a:endParaRPr sz="800"/>
          </a:p>
        </p:txBody>
      </p:sp>
      <p:sp>
        <p:nvSpPr>
          <p:cNvPr id="59" name="object 59"/>
          <p:cNvSpPr txBox="1"/>
          <p:nvPr/>
        </p:nvSpPr>
        <p:spPr>
          <a:xfrm>
            <a:off x="5390976" y="4864037"/>
            <a:ext cx="1351140" cy="95754"/>
          </a:xfrm>
          <a:prstGeom prst="rect">
            <a:avLst/>
          </a:prstGeom>
        </p:spPr>
        <p:txBody>
          <a:bodyPr wrap="square" lIns="0" tIns="0" rIns="0" bIns="0" rtlCol="0">
            <a:noAutofit/>
          </a:bodyPr>
          <a:lstStyle/>
          <a:p>
            <a:pPr marL="22794">
              <a:lnSpc>
                <a:spcPts val="763"/>
              </a:lnSpc>
              <a:spcBef>
                <a:spcPts val="4"/>
              </a:spcBef>
            </a:pPr>
            <a:endParaRPr sz="800"/>
          </a:p>
        </p:txBody>
      </p:sp>
      <p:sp>
        <p:nvSpPr>
          <p:cNvPr id="58" name="object 58"/>
          <p:cNvSpPr txBox="1"/>
          <p:nvPr/>
        </p:nvSpPr>
        <p:spPr>
          <a:xfrm>
            <a:off x="1920904" y="4959791"/>
            <a:ext cx="107233" cy="291424"/>
          </a:xfrm>
          <a:prstGeom prst="rect">
            <a:avLst/>
          </a:prstGeom>
        </p:spPr>
        <p:txBody>
          <a:bodyPr wrap="square" lIns="0" tIns="0" rIns="0" bIns="0" rtlCol="0">
            <a:noAutofit/>
          </a:bodyPr>
          <a:lstStyle/>
          <a:p>
            <a:pPr marL="22794">
              <a:lnSpc>
                <a:spcPts val="897"/>
              </a:lnSpc>
            </a:pPr>
            <a:endParaRPr sz="900"/>
          </a:p>
        </p:txBody>
      </p:sp>
      <p:sp>
        <p:nvSpPr>
          <p:cNvPr id="57" name="object 57"/>
          <p:cNvSpPr txBox="1"/>
          <p:nvPr/>
        </p:nvSpPr>
        <p:spPr>
          <a:xfrm>
            <a:off x="2028138" y="4959791"/>
            <a:ext cx="145837" cy="291424"/>
          </a:xfrm>
          <a:prstGeom prst="rect">
            <a:avLst/>
          </a:prstGeom>
        </p:spPr>
        <p:txBody>
          <a:bodyPr wrap="square" lIns="0" tIns="0" rIns="0" bIns="0" rtlCol="0">
            <a:noAutofit/>
          </a:bodyPr>
          <a:lstStyle/>
          <a:p>
            <a:pPr marL="22794">
              <a:lnSpc>
                <a:spcPts val="897"/>
              </a:lnSpc>
            </a:pPr>
            <a:endParaRPr sz="900"/>
          </a:p>
        </p:txBody>
      </p:sp>
      <p:sp>
        <p:nvSpPr>
          <p:cNvPr id="56" name="object 56"/>
          <p:cNvSpPr txBox="1"/>
          <p:nvPr/>
        </p:nvSpPr>
        <p:spPr>
          <a:xfrm>
            <a:off x="2173975" y="4959791"/>
            <a:ext cx="154415" cy="291424"/>
          </a:xfrm>
          <a:prstGeom prst="rect">
            <a:avLst/>
          </a:prstGeom>
        </p:spPr>
        <p:txBody>
          <a:bodyPr wrap="square" lIns="0" tIns="0" rIns="0" bIns="0" rtlCol="0">
            <a:noAutofit/>
          </a:bodyPr>
          <a:lstStyle/>
          <a:p>
            <a:pPr marL="22794">
              <a:lnSpc>
                <a:spcPts val="897"/>
              </a:lnSpc>
            </a:pPr>
            <a:endParaRPr sz="900"/>
          </a:p>
        </p:txBody>
      </p:sp>
      <p:sp>
        <p:nvSpPr>
          <p:cNvPr id="55" name="object 55"/>
          <p:cNvSpPr txBox="1"/>
          <p:nvPr/>
        </p:nvSpPr>
        <p:spPr>
          <a:xfrm>
            <a:off x="4078440" y="4959791"/>
            <a:ext cx="360304" cy="20816"/>
          </a:xfrm>
          <a:prstGeom prst="rect">
            <a:avLst/>
          </a:prstGeom>
        </p:spPr>
        <p:txBody>
          <a:bodyPr wrap="square" lIns="0" tIns="0" rIns="0" bIns="0" rtlCol="0">
            <a:noAutofit/>
          </a:bodyPr>
          <a:lstStyle/>
          <a:p>
            <a:endParaRPr/>
          </a:p>
        </p:txBody>
      </p:sp>
      <p:sp>
        <p:nvSpPr>
          <p:cNvPr id="54" name="object 54"/>
          <p:cNvSpPr txBox="1"/>
          <p:nvPr/>
        </p:nvSpPr>
        <p:spPr>
          <a:xfrm>
            <a:off x="4224278" y="4959791"/>
            <a:ext cx="214466" cy="291424"/>
          </a:xfrm>
          <a:prstGeom prst="rect">
            <a:avLst/>
          </a:prstGeom>
        </p:spPr>
        <p:txBody>
          <a:bodyPr wrap="square" lIns="0" tIns="0" rIns="0" bIns="0" rtlCol="0">
            <a:noAutofit/>
          </a:bodyPr>
          <a:lstStyle/>
          <a:p>
            <a:pPr marL="22794">
              <a:lnSpc>
                <a:spcPts val="897"/>
              </a:lnSpc>
            </a:pPr>
            <a:endParaRPr sz="900"/>
          </a:p>
        </p:txBody>
      </p:sp>
      <p:sp>
        <p:nvSpPr>
          <p:cNvPr id="53" name="object 53"/>
          <p:cNvSpPr txBox="1"/>
          <p:nvPr/>
        </p:nvSpPr>
        <p:spPr>
          <a:xfrm>
            <a:off x="4438744" y="4959791"/>
            <a:ext cx="145837" cy="291424"/>
          </a:xfrm>
          <a:prstGeom prst="rect">
            <a:avLst/>
          </a:prstGeom>
        </p:spPr>
        <p:txBody>
          <a:bodyPr wrap="square" lIns="0" tIns="0" rIns="0" bIns="0" rtlCol="0">
            <a:noAutofit/>
          </a:bodyPr>
          <a:lstStyle/>
          <a:p>
            <a:pPr marL="22794">
              <a:lnSpc>
                <a:spcPts val="897"/>
              </a:lnSpc>
            </a:pPr>
            <a:endParaRPr sz="900"/>
          </a:p>
        </p:txBody>
      </p:sp>
      <p:sp>
        <p:nvSpPr>
          <p:cNvPr id="52" name="object 52"/>
          <p:cNvSpPr txBox="1"/>
          <p:nvPr/>
        </p:nvSpPr>
        <p:spPr>
          <a:xfrm>
            <a:off x="4584582" y="4959791"/>
            <a:ext cx="154415" cy="291424"/>
          </a:xfrm>
          <a:prstGeom prst="rect">
            <a:avLst/>
          </a:prstGeom>
        </p:spPr>
        <p:txBody>
          <a:bodyPr wrap="square" lIns="0" tIns="0" rIns="0" bIns="0" rtlCol="0">
            <a:noAutofit/>
          </a:bodyPr>
          <a:lstStyle/>
          <a:p>
            <a:pPr marL="22794">
              <a:lnSpc>
                <a:spcPts val="897"/>
              </a:lnSpc>
            </a:pPr>
            <a:endParaRPr sz="900"/>
          </a:p>
        </p:txBody>
      </p:sp>
      <p:sp>
        <p:nvSpPr>
          <p:cNvPr id="51" name="object 51"/>
          <p:cNvSpPr txBox="1"/>
          <p:nvPr/>
        </p:nvSpPr>
        <p:spPr>
          <a:xfrm>
            <a:off x="4738998" y="4959791"/>
            <a:ext cx="506141" cy="12489"/>
          </a:xfrm>
          <a:prstGeom prst="rect">
            <a:avLst/>
          </a:prstGeom>
        </p:spPr>
        <p:txBody>
          <a:bodyPr wrap="square" lIns="0" tIns="0" rIns="0" bIns="0" rtlCol="0">
            <a:noAutofit/>
          </a:bodyPr>
          <a:lstStyle/>
          <a:p>
            <a:endParaRPr/>
          </a:p>
        </p:txBody>
      </p:sp>
      <p:sp>
        <p:nvSpPr>
          <p:cNvPr id="50" name="object 50"/>
          <p:cNvSpPr txBox="1"/>
          <p:nvPr/>
        </p:nvSpPr>
        <p:spPr>
          <a:xfrm>
            <a:off x="4884834" y="4959791"/>
            <a:ext cx="360304" cy="162365"/>
          </a:xfrm>
          <a:prstGeom prst="rect">
            <a:avLst/>
          </a:prstGeom>
        </p:spPr>
        <p:txBody>
          <a:bodyPr wrap="square" lIns="0" tIns="0" rIns="0" bIns="0" rtlCol="0">
            <a:noAutofit/>
          </a:bodyPr>
          <a:lstStyle/>
          <a:p>
            <a:pPr marL="22794">
              <a:lnSpc>
                <a:spcPts val="897"/>
              </a:lnSpc>
            </a:pPr>
            <a:endParaRPr sz="900"/>
          </a:p>
        </p:txBody>
      </p:sp>
      <p:sp>
        <p:nvSpPr>
          <p:cNvPr id="49" name="object 49"/>
          <p:cNvSpPr txBox="1"/>
          <p:nvPr/>
        </p:nvSpPr>
        <p:spPr>
          <a:xfrm>
            <a:off x="5245140" y="4959791"/>
            <a:ext cx="145837" cy="291424"/>
          </a:xfrm>
          <a:prstGeom prst="rect">
            <a:avLst/>
          </a:prstGeom>
        </p:spPr>
        <p:txBody>
          <a:bodyPr wrap="square" lIns="0" tIns="0" rIns="0" bIns="0" rtlCol="0">
            <a:noAutofit/>
          </a:bodyPr>
          <a:lstStyle/>
          <a:p>
            <a:pPr marL="22794">
              <a:lnSpc>
                <a:spcPts val="897"/>
              </a:lnSpc>
            </a:pPr>
            <a:endParaRPr sz="900"/>
          </a:p>
        </p:txBody>
      </p:sp>
      <p:sp>
        <p:nvSpPr>
          <p:cNvPr id="48" name="object 48"/>
          <p:cNvSpPr txBox="1"/>
          <p:nvPr/>
        </p:nvSpPr>
        <p:spPr>
          <a:xfrm>
            <a:off x="5390976" y="4959791"/>
            <a:ext cx="1351140" cy="37468"/>
          </a:xfrm>
          <a:prstGeom prst="rect">
            <a:avLst/>
          </a:prstGeom>
        </p:spPr>
        <p:txBody>
          <a:bodyPr wrap="square" lIns="0" tIns="0" rIns="0" bIns="0" rtlCol="0">
            <a:noAutofit/>
          </a:bodyPr>
          <a:lstStyle/>
          <a:p>
            <a:endParaRPr/>
          </a:p>
        </p:txBody>
      </p:sp>
      <p:sp>
        <p:nvSpPr>
          <p:cNvPr id="47" name="object 47"/>
          <p:cNvSpPr txBox="1"/>
          <p:nvPr/>
        </p:nvSpPr>
        <p:spPr>
          <a:xfrm>
            <a:off x="5536814" y="4959791"/>
            <a:ext cx="506141" cy="129059"/>
          </a:xfrm>
          <a:prstGeom prst="rect">
            <a:avLst/>
          </a:prstGeom>
        </p:spPr>
        <p:txBody>
          <a:bodyPr wrap="square" lIns="0" tIns="0" rIns="0" bIns="0" rtlCol="0">
            <a:noAutofit/>
          </a:bodyPr>
          <a:lstStyle/>
          <a:p>
            <a:pPr marL="22794">
              <a:lnSpc>
                <a:spcPts val="897"/>
              </a:lnSpc>
            </a:pPr>
            <a:endParaRPr sz="900"/>
          </a:p>
        </p:txBody>
      </p:sp>
      <p:sp>
        <p:nvSpPr>
          <p:cNvPr id="46" name="object 46"/>
          <p:cNvSpPr txBox="1"/>
          <p:nvPr/>
        </p:nvSpPr>
        <p:spPr>
          <a:xfrm>
            <a:off x="2620066" y="4959791"/>
            <a:ext cx="214466" cy="291424"/>
          </a:xfrm>
          <a:prstGeom prst="rect">
            <a:avLst/>
          </a:prstGeom>
        </p:spPr>
        <p:txBody>
          <a:bodyPr wrap="square" lIns="0" tIns="0" rIns="0" bIns="0" rtlCol="0">
            <a:noAutofit/>
          </a:bodyPr>
          <a:lstStyle/>
          <a:p>
            <a:pPr marL="22794">
              <a:lnSpc>
                <a:spcPts val="897"/>
              </a:lnSpc>
            </a:pPr>
            <a:endParaRPr sz="900"/>
          </a:p>
        </p:txBody>
      </p:sp>
      <p:sp>
        <p:nvSpPr>
          <p:cNvPr id="45" name="object 45"/>
          <p:cNvSpPr txBox="1"/>
          <p:nvPr/>
        </p:nvSpPr>
        <p:spPr>
          <a:xfrm>
            <a:off x="2834533" y="4959791"/>
            <a:ext cx="145837" cy="291424"/>
          </a:xfrm>
          <a:prstGeom prst="rect">
            <a:avLst/>
          </a:prstGeom>
        </p:spPr>
        <p:txBody>
          <a:bodyPr wrap="square" lIns="0" tIns="0" rIns="0" bIns="0" rtlCol="0">
            <a:noAutofit/>
          </a:bodyPr>
          <a:lstStyle/>
          <a:p>
            <a:pPr marL="22794">
              <a:lnSpc>
                <a:spcPts val="897"/>
              </a:lnSpc>
            </a:pPr>
            <a:endParaRPr sz="900"/>
          </a:p>
        </p:txBody>
      </p:sp>
      <p:sp>
        <p:nvSpPr>
          <p:cNvPr id="44" name="object 44"/>
          <p:cNvSpPr txBox="1"/>
          <p:nvPr/>
        </p:nvSpPr>
        <p:spPr>
          <a:xfrm>
            <a:off x="2980371" y="4959791"/>
            <a:ext cx="145837" cy="291424"/>
          </a:xfrm>
          <a:prstGeom prst="rect">
            <a:avLst/>
          </a:prstGeom>
        </p:spPr>
        <p:txBody>
          <a:bodyPr wrap="square" lIns="0" tIns="0" rIns="0" bIns="0" rtlCol="0">
            <a:noAutofit/>
          </a:bodyPr>
          <a:lstStyle/>
          <a:p>
            <a:pPr marL="22794">
              <a:lnSpc>
                <a:spcPts val="897"/>
              </a:lnSpc>
            </a:pPr>
            <a:endParaRPr sz="900"/>
          </a:p>
        </p:txBody>
      </p:sp>
      <p:sp>
        <p:nvSpPr>
          <p:cNvPr id="43" name="object 43"/>
          <p:cNvSpPr txBox="1"/>
          <p:nvPr/>
        </p:nvSpPr>
        <p:spPr>
          <a:xfrm>
            <a:off x="5390977" y="4997259"/>
            <a:ext cx="145837" cy="253955"/>
          </a:xfrm>
          <a:prstGeom prst="rect">
            <a:avLst/>
          </a:prstGeom>
        </p:spPr>
        <p:txBody>
          <a:bodyPr wrap="square" lIns="0" tIns="0" rIns="0" bIns="0" rtlCol="0">
            <a:noAutofit/>
          </a:bodyPr>
          <a:lstStyle/>
          <a:p>
            <a:pPr marL="22794">
              <a:lnSpc>
                <a:spcPts val="897"/>
              </a:lnSpc>
            </a:pPr>
            <a:endParaRPr sz="900"/>
          </a:p>
        </p:txBody>
      </p:sp>
      <p:sp>
        <p:nvSpPr>
          <p:cNvPr id="42" name="object 42"/>
          <p:cNvSpPr txBox="1"/>
          <p:nvPr/>
        </p:nvSpPr>
        <p:spPr>
          <a:xfrm>
            <a:off x="5536814" y="4997259"/>
            <a:ext cx="506141" cy="91590"/>
          </a:xfrm>
          <a:prstGeom prst="rect">
            <a:avLst/>
          </a:prstGeom>
        </p:spPr>
        <p:txBody>
          <a:bodyPr wrap="square" lIns="0" tIns="0" rIns="0" bIns="0" rtlCol="0">
            <a:noAutofit/>
          </a:bodyPr>
          <a:lstStyle/>
          <a:p>
            <a:pPr marL="22794">
              <a:lnSpc>
                <a:spcPts val="718"/>
              </a:lnSpc>
              <a:spcBef>
                <a:spcPts val="15"/>
              </a:spcBef>
            </a:pPr>
            <a:endParaRPr sz="700"/>
          </a:p>
        </p:txBody>
      </p:sp>
      <p:sp>
        <p:nvSpPr>
          <p:cNvPr id="41" name="object 41"/>
          <p:cNvSpPr txBox="1"/>
          <p:nvPr/>
        </p:nvSpPr>
        <p:spPr>
          <a:xfrm>
            <a:off x="6042955" y="4997259"/>
            <a:ext cx="145837" cy="253955"/>
          </a:xfrm>
          <a:prstGeom prst="rect">
            <a:avLst/>
          </a:prstGeom>
        </p:spPr>
        <p:txBody>
          <a:bodyPr wrap="square" lIns="0" tIns="0" rIns="0" bIns="0" rtlCol="0">
            <a:noAutofit/>
          </a:bodyPr>
          <a:lstStyle/>
          <a:p>
            <a:pPr marL="22794">
              <a:lnSpc>
                <a:spcPts val="897"/>
              </a:lnSpc>
            </a:pPr>
            <a:endParaRPr sz="900"/>
          </a:p>
        </p:txBody>
      </p:sp>
      <p:sp>
        <p:nvSpPr>
          <p:cNvPr id="40" name="object 40"/>
          <p:cNvSpPr txBox="1"/>
          <p:nvPr/>
        </p:nvSpPr>
        <p:spPr>
          <a:xfrm>
            <a:off x="6188793" y="4997259"/>
            <a:ext cx="553324" cy="99917"/>
          </a:xfrm>
          <a:prstGeom prst="rect">
            <a:avLst/>
          </a:prstGeom>
        </p:spPr>
        <p:txBody>
          <a:bodyPr wrap="square" lIns="0" tIns="0" rIns="0" bIns="0" rtlCol="0">
            <a:noAutofit/>
          </a:bodyPr>
          <a:lstStyle/>
          <a:p>
            <a:pPr marL="22794">
              <a:lnSpc>
                <a:spcPts val="763"/>
              </a:lnSpc>
              <a:spcBef>
                <a:spcPts val="37"/>
              </a:spcBef>
            </a:pPr>
            <a:endParaRPr sz="800"/>
          </a:p>
        </p:txBody>
      </p:sp>
      <p:sp>
        <p:nvSpPr>
          <p:cNvPr id="39" name="object 39"/>
          <p:cNvSpPr txBox="1"/>
          <p:nvPr/>
        </p:nvSpPr>
        <p:spPr>
          <a:xfrm>
            <a:off x="4738998" y="4972279"/>
            <a:ext cx="145837" cy="570360"/>
          </a:xfrm>
          <a:prstGeom prst="rect">
            <a:avLst/>
          </a:prstGeom>
        </p:spPr>
        <p:txBody>
          <a:bodyPr wrap="square" lIns="0" tIns="0" rIns="0" bIns="0" rtlCol="0">
            <a:noAutofit/>
          </a:bodyPr>
          <a:lstStyle/>
          <a:p>
            <a:pPr marL="22794">
              <a:lnSpc>
                <a:spcPts val="897"/>
              </a:lnSpc>
            </a:pPr>
            <a:endParaRPr sz="900"/>
          </a:p>
        </p:txBody>
      </p:sp>
      <p:sp>
        <p:nvSpPr>
          <p:cNvPr id="38" name="object 38"/>
          <p:cNvSpPr txBox="1"/>
          <p:nvPr/>
        </p:nvSpPr>
        <p:spPr>
          <a:xfrm>
            <a:off x="4884834" y="4972280"/>
            <a:ext cx="360304" cy="149876"/>
          </a:xfrm>
          <a:prstGeom prst="rect">
            <a:avLst/>
          </a:prstGeom>
        </p:spPr>
        <p:txBody>
          <a:bodyPr wrap="square" lIns="0" tIns="0" rIns="0" bIns="0" rtlCol="0">
            <a:noAutofit/>
          </a:bodyPr>
          <a:lstStyle/>
          <a:p>
            <a:pPr marL="22794">
              <a:lnSpc>
                <a:spcPts val="897"/>
              </a:lnSpc>
            </a:pPr>
            <a:endParaRPr sz="900"/>
          </a:p>
        </p:txBody>
      </p:sp>
      <p:sp>
        <p:nvSpPr>
          <p:cNvPr id="37" name="object 37"/>
          <p:cNvSpPr txBox="1"/>
          <p:nvPr/>
        </p:nvSpPr>
        <p:spPr>
          <a:xfrm>
            <a:off x="3417882" y="4959791"/>
            <a:ext cx="214466" cy="291424"/>
          </a:xfrm>
          <a:prstGeom prst="rect">
            <a:avLst/>
          </a:prstGeom>
        </p:spPr>
        <p:txBody>
          <a:bodyPr wrap="square" lIns="0" tIns="0" rIns="0" bIns="0" rtlCol="0">
            <a:noAutofit/>
          </a:bodyPr>
          <a:lstStyle/>
          <a:p>
            <a:pPr marL="22794">
              <a:lnSpc>
                <a:spcPts val="897"/>
              </a:lnSpc>
            </a:pPr>
            <a:endParaRPr sz="900"/>
          </a:p>
        </p:txBody>
      </p:sp>
      <p:sp>
        <p:nvSpPr>
          <p:cNvPr id="36" name="object 36"/>
          <p:cNvSpPr txBox="1"/>
          <p:nvPr/>
        </p:nvSpPr>
        <p:spPr>
          <a:xfrm>
            <a:off x="3632350" y="4959791"/>
            <a:ext cx="145837" cy="291424"/>
          </a:xfrm>
          <a:prstGeom prst="rect">
            <a:avLst/>
          </a:prstGeom>
        </p:spPr>
        <p:txBody>
          <a:bodyPr wrap="square" lIns="0" tIns="0" rIns="0" bIns="0" rtlCol="0">
            <a:noAutofit/>
          </a:bodyPr>
          <a:lstStyle/>
          <a:p>
            <a:pPr marL="22794">
              <a:lnSpc>
                <a:spcPts val="897"/>
              </a:lnSpc>
            </a:pPr>
            <a:endParaRPr sz="900"/>
          </a:p>
        </p:txBody>
      </p:sp>
      <p:sp>
        <p:nvSpPr>
          <p:cNvPr id="35" name="object 35"/>
          <p:cNvSpPr txBox="1"/>
          <p:nvPr/>
        </p:nvSpPr>
        <p:spPr>
          <a:xfrm>
            <a:off x="3778187" y="4959791"/>
            <a:ext cx="154415" cy="291424"/>
          </a:xfrm>
          <a:prstGeom prst="rect">
            <a:avLst/>
          </a:prstGeom>
        </p:spPr>
        <p:txBody>
          <a:bodyPr wrap="square" lIns="0" tIns="0" rIns="0" bIns="0" rtlCol="0">
            <a:noAutofit/>
          </a:bodyPr>
          <a:lstStyle/>
          <a:p>
            <a:pPr marL="22794">
              <a:lnSpc>
                <a:spcPts val="897"/>
              </a:lnSpc>
            </a:pPr>
            <a:endParaRPr sz="900"/>
          </a:p>
        </p:txBody>
      </p:sp>
      <p:sp>
        <p:nvSpPr>
          <p:cNvPr id="34" name="object 34"/>
          <p:cNvSpPr txBox="1"/>
          <p:nvPr/>
        </p:nvSpPr>
        <p:spPr>
          <a:xfrm>
            <a:off x="4078441" y="4980607"/>
            <a:ext cx="145837" cy="562033"/>
          </a:xfrm>
          <a:prstGeom prst="rect">
            <a:avLst/>
          </a:prstGeom>
        </p:spPr>
        <p:txBody>
          <a:bodyPr wrap="square" lIns="0" tIns="0" rIns="0" bIns="0" rtlCol="0">
            <a:noAutofit/>
          </a:bodyPr>
          <a:lstStyle/>
          <a:p>
            <a:pPr marL="22794">
              <a:lnSpc>
                <a:spcPts val="897"/>
              </a:lnSpc>
            </a:pPr>
            <a:endParaRPr sz="900"/>
          </a:p>
        </p:txBody>
      </p:sp>
      <p:sp>
        <p:nvSpPr>
          <p:cNvPr id="33" name="object 33"/>
          <p:cNvSpPr txBox="1"/>
          <p:nvPr/>
        </p:nvSpPr>
        <p:spPr>
          <a:xfrm>
            <a:off x="4224278" y="4980606"/>
            <a:ext cx="214466" cy="270609"/>
          </a:xfrm>
          <a:prstGeom prst="rect">
            <a:avLst/>
          </a:prstGeom>
        </p:spPr>
        <p:txBody>
          <a:bodyPr wrap="square" lIns="0" tIns="0" rIns="0" bIns="0" rtlCol="0">
            <a:noAutofit/>
          </a:bodyPr>
          <a:lstStyle/>
          <a:p>
            <a:pPr marL="22794">
              <a:lnSpc>
                <a:spcPts val="897"/>
              </a:lnSpc>
            </a:pPr>
            <a:endParaRPr sz="900"/>
          </a:p>
        </p:txBody>
      </p:sp>
      <p:sp>
        <p:nvSpPr>
          <p:cNvPr id="32" name="object 32"/>
          <p:cNvSpPr txBox="1"/>
          <p:nvPr/>
        </p:nvSpPr>
        <p:spPr>
          <a:xfrm>
            <a:off x="6188793" y="5097177"/>
            <a:ext cx="154415" cy="154039"/>
          </a:xfrm>
          <a:prstGeom prst="rect">
            <a:avLst/>
          </a:prstGeom>
        </p:spPr>
        <p:txBody>
          <a:bodyPr wrap="square" lIns="0" tIns="0" rIns="0" bIns="0" rtlCol="0">
            <a:noAutofit/>
          </a:bodyPr>
          <a:lstStyle/>
          <a:p>
            <a:pPr marL="22794">
              <a:lnSpc>
                <a:spcPts val="897"/>
              </a:lnSpc>
            </a:pPr>
            <a:endParaRPr sz="900"/>
          </a:p>
        </p:txBody>
      </p:sp>
      <p:sp>
        <p:nvSpPr>
          <p:cNvPr id="31" name="object 31"/>
          <p:cNvSpPr txBox="1"/>
          <p:nvPr/>
        </p:nvSpPr>
        <p:spPr>
          <a:xfrm>
            <a:off x="6343209" y="5097177"/>
            <a:ext cx="398908" cy="74937"/>
          </a:xfrm>
          <a:prstGeom prst="rect">
            <a:avLst/>
          </a:prstGeom>
        </p:spPr>
        <p:txBody>
          <a:bodyPr wrap="square" lIns="0" tIns="0" rIns="0" bIns="0" rtlCol="0">
            <a:noAutofit/>
          </a:bodyPr>
          <a:lstStyle/>
          <a:p>
            <a:pPr marL="22794">
              <a:lnSpc>
                <a:spcPts val="583"/>
              </a:lnSpc>
              <a:spcBef>
                <a:spcPts val="16"/>
              </a:spcBef>
            </a:pPr>
            <a:endParaRPr sz="600"/>
          </a:p>
        </p:txBody>
      </p:sp>
      <p:sp>
        <p:nvSpPr>
          <p:cNvPr id="30" name="object 30"/>
          <p:cNvSpPr txBox="1"/>
          <p:nvPr/>
        </p:nvSpPr>
        <p:spPr>
          <a:xfrm>
            <a:off x="5536814" y="5088850"/>
            <a:ext cx="145837" cy="453790"/>
          </a:xfrm>
          <a:prstGeom prst="rect">
            <a:avLst/>
          </a:prstGeom>
        </p:spPr>
        <p:txBody>
          <a:bodyPr wrap="square" lIns="0" tIns="0" rIns="0" bIns="0" rtlCol="0">
            <a:noAutofit/>
          </a:bodyPr>
          <a:lstStyle/>
          <a:p>
            <a:pPr marL="22794">
              <a:lnSpc>
                <a:spcPts val="897"/>
              </a:lnSpc>
            </a:pPr>
            <a:endParaRPr sz="900"/>
          </a:p>
        </p:txBody>
      </p:sp>
      <p:sp>
        <p:nvSpPr>
          <p:cNvPr id="29" name="object 29"/>
          <p:cNvSpPr txBox="1"/>
          <p:nvPr/>
        </p:nvSpPr>
        <p:spPr>
          <a:xfrm>
            <a:off x="5682651" y="5088850"/>
            <a:ext cx="360304" cy="116569"/>
          </a:xfrm>
          <a:prstGeom prst="rect">
            <a:avLst/>
          </a:prstGeom>
        </p:spPr>
        <p:txBody>
          <a:bodyPr wrap="square" lIns="0" tIns="0" rIns="0" bIns="0" rtlCol="0">
            <a:noAutofit/>
          </a:bodyPr>
          <a:lstStyle/>
          <a:p>
            <a:pPr marL="22794">
              <a:lnSpc>
                <a:spcPts val="897"/>
              </a:lnSpc>
            </a:pPr>
            <a:endParaRPr sz="900"/>
          </a:p>
        </p:txBody>
      </p:sp>
      <p:sp>
        <p:nvSpPr>
          <p:cNvPr id="28" name="object 28"/>
          <p:cNvSpPr txBox="1"/>
          <p:nvPr/>
        </p:nvSpPr>
        <p:spPr>
          <a:xfrm>
            <a:off x="4884835" y="5122157"/>
            <a:ext cx="145837" cy="420484"/>
          </a:xfrm>
          <a:prstGeom prst="rect">
            <a:avLst/>
          </a:prstGeom>
        </p:spPr>
        <p:txBody>
          <a:bodyPr wrap="square" lIns="0" tIns="0" rIns="0" bIns="0" rtlCol="0">
            <a:noAutofit/>
          </a:bodyPr>
          <a:lstStyle/>
          <a:p>
            <a:pPr marL="22794">
              <a:lnSpc>
                <a:spcPts val="897"/>
              </a:lnSpc>
            </a:pPr>
            <a:endParaRPr sz="900"/>
          </a:p>
        </p:txBody>
      </p:sp>
      <p:sp>
        <p:nvSpPr>
          <p:cNvPr id="27" name="object 27"/>
          <p:cNvSpPr txBox="1"/>
          <p:nvPr/>
        </p:nvSpPr>
        <p:spPr>
          <a:xfrm>
            <a:off x="5030672" y="5122156"/>
            <a:ext cx="214466" cy="129059"/>
          </a:xfrm>
          <a:prstGeom prst="rect">
            <a:avLst/>
          </a:prstGeom>
        </p:spPr>
        <p:txBody>
          <a:bodyPr wrap="square" lIns="0" tIns="0" rIns="0" bIns="0" rtlCol="0">
            <a:noAutofit/>
          </a:bodyPr>
          <a:lstStyle/>
          <a:p>
            <a:pPr marL="22794">
              <a:lnSpc>
                <a:spcPts val="897"/>
              </a:lnSpc>
            </a:pPr>
            <a:endParaRPr sz="900"/>
          </a:p>
        </p:txBody>
      </p:sp>
      <p:sp>
        <p:nvSpPr>
          <p:cNvPr id="26" name="object 26"/>
          <p:cNvSpPr txBox="1"/>
          <p:nvPr/>
        </p:nvSpPr>
        <p:spPr>
          <a:xfrm>
            <a:off x="6343209" y="5172114"/>
            <a:ext cx="145837" cy="370526"/>
          </a:xfrm>
          <a:prstGeom prst="rect">
            <a:avLst/>
          </a:prstGeom>
        </p:spPr>
        <p:txBody>
          <a:bodyPr wrap="square" lIns="0" tIns="0" rIns="0" bIns="0" rtlCol="0">
            <a:noAutofit/>
          </a:bodyPr>
          <a:lstStyle/>
          <a:p>
            <a:pPr marL="22794">
              <a:lnSpc>
                <a:spcPts val="897"/>
              </a:lnSpc>
            </a:pPr>
            <a:endParaRPr sz="900"/>
          </a:p>
        </p:txBody>
      </p:sp>
      <p:sp>
        <p:nvSpPr>
          <p:cNvPr id="25" name="object 25"/>
          <p:cNvSpPr txBox="1"/>
          <p:nvPr/>
        </p:nvSpPr>
        <p:spPr>
          <a:xfrm>
            <a:off x="6489047" y="5172114"/>
            <a:ext cx="253070" cy="87177"/>
          </a:xfrm>
          <a:prstGeom prst="rect">
            <a:avLst/>
          </a:prstGeom>
        </p:spPr>
        <p:txBody>
          <a:bodyPr wrap="square" lIns="0" tIns="0" rIns="0" bIns="0" rtlCol="0">
            <a:noAutofit/>
          </a:bodyPr>
          <a:lstStyle/>
          <a:p>
            <a:pPr marL="22794">
              <a:lnSpc>
                <a:spcPts val="673"/>
              </a:lnSpc>
              <a:spcBef>
                <a:spcPts val="24"/>
              </a:spcBef>
            </a:pPr>
            <a:endParaRPr sz="700"/>
          </a:p>
        </p:txBody>
      </p:sp>
      <p:sp>
        <p:nvSpPr>
          <p:cNvPr id="24" name="object 24"/>
          <p:cNvSpPr txBox="1"/>
          <p:nvPr/>
        </p:nvSpPr>
        <p:spPr>
          <a:xfrm>
            <a:off x="5682652" y="5205420"/>
            <a:ext cx="145837" cy="337219"/>
          </a:xfrm>
          <a:prstGeom prst="rect">
            <a:avLst/>
          </a:prstGeom>
        </p:spPr>
        <p:txBody>
          <a:bodyPr wrap="square" lIns="0" tIns="0" rIns="0" bIns="0" rtlCol="0">
            <a:noAutofit/>
          </a:bodyPr>
          <a:lstStyle/>
          <a:p>
            <a:pPr marL="22794">
              <a:lnSpc>
                <a:spcPts val="897"/>
              </a:lnSpc>
            </a:pPr>
            <a:endParaRPr sz="900"/>
          </a:p>
        </p:txBody>
      </p:sp>
      <p:sp>
        <p:nvSpPr>
          <p:cNvPr id="23" name="object 23"/>
          <p:cNvSpPr txBox="1"/>
          <p:nvPr/>
        </p:nvSpPr>
        <p:spPr>
          <a:xfrm>
            <a:off x="5828489" y="5205420"/>
            <a:ext cx="214466" cy="45795"/>
          </a:xfrm>
          <a:prstGeom prst="rect">
            <a:avLst/>
          </a:prstGeom>
        </p:spPr>
        <p:txBody>
          <a:bodyPr wrap="square" lIns="0" tIns="0" rIns="0" bIns="0" rtlCol="0">
            <a:noAutofit/>
          </a:bodyPr>
          <a:lstStyle/>
          <a:p>
            <a:endParaRPr/>
          </a:p>
        </p:txBody>
      </p:sp>
      <p:sp>
        <p:nvSpPr>
          <p:cNvPr id="22" name="object 22"/>
          <p:cNvSpPr txBox="1"/>
          <p:nvPr/>
        </p:nvSpPr>
        <p:spPr>
          <a:xfrm>
            <a:off x="1920904" y="5251216"/>
            <a:ext cx="107233" cy="291424"/>
          </a:xfrm>
          <a:prstGeom prst="rect">
            <a:avLst/>
          </a:prstGeom>
        </p:spPr>
        <p:txBody>
          <a:bodyPr wrap="square" lIns="0" tIns="0" rIns="0" bIns="0" rtlCol="0">
            <a:noAutofit/>
          </a:bodyPr>
          <a:lstStyle/>
          <a:p>
            <a:pPr marL="22794">
              <a:lnSpc>
                <a:spcPts val="897"/>
              </a:lnSpc>
            </a:pPr>
            <a:endParaRPr sz="900"/>
          </a:p>
        </p:txBody>
      </p:sp>
      <p:sp>
        <p:nvSpPr>
          <p:cNvPr id="21" name="object 21"/>
          <p:cNvSpPr txBox="1"/>
          <p:nvPr/>
        </p:nvSpPr>
        <p:spPr>
          <a:xfrm>
            <a:off x="2028138" y="5251216"/>
            <a:ext cx="145837" cy="291424"/>
          </a:xfrm>
          <a:prstGeom prst="rect">
            <a:avLst/>
          </a:prstGeom>
        </p:spPr>
        <p:txBody>
          <a:bodyPr wrap="square" lIns="0" tIns="0" rIns="0" bIns="0" rtlCol="0">
            <a:noAutofit/>
          </a:bodyPr>
          <a:lstStyle/>
          <a:p>
            <a:pPr marL="22794">
              <a:lnSpc>
                <a:spcPts val="897"/>
              </a:lnSpc>
            </a:pPr>
            <a:endParaRPr sz="900"/>
          </a:p>
        </p:txBody>
      </p:sp>
      <p:sp>
        <p:nvSpPr>
          <p:cNvPr id="20" name="object 20"/>
          <p:cNvSpPr txBox="1"/>
          <p:nvPr/>
        </p:nvSpPr>
        <p:spPr>
          <a:xfrm>
            <a:off x="2173975" y="5251216"/>
            <a:ext cx="154415" cy="291424"/>
          </a:xfrm>
          <a:prstGeom prst="rect">
            <a:avLst/>
          </a:prstGeom>
        </p:spPr>
        <p:txBody>
          <a:bodyPr wrap="square" lIns="0" tIns="0" rIns="0" bIns="0" rtlCol="0">
            <a:noAutofit/>
          </a:bodyPr>
          <a:lstStyle/>
          <a:p>
            <a:pPr marL="22794">
              <a:lnSpc>
                <a:spcPts val="897"/>
              </a:lnSpc>
            </a:pPr>
            <a:endParaRPr sz="900"/>
          </a:p>
        </p:txBody>
      </p:sp>
      <p:sp>
        <p:nvSpPr>
          <p:cNvPr id="19" name="object 19"/>
          <p:cNvSpPr txBox="1"/>
          <p:nvPr/>
        </p:nvSpPr>
        <p:spPr>
          <a:xfrm>
            <a:off x="6489047" y="5259292"/>
            <a:ext cx="145837" cy="283348"/>
          </a:xfrm>
          <a:prstGeom prst="rect">
            <a:avLst/>
          </a:prstGeom>
        </p:spPr>
        <p:txBody>
          <a:bodyPr wrap="square" lIns="0" tIns="0" rIns="0" bIns="0" rtlCol="0">
            <a:noAutofit/>
          </a:bodyPr>
          <a:lstStyle/>
          <a:p>
            <a:pPr marL="22794">
              <a:lnSpc>
                <a:spcPts val="897"/>
              </a:lnSpc>
            </a:pPr>
            <a:endParaRPr sz="900"/>
          </a:p>
        </p:txBody>
      </p:sp>
      <p:sp>
        <p:nvSpPr>
          <p:cNvPr id="18" name="object 18"/>
          <p:cNvSpPr txBox="1"/>
          <p:nvPr/>
        </p:nvSpPr>
        <p:spPr>
          <a:xfrm>
            <a:off x="6634884" y="5259292"/>
            <a:ext cx="107233" cy="283348"/>
          </a:xfrm>
          <a:prstGeom prst="rect">
            <a:avLst/>
          </a:prstGeom>
        </p:spPr>
        <p:txBody>
          <a:bodyPr wrap="square" lIns="0" tIns="0" rIns="0" bIns="0" rtlCol="0">
            <a:noAutofit/>
          </a:bodyPr>
          <a:lstStyle/>
          <a:p>
            <a:pPr marL="22794">
              <a:lnSpc>
                <a:spcPts val="897"/>
              </a:lnSpc>
            </a:pPr>
            <a:endParaRPr sz="900"/>
          </a:p>
        </p:txBody>
      </p:sp>
      <p:sp>
        <p:nvSpPr>
          <p:cNvPr id="17" name="object 17"/>
          <p:cNvSpPr txBox="1"/>
          <p:nvPr/>
        </p:nvSpPr>
        <p:spPr>
          <a:xfrm>
            <a:off x="2620066" y="5251216"/>
            <a:ext cx="214466" cy="291424"/>
          </a:xfrm>
          <a:prstGeom prst="rect">
            <a:avLst/>
          </a:prstGeom>
        </p:spPr>
        <p:txBody>
          <a:bodyPr wrap="square" lIns="0" tIns="0" rIns="0" bIns="0" rtlCol="0">
            <a:noAutofit/>
          </a:bodyPr>
          <a:lstStyle/>
          <a:p>
            <a:pPr marL="22794">
              <a:lnSpc>
                <a:spcPts val="897"/>
              </a:lnSpc>
            </a:pPr>
            <a:endParaRPr sz="900"/>
          </a:p>
        </p:txBody>
      </p:sp>
      <p:sp>
        <p:nvSpPr>
          <p:cNvPr id="16" name="object 16"/>
          <p:cNvSpPr txBox="1"/>
          <p:nvPr/>
        </p:nvSpPr>
        <p:spPr>
          <a:xfrm>
            <a:off x="2834533" y="5251216"/>
            <a:ext cx="145837" cy="291424"/>
          </a:xfrm>
          <a:prstGeom prst="rect">
            <a:avLst/>
          </a:prstGeom>
        </p:spPr>
        <p:txBody>
          <a:bodyPr wrap="square" lIns="0" tIns="0" rIns="0" bIns="0" rtlCol="0">
            <a:noAutofit/>
          </a:bodyPr>
          <a:lstStyle/>
          <a:p>
            <a:pPr marL="22794">
              <a:lnSpc>
                <a:spcPts val="897"/>
              </a:lnSpc>
            </a:pPr>
            <a:endParaRPr sz="900"/>
          </a:p>
        </p:txBody>
      </p:sp>
      <p:sp>
        <p:nvSpPr>
          <p:cNvPr id="15" name="object 15"/>
          <p:cNvSpPr txBox="1"/>
          <p:nvPr/>
        </p:nvSpPr>
        <p:spPr>
          <a:xfrm>
            <a:off x="2980371" y="5251216"/>
            <a:ext cx="145837" cy="291424"/>
          </a:xfrm>
          <a:prstGeom prst="rect">
            <a:avLst/>
          </a:prstGeom>
        </p:spPr>
        <p:txBody>
          <a:bodyPr wrap="square" lIns="0" tIns="0" rIns="0" bIns="0" rtlCol="0">
            <a:noAutofit/>
          </a:bodyPr>
          <a:lstStyle/>
          <a:p>
            <a:pPr marL="22794">
              <a:lnSpc>
                <a:spcPts val="897"/>
              </a:lnSpc>
            </a:pPr>
            <a:endParaRPr sz="900"/>
          </a:p>
        </p:txBody>
      </p:sp>
      <p:sp>
        <p:nvSpPr>
          <p:cNvPr id="14" name="object 14"/>
          <p:cNvSpPr txBox="1"/>
          <p:nvPr/>
        </p:nvSpPr>
        <p:spPr>
          <a:xfrm>
            <a:off x="3417882" y="5251216"/>
            <a:ext cx="214466" cy="291424"/>
          </a:xfrm>
          <a:prstGeom prst="rect">
            <a:avLst/>
          </a:prstGeom>
        </p:spPr>
        <p:txBody>
          <a:bodyPr wrap="square" lIns="0" tIns="0" rIns="0" bIns="0" rtlCol="0">
            <a:noAutofit/>
          </a:bodyPr>
          <a:lstStyle/>
          <a:p>
            <a:pPr marL="22794">
              <a:lnSpc>
                <a:spcPts val="897"/>
              </a:lnSpc>
            </a:pPr>
            <a:endParaRPr sz="900"/>
          </a:p>
        </p:txBody>
      </p:sp>
      <p:sp>
        <p:nvSpPr>
          <p:cNvPr id="13" name="object 13"/>
          <p:cNvSpPr txBox="1"/>
          <p:nvPr/>
        </p:nvSpPr>
        <p:spPr>
          <a:xfrm>
            <a:off x="3632350" y="5251216"/>
            <a:ext cx="145837" cy="291424"/>
          </a:xfrm>
          <a:prstGeom prst="rect">
            <a:avLst/>
          </a:prstGeom>
        </p:spPr>
        <p:txBody>
          <a:bodyPr wrap="square" lIns="0" tIns="0" rIns="0" bIns="0" rtlCol="0">
            <a:noAutofit/>
          </a:bodyPr>
          <a:lstStyle/>
          <a:p>
            <a:pPr marL="22794">
              <a:lnSpc>
                <a:spcPts val="897"/>
              </a:lnSpc>
            </a:pPr>
            <a:endParaRPr sz="900"/>
          </a:p>
        </p:txBody>
      </p:sp>
      <p:sp>
        <p:nvSpPr>
          <p:cNvPr id="12" name="object 12"/>
          <p:cNvSpPr txBox="1"/>
          <p:nvPr/>
        </p:nvSpPr>
        <p:spPr>
          <a:xfrm>
            <a:off x="3778187" y="5251216"/>
            <a:ext cx="154415" cy="291424"/>
          </a:xfrm>
          <a:prstGeom prst="rect">
            <a:avLst/>
          </a:prstGeom>
        </p:spPr>
        <p:txBody>
          <a:bodyPr wrap="square" lIns="0" tIns="0" rIns="0" bIns="0" rtlCol="0">
            <a:noAutofit/>
          </a:bodyPr>
          <a:lstStyle/>
          <a:p>
            <a:pPr marL="22794">
              <a:lnSpc>
                <a:spcPts val="897"/>
              </a:lnSpc>
            </a:pPr>
            <a:endParaRPr sz="900"/>
          </a:p>
        </p:txBody>
      </p:sp>
      <p:sp>
        <p:nvSpPr>
          <p:cNvPr id="11" name="object 11"/>
          <p:cNvSpPr txBox="1"/>
          <p:nvPr/>
        </p:nvSpPr>
        <p:spPr>
          <a:xfrm>
            <a:off x="4224278" y="5251216"/>
            <a:ext cx="214466" cy="291424"/>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4438744" y="5251216"/>
            <a:ext cx="145837" cy="291424"/>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4584582" y="5251216"/>
            <a:ext cx="154415" cy="291424"/>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5030672" y="5251216"/>
            <a:ext cx="214466" cy="291424"/>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5245140" y="5251216"/>
            <a:ext cx="145837" cy="291424"/>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5390977" y="5251216"/>
            <a:ext cx="145837" cy="291424"/>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5828489" y="5251216"/>
            <a:ext cx="214466" cy="291424"/>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6042955" y="5251216"/>
            <a:ext cx="145837" cy="291424"/>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6188793" y="5251216"/>
            <a:ext cx="154415" cy="291424"/>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1452837" y="2093666"/>
            <a:ext cx="5868867" cy="3892107"/>
          </a:xfrm>
          <a:prstGeom prst="rect">
            <a:avLst/>
          </a:prstGeom>
        </p:spPr>
        <p:txBody>
          <a:bodyPr wrap="square" lIns="0" tIns="0" rIns="0" bIns="0" rtlCol="0">
            <a:noAutofit/>
          </a:bodyPr>
          <a:lstStyle/>
          <a:p>
            <a:pPr>
              <a:lnSpc>
                <a:spcPts val="1167"/>
              </a:lnSpc>
              <a:spcBef>
                <a:spcPts val="35"/>
              </a:spcBef>
            </a:pPr>
            <a:endParaRPr sz="1200"/>
          </a:p>
          <a:p>
            <a:pPr marL="1584985" marR="1648335" algn="ctr">
              <a:lnSpc>
                <a:spcPct val="95825"/>
              </a:lnSpc>
            </a:pPr>
            <a:r>
              <a:rPr sz="900" spc="35" dirty="0">
                <a:latin typeface="Times New Roman"/>
                <a:cs typeface="Times New Roman"/>
              </a:rPr>
              <a:t>P</a:t>
            </a:r>
            <a:r>
              <a:rPr sz="900" dirty="0">
                <a:latin typeface="Times New Roman"/>
                <a:cs typeface="Times New Roman"/>
              </a:rPr>
              <a:t>E </a:t>
            </a:r>
            <a:r>
              <a:rPr sz="900" spc="226" dirty="0">
                <a:latin typeface="Times New Roman"/>
                <a:cs typeface="Times New Roman"/>
              </a:rPr>
              <a:t> </a:t>
            </a:r>
            <a:r>
              <a:rPr sz="900" spc="40" dirty="0">
                <a:latin typeface="Times New Roman"/>
                <a:cs typeface="Times New Roman"/>
              </a:rPr>
              <a:t>Ratio</a:t>
            </a:r>
            <a:r>
              <a:rPr sz="900" dirty="0">
                <a:latin typeface="Times New Roman"/>
                <a:cs typeface="Times New Roman"/>
              </a:rPr>
              <a:t>s </a:t>
            </a:r>
            <a:r>
              <a:rPr sz="900" spc="188" dirty="0">
                <a:latin typeface="Times New Roman"/>
                <a:cs typeface="Times New Roman"/>
              </a:rPr>
              <a:t> </a:t>
            </a:r>
            <a:r>
              <a:rPr sz="900" spc="35" dirty="0">
                <a:latin typeface="Times New Roman"/>
                <a:cs typeface="Times New Roman"/>
              </a:rPr>
              <a:t>an</a:t>
            </a:r>
            <a:r>
              <a:rPr sz="900" dirty="0">
                <a:latin typeface="Times New Roman"/>
                <a:cs typeface="Times New Roman"/>
              </a:rPr>
              <a:t>d   </a:t>
            </a:r>
            <a:r>
              <a:rPr sz="900" spc="36" dirty="0">
                <a:latin typeface="Times New Roman"/>
                <a:cs typeface="Times New Roman"/>
              </a:rPr>
              <a:t> </a:t>
            </a:r>
            <a:r>
              <a:rPr sz="900" spc="40" dirty="0">
                <a:latin typeface="Times New Roman"/>
                <a:cs typeface="Times New Roman"/>
              </a:rPr>
              <a:t>B</a:t>
            </a:r>
            <a:r>
              <a:rPr sz="900" spc="35" dirty="0">
                <a:latin typeface="Times New Roman"/>
                <a:cs typeface="Times New Roman"/>
              </a:rPr>
              <a:t>e</a:t>
            </a:r>
            <a:r>
              <a:rPr sz="900" spc="40" dirty="0">
                <a:latin typeface="Times New Roman"/>
                <a:cs typeface="Times New Roman"/>
              </a:rPr>
              <a:t>ta</a:t>
            </a:r>
            <a:r>
              <a:rPr sz="900" dirty="0">
                <a:latin typeface="Times New Roman"/>
                <a:cs typeface="Times New Roman"/>
              </a:rPr>
              <a:t>:  </a:t>
            </a:r>
            <a:r>
              <a:rPr sz="900" spc="1" dirty="0">
                <a:latin typeface="Times New Roman"/>
                <a:cs typeface="Times New Roman"/>
              </a:rPr>
              <a:t> </a:t>
            </a:r>
            <a:r>
              <a:rPr sz="900" spc="40" dirty="0">
                <a:latin typeface="Times New Roman"/>
                <a:cs typeface="Times New Roman"/>
              </a:rPr>
              <a:t>Growt</a:t>
            </a:r>
            <a:r>
              <a:rPr sz="900" dirty="0">
                <a:latin typeface="Times New Roman"/>
                <a:cs typeface="Times New Roman"/>
              </a:rPr>
              <a:t>h </a:t>
            </a:r>
            <a:r>
              <a:rPr sz="900" spc="136" dirty="0">
                <a:latin typeface="Times New Roman"/>
                <a:cs typeface="Times New Roman"/>
              </a:rPr>
              <a:t> </a:t>
            </a:r>
            <a:r>
              <a:rPr sz="900" spc="35" dirty="0">
                <a:latin typeface="Times New Roman"/>
                <a:cs typeface="Times New Roman"/>
              </a:rPr>
              <a:t>Scenarios</a:t>
            </a:r>
            <a:endParaRPr sz="900">
              <a:latin typeface="Times New Roman"/>
              <a:cs typeface="Times New Roman"/>
            </a:endParaRPr>
          </a:p>
          <a:p>
            <a:pPr marL="257994" marR="5375755" algn="ctr">
              <a:spcBef>
                <a:spcPts val="1701"/>
              </a:spcBef>
            </a:pPr>
            <a:r>
              <a:rPr sz="700" spc="45" dirty="0">
                <a:latin typeface="Times New Roman"/>
                <a:cs typeface="Times New Roman"/>
              </a:rPr>
              <a:t>5</a:t>
            </a:r>
            <a:r>
              <a:rPr sz="700" dirty="0">
                <a:latin typeface="Times New Roman"/>
                <a:cs typeface="Times New Roman"/>
              </a:rPr>
              <a:t>0</a:t>
            </a:r>
            <a:r>
              <a:rPr sz="700" spc="-125" dirty="0">
                <a:latin typeface="Times New Roman"/>
                <a:cs typeface="Times New Roman"/>
              </a:rPr>
              <a:t> </a:t>
            </a:r>
            <a:endParaRPr sz="700">
              <a:latin typeface="Times New Roman"/>
              <a:cs typeface="Times New Roman"/>
            </a:endParaRPr>
          </a:p>
          <a:p>
            <a:pPr marL="257994" marR="5375755" algn="ctr">
              <a:spcBef>
                <a:spcPts val="1560"/>
              </a:spcBef>
            </a:pPr>
            <a:r>
              <a:rPr sz="700" spc="45" dirty="0">
                <a:latin typeface="Times New Roman"/>
                <a:cs typeface="Times New Roman"/>
              </a:rPr>
              <a:t>4</a:t>
            </a:r>
            <a:r>
              <a:rPr sz="700" dirty="0">
                <a:latin typeface="Times New Roman"/>
                <a:cs typeface="Times New Roman"/>
              </a:rPr>
              <a:t>5</a:t>
            </a:r>
            <a:r>
              <a:rPr sz="700" spc="-125" dirty="0">
                <a:latin typeface="Times New Roman"/>
                <a:cs typeface="Times New Roman"/>
              </a:rPr>
              <a:t> </a:t>
            </a:r>
            <a:endParaRPr sz="700">
              <a:latin typeface="Times New Roman"/>
              <a:cs typeface="Times New Roman"/>
            </a:endParaRPr>
          </a:p>
          <a:p>
            <a:pPr marL="257994" marR="5375755" algn="ctr">
              <a:spcBef>
                <a:spcPts val="1560"/>
              </a:spcBef>
            </a:pPr>
            <a:r>
              <a:rPr sz="700" spc="45" dirty="0">
                <a:latin typeface="Times New Roman"/>
                <a:cs typeface="Times New Roman"/>
              </a:rPr>
              <a:t>4</a:t>
            </a:r>
            <a:r>
              <a:rPr sz="700" dirty="0">
                <a:latin typeface="Times New Roman"/>
                <a:cs typeface="Times New Roman"/>
              </a:rPr>
              <a:t>0</a:t>
            </a:r>
            <a:r>
              <a:rPr sz="700" spc="-125" dirty="0">
                <a:latin typeface="Times New Roman"/>
                <a:cs typeface="Times New Roman"/>
              </a:rPr>
              <a:t> </a:t>
            </a:r>
            <a:endParaRPr sz="700">
              <a:latin typeface="Times New Roman"/>
              <a:cs typeface="Times New Roman"/>
            </a:endParaRPr>
          </a:p>
          <a:p>
            <a:pPr marL="257994" marR="5375755" algn="ctr">
              <a:spcBef>
                <a:spcPts val="1560"/>
              </a:spcBef>
            </a:pPr>
            <a:r>
              <a:rPr sz="700" spc="45" dirty="0">
                <a:latin typeface="Times New Roman"/>
                <a:cs typeface="Times New Roman"/>
              </a:rPr>
              <a:t>3</a:t>
            </a:r>
            <a:r>
              <a:rPr sz="700" dirty="0">
                <a:latin typeface="Times New Roman"/>
                <a:cs typeface="Times New Roman"/>
              </a:rPr>
              <a:t>5</a:t>
            </a:r>
            <a:r>
              <a:rPr sz="700" spc="-125" dirty="0">
                <a:latin typeface="Times New Roman"/>
                <a:cs typeface="Times New Roman"/>
              </a:rPr>
              <a:t> </a:t>
            </a:r>
            <a:endParaRPr sz="700">
              <a:latin typeface="Times New Roman"/>
              <a:cs typeface="Times New Roman"/>
            </a:endParaRPr>
          </a:p>
          <a:p>
            <a:pPr marL="257994" marR="5375755" algn="ctr">
              <a:spcBef>
                <a:spcPts val="1560"/>
              </a:spcBef>
            </a:pPr>
            <a:r>
              <a:rPr sz="700" spc="45" dirty="0">
                <a:latin typeface="Times New Roman"/>
                <a:cs typeface="Times New Roman"/>
              </a:rPr>
              <a:t>3</a:t>
            </a:r>
            <a:r>
              <a:rPr sz="700" dirty="0">
                <a:latin typeface="Times New Roman"/>
                <a:cs typeface="Times New Roman"/>
              </a:rPr>
              <a:t>0</a:t>
            </a:r>
            <a:r>
              <a:rPr sz="700" spc="-125" dirty="0">
                <a:latin typeface="Times New Roman"/>
                <a:cs typeface="Times New Roman"/>
              </a:rPr>
              <a:t> </a:t>
            </a:r>
            <a:endParaRPr sz="700">
              <a:latin typeface="Times New Roman"/>
              <a:cs typeface="Times New Roman"/>
            </a:endParaRPr>
          </a:p>
          <a:p>
            <a:pPr marL="5390625" marR="81416" algn="just">
              <a:lnSpc>
                <a:spcPts val="774"/>
              </a:lnSpc>
              <a:spcBef>
                <a:spcPts val="157"/>
              </a:spcBef>
            </a:pPr>
            <a:r>
              <a:rPr sz="700" spc="13" dirty="0">
                <a:latin typeface="Times New Roman"/>
                <a:cs typeface="Times New Roman"/>
              </a:rPr>
              <a:t>g=25% </a:t>
            </a:r>
            <a:endParaRPr sz="700">
              <a:latin typeface="Times New Roman"/>
              <a:cs typeface="Times New Roman"/>
            </a:endParaRPr>
          </a:p>
          <a:p>
            <a:pPr marL="5390625" marR="81416" algn="just">
              <a:lnSpc>
                <a:spcPts val="774"/>
              </a:lnSpc>
              <a:spcBef>
                <a:spcPts val="159"/>
              </a:spcBef>
            </a:pPr>
            <a:r>
              <a:rPr sz="700" spc="13" dirty="0">
                <a:latin typeface="Times New Roman"/>
                <a:cs typeface="Times New Roman"/>
              </a:rPr>
              <a:t>g=20% </a:t>
            </a:r>
            <a:endParaRPr sz="700">
              <a:latin typeface="Times New Roman"/>
              <a:cs typeface="Times New Roman"/>
            </a:endParaRPr>
          </a:p>
          <a:p>
            <a:pPr marL="5390625" marR="81416" algn="just">
              <a:lnSpc>
                <a:spcPts val="774"/>
              </a:lnSpc>
              <a:spcBef>
                <a:spcPts val="159"/>
              </a:spcBef>
            </a:pPr>
            <a:r>
              <a:rPr sz="700" spc="13" dirty="0">
                <a:latin typeface="Times New Roman"/>
                <a:cs typeface="Times New Roman"/>
              </a:rPr>
              <a:t>g=15% </a:t>
            </a:r>
            <a:endParaRPr sz="700">
              <a:latin typeface="Times New Roman"/>
              <a:cs typeface="Times New Roman"/>
            </a:endParaRPr>
          </a:p>
          <a:p>
            <a:pPr marL="5390625" marR="81416" algn="just">
              <a:lnSpc>
                <a:spcPts val="774"/>
              </a:lnSpc>
              <a:spcBef>
                <a:spcPts val="159"/>
              </a:spcBef>
            </a:pPr>
            <a:r>
              <a:rPr sz="700" spc="13" dirty="0">
                <a:latin typeface="Times New Roman"/>
                <a:cs typeface="Times New Roman"/>
              </a:rPr>
              <a:t>g=8%</a:t>
            </a:r>
            <a:endParaRPr sz="700">
              <a:latin typeface="Times New Roman"/>
              <a:cs typeface="Times New Roman"/>
            </a:endParaRPr>
          </a:p>
          <a:p>
            <a:pPr marL="257994" marR="5375755" algn="ctr">
              <a:lnSpc>
                <a:spcPts val="713"/>
              </a:lnSpc>
              <a:spcBef>
                <a:spcPts val="159"/>
              </a:spcBef>
            </a:pPr>
            <a:r>
              <a:rPr sz="700" spc="45" dirty="0">
                <a:latin typeface="Times New Roman"/>
                <a:cs typeface="Times New Roman"/>
              </a:rPr>
              <a:t>2</a:t>
            </a:r>
            <a:r>
              <a:rPr sz="700" dirty="0">
                <a:latin typeface="Times New Roman"/>
                <a:cs typeface="Times New Roman"/>
              </a:rPr>
              <a:t>0</a:t>
            </a:r>
            <a:r>
              <a:rPr sz="700" spc="-125" dirty="0">
                <a:latin typeface="Times New Roman"/>
                <a:cs typeface="Times New Roman"/>
              </a:rPr>
              <a:t> </a:t>
            </a:r>
            <a:endParaRPr sz="700">
              <a:latin typeface="Times New Roman"/>
              <a:cs typeface="Times New Roman"/>
            </a:endParaRPr>
          </a:p>
          <a:p>
            <a:pPr marL="257994" marR="5375755" algn="ctr">
              <a:spcBef>
                <a:spcPts val="1560"/>
              </a:spcBef>
            </a:pPr>
            <a:r>
              <a:rPr sz="700" spc="45" dirty="0">
                <a:latin typeface="Times New Roman"/>
                <a:cs typeface="Times New Roman"/>
              </a:rPr>
              <a:t>1</a:t>
            </a:r>
            <a:r>
              <a:rPr sz="700" dirty="0">
                <a:latin typeface="Times New Roman"/>
                <a:cs typeface="Times New Roman"/>
              </a:rPr>
              <a:t>5</a:t>
            </a:r>
            <a:r>
              <a:rPr sz="700" spc="-125" dirty="0">
                <a:latin typeface="Times New Roman"/>
                <a:cs typeface="Times New Roman"/>
              </a:rPr>
              <a:t> </a:t>
            </a:r>
            <a:endParaRPr sz="700">
              <a:latin typeface="Times New Roman"/>
              <a:cs typeface="Times New Roman"/>
            </a:endParaRPr>
          </a:p>
          <a:p>
            <a:pPr marL="257994" marR="5375755" algn="ctr">
              <a:spcBef>
                <a:spcPts val="1560"/>
              </a:spcBef>
            </a:pPr>
            <a:r>
              <a:rPr sz="700" spc="45" dirty="0">
                <a:latin typeface="Times New Roman"/>
                <a:cs typeface="Times New Roman"/>
              </a:rPr>
              <a:t>1</a:t>
            </a:r>
            <a:r>
              <a:rPr sz="700" dirty="0">
                <a:latin typeface="Times New Roman"/>
                <a:cs typeface="Times New Roman"/>
              </a:rPr>
              <a:t>0</a:t>
            </a:r>
            <a:r>
              <a:rPr sz="700" spc="-125" dirty="0">
                <a:latin typeface="Times New Roman"/>
                <a:cs typeface="Times New Roman"/>
              </a:rPr>
              <a:t> </a:t>
            </a:r>
            <a:endParaRPr sz="700">
              <a:latin typeface="Times New Roman"/>
              <a:cs typeface="Times New Roman"/>
            </a:endParaRPr>
          </a:p>
          <a:p>
            <a:pPr marL="317273" marR="5384182" algn="ctr">
              <a:lnSpc>
                <a:spcPct val="95825"/>
              </a:lnSpc>
              <a:spcBef>
                <a:spcPts val="1560"/>
              </a:spcBef>
            </a:pPr>
            <a:r>
              <a:rPr sz="700" dirty="0">
                <a:latin typeface="Times New Roman"/>
                <a:cs typeface="Times New Roman"/>
              </a:rPr>
              <a:t>5</a:t>
            </a:r>
            <a:endParaRPr sz="700">
              <a:latin typeface="Times New Roman"/>
              <a:cs typeface="Times New Roman"/>
            </a:endParaRPr>
          </a:p>
          <a:p>
            <a:pPr marL="317273" marR="5384182" algn="ctr">
              <a:lnSpc>
                <a:spcPct val="95825"/>
              </a:lnSpc>
              <a:spcBef>
                <a:spcPts val="1560"/>
              </a:spcBef>
            </a:pPr>
            <a:r>
              <a:rPr sz="700" dirty="0">
                <a:latin typeface="Times New Roman"/>
                <a:cs typeface="Times New Roman"/>
              </a:rPr>
              <a:t>0</a:t>
            </a:r>
            <a:endParaRPr sz="700">
              <a:latin typeface="Times New Roman"/>
              <a:cs typeface="Times New Roman"/>
            </a:endParaRPr>
          </a:p>
          <a:p>
            <a:pPr marL="740691" marR="848102" algn="ctr">
              <a:lnSpc>
                <a:spcPct val="95825"/>
              </a:lnSpc>
              <a:spcBef>
                <a:spcPts val="157"/>
              </a:spcBef>
            </a:pPr>
            <a:r>
              <a:rPr sz="700" spc="28" dirty="0">
                <a:latin typeface="Times New Roman"/>
                <a:cs typeface="Times New Roman"/>
              </a:rPr>
              <a:t>0.7</a:t>
            </a:r>
            <a:r>
              <a:rPr sz="700" dirty="0">
                <a:latin typeface="Times New Roman"/>
                <a:cs typeface="Times New Roman"/>
              </a:rPr>
              <a:t>5                    </a:t>
            </a:r>
            <a:r>
              <a:rPr sz="700" spc="151" dirty="0">
                <a:latin typeface="Times New Roman"/>
                <a:cs typeface="Times New Roman"/>
              </a:rPr>
              <a:t> </a:t>
            </a:r>
            <a:r>
              <a:rPr sz="700" spc="28" dirty="0">
                <a:latin typeface="Times New Roman"/>
                <a:cs typeface="Times New Roman"/>
              </a:rPr>
              <a:t>1.0</a:t>
            </a:r>
            <a:r>
              <a:rPr sz="700" dirty="0">
                <a:latin typeface="Times New Roman"/>
                <a:cs typeface="Times New Roman"/>
              </a:rPr>
              <a:t>0                    </a:t>
            </a:r>
            <a:r>
              <a:rPr sz="700" spc="86" dirty="0">
                <a:latin typeface="Times New Roman"/>
                <a:cs typeface="Times New Roman"/>
              </a:rPr>
              <a:t> </a:t>
            </a:r>
            <a:r>
              <a:rPr sz="700" spc="28" dirty="0">
                <a:latin typeface="Times New Roman"/>
                <a:cs typeface="Times New Roman"/>
              </a:rPr>
              <a:t>1.2</a:t>
            </a:r>
            <a:r>
              <a:rPr sz="700" dirty="0">
                <a:latin typeface="Times New Roman"/>
                <a:cs typeface="Times New Roman"/>
              </a:rPr>
              <a:t>5                    </a:t>
            </a:r>
            <a:r>
              <a:rPr sz="700" spc="151" dirty="0">
                <a:latin typeface="Times New Roman"/>
                <a:cs typeface="Times New Roman"/>
              </a:rPr>
              <a:t> </a:t>
            </a:r>
            <a:r>
              <a:rPr sz="700" spc="28" dirty="0">
                <a:latin typeface="Times New Roman"/>
                <a:cs typeface="Times New Roman"/>
              </a:rPr>
              <a:t>1.5</a:t>
            </a:r>
            <a:r>
              <a:rPr sz="700" dirty="0">
                <a:latin typeface="Times New Roman"/>
                <a:cs typeface="Times New Roman"/>
              </a:rPr>
              <a:t>0                    </a:t>
            </a:r>
            <a:r>
              <a:rPr sz="700" spc="151" dirty="0">
                <a:latin typeface="Times New Roman"/>
                <a:cs typeface="Times New Roman"/>
              </a:rPr>
              <a:t> </a:t>
            </a:r>
            <a:r>
              <a:rPr sz="700" spc="28" dirty="0">
                <a:latin typeface="Times New Roman"/>
                <a:cs typeface="Times New Roman"/>
              </a:rPr>
              <a:t>1.7</a:t>
            </a:r>
            <a:r>
              <a:rPr sz="700" dirty="0">
                <a:latin typeface="Times New Roman"/>
                <a:cs typeface="Times New Roman"/>
              </a:rPr>
              <a:t>5                    </a:t>
            </a:r>
            <a:r>
              <a:rPr sz="700" spc="86" dirty="0">
                <a:latin typeface="Times New Roman"/>
                <a:cs typeface="Times New Roman"/>
              </a:rPr>
              <a:t> </a:t>
            </a:r>
            <a:r>
              <a:rPr sz="700" spc="22" dirty="0">
                <a:latin typeface="Times New Roman"/>
                <a:cs typeface="Times New Roman"/>
              </a:rPr>
              <a:t>2.00</a:t>
            </a:r>
            <a:endParaRPr sz="700">
              <a:latin typeface="Times New Roman"/>
              <a:cs typeface="Times New Roman"/>
            </a:endParaRPr>
          </a:p>
          <a:p>
            <a:pPr marL="2722284" marR="2815674" algn="ctr">
              <a:spcBef>
                <a:spcPts val="359"/>
              </a:spcBef>
            </a:pPr>
            <a:r>
              <a:rPr sz="700" spc="62" dirty="0">
                <a:latin typeface="Times New Roman"/>
                <a:cs typeface="Times New Roman"/>
              </a:rPr>
              <a:t>B</a:t>
            </a:r>
            <a:r>
              <a:rPr sz="700" dirty="0">
                <a:latin typeface="Times New Roman"/>
                <a:cs typeface="Times New Roman"/>
              </a:rPr>
              <a:t>e</a:t>
            </a:r>
            <a:r>
              <a:rPr sz="700" spc="-102" dirty="0">
                <a:latin typeface="Times New Roman"/>
                <a:cs typeface="Times New Roman"/>
              </a:rPr>
              <a:t> </a:t>
            </a:r>
            <a:r>
              <a:rPr sz="700" spc="62" dirty="0">
                <a:latin typeface="Times New Roman"/>
                <a:cs typeface="Times New Roman"/>
              </a:rPr>
              <a:t>t</a:t>
            </a:r>
            <a:r>
              <a:rPr sz="700" dirty="0">
                <a:latin typeface="Times New Roman"/>
                <a:cs typeface="Times New Roman"/>
              </a:rPr>
              <a:t>a</a:t>
            </a:r>
            <a:r>
              <a:rPr sz="700" spc="-102" dirty="0">
                <a:latin typeface="Times New Roman"/>
                <a:cs typeface="Times New Roman"/>
              </a:rPr>
              <a:t> </a:t>
            </a:r>
            <a:endParaRPr sz="700">
              <a:latin typeface="Times New Roman"/>
              <a:cs typeface="Times New Roman"/>
            </a:endParaRPr>
          </a:p>
        </p:txBody>
      </p:sp>
    </p:spTree>
    <p:extLst>
      <p:ext uri="{BB962C8B-B14F-4D97-AF65-F5344CB8AC3E}">
        <p14:creationId xmlns:p14="http://schemas.microsoft.com/office/powerpoint/2010/main" val="12355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p:nvPr/>
        </p:nvSpPr>
        <p:spPr>
          <a:xfrm>
            <a:off x="2044205" y="2017059"/>
            <a:ext cx="5869544" cy="3697941"/>
          </a:xfrm>
          <a:prstGeom prst="rect">
            <a:avLst/>
          </a:prstGeom>
          <a:blipFill>
            <a:blip r:embed="rId8" cstate="print"/>
            <a:stretch>
              <a:fillRect/>
            </a:stretch>
          </a:blipFill>
        </p:spPr>
        <p:txBody>
          <a:bodyPr wrap="square" lIns="0" tIns="0" rIns="0" bIns="0" rtlCol="0">
            <a:noAutofit/>
          </a:bodyPr>
          <a:lstStyle/>
          <a:p>
            <a:endParaRPr/>
          </a:p>
        </p:txBody>
      </p:sp>
      <p:sp>
        <p:nvSpPr>
          <p:cNvPr id="7" name="object 7"/>
          <p:cNvSpPr txBox="1"/>
          <p:nvPr/>
        </p:nvSpPr>
        <p:spPr>
          <a:xfrm>
            <a:off x="3431909" y="1307726"/>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6" name="object 6"/>
          <p:cNvSpPr txBox="1"/>
          <p:nvPr/>
        </p:nvSpPr>
        <p:spPr>
          <a:xfrm>
            <a:off x="3824546" y="1307726"/>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5" name="object 5"/>
          <p:cNvSpPr txBox="1"/>
          <p:nvPr/>
        </p:nvSpPr>
        <p:spPr>
          <a:xfrm>
            <a:off x="4293882" y="1307726"/>
            <a:ext cx="91134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Payout/</a:t>
            </a:r>
            <a:endParaRPr sz="2200">
              <a:latin typeface="Times New Roman"/>
              <a:cs typeface="Times New Roman"/>
            </a:endParaRPr>
          </a:p>
        </p:txBody>
      </p:sp>
      <p:sp>
        <p:nvSpPr>
          <p:cNvPr id="4" name="object 4"/>
          <p:cNvSpPr txBox="1"/>
          <p:nvPr/>
        </p:nvSpPr>
        <p:spPr>
          <a:xfrm>
            <a:off x="5209834" y="1307726"/>
            <a:ext cx="61884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ROE</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24</a:t>
            </a:r>
            <a:endParaRPr sz="1300">
              <a:latin typeface="Times New Roman"/>
              <a:cs typeface="Times New Roman"/>
            </a:endParaRPr>
          </a:p>
        </p:txBody>
      </p:sp>
    </p:spTree>
    <p:extLst>
      <p:ext uri="{BB962C8B-B14F-4D97-AF65-F5344CB8AC3E}">
        <p14:creationId xmlns:p14="http://schemas.microsoft.com/office/powerpoint/2010/main" val="1788024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0" name="object 10"/>
          <p:cNvSpPr txBox="1"/>
          <p:nvPr/>
        </p:nvSpPr>
        <p:spPr>
          <a:xfrm>
            <a:off x="2528385" y="1307726"/>
            <a:ext cx="420367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 perfect under valued company…</a:t>
            </a:r>
            <a:endParaRPr sz="2200">
              <a:latin typeface="Times New Roman"/>
              <a:cs typeface="Times New Roman"/>
            </a:endParaRPr>
          </a:p>
        </p:txBody>
      </p:sp>
      <p:sp>
        <p:nvSpPr>
          <p:cNvPr id="9" name="object 9"/>
          <p:cNvSpPr txBox="1"/>
          <p:nvPr/>
        </p:nvSpPr>
        <p:spPr>
          <a:xfrm>
            <a:off x="1525442" y="2095500"/>
            <a:ext cx="6165458"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If you were looking for the perfect undervalued asset, it would be one</a:t>
            </a:r>
            <a:endParaRPr sz="1600">
              <a:latin typeface="Times New Roman"/>
              <a:cs typeface="Times New Roman"/>
            </a:endParaRPr>
          </a:p>
        </p:txBody>
      </p:sp>
      <p:sp>
        <p:nvSpPr>
          <p:cNvPr id="8" name="object 8"/>
          <p:cNvSpPr txBox="1"/>
          <p:nvPr/>
        </p:nvSpPr>
        <p:spPr>
          <a:xfrm>
            <a:off x="1941078" y="2364662"/>
            <a:ext cx="141734" cy="978500"/>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7" name="object 7"/>
          <p:cNvSpPr txBox="1"/>
          <p:nvPr/>
        </p:nvSpPr>
        <p:spPr>
          <a:xfrm>
            <a:off x="2200851" y="2368250"/>
            <a:ext cx="2998344" cy="974912"/>
          </a:xfrm>
          <a:prstGeom prst="rect">
            <a:avLst/>
          </a:prstGeom>
        </p:spPr>
        <p:txBody>
          <a:bodyPr wrap="square" lIns="0" tIns="0" rIns="0" bIns="0" rtlCol="0">
            <a:noAutofit/>
          </a:bodyPr>
          <a:lstStyle/>
          <a:p>
            <a:pPr marL="11397" marR="20056">
              <a:lnSpc>
                <a:spcPts val="1476"/>
              </a:lnSpc>
              <a:spcBef>
                <a:spcPts val="74"/>
              </a:spcBef>
            </a:pPr>
            <a:r>
              <a:rPr sz="1400" dirty="0">
                <a:latin typeface="Times New Roman"/>
                <a:cs typeface="Times New Roman"/>
              </a:rPr>
              <a:t>With a low PE ratio (it is cheap)</a:t>
            </a:r>
            <a:endParaRPr sz="1400">
              <a:latin typeface="Times New Roman"/>
              <a:cs typeface="Times New Roman"/>
            </a:endParaRPr>
          </a:p>
          <a:p>
            <a:pPr marL="11397">
              <a:lnSpc>
                <a:spcPts val="2064"/>
              </a:lnSpc>
              <a:spcBef>
                <a:spcPts val="127"/>
              </a:spcBef>
            </a:pPr>
            <a:r>
              <a:rPr sz="1400" dirty="0">
                <a:latin typeface="Times New Roman"/>
                <a:cs typeface="Times New Roman"/>
              </a:rPr>
              <a:t>With high expected growth in earnings With low risk (and a low cost of equity) And with high ROE</a:t>
            </a:r>
            <a:endParaRPr sz="1400">
              <a:latin typeface="Times New Roman"/>
              <a:cs typeface="Times New Roman"/>
            </a:endParaRPr>
          </a:p>
        </p:txBody>
      </p:sp>
      <p:sp>
        <p:nvSpPr>
          <p:cNvPr id="6" name="object 6"/>
          <p:cNvSpPr txBox="1"/>
          <p:nvPr/>
        </p:nvSpPr>
        <p:spPr>
          <a:xfrm>
            <a:off x="1525442" y="3399192"/>
            <a:ext cx="6701637" cy="1266040"/>
          </a:xfrm>
          <a:prstGeom prst="rect">
            <a:avLst/>
          </a:prstGeom>
        </p:spPr>
        <p:txBody>
          <a:bodyPr wrap="square" lIns="0" tIns="0" rIns="0" bIns="0" rtlCol="0">
            <a:noAutofit/>
          </a:bodyPr>
          <a:lstStyle/>
          <a:p>
            <a:pPr marL="421688" marR="23988">
              <a:lnSpc>
                <a:spcPts val="1476"/>
              </a:lnSpc>
              <a:spcBef>
                <a:spcPts val="74"/>
              </a:spcBef>
            </a:pPr>
            <a:r>
              <a:rPr sz="1400" dirty="0">
                <a:latin typeface="Times New Roman"/>
                <a:cs typeface="Times New Roman"/>
              </a:rPr>
              <a:t>In other words, it would be cheap with no good reason for being cheap.</a:t>
            </a:r>
            <a:endParaRPr sz="1400">
              <a:latin typeface="Times New Roman"/>
              <a:cs typeface="Times New Roman"/>
            </a:endParaRPr>
          </a:p>
          <a:p>
            <a:pPr marL="319115" indent="-307718">
              <a:lnSpc>
                <a:spcPts val="1857"/>
              </a:lnSpc>
              <a:spcBef>
                <a:spcPts val="39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In the real world, most assets that look cheap on a multiple of earnings basis </a:t>
            </a:r>
            <a:endParaRPr sz="1600">
              <a:latin typeface="Times New Roman"/>
              <a:cs typeface="Times New Roman"/>
            </a:endParaRPr>
          </a:p>
          <a:p>
            <a:pPr marL="319115">
              <a:lnSpc>
                <a:spcPts val="1857"/>
              </a:lnSpc>
              <a:spcBef>
                <a:spcPts val="92"/>
              </a:spcBef>
            </a:pPr>
            <a:r>
              <a:rPr sz="1600" dirty="0">
                <a:latin typeface="Times New Roman"/>
                <a:cs typeface="Times New Roman"/>
              </a:rPr>
              <a:t>deserve to be cheap. In other words, one or more of these variables works </a:t>
            </a:r>
            <a:endParaRPr sz="1600">
              <a:latin typeface="Times New Roman"/>
              <a:cs typeface="Times New Roman"/>
            </a:endParaRPr>
          </a:p>
          <a:p>
            <a:pPr marL="319115">
              <a:lnSpc>
                <a:spcPts val="1857"/>
              </a:lnSpc>
              <a:spcBef>
                <a:spcPts val="92"/>
              </a:spcBef>
            </a:pPr>
            <a:r>
              <a:rPr sz="1600" dirty="0">
                <a:latin typeface="Times New Roman"/>
                <a:cs typeface="Times New Roman"/>
              </a:rPr>
              <a:t>against the company (It has low growth, high risk or a low ROE).</a:t>
            </a:r>
            <a:endParaRPr sz="1600">
              <a:latin typeface="Times New Roman"/>
              <a:cs typeface="Times New Roman"/>
            </a:endParaRPr>
          </a:p>
          <a:p>
            <a:pPr marL="11397" marR="23988">
              <a:lnSpc>
                <a:spcPct val="95825"/>
              </a:lnSpc>
              <a:spcBef>
                <a:spcPts val="415"/>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When presented with a cheap stock (low PE), here are the key questions:</a:t>
            </a:r>
            <a:endParaRPr sz="1600">
              <a:latin typeface="Times New Roman"/>
              <a:cs typeface="Times New Roman"/>
            </a:endParaRPr>
          </a:p>
        </p:txBody>
      </p:sp>
      <p:sp>
        <p:nvSpPr>
          <p:cNvPr id="5" name="object 5"/>
          <p:cNvSpPr txBox="1"/>
          <p:nvPr/>
        </p:nvSpPr>
        <p:spPr>
          <a:xfrm>
            <a:off x="1941078" y="4717898"/>
            <a:ext cx="141734" cy="720765"/>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4" name="object 4"/>
          <p:cNvSpPr txBox="1"/>
          <p:nvPr/>
        </p:nvSpPr>
        <p:spPr>
          <a:xfrm>
            <a:off x="2200851" y="4721487"/>
            <a:ext cx="4170079" cy="717176"/>
          </a:xfrm>
          <a:prstGeom prst="rect">
            <a:avLst/>
          </a:prstGeom>
        </p:spPr>
        <p:txBody>
          <a:bodyPr wrap="square" lIns="0" tIns="0" rIns="0" bIns="0" rtlCol="0">
            <a:noAutofit/>
          </a:bodyPr>
          <a:lstStyle/>
          <a:p>
            <a:pPr marL="11397" marR="27352">
              <a:lnSpc>
                <a:spcPts val="1476"/>
              </a:lnSpc>
              <a:spcBef>
                <a:spcPts val="74"/>
              </a:spcBef>
            </a:pPr>
            <a:r>
              <a:rPr sz="1400" dirty="0">
                <a:latin typeface="Times New Roman"/>
                <a:cs typeface="Times New Roman"/>
              </a:rPr>
              <a:t>What is the expected growth in earnings?</a:t>
            </a:r>
            <a:endParaRPr sz="1400">
              <a:latin typeface="Times New Roman"/>
              <a:cs typeface="Times New Roman"/>
            </a:endParaRPr>
          </a:p>
          <a:p>
            <a:pPr marL="11397" marR="27352">
              <a:lnSpc>
                <a:spcPct val="95825"/>
              </a:lnSpc>
              <a:spcBef>
                <a:spcPts val="338"/>
              </a:spcBef>
            </a:pPr>
            <a:r>
              <a:rPr sz="1400" dirty="0">
                <a:latin typeface="Times New Roman"/>
                <a:cs typeface="Times New Roman"/>
              </a:rPr>
              <a:t>What is the risk in the stock?</a:t>
            </a:r>
            <a:endParaRPr sz="1400">
              <a:latin typeface="Times New Roman"/>
              <a:cs typeface="Times New Roman"/>
            </a:endParaRPr>
          </a:p>
          <a:p>
            <a:pPr marL="11397">
              <a:lnSpc>
                <a:spcPct val="95825"/>
              </a:lnSpc>
              <a:spcBef>
                <a:spcPts val="412"/>
              </a:spcBef>
            </a:pPr>
            <a:r>
              <a:rPr sz="1400" dirty="0">
                <a:latin typeface="Times New Roman"/>
                <a:cs typeface="Times New Roman"/>
              </a:rPr>
              <a:t>How efficiently</a:t>
            </a:r>
            <a:r>
              <a:rPr sz="1400" spc="-81" dirty="0">
                <a:latin typeface="Times New Roman"/>
                <a:cs typeface="Times New Roman"/>
              </a:rPr>
              <a:t> </a:t>
            </a:r>
            <a:r>
              <a:rPr sz="1400" dirty="0">
                <a:latin typeface="Times New Roman"/>
                <a:cs typeface="Times New Roman"/>
              </a:rPr>
              <a:t>does this company generate its growth?</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25</a:t>
            </a:r>
            <a:endParaRPr sz="1300">
              <a:latin typeface="Times New Roman"/>
              <a:cs typeface="Times New Roman"/>
            </a:endParaRPr>
          </a:p>
        </p:txBody>
      </p:sp>
    </p:spTree>
    <p:extLst>
      <p:ext uri="{BB962C8B-B14F-4D97-AF65-F5344CB8AC3E}">
        <p14:creationId xmlns:p14="http://schemas.microsoft.com/office/powerpoint/2010/main" val="3187422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8" name="object 18"/>
          <p:cNvSpPr/>
          <p:nvPr/>
        </p:nvSpPr>
        <p:spPr>
          <a:xfrm>
            <a:off x="1454727" y="2017059"/>
            <a:ext cx="7048498" cy="3697941"/>
          </a:xfrm>
          <a:prstGeom prst="rect">
            <a:avLst/>
          </a:prstGeom>
          <a:blipFill>
            <a:blip r:embed="rId8" cstate="print"/>
            <a:stretch>
              <a:fillRect/>
            </a:stretch>
          </a:blipFill>
        </p:spPr>
        <p:txBody>
          <a:bodyPr wrap="square" lIns="0" tIns="0" rIns="0" bIns="0" rtlCol="0">
            <a:noAutofit/>
          </a:bodyPr>
          <a:lstStyle/>
          <a:p>
            <a:endParaRPr/>
          </a:p>
        </p:txBody>
      </p:sp>
      <p:sp>
        <p:nvSpPr>
          <p:cNvPr id="19" name="object 19"/>
          <p:cNvSpPr/>
          <p:nvPr/>
        </p:nvSpPr>
        <p:spPr>
          <a:xfrm>
            <a:off x="1801091" y="1748118"/>
            <a:ext cx="6188364" cy="4090147"/>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1869956" y="1307726"/>
            <a:ext cx="2262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a:t>
            </a:r>
            <a:endParaRPr sz="2200">
              <a:latin typeface="Times New Roman"/>
              <a:cs typeface="Times New Roman"/>
            </a:endParaRPr>
          </a:p>
        </p:txBody>
      </p:sp>
      <p:sp>
        <p:nvSpPr>
          <p:cNvPr id="9" name="object 9"/>
          <p:cNvSpPr txBox="1"/>
          <p:nvPr/>
        </p:nvSpPr>
        <p:spPr>
          <a:xfrm>
            <a:off x="2100773" y="1307726"/>
            <a:ext cx="131139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Comparing</a:t>
            </a:r>
            <a:endParaRPr sz="2200">
              <a:latin typeface="Times New Roman"/>
              <a:cs typeface="Times New Roman"/>
            </a:endParaRPr>
          </a:p>
        </p:txBody>
      </p:sp>
      <p:sp>
        <p:nvSpPr>
          <p:cNvPr id="8" name="object 8"/>
          <p:cNvSpPr txBox="1"/>
          <p:nvPr/>
        </p:nvSpPr>
        <p:spPr>
          <a:xfrm>
            <a:off x="3416789" y="1307726"/>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7" name="object 7"/>
          <p:cNvSpPr txBox="1"/>
          <p:nvPr/>
        </p:nvSpPr>
        <p:spPr>
          <a:xfrm>
            <a:off x="3809427" y="1307726"/>
            <a:ext cx="68022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6" name="object 6"/>
          <p:cNvSpPr txBox="1"/>
          <p:nvPr/>
        </p:nvSpPr>
        <p:spPr>
          <a:xfrm>
            <a:off x="4494284" y="1307726"/>
            <a:ext cx="75709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across</a:t>
            </a:r>
            <a:endParaRPr sz="2200">
              <a:latin typeface="Times New Roman"/>
              <a:cs typeface="Times New Roman"/>
            </a:endParaRPr>
          </a:p>
        </p:txBody>
      </p:sp>
      <p:sp>
        <p:nvSpPr>
          <p:cNvPr id="5" name="object 5"/>
          <p:cNvSpPr txBox="1"/>
          <p:nvPr/>
        </p:nvSpPr>
        <p:spPr>
          <a:xfrm>
            <a:off x="5256008" y="1307726"/>
            <a:ext cx="115727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Emerging</a:t>
            </a:r>
            <a:endParaRPr sz="2200">
              <a:latin typeface="Times New Roman"/>
              <a:cs typeface="Times New Roman"/>
            </a:endParaRPr>
          </a:p>
        </p:txBody>
      </p:sp>
      <p:sp>
        <p:nvSpPr>
          <p:cNvPr id="4" name="object 4"/>
          <p:cNvSpPr txBox="1"/>
          <p:nvPr/>
        </p:nvSpPr>
        <p:spPr>
          <a:xfrm>
            <a:off x="6417904" y="1307726"/>
            <a:ext cx="9726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Markets</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26</a:t>
            </a:r>
            <a:endParaRPr sz="1300">
              <a:latin typeface="Times New Roman"/>
              <a:cs typeface="Times New Roman"/>
            </a:endParaRPr>
          </a:p>
        </p:txBody>
      </p:sp>
    </p:spTree>
    <p:extLst>
      <p:ext uri="{BB962C8B-B14F-4D97-AF65-F5344CB8AC3E}">
        <p14:creationId xmlns:p14="http://schemas.microsoft.com/office/powerpoint/2010/main" val="17206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2" name="object 22"/>
          <p:cNvSpPr/>
          <p:nvPr/>
        </p:nvSpPr>
        <p:spPr>
          <a:xfrm>
            <a:off x="1454727" y="2017059"/>
            <a:ext cx="7048498" cy="3697941"/>
          </a:xfrm>
          <a:custGeom>
            <a:avLst/>
            <a:gdLst/>
            <a:ahLst/>
            <a:cxnLst/>
            <a:rect l="l" t="t" r="r" b="b"/>
            <a:pathLst>
              <a:path w="7753348" h="4191000">
                <a:moveTo>
                  <a:pt x="0" y="0"/>
                </a:moveTo>
                <a:lnTo>
                  <a:pt x="0" y="4191000"/>
                </a:lnTo>
                <a:lnTo>
                  <a:pt x="7753348" y="4191000"/>
                </a:lnTo>
                <a:lnTo>
                  <a:pt x="7753348" y="0"/>
                </a:lnTo>
                <a:lnTo>
                  <a:pt x="0" y="0"/>
                </a:lnTo>
                <a:close/>
              </a:path>
            </a:pathLst>
          </a:custGeom>
          <a:solidFill>
            <a:srgbClr val="FEFFFF"/>
          </a:solidFill>
        </p:spPr>
        <p:txBody>
          <a:bodyPr wrap="square" lIns="0" tIns="0" rIns="0" bIns="0" rtlCol="0">
            <a:noAutofit/>
          </a:bodyPr>
          <a:lstStyle/>
          <a:p>
            <a:endParaRPr/>
          </a:p>
        </p:txBody>
      </p:sp>
      <p:sp>
        <p:nvSpPr>
          <p:cNvPr id="23" name="object 23"/>
          <p:cNvSpPr/>
          <p:nvPr/>
        </p:nvSpPr>
        <p:spPr>
          <a:xfrm>
            <a:off x="2656201" y="2025185"/>
            <a:ext cx="4649727" cy="0"/>
          </a:xfrm>
          <a:custGeom>
            <a:avLst/>
            <a:gdLst/>
            <a:ahLst/>
            <a:cxnLst/>
            <a:rect l="l" t="t" r="r" b="b"/>
            <a:pathLst>
              <a:path w="5114700">
                <a:moveTo>
                  <a:pt x="0" y="0"/>
                </a:moveTo>
                <a:lnTo>
                  <a:pt x="5114700" y="0"/>
                </a:lnTo>
              </a:path>
            </a:pathLst>
          </a:custGeom>
          <a:ln w="38113">
            <a:solidFill>
              <a:srgbClr val="000000"/>
            </a:solidFill>
          </a:ln>
        </p:spPr>
        <p:txBody>
          <a:bodyPr wrap="square" lIns="0" tIns="0" rIns="0" bIns="0" rtlCol="0">
            <a:noAutofit/>
          </a:bodyPr>
          <a:lstStyle/>
          <a:p>
            <a:endParaRPr/>
          </a:p>
        </p:txBody>
      </p:sp>
      <p:sp>
        <p:nvSpPr>
          <p:cNvPr id="24" name="object 24"/>
          <p:cNvSpPr/>
          <p:nvPr/>
        </p:nvSpPr>
        <p:spPr>
          <a:xfrm>
            <a:off x="2656201" y="2374661"/>
            <a:ext cx="4649728" cy="0"/>
          </a:xfrm>
          <a:custGeom>
            <a:avLst/>
            <a:gdLst/>
            <a:ahLst/>
            <a:cxnLst/>
            <a:rect l="l" t="t" r="r" b="b"/>
            <a:pathLst>
              <a:path w="5114701">
                <a:moveTo>
                  <a:pt x="0" y="0"/>
                </a:moveTo>
                <a:lnTo>
                  <a:pt x="5114701" y="0"/>
                </a:lnTo>
              </a:path>
            </a:pathLst>
          </a:custGeom>
          <a:ln w="18421">
            <a:solidFill>
              <a:srgbClr val="000000"/>
            </a:solidFill>
          </a:ln>
        </p:spPr>
        <p:txBody>
          <a:bodyPr wrap="square" lIns="0" tIns="0" rIns="0" bIns="0" rtlCol="0">
            <a:noAutofit/>
          </a:bodyPr>
          <a:lstStyle/>
          <a:p>
            <a:endParaRPr/>
          </a:p>
        </p:txBody>
      </p:sp>
      <p:sp>
        <p:nvSpPr>
          <p:cNvPr id="25" name="object 25"/>
          <p:cNvSpPr/>
          <p:nvPr/>
        </p:nvSpPr>
        <p:spPr>
          <a:xfrm>
            <a:off x="2656201" y="5706873"/>
            <a:ext cx="4649727" cy="0"/>
          </a:xfrm>
          <a:custGeom>
            <a:avLst/>
            <a:gdLst/>
            <a:ahLst/>
            <a:cxnLst/>
            <a:rect l="l" t="t" r="r" b="b"/>
            <a:pathLst>
              <a:path w="5114700">
                <a:moveTo>
                  <a:pt x="0" y="0"/>
                </a:moveTo>
                <a:lnTo>
                  <a:pt x="5114700" y="0"/>
                </a:lnTo>
              </a:path>
            </a:pathLst>
          </a:custGeom>
          <a:ln w="38113">
            <a:solidFill>
              <a:srgbClr val="000000"/>
            </a:solidFill>
          </a:ln>
        </p:spPr>
        <p:txBody>
          <a:bodyPr wrap="square" lIns="0" tIns="0" rIns="0" bIns="0" rtlCol="0">
            <a:noAutofit/>
          </a:bodyPr>
          <a:lstStyle/>
          <a:p>
            <a:endParaRPr/>
          </a:p>
        </p:txBody>
      </p:sp>
      <p:sp>
        <p:nvSpPr>
          <p:cNvPr id="26" name="object 26"/>
          <p:cNvSpPr/>
          <p:nvPr/>
        </p:nvSpPr>
        <p:spPr>
          <a:xfrm>
            <a:off x="1452837" y="2015225"/>
            <a:ext cx="7052276" cy="3701607"/>
          </a:xfrm>
          <a:custGeom>
            <a:avLst/>
            <a:gdLst/>
            <a:ahLst/>
            <a:cxnLst/>
            <a:rect l="l" t="t" r="r" b="b"/>
            <a:pathLst>
              <a:path w="7757504" h="4195155">
                <a:moveTo>
                  <a:pt x="0" y="0"/>
                </a:moveTo>
                <a:lnTo>
                  <a:pt x="7757504" y="0"/>
                </a:lnTo>
                <a:lnTo>
                  <a:pt x="7757504" y="4195155"/>
                </a:lnTo>
                <a:lnTo>
                  <a:pt x="0" y="4195155"/>
                </a:lnTo>
                <a:lnTo>
                  <a:pt x="0" y="0"/>
                </a:lnTo>
                <a:close/>
              </a:path>
            </a:pathLst>
          </a:custGeom>
          <a:ln w="4156">
            <a:solidFill>
              <a:srgbClr val="000000"/>
            </a:solidFill>
          </a:ln>
        </p:spPr>
        <p:txBody>
          <a:bodyPr wrap="square" lIns="0" tIns="0" rIns="0" bIns="0" rtlCol="0">
            <a:noAutofit/>
          </a:bodyPr>
          <a:lstStyle/>
          <a:p>
            <a:endParaRPr/>
          </a:p>
        </p:txBody>
      </p:sp>
      <p:sp>
        <p:nvSpPr>
          <p:cNvPr id="14" name="object 14"/>
          <p:cNvSpPr txBox="1"/>
          <p:nvPr/>
        </p:nvSpPr>
        <p:spPr>
          <a:xfrm>
            <a:off x="1508237" y="1307726"/>
            <a:ext cx="3184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II.</a:t>
            </a:r>
            <a:endParaRPr sz="2200">
              <a:latin typeface="Times New Roman"/>
              <a:cs typeface="Times New Roman"/>
            </a:endParaRPr>
          </a:p>
        </p:txBody>
      </p:sp>
      <p:sp>
        <p:nvSpPr>
          <p:cNvPr id="13" name="object 13"/>
          <p:cNvSpPr txBox="1"/>
          <p:nvPr/>
        </p:nvSpPr>
        <p:spPr>
          <a:xfrm>
            <a:off x="1831324" y="1307726"/>
            <a:ext cx="4033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a:t>
            </a:r>
            <a:endParaRPr sz="2200">
              <a:latin typeface="Times New Roman"/>
              <a:cs typeface="Times New Roman"/>
            </a:endParaRPr>
          </a:p>
        </p:txBody>
      </p:sp>
      <p:sp>
        <p:nvSpPr>
          <p:cNvPr id="12" name="object 12"/>
          <p:cNvSpPr txBox="1"/>
          <p:nvPr/>
        </p:nvSpPr>
        <p:spPr>
          <a:xfrm>
            <a:off x="2239258" y="1307726"/>
            <a:ext cx="48029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Old</a:t>
            </a:r>
            <a:endParaRPr sz="2200">
              <a:latin typeface="Times New Roman"/>
              <a:cs typeface="Times New Roman"/>
            </a:endParaRPr>
          </a:p>
        </p:txBody>
      </p:sp>
      <p:sp>
        <p:nvSpPr>
          <p:cNvPr id="11" name="object 11"/>
          <p:cNvSpPr txBox="1"/>
          <p:nvPr/>
        </p:nvSpPr>
        <p:spPr>
          <a:xfrm>
            <a:off x="2724167" y="1307726"/>
            <a:ext cx="104944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Example</a:t>
            </a:r>
            <a:endParaRPr sz="2200">
              <a:latin typeface="Times New Roman"/>
              <a:cs typeface="Times New Roman"/>
            </a:endParaRPr>
          </a:p>
        </p:txBody>
      </p:sp>
      <p:sp>
        <p:nvSpPr>
          <p:cNvPr id="10" name="object 10"/>
          <p:cNvSpPr txBox="1"/>
          <p:nvPr/>
        </p:nvSpPr>
        <p:spPr>
          <a:xfrm>
            <a:off x="3778221" y="1307726"/>
            <a:ext cx="55726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with</a:t>
            </a:r>
            <a:endParaRPr sz="2200">
              <a:latin typeface="Times New Roman"/>
              <a:cs typeface="Times New Roman"/>
            </a:endParaRPr>
          </a:p>
        </p:txBody>
      </p:sp>
      <p:sp>
        <p:nvSpPr>
          <p:cNvPr id="9" name="object 9"/>
          <p:cNvSpPr txBox="1"/>
          <p:nvPr/>
        </p:nvSpPr>
        <p:spPr>
          <a:xfrm>
            <a:off x="4340106" y="1307726"/>
            <a:ext cx="115727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Emerging</a:t>
            </a:r>
            <a:endParaRPr sz="2200">
              <a:latin typeface="Times New Roman"/>
              <a:cs typeface="Times New Roman"/>
            </a:endParaRPr>
          </a:p>
        </p:txBody>
      </p:sp>
      <p:sp>
        <p:nvSpPr>
          <p:cNvPr id="8" name="object 8"/>
          <p:cNvSpPr txBox="1"/>
          <p:nvPr/>
        </p:nvSpPr>
        <p:spPr>
          <a:xfrm>
            <a:off x="5502003" y="1307726"/>
            <a:ext cx="104961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Markets:</a:t>
            </a:r>
            <a:endParaRPr sz="2200">
              <a:latin typeface="Times New Roman"/>
              <a:cs typeface="Times New Roman"/>
            </a:endParaRPr>
          </a:p>
        </p:txBody>
      </p:sp>
      <p:sp>
        <p:nvSpPr>
          <p:cNvPr id="7" name="object 7"/>
          <p:cNvSpPr txBox="1"/>
          <p:nvPr/>
        </p:nvSpPr>
        <p:spPr>
          <a:xfrm>
            <a:off x="6556223" y="1307726"/>
            <a:ext cx="5725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June</a:t>
            </a:r>
            <a:endParaRPr sz="2200">
              <a:latin typeface="Times New Roman"/>
              <a:cs typeface="Times New Roman"/>
            </a:endParaRPr>
          </a:p>
        </p:txBody>
      </p:sp>
      <p:sp>
        <p:nvSpPr>
          <p:cNvPr id="6" name="object 6"/>
          <p:cNvSpPr txBox="1"/>
          <p:nvPr/>
        </p:nvSpPr>
        <p:spPr>
          <a:xfrm>
            <a:off x="7133404" y="1307726"/>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2000</a:t>
            </a:r>
            <a:endParaRPr sz="2200">
              <a:latin typeface="Times New Roman"/>
              <a:cs typeface="Times New Roman"/>
            </a:endParaRPr>
          </a:p>
        </p:txBody>
      </p:sp>
      <p:sp>
        <p:nvSpPr>
          <p:cNvPr id="5" name="object 5"/>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4" name="object 4"/>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27</a:t>
            </a:r>
            <a:endParaRPr sz="1300">
              <a:latin typeface="Times New Roman"/>
              <a:cs typeface="Times New Roman"/>
            </a:endParaRPr>
          </a:p>
        </p:txBody>
      </p:sp>
      <p:sp>
        <p:nvSpPr>
          <p:cNvPr id="3" name="object 3"/>
          <p:cNvSpPr txBox="1"/>
          <p:nvPr/>
        </p:nvSpPr>
        <p:spPr>
          <a:xfrm>
            <a:off x="1452837" y="2027696"/>
            <a:ext cx="7052276" cy="3676666"/>
          </a:xfrm>
          <a:prstGeom prst="rect">
            <a:avLst/>
          </a:prstGeom>
        </p:spPr>
        <p:txBody>
          <a:bodyPr wrap="square" lIns="0" tIns="0" rIns="0" bIns="0" rtlCol="0">
            <a:noAutofit/>
          </a:bodyPr>
          <a:lstStyle/>
          <a:p>
            <a:pPr marL="1394084">
              <a:lnSpc>
                <a:spcPts val="1301"/>
              </a:lnSpc>
              <a:spcBef>
                <a:spcPts val="65"/>
              </a:spcBef>
            </a:pPr>
            <a:r>
              <a:rPr sz="1300" i="1" dirty="0">
                <a:latin typeface="Times New Roman"/>
                <a:cs typeface="Times New Roman"/>
              </a:rPr>
              <a:t>Country        </a:t>
            </a:r>
            <a:r>
              <a:rPr sz="1300" i="1" spc="11" dirty="0">
                <a:latin typeface="Times New Roman"/>
                <a:cs typeface="Times New Roman"/>
              </a:rPr>
              <a:t> </a:t>
            </a:r>
            <a:r>
              <a:rPr sz="1300" i="1" dirty="0">
                <a:latin typeface="Times New Roman"/>
                <a:cs typeface="Times New Roman"/>
              </a:rPr>
              <a:t>PE</a:t>
            </a:r>
            <a:r>
              <a:rPr sz="1300" i="1" spc="-15" dirty="0">
                <a:latin typeface="Times New Roman"/>
                <a:cs typeface="Times New Roman"/>
              </a:rPr>
              <a:t> </a:t>
            </a:r>
            <a:r>
              <a:rPr sz="1300" i="1" dirty="0">
                <a:latin typeface="Times New Roman"/>
                <a:cs typeface="Times New Roman"/>
              </a:rPr>
              <a:t>Ratio      </a:t>
            </a:r>
            <a:r>
              <a:rPr sz="1300" i="1" spc="310" dirty="0">
                <a:latin typeface="Times New Roman"/>
                <a:cs typeface="Times New Roman"/>
              </a:rPr>
              <a:t> </a:t>
            </a:r>
            <a:r>
              <a:rPr sz="1300" i="1" dirty="0">
                <a:latin typeface="Times New Roman"/>
                <a:cs typeface="Times New Roman"/>
              </a:rPr>
              <a:t>Interest      </a:t>
            </a:r>
            <a:r>
              <a:rPr sz="1300" i="1" spc="150" dirty="0">
                <a:latin typeface="Times New Roman"/>
                <a:cs typeface="Times New Roman"/>
              </a:rPr>
              <a:t> </a:t>
            </a:r>
            <a:r>
              <a:rPr sz="1300" i="1" dirty="0">
                <a:latin typeface="Times New Roman"/>
                <a:cs typeface="Times New Roman"/>
              </a:rPr>
              <a:t>GDP</a:t>
            </a:r>
            <a:r>
              <a:rPr sz="1300" i="1" spc="-26" dirty="0">
                <a:latin typeface="Times New Roman"/>
                <a:cs typeface="Times New Roman"/>
              </a:rPr>
              <a:t> </a:t>
            </a:r>
            <a:r>
              <a:rPr sz="1300" i="1" dirty="0">
                <a:latin typeface="Times New Roman"/>
                <a:cs typeface="Times New Roman"/>
              </a:rPr>
              <a:t>Real      </a:t>
            </a:r>
            <a:r>
              <a:rPr sz="1300" i="1" spc="21" dirty="0">
                <a:latin typeface="Times New Roman"/>
                <a:cs typeface="Times New Roman"/>
              </a:rPr>
              <a:t> </a:t>
            </a:r>
            <a:r>
              <a:rPr sz="1300" i="1" dirty="0">
                <a:latin typeface="Times New Roman"/>
                <a:cs typeface="Times New Roman"/>
              </a:rPr>
              <a:t>Country</a:t>
            </a:r>
            <a:endParaRPr sz="1300">
              <a:latin typeface="Times New Roman"/>
              <a:cs typeface="Times New Roman"/>
            </a:endParaRPr>
          </a:p>
          <a:p>
            <a:pPr marL="3315835">
              <a:lnSpc>
                <a:spcPts val="1301"/>
              </a:lnSpc>
            </a:pPr>
            <a:r>
              <a:rPr sz="1300" i="1" dirty="0">
                <a:latin typeface="Times New Roman"/>
                <a:cs typeface="Times New Roman"/>
              </a:rPr>
              <a:t>Rates          </a:t>
            </a:r>
            <a:r>
              <a:rPr sz="1300" i="1" spc="101" dirty="0">
                <a:latin typeface="Times New Roman"/>
                <a:cs typeface="Times New Roman"/>
              </a:rPr>
              <a:t> </a:t>
            </a:r>
            <a:r>
              <a:rPr sz="1300" i="1" dirty="0">
                <a:latin typeface="Times New Roman"/>
                <a:cs typeface="Times New Roman"/>
              </a:rPr>
              <a:t>Growth           </a:t>
            </a:r>
            <a:r>
              <a:rPr sz="1300" i="1" spc="108" dirty="0">
                <a:latin typeface="Times New Roman"/>
                <a:cs typeface="Times New Roman"/>
              </a:rPr>
              <a:t> </a:t>
            </a:r>
            <a:r>
              <a:rPr sz="1300" i="1" dirty="0">
                <a:latin typeface="Times New Roman"/>
                <a:cs typeface="Times New Roman"/>
              </a:rPr>
              <a:t>Risk</a:t>
            </a:r>
            <a:endParaRPr sz="1300">
              <a:latin typeface="Times New Roman"/>
              <a:cs typeface="Times New Roman"/>
            </a:endParaRPr>
          </a:p>
          <a:p>
            <a:pPr marL="1216755">
              <a:lnSpc>
                <a:spcPct val="95825"/>
              </a:lnSpc>
            </a:pPr>
            <a:r>
              <a:rPr sz="1300" dirty="0">
                <a:latin typeface="Times New Roman"/>
                <a:cs typeface="Times New Roman"/>
              </a:rPr>
              <a:t>Argentina               </a:t>
            </a:r>
            <a:r>
              <a:rPr sz="1300" spc="137" dirty="0">
                <a:latin typeface="Times New Roman"/>
                <a:cs typeface="Times New Roman"/>
              </a:rPr>
              <a:t> </a:t>
            </a:r>
            <a:r>
              <a:rPr sz="1300" dirty="0">
                <a:latin typeface="Times New Roman"/>
                <a:cs typeface="Times New Roman"/>
              </a:rPr>
              <a:t>14            </a:t>
            </a:r>
            <a:r>
              <a:rPr sz="1300" spc="76" dirty="0">
                <a:latin typeface="Times New Roman"/>
                <a:cs typeface="Times New Roman"/>
              </a:rPr>
              <a:t> </a:t>
            </a:r>
            <a:r>
              <a:rPr sz="1300" dirty="0">
                <a:latin typeface="Times New Roman"/>
                <a:cs typeface="Times New Roman"/>
              </a:rPr>
              <a:t>18.00%         </a:t>
            </a:r>
            <a:r>
              <a:rPr sz="1300" spc="172" dirty="0">
                <a:latin typeface="Times New Roman"/>
                <a:cs typeface="Times New Roman"/>
              </a:rPr>
              <a:t> </a:t>
            </a:r>
            <a:r>
              <a:rPr sz="1300" dirty="0">
                <a:latin typeface="Times New Roman"/>
                <a:cs typeface="Times New Roman"/>
              </a:rPr>
              <a:t>2.50%             </a:t>
            </a:r>
            <a:r>
              <a:rPr sz="1300" spc="206" dirty="0">
                <a:latin typeface="Times New Roman"/>
                <a:cs typeface="Times New Roman"/>
              </a:rPr>
              <a:t> </a:t>
            </a:r>
            <a:r>
              <a:rPr sz="1300" dirty="0">
                <a:latin typeface="Times New Roman"/>
                <a:cs typeface="Times New Roman"/>
              </a:rPr>
              <a:t>45</a:t>
            </a:r>
            <a:endParaRPr sz="1300">
              <a:latin typeface="Times New Roman"/>
              <a:cs typeface="Times New Roman"/>
            </a:endParaRPr>
          </a:p>
          <a:p>
            <a:pPr marL="1216755">
              <a:lnSpc>
                <a:spcPct val="95825"/>
              </a:lnSpc>
              <a:spcBef>
                <a:spcPts val="162"/>
              </a:spcBef>
            </a:pPr>
            <a:r>
              <a:rPr sz="1300" dirty="0">
                <a:latin typeface="Times New Roman"/>
                <a:cs typeface="Times New Roman"/>
              </a:rPr>
              <a:t>Brazil                     </a:t>
            </a:r>
            <a:r>
              <a:rPr sz="1300" spc="229" dirty="0">
                <a:latin typeface="Times New Roman"/>
                <a:cs typeface="Times New Roman"/>
              </a:rPr>
              <a:t> </a:t>
            </a:r>
            <a:r>
              <a:rPr sz="1300" dirty="0">
                <a:latin typeface="Times New Roman"/>
                <a:cs typeface="Times New Roman"/>
              </a:rPr>
              <a:t>21            </a:t>
            </a:r>
            <a:r>
              <a:rPr sz="1300" spc="76" dirty="0">
                <a:latin typeface="Times New Roman"/>
                <a:cs typeface="Times New Roman"/>
              </a:rPr>
              <a:t> </a:t>
            </a:r>
            <a:r>
              <a:rPr sz="1300" dirty="0">
                <a:latin typeface="Times New Roman"/>
                <a:cs typeface="Times New Roman"/>
              </a:rPr>
              <a:t>14.00%         </a:t>
            </a:r>
            <a:r>
              <a:rPr sz="1300" spc="172" dirty="0">
                <a:latin typeface="Times New Roman"/>
                <a:cs typeface="Times New Roman"/>
              </a:rPr>
              <a:t> </a:t>
            </a:r>
            <a:r>
              <a:rPr sz="1300" dirty="0">
                <a:latin typeface="Times New Roman"/>
                <a:cs typeface="Times New Roman"/>
              </a:rPr>
              <a:t>4.80%             </a:t>
            </a:r>
            <a:r>
              <a:rPr sz="1300" spc="206" dirty="0">
                <a:latin typeface="Times New Roman"/>
                <a:cs typeface="Times New Roman"/>
              </a:rPr>
              <a:t> </a:t>
            </a:r>
            <a:r>
              <a:rPr sz="1300" dirty="0">
                <a:latin typeface="Times New Roman"/>
                <a:cs typeface="Times New Roman"/>
              </a:rPr>
              <a:t>35</a:t>
            </a:r>
            <a:endParaRPr sz="1300">
              <a:latin typeface="Times New Roman"/>
              <a:cs typeface="Times New Roman"/>
            </a:endParaRPr>
          </a:p>
          <a:p>
            <a:pPr marL="1216755">
              <a:lnSpc>
                <a:spcPct val="95825"/>
              </a:lnSpc>
              <a:spcBef>
                <a:spcPts val="162"/>
              </a:spcBef>
            </a:pPr>
            <a:r>
              <a:rPr sz="1300" dirty="0">
                <a:latin typeface="Times New Roman"/>
                <a:cs typeface="Times New Roman"/>
              </a:rPr>
              <a:t>Chile                      </a:t>
            </a:r>
            <a:r>
              <a:rPr sz="1300" spc="265" dirty="0">
                <a:latin typeface="Times New Roman"/>
                <a:cs typeface="Times New Roman"/>
              </a:rPr>
              <a:t> </a:t>
            </a:r>
            <a:r>
              <a:rPr sz="1300" dirty="0">
                <a:latin typeface="Times New Roman"/>
                <a:cs typeface="Times New Roman"/>
              </a:rPr>
              <a:t>25             </a:t>
            </a:r>
            <a:r>
              <a:rPr sz="1300" spc="76" dirty="0">
                <a:latin typeface="Times New Roman"/>
                <a:cs typeface="Times New Roman"/>
              </a:rPr>
              <a:t> </a:t>
            </a:r>
            <a:r>
              <a:rPr sz="1300" dirty="0">
                <a:latin typeface="Times New Roman"/>
                <a:cs typeface="Times New Roman"/>
              </a:rPr>
              <a:t>9.50%          </a:t>
            </a:r>
            <a:r>
              <a:rPr sz="1300" spc="175" dirty="0">
                <a:latin typeface="Times New Roman"/>
                <a:cs typeface="Times New Roman"/>
              </a:rPr>
              <a:t> </a:t>
            </a:r>
            <a:r>
              <a:rPr sz="1300" dirty="0">
                <a:latin typeface="Times New Roman"/>
                <a:cs typeface="Times New Roman"/>
              </a:rPr>
              <a:t>5.50%             </a:t>
            </a:r>
            <a:r>
              <a:rPr sz="1300" spc="206" dirty="0">
                <a:latin typeface="Times New Roman"/>
                <a:cs typeface="Times New Roman"/>
              </a:rPr>
              <a:t> </a:t>
            </a:r>
            <a:r>
              <a:rPr sz="1300" dirty="0">
                <a:latin typeface="Times New Roman"/>
                <a:cs typeface="Times New Roman"/>
              </a:rPr>
              <a:t>15</a:t>
            </a:r>
            <a:endParaRPr sz="1300">
              <a:latin typeface="Times New Roman"/>
              <a:cs typeface="Times New Roman"/>
            </a:endParaRPr>
          </a:p>
          <a:p>
            <a:pPr marL="1216755">
              <a:lnSpc>
                <a:spcPct val="95825"/>
              </a:lnSpc>
              <a:spcBef>
                <a:spcPts val="162"/>
              </a:spcBef>
            </a:pPr>
            <a:r>
              <a:rPr sz="1300" dirty="0">
                <a:latin typeface="Times New Roman"/>
                <a:cs typeface="Times New Roman"/>
              </a:rPr>
              <a:t>Hong</a:t>
            </a:r>
            <a:r>
              <a:rPr sz="1300" spc="-29" dirty="0">
                <a:latin typeface="Times New Roman"/>
                <a:cs typeface="Times New Roman"/>
              </a:rPr>
              <a:t> </a:t>
            </a:r>
            <a:r>
              <a:rPr sz="1300" dirty="0">
                <a:latin typeface="Times New Roman"/>
                <a:cs typeface="Times New Roman"/>
              </a:rPr>
              <a:t>Kong            </a:t>
            </a:r>
            <a:r>
              <a:rPr sz="1300" spc="229" dirty="0">
                <a:latin typeface="Times New Roman"/>
                <a:cs typeface="Times New Roman"/>
              </a:rPr>
              <a:t> </a:t>
            </a:r>
            <a:r>
              <a:rPr sz="1300" dirty="0">
                <a:latin typeface="Times New Roman"/>
                <a:cs typeface="Times New Roman"/>
              </a:rPr>
              <a:t>20             </a:t>
            </a:r>
            <a:r>
              <a:rPr sz="1300" spc="76" dirty="0">
                <a:latin typeface="Times New Roman"/>
                <a:cs typeface="Times New Roman"/>
              </a:rPr>
              <a:t> </a:t>
            </a:r>
            <a:r>
              <a:rPr sz="1300" dirty="0">
                <a:latin typeface="Times New Roman"/>
                <a:cs typeface="Times New Roman"/>
              </a:rPr>
              <a:t>8.00%          </a:t>
            </a:r>
            <a:r>
              <a:rPr sz="1300" spc="175" dirty="0">
                <a:latin typeface="Times New Roman"/>
                <a:cs typeface="Times New Roman"/>
              </a:rPr>
              <a:t> </a:t>
            </a:r>
            <a:r>
              <a:rPr sz="1300" dirty="0">
                <a:latin typeface="Times New Roman"/>
                <a:cs typeface="Times New Roman"/>
              </a:rPr>
              <a:t>6.00%             </a:t>
            </a:r>
            <a:r>
              <a:rPr sz="1300" spc="206" dirty="0">
                <a:latin typeface="Times New Roman"/>
                <a:cs typeface="Times New Roman"/>
              </a:rPr>
              <a:t> </a:t>
            </a:r>
            <a:r>
              <a:rPr sz="1300" dirty="0">
                <a:latin typeface="Times New Roman"/>
                <a:cs typeface="Times New Roman"/>
              </a:rPr>
              <a:t>15</a:t>
            </a:r>
            <a:endParaRPr sz="1300">
              <a:latin typeface="Times New Roman"/>
              <a:cs typeface="Times New Roman"/>
            </a:endParaRPr>
          </a:p>
          <a:p>
            <a:pPr marL="1216755">
              <a:lnSpc>
                <a:spcPct val="95825"/>
              </a:lnSpc>
              <a:spcBef>
                <a:spcPts val="162"/>
              </a:spcBef>
            </a:pPr>
            <a:r>
              <a:rPr sz="1300" dirty="0">
                <a:latin typeface="Times New Roman"/>
                <a:cs typeface="Times New Roman"/>
              </a:rPr>
              <a:t>India                       </a:t>
            </a:r>
            <a:r>
              <a:rPr sz="1300" spc="81" dirty="0">
                <a:latin typeface="Times New Roman"/>
                <a:cs typeface="Times New Roman"/>
              </a:rPr>
              <a:t> </a:t>
            </a:r>
            <a:r>
              <a:rPr sz="1300" dirty="0">
                <a:latin typeface="Times New Roman"/>
                <a:cs typeface="Times New Roman"/>
              </a:rPr>
              <a:t>17            </a:t>
            </a:r>
            <a:r>
              <a:rPr sz="1300" spc="76" dirty="0">
                <a:latin typeface="Times New Roman"/>
                <a:cs typeface="Times New Roman"/>
              </a:rPr>
              <a:t> </a:t>
            </a:r>
            <a:r>
              <a:rPr sz="1300" dirty="0">
                <a:latin typeface="Times New Roman"/>
                <a:cs typeface="Times New Roman"/>
              </a:rPr>
              <a:t>11.48%         </a:t>
            </a:r>
            <a:r>
              <a:rPr sz="1300" spc="172" dirty="0">
                <a:latin typeface="Times New Roman"/>
                <a:cs typeface="Times New Roman"/>
              </a:rPr>
              <a:t> </a:t>
            </a:r>
            <a:r>
              <a:rPr sz="1300" dirty="0">
                <a:latin typeface="Times New Roman"/>
                <a:cs typeface="Times New Roman"/>
              </a:rPr>
              <a:t>4.20%             </a:t>
            </a:r>
            <a:r>
              <a:rPr sz="1300" spc="206" dirty="0">
                <a:latin typeface="Times New Roman"/>
                <a:cs typeface="Times New Roman"/>
              </a:rPr>
              <a:t> </a:t>
            </a:r>
            <a:r>
              <a:rPr sz="1300" dirty="0">
                <a:latin typeface="Times New Roman"/>
                <a:cs typeface="Times New Roman"/>
              </a:rPr>
              <a:t>25</a:t>
            </a:r>
            <a:endParaRPr sz="1300">
              <a:latin typeface="Times New Roman"/>
              <a:cs typeface="Times New Roman"/>
            </a:endParaRPr>
          </a:p>
          <a:p>
            <a:pPr marL="1216755">
              <a:lnSpc>
                <a:spcPct val="95825"/>
              </a:lnSpc>
              <a:spcBef>
                <a:spcPts val="162"/>
              </a:spcBef>
            </a:pPr>
            <a:r>
              <a:rPr sz="1300" dirty="0">
                <a:latin typeface="Times New Roman"/>
                <a:cs typeface="Times New Roman"/>
              </a:rPr>
              <a:t>Indonesia               </a:t>
            </a:r>
            <a:r>
              <a:rPr sz="1300" spc="283" dirty="0">
                <a:latin typeface="Times New Roman"/>
                <a:cs typeface="Times New Roman"/>
              </a:rPr>
              <a:t> </a:t>
            </a:r>
            <a:r>
              <a:rPr sz="1300" dirty="0">
                <a:latin typeface="Times New Roman"/>
                <a:cs typeface="Times New Roman"/>
              </a:rPr>
              <a:t>15            </a:t>
            </a:r>
            <a:r>
              <a:rPr sz="1300" spc="76" dirty="0">
                <a:latin typeface="Times New Roman"/>
                <a:cs typeface="Times New Roman"/>
              </a:rPr>
              <a:t> </a:t>
            </a:r>
            <a:r>
              <a:rPr sz="1300" dirty="0">
                <a:latin typeface="Times New Roman"/>
                <a:cs typeface="Times New Roman"/>
              </a:rPr>
              <a:t>21.00%         </a:t>
            </a:r>
            <a:r>
              <a:rPr sz="1300" spc="172" dirty="0">
                <a:latin typeface="Times New Roman"/>
                <a:cs typeface="Times New Roman"/>
              </a:rPr>
              <a:t> </a:t>
            </a:r>
            <a:r>
              <a:rPr sz="1300" dirty="0">
                <a:latin typeface="Times New Roman"/>
                <a:cs typeface="Times New Roman"/>
              </a:rPr>
              <a:t>4.00%             </a:t>
            </a:r>
            <a:r>
              <a:rPr sz="1300" spc="206" dirty="0">
                <a:latin typeface="Times New Roman"/>
                <a:cs typeface="Times New Roman"/>
              </a:rPr>
              <a:t> </a:t>
            </a:r>
            <a:r>
              <a:rPr sz="1300" dirty="0">
                <a:latin typeface="Times New Roman"/>
                <a:cs typeface="Times New Roman"/>
              </a:rPr>
              <a:t>50</a:t>
            </a:r>
            <a:endParaRPr sz="1300">
              <a:latin typeface="Times New Roman"/>
              <a:cs typeface="Times New Roman"/>
            </a:endParaRPr>
          </a:p>
          <a:p>
            <a:pPr marL="1216755">
              <a:lnSpc>
                <a:spcPct val="95825"/>
              </a:lnSpc>
              <a:spcBef>
                <a:spcPts val="162"/>
              </a:spcBef>
            </a:pPr>
            <a:r>
              <a:rPr sz="1300" dirty="0">
                <a:latin typeface="Times New Roman"/>
                <a:cs typeface="Times New Roman"/>
              </a:rPr>
              <a:t>Malaysia                </a:t>
            </a:r>
            <a:r>
              <a:rPr sz="1300" spc="253" dirty="0">
                <a:latin typeface="Times New Roman"/>
                <a:cs typeface="Times New Roman"/>
              </a:rPr>
              <a:t> </a:t>
            </a:r>
            <a:r>
              <a:rPr sz="1300" dirty="0">
                <a:latin typeface="Times New Roman"/>
                <a:cs typeface="Times New Roman"/>
              </a:rPr>
              <a:t>14             </a:t>
            </a:r>
            <a:r>
              <a:rPr sz="1300" spc="76" dirty="0">
                <a:latin typeface="Times New Roman"/>
                <a:cs typeface="Times New Roman"/>
              </a:rPr>
              <a:t> </a:t>
            </a:r>
            <a:r>
              <a:rPr sz="1300" dirty="0">
                <a:latin typeface="Times New Roman"/>
                <a:cs typeface="Times New Roman"/>
              </a:rPr>
              <a:t>5.67%          </a:t>
            </a:r>
            <a:r>
              <a:rPr sz="1300" spc="175" dirty="0">
                <a:latin typeface="Times New Roman"/>
                <a:cs typeface="Times New Roman"/>
              </a:rPr>
              <a:t> </a:t>
            </a:r>
            <a:r>
              <a:rPr sz="1300" dirty="0">
                <a:latin typeface="Times New Roman"/>
                <a:cs typeface="Times New Roman"/>
              </a:rPr>
              <a:t>3.00%             </a:t>
            </a:r>
            <a:r>
              <a:rPr sz="1300" spc="206" dirty="0">
                <a:latin typeface="Times New Roman"/>
                <a:cs typeface="Times New Roman"/>
              </a:rPr>
              <a:t> </a:t>
            </a:r>
            <a:r>
              <a:rPr sz="1300" dirty="0">
                <a:latin typeface="Times New Roman"/>
                <a:cs typeface="Times New Roman"/>
              </a:rPr>
              <a:t>40</a:t>
            </a:r>
            <a:endParaRPr sz="1300">
              <a:latin typeface="Times New Roman"/>
              <a:cs typeface="Times New Roman"/>
            </a:endParaRPr>
          </a:p>
          <a:p>
            <a:pPr marL="1216755">
              <a:lnSpc>
                <a:spcPct val="95825"/>
              </a:lnSpc>
              <a:spcBef>
                <a:spcPts val="162"/>
              </a:spcBef>
            </a:pPr>
            <a:r>
              <a:rPr sz="1300" dirty="0">
                <a:latin typeface="Times New Roman"/>
                <a:cs typeface="Times New Roman"/>
              </a:rPr>
              <a:t>Mexico                   </a:t>
            </a:r>
            <a:r>
              <a:rPr sz="1300" spc="72" dirty="0">
                <a:latin typeface="Times New Roman"/>
                <a:cs typeface="Times New Roman"/>
              </a:rPr>
              <a:t> </a:t>
            </a:r>
            <a:r>
              <a:rPr sz="1300" dirty="0">
                <a:latin typeface="Times New Roman"/>
                <a:cs typeface="Times New Roman"/>
              </a:rPr>
              <a:t>19            </a:t>
            </a:r>
            <a:r>
              <a:rPr sz="1300" spc="76" dirty="0">
                <a:latin typeface="Times New Roman"/>
                <a:cs typeface="Times New Roman"/>
              </a:rPr>
              <a:t> </a:t>
            </a:r>
            <a:r>
              <a:rPr sz="1300" dirty="0">
                <a:latin typeface="Times New Roman"/>
                <a:cs typeface="Times New Roman"/>
              </a:rPr>
              <a:t>11.50%         </a:t>
            </a:r>
            <a:r>
              <a:rPr sz="1300" spc="172" dirty="0">
                <a:latin typeface="Times New Roman"/>
                <a:cs typeface="Times New Roman"/>
              </a:rPr>
              <a:t> </a:t>
            </a:r>
            <a:r>
              <a:rPr sz="1300" dirty="0">
                <a:latin typeface="Times New Roman"/>
                <a:cs typeface="Times New Roman"/>
              </a:rPr>
              <a:t>5.50%             </a:t>
            </a:r>
            <a:r>
              <a:rPr sz="1300" spc="206" dirty="0">
                <a:latin typeface="Times New Roman"/>
                <a:cs typeface="Times New Roman"/>
              </a:rPr>
              <a:t> </a:t>
            </a:r>
            <a:r>
              <a:rPr sz="1300" dirty="0">
                <a:latin typeface="Times New Roman"/>
                <a:cs typeface="Times New Roman"/>
              </a:rPr>
              <a:t>30</a:t>
            </a:r>
            <a:endParaRPr sz="1300">
              <a:latin typeface="Times New Roman"/>
              <a:cs typeface="Times New Roman"/>
            </a:endParaRPr>
          </a:p>
          <a:p>
            <a:pPr marL="1216755">
              <a:lnSpc>
                <a:spcPct val="95825"/>
              </a:lnSpc>
              <a:spcBef>
                <a:spcPts val="162"/>
              </a:spcBef>
            </a:pPr>
            <a:r>
              <a:rPr sz="1300" dirty="0">
                <a:latin typeface="Times New Roman"/>
                <a:cs typeface="Times New Roman"/>
              </a:rPr>
              <a:t>Pakistan                 </a:t>
            </a:r>
            <a:r>
              <a:rPr sz="1300" spc="289" dirty="0">
                <a:latin typeface="Times New Roman"/>
                <a:cs typeface="Times New Roman"/>
              </a:rPr>
              <a:t> </a:t>
            </a:r>
            <a:r>
              <a:rPr sz="1300" dirty="0">
                <a:latin typeface="Times New Roman"/>
                <a:cs typeface="Times New Roman"/>
              </a:rPr>
              <a:t>14            </a:t>
            </a:r>
            <a:r>
              <a:rPr sz="1300" spc="76" dirty="0">
                <a:latin typeface="Times New Roman"/>
                <a:cs typeface="Times New Roman"/>
              </a:rPr>
              <a:t> </a:t>
            </a:r>
            <a:r>
              <a:rPr sz="1300" dirty="0">
                <a:latin typeface="Times New Roman"/>
                <a:cs typeface="Times New Roman"/>
              </a:rPr>
              <a:t>19.00%         </a:t>
            </a:r>
            <a:r>
              <a:rPr sz="1300" spc="172" dirty="0">
                <a:latin typeface="Times New Roman"/>
                <a:cs typeface="Times New Roman"/>
              </a:rPr>
              <a:t> </a:t>
            </a:r>
            <a:r>
              <a:rPr sz="1300" dirty="0">
                <a:latin typeface="Times New Roman"/>
                <a:cs typeface="Times New Roman"/>
              </a:rPr>
              <a:t>3.00%             </a:t>
            </a:r>
            <a:r>
              <a:rPr sz="1300" spc="206" dirty="0">
                <a:latin typeface="Times New Roman"/>
                <a:cs typeface="Times New Roman"/>
              </a:rPr>
              <a:t> </a:t>
            </a:r>
            <a:r>
              <a:rPr sz="1300" dirty="0">
                <a:latin typeface="Times New Roman"/>
                <a:cs typeface="Times New Roman"/>
              </a:rPr>
              <a:t>45</a:t>
            </a:r>
            <a:endParaRPr sz="1300">
              <a:latin typeface="Times New Roman"/>
              <a:cs typeface="Times New Roman"/>
            </a:endParaRPr>
          </a:p>
          <a:p>
            <a:pPr marL="1216755">
              <a:lnSpc>
                <a:spcPct val="95825"/>
              </a:lnSpc>
              <a:spcBef>
                <a:spcPts val="162"/>
              </a:spcBef>
            </a:pPr>
            <a:r>
              <a:rPr sz="1300" dirty="0">
                <a:latin typeface="Times New Roman"/>
                <a:cs typeface="Times New Roman"/>
              </a:rPr>
              <a:t>Peru                        </a:t>
            </a:r>
            <a:r>
              <a:rPr sz="1300" spc="48" dirty="0">
                <a:latin typeface="Times New Roman"/>
                <a:cs typeface="Times New Roman"/>
              </a:rPr>
              <a:t> </a:t>
            </a:r>
            <a:r>
              <a:rPr sz="1300" dirty="0">
                <a:latin typeface="Times New Roman"/>
                <a:cs typeface="Times New Roman"/>
              </a:rPr>
              <a:t>15            </a:t>
            </a:r>
            <a:r>
              <a:rPr sz="1300" spc="76" dirty="0">
                <a:latin typeface="Times New Roman"/>
                <a:cs typeface="Times New Roman"/>
              </a:rPr>
              <a:t> </a:t>
            </a:r>
            <a:r>
              <a:rPr sz="1300" dirty="0">
                <a:latin typeface="Times New Roman"/>
                <a:cs typeface="Times New Roman"/>
              </a:rPr>
              <a:t>18.00%         </a:t>
            </a:r>
            <a:r>
              <a:rPr sz="1300" spc="172" dirty="0">
                <a:latin typeface="Times New Roman"/>
                <a:cs typeface="Times New Roman"/>
              </a:rPr>
              <a:t> </a:t>
            </a:r>
            <a:r>
              <a:rPr sz="1300" dirty="0">
                <a:latin typeface="Times New Roman"/>
                <a:cs typeface="Times New Roman"/>
              </a:rPr>
              <a:t>4.90%             </a:t>
            </a:r>
            <a:r>
              <a:rPr sz="1300" spc="206" dirty="0">
                <a:latin typeface="Times New Roman"/>
                <a:cs typeface="Times New Roman"/>
              </a:rPr>
              <a:t> </a:t>
            </a:r>
            <a:r>
              <a:rPr sz="1300" dirty="0">
                <a:latin typeface="Times New Roman"/>
                <a:cs typeface="Times New Roman"/>
              </a:rPr>
              <a:t>50</a:t>
            </a:r>
            <a:endParaRPr sz="1300">
              <a:latin typeface="Times New Roman"/>
              <a:cs typeface="Times New Roman"/>
            </a:endParaRPr>
          </a:p>
          <a:p>
            <a:pPr marL="1216755">
              <a:lnSpc>
                <a:spcPct val="95825"/>
              </a:lnSpc>
              <a:spcBef>
                <a:spcPts val="162"/>
              </a:spcBef>
            </a:pPr>
            <a:r>
              <a:rPr sz="1300" dirty="0">
                <a:latin typeface="Times New Roman"/>
                <a:cs typeface="Times New Roman"/>
              </a:rPr>
              <a:t>Phillipines              </a:t>
            </a:r>
            <a:r>
              <a:rPr sz="1300" spc="102" dirty="0">
                <a:latin typeface="Times New Roman"/>
                <a:cs typeface="Times New Roman"/>
              </a:rPr>
              <a:t> </a:t>
            </a:r>
            <a:r>
              <a:rPr sz="1300" dirty="0">
                <a:latin typeface="Times New Roman"/>
                <a:cs typeface="Times New Roman"/>
              </a:rPr>
              <a:t>15            </a:t>
            </a:r>
            <a:r>
              <a:rPr sz="1300" spc="76" dirty="0">
                <a:latin typeface="Times New Roman"/>
                <a:cs typeface="Times New Roman"/>
              </a:rPr>
              <a:t> </a:t>
            </a:r>
            <a:r>
              <a:rPr sz="1300" dirty="0">
                <a:latin typeface="Times New Roman"/>
                <a:cs typeface="Times New Roman"/>
              </a:rPr>
              <a:t>17.00%         </a:t>
            </a:r>
            <a:r>
              <a:rPr sz="1300" spc="172" dirty="0">
                <a:latin typeface="Times New Roman"/>
                <a:cs typeface="Times New Roman"/>
              </a:rPr>
              <a:t> </a:t>
            </a:r>
            <a:r>
              <a:rPr sz="1300" dirty="0">
                <a:latin typeface="Times New Roman"/>
                <a:cs typeface="Times New Roman"/>
              </a:rPr>
              <a:t>3.80%             </a:t>
            </a:r>
            <a:r>
              <a:rPr sz="1300" spc="206" dirty="0">
                <a:latin typeface="Times New Roman"/>
                <a:cs typeface="Times New Roman"/>
              </a:rPr>
              <a:t> </a:t>
            </a:r>
            <a:r>
              <a:rPr sz="1300" dirty="0">
                <a:latin typeface="Times New Roman"/>
                <a:cs typeface="Times New Roman"/>
              </a:rPr>
              <a:t>45</a:t>
            </a:r>
            <a:endParaRPr sz="1300">
              <a:latin typeface="Times New Roman"/>
              <a:cs typeface="Times New Roman"/>
            </a:endParaRPr>
          </a:p>
          <a:p>
            <a:pPr marL="1216755">
              <a:lnSpc>
                <a:spcPct val="95825"/>
              </a:lnSpc>
              <a:spcBef>
                <a:spcPts val="162"/>
              </a:spcBef>
            </a:pPr>
            <a:r>
              <a:rPr sz="1300" dirty="0">
                <a:latin typeface="Times New Roman"/>
                <a:cs typeface="Times New Roman"/>
              </a:rPr>
              <a:t>Singapore               </a:t>
            </a:r>
            <a:r>
              <a:rPr sz="1300" spc="67" dirty="0">
                <a:latin typeface="Times New Roman"/>
                <a:cs typeface="Times New Roman"/>
              </a:rPr>
              <a:t> </a:t>
            </a:r>
            <a:r>
              <a:rPr sz="1300" dirty="0">
                <a:latin typeface="Times New Roman"/>
                <a:cs typeface="Times New Roman"/>
              </a:rPr>
              <a:t>24             </a:t>
            </a:r>
            <a:r>
              <a:rPr sz="1300" spc="76" dirty="0">
                <a:latin typeface="Times New Roman"/>
                <a:cs typeface="Times New Roman"/>
              </a:rPr>
              <a:t> </a:t>
            </a:r>
            <a:r>
              <a:rPr sz="1300" dirty="0">
                <a:latin typeface="Times New Roman"/>
                <a:cs typeface="Times New Roman"/>
              </a:rPr>
              <a:t>6.50%          </a:t>
            </a:r>
            <a:r>
              <a:rPr sz="1300" spc="175" dirty="0">
                <a:latin typeface="Times New Roman"/>
                <a:cs typeface="Times New Roman"/>
              </a:rPr>
              <a:t> </a:t>
            </a:r>
            <a:r>
              <a:rPr sz="1300" dirty="0">
                <a:latin typeface="Times New Roman"/>
                <a:cs typeface="Times New Roman"/>
              </a:rPr>
              <a:t>5.20%              </a:t>
            </a:r>
            <a:r>
              <a:rPr sz="1300" spc="206" dirty="0">
                <a:latin typeface="Times New Roman"/>
                <a:cs typeface="Times New Roman"/>
              </a:rPr>
              <a:t> </a:t>
            </a:r>
            <a:r>
              <a:rPr sz="1300" dirty="0">
                <a:latin typeface="Times New Roman"/>
                <a:cs typeface="Times New Roman"/>
              </a:rPr>
              <a:t>5</a:t>
            </a:r>
            <a:endParaRPr sz="1300">
              <a:latin typeface="Times New Roman"/>
              <a:cs typeface="Times New Roman"/>
            </a:endParaRPr>
          </a:p>
          <a:p>
            <a:pPr marL="1216755">
              <a:lnSpc>
                <a:spcPct val="95825"/>
              </a:lnSpc>
              <a:spcBef>
                <a:spcPts val="162"/>
              </a:spcBef>
            </a:pPr>
            <a:r>
              <a:rPr sz="1300" dirty="0">
                <a:latin typeface="Times New Roman"/>
                <a:cs typeface="Times New Roman"/>
              </a:rPr>
              <a:t>South</a:t>
            </a:r>
            <a:r>
              <a:rPr sz="1300" spc="-30" dirty="0">
                <a:latin typeface="Times New Roman"/>
                <a:cs typeface="Times New Roman"/>
              </a:rPr>
              <a:t> </a:t>
            </a:r>
            <a:r>
              <a:rPr sz="1300" dirty="0">
                <a:latin typeface="Times New Roman"/>
                <a:cs typeface="Times New Roman"/>
              </a:rPr>
              <a:t>Korea           </a:t>
            </a:r>
            <a:r>
              <a:rPr sz="1300" spc="120" dirty="0">
                <a:latin typeface="Times New Roman"/>
                <a:cs typeface="Times New Roman"/>
              </a:rPr>
              <a:t> </a:t>
            </a:r>
            <a:r>
              <a:rPr sz="1300" dirty="0">
                <a:latin typeface="Times New Roman"/>
                <a:cs typeface="Times New Roman"/>
              </a:rPr>
              <a:t>21            </a:t>
            </a:r>
            <a:r>
              <a:rPr sz="1300" spc="76" dirty="0">
                <a:latin typeface="Times New Roman"/>
                <a:cs typeface="Times New Roman"/>
              </a:rPr>
              <a:t> </a:t>
            </a:r>
            <a:r>
              <a:rPr sz="1300" dirty="0">
                <a:latin typeface="Times New Roman"/>
                <a:cs typeface="Times New Roman"/>
              </a:rPr>
              <a:t>10.00%         </a:t>
            </a:r>
            <a:r>
              <a:rPr sz="1300" spc="172" dirty="0">
                <a:latin typeface="Times New Roman"/>
                <a:cs typeface="Times New Roman"/>
              </a:rPr>
              <a:t> </a:t>
            </a:r>
            <a:r>
              <a:rPr sz="1300" dirty="0">
                <a:latin typeface="Times New Roman"/>
                <a:cs typeface="Times New Roman"/>
              </a:rPr>
              <a:t>4.80%             </a:t>
            </a:r>
            <a:r>
              <a:rPr sz="1300" spc="206" dirty="0">
                <a:latin typeface="Times New Roman"/>
                <a:cs typeface="Times New Roman"/>
              </a:rPr>
              <a:t> </a:t>
            </a:r>
            <a:r>
              <a:rPr sz="1300" dirty="0">
                <a:latin typeface="Times New Roman"/>
                <a:cs typeface="Times New Roman"/>
              </a:rPr>
              <a:t>25</a:t>
            </a:r>
            <a:endParaRPr sz="1300">
              <a:latin typeface="Times New Roman"/>
              <a:cs typeface="Times New Roman"/>
            </a:endParaRPr>
          </a:p>
          <a:p>
            <a:pPr marL="1216755">
              <a:lnSpc>
                <a:spcPct val="95825"/>
              </a:lnSpc>
              <a:spcBef>
                <a:spcPts val="162"/>
              </a:spcBef>
            </a:pPr>
            <a:r>
              <a:rPr sz="1300" dirty="0">
                <a:latin typeface="Times New Roman"/>
                <a:cs typeface="Times New Roman"/>
              </a:rPr>
              <a:t>Thailand                 </a:t>
            </a:r>
            <a:r>
              <a:rPr sz="1300" spc="73" dirty="0">
                <a:latin typeface="Times New Roman"/>
                <a:cs typeface="Times New Roman"/>
              </a:rPr>
              <a:t> </a:t>
            </a:r>
            <a:r>
              <a:rPr sz="1300" dirty="0">
                <a:latin typeface="Times New Roman"/>
                <a:cs typeface="Times New Roman"/>
              </a:rPr>
              <a:t>21            </a:t>
            </a:r>
            <a:r>
              <a:rPr sz="1300" spc="76" dirty="0">
                <a:latin typeface="Times New Roman"/>
                <a:cs typeface="Times New Roman"/>
              </a:rPr>
              <a:t> </a:t>
            </a:r>
            <a:r>
              <a:rPr sz="1300" dirty="0">
                <a:latin typeface="Times New Roman"/>
                <a:cs typeface="Times New Roman"/>
              </a:rPr>
              <a:t>12.75%         </a:t>
            </a:r>
            <a:r>
              <a:rPr sz="1300" spc="172" dirty="0">
                <a:latin typeface="Times New Roman"/>
                <a:cs typeface="Times New Roman"/>
              </a:rPr>
              <a:t> </a:t>
            </a:r>
            <a:r>
              <a:rPr sz="1300" dirty="0">
                <a:latin typeface="Times New Roman"/>
                <a:cs typeface="Times New Roman"/>
              </a:rPr>
              <a:t>5.50%             </a:t>
            </a:r>
            <a:r>
              <a:rPr sz="1300" spc="206" dirty="0">
                <a:latin typeface="Times New Roman"/>
                <a:cs typeface="Times New Roman"/>
              </a:rPr>
              <a:t> </a:t>
            </a:r>
            <a:r>
              <a:rPr sz="1300" dirty="0">
                <a:latin typeface="Times New Roman"/>
                <a:cs typeface="Times New Roman"/>
              </a:rPr>
              <a:t>25</a:t>
            </a:r>
            <a:endParaRPr sz="1300">
              <a:latin typeface="Times New Roman"/>
              <a:cs typeface="Times New Roman"/>
            </a:endParaRPr>
          </a:p>
          <a:p>
            <a:pPr marL="1216755">
              <a:lnSpc>
                <a:spcPct val="95825"/>
              </a:lnSpc>
              <a:spcBef>
                <a:spcPts val="162"/>
              </a:spcBef>
            </a:pPr>
            <a:r>
              <a:rPr sz="1300" dirty="0">
                <a:latin typeface="Times New Roman"/>
                <a:cs typeface="Times New Roman"/>
              </a:rPr>
              <a:t>Turkey                   </a:t>
            </a:r>
            <a:r>
              <a:rPr sz="1300" spc="292" dirty="0">
                <a:latin typeface="Times New Roman"/>
                <a:cs typeface="Times New Roman"/>
              </a:rPr>
              <a:t> </a:t>
            </a:r>
            <a:r>
              <a:rPr sz="1300" dirty="0">
                <a:latin typeface="Times New Roman"/>
                <a:cs typeface="Times New Roman"/>
              </a:rPr>
              <a:t>12            </a:t>
            </a:r>
            <a:r>
              <a:rPr sz="1300" spc="76" dirty="0">
                <a:latin typeface="Times New Roman"/>
                <a:cs typeface="Times New Roman"/>
              </a:rPr>
              <a:t> </a:t>
            </a:r>
            <a:r>
              <a:rPr sz="1300" dirty="0">
                <a:latin typeface="Times New Roman"/>
                <a:cs typeface="Times New Roman"/>
              </a:rPr>
              <a:t>25.00%         </a:t>
            </a:r>
            <a:r>
              <a:rPr sz="1300" spc="172" dirty="0">
                <a:latin typeface="Times New Roman"/>
                <a:cs typeface="Times New Roman"/>
              </a:rPr>
              <a:t> </a:t>
            </a:r>
            <a:r>
              <a:rPr sz="1300" dirty="0">
                <a:latin typeface="Times New Roman"/>
                <a:cs typeface="Times New Roman"/>
              </a:rPr>
              <a:t>2.00%             </a:t>
            </a:r>
            <a:r>
              <a:rPr sz="1300" spc="206" dirty="0">
                <a:latin typeface="Times New Roman"/>
                <a:cs typeface="Times New Roman"/>
              </a:rPr>
              <a:t> </a:t>
            </a:r>
            <a:r>
              <a:rPr sz="1300" dirty="0">
                <a:latin typeface="Times New Roman"/>
                <a:cs typeface="Times New Roman"/>
              </a:rPr>
              <a:t>35</a:t>
            </a:r>
            <a:endParaRPr sz="1300">
              <a:latin typeface="Times New Roman"/>
              <a:cs typeface="Times New Roman"/>
            </a:endParaRPr>
          </a:p>
          <a:p>
            <a:pPr marL="1216755">
              <a:lnSpc>
                <a:spcPct val="95825"/>
              </a:lnSpc>
              <a:spcBef>
                <a:spcPts val="162"/>
              </a:spcBef>
            </a:pPr>
            <a:r>
              <a:rPr sz="1300" dirty="0">
                <a:latin typeface="Times New Roman"/>
                <a:cs typeface="Times New Roman"/>
              </a:rPr>
              <a:t>Venezuela              </a:t>
            </a:r>
            <a:r>
              <a:rPr sz="1300" spc="175" dirty="0">
                <a:latin typeface="Times New Roman"/>
                <a:cs typeface="Times New Roman"/>
              </a:rPr>
              <a:t> </a:t>
            </a:r>
            <a:r>
              <a:rPr sz="1300" dirty="0">
                <a:latin typeface="Times New Roman"/>
                <a:cs typeface="Times New Roman"/>
              </a:rPr>
              <a:t>20            </a:t>
            </a:r>
            <a:r>
              <a:rPr sz="1300" spc="76" dirty="0">
                <a:latin typeface="Times New Roman"/>
                <a:cs typeface="Times New Roman"/>
              </a:rPr>
              <a:t> </a:t>
            </a:r>
            <a:r>
              <a:rPr sz="1300" dirty="0">
                <a:latin typeface="Times New Roman"/>
                <a:cs typeface="Times New Roman"/>
              </a:rPr>
              <a:t>15.00%         </a:t>
            </a:r>
            <a:r>
              <a:rPr sz="1300" spc="172" dirty="0">
                <a:latin typeface="Times New Roman"/>
                <a:cs typeface="Times New Roman"/>
              </a:rPr>
              <a:t> </a:t>
            </a:r>
            <a:r>
              <a:rPr sz="1300" dirty="0">
                <a:latin typeface="Times New Roman"/>
                <a:cs typeface="Times New Roman"/>
              </a:rPr>
              <a:t>3.50%             </a:t>
            </a:r>
            <a:r>
              <a:rPr sz="1300" spc="206" dirty="0">
                <a:latin typeface="Times New Roman"/>
                <a:cs typeface="Times New Roman"/>
              </a:rPr>
              <a:t> </a:t>
            </a:r>
            <a:r>
              <a:rPr sz="1300" dirty="0">
                <a:latin typeface="Times New Roman"/>
                <a:cs typeface="Times New Roman"/>
              </a:rPr>
              <a:t>45</a:t>
            </a:r>
            <a:endParaRPr sz="1300">
              <a:latin typeface="Times New Roman"/>
              <a:cs typeface="Times New Roman"/>
            </a:endParaRPr>
          </a:p>
        </p:txBody>
      </p:sp>
      <p:sp>
        <p:nvSpPr>
          <p:cNvPr id="2" name="object 2"/>
          <p:cNvSpPr txBox="1"/>
          <p:nvPr/>
        </p:nvSpPr>
        <p:spPr>
          <a:xfrm>
            <a:off x="2656201" y="2251397"/>
            <a:ext cx="4649728"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3956183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txBox="1"/>
          <p:nvPr/>
        </p:nvSpPr>
        <p:spPr>
          <a:xfrm>
            <a:off x="3539672" y="1307726"/>
            <a:ext cx="21812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Regression Results</a:t>
            </a:r>
            <a:endParaRPr sz="2200">
              <a:latin typeface="Times New Roman"/>
              <a:cs typeface="Times New Roman"/>
            </a:endParaRPr>
          </a:p>
        </p:txBody>
      </p:sp>
      <p:sp>
        <p:nvSpPr>
          <p:cNvPr id="7" name="object 7"/>
          <p:cNvSpPr txBox="1"/>
          <p:nvPr/>
        </p:nvSpPr>
        <p:spPr>
          <a:xfrm>
            <a:off x="1525442" y="2095500"/>
            <a:ext cx="6258425"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regression of PE ratios on these variables provides the following –</a:t>
            </a:r>
            <a:endParaRPr sz="1600">
              <a:latin typeface="Times New Roman"/>
              <a:cs typeface="Times New Roman"/>
            </a:endParaRPr>
          </a:p>
        </p:txBody>
      </p:sp>
      <p:sp>
        <p:nvSpPr>
          <p:cNvPr id="6" name="object 6"/>
          <p:cNvSpPr txBox="1"/>
          <p:nvPr/>
        </p:nvSpPr>
        <p:spPr>
          <a:xfrm>
            <a:off x="1941079" y="2368250"/>
            <a:ext cx="878563"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PE = 16.16</a:t>
            </a:r>
            <a:endParaRPr sz="1400">
              <a:latin typeface="Times New Roman"/>
              <a:cs typeface="Times New Roman"/>
            </a:endParaRPr>
          </a:p>
        </p:txBody>
      </p:sp>
      <p:sp>
        <p:nvSpPr>
          <p:cNvPr id="5" name="object 5"/>
          <p:cNvSpPr txBox="1"/>
          <p:nvPr/>
        </p:nvSpPr>
        <p:spPr>
          <a:xfrm>
            <a:off x="3187987" y="2368251"/>
            <a:ext cx="1925329" cy="717176"/>
          </a:xfrm>
          <a:prstGeom prst="rect">
            <a:avLst/>
          </a:prstGeom>
        </p:spPr>
        <p:txBody>
          <a:bodyPr wrap="square" lIns="0" tIns="0" rIns="0" bIns="0" rtlCol="0">
            <a:noAutofit/>
          </a:bodyPr>
          <a:lstStyle/>
          <a:p>
            <a:pPr marL="56985" marR="27352">
              <a:lnSpc>
                <a:spcPts val="1476"/>
              </a:lnSpc>
              <a:spcBef>
                <a:spcPts val="74"/>
              </a:spcBef>
            </a:pPr>
            <a:r>
              <a:rPr sz="1400" dirty="0">
                <a:latin typeface="Times New Roman"/>
                <a:cs typeface="Times New Roman"/>
              </a:rPr>
              <a:t>- 7.94 Interest Rates</a:t>
            </a:r>
            <a:endParaRPr sz="1400">
              <a:latin typeface="Times New Roman"/>
              <a:cs typeface="Times New Roman"/>
            </a:endParaRPr>
          </a:p>
          <a:p>
            <a:pPr marL="11397">
              <a:lnSpc>
                <a:spcPct val="95825"/>
              </a:lnSpc>
              <a:spcBef>
                <a:spcPts val="338"/>
              </a:spcBef>
            </a:pPr>
            <a:r>
              <a:rPr sz="1400" dirty="0">
                <a:latin typeface="Times New Roman"/>
                <a:cs typeface="Times New Roman"/>
              </a:rPr>
              <a:t>+ 154.40 Growth in GDP</a:t>
            </a:r>
            <a:endParaRPr sz="1400">
              <a:latin typeface="Times New Roman"/>
              <a:cs typeface="Times New Roman"/>
            </a:endParaRPr>
          </a:p>
          <a:p>
            <a:pPr marL="56985" marR="27352">
              <a:lnSpc>
                <a:spcPct val="95825"/>
              </a:lnSpc>
              <a:spcBef>
                <a:spcPts val="412"/>
              </a:spcBef>
            </a:pPr>
            <a:r>
              <a:rPr sz="1400" dirty="0">
                <a:latin typeface="Times New Roman"/>
                <a:cs typeface="Times New Roman"/>
              </a:rPr>
              <a:t>- 0.1116 Country Risk</a:t>
            </a:r>
            <a:endParaRPr sz="1400">
              <a:latin typeface="Times New Roman"/>
              <a:cs typeface="Times New Roman"/>
            </a:endParaRPr>
          </a:p>
        </p:txBody>
      </p:sp>
      <p:sp>
        <p:nvSpPr>
          <p:cNvPr id="4" name="object 4"/>
          <p:cNvSpPr txBox="1"/>
          <p:nvPr/>
        </p:nvSpPr>
        <p:spPr>
          <a:xfrm>
            <a:off x="1987260" y="3141456"/>
            <a:ext cx="1360665"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R Squared = 73%</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28</a:t>
            </a:r>
            <a:endParaRPr sz="1300">
              <a:latin typeface="Times New Roman"/>
              <a:cs typeface="Times New Roman"/>
            </a:endParaRPr>
          </a:p>
        </p:txBody>
      </p:sp>
    </p:spTree>
    <p:extLst>
      <p:ext uri="{BB962C8B-B14F-4D97-AF65-F5344CB8AC3E}">
        <p14:creationId xmlns:p14="http://schemas.microsoft.com/office/powerpoint/2010/main" val="211910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8" name="object 1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9" name="object 1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2" name="object 12"/>
          <p:cNvSpPr txBox="1"/>
          <p:nvPr/>
        </p:nvSpPr>
        <p:spPr>
          <a:xfrm>
            <a:off x="2655363" y="1307726"/>
            <a:ext cx="394970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 Essence of  relative valuation?</a:t>
            </a:r>
            <a:endParaRPr sz="2200">
              <a:latin typeface="Times New Roman"/>
              <a:cs typeface="Times New Roman"/>
            </a:endParaRPr>
          </a:p>
        </p:txBody>
      </p:sp>
      <p:sp>
        <p:nvSpPr>
          <p:cNvPr id="11" name="object 11"/>
          <p:cNvSpPr txBox="1"/>
          <p:nvPr/>
        </p:nvSpPr>
        <p:spPr>
          <a:xfrm>
            <a:off x="1525442" y="2095501"/>
            <a:ext cx="6748254" cy="754379"/>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In relative valuation, the value of an asset is compared to the values assessed</a:t>
            </a:r>
            <a:endParaRPr sz="1600">
              <a:latin typeface="Times New Roman"/>
              <a:cs typeface="Times New Roman"/>
            </a:endParaRPr>
          </a:p>
          <a:p>
            <a:pPr marL="319115" marR="30772">
              <a:lnSpc>
                <a:spcPct val="95825"/>
              </a:lnSpc>
            </a:pPr>
            <a:r>
              <a:rPr sz="1600" dirty="0">
                <a:latin typeface="Times New Roman"/>
                <a:cs typeface="Times New Roman"/>
              </a:rPr>
              <a:t>by the market for similar or comparable assets.</a:t>
            </a:r>
            <a:endParaRPr sz="1600">
              <a:latin typeface="Times New Roman"/>
              <a:cs typeface="Times New Roman"/>
            </a:endParaRPr>
          </a:p>
          <a:p>
            <a:pPr marL="11397" marR="30772">
              <a:lnSpc>
                <a:spcPct val="95825"/>
              </a:lnSpc>
              <a:spcBef>
                <a:spcPts val="50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To do relative valuation then,</a:t>
            </a:r>
            <a:endParaRPr sz="1600">
              <a:latin typeface="Times New Roman"/>
              <a:cs typeface="Times New Roman"/>
            </a:endParaRPr>
          </a:p>
        </p:txBody>
      </p:sp>
      <p:sp>
        <p:nvSpPr>
          <p:cNvPr id="10" name="object 10"/>
          <p:cNvSpPr txBox="1"/>
          <p:nvPr/>
        </p:nvSpPr>
        <p:spPr>
          <a:xfrm>
            <a:off x="1941078" y="2902544"/>
            <a:ext cx="141734" cy="463030"/>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9" name="object 9"/>
          <p:cNvSpPr txBox="1"/>
          <p:nvPr/>
        </p:nvSpPr>
        <p:spPr>
          <a:xfrm>
            <a:off x="2200851" y="2906133"/>
            <a:ext cx="5744596"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Need t</a:t>
            </a:r>
            <a:r>
              <a:rPr sz="1400" spc="26" dirty="0">
                <a:latin typeface="Times New Roman"/>
                <a:cs typeface="Times New Roman"/>
              </a:rPr>
              <a:t>o</a:t>
            </a:r>
            <a:r>
              <a:rPr sz="1400" u="heavy" spc="-26" dirty="0">
                <a:latin typeface="Times New Roman"/>
                <a:cs typeface="Times New Roman"/>
              </a:rPr>
              <a:t> </a:t>
            </a:r>
            <a:r>
              <a:rPr sz="1400" u="heavy" dirty="0">
                <a:latin typeface="Times New Roman"/>
                <a:cs typeface="Times New Roman"/>
              </a:rPr>
              <a:t>identify comparable assets</a:t>
            </a:r>
            <a:r>
              <a:rPr sz="1400" dirty="0">
                <a:latin typeface="Times New Roman"/>
                <a:cs typeface="Times New Roman"/>
              </a:rPr>
              <a:t> and obtain market values for these assets.</a:t>
            </a:r>
            <a:endParaRPr sz="1400">
              <a:latin typeface="Times New Roman"/>
              <a:cs typeface="Times New Roman"/>
            </a:endParaRPr>
          </a:p>
        </p:txBody>
      </p:sp>
      <p:sp>
        <p:nvSpPr>
          <p:cNvPr id="8" name="object 8"/>
          <p:cNvSpPr txBox="1"/>
          <p:nvPr/>
        </p:nvSpPr>
        <p:spPr>
          <a:xfrm>
            <a:off x="2200852" y="3163868"/>
            <a:ext cx="5872877"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Convert these market values into </a:t>
            </a:r>
            <a:r>
              <a:rPr sz="1400" u="heavy" dirty="0">
                <a:latin typeface="Times New Roman"/>
                <a:cs typeface="Times New Roman"/>
              </a:rPr>
              <a:t>standardized values</a:t>
            </a:r>
            <a:r>
              <a:rPr sz="1400" dirty="0">
                <a:latin typeface="Times New Roman"/>
                <a:cs typeface="Times New Roman"/>
              </a:rPr>
              <a:t>, since the absolute prices</a:t>
            </a:r>
            <a:endParaRPr sz="1400">
              <a:latin typeface="Times New Roman"/>
              <a:cs typeface="Times New Roman"/>
            </a:endParaRPr>
          </a:p>
        </p:txBody>
      </p:sp>
      <p:sp>
        <p:nvSpPr>
          <p:cNvPr id="7" name="object 7"/>
          <p:cNvSpPr txBox="1"/>
          <p:nvPr/>
        </p:nvSpPr>
        <p:spPr>
          <a:xfrm>
            <a:off x="2195079" y="3378573"/>
            <a:ext cx="6075250" cy="672353"/>
          </a:xfrm>
          <a:prstGeom prst="rect">
            <a:avLst/>
          </a:prstGeom>
        </p:spPr>
        <p:txBody>
          <a:bodyPr wrap="square" lIns="0" tIns="0" rIns="0" bIns="0" rtlCol="0">
            <a:noAutofit/>
          </a:bodyPr>
          <a:lstStyle/>
          <a:p>
            <a:pPr marL="11397" marR="20056">
              <a:lnSpc>
                <a:spcPts val="1476"/>
              </a:lnSpc>
              <a:spcBef>
                <a:spcPts val="74"/>
              </a:spcBef>
            </a:pPr>
            <a:r>
              <a:rPr sz="1400" dirty="0">
                <a:latin typeface="Times New Roman"/>
                <a:cs typeface="Times New Roman"/>
              </a:rPr>
              <a:t>cannot be compared. This process of standardizing creates price multiples.</a:t>
            </a:r>
            <a:endParaRPr sz="1400">
              <a:latin typeface="Times New Roman"/>
              <a:cs typeface="Times New Roman"/>
            </a:endParaRPr>
          </a:p>
          <a:p>
            <a:pPr marL="11397" indent="5698">
              <a:lnSpc>
                <a:spcPct val="99754"/>
              </a:lnSpc>
              <a:spcBef>
                <a:spcPts val="325"/>
              </a:spcBef>
            </a:pPr>
            <a:r>
              <a:rPr sz="1400" u="heavy" dirty="0">
                <a:latin typeface="Times New Roman"/>
                <a:cs typeface="Times New Roman"/>
              </a:rPr>
              <a:t>Compare</a:t>
            </a:r>
            <a:r>
              <a:rPr sz="1400" dirty="0">
                <a:latin typeface="Times New Roman"/>
                <a:cs typeface="Times New Roman"/>
              </a:rPr>
              <a:t> the standardized value or multiple for the asset being analyzed to the standardized values for comparable asset</a:t>
            </a:r>
            <a:r>
              <a:rPr sz="1400" spc="-98" dirty="0">
                <a:latin typeface="Times New Roman"/>
                <a:cs typeface="Times New Roman"/>
              </a:rPr>
              <a:t>,</a:t>
            </a:r>
            <a:r>
              <a:rPr sz="1400" u="heavy" spc="99" dirty="0">
                <a:latin typeface="Times New Roman"/>
                <a:cs typeface="Times New Roman"/>
              </a:rPr>
              <a:t> </a:t>
            </a:r>
            <a:r>
              <a:rPr sz="1400" u="heavy" dirty="0">
                <a:latin typeface="Times New Roman"/>
                <a:cs typeface="Times New Roman"/>
              </a:rPr>
              <a:t>controlling for any differences</a:t>
            </a:r>
            <a:r>
              <a:rPr sz="1400" dirty="0">
                <a:latin typeface="Times New Roman"/>
                <a:cs typeface="Times New Roman"/>
              </a:rPr>
              <a:t> between</a:t>
            </a:r>
            <a:endParaRPr sz="1400">
              <a:latin typeface="Times New Roman"/>
              <a:cs typeface="Times New Roman"/>
            </a:endParaRPr>
          </a:p>
        </p:txBody>
      </p:sp>
      <p:sp>
        <p:nvSpPr>
          <p:cNvPr id="6" name="object 6"/>
          <p:cNvSpPr txBox="1"/>
          <p:nvPr/>
        </p:nvSpPr>
        <p:spPr>
          <a:xfrm>
            <a:off x="1941078" y="3630927"/>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5" name="object 5"/>
          <p:cNvSpPr txBox="1"/>
          <p:nvPr/>
        </p:nvSpPr>
        <p:spPr>
          <a:xfrm>
            <a:off x="2195079" y="4062132"/>
            <a:ext cx="6124486" cy="414618"/>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the firms</a:t>
            </a:r>
            <a:r>
              <a:rPr sz="1400" spc="-78" dirty="0">
                <a:latin typeface="Times New Roman"/>
                <a:cs typeface="Times New Roman"/>
              </a:rPr>
              <a:t> </a:t>
            </a:r>
            <a:r>
              <a:rPr sz="1400" dirty="0">
                <a:latin typeface="Times New Roman"/>
                <a:cs typeface="Times New Roman"/>
              </a:rPr>
              <a:t>that might affect the multiple, to judge whether the asset is under or over</a:t>
            </a:r>
            <a:endParaRPr sz="1400">
              <a:latin typeface="Times New Roman"/>
              <a:cs typeface="Times New Roman"/>
            </a:endParaRPr>
          </a:p>
          <a:p>
            <a:pPr marL="11397" marR="27352">
              <a:lnSpc>
                <a:spcPct val="95825"/>
              </a:lnSpc>
            </a:pPr>
            <a:r>
              <a:rPr sz="1400" dirty="0">
                <a:latin typeface="Times New Roman"/>
                <a:cs typeface="Times New Roman"/>
              </a:rPr>
              <a:t>valued</a:t>
            </a:r>
            <a:endParaRPr sz="1400">
              <a:latin typeface="Times New Roman"/>
              <a:cs typeface="Times New Roman"/>
            </a:endParaRPr>
          </a:p>
        </p:txBody>
      </p:sp>
      <p:sp>
        <p:nvSpPr>
          <p:cNvPr id="4" name="object 4"/>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3" name="object 3"/>
          <p:cNvSpPr txBox="1"/>
          <p:nvPr/>
        </p:nvSpPr>
        <p:spPr>
          <a:xfrm>
            <a:off x="8471475" y="6193771"/>
            <a:ext cx="128155"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2</a:t>
            </a:r>
            <a:endParaRPr sz="1300">
              <a:latin typeface="Times New Roman"/>
              <a:cs typeface="Times New Roman"/>
            </a:endParaRPr>
          </a:p>
        </p:txBody>
      </p:sp>
      <p:sp>
        <p:nvSpPr>
          <p:cNvPr id="2" name="object 2"/>
          <p:cNvSpPr txBox="1"/>
          <p:nvPr/>
        </p:nvSpPr>
        <p:spPr>
          <a:xfrm>
            <a:off x="5266170" y="3871632"/>
            <a:ext cx="58990"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4155070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bject 11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3" name="object 11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4" name="object 11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15" name="object 11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16" name="object 11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7" name="object 11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18" name="object 11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9" name="object 119"/>
          <p:cNvSpPr/>
          <p:nvPr/>
        </p:nvSpPr>
        <p:spPr>
          <a:xfrm>
            <a:off x="1039090" y="1882589"/>
            <a:ext cx="7065816" cy="3899645"/>
          </a:xfrm>
          <a:custGeom>
            <a:avLst/>
            <a:gdLst/>
            <a:ahLst/>
            <a:cxnLst/>
            <a:rect l="l" t="t" r="r" b="b"/>
            <a:pathLst>
              <a:path w="7772398" h="4419598">
                <a:moveTo>
                  <a:pt x="0" y="0"/>
                </a:moveTo>
                <a:lnTo>
                  <a:pt x="0" y="4419598"/>
                </a:lnTo>
                <a:lnTo>
                  <a:pt x="7772398" y="4419598"/>
                </a:lnTo>
                <a:lnTo>
                  <a:pt x="7772398" y="0"/>
                </a:lnTo>
                <a:lnTo>
                  <a:pt x="0" y="0"/>
                </a:lnTo>
                <a:close/>
              </a:path>
            </a:pathLst>
          </a:custGeom>
          <a:solidFill>
            <a:srgbClr val="FEFFFF"/>
          </a:solidFill>
        </p:spPr>
        <p:txBody>
          <a:bodyPr wrap="square" lIns="0" tIns="0" rIns="0" bIns="0" rtlCol="0">
            <a:noAutofit/>
          </a:bodyPr>
          <a:lstStyle/>
          <a:p>
            <a:endParaRPr/>
          </a:p>
        </p:txBody>
      </p:sp>
      <p:sp>
        <p:nvSpPr>
          <p:cNvPr id="120" name="object 120"/>
          <p:cNvSpPr/>
          <p:nvPr/>
        </p:nvSpPr>
        <p:spPr>
          <a:xfrm>
            <a:off x="1505775" y="1882587"/>
            <a:ext cx="0" cy="3899647"/>
          </a:xfrm>
          <a:custGeom>
            <a:avLst/>
            <a:gdLst/>
            <a:ahLst/>
            <a:cxnLst/>
            <a:rect l="l" t="t" r="r" b="b"/>
            <a:pathLst>
              <a:path h="4419600">
                <a:moveTo>
                  <a:pt x="0" y="1"/>
                </a:moveTo>
                <a:lnTo>
                  <a:pt x="0" y="4419600"/>
                </a:lnTo>
              </a:path>
            </a:pathLst>
          </a:custGeom>
          <a:ln w="19384">
            <a:solidFill>
              <a:srgbClr val="000000"/>
            </a:solidFill>
          </a:ln>
        </p:spPr>
        <p:txBody>
          <a:bodyPr wrap="square" lIns="0" tIns="0" rIns="0" bIns="0" rtlCol="0">
            <a:noAutofit/>
          </a:bodyPr>
          <a:lstStyle/>
          <a:p>
            <a:endParaRPr/>
          </a:p>
        </p:txBody>
      </p:sp>
      <p:sp>
        <p:nvSpPr>
          <p:cNvPr id="121" name="object 121"/>
          <p:cNvSpPr/>
          <p:nvPr/>
        </p:nvSpPr>
        <p:spPr>
          <a:xfrm>
            <a:off x="2580715" y="1899729"/>
            <a:ext cx="0" cy="3882506"/>
          </a:xfrm>
          <a:custGeom>
            <a:avLst/>
            <a:gdLst/>
            <a:ahLst/>
            <a:cxnLst/>
            <a:rect l="l" t="t" r="r" b="b"/>
            <a:pathLst>
              <a:path h="4400173">
                <a:moveTo>
                  <a:pt x="0" y="0"/>
                </a:moveTo>
                <a:lnTo>
                  <a:pt x="0" y="4400173"/>
                </a:lnTo>
              </a:path>
            </a:pathLst>
          </a:custGeom>
          <a:ln w="19384">
            <a:solidFill>
              <a:srgbClr val="000000"/>
            </a:solidFill>
          </a:ln>
        </p:spPr>
        <p:txBody>
          <a:bodyPr wrap="square" lIns="0" tIns="0" rIns="0" bIns="0" rtlCol="0">
            <a:noAutofit/>
          </a:bodyPr>
          <a:lstStyle/>
          <a:p>
            <a:endParaRPr/>
          </a:p>
        </p:txBody>
      </p:sp>
      <p:sp>
        <p:nvSpPr>
          <p:cNvPr id="122" name="object 122"/>
          <p:cNvSpPr/>
          <p:nvPr/>
        </p:nvSpPr>
        <p:spPr>
          <a:xfrm>
            <a:off x="3532302" y="1899729"/>
            <a:ext cx="0" cy="3882506"/>
          </a:xfrm>
          <a:custGeom>
            <a:avLst/>
            <a:gdLst/>
            <a:ahLst/>
            <a:cxnLst/>
            <a:rect l="l" t="t" r="r" b="b"/>
            <a:pathLst>
              <a:path h="4400173">
                <a:moveTo>
                  <a:pt x="0" y="0"/>
                </a:moveTo>
                <a:lnTo>
                  <a:pt x="0" y="4400173"/>
                </a:lnTo>
              </a:path>
            </a:pathLst>
          </a:custGeom>
          <a:ln w="19384">
            <a:solidFill>
              <a:srgbClr val="000000"/>
            </a:solidFill>
          </a:ln>
        </p:spPr>
        <p:txBody>
          <a:bodyPr wrap="square" lIns="0" tIns="0" rIns="0" bIns="0" rtlCol="0">
            <a:noAutofit/>
          </a:bodyPr>
          <a:lstStyle/>
          <a:p>
            <a:endParaRPr/>
          </a:p>
        </p:txBody>
      </p:sp>
      <p:sp>
        <p:nvSpPr>
          <p:cNvPr id="123" name="object 123"/>
          <p:cNvSpPr/>
          <p:nvPr/>
        </p:nvSpPr>
        <p:spPr>
          <a:xfrm>
            <a:off x="4466266" y="1899729"/>
            <a:ext cx="0" cy="3882506"/>
          </a:xfrm>
          <a:custGeom>
            <a:avLst/>
            <a:gdLst/>
            <a:ahLst/>
            <a:cxnLst/>
            <a:rect l="l" t="t" r="r" b="b"/>
            <a:pathLst>
              <a:path h="4400173">
                <a:moveTo>
                  <a:pt x="0" y="0"/>
                </a:moveTo>
                <a:lnTo>
                  <a:pt x="0" y="4400173"/>
                </a:lnTo>
              </a:path>
            </a:pathLst>
          </a:custGeom>
          <a:ln w="19384">
            <a:solidFill>
              <a:srgbClr val="000000"/>
            </a:solidFill>
          </a:ln>
        </p:spPr>
        <p:txBody>
          <a:bodyPr wrap="square" lIns="0" tIns="0" rIns="0" bIns="0" rtlCol="0">
            <a:noAutofit/>
          </a:bodyPr>
          <a:lstStyle/>
          <a:p>
            <a:endParaRPr/>
          </a:p>
        </p:txBody>
      </p:sp>
      <p:sp>
        <p:nvSpPr>
          <p:cNvPr id="124" name="object 124"/>
          <p:cNvSpPr/>
          <p:nvPr/>
        </p:nvSpPr>
        <p:spPr>
          <a:xfrm>
            <a:off x="5470720" y="1899729"/>
            <a:ext cx="0" cy="3882506"/>
          </a:xfrm>
          <a:custGeom>
            <a:avLst/>
            <a:gdLst/>
            <a:ahLst/>
            <a:cxnLst/>
            <a:rect l="l" t="t" r="r" b="b"/>
            <a:pathLst>
              <a:path h="4400173">
                <a:moveTo>
                  <a:pt x="0" y="0"/>
                </a:moveTo>
                <a:lnTo>
                  <a:pt x="0" y="4400173"/>
                </a:lnTo>
              </a:path>
            </a:pathLst>
          </a:custGeom>
          <a:ln w="19384">
            <a:solidFill>
              <a:srgbClr val="000000"/>
            </a:solidFill>
          </a:ln>
        </p:spPr>
        <p:txBody>
          <a:bodyPr wrap="square" lIns="0" tIns="0" rIns="0" bIns="0" rtlCol="0">
            <a:noAutofit/>
          </a:bodyPr>
          <a:lstStyle/>
          <a:p>
            <a:endParaRPr/>
          </a:p>
        </p:txBody>
      </p:sp>
      <p:sp>
        <p:nvSpPr>
          <p:cNvPr id="125" name="object 125"/>
          <p:cNvSpPr/>
          <p:nvPr/>
        </p:nvSpPr>
        <p:spPr>
          <a:xfrm>
            <a:off x="6404685" y="1899729"/>
            <a:ext cx="0" cy="3882506"/>
          </a:xfrm>
          <a:custGeom>
            <a:avLst/>
            <a:gdLst/>
            <a:ahLst/>
            <a:cxnLst/>
            <a:rect l="l" t="t" r="r" b="b"/>
            <a:pathLst>
              <a:path h="4400173">
                <a:moveTo>
                  <a:pt x="0" y="0"/>
                </a:moveTo>
                <a:lnTo>
                  <a:pt x="0" y="4400173"/>
                </a:lnTo>
              </a:path>
            </a:pathLst>
          </a:custGeom>
          <a:ln w="19384">
            <a:solidFill>
              <a:srgbClr val="000000"/>
            </a:solidFill>
          </a:ln>
        </p:spPr>
        <p:txBody>
          <a:bodyPr wrap="square" lIns="0" tIns="0" rIns="0" bIns="0" rtlCol="0">
            <a:noAutofit/>
          </a:bodyPr>
          <a:lstStyle/>
          <a:p>
            <a:endParaRPr/>
          </a:p>
        </p:txBody>
      </p:sp>
      <p:sp>
        <p:nvSpPr>
          <p:cNvPr id="126" name="object 126"/>
          <p:cNvSpPr/>
          <p:nvPr/>
        </p:nvSpPr>
        <p:spPr>
          <a:xfrm>
            <a:off x="7638224" y="1899729"/>
            <a:ext cx="0" cy="3882506"/>
          </a:xfrm>
          <a:custGeom>
            <a:avLst/>
            <a:gdLst/>
            <a:ahLst/>
            <a:cxnLst/>
            <a:rect l="l" t="t" r="r" b="b"/>
            <a:pathLst>
              <a:path h="4400173">
                <a:moveTo>
                  <a:pt x="0" y="0"/>
                </a:moveTo>
                <a:lnTo>
                  <a:pt x="0" y="4400173"/>
                </a:lnTo>
              </a:path>
            </a:pathLst>
          </a:custGeom>
          <a:ln w="19384">
            <a:solidFill>
              <a:srgbClr val="000000"/>
            </a:solidFill>
          </a:ln>
        </p:spPr>
        <p:txBody>
          <a:bodyPr wrap="square" lIns="0" tIns="0" rIns="0" bIns="0" rtlCol="0">
            <a:noAutofit/>
          </a:bodyPr>
          <a:lstStyle/>
          <a:p>
            <a:endParaRPr/>
          </a:p>
        </p:txBody>
      </p:sp>
      <p:sp>
        <p:nvSpPr>
          <p:cNvPr id="127" name="object 127"/>
          <p:cNvSpPr/>
          <p:nvPr/>
        </p:nvSpPr>
        <p:spPr>
          <a:xfrm>
            <a:off x="1514586" y="1891159"/>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28" name="object 128"/>
          <p:cNvSpPr/>
          <p:nvPr/>
        </p:nvSpPr>
        <p:spPr>
          <a:xfrm>
            <a:off x="1514586" y="2259696"/>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29" name="object 129"/>
          <p:cNvSpPr/>
          <p:nvPr/>
        </p:nvSpPr>
        <p:spPr>
          <a:xfrm>
            <a:off x="1514586" y="2478248"/>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30" name="object 130"/>
          <p:cNvSpPr/>
          <p:nvPr/>
        </p:nvSpPr>
        <p:spPr>
          <a:xfrm>
            <a:off x="1514586" y="2696800"/>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31" name="object 131"/>
          <p:cNvSpPr/>
          <p:nvPr/>
        </p:nvSpPr>
        <p:spPr>
          <a:xfrm>
            <a:off x="1514586" y="2915351"/>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32" name="object 132"/>
          <p:cNvSpPr/>
          <p:nvPr/>
        </p:nvSpPr>
        <p:spPr>
          <a:xfrm>
            <a:off x="1514586" y="3133902"/>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33" name="object 133"/>
          <p:cNvSpPr/>
          <p:nvPr/>
        </p:nvSpPr>
        <p:spPr>
          <a:xfrm>
            <a:off x="1514586" y="3352454"/>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34" name="object 134"/>
          <p:cNvSpPr/>
          <p:nvPr/>
        </p:nvSpPr>
        <p:spPr>
          <a:xfrm>
            <a:off x="1514586" y="3571007"/>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35" name="object 135"/>
          <p:cNvSpPr/>
          <p:nvPr/>
        </p:nvSpPr>
        <p:spPr>
          <a:xfrm>
            <a:off x="1514586" y="3789559"/>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36" name="object 136"/>
          <p:cNvSpPr/>
          <p:nvPr/>
        </p:nvSpPr>
        <p:spPr>
          <a:xfrm>
            <a:off x="1514586" y="4008109"/>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37" name="object 137"/>
          <p:cNvSpPr/>
          <p:nvPr/>
        </p:nvSpPr>
        <p:spPr>
          <a:xfrm>
            <a:off x="1514586" y="4226661"/>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38" name="object 138"/>
          <p:cNvSpPr/>
          <p:nvPr/>
        </p:nvSpPr>
        <p:spPr>
          <a:xfrm>
            <a:off x="1514586" y="4445213"/>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39" name="object 139"/>
          <p:cNvSpPr/>
          <p:nvPr/>
        </p:nvSpPr>
        <p:spPr>
          <a:xfrm>
            <a:off x="1514586" y="4663765"/>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40" name="object 140"/>
          <p:cNvSpPr/>
          <p:nvPr/>
        </p:nvSpPr>
        <p:spPr>
          <a:xfrm>
            <a:off x="1514586" y="4882316"/>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41" name="object 141"/>
          <p:cNvSpPr/>
          <p:nvPr/>
        </p:nvSpPr>
        <p:spPr>
          <a:xfrm>
            <a:off x="1514586" y="5100868"/>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42" name="object 142"/>
          <p:cNvSpPr/>
          <p:nvPr/>
        </p:nvSpPr>
        <p:spPr>
          <a:xfrm>
            <a:off x="1514586" y="5319420"/>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43" name="object 143"/>
          <p:cNvSpPr/>
          <p:nvPr/>
        </p:nvSpPr>
        <p:spPr>
          <a:xfrm>
            <a:off x="1514586" y="5537972"/>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44" name="object 144"/>
          <p:cNvSpPr/>
          <p:nvPr/>
        </p:nvSpPr>
        <p:spPr>
          <a:xfrm>
            <a:off x="1514586" y="5773664"/>
            <a:ext cx="6132448" cy="0"/>
          </a:xfrm>
          <a:custGeom>
            <a:avLst/>
            <a:gdLst/>
            <a:ahLst/>
            <a:cxnLst/>
            <a:rect l="l" t="t" r="r" b="b"/>
            <a:pathLst>
              <a:path w="6745693">
                <a:moveTo>
                  <a:pt x="6745693" y="0"/>
                </a:moveTo>
                <a:lnTo>
                  <a:pt x="0" y="0"/>
                </a:lnTo>
              </a:path>
              <a:path w="6745693">
                <a:moveTo>
                  <a:pt x="0" y="1"/>
                </a:moveTo>
                <a:lnTo>
                  <a:pt x="6745693" y="0"/>
                </a:lnTo>
              </a:path>
            </a:pathLst>
          </a:custGeom>
          <a:ln w="19405">
            <a:solidFill>
              <a:srgbClr val="000000"/>
            </a:solidFill>
          </a:ln>
        </p:spPr>
        <p:txBody>
          <a:bodyPr wrap="square" lIns="0" tIns="0" rIns="0" bIns="0" rtlCol="0">
            <a:noAutofit/>
          </a:bodyPr>
          <a:lstStyle/>
          <a:p>
            <a:endParaRPr/>
          </a:p>
        </p:txBody>
      </p:sp>
      <p:sp>
        <p:nvSpPr>
          <p:cNvPr id="145" name="object 145"/>
          <p:cNvSpPr/>
          <p:nvPr/>
        </p:nvSpPr>
        <p:spPr>
          <a:xfrm>
            <a:off x="1037201" y="1880756"/>
            <a:ext cx="7069595" cy="3903313"/>
          </a:xfrm>
          <a:custGeom>
            <a:avLst/>
            <a:gdLst/>
            <a:ahLst/>
            <a:cxnLst/>
            <a:rect l="l" t="t" r="r" b="b"/>
            <a:pathLst>
              <a:path w="7776554" h="4423755">
                <a:moveTo>
                  <a:pt x="0" y="0"/>
                </a:moveTo>
                <a:lnTo>
                  <a:pt x="7776554" y="0"/>
                </a:lnTo>
                <a:lnTo>
                  <a:pt x="7776554" y="4423755"/>
                </a:lnTo>
                <a:lnTo>
                  <a:pt x="0" y="4423755"/>
                </a:lnTo>
                <a:lnTo>
                  <a:pt x="0" y="0"/>
                </a:lnTo>
                <a:close/>
              </a:path>
            </a:pathLst>
          </a:custGeom>
          <a:ln w="4156">
            <a:solidFill>
              <a:srgbClr val="000000"/>
            </a:solidFill>
          </a:ln>
        </p:spPr>
        <p:txBody>
          <a:bodyPr wrap="square" lIns="0" tIns="0" rIns="0" bIns="0" rtlCol="0">
            <a:noAutofit/>
          </a:bodyPr>
          <a:lstStyle/>
          <a:p>
            <a:endParaRPr/>
          </a:p>
        </p:txBody>
      </p:sp>
      <p:sp>
        <p:nvSpPr>
          <p:cNvPr id="111" name="object 111"/>
          <p:cNvSpPr txBox="1"/>
          <p:nvPr/>
        </p:nvSpPr>
        <p:spPr>
          <a:xfrm>
            <a:off x="3489748" y="1307726"/>
            <a:ext cx="111100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Predicted</a:t>
            </a:r>
            <a:endParaRPr sz="2200">
              <a:latin typeface="Times New Roman"/>
              <a:cs typeface="Times New Roman"/>
            </a:endParaRPr>
          </a:p>
        </p:txBody>
      </p:sp>
      <p:sp>
        <p:nvSpPr>
          <p:cNvPr id="110" name="object 110"/>
          <p:cNvSpPr txBox="1"/>
          <p:nvPr/>
        </p:nvSpPr>
        <p:spPr>
          <a:xfrm>
            <a:off x="4605371" y="1307726"/>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109" name="object 109"/>
          <p:cNvSpPr txBox="1"/>
          <p:nvPr/>
        </p:nvSpPr>
        <p:spPr>
          <a:xfrm>
            <a:off x="4998008" y="1307726"/>
            <a:ext cx="77277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108" name="object 108"/>
          <p:cNvSpPr txBox="1"/>
          <p:nvPr/>
        </p:nvSpPr>
        <p:spPr>
          <a:xfrm>
            <a:off x="5749937" y="2059936"/>
            <a:ext cx="352835" cy="193825"/>
          </a:xfrm>
          <a:prstGeom prst="rect">
            <a:avLst/>
          </a:prstGeom>
        </p:spPr>
        <p:txBody>
          <a:bodyPr wrap="square" lIns="0" tIns="0" rIns="0" bIns="0" rtlCol="0">
            <a:noAutofit/>
          </a:bodyPr>
          <a:lstStyle/>
          <a:p>
            <a:pPr marL="11397">
              <a:lnSpc>
                <a:spcPts val="1409"/>
              </a:lnSpc>
              <a:spcBef>
                <a:spcPts val="70"/>
              </a:spcBef>
            </a:pPr>
            <a:r>
              <a:rPr sz="1300" i="1" dirty="0">
                <a:latin typeface="Times New Roman"/>
                <a:cs typeface="Times New Roman"/>
              </a:rPr>
              <a:t>Risk</a:t>
            </a:r>
            <a:endParaRPr sz="1300">
              <a:latin typeface="Times New Roman"/>
              <a:cs typeface="Times New Roman"/>
            </a:endParaRPr>
          </a:p>
        </p:txBody>
      </p:sp>
      <p:sp>
        <p:nvSpPr>
          <p:cNvPr id="107" name="object 107"/>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06" name="object 106"/>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29</a:t>
            </a:r>
            <a:endParaRPr sz="1300">
              <a:latin typeface="Times New Roman"/>
              <a:cs typeface="Times New Roman"/>
            </a:endParaRPr>
          </a:p>
        </p:txBody>
      </p:sp>
      <p:sp>
        <p:nvSpPr>
          <p:cNvPr id="105" name="object 105"/>
          <p:cNvSpPr txBox="1"/>
          <p:nvPr/>
        </p:nvSpPr>
        <p:spPr>
          <a:xfrm>
            <a:off x="1037201" y="1889325"/>
            <a:ext cx="468573" cy="3886173"/>
          </a:xfrm>
          <a:prstGeom prst="rect">
            <a:avLst/>
          </a:prstGeom>
        </p:spPr>
        <p:txBody>
          <a:bodyPr wrap="square" lIns="0" tIns="0" rIns="0" bIns="0" rtlCol="0">
            <a:noAutofit/>
          </a:bodyPr>
          <a:lstStyle/>
          <a:p>
            <a:pPr marL="22794">
              <a:lnSpc>
                <a:spcPts val="897"/>
              </a:lnSpc>
            </a:pPr>
            <a:endParaRPr sz="900"/>
          </a:p>
        </p:txBody>
      </p:sp>
      <p:sp>
        <p:nvSpPr>
          <p:cNvPr id="104" name="object 104"/>
          <p:cNvSpPr txBox="1"/>
          <p:nvPr/>
        </p:nvSpPr>
        <p:spPr>
          <a:xfrm>
            <a:off x="1505775" y="1889326"/>
            <a:ext cx="1074940" cy="370370"/>
          </a:xfrm>
          <a:prstGeom prst="rect">
            <a:avLst/>
          </a:prstGeom>
        </p:spPr>
        <p:txBody>
          <a:bodyPr wrap="square" lIns="0" tIns="0" rIns="0" bIns="0" rtlCol="0">
            <a:noAutofit/>
          </a:bodyPr>
          <a:lstStyle/>
          <a:p>
            <a:pPr marL="217442">
              <a:lnSpc>
                <a:spcPts val="1404"/>
              </a:lnSpc>
              <a:spcBef>
                <a:spcPts val="70"/>
              </a:spcBef>
            </a:pPr>
            <a:r>
              <a:rPr sz="1300" i="1" dirty="0">
                <a:latin typeface="Times New Roman"/>
                <a:cs typeface="Times New Roman"/>
              </a:rPr>
              <a:t>Country</a:t>
            </a:r>
            <a:endParaRPr sz="1300">
              <a:latin typeface="Times New Roman"/>
              <a:cs typeface="Times New Roman"/>
            </a:endParaRPr>
          </a:p>
        </p:txBody>
      </p:sp>
      <p:sp>
        <p:nvSpPr>
          <p:cNvPr id="103" name="object 103"/>
          <p:cNvSpPr txBox="1"/>
          <p:nvPr/>
        </p:nvSpPr>
        <p:spPr>
          <a:xfrm>
            <a:off x="2580716" y="1889326"/>
            <a:ext cx="951586" cy="370370"/>
          </a:xfrm>
          <a:prstGeom prst="rect">
            <a:avLst/>
          </a:prstGeom>
        </p:spPr>
        <p:txBody>
          <a:bodyPr wrap="square" lIns="0" tIns="0" rIns="0" bIns="0" rtlCol="0">
            <a:noAutofit/>
          </a:bodyPr>
          <a:lstStyle/>
          <a:p>
            <a:pPr marL="126116">
              <a:lnSpc>
                <a:spcPts val="1404"/>
              </a:lnSpc>
              <a:spcBef>
                <a:spcPts val="70"/>
              </a:spcBef>
            </a:pPr>
            <a:r>
              <a:rPr sz="1300" i="1" dirty="0">
                <a:latin typeface="Times New Roman"/>
                <a:cs typeface="Times New Roman"/>
              </a:rPr>
              <a:t>PE</a:t>
            </a:r>
            <a:r>
              <a:rPr sz="1300" i="1" spc="21" dirty="0">
                <a:latin typeface="Times New Roman"/>
                <a:cs typeface="Times New Roman"/>
              </a:rPr>
              <a:t> </a:t>
            </a:r>
            <a:r>
              <a:rPr sz="1300" i="1" dirty="0">
                <a:latin typeface="Times New Roman"/>
                <a:cs typeface="Times New Roman"/>
              </a:rPr>
              <a:t>Ratio</a:t>
            </a:r>
            <a:endParaRPr sz="1300">
              <a:latin typeface="Times New Roman"/>
              <a:cs typeface="Times New Roman"/>
            </a:endParaRPr>
          </a:p>
        </p:txBody>
      </p:sp>
      <p:sp>
        <p:nvSpPr>
          <p:cNvPr id="102" name="object 102"/>
          <p:cNvSpPr txBox="1"/>
          <p:nvPr/>
        </p:nvSpPr>
        <p:spPr>
          <a:xfrm>
            <a:off x="3532302" y="1889326"/>
            <a:ext cx="933964" cy="370370"/>
          </a:xfrm>
          <a:prstGeom prst="rect">
            <a:avLst/>
          </a:prstGeom>
        </p:spPr>
        <p:txBody>
          <a:bodyPr wrap="square" lIns="0" tIns="0" rIns="0" bIns="0" rtlCol="0">
            <a:noAutofit/>
          </a:bodyPr>
          <a:lstStyle/>
          <a:p>
            <a:pPr marL="143464" marR="194843" algn="ctr">
              <a:lnSpc>
                <a:spcPts val="1404"/>
              </a:lnSpc>
              <a:spcBef>
                <a:spcPts val="70"/>
              </a:spcBef>
            </a:pPr>
            <a:r>
              <a:rPr sz="1300" i="1" dirty="0">
                <a:latin typeface="Times New Roman"/>
                <a:cs typeface="Times New Roman"/>
              </a:rPr>
              <a:t>Interest</a:t>
            </a:r>
            <a:endParaRPr sz="1300">
              <a:latin typeface="Times New Roman"/>
              <a:cs typeface="Times New Roman"/>
            </a:endParaRPr>
          </a:p>
          <a:p>
            <a:pPr marL="219063" marR="267498" algn="ctr">
              <a:lnSpc>
                <a:spcPts val="1373"/>
              </a:lnSpc>
            </a:pPr>
            <a:r>
              <a:rPr sz="1300" i="1" dirty="0">
                <a:latin typeface="Times New Roman"/>
                <a:cs typeface="Times New Roman"/>
              </a:rPr>
              <a:t>Rates</a:t>
            </a:r>
            <a:endParaRPr sz="1300">
              <a:latin typeface="Times New Roman"/>
              <a:cs typeface="Times New Roman"/>
            </a:endParaRPr>
          </a:p>
        </p:txBody>
      </p:sp>
      <p:sp>
        <p:nvSpPr>
          <p:cNvPr id="101" name="object 101"/>
          <p:cNvSpPr txBox="1"/>
          <p:nvPr/>
        </p:nvSpPr>
        <p:spPr>
          <a:xfrm>
            <a:off x="4466266" y="1889326"/>
            <a:ext cx="1004453" cy="370370"/>
          </a:xfrm>
          <a:prstGeom prst="rect">
            <a:avLst/>
          </a:prstGeom>
        </p:spPr>
        <p:txBody>
          <a:bodyPr wrap="square" lIns="0" tIns="0" rIns="0" bIns="0" rtlCol="0">
            <a:noAutofit/>
          </a:bodyPr>
          <a:lstStyle/>
          <a:p>
            <a:pPr marL="82581" marR="136917" algn="ctr">
              <a:lnSpc>
                <a:spcPts val="1404"/>
              </a:lnSpc>
              <a:spcBef>
                <a:spcPts val="70"/>
              </a:spcBef>
            </a:pPr>
            <a:r>
              <a:rPr sz="1300" i="1" dirty="0">
                <a:latin typeface="Times New Roman"/>
                <a:cs typeface="Times New Roman"/>
              </a:rPr>
              <a:t>GDP</a:t>
            </a:r>
            <a:r>
              <a:rPr sz="1300" i="1" spc="31" dirty="0">
                <a:latin typeface="Times New Roman"/>
                <a:cs typeface="Times New Roman"/>
              </a:rPr>
              <a:t> </a:t>
            </a:r>
            <a:r>
              <a:rPr sz="1300" i="1" dirty="0">
                <a:latin typeface="Times New Roman"/>
                <a:cs typeface="Times New Roman"/>
              </a:rPr>
              <a:t>Real</a:t>
            </a:r>
            <a:endParaRPr sz="1300">
              <a:latin typeface="Times New Roman"/>
              <a:cs typeface="Times New Roman"/>
            </a:endParaRPr>
          </a:p>
          <a:p>
            <a:pPr marL="179923" marR="231030" algn="ctr">
              <a:lnSpc>
                <a:spcPts val="1373"/>
              </a:lnSpc>
            </a:pPr>
            <a:r>
              <a:rPr sz="1300" i="1" dirty="0">
                <a:latin typeface="Times New Roman"/>
                <a:cs typeface="Times New Roman"/>
              </a:rPr>
              <a:t>Growth</a:t>
            </a:r>
            <a:endParaRPr sz="1300">
              <a:latin typeface="Times New Roman"/>
              <a:cs typeface="Times New Roman"/>
            </a:endParaRPr>
          </a:p>
        </p:txBody>
      </p:sp>
      <p:sp>
        <p:nvSpPr>
          <p:cNvPr id="100" name="object 100"/>
          <p:cNvSpPr txBox="1"/>
          <p:nvPr/>
        </p:nvSpPr>
        <p:spPr>
          <a:xfrm>
            <a:off x="5470720" y="1889326"/>
            <a:ext cx="933965" cy="370370"/>
          </a:xfrm>
          <a:prstGeom prst="rect">
            <a:avLst/>
          </a:prstGeom>
        </p:spPr>
        <p:txBody>
          <a:bodyPr wrap="square" lIns="0" tIns="0" rIns="0" bIns="0" rtlCol="0">
            <a:noAutofit/>
          </a:bodyPr>
          <a:lstStyle/>
          <a:p>
            <a:pPr marL="147860">
              <a:lnSpc>
                <a:spcPts val="1404"/>
              </a:lnSpc>
              <a:spcBef>
                <a:spcPts val="70"/>
              </a:spcBef>
            </a:pPr>
            <a:r>
              <a:rPr sz="1300" i="1" dirty="0">
                <a:latin typeface="Times New Roman"/>
                <a:cs typeface="Times New Roman"/>
              </a:rPr>
              <a:t>Country</a:t>
            </a:r>
            <a:endParaRPr sz="1300">
              <a:latin typeface="Times New Roman"/>
              <a:cs typeface="Times New Roman"/>
            </a:endParaRPr>
          </a:p>
        </p:txBody>
      </p:sp>
      <p:sp>
        <p:nvSpPr>
          <p:cNvPr id="99" name="object 99"/>
          <p:cNvSpPr txBox="1"/>
          <p:nvPr/>
        </p:nvSpPr>
        <p:spPr>
          <a:xfrm>
            <a:off x="6404685" y="1889326"/>
            <a:ext cx="1233538" cy="370370"/>
          </a:xfrm>
          <a:prstGeom prst="rect">
            <a:avLst/>
          </a:prstGeom>
        </p:spPr>
        <p:txBody>
          <a:bodyPr wrap="square" lIns="0" tIns="0" rIns="0" bIns="0" rtlCol="0">
            <a:noAutofit/>
          </a:bodyPr>
          <a:lstStyle/>
          <a:p>
            <a:pPr marL="100023">
              <a:lnSpc>
                <a:spcPct val="95825"/>
              </a:lnSpc>
              <a:spcBef>
                <a:spcPts val="179"/>
              </a:spcBef>
            </a:pPr>
            <a:r>
              <a:rPr sz="1300" spc="4" dirty="0">
                <a:latin typeface="Times New Roman"/>
                <a:cs typeface="Times New Roman"/>
              </a:rPr>
              <a:t>Pr</a:t>
            </a:r>
            <a:r>
              <a:rPr sz="1300" dirty="0">
                <a:latin typeface="Times New Roman"/>
                <a:cs typeface="Times New Roman"/>
              </a:rPr>
              <a:t>edi</a:t>
            </a:r>
            <a:r>
              <a:rPr sz="1300" spc="4" dirty="0">
                <a:latin typeface="Times New Roman"/>
                <a:cs typeface="Times New Roman"/>
              </a:rPr>
              <a:t>ct</a:t>
            </a:r>
            <a:r>
              <a:rPr sz="1300" dirty="0">
                <a:latin typeface="Times New Roman"/>
                <a:cs typeface="Times New Roman"/>
              </a:rPr>
              <a:t>ed</a:t>
            </a:r>
            <a:r>
              <a:rPr sz="1300" spc="125" dirty="0">
                <a:latin typeface="Times New Roman"/>
                <a:cs typeface="Times New Roman"/>
              </a:rPr>
              <a:t> </a:t>
            </a:r>
            <a:r>
              <a:rPr sz="1300" spc="4" dirty="0">
                <a:latin typeface="Times New Roman"/>
                <a:cs typeface="Times New Roman"/>
              </a:rPr>
              <a:t>PE</a:t>
            </a:r>
            <a:endParaRPr sz="1300">
              <a:latin typeface="Times New Roman"/>
              <a:cs typeface="Times New Roman"/>
            </a:endParaRPr>
          </a:p>
        </p:txBody>
      </p:sp>
      <p:sp>
        <p:nvSpPr>
          <p:cNvPr id="98" name="object 98"/>
          <p:cNvSpPr txBox="1"/>
          <p:nvPr/>
        </p:nvSpPr>
        <p:spPr>
          <a:xfrm>
            <a:off x="7638224" y="1889325"/>
            <a:ext cx="468572" cy="3886173"/>
          </a:xfrm>
          <a:prstGeom prst="rect">
            <a:avLst/>
          </a:prstGeom>
        </p:spPr>
        <p:txBody>
          <a:bodyPr wrap="square" lIns="0" tIns="0" rIns="0" bIns="0" rtlCol="0">
            <a:noAutofit/>
          </a:bodyPr>
          <a:lstStyle/>
          <a:p>
            <a:pPr marL="22794">
              <a:lnSpc>
                <a:spcPts val="897"/>
              </a:lnSpc>
            </a:pPr>
            <a:endParaRPr sz="900"/>
          </a:p>
        </p:txBody>
      </p:sp>
      <p:sp>
        <p:nvSpPr>
          <p:cNvPr id="97" name="object 97"/>
          <p:cNvSpPr txBox="1"/>
          <p:nvPr/>
        </p:nvSpPr>
        <p:spPr>
          <a:xfrm>
            <a:off x="1505775" y="2259697"/>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Argentina</a:t>
            </a:r>
            <a:endParaRPr sz="1300">
              <a:latin typeface="Times New Roman"/>
              <a:cs typeface="Times New Roman"/>
            </a:endParaRPr>
          </a:p>
        </p:txBody>
      </p:sp>
      <p:sp>
        <p:nvSpPr>
          <p:cNvPr id="96" name="object 96"/>
          <p:cNvSpPr txBox="1"/>
          <p:nvPr/>
        </p:nvSpPr>
        <p:spPr>
          <a:xfrm>
            <a:off x="2580716" y="2259697"/>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14</a:t>
            </a:r>
            <a:endParaRPr sz="1300">
              <a:latin typeface="Times New Roman"/>
              <a:cs typeface="Times New Roman"/>
            </a:endParaRPr>
          </a:p>
        </p:txBody>
      </p:sp>
      <p:sp>
        <p:nvSpPr>
          <p:cNvPr id="95" name="object 95"/>
          <p:cNvSpPr txBox="1"/>
          <p:nvPr/>
        </p:nvSpPr>
        <p:spPr>
          <a:xfrm>
            <a:off x="3532302" y="2259697"/>
            <a:ext cx="933964" cy="218551"/>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18.00%</a:t>
            </a:r>
            <a:endParaRPr sz="1300">
              <a:latin typeface="Times New Roman"/>
              <a:cs typeface="Times New Roman"/>
            </a:endParaRPr>
          </a:p>
        </p:txBody>
      </p:sp>
      <p:sp>
        <p:nvSpPr>
          <p:cNvPr id="94" name="object 94"/>
          <p:cNvSpPr txBox="1"/>
          <p:nvPr/>
        </p:nvSpPr>
        <p:spPr>
          <a:xfrm>
            <a:off x="4466266" y="2259697"/>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2.50%</a:t>
            </a:r>
            <a:endParaRPr sz="1300">
              <a:latin typeface="Times New Roman"/>
              <a:cs typeface="Times New Roman"/>
            </a:endParaRPr>
          </a:p>
        </p:txBody>
      </p:sp>
      <p:sp>
        <p:nvSpPr>
          <p:cNvPr id="93" name="object 93"/>
          <p:cNvSpPr txBox="1"/>
          <p:nvPr/>
        </p:nvSpPr>
        <p:spPr>
          <a:xfrm>
            <a:off x="5470720" y="2259697"/>
            <a:ext cx="933965" cy="218551"/>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45</a:t>
            </a:r>
            <a:endParaRPr sz="1300">
              <a:latin typeface="Times New Roman"/>
              <a:cs typeface="Times New Roman"/>
            </a:endParaRPr>
          </a:p>
        </p:txBody>
      </p:sp>
      <p:sp>
        <p:nvSpPr>
          <p:cNvPr id="92" name="object 92"/>
          <p:cNvSpPr txBox="1"/>
          <p:nvPr/>
        </p:nvSpPr>
        <p:spPr>
          <a:xfrm>
            <a:off x="6404684" y="2259697"/>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13</a:t>
            </a:r>
            <a:r>
              <a:rPr sz="1200" spc="4" dirty="0">
                <a:latin typeface="Times New Roman"/>
                <a:cs typeface="Times New Roman"/>
              </a:rPr>
              <a:t>.</a:t>
            </a:r>
            <a:r>
              <a:rPr sz="1200" dirty="0">
                <a:latin typeface="Times New Roman"/>
                <a:cs typeface="Times New Roman"/>
              </a:rPr>
              <a:t>57</a:t>
            </a:r>
            <a:endParaRPr sz="1200">
              <a:latin typeface="Times New Roman"/>
              <a:cs typeface="Times New Roman"/>
            </a:endParaRPr>
          </a:p>
        </p:txBody>
      </p:sp>
      <p:sp>
        <p:nvSpPr>
          <p:cNvPr id="91" name="object 91"/>
          <p:cNvSpPr txBox="1"/>
          <p:nvPr/>
        </p:nvSpPr>
        <p:spPr>
          <a:xfrm>
            <a:off x="1505775" y="2478248"/>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Brazil</a:t>
            </a:r>
            <a:endParaRPr sz="1300">
              <a:latin typeface="Times New Roman"/>
              <a:cs typeface="Times New Roman"/>
            </a:endParaRPr>
          </a:p>
        </p:txBody>
      </p:sp>
      <p:sp>
        <p:nvSpPr>
          <p:cNvPr id="90" name="object 90"/>
          <p:cNvSpPr txBox="1"/>
          <p:nvPr/>
        </p:nvSpPr>
        <p:spPr>
          <a:xfrm>
            <a:off x="2580716" y="2478248"/>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21</a:t>
            </a:r>
            <a:endParaRPr sz="1300">
              <a:latin typeface="Times New Roman"/>
              <a:cs typeface="Times New Roman"/>
            </a:endParaRPr>
          </a:p>
        </p:txBody>
      </p:sp>
      <p:sp>
        <p:nvSpPr>
          <p:cNvPr id="89" name="object 89"/>
          <p:cNvSpPr txBox="1"/>
          <p:nvPr/>
        </p:nvSpPr>
        <p:spPr>
          <a:xfrm>
            <a:off x="3532302" y="2478248"/>
            <a:ext cx="933964" cy="218551"/>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14.00%</a:t>
            </a:r>
            <a:endParaRPr sz="1300">
              <a:latin typeface="Times New Roman"/>
              <a:cs typeface="Times New Roman"/>
            </a:endParaRPr>
          </a:p>
        </p:txBody>
      </p:sp>
      <p:sp>
        <p:nvSpPr>
          <p:cNvPr id="88" name="object 88"/>
          <p:cNvSpPr txBox="1"/>
          <p:nvPr/>
        </p:nvSpPr>
        <p:spPr>
          <a:xfrm>
            <a:off x="4466266" y="2478248"/>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4.80%</a:t>
            </a:r>
            <a:endParaRPr sz="1300">
              <a:latin typeface="Times New Roman"/>
              <a:cs typeface="Times New Roman"/>
            </a:endParaRPr>
          </a:p>
        </p:txBody>
      </p:sp>
      <p:sp>
        <p:nvSpPr>
          <p:cNvPr id="87" name="object 87"/>
          <p:cNvSpPr txBox="1"/>
          <p:nvPr/>
        </p:nvSpPr>
        <p:spPr>
          <a:xfrm>
            <a:off x="5470720" y="2478248"/>
            <a:ext cx="933965" cy="218551"/>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35</a:t>
            </a:r>
            <a:endParaRPr sz="1300">
              <a:latin typeface="Times New Roman"/>
              <a:cs typeface="Times New Roman"/>
            </a:endParaRPr>
          </a:p>
        </p:txBody>
      </p:sp>
      <p:sp>
        <p:nvSpPr>
          <p:cNvPr id="86" name="object 86"/>
          <p:cNvSpPr txBox="1"/>
          <p:nvPr/>
        </p:nvSpPr>
        <p:spPr>
          <a:xfrm>
            <a:off x="6404684" y="2478248"/>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18</a:t>
            </a:r>
            <a:r>
              <a:rPr sz="1200" spc="4" dirty="0">
                <a:latin typeface="Times New Roman"/>
                <a:cs typeface="Times New Roman"/>
              </a:rPr>
              <a:t>.</a:t>
            </a:r>
            <a:r>
              <a:rPr sz="1200" dirty="0">
                <a:latin typeface="Times New Roman"/>
                <a:cs typeface="Times New Roman"/>
              </a:rPr>
              <a:t>55</a:t>
            </a:r>
            <a:endParaRPr sz="1200">
              <a:latin typeface="Times New Roman"/>
              <a:cs typeface="Times New Roman"/>
            </a:endParaRPr>
          </a:p>
        </p:txBody>
      </p:sp>
      <p:sp>
        <p:nvSpPr>
          <p:cNvPr id="85" name="object 85"/>
          <p:cNvSpPr txBox="1"/>
          <p:nvPr/>
        </p:nvSpPr>
        <p:spPr>
          <a:xfrm>
            <a:off x="1505775" y="2696800"/>
            <a:ext cx="1074940" cy="218552"/>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Chile</a:t>
            </a:r>
            <a:endParaRPr sz="1300">
              <a:latin typeface="Times New Roman"/>
              <a:cs typeface="Times New Roman"/>
            </a:endParaRPr>
          </a:p>
        </p:txBody>
      </p:sp>
      <p:sp>
        <p:nvSpPr>
          <p:cNvPr id="84" name="object 84"/>
          <p:cNvSpPr txBox="1"/>
          <p:nvPr/>
        </p:nvSpPr>
        <p:spPr>
          <a:xfrm>
            <a:off x="2580716" y="2696800"/>
            <a:ext cx="951586" cy="218552"/>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25</a:t>
            </a:r>
            <a:endParaRPr sz="1300">
              <a:latin typeface="Times New Roman"/>
              <a:cs typeface="Times New Roman"/>
            </a:endParaRPr>
          </a:p>
        </p:txBody>
      </p:sp>
      <p:sp>
        <p:nvSpPr>
          <p:cNvPr id="83" name="object 83"/>
          <p:cNvSpPr txBox="1"/>
          <p:nvPr/>
        </p:nvSpPr>
        <p:spPr>
          <a:xfrm>
            <a:off x="3532302" y="2696800"/>
            <a:ext cx="933964" cy="218552"/>
          </a:xfrm>
          <a:prstGeom prst="rect">
            <a:avLst/>
          </a:prstGeom>
        </p:spPr>
        <p:txBody>
          <a:bodyPr wrap="square" lIns="0" tIns="0" rIns="0" bIns="0" rtlCol="0">
            <a:noAutofit/>
          </a:bodyPr>
          <a:lstStyle/>
          <a:p>
            <a:pPr marL="243535">
              <a:lnSpc>
                <a:spcPts val="1391"/>
              </a:lnSpc>
              <a:spcBef>
                <a:spcPts val="69"/>
              </a:spcBef>
            </a:pPr>
            <a:r>
              <a:rPr sz="1300" dirty="0">
                <a:latin typeface="Times New Roman"/>
                <a:cs typeface="Times New Roman"/>
              </a:rPr>
              <a:t>9.50%</a:t>
            </a:r>
            <a:endParaRPr sz="1300">
              <a:latin typeface="Times New Roman"/>
              <a:cs typeface="Times New Roman"/>
            </a:endParaRPr>
          </a:p>
        </p:txBody>
      </p:sp>
      <p:sp>
        <p:nvSpPr>
          <p:cNvPr id="82" name="object 82"/>
          <p:cNvSpPr txBox="1"/>
          <p:nvPr/>
        </p:nvSpPr>
        <p:spPr>
          <a:xfrm>
            <a:off x="4466266" y="2696800"/>
            <a:ext cx="1004453" cy="218552"/>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5.50%</a:t>
            </a:r>
            <a:endParaRPr sz="1300">
              <a:latin typeface="Times New Roman"/>
              <a:cs typeface="Times New Roman"/>
            </a:endParaRPr>
          </a:p>
        </p:txBody>
      </p:sp>
      <p:sp>
        <p:nvSpPr>
          <p:cNvPr id="81" name="object 81"/>
          <p:cNvSpPr txBox="1"/>
          <p:nvPr/>
        </p:nvSpPr>
        <p:spPr>
          <a:xfrm>
            <a:off x="5470720" y="2696800"/>
            <a:ext cx="933965" cy="218552"/>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15</a:t>
            </a:r>
            <a:endParaRPr sz="1300">
              <a:latin typeface="Times New Roman"/>
              <a:cs typeface="Times New Roman"/>
            </a:endParaRPr>
          </a:p>
        </p:txBody>
      </p:sp>
      <p:sp>
        <p:nvSpPr>
          <p:cNvPr id="80" name="object 80"/>
          <p:cNvSpPr txBox="1"/>
          <p:nvPr/>
        </p:nvSpPr>
        <p:spPr>
          <a:xfrm>
            <a:off x="6404684" y="2696800"/>
            <a:ext cx="1252295" cy="218552"/>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22</a:t>
            </a:r>
            <a:r>
              <a:rPr sz="1200" spc="4" dirty="0">
                <a:latin typeface="Times New Roman"/>
                <a:cs typeface="Times New Roman"/>
              </a:rPr>
              <a:t>.</a:t>
            </a:r>
            <a:r>
              <a:rPr sz="1200" dirty="0">
                <a:latin typeface="Times New Roman"/>
                <a:cs typeface="Times New Roman"/>
              </a:rPr>
              <a:t>22</a:t>
            </a:r>
            <a:endParaRPr sz="1200">
              <a:latin typeface="Times New Roman"/>
              <a:cs typeface="Times New Roman"/>
            </a:endParaRPr>
          </a:p>
        </p:txBody>
      </p:sp>
      <p:sp>
        <p:nvSpPr>
          <p:cNvPr id="79" name="object 79"/>
          <p:cNvSpPr txBox="1"/>
          <p:nvPr/>
        </p:nvSpPr>
        <p:spPr>
          <a:xfrm>
            <a:off x="1505775" y="2915352"/>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Hong</a:t>
            </a:r>
            <a:r>
              <a:rPr sz="1300" spc="34" dirty="0">
                <a:latin typeface="Times New Roman"/>
                <a:cs typeface="Times New Roman"/>
              </a:rPr>
              <a:t> </a:t>
            </a:r>
            <a:r>
              <a:rPr sz="1300" dirty="0">
                <a:latin typeface="Times New Roman"/>
                <a:cs typeface="Times New Roman"/>
              </a:rPr>
              <a:t>Kong</a:t>
            </a:r>
            <a:endParaRPr sz="1300">
              <a:latin typeface="Times New Roman"/>
              <a:cs typeface="Times New Roman"/>
            </a:endParaRPr>
          </a:p>
        </p:txBody>
      </p:sp>
      <p:sp>
        <p:nvSpPr>
          <p:cNvPr id="78" name="object 78"/>
          <p:cNvSpPr txBox="1"/>
          <p:nvPr/>
        </p:nvSpPr>
        <p:spPr>
          <a:xfrm>
            <a:off x="2580716" y="2915352"/>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20</a:t>
            </a:r>
            <a:endParaRPr sz="1300">
              <a:latin typeface="Times New Roman"/>
              <a:cs typeface="Times New Roman"/>
            </a:endParaRPr>
          </a:p>
        </p:txBody>
      </p:sp>
      <p:sp>
        <p:nvSpPr>
          <p:cNvPr id="77" name="object 77"/>
          <p:cNvSpPr txBox="1"/>
          <p:nvPr/>
        </p:nvSpPr>
        <p:spPr>
          <a:xfrm>
            <a:off x="3532302" y="2915352"/>
            <a:ext cx="933964" cy="218551"/>
          </a:xfrm>
          <a:prstGeom prst="rect">
            <a:avLst/>
          </a:prstGeom>
        </p:spPr>
        <p:txBody>
          <a:bodyPr wrap="square" lIns="0" tIns="0" rIns="0" bIns="0" rtlCol="0">
            <a:noAutofit/>
          </a:bodyPr>
          <a:lstStyle/>
          <a:p>
            <a:pPr marL="243535">
              <a:lnSpc>
                <a:spcPts val="1391"/>
              </a:lnSpc>
              <a:spcBef>
                <a:spcPts val="69"/>
              </a:spcBef>
            </a:pPr>
            <a:r>
              <a:rPr sz="1300" dirty="0">
                <a:latin typeface="Times New Roman"/>
                <a:cs typeface="Times New Roman"/>
              </a:rPr>
              <a:t>8.00%</a:t>
            </a:r>
            <a:endParaRPr sz="1300">
              <a:latin typeface="Times New Roman"/>
              <a:cs typeface="Times New Roman"/>
            </a:endParaRPr>
          </a:p>
        </p:txBody>
      </p:sp>
      <p:sp>
        <p:nvSpPr>
          <p:cNvPr id="76" name="object 76"/>
          <p:cNvSpPr txBox="1"/>
          <p:nvPr/>
        </p:nvSpPr>
        <p:spPr>
          <a:xfrm>
            <a:off x="4466266" y="2915352"/>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6.00%</a:t>
            </a:r>
            <a:endParaRPr sz="1300">
              <a:latin typeface="Times New Roman"/>
              <a:cs typeface="Times New Roman"/>
            </a:endParaRPr>
          </a:p>
        </p:txBody>
      </p:sp>
      <p:sp>
        <p:nvSpPr>
          <p:cNvPr id="75" name="object 75"/>
          <p:cNvSpPr txBox="1"/>
          <p:nvPr/>
        </p:nvSpPr>
        <p:spPr>
          <a:xfrm>
            <a:off x="5470720" y="2915352"/>
            <a:ext cx="933965" cy="218551"/>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15</a:t>
            </a:r>
            <a:endParaRPr sz="1300">
              <a:latin typeface="Times New Roman"/>
              <a:cs typeface="Times New Roman"/>
            </a:endParaRPr>
          </a:p>
        </p:txBody>
      </p:sp>
      <p:sp>
        <p:nvSpPr>
          <p:cNvPr id="74" name="object 74"/>
          <p:cNvSpPr txBox="1"/>
          <p:nvPr/>
        </p:nvSpPr>
        <p:spPr>
          <a:xfrm>
            <a:off x="6404684" y="2915352"/>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23</a:t>
            </a:r>
            <a:r>
              <a:rPr sz="1200" spc="4" dirty="0">
                <a:latin typeface="Times New Roman"/>
                <a:cs typeface="Times New Roman"/>
              </a:rPr>
              <a:t>.</a:t>
            </a:r>
            <a:r>
              <a:rPr sz="1200" dirty="0">
                <a:latin typeface="Times New Roman"/>
                <a:cs typeface="Times New Roman"/>
              </a:rPr>
              <a:t>11</a:t>
            </a:r>
            <a:endParaRPr sz="1200">
              <a:latin typeface="Times New Roman"/>
              <a:cs typeface="Times New Roman"/>
            </a:endParaRPr>
          </a:p>
        </p:txBody>
      </p:sp>
      <p:sp>
        <p:nvSpPr>
          <p:cNvPr id="73" name="object 73"/>
          <p:cNvSpPr txBox="1"/>
          <p:nvPr/>
        </p:nvSpPr>
        <p:spPr>
          <a:xfrm>
            <a:off x="1505775" y="3133903"/>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India</a:t>
            </a:r>
            <a:endParaRPr sz="1300">
              <a:latin typeface="Times New Roman"/>
              <a:cs typeface="Times New Roman"/>
            </a:endParaRPr>
          </a:p>
        </p:txBody>
      </p:sp>
      <p:sp>
        <p:nvSpPr>
          <p:cNvPr id="72" name="object 72"/>
          <p:cNvSpPr txBox="1"/>
          <p:nvPr/>
        </p:nvSpPr>
        <p:spPr>
          <a:xfrm>
            <a:off x="2580716" y="3133903"/>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17</a:t>
            </a:r>
            <a:endParaRPr sz="1300">
              <a:latin typeface="Times New Roman"/>
              <a:cs typeface="Times New Roman"/>
            </a:endParaRPr>
          </a:p>
        </p:txBody>
      </p:sp>
      <p:sp>
        <p:nvSpPr>
          <p:cNvPr id="71" name="object 71"/>
          <p:cNvSpPr txBox="1"/>
          <p:nvPr/>
        </p:nvSpPr>
        <p:spPr>
          <a:xfrm>
            <a:off x="3532302" y="3133903"/>
            <a:ext cx="933964" cy="218551"/>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11.48%</a:t>
            </a:r>
            <a:endParaRPr sz="1300">
              <a:latin typeface="Times New Roman"/>
              <a:cs typeface="Times New Roman"/>
            </a:endParaRPr>
          </a:p>
        </p:txBody>
      </p:sp>
      <p:sp>
        <p:nvSpPr>
          <p:cNvPr id="70" name="object 70"/>
          <p:cNvSpPr txBox="1"/>
          <p:nvPr/>
        </p:nvSpPr>
        <p:spPr>
          <a:xfrm>
            <a:off x="4466266" y="3133903"/>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4.20%</a:t>
            </a:r>
            <a:endParaRPr sz="1300">
              <a:latin typeface="Times New Roman"/>
              <a:cs typeface="Times New Roman"/>
            </a:endParaRPr>
          </a:p>
        </p:txBody>
      </p:sp>
      <p:sp>
        <p:nvSpPr>
          <p:cNvPr id="69" name="object 69"/>
          <p:cNvSpPr txBox="1"/>
          <p:nvPr/>
        </p:nvSpPr>
        <p:spPr>
          <a:xfrm>
            <a:off x="5470720" y="3133903"/>
            <a:ext cx="933965" cy="218551"/>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25</a:t>
            </a:r>
            <a:endParaRPr sz="1300">
              <a:latin typeface="Times New Roman"/>
              <a:cs typeface="Times New Roman"/>
            </a:endParaRPr>
          </a:p>
        </p:txBody>
      </p:sp>
      <p:sp>
        <p:nvSpPr>
          <p:cNvPr id="68" name="object 68"/>
          <p:cNvSpPr txBox="1"/>
          <p:nvPr/>
        </p:nvSpPr>
        <p:spPr>
          <a:xfrm>
            <a:off x="6404684" y="3133903"/>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18</a:t>
            </a:r>
            <a:r>
              <a:rPr sz="1200" spc="4" dirty="0">
                <a:latin typeface="Times New Roman"/>
                <a:cs typeface="Times New Roman"/>
              </a:rPr>
              <a:t>.</a:t>
            </a:r>
            <a:r>
              <a:rPr sz="1200" dirty="0">
                <a:latin typeface="Times New Roman"/>
                <a:cs typeface="Times New Roman"/>
              </a:rPr>
              <a:t>94</a:t>
            </a:r>
            <a:endParaRPr sz="1200">
              <a:latin typeface="Times New Roman"/>
              <a:cs typeface="Times New Roman"/>
            </a:endParaRPr>
          </a:p>
        </p:txBody>
      </p:sp>
      <p:sp>
        <p:nvSpPr>
          <p:cNvPr id="67" name="object 67"/>
          <p:cNvSpPr txBox="1"/>
          <p:nvPr/>
        </p:nvSpPr>
        <p:spPr>
          <a:xfrm>
            <a:off x="1505775" y="3352454"/>
            <a:ext cx="1074940" cy="218552"/>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Indonesia</a:t>
            </a:r>
            <a:endParaRPr sz="1300">
              <a:latin typeface="Times New Roman"/>
              <a:cs typeface="Times New Roman"/>
            </a:endParaRPr>
          </a:p>
        </p:txBody>
      </p:sp>
      <p:sp>
        <p:nvSpPr>
          <p:cNvPr id="66" name="object 66"/>
          <p:cNvSpPr txBox="1"/>
          <p:nvPr/>
        </p:nvSpPr>
        <p:spPr>
          <a:xfrm>
            <a:off x="2580716" y="3352454"/>
            <a:ext cx="951586" cy="218552"/>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15</a:t>
            </a:r>
            <a:endParaRPr sz="1300">
              <a:latin typeface="Times New Roman"/>
              <a:cs typeface="Times New Roman"/>
            </a:endParaRPr>
          </a:p>
        </p:txBody>
      </p:sp>
      <p:sp>
        <p:nvSpPr>
          <p:cNvPr id="65" name="object 65"/>
          <p:cNvSpPr txBox="1"/>
          <p:nvPr/>
        </p:nvSpPr>
        <p:spPr>
          <a:xfrm>
            <a:off x="3532302" y="3352454"/>
            <a:ext cx="933964" cy="218552"/>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21.00%</a:t>
            </a:r>
            <a:endParaRPr sz="1300">
              <a:latin typeface="Times New Roman"/>
              <a:cs typeface="Times New Roman"/>
            </a:endParaRPr>
          </a:p>
        </p:txBody>
      </p:sp>
      <p:sp>
        <p:nvSpPr>
          <p:cNvPr id="64" name="object 64"/>
          <p:cNvSpPr txBox="1"/>
          <p:nvPr/>
        </p:nvSpPr>
        <p:spPr>
          <a:xfrm>
            <a:off x="4466266" y="3352454"/>
            <a:ext cx="1004453" cy="218552"/>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4.00%</a:t>
            </a:r>
            <a:endParaRPr sz="1300">
              <a:latin typeface="Times New Roman"/>
              <a:cs typeface="Times New Roman"/>
            </a:endParaRPr>
          </a:p>
        </p:txBody>
      </p:sp>
      <p:sp>
        <p:nvSpPr>
          <p:cNvPr id="63" name="object 63"/>
          <p:cNvSpPr txBox="1"/>
          <p:nvPr/>
        </p:nvSpPr>
        <p:spPr>
          <a:xfrm>
            <a:off x="5470720" y="3352454"/>
            <a:ext cx="933965" cy="218552"/>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50</a:t>
            </a:r>
            <a:endParaRPr sz="1300">
              <a:latin typeface="Times New Roman"/>
              <a:cs typeface="Times New Roman"/>
            </a:endParaRPr>
          </a:p>
        </p:txBody>
      </p:sp>
      <p:sp>
        <p:nvSpPr>
          <p:cNvPr id="62" name="object 62"/>
          <p:cNvSpPr txBox="1"/>
          <p:nvPr/>
        </p:nvSpPr>
        <p:spPr>
          <a:xfrm>
            <a:off x="6404684" y="3352454"/>
            <a:ext cx="1252295" cy="218552"/>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15</a:t>
            </a:r>
            <a:r>
              <a:rPr sz="1200" spc="4" dirty="0">
                <a:latin typeface="Times New Roman"/>
                <a:cs typeface="Times New Roman"/>
              </a:rPr>
              <a:t>.</a:t>
            </a:r>
            <a:r>
              <a:rPr sz="1200" dirty="0">
                <a:latin typeface="Times New Roman"/>
                <a:cs typeface="Times New Roman"/>
              </a:rPr>
              <a:t>09</a:t>
            </a:r>
            <a:endParaRPr sz="1200">
              <a:latin typeface="Times New Roman"/>
              <a:cs typeface="Times New Roman"/>
            </a:endParaRPr>
          </a:p>
        </p:txBody>
      </p:sp>
      <p:sp>
        <p:nvSpPr>
          <p:cNvPr id="61" name="object 61"/>
          <p:cNvSpPr txBox="1"/>
          <p:nvPr/>
        </p:nvSpPr>
        <p:spPr>
          <a:xfrm>
            <a:off x="1505775" y="3571007"/>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Malaysia</a:t>
            </a:r>
            <a:endParaRPr sz="1300">
              <a:latin typeface="Times New Roman"/>
              <a:cs typeface="Times New Roman"/>
            </a:endParaRPr>
          </a:p>
        </p:txBody>
      </p:sp>
      <p:sp>
        <p:nvSpPr>
          <p:cNvPr id="60" name="object 60"/>
          <p:cNvSpPr txBox="1"/>
          <p:nvPr/>
        </p:nvSpPr>
        <p:spPr>
          <a:xfrm>
            <a:off x="2580716" y="3571007"/>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14</a:t>
            </a:r>
            <a:endParaRPr sz="1300">
              <a:latin typeface="Times New Roman"/>
              <a:cs typeface="Times New Roman"/>
            </a:endParaRPr>
          </a:p>
        </p:txBody>
      </p:sp>
      <p:sp>
        <p:nvSpPr>
          <p:cNvPr id="59" name="object 59"/>
          <p:cNvSpPr txBox="1"/>
          <p:nvPr/>
        </p:nvSpPr>
        <p:spPr>
          <a:xfrm>
            <a:off x="3532302" y="3571007"/>
            <a:ext cx="933964" cy="218551"/>
          </a:xfrm>
          <a:prstGeom prst="rect">
            <a:avLst/>
          </a:prstGeom>
        </p:spPr>
        <p:txBody>
          <a:bodyPr wrap="square" lIns="0" tIns="0" rIns="0" bIns="0" rtlCol="0">
            <a:noAutofit/>
          </a:bodyPr>
          <a:lstStyle/>
          <a:p>
            <a:pPr marL="243535">
              <a:lnSpc>
                <a:spcPts val="1391"/>
              </a:lnSpc>
              <a:spcBef>
                <a:spcPts val="69"/>
              </a:spcBef>
            </a:pPr>
            <a:r>
              <a:rPr sz="1300" dirty="0">
                <a:latin typeface="Times New Roman"/>
                <a:cs typeface="Times New Roman"/>
              </a:rPr>
              <a:t>5.67%</a:t>
            </a:r>
            <a:endParaRPr sz="1300">
              <a:latin typeface="Times New Roman"/>
              <a:cs typeface="Times New Roman"/>
            </a:endParaRPr>
          </a:p>
        </p:txBody>
      </p:sp>
      <p:sp>
        <p:nvSpPr>
          <p:cNvPr id="58" name="object 58"/>
          <p:cNvSpPr txBox="1"/>
          <p:nvPr/>
        </p:nvSpPr>
        <p:spPr>
          <a:xfrm>
            <a:off x="4466266" y="3571007"/>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3.00%</a:t>
            </a:r>
            <a:endParaRPr sz="1300">
              <a:latin typeface="Times New Roman"/>
              <a:cs typeface="Times New Roman"/>
            </a:endParaRPr>
          </a:p>
        </p:txBody>
      </p:sp>
      <p:sp>
        <p:nvSpPr>
          <p:cNvPr id="57" name="object 57"/>
          <p:cNvSpPr txBox="1"/>
          <p:nvPr/>
        </p:nvSpPr>
        <p:spPr>
          <a:xfrm>
            <a:off x="5470720" y="3571007"/>
            <a:ext cx="933965" cy="218551"/>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40</a:t>
            </a:r>
            <a:endParaRPr sz="1300">
              <a:latin typeface="Times New Roman"/>
              <a:cs typeface="Times New Roman"/>
            </a:endParaRPr>
          </a:p>
        </p:txBody>
      </p:sp>
      <p:sp>
        <p:nvSpPr>
          <p:cNvPr id="56" name="object 56"/>
          <p:cNvSpPr txBox="1"/>
          <p:nvPr/>
        </p:nvSpPr>
        <p:spPr>
          <a:xfrm>
            <a:off x="6404684" y="3571007"/>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15</a:t>
            </a:r>
            <a:r>
              <a:rPr sz="1200" spc="4" dirty="0">
                <a:latin typeface="Times New Roman"/>
                <a:cs typeface="Times New Roman"/>
              </a:rPr>
              <a:t>.</a:t>
            </a:r>
            <a:r>
              <a:rPr sz="1200" dirty="0">
                <a:latin typeface="Times New Roman"/>
                <a:cs typeface="Times New Roman"/>
              </a:rPr>
              <a:t>87</a:t>
            </a:r>
            <a:endParaRPr sz="1200">
              <a:latin typeface="Times New Roman"/>
              <a:cs typeface="Times New Roman"/>
            </a:endParaRPr>
          </a:p>
        </p:txBody>
      </p:sp>
      <p:sp>
        <p:nvSpPr>
          <p:cNvPr id="55" name="object 55"/>
          <p:cNvSpPr txBox="1"/>
          <p:nvPr/>
        </p:nvSpPr>
        <p:spPr>
          <a:xfrm>
            <a:off x="1505775" y="3789559"/>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Mexico</a:t>
            </a:r>
            <a:endParaRPr sz="1300">
              <a:latin typeface="Times New Roman"/>
              <a:cs typeface="Times New Roman"/>
            </a:endParaRPr>
          </a:p>
        </p:txBody>
      </p:sp>
      <p:sp>
        <p:nvSpPr>
          <p:cNvPr id="54" name="object 54"/>
          <p:cNvSpPr txBox="1"/>
          <p:nvPr/>
        </p:nvSpPr>
        <p:spPr>
          <a:xfrm>
            <a:off x="2580716" y="3789559"/>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19</a:t>
            </a:r>
            <a:endParaRPr sz="1300">
              <a:latin typeface="Times New Roman"/>
              <a:cs typeface="Times New Roman"/>
            </a:endParaRPr>
          </a:p>
        </p:txBody>
      </p:sp>
      <p:sp>
        <p:nvSpPr>
          <p:cNvPr id="53" name="object 53"/>
          <p:cNvSpPr txBox="1"/>
          <p:nvPr/>
        </p:nvSpPr>
        <p:spPr>
          <a:xfrm>
            <a:off x="3532302" y="3789559"/>
            <a:ext cx="933964" cy="218551"/>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11.50%</a:t>
            </a:r>
            <a:endParaRPr sz="1300">
              <a:latin typeface="Times New Roman"/>
              <a:cs typeface="Times New Roman"/>
            </a:endParaRPr>
          </a:p>
        </p:txBody>
      </p:sp>
      <p:sp>
        <p:nvSpPr>
          <p:cNvPr id="52" name="object 52"/>
          <p:cNvSpPr txBox="1"/>
          <p:nvPr/>
        </p:nvSpPr>
        <p:spPr>
          <a:xfrm>
            <a:off x="4466266" y="3789559"/>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5.50%</a:t>
            </a:r>
            <a:endParaRPr sz="1300">
              <a:latin typeface="Times New Roman"/>
              <a:cs typeface="Times New Roman"/>
            </a:endParaRPr>
          </a:p>
        </p:txBody>
      </p:sp>
      <p:sp>
        <p:nvSpPr>
          <p:cNvPr id="51" name="object 51"/>
          <p:cNvSpPr txBox="1"/>
          <p:nvPr/>
        </p:nvSpPr>
        <p:spPr>
          <a:xfrm>
            <a:off x="5470720" y="3789559"/>
            <a:ext cx="933965" cy="218551"/>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30</a:t>
            </a:r>
            <a:endParaRPr sz="1300">
              <a:latin typeface="Times New Roman"/>
              <a:cs typeface="Times New Roman"/>
            </a:endParaRPr>
          </a:p>
        </p:txBody>
      </p:sp>
      <p:sp>
        <p:nvSpPr>
          <p:cNvPr id="50" name="object 50"/>
          <p:cNvSpPr txBox="1"/>
          <p:nvPr/>
        </p:nvSpPr>
        <p:spPr>
          <a:xfrm>
            <a:off x="6404684" y="3789559"/>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20</a:t>
            </a:r>
            <a:r>
              <a:rPr sz="1200" spc="4" dirty="0">
                <a:latin typeface="Times New Roman"/>
                <a:cs typeface="Times New Roman"/>
              </a:rPr>
              <a:t>.</a:t>
            </a:r>
            <a:r>
              <a:rPr sz="1200" dirty="0">
                <a:latin typeface="Times New Roman"/>
                <a:cs typeface="Times New Roman"/>
              </a:rPr>
              <a:t>39</a:t>
            </a:r>
            <a:endParaRPr sz="1200">
              <a:latin typeface="Times New Roman"/>
              <a:cs typeface="Times New Roman"/>
            </a:endParaRPr>
          </a:p>
        </p:txBody>
      </p:sp>
      <p:sp>
        <p:nvSpPr>
          <p:cNvPr id="49" name="object 49"/>
          <p:cNvSpPr txBox="1"/>
          <p:nvPr/>
        </p:nvSpPr>
        <p:spPr>
          <a:xfrm>
            <a:off x="1505775" y="4008110"/>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Pakistan</a:t>
            </a:r>
            <a:endParaRPr sz="1300">
              <a:latin typeface="Times New Roman"/>
              <a:cs typeface="Times New Roman"/>
            </a:endParaRPr>
          </a:p>
        </p:txBody>
      </p:sp>
      <p:sp>
        <p:nvSpPr>
          <p:cNvPr id="48" name="object 48"/>
          <p:cNvSpPr txBox="1"/>
          <p:nvPr/>
        </p:nvSpPr>
        <p:spPr>
          <a:xfrm>
            <a:off x="2580716" y="4008110"/>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14</a:t>
            </a:r>
            <a:endParaRPr sz="1300">
              <a:latin typeface="Times New Roman"/>
              <a:cs typeface="Times New Roman"/>
            </a:endParaRPr>
          </a:p>
        </p:txBody>
      </p:sp>
      <p:sp>
        <p:nvSpPr>
          <p:cNvPr id="47" name="object 47"/>
          <p:cNvSpPr txBox="1"/>
          <p:nvPr/>
        </p:nvSpPr>
        <p:spPr>
          <a:xfrm>
            <a:off x="3532302" y="4008110"/>
            <a:ext cx="933964" cy="218551"/>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19.00%</a:t>
            </a:r>
            <a:endParaRPr sz="1300">
              <a:latin typeface="Times New Roman"/>
              <a:cs typeface="Times New Roman"/>
            </a:endParaRPr>
          </a:p>
        </p:txBody>
      </p:sp>
      <p:sp>
        <p:nvSpPr>
          <p:cNvPr id="46" name="object 46"/>
          <p:cNvSpPr txBox="1"/>
          <p:nvPr/>
        </p:nvSpPr>
        <p:spPr>
          <a:xfrm>
            <a:off x="4466266" y="4008110"/>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3.00%</a:t>
            </a:r>
            <a:endParaRPr sz="1300">
              <a:latin typeface="Times New Roman"/>
              <a:cs typeface="Times New Roman"/>
            </a:endParaRPr>
          </a:p>
        </p:txBody>
      </p:sp>
      <p:sp>
        <p:nvSpPr>
          <p:cNvPr id="45" name="object 45"/>
          <p:cNvSpPr txBox="1"/>
          <p:nvPr/>
        </p:nvSpPr>
        <p:spPr>
          <a:xfrm>
            <a:off x="5470720" y="4008110"/>
            <a:ext cx="933965" cy="218551"/>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45</a:t>
            </a:r>
            <a:endParaRPr sz="1300">
              <a:latin typeface="Times New Roman"/>
              <a:cs typeface="Times New Roman"/>
            </a:endParaRPr>
          </a:p>
        </p:txBody>
      </p:sp>
      <p:sp>
        <p:nvSpPr>
          <p:cNvPr id="44" name="object 44"/>
          <p:cNvSpPr txBox="1"/>
          <p:nvPr/>
        </p:nvSpPr>
        <p:spPr>
          <a:xfrm>
            <a:off x="6404684" y="4008110"/>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14</a:t>
            </a:r>
            <a:r>
              <a:rPr sz="1200" spc="4" dirty="0">
                <a:latin typeface="Times New Roman"/>
                <a:cs typeface="Times New Roman"/>
              </a:rPr>
              <a:t>.</a:t>
            </a:r>
            <a:r>
              <a:rPr sz="1200" dirty="0">
                <a:latin typeface="Times New Roman"/>
                <a:cs typeface="Times New Roman"/>
              </a:rPr>
              <a:t>26</a:t>
            </a:r>
            <a:endParaRPr sz="1200">
              <a:latin typeface="Times New Roman"/>
              <a:cs typeface="Times New Roman"/>
            </a:endParaRPr>
          </a:p>
        </p:txBody>
      </p:sp>
      <p:sp>
        <p:nvSpPr>
          <p:cNvPr id="43" name="object 43"/>
          <p:cNvSpPr txBox="1"/>
          <p:nvPr/>
        </p:nvSpPr>
        <p:spPr>
          <a:xfrm>
            <a:off x="1505775" y="4226662"/>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Peru</a:t>
            </a:r>
            <a:endParaRPr sz="1300">
              <a:latin typeface="Times New Roman"/>
              <a:cs typeface="Times New Roman"/>
            </a:endParaRPr>
          </a:p>
        </p:txBody>
      </p:sp>
      <p:sp>
        <p:nvSpPr>
          <p:cNvPr id="42" name="object 42"/>
          <p:cNvSpPr txBox="1"/>
          <p:nvPr/>
        </p:nvSpPr>
        <p:spPr>
          <a:xfrm>
            <a:off x="2580716" y="4226662"/>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15</a:t>
            </a:r>
            <a:endParaRPr sz="1300">
              <a:latin typeface="Times New Roman"/>
              <a:cs typeface="Times New Roman"/>
            </a:endParaRPr>
          </a:p>
        </p:txBody>
      </p:sp>
      <p:sp>
        <p:nvSpPr>
          <p:cNvPr id="41" name="object 41"/>
          <p:cNvSpPr txBox="1"/>
          <p:nvPr/>
        </p:nvSpPr>
        <p:spPr>
          <a:xfrm>
            <a:off x="3532302" y="4226662"/>
            <a:ext cx="933964" cy="218551"/>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18.00%</a:t>
            </a:r>
            <a:endParaRPr sz="1300">
              <a:latin typeface="Times New Roman"/>
              <a:cs typeface="Times New Roman"/>
            </a:endParaRPr>
          </a:p>
        </p:txBody>
      </p:sp>
      <p:sp>
        <p:nvSpPr>
          <p:cNvPr id="40" name="object 40"/>
          <p:cNvSpPr txBox="1"/>
          <p:nvPr/>
        </p:nvSpPr>
        <p:spPr>
          <a:xfrm>
            <a:off x="4466266" y="4226662"/>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4.90%</a:t>
            </a:r>
            <a:endParaRPr sz="1300">
              <a:latin typeface="Times New Roman"/>
              <a:cs typeface="Times New Roman"/>
            </a:endParaRPr>
          </a:p>
        </p:txBody>
      </p:sp>
      <p:sp>
        <p:nvSpPr>
          <p:cNvPr id="39" name="object 39"/>
          <p:cNvSpPr txBox="1"/>
          <p:nvPr/>
        </p:nvSpPr>
        <p:spPr>
          <a:xfrm>
            <a:off x="5470720" y="4226662"/>
            <a:ext cx="933965" cy="218551"/>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50</a:t>
            </a:r>
            <a:endParaRPr sz="1300">
              <a:latin typeface="Times New Roman"/>
              <a:cs typeface="Times New Roman"/>
            </a:endParaRPr>
          </a:p>
        </p:txBody>
      </p:sp>
      <p:sp>
        <p:nvSpPr>
          <p:cNvPr id="38" name="object 38"/>
          <p:cNvSpPr txBox="1"/>
          <p:nvPr/>
        </p:nvSpPr>
        <p:spPr>
          <a:xfrm>
            <a:off x="6404684" y="4226662"/>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16</a:t>
            </a:r>
            <a:r>
              <a:rPr sz="1200" spc="4" dirty="0">
                <a:latin typeface="Times New Roman"/>
                <a:cs typeface="Times New Roman"/>
              </a:rPr>
              <a:t>.</a:t>
            </a:r>
            <a:r>
              <a:rPr sz="1200" dirty="0">
                <a:latin typeface="Times New Roman"/>
                <a:cs typeface="Times New Roman"/>
              </a:rPr>
              <a:t>71</a:t>
            </a:r>
            <a:endParaRPr sz="1200">
              <a:latin typeface="Times New Roman"/>
              <a:cs typeface="Times New Roman"/>
            </a:endParaRPr>
          </a:p>
        </p:txBody>
      </p:sp>
      <p:sp>
        <p:nvSpPr>
          <p:cNvPr id="37" name="object 37"/>
          <p:cNvSpPr txBox="1"/>
          <p:nvPr/>
        </p:nvSpPr>
        <p:spPr>
          <a:xfrm>
            <a:off x="1505775" y="4445213"/>
            <a:ext cx="1074940" cy="218552"/>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Phillipines</a:t>
            </a:r>
            <a:endParaRPr sz="1300">
              <a:latin typeface="Times New Roman"/>
              <a:cs typeface="Times New Roman"/>
            </a:endParaRPr>
          </a:p>
        </p:txBody>
      </p:sp>
      <p:sp>
        <p:nvSpPr>
          <p:cNvPr id="36" name="object 36"/>
          <p:cNvSpPr txBox="1"/>
          <p:nvPr/>
        </p:nvSpPr>
        <p:spPr>
          <a:xfrm>
            <a:off x="2580716" y="4445213"/>
            <a:ext cx="951586" cy="218552"/>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15</a:t>
            </a:r>
            <a:endParaRPr sz="1300">
              <a:latin typeface="Times New Roman"/>
              <a:cs typeface="Times New Roman"/>
            </a:endParaRPr>
          </a:p>
        </p:txBody>
      </p:sp>
      <p:sp>
        <p:nvSpPr>
          <p:cNvPr id="35" name="object 35"/>
          <p:cNvSpPr txBox="1"/>
          <p:nvPr/>
        </p:nvSpPr>
        <p:spPr>
          <a:xfrm>
            <a:off x="3532302" y="4445213"/>
            <a:ext cx="933964" cy="218552"/>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17.00%</a:t>
            </a:r>
            <a:endParaRPr sz="1300">
              <a:latin typeface="Times New Roman"/>
              <a:cs typeface="Times New Roman"/>
            </a:endParaRPr>
          </a:p>
        </p:txBody>
      </p:sp>
      <p:sp>
        <p:nvSpPr>
          <p:cNvPr id="34" name="object 34"/>
          <p:cNvSpPr txBox="1"/>
          <p:nvPr/>
        </p:nvSpPr>
        <p:spPr>
          <a:xfrm>
            <a:off x="4466266" y="4445213"/>
            <a:ext cx="1004453" cy="218552"/>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3.80%</a:t>
            </a:r>
            <a:endParaRPr sz="1300">
              <a:latin typeface="Times New Roman"/>
              <a:cs typeface="Times New Roman"/>
            </a:endParaRPr>
          </a:p>
        </p:txBody>
      </p:sp>
      <p:sp>
        <p:nvSpPr>
          <p:cNvPr id="33" name="object 33"/>
          <p:cNvSpPr txBox="1"/>
          <p:nvPr/>
        </p:nvSpPr>
        <p:spPr>
          <a:xfrm>
            <a:off x="5470720" y="4445213"/>
            <a:ext cx="933965" cy="218552"/>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45</a:t>
            </a:r>
            <a:endParaRPr sz="1300">
              <a:latin typeface="Times New Roman"/>
              <a:cs typeface="Times New Roman"/>
            </a:endParaRPr>
          </a:p>
        </p:txBody>
      </p:sp>
      <p:sp>
        <p:nvSpPr>
          <p:cNvPr id="32" name="object 32"/>
          <p:cNvSpPr txBox="1"/>
          <p:nvPr/>
        </p:nvSpPr>
        <p:spPr>
          <a:xfrm>
            <a:off x="6404684" y="4445213"/>
            <a:ext cx="1252295" cy="218552"/>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15</a:t>
            </a:r>
            <a:r>
              <a:rPr sz="1200" spc="4" dirty="0">
                <a:latin typeface="Times New Roman"/>
                <a:cs typeface="Times New Roman"/>
              </a:rPr>
              <a:t>.</a:t>
            </a:r>
            <a:r>
              <a:rPr sz="1200" dirty="0">
                <a:latin typeface="Times New Roman"/>
                <a:cs typeface="Times New Roman"/>
              </a:rPr>
              <a:t>65</a:t>
            </a:r>
            <a:endParaRPr sz="1200">
              <a:latin typeface="Times New Roman"/>
              <a:cs typeface="Times New Roman"/>
            </a:endParaRPr>
          </a:p>
        </p:txBody>
      </p:sp>
      <p:sp>
        <p:nvSpPr>
          <p:cNvPr id="31" name="object 31"/>
          <p:cNvSpPr txBox="1"/>
          <p:nvPr/>
        </p:nvSpPr>
        <p:spPr>
          <a:xfrm>
            <a:off x="1505775" y="4663765"/>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Singapore</a:t>
            </a:r>
            <a:endParaRPr sz="1300">
              <a:latin typeface="Times New Roman"/>
              <a:cs typeface="Times New Roman"/>
            </a:endParaRPr>
          </a:p>
        </p:txBody>
      </p:sp>
      <p:sp>
        <p:nvSpPr>
          <p:cNvPr id="30" name="object 30"/>
          <p:cNvSpPr txBox="1"/>
          <p:nvPr/>
        </p:nvSpPr>
        <p:spPr>
          <a:xfrm>
            <a:off x="2580716" y="4663765"/>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24</a:t>
            </a:r>
            <a:endParaRPr sz="1300">
              <a:latin typeface="Times New Roman"/>
              <a:cs typeface="Times New Roman"/>
            </a:endParaRPr>
          </a:p>
        </p:txBody>
      </p:sp>
      <p:sp>
        <p:nvSpPr>
          <p:cNvPr id="29" name="object 29"/>
          <p:cNvSpPr txBox="1"/>
          <p:nvPr/>
        </p:nvSpPr>
        <p:spPr>
          <a:xfrm>
            <a:off x="3532302" y="4663765"/>
            <a:ext cx="933964" cy="218551"/>
          </a:xfrm>
          <a:prstGeom prst="rect">
            <a:avLst/>
          </a:prstGeom>
        </p:spPr>
        <p:txBody>
          <a:bodyPr wrap="square" lIns="0" tIns="0" rIns="0" bIns="0" rtlCol="0">
            <a:noAutofit/>
          </a:bodyPr>
          <a:lstStyle/>
          <a:p>
            <a:pPr marL="243535">
              <a:lnSpc>
                <a:spcPts val="1391"/>
              </a:lnSpc>
              <a:spcBef>
                <a:spcPts val="69"/>
              </a:spcBef>
            </a:pPr>
            <a:r>
              <a:rPr sz="1300" dirty="0">
                <a:latin typeface="Times New Roman"/>
                <a:cs typeface="Times New Roman"/>
              </a:rPr>
              <a:t>6.50%</a:t>
            </a:r>
            <a:endParaRPr sz="1300">
              <a:latin typeface="Times New Roman"/>
              <a:cs typeface="Times New Roman"/>
            </a:endParaRPr>
          </a:p>
        </p:txBody>
      </p:sp>
      <p:sp>
        <p:nvSpPr>
          <p:cNvPr id="28" name="object 28"/>
          <p:cNvSpPr txBox="1"/>
          <p:nvPr/>
        </p:nvSpPr>
        <p:spPr>
          <a:xfrm>
            <a:off x="4466266" y="4663765"/>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5.20%</a:t>
            </a:r>
            <a:endParaRPr sz="1300">
              <a:latin typeface="Times New Roman"/>
              <a:cs typeface="Times New Roman"/>
            </a:endParaRPr>
          </a:p>
        </p:txBody>
      </p:sp>
      <p:sp>
        <p:nvSpPr>
          <p:cNvPr id="27" name="object 27"/>
          <p:cNvSpPr txBox="1"/>
          <p:nvPr/>
        </p:nvSpPr>
        <p:spPr>
          <a:xfrm>
            <a:off x="5470720" y="4663765"/>
            <a:ext cx="933965" cy="218551"/>
          </a:xfrm>
          <a:prstGeom prst="rect">
            <a:avLst/>
          </a:prstGeom>
        </p:spPr>
        <p:txBody>
          <a:bodyPr wrap="square" lIns="0" tIns="0" rIns="0" bIns="0" rtlCol="0">
            <a:noAutofit/>
          </a:bodyPr>
          <a:lstStyle/>
          <a:p>
            <a:pPr marL="397365" marR="388668" algn="ctr">
              <a:lnSpc>
                <a:spcPts val="1391"/>
              </a:lnSpc>
              <a:spcBef>
                <a:spcPts val="69"/>
              </a:spcBef>
            </a:pPr>
            <a:r>
              <a:rPr sz="1300" dirty="0">
                <a:latin typeface="Times New Roman"/>
                <a:cs typeface="Times New Roman"/>
              </a:rPr>
              <a:t>5</a:t>
            </a:r>
            <a:endParaRPr sz="1300">
              <a:latin typeface="Times New Roman"/>
              <a:cs typeface="Times New Roman"/>
            </a:endParaRPr>
          </a:p>
        </p:txBody>
      </p:sp>
      <p:sp>
        <p:nvSpPr>
          <p:cNvPr id="26" name="object 26"/>
          <p:cNvSpPr txBox="1"/>
          <p:nvPr/>
        </p:nvSpPr>
        <p:spPr>
          <a:xfrm>
            <a:off x="6404684" y="4663765"/>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23</a:t>
            </a:r>
            <a:r>
              <a:rPr sz="1200" spc="4" dirty="0">
                <a:latin typeface="Times New Roman"/>
                <a:cs typeface="Times New Roman"/>
              </a:rPr>
              <a:t>.</a:t>
            </a:r>
            <a:r>
              <a:rPr sz="1200" dirty="0">
                <a:latin typeface="Times New Roman"/>
                <a:cs typeface="Times New Roman"/>
              </a:rPr>
              <a:t>11</a:t>
            </a:r>
            <a:endParaRPr sz="1200">
              <a:latin typeface="Times New Roman"/>
              <a:cs typeface="Times New Roman"/>
            </a:endParaRPr>
          </a:p>
        </p:txBody>
      </p:sp>
      <p:sp>
        <p:nvSpPr>
          <p:cNvPr id="25" name="object 25"/>
          <p:cNvSpPr txBox="1"/>
          <p:nvPr/>
        </p:nvSpPr>
        <p:spPr>
          <a:xfrm>
            <a:off x="1505775" y="4882317"/>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South</a:t>
            </a:r>
            <a:r>
              <a:rPr sz="1300" spc="35" dirty="0">
                <a:latin typeface="Times New Roman"/>
                <a:cs typeface="Times New Roman"/>
              </a:rPr>
              <a:t> </a:t>
            </a:r>
            <a:r>
              <a:rPr sz="1300" dirty="0">
                <a:latin typeface="Times New Roman"/>
                <a:cs typeface="Times New Roman"/>
              </a:rPr>
              <a:t>Korea</a:t>
            </a:r>
            <a:endParaRPr sz="1300">
              <a:latin typeface="Times New Roman"/>
              <a:cs typeface="Times New Roman"/>
            </a:endParaRPr>
          </a:p>
        </p:txBody>
      </p:sp>
      <p:sp>
        <p:nvSpPr>
          <p:cNvPr id="24" name="object 24"/>
          <p:cNvSpPr txBox="1"/>
          <p:nvPr/>
        </p:nvSpPr>
        <p:spPr>
          <a:xfrm>
            <a:off x="2580716" y="4882317"/>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21</a:t>
            </a:r>
            <a:endParaRPr sz="1300">
              <a:latin typeface="Times New Roman"/>
              <a:cs typeface="Times New Roman"/>
            </a:endParaRPr>
          </a:p>
        </p:txBody>
      </p:sp>
      <p:sp>
        <p:nvSpPr>
          <p:cNvPr id="23" name="object 23"/>
          <p:cNvSpPr txBox="1"/>
          <p:nvPr/>
        </p:nvSpPr>
        <p:spPr>
          <a:xfrm>
            <a:off x="3532302" y="4882317"/>
            <a:ext cx="933964" cy="218551"/>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10.00%</a:t>
            </a:r>
            <a:endParaRPr sz="1300">
              <a:latin typeface="Times New Roman"/>
              <a:cs typeface="Times New Roman"/>
            </a:endParaRPr>
          </a:p>
        </p:txBody>
      </p:sp>
      <p:sp>
        <p:nvSpPr>
          <p:cNvPr id="22" name="object 22"/>
          <p:cNvSpPr txBox="1"/>
          <p:nvPr/>
        </p:nvSpPr>
        <p:spPr>
          <a:xfrm>
            <a:off x="4466266" y="4882317"/>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4.80%</a:t>
            </a:r>
            <a:endParaRPr sz="1300">
              <a:latin typeface="Times New Roman"/>
              <a:cs typeface="Times New Roman"/>
            </a:endParaRPr>
          </a:p>
        </p:txBody>
      </p:sp>
      <p:sp>
        <p:nvSpPr>
          <p:cNvPr id="21" name="object 21"/>
          <p:cNvSpPr txBox="1"/>
          <p:nvPr/>
        </p:nvSpPr>
        <p:spPr>
          <a:xfrm>
            <a:off x="5470720" y="4882317"/>
            <a:ext cx="933965" cy="218551"/>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25</a:t>
            </a:r>
            <a:endParaRPr sz="1300">
              <a:latin typeface="Times New Roman"/>
              <a:cs typeface="Times New Roman"/>
            </a:endParaRPr>
          </a:p>
        </p:txBody>
      </p:sp>
      <p:sp>
        <p:nvSpPr>
          <p:cNvPr id="20" name="object 20"/>
          <p:cNvSpPr txBox="1"/>
          <p:nvPr/>
        </p:nvSpPr>
        <p:spPr>
          <a:xfrm>
            <a:off x="6404684" y="4882317"/>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19</a:t>
            </a:r>
            <a:r>
              <a:rPr sz="1200" spc="4" dirty="0">
                <a:latin typeface="Times New Roman"/>
                <a:cs typeface="Times New Roman"/>
              </a:rPr>
              <a:t>.</a:t>
            </a:r>
            <a:r>
              <a:rPr sz="1200" dirty="0">
                <a:latin typeface="Times New Roman"/>
                <a:cs typeface="Times New Roman"/>
              </a:rPr>
              <a:t>98</a:t>
            </a:r>
            <a:endParaRPr sz="1200">
              <a:latin typeface="Times New Roman"/>
              <a:cs typeface="Times New Roman"/>
            </a:endParaRPr>
          </a:p>
        </p:txBody>
      </p:sp>
      <p:sp>
        <p:nvSpPr>
          <p:cNvPr id="19" name="object 19"/>
          <p:cNvSpPr txBox="1"/>
          <p:nvPr/>
        </p:nvSpPr>
        <p:spPr>
          <a:xfrm>
            <a:off x="1505775" y="5100869"/>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Thailand</a:t>
            </a:r>
            <a:endParaRPr sz="1300">
              <a:latin typeface="Times New Roman"/>
              <a:cs typeface="Times New Roman"/>
            </a:endParaRPr>
          </a:p>
        </p:txBody>
      </p:sp>
      <p:sp>
        <p:nvSpPr>
          <p:cNvPr id="18" name="object 18"/>
          <p:cNvSpPr txBox="1"/>
          <p:nvPr/>
        </p:nvSpPr>
        <p:spPr>
          <a:xfrm>
            <a:off x="2580716" y="5100869"/>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21</a:t>
            </a:r>
            <a:endParaRPr sz="1300">
              <a:latin typeface="Times New Roman"/>
              <a:cs typeface="Times New Roman"/>
            </a:endParaRPr>
          </a:p>
        </p:txBody>
      </p:sp>
      <p:sp>
        <p:nvSpPr>
          <p:cNvPr id="17" name="object 17"/>
          <p:cNvSpPr txBox="1"/>
          <p:nvPr/>
        </p:nvSpPr>
        <p:spPr>
          <a:xfrm>
            <a:off x="3532302" y="5100869"/>
            <a:ext cx="933964" cy="218551"/>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12.75%</a:t>
            </a:r>
            <a:endParaRPr sz="1300">
              <a:latin typeface="Times New Roman"/>
              <a:cs typeface="Times New Roman"/>
            </a:endParaRPr>
          </a:p>
        </p:txBody>
      </p:sp>
      <p:sp>
        <p:nvSpPr>
          <p:cNvPr id="16" name="object 16"/>
          <p:cNvSpPr txBox="1"/>
          <p:nvPr/>
        </p:nvSpPr>
        <p:spPr>
          <a:xfrm>
            <a:off x="4466266" y="5100869"/>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5.50%</a:t>
            </a:r>
            <a:endParaRPr sz="1300">
              <a:latin typeface="Times New Roman"/>
              <a:cs typeface="Times New Roman"/>
            </a:endParaRPr>
          </a:p>
        </p:txBody>
      </p:sp>
      <p:sp>
        <p:nvSpPr>
          <p:cNvPr id="15" name="object 15"/>
          <p:cNvSpPr txBox="1"/>
          <p:nvPr/>
        </p:nvSpPr>
        <p:spPr>
          <a:xfrm>
            <a:off x="5470720" y="5100869"/>
            <a:ext cx="933965" cy="218551"/>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25</a:t>
            </a:r>
            <a:endParaRPr sz="1300">
              <a:latin typeface="Times New Roman"/>
              <a:cs typeface="Times New Roman"/>
            </a:endParaRPr>
          </a:p>
        </p:txBody>
      </p:sp>
      <p:sp>
        <p:nvSpPr>
          <p:cNvPr id="14" name="object 14"/>
          <p:cNvSpPr txBox="1"/>
          <p:nvPr/>
        </p:nvSpPr>
        <p:spPr>
          <a:xfrm>
            <a:off x="6404684" y="5100869"/>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20</a:t>
            </a:r>
            <a:r>
              <a:rPr sz="1200" spc="4" dirty="0">
                <a:latin typeface="Times New Roman"/>
                <a:cs typeface="Times New Roman"/>
              </a:rPr>
              <a:t>.</a:t>
            </a:r>
            <a:r>
              <a:rPr sz="1200" dirty="0">
                <a:latin typeface="Times New Roman"/>
                <a:cs typeface="Times New Roman"/>
              </a:rPr>
              <a:t>85</a:t>
            </a:r>
            <a:endParaRPr sz="1200">
              <a:latin typeface="Times New Roman"/>
              <a:cs typeface="Times New Roman"/>
            </a:endParaRPr>
          </a:p>
        </p:txBody>
      </p:sp>
      <p:sp>
        <p:nvSpPr>
          <p:cNvPr id="13" name="object 13"/>
          <p:cNvSpPr txBox="1"/>
          <p:nvPr/>
        </p:nvSpPr>
        <p:spPr>
          <a:xfrm>
            <a:off x="1505775" y="5319420"/>
            <a:ext cx="1074940" cy="218551"/>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Turkey</a:t>
            </a:r>
            <a:endParaRPr sz="1300">
              <a:latin typeface="Times New Roman"/>
              <a:cs typeface="Times New Roman"/>
            </a:endParaRPr>
          </a:p>
        </p:txBody>
      </p:sp>
      <p:sp>
        <p:nvSpPr>
          <p:cNvPr id="12" name="object 12"/>
          <p:cNvSpPr txBox="1"/>
          <p:nvPr/>
        </p:nvSpPr>
        <p:spPr>
          <a:xfrm>
            <a:off x="2580716" y="5319420"/>
            <a:ext cx="951586" cy="218551"/>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12</a:t>
            </a:r>
            <a:endParaRPr sz="1300">
              <a:latin typeface="Times New Roman"/>
              <a:cs typeface="Times New Roman"/>
            </a:endParaRPr>
          </a:p>
        </p:txBody>
      </p:sp>
      <p:sp>
        <p:nvSpPr>
          <p:cNvPr id="11" name="object 11"/>
          <p:cNvSpPr txBox="1"/>
          <p:nvPr/>
        </p:nvSpPr>
        <p:spPr>
          <a:xfrm>
            <a:off x="3532302" y="5319420"/>
            <a:ext cx="933964" cy="218551"/>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25.00%</a:t>
            </a:r>
            <a:endParaRPr sz="1300">
              <a:latin typeface="Times New Roman"/>
              <a:cs typeface="Times New Roman"/>
            </a:endParaRPr>
          </a:p>
        </p:txBody>
      </p:sp>
      <p:sp>
        <p:nvSpPr>
          <p:cNvPr id="10" name="object 10"/>
          <p:cNvSpPr txBox="1"/>
          <p:nvPr/>
        </p:nvSpPr>
        <p:spPr>
          <a:xfrm>
            <a:off x="4466266" y="5319420"/>
            <a:ext cx="1004453" cy="218551"/>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2.00%</a:t>
            </a:r>
            <a:endParaRPr sz="1300">
              <a:latin typeface="Times New Roman"/>
              <a:cs typeface="Times New Roman"/>
            </a:endParaRPr>
          </a:p>
        </p:txBody>
      </p:sp>
      <p:sp>
        <p:nvSpPr>
          <p:cNvPr id="9" name="object 9"/>
          <p:cNvSpPr txBox="1"/>
          <p:nvPr/>
        </p:nvSpPr>
        <p:spPr>
          <a:xfrm>
            <a:off x="5470720" y="5319420"/>
            <a:ext cx="933965" cy="218551"/>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35</a:t>
            </a:r>
            <a:endParaRPr sz="1300">
              <a:latin typeface="Times New Roman"/>
              <a:cs typeface="Times New Roman"/>
            </a:endParaRPr>
          </a:p>
        </p:txBody>
      </p:sp>
      <p:sp>
        <p:nvSpPr>
          <p:cNvPr id="8" name="object 8"/>
          <p:cNvSpPr txBox="1"/>
          <p:nvPr/>
        </p:nvSpPr>
        <p:spPr>
          <a:xfrm>
            <a:off x="6404684" y="5319420"/>
            <a:ext cx="1252295" cy="218551"/>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13</a:t>
            </a:r>
            <a:r>
              <a:rPr sz="1200" spc="4" dirty="0">
                <a:latin typeface="Times New Roman"/>
                <a:cs typeface="Times New Roman"/>
              </a:rPr>
              <a:t>.</a:t>
            </a:r>
            <a:r>
              <a:rPr sz="1200" dirty="0">
                <a:latin typeface="Times New Roman"/>
                <a:cs typeface="Times New Roman"/>
              </a:rPr>
              <a:t>35</a:t>
            </a:r>
            <a:endParaRPr sz="1200">
              <a:latin typeface="Times New Roman"/>
              <a:cs typeface="Times New Roman"/>
            </a:endParaRPr>
          </a:p>
        </p:txBody>
      </p:sp>
      <p:sp>
        <p:nvSpPr>
          <p:cNvPr id="7" name="object 7"/>
          <p:cNvSpPr txBox="1"/>
          <p:nvPr/>
        </p:nvSpPr>
        <p:spPr>
          <a:xfrm>
            <a:off x="1505775" y="5537972"/>
            <a:ext cx="1074940" cy="237526"/>
          </a:xfrm>
          <a:prstGeom prst="rect">
            <a:avLst/>
          </a:prstGeom>
        </p:spPr>
        <p:txBody>
          <a:bodyPr wrap="square" lIns="0" tIns="0" rIns="0" bIns="0" rtlCol="0">
            <a:noAutofit/>
          </a:bodyPr>
          <a:lstStyle/>
          <a:p>
            <a:pPr marL="30442">
              <a:lnSpc>
                <a:spcPts val="1391"/>
              </a:lnSpc>
              <a:spcBef>
                <a:spcPts val="69"/>
              </a:spcBef>
            </a:pPr>
            <a:r>
              <a:rPr sz="1300" dirty="0">
                <a:latin typeface="Times New Roman"/>
                <a:cs typeface="Times New Roman"/>
              </a:rPr>
              <a:t>Venezuela</a:t>
            </a:r>
            <a:endParaRPr sz="1300">
              <a:latin typeface="Times New Roman"/>
              <a:cs typeface="Times New Roman"/>
            </a:endParaRPr>
          </a:p>
        </p:txBody>
      </p:sp>
      <p:sp>
        <p:nvSpPr>
          <p:cNvPr id="6" name="object 6"/>
          <p:cNvSpPr txBox="1"/>
          <p:nvPr/>
        </p:nvSpPr>
        <p:spPr>
          <a:xfrm>
            <a:off x="2580716" y="5537972"/>
            <a:ext cx="951586" cy="237526"/>
          </a:xfrm>
          <a:prstGeom prst="rect">
            <a:avLst/>
          </a:prstGeom>
        </p:spPr>
        <p:txBody>
          <a:bodyPr wrap="square" lIns="0" tIns="0" rIns="0" bIns="0" rtlCol="0">
            <a:noAutofit/>
          </a:bodyPr>
          <a:lstStyle/>
          <a:p>
            <a:pPr marL="362574" marR="353876" algn="ctr">
              <a:lnSpc>
                <a:spcPts val="1391"/>
              </a:lnSpc>
              <a:spcBef>
                <a:spcPts val="69"/>
              </a:spcBef>
            </a:pPr>
            <a:r>
              <a:rPr sz="1300" dirty="0">
                <a:latin typeface="Times New Roman"/>
                <a:cs typeface="Times New Roman"/>
              </a:rPr>
              <a:t>20</a:t>
            </a:r>
            <a:endParaRPr sz="1300">
              <a:latin typeface="Times New Roman"/>
              <a:cs typeface="Times New Roman"/>
            </a:endParaRPr>
          </a:p>
        </p:txBody>
      </p:sp>
      <p:sp>
        <p:nvSpPr>
          <p:cNvPr id="5" name="object 5"/>
          <p:cNvSpPr txBox="1"/>
          <p:nvPr/>
        </p:nvSpPr>
        <p:spPr>
          <a:xfrm>
            <a:off x="3532302" y="5537972"/>
            <a:ext cx="933964" cy="237526"/>
          </a:xfrm>
          <a:prstGeom prst="rect">
            <a:avLst/>
          </a:prstGeom>
        </p:spPr>
        <p:txBody>
          <a:bodyPr wrap="square" lIns="0" tIns="0" rIns="0" bIns="0" rtlCol="0">
            <a:noAutofit/>
          </a:bodyPr>
          <a:lstStyle/>
          <a:p>
            <a:pPr marL="200047">
              <a:lnSpc>
                <a:spcPts val="1391"/>
              </a:lnSpc>
              <a:spcBef>
                <a:spcPts val="69"/>
              </a:spcBef>
            </a:pPr>
            <a:r>
              <a:rPr sz="1300" dirty="0">
                <a:latin typeface="Times New Roman"/>
                <a:cs typeface="Times New Roman"/>
              </a:rPr>
              <a:t>15.00%</a:t>
            </a:r>
            <a:endParaRPr sz="1300">
              <a:latin typeface="Times New Roman"/>
              <a:cs typeface="Times New Roman"/>
            </a:endParaRPr>
          </a:p>
        </p:txBody>
      </p:sp>
      <p:sp>
        <p:nvSpPr>
          <p:cNvPr id="4" name="object 4"/>
          <p:cNvSpPr txBox="1"/>
          <p:nvPr/>
        </p:nvSpPr>
        <p:spPr>
          <a:xfrm>
            <a:off x="4466266" y="5537972"/>
            <a:ext cx="1004453" cy="237526"/>
          </a:xfrm>
          <a:prstGeom prst="rect">
            <a:avLst/>
          </a:prstGeom>
        </p:spPr>
        <p:txBody>
          <a:bodyPr wrap="square" lIns="0" tIns="0" rIns="0" bIns="0" rtlCol="0">
            <a:noAutofit/>
          </a:bodyPr>
          <a:lstStyle/>
          <a:p>
            <a:pPr marL="278326">
              <a:lnSpc>
                <a:spcPts val="1391"/>
              </a:lnSpc>
              <a:spcBef>
                <a:spcPts val="69"/>
              </a:spcBef>
            </a:pPr>
            <a:r>
              <a:rPr sz="1300" dirty="0">
                <a:latin typeface="Times New Roman"/>
                <a:cs typeface="Times New Roman"/>
              </a:rPr>
              <a:t>3.50%</a:t>
            </a:r>
            <a:endParaRPr sz="1300">
              <a:latin typeface="Times New Roman"/>
              <a:cs typeface="Times New Roman"/>
            </a:endParaRPr>
          </a:p>
        </p:txBody>
      </p:sp>
      <p:sp>
        <p:nvSpPr>
          <p:cNvPr id="3" name="object 3"/>
          <p:cNvSpPr txBox="1"/>
          <p:nvPr/>
        </p:nvSpPr>
        <p:spPr>
          <a:xfrm>
            <a:off x="5470720" y="5537972"/>
            <a:ext cx="933965" cy="237526"/>
          </a:xfrm>
          <a:prstGeom prst="rect">
            <a:avLst/>
          </a:prstGeom>
        </p:spPr>
        <p:txBody>
          <a:bodyPr wrap="square" lIns="0" tIns="0" rIns="0" bIns="0" rtlCol="0">
            <a:noAutofit/>
          </a:bodyPr>
          <a:lstStyle/>
          <a:p>
            <a:pPr marL="353876" marR="345179" algn="ctr">
              <a:lnSpc>
                <a:spcPts val="1391"/>
              </a:lnSpc>
              <a:spcBef>
                <a:spcPts val="69"/>
              </a:spcBef>
            </a:pPr>
            <a:r>
              <a:rPr sz="1300" dirty="0">
                <a:latin typeface="Times New Roman"/>
                <a:cs typeface="Times New Roman"/>
              </a:rPr>
              <a:t>45</a:t>
            </a:r>
            <a:endParaRPr sz="1300">
              <a:latin typeface="Times New Roman"/>
              <a:cs typeface="Times New Roman"/>
            </a:endParaRPr>
          </a:p>
        </p:txBody>
      </p:sp>
      <p:sp>
        <p:nvSpPr>
          <p:cNvPr id="2" name="object 2"/>
          <p:cNvSpPr txBox="1"/>
          <p:nvPr/>
        </p:nvSpPr>
        <p:spPr>
          <a:xfrm>
            <a:off x="6404684" y="5537972"/>
            <a:ext cx="1252295" cy="237526"/>
          </a:xfrm>
          <a:prstGeom prst="rect">
            <a:avLst/>
          </a:prstGeom>
        </p:spPr>
        <p:txBody>
          <a:bodyPr wrap="square" lIns="0" tIns="0" rIns="0" bIns="0" rtlCol="0">
            <a:noAutofit/>
          </a:bodyPr>
          <a:lstStyle/>
          <a:p>
            <a:pPr marL="730605">
              <a:lnSpc>
                <a:spcPct val="95825"/>
              </a:lnSpc>
              <a:spcBef>
                <a:spcPts val="206"/>
              </a:spcBef>
            </a:pPr>
            <a:r>
              <a:rPr sz="1200" dirty="0">
                <a:latin typeface="Times New Roman"/>
                <a:cs typeface="Times New Roman"/>
              </a:rPr>
              <a:t>15</a:t>
            </a:r>
            <a:r>
              <a:rPr sz="1200" spc="4" dirty="0">
                <a:latin typeface="Times New Roman"/>
                <a:cs typeface="Times New Roman"/>
              </a:rPr>
              <a:t>.</a:t>
            </a:r>
            <a:r>
              <a:rPr sz="1200" dirty="0">
                <a:latin typeface="Times New Roman"/>
                <a:cs typeface="Times New Roman"/>
              </a:rPr>
              <a:t>35</a:t>
            </a:r>
            <a:endParaRPr sz="1200">
              <a:latin typeface="Times New Roman"/>
              <a:cs typeface="Times New Roman"/>
            </a:endParaRPr>
          </a:p>
        </p:txBody>
      </p:sp>
    </p:spTree>
    <p:extLst>
      <p:ext uri="{BB962C8B-B14F-4D97-AF65-F5344CB8AC3E}">
        <p14:creationId xmlns:p14="http://schemas.microsoft.com/office/powerpoint/2010/main" val="2764843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8" name="object 18"/>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9" name="object 19"/>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0" name="object 20"/>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1" name="object 21"/>
          <p:cNvSpPr/>
          <p:nvPr/>
        </p:nvSpPr>
        <p:spPr>
          <a:xfrm>
            <a:off x="1454727" y="2017059"/>
            <a:ext cx="7048498" cy="3697941"/>
          </a:xfrm>
          <a:prstGeom prst="rect">
            <a:avLst/>
          </a:prstGeom>
          <a:blipFill>
            <a:blip r:embed="rId8" cstate="print"/>
            <a:stretch>
              <a:fillRect/>
            </a:stretch>
          </a:blipFill>
        </p:spPr>
        <p:txBody>
          <a:bodyPr wrap="square" lIns="0" tIns="0" rIns="0" bIns="0" rtlCol="0">
            <a:noAutofit/>
          </a:bodyPr>
          <a:lstStyle/>
          <a:p>
            <a:endParaRPr/>
          </a:p>
        </p:txBody>
      </p:sp>
      <p:sp>
        <p:nvSpPr>
          <p:cNvPr id="22" name="object 22"/>
          <p:cNvSpPr/>
          <p:nvPr/>
        </p:nvSpPr>
        <p:spPr>
          <a:xfrm>
            <a:off x="1662546" y="1882588"/>
            <a:ext cx="6153727" cy="4067735"/>
          </a:xfrm>
          <a:prstGeom prst="rect">
            <a:avLst/>
          </a:prstGeom>
          <a:blipFill>
            <a:blip r:embed="rId9" cstate="print"/>
            <a:stretch>
              <a:fillRect/>
            </a:stretch>
          </a:blipFill>
        </p:spPr>
        <p:txBody>
          <a:bodyPr wrap="square" lIns="0" tIns="0" rIns="0" bIns="0" rtlCol="0">
            <a:noAutofit/>
          </a:bodyPr>
          <a:lstStyle/>
          <a:p>
            <a:endParaRPr/>
          </a:p>
        </p:txBody>
      </p:sp>
      <p:sp>
        <p:nvSpPr>
          <p:cNvPr id="13" name="object 13"/>
          <p:cNvSpPr txBox="1"/>
          <p:nvPr/>
        </p:nvSpPr>
        <p:spPr>
          <a:xfrm>
            <a:off x="1384777" y="984998"/>
            <a:ext cx="41074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III.</a:t>
            </a:r>
            <a:endParaRPr sz="2200">
              <a:latin typeface="Times New Roman"/>
              <a:cs typeface="Times New Roman"/>
            </a:endParaRPr>
          </a:p>
        </p:txBody>
      </p:sp>
      <p:sp>
        <p:nvSpPr>
          <p:cNvPr id="12" name="object 12"/>
          <p:cNvSpPr txBox="1"/>
          <p:nvPr/>
        </p:nvSpPr>
        <p:spPr>
          <a:xfrm>
            <a:off x="1800136" y="984998"/>
            <a:ext cx="15270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Comparisons</a:t>
            </a:r>
            <a:endParaRPr sz="2200">
              <a:latin typeface="Times New Roman"/>
              <a:cs typeface="Times New Roman"/>
            </a:endParaRPr>
          </a:p>
        </p:txBody>
      </p:sp>
      <p:sp>
        <p:nvSpPr>
          <p:cNvPr id="11" name="object 11"/>
          <p:cNvSpPr txBox="1"/>
          <p:nvPr/>
        </p:nvSpPr>
        <p:spPr>
          <a:xfrm>
            <a:off x="3331839" y="984998"/>
            <a:ext cx="29547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of</a:t>
            </a:r>
            <a:endParaRPr sz="2200">
              <a:latin typeface="Times New Roman"/>
              <a:cs typeface="Times New Roman"/>
            </a:endParaRPr>
          </a:p>
        </p:txBody>
      </p:sp>
      <p:sp>
        <p:nvSpPr>
          <p:cNvPr id="10" name="object 10"/>
          <p:cNvSpPr txBox="1"/>
          <p:nvPr/>
        </p:nvSpPr>
        <p:spPr>
          <a:xfrm>
            <a:off x="3631929" y="984998"/>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9" name="object 9"/>
          <p:cNvSpPr txBox="1"/>
          <p:nvPr/>
        </p:nvSpPr>
        <p:spPr>
          <a:xfrm>
            <a:off x="4024567" y="984998"/>
            <a:ext cx="1395807" cy="605118"/>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across time:</a:t>
            </a:r>
            <a:endParaRPr sz="2200">
              <a:latin typeface="Times New Roman"/>
              <a:cs typeface="Times New Roman"/>
            </a:endParaRPr>
          </a:p>
          <a:p>
            <a:pPr marL="372286" marR="41029">
              <a:lnSpc>
                <a:spcPct val="95825"/>
              </a:lnSpc>
            </a:pPr>
            <a:r>
              <a:rPr sz="2200" dirty="0">
                <a:latin typeface="Times New Roman"/>
                <a:cs typeface="Times New Roman"/>
              </a:rPr>
              <a:t>500</a:t>
            </a:r>
            <a:endParaRPr sz="2200">
              <a:latin typeface="Times New Roman"/>
              <a:cs typeface="Times New Roman"/>
            </a:endParaRPr>
          </a:p>
        </p:txBody>
      </p:sp>
      <p:sp>
        <p:nvSpPr>
          <p:cNvPr id="8" name="object 8"/>
          <p:cNvSpPr txBox="1"/>
          <p:nvPr/>
        </p:nvSpPr>
        <p:spPr>
          <a:xfrm>
            <a:off x="5424984" y="984998"/>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7" name="object 7"/>
          <p:cNvSpPr txBox="1"/>
          <p:nvPr/>
        </p:nvSpPr>
        <p:spPr>
          <a:xfrm>
            <a:off x="5817622" y="984998"/>
            <a:ext cx="66494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a:t>
            </a:r>
            <a:endParaRPr sz="2200">
              <a:latin typeface="Times New Roman"/>
              <a:cs typeface="Times New Roman"/>
            </a:endParaRPr>
          </a:p>
        </p:txBody>
      </p:sp>
      <p:sp>
        <p:nvSpPr>
          <p:cNvPr id="6" name="object 6"/>
          <p:cNvSpPr txBox="1"/>
          <p:nvPr/>
        </p:nvSpPr>
        <p:spPr>
          <a:xfrm>
            <a:off x="6487184" y="984998"/>
            <a:ext cx="38774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for</a:t>
            </a:r>
            <a:endParaRPr sz="2200">
              <a:latin typeface="Times New Roman"/>
              <a:cs typeface="Times New Roman"/>
            </a:endParaRPr>
          </a:p>
        </p:txBody>
      </p:sp>
      <p:sp>
        <p:nvSpPr>
          <p:cNvPr id="5" name="object 5"/>
          <p:cNvSpPr txBox="1"/>
          <p:nvPr/>
        </p:nvSpPr>
        <p:spPr>
          <a:xfrm>
            <a:off x="6879544" y="984998"/>
            <a:ext cx="40316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a:t>
            </a:r>
            <a:endParaRPr sz="2200">
              <a:latin typeface="Times New Roman"/>
              <a:cs typeface="Times New Roman"/>
            </a:endParaRPr>
          </a:p>
        </p:txBody>
      </p:sp>
      <p:sp>
        <p:nvSpPr>
          <p:cNvPr id="4" name="object 4"/>
          <p:cNvSpPr txBox="1"/>
          <p:nvPr/>
        </p:nvSpPr>
        <p:spPr>
          <a:xfrm>
            <a:off x="7287312" y="984998"/>
            <a:ext cx="58839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S&amp;P</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30</a:t>
            </a:r>
            <a:endParaRPr sz="1300">
              <a:latin typeface="Times New Roman"/>
              <a:cs typeface="Times New Roman"/>
            </a:endParaRPr>
          </a:p>
        </p:txBody>
      </p:sp>
    </p:spTree>
    <p:extLst>
      <p:ext uri="{BB962C8B-B14F-4D97-AF65-F5344CB8AC3E}">
        <p14:creationId xmlns:p14="http://schemas.microsoft.com/office/powerpoint/2010/main" val="1872285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2585888" y="1307726"/>
            <a:ext cx="408875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Is low (high) PE cheap (expensive)?</a:t>
            </a:r>
            <a:endParaRPr sz="2200">
              <a:latin typeface="Times New Roman"/>
              <a:cs typeface="Times New Roman"/>
            </a:endParaRPr>
          </a:p>
        </p:txBody>
      </p:sp>
      <p:sp>
        <p:nvSpPr>
          <p:cNvPr id="4" name="object 4"/>
          <p:cNvSpPr txBox="1"/>
          <p:nvPr/>
        </p:nvSpPr>
        <p:spPr>
          <a:xfrm>
            <a:off x="1525442" y="2095500"/>
            <a:ext cx="6817448" cy="1269850"/>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A market strategist argues that stocks are cheap  because the PE ratio today is</a:t>
            </a:r>
            <a:endParaRPr sz="1600">
              <a:latin typeface="Times New Roman"/>
              <a:cs typeface="Times New Roman"/>
            </a:endParaRPr>
          </a:p>
          <a:p>
            <a:pPr marL="319115" marR="30772">
              <a:lnSpc>
                <a:spcPct val="95825"/>
              </a:lnSpc>
            </a:pPr>
            <a:r>
              <a:rPr sz="1600" dirty="0">
                <a:latin typeface="Times New Roman"/>
                <a:cs typeface="Times New Roman"/>
              </a:rPr>
              <a:t>low relative to the average PE ratio across time. Do you agree?</a:t>
            </a:r>
            <a:endParaRPr sz="1600">
              <a:latin typeface="Times New Roman"/>
              <a:cs typeface="Times New Roman"/>
            </a:endParaRPr>
          </a:p>
          <a:p>
            <a:pPr marL="421688" marR="30772">
              <a:lnSpc>
                <a:spcPct val="95825"/>
              </a:lnSpc>
              <a:spcBef>
                <a:spcPts val="440"/>
              </a:spcBef>
            </a:pPr>
            <a:r>
              <a:rPr sz="1400" dirty="0">
                <a:latin typeface="Wingdings"/>
                <a:cs typeface="Wingdings"/>
              </a:rPr>
              <a:t></a:t>
            </a:r>
            <a:r>
              <a:rPr sz="1400" dirty="0">
                <a:latin typeface="Arial"/>
                <a:cs typeface="Arial"/>
              </a:rPr>
              <a:t> </a:t>
            </a:r>
            <a:r>
              <a:rPr sz="1400" spc="143" dirty="0">
                <a:latin typeface="Arial"/>
                <a:cs typeface="Arial"/>
              </a:rPr>
              <a:t> </a:t>
            </a:r>
            <a:r>
              <a:rPr sz="1400" dirty="0">
                <a:latin typeface="Times New Roman"/>
                <a:cs typeface="Times New Roman"/>
              </a:rPr>
              <a:t>Yes</a:t>
            </a:r>
            <a:endParaRPr sz="1400">
              <a:latin typeface="Times New Roman"/>
              <a:cs typeface="Times New Roman"/>
            </a:endParaRPr>
          </a:p>
          <a:p>
            <a:pPr marL="421688" marR="30772">
              <a:lnSpc>
                <a:spcPct val="95825"/>
              </a:lnSpc>
              <a:spcBef>
                <a:spcPts val="404"/>
              </a:spcBef>
            </a:pPr>
            <a:r>
              <a:rPr sz="1400" dirty="0">
                <a:latin typeface="Wingdings"/>
                <a:cs typeface="Wingdings"/>
              </a:rPr>
              <a:t></a:t>
            </a:r>
            <a:r>
              <a:rPr sz="1400" dirty="0">
                <a:latin typeface="Arial"/>
                <a:cs typeface="Arial"/>
              </a:rPr>
              <a:t> </a:t>
            </a:r>
            <a:r>
              <a:rPr sz="1400" spc="143" dirty="0">
                <a:latin typeface="Arial"/>
                <a:cs typeface="Arial"/>
              </a:rPr>
              <a:t> </a:t>
            </a:r>
            <a:r>
              <a:rPr sz="1400" dirty="0">
                <a:latin typeface="Times New Roman"/>
                <a:cs typeface="Times New Roman"/>
              </a:rPr>
              <a:t>No</a:t>
            </a:r>
            <a:endParaRPr sz="1400">
              <a:latin typeface="Times New Roman"/>
              <a:cs typeface="Times New Roman"/>
            </a:endParaRPr>
          </a:p>
          <a:p>
            <a:pPr marL="11397" marR="30772">
              <a:lnSpc>
                <a:spcPct val="95825"/>
              </a:lnSpc>
              <a:spcBef>
                <a:spcPts val="46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If you do not agree, what factors might explain the lower PE ratio today?</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31</a:t>
            </a:r>
            <a:endParaRPr sz="1300">
              <a:latin typeface="Times New Roman"/>
              <a:cs typeface="Times New Roman"/>
            </a:endParaRPr>
          </a:p>
        </p:txBody>
      </p:sp>
    </p:spTree>
    <p:extLst>
      <p:ext uri="{BB962C8B-B14F-4D97-AF65-F5344CB8AC3E}">
        <p14:creationId xmlns:p14="http://schemas.microsoft.com/office/powerpoint/2010/main" val="1316135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8" name="object 1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9" name="object 1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2" name="object 12"/>
          <p:cNvSpPr/>
          <p:nvPr/>
        </p:nvSpPr>
        <p:spPr>
          <a:xfrm>
            <a:off x="2181375" y="2017059"/>
            <a:ext cx="5595202" cy="3697941"/>
          </a:xfrm>
          <a:prstGeom prst="rect">
            <a:avLst/>
          </a:prstGeom>
          <a:blipFill>
            <a:blip r:embed="rId8" cstate="print"/>
            <a:stretch>
              <a:fillRect/>
            </a:stretch>
          </a:blipFill>
        </p:spPr>
        <p:txBody>
          <a:bodyPr wrap="square" lIns="0" tIns="0" rIns="0" bIns="0" rtlCol="0">
            <a:noAutofit/>
          </a:bodyPr>
          <a:lstStyle/>
          <a:p>
            <a:endParaRPr/>
          </a:p>
        </p:txBody>
      </p:sp>
      <p:sp>
        <p:nvSpPr>
          <p:cNvPr id="11" name="object 11"/>
          <p:cNvSpPr txBox="1"/>
          <p:nvPr/>
        </p:nvSpPr>
        <p:spPr>
          <a:xfrm>
            <a:off x="2031434" y="1307726"/>
            <a:ext cx="46498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E/P</a:t>
            </a:r>
            <a:endParaRPr sz="2200">
              <a:latin typeface="Times New Roman"/>
              <a:cs typeface="Times New Roman"/>
            </a:endParaRPr>
          </a:p>
        </p:txBody>
      </p:sp>
      <p:sp>
        <p:nvSpPr>
          <p:cNvPr id="10" name="object 10"/>
          <p:cNvSpPr txBox="1"/>
          <p:nvPr/>
        </p:nvSpPr>
        <p:spPr>
          <a:xfrm>
            <a:off x="2501048" y="1307726"/>
            <a:ext cx="77277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9" name="object 9"/>
          <p:cNvSpPr txBox="1"/>
          <p:nvPr/>
        </p:nvSpPr>
        <p:spPr>
          <a:xfrm>
            <a:off x="3278455" y="1307726"/>
            <a:ext cx="1339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8" name="object 8"/>
          <p:cNvSpPr txBox="1"/>
          <p:nvPr/>
        </p:nvSpPr>
        <p:spPr>
          <a:xfrm>
            <a:off x="3417001" y="1307726"/>
            <a:ext cx="90362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T.Bond</a:t>
            </a:r>
            <a:endParaRPr sz="2200">
              <a:latin typeface="Times New Roman"/>
              <a:cs typeface="Times New Roman"/>
            </a:endParaRPr>
          </a:p>
        </p:txBody>
      </p:sp>
      <p:sp>
        <p:nvSpPr>
          <p:cNvPr id="7" name="object 7"/>
          <p:cNvSpPr txBox="1"/>
          <p:nvPr/>
        </p:nvSpPr>
        <p:spPr>
          <a:xfrm>
            <a:off x="4325249" y="1307726"/>
            <a:ext cx="68022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Rates</a:t>
            </a:r>
            <a:endParaRPr sz="2200">
              <a:latin typeface="Times New Roman"/>
              <a:cs typeface="Times New Roman"/>
            </a:endParaRPr>
          </a:p>
        </p:txBody>
      </p:sp>
      <p:sp>
        <p:nvSpPr>
          <p:cNvPr id="6" name="object 6"/>
          <p:cNvSpPr txBox="1"/>
          <p:nvPr/>
        </p:nvSpPr>
        <p:spPr>
          <a:xfrm>
            <a:off x="5010106" y="1307726"/>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5" name="object 5"/>
          <p:cNvSpPr txBox="1"/>
          <p:nvPr/>
        </p:nvSpPr>
        <p:spPr>
          <a:xfrm>
            <a:off x="5479443" y="1307726"/>
            <a:ext cx="66467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Term</a:t>
            </a:r>
            <a:endParaRPr sz="2200">
              <a:latin typeface="Times New Roman"/>
              <a:cs typeface="Times New Roman"/>
            </a:endParaRPr>
          </a:p>
        </p:txBody>
      </p:sp>
      <p:sp>
        <p:nvSpPr>
          <p:cNvPr id="4" name="object 4"/>
          <p:cNvSpPr txBox="1"/>
          <p:nvPr/>
        </p:nvSpPr>
        <p:spPr>
          <a:xfrm>
            <a:off x="6148728" y="1307726"/>
            <a:ext cx="10803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Structure</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32</a:t>
            </a:r>
            <a:endParaRPr sz="1300">
              <a:latin typeface="Times New Roman"/>
              <a:cs typeface="Times New Roman"/>
            </a:endParaRPr>
          </a:p>
        </p:txBody>
      </p:sp>
    </p:spTree>
    <p:extLst>
      <p:ext uri="{BB962C8B-B14F-4D97-AF65-F5344CB8AC3E}">
        <p14:creationId xmlns:p14="http://schemas.microsoft.com/office/powerpoint/2010/main" val="2262707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0" name="object 10"/>
          <p:cNvSpPr txBox="1"/>
          <p:nvPr/>
        </p:nvSpPr>
        <p:spPr>
          <a:xfrm>
            <a:off x="3539672" y="1307726"/>
            <a:ext cx="21812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Regression Results</a:t>
            </a:r>
            <a:endParaRPr sz="2200">
              <a:latin typeface="Times New Roman"/>
              <a:cs typeface="Times New Roman"/>
            </a:endParaRPr>
          </a:p>
        </p:txBody>
      </p:sp>
      <p:sp>
        <p:nvSpPr>
          <p:cNvPr id="9" name="object 9"/>
          <p:cNvSpPr txBox="1"/>
          <p:nvPr/>
        </p:nvSpPr>
        <p:spPr>
          <a:xfrm>
            <a:off x="1525442" y="2095501"/>
            <a:ext cx="6903111" cy="1785544"/>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There is a strong positive relationship between E/P ratios and T.Bond rates, as</a:t>
            </a:r>
            <a:endParaRPr sz="1600">
              <a:latin typeface="Times New Roman"/>
              <a:cs typeface="Times New Roman"/>
            </a:endParaRPr>
          </a:p>
          <a:p>
            <a:pPr marL="292333" marR="1165301" algn="ctr">
              <a:lnSpc>
                <a:spcPct val="95825"/>
              </a:lnSpc>
            </a:pPr>
            <a:r>
              <a:rPr sz="1600" dirty="0">
                <a:latin typeface="Times New Roman"/>
                <a:cs typeface="Times New Roman"/>
              </a:rPr>
              <a:t>evidenced by the correlation of  0.69 between the two variables.,</a:t>
            </a:r>
            <a:endParaRPr sz="1600">
              <a:latin typeface="Times New Roman"/>
              <a:cs typeface="Times New Roman"/>
            </a:endParaRPr>
          </a:p>
          <a:p>
            <a:pPr marL="11397" marR="23988">
              <a:lnSpc>
                <a:spcPct val="95825"/>
              </a:lnSpc>
              <a:spcBef>
                <a:spcPts val="50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In addition, there is evidence that the term structure also affects the PE ratio.</a:t>
            </a:r>
            <a:endParaRPr sz="1600">
              <a:latin typeface="Times New Roman"/>
              <a:cs typeface="Times New Roman"/>
            </a:endParaRPr>
          </a:p>
          <a:p>
            <a:pPr marL="319115" indent="-307718">
              <a:lnSpc>
                <a:spcPct val="98316"/>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In the following regression, using 1960-2011 data, we regress E/P ratios against the level of T.Bond rates and a term structure variable (T.Bond - T.Bill rate)</a:t>
            </a:r>
            <a:endParaRPr sz="1600">
              <a:latin typeface="Times New Roman"/>
              <a:cs typeface="Times New Roman"/>
            </a:endParaRPr>
          </a:p>
          <a:p>
            <a:pPr marL="396615" marR="1203594" algn="ctr">
              <a:lnSpc>
                <a:spcPct val="95825"/>
              </a:lnSpc>
              <a:spcBef>
                <a:spcPts val="404"/>
              </a:spcBef>
            </a:pPr>
            <a:r>
              <a:rPr sz="1400" dirty="0">
                <a:latin typeface="Times New Roman"/>
                <a:cs typeface="Times New Roman"/>
              </a:rPr>
              <a:t>E/P =  3.16%  + 0.597 T.Bond Rate – 0.213 (T.Bond Rate-T.Bill Rate)</a:t>
            </a:r>
            <a:endParaRPr sz="1400">
              <a:latin typeface="Times New Roman"/>
              <a:cs typeface="Times New Roman"/>
            </a:endParaRPr>
          </a:p>
        </p:txBody>
      </p:sp>
      <p:sp>
        <p:nvSpPr>
          <p:cNvPr id="8" name="object 8"/>
          <p:cNvSpPr txBox="1"/>
          <p:nvPr/>
        </p:nvSpPr>
        <p:spPr>
          <a:xfrm>
            <a:off x="2195078" y="3894044"/>
            <a:ext cx="497104"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(3.98)</a:t>
            </a:r>
            <a:endParaRPr sz="1400">
              <a:latin typeface="Times New Roman"/>
              <a:cs typeface="Times New Roman"/>
            </a:endParaRPr>
          </a:p>
        </p:txBody>
      </p:sp>
      <p:sp>
        <p:nvSpPr>
          <p:cNvPr id="7" name="object 7"/>
          <p:cNvSpPr txBox="1"/>
          <p:nvPr/>
        </p:nvSpPr>
        <p:spPr>
          <a:xfrm>
            <a:off x="3320760" y="3894044"/>
            <a:ext cx="497104"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(5.71)</a:t>
            </a:r>
            <a:endParaRPr sz="1400">
              <a:latin typeface="Times New Roman"/>
              <a:cs typeface="Times New Roman"/>
            </a:endParaRPr>
          </a:p>
        </p:txBody>
      </p:sp>
      <p:sp>
        <p:nvSpPr>
          <p:cNvPr id="6" name="object 6"/>
          <p:cNvSpPr txBox="1"/>
          <p:nvPr/>
        </p:nvSpPr>
        <p:spPr>
          <a:xfrm>
            <a:off x="5029488" y="3894044"/>
            <a:ext cx="558619"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(-0.92)</a:t>
            </a:r>
            <a:endParaRPr sz="1400">
              <a:latin typeface="Times New Roman"/>
              <a:cs typeface="Times New Roman"/>
            </a:endParaRPr>
          </a:p>
        </p:txBody>
      </p:sp>
      <p:sp>
        <p:nvSpPr>
          <p:cNvPr id="5" name="object 5"/>
          <p:cNvSpPr txBox="1"/>
          <p:nvPr/>
        </p:nvSpPr>
        <p:spPr>
          <a:xfrm>
            <a:off x="1941078" y="4149986"/>
            <a:ext cx="1560725"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R squared = 40.92%</a:t>
            </a:r>
            <a:endParaRPr sz="1400">
              <a:latin typeface="Times New Roman"/>
              <a:cs typeface="Times New Roman"/>
            </a:endParaRPr>
          </a:p>
        </p:txBody>
      </p:sp>
      <p:sp>
        <p:nvSpPr>
          <p:cNvPr id="4" name="object 4"/>
          <p:cNvSpPr txBox="1"/>
          <p:nvPr/>
        </p:nvSpPr>
        <p:spPr>
          <a:xfrm>
            <a:off x="1525442" y="4676438"/>
            <a:ext cx="6626889" cy="467061"/>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Given the treasury bond rate and treasury bill rate today, is the market under or</a:t>
            </a:r>
            <a:endParaRPr sz="1600">
              <a:latin typeface="Times New Roman"/>
              <a:cs typeface="Times New Roman"/>
            </a:endParaRPr>
          </a:p>
          <a:p>
            <a:pPr marL="319115" marR="30772">
              <a:lnSpc>
                <a:spcPct val="95825"/>
              </a:lnSpc>
              <a:spcBef>
                <a:spcPts val="3"/>
              </a:spcBef>
            </a:pPr>
            <a:r>
              <a:rPr sz="1600" dirty="0">
                <a:latin typeface="Times New Roman"/>
                <a:cs typeface="Times New Roman"/>
              </a:rPr>
              <a:t>over valued today?</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33</a:t>
            </a:r>
            <a:endParaRPr sz="1300">
              <a:latin typeface="Times New Roman"/>
              <a:cs typeface="Times New Roman"/>
            </a:endParaRPr>
          </a:p>
        </p:txBody>
      </p:sp>
    </p:spTree>
    <p:extLst>
      <p:ext uri="{BB962C8B-B14F-4D97-AF65-F5344CB8AC3E}">
        <p14:creationId xmlns:p14="http://schemas.microsoft.com/office/powerpoint/2010/main" val="2563939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p:nvPr/>
        </p:nvSpPr>
        <p:spPr>
          <a:xfrm>
            <a:off x="2424546" y="4275043"/>
            <a:ext cx="4999183" cy="0"/>
          </a:xfrm>
          <a:custGeom>
            <a:avLst/>
            <a:gdLst/>
            <a:ahLst/>
            <a:cxnLst/>
            <a:rect l="l" t="t" r="r" b="b"/>
            <a:pathLst>
              <a:path w="5499101">
                <a:moveTo>
                  <a:pt x="0" y="0"/>
                </a:moveTo>
                <a:lnTo>
                  <a:pt x="5499101" y="0"/>
                </a:lnTo>
              </a:path>
            </a:pathLst>
          </a:custGeom>
          <a:ln w="12700">
            <a:solidFill>
              <a:srgbClr val="000000"/>
            </a:solidFill>
          </a:ln>
        </p:spPr>
        <p:txBody>
          <a:bodyPr wrap="square" lIns="0" tIns="0" rIns="0" bIns="0" rtlCol="0">
            <a:noAutofit/>
          </a:bodyPr>
          <a:lstStyle/>
          <a:p>
            <a:endParaRPr/>
          </a:p>
        </p:txBody>
      </p:sp>
      <p:sp>
        <p:nvSpPr>
          <p:cNvPr id="12" name="object 12"/>
          <p:cNvSpPr/>
          <p:nvPr/>
        </p:nvSpPr>
        <p:spPr>
          <a:xfrm>
            <a:off x="2430318" y="4168587"/>
            <a:ext cx="0" cy="212912"/>
          </a:xfrm>
          <a:custGeom>
            <a:avLst/>
            <a:gdLst/>
            <a:ahLst/>
            <a:cxnLst/>
            <a:rect l="l" t="t" r="r" b="b"/>
            <a:pathLst>
              <a:path h="241300">
                <a:moveTo>
                  <a:pt x="0" y="0"/>
                </a:moveTo>
                <a:lnTo>
                  <a:pt x="0" y="241300"/>
                </a:lnTo>
              </a:path>
            </a:pathLst>
          </a:custGeom>
          <a:ln w="12700">
            <a:solidFill>
              <a:srgbClr val="000000"/>
            </a:solidFill>
          </a:ln>
        </p:spPr>
        <p:txBody>
          <a:bodyPr wrap="square" lIns="0" tIns="0" rIns="0" bIns="0" rtlCol="0">
            <a:noAutofit/>
          </a:bodyPr>
          <a:lstStyle/>
          <a:p>
            <a:endParaRPr/>
          </a:p>
        </p:txBody>
      </p:sp>
      <p:sp>
        <p:nvSpPr>
          <p:cNvPr id="13" name="object 13"/>
          <p:cNvSpPr/>
          <p:nvPr/>
        </p:nvSpPr>
        <p:spPr>
          <a:xfrm>
            <a:off x="7417955" y="4168587"/>
            <a:ext cx="0" cy="212912"/>
          </a:xfrm>
          <a:custGeom>
            <a:avLst/>
            <a:gdLst/>
            <a:ahLst/>
            <a:cxnLst/>
            <a:rect l="l" t="t" r="r" b="b"/>
            <a:pathLst>
              <a:path h="241300">
                <a:moveTo>
                  <a:pt x="0" y="0"/>
                </a:moveTo>
                <a:lnTo>
                  <a:pt x="0" y="241300"/>
                </a:lnTo>
              </a:path>
            </a:pathLst>
          </a:custGeom>
          <a:ln w="12700">
            <a:solidFill>
              <a:srgbClr val="000000"/>
            </a:solidFill>
          </a:ln>
        </p:spPr>
        <p:txBody>
          <a:bodyPr wrap="square" lIns="0" tIns="0" rIns="0" bIns="0" rtlCol="0">
            <a:noAutofit/>
          </a:bodyPr>
          <a:lstStyle/>
          <a:p>
            <a:endParaRPr/>
          </a:p>
        </p:txBody>
      </p:sp>
      <p:sp>
        <p:nvSpPr>
          <p:cNvPr id="14" name="object 14"/>
          <p:cNvSpPr/>
          <p:nvPr/>
        </p:nvSpPr>
        <p:spPr>
          <a:xfrm>
            <a:off x="2214837" y="4166754"/>
            <a:ext cx="5626413" cy="1527666"/>
          </a:xfrm>
          <a:custGeom>
            <a:avLst/>
            <a:gdLst/>
            <a:ahLst/>
            <a:cxnLst/>
            <a:rect l="l" t="t" r="r" b="b"/>
            <a:pathLst>
              <a:path w="6189054" h="1731355">
                <a:moveTo>
                  <a:pt x="0" y="0"/>
                </a:moveTo>
                <a:lnTo>
                  <a:pt x="6189054" y="0"/>
                </a:lnTo>
                <a:lnTo>
                  <a:pt x="6189054" y="1731355"/>
                </a:lnTo>
                <a:lnTo>
                  <a:pt x="0" y="1731355"/>
                </a:lnTo>
                <a:lnTo>
                  <a:pt x="0" y="0"/>
                </a:lnTo>
                <a:close/>
              </a:path>
            </a:pathLst>
          </a:custGeom>
          <a:ln w="4156">
            <a:solidFill>
              <a:srgbClr val="000000"/>
            </a:solidFill>
          </a:ln>
        </p:spPr>
        <p:txBody>
          <a:bodyPr wrap="square" lIns="0" tIns="0" rIns="0" bIns="0" rtlCol="0">
            <a:noAutofit/>
          </a:bodyPr>
          <a:lstStyle/>
          <a:p>
            <a:endParaRPr/>
          </a:p>
        </p:txBody>
      </p:sp>
      <p:sp>
        <p:nvSpPr>
          <p:cNvPr id="10" name="object 10"/>
          <p:cNvSpPr txBox="1"/>
          <p:nvPr/>
        </p:nvSpPr>
        <p:spPr>
          <a:xfrm>
            <a:off x="2054842" y="984998"/>
            <a:ext cx="5129986" cy="605118"/>
          </a:xfrm>
          <a:prstGeom prst="rect">
            <a:avLst/>
          </a:prstGeom>
        </p:spPr>
        <p:txBody>
          <a:bodyPr wrap="square" lIns="0" tIns="0" rIns="0" bIns="0" rtlCol="0">
            <a:noAutofit/>
          </a:bodyPr>
          <a:lstStyle/>
          <a:p>
            <a:pPr algn="ctr">
              <a:lnSpc>
                <a:spcPts val="2172"/>
              </a:lnSpc>
              <a:spcBef>
                <a:spcPts val="109"/>
              </a:spcBef>
            </a:pPr>
            <a:r>
              <a:rPr sz="3200" baseline="1207" dirty="0">
                <a:latin typeface="Times New Roman"/>
                <a:cs typeface="Times New Roman"/>
              </a:rPr>
              <a:t>IV. Valuing one company relative to others…</a:t>
            </a:r>
            <a:endParaRPr sz="2200">
              <a:latin typeface="Times New Roman"/>
              <a:cs typeface="Times New Roman"/>
            </a:endParaRPr>
          </a:p>
          <a:p>
            <a:pPr marL="488476" marR="509034" algn="ctr">
              <a:lnSpc>
                <a:spcPct val="95825"/>
              </a:lnSpc>
            </a:pPr>
            <a:r>
              <a:rPr sz="2200" dirty="0">
                <a:latin typeface="Times New Roman"/>
                <a:cs typeface="Times New Roman"/>
              </a:rPr>
              <a:t>Relative valuation with comparables</a:t>
            </a:r>
            <a:endParaRPr sz="2200">
              <a:latin typeface="Times New Roman"/>
              <a:cs typeface="Times New Roman"/>
            </a:endParaRPr>
          </a:p>
        </p:txBody>
      </p:sp>
      <p:sp>
        <p:nvSpPr>
          <p:cNvPr id="9" name="object 9"/>
          <p:cNvSpPr txBox="1"/>
          <p:nvPr/>
        </p:nvSpPr>
        <p:spPr>
          <a:xfrm>
            <a:off x="1525442" y="2095500"/>
            <a:ext cx="6846175" cy="1961029"/>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Ideally, you would like to find</a:t>
            </a:r>
            <a:r>
              <a:rPr sz="2400" spc="-88" baseline="1610" dirty="0">
                <a:latin typeface="Times New Roman"/>
                <a:cs typeface="Times New Roman"/>
              </a:rPr>
              <a:t> </a:t>
            </a:r>
            <a:r>
              <a:rPr sz="2400" baseline="1610" dirty="0">
                <a:latin typeface="Times New Roman"/>
                <a:cs typeface="Times New Roman"/>
              </a:rPr>
              <a:t>lots of publicly traded firms</a:t>
            </a:r>
            <a:r>
              <a:rPr sz="2400" spc="-88" baseline="1610" dirty="0">
                <a:latin typeface="Times New Roman"/>
                <a:cs typeface="Times New Roman"/>
              </a:rPr>
              <a:t> </a:t>
            </a:r>
            <a:r>
              <a:rPr sz="2400" baseline="1610" dirty="0">
                <a:latin typeface="Times New Roman"/>
                <a:cs typeface="Times New Roman"/>
              </a:rPr>
              <a:t>that look just like</a:t>
            </a:r>
            <a:endParaRPr sz="1600">
              <a:latin typeface="Times New Roman"/>
              <a:cs typeface="Times New Roman"/>
            </a:endParaRPr>
          </a:p>
          <a:p>
            <a:pPr marL="319115" marR="142547">
              <a:lnSpc>
                <a:spcPct val="99562"/>
              </a:lnSpc>
            </a:pPr>
            <a:r>
              <a:rPr sz="1600" dirty="0">
                <a:latin typeface="Times New Roman"/>
                <a:cs typeface="Times New Roman"/>
              </a:rPr>
              <a:t>your firm,</a:t>
            </a:r>
            <a:r>
              <a:rPr sz="1600" spc="-88" dirty="0">
                <a:latin typeface="Times New Roman"/>
                <a:cs typeface="Times New Roman"/>
              </a:rPr>
              <a:t> </a:t>
            </a:r>
            <a:r>
              <a:rPr sz="1600" dirty="0">
                <a:latin typeface="Times New Roman"/>
                <a:cs typeface="Times New Roman"/>
              </a:rPr>
              <a:t>in terms of fundamentals, and compare the pricing of your firm</a:t>
            </a:r>
            <a:r>
              <a:rPr sz="1600" spc="-88" dirty="0">
                <a:latin typeface="Times New Roman"/>
                <a:cs typeface="Times New Roman"/>
              </a:rPr>
              <a:t> </a:t>
            </a:r>
            <a:r>
              <a:rPr sz="1600" dirty="0">
                <a:latin typeface="Times New Roman"/>
                <a:cs typeface="Times New Roman"/>
              </a:rPr>
              <a:t>to the pricing of these other publicly traded firms.</a:t>
            </a:r>
            <a:r>
              <a:rPr sz="1600" spc="-88" dirty="0">
                <a:latin typeface="Times New Roman"/>
                <a:cs typeface="Times New Roman"/>
              </a:rPr>
              <a:t> </a:t>
            </a:r>
            <a:r>
              <a:rPr sz="1600" dirty="0">
                <a:latin typeface="Times New Roman"/>
                <a:cs typeface="Times New Roman"/>
              </a:rPr>
              <a:t>Since, they are all just like your firm,</a:t>
            </a:r>
            <a:r>
              <a:rPr sz="1600" spc="-88" dirty="0">
                <a:latin typeface="Times New Roman"/>
                <a:cs typeface="Times New Roman"/>
              </a:rPr>
              <a:t> </a:t>
            </a:r>
            <a:r>
              <a:rPr sz="1600" dirty="0">
                <a:latin typeface="Times New Roman"/>
                <a:cs typeface="Times New Roman"/>
              </a:rPr>
              <a:t>there will be no need to control for differences.</a:t>
            </a:r>
            <a:endParaRPr sz="1600">
              <a:latin typeface="Times New Roman"/>
              <a:cs typeface="Times New Roman"/>
            </a:endParaRPr>
          </a:p>
          <a:p>
            <a:pPr marL="319115" indent="-307718">
              <a:lnSpc>
                <a:spcPct val="99466"/>
              </a:lnSpc>
              <a:spcBef>
                <a:spcPts val="43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In practice, it is very difficult</a:t>
            </a:r>
            <a:r>
              <a:rPr sz="1600" spc="-91" dirty="0">
                <a:latin typeface="Times New Roman"/>
                <a:cs typeface="Times New Roman"/>
              </a:rPr>
              <a:t> </a:t>
            </a:r>
            <a:r>
              <a:rPr sz="1600" dirty="0">
                <a:latin typeface="Times New Roman"/>
                <a:cs typeface="Times New Roman"/>
              </a:rPr>
              <a:t>(and perhaps impossible) to find</a:t>
            </a:r>
            <a:r>
              <a:rPr sz="1600" spc="-88" dirty="0">
                <a:latin typeface="Times New Roman"/>
                <a:cs typeface="Times New Roman"/>
              </a:rPr>
              <a:t> </a:t>
            </a:r>
            <a:r>
              <a:rPr sz="1600" dirty="0">
                <a:latin typeface="Times New Roman"/>
                <a:cs typeface="Times New Roman"/>
              </a:rPr>
              <a:t>firms</a:t>
            </a:r>
            <a:r>
              <a:rPr sz="1600" spc="-88" dirty="0">
                <a:latin typeface="Times New Roman"/>
                <a:cs typeface="Times New Roman"/>
              </a:rPr>
              <a:t> </a:t>
            </a:r>
            <a:r>
              <a:rPr sz="1600" dirty="0">
                <a:latin typeface="Times New Roman"/>
                <a:cs typeface="Times New Roman"/>
              </a:rPr>
              <a:t>that share the same risk, growth and cash flow</a:t>
            </a:r>
            <a:r>
              <a:rPr sz="1600" spc="-88" dirty="0">
                <a:latin typeface="Times New Roman"/>
                <a:cs typeface="Times New Roman"/>
              </a:rPr>
              <a:t> </a:t>
            </a:r>
            <a:r>
              <a:rPr sz="1600" dirty="0">
                <a:latin typeface="Times New Roman"/>
                <a:cs typeface="Times New Roman"/>
              </a:rPr>
              <a:t>characteristics of your firm.</a:t>
            </a:r>
            <a:r>
              <a:rPr sz="1600" spc="-88" dirty="0">
                <a:latin typeface="Times New Roman"/>
                <a:cs typeface="Times New Roman"/>
              </a:rPr>
              <a:t> </a:t>
            </a:r>
            <a:r>
              <a:rPr sz="1600" dirty="0">
                <a:latin typeface="Times New Roman"/>
                <a:cs typeface="Times New Roman"/>
              </a:rPr>
              <a:t>Even if you are able to find</a:t>
            </a:r>
            <a:r>
              <a:rPr sz="1600" spc="-88" dirty="0">
                <a:latin typeface="Times New Roman"/>
                <a:cs typeface="Times New Roman"/>
              </a:rPr>
              <a:t> </a:t>
            </a:r>
            <a:r>
              <a:rPr sz="1600" dirty="0">
                <a:latin typeface="Times New Roman"/>
                <a:cs typeface="Times New Roman"/>
              </a:rPr>
              <a:t>such firms,</a:t>
            </a:r>
            <a:r>
              <a:rPr sz="1600" spc="-88" dirty="0">
                <a:latin typeface="Times New Roman"/>
                <a:cs typeface="Times New Roman"/>
              </a:rPr>
              <a:t> </a:t>
            </a:r>
            <a:r>
              <a:rPr sz="1600" dirty="0">
                <a:latin typeface="Times New Roman"/>
                <a:cs typeface="Times New Roman"/>
              </a:rPr>
              <a:t>they will very few in number. The trade off then becomes:</a:t>
            </a:r>
            <a:endParaRPr sz="1600">
              <a:latin typeface="Times New Roman"/>
              <a:cs typeface="Times New Roman"/>
            </a:endParaRPr>
          </a:p>
        </p:txBody>
      </p:sp>
      <p:sp>
        <p:nvSpPr>
          <p:cNvPr id="8" name="object 8"/>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7" name="object 7"/>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34</a:t>
            </a:r>
            <a:endParaRPr sz="1300">
              <a:latin typeface="Times New Roman"/>
              <a:cs typeface="Times New Roman"/>
            </a:endParaRPr>
          </a:p>
        </p:txBody>
      </p:sp>
      <p:sp>
        <p:nvSpPr>
          <p:cNvPr id="6" name="object 6"/>
          <p:cNvSpPr txBox="1"/>
          <p:nvPr/>
        </p:nvSpPr>
        <p:spPr>
          <a:xfrm>
            <a:off x="2214837" y="4166754"/>
            <a:ext cx="215480" cy="214745"/>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2430319" y="4166754"/>
            <a:ext cx="4987637" cy="108289"/>
          </a:xfrm>
          <a:prstGeom prst="rect">
            <a:avLst/>
          </a:prstGeom>
        </p:spPr>
        <p:txBody>
          <a:bodyPr wrap="square" lIns="0" tIns="0" rIns="0" bIns="0" rtlCol="0">
            <a:noAutofit/>
          </a:bodyPr>
          <a:lstStyle/>
          <a:p>
            <a:pPr marL="22794">
              <a:lnSpc>
                <a:spcPts val="853"/>
              </a:lnSpc>
              <a:spcBef>
                <a:spcPts val="14"/>
              </a:spcBef>
            </a:pPr>
            <a:endParaRPr sz="900"/>
          </a:p>
        </p:txBody>
      </p:sp>
      <p:sp>
        <p:nvSpPr>
          <p:cNvPr id="4" name="object 4"/>
          <p:cNvSpPr txBox="1"/>
          <p:nvPr/>
        </p:nvSpPr>
        <p:spPr>
          <a:xfrm>
            <a:off x="7417956" y="4166754"/>
            <a:ext cx="423295" cy="214745"/>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2430319" y="4275043"/>
            <a:ext cx="4987637" cy="106456"/>
          </a:xfrm>
          <a:prstGeom prst="rect">
            <a:avLst/>
          </a:prstGeom>
        </p:spPr>
        <p:txBody>
          <a:bodyPr wrap="square" lIns="0" tIns="0" rIns="0" bIns="0" rtlCol="0">
            <a:noAutofit/>
          </a:bodyPr>
          <a:lstStyle/>
          <a:p>
            <a:pPr marL="22794">
              <a:lnSpc>
                <a:spcPts val="853"/>
              </a:lnSpc>
            </a:pPr>
            <a:endParaRPr sz="900"/>
          </a:p>
        </p:txBody>
      </p:sp>
      <p:sp>
        <p:nvSpPr>
          <p:cNvPr id="2" name="object 2"/>
          <p:cNvSpPr txBox="1"/>
          <p:nvPr/>
        </p:nvSpPr>
        <p:spPr>
          <a:xfrm>
            <a:off x="2214838" y="4381500"/>
            <a:ext cx="5637761" cy="1312921"/>
          </a:xfrm>
          <a:prstGeom prst="rect">
            <a:avLst/>
          </a:prstGeom>
        </p:spPr>
        <p:txBody>
          <a:bodyPr wrap="square" lIns="0" tIns="0" rIns="0" bIns="0" rtlCol="0">
            <a:noAutofit/>
          </a:bodyPr>
          <a:lstStyle/>
          <a:p>
            <a:pPr marR="11201">
              <a:lnSpc>
                <a:spcPts val="673"/>
              </a:lnSpc>
              <a:spcBef>
                <a:spcPts val="9"/>
              </a:spcBef>
            </a:pPr>
            <a:endParaRPr sz="700"/>
          </a:p>
          <a:p>
            <a:pPr marL="1865">
              <a:lnSpc>
                <a:spcPts val="1615"/>
              </a:lnSpc>
              <a:spcBef>
                <a:spcPts val="81"/>
              </a:spcBef>
            </a:pPr>
            <a:r>
              <a:rPr sz="1600" dirty="0">
                <a:latin typeface="Arial"/>
                <a:cs typeface="Arial"/>
              </a:rPr>
              <a:t>Small sample of                                             </a:t>
            </a:r>
            <a:r>
              <a:rPr sz="1600" spc="232" dirty="0">
                <a:latin typeface="Arial"/>
                <a:cs typeface="Arial"/>
              </a:rPr>
              <a:t> </a:t>
            </a:r>
            <a:r>
              <a:rPr sz="1600" dirty="0">
                <a:latin typeface="Arial"/>
                <a:cs typeface="Arial"/>
              </a:rPr>
              <a:t>Large sample firms that are                                                  </a:t>
            </a:r>
            <a:r>
              <a:rPr sz="1600" spc="62" dirty="0">
                <a:latin typeface="Arial"/>
                <a:cs typeface="Arial"/>
              </a:rPr>
              <a:t> </a:t>
            </a:r>
            <a:r>
              <a:rPr sz="1600" dirty="0">
                <a:latin typeface="Arial"/>
                <a:cs typeface="Arial"/>
              </a:rPr>
              <a:t>of firms that are “just like” your                                                </a:t>
            </a:r>
            <a:r>
              <a:rPr sz="1600" spc="326" dirty="0">
                <a:latin typeface="Arial"/>
                <a:cs typeface="Arial"/>
              </a:rPr>
              <a:t> </a:t>
            </a:r>
            <a:r>
              <a:rPr sz="1600" dirty="0">
                <a:latin typeface="Arial"/>
                <a:cs typeface="Arial"/>
              </a:rPr>
              <a:t>similar in some firm                                                                 </a:t>
            </a:r>
            <a:r>
              <a:rPr sz="1600" spc="84" dirty="0">
                <a:latin typeface="Arial"/>
                <a:cs typeface="Arial"/>
              </a:rPr>
              <a:t> </a:t>
            </a:r>
            <a:r>
              <a:rPr sz="1600" dirty="0">
                <a:latin typeface="Arial"/>
                <a:cs typeface="Arial"/>
              </a:rPr>
              <a:t>dimensions but</a:t>
            </a:r>
            <a:endParaRPr sz="1600">
              <a:latin typeface="Arial"/>
              <a:cs typeface="Arial"/>
            </a:endParaRPr>
          </a:p>
          <a:p>
            <a:pPr marL="4104778" marR="398640">
              <a:lnSpc>
                <a:spcPts val="1615"/>
              </a:lnSpc>
            </a:pPr>
            <a:r>
              <a:rPr sz="1600" dirty="0">
                <a:latin typeface="Arial"/>
                <a:cs typeface="Arial"/>
              </a:rPr>
              <a:t>different on others</a:t>
            </a:r>
            <a:endParaRPr sz="1600">
              <a:latin typeface="Arial"/>
              <a:cs typeface="Arial"/>
            </a:endParaRPr>
          </a:p>
        </p:txBody>
      </p:sp>
    </p:spTree>
    <p:extLst>
      <p:ext uri="{BB962C8B-B14F-4D97-AF65-F5344CB8AC3E}">
        <p14:creationId xmlns:p14="http://schemas.microsoft.com/office/powerpoint/2010/main" val="611313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0" name="object 2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1" name="object 2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2" name="object 2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3" name="object 2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6" name="object 16"/>
          <p:cNvSpPr txBox="1"/>
          <p:nvPr/>
        </p:nvSpPr>
        <p:spPr>
          <a:xfrm>
            <a:off x="2435707" y="1307726"/>
            <a:ext cx="438909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Techniques for comparing across firms</a:t>
            </a:r>
            <a:endParaRPr sz="2200">
              <a:latin typeface="Times New Roman"/>
              <a:cs typeface="Times New Roman"/>
            </a:endParaRPr>
          </a:p>
        </p:txBody>
      </p:sp>
      <p:sp>
        <p:nvSpPr>
          <p:cNvPr id="15" name="object 15"/>
          <p:cNvSpPr txBox="1"/>
          <p:nvPr/>
        </p:nvSpPr>
        <p:spPr>
          <a:xfrm>
            <a:off x="1837169" y="2070287"/>
            <a:ext cx="6507067" cy="221316"/>
          </a:xfrm>
          <a:prstGeom prst="rect">
            <a:avLst/>
          </a:prstGeom>
        </p:spPr>
        <p:txBody>
          <a:bodyPr wrap="square" lIns="0" tIns="0" rIns="0" bIns="0" rtlCol="0">
            <a:noAutofit/>
          </a:bodyPr>
          <a:lstStyle/>
          <a:p>
            <a:pPr marL="11397">
              <a:lnSpc>
                <a:spcPts val="1633"/>
              </a:lnSpc>
              <a:spcBef>
                <a:spcPts val="82"/>
              </a:spcBef>
            </a:pPr>
            <a:r>
              <a:rPr sz="1400" u="heavy" dirty="0">
                <a:latin typeface="Times New Roman"/>
                <a:cs typeface="Times New Roman"/>
              </a:rPr>
              <a:t>Direct comparisons</a:t>
            </a:r>
            <a:r>
              <a:rPr sz="1400" dirty="0">
                <a:latin typeface="Times New Roman"/>
                <a:cs typeface="Times New Roman"/>
              </a:rPr>
              <a:t>: If the comparable firms</a:t>
            </a:r>
            <a:r>
              <a:rPr sz="1400" spc="-78" dirty="0">
                <a:latin typeface="Times New Roman"/>
                <a:cs typeface="Times New Roman"/>
              </a:rPr>
              <a:t> </a:t>
            </a:r>
            <a:r>
              <a:rPr sz="1400" dirty="0">
                <a:latin typeface="Times New Roman"/>
                <a:cs typeface="Times New Roman"/>
              </a:rPr>
              <a:t>are </a:t>
            </a:r>
            <a:r>
              <a:rPr sz="1400" dirty="0">
                <a:latin typeface="MS PGothic"/>
                <a:cs typeface="MS PGothic"/>
              </a:rPr>
              <a:t>“</a:t>
            </a:r>
            <a:r>
              <a:rPr sz="1400" dirty="0">
                <a:latin typeface="Times New Roman"/>
                <a:cs typeface="Times New Roman"/>
              </a:rPr>
              <a:t>just like</a:t>
            </a:r>
            <a:r>
              <a:rPr sz="1400" dirty="0">
                <a:latin typeface="MS PGothic"/>
                <a:cs typeface="MS PGothic"/>
              </a:rPr>
              <a:t>”</a:t>
            </a:r>
            <a:r>
              <a:rPr sz="1400" spc="-75" dirty="0">
                <a:latin typeface="MS PGothic"/>
                <a:cs typeface="MS PGothic"/>
              </a:rPr>
              <a:t> </a:t>
            </a:r>
            <a:r>
              <a:rPr sz="1400" dirty="0">
                <a:latin typeface="Times New Roman"/>
                <a:cs typeface="Times New Roman"/>
              </a:rPr>
              <a:t>your firm,</a:t>
            </a:r>
            <a:r>
              <a:rPr sz="1400" spc="-78" dirty="0">
                <a:latin typeface="Times New Roman"/>
                <a:cs typeface="Times New Roman"/>
              </a:rPr>
              <a:t> </a:t>
            </a:r>
            <a:r>
              <a:rPr sz="1400" dirty="0">
                <a:latin typeface="Times New Roman"/>
                <a:cs typeface="Times New Roman"/>
              </a:rPr>
              <a:t>you can compare</a:t>
            </a:r>
            <a:endParaRPr sz="1400">
              <a:latin typeface="Times New Roman"/>
              <a:cs typeface="Times New Roman"/>
            </a:endParaRPr>
          </a:p>
        </p:txBody>
      </p:sp>
      <p:sp>
        <p:nvSpPr>
          <p:cNvPr id="14" name="object 14"/>
          <p:cNvSpPr txBox="1"/>
          <p:nvPr/>
        </p:nvSpPr>
        <p:spPr>
          <a:xfrm>
            <a:off x="1525442" y="2116830"/>
            <a:ext cx="169235" cy="160874"/>
          </a:xfrm>
          <a:prstGeom prst="rect">
            <a:avLst/>
          </a:prstGeom>
        </p:spPr>
        <p:txBody>
          <a:bodyPr wrap="square" lIns="0" tIns="0" rIns="0" bIns="0" rtlCol="0">
            <a:noAutofit/>
          </a:bodyPr>
          <a:lstStyle/>
          <a:p>
            <a:pPr marL="11397">
              <a:lnSpc>
                <a:spcPts val="1279"/>
              </a:lnSpc>
              <a:spcBef>
                <a:spcPts val="64"/>
              </a:spcBef>
            </a:pPr>
            <a:r>
              <a:rPr sz="1600" baseline="4951" dirty="0">
                <a:latin typeface="Monotype Corsiva"/>
                <a:cs typeface="Monotype Corsiva"/>
              </a:rPr>
              <a:t></a:t>
            </a:r>
            <a:r>
              <a:rPr sz="1600" baseline="4831" dirty="0">
                <a:latin typeface="Arial"/>
                <a:cs typeface="Arial"/>
              </a:rPr>
              <a:t> </a:t>
            </a:r>
            <a:endParaRPr sz="1100">
              <a:latin typeface="Arial"/>
              <a:cs typeface="Arial"/>
            </a:endParaRPr>
          </a:p>
        </p:txBody>
      </p:sp>
      <p:sp>
        <p:nvSpPr>
          <p:cNvPr id="13" name="object 13"/>
          <p:cNvSpPr txBox="1"/>
          <p:nvPr/>
        </p:nvSpPr>
        <p:spPr>
          <a:xfrm>
            <a:off x="1837169" y="2302809"/>
            <a:ext cx="6504142" cy="670559"/>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multiples directly across the firms</a:t>
            </a:r>
            <a:r>
              <a:rPr sz="1400" spc="-78" dirty="0">
                <a:latin typeface="Times New Roman"/>
                <a:cs typeface="Times New Roman"/>
              </a:rPr>
              <a:t> </a:t>
            </a:r>
            <a:r>
              <a:rPr sz="1400" dirty="0">
                <a:latin typeface="Times New Roman"/>
                <a:cs typeface="Times New Roman"/>
              </a:rPr>
              <a:t>and conclude that your firm</a:t>
            </a:r>
            <a:r>
              <a:rPr sz="1400" spc="-78" dirty="0">
                <a:latin typeface="Times New Roman"/>
                <a:cs typeface="Times New Roman"/>
              </a:rPr>
              <a:t> </a:t>
            </a:r>
            <a:r>
              <a:rPr sz="1400" dirty="0">
                <a:latin typeface="Times New Roman"/>
                <a:cs typeface="Times New Roman"/>
              </a:rPr>
              <a:t>is expensive (cheap) if it</a:t>
            </a:r>
            <a:endParaRPr sz="1400">
              <a:latin typeface="Times New Roman"/>
              <a:cs typeface="Times New Roman"/>
            </a:endParaRPr>
          </a:p>
          <a:p>
            <a:pPr marL="11397" marR="27352">
              <a:lnSpc>
                <a:spcPct val="95825"/>
              </a:lnSpc>
            </a:pPr>
            <a:r>
              <a:rPr sz="1400" dirty="0">
                <a:latin typeface="Times New Roman"/>
                <a:cs typeface="Times New Roman"/>
              </a:rPr>
              <a:t>trades at a multiple higher (lower) than the other firms.</a:t>
            </a:r>
            <a:endParaRPr sz="1400">
              <a:latin typeface="Times New Roman"/>
              <a:cs typeface="Times New Roman"/>
            </a:endParaRPr>
          </a:p>
          <a:p>
            <a:pPr marL="11397" marR="27352">
              <a:lnSpc>
                <a:spcPct val="95825"/>
              </a:lnSpc>
              <a:spcBef>
                <a:spcPts val="399"/>
              </a:spcBef>
            </a:pPr>
            <a:r>
              <a:rPr sz="1400" u="heavy" dirty="0">
                <a:latin typeface="Times New Roman"/>
                <a:cs typeface="Times New Roman"/>
              </a:rPr>
              <a:t>Story telling</a:t>
            </a:r>
            <a:r>
              <a:rPr sz="1400" dirty="0">
                <a:latin typeface="Times New Roman"/>
                <a:cs typeface="Times New Roman"/>
              </a:rPr>
              <a:t>: If there is a key dimension on which the firms</a:t>
            </a:r>
            <a:r>
              <a:rPr sz="1400" spc="-78" dirty="0">
                <a:latin typeface="Times New Roman"/>
                <a:cs typeface="Times New Roman"/>
              </a:rPr>
              <a:t> </a:t>
            </a:r>
            <a:r>
              <a:rPr sz="1400" dirty="0">
                <a:latin typeface="Times New Roman"/>
                <a:cs typeface="Times New Roman"/>
              </a:rPr>
              <a:t>vary, you can tell a story</a:t>
            </a:r>
            <a:endParaRPr sz="1400">
              <a:latin typeface="Times New Roman"/>
              <a:cs typeface="Times New Roman"/>
            </a:endParaRPr>
          </a:p>
        </p:txBody>
      </p:sp>
      <p:sp>
        <p:nvSpPr>
          <p:cNvPr id="12" name="object 12"/>
          <p:cNvSpPr txBox="1"/>
          <p:nvPr/>
        </p:nvSpPr>
        <p:spPr>
          <a:xfrm>
            <a:off x="1525442" y="2798596"/>
            <a:ext cx="169235" cy="160874"/>
          </a:xfrm>
          <a:prstGeom prst="rect">
            <a:avLst/>
          </a:prstGeom>
        </p:spPr>
        <p:txBody>
          <a:bodyPr wrap="square" lIns="0" tIns="0" rIns="0" bIns="0" rtlCol="0">
            <a:noAutofit/>
          </a:bodyPr>
          <a:lstStyle/>
          <a:p>
            <a:pPr marL="11397">
              <a:lnSpc>
                <a:spcPts val="1279"/>
              </a:lnSpc>
              <a:spcBef>
                <a:spcPts val="64"/>
              </a:spcBef>
            </a:pPr>
            <a:r>
              <a:rPr sz="1600" baseline="4951" dirty="0">
                <a:latin typeface="Monotype Corsiva"/>
                <a:cs typeface="Monotype Corsiva"/>
              </a:rPr>
              <a:t></a:t>
            </a:r>
            <a:r>
              <a:rPr sz="1600" baseline="4831" dirty="0">
                <a:latin typeface="Arial"/>
                <a:cs typeface="Arial"/>
              </a:rPr>
              <a:t> </a:t>
            </a:r>
            <a:endParaRPr sz="1100">
              <a:latin typeface="Arial"/>
              <a:cs typeface="Arial"/>
            </a:endParaRPr>
          </a:p>
        </p:txBody>
      </p:sp>
      <p:sp>
        <p:nvSpPr>
          <p:cNvPr id="11" name="object 11"/>
          <p:cNvSpPr txBox="1"/>
          <p:nvPr/>
        </p:nvSpPr>
        <p:spPr>
          <a:xfrm>
            <a:off x="1837169" y="2986368"/>
            <a:ext cx="5278434"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based upon your understanding of how value varies on that dimension.</a:t>
            </a:r>
            <a:endParaRPr sz="1400">
              <a:latin typeface="Times New Roman"/>
              <a:cs typeface="Times New Roman"/>
            </a:endParaRPr>
          </a:p>
        </p:txBody>
      </p:sp>
      <p:sp>
        <p:nvSpPr>
          <p:cNvPr id="10" name="object 10"/>
          <p:cNvSpPr txBox="1"/>
          <p:nvPr/>
        </p:nvSpPr>
        <p:spPr>
          <a:xfrm>
            <a:off x="1941078" y="3238721"/>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9" name="object 9"/>
          <p:cNvSpPr txBox="1"/>
          <p:nvPr/>
        </p:nvSpPr>
        <p:spPr>
          <a:xfrm>
            <a:off x="2195079" y="3242309"/>
            <a:ext cx="5873495" cy="640528"/>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An example: This company trades at 12 times earnings, whereas the rest of the</a:t>
            </a:r>
            <a:endParaRPr sz="1400">
              <a:latin typeface="Times New Roman"/>
              <a:cs typeface="Times New Roman"/>
            </a:endParaRPr>
          </a:p>
          <a:p>
            <a:pPr marL="11397" marR="58519">
              <a:lnSpc>
                <a:spcPts val="1650"/>
              </a:lnSpc>
            </a:pPr>
            <a:r>
              <a:rPr sz="1400" dirty="0">
                <a:latin typeface="Times New Roman"/>
                <a:cs typeface="Times New Roman"/>
              </a:rPr>
              <a:t>sector trades at 10 times earnings, but I think it is cheap because it has a much </a:t>
            </a:r>
            <a:endParaRPr sz="1400">
              <a:latin typeface="Times New Roman"/>
              <a:cs typeface="Times New Roman"/>
            </a:endParaRPr>
          </a:p>
          <a:p>
            <a:pPr marL="11397" marR="58519">
              <a:lnSpc>
                <a:spcPts val="1650"/>
              </a:lnSpc>
              <a:spcBef>
                <a:spcPts val="144"/>
              </a:spcBef>
            </a:pPr>
            <a:r>
              <a:rPr sz="1400" dirty="0">
                <a:latin typeface="Times New Roman"/>
                <a:cs typeface="Times New Roman"/>
              </a:rPr>
              <a:t>higher growth rate than the rest of the sector.</a:t>
            </a:r>
            <a:endParaRPr sz="1400">
              <a:latin typeface="Times New Roman"/>
              <a:cs typeface="Times New Roman"/>
            </a:endParaRPr>
          </a:p>
        </p:txBody>
      </p:sp>
      <p:sp>
        <p:nvSpPr>
          <p:cNvPr id="8" name="object 8"/>
          <p:cNvSpPr txBox="1"/>
          <p:nvPr/>
        </p:nvSpPr>
        <p:spPr>
          <a:xfrm>
            <a:off x="1837170" y="3937075"/>
            <a:ext cx="6514997" cy="201705"/>
          </a:xfrm>
          <a:prstGeom prst="rect">
            <a:avLst/>
          </a:prstGeom>
        </p:spPr>
        <p:txBody>
          <a:bodyPr wrap="square" lIns="0" tIns="0" rIns="0" bIns="0" rtlCol="0">
            <a:noAutofit/>
          </a:bodyPr>
          <a:lstStyle/>
          <a:p>
            <a:pPr marL="11397">
              <a:lnSpc>
                <a:spcPts val="1476"/>
              </a:lnSpc>
              <a:spcBef>
                <a:spcPts val="74"/>
              </a:spcBef>
            </a:pPr>
            <a:r>
              <a:rPr sz="1400" u="heavy" dirty="0">
                <a:latin typeface="Times New Roman"/>
                <a:cs typeface="Times New Roman"/>
              </a:rPr>
              <a:t>Modified</a:t>
            </a:r>
            <a:r>
              <a:rPr sz="1400" u="heavy" spc="-78" dirty="0">
                <a:latin typeface="Times New Roman"/>
                <a:cs typeface="Times New Roman"/>
              </a:rPr>
              <a:t> </a:t>
            </a:r>
            <a:r>
              <a:rPr sz="1400" u="heavy" dirty="0">
                <a:latin typeface="Times New Roman"/>
                <a:cs typeface="Times New Roman"/>
              </a:rPr>
              <a:t>multiple</a:t>
            </a:r>
            <a:r>
              <a:rPr sz="1400" dirty="0">
                <a:latin typeface="Times New Roman"/>
                <a:cs typeface="Times New Roman"/>
              </a:rPr>
              <a:t>: You can modify the multiple to incorporate the dimension on which</a:t>
            </a:r>
            <a:endParaRPr sz="1400">
              <a:latin typeface="Times New Roman"/>
              <a:cs typeface="Times New Roman"/>
            </a:endParaRPr>
          </a:p>
        </p:txBody>
      </p:sp>
      <p:sp>
        <p:nvSpPr>
          <p:cNvPr id="7" name="object 7"/>
          <p:cNvSpPr txBox="1"/>
          <p:nvPr/>
        </p:nvSpPr>
        <p:spPr>
          <a:xfrm>
            <a:off x="1525442" y="3964008"/>
            <a:ext cx="169235" cy="160874"/>
          </a:xfrm>
          <a:prstGeom prst="rect">
            <a:avLst/>
          </a:prstGeom>
        </p:spPr>
        <p:txBody>
          <a:bodyPr wrap="square" lIns="0" tIns="0" rIns="0" bIns="0" rtlCol="0">
            <a:noAutofit/>
          </a:bodyPr>
          <a:lstStyle/>
          <a:p>
            <a:pPr marL="11397">
              <a:lnSpc>
                <a:spcPts val="1279"/>
              </a:lnSpc>
              <a:spcBef>
                <a:spcPts val="64"/>
              </a:spcBef>
            </a:pPr>
            <a:r>
              <a:rPr sz="1600" baseline="4951" dirty="0">
                <a:latin typeface="Monotype Corsiva"/>
                <a:cs typeface="Monotype Corsiva"/>
              </a:rPr>
              <a:t></a:t>
            </a:r>
            <a:r>
              <a:rPr sz="1600" baseline="4831" dirty="0">
                <a:latin typeface="Arial"/>
                <a:cs typeface="Arial"/>
              </a:rPr>
              <a:t> </a:t>
            </a:r>
            <a:endParaRPr sz="1100">
              <a:latin typeface="Arial"/>
              <a:cs typeface="Arial"/>
            </a:endParaRPr>
          </a:p>
        </p:txBody>
      </p:sp>
      <p:sp>
        <p:nvSpPr>
          <p:cNvPr id="6" name="object 6"/>
          <p:cNvSpPr txBox="1"/>
          <p:nvPr/>
        </p:nvSpPr>
        <p:spPr>
          <a:xfrm>
            <a:off x="1837169" y="4151780"/>
            <a:ext cx="6540605" cy="457648"/>
          </a:xfrm>
          <a:prstGeom prst="rect">
            <a:avLst/>
          </a:prstGeom>
        </p:spPr>
        <p:txBody>
          <a:bodyPr wrap="square" lIns="0" tIns="0" rIns="0" bIns="0" rtlCol="0">
            <a:noAutofit/>
          </a:bodyPr>
          <a:lstStyle/>
          <a:p>
            <a:pPr marL="11397" marR="27352">
              <a:lnSpc>
                <a:spcPts val="1476"/>
              </a:lnSpc>
              <a:spcBef>
                <a:spcPts val="74"/>
              </a:spcBef>
            </a:pPr>
            <a:r>
              <a:rPr sz="1400" dirty="0">
                <a:latin typeface="Times New Roman"/>
                <a:cs typeface="Times New Roman"/>
              </a:rPr>
              <a:t>there are differences across firms.</a:t>
            </a:r>
            <a:endParaRPr sz="1400">
              <a:latin typeface="Times New Roman"/>
              <a:cs typeface="Times New Roman"/>
            </a:endParaRPr>
          </a:p>
          <a:p>
            <a:pPr marL="11397">
              <a:lnSpc>
                <a:spcPct val="95825"/>
              </a:lnSpc>
              <a:spcBef>
                <a:spcPts val="325"/>
              </a:spcBef>
            </a:pPr>
            <a:r>
              <a:rPr sz="1400" u="heavy" dirty="0">
                <a:latin typeface="Times New Roman"/>
                <a:cs typeface="Times New Roman"/>
              </a:rPr>
              <a:t>Statistical techniques</a:t>
            </a:r>
            <a:r>
              <a:rPr sz="1400" dirty="0">
                <a:latin typeface="Times New Roman"/>
                <a:cs typeface="Times New Roman"/>
              </a:rPr>
              <a:t>: If your firms</a:t>
            </a:r>
            <a:r>
              <a:rPr sz="1400" spc="-78" dirty="0">
                <a:latin typeface="Times New Roman"/>
                <a:cs typeface="Times New Roman"/>
              </a:rPr>
              <a:t> </a:t>
            </a:r>
            <a:r>
              <a:rPr sz="1400" dirty="0">
                <a:latin typeface="Times New Roman"/>
                <a:cs typeface="Times New Roman"/>
              </a:rPr>
              <a:t>vary on more than one dimension, you can try using</a:t>
            </a:r>
            <a:endParaRPr sz="1400">
              <a:latin typeface="Times New Roman"/>
              <a:cs typeface="Times New Roman"/>
            </a:endParaRPr>
          </a:p>
        </p:txBody>
      </p:sp>
      <p:sp>
        <p:nvSpPr>
          <p:cNvPr id="5" name="object 5"/>
          <p:cNvSpPr txBox="1"/>
          <p:nvPr/>
        </p:nvSpPr>
        <p:spPr>
          <a:xfrm>
            <a:off x="1525442" y="4434655"/>
            <a:ext cx="169235" cy="160874"/>
          </a:xfrm>
          <a:prstGeom prst="rect">
            <a:avLst/>
          </a:prstGeom>
        </p:spPr>
        <p:txBody>
          <a:bodyPr wrap="square" lIns="0" tIns="0" rIns="0" bIns="0" rtlCol="0">
            <a:noAutofit/>
          </a:bodyPr>
          <a:lstStyle/>
          <a:p>
            <a:pPr marL="11397">
              <a:lnSpc>
                <a:spcPts val="1279"/>
              </a:lnSpc>
              <a:spcBef>
                <a:spcPts val="64"/>
              </a:spcBef>
            </a:pPr>
            <a:r>
              <a:rPr sz="1600" baseline="4951" dirty="0">
                <a:latin typeface="Monotype Corsiva"/>
                <a:cs typeface="Monotype Corsiva"/>
              </a:rPr>
              <a:t></a:t>
            </a:r>
            <a:r>
              <a:rPr sz="1600" baseline="4831" dirty="0">
                <a:latin typeface="Arial"/>
                <a:cs typeface="Arial"/>
              </a:rPr>
              <a:t> </a:t>
            </a:r>
            <a:endParaRPr sz="1100">
              <a:latin typeface="Arial"/>
              <a:cs typeface="Arial"/>
            </a:endParaRPr>
          </a:p>
        </p:txBody>
      </p:sp>
      <p:sp>
        <p:nvSpPr>
          <p:cNvPr id="4" name="object 4"/>
          <p:cNvSpPr txBox="1"/>
          <p:nvPr/>
        </p:nvSpPr>
        <p:spPr>
          <a:xfrm>
            <a:off x="1837169" y="4602817"/>
            <a:ext cx="6332347" cy="434228"/>
          </a:xfrm>
          <a:prstGeom prst="rect">
            <a:avLst/>
          </a:prstGeom>
        </p:spPr>
        <p:txBody>
          <a:bodyPr wrap="square" lIns="0" tIns="0" rIns="0" bIns="0" rtlCol="0">
            <a:noAutofit/>
          </a:bodyPr>
          <a:lstStyle/>
          <a:p>
            <a:pPr marL="11397">
              <a:lnSpc>
                <a:spcPts val="1633"/>
              </a:lnSpc>
              <a:spcBef>
                <a:spcPts val="82"/>
              </a:spcBef>
            </a:pPr>
            <a:r>
              <a:rPr sz="1400" dirty="0">
                <a:latin typeface="Times New Roman"/>
                <a:cs typeface="Times New Roman"/>
              </a:rPr>
              <a:t>multiple regressions (or variants thereof) to arrive at a </a:t>
            </a:r>
            <a:r>
              <a:rPr sz="1400" dirty="0">
                <a:latin typeface="MS PGothic"/>
                <a:cs typeface="MS PGothic"/>
              </a:rPr>
              <a:t>“</a:t>
            </a:r>
            <a:r>
              <a:rPr sz="1400" dirty="0">
                <a:latin typeface="Times New Roman"/>
                <a:cs typeface="Times New Roman"/>
              </a:rPr>
              <a:t>controlled</a:t>
            </a:r>
            <a:r>
              <a:rPr sz="1400" dirty="0">
                <a:latin typeface="MS PGothic"/>
                <a:cs typeface="MS PGothic"/>
              </a:rPr>
              <a:t>”</a:t>
            </a:r>
            <a:r>
              <a:rPr sz="1400" spc="-75" dirty="0">
                <a:latin typeface="MS PGothic"/>
                <a:cs typeface="MS PGothic"/>
              </a:rPr>
              <a:t> </a:t>
            </a:r>
            <a:r>
              <a:rPr sz="1400" dirty="0">
                <a:latin typeface="Times New Roman"/>
                <a:cs typeface="Times New Roman"/>
              </a:rPr>
              <a:t>estimate for your</a:t>
            </a:r>
            <a:endParaRPr sz="1400">
              <a:latin typeface="Times New Roman"/>
              <a:cs typeface="Times New Roman"/>
            </a:endParaRPr>
          </a:p>
          <a:p>
            <a:pPr marL="11397" marR="30344">
              <a:lnSpc>
                <a:spcPct val="95825"/>
              </a:lnSpc>
            </a:pPr>
            <a:r>
              <a:rPr sz="1400" dirty="0">
                <a:latin typeface="Times New Roman"/>
                <a:cs typeface="Times New Roman"/>
              </a:rPr>
              <a:t>firm.</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35</a:t>
            </a:r>
            <a:endParaRPr sz="1300">
              <a:latin typeface="Times New Roman"/>
              <a:cs typeface="Times New Roman"/>
            </a:endParaRPr>
          </a:p>
        </p:txBody>
      </p:sp>
    </p:spTree>
    <p:extLst>
      <p:ext uri="{BB962C8B-B14F-4D97-AF65-F5344CB8AC3E}">
        <p14:creationId xmlns:p14="http://schemas.microsoft.com/office/powerpoint/2010/main" val="3121103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8" name="object 18"/>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9" name="object 19"/>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0" name="object 20"/>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3" name="object 13"/>
          <p:cNvSpPr txBox="1"/>
          <p:nvPr/>
        </p:nvSpPr>
        <p:spPr>
          <a:xfrm>
            <a:off x="3458776" y="955582"/>
            <a:ext cx="3401593" cy="320768"/>
          </a:xfrm>
          <a:prstGeom prst="rect">
            <a:avLst/>
          </a:prstGeom>
        </p:spPr>
        <p:txBody>
          <a:bodyPr wrap="square" lIns="0" tIns="0" rIns="0" bIns="0" rtlCol="0">
            <a:noAutofit/>
          </a:bodyPr>
          <a:lstStyle/>
          <a:p>
            <a:pPr marL="11397">
              <a:lnSpc>
                <a:spcPts val="2405"/>
              </a:lnSpc>
              <a:spcBef>
                <a:spcPts val="120"/>
              </a:spcBef>
            </a:pPr>
            <a:r>
              <a:rPr sz="2200" dirty="0">
                <a:latin typeface="Times New Roman"/>
                <a:cs typeface="Times New Roman"/>
              </a:rPr>
              <a:t>1: Let</a:t>
            </a:r>
            <a:r>
              <a:rPr sz="2200" dirty="0">
                <a:latin typeface="MS PGothic"/>
                <a:cs typeface="MS PGothic"/>
              </a:rPr>
              <a:t>’</a:t>
            </a:r>
            <a:r>
              <a:rPr sz="2200" dirty="0">
                <a:latin typeface="Times New Roman"/>
                <a:cs typeface="Times New Roman"/>
              </a:rPr>
              <a:t>s try some story telling</a:t>
            </a:r>
            <a:endParaRPr sz="2200">
              <a:latin typeface="Times New Roman"/>
              <a:cs typeface="Times New Roman"/>
            </a:endParaRPr>
          </a:p>
        </p:txBody>
      </p:sp>
      <p:sp>
        <p:nvSpPr>
          <p:cNvPr id="12" name="object 12"/>
          <p:cNvSpPr txBox="1"/>
          <p:nvPr/>
        </p:nvSpPr>
        <p:spPr>
          <a:xfrm>
            <a:off x="2131488" y="984998"/>
            <a:ext cx="1322684" cy="605118"/>
          </a:xfrm>
          <a:prstGeom prst="rect">
            <a:avLst/>
          </a:prstGeom>
        </p:spPr>
        <p:txBody>
          <a:bodyPr wrap="square" lIns="0" tIns="0" rIns="0" bIns="0" rtlCol="0">
            <a:noAutofit/>
          </a:bodyPr>
          <a:lstStyle/>
          <a:p>
            <a:pPr marL="281118">
              <a:lnSpc>
                <a:spcPts val="2172"/>
              </a:lnSpc>
              <a:spcBef>
                <a:spcPts val="109"/>
              </a:spcBef>
            </a:pPr>
            <a:r>
              <a:rPr sz="3200" baseline="1207" dirty="0">
                <a:latin typeface="Times New Roman"/>
                <a:cs typeface="Times New Roman"/>
              </a:rPr>
              <a:t>Example</a:t>
            </a:r>
            <a:endParaRPr sz="2200">
              <a:latin typeface="Times New Roman"/>
              <a:cs typeface="Times New Roman"/>
            </a:endParaRPr>
          </a:p>
          <a:p>
            <a:pPr marL="11397" marR="11140">
              <a:lnSpc>
                <a:spcPct val="95825"/>
              </a:lnSpc>
            </a:pPr>
            <a:r>
              <a:rPr sz="2200" dirty="0">
                <a:latin typeface="Times New Roman"/>
                <a:cs typeface="Times New Roman"/>
              </a:rPr>
              <a:t>Comparing</a:t>
            </a:r>
            <a:endParaRPr sz="2200">
              <a:latin typeface="Times New Roman"/>
              <a:cs typeface="Times New Roman"/>
            </a:endParaRPr>
          </a:p>
        </p:txBody>
      </p:sp>
      <p:sp>
        <p:nvSpPr>
          <p:cNvPr id="11" name="object 11"/>
          <p:cNvSpPr txBox="1"/>
          <p:nvPr/>
        </p:nvSpPr>
        <p:spPr>
          <a:xfrm>
            <a:off x="3447504" y="1298763"/>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10" name="object 10"/>
          <p:cNvSpPr txBox="1"/>
          <p:nvPr/>
        </p:nvSpPr>
        <p:spPr>
          <a:xfrm>
            <a:off x="3840142" y="1298763"/>
            <a:ext cx="328888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 across firms</a:t>
            </a:r>
            <a:r>
              <a:rPr sz="3200" spc="-118" baseline="1207" dirty="0">
                <a:latin typeface="Times New Roman"/>
                <a:cs typeface="Times New Roman"/>
              </a:rPr>
              <a:t> </a:t>
            </a:r>
            <a:r>
              <a:rPr sz="3200" baseline="1207" dirty="0">
                <a:latin typeface="Times New Roman"/>
                <a:cs typeface="Times New Roman"/>
              </a:rPr>
              <a:t>in a sector</a:t>
            </a:r>
            <a:endParaRPr sz="2200">
              <a:latin typeface="Times New Roman"/>
              <a:cs typeface="Times New Roman"/>
            </a:endParaRPr>
          </a:p>
        </p:txBody>
      </p:sp>
      <p:sp>
        <p:nvSpPr>
          <p:cNvPr id="9" name="object 9"/>
          <p:cNvSpPr txBox="1"/>
          <p:nvPr/>
        </p:nvSpPr>
        <p:spPr>
          <a:xfrm>
            <a:off x="1525442" y="2056899"/>
            <a:ext cx="1965148" cy="3544024"/>
          </a:xfrm>
          <a:prstGeom prst="rect">
            <a:avLst/>
          </a:prstGeom>
        </p:spPr>
        <p:txBody>
          <a:bodyPr wrap="square" lIns="0" tIns="0" rIns="0" bIns="0" rtlCol="0">
            <a:noAutofit/>
          </a:bodyPr>
          <a:lstStyle/>
          <a:p>
            <a:pPr marL="11397" marR="16124">
              <a:lnSpc>
                <a:spcPts val="1409"/>
              </a:lnSpc>
              <a:spcBef>
                <a:spcPts val="70"/>
              </a:spcBef>
            </a:pPr>
            <a:r>
              <a:rPr sz="1300" dirty="0">
                <a:latin typeface="Times New Roman"/>
                <a:cs typeface="Times New Roman"/>
              </a:rPr>
              <a:t>Company</a:t>
            </a:r>
            <a:r>
              <a:rPr sz="1300" spc="85" dirty="0">
                <a:latin typeface="Times New Roman"/>
                <a:cs typeface="Times New Roman"/>
              </a:rPr>
              <a:t> </a:t>
            </a:r>
            <a:r>
              <a:rPr sz="1300" dirty="0">
                <a:latin typeface="Times New Roman"/>
                <a:cs typeface="Times New Roman"/>
              </a:rPr>
              <a:t>Name</a:t>
            </a:r>
            <a:endParaRPr sz="1300">
              <a:latin typeface="Times New Roman"/>
              <a:cs typeface="Times New Roman"/>
            </a:endParaRPr>
          </a:p>
          <a:p>
            <a:pPr marL="11397" marR="257621">
              <a:lnSpc>
                <a:spcPts val="1444"/>
              </a:lnSpc>
              <a:spcBef>
                <a:spcPts val="122"/>
              </a:spcBef>
            </a:pPr>
            <a:r>
              <a:rPr sz="1300" dirty="0">
                <a:latin typeface="Times New Roman"/>
                <a:cs typeface="Times New Roman"/>
              </a:rPr>
              <a:t>Coca-Cola</a:t>
            </a:r>
            <a:r>
              <a:rPr sz="1300" spc="88" dirty="0">
                <a:latin typeface="Times New Roman"/>
                <a:cs typeface="Times New Roman"/>
              </a:rPr>
              <a:t> </a:t>
            </a:r>
            <a:r>
              <a:rPr sz="1300" dirty="0">
                <a:latin typeface="Times New Roman"/>
                <a:cs typeface="Times New Roman"/>
              </a:rPr>
              <a:t>Bottling </a:t>
            </a:r>
            <a:endParaRPr sz="1300">
              <a:latin typeface="Times New Roman"/>
              <a:cs typeface="Times New Roman"/>
            </a:endParaRPr>
          </a:p>
          <a:p>
            <a:pPr marL="11397" marR="257621">
              <a:lnSpc>
                <a:spcPts val="1444"/>
              </a:lnSpc>
              <a:spcBef>
                <a:spcPts val="200"/>
              </a:spcBef>
            </a:pPr>
            <a:r>
              <a:rPr sz="1300" dirty="0">
                <a:latin typeface="Times New Roman"/>
                <a:cs typeface="Times New Roman"/>
              </a:rPr>
              <a:t>Molson</a:t>
            </a:r>
            <a:r>
              <a:rPr sz="1300" spc="102" dirty="0">
                <a:latin typeface="Times New Roman"/>
                <a:cs typeface="Times New Roman"/>
              </a:rPr>
              <a:t> </a:t>
            </a:r>
            <a:r>
              <a:rPr sz="1300" dirty="0">
                <a:latin typeface="Times New Roman"/>
                <a:cs typeface="Times New Roman"/>
              </a:rPr>
              <a:t>Inc.</a:t>
            </a:r>
            <a:r>
              <a:rPr sz="1300" spc="102" dirty="0">
                <a:latin typeface="Times New Roman"/>
                <a:cs typeface="Times New Roman"/>
              </a:rPr>
              <a:t> </a:t>
            </a:r>
            <a:r>
              <a:rPr sz="1300" dirty="0">
                <a:latin typeface="Times New Roman"/>
                <a:cs typeface="Times New Roman"/>
              </a:rPr>
              <a:t>Ltd.</a:t>
            </a:r>
            <a:r>
              <a:rPr sz="1300" spc="102" dirty="0">
                <a:latin typeface="Times New Roman"/>
                <a:cs typeface="Times New Roman"/>
              </a:rPr>
              <a:t> </a:t>
            </a:r>
            <a:r>
              <a:rPr sz="1300" dirty="0">
                <a:latin typeface="Times New Roman"/>
                <a:cs typeface="Times New Roman"/>
              </a:rPr>
              <a:t>'A' </a:t>
            </a:r>
            <a:endParaRPr sz="1300">
              <a:latin typeface="Times New Roman"/>
              <a:cs typeface="Times New Roman"/>
            </a:endParaRPr>
          </a:p>
          <a:p>
            <a:pPr marL="11397" marR="257621">
              <a:lnSpc>
                <a:spcPts val="1444"/>
              </a:lnSpc>
              <a:spcBef>
                <a:spcPts val="200"/>
              </a:spcBef>
            </a:pPr>
            <a:r>
              <a:rPr sz="1300" dirty="0">
                <a:latin typeface="Times New Roman"/>
                <a:cs typeface="Times New Roman"/>
              </a:rPr>
              <a:t>Anheuser-Busch </a:t>
            </a:r>
            <a:endParaRPr sz="1300">
              <a:latin typeface="Times New Roman"/>
              <a:cs typeface="Times New Roman"/>
            </a:endParaRPr>
          </a:p>
          <a:p>
            <a:pPr marL="11397" marR="257621">
              <a:lnSpc>
                <a:spcPts val="1444"/>
              </a:lnSpc>
              <a:spcBef>
                <a:spcPts val="200"/>
              </a:spcBef>
            </a:pPr>
            <a:r>
              <a:rPr sz="1300" dirty="0">
                <a:latin typeface="Times New Roman"/>
                <a:cs typeface="Times New Roman"/>
              </a:rPr>
              <a:t>Corby</a:t>
            </a:r>
            <a:r>
              <a:rPr sz="1300" spc="82" dirty="0">
                <a:latin typeface="Times New Roman"/>
                <a:cs typeface="Times New Roman"/>
              </a:rPr>
              <a:t> </a:t>
            </a:r>
            <a:r>
              <a:rPr sz="1300" dirty="0">
                <a:latin typeface="Times New Roman"/>
                <a:cs typeface="Times New Roman"/>
              </a:rPr>
              <a:t>Distilleries</a:t>
            </a:r>
            <a:r>
              <a:rPr sz="1300" spc="102" dirty="0">
                <a:latin typeface="Times New Roman"/>
                <a:cs typeface="Times New Roman"/>
              </a:rPr>
              <a:t> </a:t>
            </a:r>
            <a:r>
              <a:rPr sz="1300" dirty="0">
                <a:latin typeface="Times New Roman"/>
                <a:cs typeface="Times New Roman"/>
              </a:rPr>
              <a:t>Ltd.</a:t>
            </a:r>
            <a:endParaRPr sz="1300">
              <a:latin typeface="Times New Roman"/>
              <a:cs typeface="Times New Roman"/>
            </a:endParaRPr>
          </a:p>
          <a:p>
            <a:pPr marL="11397">
              <a:lnSpc>
                <a:spcPts val="1444"/>
              </a:lnSpc>
              <a:spcBef>
                <a:spcPts val="267"/>
              </a:spcBef>
            </a:pPr>
            <a:r>
              <a:rPr sz="1300" dirty="0">
                <a:latin typeface="Times New Roman"/>
                <a:cs typeface="Times New Roman"/>
              </a:rPr>
              <a:t>Chalone</a:t>
            </a:r>
            <a:r>
              <a:rPr sz="1300" spc="102" dirty="0">
                <a:latin typeface="Times New Roman"/>
                <a:cs typeface="Times New Roman"/>
              </a:rPr>
              <a:t> </a:t>
            </a:r>
            <a:r>
              <a:rPr sz="1300" dirty="0">
                <a:latin typeface="Times New Roman"/>
                <a:cs typeface="Times New Roman"/>
              </a:rPr>
              <a:t>Wine</a:t>
            </a:r>
            <a:r>
              <a:rPr sz="1300" spc="102" dirty="0">
                <a:latin typeface="Times New Roman"/>
                <a:cs typeface="Times New Roman"/>
              </a:rPr>
              <a:t> </a:t>
            </a:r>
            <a:r>
              <a:rPr sz="1300" dirty="0">
                <a:latin typeface="Times New Roman"/>
                <a:cs typeface="Times New Roman"/>
              </a:rPr>
              <a:t>Group </a:t>
            </a:r>
            <a:r>
              <a:rPr sz="1300" spc="140" dirty="0">
                <a:latin typeface="Times New Roman"/>
                <a:cs typeface="Times New Roman"/>
              </a:rPr>
              <a:t> </a:t>
            </a:r>
            <a:r>
              <a:rPr sz="1300" dirty="0">
                <a:latin typeface="Times New Roman"/>
                <a:cs typeface="Times New Roman"/>
              </a:rPr>
              <a:t>Ltd. </a:t>
            </a:r>
            <a:endParaRPr sz="1300">
              <a:latin typeface="Times New Roman"/>
              <a:cs typeface="Times New Roman"/>
            </a:endParaRPr>
          </a:p>
          <a:p>
            <a:pPr marL="11397">
              <a:lnSpc>
                <a:spcPts val="1444"/>
              </a:lnSpc>
              <a:spcBef>
                <a:spcPts val="170"/>
              </a:spcBef>
            </a:pPr>
            <a:r>
              <a:rPr sz="1300" dirty="0">
                <a:latin typeface="Times New Roman"/>
                <a:cs typeface="Times New Roman"/>
              </a:rPr>
              <a:t>Andres</a:t>
            </a:r>
            <a:r>
              <a:rPr sz="1300" spc="49" dirty="0">
                <a:latin typeface="Times New Roman"/>
                <a:cs typeface="Times New Roman"/>
              </a:rPr>
              <a:t> </a:t>
            </a:r>
            <a:r>
              <a:rPr sz="1300" dirty="0">
                <a:latin typeface="Times New Roman"/>
                <a:cs typeface="Times New Roman"/>
              </a:rPr>
              <a:t>Wines </a:t>
            </a:r>
            <a:r>
              <a:rPr sz="1300" spc="141" dirty="0">
                <a:latin typeface="Times New Roman"/>
                <a:cs typeface="Times New Roman"/>
              </a:rPr>
              <a:t> </a:t>
            </a:r>
            <a:r>
              <a:rPr sz="1300" dirty="0">
                <a:latin typeface="Times New Roman"/>
                <a:cs typeface="Times New Roman"/>
              </a:rPr>
              <a:t>Ltd. </a:t>
            </a:r>
            <a:r>
              <a:rPr sz="1300" spc="159" dirty="0">
                <a:latin typeface="Times New Roman"/>
                <a:cs typeface="Times New Roman"/>
              </a:rPr>
              <a:t> </a:t>
            </a:r>
            <a:r>
              <a:rPr sz="1300" dirty="0">
                <a:latin typeface="Times New Roman"/>
                <a:cs typeface="Times New Roman"/>
              </a:rPr>
              <a:t>'A' </a:t>
            </a:r>
            <a:endParaRPr sz="1300">
              <a:latin typeface="Times New Roman"/>
              <a:cs typeface="Times New Roman"/>
            </a:endParaRPr>
          </a:p>
          <a:p>
            <a:pPr marL="11397">
              <a:lnSpc>
                <a:spcPts val="1444"/>
              </a:lnSpc>
              <a:spcBef>
                <a:spcPts val="170"/>
              </a:spcBef>
            </a:pPr>
            <a:r>
              <a:rPr sz="1300" dirty="0">
                <a:latin typeface="Times New Roman"/>
                <a:cs typeface="Times New Roman"/>
              </a:rPr>
              <a:t>Todhunter</a:t>
            </a:r>
            <a:r>
              <a:rPr sz="1300" spc="102" dirty="0">
                <a:latin typeface="Times New Roman"/>
                <a:cs typeface="Times New Roman"/>
              </a:rPr>
              <a:t> </a:t>
            </a:r>
            <a:r>
              <a:rPr sz="1300" dirty="0">
                <a:latin typeface="Times New Roman"/>
                <a:cs typeface="Times New Roman"/>
              </a:rPr>
              <a:t>Int'l</a:t>
            </a:r>
            <a:endParaRPr sz="1300">
              <a:latin typeface="Times New Roman"/>
              <a:cs typeface="Times New Roman"/>
            </a:endParaRPr>
          </a:p>
          <a:p>
            <a:pPr marL="11397" marR="478050">
              <a:lnSpc>
                <a:spcPts val="1444"/>
              </a:lnSpc>
              <a:spcBef>
                <a:spcPts val="264"/>
              </a:spcBef>
            </a:pPr>
            <a:r>
              <a:rPr sz="1300" dirty="0">
                <a:latin typeface="Times New Roman"/>
                <a:cs typeface="Times New Roman"/>
              </a:rPr>
              <a:t>Brown-Forman</a:t>
            </a:r>
            <a:r>
              <a:rPr sz="1300" spc="80" dirty="0">
                <a:latin typeface="Times New Roman"/>
                <a:cs typeface="Times New Roman"/>
              </a:rPr>
              <a:t> </a:t>
            </a:r>
            <a:r>
              <a:rPr sz="1300" dirty="0">
                <a:latin typeface="Times New Roman"/>
                <a:cs typeface="Times New Roman"/>
              </a:rPr>
              <a:t>'B' </a:t>
            </a:r>
            <a:endParaRPr sz="1300">
              <a:latin typeface="Times New Roman"/>
              <a:cs typeface="Times New Roman"/>
            </a:endParaRPr>
          </a:p>
          <a:p>
            <a:pPr marL="11397" marR="478050">
              <a:lnSpc>
                <a:spcPts val="1444"/>
              </a:lnSpc>
              <a:spcBef>
                <a:spcPts val="214"/>
              </a:spcBef>
            </a:pPr>
            <a:r>
              <a:rPr sz="1300" dirty="0">
                <a:latin typeface="Times New Roman"/>
                <a:cs typeface="Times New Roman"/>
              </a:rPr>
              <a:t>Coors</a:t>
            </a:r>
            <a:r>
              <a:rPr sz="1300" spc="78" dirty="0">
                <a:latin typeface="Times New Roman"/>
                <a:cs typeface="Times New Roman"/>
              </a:rPr>
              <a:t> </a:t>
            </a:r>
            <a:r>
              <a:rPr sz="1300" dirty="0">
                <a:latin typeface="Times New Roman"/>
                <a:cs typeface="Times New Roman"/>
              </a:rPr>
              <a:t>(Adolph)</a:t>
            </a:r>
            <a:r>
              <a:rPr sz="1300" spc="128" dirty="0">
                <a:latin typeface="Times New Roman"/>
                <a:cs typeface="Times New Roman"/>
              </a:rPr>
              <a:t> </a:t>
            </a:r>
            <a:r>
              <a:rPr sz="1300" dirty="0">
                <a:latin typeface="Times New Roman"/>
                <a:cs typeface="Times New Roman"/>
              </a:rPr>
              <a:t>'B' </a:t>
            </a:r>
            <a:endParaRPr sz="1300">
              <a:latin typeface="Times New Roman"/>
              <a:cs typeface="Times New Roman"/>
            </a:endParaRPr>
          </a:p>
          <a:p>
            <a:pPr marL="11397" marR="478050">
              <a:lnSpc>
                <a:spcPts val="1444"/>
              </a:lnSpc>
              <a:spcBef>
                <a:spcPts val="214"/>
              </a:spcBef>
            </a:pPr>
            <a:r>
              <a:rPr sz="1300" dirty="0">
                <a:latin typeface="Times New Roman"/>
                <a:cs typeface="Times New Roman"/>
              </a:rPr>
              <a:t>PepsiCo,</a:t>
            </a:r>
            <a:r>
              <a:rPr sz="1300" spc="102" dirty="0">
                <a:latin typeface="Times New Roman"/>
                <a:cs typeface="Times New Roman"/>
              </a:rPr>
              <a:t> </a:t>
            </a:r>
            <a:r>
              <a:rPr sz="1300" dirty="0">
                <a:latin typeface="Times New Roman"/>
                <a:cs typeface="Times New Roman"/>
              </a:rPr>
              <a:t>Inc.</a:t>
            </a:r>
            <a:endParaRPr sz="1300">
              <a:latin typeface="Times New Roman"/>
              <a:cs typeface="Times New Roman"/>
            </a:endParaRPr>
          </a:p>
          <a:p>
            <a:pPr marL="11397" marR="16124">
              <a:lnSpc>
                <a:spcPts val="1409"/>
              </a:lnSpc>
              <a:spcBef>
                <a:spcPts val="285"/>
              </a:spcBef>
            </a:pPr>
            <a:r>
              <a:rPr sz="1300" dirty="0">
                <a:latin typeface="Times New Roman"/>
                <a:cs typeface="Times New Roman"/>
              </a:rPr>
              <a:t>Coca-Cola</a:t>
            </a:r>
            <a:endParaRPr sz="1300">
              <a:latin typeface="Times New Roman"/>
              <a:cs typeface="Times New Roman"/>
            </a:endParaRPr>
          </a:p>
          <a:p>
            <a:pPr marL="11397" marR="226260">
              <a:lnSpc>
                <a:spcPts val="1444"/>
              </a:lnSpc>
              <a:spcBef>
                <a:spcPts val="189"/>
              </a:spcBef>
            </a:pPr>
            <a:r>
              <a:rPr sz="1300" dirty="0">
                <a:latin typeface="Times New Roman"/>
                <a:cs typeface="Times New Roman"/>
              </a:rPr>
              <a:t>Boston</a:t>
            </a:r>
            <a:r>
              <a:rPr sz="1300" spc="102" dirty="0">
                <a:latin typeface="Times New Roman"/>
                <a:cs typeface="Times New Roman"/>
              </a:rPr>
              <a:t> </a:t>
            </a:r>
            <a:r>
              <a:rPr sz="1300" dirty="0">
                <a:latin typeface="Times New Roman"/>
                <a:cs typeface="Times New Roman"/>
              </a:rPr>
              <a:t>Beer</a:t>
            </a:r>
            <a:r>
              <a:rPr sz="1300" spc="71" dirty="0">
                <a:latin typeface="Times New Roman"/>
                <a:cs typeface="Times New Roman"/>
              </a:rPr>
              <a:t> </a:t>
            </a:r>
            <a:r>
              <a:rPr sz="1300" dirty="0">
                <a:latin typeface="Times New Roman"/>
                <a:cs typeface="Times New Roman"/>
              </a:rPr>
              <a:t>'A' </a:t>
            </a:r>
            <a:endParaRPr sz="1300">
              <a:latin typeface="Times New Roman"/>
              <a:cs typeface="Times New Roman"/>
            </a:endParaRPr>
          </a:p>
          <a:p>
            <a:pPr marL="11397" marR="226260">
              <a:lnSpc>
                <a:spcPts val="1444"/>
              </a:lnSpc>
              <a:spcBef>
                <a:spcPts val="200"/>
              </a:spcBef>
            </a:pPr>
            <a:r>
              <a:rPr sz="1300" dirty="0">
                <a:latin typeface="Times New Roman"/>
                <a:cs typeface="Times New Roman"/>
              </a:rPr>
              <a:t>Whitman</a:t>
            </a:r>
            <a:r>
              <a:rPr sz="1300" spc="102" dirty="0">
                <a:latin typeface="Times New Roman"/>
                <a:cs typeface="Times New Roman"/>
              </a:rPr>
              <a:t> </a:t>
            </a:r>
            <a:r>
              <a:rPr sz="1300" dirty="0">
                <a:latin typeface="Times New Roman"/>
                <a:cs typeface="Times New Roman"/>
              </a:rPr>
              <a:t>Corp. </a:t>
            </a:r>
            <a:endParaRPr sz="1300">
              <a:latin typeface="Times New Roman"/>
              <a:cs typeface="Times New Roman"/>
            </a:endParaRPr>
          </a:p>
          <a:p>
            <a:pPr marL="11397" marR="226260">
              <a:lnSpc>
                <a:spcPts val="1444"/>
              </a:lnSpc>
              <a:spcBef>
                <a:spcPts val="200"/>
              </a:spcBef>
            </a:pPr>
            <a:r>
              <a:rPr sz="1300" dirty="0">
                <a:latin typeface="Times New Roman"/>
                <a:cs typeface="Times New Roman"/>
              </a:rPr>
              <a:t>Mondavi </a:t>
            </a:r>
            <a:r>
              <a:rPr sz="1300" spc="160" dirty="0">
                <a:latin typeface="Times New Roman"/>
                <a:cs typeface="Times New Roman"/>
              </a:rPr>
              <a:t> </a:t>
            </a:r>
            <a:r>
              <a:rPr sz="1300" dirty="0">
                <a:latin typeface="Times New Roman"/>
                <a:cs typeface="Times New Roman"/>
              </a:rPr>
              <a:t>(Robert)</a:t>
            </a:r>
            <a:r>
              <a:rPr sz="1300" spc="102" dirty="0">
                <a:latin typeface="Times New Roman"/>
                <a:cs typeface="Times New Roman"/>
              </a:rPr>
              <a:t> </a:t>
            </a:r>
            <a:r>
              <a:rPr sz="1300" dirty="0">
                <a:latin typeface="Times New Roman"/>
                <a:cs typeface="Times New Roman"/>
              </a:rPr>
              <a:t>'A' </a:t>
            </a:r>
            <a:endParaRPr sz="1300">
              <a:latin typeface="Times New Roman"/>
              <a:cs typeface="Times New Roman"/>
            </a:endParaRPr>
          </a:p>
          <a:p>
            <a:pPr marL="11397" marR="226260">
              <a:lnSpc>
                <a:spcPts val="1444"/>
              </a:lnSpc>
              <a:spcBef>
                <a:spcPts val="200"/>
              </a:spcBef>
            </a:pPr>
            <a:r>
              <a:rPr sz="1300" dirty="0">
                <a:latin typeface="Times New Roman"/>
                <a:cs typeface="Times New Roman"/>
              </a:rPr>
              <a:t>Coca-Cola</a:t>
            </a:r>
            <a:r>
              <a:rPr sz="1300" spc="88" dirty="0">
                <a:latin typeface="Times New Roman"/>
                <a:cs typeface="Times New Roman"/>
              </a:rPr>
              <a:t> </a:t>
            </a:r>
            <a:r>
              <a:rPr sz="1300" dirty="0">
                <a:latin typeface="Times New Roman"/>
                <a:cs typeface="Times New Roman"/>
              </a:rPr>
              <a:t>Enterprises</a:t>
            </a:r>
            <a:endParaRPr sz="1300">
              <a:latin typeface="Times New Roman"/>
              <a:cs typeface="Times New Roman"/>
            </a:endParaRPr>
          </a:p>
          <a:p>
            <a:pPr marL="11397" marR="16124">
              <a:lnSpc>
                <a:spcPct val="95825"/>
              </a:lnSpc>
              <a:spcBef>
                <a:spcPts val="677"/>
              </a:spcBef>
            </a:pPr>
            <a:r>
              <a:rPr sz="1300" dirty="0">
                <a:latin typeface="Times New Roman"/>
                <a:cs typeface="Times New Roman"/>
              </a:rPr>
              <a:t>Hansen</a:t>
            </a:r>
            <a:r>
              <a:rPr sz="1300" spc="102" dirty="0">
                <a:latin typeface="Times New Roman"/>
                <a:cs typeface="Times New Roman"/>
              </a:rPr>
              <a:t> </a:t>
            </a:r>
            <a:r>
              <a:rPr sz="1300" dirty="0">
                <a:latin typeface="Times New Roman"/>
                <a:cs typeface="Times New Roman"/>
              </a:rPr>
              <a:t>Natural</a:t>
            </a:r>
            <a:r>
              <a:rPr sz="1300" spc="102" dirty="0">
                <a:latin typeface="Times New Roman"/>
                <a:cs typeface="Times New Roman"/>
              </a:rPr>
              <a:t> </a:t>
            </a:r>
            <a:r>
              <a:rPr sz="1300" dirty="0">
                <a:latin typeface="Times New Roman"/>
                <a:cs typeface="Times New Roman"/>
              </a:rPr>
              <a:t>Corp</a:t>
            </a:r>
            <a:endParaRPr sz="1300">
              <a:latin typeface="Times New Roman"/>
              <a:cs typeface="Times New Roman"/>
            </a:endParaRPr>
          </a:p>
        </p:txBody>
      </p:sp>
      <p:sp>
        <p:nvSpPr>
          <p:cNvPr id="8" name="object 8"/>
          <p:cNvSpPr txBox="1"/>
          <p:nvPr/>
        </p:nvSpPr>
        <p:spPr>
          <a:xfrm>
            <a:off x="3860003" y="2056899"/>
            <a:ext cx="905365" cy="3699562"/>
          </a:xfrm>
          <a:prstGeom prst="rect">
            <a:avLst/>
          </a:prstGeom>
        </p:spPr>
        <p:txBody>
          <a:bodyPr wrap="square" lIns="0" tIns="0" rIns="0" bIns="0" rtlCol="0">
            <a:noAutofit/>
          </a:bodyPr>
          <a:lstStyle/>
          <a:p>
            <a:pPr marL="11397">
              <a:lnSpc>
                <a:spcPts val="1409"/>
              </a:lnSpc>
              <a:spcBef>
                <a:spcPts val="70"/>
              </a:spcBef>
            </a:pPr>
            <a:r>
              <a:rPr sz="1300" dirty="0">
                <a:latin typeface="Times New Roman"/>
                <a:cs typeface="Times New Roman"/>
              </a:rPr>
              <a:t>!Trailing</a:t>
            </a:r>
            <a:r>
              <a:rPr sz="1300" spc="244" dirty="0">
                <a:latin typeface="Times New Roman"/>
                <a:cs typeface="Times New Roman"/>
              </a:rPr>
              <a:t> </a:t>
            </a:r>
            <a:r>
              <a:rPr sz="1300" dirty="0">
                <a:latin typeface="Times New Roman"/>
                <a:cs typeface="Times New Roman"/>
              </a:rPr>
              <a:t>PE</a:t>
            </a:r>
            <a:endParaRPr sz="1300">
              <a:latin typeface="Times New Roman"/>
              <a:cs typeface="Times New Roman"/>
            </a:endParaRPr>
          </a:p>
          <a:p>
            <a:pPr marL="11397" marR="24670">
              <a:lnSpc>
                <a:spcPct val="95825"/>
              </a:lnSpc>
              <a:spcBef>
                <a:spcPts val="122"/>
              </a:spcBef>
            </a:pPr>
            <a:r>
              <a:rPr sz="1300" dirty="0">
                <a:latin typeface="Times New Roman"/>
                <a:cs typeface="Times New Roman"/>
              </a:rPr>
              <a:t>!29.18</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!43.65</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!24.31</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!16.24</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!21.76</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!8.96</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!8.94</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!10.07</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!23.02</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!33.00</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!44.33</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!10.59</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!25.19</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!16.47</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!37.14</a:t>
            </a:r>
            <a:endParaRPr sz="1300">
              <a:latin typeface="Times New Roman"/>
              <a:cs typeface="Times New Roman"/>
            </a:endParaRPr>
          </a:p>
          <a:p>
            <a:pPr marL="11397" marR="24670">
              <a:lnSpc>
                <a:spcPct val="95825"/>
              </a:lnSpc>
              <a:spcBef>
                <a:spcPts val="669"/>
              </a:spcBef>
            </a:pPr>
            <a:r>
              <a:rPr sz="1300" dirty="0">
                <a:latin typeface="Times New Roman"/>
                <a:cs typeface="Times New Roman"/>
              </a:rPr>
              <a:t>!9.70</a:t>
            </a:r>
            <a:endParaRPr sz="1300">
              <a:latin typeface="Times New Roman"/>
              <a:cs typeface="Times New Roman"/>
            </a:endParaRPr>
          </a:p>
          <a:p>
            <a:pPr marL="18998" marR="24670">
              <a:lnSpc>
                <a:spcPct val="95825"/>
              </a:lnSpc>
              <a:spcBef>
                <a:spcPts val="4"/>
              </a:spcBef>
            </a:pPr>
            <a:r>
              <a:rPr sz="1100" dirty="0">
                <a:latin typeface="Times New Roman"/>
                <a:cs typeface="Times New Roman"/>
              </a:rPr>
              <a:t>!!</a:t>
            </a:r>
            <a:endParaRPr sz="1100">
              <a:latin typeface="Times New Roman"/>
              <a:cs typeface="Times New Roman"/>
            </a:endParaRPr>
          </a:p>
        </p:txBody>
      </p:sp>
      <p:sp>
        <p:nvSpPr>
          <p:cNvPr id="7" name="object 7"/>
          <p:cNvSpPr txBox="1"/>
          <p:nvPr/>
        </p:nvSpPr>
        <p:spPr>
          <a:xfrm>
            <a:off x="5262775" y="2056899"/>
            <a:ext cx="1436715" cy="3544024"/>
          </a:xfrm>
          <a:prstGeom prst="rect">
            <a:avLst/>
          </a:prstGeom>
        </p:spPr>
        <p:txBody>
          <a:bodyPr wrap="square" lIns="0" tIns="0" rIns="0" bIns="0" rtlCol="0">
            <a:noAutofit/>
          </a:bodyPr>
          <a:lstStyle/>
          <a:p>
            <a:pPr marL="11397">
              <a:lnSpc>
                <a:spcPts val="1409"/>
              </a:lnSpc>
              <a:spcBef>
                <a:spcPts val="70"/>
              </a:spcBef>
            </a:pPr>
            <a:r>
              <a:rPr sz="1300" dirty="0">
                <a:latin typeface="Times New Roman"/>
                <a:cs typeface="Times New Roman"/>
              </a:rPr>
              <a:t>!Expected</a:t>
            </a:r>
            <a:r>
              <a:rPr sz="1300" spc="93" dirty="0">
                <a:latin typeface="Times New Roman"/>
                <a:cs typeface="Times New Roman"/>
              </a:rPr>
              <a:t> </a:t>
            </a:r>
            <a:r>
              <a:rPr sz="1300" dirty="0">
                <a:latin typeface="Times New Roman"/>
                <a:cs typeface="Times New Roman"/>
              </a:rPr>
              <a:t>Growth</a:t>
            </a:r>
            <a:endParaRPr sz="1300">
              <a:latin typeface="Times New Roman"/>
              <a:cs typeface="Times New Roman"/>
            </a:endParaRPr>
          </a:p>
          <a:p>
            <a:pPr marL="11397" marR="24670">
              <a:lnSpc>
                <a:spcPct val="95825"/>
              </a:lnSpc>
              <a:spcBef>
                <a:spcPts val="122"/>
              </a:spcBef>
            </a:pPr>
            <a:r>
              <a:rPr sz="1300" dirty="0">
                <a:latin typeface="Times New Roman"/>
                <a:cs typeface="Times New Roman"/>
              </a:rPr>
              <a:t>!9.50%</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!15.50%</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!11.00%</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!7.50%</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!14.00%</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!3.50%</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!3.00%</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!11.50%</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!10.00%</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!10.50%</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!19.00%</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!17.13%</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!11.50%</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!14.00%</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!27.00%</a:t>
            </a:r>
            <a:endParaRPr sz="1300">
              <a:latin typeface="Times New Roman"/>
              <a:cs typeface="Times New Roman"/>
            </a:endParaRPr>
          </a:p>
          <a:p>
            <a:pPr marL="11397" marR="24670">
              <a:lnSpc>
                <a:spcPct val="95825"/>
              </a:lnSpc>
              <a:spcBef>
                <a:spcPts val="669"/>
              </a:spcBef>
            </a:pPr>
            <a:r>
              <a:rPr sz="1300" dirty="0">
                <a:latin typeface="Times New Roman"/>
                <a:cs typeface="Times New Roman"/>
              </a:rPr>
              <a:t>!17.00%</a:t>
            </a:r>
            <a:endParaRPr sz="1300">
              <a:latin typeface="Times New Roman"/>
              <a:cs typeface="Times New Roman"/>
            </a:endParaRPr>
          </a:p>
        </p:txBody>
      </p:sp>
      <p:sp>
        <p:nvSpPr>
          <p:cNvPr id="6" name="object 6"/>
          <p:cNvSpPr txBox="1"/>
          <p:nvPr/>
        </p:nvSpPr>
        <p:spPr>
          <a:xfrm>
            <a:off x="6870481" y="2056899"/>
            <a:ext cx="1153279" cy="3544024"/>
          </a:xfrm>
          <a:prstGeom prst="rect">
            <a:avLst/>
          </a:prstGeom>
        </p:spPr>
        <p:txBody>
          <a:bodyPr wrap="square" lIns="0" tIns="0" rIns="0" bIns="0" rtlCol="0">
            <a:noAutofit/>
          </a:bodyPr>
          <a:lstStyle/>
          <a:p>
            <a:pPr marL="11397">
              <a:lnSpc>
                <a:spcPts val="1409"/>
              </a:lnSpc>
              <a:spcBef>
                <a:spcPts val="70"/>
              </a:spcBef>
            </a:pPr>
            <a:r>
              <a:rPr sz="1300" dirty="0">
                <a:latin typeface="Times New Roman"/>
                <a:cs typeface="Times New Roman"/>
              </a:rPr>
              <a:t>!Standard</a:t>
            </a:r>
            <a:r>
              <a:rPr sz="1300" spc="61" dirty="0">
                <a:latin typeface="Times New Roman"/>
                <a:cs typeface="Times New Roman"/>
              </a:rPr>
              <a:t> </a:t>
            </a:r>
            <a:r>
              <a:rPr sz="1300" dirty="0">
                <a:latin typeface="Times New Roman"/>
                <a:cs typeface="Times New Roman"/>
              </a:rPr>
              <a:t>Dev</a:t>
            </a:r>
            <a:endParaRPr sz="1300">
              <a:latin typeface="Times New Roman"/>
              <a:cs typeface="Times New Roman"/>
            </a:endParaRPr>
          </a:p>
          <a:p>
            <a:pPr marL="11397" marR="24670">
              <a:lnSpc>
                <a:spcPct val="95825"/>
              </a:lnSpc>
              <a:spcBef>
                <a:spcPts val="122"/>
              </a:spcBef>
            </a:pPr>
            <a:r>
              <a:rPr sz="1300" dirty="0">
                <a:latin typeface="Times New Roman"/>
                <a:cs typeface="Times New Roman"/>
              </a:rPr>
              <a:t>!20.58%</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!21.88%</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!22.92%</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!23.66%</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!24.08%</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!24.70%</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!25.74%</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!29.43%</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!29.52%</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!31.35%</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!35.51%</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!39.58%</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!44.26%</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!45.84%</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!51.34%!</a:t>
            </a:r>
            <a:endParaRPr sz="1300">
              <a:latin typeface="Times New Roman"/>
              <a:cs typeface="Times New Roman"/>
            </a:endParaRPr>
          </a:p>
          <a:p>
            <a:pPr marL="11397" marR="24670">
              <a:lnSpc>
                <a:spcPct val="95825"/>
              </a:lnSpc>
              <a:spcBef>
                <a:spcPts val="669"/>
              </a:spcBef>
            </a:pPr>
            <a:r>
              <a:rPr sz="1300" dirty="0">
                <a:latin typeface="Times New Roman"/>
                <a:cs typeface="Times New Roman"/>
              </a:rPr>
              <a:t>!62.45%</a:t>
            </a:r>
            <a:endParaRPr sz="1300">
              <a:latin typeface="Times New Roman"/>
              <a:cs typeface="Times New Roman"/>
            </a:endParaRPr>
          </a:p>
        </p:txBody>
      </p:sp>
      <p:sp>
        <p:nvSpPr>
          <p:cNvPr id="5" name="object 5"/>
          <p:cNvSpPr txBox="1"/>
          <p:nvPr/>
        </p:nvSpPr>
        <p:spPr>
          <a:xfrm>
            <a:off x="8121719" y="2056899"/>
            <a:ext cx="155892" cy="3078308"/>
          </a:xfrm>
          <a:prstGeom prst="rect">
            <a:avLst/>
          </a:prstGeom>
        </p:spPr>
        <p:txBody>
          <a:bodyPr wrap="square" lIns="0" tIns="0" rIns="0" bIns="0" rtlCol="0">
            <a:noAutofit/>
          </a:bodyPr>
          <a:lstStyle/>
          <a:p>
            <a:pPr marL="11397">
              <a:lnSpc>
                <a:spcPts val="1409"/>
              </a:lnSpc>
              <a:spcBef>
                <a:spcPts val="70"/>
              </a:spcBef>
            </a:pPr>
            <a:r>
              <a:rPr sz="1300" dirty="0">
                <a:latin typeface="Times New Roman"/>
                <a:cs typeface="Times New Roman"/>
              </a:rPr>
              <a:t>!!</a:t>
            </a:r>
            <a:endParaRPr sz="1300">
              <a:latin typeface="Times New Roman"/>
              <a:cs typeface="Times New Roman"/>
            </a:endParaRPr>
          </a:p>
          <a:p>
            <a:pPr marL="11397" marR="736">
              <a:lnSpc>
                <a:spcPct val="95825"/>
              </a:lnSpc>
              <a:spcBef>
                <a:spcPts val="122"/>
              </a:spcBef>
            </a:pPr>
            <a:r>
              <a:rPr sz="1300" dirty="0">
                <a:latin typeface="Times New Roman"/>
                <a:cs typeface="Times New Roman"/>
              </a:rPr>
              <a:t>!!</a:t>
            </a:r>
            <a:endParaRPr sz="1300">
              <a:latin typeface="Times New Roman"/>
              <a:cs typeface="Times New Roman"/>
            </a:endParaRPr>
          </a:p>
          <a:p>
            <a:pPr marL="11397" marR="736">
              <a:lnSpc>
                <a:spcPct val="95825"/>
              </a:lnSpc>
              <a:spcBef>
                <a:spcPts val="171"/>
              </a:spcBef>
            </a:pPr>
            <a:r>
              <a:rPr sz="1300" dirty="0">
                <a:latin typeface="Times New Roman"/>
                <a:cs typeface="Times New Roman"/>
              </a:rPr>
              <a:t>!!</a:t>
            </a:r>
            <a:endParaRPr sz="1300">
              <a:latin typeface="Times New Roman"/>
              <a:cs typeface="Times New Roman"/>
            </a:endParaRPr>
          </a:p>
          <a:p>
            <a:pPr marL="11397" marR="736">
              <a:lnSpc>
                <a:spcPct val="95825"/>
              </a:lnSpc>
              <a:spcBef>
                <a:spcPts val="260"/>
              </a:spcBef>
            </a:pPr>
            <a:r>
              <a:rPr sz="1300" dirty="0">
                <a:latin typeface="Times New Roman"/>
                <a:cs typeface="Times New Roman"/>
              </a:rPr>
              <a:t>!!</a:t>
            </a:r>
            <a:endParaRPr sz="1300">
              <a:latin typeface="Times New Roman"/>
              <a:cs typeface="Times New Roman"/>
            </a:endParaRPr>
          </a:p>
          <a:p>
            <a:pPr marL="11397" marR="736">
              <a:lnSpc>
                <a:spcPct val="95825"/>
              </a:lnSpc>
              <a:spcBef>
                <a:spcPts val="171"/>
              </a:spcBef>
            </a:pPr>
            <a:r>
              <a:rPr sz="1300" dirty="0">
                <a:latin typeface="Times New Roman"/>
                <a:cs typeface="Times New Roman"/>
              </a:rPr>
              <a:t>!!</a:t>
            </a:r>
            <a:endParaRPr sz="1300">
              <a:latin typeface="Times New Roman"/>
              <a:cs typeface="Times New Roman"/>
            </a:endParaRPr>
          </a:p>
          <a:p>
            <a:pPr marL="11397" marR="736">
              <a:lnSpc>
                <a:spcPct val="95825"/>
              </a:lnSpc>
              <a:spcBef>
                <a:spcPts val="260"/>
              </a:spcBef>
            </a:pPr>
            <a:r>
              <a:rPr sz="1300" dirty="0">
                <a:latin typeface="Times New Roman"/>
                <a:cs typeface="Times New Roman"/>
              </a:rPr>
              <a:t>!!</a:t>
            </a:r>
            <a:endParaRPr sz="1300">
              <a:latin typeface="Times New Roman"/>
              <a:cs typeface="Times New Roman"/>
            </a:endParaRPr>
          </a:p>
          <a:p>
            <a:pPr marL="11397" marR="736">
              <a:lnSpc>
                <a:spcPct val="95825"/>
              </a:lnSpc>
              <a:spcBef>
                <a:spcPts val="171"/>
              </a:spcBef>
            </a:pPr>
            <a:r>
              <a:rPr sz="1300" dirty="0">
                <a:latin typeface="Times New Roman"/>
                <a:cs typeface="Times New Roman"/>
              </a:rPr>
              <a:t>!!</a:t>
            </a:r>
            <a:endParaRPr sz="1300">
              <a:latin typeface="Times New Roman"/>
              <a:cs typeface="Times New Roman"/>
            </a:endParaRPr>
          </a:p>
          <a:p>
            <a:pPr marL="11397" marR="736">
              <a:lnSpc>
                <a:spcPct val="95825"/>
              </a:lnSpc>
              <a:spcBef>
                <a:spcPts val="171"/>
              </a:spcBef>
            </a:pPr>
            <a:r>
              <a:rPr sz="1300" dirty="0">
                <a:latin typeface="Times New Roman"/>
                <a:cs typeface="Times New Roman"/>
              </a:rPr>
              <a:t>!!</a:t>
            </a:r>
            <a:endParaRPr sz="1300">
              <a:latin typeface="Times New Roman"/>
              <a:cs typeface="Times New Roman"/>
            </a:endParaRPr>
          </a:p>
          <a:p>
            <a:pPr marL="11397" marR="736">
              <a:lnSpc>
                <a:spcPct val="95825"/>
              </a:lnSpc>
              <a:spcBef>
                <a:spcPts val="260"/>
              </a:spcBef>
            </a:pPr>
            <a:r>
              <a:rPr sz="1300" dirty="0">
                <a:latin typeface="Times New Roman"/>
                <a:cs typeface="Times New Roman"/>
              </a:rPr>
              <a:t>!!</a:t>
            </a:r>
            <a:endParaRPr sz="1300">
              <a:latin typeface="Times New Roman"/>
              <a:cs typeface="Times New Roman"/>
            </a:endParaRPr>
          </a:p>
          <a:p>
            <a:pPr marL="11397" marR="736">
              <a:lnSpc>
                <a:spcPct val="95825"/>
              </a:lnSpc>
              <a:spcBef>
                <a:spcPts val="171"/>
              </a:spcBef>
            </a:pPr>
            <a:r>
              <a:rPr sz="1300" dirty="0">
                <a:latin typeface="Times New Roman"/>
                <a:cs typeface="Times New Roman"/>
              </a:rPr>
              <a:t>!!</a:t>
            </a:r>
            <a:endParaRPr sz="1300">
              <a:latin typeface="Times New Roman"/>
              <a:cs typeface="Times New Roman"/>
            </a:endParaRPr>
          </a:p>
          <a:p>
            <a:pPr marL="11397" marR="736">
              <a:lnSpc>
                <a:spcPct val="95825"/>
              </a:lnSpc>
              <a:spcBef>
                <a:spcPts val="260"/>
              </a:spcBef>
            </a:pPr>
            <a:r>
              <a:rPr sz="1300" dirty="0">
                <a:latin typeface="Times New Roman"/>
                <a:cs typeface="Times New Roman"/>
              </a:rPr>
              <a:t>!!</a:t>
            </a:r>
            <a:endParaRPr sz="1300">
              <a:latin typeface="Times New Roman"/>
              <a:cs typeface="Times New Roman"/>
            </a:endParaRPr>
          </a:p>
          <a:p>
            <a:pPr marL="11397" marR="736">
              <a:lnSpc>
                <a:spcPct val="95825"/>
              </a:lnSpc>
              <a:spcBef>
                <a:spcPts val="171"/>
              </a:spcBef>
            </a:pPr>
            <a:r>
              <a:rPr sz="1300" dirty="0">
                <a:latin typeface="Times New Roman"/>
                <a:cs typeface="Times New Roman"/>
              </a:rPr>
              <a:t>!!</a:t>
            </a:r>
            <a:endParaRPr sz="1300">
              <a:latin typeface="Times New Roman"/>
              <a:cs typeface="Times New Roman"/>
            </a:endParaRPr>
          </a:p>
          <a:p>
            <a:pPr marL="11397" marR="736">
              <a:lnSpc>
                <a:spcPct val="95825"/>
              </a:lnSpc>
              <a:spcBef>
                <a:spcPts val="260"/>
              </a:spcBef>
            </a:pPr>
            <a:r>
              <a:rPr sz="1300" dirty="0">
                <a:latin typeface="Times New Roman"/>
                <a:cs typeface="Times New Roman"/>
              </a:rPr>
              <a:t>!!</a:t>
            </a:r>
            <a:endParaRPr sz="1300">
              <a:latin typeface="Times New Roman"/>
              <a:cs typeface="Times New Roman"/>
            </a:endParaRPr>
          </a:p>
          <a:p>
            <a:pPr marL="11397" marR="736">
              <a:lnSpc>
                <a:spcPct val="95825"/>
              </a:lnSpc>
              <a:spcBef>
                <a:spcPts val="171"/>
              </a:spcBef>
            </a:pPr>
            <a:r>
              <a:rPr sz="1300" dirty="0">
                <a:latin typeface="Times New Roman"/>
                <a:cs typeface="Times New Roman"/>
              </a:rPr>
              <a:t>!!</a:t>
            </a:r>
            <a:endParaRPr sz="1300">
              <a:latin typeface="Times New Roman"/>
              <a:cs typeface="Times New Roman"/>
            </a:endParaRPr>
          </a:p>
          <a:p>
            <a:pPr marL="11397" marR="736">
              <a:lnSpc>
                <a:spcPct val="95825"/>
              </a:lnSpc>
              <a:spcBef>
                <a:spcPts val="260"/>
              </a:spcBef>
            </a:pPr>
            <a:r>
              <a:rPr sz="1300" dirty="0">
                <a:latin typeface="Times New Roman"/>
                <a:cs typeface="Times New Roman"/>
              </a:rPr>
              <a:t>!!</a:t>
            </a:r>
            <a:endParaRPr sz="1300">
              <a:latin typeface="Times New Roman"/>
              <a:cs typeface="Times New Roman"/>
            </a:endParaRPr>
          </a:p>
        </p:txBody>
      </p:sp>
      <p:sp>
        <p:nvSpPr>
          <p:cNvPr id="4" name="object 4"/>
          <p:cNvSpPr txBox="1"/>
          <p:nvPr/>
        </p:nvSpPr>
        <p:spPr>
          <a:xfrm>
            <a:off x="8106318" y="5385770"/>
            <a:ext cx="123570" cy="224118"/>
          </a:xfrm>
          <a:prstGeom prst="rect">
            <a:avLst/>
          </a:prstGeom>
        </p:spPr>
        <p:txBody>
          <a:bodyPr wrap="square" lIns="0" tIns="0" rIns="0" bIns="0" rtlCol="0">
            <a:noAutofit/>
          </a:bodyPr>
          <a:lstStyle/>
          <a:p>
            <a:pPr marL="11397">
              <a:lnSpc>
                <a:spcPts val="1732"/>
              </a:lnSpc>
              <a:spcBef>
                <a:spcPts val="86"/>
              </a:spcBef>
            </a:pPr>
            <a:r>
              <a:rPr sz="1600" dirty="0">
                <a:latin typeface="Times New Roman"/>
                <a:cs typeface="Times New Roman"/>
              </a:rPr>
              <a:t>!</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36</a:t>
            </a:r>
            <a:endParaRPr sz="1300">
              <a:latin typeface="Times New Roman"/>
              <a:cs typeface="Times New Roman"/>
            </a:endParaRPr>
          </a:p>
        </p:txBody>
      </p:sp>
    </p:spTree>
    <p:extLst>
      <p:ext uri="{BB962C8B-B14F-4D97-AF65-F5344CB8AC3E}">
        <p14:creationId xmlns:p14="http://schemas.microsoft.com/office/powerpoint/2010/main" val="3892962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3963021" y="1307726"/>
            <a:ext cx="133456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 Question</a:t>
            </a:r>
            <a:endParaRPr sz="2200">
              <a:latin typeface="Times New Roman"/>
              <a:cs typeface="Times New Roman"/>
            </a:endParaRPr>
          </a:p>
        </p:txBody>
      </p:sp>
      <p:sp>
        <p:nvSpPr>
          <p:cNvPr id="4" name="object 4"/>
          <p:cNvSpPr txBox="1"/>
          <p:nvPr/>
        </p:nvSpPr>
        <p:spPr>
          <a:xfrm>
            <a:off x="1525442" y="2095500"/>
            <a:ext cx="6948476" cy="1572409"/>
          </a:xfrm>
          <a:prstGeom prst="rect">
            <a:avLst/>
          </a:prstGeom>
        </p:spPr>
        <p:txBody>
          <a:bodyPr wrap="square" lIns="0" tIns="0" rIns="0" bIns="0" rtlCol="0">
            <a:noAutofit/>
          </a:bodyPr>
          <a:lstStyle/>
          <a:p>
            <a:pPr marL="11397" marR="4553">
              <a:lnSpc>
                <a:spcPts val="1650"/>
              </a:lnSpc>
              <a:spcBef>
                <a:spcPts val="83"/>
              </a:spcBef>
            </a:pPr>
            <a:r>
              <a:rPr sz="1600" dirty="0">
                <a:latin typeface="Times New Roman"/>
                <a:cs typeface="Times New Roman"/>
              </a:rPr>
              <a:t>You</a:t>
            </a:r>
            <a:r>
              <a:rPr sz="1600" spc="201" dirty="0">
                <a:latin typeface="Times New Roman"/>
                <a:cs typeface="Times New Roman"/>
              </a:rPr>
              <a:t> </a:t>
            </a:r>
            <a:r>
              <a:rPr sz="1600" dirty="0">
                <a:latin typeface="Times New Roman"/>
                <a:cs typeface="Times New Roman"/>
              </a:rPr>
              <a:t>are</a:t>
            </a:r>
            <a:r>
              <a:rPr sz="1600" spc="201" dirty="0">
                <a:latin typeface="Times New Roman"/>
                <a:cs typeface="Times New Roman"/>
              </a:rPr>
              <a:t> </a:t>
            </a:r>
            <a:r>
              <a:rPr sz="1600" dirty="0">
                <a:latin typeface="Times New Roman"/>
                <a:cs typeface="Times New Roman"/>
              </a:rPr>
              <a:t>reading</a:t>
            </a:r>
            <a:r>
              <a:rPr sz="1600" spc="202" dirty="0">
                <a:latin typeface="Times New Roman"/>
                <a:cs typeface="Times New Roman"/>
              </a:rPr>
              <a:t> </a:t>
            </a:r>
            <a:r>
              <a:rPr sz="1600" dirty="0">
                <a:latin typeface="Times New Roman"/>
                <a:cs typeface="Times New Roman"/>
              </a:rPr>
              <a:t>an</a:t>
            </a:r>
            <a:r>
              <a:rPr sz="1600" spc="202" dirty="0">
                <a:latin typeface="Times New Roman"/>
                <a:cs typeface="Times New Roman"/>
              </a:rPr>
              <a:t> </a:t>
            </a:r>
            <a:r>
              <a:rPr sz="1600" dirty="0">
                <a:latin typeface="Times New Roman"/>
                <a:cs typeface="Times New Roman"/>
              </a:rPr>
              <a:t>equity</a:t>
            </a:r>
            <a:r>
              <a:rPr sz="1600" spc="202" dirty="0">
                <a:latin typeface="Times New Roman"/>
                <a:cs typeface="Times New Roman"/>
              </a:rPr>
              <a:t> </a:t>
            </a:r>
            <a:r>
              <a:rPr sz="1600" dirty="0">
                <a:latin typeface="Times New Roman"/>
                <a:cs typeface="Times New Roman"/>
              </a:rPr>
              <a:t>research</a:t>
            </a:r>
            <a:r>
              <a:rPr sz="1600" spc="202" dirty="0">
                <a:latin typeface="Times New Roman"/>
                <a:cs typeface="Times New Roman"/>
              </a:rPr>
              <a:t> </a:t>
            </a:r>
            <a:r>
              <a:rPr sz="1600" dirty="0">
                <a:latin typeface="Times New Roman"/>
                <a:cs typeface="Times New Roman"/>
              </a:rPr>
              <a:t>report</a:t>
            </a:r>
            <a:r>
              <a:rPr sz="1600" spc="202" dirty="0">
                <a:latin typeface="Times New Roman"/>
                <a:cs typeface="Times New Roman"/>
              </a:rPr>
              <a:t> </a:t>
            </a:r>
            <a:r>
              <a:rPr sz="1600" dirty="0">
                <a:latin typeface="Times New Roman"/>
                <a:cs typeface="Times New Roman"/>
              </a:rPr>
              <a:t>on</a:t>
            </a:r>
            <a:r>
              <a:rPr sz="1600" spc="202" dirty="0">
                <a:latin typeface="Times New Roman"/>
                <a:cs typeface="Times New Roman"/>
              </a:rPr>
              <a:t> </a:t>
            </a:r>
            <a:r>
              <a:rPr sz="1600" dirty="0">
                <a:latin typeface="Times New Roman"/>
                <a:cs typeface="Times New Roman"/>
              </a:rPr>
              <a:t>this</a:t>
            </a:r>
            <a:r>
              <a:rPr sz="1600" spc="202" dirty="0">
                <a:latin typeface="Times New Roman"/>
                <a:cs typeface="Times New Roman"/>
              </a:rPr>
              <a:t> </a:t>
            </a:r>
            <a:r>
              <a:rPr sz="1600" dirty="0">
                <a:latin typeface="Times New Roman"/>
                <a:cs typeface="Times New Roman"/>
              </a:rPr>
              <a:t>sector,</a:t>
            </a:r>
            <a:r>
              <a:rPr sz="1600" spc="202" dirty="0">
                <a:latin typeface="Times New Roman"/>
                <a:cs typeface="Times New Roman"/>
              </a:rPr>
              <a:t> </a:t>
            </a:r>
            <a:r>
              <a:rPr sz="1600" dirty="0">
                <a:latin typeface="Times New Roman"/>
                <a:cs typeface="Times New Roman"/>
              </a:rPr>
              <a:t>and</a:t>
            </a:r>
            <a:r>
              <a:rPr sz="1600" spc="202" dirty="0">
                <a:latin typeface="Times New Roman"/>
                <a:cs typeface="Times New Roman"/>
              </a:rPr>
              <a:t> </a:t>
            </a:r>
            <a:r>
              <a:rPr sz="1600" dirty="0">
                <a:latin typeface="Times New Roman"/>
                <a:cs typeface="Times New Roman"/>
              </a:rPr>
              <a:t>the</a:t>
            </a:r>
            <a:r>
              <a:rPr sz="1600" spc="202" dirty="0">
                <a:latin typeface="Times New Roman"/>
                <a:cs typeface="Times New Roman"/>
              </a:rPr>
              <a:t> </a:t>
            </a:r>
            <a:r>
              <a:rPr sz="1600" dirty="0">
                <a:latin typeface="Times New Roman"/>
                <a:cs typeface="Times New Roman"/>
              </a:rPr>
              <a:t>analyst</a:t>
            </a:r>
            <a:r>
              <a:rPr sz="1600" spc="202" dirty="0">
                <a:latin typeface="Times New Roman"/>
                <a:cs typeface="Times New Roman"/>
              </a:rPr>
              <a:t> </a:t>
            </a:r>
            <a:r>
              <a:rPr sz="1600" dirty="0">
                <a:latin typeface="Times New Roman"/>
                <a:cs typeface="Times New Roman"/>
              </a:rPr>
              <a:t>claims</a:t>
            </a:r>
            <a:endParaRPr sz="1600">
              <a:latin typeface="Times New Roman"/>
              <a:cs typeface="Times New Roman"/>
            </a:endParaRPr>
          </a:p>
          <a:p>
            <a:pPr marL="319115">
              <a:lnSpc>
                <a:spcPct val="95825"/>
              </a:lnSpc>
            </a:pPr>
            <a:r>
              <a:rPr sz="1600" dirty="0">
                <a:latin typeface="Times New Roman"/>
                <a:cs typeface="Times New Roman"/>
              </a:rPr>
              <a:t>that</a:t>
            </a:r>
            <a:r>
              <a:rPr sz="1600" spc="31" dirty="0">
                <a:latin typeface="Times New Roman"/>
                <a:cs typeface="Times New Roman"/>
              </a:rPr>
              <a:t> </a:t>
            </a:r>
            <a:r>
              <a:rPr sz="1600" dirty="0">
                <a:latin typeface="Times New Roman"/>
                <a:cs typeface="Times New Roman"/>
              </a:rPr>
              <a:t>Andres</a:t>
            </a:r>
            <a:r>
              <a:rPr sz="1600" spc="31" dirty="0">
                <a:latin typeface="Times New Roman"/>
                <a:cs typeface="Times New Roman"/>
              </a:rPr>
              <a:t> </a:t>
            </a:r>
            <a:r>
              <a:rPr sz="1600" dirty="0">
                <a:latin typeface="Times New Roman"/>
                <a:cs typeface="Times New Roman"/>
              </a:rPr>
              <a:t>Wine</a:t>
            </a:r>
            <a:r>
              <a:rPr sz="1600" spc="31" dirty="0">
                <a:latin typeface="Times New Roman"/>
                <a:cs typeface="Times New Roman"/>
              </a:rPr>
              <a:t> </a:t>
            </a:r>
            <a:r>
              <a:rPr sz="1600" dirty="0">
                <a:latin typeface="Times New Roman"/>
                <a:cs typeface="Times New Roman"/>
              </a:rPr>
              <a:t>and</a:t>
            </a:r>
            <a:r>
              <a:rPr sz="1600" spc="31" dirty="0">
                <a:latin typeface="Times New Roman"/>
                <a:cs typeface="Times New Roman"/>
              </a:rPr>
              <a:t> </a:t>
            </a:r>
            <a:r>
              <a:rPr sz="1600" dirty="0">
                <a:latin typeface="Times New Roman"/>
                <a:cs typeface="Times New Roman"/>
              </a:rPr>
              <a:t>Hansen</a:t>
            </a:r>
            <a:r>
              <a:rPr sz="1600" spc="31" dirty="0">
                <a:latin typeface="Times New Roman"/>
                <a:cs typeface="Times New Roman"/>
              </a:rPr>
              <a:t> </a:t>
            </a:r>
            <a:r>
              <a:rPr sz="1600" dirty="0">
                <a:latin typeface="Times New Roman"/>
                <a:cs typeface="Times New Roman"/>
              </a:rPr>
              <a:t>Natural</a:t>
            </a:r>
            <a:r>
              <a:rPr sz="1600" spc="31" dirty="0">
                <a:latin typeface="Times New Roman"/>
                <a:cs typeface="Times New Roman"/>
              </a:rPr>
              <a:t> </a:t>
            </a:r>
            <a:r>
              <a:rPr sz="1600" dirty="0">
                <a:latin typeface="Times New Roman"/>
                <a:cs typeface="Times New Roman"/>
              </a:rPr>
              <a:t>are</a:t>
            </a:r>
            <a:r>
              <a:rPr sz="1600" spc="31" dirty="0">
                <a:latin typeface="Times New Roman"/>
                <a:cs typeface="Times New Roman"/>
              </a:rPr>
              <a:t> </a:t>
            </a:r>
            <a:r>
              <a:rPr sz="1600" dirty="0">
                <a:latin typeface="Times New Roman"/>
                <a:cs typeface="Times New Roman"/>
              </a:rPr>
              <a:t>under</a:t>
            </a:r>
            <a:r>
              <a:rPr sz="1600" spc="31" dirty="0">
                <a:latin typeface="Times New Roman"/>
                <a:cs typeface="Times New Roman"/>
              </a:rPr>
              <a:t> </a:t>
            </a:r>
            <a:r>
              <a:rPr sz="1600" dirty="0">
                <a:latin typeface="Times New Roman"/>
                <a:cs typeface="Times New Roman"/>
              </a:rPr>
              <a:t>valued</a:t>
            </a:r>
            <a:r>
              <a:rPr sz="1600" spc="31" dirty="0">
                <a:latin typeface="Times New Roman"/>
                <a:cs typeface="Times New Roman"/>
              </a:rPr>
              <a:t> </a:t>
            </a:r>
            <a:r>
              <a:rPr sz="1600" dirty="0">
                <a:latin typeface="Times New Roman"/>
                <a:cs typeface="Times New Roman"/>
              </a:rPr>
              <a:t>because</a:t>
            </a:r>
            <a:r>
              <a:rPr sz="1600" spc="31" dirty="0">
                <a:latin typeface="Times New Roman"/>
                <a:cs typeface="Times New Roman"/>
              </a:rPr>
              <a:t> </a:t>
            </a:r>
            <a:r>
              <a:rPr sz="1600" dirty="0">
                <a:latin typeface="Times New Roman"/>
                <a:cs typeface="Times New Roman"/>
              </a:rPr>
              <a:t>they</a:t>
            </a:r>
            <a:r>
              <a:rPr sz="1600" spc="31" dirty="0">
                <a:latin typeface="Times New Roman"/>
                <a:cs typeface="Times New Roman"/>
              </a:rPr>
              <a:t> </a:t>
            </a:r>
            <a:r>
              <a:rPr sz="1600" dirty="0">
                <a:latin typeface="Times New Roman"/>
                <a:cs typeface="Times New Roman"/>
              </a:rPr>
              <a:t>have</a:t>
            </a:r>
            <a:r>
              <a:rPr sz="1600" spc="31" dirty="0">
                <a:latin typeface="Times New Roman"/>
                <a:cs typeface="Times New Roman"/>
              </a:rPr>
              <a:t> </a:t>
            </a:r>
            <a:r>
              <a:rPr sz="1600" dirty="0">
                <a:latin typeface="Times New Roman"/>
                <a:cs typeface="Times New Roman"/>
              </a:rPr>
              <a:t>low</a:t>
            </a:r>
            <a:endParaRPr sz="1600">
              <a:latin typeface="Times New Roman"/>
              <a:cs typeface="Times New Roman"/>
            </a:endParaRPr>
          </a:p>
          <a:p>
            <a:pPr marL="319115" marR="35324">
              <a:lnSpc>
                <a:spcPct val="95825"/>
              </a:lnSpc>
              <a:spcBef>
                <a:spcPts val="117"/>
              </a:spcBef>
            </a:pPr>
            <a:r>
              <a:rPr sz="1600" dirty="0">
                <a:latin typeface="Times New Roman"/>
                <a:cs typeface="Times New Roman"/>
              </a:rPr>
              <a:t>PE ratios. Would you agree?</a:t>
            </a:r>
            <a:endParaRPr sz="1600">
              <a:latin typeface="Times New Roman"/>
              <a:cs typeface="Times New Roman"/>
            </a:endParaRPr>
          </a:p>
          <a:p>
            <a:pPr marL="11397" marR="35324">
              <a:lnSpc>
                <a:spcPct val="95825"/>
              </a:lnSpc>
              <a:spcBef>
                <a:spcPts val="41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Yes</a:t>
            </a:r>
            <a:endParaRPr sz="1600">
              <a:latin typeface="Times New Roman"/>
              <a:cs typeface="Times New Roman"/>
            </a:endParaRPr>
          </a:p>
          <a:p>
            <a:pPr marL="11397" marR="35324">
              <a:lnSpc>
                <a:spcPct val="95825"/>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No</a:t>
            </a:r>
            <a:endParaRPr sz="1600">
              <a:latin typeface="Times New Roman"/>
              <a:cs typeface="Times New Roman"/>
            </a:endParaRPr>
          </a:p>
          <a:p>
            <a:pPr marL="11397" marR="35324">
              <a:lnSpc>
                <a:spcPct val="95825"/>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Why or why not?</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37</a:t>
            </a:r>
            <a:endParaRPr sz="1300">
              <a:latin typeface="Times New Roman"/>
              <a:cs typeface="Times New Roman"/>
            </a:endParaRPr>
          </a:p>
        </p:txBody>
      </p:sp>
    </p:spTree>
    <p:extLst>
      <p:ext uri="{BB962C8B-B14F-4D97-AF65-F5344CB8AC3E}">
        <p14:creationId xmlns:p14="http://schemas.microsoft.com/office/powerpoint/2010/main" val="2933360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object 11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0" name="object 12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1" name="object 12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2" name="object 12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23" name="object 12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24" name="object 12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5" name="object 12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7" name="object 87"/>
          <p:cNvSpPr/>
          <p:nvPr/>
        </p:nvSpPr>
        <p:spPr>
          <a:xfrm>
            <a:off x="2894867" y="2017058"/>
            <a:ext cx="0" cy="3696541"/>
          </a:xfrm>
          <a:custGeom>
            <a:avLst/>
            <a:gdLst/>
            <a:ahLst/>
            <a:cxnLst/>
            <a:rect l="l" t="t" r="r" b="b"/>
            <a:pathLst>
              <a:path h="4189413">
                <a:moveTo>
                  <a:pt x="0" y="0"/>
                </a:moveTo>
                <a:lnTo>
                  <a:pt x="0" y="4189412"/>
                </a:lnTo>
              </a:path>
            </a:pathLst>
          </a:custGeom>
          <a:ln w="12358">
            <a:solidFill>
              <a:srgbClr val="000000"/>
            </a:solidFill>
          </a:ln>
        </p:spPr>
        <p:txBody>
          <a:bodyPr wrap="square" lIns="0" tIns="0" rIns="0" bIns="0" rtlCol="0">
            <a:noAutofit/>
          </a:bodyPr>
          <a:lstStyle/>
          <a:p>
            <a:endParaRPr/>
          </a:p>
        </p:txBody>
      </p:sp>
      <p:sp>
        <p:nvSpPr>
          <p:cNvPr id="88" name="object 88"/>
          <p:cNvSpPr/>
          <p:nvPr/>
        </p:nvSpPr>
        <p:spPr>
          <a:xfrm>
            <a:off x="5602525" y="2027962"/>
            <a:ext cx="0" cy="3685637"/>
          </a:xfrm>
          <a:custGeom>
            <a:avLst/>
            <a:gdLst/>
            <a:ahLst/>
            <a:cxnLst/>
            <a:rect l="l" t="t" r="r" b="b"/>
            <a:pathLst>
              <a:path h="4177055">
                <a:moveTo>
                  <a:pt x="0" y="0"/>
                </a:moveTo>
                <a:lnTo>
                  <a:pt x="0" y="4177054"/>
                </a:lnTo>
              </a:path>
            </a:pathLst>
          </a:custGeom>
          <a:ln w="12358">
            <a:solidFill>
              <a:srgbClr val="000000"/>
            </a:solidFill>
          </a:ln>
        </p:spPr>
        <p:txBody>
          <a:bodyPr wrap="square" lIns="0" tIns="0" rIns="0" bIns="0" rtlCol="0">
            <a:noAutofit/>
          </a:bodyPr>
          <a:lstStyle/>
          <a:p>
            <a:endParaRPr/>
          </a:p>
        </p:txBody>
      </p:sp>
      <p:sp>
        <p:nvSpPr>
          <p:cNvPr id="89" name="object 89"/>
          <p:cNvSpPr/>
          <p:nvPr/>
        </p:nvSpPr>
        <p:spPr>
          <a:xfrm>
            <a:off x="6332805" y="2027962"/>
            <a:ext cx="0" cy="3685637"/>
          </a:xfrm>
          <a:custGeom>
            <a:avLst/>
            <a:gdLst/>
            <a:ahLst/>
            <a:cxnLst/>
            <a:rect l="l" t="t" r="r" b="b"/>
            <a:pathLst>
              <a:path h="4177055">
                <a:moveTo>
                  <a:pt x="0" y="0"/>
                </a:moveTo>
                <a:lnTo>
                  <a:pt x="0" y="4177054"/>
                </a:lnTo>
              </a:path>
            </a:pathLst>
          </a:custGeom>
          <a:ln w="12358">
            <a:solidFill>
              <a:srgbClr val="000000"/>
            </a:solidFill>
          </a:ln>
        </p:spPr>
        <p:txBody>
          <a:bodyPr wrap="square" lIns="0" tIns="0" rIns="0" bIns="0" rtlCol="0">
            <a:noAutofit/>
          </a:bodyPr>
          <a:lstStyle/>
          <a:p>
            <a:endParaRPr/>
          </a:p>
        </p:txBody>
      </p:sp>
      <p:sp>
        <p:nvSpPr>
          <p:cNvPr id="90" name="object 90"/>
          <p:cNvSpPr/>
          <p:nvPr/>
        </p:nvSpPr>
        <p:spPr>
          <a:xfrm>
            <a:off x="7063085" y="2027962"/>
            <a:ext cx="0" cy="3685637"/>
          </a:xfrm>
          <a:custGeom>
            <a:avLst/>
            <a:gdLst/>
            <a:ahLst/>
            <a:cxnLst/>
            <a:rect l="l" t="t" r="r" b="b"/>
            <a:pathLst>
              <a:path h="4177055">
                <a:moveTo>
                  <a:pt x="0" y="0"/>
                </a:moveTo>
                <a:lnTo>
                  <a:pt x="0" y="4177054"/>
                </a:lnTo>
              </a:path>
            </a:pathLst>
          </a:custGeom>
          <a:ln w="12358">
            <a:solidFill>
              <a:srgbClr val="000000"/>
            </a:solidFill>
          </a:ln>
        </p:spPr>
        <p:txBody>
          <a:bodyPr wrap="square" lIns="0" tIns="0" rIns="0" bIns="0" rtlCol="0">
            <a:noAutofit/>
          </a:bodyPr>
          <a:lstStyle/>
          <a:p>
            <a:endParaRPr/>
          </a:p>
        </p:txBody>
      </p:sp>
      <p:sp>
        <p:nvSpPr>
          <p:cNvPr id="91" name="object 91"/>
          <p:cNvSpPr/>
          <p:nvPr/>
        </p:nvSpPr>
        <p:spPr>
          <a:xfrm>
            <a:off x="2900485" y="2022510"/>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92" name="object 92"/>
          <p:cNvSpPr/>
          <p:nvPr/>
        </p:nvSpPr>
        <p:spPr>
          <a:xfrm>
            <a:off x="2900485" y="2164265"/>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93" name="object 93"/>
          <p:cNvSpPr/>
          <p:nvPr/>
        </p:nvSpPr>
        <p:spPr>
          <a:xfrm>
            <a:off x="2900485" y="2306021"/>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94" name="object 94"/>
          <p:cNvSpPr/>
          <p:nvPr/>
        </p:nvSpPr>
        <p:spPr>
          <a:xfrm>
            <a:off x="2900485" y="2447776"/>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95" name="object 95"/>
          <p:cNvSpPr/>
          <p:nvPr/>
        </p:nvSpPr>
        <p:spPr>
          <a:xfrm>
            <a:off x="2900485" y="2589531"/>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96" name="object 96"/>
          <p:cNvSpPr/>
          <p:nvPr/>
        </p:nvSpPr>
        <p:spPr>
          <a:xfrm>
            <a:off x="2900485" y="2731286"/>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97" name="object 97"/>
          <p:cNvSpPr/>
          <p:nvPr/>
        </p:nvSpPr>
        <p:spPr>
          <a:xfrm>
            <a:off x="2900485" y="2873042"/>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98" name="object 98"/>
          <p:cNvSpPr/>
          <p:nvPr/>
        </p:nvSpPr>
        <p:spPr>
          <a:xfrm>
            <a:off x="2900485" y="3014797"/>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99" name="object 99"/>
          <p:cNvSpPr/>
          <p:nvPr/>
        </p:nvSpPr>
        <p:spPr>
          <a:xfrm>
            <a:off x="2900485" y="3156552"/>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00" name="object 100"/>
          <p:cNvSpPr/>
          <p:nvPr/>
        </p:nvSpPr>
        <p:spPr>
          <a:xfrm>
            <a:off x="2900485" y="3298308"/>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01" name="object 101"/>
          <p:cNvSpPr/>
          <p:nvPr/>
        </p:nvSpPr>
        <p:spPr>
          <a:xfrm>
            <a:off x="2900485" y="3440063"/>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02" name="object 102"/>
          <p:cNvSpPr/>
          <p:nvPr/>
        </p:nvSpPr>
        <p:spPr>
          <a:xfrm>
            <a:off x="2900485" y="3581818"/>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03" name="object 103"/>
          <p:cNvSpPr/>
          <p:nvPr/>
        </p:nvSpPr>
        <p:spPr>
          <a:xfrm>
            <a:off x="2900485" y="3723574"/>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04" name="object 104"/>
          <p:cNvSpPr/>
          <p:nvPr/>
        </p:nvSpPr>
        <p:spPr>
          <a:xfrm>
            <a:off x="2900485" y="3865329"/>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05" name="object 105"/>
          <p:cNvSpPr/>
          <p:nvPr/>
        </p:nvSpPr>
        <p:spPr>
          <a:xfrm>
            <a:off x="2900485" y="4007084"/>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06" name="object 106"/>
          <p:cNvSpPr/>
          <p:nvPr/>
        </p:nvSpPr>
        <p:spPr>
          <a:xfrm>
            <a:off x="2900485" y="4148839"/>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07" name="object 107"/>
          <p:cNvSpPr/>
          <p:nvPr/>
        </p:nvSpPr>
        <p:spPr>
          <a:xfrm>
            <a:off x="2900485" y="4290595"/>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08" name="object 108"/>
          <p:cNvSpPr/>
          <p:nvPr/>
        </p:nvSpPr>
        <p:spPr>
          <a:xfrm>
            <a:off x="2900485" y="4432350"/>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09" name="object 109"/>
          <p:cNvSpPr/>
          <p:nvPr/>
        </p:nvSpPr>
        <p:spPr>
          <a:xfrm>
            <a:off x="2900485" y="4574105"/>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10" name="object 110"/>
          <p:cNvSpPr/>
          <p:nvPr/>
        </p:nvSpPr>
        <p:spPr>
          <a:xfrm>
            <a:off x="2900485" y="4715861"/>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11" name="object 111"/>
          <p:cNvSpPr/>
          <p:nvPr/>
        </p:nvSpPr>
        <p:spPr>
          <a:xfrm>
            <a:off x="2900485" y="4857616"/>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12" name="object 112"/>
          <p:cNvSpPr/>
          <p:nvPr/>
        </p:nvSpPr>
        <p:spPr>
          <a:xfrm>
            <a:off x="2900485" y="4999371"/>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13" name="object 113"/>
          <p:cNvSpPr/>
          <p:nvPr/>
        </p:nvSpPr>
        <p:spPr>
          <a:xfrm>
            <a:off x="2900485" y="5141126"/>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14" name="object 114"/>
          <p:cNvSpPr/>
          <p:nvPr/>
        </p:nvSpPr>
        <p:spPr>
          <a:xfrm>
            <a:off x="2900485" y="5282882"/>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15" name="object 115"/>
          <p:cNvSpPr/>
          <p:nvPr/>
        </p:nvSpPr>
        <p:spPr>
          <a:xfrm>
            <a:off x="2900485" y="5424636"/>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16" name="object 116"/>
          <p:cNvSpPr/>
          <p:nvPr/>
        </p:nvSpPr>
        <p:spPr>
          <a:xfrm>
            <a:off x="2900485" y="5566391"/>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17" name="object 117"/>
          <p:cNvSpPr/>
          <p:nvPr/>
        </p:nvSpPr>
        <p:spPr>
          <a:xfrm>
            <a:off x="2900485" y="5708147"/>
            <a:ext cx="4168219" cy="0"/>
          </a:xfrm>
          <a:custGeom>
            <a:avLst/>
            <a:gdLst/>
            <a:ahLst/>
            <a:cxnLst/>
            <a:rect l="l" t="t" r="r" b="b"/>
            <a:pathLst>
              <a:path w="4585041">
                <a:moveTo>
                  <a:pt x="4585040" y="0"/>
                </a:moveTo>
                <a:lnTo>
                  <a:pt x="0" y="0"/>
                </a:lnTo>
              </a:path>
              <a:path w="4585041">
                <a:moveTo>
                  <a:pt x="0" y="1"/>
                </a:moveTo>
                <a:lnTo>
                  <a:pt x="4585040" y="0"/>
                </a:lnTo>
              </a:path>
            </a:pathLst>
          </a:custGeom>
          <a:ln w="12358">
            <a:solidFill>
              <a:srgbClr val="000000"/>
            </a:solidFill>
          </a:ln>
        </p:spPr>
        <p:txBody>
          <a:bodyPr wrap="square" lIns="0" tIns="0" rIns="0" bIns="0" rtlCol="0">
            <a:noAutofit/>
          </a:bodyPr>
          <a:lstStyle/>
          <a:p>
            <a:endParaRPr/>
          </a:p>
        </p:txBody>
      </p:sp>
      <p:sp>
        <p:nvSpPr>
          <p:cNvPr id="118" name="object 118"/>
          <p:cNvSpPr/>
          <p:nvPr/>
        </p:nvSpPr>
        <p:spPr>
          <a:xfrm>
            <a:off x="2887360" y="2015224"/>
            <a:ext cx="4183232" cy="3700207"/>
          </a:xfrm>
          <a:custGeom>
            <a:avLst/>
            <a:gdLst/>
            <a:ahLst/>
            <a:cxnLst/>
            <a:rect l="l" t="t" r="r" b="b"/>
            <a:pathLst>
              <a:path w="4601555" h="4193568">
                <a:moveTo>
                  <a:pt x="0" y="0"/>
                </a:moveTo>
                <a:lnTo>
                  <a:pt x="4601555" y="0"/>
                </a:lnTo>
                <a:lnTo>
                  <a:pt x="4601555" y="4193568"/>
                </a:lnTo>
                <a:lnTo>
                  <a:pt x="0" y="4193568"/>
                </a:lnTo>
                <a:lnTo>
                  <a:pt x="0" y="0"/>
                </a:lnTo>
                <a:close/>
              </a:path>
            </a:pathLst>
          </a:custGeom>
          <a:ln w="4156">
            <a:solidFill>
              <a:srgbClr val="000000"/>
            </a:solidFill>
          </a:ln>
        </p:spPr>
        <p:txBody>
          <a:bodyPr wrap="square" lIns="0" tIns="0" rIns="0" bIns="0" rtlCol="0">
            <a:noAutofit/>
          </a:bodyPr>
          <a:lstStyle/>
          <a:p>
            <a:endParaRPr/>
          </a:p>
        </p:txBody>
      </p:sp>
      <p:sp>
        <p:nvSpPr>
          <p:cNvPr id="86" name="object 86"/>
          <p:cNvSpPr txBox="1"/>
          <p:nvPr/>
        </p:nvSpPr>
        <p:spPr>
          <a:xfrm>
            <a:off x="2512420" y="984998"/>
            <a:ext cx="423559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Example 2: The limits of story telling</a:t>
            </a:r>
            <a:endParaRPr sz="2200">
              <a:latin typeface="Times New Roman"/>
              <a:cs typeface="Times New Roman"/>
            </a:endParaRPr>
          </a:p>
        </p:txBody>
      </p:sp>
      <p:sp>
        <p:nvSpPr>
          <p:cNvPr id="85" name="object 85"/>
          <p:cNvSpPr txBox="1"/>
          <p:nvPr/>
        </p:nvSpPr>
        <p:spPr>
          <a:xfrm>
            <a:off x="3278141" y="1298763"/>
            <a:ext cx="103387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Telecom</a:t>
            </a:r>
            <a:endParaRPr sz="2200">
              <a:latin typeface="Times New Roman"/>
              <a:cs typeface="Times New Roman"/>
            </a:endParaRPr>
          </a:p>
        </p:txBody>
      </p:sp>
      <p:sp>
        <p:nvSpPr>
          <p:cNvPr id="84" name="object 84"/>
          <p:cNvSpPr txBox="1"/>
          <p:nvPr/>
        </p:nvSpPr>
        <p:spPr>
          <a:xfrm>
            <a:off x="4316622" y="1298763"/>
            <a:ext cx="75753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ADRs</a:t>
            </a:r>
            <a:endParaRPr sz="2200">
              <a:latin typeface="Times New Roman"/>
              <a:cs typeface="Times New Roman"/>
            </a:endParaRPr>
          </a:p>
        </p:txBody>
      </p:sp>
      <p:sp>
        <p:nvSpPr>
          <p:cNvPr id="83" name="object 83"/>
          <p:cNvSpPr txBox="1"/>
          <p:nvPr/>
        </p:nvSpPr>
        <p:spPr>
          <a:xfrm>
            <a:off x="5078789" y="1298763"/>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82" name="object 82"/>
          <p:cNvSpPr txBox="1"/>
          <p:nvPr/>
        </p:nvSpPr>
        <p:spPr>
          <a:xfrm>
            <a:off x="5363583"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1999</a:t>
            </a:r>
            <a:endParaRPr sz="2200">
              <a:latin typeface="Times New Roman"/>
              <a:cs typeface="Times New Roman"/>
            </a:endParaRPr>
          </a:p>
        </p:txBody>
      </p:sp>
      <p:sp>
        <p:nvSpPr>
          <p:cNvPr id="81" name="object 81"/>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80" name="object 80"/>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38</a:t>
            </a:r>
            <a:endParaRPr sz="1300">
              <a:latin typeface="Times New Roman"/>
              <a:cs typeface="Times New Roman"/>
            </a:endParaRPr>
          </a:p>
        </p:txBody>
      </p:sp>
      <p:sp>
        <p:nvSpPr>
          <p:cNvPr id="79" name="object 79"/>
          <p:cNvSpPr txBox="1"/>
          <p:nvPr/>
        </p:nvSpPr>
        <p:spPr>
          <a:xfrm>
            <a:off x="2892978" y="2020676"/>
            <a:ext cx="2709546" cy="143589"/>
          </a:xfrm>
          <a:prstGeom prst="rect">
            <a:avLst/>
          </a:prstGeom>
        </p:spPr>
        <p:txBody>
          <a:bodyPr wrap="square" lIns="0" tIns="0" rIns="0" bIns="0" rtlCol="0">
            <a:noAutofit/>
          </a:bodyPr>
          <a:lstStyle/>
          <a:p>
            <a:pPr marL="919971" marR="974077" algn="ctr">
              <a:lnSpc>
                <a:spcPct val="95825"/>
              </a:lnSpc>
              <a:spcBef>
                <a:spcPts val="175"/>
              </a:spcBef>
            </a:pPr>
            <a:r>
              <a:rPr sz="800" spc="-4" dirty="0">
                <a:latin typeface="Times New Roman"/>
                <a:cs typeface="Times New Roman"/>
              </a:rPr>
              <a:t>Compan</a:t>
            </a:r>
            <a:r>
              <a:rPr sz="800" dirty="0">
                <a:latin typeface="Times New Roman"/>
                <a:cs typeface="Times New Roman"/>
              </a:rPr>
              <a:t>y</a:t>
            </a:r>
            <a:r>
              <a:rPr sz="800" spc="30" dirty="0">
                <a:latin typeface="Times New Roman"/>
                <a:cs typeface="Times New Roman"/>
              </a:rPr>
              <a:t> </a:t>
            </a:r>
            <a:r>
              <a:rPr sz="800" spc="-4" dirty="0">
                <a:latin typeface="Times New Roman"/>
                <a:cs typeface="Times New Roman"/>
              </a:rPr>
              <a:t>Name</a:t>
            </a:r>
            <a:endParaRPr sz="800">
              <a:latin typeface="Times New Roman"/>
              <a:cs typeface="Times New Roman"/>
            </a:endParaRPr>
          </a:p>
        </p:txBody>
      </p:sp>
      <p:sp>
        <p:nvSpPr>
          <p:cNvPr id="78" name="object 78"/>
          <p:cNvSpPr txBox="1"/>
          <p:nvPr/>
        </p:nvSpPr>
        <p:spPr>
          <a:xfrm>
            <a:off x="5602525" y="2020676"/>
            <a:ext cx="730279" cy="143589"/>
          </a:xfrm>
          <a:prstGeom prst="rect">
            <a:avLst/>
          </a:prstGeom>
        </p:spPr>
        <p:txBody>
          <a:bodyPr wrap="square" lIns="0" tIns="0" rIns="0" bIns="0" rtlCol="0">
            <a:noAutofit/>
          </a:bodyPr>
          <a:lstStyle/>
          <a:p>
            <a:pPr marL="252669" marR="301737" algn="ctr">
              <a:lnSpc>
                <a:spcPct val="95825"/>
              </a:lnSpc>
              <a:spcBef>
                <a:spcPts val="175"/>
              </a:spcBef>
            </a:pPr>
            <a:r>
              <a:rPr sz="800" spc="48" dirty="0">
                <a:latin typeface="Times New Roman"/>
                <a:cs typeface="Times New Roman"/>
              </a:rPr>
              <a:t>PE</a:t>
            </a:r>
            <a:endParaRPr sz="800">
              <a:latin typeface="Times New Roman"/>
              <a:cs typeface="Times New Roman"/>
            </a:endParaRPr>
          </a:p>
        </p:txBody>
      </p:sp>
      <p:sp>
        <p:nvSpPr>
          <p:cNvPr id="77" name="object 77"/>
          <p:cNvSpPr txBox="1"/>
          <p:nvPr/>
        </p:nvSpPr>
        <p:spPr>
          <a:xfrm>
            <a:off x="6332805" y="2020676"/>
            <a:ext cx="732170" cy="143589"/>
          </a:xfrm>
          <a:prstGeom prst="rect">
            <a:avLst/>
          </a:prstGeom>
        </p:spPr>
        <p:txBody>
          <a:bodyPr wrap="square" lIns="0" tIns="0" rIns="0" bIns="0" rtlCol="0">
            <a:noAutofit/>
          </a:bodyPr>
          <a:lstStyle/>
          <a:p>
            <a:pPr marL="149724">
              <a:lnSpc>
                <a:spcPct val="95825"/>
              </a:lnSpc>
              <a:spcBef>
                <a:spcPts val="175"/>
              </a:spcBef>
            </a:pPr>
            <a:r>
              <a:rPr sz="800" spc="31" dirty="0">
                <a:latin typeface="Times New Roman"/>
                <a:cs typeface="Times New Roman"/>
              </a:rPr>
              <a:t>Growth</a:t>
            </a:r>
            <a:endParaRPr sz="800">
              <a:latin typeface="Times New Roman"/>
              <a:cs typeface="Times New Roman"/>
            </a:endParaRPr>
          </a:p>
        </p:txBody>
      </p:sp>
      <p:sp>
        <p:nvSpPr>
          <p:cNvPr id="76" name="object 76"/>
          <p:cNvSpPr txBox="1"/>
          <p:nvPr/>
        </p:nvSpPr>
        <p:spPr>
          <a:xfrm>
            <a:off x="2892978" y="2164266"/>
            <a:ext cx="2709546" cy="141754"/>
          </a:xfrm>
          <a:prstGeom prst="rect">
            <a:avLst/>
          </a:prstGeom>
        </p:spPr>
        <p:txBody>
          <a:bodyPr wrap="square" lIns="0" tIns="0" rIns="0" bIns="0" rtlCol="0">
            <a:noAutofit/>
          </a:bodyPr>
          <a:lstStyle/>
          <a:p>
            <a:pPr marL="29591">
              <a:lnSpc>
                <a:spcPct val="95825"/>
              </a:lnSpc>
              <a:spcBef>
                <a:spcPts val="162"/>
              </a:spcBef>
            </a:pPr>
            <a:r>
              <a:rPr sz="800" spc="4" dirty="0">
                <a:latin typeface="Times New Roman"/>
                <a:cs typeface="Times New Roman"/>
              </a:rPr>
              <a:t>P</a:t>
            </a:r>
            <a:r>
              <a:rPr sz="800" dirty="0">
                <a:latin typeface="Times New Roman"/>
                <a:cs typeface="Times New Roman"/>
              </a:rPr>
              <a:t>T</a:t>
            </a:r>
            <a:r>
              <a:rPr sz="800" spc="135" dirty="0">
                <a:latin typeface="Times New Roman"/>
                <a:cs typeface="Times New Roman"/>
              </a:rPr>
              <a:t> </a:t>
            </a:r>
            <a:r>
              <a:rPr sz="800" spc="4" dirty="0">
                <a:latin typeface="Times New Roman"/>
                <a:cs typeface="Times New Roman"/>
              </a:rPr>
              <a:t>Indosa</a:t>
            </a:r>
            <a:r>
              <a:rPr sz="800" dirty="0">
                <a:latin typeface="Times New Roman"/>
                <a:cs typeface="Times New Roman"/>
              </a:rPr>
              <a:t>t</a:t>
            </a:r>
            <a:r>
              <a:rPr sz="800" spc="103" dirty="0">
                <a:latin typeface="Times New Roman"/>
                <a:cs typeface="Times New Roman"/>
              </a:rPr>
              <a:t> </a:t>
            </a:r>
            <a:r>
              <a:rPr sz="800" spc="4" dirty="0">
                <a:latin typeface="Times New Roman"/>
                <a:cs typeface="Times New Roman"/>
              </a:rPr>
              <a:t>ADR</a:t>
            </a:r>
            <a:endParaRPr sz="800">
              <a:latin typeface="Times New Roman"/>
              <a:cs typeface="Times New Roman"/>
            </a:endParaRPr>
          </a:p>
        </p:txBody>
      </p:sp>
      <p:sp>
        <p:nvSpPr>
          <p:cNvPr id="75" name="object 75"/>
          <p:cNvSpPr txBox="1"/>
          <p:nvPr/>
        </p:nvSpPr>
        <p:spPr>
          <a:xfrm>
            <a:off x="5602525" y="2164266"/>
            <a:ext cx="730279" cy="141754"/>
          </a:xfrm>
          <a:prstGeom prst="rect">
            <a:avLst/>
          </a:prstGeom>
        </p:spPr>
        <p:txBody>
          <a:bodyPr wrap="square" lIns="0" tIns="0" rIns="0" bIns="0" rtlCol="0">
            <a:noAutofit/>
          </a:bodyPr>
          <a:lstStyle/>
          <a:p>
            <a:pPr marL="471350">
              <a:lnSpc>
                <a:spcPct val="95825"/>
              </a:lnSpc>
              <a:spcBef>
                <a:spcPts val="162"/>
              </a:spcBef>
            </a:pPr>
            <a:r>
              <a:rPr sz="800" spc="13" dirty="0">
                <a:latin typeface="Times New Roman"/>
                <a:cs typeface="Times New Roman"/>
              </a:rPr>
              <a:t>7.</a:t>
            </a:r>
            <a:r>
              <a:rPr sz="800" dirty="0">
                <a:latin typeface="Times New Roman"/>
                <a:cs typeface="Times New Roman"/>
              </a:rPr>
              <a:t>8</a:t>
            </a:r>
            <a:endParaRPr sz="800">
              <a:latin typeface="Times New Roman"/>
              <a:cs typeface="Times New Roman"/>
            </a:endParaRPr>
          </a:p>
        </p:txBody>
      </p:sp>
      <p:sp>
        <p:nvSpPr>
          <p:cNvPr id="74" name="object 74"/>
          <p:cNvSpPr txBox="1"/>
          <p:nvPr/>
        </p:nvSpPr>
        <p:spPr>
          <a:xfrm>
            <a:off x="6332805" y="2164266"/>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0.06</a:t>
            </a:r>
            <a:endParaRPr sz="800">
              <a:latin typeface="Times New Roman"/>
              <a:cs typeface="Times New Roman"/>
            </a:endParaRPr>
          </a:p>
        </p:txBody>
      </p:sp>
      <p:sp>
        <p:nvSpPr>
          <p:cNvPr id="73" name="object 73"/>
          <p:cNvSpPr txBox="1"/>
          <p:nvPr/>
        </p:nvSpPr>
        <p:spPr>
          <a:xfrm>
            <a:off x="2892978" y="2306021"/>
            <a:ext cx="2709546" cy="141755"/>
          </a:xfrm>
          <a:prstGeom prst="rect">
            <a:avLst/>
          </a:prstGeom>
        </p:spPr>
        <p:txBody>
          <a:bodyPr wrap="square" lIns="0" tIns="0" rIns="0" bIns="0" rtlCol="0">
            <a:noAutofit/>
          </a:bodyPr>
          <a:lstStyle/>
          <a:p>
            <a:pPr marL="29591">
              <a:lnSpc>
                <a:spcPct val="95825"/>
              </a:lnSpc>
              <a:spcBef>
                <a:spcPts val="162"/>
              </a:spcBef>
            </a:pPr>
            <a:r>
              <a:rPr sz="800" spc="14" dirty="0">
                <a:latin typeface="Times New Roman"/>
                <a:cs typeface="Times New Roman"/>
              </a:rPr>
              <a:t>Telebra</a:t>
            </a:r>
            <a:r>
              <a:rPr sz="800" dirty="0">
                <a:latin typeface="Times New Roman"/>
                <a:cs typeface="Times New Roman"/>
              </a:rPr>
              <a:t>s</a:t>
            </a:r>
            <a:r>
              <a:rPr sz="800" spc="192" dirty="0">
                <a:latin typeface="Times New Roman"/>
                <a:cs typeface="Times New Roman"/>
              </a:rPr>
              <a:t> </a:t>
            </a:r>
            <a:r>
              <a:rPr sz="800" spc="13" dirty="0">
                <a:latin typeface="Times New Roman"/>
                <a:cs typeface="Times New Roman"/>
              </a:rPr>
              <a:t>ADR</a:t>
            </a:r>
            <a:endParaRPr sz="800">
              <a:latin typeface="Times New Roman"/>
              <a:cs typeface="Times New Roman"/>
            </a:endParaRPr>
          </a:p>
        </p:txBody>
      </p:sp>
      <p:sp>
        <p:nvSpPr>
          <p:cNvPr id="72" name="object 72"/>
          <p:cNvSpPr txBox="1"/>
          <p:nvPr/>
        </p:nvSpPr>
        <p:spPr>
          <a:xfrm>
            <a:off x="5602525" y="2306021"/>
            <a:ext cx="730279" cy="141755"/>
          </a:xfrm>
          <a:prstGeom prst="rect">
            <a:avLst/>
          </a:prstGeom>
        </p:spPr>
        <p:txBody>
          <a:bodyPr wrap="square" lIns="0" tIns="0" rIns="0" bIns="0" rtlCol="0">
            <a:noAutofit/>
          </a:bodyPr>
          <a:lstStyle/>
          <a:p>
            <a:pPr marL="471350">
              <a:lnSpc>
                <a:spcPct val="95825"/>
              </a:lnSpc>
              <a:spcBef>
                <a:spcPts val="162"/>
              </a:spcBef>
            </a:pPr>
            <a:r>
              <a:rPr sz="800" spc="13" dirty="0">
                <a:latin typeface="Times New Roman"/>
                <a:cs typeface="Times New Roman"/>
              </a:rPr>
              <a:t>8.</a:t>
            </a:r>
            <a:r>
              <a:rPr sz="800" dirty="0">
                <a:latin typeface="Times New Roman"/>
                <a:cs typeface="Times New Roman"/>
              </a:rPr>
              <a:t>9</a:t>
            </a:r>
            <a:endParaRPr sz="800">
              <a:latin typeface="Times New Roman"/>
              <a:cs typeface="Times New Roman"/>
            </a:endParaRPr>
          </a:p>
        </p:txBody>
      </p:sp>
      <p:sp>
        <p:nvSpPr>
          <p:cNvPr id="71" name="object 71"/>
          <p:cNvSpPr txBox="1"/>
          <p:nvPr/>
        </p:nvSpPr>
        <p:spPr>
          <a:xfrm>
            <a:off x="6332805" y="2306021"/>
            <a:ext cx="732170" cy="141755"/>
          </a:xfrm>
          <a:prstGeom prst="rect">
            <a:avLst/>
          </a:prstGeom>
        </p:spPr>
        <p:txBody>
          <a:bodyPr wrap="square" lIns="0" tIns="0" rIns="0" bIns="0" rtlCol="0">
            <a:noAutofit/>
          </a:bodyPr>
          <a:lstStyle/>
          <a:p>
            <a:pPr marL="338264">
              <a:lnSpc>
                <a:spcPct val="95825"/>
              </a:lnSpc>
              <a:spcBef>
                <a:spcPts val="162"/>
              </a:spcBef>
            </a:pPr>
            <a:r>
              <a:rPr sz="800" spc="4" dirty="0">
                <a:latin typeface="Times New Roman"/>
                <a:cs typeface="Times New Roman"/>
              </a:rPr>
              <a:t>0.075</a:t>
            </a:r>
            <a:endParaRPr sz="800">
              <a:latin typeface="Times New Roman"/>
              <a:cs typeface="Times New Roman"/>
            </a:endParaRPr>
          </a:p>
        </p:txBody>
      </p:sp>
      <p:sp>
        <p:nvSpPr>
          <p:cNvPr id="70" name="object 70"/>
          <p:cNvSpPr txBox="1"/>
          <p:nvPr/>
        </p:nvSpPr>
        <p:spPr>
          <a:xfrm>
            <a:off x="2892978" y="2447776"/>
            <a:ext cx="2709546" cy="141755"/>
          </a:xfrm>
          <a:prstGeom prst="rect">
            <a:avLst/>
          </a:prstGeom>
        </p:spPr>
        <p:txBody>
          <a:bodyPr wrap="square" lIns="0" tIns="0" rIns="0" bIns="0" rtlCol="0">
            <a:noAutofit/>
          </a:bodyPr>
          <a:lstStyle/>
          <a:p>
            <a:pPr marL="29591">
              <a:lnSpc>
                <a:spcPct val="95825"/>
              </a:lnSpc>
              <a:spcBef>
                <a:spcPts val="162"/>
              </a:spcBef>
            </a:pPr>
            <a:r>
              <a:rPr sz="800" spc="4" dirty="0">
                <a:latin typeface="Times New Roman"/>
                <a:cs typeface="Times New Roman"/>
              </a:rPr>
              <a:t>Teleco</a:t>
            </a:r>
            <a:r>
              <a:rPr sz="800" dirty="0">
                <a:latin typeface="Times New Roman"/>
                <a:cs typeface="Times New Roman"/>
              </a:rPr>
              <a:t>m</a:t>
            </a:r>
            <a:r>
              <a:rPr sz="800" spc="100" dirty="0">
                <a:latin typeface="Times New Roman"/>
                <a:cs typeface="Times New Roman"/>
              </a:rPr>
              <a:t> </a:t>
            </a:r>
            <a:r>
              <a:rPr sz="800" spc="4" dirty="0">
                <a:latin typeface="Times New Roman"/>
                <a:cs typeface="Times New Roman"/>
              </a:rPr>
              <a:t>Corporat</a:t>
            </a:r>
            <a:r>
              <a:rPr sz="800" dirty="0">
                <a:latin typeface="Times New Roman"/>
                <a:cs typeface="Times New Roman"/>
              </a:rPr>
              <a:t>i</a:t>
            </a:r>
            <a:r>
              <a:rPr sz="800" spc="4" dirty="0">
                <a:latin typeface="Times New Roman"/>
                <a:cs typeface="Times New Roman"/>
              </a:rPr>
              <a:t>o</a:t>
            </a:r>
            <a:r>
              <a:rPr sz="800" dirty="0">
                <a:latin typeface="Times New Roman"/>
                <a:cs typeface="Times New Roman"/>
              </a:rPr>
              <a:t>n</a:t>
            </a:r>
            <a:r>
              <a:rPr sz="800" spc="124" dirty="0">
                <a:latin typeface="Times New Roman"/>
                <a:cs typeface="Times New Roman"/>
              </a:rPr>
              <a:t> </a:t>
            </a:r>
            <a:r>
              <a:rPr sz="800" spc="4" dirty="0">
                <a:latin typeface="Times New Roman"/>
                <a:cs typeface="Times New Roman"/>
              </a:rPr>
              <a:t>o</a:t>
            </a:r>
            <a:r>
              <a:rPr sz="800" dirty="0">
                <a:latin typeface="Times New Roman"/>
                <a:cs typeface="Times New Roman"/>
              </a:rPr>
              <a:t>f </a:t>
            </a:r>
            <a:r>
              <a:rPr sz="800" spc="8" dirty="0">
                <a:latin typeface="Times New Roman"/>
                <a:cs typeface="Times New Roman"/>
              </a:rPr>
              <a:t> </a:t>
            </a:r>
            <a:r>
              <a:rPr sz="800" spc="4" dirty="0">
                <a:latin typeface="Times New Roman"/>
                <a:cs typeface="Times New Roman"/>
              </a:rPr>
              <a:t>Ne</a:t>
            </a:r>
            <a:r>
              <a:rPr sz="800" dirty="0">
                <a:latin typeface="Times New Roman"/>
                <a:cs typeface="Times New Roman"/>
              </a:rPr>
              <a:t>w</a:t>
            </a:r>
            <a:r>
              <a:rPr sz="800" spc="197" dirty="0">
                <a:latin typeface="Times New Roman"/>
                <a:cs typeface="Times New Roman"/>
              </a:rPr>
              <a:t> </a:t>
            </a:r>
            <a:r>
              <a:rPr sz="800" spc="4" dirty="0">
                <a:latin typeface="Times New Roman"/>
                <a:cs typeface="Times New Roman"/>
              </a:rPr>
              <a:t>Zealan</a:t>
            </a:r>
            <a:r>
              <a:rPr sz="800" dirty="0">
                <a:latin typeface="Times New Roman"/>
                <a:cs typeface="Times New Roman"/>
              </a:rPr>
              <a:t>d</a:t>
            </a:r>
            <a:r>
              <a:rPr sz="800" spc="97" dirty="0">
                <a:latin typeface="Times New Roman"/>
                <a:cs typeface="Times New Roman"/>
              </a:rPr>
              <a:t> </a:t>
            </a:r>
            <a:r>
              <a:rPr sz="800" spc="4" dirty="0">
                <a:latin typeface="Times New Roman"/>
                <a:cs typeface="Times New Roman"/>
              </a:rPr>
              <a:t>ADR</a:t>
            </a:r>
            <a:endParaRPr sz="800">
              <a:latin typeface="Times New Roman"/>
              <a:cs typeface="Times New Roman"/>
            </a:endParaRPr>
          </a:p>
        </p:txBody>
      </p:sp>
      <p:sp>
        <p:nvSpPr>
          <p:cNvPr id="69" name="object 69"/>
          <p:cNvSpPr txBox="1"/>
          <p:nvPr/>
        </p:nvSpPr>
        <p:spPr>
          <a:xfrm>
            <a:off x="5602525" y="2447776"/>
            <a:ext cx="730279" cy="141755"/>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11.</a:t>
            </a:r>
            <a:r>
              <a:rPr sz="800" dirty="0">
                <a:latin typeface="Times New Roman"/>
                <a:cs typeface="Times New Roman"/>
              </a:rPr>
              <a:t>2</a:t>
            </a:r>
            <a:endParaRPr sz="800">
              <a:latin typeface="Times New Roman"/>
              <a:cs typeface="Times New Roman"/>
            </a:endParaRPr>
          </a:p>
        </p:txBody>
      </p:sp>
      <p:sp>
        <p:nvSpPr>
          <p:cNvPr id="68" name="object 68"/>
          <p:cNvSpPr txBox="1"/>
          <p:nvPr/>
        </p:nvSpPr>
        <p:spPr>
          <a:xfrm>
            <a:off x="6332805" y="2447776"/>
            <a:ext cx="732170" cy="141755"/>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0.11</a:t>
            </a:r>
            <a:endParaRPr sz="800">
              <a:latin typeface="Times New Roman"/>
              <a:cs typeface="Times New Roman"/>
            </a:endParaRPr>
          </a:p>
        </p:txBody>
      </p:sp>
      <p:sp>
        <p:nvSpPr>
          <p:cNvPr id="67" name="object 67"/>
          <p:cNvSpPr txBox="1"/>
          <p:nvPr/>
        </p:nvSpPr>
        <p:spPr>
          <a:xfrm>
            <a:off x="2892978" y="2589532"/>
            <a:ext cx="2709546" cy="141754"/>
          </a:xfrm>
          <a:prstGeom prst="rect">
            <a:avLst/>
          </a:prstGeom>
        </p:spPr>
        <p:txBody>
          <a:bodyPr wrap="square" lIns="0" tIns="0" rIns="0" bIns="0" rtlCol="0">
            <a:noAutofit/>
          </a:bodyPr>
          <a:lstStyle/>
          <a:p>
            <a:pPr marL="29591">
              <a:lnSpc>
                <a:spcPct val="95825"/>
              </a:lnSpc>
              <a:spcBef>
                <a:spcPts val="162"/>
              </a:spcBef>
            </a:pPr>
            <a:r>
              <a:rPr sz="800" spc="4" dirty="0">
                <a:latin typeface="Times New Roman"/>
                <a:cs typeface="Times New Roman"/>
              </a:rPr>
              <a:t>Teleco</a:t>
            </a:r>
            <a:r>
              <a:rPr sz="800" dirty="0">
                <a:latin typeface="Times New Roman"/>
                <a:cs typeface="Times New Roman"/>
              </a:rPr>
              <a:t>m</a:t>
            </a:r>
            <a:r>
              <a:rPr sz="800" spc="-34" dirty="0">
                <a:latin typeface="Times New Roman"/>
                <a:cs typeface="Times New Roman"/>
              </a:rPr>
              <a:t> </a:t>
            </a:r>
            <a:r>
              <a:rPr sz="800" spc="4" dirty="0">
                <a:latin typeface="Times New Roman"/>
                <a:cs typeface="Times New Roman"/>
              </a:rPr>
              <a:t>Argentin</a:t>
            </a:r>
            <a:r>
              <a:rPr sz="800" dirty="0">
                <a:latin typeface="Times New Roman"/>
                <a:cs typeface="Times New Roman"/>
              </a:rPr>
              <a:t>a</a:t>
            </a:r>
            <a:r>
              <a:rPr sz="800" spc="-15" dirty="0">
                <a:latin typeface="Times New Roman"/>
                <a:cs typeface="Times New Roman"/>
              </a:rPr>
              <a:t> </a:t>
            </a:r>
            <a:r>
              <a:rPr sz="800" spc="4" dirty="0">
                <a:latin typeface="Times New Roman"/>
                <a:cs typeface="Times New Roman"/>
              </a:rPr>
              <a:t>Ste</a:t>
            </a:r>
            <a:r>
              <a:rPr sz="800" dirty="0">
                <a:latin typeface="Times New Roman"/>
                <a:cs typeface="Times New Roman"/>
              </a:rPr>
              <a:t>t</a:t>
            </a:r>
            <a:r>
              <a:rPr sz="800" spc="234" dirty="0">
                <a:latin typeface="Times New Roman"/>
                <a:cs typeface="Times New Roman"/>
              </a:rPr>
              <a:t> </a:t>
            </a:r>
            <a:r>
              <a:rPr sz="800" dirty="0">
                <a:latin typeface="Times New Roman"/>
                <a:cs typeface="Times New Roman"/>
              </a:rPr>
              <a:t>-</a:t>
            </a:r>
            <a:r>
              <a:rPr sz="800" spc="147" dirty="0">
                <a:latin typeface="Times New Roman"/>
                <a:cs typeface="Times New Roman"/>
              </a:rPr>
              <a:t> </a:t>
            </a:r>
            <a:r>
              <a:rPr sz="800" spc="4" dirty="0">
                <a:latin typeface="Times New Roman"/>
                <a:cs typeface="Times New Roman"/>
              </a:rPr>
              <a:t>Franc</a:t>
            </a:r>
            <a:r>
              <a:rPr sz="800" dirty="0">
                <a:latin typeface="Times New Roman"/>
                <a:cs typeface="Times New Roman"/>
              </a:rPr>
              <a:t>e</a:t>
            </a:r>
            <a:r>
              <a:rPr sz="800" spc="137" dirty="0">
                <a:latin typeface="Times New Roman"/>
                <a:cs typeface="Times New Roman"/>
              </a:rPr>
              <a:t> </a:t>
            </a:r>
            <a:r>
              <a:rPr sz="800" spc="4" dirty="0">
                <a:latin typeface="Times New Roman"/>
                <a:cs typeface="Times New Roman"/>
              </a:rPr>
              <a:t>Teleco</a:t>
            </a:r>
            <a:r>
              <a:rPr sz="800" dirty="0">
                <a:latin typeface="Times New Roman"/>
                <a:cs typeface="Times New Roman"/>
              </a:rPr>
              <a:t>m</a:t>
            </a:r>
            <a:r>
              <a:rPr sz="800" spc="118" dirty="0">
                <a:latin typeface="Times New Roman"/>
                <a:cs typeface="Times New Roman"/>
              </a:rPr>
              <a:t> </a:t>
            </a:r>
            <a:r>
              <a:rPr sz="800" spc="4" dirty="0">
                <a:latin typeface="Times New Roman"/>
                <a:cs typeface="Times New Roman"/>
              </a:rPr>
              <a:t>S</a:t>
            </a:r>
            <a:r>
              <a:rPr sz="800" dirty="0">
                <a:latin typeface="Times New Roman"/>
                <a:cs typeface="Times New Roman"/>
              </a:rPr>
              <a:t>A</a:t>
            </a:r>
            <a:r>
              <a:rPr sz="800" spc="131" dirty="0">
                <a:latin typeface="Times New Roman"/>
                <a:cs typeface="Times New Roman"/>
              </a:rPr>
              <a:t> </a:t>
            </a:r>
            <a:r>
              <a:rPr sz="800" spc="4" dirty="0">
                <a:latin typeface="Times New Roman"/>
                <a:cs typeface="Times New Roman"/>
              </a:rPr>
              <a:t>AD</a:t>
            </a:r>
            <a:r>
              <a:rPr sz="800" dirty="0">
                <a:latin typeface="Times New Roman"/>
                <a:cs typeface="Times New Roman"/>
              </a:rPr>
              <a:t>R</a:t>
            </a:r>
            <a:r>
              <a:rPr sz="800" spc="2" dirty="0">
                <a:latin typeface="Times New Roman"/>
                <a:cs typeface="Times New Roman"/>
              </a:rPr>
              <a:t> </a:t>
            </a:r>
            <a:r>
              <a:rPr sz="800" dirty="0">
                <a:latin typeface="Times New Roman"/>
                <a:cs typeface="Times New Roman"/>
              </a:rPr>
              <a:t>B</a:t>
            </a:r>
            <a:endParaRPr sz="800">
              <a:latin typeface="Times New Roman"/>
              <a:cs typeface="Times New Roman"/>
            </a:endParaRPr>
          </a:p>
        </p:txBody>
      </p:sp>
      <p:sp>
        <p:nvSpPr>
          <p:cNvPr id="66" name="object 66"/>
          <p:cNvSpPr txBox="1"/>
          <p:nvPr/>
        </p:nvSpPr>
        <p:spPr>
          <a:xfrm>
            <a:off x="5602525" y="2589532"/>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12.</a:t>
            </a:r>
            <a:r>
              <a:rPr sz="800" dirty="0">
                <a:latin typeface="Times New Roman"/>
                <a:cs typeface="Times New Roman"/>
              </a:rPr>
              <a:t>5</a:t>
            </a:r>
            <a:endParaRPr sz="800">
              <a:latin typeface="Times New Roman"/>
              <a:cs typeface="Times New Roman"/>
            </a:endParaRPr>
          </a:p>
        </p:txBody>
      </p:sp>
      <p:sp>
        <p:nvSpPr>
          <p:cNvPr id="65" name="object 65"/>
          <p:cNvSpPr txBox="1"/>
          <p:nvPr/>
        </p:nvSpPr>
        <p:spPr>
          <a:xfrm>
            <a:off x="6332805" y="2589532"/>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0.08</a:t>
            </a:r>
            <a:endParaRPr sz="800">
              <a:latin typeface="Times New Roman"/>
              <a:cs typeface="Times New Roman"/>
            </a:endParaRPr>
          </a:p>
        </p:txBody>
      </p:sp>
      <p:sp>
        <p:nvSpPr>
          <p:cNvPr id="64" name="object 64"/>
          <p:cNvSpPr txBox="1"/>
          <p:nvPr/>
        </p:nvSpPr>
        <p:spPr>
          <a:xfrm>
            <a:off x="2892978" y="2731287"/>
            <a:ext cx="2709546" cy="141755"/>
          </a:xfrm>
          <a:prstGeom prst="rect">
            <a:avLst/>
          </a:prstGeom>
        </p:spPr>
        <p:txBody>
          <a:bodyPr wrap="square" lIns="0" tIns="0" rIns="0" bIns="0" rtlCol="0">
            <a:noAutofit/>
          </a:bodyPr>
          <a:lstStyle/>
          <a:p>
            <a:pPr marL="29591">
              <a:lnSpc>
                <a:spcPct val="95825"/>
              </a:lnSpc>
              <a:spcBef>
                <a:spcPts val="162"/>
              </a:spcBef>
            </a:pPr>
            <a:r>
              <a:rPr sz="800" spc="4" dirty="0">
                <a:latin typeface="Times New Roman"/>
                <a:cs typeface="Times New Roman"/>
              </a:rPr>
              <a:t>Helleni</a:t>
            </a:r>
            <a:r>
              <a:rPr sz="800" dirty="0">
                <a:latin typeface="Times New Roman"/>
                <a:cs typeface="Times New Roman"/>
              </a:rPr>
              <a:t>c </a:t>
            </a:r>
            <a:r>
              <a:rPr sz="800" spc="-67" dirty="0">
                <a:latin typeface="Times New Roman"/>
                <a:cs typeface="Times New Roman"/>
              </a:rPr>
              <a:t> </a:t>
            </a:r>
            <a:r>
              <a:rPr sz="800" spc="4" dirty="0">
                <a:latin typeface="Times New Roman"/>
                <a:cs typeface="Times New Roman"/>
              </a:rPr>
              <a:t>Telecommunicatio</a:t>
            </a:r>
            <a:r>
              <a:rPr sz="800" dirty="0">
                <a:latin typeface="Times New Roman"/>
                <a:cs typeface="Times New Roman"/>
              </a:rPr>
              <a:t>n</a:t>
            </a:r>
            <a:r>
              <a:rPr sz="800" spc="184" dirty="0">
                <a:latin typeface="Times New Roman"/>
                <a:cs typeface="Times New Roman"/>
              </a:rPr>
              <a:t> </a:t>
            </a:r>
            <a:r>
              <a:rPr sz="800" spc="4" dirty="0">
                <a:latin typeface="Times New Roman"/>
                <a:cs typeface="Times New Roman"/>
              </a:rPr>
              <a:t>Organizatio</a:t>
            </a:r>
            <a:r>
              <a:rPr sz="800" dirty="0">
                <a:latin typeface="Times New Roman"/>
                <a:cs typeface="Times New Roman"/>
              </a:rPr>
              <a:t>n</a:t>
            </a:r>
            <a:r>
              <a:rPr sz="800" spc="136" dirty="0">
                <a:latin typeface="Times New Roman"/>
                <a:cs typeface="Times New Roman"/>
              </a:rPr>
              <a:t> </a:t>
            </a:r>
            <a:r>
              <a:rPr sz="800" spc="4" dirty="0">
                <a:latin typeface="Times New Roman"/>
                <a:cs typeface="Times New Roman"/>
              </a:rPr>
              <a:t>S</a:t>
            </a:r>
            <a:r>
              <a:rPr sz="800" dirty="0">
                <a:latin typeface="Times New Roman"/>
                <a:cs typeface="Times New Roman"/>
              </a:rPr>
              <a:t>A</a:t>
            </a:r>
            <a:r>
              <a:rPr sz="800" spc="144" dirty="0">
                <a:latin typeface="Times New Roman"/>
                <a:cs typeface="Times New Roman"/>
              </a:rPr>
              <a:t> </a:t>
            </a:r>
            <a:r>
              <a:rPr sz="800" spc="4" dirty="0">
                <a:latin typeface="Times New Roman"/>
                <a:cs typeface="Times New Roman"/>
              </a:rPr>
              <a:t>ADR</a:t>
            </a:r>
            <a:endParaRPr sz="800">
              <a:latin typeface="Times New Roman"/>
              <a:cs typeface="Times New Roman"/>
            </a:endParaRPr>
          </a:p>
        </p:txBody>
      </p:sp>
      <p:sp>
        <p:nvSpPr>
          <p:cNvPr id="63" name="object 63"/>
          <p:cNvSpPr txBox="1"/>
          <p:nvPr/>
        </p:nvSpPr>
        <p:spPr>
          <a:xfrm>
            <a:off x="5602525" y="2731287"/>
            <a:ext cx="730279" cy="141755"/>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12.</a:t>
            </a:r>
            <a:r>
              <a:rPr sz="800" dirty="0">
                <a:latin typeface="Times New Roman"/>
                <a:cs typeface="Times New Roman"/>
              </a:rPr>
              <a:t>8</a:t>
            </a:r>
            <a:endParaRPr sz="800">
              <a:latin typeface="Times New Roman"/>
              <a:cs typeface="Times New Roman"/>
            </a:endParaRPr>
          </a:p>
        </p:txBody>
      </p:sp>
      <p:sp>
        <p:nvSpPr>
          <p:cNvPr id="62" name="object 62"/>
          <p:cNvSpPr txBox="1"/>
          <p:nvPr/>
        </p:nvSpPr>
        <p:spPr>
          <a:xfrm>
            <a:off x="6332805" y="2731287"/>
            <a:ext cx="732170" cy="141755"/>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0.12</a:t>
            </a:r>
            <a:endParaRPr sz="800">
              <a:latin typeface="Times New Roman"/>
              <a:cs typeface="Times New Roman"/>
            </a:endParaRPr>
          </a:p>
        </p:txBody>
      </p:sp>
      <p:sp>
        <p:nvSpPr>
          <p:cNvPr id="61" name="object 61"/>
          <p:cNvSpPr txBox="1"/>
          <p:nvPr/>
        </p:nvSpPr>
        <p:spPr>
          <a:xfrm>
            <a:off x="2892978" y="2873042"/>
            <a:ext cx="2709546" cy="141754"/>
          </a:xfrm>
          <a:prstGeom prst="rect">
            <a:avLst/>
          </a:prstGeom>
        </p:spPr>
        <p:txBody>
          <a:bodyPr wrap="square" lIns="0" tIns="0" rIns="0" bIns="0" rtlCol="0">
            <a:noAutofit/>
          </a:bodyPr>
          <a:lstStyle/>
          <a:p>
            <a:pPr marL="29591">
              <a:lnSpc>
                <a:spcPct val="95825"/>
              </a:lnSpc>
              <a:spcBef>
                <a:spcPts val="162"/>
              </a:spcBef>
            </a:pPr>
            <a:r>
              <a:rPr sz="800" spc="4" dirty="0">
                <a:latin typeface="Times New Roman"/>
                <a:cs typeface="Times New Roman"/>
              </a:rPr>
              <a:t>Telecomunicacion</a:t>
            </a:r>
            <a:r>
              <a:rPr sz="800" dirty="0">
                <a:latin typeface="Times New Roman"/>
                <a:cs typeface="Times New Roman"/>
              </a:rPr>
              <a:t>es</a:t>
            </a:r>
            <a:r>
              <a:rPr sz="800" spc="137" dirty="0">
                <a:latin typeface="Times New Roman"/>
                <a:cs typeface="Times New Roman"/>
              </a:rPr>
              <a:t> </a:t>
            </a:r>
            <a:r>
              <a:rPr sz="800" spc="4" dirty="0">
                <a:latin typeface="Times New Roman"/>
                <a:cs typeface="Times New Roman"/>
              </a:rPr>
              <a:t>d</a:t>
            </a:r>
            <a:r>
              <a:rPr sz="800" dirty="0">
                <a:latin typeface="Times New Roman"/>
                <a:cs typeface="Times New Roman"/>
              </a:rPr>
              <a:t>e </a:t>
            </a:r>
            <a:r>
              <a:rPr sz="800" spc="70" dirty="0">
                <a:latin typeface="Times New Roman"/>
                <a:cs typeface="Times New Roman"/>
              </a:rPr>
              <a:t> </a:t>
            </a:r>
            <a:r>
              <a:rPr sz="800" spc="4" dirty="0">
                <a:latin typeface="Times New Roman"/>
                <a:cs typeface="Times New Roman"/>
              </a:rPr>
              <a:t>Chil</a:t>
            </a:r>
            <a:r>
              <a:rPr sz="800" dirty="0">
                <a:latin typeface="Times New Roman"/>
                <a:cs typeface="Times New Roman"/>
              </a:rPr>
              <a:t>e </a:t>
            </a:r>
            <a:r>
              <a:rPr sz="800" spc="-90" dirty="0">
                <a:latin typeface="Times New Roman"/>
                <a:cs typeface="Times New Roman"/>
              </a:rPr>
              <a:t> </a:t>
            </a:r>
            <a:r>
              <a:rPr sz="800" spc="4" dirty="0">
                <a:latin typeface="Times New Roman"/>
                <a:cs typeface="Times New Roman"/>
              </a:rPr>
              <a:t>ADR</a:t>
            </a:r>
            <a:endParaRPr sz="800">
              <a:latin typeface="Times New Roman"/>
              <a:cs typeface="Times New Roman"/>
            </a:endParaRPr>
          </a:p>
        </p:txBody>
      </p:sp>
      <p:sp>
        <p:nvSpPr>
          <p:cNvPr id="60" name="object 60"/>
          <p:cNvSpPr txBox="1"/>
          <p:nvPr/>
        </p:nvSpPr>
        <p:spPr>
          <a:xfrm>
            <a:off x="5602525" y="2873042"/>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16.</a:t>
            </a:r>
            <a:r>
              <a:rPr sz="800" dirty="0">
                <a:latin typeface="Times New Roman"/>
                <a:cs typeface="Times New Roman"/>
              </a:rPr>
              <a:t>6</a:t>
            </a:r>
            <a:endParaRPr sz="800">
              <a:latin typeface="Times New Roman"/>
              <a:cs typeface="Times New Roman"/>
            </a:endParaRPr>
          </a:p>
        </p:txBody>
      </p:sp>
      <p:sp>
        <p:nvSpPr>
          <p:cNvPr id="59" name="object 59"/>
          <p:cNvSpPr txBox="1"/>
          <p:nvPr/>
        </p:nvSpPr>
        <p:spPr>
          <a:xfrm>
            <a:off x="6332805" y="2873042"/>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0.08</a:t>
            </a:r>
            <a:endParaRPr sz="800">
              <a:latin typeface="Times New Roman"/>
              <a:cs typeface="Times New Roman"/>
            </a:endParaRPr>
          </a:p>
        </p:txBody>
      </p:sp>
      <p:sp>
        <p:nvSpPr>
          <p:cNvPr id="58" name="object 58"/>
          <p:cNvSpPr txBox="1"/>
          <p:nvPr/>
        </p:nvSpPr>
        <p:spPr>
          <a:xfrm>
            <a:off x="2892978" y="3014797"/>
            <a:ext cx="2709546" cy="141755"/>
          </a:xfrm>
          <a:prstGeom prst="rect">
            <a:avLst/>
          </a:prstGeom>
        </p:spPr>
        <p:txBody>
          <a:bodyPr wrap="square" lIns="0" tIns="0" rIns="0" bIns="0" rtlCol="0">
            <a:noAutofit/>
          </a:bodyPr>
          <a:lstStyle/>
          <a:p>
            <a:pPr marL="29591">
              <a:lnSpc>
                <a:spcPct val="95825"/>
              </a:lnSpc>
              <a:spcBef>
                <a:spcPts val="162"/>
              </a:spcBef>
            </a:pPr>
            <a:r>
              <a:rPr sz="800" spc="10" dirty="0">
                <a:latin typeface="Times New Roman"/>
                <a:cs typeface="Times New Roman"/>
              </a:rPr>
              <a:t>Swissco</a:t>
            </a:r>
            <a:r>
              <a:rPr sz="800" dirty="0">
                <a:latin typeface="Times New Roman"/>
                <a:cs typeface="Times New Roman"/>
              </a:rPr>
              <a:t>m</a:t>
            </a:r>
            <a:r>
              <a:rPr sz="800" spc="183" dirty="0">
                <a:latin typeface="Times New Roman"/>
                <a:cs typeface="Times New Roman"/>
              </a:rPr>
              <a:t> </a:t>
            </a:r>
            <a:r>
              <a:rPr sz="800" spc="8" dirty="0">
                <a:latin typeface="Times New Roman"/>
                <a:cs typeface="Times New Roman"/>
              </a:rPr>
              <a:t>A</a:t>
            </a:r>
            <a:r>
              <a:rPr sz="800" dirty="0">
                <a:latin typeface="Times New Roman"/>
                <a:cs typeface="Times New Roman"/>
              </a:rPr>
              <a:t>G</a:t>
            </a:r>
            <a:r>
              <a:rPr sz="800" spc="109" dirty="0">
                <a:latin typeface="Times New Roman"/>
                <a:cs typeface="Times New Roman"/>
              </a:rPr>
              <a:t> </a:t>
            </a:r>
            <a:r>
              <a:rPr sz="800" spc="8" dirty="0">
                <a:latin typeface="Times New Roman"/>
                <a:cs typeface="Times New Roman"/>
              </a:rPr>
              <a:t>ADR</a:t>
            </a:r>
            <a:endParaRPr sz="800">
              <a:latin typeface="Times New Roman"/>
              <a:cs typeface="Times New Roman"/>
            </a:endParaRPr>
          </a:p>
        </p:txBody>
      </p:sp>
      <p:sp>
        <p:nvSpPr>
          <p:cNvPr id="57" name="object 57"/>
          <p:cNvSpPr txBox="1"/>
          <p:nvPr/>
        </p:nvSpPr>
        <p:spPr>
          <a:xfrm>
            <a:off x="5602525" y="3014797"/>
            <a:ext cx="730279" cy="141755"/>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18.</a:t>
            </a:r>
            <a:r>
              <a:rPr sz="800" dirty="0">
                <a:latin typeface="Times New Roman"/>
                <a:cs typeface="Times New Roman"/>
              </a:rPr>
              <a:t>3</a:t>
            </a:r>
            <a:endParaRPr sz="800">
              <a:latin typeface="Times New Roman"/>
              <a:cs typeface="Times New Roman"/>
            </a:endParaRPr>
          </a:p>
        </p:txBody>
      </p:sp>
      <p:sp>
        <p:nvSpPr>
          <p:cNvPr id="56" name="object 56"/>
          <p:cNvSpPr txBox="1"/>
          <p:nvPr/>
        </p:nvSpPr>
        <p:spPr>
          <a:xfrm>
            <a:off x="6332805" y="3014797"/>
            <a:ext cx="732170" cy="141755"/>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0.11</a:t>
            </a:r>
            <a:endParaRPr sz="800">
              <a:latin typeface="Times New Roman"/>
              <a:cs typeface="Times New Roman"/>
            </a:endParaRPr>
          </a:p>
        </p:txBody>
      </p:sp>
      <p:sp>
        <p:nvSpPr>
          <p:cNvPr id="55" name="object 55"/>
          <p:cNvSpPr txBox="1"/>
          <p:nvPr/>
        </p:nvSpPr>
        <p:spPr>
          <a:xfrm>
            <a:off x="2892978" y="3156553"/>
            <a:ext cx="2709546" cy="141754"/>
          </a:xfrm>
          <a:prstGeom prst="rect">
            <a:avLst/>
          </a:prstGeom>
        </p:spPr>
        <p:txBody>
          <a:bodyPr wrap="square" lIns="0" tIns="0" rIns="0" bIns="0" rtlCol="0">
            <a:noAutofit/>
          </a:bodyPr>
          <a:lstStyle/>
          <a:p>
            <a:pPr marL="29591">
              <a:lnSpc>
                <a:spcPct val="95825"/>
              </a:lnSpc>
              <a:spcBef>
                <a:spcPts val="162"/>
              </a:spcBef>
            </a:pPr>
            <a:r>
              <a:rPr sz="800" spc="8" dirty="0">
                <a:latin typeface="Times New Roman"/>
                <a:cs typeface="Times New Roman"/>
              </a:rPr>
              <a:t>Asi</a:t>
            </a:r>
            <a:r>
              <a:rPr sz="800" dirty="0">
                <a:latin typeface="Times New Roman"/>
                <a:cs typeface="Times New Roman"/>
              </a:rPr>
              <a:t>a </a:t>
            </a:r>
            <a:r>
              <a:rPr sz="800" spc="49" dirty="0">
                <a:latin typeface="Times New Roman"/>
                <a:cs typeface="Times New Roman"/>
              </a:rPr>
              <a:t> </a:t>
            </a:r>
            <a:r>
              <a:rPr sz="800" spc="10" dirty="0">
                <a:latin typeface="Times New Roman"/>
                <a:cs typeface="Times New Roman"/>
              </a:rPr>
              <a:t>Satellit</a:t>
            </a:r>
            <a:r>
              <a:rPr sz="800" dirty="0">
                <a:latin typeface="Times New Roman"/>
                <a:cs typeface="Times New Roman"/>
              </a:rPr>
              <a:t>e</a:t>
            </a:r>
            <a:r>
              <a:rPr sz="800" spc="191" dirty="0">
                <a:latin typeface="Times New Roman"/>
                <a:cs typeface="Times New Roman"/>
              </a:rPr>
              <a:t> </a:t>
            </a:r>
            <a:r>
              <a:rPr sz="800" spc="10" dirty="0">
                <a:latin typeface="Times New Roman"/>
                <a:cs typeface="Times New Roman"/>
              </a:rPr>
              <a:t>T</a:t>
            </a:r>
            <a:r>
              <a:rPr sz="800" spc="4" dirty="0">
                <a:latin typeface="Times New Roman"/>
                <a:cs typeface="Times New Roman"/>
              </a:rPr>
              <a:t>e</a:t>
            </a:r>
            <a:r>
              <a:rPr sz="800" spc="10" dirty="0">
                <a:latin typeface="Times New Roman"/>
                <a:cs typeface="Times New Roman"/>
              </a:rPr>
              <a:t>leco</a:t>
            </a:r>
            <a:r>
              <a:rPr sz="800" dirty="0">
                <a:latin typeface="Times New Roman"/>
                <a:cs typeface="Times New Roman"/>
              </a:rPr>
              <a:t>m</a:t>
            </a:r>
            <a:r>
              <a:rPr sz="800" spc="111" dirty="0">
                <a:latin typeface="Times New Roman"/>
                <a:cs typeface="Times New Roman"/>
              </a:rPr>
              <a:t> </a:t>
            </a:r>
            <a:r>
              <a:rPr sz="800" spc="8" dirty="0">
                <a:latin typeface="Times New Roman"/>
                <a:cs typeface="Times New Roman"/>
              </a:rPr>
              <a:t>H</a:t>
            </a:r>
            <a:r>
              <a:rPr sz="800" spc="4" dirty="0">
                <a:latin typeface="Times New Roman"/>
                <a:cs typeface="Times New Roman"/>
              </a:rPr>
              <a:t>o</a:t>
            </a:r>
            <a:r>
              <a:rPr sz="800" spc="8" dirty="0">
                <a:latin typeface="Times New Roman"/>
                <a:cs typeface="Times New Roman"/>
              </a:rPr>
              <a:t>ldin</a:t>
            </a:r>
            <a:r>
              <a:rPr sz="800" spc="4" dirty="0">
                <a:latin typeface="Times New Roman"/>
                <a:cs typeface="Times New Roman"/>
              </a:rPr>
              <a:t>g</a:t>
            </a:r>
            <a:r>
              <a:rPr sz="800" dirty="0">
                <a:latin typeface="Times New Roman"/>
                <a:cs typeface="Times New Roman"/>
              </a:rPr>
              <a:t>s </a:t>
            </a:r>
            <a:r>
              <a:rPr sz="800" spc="-53" dirty="0">
                <a:latin typeface="Times New Roman"/>
                <a:cs typeface="Times New Roman"/>
              </a:rPr>
              <a:t> </a:t>
            </a:r>
            <a:r>
              <a:rPr sz="800" spc="8" dirty="0">
                <a:latin typeface="Times New Roman"/>
                <a:cs typeface="Times New Roman"/>
              </a:rPr>
              <a:t>ADR</a:t>
            </a:r>
            <a:endParaRPr sz="800">
              <a:latin typeface="Times New Roman"/>
              <a:cs typeface="Times New Roman"/>
            </a:endParaRPr>
          </a:p>
        </p:txBody>
      </p:sp>
      <p:sp>
        <p:nvSpPr>
          <p:cNvPr id="54" name="object 54"/>
          <p:cNvSpPr txBox="1"/>
          <p:nvPr/>
        </p:nvSpPr>
        <p:spPr>
          <a:xfrm>
            <a:off x="5602525" y="3156553"/>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19.</a:t>
            </a:r>
            <a:r>
              <a:rPr sz="800" dirty="0">
                <a:latin typeface="Times New Roman"/>
                <a:cs typeface="Times New Roman"/>
              </a:rPr>
              <a:t>6</a:t>
            </a:r>
            <a:endParaRPr sz="800">
              <a:latin typeface="Times New Roman"/>
              <a:cs typeface="Times New Roman"/>
            </a:endParaRPr>
          </a:p>
        </p:txBody>
      </p:sp>
      <p:sp>
        <p:nvSpPr>
          <p:cNvPr id="53" name="object 53"/>
          <p:cNvSpPr txBox="1"/>
          <p:nvPr/>
        </p:nvSpPr>
        <p:spPr>
          <a:xfrm>
            <a:off x="6332805" y="3156553"/>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0.16</a:t>
            </a:r>
            <a:endParaRPr sz="800">
              <a:latin typeface="Times New Roman"/>
              <a:cs typeface="Times New Roman"/>
            </a:endParaRPr>
          </a:p>
        </p:txBody>
      </p:sp>
      <p:sp>
        <p:nvSpPr>
          <p:cNvPr id="52" name="object 52"/>
          <p:cNvSpPr txBox="1"/>
          <p:nvPr/>
        </p:nvSpPr>
        <p:spPr>
          <a:xfrm>
            <a:off x="2892978" y="3298308"/>
            <a:ext cx="2709546" cy="141754"/>
          </a:xfrm>
          <a:prstGeom prst="rect">
            <a:avLst/>
          </a:prstGeom>
        </p:spPr>
        <p:txBody>
          <a:bodyPr wrap="square" lIns="0" tIns="0" rIns="0" bIns="0" rtlCol="0">
            <a:noAutofit/>
          </a:bodyPr>
          <a:lstStyle/>
          <a:p>
            <a:pPr marL="29591">
              <a:lnSpc>
                <a:spcPct val="95825"/>
              </a:lnSpc>
              <a:spcBef>
                <a:spcPts val="162"/>
              </a:spcBef>
            </a:pPr>
            <a:r>
              <a:rPr sz="800" spc="10" dirty="0">
                <a:latin typeface="Times New Roman"/>
                <a:cs typeface="Times New Roman"/>
              </a:rPr>
              <a:t>P</a:t>
            </a:r>
            <a:r>
              <a:rPr sz="800" spc="4" dirty="0">
                <a:latin typeface="Times New Roman"/>
                <a:cs typeface="Times New Roman"/>
              </a:rPr>
              <a:t>o</a:t>
            </a:r>
            <a:r>
              <a:rPr sz="800" spc="10" dirty="0">
                <a:latin typeface="Times New Roman"/>
                <a:cs typeface="Times New Roman"/>
              </a:rPr>
              <a:t>rtu</a:t>
            </a:r>
            <a:r>
              <a:rPr sz="800" spc="4" dirty="0">
                <a:latin typeface="Times New Roman"/>
                <a:cs typeface="Times New Roman"/>
              </a:rPr>
              <a:t>g</a:t>
            </a:r>
            <a:r>
              <a:rPr sz="800" spc="10" dirty="0">
                <a:latin typeface="Times New Roman"/>
                <a:cs typeface="Times New Roman"/>
              </a:rPr>
              <a:t>a</a:t>
            </a:r>
            <a:r>
              <a:rPr sz="800" dirty="0">
                <a:latin typeface="Times New Roman"/>
                <a:cs typeface="Times New Roman"/>
              </a:rPr>
              <a:t>l</a:t>
            </a:r>
            <a:r>
              <a:rPr sz="800" spc="153" dirty="0">
                <a:latin typeface="Times New Roman"/>
                <a:cs typeface="Times New Roman"/>
              </a:rPr>
              <a:t> </a:t>
            </a:r>
            <a:r>
              <a:rPr sz="800" spc="10" dirty="0">
                <a:latin typeface="Times New Roman"/>
                <a:cs typeface="Times New Roman"/>
              </a:rPr>
              <a:t>T</a:t>
            </a:r>
            <a:r>
              <a:rPr sz="800" spc="4" dirty="0">
                <a:latin typeface="Times New Roman"/>
                <a:cs typeface="Times New Roman"/>
              </a:rPr>
              <a:t>e</a:t>
            </a:r>
            <a:r>
              <a:rPr sz="800" spc="10" dirty="0">
                <a:latin typeface="Times New Roman"/>
                <a:cs typeface="Times New Roman"/>
              </a:rPr>
              <a:t>l</a:t>
            </a:r>
            <a:r>
              <a:rPr sz="800" spc="4" dirty="0">
                <a:latin typeface="Times New Roman"/>
                <a:cs typeface="Times New Roman"/>
              </a:rPr>
              <a:t>e</a:t>
            </a:r>
            <a:r>
              <a:rPr sz="800" spc="10" dirty="0">
                <a:latin typeface="Times New Roman"/>
                <a:cs typeface="Times New Roman"/>
              </a:rPr>
              <a:t>co</a:t>
            </a:r>
            <a:r>
              <a:rPr sz="800" dirty="0">
                <a:latin typeface="Times New Roman"/>
                <a:cs typeface="Times New Roman"/>
              </a:rPr>
              <a:t>m</a:t>
            </a:r>
            <a:r>
              <a:rPr sz="800" spc="107" dirty="0">
                <a:latin typeface="Times New Roman"/>
                <a:cs typeface="Times New Roman"/>
              </a:rPr>
              <a:t> </a:t>
            </a:r>
            <a:r>
              <a:rPr sz="800" spc="8" dirty="0">
                <a:latin typeface="Times New Roman"/>
                <a:cs typeface="Times New Roman"/>
              </a:rPr>
              <a:t>S</a:t>
            </a:r>
            <a:r>
              <a:rPr sz="800" dirty="0">
                <a:latin typeface="Times New Roman"/>
                <a:cs typeface="Times New Roman"/>
              </a:rPr>
              <a:t>A</a:t>
            </a:r>
            <a:r>
              <a:rPr sz="800" spc="153" dirty="0">
                <a:latin typeface="Times New Roman"/>
                <a:cs typeface="Times New Roman"/>
              </a:rPr>
              <a:t> </a:t>
            </a:r>
            <a:r>
              <a:rPr sz="800" spc="8" dirty="0">
                <a:latin typeface="Times New Roman"/>
                <a:cs typeface="Times New Roman"/>
              </a:rPr>
              <a:t>ADR</a:t>
            </a:r>
            <a:endParaRPr sz="800">
              <a:latin typeface="Times New Roman"/>
              <a:cs typeface="Times New Roman"/>
            </a:endParaRPr>
          </a:p>
        </p:txBody>
      </p:sp>
      <p:sp>
        <p:nvSpPr>
          <p:cNvPr id="51" name="object 51"/>
          <p:cNvSpPr txBox="1"/>
          <p:nvPr/>
        </p:nvSpPr>
        <p:spPr>
          <a:xfrm>
            <a:off x="5602525" y="3298308"/>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20.</a:t>
            </a:r>
            <a:r>
              <a:rPr sz="800" dirty="0">
                <a:latin typeface="Times New Roman"/>
                <a:cs typeface="Times New Roman"/>
              </a:rPr>
              <a:t>8</a:t>
            </a:r>
            <a:endParaRPr sz="800">
              <a:latin typeface="Times New Roman"/>
              <a:cs typeface="Times New Roman"/>
            </a:endParaRPr>
          </a:p>
        </p:txBody>
      </p:sp>
      <p:sp>
        <p:nvSpPr>
          <p:cNvPr id="50" name="object 50"/>
          <p:cNvSpPr txBox="1"/>
          <p:nvPr/>
        </p:nvSpPr>
        <p:spPr>
          <a:xfrm>
            <a:off x="6332805" y="3298308"/>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0.13</a:t>
            </a:r>
            <a:endParaRPr sz="800">
              <a:latin typeface="Times New Roman"/>
              <a:cs typeface="Times New Roman"/>
            </a:endParaRPr>
          </a:p>
        </p:txBody>
      </p:sp>
      <p:sp>
        <p:nvSpPr>
          <p:cNvPr id="49" name="object 49"/>
          <p:cNvSpPr txBox="1"/>
          <p:nvPr/>
        </p:nvSpPr>
        <p:spPr>
          <a:xfrm>
            <a:off x="2892978" y="3440064"/>
            <a:ext cx="2709546" cy="141754"/>
          </a:xfrm>
          <a:prstGeom prst="rect">
            <a:avLst/>
          </a:prstGeom>
        </p:spPr>
        <p:txBody>
          <a:bodyPr wrap="square" lIns="0" tIns="0" rIns="0" bIns="0" rtlCol="0">
            <a:noAutofit/>
          </a:bodyPr>
          <a:lstStyle/>
          <a:p>
            <a:pPr marL="29591">
              <a:lnSpc>
                <a:spcPct val="95825"/>
              </a:lnSpc>
              <a:spcBef>
                <a:spcPts val="162"/>
              </a:spcBef>
            </a:pPr>
            <a:r>
              <a:rPr sz="800" spc="4" dirty="0">
                <a:latin typeface="Times New Roman"/>
                <a:cs typeface="Times New Roman"/>
              </a:rPr>
              <a:t>Telefono</a:t>
            </a:r>
            <a:r>
              <a:rPr sz="800" dirty="0">
                <a:latin typeface="Times New Roman"/>
                <a:cs typeface="Times New Roman"/>
              </a:rPr>
              <a:t>s</a:t>
            </a:r>
            <a:r>
              <a:rPr sz="800" spc="106" dirty="0">
                <a:latin typeface="Times New Roman"/>
                <a:cs typeface="Times New Roman"/>
              </a:rPr>
              <a:t> </a:t>
            </a:r>
            <a:r>
              <a:rPr sz="800" spc="4" dirty="0">
                <a:latin typeface="Times New Roman"/>
                <a:cs typeface="Times New Roman"/>
              </a:rPr>
              <a:t>d</a:t>
            </a:r>
            <a:r>
              <a:rPr sz="800" dirty="0">
                <a:latin typeface="Times New Roman"/>
                <a:cs typeface="Times New Roman"/>
              </a:rPr>
              <a:t>e </a:t>
            </a:r>
            <a:r>
              <a:rPr sz="800" spc="66" dirty="0">
                <a:latin typeface="Times New Roman"/>
                <a:cs typeface="Times New Roman"/>
              </a:rPr>
              <a:t> </a:t>
            </a:r>
            <a:r>
              <a:rPr sz="800" spc="4" dirty="0">
                <a:latin typeface="Times New Roman"/>
                <a:cs typeface="Times New Roman"/>
              </a:rPr>
              <a:t>Mexic</a:t>
            </a:r>
            <a:r>
              <a:rPr sz="800" dirty="0">
                <a:latin typeface="Times New Roman"/>
                <a:cs typeface="Times New Roman"/>
              </a:rPr>
              <a:t>o </a:t>
            </a:r>
            <a:r>
              <a:rPr sz="800" spc="4" dirty="0">
                <a:latin typeface="Times New Roman"/>
                <a:cs typeface="Times New Roman"/>
              </a:rPr>
              <a:t> AD</a:t>
            </a:r>
            <a:r>
              <a:rPr sz="800" dirty="0">
                <a:latin typeface="Times New Roman"/>
                <a:cs typeface="Times New Roman"/>
              </a:rPr>
              <a:t>R</a:t>
            </a:r>
            <a:r>
              <a:rPr sz="800" spc="-11" dirty="0">
                <a:latin typeface="Times New Roman"/>
                <a:cs typeface="Times New Roman"/>
              </a:rPr>
              <a:t> </a:t>
            </a:r>
            <a:r>
              <a:rPr sz="800" dirty="0">
                <a:latin typeface="Times New Roman"/>
                <a:cs typeface="Times New Roman"/>
              </a:rPr>
              <a:t>L</a:t>
            </a:r>
            <a:endParaRPr sz="800">
              <a:latin typeface="Times New Roman"/>
              <a:cs typeface="Times New Roman"/>
            </a:endParaRPr>
          </a:p>
        </p:txBody>
      </p:sp>
      <p:sp>
        <p:nvSpPr>
          <p:cNvPr id="48" name="object 48"/>
          <p:cNvSpPr txBox="1"/>
          <p:nvPr/>
        </p:nvSpPr>
        <p:spPr>
          <a:xfrm>
            <a:off x="5602525" y="3440064"/>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21.</a:t>
            </a:r>
            <a:r>
              <a:rPr sz="800" dirty="0">
                <a:latin typeface="Times New Roman"/>
                <a:cs typeface="Times New Roman"/>
              </a:rPr>
              <a:t>1</a:t>
            </a:r>
            <a:endParaRPr sz="800">
              <a:latin typeface="Times New Roman"/>
              <a:cs typeface="Times New Roman"/>
            </a:endParaRPr>
          </a:p>
        </p:txBody>
      </p:sp>
      <p:sp>
        <p:nvSpPr>
          <p:cNvPr id="47" name="object 47"/>
          <p:cNvSpPr txBox="1"/>
          <p:nvPr/>
        </p:nvSpPr>
        <p:spPr>
          <a:xfrm>
            <a:off x="6332805" y="3440064"/>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0.14</a:t>
            </a:r>
            <a:endParaRPr sz="800">
              <a:latin typeface="Times New Roman"/>
              <a:cs typeface="Times New Roman"/>
            </a:endParaRPr>
          </a:p>
        </p:txBody>
      </p:sp>
      <p:sp>
        <p:nvSpPr>
          <p:cNvPr id="46" name="object 46"/>
          <p:cNvSpPr txBox="1"/>
          <p:nvPr/>
        </p:nvSpPr>
        <p:spPr>
          <a:xfrm>
            <a:off x="2892978" y="3581819"/>
            <a:ext cx="2709546" cy="141754"/>
          </a:xfrm>
          <a:prstGeom prst="rect">
            <a:avLst/>
          </a:prstGeom>
        </p:spPr>
        <p:txBody>
          <a:bodyPr wrap="square" lIns="0" tIns="0" rIns="0" bIns="0" rtlCol="0">
            <a:noAutofit/>
          </a:bodyPr>
          <a:lstStyle/>
          <a:p>
            <a:pPr marL="29591">
              <a:lnSpc>
                <a:spcPct val="95825"/>
              </a:lnSpc>
              <a:spcBef>
                <a:spcPts val="162"/>
              </a:spcBef>
            </a:pPr>
            <a:r>
              <a:rPr sz="800" spc="8" dirty="0">
                <a:latin typeface="Times New Roman"/>
                <a:cs typeface="Times New Roman"/>
              </a:rPr>
              <a:t>Mata</a:t>
            </a:r>
            <a:r>
              <a:rPr sz="800" dirty="0">
                <a:latin typeface="Times New Roman"/>
                <a:cs typeface="Times New Roman"/>
              </a:rPr>
              <a:t>v </a:t>
            </a:r>
            <a:r>
              <a:rPr sz="800" spc="179" dirty="0">
                <a:latin typeface="Times New Roman"/>
                <a:cs typeface="Times New Roman"/>
              </a:rPr>
              <a:t> </a:t>
            </a:r>
            <a:r>
              <a:rPr sz="800" spc="8" dirty="0">
                <a:latin typeface="Times New Roman"/>
                <a:cs typeface="Times New Roman"/>
              </a:rPr>
              <a:t>R</a:t>
            </a:r>
            <a:r>
              <a:rPr sz="800" dirty="0">
                <a:latin typeface="Times New Roman"/>
                <a:cs typeface="Times New Roman"/>
              </a:rPr>
              <a:t>T</a:t>
            </a:r>
            <a:r>
              <a:rPr sz="800" spc="123" dirty="0">
                <a:latin typeface="Times New Roman"/>
                <a:cs typeface="Times New Roman"/>
              </a:rPr>
              <a:t> </a:t>
            </a:r>
            <a:r>
              <a:rPr sz="800" spc="8" dirty="0">
                <a:latin typeface="Times New Roman"/>
                <a:cs typeface="Times New Roman"/>
              </a:rPr>
              <a:t>ADR</a:t>
            </a:r>
            <a:endParaRPr sz="800">
              <a:latin typeface="Times New Roman"/>
              <a:cs typeface="Times New Roman"/>
            </a:endParaRPr>
          </a:p>
        </p:txBody>
      </p:sp>
      <p:sp>
        <p:nvSpPr>
          <p:cNvPr id="45" name="object 45"/>
          <p:cNvSpPr txBox="1"/>
          <p:nvPr/>
        </p:nvSpPr>
        <p:spPr>
          <a:xfrm>
            <a:off x="5602525" y="3581819"/>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21.</a:t>
            </a:r>
            <a:r>
              <a:rPr sz="800" dirty="0">
                <a:latin typeface="Times New Roman"/>
                <a:cs typeface="Times New Roman"/>
              </a:rPr>
              <a:t>5</a:t>
            </a:r>
            <a:endParaRPr sz="800">
              <a:latin typeface="Times New Roman"/>
              <a:cs typeface="Times New Roman"/>
            </a:endParaRPr>
          </a:p>
        </p:txBody>
      </p:sp>
      <p:sp>
        <p:nvSpPr>
          <p:cNvPr id="44" name="object 44"/>
          <p:cNvSpPr txBox="1"/>
          <p:nvPr/>
        </p:nvSpPr>
        <p:spPr>
          <a:xfrm>
            <a:off x="6332805" y="3581819"/>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0.22</a:t>
            </a:r>
            <a:endParaRPr sz="800">
              <a:latin typeface="Times New Roman"/>
              <a:cs typeface="Times New Roman"/>
            </a:endParaRPr>
          </a:p>
        </p:txBody>
      </p:sp>
      <p:sp>
        <p:nvSpPr>
          <p:cNvPr id="43" name="object 43"/>
          <p:cNvSpPr txBox="1"/>
          <p:nvPr/>
        </p:nvSpPr>
        <p:spPr>
          <a:xfrm>
            <a:off x="2892978" y="3723574"/>
            <a:ext cx="2709546" cy="141754"/>
          </a:xfrm>
          <a:prstGeom prst="rect">
            <a:avLst/>
          </a:prstGeom>
        </p:spPr>
        <p:txBody>
          <a:bodyPr wrap="square" lIns="0" tIns="0" rIns="0" bIns="0" rtlCol="0">
            <a:noAutofit/>
          </a:bodyPr>
          <a:lstStyle/>
          <a:p>
            <a:pPr marL="29591">
              <a:lnSpc>
                <a:spcPct val="95825"/>
              </a:lnSpc>
              <a:spcBef>
                <a:spcPts val="162"/>
              </a:spcBef>
            </a:pPr>
            <a:r>
              <a:rPr sz="800" spc="21" dirty="0">
                <a:latin typeface="Times New Roman"/>
                <a:cs typeface="Times New Roman"/>
              </a:rPr>
              <a:t>T</a:t>
            </a:r>
            <a:r>
              <a:rPr sz="800" spc="15" dirty="0">
                <a:latin typeface="Times New Roman"/>
                <a:cs typeface="Times New Roman"/>
              </a:rPr>
              <a:t>e</a:t>
            </a:r>
            <a:r>
              <a:rPr sz="800" spc="21" dirty="0">
                <a:latin typeface="Times New Roman"/>
                <a:cs typeface="Times New Roman"/>
              </a:rPr>
              <a:t>lstr</a:t>
            </a:r>
            <a:r>
              <a:rPr sz="800" dirty="0">
                <a:latin typeface="Times New Roman"/>
                <a:cs typeface="Times New Roman"/>
              </a:rPr>
              <a:t>a</a:t>
            </a:r>
            <a:r>
              <a:rPr sz="800" spc="223" dirty="0">
                <a:latin typeface="Times New Roman"/>
                <a:cs typeface="Times New Roman"/>
              </a:rPr>
              <a:t> </a:t>
            </a:r>
            <a:r>
              <a:rPr sz="800" spc="17" dirty="0">
                <a:latin typeface="Times New Roman"/>
                <a:cs typeface="Times New Roman"/>
              </a:rPr>
              <a:t>ADR</a:t>
            </a:r>
            <a:endParaRPr sz="800">
              <a:latin typeface="Times New Roman"/>
              <a:cs typeface="Times New Roman"/>
            </a:endParaRPr>
          </a:p>
        </p:txBody>
      </p:sp>
      <p:sp>
        <p:nvSpPr>
          <p:cNvPr id="42" name="object 42"/>
          <p:cNvSpPr txBox="1"/>
          <p:nvPr/>
        </p:nvSpPr>
        <p:spPr>
          <a:xfrm>
            <a:off x="5602525" y="3723574"/>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21.</a:t>
            </a:r>
            <a:r>
              <a:rPr sz="800" dirty="0">
                <a:latin typeface="Times New Roman"/>
                <a:cs typeface="Times New Roman"/>
              </a:rPr>
              <a:t>7</a:t>
            </a:r>
            <a:endParaRPr sz="800">
              <a:latin typeface="Times New Roman"/>
              <a:cs typeface="Times New Roman"/>
            </a:endParaRPr>
          </a:p>
        </p:txBody>
      </p:sp>
      <p:sp>
        <p:nvSpPr>
          <p:cNvPr id="41" name="object 41"/>
          <p:cNvSpPr txBox="1"/>
          <p:nvPr/>
        </p:nvSpPr>
        <p:spPr>
          <a:xfrm>
            <a:off x="6332805" y="3723574"/>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0.12</a:t>
            </a:r>
            <a:endParaRPr sz="800">
              <a:latin typeface="Times New Roman"/>
              <a:cs typeface="Times New Roman"/>
            </a:endParaRPr>
          </a:p>
        </p:txBody>
      </p:sp>
      <p:sp>
        <p:nvSpPr>
          <p:cNvPr id="40" name="object 40"/>
          <p:cNvSpPr txBox="1"/>
          <p:nvPr/>
        </p:nvSpPr>
        <p:spPr>
          <a:xfrm>
            <a:off x="2892978" y="3865329"/>
            <a:ext cx="2709546" cy="141754"/>
          </a:xfrm>
          <a:prstGeom prst="rect">
            <a:avLst/>
          </a:prstGeom>
        </p:spPr>
        <p:txBody>
          <a:bodyPr wrap="square" lIns="0" tIns="0" rIns="0" bIns="0" rtlCol="0">
            <a:noAutofit/>
          </a:bodyPr>
          <a:lstStyle/>
          <a:p>
            <a:pPr marL="29591">
              <a:lnSpc>
                <a:spcPct val="95825"/>
              </a:lnSpc>
              <a:spcBef>
                <a:spcPts val="162"/>
              </a:spcBef>
            </a:pPr>
            <a:r>
              <a:rPr sz="800" spc="8" dirty="0">
                <a:latin typeface="Times New Roman"/>
                <a:cs typeface="Times New Roman"/>
              </a:rPr>
              <a:t>Gila</a:t>
            </a:r>
            <a:r>
              <a:rPr sz="800" dirty="0">
                <a:latin typeface="Times New Roman"/>
                <a:cs typeface="Times New Roman"/>
              </a:rPr>
              <a:t>t </a:t>
            </a:r>
            <a:r>
              <a:rPr sz="800" spc="10" dirty="0">
                <a:latin typeface="Times New Roman"/>
                <a:cs typeface="Times New Roman"/>
              </a:rPr>
              <a:t> </a:t>
            </a:r>
            <a:r>
              <a:rPr sz="800" spc="8" dirty="0">
                <a:latin typeface="Times New Roman"/>
                <a:cs typeface="Times New Roman"/>
              </a:rPr>
              <a:t>Commun</a:t>
            </a:r>
            <a:r>
              <a:rPr sz="800" spc="4" dirty="0">
                <a:latin typeface="Times New Roman"/>
                <a:cs typeface="Times New Roman"/>
              </a:rPr>
              <a:t>i</a:t>
            </a:r>
            <a:r>
              <a:rPr sz="800" spc="8" dirty="0">
                <a:latin typeface="Times New Roman"/>
                <a:cs typeface="Times New Roman"/>
              </a:rPr>
              <a:t>cat</a:t>
            </a:r>
            <a:r>
              <a:rPr sz="800" spc="4" dirty="0">
                <a:latin typeface="Times New Roman"/>
                <a:cs typeface="Times New Roman"/>
              </a:rPr>
              <a:t>i</a:t>
            </a:r>
            <a:r>
              <a:rPr sz="800" spc="8" dirty="0">
                <a:latin typeface="Times New Roman"/>
                <a:cs typeface="Times New Roman"/>
              </a:rPr>
              <a:t>ons</a:t>
            </a:r>
            <a:endParaRPr sz="800">
              <a:latin typeface="Times New Roman"/>
              <a:cs typeface="Times New Roman"/>
            </a:endParaRPr>
          </a:p>
        </p:txBody>
      </p:sp>
      <p:sp>
        <p:nvSpPr>
          <p:cNvPr id="39" name="object 39"/>
          <p:cNvSpPr txBox="1"/>
          <p:nvPr/>
        </p:nvSpPr>
        <p:spPr>
          <a:xfrm>
            <a:off x="5602525" y="3865329"/>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22.</a:t>
            </a:r>
            <a:r>
              <a:rPr sz="800" dirty="0">
                <a:latin typeface="Times New Roman"/>
                <a:cs typeface="Times New Roman"/>
              </a:rPr>
              <a:t>7</a:t>
            </a:r>
            <a:endParaRPr sz="800">
              <a:latin typeface="Times New Roman"/>
              <a:cs typeface="Times New Roman"/>
            </a:endParaRPr>
          </a:p>
        </p:txBody>
      </p:sp>
      <p:sp>
        <p:nvSpPr>
          <p:cNvPr id="38" name="object 38"/>
          <p:cNvSpPr txBox="1"/>
          <p:nvPr/>
        </p:nvSpPr>
        <p:spPr>
          <a:xfrm>
            <a:off x="6332805" y="3865329"/>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0.31</a:t>
            </a:r>
            <a:endParaRPr sz="800">
              <a:latin typeface="Times New Roman"/>
              <a:cs typeface="Times New Roman"/>
            </a:endParaRPr>
          </a:p>
        </p:txBody>
      </p:sp>
      <p:sp>
        <p:nvSpPr>
          <p:cNvPr id="37" name="object 37"/>
          <p:cNvSpPr txBox="1"/>
          <p:nvPr/>
        </p:nvSpPr>
        <p:spPr>
          <a:xfrm>
            <a:off x="2892978" y="4007085"/>
            <a:ext cx="2709546" cy="141754"/>
          </a:xfrm>
          <a:prstGeom prst="rect">
            <a:avLst/>
          </a:prstGeom>
        </p:spPr>
        <p:txBody>
          <a:bodyPr wrap="square" lIns="0" tIns="0" rIns="0" bIns="0" rtlCol="0">
            <a:noAutofit/>
          </a:bodyPr>
          <a:lstStyle/>
          <a:p>
            <a:pPr marL="29591">
              <a:lnSpc>
                <a:spcPct val="95825"/>
              </a:lnSpc>
              <a:spcBef>
                <a:spcPts val="162"/>
              </a:spcBef>
            </a:pPr>
            <a:r>
              <a:rPr sz="800" dirty="0">
                <a:latin typeface="Times New Roman"/>
                <a:cs typeface="Times New Roman"/>
              </a:rPr>
              <a:t>Deutsche</a:t>
            </a:r>
            <a:r>
              <a:rPr sz="800" spc="75" dirty="0">
                <a:latin typeface="Times New Roman"/>
                <a:cs typeface="Times New Roman"/>
              </a:rPr>
              <a:t> </a:t>
            </a:r>
            <a:r>
              <a:rPr sz="800" dirty="0">
                <a:latin typeface="Times New Roman"/>
                <a:cs typeface="Times New Roman"/>
              </a:rPr>
              <a:t>Telekom</a:t>
            </a:r>
            <a:r>
              <a:rPr sz="800" spc="54" dirty="0">
                <a:latin typeface="Times New Roman"/>
                <a:cs typeface="Times New Roman"/>
              </a:rPr>
              <a:t> </a:t>
            </a:r>
            <a:r>
              <a:rPr sz="800" dirty="0">
                <a:latin typeface="Times New Roman"/>
                <a:cs typeface="Times New Roman"/>
              </a:rPr>
              <a:t>AG</a:t>
            </a:r>
            <a:r>
              <a:rPr sz="800" spc="5" dirty="0">
                <a:latin typeface="Times New Roman"/>
                <a:cs typeface="Times New Roman"/>
              </a:rPr>
              <a:t> </a:t>
            </a:r>
            <a:r>
              <a:rPr sz="800" dirty="0">
                <a:latin typeface="Times New Roman"/>
                <a:cs typeface="Times New Roman"/>
              </a:rPr>
              <a:t>ADR</a:t>
            </a:r>
            <a:endParaRPr sz="800">
              <a:latin typeface="Times New Roman"/>
              <a:cs typeface="Times New Roman"/>
            </a:endParaRPr>
          </a:p>
        </p:txBody>
      </p:sp>
      <p:sp>
        <p:nvSpPr>
          <p:cNvPr id="36" name="object 36"/>
          <p:cNvSpPr txBox="1"/>
          <p:nvPr/>
        </p:nvSpPr>
        <p:spPr>
          <a:xfrm>
            <a:off x="5602525" y="4007085"/>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24.</a:t>
            </a:r>
            <a:r>
              <a:rPr sz="800" dirty="0">
                <a:latin typeface="Times New Roman"/>
                <a:cs typeface="Times New Roman"/>
              </a:rPr>
              <a:t>6</a:t>
            </a:r>
            <a:endParaRPr sz="800">
              <a:latin typeface="Times New Roman"/>
              <a:cs typeface="Times New Roman"/>
            </a:endParaRPr>
          </a:p>
        </p:txBody>
      </p:sp>
      <p:sp>
        <p:nvSpPr>
          <p:cNvPr id="35" name="object 35"/>
          <p:cNvSpPr txBox="1"/>
          <p:nvPr/>
        </p:nvSpPr>
        <p:spPr>
          <a:xfrm>
            <a:off x="6332805" y="4007085"/>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0.11</a:t>
            </a:r>
            <a:endParaRPr sz="800">
              <a:latin typeface="Times New Roman"/>
              <a:cs typeface="Times New Roman"/>
            </a:endParaRPr>
          </a:p>
        </p:txBody>
      </p:sp>
      <p:sp>
        <p:nvSpPr>
          <p:cNvPr id="34" name="object 34"/>
          <p:cNvSpPr txBox="1"/>
          <p:nvPr/>
        </p:nvSpPr>
        <p:spPr>
          <a:xfrm>
            <a:off x="2892978" y="4148840"/>
            <a:ext cx="2709546" cy="141754"/>
          </a:xfrm>
          <a:prstGeom prst="rect">
            <a:avLst/>
          </a:prstGeom>
        </p:spPr>
        <p:txBody>
          <a:bodyPr wrap="square" lIns="0" tIns="0" rIns="0" bIns="0" rtlCol="0">
            <a:noAutofit/>
          </a:bodyPr>
          <a:lstStyle/>
          <a:p>
            <a:pPr marL="29591">
              <a:lnSpc>
                <a:spcPct val="95825"/>
              </a:lnSpc>
              <a:spcBef>
                <a:spcPts val="162"/>
              </a:spcBef>
            </a:pPr>
            <a:r>
              <a:rPr sz="800" spc="8" dirty="0">
                <a:latin typeface="Times New Roman"/>
                <a:cs typeface="Times New Roman"/>
              </a:rPr>
              <a:t>Britis</a:t>
            </a:r>
            <a:r>
              <a:rPr sz="800" dirty="0">
                <a:latin typeface="Times New Roman"/>
                <a:cs typeface="Times New Roman"/>
              </a:rPr>
              <a:t>h </a:t>
            </a:r>
            <a:r>
              <a:rPr sz="800" spc="139" dirty="0">
                <a:latin typeface="Times New Roman"/>
                <a:cs typeface="Times New Roman"/>
              </a:rPr>
              <a:t> </a:t>
            </a:r>
            <a:r>
              <a:rPr sz="800" spc="10" dirty="0">
                <a:latin typeface="Times New Roman"/>
                <a:cs typeface="Times New Roman"/>
              </a:rPr>
              <a:t>Telecommunication</a:t>
            </a:r>
            <a:r>
              <a:rPr sz="800" dirty="0">
                <a:latin typeface="Times New Roman"/>
                <a:cs typeface="Times New Roman"/>
              </a:rPr>
              <a:t>s</a:t>
            </a:r>
            <a:r>
              <a:rPr sz="800" spc="195" dirty="0">
                <a:latin typeface="Times New Roman"/>
                <a:cs typeface="Times New Roman"/>
              </a:rPr>
              <a:t> </a:t>
            </a:r>
            <a:r>
              <a:rPr sz="800" spc="8" dirty="0">
                <a:latin typeface="Times New Roman"/>
                <a:cs typeface="Times New Roman"/>
              </a:rPr>
              <a:t>PL</a:t>
            </a:r>
            <a:r>
              <a:rPr sz="800" dirty="0">
                <a:latin typeface="Times New Roman"/>
                <a:cs typeface="Times New Roman"/>
              </a:rPr>
              <a:t>C</a:t>
            </a:r>
            <a:r>
              <a:rPr sz="800" spc="107" dirty="0">
                <a:latin typeface="Times New Roman"/>
                <a:cs typeface="Times New Roman"/>
              </a:rPr>
              <a:t> </a:t>
            </a:r>
            <a:r>
              <a:rPr sz="800" spc="8" dirty="0">
                <a:latin typeface="Times New Roman"/>
                <a:cs typeface="Times New Roman"/>
              </a:rPr>
              <a:t>ADR</a:t>
            </a:r>
            <a:endParaRPr sz="800">
              <a:latin typeface="Times New Roman"/>
              <a:cs typeface="Times New Roman"/>
            </a:endParaRPr>
          </a:p>
        </p:txBody>
      </p:sp>
      <p:sp>
        <p:nvSpPr>
          <p:cNvPr id="33" name="object 33"/>
          <p:cNvSpPr txBox="1"/>
          <p:nvPr/>
        </p:nvSpPr>
        <p:spPr>
          <a:xfrm>
            <a:off x="5602525" y="4148840"/>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25.</a:t>
            </a:r>
            <a:r>
              <a:rPr sz="800" dirty="0">
                <a:latin typeface="Times New Roman"/>
                <a:cs typeface="Times New Roman"/>
              </a:rPr>
              <a:t>7</a:t>
            </a:r>
            <a:endParaRPr sz="800">
              <a:latin typeface="Times New Roman"/>
              <a:cs typeface="Times New Roman"/>
            </a:endParaRPr>
          </a:p>
        </p:txBody>
      </p:sp>
      <p:sp>
        <p:nvSpPr>
          <p:cNvPr id="32" name="object 32"/>
          <p:cNvSpPr txBox="1"/>
          <p:nvPr/>
        </p:nvSpPr>
        <p:spPr>
          <a:xfrm>
            <a:off x="6332805" y="4148840"/>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0.07</a:t>
            </a:r>
            <a:endParaRPr sz="800">
              <a:latin typeface="Times New Roman"/>
              <a:cs typeface="Times New Roman"/>
            </a:endParaRPr>
          </a:p>
        </p:txBody>
      </p:sp>
      <p:sp>
        <p:nvSpPr>
          <p:cNvPr id="31" name="object 31"/>
          <p:cNvSpPr txBox="1"/>
          <p:nvPr/>
        </p:nvSpPr>
        <p:spPr>
          <a:xfrm>
            <a:off x="2892978" y="4290595"/>
            <a:ext cx="2709546" cy="141754"/>
          </a:xfrm>
          <a:prstGeom prst="rect">
            <a:avLst/>
          </a:prstGeom>
        </p:spPr>
        <p:txBody>
          <a:bodyPr wrap="square" lIns="0" tIns="0" rIns="0" bIns="0" rtlCol="0">
            <a:noAutofit/>
          </a:bodyPr>
          <a:lstStyle/>
          <a:p>
            <a:pPr marL="29591">
              <a:lnSpc>
                <a:spcPct val="95825"/>
              </a:lnSpc>
              <a:spcBef>
                <a:spcPts val="162"/>
              </a:spcBef>
            </a:pPr>
            <a:r>
              <a:rPr sz="800" spc="4" dirty="0">
                <a:latin typeface="Times New Roman"/>
                <a:cs typeface="Times New Roman"/>
              </a:rPr>
              <a:t>Tel</a:t>
            </a:r>
            <a:r>
              <a:rPr sz="800" dirty="0">
                <a:latin typeface="Times New Roman"/>
                <a:cs typeface="Times New Roman"/>
              </a:rPr>
              <a:t>e </a:t>
            </a:r>
            <a:r>
              <a:rPr sz="800" spc="94" dirty="0">
                <a:latin typeface="Times New Roman"/>
                <a:cs typeface="Times New Roman"/>
              </a:rPr>
              <a:t> </a:t>
            </a:r>
            <a:r>
              <a:rPr sz="800" spc="4" dirty="0">
                <a:latin typeface="Times New Roman"/>
                <a:cs typeface="Times New Roman"/>
              </a:rPr>
              <a:t>D</a:t>
            </a:r>
            <a:r>
              <a:rPr sz="800" spc="9" dirty="0">
                <a:latin typeface="Times New Roman"/>
                <a:cs typeface="Times New Roman"/>
              </a:rPr>
              <a:t>a</a:t>
            </a:r>
            <a:r>
              <a:rPr sz="800" spc="4" dirty="0">
                <a:latin typeface="Times New Roman"/>
                <a:cs typeface="Times New Roman"/>
              </a:rPr>
              <a:t>nm</a:t>
            </a:r>
            <a:r>
              <a:rPr sz="800" spc="9" dirty="0">
                <a:latin typeface="Times New Roman"/>
                <a:cs typeface="Times New Roman"/>
              </a:rPr>
              <a:t>ar</a:t>
            </a:r>
            <a:r>
              <a:rPr sz="800" dirty="0">
                <a:latin typeface="Times New Roman"/>
                <a:cs typeface="Times New Roman"/>
              </a:rPr>
              <a:t>k</a:t>
            </a:r>
            <a:r>
              <a:rPr sz="800" spc="133" dirty="0">
                <a:latin typeface="Times New Roman"/>
                <a:cs typeface="Times New Roman"/>
              </a:rPr>
              <a:t> </a:t>
            </a:r>
            <a:r>
              <a:rPr sz="800" spc="4" dirty="0">
                <a:latin typeface="Times New Roman"/>
                <a:cs typeface="Times New Roman"/>
              </a:rPr>
              <a:t>A</a:t>
            </a:r>
            <a:r>
              <a:rPr sz="800" dirty="0">
                <a:latin typeface="Times New Roman"/>
                <a:cs typeface="Times New Roman"/>
              </a:rPr>
              <a:t>S</a:t>
            </a:r>
            <a:r>
              <a:rPr sz="800" spc="149" dirty="0">
                <a:latin typeface="Times New Roman"/>
                <a:cs typeface="Times New Roman"/>
              </a:rPr>
              <a:t> </a:t>
            </a:r>
            <a:r>
              <a:rPr sz="800" spc="4" dirty="0">
                <a:latin typeface="Times New Roman"/>
                <a:cs typeface="Times New Roman"/>
              </a:rPr>
              <a:t>ADR</a:t>
            </a:r>
            <a:endParaRPr sz="800">
              <a:latin typeface="Times New Roman"/>
              <a:cs typeface="Times New Roman"/>
            </a:endParaRPr>
          </a:p>
        </p:txBody>
      </p:sp>
      <p:sp>
        <p:nvSpPr>
          <p:cNvPr id="30" name="object 30"/>
          <p:cNvSpPr txBox="1"/>
          <p:nvPr/>
        </p:nvSpPr>
        <p:spPr>
          <a:xfrm>
            <a:off x="5602525" y="4290595"/>
            <a:ext cx="730279" cy="141754"/>
          </a:xfrm>
          <a:prstGeom prst="rect">
            <a:avLst/>
          </a:prstGeom>
        </p:spPr>
        <p:txBody>
          <a:bodyPr wrap="square" lIns="0" tIns="0" rIns="0" bIns="0" rtlCol="0">
            <a:noAutofit/>
          </a:bodyPr>
          <a:lstStyle/>
          <a:p>
            <a:pPr marR="83310" algn="r">
              <a:lnSpc>
                <a:spcPct val="95825"/>
              </a:lnSpc>
              <a:spcBef>
                <a:spcPts val="162"/>
              </a:spcBef>
            </a:pPr>
            <a:r>
              <a:rPr sz="800" dirty="0">
                <a:latin typeface="Times New Roman"/>
                <a:cs typeface="Times New Roman"/>
              </a:rPr>
              <a:t>27</a:t>
            </a:r>
            <a:endParaRPr sz="800">
              <a:latin typeface="Times New Roman"/>
              <a:cs typeface="Times New Roman"/>
            </a:endParaRPr>
          </a:p>
        </p:txBody>
      </p:sp>
      <p:sp>
        <p:nvSpPr>
          <p:cNvPr id="29" name="object 29"/>
          <p:cNvSpPr txBox="1"/>
          <p:nvPr/>
        </p:nvSpPr>
        <p:spPr>
          <a:xfrm>
            <a:off x="6332805" y="4290595"/>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0.09</a:t>
            </a:r>
            <a:endParaRPr sz="800">
              <a:latin typeface="Times New Roman"/>
              <a:cs typeface="Times New Roman"/>
            </a:endParaRPr>
          </a:p>
        </p:txBody>
      </p:sp>
      <p:sp>
        <p:nvSpPr>
          <p:cNvPr id="28" name="object 28"/>
          <p:cNvSpPr txBox="1"/>
          <p:nvPr/>
        </p:nvSpPr>
        <p:spPr>
          <a:xfrm>
            <a:off x="2892978" y="4432351"/>
            <a:ext cx="2709546" cy="141754"/>
          </a:xfrm>
          <a:prstGeom prst="rect">
            <a:avLst/>
          </a:prstGeom>
        </p:spPr>
        <p:txBody>
          <a:bodyPr wrap="square" lIns="0" tIns="0" rIns="0" bIns="0" rtlCol="0">
            <a:noAutofit/>
          </a:bodyPr>
          <a:lstStyle/>
          <a:p>
            <a:pPr marL="29591">
              <a:lnSpc>
                <a:spcPct val="95825"/>
              </a:lnSpc>
              <a:spcBef>
                <a:spcPts val="162"/>
              </a:spcBef>
            </a:pPr>
            <a:r>
              <a:rPr sz="800" spc="9" dirty="0">
                <a:latin typeface="Times New Roman"/>
                <a:cs typeface="Times New Roman"/>
              </a:rPr>
              <a:t>T</a:t>
            </a:r>
            <a:r>
              <a:rPr sz="800" spc="4" dirty="0">
                <a:latin typeface="Times New Roman"/>
                <a:cs typeface="Times New Roman"/>
              </a:rPr>
              <a:t>e</a:t>
            </a:r>
            <a:r>
              <a:rPr sz="800" spc="9" dirty="0">
                <a:latin typeface="Times New Roman"/>
                <a:cs typeface="Times New Roman"/>
              </a:rPr>
              <a:t>l</a:t>
            </a:r>
            <a:r>
              <a:rPr sz="800" spc="4" dirty="0">
                <a:latin typeface="Times New Roman"/>
                <a:cs typeface="Times New Roman"/>
              </a:rPr>
              <a:t>e</a:t>
            </a:r>
            <a:r>
              <a:rPr sz="800" spc="9" dirty="0">
                <a:latin typeface="Times New Roman"/>
                <a:cs typeface="Times New Roman"/>
              </a:rPr>
              <a:t>komunikas</a:t>
            </a:r>
            <a:r>
              <a:rPr sz="800" dirty="0">
                <a:latin typeface="Times New Roman"/>
                <a:cs typeface="Times New Roman"/>
              </a:rPr>
              <a:t>i</a:t>
            </a:r>
            <a:r>
              <a:rPr sz="800" spc="119" dirty="0">
                <a:latin typeface="Times New Roman"/>
                <a:cs typeface="Times New Roman"/>
              </a:rPr>
              <a:t> </a:t>
            </a:r>
            <a:r>
              <a:rPr sz="800" spc="9" dirty="0">
                <a:latin typeface="Times New Roman"/>
                <a:cs typeface="Times New Roman"/>
              </a:rPr>
              <a:t>Indon</a:t>
            </a:r>
            <a:r>
              <a:rPr sz="800" spc="4" dirty="0">
                <a:latin typeface="Times New Roman"/>
                <a:cs typeface="Times New Roman"/>
              </a:rPr>
              <a:t>e</a:t>
            </a:r>
            <a:r>
              <a:rPr sz="800" spc="9" dirty="0">
                <a:latin typeface="Times New Roman"/>
                <a:cs typeface="Times New Roman"/>
              </a:rPr>
              <a:t>si</a:t>
            </a:r>
            <a:r>
              <a:rPr sz="800" dirty="0">
                <a:latin typeface="Times New Roman"/>
                <a:cs typeface="Times New Roman"/>
              </a:rPr>
              <a:t>a</a:t>
            </a:r>
            <a:r>
              <a:rPr sz="800" spc="161" dirty="0">
                <a:latin typeface="Times New Roman"/>
                <a:cs typeface="Times New Roman"/>
              </a:rPr>
              <a:t> </a:t>
            </a:r>
            <a:r>
              <a:rPr sz="800" spc="4" dirty="0">
                <a:latin typeface="Times New Roman"/>
                <a:cs typeface="Times New Roman"/>
              </a:rPr>
              <a:t>ADR</a:t>
            </a:r>
            <a:endParaRPr sz="800">
              <a:latin typeface="Times New Roman"/>
              <a:cs typeface="Times New Roman"/>
            </a:endParaRPr>
          </a:p>
        </p:txBody>
      </p:sp>
      <p:sp>
        <p:nvSpPr>
          <p:cNvPr id="27" name="object 27"/>
          <p:cNvSpPr txBox="1"/>
          <p:nvPr/>
        </p:nvSpPr>
        <p:spPr>
          <a:xfrm>
            <a:off x="5602525" y="4432351"/>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28.</a:t>
            </a:r>
            <a:r>
              <a:rPr sz="800" dirty="0">
                <a:latin typeface="Times New Roman"/>
                <a:cs typeface="Times New Roman"/>
              </a:rPr>
              <a:t>4</a:t>
            </a:r>
            <a:endParaRPr sz="800">
              <a:latin typeface="Times New Roman"/>
              <a:cs typeface="Times New Roman"/>
            </a:endParaRPr>
          </a:p>
        </p:txBody>
      </p:sp>
      <p:sp>
        <p:nvSpPr>
          <p:cNvPr id="26" name="object 26"/>
          <p:cNvSpPr txBox="1"/>
          <p:nvPr/>
        </p:nvSpPr>
        <p:spPr>
          <a:xfrm>
            <a:off x="6332805" y="4432351"/>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0.32</a:t>
            </a:r>
            <a:endParaRPr sz="800">
              <a:latin typeface="Times New Roman"/>
              <a:cs typeface="Times New Roman"/>
            </a:endParaRPr>
          </a:p>
        </p:txBody>
      </p:sp>
      <p:sp>
        <p:nvSpPr>
          <p:cNvPr id="25" name="object 25"/>
          <p:cNvSpPr txBox="1"/>
          <p:nvPr/>
        </p:nvSpPr>
        <p:spPr>
          <a:xfrm>
            <a:off x="2892978" y="4574106"/>
            <a:ext cx="2709546" cy="141754"/>
          </a:xfrm>
          <a:prstGeom prst="rect">
            <a:avLst/>
          </a:prstGeom>
        </p:spPr>
        <p:txBody>
          <a:bodyPr wrap="square" lIns="0" tIns="0" rIns="0" bIns="0" rtlCol="0">
            <a:noAutofit/>
          </a:bodyPr>
          <a:lstStyle/>
          <a:p>
            <a:pPr marL="29591">
              <a:lnSpc>
                <a:spcPct val="95825"/>
              </a:lnSpc>
              <a:spcBef>
                <a:spcPts val="162"/>
              </a:spcBef>
            </a:pPr>
            <a:r>
              <a:rPr sz="800" spc="8" dirty="0">
                <a:latin typeface="Times New Roman"/>
                <a:cs typeface="Times New Roman"/>
              </a:rPr>
              <a:t>Cabl</a:t>
            </a:r>
            <a:r>
              <a:rPr sz="800" dirty="0">
                <a:latin typeface="Times New Roman"/>
                <a:cs typeface="Times New Roman"/>
              </a:rPr>
              <a:t>e </a:t>
            </a:r>
            <a:r>
              <a:rPr sz="800" spc="-35" dirty="0">
                <a:latin typeface="Times New Roman"/>
                <a:cs typeface="Times New Roman"/>
              </a:rPr>
              <a:t> </a:t>
            </a:r>
            <a:r>
              <a:rPr sz="800" dirty="0">
                <a:latin typeface="Times New Roman"/>
                <a:cs typeface="Times New Roman"/>
              </a:rPr>
              <a:t>&amp;</a:t>
            </a:r>
            <a:r>
              <a:rPr sz="800" spc="109" dirty="0">
                <a:latin typeface="Times New Roman"/>
                <a:cs typeface="Times New Roman"/>
              </a:rPr>
              <a:t> </a:t>
            </a:r>
            <a:r>
              <a:rPr sz="800" spc="9" dirty="0">
                <a:latin typeface="Times New Roman"/>
                <a:cs typeface="Times New Roman"/>
              </a:rPr>
              <a:t>Wireles</a:t>
            </a:r>
            <a:r>
              <a:rPr sz="800" dirty="0">
                <a:latin typeface="Times New Roman"/>
                <a:cs typeface="Times New Roman"/>
              </a:rPr>
              <a:t>s</a:t>
            </a:r>
            <a:r>
              <a:rPr sz="800" spc="173" dirty="0">
                <a:latin typeface="Times New Roman"/>
                <a:cs typeface="Times New Roman"/>
              </a:rPr>
              <a:t> </a:t>
            </a:r>
            <a:r>
              <a:rPr sz="800" spc="8" dirty="0">
                <a:latin typeface="Times New Roman"/>
                <a:cs typeface="Times New Roman"/>
              </a:rPr>
              <a:t>PL</a:t>
            </a:r>
            <a:r>
              <a:rPr sz="800" dirty="0">
                <a:latin typeface="Times New Roman"/>
                <a:cs typeface="Times New Roman"/>
              </a:rPr>
              <a:t>C</a:t>
            </a:r>
            <a:r>
              <a:rPr sz="800" spc="107" dirty="0">
                <a:latin typeface="Times New Roman"/>
                <a:cs typeface="Times New Roman"/>
              </a:rPr>
              <a:t> </a:t>
            </a:r>
            <a:r>
              <a:rPr sz="800" spc="8" dirty="0">
                <a:latin typeface="Times New Roman"/>
                <a:cs typeface="Times New Roman"/>
              </a:rPr>
              <a:t>ADR</a:t>
            </a:r>
            <a:endParaRPr sz="800">
              <a:latin typeface="Times New Roman"/>
              <a:cs typeface="Times New Roman"/>
            </a:endParaRPr>
          </a:p>
        </p:txBody>
      </p:sp>
      <p:sp>
        <p:nvSpPr>
          <p:cNvPr id="24" name="object 24"/>
          <p:cNvSpPr txBox="1"/>
          <p:nvPr/>
        </p:nvSpPr>
        <p:spPr>
          <a:xfrm>
            <a:off x="5602525" y="4574106"/>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29.</a:t>
            </a:r>
            <a:r>
              <a:rPr sz="800" dirty="0">
                <a:latin typeface="Times New Roman"/>
                <a:cs typeface="Times New Roman"/>
              </a:rPr>
              <a:t>8</a:t>
            </a:r>
            <a:endParaRPr sz="800">
              <a:latin typeface="Times New Roman"/>
              <a:cs typeface="Times New Roman"/>
            </a:endParaRPr>
          </a:p>
        </p:txBody>
      </p:sp>
      <p:sp>
        <p:nvSpPr>
          <p:cNvPr id="23" name="object 23"/>
          <p:cNvSpPr txBox="1"/>
          <p:nvPr/>
        </p:nvSpPr>
        <p:spPr>
          <a:xfrm>
            <a:off x="6332805" y="4574106"/>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0.14</a:t>
            </a:r>
            <a:endParaRPr sz="800">
              <a:latin typeface="Times New Roman"/>
              <a:cs typeface="Times New Roman"/>
            </a:endParaRPr>
          </a:p>
        </p:txBody>
      </p:sp>
      <p:sp>
        <p:nvSpPr>
          <p:cNvPr id="22" name="object 22"/>
          <p:cNvSpPr txBox="1"/>
          <p:nvPr/>
        </p:nvSpPr>
        <p:spPr>
          <a:xfrm>
            <a:off x="2892978" y="4715861"/>
            <a:ext cx="2709546" cy="141754"/>
          </a:xfrm>
          <a:prstGeom prst="rect">
            <a:avLst/>
          </a:prstGeom>
        </p:spPr>
        <p:txBody>
          <a:bodyPr wrap="square" lIns="0" tIns="0" rIns="0" bIns="0" rtlCol="0">
            <a:noAutofit/>
          </a:bodyPr>
          <a:lstStyle/>
          <a:p>
            <a:pPr marL="29591">
              <a:lnSpc>
                <a:spcPct val="95825"/>
              </a:lnSpc>
              <a:spcBef>
                <a:spcPts val="162"/>
              </a:spcBef>
            </a:pPr>
            <a:r>
              <a:rPr sz="800" spc="8" dirty="0">
                <a:latin typeface="Times New Roman"/>
                <a:cs typeface="Times New Roman"/>
              </a:rPr>
              <a:t>AP</a:t>
            </a:r>
            <a:r>
              <a:rPr sz="800" dirty="0">
                <a:latin typeface="Times New Roman"/>
                <a:cs typeface="Times New Roman"/>
              </a:rPr>
              <a:t>T</a:t>
            </a:r>
            <a:r>
              <a:rPr sz="800" spc="161" dirty="0">
                <a:latin typeface="Times New Roman"/>
                <a:cs typeface="Times New Roman"/>
              </a:rPr>
              <a:t> </a:t>
            </a:r>
            <a:r>
              <a:rPr sz="800" spc="10" dirty="0">
                <a:latin typeface="Times New Roman"/>
                <a:cs typeface="Times New Roman"/>
              </a:rPr>
              <a:t>Satellit</a:t>
            </a:r>
            <a:r>
              <a:rPr sz="800" dirty="0">
                <a:latin typeface="Times New Roman"/>
                <a:cs typeface="Times New Roman"/>
              </a:rPr>
              <a:t>e</a:t>
            </a:r>
            <a:r>
              <a:rPr sz="800" spc="144" dirty="0">
                <a:latin typeface="Times New Roman"/>
                <a:cs typeface="Times New Roman"/>
              </a:rPr>
              <a:t> </a:t>
            </a:r>
            <a:r>
              <a:rPr sz="800" spc="8" dirty="0">
                <a:latin typeface="Times New Roman"/>
                <a:cs typeface="Times New Roman"/>
              </a:rPr>
              <a:t>Holding</a:t>
            </a:r>
            <a:r>
              <a:rPr sz="800" dirty="0">
                <a:latin typeface="Times New Roman"/>
                <a:cs typeface="Times New Roman"/>
              </a:rPr>
              <a:t>s </a:t>
            </a:r>
            <a:r>
              <a:rPr sz="800" spc="-35" dirty="0">
                <a:latin typeface="Times New Roman"/>
                <a:cs typeface="Times New Roman"/>
              </a:rPr>
              <a:t> </a:t>
            </a:r>
            <a:r>
              <a:rPr sz="800" spc="8" dirty="0">
                <a:latin typeface="Times New Roman"/>
                <a:cs typeface="Times New Roman"/>
              </a:rPr>
              <a:t>ADR</a:t>
            </a:r>
            <a:endParaRPr sz="800">
              <a:latin typeface="Times New Roman"/>
              <a:cs typeface="Times New Roman"/>
            </a:endParaRPr>
          </a:p>
        </p:txBody>
      </p:sp>
      <p:sp>
        <p:nvSpPr>
          <p:cNvPr id="21" name="object 21"/>
          <p:cNvSpPr txBox="1"/>
          <p:nvPr/>
        </p:nvSpPr>
        <p:spPr>
          <a:xfrm>
            <a:off x="5602525" y="4715861"/>
            <a:ext cx="730279" cy="141754"/>
          </a:xfrm>
          <a:prstGeom prst="rect">
            <a:avLst/>
          </a:prstGeom>
        </p:spPr>
        <p:txBody>
          <a:bodyPr wrap="square" lIns="0" tIns="0" rIns="0" bIns="0" rtlCol="0">
            <a:noAutofit/>
          </a:bodyPr>
          <a:lstStyle/>
          <a:p>
            <a:pPr marR="83310" algn="r">
              <a:lnSpc>
                <a:spcPct val="95825"/>
              </a:lnSpc>
              <a:spcBef>
                <a:spcPts val="162"/>
              </a:spcBef>
            </a:pPr>
            <a:r>
              <a:rPr sz="800" dirty="0">
                <a:latin typeface="Times New Roman"/>
                <a:cs typeface="Times New Roman"/>
              </a:rPr>
              <a:t>31</a:t>
            </a:r>
            <a:endParaRPr sz="800">
              <a:latin typeface="Times New Roman"/>
              <a:cs typeface="Times New Roman"/>
            </a:endParaRPr>
          </a:p>
        </p:txBody>
      </p:sp>
      <p:sp>
        <p:nvSpPr>
          <p:cNvPr id="20" name="object 20"/>
          <p:cNvSpPr txBox="1"/>
          <p:nvPr/>
        </p:nvSpPr>
        <p:spPr>
          <a:xfrm>
            <a:off x="6332805" y="4715861"/>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0.33</a:t>
            </a:r>
            <a:endParaRPr sz="800">
              <a:latin typeface="Times New Roman"/>
              <a:cs typeface="Times New Roman"/>
            </a:endParaRPr>
          </a:p>
        </p:txBody>
      </p:sp>
      <p:sp>
        <p:nvSpPr>
          <p:cNvPr id="19" name="object 19"/>
          <p:cNvSpPr txBox="1"/>
          <p:nvPr/>
        </p:nvSpPr>
        <p:spPr>
          <a:xfrm>
            <a:off x="2892978" y="4857617"/>
            <a:ext cx="2709546" cy="141754"/>
          </a:xfrm>
          <a:prstGeom prst="rect">
            <a:avLst/>
          </a:prstGeom>
        </p:spPr>
        <p:txBody>
          <a:bodyPr wrap="square" lIns="0" tIns="0" rIns="0" bIns="0" rtlCol="0">
            <a:noAutofit/>
          </a:bodyPr>
          <a:lstStyle/>
          <a:p>
            <a:pPr marL="29591">
              <a:lnSpc>
                <a:spcPct val="95825"/>
              </a:lnSpc>
              <a:spcBef>
                <a:spcPts val="162"/>
              </a:spcBef>
            </a:pPr>
            <a:r>
              <a:rPr sz="800" spc="10" dirty="0">
                <a:latin typeface="Times New Roman"/>
                <a:cs typeface="Times New Roman"/>
              </a:rPr>
              <a:t>Telefonic</a:t>
            </a:r>
            <a:r>
              <a:rPr sz="800" dirty="0">
                <a:latin typeface="Times New Roman"/>
                <a:cs typeface="Times New Roman"/>
              </a:rPr>
              <a:t>a</a:t>
            </a:r>
            <a:r>
              <a:rPr sz="800" spc="155" dirty="0">
                <a:latin typeface="Times New Roman"/>
                <a:cs typeface="Times New Roman"/>
              </a:rPr>
              <a:t> </a:t>
            </a:r>
            <a:r>
              <a:rPr sz="800" spc="8" dirty="0">
                <a:latin typeface="Times New Roman"/>
                <a:cs typeface="Times New Roman"/>
              </a:rPr>
              <a:t>S</a:t>
            </a:r>
            <a:r>
              <a:rPr sz="800" dirty="0">
                <a:latin typeface="Times New Roman"/>
                <a:cs typeface="Times New Roman"/>
              </a:rPr>
              <a:t>A</a:t>
            </a:r>
            <a:r>
              <a:rPr sz="800" spc="162" dirty="0">
                <a:latin typeface="Times New Roman"/>
                <a:cs typeface="Times New Roman"/>
              </a:rPr>
              <a:t> </a:t>
            </a:r>
            <a:r>
              <a:rPr sz="800" spc="8" dirty="0">
                <a:latin typeface="Times New Roman"/>
                <a:cs typeface="Times New Roman"/>
              </a:rPr>
              <a:t>ADR</a:t>
            </a:r>
            <a:endParaRPr sz="800">
              <a:latin typeface="Times New Roman"/>
              <a:cs typeface="Times New Roman"/>
            </a:endParaRPr>
          </a:p>
        </p:txBody>
      </p:sp>
      <p:sp>
        <p:nvSpPr>
          <p:cNvPr id="18" name="object 18"/>
          <p:cNvSpPr txBox="1"/>
          <p:nvPr/>
        </p:nvSpPr>
        <p:spPr>
          <a:xfrm>
            <a:off x="5602525" y="4857617"/>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32.</a:t>
            </a:r>
            <a:r>
              <a:rPr sz="800" dirty="0">
                <a:latin typeface="Times New Roman"/>
                <a:cs typeface="Times New Roman"/>
              </a:rPr>
              <a:t>5</a:t>
            </a:r>
            <a:endParaRPr sz="800">
              <a:latin typeface="Times New Roman"/>
              <a:cs typeface="Times New Roman"/>
            </a:endParaRPr>
          </a:p>
        </p:txBody>
      </p:sp>
      <p:sp>
        <p:nvSpPr>
          <p:cNvPr id="17" name="object 17"/>
          <p:cNvSpPr txBox="1"/>
          <p:nvPr/>
        </p:nvSpPr>
        <p:spPr>
          <a:xfrm>
            <a:off x="6332805" y="4857617"/>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0.18</a:t>
            </a:r>
            <a:endParaRPr sz="800">
              <a:latin typeface="Times New Roman"/>
              <a:cs typeface="Times New Roman"/>
            </a:endParaRPr>
          </a:p>
        </p:txBody>
      </p:sp>
      <p:sp>
        <p:nvSpPr>
          <p:cNvPr id="16" name="object 16"/>
          <p:cNvSpPr txBox="1"/>
          <p:nvPr/>
        </p:nvSpPr>
        <p:spPr>
          <a:xfrm>
            <a:off x="2892978" y="4999372"/>
            <a:ext cx="2709546" cy="141754"/>
          </a:xfrm>
          <a:prstGeom prst="rect">
            <a:avLst/>
          </a:prstGeom>
        </p:spPr>
        <p:txBody>
          <a:bodyPr wrap="square" lIns="0" tIns="0" rIns="0" bIns="0" rtlCol="0">
            <a:noAutofit/>
          </a:bodyPr>
          <a:lstStyle/>
          <a:p>
            <a:pPr marL="29591">
              <a:lnSpc>
                <a:spcPct val="95825"/>
              </a:lnSpc>
              <a:spcBef>
                <a:spcPts val="162"/>
              </a:spcBef>
            </a:pPr>
            <a:r>
              <a:rPr sz="800" spc="4" dirty="0">
                <a:latin typeface="Times New Roman"/>
                <a:cs typeface="Times New Roman"/>
              </a:rPr>
              <a:t>Roya</a:t>
            </a:r>
            <a:r>
              <a:rPr sz="800" dirty="0">
                <a:latin typeface="Times New Roman"/>
                <a:cs typeface="Times New Roman"/>
              </a:rPr>
              <a:t>l</a:t>
            </a:r>
            <a:r>
              <a:rPr sz="800" spc="184" dirty="0">
                <a:latin typeface="Times New Roman"/>
                <a:cs typeface="Times New Roman"/>
              </a:rPr>
              <a:t> </a:t>
            </a:r>
            <a:r>
              <a:rPr sz="800" spc="4" dirty="0">
                <a:latin typeface="Times New Roman"/>
                <a:cs typeface="Times New Roman"/>
              </a:rPr>
              <a:t>KP</a:t>
            </a:r>
            <a:r>
              <a:rPr sz="800" dirty="0">
                <a:latin typeface="Times New Roman"/>
                <a:cs typeface="Times New Roman"/>
              </a:rPr>
              <a:t>N</a:t>
            </a:r>
            <a:r>
              <a:rPr sz="800" spc="26" dirty="0">
                <a:latin typeface="Times New Roman"/>
                <a:cs typeface="Times New Roman"/>
              </a:rPr>
              <a:t> </a:t>
            </a:r>
            <a:r>
              <a:rPr sz="800" spc="4" dirty="0">
                <a:latin typeface="Times New Roman"/>
                <a:cs typeface="Times New Roman"/>
              </a:rPr>
              <a:t>N</a:t>
            </a:r>
            <a:r>
              <a:rPr sz="800" dirty="0">
                <a:latin typeface="Times New Roman"/>
                <a:cs typeface="Times New Roman"/>
              </a:rPr>
              <a:t>V</a:t>
            </a:r>
            <a:r>
              <a:rPr sz="800" spc="60" dirty="0">
                <a:latin typeface="Times New Roman"/>
                <a:cs typeface="Times New Roman"/>
              </a:rPr>
              <a:t> </a:t>
            </a:r>
            <a:r>
              <a:rPr sz="800" spc="4" dirty="0">
                <a:latin typeface="Times New Roman"/>
                <a:cs typeface="Times New Roman"/>
              </a:rPr>
              <a:t>ADR</a:t>
            </a:r>
            <a:endParaRPr sz="800">
              <a:latin typeface="Times New Roman"/>
              <a:cs typeface="Times New Roman"/>
            </a:endParaRPr>
          </a:p>
        </p:txBody>
      </p:sp>
      <p:sp>
        <p:nvSpPr>
          <p:cNvPr id="15" name="object 15"/>
          <p:cNvSpPr txBox="1"/>
          <p:nvPr/>
        </p:nvSpPr>
        <p:spPr>
          <a:xfrm>
            <a:off x="5602525" y="4999372"/>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35.</a:t>
            </a:r>
            <a:r>
              <a:rPr sz="800" dirty="0">
                <a:latin typeface="Times New Roman"/>
                <a:cs typeface="Times New Roman"/>
              </a:rPr>
              <a:t>7</a:t>
            </a:r>
            <a:endParaRPr sz="800">
              <a:latin typeface="Times New Roman"/>
              <a:cs typeface="Times New Roman"/>
            </a:endParaRPr>
          </a:p>
        </p:txBody>
      </p:sp>
      <p:sp>
        <p:nvSpPr>
          <p:cNvPr id="14" name="object 14"/>
          <p:cNvSpPr txBox="1"/>
          <p:nvPr/>
        </p:nvSpPr>
        <p:spPr>
          <a:xfrm>
            <a:off x="6332805" y="4999372"/>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0.13</a:t>
            </a:r>
            <a:endParaRPr sz="800">
              <a:latin typeface="Times New Roman"/>
              <a:cs typeface="Times New Roman"/>
            </a:endParaRPr>
          </a:p>
        </p:txBody>
      </p:sp>
      <p:sp>
        <p:nvSpPr>
          <p:cNvPr id="13" name="object 13"/>
          <p:cNvSpPr txBox="1"/>
          <p:nvPr/>
        </p:nvSpPr>
        <p:spPr>
          <a:xfrm>
            <a:off x="2892978" y="5141127"/>
            <a:ext cx="2709546" cy="141754"/>
          </a:xfrm>
          <a:prstGeom prst="rect">
            <a:avLst/>
          </a:prstGeom>
        </p:spPr>
        <p:txBody>
          <a:bodyPr wrap="square" lIns="0" tIns="0" rIns="0" bIns="0" rtlCol="0">
            <a:noAutofit/>
          </a:bodyPr>
          <a:lstStyle/>
          <a:p>
            <a:pPr marL="29591">
              <a:lnSpc>
                <a:spcPct val="95825"/>
              </a:lnSpc>
              <a:spcBef>
                <a:spcPts val="162"/>
              </a:spcBef>
            </a:pPr>
            <a:r>
              <a:rPr sz="800" spc="10" dirty="0">
                <a:latin typeface="Times New Roman"/>
                <a:cs typeface="Times New Roman"/>
              </a:rPr>
              <a:t>Teleco</a:t>
            </a:r>
            <a:r>
              <a:rPr sz="800" dirty="0">
                <a:latin typeface="Times New Roman"/>
                <a:cs typeface="Times New Roman"/>
              </a:rPr>
              <a:t>m</a:t>
            </a:r>
            <a:r>
              <a:rPr sz="800" spc="163" dirty="0">
                <a:latin typeface="Times New Roman"/>
                <a:cs typeface="Times New Roman"/>
              </a:rPr>
              <a:t> </a:t>
            </a:r>
            <a:r>
              <a:rPr sz="800" spc="8" dirty="0">
                <a:latin typeface="Times New Roman"/>
                <a:cs typeface="Times New Roman"/>
              </a:rPr>
              <a:t>Itali</a:t>
            </a:r>
            <a:r>
              <a:rPr sz="800" dirty="0">
                <a:latin typeface="Times New Roman"/>
                <a:cs typeface="Times New Roman"/>
              </a:rPr>
              <a:t>a </a:t>
            </a:r>
            <a:r>
              <a:rPr sz="800" spc="84" dirty="0">
                <a:latin typeface="Times New Roman"/>
                <a:cs typeface="Times New Roman"/>
              </a:rPr>
              <a:t> </a:t>
            </a:r>
            <a:r>
              <a:rPr sz="800" spc="8" dirty="0">
                <a:latin typeface="Times New Roman"/>
                <a:cs typeface="Times New Roman"/>
              </a:rPr>
              <a:t>SP</a:t>
            </a:r>
            <a:r>
              <a:rPr sz="800" dirty="0">
                <a:latin typeface="Times New Roman"/>
                <a:cs typeface="Times New Roman"/>
              </a:rPr>
              <a:t>A</a:t>
            </a:r>
            <a:r>
              <a:rPr sz="800" spc="188" dirty="0">
                <a:latin typeface="Times New Roman"/>
                <a:cs typeface="Times New Roman"/>
              </a:rPr>
              <a:t> </a:t>
            </a:r>
            <a:r>
              <a:rPr sz="800" spc="8" dirty="0">
                <a:latin typeface="Times New Roman"/>
                <a:cs typeface="Times New Roman"/>
              </a:rPr>
              <a:t>ADR</a:t>
            </a:r>
            <a:endParaRPr sz="800">
              <a:latin typeface="Times New Roman"/>
              <a:cs typeface="Times New Roman"/>
            </a:endParaRPr>
          </a:p>
        </p:txBody>
      </p:sp>
      <p:sp>
        <p:nvSpPr>
          <p:cNvPr id="12" name="object 12"/>
          <p:cNvSpPr txBox="1"/>
          <p:nvPr/>
        </p:nvSpPr>
        <p:spPr>
          <a:xfrm>
            <a:off x="5602525" y="5141127"/>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42.</a:t>
            </a:r>
            <a:r>
              <a:rPr sz="800" dirty="0">
                <a:latin typeface="Times New Roman"/>
                <a:cs typeface="Times New Roman"/>
              </a:rPr>
              <a:t>2</a:t>
            </a:r>
            <a:endParaRPr sz="800">
              <a:latin typeface="Times New Roman"/>
              <a:cs typeface="Times New Roman"/>
            </a:endParaRPr>
          </a:p>
        </p:txBody>
      </p:sp>
      <p:sp>
        <p:nvSpPr>
          <p:cNvPr id="11" name="object 11"/>
          <p:cNvSpPr txBox="1"/>
          <p:nvPr/>
        </p:nvSpPr>
        <p:spPr>
          <a:xfrm>
            <a:off x="6332805" y="5141127"/>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0.14</a:t>
            </a:r>
            <a:endParaRPr sz="800">
              <a:latin typeface="Times New Roman"/>
              <a:cs typeface="Times New Roman"/>
            </a:endParaRPr>
          </a:p>
        </p:txBody>
      </p:sp>
      <p:sp>
        <p:nvSpPr>
          <p:cNvPr id="10" name="object 10"/>
          <p:cNvSpPr txBox="1"/>
          <p:nvPr/>
        </p:nvSpPr>
        <p:spPr>
          <a:xfrm>
            <a:off x="2892978" y="5282882"/>
            <a:ext cx="2709546" cy="141754"/>
          </a:xfrm>
          <a:prstGeom prst="rect">
            <a:avLst/>
          </a:prstGeom>
        </p:spPr>
        <p:txBody>
          <a:bodyPr wrap="square" lIns="0" tIns="0" rIns="0" bIns="0" rtlCol="0">
            <a:noAutofit/>
          </a:bodyPr>
          <a:lstStyle/>
          <a:p>
            <a:pPr marL="29591">
              <a:lnSpc>
                <a:spcPct val="95825"/>
              </a:lnSpc>
              <a:spcBef>
                <a:spcPts val="162"/>
              </a:spcBef>
            </a:pPr>
            <a:r>
              <a:rPr sz="800" dirty="0">
                <a:latin typeface="Times New Roman"/>
                <a:cs typeface="Times New Roman"/>
              </a:rPr>
              <a:t>Nippon </a:t>
            </a:r>
            <a:r>
              <a:rPr sz="800" spc="64" dirty="0">
                <a:latin typeface="Times New Roman"/>
                <a:cs typeface="Times New Roman"/>
              </a:rPr>
              <a:t> </a:t>
            </a:r>
            <a:r>
              <a:rPr sz="800" dirty="0">
                <a:latin typeface="Times New Roman"/>
                <a:cs typeface="Times New Roman"/>
              </a:rPr>
              <a:t>Telegraph</a:t>
            </a:r>
            <a:r>
              <a:rPr sz="800" spc="52" dirty="0">
                <a:latin typeface="Times New Roman"/>
                <a:cs typeface="Times New Roman"/>
              </a:rPr>
              <a:t> </a:t>
            </a:r>
            <a:r>
              <a:rPr sz="800" dirty="0">
                <a:latin typeface="Times New Roman"/>
                <a:cs typeface="Times New Roman"/>
              </a:rPr>
              <a:t>&amp;</a:t>
            </a:r>
            <a:r>
              <a:rPr sz="800" spc="23" dirty="0">
                <a:latin typeface="Times New Roman"/>
                <a:cs typeface="Times New Roman"/>
              </a:rPr>
              <a:t> </a:t>
            </a:r>
            <a:r>
              <a:rPr sz="800" dirty="0">
                <a:latin typeface="Times New Roman"/>
                <a:cs typeface="Times New Roman"/>
              </a:rPr>
              <a:t>Telephone</a:t>
            </a:r>
            <a:r>
              <a:rPr sz="800" spc="52" dirty="0">
                <a:latin typeface="Times New Roman"/>
                <a:cs typeface="Times New Roman"/>
              </a:rPr>
              <a:t> </a:t>
            </a:r>
            <a:r>
              <a:rPr sz="800" dirty="0">
                <a:latin typeface="Times New Roman"/>
                <a:cs typeface="Times New Roman"/>
              </a:rPr>
              <a:t>ADR</a:t>
            </a:r>
            <a:endParaRPr sz="800">
              <a:latin typeface="Times New Roman"/>
              <a:cs typeface="Times New Roman"/>
            </a:endParaRPr>
          </a:p>
        </p:txBody>
      </p:sp>
      <p:sp>
        <p:nvSpPr>
          <p:cNvPr id="9" name="object 9"/>
          <p:cNvSpPr txBox="1"/>
          <p:nvPr/>
        </p:nvSpPr>
        <p:spPr>
          <a:xfrm>
            <a:off x="5602525" y="5282882"/>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44.</a:t>
            </a:r>
            <a:r>
              <a:rPr sz="800" dirty="0">
                <a:latin typeface="Times New Roman"/>
                <a:cs typeface="Times New Roman"/>
              </a:rPr>
              <a:t>3</a:t>
            </a:r>
            <a:endParaRPr sz="800">
              <a:latin typeface="Times New Roman"/>
              <a:cs typeface="Times New Roman"/>
            </a:endParaRPr>
          </a:p>
        </p:txBody>
      </p:sp>
      <p:sp>
        <p:nvSpPr>
          <p:cNvPr id="8" name="object 8"/>
          <p:cNvSpPr txBox="1"/>
          <p:nvPr/>
        </p:nvSpPr>
        <p:spPr>
          <a:xfrm>
            <a:off x="6332805" y="5282882"/>
            <a:ext cx="732170" cy="141754"/>
          </a:xfrm>
          <a:prstGeom prst="rect">
            <a:avLst/>
          </a:prstGeom>
        </p:spPr>
        <p:txBody>
          <a:bodyPr wrap="square" lIns="0" tIns="0" rIns="0" bIns="0" rtlCol="0">
            <a:noAutofit/>
          </a:bodyPr>
          <a:lstStyle/>
          <a:p>
            <a:pPr marL="471351">
              <a:lnSpc>
                <a:spcPct val="95825"/>
              </a:lnSpc>
              <a:spcBef>
                <a:spcPts val="162"/>
              </a:spcBef>
            </a:pPr>
            <a:r>
              <a:rPr sz="800" spc="13" dirty="0">
                <a:latin typeface="Times New Roman"/>
                <a:cs typeface="Times New Roman"/>
              </a:rPr>
              <a:t>0.</a:t>
            </a:r>
            <a:r>
              <a:rPr sz="800" dirty="0">
                <a:latin typeface="Times New Roman"/>
                <a:cs typeface="Times New Roman"/>
              </a:rPr>
              <a:t>2</a:t>
            </a:r>
            <a:endParaRPr sz="800">
              <a:latin typeface="Times New Roman"/>
              <a:cs typeface="Times New Roman"/>
            </a:endParaRPr>
          </a:p>
        </p:txBody>
      </p:sp>
      <p:sp>
        <p:nvSpPr>
          <p:cNvPr id="7" name="object 7"/>
          <p:cNvSpPr txBox="1"/>
          <p:nvPr/>
        </p:nvSpPr>
        <p:spPr>
          <a:xfrm>
            <a:off x="2892978" y="5424637"/>
            <a:ext cx="2709546" cy="141754"/>
          </a:xfrm>
          <a:prstGeom prst="rect">
            <a:avLst/>
          </a:prstGeom>
        </p:spPr>
        <p:txBody>
          <a:bodyPr wrap="square" lIns="0" tIns="0" rIns="0" bIns="0" rtlCol="0">
            <a:noAutofit/>
          </a:bodyPr>
          <a:lstStyle/>
          <a:p>
            <a:pPr marL="29591">
              <a:lnSpc>
                <a:spcPct val="95825"/>
              </a:lnSpc>
              <a:spcBef>
                <a:spcPts val="162"/>
              </a:spcBef>
            </a:pPr>
            <a:r>
              <a:rPr sz="800" spc="4" dirty="0">
                <a:latin typeface="Times New Roman"/>
                <a:cs typeface="Times New Roman"/>
              </a:rPr>
              <a:t>Franc</a:t>
            </a:r>
            <a:r>
              <a:rPr sz="800" dirty="0">
                <a:latin typeface="Times New Roman"/>
                <a:cs typeface="Times New Roman"/>
              </a:rPr>
              <a:t>e</a:t>
            </a:r>
            <a:r>
              <a:rPr sz="800" spc="146" dirty="0">
                <a:latin typeface="Times New Roman"/>
                <a:cs typeface="Times New Roman"/>
              </a:rPr>
              <a:t> </a:t>
            </a:r>
            <a:r>
              <a:rPr sz="800" spc="4" dirty="0">
                <a:latin typeface="Times New Roman"/>
                <a:cs typeface="Times New Roman"/>
              </a:rPr>
              <a:t>Teleco</a:t>
            </a:r>
            <a:r>
              <a:rPr sz="800" dirty="0">
                <a:latin typeface="Times New Roman"/>
                <a:cs typeface="Times New Roman"/>
              </a:rPr>
              <a:t>m</a:t>
            </a:r>
            <a:r>
              <a:rPr sz="800" spc="130" dirty="0">
                <a:latin typeface="Times New Roman"/>
                <a:cs typeface="Times New Roman"/>
              </a:rPr>
              <a:t> </a:t>
            </a:r>
            <a:r>
              <a:rPr sz="800" spc="4" dirty="0">
                <a:latin typeface="Times New Roman"/>
                <a:cs typeface="Times New Roman"/>
              </a:rPr>
              <a:t>S</a:t>
            </a:r>
            <a:r>
              <a:rPr sz="800" dirty="0">
                <a:latin typeface="Times New Roman"/>
                <a:cs typeface="Times New Roman"/>
              </a:rPr>
              <a:t>A</a:t>
            </a:r>
            <a:r>
              <a:rPr sz="800" spc="140" dirty="0">
                <a:latin typeface="Times New Roman"/>
                <a:cs typeface="Times New Roman"/>
              </a:rPr>
              <a:t> </a:t>
            </a:r>
            <a:r>
              <a:rPr sz="800" spc="4" dirty="0">
                <a:latin typeface="Times New Roman"/>
                <a:cs typeface="Times New Roman"/>
              </a:rPr>
              <a:t>ADR</a:t>
            </a:r>
            <a:endParaRPr sz="800">
              <a:latin typeface="Times New Roman"/>
              <a:cs typeface="Times New Roman"/>
            </a:endParaRPr>
          </a:p>
        </p:txBody>
      </p:sp>
      <p:sp>
        <p:nvSpPr>
          <p:cNvPr id="6" name="object 6"/>
          <p:cNvSpPr txBox="1"/>
          <p:nvPr/>
        </p:nvSpPr>
        <p:spPr>
          <a:xfrm>
            <a:off x="5602525" y="5424637"/>
            <a:ext cx="730279" cy="141754"/>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45.</a:t>
            </a:r>
            <a:r>
              <a:rPr sz="800" dirty="0">
                <a:latin typeface="Times New Roman"/>
                <a:cs typeface="Times New Roman"/>
              </a:rPr>
              <a:t>2</a:t>
            </a:r>
            <a:endParaRPr sz="800">
              <a:latin typeface="Times New Roman"/>
              <a:cs typeface="Times New Roman"/>
            </a:endParaRPr>
          </a:p>
        </p:txBody>
      </p:sp>
      <p:sp>
        <p:nvSpPr>
          <p:cNvPr id="5" name="object 5"/>
          <p:cNvSpPr txBox="1"/>
          <p:nvPr/>
        </p:nvSpPr>
        <p:spPr>
          <a:xfrm>
            <a:off x="6332805" y="5424637"/>
            <a:ext cx="732170" cy="141754"/>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0.19</a:t>
            </a:r>
            <a:endParaRPr sz="800">
              <a:latin typeface="Times New Roman"/>
              <a:cs typeface="Times New Roman"/>
            </a:endParaRPr>
          </a:p>
        </p:txBody>
      </p:sp>
      <p:sp>
        <p:nvSpPr>
          <p:cNvPr id="4" name="object 4"/>
          <p:cNvSpPr txBox="1"/>
          <p:nvPr/>
        </p:nvSpPr>
        <p:spPr>
          <a:xfrm>
            <a:off x="2892978" y="5566392"/>
            <a:ext cx="2709546" cy="143588"/>
          </a:xfrm>
          <a:prstGeom prst="rect">
            <a:avLst/>
          </a:prstGeom>
        </p:spPr>
        <p:txBody>
          <a:bodyPr wrap="square" lIns="0" tIns="0" rIns="0" bIns="0" rtlCol="0">
            <a:noAutofit/>
          </a:bodyPr>
          <a:lstStyle/>
          <a:p>
            <a:pPr marL="29591">
              <a:lnSpc>
                <a:spcPct val="95825"/>
              </a:lnSpc>
              <a:spcBef>
                <a:spcPts val="162"/>
              </a:spcBef>
            </a:pPr>
            <a:r>
              <a:rPr sz="800" spc="4" dirty="0">
                <a:latin typeface="Times New Roman"/>
                <a:cs typeface="Times New Roman"/>
              </a:rPr>
              <a:t>Kore</a:t>
            </a:r>
            <a:r>
              <a:rPr sz="800" dirty="0">
                <a:latin typeface="Times New Roman"/>
                <a:cs typeface="Times New Roman"/>
              </a:rPr>
              <a:t>a </a:t>
            </a:r>
            <a:r>
              <a:rPr sz="800" spc="111" dirty="0">
                <a:latin typeface="Times New Roman"/>
                <a:cs typeface="Times New Roman"/>
              </a:rPr>
              <a:t> </a:t>
            </a:r>
            <a:r>
              <a:rPr sz="800" spc="4" dirty="0">
                <a:latin typeface="Times New Roman"/>
                <a:cs typeface="Times New Roman"/>
              </a:rPr>
              <a:t>Teleco</a:t>
            </a:r>
            <a:r>
              <a:rPr sz="800" dirty="0">
                <a:latin typeface="Times New Roman"/>
                <a:cs typeface="Times New Roman"/>
              </a:rPr>
              <a:t>m</a:t>
            </a:r>
            <a:r>
              <a:rPr sz="800" spc="113" dirty="0">
                <a:latin typeface="Times New Roman"/>
                <a:cs typeface="Times New Roman"/>
              </a:rPr>
              <a:t> </a:t>
            </a:r>
            <a:r>
              <a:rPr sz="800" spc="4" dirty="0">
                <a:latin typeface="Times New Roman"/>
                <a:cs typeface="Times New Roman"/>
              </a:rPr>
              <a:t>ADR</a:t>
            </a:r>
            <a:endParaRPr sz="800">
              <a:latin typeface="Times New Roman"/>
              <a:cs typeface="Times New Roman"/>
            </a:endParaRPr>
          </a:p>
        </p:txBody>
      </p:sp>
      <p:sp>
        <p:nvSpPr>
          <p:cNvPr id="3" name="object 3"/>
          <p:cNvSpPr txBox="1"/>
          <p:nvPr/>
        </p:nvSpPr>
        <p:spPr>
          <a:xfrm>
            <a:off x="5602525" y="5566392"/>
            <a:ext cx="730279" cy="143588"/>
          </a:xfrm>
          <a:prstGeom prst="rect">
            <a:avLst/>
          </a:prstGeom>
        </p:spPr>
        <p:txBody>
          <a:bodyPr wrap="square" lIns="0" tIns="0" rIns="0" bIns="0" rtlCol="0">
            <a:noAutofit/>
          </a:bodyPr>
          <a:lstStyle/>
          <a:p>
            <a:pPr marL="404806">
              <a:lnSpc>
                <a:spcPct val="95825"/>
              </a:lnSpc>
              <a:spcBef>
                <a:spcPts val="162"/>
              </a:spcBef>
            </a:pPr>
            <a:r>
              <a:rPr sz="800" spc="8" dirty="0">
                <a:latin typeface="Times New Roman"/>
                <a:cs typeface="Times New Roman"/>
              </a:rPr>
              <a:t>71.</a:t>
            </a:r>
            <a:r>
              <a:rPr sz="800" dirty="0">
                <a:latin typeface="Times New Roman"/>
                <a:cs typeface="Times New Roman"/>
              </a:rPr>
              <a:t>3</a:t>
            </a:r>
            <a:endParaRPr sz="800">
              <a:latin typeface="Times New Roman"/>
              <a:cs typeface="Times New Roman"/>
            </a:endParaRPr>
          </a:p>
        </p:txBody>
      </p:sp>
      <p:sp>
        <p:nvSpPr>
          <p:cNvPr id="2" name="object 2"/>
          <p:cNvSpPr txBox="1"/>
          <p:nvPr/>
        </p:nvSpPr>
        <p:spPr>
          <a:xfrm>
            <a:off x="6332805" y="5566392"/>
            <a:ext cx="732170" cy="143588"/>
          </a:xfrm>
          <a:prstGeom prst="rect">
            <a:avLst/>
          </a:prstGeom>
        </p:spPr>
        <p:txBody>
          <a:bodyPr wrap="square" lIns="0" tIns="0" rIns="0" bIns="0" rtlCol="0">
            <a:noAutofit/>
          </a:bodyPr>
          <a:lstStyle/>
          <a:p>
            <a:pPr marL="404808">
              <a:lnSpc>
                <a:spcPct val="95825"/>
              </a:lnSpc>
              <a:spcBef>
                <a:spcPts val="162"/>
              </a:spcBef>
            </a:pPr>
            <a:r>
              <a:rPr sz="800" spc="8" dirty="0">
                <a:latin typeface="Times New Roman"/>
                <a:cs typeface="Times New Roman"/>
              </a:rPr>
              <a:t>0.44</a:t>
            </a:r>
            <a:endParaRPr sz="800">
              <a:latin typeface="Times New Roman"/>
              <a:cs typeface="Times New Roman"/>
            </a:endParaRPr>
          </a:p>
        </p:txBody>
      </p:sp>
    </p:spTree>
    <p:extLst>
      <p:ext uri="{BB962C8B-B14F-4D97-AF65-F5344CB8AC3E}">
        <p14:creationId xmlns:p14="http://schemas.microsoft.com/office/powerpoint/2010/main" val="285386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7" name="object 1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txBox="1"/>
          <p:nvPr/>
        </p:nvSpPr>
        <p:spPr>
          <a:xfrm>
            <a:off x="2755078" y="1307726"/>
            <a:ext cx="375029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Relative valuation is pervasive…</a:t>
            </a:r>
            <a:endParaRPr sz="2200">
              <a:latin typeface="Times New Roman"/>
              <a:cs typeface="Times New Roman"/>
            </a:endParaRPr>
          </a:p>
        </p:txBody>
      </p:sp>
      <p:sp>
        <p:nvSpPr>
          <p:cNvPr id="10" name="object 10"/>
          <p:cNvSpPr txBox="1"/>
          <p:nvPr/>
        </p:nvSpPr>
        <p:spPr>
          <a:xfrm>
            <a:off x="1525442" y="2095500"/>
            <a:ext cx="4890317"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Most valuations on Wall Street are relative valuations.</a:t>
            </a:r>
            <a:endParaRPr sz="1600">
              <a:latin typeface="Times New Roman"/>
              <a:cs typeface="Times New Roman"/>
            </a:endParaRPr>
          </a:p>
        </p:txBody>
      </p:sp>
      <p:sp>
        <p:nvSpPr>
          <p:cNvPr id="9" name="object 9"/>
          <p:cNvSpPr txBox="1"/>
          <p:nvPr/>
        </p:nvSpPr>
        <p:spPr>
          <a:xfrm>
            <a:off x="1941078" y="2364662"/>
            <a:ext cx="141734" cy="720765"/>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8" name="object 8"/>
          <p:cNvSpPr txBox="1"/>
          <p:nvPr/>
        </p:nvSpPr>
        <p:spPr>
          <a:xfrm>
            <a:off x="2195078" y="2368250"/>
            <a:ext cx="6196575" cy="931881"/>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Almost 85% of equity research reports are based upon a multiple and comparables.</a:t>
            </a:r>
            <a:endParaRPr sz="1400">
              <a:latin typeface="Times New Roman"/>
              <a:cs typeface="Times New Roman"/>
            </a:endParaRPr>
          </a:p>
          <a:p>
            <a:pPr marL="17095" marR="27352">
              <a:lnSpc>
                <a:spcPct val="95825"/>
              </a:lnSpc>
              <a:spcBef>
                <a:spcPts val="338"/>
              </a:spcBef>
            </a:pPr>
            <a:r>
              <a:rPr sz="1400" dirty="0">
                <a:latin typeface="Times New Roman"/>
                <a:cs typeface="Times New Roman"/>
              </a:rPr>
              <a:t>More than 50% of all acquisition valuations are based upon multiples.</a:t>
            </a:r>
            <a:endParaRPr sz="1400">
              <a:latin typeface="Times New Roman"/>
              <a:cs typeface="Times New Roman"/>
            </a:endParaRPr>
          </a:p>
          <a:p>
            <a:pPr marL="11397" marR="26769" indent="5698">
              <a:lnSpc>
                <a:spcPct val="99754"/>
              </a:lnSpc>
              <a:spcBef>
                <a:spcPts val="412"/>
              </a:spcBef>
            </a:pPr>
            <a:r>
              <a:rPr sz="1400" dirty="0">
                <a:latin typeface="Times New Roman"/>
                <a:cs typeface="Times New Roman"/>
              </a:rPr>
              <a:t>Rules of thumb based on multiples are not only common but are often the basis for final</a:t>
            </a:r>
            <a:r>
              <a:rPr sz="1400" spc="-78" dirty="0">
                <a:latin typeface="Times New Roman"/>
                <a:cs typeface="Times New Roman"/>
              </a:rPr>
              <a:t> </a:t>
            </a:r>
            <a:r>
              <a:rPr sz="1400" dirty="0">
                <a:latin typeface="Times New Roman"/>
                <a:cs typeface="Times New Roman"/>
              </a:rPr>
              <a:t>valuation judgments.</a:t>
            </a:r>
            <a:endParaRPr sz="1400">
              <a:latin typeface="Times New Roman"/>
              <a:cs typeface="Times New Roman"/>
            </a:endParaRPr>
          </a:p>
        </p:txBody>
      </p:sp>
      <p:sp>
        <p:nvSpPr>
          <p:cNvPr id="7" name="object 7"/>
          <p:cNvSpPr txBox="1"/>
          <p:nvPr/>
        </p:nvSpPr>
        <p:spPr>
          <a:xfrm>
            <a:off x="1525442" y="3365350"/>
            <a:ext cx="6258176" cy="71359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While there are more discounted cashflow</a:t>
            </a:r>
            <a:r>
              <a:rPr sz="2400" spc="-89" baseline="1610" dirty="0">
                <a:latin typeface="Times New Roman"/>
                <a:cs typeface="Times New Roman"/>
              </a:rPr>
              <a:t> </a:t>
            </a:r>
            <a:r>
              <a:rPr sz="2400" baseline="1610" dirty="0">
                <a:latin typeface="Times New Roman"/>
                <a:cs typeface="Times New Roman"/>
              </a:rPr>
              <a:t>valuations in consulting and</a:t>
            </a:r>
            <a:endParaRPr sz="1600">
              <a:latin typeface="Times New Roman"/>
              <a:cs typeface="Times New Roman"/>
            </a:endParaRPr>
          </a:p>
          <a:p>
            <a:pPr marL="319115" marR="189946">
              <a:lnSpc>
                <a:spcPts val="1857"/>
              </a:lnSpc>
            </a:pPr>
            <a:r>
              <a:rPr sz="1600" dirty="0">
                <a:latin typeface="Times New Roman"/>
                <a:cs typeface="Times New Roman"/>
              </a:rPr>
              <a:t>corporate finance,</a:t>
            </a:r>
            <a:r>
              <a:rPr sz="1600" spc="-88" dirty="0">
                <a:latin typeface="Times New Roman"/>
                <a:cs typeface="Times New Roman"/>
              </a:rPr>
              <a:t> </a:t>
            </a:r>
            <a:r>
              <a:rPr sz="1600" dirty="0">
                <a:latin typeface="Times New Roman"/>
                <a:cs typeface="Times New Roman"/>
              </a:rPr>
              <a:t>they are often relative valuations masquerading as </a:t>
            </a:r>
            <a:endParaRPr sz="1600">
              <a:latin typeface="Times New Roman"/>
              <a:cs typeface="Times New Roman"/>
            </a:endParaRPr>
          </a:p>
          <a:p>
            <a:pPr marL="319115" marR="189946">
              <a:lnSpc>
                <a:spcPts val="1857"/>
              </a:lnSpc>
              <a:spcBef>
                <a:spcPts val="117"/>
              </a:spcBef>
            </a:pPr>
            <a:r>
              <a:rPr sz="1600" dirty="0">
                <a:latin typeface="Times New Roman"/>
                <a:cs typeface="Times New Roman"/>
              </a:rPr>
              <a:t>discounted cash flow</a:t>
            </a:r>
            <a:r>
              <a:rPr sz="1600" spc="-88" dirty="0">
                <a:latin typeface="Times New Roman"/>
                <a:cs typeface="Times New Roman"/>
              </a:rPr>
              <a:t> </a:t>
            </a:r>
            <a:r>
              <a:rPr sz="1600" dirty="0">
                <a:latin typeface="Times New Roman"/>
                <a:cs typeface="Times New Roman"/>
              </a:rPr>
              <a:t>valuations.</a:t>
            </a:r>
            <a:endParaRPr sz="1600">
              <a:latin typeface="Times New Roman"/>
              <a:cs typeface="Times New Roman"/>
            </a:endParaRPr>
          </a:p>
        </p:txBody>
      </p:sp>
      <p:sp>
        <p:nvSpPr>
          <p:cNvPr id="6" name="object 6"/>
          <p:cNvSpPr txBox="1"/>
          <p:nvPr/>
        </p:nvSpPr>
        <p:spPr>
          <a:xfrm>
            <a:off x="1941078" y="413519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5" name="object 5"/>
          <p:cNvSpPr txBox="1"/>
          <p:nvPr/>
        </p:nvSpPr>
        <p:spPr>
          <a:xfrm>
            <a:off x="2195078" y="4138780"/>
            <a:ext cx="6217676" cy="887058"/>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The objective in many discounted cashflow</a:t>
            </a:r>
            <a:r>
              <a:rPr sz="1400" spc="-79" dirty="0">
                <a:latin typeface="Times New Roman"/>
                <a:cs typeface="Times New Roman"/>
              </a:rPr>
              <a:t> </a:t>
            </a:r>
            <a:r>
              <a:rPr sz="1400" dirty="0">
                <a:latin typeface="Times New Roman"/>
                <a:cs typeface="Times New Roman"/>
              </a:rPr>
              <a:t>valuations is to back into a number that</a:t>
            </a:r>
            <a:endParaRPr sz="1400">
              <a:latin typeface="Times New Roman"/>
              <a:cs typeface="Times New Roman"/>
            </a:endParaRPr>
          </a:p>
          <a:p>
            <a:pPr marL="11397" marR="27352">
              <a:lnSpc>
                <a:spcPct val="95825"/>
              </a:lnSpc>
            </a:pPr>
            <a:r>
              <a:rPr sz="1400" dirty="0">
                <a:latin typeface="Times New Roman"/>
                <a:cs typeface="Times New Roman"/>
              </a:rPr>
              <a:t>has been obtained by using a multiple.</a:t>
            </a:r>
            <a:endParaRPr sz="1400">
              <a:latin typeface="Times New Roman"/>
              <a:cs typeface="Times New Roman"/>
            </a:endParaRPr>
          </a:p>
          <a:p>
            <a:pPr marL="11397" marR="300932" indent="5698">
              <a:lnSpc>
                <a:spcPct val="99754"/>
              </a:lnSpc>
              <a:spcBef>
                <a:spcPts val="399"/>
              </a:spcBef>
            </a:pPr>
            <a:r>
              <a:rPr sz="1400" dirty="0">
                <a:latin typeface="Times New Roman"/>
                <a:cs typeface="Times New Roman"/>
              </a:rPr>
              <a:t>The terminal value in a significant</a:t>
            </a:r>
            <a:r>
              <a:rPr sz="1400" spc="-78" dirty="0">
                <a:latin typeface="Times New Roman"/>
                <a:cs typeface="Times New Roman"/>
              </a:rPr>
              <a:t> </a:t>
            </a:r>
            <a:r>
              <a:rPr sz="1400" dirty="0">
                <a:latin typeface="Times New Roman"/>
                <a:cs typeface="Times New Roman"/>
              </a:rPr>
              <a:t>number of discounted cashflow</a:t>
            </a:r>
            <a:r>
              <a:rPr sz="1400" spc="-79" dirty="0">
                <a:latin typeface="Times New Roman"/>
                <a:cs typeface="Times New Roman"/>
              </a:rPr>
              <a:t> </a:t>
            </a:r>
            <a:r>
              <a:rPr sz="1400" dirty="0">
                <a:latin typeface="Times New Roman"/>
                <a:cs typeface="Times New Roman"/>
              </a:rPr>
              <a:t>valuations is estimated using a multiple.</a:t>
            </a:r>
            <a:endParaRPr sz="1400">
              <a:latin typeface="Times New Roman"/>
              <a:cs typeface="Times New Roman"/>
            </a:endParaRPr>
          </a:p>
        </p:txBody>
      </p:sp>
      <p:sp>
        <p:nvSpPr>
          <p:cNvPr id="4" name="object 4"/>
          <p:cNvSpPr txBox="1"/>
          <p:nvPr/>
        </p:nvSpPr>
        <p:spPr>
          <a:xfrm>
            <a:off x="1941078" y="4605839"/>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471475" y="6193771"/>
            <a:ext cx="128155"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3</a:t>
            </a:r>
            <a:endParaRPr sz="1300">
              <a:latin typeface="Times New Roman"/>
              <a:cs typeface="Times New Roman"/>
            </a:endParaRPr>
          </a:p>
        </p:txBody>
      </p:sp>
    </p:spTree>
    <p:extLst>
      <p:ext uri="{BB962C8B-B14F-4D97-AF65-F5344CB8AC3E}">
        <p14:creationId xmlns:p14="http://schemas.microsoft.com/office/powerpoint/2010/main" val="1781661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txBox="1"/>
          <p:nvPr/>
        </p:nvSpPr>
        <p:spPr>
          <a:xfrm>
            <a:off x="3420339" y="1307726"/>
            <a:ext cx="24199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 Growth and Risk</a:t>
            </a:r>
            <a:endParaRPr sz="2200">
              <a:latin typeface="Times New Roman"/>
              <a:cs typeface="Times New Roman"/>
            </a:endParaRPr>
          </a:p>
        </p:txBody>
      </p:sp>
      <p:sp>
        <p:nvSpPr>
          <p:cNvPr id="13" name="object 13"/>
          <p:cNvSpPr txBox="1"/>
          <p:nvPr/>
        </p:nvSpPr>
        <p:spPr>
          <a:xfrm>
            <a:off x="1525442" y="2095500"/>
            <a:ext cx="1923844"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Dependent variable is:</a:t>
            </a:r>
            <a:endParaRPr sz="1600">
              <a:latin typeface="Times New Roman"/>
              <a:cs typeface="Times New Roman"/>
            </a:endParaRPr>
          </a:p>
        </p:txBody>
      </p:sp>
      <p:sp>
        <p:nvSpPr>
          <p:cNvPr id="12" name="object 12"/>
          <p:cNvSpPr txBox="1"/>
          <p:nvPr/>
        </p:nvSpPr>
        <p:spPr>
          <a:xfrm>
            <a:off x="3913908" y="2095500"/>
            <a:ext cx="296868"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PE</a:t>
            </a:r>
            <a:endParaRPr sz="1600">
              <a:latin typeface="Times New Roman"/>
              <a:cs typeface="Times New Roman"/>
            </a:endParaRPr>
          </a:p>
        </p:txBody>
      </p:sp>
      <p:sp>
        <p:nvSpPr>
          <p:cNvPr id="11" name="object 11"/>
          <p:cNvSpPr txBox="1"/>
          <p:nvPr/>
        </p:nvSpPr>
        <p:spPr>
          <a:xfrm>
            <a:off x="1525442" y="2670585"/>
            <a:ext cx="1649020"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R squared = 66.2%</a:t>
            </a:r>
            <a:endParaRPr sz="1600">
              <a:latin typeface="Times New Roman"/>
              <a:cs typeface="Times New Roman"/>
            </a:endParaRPr>
          </a:p>
        </p:txBody>
      </p:sp>
      <p:sp>
        <p:nvSpPr>
          <p:cNvPr id="10" name="object 10"/>
          <p:cNvSpPr txBox="1"/>
          <p:nvPr/>
        </p:nvSpPr>
        <p:spPr>
          <a:xfrm>
            <a:off x="3379969" y="2670585"/>
            <a:ext cx="2531915"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R squared (adjusted) = 63.1%</a:t>
            </a:r>
            <a:endParaRPr sz="1600">
              <a:latin typeface="Times New Roman"/>
              <a:cs typeface="Times New Roman"/>
            </a:endParaRPr>
          </a:p>
        </p:txBody>
      </p:sp>
      <p:sp>
        <p:nvSpPr>
          <p:cNvPr id="9" name="object 9"/>
          <p:cNvSpPr txBox="1"/>
          <p:nvPr/>
        </p:nvSpPr>
        <p:spPr>
          <a:xfrm>
            <a:off x="1525442" y="3253291"/>
            <a:ext cx="1518916" cy="1098176"/>
          </a:xfrm>
          <a:prstGeom prst="rect">
            <a:avLst/>
          </a:prstGeom>
        </p:spPr>
        <p:txBody>
          <a:bodyPr wrap="square" lIns="0" tIns="0" rIns="0" bIns="0" rtlCol="0">
            <a:noAutofit/>
          </a:bodyPr>
          <a:lstStyle/>
          <a:p>
            <a:pPr marL="11397" marR="23988">
              <a:lnSpc>
                <a:spcPts val="1650"/>
              </a:lnSpc>
              <a:spcBef>
                <a:spcPts val="83"/>
              </a:spcBef>
            </a:pPr>
            <a:r>
              <a:rPr sz="1600" dirty="0">
                <a:latin typeface="Times New Roman"/>
                <a:cs typeface="Times New Roman"/>
              </a:rPr>
              <a:t>Variable</a:t>
            </a:r>
            <a:endParaRPr sz="1600">
              <a:latin typeface="Times New Roman"/>
              <a:cs typeface="Times New Roman"/>
            </a:endParaRPr>
          </a:p>
          <a:p>
            <a:pPr marL="11397">
              <a:lnSpc>
                <a:spcPct val="120370"/>
              </a:lnSpc>
              <a:spcBef>
                <a:spcPts val="339"/>
              </a:spcBef>
            </a:pPr>
            <a:r>
              <a:rPr sz="1600" dirty="0">
                <a:latin typeface="Times New Roman"/>
                <a:cs typeface="Times New Roman"/>
              </a:rPr>
              <a:t>Constant Growth rate Emerging Market</a:t>
            </a:r>
            <a:endParaRPr sz="1600">
              <a:latin typeface="Times New Roman"/>
              <a:cs typeface="Times New Roman"/>
            </a:endParaRPr>
          </a:p>
        </p:txBody>
      </p:sp>
      <p:sp>
        <p:nvSpPr>
          <p:cNvPr id="8" name="object 8"/>
          <p:cNvSpPr txBox="1"/>
          <p:nvPr/>
        </p:nvSpPr>
        <p:spPr>
          <a:xfrm>
            <a:off x="3913907" y="3253291"/>
            <a:ext cx="977647" cy="1098176"/>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Coefficient</a:t>
            </a:r>
            <a:endParaRPr sz="1600">
              <a:latin typeface="Times New Roman"/>
              <a:cs typeface="Times New Roman"/>
            </a:endParaRPr>
          </a:p>
          <a:p>
            <a:pPr marL="11397" marR="30771">
              <a:lnSpc>
                <a:spcPct val="95825"/>
              </a:lnSpc>
              <a:spcBef>
                <a:spcPts val="393"/>
              </a:spcBef>
            </a:pPr>
            <a:r>
              <a:rPr sz="1600" dirty="0">
                <a:latin typeface="Times New Roman"/>
                <a:cs typeface="Times New Roman"/>
              </a:rPr>
              <a:t>13.1151</a:t>
            </a:r>
            <a:endParaRPr sz="1600">
              <a:latin typeface="Times New Roman"/>
              <a:cs typeface="Times New Roman"/>
            </a:endParaRPr>
          </a:p>
          <a:p>
            <a:pPr marL="11397" marR="30771">
              <a:lnSpc>
                <a:spcPct val="95825"/>
              </a:lnSpc>
              <a:spcBef>
                <a:spcPts val="476"/>
              </a:spcBef>
            </a:pPr>
            <a:r>
              <a:rPr sz="1600" dirty="0">
                <a:latin typeface="Times New Roman"/>
                <a:cs typeface="Times New Roman"/>
              </a:rPr>
              <a:t>1.21223</a:t>
            </a:r>
            <a:endParaRPr sz="1600">
              <a:latin typeface="Times New Roman"/>
              <a:cs typeface="Times New Roman"/>
            </a:endParaRPr>
          </a:p>
          <a:p>
            <a:pPr marL="11397" marR="30771">
              <a:lnSpc>
                <a:spcPct val="95825"/>
              </a:lnSpc>
              <a:spcBef>
                <a:spcPts val="476"/>
              </a:spcBef>
            </a:pPr>
            <a:r>
              <a:rPr sz="1600" dirty="0">
                <a:latin typeface="Times New Roman"/>
                <a:cs typeface="Times New Roman"/>
              </a:rPr>
              <a:t>-13.8531</a:t>
            </a:r>
            <a:endParaRPr sz="1600">
              <a:latin typeface="Times New Roman"/>
              <a:cs typeface="Times New Roman"/>
            </a:endParaRPr>
          </a:p>
        </p:txBody>
      </p:sp>
      <p:sp>
        <p:nvSpPr>
          <p:cNvPr id="7" name="object 7"/>
          <p:cNvSpPr txBox="1"/>
          <p:nvPr/>
        </p:nvSpPr>
        <p:spPr>
          <a:xfrm>
            <a:off x="5215658" y="3253291"/>
            <a:ext cx="521854" cy="1098176"/>
          </a:xfrm>
          <a:prstGeom prst="rect">
            <a:avLst/>
          </a:prstGeom>
        </p:spPr>
        <p:txBody>
          <a:bodyPr wrap="square" lIns="0" tIns="0" rIns="0" bIns="0" rtlCol="0">
            <a:noAutofit/>
          </a:bodyPr>
          <a:lstStyle/>
          <a:p>
            <a:pPr marL="11397" marR="30771">
              <a:lnSpc>
                <a:spcPts val="1650"/>
              </a:lnSpc>
              <a:spcBef>
                <a:spcPts val="83"/>
              </a:spcBef>
            </a:pPr>
            <a:r>
              <a:rPr sz="1600" dirty="0">
                <a:latin typeface="Times New Roman"/>
                <a:cs typeface="Times New Roman"/>
              </a:rPr>
              <a:t>SE</a:t>
            </a:r>
            <a:endParaRPr sz="1600">
              <a:latin typeface="Times New Roman"/>
              <a:cs typeface="Times New Roman"/>
            </a:endParaRPr>
          </a:p>
          <a:p>
            <a:pPr marL="11397">
              <a:lnSpc>
                <a:spcPct val="95825"/>
              </a:lnSpc>
              <a:spcBef>
                <a:spcPts val="393"/>
              </a:spcBef>
            </a:pPr>
            <a:r>
              <a:rPr sz="1600" dirty="0">
                <a:latin typeface="Times New Roman"/>
                <a:cs typeface="Times New Roman"/>
              </a:rPr>
              <a:t>3.471</a:t>
            </a:r>
            <a:endParaRPr sz="1600">
              <a:latin typeface="Times New Roman"/>
              <a:cs typeface="Times New Roman"/>
            </a:endParaRPr>
          </a:p>
          <a:p>
            <a:pPr marL="11397">
              <a:lnSpc>
                <a:spcPct val="95825"/>
              </a:lnSpc>
              <a:spcBef>
                <a:spcPts val="476"/>
              </a:spcBef>
            </a:pPr>
            <a:r>
              <a:rPr sz="1600" dirty="0">
                <a:latin typeface="Times New Roman"/>
                <a:cs typeface="Times New Roman"/>
              </a:rPr>
              <a:t>19.27</a:t>
            </a:r>
            <a:endParaRPr sz="1600">
              <a:latin typeface="Times New Roman"/>
              <a:cs typeface="Times New Roman"/>
            </a:endParaRPr>
          </a:p>
          <a:p>
            <a:pPr marL="11397">
              <a:lnSpc>
                <a:spcPct val="95825"/>
              </a:lnSpc>
              <a:spcBef>
                <a:spcPts val="476"/>
              </a:spcBef>
            </a:pPr>
            <a:r>
              <a:rPr sz="1600" dirty="0">
                <a:latin typeface="Times New Roman"/>
                <a:cs typeface="Times New Roman"/>
              </a:rPr>
              <a:t>3.606</a:t>
            </a:r>
            <a:endParaRPr sz="1600">
              <a:latin typeface="Times New Roman"/>
              <a:cs typeface="Times New Roman"/>
            </a:endParaRPr>
          </a:p>
        </p:txBody>
      </p:sp>
      <p:sp>
        <p:nvSpPr>
          <p:cNvPr id="6" name="object 6"/>
          <p:cNvSpPr txBox="1"/>
          <p:nvPr/>
        </p:nvSpPr>
        <p:spPr>
          <a:xfrm>
            <a:off x="6199909" y="3253291"/>
            <a:ext cx="562005" cy="1098176"/>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t-ratio</a:t>
            </a:r>
            <a:endParaRPr sz="1600">
              <a:latin typeface="Times New Roman"/>
              <a:cs typeface="Times New Roman"/>
            </a:endParaRPr>
          </a:p>
          <a:p>
            <a:pPr marL="11397" marR="30772">
              <a:lnSpc>
                <a:spcPct val="95825"/>
              </a:lnSpc>
              <a:spcBef>
                <a:spcPts val="393"/>
              </a:spcBef>
            </a:pPr>
            <a:r>
              <a:rPr sz="1600" dirty="0">
                <a:latin typeface="Times New Roman"/>
                <a:cs typeface="Times New Roman"/>
              </a:rPr>
              <a:t>3.78</a:t>
            </a:r>
            <a:endParaRPr sz="1600">
              <a:latin typeface="Times New Roman"/>
              <a:cs typeface="Times New Roman"/>
            </a:endParaRPr>
          </a:p>
          <a:p>
            <a:pPr marL="11397" marR="30772">
              <a:lnSpc>
                <a:spcPct val="95825"/>
              </a:lnSpc>
              <a:spcBef>
                <a:spcPts val="476"/>
              </a:spcBef>
            </a:pPr>
            <a:r>
              <a:rPr sz="1600" dirty="0">
                <a:latin typeface="Times New Roman"/>
                <a:cs typeface="Times New Roman"/>
              </a:rPr>
              <a:t>6.29</a:t>
            </a:r>
            <a:endParaRPr sz="1600">
              <a:latin typeface="Times New Roman"/>
              <a:cs typeface="Times New Roman"/>
            </a:endParaRPr>
          </a:p>
          <a:p>
            <a:pPr marL="11397" marR="30772">
              <a:lnSpc>
                <a:spcPct val="95825"/>
              </a:lnSpc>
              <a:spcBef>
                <a:spcPts val="476"/>
              </a:spcBef>
            </a:pPr>
            <a:r>
              <a:rPr sz="1600" dirty="0">
                <a:latin typeface="Times New Roman"/>
                <a:cs typeface="Times New Roman"/>
              </a:rPr>
              <a:t>-3.84</a:t>
            </a:r>
            <a:endParaRPr sz="1600">
              <a:latin typeface="Times New Roman"/>
              <a:cs typeface="Times New Roman"/>
            </a:endParaRPr>
          </a:p>
        </p:txBody>
      </p:sp>
      <p:sp>
        <p:nvSpPr>
          <p:cNvPr id="5" name="object 5"/>
          <p:cNvSpPr txBox="1"/>
          <p:nvPr/>
        </p:nvSpPr>
        <p:spPr>
          <a:xfrm>
            <a:off x="7445374" y="3253291"/>
            <a:ext cx="843723" cy="1098176"/>
          </a:xfrm>
          <a:prstGeom prst="rect">
            <a:avLst/>
          </a:prstGeom>
        </p:spPr>
        <p:txBody>
          <a:bodyPr wrap="square" lIns="0" tIns="0" rIns="0" bIns="0" rtlCol="0">
            <a:noAutofit/>
          </a:bodyPr>
          <a:lstStyle/>
          <a:p>
            <a:pPr marL="11397" marR="30772">
              <a:lnSpc>
                <a:spcPts val="1650"/>
              </a:lnSpc>
              <a:spcBef>
                <a:spcPts val="83"/>
              </a:spcBef>
            </a:pPr>
            <a:r>
              <a:rPr sz="1600" dirty="0">
                <a:latin typeface="Times New Roman"/>
                <a:cs typeface="Times New Roman"/>
              </a:rPr>
              <a:t>prob</a:t>
            </a:r>
            <a:endParaRPr sz="1600">
              <a:latin typeface="Times New Roman"/>
              <a:cs typeface="Times New Roman"/>
            </a:endParaRPr>
          </a:p>
          <a:p>
            <a:pPr marL="11397" marR="30772">
              <a:lnSpc>
                <a:spcPct val="95825"/>
              </a:lnSpc>
              <a:spcBef>
                <a:spcPts val="393"/>
              </a:spcBef>
            </a:pPr>
            <a:r>
              <a:rPr sz="1600" dirty="0">
                <a:latin typeface="Times New Roman"/>
                <a:cs typeface="Times New Roman"/>
              </a:rPr>
              <a:t>0.0010</a:t>
            </a:r>
            <a:endParaRPr sz="1600">
              <a:latin typeface="Times New Roman"/>
              <a:cs typeface="Times New Roman"/>
            </a:endParaRPr>
          </a:p>
          <a:p>
            <a:pPr marL="62683">
              <a:lnSpc>
                <a:spcPct val="95825"/>
              </a:lnSpc>
              <a:spcBef>
                <a:spcPts val="476"/>
              </a:spcBef>
            </a:pPr>
            <a:r>
              <a:rPr sz="1600" dirty="0">
                <a:latin typeface="Times New Roman"/>
                <a:cs typeface="Times New Roman"/>
              </a:rPr>
              <a:t>≤ 0.0001</a:t>
            </a:r>
            <a:endParaRPr sz="1600">
              <a:latin typeface="Times New Roman"/>
              <a:cs typeface="Times New Roman"/>
            </a:endParaRPr>
          </a:p>
          <a:p>
            <a:pPr marL="11397" marR="30772">
              <a:lnSpc>
                <a:spcPct val="95825"/>
              </a:lnSpc>
              <a:spcBef>
                <a:spcPts val="476"/>
              </a:spcBef>
            </a:pPr>
            <a:r>
              <a:rPr sz="1600" dirty="0">
                <a:latin typeface="Times New Roman"/>
                <a:cs typeface="Times New Roman"/>
              </a:rPr>
              <a:t>0.0009</a:t>
            </a:r>
            <a:endParaRPr sz="1600">
              <a:latin typeface="Times New Roman"/>
              <a:cs typeface="Times New Roman"/>
            </a:endParaRPr>
          </a:p>
        </p:txBody>
      </p:sp>
      <p:sp>
        <p:nvSpPr>
          <p:cNvPr id="4" name="object 4"/>
          <p:cNvSpPr txBox="1"/>
          <p:nvPr/>
        </p:nvSpPr>
        <p:spPr>
          <a:xfrm>
            <a:off x="1525442" y="4418703"/>
            <a:ext cx="4405608" cy="504265"/>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Emerging Market is a dummy: 1 if emerging market</a:t>
            </a:r>
            <a:endParaRPr sz="1600">
              <a:latin typeface="Times New Roman"/>
              <a:cs typeface="Times New Roman"/>
            </a:endParaRPr>
          </a:p>
          <a:p>
            <a:pPr marL="2830724" marR="30772">
              <a:lnSpc>
                <a:spcPct val="95825"/>
              </a:lnSpc>
              <a:spcBef>
                <a:spcPts val="303"/>
              </a:spcBef>
            </a:pPr>
            <a:r>
              <a:rPr sz="1600" dirty="0">
                <a:latin typeface="Times New Roman"/>
                <a:cs typeface="Times New Roman"/>
              </a:rPr>
              <a:t>0 if not</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39</a:t>
            </a:r>
            <a:endParaRPr sz="1300">
              <a:latin typeface="Times New Roman"/>
              <a:cs typeface="Times New Roman"/>
            </a:endParaRPr>
          </a:p>
        </p:txBody>
      </p:sp>
    </p:spTree>
    <p:extLst>
      <p:ext uri="{BB962C8B-B14F-4D97-AF65-F5344CB8AC3E}">
        <p14:creationId xmlns:p14="http://schemas.microsoft.com/office/powerpoint/2010/main" val="3972343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3170849" y="1307726"/>
            <a:ext cx="29188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Is Telebras under valued?</a:t>
            </a:r>
            <a:endParaRPr sz="2200">
              <a:latin typeface="Times New Roman"/>
              <a:cs typeface="Times New Roman"/>
            </a:endParaRPr>
          </a:p>
        </p:txBody>
      </p:sp>
      <p:sp>
        <p:nvSpPr>
          <p:cNvPr id="4" name="object 4"/>
          <p:cNvSpPr txBox="1"/>
          <p:nvPr/>
        </p:nvSpPr>
        <p:spPr>
          <a:xfrm>
            <a:off x="1525442" y="2095500"/>
            <a:ext cx="6488688" cy="507850"/>
          </a:xfrm>
          <a:prstGeom prst="rect">
            <a:avLst/>
          </a:prstGeom>
        </p:spPr>
        <p:txBody>
          <a:bodyPr wrap="square" lIns="0" tIns="0" rIns="0" bIns="0" rtlCol="0">
            <a:noAutofit/>
          </a:bodyPr>
          <a:lstStyle/>
          <a:p>
            <a:pPr marL="11397" marR="30772">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Predicted PE = 13.12 + 1.2122 (7.5) - 13.85 (1) = 8.35</a:t>
            </a:r>
            <a:endParaRPr sz="1600">
              <a:latin typeface="Times New Roman"/>
              <a:cs typeface="Times New Roman"/>
            </a:endParaRPr>
          </a:p>
          <a:p>
            <a:pPr marL="11397">
              <a:lnSpc>
                <a:spcPct val="95825"/>
              </a:lnSpc>
              <a:spcBef>
                <a:spcPts val="311"/>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At an actual price to earnings ratio of 8.9, Telebras is slightly overvalued.</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40</a:t>
            </a:r>
            <a:endParaRPr sz="1300">
              <a:latin typeface="Times New Roman"/>
              <a:cs typeface="Times New Roman"/>
            </a:endParaRPr>
          </a:p>
        </p:txBody>
      </p:sp>
    </p:spTree>
    <p:extLst>
      <p:ext uri="{BB962C8B-B14F-4D97-AF65-F5344CB8AC3E}">
        <p14:creationId xmlns:p14="http://schemas.microsoft.com/office/powerpoint/2010/main" val="886504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3055373" y="984998"/>
            <a:ext cx="3198174" cy="605118"/>
          </a:xfrm>
          <a:prstGeom prst="rect">
            <a:avLst/>
          </a:prstGeom>
        </p:spPr>
        <p:txBody>
          <a:bodyPr wrap="square" lIns="0" tIns="0" rIns="0" bIns="0" rtlCol="0">
            <a:noAutofit/>
          </a:bodyPr>
          <a:lstStyle/>
          <a:p>
            <a:pPr algn="ctr">
              <a:lnSpc>
                <a:spcPts val="2172"/>
              </a:lnSpc>
              <a:spcBef>
                <a:spcPts val="109"/>
              </a:spcBef>
            </a:pPr>
            <a:r>
              <a:rPr sz="3200" baseline="1207" dirty="0">
                <a:latin typeface="Times New Roman"/>
                <a:cs typeface="Times New Roman"/>
              </a:rPr>
              <a:t>Relative to the entire market</a:t>
            </a:r>
            <a:endParaRPr sz="2200">
              <a:latin typeface="Times New Roman"/>
              <a:cs typeface="Times New Roman"/>
            </a:endParaRPr>
          </a:p>
          <a:p>
            <a:pPr marL="233647" marR="322430" algn="ctr">
              <a:lnSpc>
                <a:spcPct val="95825"/>
              </a:lnSpc>
            </a:pPr>
            <a:r>
              <a:rPr sz="2200" dirty="0">
                <a:latin typeface="Times New Roman"/>
                <a:cs typeface="Times New Roman"/>
              </a:rPr>
              <a:t>Extending your sample</a:t>
            </a:r>
            <a:endParaRPr sz="2200">
              <a:latin typeface="Times New Roman"/>
              <a:cs typeface="Times New Roman"/>
            </a:endParaRPr>
          </a:p>
        </p:txBody>
      </p:sp>
      <p:sp>
        <p:nvSpPr>
          <p:cNvPr id="4" name="object 4"/>
          <p:cNvSpPr txBox="1"/>
          <p:nvPr/>
        </p:nvSpPr>
        <p:spPr>
          <a:xfrm>
            <a:off x="1525442" y="2095500"/>
            <a:ext cx="6932149" cy="2005853"/>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If you can control for differences in risk, growth and cash flows,</a:t>
            </a:r>
            <a:r>
              <a:rPr sz="2400" spc="-88" baseline="1610" dirty="0">
                <a:latin typeface="Times New Roman"/>
                <a:cs typeface="Times New Roman"/>
              </a:rPr>
              <a:t> </a:t>
            </a:r>
            <a:r>
              <a:rPr sz="2400" baseline="1610" dirty="0">
                <a:latin typeface="Times New Roman"/>
                <a:cs typeface="Times New Roman"/>
              </a:rPr>
              <a:t>you can</a:t>
            </a:r>
            <a:endParaRPr sz="1600">
              <a:latin typeface="Times New Roman"/>
              <a:cs typeface="Times New Roman"/>
            </a:endParaRPr>
          </a:p>
          <a:p>
            <a:pPr marL="319115" marR="107734">
              <a:lnSpc>
                <a:spcPts val="1857"/>
              </a:lnSpc>
            </a:pPr>
            <a:r>
              <a:rPr sz="1600" dirty="0">
                <a:latin typeface="Times New Roman"/>
                <a:cs typeface="Times New Roman"/>
              </a:rPr>
              <a:t>expand your list of comparable firms</a:t>
            </a:r>
            <a:r>
              <a:rPr sz="1600" spc="-88" dirty="0">
                <a:latin typeface="Times New Roman"/>
                <a:cs typeface="Times New Roman"/>
              </a:rPr>
              <a:t> </a:t>
            </a:r>
            <a:r>
              <a:rPr sz="1600" dirty="0">
                <a:latin typeface="Times New Roman"/>
                <a:cs typeface="Times New Roman"/>
              </a:rPr>
              <a:t>significantly.</a:t>
            </a:r>
            <a:r>
              <a:rPr sz="1600" spc="-88" dirty="0">
                <a:latin typeface="Times New Roman"/>
                <a:cs typeface="Times New Roman"/>
              </a:rPr>
              <a:t> </a:t>
            </a:r>
            <a:r>
              <a:rPr sz="1600" dirty="0">
                <a:latin typeface="Times New Roman"/>
                <a:cs typeface="Times New Roman"/>
              </a:rPr>
              <a:t>In fact, there is no reason </a:t>
            </a:r>
            <a:endParaRPr sz="1600">
              <a:latin typeface="Times New Roman"/>
              <a:cs typeface="Times New Roman"/>
            </a:endParaRPr>
          </a:p>
          <a:p>
            <a:pPr marL="319115" marR="107734">
              <a:lnSpc>
                <a:spcPts val="1857"/>
              </a:lnSpc>
              <a:spcBef>
                <a:spcPts val="117"/>
              </a:spcBef>
            </a:pPr>
            <a:r>
              <a:rPr sz="1600" dirty="0">
                <a:latin typeface="Times New Roman"/>
                <a:cs typeface="Times New Roman"/>
              </a:rPr>
              <a:t>why you cannot bring every firm</a:t>
            </a:r>
            <a:r>
              <a:rPr sz="1600" spc="-88" dirty="0">
                <a:latin typeface="Times New Roman"/>
                <a:cs typeface="Times New Roman"/>
              </a:rPr>
              <a:t> </a:t>
            </a:r>
            <a:r>
              <a:rPr sz="1600" dirty="0">
                <a:latin typeface="Times New Roman"/>
                <a:cs typeface="Times New Roman"/>
              </a:rPr>
              <a:t>in the market into your comparable firm</a:t>
            </a:r>
            <a:r>
              <a:rPr sz="1600" spc="-88" dirty="0">
                <a:latin typeface="Times New Roman"/>
                <a:cs typeface="Times New Roman"/>
              </a:rPr>
              <a:t> </a:t>
            </a:r>
            <a:r>
              <a:rPr sz="1600" dirty="0">
                <a:latin typeface="Times New Roman"/>
                <a:cs typeface="Times New Roman"/>
              </a:rPr>
              <a:t>list.</a:t>
            </a:r>
            <a:endParaRPr sz="1600">
              <a:latin typeface="Times New Roman"/>
              <a:cs typeface="Times New Roman"/>
            </a:endParaRPr>
          </a:p>
          <a:p>
            <a:pPr marL="319115" indent="-307718">
              <a:lnSpc>
                <a:spcPts val="1857"/>
              </a:lnSpc>
              <a:spcBef>
                <a:spcPts val="41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simplest way of controlling for differences is with a multiple regression, </a:t>
            </a:r>
            <a:endParaRPr sz="1600">
              <a:latin typeface="Times New Roman"/>
              <a:cs typeface="Times New Roman"/>
            </a:endParaRPr>
          </a:p>
          <a:p>
            <a:pPr marL="319115">
              <a:lnSpc>
                <a:spcPts val="1857"/>
              </a:lnSpc>
              <a:spcBef>
                <a:spcPts val="92"/>
              </a:spcBef>
            </a:pPr>
            <a:r>
              <a:rPr sz="1600" dirty="0">
                <a:latin typeface="Times New Roman"/>
                <a:cs typeface="Times New Roman"/>
              </a:rPr>
              <a:t>with the multiple (PE, EV/EBITDA etc) as the dependent variable, and proxies </a:t>
            </a:r>
            <a:endParaRPr sz="1600">
              <a:latin typeface="Times New Roman"/>
              <a:cs typeface="Times New Roman"/>
            </a:endParaRPr>
          </a:p>
          <a:p>
            <a:pPr marL="319115">
              <a:lnSpc>
                <a:spcPts val="1857"/>
              </a:lnSpc>
              <a:spcBef>
                <a:spcPts val="92"/>
              </a:spcBef>
            </a:pPr>
            <a:r>
              <a:rPr sz="1600" dirty="0">
                <a:latin typeface="Times New Roman"/>
                <a:cs typeface="Times New Roman"/>
              </a:rPr>
              <a:t>for risk, growth and payout forming the independent variables.</a:t>
            </a:r>
            <a:endParaRPr sz="1600">
              <a:latin typeface="Times New Roman"/>
              <a:cs typeface="Times New Roman"/>
            </a:endParaRPr>
          </a:p>
          <a:p>
            <a:pPr marL="319115" marR="723374" indent="-307718">
              <a:lnSpc>
                <a:spcPct val="99466"/>
              </a:lnSpc>
              <a:spcBef>
                <a:spcPts val="415"/>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When you make this comparison, you are estimating the value of your company relative to the entire market (rather than just a sector).</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41</a:t>
            </a:r>
            <a:endParaRPr sz="1300">
              <a:latin typeface="Times New Roman"/>
              <a:cs typeface="Times New Roman"/>
            </a:endParaRPr>
          </a:p>
        </p:txBody>
      </p:sp>
    </p:spTree>
    <p:extLst>
      <p:ext uri="{BB962C8B-B14F-4D97-AF65-F5344CB8AC3E}">
        <p14:creationId xmlns:p14="http://schemas.microsoft.com/office/powerpoint/2010/main" val="2338807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7" name="object 1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p:nvPr/>
        </p:nvSpPr>
        <p:spPr>
          <a:xfrm>
            <a:off x="2147455" y="1882589"/>
            <a:ext cx="5218545" cy="4057930"/>
          </a:xfrm>
          <a:prstGeom prst="rect">
            <a:avLst/>
          </a:prstGeom>
          <a:blipFill>
            <a:blip r:embed="rId8" cstate="print"/>
            <a:stretch>
              <a:fillRect/>
            </a:stretch>
          </a:blipFill>
        </p:spPr>
        <p:txBody>
          <a:bodyPr wrap="square" lIns="0" tIns="0" rIns="0" bIns="0" rtlCol="0">
            <a:noAutofit/>
          </a:bodyPr>
          <a:lstStyle/>
          <a:p>
            <a:endParaRPr/>
          </a:p>
        </p:txBody>
      </p:sp>
      <p:sp>
        <p:nvSpPr>
          <p:cNvPr id="10" name="object 10"/>
          <p:cNvSpPr txBox="1"/>
          <p:nvPr/>
        </p:nvSpPr>
        <p:spPr>
          <a:xfrm>
            <a:off x="1950594" y="1307726"/>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9" name="object 9"/>
          <p:cNvSpPr txBox="1"/>
          <p:nvPr/>
        </p:nvSpPr>
        <p:spPr>
          <a:xfrm>
            <a:off x="2343232" y="1307726"/>
            <a:ext cx="77266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versus</a:t>
            </a:r>
            <a:endParaRPr sz="2200">
              <a:latin typeface="Times New Roman"/>
              <a:cs typeface="Times New Roman"/>
            </a:endParaRPr>
          </a:p>
        </p:txBody>
      </p:sp>
      <p:sp>
        <p:nvSpPr>
          <p:cNvPr id="8" name="object 8"/>
          <p:cNvSpPr txBox="1"/>
          <p:nvPr/>
        </p:nvSpPr>
        <p:spPr>
          <a:xfrm>
            <a:off x="3120527" y="1307726"/>
            <a:ext cx="109543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Expected</a:t>
            </a:r>
            <a:endParaRPr sz="2200">
              <a:latin typeface="Times New Roman"/>
              <a:cs typeface="Times New Roman"/>
            </a:endParaRPr>
          </a:p>
        </p:txBody>
      </p:sp>
      <p:sp>
        <p:nvSpPr>
          <p:cNvPr id="7" name="object 7"/>
          <p:cNvSpPr txBox="1"/>
          <p:nvPr/>
        </p:nvSpPr>
        <p:spPr>
          <a:xfrm>
            <a:off x="4220578" y="1307726"/>
            <a:ext cx="54212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EPS</a:t>
            </a:r>
            <a:endParaRPr sz="2200">
              <a:latin typeface="Times New Roman"/>
              <a:cs typeface="Times New Roman"/>
            </a:endParaRPr>
          </a:p>
        </p:txBody>
      </p:sp>
      <p:sp>
        <p:nvSpPr>
          <p:cNvPr id="6" name="object 6"/>
          <p:cNvSpPr txBox="1"/>
          <p:nvPr/>
        </p:nvSpPr>
        <p:spPr>
          <a:xfrm>
            <a:off x="4767334" y="1307726"/>
            <a:ext cx="98820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Growth:</a:t>
            </a:r>
            <a:endParaRPr sz="2200">
              <a:latin typeface="Times New Roman"/>
              <a:cs typeface="Times New Roman"/>
            </a:endParaRPr>
          </a:p>
        </p:txBody>
      </p:sp>
      <p:sp>
        <p:nvSpPr>
          <p:cNvPr id="5" name="object 5"/>
          <p:cNvSpPr txBox="1"/>
          <p:nvPr/>
        </p:nvSpPr>
        <p:spPr>
          <a:xfrm>
            <a:off x="5760151" y="1307726"/>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6691121" y="1307726"/>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42</a:t>
            </a:r>
            <a:endParaRPr sz="1300">
              <a:latin typeface="Times New Roman"/>
              <a:cs typeface="Times New Roman"/>
            </a:endParaRPr>
          </a:p>
        </p:txBody>
      </p:sp>
    </p:spTree>
    <p:extLst>
      <p:ext uri="{BB962C8B-B14F-4D97-AF65-F5344CB8AC3E}">
        <p14:creationId xmlns:p14="http://schemas.microsoft.com/office/powerpoint/2010/main" val="3790594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9" name="object 1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0" name="object 2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1" name="object 2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2" name="object 2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5" name="object 15"/>
          <p:cNvSpPr/>
          <p:nvPr/>
        </p:nvSpPr>
        <p:spPr>
          <a:xfrm>
            <a:off x="2563091" y="1882588"/>
            <a:ext cx="4525818" cy="1266265"/>
          </a:xfrm>
          <a:prstGeom prst="rect">
            <a:avLst/>
          </a:prstGeom>
          <a:blipFill>
            <a:blip r:embed="rId8" cstate="print"/>
            <a:stretch>
              <a:fillRect/>
            </a:stretch>
          </a:blipFill>
        </p:spPr>
        <p:txBody>
          <a:bodyPr wrap="square" lIns="0" tIns="0" rIns="0" bIns="0" rtlCol="0">
            <a:noAutofit/>
          </a:bodyPr>
          <a:lstStyle/>
          <a:p>
            <a:endParaRPr/>
          </a:p>
        </p:txBody>
      </p:sp>
      <p:sp>
        <p:nvSpPr>
          <p:cNvPr id="14" name="object 14"/>
          <p:cNvSpPr/>
          <p:nvPr/>
        </p:nvSpPr>
        <p:spPr>
          <a:xfrm>
            <a:off x="1246909" y="3496235"/>
            <a:ext cx="6788727" cy="1815353"/>
          </a:xfrm>
          <a:prstGeom prst="rect">
            <a:avLst/>
          </a:prstGeom>
          <a:blipFill>
            <a:blip r:embed="rId9" cstate="print"/>
            <a:stretch>
              <a:fillRect/>
            </a:stretch>
          </a:blipFill>
        </p:spPr>
        <p:txBody>
          <a:bodyPr wrap="square" lIns="0" tIns="0" rIns="0" bIns="0" rtlCol="0">
            <a:noAutofit/>
          </a:bodyPr>
          <a:lstStyle/>
          <a:p>
            <a:endParaRPr/>
          </a:p>
        </p:txBody>
      </p:sp>
      <p:sp>
        <p:nvSpPr>
          <p:cNvPr id="13" name="object 13"/>
          <p:cNvSpPr txBox="1"/>
          <p:nvPr/>
        </p:nvSpPr>
        <p:spPr>
          <a:xfrm>
            <a:off x="1238655" y="1307726"/>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12" name="object 12"/>
          <p:cNvSpPr txBox="1"/>
          <p:nvPr/>
        </p:nvSpPr>
        <p:spPr>
          <a:xfrm>
            <a:off x="1631292" y="1307726"/>
            <a:ext cx="74192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a:t>
            </a:r>
            <a:endParaRPr sz="2200">
              <a:latin typeface="Times New Roman"/>
              <a:cs typeface="Times New Roman"/>
            </a:endParaRPr>
          </a:p>
        </p:txBody>
      </p:sp>
      <p:sp>
        <p:nvSpPr>
          <p:cNvPr id="11" name="object 11"/>
          <p:cNvSpPr txBox="1"/>
          <p:nvPr/>
        </p:nvSpPr>
        <p:spPr>
          <a:xfrm>
            <a:off x="2377830" y="1307726"/>
            <a:ext cx="104960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Standard</a:t>
            </a:r>
            <a:endParaRPr sz="2200">
              <a:latin typeface="Times New Roman"/>
              <a:cs typeface="Times New Roman"/>
            </a:endParaRPr>
          </a:p>
        </p:txBody>
      </p:sp>
      <p:sp>
        <p:nvSpPr>
          <p:cNvPr id="10" name="object 10"/>
          <p:cNvSpPr txBox="1"/>
          <p:nvPr/>
        </p:nvSpPr>
        <p:spPr>
          <a:xfrm>
            <a:off x="3432051" y="1307726"/>
            <a:ext cx="129599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Regression</a:t>
            </a:r>
            <a:endParaRPr sz="2200">
              <a:latin typeface="Times New Roman"/>
              <a:cs typeface="Times New Roman"/>
            </a:endParaRPr>
          </a:p>
        </p:txBody>
      </p:sp>
      <p:sp>
        <p:nvSpPr>
          <p:cNvPr id="9" name="object 9"/>
          <p:cNvSpPr txBox="1"/>
          <p:nvPr/>
        </p:nvSpPr>
        <p:spPr>
          <a:xfrm>
            <a:off x="4732661" y="1307726"/>
            <a:ext cx="38774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for</a:t>
            </a:r>
            <a:endParaRPr sz="2200">
              <a:latin typeface="Times New Roman"/>
              <a:cs typeface="Times New Roman"/>
            </a:endParaRPr>
          </a:p>
        </p:txBody>
      </p:sp>
      <p:sp>
        <p:nvSpPr>
          <p:cNvPr id="8" name="object 8"/>
          <p:cNvSpPr txBox="1"/>
          <p:nvPr/>
        </p:nvSpPr>
        <p:spPr>
          <a:xfrm>
            <a:off x="5125021" y="1307726"/>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7" name="object 7"/>
          <p:cNvSpPr txBox="1"/>
          <p:nvPr/>
        </p:nvSpPr>
        <p:spPr>
          <a:xfrm>
            <a:off x="5548527" y="1307726"/>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stocks</a:t>
            </a:r>
            <a:endParaRPr sz="2200">
              <a:latin typeface="Times New Roman"/>
              <a:cs typeface="Times New Roman"/>
            </a:endParaRPr>
          </a:p>
        </p:txBody>
      </p:sp>
      <p:sp>
        <p:nvSpPr>
          <p:cNvPr id="6" name="object 6"/>
          <p:cNvSpPr txBox="1"/>
          <p:nvPr/>
        </p:nvSpPr>
        <p:spPr>
          <a:xfrm>
            <a:off x="6310527" y="1307726"/>
            <a:ext cx="15692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5" name="object 5"/>
          <p:cNvSpPr txBox="1"/>
          <p:nvPr/>
        </p:nvSpPr>
        <p:spPr>
          <a:xfrm>
            <a:off x="6472070" y="1307726"/>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7403040" y="1307726"/>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43</a:t>
            </a:r>
            <a:endParaRPr sz="1300">
              <a:latin typeface="Times New Roman"/>
              <a:cs typeface="Times New Roman"/>
            </a:endParaRPr>
          </a:p>
        </p:txBody>
      </p:sp>
    </p:spTree>
    <p:extLst>
      <p:ext uri="{BB962C8B-B14F-4D97-AF65-F5344CB8AC3E}">
        <p14:creationId xmlns:p14="http://schemas.microsoft.com/office/powerpoint/2010/main" val="2196685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txBox="1"/>
          <p:nvPr/>
        </p:nvSpPr>
        <p:spPr>
          <a:xfrm>
            <a:off x="2219906" y="1307726"/>
            <a:ext cx="482069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Problems with the regression methodology</a:t>
            </a:r>
            <a:endParaRPr sz="2200">
              <a:latin typeface="Times New Roman"/>
              <a:cs typeface="Times New Roman"/>
            </a:endParaRPr>
          </a:p>
        </p:txBody>
      </p:sp>
      <p:sp>
        <p:nvSpPr>
          <p:cNvPr id="13" name="object 13"/>
          <p:cNvSpPr txBox="1"/>
          <p:nvPr/>
        </p:nvSpPr>
        <p:spPr>
          <a:xfrm>
            <a:off x="1525442" y="2095500"/>
            <a:ext cx="6731274"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basic regression assumes a </a:t>
            </a:r>
            <a:r>
              <a:rPr sz="2400" u="heavy" baseline="1610" dirty="0">
                <a:latin typeface="Times New Roman"/>
                <a:cs typeface="Times New Roman"/>
              </a:rPr>
              <a:t>linear relationship</a:t>
            </a:r>
            <a:r>
              <a:rPr sz="2400" baseline="1610" dirty="0">
                <a:latin typeface="Times New Roman"/>
                <a:cs typeface="Times New Roman"/>
              </a:rPr>
              <a:t> between PE ratios and the</a:t>
            </a:r>
            <a:endParaRPr sz="1600">
              <a:latin typeface="Times New Roman"/>
              <a:cs typeface="Times New Roman"/>
            </a:endParaRPr>
          </a:p>
        </p:txBody>
      </p:sp>
      <p:sp>
        <p:nvSpPr>
          <p:cNvPr id="12" name="object 12"/>
          <p:cNvSpPr txBox="1"/>
          <p:nvPr/>
        </p:nvSpPr>
        <p:spPr>
          <a:xfrm>
            <a:off x="1525442" y="2330824"/>
            <a:ext cx="6816825" cy="762000"/>
          </a:xfrm>
          <a:prstGeom prst="rect">
            <a:avLst/>
          </a:prstGeom>
        </p:spPr>
        <p:txBody>
          <a:bodyPr wrap="square" lIns="0" tIns="0" rIns="0" bIns="0" rtlCol="0">
            <a:noAutofit/>
          </a:bodyPr>
          <a:lstStyle/>
          <a:p>
            <a:pPr marL="319115" marR="23988">
              <a:lnSpc>
                <a:spcPts val="1650"/>
              </a:lnSpc>
              <a:spcBef>
                <a:spcPts val="83"/>
              </a:spcBef>
            </a:pPr>
            <a:r>
              <a:rPr sz="1600" dirty="0">
                <a:latin typeface="Times New Roman"/>
                <a:cs typeface="Times New Roman"/>
              </a:rPr>
              <a:t>financial</a:t>
            </a:r>
            <a:r>
              <a:rPr sz="1600" spc="-88" dirty="0">
                <a:latin typeface="Times New Roman"/>
                <a:cs typeface="Times New Roman"/>
              </a:rPr>
              <a:t> </a:t>
            </a:r>
            <a:r>
              <a:rPr sz="1600" dirty="0">
                <a:latin typeface="Times New Roman"/>
                <a:cs typeface="Times New Roman"/>
              </a:rPr>
              <a:t>proxies, and that might not be appropriate.</a:t>
            </a:r>
            <a:endParaRPr sz="1600">
              <a:latin typeface="Times New Roman"/>
              <a:cs typeface="Times New Roman"/>
            </a:endParaRPr>
          </a:p>
          <a:p>
            <a:pPr marL="319115" indent="-307718">
              <a:lnSpc>
                <a:spcPct val="99466"/>
              </a:lnSpc>
              <a:spcBef>
                <a:spcPts val="42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basic relationship between PE ratios and financial</a:t>
            </a:r>
            <a:r>
              <a:rPr sz="1600" spc="-88" dirty="0">
                <a:latin typeface="Times New Roman"/>
                <a:cs typeface="Times New Roman"/>
              </a:rPr>
              <a:t> </a:t>
            </a:r>
            <a:r>
              <a:rPr sz="1600" dirty="0">
                <a:latin typeface="Times New Roman"/>
                <a:cs typeface="Times New Roman"/>
              </a:rPr>
              <a:t>variables itself </a:t>
            </a:r>
            <a:r>
              <a:rPr sz="1600" u="heavy" dirty="0">
                <a:latin typeface="Times New Roman"/>
                <a:cs typeface="Times New Roman"/>
              </a:rPr>
              <a:t>might</a:t>
            </a:r>
            <a:r>
              <a:rPr sz="1600" dirty="0">
                <a:latin typeface="Times New Roman"/>
                <a:cs typeface="Times New Roman"/>
              </a:rPr>
              <a:t> </a:t>
            </a:r>
            <a:r>
              <a:rPr sz="1600" u="heavy" dirty="0">
                <a:latin typeface="Times New Roman"/>
                <a:cs typeface="Times New Roman"/>
              </a:rPr>
              <a:t>not be stable</a:t>
            </a:r>
            <a:r>
              <a:rPr sz="1600" dirty="0">
                <a:latin typeface="Times New Roman"/>
                <a:cs typeface="Times New Roman"/>
              </a:rPr>
              <a:t>, and if it shifts from year to year, the predictions from the model</a:t>
            </a:r>
            <a:endParaRPr sz="1600">
              <a:latin typeface="Times New Roman"/>
              <a:cs typeface="Times New Roman"/>
            </a:endParaRPr>
          </a:p>
        </p:txBody>
      </p:sp>
      <p:sp>
        <p:nvSpPr>
          <p:cNvPr id="11" name="object 11"/>
          <p:cNvSpPr txBox="1"/>
          <p:nvPr/>
        </p:nvSpPr>
        <p:spPr>
          <a:xfrm>
            <a:off x="1525442" y="3104030"/>
            <a:ext cx="6701765" cy="519056"/>
          </a:xfrm>
          <a:prstGeom prst="rect">
            <a:avLst/>
          </a:prstGeom>
        </p:spPr>
        <p:txBody>
          <a:bodyPr wrap="square" lIns="0" tIns="0" rIns="0" bIns="0" rtlCol="0">
            <a:noAutofit/>
          </a:bodyPr>
          <a:lstStyle/>
          <a:p>
            <a:pPr marL="319115" marR="30772">
              <a:lnSpc>
                <a:spcPts val="1650"/>
              </a:lnSpc>
              <a:spcBef>
                <a:spcPts val="83"/>
              </a:spcBef>
            </a:pPr>
            <a:r>
              <a:rPr sz="1600" dirty="0">
                <a:latin typeface="Times New Roman"/>
                <a:cs typeface="Times New Roman"/>
              </a:rPr>
              <a:t>may not be reliable.</a:t>
            </a:r>
            <a:endParaRPr sz="1600">
              <a:latin typeface="Times New Roman"/>
              <a:cs typeface="Times New Roman"/>
            </a:endParaRPr>
          </a:p>
          <a:p>
            <a:pPr marL="11397">
              <a:lnSpc>
                <a:spcPct val="95825"/>
              </a:lnSpc>
              <a:spcBef>
                <a:spcPts val="42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independent variables are </a:t>
            </a:r>
            <a:r>
              <a:rPr sz="1600" u="heavy" dirty="0">
                <a:latin typeface="Times New Roman"/>
                <a:cs typeface="Times New Roman"/>
              </a:rPr>
              <a:t>correlated with each other</a:t>
            </a:r>
            <a:r>
              <a:rPr sz="1600" dirty="0">
                <a:latin typeface="Times New Roman"/>
                <a:cs typeface="Times New Roman"/>
              </a:rPr>
              <a:t>. For example, high</a:t>
            </a:r>
            <a:endParaRPr sz="1600">
              <a:latin typeface="Times New Roman"/>
              <a:cs typeface="Times New Roman"/>
            </a:endParaRPr>
          </a:p>
        </p:txBody>
      </p:sp>
      <p:sp>
        <p:nvSpPr>
          <p:cNvPr id="10" name="object 10"/>
          <p:cNvSpPr txBox="1"/>
          <p:nvPr/>
        </p:nvSpPr>
        <p:spPr>
          <a:xfrm>
            <a:off x="1837169" y="3641912"/>
            <a:ext cx="6539132" cy="705971"/>
          </a:xfrm>
          <a:prstGeom prst="rect">
            <a:avLst/>
          </a:prstGeom>
        </p:spPr>
        <p:txBody>
          <a:bodyPr wrap="square" lIns="0" tIns="0" rIns="0" bIns="0" rtlCol="0">
            <a:noAutofit/>
          </a:bodyPr>
          <a:lstStyle/>
          <a:p>
            <a:pPr marL="11397" marR="23988">
              <a:lnSpc>
                <a:spcPts val="1650"/>
              </a:lnSpc>
              <a:spcBef>
                <a:spcPts val="83"/>
              </a:spcBef>
            </a:pPr>
            <a:r>
              <a:rPr sz="1600" dirty="0">
                <a:latin typeface="Times New Roman"/>
                <a:cs typeface="Times New Roman"/>
              </a:rPr>
              <a:t>growth firms</a:t>
            </a:r>
            <a:r>
              <a:rPr sz="1600" spc="-88" dirty="0">
                <a:latin typeface="Times New Roman"/>
                <a:cs typeface="Times New Roman"/>
              </a:rPr>
              <a:t> </a:t>
            </a:r>
            <a:r>
              <a:rPr sz="1600" dirty="0">
                <a:latin typeface="Times New Roman"/>
                <a:cs typeface="Times New Roman"/>
              </a:rPr>
              <a:t>tend to have high risk. This multi-collinearity makes the</a:t>
            </a:r>
            <a:endParaRPr sz="1600">
              <a:latin typeface="Times New Roman"/>
              <a:cs typeface="Times New Roman"/>
            </a:endParaRPr>
          </a:p>
          <a:p>
            <a:pPr marL="11397">
              <a:lnSpc>
                <a:spcPts val="1857"/>
              </a:lnSpc>
            </a:pPr>
            <a:r>
              <a:rPr sz="1600" dirty="0">
                <a:latin typeface="Times New Roman"/>
                <a:cs typeface="Times New Roman"/>
              </a:rPr>
              <a:t>coefficients</a:t>
            </a:r>
            <a:r>
              <a:rPr sz="1600" spc="-91" dirty="0">
                <a:latin typeface="Times New Roman"/>
                <a:cs typeface="Times New Roman"/>
              </a:rPr>
              <a:t> </a:t>
            </a:r>
            <a:r>
              <a:rPr sz="1600" dirty="0">
                <a:latin typeface="Times New Roman"/>
                <a:cs typeface="Times New Roman"/>
              </a:rPr>
              <a:t>of the regressions unreliable and may explain the large changes in </a:t>
            </a:r>
            <a:endParaRPr sz="1600">
              <a:latin typeface="Times New Roman"/>
              <a:cs typeface="Times New Roman"/>
            </a:endParaRPr>
          </a:p>
          <a:p>
            <a:pPr marL="11397">
              <a:lnSpc>
                <a:spcPts val="1857"/>
              </a:lnSpc>
              <a:spcBef>
                <a:spcPts val="117"/>
              </a:spcBef>
            </a:pPr>
            <a:r>
              <a:rPr sz="1600" dirty="0">
                <a:latin typeface="Times New Roman"/>
                <a:cs typeface="Times New Roman"/>
              </a:rPr>
              <a:t>these coefficients</a:t>
            </a:r>
            <a:r>
              <a:rPr sz="1600" spc="-91" dirty="0">
                <a:latin typeface="Times New Roman"/>
                <a:cs typeface="Times New Roman"/>
              </a:rPr>
              <a:t> </a:t>
            </a:r>
            <a:r>
              <a:rPr sz="1600" dirty="0">
                <a:latin typeface="Times New Roman"/>
                <a:cs typeface="Times New Roman"/>
              </a:rPr>
              <a:t>from period to period.</a:t>
            </a:r>
            <a:endParaRPr sz="1600">
              <a:latin typeface="Times New Roman"/>
              <a:cs typeface="Times New Roman"/>
            </a:endParaRPr>
          </a:p>
        </p:txBody>
      </p:sp>
      <p:sp>
        <p:nvSpPr>
          <p:cNvPr id="9" name="object 9"/>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8" name="object 8"/>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44</a:t>
            </a:r>
            <a:endParaRPr sz="1300">
              <a:latin typeface="Times New Roman"/>
              <a:cs typeface="Times New Roman"/>
            </a:endParaRPr>
          </a:p>
        </p:txBody>
      </p:sp>
      <p:sp>
        <p:nvSpPr>
          <p:cNvPr id="7" name="object 7"/>
          <p:cNvSpPr txBox="1"/>
          <p:nvPr/>
        </p:nvSpPr>
        <p:spPr>
          <a:xfrm>
            <a:off x="4970622" y="2134720"/>
            <a:ext cx="51953"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2114271" y="2907926"/>
            <a:ext cx="51947"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2362368" y="2907926"/>
            <a:ext cx="51945"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5229661" y="3438188"/>
            <a:ext cx="51955"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5651074" y="3438188"/>
            <a:ext cx="51955"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6083627" y="3438188"/>
            <a:ext cx="51955"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3630207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2" name="object 1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3" name="object 1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p:nvPr/>
        </p:nvSpPr>
        <p:spPr>
          <a:xfrm>
            <a:off x="1454727" y="2017059"/>
            <a:ext cx="7048500" cy="3697941"/>
          </a:xfrm>
          <a:prstGeom prst="rect">
            <a:avLst/>
          </a:prstGeom>
          <a:blipFill>
            <a:blip r:embed="rId8" cstate="print"/>
            <a:stretch>
              <a:fillRect/>
            </a:stretch>
          </a:blipFill>
        </p:spPr>
        <p:txBody>
          <a:bodyPr wrap="square" lIns="0" tIns="0" rIns="0" bIns="0" rtlCol="0">
            <a:noAutofit/>
          </a:bodyPr>
          <a:lstStyle/>
          <a:p>
            <a:endParaRPr/>
          </a:p>
        </p:txBody>
      </p:sp>
      <p:sp>
        <p:nvSpPr>
          <p:cNvPr id="6" name="object 6"/>
          <p:cNvSpPr txBox="1"/>
          <p:nvPr/>
        </p:nvSpPr>
        <p:spPr>
          <a:xfrm>
            <a:off x="2904988" y="1307726"/>
            <a:ext cx="49543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a:t>
            </a:r>
            <a:endParaRPr sz="2200">
              <a:latin typeface="Times New Roman"/>
              <a:cs typeface="Times New Roman"/>
            </a:endParaRPr>
          </a:p>
        </p:txBody>
      </p:sp>
      <p:sp>
        <p:nvSpPr>
          <p:cNvPr id="5" name="object 5"/>
          <p:cNvSpPr txBox="1"/>
          <p:nvPr/>
        </p:nvSpPr>
        <p:spPr>
          <a:xfrm>
            <a:off x="3405026" y="1307726"/>
            <a:ext cx="194222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Multicollinearity</a:t>
            </a:r>
            <a:endParaRPr sz="2200">
              <a:latin typeface="Times New Roman"/>
              <a:cs typeface="Times New Roman"/>
            </a:endParaRPr>
          </a:p>
        </p:txBody>
      </p:sp>
      <p:sp>
        <p:nvSpPr>
          <p:cNvPr id="4" name="object 4"/>
          <p:cNvSpPr txBox="1"/>
          <p:nvPr/>
        </p:nvSpPr>
        <p:spPr>
          <a:xfrm>
            <a:off x="5351868" y="1307726"/>
            <a:ext cx="100361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Problem</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45</a:t>
            </a:r>
            <a:endParaRPr sz="1300">
              <a:latin typeface="Times New Roman"/>
              <a:cs typeface="Times New Roman"/>
            </a:endParaRPr>
          </a:p>
        </p:txBody>
      </p:sp>
    </p:spTree>
    <p:extLst>
      <p:ext uri="{BB962C8B-B14F-4D97-AF65-F5344CB8AC3E}">
        <p14:creationId xmlns:p14="http://schemas.microsoft.com/office/powerpoint/2010/main" val="4172803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2" name="object 1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3" name="object 1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6" name="object 6"/>
          <p:cNvSpPr txBox="1"/>
          <p:nvPr/>
        </p:nvSpPr>
        <p:spPr>
          <a:xfrm>
            <a:off x="2974193" y="1307726"/>
            <a:ext cx="331216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Using the PE ratio regression</a:t>
            </a:r>
            <a:endParaRPr sz="2200">
              <a:latin typeface="Times New Roman"/>
              <a:cs typeface="Times New Roman"/>
            </a:endParaRPr>
          </a:p>
        </p:txBody>
      </p:sp>
      <p:sp>
        <p:nvSpPr>
          <p:cNvPr id="5" name="object 5"/>
          <p:cNvSpPr txBox="1"/>
          <p:nvPr/>
        </p:nvSpPr>
        <p:spPr>
          <a:xfrm>
            <a:off x="1525442" y="2095501"/>
            <a:ext cx="6789517" cy="956309"/>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Assume that you were given the following information for Dell. The firm</a:t>
            </a:r>
            <a:r>
              <a:rPr sz="2400" spc="-88" baseline="1610" dirty="0">
                <a:latin typeface="Times New Roman"/>
                <a:cs typeface="Times New Roman"/>
              </a:rPr>
              <a:t> </a:t>
            </a:r>
            <a:r>
              <a:rPr sz="2400" baseline="1610" dirty="0">
                <a:latin typeface="Times New Roman"/>
                <a:cs typeface="Times New Roman"/>
              </a:rPr>
              <a:t>has</a:t>
            </a:r>
            <a:endParaRPr sz="1600">
              <a:latin typeface="Times New Roman"/>
              <a:cs typeface="Times New Roman"/>
            </a:endParaRPr>
          </a:p>
          <a:p>
            <a:pPr marL="319115" marR="30121">
              <a:lnSpc>
                <a:spcPts val="1857"/>
              </a:lnSpc>
            </a:pPr>
            <a:r>
              <a:rPr sz="1600" dirty="0">
                <a:latin typeface="Times New Roman"/>
                <a:cs typeface="Times New Roman"/>
              </a:rPr>
              <a:t>an expected growth rate of 10%, a beta of 1.20 and pays no dividends. Based </a:t>
            </a:r>
            <a:endParaRPr sz="1600">
              <a:latin typeface="Times New Roman"/>
              <a:cs typeface="Times New Roman"/>
            </a:endParaRPr>
          </a:p>
          <a:p>
            <a:pPr marL="319115" marR="30121">
              <a:lnSpc>
                <a:spcPts val="1857"/>
              </a:lnSpc>
              <a:spcBef>
                <a:spcPts val="117"/>
              </a:spcBef>
            </a:pPr>
            <a:r>
              <a:rPr sz="1600" dirty="0">
                <a:latin typeface="Times New Roman"/>
                <a:cs typeface="Times New Roman"/>
              </a:rPr>
              <a:t>upon the regression, estimate the predicted PE ratio for Dell.</a:t>
            </a:r>
            <a:endParaRPr sz="1600">
              <a:latin typeface="Times New Roman"/>
              <a:cs typeface="Times New Roman"/>
            </a:endParaRPr>
          </a:p>
          <a:p>
            <a:pPr marL="421688" marR="30772">
              <a:lnSpc>
                <a:spcPct val="95825"/>
              </a:lnSpc>
              <a:spcBef>
                <a:spcPts val="363"/>
              </a:spcBef>
            </a:pPr>
            <a:r>
              <a:rPr sz="1400" dirty="0">
                <a:latin typeface="Times New Roman"/>
                <a:cs typeface="Times New Roman"/>
              </a:rPr>
              <a:t>Predicted PE =</a:t>
            </a:r>
            <a:endParaRPr sz="1400">
              <a:latin typeface="Times New Roman"/>
              <a:cs typeface="Times New Roman"/>
            </a:endParaRPr>
          </a:p>
        </p:txBody>
      </p:sp>
      <p:sp>
        <p:nvSpPr>
          <p:cNvPr id="4" name="object 4"/>
          <p:cNvSpPr txBox="1"/>
          <p:nvPr/>
        </p:nvSpPr>
        <p:spPr>
          <a:xfrm>
            <a:off x="1525442" y="3410173"/>
            <a:ext cx="6713928" cy="46706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Dell is actually trading at 18 times earnings. What does the predicted PE tell</a:t>
            </a:r>
            <a:endParaRPr sz="1600">
              <a:latin typeface="Times New Roman"/>
              <a:cs typeface="Times New Roman"/>
            </a:endParaRPr>
          </a:p>
          <a:p>
            <a:pPr marL="319115" marR="30772">
              <a:lnSpc>
                <a:spcPct val="95825"/>
              </a:lnSpc>
            </a:pPr>
            <a:r>
              <a:rPr sz="1600" dirty="0">
                <a:latin typeface="Times New Roman"/>
                <a:cs typeface="Times New Roman"/>
              </a:rPr>
              <a:t>you?</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46</a:t>
            </a:r>
            <a:endParaRPr sz="1300">
              <a:latin typeface="Times New Roman"/>
              <a:cs typeface="Times New Roman"/>
            </a:endParaRPr>
          </a:p>
        </p:txBody>
      </p:sp>
    </p:spTree>
    <p:extLst>
      <p:ext uri="{BB962C8B-B14F-4D97-AF65-F5344CB8AC3E}">
        <p14:creationId xmlns:p14="http://schemas.microsoft.com/office/powerpoint/2010/main" val="3070752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2" name="object 12"/>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3"/>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4"/>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7" name="object 7"/>
          <p:cNvSpPr txBox="1"/>
          <p:nvPr/>
        </p:nvSpPr>
        <p:spPr>
          <a:xfrm>
            <a:off x="3470738" y="1307726"/>
            <a:ext cx="231906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 value of growth</a:t>
            </a:r>
            <a:endParaRPr sz="2200">
              <a:latin typeface="Times New Roman"/>
              <a:cs typeface="Times New Roman"/>
            </a:endParaRPr>
          </a:p>
        </p:txBody>
      </p:sp>
      <p:sp>
        <p:nvSpPr>
          <p:cNvPr id="6" name="object 6"/>
          <p:cNvSpPr txBox="1"/>
          <p:nvPr/>
        </p:nvSpPr>
        <p:spPr>
          <a:xfrm>
            <a:off x="1525442" y="2084294"/>
            <a:ext cx="913675" cy="3108064"/>
          </a:xfrm>
          <a:prstGeom prst="rect">
            <a:avLst/>
          </a:prstGeom>
        </p:spPr>
        <p:txBody>
          <a:bodyPr wrap="square" lIns="0" tIns="0" rIns="0" bIns="0" rtlCol="0">
            <a:noAutofit/>
          </a:bodyPr>
          <a:lstStyle/>
          <a:p>
            <a:pPr marL="11397" marR="23933">
              <a:lnSpc>
                <a:spcPts val="1306"/>
              </a:lnSpc>
              <a:spcBef>
                <a:spcPts val="65"/>
              </a:spcBef>
            </a:pPr>
            <a:r>
              <a:rPr sz="1300" i="1" dirty="0">
                <a:latin typeface="Times New Roman"/>
                <a:cs typeface="Times New Roman"/>
              </a:rPr>
              <a:t>Time Period</a:t>
            </a:r>
            <a:endParaRPr sz="1300">
              <a:latin typeface="Times New Roman"/>
              <a:cs typeface="Times New Roman"/>
            </a:endParaRPr>
          </a:p>
          <a:p>
            <a:pPr marL="11397">
              <a:lnSpc>
                <a:spcPct val="95825"/>
              </a:lnSpc>
              <a:spcBef>
                <a:spcPts val="226"/>
              </a:spcBef>
            </a:pPr>
            <a:r>
              <a:rPr sz="1300" dirty="0">
                <a:latin typeface="Times New Roman"/>
                <a:cs typeface="Times New Roman"/>
              </a:rPr>
              <a:t>January 2012</a:t>
            </a:r>
            <a:endParaRPr sz="1300">
              <a:latin typeface="Times New Roman"/>
              <a:cs typeface="Times New Roman"/>
            </a:endParaRPr>
          </a:p>
          <a:p>
            <a:pPr marL="11397">
              <a:lnSpc>
                <a:spcPct val="95825"/>
              </a:lnSpc>
              <a:spcBef>
                <a:spcPts val="350"/>
              </a:spcBef>
            </a:pPr>
            <a:r>
              <a:rPr sz="1300" dirty="0">
                <a:latin typeface="Times New Roman"/>
                <a:cs typeface="Times New Roman"/>
              </a:rPr>
              <a:t>January 2011</a:t>
            </a:r>
            <a:endParaRPr sz="1300">
              <a:latin typeface="Times New Roman"/>
              <a:cs typeface="Times New Roman"/>
            </a:endParaRPr>
          </a:p>
          <a:p>
            <a:pPr marL="11397">
              <a:lnSpc>
                <a:spcPct val="95825"/>
              </a:lnSpc>
              <a:spcBef>
                <a:spcPts val="440"/>
              </a:spcBef>
            </a:pPr>
            <a:r>
              <a:rPr sz="1300" dirty="0">
                <a:latin typeface="Times New Roman"/>
                <a:cs typeface="Times New Roman"/>
              </a:rPr>
              <a:t>January 2010</a:t>
            </a:r>
            <a:endParaRPr sz="1300">
              <a:latin typeface="Times New Roman"/>
              <a:cs typeface="Times New Roman"/>
            </a:endParaRPr>
          </a:p>
          <a:p>
            <a:pPr marL="11397">
              <a:lnSpc>
                <a:spcPct val="95825"/>
              </a:lnSpc>
              <a:spcBef>
                <a:spcPts val="350"/>
              </a:spcBef>
            </a:pPr>
            <a:r>
              <a:rPr sz="1300" dirty="0">
                <a:latin typeface="Times New Roman"/>
                <a:cs typeface="Times New Roman"/>
              </a:rPr>
              <a:t>January 2009</a:t>
            </a:r>
            <a:endParaRPr sz="1300">
              <a:latin typeface="Times New Roman"/>
              <a:cs typeface="Times New Roman"/>
            </a:endParaRPr>
          </a:p>
          <a:p>
            <a:pPr marL="11397">
              <a:lnSpc>
                <a:spcPct val="95825"/>
              </a:lnSpc>
              <a:spcBef>
                <a:spcPts val="350"/>
              </a:spcBef>
            </a:pPr>
            <a:r>
              <a:rPr sz="1300" dirty="0">
                <a:latin typeface="Times New Roman"/>
                <a:cs typeface="Times New Roman"/>
              </a:rPr>
              <a:t>January 2008</a:t>
            </a:r>
            <a:endParaRPr sz="1300">
              <a:latin typeface="Times New Roman"/>
              <a:cs typeface="Times New Roman"/>
            </a:endParaRPr>
          </a:p>
          <a:p>
            <a:pPr marL="11397">
              <a:lnSpc>
                <a:spcPct val="95825"/>
              </a:lnSpc>
              <a:spcBef>
                <a:spcPts val="350"/>
              </a:spcBef>
            </a:pPr>
            <a:r>
              <a:rPr sz="1300" dirty="0">
                <a:latin typeface="Times New Roman"/>
                <a:cs typeface="Times New Roman"/>
              </a:rPr>
              <a:t>January 2007</a:t>
            </a:r>
            <a:endParaRPr sz="1300">
              <a:latin typeface="Times New Roman"/>
              <a:cs typeface="Times New Roman"/>
            </a:endParaRPr>
          </a:p>
          <a:p>
            <a:pPr marL="11397">
              <a:lnSpc>
                <a:spcPct val="95825"/>
              </a:lnSpc>
              <a:spcBef>
                <a:spcPts val="350"/>
              </a:spcBef>
            </a:pPr>
            <a:r>
              <a:rPr sz="1300" dirty="0">
                <a:latin typeface="Times New Roman"/>
                <a:cs typeface="Times New Roman"/>
              </a:rPr>
              <a:t>January 2006</a:t>
            </a:r>
            <a:endParaRPr sz="1300">
              <a:latin typeface="Times New Roman"/>
              <a:cs typeface="Times New Roman"/>
            </a:endParaRPr>
          </a:p>
          <a:p>
            <a:pPr marL="11397">
              <a:lnSpc>
                <a:spcPct val="95825"/>
              </a:lnSpc>
              <a:spcBef>
                <a:spcPts val="350"/>
              </a:spcBef>
            </a:pPr>
            <a:r>
              <a:rPr sz="1300" dirty="0">
                <a:latin typeface="Times New Roman"/>
                <a:cs typeface="Times New Roman"/>
              </a:rPr>
              <a:t>January 2005</a:t>
            </a:r>
            <a:endParaRPr sz="1300">
              <a:latin typeface="Times New Roman"/>
              <a:cs typeface="Times New Roman"/>
            </a:endParaRPr>
          </a:p>
          <a:p>
            <a:pPr marL="11397">
              <a:lnSpc>
                <a:spcPct val="95825"/>
              </a:lnSpc>
              <a:spcBef>
                <a:spcPts val="440"/>
              </a:spcBef>
            </a:pPr>
            <a:r>
              <a:rPr sz="1300" dirty="0">
                <a:latin typeface="Times New Roman"/>
                <a:cs typeface="Times New Roman"/>
              </a:rPr>
              <a:t>January 2004</a:t>
            </a:r>
            <a:endParaRPr sz="1300">
              <a:latin typeface="Times New Roman"/>
              <a:cs typeface="Times New Roman"/>
            </a:endParaRPr>
          </a:p>
          <a:p>
            <a:pPr marL="11397">
              <a:lnSpc>
                <a:spcPct val="95825"/>
              </a:lnSpc>
              <a:spcBef>
                <a:spcPts val="350"/>
              </a:spcBef>
            </a:pPr>
            <a:r>
              <a:rPr sz="1300" dirty="0">
                <a:latin typeface="Times New Roman"/>
                <a:cs typeface="Times New Roman"/>
              </a:rPr>
              <a:t>January 2003</a:t>
            </a:r>
            <a:endParaRPr sz="1300">
              <a:latin typeface="Times New Roman"/>
              <a:cs typeface="Times New Roman"/>
            </a:endParaRPr>
          </a:p>
          <a:p>
            <a:pPr marL="11397">
              <a:lnSpc>
                <a:spcPct val="95825"/>
              </a:lnSpc>
              <a:spcBef>
                <a:spcPts val="350"/>
              </a:spcBef>
            </a:pPr>
            <a:r>
              <a:rPr sz="1300" dirty="0">
                <a:latin typeface="Times New Roman"/>
                <a:cs typeface="Times New Roman"/>
              </a:rPr>
              <a:t>January 2002</a:t>
            </a:r>
            <a:endParaRPr sz="1300">
              <a:latin typeface="Times New Roman"/>
              <a:cs typeface="Times New Roman"/>
            </a:endParaRPr>
          </a:p>
          <a:p>
            <a:pPr marL="11397">
              <a:lnSpc>
                <a:spcPct val="95825"/>
              </a:lnSpc>
              <a:spcBef>
                <a:spcPts val="350"/>
              </a:spcBef>
            </a:pPr>
            <a:r>
              <a:rPr sz="1300" dirty="0">
                <a:latin typeface="Times New Roman"/>
                <a:cs typeface="Times New Roman"/>
              </a:rPr>
              <a:t>January 2001</a:t>
            </a:r>
            <a:endParaRPr sz="1300">
              <a:latin typeface="Times New Roman"/>
              <a:cs typeface="Times New Roman"/>
            </a:endParaRPr>
          </a:p>
          <a:p>
            <a:pPr marL="11397">
              <a:lnSpc>
                <a:spcPct val="95825"/>
              </a:lnSpc>
              <a:spcBef>
                <a:spcPts val="350"/>
              </a:spcBef>
            </a:pPr>
            <a:r>
              <a:rPr sz="1300" dirty="0">
                <a:latin typeface="Times New Roman"/>
                <a:cs typeface="Times New Roman"/>
              </a:rPr>
              <a:t>January 2000</a:t>
            </a:r>
            <a:endParaRPr sz="1300">
              <a:latin typeface="Times New Roman"/>
              <a:cs typeface="Times New Roman"/>
            </a:endParaRPr>
          </a:p>
        </p:txBody>
      </p:sp>
      <p:sp>
        <p:nvSpPr>
          <p:cNvPr id="5" name="object 5"/>
          <p:cNvSpPr txBox="1"/>
          <p:nvPr/>
        </p:nvSpPr>
        <p:spPr>
          <a:xfrm>
            <a:off x="3309215" y="2084294"/>
            <a:ext cx="2161734" cy="3108064"/>
          </a:xfrm>
          <a:prstGeom prst="rect">
            <a:avLst/>
          </a:prstGeom>
        </p:spPr>
        <p:txBody>
          <a:bodyPr wrap="square" lIns="0" tIns="0" rIns="0" bIns="0" rtlCol="0">
            <a:noAutofit/>
          </a:bodyPr>
          <a:lstStyle/>
          <a:p>
            <a:pPr marL="11397">
              <a:lnSpc>
                <a:spcPts val="1306"/>
              </a:lnSpc>
              <a:spcBef>
                <a:spcPts val="65"/>
              </a:spcBef>
            </a:pPr>
            <a:r>
              <a:rPr sz="1300" i="1" dirty="0">
                <a:latin typeface="Times New Roman"/>
                <a:cs typeface="Times New Roman"/>
              </a:rPr>
              <a:t>   PE Value of extra 1% of growth</a:t>
            </a:r>
            <a:endParaRPr sz="1300">
              <a:latin typeface="Times New Roman"/>
              <a:cs typeface="Times New Roman"/>
            </a:endParaRPr>
          </a:p>
          <a:p>
            <a:pPr marL="51286" marR="23934">
              <a:lnSpc>
                <a:spcPct val="95825"/>
              </a:lnSpc>
              <a:spcBef>
                <a:spcPts val="226"/>
              </a:spcBef>
            </a:pPr>
            <a:r>
              <a:rPr sz="1300" dirty="0">
                <a:latin typeface="Times New Roman"/>
                <a:cs typeface="Times New Roman"/>
              </a:rPr>
              <a:t>0.408</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0.836</a:t>
            </a:r>
            <a:endParaRPr sz="1300">
              <a:latin typeface="Times New Roman"/>
              <a:cs typeface="Times New Roman"/>
            </a:endParaRPr>
          </a:p>
          <a:p>
            <a:pPr marL="51286" marR="23934">
              <a:lnSpc>
                <a:spcPct val="95825"/>
              </a:lnSpc>
              <a:spcBef>
                <a:spcPts val="440"/>
              </a:spcBef>
            </a:pPr>
            <a:r>
              <a:rPr sz="1300" dirty="0">
                <a:latin typeface="Times New Roman"/>
                <a:cs typeface="Times New Roman"/>
              </a:rPr>
              <a:t>0.550</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0.780</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1.427</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1.178</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1.131</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0.914</a:t>
            </a:r>
            <a:endParaRPr sz="1300">
              <a:latin typeface="Times New Roman"/>
              <a:cs typeface="Times New Roman"/>
            </a:endParaRPr>
          </a:p>
          <a:p>
            <a:pPr marL="51286" marR="23934">
              <a:lnSpc>
                <a:spcPct val="95825"/>
              </a:lnSpc>
              <a:spcBef>
                <a:spcPts val="440"/>
              </a:spcBef>
            </a:pPr>
            <a:r>
              <a:rPr sz="1300" dirty="0">
                <a:latin typeface="Times New Roman"/>
                <a:cs typeface="Times New Roman"/>
              </a:rPr>
              <a:t>0.812</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2.621</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1.003</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1.457</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2.105</a:t>
            </a:r>
            <a:endParaRPr sz="1300">
              <a:latin typeface="Times New Roman"/>
              <a:cs typeface="Times New Roman"/>
            </a:endParaRPr>
          </a:p>
        </p:txBody>
      </p:sp>
      <p:sp>
        <p:nvSpPr>
          <p:cNvPr id="4" name="object 4"/>
          <p:cNvSpPr txBox="1"/>
          <p:nvPr/>
        </p:nvSpPr>
        <p:spPr>
          <a:xfrm>
            <a:off x="6264851" y="2084294"/>
            <a:ext cx="1501707" cy="3108064"/>
          </a:xfrm>
          <a:prstGeom prst="rect">
            <a:avLst/>
          </a:prstGeom>
        </p:spPr>
        <p:txBody>
          <a:bodyPr wrap="square" lIns="0" tIns="0" rIns="0" bIns="0" rtlCol="0">
            <a:noAutofit/>
          </a:bodyPr>
          <a:lstStyle/>
          <a:p>
            <a:pPr marL="11397">
              <a:lnSpc>
                <a:spcPts val="1306"/>
              </a:lnSpc>
            </a:pPr>
            <a:r>
              <a:rPr sz="1300" i="1" dirty="0">
                <a:latin typeface="Times New Roman"/>
                <a:cs typeface="Times New Roman"/>
              </a:rPr>
              <a:t>   Equity Risk Premium   </a:t>
            </a:r>
            <a:endParaRPr sz="1300">
              <a:latin typeface="Times New Roman"/>
              <a:cs typeface="Times New Roman"/>
            </a:endParaRPr>
          </a:p>
          <a:p>
            <a:pPr marL="51286" marR="23934">
              <a:lnSpc>
                <a:spcPct val="95825"/>
              </a:lnSpc>
              <a:spcBef>
                <a:spcPts val="292"/>
              </a:spcBef>
            </a:pPr>
            <a:r>
              <a:rPr sz="1300" dirty="0">
                <a:latin typeface="Times New Roman"/>
                <a:cs typeface="Times New Roman"/>
              </a:rPr>
              <a:t>6.04%</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5.20%</a:t>
            </a:r>
            <a:endParaRPr sz="1300">
              <a:latin typeface="Times New Roman"/>
              <a:cs typeface="Times New Roman"/>
            </a:endParaRPr>
          </a:p>
          <a:p>
            <a:pPr marL="51286" marR="23934">
              <a:lnSpc>
                <a:spcPct val="95825"/>
              </a:lnSpc>
              <a:spcBef>
                <a:spcPts val="440"/>
              </a:spcBef>
            </a:pPr>
            <a:r>
              <a:rPr sz="1300" dirty="0">
                <a:latin typeface="Times New Roman"/>
                <a:cs typeface="Times New Roman"/>
              </a:rPr>
              <a:t>4.36%</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6.43%</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4.37%</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4.16%</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4.07%</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3.65%</a:t>
            </a:r>
            <a:endParaRPr sz="1300">
              <a:latin typeface="Times New Roman"/>
              <a:cs typeface="Times New Roman"/>
            </a:endParaRPr>
          </a:p>
          <a:p>
            <a:pPr marL="51286" marR="23934">
              <a:lnSpc>
                <a:spcPct val="95825"/>
              </a:lnSpc>
              <a:spcBef>
                <a:spcPts val="440"/>
              </a:spcBef>
            </a:pPr>
            <a:r>
              <a:rPr sz="1300" dirty="0">
                <a:latin typeface="Times New Roman"/>
                <a:cs typeface="Times New Roman"/>
              </a:rPr>
              <a:t>3.69%</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4.10%</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3.62%</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2.75%</a:t>
            </a:r>
            <a:endParaRPr sz="1300">
              <a:latin typeface="Times New Roman"/>
              <a:cs typeface="Times New Roman"/>
            </a:endParaRPr>
          </a:p>
          <a:p>
            <a:pPr marL="51286" marR="23934">
              <a:lnSpc>
                <a:spcPct val="95825"/>
              </a:lnSpc>
              <a:spcBef>
                <a:spcPts val="350"/>
              </a:spcBef>
            </a:pPr>
            <a:r>
              <a:rPr sz="1300" dirty="0">
                <a:latin typeface="Times New Roman"/>
                <a:cs typeface="Times New Roman"/>
              </a:rPr>
              <a:t>2.05%</a:t>
            </a:r>
            <a:endParaRPr sz="13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47</a:t>
            </a:r>
            <a:endParaRPr sz="1300">
              <a:latin typeface="Times New Roman"/>
              <a:cs typeface="Times New Roman"/>
            </a:endParaRPr>
          </a:p>
        </p:txBody>
      </p:sp>
    </p:spTree>
    <p:extLst>
      <p:ext uri="{BB962C8B-B14F-4D97-AF65-F5344CB8AC3E}">
        <p14:creationId xmlns:p14="http://schemas.microsoft.com/office/powerpoint/2010/main" val="2822911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3" name="object 2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4" name="object 2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5" name="object 2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6" name="object 2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7" name="object 2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8" name="object 28"/>
          <p:cNvSpPr/>
          <p:nvPr/>
        </p:nvSpPr>
        <p:spPr>
          <a:xfrm>
            <a:off x="1039090" y="1815353"/>
            <a:ext cx="1128567" cy="537829"/>
          </a:xfrm>
          <a:custGeom>
            <a:avLst/>
            <a:gdLst/>
            <a:ahLst/>
            <a:cxnLst/>
            <a:rect l="l" t="t" r="r" b="b"/>
            <a:pathLst>
              <a:path w="1241424" h="609539">
                <a:moveTo>
                  <a:pt x="0" y="609539"/>
                </a:moveTo>
                <a:lnTo>
                  <a:pt x="1241424" y="609539"/>
                </a:lnTo>
                <a:lnTo>
                  <a:pt x="1241424" y="0"/>
                </a:lnTo>
                <a:lnTo>
                  <a:pt x="0" y="0"/>
                </a:lnTo>
                <a:lnTo>
                  <a:pt x="0" y="609539"/>
                </a:lnTo>
                <a:close/>
              </a:path>
            </a:pathLst>
          </a:custGeom>
          <a:solidFill>
            <a:srgbClr val="FEFFFF"/>
          </a:solidFill>
        </p:spPr>
        <p:txBody>
          <a:bodyPr wrap="square" lIns="0" tIns="0" rIns="0" bIns="0" rtlCol="0">
            <a:noAutofit/>
          </a:bodyPr>
          <a:lstStyle/>
          <a:p>
            <a:endParaRPr/>
          </a:p>
        </p:txBody>
      </p:sp>
      <p:sp>
        <p:nvSpPr>
          <p:cNvPr id="29" name="object 29"/>
          <p:cNvSpPr/>
          <p:nvPr/>
        </p:nvSpPr>
        <p:spPr>
          <a:xfrm>
            <a:off x="1039090" y="2353181"/>
            <a:ext cx="1128567" cy="721308"/>
          </a:xfrm>
          <a:custGeom>
            <a:avLst/>
            <a:gdLst/>
            <a:ahLst/>
            <a:cxnLst/>
            <a:rect l="l" t="t" r="r" b="b"/>
            <a:pathLst>
              <a:path w="1241424" h="817482">
                <a:moveTo>
                  <a:pt x="0" y="817482"/>
                </a:moveTo>
                <a:lnTo>
                  <a:pt x="1241424" y="817482"/>
                </a:lnTo>
                <a:lnTo>
                  <a:pt x="1241424" y="0"/>
                </a:lnTo>
                <a:lnTo>
                  <a:pt x="0" y="0"/>
                </a:lnTo>
                <a:lnTo>
                  <a:pt x="0" y="817482"/>
                </a:lnTo>
                <a:close/>
              </a:path>
            </a:pathLst>
          </a:custGeom>
          <a:solidFill>
            <a:srgbClr val="FEFFFF"/>
          </a:solidFill>
        </p:spPr>
        <p:txBody>
          <a:bodyPr wrap="square" lIns="0" tIns="0" rIns="0" bIns="0" rtlCol="0">
            <a:noAutofit/>
          </a:bodyPr>
          <a:lstStyle/>
          <a:p>
            <a:endParaRPr/>
          </a:p>
        </p:txBody>
      </p:sp>
      <p:sp>
        <p:nvSpPr>
          <p:cNvPr id="30" name="object 30"/>
          <p:cNvSpPr/>
          <p:nvPr/>
        </p:nvSpPr>
        <p:spPr>
          <a:xfrm>
            <a:off x="1039090" y="3074490"/>
            <a:ext cx="1128567" cy="564720"/>
          </a:xfrm>
          <a:custGeom>
            <a:avLst/>
            <a:gdLst/>
            <a:ahLst/>
            <a:cxnLst/>
            <a:rect l="l" t="t" r="r" b="b"/>
            <a:pathLst>
              <a:path w="1241424" h="640016">
                <a:moveTo>
                  <a:pt x="0" y="640016"/>
                </a:moveTo>
                <a:lnTo>
                  <a:pt x="1241424" y="640016"/>
                </a:lnTo>
                <a:lnTo>
                  <a:pt x="1241424" y="0"/>
                </a:lnTo>
                <a:lnTo>
                  <a:pt x="0" y="0"/>
                </a:lnTo>
                <a:lnTo>
                  <a:pt x="0" y="640016"/>
                </a:lnTo>
                <a:close/>
              </a:path>
            </a:pathLst>
          </a:custGeom>
          <a:solidFill>
            <a:srgbClr val="FEFFFF"/>
          </a:solidFill>
        </p:spPr>
        <p:txBody>
          <a:bodyPr wrap="square" lIns="0" tIns="0" rIns="0" bIns="0" rtlCol="0">
            <a:noAutofit/>
          </a:bodyPr>
          <a:lstStyle/>
          <a:p>
            <a:endParaRPr/>
          </a:p>
        </p:txBody>
      </p:sp>
      <p:sp>
        <p:nvSpPr>
          <p:cNvPr id="31" name="object 31"/>
          <p:cNvSpPr/>
          <p:nvPr/>
        </p:nvSpPr>
        <p:spPr>
          <a:xfrm>
            <a:off x="1039090" y="3639212"/>
            <a:ext cx="1128567" cy="1028037"/>
          </a:xfrm>
          <a:custGeom>
            <a:avLst/>
            <a:gdLst/>
            <a:ahLst/>
            <a:cxnLst/>
            <a:rect l="l" t="t" r="r" b="b"/>
            <a:pathLst>
              <a:path w="1241424" h="1165109">
                <a:moveTo>
                  <a:pt x="0" y="1165109"/>
                </a:moveTo>
                <a:lnTo>
                  <a:pt x="1241424" y="1165109"/>
                </a:lnTo>
                <a:lnTo>
                  <a:pt x="1241424" y="0"/>
                </a:lnTo>
                <a:lnTo>
                  <a:pt x="0" y="0"/>
                </a:lnTo>
                <a:lnTo>
                  <a:pt x="0" y="1165109"/>
                </a:lnTo>
                <a:close/>
              </a:path>
            </a:pathLst>
          </a:custGeom>
          <a:solidFill>
            <a:srgbClr val="FEFFFF"/>
          </a:solidFill>
        </p:spPr>
        <p:txBody>
          <a:bodyPr wrap="square" lIns="0" tIns="0" rIns="0" bIns="0" rtlCol="0">
            <a:noAutofit/>
          </a:bodyPr>
          <a:lstStyle/>
          <a:p>
            <a:endParaRPr/>
          </a:p>
        </p:txBody>
      </p:sp>
      <p:sp>
        <p:nvSpPr>
          <p:cNvPr id="32" name="object 32"/>
          <p:cNvSpPr/>
          <p:nvPr/>
        </p:nvSpPr>
        <p:spPr>
          <a:xfrm>
            <a:off x="2167658" y="1809750"/>
            <a:ext cx="0" cy="2863102"/>
          </a:xfrm>
          <a:custGeom>
            <a:avLst/>
            <a:gdLst/>
            <a:ahLst/>
            <a:cxnLst/>
            <a:rect l="l" t="t" r="r" b="b"/>
            <a:pathLst>
              <a:path h="3244849">
                <a:moveTo>
                  <a:pt x="0" y="0"/>
                </a:moveTo>
                <a:lnTo>
                  <a:pt x="0" y="3244849"/>
                </a:lnTo>
              </a:path>
            </a:pathLst>
          </a:custGeom>
          <a:ln w="12699">
            <a:solidFill>
              <a:srgbClr val="000000"/>
            </a:solidFill>
          </a:ln>
        </p:spPr>
        <p:txBody>
          <a:bodyPr wrap="square" lIns="0" tIns="0" rIns="0" bIns="0" rtlCol="0">
            <a:noAutofit/>
          </a:bodyPr>
          <a:lstStyle/>
          <a:p>
            <a:endParaRPr/>
          </a:p>
        </p:txBody>
      </p:sp>
      <p:sp>
        <p:nvSpPr>
          <p:cNvPr id="33" name="object 33"/>
          <p:cNvSpPr/>
          <p:nvPr/>
        </p:nvSpPr>
        <p:spPr>
          <a:xfrm>
            <a:off x="6650181" y="1809750"/>
            <a:ext cx="0" cy="2863102"/>
          </a:xfrm>
          <a:custGeom>
            <a:avLst/>
            <a:gdLst/>
            <a:ahLst/>
            <a:cxnLst/>
            <a:rect l="l" t="t" r="r" b="b"/>
            <a:pathLst>
              <a:path h="3244849">
                <a:moveTo>
                  <a:pt x="0" y="0"/>
                </a:moveTo>
                <a:lnTo>
                  <a:pt x="0" y="3244849"/>
                </a:lnTo>
              </a:path>
            </a:pathLst>
          </a:custGeom>
          <a:ln w="12699">
            <a:solidFill>
              <a:srgbClr val="000000"/>
            </a:solidFill>
          </a:ln>
        </p:spPr>
        <p:txBody>
          <a:bodyPr wrap="square" lIns="0" tIns="0" rIns="0" bIns="0" rtlCol="0">
            <a:noAutofit/>
          </a:bodyPr>
          <a:lstStyle/>
          <a:p>
            <a:endParaRPr/>
          </a:p>
        </p:txBody>
      </p:sp>
      <p:sp>
        <p:nvSpPr>
          <p:cNvPr id="34" name="object 34"/>
          <p:cNvSpPr/>
          <p:nvPr/>
        </p:nvSpPr>
        <p:spPr>
          <a:xfrm>
            <a:off x="1033318" y="2353182"/>
            <a:ext cx="6730999" cy="0"/>
          </a:xfrm>
          <a:custGeom>
            <a:avLst/>
            <a:gdLst/>
            <a:ahLst/>
            <a:cxnLst/>
            <a:rect l="l" t="t" r="r" b="b"/>
            <a:pathLst>
              <a:path w="7404099">
                <a:moveTo>
                  <a:pt x="0" y="0"/>
                </a:moveTo>
                <a:lnTo>
                  <a:pt x="7404099" y="0"/>
                </a:lnTo>
              </a:path>
            </a:pathLst>
          </a:custGeom>
          <a:ln w="38099">
            <a:solidFill>
              <a:srgbClr val="000000"/>
            </a:solidFill>
          </a:ln>
        </p:spPr>
        <p:txBody>
          <a:bodyPr wrap="square" lIns="0" tIns="0" rIns="0" bIns="0" rtlCol="0">
            <a:noAutofit/>
          </a:bodyPr>
          <a:lstStyle/>
          <a:p>
            <a:endParaRPr/>
          </a:p>
        </p:txBody>
      </p:sp>
      <p:sp>
        <p:nvSpPr>
          <p:cNvPr id="35" name="object 35"/>
          <p:cNvSpPr/>
          <p:nvPr/>
        </p:nvSpPr>
        <p:spPr>
          <a:xfrm>
            <a:off x="1033318" y="3074490"/>
            <a:ext cx="6730999" cy="0"/>
          </a:xfrm>
          <a:custGeom>
            <a:avLst/>
            <a:gdLst/>
            <a:ahLst/>
            <a:cxnLst/>
            <a:rect l="l" t="t" r="r" b="b"/>
            <a:pathLst>
              <a:path w="7404099">
                <a:moveTo>
                  <a:pt x="0" y="0"/>
                </a:moveTo>
                <a:lnTo>
                  <a:pt x="7404099" y="0"/>
                </a:lnTo>
              </a:path>
            </a:pathLst>
          </a:custGeom>
          <a:ln w="12699">
            <a:solidFill>
              <a:srgbClr val="000000"/>
            </a:solidFill>
          </a:ln>
        </p:spPr>
        <p:txBody>
          <a:bodyPr wrap="square" lIns="0" tIns="0" rIns="0" bIns="0" rtlCol="0">
            <a:noAutofit/>
          </a:bodyPr>
          <a:lstStyle/>
          <a:p>
            <a:endParaRPr/>
          </a:p>
        </p:txBody>
      </p:sp>
      <p:sp>
        <p:nvSpPr>
          <p:cNvPr id="36" name="object 36"/>
          <p:cNvSpPr/>
          <p:nvPr/>
        </p:nvSpPr>
        <p:spPr>
          <a:xfrm>
            <a:off x="1033318" y="3639211"/>
            <a:ext cx="6730999" cy="0"/>
          </a:xfrm>
          <a:custGeom>
            <a:avLst/>
            <a:gdLst/>
            <a:ahLst/>
            <a:cxnLst/>
            <a:rect l="l" t="t" r="r" b="b"/>
            <a:pathLst>
              <a:path w="7404099">
                <a:moveTo>
                  <a:pt x="0" y="0"/>
                </a:moveTo>
                <a:lnTo>
                  <a:pt x="7404099" y="0"/>
                </a:lnTo>
              </a:path>
            </a:pathLst>
          </a:custGeom>
          <a:ln w="12699">
            <a:solidFill>
              <a:srgbClr val="000000"/>
            </a:solidFill>
          </a:ln>
        </p:spPr>
        <p:txBody>
          <a:bodyPr wrap="square" lIns="0" tIns="0" rIns="0" bIns="0" rtlCol="0">
            <a:noAutofit/>
          </a:bodyPr>
          <a:lstStyle/>
          <a:p>
            <a:endParaRPr/>
          </a:p>
        </p:txBody>
      </p:sp>
      <p:sp>
        <p:nvSpPr>
          <p:cNvPr id="37" name="object 37"/>
          <p:cNvSpPr/>
          <p:nvPr/>
        </p:nvSpPr>
        <p:spPr>
          <a:xfrm>
            <a:off x="1039090" y="1809750"/>
            <a:ext cx="0" cy="2863102"/>
          </a:xfrm>
          <a:custGeom>
            <a:avLst/>
            <a:gdLst/>
            <a:ahLst/>
            <a:cxnLst/>
            <a:rect l="l" t="t" r="r" b="b"/>
            <a:pathLst>
              <a:path h="3244849">
                <a:moveTo>
                  <a:pt x="0" y="0"/>
                </a:moveTo>
                <a:lnTo>
                  <a:pt x="0" y="3244849"/>
                </a:lnTo>
              </a:path>
            </a:pathLst>
          </a:custGeom>
          <a:ln w="12699">
            <a:solidFill>
              <a:srgbClr val="000000"/>
            </a:solidFill>
          </a:ln>
        </p:spPr>
        <p:txBody>
          <a:bodyPr wrap="square" lIns="0" tIns="0" rIns="0" bIns="0" rtlCol="0">
            <a:noAutofit/>
          </a:bodyPr>
          <a:lstStyle/>
          <a:p>
            <a:endParaRPr/>
          </a:p>
        </p:txBody>
      </p:sp>
      <p:sp>
        <p:nvSpPr>
          <p:cNvPr id="38" name="object 38"/>
          <p:cNvSpPr/>
          <p:nvPr/>
        </p:nvSpPr>
        <p:spPr>
          <a:xfrm>
            <a:off x="7758545" y="1809750"/>
            <a:ext cx="0" cy="2863102"/>
          </a:xfrm>
          <a:custGeom>
            <a:avLst/>
            <a:gdLst/>
            <a:ahLst/>
            <a:cxnLst/>
            <a:rect l="l" t="t" r="r" b="b"/>
            <a:pathLst>
              <a:path h="3244849">
                <a:moveTo>
                  <a:pt x="0" y="0"/>
                </a:moveTo>
                <a:lnTo>
                  <a:pt x="0" y="3244849"/>
                </a:lnTo>
              </a:path>
            </a:pathLst>
          </a:custGeom>
          <a:ln w="12699">
            <a:solidFill>
              <a:srgbClr val="000000"/>
            </a:solidFill>
          </a:ln>
        </p:spPr>
        <p:txBody>
          <a:bodyPr wrap="square" lIns="0" tIns="0" rIns="0" bIns="0" rtlCol="0">
            <a:noAutofit/>
          </a:bodyPr>
          <a:lstStyle/>
          <a:p>
            <a:endParaRPr/>
          </a:p>
        </p:txBody>
      </p:sp>
      <p:sp>
        <p:nvSpPr>
          <p:cNvPr id="39" name="object 39"/>
          <p:cNvSpPr/>
          <p:nvPr/>
        </p:nvSpPr>
        <p:spPr>
          <a:xfrm>
            <a:off x="1033318" y="1815353"/>
            <a:ext cx="6730999" cy="0"/>
          </a:xfrm>
          <a:custGeom>
            <a:avLst/>
            <a:gdLst/>
            <a:ahLst/>
            <a:cxnLst/>
            <a:rect l="l" t="t" r="r" b="b"/>
            <a:pathLst>
              <a:path w="7404099">
                <a:moveTo>
                  <a:pt x="0" y="0"/>
                </a:moveTo>
                <a:lnTo>
                  <a:pt x="7404099" y="0"/>
                </a:lnTo>
              </a:path>
            </a:pathLst>
          </a:custGeom>
          <a:ln w="12699">
            <a:solidFill>
              <a:srgbClr val="000000"/>
            </a:solidFill>
          </a:ln>
        </p:spPr>
        <p:txBody>
          <a:bodyPr wrap="square" lIns="0" tIns="0" rIns="0" bIns="0" rtlCol="0">
            <a:noAutofit/>
          </a:bodyPr>
          <a:lstStyle/>
          <a:p>
            <a:endParaRPr/>
          </a:p>
        </p:txBody>
      </p:sp>
      <p:sp>
        <p:nvSpPr>
          <p:cNvPr id="40" name="object 40"/>
          <p:cNvSpPr/>
          <p:nvPr/>
        </p:nvSpPr>
        <p:spPr>
          <a:xfrm>
            <a:off x="1033318" y="4667249"/>
            <a:ext cx="6730999" cy="0"/>
          </a:xfrm>
          <a:custGeom>
            <a:avLst/>
            <a:gdLst/>
            <a:ahLst/>
            <a:cxnLst/>
            <a:rect l="l" t="t" r="r" b="b"/>
            <a:pathLst>
              <a:path w="7404099">
                <a:moveTo>
                  <a:pt x="0" y="0"/>
                </a:moveTo>
                <a:lnTo>
                  <a:pt x="7404099" y="0"/>
                </a:lnTo>
              </a:path>
            </a:pathLst>
          </a:custGeom>
          <a:ln w="12699">
            <a:solidFill>
              <a:srgbClr val="000000"/>
            </a:solidFill>
          </a:ln>
        </p:spPr>
        <p:txBody>
          <a:bodyPr wrap="square" lIns="0" tIns="0" rIns="0" bIns="0" rtlCol="0">
            <a:noAutofit/>
          </a:bodyPr>
          <a:lstStyle/>
          <a:p>
            <a:endParaRPr/>
          </a:p>
        </p:txBody>
      </p:sp>
      <p:sp>
        <p:nvSpPr>
          <p:cNvPr id="20" name="object 20"/>
          <p:cNvSpPr txBox="1"/>
          <p:nvPr/>
        </p:nvSpPr>
        <p:spPr>
          <a:xfrm>
            <a:off x="1612146" y="984998"/>
            <a:ext cx="161917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Fundamentals</a:t>
            </a:r>
            <a:endParaRPr sz="2200">
              <a:latin typeface="Times New Roman"/>
              <a:cs typeface="Times New Roman"/>
            </a:endParaRPr>
          </a:p>
        </p:txBody>
      </p:sp>
      <p:sp>
        <p:nvSpPr>
          <p:cNvPr id="19" name="object 19"/>
          <p:cNvSpPr txBox="1"/>
          <p:nvPr/>
        </p:nvSpPr>
        <p:spPr>
          <a:xfrm>
            <a:off x="3235954" y="984998"/>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in</a:t>
            </a:r>
            <a:endParaRPr sz="2200">
              <a:latin typeface="Times New Roman"/>
              <a:cs typeface="Times New Roman"/>
            </a:endParaRPr>
          </a:p>
        </p:txBody>
      </p:sp>
      <p:sp>
        <p:nvSpPr>
          <p:cNvPr id="18" name="object 18"/>
          <p:cNvSpPr txBox="1"/>
          <p:nvPr/>
        </p:nvSpPr>
        <p:spPr>
          <a:xfrm>
            <a:off x="3520748" y="984998"/>
            <a:ext cx="2049966" cy="605118"/>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other markets: PE</a:t>
            </a:r>
            <a:endParaRPr sz="2200">
              <a:latin typeface="Times New Roman"/>
              <a:cs typeface="Times New Roman"/>
            </a:endParaRPr>
          </a:p>
          <a:p>
            <a:pPr marL="505079" marR="41029">
              <a:lnSpc>
                <a:spcPct val="95825"/>
              </a:lnSpc>
            </a:pPr>
            <a:r>
              <a:rPr sz="2200" dirty="0">
                <a:latin typeface="Times New Roman"/>
                <a:cs typeface="Times New Roman"/>
              </a:rPr>
              <a:t>markets…</a:t>
            </a:r>
            <a:endParaRPr sz="2200">
              <a:latin typeface="Times New Roman"/>
              <a:cs typeface="Times New Roman"/>
            </a:endParaRPr>
          </a:p>
        </p:txBody>
      </p:sp>
      <p:sp>
        <p:nvSpPr>
          <p:cNvPr id="17" name="object 17"/>
          <p:cNvSpPr txBox="1"/>
          <p:nvPr/>
        </p:nvSpPr>
        <p:spPr>
          <a:xfrm>
            <a:off x="5575322" y="984998"/>
            <a:ext cx="13112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regressions</a:t>
            </a:r>
            <a:endParaRPr sz="2200">
              <a:latin typeface="Times New Roman"/>
              <a:cs typeface="Times New Roman"/>
            </a:endParaRPr>
          </a:p>
        </p:txBody>
      </p:sp>
      <p:sp>
        <p:nvSpPr>
          <p:cNvPr id="16" name="object 16"/>
          <p:cNvSpPr txBox="1"/>
          <p:nvPr/>
        </p:nvSpPr>
        <p:spPr>
          <a:xfrm>
            <a:off x="6891226" y="984998"/>
            <a:ext cx="75709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across</a:t>
            </a:r>
            <a:endParaRPr sz="2200">
              <a:latin typeface="Times New Roman"/>
              <a:cs typeface="Times New Roman"/>
            </a:endParaRPr>
          </a:p>
        </p:txBody>
      </p:sp>
      <p:sp>
        <p:nvSpPr>
          <p:cNvPr id="15" name="object 15"/>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4" name="object 14"/>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48</a:t>
            </a:r>
            <a:endParaRPr sz="1300">
              <a:latin typeface="Times New Roman"/>
              <a:cs typeface="Times New Roman"/>
            </a:endParaRPr>
          </a:p>
        </p:txBody>
      </p:sp>
      <p:sp>
        <p:nvSpPr>
          <p:cNvPr id="13" name="object 13"/>
          <p:cNvSpPr txBox="1"/>
          <p:nvPr/>
        </p:nvSpPr>
        <p:spPr>
          <a:xfrm>
            <a:off x="1039090" y="1815353"/>
            <a:ext cx="1128567" cy="537829"/>
          </a:xfrm>
          <a:prstGeom prst="rect">
            <a:avLst/>
          </a:prstGeom>
        </p:spPr>
        <p:txBody>
          <a:bodyPr wrap="square" lIns="0" tIns="0" rIns="0" bIns="0" rtlCol="0">
            <a:noAutofit/>
          </a:bodyPr>
          <a:lstStyle/>
          <a:p>
            <a:pPr marL="82058">
              <a:spcBef>
                <a:spcPts val="431"/>
              </a:spcBef>
            </a:pPr>
            <a:r>
              <a:rPr sz="1600" b="1" dirty="0">
                <a:latin typeface="Times New Roman"/>
                <a:cs typeface="Times New Roman"/>
              </a:rPr>
              <a:t>Region </a:t>
            </a:r>
            <a:endParaRPr sz="1600">
              <a:latin typeface="Times New Roman"/>
              <a:cs typeface="Times New Roman"/>
            </a:endParaRPr>
          </a:p>
        </p:txBody>
      </p:sp>
      <p:sp>
        <p:nvSpPr>
          <p:cNvPr id="12" name="object 12"/>
          <p:cNvSpPr txBox="1"/>
          <p:nvPr/>
        </p:nvSpPr>
        <p:spPr>
          <a:xfrm>
            <a:off x="2167658" y="1815353"/>
            <a:ext cx="4482522" cy="537829"/>
          </a:xfrm>
          <a:prstGeom prst="rect">
            <a:avLst/>
          </a:prstGeom>
        </p:spPr>
        <p:txBody>
          <a:bodyPr wrap="square" lIns="0" tIns="0" rIns="0" bIns="0" rtlCol="0">
            <a:noAutofit/>
          </a:bodyPr>
          <a:lstStyle/>
          <a:p>
            <a:pPr marL="82058">
              <a:spcBef>
                <a:spcPts val="431"/>
              </a:spcBef>
            </a:pPr>
            <a:r>
              <a:rPr sz="1600" b="1" dirty="0">
                <a:latin typeface="Times New Roman"/>
                <a:cs typeface="Times New Roman"/>
              </a:rPr>
              <a:t>Reg</a:t>
            </a:r>
            <a:r>
              <a:rPr sz="1600" b="1" spc="-26" dirty="0">
                <a:latin typeface="Times New Roman"/>
                <a:cs typeface="Times New Roman"/>
              </a:rPr>
              <a:t>r</a:t>
            </a:r>
            <a:r>
              <a:rPr sz="1600" b="1" dirty="0">
                <a:latin typeface="Times New Roman"/>
                <a:cs typeface="Times New Roman"/>
              </a:rPr>
              <a:t>ession - January 2012 </a:t>
            </a:r>
            <a:endParaRPr sz="1600">
              <a:latin typeface="Times New Roman"/>
              <a:cs typeface="Times New Roman"/>
            </a:endParaRPr>
          </a:p>
        </p:txBody>
      </p:sp>
      <p:sp>
        <p:nvSpPr>
          <p:cNvPr id="11" name="object 11"/>
          <p:cNvSpPr txBox="1"/>
          <p:nvPr/>
        </p:nvSpPr>
        <p:spPr>
          <a:xfrm>
            <a:off x="6650181" y="1815353"/>
            <a:ext cx="1108363" cy="537829"/>
          </a:xfrm>
          <a:prstGeom prst="rect">
            <a:avLst/>
          </a:prstGeom>
        </p:spPr>
        <p:txBody>
          <a:bodyPr wrap="square" lIns="0" tIns="0" rIns="0" bIns="0" rtlCol="0">
            <a:noAutofit/>
          </a:bodyPr>
          <a:lstStyle/>
          <a:p>
            <a:pPr marL="82058">
              <a:spcBef>
                <a:spcPts val="431"/>
              </a:spcBef>
            </a:pPr>
            <a:r>
              <a:rPr sz="1600" b="1" dirty="0">
                <a:latin typeface="Times New Roman"/>
                <a:cs typeface="Times New Roman"/>
              </a:rPr>
              <a:t>R squa</a:t>
            </a:r>
            <a:r>
              <a:rPr sz="1600" b="1" spc="-26" dirty="0">
                <a:latin typeface="Times New Roman"/>
                <a:cs typeface="Times New Roman"/>
              </a:rPr>
              <a:t>r</a:t>
            </a:r>
            <a:r>
              <a:rPr sz="1600" b="1" dirty="0">
                <a:latin typeface="Times New Roman"/>
                <a:cs typeface="Times New Roman"/>
              </a:rPr>
              <a:t>ed </a:t>
            </a:r>
            <a:endParaRPr sz="1600">
              <a:latin typeface="Times New Roman"/>
              <a:cs typeface="Times New Roman"/>
            </a:endParaRPr>
          </a:p>
        </p:txBody>
      </p:sp>
      <p:sp>
        <p:nvSpPr>
          <p:cNvPr id="10" name="object 10"/>
          <p:cNvSpPr txBox="1"/>
          <p:nvPr/>
        </p:nvSpPr>
        <p:spPr>
          <a:xfrm>
            <a:off x="1039090" y="2353182"/>
            <a:ext cx="1128567" cy="721308"/>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Europe</a:t>
            </a:r>
            <a:endParaRPr sz="1600">
              <a:latin typeface="Times New Roman"/>
              <a:cs typeface="Times New Roman"/>
            </a:endParaRPr>
          </a:p>
        </p:txBody>
      </p:sp>
      <p:sp>
        <p:nvSpPr>
          <p:cNvPr id="9" name="object 9"/>
          <p:cNvSpPr txBox="1"/>
          <p:nvPr/>
        </p:nvSpPr>
        <p:spPr>
          <a:xfrm>
            <a:off x="2167658" y="2353182"/>
            <a:ext cx="4482522" cy="721308"/>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PE = 19.57 - 2.91 Payout - 3.67 Beta</a:t>
            </a:r>
            <a:endParaRPr sz="1600">
              <a:latin typeface="Times New Roman"/>
              <a:cs typeface="Times New Roman"/>
            </a:endParaRPr>
          </a:p>
        </p:txBody>
      </p:sp>
      <p:sp>
        <p:nvSpPr>
          <p:cNvPr id="8" name="object 8"/>
          <p:cNvSpPr txBox="1"/>
          <p:nvPr/>
        </p:nvSpPr>
        <p:spPr>
          <a:xfrm>
            <a:off x="6650181" y="2353182"/>
            <a:ext cx="1108363" cy="721308"/>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6.9%</a:t>
            </a:r>
            <a:endParaRPr sz="1600">
              <a:latin typeface="Times New Roman"/>
              <a:cs typeface="Times New Roman"/>
            </a:endParaRPr>
          </a:p>
        </p:txBody>
      </p:sp>
      <p:sp>
        <p:nvSpPr>
          <p:cNvPr id="7" name="object 7"/>
          <p:cNvSpPr txBox="1"/>
          <p:nvPr/>
        </p:nvSpPr>
        <p:spPr>
          <a:xfrm>
            <a:off x="1039090" y="3074490"/>
            <a:ext cx="1128567" cy="564720"/>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Japan</a:t>
            </a:r>
            <a:endParaRPr sz="1600">
              <a:latin typeface="Times New Roman"/>
              <a:cs typeface="Times New Roman"/>
            </a:endParaRPr>
          </a:p>
        </p:txBody>
      </p:sp>
      <p:sp>
        <p:nvSpPr>
          <p:cNvPr id="6" name="object 6"/>
          <p:cNvSpPr txBox="1"/>
          <p:nvPr/>
        </p:nvSpPr>
        <p:spPr>
          <a:xfrm>
            <a:off x="2167658" y="3074490"/>
            <a:ext cx="4482522" cy="564720"/>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PE = 21.69 - 0.31 Expected Growth -4.12 Beta</a:t>
            </a:r>
            <a:endParaRPr sz="1600">
              <a:latin typeface="Times New Roman"/>
              <a:cs typeface="Times New Roman"/>
            </a:endParaRPr>
          </a:p>
        </p:txBody>
      </p:sp>
      <p:sp>
        <p:nvSpPr>
          <p:cNvPr id="5" name="object 5"/>
          <p:cNvSpPr txBox="1"/>
          <p:nvPr/>
        </p:nvSpPr>
        <p:spPr>
          <a:xfrm>
            <a:off x="6650181" y="3074490"/>
            <a:ext cx="1108363" cy="564720"/>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5.3%</a:t>
            </a:r>
            <a:endParaRPr sz="1600">
              <a:latin typeface="Times New Roman"/>
              <a:cs typeface="Times New Roman"/>
            </a:endParaRPr>
          </a:p>
        </p:txBody>
      </p:sp>
      <p:sp>
        <p:nvSpPr>
          <p:cNvPr id="4" name="object 4"/>
          <p:cNvSpPr txBox="1"/>
          <p:nvPr/>
        </p:nvSpPr>
        <p:spPr>
          <a:xfrm>
            <a:off x="1039090" y="3639212"/>
            <a:ext cx="1128567" cy="102803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Eme</a:t>
            </a:r>
            <a:r>
              <a:rPr sz="1600" spc="-26" dirty="0">
                <a:latin typeface="Times New Roman"/>
                <a:cs typeface="Times New Roman"/>
              </a:rPr>
              <a:t>r</a:t>
            </a:r>
            <a:r>
              <a:rPr sz="1600" dirty="0">
                <a:latin typeface="Times New Roman"/>
                <a:cs typeface="Times New Roman"/>
              </a:rPr>
              <a:t>ging</a:t>
            </a:r>
            <a:endParaRPr sz="1600">
              <a:latin typeface="Times New Roman"/>
              <a:cs typeface="Times New Roman"/>
            </a:endParaRPr>
          </a:p>
          <a:p>
            <a:pPr marL="82058">
              <a:lnSpc>
                <a:spcPct val="95825"/>
              </a:lnSpc>
              <a:spcBef>
                <a:spcPts val="27"/>
              </a:spcBef>
            </a:pPr>
            <a:r>
              <a:rPr sz="1600" dirty="0">
                <a:latin typeface="Times New Roman"/>
                <a:cs typeface="Times New Roman"/>
              </a:rPr>
              <a:t>Markets</a:t>
            </a:r>
            <a:endParaRPr sz="1600">
              <a:latin typeface="Times New Roman"/>
              <a:cs typeface="Times New Roman"/>
            </a:endParaRPr>
          </a:p>
        </p:txBody>
      </p:sp>
      <p:sp>
        <p:nvSpPr>
          <p:cNvPr id="3" name="object 3"/>
          <p:cNvSpPr txBox="1"/>
          <p:nvPr/>
        </p:nvSpPr>
        <p:spPr>
          <a:xfrm>
            <a:off x="2167658" y="3639212"/>
            <a:ext cx="4482522" cy="102803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PE = 15.48+ 9.03 ROE - 2.77 Beta + 2.91 Payout</a:t>
            </a:r>
            <a:endParaRPr sz="1600">
              <a:latin typeface="Times New Roman"/>
              <a:cs typeface="Times New Roman"/>
            </a:endParaRPr>
          </a:p>
        </p:txBody>
      </p:sp>
      <p:sp>
        <p:nvSpPr>
          <p:cNvPr id="2" name="object 2"/>
          <p:cNvSpPr txBox="1"/>
          <p:nvPr/>
        </p:nvSpPr>
        <p:spPr>
          <a:xfrm>
            <a:off x="6650181" y="3639212"/>
            <a:ext cx="1108363" cy="102803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4.3%</a:t>
            </a:r>
            <a:endParaRPr sz="1600">
              <a:latin typeface="Times New Roman"/>
              <a:cs typeface="Times New Roman"/>
            </a:endParaRPr>
          </a:p>
        </p:txBody>
      </p:sp>
    </p:spTree>
    <p:extLst>
      <p:ext uri="{BB962C8B-B14F-4D97-AF65-F5344CB8AC3E}">
        <p14:creationId xmlns:p14="http://schemas.microsoft.com/office/powerpoint/2010/main" val="139910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p:nvPr/>
        </p:nvSpPr>
        <p:spPr>
          <a:xfrm>
            <a:off x="6962455" y="1748118"/>
            <a:ext cx="1420986" cy="2017059"/>
          </a:xfrm>
          <a:prstGeom prst="rect">
            <a:avLst/>
          </a:prstGeom>
        </p:spPr>
        <p:txBody>
          <a:bodyPr wrap="square" lIns="0" tIns="0" rIns="0" bIns="0" rtlCol="0">
            <a:noAutofit/>
          </a:bodyPr>
          <a:lstStyle/>
          <a:p>
            <a:pPr>
              <a:lnSpc>
                <a:spcPts val="897"/>
              </a:lnSpc>
            </a:pPr>
            <a:endParaRPr sz="900"/>
          </a:p>
          <a:p>
            <a:pPr>
              <a:spcBef>
                <a:spcPts val="6283"/>
              </a:spcBef>
            </a:pPr>
            <a:r>
              <a:rPr sz="1600" i="1" dirty="0">
                <a:latin typeface="Times New Roman"/>
                <a:cs typeface="Times New Roman"/>
              </a:rPr>
              <a:t>de   </a:t>
            </a:r>
            <a:endParaRPr sz="1600">
              <a:latin typeface="Times New Roman"/>
              <a:cs typeface="Times New Roman"/>
            </a:endParaRPr>
          </a:p>
        </p:txBody>
      </p:sp>
      <p:sp>
        <p:nvSpPr>
          <p:cNvPr id="11" name="object 1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8" name="object 18"/>
          <p:cNvSpPr/>
          <p:nvPr/>
        </p:nvSpPr>
        <p:spPr>
          <a:xfrm>
            <a:off x="6996544" y="1748118"/>
            <a:ext cx="1386897" cy="2017059"/>
          </a:xfrm>
          <a:prstGeom prst="rect">
            <a:avLst/>
          </a:prstGeom>
          <a:blipFill>
            <a:blip r:embed="rId8" cstate="print"/>
            <a:stretch>
              <a:fillRect/>
            </a:stretch>
          </a:blipFill>
        </p:spPr>
        <p:txBody>
          <a:bodyPr wrap="square" lIns="0" tIns="0" rIns="0" bIns="0" rtlCol="0">
            <a:noAutofit/>
          </a:bodyPr>
          <a:lstStyle/>
          <a:p>
            <a:endParaRPr/>
          </a:p>
        </p:txBody>
      </p:sp>
      <p:sp>
        <p:nvSpPr>
          <p:cNvPr id="10" name="object 10"/>
          <p:cNvSpPr txBox="1"/>
          <p:nvPr/>
        </p:nvSpPr>
        <p:spPr>
          <a:xfrm>
            <a:off x="3266979" y="1307726"/>
            <a:ext cx="272651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Why relative valuation?</a:t>
            </a:r>
            <a:endParaRPr sz="2200">
              <a:latin typeface="Times New Roman"/>
              <a:cs typeface="Times New Roman"/>
            </a:endParaRPr>
          </a:p>
        </p:txBody>
      </p:sp>
      <p:sp>
        <p:nvSpPr>
          <p:cNvPr id="9" name="object 9"/>
          <p:cNvSpPr txBox="1"/>
          <p:nvPr/>
        </p:nvSpPr>
        <p:spPr>
          <a:xfrm>
            <a:off x="1525443" y="2073438"/>
            <a:ext cx="4894235" cy="529911"/>
          </a:xfrm>
          <a:prstGeom prst="rect">
            <a:avLst/>
          </a:prstGeom>
        </p:spPr>
        <p:txBody>
          <a:bodyPr wrap="square" lIns="0" tIns="0" rIns="0" bIns="0" rtlCol="0">
            <a:noAutofit/>
          </a:bodyPr>
          <a:lstStyle/>
          <a:p>
            <a:pPr marL="11397">
              <a:lnSpc>
                <a:spcPts val="1826"/>
              </a:lnSpc>
              <a:spcBef>
                <a:spcPts val="91"/>
              </a:spcBef>
            </a:pPr>
            <a:r>
              <a:rPr sz="1600" dirty="0">
                <a:latin typeface="MS PGothic"/>
                <a:cs typeface="MS PGothic"/>
              </a:rPr>
              <a:t>“</a:t>
            </a:r>
            <a:r>
              <a:rPr sz="1600" dirty="0">
                <a:latin typeface="Times New Roman"/>
                <a:cs typeface="Times New Roman"/>
              </a:rPr>
              <a:t>If you think I</a:t>
            </a:r>
            <a:r>
              <a:rPr sz="1600" dirty="0">
                <a:latin typeface="MS PGothic"/>
                <a:cs typeface="MS PGothic"/>
              </a:rPr>
              <a:t>’</a:t>
            </a:r>
            <a:r>
              <a:rPr sz="1600" dirty="0">
                <a:latin typeface="Times New Roman"/>
                <a:cs typeface="Times New Roman"/>
              </a:rPr>
              <a:t>m crazy, you should see the guy who lives</a:t>
            </a:r>
            <a:endParaRPr sz="1600">
              <a:latin typeface="Times New Roman"/>
              <a:cs typeface="Times New Roman"/>
            </a:endParaRPr>
          </a:p>
          <a:p>
            <a:pPr marL="11397" marR="34137">
              <a:lnSpc>
                <a:spcPct val="107747"/>
              </a:lnSpc>
            </a:pPr>
            <a:r>
              <a:rPr sz="1600" dirty="0">
                <a:latin typeface="Times New Roman"/>
                <a:cs typeface="Times New Roman"/>
              </a:rPr>
              <a:t>across the hall</a:t>
            </a:r>
            <a:r>
              <a:rPr sz="1600" dirty="0">
                <a:latin typeface="MS PGothic"/>
                <a:cs typeface="MS PGothic"/>
              </a:rPr>
              <a:t>”</a:t>
            </a:r>
            <a:endParaRPr sz="1600">
              <a:latin typeface="MS PGothic"/>
              <a:cs typeface="MS PGothic"/>
            </a:endParaRPr>
          </a:p>
        </p:txBody>
      </p:sp>
      <p:sp>
        <p:nvSpPr>
          <p:cNvPr id="8" name="object 8"/>
          <p:cNvSpPr txBox="1"/>
          <p:nvPr/>
        </p:nvSpPr>
        <p:spPr>
          <a:xfrm>
            <a:off x="1785215" y="2670585"/>
            <a:ext cx="106217" cy="224118"/>
          </a:xfrm>
          <a:prstGeom prst="rect">
            <a:avLst/>
          </a:prstGeom>
        </p:spPr>
        <p:txBody>
          <a:bodyPr wrap="square" lIns="0" tIns="0" rIns="0" bIns="0" rtlCol="0">
            <a:noAutofit/>
          </a:bodyPr>
          <a:lstStyle/>
          <a:p>
            <a:pPr marL="11397">
              <a:lnSpc>
                <a:spcPts val="1650"/>
              </a:lnSpc>
            </a:pPr>
            <a:r>
              <a:rPr sz="1600" i="1" dirty="0">
                <a:latin typeface="Times New Roman"/>
                <a:cs typeface="Times New Roman"/>
              </a:rPr>
              <a:t>   </a:t>
            </a:r>
            <a:endParaRPr sz="1600">
              <a:latin typeface="Times New Roman"/>
              <a:cs typeface="Times New Roman"/>
            </a:endParaRPr>
          </a:p>
        </p:txBody>
      </p:sp>
      <p:sp>
        <p:nvSpPr>
          <p:cNvPr id="7" name="object 7"/>
          <p:cNvSpPr txBox="1"/>
          <p:nvPr/>
        </p:nvSpPr>
        <p:spPr>
          <a:xfrm>
            <a:off x="2304760" y="2670585"/>
            <a:ext cx="4700413" cy="224118"/>
          </a:xfrm>
          <a:prstGeom prst="rect">
            <a:avLst/>
          </a:prstGeom>
        </p:spPr>
        <p:txBody>
          <a:bodyPr wrap="square" lIns="0" tIns="0" rIns="0" bIns="0" rtlCol="0">
            <a:noAutofit/>
          </a:bodyPr>
          <a:lstStyle/>
          <a:p>
            <a:pPr marL="11397">
              <a:lnSpc>
                <a:spcPts val="1650"/>
              </a:lnSpc>
              <a:spcBef>
                <a:spcPts val="83"/>
              </a:spcBef>
            </a:pPr>
            <a:r>
              <a:rPr sz="1600" i="1" dirty="0">
                <a:latin typeface="Times New Roman"/>
                <a:cs typeface="Times New Roman"/>
              </a:rPr>
              <a:t>   Jerry Sein!eld talking about Kramer in a Sein!eld episo</a:t>
            </a:r>
            <a:endParaRPr sz="1600">
              <a:latin typeface="Times New Roman"/>
              <a:cs typeface="Times New Roman"/>
            </a:endParaRPr>
          </a:p>
        </p:txBody>
      </p:sp>
      <p:sp>
        <p:nvSpPr>
          <p:cNvPr id="6" name="object 6"/>
          <p:cNvSpPr txBox="1"/>
          <p:nvPr/>
        </p:nvSpPr>
        <p:spPr>
          <a:xfrm>
            <a:off x="1526309" y="3825828"/>
            <a:ext cx="5461157" cy="271042"/>
          </a:xfrm>
          <a:prstGeom prst="rect">
            <a:avLst/>
          </a:prstGeom>
        </p:spPr>
        <p:txBody>
          <a:bodyPr wrap="square" lIns="0" tIns="0" rIns="0" bIns="0" rtlCol="0">
            <a:noAutofit/>
          </a:bodyPr>
          <a:lstStyle/>
          <a:p>
            <a:pPr marL="11397">
              <a:lnSpc>
                <a:spcPts val="2019"/>
              </a:lnSpc>
              <a:spcBef>
                <a:spcPts val="101"/>
              </a:spcBef>
            </a:pPr>
            <a:r>
              <a:rPr dirty="0">
                <a:latin typeface="MS PGothic"/>
                <a:cs typeface="MS PGothic"/>
              </a:rPr>
              <a:t>“</a:t>
            </a:r>
            <a:r>
              <a:rPr spc="-192" dirty="0">
                <a:latin typeface="MS PGothic"/>
                <a:cs typeface="MS PGothic"/>
              </a:rPr>
              <a:t> </a:t>
            </a:r>
            <a:r>
              <a:rPr dirty="0">
                <a:latin typeface="Times New Roman"/>
                <a:cs typeface="Times New Roman"/>
              </a:rPr>
              <a:t>A</a:t>
            </a:r>
            <a:r>
              <a:rPr spc="-98" dirty="0">
                <a:latin typeface="Times New Roman"/>
                <a:cs typeface="Times New Roman"/>
              </a:rPr>
              <a:t> </a:t>
            </a:r>
            <a:r>
              <a:rPr dirty="0">
                <a:latin typeface="Times New Roman"/>
                <a:cs typeface="Times New Roman"/>
              </a:rPr>
              <a:t>little inaccuracy sometimes saves tons of explanation</a:t>
            </a:r>
            <a:r>
              <a:rPr dirty="0">
                <a:latin typeface="MS PGothic"/>
                <a:cs typeface="MS PGothic"/>
              </a:rPr>
              <a:t>”</a:t>
            </a:r>
            <a:endParaRPr>
              <a:latin typeface="MS PGothic"/>
              <a:cs typeface="MS PGothic"/>
            </a:endParaRPr>
          </a:p>
        </p:txBody>
      </p:sp>
      <p:sp>
        <p:nvSpPr>
          <p:cNvPr id="5" name="object 5"/>
          <p:cNvSpPr txBox="1"/>
          <p:nvPr/>
        </p:nvSpPr>
        <p:spPr>
          <a:xfrm>
            <a:off x="7345218" y="4173070"/>
            <a:ext cx="1193016" cy="246529"/>
          </a:xfrm>
          <a:prstGeom prst="rect">
            <a:avLst/>
          </a:prstGeom>
        </p:spPr>
        <p:txBody>
          <a:bodyPr wrap="square" lIns="0" tIns="0" rIns="0" bIns="0" rtlCol="0">
            <a:noAutofit/>
          </a:bodyPr>
          <a:lstStyle/>
          <a:p>
            <a:pPr marL="11397">
              <a:lnSpc>
                <a:spcPts val="1826"/>
              </a:lnSpc>
              <a:spcBef>
                <a:spcPts val="91"/>
              </a:spcBef>
            </a:pPr>
            <a:r>
              <a:rPr sz="2700" baseline="1449" dirty="0">
                <a:latin typeface="Times New Roman"/>
                <a:cs typeface="Times New Roman"/>
              </a:rPr>
              <a:t>H.H. Munro</a:t>
            </a:r>
            <a:endParaRPr>
              <a:latin typeface="Times New Roman"/>
              <a:cs typeface="Times New Roman"/>
            </a:endParaRPr>
          </a:p>
        </p:txBody>
      </p:sp>
      <p:sp>
        <p:nvSpPr>
          <p:cNvPr id="4" name="object 4"/>
          <p:cNvSpPr txBox="1"/>
          <p:nvPr/>
        </p:nvSpPr>
        <p:spPr>
          <a:xfrm>
            <a:off x="1526309" y="4629500"/>
            <a:ext cx="6175117" cy="529911"/>
          </a:xfrm>
          <a:prstGeom prst="rect">
            <a:avLst/>
          </a:prstGeom>
        </p:spPr>
        <p:txBody>
          <a:bodyPr wrap="square" lIns="0" tIns="0" rIns="0" bIns="0" rtlCol="0">
            <a:noAutofit/>
          </a:bodyPr>
          <a:lstStyle/>
          <a:p>
            <a:pPr marL="11397">
              <a:lnSpc>
                <a:spcPts val="1826"/>
              </a:lnSpc>
              <a:spcBef>
                <a:spcPts val="91"/>
              </a:spcBef>
            </a:pPr>
            <a:r>
              <a:rPr sz="1600" dirty="0">
                <a:latin typeface="MS PGothic"/>
                <a:cs typeface="MS PGothic"/>
              </a:rPr>
              <a:t>“</a:t>
            </a:r>
            <a:r>
              <a:rPr sz="1600" spc="-84" dirty="0">
                <a:latin typeface="MS PGothic"/>
                <a:cs typeface="MS PGothic"/>
              </a:rPr>
              <a:t> </a:t>
            </a:r>
            <a:r>
              <a:rPr sz="1600" dirty="0">
                <a:latin typeface="Times New Roman"/>
                <a:cs typeface="Times New Roman"/>
              </a:rPr>
              <a:t>If you are going to screw up, make sure that you have lots of company</a:t>
            </a:r>
            <a:r>
              <a:rPr sz="1600" dirty="0">
                <a:latin typeface="MS PGothic"/>
                <a:cs typeface="MS PGothic"/>
              </a:rPr>
              <a:t>”</a:t>
            </a:r>
            <a:endParaRPr sz="1600">
              <a:latin typeface="MS PGothic"/>
              <a:cs typeface="MS PGothic"/>
            </a:endParaRPr>
          </a:p>
          <a:p>
            <a:pPr marL="3293727" marR="34137">
              <a:lnSpc>
                <a:spcPct val="95825"/>
              </a:lnSpc>
              <a:spcBef>
                <a:spcPts val="321"/>
              </a:spcBef>
            </a:pPr>
            <a:r>
              <a:rPr sz="1600" dirty="0">
                <a:latin typeface="Times New Roman"/>
                <a:cs typeface="Times New Roman"/>
              </a:rPr>
              <a:t>Ex-portfolio manager</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471475" y="6193771"/>
            <a:ext cx="128155"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4</a:t>
            </a:r>
            <a:endParaRPr sz="1300">
              <a:latin typeface="Times New Roman"/>
              <a:cs typeface="Times New Roman"/>
            </a:endParaRPr>
          </a:p>
        </p:txBody>
      </p:sp>
    </p:spTree>
    <p:extLst>
      <p:ext uri="{BB962C8B-B14F-4D97-AF65-F5344CB8AC3E}">
        <p14:creationId xmlns:p14="http://schemas.microsoft.com/office/powerpoint/2010/main" val="1408469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txBox="1"/>
          <p:nvPr/>
        </p:nvSpPr>
        <p:spPr>
          <a:xfrm>
            <a:off x="1577915" y="984998"/>
            <a:ext cx="6083734" cy="605118"/>
          </a:xfrm>
          <a:prstGeom prst="rect">
            <a:avLst/>
          </a:prstGeom>
        </p:spPr>
        <p:txBody>
          <a:bodyPr wrap="square" lIns="0" tIns="0" rIns="0" bIns="0" rtlCol="0">
            <a:noAutofit/>
          </a:bodyPr>
          <a:lstStyle/>
          <a:p>
            <a:pPr algn="ctr">
              <a:lnSpc>
                <a:spcPts val="2172"/>
              </a:lnSpc>
              <a:spcBef>
                <a:spcPts val="109"/>
              </a:spcBef>
            </a:pPr>
            <a:r>
              <a:rPr sz="3200" baseline="1207" dirty="0">
                <a:latin typeface="Times New Roman"/>
                <a:cs typeface="Times New Roman"/>
              </a:rPr>
              <a:t>Investment Strategies that compare PE to the expected</a:t>
            </a:r>
            <a:endParaRPr sz="2200">
              <a:latin typeface="Times New Roman"/>
              <a:cs typeface="Times New Roman"/>
            </a:endParaRPr>
          </a:p>
          <a:p>
            <a:pPr marL="2334119" marR="2354402" algn="ctr">
              <a:lnSpc>
                <a:spcPct val="95825"/>
              </a:lnSpc>
            </a:pPr>
            <a:r>
              <a:rPr sz="2200" dirty="0">
                <a:latin typeface="Times New Roman"/>
                <a:cs typeface="Times New Roman"/>
              </a:rPr>
              <a:t>growth rate</a:t>
            </a:r>
            <a:endParaRPr sz="2200">
              <a:latin typeface="Times New Roman"/>
              <a:cs typeface="Times New Roman"/>
            </a:endParaRPr>
          </a:p>
        </p:txBody>
      </p:sp>
      <p:sp>
        <p:nvSpPr>
          <p:cNvPr id="7" name="object 7"/>
          <p:cNvSpPr txBox="1"/>
          <p:nvPr/>
        </p:nvSpPr>
        <p:spPr>
          <a:xfrm>
            <a:off x="1525442" y="2095500"/>
            <a:ext cx="6910362" cy="1232647"/>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If we assume that all firms</a:t>
            </a:r>
            <a:r>
              <a:rPr sz="2400" spc="-88" baseline="1610" dirty="0">
                <a:latin typeface="Times New Roman"/>
                <a:cs typeface="Times New Roman"/>
              </a:rPr>
              <a:t> </a:t>
            </a:r>
            <a:r>
              <a:rPr sz="2400" baseline="1610" dirty="0">
                <a:latin typeface="Times New Roman"/>
                <a:cs typeface="Times New Roman"/>
              </a:rPr>
              <a:t>within a sector have similar growth rates and risk, a</a:t>
            </a:r>
            <a:endParaRPr sz="1600">
              <a:latin typeface="Times New Roman"/>
              <a:cs typeface="Times New Roman"/>
            </a:endParaRPr>
          </a:p>
          <a:p>
            <a:pPr marL="319115" marR="827089">
              <a:lnSpc>
                <a:spcPts val="1857"/>
              </a:lnSpc>
            </a:pPr>
            <a:r>
              <a:rPr sz="1600" dirty="0">
                <a:latin typeface="Times New Roman"/>
                <a:cs typeface="Times New Roman"/>
              </a:rPr>
              <a:t>strategy of picking the lowest PE ratio stock in each sector will yield </a:t>
            </a:r>
            <a:endParaRPr sz="1600">
              <a:latin typeface="Times New Roman"/>
              <a:cs typeface="Times New Roman"/>
            </a:endParaRPr>
          </a:p>
          <a:p>
            <a:pPr marL="319115" marR="827089">
              <a:lnSpc>
                <a:spcPts val="1857"/>
              </a:lnSpc>
              <a:spcBef>
                <a:spcPts val="117"/>
              </a:spcBef>
            </a:pPr>
            <a:r>
              <a:rPr sz="1600" dirty="0">
                <a:latin typeface="Times New Roman"/>
                <a:cs typeface="Times New Roman"/>
              </a:rPr>
              <a:t>undervalued stocks.</a:t>
            </a:r>
            <a:endParaRPr sz="1600">
              <a:latin typeface="Times New Roman"/>
              <a:cs typeface="Times New Roman"/>
            </a:endParaRPr>
          </a:p>
          <a:p>
            <a:pPr marL="319115" marR="63824" indent="-307718">
              <a:lnSpc>
                <a:spcPct val="99466"/>
              </a:lnSpc>
              <a:spcBef>
                <a:spcPts val="41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Portfolio managers and analysts sometimes compare PE ratios to the expected growth rate to identify under and overvalued stocks.</a:t>
            </a:r>
            <a:endParaRPr sz="1600">
              <a:latin typeface="Times New Roman"/>
              <a:cs typeface="Times New Roman"/>
            </a:endParaRPr>
          </a:p>
        </p:txBody>
      </p:sp>
      <p:sp>
        <p:nvSpPr>
          <p:cNvPr id="6" name="object 6"/>
          <p:cNvSpPr txBox="1"/>
          <p:nvPr/>
        </p:nvSpPr>
        <p:spPr>
          <a:xfrm>
            <a:off x="1941078" y="3384398"/>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5" name="object 5"/>
          <p:cNvSpPr txBox="1"/>
          <p:nvPr/>
        </p:nvSpPr>
        <p:spPr>
          <a:xfrm>
            <a:off x="2195079" y="3387985"/>
            <a:ext cx="6125528" cy="887058"/>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In the simplest form of this approach, firms</a:t>
            </a:r>
            <a:r>
              <a:rPr sz="1400" spc="-78" dirty="0">
                <a:latin typeface="Times New Roman"/>
                <a:cs typeface="Times New Roman"/>
              </a:rPr>
              <a:t> </a:t>
            </a:r>
            <a:r>
              <a:rPr sz="1400" dirty="0">
                <a:latin typeface="Times New Roman"/>
                <a:cs typeface="Times New Roman"/>
              </a:rPr>
              <a:t>with PE ratios less than their expected</a:t>
            </a:r>
            <a:endParaRPr sz="1400">
              <a:latin typeface="Times New Roman"/>
              <a:cs typeface="Times New Roman"/>
            </a:endParaRPr>
          </a:p>
          <a:p>
            <a:pPr marL="11397" marR="27352">
              <a:lnSpc>
                <a:spcPct val="95825"/>
              </a:lnSpc>
            </a:pPr>
            <a:r>
              <a:rPr sz="1400" dirty="0">
                <a:latin typeface="Times New Roman"/>
                <a:cs typeface="Times New Roman"/>
              </a:rPr>
              <a:t>growth rate are viewed as undervalued.</a:t>
            </a:r>
            <a:endParaRPr sz="1400">
              <a:latin typeface="Times New Roman"/>
              <a:cs typeface="Times New Roman"/>
            </a:endParaRPr>
          </a:p>
          <a:p>
            <a:pPr marL="11397" marR="225534" indent="5698">
              <a:lnSpc>
                <a:spcPct val="99754"/>
              </a:lnSpc>
              <a:spcBef>
                <a:spcPts val="399"/>
              </a:spcBef>
            </a:pPr>
            <a:r>
              <a:rPr sz="1400" dirty="0">
                <a:latin typeface="Times New Roman"/>
                <a:cs typeface="Times New Roman"/>
              </a:rPr>
              <a:t>In its more general form, the ratio of PE ratio to growth is used as a measure of relative value.</a:t>
            </a:r>
            <a:endParaRPr sz="1400">
              <a:latin typeface="Times New Roman"/>
              <a:cs typeface="Times New Roman"/>
            </a:endParaRPr>
          </a:p>
        </p:txBody>
      </p:sp>
      <p:sp>
        <p:nvSpPr>
          <p:cNvPr id="4" name="object 4"/>
          <p:cNvSpPr txBox="1"/>
          <p:nvPr/>
        </p:nvSpPr>
        <p:spPr>
          <a:xfrm>
            <a:off x="1941078" y="3855045"/>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49</a:t>
            </a:r>
            <a:endParaRPr sz="1300">
              <a:latin typeface="Times New Roman"/>
              <a:cs typeface="Times New Roman"/>
            </a:endParaRPr>
          </a:p>
        </p:txBody>
      </p:sp>
    </p:spTree>
    <p:extLst>
      <p:ext uri="{BB962C8B-B14F-4D97-AF65-F5344CB8AC3E}">
        <p14:creationId xmlns:p14="http://schemas.microsoft.com/office/powerpoint/2010/main" val="1874548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1531305" y="1307726"/>
            <a:ext cx="619784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Problems with comparing PE ratios to expected growth</a:t>
            </a:r>
            <a:endParaRPr sz="2200">
              <a:latin typeface="Times New Roman"/>
              <a:cs typeface="Times New Roman"/>
            </a:endParaRPr>
          </a:p>
        </p:txBody>
      </p:sp>
      <p:sp>
        <p:nvSpPr>
          <p:cNvPr id="4" name="object 4"/>
          <p:cNvSpPr txBox="1"/>
          <p:nvPr/>
        </p:nvSpPr>
        <p:spPr>
          <a:xfrm>
            <a:off x="1525442" y="2095500"/>
            <a:ext cx="6934008" cy="1524000"/>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In its simple form, there is no basis for believing that a firm</a:t>
            </a:r>
            <a:r>
              <a:rPr sz="2400" spc="-88" baseline="1610" dirty="0">
                <a:latin typeface="Times New Roman"/>
                <a:cs typeface="Times New Roman"/>
              </a:rPr>
              <a:t> </a:t>
            </a:r>
            <a:r>
              <a:rPr sz="2400" baseline="1610" dirty="0">
                <a:latin typeface="Times New Roman"/>
                <a:cs typeface="Times New Roman"/>
              </a:rPr>
              <a:t>is undervalued just</a:t>
            </a:r>
            <a:endParaRPr sz="1600">
              <a:latin typeface="Times New Roman"/>
              <a:cs typeface="Times New Roman"/>
            </a:endParaRPr>
          </a:p>
          <a:p>
            <a:pPr marL="319115" marR="30772">
              <a:lnSpc>
                <a:spcPct val="95825"/>
              </a:lnSpc>
            </a:pPr>
            <a:r>
              <a:rPr sz="1600" dirty="0">
                <a:latin typeface="Times New Roman"/>
                <a:cs typeface="Times New Roman"/>
              </a:rPr>
              <a:t>because it has a PE ratio less than expected growth.</a:t>
            </a:r>
            <a:endParaRPr sz="1600">
              <a:latin typeface="Times New Roman"/>
              <a:cs typeface="Times New Roman"/>
            </a:endParaRPr>
          </a:p>
          <a:p>
            <a:pPr marL="319115" marR="64642" indent="-307718">
              <a:lnSpc>
                <a:spcPct val="99466"/>
              </a:lnSpc>
              <a:spcBef>
                <a:spcPts val="50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This relationship may be consistent with a fairly valued or even an overvalued firm,</a:t>
            </a:r>
            <a:r>
              <a:rPr sz="1600" spc="-88" dirty="0">
                <a:latin typeface="Times New Roman"/>
                <a:cs typeface="Times New Roman"/>
              </a:rPr>
              <a:t> </a:t>
            </a:r>
            <a:r>
              <a:rPr sz="1600" dirty="0">
                <a:latin typeface="Times New Roman"/>
                <a:cs typeface="Times New Roman"/>
              </a:rPr>
              <a:t>if interest rates are high, or if a firm</a:t>
            </a:r>
            <a:r>
              <a:rPr sz="1600" spc="-88" dirty="0">
                <a:latin typeface="Times New Roman"/>
                <a:cs typeface="Times New Roman"/>
              </a:rPr>
              <a:t> </a:t>
            </a:r>
            <a:r>
              <a:rPr sz="1600" dirty="0">
                <a:latin typeface="Times New Roman"/>
                <a:cs typeface="Times New Roman"/>
              </a:rPr>
              <a:t>is high risk.</a:t>
            </a:r>
            <a:endParaRPr sz="1600">
              <a:latin typeface="Times New Roman"/>
              <a:cs typeface="Times New Roman"/>
            </a:endParaRPr>
          </a:p>
          <a:p>
            <a:pPr marL="319115" marR="561266" indent="-307718">
              <a:lnSpc>
                <a:spcPct val="99466"/>
              </a:lnSpc>
              <a:spcBef>
                <a:spcPts val="345"/>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As interest rates decrease (increase), fewer (more) stocks will emerge as undervalued using this approach.</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50</a:t>
            </a:r>
            <a:endParaRPr sz="1300">
              <a:latin typeface="Times New Roman"/>
              <a:cs typeface="Times New Roman"/>
            </a:endParaRPr>
          </a:p>
        </p:txBody>
      </p:sp>
    </p:spTree>
    <p:extLst>
      <p:ext uri="{BB962C8B-B14F-4D97-AF65-F5344CB8AC3E}">
        <p14:creationId xmlns:p14="http://schemas.microsoft.com/office/powerpoint/2010/main" val="2282554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txBox="1"/>
          <p:nvPr/>
        </p:nvSpPr>
        <p:spPr>
          <a:xfrm>
            <a:off x="3366424" y="1307726"/>
            <a:ext cx="25277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 Ratio: Definition</a:t>
            </a:r>
            <a:endParaRPr sz="2200">
              <a:latin typeface="Times New Roman"/>
              <a:cs typeface="Times New Roman"/>
            </a:endParaRPr>
          </a:p>
        </p:txBody>
      </p:sp>
      <p:sp>
        <p:nvSpPr>
          <p:cNvPr id="7" name="object 7"/>
          <p:cNvSpPr txBox="1"/>
          <p:nvPr/>
        </p:nvSpPr>
        <p:spPr>
          <a:xfrm>
            <a:off x="1525442" y="2075330"/>
            <a:ext cx="6875315" cy="96729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PEG ratio is the ratio of price earnings to expected growth in earnings per</a:t>
            </a:r>
            <a:endParaRPr sz="1600">
              <a:latin typeface="Times New Roman"/>
              <a:cs typeface="Times New Roman"/>
            </a:endParaRPr>
          </a:p>
          <a:p>
            <a:pPr marL="319115" marR="30772">
              <a:lnSpc>
                <a:spcPts val="1687"/>
              </a:lnSpc>
            </a:pPr>
            <a:r>
              <a:rPr sz="1600" dirty="0">
                <a:latin typeface="Times New Roman"/>
                <a:cs typeface="Times New Roman"/>
              </a:rPr>
              <a:t>share.</a:t>
            </a:r>
            <a:endParaRPr sz="1600">
              <a:latin typeface="Times New Roman"/>
              <a:cs typeface="Times New Roman"/>
            </a:endParaRPr>
          </a:p>
          <a:p>
            <a:pPr marL="1427238" marR="1390282" algn="ctr">
              <a:lnSpc>
                <a:spcPct val="95825"/>
              </a:lnSpc>
              <a:spcBef>
                <a:spcPts val="149"/>
              </a:spcBef>
            </a:pPr>
            <a:r>
              <a:rPr sz="1600" dirty="0">
                <a:latin typeface="Times New Roman"/>
                <a:cs typeface="Times New Roman"/>
              </a:rPr>
              <a:t>PEG =  PE / Expected Growth Rate in Earnings</a:t>
            </a:r>
            <a:endParaRPr sz="1600">
              <a:latin typeface="Times New Roman"/>
              <a:cs typeface="Times New Roman"/>
            </a:endParaRPr>
          </a:p>
          <a:p>
            <a:pPr marL="11397" marR="30772">
              <a:lnSpc>
                <a:spcPct val="95825"/>
              </a:lnSpc>
              <a:spcBef>
                <a:spcPts val="296"/>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Definitional</a:t>
            </a:r>
            <a:r>
              <a:rPr sz="1600" spc="-88" dirty="0">
                <a:latin typeface="Times New Roman"/>
                <a:cs typeface="Times New Roman"/>
              </a:rPr>
              <a:t> </a:t>
            </a:r>
            <a:r>
              <a:rPr sz="1600" dirty="0">
                <a:latin typeface="Times New Roman"/>
                <a:cs typeface="Times New Roman"/>
              </a:rPr>
              <a:t>tests:</a:t>
            </a:r>
            <a:endParaRPr sz="1600">
              <a:latin typeface="Times New Roman"/>
              <a:cs typeface="Times New Roman"/>
            </a:endParaRPr>
          </a:p>
        </p:txBody>
      </p:sp>
      <p:sp>
        <p:nvSpPr>
          <p:cNvPr id="6" name="object 6"/>
          <p:cNvSpPr txBox="1"/>
          <p:nvPr/>
        </p:nvSpPr>
        <p:spPr>
          <a:xfrm>
            <a:off x="1941078" y="3075114"/>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5" name="object 5"/>
          <p:cNvSpPr txBox="1"/>
          <p:nvPr/>
        </p:nvSpPr>
        <p:spPr>
          <a:xfrm>
            <a:off x="2195078" y="3078703"/>
            <a:ext cx="6177325" cy="2004284"/>
          </a:xfrm>
          <a:prstGeom prst="rect">
            <a:avLst/>
          </a:prstGeom>
        </p:spPr>
        <p:txBody>
          <a:bodyPr wrap="square" lIns="0" tIns="0" rIns="0" bIns="0" rtlCol="0">
            <a:noAutofit/>
          </a:bodyPr>
          <a:lstStyle/>
          <a:p>
            <a:pPr marL="17095" marR="16124">
              <a:lnSpc>
                <a:spcPts val="1476"/>
              </a:lnSpc>
              <a:spcBef>
                <a:spcPts val="74"/>
              </a:spcBef>
            </a:pPr>
            <a:r>
              <a:rPr sz="1400" dirty="0">
                <a:latin typeface="Times New Roman"/>
                <a:cs typeface="Times New Roman"/>
              </a:rPr>
              <a:t>Is the growth rate used to compute the PEG ratio</a:t>
            </a:r>
            <a:endParaRPr sz="1400">
              <a:latin typeface="Times New Roman"/>
              <a:cs typeface="Times New Roman"/>
            </a:endParaRPr>
          </a:p>
          <a:p>
            <a:pPr marL="170955" marR="16124">
              <a:lnSpc>
                <a:spcPct val="95825"/>
              </a:lnSpc>
              <a:spcBef>
                <a:spcPts val="114"/>
              </a:spcBef>
            </a:pPr>
            <a:r>
              <a:rPr sz="1300" dirty="0">
                <a:latin typeface="Times New Roman"/>
                <a:cs typeface="Times New Roman"/>
              </a:rPr>
              <a:t>–</a:t>
            </a:r>
            <a:r>
              <a:rPr sz="1300" dirty="0">
                <a:latin typeface="Arial"/>
                <a:cs typeface="Arial"/>
              </a:rPr>
              <a:t>  </a:t>
            </a:r>
            <a:r>
              <a:rPr sz="1300" spc="116" dirty="0">
                <a:latin typeface="Arial"/>
                <a:cs typeface="Arial"/>
              </a:rPr>
              <a:t> </a:t>
            </a:r>
            <a:r>
              <a:rPr sz="1300" dirty="0">
                <a:latin typeface="Times New Roman"/>
                <a:cs typeface="Times New Roman"/>
              </a:rPr>
              <a:t>on the same base? (base year EPS)</a:t>
            </a:r>
            <a:endParaRPr sz="1300">
              <a:latin typeface="Times New Roman"/>
              <a:cs typeface="Times New Roman"/>
            </a:endParaRPr>
          </a:p>
          <a:p>
            <a:pPr marL="170955" marR="16124">
              <a:lnSpc>
                <a:spcPct val="95825"/>
              </a:lnSpc>
              <a:spcBef>
                <a:spcPts val="162"/>
              </a:spcBef>
            </a:pPr>
            <a:r>
              <a:rPr sz="1300" dirty="0">
                <a:latin typeface="Times New Roman"/>
                <a:cs typeface="Times New Roman"/>
              </a:rPr>
              <a:t>–</a:t>
            </a:r>
            <a:r>
              <a:rPr sz="1300" dirty="0">
                <a:latin typeface="Arial"/>
                <a:cs typeface="Arial"/>
              </a:rPr>
              <a:t>  </a:t>
            </a:r>
            <a:r>
              <a:rPr sz="1300" spc="116" dirty="0">
                <a:latin typeface="Arial"/>
                <a:cs typeface="Arial"/>
              </a:rPr>
              <a:t> </a:t>
            </a:r>
            <a:r>
              <a:rPr sz="1300" dirty="0">
                <a:latin typeface="Times New Roman"/>
                <a:cs typeface="Times New Roman"/>
              </a:rPr>
              <a:t>over the same period?(2 years, 5 years)</a:t>
            </a:r>
            <a:endParaRPr sz="1300">
              <a:latin typeface="Times New Roman"/>
              <a:cs typeface="Times New Roman"/>
            </a:endParaRPr>
          </a:p>
          <a:p>
            <a:pPr marL="170955" marR="16124">
              <a:lnSpc>
                <a:spcPct val="95825"/>
              </a:lnSpc>
              <a:spcBef>
                <a:spcPts val="251"/>
              </a:spcBef>
            </a:pPr>
            <a:r>
              <a:rPr sz="1300" dirty="0">
                <a:latin typeface="Times New Roman"/>
                <a:cs typeface="Times New Roman"/>
              </a:rPr>
              <a:t>–</a:t>
            </a:r>
            <a:r>
              <a:rPr sz="1300" dirty="0">
                <a:latin typeface="Arial"/>
                <a:cs typeface="Arial"/>
              </a:rPr>
              <a:t>  </a:t>
            </a:r>
            <a:r>
              <a:rPr sz="1300" spc="116" dirty="0">
                <a:latin typeface="Arial"/>
                <a:cs typeface="Arial"/>
              </a:rPr>
              <a:t> </a:t>
            </a:r>
            <a:r>
              <a:rPr sz="1300" dirty="0">
                <a:latin typeface="Times New Roman"/>
                <a:cs typeface="Times New Roman"/>
              </a:rPr>
              <a:t>from the same source? (analyst projections, consensus estimates..)</a:t>
            </a:r>
            <a:endParaRPr sz="1300">
              <a:latin typeface="Times New Roman"/>
              <a:cs typeface="Times New Roman"/>
            </a:endParaRPr>
          </a:p>
          <a:p>
            <a:pPr marL="11397" marR="544751" indent="5698">
              <a:lnSpc>
                <a:spcPts val="1633"/>
              </a:lnSpc>
              <a:spcBef>
                <a:spcPts val="324"/>
              </a:spcBef>
            </a:pPr>
            <a:r>
              <a:rPr sz="1400" dirty="0">
                <a:latin typeface="Times New Roman"/>
                <a:cs typeface="Times New Roman"/>
              </a:rPr>
              <a:t>Is the earnings used to compute the PE ratio consistent with the growth rate estimate?</a:t>
            </a:r>
            <a:endParaRPr sz="1400">
              <a:latin typeface="Times New Roman"/>
              <a:cs typeface="Times New Roman"/>
            </a:endParaRPr>
          </a:p>
          <a:p>
            <a:pPr marL="376100" marR="177997" indent="-205146">
              <a:lnSpc>
                <a:spcPts val="1310"/>
              </a:lnSpc>
              <a:spcBef>
                <a:spcPts val="276"/>
              </a:spcBef>
            </a:pPr>
            <a:r>
              <a:rPr sz="1300" dirty="0">
                <a:latin typeface="Times New Roman"/>
                <a:cs typeface="Times New Roman"/>
              </a:rPr>
              <a:t>–</a:t>
            </a:r>
            <a:r>
              <a:rPr sz="1300" dirty="0">
                <a:latin typeface="Arial"/>
                <a:cs typeface="Arial"/>
              </a:rPr>
              <a:t>  </a:t>
            </a:r>
            <a:r>
              <a:rPr sz="1300" spc="116" dirty="0">
                <a:latin typeface="Arial"/>
                <a:cs typeface="Arial"/>
              </a:rPr>
              <a:t> </a:t>
            </a:r>
            <a:r>
              <a:rPr sz="1300" dirty="0">
                <a:latin typeface="Times New Roman"/>
                <a:cs typeface="Times New Roman"/>
              </a:rPr>
              <a:t>No double counting: If the estimate of growth in earnings per share is from the current year, it would be a mistake to use forward EPS in computing PE</a:t>
            </a:r>
            <a:endParaRPr sz="1300">
              <a:latin typeface="Times New Roman"/>
              <a:cs typeface="Times New Roman"/>
            </a:endParaRPr>
          </a:p>
          <a:p>
            <a:pPr marL="376100" indent="-205146">
              <a:lnSpc>
                <a:spcPts val="1400"/>
              </a:lnSpc>
              <a:spcBef>
                <a:spcPts val="269"/>
              </a:spcBef>
            </a:pPr>
            <a:r>
              <a:rPr sz="1300" dirty="0">
                <a:latin typeface="Times New Roman"/>
                <a:cs typeface="Times New Roman"/>
              </a:rPr>
              <a:t>–</a:t>
            </a:r>
            <a:r>
              <a:rPr sz="1300" dirty="0">
                <a:latin typeface="Arial"/>
                <a:cs typeface="Arial"/>
              </a:rPr>
              <a:t>  </a:t>
            </a:r>
            <a:r>
              <a:rPr sz="1300" spc="116" dirty="0">
                <a:latin typeface="Arial"/>
                <a:cs typeface="Arial"/>
              </a:rPr>
              <a:t> </a:t>
            </a:r>
            <a:r>
              <a:rPr sz="1300" dirty="0">
                <a:latin typeface="Times New Roman"/>
                <a:cs typeface="Times New Roman"/>
              </a:rPr>
              <a:t>If looking at foreign stocks or ADRs, is the earnings used for the PE ratio consistent with the growth rate estimate? (US analysts use the ADR EPS)</a:t>
            </a:r>
            <a:endParaRPr sz="1300">
              <a:latin typeface="Times New Roman"/>
              <a:cs typeface="Times New Roman"/>
            </a:endParaRPr>
          </a:p>
        </p:txBody>
      </p:sp>
      <p:sp>
        <p:nvSpPr>
          <p:cNvPr id="4" name="object 4"/>
          <p:cNvSpPr txBox="1"/>
          <p:nvPr/>
        </p:nvSpPr>
        <p:spPr>
          <a:xfrm>
            <a:off x="1941078" y="392676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51</a:t>
            </a:r>
            <a:endParaRPr sz="1300">
              <a:latin typeface="Times New Roman"/>
              <a:cs typeface="Times New Roman"/>
            </a:endParaRPr>
          </a:p>
        </p:txBody>
      </p:sp>
    </p:spTree>
    <p:extLst>
      <p:ext uri="{BB962C8B-B14F-4D97-AF65-F5344CB8AC3E}">
        <p14:creationId xmlns:p14="http://schemas.microsoft.com/office/powerpoint/2010/main" val="1175450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0" name="object 10"/>
          <p:cNvSpPr/>
          <p:nvPr/>
        </p:nvSpPr>
        <p:spPr>
          <a:xfrm>
            <a:off x="2181375" y="2017059"/>
            <a:ext cx="5595202" cy="3697941"/>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txBox="1"/>
          <p:nvPr/>
        </p:nvSpPr>
        <p:spPr>
          <a:xfrm>
            <a:off x="2562007" y="1307726"/>
            <a:ext cx="58812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a:t>
            </a:r>
            <a:endParaRPr sz="2200">
              <a:latin typeface="Times New Roman"/>
              <a:cs typeface="Times New Roman"/>
            </a:endParaRPr>
          </a:p>
        </p:txBody>
      </p:sp>
      <p:sp>
        <p:nvSpPr>
          <p:cNvPr id="8" name="object 8"/>
          <p:cNvSpPr txBox="1"/>
          <p:nvPr/>
        </p:nvSpPr>
        <p:spPr>
          <a:xfrm>
            <a:off x="3154760" y="1307726"/>
            <a:ext cx="74192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a:t>
            </a:r>
            <a:endParaRPr sz="2200">
              <a:latin typeface="Times New Roman"/>
              <a:cs typeface="Times New Roman"/>
            </a:endParaRPr>
          </a:p>
        </p:txBody>
      </p:sp>
      <p:sp>
        <p:nvSpPr>
          <p:cNvPr id="7" name="object 7"/>
          <p:cNvSpPr txBox="1"/>
          <p:nvPr/>
        </p:nvSpPr>
        <p:spPr>
          <a:xfrm>
            <a:off x="3901298" y="1307726"/>
            <a:ext cx="140394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Distribution</a:t>
            </a:r>
            <a:endParaRPr sz="2200">
              <a:latin typeface="Times New Roman"/>
              <a:cs typeface="Times New Roman"/>
            </a:endParaRPr>
          </a:p>
        </p:txBody>
      </p:sp>
      <p:sp>
        <p:nvSpPr>
          <p:cNvPr id="6" name="object 6"/>
          <p:cNvSpPr txBox="1"/>
          <p:nvPr/>
        </p:nvSpPr>
        <p:spPr>
          <a:xfrm>
            <a:off x="5309862" y="1307726"/>
            <a:ext cx="2032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5" name="object 5"/>
          <p:cNvSpPr txBox="1"/>
          <p:nvPr/>
        </p:nvSpPr>
        <p:spPr>
          <a:xfrm>
            <a:off x="5517680" y="1307726"/>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4" name="object 4"/>
          <p:cNvSpPr txBox="1"/>
          <p:nvPr/>
        </p:nvSpPr>
        <p:spPr>
          <a:xfrm>
            <a:off x="5941186" y="1307726"/>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stocks</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52</a:t>
            </a:r>
            <a:endParaRPr sz="1300">
              <a:latin typeface="Times New Roman"/>
              <a:cs typeface="Times New Roman"/>
            </a:endParaRPr>
          </a:p>
        </p:txBody>
      </p:sp>
    </p:spTree>
    <p:extLst>
      <p:ext uri="{BB962C8B-B14F-4D97-AF65-F5344CB8AC3E}">
        <p14:creationId xmlns:p14="http://schemas.microsoft.com/office/powerpoint/2010/main" val="2324048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8" name="object 1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9" name="object 1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2" name="object 12"/>
          <p:cNvSpPr txBox="1"/>
          <p:nvPr/>
        </p:nvSpPr>
        <p:spPr>
          <a:xfrm>
            <a:off x="2712729" y="1307726"/>
            <a:ext cx="58812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a:t>
            </a:r>
            <a:endParaRPr sz="2200">
              <a:latin typeface="Times New Roman"/>
              <a:cs typeface="Times New Roman"/>
            </a:endParaRPr>
          </a:p>
        </p:txBody>
      </p:sp>
      <p:sp>
        <p:nvSpPr>
          <p:cNvPr id="11" name="object 11"/>
          <p:cNvSpPr txBox="1"/>
          <p:nvPr/>
        </p:nvSpPr>
        <p:spPr>
          <a:xfrm>
            <a:off x="3305482" y="1307726"/>
            <a:ext cx="246516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 The Beverage</a:t>
            </a:r>
            <a:endParaRPr sz="2200">
              <a:latin typeface="Times New Roman"/>
              <a:cs typeface="Times New Roman"/>
            </a:endParaRPr>
          </a:p>
        </p:txBody>
      </p:sp>
      <p:sp>
        <p:nvSpPr>
          <p:cNvPr id="10" name="object 10"/>
          <p:cNvSpPr txBox="1"/>
          <p:nvPr/>
        </p:nvSpPr>
        <p:spPr>
          <a:xfrm>
            <a:off x="5775248" y="1307726"/>
            <a:ext cx="77251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Sector</a:t>
            </a:r>
            <a:endParaRPr sz="2200">
              <a:latin typeface="Times New Roman"/>
              <a:cs typeface="Times New Roman"/>
            </a:endParaRPr>
          </a:p>
        </p:txBody>
      </p:sp>
      <p:sp>
        <p:nvSpPr>
          <p:cNvPr id="9" name="object 9"/>
          <p:cNvSpPr txBox="1"/>
          <p:nvPr/>
        </p:nvSpPr>
        <p:spPr>
          <a:xfrm>
            <a:off x="1663988" y="1855194"/>
            <a:ext cx="1965148" cy="3745729"/>
          </a:xfrm>
          <a:prstGeom prst="rect">
            <a:avLst/>
          </a:prstGeom>
        </p:spPr>
        <p:txBody>
          <a:bodyPr wrap="square" lIns="0" tIns="0" rIns="0" bIns="0" rtlCol="0">
            <a:noAutofit/>
          </a:bodyPr>
          <a:lstStyle/>
          <a:p>
            <a:pPr marL="11397" marR="16124">
              <a:lnSpc>
                <a:spcPts val="1409"/>
              </a:lnSpc>
              <a:spcBef>
                <a:spcPts val="70"/>
              </a:spcBef>
            </a:pPr>
            <a:r>
              <a:rPr sz="1300" dirty="0">
                <a:latin typeface="Times New Roman"/>
                <a:cs typeface="Times New Roman"/>
              </a:rPr>
              <a:t>Company</a:t>
            </a:r>
            <a:r>
              <a:rPr sz="1300" spc="85" dirty="0">
                <a:latin typeface="Times New Roman"/>
                <a:cs typeface="Times New Roman"/>
              </a:rPr>
              <a:t> </a:t>
            </a:r>
            <a:r>
              <a:rPr sz="1300" dirty="0">
                <a:latin typeface="Times New Roman"/>
                <a:cs typeface="Times New Roman"/>
              </a:rPr>
              <a:t>Name</a:t>
            </a:r>
            <a:endParaRPr sz="1300">
              <a:latin typeface="Times New Roman"/>
              <a:cs typeface="Times New Roman"/>
            </a:endParaRPr>
          </a:p>
          <a:p>
            <a:pPr marL="11397" marR="257621">
              <a:lnSpc>
                <a:spcPts val="1444"/>
              </a:lnSpc>
              <a:spcBef>
                <a:spcPts val="122"/>
              </a:spcBef>
            </a:pPr>
            <a:r>
              <a:rPr sz="1300" dirty="0">
                <a:latin typeface="Times New Roman"/>
                <a:cs typeface="Times New Roman"/>
              </a:rPr>
              <a:t>Coca-Cola</a:t>
            </a:r>
            <a:r>
              <a:rPr sz="1300" spc="88" dirty="0">
                <a:latin typeface="Times New Roman"/>
                <a:cs typeface="Times New Roman"/>
              </a:rPr>
              <a:t> </a:t>
            </a:r>
            <a:r>
              <a:rPr sz="1300" dirty="0">
                <a:latin typeface="Times New Roman"/>
                <a:cs typeface="Times New Roman"/>
              </a:rPr>
              <a:t>Bottling </a:t>
            </a:r>
            <a:endParaRPr sz="1300">
              <a:latin typeface="Times New Roman"/>
              <a:cs typeface="Times New Roman"/>
            </a:endParaRPr>
          </a:p>
          <a:p>
            <a:pPr marL="11397" marR="257621">
              <a:lnSpc>
                <a:spcPts val="1444"/>
              </a:lnSpc>
              <a:spcBef>
                <a:spcPts val="200"/>
              </a:spcBef>
            </a:pPr>
            <a:r>
              <a:rPr sz="1300" dirty="0">
                <a:latin typeface="Times New Roman"/>
                <a:cs typeface="Times New Roman"/>
              </a:rPr>
              <a:t>Molson</a:t>
            </a:r>
            <a:r>
              <a:rPr sz="1300" spc="102" dirty="0">
                <a:latin typeface="Times New Roman"/>
                <a:cs typeface="Times New Roman"/>
              </a:rPr>
              <a:t> </a:t>
            </a:r>
            <a:r>
              <a:rPr sz="1300" dirty="0">
                <a:latin typeface="Times New Roman"/>
                <a:cs typeface="Times New Roman"/>
              </a:rPr>
              <a:t>Inc.</a:t>
            </a:r>
            <a:r>
              <a:rPr sz="1300" spc="102" dirty="0">
                <a:latin typeface="Times New Roman"/>
                <a:cs typeface="Times New Roman"/>
              </a:rPr>
              <a:t> </a:t>
            </a:r>
            <a:r>
              <a:rPr sz="1300" dirty="0">
                <a:latin typeface="Times New Roman"/>
                <a:cs typeface="Times New Roman"/>
              </a:rPr>
              <a:t>Ltd.</a:t>
            </a:r>
            <a:r>
              <a:rPr sz="1300" spc="102" dirty="0">
                <a:latin typeface="Times New Roman"/>
                <a:cs typeface="Times New Roman"/>
              </a:rPr>
              <a:t> </a:t>
            </a:r>
            <a:r>
              <a:rPr sz="1300" dirty="0">
                <a:latin typeface="Times New Roman"/>
                <a:cs typeface="Times New Roman"/>
              </a:rPr>
              <a:t>'A' </a:t>
            </a:r>
            <a:endParaRPr sz="1300">
              <a:latin typeface="Times New Roman"/>
              <a:cs typeface="Times New Roman"/>
            </a:endParaRPr>
          </a:p>
          <a:p>
            <a:pPr marL="11397" marR="257621">
              <a:lnSpc>
                <a:spcPts val="1444"/>
              </a:lnSpc>
              <a:spcBef>
                <a:spcPts val="200"/>
              </a:spcBef>
            </a:pPr>
            <a:r>
              <a:rPr sz="1300" dirty="0">
                <a:latin typeface="Times New Roman"/>
                <a:cs typeface="Times New Roman"/>
              </a:rPr>
              <a:t>Anheuser-Busch </a:t>
            </a:r>
            <a:endParaRPr sz="1300">
              <a:latin typeface="Times New Roman"/>
              <a:cs typeface="Times New Roman"/>
            </a:endParaRPr>
          </a:p>
          <a:p>
            <a:pPr marL="11397" marR="257621">
              <a:lnSpc>
                <a:spcPts val="1444"/>
              </a:lnSpc>
              <a:spcBef>
                <a:spcPts val="200"/>
              </a:spcBef>
            </a:pPr>
            <a:r>
              <a:rPr sz="1300" dirty="0">
                <a:latin typeface="Times New Roman"/>
                <a:cs typeface="Times New Roman"/>
              </a:rPr>
              <a:t>Corby</a:t>
            </a:r>
            <a:r>
              <a:rPr sz="1300" spc="82" dirty="0">
                <a:latin typeface="Times New Roman"/>
                <a:cs typeface="Times New Roman"/>
              </a:rPr>
              <a:t> </a:t>
            </a:r>
            <a:r>
              <a:rPr sz="1300" dirty="0">
                <a:latin typeface="Times New Roman"/>
                <a:cs typeface="Times New Roman"/>
              </a:rPr>
              <a:t>Distilleries</a:t>
            </a:r>
            <a:r>
              <a:rPr sz="1300" spc="102" dirty="0">
                <a:latin typeface="Times New Roman"/>
                <a:cs typeface="Times New Roman"/>
              </a:rPr>
              <a:t> </a:t>
            </a:r>
            <a:r>
              <a:rPr sz="1300" dirty="0">
                <a:latin typeface="Times New Roman"/>
                <a:cs typeface="Times New Roman"/>
              </a:rPr>
              <a:t>Ltd.</a:t>
            </a:r>
            <a:endParaRPr sz="1300">
              <a:latin typeface="Times New Roman"/>
              <a:cs typeface="Times New Roman"/>
            </a:endParaRPr>
          </a:p>
          <a:p>
            <a:pPr marL="11397">
              <a:lnSpc>
                <a:spcPts val="1444"/>
              </a:lnSpc>
              <a:spcBef>
                <a:spcPts val="267"/>
              </a:spcBef>
            </a:pPr>
            <a:r>
              <a:rPr sz="1300" dirty="0">
                <a:latin typeface="Times New Roman"/>
                <a:cs typeface="Times New Roman"/>
              </a:rPr>
              <a:t>Chalone</a:t>
            </a:r>
            <a:r>
              <a:rPr sz="1300" spc="102" dirty="0">
                <a:latin typeface="Times New Roman"/>
                <a:cs typeface="Times New Roman"/>
              </a:rPr>
              <a:t> </a:t>
            </a:r>
            <a:r>
              <a:rPr sz="1300" dirty="0">
                <a:latin typeface="Times New Roman"/>
                <a:cs typeface="Times New Roman"/>
              </a:rPr>
              <a:t>Wine</a:t>
            </a:r>
            <a:r>
              <a:rPr sz="1300" spc="102" dirty="0">
                <a:latin typeface="Times New Roman"/>
                <a:cs typeface="Times New Roman"/>
              </a:rPr>
              <a:t> </a:t>
            </a:r>
            <a:r>
              <a:rPr sz="1300" dirty="0">
                <a:latin typeface="Times New Roman"/>
                <a:cs typeface="Times New Roman"/>
              </a:rPr>
              <a:t>Group </a:t>
            </a:r>
            <a:r>
              <a:rPr sz="1300" spc="140" dirty="0">
                <a:latin typeface="Times New Roman"/>
                <a:cs typeface="Times New Roman"/>
              </a:rPr>
              <a:t> </a:t>
            </a:r>
            <a:r>
              <a:rPr sz="1300" dirty="0">
                <a:latin typeface="Times New Roman"/>
                <a:cs typeface="Times New Roman"/>
              </a:rPr>
              <a:t>Ltd. </a:t>
            </a:r>
            <a:endParaRPr sz="1300">
              <a:latin typeface="Times New Roman"/>
              <a:cs typeface="Times New Roman"/>
            </a:endParaRPr>
          </a:p>
          <a:p>
            <a:pPr marL="11397">
              <a:lnSpc>
                <a:spcPts val="1444"/>
              </a:lnSpc>
              <a:spcBef>
                <a:spcPts val="170"/>
              </a:spcBef>
            </a:pPr>
            <a:r>
              <a:rPr sz="1300" dirty="0">
                <a:latin typeface="Times New Roman"/>
                <a:cs typeface="Times New Roman"/>
              </a:rPr>
              <a:t>Andres</a:t>
            </a:r>
            <a:r>
              <a:rPr sz="1300" spc="49" dirty="0">
                <a:latin typeface="Times New Roman"/>
                <a:cs typeface="Times New Roman"/>
              </a:rPr>
              <a:t> </a:t>
            </a:r>
            <a:r>
              <a:rPr sz="1300" dirty="0">
                <a:latin typeface="Times New Roman"/>
                <a:cs typeface="Times New Roman"/>
              </a:rPr>
              <a:t>Wines </a:t>
            </a:r>
            <a:r>
              <a:rPr sz="1300" spc="141" dirty="0">
                <a:latin typeface="Times New Roman"/>
                <a:cs typeface="Times New Roman"/>
              </a:rPr>
              <a:t> </a:t>
            </a:r>
            <a:r>
              <a:rPr sz="1300" dirty="0">
                <a:latin typeface="Times New Roman"/>
                <a:cs typeface="Times New Roman"/>
              </a:rPr>
              <a:t>Ltd. </a:t>
            </a:r>
            <a:r>
              <a:rPr sz="1300" spc="159" dirty="0">
                <a:latin typeface="Times New Roman"/>
                <a:cs typeface="Times New Roman"/>
              </a:rPr>
              <a:t> </a:t>
            </a:r>
            <a:r>
              <a:rPr sz="1300" dirty="0">
                <a:latin typeface="Times New Roman"/>
                <a:cs typeface="Times New Roman"/>
              </a:rPr>
              <a:t>'A' </a:t>
            </a:r>
            <a:endParaRPr sz="1300">
              <a:latin typeface="Times New Roman"/>
              <a:cs typeface="Times New Roman"/>
            </a:endParaRPr>
          </a:p>
          <a:p>
            <a:pPr marL="11397">
              <a:lnSpc>
                <a:spcPts val="1444"/>
              </a:lnSpc>
              <a:spcBef>
                <a:spcPts val="170"/>
              </a:spcBef>
            </a:pPr>
            <a:r>
              <a:rPr sz="1300" dirty="0">
                <a:latin typeface="Times New Roman"/>
                <a:cs typeface="Times New Roman"/>
              </a:rPr>
              <a:t>Todhunter</a:t>
            </a:r>
            <a:r>
              <a:rPr sz="1300" spc="102" dirty="0">
                <a:latin typeface="Times New Roman"/>
                <a:cs typeface="Times New Roman"/>
              </a:rPr>
              <a:t> </a:t>
            </a:r>
            <a:r>
              <a:rPr sz="1300" dirty="0">
                <a:latin typeface="Times New Roman"/>
                <a:cs typeface="Times New Roman"/>
              </a:rPr>
              <a:t>Int'l</a:t>
            </a:r>
            <a:endParaRPr sz="1300">
              <a:latin typeface="Times New Roman"/>
              <a:cs typeface="Times New Roman"/>
            </a:endParaRPr>
          </a:p>
          <a:p>
            <a:pPr marL="11397" marR="478050">
              <a:lnSpc>
                <a:spcPts val="1444"/>
              </a:lnSpc>
              <a:spcBef>
                <a:spcPts val="264"/>
              </a:spcBef>
            </a:pPr>
            <a:r>
              <a:rPr sz="1300" dirty="0">
                <a:latin typeface="Times New Roman"/>
                <a:cs typeface="Times New Roman"/>
              </a:rPr>
              <a:t>Brown-Forman</a:t>
            </a:r>
            <a:r>
              <a:rPr sz="1300" spc="80" dirty="0">
                <a:latin typeface="Times New Roman"/>
                <a:cs typeface="Times New Roman"/>
              </a:rPr>
              <a:t> </a:t>
            </a:r>
            <a:r>
              <a:rPr sz="1300" dirty="0">
                <a:latin typeface="Times New Roman"/>
                <a:cs typeface="Times New Roman"/>
              </a:rPr>
              <a:t>'B' </a:t>
            </a:r>
            <a:endParaRPr sz="1300">
              <a:latin typeface="Times New Roman"/>
              <a:cs typeface="Times New Roman"/>
            </a:endParaRPr>
          </a:p>
          <a:p>
            <a:pPr marL="11397" marR="478050">
              <a:lnSpc>
                <a:spcPts val="1444"/>
              </a:lnSpc>
              <a:spcBef>
                <a:spcPts val="214"/>
              </a:spcBef>
            </a:pPr>
            <a:r>
              <a:rPr sz="1300" dirty="0">
                <a:latin typeface="Times New Roman"/>
                <a:cs typeface="Times New Roman"/>
              </a:rPr>
              <a:t>Coors</a:t>
            </a:r>
            <a:r>
              <a:rPr sz="1300" spc="78" dirty="0">
                <a:latin typeface="Times New Roman"/>
                <a:cs typeface="Times New Roman"/>
              </a:rPr>
              <a:t> </a:t>
            </a:r>
            <a:r>
              <a:rPr sz="1300" dirty="0">
                <a:latin typeface="Times New Roman"/>
                <a:cs typeface="Times New Roman"/>
              </a:rPr>
              <a:t>(Adolph)</a:t>
            </a:r>
            <a:r>
              <a:rPr sz="1300" spc="128" dirty="0">
                <a:latin typeface="Times New Roman"/>
                <a:cs typeface="Times New Roman"/>
              </a:rPr>
              <a:t> </a:t>
            </a:r>
            <a:r>
              <a:rPr sz="1300" dirty="0">
                <a:latin typeface="Times New Roman"/>
                <a:cs typeface="Times New Roman"/>
              </a:rPr>
              <a:t>'B' </a:t>
            </a:r>
            <a:endParaRPr sz="1300">
              <a:latin typeface="Times New Roman"/>
              <a:cs typeface="Times New Roman"/>
            </a:endParaRPr>
          </a:p>
          <a:p>
            <a:pPr marL="11397" marR="478050">
              <a:lnSpc>
                <a:spcPts val="1444"/>
              </a:lnSpc>
              <a:spcBef>
                <a:spcPts val="214"/>
              </a:spcBef>
            </a:pPr>
            <a:r>
              <a:rPr sz="1300" dirty="0">
                <a:latin typeface="Times New Roman"/>
                <a:cs typeface="Times New Roman"/>
              </a:rPr>
              <a:t>PepsiCo,</a:t>
            </a:r>
            <a:r>
              <a:rPr sz="1300" spc="102" dirty="0">
                <a:latin typeface="Times New Roman"/>
                <a:cs typeface="Times New Roman"/>
              </a:rPr>
              <a:t> </a:t>
            </a:r>
            <a:r>
              <a:rPr sz="1300" dirty="0">
                <a:latin typeface="Times New Roman"/>
                <a:cs typeface="Times New Roman"/>
              </a:rPr>
              <a:t>Inc.</a:t>
            </a:r>
            <a:endParaRPr sz="1300">
              <a:latin typeface="Times New Roman"/>
              <a:cs typeface="Times New Roman"/>
            </a:endParaRPr>
          </a:p>
          <a:p>
            <a:pPr marL="11397" marR="16124">
              <a:lnSpc>
                <a:spcPts val="1409"/>
              </a:lnSpc>
              <a:spcBef>
                <a:spcPts val="285"/>
              </a:spcBef>
            </a:pPr>
            <a:r>
              <a:rPr sz="1300" dirty="0">
                <a:latin typeface="Times New Roman"/>
                <a:cs typeface="Times New Roman"/>
              </a:rPr>
              <a:t>Coca-Cola</a:t>
            </a:r>
            <a:endParaRPr sz="1300">
              <a:latin typeface="Times New Roman"/>
              <a:cs typeface="Times New Roman"/>
            </a:endParaRPr>
          </a:p>
          <a:p>
            <a:pPr marL="11397" marR="226260">
              <a:lnSpc>
                <a:spcPts val="1444"/>
              </a:lnSpc>
              <a:spcBef>
                <a:spcPts val="189"/>
              </a:spcBef>
            </a:pPr>
            <a:r>
              <a:rPr sz="1300" dirty="0">
                <a:latin typeface="Times New Roman"/>
                <a:cs typeface="Times New Roman"/>
              </a:rPr>
              <a:t>Boston</a:t>
            </a:r>
            <a:r>
              <a:rPr sz="1300" spc="102" dirty="0">
                <a:latin typeface="Times New Roman"/>
                <a:cs typeface="Times New Roman"/>
              </a:rPr>
              <a:t> </a:t>
            </a:r>
            <a:r>
              <a:rPr sz="1300" dirty="0">
                <a:latin typeface="Times New Roman"/>
                <a:cs typeface="Times New Roman"/>
              </a:rPr>
              <a:t>Beer</a:t>
            </a:r>
            <a:r>
              <a:rPr sz="1300" spc="71" dirty="0">
                <a:latin typeface="Times New Roman"/>
                <a:cs typeface="Times New Roman"/>
              </a:rPr>
              <a:t> </a:t>
            </a:r>
            <a:r>
              <a:rPr sz="1300" dirty="0">
                <a:latin typeface="Times New Roman"/>
                <a:cs typeface="Times New Roman"/>
              </a:rPr>
              <a:t>'A' </a:t>
            </a:r>
            <a:endParaRPr sz="1300">
              <a:latin typeface="Times New Roman"/>
              <a:cs typeface="Times New Roman"/>
            </a:endParaRPr>
          </a:p>
          <a:p>
            <a:pPr marL="11397" marR="226260">
              <a:lnSpc>
                <a:spcPts val="1444"/>
              </a:lnSpc>
              <a:spcBef>
                <a:spcPts val="214"/>
              </a:spcBef>
            </a:pPr>
            <a:r>
              <a:rPr sz="1300" dirty="0">
                <a:latin typeface="Times New Roman"/>
                <a:cs typeface="Times New Roman"/>
              </a:rPr>
              <a:t>Whitman</a:t>
            </a:r>
            <a:r>
              <a:rPr sz="1300" spc="102" dirty="0">
                <a:latin typeface="Times New Roman"/>
                <a:cs typeface="Times New Roman"/>
              </a:rPr>
              <a:t> </a:t>
            </a:r>
            <a:r>
              <a:rPr sz="1300" dirty="0">
                <a:latin typeface="Times New Roman"/>
                <a:cs typeface="Times New Roman"/>
              </a:rPr>
              <a:t>Corp. </a:t>
            </a:r>
            <a:endParaRPr sz="1300">
              <a:latin typeface="Times New Roman"/>
              <a:cs typeface="Times New Roman"/>
            </a:endParaRPr>
          </a:p>
          <a:p>
            <a:pPr marL="11397" marR="226260">
              <a:lnSpc>
                <a:spcPts val="1444"/>
              </a:lnSpc>
              <a:spcBef>
                <a:spcPts val="214"/>
              </a:spcBef>
            </a:pPr>
            <a:r>
              <a:rPr sz="1300" dirty="0">
                <a:latin typeface="Times New Roman"/>
                <a:cs typeface="Times New Roman"/>
              </a:rPr>
              <a:t>Mondavi </a:t>
            </a:r>
            <a:r>
              <a:rPr sz="1300" spc="160" dirty="0">
                <a:latin typeface="Times New Roman"/>
                <a:cs typeface="Times New Roman"/>
              </a:rPr>
              <a:t> </a:t>
            </a:r>
            <a:r>
              <a:rPr sz="1300" dirty="0">
                <a:latin typeface="Times New Roman"/>
                <a:cs typeface="Times New Roman"/>
              </a:rPr>
              <a:t>(Robert)</a:t>
            </a:r>
            <a:r>
              <a:rPr sz="1300" spc="102" dirty="0">
                <a:latin typeface="Times New Roman"/>
                <a:cs typeface="Times New Roman"/>
              </a:rPr>
              <a:t> </a:t>
            </a:r>
            <a:r>
              <a:rPr sz="1300" dirty="0">
                <a:latin typeface="Times New Roman"/>
                <a:cs typeface="Times New Roman"/>
              </a:rPr>
              <a:t>'A' </a:t>
            </a:r>
            <a:endParaRPr sz="1300">
              <a:latin typeface="Times New Roman"/>
              <a:cs typeface="Times New Roman"/>
            </a:endParaRPr>
          </a:p>
          <a:p>
            <a:pPr marL="11397" marR="226260">
              <a:lnSpc>
                <a:spcPts val="1444"/>
              </a:lnSpc>
              <a:spcBef>
                <a:spcPts val="214"/>
              </a:spcBef>
            </a:pPr>
            <a:r>
              <a:rPr sz="1300" dirty="0">
                <a:latin typeface="Times New Roman"/>
                <a:cs typeface="Times New Roman"/>
              </a:rPr>
              <a:t>Coca-Cola</a:t>
            </a:r>
            <a:r>
              <a:rPr sz="1300" spc="88" dirty="0">
                <a:latin typeface="Times New Roman"/>
                <a:cs typeface="Times New Roman"/>
              </a:rPr>
              <a:t> </a:t>
            </a:r>
            <a:r>
              <a:rPr sz="1300" dirty="0">
                <a:latin typeface="Times New Roman"/>
                <a:cs typeface="Times New Roman"/>
              </a:rPr>
              <a:t>Enterprises </a:t>
            </a:r>
            <a:endParaRPr sz="1300">
              <a:latin typeface="Times New Roman"/>
              <a:cs typeface="Times New Roman"/>
            </a:endParaRPr>
          </a:p>
          <a:p>
            <a:pPr marL="11397" marR="226260">
              <a:lnSpc>
                <a:spcPts val="1444"/>
              </a:lnSpc>
              <a:spcBef>
                <a:spcPts val="214"/>
              </a:spcBef>
            </a:pPr>
            <a:r>
              <a:rPr sz="1300" dirty="0">
                <a:latin typeface="Times New Roman"/>
                <a:cs typeface="Times New Roman"/>
              </a:rPr>
              <a:t>Hansen</a:t>
            </a:r>
            <a:r>
              <a:rPr sz="1300" spc="102" dirty="0">
                <a:latin typeface="Times New Roman"/>
                <a:cs typeface="Times New Roman"/>
              </a:rPr>
              <a:t> </a:t>
            </a:r>
            <a:r>
              <a:rPr sz="1300" dirty="0">
                <a:latin typeface="Times New Roman"/>
                <a:cs typeface="Times New Roman"/>
              </a:rPr>
              <a:t>Natural</a:t>
            </a:r>
            <a:r>
              <a:rPr sz="1300" spc="102" dirty="0">
                <a:latin typeface="Times New Roman"/>
                <a:cs typeface="Times New Roman"/>
              </a:rPr>
              <a:t> </a:t>
            </a:r>
            <a:r>
              <a:rPr sz="1300" dirty="0">
                <a:latin typeface="Times New Roman"/>
                <a:cs typeface="Times New Roman"/>
              </a:rPr>
              <a:t>Corp</a:t>
            </a:r>
            <a:endParaRPr sz="1300">
              <a:latin typeface="Times New Roman"/>
              <a:cs typeface="Times New Roman"/>
            </a:endParaRPr>
          </a:p>
          <a:p>
            <a:pPr marL="11397" marR="16124">
              <a:lnSpc>
                <a:spcPct val="95825"/>
              </a:lnSpc>
              <a:spcBef>
                <a:spcPts val="587"/>
              </a:spcBef>
            </a:pPr>
            <a:r>
              <a:rPr sz="1300" dirty="0">
                <a:latin typeface="Times New Roman"/>
                <a:cs typeface="Times New Roman"/>
              </a:rPr>
              <a:t>Average</a:t>
            </a:r>
            <a:endParaRPr sz="1300">
              <a:latin typeface="Times New Roman"/>
              <a:cs typeface="Times New Roman"/>
            </a:endParaRPr>
          </a:p>
        </p:txBody>
      </p:sp>
      <p:sp>
        <p:nvSpPr>
          <p:cNvPr id="8" name="object 8"/>
          <p:cNvSpPr txBox="1"/>
          <p:nvPr/>
        </p:nvSpPr>
        <p:spPr>
          <a:xfrm>
            <a:off x="3896083" y="1855194"/>
            <a:ext cx="905365" cy="3745729"/>
          </a:xfrm>
          <a:prstGeom prst="rect">
            <a:avLst/>
          </a:prstGeom>
        </p:spPr>
        <p:txBody>
          <a:bodyPr wrap="square" lIns="0" tIns="0" rIns="0" bIns="0" rtlCol="0">
            <a:noAutofit/>
          </a:bodyPr>
          <a:lstStyle/>
          <a:p>
            <a:pPr marL="11397">
              <a:lnSpc>
                <a:spcPts val="1409"/>
              </a:lnSpc>
              <a:spcBef>
                <a:spcPts val="70"/>
              </a:spcBef>
            </a:pPr>
            <a:r>
              <a:rPr sz="1300" dirty="0">
                <a:latin typeface="Times New Roman"/>
                <a:cs typeface="Times New Roman"/>
              </a:rPr>
              <a:t>!Trailing</a:t>
            </a:r>
            <a:r>
              <a:rPr sz="1300" spc="244" dirty="0">
                <a:latin typeface="Times New Roman"/>
                <a:cs typeface="Times New Roman"/>
              </a:rPr>
              <a:t> </a:t>
            </a:r>
            <a:r>
              <a:rPr sz="1300" dirty="0">
                <a:latin typeface="Times New Roman"/>
                <a:cs typeface="Times New Roman"/>
              </a:rPr>
              <a:t>PE</a:t>
            </a:r>
            <a:endParaRPr sz="1300">
              <a:latin typeface="Times New Roman"/>
              <a:cs typeface="Times New Roman"/>
            </a:endParaRPr>
          </a:p>
          <a:p>
            <a:pPr marL="11397" marR="24670">
              <a:lnSpc>
                <a:spcPct val="95825"/>
              </a:lnSpc>
              <a:spcBef>
                <a:spcPts val="122"/>
              </a:spcBef>
            </a:pPr>
            <a:r>
              <a:rPr sz="1300" dirty="0">
                <a:latin typeface="Times New Roman"/>
                <a:cs typeface="Times New Roman"/>
              </a:rPr>
              <a:t>!29.18</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!43.65</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!24.31</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!16.24</a:t>
            </a:r>
            <a:endParaRPr sz="1300">
              <a:latin typeface="Times New Roman"/>
              <a:cs typeface="Times New Roman"/>
            </a:endParaRPr>
          </a:p>
          <a:p>
            <a:pPr marL="28236" marR="24670">
              <a:lnSpc>
                <a:spcPct val="95825"/>
              </a:lnSpc>
              <a:spcBef>
                <a:spcPts val="260"/>
              </a:spcBef>
            </a:pPr>
            <a:r>
              <a:rPr sz="1300" dirty="0">
                <a:latin typeface="Times New Roman"/>
                <a:cs typeface="Times New Roman"/>
              </a:rPr>
              <a:t>21.76</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!8.96</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!8.94</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!10.07</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!23.02</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!33.00</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!44.33</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!10.59</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!25.19</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!16.47</a:t>
            </a:r>
            <a:endParaRPr sz="1300">
              <a:latin typeface="Times New Roman"/>
              <a:cs typeface="Times New Roman"/>
            </a:endParaRPr>
          </a:p>
          <a:p>
            <a:pPr marL="11397" marR="24670">
              <a:lnSpc>
                <a:spcPct val="95825"/>
              </a:lnSpc>
              <a:spcBef>
                <a:spcPts val="171"/>
              </a:spcBef>
            </a:pPr>
            <a:r>
              <a:rPr sz="1300" dirty="0">
                <a:latin typeface="Times New Roman"/>
                <a:cs typeface="Times New Roman"/>
              </a:rPr>
              <a:t>!37.14</a:t>
            </a:r>
            <a:endParaRPr sz="1300">
              <a:latin typeface="Times New Roman"/>
              <a:cs typeface="Times New Roman"/>
            </a:endParaRPr>
          </a:p>
          <a:p>
            <a:pPr marL="11397" marR="24670">
              <a:lnSpc>
                <a:spcPct val="95825"/>
              </a:lnSpc>
              <a:spcBef>
                <a:spcPts val="260"/>
              </a:spcBef>
            </a:pPr>
            <a:r>
              <a:rPr sz="1300" dirty="0">
                <a:latin typeface="Times New Roman"/>
                <a:cs typeface="Times New Roman"/>
              </a:rPr>
              <a:t>!9.70</a:t>
            </a:r>
            <a:endParaRPr sz="1300">
              <a:latin typeface="Times New Roman"/>
              <a:cs typeface="Times New Roman"/>
            </a:endParaRPr>
          </a:p>
          <a:p>
            <a:pPr marL="11397" marR="24670">
              <a:lnSpc>
                <a:spcPct val="95825"/>
              </a:lnSpc>
              <a:spcBef>
                <a:spcPts val="580"/>
              </a:spcBef>
            </a:pPr>
            <a:r>
              <a:rPr sz="1300" dirty="0">
                <a:latin typeface="Times New Roman"/>
                <a:cs typeface="Times New Roman"/>
              </a:rPr>
              <a:t>!22.66</a:t>
            </a:r>
            <a:endParaRPr sz="1300">
              <a:latin typeface="Times New Roman"/>
              <a:cs typeface="Times New Roman"/>
            </a:endParaRPr>
          </a:p>
        </p:txBody>
      </p:sp>
      <p:sp>
        <p:nvSpPr>
          <p:cNvPr id="7" name="object 7"/>
          <p:cNvSpPr txBox="1"/>
          <p:nvPr/>
        </p:nvSpPr>
        <p:spPr>
          <a:xfrm>
            <a:off x="4935173" y="1855194"/>
            <a:ext cx="727304" cy="3745729"/>
          </a:xfrm>
          <a:prstGeom prst="rect">
            <a:avLst/>
          </a:prstGeom>
        </p:spPr>
        <p:txBody>
          <a:bodyPr wrap="square" lIns="0" tIns="0" rIns="0" bIns="0" rtlCol="0">
            <a:noAutofit/>
          </a:bodyPr>
          <a:lstStyle/>
          <a:p>
            <a:pPr marL="11397" marR="23934">
              <a:lnSpc>
                <a:spcPts val="1409"/>
              </a:lnSpc>
              <a:spcBef>
                <a:spcPts val="70"/>
              </a:spcBef>
            </a:pPr>
            <a:r>
              <a:rPr sz="1300" dirty="0">
                <a:latin typeface="Times New Roman"/>
                <a:cs typeface="Times New Roman"/>
              </a:rPr>
              <a:t>!Growth</a:t>
            </a:r>
            <a:endParaRPr sz="1300">
              <a:latin typeface="Times New Roman"/>
              <a:cs typeface="Times New Roman"/>
            </a:endParaRPr>
          </a:p>
          <a:p>
            <a:pPr marL="11397" marR="23934">
              <a:lnSpc>
                <a:spcPct val="95825"/>
              </a:lnSpc>
              <a:spcBef>
                <a:spcPts val="122"/>
              </a:spcBef>
            </a:pPr>
            <a:r>
              <a:rPr sz="1300" dirty="0">
                <a:latin typeface="Times New Roman"/>
                <a:cs typeface="Times New Roman"/>
              </a:rPr>
              <a:t>!9.50%</a:t>
            </a:r>
            <a:endParaRPr sz="1300">
              <a:latin typeface="Times New Roman"/>
              <a:cs typeface="Times New Roman"/>
            </a:endParaRPr>
          </a:p>
          <a:p>
            <a:pPr marL="11397">
              <a:lnSpc>
                <a:spcPct val="95825"/>
              </a:lnSpc>
              <a:spcBef>
                <a:spcPts val="171"/>
              </a:spcBef>
            </a:pPr>
            <a:r>
              <a:rPr sz="1300" dirty="0">
                <a:latin typeface="Times New Roman"/>
                <a:cs typeface="Times New Roman"/>
              </a:rPr>
              <a:t>!15.50%</a:t>
            </a:r>
            <a:endParaRPr sz="1300">
              <a:latin typeface="Times New Roman"/>
              <a:cs typeface="Times New Roman"/>
            </a:endParaRPr>
          </a:p>
          <a:p>
            <a:pPr marL="11397">
              <a:lnSpc>
                <a:spcPct val="95825"/>
              </a:lnSpc>
              <a:spcBef>
                <a:spcPts val="260"/>
              </a:spcBef>
            </a:pPr>
            <a:r>
              <a:rPr sz="1300" dirty="0">
                <a:latin typeface="Times New Roman"/>
                <a:cs typeface="Times New Roman"/>
              </a:rPr>
              <a:t>!11.00%</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!7.50%</a:t>
            </a:r>
            <a:endParaRPr sz="1300">
              <a:latin typeface="Times New Roman"/>
              <a:cs typeface="Times New Roman"/>
            </a:endParaRPr>
          </a:p>
          <a:p>
            <a:pPr marL="11397">
              <a:lnSpc>
                <a:spcPct val="95825"/>
              </a:lnSpc>
              <a:spcBef>
                <a:spcPts val="260"/>
              </a:spcBef>
            </a:pPr>
            <a:r>
              <a:rPr sz="1300" dirty="0">
                <a:latin typeface="Times New Roman"/>
                <a:cs typeface="Times New Roman"/>
              </a:rPr>
              <a:t>!14.00%</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!3.50%</a:t>
            </a:r>
            <a:endParaRPr sz="1300">
              <a:latin typeface="Times New Roman"/>
              <a:cs typeface="Times New Roman"/>
            </a:endParaRPr>
          </a:p>
          <a:p>
            <a:pPr marL="11397" marR="23934">
              <a:lnSpc>
                <a:spcPct val="95825"/>
              </a:lnSpc>
              <a:spcBef>
                <a:spcPts val="171"/>
              </a:spcBef>
            </a:pPr>
            <a:r>
              <a:rPr sz="1300" dirty="0">
                <a:latin typeface="Times New Roman"/>
                <a:cs typeface="Times New Roman"/>
              </a:rPr>
              <a:t>!3.00%</a:t>
            </a:r>
            <a:endParaRPr sz="1300">
              <a:latin typeface="Times New Roman"/>
              <a:cs typeface="Times New Roman"/>
            </a:endParaRPr>
          </a:p>
          <a:p>
            <a:pPr marL="11397">
              <a:lnSpc>
                <a:spcPct val="95825"/>
              </a:lnSpc>
              <a:spcBef>
                <a:spcPts val="260"/>
              </a:spcBef>
            </a:pPr>
            <a:r>
              <a:rPr sz="1300" dirty="0">
                <a:latin typeface="Times New Roman"/>
                <a:cs typeface="Times New Roman"/>
              </a:rPr>
              <a:t>!11.50%</a:t>
            </a:r>
            <a:endParaRPr sz="1300">
              <a:latin typeface="Times New Roman"/>
              <a:cs typeface="Times New Roman"/>
            </a:endParaRPr>
          </a:p>
          <a:p>
            <a:pPr marL="11397">
              <a:lnSpc>
                <a:spcPct val="95825"/>
              </a:lnSpc>
              <a:spcBef>
                <a:spcPts val="171"/>
              </a:spcBef>
            </a:pPr>
            <a:r>
              <a:rPr sz="1300" dirty="0">
                <a:latin typeface="Times New Roman"/>
                <a:cs typeface="Times New Roman"/>
              </a:rPr>
              <a:t>!10.00%</a:t>
            </a:r>
            <a:endParaRPr sz="1300">
              <a:latin typeface="Times New Roman"/>
              <a:cs typeface="Times New Roman"/>
            </a:endParaRPr>
          </a:p>
          <a:p>
            <a:pPr marL="11397">
              <a:lnSpc>
                <a:spcPct val="95825"/>
              </a:lnSpc>
              <a:spcBef>
                <a:spcPts val="260"/>
              </a:spcBef>
            </a:pPr>
            <a:r>
              <a:rPr sz="1300" dirty="0">
                <a:latin typeface="Times New Roman"/>
                <a:cs typeface="Times New Roman"/>
              </a:rPr>
              <a:t>!10.50%</a:t>
            </a:r>
            <a:endParaRPr sz="1300">
              <a:latin typeface="Times New Roman"/>
              <a:cs typeface="Times New Roman"/>
            </a:endParaRPr>
          </a:p>
          <a:p>
            <a:pPr marL="11397">
              <a:lnSpc>
                <a:spcPct val="95825"/>
              </a:lnSpc>
              <a:spcBef>
                <a:spcPts val="171"/>
              </a:spcBef>
            </a:pPr>
            <a:r>
              <a:rPr sz="1300" dirty="0">
                <a:latin typeface="Times New Roman"/>
                <a:cs typeface="Times New Roman"/>
              </a:rPr>
              <a:t>!19.00%</a:t>
            </a:r>
            <a:endParaRPr sz="1300">
              <a:latin typeface="Times New Roman"/>
              <a:cs typeface="Times New Roman"/>
            </a:endParaRPr>
          </a:p>
          <a:p>
            <a:pPr marL="11397">
              <a:lnSpc>
                <a:spcPct val="95825"/>
              </a:lnSpc>
              <a:spcBef>
                <a:spcPts val="260"/>
              </a:spcBef>
            </a:pPr>
            <a:r>
              <a:rPr sz="1300" dirty="0">
                <a:latin typeface="Times New Roman"/>
                <a:cs typeface="Times New Roman"/>
              </a:rPr>
              <a:t>!17.13%</a:t>
            </a:r>
            <a:endParaRPr sz="1300">
              <a:latin typeface="Times New Roman"/>
              <a:cs typeface="Times New Roman"/>
            </a:endParaRPr>
          </a:p>
          <a:p>
            <a:pPr marL="11397">
              <a:lnSpc>
                <a:spcPct val="95825"/>
              </a:lnSpc>
              <a:spcBef>
                <a:spcPts val="171"/>
              </a:spcBef>
            </a:pPr>
            <a:r>
              <a:rPr sz="1300" dirty="0">
                <a:latin typeface="Times New Roman"/>
                <a:cs typeface="Times New Roman"/>
              </a:rPr>
              <a:t>!11.50%</a:t>
            </a:r>
            <a:endParaRPr sz="1300">
              <a:latin typeface="Times New Roman"/>
              <a:cs typeface="Times New Roman"/>
            </a:endParaRPr>
          </a:p>
          <a:p>
            <a:pPr marL="11397">
              <a:lnSpc>
                <a:spcPct val="95825"/>
              </a:lnSpc>
              <a:spcBef>
                <a:spcPts val="260"/>
              </a:spcBef>
            </a:pPr>
            <a:r>
              <a:rPr sz="1300" dirty="0">
                <a:latin typeface="Times New Roman"/>
                <a:cs typeface="Times New Roman"/>
              </a:rPr>
              <a:t>!14.00%</a:t>
            </a:r>
            <a:endParaRPr sz="1300">
              <a:latin typeface="Times New Roman"/>
              <a:cs typeface="Times New Roman"/>
            </a:endParaRPr>
          </a:p>
          <a:p>
            <a:pPr marL="11397">
              <a:lnSpc>
                <a:spcPct val="95825"/>
              </a:lnSpc>
              <a:spcBef>
                <a:spcPts val="171"/>
              </a:spcBef>
            </a:pPr>
            <a:r>
              <a:rPr sz="1300" dirty="0">
                <a:latin typeface="Times New Roman"/>
                <a:cs typeface="Times New Roman"/>
              </a:rPr>
              <a:t>!27.00%</a:t>
            </a:r>
            <a:endParaRPr sz="1300">
              <a:latin typeface="Times New Roman"/>
              <a:cs typeface="Times New Roman"/>
            </a:endParaRPr>
          </a:p>
          <a:p>
            <a:pPr marL="11397">
              <a:lnSpc>
                <a:spcPct val="95825"/>
              </a:lnSpc>
              <a:spcBef>
                <a:spcPts val="260"/>
              </a:spcBef>
            </a:pPr>
            <a:r>
              <a:rPr sz="1300" dirty="0">
                <a:latin typeface="Times New Roman"/>
                <a:cs typeface="Times New Roman"/>
              </a:rPr>
              <a:t>!17.00%</a:t>
            </a:r>
            <a:endParaRPr sz="1300">
              <a:latin typeface="Times New Roman"/>
              <a:cs typeface="Times New Roman"/>
            </a:endParaRPr>
          </a:p>
          <a:p>
            <a:pPr marL="11397">
              <a:lnSpc>
                <a:spcPct val="95825"/>
              </a:lnSpc>
              <a:spcBef>
                <a:spcPts val="580"/>
              </a:spcBef>
            </a:pPr>
            <a:r>
              <a:rPr sz="1300" dirty="0">
                <a:latin typeface="Times New Roman"/>
                <a:cs typeface="Times New Roman"/>
              </a:rPr>
              <a:t>!13.00%</a:t>
            </a:r>
            <a:endParaRPr sz="1300">
              <a:latin typeface="Times New Roman"/>
              <a:cs typeface="Times New Roman"/>
            </a:endParaRPr>
          </a:p>
        </p:txBody>
      </p:sp>
      <p:sp>
        <p:nvSpPr>
          <p:cNvPr id="6" name="object 6"/>
          <p:cNvSpPr txBox="1"/>
          <p:nvPr/>
        </p:nvSpPr>
        <p:spPr>
          <a:xfrm>
            <a:off x="5766446" y="1855194"/>
            <a:ext cx="727304" cy="3745729"/>
          </a:xfrm>
          <a:prstGeom prst="rect">
            <a:avLst/>
          </a:prstGeom>
        </p:spPr>
        <p:txBody>
          <a:bodyPr wrap="square" lIns="0" tIns="0" rIns="0" bIns="0" rtlCol="0">
            <a:noAutofit/>
          </a:bodyPr>
          <a:lstStyle/>
          <a:p>
            <a:pPr marL="11397" marR="6830">
              <a:lnSpc>
                <a:spcPts val="1409"/>
              </a:lnSpc>
              <a:spcBef>
                <a:spcPts val="70"/>
              </a:spcBef>
            </a:pPr>
            <a:r>
              <a:rPr sz="1300" dirty="0">
                <a:latin typeface="Times New Roman"/>
                <a:cs typeface="Times New Roman"/>
              </a:rPr>
              <a:t>!Std </a:t>
            </a:r>
            <a:r>
              <a:rPr sz="1300" spc="83" dirty="0">
                <a:latin typeface="Times New Roman"/>
                <a:cs typeface="Times New Roman"/>
              </a:rPr>
              <a:t> </a:t>
            </a:r>
            <a:r>
              <a:rPr sz="1300" dirty="0">
                <a:latin typeface="Times New Roman"/>
                <a:cs typeface="Times New Roman"/>
              </a:rPr>
              <a:t>Dev</a:t>
            </a:r>
            <a:endParaRPr sz="1300">
              <a:latin typeface="Times New Roman"/>
              <a:cs typeface="Times New Roman"/>
            </a:endParaRPr>
          </a:p>
          <a:p>
            <a:pPr marL="11397">
              <a:lnSpc>
                <a:spcPct val="95825"/>
              </a:lnSpc>
              <a:spcBef>
                <a:spcPts val="122"/>
              </a:spcBef>
            </a:pPr>
            <a:r>
              <a:rPr sz="1300" dirty="0">
                <a:latin typeface="Times New Roman"/>
                <a:cs typeface="Times New Roman"/>
              </a:rPr>
              <a:t>!20.58%</a:t>
            </a:r>
            <a:endParaRPr sz="1300">
              <a:latin typeface="Times New Roman"/>
              <a:cs typeface="Times New Roman"/>
            </a:endParaRPr>
          </a:p>
          <a:p>
            <a:pPr marL="11397">
              <a:lnSpc>
                <a:spcPct val="95825"/>
              </a:lnSpc>
              <a:spcBef>
                <a:spcPts val="171"/>
              </a:spcBef>
            </a:pPr>
            <a:r>
              <a:rPr sz="1300" dirty="0">
                <a:latin typeface="Times New Roman"/>
                <a:cs typeface="Times New Roman"/>
              </a:rPr>
              <a:t>!21.88%</a:t>
            </a:r>
            <a:endParaRPr sz="1300">
              <a:latin typeface="Times New Roman"/>
              <a:cs typeface="Times New Roman"/>
            </a:endParaRPr>
          </a:p>
          <a:p>
            <a:pPr marL="11397">
              <a:lnSpc>
                <a:spcPct val="95825"/>
              </a:lnSpc>
              <a:spcBef>
                <a:spcPts val="260"/>
              </a:spcBef>
            </a:pPr>
            <a:r>
              <a:rPr sz="1300" dirty="0">
                <a:latin typeface="Times New Roman"/>
                <a:cs typeface="Times New Roman"/>
              </a:rPr>
              <a:t>!22.92%</a:t>
            </a:r>
            <a:endParaRPr sz="1300">
              <a:latin typeface="Times New Roman"/>
              <a:cs typeface="Times New Roman"/>
            </a:endParaRPr>
          </a:p>
          <a:p>
            <a:pPr marL="11397">
              <a:lnSpc>
                <a:spcPct val="95825"/>
              </a:lnSpc>
              <a:spcBef>
                <a:spcPts val="171"/>
              </a:spcBef>
            </a:pPr>
            <a:r>
              <a:rPr sz="1300" dirty="0">
                <a:latin typeface="Times New Roman"/>
                <a:cs typeface="Times New Roman"/>
              </a:rPr>
              <a:t>!23.66%</a:t>
            </a:r>
            <a:endParaRPr sz="1300">
              <a:latin typeface="Times New Roman"/>
              <a:cs typeface="Times New Roman"/>
            </a:endParaRPr>
          </a:p>
          <a:p>
            <a:pPr marL="11397">
              <a:lnSpc>
                <a:spcPct val="95825"/>
              </a:lnSpc>
              <a:spcBef>
                <a:spcPts val="260"/>
              </a:spcBef>
            </a:pPr>
            <a:r>
              <a:rPr sz="1300" dirty="0">
                <a:latin typeface="Times New Roman"/>
                <a:cs typeface="Times New Roman"/>
              </a:rPr>
              <a:t>!24.08%</a:t>
            </a:r>
            <a:endParaRPr sz="1300">
              <a:latin typeface="Times New Roman"/>
              <a:cs typeface="Times New Roman"/>
            </a:endParaRPr>
          </a:p>
          <a:p>
            <a:pPr marL="11397">
              <a:lnSpc>
                <a:spcPct val="95825"/>
              </a:lnSpc>
              <a:spcBef>
                <a:spcPts val="171"/>
              </a:spcBef>
            </a:pPr>
            <a:r>
              <a:rPr sz="1300" dirty="0">
                <a:latin typeface="Times New Roman"/>
                <a:cs typeface="Times New Roman"/>
              </a:rPr>
              <a:t>!24.70%</a:t>
            </a:r>
            <a:endParaRPr sz="1300">
              <a:latin typeface="Times New Roman"/>
              <a:cs typeface="Times New Roman"/>
            </a:endParaRPr>
          </a:p>
          <a:p>
            <a:pPr marL="11397">
              <a:lnSpc>
                <a:spcPct val="95825"/>
              </a:lnSpc>
              <a:spcBef>
                <a:spcPts val="171"/>
              </a:spcBef>
            </a:pPr>
            <a:r>
              <a:rPr sz="1300" dirty="0">
                <a:latin typeface="Times New Roman"/>
                <a:cs typeface="Times New Roman"/>
              </a:rPr>
              <a:t>!25.74%</a:t>
            </a:r>
            <a:endParaRPr sz="1300">
              <a:latin typeface="Times New Roman"/>
              <a:cs typeface="Times New Roman"/>
            </a:endParaRPr>
          </a:p>
          <a:p>
            <a:pPr marL="11397">
              <a:lnSpc>
                <a:spcPct val="95825"/>
              </a:lnSpc>
              <a:spcBef>
                <a:spcPts val="260"/>
              </a:spcBef>
            </a:pPr>
            <a:r>
              <a:rPr sz="1300" dirty="0">
                <a:latin typeface="Times New Roman"/>
                <a:cs typeface="Times New Roman"/>
              </a:rPr>
              <a:t>!29.43%</a:t>
            </a:r>
            <a:endParaRPr sz="1300">
              <a:latin typeface="Times New Roman"/>
              <a:cs typeface="Times New Roman"/>
            </a:endParaRPr>
          </a:p>
          <a:p>
            <a:pPr marL="11397">
              <a:lnSpc>
                <a:spcPct val="95825"/>
              </a:lnSpc>
              <a:spcBef>
                <a:spcPts val="171"/>
              </a:spcBef>
            </a:pPr>
            <a:r>
              <a:rPr sz="1300" dirty="0">
                <a:latin typeface="Times New Roman"/>
                <a:cs typeface="Times New Roman"/>
              </a:rPr>
              <a:t>!29.52%</a:t>
            </a:r>
            <a:endParaRPr sz="1300">
              <a:latin typeface="Times New Roman"/>
              <a:cs typeface="Times New Roman"/>
            </a:endParaRPr>
          </a:p>
          <a:p>
            <a:pPr marL="11397">
              <a:lnSpc>
                <a:spcPct val="95825"/>
              </a:lnSpc>
              <a:spcBef>
                <a:spcPts val="260"/>
              </a:spcBef>
            </a:pPr>
            <a:r>
              <a:rPr sz="1300" dirty="0">
                <a:latin typeface="Times New Roman"/>
                <a:cs typeface="Times New Roman"/>
              </a:rPr>
              <a:t>!31.35%</a:t>
            </a:r>
            <a:endParaRPr sz="1300">
              <a:latin typeface="Times New Roman"/>
              <a:cs typeface="Times New Roman"/>
            </a:endParaRPr>
          </a:p>
          <a:p>
            <a:pPr marL="11397">
              <a:lnSpc>
                <a:spcPct val="95825"/>
              </a:lnSpc>
              <a:spcBef>
                <a:spcPts val="171"/>
              </a:spcBef>
            </a:pPr>
            <a:r>
              <a:rPr sz="1300" dirty="0">
                <a:latin typeface="Times New Roman"/>
                <a:cs typeface="Times New Roman"/>
              </a:rPr>
              <a:t>!35.51%</a:t>
            </a:r>
            <a:endParaRPr sz="1300">
              <a:latin typeface="Times New Roman"/>
              <a:cs typeface="Times New Roman"/>
            </a:endParaRPr>
          </a:p>
          <a:p>
            <a:pPr marL="11397">
              <a:lnSpc>
                <a:spcPct val="95825"/>
              </a:lnSpc>
              <a:spcBef>
                <a:spcPts val="260"/>
              </a:spcBef>
            </a:pPr>
            <a:r>
              <a:rPr sz="1300" dirty="0">
                <a:latin typeface="Times New Roman"/>
                <a:cs typeface="Times New Roman"/>
              </a:rPr>
              <a:t>!39.58%</a:t>
            </a:r>
            <a:endParaRPr sz="1300">
              <a:latin typeface="Times New Roman"/>
              <a:cs typeface="Times New Roman"/>
            </a:endParaRPr>
          </a:p>
          <a:p>
            <a:pPr marL="11397">
              <a:lnSpc>
                <a:spcPct val="95825"/>
              </a:lnSpc>
              <a:spcBef>
                <a:spcPts val="171"/>
              </a:spcBef>
            </a:pPr>
            <a:r>
              <a:rPr sz="1300" dirty="0">
                <a:latin typeface="Times New Roman"/>
                <a:cs typeface="Times New Roman"/>
              </a:rPr>
              <a:t>!44.26%</a:t>
            </a:r>
            <a:endParaRPr sz="1300">
              <a:latin typeface="Times New Roman"/>
              <a:cs typeface="Times New Roman"/>
            </a:endParaRPr>
          </a:p>
          <a:p>
            <a:pPr marL="11397">
              <a:lnSpc>
                <a:spcPct val="95825"/>
              </a:lnSpc>
              <a:spcBef>
                <a:spcPts val="260"/>
              </a:spcBef>
            </a:pPr>
            <a:r>
              <a:rPr sz="1300" dirty="0">
                <a:latin typeface="Times New Roman"/>
                <a:cs typeface="Times New Roman"/>
              </a:rPr>
              <a:t>!45.84%</a:t>
            </a:r>
            <a:endParaRPr sz="1300">
              <a:latin typeface="Times New Roman"/>
              <a:cs typeface="Times New Roman"/>
            </a:endParaRPr>
          </a:p>
          <a:p>
            <a:pPr marL="11397">
              <a:lnSpc>
                <a:spcPct val="95825"/>
              </a:lnSpc>
              <a:spcBef>
                <a:spcPts val="171"/>
              </a:spcBef>
            </a:pPr>
            <a:r>
              <a:rPr sz="1300" dirty="0">
                <a:latin typeface="Times New Roman"/>
                <a:cs typeface="Times New Roman"/>
              </a:rPr>
              <a:t>!51.34%</a:t>
            </a:r>
            <a:endParaRPr sz="1300">
              <a:latin typeface="Times New Roman"/>
              <a:cs typeface="Times New Roman"/>
            </a:endParaRPr>
          </a:p>
          <a:p>
            <a:pPr marL="11397">
              <a:lnSpc>
                <a:spcPct val="95825"/>
              </a:lnSpc>
              <a:spcBef>
                <a:spcPts val="260"/>
              </a:spcBef>
            </a:pPr>
            <a:r>
              <a:rPr sz="1300" dirty="0">
                <a:latin typeface="Times New Roman"/>
                <a:cs typeface="Times New Roman"/>
              </a:rPr>
              <a:t>!62.45%</a:t>
            </a:r>
            <a:endParaRPr sz="1300">
              <a:latin typeface="Times New Roman"/>
              <a:cs typeface="Times New Roman"/>
            </a:endParaRPr>
          </a:p>
          <a:p>
            <a:pPr marL="11397">
              <a:lnSpc>
                <a:spcPct val="95825"/>
              </a:lnSpc>
              <a:spcBef>
                <a:spcPts val="580"/>
              </a:spcBef>
            </a:pPr>
            <a:r>
              <a:rPr sz="1300" dirty="0">
                <a:latin typeface="Times New Roman"/>
                <a:cs typeface="Times New Roman"/>
              </a:rPr>
              <a:t>!33.00%</a:t>
            </a:r>
            <a:endParaRPr sz="1300">
              <a:latin typeface="Times New Roman"/>
              <a:cs typeface="Times New Roman"/>
            </a:endParaRPr>
          </a:p>
        </p:txBody>
      </p:sp>
      <p:sp>
        <p:nvSpPr>
          <p:cNvPr id="5" name="object 5"/>
          <p:cNvSpPr txBox="1"/>
          <p:nvPr/>
        </p:nvSpPr>
        <p:spPr>
          <a:xfrm>
            <a:off x="6597719" y="1855194"/>
            <a:ext cx="473329" cy="3745729"/>
          </a:xfrm>
          <a:prstGeom prst="rect">
            <a:avLst/>
          </a:prstGeom>
        </p:spPr>
        <p:txBody>
          <a:bodyPr wrap="square" lIns="0" tIns="0" rIns="0" bIns="0" rtlCol="0">
            <a:noAutofit/>
          </a:bodyPr>
          <a:lstStyle/>
          <a:p>
            <a:pPr marL="11397" marR="23934">
              <a:lnSpc>
                <a:spcPts val="1409"/>
              </a:lnSpc>
              <a:spcBef>
                <a:spcPts val="70"/>
              </a:spcBef>
            </a:pPr>
            <a:r>
              <a:rPr sz="1300" dirty="0">
                <a:latin typeface="Times New Roman"/>
                <a:cs typeface="Times New Roman"/>
              </a:rPr>
              <a:t>!PEG</a:t>
            </a:r>
            <a:endParaRPr sz="1300">
              <a:latin typeface="Times New Roman"/>
              <a:cs typeface="Times New Roman"/>
            </a:endParaRPr>
          </a:p>
          <a:p>
            <a:pPr marL="11397">
              <a:lnSpc>
                <a:spcPct val="95825"/>
              </a:lnSpc>
              <a:spcBef>
                <a:spcPts val="122"/>
              </a:spcBef>
            </a:pPr>
            <a:r>
              <a:rPr sz="1300" dirty="0">
                <a:latin typeface="Times New Roman"/>
                <a:cs typeface="Times New Roman"/>
              </a:rPr>
              <a:t>!3.07</a:t>
            </a:r>
            <a:endParaRPr sz="1300">
              <a:latin typeface="Times New Roman"/>
              <a:cs typeface="Times New Roman"/>
            </a:endParaRPr>
          </a:p>
          <a:p>
            <a:pPr marL="11397">
              <a:lnSpc>
                <a:spcPct val="95825"/>
              </a:lnSpc>
              <a:spcBef>
                <a:spcPts val="171"/>
              </a:spcBef>
            </a:pPr>
            <a:r>
              <a:rPr sz="1300" dirty="0">
                <a:latin typeface="Times New Roman"/>
                <a:cs typeface="Times New Roman"/>
              </a:rPr>
              <a:t>!2.82</a:t>
            </a:r>
            <a:endParaRPr sz="1300">
              <a:latin typeface="Times New Roman"/>
              <a:cs typeface="Times New Roman"/>
            </a:endParaRPr>
          </a:p>
          <a:p>
            <a:pPr marL="11397">
              <a:lnSpc>
                <a:spcPct val="95825"/>
              </a:lnSpc>
              <a:spcBef>
                <a:spcPts val="260"/>
              </a:spcBef>
            </a:pPr>
            <a:r>
              <a:rPr sz="1300" dirty="0">
                <a:latin typeface="Times New Roman"/>
                <a:cs typeface="Times New Roman"/>
              </a:rPr>
              <a:t>!2.21</a:t>
            </a:r>
            <a:endParaRPr sz="1300">
              <a:latin typeface="Times New Roman"/>
              <a:cs typeface="Times New Roman"/>
            </a:endParaRPr>
          </a:p>
          <a:p>
            <a:pPr marL="11397">
              <a:lnSpc>
                <a:spcPct val="95825"/>
              </a:lnSpc>
              <a:spcBef>
                <a:spcPts val="171"/>
              </a:spcBef>
            </a:pPr>
            <a:r>
              <a:rPr sz="1300" dirty="0">
                <a:latin typeface="Times New Roman"/>
                <a:cs typeface="Times New Roman"/>
              </a:rPr>
              <a:t>!2.16</a:t>
            </a:r>
            <a:endParaRPr sz="1300">
              <a:latin typeface="Times New Roman"/>
              <a:cs typeface="Times New Roman"/>
            </a:endParaRPr>
          </a:p>
          <a:p>
            <a:pPr marL="11397">
              <a:lnSpc>
                <a:spcPct val="95825"/>
              </a:lnSpc>
              <a:spcBef>
                <a:spcPts val="260"/>
              </a:spcBef>
            </a:pPr>
            <a:r>
              <a:rPr sz="1300" dirty="0">
                <a:latin typeface="Times New Roman"/>
                <a:cs typeface="Times New Roman"/>
              </a:rPr>
              <a:t>!1.55</a:t>
            </a:r>
            <a:endParaRPr sz="1300">
              <a:latin typeface="Times New Roman"/>
              <a:cs typeface="Times New Roman"/>
            </a:endParaRPr>
          </a:p>
          <a:p>
            <a:pPr marL="11397">
              <a:lnSpc>
                <a:spcPct val="95825"/>
              </a:lnSpc>
              <a:spcBef>
                <a:spcPts val="171"/>
              </a:spcBef>
            </a:pPr>
            <a:r>
              <a:rPr sz="1300" dirty="0">
                <a:latin typeface="Times New Roman"/>
                <a:cs typeface="Times New Roman"/>
              </a:rPr>
              <a:t>!2.56</a:t>
            </a:r>
            <a:endParaRPr sz="1300">
              <a:latin typeface="Times New Roman"/>
              <a:cs typeface="Times New Roman"/>
            </a:endParaRPr>
          </a:p>
          <a:p>
            <a:pPr marL="11397">
              <a:lnSpc>
                <a:spcPct val="95825"/>
              </a:lnSpc>
              <a:spcBef>
                <a:spcPts val="171"/>
              </a:spcBef>
            </a:pPr>
            <a:r>
              <a:rPr sz="1300" dirty="0">
                <a:latin typeface="Times New Roman"/>
                <a:cs typeface="Times New Roman"/>
              </a:rPr>
              <a:t>!2.98</a:t>
            </a:r>
            <a:endParaRPr sz="1300">
              <a:latin typeface="Times New Roman"/>
              <a:cs typeface="Times New Roman"/>
            </a:endParaRPr>
          </a:p>
          <a:p>
            <a:pPr marL="11397">
              <a:lnSpc>
                <a:spcPct val="95825"/>
              </a:lnSpc>
              <a:spcBef>
                <a:spcPts val="260"/>
              </a:spcBef>
            </a:pPr>
            <a:r>
              <a:rPr sz="1300" dirty="0">
                <a:latin typeface="Times New Roman"/>
                <a:cs typeface="Times New Roman"/>
              </a:rPr>
              <a:t>!0.88</a:t>
            </a:r>
            <a:endParaRPr sz="1300">
              <a:latin typeface="Times New Roman"/>
              <a:cs typeface="Times New Roman"/>
            </a:endParaRPr>
          </a:p>
          <a:p>
            <a:pPr marL="11397">
              <a:lnSpc>
                <a:spcPct val="95825"/>
              </a:lnSpc>
              <a:spcBef>
                <a:spcPts val="171"/>
              </a:spcBef>
            </a:pPr>
            <a:r>
              <a:rPr sz="1300" dirty="0">
                <a:latin typeface="Times New Roman"/>
                <a:cs typeface="Times New Roman"/>
              </a:rPr>
              <a:t>!2.30</a:t>
            </a:r>
            <a:endParaRPr sz="1300">
              <a:latin typeface="Times New Roman"/>
              <a:cs typeface="Times New Roman"/>
            </a:endParaRPr>
          </a:p>
          <a:p>
            <a:pPr marL="11397">
              <a:lnSpc>
                <a:spcPct val="95825"/>
              </a:lnSpc>
              <a:spcBef>
                <a:spcPts val="260"/>
              </a:spcBef>
            </a:pPr>
            <a:r>
              <a:rPr sz="1300" dirty="0">
                <a:latin typeface="Times New Roman"/>
                <a:cs typeface="Times New Roman"/>
              </a:rPr>
              <a:t>!3.14</a:t>
            </a:r>
            <a:endParaRPr sz="1300">
              <a:latin typeface="Times New Roman"/>
              <a:cs typeface="Times New Roman"/>
            </a:endParaRPr>
          </a:p>
          <a:p>
            <a:pPr marL="11397">
              <a:lnSpc>
                <a:spcPct val="95825"/>
              </a:lnSpc>
              <a:spcBef>
                <a:spcPts val="171"/>
              </a:spcBef>
            </a:pPr>
            <a:r>
              <a:rPr sz="1300" dirty="0">
                <a:latin typeface="Times New Roman"/>
                <a:cs typeface="Times New Roman"/>
              </a:rPr>
              <a:t>!2.33</a:t>
            </a:r>
            <a:endParaRPr sz="1300">
              <a:latin typeface="Times New Roman"/>
              <a:cs typeface="Times New Roman"/>
            </a:endParaRPr>
          </a:p>
          <a:p>
            <a:pPr marL="11397">
              <a:lnSpc>
                <a:spcPct val="95825"/>
              </a:lnSpc>
              <a:spcBef>
                <a:spcPts val="260"/>
              </a:spcBef>
            </a:pPr>
            <a:r>
              <a:rPr sz="1300" dirty="0">
                <a:latin typeface="Times New Roman"/>
                <a:cs typeface="Times New Roman"/>
              </a:rPr>
              <a:t>!0.62</a:t>
            </a:r>
            <a:endParaRPr sz="1300">
              <a:latin typeface="Times New Roman"/>
              <a:cs typeface="Times New Roman"/>
            </a:endParaRPr>
          </a:p>
          <a:p>
            <a:pPr marL="11397">
              <a:lnSpc>
                <a:spcPct val="95825"/>
              </a:lnSpc>
              <a:spcBef>
                <a:spcPts val="171"/>
              </a:spcBef>
            </a:pPr>
            <a:r>
              <a:rPr sz="1300" dirty="0">
                <a:latin typeface="Times New Roman"/>
                <a:cs typeface="Times New Roman"/>
              </a:rPr>
              <a:t>!2.19</a:t>
            </a:r>
            <a:endParaRPr sz="1300">
              <a:latin typeface="Times New Roman"/>
              <a:cs typeface="Times New Roman"/>
            </a:endParaRPr>
          </a:p>
          <a:p>
            <a:pPr marL="11397">
              <a:lnSpc>
                <a:spcPct val="95825"/>
              </a:lnSpc>
              <a:spcBef>
                <a:spcPts val="260"/>
              </a:spcBef>
            </a:pPr>
            <a:r>
              <a:rPr sz="1300" dirty="0">
                <a:latin typeface="Times New Roman"/>
                <a:cs typeface="Times New Roman"/>
              </a:rPr>
              <a:t>!1.18</a:t>
            </a:r>
            <a:endParaRPr sz="1300">
              <a:latin typeface="Times New Roman"/>
              <a:cs typeface="Times New Roman"/>
            </a:endParaRPr>
          </a:p>
          <a:p>
            <a:pPr marL="11397">
              <a:lnSpc>
                <a:spcPct val="95825"/>
              </a:lnSpc>
              <a:spcBef>
                <a:spcPts val="171"/>
              </a:spcBef>
            </a:pPr>
            <a:r>
              <a:rPr sz="1300" dirty="0">
                <a:latin typeface="Times New Roman"/>
                <a:cs typeface="Times New Roman"/>
              </a:rPr>
              <a:t>!1.38</a:t>
            </a:r>
            <a:endParaRPr sz="1300">
              <a:latin typeface="Times New Roman"/>
              <a:cs typeface="Times New Roman"/>
            </a:endParaRPr>
          </a:p>
          <a:p>
            <a:pPr marL="11397">
              <a:lnSpc>
                <a:spcPct val="95825"/>
              </a:lnSpc>
              <a:spcBef>
                <a:spcPts val="260"/>
              </a:spcBef>
            </a:pPr>
            <a:r>
              <a:rPr sz="1300" dirty="0">
                <a:latin typeface="Times New Roman"/>
                <a:cs typeface="Times New Roman"/>
              </a:rPr>
              <a:t>!0.57</a:t>
            </a:r>
            <a:endParaRPr sz="1300">
              <a:latin typeface="Times New Roman"/>
              <a:cs typeface="Times New Roman"/>
            </a:endParaRPr>
          </a:p>
          <a:p>
            <a:pPr marL="11397">
              <a:lnSpc>
                <a:spcPct val="95825"/>
              </a:lnSpc>
              <a:spcBef>
                <a:spcPts val="580"/>
              </a:spcBef>
            </a:pPr>
            <a:r>
              <a:rPr sz="1300" dirty="0">
                <a:latin typeface="Times New Roman"/>
                <a:cs typeface="Times New Roman"/>
              </a:rPr>
              <a:t>!2.00</a:t>
            </a:r>
            <a:endParaRPr sz="1300">
              <a:latin typeface="Times New Roman"/>
              <a:cs typeface="Times New Roman"/>
            </a:endParaRPr>
          </a:p>
        </p:txBody>
      </p:sp>
      <p:sp>
        <p:nvSpPr>
          <p:cNvPr id="4" name="object 4"/>
          <p:cNvSpPr txBox="1"/>
          <p:nvPr/>
        </p:nvSpPr>
        <p:spPr>
          <a:xfrm>
            <a:off x="7413590" y="1855194"/>
            <a:ext cx="192876" cy="3754694"/>
          </a:xfrm>
          <a:prstGeom prst="rect">
            <a:avLst/>
          </a:prstGeom>
        </p:spPr>
        <p:txBody>
          <a:bodyPr wrap="square" lIns="0" tIns="0" rIns="0" bIns="0" rtlCol="0">
            <a:noAutofit/>
          </a:bodyPr>
          <a:lstStyle/>
          <a:p>
            <a:pPr marL="26600" marR="30772">
              <a:lnSpc>
                <a:spcPts val="1409"/>
              </a:lnSpc>
              <a:spcBef>
                <a:spcPts val="70"/>
              </a:spcBef>
            </a:pPr>
            <a:r>
              <a:rPr sz="1300" dirty="0">
                <a:latin typeface="Times New Roman"/>
                <a:cs typeface="Times New Roman"/>
              </a:rPr>
              <a:t>!!</a:t>
            </a:r>
            <a:endParaRPr sz="1300">
              <a:latin typeface="Times New Roman"/>
              <a:cs typeface="Times New Roman"/>
            </a:endParaRPr>
          </a:p>
          <a:p>
            <a:pPr marL="26600" marR="30772">
              <a:lnSpc>
                <a:spcPct val="95825"/>
              </a:lnSpc>
              <a:spcBef>
                <a:spcPts val="122"/>
              </a:spcBef>
            </a:pPr>
            <a:r>
              <a:rPr sz="1300" dirty="0">
                <a:latin typeface="Times New Roman"/>
                <a:cs typeface="Times New Roman"/>
              </a:rPr>
              <a:t>!!</a:t>
            </a:r>
            <a:endParaRPr sz="1300">
              <a:latin typeface="Times New Roman"/>
              <a:cs typeface="Times New Roman"/>
            </a:endParaRPr>
          </a:p>
          <a:p>
            <a:pPr marL="26600" marR="30772">
              <a:lnSpc>
                <a:spcPct val="95825"/>
              </a:lnSpc>
              <a:spcBef>
                <a:spcPts val="171"/>
              </a:spcBef>
            </a:pPr>
            <a:r>
              <a:rPr sz="1300" dirty="0">
                <a:latin typeface="Times New Roman"/>
                <a:cs typeface="Times New Roman"/>
              </a:rPr>
              <a:t>!!</a:t>
            </a:r>
            <a:endParaRPr sz="1300">
              <a:latin typeface="Times New Roman"/>
              <a:cs typeface="Times New Roman"/>
            </a:endParaRPr>
          </a:p>
          <a:p>
            <a:pPr marL="26600" marR="30772">
              <a:lnSpc>
                <a:spcPct val="95825"/>
              </a:lnSpc>
              <a:spcBef>
                <a:spcPts val="260"/>
              </a:spcBef>
            </a:pPr>
            <a:r>
              <a:rPr sz="1300" dirty="0">
                <a:latin typeface="Times New Roman"/>
                <a:cs typeface="Times New Roman"/>
              </a:rPr>
              <a:t>!!</a:t>
            </a:r>
            <a:endParaRPr sz="1300">
              <a:latin typeface="Times New Roman"/>
              <a:cs typeface="Times New Roman"/>
            </a:endParaRPr>
          </a:p>
          <a:p>
            <a:pPr marL="26600" marR="30772">
              <a:lnSpc>
                <a:spcPct val="95825"/>
              </a:lnSpc>
              <a:spcBef>
                <a:spcPts val="171"/>
              </a:spcBef>
            </a:pPr>
            <a:r>
              <a:rPr sz="1300" dirty="0">
                <a:latin typeface="Times New Roman"/>
                <a:cs typeface="Times New Roman"/>
              </a:rPr>
              <a:t>!!</a:t>
            </a:r>
            <a:endParaRPr sz="1300">
              <a:latin typeface="Times New Roman"/>
              <a:cs typeface="Times New Roman"/>
            </a:endParaRPr>
          </a:p>
          <a:p>
            <a:pPr marL="26600" marR="30772">
              <a:lnSpc>
                <a:spcPct val="95825"/>
              </a:lnSpc>
              <a:spcBef>
                <a:spcPts val="260"/>
              </a:spcBef>
            </a:pPr>
            <a:r>
              <a:rPr sz="1300" dirty="0">
                <a:latin typeface="Times New Roman"/>
                <a:cs typeface="Times New Roman"/>
              </a:rPr>
              <a:t>!!</a:t>
            </a:r>
            <a:endParaRPr sz="1300">
              <a:latin typeface="Times New Roman"/>
              <a:cs typeface="Times New Roman"/>
            </a:endParaRPr>
          </a:p>
          <a:p>
            <a:pPr marL="26600" marR="30772">
              <a:lnSpc>
                <a:spcPct val="95825"/>
              </a:lnSpc>
              <a:spcBef>
                <a:spcPts val="171"/>
              </a:spcBef>
            </a:pPr>
            <a:r>
              <a:rPr sz="1300" dirty="0">
                <a:latin typeface="Times New Roman"/>
                <a:cs typeface="Times New Roman"/>
              </a:rPr>
              <a:t>!!</a:t>
            </a:r>
            <a:endParaRPr sz="1300">
              <a:latin typeface="Times New Roman"/>
              <a:cs typeface="Times New Roman"/>
            </a:endParaRPr>
          </a:p>
          <a:p>
            <a:pPr marL="26600" marR="30772">
              <a:lnSpc>
                <a:spcPct val="95825"/>
              </a:lnSpc>
              <a:spcBef>
                <a:spcPts val="171"/>
              </a:spcBef>
            </a:pPr>
            <a:r>
              <a:rPr sz="1300" dirty="0">
                <a:latin typeface="Times New Roman"/>
                <a:cs typeface="Times New Roman"/>
              </a:rPr>
              <a:t>!!</a:t>
            </a:r>
            <a:endParaRPr sz="1300">
              <a:latin typeface="Times New Roman"/>
              <a:cs typeface="Times New Roman"/>
            </a:endParaRPr>
          </a:p>
          <a:p>
            <a:pPr marL="26600" marR="30772">
              <a:lnSpc>
                <a:spcPct val="95825"/>
              </a:lnSpc>
              <a:spcBef>
                <a:spcPts val="260"/>
              </a:spcBef>
            </a:pPr>
            <a:r>
              <a:rPr sz="1300" dirty="0">
                <a:latin typeface="Times New Roman"/>
                <a:cs typeface="Times New Roman"/>
              </a:rPr>
              <a:t>!!</a:t>
            </a:r>
            <a:endParaRPr sz="1300">
              <a:latin typeface="Times New Roman"/>
              <a:cs typeface="Times New Roman"/>
            </a:endParaRPr>
          </a:p>
          <a:p>
            <a:pPr marL="26600" marR="30772">
              <a:lnSpc>
                <a:spcPct val="95825"/>
              </a:lnSpc>
              <a:spcBef>
                <a:spcPts val="171"/>
              </a:spcBef>
            </a:pPr>
            <a:r>
              <a:rPr sz="1300" dirty="0">
                <a:latin typeface="Times New Roman"/>
                <a:cs typeface="Times New Roman"/>
              </a:rPr>
              <a:t>!!</a:t>
            </a:r>
            <a:endParaRPr sz="1300">
              <a:latin typeface="Times New Roman"/>
              <a:cs typeface="Times New Roman"/>
            </a:endParaRPr>
          </a:p>
          <a:p>
            <a:pPr marL="26600" marR="30772">
              <a:lnSpc>
                <a:spcPct val="95825"/>
              </a:lnSpc>
              <a:spcBef>
                <a:spcPts val="260"/>
              </a:spcBef>
            </a:pPr>
            <a:r>
              <a:rPr sz="1300" dirty="0">
                <a:latin typeface="Times New Roman"/>
                <a:cs typeface="Times New Roman"/>
              </a:rPr>
              <a:t>!!</a:t>
            </a:r>
            <a:endParaRPr sz="1300">
              <a:latin typeface="Times New Roman"/>
              <a:cs typeface="Times New Roman"/>
            </a:endParaRPr>
          </a:p>
          <a:p>
            <a:pPr marL="26600" marR="30772">
              <a:lnSpc>
                <a:spcPct val="95825"/>
              </a:lnSpc>
              <a:spcBef>
                <a:spcPts val="171"/>
              </a:spcBef>
            </a:pPr>
            <a:r>
              <a:rPr sz="1300" dirty="0">
                <a:latin typeface="Times New Roman"/>
                <a:cs typeface="Times New Roman"/>
              </a:rPr>
              <a:t>!!</a:t>
            </a:r>
            <a:endParaRPr sz="1300">
              <a:latin typeface="Times New Roman"/>
              <a:cs typeface="Times New Roman"/>
            </a:endParaRPr>
          </a:p>
          <a:p>
            <a:pPr marL="26600" marR="30772">
              <a:lnSpc>
                <a:spcPct val="95825"/>
              </a:lnSpc>
              <a:spcBef>
                <a:spcPts val="260"/>
              </a:spcBef>
            </a:pPr>
            <a:r>
              <a:rPr sz="1300" dirty="0">
                <a:latin typeface="Times New Roman"/>
                <a:cs typeface="Times New Roman"/>
              </a:rPr>
              <a:t>!!</a:t>
            </a:r>
            <a:endParaRPr sz="1300">
              <a:latin typeface="Times New Roman"/>
              <a:cs typeface="Times New Roman"/>
            </a:endParaRPr>
          </a:p>
          <a:p>
            <a:pPr marL="26600" marR="30772">
              <a:lnSpc>
                <a:spcPct val="95825"/>
              </a:lnSpc>
              <a:spcBef>
                <a:spcPts val="171"/>
              </a:spcBef>
            </a:pPr>
            <a:r>
              <a:rPr sz="1300" dirty="0">
                <a:latin typeface="Times New Roman"/>
                <a:cs typeface="Times New Roman"/>
              </a:rPr>
              <a:t>!!</a:t>
            </a:r>
            <a:endParaRPr sz="1300">
              <a:latin typeface="Times New Roman"/>
              <a:cs typeface="Times New Roman"/>
            </a:endParaRPr>
          </a:p>
          <a:p>
            <a:pPr marL="26600" marR="30772">
              <a:lnSpc>
                <a:spcPct val="95825"/>
              </a:lnSpc>
              <a:spcBef>
                <a:spcPts val="260"/>
              </a:spcBef>
            </a:pPr>
            <a:r>
              <a:rPr sz="1300" dirty="0">
                <a:latin typeface="Times New Roman"/>
                <a:cs typeface="Times New Roman"/>
              </a:rPr>
              <a:t>!!</a:t>
            </a:r>
            <a:endParaRPr sz="1300">
              <a:latin typeface="Times New Roman"/>
              <a:cs typeface="Times New Roman"/>
            </a:endParaRPr>
          </a:p>
          <a:p>
            <a:pPr marL="26600" marR="30772">
              <a:lnSpc>
                <a:spcPct val="95825"/>
              </a:lnSpc>
              <a:spcBef>
                <a:spcPts val="171"/>
              </a:spcBef>
            </a:pPr>
            <a:r>
              <a:rPr sz="1300" dirty="0">
                <a:latin typeface="Times New Roman"/>
                <a:cs typeface="Times New Roman"/>
              </a:rPr>
              <a:t>!!</a:t>
            </a:r>
            <a:endParaRPr sz="1300">
              <a:latin typeface="Times New Roman"/>
              <a:cs typeface="Times New Roman"/>
            </a:endParaRPr>
          </a:p>
          <a:p>
            <a:pPr marL="26600" marR="30772">
              <a:lnSpc>
                <a:spcPct val="95825"/>
              </a:lnSpc>
              <a:spcBef>
                <a:spcPts val="260"/>
              </a:spcBef>
            </a:pPr>
            <a:r>
              <a:rPr sz="1300" dirty="0">
                <a:latin typeface="Times New Roman"/>
                <a:cs typeface="Times New Roman"/>
              </a:rPr>
              <a:t>!!</a:t>
            </a:r>
            <a:endParaRPr sz="1300">
              <a:latin typeface="Times New Roman"/>
              <a:cs typeface="Times New Roman"/>
            </a:endParaRPr>
          </a:p>
          <a:p>
            <a:pPr marL="11397">
              <a:lnSpc>
                <a:spcPct val="95825"/>
              </a:lnSpc>
              <a:spcBef>
                <a:spcPts val="242"/>
              </a:spcBef>
            </a:pPr>
            <a:r>
              <a:rPr sz="1600" dirty="0">
                <a:latin typeface="Times New Roman"/>
                <a:cs typeface="Times New Roman"/>
              </a:rPr>
              <a:t>!!</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53</a:t>
            </a:r>
            <a:endParaRPr sz="1300">
              <a:latin typeface="Times New Roman"/>
              <a:cs typeface="Times New Roman"/>
            </a:endParaRPr>
          </a:p>
        </p:txBody>
      </p:sp>
    </p:spTree>
    <p:extLst>
      <p:ext uri="{BB962C8B-B14F-4D97-AF65-F5344CB8AC3E}">
        <p14:creationId xmlns:p14="http://schemas.microsoft.com/office/powerpoint/2010/main" val="1695788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2720171" y="1307726"/>
            <a:ext cx="382016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 Ratio: Reading the Numbers</a:t>
            </a:r>
            <a:endParaRPr sz="2200">
              <a:latin typeface="Times New Roman"/>
              <a:cs typeface="Times New Roman"/>
            </a:endParaRPr>
          </a:p>
        </p:txBody>
      </p:sp>
      <p:sp>
        <p:nvSpPr>
          <p:cNvPr id="4" name="object 4"/>
          <p:cNvSpPr txBox="1"/>
          <p:nvPr/>
        </p:nvSpPr>
        <p:spPr>
          <a:xfrm>
            <a:off x="1525442" y="2095500"/>
            <a:ext cx="6932962" cy="1572409"/>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average PEG ratio for the beverage sector is 2.00. The lowest PEG ratio in</a:t>
            </a:r>
            <a:endParaRPr sz="1600">
              <a:latin typeface="Times New Roman"/>
              <a:cs typeface="Times New Roman"/>
            </a:endParaRPr>
          </a:p>
          <a:p>
            <a:pPr marL="319115" marR="313395">
              <a:lnSpc>
                <a:spcPts val="1857"/>
              </a:lnSpc>
            </a:pPr>
            <a:r>
              <a:rPr sz="1600" dirty="0">
                <a:latin typeface="Times New Roman"/>
                <a:cs typeface="Times New Roman"/>
              </a:rPr>
              <a:t>the group belongs to Hansen Natural, which has a PEG ratio of 0.57. Using </a:t>
            </a:r>
            <a:endParaRPr sz="1600">
              <a:latin typeface="Times New Roman"/>
              <a:cs typeface="Times New Roman"/>
            </a:endParaRPr>
          </a:p>
          <a:p>
            <a:pPr marL="319115" marR="313395">
              <a:lnSpc>
                <a:spcPts val="1857"/>
              </a:lnSpc>
              <a:spcBef>
                <a:spcPts val="117"/>
              </a:spcBef>
            </a:pPr>
            <a:r>
              <a:rPr sz="1600" dirty="0">
                <a:latin typeface="Times New Roman"/>
                <a:cs typeface="Times New Roman"/>
              </a:rPr>
              <a:t>this measure of value, Hansen Natural is</a:t>
            </a:r>
            <a:endParaRPr sz="1600">
              <a:latin typeface="Times New Roman"/>
              <a:cs typeface="Times New Roman"/>
            </a:endParaRPr>
          </a:p>
          <a:p>
            <a:pPr marL="11397" marR="30772">
              <a:lnSpc>
                <a:spcPct val="95825"/>
              </a:lnSpc>
              <a:spcBef>
                <a:spcPts val="41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most under valued stock in the group</a:t>
            </a:r>
            <a:endParaRPr sz="1600">
              <a:latin typeface="Times New Roman"/>
              <a:cs typeface="Times New Roman"/>
            </a:endParaRPr>
          </a:p>
          <a:p>
            <a:pPr marL="11397" marR="30772">
              <a:lnSpc>
                <a:spcPct val="95825"/>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most over valued stock in the group</a:t>
            </a:r>
            <a:endParaRPr sz="1600">
              <a:latin typeface="Times New Roman"/>
              <a:cs typeface="Times New Roman"/>
            </a:endParaRPr>
          </a:p>
          <a:p>
            <a:pPr marL="11397" marR="30772">
              <a:lnSpc>
                <a:spcPct val="107747"/>
              </a:lnSpc>
              <a:spcBef>
                <a:spcPts val="10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What other explanation could there be for Hansen</a:t>
            </a:r>
            <a:r>
              <a:rPr sz="1600" dirty="0">
                <a:latin typeface="MS PGothic"/>
                <a:cs typeface="MS PGothic"/>
              </a:rPr>
              <a:t>’</a:t>
            </a:r>
            <a:r>
              <a:rPr sz="1600" dirty="0">
                <a:latin typeface="Times New Roman"/>
                <a:cs typeface="Times New Roman"/>
              </a:rPr>
              <a:t>s low PEG ratio?</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54</a:t>
            </a:r>
            <a:endParaRPr sz="1300">
              <a:latin typeface="Times New Roman"/>
              <a:cs typeface="Times New Roman"/>
            </a:endParaRPr>
          </a:p>
        </p:txBody>
      </p:sp>
    </p:spTree>
    <p:extLst>
      <p:ext uri="{BB962C8B-B14F-4D97-AF65-F5344CB8AC3E}">
        <p14:creationId xmlns:p14="http://schemas.microsoft.com/office/powerpoint/2010/main" val="1631062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33" name="object 3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34" name="object 3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5" name="object 3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6" name="object 3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7" name="object 3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8" name="object 3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31" name="object 31"/>
          <p:cNvSpPr/>
          <p:nvPr/>
        </p:nvSpPr>
        <p:spPr>
          <a:xfrm>
            <a:off x="2145565" y="2620342"/>
            <a:ext cx="5280049" cy="765667"/>
          </a:xfrm>
          <a:custGeom>
            <a:avLst/>
            <a:gdLst/>
            <a:ahLst/>
            <a:cxnLst/>
            <a:rect l="l" t="t" r="r" b="b"/>
            <a:pathLst>
              <a:path w="5808054" h="867756">
                <a:moveTo>
                  <a:pt x="0" y="0"/>
                </a:moveTo>
                <a:lnTo>
                  <a:pt x="5808054" y="0"/>
                </a:lnTo>
                <a:lnTo>
                  <a:pt x="5808054" y="867756"/>
                </a:lnTo>
                <a:lnTo>
                  <a:pt x="0" y="867756"/>
                </a:lnTo>
                <a:lnTo>
                  <a:pt x="0" y="0"/>
                </a:lnTo>
                <a:close/>
              </a:path>
            </a:pathLst>
          </a:custGeom>
          <a:ln w="4156">
            <a:solidFill>
              <a:srgbClr val="000000"/>
            </a:solidFill>
          </a:ln>
        </p:spPr>
        <p:txBody>
          <a:bodyPr wrap="square" lIns="0" tIns="0" rIns="0" bIns="0" rtlCol="0">
            <a:noAutofit/>
          </a:bodyPr>
          <a:lstStyle/>
          <a:p>
            <a:endParaRPr/>
          </a:p>
        </p:txBody>
      </p:sp>
      <p:sp>
        <p:nvSpPr>
          <p:cNvPr id="29" name="object 29"/>
          <p:cNvSpPr/>
          <p:nvPr/>
        </p:nvSpPr>
        <p:spPr>
          <a:xfrm>
            <a:off x="2585096" y="4616903"/>
            <a:ext cx="2038486" cy="0"/>
          </a:xfrm>
          <a:custGeom>
            <a:avLst/>
            <a:gdLst/>
            <a:ahLst/>
            <a:cxnLst/>
            <a:rect l="l" t="t" r="r" b="b"/>
            <a:pathLst>
              <a:path w="2242335">
                <a:moveTo>
                  <a:pt x="0" y="0"/>
                </a:moveTo>
                <a:lnTo>
                  <a:pt x="2242335" y="0"/>
                </a:lnTo>
              </a:path>
            </a:pathLst>
          </a:custGeom>
          <a:ln w="12518">
            <a:solidFill>
              <a:srgbClr val="000000"/>
            </a:solidFill>
          </a:ln>
        </p:spPr>
        <p:txBody>
          <a:bodyPr wrap="square" lIns="0" tIns="0" rIns="0" bIns="0" rtlCol="0">
            <a:noAutofit/>
          </a:bodyPr>
          <a:lstStyle/>
          <a:p>
            <a:endParaRPr/>
          </a:p>
        </p:txBody>
      </p:sp>
      <p:sp>
        <p:nvSpPr>
          <p:cNvPr id="30" name="object 30"/>
          <p:cNvSpPr/>
          <p:nvPr/>
        </p:nvSpPr>
        <p:spPr>
          <a:xfrm>
            <a:off x="2145565" y="4233989"/>
            <a:ext cx="4656595" cy="776873"/>
          </a:xfrm>
          <a:custGeom>
            <a:avLst/>
            <a:gdLst/>
            <a:ahLst/>
            <a:cxnLst/>
            <a:rect l="l" t="t" r="r" b="b"/>
            <a:pathLst>
              <a:path w="5122255" h="880456">
                <a:moveTo>
                  <a:pt x="0" y="0"/>
                </a:moveTo>
                <a:lnTo>
                  <a:pt x="5122255" y="0"/>
                </a:lnTo>
                <a:lnTo>
                  <a:pt x="5122255" y="880456"/>
                </a:lnTo>
                <a:lnTo>
                  <a:pt x="0" y="880456"/>
                </a:lnTo>
                <a:lnTo>
                  <a:pt x="0" y="0"/>
                </a:lnTo>
                <a:close/>
              </a:path>
            </a:pathLst>
          </a:custGeom>
          <a:ln w="4156">
            <a:solidFill>
              <a:srgbClr val="000000"/>
            </a:solidFill>
          </a:ln>
        </p:spPr>
        <p:txBody>
          <a:bodyPr wrap="square" lIns="0" tIns="0" rIns="0" bIns="0" rtlCol="0">
            <a:noAutofit/>
          </a:bodyPr>
          <a:lstStyle/>
          <a:p>
            <a:endParaRPr/>
          </a:p>
        </p:txBody>
      </p:sp>
      <p:sp>
        <p:nvSpPr>
          <p:cNvPr id="28" name="object 28"/>
          <p:cNvSpPr txBox="1"/>
          <p:nvPr/>
        </p:nvSpPr>
        <p:spPr>
          <a:xfrm>
            <a:off x="3443407" y="1307726"/>
            <a:ext cx="237375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 Ratio: Analysis</a:t>
            </a:r>
            <a:endParaRPr sz="2200">
              <a:latin typeface="Times New Roman"/>
              <a:cs typeface="Times New Roman"/>
            </a:endParaRPr>
          </a:p>
        </p:txBody>
      </p:sp>
      <p:sp>
        <p:nvSpPr>
          <p:cNvPr id="27" name="object 27"/>
          <p:cNvSpPr txBox="1"/>
          <p:nvPr/>
        </p:nvSpPr>
        <p:spPr>
          <a:xfrm>
            <a:off x="1525442" y="2095500"/>
            <a:ext cx="6840899" cy="45944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To understand the fundamentals that determine PEG ratios, let us return again</a:t>
            </a:r>
            <a:endParaRPr sz="1600">
              <a:latin typeface="Times New Roman"/>
              <a:cs typeface="Times New Roman"/>
            </a:endParaRPr>
          </a:p>
          <a:p>
            <a:pPr marL="319115" marR="30772">
              <a:lnSpc>
                <a:spcPct val="95825"/>
              </a:lnSpc>
            </a:pPr>
            <a:r>
              <a:rPr sz="1600" dirty="0">
                <a:latin typeface="Times New Roman"/>
                <a:cs typeface="Times New Roman"/>
              </a:rPr>
              <a:t>to a 2-stage equity discounted cash flow</a:t>
            </a:r>
            <a:r>
              <a:rPr sz="1600" spc="-88" dirty="0">
                <a:latin typeface="Times New Roman"/>
                <a:cs typeface="Times New Roman"/>
              </a:rPr>
              <a:t> </a:t>
            </a:r>
            <a:r>
              <a:rPr sz="1600" dirty="0">
                <a:latin typeface="Times New Roman"/>
                <a:cs typeface="Times New Roman"/>
              </a:rPr>
              <a:t>model</a:t>
            </a:r>
            <a:endParaRPr sz="1600">
              <a:latin typeface="Times New Roman"/>
              <a:cs typeface="Times New Roman"/>
            </a:endParaRPr>
          </a:p>
        </p:txBody>
      </p:sp>
      <p:sp>
        <p:nvSpPr>
          <p:cNvPr id="26" name="object 26"/>
          <p:cNvSpPr txBox="1"/>
          <p:nvPr/>
        </p:nvSpPr>
        <p:spPr>
          <a:xfrm>
            <a:off x="2446955" y="2732449"/>
            <a:ext cx="1693953" cy="174259"/>
          </a:xfrm>
          <a:prstGeom prst="rect">
            <a:avLst/>
          </a:prstGeom>
        </p:spPr>
        <p:txBody>
          <a:bodyPr wrap="square" lIns="0" tIns="0" rIns="0" bIns="0" rtlCol="0">
            <a:noAutofit/>
          </a:bodyPr>
          <a:lstStyle/>
          <a:p>
            <a:pPr marL="11397">
              <a:lnSpc>
                <a:spcPts val="1283"/>
              </a:lnSpc>
              <a:spcBef>
                <a:spcPts val="64"/>
              </a:spcBef>
            </a:pPr>
            <a:r>
              <a:rPr sz="1500" baseline="7562" dirty="0">
                <a:latin typeface="Times New Roman"/>
                <a:cs typeface="Times New Roman"/>
              </a:rPr>
              <a:t>EP</a:t>
            </a:r>
            <a:r>
              <a:rPr sz="1500" spc="31" baseline="7562" dirty="0">
                <a:latin typeface="Times New Roman"/>
                <a:cs typeface="Times New Roman"/>
              </a:rPr>
              <a:t>S</a:t>
            </a:r>
            <a:r>
              <a:rPr sz="900" baseline="-13379" dirty="0">
                <a:latin typeface="Times New Roman"/>
                <a:cs typeface="Times New Roman"/>
              </a:rPr>
              <a:t>0 </a:t>
            </a:r>
            <a:r>
              <a:rPr sz="900" spc="23" baseline="-13379" dirty="0">
                <a:latin typeface="Times New Roman"/>
                <a:cs typeface="Times New Roman"/>
              </a:rPr>
              <a:t> </a:t>
            </a:r>
            <a:r>
              <a:rPr sz="1500" baseline="7562" dirty="0">
                <a:latin typeface="Times New Roman"/>
                <a:cs typeface="Times New Roman"/>
              </a:rPr>
              <a:t>*</a:t>
            </a:r>
            <a:r>
              <a:rPr sz="1500" spc="-59" baseline="7562" dirty="0">
                <a:latin typeface="Times New Roman"/>
                <a:cs typeface="Times New Roman"/>
              </a:rPr>
              <a:t> </a:t>
            </a:r>
            <a:r>
              <a:rPr sz="1500" baseline="7562" dirty="0">
                <a:latin typeface="Times New Roman"/>
                <a:cs typeface="Times New Roman"/>
              </a:rPr>
              <a:t>Payout</a:t>
            </a:r>
            <a:r>
              <a:rPr sz="1500" spc="123" baseline="7562" dirty="0">
                <a:latin typeface="Times New Roman"/>
                <a:cs typeface="Times New Roman"/>
              </a:rPr>
              <a:t> </a:t>
            </a:r>
            <a:r>
              <a:rPr sz="1500" baseline="7562" dirty="0">
                <a:latin typeface="Times New Roman"/>
                <a:cs typeface="Times New Roman"/>
              </a:rPr>
              <a:t>Ratio</a:t>
            </a:r>
            <a:r>
              <a:rPr sz="1500" spc="-18" baseline="7562" dirty="0">
                <a:latin typeface="Times New Roman"/>
                <a:cs typeface="Times New Roman"/>
              </a:rPr>
              <a:t> </a:t>
            </a:r>
            <a:r>
              <a:rPr sz="1500" baseline="7562" dirty="0">
                <a:latin typeface="Times New Roman"/>
                <a:cs typeface="Times New Roman"/>
              </a:rPr>
              <a:t>*</a:t>
            </a:r>
            <a:r>
              <a:rPr sz="1500" spc="-170" baseline="7562" dirty="0">
                <a:latin typeface="Times New Roman"/>
                <a:cs typeface="Times New Roman"/>
              </a:rPr>
              <a:t> </a:t>
            </a:r>
            <a:r>
              <a:rPr sz="1500" baseline="7562" dirty="0">
                <a:latin typeface="Times New Roman"/>
                <a:cs typeface="Times New Roman"/>
              </a:rPr>
              <a:t>(1</a:t>
            </a:r>
            <a:r>
              <a:rPr sz="1500" spc="-165" baseline="7562" dirty="0">
                <a:latin typeface="Times New Roman"/>
                <a:cs typeface="Times New Roman"/>
              </a:rPr>
              <a:t> </a:t>
            </a:r>
            <a:r>
              <a:rPr sz="1500" baseline="7562" dirty="0">
                <a:latin typeface="Times New Roman"/>
                <a:cs typeface="Times New Roman"/>
              </a:rPr>
              <a:t>+</a:t>
            </a:r>
            <a:r>
              <a:rPr sz="1500" spc="-34" baseline="7562" dirty="0">
                <a:latin typeface="Times New Roman"/>
                <a:cs typeface="Times New Roman"/>
              </a:rPr>
              <a:t> </a:t>
            </a:r>
            <a:r>
              <a:rPr sz="1500" baseline="7562" dirty="0">
                <a:latin typeface="Times New Roman"/>
                <a:cs typeface="Times New Roman"/>
              </a:rPr>
              <a:t>g)</a:t>
            </a:r>
            <a:r>
              <a:rPr sz="1500" spc="-165" baseline="7562" dirty="0">
                <a:latin typeface="Times New Roman"/>
                <a:cs typeface="Times New Roman"/>
              </a:rPr>
              <a:t> </a:t>
            </a:r>
            <a:r>
              <a:rPr sz="1500" baseline="7562" dirty="0">
                <a:latin typeface="Times New Roman"/>
                <a:cs typeface="Times New Roman"/>
              </a:rPr>
              <a:t>*</a:t>
            </a:r>
            <a:endParaRPr sz="1000">
              <a:latin typeface="Times New Roman"/>
              <a:cs typeface="Times New Roman"/>
            </a:endParaRPr>
          </a:p>
        </p:txBody>
      </p:sp>
      <p:sp>
        <p:nvSpPr>
          <p:cNvPr id="25" name="object 25"/>
          <p:cNvSpPr txBox="1"/>
          <p:nvPr/>
        </p:nvSpPr>
        <p:spPr>
          <a:xfrm>
            <a:off x="4163472" y="2732449"/>
            <a:ext cx="627477" cy="254324"/>
          </a:xfrm>
          <a:prstGeom prst="rect">
            <a:avLst/>
          </a:prstGeom>
        </p:spPr>
        <p:txBody>
          <a:bodyPr wrap="square" lIns="0" tIns="0" rIns="0" bIns="0" rtlCol="0">
            <a:noAutofit/>
          </a:bodyPr>
          <a:lstStyle/>
          <a:p>
            <a:pPr marL="11397" marR="22323">
              <a:lnSpc>
                <a:spcPts val="942"/>
              </a:lnSpc>
              <a:spcBef>
                <a:spcPts val="47"/>
              </a:spcBef>
            </a:pPr>
            <a:r>
              <a:rPr sz="1500" baseline="-7562" dirty="0">
                <a:latin typeface="Times New Roman"/>
                <a:cs typeface="Times New Roman"/>
              </a:rPr>
              <a:t>1</a:t>
            </a:r>
            <a:r>
              <a:rPr sz="1500" spc="-59" baseline="-7562" dirty="0">
                <a:latin typeface="Times New Roman"/>
                <a:cs typeface="Times New Roman"/>
              </a:rPr>
              <a:t> </a:t>
            </a:r>
            <a:r>
              <a:rPr sz="1500" baseline="-7562" dirty="0">
                <a:latin typeface="Times New Roman"/>
                <a:cs typeface="Times New Roman"/>
              </a:rPr>
              <a:t>−</a:t>
            </a:r>
            <a:endParaRPr sz="1000">
              <a:latin typeface="Times New Roman"/>
              <a:cs typeface="Times New Roman"/>
            </a:endParaRPr>
          </a:p>
          <a:p>
            <a:pPr marL="216094">
              <a:lnSpc>
                <a:spcPts val="965"/>
              </a:lnSpc>
              <a:spcBef>
                <a:spcPts val="1"/>
              </a:spcBef>
            </a:pPr>
            <a:r>
              <a:rPr sz="1500" baseline="2520" dirty="0">
                <a:latin typeface="Times New Roman"/>
                <a:cs typeface="Times New Roman"/>
              </a:rPr>
              <a:t>(1</a:t>
            </a:r>
            <a:r>
              <a:rPr sz="1500" spc="-165" baseline="2520" dirty="0">
                <a:latin typeface="Times New Roman"/>
                <a:cs typeface="Times New Roman"/>
              </a:rPr>
              <a:t> </a:t>
            </a:r>
            <a:r>
              <a:rPr sz="1500" baseline="2520" dirty="0">
                <a:latin typeface="Times New Roman"/>
                <a:cs typeface="Times New Roman"/>
              </a:rPr>
              <a:t>+</a:t>
            </a:r>
            <a:r>
              <a:rPr sz="1500" spc="-34" baseline="2520" dirty="0">
                <a:latin typeface="Times New Roman"/>
                <a:cs typeface="Times New Roman"/>
              </a:rPr>
              <a:t> </a:t>
            </a:r>
            <a:r>
              <a:rPr sz="1500" baseline="2520" dirty="0">
                <a:latin typeface="Times New Roman"/>
                <a:cs typeface="Times New Roman"/>
              </a:rPr>
              <a:t>r)</a:t>
            </a:r>
            <a:r>
              <a:rPr sz="1500" spc="-165" baseline="2520" dirty="0">
                <a:latin typeface="Times New Roman"/>
                <a:cs typeface="Times New Roman"/>
              </a:rPr>
              <a:t> </a:t>
            </a:r>
            <a:r>
              <a:rPr sz="900" baseline="49056" dirty="0">
                <a:latin typeface="Times New Roman"/>
                <a:cs typeface="Times New Roman"/>
              </a:rPr>
              <a:t>n</a:t>
            </a:r>
            <a:endParaRPr sz="600">
              <a:latin typeface="Times New Roman"/>
              <a:cs typeface="Times New Roman"/>
            </a:endParaRPr>
          </a:p>
        </p:txBody>
      </p:sp>
      <p:sp>
        <p:nvSpPr>
          <p:cNvPr id="24" name="object 24"/>
          <p:cNvSpPr txBox="1"/>
          <p:nvPr/>
        </p:nvSpPr>
        <p:spPr>
          <a:xfrm>
            <a:off x="6697926" y="2818035"/>
            <a:ext cx="75358" cy="99716"/>
          </a:xfrm>
          <a:prstGeom prst="rect">
            <a:avLst/>
          </a:prstGeom>
        </p:spPr>
        <p:txBody>
          <a:bodyPr wrap="square" lIns="0" tIns="0" rIns="0" bIns="0" rtlCol="0">
            <a:noAutofit/>
          </a:bodyPr>
          <a:lstStyle/>
          <a:p>
            <a:pPr marL="11397">
              <a:lnSpc>
                <a:spcPct val="95825"/>
              </a:lnSpc>
              <a:spcBef>
                <a:spcPts val="9"/>
              </a:spcBef>
            </a:pPr>
            <a:r>
              <a:rPr sz="600" dirty="0">
                <a:latin typeface="Times New Roman"/>
                <a:cs typeface="Times New Roman"/>
              </a:rPr>
              <a:t>n</a:t>
            </a:r>
            <a:endParaRPr sz="600">
              <a:latin typeface="Times New Roman"/>
              <a:cs typeface="Times New Roman"/>
            </a:endParaRPr>
          </a:p>
        </p:txBody>
      </p:sp>
      <p:sp>
        <p:nvSpPr>
          <p:cNvPr id="23" name="object 23"/>
          <p:cNvSpPr txBox="1"/>
          <p:nvPr/>
        </p:nvSpPr>
        <p:spPr>
          <a:xfrm>
            <a:off x="2147429" y="2931231"/>
            <a:ext cx="297325" cy="174259"/>
          </a:xfrm>
          <a:prstGeom prst="rect">
            <a:avLst/>
          </a:prstGeom>
        </p:spPr>
        <p:txBody>
          <a:bodyPr wrap="square" lIns="0" tIns="0" rIns="0" bIns="0" rtlCol="0">
            <a:noAutofit/>
          </a:bodyPr>
          <a:lstStyle/>
          <a:p>
            <a:pPr marL="11397">
              <a:lnSpc>
                <a:spcPts val="1283"/>
              </a:lnSpc>
              <a:spcBef>
                <a:spcPts val="64"/>
              </a:spcBef>
            </a:pPr>
            <a:r>
              <a:rPr sz="1500" spc="31" baseline="7562" dirty="0">
                <a:latin typeface="Times New Roman"/>
                <a:cs typeface="Times New Roman"/>
              </a:rPr>
              <a:t>P</a:t>
            </a:r>
            <a:r>
              <a:rPr sz="900" baseline="-13379" dirty="0">
                <a:latin typeface="Times New Roman"/>
                <a:cs typeface="Times New Roman"/>
              </a:rPr>
              <a:t>0  </a:t>
            </a:r>
            <a:r>
              <a:rPr sz="900" spc="7" baseline="-13379" dirty="0">
                <a:latin typeface="Times New Roman"/>
                <a:cs typeface="Times New Roman"/>
              </a:rPr>
              <a:t> </a:t>
            </a:r>
            <a:r>
              <a:rPr sz="1500" baseline="7562" dirty="0">
                <a:latin typeface="Times New Roman"/>
                <a:cs typeface="Times New Roman"/>
              </a:rPr>
              <a:t>=</a:t>
            </a:r>
            <a:endParaRPr sz="1000">
              <a:latin typeface="Times New Roman"/>
              <a:cs typeface="Times New Roman"/>
            </a:endParaRPr>
          </a:p>
        </p:txBody>
      </p:sp>
      <p:sp>
        <p:nvSpPr>
          <p:cNvPr id="22" name="object 22"/>
          <p:cNvSpPr txBox="1"/>
          <p:nvPr/>
        </p:nvSpPr>
        <p:spPr>
          <a:xfrm>
            <a:off x="4877728" y="2931232"/>
            <a:ext cx="121535" cy="154933"/>
          </a:xfrm>
          <a:prstGeom prst="rect">
            <a:avLst/>
          </a:prstGeom>
        </p:spPr>
        <p:txBody>
          <a:bodyPr wrap="square" lIns="0" tIns="0" rIns="0" bIns="0" rtlCol="0">
            <a:noAutofit/>
          </a:bodyPr>
          <a:lstStyle/>
          <a:p>
            <a:pPr marL="11397">
              <a:lnSpc>
                <a:spcPts val="1108"/>
              </a:lnSpc>
              <a:spcBef>
                <a:spcPts val="55"/>
              </a:spcBef>
            </a:pPr>
            <a:r>
              <a:rPr sz="1000" dirty="0">
                <a:latin typeface="Times New Roman"/>
                <a:cs typeface="Times New Roman"/>
              </a:rPr>
              <a:t>+</a:t>
            </a:r>
            <a:endParaRPr sz="1000">
              <a:latin typeface="Times New Roman"/>
              <a:cs typeface="Times New Roman"/>
            </a:endParaRPr>
          </a:p>
        </p:txBody>
      </p:sp>
      <p:sp>
        <p:nvSpPr>
          <p:cNvPr id="21" name="object 21"/>
          <p:cNvSpPr txBox="1"/>
          <p:nvPr/>
        </p:nvSpPr>
        <p:spPr>
          <a:xfrm>
            <a:off x="5787826" y="3016817"/>
            <a:ext cx="777240" cy="168738"/>
          </a:xfrm>
          <a:prstGeom prst="rect">
            <a:avLst/>
          </a:prstGeom>
        </p:spPr>
        <p:txBody>
          <a:bodyPr wrap="square" lIns="0" tIns="0" rIns="0" bIns="0" rtlCol="0">
            <a:noAutofit/>
          </a:bodyPr>
          <a:lstStyle/>
          <a:p>
            <a:pPr marL="11397">
              <a:lnSpc>
                <a:spcPts val="1186"/>
              </a:lnSpc>
            </a:pPr>
            <a:r>
              <a:rPr sz="1000" dirty="0">
                <a:latin typeface="Times New Roman"/>
                <a:cs typeface="Times New Roman"/>
              </a:rPr>
              <a:t>(r</a:t>
            </a:r>
            <a:r>
              <a:rPr sz="1000" spc="-48" dirty="0">
                <a:latin typeface="Times New Roman"/>
                <a:cs typeface="Times New Roman"/>
              </a:rPr>
              <a:t> </a:t>
            </a:r>
            <a:r>
              <a:rPr sz="1000" dirty="0">
                <a:latin typeface="Times New Roman"/>
                <a:cs typeface="Times New Roman"/>
              </a:rPr>
              <a:t>-</a:t>
            </a:r>
            <a:r>
              <a:rPr sz="1000" spc="-165" dirty="0">
                <a:latin typeface="Times New Roman"/>
                <a:cs typeface="Times New Roman"/>
              </a:rPr>
              <a:t> </a:t>
            </a:r>
            <a:r>
              <a:rPr sz="1000" dirty="0">
                <a:latin typeface="Times New Roman"/>
                <a:cs typeface="Times New Roman"/>
              </a:rPr>
              <a:t>g </a:t>
            </a:r>
            <a:r>
              <a:rPr sz="1000" spc="132" dirty="0">
                <a:latin typeface="Times New Roman"/>
                <a:cs typeface="Times New Roman"/>
              </a:rPr>
              <a:t> </a:t>
            </a:r>
            <a:r>
              <a:rPr sz="1000" dirty="0">
                <a:latin typeface="Times New Roman"/>
                <a:cs typeface="Times New Roman"/>
              </a:rPr>
              <a:t>)(1</a:t>
            </a:r>
            <a:r>
              <a:rPr sz="1000" spc="-165" dirty="0">
                <a:latin typeface="Times New Roman"/>
                <a:cs typeface="Times New Roman"/>
              </a:rPr>
              <a:t> </a:t>
            </a:r>
            <a:r>
              <a:rPr sz="1000" dirty="0">
                <a:latin typeface="Times New Roman"/>
                <a:cs typeface="Times New Roman"/>
              </a:rPr>
              <a:t>+</a:t>
            </a:r>
            <a:r>
              <a:rPr sz="1000" spc="-34" dirty="0">
                <a:latin typeface="Times New Roman"/>
                <a:cs typeface="Times New Roman"/>
              </a:rPr>
              <a:t> </a:t>
            </a:r>
            <a:r>
              <a:rPr sz="1000" dirty="0">
                <a:latin typeface="Times New Roman"/>
                <a:cs typeface="Times New Roman"/>
              </a:rPr>
              <a:t>r)</a:t>
            </a:r>
            <a:r>
              <a:rPr sz="900" baseline="44596" dirty="0">
                <a:latin typeface="Times New Roman"/>
                <a:cs typeface="Times New Roman"/>
              </a:rPr>
              <a:t>n</a:t>
            </a:r>
            <a:endParaRPr sz="600">
              <a:latin typeface="Times New Roman"/>
              <a:cs typeface="Times New Roman"/>
            </a:endParaRPr>
          </a:p>
        </p:txBody>
      </p:sp>
      <p:sp>
        <p:nvSpPr>
          <p:cNvPr id="20" name="object 20"/>
          <p:cNvSpPr txBox="1"/>
          <p:nvPr/>
        </p:nvSpPr>
        <p:spPr>
          <a:xfrm>
            <a:off x="3541380" y="3030623"/>
            <a:ext cx="250935" cy="154933"/>
          </a:xfrm>
          <a:prstGeom prst="rect">
            <a:avLst/>
          </a:prstGeom>
        </p:spPr>
        <p:txBody>
          <a:bodyPr wrap="square" lIns="0" tIns="0" rIns="0" bIns="0" rtlCol="0">
            <a:noAutofit/>
          </a:bodyPr>
          <a:lstStyle/>
          <a:p>
            <a:pPr marL="11397">
              <a:lnSpc>
                <a:spcPts val="1108"/>
              </a:lnSpc>
              <a:spcBef>
                <a:spcPts val="55"/>
              </a:spcBef>
            </a:pPr>
            <a:r>
              <a:rPr sz="1000" dirty="0">
                <a:latin typeface="Times New Roman"/>
                <a:cs typeface="Times New Roman"/>
              </a:rPr>
              <a:t>r</a:t>
            </a:r>
            <a:r>
              <a:rPr sz="1000" spc="-66" dirty="0">
                <a:latin typeface="Times New Roman"/>
                <a:cs typeface="Times New Roman"/>
              </a:rPr>
              <a:t> </a:t>
            </a:r>
            <a:r>
              <a:rPr sz="1000" dirty="0">
                <a:latin typeface="Times New Roman"/>
                <a:cs typeface="Times New Roman"/>
              </a:rPr>
              <a:t>-</a:t>
            </a:r>
            <a:r>
              <a:rPr sz="1000" spc="-66" dirty="0">
                <a:latin typeface="Times New Roman"/>
                <a:cs typeface="Times New Roman"/>
              </a:rPr>
              <a:t> </a:t>
            </a:r>
            <a:r>
              <a:rPr sz="1000" dirty="0">
                <a:latin typeface="Times New Roman"/>
                <a:cs typeface="Times New Roman"/>
              </a:rPr>
              <a:t>g</a:t>
            </a:r>
            <a:endParaRPr sz="1000">
              <a:latin typeface="Times New Roman"/>
              <a:cs typeface="Times New Roman"/>
            </a:endParaRPr>
          </a:p>
        </p:txBody>
      </p:sp>
      <p:sp>
        <p:nvSpPr>
          <p:cNvPr id="19" name="object 19"/>
          <p:cNvSpPr txBox="1"/>
          <p:nvPr/>
        </p:nvSpPr>
        <p:spPr>
          <a:xfrm>
            <a:off x="1525442" y="3488615"/>
            <a:ext cx="6708801" cy="467061"/>
          </a:xfrm>
          <a:prstGeom prst="rect">
            <a:avLst/>
          </a:prstGeom>
        </p:spPr>
        <p:txBody>
          <a:bodyPr wrap="square" lIns="0" tIns="0" rIns="0" bIns="0" rtlCol="0">
            <a:noAutofit/>
          </a:bodyPr>
          <a:lstStyle/>
          <a:p>
            <a:pPr marL="319115" indent="-307718">
              <a:lnSpc>
                <a:spcPts val="1857"/>
              </a:lnSpc>
              <a:spcBef>
                <a:spcPts val="1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Dividing both sides of the equation by the earnings gives us the equation for </a:t>
            </a:r>
            <a:endParaRPr sz="1600">
              <a:latin typeface="Times New Roman"/>
              <a:cs typeface="Times New Roman"/>
            </a:endParaRPr>
          </a:p>
          <a:p>
            <a:pPr marL="319115">
              <a:lnSpc>
                <a:spcPts val="2226"/>
              </a:lnSpc>
            </a:pPr>
            <a:r>
              <a:rPr sz="1600" dirty="0">
                <a:latin typeface="Times New Roman"/>
                <a:cs typeface="Times New Roman"/>
              </a:rPr>
              <a:t>the PE ratio. Dividing it again by the expected growth </a:t>
            </a:r>
            <a:r>
              <a:rPr sz="1600" dirty="0">
                <a:latin typeface="MS PGothic"/>
                <a:cs typeface="MS PGothic"/>
              </a:rPr>
              <a:t>‘</a:t>
            </a:r>
            <a:r>
              <a:rPr sz="1600" dirty="0">
                <a:latin typeface="Times New Roman"/>
                <a:cs typeface="Times New Roman"/>
              </a:rPr>
              <a:t>g</a:t>
            </a:r>
            <a:r>
              <a:rPr sz="1600" dirty="0">
                <a:latin typeface="MS PGothic"/>
                <a:cs typeface="MS PGothic"/>
              </a:rPr>
              <a:t>’</a:t>
            </a:r>
            <a:endParaRPr sz="1600">
              <a:latin typeface="MS PGothic"/>
              <a:cs typeface="MS PGothic"/>
            </a:endParaRPr>
          </a:p>
        </p:txBody>
      </p:sp>
      <p:sp>
        <p:nvSpPr>
          <p:cNvPr id="18" name="object 18"/>
          <p:cNvSpPr txBox="1"/>
          <p:nvPr/>
        </p:nvSpPr>
        <p:spPr>
          <a:xfrm>
            <a:off x="2585067" y="4319456"/>
            <a:ext cx="1552639" cy="188098"/>
          </a:xfrm>
          <a:prstGeom prst="rect">
            <a:avLst/>
          </a:prstGeom>
        </p:spPr>
        <p:txBody>
          <a:bodyPr wrap="square" lIns="0" tIns="0" rIns="0" bIns="0" rtlCol="0">
            <a:noAutofit/>
          </a:bodyPr>
          <a:lstStyle/>
          <a:p>
            <a:pPr marL="11397">
              <a:lnSpc>
                <a:spcPts val="1324"/>
              </a:lnSpc>
              <a:spcBef>
                <a:spcPts val="66"/>
              </a:spcBef>
            </a:pPr>
            <a:r>
              <a:rPr sz="1500" baseline="-2520" dirty="0">
                <a:latin typeface="Times New Roman"/>
                <a:cs typeface="Times New Roman"/>
              </a:rPr>
              <a:t>Payout</a:t>
            </a:r>
            <a:r>
              <a:rPr sz="1500" spc="123" baseline="-2520" dirty="0">
                <a:latin typeface="Times New Roman"/>
                <a:cs typeface="Times New Roman"/>
              </a:rPr>
              <a:t> </a:t>
            </a:r>
            <a:r>
              <a:rPr sz="1500" baseline="-2520" dirty="0">
                <a:latin typeface="Times New Roman"/>
                <a:cs typeface="Times New Roman"/>
              </a:rPr>
              <a:t>Ratio</a:t>
            </a:r>
            <a:r>
              <a:rPr sz="1500" spc="-18" baseline="-2520" dirty="0">
                <a:latin typeface="Times New Roman"/>
                <a:cs typeface="Times New Roman"/>
              </a:rPr>
              <a:t> </a:t>
            </a:r>
            <a:r>
              <a:rPr sz="1500" baseline="-2520" dirty="0">
                <a:latin typeface="Times New Roman"/>
                <a:cs typeface="Times New Roman"/>
              </a:rPr>
              <a:t>*</a:t>
            </a:r>
            <a:r>
              <a:rPr sz="1500" spc="-170" baseline="-2520" dirty="0">
                <a:latin typeface="Times New Roman"/>
                <a:cs typeface="Times New Roman"/>
              </a:rPr>
              <a:t> </a:t>
            </a:r>
            <a:r>
              <a:rPr sz="1500" baseline="-2520" dirty="0">
                <a:latin typeface="Times New Roman"/>
                <a:cs typeface="Times New Roman"/>
              </a:rPr>
              <a:t>(1</a:t>
            </a:r>
            <a:r>
              <a:rPr sz="1500" spc="-46" baseline="-2520" dirty="0">
                <a:latin typeface="Times New Roman"/>
                <a:cs typeface="Times New Roman"/>
              </a:rPr>
              <a:t> </a:t>
            </a:r>
            <a:r>
              <a:rPr sz="1500" baseline="-2520" dirty="0">
                <a:latin typeface="Times New Roman"/>
                <a:cs typeface="Times New Roman"/>
              </a:rPr>
              <a:t>+</a:t>
            </a:r>
            <a:r>
              <a:rPr sz="1500" spc="-34" baseline="-2520" dirty="0">
                <a:latin typeface="Times New Roman"/>
                <a:cs typeface="Times New Roman"/>
              </a:rPr>
              <a:t> </a:t>
            </a:r>
            <a:r>
              <a:rPr sz="1500" baseline="-2520" dirty="0">
                <a:latin typeface="Times New Roman"/>
                <a:cs typeface="Times New Roman"/>
              </a:rPr>
              <a:t>g)</a:t>
            </a:r>
            <a:r>
              <a:rPr sz="1500" spc="-46" baseline="-2520" dirty="0">
                <a:latin typeface="Times New Roman"/>
                <a:cs typeface="Times New Roman"/>
              </a:rPr>
              <a:t> </a:t>
            </a:r>
            <a:r>
              <a:rPr sz="1500" baseline="-2520" dirty="0">
                <a:latin typeface="Times New Roman"/>
                <a:cs typeface="Times New Roman"/>
              </a:rPr>
              <a:t>*</a:t>
            </a:r>
            <a:r>
              <a:rPr sz="1500" spc="-170" baseline="-2520" dirty="0">
                <a:latin typeface="Times New Roman"/>
                <a:cs typeface="Times New Roman"/>
              </a:rPr>
              <a:t> </a:t>
            </a:r>
            <a:r>
              <a:rPr sz="1500" spc="32" baseline="12603" dirty="0">
                <a:latin typeface="Times New Roman"/>
                <a:cs typeface="Times New Roman"/>
              </a:rPr>
              <a:t>$</a:t>
            </a:r>
            <a:r>
              <a:rPr sz="1500" baseline="-2520" dirty="0">
                <a:latin typeface="Times New Roman"/>
                <a:cs typeface="Times New Roman"/>
              </a:rPr>
              <a:t>1</a:t>
            </a:r>
            <a:r>
              <a:rPr sz="1500" spc="-48" baseline="-2520" dirty="0">
                <a:latin typeface="Times New Roman"/>
                <a:cs typeface="Times New Roman"/>
              </a:rPr>
              <a:t> </a:t>
            </a:r>
            <a:r>
              <a:rPr sz="1500" baseline="-2520" dirty="0">
                <a:latin typeface="Times New Roman"/>
                <a:cs typeface="Times New Roman"/>
              </a:rPr>
              <a:t>−</a:t>
            </a:r>
            <a:endParaRPr sz="1000">
              <a:latin typeface="Times New Roman"/>
              <a:cs typeface="Times New Roman"/>
            </a:endParaRPr>
          </a:p>
        </p:txBody>
      </p:sp>
      <p:sp>
        <p:nvSpPr>
          <p:cNvPr id="17" name="object 17"/>
          <p:cNvSpPr txBox="1"/>
          <p:nvPr/>
        </p:nvSpPr>
        <p:spPr>
          <a:xfrm>
            <a:off x="4819341" y="4531138"/>
            <a:ext cx="1866224" cy="99732"/>
          </a:xfrm>
          <a:prstGeom prst="rect">
            <a:avLst/>
          </a:prstGeom>
        </p:spPr>
        <p:txBody>
          <a:bodyPr wrap="square" lIns="0" tIns="0" rIns="0" bIns="0" rtlCol="0">
            <a:noAutofit/>
          </a:bodyPr>
          <a:lstStyle/>
          <a:p>
            <a:pPr marL="11397">
              <a:lnSpc>
                <a:spcPts val="691"/>
              </a:lnSpc>
              <a:tabLst>
                <a:tab pos="1812120" algn="l"/>
              </a:tabLst>
            </a:pPr>
            <a:r>
              <a:rPr sz="600" u="sng" dirty="0">
                <a:latin typeface="Times New Roman"/>
                <a:cs typeface="Times New Roman"/>
              </a:rPr>
              <a:t>                                   </a:t>
            </a:r>
            <a:r>
              <a:rPr sz="600" u="sng" spc="-13" dirty="0">
                <a:latin typeface="Times New Roman"/>
                <a:cs typeface="Times New Roman"/>
              </a:rPr>
              <a:t> </a:t>
            </a:r>
            <a:r>
              <a:rPr sz="600" u="sng" dirty="0">
                <a:latin typeface="Times New Roman"/>
                <a:cs typeface="Times New Roman"/>
              </a:rPr>
              <a:t>n                                               </a:t>
            </a:r>
            <a:r>
              <a:rPr sz="600" u="sng" spc="-62" dirty="0">
                <a:latin typeface="Times New Roman"/>
                <a:cs typeface="Times New Roman"/>
              </a:rPr>
              <a:t> </a:t>
            </a:r>
            <a:r>
              <a:rPr sz="600" u="sng" dirty="0">
                <a:latin typeface="Times New Roman"/>
                <a:cs typeface="Times New Roman"/>
              </a:rPr>
              <a:t>n 	</a:t>
            </a:r>
            <a:endParaRPr sz="600">
              <a:latin typeface="Times New Roman"/>
              <a:cs typeface="Times New Roman"/>
            </a:endParaRPr>
          </a:p>
        </p:txBody>
      </p:sp>
      <p:sp>
        <p:nvSpPr>
          <p:cNvPr id="16" name="object 16"/>
          <p:cNvSpPr txBox="1"/>
          <p:nvPr/>
        </p:nvSpPr>
        <p:spPr>
          <a:xfrm>
            <a:off x="2147426" y="4544945"/>
            <a:ext cx="420955" cy="154961"/>
          </a:xfrm>
          <a:prstGeom prst="rect">
            <a:avLst/>
          </a:prstGeom>
        </p:spPr>
        <p:txBody>
          <a:bodyPr wrap="square" lIns="0" tIns="0" rIns="0" bIns="0" rtlCol="0">
            <a:noAutofit/>
          </a:bodyPr>
          <a:lstStyle/>
          <a:p>
            <a:pPr marL="11397">
              <a:lnSpc>
                <a:spcPts val="1108"/>
              </a:lnSpc>
              <a:spcBef>
                <a:spcPts val="55"/>
              </a:spcBef>
            </a:pPr>
            <a:r>
              <a:rPr sz="1000" dirty="0">
                <a:latin typeface="Times New Roman"/>
                <a:cs typeface="Times New Roman"/>
              </a:rPr>
              <a:t>PEG</a:t>
            </a:r>
            <a:r>
              <a:rPr sz="1000" spc="118" dirty="0">
                <a:latin typeface="Times New Roman"/>
                <a:cs typeface="Times New Roman"/>
              </a:rPr>
              <a:t> </a:t>
            </a:r>
            <a:r>
              <a:rPr sz="1000" dirty="0">
                <a:latin typeface="Times New Roman"/>
                <a:cs typeface="Times New Roman"/>
              </a:rPr>
              <a:t>=</a:t>
            </a:r>
            <a:endParaRPr sz="1000">
              <a:latin typeface="Times New Roman"/>
              <a:cs typeface="Times New Roman"/>
            </a:endParaRPr>
          </a:p>
        </p:txBody>
      </p:sp>
      <p:sp>
        <p:nvSpPr>
          <p:cNvPr id="15" name="object 15"/>
          <p:cNvSpPr txBox="1"/>
          <p:nvPr/>
        </p:nvSpPr>
        <p:spPr>
          <a:xfrm>
            <a:off x="4646587" y="4544945"/>
            <a:ext cx="121516" cy="154961"/>
          </a:xfrm>
          <a:prstGeom prst="rect">
            <a:avLst/>
          </a:prstGeom>
        </p:spPr>
        <p:txBody>
          <a:bodyPr wrap="square" lIns="0" tIns="0" rIns="0" bIns="0" rtlCol="0">
            <a:noAutofit/>
          </a:bodyPr>
          <a:lstStyle/>
          <a:p>
            <a:pPr marL="11397">
              <a:lnSpc>
                <a:spcPts val="1108"/>
              </a:lnSpc>
              <a:spcBef>
                <a:spcPts val="55"/>
              </a:spcBef>
            </a:pPr>
            <a:r>
              <a:rPr sz="1000" dirty="0">
                <a:latin typeface="Times New Roman"/>
                <a:cs typeface="Times New Roman"/>
              </a:rPr>
              <a:t>+</a:t>
            </a:r>
            <a:endParaRPr sz="1000">
              <a:latin typeface="Times New Roman"/>
              <a:cs typeface="Times New Roman"/>
            </a:endParaRPr>
          </a:p>
        </p:txBody>
      </p:sp>
      <p:sp>
        <p:nvSpPr>
          <p:cNvPr id="14" name="object 14"/>
          <p:cNvSpPr txBox="1"/>
          <p:nvPr/>
        </p:nvSpPr>
        <p:spPr>
          <a:xfrm>
            <a:off x="3414282" y="4644357"/>
            <a:ext cx="412070" cy="154961"/>
          </a:xfrm>
          <a:prstGeom prst="rect">
            <a:avLst/>
          </a:prstGeom>
        </p:spPr>
        <p:txBody>
          <a:bodyPr wrap="square" lIns="0" tIns="0" rIns="0" bIns="0" rtlCol="0">
            <a:noAutofit/>
          </a:bodyPr>
          <a:lstStyle/>
          <a:p>
            <a:pPr marL="11397">
              <a:lnSpc>
                <a:spcPts val="1108"/>
              </a:lnSpc>
              <a:spcBef>
                <a:spcPts val="55"/>
              </a:spcBef>
            </a:pPr>
            <a:r>
              <a:rPr sz="1000" dirty="0">
                <a:latin typeface="Times New Roman"/>
                <a:cs typeface="Times New Roman"/>
              </a:rPr>
              <a:t>g(r</a:t>
            </a:r>
            <a:r>
              <a:rPr sz="1000" spc="-28" dirty="0">
                <a:latin typeface="Times New Roman"/>
                <a:cs typeface="Times New Roman"/>
              </a:rPr>
              <a:t> </a:t>
            </a:r>
            <a:r>
              <a:rPr sz="1000" dirty="0">
                <a:latin typeface="Times New Roman"/>
                <a:cs typeface="Times New Roman"/>
              </a:rPr>
              <a:t>-</a:t>
            </a:r>
            <a:r>
              <a:rPr sz="1000" spc="-66" dirty="0">
                <a:latin typeface="Times New Roman"/>
                <a:cs typeface="Times New Roman"/>
              </a:rPr>
              <a:t> </a:t>
            </a:r>
            <a:r>
              <a:rPr sz="1000" dirty="0">
                <a:latin typeface="Times New Roman"/>
                <a:cs typeface="Times New Roman"/>
              </a:rPr>
              <a:t>g)</a:t>
            </a:r>
            <a:endParaRPr sz="1000">
              <a:latin typeface="Times New Roman"/>
              <a:cs typeface="Times New Roman"/>
            </a:endParaRPr>
          </a:p>
        </p:txBody>
      </p:sp>
      <p:sp>
        <p:nvSpPr>
          <p:cNvPr id="13" name="object 13"/>
          <p:cNvSpPr txBox="1"/>
          <p:nvPr/>
        </p:nvSpPr>
        <p:spPr>
          <a:xfrm>
            <a:off x="5314566" y="4644357"/>
            <a:ext cx="818104" cy="174291"/>
          </a:xfrm>
          <a:prstGeom prst="rect">
            <a:avLst/>
          </a:prstGeom>
        </p:spPr>
        <p:txBody>
          <a:bodyPr wrap="square" lIns="0" tIns="0" rIns="0" bIns="0" rtlCol="0">
            <a:noAutofit/>
          </a:bodyPr>
          <a:lstStyle/>
          <a:p>
            <a:pPr marL="11397">
              <a:lnSpc>
                <a:spcPts val="1292"/>
              </a:lnSpc>
              <a:spcBef>
                <a:spcPts val="65"/>
              </a:spcBef>
            </a:pPr>
            <a:r>
              <a:rPr sz="1500" baseline="7562" dirty="0">
                <a:latin typeface="Times New Roman"/>
                <a:cs typeface="Times New Roman"/>
              </a:rPr>
              <a:t>g(r</a:t>
            </a:r>
            <a:r>
              <a:rPr sz="1500" spc="61" baseline="7562" dirty="0">
                <a:latin typeface="Times New Roman"/>
                <a:cs typeface="Times New Roman"/>
              </a:rPr>
              <a:t> </a:t>
            </a:r>
            <a:r>
              <a:rPr sz="1500" baseline="7562" dirty="0">
                <a:latin typeface="Times New Roman"/>
                <a:cs typeface="Times New Roman"/>
              </a:rPr>
              <a:t>-</a:t>
            </a:r>
            <a:r>
              <a:rPr sz="1500" spc="-66" baseline="7562" dirty="0">
                <a:latin typeface="Times New Roman"/>
                <a:cs typeface="Times New Roman"/>
              </a:rPr>
              <a:t> </a:t>
            </a:r>
            <a:r>
              <a:rPr sz="1500" baseline="7562" dirty="0">
                <a:latin typeface="Times New Roman"/>
                <a:cs typeface="Times New Roman"/>
              </a:rPr>
              <a:t>g</a:t>
            </a:r>
            <a:r>
              <a:rPr sz="900" baseline="-12423" dirty="0">
                <a:latin typeface="Times New Roman"/>
                <a:cs typeface="Times New Roman"/>
              </a:rPr>
              <a:t>n</a:t>
            </a:r>
            <a:r>
              <a:rPr sz="900" spc="-4" baseline="-12423" dirty="0">
                <a:latin typeface="Times New Roman"/>
                <a:cs typeface="Times New Roman"/>
              </a:rPr>
              <a:t> </a:t>
            </a:r>
            <a:r>
              <a:rPr sz="1500" baseline="7562" dirty="0">
                <a:latin typeface="Times New Roman"/>
                <a:cs typeface="Times New Roman"/>
              </a:rPr>
              <a:t>)(1</a:t>
            </a:r>
            <a:r>
              <a:rPr sz="1500" spc="-28" baseline="7562" dirty="0">
                <a:latin typeface="Times New Roman"/>
                <a:cs typeface="Times New Roman"/>
              </a:rPr>
              <a:t> </a:t>
            </a:r>
            <a:r>
              <a:rPr sz="1500" baseline="7562" dirty="0">
                <a:latin typeface="Times New Roman"/>
                <a:cs typeface="Times New Roman"/>
              </a:rPr>
              <a:t>+</a:t>
            </a:r>
            <a:r>
              <a:rPr sz="1500" spc="-34" baseline="7562" dirty="0">
                <a:latin typeface="Times New Roman"/>
                <a:cs typeface="Times New Roman"/>
              </a:rPr>
              <a:t> </a:t>
            </a:r>
            <a:r>
              <a:rPr sz="1500" baseline="7562" dirty="0">
                <a:latin typeface="Times New Roman"/>
                <a:cs typeface="Times New Roman"/>
              </a:rPr>
              <a:t>r)</a:t>
            </a:r>
            <a:endParaRPr sz="1000">
              <a:latin typeface="Times New Roman"/>
              <a:cs typeface="Times New Roman"/>
            </a:endParaRPr>
          </a:p>
        </p:txBody>
      </p:sp>
      <p:sp>
        <p:nvSpPr>
          <p:cNvPr id="12" name="object 12"/>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1" name="object 11"/>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55</a:t>
            </a:r>
            <a:endParaRPr sz="1300">
              <a:latin typeface="Times New Roman"/>
              <a:cs typeface="Times New Roman"/>
            </a:endParaRPr>
          </a:p>
        </p:txBody>
      </p:sp>
      <p:sp>
        <p:nvSpPr>
          <p:cNvPr id="10" name="object 10"/>
          <p:cNvSpPr txBox="1"/>
          <p:nvPr/>
        </p:nvSpPr>
        <p:spPr>
          <a:xfrm>
            <a:off x="2145565" y="4233989"/>
            <a:ext cx="4656595" cy="776873"/>
          </a:xfrm>
          <a:prstGeom prst="rect">
            <a:avLst/>
          </a:prstGeom>
        </p:spPr>
        <p:txBody>
          <a:bodyPr wrap="square" lIns="0" tIns="0" rIns="0" bIns="0" rtlCol="0">
            <a:noAutofit/>
          </a:bodyPr>
          <a:lstStyle/>
          <a:p>
            <a:pPr marL="1683283" marR="2142518" algn="ctr">
              <a:lnSpc>
                <a:spcPts val="1366"/>
              </a:lnSpc>
              <a:spcBef>
                <a:spcPts val="22"/>
              </a:spcBef>
            </a:pPr>
            <a:r>
              <a:rPr sz="1500" baseline="10082" dirty="0">
                <a:latin typeface="Times New Roman"/>
                <a:cs typeface="Times New Roman"/>
              </a:rPr>
              <a:t>"    </a:t>
            </a:r>
            <a:r>
              <a:rPr sz="1500" spc="246" baseline="10082" dirty="0">
                <a:latin typeface="Times New Roman"/>
                <a:cs typeface="Times New Roman"/>
              </a:rPr>
              <a:t> </a:t>
            </a:r>
            <a:r>
              <a:rPr sz="1500" spc="-160" baseline="5041" dirty="0">
                <a:latin typeface="Times New Roman"/>
                <a:cs typeface="Times New Roman"/>
              </a:rPr>
              <a:t> </a:t>
            </a:r>
            <a:r>
              <a:rPr sz="1500" u="sng" baseline="5041" dirty="0">
                <a:latin typeface="Times New Roman"/>
                <a:cs typeface="Times New Roman"/>
              </a:rPr>
              <a:t>(1</a:t>
            </a:r>
            <a:r>
              <a:rPr sz="1500" u="sng" spc="-179" baseline="5041" dirty="0">
                <a:latin typeface="Times New Roman"/>
                <a:cs typeface="Times New Roman"/>
              </a:rPr>
              <a:t> </a:t>
            </a:r>
            <a:r>
              <a:rPr sz="1500" u="sng" baseline="5041" dirty="0">
                <a:latin typeface="Times New Roman"/>
                <a:cs typeface="Times New Roman"/>
              </a:rPr>
              <a:t>+</a:t>
            </a:r>
            <a:r>
              <a:rPr sz="1500" u="sng" spc="-33" baseline="5041" dirty="0">
                <a:latin typeface="Times New Roman"/>
                <a:cs typeface="Times New Roman"/>
              </a:rPr>
              <a:t> </a:t>
            </a:r>
            <a:r>
              <a:rPr sz="1500" u="sng" baseline="5041" dirty="0">
                <a:latin typeface="Times New Roman"/>
                <a:cs typeface="Times New Roman"/>
              </a:rPr>
              <a:t>g)</a:t>
            </a:r>
            <a:r>
              <a:rPr sz="900" u="sng" baseline="49693" dirty="0">
                <a:latin typeface="Times New Roman"/>
                <a:cs typeface="Times New Roman"/>
              </a:rPr>
              <a:t>n </a:t>
            </a:r>
            <a:r>
              <a:rPr sz="900" u="sng" spc="42" baseline="49693" dirty="0">
                <a:latin typeface="Times New Roman"/>
                <a:cs typeface="Times New Roman"/>
              </a:rPr>
              <a:t> </a:t>
            </a:r>
            <a:r>
              <a:rPr sz="1000" dirty="0">
                <a:latin typeface="Times New Roman"/>
                <a:cs typeface="Times New Roman"/>
              </a:rPr>
              <a:t>%</a:t>
            </a:r>
            <a:endParaRPr sz="1000">
              <a:latin typeface="Times New Roman"/>
              <a:cs typeface="Times New Roman"/>
            </a:endParaRPr>
          </a:p>
          <a:p>
            <a:pPr marL="1707180">
              <a:lnSpc>
                <a:spcPts val="1366"/>
              </a:lnSpc>
              <a:spcBef>
                <a:spcPts val="153"/>
              </a:spcBef>
            </a:pPr>
            <a:r>
              <a:rPr sz="1500" baseline="5041" dirty="0">
                <a:latin typeface="Times New Roman"/>
                <a:cs typeface="Times New Roman"/>
              </a:rPr>
              <a:t>#       </a:t>
            </a:r>
            <a:r>
              <a:rPr sz="1500" spc="15" baseline="5041" dirty="0">
                <a:latin typeface="Times New Roman"/>
                <a:cs typeface="Times New Roman"/>
              </a:rPr>
              <a:t> </a:t>
            </a:r>
            <a:r>
              <a:rPr sz="1000" dirty="0">
                <a:latin typeface="Times New Roman"/>
                <a:cs typeface="Times New Roman"/>
              </a:rPr>
              <a:t>(1</a:t>
            </a:r>
            <a:r>
              <a:rPr sz="1000" spc="-46" dirty="0">
                <a:latin typeface="Times New Roman"/>
                <a:cs typeface="Times New Roman"/>
              </a:rPr>
              <a:t> </a:t>
            </a:r>
            <a:r>
              <a:rPr sz="1000" dirty="0">
                <a:latin typeface="Times New Roman"/>
                <a:cs typeface="Times New Roman"/>
              </a:rPr>
              <a:t>+</a:t>
            </a:r>
            <a:r>
              <a:rPr sz="1000" spc="-34" dirty="0">
                <a:latin typeface="Times New Roman"/>
                <a:cs typeface="Times New Roman"/>
              </a:rPr>
              <a:t> </a:t>
            </a:r>
            <a:r>
              <a:rPr sz="1000" dirty="0">
                <a:latin typeface="Times New Roman"/>
                <a:cs typeface="Times New Roman"/>
              </a:rPr>
              <a:t>r)</a:t>
            </a:r>
            <a:r>
              <a:rPr sz="1000" spc="-165" dirty="0">
                <a:latin typeface="Times New Roman"/>
                <a:cs typeface="Times New Roman"/>
              </a:rPr>
              <a:t> </a:t>
            </a:r>
            <a:r>
              <a:rPr sz="900" baseline="49693" dirty="0">
                <a:latin typeface="Times New Roman"/>
                <a:cs typeface="Times New Roman"/>
              </a:rPr>
              <a:t>n</a:t>
            </a:r>
            <a:r>
              <a:rPr sz="900" spc="64" baseline="49693" dirty="0">
                <a:latin typeface="Times New Roman"/>
                <a:cs typeface="Times New Roman"/>
              </a:rPr>
              <a:t> </a:t>
            </a:r>
            <a:r>
              <a:rPr sz="1500" baseline="5041" dirty="0">
                <a:latin typeface="Times New Roman"/>
                <a:cs typeface="Times New Roman"/>
              </a:rPr>
              <a:t>&amp;            </a:t>
            </a:r>
            <a:r>
              <a:rPr sz="1500" spc="23" baseline="5041" dirty="0">
                <a:latin typeface="Times New Roman"/>
                <a:cs typeface="Times New Roman"/>
              </a:rPr>
              <a:t> </a:t>
            </a:r>
            <a:r>
              <a:rPr sz="1000" dirty="0">
                <a:latin typeface="Times New Roman"/>
                <a:cs typeface="Times New Roman"/>
              </a:rPr>
              <a:t>Payout</a:t>
            </a:r>
            <a:r>
              <a:rPr sz="1000" spc="123" dirty="0">
                <a:latin typeface="Times New Roman"/>
                <a:cs typeface="Times New Roman"/>
              </a:rPr>
              <a:t> </a:t>
            </a:r>
            <a:r>
              <a:rPr sz="1000" dirty="0">
                <a:latin typeface="Times New Roman"/>
                <a:cs typeface="Times New Roman"/>
              </a:rPr>
              <a:t>Ratio  </a:t>
            </a:r>
            <a:r>
              <a:rPr sz="1000" spc="4" dirty="0">
                <a:latin typeface="Times New Roman"/>
                <a:cs typeface="Times New Roman"/>
              </a:rPr>
              <a:t> </a:t>
            </a:r>
            <a:r>
              <a:rPr sz="1000" dirty="0">
                <a:latin typeface="Times New Roman"/>
                <a:cs typeface="Times New Roman"/>
              </a:rPr>
              <a:t>*</a:t>
            </a:r>
            <a:r>
              <a:rPr sz="1000" spc="-59" dirty="0">
                <a:latin typeface="Times New Roman"/>
                <a:cs typeface="Times New Roman"/>
              </a:rPr>
              <a:t> </a:t>
            </a:r>
            <a:r>
              <a:rPr sz="1000" dirty="0">
                <a:latin typeface="Times New Roman"/>
                <a:cs typeface="Times New Roman"/>
              </a:rPr>
              <a:t>(1</a:t>
            </a:r>
            <a:r>
              <a:rPr sz="1000" spc="-165" dirty="0">
                <a:latin typeface="Times New Roman"/>
                <a:cs typeface="Times New Roman"/>
              </a:rPr>
              <a:t> </a:t>
            </a:r>
            <a:r>
              <a:rPr sz="1000" dirty="0">
                <a:latin typeface="Times New Roman"/>
                <a:cs typeface="Times New Roman"/>
              </a:rPr>
              <a:t>+</a:t>
            </a:r>
            <a:r>
              <a:rPr sz="1000" spc="-34" dirty="0">
                <a:latin typeface="Times New Roman"/>
                <a:cs typeface="Times New Roman"/>
              </a:rPr>
              <a:t> </a:t>
            </a:r>
            <a:r>
              <a:rPr sz="1000" dirty="0">
                <a:latin typeface="Times New Roman"/>
                <a:cs typeface="Times New Roman"/>
              </a:rPr>
              <a:t>g)</a:t>
            </a:r>
            <a:r>
              <a:rPr sz="900" baseline="49693" dirty="0">
                <a:latin typeface="Times New Roman"/>
                <a:cs typeface="Times New Roman"/>
              </a:rPr>
              <a:t>n </a:t>
            </a:r>
            <a:r>
              <a:rPr sz="900" spc="31" baseline="49693" dirty="0">
                <a:latin typeface="Times New Roman"/>
                <a:cs typeface="Times New Roman"/>
              </a:rPr>
              <a:t> </a:t>
            </a:r>
            <a:r>
              <a:rPr sz="1000" dirty="0">
                <a:latin typeface="Times New Roman"/>
                <a:cs typeface="Times New Roman"/>
              </a:rPr>
              <a:t>*</a:t>
            </a:r>
            <a:r>
              <a:rPr sz="1000" spc="-59" dirty="0">
                <a:latin typeface="Times New Roman"/>
                <a:cs typeface="Times New Roman"/>
              </a:rPr>
              <a:t> </a:t>
            </a:r>
            <a:r>
              <a:rPr sz="1000" dirty="0">
                <a:latin typeface="Times New Roman"/>
                <a:cs typeface="Times New Roman"/>
              </a:rPr>
              <a:t>(1</a:t>
            </a:r>
            <a:r>
              <a:rPr sz="1000" spc="-165" dirty="0">
                <a:latin typeface="Times New Roman"/>
                <a:cs typeface="Times New Roman"/>
              </a:rPr>
              <a:t> </a:t>
            </a:r>
            <a:r>
              <a:rPr sz="1000" dirty="0">
                <a:latin typeface="Times New Roman"/>
                <a:cs typeface="Times New Roman"/>
              </a:rPr>
              <a:t>+</a:t>
            </a:r>
            <a:r>
              <a:rPr sz="1000" spc="-34" dirty="0">
                <a:latin typeface="Times New Roman"/>
                <a:cs typeface="Times New Roman"/>
              </a:rPr>
              <a:t> </a:t>
            </a:r>
            <a:r>
              <a:rPr sz="1000" dirty="0">
                <a:latin typeface="Times New Roman"/>
                <a:cs typeface="Times New Roman"/>
              </a:rPr>
              <a:t>g </a:t>
            </a:r>
            <a:r>
              <a:rPr sz="1000" spc="42" dirty="0">
                <a:latin typeface="Times New Roman"/>
                <a:cs typeface="Times New Roman"/>
              </a:rPr>
              <a:t> </a:t>
            </a:r>
            <a:r>
              <a:rPr sz="1000" dirty="0">
                <a:latin typeface="Times New Roman"/>
                <a:cs typeface="Times New Roman"/>
              </a:rPr>
              <a:t>)</a:t>
            </a:r>
            <a:endParaRPr sz="1000">
              <a:latin typeface="Times New Roman"/>
              <a:cs typeface="Times New Roman"/>
            </a:endParaRPr>
          </a:p>
          <a:p>
            <a:pPr marR="655568" algn="r">
              <a:lnSpc>
                <a:spcPct val="95825"/>
              </a:lnSpc>
              <a:spcBef>
                <a:spcPts val="251"/>
              </a:spcBef>
            </a:pPr>
            <a:r>
              <a:rPr sz="600" dirty="0">
                <a:latin typeface="Times New Roman"/>
                <a:cs typeface="Times New Roman"/>
              </a:rPr>
              <a:t>n</a:t>
            </a:r>
            <a:endParaRPr sz="600">
              <a:latin typeface="Times New Roman"/>
              <a:cs typeface="Times New Roman"/>
            </a:endParaRPr>
          </a:p>
        </p:txBody>
      </p:sp>
      <p:sp>
        <p:nvSpPr>
          <p:cNvPr id="9" name="object 9"/>
          <p:cNvSpPr txBox="1"/>
          <p:nvPr/>
        </p:nvSpPr>
        <p:spPr>
          <a:xfrm>
            <a:off x="2145565" y="2620342"/>
            <a:ext cx="5280049" cy="765667"/>
          </a:xfrm>
          <a:prstGeom prst="rect">
            <a:avLst/>
          </a:prstGeom>
        </p:spPr>
        <p:txBody>
          <a:bodyPr wrap="square" lIns="0" tIns="0" rIns="0" bIns="0" rtlCol="0">
            <a:noAutofit/>
          </a:bodyPr>
          <a:lstStyle/>
          <a:p>
            <a:pPr marL="1930601" marR="2526435" algn="ctr">
              <a:lnSpc>
                <a:spcPts val="1656"/>
              </a:lnSpc>
              <a:spcBef>
                <a:spcPts val="83"/>
              </a:spcBef>
            </a:pPr>
            <a:r>
              <a:rPr sz="1500" spc="-412" baseline="20165" dirty="0">
                <a:latin typeface="Times New Roman"/>
                <a:cs typeface="Times New Roman"/>
              </a:rPr>
              <a:t>"</a:t>
            </a:r>
            <a:r>
              <a:rPr sz="1500" baseline="-5041" dirty="0">
                <a:latin typeface="Times New Roman"/>
                <a:cs typeface="Times New Roman"/>
              </a:rPr>
              <a:t>$     </a:t>
            </a:r>
            <a:r>
              <a:rPr sz="1500" spc="-80" baseline="-5041" dirty="0">
                <a:latin typeface="Times New Roman"/>
                <a:cs typeface="Times New Roman"/>
              </a:rPr>
              <a:t> </a:t>
            </a:r>
            <a:r>
              <a:rPr sz="1500" u="sng" baseline="15124" dirty="0">
                <a:latin typeface="Times New Roman"/>
                <a:cs typeface="Times New Roman"/>
              </a:rPr>
              <a:t>(1</a:t>
            </a:r>
            <a:r>
              <a:rPr sz="1500" u="sng" spc="-179" baseline="15124" dirty="0">
                <a:latin typeface="Times New Roman"/>
                <a:cs typeface="Times New Roman"/>
              </a:rPr>
              <a:t> </a:t>
            </a:r>
            <a:r>
              <a:rPr sz="1500" u="sng" baseline="15124" dirty="0">
                <a:latin typeface="Times New Roman"/>
                <a:cs typeface="Times New Roman"/>
              </a:rPr>
              <a:t>+</a:t>
            </a:r>
            <a:r>
              <a:rPr sz="1500" u="sng" spc="-33" baseline="15124" dirty="0">
                <a:latin typeface="Times New Roman"/>
                <a:cs typeface="Times New Roman"/>
              </a:rPr>
              <a:t> </a:t>
            </a:r>
            <a:r>
              <a:rPr sz="1500" u="sng" baseline="15124" dirty="0">
                <a:latin typeface="Times New Roman"/>
                <a:cs typeface="Times New Roman"/>
              </a:rPr>
              <a:t>g)</a:t>
            </a:r>
            <a:r>
              <a:rPr sz="900" u="sng" baseline="75814" dirty="0">
                <a:latin typeface="Times New Roman"/>
                <a:cs typeface="Times New Roman"/>
              </a:rPr>
              <a:t>n </a:t>
            </a:r>
            <a:r>
              <a:rPr sz="900" u="sng" spc="84" baseline="75814" dirty="0">
                <a:latin typeface="Times New Roman"/>
                <a:cs typeface="Times New Roman"/>
              </a:rPr>
              <a:t> </a:t>
            </a:r>
            <a:r>
              <a:rPr sz="1500" baseline="10082" dirty="0">
                <a:latin typeface="Times New Roman"/>
                <a:cs typeface="Times New Roman"/>
              </a:rPr>
              <a:t>%</a:t>
            </a:r>
            <a:endParaRPr sz="1000">
              <a:latin typeface="Times New Roman"/>
              <a:cs typeface="Times New Roman"/>
            </a:endParaRPr>
          </a:p>
          <a:p>
            <a:pPr marL="297539">
              <a:lnSpc>
                <a:spcPts val="1319"/>
              </a:lnSpc>
            </a:pPr>
            <a:r>
              <a:rPr sz="1500" u="sng" baseline="12603" dirty="0">
                <a:latin typeface="Times New Roman"/>
                <a:cs typeface="Times New Roman"/>
              </a:rPr>
              <a:t>                                                  </a:t>
            </a:r>
            <a:r>
              <a:rPr sz="1500" u="sng" spc="-93" baseline="12603" dirty="0">
                <a:latin typeface="Times New Roman"/>
                <a:cs typeface="Times New Roman"/>
              </a:rPr>
              <a:t> </a:t>
            </a:r>
            <a:r>
              <a:rPr sz="1500" u="sng" baseline="12603" dirty="0">
                <a:latin typeface="Times New Roman"/>
                <a:cs typeface="Times New Roman"/>
              </a:rPr>
              <a:t>#                      </a:t>
            </a:r>
            <a:r>
              <a:rPr sz="1500" u="sng" spc="2" baseline="12603" dirty="0">
                <a:latin typeface="Times New Roman"/>
                <a:cs typeface="Times New Roman"/>
              </a:rPr>
              <a:t> </a:t>
            </a:r>
            <a:r>
              <a:rPr sz="1500" u="sng" baseline="12603" dirty="0">
                <a:latin typeface="Times New Roman"/>
                <a:cs typeface="Times New Roman"/>
              </a:rPr>
              <a:t>&amp;</a:t>
            </a:r>
            <a:r>
              <a:rPr sz="1500" baseline="12603" dirty="0">
                <a:latin typeface="Times New Roman"/>
                <a:cs typeface="Times New Roman"/>
              </a:rPr>
              <a:t>            </a:t>
            </a:r>
            <a:r>
              <a:rPr sz="1500" spc="95" baseline="12603" dirty="0">
                <a:latin typeface="Times New Roman"/>
                <a:cs typeface="Times New Roman"/>
              </a:rPr>
              <a:t> </a:t>
            </a:r>
            <a:r>
              <a:rPr sz="1500" spc="-109" baseline="7562" dirty="0">
                <a:latin typeface="Times New Roman"/>
                <a:cs typeface="Times New Roman"/>
              </a:rPr>
              <a:t> </a:t>
            </a:r>
            <a:r>
              <a:rPr sz="1500" u="sng" baseline="7562" dirty="0">
                <a:latin typeface="Times New Roman"/>
                <a:cs typeface="Times New Roman"/>
              </a:rPr>
              <a:t>EP</a:t>
            </a:r>
            <a:r>
              <a:rPr sz="1500" u="sng" spc="31" baseline="7562" dirty="0">
                <a:latin typeface="Times New Roman"/>
                <a:cs typeface="Times New Roman"/>
              </a:rPr>
              <a:t>S</a:t>
            </a:r>
            <a:r>
              <a:rPr sz="900" u="sng" baseline="-13379" dirty="0">
                <a:latin typeface="Times New Roman"/>
                <a:cs typeface="Times New Roman"/>
              </a:rPr>
              <a:t>0 </a:t>
            </a:r>
            <a:r>
              <a:rPr sz="900" u="sng" spc="21" baseline="-13379" dirty="0">
                <a:latin typeface="Times New Roman"/>
                <a:cs typeface="Times New Roman"/>
              </a:rPr>
              <a:t> </a:t>
            </a:r>
            <a:r>
              <a:rPr sz="1500" u="sng" baseline="7562" dirty="0">
                <a:latin typeface="Times New Roman"/>
                <a:cs typeface="Times New Roman"/>
              </a:rPr>
              <a:t>*</a:t>
            </a:r>
            <a:r>
              <a:rPr sz="1500" u="sng" spc="-58" baseline="7562" dirty="0">
                <a:latin typeface="Times New Roman"/>
                <a:cs typeface="Times New Roman"/>
              </a:rPr>
              <a:t> </a:t>
            </a:r>
            <a:r>
              <a:rPr sz="1500" u="sng" baseline="7562" dirty="0">
                <a:latin typeface="Times New Roman"/>
                <a:cs typeface="Times New Roman"/>
              </a:rPr>
              <a:t>Payout</a:t>
            </a:r>
            <a:r>
              <a:rPr sz="1500" u="sng" spc="125" baseline="7562" dirty="0">
                <a:latin typeface="Times New Roman"/>
                <a:cs typeface="Times New Roman"/>
              </a:rPr>
              <a:t> </a:t>
            </a:r>
            <a:r>
              <a:rPr sz="1500" u="sng" baseline="7562" dirty="0">
                <a:latin typeface="Times New Roman"/>
                <a:cs typeface="Times New Roman"/>
              </a:rPr>
              <a:t>Ratio</a:t>
            </a:r>
            <a:r>
              <a:rPr sz="1500" u="sng" spc="-210" baseline="7562" dirty="0">
                <a:latin typeface="Times New Roman"/>
                <a:cs typeface="Times New Roman"/>
              </a:rPr>
              <a:t> </a:t>
            </a:r>
            <a:r>
              <a:rPr sz="900" u="sng" baseline="-13379" dirty="0">
                <a:latin typeface="Times New Roman"/>
                <a:cs typeface="Times New Roman"/>
              </a:rPr>
              <a:t>n </a:t>
            </a:r>
            <a:r>
              <a:rPr sz="900" u="sng" spc="39" baseline="-13379" dirty="0">
                <a:latin typeface="Times New Roman"/>
                <a:cs typeface="Times New Roman"/>
              </a:rPr>
              <a:t> </a:t>
            </a:r>
            <a:r>
              <a:rPr sz="1500" u="sng" baseline="7562" dirty="0">
                <a:latin typeface="Times New Roman"/>
                <a:cs typeface="Times New Roman"/>
              </a:rPr>
              <a:t>*</a:t>
            </a:r>
            <a:r>
              <a:rPr sz="1500" u="sng" spc="-179" baseline="7562" dirty="0">
                <a:latin typeface="Times New Roman"/>
                <a:cs typeface="Times New Roman"/>
              </a:rPr>
              <a:t> </a:t>
            </a:r>
            <a:r>
              <a:rPr sz="1500" u="sng" baseline="7562" dirty="0">
                <a:latin typeface="Times New Roman"/>
                <a:cs typeface="Times New Roman"/>
              </a:rPr>
              <a:t>(1</a:t>
            </a:r>
            <a:r>
              <a:rPr sz="1500" u="sng" spc="-179" baseline="7562" dirty="0">
                <a:latin typeface="Times New Roman"/>
                <a:cs typeface="Times New Roman"/>
              </a:rPr>
              <a:t> </a:t>
            </a:r>
            <a:r>
              <a:rPr sz="1500" u="sng" baseline="7562" dirty="0">
                <a:latin typeface="Times New Roman"/>
                <a:cs typeface="Times New Roman"/>
              </a:rPr>
              <a:t>+</a:t>
            </a:r>
            <a:r>
              <a:rPr sz="1500" u="sng" spc="-33" baseline="7562" dirty="0">
                <a:latin typeface="Times New Roman"/>
                <a:cs typeface="Times New Roman"/>
              </a:rPr>
              <a:t> </a:t>
            </a:r>
            <a:r>
              <a:rPr sz="1500" u="sng" baseline="7562" dirty="0">
                <a:latin typeface="Times New Roman"/>
                <a:cs typeface="Times New Roman"/>
              </a:rPr>
              <a:t>g) </a:t>
            </a:r>
            <a:r>
              <a:rPr sz="1500" u="sng" spc="143" baseline="7562" dirty="0">
                <a:latin typeface="Times New Roman"/>
                <a:cs typeface="Times New Roman"/>
              </a:rPr>
              <a:t> </a:t>
            </a:r>
            <a:r>
              <a:rPr sz="1500" u="sng" baseline="7562" dirty="0">
                <a:latin typeface="Times New Roman"/>
                <a:cs typeface="Times New Roman"/>
              </a:rPr>
              <a:t>*</a:t>
            </a:r>
            <a:r>
              <a:rPr sz="1500" u="sng" spc="-179" baseline="7562" dirty="0">
                <a:latin typeface="Times New Roman"/>
                <a:cs typeface="Times New Roman"/>
              </a:rPr>
              <a:t> </a:t>
            </a:r>
            <a:r>
              <a:rPr sz="1500" u="sng" baseline="7562" dirty="0">
                <a:latin typeface="Times New Roman"/>
                <a:cs typeface="Times New Roman"/>
              </a:rPr>
              <a:t>(1</a:t>
            </a:r>
            <a:r>
              <a:rPr sz="1500" u="sng" spc="-179" baseline="7562" dirty="0">
                <a:latin typeface="Times New Roman"/>
                <a:cs typeface="Times New Roman"/>
              </a:rPr>
              <a:t> </a:t>
            </a:r>
            <a:r>
              <a:rPr sz="1500" u="sng" baseline="7562" dirty="0">
                <a:latin typeface="Times New Roman"/>
                <a:cs typeface="Times New Roman"/>
              </a:rPr>
              <a:t>+</a:t>
            </a:r>
            <a:r>
              <a:rPr sz="1500" u="sng" spc="-33" baseline="7562" dirty="0">
                <a:latin typeface="Times New Roman"/>
                <a:cs typeface="Times New Roman"/>
              </a:rPr>
              <a:t> </a:t>
            </a:r>
            <a:r>
              <a:rPr sz="1500" u="sng" baseline="7562" dirty="0">
                <a:latin typeface="Times New Roman"/>
                <a:cs typeface="Times New Roman"/>
              </a:rPr>
              <a:t>g</a:t>
            </a:r>
            <a:r>
              <a:rPr sz="1500" u="sng" spc="-179" baseline="7562" dirty="0">
                <a:latin typeface="Times New Roman"/>
                <a:cs typeface="Times New Roman"/>
              </a:rPr>
              <a:t> </a:t>
            </a:r>
            <a:r>
              <a:rPr sz="900" u="sng" baseline="-13379" dirty="0">
                <a:latin typeface="Times New Roman"/>
                <a:cs typeface="Times New Roman"/>
              </a:rPr>
              <a:t>n</a:t>
            </a:r>
            <a:r>
              <a:rPr sz="900" u="sng" spc="8" baseline="-13379" dirty="0">
                <a:latin typeface="Times New Roman"/>
                <a:cs typeface="Times New Roman"/>
              </a:rPr>
              <a:t> </a:t>
            </a:r>
            <a:r>
              <a:rPr sz="1500" u="sng" baseline="7562" dirty="0">
                <a:latin typeface="Times New Roman"/>
                <a:cs typeface="Times New Roman"/>
              </a:rPr>
              <a:t>)</a:t>
            </a:r>
            <a:endParaRPr sz="1000">
              <a:latin typeface="Times New Roman"/>
              <a:cs typeface="Times New Roman"/>
            </a:endParaRPr>
          </a:p>
          <a:p>
            <a:pPr marR="1315340" algn="r">
              <a:lnSpc>
                <a:spcPct val="95825"/>
              </a:lnSpc>
              <a:spcBef>
                <a:spcPts val="851"/>
              </a:spcBef>
            </a:pPr>
            <a:r>
              <a:rPr sz="600" dirty="0">
                <a:latin typeface="Times New Roman"/>
                <a:cs typeface="Times New Roman"/>
              </a:rPr>
              <a:t>n</a:t>
            </a:r>
            <a:endParaRPr sz="600">
              <a:latin typeface="Times New Roman"/>
              <a:cs typeface="Times New Roman"/>
            </a:endParaRPr>
          </a:p>
        </p:txBody>
      </p:sp>
      <p:sp>
        <p:nvSpPr>
          <p:cNvPr id="8" name="object 8"/>
          <p:cNvSpPr txBox="1"/>
          <p:nvPr/>
        </p:nvSpPr>
        <p:spPr>
          <a:xfrm>
            <a:off x="2446982" y="2808129"/>
            <a:ext cx="1681955"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4181993" y="2808129"/>
            <a:ext cx="603597"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6709427" y="2819172"/>
            <a:ext cx="80686"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2585096" y="4493638"/>
            <a:ext cx="2038486"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4830887" y="4477069"/>
            <a:ext cx="725563"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5596759" y="4477069"/>
            <a:ext cx="961659"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6598727" y="4477069"/>
            <a:ext cx="63343"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927764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txBox="1"/>
          <p:nvPr/>
        </p:nvSpPr>
        <p:spPr>
          <a:xfrm>
            <a:off x="2900929" y="1307726"/>
            <a:ext cx="34586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 Ratios and Fundamentals</a:t>
            </a:r>
            <a:endParaRPr sz="2200">
              <a:latin typeface="Times New Roman"/>
              <a:cs typeface="Times New Roman"/>
            </a:endParaRPr>
          </a:p>
        </p:txBody>
      </p:sp>
      <p:sp>
        <p:nvSpPr>
          <p:cNvPr id="7" name="object 7"/>
          <p:cNvSpPr txBox="1"/>
          <p:nvPr/>
        </p:nvSpPr>
        <p:spPr>
          <a:xfrm>
            <a:off x="1525442" y="2095500"/>
            <a:ext cx="6864175"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Risk and payout, which affect PE ratios, continue to affect PEG ratios as well.</a:t>
            </a:r>
            <a:endParaRPr sz="1600">
              <a:latin typeface="Times New Roman"/>
              <a:cs typeface="Times New Roman"/>
            </a:endParaRPr>
          </a:p>
        </p:txBody>
      </p:sp>
      <p:sp>
        <p:nvSpPr>
          <p:cNvPr id="6" name="object 6"/>
          <p:cNvSpPr txBox="1"/>
          <p:nvPr/>
        </p:nvSpPr>
        <p:spPr>
          <a:xfrm>
            <a:off x="1941078" y="236466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5" name="object 5"/>
          <p:cNvSpPr txBox="1"/>
          <p:nvPr/>
        </p:nvSpPr>
        <p:spPr>
          <a:xfrm>
            <a:off x="2195078" y="2368250"/>
            <a:ext cx="5658095" cy="416411"/>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Implication: When comparing PEG ratios across companies, we are making</a:t>
            </a:r>
            <a:endParaRPr sz="1400">
              <a:latin typeface="Times New Roman"/>
              <a:cs typeface="Times New Roman"/>
            </a:endParaRPr>
          </a:p>
          <a:p>
            <a:pPr marL="11397" marR="27352">
              <a:lnSpc>
                <a:spcPct val="95825"/>
              </a:lnSpc>
            </a:pPr>
            <a:r>
              <a:rPr sz="1400" dirty="0">
                <a:latin typeface="Times New Roman"/>
                <a:cs typeface="Times New Roman"/>
              </a:rPr>
              <a:t>implicit or explicit assumptions about these variables.</a:t>
            </a:r>
            <a:endParaRPr sz="1400">
              <a:latin typeface="Times New Roman"/>
              <a:cs typeface="Times New Roman"/>
            </a:endParaRPr>
          </a:p>
        </p:txBody>
      </p:sp>
      <p:sp>
        <p:nvSpPr>
          <p:cNvPr id="4" name="object 4"/>
          <p:cNvSpPr txBox="1"/>
          <p:nvPr/>
        </p:nvSpPr>
        <p:spPr>
          <a:xfrm>
            <a:off x="1525442" y="2849879"/>
            <a:ext cx="6638567" cy="71359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Dividing PE by expected growth does not neutralize the effects of expected</a:t>
            </a:r>
            <a:endParaRPr sz="1600">
              <a:latin typeface="Times New Roman"/>
              <a:cs typeface="Times New Roman"/>
            </a:endParaRPr>
          </a:p>
          <a:p>
            <a:pPr marL="319115" marR="194369">
              <a:lnSpc>
                <a:spcPts val="1857"/>
              </a:lnSpc>
            </a:pPr>
            <a:r>
              <a:rPr sz="1600" dirty="0">
                <a:latin typeface="Times New Roman"/>
                <a:cs typeface="Times New Roman"/>
              </a:rPr>
              <a:t>growth, since the relationship between growth and value is not linear and </a:t>
            </a:r>
            <a:endParaRPr sz="1600">
              <a:latin typeface="Times New Roman"/>
              <a:cs typeface="Times New Roman"/>
            </a:endParaRPr>
          </a:p>
          <a:p>
            <a:pPr marL="319115" marR="194369">
              <a:lnSpc>
                <a:spcPts val="1857"/>
              </a:lnSpc>
              <a:spcBef>
                <a:spcPts val="117"/>
              </a:spcBef>
            </a:pPr>
            <a:r>
              <a:rPr sz="1600" dirty="0">
                <a:latin typeface="Times New Roman"/>
                <a:cs typeface="Times New Roman"/>
              </a:rPr>
              <a:t>fairly complex (even in a 2-stage model)</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56</a:t>
            </a:r>
            <a:endParaRPr sz="1300">
              <a:latin typeface="Times New Roman"/>
              <a:cs typeface="Times New Roman"/>
            </a:endParaRPr>
          </a:p>
        </p:txBody>
      </p:sp>
    </p:spTree>
    <p:extLst>
      <p:ext uri="{BB962C8B-B14F-4D97-AF65-F5344CB8AC3E}">
        <p14:creationId xmlns:p14="http://schemas.microsoft.com/office/powerpoint/2010/main" val="4080734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9" name="object 29"/>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30" name="object 30"/>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1" name="object 31"/>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2" name="object 32"/>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3" name="object 33"/>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4" name="object 34"/>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7" name="object 27"/>
          <p:cNvSpPr/>
          <p:nvPr/>
        </p:nvSpPr>
        <p:spPr>
          <a:xfrm>
            <a:off x="2007019" y="4637401"/>
            <a:ext cx="5734651" cy="729248"/>
          </a:xfrm>
          <a:custGeom>
            <a:avLst/>
            <a:gdLst/>
            <a:ahLst/>
            <a:cxnLst/>
            <a:rect l="l" t="t" r="r" b="b"/>
            <a:pathLst>
              <a:path w="6308116" h="826481">
                <a:moveTo>
                  <a:pt x="0" y="0"/>
                </a:moveTo>
                <a:lnTo>
                  <a:pt x="6308116" y="0"/>
                </a:lnTo>
                <a:lnTo>
                  <a:pt x="6308116" y="826481"/>
                </a:lnTo>
                <a:lnTo>
                  <a:pt x="0" y="826481"/>
                </a:lnTo>
                <a:lnTo>
                  <a:pt x="0" y="0"/>
                </a:lnTo>
                <a:close/>
              </a:path>
            </a:pathLst>
          </a:custGeom>
          <a:ln w="4156">
            <a:solidFill>
              <a:srgbClr val="000000"/>
            </a:solidFill>
          </a:ln>
        </p:spPr>
        <p:txBody>
          <a:bodyPr wrap="square" lIns="0" tIns="0" rIns="0" bIns="0" rtlCol="0">
            <a:noAutofit/>
          </a:bodyPr>
          <a:lstStyle/>
          <a:p>
            <a:endParaRPr/>
          </a:p>
        </p:txBody>
      </p:sp>
      <p:sp>
        <p:nvSpPr>
          <p:cNvPr id="26" name="object 26"/>
          <p:cNvSpPr txBox="1"/>
          <p:nvPr/>
        </p:nvSpPr>
        <p:spPr>
          <a:xfrm>
            <a:off x="3543664" y="1307726"/>
            <a:ext cx="21732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 Simple Example</a:t>
            </a:r>
            <a:endParaRPr sz="2200">
              <a:latin typeface="Times New Roman"/>
              <a:cs typeface="Times New Roman"/>
            </a:endParaRPr>
          </a:p>
        </p:txBody>
      </p:sp>
      <p:sp>
        <p:nvSpPr>
          <p:cNvPr id="25" name="object 25"/>
          <p:cNvSpPr txBox="1"/>
          <p:nvPr/>
        </p:nvSpPr>
        <p:spPr>
          <a:xfrm>
            <a:off x="1525442" y="2095500"/>
            <a:ext cx="6714213" cy="45944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Assume that you have been asked to estimate the PEG ratio for a firm</a:t>
            </a:r>
            <a:r>
              <a:rPr sz="2400" spc="-88" baseline="1610" dirty="0">
                <a:latin typeface="Times New Roman"/>
                <a:cs typeface="Times New Roman"/>
              </a:rPr>
              <a:t> </a:t>
            </a:r>
            <a:r>
              <a:rPr sz="2400" baseline="1610" dirty="0">
                <a:latin typeface="Times New Roman"/>
                <a:cs typeface="Times New Roman"/>
              </a:rPr>
              <a:t>which</a:t>
            </a:r>
            <a:endParaRPr sz="1600">
              <a:latin typeface="Times New Roman"/>
              <a:cs typeface="Times New Roman"/>
            </a:endParaRPr>
          </a:p>
          <a:p>
            <a:pPr marL="319115" marR="30772">
              <a:lnSpc>
                <a:spcPct val="95825"/>
              </a:lnSpc>
            </a:pPr>
            <a:r>
              <a:rPr sz="1600" dirty="0">
                <a:latin typeface="Times New Roman"/>
                <a:cs typeface="Times New Roman"/>
              </a:rPr>
              <a:t>has the following characteristics:</a:t>
            </a:r>
            <a:endParaRPr sz="1600">
              <a:latin typeface="Times New Roman"/>
              <a:cs typeface="Times New Roman"/>
            </a:endParaRPr>
          </a:p>
        </p:txBody>
      </p:sp>
      <p:sp>
        <p:nvSpPr>
          <p:cNvPr id="24" name="object 24"/>
          <p:cNvSpPr txBox="1"/>
          <p:nvPr/>
        </p:nvSpPr>
        <p:spPr>
          <a:xfrm>
            <a:off x="1525442" y="2625761"/>
            <a:ext cx="1951671" cy="1086971"/>
          </a:xfrm>
          <a:prstGeom prst="rect">
            <a:avLst/>
          </a:prstGeom>
        </p:spPr>
        <p:txBody>
          <a:bodyPr wrap="square" lIns="0" tIns="0" rIns="0" bIns="0" rtlCol="0">
            <a:noAutofit/>
          </a:bodyPr>
          <a:lstStyle/>
          <a:p>
            <a:pPr marL="11397" marR="35384">
              <a:lnSpc>
                <a:spcPts val="1650"/>
              </a:lnSpc>
              <a:spcBef>
                <a:spcPts val="83"/>
              </a:spcBef>
            </a:pPr>
            <a:r>
              <a:rPr sz="1600" dirty="0">
                <a:latin typeface="Times New Roman"/>
                <a:cs typeface="Times New Roman"/>
              </a:rPr>
              <a:t>Variable</a:t>
            </a:r>
            <a:endParaRPr sz="1600">
              <a:latin typeface="Times New Roman"/>
              <a:cs typeface="Times New Roman"/>
            </a:endParaRPr>
          </a:p>
          <a:p>
            <a:pPr marL="11397">
              <a:lnSpc>
                <a:spcPct val="95825"/>
              </a:lnSpc>
              <a:spcBef>
                <a:spcPts val="393"/>
              </a:spcBef>
            </a:pPr>
            <a:r>
              <a:rPr sz="1600" dirty="0">
                <a:latin typeface="Times New Roman"/>
                <a:cs typeface="Times New Roman"/>
              </a:rPr>
              <a:t>Expected Growth Rate</a:t>
            </a:r>
            <a:endParaRPr sz="1600">
              <a:latin typeface="Times New Roman"/>
              <a:cs typeface="Times New Roman"/>
            </a:endParaRPr>
          </a:p>
          <a:p>
            <a:pPr marL="11397" marR="35384">
              <a:lnSpc>
                <a:spcPct val="95825"/>
              </a:lnSpc>
              <a:spcBef>
                <a:spcPts val="476"/>
              </a:spcBef>
            </a:pPr>
            <a:r>
              <a:rPr sz="1600" dirty="0">
                <a:latin typeface="Times New Roman"/>
                <a:cs typeface="Times New Roman"/>
              </a:rPr>
              <a:t>Payout Ratio</a:t>
            </a:r>
            <a:endParaRPr sz="1600">
              <a:latin typeface="Times New Roman"/>
              <a:cs typeface="Times New Roman"/>
            </a:endParaRPr>
          </a:p>
          <a:p>
            <a:pPr marL="11397" marR="35384">
              <a:lnSpc>
                <a:spcPct val="95825"/>
              </a:lnSpc>
              <a:spcBef>
                <a:spcPts val="386"/>
              </a:spcBef>
            </a:pPr>
            <a:r>
              <a:rPr sz="1600" dirty="0">
                <a:latin typeface="Times New Roman"/>
                <a:cs typeface="Times New Roman"/>
              </a:rPr>
              <a:t>Beta</a:t>
            </a:r>
            <a:endParaRPr sz="1600">
              <a:latin typeface="Times New Roman"/>
              <a:cs typeface="Times New Roman"/>
            </a:endParaRPr>
          </a:p>
        </p:txBody>
      </p:sp>
      <p:sp>
        <p:nvSpPr>
          <p:cNvPr id="23" name="object 23"/>
          <p:cNvSpPr txBox="1"/>
          <p:nvPr/>
        </p:nvSpPr>
        <p:spPr>
          <a:xfrm>
            <a:off x="3911021" y="2625761"/>
            <a:ext cx="1693585" cy="1086971"/>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High Growth Phase</a:t>
            </a:r>
            <a:endParaRPr sz="1600">
              <a:latin typeface="Times New Roman"/>
              <a:cs typeface="Times New Roman"/>
            </a:endParaRPr>
          </a:p>
          <a:p>
            <a:pPr marL="11397" marR="30771">
              <a:lnSpc>
                <a:spcPct val="95825"/>
              </a:lnSpc>
              <a:spcBef>
                <a:spcPts val="393"/>
              </a:spcBef>
            </a:pPr>
            <a:r>
              <a:rPr sz="1600" dirty="0">
                <a:latin typeface="Times New Roman"/>
                <a:cs typeface="Times New Roman"/>
              </a:rPr>
              <a:t>25%</a:t>
            </a:r>
            <a:endParaRPr sz="1600">
              <a:latin typeface="Times New Roman"/>
              <a:cs typeface="Times New Roman"/>
            </a:endParaRPr>
          </a:p>
          <a:p>
            <a:pPr marL="11397" marR="30771">
              <a:lnSpc>
                <a:spcPct val="95825"/>
              </a:lnSpc>
              <a:spcBef>
                <a:spcPts val="476"/>
              </a:spcBef>
            </a:pPr>
            <a:r>
              <a:rPr sz="1600" dirty="0">
                <a:latin typeface="Times New Roman"/>
                <a:cs typeface="Times New Roman"/>
              </a:rPr>
              <a:t>20%</a:t>
            </a:r>
            <a:endParaRPr sz="1600">
              <a:latin typeface="Times New Roman"/>
              <a:cs typeface="Times New Roman"/>
            </a:endParaRPr>
          </a:p>
          <a:p>
            <a:pPr marL="11397" marR="30771">
              <a:lnSpc>
                <a:spcPct val="95825"/>
              </a:lnSpc>
              <a:spcBef>
                <a:spcPts val="386"/>
              </a:spcBef>
            </a:pPr>
            <a:r>
              <a:rPr sz="1600" dirty="0">
                <a:latin typeface="Times New Roman"/>
                <a:cs typeface="Times New Roman"/>
              </a:rPr>
              <a:t>1.00</a:t>
            </a:r>
            <a:endParaRPr sz="1600">
              <a:latin typeface="Times New Roman"/>
              <a:cs typeface="Times New Roman"/>
            </a:endParaRPr>
          </a:p>
        </p:txBody>
      </p:sp>
      <p:sp>
        <p:nvSpPr>
          <p:cNvPr id="22" name="object 22"/>
          <p:cNvSpPr txBox="1"/>
          <p:nvPr/>
        </p:nvSpPr>
        <p:spPr>
          <a:xfrm>
            <a:off x="6097442" y="2625761"/>
            <a:ext cx="1797369" cy="1086971"/>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Stable Growth Phase</a:t>
            </a:r>
            <a:endParaRPr sz="1600">
              <a:latin typeface="Times New Roman"/>
              <a:cs typeface="Times New Roman"/>
            </a:endParaRPr>
          </a:p>
          <a:p>
            <a:pPr marL="11397" marR="30772">
              <a:lnSpc>
                <a:spcPct val="95825"/>
              </a:lnSpc>
              <a:spcBef>
                <a:spcPts val="393"/>
              </a:spcBef>
            </a:pPr>
            <a:r>
              <a:rPr sz="1600" dirty="0">
                <a:latin typeface="Times New Roman"/>
                <a:cs typeface="Times New Roman"/>
              </a:rPr>
              <a:t>8%</a:t>
            </a:r>
            <a:endParaRPr sz="1600">
              <a:latin typeface="Times New Roman"/>
              <a:cs typeface="Times New Roman"/>
            </a:endParaRPr>
          </a:p>
          <a:p>
            <a:pPr marL="11397" marR="30772">
              <a:lnSpc>
                <a:spcPct val="95825"/>
              </a:lnSpc>
              <a:spcBef>
                <a:spcPts val="476"/>
              </a:spcBef>
            </a:pPr>
            <a:r>
              <a:rPr sz="1600" dirty="0">
                <a:latin typeface="Times New Roman"/>
                <a:cs typeface="Times New Roman"/>
              </a:rPr>
              <a:t>50%</a:t>
            </a:r>
            <a:endParaRPr sz="1600">
              <a:latin typeface="Times New Roman"/>
              <a:cs typeface="Times New Roman"/>
            </a:endParaRPr>
          </a:p>
          <a:p>
            <a:pPr marL="11397" marR="30772">
              <a:lnSpc>
                <a:spcPct val="95825"/>
              </a:lnSpc>
              <a:spcBef>
                <a:spcPts val="386"/>
              </a:spcBef>
            </a:pPr>
            <a:r>
              <a:rPr sz="1600" dirty="0">
                <a:latin typeface="Times New Roman"/>
                <a:cs typeface="Times New Roman"/>
              </a:rPr>
              <a:t>1.00</a:t>
            </a:r>
            <a:endParaRPr sz="1600">
              <a:latin typeface="Times New Roman"/>
              <a:cs typeface="Times New Roman"/>
            </a:endParaRPr>
          </a:p>
        </p:txBody>
      </p:sp>
      <p:sp>
        <p:nvSpPr>
          <p:cNvPr id="21" name="object 21"/>
          <p:cNvSpPr txBox="1"/>
          <p:nvPr/>
        </p:nvSpPr>
        <p:spPr>
          <a:xfrm>
            <a:off x="1525442" y="3779968"/>
            <a:ext cx="5006162" cy="806823"/>
          </a:xfrm>
          <a:prstGeom prst="rect">
            <a:avLst/>
          </a:prstGeom>
        </p:spPr>
        <p:txBody>
          <a:bodyPr wrap="square" lIns="0" tIns="0" rIns="0" bIns="0" rtlCol="0">
            <a:noAutofit/>
          </a:bodyPr>
          <a:lstStyle/>
          <a:p>
            <a:pPr marL="11397" marR="30772">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Riskfree rate = T.Bond Rate = 6%</a:t>
            </a:r>
            <a:endParaRPr sz="1600">
              <a:latin typeface="Times New Roman"/>
              <a:cs typeface="Times New Roman"/>
            </a:endParaRPr>
          </a:p>
          <a:p>
            <a:pPr marL="11397" marR="30772">
              <a:lnSpc>
                <a:spcPct val="95825"/>
              </a:lnSpc>
              <a:spcBef>
                <a:spcPts val="37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Required rate of return = 6% + 1(5.5%)= 11.5%</a:t>
            </a:r>
            <a:endParaRPr sz="1600">
              <a:latin typeface="Times New Roman"/>
              <a:cs typeface="Times New Roman"/>
            </a:endParaRPr>
          </a:p>
          <a:p>
            <a:pPr marL="11397">
              <a:lnSpc>
                <a:spcPct val="95825"/>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PEG ratio for this firm</a:t>
            </a:r>
            <a:r>
              <a:rPr sz="1600" spc="-88" dirty="0">
                <a:latin typeface="Times New Roman"/>
                <a:cs typeface="Times New Roman"/>
              </a:rPr>
              <a:t> </a:t>
            </a:r>
            <a:r>
              <a:rPr sz="1600" dirty="0">
                <a:latin typeface="Times New Roman"/>
                <a:cs typeface="Times New Roman"/>
              </a:rPr>
              <a:t>can be estimated as follows:</a:t>
            </a:r>
            <a:endParaRPr sz="1600">
              <a:latin typeface="Times New Roman"/>
              <a:cs typeface="Times New Roman"/>
            </a:endParaRPr>
          </a:p>
        </p:txBody>
      </p:sp>
      <p:sp>
        <p:nvSpPr>
          <p:cNvPr id="20" name="object 20"/>
          <p:cNvSpPr txBox="1"/>
          <p:nvPr/>
        </p:nvSpPr>
        <p:spPr>
          <a:xfrm>
            <a:off x="3722548" y="4688495"/>
            <a:ext cx="1030105" cy="333073"/>
          </a:xfrm>
          <a:prstGeom prst="rect">
            <a:avLst/>
          </a:prstGeom>
        </p:spPr>
        <p:txBody>
          <a:bodyPr wrap="square" lIns="0" tIns="0" rIns="0" bIns="0" rtlCol="0">
            <a:noAutofit/>
          </a:bodyPr>
          <a:lstStyle/>
          <a:p>
            <a:pPr marL="301929" marR="31387">
              <a:lnSpc>
                <a:spcPts val="1167"/>
              </a:lnSpc>
              <a:tabLst>
                <a:tab pos="900361" algn="l"/>
              </a:tabLst>
            </a:pPr>
            <a:r>
              <a:rPr sz="2000" u="sng" spc="57" baseline="-7730" dirty="0">
                <a:latin typeface="Times New Roman"/>
                <a:cs typeface="Times New Roman"/>
              </a:rPr>
              <a:t> </a:t>
            </a:r>
            <a:r>
              <a:rPr sz="2000" u="sng" baseline="-7730" dirty="0">
                <a:latin typeface="Times New Roman"/>
                <a:cs typeface="Times New Roman"/>
              </a:rPr>
              <a:t>(1.25) 	</a:t>
            </a:r>
            <a:endParaRPr sz="1300">
              <a:latin typeface="Times New Roman"/>
              <a:cs typeface="Times New Roman"/>
            </a:endParaRPr>
          </a:p>
          <a:p>
            <a:pPr marL="11397">
              <a:lnSpc>
                <a:spcPts val="1301"/>
              </a:lnSpc>
              <a:spcBef>
                <a:spcPts val="65"/>
              </a:spcBef>
            </a:pPr>
            <a:r>
              <a:rPr sz="2000" spc="-84" baseline="1932" dirty="0">
                <a:latin typeface="Times New Roman"/>
                <a:cs typeface="Times New Roman"/>
              </a:rPr>
              <a:t>%</a:t>
            </a:r>
            <a:r>
              <a:rPr sz="2000" baseline="11595" dirty="0">
                <a:latin typeface="Times New Roman"/>
                <a:cs typeface="Times New Roman"/>
              </a:rPr>
              <a:t>1</a:t>
            </a:r>
            <a:r>
              <a:rPr sz="2000" spc="-219" baseline="11595" dirty="0">
                <a:latin typeface="Times New Roman"/>
                <a:cs typeface="Times New Roman"/>
              </a:rPr>
              <a:t> </a:t>
            </a:r>
            <a:r>
              <a:rPr sz="2000" baseline="11595" dirty="0">
                <a:latin typeface="Times New Roman"/>
                <a:cs typeface="Times New Roman"/>
              </a:rPr>
              <a:t>−             </a:t>
            </a:r>
            <a:r>
              <a:rPr sz="2000" spc="327" baseline="11595" dirty="0">
                <a:latin typeface="Times New Roman"/>
                <a:cs typeface="Times New Roman"/>
              </a:rPr>
              <a:t> </a:t>
            </a:r>
            <a:r>
              <a:rPr sz="2000" baseline="1932" dirty="0">
                <a:latin typeface="Times New Roman"/>
                <a:cs typeface="Times New Roman"/>
              </a:rPr>
              <a:t>(</a:t>
            </a:r>
            <a:endParaRPr sz="1300">
              <a:latin typeface="Times New Roman"/>
              <a:cs typeface="Times New Roman"/>
            </a:endParaRPr>
          </a:p>
        </p:txBody>
      </p:sp>
      <p:sp>
        <p:nvSpPr>
          <p:cNvPr id="19" name="object 19"/>
          <p:cNvSpPr txBox="1"/>
          <p:nvPr/>
        </p:nvSpPr>
        <p:spPr>
          <a:xfrm>
            <a:off x="2598956" y="4793419"/>
            <a:ext cx="271602" cy="193136"/>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0.2</a:t>
            </a:r>
            <a:endParaRPr sz="1300">
              <a:latin typeface="Times New Roman"/>
              <a:cs typeface="Times New Roman"/>
            </a:endParaRPr>
          </a:p>
        </p:txBody>
      </p:sp>
      <p:sp>
        <p:nvSpPr>
          <p:cNvPr id="18" name="object 18"/>
          <p:cNvSpPr txBox="1"/>
          <p:nvPr/>
        </p:nvSpPr>
        <p:spPr>
          <a:xfrm>
            <a:off x="2895127" y="4793419"/>
            <a:ext cx="138326" cy="193136"/>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a:t>
            </a:r>
            <a:endParaRPr sz="1300">
              <a:latin typeface="Times New Roman"/>
              <a:cs typeface="Times New Roman"/>
            </a:endParaRPr>
          </a:p>
        </p:txBody>
      </p:sp>
      <p:sp>
        <p:nvSpPr>
          <p:cNvPr id="17" name="object 17"/>
          <p:cNvSpPr txBox="1"/>
          <p:nvPr/>
        </p:nvSpPr>
        <p:spPr>
          <a:xfrm>
            <a:off x="3058019" y="4793419"/>
            <a:ext cx="478805" cy="193136"/>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(1.25)</a:t>
            </a:r>
            <a:endParaRPr sz="1300">
              <a:latin typeface="Times New Roman"/>
              <a:cs typeface="Times New Roman"/>
            </a:endParaRPr>
          </a:p>
        </p:txBody>
      </p:sp>
      <p:sp>
        <p:nvSpPr>
          <p:cNvPr id="16" name="object 16"/>
          <p:cNvSpPr txBox="1"/>
          <p:nvPr/>
        </p:nvSpPr>
        <p:spPr>
          <a:xfrm>
            <a:off x="3559656" y="4793419"/>
            <a:ext cx="138326" cy="193136"/>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a:t>
            </a:r>
            <a:endParaRPr sz="1300">
              <a:latin typeface="Times New Roman"/>
              <a:cs typeface="Times New Roman"/>
            </a:endParaRPr>
          </a:p>
        </p:txBody>
      </p:sp>
      <p:sp>
        <p:nvSpPr>
          <p:cNvPr id="15" name="object 15"/>
          <p:cNvSpPr txBox="1"/>
          <p:nvPr/>
        </p:nvSpPr>
        <p:spPr>
          <a:xfrm>
            <a:off x="2019576" y="5040614"/>
            <a:ext cx="580989" cy="193136"/>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PEG </a:t>
            </a:r>
            <a:r>
              <a:rPr sz="1300" spc="118" dirty="0">
                <a:latin typeface="Times New Roman"/>
                <a:cs typeface="Times New Roman"/>
              </a:rPr>
              <a:t> </a:t>
            </a:r>
            <a:r>
              <a:rPr sz="1300" dirty="0">
                <a:latin typeface="Times New Roman"/>
                <a:cs typeface="Times New Roman"/>
              </a:rPr>
              <a:t>=</a:t>
            </a:r>
            <a:endParaRPr sz="1300">
              <a:latin typeface="Times New Roman"/>
              <a:cs typeface="Times New Roman"/>
            </a:endParaRPr>
          </a:p>
        </p:txBody>
      </p:sp>
      <p:sp>
        <p:nvSpPr>
          <p:cNvPr id="14" name="object 14"/>
          <p:cNvSpPr txBox="1"/>
          <p:nvPr/>
        </p:nvSpPr>
        <p:spPr>
          <a:xfrm>
            <a:off x="4748034" y="5040614"/>
            <a:ext cx="149693" cy="193136"/>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a:t>
            </a:r>
            <a:endParaRPr sz="1300">
              <a:latin typeface="Times New Roman"/>
              <a:cs typeface="Times New Roman"/>
            </a:endParaRPr>
          </a:p>
        </p:txBody>
      </p:sp>
      <p:sp>
        <p:nvSpPr>
          <p:cNvPr id="13" name="object 13"/>
          <p:cNvSpPr txBox="1"/>
          <p:nvPr/>
        </p:nvSpPr>
        <p:spPr>
          <a:xfrm>
            <a:off x="6717559" y="5040614"/>
            <a:ext cx="1048987" cy="193136"/>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 </a:t>
            </a:r>
            <a:r>
              <a:rPr sz="1300" spc="1" dirty="0">
                <a:latin typeface="Times New Roman"/>
                <a:cs typeface="Times New Roman"/>
              </a:rPr>
              <a:t> </a:t>
            </a:r>
            <a:r>
              <a:rPr sz="1300" dirty="0">
                <a:latin typeface="Times New Roman"/>
                <a:cs typeface="Times New Roman"/>
              </a:rPr>
              <a:t>115</a:t>
            </a:r>
            <a:r>
              <a:rPr sz="1300" spc="48" dirty="0">
                <a:latin typeface="Times New Roman"/>
                <a:cs typeface="Times New Roman"/>
              </a:rPr>
              <a:t> </a:t>
            </a:r>
            <a:r>
              <a:rPr sz="1300" dirty="0">
                <a:latin typeface="Times New Roman"/>
                <a:cs typeface="Times New Roman"/>
              </a:rPr>
              <a:t>or</a:t>
            </a:r>
            <a:r>
              <a:rPr sz="1300" spc="31" dirty="0">
                <a:latin typeface="Times New Roman"/>
                <a:cs typeface="Times New Roman"/>
              </a:rPr>
              <a:t> </a:t>
            </a:r>
            <a:r>
              <a:rPr sz="1300" dirty="0">
                <a:latin typeface="Times New Roman"/>
                <a:cs typeface="Times New Roman"/>
              </a:rPr>
              <a:t>1.15</a:t>
            </a:r>
            <a:endParaRPr sz="1300">
              <a:latin typeface="Times New Roman"/>
              <a:cs typeface="Times New Roman"/>
            </a:endParaRPr>
          </a:p>
        </p:txBody>
      </p:sp>
      <p:sp>
        <p:nvSpPr>
          <p:cNvPr id="12" name="object 12"/>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1" name="object 11"/>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57</a:t>
            </a:r>
            <a:endParaRPr sz="1300">
              <a:latin typeface="Times New Roman"/>
              <a:cs typeface="Times New Roman"/>
            </a:endParaRPr>
          </a:p>
        </p:txBody>
      </p:sp>
      <p:sp>
        <p:nvSpPr>
          <p:cNvPr id="10" name="object 10"/>
          <p:cNvSpPr txBox="1"/>
          <p:nvPr/>
        </p:nvSpPr>
        <p:spPr>
          <a:xfrm>
            <a:off x="2007019" y="4637401"/>
            <a:ext cx="5734651" cy="729248"/>
          </a:xfrm>
          <a:prstGeom prst="rect">
            <a:avLst/>
          </a:prstGeom>
        </p:spPr>
        <p:txBody>
          <a:bodyPr wrap="square" lIns="0" tIns="0" rIns="0" bIns="0" rtlCol="0">
            <a:noAutofit/>
          </a:bodyPr>
          <a:lstStyle/>
          <a:p>
            <a:pPr marL="1704864">
              <a:lnSpc>
                <a:spcPts val="1503"/>
              </a:lnSpc>
              <a:spcBef>
                <a:spcPts val="74"/>
              </a:spcBef>
            </a:pPr>
            <a:r>
              <a:rPr sz="1300" dirty="0">
                <a:latin typeface="Times New Roman"/>
                <a:cs typeface="Times New Roman"/>
              </a:rPr>
              <a:t>#                    </a:t>
            </a:r>
            <a:r>
              <a:rPr sz="1300" spc="42" dirty="0">
                <a:latin typeface="Times New Roman"/>
                <a:cs typeface="Times New Roman"/>
              </a:rPr>
              <a:t> </a:t>
            </a:r>
            <a:r>
              <a:rPr sz="1100" baseline="20462" dirty="0">
                <a:latin typeface="Times New Roman"/>
                <a:cs typeface="Times New Roman"/>
              </a:rPr>
              <a:t>5  </a:t>
            </a:r>
            <a:r>
              <a:rPr sz="1100" spc="10" baseline="20462" dirty="0">
                <a:latin typeface="Times New Roman"/>
                <a:cs typeface="Times New Roman"/>
              </a:rPr>
              <a:t> </a:t>
            </a:r>
            <a:r>
              <a:rPr sz="1300" dirty="0">
                <a:latin typeface="Times New Roman"/>
                <a:cs typeface="Times New Roman"/>
              </a:rPr>
              <a:t>&amp;</a:t>
            </a:r>
            <a:endParaRPr sz="1300">
              <a:latin typeface="Times New Roman"/>
              <a:cs typeface="Times New Roman"/>
            </a:endParaRPr>
          </a:p>
          <a:p>
            <a:pPr marL="588413">
              <a:spcBef>
                <a:spcPts val="522"/>
              </a:spcBef>
            </a:pPr>
            <a:r>
              <a:rPr sz="1300" u="sng" dirty="0">
                <a:latin typeface="Times New Roman"/>
                <a:cs typeface="Times New Roman"/>
              </a:rPr>
              <a:t>                         </a:t>
            </a:r>
            <a:r>
              <a:rPr sz="1300" u="sng" spc="31" dirty="0">
                <a:latin typeface="Times New Roman"/>
                <a:cs typeface="Times New Roman"/>
              </a:rPr>
              <a:t> </a:t>
            </a:r>
            <a:r>
              <a:rPr sz="1300" u="sng" dirty="0">
                <a:latin typeface="Times New Roman"/>
                <a:cs typeface="Times New Roman"/>
              </a:rPr>
              <a:t>$    </a:t>
            </a:r>
            <a:r>
              <a:rPr sz="1300" u="sng" spc="125" dirty="0">
                <a:latin typeface="Times New Roman"/>
                <a:cs typeface="Times New Roman"/>
              </a:rPr>
              <a:t> </a:t>
            </a:r>
            <a:r>
              <a:rPr sz="2000" u="sng" baseline="5797" dirty="0">
                <a:latin typeface="Times New Roman"/>
                <a:cs typeface="Times New Roman"/>
              </a:rPr>
              <a:t>(1.115</a:t>
            </a:r>
            <a:r>
              <a:rPr sz="2000" u="sng" spc="57" baseline="5797" dirty="0">
                <a:latin typeface="Times New Roman"/>
                <a:cs typeface="Times New Roman"/>
              </a:rPr>
              <a:t>)</a:t>
            </a:r>
            <a:r>
              <a:rPr sz="1100" u="sng" baseline="57975" dirty="0">
                <a:latin typeface="Times New Roman"/>
                <a:cs typeface="Times New Roman"/>
              </a:rPr>
              <a:t>5</a:t>
            </a:r>
            <a:r>
              <a:rPr sz="1100" u="sng" spc="13" baseline="57975" dirty="0">
                <a:latin typeface="Times New Roman"/>
                <a:cs typeface="Times New Roman"/>
              </a:rPr>
              <a:t> </a:t>
            </a:r>
            <a:r>
              <a:rPr sz="1300" u="sng" dirty="0">
                <a:latin typeface="Times New Roman"/>
                <a:cs typeface="Times New Roman"/>
              </a:rPr>
              <a:t>'</a:t>
            </a:r>
            <a:r>
              <a:rPr sz="1300" dirty="0">
                <a:latin typeface="Times New Roman"/>
                <a:cs typeface="Times New Roman"/>
              </a:rPr>
              <a:t>     </a:t>
            </a:r>
            <a:r>
              <a:rPr sz="1300" spc="-75" dirty="0">
                <a:latin typeface="Times New Roman"/>
                <a:cs typeface="Times New Roman"/>
              </a:rPr>
              <a:t> </a:t>
            </a:r>
            <a:r>
              <a:rPr sz="2000" u="sng" baseline="3865" dirty="0">
                <a:latin typeface="Times New Roman"/>
                <a:cs typeface="Times New Roman"/>
              </a:rPr>
              <a:t> </a:t>
            </a:r>
            <a:r>
              <a:rPr sz="2000" u="sng" spc="-219" baseline="3865" dirty="0">
                <a:latin typeface="Times New Roman"/>
                <a:cs typeface="Times New Roman"/>
              </a:rPr>
              <a:t> </a:t>
            </a:r>
            <a:r>
              <a:rPr sz="2000" u="sng" baseline="3865" dirty="0">
                <a:latin typeface="Times New Roman"/>
                <a:cs typeface="Times New Roman"/>
              </a:rPr>
              <a:t>0.5 </a:t>
            </a:r>
            <a:r>
              <a:rPr sz="2000" u="sng" spc="-107" baseline="3865" dirty="0">
                <a:latin typeface="Times New Roman"/>
                <a:cs typeface="Times New Roman"/>
              </a:rPr>
              <a:t> </a:t>
            </a:r>
            <a:r>
              <a:rPr sz="2000" u="sng" baseline="3865" dirty="0">
                <a:latin typeface="Times New Roman"/>
                <a:cs typeface="Times New Roman"/>
              </a:rPr>
              <a:t>* </a:t>
            </a:r>
            <a:r>
              <a:rPr sz="2000" u="sng" spc="-107" baseline="3865" dirty="0">
                <a:latin typeface="Times New Roman"/>
                <a:cs typeface="Times New Roman"/>
              </a:rPr>
              <a:t> </a:t>
            </a:r>
            <a:r>
              <a:rPr sz="2000" u="sng" baseline="3865" dirty="0">
                <a:latin typeface="Times New Roman"/>
                <a:cs typeface="Times New Roman"/>
              </a:rPr>
              <a:t>(1.25</a:t>
            </a:r>
            <a:r>
              <a:rPr sz="2000" u="sng" spc="57" baseline="3865" dirty="0">
                <a:latin typeface="Times New Roman"/>
                <a:cs typeface="Times New Roman"/>
              </a:rPr>
              <a:t>)</a:t>
            </a:r>
            <a:r>
              <a:rPr sz="1100" u="sng" baseline="54565" dirty="0">
                <a:latin typeface="Times New Roman"/>
                <a:cs typeface="Times New Roman"/>
              </a:rPr>
              <a:t>5 </a:t>
            </a:r>
            <a:r>
              <a:rPr sz="1100" u="sng" spc="-102" baseline="54565" dirty="0">
                <a:latin typeface="Times New Roman"/>
                <a:cs typeface="Times New Roman"/>
              </a:rPr>
              <a:t> </a:t>
            </a:r>
            <a:r>
              <a:rPr sz="2000" u="sng" baseline="3865" dirty="0">
                <a:latin typeface="Times New Roman"/>
                <a:cs typeface="Times New Roman"/>
              </a:rPr>
              <a:t>*</a:t>
            </a:r>
            <a:r>
              <a:rPr sz="2000" u="sng" spc="-170" baseline="3865" dirty="0">
                <a:latin typeface="Times New Roman"/>
                <a:cs typeface="Times New Roman"/>
              </a:rPr>
              <a:t> </a:t>
            </a:r>
            <a:r>
              <a:rPr sz="2000" u="sng" baseline="3865" dirty="0">
                <a:latin typeface="Times New Roman"/>
                <a:cs typeface="Times New Roman"/>
              </a:rPr>
              <a:t>(1.0</a:t>
            </a:r>
            <a:r>
              <a:rPr sz="2000" u="sng" spc="-13" baseline="3865" dirty="0">
                <a:latin typeface="Times New Roman"/>
                <a:cs typeface="Times New Roman"/>
              </a:rPr>
              <a:t>8</a:t>
            </a:r>
            <a:r>
              <a:rPr sz="2000" u="sng" baseline="3865" dirty="0">
                <a:latin typeface="Times New Roman"/>
                <a:cs typeface="Times New Roman"/>
              </a:rPr>
              <a:t>) </a:t>
            </a:r>
            <a:r>
              <a:rPr sz="2000" u="sng" spc="-206" baseline="3865" dirty="0">
                <a:latin typeface="Times New Roman"/>
                <a:cs typeface="Times New Roman"/>
              </a:rPr>
              <a:t> </a:t>
            </a:r>
            <a:endParaRPr sz="1300">
              <a:latin typeface="Times New Roman"/>
              <a:cs typeface="Times New Roman"/>
            </a:endParaRPr>
          </a:p>
          <a:p>
            <a:pPr marL="1090907">
              <a:lnSpc>
                <a:spcPts val="1547"/>
              </a:lnSpc>
              <a:spcBef>
                <a:spcPts val="188"/>
              </a:spcBef>
            </a:pPr>
            <a:r>
              <a:rPr sz="1300" dirty="0">
                <a:latin typeface="Times New Roman"/>
                <a:cs typeface="Times New Roman"/>
              </a:rPr>
              <a:t>.25(.115 </a:t>
            </a:r>
            <a:r>
              <a:rPr sz="1300" spc="35" dirty="0">
                <a:latin typeface="Times New Roman"/>
                <a:cs typeface="Times New Roman"/>
              </a:rPr>
              <a:t> </a:t>
            </a:r>
            <a:r>
              <a:rPr sz="1300" dirty="0">
                <a:latin typeface="Times New Roman"/>
                <a:cs typeface="Times New Roman"/>
              </a:rPr>
              <a:t>-</a:t>
            </a:r>
            <a:r>
              <a:rPr sz="1300" spc="305" dirty="0">
                <a:latin typeface="Times New Roman"/>
                <a:cs typeface="Times New Roman"/>
              </a:rPr>
              <a:t> </a:t>
            </a:r>
            <a:r>
              <a:rPr sz="1300" dirty="0">
                <a:latin typeface="Times New Roman"/>
                <a:cs typeface="Times New Roman"/>
              </a:rPr>
              <a:t>.25)                </a:t>
            </a:r>
            <a:r>
              <a:rPr sz="1300" spc="235" dirty="0">
                <a:latin typeface="Times New Roman"/>
                <a:cs typeface="Times New Roman"/>
              </a:rPr>
              <a:t> </a:t>
            </a:r>
            <a:r>
              <a:rPr sz="1300" dirty="0">
                <a:latin typeface="Times New Roman"/>
                <a:cs typeface="Times New Roman"/>
              </a:rPr>
              <a:t>.25(.115</a:t>
            </a:r>
            <a:r>
              <a:rPr sz="1300" spc="-17" dirty="0">
                <a:latin typeface="Times New Roman"/>
                <a:cs typeface="Times New Roman"/>
              </a:rPr>
              <a:t> </a:t>
            </a:r>
            <a:r>
              <a:rPr sz="1300" dirty="0">
                <a:latin typeface="Times New Roman"/>
                <a:cs typeface="Times New Roman"/>
              </a:rPr>
              <a:t>-</a:t>
            </a:r>
            <a:r>
              <a:rPr sz="1300" spc="-98" dirty="0">
                <a:latin typeface="Times New Roman"/>
                <a:cs typeface="Times New Roman"/>
              </a:rPr>
              <a:t> </a:t>
            </a:r>
            <a:r>
              <a:rPr sz="1300" dirty="0">
                <a:latin typeface="Times New Roman"/>
                <a:cs typeface="Times New Roman"/>
              </a:rPr>
              <a:t>.08)</a:t>
            </a:r>
            <a:r>
              <a:rPr sz="1300" spc="51" dirty="0">
                <a:latin typeface="Times New Roman"/>
                <a:cs typeface="Times New Roman"/>
              </a:rPr>
              <a:t> </a:t>
            </a:r>
            <a:r>
              <a:rPr sz="1300" dirty="0">
                <a:latin typeface="Times New Roman"/>
                <a:cs typeface="Times New Roman"/>
              </a:rPr>
              <a:t>(1.115</a:t>
            </a:r>
            <a:r>
              <a:rPr sz="1300" spc="57" dirty="0">
                <a:latin typeface="Times New Roman"/>
                <a:cs typeface="Times New Roman"/>
              </a:rPr>
              <a:t>)</a:t>
            </a:r>
            <a:r>
              <a:rPr sz="1100" baseline="47744" dirty="0">
                <a:latin typeface="Times New Roman"/>
                <a:cs typeface="Times New Roman"/>
              </a:rPr>
              <a:t>5</a:t>
            </a:r>
            <a:endParaRPr sz="800">
              <a:latin typeface="Times New Roman"/>
              <a:cs typeface="Times New Roman"/>
            </a:endParaRPr>
          </a:p>
        </p:txBody>
      </p:sp>
      <p:sp>
        <p:nvSpPr>
          <p:cNvPr id="9" name="object 9"/>
          <p:cNvSpPr txBox="1"/>
          <p:nvPr/>
        </p:nvSpPr>
        <p:spPr>
          <a:xfrm>
            <a:off x="4028412" y="4704479"/>
            <a:ext cx="51829"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4509572" y="4704479"/>
            <a:ext cx="125987"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2603099" y="4960566"/>
            <a:ext cx="1130995"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3802294" y="4960566"/>
            <a:ext cx="233522"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4959494" y="4949896"/>
            <a:ext cx="59234"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5240854" y="4949896"/>
            <a:ext cx="74042"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5403748" y="4949896"/>
            <a:ext cx="74042"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6542090" y="4949896"/>
            <a:ext cx="61143"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178386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p:nvPr/>
        </p:nvSpPr>
        <p:spPr>
          <a:xfrm>
            <a:off x="2190760" y="2017059"/>
            <a:ext cx="5576432" cy="3697941"/>
          </a:xfrm>
          <a:prstGeom prst="rect">
            <a:avLst/>
          </a:prstGeom>
          <a:blipFill>
            <a:blip r:embed="rId8" cstate="print"/>
            <a:stretch>
              <a:fillRect/>
            </a:stretch>
          </a:blipFill>
        </p:spPr>
        <p:txBody>
          <a:bodyPr wrap="square" lIns="0" tIns="0" rIns="0" bIns="0" rtlCol="0">
            <a:noAutofit/>
          </a:bodyPr>
          <a:lstStyle/>
          <a:p>
            <a:endParaRPr/>
          </a:p>
        </p:txBody>
      </p:sp>
      <p:sp>
        <p:nvSpPr>
          <p:cNvPr id="7" name="object 7"/>
          <p:cNvSpPr txBox="1"/>
          <p:nvPr/>
        </p:nvSpPr>
        <p:spPr>
          <a:xfrm>
            <a:off x="3424128" y="1307726"/>
            <a:ext cx="58812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a:t>
            </a:r>
            <a:endParaRPr sz="2200">
              <a:latin typeface="Times New Roman"/>
              <a:cs typeface="Times New Roman"/>
            </a:endParaRPr>
          </a:p>
        </p:txBody>
      </p:sp>
      <p:sp>
        <p:nvSpPr>
          <p:cNvPr id="6" name="object 6"/>
          <p:cNvSpPr txBox="1"/>
          <p:nvPr/>
        </p:nvSpPr>
        <p:spPr>
          <a:xfrm>
            <a:off x="4016880" y="1307726"/>
            <a:ext cx="77277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5" name="object 5"/>
          <p:cNvSpPr txBox="1"/>
          <p:nvPr/>
        </p:nvSpPr>
        <p:spPr>
          <a:xfrm>
            <a:off x="4794286" y="1307726"/>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4" name="object 4"/>
          <p:cNvSpPr txBox="1"/>
          <p:nvPr/>
        </p:nvSpPr>
        <p:spPr>
          <a:xfrm>
            <a:off x="5263623" y="1307726"/>
            <a:ext cx="57283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Risk</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58</a:t>
            </a:r>
            <a:endParaRPr sz="1300">
              <a:latin typeface="Times New Roman"/>
              <a:cs typeface="Times New Roman"/>
            </a:endParaRPr>
          </a:p>
        </p:txBody>
      </p:sp>
    </p:spTree>
    <p:extLst>
      <p:ext uri="{BB962C8B-B14F-4D97-AF65-F5344CB8AC3E}">
        <p14:creationId xmlns:p14="http://schemas.microsoft.com/office/powerpoint/2010/main" val="72591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1489024" y="955582"/>
            <a:ext cx="6264069" cy="634533"/>
          </a:xfrm>
          <a:prstGeom prst="rect">
            <a:avLst/>
          </a:prstGeom>
        </p:spPr>
        <p:txBody>
          <a:bodyPr wrap="square" lIns="0" tIns="0" rIns="0" bIns="0" rtlCol="0">
            <a:noAutofit/>
          </a:bodyPr>
          <a:lstStyle/>
          <a:p>
            <a:pPr algn="ctr">
              <a:lnSpc>
                <a:spcPts val="2405"/>
              </a:lnSpc>
              <a:spcBef>
                <a:spcPts val="120"/>
              </a:spcBef>
            </a:pPr>
            <a:r>
              <a:rPr sz="2200" dirty="0">
                <a:latin typeface="Times New Roman"/>
                <a:cs typeface="Times New Roman"/>
              </a:rPr>
              <a:t>So, you believe only in intrinsic value? Here</a:t>
            </a:r>
            <a:r>
              <a:rPr sz="2200" dirty="0">
                <a:latin typeface="MS PGothic"/>
                <a:cs typeface="MS PGothic"/>
              </a:rPr>
              <a:t>’</a:t>
            </a:r>
            <a:r>
              <a:rPr sz="2200" dirty="0">
                <a:latin typeface="Times New Roman"/>
                <a:cs typeface="Times New Roman"/>
              </a:rPr>
              <a:t>s why you</a:t>
            </a:r>
            <a:endParaRPr sz="2200">
              <a:latin typeface="Times New Roman"/>
              <a:cs typeface="Times New Roman"/>
            </a:endParaRPr>
          </a:p>
          <a:p>
            <a:pPr marL="1069856" marR="1092807" algn="ctr">
              <a:lnSpc>
                <a:spcPct val="95825"/>
              </a:lnSpc>
            </a:pPr>
            <a:r>
              <a:rPr sz="2200" dirty="0">
                <a:latin typeface="Times New Roman"/>
                <a:cs typeface="Times New Roman"/>
              </a:rPr>
              <a:t>should still care about relative value</a:t>
            </a:r>
            <a:endParaRPr sz="2200">
              <a:latin typeface="Times New Roman"/>
              <a:cs typeface="Times New Roman"/>
            </a:endParaRPr>
          </a:p>
        </p:txBody>
      </p:sp>
      <p:sp>
        <p:nvSpPr>
          <p:cNvPr id="4" name="object 4"/>
          <p:cNvSpPr txBox="1"/>
          <p:nvPr/>
        </p:nvSpPr>
        <p:spPr>
          <a:xfrm>
            <a:off x="1525442" y="2095500"/>
            <a:ext cx="6898200" cy="1770529"/>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Even if you are a true believer in discounted cashflow</a:t>
            </a:r>
            <a:r>
              <a:rPr sz="2400" spc="-89" baseline="1610" dirty="0">
                <a:latin typeface="Times New Roman"/>
                <a:cs typeface="Times New Roman"/>
              </a:rPr>
              <a:t> </a:t>
            </a:r>
            <a:r>
              <a:rPr sz="2400" baseline="1610" dirty="0">
                <a:latin typeface="Times New Roman"/>
                <a:cs typeface="Times New Roman"/>
              </a:rPr>
              <a:t>valuation, presenting</a:t>
            </a:r>
            <a:endParaRPr sz="1600">
              <a:latin typeface="Times New Roman"/>
              <a:cs typeface="Times New Roman"/>
            </a:endParaRPr>
          </a:p>
          <a:p>
            <a:pPr marL="319115" marR="216591">
              <a:lnSpc>
                <a:spcPts val="1857"/>
              </a:lnSpc>
            </a:pPr>
            <a:r>
              <a:rPr sz="1600" dirty="0">
                <a:latin typeface="Times New Roman"/>
                <a:cs typeface="Times New Roman"/>
              </a:rPr>
              <a:t>your findings</a:t>
            </a:r>
            <a:r>
              <a:rPr sz="1600" spc="-88" dirty="0">
                <a:latin typeface="Times New Roman"/>
                <a:cs typeface="Times New Roman"/>
              </a:rPr>
              <a:t> </a:t>
            </a:r>
            <a:r>
              <a:rPr sz="1600" dirty="0">
                <a:latin typeface="Times New Roman"/>
                <a:cs typeface="Times New Roman"/>
              </a:rPr>
              <a:t>on a relative valuation basis will make it more likely that your </a:t>
            </a:r>
            <a:endParaRPr sz="1600">
              <a:latin typeface="Times New Roman"/>
              <a:cs typeface="Times New Roman"/>
            </a:endParaRPr>
          </a:p>
          <a:p>
            <a:pPr marL="319115" marR="216591">
              <a:lnSpc>
                <a:spcPts val="1857"/>
              </a:lnSpc>
              <a:spcBef>
                <a:spcPts val="117"/>
              </a:spcBef>
            </a:pPr>
            <a:r>
              <a:rPr sz="1600" dirty="0">
                <a:latin typeface="Times New Roman"/>
                <a:cs typeface="Times New Roman"/>
              </a:rPr>
              <a:t>findings/recommendations</a:t>
            </a:r>
            <a:r>
              <a:rPr sz="1600" spc="-88" dirty="0">
                <a:latin typeface="Times New Roman"/>
                <a:cs typeface="Times New Roman"/>
              </a:rPr>
              <a:t> </a:t>
            </a:r>
            <a:r>
              <a:rPr sz="1600" dirty="0">
                <a:latin typeface="Times New Roman"/>
                <a:cs typeface="Times New Roman"/>
              </a:rPr>
              <a:t>will reach a receptive audience.</a:t>
            </a:r>
            <a:endParaRPr sz="1600">
              <a:latin typeface="Times New Roman"/>
              <a:cs typeface="Times New Roman"/>
            </a:endParaRPr>
          </a:p>
          <a:p>
            <a:pPr marL="319115" marR="148648" indent="-307718">
              <a:lnSpc>
                <a:spcPct val="99466"/>
              </a:lnSpc>
              <a:spcBef>
                <a:spcPts val="41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In some cases, relative valuation can help find</a:t>
            </a:r>
            <a:r>
              <a:rPr sz="1600" spc="-88" dirty="0">
                <a:latin typeface="Times New Roman"/>
                <a:cs typeface="Times New Roman"/>
              </a:rPr>
              <a:t> </a:t>
            </a:r>
            <a:r>
              <a:rPr sz="1600" dirty="0">
                <a:latin typeface="Times New Roman"/>
                <a:cs typeface="Times New Roman"/>
              </a:rPr>
              <a:t>weak spots in discounted cash flow</a:t>
            </a:r>
            <a:r>
              <a:rPr sz="1600" spc="-88" dirty="0">
                <a:latin typeface="Times New Roman"/>
                <a:cs typeface="Times New Roman"/>
              </a:rPr>
              <a:t> </a:t>
            </a:r>
            <a:r>
              <a:rPr sz="1600" dirty="0">
                <a:latin typeface="Times New Roman"/>
                <a:cs typeface="Times New Roman"/>
              </a:rPr>
              <a:t>valuations and fix</a:t>
            </a:r>
            <a:r>
              <a:rPr sz="1600" spc="-88" dirty="0">
                <a:latin typeface="Times New Roman"/>
                <a:cs typeface="Times New Roman"/>
              </a:rPr>
              <a:t> </a:t>
            </a:r>
            <a:r>
              <a:rPr sz="1600" dirty="0">
                <a:latin typeface="Times New Roman"/>
                <a:cs typeface="Times New Roman"/>
              </a:rPr>
              <a:t>them.</a:t>
            </a:r>
            <a:endParaRPr sz="1600">
              <a:latin typeface="Times New Roman"/>
              <a:cs typeface="Times New Roman"/>
            </a:endParaRPr>
          </a:p>
          <a:p>
            <a:pPr marL="319115" indent="-307718">
              <a:lnSpc>
                <a:spcPct val="99466"/>
              </a:lnSpc>
              <a:spcBef>
                <a:spcPts val="43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problem with multiples is not in their use but in their abuse. If we can find ways to frame multiples right, we should be able to use them better.</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471475" y="6193771"/>
            <a:ext cx="128155"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5</a:t>
            </a:r>
            <a:endParaRPr sz="1300">
              <a:latin typeface="Times New Roman"/>
              <a:cs typeface="Times New Roman"/>
            </a:endParaRPr>
          </a:p>
        </p:txBody>
      </p:sp>
    </p:spTree>
    <p:extLst>
      <p:ext uri="{BB962C8B-B14F-4D97-AF65-F5344CB8AC3E}">
        <p14:creationId xmlns:p14="http://schemas.microsoft.com/office/powerpoint/2010/main" val="297282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0" name="object 10"/>
          <p:cNvSpPr/>
          <p:nvPr/>
        </p:nvSpPr>
        <p:spPr>
          <a:xfrm>
            <a:off x="2190760" y="2017059"/>
            <a:ext cx="5576432" cy="3697941"/>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txBox="1"/>
          <p:nvPr/>
        </p:nvSpPr>
        <p:spPr>
          <a:xfrm>
            <a:off x="2654687" y="1307726"/>
            <a:ext cx="58812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a:t>
            </a:r>
            <a:endParaRPr sz="2200">
              <a:latin typeface="Times New Roman"/>
              <a:cs typeface="Times New Roman"/>
            </a:endParaRPr>
          </a:p>
        </p:txBody>
      </p:sp>
      <p:sp>
        <p:nvSpPr>
          <p:cNvPr id="8" name="object 8"/>
          <p:cNvSpPr txBox="1"/>
          <p:nvPr/>
        </p:nvSpPr>
        <p:spPr>
          <a:xfrm>
            <a:off x="3247439" y="1307726"/>
            <a:ext cx="77277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7" name="object 7"/>
          <p:cNvSpPr txBox="1"/>
          <p:nvPr/>
        </p:nvSpPr>
        <p:spPr>
          <a:xfrm>
            <a:off x="4024846" y="1307726"/>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6" name="object 6"/>
          <p:cNvSpPr txBox="1"/>
          <p:nvPr/>
        </p:nvSpPr>
        <p:spPr>
          <a:xfrm>
            <a:off x="4494182" y="1307726"/>
            <a:ext cx="89576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Quality</a:t>
            </a:r>
            <a:endParaRPr sz="2200">
              <a:latin typeface="Times New Roman"/>
              <a:cs typeface="Times New Roman"/>
            </a:endParaRPr>
          </a:p>
        </p:txBody>
      </p:sp>
      <p:sp>
        <p:nvSpPr>
          <p:cNvPr id="5" name="object 5"/>
          <p:cNvSpPr txBox="1"/>
          <p:nvPr/>
        </p:nvSpPr>
        <p:spPr>
          <a:xfrm>
            <a:off x="5394561" y="1307726"/>
            <a:ext cx="29547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of</a:t>
            </a:r>
            <a:endParaRPr sz="2200">
              <a:latin typeface="Times New Roman"/>
              <a:cs typeface="Times New Roman"/>
            </a:endParaRPr>
          </a:p>
        </p:txBody>
      </p:sp>
      <p:sp>
        <p:nvSpPr>
          <p:cNvPr id="4" name="object 4"/>
          <p:cNvSpPr txBox="1"/>
          <p:nvPr/>
        </p:nvSpPr>
        <p:spPr>
          <a:xfrm>
            <a:off x="5694651" y="1307726"/>
            <a:ext cx="91122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Growth</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59</a:t>
            </a:r>
            <a:endParaRPr sz="1300">
              <a:latin typeface="Times New Roman"/>
              <a:cs typeface="Times New Roman"/>
            </a:endParaRPr>
          </a:p>
        </p:txBody>
      </p:sp>
    </p:spTree>
    <p:extLst>
      <p:ext uri="{BB962C8B-B14F-4D97-AF65-F5344CB8AC3E}">
        <p14:creationId xmlns:p14="http://schemas.microsoft.com/office/powerpoint/2010/main" val="196522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p:nvPr/>
        </p:nvSpPr>
        <p:spPr>
          <a:xfrm>
            <a:off x="2190760" y="2017059"/>
            <a:ext cx="5576432" cy="3697941"/>
          </a:xfrm>
          <a:prstGeom prst="rect">
            <a:avLst/>
          </a:prstGeom>
          <a:blipFill>
            <a:blip r:embed="rId8" cstate="print"/>
            <a:stretch>
              <a:fillRect/>
            </a:stretch>
          </a:blipFill>
        </p:spPr>
        <p:txBody>
          <a:bodyPr wrap="square" lIns="0" tIns="0" rIns="0" bIns="0" rtlCol="0">
            <a:noAutofit/>
          </a:bodyPr>
          <a:lstStyle/>
          <a:p>
            <a:endParaRPr/>
          </a:p>
        </p:txBody>
      </p:sp>
      <p:sp>
        <p:nvSpPr>
          <p:cNvPr id="8" name="object 8"/>
          <p:cNvSpPr txBox="1"/>
          <p:nvPr/>
        </p:nvSpPr>
        <p:spPr>
          <a:xfrm>
            <a:off x="2804936" y="1307726"/>
            <a:ext cx="388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7" name="object 7"/>
          <p:cNvSpPr txBox="1"/>
          <p:nvPr/>
        </p:nvSpPr>
        <p:spPr>
          <a:xfrm>
            <a:off x="3197574" y="1307726"/>
            <a:ext cx="77277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6" name="object 6"/>
          <p:cNvSpPr txBox="1"/>
          <p:nvPr/>
        </p:nvSpPr>
        <p:spPr>
          <a:xfrm>
            <a:off x="3974979" y="1307726"/>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5" name="object 5"/>
          <p:cNvSpPr txBox="1"/>
          <p:nvPr/>
        </p:nvSpPr>
        <p:spPr>
          <a:xfrm>
            <a:off x="4444316" y="1307726"/>
            <a:ext cx="109543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Expected</a:t>
            </a:r>
            <a:endParaRPr sz="2200">
              <a:latin typeface="Times New Roman"/>
              <a:cs typeface="Times New Roman"/>
            </a:endParaRPr>
          </a:p>
        </p:txBody>
      </p:sp>
      <p:sp>
        <p:nvSpPr>
          <p:cNvPr id="4" name="object 4"/>
          <p:cNvSpPr txBox="1"/>
          <p:nvPr/>
        </p:nvSpPr>
        <p:spPr>
          <a:xfrm>
            <a:off x="5544367" y="1307726"/>
            <a:ext cx="91122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Growth</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60</a:t>
            </a:r>
            <a:endParaRPr sz="1300">
              <a:latin typeface="Times New Roman"/>
              <a:cs typeface="Times New Roman"/>
            </a:endParaRPr>
          </a:p>
        </p:txBody>
      </p:sp>
    </p:spTree>
    <p:extLst>
      <p:ext uri="{BB962C8B-B14F-4D97-AF65-F5344CB8AC3E}">
        <p14:creationId xmlns:p14="http://schemas.microsoft.com/office/powerpoint/2010/main" val="564502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7" name="object 2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8" name="object 2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9" name="object 2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0" name="object 3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1" name="object 3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2" name="object 3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5" name="object 25"/>
          <p:cNvSpPr txBox="1"/>
          <p:nvPr/>
        </p:nvSpPr>
        <p:spPr>
          <a:xfrm>
            <a:off x="2134938" y="1307726"/>
            <a:ext cx="499065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 Ratios and Fundamentals: Propositions</a:t>
            </a:r>
            <a:endParaRPr sz="2200">
              <a:latin typeface="Times New Roman"/>
              <a:cs typeface="Times New Roman"/>
            </a:endParaRPr>
          </a:p>
        </p:txBody>
      </p:sp>
      <p:sp>
        <p:nvSpPr>
          <p:cNvPr id="24" name="object 24"/>
          <p:cNvSpPr txBox="1"/>
          <p:nvPr/>
        </p:nvSpPr>
        <p:spPr>
          <a:xfrm>
            <a:off x="1525442" y="2095500"/>
            <a:ext cx="6761058"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Proposition 1: </a:t>
            </a:r>
            <a:r>
              <a:rPr sz="2400" u="heavy" baseline="1610" dirty="0">
                <a:latin typeface="Times New Roman"/>
                <a:cs typeface="Times New Roman"/>
              </a:rPr>
              <a:t>High risk companies</a:t>
            </a:r>
            <a:r>
              <a:rPr sz="2400" baseline="1610" dirty="0">
                <a:latin typeface="Times New Roman"/>
                <a:cs typeface="Times New Roman"/>
              </a:rPr>
              <a:t> will trade at much lower PEG ratios than</a:t>
            </a:r>
            <a:endParaRPr sz="1600">
              <a:latin typeface="Times New Roman"/>
              <a:cs typeface="Times New Roman"/>
            </a:endParaRPr>
          </a:p>
        </p:txBody>
      </p:sp>
      <p:sp>
        <p:nvSpPr>
          <p:cNvPr id="23" name="object 23"/>
          <p:cNvSpPr txBox="1"/>
          <p:nvPr/>
        </p:nvSpPr>
        <p:spPr>
          <a:xfrm>
            <a:off x="1837170" y="2330823"/>
            <a:ext cx="4722815"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low risk companies with the same expected growth rate.</a:t>
            </a:r>
            <a:endParaRPr sz="1600">
              <a:latin typeface="Times New Roman"/>
              <a:cs typeface="Times New Roman"/>
            </a:endParaRPr>
          </a:p>
        </p:txBody>
      </p:sp>
      <p:sp>
        <p:nvSpPr>
          <p:cNvPr id="22" name="object 22"/>
          <p:cNvSpPr txBox="1"/>
          <p:nvPr/>
        </p:nvSpPr>
        <p:spPr>
          <a:xfrm>
            <a:off x="1941078" y="261119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21" name="object 21"/>
          <p:cNvSpPr txBox="1"/>
          <p:nvPr/>
        </p:nvSpPr>
        <p:spPr>
          <a:xfrm>
            <a:off x="2195079" y="2614780"/>
            <a:ext cx="6064023" cy="416411"/>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Corollary 1: The company that looks most under valued on a PEG ratio basis in a</a:t>
            </a:r>
            <a:endParaRPr sz="1400">
              <a:latin typeface="Times New Roman"/>
              <a:cs typeface="Times New Roman"/>
            </a:endParaRPr>
          </a:p>
          <a:p>
            <a:pPr marL="11397" marR="27352">
              <a:lnSpc>
                <a:spcPct val="95825"/>
              </a:lnSpc>
            </a:pPr>
            <a:r>
              <a:rPr sz="1400" dirty="0">
                <a:latin typeface="Times New Roman"/>
                <a:cs typeface="Times New Roman"/>
              </a:rPr>
              <a:t>sector may be the riskiest firm</a:t>
            </a:r>
            <a:r>
              <a:rPr sz="1400" spc="-78" dirty="0">
                <a:latin typeface="Times New Roman"/>
                <a:cs typeface="Times New Roman"/>
              </a:rPr>
              <a:t> </a:t>
            </a:r>
            <a:r>
              <a:rPr sz="1400" dirty="0">
                <a:latin typeface="Times New Roman"/>
                <a:cs typeface="Times New Roman"/>
              </a:rPr>
              <a:t>in the sector</a:t>
            </a:r>
            <a:endParaRPr sz="1400">
              <a:latin typeface="Times New Roman"/>
              <a:cs typeface="Times New Roman"/>
            </a:endParaRPr>
          </a:p>
        </p:txBody>
      </p:sp>
      <p:sp>
        <p:nvSpPr>
          <p:cNvPr id="20" name="object 20"/>
          <p:cNvSpPr txBox="1"/>
          <p:nvPr/>
        </p:nvSpPr>
        <p:spPr>
          <a:xfrm>
            <a:off x="1525442" y="3096408"/>
            <a:ext cx="6830353"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Proposition 2: Companies that can attain </a:t>
            </a:r>
            <a:r>
              <a:rPr sz="2400" u="heavy" baseline="1610" dirty="0">
                <a:latin typeface="Times New Roman"/>
                <a:cs typeface="Times New Roman"/>
              </a:rPr>
              <a:t>growth more efficiently</a:t>
            </a:r>
            <a:r>
              <a:rPr sz="2400" spc="-91" baseline="1610" dirty="0">
                <a:latin typeface="Times New Roman"/>
                <a:cs typeface="Times New Roman"/>
              </a:rPr>
              <a:t> </a:t>
            </a:r>
            <a:r>
              <a:rPr sz="2400" baseline="1610" dirty="0">
                <a:latin typeface="Times New Roman"/>
                <a:cs typeface="Times New Roman"/>
              </a:rPr>
              <a:t>by investing</a:t>
            </a:r>
            <a:endParaRPr sz="1600">
              <a:latin typeface="Times New Roman"/>
              <a:cs typeface="Times New Roman"/>
            </a:endParaRPr>
          </a:p>
        </p:txBody>
      </p:sp>
      <p:sp>
        <p:nvSpPr>
          <p:cNvPr id="19" name="object 19"/>
          <p:cNvSpPr txBox="1"/>
          <p:nvPr/>
        </p:nvSpPr>
        <p:spPr>
          <a:xfrm>
            <a:off x="1837170" y="3339353"/>
            <a:ext cx="6436948" cy="459441"/>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less in better return projects will have higher PEG ratios than companies that</a:t>
            </a:r>
            <a:endParaRPr sz="1600">
              <a:latin typeface="Times New Roman"/>
              <a:cs typeface="Times New Roman"/>
            </a:endParaRPr>
          </a:p>
          <a:p>
            <a:pPr marL="11397" marR="30772">
              <a:lnSpc>
                <a:spcPct val="95825"/>
              </a:lnSpc>
            </a:pPr>
            <a:r>
              <a:rPr sz="1600" dirty="0">
                <a:latin typeface="Times New Roman"/>
                <a:cs typeface="Times New Roman"/>
              </a:rPr>
              <a:t>grow at the same rate less efficiently.</a:t>
            </a:r>
            <a:endParaRPr sz="1600">
              <a:latin typeface="Times New Roman"/>
              <a:cs typeface="Times New Roman"/>
            </a:endParaRPr>
          </a:p>
        </p:txBody>
      </p:sp>
      <p:sp>
        <p:nvSpPr>
          <p:cNvPr id="18" name="object 18"/>
          <p:cNvSpPr txBox="1"/>
          <p:nvPr/>
        </p:nvSpPr>
        <p:spPr>
          <a:xfrm>
            <a:off x="1941078" y="3855045"/>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17" name="object 17"/>
          <p:cNvSpPr txBox="1"/>
          <p:nvPr/>
        </p:nvSpPr>
        <p:spPr>
          <a:xfrm>
            <a:off x="2195078" y="3858634"/>
            <a:ext cx="5981729" cy="416410"/>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Corollary 2: Companies that look cheap on a PEG ratio basis may be companies</a:t>
            </a:r>
            <a:endParaRPr sz="1400">
              <a:latin typeface="Times New Roman"/>
              <a:cs typeface="Times New Roman"/>
            </a:endParaRPr>
          </a:p>
          <a:p>
            <a:pPr marL="11397" marR="27352">
              <a:lnSpc>
                <a:spcPct val="95825"/>
              </a:lnSpc>
            </a:pPr>
            <a:r>
              <a:rPr sz="1400" dirty="0">
                <a:latin typeface="Times New Roman"/>
                <a:cs typeface="Times New Roman"/>
              </a:rPr>
              <a:t>with high reinvestment rates and poor project returns.</a:t>
            </a:r>
            <a:endParaRPr sz="1400">
              <a:latin typeface="Times New Roman"/>
              <a:cs typeface="Times New Roman"/>
            </a:endParaRPr>
          </a:p>
        </p:txBody>
      </p:sp>
      <p:sp>
        <p:nvSpPr>
          <p:cNvPr id="16" name="object 16"/>
          <p:cNvSpPr txBox="1"/>
          <p:nvPr/>
        </p:nvSpPr>
        <p:spPr>
          <a:xfrm>
            <a:off x="1525442" y="4340261"/>
            <a:ext cx="6882596"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Proposition 3: Companies with </a:t>
            </a:r>
            <a:r>
              <a:rPr sz="2400" u="heavy" baseline="1610" dirty="0">
                <a:latin typeface="Times New Roman"/>
                <a:cs typeface="Times New Roman"/>
              </a:rPr>
              <a:t>very low </a:t>
            </a:r>
            <a:r>
              <a:rPr sz="2400" baseline="1610" dirty="0">
                <a:latin typeface="Times New Roman"/>
                <a:cs typeface="Times New Roman"/>
              </a:rPr>
              <a:t>or </a:t>
            </a:r>
            <a:r>
              <a:rPr sz="2400" u="heavy" baseline="1610" dirty="0">
                <a:latin typeface="Times New Roman"/>
                <a:cs typeface="Times New Roman"/>
              </a:rPr>
              <a:t>very high growth rates</a:t>
            </a:r>
            <a:r>
              <a:rPr sz="2400" baseline="1610" dirty="0">
                <a:latin typeface="Times New Roman"/>
                <a:cs typeface="Times New Roman"/>
              </a:rPr>
              <a:t> will tend to</a:t>
            </a:r>
            <a:endParaRPr sz="1600">
              <a:latin typeface="Times New Roman"/>
              <a:cs typeface="Times New Roman"/>
            </a:endParaRPr>
          </a:p>
        </p:txBody>
      </p:sp>
      <p:sp>
        <p:nvSpPr>
          <p:cNvPr id="15" name="object 15"/>
          <p:cNvSpPr txBox="1"/>
          <p:nvPr/>
        </p:nvSpPr>
        <p:spPr>
          <a:xfrm>
            <a:off x="1837169" y="4583206"/>
            <a:ext cx="6131482" cy="470647"/>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have higher PEG ratios than firms</a:t>
            </a:r>
            <a:r>
              <a:rPr sz="1600" spc="-88" dirty="0">
                <a:latin typeface="Times New Roman"/>
                <a:cs typeface="Times New Roman"/>
              </a:rPr>
              <a:t> </a:t>
            </a:r>
            <a:r>
              <a:rPr sz="1600" dirty="0">
                <a:latin typeface="Times New Roman"/>
                <a:cs typeface="Times New Roman"/>
              </a:rPr>
              <a:t>with average growth rates. This bias is</a:t>
            </a:r>
            <a:endParaRPr sz="1600">
              <a:latin typeface="Times New Roman"/>
              <a:cs typeface="Times New Roman"/>
            </a:endParaRPr>
          </a:p>
          <a:p>
            <a:pPr marL="11397" marR="30772">
              <a:lnSpc>
                <a:spcPct val="95825"/>
              </a:lnSpc>
              <a:spcBef>
                <a:spcPts val="34"/>
              </a:spcBef>
            </a:pPr>
            <a:r>
              <a:rPr sz="1600" dirty="0">
                <a:latin typeface="Times New Roman"/>
                <a:cs typeface="Times New Roman"/>
              </a:rPr>
              <a:t>worse for low growth stocks.</a:t>
            </a:r>
            <a:endParaRPr sz="1600">
              <a:latin typeface="Times New Roman"/>
              <a:cs typeface="Times New Roman"/>
            </a:endParaRPr>
          </a:p>
        </p:txBody>
      </p:sp>
      <p:sp>
        <p:nvSpPr>
          <p:cNvPr id="14" name="object 14"/>
          <p:cNvSpPr txBox="1"/>
          <p:nvPr/>
        </p:nvSpPr>
        <p:spPr>
          <a:xfrm>
            <a:off x="1941078" y="5098898"/>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13" name="object 13"/>
          <p:cNvSpPr txBox="1"/>
          <p:nvPr/>
        </p:nvSpPr>
        <p:spPr>
          <a:xfrm>
            <a:off x="2200851" y="5102486"/>
            <a:ext cx="4441804"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Corollary 3: PEG ratios do not neutralize the growth effect.</a:t>
            </a:r>
            <a:endParaRPr sz="1400">
              <a:latin typeface="Times New Roman"/>
              <a:cs typeface="Times New Roman"/>
            </a:endParaRPr>
          </a:p>
        </p:txBody>
      </p:sp>
      <p:sp>
        <p:nvSpPr>
          <p:cNvPr id="12" name="object 12"/>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1" name="object 11"/>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61</a:t>
            </a:r>
            <a:endParaRPr sz="1300">
              <a:latin typeface="Times New Roman"/>
              <a:cs typeface="Times New Roman"/>
            </a:endParaRPr>
          </a:p>
        </p:txBody>
      </p:sp>
      <p:sp>
        <p:nvSpPr>
          <p:cNvPr id="10" name="object 10"/>
          <p:cNvSpPr txBox="1"/>
          <p:nvPr/>
        </p:nvSpPr>
        <p:spPr>
          <a:xfrm>
            <a:off x="3488327" y="2134720"/>
            <a:ext cx="51955" cy="134471"/>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3852009" y="2134720"/>
            <a:ext cx="51955"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5865956" y="3135629"/>
            <a:ext cx="51955"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6344906" y="3135629"/>
            <a:ext cx="51943"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4850399" y="4379482"/>
            <a:ext cx="51953"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5214073" y="4379482"/>
            <a:ext cx="52095"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5860366" y="4379482"/>
            <a:ext cx="51953"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6281778" y="4379482"/>
            <a:ext cx="51955"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6922482" y="4379482"/>
            <a:ext cx="51955"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2152740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5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53" name="object 5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54" name="object 5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55" name="object 5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56" name="object 5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57" name="object 5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58" name="object 5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9" name="object 59"/>
          <p:cNvSpPr/>
          <p:nvPr/>
        </p:nvSpPr>
        <p:spPr>
          <a:xfrm>
            <a:off x="1454727" y="2017059"/>
            <a:ext cx="7048498" cy="3697941"/>
          </a:xfrm>
          <a:custGeom>
            <a:avLst/>
            <a:gdLst/>
            <a:ahLst/>
            <a:cxnLst/>
            <a:rect l="l" t="t" r="r" b="b"/>
            <a:pathLst>
              <a:path w="7753348" h="4191000">
                <a:moveTo>
                  <a:pt x="0" y="0"/>
                </a:moveTo>
                <a:lnTo>
                  <a:pt x="0" y="4191000"/>
                </a:lnTo>
                <a:lnTo>
                  <a:pt x="7753348" y="4191000"/>
                </a:lnTo>
                <a:lnTo>
                  <a:pt x="7753348" y="0"/>
                </a:lnTo>
                <a:lnTo>
                  <a:pt x="0" y="0"/>
                </a:lnTo>
                <a:close/>
              </a:path>
            </a:pathLst>
          </a:custGeom>
          <a:solidFill>
            <a:srgbClr val="A2A2A2"/>
          </a:solidFill>
        </p:spPr>
        <p:txBody>
          <a:bodyPr wrap="square" lIns="0" tIns="0" rIns="0" bIns="0" rtlCol="0">
            <a:noAutofit/>
          </a:bodyPr>
          <a:lstStyle/>
          <a:p>
            <a:endParaRPr/>
          </a:p>
        </p:txBody>
      </p:sp>
      <p:sp>
        <p:nvSpPr>
          <p:cNvPr id="60" name="object 60"/>
          <p:cNvSpPr/>
          <p:nvPr/>
        </p:nvSpPr>
        <p:spPr>
          <a:xfrm>
            <a:off x="2780869" y="2213235"/>
            <a:ext cx="3506868" cy="3168262"/>
          </a:xfrm>
          <a:custGeom>
            <a:avLst/>
            <a:gdLst/>
            <a:ahLst/>
            <a:cxnLst/>
            <a:rect l="l" t="t" r="r" b="b"/>
            <a:pathLst>
              <a:path w="3857555" h="3590697">
                <a:moveTo>
                  <a:pt x="0" y="0"/>
                </a:moveTo>
                <a:lnTo>
                  <a:pt x="0" y="3590697"/>
                </a:lnTo>
                <a:lnTo>
                  <a:pt x="3857555" y="3590697"/>
                </a:lnTo>
                <a:lnTo>
                  <a:pt x="3857555" y="0"/>
                </a:lnTo>
                <a:lnTo>
                  <a:pt x="0" y="0"/>
                </a:lnTo>
                <a:close/>
              </a:path>
            </a:pathLst>
          </a:custGeom>
          <a:solidFill>
            <a:srgbClr val="C0BFBF"/>
          </a:solidFill>
        </p:spPr>
        <p:txBody>
          <a:bodyPr wrap="square" lIns="0" tIns="0" rIns="0" bIns="0" rtlCol="0">
            <a:noAutofit/>
          </a:bodyPr>
          <a:lstStyle/>
          <a:p>
            <a:endParaRPr/>
          </a:p>
        </p:txBody>
      </p:sp>
      <p:sp>
        <p:nvSpPr>
          <p:cNvPr id="61" name="object 61"/>
          <p:cNvSpPr/>
          <p:nvPr/>
        </p:nvSpPr>
        <p:spPr>
          <a:xfrm>
            <a:off x="2780866" y="2218140"/>
            <a:ext cx="3516975" cy="0"/>
          </a:xfrm>
          <a:custGeom>
            <a:avLst/>
            <a:gdLst/>
            <a:ahLst/>
            <a:cxnLst/>
            <a:rect l="l" t="t" r="r" b="b"/>
            <a:pathLst>
              <a:path w="3868672">
                <a:moveTo>
                  <a:pt x="3868672" y="0"/>
                </a:moveTo>
                <a:lnTo>
                  <a:pt x="0" y="0"/>
                </a:lnTo>
              </a:path>
              <a:path w="3868672">
                <a:moveTo>
                  <a:pt x="0" y="1"/>
                </a:moveTo>
                <a:lnTo>
                  <a:pt x="3868672" y="0"/>
                </a:lnTo>
              </a:path>
            </a:pathLst>
          </a:custGeom>
          <a:ln w="11116">
            <a:solidFill>
              <a:srgbClr val="807F7F"/>
            </a:solidFill>
          </a:ln>
        </p:spPr>
        <p:txBody>
          <a:bodyPr wrap="square" lIns="0" tIns="0" rIns="0" bIns="0" rtlCol="0">
            <a:noAutofit/>
          </a:bodyPr>
          <a:lstStyle/>
          <a:p>
            <a:endParaRPr/>
          </a:p>
        </p:txBody>
      </p:sp>
      <p:sp>
        <p:nvSpPr>
          <p:cNvPr id="62" name="object 62"/>
          <p:cNvSpPr/>
          <p:nvPr/>
        </p:nvSpPr>
        <p:spPr>
          <a:xfrm>
            <a:off x="6292789" y="2213235"/>
            <a:ext cx="0" cy="3178071"/>
          </a:xfrm>
          <a:custGeom>
            <a:avLst/>
            <a:gdLst/>
            <a:ahLst/>
            <a:cxnLst/>
            <a:rect l="l" t="t" r="r" b="b"/>
            <a:pathLst>
              <a:path h="3601814">
                <a:moveTo>
                  <a:pt x="0" y="0"/>
                </a:moveTo>
                <a:lnTo>
                  <a:pt x="0" y="3601814"/>
                </a:lnTo>
              </a:path>
            </a:pathLst>
          </a:custGeom>
          <a:ln w="11116">
            <a:solidFill>
              <a:srgbClr val="807F7F"/>
            </a:solidFill>
          </a:ln>
        </p:spPr>
        <p:txBody>
          <a:bodyPr wrap="square" lIns="0" tIns="0" rIns="0" bIns="0" rtlCol="0">
            <a:noAutofit/>
          </a:bodyPr>
          <a:lstStyle/>
          <a:p>
            <a:endParaRPr/>
          </a:p>
        </p:txBody>
      </p:sp>
      <p:sp>
        <p:nvSpPr>
          <p:cNvPr id="63" name="object 63"/>
          <p:cNvSpPr/>
          <p:nvPr/>
        </p:nvSpPr>
        <p:spPr>
          <a:xfrm>
            <a:off x="2780866" y="5386402"/>
            <a:ext cx="3516975" cy="0"/>
          </a:xfrm>
          <a:custGeom>
            <a:avLst/>
            <a:gdLst/>
            <a:ahLst/>
            <a:cxnLst/>
            <a:rect l="l" t="t" r="r" b="b"/>
            <a:pathLst>
              <a:path w="3868672">
                <a:moveTo>
                  <a:pt x="3868672" y="0"/>
                </a:moveTo>
                <a:lnTo>
                  <a:pt x="0" y="0"/>
                </a:lnTo>
              </a:path>
              <a:path w="3868672">
                <a:moveTo>
                  <a:pt x="0" y="1"/>
                </a:moveTo>
                <a:lnTo>
                  <a:pt x="3868672" y="0"/>
                </a:lnTo>
              </a:path>
            </a:pathLst>
          </a:custGeom>
          <a:ln w="11116">
            <a:solidFill>
              <a:srgbClr val="807F7F"/>
            </a:solidFill>
          </a:ln>
        </p:spPr>
        <p:txBody>
          <a:bodyPr wrap="square" lIns="0" tIns="0" rIns="0" bIns="0" rtlCol="0">
            <a:noAutofit/>
          </a:bodyPr>
          <a:lstStyle/>
          <a:p>
            <a:endParaRPr/>
          </a:p>
        </p:txBody>
      </p:sp>
      <p:sp>
        <p:nvSpPr>
          <p:cNvPr id="64" name="object 64"/>
          <p:cNvSpPr/>
          <p:nvPr/>
        </p:nvSpPr>
        <p:spPr>
          <a:xfrm>
            <a:off x="2785920" y="2213235"/>
            <a:ext cx="0" cy="3178071"/>
          </a:xfrm>
          <a:custGeom>
            <a:avLst/>
            <a:gdLst/>
            <a:ahLst/>
            <a:cxnLst/>
            <a:rect l="l" t="t" r="r" b="b"/>
            <a:pathLst>
              <a:path h="3601814">
                <a:moveTo>
                  <a:pt x="0" y="0"/>
                </a:moveTo>
                <a:lnTo>
                  <a:pt x="0" y="3601814"/>
                </a:lnTo>
              </a:path>
            </a:pathLst>
          </a:custGeom>
          <a:ln w="11116">
            <a:solidFill>
              <a:srgbClr val="807F7F"/>
            </a:solidFill>
          </a:ln>
        </p:spPr>
        <p:txBody>
          <a:bodyPr wrap="square" lIns="0" tIns="0" rIns="0" bIns="0" rtlCol="0">
            <a:noAutofit/>
          </a:bodyPr>
          <a:lstStyle/>
          <a:p>
            <a:endParaRPr/>
          </a:p>
        </p:txBody>
      </p:sp>
      <p:sp>
        <p:nvSpPr>
          <p:cNvPr id="65" name="object 65"/>
          <p:cNvSpPr/>
          <p:nvPr/>
        </p:nvSpPr>
        <p:spPr>
          <a:xfrm>
            <a:off x="2982993" y="4125964"/>
            <a:ext cx="282975" cy="1255534"/>
          </a:xfrm>
          <a:custGeom>
            <a:avLst/>
            <a:gdLst/>
            <a:ahLst/>
            <a:cxnLst/>
            <a:rect l="l" t="t" r="r" b="b"/>
            <a:pathLst>
              <a:path w="311273" h="1422938">
                <a:moveTo>
                  <a:pt x="0" y="0"/>
                </a:moveTo>
                <a:lnTo>
                  <a:pt x="0" y="1422938"/>
                </a:lnTo>
                <a:lnTo>
                  <a:pt x="311273" y="1422938"/>
                </a:lnTo>
                <a:lnTo>
                  <a:pt x="311273" y="0"/>
                </a:lnTo>
                <a:lnTo>
                  <a:pt x="0" y="0"/>
                </a:lnTo>
                <a:close/>
              </a:path>
            </a:pathLst>
          </a:custGeom>
          <a:solidFill>
            <a:srgbClr val="983365"/>
          </a:solidFill>
        </p:spPr>
        <p:txBody>
          <a:bodyPr wrap="square" lIns="0" tIns="0" rIns="0" bIns="0" rtlCol="0">
            <a:noAutofit/>
          </a:bodyPr>
          <a:lstStyle/>
          <a:p>
            <a:endParaRPr/>
          </a:p>
        </p:txBody>
      </p:sp>
      <p:sp>
        <p:nvSpPr>
          <p:cNvPr id="66" name="object 66"/>
          <p:cNvSpPr/>
          <p:nvPr/>
        </p:nvSpPr>
        <p:spPr>
          <a:xfrm>
            <a:off x="2982992" y="4130869"/>
            <a:ext cx="293081" cy="0"/>
          </a:xfrm>
          <a:custGeom>
            <a:avLst/>
            <a:gdLst/>
            <a:ahLst/>
            <a:cxnLst/>
            <a:rect l="l" t="t" r="r" b="b"/>
            <a:pathLst>
              <a:path w="322389">
                <a:moveTo>
                  <a:pt x="0" y="0"/>
                </a:moveTo>
                <a:lnTo>
                  <a:pt x="322389" y="0"/>
                </a:lnTo>
              </a:path>
            </a:pathLst>
          </a:custGeom>
          <a:ln w="11116">
            <a:solidFill>
              <a:srgbClr val="000000"/>
            </a:solidFill>
          </a:ln>
        </p:spPr>
        <p:txBody>
          <a:bodyPr wrap="square" lIns="0" tIns="0" rIns="0" bIns="0" rtlCol="0">
            <a:noAutofit/>
          </a:bodyPr>
          <a:lstStyle/>
          <a:p>
            <a:endParaRPr/>
          </a:p>
        </p:txBody>
      </p:sp>
      <p:sp>
        <p:nvSpPr>
          <p:cNvPr id="67" name="object 67"/>
          <p:cNvSpPr/>
          <p:nvPr/>
        </p:nvSpPr>
        <p:spPr>
          <a:xfrm>
            <a:off x="3271020" y="4125964"/>
            <a:ext cx="0" cy="1265343"/>
          </a:xfrm>
          <a:custGeom>
            <a:avLst/>
            <a:gdLst/>
            <a:ahLst/>
            <a:cxnLst/>
            <a:rect l="l" t="t" r="r" b="b"/>
            <a:pathLst>
              <a:path h="1434055">
                <a:moveTo>
                  <a:pt x="0" y="0"/>
                </a:moveTo>
                <a:lnTo>
                  <a:pt x="0" y="1422938"/>
                </a:lnTo>
              </a:path>
            </a:pathLst>
          </a:custGeom>
          <a:ln w="11116">
            <a:solidFill>
              <a:srgbClr val="000000"/>
            </a:solidFill>
          </a:ln>
        </p:spPr>
        <p:txBody>
          <a:bodyPr wrap="square" lIns="0" tIns="0" rIns="0" bIns="0" rtlCol="0">
            <a:noAutofit/>
          </a:bodyPr>
          <a:lstStyle/>
          <a:p>
            <a:endParaRPr/>
          </a:p>
        </p:txBody>
      </p:sp>
      <p:sp>
        <p:nvSpPr>
          <p:cNvPr id="68" name="object 68"/>
          <p:cNvSpPr/>
          <p:nvPr/>
        </p:nvSpPr>
        <p:spPr>
          <a:xfrm>
            <a:off x="2988045" y="4125964"/>
            <a:ext cx="0" cy="1265343"/>
          </a:xfrm>
          <a:custGeom>
            <a:avLst/>
            <a:gdLst/>
            <a:ahLst/>
            <a:cxnLst/>
            <a:rect l="l" t="t" r="r" b="b"/>
            <a:pathLst>
              <a:path h="1434055">
                <a:moveTo>
                  <a:pt x="0" y="0"/>
                </a:moveTo>
                <a:lnTo>
                  <a:pt x="0" y="1422938"/>
                </a:lnTo>
              </a:path>
            </a:pathLst>
          </a:custGeom>
          <a:ln w="11116">
            <a:solidFill>
              <a:srgbClr val="000000"/>
            </a:solidFill>
          </a:ln>
        </p:spPr>
        <p:txBody>
          <a:bodyPr wrap="square" lIns="0" tIns="0" rIns="0" bIns="0" rtlCol="0">
            <a:noAutofit/>
          </a:bodyPr>
          <a:lstStyle/>
          <a:p>
            <a:endParaRPr/>
          </a:p>
        </p:txBody>
      </p:sp>
      <p:sp>
        <p:nvSpPr>
          <p:cNvPr id="69" name="object 69"/>
          <p:cNvSpPr/>
          <p:nvPr/>
        </p:nvSpPr>
        <p:spPr>
          <a:xfrm>
            <a:off x="3680324" y="4018066"/>
            <a:ext cx="293081" cy="1363431"/>
          </a:xfrm>
          <a:custGeom>
            <a:avLst/>
            <a:gdLst/>
            <a:ahLst/>
            <a:cxnLst/>
            <a:rect l="l" t="t" r="r" b="b"/>
            <a:pathLst>
              <a:path w="322389" h="1545222">
                <a:moveTo>
                  <a:pt x="0" y="0"/>
                </a:moveTo>
                <a:lnTo>
                  <a:pt x="0" y="1545222"/>
                </a:lnTo>
                <a:lnTo>
                  <a:pt x="322389" y="1545222"/>
                </a:lnTo>
                <a:lnTo>
                  <a:pt x="322389" y="0"/>
                </a:lnTo>
                <a:lnTo>
                  <a:pt x="0" y="0"/>
                </a:lnTo>
                <a:close/>
              </a:path>
            </a:pathLst>
          </a:custGeom>
          <a:solidFill>
            <a:srgbClr val="983365"/>
          </a:solidFill>
        </p:spPr>
        <p:txBody>
          <a:bodyPr wrap="square" lIns="0" tIns="0" rIns="0" bIns="0" rtlCol="0">
            <a:noAutofit/>
          </a:bodyPr>
          <a:lstStyle/>
          <a:p>
            <a:endParaRPr/>
          </a:p>
        </p:txBody>
      </p:sp>
      <p:sp>
        <p:nvSpPr>
          <p:cNvPr id="70" name="object 70"/>
          <p:cNvSpPr/>
          <p:nvPr/>
        </p:nvSpPr>
        <p:spPr>
          <a:xfrm>
            <a:off x="3680323" y="4022971"/>
            <a:ext cx="303187" cy="0"/>
          </a:xfrm>
          <a:custGeom>
            <a:avLst/>
            <a:gdLst/>
            <a:ahLst/>
            <a:cxnLst/>
            <a:rect l="l" t="t" r="r" b="b"/>
            <a:pathLst>
              <a:path w="333506">
                <a:moveTo>
                  <a:pt x="0" y="0"/>
                </a:moveTo>
                <a:lnTo>
                  <a:pt x="333506" y="0"/>
                </a:lnTo>
              </a:path>
            </a:pathLst>
          </a:custGeom>
          <a:ln w="11116">
            <a:solidFill>
              <a:srgbClr val="000000"/>
            </a:solidFill>
          </a:ln>
        </p:spPr>
        <p:txBody>
          <a:bodyPr wrap="square" lIns="0" tIns="0" rIns="0" bIns="0" rtlCol="0">
            <a:noAutofit/>
          </a:bodyPr>
          <a:lstStyle/>
          <a:p>
            <a:endParaRPr/>
          </a:p>
        </p:txBody>
      </p:sp>
      <p:sp>
        <p:nvSpPr>
          <p:cNvPr id="71" name="object 71"/>
          <p:cNvSpPr/>
          <p:nvPr/>
        </p:nvSpPr>
        <p:spPr>
          <a:xfrm>
            <a:off x="3978457" y="4018066"/>
            <a:ext cx="0" cy="1373240"/>
          </a:xfrm>
          <a:custGeom>
            <a:avLst/>
            <a:gdLst/>
            <a:ahLst/>
            <a:cxnLst/>
            <a:rect l="l" t="t" r="r" b="b"/>
            <a:pathLst>
              <a:path h="1556339">
                <a:moveTo>
                  <a:pt x="0" y="0"/>
                </a:moveTo>
                <a:lnTo>
                  <a:pt x="0" y="1545222"/>
                </a:lnTo>
              </a:path>
            </a:pathLst>
          </a:custGeom>
          <a:ln w="11116">
            <a:solidFill>
              <a:srgbClr val="000000"/>
            </a:solidFill>
          </a:ln>
        </p:spPr>
        <p:txBody>
          <a:bodyPr wrap="square" lIns="0" tIns="0" rIns="0" bIns="0" rtlCol="0">
            <a:noAutofit/>
          </a:bodyPr>
          <a:lstStyle/>
          <a:p>
            <a:endParaRPr/>
          </a:p>
        </p:txBody>
      </p:sp>
      <p:sp>
        <p:nvSpPr>
          <p:cNvPr id="72" name="object 72"/>
          <p:cNvSpPr/>
          <p:nvPr/>
        </p:nvSpPr>
        <p:spPr>
          <a:xfrm>
            <a:off x="3685376" y="4018066"/>
            <a:ext cx="0" cy="1373240"/>
          </a:xfrm>
          <a:custGeom>
            <a:avLst/>
            <a:gdLst/>
            <a:ahLst/>
            <a:cxnLst/>
            <a:rect l="l" t="t" r="r" b="b"/>
            <a:pathLst>
              <a:path h="1556339">
                <a:moveTo>
                  <a:pt x="0" y="0"/>
                </a:moveTo>
                <a:lnTo>
                  <a:pt x="0" y="1545222"/>
                </a:lnTo>
              </a:path>
            </a:pathLst>
          </a:custGeom>
          <a:ln w="11116">
            <a:solidFill>
              <a:srgbClr val="000000"/>
            </a:solidFill>
          </a:ln>
        </p:spPr>
        <p:txBody>
          <a:bodyPr wrap="square" lIns="0" tIns="0" rIns="0" bIns="0" rtlCol="0">
            <a:noAutofit/>
          </a:bodyPr>
          <a:lstStyle/>
          <a:p>
            <a:endParaRPr/>
          </a:p>
        </p:txBody>
      </p:sp>
      <p:sp>
        <p:nvSpPr>
          <p:cNvPr id="73" name="object 73"/>
          <p:cNvSpPr/>
          <p:nvPr/>
        </p:nvSpPr>
        <p:spPr>
          <a:xfrm>
            <a:off x="4387762" y="3812081"/>
            <a:ext cx="282975" cy="1569417"/>
          </a:xfrm>
          <a:custGeom>
            <a:avLst/>
            <a:gdLst/>
            <a:ahLst/>
            <a:cxnLst/>
            <a:rect l="l" t="t" r="r" b="b"/>
            <a:pathLst>
              <a:path w="311273" h="1778673">
                <a:moveTo>
                  <a:pt x="0" y="0"/>
                </a:moveTo>
                <a:lnTo>
                  <a:pt x="0" y="1778673"/>
                </a:lnTo>
                <a:lnTo>
                  <a:pt x="311273" y="1778673"/>
                </a:lnTo>
                <a:lnTo>
                  <a:pt x="311273" y="0"/>
                </a:lnTo>
                <a:lnTo>
                  <a:pt x="0" y="0"/>
                </a:lnTo>
                <a:close/>
              </a:path>
            </a:pathLst>
          </a:custGeom>
          <a:solidFill>
            <a:srgbClr val="983365"/>
          </a:solidFill>
        </p:spPr>
        <p:txBody>
          <a:bodyPr wrap="square" lIns="0" tIns="0" rIns="0" bIns="0" rtlCol="0">
            <a:noAutofit/>
          </a:bodyPr>
          <a:lstStyle/>
          <a:p>
            <a:endParaRPr/>
          </a:p>
        </p:txBody>
      </p:sp>
      <p:sp>
        <p:nvSpPr>
          <p:cNvPr id="74" name="object 74"/>
          <p:cNvSpPr/>
          <p:nvPr/>
        </p:nvSpPr>
        <p:spPr>
          <a:xfrm>
            <a:off x="4387761" y="3816985"/>
            <a:ext cx="293081" cy="0"/>
          </a:xfrm>
          <a:custGeom>
            <a:avLst/>
            <a:gdLst/>
            <a:ahLst/>
            <a:cxnLst/>
            <a:rect l="l" t="t" r="r" b="b"/>
            <a:pathLst>
              <a:path w="322389">
                <a:moveTo>
                  <a:pt x="0" y="0"/>
                </a:moveTo>
                <a:lnTo>
                  <a:pt x="322389" y="0"/>
                </a:lnTo>
              </a:path>
            </a:pathLst>
          </a:custGeom>
          <a:ln w="11116">
            <a:solidFill>
              <a:srgbClr val="000000"/>
            </a:solidFill>
          </a:ln>
        </p:spPr>
        <p:txBody>
          <a:bodyPr wrap="square" lIns="0" tIns="0" rIns="0" bIns="0" rtlCol="0">
            <a:noAutofit/>
          </a:bodyPr>
          <a:lstStyle/>
          <a:p>
            <a:endParaRPr/>
          </a:p>
        </p:txBody>
      </p:sp>
      <p:sp>
        <p:nvSpPr>
          <p:cNvPr id="75" name="object 75"/>
          <p:cNvSpPr/>
          <p:nvPr/>
        </p:nvSpPr>
        <p:spPr>
          <a:xfrm>
            <a:off x="4675789" y="3812080"/>
            <a:ext cx="0" cy="1579226"/>
          </a:xfrm>
          <a:custGeom>
            <a:avLst/>
            <a:gdLst/>
            <a:ahLst/>
            <a:cxnLst/>
            <a:rect l="l" t="t" r="r" b="b"/>
            <a:pathLst>
              <a:path h="1789790">
                <a:moveTo>
                  <a:pt x="0" y="0"/>
                </a:moveTo>
                <a:lnTo>
                  <a:pt x="0" y="1778673"/>
                </a:lnTo>
              </a:path>
            </a:pathLst>
          </a:custGeom>
          <a:ln w="11116">
            <a:solidFill>
              <a:srgbClr val="000000"/>
            </a:solidFill>
          </a:ln>
        </p:spPr>
        <p:txBody>
          <a:bodyPr wrap="square" lIns="0" tIns="0" rIns="0" bIns="0" rtlCol="0">
            <a:noAutofit/>
          </a:bodyPr>
          <a:lstStyle/>
          <a:p>
            <a:endParaRPr/>
          </a:p>
        </p:txBody>
      </p:sp>
      <p:sp>
        <p:nvSpPr>
          <p:cNvPr id="76" name="object 76"/>
          <p:cNvSpPr/>
          <p:nvPr/>
        </p:nvSpPr>
        <p:spPr>
          <a:xfrm>
            <a:off x="4392814" y="3812080"/>
            <a:ext cx="0" cy="1579226"/>
          </a:xfrm>
          <a:custGeom>
            <a:avLst/>
            <a:gdLst/>
            <a:ahLst/>
            <a:cxnLst/>
            <a:rect l="l" t="t" r="r" b="b"/>
            <a:pathLst>
              <a:path h="1789790">
                <a:moveTo>
                  <a:pt x="0" y="0"/>
                </a:moveTo>
                <a:lnTo>
                  <a:pt x="0" y="1778673"/>
                </a:lnTo>
              </a:path>
            </a:pathLst>
          </a:custGeom>
          <a:ln w="11116">
            <a:solidFill>
              <a:srgbClr val="000000"/>
            </a:solidFill>
          </a:ln>
        </p:spPr>
        <p:txBody>
          <a:bodyPr wrap="square" lIns="0" tIns="0" rIns="0" bIns="0" rtlCol="0">
            <a:noAutofit/>
          </a:bodyPr>
          <a:lstStyle/>
          <a:p>
            <a:endParaRPr/>
          </a:p>
        </p:txBody>
      </p:sp>
      <p:sp>
        <p:nvSpPr>
          <p:cNvPr id="77" name="object 77"/>
          <p:cNvSpPr/>
          <p:nvPr/>
        </p:nvSpPr>
        <p:spPr>
          <a:xfrm>
            <a:off x="5085092" y="3527624"/>
            <a:ext cx="293081" cy="1853874"/>
          </a:xfrm>
          <a:custGeom>
            <a:avLst/>
            <a:gdLst/>
            <a:ahLst/>
            <a:cxnLst/>
            <a:rect l="l" t="t" r="r" b="b"/>
            <a:pathLst>
              <a:path w="322389" h="2101057">
                <a:moveTo>
                  <a:pt x="0" y="0"/>
                </a:moveTo>
                <a:lnTo>
                  <a:pt x="0" y="2101057"/>
                </a:lnTo>
                <a:lnTo>
                  <a:pt x="322389" y="2101057"/>
                </a:lnTo>
                <a:lnTo>
                  <a:pt x="322389" y="0"/>
                </a:lnTo>
                <a:lnTo>
                  <a:pt x="0" y="0"/>
                </a:lnTo>
                <a:close/>
              </a:path>
            </a:pathLst>
          </a:custGeom>
          <a:solidFill>
            <a:srgbClr val="983365"/>
          </a:solidFill>
        </p:spPr>
        <p:txBody>
          <a:bodyPr wrap="square" lIns="0" tIns="0" rIns="0" bIns="0" rtlCol="0">
            <a:noAutofit/>
          </a:bodyPr>
          <a:lstStyle/>
          <a:p>
            <a:endParaRPr/>
          </a:p>
        </p:txBody>
      </p:sp>
      <p:sp>
        <p:nvSpPr>
          <p:cNvPr id="78" name="object 78"/>
          <p:cNvSpPr/>
          <p:nvPr/>
        </p:nvSpPr>
        <p:spPr>
          <a:xfrm>
            <a:off x="5085092" y="3532527"/>
            <a:ext cx="303187" cy="0"/>
          </a:xfrm>
          <a:custGeom>
            <a:avLst/>
            <a:gdLst/>
            <a:ahLst/>
            <a:cxnLst/>
            <a:rect l="l" t="t" r="r" b="b"/>
            <a:pathLst>
              <a:path w="333506">
                <a:moveTo>
                  <a:pt x="0" y="0"/>
                </a:moveTo>
                <a:lnTo>
                  <a:pt x="333506" y="0"/>
                </a:lnTo>
              </a:path>
            </a:pathLst>
          </a:custGeom>
          <a:ln w="11116">
            <a:solidFill>
              <a:srgbClr val="000000"/>
            </a:solidFill>
          </a:ln>
        </p:spPr>
        <p:txBody>
          <a:bodyPr wrap="square" lIns="0" tIns="0" rIns="0" bIns="0" rtlCol="0">
            <a:noAutofit/>
          </a:bodyPr>
          <a:lstStyle/>
          <a:p>
            <a:endParaRPr/>
          </a:p>
        </p:txBody>
      </p:sp>
      <p:sp>
        <p:nvSpPr>
          <p:cNvPr id="79" name="object 79"/>
          <p:cNvSpPr/>
          <p:nvPr/>
        </p:nvSpPr>
        <p:spPr>
          <a:xfrm>
            <a:off x="5383226" y="3527623"/>
            <a:ext cx="0" cy="1863683"/>
          </a:xfrm>
          <a:custGeom>
            <a:avLst/>
            <a:gdLst/>
            <a:ahLst/>
            <a:cxnLst/>
            <a:rect l="l" t="t" r="r" b="b"/>
            <a:pathLst>
              <a:path h="2112174">
                <a:moveTo>
                  <a:pt x="0" y="0"/>
                </a:moveTo>
                <a:lnTo>
                  <a:pt x="0" y="2101058"/>
                </a:lnTo>
              </a:path>
            </a:pathLst>
          </a:custGeom>
          <a:ln w="11116">
            <a:solidFill>
              <a:srgbClr val="000000"/>
            </a:solidFill>
          </a:ln>
        </p:spPr>
        <p:txBody>
          <a:bodyPr wrap="square" lIns="0" tIns="0" rIns="0" bIns="0" rtlCol="0">
            <a:noAutofit/>
          </a:bodyPr>
          <a:lstStyle/>
          <a:p>
            <a:endParaRPr/>
          </a:p>
        </p:txBody>
      </p:sp>
      <p:sp>
        <p:nvSpPr>
          <p:cNvPr id="80" name="object 80"/>
          <p:cNvSpPr/>
          <p:nvPr/>
        </p:nvSpPr>
        <p:spPr>
          <a:xfrm>
            <a:off x="5090145" y="3527623"/>
            <a:ext cx="0" cy="1863683"/>
          </a:xfrm>
          <a:custGeom>
            <a:avLst/>
            <a:gdLst/>
            <a:ahLst/>
            <a:cxnLst/>
            <a:rect l="l" t="t" r="r" b="b"/>
            <a:pathLst>
              <a:path h="2112174">
                <a:moveTo>
                  <a:pt x="0" y="0"/>
                </a:moveTo>
                <a:lnTo>
                  <a:pt x="0" y="2101058"/>
                </a:lnTo>
              </a:path>
            </a:pathLst>
          </a:custGeom>
          <a:ln w="11116">
            <a:solidFill>
              <a:srgbClr val="000000"/>
            </a:solidFill>
          </a:ln>
        </p:spPr>
        <p:txBody>
          <a:bodyPr wrap="square" lIns="0" tIns="0" rIns="0" bIns="0" rtlCol="0">
            <a:noAutofit/>
          </a:bodyPr>
          <a:lstStyle/>
          <a:p>
            <a:endParaRPr/>
          </a:p>
        </p:txBody>
      </p:sp>
      <p:sp>
        <p:nvSpPr>
          <p:cNvPr id="81" name="object 81"/>
          <p:cNvSpPr/>
          <p:nvPr/>
        </p:nvSpPr>
        <p:spPr>
          <a:xfrm>
            <a:off x="5792531" y="2419222"/>
            <a:ext cx="282975" cy="2962276"/>
          </a:xfrm>
          <a:custGeom>
            <a:avLst/>
            <a:gdLst/>
            <a:ahLst/>
            <a:cxnLst/>
            <a:rect l="l" t="t" r="r" b="b"/>
            <a:pathLst>
              <a:path w="311273" h="3357246">
                <a:moveTo>
                  <a:pt x="0" y="0"/>
                </a:moveTo>
                <a:lnTo>
                  <a:pt x="0" y="3357246"/>
                </a:lnTo>
                <a:lnTo>
                  <a:pt x="311273" y="3357246"/>
                </a:lnTo>
                <a:lnTo>
                  <a:pt x="311273" y="0"/>
                </a:lnTo>
                <a:lnTo>
                  <a:pt x="0" y="0"/>
                </a:lnTo>
                <a:close/>
              </a:path>
            </a:pathLst>
          </a:custGeom>
          <a:solidFill>
            <a:srgbClr val="983365"/>
          </a:solidFill>
        </p:spPr>
        <p:txBody>
          <a:bodyPr wrap="square" lIns="0" tIns="0" rIns="0" bIns="0" rtlCol="0">
            <a:noAutofit/>
          </a:bodyPr>
          <a:lstStyle/>
          <a:p>
            <a:endParaRPr/>
          </a:p>
        </p:txBody>
      </p:sp>
      <p:sp>
        <p:nvSpPr>
          <p:cNvPr id="82" name="object 82"/>
          <p:cNvSpPr/>
          <p:nvPr/>
        </p:nvSpPr>
        <p:spPr>
          <a:xfrm>
            <a:off x="5792530" y="2424126"/>
            <a:ext cx="293081" cy="0"/>
          </a:xfrm>
          <a:custGeom>
            <a:avLst/>
            <a:gdLst/>
            <a:ahLst/>
            <a:cxnLst/>
            <a:rect l="l" t="t" r="r" b="b"/>
            <a:pathLst>
              <a:path w="322389">
                <a:moveTo>
                  <a:pt x="0" y="0"/>
                </a:moveTo>
                <a:lnTo>
                  <a:pt x="322389" y="0"/>
                </a:lnTo>
              </a:path>
            </a:pathLst>
          </a:custGeom>
          <a:ln w="11116">
            <a:solidFill>
              <a:srgbClr val="000000"/>
            </a:solidFill>
          </a:ln>
        </p:spPr>
        <p:txBody>
          <a:bodyPr wrap="square" lIns="0" tIns="0" rIns="0" bIns="0" rtlCol="0">
            <a:noAutofit/>
          </a:bodyPr>
          <a:lstStyle/>
          <a:p>
            <a:endParaRPr/>
          </a:p>
        </p:txBody>
      </p:sp>
      <p:sp>
        <p:nvSpPr>
          <p:cNvPr id="83" name="object 83"/>
          <p:cNvSpPr/>
          <p:nvPr/>
        </p:nvSpPr>
        <p:spPr>
          <a:xfrm>
            <a:off x="6080557" y="2419222"/>
            <a:ext cx="0" cy="2972085"/>
          </a:xfrm>
          <a:custGeom>
            <a:avLst/>
            <a:gdLst/>
            <a:ahLst/>
            <a:cxnLst/>
            <a:rect l="l" t="t" r="r" b="b"/>
            <a:pathLst>
              <a:path h="3368363">
                <a:moveTo>
                  <a:pt x="0" y="0"/>
                </a:moveTo>
                <a:lnTo>
                  <a:pt x="0" y="3357246"/>
                </a:lnTo>
              </a:path>
            </a:pathLst>
          </a:custGeom>
          <a:ln w="11116">
            <a:solidFill>
              <a:srgbClr val="000000"/>
            </a:solidFill>
          </a:ln>
        </p:spPr>
        <p:txBody>
          <a:bodyPr wrap="square" lIns="0" tIns="0" rIns="0" bIns="0" rtlCol="0">
            <a:noAutofit/>
          </a:bodyPr>
          <a:lstStyle/>
          <a:p>
            <a:endParaRPr/>
          </a:p>
        </p:txBody>
      </p:sp>
      <p:sp>
        <p:nvSpPr>
          <p:cNvPr id="84" name="object 84"/>
          <p:cNvSpPr/>
          <p:nvPr/>
        </p:nvSpPr>
        <p:spPr>
          <a:xfrm>
            <a:off x="5797583" y="2419222"/>
            <a:ext cx="0" cy="2972085"/>
          </a:xfrm>
          <a:custGeom>
            <a:avLst/>
            <a:gdLst/>
            <a:ahLst/>
            <a:cxnLst/>
            <a:rect l="l" t="t" r="r" b="b"/>
            <a:pathLst>
              <a:path h="3368363">
                <a:moveTo>
                  <a:pt x="0" y="0"/>
                </a:moveTo>
                <a:lnTo>
                  <a:pt x="0" y="3357246"/>
                </a:lnTo>
              </a:path>
            </a:pathLst>
          </a:custGeom>
          <a:ln w="11116">
            <a:solidFill>
              <a:srgbClr val="000000"/>
            </a:solidFill>
          </a:ln>
        </p:spPr>
        <p:txBody>
          <a:bodyPr wrap="square" lIns="0" tIns="0" rIns="0" bIns="0" rtlCol="0">
            <a:noAutofit/>
          </a:bodyPr>
          <a:lstStyle/>
          <a:p>
            <a:endParaRPr/>
          </a:p>
        </p:txBody>
      </p:sp>
      <p:sp>
        <p:nvSpPr>
          <p:cNvPr id="85" name="object 85"/>
          <p:cNvSpPr/>
          <p:nvPr/>
        </p:nvSpPr>
        <p:spPr>
          <a:xfrm>
            <a:off x="2780866" y="2213235"/>
            <a:ext cx="0" cy="3168262"/>
          </a:xfrm>
          <a:custGeom>
            <a:avLst/>
            <a:gdLst/>
            <a:ahLst/>
            <a:cxnLst/>
            <a:rect l="l" t="t" r="r" b="b"/>
            <a:pathLst>
              <a:path h="3590697">
                <a:moveTo>
                  <a:pt x="0" y="3590697"/>
                </a:moveTo>
                <a:lnTo>
                  <a:pt x="0" y="0"/>
                </a:lnTo>
              </a:path>
            </a:pathLst>
          </a:custGeom>
          <a:ln w="1334">
            <a:solidFill>
              <a:srgbClr val="000000"/>
            </a:solidFill>
          </a:ln>
        </p:spPr>
        <p:txBody>
          <a:bodyPr wrap="square" lIns="0" tIns="0" rIns="0" bIns="0" rtlCol="0">
            <a:noAutofit/>
          </a:bodyPr>
          <a:lstStyle/>
          <a:p>
            <a:endParaRPr/>
          </a:p>
        </p:txBody>
      </p:sp>
      <p:sp>
        <p:nvSpPr>
          <p:cNvPr id="86" name="object 86"/>
          <p:cNvSpPr/>
          <p:nvPr/>
        </p:nvSpPr>
        <p:spPr>
          <a:xfrm>
            <a:off x="2750549" y="5381498"/>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87" name="object 87"/>
          <p:cNvSpPr/>
          <p:nvPr/>
        </p:nvSpPr>
        <p:spPr>
          <a:xfrm>
            <a:off x="2750549" y="5028379"/>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88" name="object 88"/>
          <p:cNvSpPr/>
          <p:nvPr/>
        </p:nvSpPr>
        <p:spPr>
          <a:xfrm>
            <a:off x="2750549" y="4675260"/>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89" name="object 89"/>
          <p:cNvSpPr/>
          <p:nvPr/>
        </p:nvSpPr>
        <p:spPr>
          <a:xfrm>
            <a:off x="2750549" y="4322141"/>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90" name="object 90"/>
          <p:cNvSpPr/>
          <p:nvPr/>
        </p:nvSpPr>
        <p:spPr>
          <a:xfrm>
            <a:off x="2750549" y="3969022"/>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91" name="object 91"/>
          <p:cNvSpPr/>
          <p:nvPr/>
        </p:nvSpPr>
        <p:spPr>
          <a:xfrm>
            <a:off x="2750549" y="3625712"/>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92" name="object 92"/>
          <p:cNvSpPr/>
          <p:nvPr/>
        </p:nvSpPr>
        <p:spPr>
          <a:xfrm>
            <a:off x="2750549" y="3272592"/>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93" name="object 93"/>
          <p:cNvSpPr/>
          <p:nvPr/>
        </p:nvSpPr>
        <p:spPr>
          <a:xfrm>
            <a:off x="2750549" y="2919473"/>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94" name="object 94"/>
          <p:cNvSpPr/>
          <p:nvPr/>
        </p:nvSpPr>
        <p:spPr>
          <a:xfrm>
            <a:off x="2750549" y="2566354"/>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95" name="object 95"/>
          <p:cNvSpPr/>
          <p:nvPr/>
        </p:nvSpPr>
        <p:spPr>
          <a:xfrm>
            <a:off x="2750549" y="2213235"/>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96" name="object 96"/>
          <p:cNvSpPr/>
          <p:nvPr/>
        </p:nvSpPr>
        <p:spPr>
          <a:xfrm>
            <a:off x="2780867" y="5381498"/>
            <a:ext cx="3506868" cy="0"/>
          </a:xfrm>
          <a:custGeom>
            <a:avLst/>
            <a:gdLst/>
            <a:ahLst/>
            <a:cxnLst/>
            <a:rect l="l" t="t" r="r" b="b"/>
            <a:pathLst>
              <a:path w="3857555">
                <a:moveTo>
                  <a:pt x="3857555" y="0"/>
                </a:moveTo>
                <a:lnTo>
                  <a:pt x="0" y="0"/>
                </a:lnTo>
              </a:path>
            </a:pathLst>
          </a:custGeom>
          <a:ln w="1334">
            <a:solidFill>
              <a:srgbClr val="000000"/>
            </a:solidFill>
          </a:ln>
        </p:spPr>
        <p:txBody>
          <a:bodyPr wrap="square" lIns="0" tIns="0" rIns="0" bIns="0" rtlCol="0">
            <a:noAutofit/>
          </a:bodyPr>
          <a:lstStyle/>
          <a:p>
            <a:endParaRPr/>
          </a:p>
        </p:txBody>
      </p:sp>
      <p:sp>
        <p:nvSpPr>
          <p:cNvPr id="97" name="object 97"/>
          <p:cNvSpPr/>
          <p:nvPr/>
        </p:nvSpPr>
        <p:spPr>
          <a:xfrm>
            <a:off x="2780866" y="5352071"/>
            <a:ext cx="0" cy="58853"/>
          </a:xfrm>
          <a:custGeom>
            <a:avLst/>
            <a:gdLst/>
            <a:ahLst/>
            <a:cxnLst/>
            <a:rect l="l" t="t" r="r" b="b"/>
            <a:pathLst>
              <a:path h="66700">
                <a:moveTo>
                  <a:pt x="0" y="0"/>
                </a:moveTo>
                <a:lnTo>
                  <a:pt x="0" y="66700"/>
                </a:lnTo>
              </a:path>
            </a:pathLst>
          </a:custGeom>
          <a:ln w="1334">
            <a:solidFill>
              <a:srgbClr val="000000"/>
            </a:solidFill>
          </a:ln>
        </p:spPr>
        <p:txBody>
          <a:bodyPr wrap="square" lIns="0" tIns="0" rIns="0" bIns="0" rtlCol="0">
            <a:noAutofit/>
          </a:bodyPr>
          <a:lstStyle/>
          <a:p>
            <a:endParaRPr/>
          </a:p>
        </p:txBody>
      </p:sp>
      <p:sp>
        <p:nvSpPr>
          <p:cNvPr id="98" name="object 98"/>
          <p:cNvSpPr/>
          <p:nvPr/>
        </p:nvSpPr>
        <p:spPr>
          <a:xfrm>
            <a:off x="3478198" y="5352071"/>
            <a:ext cx="0" cy="58853"/>
          </a:xfrm>
          <a:custGeom>
            <a:avLst/>
            <a:gdLst/>
            <a:ahLst/>
            <a:cxnLst/>
            <a:rect l="l" t="t" r="r" b="b"/>
            <a:pathLst>
              <a:path h="66700">
                <a:moveTo>
                  <a:pt x="0" y="0"/>
                </a:moveTo>
                <a:lnTo>
                  <a:pt x="0" y="66700"/>
                </a:lnTo>
              </a:path>
            </a:pathLst>
          </a:custGeom>
          <a:ln w="1334">
            <a:solidFill>
              <a:srgbClr val="000000"/>
            </a:solidFill>
          </a:ln>
        </p:spPr>
        <p:txBody>
          <a:bodyPr wrap="square" lIns="0" tIns="0" rIns="0" bIns="0" rtlCol="0">
            <a:noAutofit/>
          </a:bodyPr>
          <a:lstStyle/>
          <a:p>
            <a:endParaRPr/>
          </a:p>
        </p:txBody>
      </p:sp>
      <p:sp>
        <p:nvSpPr>
          <p:cNvPr id="99" name="object 99"/>
          <p:cNvSpPr/>
          <p:nvPr/>
        </p:nvSpPr>
        <p:spPr>
          <a:xfrm>
            <a:off x="4185635" y="5352071"/>
            <a:ext cx="0" cy="58853"/>
          </a:xfrm>
          <a:custGeom>
            <a:avLst/>
            <a:gdLst/>
            <a:ahLst/>
            <a:cxnLst/>
            <a:rect l="l" t="t" r="r" b="b"/>
            <a:pathLst>
              <a:path h="66700">
                <a:moveTo>
                  <a:pt x="0" y="0"/>
                </a:moveTo>
                <a:lnTo>
                  <a:pt x="0" y="66700"/>
                </a:lnTo>
              </a:path>
            </a:pathLst>
          </a:custGeom>
          <a:ln w="1334">
            <a:solidFill>
              <a:srgbClr val="000000"/>
            </a:solidFill>
          </a:ln>
        </p:spPr>
        <p:txBody>
          <a:bodyPr wrap="square" lIns="0" tIns="0" rIns="0" bIns="0" rtlCol="0">
            <a:noAutofit/>
          </a:bodyPr>
          <a:lstStyle/>
          <a:p>
            <a:endParaRPr/>
          </a:p>
        </p:txBody>
      </p:sp>
      <p:sp>
        <p:nvSpPr>
          <p:cNvPr id="100" name="object 100"/>
          <p:cNvSpPr/>
          <p:nvPr/>
        </p:nvSpPr>
        <p:spPr>
          <a:xfrm>
            <a:off x="4882966" y="5352071"/>
            <a:ext cx="0" cy="58853"/>
          </a:xfrm>
          <a:custGeom>
            <a:avLst/>
            <a:gdLst/>
            <a:ahLst/>
            <a:cxnLst/>
            <a:rect l="l" t="t" r="r" b="b"/>
            <a:pathLst>
              <a:path h="66700">
                <a:moveTo>
                  <a:pt x="0" y="0"/>
                </a:moveTo>
                <a:lnTo>
                  <a:pt x="0" y="66700"/>
                </a:lnTo>
              </a:path>
            </a:pathLst>
          </a:custGeom>
          <a:ln w="1334">
            <a:solidFill>
              <a:srgbClr val="000000"/>
            </a:solidFill>
          </a:ln>
        </p:spPr>
        <p:txBody>
          <a:bodyPr wrap="square" lIns="0" tIns="0" rIns="0" bIns="0" rtlCol="0">
            <a:noAutofit/>
          </a:bodyPr>
          <a:lstStyle/>
          <a:p>
            <a:endParaRPr/>
          </a:p>
        </p:txBody>
      </p:sp>
      <p:sp>
        <p:nvSpPr>
          <p:cNvPr id="101" name="object 101"/>
          <p:cNvSpPr/>
          <p:nvPr/>
        </p:nvSpPr>
        <p:spPr>
          <a:xfrm>
            <a:off x="5590405" y="5352071"/>
            <a:ext cx="0" cy="58853"/>
          </a:xfrm>
          <a:custGeom>
            <a:avLst/>
            <a:gdLst/>
            <a:ahLst/>
            <a:cxnLst/>
            <a:rect l="l" t="t" r="r" b="b"/>
            <a:pathLst>
              <a:path h="66700">
                <a:moveTo>
                  <a:pt x="0" y="0"/>
                </a:moveTo>
                <a:lnTo>
                  <a:pt x="0" y="66700"/>
                </a:lnTo>
              </a:path>
            </a:pathLst>
          </a:custGeom>
          <a:ln w="1334">
            <a:solidFill>
              <a:srgbClr val="000000"/>
            </a:solidFill>
          </a:ln>
        </p:spPr>
        <p:txBody>
          <a:bodyPr wrap="square" lIns="0" tIns="0" rIns="0" bIns="0" rtlCol="0">
            <a:noAutofit/>
          </a:bodyPr>
          <a:lstStyle/>
          <a:p>
            <a:endParaRPr/>
          </a:p>
        </p:txBody>
      </p:sp>
      <p:sp>
        <p:nvSpPr>
          <p:cNvPr id="102" name="object 102"/>
          <p:cNvSpPr/>
          <p:nvPr/>
        </p:nvSpPr>
        <p:spPr>
          <a:xfrm>
            <a:off x="6287735" y="5352071"/>
            <a:ext cx="0" cy="58853"/>
          </a:xfrm>
          <a:custGeom>
            <a:avLst/>
            <a:gdLst/>
            <a:ahLst/>
            <a:cxnLst/>
            <a:rect l="l" t="t" r="r" b="b"/>
            <a:pathLst>
              <a:path h="66700">
                <a:moveTo>
                  <a:pt x="0" y="0"/>
                </a:moveTo>
                <a:lnTo>
                  <a:pt x="0" y="66700"/>
                </a:lnTo>
              </a:path>
            </a:pathLst>
          </a:custGeom>
          <a:ln w="1334">
            <a:solidFill>
              <a:srgbClr val="000000"/>
            </a:solidFill>
          </a:ln>
        </p:spPr>
        <p:txBody>
          <a:bodyPr wrap="square" lIns="0" tIns="0" rIns="0" bIns="0" rtlCol="0">
            <a:noAutofit/>
          </a:bodyPr>
          <a:lstStyle/>
          <a:p>
            <a:endParaRPr/>
          </a:p>
        </p:txBody>
      </p:sp>
      <p:sp>
        <p:nvSpPr>
          <p:cNvPr id="103" name="object 103"/>
          <p:cNvSpPr/>
          <p:nvPr/>
        </p:nvSpPr>
        <p:spPr>
          <a:xfrm>
            <a:off x="6287735" y="2213235"/>
            <a:ext cx="0" cy="3168262"/>
          </a:xfrm>
          <a:custGeom>
            <a:avLst/>
            <a:gdLst/>
            <a:ahLst/>
            <a:cxnLst/>
            <a:rect l="l" t="t" r="r" b="b"/>
            <a:pathLst>
              <a:path h="3590697">
                <a:moveTo>
                  <a:pt x="0" y="3590697"/>
                </a:moveTo>
                <a:lnTo>
                  <a:pt x="0" y="0"/>
                </a:lnTo>
              </a:path>
            </a:pathLst>
          </a:custGeom>
          <a:ln w="1334">
            <a:solidFill>
              <a:srgbClr val="000000"/>
            </a:solidFill>
          </a:ln>
        </p:spPr>
        <p:txBody>
          <a:bodyPr wrap="square" lIns="0" tIns="0" rIns="0" bIns="0" rtlCol="0">
            <a:noAutofit/>
          </a:bodyPr>
          <a:lstStyle/>
          <a:p>
            <a:endParaRPr/>
          </a:p>
        </p:txBody>
      </p:sp>
      <p:sp>
        <p:nvSpPr>
          <p:cNvPr id="104" name="object 104"/>
          <p:cNvSpPr/>
          <p:nvPr/>
        </p:nvSpPr>
        <p:spPr>
          <a:xfrm>
            <a:off x="6257417" y="5381498"/>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105" name="object 105"/>
          <p:cNvSpPr/>
          <p:nvPr/>
        </p:nvSpPr>
        <p:spPr>
          <a:xfrm>
            <a:off x="6257417" y="4743922"/>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106" name="object 106"/>
          <p:cNvSpPr/>
          <p:nvPr/>
        </p:nvSpPr>
        <p:spPr>
          <a:xfrm>
            <a:off x="6257417" y="4116154"/>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107" name="object 107"/>
          <p:cNvSpPr/>
          <p:nvPr/>
        </p:nvSpPr>
        <p:spPr>
          <a:xfrm>
            <a:off x="6257417" y="3478579"/>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108" name="object 108"/>
          <p:cNvSpPr/>
          <p:nvPr/>
        </p:nvSpPr>
        <p:spPr>
          <a:xfrm>
            <a:off x="6257417" y="2850811"/>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109" name="object 109"/>
          <p:cNvSpPr/>
          <p:nvPr/>
        </p:nvSpPr>
        <p:spPr>
          <a:xfrm>
            <a:off x="6257417" y="2213235"/>
            <a:ext cx="60637" cy="0"/>
          </a:xfrm>
          <a:custGeom>
            <a:avLst/>
            <a:gdLst/>
            <a:ahLst/>
            <a:cxnLst/>
            <a:rect l="l" t="t" r="r" b="b"/>
            <a:pathLst>
              <a:path w="66701">
                <a:moveTo>
                  <a:pt x="66701" y="0"/>
                </a:moveTo>
                <a:lnTo>
                  <a:pt x="0" y="0"/>
                </a:lnTo>
              </a:path>
            </a:pathLst>
          </a:custGeom>
          <a:ln w="1334">
            <a:solidFill>
              <a:srgbClr val="000000"/>
            </a:solidFill>
          </a:ln>
        </p:spPr>
        <p:txBody>
          <a:bodyPr wrap="square" lIns="0" tIns="0" rIns="0" bIns="0" rtlCol="0">
            <a:noAutofit/>
          </a:bodyPr>
          <a:lstStyle/>
          <a:p>
            <a:endParaRPr/>
          </a:p>
        </p:txBody>
      </p:sp>
      <p:sp>
        <p:nvSpPr>
          <p:cNvPr id="110" name="object 110"/>
          <p:cNvSpPr/>
          <p:nvPr/>
        </p:nvSpPr>
        <p:spPr>
          <a:xfrm>
            <a:off x="3134586" y="2880239"/>
            <a:ext cx="707437" cy="411971"/>
          </a:xfrm>
          <a:custGeom>
            <a:avLst/>
            <a:gdLst/>
            <a:ahLst/>
            <a:cxnLst/>
            <a:rect l="l" t="t" r="r" b="b"/>
            <a:pathLst>
              <a:path w="778181" h="466901">
                <a:moveTo>
                  <a:pt x="0" y="0"/>
                </a:moveTo>
                <a:lnTo>
                  <a:pt x="0" y="11116"/>
                </a:lnTo>
                <a:lnTo>
                  <a:pt x="767064" y="466901"/>
                </a:lnTo>
                <a:lnTo>
                  <a:pt x="778181" y="466901"/>
                </a:lnTo>
                <a:lnTo>
                  <a:pt x="778181" y="455785"/>
                </a:lnTo>
                <a:lnTo>
                  <a:pt x="11117" y="0"/>
                </a:lnTo>
                <a:lnTo>
                  <a:pt x="0" y="0"/>
                </a:lnTo>
                <a:close/>
              </a:path>
            </a:pathLst>
          </a:custGeom>
          <a:solidFill>
            <a:srgbClr val="00007F"/>
          </a:solidFill>
        </p:spPr>
        <p:txBody>
          <a:bodyPr wrap="square" lIns="0" tIns="0" rIns="0" bIns="0" rtlCol="0">
            <a:noAutofit/>
          </a:bodyPr>
          <a:lstStyle/>
          <a:p>
            <a:endParaRPr/>
          </a:p>
        </p:txBody>
      </p:sp>
      <p:sp>
        <p:nvSpPr>
          <p:cNvPr id="111" name="object 111"/>
          <p:cNvSpPr/>
          <p:nvPr/>
        </p:nvSpPr>
        <p:spPr>
          <a:xfrm>
            <a:off x="3831917" y="3282403"/>
            <a:ext cx="717544" cy="245221"/>
          </a:xfrm>
          <a:custGeom>
            <a:avLst/>
            <a:gdLst/>
            <a:ahLst/>
            <a:cxnLst/>
            <a:rect l="l" t="t" r="r" b="b"/>
            <a:pathLst>
              <a:path w="789298" h="277917">
                <a:moveTo>
                  <a:pt x="0" y="0"/>
                </a:moveTo>
                <a:lnTo>
                  <a:pt x="0" y="11116"/>
                </a:lnTo>
                <a:lnTo>
                  <a:pt x="778181" y="277917"/>
                </a:lnTo>
                <a:lnTo>
                  <a:pt x="789298" y="277917"/>
                </a:lnTo>
                <a:lnTo>
                  <a:pt x="789298" y="266800"/>
                </a:lnTo>
                <a:lnTo>
                  <a:pt x="11116" y="0"/>
                </a:lnTo>
                <a:lnTo>
                  <a:pt x="0" y="0"/>
                </a:lnTo>
                <a:close/>
              </a:path>
            </a:pathLst>
          </a:custGeom>
          <a:solidFill>
            <a:srgbClr val="00007F"/>
          </a:solidFill>
        </p:spPr>
        <p:txBody>
          <a:bodyPr wrap="square" lIns="0" tIns="0" rIns="0" bIns="0" rtlCol="0">
            <a:noAutofit/>
          </a:bodyPr>
          <a:lstStyle/>
          <a:p>
            <a:endParaRPr/>
          </a:p>
        </p:txBody>
      </p:sp>
      <p:sp>
        <p:nvSpPr>
          <p:cNvPr id="112" name="object 112"/>
          <p:cNvSpPr/>
          <p:nvPr/>
        </p:nvSpPr>
        <p:spPr>
          <a:xfrm>
            <a:off x="4539355" y="3517814"/>
            <a:ext cx="707437" cy="382546"/>
          </a:xfrm>
          <a:custGeom>
            <a:avLst/>
            <a:gdLst/>
            <a:ahLst/>
            <a:cxnLst/>
            <a:rect l="l" t="t" r="r" b="b"/>
            <a:pathLst>
              <a:path w="778181" h="433552">
                <a:moveTo>
                  <a:pt x="0" y="0"/>
                </a:moveTo>
                <a:lnTo>
                  <a:pt x="0" y="11117"/>
                </a:lnTo>
                <a:lnTo>
                  <a:pt x="767064" y="433552"/>
                </a:lnTo>
                <a:lnTo>
                  <a:pt x="778181" y="433552"/>
                </a:lnTo>
                <a:lnTo>
                  <a:pt x="778181" y="422435"/>
                </a:lnTo>
                <a:lnTo>
                  <a:pt x="11117" y="0"/>
                </a:lnTo>
                <a:lnTo>
                  <a:pt x="0" y="0"/>
                </a:lnTo>
                <a:close/>
              </a:path>
            </a:pathLst>
          </a:custGeom>
          <a:solidFill>
            <a:srgbClr val="00007F"/>
          </a:solidFill>
        </p:spPr>
        <p:txBody>
          <a:bodyPr wrap="square" lIns="0" tIns="0" rIns="0" bIns="0" rtlCol="0">
            <a:noAutofit/>
          </a:bodyPr>
          <a:lstStyle/>
          <a:p>
            <a:endParaRPr/>
          </a:p>
        </p:txBody>
      </p:sp>
      <p:sp>
        <p:nvSpPr>
          <p:cNvPr id="113" name="object 113"/>
          <p:cNvSpPr/>
          <p:nvPr/>
        </p:nvSpPr>
        <p:spPr>
          <a:xfrm>
            <a:off x="5236687" y="3890551"/>
            <a:ext cx="707437" cy="147132"/>
          </a:xfrm>
          <a:custGeom>
            <a:avLst/>
            <a:gdLst/>
            <a:ahLst/>
            <a:cxnLst/>
            <a:rect l="l" t="t" r="r" b="b"/>
            <a:pathLst>
              <a:path w="778181" h="166750">
                <a:moveTo>
                  <a:pt x="0" y="0"/>
                </a:moveTo>
                <a:lnTo>
                  <a:pt x="0" y="11117"/>
                </a:lnTo>
                <a:lnTo>
                  <a:pt x="767063" y="166750"/>
                </a:lnTo>
                <a:lnTo>
                  <a:pt x="778181" y="166750"/>
                </a:lnTo>
                <a:lnTo>
                  <a:pt x="778181" y="155634"/>
                </a:lnTo>
                <a:lnTo>
                  <a:pt x="11116" y="0"/>
                </a:lnTo>
                <a:lnTo>
                  <a:pt x="0" y="0"/>
                </a:lnTo>
                <a:close/>
              </a:path>
            </a:pathLst>
          </a:custGeom>
          <a:solidFill>
            <a:srgbClr val="00007F"/>
          </a:solidFill>
        </p:spPr>
        <p:txBody>
          <a:bodyPr wrap="square" lIns="0" tIns="0" rIns="0" bIns="0" rtlCol="0">
            <a:noAutofit/>
          </a:bodyPr>
          <a:lstStyle/>
          <a:p>
            <a:endParaRPr/>
          </a:p>
        </p:txBody>
      </p:sp>
      <p:sp>
        <p:nvSpPr>
          <p:cNvPr id="114" name="object 114"/>
          <p:cNvSpPr/>
          <p:nvPr/>
        </p:nvSpPr>
        <p:spPr>
          <a:xfrm>
            <a:off x="3104267" y="2850812"/>
            <a:ext cx="60636" cy="58853"/>
          </a:xfrm>
          <a:custGeom>
            <a:avLst/>
            <a:gdLst/>
            <a:ahLst/>
            <a:cxnLst/>
            <a:rect l="l" t="t" r="r" b="b"/>
            <a:pathLst>
              <a:path w="66700" h="66700">
                <a:moveTo>
                  <a:pt x="33350" y="0"/>
                </a:moveTo>
                <a:lnTo>
                  <a:pt x="0" y="33350"/>
                </a:lnTo>
                <a:lnTo>
                  <a:pt x="33350" y="66700"/>
                </a:lnTo>
                <a:lnTo>
                  <a:pt x="66700" y="33350"/>
                </a:lnTo>
                <a:lnTo>
                  <a:pt x="33350" y="0"/>
                </a:lnTo>
                <a:close/>
              </a:path>
            </a:pathLst>
          </a:custGeom>
          <a:solidFill>
            <a:srgbClr val="00007F"/>
          </a:solidFill>
        </p:spPr>
        <p:txBody>
          <a:bodyPr wrap="square" lIns="0" tIns="0" rIns="0" bIns="0" rtlCol="0">
            <a:noAutofit/>
          </a:bodyPr>
          <a:lstStyle/>
          <a:p>
            <a:endParaRPr/>
          </a:p>
        </p:txBody>
      </p:sp>
      <p:sp>
        <p:nvSpPr>
          <p:cNvPr id="115" name="object 115"/>
          <p:cNvSpPr/>
          <p:nvPr/>
        </p:nvSpPr>
        <p:spPr>
          <a:xfrm>
            <a:off x="3134586" y="2850812"/>
            <a:ext cx="40425" cy="39235"/>
          </a:xfrm>
          <a:custGeom>
            <a:avLst/>
            <a:gdLst/>
            <a:ahLst/>
            <a:cxnLst/>
            <a:rect l="l" t="t" r="r" b="b"/>
            <a:pathLst>
              <a:path w="44467" h="44466">
                <a:moveTo>
                  <a:pt x="0" y="0"/>
                </a:moveTo>
                <a:lnTo>
                  <a:pt x="0" y="11116"/>
                </a:lnTo>
                <a:lnTo>
                  <a:pt x="33350" y="44466"/>
                </a:lnTo>
                <a:lnTo>
                  <a:pt x="44467" y="44466"/>
                </a:lnTo>
                <a:lnTo>
                  <a:pt x="44467" y="33350"/>
                </a:lnTo>
                <a:lnTo>
                  <a:pt x="11117" y="0"/>
                </a:lnTo>
                <a:lnTo>
                  <a:pt x="0" y="0"/>
                </a:lnTo>
                <a:close/>
              </a:path>
            </a:pathLst>
          </a:custGeom>
          <a:solidFill>
            <a:srgbClr val="00007F"/>
          </a:solidFill>
        </p:spPr>
        <p:txBody>
          <a:bodyPr wrap="square" lIns="0" tIns="0" rIns="0" bIns="0" rtlCol="0">
            <a:noAutofit/>
          </a:bodyPr>
          <a:lstStyle/>
          <a:p>
            <a:endParaRPr/>
          </a:p>
        </p:txBody>
      </p:sp>
      <p:sp>
        <p:nvSpPr>
          <p:cNvPr id="116" name="object 116"/>
          <p:cNvSpPr/>
          <p:nvPr/>
        </p:nvSpPr>
        <p:spPr>
          <a:xfrm>
            <a:off x="3134586" y="2880238"/>
            <a:ext cx="40425" cy="39235"/>
          </a:xfrm>
          <a:custGeom>
            <a:avLst/>
            <a:gdLst/>
            <a:ahLst/>
            <a:cxnLst/>
            <a:rect l="l" t="t" r="r" b="b"/>
            <a:pathLst>
              <a:path w="44467" h="44466">
                <a:moveTo>
                  <a:pt x="33350" y="0"/>
                </a:moveTo>
                <a:lnTo>
                  <a:pt x="0" y="33350"/>
                </a:lnTo>
                <a:lnTo>
                  <a:pt x="0" y="44466"/>
                </a:lnTo>
                <a:lnTo>
                  <a:pt x="11117" y="44466"/>
                </a:lnTo>
                <a:lnTo>
                  <a:pt x="44467" y="11116"/>
                </a:lnTo>
                <a:lnTo>
                  <a:pt x="44467" y="0"/>
                </a:lnTo>
                <a:lnTo>
                  <a:pt x="33350" y="0"/>
                </a:lnTo>
                <a:close/>
              </a:path>
            </a:pathLst>
          </a:custGeom>
          <a:solidFill>
            <a:srgbClr val="00007F"/>
          </a:solidFill>
        </p:spPr>
        <p:txBody>
          <a:bodyPr wrap="square" lIns="0" tIns="0" rIns="0" bIns="0" rtlCol="0">
            <a:noAutofit/>
          </a:bodyPr>
          <a:lstStyle/>
          <a:p>
            <a:endParaRPr/>
          </a:p>
        </p:txBody>
      </p:sp>
      <p:sp>
        <p:nvSpPr>
          <p:cNvPr id="117" name="object 117"/>
          <p:cNvSpPr/>
          <p:nvPr/>
        </p:nvSpPr>
        <p:spPr>
          <a:xfrm>
            <a:off x="3104268" y="2880238"/>
            <a:ext cx="40425" cy="39235"/>
          </a:xfrm>
          <a:custGeom>
            <a:avLst/>
            <a:gdLst/>
            <a:ahLst/>
            <a:cxnLst/>
            <a:rect l="l" t="t" r="r" b="b"/>
            <a:pathLst>
              <a:path w="44467" h="44466">
                <a:moveTo>
                  <a:pt x="0" y="0"/>
                </a:moveTo>
                <a:lnTo>
                  <a:pt x="0" y="11116"/>
                </a:lnTo>
                <a:lnTo>
                  <a:pt x="33350" y="44466"/>
                </a:lnTo>
                <a:lnTo>
                  <a:pt x="44467" y="44466"/>
                </a:lnTo>
                <a:lnTo>
                  <a:pt x="44467" y="33350"/>
                </a:lnTo>
                <a:lnTo>
                  <a:pt x="11116" y="0"/>
                </a:lnTo>
                <a:lnTo>
                  <a:pt x="0" y="0"/>
                </a:lnTo>
                <a:close/>
              </a:path>
            </a:pathLst>
          </a:custGeom>
          <a:solidFill>
            <a:srgbClr val="00007F"/>
          </a:solidFill>
        </p:spPr>
        <p:txBody>
          <a:bodyPr wrap="square" lIns="0" tIns="0" rIns="0" bIns="0" rtlCol="0">
            <a:noAutofit/>
          </a:bodyPr>
          <a:lstStyle/>
          <a:p>
            <a:endParaRPr/>
          </a:p>
        </p:txBody>
      </p:sp>
      <p:sp>
        <p:nvSpPr>
          <p:cNvPr id="118" name="object 118"/>
          <p:cNvSpPr/>
          <p:nvPr/>
        </p:nvSpPr>
        <p:spPr>
          <a:xfrm>
            <a:off x="3104268" y="2850812"/>
            <a:ext cx="40425" cy="39235"/>
          </a:xfrm>
          <a:custGeom>
            <a:avLst/>
            <a:gdLst/>
            <a:ahLst/>
            <a:cxnLst/>
            <a:rect l="l" t="t" r="r" b="b"/>
            <a:pathLst>
              <a:path w="44467" h="44466">
                <a:moveTo>
                  <a:pt x="33350" y="0"/>
                </a:moveTo>
                <a:lnTo>
                  <a:pt x="0" y="33350"/>
                </a:lnTo>
                <a:lnTo>
                  <a:pt x="0" y="44466"/>
                </a:lnTo>
                <a:lnTo>
                  <a:pt x="11116" y="44466"/>
                </a:lnTo>
                <a:lnTo>
                  <a:pt x="44467" y="11116"/>
                </a:lnTo>
                <a:lnTo>
                  <a:pt x="44467" y="0"/>
                </a:lnTo>
                <a:lnTo>
                  <a:pt x="33350" y="0"/>
                </a:lnTo>
                <a:close/>
              </a:path>
            </a:pathLst>
          </a:custGeom>
          <a:solidFill>
            <a:srgbClr val="00007F"/>
          </a:solidFill>
        </p:spPr>
        <p:txBody>
          <a:bodyPr wrap="square" lIns="0" tIns="0" rIns="0" bIns="0" rtlCol="0">
            <a:noAutofit/>
          </a:bodyPr>
          <a:lstStyle/>
          <a:p>
            <a:endParaRPr/>
          </a:p>
        </p:txBody>
      </p:sp>
      <p:sp>
        <p:nvSpPr>
          <p:cNvPr id="119" name="object 119"/>
          <p:cNvSpPr/>
          <p:nvPr/>
        </p:nvSpPr>
        <p:spPr>
          <a:xfrm>
            <a:off x="3801599" y="3252975"/>
            <a:ext cx="60637" cy="58853"/>
          </a:xfrm>
          <a:custGeom>
            <a:avLst/>
            <a:gdLst/>
            <a:ahLst/>
            <a:cxnLst/>
            <a:rect l="l" t="t" r="r" b="b"/>
            <a:pathLst>
              <a:path w="66701" h="66700">
                <a:moveTo>
                  <a:pt x="33351" y="0"/>
                </a:moveTo>
                <a:lnTo>
                  <a:pt x="0" y="33350"/>
                </a:lnTo>
                <a:lnTo>
                  <a:pt x="33351" y="66700"/>
                </a:lnTo>
                <a:lnTo>
                  <a:pt x="66701" y="33350"/>
                </a:lnTo>
                <a:lnTo>
                  <a:pt x="33351" y="0"/>
                </a:lnTo>
                <a:close/>
              </a:path>
            </a:pathLst>
          </a:custGeom>
          <a:solidFill>
            <a:srgbClr val="00007F"/>
          </a:solidFill>
        </p:spPr>
        <p:txBody>
          <a:bodyPr wrap="square" lIns="0" tIns="0" rIns="0" bIns="0" rtlCol="0">
            <a:noAutofit/>
          </a:bodyPr>
          <a:lstStyle/>
          <a:p>
            <a:endParaRPr/>
          </a:p>
        </p:txBody>
      </p:sp>
      <p:sp>
        <p:nvSpPr>
          <p:cNvPr id="120" name="object 120"/>
          <p:cNvSpPr/>
          <p:nvPr/>
        </p:nvSpPr>
        <p:spPr>
          <a:xfrm>
            <a:off x="3831917" y="3252975"/>
            <a:ext cx="40424" cy="39235"/>
          </a:xfrm>
          <a:custGeom>
            <a:avLst/>
            <a:gdLst/>
            <a:ahLst/>
            <a:cxnLst/>
            <a:rect l="l" t="t" r="r" b="b"/>
            <a:pathLst>
              <a:path w="44466" h="44466">
                <a:moveTo>
                  <a:pt x="0" y="0"/>
                </a:moveTo>
                <a:lnTo>
                  <a:pt x="0" y="11116"/>
                </a:lnTo>
                <a:lnTo>
                  <a:pt x="33350" y="44466"/>
                </a:lnTo>
                <a:lnTo>
                  <a:pt x="44466" y="44466"/>
                </a:lnTo>
                <a:lnTo>
                  <a:pt x="44466" y="33350"/>
                </a:lnTo>
                <a:lnTo>
                  <a:pt x="11116" y="0"/>
                </a:lnTo>
                <a:lnTo>
                  <a:pt x="0" y="0"/>
                </a:lnTo>
                <a:close/>
              </a:path>
            </a:pathLst>
          </a:custGeom>
          <a:solidFill>
            <a:srgbClr val="00007F"/>
          </a:solidFill>
        </p:spPr>
        <p:txBody>
          <a:bodyPr wrap="square" lIns="0" tIns="0" rIns="0" bIns="0" rtlCol="0">
            <a:noAutofit/>
          </a:bodyPr>
          <a:lstStyle/>
          <a:p>
            <a:endParaRPr/>
          </a:p>
        </p:txBody>
      </p:sp>
      <p:sp>
        <p:nvSpPr>
          <p:cNvPr id="121" name="object 121"/>
          <p:cNvSpPr/>
          <p:nvPr/>
        </p:nvSpPr>
        <p:spPr>
          <a:xfrm>
            <a:off x="3831917" y="3282402"/>
            <a:ext cx="40424" cy="39235"/>
          </a:xfrm>
          <a:custGeom>
            <a:avLst/>
            <a:gdLst/>
            <a:ahLst/>
            <a:cxnLst/>
            <a:rect l="l" t="t" r="r" b="b"/>
            <a:pathLst>
              <a:path w="44466" h="44466">
                <a:moveTo>
                  <a:pt x="33350" y="0"/>
                </a:moveTo>
                <a:lnTo>
                  <a:pt x="0" y="33350"/>
                </a:lnTo>
                <a:lnTo>
                  <a:pt x="0" y="44466"/>
                </a:lnTo>
                <a:lnTo>
                  <a:pt x="11116" y="44466"/>
                </a:lnTo>
                <a:lnTo>
                  <a:pt x="44466" y="11116"/>
                </a:lnTo>
                <a:lnTo>
                  <a:pt x="44466" y="0"/>
                </a:lnTo>
                <a:lnTo>
                  <a:pt x="33350" y="0"/>
                </a:lnTo>
                <a:close/>
              </a:path>
            </a:pathLst>
          </a:custGeom>
          <a:solidFill>
            <a:srgbClr val="00007F"/>
          </a:solidFill>
        </p:spPr>
        <p:txBody>
          <a:bodyPr wrap="square" lIns="0" tIns="0" rIns="0" bIns="0" rtlCol="0">
            <a:noAutofit/>
          </a:bodyPr>
          <a:lstStyle/>
          <a:p>
            <a:endParaRPr/>
          </a:p>
        </p:txBody>
      </p:sp>
      <p:sp>
        <p:nvSpPr>
          <p:cNvPr id="122" name="object 122"/>
          <p:cNvSpPr/>
          <p:nvPr/>
        </p:nvSpPr>
        <p:spPr>
          <a:xfrm>
            <a:off x="3801598" y="3282402"/>
            <a:ext cx="40425" cy="39235"/>
          </a:xfrm>
          <a:custGeom>
            <a:avLst/>
            <a:gdLst/>
            <a:ahLst/>
            <a:cxnLst/>
            <a:rect l="l" t="t" r="r" b="b"/>
            <a:pathLst>
              <a:path w="44467" h="44466">
                <a:moveTo>
                  <a:pt x="0" y="0"/>
                </a:moveTo>
                <a:lnTo>
                  <a:pt x="0" y="11116"/>
                </a:lnTo>
                <a:lnTo>
                  <a:pt x="33351" y="44466"/>
                </a:lnTo>
                <a:lnTo>
                  <a:pt x="44467" y="44466"/>
                </a:lnTo>
                <a:lnTo>
                  <a:pt x="44467" y="33350"/>
                </a:lnTo>
                <a:lnTo>
                  <a:pt x="11117" y="0"/>
                </a:lnTo>
                <a:lnTo>
                  <a:pt x="0" y="0"/>
                </a:lnTo>
                <a:close/>
              </a:path>
            </a:pathLst>
          </a:custGeom>
          <a:solidFill>
            <a:srgbClr val="00007F"/>
          </a:solidFill>
        </p:spPr>
        <p:txBody>
          <a:bodyPr wrap="square" lIns="0" tIns="0" rIns="0" bIns="0" rtlCol="0">
            <a:noAutofit/>
          </a:bodyPr>
          <a:lstStyle/>
          <a:p>
            <a:endParaRPr/>
          </a:p>
        </p:txBody>
      </p:sp>
      <p:sp>
        <p:nvSpPr>
          <p:cNvPr id="123" name="object 123"/>
          <p:cNvSpPr/>
          <p:nvPr/>
        </p:nvSpPr>
        <p:spPr>
          <a:xfrm>
            <a:off x="3801598" y="3252975"/>
            <a:ext cx="40425" cy="39235"/>
          </a:xfrm>
          <a:custGeom>
            <a:avLst/>
            <a:gdLst/>
            <a:ahLst/>
            <a:cxnLst/>
            <a:rect l="l" t="t" r="r" b="b"/>
            <a:pathLst>
              <a:path w="44467" h="44466">
                <a:moveTo>
                  <a:pt x="33351" y="0"/>
                </a:moveTo>
                <a:lnTo>
                  <a:pt x="0" y="33350"/>
                </a:lnTo>
                <a:lnTo>
                  <a:pt x="0" y="44466"/>
                </a:lnTo>
                <a:lnTo>
                  <a:pt x="11117" y="44466"/>
                </a:lnTo>
                <a:lnTo>
                  <a:pt x="44467" y="11116"/>
                </a:lnTo>
                <a:lnTo>
                  <a:pt x="44467" y="0"/>
                </a:lnTo>
                <a:lnTo>
                  <a:pt x="33351" y="0"/>
                </a:lnTo>
                <a:close/>
              </a:path>
            </a:pathLst>
          </a:custGeom>
          <a:solidFill>
            <a:srgbClr val="00007F"/>
          </a:solidFill>
        </p:spPr>
        <p:txBody>
          <a:bodyPr wrap="square" lIns="0" tIns="0" rIns="0" bIns="0" rtlCol="0">
            <a:noAutofit/>
          </a:bodyPr>
          <a:lstStyle/>
          <a:p>
            <a:endParaRPr/>
          </a:p>
        </p:txBody>
      </p:sp>
      <p:sp>
        <p:nvSpPr>
          <p:cNvPr id="124" name="object 124"/>
          <p:cNvSpPr/>
          <p:nvPr/>
        </p:nvSpPr>
        <p:spPr>
          <a:xfrm>
            <a:off x="4509036" y="3488388"/>
            <a:ext cx="60637" cy="58853"/>
          </a:xfrm>
          <a:custGeom>
            <a:avLst/>
            <a:gdLst/>
            <a:ahLst/>
            <a:cxnLst/>
            <a:rect l="l" t="t" r="r" b="b"/>
            <a:pathLst>
              <a:path w="66701" h="66700">
                <a:moveTo>
                  <a:pt x="33351" y="0"/>
                </a:moveTo>
                <a:lnTo>
                  <a:pt x="0" y="33350"/>
                </a:lnTo>
                <a:lnTo>
                  <a:pt x="33351" y="66700"/>
                </a:lnTo>
                <a:lnTo>
                  <a:pt x="66701" y="33350"/>
                </a:lnTo>
                <a:lnTo>
                  <a:pt x="33351" y="0"/>
                </a:lnTo>
                <a:close/>
              </a:path>
            </a:pathLst>
          </a:custGeom>
          <a:solidFill>
            <a:srgbClr val="00007F"/>
          </a:solidFill>
        </p:spPr>
        <p:txBody>
          <a:bodyPr wrap="square" lIns="0" tIns="0" rIns="0" bIns="0" rtlCol="0">
            <a:noAutofit/>
          </a:bodyPr>
          <a:lstStyle/>
          <a:p>
            <a:endParaRPr/>
          </a:p>
        </p:txBody>
      </p:sp>
      <p:sp>
        <p:nvSpPr>
          <p:cNvPr id="125" name="object 125"/>
          <p:cNvSpPr/>
          <p:nvPr/>
        </p:nvSpPr>
        <p:spPr>
          <a:xfrm>
            <a:off x="4539355" y="3488388"/>
            <a:ext cx="40425" cy="39236"/>
          </a:xfrm>
          <a:custGeom>
            <a:avLst/>
            <a:gdLst/>
            <a:ahLst/>
            <a:cxnLst/>
            <a:rect l="l" t="t" r="r" b="b"/>
            <a:pathLst>
              <a:path w="44467" h="44467">
                <a:moveTo>
                  <a:pt x="0" y="0"/>
                </a:moveTo>
                <a:lnTo>
                  <a:pt x="0" y="11116"/>
                </a:lnTo>
                <a:lnTo>
                  <a:pt x="33350" y="44467"/>
                </a:lnTo>
                <a:lnTo>
                  <a:pt x="44467" y="44467"/>
                </a:lnTo>
                <a:lnTo>
                  <a:pt x="44467" y="33350"/>
                </a:lnTo>
                <a:lnTo>
                  <a:pt x="11117" y="0"/>
                </a:lnTo>
                <a:lnTo>
                  <a:pt x="0" y="0"/>
                </a:lnTo>
                <a:close/>
              </a:path>
            </a:pathLst>
          </a:custGeom>
          <a:solidFill>
            <a:srgbClr val="00007F"/>
          </a:solidFill>
        </p:spPr>
        <p:txBody>
          <a:bodyPr wrap="square" lIns="0" tIns="0" rIns="0" bIns="0" rtlCol="0">
            <a:noAutofit/>
          </a:bodyPr>
          <a:lstStyle/>
          <a:p>
            <a:endParaRPr/>
          </a:p>
        </p:txBody>
      </p:sp>
      <p:sp>
        <p:nvSpPr>
          <p:cNvPr id="126" name="object 126"/>
          <p:cNvSpPr/>
          <p:nvPr/>
        </p:nvSpPr>
        <p:spPr>
          <a:xfrm>
            <a:off x="4539355" y="3517814"/>
            <a:ext cx="40425" cy="39236"/>
          </a:xfrm>
          <a:custGeom>
            <a:avLst/>
            <a:gdLst/>
            <a:ahLst/>
            <a:cxnLst/>
            <a:rect l="l" t="t" r="r" b="b"/>
            <a:pathLst>
              <a:path w="44467" h="44467">
                <a:moveTo>
                  <a:pt x="33350" y="0"/>
                </a:moveTo>
                <a:lnTo>
                  <a:pt x="0" y="33350"/>
                </a:lnTo>
                <a:lnTo>
                  <a:pt x="0" y="44467"/>
                </a:lnTo>
                <a:lnTo>
                  <a:pt x="11117" y="44467"/>
                </a:lnTo>
                <a:lnTo>
                  <a:pt x="44467" y="11117"/>
                </a:lnTo>
                <a:lnTo>
                  <a:pt x="44467" y="0"/>
                </a:lnTo>
                <a:lnTo>
                  <a:pt x="33350" y="0"/>
                </a:lnTo>
                <a:close/>
              </a:path>
            </a:pathLst>
          </a:custGeom>
          <a:solidFill>
            <a:srgbClr val="00007F"/>
          </a:solidFill>
        </p:spPr>
        <p:txBody>
          <a:bodyPr wrap="square" lIns="0" tIns="0" rIns="0" bIns="0" rtlCol="0">
            <a:noAutofit/>
          </a:bodyPr>
          <a:lstStyle/>
          <a:p>
            <a:endParaRPr/>
          </a:p>
        </p:txBody>
      </p:sp>
      <p:sp>
        <p:nvSpPr>
          <p:cNvPr id="127" name="object 127"/>
          <p:cNvSpPr/>
          <p:nvPr/>
        </p:nvSpPr>
        <p:spPr>
          <a:xfrm>
            <a:off x="4509036" y="3517814"/>
            <a:ext cx="40426" cy="39236"/>
          </a:xfrm>
          <a:custGeom>
            <a:avLst/>
            <a:gdLst/>
            <a:ahLst/>
            <a:cxnLst/>
            <a:rect l="l" t="t" r="r" b="b"/>
            <a:pathLst>
              <a:path w="44469" h="44467">
                <a:moveTo>
                  <a:pt x="0" y="0"/>
                </a:moveTo>
                <a:lnTo>
                  <a:pt x="0" y="11117"/>
                </a:lnTo>
                <a:lnTo>
                  <a:pt x="33351" y="44467"/>
                </a:lnTo>
                <a:lnTo>
                  <a:pt x="44469" y="44467"/>
                </a:lnTo>
                <a:lnTo>
                  <a:pt x="44469" y="33350"/>
                </a:lnTo>
                <a:lnTo>
                  <a:pt x="11117" y="0"/>
                </a:lnTo>
                <a:lnTo>
                  <a:pt x="0" y="0"/>
                </a:lnTo>
                <a:close/>
              </a:path>
            </a:pathLst>
          </a:custGeom>
          <a:solidFill>
            <a:srgbClr val="00007F"/>
          </a:solidFill>
        </p:spPr>
        <p:txBody>
          <a:bodyPr wrap="square" lIns="0" tIns="0" rIns="0" bIns="0" rtlCol="0">
            <a:noAutofit/>
          </a:bodyPr>
          <a:lstStyle/>
          <a:p>
            <a:endParaRPr/>
          </a:p>
        </p:txBody>
      </p:sp>
      <p:sp>
        <p:nvSpPr>
          <p:cNvPr id="128" name="object 128"/>
          <p:cNvSpPr/>
          <p:nvPr/>
        </p:nvSpPr>
        <p:spPr>
          <a:xfrm>
            <a:off x="4509036" y="3488388"/>
            <a:ext cx="40426" cy="39236"/>
          </a:xfrm>
          <a:custGeom>
            <a:avLst/>
            <a:gdLst/>
            <a:ahLst/>
            <a:cxnLst/>
            <a:rect l="l" t="t" r="r" b="b"/>
            <a:pathLst>
              <a:path w="44469" h="44467">
                <a:moveTo>
                  <a:pt x="33351" y="0"/>
                </a:moveTo>
                <a:lnTo>
                  <a:pt x="0" y="33350"/>
                </a:lnTo>
                <a:lnTo>
                  <a:pt x="0" y="44467"/>
                </a:lnTo>
                <a:lnTo>
                  <a:pt x="11117" y="44467"/>
                </a:lnTo>
                <a:lnTo>
                  <a:pt x="44469" y="11116"/>
                </a:lnTo>
                <a:lnTo>
                  <a:pt x="44469" y="0"/>
                </a:lnTo>
                <a:lnTo>
                  <a:pt x="33351" y="0"/>
                </a:lnTo>
                <a:close/>
              </a:path>
            </a:pathLst>
          </a:custGeom>
          <a:solidFill>
            <a:srgbClr val="00007F"/>
          </a:solidFill>
        </p:spPr>
        <p:txBody>
          <a:bodyPr wrap="square" lIns="0" tIns="0" rIns="0" bIns="0" rtlCol="0">
            <a:noAutofit/>
          </a:bodyPr>
          <a:lstStyle/>
          <a:p>
            <a:endParaRPr/>
          </a:p>
        </p:txBody>
      </p:sp>
      <p:sp>
        <p:nvSpPr>
          <p:cNvPr id="129" name="object 129"/>
          <p:cNvSpPr/>
          <p:nvPr/>
        </p:nvSpPr>
        <p:spPr>
          <a:xfrm>
            <a:off x="5206368" y="3861124"/>
            <a:ext cx="60637" cy="58853"/>
          </a:xfrm>
          <a:custGeom>
            <a:avLst/>
            <a:gdLst/>
            <a:ahLst/>
            <a:cxnLst/>
            <a:rect l="l" t="t" r="r" b="b"/>
            <a:pathLst>
              <a:path w="66701" h="66700">
                <a:moveTo>
                  <a:pt x="33351" y="0"/>
                </a:moveTo>
                <a:lnTo>
                  <a:pt x="0" y="33350"/>
                </a:lnTo>
                <a:lnTo>
                  <a:pt x="33351" y="66700"/>
                </a:lnTo>
                <a:lnTo>
                  <a:pt x="66701" y="33350"/>
                </a:lnTo>
                <a:lnTo>
                  <a:pt x="33351" y="0"/>
                </a:lnTo>
                <a:close/>
              </a:path>
            </a:pathLst>
          </a:custGeom>
          <a:solidFill>
            <a:srgbClr val="00007F"/>
          </a:solidFill>
        </p:spPr>
        <p:txBody>
          <a:bodyPr wrap="square" lIns="0" tIns="0" rIns="0" bIns="0" rtlCol="0">
            <a:noAutofit/>
          </a:bodyPr>
          <a:lstStyle/>
          <a:p>
            <a:endParaRPr/>
          </a:p>
        </p:txBody>
      </p:sp>
      <p:sp>
        <p:nvSpPr>
          <p:cNvPr id="130" name="object 130"/>
          <p:cNvSpPr/>
          <p:nvPr/>
        </p:nvSpPr>
        <p:spPr>
          <a:xfrm>
            <a:off x="5236686" y="3861125"/>
            <a:ext cx="40424" cy="39236"/>
          </a:xfrm>
          <a:custGeom>
            <a:avLst/>
            <a:gdLst/>
            <a:ahLst/>
            <a:cxnLst/>
            <a:rect l="l" t="t" r="r" b="b"/>
            <a:pathLst>
              <a:path w="44466" h="44467">
                <a:moveTo>
                  <a:pt x="0" y="0"/>
                </a:moveTo>
                <a:lnTo>
                  <a:pt x="0" y="11117"/>
                </a:lnTo>
                <a:lnTo>
                  <a:pt x="33350" y="44467"/>
                </a:lnTo>
                <a:lnTo>
                  <a:pt x="44466" y="44467"/>
                </a:lnTo>
                <a:lnTo>
                  <a:pt x="44466" y="33350"/>
                </a:lnTo>
                <a:lnTo>
                  <a:pt x="11116" y="0"/>
                </a:lnTo>
                <a:lnTo>
                  <a:pt x="0" y="0"/>
                </a:lnTo>
                <a:close/>
              </a:path>
            </a:pathLst>
          </a:custGeom>
          <a:solidFill>
            <a:srgbClr val="00007F"/>
          </a:solidFill>
        </p:spPr>
        <p:txBody>
          <a:bodyPr wrap="square" lIns="0" tIns="0" rIns="0" bIns="0" rtlCol="0">
            <a:noAutofit/>
          </a:bodyPr>
          <a:lstStyle/>
          <a:p>
            <a:endParaRPr/>
          </a:p>
        </p:txBody>
      </p:sp>
      <p:sp>
        <p:nvSpPr>
          <p:cNvPr id="131" name="object 131"/>
          <p:cNvSpPr/>
          <p:nvPr/>
        </p:nvSpPr>
        <p:spPr>
          <a:xfrm>
            <a:off x="5236686" y="3890551"/>
            <a:ext cx="40424" cy="39235"/>
          </a:xfrm>
          <a:custGeom>
            <a:avLst/>
            <a:gdLst/>
            <a:ahLst/>
            <a:cxnLst/>
            <a:rect l="l" t="t" r="r" b="b"/>
            <a:pathLst>
              <a:path w="44466" h="44466">
                <a:moveTo>
                  <a:pt x="33350" y="0"/>
                </a:moveTo>
                <a:lnTo>
                  <a:pt x="0" y="33350"/>
                </a:lnTo>
                <a:lnTo>
                  <a:pt x="0" y="44466"/>
                </a:lnTo>
                <a:lnTo>
                  <a:pt x="11116" y="44466"/>
                </a:lnTo>
                <a:lnTo>
                  <a:pt x="44466" y="11117"/>
                </a:lnTo>
                <a:lnTo>
                  <a:pt x="44466" y="0"/>
                </a:lnTo>
                <a:lnTo>
                  <a:pt x="33350" y="0"/>
                </a:lnTo>
                <a:close/>
              </a:path>
            </a:pathLst>
          </a:custGeom>
          <a:solidFill>
            <a:srgbClr val="00007F"/>
          </a:solidFill>
        </p:spPr>
        <p:txBody>
          <a:bodyPr wrap="square" lIns="0" tIns="0" rIns="0" bIns="0" rtlCol="0">
            <a:noAutofit/>
          </a:bodyPr>
          <a:lstStyle/>
          <a:p>
            <a:endParaRPr/>
          </a:p>
        </p:txBody>
      </p:sp>
      <p:sp>
        <p:nvSpPr>
          <p:cNvPr id="132" name="object 132"/>
          <p:cNvSpPr/>
          <p:nvPr/>
        </p:nvSpPr>
        <p:spPr>
          <a:xfrm>
            <a:off x="5206368" y="3890551"/>
            <a:ext cx="40425" cy="39235"/>
          </a:xfrm>
          <a:custGeom>
            <a:avLst/>
            <a:gdLst/>
            <a:ahLst/>
            <a:cxnLst/>
            <a:rect l="l" t="t" r="r" b="b"/>
            <a:pathLst>
              <a:path w="44467" h="44466">
                <a:moveTo>
                  <a:pt x="0" y="0"/>
                </a:moveTo>
                <a:lnTo>
                  <a:pt x="0" y="11117"/>
                </a:lnTo>
                <a:lnTo>
                  <a:pt x="33351" y="44466"/>
                </a:lnTo>
                <a:lnTo>
                  <a:pt x="44467" y="44466"/>
                </a:lnTo>
                <a:lnTo>
                  <a:pt x="44467" y="33350"/>
                </a:lnTo>
                <a:lnTo>
                  <a:pt x="11117" y="0"/>
                </a:lnTo>
                <a:lnTo>
                  <a:pt x="0" y="0"/>
                </a:lnTo>
                <a:close/>
              </a:path>
            </a:pathLst>
          </a:custGeom>
          <a:solidFill>
            <a:srgbClr val="00007F"/>
          </a:solidFill>
        </p:spPr>
        <p:txBody>
          <a:bodyPr wrap="square" lIns="0" tIns="0" rIns="0" bIns="0" rtlCol="0">
            <a:noAutofit/>
          </a:bodyPr>
          <a:lstStyle/>
          <a:p>
            <a:endParaRPr/>
          </a:p>
        </p:txBody>
      </p:sp>
      <p:sp>
        <p:nvSpPr>
          <p:cNvPr id="133" name="object 133"/>
          <p:cNvSpPr/>
          <p:nvPr/>
        </p:nvSpPr>
        <p:spPr>
          <a:xfrm>
            <a:off x="5206368" y="3861125"/>
            <a:ext cx="40425" cy="39236"/>
          </a:xfrm>
          <a:custGeom>
            <a:avLst/>
            <a:gdLst/>
            <a:ahLst/>
            <a:cxnLst/>
            <a:rect l="l" t="t" r="r" b="b"/>
            <a:pathLst>
              <a:path w="44467" h="44467">
                <a:moveTo>
                  <a:pt x="33351" y="0"/>
                </a:moveTo>
                <a:lnTo>
                  <a:pt x="0" y="33350"/>
                </a:lnTo>
                <a:lnTo>
                  <a:pt x="0" y="44467"/>
                </a:lnTo>
                <a:lnTo>
                  <a:pt x="11117" y="44467"/>
                </a:lnTo>
                <a:lnTo>
                  <a:pt x="44467" y="11117"/>
                </a:lnTo>
                <a:lnTo>
                  <a:pt x="44467" y="0"/>
                </a:lnTo>
                <a:lnTo>
                  <a:pt x="33351" y="0"/>
                </a:lnTo>
                <a:close/>
              </a:path>
            </a:pathLst>
          </a:custGeom>
          <a:solidFill>
            <a:srgbClr val="00007F"/>
          </a:solidFill>
        </p:spPr>
        <p:txBody>
          <a:bodyPr wrap="square" lIns="0" tIns="0" rIns="0" bIns="0" rtlCol="0">
            <a:noAutofit/>
          </a:bodyPr>
          <a:lstStyle/>
          <a:p>
            <a:endParaRPr/>
          </a:p>
        </p:txBody>
      </p:sp>
      <p:sp>
        <p:nvSpPr>
          <p:cNvPr id="134" name="object 134"/>
          <p:cNvSpPr/>
          <p:nvPr/>
        </p:nvSpPr>
        <p:spPr>
          <a:xfrm>
            <a:off x="5903699" y="3998449"/>
            <a:ext cx="60637" cy="58853"/>
          </a:xfrm>
          <a:custGeom>
            <a:avLst/>
            <a:gdLst/>
            <a:ahLst/>
            <a:cxnLst/>
            <a:rect l="l" t="t" r="r" b="b"/>
            <a:pathLst>
              <a:path w="66701" h="66700">
                <a:moveTo>
                  <a:pt x="33350" y="0"/>
                </a:moveTo>
                <a:lnTo>
                  <a:pt x="0" y="33350"/>
                </a:lnTo>
                <a:lnTo>
                  <a:pt x="33350" y="66700"/>
                </a:lnTo>
                <a:lnTo>
                  <a:pt x="66701" y="33350"/>
                </a:lnTo>
                <a:lnTo>
                  <a:pt x="33350" y="0"/>
                </a:lnTo>
                <a:close/>
              </a:path>
            </a:pathLst>
          </a:custGeom>
          <a:solidFill>
            <a:srgbClr val="00007F"/>
          </a:solidFill>
        </p:spPr>
        <p:txBody>
          <a:bodyPr wrap="square" lIns="0" tIns="0" rIns="0" bIns="0" rtlCol="0">
            <a:noAutofit/>
          </a:bodyPr>
          <a:lstStyle/>
          <a:p>
            <a:endParaRPr/>
          </a:p>
        </p:txBody>
      </p:sp>
      <p:sp>
        <p:nvSpPr>
          <p:cNvPr id="135" name="object 135"/>
          <p:cNvSpPr/>
          <p:nvPr/>
        </p:nvSpPr>
        <p:spPr>
          <a:xfrm>
            <a:off x="5934018" y="3998448"/>
            <a:ext cx="40425" cy="39235"/>
          </a:xfrm>
          <a:custGeom>
            <a:avLst/>
            <a:gdLst/>
            <a:ahLst/>
            <a:cxnLst/>
            <a:rect l="l" t="t" r="r" b="b"/>
            <a:pathLst>
              <a:path w="44467" h="44466">
                <a:moveTo>
                  <a:pt x="0" y="0"/>
                </a:moveTo>
                <a:lnTo>
                  <a:pt x="0" y="11116"/>
                </a:lnTo>
                <a:lnTo>
                  <a:pt x="33351" y="44466"/>
                </a:lnTo>
                <a:lnTo>
                  <a:pt x="44467" y="44466"/>
                </a:lnTo>
                <a:lnTo>
                  <a:pt x="44467" y="33350"/>
                </a:lnTo>
                <a:lnTo>
                  <a:pt x="11117" y="0"/>
                </a:lnTo>
                <a:lnTo>
                  <a:pt x="0" y="0"/>
                </a:lnTo>
                <a:close/>
              </a:path>
            </a:pathLst>
          </a:custGeom>
          <a:solidFill>
            <a:srgbClr val="00007F"/>
          </a:solidFill>
        </p:spPr>
        <p:txBody>
          <a:bodyPr wrap="square" lIns="0" tIns="0" rIns="0" bIns="0" rtlCol="0">
            <a:noAutofit/>
          </a:bodyPr>
          <a:lstStyle/>
          <a:p>
            <a:endParaRPr/>
          </a:p>
        </p:txBody>
      </p:sp>
      <p:sp>
        <p:nvSpPr>
          <p:cNvPr id="136" name="object 136"/>
          <p:cNvSpPr/>
          <p:nvPr/>
        </p:nvSpPr>
        <p:spPr>
          <a:xfrm>
            <a:off x="5934018" y="4027876"/>
            <a:ext cx="40425" cy="39235"/>
          </a:xfrm>
          <a:custGeom>
            <a:avLst/>
            <a:gdLst/>
            <a:ahLst/>
            <a:cxnLst/>
            <a:rect l="l" t="t" r="r" b="b"/>
            <a:pathLst>
              <a:path w="44467" h="44466">
                <a:moveTo>
                  <a:pt x="33351" y="0"/>
                </a:moveTo>
                <a:lnTo>
                  <a:pt x="0" y="33350"/>
                </a:lnTo>
                <a:lnTo>
                  <a:pt x="0" y="44466"/>
                </a:lnTo>
                <a:lnTo>
                  <a:pt x="11117" y="44466"/>
                </a:lnTo>
                <a:lnTo>
                  <a:pt x="44467" y="11116"/>
                </a:lnTo>
                <a:lnTo>
                  <a:pt x="44467" y="0"/>
                </a:lnTo>
                <a:lnTo>
                  <a:pt x="33351" y="0"/>
                </a:lnTo>
                <a:close/>
              </a:path>
            </a:pathLst>
          </a:custGeom>
          <a:solidFill>
            <a:srgbClr val="00007F"/>
          </a:solidFill>
        </p:spPr>
        <p:txBody>
          <a:bodyPr wrap="square" lIns="0" tIns="0" rIns="0" bIns="0" rtlCol="0">
            <a:noAutofit/>
          </a:bodyPr>
          <a:lstStyle/>
          <a:p>
            <a:endParaRPr/>
          </a:p>
        </p:txBody>
      </p:sp>
      <p:sp>
        <p:nvSpPr>
          <p:cNvPr id="137" name="object 137"/>
          <p:cNvSpPr/>
          <p:nvPr/>
        </p:nvSpPr>
        <p:spPr>
          <a:xfrm>
            <a:off x="5903698" y="4027876"/>
            <a:ext cx="40425" cy="39235"/>
          </a:xfrm>
          <a:custGeom>
            <a:avLst/>
            <a:gdLst/>
            <a:ahLst/>
            <a:cxnLst/>
            <a:rect l="l" t="t" r="r" b="b"/>
            <a:pathLst>
              <a:path w="44467" h="44466">
                <a:moveTo>
                  <a:pt x="0" y="0"/>
                </a:moveTo>
                <a:lnTo>
                  <a:pt x="0" y="11116"/>
                </a:lnTo>
                <a:lnTo>
                  <a:pt x="33350" y="44466"/>
                </a:lnTo>
                <a:lnTo>
                  <a:pt x="44467" y="44466"/>
                </a:lnTo>
                <a:lnTo>
                  <a:pt x="44467" y="33350"/>
                </a:lnTo>
                <a:lnTo>
                  <a:pt x="11117" y="0"/>
                </a:lnTo>
                <a:lnTo>
                  <a:pt x="0" y="0"/>
                </a:lnTo>
                <a:close/>
              </a:path>
            </a:pathLst>
          </a:custGeom>
          <a:solidFill>
            <a:srgbClr val="00007F"/>
          </a:solidFill>
        </p:spPr>
        <p:txBody>
          <a:bodyPr wrap="square" lIns="0" tIns="0" rIns="0" bIns="0" rtlCol="0">
            <a:noAutofit/>
          </a:bodyPr>
          <a:lstStyle/>
          <a:p>
            <a:endParaRPr/>
          </a:p>
        </p:txBody>
      </p:sp>
      <p:sp>
        <p:nvSpPr>
          <p:cNvPr id="138" name="object 138"/>
          <p:cNvSpPr/>
          <p:nvPr/>
        </p:nvSpPr>
        <p:spPr>
          <a:xfrm>
            <a:off x="5903698" y="3998448"/>
            <a:ext cx="40425" cy="39235"/>
          </a:xfrm>
          <a:custGeom>
            <a:avLst/>
            <a:gdLst/>
            <a:ahLst/>
            <a:cxnLst/>
            <a:rect l="l" t="t" r="r" b="b"/>
            <a:pathLst>
              <a:path w="44467" h="44466">
                <a:moveTo>
                  <a:pt x="33350" y="0"/>
                </a:moveTo>
                <a:lnTo>
                  <a:pt x="0" y="33350"/>
                </a:lnTo>
                <a:lnTo>
                  <a:pt x="0" y="44466"/>
                </a:lnTo>
                <a:lnTo>
                  <a:pt x="11117" y="44466"/>
                </a:lnTo>
                <a:lnTo>
                  <a:pt x="44467" y="11116"/>
                </a:lnTo>
                <a:lnTo>
                  <a:pt x="44467" y="0"/>
                </a:lnTo>
                <a:lnTo>
                  <a:pt x="33350" y="0"/>
                </a:lnTo>
                <a:close/>
              </a:path>
            </a:pathLst>
          </a:custGeom>
          <a:solidFill>
            <a:srgbClr val="00007F"/>
          </a:solidFill>
        </p:spPr>
        <p:txBody>
          <a:bodyPr wrap="square" lIns="0" tIns="0" rIns="0" bIns="0" rtlCol="0">
            <a:noAutofit/>
          </a:bodyPr>
          <a:lstStyle/>
          <a:p>
            <a:endParaRPr/>
          </a:p>
        </p:txBody>
      </p:sp>
      <p:sp>
        <p:nvSpPr>
          <p:cNvPr id="139" name="object 139"/>
          <p:cNvSpPr/>
          <p:nvPr/>
        </p:nvSpPr>
        <p:spPr>
          <a:xfrm>
            <a:off x="6621243" y="3664947"/>
            <a:ext cx="818605" cy="264839"/>
          </a:xfrm>
          <a:custGeom>
            <a:avLst/>
            <a:gdLst/>
            <a:ahLst/>
            <a:cxnLst/>
            <a:rect l="l" t="t" r="r" b="b"/>
            <a:pathLst>
              <a:path w="900466" h="300151">
                <a:moveTo>
                  <a:pt x="0" y="300151"/>
                </a:moveTo>
                <a:lnTo>
                  <a:pt x="900466" y="300151"/>
                </a:lnTo>
                <a:lnTo>
                  <a:pt x="900466" y="0"/>
                </a:lnTo>
                <a:lnTo>
                  <a:pt x="0" y="0"/>
                </a:lnTo>
                <a:lnTo>
                  <a:pt x="0" y="300151"/>
                </a:lnTo>
                <a:close/>
              </a:path>
            </a:pathLst>
          </a:custGeom>
          <a:solidFill>
            <a:srgbClr val="FEFFFE"/>
          </a:solidFill>
        </p:spPr>
        <p:txBody>
          <a:bodyPr wrap="square" lIns="0" tIns="0" rIns="0" bIns="0" rtlCol="0">
            <a:noAutofit/>
          </a:bodyPr>
          <a:lstStyle/>
          <a:p>
            <a:endParaRPr/>
          </a:p>
        </p:txBody>
      </p:sp>
      <p:sp>
        <p:nvSpPr>
          <p:cNvPr id="140" name="object 140"/>
          <p:cNvSpPr/>
          <p:nvPr/>
        </p:nvSpPr>
        <p:spPr>
          <a:xfrm>
            <a:off x="6626295" y="3669851"/>
            <a:ext cx="808500" cy="255030"/>
          </a:xfrm>
          <a:custGeom>
            <a:avLst/>
            <a:gdLst/>
            <a:ahLst/>
            <a:cxnLst/>
            <a:rect l="l" t="t" r="r" b="b"/>
            <a:pathLst>
              <a:path w="889350" h="289034">
                <a:moveTo>
                  <a:pt x="0" y="0"/>
                </a:moveTo>
                <a:lnTo>
                  <a:pt x="889350" y="0"/>
                </a:lnTo>
                <a:lnTo>
                  <a:pt x="889350" y="289034"/>
                </a:lnTo>
                <a:lnTo>
                  <a:pt x="0" y="289034"/>
                </a:lnTo>
                <a:lnTo>
                  <a:pt x="0" y="0"/>
                </a:lnTo>
                <a:close/>
              </a:path>
            </a:pathLst>
          </a:custGeom>
          <a:ln w="43">
            <a:solidFill>
              <a:srgbClr val="000000"/>
            </a:solidFill>
          </a:ln>
        </p:spPr>
        <p:txBody>
          <a:bodyPr wrap="square" lIns="0" tIns="0" rIns="0" bIns="0" rtlCol="0">
            <a:noAutofit/>
          </a:bodyPr>
          <a:lstStyle/>
          <a:p>
            <a:endParaRPr/>
          </a:p>
        </p:txBody>
      </p:sp>
      <p:sp>
        <p:nvSpPr>
          <p:cNvPr id="141" name="object 141"/>
          <p:cNvSpPr/>
          <p:nvPr/>
        </p:nvSpPr>
        <p:spPr>
          <a:xfrm>
            <a:off x="6651561" y="3704183"/>
            <a:ext cx="232444" cy="58853"/>
          </a:xfrm>
          <a:custGeom>
            <a:avLst/>
            <a:gdLst/>
            <a:ahLst/>
            <a:cxnLst/>
            <a:rect l="l" t="t" r="r" b="b"/>
            <a:pathLst>
              <a:path w="255688" h="66700">
                <a:moveTo>
                  <a:pt x="0" y="66700"/>
                </a:moveTo>
                <a:lnTo>
                  <a:pt x="255688" y="66700"/>
                </a:lnTo>
                <a:lnTo>
                  <a:pt x="255688" y="0"/>
                </a:lnTo>
                <a:lnTo>
                  <a:pt x="0" y="0"/>
                </a:lnTo>
                <a:lnTo>
                  <a:pt x="0" y="66700"/>
                </a:lnTo>
                <a:close/>
              </a:path>
            </a:pathLst>
          </a:custGeom>
          <a:solidFill>
            <a:srgbClr val="983365"/>
          </a:solidFill>
        </p:spPr>
        <p:txBody>
          <a:bodyPr wrap="square" lIns="0" tIns="0" rIns="0" bIns="0" rtlCol="0">
            <a:noAutofit/>
          </a:bodyPr>
          <a:lstStyle/>
          <a:p>
            <a:endParaRPr/>
          </a:p>
        </p:txBody>
      </p:sp>
      <p:sp>
        <p:nvSpPr>
          <p:cNvPr id="142" name="object 142"/>
          <p:cNvSpPr/>
          <p:nvPr/>
        </p:nvSpPr>
        <p:spPr>
          <a:xfrm>
            <a:off x="6656614" y="3709087"/>
            <a:ext cx="222337" cy="49044"/>
          </a:xfrm>
          <a:custGeom>
            <a:avLst/>
            <a:gdLst/>
            <a:ahLst/>
            <a:cxnLst/>
            <a:rect l="l" t="t" r="r" b="b"/>
            <a:pathLst>
              <a:path w="244571" h="55583">
                <a:moveTo>
                  <a:pt x="0" y="0"/>
                </a:moveTo>
                <a:lnTo>
                  <a:pt x="244571" y="0"/>
                </a:lnTo>
                <a:lnTo>
                  <a:pt x="244571" y="55583"/>
                </a:lnTo>
                <a:lnTo>
                  <a:pt x="0" y="55583"/>
                </a:lnTo>
                <a:lnTo>
                  <a:pt x="0" y="0"/>
                </a:lnTo>
                <a:close/>
              </a:path>
            </a:pathLst>
          </a:custGeom>
          <a:ln w="11116">
            <a:solidFill>
              <a:srgbClr val="000000"/>
            </a:solidFill>
          </a:ln>
        </p:spPr>
        <p:txBody>
          <a:bodyPr wrap="square" lIns="0" tIns="0" rIns="0" bIns="0" rtlCol="0">
            <a:noAutofit/>
          </a:bodyPr>
          <a:lstStyle/>
          <a:p>
            <a:endParaRPr/>
          </a:p>
        </p:txBody>
      </p:sp>
      <p:sp>
        <p:nvSpPr>
          <p:cNvPr id="143" name="object 143"/>
          <p:cNvSpPr/>
          <p:nvPr/>
        </p:nvSpPr>
        <p:spPr>
          <a:xfrm>
            <a:off x="6651561" y="3866029"/>
            <a:ext cx="242550" cy="0"/>
          </a:xfrm>
          <a:custGeom>
            <a:avLst/>
            <a:gdLst/>
            <a:ahLst/>
            <a:cxnLst/>
            <a:rect l="l" t="t" r="r" b="b"/>
            <a:pathLst>
              <a:path w="266805">
                <a:moveTo>
                  <a:pt x="0" y="0"/>
                </a:moveTo>
                <a:lnTo>
                  <a:pt x="266805" y="0"/>
                </a:lnTo>
              </a:path>
            </a:pathLst>
          </a:custGeom>
          <a:ln w="11116">
            <a:solidFill>
              <a:srgbClr val="00007F"/>
            </a:solidFill>
          </a:ln>
        </p:spPr>
        <p:txBody>
          <a:bodyPr wrap="square" lIns="0" tIns="0" rIns="0" bIns="0" rtlCol="0">
            <a:noAutofit/>
          </a:bodyPr>
          <a:lstStyle/>
          <a:p>
            <a:endParaRPr/>
          </a:p>
        </p:txBody>
      </p:sp>
      <p:sp>
        <p:nvSpPr>
          <p:cNvPr id="144" name="object 144"/>
          <p:cNvSpPr/>
          <p:nvPr/>
        </p:nvSpPr>
        <p:spPr>
          <a:xfrm>
            <a:off x="6732412" y="3831698"/>
            <a:ext cx="60636" cy="58853"/>
          </a:xfrm>
          <a:custGeom>
            <a:avLst/>
            <a:gdLst/>
            <a:ahLst/>
            <a:cxnLst/>
            <a:rect l="l" t="t" r="r" b="b"/>
            <a:pathLst>
              <a:path w="66700" h="66700">
                <a:moveTo>
                  <a:pt x="33350" y="0"/>
                </a:moveTo>
                <a:lnTo>
                  <a:pt x="0" y="33350"/>
                </a:lnTo>
                <a:lnTo>
                  <a:pt x="33350" y="66700"/>
                </a:lnTo>
                <a:lnTo>
                  <a:pt x="66700" y="33350"/>
                </a:lnTo>
                <a:lnTo>
                  <a:pt x="33350" y="0"/>
                </a:lnTo>
                <a:close/>
              </a:path>
            </a:pathLst>
          </a:custGeom>
          <a:solidFill>
            <a:srgbClr val="00007F"/>
          </a:solidFill>
        </p:spPr>
        <p:txBody>
          <a:bodyPr wrap="square" lIns="0" tIns="0" rIns="0" bIns="0" rtlCol="0">
            <a:noAutofit/>
          </a:bodyPr>
          <a:lstStyle/>
          <a:p>
            <a:endParaRPr/>
          </a:p>
        </p:txBody>
      </p:sp>
      <p:sp>
        <p:nvSpPr>
          <p:cNvPr id="145" name="object 145"/>
          <p:cNvSpPr/>
          <p:nvPr/>
        </p:nvSpPr>
        <p:spPr>
          <a:xfrm>
            <a:off x="6762730" y="3831698"/>
            <a:ext cx="40424" cy="39236"/>
          </a:xfrm>
          <a:custGeom>
            <a:avLst/>
            <a:gdLst/>
            <a:ahLst/>
            <a:cxnLst/>
            <a:rect l="l" t="t" r="r" b="b"/>
            <a:pathLst>
              <a:path w="44466" h="44467">
                <a:moveTo>
                  <a:pt x="0" y="0"/>
                </a:moveTo>
                <a:lnTo>
                  <a:pt x="0" y="11117"/>
                </a:lnTo>
                <a:lnTo>
                  <a:pt x="33350" y="44467"/>
                </a:lnTo>
                <a:lnTo>
                  <a:pt x="44466" y="44467"/>
                </a:lnTo>
                <a:lnTo>
                  <a:pt x="44466" y="33350"/>
                </a:lnTo>
                <a:lnTo>
                  <a:pt x="11116" y="0"/>
                </a:lnTo>
                <a:lnTo>
                  <a:pt x="0" y="0"/>
                </a:lnTo>
                <a:close/>
              </a:path>
            </a:pathLst>
          </a:custGeom>
          <a:solidFill>
            <a:srgbClr val="00007F"/>
          </a:solidFill>
        </p:spPr>
        <p:txBody>
          <a:bodyPr wrap="square" lIns="0" tIns="0" rIns="0" bIns="0" rtlCol="0">
            <a:noAutofit/>
          </a:bodyPr>
          <a:lstStyle/>
          <a:p>
            <a:endParaRPr/>
          </a:p>
        </p:txBody>
      </p:sp>
      <p:sp>
        <p:nvSpPr>
          <p:cNvPr id="146" name="object 146"/>
          <p:cNvSpPr/>
          <p:nvPr/>
        </p:nvSpPr>
        <p:spPr>
          <a:xfrm>
            <a:off x="6762730" y="3861125"/>
            <a:ext cx="40424" cy="39236"/>
          </a:xfrm>
          <a:custGeom>
            <a:avLst/>
            <a:gdLst/>
            <a:ahLst/>
            <a:cxnLst/>
            <a:rect l="l" t="t" r="r" b="b"/>
            <a:pathLst>
              <a:path w="44466" h="44467">
                <a:moveTo>
                  <a:pt x="33350" y="0"/>
                </a:moveTo>
                <a:lnTo>
                  <a:pt x="0" y="33350"/>
                </a:lnTo>
                <a:lnTo>
                  <a:pt x="0" y="44467"/>
                </a:lnTo>
                <a:lnTo>
                  <a:pt x="11116" y="44467"/>
                </a:lnTo>
                <a:lnTo>
                  <a:pt x="44466" y="11117"/>
                </a:lnTo>
                <a:lnTo>
                  <a:pt x="44466" y="0"/>
                </a:lnTo>
                <a:lnTo>
                  <a:pt x="33350" y="0"/>
                </a:lnTo>
                <a:close/>
              </a:path>
            </a:pathLst>
          </a:custGeom>
          <a:solidFill>
            <a:srgbClr val="00007F"/>
          </a:solidFill>
        </p:spPr>
        <p:txBody>
          <a:bodyPr wrap="square" lIns="0" tIns="0" rIns="0" bIns="0" rtlCol="0">
            <a:noAutofit/>
          </a:bodyPr>
          <a:lstStyle/>
          <a:p>
            <a:endParaRPr/>
          </a:p>
        </p:txBody>
      </p:sp>
      <p:sp>
        <p:nvSpPr>
          <p:cNvPr id="147" name="object 147"/>
          <p:cNvSpPr/>
          <p:nvPr/>
        </p:nvSpPr>
        <p:spPr>
          <a:xfrm>
            <a:off x="6732412" y="3861125"/>
            <a:ext cx="40424" cy="39236"/>
          </a:xfrm>
          <a:custGeom>
            <a:avLst/>
            <a:gdLst/>
            <a:ahLst/>
            <a:cxnLst/>
            <a:rect l="l" t="t" r="r" b="b"/>
            <a:pathLst>
              <a:path w="44466" h="44467">
                <a:moveTo>
                  <a:pt x="0" y="0"/>
                </a:moveTo>
                <a:lnTo>
                  <a:pt x="0" y="11117"/>
                </a:lnTo>
                <a:lnTo>
                  <a:pt x="33350" y="44467"/>
                </a:lnTo>
                <a:lnTo>
                  <a:pt x="44466" y="44467"/>
                </a:lnTo>
                <a:lnTo>
                  <a:pt x="44466" y="33350"/>
                </a:lnTo>
                <a:lnTo>
                  <a:pt x="11116" y="0"/>
                </a:lnTo>
                <a:lnTo>
                  <a:pt x="0" y="0"/>
                </a:lnTo>
                <a:close/>
              </a:path>
            </a:pathLst>
          </a:custGeom>
          <a:solidFill>
            <a:srgbClr val="00007F"/>
          </a:solidFill>
        </p:spPr>
        <p:txBody>
          <a:bodyPr wrap="square" lIns="0" tIns="0" rIns="0" bIns="0" rtlCol="0">
            <a:noAutofit/>
          </a:bodyPr>
          <a:lstStyle/>
          <a:p>
            <a:endParaRPr/>
          </a:p>
        </p:txBody>
      </p:sp>
      <p:sp>
        <p:nvSpPr>
          <p:cNvPr id="148" name="object 148"/>
          <p:cNvSpPr/>
          <p:nvPr/>
        </p:nvSpPr>
        <p:spPr>
          <a:xfrm>
            <a:off x="6732412" y="3831698"/>
            <a:ext cx="40424" cy="39236"/>
          </a:xfrm>
          <a:custGeom>
            <a:avLst/>
            <a:gdLst/>
            <a:ahLst/>
            <a:cxnLst/>
            <a:rect l="l" t="t" r="r" b="b"/>
            <a:pathLst>
              <a:path w="44466" h="44467">
                <a:moveTo>
                  <a:pt x="33350" y="0"/>
                </a:moveTo>
                <a:lnTo>
                  <a:pt x="0" y="33350"/>
                </a:lnTo>
                <a:lnTo>
                  <a:pt x="0" y="44467"/>
                </a:lnTo>
                <a:lnTo>
                  <a:pt x="11116" y="44467"/>
                </a:lnTo>
                <a:lnTo>
                  <a:pt x="44466" y="11117"/>
                </a:lnTo>
                <a:lnTo>
                  <a:pt x="44466" y="0"/>
                </a:lnTo>
                <a:lnTo>
                  <a:pt x="33350" y="0"/>
                </a:lnTo>
                <a:close/>
              </a:path>
            </a:pathLst>
          </a:custGeom>
          <a:solidFill>
            <a:srgbClr val="00007F"/>
          </a:solidFill>
        </p:spPr>
        <p:txBody>
          <a:bodyPr wrap="square" lIns="0" tIns="0" rIns="0" bIns="0" rtlCol="0">
            <a:noAutofit/>
          </a:bodyPr>
          <a:lstStyle/>
          <a:p>
            <a:endParaRPr/>
          </a:p>
        </p:txBody>
      </p:sp>
      <p:sp>
        <p:nvSpPr>
          <p:cNvPr id="149" name="object 149"/>
          <p:cNvSpPr/>
          <p:nvPr/>
        </p:nvSpPr>
        <p:spPr>
          <a:xfrm>
            <a:off x="1452837" y="2015225"/>
            <a:ext cx="7052276" cy="3701607"/>
          </a:xfrm>
          <a:custGeom>
            <a:avLst/>
            <a:gdLst/>
            <a:ahLst/>
            <a:cxnLst/>
            <a:rect l="l" t="t" r="r" b="b"/>
            <a:pathLst>
              <a:path w="7757504" h="4195155">
                <a:moveTo>
                  <a:pt x="0" y="0"/>
                </a:moveTo>
                <a:lnTo>
                  <a:pt x="7757504" y="0"/>
                </a:lnTo>
                <a:lnTo>
                  <a:pt x="7757504" y="4195155"/>
                </a:lnTo>
                <a:lnTo>
                  <a:pt x="0" y="4195155"/>
                </a:lnTo>
                <a:lnTo>
                  <a:pt x="0" y="0"/>
                </a:lnTo>
                <a:close/>
              </a:path>
            </a:pathLst>
          </a:custGeom>
          <a:ln w="4156">
            <a:solidFill>
              <a:srgbClr val="000000"/>
            </a:solidFill>
          </a:ln>
        </p:spPr>
        <p:txBody>
          <a:bodyPr wrap="square" lIns="0" tIns="0" rIns="0" bIns="0" rtlCol="0">
            <a:noAutofit/>
          </a:bodyPr>
          <a:lstStyle/>
          <a:p>
            <a:endParaRPr/>
          </a:p>
        </p:txBody>
      </p:sp>
      <p:sp>
        <p:nvSpPr>
          <p:cNvPr id="51" name="object 51"/>
          <p:cNvSpPr txBox="1"/>
          <p:nvPr/>
        </p:nvSpPr>
        <p:spPr>
          <a:xfrm>
            <a:off x="3193174" y="1307726"/>
            <a:ext cx="45729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a:t>
            </a:r>
            <a:endParaRPr sz="2200">
              <a:latin typeface="Times New Roman"/>
              <a:cs typeface="Times New Roman"/>
            </a:endParaRPr>
          </a:p>
        </p:txBody>
      </p:sp>
      <p:sp>
        <p:nvSpPr>
          <p:cNvPr id="50" name="object 50"/>
          <p:cNvSpPr txBox="1"/>
          <p:nvPr/>
        </p:nvSpPr>
        <p:spPr>
          <a:xfrm>
            <a:off x="3655084" y="1307726"/>
            <a:ext cx="58812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a:t>
            </a:r>
            <a:endParaRPr sz="2200">
              <a:latin typeface="Times New Roman"/>
              <a:cs typeface="Times New Roman"/>
            </a:endParaRPr>
          </a:p>
        </p:txBody>
      </p:sp>
      <p:sp>
        <p:nvSpPr>
          <p:cNvPr id="49" name="object 49"/>
          <p:cNvSpPr txBox="1"/>
          <p:nvPr/>
        </p:nvSpPr>
        <p:spPr>
          <a:xfrm>
            <a:off x="4247837" y="1307726"/>
            <a:ext cx="77277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Ratios</a:t>
            </a:r>
            <a:endParaRPr sz="2200">
              <a:latin typeface="Times New Roman"/>
              <a:cs typeface="Times New Roman"/>
            </a:endParaRPr>
          </a:p>
        </p:txBody>
      </p:sp>
      <p:sp>
        <p:nvSpPr>
          <p:cNvPr id="48" name="object 48"/>
          <p:cNvSpPr txBox="1"/>
          <p:nvPr/>
        </p:nvSpPr>
        <p:spPr>
          <a:xfrm>
            <a:off x="5025243" y="1307726"/>
            <a:ext cx="4647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and</a:t>
            </a:r>
            <a:endParaRPr sz="2200">
              <a:latin typeface="Times New Roman"/>
              <a:cs typeface="Times New Roman"/>
            </a:endParaRPr>
          </a:p>
        </p:txBody>
      </p:sp>
      <p:sp>
        <p:nvSpPr>
          <p:cNvPr id="47" name="object 47"/>
          <p:cNvSpPr txBox="1"/>
          <p:nvPr/>
        </p:nvSpPr>
        <p:spPr>
          <a:xfrm>
            <a:off x="5494580" y="1307726"/>
            <a:ext cx="57283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Risk</a:t>
            </a:r>
            <a:endParaRPr sz="2200">
              <a:latin typeface="Times New Roman"/>
              <a:cs typeface="Times New Roman"/>
            </a:endParaRPr>
          </a:p>
        </p:txBody>
      </p:sp>
      <p:sp>
        <p:nvSpPr>
          <p:cNvPr id="46" name="object 46"/>
          <p:cNvSpPr txBox="1"/>
          <p:nvPr/>
        </p:nvSpPr>
        <p:spPr>
          <a:xfrm>
            <a:off x="2567197" y="2858213"/>
            <a:ext cx="168408" cy="120500"/>
          </a:xfrm>
          <a:prstGeom prst="rect">
            <a:avLst/>
          </a:prstGeom>
        </p:spPr>
        <p:txBody>
          <a:bodyPr wrap="square" lIns="0" tIns="0" rIns="0" bIns="0" rtlCol="0">
            <a:noAutofit/>
          </a:bodyPr>
          <a:lstStyle/>
          <a:p>
            <a:pPr marL="11397">
              <a:spcBef>
                <a:spcPts val="9"/>
              </a:spcBef>
            </a:pPr>
            <a:r>
              <a:rPr sz="800" spc="67" dirty="0">
                <a:latin typeface="Arial"/>
                <a:cs typeface="Arial"/>
              </a:rPr>
              <a:t>3</a:t>
            </a:r>
            <a:r>
              <a:rPr sz="800" dirty="0">
                <a:latin typeface="Arial"/>
                <a:cs typeface="Arial"/>
              </a:rPr>
              <a:t>5</a:t>
            </a:r>
            <a:r>
              <a:rPr sz="800" spc="-143" dirty="0">
                <a:latin typeface="Arial"/>
                <a:cs typeface="Arial"/>
              </a:rPr>
              <a:t> </a:t>
            </a:r>
            <a:endParaRPr sz="800">
              <a:latin typeface="Arial"/>
              <a:cs typeface="Arial"/>
            </a:endParaRPr>
          </a:p>
        </p:txBody>
      </p:sp>
      <p:sp>
        <p:nvSpPr>
          <p:cNvPr id="45" name="object 45"/>
          <p:cNvSpPr txBox="1"/>
          <p:nvPr/>
        </p:nvSpPr>
        <p:spPr>
          <a:xfrm>
            <a:off x="6357041" y="4682661"/>
            <a:ext cx="195446" cy="120500"/>
          </a:xfrm>
          <a:prstGeom prst="rect">
            <a:avLst/>
          </a:prstGeom>
        </p:spPr>
        <p:txBody>
          <a:bodyPr wrap="square" lIns="0" tIns="0" rIns="0" bIns="0" rtlCol="0">
            <a:noAutofit/>
          </a:bodyPr>
          <a:lstStyle/>
          <a:p>
            <a:pPr marL="11397">
              <a:lnSpc>
                <a:spcPct val="95825"/>
              </a:lnSpc>
              <a:spcBef>
                <a:spcPts val="9"/>
              </a:spcBef>
            </a:pPr>
            <a:r>
              <a:rPr sz="800" spc="45" dirty="0">
                <a:latin typeface="Arial"/>
                <a:cs typeface="Arial"/>
              </a:rPr>
              <a:t>0.5</a:t>
            </a:r>
            <a:endParaRPr sz="800">
              <a:latin typeface="Arial"/>
              <a:cs typeface="Arial"/>
            </a:endParaRPr>
          </a:p>
        </p:txBody>
      </p:sp>
      <p:sp>
        <p:nvSpPr>
          <p:cNvPr id="44" name="object 44"/>
          <p:cNvSpPr txBox="1"/>
          <p:nvPr/>
        </p:nvSpPr>
        <p:spPr>
          <a:xfrm>
            <a:off x="3867150" y="5774111"/>
            <a:ext cx="948715"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Risk classes</a:t>
            </a:r>
            <a:endParaRPr sz="1400">
              <a:latin typeface="Times New Roman"/>
              <a:cs typeface="Times New Roman"/>
            </a:endParaRPr>
          </a:p>
        </p:txBody>
      </p:sp>
      <p:sp>
        <p:nvSpPr>
          <p:cNvPr id="43" name="object 4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42" name="object 4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62</a:t>
            </a:r>
            <a:endParaRPr sz="1300">
              <a:latin typeface="Times New Roman"/>
              <a:cs typeface="Times New Roman"/>
            </a:endParaRPr>
          </a:p>
        </p:txBody>
      </p:sp>
      <p:sp>
        <p:nvSpPr>
          <p:cNvPr id="41" name="object 41"/>
          <p:cNvSpPr txBox="1"/>
          <p:nvPr/>
        </p:nvSpPr>
        <p:spPr>
          <a:xfrm>
            <a:off x="6623779" y="3667410"/>
            <a:ext cx="270332" cy="41678"/>
          </a:xfrm>
          <a:prstGeom prst="rect">
            <a:avLst/>
          </a:prstGeom>
        </p:spPr>
        <p:txBody>
          <a:bodyPr wrap="square" lIns="0" tIns="0" rIns="0" bIns="0" rtlCol="0">
            <a:noAutofit/>
          </a:bodyPr>
          <a:lstStyle/>
          <a:p>
            <a:endParaRPr/>
          </a:p>
        </p:txBody>
      </p:sp>
      <p:sp>
        <p:nvSpPr>
          <p:cNvPr id="40" name="object 40"/>
          <p:cNvSpPr txBox="1"/>
          <p:nvPr/>
        </p:nvSpPr>
        <p:spPr>
          <a:xfrm>
            <a:off x="6894111" y="3667409"/>
            <a:ext cx="543201" cy="259916"/>
          </a:xfrm>
          <a:prstGeom prst="rect">
            <a:avLst/>
          </a:prstGeom>
        </p:spPr>
        <p:txBody>
          <a:bodyPr wrap="square" lIns="0" tIns="0" rIns="0" bIns="0" rtlCol="0">
            <a:noAutofit/>
          </a:bodyPr>
          <a:lstStyle/>
          <a:p>
            <a:pPr marL="22794">
              <a:lnSpc>
                <a:spcPts val="897"/>
              </a:lnSpc>
            </a:pPr>
            <a:endParaRPr sz="900"/>
          </a:p>
        </p:txBody>
      </p:sp>
      <p:sp>
        <p:nvSpPr>
          <p:cNvPr id="39" name="object 39"/>
          <p:cNvSpPr txBox="1"/>
          <p:nvPr/>
        </p:nvSpPr>
        <p:spPr>
          <a:xfrm>
            <a:off x="6623779" y="3709087"/>
            <a:ext cx="270332" cy="49044"/>
          </a:xfrm>
          <a:prstGeom prst="rect">
            <a:avLst/>
          </a:prstGeom>
        </p:spPr>
        <p:txBody>
          <a:bodyPr wrap="square" lIns="0" tIns="0" rIns="0" bIns="0" rtlCol="0">
            <a:noAutofit/>
          </a:bodyPr>
          <a:lstStyle/>
          <a:p>
            <a:endParaRPr/>
          </a:p>
        </p:txBody>
      </p:sp>
      <p:sp>
        <p:nvSpPr>
          <p:cNvPr id="38" name="object 38"/>
          <p:cNvSpPr txBox="1"/>
          <p:nvPr/>
        </p:nvSpPr>
        <p:spPr>
          <a:xfrm>
            <a:off x="6623779" y="3758132"/>
            <a:ext cx="270332" cy="107897"/>
          </a:xfrm>
          <a:prstGeom prst="rect">
            <a:avLst/>
          </a:prstGeom>
        </p:spPr>
        <p:txBody>
          <a:bodyPr wrap="square" lIns="0" tIns="0" rIns="0" bIns="0" rtlCol="0">
            <a:noAutofit/>
          </a:bodyPr>
          <a:lstStyle/>
          <a:p>
            <a:pPr marL="22794">
              <a:lnSpc>
                <a:spcPts val="853"/>
              </a:lnSpc>
              <a:spcBef>
                <a:spcPts val="11"/>
              </a:spcBef>
            </a:pPr>
            <a:endParaRPr sz="900"/>
          </a:p>
        </p:txBody>
      </p:sp>
      <p:sp>
        <p:nvSpPr>
          <p:cNvPr id="37" name="object 37"/>
          <p:cNvSpPr txBox="1"/>
          <p:nvPr/>
        </p:nvSpPr>
        <p:spPr>
          <a:xfrm>
            <a:off x="6623779" y="3866029"/>
            <a:ext cx="270332" cy="61295"/>
          </a:xfrm>
          <a:prstGeom prst="rect">
            <a:avLst/>
          </a:prstGeom>
        </p:spPr>
        <p:txBody>
          <a:bodyPr wrap="square" lIns="0" tIns="0" rIns="0" bIns="0" rtlCol="0">
            <a:noAutofit/>
          </a:bodyPr>
          <a:lstStyle/>
          <a:p>
            <a:pPr marL="22794">
              <a:lnSpc>
                <a:spcPts val="449"/>
              </a:lnSpc>
              <a:spcBef>
                <a:spcPts val="41"/>
              </a:spcBef>
            </a:pPr>
            <a:endParaRPr sz="400"/>
          </a:p>
        </p:txBody>
      </p:sp>
      <p:sp>
        <p:nvSpPr>
          <p:cNvPr id="36" name="object 36"/>
          <p:cNvSpPr txBox="1"/>
          <p:nvPr/>
        </p:nvSpPr>
        <p:spPr>
          <a:xfrm>
            <a:off x="2750549" y="2218140"/>
            <a:ext cx="35068" cy="348214"/>
          </a:xfrm>
          <a:prstGeom prst="rect">
            <a:avLst/>
          </a:prstGeom>
        </p:spPr>
        <p:txBody>
          <a:bodyPr wrap="square" lIns="0" tIns="0" rIns="0" bIns="0" rtlCol="0">
            <a:noAutofit/>
          </a:bodyPr>
          <a:lstStyle/>
          <a:p>
            <a:pPr marL="22794">
              <a:lnSpc>
                <a:spcPts val="897"/>
              </a:lnSpc>
            </a:pPr>
            <a:endParaRPr sz="900"/>
          </a:p>
        </p:txBody>
      </p:sp>
      <p:sp>
        <p:nvSpPr>
          <p:cNvPr id="35" name="object 35"/>
          <p:cNvSpPr txBox="1"/>
          <p:nvPr/>
        </p:nvSpPr>
        <p:spPr>
          <a:xfrm>
            <a:off x="2785617" y="2218140"/>
            <a:ext cx="3506868" cy="205985"/>
          </a:xfrm>
          <a:prstGeom prst="rect">
            <a:avLst/>
          </a:prstGeom>
        </p:spPr>
        <p:txBody>
          <a:bodyPr wrap="square" lIns="0" tIns="0" rIns="0" bIns="0" rtlCol="0">
            <a:noAutofit/>
          </a:bodyPr>
          <a:lstStyle/>
          <a:p>
            <a:pPr marL="22794">
              <a:lnSpc>
                <a:spcPts val="897"/>
              </a:lnSpc>
            </a:pPr>
            <a:endParaRPr sz="900"/>
          </a:p>
        </p:txBody>
      </p:sp>
      <p:sp>
        <p:nvSpPr>
          <p:cNvPr id="34" name="object 34"/>
          <p:cNvSpPr txBox="1"/>
          <p:nvPr/>
        </p:nvSpPr>
        <p:spPr>
          <a:xfrm>
            <a:off x="2785617" y="2424126"/>
            <a:ext cx="3011965" cy="1108401"/>
          </a:xfrm>
          <a:prstGeom prst="rect">
            <a:avLst/>
          </a:prstGeom>
        </p:spPr>
        <p:txBody>
          <a:bodyPr wrap="square" lIns="0" tIns="0" rIns="0" bIns="0" rtlCol="0">
            <a:noAutofit/>
          </a:bodyPr>
          <a:lstStyle/>
          <a:p>
            <a:pPr marL="22794">
              <a:lnSpc>
                <a:spcPts val="897"/>
              </a:lnSpc>
            </a:pPr>
            <a:endParaRPr sz="900"/>
          </a:p>
        </p:txBody>
      </p:sp>
      <p:sp>
        <p:nvSpPr>
          <p:cNvPr id="33" name="object 33"/>
          <p:cNvSpPr txBox="1"/>
          <p:nvPr/>
        </p:nvSpPr>
        <p:spPr>
          <a:xfrm>
            <a:off x="5797583" y="2424127"/>
            <a:ext cx="282975" cy="2961982"/>
          </a:xfrm>
          <a:prstGeom prst="rect">
            <a:avLst/>
          </a:prstGeom>
        </p:spPr>
        <p:txBody>
          <a:bodyPr wrap="square" lIns="0" tIns="0" rIns="0" bIns="0" rtlCol="0">
            <a:noAutofit/>
          </a:bodyPr>
          <a:lstStyle/>
          <a:p>
            <a:pPr marL="22794">
              <a:lnSpc>
                <a:spcPts val="897"/>
              </a:lnSpc>
            </a:pPr>
            <a:endParaRPr sz="900"/>
          </a:p>
        </p:txBody>
      </p:sp>
      <p:sp>
        <p:nvSpPr>
          <p:cNvPr id="32" name="object 32"/>
          <p:cNvSpPr txBox="1"/>
          <p:nvPr/>
        </p:nvSpPr>
        <p:spPr>
          <a:xfrm>
            <a:off x="6080557" y="2424127"/>
            <a:ext cx="211927" cy="2961982"/>
          </a:xfrm>
          <a:prstGeom prst="rect">
            <a:avLst/>
          </a:prstGeom>
        </p:spPr>
        <p:txBody>
          <a:bodyPr wrap="square" lIns="0" tIns="0" rIns="0" bIns="0" rtlCol="0">
            <a:noAutofit/>
          </a:bodyPr>
          <a:lstStyle/>
          <a:p>
            <a:pPr marL="22794">
              <a:lnSpc>
                <a:spcPts val="897"/>
              </a:lnSpc>
            </a:pPr>
            <a:endParaRPr sz="900"/>
          </a:p>
        </p:txBody>
      </p:sp>
      <p:sp>
        <p:nvSpPr>
          <p:cNvPr id="31" name="object 31"/>
          <p:cNvSpPr txBox="1"/>
          <p:nvPr/>
        </p:nvSpPr>
        <p:spPr>
          <a:xfrm>
            <a:off x="2750549" y="2566355"/>
            <a:ext cx="35068" cy="353119"/>
          </a:xfrm>
          <a:prstGeom prst="rect">
            <a:avLst/>
          </a:prstGeom>
        </p:spPr>
        <p:txBody>
          <a:bodyPr wrap="square" lIns="0" tIns="0" rIns="0" bIns="0" rtlCol="0">
            <a:noAutofit/>
          </a:bodyPr>
          <a:lstStyle/>
          <a:p>
            <a:pPr marL="22794">
              <a:lnSpc>
                <a:spcPts val="897"/>
              </a:lnSpc>
            </a:pPr>
            <a:endParaRPr sz="900"/>
          </a:p>
        </p:txBody>
      </p:sp>
      <p:sp>
        <p:nvSpPr>
          <p:cNvPr id="30" name="object 30"/>
          <p:cNvSpPr txBox="1"/>
          <p:nvPr/>
        </p:nvSpPr>
        <p:spPr>
          <a:xfrm>
            <a:off x="6292486" y="2850811"/>
            <a:ext cx="25568" cy="627767"/>
          </a:xfrm>
          <a:prstGeom prst="rect">
            <a:avLst/>
          </a:prstGeom>
        </p:spPr>
        <p:txBody>
          <a:bodyPr wrap="square" lIns="0" tIns="0" rIns="0" bIns="0" rtlCol="0">
            <a:noAutofit/>
          </a:bodyPr>
          <a:lstStyle/>
          <a:p>
            <a:pPr marL="22794">
              <a:lnSpc>
                <a:spcPts val="897"/>
              </a:lnSpc>
            </a:pPr>
            <a:endParaRPr sz="900"/>
          </a:p>
        </p:txBody>
      </p:sp>
      <p:sp>
        <p:nvSpPr>
          <p:cNvPr id="29" name="object 29"/>
          <p:cNvSpPr txBox="1"/>
          <p:nvPr/>
        </p:nvSpPr>
        <p:spPr>
          <a:xfrm>
            <a:off x="2750549" y="2919473"/>
            <a:ext cx="35068" cy="353119"/>
          </a:xfrm>
          <a:prstGeom prst="rect">
            <a:avLst/>
          </a:prstGeom>
        </p:spPr>
        <p:txBody>
          <a:bodyPr wrap="square" lIns="0" tIns="0" rIns="0" bIns="0" rtlCol="0">
            <a:noAutofit/>
          </a:bodyPr>
          <a:lstStyle/>
          <a:p>
            <a:pPr marL="22794">
              <a:lnSpc>
                <a:spcPts val="897"/>
              </a:lnSpc>
            </a:pPr>
            <a:endParaRPr sz="900"/>
          </a:p>
        </p:txBody>
      </p:sp>
      <p:sp>
        <p:nvSpPr>
          <p:cNvPr id="28" name="object 28"/>
          <p:cNvSpPr txBox="1"/>
          <p:nvPr/>
        </p:nvSpPr>
        <p:spPr>
          <a:xfrm>
            <a:off x="2750549" y="3272593"/>
            <a:ext cx="35068" cy="353119"/>
          </a:xfrm>
          <a:prstGeom prst="rect">
            <a:avLst/>
          </a:prstGeom>
        </p:spPr>
        <p:txBody>
          <a:bodyPr wrap="square" lIns="0" tIns="0" rIns="0" bIns="0" rtlCol="0">
            <a:noAutofit/>
          </a:bodyPr>
          <a:lstStyle/>
          <a:p>
            <a:pPr marL="22794">
              <a:lnSpc>
                <a:spcPts val="897"/>
              </a:lnSpc>
            </a:pPr>
            <a:endParaRPr sz="900"/>
          </a:p>
        </p:txBody>
      </p:sp>
      <p:sp>
        <p:nvSpPr>
          <p:cNvPr id="27" name="object 27"/>
          <p:cNvSpPr txBox="1"/>
          <p:nvPr/>
        </p:nvSpPr>
        <p:spPr>
          <a:xfrm>
            <a:off x="6292486" y="3478578"/>
            <a:ext cx="25568" cy="637576"/>
          </a:xfrm>
          <a:prstGeom prst="rect">
            <a:avLst/>
          </a:prstGeom>
        </p:spPr>
        <p:txBody>
          <a:bodyPr wrap="square" lIns="0" tIns="0" rIns="0" bIns="0" rtlCol="0">
            <a:noAutofit/>
          </a:bodyPr>
          <a:lstStyle/>
          <a:p>
            <a:pPr marL="22794">
              <a:lnSpc>
                <a:spcPts val="897"/>
              </a:lnSpc>
            </a:pPr>
            <a:endParaRPr sz="900"/>
          </a:p>
        </p:txBody>
      </p:sp>
      <p:sp>
        <p:nvSpPr>
          <p:cNvPr id="26" name="object 26"/>
          <p:cNvSpPr txBox="1"/>
          <p:nvPr/>
        </p:nvSpPr>
        <p:spPr>
          <a:xfrm>
            <a:off x="2785617" y="3532528"/>
            <a:ext cx="2304528" cy="284456"/>
          </a:xfrm>
          <a:prstGeom prst="rect">
            <a:avLst/>
          </a:prstGeom>
        </p:spPr>
        <p:txBody>
          <a:bodyPr wrap="square" lIns="0" tIns="0" rIns="0" bIns="0" rtlCol="0">
            <a:noAutofit/>
          </a:bodyPr>
          <a:lstStyle/>
          <a:p>
            <a:pPr marL="22794">
              <a:lnSpc>
                <a:spcPts val="897"/>
              </a:lnSpc>
            </a:pPr>
            <a:endParaRPr sz="900"/>
          </a:p>
        </p:txBody>
      </p:sp>
      <p:sp>
        <p:nvSpPr>
          <p:cNvPr id="25" name="object 25"/>
          <p:cNvSpPr txBox="1"/>
          <p:nvPr/>
        </p:nvSpPr>
        <p:spPr>
          <a:xfrm>
            <a:off x="5090145" y="3532527"/>
            <a:ext cx="293081" cy="1853580"/>
          </a:xfrm>
          <a:prstGeom prst="rect">
            <a:avLst/>
          </a:prstGeom>
        </p:spPr>
        <p:txBody>
          <a:bodyPr wrap="square" lIns="0" tIns="0" rIns="0" bIns="0" rtlCol="0">
            <a:noAutofit/>
          </a:bodyPr>
          <a:lstStyle/>
          <a:p>
            <a:pPr marL="22794">
              <a:lnSpc>
                <a:spcPts val="897"/>
              </a:lnSpc>
            </a:pPr>
            <a:endParaRPr sz="900"/>
          </a:p>
        </p:txBody>
      </p:sp>
      <p:sp>
        <p:nvSpPr>
          <p:cNvPr id="24" name="object 24"/>
          <p:cNvSpPr txBox="1"/>
          <p:nvPr/>
        </p:nvSpPr>
        <p:spPr>
          <a:xfrm>
            <a:off x="5383227" y="3532527"/>
            <a:ext cx="414355" cy="1853580"/>
          </a:xfrm>
          <a:prstGeom prst="rect">
            <a:avLst/>
          </a:prstGeom>
        </p:spPr>
        <p:txBody>
          <a:bodyPr wrap="square" lIns="0" tIns="0" rIns="0" bIns="0" rtlCol="0">
            <a:noAutofit/>
          </a:bodyPr>
          <a:lstStyle/>
          <a:p>
            <a:pPr marL="22794">
              <a:lnSpc>
                <a:spcPts val="897"/>
              </a:lnSpc>
            </a:pPr>
            <a:endParaRPr sz="900"/>
          </a:p>
        </p:txBody>
      </p:sp>
      <p:sp>
        <p:nvSpPr>
          <p:cNvPr id="23" name="object 23"/>
          <p:cNvSpPr txBox="1"/>
          <p:nvPr/>
        </p:nvSpPr>
        <p:spPr>
          <a:xfrm>
            <a:off x="2750549" y="3625712"/>
            <a:ext cx="35068" cy="343309"/>
          </a:xfrm>
          <a:prstGeom prst="rect">
            <a:avLst/>
          </a:prstGeom>
        </p:spPr>
        <p:txBody>
          <a:bodyPr wrap="square" lIns="0" tIns="0" rIns="0" bIns="0" rtlCol="0">
            <a:noAutofit/>
          </a:bodyPr>
          <a:lstStyle/>
          <a:p>
            <a:pPr marL="22794">
              <a:lnSpc>
                <a:spcPts val="897"/>
              </a:lnSpc>
            </a:pPr>
            <a:endParaRPr sz="900"/>
          </a:p>
        </p:txBody>
      </p:sp>
      <p:sp>
        <p:nvSpPr>
          <p:cNvPr id="22" name="object 22"/>
          <p:cNvSpPr txBox="1"/>
          <p:nvPr/>
        </p:nvSpPr>
        <p:spPr>
          <a:xfrm>
            <a:off x="2785617" y="3816985"/>
            <a:ext cx="1607196" cy="205985"/>
          </a:xfrm>
          <a:prstGeom prst="rect">
            <a:avLst/>
          </a:prstGeom>
        </p:spPr>
        <p:txBody>
          <a:bodyPr wrap="square" lIns="0" tIns="0" rIns="0" bIns="0" rtlCol="0">
            <a:noAutofit/>
          </a:bodyPr>
          <a:lstStyle/>
          <a:p>
            <a:pPr marL="22794">
              <a:lnSpc>
                <a:spcPts val="897"/>
              </a:lnSpc>
            </a:pPr>
            <a:endParaRPr sz="900"/>
          </a:p>
        </p:txBody>
      </p:sp>
      <p:sp>
        <p:nvSpPr>
          <p:cNvPr id="21" name="object 21"/>
          <p:cNvSpPr txBox="1"/>
          <p:nvPr/>
        </p:nvSpPr>
        <p:spPr>
          <a:xfrm>
            <a:off x="4392813" y="3816984"/>
            <a:ext cx="282975" cy="1569124"/>
          </a:xfrm>
          <a:prstGeom prst="rect">
            <a:avLst/>
          </a:prstGeom>
        </p:spPr>
        <p:txBody>
          <a:bodyPr wrap="square" lIns="0" tIns="0" rIns="0" bIns="0" rtlCol="0">
            <a:noAutofit/>
          </a:bodyPr>
          <a:lstStyle/>
          <a:p>
            <a:pPr marL="22794">
              <a:lnSpc>
                <a:spcPts val="897"/>
              </a:lnSpc>
            </a:pPr>
            <a:endParaRPr sz="900"/>
          </a:p>
        </p:txBody>
      </p:sp>
      <p:sp>
        <p:nvSpPr>
          <p:cNvPr id="20" name="object 20"/>
          <p:cNvSpPr txBox="1"/>
          <p:nvPr/>
        </p:nvSpPr>
        <p:spPr>
          <a:xfrm>
            <a:off x="4675790" y="3816984"/>
            <a:ext cx="414355" cy="1569124"/>
          </a:xfrm>
          <a:prstGeom prst="rect">
            <a:avLst/>
          </a:prstGeom>
        </p:spPr>
        <p:txBody>
          <a:bodyPr wrap="square" lIns="0" tIns="0" rIns="0" bIns="0" rtlCol="0">
            <a:noAutofit/>
          </a:bodyPr>
          <a:lstStyle/>
          <a:p>
            <a:pPr marL="22794">
              <a:lnSpc>
                <a:spcPts val="897"/>
              </a:lnSpc>
            </a:pPr>
            <a:endParaRPr sz="900"/>
          </a:p>
        </p:txBody>
      </p:sp>
      <p:sp>
        <p:nvSpPr>
          <p:cNvPr id="19" name="object 19"/>
          <p:cNvSpPr txBox="1"/>
          <p:nvPr/>
        </p:nvSpPr>
        <p:spPr>
          <a:xfrm>
            <a:off x="2750549" y="3969022"/>
            <a:ext cx="35068" cy="353119"/>
          </a:xfrm>
          <a:prstGeom prst="rect">
            <a:avLst/>
          </a:prstGeom>
        </p:spPr>
        <p:txBody>
          <a:bodyPr wrap="square" lIns="0" tIns="0" rIns="0" bIns="0" rtlCol="0">
            <a:noAutofit/>
          </a:bodyPr>
          <a:lstStyle/>
          <a:p>
            <a:pPr marL="22794">
              <a:lnSpc>
                <a:spcPts val="897"/>
              </a:lnSpc>
            </a:pPr>
            <a:endParaRPr sz="900"/>
          </a:p>
        </p:txBody>
      </p:sp>
      <p:sp>
        <p:nvSpPr>
          <p:cNvPr id="18" name="object 18"/>
          <p:cNvSpPr txBox="1"/>
          <p:nvPr/>
        </p:nvSpPr>
        <p:spPr>
          <a:xfrm>
            <a:off x="2785617" y="4022971"/>
            <a:ext cx="899759" cy="107897"/>
          </a:xfrm>
          <a:prstGeom prst="rect">
            <a:avLst/>
          </a:prstGeom>
        </p:spPr>
        <p:txBody>
          <a:bodyPr wrap="square" lIns="0" tIns="0" rIns="0" bIns="0" rtlCol="0">
            <a:noAutofit/>
          </a:bodyPr>
          <a:lstStyle/>
          <a:p>
            <a:pPr marL="22794">
              <a:lnSpc>
                <a:spcPts val="853"/>
              </a:lnSpc>
              <a:spcBef>
                <a:spcPts val="11"/>
              </a:spcBef>
            </a:pPr>
            <a:endParaRPr sz="900"/>
          </a:p>
        </p:txBody>
      </p:sp>
      <p:sp>
        <p:nvSpPr>
          <p:cNvPr id="17" name="object 17"/>
          <p:cNvSpPr txBox="1"/>
          <p:nvPr/>
        </p:nvSpPr>
        <p:spPr>
          <a:xfrm>
            <a:off x="3685377" y="4022972"/>
            <a:ext cx="293081" cy="1363137"/>
          </a:xfrm>
          <a:prstGeom prst="rect">
            <a:avLst/>
          </a:prstGeom>
        </p:spPr>
        <p:txBody>
          <a:bodyPr wrap="square" lIns="0" tIns="0" rIns="0" bIns="0" rtlCol="0">
            <a:noAutofit/>
          </a:bodyPr>
          <a:lstStyle/>
          <a:p>
            <a:pPr marL="22794">
              <a:lnSpc>
                <a:spcPts val="897"/>
              </a:lnSpc>
            </a:pPr>
            <a:endParaRPr sz="900"/>
          </a:p>
        </p:txBody>
      </p:sp>
      <p:sp>
        <p:nvSpPr>
          <p:cNvPr id="16" name="object 16"/>
          <p:cNvSpPr txBox="1"/>
          <p:nvPr/>
        </p:nvSpPr>
        <p:spPr>
          <a:xfrm>
            <a:off x="3978458" y="4022972"/>
            <a:ext cx="414355" cy="1363137"/>
          </a:xfrm>
          <a:prstGeom prst="rect">
            <a:avLst/>
          </a:prstGeom>
        </p:spPr>
        <p:txBody>
          <a:bodyPr wrap="square" lIns="0" tIns="0" rIns="0" bIns="0" rtlCol="0">
            <a:noAutofit/>
          </a:bodyPr>
          <a:lstStyle/>
          <a:p>
            <a:pPr marL="22794">
              <a:lnSpc>
                <a:spcPts val="897"/>
              </a:lnSpc>
            </a:pPr>
            <a:endParaRPr sz="900"/>
          </a:p>
        </p:txBody>
      </p:sp>
      <p:sp>
        <p:nvSpPr>
          <p:cNvPr id="15" name="object 15"/>
          <p:cNvSpPr txBox="1"/>
          <p:nvPr/>
        </p:nvSpPr>
        <p:spPr>
          <a:xfrm>
            <a:off x="2785617" y="4130869"/>
            <a:ext cx="202428" cy="1255240"/>
          </a:xfrm>
          <a:prstGeom prst="rect">
            <a:avLst/>
          </a:prstGeom>
        </p:spPr>
        <p:txBody>
          <a:bodyPr wrap="square" lIns="0" tIns="0" rIns="0" bIns="0" rtlCol="0">
            <a:noAutofit/>
          </a:bodyPr>
          <a:lstStyle/>
          <a:p>
            <a:pPr marL="22794">
              <a:lnSpc>
                <a:spcPts val="897"/>
              </a:lnSpc>
            </a:pPr>
            <a:endParaRPr sz="900"/>
          </a:p>
        </p:txBody>
      </p:sp>
      <p:sp>
        <p:nvSpPr>
          <p:cNvPr id="14" name="object 14"/>
          <p:cNvSpPr txBox="1"/>
          <p:nvPr/>
        </p:nvSpPr>
        <p:spPr>
          <a:xfrm>
            <a:off x="2988044" y="4130869"/>
            <a:ext cx="282975" cy="1255240"/>
          </a:xfrm>
          <a:prstGeom prst="rect">
            <a:avLst/>
          </a:prstGeom>
        </p:spPr>
        <p:txBody>
          <a:bodyPr wrap="square" lIns="0" tIns="0" rIns="0" bIns="0" rtlCol="0">
            <a:noAutofit/>
          </a:bodyPr>
          <a:lstStyle/>
          <a:p>
            <a:pPr marL="22794">
              <a:lnSpc>
                <a:spcPts val="897"/>
              </a:lnSpc>
            </a:pPr>
            <a:endParaRPr sz="900"/>
          </a:p>
        </p:txBody>
      </p:sp>
      <p:sp>
        <p:nvSpPr>
          <p:cNvPr id="13" name="object 13"/>
          <p:cNvSpPr txBox="1"/>
          <p:nvPr/>
        </p:nvSpPr>
        <p:spPr>
          <a:xfrm>
            <a:off x="3271021" y="4130869"/>
            <a:ext cx="414355" cy="1255240"/>
          </a:xfrm>
          <a:prstGeom prst="rect">
            <a:avLst/>
          </a:prstGeom>
        </p:spPr>
        <p:txBody>
          <a:bodyPr wrap="square" lIns="0" tIns="0" rIns="0" bIns="0" rtlCol="0">
            <a:noAutofit/>
          </a:bodyPr>
          <a:lstStyle/>
          <a:p>
            <a:pPr marL="22794">
              <a:lnSpc>
                <a:spcPts val="897"/>
              </a:lnSpc>
            </a:pPr>
            <a:endParaRPr sz="900"/>
          </a:p>
        </p:txBody>
      </p:sp>
      <p:sp>
        <p:nvSpPr>
          <p:cNvPr id="12" name="object 12"/>
          <p:cNvSpPr txBox="1"/>
          <p:nvPr/>
        </p:nvSpPr>
        <p:spPr>
          <a:xfrm>
            <a:off x="6292486" y="4116155"/>
            <a:ext cx="25568" cy="627767"/>
          </a:xfrm>
          <a:prstGeom prst="rect">
            <a:avLst/>
          </a:prstGeom>
        </p:spPr>
        <p:txBody>
          <a:bodyPr wrap="square" lIns="0" tIns="0" rIns="0" bIns="0" rtlCol="0">
            <a:noAutofit/>
          </a:bodyPr>
          <a:lstStyle/>
          <a:p>
            <a:pPr marL="22794">
              <a:lnSpc>
                <a:spcPts val="897"/>
              </a:lnSpc>
            </a:pPr>
            <a:endParaRPr sz="900"/>
          </a:p>
        </p:txBody>
      </p:sp>
      <p:sp>
        <p:nvSpPr>
          <p:cNvPr id="11" name="object 11"/>
          <p:cNvSpPr txBox="1"/>
          <p:nvPr/>
        </p:nvSpPr>
        <p:spPr>
          <a:xfrm>
            <a:off x="2750549" y="4322141"/>
            <a:ext cx="35068" cy="353119"/>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2750549" y="4675260"/>
            <a:ext cx="35068" cy="353119"/>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6292486" y="4743922"/>
            <a:ext cx="25568" cy="667002"/>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2750549" y="5028378"/>
            <a:ext cx="35068" cy="357729"/>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2750549" y="5386109"/>
            <a:ext cx="727650" cy="24816"/>
          </a:xfrm>
          <a:prstGeom prst="rect">
            <a:avLst/>
          </a:prstGeom>
        </p:spPr>
        <p:txBody>
          <a:bodyPr wrap="square" lIns="0" tIns="0" rIns="0" bIns="0" rtlCol="0">
            <a:noAutofit/>
          </a:bodyPr>
          <a:lstStyle/>
          <a:p>
            <a:endParaRPr/>
          </a:p>
        </p:txBody>
      </p:sp>
      <p:sp>
        <p:nvSpPr>
          <p:cNvPr id="6" name="object 6"/>
          <p:cNvSpPr txBox="1"/>
          <p:nvPr/>
        </p:nvSpPr>
        <p:spPr>
          <a:xfrm>
            <a:off x="3478199" y="5386109"/>
            <a:ext cx="707437" cy="24816"/>
          </a:xfrm>
          <a:prstGeom prst="rect">
            <a:avLst/>
          </a:prstGeom>
        </p:spPr>
        <p:txBody>
          <a:bodyPr wrap="square" lIns="0" tIns="0" rIns="0" bIns="0" rtlCol="0">
            <a:noAutofit/>
          </a:bodyPr>
          <a:lstStyle/>
          <a:p>
            <a:endParaRPr/>
          </a:p>
        </p:txBody>
      </p:sp>
      <p:sp>
        <p:nvSpPr>
          <p:cNvPr id="5" name="object 5"/>
          <p:cNvSpPr txBox="1"/>
          <p:nvPr/>
        </p:nvSpPr>
        <p:spPr>
          <a:xfrm>
            <a:off x="4185635" y="5386109"/>
            <a:ext cx="697331" cy="24816"/>
          </a:xfrm>
          <a:prstGeom prst="rect">
            <a:avLst/>
          </a:prstGeom>
        </p:spPr>
        <p:txBody>
          <a:bodyPr wrap="square" lIns="0" tIns="0" rIns="0" bIns="0" rtlCol="0">
            <a:noAutofit/>
          </a:bodyPr>
          <a:lstStyle/>
          <a:p>
            <a:endParaRPr/>
          </a:p>
        </p:txBody>
      </p:sp>
      <p:sp>
        <p:nvSpPr>
          <p:cNvPr id="4" name="object 4"/>
          <p:cNvSpPr txBox="1"/>
          <p:nvPr/>
        </p:nvSpPr>
        <p:spPr>
          <a:xfrm>
            <a:off x="4882967" y="5386109"/>
            <a:ext cx="707437" cy="24816"/>
          </a:xfrm>
          <a:prstGeom prst="rect">
            <a:avLst/>
          </a:prstGeom>
        </p:spPr>
        <p:txBody>
          <a:bodyPr wrap="square" lIns="0" tIns="0" rIns="0" bIns="0" rtlCol="0">
            <a:noAutofit/>
          </a:bodyPr>
          <a:lstStyle/>
          <a:p>
            <a:endParaRPr/>
          </a:p>
        </p:txBody>
      </p:sp>
      <p:sp>
        <p:nvSpPr>
          <p:cNvPr id="3" name="object 3"/>
          <p:cNvSpPr txBox="1"/>
          <p:nvPr/>
        </p:nvSpPr>
        <p:spPr>
          <a:xfrm>
            <a:off x="5590405" y="5386109"/>
            <a:ext cx="727650" cy="24816"/>
          </a:xfrm>
          <a:prstGeom prst="rect">
            <a:avLst/>
          </a:prstGeom>
        </p:spPr>
        <p:txBody>
          <a:bodyPr wrap="square" lIns="0" tIns="0" rIns="0" bIns="0" rtlCol="0">
            <a:noAutofit/>
          </a:bodyPr>
          <a:lstStyle/>
          <a:p>
            <a:endParaRPr/>
          </a:p>
        </p:txBody>
      </p:sp>
      <p:sp>
        <p:nvSpPr>
          <p:cNvPr id="2" name="object 2"/>
          <p:cNvSpPr txBox="1"/>
          <p:nvPr/>
        </p:nvSpPr>
        <p:spPr>
          <a:xfrm>
            <a:off x="1452837" y="2015225"/>
            <a:ext cx="7052276" cy="3701607"/>
          </a:xfrm>
          <a:prstGeom prst="rect">
            <a:avLst/>
          </a:prstGeom>
        </p:spPr>
        <p:txBody>
          <a:bodyPr wrap="square" lIns="0" tIns="0" rIns="0" bIns="0" rtlCol="0">
            <a:noAutofit/>
          </a:bodyPr>
          <a:lstStyle/>
          <a:p>
            <a:pPr>
              <a:lnSpc>
                <a:spcPts val="1077"/>
              </a:lnSpc>
              <a:spcBef>
                <a:spcPts val="29"/>
              </a:spcBef>
            </a:pPr>
            <a:endParaRPr sz="1100"/>
          </a:p>
          <a:p>
            <a:pPr marL="1111425">
              <a:lnSpc>
                <a:spcPct val="95825"/>
              </a:lnSpc>
            </a:pPr>
            <a:r>
              <a:rPr sz="800" spc="67" dirty="0">
                <a:latin typeface="Arial"/>
                <a:cs typeface="Arial"/>
              </a:rPr>
              <a:t>4</a:t>
            </a:r>
            <a:r>
              <a:rPr sz="800" dirty="0">
                <a:latin typeface="Arial"/>
                <a:cs typeface="Arial"/>
              </a:rPr>
              <a:t>5                                                                                                                                      </a:t>
            </a:r>
            <a:r>
              <a:rPr sz="800" spc="16" dirty="0">
                <a:latin typeface="Arial"/>
                <a:cs typeface="Arial"/>
              </a:rPr>
              <a:t> </a:t>
            </a:r>
            <a:r>
              <a:rPr sz="800" spc="45" dirty="0">
                <a:latin typeface="Arial"/>
                <a:cs typeface="Arial"/>
              </a:rPr>
              <a:t>2.5</a:t>
            </a:r>
            <a:endParaRPr sz="800">
              <a:latin typeface="Arial"/>
              <a:cs typeface="Arial"/>
            </a:endParaRPr>
          </a:p>
          <a:p>
            <a:pPr marL="1111425">
              <a:spcBef>
                <a:spcPts val="1950"/>
              </a:spcBef>
            </a:pPr>
            <a:r>
              <a:rPr sz="800" spc="67" dirty="0">
                <a:latin typeface="Arial"/>
                <a:cs typeface="Arial"/>
              </a:rPr>
              <a:t>4</a:t>
            </a:r>
            <a:r>
              <a:rPr sz="800" dirty="0">
                <a:latin typeface="Arial"/>
                <a:cs typeface="Arial"/>
              </a:rPr>
              <a:t>0</a:t>
            </a:r>
            <a:r>
              <a:rPr sz="800" spc="-143" dirty="0">
                <a:latin typeface="Arial"/>
                <a:cs typeface="Arial"/>
              </a:rPr>
              <a:t> </a:t>
            </a:r>
            <a:endParaRPr sz="800">
              <a:latin typeface="Arial"/>
              <a:cs typeface="Arial"/>
            </a:endParaRPr>
          </a:p>
          <a:p>
            <a:pPr marR="2053569" algn="r">
              <a:lnSpc>
                <a:spcPct val="95825"/>
              </a:lnSpc>
              <a:spcBef>
                <a:spcPts val="1401"/>
              </a:spcBef>
            </a:pPr>
            <a:r>
              <a:rPr sz="800" dirty="0">
                <a:latin typeface="Arial"/>
                <a:cs typeface="Arial"/>
              </a:rPr>
              <a:t>2</a:t>
            </a:r>
            <a:endParaRPr sz="800">
              <a:latin typeface="Arial"/>
              <a:cs typeface="Arial"/>
            </a:endParaRPr>
          </a:p>
          <a:p>
            <a:pPr marL="1111425">
              <a:spcBef>
                <a:spcPts val="2500"/>
              </a:spcBef>
            </a:pPr>
            <a:r>
              <a:rPr sz="800" spc="67" dirty="0">
                <a:latin typeface="Arial"/>
                <a:cs typeface="Arial"/>
              </a:rPr>
              <a:t>3</a:t>
            </a:r>
            <a:r>
              <a:rPr sz="800" dirty="0">
                <a:latin typeface="Arial"/>
                <a:cs typeface="Arial"/>
              </a:rPr>
              <a:t>0</a:t>
            </a:r>
            <a:r>
              <a:rPr sz="800" spc="-143" dirty="0">
                <a:latin typeface="Arial"/>
                <a:cs typeface="Arial"/>
              </a:rPr>
              <a:t> </a:t>
            </a:r>
            <a:endParaRPr sz="800">
              <a:latin typeface="Arial"/>
              <a:cs typeface="Arial"/>
            </a:endParaRPr>
          </a:p>
          <a:p>
            <a:pPr marR="1953878" algn="r">
              <a:lnSpc>
                <a:spcPct val="95825"/>
              </a:lnSpc>
              <a:spcBef>
                <a:spcPts val="772"/>
              </a:spcBef>
            </a:pPr>
            <a:r>
              <a:rPr sz="800" spc="45" dirty="0">
                <a:latin typeface="Arial"/>
                <a:cs typeface="Arial"/>
              </a:rPr>
              <a:t>1.5</a:t>
            </a:r>
            <a:endParaRPr sz="800">
              <a:latin typeface="Arial"/>
              <a:cs typeface="Arial"/>
            </a:endParaRPr>
          </a:p>
          <a:p>
            <a:pPr marL="1111425">
              <a:spcBef>
                <a:spcPts val="301"/>
              </a:spcBef>
            </a:pPr>
            <a:r>
              <a:rPr sz="800" spc="67" dirty="0">
                <a:latin typeface="Arial"/>
                <a:cs typeface="Arial"/>
              </a:rPr>
              <a:t>2</a:t>
            </a:r>
            <a:r>
              <a:rPr sz="800" dirty="0">
                <a:latin typeface="Arial"/>
                <a:cs typeface="Arial"/>
              </a:rPr>
              <a:t>5</a:t>
            </a:r>
            <a:r>
              <a:rPr sz="800" spc="-143" dirty="0">
                <a:latin typeface="Arial"/>
                <a:cs typeface="Arial"/>
              </a:rPr>
              <a:t> </a:t>
            </a:r>
            <a:endParaRPr sz="800">
              <a:latin typeface="Arial"/>
              <a:cs typeface="Arial"/>
            </a:endParaRPr>
          </a:p>
          <a:p>
            <a:pPr marR="1434059" algn="r">
              <a:lnSpc>
                <a:spcPts val="866"/>
              </a:lnSpc>
              <a:spcBef>
                <a:spcPts val="43"/>
              </a:spcBef>
            </a:pPr>
            <a:r>
              <a:rPr sz="800" spc="53" dirty="0">
                <a:latin typeface="Arial"/>
                <a:cs typeface="Arial"/>
              </a:rPr>
              <a:t>PE</a:t>
            </a:r>
            <a:endParaRPr sz="800">
              <a:latin typeface="Arial"/>
              <a:cs typeface="Arial"/>
            </a:endParaRPr>
          </a:p>
          <a:p>
            <a:pPr marR="1090433" algn="r">
              <a:lnSpc>
                <a:spcPct val="95825"/>
              </a:lnSpc>
              <a:spcBef>
                <a:spcPts val="100"/>
              </a:spcBef>
            </a:pPr>
            <a:r>
              <a:rPr sz="800" spc="8" dirty="0">
                <a:latin typeface="Arial"/>
                <a:cs typeface="Arial"/>
              </a:rPr>
              <a:t>PE</a:t>
            </a:r>
            <a:r>
              <a:rPr sz="800" dirty="0">
                <a:latin typeface="Arial"/>
                <a:cs typeface="Arial"/>
              </a:rPr>
              <a:t>G</a:t>
            </a:r>
            <a:r>
              <a:rPr sz="800" spc="146" dirty="0">
                <a:latin typeface="Arial"/>
                <a:cs typeface="Arial"/>
              </a:rPr>
              <a:t> </a:t>
            </a:r>
            <a:r>
              <a:rPr sz="800" spc="8" dirty="0">
                <a:latin typeface="Arial"/>
                <a:cs typeface="Arial"/>
              </a:rPr>
              <a:t>Ratio</a:t>
            </a:r>
            <a:endParaRPr sz="800">
              <a:latin typeface="Arial"/>
              <a:cs typeface="Arial"/>
            </a:endParaRPr>
          </a:p>
          <a:p>
            <a:pPr marL="1111425">
              <a:lnSpc>
                <a:spcPts val="866"/>
              </a:lnSpc>
            </a:pPr>
            <a:r>
              <a:rPr sz="800" spc="67" dirty="0">
                <a:latin typeface="Arial"/>
                <a:cs typeface="Arial"/>
              </a:rPr>
              <a:t>2</a:t>
            </a:r>
            <a:r>
              <a:rPr sz="800" dirty="0">
                <a:latin typeface="Arial"/>
                <a:cs typeface="Arial"/>
              </a:rPr>
              <a:t>0</a:t>
            </a:r>
            <a:r>
              <a:rPr sz="800" spc="-143" dirty="0">
                <a:latin typeface="Arial"/>
                <a:cs typeface="Arial"/>
              </a:rPr>
              <a:t> </a:t>
            </a:r>
            <a:endParaRPr sz="800">
              <a:latin typeface="Arial"/>
              <a:cs typeface="Arial"/>
            </a:endParaRPr>
          </a:p>
          <a:p>
            <a:pPr marR="2053569" algn="r">
              <a:lnSpc>
                <a:spcPct val="95825"/>
              </a:lnSpc>
              <a:spcBef>
                <a:spcPts val="301"/>
              </a:spcBef>
            </a:pPr>
            <a:r>
              <a:rPr sz="800" dirty="0">
                <a:latin typeface="Arial"/>
                <a:cs typeface="Arial"/>
              </a:rPr>
              <a:t>1</a:t>
            </a:r>
            <a:endParaRPr sz="800">
              <a:latin typeface="Arial"/>
              <a:cs typeface="Arial"/>
            </a:endParaRPr>
          </a:p>
          <a:p>
            <a:pPr marL="1111425">
              <a:spcBef>
                <a:spcPts val="772"/>
              </a:spcBef>
            </a:pPr>
            <a:r>
              <a:rPr sz="800" spc="67" dirty="0">
                <a:latin typeface="Arial"/>
                <a:cs typeface="Arial"/>
              </a:rPr>
              <a:t>1</a:t>
            </a:r>
            <a:r>
              <a:rPr sz="800" dirty="0">
                <a:latin typeface="Arial"/>
                <a:cs typeface="Arial"/>
              </a:rPr>
              <a:t>5</a:t>
            </a:r>
            <a:r>
              <a:rPr sz="800" spc="-143" dirty="0">
                <a:latin typeface="Arial"/>
                <a:cs typeface="Arial"/>
              </a:rPr>
              <a:t> </a:t>
            </a:r>
            <a:endParaRPr sz="800">
              <a:latin typeface="Arial"/>
              <a:cs typeface="Arial"/>
            </a:endParaRPr>
          </a:p>
          <a:p>
            <a:pPr marL="1111425">
              <a:spcBef>
                <a:spcPts val="1950"/>
              </a:spcBef>
            </a:pPr>
            <a:r>
              <a:rPr sz="800" spc="67" dirty="0">
                <a:latin typeface="Arial"/>
                <a:cs typeface="Arial"/>
              </a:rPr>
              <a:t>1</a:t>
            </a:r>
            <a:r>
              <a:rPr sz="800" dirty="0">
                <a:latin typeface="Arial"/>
                <a:cs typeface="Arial"/>
              </a:rPr>
              <a:t>0</a:t>
            </a:r>
            <a:r>
              <a:rPr sz="800" spc="-143" dirty="0">
                <a:latin typeface="Arial"/>
                <a:cs typeface="Arial"/>
              </a:rPr>
              <a:t> </a:t>
            </a:r>
            <a:endParaRPr sz="800">
              <a:latin typeface="Arial"/>
              <a:cs typeface="Arial"/>
            </a:endParaRPr>
          </a:p>
          <a:p>
            <a:pPr marL="1152403" marR="5715939" algn="ctr">
              <a:lnSpc>
                <a:spcPct val="95825"/>
              </a:lnSpc>
              <a:spcBef>
                <a:spcPts val="1950"/>
              </a:spcBef>
            </a:pPr>
            <a:r>
              <a:rPr sz="800" dirty="0">
                <a:latin typeface="Arial"/>
                <a:cs typeface="Arial"/>
              </a:rPr>
              <a:t>5</a:t>
            </a:r>
            <a:endParaRPr sz="800">
              <a:latin typeface="Arial"/>
              <a:cs typeface="Arial"/>
            </a:endParaRPr>
          </a:p>
          <a:p>
            <a:pPr marR="2053569" algn="r">
              <a:lnSpc>
                <a:spcPct val="95825"/>
              </a:lnSpc>
              <a:spcBef>
                <a:spcPts val="1950"/>
              </a:spcBef>
            </a:pPr>
            <a:r>
              <a:rPr sz="800" dirty="0">
                <a:latin typeface="Arial"/>
                <a:cs typeface="Arial"/>
              </a:rPr>
              <a:t>0                                                                                                                                      </a:t>
            </a:r>
            <a:r>
              <a:rPr sz="800" spc="39" dirty="0">
                <a:latin typeface="Arial"/>
                <a:cs typeface="Arial"/>
              </a:rPr>
              <a:t> </a:t>
            </a:r>
            <a:r>
              <a:rPr sz="800" dirty="0">
                <a:latin typeface="Arial"/>
                <a:cs typeface="Arial"/>
              </a:rPr>
              <a:t>0</a:t>
            </a:r>
            <a:endParaRPr sz="800">
              <a:latin typeface="Arial"/>
              <a:cs typeface="Arial"/>
            </a:endParaRPr>
          </a:p>
          <a:p>
            <a:pPr marL="1481621" marR="2337643" algn="ctr">
              <a:lnSpc>
                <a:spcPct val="95825"/>
              </a:lnSpc>
              <a:spcBef>
                <a:spcPts val="220"/>
              </a:spcBef>
            </a:pPr>
            <a:r>
              <a:rPr sz="800" spc="22" dirty="0">
                <a:latin typeface="Arial"/>
                <a:cs typeface="Arial"/>
              </a:rPr>
              <a:t>Lowes</a:t>
            </a:r>
            <a:r>
              <a:rPr sz="800" dirty="0">
                <a:latin typeface="Arial"/>
                <a:cs typeface="Arial"/>
              </a:rPr>
              <a:t>t                 </a:t>
            </a:r>
            <a:r>
              <a:rPr sz="800" spc="117" dirty="0">
                <a:latin typeface="Arial"/>
                <a:cs typeface="Arial"/>
              </a:rPr>
              <a:t> </a:t>
            </a:r>
            <a:r>
              <a:rPr sz="800" dirty="0">
                <a:latin typeface="Arial"/>
                <a:cs typeface="Arial"/>
              </a:rPr>
              <a:t>2                       </a:t>
            </a:r>
            <a:r>
              <a:rPr sz="800" spc="4" dirty="0">
                <a:latin typeface="Arial"/>
                <a:cs typeface="Arial"/>
              </a:rPr>
              <a:t> </a:t>
            </a:r>
            <a:r>
              <a:rPr sz="800" dirty="0">
                <a:latin typeface="Arial"/>
                <a:cs typeface="Arial"/>
              </a:rPr>
              <a:t>3                      </a:t>
            </a:r>
            <a:r>
              <a:rPr sz="800" spc="134" dirty="0">
                <a:latin typeface="Arial"/>
                <a:cs typeface="Arial"/>
              </a:rPr>
              <a:t> </a:t>
            </a:r>
            <a:r>
              <a:rPr sz="800" dirty="0">
                <a:latin typeface="Arial"/>
                <a:cs typeface="Arial"/>
              </a:rPr>
              <a:t>4                 </a:t>
            </a:r>
            <a:r>
              <a:rPr sz="800" spc="93" dirty="0">
                <a:latin typeface="Arial"/>
                <a:cs typeface="Arial"/>
              </a:rPr>
              <a:t> </a:t>
            </a:r>
            <a:r>
              <a:rPr sz="800" spc="13" dirty="0">
                <a:latin typeface="Arial"/>
                <a:cs typeface="Arial"/>
              </a:rPr>
              <a:t>Highest</a:t>
            </a:r>
            <a:endParaRPr sz="800">
              <a:latin typeface="Arial"/>
              <a:cs typeface="Arial"/>
            </a:endParaRPr>
          </a:p>
        </p:txBody>
      </p:sp>
    </p:spTree>
    <p:extLst>
      <p:ext uri="{BB962C8B-B14F-4D97-AF65-F5344CB8AC3E}">
        <p14:creationId xmlns:p14="http://schemas.microsoft.com/office/powerpoint/2010/main" val="2560539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8" name="object 18"/>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9" name="object 19"/>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0" name="object 20"/>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3" name="object 13"/>
          <p:cNvSpPr txBox="1"/>
          <p:nvPr/>
        </p:nvSpPr>
        <p:spPr>
          <a:xfrm>
            <a:off x="2081630" y="1307726"/>
            <a:ext cx="133468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 Ratio:</a:t>
            </a:r>
            <a:endParaRPr sz="2200">
              <a:latin typeface="Times New Roman"/>
              <a:cs typeface="Times New Roman"/>
            </a:endParaRPr>
          </a:p>
        </p:txBody>
      </p:sp>
      <p:sp>
        <p:nvSpPr>
          <p:cNvPr id="12" name="object 12"/>
          <p:cNvSpPr txBox="1"/>
          <p:nvPr/>
        </p:nvSpPr>
        <p:spPr>
          <a:xfrm>
            <a:off x="3420922" y="1307726"/>
            <a:ext cx="117285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Returning</a:t>
            </a:r>
            <a:endParaRPr sz="2200">
              <a:latin typeface="Times New Roman"/>
              <a:cs typeface="Times New Roman"/>
            </a:endParaRPr>
          </a:p>
        </p:txBody>
      </p:sp>
      <p:sp>
        <p:nvSpPr>
          <p:cNvPr id="11" name="object 11"/>
          <p:cNvSpPr txBox="1"/>
          <p:nvPr/>
        </p:nvSpPr>
        <p:spPr>
          <a:xfrm>
            <a:off x="4598392" y="1307726"/>
            <a:ext cx="180330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to the Beverage</a:t>
            </a:r>
            <a:endParaRPr sz="2200">
              <a:latin typeface="Times New Roman"/>
              <a:cs typeface="Times New Roman"/>
            </a:endParaRPr>
          </a:p>
        </p:txBody>
      </p:sp>
      <p:sp>
        <p:nvSpPr>
          <p:cNvPr id="10" name="object 10"/>
          <p:cNvSpPr txBox="1"/>
          <p:nvPr/>
        </p:nvSpPr>
        <p:spPr>
          <a:xfrm>
            <a:off x="6406299" y="1307726"/>
            <a:ext cx="77251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Sector</a:t>
            </a:r>
            <a:endParaRPr sz="2200">
              <a:latin typeface="Times New Roman"/>
              <a:cs typeface="Times New Roman"/>
            </a:endParaRPr>
          </a:p>
        </p:txBody>
      </p:sp>
      <p:sp>
        <p:nvSpPr>
          <p:cNvPr id="9" name="object 9"/>
          <p:cNvSpPr txBox="1"/>
          <p:nvPr/>
        </p:nvSpPr>
        <p:spPr>
          <a:xfrm>
            <a:off x="1456169" y="1853504"/>
            <a:ext cx="1686062" cy="3249877"/>
          </a:xfrm>
          <a:prstGeom prst="rect">
            <a:avLst/>
          </a:prstGeom>
        </p:spPr>
        <p:txBody>
          <a:bodyPr wrap="square" lIns="0" tIns="0" rIns="0" bIns="0" rtlCol="0">
            <a:noAutofit/>
          </a:bodyPr>
          <a:lstStyle/>
          <a:p>
            <a:pPr marL="11397" marR="12192">
              <a:lnSpc>
                <a:spcPts val="1211"/>
              </a:lnSpc>
              <a:spcBef>
                <a:spcPts val="60"/>
              </a:spcBef>
            </a:pPr>
            <a:r>
              <a:rPr sz="1100" dirty="0">
                <a:latin typeface="Times New Roman"/>
                <a:cs typeface="Times New Roman"/>
              </a:rPr>
              <a:t>Company</a:t>
            </a:r>
            <a:r>
              <a:rPr sz="1100" spc="65" dirty="0">
                <a:latin typeface="Times New Roman"/>
                <a:cs typeface="Times New Roman"/>
              </a:rPr>
              <a:t> </a:t>
            </a:r>
            <a:r>
              <a:rPr sz="1100" dirty="0">
                <a:latin typeface="Times New Roman"/>
                <a:cs typeface="Times New Roman"/>
              </a:rPr>
              <a:t>Name</a:t>
            </a:r>
            <a:endParaRPr sz="1100">
              <a:latin typeface="Times New Roman"/>
              <a:cs typeface="Times New Roman"/>
            </a:endParaRPr>
          </a:p>
          <a:p>
            <a:pPr marL="11397" marR="220819">
              <a:lnSpc>
                <a:spcPts val="1238"/>
              </a:lnSpc>
              <a:spcBef>
                <a:spcPts val="33"/>
              </a:spcBef>
            </a:pPr>
            <a:r>
              <a:rPr sz="1100" dirty="0">
                <a:latin typeface="Times New Roman"/>
                <a:cs typeface="Times New Roman"/>
              </a:rPr>
              <a:t>Coca-Cola</a:t>
            </a:r>
            <a:r>
              <a:rPr sz="1100" spc="76" dirty="0">
                <a:latin typeface="Times New Roman"/>
                <a:cs typeface="Times New Roman"/>
              </a:rPr>
              <a:t> </a:t>
            </a:r>
            <a:r>
              <a:rPr sz="1100" dirty="0">
                <a:latin typeface="Times New Roman"/>
                <a:cs typeface="Times New Roman"/>
              </a:rPr>
              <a:t>Bottling </a:t>
            </a:r>
            <a:endParaRPr sz="1100">
              <a:latin typeface="Times New Roman"/>
              <a:cs typeface="Times New Roman"/>
            </a:endParaRPr>
          </a:p>
          <a:p>
            <a:pPr marL="11397" marR="220819">
              <a:lnSpc>
                <a:spcPts val="1238"/>
              </a:lnSpc>
              <a:spcBef>
                <a:spcPts val="197"/>
              </a:spcBef>
            </a:pPr>
            <a:r>
              <a:rPr sz="1100" dirty="0">
                <a:latin typeface="Times New Roman"/>
                <a:cs typeface="Times New Roman"/>
              </a:rPr>
              <a:t>Molson</a:t>
            </a:r>
            <a:r>
              <a:rPr sz="1100" spc="90" dirty="0">
                <a:latin typeface="Times New Roman"/>
                <a:cs typeface="Times New Roman"/>
              </a:rPr>
              <a:t> </a:t>
            </a:r>
            <a:r>
              <a:rPr sz="1100" dirty="0">
                <a:latin typeface="Times New Roman"/>
                <a:cs typeface="Times New Roman"/>
              </a:rPr>
              <a:t>Inc.</a:t>
            </a:r>
            <a:r>
              <a:rPr sz="1100" spc="90" dirty="0">
                <a:latin typeface="Times New Roman"/>
                <a:cs typeface="Times New Roman"/>
              </a:rPr>
              <a:t> </a:t>
            </a:r>
            <a:r>
              <a:rPr sz="1100" dirty="0">
                <a:latin typeface="Times New Roman"/>
                <a:cs typeface="Times New Roman"/>
              </a:rPr>
              <a:t>Ltd.</a:t>
            </a:r>
            <a:r>
              <a:rPr sz="1100" spc="90" dirty="0">
                <a:latin typeface="Times New Roman"/>
                <a:cs typeface="Times New Roman"/>
              </a:rPr>
              <a:t> </a:t>
            </a:r>
            <a:r>
              <a:rPr sz="1100" dirty="0">
                <a:latin typeface="Times New Roman"/>
                <a:cs typeface="Times New Roman"/>
              </a:rPr>
              <a:t>'A' </a:t>
            </a:r>
            <a:endParaRPr sz="1100">
              <a:latin typeface="Times New Roman"/>
              <a:cs typeface="Times New Roman"/>
            </a:endParaRPr>
          </a:p>
          <a:p>
            <a:pPr marL="11397" marR="220819">
              <a:lnSpc>
                <a:spcPts val="1238"/>
              </a:lnSpc>
              <a:spcBef>
                <a:spcPts val="197"/>
              </a:spcBef>
            </a:pPr>
            <a:r>
              <a:rPr sz="1100" dirty="0">
                <a:latin typeface="Times New Roman"/>
                <a:cs typeface="Times New Roman"/>
              </a:rPr>
              <a:t>Anheuser-Busch </a:t>
            </a:r>
            <a:endParaRPr sz="1100">
              <a:latin typeface="Times New Roman"/>
              <a:cs typeface="Times New Roman"/>
            </a:endParaRPr>
          </a:p>
          <a:p>
            <a:pPr marL="11397" marR="220819">
              <a:lnSpc>
                <a:spcPts val="1238"/>
              </a:lnSpc>
              <a:spcBef>
                <a:spcPts val="197"/>
              </a:spcBef>
            </a:pPr>
            <a:r>
              <a:rPr sz="1100" dirty="0">
                <a:latin typeface="Times New Roman"/>
                <a:cs typeface="Times New Roman"/>
              </a:rPr>
              <a:t>Corby</a:t>
            </a:r>
            <a:r>
              <a:rPr sz="1100" spc="72" dirty="0">
                <a:latin typeface="Times New Roman"/>
                <a:cs typeface="Times New Roman"/>
              </a:rPr>
              <a:t> </a:t>
            </a:r>
            <a:r>
              <a:rPr sz="1100" dirty="0">
                <a:latin typeface="Times New Roman"/>
                <a:cs typeface="Times New Roman"/>
              </a:rPr>
              <a:t>Distilleries</a:t>
            </a:r>
            <a:r>
              <a:rPr sz="1100" spc="90" dirty="0">
                <a:latin typeface="Times New Roman"/>
                <a:cs typeface="Times New Roman"/>
              </a:rPr>
              <a:t> </a:t>
            </a:r>
            <a:r>
              <a:rPr sz="1100" dirty="0">
                <a:latin typeface="Times New Roman"/>
                <a:cs typeface="Times New Roman"/>
              </a:rPr>
              <a:t>Ltd.</a:t>
            </a:r>
            <a:endParaRPr sz="1100">
              <a:latin typeface="Times New Roman"/>
              <a:cs typeface="Times New Roman"/>
            </a:endParaRPr>
          </a:p>
          <a:p>
            <a:pPr marL="11397">
              <a:lnSpc>
                <a:spcPts val="1238"/>
              </a:lnSpc>
              <a:spcBef>
                <a:spcPts val="202"/>
              </a:spcBef>
            </a:pPr>
            <a:r>
              <a:rPr sz="1100" dirty="0">
                <a:latin typeface="Times New Roman"/>
                <a:cs typeface="Times New Roman"/>
              </a:rPr>
              <a:t>Chalone</a:t>
            </a:r>
            <a:r>
              <a:rPr sz="1100" spc="90" dirty="0">
                <a:latin typeface="Times New Roman"/>
                <a:cs typeface="Times New Roman"/>
              </a:rPr>
              <a:t> </a:t>
            </a:r>
            <a:r>
              <a:rPr sz="1100" dirty="0">
                <a:latin typeface="Times New Roman"/>
                <a:cs typeface="Times New Roman"/>
              </a:rPr>
              <a:t>Wine</a:t>
            </a:r>
            <a:r>
              <a:rPr sz="1100" spc="90" dirty="0">
                <a:latin typeface="Times New Roman"/>
                <a:cs typeface="Times New Roman"/>
              </a:rPr>
              <a:t> </a:t>
            </a:r>
            <a:r>
              <a:rPr sz="1100" dirty="0">
                <a:latin typeface="Times New Roman"/>
                <a:cs typeface="Times New Roman"/>
              </a:rPr>
              <a:t>Group </a:t>
            </a:r>
            <a:r>
              <a:rPr sz="1100" spc="121" dirty="0">
                <a:latin typeface="Times New Roman"/>
                <a:cs typeface="Times New Roman"/>
              </a:rPr>
              <a:t> </a:t>
            </a:r>
            <a:r>
              <a:rPr sz="1100" dirty="0">
                <a:latin typeface="Times New Roman"/>
                <a:cs typeface="Times New Roman"/>
              </a:rPr>
              <a:t>Ltd. </a:t>
            </a:r>
            <a:endParaRPr sz="1100">
              <a:latin typeface="Times New Roman"/>
              <a:cs typeface="Times New Roman"/>
            </a:endParaRPr>
          </a:p>
          <a:p>
            <a:pPr marL="11397">
              <a:lnSpc>
                <a:spcPts val="1238"/>
              </a:lnSpc>
              <a:spcBef>
                <a:spcPts val="197"/>
              </a:spcBef>
            </a:pPr>
            <a:r>
              <a:rPr sz="1100" dirty="0">
                <a:latin typeface="Times New Roman"/>
                <a:cs typeface="Times New Roman"/>
              </a:rPr>
              <a:t>Andres</a:t>
            </a:r>
            <a:r>
              <a:rPr sz="1100" spc="43" dirty="0">
                <a:latin typeface="Times New Roman"/>
                <a:cs typeface="Times New Roman"/>
              </a:rPr>
              <a:t> </a:t>
            </a:r>
            <a:r>
              <a:rPr sz="1100" dirty="0">
                <a:latin typeface="Times New Roman"/>
                <a:cs typeface="Times New Roman"/>
              </a:rPr>
              <a:t>Wines </a:t>
            </a:r>
            <a:r>
              <a:rPr sz="1100" spc="122" dirty="0">
                <a:latin typeface="Times New Roman"/>
                <a:cs typeface="Times New Roman"/>
              </a:rPr>
              <a:t> </a:t>
            </a:r>
            <a:r>
              <a:rPr sz="1100" dirty="0">
                <a:latin typeface="Times New Roman"/>
                <a:cs typeface="Times New Roman"/>
              </a:rPr>
              <a:t>Ltd. </a:t>
            </a:r>
            <a:r>
              <a:rPr sz="1100" spc="137" dirty="0">
                <a:latin typeface="Times New Roman"/>
                <a:cs typeface="Times New Roman"/>
              </a:rPr>
              <a:t> </a:t>
            </a:r>
            <a:r>
              <a:rPr sz="1100" dirty="0">
                <a:latin typeface="Times New Roman"/>
                <a:cs typeface="Times New Roman"/>
              </a:rPr>
              <a:t>'A' </a:t>
            </a:r>
            <a:endParaRPr sz="1100">
              <a:latin typeface="Times New Roman"/>
              <a:cs typeface="Times New Roman"/>
            </a:endParaRPr>
          </a:p>
          <a:p>
            <a:pPr marL="11397">
              <a:lnSpc>
                <a:spcPts val="1238"/>
              </a:lnSpc>
              <a:spcBef>
                <a:spcPts val="197"/>
              </a:spcBef>
            </a:pPr>
            <a:r>
              <a:rPr sz="1100" dirty="0">
                <a:latin typeface="Times New Roman"/>
                <a:cs typeface="Times New Roman"/>
              </a:rPr>
              <a:t>Todhunter</a:t>
            </a:r>
            <a:r>
              <a:rPr sz="1100" spc="90" dirty="0">
                <a:latin typeface="Times New Roman"/>
                <a:cs typeface="Times New Roman"/>
              </a:rPr>
              <a:t> </a:t>
            </a:r>
            <a:r>
              <a:rPr sz="1100" dirty="0">
                <a:latin typeface="Times New Roman"/>
                <a:cs typeface="Times New Roman"/>
              </a:rPr>
              <a:t>Int'l</a:t>
            </a:r>
            <a:endParaRPr sz="1100">
              <a:latin typeface="Times New Roman"/>
              <a:cs typeface="Times New Roman"/>
            </a:endParaRPr>
          </a:p>
          <a:p>
            <a:pPr marL="11397" marR="12192">
              <a:lnSpc>
                <a:spcPts val="1153"/>
              </a:lnSpc>
              <a:spcBef>
                <a:spcPts val="256"/>
              </a:spcBef>
            </a:pPr>
            <a:r>
              <a:rPr sz="1100" dirty="0">
                <a:latin typeface="Times New Roman"/>
                <a:cs typeface="Times New Roman"/>
              </a:rPr>
              <a:t>Brown-Forman</a:t>
            </a:r>
            <a:r>
              <a:rPr sz="1100" spc="69" dirty="0">
                <a:latin typeface="Times New Roman"/>
                <a:cs typeface="Times New Roman"/>
              </a:rPr>
              <a:t> </a:t>
            </a:r>
            <a:r>
              <a:rPr sz="1100" dirty="0">
                <a:latin typeface="Times New Roman"/>
                <a:cs typeface="Times New Roman"/>
              </a:rPr>
              <a:t>'B'</a:t>
            </a:r>
            <a:endParaRPr sz="1100">
              <a:latin typeface="Times New Roman"/>
              <a:cs typeface="Times New Roman"/>
            </a:endParaRPr>
          </a:p>
          <a:p>
            <a:pPr marL="11397" marR="409757">
              <a:lnSpc>
                <a:spcPts val="1238"/>
              </a:lnSpc>
              <a:spcBef>
                <a:spcPts val="139"/>
              </a:spcBef>
            </a:pPr>
            <a:r>
              <a:rPr sz="1100" dirty="0">
                <a:latin typeface="Times New Roman"/>
                <a:cs typeface="Times New Roman"/>
              </a:rPr>
              <a:t>Coors</a:t>
            </a:r>
            <a:r>
              <a:rPr sz="1100" spc="68" dirty="0">
                <a:latin typeface="Times New Roman"/>
                <a:cs typeface="Times New Roman"/>
              </a:rPr>
              <a:t> </a:t>
            </a:r>
            <a:r>
              <a:rPr sz="1100" dirty="0">
                <a:latin typeface="Times New Roman"/>
                <a:cs typeface="Times New Roman"/>
              </a:rPr>
              <a:t>(Adolph)</a:t>
            </a:r>
            <a:r>
              <a:rPr sz="1100" spc="111" dirty="0">
                <a:latin typeface="Times New Roman"/>
                <a:cs typeface="Times New Roman"/>
              </a:rPr>
              <a:t> </a:t>
            </a:r>
            <a:r>
              <a:rPr sz="1100" dirty="0">
                <a:latin typeface="Times New Roman"/>
                <a:cs typeface="Times New Roman"/>
              </a:rPr>
              <a:t>'B' </a:t>
            </a:r>
            <a:endParaRPr sz="1100">
              <a:latin typeface="Times New Roman"/>
              <a:cs typeface="Times New Roman"/>
            </a:endParaRPr>
          </a:p>
          <a:p>
            <a:pPr marL="11397" marR="409757">
              <a:lnSpc>
                <a:spcPts val="1238"/>
              </a:lnSpc>
              <a:spcBef>
                <a:spcPts val="197"/>
              </a:spcBef>
            </a:pPr>
            <a:r>
              <a:rPr sz="1100" dirty="0">
                <a:latin typeface="Times New Roman"/>
                <a:cs typeface="Times New Roman"/>
              </a:rPr>
              <a:t>PepsiCo,</a:t>
            </a:r>
            <a:r>
              <a:rPr sz="1100" spc="90" dirty="0">
                <a:latin typeface="Times New Roman"/>
                <a:cs typeface="Times New Roman"/>
              </a:rPr>
              <a:t> </a:t>
            </a:r>
            <a:r>
              <a:rPr sz="1100" dirty="0">
                <a:latin typeface="Times New Roman"/>
                <a:cs typeface="Times New Roman"/>
              </a:rPr>
              <a:t>Inc.</a:t>
            </a:r>
            <a:endParaRPr sz="1100">
              <a:latin typeface="Times New Roman"/>
              <a:cs typeface="Times New Roman"/>
            </a:endParaRPr>
          </a:p>
          <a:p>
            <a:pPr marL="11397" marR="193937">
              <a:lnSpc>
                <a:spcPts val="1238"/>
              </a:lnSpc>
              <a:spcBef>
                <a:spcPts val="202"/>
              </a:spcBef>
            </a:pPr>
            <a:r>
              <a:rPr sz="1100" dirty="0">
                <a:latin typeface="Times New Roman"/>
                <a:cs typeface="Times New Roman"/>
              </a:rPr>
              <a:t>Coca-Cola</a:t>
            </a:r>
            <a:r>
              <a:rPr sz="1100" spc="51" dirty="0">
                <a:latin typeface="Times New Roman"/>
                <a:cs typeface="Times New Roman"/>
              </a:rPr>
              <a:t> </a:t>
            </a:r>
            <a:r>
              <a:rPr sz="1100" dirty="0">
                <a:latin typeface="Times New Roman"/>
                <a:cs typeface="Times New Roman"/>
              </a:rPr>
              <a:t>Boston</a:t>
            </a:r>
            <a:r>
              <a:rPr sz="1100" spc="90" dirty="0">
                <a:latin typeface="Times New Roman"/>
                <a:cs typeface="Times New Roman"/>
              </a:rPr>
              <a:t> </a:t>
            </a:r>
            <a:endParaRPr sz="1100">
              <a:latin typeface="Times New Roman"/>
              <a:cs typeface="Times New Roman"/>
            </a:endParaRPr>
          </a:p>
          <a:p>
            <a:pPr marL="11397" marR="193937">
              <a:lnSpc>
                <a:spcPts val="1238"/>
              </a:lnSpc>
              <a:spcBef>
                <a:spcPts val="179"/>
              </a:spcBef>
            </a:pPr>
            <a:r>
              <a:rPr sz="1100" dirty="0">
                <a:latin typeface="Times New Roman"/>
                <a:cs typeface="Times New Roman"/>
              </a:rPr>
              <a:t>Beer</a:t>
            </a:r>
            <a:r>
              <a:rPr sz="1100" spc="90" dirty="0">
                <a:latin typeface="Times New Roman"/>
                <a:cs typeface="Times New Roman"/>
              </a:rPr>
              <a:t> </a:t>
            </a:r>
            <a:r>
              <a:rPr sz="1100" dirty="0">
                <a:latin typeface="Times New Roman"/>
                <a:cs typeface="Times New Roman"/>
              </a:rPr>
              <a:t>'A' Whitman</a:t>
            </a:r>
            <a:r>
              <a:rPr sz="1100" spc="90" dirty="0">
                <a:latin typeface="Times New Roman"/>
                <a:cs typeface="Times New Roman"/>
              </a:rPr>
              <a:t> </a:t>
            </a:r>
            <a:endParaRPr sz="1100">
              <a:latin typeface="Times New Roman"/>
              <a:cs typeface="Times New Roman"/>
            </a:endParaRPr>
          </a:p>
          <a:p>
            <a:pPr marL="11397" marR="193937">
              <a:lnSpc>
                <a:spcPts val="1238"/>
              </a:lnSpc>
              <a:spcBef>
                <a:spcPts val="179"/>
              </a:spcBef>
            </a:pPr>
            <a:r>
              <a:rPr sz="1100" dirty="0">
                <a:latin typeface="Times New Roman"/>
                <a:cs typeface="Times New Roman"/>
              </a:rPr>
              <a:t>Corp. </a:t>
            </a:r>
            <a:r>
              <a:rPr sz="1100" spc="100" dirty="0">
                <a:latin typeface="Times New Roman"/>
                <a:cs typeface="Times New Roman"/>
              </a:rPr>
              <a:t> </a:t>
            </a:r>
            <a:r>
              <a:rPr sz="1100" dirty="0">
                <a:latin typeface="Times New Roman"/>
                <a:cs typeface="Times New Roman"/>
              </a:rPr>
              <a:t>Mondavi</a:t>
            </a:r>
            <a:r>
              <a:rPr sz="1100" spc="90" dirty="0">
                <a:latin typeface="Times New Roman"/>
                <a:cs typeface="Times New Roman"/>
              </a:rPr>
              <a:t> </a:t>
            </a:r>
            <a:endParaRPr sz="1100">
              <a:latin typeface="Times New Roman"/>
              <a:cs typeface="Times New Roman"/>
            </a:endParaRPr>
          </a:p>
          <a:p>
            <a:pPr marL="11397" marR="193937">
              <a:lnSpc>
                <a:spcPts val="1238"/>
              </a:lnSpc>
              <a:spcBef>
                <a:spcPts val="179"/>
              </a:spcBef>
            </a:pPr>
            <a:r>
              <a:rPr sz="1100" dirty="0">
                <a:latin typeface="Times New Roman"/>
                <a:cs typeface="Times New Roman"/>
              </a:rPr>
              <a:t>(Robert)</a:t>
            </a:r>
            <a:r>
              <a:rPr sz="1100" spc="90" dirty="0">
                <a:latin typeface="Times New Roman"/>
                <a:cs typeface="Times New Roman"/>
              </a:rPr>
              <a:t> </a:t>
            </a:r>
            <a:r>
              <a:rPr sz="1100" dirty="0">
                <a:latin typeface="Times New Roman"/>
                <a:cs typeface="Times New Roman"/>
              </a:rPr>
              <a:t>'A' </a:t>
            </a:r>
            <a:endParaRPr sz="1100">
              <a:latin typeface="Times New Roman"/>
              <a:cs typeface="Times New Roman"/>
            </a:endParaRPr>
          </a:p>
          <a:p>
            <a:pPr marL="11397" marR="193937">
              <a:lnSpc>
                <a:spcPts val="1238"/>
              </a:lnSpc>
              <a:spcBef>
                <a:spcPts val="179"/>
              </a:spcBef>
            </a:pPr>
            <a:r>
              <a:rPr sz="1100" dirty="0">
                <a:latin typeface="Times New Roman"/>
                <a:cs typeface="Times New Roman"/>
              </a:rPr>
              <a:t>Coca-Cola</a:t>
            </a:r>
            <a:r>
              <a:rPr sz="1100" spc="90" dirty="0">
                <a:latin typeface="Times New Roman"/>
                <a:cs typeface="Times New Roman"/>
              </a:rPr>
              <a:t> </a:t>
            </a:r>
            <a:r>
              <a:rPr sz="1100" dirty="0">
                <a:latin typeface="Times New Roman"/>
                <a:cs typeface="Times New Roman"/>
              </a:rPr>
              <a:t>Enterprises </a:t>
            </a:r>
            <a:endParaRPr sz="1100">
              <a:latin typeface="Times New Roman"/>
              <a:cs typeface="Times New Roman"/>
            </a:endParaRPr>
          </a:p>
          <a:p>
            <a:pPr marL="11397" marR="193937">
              <a:lnSpc>
                <a:spcPts val="1238"/>
              </a:lnSpc>
              <a:spcBef>
                <a:spcPts val="179"/>
              </a:spcBef>
            </a:pPr>
            <a:r>
              <a:rPr sz="1100" dirty="0">
                <a:latin typeface="Times New Roman"/>
                <a:cs typeface="Times New Roman"/>
              </a:rPr>
              <a:t>Hansen</a:t>
            </a:r>
            <a:r>
              <a:rPr sz="1100" spc="90" dirty="0">
                <a:latin typeface="Times New Roman"/>
                <a:cs typeface="Times New Roman"/>
              </a:rPr>
              <a:t> </a:t>
            </a:r>
            <a:r>
              <a:rPr sz="1100" dirty="0">
                <a:latin typeface="Times New Roman"/>
                <a:cs typeface="Times New Roman"/>
              </a:rPr>
              <a:t>Natural</a:t>
            </a:r>
            <a:r>
              <a:rPr sz="1100" spc="90" dirty="0">
                <a:latin typeface="Times New Roman"/>
                <a:cs typeface="Times New Roman"/>
              </a:rPr>
              <a:t> </a:t>
            </a:r>
            <a:r>
              <a:rPr sz="1100" dirty="0">
                <a:latin typeface="Times New Roman"/>
                <a:cs typeface="Times New Roman"/>
              </a:rPr>
              <a:t>Corp</a:t>
            </a:r>
            <a:endParaRPr sz="1100">
              <a:latin typeface="Times New Roman"/>
              <a:cs typeface="Times New Roman"/>
            </a:endParaRPr>
          </a:p>
          <a:p>
            <a:pPr marL="11397" marR="12192">
              <a:lnSpc>
                <a:spcPct val="95825"/>
              </a:lnSpc>
              <a:spcBef>
                <a:spcPts val="818"/>
              </a:spcBef>
            </a:pPr>
            <a:r>
              <a:rPr sz="1100" dirty="0">
                <a:latin typeface="Times New Roman"/>
                <a:cs typeface="Times New Roman"/>
              </a:rPr>
              <a:t>Average</a:t>
            </a:r>
            <a:endParaRPr sz="1100">
              <a:latin typeface="Times New Roman"/>
              <a:cs typeface="Times New Roman"/>
            </a:endParaRPr>
          </a:p>
        </p:txBody>
      </p:sp>
      <p:sp>
        <p:nvSpPr>
          <p:cNvPr id="8" name="object 8"/>
          <p:cNvSpPr txBox="1"/>
          <p:nvPr/>
        </p:nvSpPr>
        <p:spPr>
          <a:xfrm>
            <a:off x="3753692" y="1853504"/>
            <a:ext cx="779326" cy="3249877"/>
          </a:xfrm>
          <a:prstGeom prst="rect">
            <a:avLst/>
          </a:prstGeom>
        </p:spPr>
        <p:txBody>
          <a:bodyPr wrap="square" lIns="0" tIns="0" rIns="0" bIns="0" rtlCol="0">
            <a:noAutofit/>
          </a:bodyPr>
          <a:lstStyle/>
          <a:p>
            <a:pPr marL="11397">
              <a:lnSpc>
                <a:spcPts val="1211"/>
              </a:lnSpc>
              <a:spcBef>
                <a:spcPts val="60"/>
              </a:spcBef>
            </a:pPr>
            <a:r>
              <a:rPr sz="1100" dirty="0">
                <a:latin typeface="Times New Roman"/>
                <a:cs typeface="Times New Roman"/>
              </a:rPr>
              <a:t>!Trailing </a:t>
            </a:r>
            <a:r>
              <a:rPr sz="1100" spc="97" dirty="0">
                <a:latin typeface="Times New Roman"/>
                <a:cs typeface="Times New Roman"/>
              </a:rPr>
              <a:t> </a:t>
            </a:r>
            <a:r>
              <a:rPr sz="1100" dirty="0">
                <a:latin typeface="Times New Roman"/>
                <a:cs typeface="Times New Roman"/>
              </a:rPr>
              <a:t>PE</a:t>
            </a:r>
            <a:endParaRPr sz="1100">
              <a:latin typeface="Times New Roman"/>
              <a:cs typeface="Times New Roman"/>
            </a:endParaRPr>
          </a:p>
          <a:p>
            <a:pPr marL="11397" marR="21145">
              <a:lnSpc>
                <a:spcPct val="95825"/>
              </a:lnSpc>
              <a:spcBef>
                <a:spcPts val="33"/>
              </a:spcBef>
            </a:pPr>
            <a:r>
              <a:rPr sz="1100" dirty="0">
                <a:latin typeface="Times New Roman"/>
                <a:cs typeface="Times New Roman"/>
              </a:rPr>
              <a:t>!29.18</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!43.65</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!24.31</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!16.24</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!21.76</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!8.96</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!8.94</a:t>
            </a:r>
            <a:endParaRPr sz="1100">
              <a:latin typeface="Times New Roman"/>
              <a:cs typeface="Times New Roman"/>
            </a:endParaRPr>
          </a:p>
          <a:p>
            <a:pPr marL="11397" marR="21145">
              <a:lnSpc>
                <a:spcPct val="95825"/>
              </a:lnSpc>
              <a:spcBef>
                <a:spcPts val="108"/>
              </a:spcBef>
            </a:pPr>
            <a:r>
              <a:rPr sz="1100" dirty="0">
                <a:latin typeface="Times New Roman"/>
                <a:cs typeface="Times New Roman"/>
              </a:rPr>
              <a:t>!10.07</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!23.02</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!33.00</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!44.33</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!10.59</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!25.19</a:t>
            </a:r>
            <a:endParaRPr sz="1100">
              <a:latin typeface="Times New Roman"/>
              <a:cs typeface="Times New Roman"/>
            </a:endParaRPr>
          </a:p>
          <a:p>
            <a:pPr marL="11397" marR="21145">
              <a:lnSpc>
                <a:spcPct val="95825"/>
              </a:lnSpc>
              <a:spcBef>
                <a:spcPts val="108"/>
              </a:spcBef>
            </a:pPr>
            <a:r>
              <a:rPr sz="1100" dirty="0">
                <a:latin typeface="Times New Roman"/>
                <a:cs typeface="Times New Roman"/>
              </a:rPr>
              <a:t>!16.47</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!37.14</a:t>
            </a:r>
            <a:endParaRPr sz="1100">
              <a:latin typeface="Times New Roman"/>
              <a:cs typeface="Times New Roman"/>
            </a:endParaRPr>
          </a:p>
          <a:p>
            <a:pPr marL="11397" marR="21145">
              <a:lnSpc>
                <a:spcPct val="95825"/>
              </a:lnSpc>
              <a:spcBef>
                <a:spcPts val="197"/>
              </a:spcBef>
            </a:pPr>
            <a:r>
              <a:rPr sz="1100" dirty="0">
                <a:latin typeface="Times New Roman"/>
                <a:cs typeface="Times New Roman"/>
              </a:rPr>
              <a:t>!9.70</a:t>
            </a:r>
            <a:endParaRPr sz="1100">
              <a:latin typeface="Times New Roman"/>
              <a:cs typeface="Times New Roman"/>
            </a:endParaRPr>
          </a:p>
          <a:p>
            <a:pPr marL="11397" marR="21145">
              <a:lnSpc>
                <a:spcPct val="95825"/>
              </a:lnSpc>
              <a:spcBef>
                <a:spcPts val="811"/>
              </a:spcBef>
            </a:pPr>
            <a:r>
              <a:rPr sz="1100" dirty="0">
                <a:latin typeface="Times New Roman"/>
                <a:cs typeface="Times New Roman"/>
              </a:rPr>
              <a:t>!22.66</a:t>
            </a:r>
            <a:endParaRPr sz="1100">
              <a:latin typeface="Times New Roman"/>
              <a:cs typeface="Times New Roman"/>
            </a:endParaRPr>
          </a:p>
        </p:txBody>
      </p:sp>
      <p:sp>
        <p:nvSpPr>
          <p:cNvPr id="7" name="object 7"/>
          <p:cNvSpPr txBox="1"/>
          <p:nvPr/>
        </p:nvSpPr>
        <p:spPr>
          <a:xfrm>
            <a:off x="4735055" y="1853504"/>
            <a:ext cx="626703" cy="3249877"/>
          </a:xfrm>
          <a:prstGeom prst="rect">
            <a:avLst/>
          </a:prstGeom>
        </p:spPr>
        <p:txBody>
          <a:bodyPr wrap="square" lIns="0" tIns="0" rIns="0" bIns="0" rtlCol="0">
            <a:noAutofit/>
          </a:bodyPr>
          <a:lstStyle/>
          <a:p>
            <a:pPr marL="11397" marR="20515">
              <a:lnSpc>
                <a:spcPts val="1211"/>
              </a:lnSpc>
              <a:spcBef>
                <a:spcPts val="60"/>
              </a:spcBef>
            </a:pPr>
            <a:r>
              <a:rPr sz="1100" dirty="0">
                <a:latin typeface="Times New Roman"/>
                <a:cs typeface="Times New Roman"/>
              </a:rPr>
              <a:t>!Growth</a:t>
            </a:r>
            <a:endParaRPr sz="1100">
              <a:latin typeface="Times New Roman"/>
              <a:cs typeface="Times New Roman"/>
            </a:endParaRPr>
          </a:p>
          <a:p>
            <a:pPr marL="11397" marR="20515">
              <a:lnSpc>
                <a:spcPct val="95825"/>
              </a:lnSpc>
              <a:spcBef>
                <a:spcPts val="33"/>
              </a:spcBef>
            </a:pPr>
            <a:r>
              <a:rPr sz="1100" dirty="0">
                <a:latin typeface="Times New Roman"/>
                <a:cs typeface="Times New Roman"/>
              </a:rPr>
              <a:t>!9.50%</a:t>
            </a:r>
            <a:endParaRPr sz="1100">
              <a:latin typeface="Times New Roman"/>
              <a:cs typeface="Times New Roman"/>
            </a:endParaRPr>
          </a:p>
          <a:p>
            <a:pPr marL="11397">
              <a:lnSpc>
                <a:spcPct val="95825"/>
              </a:lnSpc>
              <a:spcBef>
                <a:spcPts val="197"/>
              </a:spcBef>
            </a:pPr>
            <a:r>
              <a:rPr sz="1100" dirty="0">
                <a:latin typeface="Times New Roman"/>
                <a:cs typeface="Times New Roman"/>
              </a:rPr>
              <a:t>!15.50%</a:t>
            </a:r>
            <a:endParaRPr sz="1100">
              <a:latin typeface="Times New Roman"/>
              <a:cs typeface="Times New Roman"/>
            </a:endParaRPr>
          </a:p>
          <a:p>
            <a:pPr marL="11397">
              <a:lnSpc>
                <a:spcPct val="95825"/>
              </a:lnSpc>
              <a:spcBef>
                <a:spcPts val="197"/>
              </a:spcBef>
            </a:pPr>
            <a:r>
              <a:rPr sz="1100" dirty="0">
                <a:latin typeface="Times New Roman"/>
                <a:cs typeface="Times New Roman"/>
              </a:rPr>
              <a:t>!11.00%</a:t>
            </a:r>
            <a:endParaRPr sz="1100">
              <a:latin typeface="Times New Roman"/>
              <a:cs typeface="Times New Roman"/>
            </a:endParaRPr>
          </a:p>
          <a:p>
            <a:pPr marL="11397" marR="20515">
              <a:lnSpc>
                <a:spcPct val="95825"/>
              </a:lnSpc>
              <a:spcBef>
                <a:spcPts val="197"/>
              </a:spcBef>
            </a:pPr>
            <a:r>
              <a:rPr sz="1100" dirty="0">
                <a:latin typeface="Times New Roman"/>
                <a:cs typeface="Times New Roman"/>
              </a:rPr>
              <a:t>!7.50%</a:t>
            </a:r>
            <a:endParaRPr sz="1100">
              <a:latin typeface="Times New Roman"/>
              <a:cs typeface="Times New Roman"/>
            </a:endParaRPr>
          </a:p>
          <a:p>
            <a:pPr marL="11397">
              <a:lnSpc>
                <a:spcPct val="95825"/>
              </a:lnSpc>
              <a:spcBef>
                <a:spcPts val="197"/>
              </a:spcBef>
            </a:pPr>
            <a:r>
              <a:rPr sz="1100" dirty="0">
                <a:latin typeface="Times New Roman"/>
                <a:cs typeface="Times New Roman"/>
              </a:rPr>
              <a:t>!14.00%</a:t>
            </a:r>
            <a:endParaRPr sz="1100">
              <a:latin typeface="Times New Roman"/>
              <a:cs typeface="Times New Roman"/>
            </a:endParaRPr>
          </a:p>
          <a:p>
            <a:pPr marL="11397" marR="20515">
              <a:lnSpc>
                <a:spcPct val="95825"/>
              </a:lnSpc>
              <a:spcBef>
                <a:spcPts val="197"/>
              </a:spcBef>
            </a:pPr>
            <a:r>
              <a:rPr sz="1100" dirty="0">
                <a:latin typeface="Times New Roman"/>
                <a:cs typeface="Times New Roman"/>
              </a:rPr>
              <a:t>!3.50%</a:t>
            </a:r>
            <a:endParaRPr sz="1100">
              <a:latin typeface="Times New Roman"/>
              <a:cs typeface="Times New Roman"/>
            </a:endParaRPr>
          </a:p>
          <a:p>
            <a:pPr marL="11397" marR="20515">
              <a:lnSpc>
                <a:spcPct val="95825"/>
              </a:lnSpc>
              <a:spcBef>
                <a:spcPts val="197"/>
              </a:spcBef>
            </a:pPr>
            <a:r>
              <a:rPr sz="1100" dirty="0">
                <a:latin typeface="Times New Roman"/>
                <a:cs typeface="Times New Roman"/>
              </a:rPr>
              <a:t>!3.00%</a:t>
            </a:r>
            <a:endParaRPr sz="1100">
              <a:latin typeface="Times New Roman"/>
              <a:cs typeface="Times New Roman"/>
            </a:endParaRPr>
          </a:p>
          <a:p>
            <a:pPr marL="11397">
              <a:lnSpc>
                <a:spcPct val="95825"/>
              </a:lnSpc>
              <a:spcBef>
                <a:spcPts val="108"/>
              </a:spcBef>
            </a:pPr>
            <a:r>
              <a:rPr sz="1100" dirty="0">
                <a:latin typeface="Times New Roman"/>
                <a:cs typeface="Times New Roman"/>
              </a:rPr>
              <a:t>!11.50%</a:t>
            </a:r>
            <a:endParaRPr sz="1100">
              <a:latin typeface="Times New Roman"/>
              <a:cs typeface="Times New Roman"/>
            </a:endParaRPr>
          </a:p>
          <a:p>
            <a:pPr marL="11397">
              <a:lnSpc>
                <a:spcPct val="95825"/>
              </a:lnSpc>
              <a:spcBef>
                <a:spcPts val="197"/>
              </a:spcBef>
            </a:pPr>
            <a:r>
              <a:rPr sz="1100" dirty="0">
                <a:latin typeface="Times New Roman"/>
                <a:cs typeface="Times New Roman"/>
              </a:rPr>
              <a:t>!10.00%</a:t>
            </a:r>
            <a:endParaRPr sz="1100">
              <a:latin typeface="Times New Roman"/>
              <a:cs typeface="Times New Roman"/>
            </a:endParaRPr>
          </a:p>
          <a:p>
            <a:pPr marL="11397">
              <a:lnSpc>
                <a:spcPct val="95825"/>
              </a:lnSpc>
              <a:spcBef>
                <a:spcPts val="197"/>
              </a:spcBef>
            </a:pPr>
            <a:r>
              <a:rPr sz="1100" dirty="0">
                <a:latin typeface="Times New Roman"/>
                <a:cs typeface="Times New Roman"/>
              </a:rPr>
              <a:t>!10.50%</a:t>
            </a:r>
            <a:endParaRPr sz="1100">
              <a:latin typeface="Times New Roman"/>
              <a:cs typeface="Times New Roman"/>
            </a:endParaRPr>
          </a:p>
          <a:p>
            <a:pPr marL="11397">
              <a:lnSpc>
                <a:spcPct val="95825"/>
              </a:lnSpc>
              <a:spcBef>
                <a:spcPts val="197"/>
              </a:spcBef>
            </a:pPr>
            <a:r>
              <a:rPr sz="1100" dirty="0">
                <a:latin typeface="Times New Roman"/>
                <a:cs typeface="Times New Roman"/>
              </a:rPr>
              <a:t>!19.00%</a:t>
            </a:r>
            <a:endParaRPr sz="1100">
              <a:latin typeface="Times New Roman"/>
              <a:cs typeface="Times New Roman"/>
            </a:endParaRPr>
          </a:p>
          <a:p>
            <a:pPr marL="11397">
              <a:lnSpc>
                <a:spcPct val="95825"/>
              </a:lnSpc>
              <a:spcBef>
                <a:spcPts val="197"/>
              </a:spcBef>
            </a:pPr>
            <a:r>
              <a:rPr sz="1100" dirty="0">
                <a:latin typeface="Times New Roman"/>
                <a:cs typeface="Times New Roman"/>
              </a:rPr>
              <a:t>!17.13%</a:t>
            </a:r>
            <a:endParaRPr sz="1100">
              <a:latin typeface="Times New Roman"/>
              <a:cs typeface="Times New Roman"/>
            </a:endParaRPr>
          </a:p>
          <a:p>
            <a:pPr marL="11397">
              <a:lnSpc>
                <a:spcPct val="95825"/>
              </a:lnSpc>
              <a:spcBef>
                <a:spcPts val="197"/>
              </a:spcBef>
            </a:pPr>
            <a:r>
              <a:rPr sz="1100" dirty="0">
                <a:latin typeface="Times New Roman"/>
                <a:cs typeface="Times New Roman"/>
              </a:rPr>
              <a:t>!11.50%</a:t>
            </a:r>
            <a:endParaRPr sz="1100">
              <a:latin typeface="Times New Roman"/>
              <a:cs typeface="Times New Roman"/>
            </a:endParaRPr>
          </a:p>
          <a:p>
            <a:pPr marL="11397">
              <a:lnSpc>
                <a:spcPct val="95825"/>
              </a:lnSpc>
              <a:spcBef>
                <a:spcPts val="108"/>
              </a:spcBef>
            </a:pPr>
            <a:r>
              <a:rPr sz="1100" dirty="0">
                <a:latin typeface="Times New Roman"/>
                <a:cs typeface="Times New Roman"/>
              </a:rPr>
              <a:t>!14.00%</a:t>
            </a:r>
            <a:endParaRPr sz="1100">
              <a:latin typeface="Times New Roman"/>
              <a:cs typeface="Times New Roman"/>
            </a:endParaRPr>
          </a:p>
          <a:p>
            <a:pPr marL="11397">
              <a:lnSpc>
                <a:spcPct val="95825"/>
              </a:lnSpc>
              <a:spcBef>
                <a:spcPts val="197"/>
              </a:spcBef>
            </a:pPr>
            <a:r>
              <a:rPr sz="1100" dirty="0">
                <a:latin typeface="Times New Roman"/>
                <a:cs typeface="Times New Roman"/>
              </a:rPr>
              <a:t>!27.00%</a:t>
            </a:r>
            <a:endParaRPr sz="1100">
              <a:latin typeface="Times New Roman"/>
              <a:cs typeface="Times New Roman"/>
            </a:endParaRPr>
          </a:p>
          <a:p>
            <a:pPr marL="11397">
              <a:lnSpc>
                <a:spcPct val="95825"/>
              </a:lnSpc>
              <a:spcBef>
                <a:spcPts val="197"/>
              </a:spcBef>
            </a:pPr>
            <a:r>
              <a:rPr sz="1100" dirty="0">
                <a:latin typeface="Times New Roman"/>
                <a:cs typeface="Times New Roman"/>
              </a:rPr>
              <a:t>!17.00%</a:t>
            </a:r>
            <a:endParaRPr sz="1100">
              <a:latin typeface="Times New Roman"/>
              <a:cs typeface="Times New Roman"/>
            </a:endParaRPr>
          </a:p>
          <a:p>
            <a:pPr marL="11397">
              <a:lnSpc>
                <a:spcPct val="95825"/>
              </a:lnSpc>
              <a:spcBef>
                <a:spcPts val="811"/>
              </a:spcBef>
            </a:pPr>
            <a:r>
              <a:rPr sz="1100" dirty="0">
                <a:latin typeface="Times New Roman"/>
                <a:cs typeface="Times New Roman"/>
              </a:rPr>
              <a:t>!13.00%</a:t>
            </a:r>
            <a:endParaRPr sz="1100">
              <a:latin typeface="Times New Roman"/>
              <a:cs typeface="Times New Roman"/>
            </a:endParaRPr>
          </a:p>
        </p:txBody>
      </p:sp>
      <p:sp>
        <p:nvSpPr>
          <p:cNvPr id="6" name="object 6"/>
          <p:cNvSpPr txBox="1"/>
          <p:nvPr/>
        </p:nvSpPr>
        <p:spPr>
          <a:xfrm>
            <a:off x="5566328" y="1853504"/>
            <a:ext cx="626703" cy="3249877"/>
          </a:xfrm>
          <a:prstGeom prst="rect">
            <a:avLst/>
          </a:prstGeom>
        </p:spPr>
        <p:txBody>
          <a:bodyPr wrap="square" lIns="0" tIns="0" rIns="0" bIns="0" rtlCol="0">
            <a:noAutofit/>
          </a:bodyPr>
          <a:lstStyle/>
          <a:p>
            <a:pPr marL="11397" marR="5855">
              <a:lnSpc>
                <a:spcPts val="1211"/>
              </a:lnSpc>
              <a:spcBef>
                <a:spcPts val="60"/>
              </a:spcBef>
            </a:pPr>
            <a:r>
              <a:rPr sz="1100" dirty="0">
                <a:latin typeface="Times New Roman"/>
                <a:cs typeface="Times New Roman"/>
              </a:rPr>
              <a:t>!Std</a:t>
            </a:r>
            <a:r>
              <a:rPr sz="1100" spc="49" dirty="0">
                <a:latin typeface="Times New Roman"/>
                <a:cs typeface="Times New Roman"/>
              </a:rPr>
              <a:t> </a:t>
            </a:r>
            <a:r>
              <a:rPr sz="1100" dirty="0">
                <a:latin typeface="Times New Roman"/>
                <a:cs typeface="Times New Roman"/>
              </a:rPr>
              <a:t>Dev</a:t>
            </a:r>
            <a:endParaRPr sz="1100">
              <a:latin typeface="Times New Roman"/>
              <a:cs typeface="Times New Roman"/>
            </a:endParaRPr>
          </a:p>
          <a:p>
            <a:pPr marL="11397">
              <a:lnSpc>
                <a:spcPct val="95825"/>
              </a:lnSpc>
              <a:spcBef>
                <a:spcPts val="33"/>
              </a:spcBef>
            </a:pPr>
            <a:r>
              <a:rPr sz="1100" dirty="0">
                <a:latin typeface="Times New Roman"/>
                <a:cs typeface="Times New Roman"/>
              </a:rPr>
              <a:t>!20.58%</a:t>
            </a:r>
            <a:endParaRPr sz="1100">
              <a:latin typeface="Times New Roman"/>
              <a:cs typeface="Times New Roman"/>
            </a:endParaRPr>
          </a:p>
          <a:p>
            <a:pPr marL="11397">
              <a:lnSpc>
                <a:spcPct val="95825"/>
              </a:lnSpc>
              <a:spcBef>
                <a:spcPts val="197"/>
              </a:spcBef>
            </a:pPr>
            <a:r>
              <a:rPr sz="1100" dirty="0">
                <a:latin typeface="Times New Roman"/>
                <a:cs typeface="Times New Roman"/>
              </a:rPr>
              <a:t>!21.88%</a:t>
            </a:r>
            <a:endParaRPr sz="1100">
              <a:latin typeface="Times New Roman"/>
              <a:cs typeface="Times New Roman"/>
            </a:endParaRPr>
          </a:p>
          <a:p>
            <a:pPr marL="11397">
              <a:lnSpc>
                <a:spcPct val="95825"/>
              </a:lnSpc>
              <a:spcBef>
                <a:spcPts val="197"/>
              </a:spcBef>
            </a:pPr>
            <a:r>
              <a:rPr sz="1100" dirty="0">
                <a:latin typeface="Times New Roman"/>
                <a:cs typeface="Times New Roman"/>
              </a:rPr>
              <a:t>!22.92%</a:t>
            </a:r>
            <a:endParaRPr sz="1100">
              <a:latin typeface="Times New Roman"/>
              <a:cs typeface="Times New Roman"/>
            </a:endParaRPr>
          </a:p>
          <a:p>
            <a:pPr marL="11397">
              <a:lnSpc>
                <a:spcPct val="95825"/>
              </a:lnSpc>
              <a:spcBef>
                <a:spcPts val="197"/>
              </a:spcBef>
            </a:pPr>
            <a:r>
              <a:rPr sz="1100" dirty="0">
                <a:latin typeface="Times New Roman"/>
                <a:cs typeface="Times New Roman"/>
              </a:rPr>
              <a:t>!23.66%</a:t>
            </a:r>
            <a:endParaRPr sz="1100">
              <a:latin typeface="Times New Roman"/>
              <a:cs typeface="Times New Roman"/>
            </a:endParaRPr>
          </a:p>
          <a:p>
            <a:pPr marL="11397">
              <a:lnSpc>
                <a:spcPct val="95825"/>
              </a:lnSpc>
              <a:spcBef>
                <a:spcPts val="197"/>
              </a:spcBef>
            </a:pPr>
            <a:r>
              <a:rPr sz="1100" dirty="0">
                <a:latin typeface="Times New Roman"/>
                <a:cs typeface="Times New Roman"/>
              </a:rPr>
              <a:t>!24.08%</a:t>
            </a:r>
            <a:endParaRPr sz="1100">
              <a:latin typeface="Times New Roman"/>
              <a:cs typeface="Times New Roman"/>
            </a:endParaRPr>
          </a:p>
          <a:p>
            <a:pPr marL="11397">
              <a:lnSpc>
                <a:spcPct val="95825"/>
              </a:lnSpc>
              <a:spcBef>
                <a:spcPts val="197"/>
              </a:spcBef>
            </a:pPr>
            <a:r>
              <a:rPr sz="1100" dirty="0">
                <a:latin typeface="Times New Roman"/>
                <a:cs typeface="Times New Roman"/>
              </a:rPr>
              <a:t>!24.70%</a:t>
            </a:r>
            <a:endParaRPr sz="1100">
              <a:latin typeface="Times New Roman"/>
              <a:cs typeface="Times New Roman"/>
            </a:endParaRPr>
          </a:p>
          <a:p>
            <a:pPr marL="11397">
              <a:lnSpc>
                <a:spcPct val="95825"/>
              </a:lnSpc>
              <a:spcBef>
                <a:spcPts val="197"/>
              </a:spcBef>
            </a:pPr>
            <a:r>
              <a:rPr sz="1100" dirty="0">
                <a:latin typeface="Times New Roman"/>
                <a:cs typeface="Times New Roman"/>
              </a:rPr>
              <a:t>!25.74%</a:t>
            </a:r>
            <a:endParaRPr sz="1100">
              <a:latin typeface="Times New Roman"/>
              <a:cs typeface="Times New Roman"/>
            </a:endParaRPr>
          </a:p>
          <a:p>
            <a:pPr marL="11397">
              <a:lnSpc>
                <a:spcPct val="95825"/>
              </a:lnSpc>
              <a:spcBef>
                <a:spcPts val="108"/>
              </a:spcBef>
            </a:pPr>
            <a:r>
              <a:rPr sz="1100" dirty="0">
                <a:latin typeface="Times New Roman"/>
                <a:cs typeface="Times New Roman"/>
              </a:rPr>
              <a:t>!29.43%</a:t>
            </a:r>
            <a:endParaRPr sz="1100">
              <a:latin typeface="Times New Roman"/>
              <a:cs typeface="Times New Roman"/>
            </a:endParaRPr>
          </a:p>
          <a:p>
            <a:pPr marL="11397">
              <a:lnSpc>
                <a:spcPct val="95825"/>
              </a:lnSpc>
              <a:spcBef>
                <a:spcPts val="197"/>
              </a:spcBef>
            </a:pPr>
            <a:r>
              <a:rPr sz="1100" dirty="0">
                <a:latin typeface="Times New Roman"/>
                <a:cs typeface="Times New Roman"/>
              </a:rPr>
              <a:t>!29.52%</a:t>
            </a:r>
            <a:endParaRPr sz="1100">
              <a:latin typeface="Times New Roman"/>
              <a:cs typeface="Times New Roman"/>
            </a:endParaRPr>
          </a:p>
          <a:p>
            <a:pPr marL="11397">
              <a:lnSpc>
                <a:spcPct val="95825"/>
              </a:lnSpc>
              <a:spcBef>
                <a:spcPts val="197"/>
              </a:spcBef>
            </a:pPr>
            <a:r>
              <a:rPr sz="1100" dirty="0">
                <a:latin typeface="Times New Roman"/>
                <a:cs typeface="Times New Roman"/>
              </a:rPr>
              <a:t>!31.35%</a:t>
            </a:r>
            <a:endParaRPr sz="1100">
              <a:latin typeface="Times New Roman"/>
              <a:cs typeface="Times New Roman"/>
            </a:endParaRPr>
          </a:p>
          <a:p>
            <a:pPr marL="11397">
              <a:lnSpc>
                <a:spcPct val="95825"/>
              </a:lnSpc>
              <a:spcBef>
                <a:spcPts val="197"/>
              </a:spcBef>
            </a:pPr>
            <a:r>
              <a:rPr sz="1100" dirty="0">
                <a:latin typeface="Times New Roman"/>
                <a:cs typeface="Times New Roman"/>
              </a:rPr>
              <a:t>!35.51%</a:t>
            </a:r>
            <a:endParaRPr sz="1100">
              <a:latin typeface="Times New Roman"/>
              <a:cs typeface="Times New Roman"/>
            </a:endParaRPr>
          </a:p>
          <a:p>
            <a:pPr marL="11397">
              <a:lnSpc>
                <a:spcPct val="95825"/>
              </a:lnSpc>
              <a:spcBef>
                <a:spcPts val="197"/>
              </a:spcBef>
            </a:pPr>
            <a:r>
              <a:rPr sz="1100" dirty="0">
                <a:latin typeface="Times New Roman"/>
                <a:cs typeface="Times New Roman"/>
              </a:rPr>
              <a:t>!39.58%</a:t>
            </a:r>
            <a:endParaRPr sz="1100">
              <a:latin typeface="Times New Roman"/>
              <a:cs typeface="Times New Roman"/>
            </a:endParaRPr>
          </a:p>
          <a:p>
            <a:pPr marL="11397">
              <a:lnSpc>
                <a:spcPct val="95825"/>
              </a:lnSpc>
              <a:spcBef>
                <a:spcPts val="197"/>
              </a:spcBef>
            </a:pPr>
            <a:r>
              <a:rPr sz="1100" dirty="0">
                <a:latin typeface="Times New Roman"/>
                <a:cs typeface="Times New Roman"/>
              </a:rPr>
              <a:t>!44.26%</a:t>
            </a:r>
            <a:endParaRPr sz="1100">
              <a:latin typeface="Times New Roman"/>
              <a:cs typeface="Times New Roman"/>
            </a:endParaRPr>
          </a:p>
          <a:p>
            <a:pPr marL="11397">
              <a:lnSpc>
                <a:spcPct val="95825"/>
              </a:lnSpc>
              <a:spcBef>
                <a:spcPts val="108"/>
              </a:spcBef>
            </a:pPr>
            <a:r>
              <a:rPr sz="1100" dirty="0">
                <a:latin typeface="Times New Roman"/>
                <a:cs typeface="Times New Roman"/>
              </a:rPr>
              <a:t>!45.84%</a:t>
            </a:r>
            <a:endParaRPr sz="1100">
              <a:latin typeface="Times New Roman"/>
              <a:cs typeface="Times New Roman"/>
            </a:endParaRPr>
          </a:p>
          <a:p>
            <a:pPr marL="11397">
              <a:lnSpc>
                <a:spcPct val="95825"/>
              </a:lnSpc>
              <a:spcBef>
                <a:spcPts val="197"/>
              </a:spcBef>
            </a:pPr>
            <a:r>
              <a:rPr sz="1100" dirty="0">
                <a:latin typeface="Times New Roman"/>
                <a:cs typeface="Times New Roman"/>
              </a:rPr>
              <a:t>!51.34%</a:t>
            </a:r>
            <a:endParaRPr sz="1100">
              <a:latin typeface="Times New Roman"/>
              <a:cs typeface="Times New Roman"/>
            </a:endParaRPr>
          </a:p>
          <a:p>
            <a:pPr marL="11397">
              <a:lnSpc>
                <a:spcPct val="95825"/>
              </a:lnSpc>
              <a:spcBef>
                <a:spcPts val="197"/>
              </a:spcBef>
            </a:pPr>
            <a:r>
              <a:rPr sz="1100" dirty="0">
                <a:latin typeface="Times New Roman"/>
                <a:cs typeface="Times New Roman"/>
              </a:rPr>
              <a:t>!62.45%</a:t>
            </a:r>
            <a:endParaRPr sz="1100">
              <a:latin typeface="Times New Roman"/>
              <a:cs typeface="Times New Roman"/>
            </a:endParaRPr>
          </a:p>
          <a:p>
            <a:pPr marL="11397">
              <a:lnSpc>
                <a:spcPct val="95825"/>
              </a:lnSpc>
              <a:spcBef>
                <a:spcPts val="811"/>
              </a:spcBef>
            </a:pPr>
            <a:r>
              <a:rPr sz="1100" dirty="0">
                <a:latin typeface="Times New Roman"/>
                <a:cs typeface="Times New Roman"/>
              </a:rPr>
              <a:t>!33.00%</a:t>
            </a:r>
            <a:endParaRPr sz="1100">
              <a:latin typeface="Times New Roman"/>
              <a:cs typeface="Times New Roman"/>
            </a:endParaRPr>
          </a:p>
        </p:txBody>
      </p:sp>
      <p:sp>
        <p:nvSpPr>
          <p:cNvPr id="5" name="object 5"/>
          <p:cNvSpPr txBox="1"/>
          <p:nvPr/>
        </p:nvSpPr>
        <p:spPr>
          <a:xfrm>
            <a:off x="6397600" y="1853504"/>
            <a:ext cx="409010" cy="3249877"/>
          </a:xfrm>
          <a:prstGeom prst="rect">
            <a:avLst/>
          </a:prstGeom>
        </p:spPr>
        <p:txBody>
          <a:bodyPr wrap="square" lIns="0" tIns="0" rIns="0" bIns="0" rtlCol="0">
            <a:noAutofit/>
          </a:bodyPr>
          <a:lstStyle/>
          <a:p>
            <a:pPr marL="11397" marR="20514">
              <a:lnSpc>
                <a:spcPts val="1211"/>
              </a:lnSpc>
              <a:spcBef>
                <a:spcPts val="60"/>
              </a:spcBef>
            </a:pPr>
            <a:r>
              <a:rPr sz="1100" dirty="0">
                <a:latin typeface="Times New Roman"/>
                <a:cs typeface="Times New Roman"/>
              </a:rPr>
              <a:t>!PEG</a:t>
            </a:r>
            <a:endParaRPr sz="1100">
              <a:latin typeface="Times New Roman"/>
              <a:cs typeface="Times New Roman"/>
            </a:endParaRPr>
          </a:p>
          <a:p>
            <a:pPr marL="11397">
              <a:lnSpc>
                <a:spcPct val="95825"/>
              </a:lnSpc>
              <a:spcBef>
                <a:spcPts val="33"/>
              </a:spcBef>
            </a:pPr>
            <a:r>
              <a:rPr sz="1100" dirty="0">
                <a:latin typeface="Times New Roman"/>
                <a:cs typeface="Times New Roman"/>
              </a:rPr>
              <a:t>!3.07</a:t>
            </a:r>
            <a:endParaRPr sz="1100">
              <a:latin typeface="Times New Roman"/>
              <a:cs typeface="Times New Roman"/>
            </a:endParaRPr>
          </a:p>
          <a:p>
            <a:pPr marL="11397">
              <a:lnSpc>
                <a:spcPct val="95825"/>
              </a:lnSpc>
              <a:spcBef>
                <a:spcPts val="197"/>
              </a:spcBef>
            </a:pPr>
            <a:r>
              <a:rPr sz="1100" dirty="0">
                <a:latin typeface="Times New Roman"/>
                <a:cs typeface="Times New Roman"/>
              </a:rPr>
              <a:t>!2.82</a:t>
            </a:r>
            <a:endParaRPr sz="1100">
              <a:latin typeface="Times New Roman"/>
              <a:cs typeface="Times New Roman"/>
            </a:endParaRPr>
          </a:p>
          <a:p>
            <a:pPr marL="11397">
              <a:lnSpc>
                <a:spcPct val="95825"/>
              </a:lnSpc>
              <a:spcBef>
                <a:spcPts val="197"/>
              </a:spcBef>
            </a:pPr>
            <a:r>
              <a:rPr sz="1100" dirty="0">
                <a:latin typeface="Times New Roman"/>
                <a:cs typeface="Times New Roman"/>
              </a:rPr>
              <a:t>!2.21</a:t>
            </a:r>
            <a:endParaRPr sz="1100">
              <a:latin typeface="Times New Roman"/>
              <a:cs typeface="Times New Roman"/>
            </a:endParaRPr>
          </a:p>
          <a:p>
            <a:pPr marL="11397">
              <a:lnSpc>
                <a:spcPct val="95825"/>
              </a:lnSpc>
              <a:spcBef>
                <a:spcPts val="197"/>
              </a:spcBef>
            </a:pPr>
            <a:r>
              <a:rPr sz="1100" dirty="0">
                <a:latin typeface="Times New Roman"/>
                <a:cs typeface="Times New Roman"/>
              </a:rPr>
              <a:t>!2.16</a:t>
            </a:r>
            <a:endParaRPr sz="1100">
              <a:latin typeface="Times New Roman"/>
              <a:cs typeface="Times New Roman"/>
            </a:endParaRPr>
          </a:p>
          <a:p>
            <a:pPr marL="11397">
              <a:lnSpc>
                <a:spcPct val="95825"/>
              </a:lnSpc>
              <a:spcBef>
                <a:spcPts val="197"/>
              </a:spcBef>
            </a:pPr>
            <a:r>
              <a:rPr sz="1100" dirty="0">
                <a:latin typeface="Times New Roman"/>
                <a:cs typeface="Times New Roman"/>
              </a:rPr>
              <a:t>!1.55</a:t>
            </a:r>
            <a:endParaRPr sz="1100">
              <a:latin typeface="Times New Roman"/>
              <a:cs typeface="Times New Roman"/>
            </a:endParaRPr>
          </a:p>
          <a:p>
            <a:pPr marL="11397">
              <a:lnSpc>
                <a:spcPct val="95825"/>
              </a:lnSpc>
              <a:spcBef>
                <a:spcPts val="197"/>
              </a:spcBef>
            </a:pPr>
            <a:r>
              <a:rPr sz="1100" dirty="0">
                <a:latin typeface="Times New Roman"/>
                <a:cs typeface="Times New Roman"/>
              </a:rPr>
              <a:t>!2.56</a:t>
            </a:r>
            <a:endParaRPr sz="1100">
              <a:latin typeface="Times New Roman"/>
              <a:cs typeface="Times New Roman"/>
            </a:endParaRPr>
          </a:p>
          <a:p>
            <a:pPr marL="11397">
              <a:lnSpc>
                <a:spcPct val="95825"/>
              </a:lnSpc>
              <a:spcBef>
                <a:spcPts val="197"/>
              </a:spcBef>
            </a:pPr>
            <a:r>
              <a:rPr sz="1100" dirty="0">
                <a:latin typeface="Times New Roman"/>
                <a:cs typeface="Times New Roman"/>
              </a:rPr>
              <a:t>!2.98</a:t>
            </a:r>
            <a:endParaRPr sz="1100">
              <a:latin typeface="Times New Roman"/>
              <a:cs typeface="Times New Roman"/>
            </a:endParaRPr>
          </a:p>
          <a:p>
            <a:pPr marL="11397">
              <a:lnSpc>
                <a:spcPct val="95825"/>
              </a:lnSpc>
              <a:spcBef>
                <a:spcPts val="108"/>
              </a:spcBef>
            </a:pPr>
            <a:r>
              <a:rPr sz="1100" dirty="0">
                <a:latin typeface="Times New Roman"/>
                <a:cs typeface="Times New Roman"/>
              </a:rPr>
              <a:t>!0.88</a:t>
            </a:r>
            <a:endParaRPr sz="1100">
              <a:latin typeface="Times New Roman"/>
              <a:cs typeface="Times New Roman"/>
            </a:endParaRPr>
          </a:p>
          <a:p>
            <a:pPr marL="11397">
              <a:lnSpc>
                <a:spcPct val="95825"/>
              </a:lnSpc>
              <a:spcBef>
                <a:spcPts val="197"/>
              </a:spcBef>
            </a:pPr>
            <a:r>
              <a:rPr sz="1100" dirty="0">
                <a:latin typeface="Times New Roman"/>
                <a:cs typeface="Times New Roman"/>
              </a:rPr>
              <a:t>!2.30</a:t>
            </a:r>
            <a:endParaRPr sz="1100">
              <a:latin typeface="Times New Roman"/>
              <a:cs typeface="Times New Roman"/>
            </a:endParaRPr>
          </a:p>
          <a:p>
            <a:pPr marL="11397">
              <a:lnSpc>
                <a:spcPct val="95825"/>
              </a:lnSpc>
              <a:spcBef>
                <a:spcPts val="197"/>
              </a:spcBef>
            </a:pPr>
            <a:r>
              <a:rPr sz="1100" dirty="0">
                <a:latin typeface="Times New Roman"/>
                <a:cs typeface="Times New Roman"/>
              </a:rPr>
              <a:t>!3.14</a:t>
            </a:r>
            <a:endParaRPr sz="1100">
              <a:latin typeface="Times New Roman"/>
              <a:cs typeface="Times New Roman"/>
            </a:endParaRPr>
          </a:p>
          <a:p>
            <a:pPr marL="11397">
              <a:lnSpc>
                <a:spcPct val="95825"/>
              </a:lnSpc>
              <a:spcBef>
                <a:spcPts val="197"/>
              </a:spcBef>
            </a:pPr>
            <a:r>
              <a:rPr sz="1100" dirty="0">
                <a:latin typeface="Times New Roman"/>
                <a:cs typeface="Times New Roman"/>
              </a:rPr>
              <a:t>!2.33</a:t>
            </a:r>
            <a:endParaRPr sz="1100">
              <a:latin typeface="Times New Roman"/>
              <a:cs typeface="Times New Roman"/>
            </a:endParaRPr>
          </a:p>
          <a:p>
            <a:pPr marL="11397">
              <a:lnSpc>
                <a:spcPct val="95825"/>
              </a:lnSpc>
              <a:spcBef>
                <a:spcPts val="197"/>
              </a:spcBef>
            </a:pPr>
            <a:r>
              <a:rPr sz="1100" dirty="0">
                <a:latin typeface="Times New Roman"/>
                <a:cs typeface="Times New Roman"/>
              </a:rPr>
              <a:t>!0.62</a:t>
            </a:r>
            <a:endParaRPr sz="1100">
              <a:latin typeface="Times New Roman"/>
              <a:cs typeface="Times New Roman"/>
            </a:endParaRPr>
          </a:p>
          <a:p>
            <a:pPr marL="11397">
              <a:lnSpc>
                <a:spcPct val="95825"/>
              </a:lnSpc>
              <a:spcBef>
                <a:spcPts val="197"/>
              </a:spcBef>
            </a:pPr>
            <a:r>
              <a:rPr sz="1100" dirty="0">
                <a:latin typeface="Times New Roman"/>
                <a:cs typeface="Times New Roman"/>
              </a:rPr>
              <a:t>!2.19</a:t>
            </a:r>
            <a:endParaRPr sz="1100">
              <a:latin typeface="Times New Roman"/>
              <a:cs typeface="Times New Roman"/>
            </a:endParaRPr>
          </a:p>
          <a:p>
            <a:pPr marL="11397">
              <a:lnSpc>
                <a:spcPct val="95825"/>
              </a:lnSpc>
              <a:spcBef>
                <a:spcPts val="108"/>
              </a:spcBef>
            </a:pPr>
            <a:r>
              <a:rPr sz="1100" dirty="0">
                <a:latin typeface="Times New Roman"/>
                <a:cs typeface="Times New Roman"/>
              </a:rPr>
              <a:t>!1.18</a:t>
            </a:r>
            <a:endParaRPr sz="1100">
              <a:latin typeface="Times New Roman"/>
              <a:cs typeface="Times New Roman"/>
            </a:endParaRPr>
          </a:p>
          <a:p>
            <a:pPr marL="11397">
              <a:lnSpc>
                <a:spcPct val="95825"/>
              </a:lnSpc>
              <a:spcBef>
                <a:spcPts val="197"/>
              </a:spcBef>
            </a:pPr>
            <a:r>
              <a:rPr sz="1100" dirty="0">
                <a:latin typeface="Times New Roman"/>
                <a:cs typeface="Times New Roman"/>
              </a:rPr>
              <a:t>!1.38</a:t>
            </a:r>
            <a:endParaRPr sz="1100">
              <a:latin typeface="Times New Roman"/>
              <a:cs typeface="Times New Roman"/>
            </a:endParaRPr>
          </a:p>
          <a:p>
            <a:pPr marL="11397">
              <a:lnSpc>
                <a:spcPct val="95825"/>
              </a:lnSpc>
              <a:spcBef>
                <a:spcPts val="197"/>
              </a:spcBef>
            </a:pPr>
            <a:r>
              <a:rPr sz="1100" dirty="0">
                <a:latin typeface="Times New Roman"/>
                <a:cs typeface="Times New Roman"/>
              </a:rPr>
              <a:t>!0.57</a:t>
            </a:r>
            <a:endParaRPr sz="1100">
              <a:latin typeface="Times New Roman"/>
              <a:cs typeface="Times New Roman"/>
            </a:endParaRPr>
          </a:p>
          <a:p>
            <a:pPr marL="11397">
              <a:lnSpc>
                <a:spcPct val="95825"/>
              </a:lnSpc>
              <a:spcBef>
                <a:spcPts val="811"/>
              </a:spcBef>
            </a:pPr>
            <a:r>
              <a:rPr sz="1100" dirty="0">
                <a:latin typeface="Times New Roman"/>
                <a:cs typeface="Times New Roman"/>
              </a:rPr>
              <a:t>!2.00</a:t>
            </a:r>
            <a:endParaRPr sz="1100">
              <a:latin typeface="Times New Roman"/>
              <a:cs typeface="Times New Roman"/>
            </a:endParaRPr>
          </a:p>
        </p:txBody>
      </p:sp>
      <p:sp>
        <p:nvSpPr>
          <p:cNvPr id="4" name="object 4"/>
          <p:cNvSpPr txBox="1"/>
          <p:nvPr/>
        </p:nvSpPr>
        <p:spPr>
          <a:xfrm>
            <a:off x="7205772" y="1853504"/>
            <a:ext cx="192876" cy="3263324"/>
          </a:xfrm>
          <a:prstGeom prst="rect">
            <a:avLst/>
          </a:prstGeom>
        </p:spPr>
        <p:txBody>
          <a:bodyPr wrap="square" lIns="0" tIns="0" rIns="0" bIns="0" rtlCol="0">
            <a:noAutofit/>
          </a:bodyPr>
          <a:lstStyle/>
          <a:p>
            <a:pPr marL="34201" marR="30772">
              <a:lnSpc>
                <a:spcPts val="1211"/>
              </a:lnSpc>
              <a:spcBef>
                <a:spcPts val="60"/>
              </a:spcBef>
            </a:pPr>
            <a:r>
              <a:rPr sz="1100" dirty="0">
                <a:latin typeface="Times New Roman"/>
                <a:cs typeface="Times New Roman"/>
              </a:rPr>
              <a:t>!!</a:t>
            </a:r>
            <a:endParaRPr sz="1100">
              <a:latin typeface="Times New Roman"/>
              <a:cs typeface="Times New Roman"/>
            </a:endParaRPr>
          </a:p>
          <a:p>
            <a:pPr marL="34201" marR="30772">
              <a:lnSpc>
                <a:spcPct val="95825"/>
              </a:lnSpc>
              <a:spcBef>
                <a:spcPts val="33"/>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08"/>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08"/>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34201" marR="30772">
              <a:lnSpc>
                <a:spcPct val="95825"/>
              </a:lnSpc>
              <a:spcBef>
                <a:spcPts val="197"/>
              </a:spcBef>
            </a:pPr>
            <a:r>
              <a:rPr sz="1100" dirty="0">
                <a:latin typeface="Times New Roman"/>
                <a:cs typeface="Times New Roman"/>
              </a:rPr>
              <a:t>!!</a:t>
            </a:r>
            <a:endParaRPr sz="1100">
              <a:latin typeface="Times New Roman"/>
              <a:cs typeface="Times New Roman"/>
            </a:endParaRPr>
          </a:p>
          <a:p>
            <a:pPr marL="11397">
              <a:lnSpc>
                <a:spcPct val="95825"/>
              </a:lnSpc>
              <a:spcBef>
                <a:spcPts val="305"/>
              </a:spcBef>
            </a:pPr>
            <a:r>
              <a:rPr sz="1600" dirty="0">
                <a:latin typeface="Times New Roman"/>
                <a:cs typeface="Times New Roman"/>
              </a:rPr>
              <a:t>!!</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63</a:t>
            </a:r>
            <a:endParaRPr sz="1300">
              <a:latin typeface="Times New Roman"/>
              <a:cs typeface="Times New Roman"/>
            </a:endParaRPr>
          </a:p>
        </p:txBody>
      </p:sp>
    </p:spTree>
    <p:extLst>
      <p:ext uri="{BB962C8B-B14F-4D97-AF65-F5344CB8AC3E}">
        <p14:creationId xmlns:p14="http://schemas.microsoft.com/office/powerpoint/2010/main" val="1631364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3362770" y="1307726"/>
            <a:ext cx="25350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Analyzing PE/Growth</a:t>
            </a:r>
            <a:endParaRPr sz="2200">
              <a:latin typeface="Times New Roman"/>
              <a:cs typeface="Times New Roman"/>
            </a:endParaRPr>
          </a:p>
        </p:txBody>
      </p:sp>
      <p:sp>
        <p:nvSpPr>
          <p:cNvPr id="4" name="object 4"/>
          <p:cNvSpPr txBox="1"/>
          <p:nvPr/>
        </p:nvSpPr>
        <p:spPr>
          <a:xfrm>
            <a:off x="1525442" y="2075329"/>
            <a:ext cx="6818080" cy="2891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Given that the PEG ratio is still determined by the expected growth rates, risk</a:t>
            </a:r>
            <a:endParaRPr sz="1600">
              <a:latin typeface="Times New Roman"/>
              <a:cs typeface="Times New Roman"/>
            </a:endParaRPr>
          </a:p>
          <a:p>
            <a:pPr marL="319115" marR="30772">
              <a:lnSpc>
                <a:spcPts val="1687"/>
              </a:lnSpc>
            </a:pPr>
            <a:r>
              <a:rPr sz="1600" dirty="0">
                <a:latin typeface="Times New Roman"/>
                <a:cs typeface="Times New Roman"/>
              </a:rPr>
              <a:t>and cash flow</a:t>
            </a:r>
            <a:r>
              <a:rPr sz="1600" spc="-88" dirty="0">
                <a:latin typeface="Times New Roman"/>
                <a:cs typeface="Times New Roman"/>
              </a:rPr>
              <a:t> </a:t>
            </a:r>
            <a:r>
              <a:rPr sz="1600" dirty="0">
                <a:latin typeface="Times New Roman"/>
                <a:cs typeface="Times New Roman"/>
              </a:rPr>
              <a:t>patterns, it is necessary that we control for differences in these</a:t>
            </a:r>
            <a:endParaRPr sz="1600">
              <a:latin typeface="Times New Roman"/>
              <a:cs typeface="Times New Roman"/>
            </a:endParaRPr>
          </a:p>
          <a:p>
            <a:pPr marL="319115" marR="30772">
              <a:lnSpc>
                <a:spcPts val="1705"/>
              </a:lnSpc>
              <a:spcBef>
                <a:spcPts val="1"/>
              </a:spcBef>
            </a:pPr>
            <a:r>
              <a:rPr sz="1600" dirty="0">
                <a:latin typeface="Times New Roman"/>
                <a:cs typeface="Times New Roman"/>
              </a:rPr>
              <a:t>variables.</a:t>
            </a:r>
            <a:endParaRPr sz="1600">
              <a:latin typeface="Times New Roman"/>
              <a:cs typeface="Times New Roman"/>
            </a:endParaRPr>
          </a:p>
          <a:p>
            <a:pPr marL="11397" marR="57776">
              <a:lnSpc>
                <a:spcPts val="1857"/>
              </a:lnSpc>
              <a:spcBef>
                <a:spcPts val="23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Regressing PEG against risk and a measure of the growth dispersion, we get: </a:t>
            </a:r>
            <a:endParaRPr sz="1600">
              <a:latin typeface="Times New Roman"/>
              <a:cs typeface="Times New Roman"/>
            </a:endParaRPr>
          </a:p>
          <a:p>
            <a:pPr marL="11397" marR="57776">
              <a:lnSpc>
                <a:spcPts val="1857"/>
              </a:lnSpc>
              <a:spcBef>
                <a:spcPts val="276"/>
              </a:spcBef>
            </a:pPr>
            <a:r>
              <a:rPr sz="1600" dirty="0">
                <a:latin typeface="Times New Roman"/>
                <a:cs typeface="Times New Roman"/>
              </a:rPr>
              <a:t>PEG = 3.61 -.0286 (Expected Growth) - .0375 (Std Deviation in Prices)</a:t>
            </a:r>
            <a:endParaRPr sz="1600">
              <a:latin typeface="Times New Roman"/>
              <a:cs typeface="Times New Roman"/>
            </a:endParaRPr>
          </a:p>
          <a:p>
            <a:pPr marL="4114310" marR="30772">
              <a:lnSpc>
                <a:spcPts val="1799"/>
              </a:lnSpc>
              <a:spcBef>
                <a:spcPts val="366"/>
              </a:spcBef>
            </a:pPr>
            <a:r>
              <a:rPr sz="1600" dirty="0">
                <a:latin typeface="Times New Roman"/>
                <a:cs typeface="Times New Roman"/>
              </a:rPr>
              <a:t>R Squared = 44.75%</a:t>
            </a:r>
            <a:endParaRPr sz="1600">
              <a:latin typeface="Times New Roman"/>
              <a:cs typeface="Times New Roman"/>
            </a:endParaRPr>
          </a:p>
          <a:p>
            <a:pPr marL="11397" marR="30772">
              <a:lnSpc>
                <a:spcPct val="95825"/>
              </a:lnSpc>
              <a:spcBef>
                <a:spcPts val="206"/>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In other words,</a:t>
            </a:r>
            <a:endParaRPr sz="1600">
              <a:latin typeface="Times New Roman"/>
              <a:cs typeface="Times New Roman"/>
            </a:endParaRPr>
          </a:p>
          <a:p>
            <a:pPr marL="421688" marR="30772">
              <a:lnSpc>
                <a:spcPct val="95825"/>
              </a:lnSpc>
              <a:spcBef>
                <a:spcPts val="233"/>
              </a:spcBef>
            </a:pPr>
            <a:r>
              <a:rPr sz="1400" dirty="0">
                <a:latin typeface="Times New Roman"/>
                <a:cs typeface="Times New Roman"/>
              </a:rPr>
              <a:t>•</a:t>
            </a:r>
            <a:r>
              <a:rPr sz="1400" dirty="0">
                <a:latin typeface="Arial"/>
                <a:cs typeface="Arial"/>
              </a:rPr>
              <a:t>   </a:t>
            </a:r>
            <a:r>
              <a:rPr sz="1400" spc="125" dirty="0">
                <a:latin typeface="Arial"/>
                <a:cs typeface="Arial"/>
              </a:rPr>
              <a:t> </a:t>
            </a:r>
            <a:r>
              <a:rPr sz="1400" dirty="0">
                <a:latin typeface="Times New Roman"/>
                <a:cs typeface="Times New Roman"/>
              </a:rPr>
              <a:t>PEG ratios will be lower for high growth companies</a:t>
            </a:r>
            <a:endParaRPr sz="1400">
              <a:latin typeface="Times New Roman"/>
              <a:cs typeface="Times New Roman"/>
            </a:endParaRPr>
          </a:p>
          <a:p>
            <a:pPr marL="421688" marR="30772">
              <a:lnSpc>
                <a:spcPct val="95825"/>
              </a:lnSpc>
              <a:spcBef>
                <a:spcPts val="224"/>
              </a:spcBef>
            </a:pPr>
            <a:r>
              <a:rPr sz="1400" dirty="0">
                <a:latin typeface="Times New Roman"/>
                <a:cs typeface="Times New Roman"/>
              </a:rPr>
              <a:t>•</a:t>
            </a:r>
            <a:r>
              <a:rPr sz="1400" dirty="0">
                <a:latin typeface="Arial"/>
                <a:cs typeface="Arial"/>
              </a:rPr>
              <a:t>   </a:t>
            </a:r>
            <a:r>
              <a:rPr sz="1400" spc="125" dirty="0">
                <a:latin typeface="Arial"/>
                <a:cs typeface="Arial"/>
              </a:rPr>
              <a:t> </a:t>
            </a:r>
            <a:r>
              <a:rPr sz="1400" dirty="0">
                <a:latin typeface="Times New Roman"/>
                <a:cs typeface="Times New Roman"/>
              </a:rPr>
              <a:t>PEG ratios will be lower for high risk companies</a:t>
            </a:r>
            <a:endParaRPr sz="1400">
              <a:latin typeface="Times New Roman"/>
              <a:cs typeface="Times New Roman"/>
            </a:endParaRPr>
          </a:p>
          <a:p>
            <a:pPr marL="319115" marR="81406" indent="-307718">
              <a:lnSpc>
                <a:spcPts val="1857"/>
              </a:lnSpc>
              <a:spcBef>
                <a:spcPts val="37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We also ran the regression using the deviation of the actual growth rate from </a:t>
            </a:r>
            <a:endParaRPr sz="1600">
              <a:latin typeface="Times New Roman"/>
              <a:cs typeface="Times New Roman"/>
            </a:endParaRPr>
          </a:p>
          <a:p>
            <a:pPr marL="319115" marR="81406">
              <a:lnSpc>
                <a:spcPts val="1857"/>
              </a:lnSpc>
            </a:pPr>
            <a:r>
              <a:rPr sz="1600" dirty="0">
                <a:latin typeface="Times New Roman"/>
                <a:cs typeface="Times New Roman"/>
              </a:rPr>
              <a:t>the industry-average growth rate as the independent variable, with mixed </a:t>
            </a:r>
            <a:endParaRPr sz="1600">
              <a:latin typeface="Times New Roman"/>
              <a:cs typeface="Times New Roman"/>
            </a:endParaRPr>
          </a:p>
          <a:p>
            <a:pPr marL="319115" marR="81406">
              <a:lnSpc>
                <a:spcPts val="1857"/>
              </a:lnSpc>
            </a:pPr>
            <a:r>
              <a:rPr sz="1600" dirty="0">
                <a:latin typeface="Times New Roman"/>
                <a:cs typeface="Times New Roman"/>
              </a:rPr>
              <a:t>results.</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64</a:t>
            </a:r>
            <a:endParaRPr sz="1300">
              <a:latin typeface="Times New Roman"/>
              <a:cs typeface="Times New Roman"/>
            </a:endParaRPr>
          </a:p>
        </p:txBody>
      </p:sp>
    </p:spTree>
    <p:extLst>
      <p:ext uri="{BB962C8B-B14F-4D97-AF65-F5344CB8AC3E}">
        <p14:creationId xmlns:p14="http://schemas.microsoft.com/office/powerpoint/2010/main" val="3233045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txBox="1"/>
          <p:nvPr/>
        </p:nvSpPr>
        <p:spPr>
          <a:xfrm>
            <a:off x="2516277" y="1307726"/>
            <a:ext cx="422794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Estimating the PEG Ratio for Hansen</a:t>
            </a:r>
            <a:endParaRPr sz="2200">
              <a:latin typeface="Times New Roman"/>
              <a:cs typeface="Times New Roman"/>
            </a:endParaRPr>
          </a:p>
        </p:txBody>
      </p:sp>
      <p:sp>
        <p:nvSpPr>
          <p:cNvPr id="7" name="object 7"/>
          <p:cNvSpPr txBox="1"/>
          <p:nvPr/>
        </p:nvSpPr>
        <p:spPr>
          <a:xfrm>
            <a:off x="1525442" y="2095500"/>
            <a:ext cx="6697035" cy="459441"/>
          </a:xfrm>
          <a:prstGeom prst="rect">
            <a:avLst/>
          </a:prstGeom>
        </p:spPr>
        <p:txBody>
          <a:bodyPr wrap="square" lIns="0" tIns="0" rIns="0" bIns="0" rtlCol="0">
            <a:noAutofit/>
          </a:bodyPr>
          <a:lstStyle/>
          <a:p>
            <a:pPr marL="319115" indent="-307718">
              <a:lnSpc>
                <a:spcPts val="1857"/>
              </a:lnSpc>
              <a:spcBef>
                <a:spcPts val="6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Applying this regression to Hansen, the predicted PEG ratio for the firm</a:t>
            </a:r>
            <a:r>
              <a:rPr sz="1600" spc="-88" dirty="0">
                <a:latin typeface="Times New Roman"/>
                <a:cs typeface="Times New Roman"/>
              </a:rPr>
              <a:t> </a:t>
            </a:r>
            <a:r>
              <a:rPr sz="1600" dirty="0">
                <a:latin typeface="Times New Roman"/>
                <a:cs typeface="Times New Roman"/>
              </a:rPr>
              <a:t>can </a:t>
            </a:r>
            <a:endParaRPr sz="1600">
              <a:latin typeface="Times New Roman"/>
              <a:cs typeface="Times New Roman"/>
            </a:endParaRPr>
          </a:p>
          <a:p>
            <a:pPr marL="319115">
              <a:lnSpc>
                <a:spcPts val="2226"/>
              </a:lnSpc>
            </a:pPr>
            <a:r>
              <a:rPr sz="1600" dirty="0">
                <a:latin typeface="Times New Roman"/>
                <a:cs typeface="Times New Roman"/>
              </a:rPr>
              <a:t>be estimated using Hansen</a:t>
            </a:r>
            <a:r>
              <a:rPr sz="1600" dirty="0">
                <a:latin typeface="MS PGothic"/>
                <a:cs typeface="MS PGothic"/>
              </a:rPr>
              <a:t>’</a:t>
            </a:r>
            <a:r>
              <a:rPr sz="1600" dirty="0">
                <a:latin typeface="Times New Roman"/>
                <a:cs typeface="Times New Roman"/>
              </a:rPr>
              <a:t>s measures for the independent variables:</a:t>
            </a:r>
            <a:endParaRPr sz="1600">
              <a:latin typeface="Times New Roman"/>
              <a:cs typeface="Times New Roman"/>
            </a:endParaRPr>
          </a:p>
        </p:txBody>
      </p:sp>
      <p:sp>
        <p:nvSpPr>
          <p:cNvPr id="6" name="object 6"/>
          <p:cNvSpPr txBox="1"/>
          <p:nvPr/>
        </p:nvSpPr>
        <p:spPr>
          <a:xfrm>
            <a:off x="1941078" y="2611191"/>
            <a:ext cx="141734" cy="463030"/>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5" name="object 5"/>
          <p:cNvSpPr txBox="1"/>
          <p:nvPr/>
        </p:nvSpPr>
        <p:spPr>
          <a:xfrm>
            <a:off x="2200851" y="2614780"/>
            <a:ext cx="3402530" cy="459441"/>
          </a:xfrm>
          <a:prstGeom prst="rect">
            <a:avLst/>
          </a:prstGeom>
        </p:spPr>
        <p:txBody>
          <a:bodyPr wrap="square" lIns="0" tIns="0" rIns="0" bIns="0" rtlCol="0">
            <a:noAutofit/>
          </a:bodyPr>
          <a:lstStyle/>
          <a:p>
            <a:pPr marL="11397" marR="27352">
              <a:lnSpc>
                <a:spcPts val="1476"/>
              </a:lnSpc>
              <a:spcBef>
                <a:spcPts val="74"/>
              </a:spcBef>
            </a:pPr>
            <a:r>
              <a:rPr sz="1400" dirty="0">
                <a:latin typeface="Times New Roman"/>
                <a:cs typeface="Times New Roman"/>
              </a:rPr>
              <a:t>Expected Growth Rate = 17.00%</a:t>
            </a:r>
            <a:endParaRPr sz="1400">
              <a:latin typeface="Times New Roman"/>
              <a:cs typeface="Times New Roman"/>
            </a:endParaRPr>
          </a:p>
          <a:p>
            <a:pPr marL="11397">
              <a:lnSpc>
                <a:spcPct val="95825"/>
              </a:lnSpc>
              <a:spcBef>
                <a:spcPts val="338"/>
              </a:spcBef>
            </a:pPr>
            <a:r>
              <a:rPr sz="1400" dirty="0">
                <a:latin typeface="Times New Roman"/>
                <a:cs typeface="Times New Roman"/>
              </a:rPr>
              <a:t>Standard Deviation in Stock Prices = 62.45%</a:t>
            </a:r>
            <a:endParaRPr sz="1400">
              <a:latin typeface="Times New Roman"/>
              <a:cs typeface="Times New Roman"/>
            </a:endParaRPr>
          </a:p>
        </p:txBody>
      </p:sp>
      <p:sp>
        <p:nvSpPr>
          <p:cNvPr id="4" name="object 4"/>
          <p:cNvSpPr txBox="1"/>
          <p:nvPr/>
        </p:nvSpPr>
        <p:spPr>
          <a:xfrm>
            <a:off x="1525442" y="3141232"/>
            <a:ext cx="6840593" cy="1329914"/>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Plugging in,</a:t>
            </a:r>
            <a:endParaRPr sz="1600">
              <a:latin typeface="Times New Roman"/>
              <a:cs typeface="Times New Roman"/>
            </a:endParaRPr>
          </a:p>
          <a:p>
            <a:pPr marL="11397" marR="23988">
              <a:lnSpc>
                <a:spcPct val="95825"/>
              </a:lnSpc>
              <a:spcBef>
                <a:spcPts val="374"/>
              </a:spcBef>
            </a:pPr>
            <a:r>
              <a:rPr sz="1600" dirty="0">
                <a:latin typeface="Times New Roman"/>
                <a:cs typeface="Times New Roman"/>
              </a:rPr>
              <a:t>Expected PEG Ratio for Hansen = 3.61 - .0286 (17) - .0375 (62.45)</a:t>
            </a:r>
            <a:endParaRPr sz="1600">
              <a:latin typeface="Times New Roman"/>
              <a:cs typeface="Times New Roman"/>
            </a:endParaRPr>
          </a:p>
          <a:p>
            <a:pPr marL="3266943" marR="2906120" algn="ctr">
              <a:lnSpc>
                <a:spcPct val="95825"/>
              </a:lnSpc>
              <a:spcBef>
                <a:spcPts val="476"/>
              </a:spcBef>
            </a:pPr>
            <a:r>
              <a:rPr sz="1600" dirty="0">
                <a:latin typeface="Times New Roman"/>
                <a:cs typeface="Times New Roman"/>
              </a:rPr>
              <a:t>= 0.78</a:t>
            </a:r>
            <a:endParaRPr sz="1600">
              <a:latin typeface="Times New Roman"/>
              <a:cs typeface="Times New Roman"/>
            </a:endParaRPr>
          </a:p>
          <a:p>
            <a:pPr marL="319115" indent="-307718">
              <a:lnSpc>
                <a:spcPts val="1858"/>
              </a:lnSpc>
              <a:spcBef>
                <a:spcPts val="590"/>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With its actual PEG ratio of 0.57, Hansen looks undervalued, notwithstanding its high risk.</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65</a:t>
            </a:r>
            <a:endParaRPr sz="1300">
              <a:latin typeface="Times New Roman"/>
              <a:cs typeface="Times New Roman"/>
            </a:endParaRPr>
          </a:p>
        </p:txBody>
      </p:sp>
    </p:spTree>
    <p:extLst>
      <p:ext uri="{BB962C8B-B14F-4D97-AF65-F5344CB8AC3E}">
        <p14:creationId xmlns:p14="http://schemas.microsoft.com/office/powerpoint/2010/main" val="938935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3058957" y="1307726"/>
            <a:ext cx="314256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Extending the Comparables</a:t>
            </a:r>
            <a:endParaRPr sz="2200">
              <a:latin typeface="Times New Roman"/>
              <a:cs typeface="Times New Roman"/>
            </a:endParaRPr>
          </a:p>
        </p:txBody>
      </p:sp>
      <p:sp>
        <p:nvSpPr>
          <p:cNvPr id="4" name="object 4"/>
          <p:cNvSpPr txBox="1"/>
          <p:nvPr/>
        </p:nvSpPr>
        <p:spPr>
          <a:xfrm>
            <a:off x="1525442" y="2095500"/>
            <a:ext cx="6816810" cy="1232647"/>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This analysis, which is restricted to firms</a:t>
            </a:r>
            <a:r>
              <a:rPr sz="2400" spc="-88" baseline="1610" dirty="0">
                <a:latin typeface="Times New Roman"/>
                <a:cs typeface="Times New Roman"/>
              </a:rPr>
              <a:t> </a:t>
            </a:r>
            <a:r>
              <a:rPr sz="2400" baseline="1610" dirty="0">
                <a:latin typeface="Times New Roman"/>
                <a:cs typeface="Times New Roman"/>
              </a:rPr>
              <a:t>in the software sector, can be</a:t>
            </a:r>
            <a:endParaRPr sz="1600">
              <a:latin typeface="Times New Roman"/>
              <a:cs typeface="Times New Roman"/>
            </a:endParaRPr>
          </a:p>
          <a:p>
            <a:pPr marL="319115">
              <a:lnSpc>
                <a:spcPts val="1857"/>
              </a:lnSpc>
            </a:pPr>
            <a:r>
              <a:rPr sz="1600" dirty="0">
                <a:latin typeface="Times New Roman"/>
                <a:cs typeface="Times New Roman"/>
              </a:rPr>
              <a:t>expanded to include all firms</a:t>
            </a:r>
            <a:r>
              <a:rPr sz="1600" spc="-88" dirty="0">
                <a:latin typeface="Times New Roman"/>
                <a:cs typeface="Times New Roman"/>
              </a:rPr>
              <a:t> </a:t>
            </a:r>
            <a:r>
              <a:rPr sz="1600" dirty="0">
                <a:latin typeface="Times New Roman"/>
                <a:cs typeface="Times New Roman"/>
              </a:rPr>
              <a:t>in the firm,</a:t>
            </a:r>
            <a:r>
              <a:rPr sz="1600" spc="-88" dirty="0">
                <a:latin typeface="Times New Roman"/>
                <a:cs typeface="Times New Roman"/>
              </a:rPr>
              <a:t> </a:t>
            </a:r>
            <a:r>
              <a:rPr sz="1600" dirty="0">
                <a:latin typeface="Times New Roman"/>
                <a:cs typeface="Times New Roman"/>
              </a:rPr>
              <a:t>as long as we control for differences </a:t>
            </a:r>
            <a:endParaRPr sz="1600">
              <a:latin typeface="Times New Roman"/>
              <a:cs typeface="Times New Roman"/>
            </a:endParaRPr>
          </a:p>
          <a:p>
            <a:pPr marL="319115">
              <a:lnSpc>
                <a:spcPts val="1857"/>
              </a:lnSpc>
              <a:spcBef>
                <a:spcPts val="117"/>
              </a:spcBef>
            </a:pPr>
            <a:r>
              <a:rPr sz="1600" dirty="0">
                <a:latin typeface="Times New Roman"/>
                <a:cs typeface="Times New Roman"/>
              </a:rPr>
              <a:t>in risk, growth and payout.</a:t>
            </a:r>
            <a:endParaRPr sz="1600">
              <a:latin typeface="Times New Roman"/>
              <a:cs typeface="Times New Roman"/>
            </a:endParaRPr>
          </a:p>
          <a:p>
            <a:pPr marL="319115" marR="44953" indent="-307718">
              <a:lnSpc>
                <a:spcPct val="99466"/>
              </a:lnSpc>
              <a:spcBef>
                <a:spcPts val="41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To look at the cross sectional relationship, we first</a:t>
            </a:r>
            <a:r>
              <a:rPr sz="1600" spc="-88" dirty="0">
                <a:latin typeface="Times New Roman"/>
                <a:cs typeface="Times New Roman"/>
              </a:rPr>
              <a:t> </a:t>
            </a:r>
            <a:r>
              <a:rPr sz="1600" dirty="0">
                <a:latin typeface="Times New Roman"/>
                <a:cs typeface="Times New Roman"/>
              </a:rPr>
              <a:t>plotted PEG ratios against expected growth rates.</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66</a:t>
            </a:r>
            <a:endParaRPr sz="1300">
              <a:latin typeface="Times New Roman"/>
              <a:cs typeface="Times New Roman"/>
            </a:endParaRPr>
          </a:p>
        </p:txBody>
      </p:sp>
    </p:spTree>
    <p:extLst>
      <p:ext uri="{BB962C8B-B14F-4D97-AF65-F5344CB8AC3E}">
        <p14:creationId xmlns:p14="http://schemas.microsoft.com/office/powerpoint/2010/main" val="322792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0" name="object 10"/>
          <p:cNvSpPr/>
          <p:nvPr/>
        </p:nvSpPr>
        <p:spPr>
          <a:xfrm>
            <a:off x="2601519" y="2017059"/>
            <a:ext cx="4754917" cy="3697941"/>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txBox="1"/>
          <p:nvPr/>
        </p:nvSpPr>
        <p:spPr>
          <a:xfrm>
            <a:off x="2608549" y="1307726"/>
            <a:ext cx="58812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a:t>
            </a:r>
            <a:endParaRPr sz="2200">
              <a:latin typeface="Times New Roman"/>
              <a:cs typeface="Times New Roman"/>
            </a:endParaRPr>
          </a:p>
        </p:txBody>
      </p:sp>
      <p:sp>
        <p:nvSpPr>
          <p:cNvPr id="8" name="object 8"/>
          <p:cNvSpPr txBox="1"/>
          <p:nvPr/>
        </p:nvSpPr>
        <p:spPr>
          <a:xfrm>
            <a:off x="3201303" y="1307726"/>
            <a:ext cx="77266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versus</a:t>
            </a:r>
            <a:endParaRPr sz="2200">
              <a:latin typeface="Times New Roman"/>
              <a:cs typeface="Times New Roman"/>
            </a:endParaRPr>
          </a:p>
        </p:txBody>
      </p:sp>
      <p:sp>
        <p:nvSpPr>
          <p:cNvPr id="7" name="object 7"/>
          <p:cNvSpPr txBox="1"/>
          <p:nvPr/>
        </p:nvSpPr>
        <p:spPr>
          <a:xfrm>
            <a:off x="3978598" y="1307726"/>
            <a:ext cx="91122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Growth</a:t>
            </a:r>
            <a:endParaRPr sz="2200">
              <a:latin typeface="Times New Roman"/>
              <a:cs typeface="Times New Roman"/>
            </a:endParaRPr>
          </a:p>
        </p:txBody>
      </p:sp>
      <p:sp>
        <p:nvSpPr>
          <p:cNvPr id="6" name="object 6"/>
          <p:cNvSpPr txBox="1"/>
          <p:nvPr/>
        </p:nvSpPr>
        <p:spPr>
          <a:xfrm>
            <a:off x="4894439" y="1307726"/>
            <a:ext cx="2032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5" name="object 5"/>
          <p:cNvSpPr txBox="1"/>
          <p:nvPr/>
        </p:nvSpPr>
        <p:spPr>
          <a:xfrm>
            <a:off x="5102258" y="1307726"/>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6033227" y="1307726"/>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67</a:t>
            </a:r>
            <a:endParaRPr sz="1300">
              <a:latin typeface="Times New Roman"/>
              <a:cs typeface="Times New Roman"/>
            </a:endParaRPr>
          </a:p>
        </p:txBody>
      </p:sp>
    </p:spTree>
    <p:extLst>
      <p:ext uri="{BB962C8B-B14F-4D97-AF65-F5344CB8AC3E}">
        <p14:creationId xmlns:p14="http://schemas.microsoft.com/office/powerpoint/2010/main" val="2901625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3081959" y="1307726"/>
            <a:ext cx="309658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Analyzing the Relationship</a:t>
            </a:r>
            <a:endParaRPr sz="2200">
              <a:latin typeface="Times New Roman"/>
              <a:cs typeface="Times New Roman"/>
            </a:endParaRPr>
          </a:p>
        </p:txBody>
      </p:sp>
      <p:sp>
        <p:nvSpPr>
          <p:cNvPr id="4" name="object 4"/>
          <p:cNvSpPr txBox="1"/>
          <p:nvPr/>
        </p:nvSpPr>
        <p:spPr>
          <a:xfrm>
            <a:off x="1525442" y="2095500"/>
            <a:ext cx="6833270" cy="1479176"/>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relationship in not linear. In fact, the smallest firms</a:t>
            </a:r>
            <a:r>
              <a:rPr sz="2400" spc="-88" baseline="1610" dirty="0">
                <a:latin typeface="Times New Roman"/>
                <a:cs typeface="Times New Roman"/>
              </a:rPr>
              <a:t> </a:t>
            </a:r>
            <a:r>
              <a:rPr sz="2400" baseline="1610" dirty="0">
                <a:latin typeface="Times New Roman"/>
                <a:cs typeface="Times New Roman"/>
              </a:rPr>
              <a:t>seem to have the</a:t>
            </a:r>
            <a:endParaRPr sz="1600">
              <a:latin typeface="Times New Roman"/>
              <a:cs typeface="Times New Roman"/>
            </a:endParaRPr>
          </a:p>
          <a:p>
            <a:pPr marL="319115" marR="107201">
              <a:lnSpc>
                <a:spcPts val="1857"/>
              </a:lnSpc>
            </a:pPr>
            <a:r>
              <a:rPr sz="1600" dirty="0">
                <a:latin typeface="Times New Roman"/>
                <a:cs typeface="Times New Roman"/>
              </a:rPr>
              <a:t>highest PEG ratios and PEG ratios become relatively stable at higher growth </a:t>
            </a:r>
            <a:endParaRPr sz="1600">
              <a:latin typeface="Times New Roman"/>
              <a:cs typeface="Times New Roman"/>
            </a:endParaRPr>
          </a:p>
          <a:p>
            <a:pPr marL="319115" marR="107201">
              <a:lnSpc>
                <a:spcPts val="1857"/>
              </a:lnSpc>
              <a:spcBef>
                <a:spcPts val="117"/>
              </a:spcBef>
            </a:pPr>
            <a:r>
              <a:rPr sz="1600" dirty="0">
                <a:latin typeface="Times New Roman"/>
                <a:cs typeface="Times New Roman"/>
              </a:rPr>
              <a:t>rates.</a:t>
            </a:r>
            <a:endParaRPr sz="1600">
              <a:latin typeface="Times New Roman"/>
              <a:cs typeface="Times New Roman"/>
            </a:endParaRPr>
          </a:p>
          <a:p>
            <a:pPr marL="319115" indent="-307718">
              <a:lnSpc>
                <a:spcPts val="1857"/>
              </a:lnSpc>
              <a:spcBef>
                <a:spcPts val="41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To make the relationship more linear, we converted the expected growth rates </a:t>
            </a:r>
            <a:endParaRPr sz="1600">
              <a:latin typeface="Times New Roman"/>
              <a:cs typeface="Times New Roman"/>
            </a:endParaRPr>
          </a:p>
          <a:p>
            <a:pPr marL="319115">
              <a:lnSpc>
                <a:spcPts val="1857"/>
              </a:lnSpc>
              <a:spcBef>
                <a:spcPts val="92"/>
              </a:spcBef>
            </a:pPr>
            <a:r>
              <a:rPr sz="1600" dirty="0">
                <a:latin typeface="Times New Roman"/>
                <a:cs typeface="Times New Roman"/>
              </a:rPr>
              <a:t>in ln(expected growth rate). The relationship between PEG ratios and </a:t>
            </a:r>
            <a:endParaRPr sz="1600">
              <a:latin typeface="Times New Roman"/>
              <a:cs typeface="Times New Roman"/>
            </a:endParaRPr>
          </a:p>
          <a:p>
            <a:pPr marL="319115">
              <a:lnSpc>
                <a:spcPts val="1857"/>
              </a:lnSpc>
              <a:spcBef>
                <a:spcPts val="92"/>
              </a:spcBef>
            </a:pPr>
            <a:r>
              <a:rPr sz="1600" dirty="0">
                <a:latin typeface="Times New Roman"/>
                <a:cs typeface="Times New Roman"/>
              </a:rPr>
              <a:t>ln(expected growth rate) was then plotted.</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68</a:t>
            </a:r>
            <a:endParaRPr sz="1300">
              <a:latin typeface="Times New Roman"/>
              <a:cs typeface="Times New Roman"/>
            </a:endParaRPr>
          </a:p>
        </p:txBody>
      </p:sp>
    </p:spTree>
    <p:extLst>
      <p:ext uri="{BB962C8B-B14F-4D97-AF65-F5344CB8AC3E}">
        <p14:creationId xmlns:p14="http://schemas.microsoft.com/office/powerpoint/2010/main" val="76928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34" name="object 3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35" name="object 3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6" name="object 3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7" name="object 3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8" name="object 3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9" name="object 3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40" name="object 40"/>
          <p:cNvSpPr/>
          <p:nvPr/>
        </p:nvSpPr>
        <p:spPr>
          <a:xfrm>
            <a:off x="1454727" y="2017059"/>
            <a:ext cx="7048498" cy="3697941"/>
          </a:xfrm>
          <a:custGeom>
            <a:avLst/>
            <a:gdLst/>
            <a:ahLst/>
            <a:cxnLst/>
            <a:rect l="l" t="t" r="r" b="b"/>
            <a:pathLst>
              <a:path w="7753348" h="4191000">
                <a:moveTo>
                  <a:pt x="0" y="0"/>
                </a:moveTo>
                <a:lnTo>
                  <a:pt x="0" y="4191000"/>
                </a:lnTo>
                <a:lnTo>
                  <a:pt x="7753348" y="4191000"/>
                </a:lnTo>
                <a:lnTo>
                  <a:pt x="7753348" y="0"/>
                </a:lnTo>
                <a:lnTo>
                  <a:pt x="0" y="0"/>
                </a:lnTo>
                <a:close/>
              </a:path>
            </a:pathLst>
          </a:custGeom>
          <a:solidFill>
            <a:srgbClr val="FEFFFF"/>
          </a:solidFill>
        </p:spPr>
        <p:txBody>
          <a:bodyPr wrap="square" lIns="0" tIns="0" rIns="0" bIns="0" rtlCol="0">
            <a:noAutofit/>
          </a:bodyPr>
          <a:lstStyle/>
          <a:p>
            <a:endParaRPr/>
          </a:p>
        </p:txBody>
      </p:sp>
      <p:sp>
        <p:nvSpPr>
          <p:cNvPr id="41" name="object 41"/>
          <p:cNvSpPr/>
          <p:nvPr/>
        </p:nvSpPr>
        <p:spPr>
          <a:xfrm>
            <a:off x="6365939" y="4378018"/>
            <a:ext cx="2128192" cy="953359"/>
          </a:xfrm>
          <a:custGeom>
            <a:avLst/>
            <a:gdLst/>
            <a:ahLst/>
            <a:cxnLst/>
            <a:rect l="l" t="t" r="r" b="b"/>
            <a:pathLst>
              <a:path w="2341011" h="1080473">
                <a:moveTo>
                  <a:pt x="0" y="1080473"/>
                </a:moveTo>
                <a:lnTo>
                  <a:pt x="2341011" y="1080473"/>
                </a:lnTo>
                <a:lnTo>
                  <a:pt x="2341011" y="0"/>
                </a:lnTo>
                <a:lnTo>
                  <a:pt x="0" y="0"/>
                </a:lnTo>
                <a:lnTo>
                  <a:pt x="0" y="1080473"/>
                </a:lnTo>
                <a:close/>
              </a:path>
            </a:pathLst>
          </a:custGeom>
          <a:solidFill>
            <a:srgbClr val="FEFFFE"/>
          </a:solidFill>
        </p:spPr>
        <p:txBody>
          <a:bodyPr wrap="square" lIns="0" tIns="0" rIns="0" bIns="0" rtlCol="0">
            <a:noAutofit/>
          </a:bodyPr>
          <a:lstStyle/>
          <a:p>
            <a:endParaRPr/>
          </a:p>
        </p:txBody>
      </p:sp>
      <p:sp>
        <p:nvSpPr>
          <p:cNvPr id="42" name="object 42"/>
          <p:cNvSpPr/>
          <p:nvPr/>
        </p:nvSpPr>
        <p:spPr>
          <a:xfrm>
            <a:off x="6370488" y="4382432"/>
            <a:ext cx="2119097" cy="944531"/>
          </a:xfrm>
          <a:custGeom>
            <a:avLst/>
            <a:gdLst/>
            <a:ahLst/>
            <a:cxnLst/>
            <a:rect l="l" t="t" r="r" b="b"/>
            <a:pathLst>
              <a:path w="2331007" h="1070469">
                <a:moveTo>
                  <a:pt x="0" y="0"/>
                </a:moveTo>
                <a:lnTo>
                  <a:pt x="2331007" y="0"/>
                </a:lnTo>
                <a:lnTo>
                  <a:pt x="2331007" y="1070469"/>
                </a:lnTo>
                <a:lnTo>
                  <a:pt x="0" y="1070469"/>
                </a:lnTo>
                <a:lnTo>
                  <a:pt x="0" y="0"/>
                </a:lnTo>
                <a:close/>
              </a:path>
            </a:pathLst>
          </a:custGeom>
          <a:ln w="10004">
            <a:solidFill>
              <a:srgbClr val="000000"/>
            </a:solidFill>
          </a:ln>
        </p:spPr>
        <p:txBody>
          <a:bodyPr wrap="square" lIns="0" tIns="0" rIns="0" bIns="0" rtlCol="0">
            <a:noAutofit/>
          </a:bodyPr>
          <a:lstStyle/>
          <a:p>
            <a:endParaRPr/>
          </a:p>
        </p:txBody>
      </p:sp>
      <p:sp>
        <p:nvSpPr>
          <p:cNvPr id="43" name="object 43"/>
          <p:cNvSpPr/>
          <p:nvPr/>
        </p:nvSpPr>
        <p:spPr>
          <a:xfrm>
            <a:off x="4401455" y="4378018"/>
            <a:ext cx="1800777" cy="953359"/>
          </a:xfrm>
          <a:custGeom>
            <a:avLst/>
            <a:gdLst/>
            <a:ahLst/>
            <a:cxnLst/>
            <a:rect l="l" t="t" r="r" b="b"/>
            <a:pathLst>
              <a:path w="1980855" h="1080473">
                <a:moveTo>
                  <a:pt x="0" y="1080473"/>
                </a:moveTo>
                <a:lnTo>
                  <a:pt x="1980855" y="1080473"/>
                </a:lnTo>
                <a:lnTo>
                  <a:pt x="1980855" y="0"/>
                </a:lnTo>
                <a:lnTo>
                  <a:pt x="0" y="0"/>
                </a:lnTo>
                <a:lnTo>
                  <a:pt x="0" y="1080473"/>
                </a:lnTo>
                <a:close/>
              </a:path>
            </a:pathLst>
          </a:custGeom>
          <a:solidFill>
            <a:srgbClr val="FEFFFE"/>
          </a:solidFill>
        </p:spPr>
        <p:txBody>
          <a:bodyPr wrap="square" lIns="0" tIns="0" rIns="0" bIns="0" rtlCol="0">
            <a:noAutofit/>
          </a:bodyPr>
          <a:lstStyle/>
          <a:p>
            <a:endParaRPr/>
          </a:p>
        </p:txBody>
      </p:sp>
      <p:sp>
        <p:nvSpPr>
          <p:cNvPr id="44" name="object 44"/>
          <p:cNvSpPr/>
          <p:nvPr/>
        </p:nvSpPr>
        <p:spPr>
          <a:xfrm>
            <a:off x="4406002" y="4382432"/>
            <a:ext cx="1791683" cy="944531"/>
          </a:xfrm>
          <a:custGeom>
            <a:avLst/>
            <a:gdLst/>
            <a:ahLst/>
            <a:cxnLst/>
            <a:rect l="l" t="t" r="r" b="b"/>
            <a:pathLst>
              <a:path w="1970851" h="1070469">
                <a:moveTo>
                  <a:pt x="0" y="0"/>
                </a:moveTo>
                <a:lnTo>
                  <a:pt x="1970851" y="0"/>
                </a:lnTo>
                <a:lnTo>
                  <a:pt x="1970851" y="1070469"/>
                </a:lnTo>
                <a:lnTo>
                  <a:pt x="0" y="1070469"/>
                </a:lnTo>
                <a:lnTo>
                  <a:pt x="0" y="0"/>
                </a:lnTo>
                <a:close/>
              </a:path>
            </a:pathLst>
          </a:custGeom>
          <a:ln w="10004">
            <a:solidFill>
              <a:srgbClr val="000000"/>
            </a:solidFill>
          </a:ln>
        </p:spPr>
        <p:txBody>
          <a:bodyPr wrap="square" lIns="0" tIns="0" rIns="0" bIns="0" rtlCol="0">
            <a:noAutofit/>
          </a:bodyPr>
          <a:lstStyle/>
          <a:p>
            <a:endParaRPr/>
          </a:p>
        </p:txBody>
      </p:sp>
      <p:sp>
        <p:nvSpPr>
          <p:cNvPr id="45" name="object 45"/>
          <p:cNvSpPr/>
          <p:nvPr/>
        </p:nvSpPr>
        <p:spPr>
          <a:xfrm>
            <a:off x="2518823" y="4378018"/>
            <a:ext cx="1637070" cy="953359"/>
          </a:xfrm>
          <a:custGeom>
            <a:avLst/>
            <a:gdLst/>
            <a:ahLst/>
            <a:cxnLst/>
            <a:rect l="l" t="t" r="r" b="b"/>
            <a:pathLst>
              <a:path w="1800777" h="1080473">
                <a:moveTo>
                  <a:pt x="0" y="1080473"/>
                </a:moveTo>
                <a:lnTo>
                  <a:pt x="1800777" y="1080473"/>
                </a:lnTo>
                <a:lnTo>
                  <a:pt x="1800777" y="0"/>
                </a:lnTo>
                <a:lnTo>
                  <a:pt x="0" y="0"/>
                </a:lnTo>
                <a:lnTo>
                  <a:pt x="0" y="1080473"/>
                </a:lnTo>
                <a:close/>
              </a:path>
            </a:pathLst>
          </a:custGeom>
          <a:solidFill>
            <a:srgbClr val="FEFFFE"/>
          </a:solidFill>
        </p:spPr>
        <p:txBody>
          <a:bodyPr wrap="square" lIns="0" tIns="0" rIns="0" bIns="0" rtlCol="0">
            <a:noAutofit/>
          </a:bodyPr>
          <a:lstStyle/>
          <a:p>
            <a:endParaRPr/>
          </a:p>
        </p:txBody>
      </p:sp>
      <p:sp>
        <p:nvSpPr>
          <p:cNvPr id="46" name="object 46"/>
          <p:cNvSpPr/>
          <p:nvPr/>
        </p:nvSpPr>
        <p:spPr>
          <a:xfrm>
            <a:off x="2523371" y="4382432"/>
            <a:ext cx="1627975" cy="944531"/>
          </a:xfrm>
          <a:custGeom>
            <a:avLst/>
            <a:gdLst/>
            <a:ahLst/>
            <a:cxnLst/>
            <a:rect l="l" t="t" r="r" b="b"/>
            <a:pathLst>
              <a:path w="1790773" h="1070469">
                <a:moveTo>
                  <a:pt x="0" y="0"/>
                </a:moveTo>
                <a:lnTo>
                  <a:pt x="1790773" y="0"/>
                </a:lnTo>
                <a:lnTo>
                  <a:pt x="1790773" y="1070469"/>
                </a:lnTo>
                <a:lnTo>
                  <a:pt x="0" y="1070469"/>
                </a:lnTo>
                <a:lnTo>
                  <a:pt x="0" y="0"/>
                </a:lnTo>
                <a:close/>
              </a:path>
            </a:pathLst>
          </a:custGeom>
          <a:ln w="10004">
            <a:solidFill>
              <a:srgbClr val="000000"/>
            </a:solidFill>
          </a:ln>
        </p:spPr>
        <p:txBody>
          <a:bodyPr wrap="square" lIns="0" tIns="0" rIns="0" bIns="0" rtlCol="0">
            <a:noAutofit/>
          </a:bodyPr>
          <a:lstStyle/>
          <a:p>
            <a:endParaRPr/>
          </a:p>
        </p:txBody>
      </p:sp>
      <p:sp>
        <p:nvSpPr>
          <p:cNvPr id="47" name="object 47"/>
          <p:cNvSpPr/>
          <p:nvPr/>
        </p:nvSpPr>
        <p:spPr>
          <a:xfrm>
            <a:off x="1454727" y="4378018"/>
            <a:ext cx="982242" cy="953359"/>
          </a:xfrm>
          <a:custGeom>
            <a:avLst/>
            <a:gdLst/>
            <a:ahLst/>
            <a:cxnLst/>
            <a:rect l="l" t="t" r="r" b="b"/>
            <a:pathLst>
              <a:path w="1080466" h="1080473">
                <a:moveTo>
                  <a:pt x="0" y="1080473"/>
                </a:moveTo>
                <a:lnTo>
                  <a:pt x="1080466" y="1080473"/>
                </a:lnTo>
                <a:lnTo>
                  <a:pt x="1080466" y="0"/>
                </a:lnTo>
                <a:lnTo>
                  <a:pt x="0" y="0"/>
                </a:lnTo>
                <a:lnTo>
                  <a:pt x="0" y="1080473"/>
                </a:lnTo>
                <a:close/>
              </a:path>
            </a:pathLst>
          </a:custGeom>
          <a:solidFill>
            <a:srgbClr val="FEFFFE"/>
          </a:solidFill>
        </p:spPr>
        <p:txBody>
          <a:bodyPr wrap="square" lIns="0" tIns="0" rIns="0" bIns="0" rtlCol="0">
            <a:noAutofit/>
          </a:bodyPr>
          <a:lstStyle/>
          <a:p>
            <a:endParaRPr/>
          </a:p>
        </p:txBody>
      </p:sp>
      <p:sp>
        <p:nvSpPr>
          <p:cNvPr id="48" name="object 48"/>
          <p:cNvSpPr/>
          <p:nvPr/>
        </p:nvSpPr>
        <p:spPr>
          <a:xfrm>
            <a:off x="1459275" y="4382432"/>
            <a:ext cx="973147" cy="944531"/>
          </a:xfrm>
          <a:custGeom>
            <a:avLst/>
            <a:gdLst/>
            <a:ahLst/>
            <a:cxnLst/>
            <a:rect l="l" t="t" r="r" b="b"/>
            <a:pathLst>
              <a:path w="1070462" h="1070469">
                <a:moveTo>
                  <a:pt x="0" y="0"/>
                </a:moveTo>
                <a:lnTo>
                  <a:pt x="1070462" y="0"/>
                </a:lnTo>
                <a:lnTo>
                  <a:pt x="1070462" y="1070469"/>
                </a:lnTo>
                <a:lnTo>
                  <a:pt x="0" y="1070469"/>
                </a:lnTo>
                <a:lnTo>
                  <a:pt x="0" y="0"/>
                </a:lnTo>
                <a:close/>
              </a:path>
            </a:pathLst>
          </a:custGeom>
          <a:ln w="10004">
            <a:solidFill>
              <a:srgbClr val="000000"/>
            </a:solidFill>
          </a:ln>
        </p:spPr>
        <p:txBody>
          <a:bodyPr wrap="square" lIns="0" tIns="0" rIns="0" bIns="0" rtlCol="0">
            <a:noAutofit/>
          </a:bodyPr>
          <a:lstStyle/>
          <a:p>
            <a:endParaRPr/>
          </a:p>
        </p:txBody>
      </p:sp>
      <p:sp>
        <p:nvSpPr>
          <p:cNvPr id="49" name="object 49"/>
          <p:cNvSpPr/>
          <p:nvPr/>
        </p:nvSpPr>
        <p:spPr>
          <a:xfrm>
            <a:off x="5465551" y="2391852"/>
            <a:ext cx="2864874" cy="635573"/>
          </a:xfrm>
          <a:custGeom>
            <a:avLst/>
            <a:gdLst/>
            <a:ahLst/>
            <a:cxnLst/>
            <a:rect l="l" t="t" r="r" b="b"/>
            <a:pathLst>
              <a:path w="3151361" h="720316">
                <a:moveTo>
                  <a:pt x="2986052" y="719719"/>
                </a:moveTo>
                <a:lnTo>
                  <a:pt x="3028201" y="711135"/>
                </a:lnTo>
                <a:lnTo>
                  <a:pt x="3066140" y="693335"/>
                </a:lnTo>
                <a:lnTo>
                  <a:pt x="3098617" y="667572"/>
                </a:lnTo>
                <a:lnTo>
                  <a:pt x="3124381" y="635094"/>
                </a:lnTo>
                <a:lnTo>
                  <a:pt x="3142180" y="597156"/>
                </a:lnTo>
                <a:lnTo>
                  <a:pt x="3150764" y="555006"/>
                </a:lnTo>
                <a:lnTo>
                  <a:pt x="3151361" y="540237"/>
                </a:lnTo>
                <a:lnTo>
                  <a:pt x="3151361" y="180079"/>
                </a:lnTo>
                <a:lnTo>
                  <a:pt x="3146127" y="136804"/>
                </a:lnTo>
                <a:lnTo>
                  <a:pt x="3131261" y="97322"/>
                </a:lnTo>
                <a:lnTo>
                  <a:pt x="3108013" y="62885"/>
                </a:lnTo>
                <a:lnTo>
                  <a:pt x="3077634" y="34745"/>
                </a:lnTo>
                <a:lnTo>
                  <a:pt x="3041377" y="14151"/>
                </a:lnTo>
                <a:lnTo>
                  <a:pt x="3000492" y="2356"/>
                </a:lnTo>
                <a:lnTo>
                  <a:pt x="2971314" y="1"/>
                </a:lnTo>
                <a:lnTo>
                  <a:pt x="180045" y="1"/>
                </a:lnTo>
                <a:lnTo>
                  <a:pt x="136802" y="5233"/>
                </a:lnTo>
                <a:lnTo>
                  <a:pt x="97321" y="20100"/>
                </a:lnTo>
                <a:lnTo>
                  <a:pt x="62884" y="43348"/>
                </a:lnTo>
                <a:lnTo>
                  <a:pt x="34744" y="73727"/>
                </a:lnTo>
                <a:lnTo>
                  <a:pt x="14151" y="109984"/>
                </a:lnTo>
                <a:lnTo>
                  <a:pt x="2356" y="150869"/>
                </a:lnTo>
                <a:lnTo>
                  <a:pt x="0" y="180079"/>
                </a:lnTo>
                <a:lnTo>
                  <a:pt x="0" y="540237"/>
                </a:lnTo>
                <a:lnTo>
                  <a:pt x="5233" y="583512"/>
                </a:lnTo>
                <a:lnTo>
                  <a:pt x="20099" y="622993"/>
                </a:lnTo>
                <a:lnTo>
                  <a:pt x="43347" y="657430"/>
                </a:lnTo>
                <a:lnTo>
                  <a:pt x="73725" y="685571"/>
                </a:lnTo>
                <a:lnTo>
                  <a:pt x="109983" y="706164"/>
                </a:lnTo>
                <a:lnTo>
                  <a:pt x="150867" y="717959"/>
                </a:lnTo>
                <a:lnTo>
                  <a:pt x="180077" y="720316"/>
                </a:lnTo>
                <a:lnTo>
                  <a:pt x="2971283" y="720316"/>
                </a:lnTo>
                <a:lnTo>
                  <a:pt x="2986052" y="719719"/>
                </a:lnTo>
                <a:close/>
              </a:path>
            </a:pathLst>
          </a:custGeom>
          <a:solidFill>
            <a:srgbClr val="FEFFFE"/>
          </a:solidFill>
        </p:spPr>
        <p:txBody>
          <a:bodyPr wrap="square" lIns="0" tIns="0" rIns="0" bIns="0" rtlCol="0">
            <a:noAutofit/>
          </a:bodyPr>
          <a:lstStyle/>
          <a:p>
            <a:endParaRPr/>
          </a:p>
        </p:txBody>
      </p:sp>
      <p:sp>
        <p:nvSpPr>
          <p:cNvPr id="50" name="object 50"/>
          <p:cNvSpPr/>
          <p:nvPr/>
        </p:nvSpPr>
        <p:spPr>
          <a:xfrm>
            <a:off x="5470099" y="2396266"/>
            <a:ext cx="2855778" cy="626745"/>
          </a:xfrm>
          <a:custGeom>
            <a:avLst/>
            <a:gdLst/>
            <a:ahLst/>
            <a:cxnLst/>
            <a:rect l="l" t="t" r="r" b="b"/>
            <a:pathLst>
              <a:path w="3141356" h="710311">
                <a:moveTo>
                  <a:pt x="1570677" y="0"/>
                </a:moveTo>
                <a:lnTo>
                  <a:pt x="2966281" y="0"/>
                </a:lnTo>
                <a:lnTo>
                  <a:pt x="2981007" y="610"/>
                </a:lnTo>
                <a:lnTo>
                  <a:pt x="3022966" y="9380"/>
                </a:lnTo>
                <a:lnTo>
                  <a:pt x="3060572" y="27535"/>
                </a:lnTo>
                <a:lnTo>
                  <a:pt x="3092512" y="53762"/>
                </a:lnTo>
                <a:lnTo>
                  <a:pt x="3117473" y="86747"/>
                </a:lnTo>
                <a:lnTo>
                  <a:pt x="3134142" y="125177"/>
                </a:lnTo>
                <a:lnTo>
                  <a:pt x="3141205" y="167738"/>
                </a:lnTo>
                <a:lnTo>
                  <a:pt x="3141356" y="175076"/>
                </a:lnTo>
                <a:lnTo>
                  <a:pt x="3141356" y="535235"/>
                </a:lnTo>
                <a:lnTo>
                  <a:pt x="3140745" y="549961"/>
                </a:lnTo>
                <a:lnTo>
                  <a:pt x="3138946" y="564350"/>
                </a:lnTo>
                <a:lnTo>
                  <a:pt x="3136006" y="578352"/>
                </a:lnTo>
                <a:lnTo>
                  <a:pt x="3131975" y="591920"/>
                </a:lnTo>
                <a:lnTo>
                  <a:pt x="3126902" y="605004"/>
                </a:lnTo>
                <a:lnTo>
                  <a:pt x="3120834" y="617556"/>
                </a:lnTo>
                <a:lnTo>
                  <a:pt x="3113821" y="629526"/>
                </a:lnTo>
                <a:lnTo>
                  <a:pt x="3105911" y="640868"/>
                </a:lnTo>
                <a:lnTo>
                  <a:pt x="3097152" y="651531"/>
                </a:lnTo>
                <a:lnTo>
                  <a:pt x="3087594" y="661467"/>
                </a:lnTo>
                <a:lnTo>
                  <a:pt x="3077285" y="670628"/>
                </a:lnTo>
                <a:lnTo>
                  <a:pt x="3066274" y="678965"/>
                </a:lnTo>
                <a:lnTo>
                  <a:pt x="3054609" y="686429"/>
                </a:lnTo>
                <a:lnTo>
                  <a:pt x="3042340" y="692971"/>
                </a:lnTo>
                <a:lnTo>
                  <a:pt x="3029513" y="698544"/>
                </a:lnTo>
                <a:lnTo>
                  <a:pt x="3016180" y="703097"/>
                </a:lnTo>
                <a:lnTo>
                  <a:pt x="3002387" y="706584"/>
                </a:lnTo>
                <a:lnTo>
                  <a:pt x="2988184" y="708954"/>
                </a:lnTo>
                <a:lnTo>
                  <a:pt x="2973619" y="710160"/>
                </a:lnTo>
                <a:lnTo>
                  <a:pt x="2966281" y="710311"/>
                </a:lnTo>
                <a:lnTo>
                  <a:pt x="175074" y="710311"/>
                </a:lnTo>
                <a:lnTo>
                  <a:pt x="160348" y="709701"/>
                </a:lnTo>
                <a:lnTo>
                  <a:pt x="145959" y="707901"/>
                </a:lnTo>
                <a:lnTo>
                  <a:pt x="131957" y="704962"/>
                </a:lnTo>
                <a:lnTo>
                  <a:pt x="118390" y="700931"/>
                </a:lnTo>
                <a:lnTo>
                  <a:pt x="105306" y="695857"/>
                </a:lnTo>
                <a:lnTo>
                  <a:pt x="92754" y="689789"/>
                </a:lnTo>
                <a:lnTo>
                  <a:pt x="80784" y="682776"/>
                </a:lnTo>
                <a:lnTo>
                  <a:pt x="69442" y="674866"/>
                </a:lnTo>
                <a:lnTo>
                  <a:pt x="58779" y="666107"/>
                </a:lnTo>
                <a:lnTo>
                  <a:pt x="48843" y="656549"/>
                </a:lnTo>
                <a:lnTo>
                  <a:pt x="39682" y="646240"/>
                </a:lnTo>
                <a:lnTo>
                  <a:pt x="31346" y="635229"/>
                </a:lnTo>
                <a:lnTo>
                  <a:pt x="23882" y="623564"/>
                </a:lnTo>
                <a:lnTo>
                  <a:pt x="17339" y="611294"/>
                </a:lnTo>
                <a:lnTo>
                  <a:pt x="11767" y="598468"/>
                </a:lnTo>
                <a:lnTo>
                  <a:pt x="7213" y="585134"/>
                </a:lnTo>
                <a:lnTo>
                  <a:pt x="3727" y="571341"/>
                </a:lnTo>
                <a:lnTo>
                  <a:pt x="1356" y="557138"/>
                </a:lnTo>
                <a:lnTo>
                  <a:pt x="150" y="542572"/>
                </a:lnTo>
                <a:lnTo>
                  <a:pt x="0" y="535235"/>
                </a:lnTo>
                <a:lnTo>
                  <a:pt x="0" y="175076"/>
                </a:lnTo>
                <a:lnTo>
                  <a:pt x="610" y="160350"/>
                </a:lnTo>
                <a:lnTo>
                  <a:pt x="2409" y="145961"/>
                </a:lnTo>
                <a:lnTo>
                  <a:pt x="5349" y="131959"/>
                </a:lnTo>
                <a:lnTo>
                  <a:pt x="9380" y="118391"/>
                </a:lnTo>
                <a:lnTo>
                  <a:pt x="14453" y="105307"/>
                </a:lnTo>
                <a:lnTo>
                  <a:pt x="20521" y="92755"/>
                </a:lnTo>
                <a:lnTo>
                  <a:pt x="27534" y="80785"/>
                </a:lnTo>
                <a:lnTo>
                  <a:pt x="35445" y="69443"/>
                </a:lnTo>
                <a:lnTo>
                  <a:pt x="44203" y="58780"/>
                </a:lnTo>
                <a:lnTo>
                  <a:pt x="53761" y="48844"/>
                </a:lnTo>
                <a:lnTo>
                  <a:pt x="64070" y="39683"/>
                </a:lnTo>
                <a:lnTo>
                  <a:pt x="75081" y="31346"/>
                </a:lnTo>
                <a:lnTo>
                  <a:pt x="86746" y="23882"/>
                </a:lnTo>
                <a:lnTo>
                  <a:pt x="99015" y="17340"/>
                </a:lnTo>
                <a:lnTo>
                  <a:pt x="111841" y="11767"/>
                </a:lnTo>
                <a:lnTo>
                  <a:pt x="125175" y="7213"/>
                </a:lnTo>
                <a:lnTo>
                  <a:pt x="138968" y="3727"/>
                </a:lnTo>
                <a:lnTo>
                  <a:pt x="153171" y="1356"/>
                </a:lnTo>
                <a:lnTo>
                  <a:pt x="167736" y="150"/>
                </a:lnTo>
                <a:lnTo>
                  <a:pt x="175074" y="0"/>
                </a:lnTo>
                <a:lnTo>
                  <a:pt x="1570677" y="0"/>
                </a:lnTo>
                <a:close/>
              </a:path>
            </a:pathLst>
          </a:custGeom>
          <a:ln w="10004">
            <a:solidFill>
              <a:srgbClr val="000000"/>
            </a:solidFill>
          </a:ln>
        </p:spPr>
        <p:txBody>
          <a:bodyPr wrap="square" lIns="0" tIns="0" rIns="0" bIns="0" rtlCol="0">
            <a:noAutofit/>
          </a:bodyPr>
          <a:lstStyle/>
          <a:p>
            <a:endParaRPr/>
          </a:p>
        </p:txBody>
      </p:sp>
      <p:sp>
        <p:nvSpPr>
          <p:cNvPr id="51" name="object 51"/>
          <p:cNvSpPr/>
          <p:nvPr/>
        </p:nvSpPr>
        <p:spPr>
          <a:xfrm>
            <a:off x="3173651" y="2391852"/>
            <a:ext cx="2128192" cy="635573"/>
          </a:xfrm>
          <a:custGeom>
            <a:avLst/>
            <a:gdLst/>
            <a:ahLst/>
            <a:cxnLst/>
            <a:rect l="l" t="t" r="r" b="b"/>
            <a:pathLst>
              <a:path w="2341011" h="720316">
                <a:moveTo>
                  <a:pt x="2175703" y="719719"/>
                </a:moveTo>
                <a:lnTo>
                  <a:pt x="2217852" y="711135"/>
                </a:lnTo>
                <a:lnTo>
                  <a:pt x="2255791" y="693335"/>
                </a:lnTo>
                <a:lnTo>
                  <a:pt x="2288267" y="667572"/>
                </a:lnTo>
                <a:lnTo>
                  <a:pt x="2314031" y="635094"/>
                </a:lnTo>
                <a:lnTo>
                  <a:pt x="2331830" y="597156"/>
                </a:lnTo>
                <a:lnTo>
                  <a:pt x="2340414" y="555006"/>
                </a:lnTo>
                <a:lnTo>
                  <a:pt x="2341011" y="540237"/>
                </a:lnTo>
                <a:lnTo>
                  <a:pt x="2341011" y="180079"/>
                </a:lnTo>
                <a:lnTo>
                  <a:pt x="2335777" y="136804"/>
                </a:lnTo>
                <a:lnTo>
                  <a:pt x="2320911" y="97322"/>
                </a:lnTo>
                <a:lnTo>
                  <a:pt x="2297663" y="62885"/>
                </a:lnTo>
                <a:lnTo>
                  <a:pt x="2267285" y="34745"/>
                </a:lnTo>
                <a:lnTo>
                  <a:pt x="2231028" y="14151"/>
                </a:lnTo>
                <a:lnTo>
                  <a:pt x="2190143" y="2356"/>
                </a:lnTo>
                <a:lnTo>
                  <a:pt x="2160965" y="1"/>
                </a:lnTo>
                <a:lnTo>
                  <a:pt x="180046" y="1"/>
                </a:lnTo>
                <a:lnTo>
                  <a:pt x="136803" y="5233"/>
                </a:lnTo>
                <a:lnTo>
                  <a:pt x="97321" y="20100"/>
                </a:lnTo>
                <a:lnTo>
                  <a:pt x="62885" y="43348"/>
                </a:lnTo>
                <a:lnTo>
                  <a:pt x="34744" y="73727"/>
                </a:lnTo>
                <a:lnTo>
                  <a:pt x="14151" y="109984"/>
                </a:lnTo>
                <a:lnTo>
                  <a:pt x="2356" y="150869"/>
                </a:lnTo>
                <a:lnTo>
                  <a:pt x="0" y="180079"/>
                </a:lnTo>
                <a:lnTo>
                  <a:pt x="0" y="540237"/>
                </a:lnTo>
                <a:lnTo>
                  <a:pt x="5233" y="583512"/>
                </a:lnTo>
                <a:lnTo>
                  <a:pt x="20099" y="622993"/>
                </a:lnTo>
                <a:lnTo>
                  <a:pt x="43347" y="657430"/>
                </a:lnTo>
                <a:lnTo>
                  <a:pt x="73726" y="685571"/>
                </a:lnTo>
                <a:lnTo>
                  <a:pt x="109983" y="706164"/>
                </a:lnTo>
                <a:lnTo>
                  <a:pt x="150868" y="717959"/>
                </a:lnTo>
                <a:lnTo>
                  <a:pt x="180078" y="720316"/>
                </a:lnTo>
                <a:lnTo>
                  <a:pt x="2160934" y="720316"/>
                </a:lnTo>
                <a:lnTo>
                  <a:pt x="2175703" y="719719"/>
                </a:lnTo>
                <a:close/>
              </a:path>
            </a:pathLst>
          </a:custGeom>
          <a:solidFill>
            <a:srgbClr val="FEFFFE"/>
          </a:solidFill>
        </p:spPr>
        <p:txBody>
          <a:bodyPr wrap="square" lIns="0" tIns="0" rIns="0" bIns="0" rtlCol="0">
            <a:noAutofit/>
          </a:bodyPr>
          <a:lstStyle/>
          <a:p>
            <a:endParaRPr/>
          </a:p>
        </p:txBody>
      </p:sp>
      <p:sp>
        <p:nvSpPr>
          <p:cNvPr id="52" name="object 52"/>
          <p:cNvSpPr/>
          <p:nvPr/>
        </p:nvSpPr>
        <p:spPr>
          <a:xfrm>
            <a:off x="3178200" y="2396266"/>
            <a:ext cx="2119097" cy="626745"/>
          </a:xfrm>
          <a:custGeom>
            <a:avLst/>
            <a:gdLst/>
            <a:ahLst/>
            <a:cxnLst/>
            <a:rect l="l" t="t" r="r" b="b"/>
            <a:pathLst>
              <a:path w="2331007" h="710311">
                <a:moveTo>
                  <a:pt x="1165503" y="0"/>
                </a:moveTo>
                <a:lnTo>
                  <a:pt x="2155931" y="0"/>
                </a:lnTo>
                <a:lnTo>
                  <a:pt x="2170657" y="610"/>
                </a:lnTo>
                <a:lnTo>
                  <a:pt x="2212616" y="9380"/>
                </a:lnTo>
                <a:lnTo>
                  <a:pt x="2250222" y="27535"/>
                </a:lnTo>
                <a:lnTo>
                  <a:pt x="2282162" y="53761"/>
                </a:lnTo>
                <a:lnTo>
                  <a:pt x="2307124" y="86746"/>
                </a:lnTo>
                <a:lnTo>
                  <a:pt x="2323793" y="125176"/>
                </a:lnTo>
                <a:lnTo>
                  <a:pt x="2330856" y="167738"/>
                </a:lnTo>
                <a:lnTo>
                  <a:pt x="2331007" y="175076"/>
                </a:lnTo>
                <a:lnTo>
                  <a:pt x="2331007" y="535235"/>
                </a:lnTo>
                <a:lnTo>
                  <a:pt x="2330396" y="549961"/>
                </a:lnTo>
                <a:lnTo>
                  <a:pt x="2328597" y="564350"/>
                </a:lnTo>
                <a:lnTo>
                  <a:pt x="2325657" y="578352"/>
                </a:lnTo>
                <a:lnTo>
                  <a:pt x="2321626" y="591920"/>
                </a:lnTo>
                <a:lnTo>
                  <a:pt x="2316553" y="605004"/>
                </a:lnTo>
                <a:lnTo>
                  <a:pt x="2310485" y="617555"/>
                </a:lnTo>
                <a:lnTo>
                  <a:pt x="2303472" y="629526"/>
                </a:lnTo>
                <a:lnTo>
                  <a:pt x="2295562" y="640867"/>
                </a:lnTo>
                <a:lnTo>
                  <a:pt x="2286803" y="651531"/>
                </a:lnTo>
                <a:lnTo>
                  <a:pt x="2277245" y="661467"/>
                </a:lnTo>
                <a:lnTo>
                  <a:pt x="2266936" y="670628"/>
                </a:lnTo>
                <a:lnTo>
                  <a:pt x="2255925" y="678964"/>
                </a:lnTo>
                <a:lnTo>
                  <a:pt x="2244260" y="686428"/>
                </a:lnTo>
                <a:lnTo>
                  <a:pt x="2231991" y="692971"/>
                </a:lnTo>
                <a:lnTo>
                  <a:pt x="2219165" y="698543"/>
                </a:lnTo>
                <a:lnTo>
                  <a:pt x="2205831" y="703097"/>
                </a:lnTo>
                <a:lnTo>
                  <a:pt x="2192038" y="706584"/>
                </a:lnTo>
                <a:lnTo>
                  <a:pt x="2177834" y="708954"/>
                </a:lnTo>
                <a:lnTo>
                  <a:pt x="2163269" y="710160"/>
                </a:lnTo>
                <a:lnTo>
                  <a:pt x="2155931" y="710311"/>
                </a:lnTo>
                <a:lnTo>
                  <a:pt x="175075" y="710311"/>
                </a:lnTo>
                <a:lnTo>
                  <a:pt x="160349" y="709701"/>
                </a:lnTo>
                <a:lnTo>
                  <a:pt x="145960" y="707901"/>
                </a:lnTo>
                <a:lnTo>
                  <a:pt x="131958" y="704962"/>
                </a:lnTo>
                <a:lnTo>
                  <a:pt x="118390" y="700931"/>
                </a:lnTo>
                <a:lnTo>
                  <a:pt x="105306" y="695857"/>
                </a:lnTo>
                <a:lnTo>
                  <a:pt x="92755" y="689789"/>
                </a:lnTo>
                <a:lnTo>
                  <a:pt x="80784" y="682776"/>
                </a:lnTo>
                <a:lnTo>
                  <a:pt x="69443" y="674866"/>
                </a:lnTo>
                <a:lnTo>
                  <a:pt x="58780" y="666108"/>
                </a:lnTo>
                <a:lnTo>
                  <a:pt x="48844" y="656550"/>
                </a:lnTo>
                <a:lnTo>
                  <a:pt x="39683" y="646241"/>
                </a:lnTo>
                <a:lnTo>
                  <a:pt x="31346" y="635229"/>
                </a:lnTo>
                <a:lnTo>
                  <a:pt x="23882" y="623565"/>
                </a:lnTo>
                <a:lnTo>
                  <a:pt x="17340" y="611295"/>
                </a:lnTo>
                <a:lnTo>
                  <a:pt x="11767" y="598469"/>
                </a:lnTo>
                <a:lnTo>
                  <a:pt x="7213" y="585135"/>
                </a:lnTo>
                <a:lnTo>
                  <a:pt x="3727" y="571342"/>
                </a:lnTo>
                <a:lnTo>
                  <a:pt x="1356" y="557138"/>
                </a:lnTo>
                <a:lnTo>
                  <a:pt x="151" y="542573"/>
                </a:lnTo>
                <a:lnTo>
                  <a:pt x="0" y="535235"/>
                </a:lnTo>
                <a:lnTo>
                  <a:pt x="0" y="175076"/>
                </a:lnTo>
                <a:lnTo>
                  <a:pt x="610" y="160350"/>
                </a:lnTo>
                <a:lnTo>
                  <a:pt x="2409" y="145961"/>
                </a:lnTo>
                <a:lnTo>
                  <a:pt x="5349" y="131959"/>
                </a:lnTo>
                <a:lnTo>
                  <a:pt x="9380" y="118391"/>
                </a:lnTo>
                <a:lnTo>
                  <a:pt x="14453" y="105307"/>
                </a:lnTo>
                <a:lnTo>
                  <a:pt x="20521" y="92756"/>
                </a:lnTo>
                <a:lnTo>
                  <a:pt x="27534" y="80785"/>
                </a:lnTo>
                <a:lnTo>
                  <a:pt x="35444" y="69444"/>
                </a:lnTo>
                <a:lnTo>
                  <a:pt x="44203" y="58780"/>
                </a:lnTo>
                <a:lnTo>
                  <a:pt x="53761" y="48844"/>
                </a:lnTo>
                <a:lnTo>
                  <a:pt x="64070" y="39683"/>
                </a:lnTo>
                <a:lnTo>
                  <a:pt x="75081" y="31346"/>
                </a:lnTo>
                <a:lnTo>
                  <a:pt x="86745" y="23882"/>
                </a:lnTo>
                <a:lnTo>
                  <a:pt x="99015" y="17340"/>
                </a:lnTo>
                <a:lnTo>
                  <a:pt x="111841" y="11767"/>
                </a:lnTo>
                <a:lnTo>
                  <a:pt x="125175" y="7213"/>
                </a:lnTo>
                <a:lnTo>
                  <a:pt x="138968" y="3727"/>
                </a:lnTo>
                <a:lnTo>
                  <a:pt x="153171" y="1356"/>
                </a:lnTo>
                <a:lnTo>
                  <a:pt x="167736" y="151"/>
                </a:lnTo>
                <a:lnTo>
                  <a:pt x="175075" y="0"/>
                </a:lnTo>
                <a:lnTo>
                  <a:pt x="1165503" y="0"/>
                </a:lnTo>
                <a:close/>
              </a:path>
            </a:pathLst>
          </a:custGeom>
          <a:ln w="10004">
            <a:solidFill>
              <a:srgbClr val="000000"/>
            </a:solidFill>
          </a:ln>
        </p:spPr>
        <p:txBody>
          <a:bodyPr wrap="square" lIns="0" tIns="0" rIns="0" bIns="0" rtlCol="0">
            <a:noAutofit/>
          </a:bodyPr>
          <a:lstStyle/>
          <a:p>
            <a:endParaRPr/>
          </a:p>
        </p:txBody>
      </p:sp>
      <p:sp>
        <p:nvSpPr>
          <p:cNvPr id="53" name="object 53"/>
          <p:cNvSpPr/>
          <p:nvPr/>
        </p:nvSpPr>
        <p:spPr>
          <a:xfrm>
            <a:off x="1536581" y="2391853"/>
            <a:ext cx="1391510" cy="317786"/>
          </a:xfrm>
          <a:custGeom>
            <a:avLst/>
            <a:gdLst/>
            <a:ahLst/>
            <a:cxnLst/>
            <a:rect l="l" t="t" r="r" b="b"/>
            <a:pathLst>
              <a:path w="1530661" h="360158">
                <a:moveTo>
                  <a:pt x="1374415" y="359603"/>
                </a:moveTo>
                <a:lnTo>
                  <a:pt x="1416357" y="350802"/>
                </a:lnTo>
                <a:lnTo>
                  <a:pt x="1453795" y="332365"/>
                </a:lnTo>
                <a:lnTo>
                  <a:pt x="1485336" y="305682"/>
                </a:lnTo>
                <a:lnTo>
                  <a:pt x="1509588" y="272147"/>
                </a:lnTo>
                <a:lnTo>
                  <a:pt x="1525161" y="233150"/>
                </a:lnTo>
                <a:lnTo>
                  <a:pt x="1530661" y="190083"/>
                </a:lnTo>
                <a:lnTo>
                  <a:pt x="1530661" y="170074"/>
                </a:lnTo>
                <a:lnTo>
                  <a:pt x="1525379" y="127853"/>
                </a:lnTo>
                <a:lnTo>
                  <a:pt x="1509998" y="88758"/>
                </a:lnTo>
                <a:lnTo>
                  <a:pt x="1485909" y="55097"/>
                </a:lnTo>
                <a:lnTo>
                  <a:pt x="1454504" y="28260"/>
                </a:lnTo>
                <a:lnTo>
                  <a:pt x="1417173" y="9640"/>
                </a:lnTo>
                <a:lnTo>
                  <a:pt x="1375309" y="628"/>
                </a:lnTo>
                <a:lnTo>
                  <a:pt x="1360617" y="1"/>
                </a:lnTo>
                <a:lnTo>
                  <a:pt x="170041" y="1"/>
                </a:lnTo>
                <a:lnTo>
                  <a:pt x="127851" y="5281"/>
                </a:lnTo>
                <a:lnTo>
                  <a:pt x="88758" y="20662"/>
                </a:lnTo>
                <a:lnTo>
                  <a:pt x="55096" y="44751"/>
                </a:lnTo>
                <a:lnTo>
                  <a:pt x="28260" y="76157"/>
                </a:lnTo>
                <a:lnTo>
                  <a:pt x="9640" y="113488"/>
                </a:lnTo>
                <a:lnTo>
                  <a:pt x="628" y="155352"/>
                </a:lnTo>
                <a:lnTo>
                  <a:pt x="0" y="170074"/>
                </a:lnTo>
                <a:lnTo>
                  <a:pt x="0" y="190083"/>
                </a:lnTo>
                <a:lnTo>
                  <a:pt x="5281" y="232305"/>
                </a:lnTo>
                <a:lnTo>
                  <a:pt x="20661" y="271399"/>
                </a:lnTo>
                <a:lnTo>
                  <a:pt x="44750" y="305060"/>
                </a:lnTo>
                <a:lnTo>
                  <a:pt x="76156" y="331897"/>
                </a:lnTo>
                <a:lnTo>
                  <a:pt x="113487" y="350517"/>
                </a:lnTo>
                <a:lnTo>
                  <a:pt x="155351" y="359529"/>
                </a:lnTo>
                <a:lnTo>
                  <a:pt x="170073" y="360158"/>
                </a:lnTo>
                <a:lnTo>
                  <a:pt x="1360587" y="360158"/>
                </a:lnTo>
                <a:lnTo>
                  <a:pt x="1374415" y="359603"/>
                </a:lnTo>
                <a:close/>
              </a:path>
            </a:pathLst>
          </a:custGeom>
          <a:solidFill>
            <a:srgbClr val="FEFFFE"/>
          </a:solidFill>
        </p:spPr>
        <p:txBody>
          <a:bodyPr wrap="square" lIns="0" tIns="0" rIns="0" bIns="0" rtlCol="0">
            <a:noAutofit/>
          </a:bodyPr>
          <a:lstStyle/>
          <a:p>
            <a:endParaRPr/>
          </a:p>
        </p:txBody>
      </p:sp>
      <p:sp>
        <p:nvSpPr>
          <p:cNvPr id="54" name="object 54"/>
          <p:cNvSpPr/>
          <p:nvPr/>
        </p:nvSpPr>
        <p:spPr>
          <a:xfrm>
            <a:off x="1541128" y="2396266"/>
            <a:ext cx="1382415" cy="308959"/>
          </a:xfrm>
          <a:custGeom>
            <a:avLst/>
            <a:gdLst/>
            <a:ahLst/>
            <a:cxnLst/>
            <a:rect l="l" t="t" r="r" b="b"/>
            <a:pathLst>
              <a:path w="1520656" h="350153">
                <a:moveTo>
                  <a:pt x="760328" y="0"/>
                </a:moveTo>
                <a:lnTo>
                  <a:pt x="1350583" y="0"/>
                </a:lnTo>
                <a:lnTo>
                  <a:pt x="1365304" y="628"/>
                </a:lnTo>
                <a:lnTo>
                  <a:pt x="1393649" y="5500"/>
                </a:lnTo>
                <a:lnTo>
                  <a:pt x="1420185" y="14848"/>
                </a:lnTo>
                <a:lnTo>
                  <a:pt x="1444499" y="28260"/>
                </a:lnTo>
                <a:lnTo>
                  <a:pt x="1466181" y="45324"/>
                </a:lnTo>
                <a:lnTo>
                  <a:pt x="1484817" y="65628"/>
                </a:lnTo>
                <a:lnTo>
                  <a:pt x="1499994" y="88758"/>
                </a:lnTo>
                <a:lnTo>
                  <a:pt x="1511301" y="114303"/>
                </a:lnTo>
                <a:lnTo>
                  <a:pt x="1518325" y="141850"/>
                </a:lnTo>
                <a:lnTo>
                  <a:pt x="1520656" y="170074"/>
                </a:lnTo>
                <a:lnTo>
                  <a:pt x="1520656" y="180079"/>
                </a:lnTo>
                <a:lnTo>
                  <a:pt x="1520028" y="194801"/>
                </a:lnTo>
                <a:lnTo>
                  <a:pt x="1518178" y="209173"/>
                </a:lnTo>
                <a:lnTo>
                  <a:pt x="1515156" y="223145"/>
                </a:lnTo>
                <a:lnTo>
                  <a:pt x="1511016" y="236665"/>
                </a:lnTo>
                <a:lnTo>
                  <a:pt x="1505808" y="249681"/>
                </a:lnTo>
                <a:lnTo>
                  <a:pt x="1499584" y="262142"/>
                </a:lnTo>
                <a:lnTo>
                  <a:pt x="1492396" y="273996"/>
                </a:lnTo>
                <a:lnTo>
                  <a:pt x="1484294" y="285192"/>
                </a:lnTo>
                <a:lnTo>
                  <a:pt x="1475332" y="295678"/>
                </a:lnTo>
                <a:lnTo>
                  <a:pt x="1465559" y="305402"/>
                </a:lnTo>
                <a:lnTo>
                  <a:pt x="1455028" y="314314"/>
                </a:lnTo>
                <a:lnTo>
                  <a:pt x="1443791" y="322360"/>
                </a:lnTo>
                <a:lnTo>
                  <a:pt x="1431898" y="329491"/>
                </a:lnTo>
                <a:lnTo>
                  <a:pt x="1419402" y="335654"/>
                </a:lnTo>
                <a:lnTo>
                  <a:pt x="1406353" y="340798"/>
                </a:lnTo>
                <a:lnTo>
                  <a:pt x="1392804" y="344871"/>
                </a:lnTo>
                <a:lnTo>
                  <a:pt x="1378806" y="347822"/>
                </a:lnTo>
                <a:lnTo>
                  <a:pt x="1364411" y="349599"/>
                </a:lnTo>
                <a:lnTo>
                  <a:pt x="1350583" y="350153"/>
                </a:lnTo>
                <a:lnTo>
                  <a:pt x="170073" y="350153"/>
                </a:lnTo>
                <a:lnTo>
                  <a:pt x="155351" y="349525"/>
                </a:lnTo>
                <a:lnTo>
                  <a:pt x="140979" y="347675"/>
                </a:lnTo>
                <a:lnTo>
                  <a:pt x="127007" y="344653"/>
                </a:lnTo>
                <a:lnTo>
                  <a:pt x="113487" y="340513"/>
                </a:lnTo>
                <a:lnTo>
                  <a:pt x="100471" y="335305"/>
                </a:lnTo>
                <a:lnTo>
                  <a:pt x="88010" y="329081"/>
                </a:lnTo>
                <a:lnTo>
                  <a:pt x="76156" y="321893"/>
                </a:lnTo>
                <a:lnTo>
                  <a:pt x="64961" y="313791"/>
                </a:lnTo>
                <a:lnTo>
                  <a:pt x="54475" y="304829"/>
                </a:lnTo>
                <a:lnTo>
                  <a:pt x="44750" y="295056"/>
                </a:lnTo>
                <a:lnTo>
                  <a:pt x="35839" y="284525"/>
                </a:lnTo>
                <a:lnTo>
                  <a:pt x="27792" y="273287"/>
                </a:lnTo>
                <a:lnTo>
                  <a:pt x="20662" y="261395"/>
                </a:lnTo>
                <a:lnTo>
                  <a:pt x="14498" y="248898"/>
                </a:lnTo>
                <a:lnTo>
                  <a:pt x="9355" y="235850"/>
                </a:lnTo>
                <a:lnTo>
                  <a:pt x="5281" y="222301"/>
                </a:lnTo>
                <a:lnTo>
                  <a:pt x="2331" y="208302"/>
                </a:lnTo>
                <a:lnTo>
                  <a:pt x="554" y="193907"/>
                </a:lnTo>
                <a:lnTo>
                  <a:pt x="0" y="180079"/>
                </a:lnTo>
                <a:lnTo>
                  <a:pt x="0" y="170074"/>
                </a:lnTo>
                <a:lnTo>
                  <a:pt x="628" y="155353"/>
                </a:lnTo>
                <a:lnTo>
                  <a:pt x="2478" y="140980"/>
                </a:lnTo>
                <a:lnTo>
                  <a:pt x="5499" y="127008"/>
                </a:lnTo>
                <a:lnTo>
                  <a:pt x="9640" y="113488"/>
                </a:lnTo>
                <a:lnTo>
                  <a:pt x="14848" y="100472"/>
                </a:lnTo>
                <a:lnTo>
                  <a:pt x="21072" y="88011"/>
                </a:lnTo>
                <a:lnTo>
                  <a:pt x="28260" y="76157"/>
                </a:lnTo>
                <a:lnTo>
                  <a:pt x="36361" y="64961"/>
                </a:lnTo>
                <a:lnTo>
                  <a:pt x="45324" y="54475"/>
                </a:lnTo>
                <a:lnTo>
                  <a:pt x="55097" y="44751"/>
                </a:lnTo>
                <a:lnTo>
                  <a:pt x="65627" y="35840"/>
                </a:lnTo>
                <a:lnTo>
                  <a:pt x="76865" y="27793"/>
                </a:lnTo>
                <a:lnTo>
                  <a:pt x="88758" y="20662"/>
                </a:lnTo>
                <a:lnTo>
                  <a:pt x="101254" y="14499"/>
                </a:lnTo>
                <a:lnTo>
                  <a:pt x="114302" y="9355"/>
                </a:lnTo>
                <a:lnTo>
                  <a:pt x="127851" y="5282"/>
                </a:lnTo>
                <a:lnTo>
                  <a:pt x="141849" y="2331"/>
                </a:lnTo>
                <a:lnTo>
                  <a:pt x="156245" y="554"/>
                </a:lnTo>
                <a:lnTo>
                  <a:pt x="170073" y="0"/>
                </a:lnTo>
                <a:lnTo>
                  <a:pt x="760328" y="0"/>
                </a:lnTo>
                <a:close/>
              </a:path>
            </a:pathLst>
          </a:custGeom>
          <a:ln w="10004">
            <a:solidFill>
              <a:srgbClr val="000000"/>
            </a:solidFill>
          </a:ln>
        </p:spPr>
        <p:txBody>
          <a:bodyPr wrap="square" lIns="0" tIns="0" rIns="0" bIns="0" rtlCol="0">
            <a:noAutofit/>
          </a:bodyPr>
          <a:lstStyle/>
          <a:p>
            <a:endParaRPr/>
          </a:p>
        </p:txBody>
      </p:sp>
      <p:sp>
        <p:nvSpPr>
          <p:cNvPr id="55" name="object 55"/>
          <p:cNvSpPr/>
          <p:nvPr/>
        </p:nvSpPr>
        <p:spPr>
          <a:xfrm>
            <a:off x="3501066" y="3667412"/>
            <a:ext cx="4429186" cy="0"/>
          </a:xfrm>
          <a:custGeom>
            <a:avLst/>
            <a:gdLst/>
            <a:ahLst/>
            <a:cxnLst/>
            <a:rect l="l" t="t" r="r" b="b"/>
            <a:pathLst>
              <a:path w="4872105">
                <a:moveTo>
                  <a:pt x="0" y="0"/>
                </a:moveTo>
                <a:lnTo>
                  <a:pt x="4872105" y="0"/>
                </a:lnTo>
              </a:path>
            </a:pathLst>
          </a:custGeom>
          <a:ln w="10004">
            <a:solidFill>
              <a:srgbClr val="000000"/>
            </a:solidFill>
          </a:ln>
        </p:spPr>
        <p:txBody>
          <a:bodyPr wrap="square" lIns="0" tIns="0" rIns="0" bIns="0" rtlCol="0">
            <a:noAutofit/>
          </a:bodyPr>
          <a:lstStyle/>
          <a:p>
            <a:endParaRPr/>
          </a:p>
        </p:txBody>
      </p:sp>
      <p:sp>
        <p:nvSpPr>
          <p:cNvPr id="56" name="object 56"/>
          <p:cNvSpPr/>
          <p:nvPr/>
        </p:nvSpPr>
        <p:spPr>
          <a:xfrm>
            <a:off x="2027702" y="3190732"/>
            <a:ext cx="5247721" cy="0"/>
          </a:xfrm>
          <a:custGeom>
            <a:avLst/>
            <a:gdLst/>
            <a:ahLst/>
            <a:cxnLst/>
            <a:rect l="l" t="t" r="r" b="b"/>
            <a:pathLst>
              <a:path w="5772493">
                <a:moveTo>
                  <a:pt x="0" y="0"/>
                </a:moveTo>
                <a:lnTo>
                  <a:pt x="5772493" y="0"/>
                </a:lnTo>
              </a:path>
            </a:pathLst>
          </a:custGeom>
          <a:ln w="10004">
            <a:solidFill>
              <a:srgbClr val="000000"/>
            </a:solidFill>
          </a:ln>
        </p:spPr>
        <p:txBody>
          <a:bodyPr wrap="square" lIns="0" tIns="0" rIns="0" bIns="0" rtlCol="0">
            <a:noAutofit/>
          </a:bodyPr>
          <a:lstStyle/>
          <a:p>
            <a:endParaRPr/>
          </a:p>
        </p:txBody>
      </p:sp>
      <p:sp>
        <p:nvSpPr>
          <p:cNvPr id="57" name="object 57"/>
          <p:cNvSpPr/>
          <p:nvPr/>
        </p:nvSpPr>
        <p:spPr>
          <a:xfrm>
            <a:off x="2032249" y="2709639"/>
            <a:ext cx="0" cy="485507"/>
          </a:xfrm>
          <a:custGeom>
            <a:avLst/>
            <a:gdLst/>
            <a:ahLst/>
            <a:cxnLst/>
            <a:rect l="l" t="t" r="r" b="b"/>
            <a:pathLst>
              <a:path h="550241">
                <a:moveTo>
                  <a:pt x="0" y="0"/>
                </a:moveTo>
                <a:lnTo>
                  <a:pt x="0" y="550241"/>
                </a:lnTo>
              </a:path>
            </a:pathLst>
          </a:custGeom>
          <a:ln w="10004">
            <a:solidFill>
              <a:srgbClr val="000000"/>
            </a:solidFill>
          </a:ln>
        </p:spPr>
        <p:txBody>
          <a:bodyPr wrap="square" lIns="0" tIns="0" rIns="0" bIns="0" rtlCol="0">
            <a:noAutofit/>
          </a:bodyPr>
          <a:lstStyle/>
          <a:p>
            <a:endParaRPr/>
          </a:p>
        </p:txBody>
      </p:sp>
      <p:sp>
        <p:nvSpPr>
          <p:cNvPr id="58" name="object 58"/>
          <p:cNvSpPr/>
          <p:nvPr/>
        </p:nvSpPr>
        <p:spPr>
          <a:xfrm>
            <a:off x="7270876" y="3027426"/>
            <a:ext cx="0" cy="167720"/>
          </a:xfrm>
          <a:custGeom>
            <a:avLst/>
            <a:gdLst/>
            <a:ahLst/>
            <a:cxnLst/>
            <a:rect l="l" t="t" r="r" b="b"/>
            <a:pathLst>
              <a:path h="190083">
                <a:moveTo>
                  <a:pt x="0" y="0"/>
                </a:moveTo>
                <a:lnTo>
                  <a:pt x="0" y="190083"/>
                </a:lnTo>
              </a:path>
            </a:pathLst>
          </a:custGeom>
          <a:ln w="10004">
            <a:solidFill>
              <a:srgbClr val="000000"/>
            </a:solidFill>
          </a:ln>
        </p:spPr>
        <p:txBody>
          <a:bodyPr wrap="square" lIns="0" tIns="0" rIns="0" bIns="0" rtlCol="0">
            <a:noAutofit/>
          </a:bodyPr>
          <a:lstStyle/>
          <a:p>
            <a:endParaRPr/>
          </a:p>
        </p:txBody>
      </p:sp>
      <p:sp>
        <p:nvSpPr>
          <p:cNvPr id="59" name="object 59"/>
          <p:cNvSpPr/>
          <p:nvPr/>
        </p:nvSpPr>
        <p:spPr>
          <a:xfrm>
            <a:off x="4324148" y="3027426"/>
            <a:ext cx="0" cy="167720"/>
          </a:xfrm>
          <a:custGeom>
            <a:avLst/>
            <a:gdLst/>
            <a:ahLst/>
            <a:cxnLst/>
            <a:rect l="l" t="t" r="r" b="b"/>
            <a:pathLst>
              <a:path h="190083">
                <a:moveTo>
                  <a:pt x="0" y="0"/>
                </a:moveTo>
                <a:lnTo>
                  <a:pt x="0" y="190083"/>
                </a:lnTo>
              </a:path>
            </a:pathLst>
          </a:custGeom>
          <a:ln w="10004">
            <a:solidFill>
              <a:srgbClr val="000000"/>
            </a:solidFill>
          </a:ln>
        </p:spPr>
        <p:txBody>
          <a:bodyPr wrap="square" lIns="0" tIns="0" rIns="0" bIns="0" rtlCol="0">
            <a:noAutofit/>
          </a:bodyPr>
          <a:lstStyle/>
          <a:p>
            <a:endParaRPr/>
          </a:p>
        </p:txBody>
      </p:sp>
      <p:sp>
        <p:nvSpPr>
          <p:cNvPr id="60" name="object 60"/>
          <p:cNvSpPr/>
          <p:nvPr/>
        </p:nvSpPr>
        <p:spPr>
          <a:xfrm>
            <a:off x="4938050" y="3256938"/>
            <a:ext cx="72759" cy="97102"/>
          </a:xfrm>
          <a:custGeom>
            <a:avLst/>
            <a:gdLst/>
            <a:ahLst/>
            <a:cxnLst/>
            <a:rect l="l" t="t" r="r" b="b"/>
            <a:pathLst>
              <a:path w="80035" h="110049">
                <a:moveTo>
                  <a:pt x="40017" y="110049"/>
                </a:moveTo>
                <a:lnTo>
                  <a:pt x="80035" y="0"/>
                </a:lnTo>
                <a:lnTo>
                  <a:pt x="0" y="0"/>
                </a:lnTo>
                <a:lnTo>
                  <a:pt x="40017" y="110049"/>
                </a:lnTo>
                <a:close/>
              </a:path>
            </a:pathLst>
          </a:custGeom>
          <a:solidFill>
            <a:srgbClr val="000000"/>
          </a:solidFill>
        </p:spPr>
        <p:txBody>
          <a:bodyPr wrap="square" lIns="0" tIns="0" rIns="0" bIns="0" rtlCol="0">
            <a:noAutofit/>
          </a:bodyPr>
          <a:lstStyle/>
          <a:p>
            <a:endParaRPr/>
          </a:p>
        </p:txBody>
      </p:sp>
      <p:sp>
        <p:nvSpPr>
          <p:cNvPr id="61" name="object 61"/>
          <p:cNvSpPr/>
          <p:nvPr/>
        </p:nvSpPr>
        <p:spPr>
          <a:xfrm>
            <a:off x="4978976" y="3186319"/>
            <a:ext cx="0" cy="150065"/>
          </a:xfrm>
          <a:custGeom>
            <a:avLst/>
            <a:gdLst/>
            <a:ahLst/>
            <a:cxnLst/>
            <a:rect l="l" t="t" r="r" b="b"/>
            <a:pathLst>
              <a:path h="170074">
                <a:moveTo>
                  <a:pt x="0" y="0"/>
                </a:moveTo>
                <a:lnTo>
                  <a:pt x="0" y="170074"/>
                </a:lnTo>
              </a:path>
            </a:pathLst>
          </a:custGeom>
          <a:ln w="10004">
            <a:solidFill>
              <a:srgbClr val="000000"/>
            </a:solidFill>
          </a:ln>
        </p:spPr>
        <p:txBody>
          <a:bodyPr wrap="square" lIns="0" tIns="0" rIns="0" bIns="0" rtlCol="0">
            <a:noAutofit/>
          </a:bodyPr>
          <a:lstStyle/>
          <a:p>
            <a:endParaRPr/>
          </a:p>
        </p:txBody>
      </p:sp>
      <p:sp>
        <p:nvSpPr>
          <p:cNvPr id="62" name="object 62"/>
          <p:cNvSpPr/>
          <p:nvPr/>
        </p:nvSpPr>
        <p:spPr>
          <a:xfrm>
            <a:off x="2027703" y="4144091"/>
            <a:ext cx="5575135" cy="0"/>
          </a:xfrm>
          <a:custGeom>
            <a:avLst/>
            <a:gdLst/>
            <a:ahLst/>
            <a:cxnLst/>
            <a:rect l="l" t="t" r="r" b="b"/>
            <a:pathLst>
              <a:path w="6132649">
                <a:moveTo>
                  <a:pt x="0" y="0"/>
                </a:moveTo>
                <a:lnTo>
                  <a:pt x="6132649" y="0"/>
                </a:lnTo>
              </a:path>
            </a:pathLst>
          </a:custGeom>
          <a:ln w="10004">
            <a:solidFill>
              <a:srgbClr val="000000"/>
            </a:solidFill>
          </a:ln>
        </p:spPr>
        <p:txBody>
          <a:bodyPr wrap="square" lIns="0" tIns="0" rIns="0" bIns="0" rtlCol="0">
            <a:noAutofit/>
          </a:bodyPr>
          <a:lstStyle/>
          <a:p>
            <a:endParaRPr/>
          </a:p>
        </p:txBody>
      </p:sp>
      <p:sp>
        <p:nvSpPr>
          <p:cNvPr id="63" name="object 63"/>
          <p:cNvSpPr/>
          <p:nvPr/>
        </p:nvSpPr>
        <p:spPr>
          <a:xfrm>
            <a:off x="2032249" y="4139678"/>
            <a:ext cx="0" cy="247166"/>
          </a:xfrm>
          <a:custGeom>
            <a:avLst/>
            <a:gdLst/>
            <a:ahLst/>
            <a:cxnLst/>
            <a:rect l="l" t="t" r="r" b="b"/>
            <a:pathLst>
              <a:path h="280122">
                <a:moveTo>
                  <a:pt x="0" y="0"/>
                </a:moveTo>
                <a:lnTo>
                  <a:pt x="0" y="280122"/>
                </a:lnTo>
              </a:path>
            </a:pathLst>
          </a:custGeom>
          <a:ln w="10004">
            <a:solidFill>
              <a:srgbClr val="000000"/>
            </a:solidFill>
          </a:ln>
        </p:spPr>
        <p:txBody>
          <a:bodyPr wrap="square" lIns="0" tIns="0" rIns="0" bIns="0" rtlCol="0">
            <a:noAutofit/>
          </a:bodyPr>
          <a:lstStyle/>
          <a:p>
            <a:endParaRPr/>
          </a:p>
        </p:txBody>
      </p:sp>
      <p:sp>
        <p:nvSpPr>
          <p:cNvPr id="64" name="object 64"/>
          <p:cNvSpPr/>
          <p:nvPr/>
        </p:nvSpPr>
        <p:spPr>
          <a:xfrm>
            <a:off x="3341905" y="4139678"/>
            <a:ext cx="0" cy="247166"/>
          </a:xfrm>
          <a:custGeom>
            <a:avLst/>
            <a:gdLst/>
            <a:ahLst/>
            <a:cxnLst/>
            <a:rect l="l" t="t" r="r" b="b"/>
            <a:pathLst>
              <a:path h="280122">
                <a:moveTo>
                  <a:pt x="0" y="0"/>
                </a:moveTo>
                <a:lnTo>
                  <a:pt x="0" y="280122"/>
                </a:lnTo>
              </a:path>
            </a:pathLst>
          </a:custGeom>
          <a:ln w="10004">
            <a:solidFill>
              <a:srgbClr val="000000"/>
            </a:solidFill>
          </a:ln>
        </p:spPr>
        <p:txBody>
          <a:bodyPr wrap="square" lIns="0" tIns="0" rIns="0" bIns="0" rtlCol="0">
            <a:noAutofit/>
          </a:bodyPr>
          <a:lstStyle/>
          <a:p>
            <a:endParaRPr/>
          </a:p>
        </p:txBody>
      </p:sp>
      <p:sp>
        <p:nvSpPr>
          <p:cNvPr id="65" name="object 65"/>
          <p:cNvSpPr/>
          <p:nvPr/>
        </p:nvSpPr>
        <p:spPr>
          <a:xfrm>
            <a:off x="5306391" y="4139678"/>
            <a:ext cx="0" cy="247166"/>
          </a:xfrm>
          <a:custGeom>
            <a:avLst/>
            <a:gdLst/>
            <a:ahLst/>
            <a:cxnLst/>
            <a:rect l="l" t="t" r="r" b="b"/>
            <a:pathLst>
              <a:path h="280122">
                <a:moveTo>
                  <a:pt x="0" y="0"/>
                </a:moveTo>
                <a:lnTo>
                  <a:pt x="0" y="280122"/>
                </a:lnTo>
              </a:path>
            </a:pathLst>
          </a:custGeom>
          <a:ln w="10004">
            <a:solidFill>
              <a:srgbClr val="000000"/>
            </a:solidFill>
          </a:ln>
        </p:spPr>
        <p:txBody>
          <a:bodyPr wrap="square" lIns="0" tIns="0" rIns="0" bIns="0" rtlCol="0">
            <a:noAutofit/>
          </a:bodyPr>
          <a:lstStyle/>
          <a:p>
            <a:endParaRPr/>
          </a:p>
        </p:txBody>
      </p:sp>
      <p:sp>
        <p:nvSpPr>
          <p:cNvPr id="66" name="object 66"/>
          <p:cNvSpPr/>
          <p:nvPr/>
        </p:nvSpPr>
        <p:spPr>
          <a:xfrm>
            <a:off x="7598290" y="4139678"/>
            <a:ext cx="0" cy="247166"/>
          </a:xfrm>
          <a:custGeom>
            <a:avLst/>
            <a:gdLst/>
            <a:ahLst/>
            <a:cxnLst/>
            <a:rect l="l" t="t" r="r" b="b"/>
            <a:pathLst>
              <a:path h="280122">
                <a:moveTo>
                  <a:pt x="0" y="0"/>
                </a:moveTo>
                <a:lnTo>
                  <a:pt x="0" y="280122"/>
                </a:lnTo>
              </a:path>
            </a:pathLst>
          </a:custGeom>
          <a:ln w="10004">
            <a:solidFill>
              <a:srgbClr val="000000"/>
            </a:solidFill>
          </a:ln>
        </p:spPr>
        <p:txBody>
          <a:bodyPr wrap="square" lIns="0" tIns="0" rIns="0" bIns="0" rtlCol="0">
            <a:noAutofit/>
          </a:bodyPr>
          <a:lstStyle/>
          <a:p>
            <a:endParaRPr/>
          </a:p>
        </p:txBody>
      </p:sp>
      <p:sp>
        <p:nvSpPr>
          <p:cNvPr id="67" name="object 67"/>
          <p:cNvSpPr/>
          <p:nvPr/>
        </p:nvSpPr>
        <p:spPr>
          <a:xfrm>
            <a:off x="5019903" y="3980785"/>
            <a:ext cx="72758" cy="97101"/>
          </a:xfrm>
          <a:custGeom>
            <a:avLst/>
            <a:gdLst/>
            <a:ahLst/>
            <a:cxnLst/>
            <a:rect l="l" t="t" r="r" b="b"/>
            <a:pathLst>
              <a:path w="80034" h="110048">
                <a:moveTo>
                  <a:pt x="40017" y="0"/>
                </a:moveTo>
                <a:lnTo>
                  <a:pt x="0" y="110048"/>
                </a:lnTo>
                <a:lnTo>
                  <a:pt x="80034" y="110048"/>
                </a:lnTo>
                <a:lnTo>
                  <a:pt x="40017" y="0"/>
                </a:lnTo>
                <a:close/>
              </a:path>
            </a:pathLst>
          </a:custGeom>
          <a:solidFill>
            <a:srgbClr val="000000"/>
          </a:solidFill>
        </p:spPr>
        <p:txBody>
          <a:bodyPr wrap="square" lIns="0" tIns="0" rIns="0" bIns="0" rtlCol="0">
            <a:noAutofit/>
          </a:bodyPr>
          <a:lstStyle/>
          <a:p>
            <a:endParaRPr/>
          </a:p>
        </p:txBody>
      </p:sp>
      <p:sp>
        <p:nvSpPr>
          <p:cNvPr id="68" name="object 68"/>
          <p:cNvSpPr/>
          <p:nvPr/>
        </p:nvSpPr>
        <p:spPr>
          <a:xfrm>
            <a:off x="5060830" y="3998440"/>
            <a:ext cx="0" cy="150065"/>
          </a:xfrm>
          <a:custGeom>
            <a:avLst/>
            <a:gdLst/>
            <a:ahLst/>
            <a:cxnLst/>
            <a:rect l="l" t="t" r="r" b="b"/>
            <a:pathLst>
              <a:path h="170074">
                <a:moveTo>
                  <a:pt x="0" y="0"/>
                </a:moveTo>
                <a:lnTo>
                  <a:pt x="0" y="170074"/>
                </a:lnTo>
              </a:path>
            </a:pathLst>
          </a:custGeom>
          <a:ln w="10004">
            <a:solidFill>
              <a:srgbClr val="000000"/>
            </a:solidFill>
          </a:ln>
        </p:spPr>
        <p:txBody>
          <a:bodyPr wrap="square" lIns="0" tIns="0" rIns="0" bIns="0" rtlCol="0">
            <a:noAutofit/>
          </a:bodyPr>
          <a:lstStyle/>
          <a:p>
            <a:endParaRPr/>
          </a:p>
        </p:txBody>
      </p:sp>
      <p:sp>
        <p:nvSpPr>
          <p:cNvPr id="69" name="object 69"/>
          <p:cNvSpPr/>
          <p:nvPr/>
        </p:nvSpPr>
        <p:spPr>
          <a:xfrm>
            <a:off x="1452837" y="2015225"/>
            <a:ext cx="7052276" cy="3701607"/>
          </a:xfrm>
          <a:custGeom>
            <a:avLst/>
            <a:gdLst/>
            <a:ahLst/>
            <a:cxnLst/>
            <a:rect l="l" t="t" r="r" b="b"/>
            <a:pathLst>
              <a:path w="7757504" h="4195155">
                <a:moveTo>
                  <a:pt x="0" y="0"/>
                </a:moveTo>
                <a:lnTo>
                  <a:pt x="7757504" y="0"/>
                </a:lnTo>
                <a:lnTo>
                  <a:pt x="7757504" y="4195155"/>
                </a:lnTo>
                <a:lnTo>
                  <a:pt x="0" y="4195155"/>
                </a:lnTo>
                <a:lnTo>
                  <a:pt x="0" y="0"/>
                </a:lnTo>
                <a:close/>
              </a:path>
            </a:pathLst>
          </a:custGeom>
          <a:ln w="4156">
            <a:solidFill>
              <a:srgbClr val="000000"/>
            </a:solidFill>
          </a:ln>
        </p:spPr>
        <p:txBody>
          <a:bodyPr wrap="square" lIns="0" tIns="0" rIns="0" bIns="0" rtlCol="0">
            <a:noAutofit/>
          </a:bodyPr>
          <a:lstStyle/>
          <a:p>
            <a:endParaRPr/>
          </a:p>
        </p:txBody>
      </p:sp>
      <p:sp>
        <p:nvSpPr>
          <p:cNvPr id="32" name="object 32"/>
          <p:cNvSpPr txBox="1"/>
          <p:nvPr/>
        </p:nvSpPr>
        <p:spPr>
          <a:xfrm>
            <a:off x="1743249" y="1307726"/>
            <a:ext cx="112684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Multiples</a:t>
            </a:r>
            <a:endParaRPr sz="2200">
              <a:latin typeface="Times New Roman"/>
              <a:cs typeface="Times New Roman"/>
            </a:endParaRPr>
          </a:p>
        </p:txBody>
      </p:sp>
      <p:sp>
        <p:nvSpPr>
          <p:cNvPr id="31" name="object 31"/>
          <p:cNvSpPr txBox="1"/>
          <p:nvPr/>
        </p:nvSpPr>
        <p:spPr>
          <a:xfrm>
            <a:off x="2874722" y="1307726"/>
            <a:ext cx="40288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are</a:t>
            </a:r>
            <a:endParaRPr sz="2200">
              <a:latin typeface="Times New Roman"/>
              <a:cs typeface="Times New Roman"/>
            </a:endParaRPr>
          </a:p>
        </p:txBody>
      </p:sp>
      <p:sp>
        <p:nvSpPr>
          <p:cNvPr id="30" name="object 30"/>
          <p:cNvSpPr txBox="1"/>
          <p:nvPr/>
        </p:nvSpPr>
        <p:spPr>
          <a:xfrm>
            <a:off x="3282212" y="1307726"/>
            <a:ext cx="46500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just</a:t>
            </a:r>
            <a:endParaRPr sz="2200">
              <a:latin typeface="Times New Roman"/>
              <a:cs typeface="Times New Roman"/>
            </a:endParaRPr>
          </a:p>
        </p:txBody>
      </p:sp>
      <p:sp>
        <p:nvSpPr>
          <p:cNvPr id="29" name="object 29"/>
          <p:cNvSpPr txBox="1"/>
          <p:nvPr/>
        </p:nvSpPr>
        <p:spPr>
          <a:xfrm>
            <a:off x="3751825" y="1307726"/>
            <a:ext cx="146479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standardized</a:t>
            </a:r>
            <a:endParaRPr sz="2200">
              <a:latin typeface="Times New Roman"/>
              <a:cs typeface="Times New Roman"/>
            </a:endParaRPr>
          </a:p>
        </p:txBody>
      </p:sp>
      <p:sp>
        <p:nvSpPr>
          <p:cNvPr id="28" name="object 28"/>
          <p:cNvSpPr txBox="1"/>
          <p:nvPr/>
        </p:nvSpPr>
        <p:spPr>
          <a:xfrm>
            <a:off x="5221239" y="1307726"/>
            <a:ext cx="109569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estimates</a:t>
            </a:r>
            <a:endParaRPr sz="2200">
              <a:latin typeface="Times New Roman"/>
              <a:cs typeface="Times New Roman"/>
            </a:endParaRPr>
          </a:p>
        </p:txBody>
      </p:sp>
      <p:sp>
        <p:nvSpPr>
          <p:cNvPr id="27" name="object 27"/>
          <p:cNvSpPr txBox="1"/>
          <p:nvPr/>
        </p:nvSpPr>
        <p:spPr>
          <a:xfrm>
            <a:off x="6321567" y="1307726"/>
            <a:ext cx="29547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of</a:t>
            </a:r>
            <a:endParaRPr sz="2200">
              <a:latin typeface="Times New Roman"/>
              <a:cs typeface="Times New Roman"/>
            </a:endParaRPr>
          </a:p>
        </p:txBody>
      </p:sp>
      <p:sp>
        <p:nvSpPr>
          <p:cNvPr id="26" name="object 26"/>
          <p:cNvSpPr txBox="1"/>
          <p:nvPr/>
        </p:nvSpPr>
        <p:spPr>
          <a:xfrm>
            <a:off x="6621656" y="1307726"/>
            <a:ext cx="89548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a:t>
            </a:r>
            <a:endParaRPr sz="2200">
              <a:latin typeface="Times New Roman"/>
              <a:cs typeface="Times New Roman"/>
            </a:endParaRPr>
          </a:p>
        </p:txBody>
      </p:sp>
      <p:sp>
        <p:nvSpPr>
          <p:cNvPr id="25" name="object 25"/>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4" name="object 24"/>
          <p:cNvSpPr txBox="1"/>
          <p:nvPr/>
        </p:nvSpPr>
        <p:spPr>
          <a:xfrm>
            <a:off x="8471475" y="6193771"/>
            <a:ext cx="128155"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6</a:t>
            </a:r>
            <a:endParaRPr sz="1300">
              <a:latin typeface="Times New Roman"/>
              <a:cs typeface="Times New Roman"/>
            </a:endParaRPr>
          </a:p>
        </p:txBody>
      </p:sp>
      <p:sp>
        <p:nvSpPr>
          <p:cNvPr id="23" name="object 23"/>
          <p:cNvSpPr txBox="1"/>
          <p:nvPr/>
        </p:nvSpPr>
        <p:spPr>
          <a:xfrm>
            <a:off x="2032249" y="2709639"/>
            <a:ext cx="5243174" cy="317786"/>
          </a:xfrm>
          <a:prstGeom prst="rect">
            <a:avLst/>
          </a:prstGeom>
        </p:spPr>
        <p:txBody>
          <a:bodyPr wrap="square" lIns="0" tIns="0" rIns="0" bIns="0" rtlCol="0">
            <a:noAutofit/>
          </a:bodyPr>
          <a:lstStyle/>
          <a:p>
            <a:pPr marL="22794">
              <a:lnSpc>
                <a:spcPts val="897"/>
              </a:lnSpc>
            </a:pPr>
            <a:endParaRPr sz="900"/>
          </a:p>
        </p:txBody>
      </p:sp>
      <p:sp>
        <p:nvSpPr>
          <p:cNvPr id="22" name="object 22"/>
          <p:cNvSpPr txBox="1"/>
          <p:nvPr/>
        </p:nvSpPr>
        <p:spPr>
          <a:xfrm>
            <a:off x="2032249" y="3027425"/>
            <a:ext cx="2291898" cy="163306"/>
          </a:xfrm>
          <a:prstGeom prst="rect">
            <a:avLst/>
          </a:prstGeom>
        </p:spPr>
        <p:txBody>
          <a:bodyPr wrap="square" lIns="0" tIns="0" rIns="0" bIns="0" rtlCol="0">
            <a:noAutofit/>
          </a:bodyPr>
          <a:lstStyle/>
          <a:p>
            <a:pPr marL="22794">
              <a:lnSpc>
                <a:spcPts val="897"/>
              </a:lnSpc>
            </a:pPr>
            <a:endParaRPr sz="900"/>
          </a:p>
        </p:txBody>
      </p:sp>
      <p:sp>
        <p:nvSpPr>
          <p:cNvPr id="21" name="object 21"/>
          <p:cNvSpPr txBox="1"/>
          <p:nvPr/>
        </p:nvSpPr>
        <p:spPr>
          <a:xfrm>
            <a:off x="4324148" y="3027425"/>
            <a:ext cx="2946727" cy="163306"/>
          </a:xfrm>
          <a:prstGeom prst="rect">
            <a:avLst/>
          </a:prstGeom>
        </p:spPr>
        <p:txBody>
          <a:bodyPr wrap="square" lIns="0" tIns="0" rIns="0" bIns="0" rtlCol="0">
            <a:noAutofit/>
          </a:bodyPr>
          <a:lstStyle/>
          <a:p>
            <a:pPr marL="22794">
              <a:lnSpc>
                <a:spcPts val="897"/>
              </a:lnSpc>
            </a:pPr>
            <a:endParaRPr sz="900"/>
          </a:p>
        </p:txBody>
      </p:sp>
      <p:sp>
        <p:nvSpPr>
          <p:cNvPr id="20" name="object 20"/>
          <p:cNvSpPr txBox="1"/>
          <p:nvPr/>
        </p:nvSpPr>
        <p:spPr>
          <a:xfrm>
            <a:off x="2032249" y="3190732"/>
            <a:ext cx="2946727" cy="145652"/>
          </a:xfrm>
          <a:prstGeom prst="rect">
            <a:avLst/>
          </a:prstGeom>
        </p:spPr>
        <p:txBody>
          <a:bodyPr wrap="square" lIns="0" tIns="0" rIns="0" bIns="0" rtlCol="0">
            <a:noAutofit/>
          </a:bodyPr>
          <a:lstStyle/>
          <a:p>
            <a:pPr marL="22794">
              <a:lnSpc>
                <a:spcPts val="897"/>
              </a:lnSpc>
            </a:pPr>
            <a:endParaRPr sz="900"/>
          </a:p>
        </p:txBody>
      </p:sp>
      <p:sp>
        <p:nvSpPr>
          <p:cNvPr id="19" name="object 19"/>
          <p:cNvSpPr txBox="1"/>
          <p:nvPr/>
        </p:nvSpPr>
        <p:spPr>
          <a:xfrm>
            <a:off x="4978977" y="3190732"/>
            <a:ext cx="2296446" cy="145652"/>
          </a:xfrm>
          <a:prstGeom prst="rect">
            <a:avLst/>
          </a:prstGeom>
        </p:spPr>
        <p:txBody>
          <a:bodyPr wrap="square" lIns="0" tIns="0" rIns="0" bIns="0" rtlCol="0">
            <a:noAutofit/>
          </a:bodyPr>
          <a:lstStyle/>
          <a:p>
            <a:pPr marL="22794">
              <a:lnSpc>
                <a:spcPts val="897"/>
              </a:lnSpc>
            </a:pPr>
            <a:endParaRPr sz="900"/>
          </a:p>
        </p:txBody>
      </p:sp>
      <p:sp>
        <p:nvSpPr>
          <p:cNvPr id="18" name="object 18"/>
          <p:cNvSpPr txBox="1"/>
          <p:nvPr/>
        </p:nvSpPr>
        <p:spPr>
          <a:xfrm>
            <a:off x="1452837" y="2015225"/>
            <a:ext cx="7052276" cy="1983214"/>
          </a:xfrm>
          <a:prstGeom prst="rect">
            <a:avLst/>
          </a:prstGeom>
        </p:spPr>
        <p:txBody>
          <a:bodyPr wrap="square" lIns="0" tIns="0" rIns="0" bIns="0" rtlCol="0">
            <a:noAutofit/>
          </a:bodyPr>
          <a:lstStyle/>
          <a:p>
            <a:pPr>
              <a:lnSpc>
                <a:spcPts val="808"/>
              </a:lnSpc>
              <a:spcBef>
                <a:spcPts val="4"/>
              </a:spcBef>
            </a:pPr>
            <a:endParaRPr sz="800"/>
          </a:p>
          <a:p>
            <a:pPr marL="163467">
              <a:lnSpc>
                <a:spcPct val="95825"/>
              </a:lnSpc>
              <a:spcBef>
                <a:spcPts val="2692"/>
              </a:spcBef>
            </a:pPr>
            <a:r>
              <a:rPr sz="1000" dirty="0">
                <a:latin typeface="Arial"/>
                <a:cs typeface="Arial"/>
              </a:rPr>
              <a:t>Market value of equity          </a:t>
            </a:r>
            <a:r>
              <a:rPr sz="1000" spc="35" dirty="0">
                <a:latin typeface="Arial"/>
                <a:cs typeface="Arial"/>
              </a:rPr>
              <a:t> </a:t>
            </a:r>
            <a:r>
              <a:rPr sz="1000" spc="-4" dirty="0">
                <a:latin typeface="Arial"/>
                <a:cs typeface="Arial"/>
              </a:rPr>
              <a:t>Marke</a:t>
            </a:r>
            <a:r>
              <a:rPr sz="1000" dirty="0">
                <a:latin typeface="Arial"/>
                <a:cs typeface="Arial"/>
              </a:rPr>
              <a:t>t</a:t>
            </a:r>
            <a:r>
              <a:rPr sz="1000" spc="-4" dirty="0">
                <a:latin typeface="Arial"/>
                <a:cs typeface="Arial"/>
              </a:rPr>
              <a:t> valu</a:t>
            </a:r>
            <a:r>
              <a:rPr sz="1000" dirty="0">
                <a:latin typeface="Arial"/>
                <a:cs typeface="Arial"/>
              </a:rPr>
              <a:t>e</a:t>
            </a:r>
            <a:r>
              <a:rPr sz="1000" spc="-4" dirty="0">
                <a:latin typeface="Arial"/>
                <a:cs typeface="Arial"/>
              </a:rPr>
              <a:t> fo</a:t>
            </a:r>
            <a:r>
              <a:rPr sz="1000" dirty="0">
                <a:latin typeface="Arial"/>
                <a:cs typeface="Arial"/>
              </a:rPr>
              <a:t>r</a:t>
            </a:r>
            <a:r>
              <a:rPr sz="1000" spc="-4" dirty="0">
                <a:latin typeface="Arial"/>
                <a:cs typeface="Arial"/>
              </a:rPr>
              <a:t> th</a:t>
            </a:r>
            <a:r>
              <a:rPr sz="1000" dirty="0">
                <a:latin typeface="Arial"/>
                <a:cs typeface="Arial"/>
              </a:rPr>
              <a:t>e</a:t>
            </a:r>
            <a:r>
              <a:rPr sz="1000" spc="-4" dirty="0">
                <a:latin typeface="Arial"/>
                <a:cs typeface="Arial"/>
              </a:rPr>
              <a:t> fir</a:t>
            </a:r>
            <a:r>
              <a:rPr sz="1000" dirty="0">
                <a:latin typeface="Arial"/>
                <a:cs typeface="Arial"/>
              </a:rPr>
              <a:t>m                         </a:t>
            </a:r>
            <a:r>
              <a:rPr sz="1000" spc="102" dirty="0">
                <a:latin typeface="Arial"/>
                <a:cs typeface="Arial"/>
              </a:rPr>
              <a:t> </a:t>
            </a:r>
            <a:r>
              <a:rPr sz="1000" dirty="0">
                <a:latin typeface="Arial"/>
                <a:cs typeface="Arial"/>
              </a:rPr>
              <a:t>Market value of operating assets of firm</a:t>
            </a:r>
            <a:endParaRPr sz="1000">
              <a:latin typeface="Arial"/>
              <a:cs typeface="Arial"/>
            </a:endParaRPr>
          </a:p>
          <a:p>
            <a:pPr marL="1779484">
              <a:lnSpc>
                <a:spcPts val="992"/>
              </a:lnSpc>
              <a:spcBef>
                <a:spcPts val="49"/>
              </a:spcBef>
            </a:pPr>
            <a:r>
              <a:rPr sz="1000" dirty="0">
                <a:latin typeface="Arial"/>
                <a:cs typeface="Arial"/>
              </a:rPr>
              <a:t>Firm value = Market value of equity       </a:t>
            </a:r>
            <a:r>
              <a:rPr sz="1000" spc="197" dirty="0">
                <a:latin typeface="Arial"/>
                <a:cs typeface="Arial"/>
              </a:rPr>
              <a:t> </a:t>
            </a:r>
            <a:r>
              <a:rPr sz="1000" dirty="0">
                <a:latin typeface="Arial"/>
                <a:cs typeface="Arial"/>
              </a:rPr>
              <a:t>Enterprise value (EV) = Market value of equity</a:t>
            </a:r>
            <a:endParaRPr sz="1000">
              <a:latin typeface="Arial"/>
              <a:cs typeface="Arial"/>
            </a:endParaRPr>
          </a:p>
          <a:p>
            <a:pPr marL="2425892">
              <a:lnSpc>
                <a:spcPts val="992"/>
              </a:lnSpc>
            </a:pPr>
            <a:r>
              <a:rPr sz="1000" dirty="0">
                <a:latin typeface="Arial"/>
                <a:cs typeface="Arial"/>
              </a:rPr>
              <a:t>+ Market value of debt                                     </a:t>
            </a:r>
            <a:r>
              <a:rPr sz="1000" spc="147" dirty="0">
                <a:latin typeface="Arial"/>
                <a:cs typeface="Arial"/>
              </a:rPr>
              <a:t> </a:t>
            </a:r>
            <a:r>
              <a:rPr sz="1000" dirty="0">
                <a:latin typeface="Arial"/>
                <a:cs typeface="Arial"/>
              </a:rPr>
              <a:t>+ Market value of debt</a:t>
            </a:r>
            <a:endParaRPr sz="1000">
              <a:latin typeface="Arial"/>
              <a:cs typeface="Arial"/>
            </a:endParaRPr>
          </a:p>
          <a:p>
            <a:pPr marR="1579860" algn="r">
              <a:lnSpc>
                <a:spcPts val="992"/>
              </a:lnSpc>
            </a:pPr>
            <a:r>
              <a:rPr sz="1000" dirty="0">
                <a:latin typeface="Arial"/>
                <a:cs typeface="Arial"/>
              </a:rPr>
              <a:t>- Cash</a:t>
            </a:r>
            <a:endParaRPr sz="1000">
              <a:latin typeface="Arial"/>
              <a:cs typeface="Arial"/>
            </a:endParaRPr>
          </a:p>
          <a:p>
            <a:pPr marL="2158331" marR="1388963" algn="ctr">
              <a:lnSpc>
                <a:spcPct val="95825"/>
              </a:lnSpc>
              <a:spcBef>
                <a:spcPts val="3440"/>
              </a:spcBef>
            </a:pPr>
            <a:r>
              <a:rPr sz="1300" dirty="0">
                <a:latin typeface="Arial"/>
                <a:cs typeface="Arial"/>
              </a:rPr>
              <a:t>Numerator</a:t>
            </a:r>
            <a:r>
              <a:rPr sz="1300" spc="63" dirty="0">
                <a:latin typeface="Arial"/>
                <a:cs typeface="Arial"/>
              </a:rPr>
              <a:t> </a:t>
            </a:r>
            <a:r>
              <a:rPr sz="1300" dirty="0">
                <a:latin typeface="Arial"/>
                <a:cs typeface="Arial"/>
              </a:rPr>
              <a:t>=</a:t>
            </a:r>
            <a:r>
              <a:rPr sz="1300" spc="12" dirty="0">
                <a:latin typeface="Arial"/>
                <a:cs typeface="Arial"/>
              </a:rPr>
              <a:t> </a:t>
            </a:r>
            <a:r>
              <a:rPr sz="1300" dirty="0">
                <a:latin typeface="Arial"/>
                <a:cs typeface="Arial"/>
              </a:rPr>
              <a:t>What</a:t>
            </a:r>
            <a:r>
              <a:rPr sz="1300" spc="33" dirty="0">
                <a:latin typeface="Arial"/>
                <a:cs typeface="Arial"/>
              </a:rPr>
              <a:t> </a:t>
            </a:r>
            <a:r>
              <a:rPr sz="1300" dirty="0">
                <a:latin typeface="Arial"/>
                <a:cs typeface="Arial"/>
              </a:rPr>
              <a:t>you</a:t>
            </a:r>
            <a:r>
              <a:rPr sz="1300" spc="24" dirty="0">
                <a:latin typeface="Arial"/>
                <a:cs typeface="Arial"/>
              </a:rPr>
              <a:t> </a:t>
            </a:r>
            <a:r>
              <a:rPr sz="1300" dirty="0">
                <a:latin typeface="Arial"/>
                <a:cs typeface="Arial"/>
              </a:rPr>
              <a:t>are</a:t>
            </a:r>
            <a:r>
              <a:rPr sz="1300" spc="22" dirty="0">
                <a:latin typeface="Arial"/>
                <a:cs typeface="Arial"/>
              </a:rPr>
              <a:t> </a:t>
            </a:r>
            <a:r>
              <a:rPr sz="1300" dirty="0">
                <a:latin typeface="Arial"/>
                <a:cs typeface="Arial"/>
              </a:rPr>
              <a:t>paying</a:t>
            </a:r>
            <a:r>
              <a:rPr sz="1300" spc="41" dirty="0">
                <a:latin typeface="Arial"/>
                <a:cs typeface="Arial"/>
              </a:rPr>
              <a:t> </a:t>
            </a:r>
            <a:r>
              <a:rPr sz="1300" dirty="0">
                <a:latin typeface="Arial"/>
                <a:cs typeface="Arial"/>
              </a:rPr>
              <a:t>for</a:t>
            </a:r>
            <a:r>
              <a:rPr sz="1300" spc="19" dirty="0">
                <a:latin typeface="Arial"/>
                <a:cs typeface="Arial"/>
              </a:rPr>
              <a:t> </a:t>
            </a:r>
            <a:r>
              <a:rPr sz="1300" dirty="0">
                <a:latin typeface="Arial"/>
                <a:cs typeface="Arial"/>
              </a:rPr>
              <a:t>the</a:t>
            </a:r>
            <a:r>
              <a:rPr sz="1300" spc="22" dirty="0">
                <a:latin typeface="Arial"/>
                <a:cs typeface="Arial"/>
              </a:rPr>
              <a:t> </a:t>
            </a:r>
            <a:r>
              <a:rPr sz="1300" dirty="0">
                <a:latin typeface="Arial"/>
                <a:cs typeface="Arial"/>
              </a:rPr>
              <a:t>asset</a:t>
            </a:r>
            <a:endParaRPr sz="1300">
              <a:latin typeface="Arial"/>
              <a:cs typeface="Arial"/>
            </a:endParaRPr>
          </a:p>
          <a:p>
            <a:pPr marL="1133077">
              <a:lnSpc>
                <a:spcPts val="1274"/>
              </a:lnSpc>
              <a:spcBef>
                <a:spcPts val="64"/>
              </a:spcBef>
            </a:pPr>
            <a:r>
              <a:rPr sz="1300" dirty="0">
                <a:latin typeface="Arial"/>
                <a:cs typeface="Arial"/>
              </a:rPr>
              <a:t>Multiple</a:t>
            </a:r>
            <a:r>
              <a:rPr sz="1300" spc="48" dirty="0">
                <a:latin typeface="Arial"/>
                <a:cs typeface="Arial"/>
              </a:rPr>
              <a:t> </a:t>
            </a:r>
            <a:r>
              <a:rPr sz="1300" dirty="0">
                <a:latin typeface="Arial"/>
                <a:cs typeface="Arial"/>
              </a:rPr>
              <a:t>=</a:t>
            </a:r>
            <a:endParaRPr sz="1300">
              <a:latin typeface="Arial"/>
              <a:cs typeface="Arial"/>
            </a:endParaRPr>
          </a:p>
          <a:p>
            <a:pPr marL="2240773" marR="1435412" algn="ctr">
              <a:lnSpc>
                <a:spcPts val="1274"/>
              </a:lnSpc>
            </a:pPr>
            <a:r>
              <a:rPr sz="1300" dirty="0">
                <a:latin typeface="Arial"/>
                <a:cs typeface="Arial"/>
              </a:rPr>
              <a:t>Denominator</a:t>
            </a:r>
            <a:r>
              <a:rPr sz="1300" spc="76" dirty="0">
                <a:latin typeface="Arial"/>
                <a:cs typeface="Arial"/>
              </a:rPr>
              <a:t> </a:t>
            </a:r>
            <a:r>
              <a:rPr sz="1300" dirty="0">
                <a:latin typeface="Arial"/>
                <a:cs typeface="Arial"/>
              </a:rPr>
              <a:t>=</a:t>
            </a:r>
            <a:r>
              <a:rPr sz="1300" spc="12" dirty="0">
                <a:latin typeface="Arial"/>
                <a:cs typeface="Arial"/>
              </a:rPr>
              <a:t> </a:t>
            </a:r>
            <a:r>
              <a:rPr sz="1300" dirty="0">
                <a:latin typeface="Arial"/>
                <a:cs typeface="Arial"/>
              </a:rPr>
              <a:t>What</a:t>
            </a:r>
            <a:r>
              <a:rPr sz="1300" spc="33" dirty="0">
                <a:latin typeface="Arial"/>
                <a:cs typeface="Arial"/>
              </a:rPr>
              <a:t> </a:t>
            </a:r>
            <a:r>
              <a:rPr sz="1300" dirty="0">
                <a:latin typeface="Arial"/>
                <a:cs typeface="Arial"/>
              </a:rPr>
              <a:t>you</a:t>
            </a:r>
            <a:r>
              <a:rPr sz="1300" spc="24" dirty="0">
                <a:latin typeface="Arial"/>
                <a:cs typeface="Arial"/>
              </a:rPr>
              <a:t> </a:t>
            </a:r>
            <a:r>
              <a:rPr sz="1300" dirty="0">
                <a:latin typeface="Arial"/>
                <a:cs typeface="Arial"/>
              </a:rPr>
              <a:t>are</a:t>
            </a:r>
            <a:r>
              <a:rPr sz="1300" spc="22" dirty="0">
                <a:latin typeface="Arial"/>
                <a:cs typeface="Arial"/>
              </a:rPr>
              <a:t> </a:t>
            </a:r>
            <a:r>
              <a:rPr sz="1300" dirty="0">
                <a:latin typeface="Arial"/>
                <a:cs typeface="Arial"/>
              </a:rPr>
              <a:t>getting</a:t>
            </a:r>
            <a:r>
              <a:rPr sz="1300" spc="41" dirty="0">
                <a:latin typeface="Arial"/>
                <a:cs typeface="Arial"/>
              </a:rPr>
              <a:t> </a:t>
            </a:r>
            <a:r>
              <a:rPr sz="1300" dirty="0">
                <a:latin typeface="Arial"/>
                <a:cs typeface="Arial"/>
              </a:rPr>
              <a:t>in</a:t>
            </a:r>
            <a:r>
              <a:rPr sz="1300" spc="13" dirty="0">
                <a:latin typeface="Arial"/>
                <a:cs typeface="Arial"/>
              </a:rPr>
              <a:t> </a:t>
            </a:r>
            <a:r>
              <a:rPr sz="1300" dirty="0">
                <a:latin typeface="Arial"/>
                <a:cs typeface="Arial"/>
              </a:rPr>
              <a:t>return</a:t>
            </a:r>
            <a:endParaRPr sz="1300">
              <a:latin typeface="Arial"/>
              <a:cs typeface="Arial"/>
            </a:endParaRPr>
          </a:p>
        </p:txBody>
      </p:sp>
      <p:sp>
        <p:nvSpPr>
          <p:cNvPr id="17" name="object 17"/>
          <p:cNvSpPr txBox="1"/>
          <p:nvPr/>
        </p:nvSpPr>
        <p:spPr>
          <a:xfrm>
            <a:off x="1452838" y="3998440"/>
            <a:ext cx="3607992" cy="145652"/>
          </a:xfrm>
          <a:prstGeom prst="rect">
            <a:avLst/>
          </a:prstGeom>
        </p:spPr>
        <p:txBody>
          <a:bodyPr wrap="square" lIns="0" tIns="0" rIns="0" bIns="0" rtlCol="0">
            <a:noAutofit/>
          </a:bodyPr>
          <a:lstStyle/>
          <a:p>
            <a:pPr marL="22794">
              <a:lnSpc>
                <a:spcPts val="897"/>
              </a:lnSpc>
            </a:pPr>
            <a:endParaRPr sz="900"/>
          </a:p>
        </p:txBody>
      </p:sp>
      <p:sp>
        <p:nvSpPr>
          <p:cNvPr id="16" name="object 16"/>
          <p:cNvSpPr txBox="1"/>
          <p:nvPr/>
        </p:nvSpPr>
        <p:spPr>
          <a:xfrm>
            <a:off x="5060830" y="3998440"/>
            <a:ext cx="3444284" cy="145652"/>
          </a:xfrm>
          <a:prstGeom prst="rect">
            <a:avLst/>
          </a:prstGeom>
        </p:spPr>
        <p:txBody>
          <a:bodyPr wrap="square" lIns="0" tIns="0" rIns="0" bIns="0" rtlCol="0">
            <a:noAutofit/>
          </a:bodyPr>
          <a:lstStyle/>
          <a:p>
            <a:pPr marL="22794">
              <a:lnSpc>
                <a:spcPts val="897"/>
              </a:lnSpc>
            </a:pPr>
            <a:endParaRPr sz="900"/>
          </a:p>
        </p:txBody>
      </p:sp>
      <p:sp>
        <p:nvSpPr>
          <p:cNvPr id="15" name="object 15"/>
          <p:cNvSpPr txBox="1"/>
          <p:nvPr/>
        </p:nvSpPr>
        <p:spPr>
          <a:xfrm>
            <a:off x="1452837" y="4144092"/>
            <a:ext cx="579411" cy="238339"/>
          </a:xfrm>
          <a:prstGeom prst="rect">
            <a:avLst/>
          </a:prstGeom>
        </p:spPr>
        <p:txBody>
          <a:bodyPr wrap="square" lIns="0" tIns="0" rIns="0" bIns="0" rtlCol="0">
            <a:noAutofit/>
          </a:bodyPr>
          <a:lstStyle/>
          <a:p>
            <a:pPr marL="22794">
              <a:lnSpc>
                <a:spcPts val="897"/>
              </a:lnSpc>
            </a:pPr>
            <a:endParaRPr sz="900"/>
          </a:p>
        </p:txBody>
      </p:sp>
      <p:sp>
        <p:nvSpPr>
          <p:cNvPr id="14" name="object 14"/>
          <p:cNvSpPr txBox="1"/>
          <p:nvPr/>
        </p:nvSpPr>
        <p:spPr>
          <a:xfrm>
            <a:off x="2032249" y="4144092"/>
            <a:ext cx="1309656" cy="238339"/>
          </a:xfrm>
          <a:prstGeom prst="rect">
            <a:avLst/>
          </a:prstGeom>
        </p:spPr>
        <p:txBody>
          <a:bodyPr wrap="square" lIns="0" tIns="0" rIns="0" bIns="0" rtlCol="0">
            <a:noAutofit/>
          </a:bodyPr>
          <a:lstStyle/>
          <a:p>
            <a:pPr marL="22794">
              <a:lnSpc>
                <a:spcPts val="897"/>
              </a:lnSpc>
            </a:pPr>
            <a:endParaRPr sz="900"/>
          </a:p>
        </p:txBody>
      </p:sp>
      <p:sp>
        <p:nvSpPr>
          <p:cNvPr id="13" name="object 13"/>
          <p:cNvSpPr txBox="1"/>
          <p:nvPr/>
        </p:nvSpPr>
        <p:spPr>
          <a:xfrm>
            <a:off x="3341906" y="4144092"/>
            <a:ext cx="1964485" cy="238339"/>
          </a:xfrm>
          <a:prstGeom prst="rect">
            <a:avLst/>
          </a:prstGeom>
        </p:spPr>
        <p:txBody>
          <a:bodyPr wrap="square" lIns="0" tIns="0" rIns="0" bIns="0" rtlCol="0">
            <a:noAutofit/>
          </a:bodyPr>
          <a:lstStyle/>
          <a:p>
            <a:pPr marL="22794">
              <a:lnSpc>
                <a:spcPts val="897"/>
              </a:lnSpc>
            </a:pPr>
            <a:endParaRPr sz="900"/>
          </a:p>
        </p:txBody>
      </p:sp>
      <p:sp>
        <p:nvSpPr>
          <p:cNvPr id="12" name="object 12"/>
          <p:cNvSpPr txBox="1"/>
          <p:nvPr/>
        </p:nvSpPr>
        <p:spPr>
          <a:xfrm>
            <a:off x="5306391" y="4144092"/>
            <a:ext cx="2291899" cy="238339"/>
          </a:xfrm>
          <a:prstGeom prst="rect">
            <a:avLst/>
          </a:prstGeom>
        </p:spPr>
        <p:txBody>
          <a:bodyPr wrap="square" lIns="0" tIns="0" rIns="0" bIns="0" rtlCol="0">
            <a:noAutofit/>
          </a:bodyPr>
          <a:lstStyle/>
          <a:p>
            <a:pPr marL="22794">
              <a:lnSpc>
                <a:spcPts val="897"/>
              </a:lnSpc>
            </a:pPr>
            <a:endParaRPr sz="900"/>
          </a:p>
        </p:txBody>
      </p:sp>
      <p:sp>
        <p:nvSpPr>
          <p:cNvPr id="11" name="object 11"/>
          <p:cNvSpPr txBox="1"/>
          <p:nvPr/>
        </p:nvSpPr>
        <p:spPr>
          <a:xfrm>
            <a:off x="7598290" y="4144092"/>
            <a:ext cx="906824" cy="238339"/>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1452837" y="4382432"/>
            <a:ext cx="979584" cy="944531"/>
          </a:xfrm>
          <a:prstGeom prst="rect">
            <a:avLst/>
          </a:prstGeom>
        </p:spPr>
        <p:txBody>
          <a:bodyPr wrap="square" lIns="0" tIns="0" rIns="0" bIns="0" rtlCol="0">
            <a:noAutofit/>
          </a:bodyPr>
          <a:lstStyle/>
          <a:p>
            <a:pPr>
              <a:lnSpc>
                <a:spcPts val="449"/>
              </a:lnSpc>
              <a:spcBef>
                <a:spcPts val="4"/>
              </a:spcBef>
            </a:pPr>
            <a:endParaRPr sz="400"/>
          </a:p>
          <a:p>
            <a:pPr marL="82666">
              <a:lnSpc>
                <a:spcPct val="95825"/>
              </a:lnSpc>
            </a:pPr>
            <a:r>
              <a:rPr sz="1000" b="1" dirty="0">
                <a:latin typeface="Arial"/>
                <a:cs typeface="Arial"/>
              </a:rPr>
              <a:t>Revenues</a:t>
            </a:r>
            <a:endParaRPr sz="1000">
              <a:latin typeface="Arial"/>
              <a:cs typeface="Arial"/>
            </a:endParaRPr>
          </a:p>
          <a:p>
            <a:pPr marL="82666">
              <a:lnSpc>
                <a:spcPts val="992"/>
              </a:lnSpc>
              <a:spcBef>
                <a:spcPts val="49"/>
              </a:spcBef>
            </a:pPr>
            <a:r>
              <a:rPr sz="1000" dirty="0">
                <a:latin typeface="Arial"/>
                <a:cs typeface="Arial"/>
              </a:rPr>
              <a:t>a. Accounting</a:t>
            </a:r>
            <a:endParaRPr sz="1000">
              <a:latin typeface="Arial"/>
              <a:cs typeface="Arial"/>
            </a:endParaRPr>
          </a:p>
          <a:p>
            <a:pPr marL="82666">
              <a:lnSpc>
                <a:spcPts val="992"/>
              </a:lnSpc>
            </a:pPr>
            <a:r>
              <a:rPr sz="1000" dirty="0">
                <a:latin typeface="Arial"/>
                <a:cs typeface="Arial"/>
              </a:rPr>
              <a:t>revenues</a:t>
            </a:r>
            <a:endParaRPr sz="1000">
              <a:latin typeface="Arial"/>
              <a:cs typeface="Arial"/>
            </a:endParaRPr>
          </a:p>
          <a:p>
            <a:pPr marL="82666">
              <a:lnSpc>
                <a:spcPts val="992"/>
              </a:lnSpc>
            </a:pPr>
            <a:r>
              <a:rPr sz="1000" dirty="0">
                <a:latin typeface="Arial"/>
                <a:cs typeface="Arial"/>
              </a:rPr>
              <a:t>b. Drivers</a:t>
            </a:r>
            <a:endParaRPr sz="1000">
              <a:latin typeface="Arial"/>
              <a:cs typeface="Arial"/>
            </a:endParaRPr>
          </a:p>
          <a:p>
            <a:pPr marL="82666">
              <a:lnSpc>
                <a:spcPts val="992"/>
              </a:lnSpc>
            </a:pPr>
            <a:r>
              <a:rPr sz="1000" dirty="0">
                <a:latin typeface="Arial"/>
                <a:cs typeface="Arial"/>
              </a:rPr>
              <a:t>- # Customers</a:t>
            </a:r>
            <a:endParaRPr sz="1000">
              <a:latin typeface="Arial"/>
              <a:cs typeface="Arial"/>
            </a:endParaRPr>
          </a:p>
          <a:p>
            <a:pPr marL="82666">
              <a:lnSpc>
                <a:spcPts val="992"/>
              </a:lnSpc>
            </a:pPr>
            <a:r>
              <a:rPr sz="1000" dirty="0">
                <a:latin typeface="Arial"/>
                <a:cs typeface="Arial"/>
              </a:rPr>
              <a:t>- # Subscribers</a:t>
            </a:r>
            <a:endParaRPr sz="1000">
              <a:latin typeface="Arial"/>
              <a:cs typeface="Arial"/>
            </a:endParaRPr>
          </a:p>
          <a:p>
            <a:pPr marL="82666">
              <a:lnSpc>
                <a:spcPts val="992"/>
              </a:lnSpc>
            </a:pPr>
            <a:r>
              <a:rPr sz="1000" dirty="0">
                <a:latin typeface="Arial"/>
                <a:cs typeface="Arial"/>
              </a:rPr>
              <a:t>=</a:t>
            </a:r>
            <a:r>
              <a:rPr sz="1000" spc="-4" dirty="0">
                <a:latin typeface="Arial"/>
                <a:cs typeface="Arial"/>
              </a:rPr>
              <a:t> </a:t>
            </a:r>
            <a:r>
              <a:rPr sz="1000" dirty="0">
                <a:latin typeface="Arial"/>
                <a:cs typeface="Arial"/>
              </a:rPr>
              <a:t>#</a:t>
            </a:r>
            <a:r>
              <a:rPr sz="1000" spc="-4" dirty="0">
                <a:latin typeface="Arial"/>
                <a:cs typeface="Arial"/>
              </a:rPr>
              <a:t> units</a:t>
            </a:r>
            <a:endParaRPr sz="1000">
              <a:latin typeface="Arial"/>
              <a:cs typeface="Arial"/>
            </a:endParaRPr>
          </a:p>
        </p:txBody>
      </p:sp>
      <p:sp>
        <p:nvSpPr>
          <p:cNvPr id="9" name="object 9"/>
          <p:cNvSpPr txBox="1"/>
          <p:nvPr/>
        </p:nvSpPr>
        <p:spPr>
          <a:xfrm>
            <a:off x="2432422" y="4382432"/>
            <a:ext cx="90948" cy="94453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2523371" y="4382432"/>
            <a:ext cx="1627975" cy="944531"/>
          </a:xfrm>
          <a:prstGeom prst="rect">
            <a:avLst/>
          </a:prstGeom>
        </p:spPr>
        <p:txBody>
          <a:bodyPr wrap="square" lIns="0" tIns="0" rIns="0" bIns="0" rtlCol="0">
            <a:noAutofit/>
          </a:bodyPr>
          <a:lstStyle/>
          <a:p>
            <a:pPr>
              <a:lnSpc>
                <a:spcPts val="449"/>
              </a:lnSpc>
              <a:spcBef>
                <a:spcPts val="4"/>
              </a:spcBef>
            </a:pPr>
            <a:endParaRPr sz="400"/>
          </a:p>
          <a:p>
            <a:pPr marL="76311">
              <a:lnSpc>
                <a:spcPct val="95825"/>
              </a:lnSpc>
            </a:pPr>
            <a:r>
              <a:rPr sz="1000" b="1" dirty="0">
                <a:latin typeface="Arial"/>
                <a:cs typeface="Arial"/>
              </a:rPr>
              <a:t>Earnings</a:t>
            </a:r>
            <a:endParaRPr sz="1000">
              <a:latin typeface="Arial"/>
              <a:cs typeface="Arial"/>
            </a:endParaRPr>
          </a:p>
          <a:p>
            <a:pPr marL="76311">
              <a:lnSpc>
                <a:spcPts val="992"/>
              </a:lnSpc>
              <a:spcBef>
                <a:spcPts val="49"/>
              </a:spcBef>
            </a:pPr>
            <a:r>
              <a:rPr sz="1000" dirty="0">
                <a:latin typeface="Arial"/>
                <a:cs typeface="Arial"/>
              </a:rPr>
              <a:t>a. To Equity investors</a:t>
            </a:r>
            <a:endParaRPr sz="1000">
              <a:latin typeface="Arial"/>
              <a:cs typeface="Arial"/>
            </a:endParaRPr>
          </a:p>
          <a:p>
            <a:pPr marL="110462">
              <a:lnSpc>
                <a:spcPts val="992"/>
              </a:lnSpc>
            </a:pPr>
            <a:r>
              <a:rPr sz="1000" dirty="0">
                <a:latin typeface="Arial"/>
                <a:cs typeface="Arial"/>
              </a:rPr>
              <a:t>-</a:t>
            </a:r>
            <a:r>
              <a:rPr sz="1000" spc="-8" dirty="0">
                <a:latin typeface="Arial"/>
                <a:cs typeface="Arial"/>
              </a:rPr>
              <a:t> </a:t>
            </a:r>
            <a:r>
              <a:rPr sz="1000" spc="-4" dirty="0">
                <a:latin typeface="Arial"/>
                <a:cs typeface="Arial"/>
              </a:rPr>
              <a:t>Ne</a:t>
            </a:r>
            <a:r>
              <a:rPr sz="1000" dirty="0">
                <a:latin typeface="Arial"/>
                <a:cs typeface="Arial"/>
              </a:rPr>
              <a:t>t</a:t>
            </a:r>
            <a:r>
              <a:rPr sz="1000" spc="-8" dirty="0">
                <a:latin typeface="Arial"/>
                <a:cs typeface="Arial"/>
              </a:rPr>
              <a:t> </a:t>
            </a:r>
            <a:r>
              <a:rPr sz="1000" spc="-4" dirty="0">
                <a:latin typeface="Arial"/>
                <a:cs typeface="Arial"/>
              </a:rPr>
              <a:t>Income</a:t>
            </a:r>
            <a:endParaRPr sz="1000">
              <a:latin typeface="Arial"/>
              <a:cs typeface="Arial"/>
            </a:endParaRPr>
          </a:p>
          <a:p>
            <a:pPr marL="111228">
              <a:lnSpc>
                <a:spcPts val="992"/>
              </a:lnSpc>
            </a:pPr>
            <a:r>
              <a:rPr sz="1000" dirty="0">
                <a:latin typeface="Arial"/>
                <a:cs typeface="Arial"/>
              </a:rPr>
              <a:t>- Earnings per share</a:t>
            </a:r>
            <a:endParaRPr sz="1000">
              <a:latin typeface="Arial"/>
              <a:cs typeface="Arial"/>
            </a:endParaRPr>
          </a:p>
          <a:p>
            <a:pPr marL="76311">
              <a:lnSpc>
                <a:spcPts val="992"/>
              </a:lnSpc>
            </a:pPr>
            <a:r>
              <a:rPr sz="1000" spc="-4" dirty="0">
                <a:latin typeface="Arial"/>
                <a:cs typeface="Arial"/>
              </a:rPr>
              <a:t>b</a:t>
            </a:r>
            <a:r>
              <a:rPr sz="1000" dirty="0">
                <a:latin typeface="Arial"/>
                <a:cs typeface="Arial"/>
              </a:rPr>
              <a:t>.</a:t>
            </a:r>
            <a:r>
              <a:rPr sz="1000" spc="-8" dirty="0">
                <a:latin typeface="Arial"/>
                <a:cs typeface="Arial"/>
              </a:rPr>
              <a:t> </a:t>
            </a:r>
            <a:r>
              <a:rPr sz="1000" spc="-4" dirty="0">
                <a:latin typeface="Arial"/>
                <a:cs typeface="Arial"/>
              </a:rPr>
              <a:t>T</a:t>
            </a:r>
            <a:r>
              <a:rPr sz="1000" dirty="0">
                <a:latin typeface="Arial"/>
                <a:cs typeface="Arial"/>
              </a:rPr>
              <a:t>o</a:t>
            </a:r>
            <a:r>
              <a:rPr sz="1000" spc="-8" dirty="0">
                <a:latin typeface="Arial"/>
                <a:cs typeface="Arial"/>
              </a:rPr>
              <a:t> </a:t>
            </a:r>
            <a:r>
              <a:rPr sz="1000" spc="-4" dirty="0">
                <a:latin typeface="Arial"/>
                <a:cs typeface="Arial"/>
              </a:rPr>
              <a:t>Firm</a:t>
            </a:r>
            <a:endParaRPr sz="1000">
              <a:latin typeface="Arial"/>
              <a:cs typeface="Arial"/>
            </a:endParaRPr>
          </a:p>
          <a:p>
            <a:pPr marL="111128">
              <a:lnSpc>
                <a:spcPts val="992"/>
              </a:lnSpc>
            </a:pPr>
            <a:r>
              <a:rPr sz="1000" dirty="0">
                <a:latin typeface="Arial"/>
                <a:cs typeface="Arial"/>
              </a:rPr>
              <a:t>- Operating income (EBIT)</a:t>
            </a:r>
            <a:endParaRPr sz="1000">
              <a:latin typeface="Arial"/>
              <a:cs typeface="Arial"/>
            </a:endParaRPr>
          </a:p>
        </p:txBody>
      </p:sp>
      <p:sp>
        <p:nvSpPr>
          <p:cNvPr id="7" name="object 7"/>
          <p:cNvSpPr txBox="1"/>
          <p:nvPr/>
        </p:nvSpPr>
        <p:spPr>
          <a:xfrm>
            <a:off x="4151347" y="4382432"/>
            <a:ext cx="254655" cy="94453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4406002" y="4382432"/>
            <a:ext cx="1791683" cy="944531"/>
          </a:xfrm>
          <a:prstGeom prst="rect">
            <a:avLst/>
          </a:prstGeom>
        </p:spPr>
        <p:txBody>
          <a:bodyPr wrap="square" lIns="0" tIns="0" rIns="0" bIns="0" rtlCol="0">
            <a:noAutofit/>
          </a:bodyPr>
          <a:lstStyle/>
          <a:p>
            <a:pPr>
              <a:lnSpc>
                <a:spcPts val="449"/>
              </a:lnSpc>
              <a:spcBef>
                <a:spcPts val="4"/>
              </a:spcBef>
            </a:pPr>
            <a:endParaRPr sz="400"/>
          </a:p>
          <a:p>
            <a:pPr marL="76311">
              <a:lnSpc>
                <a:spcPct val="95825"/>
              </a:lnSpc>
            </a:pPr>
            <a:r>
              <a:rPr sz="1000" b="1" dirty="0">
                <a:latin typeface="Arial"/>
                <a:cs typeface="Arial"/>
              </a:rPr>
              <a:t>Cash flow</a:t>
            </a:r>
            <a:endParaRPr sz="1000">
              <a:latin typeface="Arial"/>
              <a:cs typeface="Arial"/>
            </a:endParaRPr>
          </a:p>
          <a:p>
            <a:pPr marL="76311">
              <a:lnSpc>
                <a:spcPts val="992"/>
              </a:lnSpc>
              <a:spcBef>
                <a:spcPts val="49"/>
              </a:spcBef>
            </a:pPr>
            <a:r>
              <a:rPr sz="1000" spc="-8" dirty="0">
                <a:latin typeface="Arial"/>
                <a:cs typeface="Arial"/>
              </a:rPr>
              <a:t>a</a:t>
            </a:r>
            <a:r>
              <a:rPr sz="1000" dirty="0">
                <a:latin typeface="Arial"/>
                <a:cs typeface="Arial"/>
              </a:rPr>
              <a:t>.</a:t>
            </a:r>
            <a:r>
              <a:rPr sz="1000" spc="-17" dirty="0">
                <a:latin typeface="Arial"/>
                <a:cs typeface="Arial"/>
              </a:rPr>
              <a:t> </a:t>
            </a:r>
            <a:r>
              <a:rPr sz="1000" spc="-8" dirty="0">
                <a:latin typeface="Arial"/>
                <a:cs typeface="Arial"/>
              </a:rPr>
              <a:t>T</a:t>
            </a:r>
            <a:r>
              <a:rPr sz="1000" dirty="0">
                <a:latin typeface="Arial"/>
                <a:cs typeface="Arial"/>
              </a:rPr>
              <a:t>o</a:t>
            </a:r>
            <a:r>
              <a:rPr sz="1000" spc="-17" dirty="0">
                <a:latin typeface="Arial"/>
                <a:cs typeface="Arial"/>
              </a:rPr>
              <a:t> </a:t>
            </a:r>
            <a:r>
              <a:rPr sz="1000" spc="-8" dirty="0">
                <a:latin typeface="Arial"/>
                <a:cs typeface="Arial"/>
              </a:rPr>
              <a:t>Equity</a:t>
            </a:r>
            <a:endParaRPr sz="1000">
              <a:latin typeface="Arial"/>
              <a:cs typeface="Arial"/>
            </a:endParaRPr>
          </a:p>
          <a:p>
            <a:pPr marL="76311">
              <a:lnSpc>
                <a:spcPts val="992"/>
              </a:lnSpc>
            </a:pPr>
            <a:r>
              <a:rPr sz="1000" dirty="0">
                <a:latin typeface="Arial"/>
                <a:cs typeface="Arial"/>
              </a:rPr>
              <a:t>- Net Income + Depreciation</a:t>
            </a:r>
            <a:endParaRPr sz="1000">
              <a:latin typeface="Arial"/>
              <a:cs typeface="Arial"/>
            </a:endParaRPr>
          </a:p>
          <a:p>
            <a:pPr marL="76311">
              <a:lnSpc>
                <a:spcPts val="992"/>
              </a:lnSpc>
            </a:pPr>
            <a:r>
              <a:rPr sz="1000" dirty="0">
                <a:latin typeface="Arial"/>
                <a:cs typeface="Arial"/>
              </a:rPr>
              <a:t>- Free CF to Equity</a:t>
            </a:r>
            <a:endParaRPr sz="1000">
              <a:latin typeface="Arial"/>
              <a:cs typeface="Arial"/>
            </a:endParaRPr>
          </a:p>
          <a:p>
            <a:pPr marL="76311">
              <a:lnSpc>
                <a:spcPts val="992"/>
              </a:lnSpc>
            </a:pPr>
            <a:r>
              <a:rPr sz="1000" spc="-4" dirty="0">
                <a:latin typeface="Arial"/>
                <a:cs typeface="Arial"/>
              </a:rPr>
              <a:t>b</a:t>
            </a:r>
            <a:r>
              <a:rPr sz="1000" dirty="0">
                <a:latin typeface="Arial"/>
                <a:cs typeface="Arial"/>
              </a:rPr>
              <a:t>.</a:t>
            </a:r>
            <a:r>
              <a:rPr sz="1000" spc="-8" dirty="0">
                <a:latin typeface="Arial"/>
                <a:cs typeface="Arial"/>
              </a:rPr>
              <a:t> </a:t>
            </a:r>
            <a:r>
              <a:rPr sz="1000" spc="-4" dirty="0">
                <a:latin typeface="Arial"/>
                <a:cs typeface="Arial"/>
              </a:rPr>
              <a:t>T</a:t>
            </a:r>
            <a:r>
              <a:rPr sz="1000" dirty="0">
                <a:latin typeface="Arial"/>
                <a:cs typeface="Arial"/>
              </a:rPr>
              <a:t>o</a:t>
            </a:r>
            <a:r>
              <a:rPr sz="1000" spc="-8" dirty="0">
                <a:latin typeface="Arial"/>
                <a:cs typeface="Arial"/>
              </a:rPr>
              <a:t> </a:t>
            </a:r>
            <a:r>
              <a:rPr sz="1000" spc="-4" dirty="0">
                <a:latin typeface="Arial"/>
                <a:cs typeface="Arial"/>
              </a:rPr>
              <a:t>Firm</a:t>
            </a:r>
            <a:endParaRPr sz="1000">
              <a:latin typeface="Arial"/>
              <a:cs typeface="Arial"/>
            </a:endParaRPr>
          </a:p>
          <a:p>
            <a:pPr marL="76311">
              <a:lnSpc>
                <a:spcPts val="992"/>
              </a:lnSpc>
            </a:pPr>
            <a:r>
              <a:rPr sz="1000" dirty="0">
                <a:latin typeface="Arial"/>
                <a:cs typeface="Arial"/>
              </a:rPr>
              <a:t>-</a:t>
            </a:r>
            <a:r>
              <a:rPr sz="1000" spc="-39" dirty="0">
                <a:latin typeface="Arial"/>
                <a:cs typeface="Arial"/>
              </a:rPr>
              <a:t> </a:t>
            </a:r>
            <a:r>
              <a:rPr sz="1000" spc="-22" dirty="0">
                <a:latin typeface="Arial"/>
                <a:cs typeface="Arial"/>
              </a:rPr>
              <a:t>EBI</a:t>
            </a:r>
            <a:r>
              <a:rPr sz="1000" dirty="0">
                <a:latin typeface="Arial"/>
                <a:cs typeface="Arial"/>
              </a:rPr>
              <a:t>T</a:t>
            </a:r>
            <a:r>
              <a:rPr sz="1000" spc="-39" dirty="0">
                <a:latin typeface="Arial"/>
                <a:cs typeface="Arial"/>
              </a:rPr>
              <a:t> </a:t>
            </a:r>
            <a:r>
              <a:rPr sz="1000" dirty="0">
                <a:latin typeface="Arial"/>
                <a:cs typeface="Arial"/>
              </a:rPr>
              <a:t>+</a:t>
            </a:r>
            <a:r>
              <a:rPr sz="1000" spc="-39" dirty="0">
                <a:latin typeface="Arial"/>
                <a:cs typeface="Arial"/>
              </a:rPr>
              <a:t> </a:t>
            </a:r>
            <a:r>
              <a:rPr sz="1000" spc="-22" dirty="0">
                <a:latin typeface="Arial"/>
                <a:cs typeface="Arial"/>
              </a:rPr>
              <a:t>D</a:t>
            </a:r>
            <a:r>
              <a:rPr sz="1000" dirty="0">
                <a:latin typeface="Arial"/>
                <a:cs typeface="Arial"/>
              </a:rPr>
              <a:t>A</a:t>
            </a:r>
            <a:r>
              <a:rPr sz="1000" spc="-39" dirty="0">
                <a:latin typeface="Arial"/>
                <a:cs typeface="Arial"/>
              </a:rPr>
              <a:t> </a:t>
            </a:r>
            <a:r>
              <a:rPr sz="1000" spc="-22" dirty="0">
                <a:latin typeface="Arial"/>
                <a:cs typeface="Arial"/>
              </a:rPr>
              <a:t>(EBITDA)</a:t>
            </a:r>
            <a:endParaRPr sz="1000">
              <a:latin typeface="Arial"/>
              <a:cs typeface="Arial"/>
            </a:endParaRPr>
          </a:p>
          <a:p>
            <a:pPr marL="76311">
              <a:lnSpc>
                <a:spcPts val="992"/>
              </a:lnSpc>
            </a:pPr>
            <a:r>
              <a:rPr sz="1000" dirty="0">
                <a:latin typeface="Arial"/>
                <a:cs typeface="Arial"/>
              </a:rPr>
              <a:t>- Free CF to Firm</a:t>
            </a:r>
            <a:endParaRPr sz="1000">
              <a:latin typeface="Arial"/>
              <a:cs typeface="Arial"/>
            </a:endParaRPr>
          </a:p>
        </p:txBody>
      </p:sp>
      <p:sp>
        <p:nvSpPr>
          <p:cNvPr id="5" name="object 5"/>
          <p:cNvSpPr txBox="1"/>
          <p:nvPr/>
        </p:nvSpPr>
        <p:spPr>
          <a:xfrm>
            <a:off x="6197686" y="4382432"/>
            <a:ext cx="172801" cy="94453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6370487" y="4382432"/>
            <a:ext cx="2134627" cy="944531"/>
          </a:xfrm>
          <a:prstGeom prst="rect">
            <a:avLst/>
          </a:prstGeom>
        </p:spPr>
        <p:txBody>
          <a:bodyPr wrap="square" lIns="0" tIns="0" rIns="0" bIns="0" rtlCol="0">
            <a:noAutofit/>
          </a:bodyPr>
          <a:lstStyle/>
          <a:p>
            <a:pPr>
              <a:lnSpc>
                <a:spcPts val="449"/>
              </a:lnSpc>
              <a:spcBef>
                <a:spcPts val="4"/>
              </a:spcBef>
            </a:pPr>
            <a:endParaRPr sz="400"/>
          </a:p>
          <a:p>
            <a:pPr marL="76311">
              <a:lnSpc>
                <a:spcPct val="95825"/>
              </a:lnSpc>
            </a:pPr>
            <a:r>
              <a:rPr sz="1000" b="1" dirty="0">
                <a:latin typeface="Arial"/>
                <a:cs typeface="Arial"/>
              </a:rPr>
              <a:t>Book Value</a:t>
            </a:r>
            <a:endParaRPr sz="1000">
              <a:latin typeface="Arial"/>
              <a:cs typeface="Arial"/>
            </a:endParaRPr>
          </a:p>
          <a:p>
            <a:pPr marL="76311">
              <a:lnSpc>
                <a:spcPts val="992"/>
              </a:lnSpc>
              <a:spcBef>
                <a:spcPts val="49"/>
              </a:spcBef>
            </a:pPr>
            <a:r>
              <a:rPr sz="1000" spc="-13" dirty="0">
                <a:latin typeface="Arial"/>
                <a:cs typeface="Arial"/>
              </a:rPr>
              <a:t>a</a:t>
            </a:r>
            <a:r>
              <a:rPr sz="1000" dirty="0">
                <a:latin typeface="Arial"/>
                <a:cs typeface="Arial"/>
              </a:rPr>
              <a:t>.</a:t>
            </a:r>
            <a:r>
              <a:rPr sz="1000" spc="-22" dirty="0">
                <a:latin typeface="Arial"/>
                <a:cs typeface="Arial"/>
              </a:rPr>
              <a:t> </a:t>
            </a:r>
            <a:r>
              <a:rPr sz="1000" spc="-13" dirty="0">
                <a:latin typeface="Arial"/>
                <a:cs typeface="Arial"/>
              </a:rPr>
              <a:t>Equity</a:t>
            </a:r>
            <a:endParaRPr sz="1000">
              <a:latin typeface="Arial"/>
              <a:cs typeface="Arial"/>
            </a:endParaRPr>
          </a:p>
          <a:p>
            <a:pPr marL="76311">
              <a:lnSpc>
                <a:spcPts val="992"/>
              </a:lnSpc>
            </a:pPr>
            <a:r>
              <a:rPr sz="1000" dirty="0">
                <a:latin typeface="Arial"/>
                <a:cs typeface="Arial"/>
              </a:rPr>
              <a:t>= BV of equity</a:t>
            </a:r>
            <a:endParaRPr sz="1000">
              <a:latin typeface="Arial"/>
              <a:cs typeface="Arial"/>
            </a:endParaRPr>
          </a:p>
          <a:p>
            <a:pPr marL="76311">
              <a:lnSpc>
                <a:spcPts val="992"/>
              </a:lnSpc>
            </a:pPr>
            <a:r>
              <a:rPr sz="1000" spc="-4" dirty="0">
                <a:latin typeface="Arial"/>
                <a:cs typeface="Arial"/>
              </a:rPr>
              <a:t>b</a:t>
            </a:r>
            <a:r>
              <a:rPr sz="1000" dirty="0">
                <a:latin typeface="Arial"/>
                <a:cs typeface="Arial"/>
              </a:rPr>
              <a:t>.</a:t>
            </a:r>
            <a:r>
              <a:rPr sz="1000" spc="-8" dirty="0">
                <a:latin typeface="Arial"/>
                <a:cs typeface="Arial"/>
              </a:rPr>
              <a:t> </a:t>
            </a:r>
            <a:r>
              <a:rPr sz="1000" spc="-4" dirty="0">
                <a:latin typeface="Arial"/>
                <a:cs typeface="Arial"/>
              </a:rPr>
              <a:t>Firm</a:t>
            </a:r>
            <a:endParaRPr sz="1000">
              <a:latin typeface="Arial"/>
              <a:cs typeface="Arial"/>
            </a:endParaRPr>
          </a:p>
          <a:p>
            <a:pPr marL="76311">
              <a:lnSpc>
                <a:spcPts val="992"/>
              </a:lnSpc>
            </a:pPr>
            <a:r>
              <a:rPr sz="1000" dirty="0">
                <a:latin typeface="Arial"/>
                <a:cs typeface="Arial"/>
              </a:rPr>
              <a:t>= BV of debt + BV of equity</a:t>
            </a:r>
            <a:endParaRPr sz="1000">
              <a:latin typeface="Arial"/>
              <a:cs typeface="Arial"/>
            </a:endParaRPr>
          </a:p>
          <a:p>
            <a:pPr marL="76311">
              <a:lnSpc>
                <a:spcPts val="992"/>
              </a:lnSpc>
            </a:pPr>
            <a:r>
              <a:rPr sz="1000" spc="-4" dirty="0">
                <a:latin typeface="Arial"/>
                <a:cs typeface="Arial"/>
              </a:rPr>
              <a:t>c</a:t>
            </a:r>
            <a:r>
              <a:rPr sz="1000" dirty="0">
                <a:latin typeface="Arial"/>
                <a:cs typeface="Arial"/>
              </a:rPr>
              <a:t>.</a:t>
            </a:r>
            <a:r>
              <a:rPr sz="1000" spc="-8" dirty="0">
                <a:latin typeface="Arial"/>
                <a:cs typeface="Arial"/>
              </a:rPr>
              <a:t> </a:t>
            </a:r>
            <a:r>
              <a:rPr sz="1000" spc="-4" dirty="0">
                <a:latin typeface="Arial"/>
                <a:cs typeface="Arial"/>
              </a:rPr>
              <a:t>Investe</a:t>
            </a:r>
            <a:r>
              <a:rPr sz="1000" dirty="0">
                <a:latin typeface="Arial"/>
                <a:cs typeface="Arial"/>
              </a:rPr>
              <a:t>d</a:t>
            </a:r>
            <a:r>
              <a:rPr sz="1000" spc="-8" dirty="0">
                <a:latin typeface="Arial"/>
                <a:cs typeface="Arial"/>
              </a:rPr>
              <a:t> </a:t>
            </a:r>
            <a:r>
              <a:rPr sz="1000" spc="-4" dirty="0">
                <a:latin typeface="Arial"/>
                <a:cs typeface="Arial"/>
              </a:rPr>
              <a:t>Capital</a:t>
            </a:r>
            <a:endParaRPr sz="1000">
              <a:latin typeface="Arial"/>
              <a:cs typeface="Arial"/>
            </a:endParaRPr>
          </a:p>
          <a:p>
            <a:pPr marL="76311">
              <a:lnSpc>
                <a:spcPts val="992"/>
              </a:lnSpc>
            </a:pPr>
            <a:r>
              <a:rPr sz="1000" dirty="0">
                <a:latin typeface="Arial"/>
                <a:cs typeface="Arial"/>
              </a:rPr>
              <a:t>= BV of equity + BV of debt - Cash</a:t>
            </a:r>
            <a:endParaRPr sz="1000">
              <a:latin typeface="Arial"/>
              <a:cs typeface="Arial"/>
            </a:endParaRPr>
          </a:p>
        </p:txBody>
      </p:sp>
      <p:sp>
        <p:nvSpPr>
          <p:cNvPr id="3" name="object 3"/>
          <p:cNvSpPr txBox="1"/>
          <p:nvPr/>
        </p:nvSpPr>
        <p:spPr>
          <a:xfrm>
            <a:off x="1452837" y="5326963"/>
            <a:ext cx="7052276" cy="389869"/>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3501066" y="3544147"/>
            <a:ext cx="4429186"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3044344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7" name="object 1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p:nvPr/>
        </p:nvSpPr>
        <p:spPr>
          <a:xfrm>
            <a:off x="2601519" y="2017059"/>
            <a:ext cx="4754917" cy="3697941"/>
          </a:xfrm>
          <a:prstGeom prst="rect">
            <a:avLst/>
          </a:prstGeom>
          <a:blipFill>
            <a:blip r:embed="rId8" cstate="print"/>
            <a:stretch>
              <a:fillRect/>
            </a:stretch>
          </a:blipFill>
        </p:spPr>
        <p:txBody>
          <a:bodyPr wrap="square" lIns="0" tIns="0" rIns="0" bIns="0" rtlCol="0">
            <a:noAutofit/>
          </a:bodyPr>
          <a:lstStyle/>
          <a:p>
            <a:endParaRPr/>
          </a:p>
        </p:txBody>
      </p:sp>
      <p:sp>
        <p:nvSpPr>
          <p:cNvPr id="10" name="object 10"/>
          <p:cNvSpPr txBox="1"/>
          <p:nvPr/>
        </p:nvSpPr>
        <p:spPr>
          <a:xfrm>
            <a:off x="1858456" y="1307726"/>
            <a:ext cx="58812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a:t>
            </a:r>
            <a:endParaRPr sz="2200">
              <a:latin typeface="Times New Roman"/>
              <a:cs typeface="Times New Roman"/>
            </a:endParaRPr>
          </a:p>
        </p:txBody>
      </p:sp>
      <p:sp>
        <p:nvSpPr>
          <p:cNvPr id="9" name="object 9"/>
          <p:cNvSpPr txBox="1"/>
          <p:nvPr/>
        </p:nvSpPr>
        <p:spPr>
          <a:xfrm>
            <a:off x="2451209" y="1307726"/>
            <a:ext cx="77266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versus</a:t>
            </a:r>
            <a:endParaRPr sz="2200">
              <a:latin typeface="Times New Roman"/>
              <a:cs typeface="Times New Roman"/>
            </a:endParaRPr>
          </a:p>
        </p:txBody>
      </p:sp>
      <p:sp>
        <p:nvSpPr>
          <p:cNvPr id="8" name="object 8"/>
          <p:cNvSpPr txBox="1"/>
          <p:nvPr/>
        </p:nvSpPr>
        <p:spPr>
          <a:xfrm>
            <a:off x="3228504" y="1307726"/>
            <a:ext cx="140322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ln(Expected</a:t>
            </a:r>
            <a:endParaRPr sz="2200">
              <a:latin typeface="Times New Roman"/>
              <a:cs typeface="Times New Roman"/>
            </a:endParaRPr>
          </a:p>
        </p:txBody>
      </p:sp>
      <p:sp>
        <p:nvSpPr>
          <p:cNvPr id="7" name="object 7"/>
          <p:cNvSpPr txBox="1"/>
          <p:nvPr/>
        </p:nvSpPr>
        <p:spPr>
          <a:xfrm>
            <a:off x="4636348" y="1307726"/>
            <a:ext cx="100349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Growth)</a:t>
            </a:r>
            <a:endParaRPr sz="2200">
              <a:latin typeface="Times New Roman"/>
              <a:cs typeface="Times New Roman"/>
            </a:endParaRPr>
          </a:p>
        </p:txBody>
      </p:sp>
      <p:sp>
        <p:nvSpPr>
          <p:cNvPr id="6" name="object 6"/>
          <p:cNvSpPr txBox="1"/>
          <p:nvPr/>
        </p:nvSpPr>
        <p:spPr>
          <a:xfrm>
            <a:off x="5644460" y="1307726"/>
            <a:ext cx="2032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5" name="object 5"/>
          <p:cNvSpPr txBox="1"/>
          <p:nvPr/>
        </p:nvSpPr>
        <p:spPr>
          <a:xfrm>
            <a:off x="5852278" y="1307726"/>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6783248" y="1307726"/>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69</a:t>
            </a:r>
            <a:endParaRPr sz="1300">
              <a:latin typeface="Times New Roman"/>
              <a:cs typeface="Times New Roman"/>
            </a:endParaRPr>
          </a:p>
        </p:txBody>
      </p:sp>
    </p:spTree>
    <p:extLst>
      <p:ext uri="{BB962C8B-B14F-4D97-AF65-F5344CB8AC3E}">
        <p14:creationId xmlns:p14="http://schemas.microsoft.com/office/powerpoint/2010/main" val="1475190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7" name="object 17"/>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1" name="object 11"/>
          <p:cNvSpPr/>
          <p:nvPr/>
        </p:nvSpPr>
        <p:spPr>
          <a:xfrm>
            <a:off x="2355273" y="2218765"/>
            <a:ext cx="4525818" cy="1270466"/>
          </a:xfrm>
          <a:prstGeom prst="rect">
            <a:avLst/>
          </a:prstGeom>
          <a:blipFill>
            <a:blip r:embed="rId8" cstate="print"/>
            <a:stretch>
              <a:fillRect/>
            </a:stretch>
          </a:blipFill>
        </p:spPr>
        <p:txBody>
          <a:bodyPr wrap="square" lIns="0" tIns="0" rIns="0" bIns="0" rtlCol="0">
            <a:noAutofit/>
          </a:bodyPr>
          <a:lstStyle/>
          <a:p>
            <a:endParaRPr/>
          </a:p>
        </p:txBody>
      </p:sp>
      <p:sp>
        <p:nvSpPr>
          <p:cNvPr id="10" name="object 10"/>
          <p:cNvSpPr/>
          <p:nvPr/>
        </p:nvSpPr>
        <p:spPr>
          <a:xfrm>
            <a:off x="2008909" y="3765177"/>
            <a:ext cx="4987636" cy="1553415"/>
          </a:xfrm>
          <a:prstGeom prst="rect">
            <a:avLst/>
          </a:prstGeom>
          <a:blipFill>
            <a:blip r:embed="rId9" cstate="print"/>
            <a:stretch>
              <a:fillRect/>
            </a:stretch>
          </a:blipFill>
        </p:spPr>
        <p:txBody>
          <a:bodyPr wrap="square" lIns="0" tIns="0" rIns="0" bIns="0" rtlCol="0">
            <a:noAutofit/>
          </a:bodyPr>
          <a:lstStyle/>
          <a:p>
            <a:endParaRPr/>
          </a:p>
        </p:txBody>
      </p:sp>
      <p:sp>
        <p:nvSpPr>
          <p:cNvPr id="9" name="object 9"/>
          <p:cNvSpPr txBox="1"/>
          <p:nvPr/>
        </p:nvSpPr>
        <p:spPr>
          <a:xfrm>
            <a:off x="2677619" y="984998"/>
            <a:ext cx="58812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PEG</a:t>
            </a:r>
            <a:endParaRPr sz="2200">
              <a:latin typeface="Times New Roman"/>
              <a:cs typeface="Times New Roman"/>
            </a:endParaRPr>
          </a:p>
        </p:txBody>
      </p:sp>
      <p:sp>
        <p:nvSpPr>
          <p:cNvPr id="8" name="object 8"/>
          <p:cNvSpPr txBox="1"/>
          <p:nvPr/>
        </p:nvSpPr>
        <p:spPr>
          <a:xfrm>
            <a:off x="3270372" y="984998"/>
            <a:ext cx="212709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Ratio Regression -</a:t>
            </a:r>
            <a:endParaRPr sz="2200">
              <a:latin typeface="Times New Roman"/>
              <a:cs typeface="Times New Roman"/>
            </a:endParaRPr>
          </a:p>
        </p:txBody>
      </p:sp>
      <p:sp>
        <p:nvSpPr>
          <p:cNvPr id="7" name="object 7"/>
          <p:cNvSpPr txBox="1"/>
          <p:nvPr/>
        </p:nvSpPr>
        <p:spPr>
          <a:xfrm>
            <a:off x="5402088" y="984998"/>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6" name="object 6"/>
          <p:cNvSpPr txBox="1"/>
          <p:nvPr/>
        </p:nvSpPr>
        <p:spPr>
          <a:xfrm>
            <a:off x="5825594" y="984998"/>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stocks</a:t>
            </a:r>
            <a:endParaRPr sz="2200">
              <a:latin typeface="Times New Roman"/>
              <a:cs typeface="Times New Roman"/>
            </a:endParaRPr>
          </a:p>
        </p:txBody>
      </p:sp>
      <p:sp>
        <p:nvSpPr>
          <p:cNvPr id="5" name="object 5"/>
          <p:cNvSpPr txBox="1"/>
          <p:nvPr/>
        </p:nvSpPr>
        <p:spPr>
          <a:xfrm>
            <a:off x="3855391" y="1298763"/>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4786361"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70</a:t>
            </a:r>
            <a:endParaRPr sz="1300">
              <a:latin typeface="Times New Roman"/>
              <a:cs typeface="Times New Roman"/>
            </a:endParaRPr>
          </a:p>
        </p:txBody>
      </p:sp>
    </p:spTree>
    <p:extLst>
      <p:ext uri="{BB962C8B-B14F-4D97-AF65-F5344CB8AC3E}">
        <p14:creationId xmlns:p14="http://schemas.microsoft.com/office/powerpoint/2010/main" val="97214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2" name="object 1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3" name="object 1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6" name="object 6"/>
          <p:cNvSpPr/>
          <p:nvPr/>
        </p:nvSpPr>
        <p:spPr>
          <a:xfrm>
            <a:off x="2078182" y="2734236"/>
            <a:ext cx="4987636" cy="1389529"/>
          </a:xfrm>
          <a:prstGeom prst="rect">
            <a:avLst/>
          </a:prstGeom>
          <a:blipFill>
            <a:blip r:embed="rId8" cstate="print"/>
            <a:stretch>
              <a:fillRect/>
            </a:stretch>
          </a:blipFill>
        </p:spPr>
        <p:txBody>
          <a:bodyPr wrap="square" lIns="0" tIns="0" rIns="0" bIns="0" rtlCol="0">
            <a:noAutofit/>
          </a:bodyPr>
          <a:lstStyle/>
          <a:p>
            <a:endParaRPr/>
          </a:p>
        </p:txBody>
      </p:sp>
      <p:sp>
        <p:nvSpPr>
          <p:cNvPr id="5" name="object 5"/>
          <p:cNvSpPr txBox="1"/>
          <p:nvPr/>
        </p:nvSpPr>
        <p:spPr>
          <a:xfrm>
            <a:off x="2093536" y="1307726"/>
            <a:ext cx="507334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Negative intercepts…and problem forecasts..</a:t>
            </a:r>
            <a:endParaRPr sz="2200">
              <a:latin typeface="Times New Roman"/>
              <a:cs typeface="Times New Roman"/>
            </a:endParaRPr>
          </a:p>
        </p:txBody>
      </p:sp>
      <p:sp>
        <p:nvSpPr>
          <p:cNvPr id="4" name="object 4"/>
          <p:cNvSpPr txBox="1"/>
          <p:nvPr/>
        </p:nvSpPr>
        <p:spPr>
          <a:xfrm>
            <a:off x="1525442" y="2095500"/>
            <a:ext cx="6916170" cy="70597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When the intercept in a multiples regression is negative, there is the possibility</a:t>
            </a:r>
            <a:endParaRPr sz="1600">
              <a:latin typeface="Times New Roman"/>
              <a:cs typeface="Times New Roman"/>
            </a:endParaRPr>
          </a:p>
          <a:p>
            <a:pPr marL="319115" marR="25042">
              <a:lnSpc>
                <a:spcPts val="1857"/>
              </a:lnSpc>
            </a:pPr>
            <a:r>
              <a:rPr sz="1600" dirty="0">
                <a:latin typeface="Times New Roman"/>
                <a:cs typeface="Times New Roman"/>
              </a:rPr>
              <a:t>that forecasted values can be negative as well. One way (albeit imperfect) is to </a:t>
            </a:r>
            <a:endParaRPr sz="1600">
              <a:latin typeface="Times New Roman"/>
              <a:cs typeface="Times New Roman"/>
            </a:endParaRPr>
          </a:p>
          <a:p>
            <a:pPr marL="319115" marR="25042">
              <a:lnSpc>
                <a:spcPts val="1857"/>
              </a:lnSpc>
              <a:spcBef>
                <a:spcPts val="117"/>
              </a:spcBef>
            </a:pPr>
            <a:r>
              <a:rPr sz="1600" dirty="0">
                <a:latin typeface="Times New Roman"/>
                <a:cs typeface="Times New Roman"/>
              </a:rPr>
              <a:t>re-run the regression without an intercept.</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71</a:t>
            </a:r>
            <a:endParaRPr sz="1300">
              <a:latin typeface="Times New Roman"/>
              <a:cs typeface="Times New Roman"/>
            </a:endParaRPr>
          </a:p>
        </p:txBody>
      </p:sp>
    </p:spTree>
    <p:extLst>
      <p:ext uri="{BB962C8B-B14F-4D97-AF65-F5344CB8AC3E}">
        <p14:creationId xmlns:p14="http://schemas.microsoft.com/office/powerpoint/2010/main" val="25119118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2" name="object 1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3" name="object 1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6" name="object 6"/>
          <p:cNvSpPr txBox="1"/>
          <p:nvPr/>
        </p:nvSpPr>
        <p:spPr>
          <a:xfrm>
            <a:off x="2681746" y="1307726"/>
            <a:ext cx="389704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Applying the PEG ratio regression</a:t>
            </a:r>
            <a:endParaRPr sz="2200">
              <a:latin typeface="Times New Roman"/>
              <a:cs typeface="Times New Roman"/>
            </a:endParaRPr>
          </a:p>
        </p:txBody>
      </p:sp>
      <p:sp>
        <p:nvSpPr>
          <p:cNvPr id="5" name="object 5"/>
          <p:cNvSpPr txBox="1"/>
          <p:nvPr/>
        </p:nvSpPr>
        <p:spPr>
          <a:xfrm>
            <a:off x="1525442" y="2095500"/>
            <a:ext cx="6794349" cy="45944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Consider Dell again. The stock has an expected growth rate of 10%, a beta of</a:t>
            </a:r>
            <a:endParaRPr sz="1600">
              <a:latin typeface="Times New Roman"/>
              <a:cs typeface="Times New Roman"/>
            </a:endParaRPr>
          </a:p>
          <a:p>
            <a:pPr marL="319115" marR="30772">
              <a:lnSpc>
                <a:spcPct val="95825"/>
              </a:lnSpc>
            </a:pPr>
            <a:r>
              <a:rPr sz="1600" dirty="0">
                <a:latin typeface="Times New Roman"/>
                <a:cs typeface="Times New Roman"/>
              </a:rPr>
              <a:t>1.20 and pays out no dividends. What should its PEG ratio be?</a:t>
            </a:r>
            <a:endParaRPr sz="1600">
              <a:latin typeface="Times New Roman"/>
              <a:cs typeface="Times New Roman"/>
            </a:endParaRPr>
          </a:p>
        </p:txBody>
      </p:sp>
      <p:sp>
        <p:nvSpPr>
          <p:cNvPr id="4" name="object 4"/>
          <p:cNvSpPr txBox="1"/>
          <p:nvPr/>
        </p:nvSpPr>
        <p:spPr>
          <a:xfrm>
            <a:off x="1525442" y="4049259"/>
            <a:ext cx="6729630" cy="489123"/>
          </a:xfrm>
          <a:prstGeom prst="rect">
            <a:avLst/>
          </a:prstGeom>
        </p:spPr>
        <p:txBody>
          <a:bodyPr wrap="square" lIns="0" tIns="0" rIns="0" bIns="0" rtlCol="0">
            <a:noAutofit/>
          </a:bodyPr>
          <a:lstStyle/>
          <a:p>
            <a:pPr marL="11397">
              <a:lnSpc>
                <a:spcPts val="1844"/>
              </a:lnSpc>
              <a:spcBef>
                <a:spcPts val="92"/>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If the stock</a:t>
            </a:r>
            <a:r>
              <a:rPr sz="1600" dirty="0">
                <a:latin typeface="MS PGothic"/>
                <a:cs typeface="MS PGothic"/>
              </a:rPr>
              <a:t>’</a:t>
            </a:r>
            <a:r>
              <a:rPr sz="1600" dirty="0">
                <a:latin typeface="Times New Roman"/>
                <a:cs typeface="Times New Roman"/>
              </a:rPr>
              <a:t>s actual PE ratio is 18, what does this analysis tell you about the</a:t>
            </a:r>
            <a:endParaRPr sz="1600">
              <a:latin typeface="Times New Roman"/>
              <a:cs typeface="Times New Roman"/>
            </a:endParaRPr>
          </a:p>
          <a:p>
            <a:pPr marL="319115" marR="34137">
              <a:lnSpc>
                <a:spcPct val="95825"/>
              </a:lnSpc>
            </a:pPr>
            <a:r>
              <a:rPr sz="1600" dirty="0">
                <a:latin typeface="Times New Roman"/>
                <a:cs typeface="Times New Roman"/>
              </a:rPr>
              <a:t>stock?</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72</a:t>
            </a:r>
            <a:endParaRPr sz="1300">
              <a:latin typeface="Times New Roman"/>
              <a:cs typeface="Times New Roman"/>
            </a:endParaRPr>
          </a:p>
        </p:txBody>
      </p:sp>
    </p:spTree>
    <p:extLst>
      <p:ext uri="{BB962C8B-B14F-4D97-AF65-F5344CB8AC3E}">
        <p14:creationId xmlns:p14="http://schemas.microsoft.com/office/powerpoint/2010/main" val="13436662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2" name="object 12"/>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3"/>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4"/>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7" name="object 7"/>
          <p:cNvSpPr txBox="1"/>
          <p:nvPr/>
        </p:nvSpPr>
        <p:spPr>
          <a:xfrm>
            <a:off x="2270034" y="1307726"/>
            <a:ext cx="472044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 Variant on PEG Ratio: The PEGY ratio</a:t>
            </a:r>
            <a:endParaRPr sz="2200">
              <a:latin typeface="Times New Roman"/>
              <a:cs typeface="Times New Roman"/>
            </a:endParaRPr>
          </a:p>
        </p:txBody>
      </p:sp>
      <p:sp>
        <p:nvSpPr>
          <p:cNvPr id="6" name="object 6"/>
          <p:cNvSpPr txBox="1"/>
          <p:nvPr/>
        </p:nvSpPr>
        <p:spPr>
          <a:xfrm>
            <a:off x="1525442" y="2095500"/>
            <a:ext cx="6874467" cy="1524000"/>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PEG ratio is biased against low growth firms</a:t>
            </a:r>
            <a:r>
              <a:rPr sz="2400" spc="-88" baseline="1610" dirty="0">
                <a:latin typeface="Times New Roman"/>
                <a:cs typeface="Times New Roman"/>
              </a:rPr>
              <a:t> </a:t>
            </a:r>
            <a:r>
              <a:rPr sz="2400" baseline="1610" dirty="0">
                <a:latin typeface="Times New Roman"/>
                <a:cs typeface="Times New Roman"/>
              </a:rPr>
              <a:t>because the relationship</a:t>
            </a:r>
            <a:endParaRPr sz="1600">
              <a:latin typeface="Times New Roman"/>
              <a:cs typeface="Times New Roman"/>
            </a:endParaRPr>
          </a:p>
          <a:p>
            <a:pPr marL="319115" marR="114225">
              <a:lnSpc>
                <a:spcPts val="1857"/>
              </a:lnSpc>
            </a:pPr>
            <a:r>
              <a:rPr sz="1600" dirty="0">
                <a:latin typeface="Times New Roman"/>
                <a:cs typeface="Times New Roman"/>
              </a:rPr>
              <a:t>between value and growth is non-linear. One variant that has been devised to </a:t>
            </a:r>
            <a:endParaRPr sz="1600">
              <a:latin typeface="Times New Roman"/>
              <a:cs typeface="Times New Roman"/>
            </a:endParaRPr>
          </a:p>
          <a:p>
            <a:pPr marL="319115" marR="114225">
              <a:lnSpc>
                <a:spcPts val="1857"/>
              </a:lnSpc>
              <a:spcBef>
                <a:spcPts val="117"/>
              </a:spcBef>
            </a:pPr>
            <a:r>
              <a:rPr sz="1600" dirty="0">
                <a:latin typeface="Times New Roman"/>
                <a:cs typeface="Times New Roman"/>
              </a:rPr>
              <a:t>consolidate the growth rate and the expected dividend yield:</a:t>
            </a:r>
            <a:endParaRPr sz="1600">
              <a:latin typeface="Times New Roman"/>
              <a:cs typeface="Times New Roman"/>
            </a:endParaRPr>
          </a:p>
          <a:p>
            <a:pPr marL="1088556" marR="23988">
              <a:lnSpc>
                <a:spcPct val="95825"/>
              </a:lnSpc>
              <a:spcBef>
                <a:spcPts val="417"/>
              </a:spcBef>
            </a:pPr>
            <a:r>
              <a:rPr sz="1600" dirty="0">
                <a:latin typeface="Times New Roman"/>
                <a:cs typeface="Times New Roman"/>
              </a:rPr>
              <a:t>PEGY = PE / (Expected Growth Rate + Dividend Yield)</a:t>
            </a:r>
            <a:endParaRPr sz="1600">
              <a:latin typeface="Times New Roman"/>
              <a:cs typeface="Times New Roman"/>
            </a:endParaRPr>
          </a:p>
          <a:p>
            <a:pPr marL="319115" indent="-307718">
              <a:lnSpc>
                <a:spcPct val="99466"/>
              </a:lnSpc>
              <a:spcBef>
                <a:spcPts val="476"/>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As an example, Con Ed has a PE ratio of 16, an expected growth rate of 5% in earnings and a dividend yield of 4.5%.</a:t>
            </a:r>
            <a:endParaRPr sz="1600">
              <a:latin typeface="Times New Roman"/>
              <a:cs typeface="Times New Roman"/>
            </a:endParaRPr>
          </a:p>
        </p:txBody>
      </p:sp>
      <p:sp>
        <p:nvSpPr>
          <p:cNvPr id="5" name="object 5"/>
          <p:cNvSpPr txBox="1"/>
          <p:nvPr/>
        </p:nvSpPr>
        <p:spPr>
          <a:xfrm>
            <a:off x="1941078" y="3675750"/>
            <a:ext cx="141734" cy="463030"/>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4" name="object 4"/>
          <p:cNvSpPr txBox="1"/>
          <p:nvPr/>
        </p:nvSpPr>
        <p:spPr>
          <a:xfrm>
            <a:off x="2200852" y="3679339"/>
            <a:ext cx="1943737" cy="459441"/>
          </a:xfrm>
          <a:prstGeom prst="rect">
            <a:avLst/>
          </a:prstGeom>
        </p:spPr>
        <p:txBody>
          <a:bodyPr wrap="square" lIns="0" tIns="0" rIns="0" bIns="0" rtlCol="0">
            <a:noAutofit/>
          </a:bodyPr>
          <a:lstStyle/>
          <a:p>
            <a:pPr marL="11397" marR="27352">
              <a:lnSpc>
                <a:spcPts val="1476"/>
              </a:lnSpc>
              <a:spcBef>
                <a:spcPts val="74"/>
              </a:spcBef>
            </a:pPr>
            <a:r>
              <a:rPr sz="1400" dirty="0">
                <a:latin typeface="Times New Roman"/>
                <a:cs typeface="Times New Roman"/>
              </a:rPr>
              <a:t>PEG = 16/ 5 = 3.2</a:t>
            </a:r>
            <a:endParaRPr sz="1400">
              <a:latin typeface="Times New Roman"/>
              <a:cs typeface="Times New Roman"/>
            </a:endParaRPr>
          </a:p>
          <a:p>
            <a:pPr marL="11397">
              <a:lnSpc>
                <a:spcPct val="95825"/>
              </a:lnSpc>
              <a:spcBef>
                <a:spcPts val="338"/>
              </a:spcBef>
            </a:pPr>
            <a:r>
              <a:rPr sz="1400" dirty="0">
                <a:latin typeface="Times New Roman"/>
                <a:cs typeface="Times New Roman"/>
              </a:rPr>
              <a:t>PEGY = 16/(5+4.5) = 1.7</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73</a:t>
            </a:r>
            <a:endParaRPr sz="1300">
              <a:latin typeface="Times New Roman"/>
              <a:cs typeface="Times New Roman"/>
            </a:endParaRPr>
          </a:p>
        </p:txBody>
      </p:sp>
    </p:spTree>
    <p:extLst>
      <p:ext uri="{BB962C8B-B14F-4D97-AF65-F5344CB8AC3E}">
        <p14:creationId xmlns:p14="http://schemas.microsoft.com/office/powerpoint/2010/main" val="11820163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txBox="1"/>
          <p:nvPr/>
        </p:nvSpPr>
        <p:spPr>
          <a:xfrm>
            <a:off x="2185405" y="1307726"/>
            <a:ext cx="488968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Value/Earnings and Value/Cashflow</a:t>
            </a:r>
            <a:r>
              <a:rPr sz="3200" spc="-119" baseline="1207" dirty="0">
                <a:latin typeface="Times New Roman"/>
                <a:cs typeface="Times New Roman"/>
              </a:rPr>
              <a:t> </a:t>
            </a:r>
            <a:r>
              <a:rPr sz="3200" baseline="1207" dirty="0">
                <a:latin typeface="Times New Roman"/>
                <a:cs typeface="Times New Roman"/>
              </a:rPr>
              <a:t>Ratios</a:t>
            </a:r>
            <a:endParaRPr sz="2200">
              <a:latin typeface="Times New Roman"/>
              <a:cs typeface="Times New Roman"/>
            </a:endParaRPr>
          </a:p>
        </p:txBody>
      </p:sp>
      <p:sp>
        <p:nvSpPr>
          <p:cNvPr id="7" name="object 7"/>
          <p:cNvSpPr txBox="1"/>
          <p:nvPr/>
        </p:nvSpPr>
        <p:spPr>
          <a:xfrm>
            <a:off x="1525442" y="2095500"/>
            <a:ext cx="6805224" cy="1770529"/>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While Price earnings ratios look at the market value of equity relative to</a:t>
            </a:r>
            <a:endParaRPr sz="1600">
              <a:latin typeface="Times New Roman"/>
              <a:cs typeface="Times New Roman"/>
            </a:endParaRPr>
          </a:p>
          <a:p>
            <a:pPr marL="319115">
              <a:lnSpc>
                <a:spcPct val="99562"/>
              </a:lnSpc>
            </a:pPr>
            <a:r>
              <a:rPr sz="1600" dirty="0">
                <a:latin typeface="Times New Roman"/>
                <a:cs typeface="Times New Roman"/>
              </a:rPr>
              <a:t>earnings to equity investors, Value earnings ratios look at the market value of the operating assets of the firm</a:t>
            </a:r>
            <a:r>
              <a:rPr sz="1600" spc="-88" dirty="0">
                <a:latin typeface="Times New Roman"/>
                <a:cs typeface="Times New Roman"/>
              </a:rPr>
              <a:t> </a:t>
            </a:r>
            <a:r>
              <a:rPr sz="1600" dirty="0">
                <a:latin typeface="Times New Roman"/>
                <a:cs typeface="Times New Roman"/>
              </a:rPr>
              <a:t>(Enterprise value or EV) relative to operating earnings or cash flows.</a:t>
            </a:r>
            <a:endParaRPr sz="1600">
              <a:latin typeface="Times New Roman"/>
              <a:cs typeface="Times New Roman"/>
            </a:endParaRPr>
          </a:p>
          <a:p>
            <a:pPr marL="319115" marR="23988">
              <a:lnSpc>
                <a:spcPct val="95825"/>
              </a:lnSpc>
              <a:spcBef>
                <a:spcPts val="434"/>
              </a:spcBef>
            </a:pPr>
            <a:r>
              <a:rPr sz="1600" dirty="0">
                <a:latin typeface="Times New Roman"/>
                <a:cs typeface="Times New Roman"/>
              </a:rPr>
              <a:t>EV = Market value of equity + Debt – Cash</a:t>
            </a:r>
            <a:endParaRPr sz="1600">
              <a:latin typeface="Times New Roman"/>
              <a:cs typeface="Times New Roman"/>
            </a:endParaRPr>
          </a:p>
          <a:p>
            <a:pPr marL="11397" marR="23988">
              <a:lnSpc>
                <a:spcPct val="95825"/>
              </a:lnSpc>
              <a:spcBef>
                <a:spcPts val="476"/>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form of value to cash flow</a:t>
            </a:r>
            <a:r>
              <a:rPr sz="1600" spc="-88" dirty="0">
                <a:latin typeface="Times New Roman"/>
                <a:cs typeface="Times New Roman"/>
              </a:rPr>
              <a:t> </a:t>
            </a:r>
            <a:r>
              <a:rPr sz="1600" dirty="0">
                <a:latin typeface="Times New Roman"/>
                <a:cs typeface="Times New Roman"/>
              </a:rPr>
              <a:t>ratios that has the closest parallels in DCF</a:t>
            </a:r>
            <a:endParaRPr sz="1600">
              <a:latin typeface="Times New Roman"/>
              <a:cs typeface="Times New Roman"/>
            </a:endParaRPr>
          </a:p>
          <a:p>
            <a:pPr marL="319115" marR="23988">
              <a:lnSpc>
                <a:spcPct val="95825"/>
              </a:lnSpc>
              <a:spcBef>
                <a:spcPts val="67"/>
              </a:spcBef>
            </a:pPr>
            <a:r>
              <a:rPr sz="1600" dirty="0">
                <a:latin typeface="Times New Roman"/>
                <a:cs typeface="Times New Roman"/>
              </a:rPr>
              <a:t>valuation is the ratio of Firm value to Free Cash Flow to the Firm.</a:t>
            </a:r>
            <a:endParaRPr sz="1600">
              <a:latin typeface="Times New Roman"/>
              <a:cs typeface="Times New Roman"/>
            </a:endParaRPr>
          </a:p>
        </p:txBody>
      </p:sp>
      <p:sp>
        <p:nvSpPr>
          <p:cNvPr id="6" name="object 6"/>
          <p:cNvSpPr txBox="1"/>
          <p:nvPr/>
        </p:nvSpPr>
        <p:spPr>
          <a:xfrm>
            <a:off x="1941078" y="3911074"/>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5" name="object 5"/>
          <p:cNvSpPr txBox="1"/>
          <p:nvPr/>
        </p:nvSpPr>
        <p:spPr>
          <a:xfrm>
            <a:off x="2200851" y="3914663"/>
            <a:ext cx="3731045" cy="201705"/>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FCFF = EBIT (1-t) - Net Cap Ex - Change in WC</a:t>
            </a:r>
            <a:endParaRPr sz="1400">
              <a:latin typeface="Times New Roman"/>
              <a:cs typeface="Times New Roman"/>
            </a:endParaRPr>
          </a:p>
        </p:txBody>
      </p:sp>
      <p:sp>
        <p:nvSpPr>
          <p:cNvPr id="4" name="object 4"/>
          <p:cNvSpPr txBox="1"/>
          <p:nvPr/>
        </p:nvSpPr>
        <p:spPr>
          <a:xfrm>
            <a:off x="1525442" y="4183379"/>
            <a:ext cx="6938406" cy="467061"/>
          </a:xfrm>
          <a:prstGeom prst="rect">
            <a:avLst/>
          </a:prstGeom>
        </p:spPr>
        <p:txBody>
          <a:bodyPr wrap="square" lIns="0" tIns="0" rIns="0" bIns="0" rtlCol="0">
            <a:noAutofit/>
          </a:bodyPr>
          <a:lstStyle/>
          <a:p>
            <a:pPr marL="11397" marR="30772">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In practice, what we observe more commonly are firm</a:t>
            </a:r>
            <a:r>
              <a:rPr sz="2400" spc="-88" baseline="1610" dirty="0">
                <a:latin typeface="Times New Roman"/>
                <a:cs typeface="Times New Roman"/>
              </a:rPr>
              <a:t> </a:t>
            </a:r>
            <a:r>
              <a:rPr sz="2400" baseline="1610" dirty="0">
                <a:latin typeface="Times New Roman"/>
                <a:cs typeface="Times New Roman"/>
              </a:rPr>
              <a:t>values as multiples of</a:t>
            </a:r>
            <a:endParaRPr sz="1600">
              <a:latin typeface="Times New Roman"/>
              <a:cs typeface="Times New Roman"/>
            </a:endParaRPr>
          </a:p>
          <a:p>
            <a:pPr marL="319115">
              <a:lnSpc>
                <a:spcPct val="95825"/>
              </a:lnSpc>
            </a:pPr>
            <a:r>
              <a:rPr sz="1600" dirty="0">
                <a:latin typeface="Times New Roman"/>
                <a:cs typeface="Times New Roman"/>
              </a:rPr>
              <a:t>operating income (EBIT), after-tax operating income (EBIT (1-t)) or EBITDA.</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74</a:t>
            </a:r>
            <a:endParaRPr sz="1300">
              <a:latin typeface="Times New Roman"/>
              <a:cs typeface="Times New Roman"/>
            </a:endParaRPr>
          </a:p>
        </p:txBody>
      </p:sp>
    </p:spTree>
    <p:extLst>
      <p:ext uri="{BB962C8B-B14F-4D97-AF65-F5344CB8AC3E}">
        <p14:creationId xmlns:p14="http://schemas.microsoft.com/office/powerpoint/2010/main" val="2325943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2189057" y="1307726"/>
            <a:ext cx="488236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Value/FCFF Multiples and the Alternatives</a:t>
            </a:r>
            <a:endParaRPr sz="2200">
              <a:latin typeface="Times New Roman"/>
              <a:cs typeface="Times New Roman"/>
            </a:endParaRPr>
          </a:p>
        </p:txBody>
      </p:sp>
      <p:sp>
        <p:nvSpPr>
          <p:cNvPr id="4" name="object 4"/>
          <p:cNvSpPr txBox="1"/>
          <p:nvPr/>
        </p:nvSpPr>
        <p:spPr>
          <a:xfrm>
            <a:off x="1525442" y="2095500"/>
            <a:ext cx="6805347" cy="2398059"/>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Assume that you have computed the value of a firm,</a:t>
            </a:r>
            <a:r>
              <a:rPr sz="2400" spc="-88" baseline="1610" dirty="0">
                <a:latin typeface="Times New Roman"/>
                <a:cs typeface="Times New Roman"/>
              </a:rPr>
              <a:t> </a:t>
            </a:r>
            <a:r>
              <a:rPr sz="2400" baseline="1610" dirty="0">
                <a:latin typeface="Times New Roman"/>
                <a:cs typeface="Times New Roman"/>
              </a:rPr>
              <a:t>using discounted cash</a:t>
            </a:r>
            <a:endParaRPr sz="1600">
              <a:latin typeface="Times New Roman"/>
              <a:cs typeface="Times New Roman"/>
            </a:endParaRPr>
          </a:p>
          <a:p>
            <a:pPr marL="319115" marR="267008">
              <a:lnSpc>
                <a:spcPts val="1857"/>
              </a:lnSpc>
            </a:pPr>
            <a:r>
              <a:rPr sz="1600" dirty="0">
                <a:latin typeface="Times New Roman"/>
                <a:cs typeface="Times New Roman"/>
              </a:rPr>
              <a:t>flow</a:t>
            </a:r>
            <a:r>
              <a:rPr sz="1600" spc="-88" dirty="0">
                <a:latin typeface="Times New Roman"/>
                <a:cs typeface="Times New Roman"/>
              </a:rPr>
              <a:t> </a:t>
            </a:r>
            <a:r>
              <a:rPr sz="1600" dirty="0">
                <a:latin typeface="Times New Roman"/>
                <a:cs typeface="Times New Roman"/>
              </a:rPr>
              <a:t>models. Rank the following multiples in the order of magnitude from </a:t>
            </a:r>
            <a:endParaRPr sz="1600">
              <a:latin typeface="Times New Roman"/>
              <a:cs typeface="Times New Roman"/>
            </a:endParaRPr>
          </a:p>
          <a:p>
            <a:pPr marL="319115" marR="267008">
              <a:lnSpc>
                <a:spcPts val="1857"/>
              </a:lnSpc>
              <a:spcBef>
                <a:spcPts val="117"/>
              </a:spcBef>
            </a:pPr>
            <a:r>
              <a:rPr sz="1600" dirty="0">
                <a:latin typeface="Times New Roman"/>
                <a:cs typeface="Times New Roman"/>
              </a:rPr>
              <a:t>lowest to highest?</a:t>
            </a:r>
            <a:endParaRPr sz="1600">
              <a:latin typeface="Times New Roman"/>
              <a:cs typeface="Times New Roman"/>
            </a:endParaRPr>
          </a:p>
          <a:p>
            <a:pPr marL="11397" marR="23988">
              <a:lnSpc>
                <a:spcPct val="95825"/>
              </a:lnSpc>
              <a:spcBef>
                <a:spcPts val="41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EV/EBIT</a:t>
            </a:r>
            <a:endParaRPr sz="1600">
              <a:latin typeface="Times New Roman"/>
              <a:cs typeface="Times New Roman"/>
            </a:endParaRPr>
          </a:p>
          <a:p>
            <a:pPr marL="11397" marR="23988">
              <a:lnSpc>
                <a:spcPct val="95825"/>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EV/EBIT(1-t)</a:t>
            </a:r>
            <a:endParaRPr sz="1600">
              <a:latin typeface="Times New Roman"/>
              <a:cs typeface="Times New Roman"/>
            </a:endParaRPr>
          </a:p>
          <a:p>
            <a:pPr marL="11397" marR="23988">
              <a:lnSpc>
                <a:spcPct val="95825"/>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EV/FCFF</a:t>
            </a:r>
            <a:endParaRPr sz="1600">
              <a:latin typeface="Times New Roman"/>
              <a:cs typeface="Times New Roman"/>
            </a:endParaRPr>
          </a:p>
          <a:p>
            <a:pPr marL="11397" marR="23988">
              <a:lnSpc>
                <a:spcPct val="95825"/>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EV/EBITDA</a:t>
            </a:r>
            <a:endParaRPr sz="1600">
              <a:latin typeface="Times New Roman"/>
              <a:cs typeface="Times New Roman"/>
            </a:endParaRPr>
          </a:p>
          <a:p>
            <a:pPr marL="319115" indent="-307718">
              <a:lnSpc>
                <a:spcPct val="99466"/>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What assumption(s) would you need to make for the Value/EBIT(1-t) ratio to be equal to the Value/FCFF multiple?</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75</a:t>
            </a:r>
            <a:endParaRPr sz="1300">
              <a:latin typeface="Times New Roman"/>
              <a:cs typeface="Times New Roman"/>
            </a:endParaRPr>
          </a:p>
        </p:txBody>
      </p:sp>
    </p:spTree>
    <p:extLst>
      <p:ext uri="{BB962C8B-B14F-4D97-AF65-F5344CB8AC3E}">
        <p14:creationId xmlns:p14="http://schemas.microsoft.com/office/powerpoint/2010/main" val="22103207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5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51" name="object 5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52" name="object 5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53" name="object 5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54" name="object 5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55" name="object 5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56" name="object 5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7" name="object 57"/>
          <p:cNvSpPr/>
          <p:nvPr/>
        </p:nvSpPr>
        <p:spPr>
          <a:xfrm>
            <a:off x="1593273" y="2420470"/>
            <a:ext cx="6165271" cy="806824"/>
          </a:xfrm>
          <a:custGeom>
            <a:avLst/>
            <a:gdLst/>
            <a:ahLst/>
            <a:cxnLst/>
            <a:rect l="l" t="t" r="r" b="b"/>
            <a:pathLst>
              <a:path w="6781798" h="914400">
                <a:moveTo>
                  <a:pt x="0" y="0"/>
                </a:moveTo>
                <a:lnTo>
                  <a:pt x="0" y="914400"/>
                </a:lnTo>
                <a:lnTo>
                  <a:pt x="6781798" y="914400"/>
                </a:lnTo>
                <a:lnTo>
                  <a:pt x="6781798" y="0"/>
                </a:lnTo>
                <a:lnTo>
                  <a:pt x="0" y="0"/>
                </a:lnTo>
                <a:close/>
              </a:path>
            </a:pathLst>
          </a:custGeom>
          <a:solidFill>
            <a:srgbClr val="FEFFFF"/>
          </a:solidFill>
        </p:spPr>
        <p:txBody>
          <a:bodyPr wrap="square" lIns="0" tIns="0" rIns="0" bIns="0" rtlCol="0">
            <a:noAutofit/>
          </a:bodyPr>
          <a:lstStyle/>
          <a:p>
            <a:endParaRPr/>
          </a:p>
        </p:txBody>
      </p:sp>
      <p:sp>
        <p:nvSpPr>
          <p:cNvPr id="58" name="object 58"/>
          <p:cNvSpPr/>
          <p:nvPr/>
        </p:nvSpPr>
        <p:spPr>
          <a:xfrm>
            <a:off x="1591383" y="2418636"/>
            <a:ext cx="6169049" cy="810491"/>
          </a:xfrm>
          <a:custGeom>
            <a:avLst/>
            <a:gdLst/>
            <a:ahLst/>
            <a:cxnLst/>
            <a:rect l="l" t="t" r="r" b="b"/>
            <a:pathLst>
              <a:path w="6785954" h="918556">
                <a:moveTo>
                  <a:pt x="0" y="0"/>
                </a:moveTo>
                <a:lnTo>
                  <a:pt x="6785954" y="0"/>
                </a:lnTo>
                <a:lnTo>
                  <a:pt x="6785954" y="918556"/>
                </a:lnTo>
                <a:lnTo>
                  <a:pt x="0" y="918556"/>
                </a:lnTo>
                <a:lnTo>
                  <a:pt x="0" y="0"/>
                </a:lnTo>
                <a:close/>
              </a:path>
            </a:pathLst>
          </a:custGeom>
          <a:ln w="4156">
            <a:solidFill>
              <a:srgbClr val="000000"/>
            </a:solidFill>
          </a:ln>
        </p:spPr>
        <p:txBody>
          <a:bodyPr wrap="square" lIns="0" tIns="0" rIns="0" bIns="0" rtlCol="0">
            <a:noAutofit/>
          </a:bodyPr>
          <a:lstStyle/>
          <a:p>
            <a:endParaRPr/>
          </a:p>
        </p:txBody>
      </p:sp>
      <p:sp>
        <p:nvSpPr>
          <p:cNvPr id="49" name="object 49"/>
          <p:cNvSpPr/>
          <p:nvPr/>
        </p:nvSpPr>
        <p:spPr>
          <a:xfrm>
            <a:off x="1868474" y="4771872"/>
            <a:ext cx="5775060" cy="849711"/>
          </a:xfrm>
          <a:custGeom>
            <a:avLst/>
            <a:gdLst/>
            <a:ahLst/>
            <a:cxnLst/>
            <a:rect l="l" t="t" r="r" b="b"/>
            <a:pathLst>
              <a:path w="6352566" h="963006">
                <a:moveTo>
                  <a:pt x="0" y="0"/>
                </a:moveTo>
                <a:lnTo>
                  <a:pt x="6352566" y="0"/>
                </a:lnTo>
                <a:lnTo>
                  <a:pt x="6352566" y="963006"/>
                </a:lnTo>
                <a:lnTo>
                  <a:pt x="0" y="963006"/>
                </a:lnTo>
                <a:lnTo>
                  <a:pt x="0" y="0"/>
                </a:lnTo>
                <a:close/>
              </a:path>
            </a:pathLst>
          </a:custGeom>
          <a:ln w="4156">
            <a:solidFill>
              <a:srgbClr val="000000"/>
            </a:solidFill>
          </a:ln>
        </p:spPr>
        <p:txBody>
          <a:bodyPr wrap="square" lIns="0" tIns="0" rIns="0" bIns="0" rtlCol="0">
            <a:noAutofit/>
          </a:bodyPr>
          <a:lstStyle/>
          <a:p>
            <a:endParaRPr/>
          </a:p>
        </p:txBody>
      </p:sp>
      <p:sp>
        <p:nvSpPr>
          <p:cNvPr id="48" name="object 48"/>
          <p:cNvSpPr txBox="1"/>
          <p:nvPr/>
        </p:nvSpPr>
        <p:spPr>
          <a:xfrm>
            <a:off x="3231734" y="1307726"/>
            <a:ext cx="279709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EV/FCFF: Determinants</a:t>
            </a:r>
            <a:endParaRPr sz="2200">
              <a:latin typeface="Times New Roman"/>
              <a:cs typeface="Times New Roman"/>
            </a:endParaRPr>
          </a:p>
        </p:txBody>
      </p:sp>
      <p:sp>
        <p:nvSpPr>
          <p:cNvPr id="47" name="object 47"/>
          <p:cNvSpPr txBox="1"/>
          <p:nvPr/>
        </p:nvSpPr>
        <p:spPr>
          <a:xfrm>
            <a:off x="1525442" y="2095500"/>
            <a:ext cx="5122083"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Reverting back to a two-stage FCFF DCF model, we get:</a:t>
            </a:r>
            <a:endParaRPr sz="1600">
              <a:latin typeface="Times New Roman"/>
              <a:cs typeface="Times New Roman"/>
            </a:endParaRPr>
          </a:p>
        </p:txBody>
      </p:sp>
      <p:sp>
        <p:nvSpPr>
          <p:cNvPr id="46" name="object 46"/>
          <p:cNvSpPr txBox="1"/>
          <p:nvPr/>
        </p:nvSpPr>
        <p:spPr>
          <a:xfrm>
            <a:off x="2505217" y="2462888"/>
            <a:ext cx="1709592" cy="279659"/>
          </a:xfrm>
          <a:prstGeom prst="rect">
            <a:avLst/>
          </a:prstGeom>
        </p:spPr>
        <p:txBody>
          <a:bodyPr wrap="square" lIns="0" tIns="0" rIns="0" bIns="0" rtlCol="0">
            <a:noAutofit/>
          </a:bodyPr>
          <a:lstStyle/>
          <a:p>
            <a:pPr marL="11397">
              <a:lnSpc>
                <a:spcPts val="2073"/>
              </a:lnSpc>
              <a:spcBef>
                <a:spcPts val="103"/>
              </a:spcBef>
            </a:pPr>
            <a:r>
              <a:rPr sz="1700" baseline="-6957" dirty="0">
                <a:latin typeface="Times New Roman"/>
                <a:cs typeface="Times New Roman"/>
              </a:rPr>
              <a:t>(1</a:t>
            </a:r>
            <a:r>
              <a:rPr sz="1700" spc="-1" baseline="-6957" dirty="0">
                <a:latin typeface="Times New Roman"/>
                <a:cs typeface="Times New Roman"/>
              </a:rPr>
              <a:t> </a:t>
            </a:r>
            <a:r>
              <a:rPr sz="1700" baseline="-6957" dirty="0">
                <a:latin typeface="Times New Roman"/>
                <a:cs typeface="Times New Roman"/>
              </a:rPr>
              <a:t>+</a:t>
            </a:r>
            <a:r>
              <a:rPr sz="1700" spc="-3" baseline="-6957" dirty="0">
                <a:latin typeface="Times New Roman"/>
                <a:cs typeface="Times New Roman"/>
              </a:rPr>
              <a:t> </a:t>
            </a:r>
            <a:r>
              <a:rPr sz="1700" baseline="-6957" dirty="0">
                <a:latin typeface="Times New Roman"/>
                <a:cs typeface="Times New Roman"/>
              </a:rPr>
              <a:t>g)</a:t>
            </a:r>
            <a:r>
              <a:rPr sz="1700" spc="97" baseline="-6957" dirty="0">
                <a:latin typeface="Times New Roman"/>
                <a:cs typeface="Times New Roman"/>
              </a:rPr>
              <a:t> </a:t>
            </a:r>
            <a:r>
              <a:rPr sz="1700" spc="39" baseline="-6957" dirty="0">
                <a:latin typeface="Times New Roman"/>
                <a:cs typeface="Times New Roman"/>
              </a:rPr>
              <a:t>#</a:t>
            </a:r>
            <a:r>
              <a:rPr sz="1700" baseline="-6957" dirty="0">
                <a:latin typeface="Times New Roman"/>
                <a:cs typeface="Times New Roman"/>
              </a:rPr>
              <a:t>1</a:t>
            </a:r>
            <a:r>
              <a:rPr sz="1700" spc="-179" baseline="-6957" dirty="0">
                <a:latin typeface="Times New Roman"/>
                <a:cs typeface="Times New Roman"/>
              </a:rPr>
              <a:t> </a:t>
            </a:r>
            <a:r>
              <a:rPr sz="1700" baseline="-6957" dirty="0">
                <a:latin typeface="Times New Roman"/>
                <a:cs typeface="Times New Roman"/>
              </a:rPr>
              <a:t>-</a:t>
            </a:r>
            <a:r>
              <a:rPr sz="1700" spc="4" baseline="-6957" dirty="0">
                <a:latin typeface="Times New Roman"/>
                <a:cs typeface="Times New Roman"/>
              </a:rPr>
              <a:t> </a:t>
            </a:r>
            <a:r>
              <a:rPr sz="1700" u="heavy" baseline="25509" dirty="0">
                <a:latin typeface="Times New Roman"/>
                <a:cs typeface="Times New Roman"/>
              </a:rPr>
              <a:t>    </a:t>
            </a:r>
            <a:r>
              <a:rPr sz="1700" u="heavy" spc="160" baseline="25509" dirty="0">
                <a:latin typeface="Times New Roman"/>
                <a:cs typeface="Times New Roman"/>
              </a:rPr>
              <a:t> </a:t>
            </a:r>
            <a:r>
              <a:rPr sz="1700" u="heavy" baseline="25509" dirty="0">
                <a:latin typeface="Times New Roman"/>
                <a:cs typeface="Times New Roman"/>
              </a:rPr>
              <a:t>(1</a:t>
            </a:r>
            <a:r>
              <a:rPr sz="1700" u="heavy" spc="-1" baseline="25509" dirty="0">
                <a:latin typeface="Times New Roman"/>
                <a:cs typeface="Times New Roman"/>
              </a:rPr>
              <a:t> </a:t>
            </a:r>
            <a:r>
              <a:rPr sz="1700" u="heavy" baseline="25509" dirty="0">
                <a:latin typeface="Times New Roman"/>
                <a:cs typeface="Times New Roman"/>
              </a:rPr>
              <a:t>+</a:t>
            </a:r>
            <a:r>
              <a:rPr sz="1700" u="heavy" spc="-3" baseline="25509" dirty="0">
                <a:latin typeface="Times New Roman"/>
                <a:cs typeface="Times New Roman"/>
              </a:rPr>
              <a:t> </a:t>
            </a:r>
            <a:r>
              <a:rPr sz="1700" u="heavy" baseline="25509" dirty="0">
                <a:latin typeface="Times New Roman"/>
                <a:cs typeface="Times New Roman"/>
              </a:rPr>
              <a:t>g)       </a:t>
            </a:r>
            <a:r>
              <a:rPr sz="1700" u="heavy" spc="95" baseline="25509" dirty="0">
                <a:latin typeface="Times New Roman"/>
                <a:cs typeface="Times New Roman"/>
              </a:rPr>
              <a:t> </a:t>
            </a:r>
            <a:r>
              <a:rPr sz="1700" spc="-220" baseline="25509" dirty="0">
                <a:latin typeface="Times New Roman"/>
                <a:cs typeface="Times New Roman"/>
              </a:rPr>
              <a:t> </a:t>
            </a:r>
            <a:r>
              <a:rPr sz="1700" baseline="39423" dirty="0">
                <a:latin typeface="Times New Roman"/>
                <a:cs typeface="Times New Roman"/>
              </a:rPr>
              <a:t>$</a:t>
            </a:r>
            <a:endParaRPr sz="1100">
              <a:latin typeface="Times New Roman"/>
              <a:cs typeface="Times New Roman"/>
            </a:endParaRPr>
          </a:p>
        </p:txBody>
      </p:sp>
      <p:sp>
        <p:nvSpPr>
          <p:cNvPr id="45" name="object 45"/>
          <p:cNvSpPr txBox="1"/>
          <p:nvPr/>
        </p:nvSpPr>
        <p:spPr>
          <a:xfrm>
            <a:off x="2036969" y="2572968"/>
            <a:ext cx="409315" cy="162729"/>
          </a:xfrm>
          <a:prstGeom prst="rect">
            <a:avLst/>
          </a:prstGeom>
        </p:spPr>
        <p:txBody>
          <a:bodyPr wrap="square" lIns="0" tIns="0" rIns="0" bIns="0" rtlCol="0">
            <a:noAutofit/>
          </a:bodyPr>
          <a:lstStyle/>
          <a:p>
            <a:pPr marL="11397">
              <a:lnSpc>
                <a:spcPts val="1176"/>
              </a:lnSpc>
              <a:spcBef>
                <a:spcPts val="58"/>
              </a:spcBef>
            </a:pPr>
            <a:r>
              <a:rPr sz="1100" dirty="0">
                <a:latin typeface="Times New Roman"/>
                <a:cs typeface="Times New Roman"/>
              </a:rPr>
              <a:t>FCFF</a:t>
            </a:r>
            <a:endParaRPr sz="1100">
              <a:latin typeface="Times New Roman"/>
              <a:cs typeface="Times New Roman"/>
            </a:endParaRPr>
          </a:p>
        </p:txBody>
      </p:sp>
      <p:sp>
        <p:nvSpPr>
          <p:cNvPr id="44" name="object 44"/>
          <p:cNvSpPr txBox="1"/>
          <p:nvPr/>
        </p:nvSpPr>
        <p:spPr>
          <a:xfrm>
            <a:off x="4469260" y="2619741"/>
            <a:ext cx="1811550" cy="232887"/>
          </a:xfrm>
          <a:prstGeom prst="rect">
            <a:avLst/>
          </a:prstGeom>
        </p:spPr>
        <p:txBody>
          <a:bodyPr wrap="square" lIns="0" tIns="0" rIns="0" bIns="0" rtlCol="0">
            <a:noAutofit/>
          </a:bodyPr>
          <a:lstStyle/>
          <a:p>
            <a:pPr marL="11397">
              <a:lnSpc>
                <a:spcPts val="1736"/>
              </a:lnSpc>
              <a:tabLst>
                <a:tab pos="1743738" algn="l"/>
              </a:tabLst>
            </a:pPr>
            <a:r>
              <a:rPr sz="1700" u="heavy" baseline="-4638" dirty="0">
                <a:latin typeface="Times New Roman"/>
                <a:cs typeface="Times New Roman"/>
              </a:rPr>
              <a:t>   </a:t>
            </a:r>
            <a:r>
              <a:rPr sz="1700" u="heavy" spc="-31" baseline="-4638" dirty="0">
                <a:latin typeface="Times New Roman"/>
                <a:cs typeface="Times New Roman"/>
              </a:rPr>
              <a:t> </a:t>
            </a:r>
            <a:r>
              <a:rPr sz="1700" u="heavy" baseline="-4638" dirty="0">
                <a:latin typeface="Times New Roman"/>
                <a:cs typeface="Times New Roman"/>
              </a:rPr>
              <a:t>FCFF  </a:t>
            </a:r>
            <a:r>
              <a:rPr sz="1700" u="heavy" spc="45" baseline="-4638" dirty="0">
                <a:latin typeface="Times New Roman"/>
                <a:cs typeface="Times New Roman"/>
              </a:rPr>
              <a:t> </a:t>
            </a:r>
            <a:r>
              <a:rPr sz="1700" u="heavy" baseline="-4638" dirty="0">
                <a:latin typeface="Times New Roman"/>
                <a:cs typeface="Times New Roman"/>
              </a:rPr>
              <a:t>(1</a:t>
            </a:r>
            <a:r>
              <a:rPr sz="1700" u="heavy" spc="-202" baseline="-4638" dirty="0">
                <a:latin typeface="Times New Roman"/>
                <a:cs typeface="Times New Roman"/>
              </a:rPr>
              <a:t> </a:t>
            </a:r>
            <a:r>
              <a:rPr sz="1700" u="heavy" baseline="-4638" dirty="0">
                <a:latin typeface="Times New Roman"/>
                <a:cs typeface="Times New Roman"/>
              </a:rPr>
              <a:t>+</a:t>
            </a:r>
            <a:r>
              <a:rPr sz="1700" u="heavy" spc="-75" baseline="-4638" dirty="0">
                <a:latin typeface="Times New Roman"/>
                <a:cs typeface="Times New Roman"/>
              </a:rPr>
              <a:t> </a:t>
            </a:r>
            <a:r>
              <a:rPr sz="1700" u="heavy" baseline="-4638" dirty="0">
                <a:latin typeface="Times New Roman"/>
                <a:cs typeface="Times New Roman"/>
              </a:rPr>
              <a:t>g)</a:t>
            </a:r>
            <a:r>
              <a:rPr sz="1700" u="heavy" baseline="23190" dirty="0">
                <a:latin typeface="Times New Roman"/>
                <a:cs typeface="Times New Roman"/>
              </a:rPr>
              <a:t>n</a:t>
            </a:r>
            <a:r>
              <a:rPr sz="1700" u="heavy" spc="-102" baseline="23190" dirty="0">
                <a:latin typeface="Times New Roman"/>
                <a:cs typeface="Times New Roman"/>
              </a:rPr>
              <a:t> </a:t>
            </a:r>
            <a:r>
              <a:rPr sz="1700" u="heavy" baseline="-4638" dirty="0">
                <a:latin typeface="Times New Roman"/>
                <a:cs typeface="Times New Roman"/>
              </a:rPr>
              <a:t>(1</a:t>
            </a:r>
            <a:r>
              <a:rPr sz="1700" u="heavy" spc="-202" baseline="-4638" dirty="0">
                <a:latin typeface="Times New Roman"/>
                <a:cs typeface="Times New Roman"/>
              </a:rPr>
              <a:t> </a:t>
            </a:r>
            <a:r>
              <a:rPr sz="1700" u="heavy" baseline="-4638" dirty="0">
                <a:latin typeface="Times New Roman"/>
                <a:cs typeface="Times New Roman"/>
              </a:rPr>
              <a:t>+</a:t>
            </a:r>
            <a:r>
              <a:rPr sz="1700" u="heavy" spc="-75" baseline="-4638" dirty="0">
                <a:latin typeface="Times New Roman"/>
                <a:cs typeface="Times New Roman"/>
              </a:rPr>
              <a:t> </a:t>
            </a:r>
            <a:r>
              <a:rPr sz="1700" u="heavy" baseline="-4638" dirty="0">
                <a:latin typeface="Times New Roman"/>
                <a:cs typeface="Times New Roman"/>
              </a:rPr>
              <a:t>g  </a:t>
            </a:r>
            <a:r>
              <a:rPr sz="1700" u="heavy" spc="-53" baseline="-4638" dirty="0">
                <a:latin typeface="Times New Roman"/>
                <a:cs typeface="Times New Roman"/>
              </a:rPr>
              <a:t> </a:t>
            </a:r>
            <a:r>
              <a:rPr sz="1700" u="heavy" baseline="-4638" dirty="0">
                <a:latin typeface="Times New Roman"/>
                <a:cs typeface="Times New Roman"/>
              </a:rPr>
              <a:t>) 	</a:t>
            </a:r>
            <a:endParaRPr sz="1100">
              <a:latin typeface="Times New Roman"/>
              <a:cs typeface="Times New Roman"/>
            </a:endParaRPr>
          </a:p>
        </p:txBody>
      </p:sp>
      <p:sp>
        <p:nvSpPr>
          <p:cNvPr id="43" name="object 43"/>
          <p:cNvSpPr txBox="1"/>
          <p:nvPr/>
        </p:nvSpPr>
        <p:spPr>
          <a:xfrm>
            <a:off x="2023961" y="2654820"/>
            <a:ext cx="2182871" cy="228045"/>
          </a:xfrm>
          <a:prstGeom prst="rect">
            <a:avLst/>
          </a:prstGeom>
        </p:spPr>
        <p:txBody>
          <a:bodyPr wrap="square" lIns="0" tIns="0" rIns="0" bIns="0" rtlCol="0">
            <a:noAutofit/>
          </a:bodyPr>
          <a:lstStyle/>
          <a:p>
            <a:pPr marL="11397">
              <a:lnSpc>
                <a:spcPts val="1642"/>
              </a:lnSpc>
              <a:spcBef>
                <a:spcPts val="82"/>
              </a:spcBef>
            </a:pPr>
            <a:r>
              <a:rPr sz="1700" u="heavy" baseline="20871" dirty="0">
                <a:latin typeface="Times New Roman"/>
                <a:cs typeface="Times New Roman"/>
              </a:rPr>
              <a:t>         </a:t>
            </a:r>
            <a:r>
              <a:rPr sz="1700" u="heavy" spc="4" baseline="20871" dirty="0">
                <a:latin typeface="Times New Roman"/>
                <a:cs typeface="Times New Roman"/>
              </a:rPr>
              <a:t> </a:t>
            </a:r>
            <a:r>
              <a:rPr sz="1700" u="heavy" baseline="20871" dirty="0">
                <a:latin typeface="Times New Roman"/>
                <a:cs typeface="Times New Roman"/>
              </a:rPr>
              <a:t>0            </a:t>
            </a:r>
            <a:r>
              <a:rPr sz="1700" u="heavy" spc="138" baseline="20871" dirty="0">
                <a:latin typeface="Times New Roman"/>
                <a:cs typeface="Times New Roman"/>
              </a:rPr>
              <a:t> </a:t>
            </a:r>
            <a:r>
              <a:rPr sz="1700" u="heavy" baseline="-4638" dirty="0">
                <a:latin typeface="Times New Roman"/>
                <a:cs typeface="Times New Roman"/>
              </a:rPr>
              <a:t>"    </a:t>
            </a:r>
            <a:r>
              <a:rPr sz="1700" u="heavy" spc="58" baseline="-4638" dirty="0">
                <a:latin typeface="Times New Roman"/>
                <a:cs typeface="Times New Roman"/>
              </a:rPr>
              <a:t> </a:t>
            </a:r>
            <a:r>
              <a:rPr sz="1700" u="heavy" baseline="-4638" dirty="0">
                <a:latin typeface="Times New Roman"/>
                <a:cs typeface="Times New Roman"/>
              </a:rPr>
              <a:t>(1</a:t>
            </a:r>
            <a:r>
              <a:rPr sz="1700" u="heavy" spc="-104" baseline="-4638" dirty="0">
                <a:latin typeface="Times New Roman"/>
                <a:cs typeface="Times New Roman"/>
              </a:rPr>
              <a:t> </a:t>
            </a:r>
            <a:r>
              <a:rPr sz="1700" u="heavy" baseline="-4638" dirty="0">
                <a:latin typeface="Times New Roman"/>
                <a:cs typeface="Times New Roman"/>
              </a:rPr>
              <a:t>+</a:t>
            </a:r>
            <a:r>
              <a:rPr sz="1700" u="heavy" spc="95" baseline="-4638" dirty="0">
                <a:latin typeface="Times New Roman"/>
                <a:cs typeface="Times New Roman"/>
              </a:rPr>
              <a:t> </a:t>
            </a:r>
            <a:r>
              <a:rPr sz="1700" u="heavy" baseline="-4638" dirty="0">
                <a:latin typeface="Times New Roman"/>
                <a:cs typeface="Times New Roman"/>
              </a:rPr>
              <a:t>WACC)</a:t>
            </a:r>
            <a:r>
              <a:rPr sz="1700" u="heavy" baseline="20871" dirty="0">
                <a:latin typeface="Times New Roman"/>
                <a:cs typeface="Times New Roman"/>
              </a:rPr>
              <a:t>n</a:t>
            </a:r>
            <a:r>
              <a:rPr sz="1700" u="heavy" spc="-102" baseline="20871" dirty="0">
                <a:latin typeface="Times New Roman"/>
                <a:cs typeface="Times New Roman"/>
              </a:rPr>
              <a:t> </a:t>
            </a:r>
            <a:r>
              <a:rPr sz="1700" u="heavy" baseline="-4638" dirty="0">
                <a:latin typeface="Times New Roman"/>
                <a:cs typeface="Times New Roman"/>
              </a:rPr>
              <a:t>%</a:t>
            </a:r>
            <a:endParaRPr sz="1100">
              <a:latin typeface="Times New Roman"/>
              <a:cs typeface="Times New Roman"/>
            </a:endParaRPr>
          </a:p>
        </p:txBody>
      </p:sp>
      <p:sp>
        <p:nvSpPr>
          <p:cNvPr id="42" name="object 42"/>
          <p:cNvSpPr txBox="1"/>
          <p:nvPr/>
        </p:nvSpPr>
        <p:spPr>
          <a:xfrm>
            <a:off x="1698790" y="2888681"/>
            <a:ext cx="122817" cy="162729"/>
          </a:xfrm>
          <a:prstGeom prst="rect">
            <a:avLst/>
          </a:prstGeom>
        </p:spPr>
        <p:txBody>
          <a:bodyPr wrap="square" lIns="0" tIns="0" rIns="0" bIns="0" rtlCol="0">
            <a:noAutofit/>
          </a:bodyPr>
          <a:lstStyle/>
          <a:p>
            <a:pPr marL="11397">
              <a:lnSpc>
                <a:spcPts val="1176"/>
              </a:lnSpc>
              <a:spcBef>
                <a:spcPts val="58"/>
              </a:spcBef>
            </a:pPr>
            <a:r>
              <a:rPr sz="1100" dirty="0">
                <a:latin typeface="Times New Roman"/>
                <a:cs typeface="Times New Roman"/>
              </a:rPr>
              <a:t>0</a:t>
            </a:r>
            <a:endParaRPr sz="1100">
              <a:latin typeface="Times New Roman"/>
              <a:cs typeface="Times New Roman"/>
            </a:endParaRPr>
          </a:p>
        </p:txBody>
      </p:sp>
      <p:sp>
        <p:nvSpPr>
          <p:cNvPr id="41" name="object 41"/>
          <p:cNvSpPr txBox="1"/>
          <p:nvPr/>
        </p:nvSpPr>
        <p:spPr>
          <a:xfrm>
            <a:off x="4469259" y="2888680"/>
            <a:ext cx="1783729" cy="221194"/>
          </a:xfrm>
          <a:prstGeom prst="rect">
            <a:avLst/>
          </a:prstGeom>
        </p:spPr>
        <p:txBody>
          <a:bodyPr wrap="square" lIns="0" tIns="0" rIns="0" bIns="0" rtlCol="0">
            <a:noAutofit/>
          </a:bodyPr>
          <a:lstStyle/>
          <a:p>
            <a:pPr marL="11397">
              <a:lnSpc>
                <a:spcPts val="1642"/>
              </a:lnSpc>
              <a:spcBef>
                <a:spcPts val="82"/>
              </a:spcBef>
            </a:pPr>
            <a:r>
              <a:rPr sz="1700" baseline="-4638" dirty="0">
                <a:latin typeface="Times New Roman"/>
                <a:cs typeface="Times New Roman"/>
              </a:rPr>
              <a:t>(WACC</a:t>
            </a:r>
            <a:r>
              <a:rPr sz="1700" spc="222" baseline="-4638" dirty="0">
                <a:latin typeface="Times New Roman"/>
                <a:cs typeface="Times New Roman"/>
              </a:rPr>
              <a:t> </a:t>
            </a:r>
            <a:r>
              <a:rPr sz="1700" baseline="-4638" dirty="0">
                <a:latin typeface="Times New Roman"/>
                <a:cs typeface="Times New Roman"/>
              </a:rPr>
              <a:t>-</a:t>
            </a:r>
            <a:r>
              <a:rPr sz="1700" spc="-46" baseline="-4638" dirty="0">
                <a:latin typeface="Times New Roman"/>
                <a:cs typeface="Times New Roman"/>
              </a:rPr>
              <a:t> </a:t>
            </a:r>
            <a:r>
              <a:rPr sz="1700" baseline="-4638" dirty="0">
                <a:latin typeface="Times New Roman"/>
                <a:cs typeface="Times New Roman"/>
              </a:rPr>
              <a:t>g  </a:t>
            </a:r>
            <a:r>
              <a:rPr sz="1700" spc="13" baseline="-4638" dirty="0">
                <a:latin typeface="Times New Roman"/>
                <a:cs typeface="Times New Roman"/>
              </a:rPr>
              <a:t> </a:t>
            </a:r>
            <a:r>
              <a:rPr sz="1700" baseline="-4638" dirty="0">
                <a:latin typeface="Times New Roman"/>
                <a:cs typeface="Times New Roman"/>
              </a:rPr>
              <a:t>)(1</a:t>
            </a:r>
            <a:r>
              <a:rPr sz="1700" spc="28" baseline="-4638" dirty="0">
                <a:latin typeface="Times New Roman"/>
                <a:cs typeface="Times New Roman"/>
              </a:rPr>
              <a:t> </a:t>
            </a:r>
            <a:r>
              <a:rPr sz="1700" baseline="-4638" dirty="0">
                <a:latin typeface="Times New Roman"/>
                <a:cs typeface="Times New Roman"/>
              </a:rPr>
              <a:t>+</a:t>
            </a:r>
            <a:r>
              <a:rPr sz="1700" spc="-3" baseline="-4638" dirty="0">
                <a:latin typeface="Times New Roman"/>
                <a:cs typeface="Times New Roman"/>
              </a:rPr>
              <a:t> </a:t>
            </a:r>
            <a:r>
              <a:rPr sz="1700" baseline="-4638" dirty="0">
                <a:latin typeface="Times New Roman"/>
                <a:cs typeface="Times New Roman"/>
              </a:rPr>
              <a:t>WACC)</a:t>
            </a:r>
            <a:r>
              <a:rPr sz="1700" baseline="20871" dirty="0">
                <a:latin typeface="Times New Roman"/>
                <a:cs typeface="Times New Roman"/>
              </a:rPr>
              <a:t>n</a:t>
            </a:r>
            <a:endParaRPr sz="1100">
              <a:latin typeface="Times New Roman"/>
              <a:cs typeface="Times New Roman"/>
            </a:endParaRPr>
          </a:p>
        </p:txBody>
      </p:sp>
      <p:sp>
        <p:nvSpPr>
          <p:cNvPr id="40" name="object 40"/>
          <p:cNvSpPr txBox="1"/>
          <p:nvPr/>
        </p:nvSpPr>
        <p:spPr>
          <a:xfrm>
            <a:off x="2778362" y="2923760"/>
            <a:ext cx="695121" cy="162729"/>
          </a:xfrm>
          <a:prstGeom prst="rect">
            <a:avLst/>
          </a:prstGeom>
        </p:spPr>
        <p:txBody>
          <a:bodyPr wrap="square" lIns="0" tIns="0" rIns="0" bIns="0" rtlCol="0">
            <a:noAutofit/>
          </a:bodyPr>
          <a:lstStyle/>
          <a:p>
            <a:pPr marL="11397">
              <a:lnSpc>
                <a:spcPts val="1176"/>
              </a:lnSpc>
              <a:spcBef>
                <a:spcPts val="58"/>
              </a:spcBef>
            </a:pPr>
            <a:r>
              <a:rPr sz="1100" dirty="0">
                <a:latin typeface="Times New Roman"/>
                <a:cs typeface="Times New Roman"/>
              </a:rPr>
              <a:t>WACC</a:t>
            </a:r>
            <a:r>
              <a:rPr sz="1100" spc="192" dirty="0">
                <a:latin typeface="Times New Roman"/>
                <a:cs typeface="Times New Roman"/>
              </a:rPr>
              <a:t> </a:t>
            </a:r>
            <a:r>
              <a:rPr sz="1100" dirty="0">
                <a:latin typeface="Times New Roman"/>
                <a:cs typeface="Times New Roman"/>
              </a:rPr>
              <a:t>-</a:t>
            </a:r>
            <a:r>
              <a:rPr sz="1100" spc="-46" dirty="0">
                <a:latin typeface="Times New Roman"/>
                <a:cs typeface="Times New Roman"/>
              </a:rPr>
              <a:t> </a:t>
            </a:r>
            <a:r>
              <a:rPr sz="1100" dirty="0">
                <a:latin typeface="Times New Roman"/>
                <a:cs typeface="Times New Roman"/>
              </a:rPr>
              <a:t>g</a:t>
            </a:r>
            <a:endParaRPr sz="1100">
              <a:latin typeface="Times New Roman"/>
              <a:cs typeface="Times New Roman"/>
            </a:endParaRPr>
          </a:p>
        </p:txBody>
      </p:sp>
      <p:sp>
        <p:nvSpPr>
          <p:cNvPr id="39" name="object 39"/>
          <p:cNvSpPr txBox="1"/>
          <p:nvPr/>
        </p:nvSpPr>
        <p:spPr>
          <a:xfrm>
            <a:off x="1941078" y="3339574"/>
            <a:ext cx="141734" cy="978500"/>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38" name="object 38"/>
          <p:cNvSpPr txBox="1"/>
          <p:nvPr/>
        </p:nvSpPr>
        <p:spPr>
          <a:xfrm>
            <a:off x="2200851" y="3343162"/>
            <a:ext cx="6085090" cy="1004794"/>
          </a:xfrm>
          <a:prstGeom prst="rect">
            <a:avLst/>
          </a:prstGeom>
        </p:spPr>
        <p:txBody>
          <a:bodyPr wrap="square" lIns="0" tIns="0" rIns="0" bIns="0" rtlCol="0">
            <a:noAutofit/>
          </a:bodyPr>
          <a:lstStyle/>
          <a:p>
            <a:pPr marL="11397" marR="20056">
              <a:lnSpc>
                <a:spcPts val="1727"/>
              </a:lnSpc>
              <a:spcBef>
                <a:spcPts val="86"/>
              </a:spcBef>
            </a:pPr>
            <a:r>
              <a:rPr sz="2200" baseline="9058" dirty="0">
                <a:latin typeface="Times New Roman"/>
                <a:cs typeface="Times New Roman"/>
              </a:rPr>
              <a:t>FCFF</a:t>
            </a:r>
            <a:r>
              <a:rPr sz="1400" baseline="-8282" dirty="0">
                <a:latin typeface="Times New Roman"/>
                <a:cs typeface="Times New Roman"/>
              </a:rPr>
              <a:t>0</a:t>
            </a:r>
            <a:r>
              <a:rPr sz="1400" spc="127" baseline="-8282" dirty="0">
                <a:latin typeface="Times New Roman"/>
                <a:cs typeface="Times New Roman"/>
              </a:rPr>
              <a:t> </a:t>
            </a:r>
            <a:r>
              <a:rPr sz="2200" baseline="9058" dirty="0">
                <a:latin typeface="Times New Roman"/>
                <a:cs typeface="Times New Roman"/>
              </a:rPr>
              <a:t>= Free Cashflow</a:t>
            </a:r>
            <a:r>
              <a:rPr sz="2200" spc="-79" baseline="9058" dirty="0">
                <a:latin typeface="Times New Roman"/>
                <a:cs typeface="Times New Roman"/>
              </a:rPr>
              <a:t> </a:t>
            </a:r>
            <a:r>
              <a:rPr sz="2200" baseline="9058" dirty="0">
                <a:latin typeface="Times New Roman"/>
                <a:cs typeface="Times New Roman"/>
              </a:rPr>
              <a:t>to the firm</a:t>
            </a:r>
            <a:r>
              <a:rPr sz="2200" spc="-78" baseline="9058" dirty="0">
                <a:latin typeface="Times New Roman"/>
                <a:cs typeface="Times New Roman"/>
              </a:rPr>
              <a:t> </a:t>
            </a:r>
            <a:r>
              <a:rPr sz="2200" baseline="9058" dirty="0">
                <a:latin typeface="Times New Roman"/>
                <a:cs typeface="Times New Roman"/>
              </a:rPr>
              <a:t>in current year</a:t>
            </a:r>
            <a:endParaRPr sz="1400">
              <a:latin typeface="Times New Roman"/>
              <a:cs typeface="Times New Roman"/>
            </a:endParaRPr>
          </a:p>
          <a:p>
            <a:pPr marL="165255">
              <a:lnSpc>
                <a:spcPts val="1650"/>
              </a:lnSpc>
              <a:spcBef>
                <a:spcPts val="74"/>
              </a:spcBef>
            </a:pPr>
            <a:r>
              <a:rPr sz="1400" dirty="0">
                <a:latin typeface="Times New Roman"/>
                <a:cs typeface="Times New Roman"/>
              </a:rPr>
              <a:t>g = Expected growth rate in FCFF in extraordinary growth period (first</a:t>
            </a:r>
            <a:r>
              <a:rPr sz="1400" spc="-81" dirty="0">
                <a:latin typeface="Times New Roman"/>
                <a:cs typeface="Times New Roman"/>
              </a:rPr>
              <a:t> </a:t>
            </a:r>
            <a:r>
              <a:rPr sz="1400" dirty="0">
                <a:latin typeface="Times New Roman"/>
                <a:cs typeface="Times New Roman"/>
              </a:rPr>
              <a:t>n years) </a:t>
            </a:r>
            <a:endParaRPr sz="1400">
              <a:latin typeface="Times New Roman"/>
              <a:cs typeface="Times New Roman"/>
            </a:endParaRPr>
          </a:p>
          <a:p>
            <a:pPr marL="165255">
              <a:lnSpc>
                <a:spcPts val="1650"/>
              </a:lnSpc>
              <a:spcBef>
                <a:spcPts val="412"/>
              </a:spcBef>
            </a:pPr>
            <a:r>
              <a:rPr sz="1400" dirty="0">
                <a:latin typeface="Times New Roman"/>
                <a:cs typeface="Times New Roman"/>
              </a:rPr>
              <a:t>WACC = Weighted average cost of capital</a:t>
            </a:r>
            <a:endParaRPr sz="1400">
              <a:latin typeface="Times New Roman"/>
              <a:cs typeface="Times New Roman"/>
            </a:endParaRPr>
          </a:p>
          <a:p>
            <a:pPr marL="210843" marR="20056">
              <a:lnSpc>
                <a:spcPts val="1521"/>
              </a:lnSpc>
              <a:spcBef>
                <a:spcPts val="425"/>
              </a:spcBef>
            </a:pPr>
            <a:r>
              <a:rPr sz="1400" dirty="0">
                <a:latin typeface="Times New Roman"/>
                <a:cs typeface="Times New Roman"/>
              </a:rPr>
              <a:t>g</a:t>
            </a:r>
            <a:r>
              <a:rPr sz="1400" baseline="-22086" dirty="0">
                <a:latin typeface="Times New Roman"/>
                <a:cs typeface="Times New Roman"/>
              </a:rPr>
              <a:t>n</a:t>
            </a:r>
            <a:r>
              <a:rPr sz="1400" spc="127" baseline="-22086" dirty="0">
                <a:latin typeface="Times New Roman"/>
                <a:cs typeface="Times New Roman"/>
              </a:rPr>
              <a:t> </a:t>
            </a:r>
            <a:r>
              <a:rPr sz="1400" dirty="0">
                <a:latin typeface="Times New Roman"/>
                <a:cs typeface="Times New Roman"/>
              </a:rPr>
              <a:t>= Expected growth rate in FCFF in stable growth period (after n years)\</a:t>
            </a:r>
            <a:endParaRPr sz="1400">
              <a:latin typeface="Times New Roman"/>
              <a:cs typeface="Times New Roman"/>
            </a:endParaRPr>
          </a:p>
        </p:txBody>
      </p:sp>
      <p:sp>
        <p:nvSpPr>
          <p:cNvPr id="37" name="object 37"/>
          <p:cNvSpPr txBox="1"/>
          <p:nvPr/>
        </p:nvSpPr>
        <p:spPr>
          <a:xfrm>
            <a:off x="1837169" y="4385085"/>
            <a:ext cx="2785109"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Dividing both sides by the FCFF</a:t>
            </a:r>
            <a:endParaRPr sz="1600">
              <a:latin typeface="Times New Roman"/>
              <a:cs typeface="Times New Roman"/>
            </a:endParaRPr>
          </a:p>
        </p:txBody>
      </p:sp>
      <p:sp>
        <p:nvSpPr>
          <p:cNvPr id="36" name="object 36"/>
          <p:cNvSpPr txBox="1"/>
          <p:nvPr/>
        </p:nvSpPr>
        <p:spPr>
          <a:xfrm>
            <a:off x="1525442" y="4415386"/>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35" name="object 35"/>
          <p:cNvSpPr txBox="1"/>
          <p:nvPr/>
        </p:nvSpPr>
        <p:spPr>
          <a:xfrm>
            <a:off x="2774620" y="4805398"/>
            <a:ext cx="926505" cy="361062"/>
          </a:xfrm>
          <a:prstGeom prst="rect">
            <a:avLst/>
          </a:prstGeom>
        </p:spPr>
        <p:txBody>
          <a:bodyPr wrap="square" lIns="0" tIns="0" rIns="0" bIns="0" rtlCol="0">
            <a:noAutofit/>
          </a:bodyPr>
          <a:lstStyle/>
          <a:p>
            <a:pPr marR="323253" algn="r">
              <a:lnSpc>
                <a:spcPts val="1149"/>
              </a:lnSpc>
              <a:spcBef>
                <a:spcPts val="57"/>
              </a:spcBef>
            </a:pPr>
            <a:r>
              <a:rPr sz="2400" spc="-618" baseline="-9938" dirty="0">
                <a:latin typeface="Times New Roman"/>
                <a:cs typeface="Times New Roman"/>
              </a:rPr>
              <a:t>!</a:t>
            </a:r>
            <a:endParaRPr sz="1600">
              <a:latin typeface="Times New Roman"/>
              <a:cs typeface="Times New Roman"/>
            </a:endParaRPr>
          </a:p>
          <a:p>
            <a:pPr marL="11397">
              <a:lnSpc>
                <a:spcPts val="1593"/>
              </a:lnSpc>
              <a:spcBef>
                <a:spcPts val="22"/>
              </a:spcBef>
            </a:pPr>
            <a:r>
              <a:rPr sz="1600" dirty="0">
                <a:latin typeface="Times New Roman"/>
                <a:cs typeface="Times New Roman"/>
              </a:rPr>
              <a:t>(1</a:t>
            </a:r>
            <a:r>
              <a:rPr sz="1600" spc="-99" dirty="0">
                <a:latin typeface="Times New Roman"/>
                <a:cs typeface="Times New Roman"/>
              </a:rPr>
              <a:t> </a:t>
            </a:r>
            <a:r>
              <a:rPr sz="1600" dirty="0">
                <a:latin typeface="Times New Roman"/>
                <a:cs typeface="Times New Roman"/>
              </a:rPr>
              <a:t>+</a:t>
            </a:r>
            <a:r>
              <a:rPr sz="1600" spc="-76" dirty="0">
                <a:latin typeface="Times New Roman"/>
                <a:cs typeface="Times New Roman"/>
              </a:rPr>
              <a:t> </a:t>
            </a:r>
            <a:r>
              <a:rPr sz="1600" dirty="0">
                <a:latin typeface="Times New Roman"/>
                <a:cs typeface="Times New Roman"/>
              </a:rPr>
              <a:t>g)</a:t>
            </a:r>
            <a:r>
              <a:rPr sz="1600" spc="35" dirty="0">
                <a:latin typeface="Times New Roman"/>
                <a:cs typeface="Times New Roman"/>
              </a:rPr>
              <a:t> </a:t>
            </a:r>
            <a:r>
              <a:rPr sz="2400" spc="53" baseline="19877" dirty="0">
                <a:latin typeface="Times New Roman"/>
                <a:cs typeface="Times New Roman"/>
              </a:rPr>
              <a:t>#</a:t>
            </a:r>
            <a:r>
              <a:rPr sz="1600" dirty="0">
                <a:latin typeface="Times New Roman"/>
                <a:cs typeface="Times New Roman"/>
              </a:rPr>
              <a:t>1</a:t>
            </a:r>
            <a:r>
              <a:rPr sz="1600" spc="-259" dirty="0">
                <a:latin typeface="Times New Roman"/>
                <a:cs typeface="Times New Roman"/>
              </a:rPr>
              <a:t> </a:t>
            </a:r>
            <a:r>
              <a:rPr sz="1600" dirty="0">
                <a:latin typeface="Times New Roman"/>
                <a:cs typeface="Times New Roman"/>
              </a:rPr>
              <a:t>-</a:t>
            </a:r>
            <a:endParaRPr sz="1600">
              <a:latin typeface="Times New Roman"/>
              <a:cs typeface="Times New Roman"/>
            </a:endParaRPr>
          </a:p>
        </p:txBody>
      </p:sp>
      <p:sp>
        <p:nvSpPr>
          <p:cNvPr id="34" name="object 34"/>
          <p:cNvSpPr txBox="1"/>
          <p:nvPr/>
        </p:nvSpPr>
        <p:spPr>
          <a:xfrm>
            <a:off x="3690423" y="4812267"/>
            <a:ext cx="1295214" cy="247789"/>
          </a:xfrm>
          <a:prstGeom prst="rect">
            <a:avLst/>
          </a:prstGeom>
        </p:spPr>
        <p:txBody>
          <a:bodyPr wrap="square" lIns="0" tIns="0" rIns="0" bIns="0" rtlCol="0">
            <a:noAutofit/>
          </a:bodyPr>
          <a:lstStyle/>
          <a:p>
            <a:pPr marL="11397">
              <a:lnSpc>
                <a:spcPts val="1759"/>
              </a:lnSpc>
              <a:spcBef>
                <a:spcPts val="88"/>
              </a:spcBef>
            </a:pPr>
            <a:r>
              <a:rPr sz="2400" u="heavy" baseline="4969" dirty="0">
                <a:latin typeface="Times New Roman"/>
                <a:cs typeface="Times New Roman"/>
              </a:rPr>
              <a:t>    </a:t>
            </a:r>
            <a:r>
              <a:rPr sz="2400" u="heavy" spc="39" baseline="4969" dirty="0">
                <a:latin typeface="Times New Roman"/>
                <a:cs typeface="Times New Roman"/>
              </a:rPr>
              <a:t> </a:t>
            </a:r>
            <a:r>
              <a:rPr sz="2400" u="heavy" baseline="4969" dirty="0">
                <a:latin typeface="Times New Roman"/>
                <a:cs typeface="Times New Roman"/>
              </a:rPr>
              <a:t>(1</a:t>
            </a:r>
            <a:r>
              <a:rPr sz="2400" u="heavy" spc="-101" baseline="4969" dirty="0">
                <a:latin typeface="Times New Roman"/>
                <a:cs typeface="Times New Roman"/>
              </a:rPr>
              <a:t> </a:t>
            </a:r>
            <a:r>
              <a:rPr sz="2400" u="heavy" baseline="4969" dirty="0">
                <a:latin typeface="Times New Roman"/>
                <a:cs typeface="Times New Roman"/>
              </a:rPr>
              <a:t>+</a:t>
            </a:r>
            <a:r>
              <a:rPr sz="2400" u="heavy" spc="-77" baseline="4969" dirty="0">
                <a:latin typeface="Times New Roman"/>
                <a:cs typeface="Times New Roman"/>
              </a:rPr>
              <a:t> </a:t>
            </a:r>
            <a:r>
              <a:rPr sz="2400" u="heavy" baseline="4969" dirty="0">
                <a:latin typeface="Times New Roman"/>
                <a:cs typeface="Times New Roman"/>
              </a:rPr>
              <a:t>g)      </a:t>
            </a:r>
            <a:r>
              <a:rPr sz="2400" u="heavy" spc="33" baseline="4969" dirty="0">
                <a:latin typeface="Times New Roman"/>
                <a:cs typeface="Times New Roman"/>
              </a:rPr>
              <a:t> </a:t>
            </a:r>
            <a:r>
              <a:rPr sz="2400" spc="-328" baseline="4969" dirty="0">
                <a:latin typeface="Times New Roman"/>
                <a:cs typeface="Times New Roman"/>
              </a:rPr>
              <a:t> </a:t>
            </a:r>
            <a:r>
              <a:rPr sz="1600" dirty="0">
                <a:latin typeface="Times New Roman"/>
                <a:cs typeface="Times New Roman"/>
              </a:rPr>
              <a:t>$</a:t>
            </a:r>
            <a:endParaRPr sz="1600">
              <a:latin typeface="Times New Roman"/>
              <a:cs typeface="Times New Roman"/>
            </a:endParaRPr>
          </a:p>
        </p:txBody>
      </p:sp>
      <p:sp>
        <p:nvSpPr>
          <p:cNvPr id="33" name="object 33"/>
          <p:cNvSpPr txBox="1"/>
          <p:nvPr/>
        </p:nvSpPr>
        <p:spPr>
          <a:xfrm>
            <a:off x="2774621" y="5087413"/>
            <a:ext cx="2208012" cy="228349"/>
          </a:xfrm>
          <a:prstGeom prst="rect">
            <a:avLst/>
          </a:prstGeom>
        </p:spPr>
        <p:txBody>
          <a:bodyPr wrap="square" lIns="0" tIns="0" rIns="0" bIns="0" rtlCol="0">
            <a:noAutofit/>
          </a:bodyPr>
          <a:lstStyle/>
          <a:p>
            <a:pPr marL="11397">
              <a:lnSpc>
                <a:spcPts val="1678"/>
              </a:lnSpc>
              <a:spcBef>
                <a:spcPts val="83"/>
              </a:spcBef>
            </a:pPr>
            <a:r>
              <a:rPr sz="2400" u="heavy" baseline="4969" dirty="0">
                <a:latin typeface="Times New Roman"/>
                <a:cs typeface="Times New Roman"/>
              </a:rPr>
              <a:t>           </a:t>
            </a:r>
            <a:r>
              <a:rPr sz="2400" u="heavy" spc="-157" baseline="4969" dirty="0">
                <a:latin typeface="Times New Roman"/>
                <a:cs typeface="Times New Roman"/>
              </a:rPr>
              <a:t> </a:t>
            </a:r>
            <a:r>
              <a:rPr sz="2400" u="heavy" baseline="4969" dirty="0">
                <a:latin typeface="Times New Roman"/>
                <a:cs typeface="Times New Roman"/>
              </a:rPr>
              <a:t>"   </a:t>
            </a:r>
            <a:r>
              <a:rPr sz="2400" u="heavy" spc="334" baseline="4969" dirty="0">
                <a:latin typeface="Times New Roman"/>
                <a:cs typeface="Times New Roman"/>
              </a:rPr>
              <a:t> </a:t>
            </a:r>
            <a:r>
              <a:rPr sz="1600" u="heavy" dirty="0">
                <a:latin typeface="Times New Roman"/>
                <a:cs typeface="Times New Roman"/>
              </a:rPr>
              <a:t>(1</a:t>
            </a:r>
            <a:r>
              <a:rPr sz="1600" u="heavy" spc="-101" dirty="0">
                <a:latin typeface="Times New Roman"/>
                <a:cs typeface="Times New Roman"/>
              </a:rPr>
              <a:t> </a:t>
            </a:r>
            <a:r>
              <a:rPr sz="1600" u="heavy" dirty="0">
                <a:latin typeface="Times New Roman"/>
                <a:cs typeface="Times New Roman"/>
              </a:rPr>
              <a:t>+</a:t>
            </a:r>
            <a:r>
              <a:rPr sz="1600" u="heavy" spc="-77" dirty="0">
                <a:latin typeface="Times New Roman"/>
                <a:cs typeface="Times New Roman"/>
              </a:rPr>
              <a:t> </a:t>
            </a:r>
            <a:r>
              <a:rPr sz="1600" u="heavy" dirty="0">
                <a:latin typeface="Times New Roman"/>
                <a:cs typeface="Times New Roman"/>
              </a:rPr>
              <a:t>WACC) </a:t>
            </a:r>
            <a:r>
              <a:rPr sz="1600" u="heavy" spc="121" dirty="0">
                <a:latin typeface="Times New Roman"/>
                <a:cs typeface="Times New Roman"/>
              </a:rPr>
              <a:t> </a:t>
            </a:r>
            <a:r>
              <a:rPr sz="2400" u="heavy" baseline="4969" dirty="0">
                <a:latin typeface="Times New Roman"/>
                <a:cs typeface="Times New Roman"/>
              </a:rPr>
              <a:t>%</a:t>
            </a:r>
            <a:endParaRPr sz="1600">
              <a:latin typeface="Times New Roman"/>
              <a:cs typeface="Times New Roman"/>
            </a:endParaRPr>
          </a:p>
        </p:txBody>
      </p:sp>
      <p:sp>
        <p:nvSpPr>
          <p:cNvPr id="32" name="object 32"/>
          <p:cNvSpPr txBox="1"/>
          <p:nvPr/>
        </p:nvSpPr>
        <p:spPr>
          <a:xfrm>
            <a:off x="1893377" y="5094282"/>
            <a:ext cx="628559" cy="250511"/>
          </a:xfrm>
          <a:prstGeom prst="rect">
            <a:avLst/>
          </a:prstGeom>
        </p:spPr>
        <p:txBody>
          <a:bodyPr wrap="square" lIns="0" tIns="0" rIns="0" bIns="0" rtlCol="0">
            <a:noAutofit/>
          </a:bodyPr>
          <a:lstStyle/>
          <a:p>
            <a:pPr marL="11397">
              <a:lnSpc>
                <a:spcPts val="1885"/>
              </a:lnSpc>
              <a:tabLst>
                <a:tab pos="569849" algn="l"/>
              </a:tabLst>
            </a:pPr>
            <a:r>
              <a:rPr sz="2400" u="heavy" baseline="8282" dirty="0">
                <a:latin typeface="Times New Roman"/>
                <a:cs typeface="Times New Roman"/>
              </a:rPr>
              <a:t>  </a:t>
            </a:r>
            <a:r>
              <a:rPr sz="2400" u="heavy" spc="157" baseline="8282" dirty="0">
                <a:latin typeface="Times New Roman"/>
                <a:cs typeface="Times New Roman"/>
              </a:rPr>
              <a:t> </a:t>
            </a:r>
            <a:r>
              <a:rPr sz="2400" u="heavy" spc="-90" baseline="8282" dirty="0">
                <a:latin typeface="Times New Roman"/>
                <a:cs typeface="Times New Roman"/>
              </a:rPr>
              <a:t>V</a:t>
            </a:r>
            <a:r>
              <a:rPr sz="1300" u="heavy" baseline="-11595" dirty="0">
                <a:latin typeface="Times New Roman"/>
                <a:cs typeface="Times New Roman"/>
              </a:rPr>
              <a:t>0 	</a:t>
            </a:r>
            <a:endParaRPr sz="900">
              <a:latin typeface="Times New Roman"/>
              <a:cs typeface="Times New Roman"/>
            </a:endParaRPr>
          </a:p>
        </p:txBody>
      </p:sp>
      <p:sp>
        <p:nvSpPr>
          <p:cNvPr id="31" name="object 31"/>
          <p:cNvSpPr txBox="1"/>
          <p:nvPr/>
        </p:nvSpPr>
        <p:spPr>
          <a:xfrm>
            <a:off x="5331957" y="5094282"/>
            <a:ext cx="2321930" cy="250511"/>
          </a:xfrm>
          <a:prstGeom prst="rect">
            <a:avLst/>
          </a:prstGeom>
        </p:spPr>
        <p:txBody>
          <a:bodyPr wrap="square" lIns="0" tIns="0" rIns="0" bIns="0" rtlCol="0">
            <a:noAutofit/>
          </a:bodyPr>
          <a:lstStyle/>
          <a:p>
            <a:pPr marL="11397">
              <a:lnSpc>
                <a:spcPts val="1885"/>
              </a:lnSpc>
              <a:tabLst>
                <a:tab pos="2245205" algn="l"/>
              </a:tabLst>
            </a:pPr>
            <a:r>
              <a:rPr sz="2400" u="heavy" baseline="8282" dirty="0">
                <a:latin typeface="Times New Roman"/>
                <a:cs typeface="Times New Roman"/>
              </a:rPr>
              <a:t>          </a:t>
            </a:r>
            <a:r>
              <a:rPr sz="2400" u="heavy" spc="-31" baseline="8282" dirty="0">
                <a:latin typeface="Times New Roman"/>
                <a:cs typeface="Times New Roman"/>
              </a:rPr>
              <a:t> </a:t>
            </a:r>
            <a:r>
              <a:rPr sz="2400" u="heavy" baseline="8282" dirty="0">
                <a:latin typeface="Times New Roman"/>
                <a:cs typeface="Times New Roman"/>
              </a:rPr>
              <a:t>(1</a:t>
            </a:r>
            <a:r>
              <a:rPr sz="2400" u="heavy" spc="-269" baseline="8282" dirty="0">
                <a:latin typeface="Times New Roman"/>
                <a:cs typeface="Times New Roman"/>
              </a:rPr>
              <a:t> </a:t>
            </a:r>
            <a:r>
              <a:rPr sz="2400" u="heavy" baseline="8282" dirty="0">
                <a:latin typeface="Times New Roman"/>
                <a:cs typeface="Times New Roman"/>
              </a:rPr>
              <a:t>+</a:t>
            </a:r>
            <a:r>
              <a:rPr sz="2400" u="heavy" spc="-102" baseline="8282" dirty="0">
                <a:latin typeface="Times New Roman"/>
                <a:cs typeface="Times New Roman"/>
              </a:rPr>
              <a:t> </a:t>
            </a:r>
            <a:r>
              <a:rPr sz="2400" u="heavy" baseline="8282" dirty="0">
                <a:latin typeface="Times New Roman"/>
                <a:cs typeface="Times New Roman"/>
              </a:rPr>
              <a:t>g) </a:t>
            </a:r>
            <a:r>
              <a:rPr sz="2400" u="heavy" spc="-125" baseline="8282" dirty="0">
                <a:latin typeface="Times New Roman"/>
                <a:cs typeface="Times New Roman"/>
              </a:rPr>
              <a:t> </a:t>
            </a:r>
            <a:r>
              <a:rPr sz="2400" u="heavy" baseline="8282" dirty="0">
                <a:latin typeface="Times New Roman"/>
                <a:cs typeface="Times New Roman"/>
              </a:rPr>
              <a:t>(1</a:t>
            </a:r>
            <a:r>
              <a:rPr sz="2400" u="heavy" spc="-269" baseline="8282" dirty="0">
                <a:latin typeface="Times New Roman"/>
                <a:cs typeface="Times New Roman"/>
              </a:rPr>
              <a:t> </a:t>
            </a:r>
            <a:r>
              <a:rPr sz="2400" u="heavy" baseline="8282" dirty="0">
                <a:latin typeface="Times New Roman"/>
                <a:cs typeface="Times New Roman"/>
              </a:rPr>
              <a:t>+</a:t>
            </a:r>
            <a:r>
              <a:rPr sz="2400" u="heavy" spc="31" baseline="8282" dirty="0">
                <a:latin typeface="Times New Roman"/>
                <a:cs typeface="Times New Roman"/>
              </a:rPr>
              <a:t> </a:t>
            </a:r>
            <a:r>
              <a:rPr sz="2400" u="heavy" baseline="8282" dirty="0">
                <a:latin typeface="Times New Roman"/>
                <a:cs typeface="Times New Roman"/>
              </a:rPr>
              <a:t>g</a:t>
            </a:r>
            <a:r>
              <a:rPr sz="1300" u="heavy" baseline="-11595" dirty="0">
                <a:latin typeface="Times New Roman"/>
                <a:cs typeface="Times New Roman"/>
              </a:rPr>
              <a:t>n</a:t>
            </a:r>
            <a:r>
              <a:rPr sz="1300" u="heavy" spc="-31" baseline="-11595" dirty="0">
                <a:latin typeface="Times New Roman"/>
                <a:cs typeface="Times New Roman"/>
              </a:rPr>
              <a:t> </a:t>
            </a:r>
            <a:r>
              <a:rPr sz="2400" u="heavy" baseline="8282" dirty="0">
                <a:latin typeface="Times New Roman"/>
                <a:cs typeface="Times New Roman"/>
              </a:rPr>
              <a:t>) 	</a:t>
            </a:r>
            <a:endParaRPr sz="1600">
              <a:latin typeface="Times New Roman"/>
              <a:cs typeface="Times New Roman"/>
            </a:endParaRPr>
          </a:p>
        </p:txBody>
      </p:sp>
      <p:sp>
        <p:nvSpPr>
          <p:cNvPr id="30" name="object 30"/>
          <p:cNvSpPr txBox="1"/>
          <p:nvPr/>
        </p:nvSpPr>
        <p:spPr>
          <a:xfrm>
            <a:off x="2515431" y="5226995"/>
            <a:ext cx="170795" cy="221480"/>
          </a:xfrm>
          <a:prstGeom prst="rect">
            <a:avLst/>
          </a:prstGeom>
        </p:spPr>
        <p:txBody>
          <a:bodyPr wrap="square" lIns="0" tIns="0" rIns="0" bIns="0" rtlCol="0">
            <a:noAutofit/>
          </a:bodyPr>
          <a:lstStyle/>
          <a:p>
            <a:pPr marL="11397">
              <a:lnSpc>
                <a:spcPts val="1624"/>
              </a:lnSpc>
              <a:spcBef>
                <a:spcPts val="81"/>
              </a:spcBef>
            </a:pPr>
            <a:r>
              <a:rPr sz="1600" dirty="0">
                <a:latin typeface="Times New Roman"/>
                <a:cs typeface="Times New Roman"/>
              </a:rPr>
              <a:t>=</a:t>
            </a:r>
            <a:endParaRPr sz="1600">
              <a:latin typeface="Times New Roman"/>
              <a:cs typeface="Times New Roman"/>
            </a:endParaRPr>
          </a:p>
        </p:txBody>
      </p:sp>
      <p:sp>
        <p:nvSpPr>
          <p:cNvPr id="29" name="object 29"/>
          <p:cNvSpPr txBox="1"/>
          <p:nvPr/>
        </p:nvSpPr>
        <p:spPr>
          <a:xfrm>
            <a:off x="5090046" y="5226995"/>
            <a:ext cx="170795" cy="221480"/>
          </a:xfrm>
          <a:prstGeom prst="rect">
            <a:avLst/>
          </a:prstGeom>
        </p:spPr>
        <p:txBody>
          <a:bodyPr wrap="square" lIns="0" tIns="0" rIns="0" bIns="0" rtlCol="0">
            <a:noAutofit/>
          </a:bodyPr>
          <a:lstStyle/>
          <a:p>
            <a:pPr marL="11397">
              <a:lnSpc>
                <a:spcPts val="1624"/>
              </a:lnSpc>
              <a:spcBef>
                <a:spcPts val="81"/>
              </a:spcBef>
            </a:pPr>
            <a:r>
              <a:rPr sz="1600" dirty="0">
                <a:latin typeface="Times New Roman"/>
                <a:cs typeface="Times New Roman"/>
              </a:rPr>
              <a:t>+</a:t>
            </a:r>
            <a:endParaRPr sz="1600">
              <a:latin typeface="Times New Roman"/>
              <a:cs typeface="Times New Roman"/>
            </a:endParaRPr>
          </a:p>
        </p:txBody>
      </p:sp>
      <p:sp>
        <p:nvSpPr>
          <p:cNvPr id="28" name="object 28"/>
          <p:cNvSpPr txBox="1"/>
          <p:nvPr/>
        </p:nvSpPr>
        <p:spPr>
          <a:xfrm>
            <a:off x="1893376" y="5376297"/>
            <a:ext cx="602640" cy="250511"/>
          </a:xfrm>
          <a:prstGeom prst="rect">
            <a:avLst/>
          </a:prstGeom>
        </p:spPr>
        <p:txBody>
          <a:bodyPr wrap="square" lIns="0" tIns="0" rIns="0" bIns="0" rtlCol="0">
            <a:noAutofit/>
          </a:bodyPr>
          <a:lstStyle/>
          <a:p>
            <a:pPr marL="11397">
              <a:lnSpc>
                <a:spcPts val="1885"/>
              </a:lnSpc>
              <a:spcBef>
                <a:spcPts val="94"/>
              </a:spcBef>
            </a:pPr>
            <a:r>
              <a:rPr sz="2400" baseline="8282" dirty="0">
                <a:latin typeface="Times New Roman"/>
                <a:cs typeface="Times New Roman"/>
              </a:rPr>
              <a:t>FCF</a:t>
            </a:r>
            <a:r>
              <a:rPr sz="2400" spc="-4" baseline="8282" dirty="0">
                <a:latin typeface="Times New Roman"/>
                <a:cs typeface="Times New Roman"/>
              </a:rPr>
              <a:t>F</a:t>
            </a:r>
            <a:r>
              <a:rPr sz="1300" baseline="-11595" dirty="0">
                <a:latin typeface="Times New Roman"/>
                <a:cs typeface="Times New Roman"/>
              </a:rPr>
              <a:t>0</a:t>
            </a:r>
            <a:endParaRPr sz="900">
              <a:latin typeface="Times New Roman"/>
              <a:cs typeface="Times New Roman"/>
            </a:endParaRPr>
          </a:p>
        </p:txBody>
      </p:sp>
      <p:sp>
        <p:nvSpPr>
          <p:cNvPr id="27" name="object 27"/>
          <p:cNvSpPr txBox="1"/>
          <p:nvPr/>
        </p:nvSpPr>
        <p:spPr>
          <a:xfrm>
            <a:off x="3431234" y="5376297"/>
            <a:ext cx="917821" cy="221480"/>
          </a:xfrm>
          <a:prstGeom prst="rect">
            <a:avLst/>
          </a:prstGeom>
        </p:spPr>
        <p:txBody>
          <a:bodyPr wrap="square" lIns="0" tIns="0" rIns="0" bIns="0" rtlCol="0">
            <a:noAutofit/>
          </a:bodyPr>
          <a:lstStyle/>
          <a:p>
            <a:pPr marL="11397">
              <a:lnSpc>
                <a:spcPts val="1624"/>
              </a:lnSpc>
              <a:spcBef>
                <a:spcPts val="81"/>
              </a:spcBef>
            </a:pPr>
            <a:r>
              <a:rPr sz="1600" dirty="0">
                <a:latin typeface="Times New Roman"/>
                <a:cs typeface="Times New Roman"/>
              </a:rPr>
              <a:t>WACC</a:t>
            </a:r>
            <a:r>
              <a:rPr sz="1600" spc="-31" dirty="0">
                <a:latin typeface="Times New Roman"/>
                <a:cs typeface="Times New Roman"/>
              </a:rPr>
              <a:t> </a:t>
            </a:r>
            <a:r>
              <a:rPr sz="1600" dirty="0">
                <a:latin typeface="Times New Roman"/>
                <a:cs typeface="Times New Roman"/>
              </a:rPr>
              <a:t>-</a:t>
            </a:r>
            <a:r>
              <a:rPr sz="1600" spc="-115" dirty="0">
                <a:latin typeface="Times New Roman"/>
                <a:cs typeface="Times New Roman"/>
              </a:rPr>
              <a:t> </a:t>
            </a:r>
            <a:r>
              <a:rPr sz="1600" dirty="0">
                <a:latin typeface="Times New Roman"/>
                <a:cs typeface="Times New Roman"/>
              </a:rPr>
              <a:t>g</a:t>
            </a:r>
            <a:endParaRPr sz="1600">
              <a:latin typeface="Times New Roman"/>
              <a:cs typeface="Times New Roman"/>
            </a:endParaRPr>
          </a:p>
        </p:txBody>
      </p:sp>
      <p:sp>
        <p:nvSpPr>
          <p:cNvPr id="26" name="object 26"/>
          <p:cNvSpPr txBox="1"/>
          <p:nvPr/>
        </p:nvSpPr>
        <p:spPr>
          <a:xfrm>
            <a:off x="5349236" y="5376297"/>
            <a:ext cx="2200905" cy="250511"/>
          </a:xfrm>
          <a:prstGeom prst="rect">
            <a:avLst/>
          </a:prstGeom>
        </p:spPr>
        <p:txBody>
          <a:bodyPr wrap="square" lIns="0" tIns="0" rIns="0" bIns="0" rtlCol="0">
            <a:noAutofit/>
          </a:bodyPr>
          <a:lstStyle/>
          <a:p>
            <a:pPr marL="11397">
              <a:lnSpc>
                <a:spcPts val="1885"/>
              </a:lnSpc>
              <a:spcBef>
                <a:spcPts val="94"/>
              </a:spcBef>
            </a:pPr>
            <a:r>
              <a:rPr sz="2400" baseline="8282" dirty="0">
                <a:latin typeface="Times New Roman"/>
                <a:cs typeface="Times New Roman"/>
              </a:rPr>
              <a:t>(WACC</a:t>
            </a:r>
            <a:r>
              <a:rPr sz="2400" spc="-21" baseline="8282" dirty="0">
                <a:latin typeface="Times New Roman"/>
                <a:cs typeface="Times New Roman"/>
              </a:rPr>
              <a:t> </a:t>
            </a:r>
            <a:r>
              <a:rPr sz="2400" baseline="8282" dirty="0">
                <a:latin typeface="Times New Roman"/>
                <a:cs typeface="Times New Roman"/>
              </a:rPr>
              <a:t>-</a:t>
            </a:r>
            <a:r>
              <a:rPr sz="2400" spc="-115" baseline="8282" dirty="0">
                <a:latin typeface="Times New Roman"/>
                <a:cs typeface="Times New Roman"/>
              </a:rPr>
              <a:t> </a:t>
            </a:r>
            <a:r>
              <a:rPr sz="2400" baseline="8282" dirty="0">
                <a:latin typeface="Times New Roman"/>
                <a:cs typeface="Times New Roman"/>
              </a:rPr>
              <a:t>g</a:t>
            </a:r>
            <a:r>
              <a:rPr sz="1300" baseline="-11595" dirty="0">
                <a:latin typeface="Times New Roman"/>
                <a:cs typeface="Times New Roman"/>
              </a:rPr>
              <a:t>n</a:t>
            </a:r>
            <a:r>
              <a:rPr sz="1300" spc="11" baseline="-11595" dirty="0">
                <a:latin typeface="Times New Roman"/>
                <a:cs typeface="Times New Roman"/>
              </a:rPr>
              <a:t> </a:t>
            </a:r>
            <a:r>
              <a:rPr sz="2400" baseline="8282" dirty="0">
                <a:latin typeface="Times New Roman"/>
                <a:cs typeface="Times New Roman"/>
              </a:rPr>
              <a:t>)(1</a:t>
            </a:r>
            <a:r>
              <a:rPr sz="2400" spc="-84" baseline="8282" dirty="0">
                <a:latin typeface="Times New Roman"/>
                <a:cs typeface="Times New Roman"/>
              </a:rPr>
              <a:t> </a:t>
            </a:r>
            <a:r>
              <a:rPr sz="2400" baseline="8282" dirty="0">
                <a:latin typeface="Times New Roman"/>
                <a:cs typeface="Times New Roman"/>
              </a:rPr>
              <a:t>+</a:t>
            </a:r>
            <a:r>
              <a:rPr sz="2400" spc="-76" baseline="8282" dirty="0">
                <a:latin typeface="Times New Roman"/>
                <a:cs typeface="Times New Roman"/>
              </a:rPr>
              <a:t> </a:t>
            </a:r>
            <a:r>
              <a:rPr sz="2400" baseline="8282" dirty="0">
                <a:latin typeface="Times New Roman"/>
                <a:cs typeface="Times New Roman"/>
              </a:rPr>
              <a:t>WACC)</a:t>
            </a:r>
            <a:endParaRPr sz="1600">
              <a:latin typeface="Times New Roman"/>
              <a:cs typeface="Times New Roman"/>
            </a:endParaRPr>
          </a:p>
        </p:txBody>
      </p:sp>
      <p:sp>
        <p:nvSpPr>
          <p:cNvPr id="25" name="object 25"/>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4" name="object 24"/>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76</a:t>
            </a:r>
            <a:endParaRPr sz="1300">
              <a:latin typeface="Times New Roman"/>
              <a:cs typeface="Times New Roman"/>
            </a:endParaRPr>
          </a:p>
        </p:txBody>
      </p:sp>
      <p:sp>
        <p:nvSpPr>
          <p:cNvPr id="23" name="object 23"/>
          <p:cNvSpPr txBox="1"/>
          <p:nvPr/>
        </p:nvSpPr>
        <p:spPr>
          <a:xfrm>
            <a:off x="1868474" y="4771872"/>
            <a:ext cx="5775060" cy="849711"/>
          </a:xfrm>
          <a:prstGeom prst="rect">
            <a:avLst/>
          </a:prstGeom>
        </p:spPr>
        <p:txBody>
          <a:bodyPr wrap="square" lIns="0" tIns="0" rIns="0" bIns="0" rtlCol="0">
            <a:noAutofit/>
          </a:bodyPr>
          <a:lstStyle/>
          <a:p>
            <a:pPr marL="2574287" marR="3026297" algn="ctr">
              <a:lnSpc>
                <a:spcPct val="95825"/>
              </a:lnSpc>
              <a:spcBef>
                <a:spcPts val="108"/>
              </a:spcBef>
            </a:pPr>
            <a:r>
              <a:rPr sz="900" dirty="0">
                <a:latin typeface="Times New Roman"/>
                <a:cs typeface="Times New Roman"/>
              </a:rPr>
              <a:t>n</a:t>
            </a:r>
            <a:endParaRPr sz="900">
              <a:latin typeface="Times New Roman"/>
              <a:cs typeface="Times New Roman"/>
            </a:endParaRPr>
          </a:p>
          <a:p>
            <a:pPr marL="2850397">
              <a:lnSpc>
                <a:spcPts val="1031"/>
              </a:lnSpc>
              <a:spcBef>
                <a:spcPts val="1093"/>
              </a:spcBef>
            </a:pPr>
            <a:r>
              <a:rPr sz="900" dirty="0">
                <a:latin typeface="Times New Roman"/>
                <a:cs typeface="Times New Roman"/>
              </a:rPr>
              <a:t>n                                                      </a:t>
            </a:r>
            <a:r>
              <a:rPr sz="900" spc="102" dirty="0">
                <a:latin typeface="Times New Roman"/>
                <a:cs typeface="Times New Roman"/>
              </a:rPr>
              <a:t> </a:t>
            </a:r>
            <a:r>
              <a:rPr sz="1300" baseline="-8696" dirty="0">
                <a:latin typeface="Times New Roman"/>
                <a:cs typeface="Times New Roman"/>
              </a:rPr>
              <a:t>n</a:t>
            </a:r>
            <a:endParaRPr sz="900">
              <a:latin typeface="Times New Roman"/>
              <a:cs typeface="Times New Roman"/>
            </a:endParaRPr>
          </a:p>
          <a:p>
            <a:pPr marR="78619" algn="r">
              <a:lnSpc>
                <a:spcPct val="95825"/>
              </a:lnSpc>
              <a:spcBef>
                <a:spcPts val="1226"/>
              </a:spcBef>
            </a:pPr>
            <a:r>
              <a:rPr sz="900" dirty="0">
                <a:latin typeface="Times New Roman"/>
                <a:cs typeface="Times New Roman"/>
              </a:rPr>
              <a:t>n</a:t>
            </a:r>
            <a:endParaRPr sz="900">
              <a:latin typeface="Times New Roman"/>
              <a:cs typeface="Times New Roman"/>
            </a:endParaRPr>
          </a:p>
        </p:txBody>
      </p:sp>
      <p:sp>
        <p:nvSpPr>
          <p:cNvPr id="22" name="object 22"/>
          <p:cNvSpPr txBox="1"/>
          <p:nvPr/>
        </p:nvSpPr>
        <p:spPr>
          <a:xfrm>
            <a:off x="1591383" y="2418636"/>
            <a:ext cx="6169049" cy="810491"/>
          </a:xfrm>
          <a:prstGeom prst="rect">
            <a:avLst/>
          </a:prstGeom>
        </p:spPr>
        <p:txBody>
          <a:bodyPr wrap="square" lIns="0" tIns="0" rIns="0" bIns="0" rtlCol="0">
            <a:noAutofit/>
          </a:bodyPr>
          <a:lstStyle/>
          <a:p>
            <a:pPr marL="1350026">
              <a:lnSpc>
                <a:spcPts val="1283"/>
              </a:lnSpc>
              <a:spcBef>
                <a:spcPts val="64"/>
              </a:spcBef>
            </a:pPr>
            <a:r>
              <a:rPr sz="1100" dirty="0">
                <a:latin typeface="Times New Roman"/>
                <a:cs typeface="Times New Roman"/>
              </a:rPr>
              <a:t>!                     </a:t>
            </a:r>
            <a:r>
              <a:rPr sz="1100" spc="26" dirty="0">
                <a:latin typeface="Times New Roman"/>
                <a:cs typeface="Times New Roman"/>
              </a:rPr>
              <a:t> </a:t>
            </a:r>
            <a:r>
              <a:rPr sz="1700" baseline="4638" dirty="0">
                <a:latin typeface="Times New Roman"/>
                <a:cs typeface="Times New Roman"/>
              </a:rPr>
              <a:t>n</a:t>
            </a:r>
            <a:endParaRPr sz="1100">
              <a:latin typeface="Times New Roman"/>
              <a:cs typeface="Times New Roman"/>
            </a:endParaRPr>
          </a:p>
          <a:p>
            <a:pPr marL="2457813" marR="3528569" algn="ctr">
              <a:lnSpc>
                <a:spcPts val="1220"/>
              </a:lnSpc>
            </a:pPr>
            <a:r>
              <a:rPr sz="1100" dirty="0">
                <a:latin typeface="Times New Roman"/>
                <a:cs typeface="Times New Roman"/>
              </a:rPr>
              <a:t>&amp;</a:t>
            </a:r>
            <a:endParaRPr sz="1100">
              <a:latin typeface="Times New Roman"/>
              <a:cs typeface="Times New Roman"/>
            </a:endParaRPr>
          </a:p>
          <a:p>
            <a:pPr marL="3558443" marR="1679209" indent="-3543738">
              <a:lnSpc>
                <a:spcPts val="1738"/>
              </a:lnSpc>
              <a:spcBef>
                <a:spcPts val="74"/>
              </a:spcBef>
              <a:tabLst>
                <a:tab pos="239337" algn="l"/>
              </a:tabLst>
            </a:pPr>
            <a:r>
              <a:rPr sz="1100" dirty="0">
                <a:latin typeface="Times New Roman"/>
                <a:cs typeface="Times New Roman"/>
              </a:rPr>
              <a:t>V</a:t>
            </a:r>
            <a:r>
              <a:rPr sz="1100" spc="-215" dirty="0">
                <a:latin typeface="Times New Roman"/>
                <a:cs typeface="Times New Roman"/>
              </a:rPr>
              <a:t> </a:t>
            </a:r>
            <a:r>
              <a:rPr sz="1100" dirty="0">
                <a:latin typeface="Times New Roman"/>
                <a:cs typeface="Times New Roman"/>
              </a:rPr>
              <a:t>	=                                                                </a:t>
            </a:r>
            <a:r>
              <a:rPr sz="1100" spc="144" dirty="0">
                <a:latin typeface="Times New Roman"/>
                <a:cs typeface="Times New Roman"/>
              </a:rPr>
              <a:t> </a:t>
            </a:r>
            <a:r>
              <a:rPr sz="1100" dirty="0">
                <a:latin typeface="Times New Roman"/>
                <a:cs typeface="Times New Roman"/>
              </a:rPr>
              <a:t>+               </a:t>
            </a:r>
            <a:r>
              <a:rPr sz="1100" spc="236" dirty="0">
                <a:latin typeface="Times New Roman"/>
                <a:cs typeface="Times New Roman"/>
              </a:rPr>
              <a:t> </a:t>
            </a:r>
            <a:r>
              <a:rPr sz="1700" baseline="23190" dirty="0">
                <a:latin typeface="Times New Roman"/>
                <a:cs typeface="Times New Roman"/>
              </a:rPr>
              <a:t>0                        </a:t>
            </a:r>
            <a:r>
              <a:rPr sz="1700" spc="9" baseline="23190" dirty="0">
                <a:latin typeface="Times New Roman"/>
                <a:cs typeface="Times New Roman"/>
              </a:rPr>
              <a:t> </a:t>
            </a:r>
            <a:r>
              <a:rPr sz="1700" baseline="23190" dirty="0">
                <a:latin typeface="Times New Roman"/>
                <a:cs typeface="Times New Roman"/>
              </a:rPr>
              <a:t>n </a:t>
            </a:r>
            <a:endParaRPr sz="1100">
              <a:latin typeface="Times New Roman"/>
              <a:cs typeface="Times New Roman"/>
            </a:endParaRPr>
          </a:p>
          <a:p>
            <a:pPr marL="3558443" marR="1679209">
              <a:lnSpc>
                <a:spcPts val="1290"/>
              </a:lnSpc>
              <a:spcBef>
                <a:spcPts val="396"/>
              </a:spcBef>
              <a:tabLst>
                <a:tab pos="239337" algn="l"/>
              </a:tabLst>
            </a:pPr>
            <a:r>
              <a:rPr sz="1100" dirty="0">
                <a:latin typeface="Times New Roman"/>
                <a:cs typeface="Times New Roman"/>
              </a:rPr>
              <a:t>n</a:t>
            </a:r>
            <a:endParaRPr sz="1100">
              <a:latin typeface="Times New Roman"/>
              <a:cs typeface="Times New Roman"/>
            </a:endParaRPr>
          </a:p>
        </p:txBody>
      </p:sp>
      <p:sp>
        <p:nvSpPr>
          <p:cNvPr id="21" name="object 21"/>
          <p:cNvSpPr txBox="1"/>
          <p:nvPr/>
        </p:nvSpPr>
        <p:spPr>
          <a:xfrm>
            <a:off x="3206129" y="2484295"/>
            <a:ext cx="195103" cy="134471"/>
          </a:xfrm>
          <a:prstGeom prst="rect">
            <a:avLst/>
          </a:prstGeom>
        </p:spPr>
        <p:txBody>
          <a:bodyPr wrap="square" lIns="0" tIns="0" rIns="0" bIns="0" rtlCol="0">
            <a:noAutofit/>
          </a:bodyPr>
          <a:lstStyle/>
          <a:p>
            <a:pPr marL="22794">
              <a:lnSpc>
                <a:spcPts val="897"/>
              </a:lnSpc>
            </a:pPr>
            <a:endParaRPr sz="900"/>
          </a:p>
        </p:txBody>
      </p:sp>
      <p:sp>
        <p:nvSpPr>
          <p:cNvPr id="20" name="object 20"/>
          <p:cNvSpPr txBox="1"/>
          <p:nvPr/>
        </p:nvSpPr>
        <p:spPr>
          <a:xfrm>
            <a:off x="3804395" y="2484295"/>
            <a:ext cx="299209" cy="134471"/>
          </a:xfrm>
          <a:prstGeom prst="rect">
            <a:avLst/>
          </a:prstGeom>
        </p:spPr>
        <p:txBody>
          <a:bodyPr wrap="square" lIns="0" tIns="0" rIns="0" bIns="0" rtlCol="0">
            <a:noAutofit/>
          </a:bodyPr>
          <a:lstStyle/>
          <a:p>
            <a:pPr marL="22794">
              <a:lnSpc>
                <a:spcPts val="897"/>
              </a:lnSpc>
            </a:pPr>
            <a:endParaRPr sz="900"/>
          </a:p>
        </p:txBody>
      </p:sp>
      <p:sp>
        <p:nvSpPr>
          <p:cNvPr id="19" name="object 19"/>
          <p:cNvSpPr txBox="1"/>
          <p:nvPr/>
        </p:nvSpPr>
        <p:spPr>
          <a:xfrm>
            <a:off x="2035506" y="2647998"/>
            <a:ext cx="364193" cy="134471"/>
          </a:xfrm>
          <a:prstGeom prst="rect">
            <a:avLst/>
          </a:prstGeom>
        </p:spPr>
        <p:txBody>
          <a:bodyPr wrap="square" lIns="0" tIns="0" rIns="0" bIns="0" rtlCol="0">
            <a:noAutofit/>
          </a:bodyPr>
          <a:lstStyle/>
          <a:p>
            <a:pPr marL="22794">
              <a:lnSpc>
                <a:spcPts val="897"/>
              </a:lnSpc>
            </a:pPr>
            <a:endParaRPr sz="900"/>
          </a:p>
        </p:txBody>
      </p:sp>
      <p:sp>
        <p:nvSpPr>
          <p:cNvPr id="18" name="object 18"/>
          <p:cNvSpPr txBox="1"/>
          <p:nvPr/>
        </p:nvSpPr>
        <p:spPr>
          <a:xfrm>
            <a:off x="2477742" y="2647998"/>
            <a:ext cx="481255" cy="134471"/>
          </a:xfrm>
          <a:prstGeom prst="rect">
            <a:avLst/>
          </a:prstGeom>
        </p:spPr>
        <p:txBody>
          <a:bodyPr wrap="square" lIns="0" tIns="0" rIns="0" bIns="0" rtlCol="0">
            <a:noAutofit/>
          </a:bodyPr>
          <a:lstStyle/>
          <a:p>
            <a:pPr marL="22794">
              <a:lnSpc>
                <a:spcPts val="897"/>
              </a:lnSpc>
            </a:pPr>
            <a:endParaRPr sz="900"/>
          </a:p>
        </p:txBody>
      </p:sp>
      <p:sp>
        <p:nvSpPr>
          <p:cNvPr id="17" name="object 17"/>
          <p:cNvSpPr txBox="1"/>
          <p:nvPr/>
        </p:nvSpPr>
        <p:spPr>
          <a:xfrm>
            <a:off x="3018901" y="2706463"/>
            <a:ext cx="187228" cy="134471"/>
          </a:xfrm>
          <a:prstGeom prst="rect">
            <a:avLst/>
          </a:prstGeom>
        </p:spPr>
        <p:txBody>
          <a:bodyPr wrap="square" lIns="0" tIns="0" rIns="0" bIns="0" rtlCol="0">
            <a:noAutofit/>
          </a:bodyPr>
          <a:lstStyle/>
          <a:p>
            <a:pPr marL="22794">
              <a:lnSpc>
                <a:spcPts val="897"/>
              </a:lnSpc>
            </a:pPr>
            <a:endParaRPr sz="900"/>
          </a:p>
        </p:txBody>
      </p:sp>
      <p:sp>
        <p:nvSpPr>
          <p:cNvPr id="16" name="object 16"/>
          <p:cNvSpPr txBox="1"/>
          <p:nvPr/>
        </p:nvSpPr>
        <p:spPr>
          <a:xfrm>
            <a:off x="4480805" y="2683077"/>
            <a:ext cx="143075" cy="134471"/>
          </a:xfrm>
          <a:prstGeom prst="rect">
            <a:avLst/>
          </a:prstGeom>
        </p:spPr>
        <p:txBody>
          <a:bodyPr wrap="square" lIns="0" tIns="0" rIns="0" bIns="0" rtlCol="0">
            <a:noAutofit/>
          </a:bodyPr>
          <a:lstStyle/>
          <a:p>
            <a:pPr marL="22794">
              <a:lnSpc>
                <a:spcPts val="897"/>
              </a:lnSpc>
            </a:pPr>
            <a:endParaRPr sz="900"/>
          </a:p>
        </p:txBody>
      </p:sp>
      <p:sp>
        <p:nvSpPr>
          <p:cNvPr id="15" name="object 15"/>
          <p:cNvSpPr txBox="1"/>
          <p:nvPr/>
        </p:nvSpPr>
        <p:spPr>
          <a:xfrm>
            <a:off x="4988421" y="2683077"/>
            <a:ext cx="116715" cy="134471"/>
          </a:xfrm>
          <a:prstGeom prst="rect">
            <a:avLst/>
          </a:prstGeom>
        </p:spPr>
        <p:txBody>
          <a:bodyPr wrap="square" lIns="0" tIns="0" rIns="0" bIns="0" rtlCol="0">
            <a:noAutofit/>
          </a:bodyPr>
          <a:lstStyle/>
          <a:p>
            <a:pPr marL="22794">
              <a:lnSpc>
                <a:spcPts val="897"/>
              </a:lnSpc>
            </a:pPr>
            <a:endParaRPr sz="900"/>
          </a:p>
        </p:txBody>
      </p:sp>
      <p:sp>
        <p:nvSpPr>
          <p:cNvPr id="14" name="object 14"/>
          <p:cNvSpPr txBox="1"/>
          <p:nvPr/>
        </p:nvSpPr>
        <p:spPr>
          <a:xfrm>
            <a:off x="5937577" y="2683077"/>
            <a:ext cx="104055" cy="134471"/>
          </a:xfrm>
          <a:prstGeom prst="rect">
            <a:avLst/>
          </a:prstGeom>
        </p:spPr>
        <p:txBody>
          <a:bodyPr wrap="square" lIns="0" tIns="0" rIns="0" bIns="0" rtlCol="0">
            <a:noAutofit/>
          </a:bodyPr>
          <a:lstStyle/>
          <a:p>
            <a:pPr marL="22794">
              <a:lnSpc>
                <a:spcPts val="897"/>
              </a:lnSpc>
            </a:pPr>
            <a:endParaRPr sz="900"/>
          </a:p>
        </p:txBody>
      </p:sp>
      <p:sp>
        <p:nvSpPr>
          <p:cNvPr id="13" name="object 13"/>
          <p:cNvSpPr txBox="1"/>
          <p:nvPr/>
        </p:nvSpPr>
        <p:spPr>
          <a:xfrm>
            <a:off x="6093610" y="2683077"/>
            <a:ext cx="143126" cy="134471"/>
          </a:xfrm>
          <a:prstGeom prst="rect">
            <a:avLst/>
          </a:prstGeom>
        </p:spPr>
        <p:txBody>
          <a:bodyPr wrap="square" lIns="0" tIns="0" rIns="0" bIns="0" rtlCol="0">
            <a:noAutofit/>
          </a:bodyPr>
          <a:lstStyle/>
          <a:p>
            <a:pPr marL="22794">
              <a:lnSpc>
                <a:spcPts val="897"/>
              </a:lnSpc>
            </a:pPr>
            <a:endParaRPr sz="900"/>
          </a:p>
        </p:txBody>
      </p:sp>
      <p:sp>
        <p:nvSpPr>
          <p:cNvPr id="12" name="object 12"/>
          <p:cNvSpPr txBox="1"/>
          <p:nvPr/>
        </p:nvSpPr>
        <p:spPr>
          <a:xfrm>
            <a:off x="3701968" y="4849510"/>
            <a:ext cx="259189" cy="134471"/>
          </a:xfrm>
          <a:prstGeom prst="rect">
            <a:avLst/>
          </a:prstGeom>
        </p:spPr>
        <p:txBody>
          <a:bodyPr wrap="square" lIns="0" tIns="0" rIns="0" bIns="0" rtlCol="0">
            <a:noAutofit/>
          </a:bodyPr>
          <a:lstStyle/>
          <a:p>
            <a:pPr marL="22794">
              <a:lnSpc>
                <a:spcPts val="897"/>
              </a:lnSpc>
            </a:pPr>
            <a:endParaRPr sz="900"/>
          </a:p>
        </p:txBody>
      </p:sp>
      <p:sp>
        <p:nvSpPr>
          <p:cNvPr id="11" name="object 11"/>
          <p:cNvSpPr txBox="1"/>
          <p:nvPr/>
        </p:nvSpPr>
        <p:spPr>
          <a:xfrm>
            <a:off x="4496749" y="4849510"/>
            <a:ext cx="362933" cy="134471"/>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1904922" y="5131525"/>
            <a:ext cx="172793" cy="134471"/>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2786167" y="5114935"/>
            <a:ext cx="587495"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3453241" y="5114935"/>
            <a:ext cx="248727"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4755935" y="5131525"/>
            <a:ext cx="103746"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5343502" y="5131525"/>
            <a:ext cx="552937"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6414751" y="5131525"/>
            <a:ext cx="86464"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6808227" y="5131525"/>
            <a:ext cx="55854"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7123202" y="5131525"/>
            <a:ext cx="483887"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2276427" y="5181292"/>
            <a:ext cx="198712"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8439084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8" name="object 2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0" name="object 3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1" name="object 3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2" name="object 3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3" name="object 3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6" name="object 26"/>
          <p:cNvSpPr/>
          <p:nvPr/>
        </p:nvSpPr>
        <p:spPr>
          <a:xfrm>
            <a:off x="2216726" y="4825533"/>
            <a:ext cx="552738" cy="1401"/>
          </a:xfrm>
          <a:custGeom>
            <a:avLst/>
            <a:gdLst/>
            <a:ahLst/>
            <a:cxnLst/>
            <a:rect l="l" t="t" r="r" b="b"/>
            <a:pathLst>
              <a:path w="608012" h="1588">
                <a:moveTo>
                  <a:pt x="0" y="0"/>
                </a:moveTo>
                <a:lnTo>
                  <a:pt x="608012" y="1588"/>
                </a:lnTo>
              </a:path>
            </a:pathLst>
          </a:custGeom>
          <a:ln w="26987">
            <a:solidFill>
              <a:srgbClr val="000000"/>
            </a:solidFill>
          </a:ln>
        </p:spPr>
        <p:txBody>
          <a:bodyPr wrap="square" lIns="0" tIns="0" rIns="0" bIns="0" rtlCol="0">
            <a:noAutofit/>
          </a:bodyPr>
          <a:lstStyle/>
          <a:p>
            <a:endParaRPr/>
          </a:p>
        </p:txBody>
      </p:sp>
      <p:sp>
        <p:nvSpPr>
          <p:cNvPr id="25" name="object 25"/>
          <p:cNvSpPr/>
          <p:nvPr/>
        </p:nvSpPr>
        <p:spPr>
          <a:xfrm>
            <a:off x="3997612" y="4542585"/>
            <a:ext cx="708602" cy="1401"/>
          </a:xfrm>
          <a:custGeom>
            <a:avLst/>
            <a:gdLst/>
            <a:ahLst/>
            <a:cxnLst/>
            <a:rect l="l" t="t" r="r" b="b"/>
            <a:pathLst>
              <a:path w="779462" h="1588">
                <a:moveTo>
                  <a:pt x="0" y="0"/>
                </a:moveTo>
                <a:lnTo>
                  <a:pt x="779462" y="1588"/>
                </a:lnTo>
              </a:path>
            </a:pathLst>
          </a:custGeom>
          <a:ln w="26987">
            <a:solidFill>
              <a:srgbClr val="000000"/>
            </a:solidFill>
          </a:ln>
        </p:spPr>
        <p:txBody>
          <a:bodyPr wrap="square" lIns="0" tIns="0" rIns="0" bIns="0" rtlCol="0">
            <a:noAutofit/>
          </a:bodyPr>
          <a:lstStyle/>
          <a:p>
            <a:endParaRPr/>
          </a:p>
        </p:txBody>
      </p:sp>
      <p:sp>
        <p:nvSpPr>
          <p:cNvPr id="24" name="object 24"/>
          <p:cNvSpPr/>
          <p:nvPr/>
        </p:nvSpPr>
        <p:spPr>
          <a:xfrm>
            <a:off x="3115829" y="4825533"/>
            <a:ext cx="1711613" cy="1401"/>
          </a:xfrm>
          <a:custGeom>
            <a:avLst/>
            <a:gdLst/>
            <a:ahLst/>
            <a:cxnLst/>
            <a:rect l="l" t="t" r="r" b="b"/>
            <a:pathLst>
              <a:path w="1882774" h="1588">
                <a:moveTo>
                  <a:pt x="0" y="0"/>
                </a:moveTo>
                <a:lnTo>
                  <a:pt x="1882774" y="1588"/>
                </a:lnTo>
              </a:path>
            </a:pathLst>
          </a:custGeom>
          <a:ln w="26987">
            <a:solidFill>
              <a:srgbClr val="000000"/>
            </a:solidFill>
          </a:ln>
        </p:spPr>
        <p:txBody>
          <a:bodyPr wrap="square" lIns="0" tIns="0" rIns="0" bIns="0" rtlCol="0">
            <a:noAutofit/>
          </a:bodyPr>
          <a:lstStyle/>
          <a:p>
            <a:endParaRPr/>
          </a:p>
        </p:txBody>
      </p:sp>
      <p:sp>
        <p:nvSpPr>
          <p:cNvPr id="23" name="object 23"/>
          <p:cNvSpPr/>
          <p:nvPr/>
        </p:nvSpPr>
        <p:spPr>
          <a:xfrm>
            <a:off x="5225761" y="4825533"/>
            <a:ext cx="1469158" cy="1401"/>
          </a:xfrm>
          <a:custGeom>
            <a:avLst/>
            <a:gdLst/>
            <a:ahLst/>
            <a:cxnLst/>
            <a:rect l="l" t="t" r="r" b="b"/>
            <a:pathLst>
              <a:path w="1616074" h="1588">
                <a:moveTo>
                  <a:pt x="0" y="0"/>
                </a:moveTo>
                <a:lnTo>
                  <a:pt x="1616074" y="1588"/>
                </a:lnTo>
              </a:path>
            </a:pathLst>
          </a:custGeom>
          <a:ln w="26987">
            <a:solidFill>
              <a:srgbClr val="000000"/>
            </a:solidFill>
          </a:ln>
        </p:spPr>
        <p:txBody>
          <a:bodyPr wrap="square" lIns="0" tIns="0" rIns="0" bIns="0" rtlCol="0">
            <a:noAutofit/>
          </a:bodyPr>
          <a:lstStyle/>
          <a:p>
            <a:endParaRPr/>
          </a:p>
        </p:txBody>
      </p:sp>
      <p:sp>
        <p:nvSpPr>
          <p:cNvPr id="22" name="object 22"/>
          <p:cNvSpPr txBox="1"/>
          <p:nvPr/>
        </p:nvSpPr>
        <p:spPr>
          <a:xfrm>
            <a:off x="1284791" y="984998"/>
            <a:ext cx="6670123" cy="605118"/>
          </a:xfrm>
          <a:prstGeom prst="rect">
            <a:avLst/>
          </a:prstGeom>
        </p:spPr>
        <p:txBody>
          <a:bodyPr wrap="square" lIns="0" tIns="0" rIns="0" bIns="0" rtlCol="0">
            <a:noAutofit/>
          </a:bodyPr>
          <a:lstStyle/>
          <a:p>
            <a:pPr algn="ctr">
              <a:lnSpc>
                <a:spcPts val="2172"/>
              </a:lnSpc>
              <a:spcBef>
                <a:spcPts val="109"/>
              </a:spcBef>
            </a:pPr>
            <a:r>
              <a:rPr sz="3200" baseline="1207" dirty="0">
                <a:latin typeface="Times New Roman"/>
                <a:cs typeface="Times New Roman"/>
              </a:rPr>
              <a:t>Illustration: Using Value/FCFF Approaches to value a firm:</a:t>
            </a:r>
            <a:endParaRPr sz="2200">
              <a:latin typeface="Times New Roman"/>
              <a:cs typeface="Times New Roman"/>
            </a:endParaRPr>
          </a:p>
          <a:p>
            <a:pPr marL="2022994" marR="2043448" algn="ctr">
              <a:lnSpc>
                <a:spcPct val="95825"/>
              </a:lnSpc>
            </a:pPr>
            <a:r>
              <a:rPr sz="2200" dirty="0">
                <a:latin typeface="Times New Roman"/>
                <a:cs typeface="Times New Roman"/>
              </a:rPr>
              <a:t>MCI Communications</a:t>
            </a:r>
            <a:endParaRPr sz="2200">
              <a:latin typeface="Times New Roman"/>
              <a:cs typeface="Times New Roman"/>
            </a:endParaRPr>
          </a:p>
        </p:txBody>
      </p:sp>
      <p:sp>
        <p:nvSpPr>
          <p:cNvPr id="21" name="object 21"/>
          <p:cNvSpPr txBox="1"/>
          <p:nvPr/>
        </p:nvSpPr>
        <p:spPr>
          <a:xfrm>
            <a:off x="1525442" y="2095500"/>
            <a:ext cx="6915116" cy="2110291"/>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MCI Communications had earnings before interest and taxes of $3356 million</a:t>
            </a:r>
            <a:endParaRPr sz="1600">
              <a:latin typeface="Times New Roman"/>
              <a:cs typeface="Times New Roman"/>
            </a:endParaRPr>
          </a:p>
          <a:p>
            <a:pPr marL="319115" marR="23988">
              <a:lnSpc>
                <a:spcPct val="95825"/>
              </a:lnSpc>
            </a:pPr>
            <a:r>
              <a:rPr sz="1600" dirty="0">
                <a:latin typeface="Times New Roman"/>
                <a:cs typeface="Times New Roman"/>
              </a:rPr>
              <a:t>in 1994 (Its net income after taxes was $855 million).</a:t>
            </a:r>
            <a:endParaRPr sz="1600">
              <a:latin typeface="Times New Roman"/>
              <a:cs typeface="Times New Roman"/>
            </a:endParaRPr>
          </a:p>
          <a:p>
            <a:pPr marL="319115" indent="-307718">
              <a:lnSpc>
                <a:spcPct val="99466"/>
              </a:lnSpc>
              <a:spcBef>
                <a:spcPts val="50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It had capital expenditures of $2500 million in 1994 and depreciation of $1100 million; Working capital increased by $250 million.</a:t>
            </a:r>
            <a:endParaRPr sz="1600">
              <a:latin typeface="Times New Roman"/>
              <a:cs typeface="Times New Roman"/>
            </a:endParaRPr>
          </a:p>
          <a:p>
            <a:pPr marL="319115" marR="45918" indent="-307718">
              <a:lnSpc>
                <a:spcPct val="99466"/>
              </a:lnSpc>
              <a:spcBef>
                <a:spcPts val="345"/>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It expects free cashflows</a:t>
            </a:r>
            <a:r>
              <a:rPr sz="1600" spc="-89" dirty="0">
                <a:latin typeface="Times New Roman"/>
                <a:cs typeface="Times New Roman"/>
              </a:rPr>
              <a:t> </a:t>
            </a:r>
            <a:r>
              <a:rPr sz="1600" dirty="0">
                <a:latin typeface="Times New Roman"/>
                <a:cs typeface="Times New Roman"/>
              </a:rPr>
              <a:t>to the firm</a:t>
            </a:r>
            <a:r>
              <a:rPr sz="1600" spc="-88" dirty="0">
                <a:latin typeface="Times New Roman"/>
                <a:cs typeface="Times New Roman"/>
              </a:rPr>
              <a:t> </a:t>
            </a:r>
            <a:r>
              <a:rPr sz="1600" dirty="0">
                <a:latin typeface="Times New Roman"/>
                <a:cs typeface="Times New Roman"/>
              </a:rPr>
              <a:t>to grow 15% a year for the next five</a:t>
            </a:r>
            <a:r>
              <a:rPr sz="1600" spc="-88" dirty="0">
                <a:latin typeface="Times New Roman"/>
                <a:cs typeface="Times New Roman"/>
              </a:rPr>
              <a:t> </a:t>
            </a:r>
            <a:r>
              <a:rPr sz="1600" dirty="0">
                <a:latin typeface="Times New Roman"/>
                <a:cs typeface="Times New Roman"/>
              </a:rPr>
              <a:t>years and 5% a year after that.</a:t>
            </a:r>
            <a:endParaRPr sz="1600">
              <a:latin typeface="Times New Roman"/>
              <a:cs typeface="Times New Roman"/>
            </a:endParaRPr>
          </a:p>
          <a:p>
            <a:pPr marL="11397" marR="23988">
              <a:lnSpc>
                <a:spcPct val="95825"/>
              </a:lnSpc>
              <a:spcBef>
                <a:spcPts val="43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cost of capital is 10.50% for the next five</a:t>
            </a:r>
            <a:r>
              <a:rPr sz="1600" spc="-88" dirty="0">
                <a:latin typeface="Times New Roman"/>
                <a:cs typeface="Times New Roman"/>
              </a:rPr>
              <a:t> </a:t>
            </a:r>
            <a:r>
              <a:rPr sz="1600" dirty="0">
                <a:latin typeface="Times New Roman"/>
                <a:cs typeface="Times New Roman"/>
              </a:rPr>
              <a:t>years and 10% after that.</a:t>
            </a:r>
            <a:endParaRPr sz="1600">
              <a:latin typeface="Times New Roman"/>
              <a:cs typeface="Times New Roman"/>
            </a:endParaRPr>
          </a:p>
          <a:p>
            <a:pPr marL="11397" marR="23988">
              <a:lnSpc>
                <a:spcPct val="95825"/>
              </a:lnSpc>
              <a:spcBef>
                <a:spcPts val="458"/>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company faces a tax rate of 36%.</a:t>
            </a:r>
            <a:endParaRPr sz="1600">
              <a:latin typeface="Times New Roman"/>
              <a:cs typeface="Times New Roman"/>
            </a:endParaRPr>
          </a:p>
        </p:txBody>
      </p:sp>
      <p:sp>
        <p:nvSpPr>
          <p:cNvPr id="20" name="object 20"/>
          <p:cNvSpPr txBox="1"/>
          <p:nvPr/>
        </p:nvSpPr>
        <p:spPr>
          <a:xfrm>
            <a:off x="3683000" y="4284893"/>
            <a:ext cx="152278" cy="323569"/>
          </a:xfrm>
          <a:prstGeom prst="rect">
            <a:avLst/>
          </a:prstGeom>
        </p:spPr>
        <p:txBody>
          <a:bodyPr wrap="square" lIns="0" tIns="0" rIns="0" bIns="0" rtlCol="0">
            <a:noAutofit/>
          </a:bodyPr>
          <a:lstStyle/>
          <a:p>
            <a:pPr marL="11397">
              <a:lnSpc>
                <a:spcPts val="2387"/>
              </a:lnSpc>
              <a:spcBef>
                <a:spcPts val="119"/>
              </a:spcBef>
            </a:pPr>
            <a:r>
              <a:rPr sz="2400" spc="-596" baseline="22673" dirty="0">
                <a:latin typeface="Symbol"/>
                <a:cs typeface="Symbol"/>
              </a:rPr>
              <a:t>⎛</a:t>
            </a:r>
            <a:r>
              <a:rPr sz="2400" baseline="-3023" dirty="0">
                <a:latin typeface="Symbol"/>
                <a:cs typeface="Symbol"/>
              </a:rPr>
              <a:t>⎜</a:t>
            </a:r>
            <a:endParaRPr sz="1600">
              <a:latin typeface="Symbol"/>
              <a:cs typeface="Symbol"/>
            </a:endParaRPr>
          </a:p>
        </p:txBody>
      </p:sp>
      <p:sp>
        <p:nvSpPr>
          <p:cNvPr id="19" name="object 19"/>
          <p:cNvSpPr txBox="1"/>
          <p:nvPr/>
        </p:nvSpPr>
        <p:spPr>
          <a:xfrm>
            <a:off x="4717761" y="4317109"/>
            <a:ext cx="134022" cy="224118"/>
          </a:xfrm>
          <a:prstGeom prst="rect">
            <a:avLst/>
          </a:prstGeom>
        </p:spPr>
        <p:txBody>
          <a:bodyPr wrap="square" lIns="0" tIns="0" rIns="0" bIns="0" rtlCol="0">
            <a:noAutofit/>
          </a:bodyPr>
          <a:lstStyle/>
          <a:p>
            <a:pPr marL="11397">
              <a:lnSpc>
                <a:spcPts val="1579"/>
              </a:lnSpc>
              <a:spcBef>
                <a:spcPts val="79"/>
              </a:spcBef>
            </a:pPr>
            <a:r>
              <a:rPr sz="2400" baseline="1511" dirty="0">
                <a:latin typeface="Symbol"/>
                <a:cs typeface="Symbol"/>
              </a:rPr>
              <a:t>⎞</a:t>
            </a:r>
            <a:endParaRPr sz="1600">
              <a:latin typeface="Symbol"/>
              <a:cs typeface="Symbol"/>
            </a:endParaRPr>
          </a:p>
        </p:txBody>
      </p:sp>
      <p:sp>
        <p:nvSpPr>
          <p:cNvPr id="18" name="object 18"/>
          <p:cNvSpPr txBox="1"/>
          <p:nvPr/>
        </p:nvSpPr>
        <p:spPr>
          <a:xfrm>
            <a:off x="4560453" y="4321269"/>
            <a:ext cx="105640" cy="145676"/>
          </a:xfrm>
          <a:prstGeom prst="rect">
            <a:avLst/>
          </a:prstGeom>
        </p:spPr>
        <p:txBody>
          <a:bodyPr wrap="square" lIns="0" tIns="0" rIns="0" bIns="0" rtlCol="0">
            <a:noAutofit/>
          </a:bodyPr>
          <a:lstStyle/>
          <a:p>
            <a:pPr marL="11397">
              <a:lnSpc>
                <a:spcPts val="1045"/>
              </a:lnSpc>
              <a:spcBef>
                <a:spcPts val="52"/>
              </a:spcBef>
            </a:pPr>
            <a:r>
              <a:rPr sz="1000" dirty="0">
                <a:latin typeface="Times New Roman"/>
                <a:cs typeface="Times New Roman"/>
              </a:rPr>
              <a:t>5</a:t>
            </a:r>
            <a:endParaRPr sz="1000">
              <a:latin typeface="Times New Roman"/>
              <a:cs typeface="Times New Roman"/>
            </a:endParaRPr>
          </a:p>
        </p:txBody>
      </p:sp>
      <p:sp>
        <p:nvSpPr>
          <p:cNvPr id="17" name="object 17"/>
          <p:cNvSpPr txBox="1"/>
          <p:nvPr/>
        </p:nvSpPr>
        <p:spPr>
          <a:xfrm>
            <a:off x="4058226" y="4357687"/>
            <a:ext cx="556355"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(1.15)</a:t>
            </a:r>
            <a:endParaRPr sz="1600">
              <a:latin typeface="Times New Roman"/>
              <a:cs typeface="Times New Roman"/>
            </a:endParaRPr>
          </a:p>
        </p:txBody>
      </p:sp>
      <p:sp>
        <p:nvSpPr>
          <p:cNvPr id="16" name="object 16"/>
          <p:cNvSpPr txBox="1"/>
          <p:nvPr/>
        </p:nvSpPr>
        <p:spPr>
          <a:xfrm>
            <a:off x="3108613" y="4489356"/>
            <a:ext cx="901344"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(1.15) </a:t>
            </a:r>
            <a:r>
              <a:rPr sz="1600" spc="395" dirty="0">
                <a:latin typeface="Times New Roman"/>
                <a:cs typeface="Times New Roman"/>
              </a:rPr>
              <a:t> </a:t>
            </a:r>
            <a:r>
              <a:rPr sz="1600" dirty="0">
                <a:latin typeface="Times New Roman"/>
                <a:cs typeface="Times New Roman"/>
              </a:rPr>
              <a:t>1</a:t>
            </a:r>
            <a:r>
              <a:rPr sz="1600" spc="-269" dirty="0">
                <a:latin typeface="Times New Roman"/>
                <a:cs typeface="Times New Roman"/>
              </a:rPr>
              <a:t> </a:t>
            </a:r>
            <a:r>
              <a:rPr sz="1600" dirty="0">
                <a:latin typeface="Times New Roman"/>
                <a:cs typeface="Times New Roman"/>
              </a:rPr>
              <a:t>-</a:t>
            </a:r>
            <a:endParaRPr sz="1600">
              <a:latin typeface="Times New Roman"/>
              <a:cs typeface="Times New Roman"/>
            </a:endParaRPr>
          </a:p>
        </p:txBody>
      </p:sp>
      <p:sp>
        <p:nvSpPr>
          <p:cNvPr id="15" name="object 15"/>
          <p:cNvSpPr txBox="1"/>
          <p:nvPr/>
        </p:nvSpPr>
        <p:spPr>
          <a:xfrm>
            <a:off x="3675784" y="4583249"/>
            <a:ext cx="134022" cy="224118"/>
          </a:xfrm>
          <a:prstGeom prst="rect">
            <a:avLst/>
          </a:prstGeom>
        </p:spPr>
        <p:txBody>
          <a:bodyPr wrap="square" lIns="0" tIns="0" rIns="0" bIns="0" rtlCol="0">
            <a:noAutofit/>
          </a:bodyPr>
          <a:lstStyle/>
          <a:p>
            <a:pPr marL="11397">
              <a:lnSpc>
                <a:spcPts val="1579"/>
              </a:lnSpc>
              <a:spcBef>
                <a:spcPts val="79"/>
              </a:spcBef>
            </a:pPr>
            <a:r>
              <a:rPr sz="2400" baseline="1511" dirty="0">
                <a:latin typeface="Symbol"/>
                <a:cs typeface="Symbol"/>
              </a:rPr>
              <a:t>⎝</a:t>
            </a:r>
            <a:endParaRPr sz="1600">
              <a:latin typeface="Symbol"/>
              <a:cs typeface="Symbol"/>
            </a:endParaRPr>
          </a:p>
        </p:txBody>
      </p:sp>
      <p:sp>
        <p:nvSpPr>
          <p:cNvPr id="14" name="object 14"/>
          <p:cNvSpPr txBox="1"/>
          <p:nvPr/>
        </p:nvSpPr>
        <p:spPr>
          <a:xfrm>
            <a:off x="4727862" y="4583249"/>
            <a:ext cx="134022" cy="224118"/>
          </a:xfrm>
          <a:prstGeom prst="rect">
            <a:avLst/>
          </a:prstGeom>
        </p:spPr>
        <p:txBody>
          <a:bodyPr wrap="square" lIns="0" tIns="0" rIns="0" bIns="0" rtlCol="0">
            <a:noAutofit/>
          </a:bodyPr>
          <a:lstStyle/>
          <a:p>
            <a:pPr marL="11397">
              <a:lnSpc>
                <a:spcPts val="1579"/>
              </a:lnSpc>
              <a:spcBef>
                <a:spcPts val="79"/>
              </a:spcBef>
            </a:pPr>
            <a:r>
              <a:rPr sz="2400" baseline="1511" dirty="0">
                <a:latin typeface="Symbol"/>
                <a:cs typeface="Symbol"/>
              </a:rPr>
              <a:t>⎠</a:t>
            </a:r>
            <a:endParaRPr sz="1600">
              <a:latin typeface="Symbol"/>
              <a:cs typeface="Symbol"/>
            </a:endParaRPr>
          </a:p>
        </p:txBody>
      </p:sp>
      <p:sp>
        <p:nvSpPr>
          <p:cNvPr id="13" name="object 13"/>
          <p:cNvSpPr txBox="1"/>
          <p:nvPr/>
        </p:nvSpPr>
        <p:spPr>
          <a:xfrm>
            <a:off x="5960339" y="4604217"/>
            <a:ext cx="105640" cy="145676"/>
          </a:xfrm>
          <a:prstGeom prst="rect">
            <a:avLst/>
          </a:prstGeom>
        </p:spPr>
        <p:txBody>
          <a:bodyPr wrap="square" lIns="0" tIns="0" rIns="0" bIns="0" rtlCol="0">
            <a:noAutofit/>
          </a:bodyPr>
          <a:lstStyle/>
          <a:p>
            <a:pPr marL="11397">
              <a:lnSpc>
                <a:spcPts val="1045"/>
              </a:lnSpc>
              <a:spcBef>
                <a:spcPts val="52"/>
              </a:spcBef>
            </a:pPr>
            <a:r>
              <a:rPr sz="1000" dirty="0">
                <a:latin typeface="Times New Roman"/>
                <a:cs typeface="Times New Roman"/>
              </a:rPr>
              <a:t>5</a:t>
            </a:r>
            <a:endParaRPr sz="1000">
              <a:latin typeface="Times New Roman"/>
              <a:cs typeface="Times New Roman"/>
            </a:endParaRPr>
          </a:p>
        </p:txBody>
      </p:sp>
      <p:sp>
        <p:nvSpPr>
          <p:cNvPr id="12" name="object 12"/>
          <p:cNvSpPr txBox="1"/>
          <p:nvPr/>
        </p:nvSpPr>
        <p:spPr>
          <a:xfrm>
            <a:off x="2215284" y="4656044"/>
            <a:ext cx="588601" cy="525275"/>
          </a:xfrm>
          <a:prstGeom prst="rect">
            <a:avLst/>
          </a:prstGeom>
        </p:spPr>
        <p:txBody>
          <a:bodyPr wrap="square" lIns="0" tIns="0" rIns="0" bIns="0" rtlCol="0">
            <a:noAutofit/>
          </a:bodyPr>
          <a:lstStyle/>
          <a:p>
            <a:pPr marL="151330" marR="179608" algn="ctr">
              <a:lnSpc>
                <a:spcPts val="1830"/>
              </a:lnSpc>
              <a:spcBef>
                <a:spcPts val="92"/>
              </a:spcBef>
            </a:pPr>
            <a:r>
              <a:rPr sz="2400" spc="-135" baseline="6441" dirty="0">
                <a:latin typeface="Times New Roman"/>
                <a:cs typeface="Times New Roman"/>
              </a:rPr>
              <a:t>V</a:t>
            </a:r>
            <a:r>
              <a:rPr sz="1500" baseline="-7905" dirty="0">
                <a:latin typeface="Times New Roman"/>
                <a:cs typeface="Times New Roman"/>
              </a:rPr>
              <a:t>0</a:t>
            </a:r>
            <a:endParaRPr sz="1000">
              <a:latin typeface="Times New Roman"/>
              <a:cs typeface="Times New Roman"/>
            </a:endParaRPr>
          </a:p>
          <a:p>
            <a:pPr algn="ctr">
              <a:lnSpc>
                <a:spcPts val="1857"/>
              </a:lnSpc>
              <a:spcBef>
                <a:spcPts val="127"/>
              </a:spcBef>
            </a:pPr>
            <a:r>
              <a:rPr sz="1600" dirty="0">
                <a:latin typeface="Times New Roman"/>
                <a:cs typeface="Times New Roman"/>
              </a:rPr>
              <a:t>FCF</a:t>
            </a:r>
            <a:r>
              <a:rPr sz="1600" spc="-4" dirty="0">
                <a:latin typeface="Times New Roman"/>
                <a:cs typeface="Times New Roman"/>
              </a:rPr>
              <a:t>F</a:t>
            </a:r>
            <a:r>
              <a:rPr sz="1500" baseline="-18446" dirty="0">
                <a:latin typeface="Times New Roman"/>
                <a:cs typeface="Times New Roman"/>
              </a:rPr>
              <a:t>0</a:t>
            </a:r>
            <a:endParaRPr sz="1000">
              <a:latin typeface="Times New Roman"/>
              <a:cs typeface="Times New Roman"/>
            </a:endParaRPr>
          </a:p>
        </p:txBody>
      </p:sp>
      <p:sp>
        <p:nvSpPr>
          <p:cNvPr id="11" name="object 11"/>
          <p:cNvSpPr txBox="1"/>
          <p:nvPr/>
        </p:nvSpPr>
        <p:spPr>
          <a:xfrm>
            <a:off x="4014932" y="4656044"/>
            <a:ext cx="764174"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(1.105)5</a:t>
            </a:r>
            <a:endParaRPr sz="1600">
              <a:latin typeface="Times New Roman"/>
              <a:cs typeface="Times New Roman"/>
            </a:endParaRPr>
          </a:p>
        </p:txBody>
      </p:sp>
      <p:sp>
        <p:nvSpPr>
          <p:cNvPr id="10" name="object 10"/>
          <p:cNvSpPr txBox="1"/>
          <p:nvPr/>
        </p:nvSpPr>
        <p:spPr>
          <a:xfrm>
            <a:off x="5442239" y="4656044"/>
            <a:ext cx="1152388"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(1.15)</a:t>
            </a:r>
            <a:r>
              <a:rPr sz="1600" spc="328" dirty="0">
                <a:latin typeface="Times New Roman"/>
                <a:cs typeface="Times New Roman"/>
              </a:rPr>
              <a:t> </a:t>
            </a:r>
            <a:r>
              <a:rPr sz="1600" dirty="0">
                <a:latin typeface="Times New Roman"/>
                <a:cs typeface="Times New Roman"/>
              </a:rPr>
              <a:t>(1.05)</a:t>
            </a:r>
            <a:endParaRPr sz="1600">
              <a:latin typeface="Times New Roman"/>
              <a:cs typeface="Times New Roman"/>
            </a:endParaRPr>
          </a:p>
        </p:txBody>
      </p:sp>
      <p:sp>
        <p:nvSpPr>
          <p:cNvPr id="9" name="object 9"/>
          <p:cNvSpPr txBox="1"/>
          <p:nvPr/>
        </p:nvSpPr>
        <p:spPr>
          <a:xfrm>
            <a:off x="2853170" y="4789113"/>
            <a:ext cx="171465"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a:t>
            </a:r>
            <a:endParaRPr sz="1600">
              <a:latin typeface="Times New Roman"/>
              <a:cs typeface="Times New Roman"/>
            </a:endParaRPr>
          </a:p>
        </p:txBody>
      </p:sp>
      <p:sp>
        <p:nvSpPr>
          <p:cNvPr id="8" name="object 8"/>
          <p:cNvSpPr txBox="1"/>
          <p:nvPr/>
        </p:nvSpPr>
        <p:spPr>
          <a:xfrm>
            <a:off x="4963102" y="4789113"/>
            <a:ext cx="171465"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a:t>
            </a:r>
            <a:endParaRPr sz="1600">
              <a:latin typeface="Times New Roman"/>
              <a:cs typeface="Times New Roman"/>
            </a:endParaRPr>
          </a:p>
        </p:txBody>
      </p:sp>
      <p:sp>
        <p:nvSpPr>
          <p:cNvPr id="7" name="object 7"/>
          <p:cNvSpPr txBox="1"/>
          <p:nvPr/>
        </p:nvSpPr>
        <p:spPr>
          <a:xfrm>
            <a:off x="6625646" y="4902574"/>
            <a:ext cx="105640" cy="145676"/>
          </a:xfrm>
          <a:prstGeom prst="rect">
            <a:avLst/>
          </a:prstGeom>
        </p:spPr>
        <p:txBody>
          <a:bodyPr wrap="square" lIns="0" tIns="0" rIns="0" bIns="0" rtlCol="0">
            <a:noAutofit/>
          </a:bodyPr>
          <a:lstStyle/>
          <a:p>
            <a:pPr marL="11397">
              <a:lnSpc>
                <a:spcPts val="1045"/>
              </a:lnSpc>
              <a:spcBef>
                <a:spcPts val="52"/>
              </a:spcBef>
            </a:pPr>
            <a:r>
              <a:rPr sz="1000" dirty="0">
                <a:latin typeface="Times New Roman"/>
                <a:cs typeface="Times New Roman"/>
              </a:rPr>
              <a:t>5</a:t>
            </a:r>
            <a:endParaRPr sz="1000">
              <a:latin typeface="Times New Roman"/>
              <a:cs typeface="Times New Roman"/>
            </a:endParaRPr>
          </a:p>
        </p:txBody>
      </p:sp>
      <p:sp>
        <p:nvSpPr>
          <p:cNvPr id="6" name="object 6"/>
          <p:cNvSpPr txBox="1"/>
          <p:nvPr/>
        </p:nvSpPr>
        <p:spPr>
          <a:xfrm>
            <a:off x="3596408" y="4937591"/>
            <a:ext cx="798946"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.105</a:t>
            </a:r>
            <a:r>
              <a:rPr sz="1600" spc="-135" dirty="0">
                <a:latin typeface="Times New Roman"/>
                <a:cs typeface="Times New Roman"/>
              </a:rPr>
              <a:t> </a:t>
            </a:r>
            <a:r>
              <a:rPr sz="1600" dirty="0">
                <a:latin typeface="Times New Roman"/>
                <a:cs typeface="Times New Roman"/>
              </a:rPr>
              <a:t>-</a:t>
            </a:r>
            <a:r>
              <a:rPr sz="1600" spc="-269" dirty="0">
                <a:latin typeface="Times New Roman"/>
                <a:cs typeface="Times New Roman"/>
              </a:rPr>
              <a:t> </a:t>
            </a:r>
            <a:r>
              <a:rPr sz="1600" dirty="0">
                <a:latin typeface="Times New Roman"/>
                <a:cs typeface="Times New Roman"/>
              </a:rPr>
              <a:t>.15</a:t>
            </a:r>
            <a:endParaRPr sz="1600">
              <a:latin typeface="Times New Roman"/>
              <a:cs typeface="Times New Roman"/>
            </a:endParaRPr>
          </a:p>
        </p:txBody>
      </p:sp>
      <p:sp>
        <p:nvSpPr>
          <p:cNvPr id="5" name="object 5"/>
          <p:cNvSpPr txBox="1"/>
          <p:nvPr/>
        </p:nvSpPr>
        <p:spPr>
          <a:xfrm>
            <a:off x="5225761" y="4937591"/>
            <a:ext cx="1455388"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(.10</a:t>
            </a:r>
            <a:r>
              <a:rPr sz="1600" spc="-135" dirty="0">
                <a:latin typeface="Times New Roman"/>
                <a:cs typeface="Times New Roman"/>
              </a:rPr>
              <a:t> </a:t>
            </a:r>
            <a:r>
              <a:rPr sz="1600" dirty="0">
                <a:latin typeface="Times New Roman"/>
                <a:cs typeface="Times New Roman"/>
              </a:rPr>
              <a:t>-</a:t>
            </a:r>
            <a:r>
              <a:rPr sz="1600" spc="-143" dirty="0">
                <a:latin typeface="Times New Roman"/>
                <a:cs typeface="Times New Roman"/>
              </a:rPr>
              <a:t> </a:t>
            </a:r>
            <a:r>
              <a:rPr sz="1600" dirty="0">
                <a:latin typeface="Times New Roman"/>
                <a:cs typeface="Times New Roman"/>
              </a:rPr>
              <a:t>.05)(1.105)</a:t>
            </a:r>
            <a:endParaRPr sz="1600">
              <a:latin typeface="Times New Roman"/>
              <a:cs typeface="Times New Roman"/>
            </a:endParaRPr>
          </a:p>
        </p:txBody>
      </p:sp>
      <p:sp>
        <p:nvSpPr>
          <p:cNvPr id="4" name="object 4"/>
          <p:cNvSpPr txBox="1"/>
          <p:nvPr/>
        </p:nvSpPr>
        <p:spPr>
          <a:xfrm>
            <a:off x="5889624" y="5328397"/>
            <a:ext cx="820015" cy="257735"/>
          </a:xfrm>
          <a:prstGeom prst="rect">
            <a:avLst/>
          </a:prstGeom>
        </p:spPr>
        <p:txBody>
          <a:bodyPr wrap="square" lIns="0" tIns="0" rIns="0" bIns="0" rtlCol="0">
            <a:noAutofit/>
          </a:bodyPr>
          <a:lstStyle/>
          <a:p>
            <a:pPr marL="11397">
              <a:lnSpc>
                <a:spcPts val="1911"/>
              </a:lnSpc>
              <a:spcBef>
                <a:spcPts val="95"/>
              </a:spcBef>
            </a:pPr>
            <a:r>
              <a:rPr sz="2800" baseline="1380" dirty="0">
                <a:latin typeface="Times New Roman"/>
                <a:cs typeface="Times New Roman"/>
              </a:rPr>
              <a:t>=</a:t>
            </a:r>
            <a:r>
              <a:rPr sz="2800" spc="71" baseline="1380" dirty="0">
                <a:latin typeface="Times New Roman"/>
                <a:cs typeface="Times New Roman"/>
              </a:rPr>
              <a:t> </a:t>
            </a:r>
            <a:r>
              <a:rPr sz="2800" baseline="1380" dirty="0">
                <a:latin typeface="Times New Roman"/>
                <a:cs typeface="Times New Roman"/>
              </a:rPr>
              <a:t>31</a:t>
            </a:r>
            <a:r>
              <a:rPr sz="2800" spc="67" baseline="1380" dirty="0">
                <a:latin typeface="Times New Roman"/>
                <a:cs typeface="Times New Roman"/>
              </a:rPr>
              <a:t>.</a:t>
            </a:r>
            <a:r>
              <a:rPr sz="2800" baseline="1380" dirty="0">
                <a:latin typeface="Times New Roman"/>
                <a:cs typeface="Times New Roman"/>
              </a:rPr>
              <a:t>28</a:t>
            </a:r>
            <a:endParaRPr sz="19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77</a:t>
            </a:r>
            <a:endParaRPr sz="1300">
              <a:latin typeface="Times New Roman"/>
              <a:cs typeface="Times New Roman"/>
            </a:endParaRPr>
          </a:p>
        </p:txBody>
      </p:sp>
    </p:spTree>
    <p:extLst>
      <p:ext uri="{BB962C8B-B14F-4D97-AF65-F5344CB8AC3E}">
        <p14:creationId xmlns:p14="http://schemas.microsoft.com/office/powerpoint/2010/main" val="10270131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txBox="1"/>
          <p:nvPr/>
        </p:nvSpPr>
        <p:spPr>
          <a:xfrm>
            <a:off x="3732202" y="1307726"/>
            <a:ext cx="179615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Multiple Magic</a:t>
            </a:r>
            <a:endParaRPr sz="2200">
              <a:latin typeface="Times New Roman"/>
              <a:cs typeface="Times New Roman"/>
            </a:endParaRPr>
          </a:p>
        </p:txBody>
      </p:sp>
      <p:sp>
        <p:nvSpPr>
          <p:cNvPr id="8" name="object 8"/>
          <p:cNvSpPr txBox="1"/>
          <p:nvPr/>
        </p:nvSpPr>
        <p:spPr>
          <a:xfrm>
            <a:off x="1525442" y="2075330"/>
            <a:ext cx="6794815" cy="1574874"/>
          </a:xfrm>
          <a:prstGeom prst="rect">
            <a:avLst/>
          </a:prstGeom>
        </p:spPr>
        <p:txBody>
          <a:bodyPr wrap="square" lIns="0" tIns="0" rIns="0" bIns="0" rtlCol="0">
            <a:noAutofit/>
          </a:bodyPr>
          <a:lstStyle/>
          <a:p>
            <a:pPr marL="11397" marR="30772">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In this case of MCI there is a big difference between the FCFF and short cut</a:t>
            </a:r>
            <a:endParaRPr sz="1600">
              <a:latin typeface="Times New Roman"/>
              <a:cs typeface="Times New Roman"/>
            </a:endParaRPr>
          </a:p>
          <a:p>
            <a:pPr marL="319115">
              <a:lnSpc>
                <a:spcPts val="1687"/>
              </a:lnSpc>
            </a:pPr>
            <a:r>
              <a:rPr sz="1600" dirty="0">
                <a:latin typeface="Times New Roman"/>
                <a:cs typeface="Times New Roman"/>
              </a:rPr>
              <a:t>measures. For instance the following table illustrates the appropriate multiple</a:t>
            </a:r>
            <a:endParaRPr sz="1600">
              <a:latin typeface="Times New Roman"/>
              <a:cs typeface="Times New Roman"/>
            </a:endParaRPr>
          </a:p>
          <a:p>
            <a:pPr marL="319115" marR="30772">
              <a:lnSpc>
                <a:spcPts val="1705"/>
              </a:lnSpc>
              <a:spcBef>
                <a:spcPts val="1"/>
              </a:spcBef>
            </a:pPr>
            <a:r>
              <a:rPr sz="1600" dirty="0">
                <a:latin typeface="Times New Roman"/>
                <a:cs typeface="Times New Roman"/>
              </a:rPr>
              <a:t>using short cut measures, and the amount you would overpay by if you used</a:t>
            </a:r>
            <a:endParaRPr sz="1600">
              <a:latin typeface="Times New Roman"/>
              <a:cs typeface="Times New Roman"/>
            </a:endParaRPr>
          </a:p>
          <a:p>
            <a:pPr marL="319115" marR="30772">
              <a:lnSpc>
                <a:spcPts val="1795"/>
              </a:lnSpc>
              <a:spcBef>
                <a:spcPts val="4"/>
              </a:spcBef>
            </a:pPr>
            <a:r>
              <a:rPr sz="1600" dirty="0">
                <a:latin typeface="Times New Roman"/>
                <a:cs typeface="Times New Roman"/>
              </a:rPr>
              <a:t>the FCFF multiple.</a:t>
            </a:r>
            <a:endParaRPr sz="1600">
              <a:latin typeface="Times New Roman"/>
              <a:cs typeface="Times New Roman"/>
            </a:endParaRPr>
          </a:p>
          <a:p>
            <a:pPr marL="421688" marR="30772">
              <a:lnSpc>
                <a:spcPct val="95825"/>
              </a:lnSpc>
              <a:spcBef>
                <a:spcPts val="108"/>
              </a:spcBef>
            </a:pPr>
            <a:r>
              <a:rPr sz="1400" dirty="0">
                <a:latin typeface="Times New Roman"/>
                <a:cs typeface="Times New Roman"/>
              </a:rPr>
              <a:t>Free Cash Flow to the Firm</a:t>
            </a:r>
            <a:endParaRPr sz="1400">
              <a:latin typeface="Times New Roman"/>
              <a:cs typeface="Times New Roman"/>
            </a:endParaRPr>
          </a:p>
          <a:p>
            <a:pPr marL="421688" marR="30772">
              <a:lnSpc>
                <a:spcPct val="95825"/>
              </a:lnSpc>
              <a:spcBef>
                <a:spcPts val="233"/>
              </a:spcBef>
            </a:pPr>
            <a:r>
              <a:rPr sz="1400" dirty="0">
                <a:latin typeface="Times New Roman"/>
                <a:cs typeface="Times New Roman"/>
              </a:rPr>
              <a:t>= EBIT (1-t) - Net Cap Ex - Change in Working Capital</a:t>
            </a:r>
            <a:endParaRPr sz="1400">
              <a:latin typeface="Times New Roman"/>
              <a:cs typeface="Times New Roman"/>
            </a:endParaRPr>
          </a:p>
          <a:p>
            <a:pPr marL="421688" marR="30772">
              <a:lnSpc>
                <a:spcPct val="95825"/>
              </a:lnSpc>
              <a:spcBef>
                <a:spcPts val="233"/>
              </a:spcBef>
            </a:pPr>
            <a:r>
              <a:rPr sz="1400" dirty="0">
                <a:latin typeface="Times New Roman"/>
                <a:cs typeface="Times New Roman"/>
              </a:rPr>
              <a:t>= 3356 (1 - 0.36) + 1100 - 2500 - 250 =</a:t>
            </a:r>
            <a:r>
              <a:rPr sz="1400" spc="358" dirty="0">
                <a:latin typeface="Times New Roman"/>
                <a:cs typeface="Times New Roman"/>
              </a:rPr>
              <a:t> </a:t>
            </a:r>
            <a:r>
              <a:rPr sz="1400" dirty="0">
                <a:latin typeface="Times New Roman"/>
                <a:cs typeface="Times New Roman"/>
              </a:rPr>
              <a:t>$ 498 million</a:t>
            </a:r>
            <a:endParaRPr sz="1400">
              <a:latin typeface="Times New Roman"/>
              <a:cs typeface="Times New Roman"/>
            </a:endParaRPr>
          </a:p>
        </p:txBody>
      </p:sp>
      <p:sp>
        <p:nvSpPr>
          <p:cNvPr id="7" name="object 7"/>
          <p:cNvSpPr txBox="1"/>
          <p:nvPr/>
        </p:nvSpPr>
        <p:spPr>
          <a:xfrm>
            <a:off x="1941078" y="3695027"/>
            <a:ext cx="828205" cy="1143000"/>
          </a:xfrm>
          <a:prstGeom prst="rect">
            <a:avLst/>
          </a:prstGeom>
        </p:spPr>
        <p:txBody>
          <a:bodyPr wrap="square" lIns="0" tIns="0" rIns="0" bIns="0" rtlCol="0">
            <a:noAutofit/>
          </a:bodyPr>
          <a:lstStyle/>
          <a:p>
            <a:pPr marL="222241" marR="20056">
              <a:lnSpc>
                <a:spcPts val="1476"/>
              </a:lnSpc>
            </a:pPr>
            <a:r>
              <a:rPr sz="1400" i="1" dirty="0">
                <a:latin typeface="Times New Roman"/>
                <a:cs typeface="Times New Roman"/>
              </a:rPr>
              <a:t>    </a:t>
            </a:r>
            <a:r>
              <a:rPr sz="1400" i="1" spc="135" dirty="0">
                <a:latin typeface="Times New Roman"/>
                <a:cs typeface="Times New Roman"/>
              </a:rPr>
              <a:t> </a:t>
            </a:r>
            <a:r>
              <a:rPr sz="1400" i="1" dirty="0">
                <a:latin typeface="Times New Roman"/>
                <a:cs typeface="Times New Roman"/>
              </a:rPr>
              <a:t>   </a:t>
            </a:r>
            <a:endParaRPr sz="1400">
              <a:latin typeface="Times New Roman"/>
              <a:cs typeface="Times New Roman"/>
            </a:endParaRPr>
          </a:p>
          <a:p>
            <a:pPr marL="11397">
              <a:lnSpc>
                <a:spcPts val="1650"/>
              </a:lnSpc>
              <a:spcBef>
                <a:spcPts val="233"/>
              </a:spcBef>
            </a:pPr>
            <a:r>
              <a:rPr sz="1400" dirty="0">
                <a:latin typeface="Times New Roman"/>
                <a:cs typeface="Times New Roman"/>
              </a:rPr>
              <a:t>FCFF </a:t>
            </a:r>
            <a:endParaRPr sz="1400">
              <a:latin typeface="Times New Roman"/>
              <a:cs typeface="Times New Roman"/>
            </a:endParaRPr>
          </a:p>
          <a:p>
            <a:pPr marL="11397">
              <a:lnSpc>
                <a:spcPts val="1650"/>
              </a:lnSpc>
              <a:spcBef>
                <a:spcPts val="232"/>
              </a:spcBef>
            </a:pPr>
            <a:r>
              <a:rPr sz="1400" dirty="0">
                <a:latin typeface="Times New Roman"/>
                <a:cs typeface="Times New Roman"/>
              </a:rPr>
              <a:t>EBIT (1-t) </a:t>
            </a:r>
            <a:endParaRPr sz="1400">
              <a:latin typeface="Times New Roman"/>
              <a:cs typeface="Times New Roman"/>
            </a:endParaRPr>
          </a:p>
          <a:p>
            <a:pPr marL="11397">
              <a:lnSpc>
                <a:spcPts val="1650"/>
              </a:lnSpc>
              <a:spcBef>
                <a:spcPts val="232"/>
              </a:spcBef>
            </a:pPr>
            <a:r>
              <a:rPr sz="1400" dirty="0">
                <a:latin typeface="Times New Roman"/>
                <a:cs typeface="Times New Roman"/>
              </a:rPr>
              <a:t>EBIT </a:t>
            </a:r>
            <a:endParaRPr sz="1400">
              <a:latin typeface="Times New Roman"/>
              <a:cs typeface="Times New Roman"/>
            </a:endParaRPr>
          </a:p>
          <a:p>
            <a:pPr marL="11397">
              <a:lnSpc>
                <a:spcPts val="1650"/>
              </a:lnSpc>
              <a:spcBef>
                <a:spcPts val="232"/>
              </a:spcBef>
            </a:pPr>
            <a:r>
              <a:rPr sz="1400" dirty="0">
                <a:latin typeface="Times New Roman"/>
                <a:cs typeface="Times New Roman"/>
              </a:rPr>
              <a:t>EBITDA</a:t>
            </a:r>
            <a:endParaRPr sz="1400">
              <a:latin typeface="Times New Roman"/>
              <a:cs typeface="Times New Roman"/>
            </a:endParaRPr>
          </a:p>
        </p:txBody>
      </p:sp>
      <p:sp>
        <p:nvSpPr>
          <p:cNvPr id="6" name="object 6"/>
          <p:cNvSpPr txBox="1"/>
          <p:nvPr/>
        </p:nvSpPr>
        <p:spPr>
          <a:xfrm>
            <a:off x="3141806" y="3695027"/>
            <a:ext cx="666394" cy="1143000"/>
          </a:xfrm>
          <a:prstGeom prst="rect">
            <a:avLst/>
          </a:prstGeom>
        </p:spPr>
        <p:txBody>
          <a:bodyPr wrap="square" lIns="0" tIns="0" rIns="0" bIns="0" rtlCol="0">
            <a:noAutofit/>
          </a:bodyPr>
          <a:lstStyle/>
          <a:p>
            <a:pPr marL="11397">
              <a:lnSpc>
                <a:spcPts val="1476"/>
              </a:lnSpc>
              <a:spcBef>
                <a:spcPts val="74"/>
              </a:spcBef>
            </a:pPr>
            <a:r>
              <a:rPr sz="1400" i="1" dirty="0">
                <a:latin typeface="Times New Roman"/>
                <a:cs typeface="Times New Roman"/>
              </a:rPr>
              <a:t>   $ Value</a:t>
            </a:r>
            <a:endParaRPr sz="1400">
              <a:latin typeface="Times New Roman"/>
              <a:cs typeface="Times New Roman"/>
            </a:endParaRPr>
          </a:p>
          <a:p>
            <a:pPr marL="56985" marR="27352">
              <a:lnSpc>
                <a:spcPct val="95825"/>
              </a:lnSpc>
              <a:spcBef>
                <a:spcPts val="159"/>
              </a:spcBef>
            </a:pPr>
            <a:r>
              <a:rPr sz="1400" dirty="0">
                <a:latin typeface="Times New Roman"/>
                <a:cs typeface="Times New Roman"/>
              </a:rPr>
              <a:t>$498</a:t>
            </a:r>
            <a:endParaRPr sz="1400">
              <a:latin typeface="Times New Roman"/>
              <a:cs typeface="Times New Roman"/>
            </a:endParaRPr>
          </a:p>
          <a:p>
            <a:pPr marL="56985" marR="27352">
              <a:lnSpc>
                <a:spcPct val="95825"/>
              </a:lnSpc>
              <a:spcBef>
                <a:spcPts val="233"/>
              </a:spcBef>
            </a:pPr>
            <a:r>
              <a:rPr sz="1400" dirty="0">
                <a:latin typeface="Times New Roman"/>
                <a:cs typeface="Times New Roman"/>
              </a:rPr>
              <a:t>$2,148</a:t>
            </a:r>
            <a:endParaRPr sz="1400">
              <a:latin typeface="Times New Roman"/>
              <a:cs typeface="Times New Roman"/>
            </a:endParaRPr>
          </a:p>
          <a:p>
            <a:pPr marL="56985" marR="15034">
              <a:lnSpc>
                <a:spcPct val="95825"/>
              </a:lnSpc>
              <a:spcBef>
                <a:spcPts val="233"/>
              </a:spcBef>
            </a:pPr>
            <a:r>
              <a:rPr sz="1400" dirty="0">
                <a:latin typeface="Times New Roman"/>
                <a:cs typeface="Times New Roman"/>
              </a:rPr>
              <a:t>$ 3,356</a:t>
            </a:r>
            <a:endParaRPr sz="1400">
              <a:latin typeface="Times New Roman"/>
              <a:cs typeface="Times New Roman"/>
            </a:endParaRPr>
          </a:p>
          <a:p>
            <a:pPr marL="102573" marR="15034">
              <a:lnSpc>
                <a:spcPct val="95825"/>
              </a:lnSpc>
              <a:spcBef>
                <a:spcPts val="233"/>
              </a:spcBef>
            </a:pPr>
            <a:r>
              <a:rPr sz="1400" dirty="0">
                <a:latin typeface="Times New Roman"/>
                <a:cs typeface="Times New Roman"/>
              </a:rPr>
              <a:t>$4,456</a:t>
            </a:r>
            <a:endParaRPr sz="1400">
              <a:latin typeface="Times New Roman"/>
              <a:cs typeface="Times New Roman"/>
            </a:endParaRPr>
          </a:p>
        </p:txBody>
      </p:sp>
      <p:sp>
        <p:nvSpPr>
          <p:cNvPr id="5" name="object 5"/>
          <p:cNvSpPr txBox="1"/>
          <p:nvPr/>
        </p:nvSpPr>
        <p:spPr>
          <a:xfrm>
            <a:off x="3973079" y="3695027"/>
            <a:ext cx="96981" cy="201706"/>
          </a:xfrm>
          <a:prstGeom prst="rect">
            <a:avLst/>
          </a:prstGeom>
        </p:spPr>
        <p:txBody>
          <a:bodyPr wrap="square" lIns="0" tIns="0" rIns="0" bIns="0" rtlCol="0">
            <a:noAutofit/>
          </a:bodyPr>
          <a:lstStyle/>
          <a:p>
            <a:pPr marL="11397">
              <a:lnSpc>
                <a:spcPts val="1476"/>
              </a:lnSpc>
            </a:pPr>
            <a:r>
              <a:rPr sz="1400" i="1" dirty="0">
                <a:latin typeface="Times New Roman"/>
                <a:cs typeface="Times New Roman"/>
              </a:rPr>
              <a:t>   </a:t>
            </a:r>
            <a:endParaRPr sz="1400">
              <a:latin typeface="Times New Roman"/>
              <a:cs typeface="Times New Roman"/>
            </a:endParaRPr>
          </a:p>
        </p:txBody>
      </p:sp>
      <p:sp>
        <p:nvSpPr>
          <p:cNvPr id="4" name="object 4"/>
          <p:cNvSpPr txBox="1"/>
          <p:nvPr/>
        </p:nvSpPr>
        <p:spPr>
          <a:xfrm>
            <a:off x="4804351" y="3695027"/>
            <a:ext cx="1389851" cy="1143000"/>
          </a:xfrm>
          <a:prstGeom prst="rect">
            <a:avLst/>
          </a:prstGeom>
        </p:spPr>
        <p:txBody>
          <a:bodyPr wrap="square" lIns="0" tIns="0" rIns="0" bIns="0" rtlCol="0">
            <a:noAutofit/>
          </a:bodyPr>
          <a:lstStyle/>
          <a:p>
            <a:pPr marL="11397">
              <a:lnSpc>
                <a:spcPts val="1476"/>
              </a:lnSpc>
            </a:pPr>
            <a:r>
              <a:rPr sz="1400" i="1" dirty="0">
                <a:latin typeface="Times New Roman"/>
                <a:cs typeface="Times New Roman"/>
              </a:rPr>
              <a:t>   Correct Multiple   </a:t>
            </a:r>
            <a:endParaRPr sz="1400">
              <a:latin typeface="Times New Roman"/>
              <a:cs typeface="Times New Roman"/>
            </a:endParaRPr>
          </a:p>
          <a:p>
            <a:pPr marL="56985" marR="27352">
              <a:lnSpc>
                <a:spcPct val="95825"/>
              </a:lnSpc>
              <a:spcBef>
                <a:spcPts val="233"/>
              </a:spcBef>
            </a:pPr>
            <a:r>
              <a:rPr sz="1400" dirty="0">
                <a:latin typeface="Times New Roman"/>
                <a:cs typeface="Times New Roman"/>
              </a:rPr>
              <a:t>31.28382355</a:t>
            </a:r>
            <a:endParaRPr sz="1400">
              <a:latin typeface="Times New Roman"/>
              <a:cs typeface="Times New Roman"/>
            </a:endParaRPr>
          </a:p>
          <a:p>
            <a:pPr marL="56985" marR="27352">
              <a:lnSpc>
                <a:spcPct val="95825"/>
              </a:lnSpc>
              <a:spcBef>
                <a:spcPts val="233"/>
              </a:spcBef>
            </a:pPr>
            <a:r>
              <a:rPr sz="1400" dirty="0">
                <a:latin typeface="Times New Roman"/>
                <a:cs typeface="Times New Roman"/>
              </a:rPr>
              <a:t>7.251163362</a:t>
            </a:r>
            <a:endParaRPr sz="1400">
              <a:latin typeface="Times New Roman"/>
              <a:cs typeface="Times New Roman"/>
            </a:endParaRPr>
          </a:p>
          <a:p>
            <a:pPr marL="56985" marR="27352">
              <a:lnSpc>
                <a:spcPct val="95825"/>
              </a:lnSpc>
              <a:spcBef>
                <a:spcPts val="233"/>
              </a:spcBef>
            </a:pPr>
            <a:r>
              <a:rPr sz="1400" dirty="0">
                <a:latin typeface="Times New Roman"/>
                <a:cs typeface="Times New Roman"/>
              </a:rPr>
              <a:t>4.640744552</a:t>
            </a:r>
            <a:endParaRPr sz="1400">
              <a:latin typeface="Times New Roman"/>
              <a:cs typeface="Times New Roman"/>
            </a:endParaRPr>
          </a:p>
          <a:p>
            <a:pPr marL="56985" marR="27352">
              <a:lnSpc>
                <a:spcPct val="95825"/>
              </a:lnSpc>
              <a:spcBef>
                <a:spcPts val="233"/>
              </a:spcBef>
            </a:pPr>
            <a:r>
              <a:rPr sz="1400" dirty="0">
                <a:latin typeface="Times New Roman"/>
                <a:cs typeface="Times New Roman"/>
              </a:rPr>
              <a:t>3.49513885</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78</a:t>
            </a:r>
            <a:endParaRPr sz="1300">
              <a:latin typeface="Times New Roman"/>
              <a:cs typeface="Times New Roman"/>
            </a:endParaRPr>
          </a:p>
        </p:txBody>
      </p:sp>
    </p:spTree>
    <p:extLst>
      <p:ext uri="{BB962C8B-B14F-4D97-AF65-F5344CB8AC3E}">
        <p14:creationId xmlns:p14="http://schemas.microsoft.com/office/powerpoint/2010/main" val="333302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31" name="object 3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32" name="object 3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3" name="object 3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4" name="object 3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5" name="object 3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6" name="object 3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9" name="object 29"/>
          <p:cNvSpPr txBox="1"/>
          <p:nvPr/>
        </p:nvSpPr>
        <p:spPr>
          <a:xfrm>
            <a:off x="2192846" y="1307726"/>
            <a:ext cx="487483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 Four Steps to Understanding Multiples</a:t>
            </a:r>
            <a:endParaRPr sz="2200">
              <a:latin typeface="Times New Roman"/>
              <a:cs typeface="Times New Roman"/>
            </a:endParaRPr>
          </a:p>
        </p:txBody>
      </p:sp>
      <p:sp>
        <p:nvSpPr>
          <p:cNvPr id="28" name="object 28"/>
          <p:cNvSpPr txBox="1"/>
          <p:nvPr/>
        </p:nvSpPr>
        <p:spPr>
          <a:xfrm>
            <a:off x="1525443" y="2078691"/>
            <a:ext cx="2152175" cy="246529"/>
          </a:xfrm>
          <a:prstGeom prst="rect">
            <a:avLst/>
          </a:prstGeom>
        </p:spPr>
        <p:txBody>
          <a:bodyPr wrap="square" lIns="0" tIns="0" rIns="0" bIns="0" rtlCol="0">
            <a:noAutofit/>
          </a:bodyPr>
          <a:lstStyle/>
          <a:p>
            <a:pPr marL="11397">
              <a:lnSpc>
                <a:spcPts val="1844"/>
              </a:lnSpc>
              <a:spcBef>
                <a:spcPts val="92"/>
              </a:spcBef>
            </a:pPr>
            <a:r>
              <a:rPr sz="2000" baseline="1980" dirty="0">
                <a:latin typeface="Monotype Corsiva"/>
                <a:cs typeface="Monotype Corsiva"/>
              </a:rPr>
              <a:t></a:t>
            </a:r>
            <a:r>
              <a:rPr sz="2000" baseline="1932" dirty="0">
                <a:latin typeface="Arial"/>
                <a:cs typeface="Arial"/>
              </a:rPr>
              <a:t>   </a:t>
            </a:r>
            <a:r>
              <a:rPr sz="2000" spc="93" baseline="1932" dirty="0">
                <a:latin typeface="Arial"/>
                <a:cs typeface="Arial"/>
              </a:rPr>
              <a:t> </a:t>
            </a:r>
            <a:r>
              <a:rPr sz="2700" baseline="1449" dirty="0">
                <a:latin typeface="Times New Roman"/>
                <a:cs typeface="Times New Roman"/>
              </a:rPr>
              <a:t>Define</a:t>
            </a:r>
            <a:r>
              <a:rPr sz="2700" spc="-98" baseline="1449" dirty="0">
                <a:latin typeface="Times New Roman"/>
                <a:cs typeface="Times New Roman"/>
              </a:rPr>
              <a:t> </a:t>
            </a:r>
            <a:r>
              <a:rPr sz="2700" baseline="1449" dirty="0">
                <a:latin typeface="Times New Roman"/>
                <a:cs typeface="Times New Roman"/>
              </a:rPr>
              <a:t>the multiple</a:t>
            </a:r>
            <a:endParaRPr>
              <a:latin typeface="Times New Roman"/>
              <a:cs typeface="Times New Roman"/>
            </a:endParaRPr>
          </a:p>
        </p:txBody>
      </p:sp>
      <p:sp>
        <p:nvSpPr>
          <p:cNvPr id="27" name="object 27"/>
          <p:cNvSpPr txBox="1"/>
          <p:nvPr/>
        </p:nvSpPr>
        <p:spPr>
          <a:xfrm>
            <a:off x="1941078" y="234673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26" name="object 26"/>
          <p:cNvSpPr txBox="1"/>
          <p:nvPr/>
        </p:nvSpPr>
        <p:spPr>
          <a:xfrm>
            <a:off x="2200851" y="2350321"/>
            <a:ext cx="6185809"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In use, the same multiple can be defined</a:t>
            </a:r>
            <a:r>
              <a:rPr sz="1400" spc="-78" dirty="0">
                <a:latin typeface="Times New Roman"/>
                <a:cs typeface="Times New Roman"/>
              </a:rPr>
              <a:t> </a:t>
            </a:r>
            <a:r>
              <a:rPr sz="1400" dirty="0">
                <a:latin typeface="Times New Roman"/>
                <a:cs typeface="Times New Roman"/>
              </a:rPr>
              <a:t>in </a:t>
            </a:r>
            <a:r>
              <a:rPr sz="1400" u="heavy" dirty="0">
                <a:latin typeface="Times New Roman"/>
                <a:cs typeface="Times New Roman"/>
              </a:rPr>
              <a:t>different ways </a:t>
            </a:r>
            <a:r>
              <a:rPr sz="1400" dirty="0">
                <a:latin typeface="Times New Roman"/>
                <a:cs typeface="Times New Roman"/>
              </a:rPr>
              <a:t>by different users. When</a:t>
            </a:r>
            <a:endParaRPr sz="1400">
              <a:latin typeface="Times New Roman"/>
              <a:cs typeface="Times New Roman"/>
            </a:endParaRPr>
          </a:p>
        </p:txBody>
      </p:sp>
      <p:sp>
        <p:nvSpPr>
          <p:cNvPr id="25" name="object 25"/>
          <p:cNvSpPr txBox="1"/>
          <p:nvPr/>
        </p:nvSpPr>
        <p:spPr>
          <a:xfrm>
            <a:off x="2195079" y="2542614"/>
            <a:ext cx="5909175" cy="403412"/>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comparing and using multiples, estimated by someone else, it is critical that we</a:t>
            </a:r>
            <a:endParaRPr sz="1400">
              <a:latin typeface="Times New Roman"/>
              <a:cs typeface="Times New Roman"/>
            </a:endParaRPr>
          </a:p>
          <a:p>
            <a:pPr marL="11397" marR="27352">
              <a:lnSpc>
                <a:spcPts val="1615"/>
              </a:lnSpc>
              <a:spcBef>
                <a:spcPts val="6"/>
              </a:spcBef>
            </a:pPr>
            <a:r>
              <a:rPr sz="1400" u="heavy" dirty="0">
                <a:latin typeface="Times New Roman"/>
                <a:cs typeface="Times New Roman"/>
              </a:rPr>
              <a:t>understand how the multiples have been estimated</a:t>
            </a:r>
            <a:endParaRPr sz="1400">
              <a:latin typeface="Times New Roman"/>
              <a:cs typeface="Times New Roman"/>
            </a:endParaRPr>
          </a:p>
        </p:txBody>
      </p:sp>
      <p:sp>
        <p:nvSpPr>
          <p:cNvPr id="24" name="object 24"/>
          <p:cNvSpPr txBox="1"/>
          <p:nvPr/>
        </p:nvSpPr>
        <p:spPr>
          <a:xfrm>
            <a:off x="1525442" y="2995332"/>
            <a:ext cx="2357131" cy="246529"/>
          </a:xfrm>
          <a:prstGeom prst="rect">
            <a:avLst/>
          </a:prstGeom>
        </p:spPr>
        <p:txBody>
          <a:bodyPr wrap="square" lIns="0" tIns="0" rIns="0" bIns="0" rtlCol="0">
            <a:noAutofit/>
          </a:bodyPr>
          <a:lstStyle/>
          <a:p>
            <a:pPr marL="11397">
              <a:lnSpc>
                <a:spcPts val="1844"/>
              </a:lnSpc>
              <a:spcBef>
                <a:spcPts val="92"/>
              </a:spcBef>
            </a:pPr>
            <a:r>
              <a:rPr sz="2000" baseline="1980" dirty="0">
                <a:latin typeface="Monotype Corsiva"/>
                <a:cs typeface="Monotype Corsiva"/>
              </a:rPr>
              <a:t></a:t>
            </a:r>
            <a:r>
              <a:rPr sz="2000" baseline="1932" dirty="0">
                <a:latin typeface="Arial"/>
                <a:cs typeface="Arial"/>
              </a:rPr>
              <a:t>   </a:t>
            </a:r>
            <a:r>
              <a:rPr sz="2000" spc="93" baseline="1932" dirty="0">
                <a:latin typeface="Arial"/>
                <a:cs typeface="Arial"/>
              </a:rPr>
              <a:t> </a:t>
            </a:r>
            <a:r>
              <a:rPr sz="2700" baseline="1449" dirty="0">
                <a:latin typeface="Times New Roman"/>
                <a:cs typeface="Times New Roman"/>
              </a:rPr>
              <a:t>Describe the multiple</a:t>
            </a:r>
            <a:endParaRPr>
              <a:latin typeface="Times New Roman"/>
              <a:cs typeface="Times New Roman"/>
            </a:endParaRPr>
          </a:p>
        </p:txBody>
      </p:sp>
      <p:sp>
        <p:nvSpPr>
          <p:cNvPr id="23" name="object 23"/>
          <p:cNvSpPr txBox="1"/>
          <p:nvPr/>
        </p:nvSpPr>
        <p:spPr>
          <a:xfrm>
            <a:off x="1941078" y="3265614"/>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22" name="object 22"/>
          <p:cNvSpPr txBox="1"/>
          <p:nvPr/>
        </p:nvSpPr>
        <p:spPr>
          <a:xfrm>
            <a:off x="2200851" y="3269203"/>
            <a:ext cx="5524455"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Too many people who use a multiple have </a:t>
            </a:r>
            <a:r>
              <a:rPr sz="1400" u="heavy" dirty="0">
                <a:latin typeface="Times New Roman"/>
                <a:cs typeface="Times New Roman"/>
              </a:rPr>
              <a:t>no idea what its cross sectional</a:t>
            </a:r>
            <a:endParaRPr sz="1400">
              <a:latin typeface="Times New Roman"/>
              <a:cs typeface="Times New Roman"/>
            </a:endParaRPr>
          </a:p>
        </p:txBody>
      </p:sp>
      <p:sp>
        <p:nvSpPr>
          <p:cNvPr id="21" name="object 21"/>
          <p:cNvSpPr txBox="1"/>
          <p:nvPr/>
        </p:nvSpPr>
        <p:spPr>
          <a:xfrm>
            <a:off x="2195079" y="3461496"/>
            <a:ext cx="5612379" cy="201706"/>
          </a:xfrm>
          <a:prstGeom prst="rect">
            <a:avLst/>
          </a:prstGeom>
        </p:spPr>
        <p:txBody>
          <a:bodyPr wrap="square" lIns="0" tIns="0" rIns="0" bIns="0" rtlCol="0">
            <a:noAutofit/>
          </a:bodyPr>
          <a:lstStyle/>
          <a:p>
            <a:pPr marL="11397">
              <a:lnSpc>
                <a:spcPts val="1476"/>
              </a:lnSpc>
              <a:spcBef>
                <a:spcPts val="74"/>
              </a:spcBef>
            </a:pPr>
            <a:r>
              <a:rPr sz="1400" u="heavy" dirty="0">
                <a:latin typeface="Times New Roman"/>
                <a:cs typeface="Times New Roman"/>
              </a:rPr>
              <a:t>distribution </a:t>
            </a:r>
            <a:r>
              <a:rPr sz="1400" dirty="0">
                <a:latin typeface="Times New Roman"/>
                <a:cs typeface="Times New Roman"/>
              </a:rPr>
              <a:t>is. If you do not know what the cross sectional distribution of a</a:t>
            </a:r>
            <a:endParaRPr sz="1400">
              <a:latin typeface="Times New Roman"/>
              <a:cs typeface="Times New Roman"/>
            </a:endParaRPr>
          </a:p>
        </p:txBody>
      </p:sp>
      <p:sp>
        <p:nvSpPr>
          <p:cNvPr id="20" name="object 20"/>
          <p:cNvSpPr txBox="1"/>
          <p:nvPr/>
        </p:nvSpPr>
        <p:spPr>
          <a:xfrm>
            <a:off x="1525442" y="3663202"/>
            <a:ext cx="6877137" cy="688041"/>
          </a:xfrm>
          <a:prstGeom prst="rect">
            <a:avLst/>
          </a:prstGeom>
        </p:spPr>
        <p:txBody>
          <a:bodyPr wrap="square" lIns="0" tIns="0" rIns="0" bIns="0" rtlCol="0">
            <a:noAutofit/>
          </a:bodyPr>
          <a:lstStyle/>
          <a:p>
            <a:pPr marL="672422">
              <a:lnSpc>
                <a:spcPts val="1476"/>
              </a:lnSpc>
              <a:spcBef>
                <a:spcPts val="74"/>
              </a:spcBef>
            </a:pPr>
            <a:r>
              <a:rPr sz="1400" dirty="0">
                <a:latin typeface="Times New Roman"/>
                <a:cs typeface="Times New Roman"/>
              </a:rPr>
              <a:t>multiple is, it is difficult</a:t>
            </a:r>
            <a:r>
              <a:rPr sz="1400" spc="-81" dirty="0">
                <a:latin typeface="Times New Roman"/>
                <a:cs typeface="Times New Roman"/>
              </a:rPr>
              <a:t> </a:t>
            </a:r>
            <a:r>
              <a:rPr sz="1400" dirty="0">
                <a:latin typeface="Times New Roman"/>
                <a:cs typeface="Times New Roman"/>
              </a:rPr>
              <a:t>to look at a number and pass judgment on whether it is too</a:t>
            </a:r>
            <a:endParaRPr sz="1400">
              <a:latin typeface="Times New Roman"/>
              <a:cs typeface="Times New Roman"/>
            </a:endParaRPr>
          </a:p>
          <a:p>
            <a:pPr marL="672422" marR="27352">
              <a:lnSpc>
                <a:spcPts val="1526"/>
              </a:lnSpc>
              <a:spcBef>
                <a:spcPts val="2"/>
              </a:spcBef>
            </a:pPr>
            <a:r>
              <a:rPr sz="1400" dirty="0">
                <a:latin typeface="Times New Roman"/>
                <a:cs typeface="Times New Roman"/>
              </a:rPr>
              <a:t>high or low.</a:t>
            </a:r>
            <a:endParaRPr sz="1400">
              <a:latin typeface="Times New Roman"/>
              <a:cs typeface="Times New Roman"/>
            </a:endParaRPr>
          </a:p>
          <a:p>
            <a:pPr marR="4529622" algn="ctr">
              <a:lnSpc>
                <a:spcPct val="95825"/>
              </a:lnSpc>
              <a:spcBef>
                <a:spcPts val="215"/>
              </a:spcBef>
            </a:pPr>
            <a:r>
              <a:rPr sz="1300" dirty="0">
                <a:latin typeface="Monotype Corsiva"/>
                <a:cs typeface="Monotype Corsiva"/>
              </a:rPr>
              <a:t></a:t>
            </a:r>
            <a:r>
              <a:rPr sz="1300" dirty="0">
                <a:latin typeface="Arial"/>
                <a:cs typeface="Arial"/>
              </a:rPr>
              <a:t>   </a:t>
            </a:r>
            <a:r>
              <a:rPr sz="1300" spc="93" dirty="0">
                <a:latin typeface="Arial"/>
                <a:cs typeface="Arial"/>
              </a:rPr>
              <a:t> </a:t>
            </a:r>
            <a:r>
              <a:rPr dirty="0">
                <a:latin typeface="Times New Roman"/>
                <a:cs typeface="Times New Roman"/>
              </a:rPr>
              <a:t>Analyze the multiple</a:t>
            </a:r>
            <a:endParaRPr>
              <a:latin typeface="Times New Roman"/>
              <a:cs typeface="Times New Roman"/>
            </a:endParaRPr>
          </a:p>
        </p:txBody>
      </p:sp>
      <p:sp>
        <p:nvSpPr>
          <p:cNvPr id="19" name="object 19"/>
          <p:cNvSpPr txBox="1"/>
          <p:nvPr/>
        </p:nvSpPr>
        <p:spPr>
          <a:xfrm>
            <a:off x="1941078" y="4386203"/>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18" name="object 18"/>
          <p:cNvSpPr txBox="1"/>
          <p:nvPr/>
        </p:nvSpPr>
        <p:spPr>
          <a:xfrm>
            <a:off x="2200851" y="4389791"/>
            <a:ext cx="6072810"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It is critical that we </a:t>
            </a:r>
            <a:r>
              <a:rPr sz="1400" u="heavy" dirty="0">
                <a:latin typeface="Times New Roman"/>
                <a:cs typeface="Times New Roman"/>
              </a:rPr>
              <a:t>understand the fundamentals </a:t>
            </a:r>
            <a:r>
              <a:rPr sz="1400" dirty="0">
                <a:latin typeface="Times New Roman"/>
                <a:cs typeface="Times New Roman"/>
              </a:rPr>
              <a:t>that drive each multiple, and the</a:t>
            </a:r>
            <a:endParaRPr sz="1400">
              <a:latin typeface="Times New Roman"/>
              <a:cs typeface="Times New Roman"/>
            </a:endParaRPr>
          </a:p>
        </p:txBody>
      </p:sp>
      <p:sp>
        <p:nvSpPr>
          <p:cNvPr id="17" name="object 17"/>
          <p:cNvSpPr txBox="1"/>
          <p:nvPr/>
        </p:nvSpPr>
        <p:spPr>
          <a:xfrm>
            <a:off x="2195079" y="4582084"/>
            <a:ext cx="4882417" cy="201706"/>
          </a:xfrm>
          <a:prstGeom prst="rect">
            <a:avLst/>
          </a:prstGeom>
        </p:spPr>
        <p:txBody>
          <a:bodyPr wrap="square" lIns="0" tIns="0" rIns="0" bIns="0" rtlCol="0">
            <a:noAutofit/>
          </a:bodyPr>
          <a:lstStyle/>
          <a:p>
            <a:pPr marL="11397">
              <a:lnSpc>
                <a:spcPts val="1476"/>
              </a:lnSpc>
              <a:spcBef>
                <a:spcPts val="74"/>
              </a:spcBef>
            </a:pPr>
            <a:r>
              <a:rPr sz="1400" u="heavy" dirty="0">
                <a:latin typeface="Times New Roman"/>
                <a:cs typeface="Times New Roman"/>
              </a:rPr>
              <a:t>nature of the relationship</a:t>
            </a:r>
            <a:r>
              <a:rPr sz="1400" dirty="0">
                <a:latin typeface="Times New Roman"/>
                <a:cs typeface="Times New Roman"/>
              </a:rPr>
              <a:t> between the multiple and each variable.</a:t>
            </a:r>
            <a:endParaRPr sz="1400">
              <a:latin typeface="Times New Roman"/>
              <a:cs typeface="Times New Roman"/>
            </a:endParaRPr>
          </a:p>
        </p:txBody>
      </p:sp>
      <p:sp>
        <p:nvSpPr>
          <p:cNvPr id="16" name="object 16"/>
          <p:cNvSpPr txBox="1"/>
          <p:nvPr/>
        </p:nvSpPr>
        <p:spPr>
          <a:xfrm>
            <a:off x="1525442" y="4833096"/>
            <a:ext cx="2113845" cy="246529"/>
          </a:xfrm>
          <a:prstGeom prst="rect">
            <a:avLst/>
          </a:prstGeom>
        </p:spPr>
        <p:txBody>
          <a:bodyPr wrap="square" lIns="0" tIns="0" rIns="0" bIns="0" rtlCol="0">
            <a:noAutofit/>
          </a:bodyPr>
          <a:lstStyle/>
          <a:p>
            <a:pPr marL="11397">
              <a:lnSpc>
                <a:spcPts val="1844"/>
              </a:lnSpc>
              <a:spcBef>
                <a:spcPts val="92"/>
              </a:spcBef>
            </a:pPr>
            <a:r>
              <a:rPr sz="2000" baseline="1980" dirty="0">
                <a:latin typeface="Monotype Corsiva"/>
                <a:cs typeface="Monotype Corsiva"/>
              </a:rPr>
              <a:t></a:t>
            </a:r>
            <a:r>
              <a:rPr sz="2000" baseline="1932" dirty="0">
                <a:latin typeface="Arial"/>
                <a:cs typeface="Arial"/>
              </a:rPr>
              <a:t>   </a:t>
            </a:r>
            <a:r>
              <a:rPr sz="2000" spc="93" baseline="1932" dirty="0">
                <a:latin typeface="Arial"/>
                <a:cs typeface="Arial"/>
              </a:rPr>
              <a:t> </a:t>
            </a:r>
            <a:r>
              <a:rPr sz="2700" baseline="1449" dirty="0">
                <a:latin typeface="Times New Roman"/>
                <a:cs typeface="Times New Roman"/>
              </a:rPr>
              <a:t>Apply the multiple</a:t>
            </a:r>
            <a:endParaRPr>
              <a:latin typeface="Times New Roman"/>
              <a:cs typeface="Times New Roman"/>
            </a:endParaRPr>
          </a:p>
        </p:txBody>
      </p:sp>
      <p:sp>
        <p:nvSpPr>
          <p:cNvPr id="15" name="object 15"/>
          <p:cNvSpPr txBox="1"/>
          <p:nvPr/>
        </p:nvSpPr>
        <p:spPr>
          <a:xfrm>
            <a:off x="1941078" y="5103379"/>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14" name="object 14"/>
          <p:cNvSpPr txBox="1"/>
          <p:nvPr/>
        </p:nvSpPr>
        <p:spPr>
          <a:xfrm>
            <a:off x="2200851" y="5106968"/>
            <a:ext cx="5693173"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Defining</a:t>
            </a:r>
            <a:r>
              <a:rPr sz="1400" spc="-78" dirty="0">
                <a:latin typeface="Times New Roman"/>
                <a:cs typeface="Times New Roman"/>
              </a:rPr>
              <a:t> </a:t>
            </a:r>
            <a:r>
              <a:rPr sz="1400" dirty="0">
                <a:latin typeface="Times New Roman"/>
                <a:cs typeface="Times New Roman"/>
              </a:rPr>
              <a:t>the </a:t>
            </a:r>
            <a:r>
              <a:rPr sz="1400" u="heavy" dirty="0">
                <a:latin typeface="Times New Roman"/>
                <a:cs typeface="Times New Roman"/>
              </a:rPr>
              <a:t>comparable universe </a:t>
            </a:r>
            <a:r>
              <a:rPr sz="1400" dirty="0">
                <a:latin typeface="Times New Roman"/>
                <a:cs typeface="Times New Roman"/>
              </a:rPr>
              <a:t>and </a:t>
            </a:r>
            <a:r>
              <a:rPr sz="1400" u="heavy" dirty="0">
                <a:latin typeface="Times New Roman"/>
                <a:cs typeface="Times New Roman"/>
              </a:rPr>
              <a:t>controlling for differences </a:t>
            </a:r>
            <a:r>
              <a:rPr sz="1400" dirty="0">
                <a:latin typeface="Times New Roman"/>
                <a:cs typeface="Times New Roman"/>
              </a:rPr>
              <a:t>is far more</a:t>
            </a:r>
            <a:endParaRPr sz="1400">
              <a:latin typeface="Times New Roman"/>
              <a:cs typeface="Times New Roman"/>
            </a:endParaRPr>
          </a:p>
        </p:txBody>
      </p:sp>
      <p:sp>
        <p:nvSpPr>
          <p:cNvPr id="13" name="object 13"/>
          <p:cNvSpPr txBox="1"/>
          <p:nvPr/>
        </p:nvSpPr>
        <p:spPr>
          <a:xfrm>
            <a:off x="2195078" y="5299261"/>
            <a:ext cx="2892756"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difficult</a:t>
            </a:r>
            <a:r>
              <a:rPr sz="1400" spc="-81" dirty="0">
                <a:latin typeface="Times New Roman"/>
                <a:cs typeface="Times New Roman"/>
              </a:rPr>
              <a:t> </a:t>
            </a:r>
            <a:r>
              <a:rPr sz="1400" dirty="0">
                <a:latin typeface="Times New Roman"/>
                <a:cs typeface="Times New Roman"/>
              </a:rPr>
              <a:t>in practice than it is in theory.</a:t>
            </a:r>
            <a:endParaRPr sz="1400">
              <a:latin typeface="Times New Roman"/>
              <a:cs typeface="Times New Roman"/>
            </a:endParaRPr>
          </a:p>
        </p:txBody>
      </p:sp>
      <p:sp>
        <p:nvSpPr>
          <p:cNvPr id="12" name="object 12"/>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1" name="object 11"/>
          <p:cNvSpPr txBox="1"/>
          <p:nvPr/>
        </p:nvSpPr>
        <p:spPr>
          <a:xfrm>
            <a:off x="8471475" y="6193771"/>
            <a:ext cx="128155"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7</a:t>
            </a:r>
            <a:endParaRPr sz="1300">
              <a:latin typeface="Times New Roman"/>
              <a:cs typeface="Times New Roman"/>
            </a:endParaRPr>
          </a:p>
        </p:txBody>
      </p:sp>
      <p:sp>
        <p:nvSpPr>
          <p:cNvPr id="10" name="object 10"/>
          <p:cNvSpPr txBox="1"/>
          <p:nvPr/>
        </p:nvSpPr>
        <p:spPr>
          <a:xfrm>
            <a:off x="6475158" y="2372732"/>
            <a:ext cx="46219" cy="134471"/>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3381447" y="2766731"/>
            <a:ext cx="46187"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4387026" y="2766731"/>
            <a:ext cx="46189"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6557502" y="3291615"/>
            <a:ext cx="46189"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6983336" y="3291615"/>
            <a:ext cx="46189"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3058438" y="3483908"/>
            <a:ext cx="46205"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5808187" y="4412203"/>
            <a:ext cx="46801"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4710487" y="5129380"/>
            <a:ext cx="46238"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7008368" y="5129380"/>
            <a:ext cx="47345"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36332419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4" name="object 2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5" name="object 2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6" name="object 2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7" name="object 2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8" name="object 2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9" name="object 2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2" name="object 22"/>
          <p:cNvSpPr txBox="1"/>
          <p:nvPr/>
        </p:nvSpPr>
        <p:spPr>
          <a:xfrm>
            <a:off x="2062689" y="1307726"/>
            <a:ext cx="513513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Reasons for Increased Use of Value/EBITDA</a:t>
            </a:r>
            <a:endParaRPr sz="2200">
              <a:latin typeface="Times New Roman"/>
              <a:cs typeface="Times New Roman"/>
            </a:endParaRPr>
          </a:p>
        </p:txBody>
      </p:sp>
      <p:sp>
        <p:nvSpPr>
          <p:cNvPr id="21" name="object 21"/>
          <p:cNvSpPr txBox="1"/>
          <p:nvPr/>
        </p:nvSpPr>
        <p:spPr>
          <a:xfrm>
            <a:off x="1525442" y="2095500"/>
            <a:ext cx="6875531"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1. The multiple </a:t>
            </a:r>
            <a:r>
              <a:rPr sz="1600" u="heavy" dirty="0">
                <a:latin typeface="Times New Roman"/>
                <a:cs typeface="Times New Roman"/>
              </a:rPr>
              <a:t>can be computed</a:t>
            </a:r>
            <a:r>
              <a:rPr sz="1600" dirty="0">
                <a:latin typeface="Times New Roman"/>
                <a:cs typeface="Times New Roman"/>
              </a:rPr>
              <a:t> even for firms</a:t>
            </a:r>
            <a:r>
              <a:rPr sz="1600" spc="-88" dirty="0">
                <a:latin typeface="Times New Roman"/>
                <a:cs typeface="Times New Roman"/>
              </a:rPr>
              <a:t> </a:t>
            </a:r>
            <a:r>
              <a:rPr sz="1600" dirty="0">
                <a:latin typeface="Times New Roman"/>
                <a:cs typeface="Times New Roman"/>
              </a:rPr>
              <a:t>that are reporting net losses, since</a:t>
            </a:r>
            <a:endParaRPr sz="1600">
              <a:latin typeface="Times New Roman"/>
              <a:cs typeface="Times New Roman"/>
            </a:endParaRPr>
          </a:p>
        </p:txBody>
      </p:sp>
      <p:sp>
        <p:nvSpPr>
          <p:cNvPr id="20" name="object 20"/>
          <p:cNvSpPr txBox="1"/>
          <p:nvPr/>
        </p:nvSpPr>
        <p:spPr>
          <a:xfrm>
            <a:off x="1525442" y="2330824"/>
            <a:ext cx="6443024" cy="519056"/>
          </a:xfrm>
          <a:prstGeom prst="rect">
            <a:avLst/>
          </a:prstGeom>
        </p:spPr>
        <p:txBody>
          <a:bodyPr wrap="square" lIns="0" tIns="0" rIns="0" bIns="0" rtlCol="0">
            <a:noAutofit/>
          </a:bodyPr>
          <a:lstStyle/>
          <a:p>
            <a:pPr marL="319115" marR="30772">
              <a:lnSpc>
                <a:spcPts val="1650"/>
              </a:lnSpc>
              <a:spcBef>
                <a:spcPts val="83"/>
              </a:spcBef>
            </a:pPr>
            <a:r>
              <a:rPr sz="1600" dirty="0">
                <a:latin typeface="Times New Roman"/>
                <a:cs typeface="Times New Roman"/>
              </a:rPr>
              <a:t>earnings before interest, taxes and depreciation are usually positive.</a:t>
            </a:r>
            <a:endParaRPr sz="1600">
              <a:latin typeface="Times New Roman"/>
              <a:cs typeface="Times New Roman"/>
            </a:endParaRPr>
          </a:p>
          <a:p>
            <a:pPr marL="11397">
              <a:lnSpc>
                <a:spcPct val="95825"/>
              </a:lnSpc>
              <a:spcBef>
                <a:spcPts val="422"/>
              </a:spcBef>
            </a:pPr>
            <a:r>
              <a:rPr sz="1600" dirty="0">
                <a:latin typeface="Times New Roman"/>
                <a:cs typeface="Times New Roman"/>
              </a:rPr>
              <a:t>2. For firms</a:t>
            </a:r>
            <a:r>
              <a:rPr sz="1600" spc="-88" dirty="0">
                <a:latin typeface="Times New Roman"/>
                <a:cs typeface="Times New Roman"/>
              </a:rPr>
              <a:t> </a:t>
            </a:r>
            <a:r>
              <a:rPr sz="1600" dirty="0">
                <a:latin typeface="Times New Roman"/>
                <a:cs typeface="Times New Roman"/>
              </a:rPr>
              <a:t>in </a:t>
            </a:r>
            <a:r>
              <a:rPr sz="1600" u="heavy" dirty="0">
                <a:latin typeface="Times New Roman"/>
                <a:cs typeface="Times New Roman"/>
              </a:rPr>
              <a:t>certain industries</a:t>
            </a:r>
            <a:r>
              <a:rPr sz="1600" dirty="0">
                <a:latin typeface="Times New Roman"/>
                <a:cs typeface="Times New Roman"/>
              </a:rPr>
              <a:t>, such as cellular, which require a substantial</a:t>
            </a:r>
            <a:endParaRPr sz="1600">
              <a:latin typeface="Times New Roman"/>
              <a:cs typeface="Times New Roman"/>
            </a:endParaRPr>
          </a:p>
        </p:txBody>
      </p:sp>
      <p:sp>
        <p:nvSpPr>
          <p:cNvPr id="19" name="object 19"/>
          <p:cNvSpPr txBox="1"/>
          <p:nvPr/>
        </p:nvSpPr>
        <p:spPr>
          <a:xfrm>
            <a:off x="1525442" y="2868706"/>
            <a:ext cx="6915553" cy="754379"/>
          </a:xfrm>
          <a:prstGeom prst="rect">
            <a:avLst/>
          </a:prstGeom>
        </p:spPr>
        <p:txBody>
          <a:bodyPr wrap="square" lIns="0" tIns="0" rIns="0" bIns="0" rtlCol="0">
            <a:noAutofit/>
          </a:bodyPr>
          <a:lstStyle/>
          <a:p>
            <a:pPr marL="319115" marR="30772">
              <a:lnSpc>
                <a:spcPts val="1650"/>
              </a:lnSpc>
              <a:spcBef>
                <a:spcPts val="83"/>
              </a:spcBef>
            </a:pPr>
            <a:r>
              <a:rPr sz="1600" dirty="0">
                <a:latin typeface="Times New Roman"/>
                <a:cs typeface="Times New Roman"/>
              </a:rPr>
              <a:t>investment in infrastructure and long gestation periods, this multiple seems to</a:t>
            </a:r>
            <a:endParaRPr sz="1600">
              <a:latin typeface="Times New Roman"/>
              <a:cs typeface="Times New Roman"/>
            </a:endParaRPr>
          </a:p>
          <a:p>
            <a:pPr marL="319115" marR="30772">
              <a:lnSpc>
                <a:spcPct val="95825"/>
              </a:lnSpc>
            </a:pPr>
            <a:r>
              <a:rPr sz="1600" dirty="0">
                <a:latin typeface="Times New Roman"/>
                <a:cs typeface="Times New Roman"/>
              </a:rPr>
              <a:t>be more appropriate than the price/earnings ratio.</a:t>
            </a:r>
            <a:endParaRPr sz="1600">
              <a:latin typeface="Times New Roman"/>
              <a:cs typeface="Times New Roman"/>
            </a:endParaRPr>
          </a:p>
          <a:p>
            <a:pPr marL="11397">
              <a:lnSpc>
                <a:spcPct val="95825"/>
              </a:lnSpc>
              <a:spcBef>
                <a:spcPts val="504"/>
              </a:spcBef>
            </a:pPr>
            <a:r>
              <a:rPr sz="1600" dirty="0">
                <a:latin typeface="Times New Roman"/>
                <a:cs typeface="Times New Roman"/>
              </a:rPr>
              <a:t>3. In </a:t>
            </a:r>
            <a:r>
              <a:rPr sz="1600" u="heavy" dirty="0">
                <a:latin typeface="Times New Roman"/>
                <a:cs typeface="Times New Roman"/>
              </a:rPr>
              <a:t>leveraged buyouts</a:t>
            </a:r>
            <a:r>
              <a:rPr sz="1600" dirty="0">
                <a:latin typeface="Times New Roman"/>
                <a:cs typeface="Times New Roman"/>
              </a:rPr>
              <a:t>, where the key factor is cash generated by the firm</a:t>
            </a:r>
            <a:r>
              <a:rPr sz="1600" spc="-88" dirty="0">
                <a:latin typeface="Times New Roman"/>
                <a:cs typeface="Times New Roman"/>
              </a:rPr>
              <a:t> </a:t>
            </a:r>
            <a:r>
              <a:rPr sz="1600" dirty="0">
                <a:latin typeface="Times New Roman"/>
                <a:cs typeface="Times New Roman"/>
              </a:rPr>
              <a:t>prior to</a:t>
            </a:r>
            <a:endParaRPr sz="1600">
              <a:latin typeface="Times New Roman"/>
              <a:cs typeface="Times New Roman"/>
            </a:endParaRPr>
          </a:p>
        </p:txBody>
      </p:sp>
      <p:sp>
        <p:nvSpPr>
          <p:cNvPr id="18" name="object 18"/>
          <p:cNvSpPr txBox="1"/>
          <p:nvPr/>
        </p:nvSpPr>
        <p:spPr>
          <a:xfrm>
            <a:off x="1525442" y="3641912"/>
            <a:ext cx="6841075" cy="997324"/>
          </a:xfrm>
          <a:prstGeom prst="rect">
            <a:avLst/>
          </a:prstGeom>
        </p:spPr>
        <p:txBody>
          <a:bodyPr wrap="square" lIns="0" tIns="0" rIns="0" bIns="0" rtlCol="0">
            <a:noAutofit/>
          </a:bodyPr>
          <a:lstStyle/>
          <a:p>
            <a:pPr marL="319115">
              <a:lnSpc>
                <a:spcPts val="1650"/>
              </a:lnSpc>
              <a:spcBef>
                <a:spcPts val="83"/>
              </a:spcBef>
            </a:pPr>
            <a:r>
              <a:rPr sz="1600" dirty="0">
                <a:latin typeface="Times New Roman"/>
                <a:cs typeface="Times New Roman"/>
              </a:rPr>
              <a:t>all discretionary expenditures, the EBITDA is the measure of cash flows</a:t>
            </a:r>
            <a:r>
              <a:rPr sz="1600" spc="-88" dirty="0">
                <a:latin typeface="Times New Roman"/>
                <a:cs typeface="Times New Roman"/>
              </a:rPr>
              <a:t> </a:t>
            </a:r>
            <a:r>
              <a:rPr sz="1600" dirty="0">
                <a:latin typeface="Times New Roman"/>
                <a:cs typeface="Times New Roman"/>
              </a:rPr>
              <a:t>from</a:t>
            </a:r>
            <a:endParaRPr sz="1600">
              <a:latin typeface="Times New Roman"/>
              <a:cs typeface="Times New Roman"/>
            </a:endParaRPr>
          </a:p>
          <a:p>
            <a:pPr marL="319115" marR="30772">
              <a:lnSpc>
                <a:spcPct val="95825"/>
              </a:lnSpc>
            </a:pPr>
            <a:r>
              <a:rPr sz="1600" dirty="0">
                <a:latin typeface="Times New Roman"/>
                <a:cs typeface="Times New Roman"/>
              </a:rPr>
              <a:t>operations that can be used to support debt payment at least in the short term.</a:t>
            </a:r>
            <a:endParaRPr sz="1600">
              <a:latin typeface="Times New Roman"/>
              <a:cs typeface="Times New Roman"/>
            </a:endParaRPr>
          </a:p>
          <a:p>
            <a:pPr marL="319115" marR="74646" indent="-307718">
              <a:lnSpc>
                <a:spcPts val="1947"/>
              </a:lnSpc>
              <a:spcBef>
                <a:spcPts val="552"/>
              </a:spcBef>
            </a:pPr>
            <a:r>
              <a:rPr sz="1600" dirty="0">
                <a:latin typeface="Times New Roman"/>
                <a:cs typeface="Times New Roman"/>
              </a:rPr>
              <a:t>4. By looking at cashflows</a:t>
            </a:r>
            <a:r>
              <a:rPr sz="1600" spc="-89" dirty="0">
                <a:latin typeface="Times New Roman"/>
                <a:cs typeface="Times New Roman"/>
              </a:rPr>
              <a:t> </a:t>
            </a:r>
            <a:r>
              <a:rPr sz="1600" dirty="0">
                <a:latin typeface="Times New Roman"/>
                <a:cs typeface="Times New Roman"/>
              </a:rPr>
              <a:t>prior to capital expenditures, it may provide a better estimate of </a:t>
            </a:r>
            <a:r>
              <a:rPr sz="1600" dirty="0">
                <a:latin typeface="MS PGothic"/>
                <a:cs typeface="MS PGothic"/>
              </a:rPr>
              <a:t>“</a:t>
            </a:r>
            <a:r>
              <a:rPr sz="1600" dirty="0">
                <a:latin typeface="Times New Roman"/>
                <a:cs typeface="Times New Roman"/>
              </a:rPr>
              <a:t>optimal value</a:t>
            </a:r>
            <a:r>
              <a:rPr sz="1600" dirty="0">
                <a:latin typeface="MS PGothic"/>
                <a:cs typeface="MS PGothic"/>
              </a:rPr>
              <a:t>”</a:t>
            </a:r>
            <a:r>
              <a:rPr sz="1600" dirty="0">
                <a:latin typeface="Times New Roman"/>
                <a:cs typeface="Times New Roman"/>
              </a:rPr>
              <a:t>, especially </a:t>
            </a:r>
            <a:r>
              <a:rPr sz="1600" u="heavy" dirty="0">
                <a:latin typeface="Times New Roman"/>
                <a:cs typeface="Times New Roman"/>
              </a:rPr>
              <a:t>if the capital expenditures are unwise</a:t>
            </a:r>
            <a:endParaRPr sz="1600">
              <a:latin typeface="Times New Roman"/>
              <a:cs typeface="Times New Roman"/>
            </a:endParaRPr>
          </a:p>
        </p:txBody>
      </p:sp>
      <p:sp>
        <p:nvSpPr>
          <p:cNvPr id="17" name="object 17"/>
          <p:cNvSpPr txBox="1"/>
          <p:nvPr/>
        </p:nvSpPr>
        <p:spPr>
          <a:xfrm>
            <a:off x="1525442" y="4650441"/>
            <a:ext cx="6321384" cy="762000"/>
          </a:xfrm>
          <a:prstGeom prst="rect">
            <a:avLst/>
          </a:prstGeom>
        </p:spPr>
        <p:txBody>
          <a:bodyPr wrap="square" lIns="0" tIns="0" rIns="0" bIns="0" rtlCol="0">
            <a:noAutofit/>
          </a:bodyPr>
          <a:lstStyle/>
          <a:p>
            <a:pPr marL="319115" marR="23988">
              <a:lnSpc>
                <a:spcPts val="1650"/>
              </a:lnSpc>
              <a:spcBef>
                <a:spcPts val="83"/>
              </a:spcBef>
            </a:pPr>
            <a:r>
              <a:rPr sz="1600" dirty="0">
                <a:latin typeface="Times New Roman"/>
                <a:cs typeface="Times New Roman"/>
              </a:rPr>
              <a:t>or earn substandard returns.</a:t>
            </a:r>
            <a:endParaRPr sz="1600">
              <a:latin typeface="Times New Roman"/>
              <a:cs typeface="Times New Roman"/>
            </a:endParaRPr>
          </a:p>
          <a:p>
            <a:pPr marL="319115" indent="-307718">
              <a:lnSpc>
                <a:spcPct val="100328"/>
              </a:lnSpc>
              <a:spcBef>
                <a:spcPts val="422"/>
              </a:spcBef>
            </a:pPr>
            <a:r>
              <a:rPr sz="1600" dirty="0">
                <a:latin typeface="Times New Roman"/>
                <a:cs typeface="Times New Roman"/>
              </a:rPr>
              <a:t>5. By looking at the value of the firm</a:t>
            </a:r>
            <a:r>
              <a:rPr sz="1600" spc="-88" dirty="0">
                <a:latin typeface="Times New Roman"/>
                <a:cs typeface="Times New Roman"/>
              </a:rPr>
              <a:t> </a:t>
            </a:r>
            <a:r>
              <a:rPr sz="1600" dirty="0">
                <a:latin typeface="Times New Roman"/>
                <a:cs typeface="Times New Roman"/>
              </a:rPr>
              <a:t>and cashflows</a:t>
            </a:r>
            <a:r>
              <a:rPr sz="1600" spc="-89" dirty="0">
                <a:latin typeface="Times New Roman"/>
                <a:cs typeface="Times New Roman"/>
              </a:rPr>
              <a:t> </a:t>
            </a:r>
            <a:r>
              <a:rPr sz="1600" dirty="0">
                <a:latin typeface="Times New Roman"/>
                <a:cs typeface="Times New Roman"/>
              </a:rPr>
              <a:t>to the firm</a:t>
            </a:r>
            <a:r>
              <a:rPr sz="1600" spc="-88" dirty="0">
                <a:latin typeface="Times New Roman"/>
                <a:cs typeface="Times New Roman"/>
              </a:rPr>
              <a:t> </a:t>
            </a:r>
            <a:r>
              <a:rPr sz="1600" dirty="0">
                <a:latin typeface="Times New Roman"/>
                <a:cs typeface="Times New Roman"/>
              </a:rPr>
              <a:t>it allows for comparisons across </a:t>
            </a:r>
            <a:r>
              <a:rPr sz="1600" u="heavy" dirty="0">
                <a:latin typeface="Times New Roman"/>
                <a:cs typeface="Times New Roman"/>
              </a:rPr>
              <a:t>firms</a:t>
            </a:r>
            <a:r>
              <a:rPr sz="1600" u="heavy" spc="-88" dirty="0">
                <a:latin typeface="Times New Roman"/>
                <a:cs typeface="Times New Roman"/>
              </a:rPr>
              <a:t> </a:t>
            </a:r>
            <a:r>
              <a:rPr sz="1600" u="heavy" dirty="0">
                <a:latin typeface="Times New Roman"/>
                <a:cs typeface="Times New Roman"/>
              </a:rPr>
              <a:t>with different financial</a:t>
            </a:r>
            <a:r>
              <a:rPr sz="1600" u="heavy" spc="-88" dirty="0">
                <a:latin typeface="Times New Roman"/>
                <a:cs typeface="Times New Roman"/>
              </a:rPr>
              <a:t> </a:t>
            </a:r>
            <a:r>
              <a:rPr sz="1600" u="heavy" dirty="0">
                <a:latin typeface="Times New Roman"/>
                <a:cs typeface="Times New Roman"/>
              </a:rPr>
              <a:t>leverage.</a:t>
            </a:r>
            <a:endParaRPr sz="1600">
              <a:latin typeface="Times New Roman"/>
              <a:cs typeface="Times New Roman"/>
            </a:endParaRPr>
          </a:p>
        </p:txBody>
      </p:sp>
      <p:sp>
        <p:nvSpPr>
          <p:cNvPr id="16" name="object 16"/>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5" name="object 15"/>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79</a:t>
            </a:r>
            <a:endParaRPr sz="1300">
              <a:latin typeface="Times New Roman"/>
              <a:cs typeface="Times New Roman"/>
            </a:endParaRPr>
          </a:p>
        </p:txBody>
      </p:sp>
      <p:sp>
        <p:nvSpPr>
          <p:cNvPr id="14" name="object 14"/>
          <p:cNvSpPr txBox="1"/>
          <p:nvPr/>
        </p:nvSpPr>
        <p:spPr>
          <a:xfrm>
            <a:off x="3152834" y="2134720"/>
            <a:ext cx="51955" cy="134471"/>
          </a:xfrm>
          <a:prstGeom prst="rect">
            <a:avLst/>
          </a:prstGeom>
        </p:spPr>
        <p:txBody>
          <a:bodyPr wrap="square" lIns="0" tIns="0" rIns="0" bIns="0" rtlCol="0">
            <a:noAutofit/>
          </a:bodyPr>
          <a:lstStyle/>
          <a:p>
            <a:pPr marL="22794">
              <a:lnSpc>
                <a:spcPts val="897"/>
              </a:lnSpc>
            </a:pPr>
            <a:endParaRPr sz="900"/>
          </a:p>
        </p:txBody>
      </p:sp>
      <p:sp>
        <p:nvSpPr>
          <p:cNvPr id="13" name="object 13"/>
          <p:cNvSpPr txBox="1"/>
          <p:nvPr/>
        </p:nvSpPr>
        <p:spPr>
          <a:xfrm>
            <a:off x="3400938" y="2134720"/>
            <a:ext cx="51945" cy="134471"/>
          </a:xfrm>
          <a:prstGeom prst="rect">
            <a:avLst/>
          </a:prstGeom>
        </p:spPr>
        <p:txBody>
          <a:bodyPr wrap="square" lIns="0" tIns="0" rIns="0" bIns="0" rtlCol="0">
            <a:noAutofit/>
          </a:bodyPr>
          <a:lstStyle/>
          <a:p>
            <a:pPr marL="22794">
              <a:lnSpc>
                <a:spcPts val="897"/>
              </a:lnSpc>
            </a:pPr>
            <a:endParaRPr sz="900"/>
          </a:p>
        </p:txBody>
      </p:sp>
      <p:sp>
        <p:nvSpPr>
          <p:cNvPr id="12" name="object 12"/>
          <p:cNvSpPr txBox="1"/>
          <p:nvPr/>
        </p:nvSpPr>
        <p:spPr>
          <a:xfrm>
            <a:off x="3343581" y="2664982"/>
            <a:ext cx="51955" cy="134471"/>
          </a:xfrm>
          <a:prstGeom prst="rect">
            <a:avLst/>
          </a:prstGeom>
        </p:spPr>
        <p:txBody>
          <a:bodyPr wrap="square" lIns="0" tIns="0" rIns="0" bIns="0" rtlCol="0">
            <a:noAutofit/>
          </a:bodyPr>
          <a:lstStyle/>
          <a:p>
            <a:pPr marL="22794">
              <a:lnSpc>
                <a:spcPts val="897"/>
              </a:lnSpc>
            </a:pPr>
            <a:endParaRPr sz="900"/>
          </a:p>
        </p:txBody>
      </p:sp>
      <p:sp>
        <p:nvSpPr>
          <p:cNvPr id="11" name="object 11"/>
          <p:cNvSpPr txBox="1"/>
          <p:nvPr/>
        </p:nvSpPr>
        <p:spPr>
          <a:xfrm>
            <a:off x="2777455" y="3438188"/>
            <a:ext cx="51955" cy="134471"/>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5276592" y="4454338"/>
            <a:ext cx="51953" cy="134471"/>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5582425" y="4454338"/>
            <a:ext cx="51945"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6188170" y="4454338"/>
            <a:ext cx="51947"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7301895" y="4454338"/>
            <a:ext cx="51963"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7607532" y="4454338"/>
            <a:ext cx="51943"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3949729" y="5227544"/>
            <a:ext cx="51963"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4371151" y="5227544"/>
            <a:ext cx="51955"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5138465" y="5227544"/>
            <a:ext cx="51947"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5905978" y="5227544"/>
            <a:ext cx="51947"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498711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4" name="object 2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5" name="object 2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6" name="object 2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7" name="object 2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8" name="object 2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9" name="object 2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0" name="object 20"/>
          <p:cNvSpPr/>
          <p:nvPr/>
        </p:nvSpPr>
        <p:spPr>
          <a:xfrm>
            <a:off x="1974196" y="2725537"/>
            <a:ext cx="773284" cy="0"/>
          </a:xfrm>
          <a:custGeom>
            <a:avLst/>
            <a:gdLst/>
            <a:ahLst/>
            <a:cxnLst/>
            <a:rect l="l" t="t" r="r" b="b"/>
            <a:pathLst>
              <a:path w="850612">
                <a:moveTo>
                  <a:pt x="0" y="0"/>
                </a:moveTo>
                <a:lnTo>
                  <a:pt x="850612" y="0"/>
                </a:lnTo>
              </a:path>
            </a:pathLst>
          </a:custGeom>
          <a:ln w="9294">
            <a:solidFill>
              <a:srgbClr val="000000"/>
            </a:solidFill>
          </a:ln>
        </p:spPr>
        <p:txBody>
          <a:bodyPr wrap="square" lIns="0" tIns="0" rIns="0" bIns="0" rtlCol="0">
            <a:noAutofit/>
          </a:bodyPr>
          <a:lstStyle/>
          <a:p>
            <a:endParaRPr/>
          </a:p>
        </p:txBody>
      </p:sp>
      <p:sp>
        <p:nvSpPr>
          <p:cNvPr id="21" name="object 21"/>
          <p:cNvSpPr/>
          <p:nvPr/>
        </p:nvSpPr>
        <p:spPr>
          <a:xfrm>
            <a:off x="2972121" y="2725537"/>
            <a:ext cx="4170979" cy="0"/>
          </a:xfrm>
          <a:custGeom>
            <a:avLst/>
            <a:gdLst/>
            <a:ahLst/>
            <a:cxnLst/>
            <a:rect l="l" t="t" r="r" b="b"/>
            <a:pathLst>
              <a:path w="4588077">
                <a:moveTo>
                  <a:pt x="0" y="0"/>
                </a:moveTo>
                <a:lnTo>
                  <a:pt x="4588077" y="0"/>
                </a:lnTo>
              </a:path>
            </a:pathLst>
          </a:custGeom>
          <a:ln w="9294">
            <a:solidFill>
              <a:srgbClr val="000000"/>
            </a:solidFill>
          </a:ln>
        </p:spPr>
        <p:txBody>
          <a:bodyPr wrap="square" lIns="0" tIns="0" rIns="0" bIns="0" rtlCol="0">
            <a:noAutofit/>
          </a:bodyPr>
          <a:lstStyle/>
          <a:p>
            <a:endParaRPr/>
          </a:p>
        </p:txBody>
      </p:sp>
      <p:sp>
        <p:nvSpPr>
          <p:cNvPr id="22" name="object 22"/>
          <p:cNvSpPr/>
          <p:nvPr/>
        </p:nvSpPr>
        <p:spPr>
          <a:xfrm>
            <a:off x="1937747" y="2485871"/>
            <a:ext cx="5239641" cy="512134"/>
          </a:xfrm>
          <a:custGeom>
            <a:avLst/>
            <a:gdLst/>
            <a:ahLst/>
            <a:cxnLst/>
            <a:rect l="l" t="t" r="r" b="b"/>
            <a:pathLst>
              <a:path w="5763605" h="580418">
                <a:moveTo>
                  <a:pt x="0" y="0"/>
                </a:moveTo>
                <a:lnTo>
                  <a:pt x="5763605" y="0"/>
                </a:lnTo>
                <a:lnTo>
                  <a:pt x="5763605" y="580418"/>
                </a:lnTo>
                <a:lnTo>
                  <a:pt x="0" y="580418"/>
                </a:lnTo>
                <a:lnTo>
                  <a:pt x="0" y="0"/>
                </a:lnTo>
                <a:close/>
              </a:path>
            </a:pathLst>
          </a:custGeom>
          <a:ln w="4156">
            <a:solidFill>
              <a:srgbClr val="000000"/>
            </a:solidFill>
          </a:ln>
        </p:spPr>
        <p:txBody>
          <a:bodyPr wrap="square" lIns="0" tIns="0" rIns="0" bIns="0" rtlCol="0">
            <a:noAutofit/>
          </a:bodyPr>
          <a:lstStyle/>
          <a:p>
            <a:endParaRPr/>
          </a:p>
        </p:txBody>
      </p:sp>
      <p:sp>
        <p:nvSpPr>
          <p:cNvPr id="17" name="object 17"/>
          <p:cNvSpPr/>
          <p:nvPr/>
        </p:nvSpPr>
        <p:spPr>
          <a:xfrm>
            <a:off x="1376734" y="4063239"/>
            <a:ext cx="1400298" cy="0"/>
          </a:xfrm>
          <a:custGeom>
            <a:avLst/>
            <a:gdLst/>
            <a:ahLst/>
            <a:cxnLst/>
            <a:rect l="l" t="t" r="r" b="b"/>
            <a:pathLst>
              <a:path w="1540328">
                <a:moveTo>
                  <a:pt x="0" y="0"/>
                </a:moveTo>
                <a:lnTo>
                  <a:pt x="1540328" y="0"/>
                </a:lnTo>
              </a:path>
            </a:pathLst>
          </a:custGeom>
          <a:ln w="18589">
            <a:solidFill>
              <a:srgbClr val="000000"/>
            </a:solidFill>
          </a:ln>
        </p:spPr>
        <p:txBody>
          <a:bodyPr wrap="square" lIns="0" tIns="0" rIns="0" bIns="0" rtlCol="0">
            <a:noAutofit/>
          </a:bodyPr>
          <a:lstStyle/>
          <a:p>
            <a:endParaRPr/>
          </a:p>
        </p:txBody>
      </p:sp>
      <p:sp>
        <p:nvSpPr>
          <p:cNvPr id="18" name="object 18"/>
          <p:cNvSpPr/>
          <p:nvPr/>
        </p:nvSpPr>
        <p:spPr>
          <a:xfrm>
            <a:off x="3001772" y="4063239"/>
            <a:ext cx="4840536" cy="0"/>
          </a:xfrm>
          <a:custGeom>
            <a:avLst/>
            <a:gdLst/>
            <a:ahLst/>
            <a:cxnLst/>
            <a:rect l="l" t="t" r="r" b="b"/>
            <a:pathLst>
              <a:path w="5324590">
                <a:moveTo>
                  <a:pt x="0" y="0"/>
                </a:moveTo>
                <a:lnTo>
                  <a:pt x="5324590" y="0"/>
                </a:lnTo>
              </a:path>
            </a:pathLst>
          </a:custGeom>
          <a:ln w="18589">
            <a:solidFill>
              <a:srgbClr val="000000"/>
            </a:solidFill>
          </a:ln>
        </p:spPr>
        <p:txBody>
          <a:bodyPr wrap="square" lIns="0" tIns="0" rIns="0" bIns="0" rtlCol="0">
            <a:noAutofit/>
          </a:bodyPr>
          <a:lstStyle/>
          <a:p>
            <a:endParaRPr/>
          </a:p>
        </p:txBody>
      </p:sp>
      <p:sp>
        <p:nvSpPr>
          <p:cNvPr id="19" name="object 19"/>
          <p:cNvSpPr/>
          <p:nvPr/>
        </p:nvSpPr>
        <p:spPr>
          <a:xfrm>
            <a:off x="1340269" y="3823575"/>
            <a:ext cx="6538504" cy="512134"/>
          </a:xfrm>
          <a:custGeom>
            <a:avLst/>
            <a:gdLst/>
            <a:ahLst/>
            <a:cxnLst/>
            <a:rect l="l" t="t" r="r" b="b"/>
            <a:pathLst>
              <a:path w="7192354" h="580418">
                <a:moveTo>
                  <a:pt x="0" y="0"/>
                </a:moveTo>
                <a:lnTo>
                  <a:pt x="7192354" y="0"/>
                </a:lnTo>
                <a:lnTo>
                  <a:pt x="7192354" y="580418"/>
                </a:lnTo>
                <a:lnTo>
                  <a:pt x="0" y="580418"/>
                </a:lnTo>
                <a:lnTo>
                  <a:pt x="0" y="0"/>
                </a:lnTo>
                <a:close/>
              </a:path>
            </a:pathLst>
          </a:custGeom>
          <a:ln w="4156">
            <a:solidFill>
              <a:srgbClr val="000000"/>
            </a:solidFill>
          </a:ln>
        </p:spPr>
        <p:txBody>
          <a:bodyPr wrap="square" lIns="0" tIns="0" rIns="0" bIns="0" rtlCol="0">
            <a:noAutofit/>
          </a:bodyPr>
          <a:lstStyle/>
          <a:p>
            <a:endParaRPr/>
          </a:p>
        </p:txBody>
      </p:sp>
      <p:sp>
        <p:nvSpPr>
          <p:cNvPr id="16" name="object 16"/>
          <p:cNvSpPr txBox="1"/>
          <p:nvPr/>
        </p:nvSpPr>
        <p:spPr>
          <a:xfrm>
            <a:off x="2604965" y="1307726"/>
            <a:ext cx="120328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Enterprise</a:t>
            </a:r>
            <a:endParaRPr sz="2200">
              <a:latin typeface="Times New Roman"/>
              <a:cs typeface="Times New Roman"/>
            </a:endParaRPr>
          </a:p>
        </p:txBody>
      </p:sp>
      <p:sp>
        <p:nvSpPr>
          <p:cNvPr id="15" name="object 15"/>
          <p:cNvSpPr txBox="1"/>
          <p:nvPr/>
        </p:nvSpPr>
        <p:spPr>
          <a:xfrm>
            <a:off x="3812859" y="1307726"/>
            <a:ext cx="18190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Value/EBITDA</a:t>
            </a:r>
            <a:endParaRPr sz="2200">
              <a:latin typeface="Times New Roman"/>
              <a:cs typeface="Times New Roman"/>
            </a:endParaRPr>
          </a:p>
        </p:txBody>
      </p:sp>
      <p:sp>
        <p:nvSpPr>
          <p:cNvPr id="14" name="object 14"/>
          <p:cNvSpPr txBox="1"/>
          <p:nvPr/>
        </p:nvSpPr>
        <p:spPr>
          <a:xfrm>
            <a:off x="5636505" y="1307726"/>
            <a:ext cx="101902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Multiple</a:t>
            </a:r>
            <a:endParaRPr sz="2200">
              <a:latin typeface="Times New Roman"/>
              <a:cs typeface="Times New Roman"/>
            </a:endParaRPr>
          </a:p>
        </p:txBody>
      </p:sp>
      <p:sp>
        <p:nvSpPr>
          <p:cNvPr id="13" name="object 13"/>
          <p:cNvSpPr txBox="1"/>
          <p:nvPr/>
        </p:nvSpPr>
        <p:spPr>
          <a:xfrm>
            <a:off x="1525442" y="2095500"/>
            <a:ext cx="2236105"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Classic Definition</a:t>
            </a:r>
            <a:endParaRPr sz="1600">
              <a:latin typeface="Times New Roman"/>
              <a:cs typeface="Times New Roman"/>
            </a:endParaRPr>
          </a:p>
        </p:txBody>
      </p:sp>
      <p:sp>
        <p:nvSpPr>
          <p:cNvPr id="12" name="object 12"/>
          <p:cNvSpPr txBox="1"/>
          <p:nvPr/>
        </p:nvSpPr>
        <p:spPr>
          <a:xfrm>
            <a:off x="2796414" y="2633731"/>
            <a:ext cx="167315" cy="219237"/>
          </a:xfrm>
          <a:prstGeom prst="rect">
            <a:avLst/>
          </a:prstGeom>
        </p:spPr>
        <p:txBody>
          <a:bodyPr wrap="square" lIns="0" tIns="0" rIns="0" bIns="0" rtlCol="0">
            <a:noAutofit/>
          </a:bodyPr>
          <a:lstStyle/>
          <a:p>
            <a:pPr marL="11397">
              <a:lnSpc>
                <a:spcPts val="1535"/>
              </a:lnSpc>
              <a:spcBef>
                <a:spcPts val="76"/>
              </a:spcBef>
            </a:pPr>
            <a:r>
              <a:rPr sz="2400" baseline="1656" dirty="0">
                <a:latin typeface="Times New Roman"/>
                <a:cs typeface="Times New Roman"/>
              </a:rPr>
              <a:t>=</a:t>
            </a:r>
            <a:endParaRPr sz="1600">
              <a:latin typeface="Times New Roman"/>
              <a:cs typeface="Times New Roman"/>
            </a:endParaRPr>
          </a:p>
        </p:txBody>
      </p:sp>
      <p:sp>
        <p:nvSpPr>
          <p:cNvPr id="11" name="object 11"/>
          <p:cNvSpPr txBox="1"/>
          <p:nvPr/>
        </p:nvSpPr>
        <p:spPr>
          <a:xfrm>
            <a:off x="1525442" y="3253291"/>
            <a:ext cx="2189762"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The No-Cash Version</a:t>
            </a:r>
            <a:endParaRPr sz="1600">
              <a:latin typeface="Times New Roman"/>
              <a:cs typeface="Times New Roman"/>
            </a:endParaRPr>
          </a:p>
        </p:txBody>
      </p:sp>
      <p:sp>
        <p:nvSpPr>
          <p:cNvPr id="10" name="object 10"/>
          <p:cNvSpPr txBox="1"/>
          <p:nvPr/>
        </p:nvSpPr>
        <p:spPr>
          <a:xfrm>
            <a:off x="2817350" y="3971432"/>
            <a:ext cx="167365" cy="219237"/>
          </a:xfrm>
          <a:prstGeom prst="rect">
            <a:avLst/>
          </a:prstGeom>
        </p:spPr>
        <p:txBody>
          <a:bodyPr wrap="square" lIns="0" tIns="0" rIns="0" bIns="0" rtlCol="0">
            <a:noAutofit/>
          </a:bodyPr>
          <a:lstStyle/>
          <a:p>
            <a:pPr marL="11397">
              <a:lnSpc>
                <a:spcPts val="1535"/>
              </a:lnSpc>
              <a:spcBef>
                <a:spcPts val="76"/>
              </a:spcBef>
            </a:pPr>
            <a:r>
              <a:rPr sz="2400" baseline="1656" dirty="0">
                <a:latin typeface="Times New Roman"/>
                <a:cs typeface="Times New Roman"/>
              </a:rPr>
              <a:t>=</a:t>
            </a:r>
            <a:endParaRPr sz="1600">
              <a:latin typeface="Times New Roman"/>
              <a:cs typeface="Times New Roman"/>
            </a:endParaRPr>
          </a:p>
        </p:txBody>
      </p:sp>
      <p:sp>
        <p:nvSpPr>
          <p:cNvPr id="9" name="object 9"/>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8" name="object 8"/>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80</a:t>
            </a:r>
            <a:endParaRPr sz="1300">
              <a:latin typeface="Times New Roman"/>
              <a:cs typeface="Times New Roman"/>
            </a:endParaRPr>
          </a:p>
        </p:txBody>
      </p:sp>
      <p:sp>
        <p:nvSpPr>
          <p:cNvPr id="7" name="object 7"/>
          <p:cNvSpPr txBox="1"/>
          <p:nvPr/>
        </p:nvSpPr>
        <p:spPr>
          <a:xfrm>
            <a:off x="1340269" y="3823575"/>
            <a:ext cx="6538504" cy="512134"/>
          </a:xfrm>
          <a:prstGeom prst="rect">
            <a:avLst/>
          </a:prstGeom>
        </p:spPr>
        <p:txBody>
          <a:bodyPr wrap="square" lIns="0" tIns="0" rIns="0" bIns="0" rtlCol="0">
            <a:noAutofit/>
          </a:bodyPr>
          <a:lstStyle/>
          <a:p>
            <a:pPr marL="35995">
              <a:lnSpc>
                <a:spcPts val="1669"/>
              </a:lnSpc>
              <a:spcBef>
                <a:spcPts val="83"/>
              </a:spcBef>
            </a:pPr>
            <a:r>
              <a:rPr sz="1600" spc="-26" dirty="0">
                <a:latin typeface="Times New Roman"/>
                <a:cs typeface="Times New Roman"/>
              </a:rPr>
              <a:t>Enterpris</a:t>
            </a:r>
            <a:r>
              <a:rPr sz="1600" dirty="0">
                <a:latin typeface="Times New Roman"/>
                <a:cs typeface="Times New Roman"/>
              </a:rPr>
              <a:t>e</a:t>
            </a:r>
            <a:r>
              <a:rPr sz="1600" spc="88" dirty="0">
                <a:latin typeface="Times New Roman"/>
                <a:cs typeface="Times New Roman"/>
              </a:rPr>
              <a:t> </a:t>
            </a:r>
            <a:r>
              <a:rPr sz="1600" spc="-26" dirty="0">
                <a:latin typeface="Times New Roman"/>
                <a:cs typeface="Times New Roman"/>
              </a:rPr>
              <a:t>Valu</a:t>
            </a:r>
            <a:r>
              <a:rPr sz="1600" dirty="0">
                <a:latin typeface="Times New Roman"/>
                <a:cs typeface="Times New Roman"/>
              </a:rPr>
              <a:t>e    </a:t>
            </a:r>
            <a:r>
              <a:rPr sz="1600" spc="263" dirty="0">
                <a:latin typeface="Times New Roman"/>
                <a:cs typeface="Times New Roman"/>
              </a:rPr>
              <a:t> </a:t>
            </a:r>
            <a:r>
              <a:rPr sz="1600" spc="-17" dirty="0">
                <a:latin typeface="Times New Roman"/>
                <a:cs typeface="Times New Roman"/>
              </a:rPr>
              <a:t>Marke</a:t>
            </a:r>
            <a:r>
              <a:rPr sz="1600" dirty="0">
                <a:latin typeface="Times New Roman"/>
                <a:cs typeface="Times New Roman"/>
              </a:rPr>
              <a:t>t</a:t>
            </a:r>
            <a:r>
              <a:rPr sz="1600" spc="63" dirty="0">
                <a:latin typeface="Times New Roman"/>
                <a:cs typeface="Times New Roman"/>
              </a:rPr>
              <a:t> </a:t>
            </a:r>
            <a:r>
              <a:rPr sz="1600" spc="-17" dirty="0">
                <a:latin typeface="Times New Roman"/>
                <a:cs typeface="Times New Roman"/>
              </a:rPr>
              <a:t>Valu</a:t>
            </a:r>
            <a:r>
              <a:rPr sz="1600" dirty="0">
                <a:latin typeface="Times New Roman"/>
                <a:cs typeface="Times New Roman"/>
              </a:rPr>
              <a:t>e</a:t>
            </a:r>
            <a:r>
              <a:rPr sz="1600" spc="48" dirty="0">
                <a:latin typeface="Times New Roman"/>
                <a:cs typeface="Times New Roman"/>
              </a:rPr>
              <a:t> </a:t>
            </a:r>
            <a:r>
              <a:rPr sz="1600" spc="-17" dirty="0">
                <a:latin typeface="Times New Roman"/>
                <a:cs typeface="Times New Roman"/>
              </a:rPr>
              <a:t>o</a:t>
            </a:r>
            <a:r>
              <a:rPr sz="1600" dirty="0">
                <a:latin typeface="Times New Roman"/>
                <a:cs typeface="Times New Roman"/>
              </a:rPr>
              <a:t>f</a:t>
            </a:r>
            <a:r>
              <a:rPr sz="1600" spc="-4" dirty="0">
                <a:latin typeface="Times New Roman"/>
                <a:cs typeface="Times New Roman"/>
              </a:rPr>
              <a:t> </a:t>
            </a:r>
            <a:r>
              <a:rPr sz="1600" spc="-17" dirty="0">
                <a:latin typeface="Times New Roman"/>
                <a:cs typeface="Times New Roman"/>
              </a:rPr>
              <a:t>Equit</a:t>
            </a:r>
            <a:r>
              <a:rPr sz="1600" dirty="0">
                <a:latin typeface="Times New Roman"/>
                <a:cs typeface="Times New Roman"/>
              </a:rPr>
              <a:t>y  </a:t>
            </a:r>
            <a:r>
              <a:rPr sz="1600" spc="223" dirty="0">
                <a:latin typeface="Times New Roman"/>
                <a:cs typeface="Times New Roman"/>
              </a:rPr>
              <a:t> </a:t>
            </a:r>
            <a:r>
              <a:rPr sz="1600" dirty="0">
                <a:latin typeface="Times New Roman"/>
                <a:cs typeface="Times New Roman"/>
              </a:rPr>
              <a:t>+</a:t>
            </a:r>
            <a:r>
              <a:rPr sz="1600" spc="13" dirty="0">
                <a:latin typeface="Times New Roman"/>
                <a:cs typeface="Times New Roman"/>
              </a:rPr>
              <a:t> </a:t>
            </a:r>
            <a:r>
              <a:rPr sz="1600" spc="-8" dirty="0">
                <a:latin typeface="Times New Roman"/>
                <a:cs typeface="Times New Roman"/>
              </a:rPr>
              <a:t>Marke</a:t>
            </a:r>
            <a:r>
              <a:rPr sz="1600" dirty="0">
                <a:latin typeface="Times New Roman"/>
                <a:cs typeface="Times New Roman"/>
              </a:rPr>
              <a:t>t</a:t>
            </a:r>
            <a:r>
              <a:rPr sz="1600" spc="85" dirty="0">
                <a:latin typeface="Times New Roman"/>
                <a:cs typeface="Times New Roman"/>
              </a:rPr>
              <a:t> </a:t>
            </a:r>
            <a:r>
              <a:rPr sz="1600" spc="-8" dirty="0">
                <a:latin typeface="Times New Roman"/>
                <a:cs typeface="Times New Roman"/>
              </a:rPr>
              <a:t>Valu</a:t>
            </a:r>
            <a:r>
              <a:rPr sz="1600" dirty="0">
                <a:latin typeface="Times New Roman"/>
                <a:cs typeface="Times New Roman"/>
              </a:rPr>
              <a:t>e</a:t>
            </a:r>
            <a:r>
              <a:rPr sz="1600" spc="70" dirty="0">
                <a:latin typeface="Times New Roman"/>
                <a:cs typeface="Times New Roman"/>
              </a:rPr>
              <a:t> </a:t>
            </a:r>
            <a:r>
              <a:rPr sz="1600" spc="-8" dirty="0">
                <a:latin typeface="Times New Roman"/>
                <a:cs typeface="Times New Roman"/>
              </a:rPr>
              <a:t>o</a:t>
            </a:r>
            <a:r>
              <a:rPr sz="1600" dirty="0">
                <a:latin typeface="Times New Roman"/>
                <a:cs typeface="Times New Roman"/>
              </a:rPr>
              <a:t>f</a:t>
            </a:r>
            <a:r>
              <a:rPr sz="1600" spc="22" dirty="0">
                <a:latin typeface="Times New Roman"/>
                <a:cs typeface="Times New Roman"/>
              </a:rPr>
              <a:t> </a:t>
            </a:r>
            <a:r>
              <a:rPr sz="1600" spc="-8" dirty="0">
                <a:latin typeface="Times New Roman"/>
                <a:cs typeface="Times New Roman"/>
              </a:rPr>
              <a:t>Deb</a:t>
            </a:r>
            <a:r>
              <a:rPr sz="1600" dirty="0">
                <a:latin typeface="Times New Roman"/>
                <a:cs typeface="Times New Roman"/>
              </a:rPr>
              <a:t>t  </a:t>
            </a:r>
            <a:r>
              <a:rPr sz="1600" spc="345" dirty="0">
                <a:latin typeface="Times New Roman"/>
                <a:cs typeface="Times New Roman"/>
              </a:rPr>
              <a:t> </a:t>
            </a:r>
            <a:r>
              <a:rPr sz="1600" dirty="0">
                <a:latin typeface="Times New Roman"/>
                <a:cs typeface="Times New Roman"/>
              </a:rPr>
              <a:t>-</a:t>
            </a:r>
            <a:r>
              <a:rPr sz="1600" spc="291" dirty="0">
                <a:latin typeface="Times New Roman"/>
                <a:cs typeface="Times New Roman"/>
              </a:rPr>
              <a:t> </a:t>
            </a:r>
            <a:r>
              <a:rPr sz="1600" dirty="0">
                <a:latin typeface="Times New Roman"/>
                <a:cs typeface="Times New Roman"/>
              </a:rPr>
              <a:t>Cash</a:t>
            </a:r>
            <a:endParaRPr sz="1600">
              <a:latin typeface="Times New Roman"/>
              <a:cs typeface="Times New Roman"/>
            </a:endParaRPr>
          </a:p>
          <a:p>
            <a:pPr marL="360236">
              <a:lnSpc>
                <a:spcPct val="95825"/>
              </a:lnSpc>
              <a:spcBef>
                <a:spcPts val="343"/>
              </a:spcBef>
            </a:pPr>
            <a:r>
              <a:rPr sz="1600" spc="-26" dirty="0">
                <a:latin typeface="Times New Roman"/>
                <a:cs typeface="Times New Roman"/>
              </a:rPr>
              <a:t>EBITD</a:t>
            </a:r>
            <a:r>
              <a:rPr sz="1600" dirty="0">
                <a:latin typeface="Times New Roman"/>
                <a:cs typeface="Times New Roman"/>
              </a:rPr>
              <a:t>A                 </a:t>
            </a:r>
            <a:r>
              <a:rPr sz="1600" spc="39" dirty="0">
                <a:latin typeface="Times New Roman"/>
                <a:cs typeface="Times New Roman"/>
              </a:rPr>
              <a:t> </a:t>
            </a:r>
            <a:r>
              <a:rPr sz="1600" spc="-17" dirty="0">
                <a:latin typeface="Times New Roman"/>
                <a:cs typeface="Times New Roman"/>
              </a:rPr>
              <a:t>Earning</a:t>
            </a:r>
            <a:r>
              <a:rPr sz="1600" dirty="0">
                <a:latin typeface="Times New Roman"/>
                <a:cs typeface="Times New Roman"/>
              </a:rPr>
              <a:t>s</a:t>
            </a:r>
            <a:r>
              <a:rPr sz="1600" spc="84" dirty="0">
                <a:latin typeface="Times New Roman"/>
                <a:cs typeface="Times New Roman"/>
              </a:rPr>
              <a:t> </a:t>
            </a:r>
            <a:r>
              <a:rPr sz="1600" spc="-17" dirty="0">
                <a:latin typeface="Times New Roman"/>
                <a:cs typeface="Times New Roman"/>
              </a:rPr>
              <a:t>befor</a:t>
            </a:r>
            <a:r>
              <a:rPr sz="1600" dirty="0">
                <a:latin typeface="Times New Roman"/>
                <a:cs typeface="Times New Roman"/>
              </a:rPr>
              <a:t>e</a:t>
            </a:r>
            <a:r>
              <a:rPr sz="1600" spc="53" dirty="0">
                <a:latin typeface="Times New Roman"/>
                <a:cs typeface="Times New Roman"/>
              </a:rPr>
              <a:t> </a:t>
            </a:r>
            <a:r>
              <a:rPr sz="1600" spc="-17" dirty="0">
                <a:latin typeface="Times New Roman"/>
                <a:cs typeface="Times New Roman"/>
              </a:rPr>
              <a:t>Interest</a:t>
            </a:r>
            <a:r>
              <a:rPr sz="1600" dirty="0">
                <a:latin typeface="Times New Roman"/>
                <a:cs typeface="Times New Roman"/>
              </a:rPr>
              <a:t>, </a:t>
            </a:r>
            <a:r>
              <a:rPr sz="1600" spc="245" dirty="0">
                <a:latin typeface="Times New Roman"/>
                <a:cs typeface="Times New Roman"/>
              </a:rPr>
              <a:t> </a:t>
            </a:r>
            <a:r>
              <a:rPr sz="1600" spc="-17" dirty="0">
                <a:latin typeface="Times New Roman"/>
                <a:cs typeface="Times New Roman"/>
              </a:rPr>
              <a:t>Taxe</a:t>
            </a:r>
            <a:r>
              <a:rPr sz="1600" dirty="0">
                <a:latin typeface="Times New Roman"/>
                <a:cs typeface="Times New Roman"/>
              </a:rPr>
              <a:t>s</a:t>
            </a:r>
            <a:r>
              <a:rPr sz="1600" spc="52" dirty="0">
                <a:latin typeface="Times New Roman"/>
                <a:cs typeface="Times New Roman"/>
              </a:rPr>
              <a:t> </a:t>
            </a:r>
            <a:r>
              <a:rPr sz="1600" spc="-17" dirty="0">
                <a:latin typeface="Times New Roman"/>
                <a:cs typeface="Times New Roman"/>
              </a:rPr>
              <a:t>an</a:t>
            </a:r>
            <a:r>
              <a:rPr sz="1600" dirty="0">
                <a:latin typeface="Times New Roman"/>
                <a:cs typeface="Times New Roman"/>
              </a:rPr>
              <a:t>d</a:t>
            </a:r>
            <a:r>
              <a:rPr sz="1600" spc="22" dirty="0">
                <a:latin typeface="Times New Roman"/>
                <a:cs typeface="Times New Roman"/>
              </a:rPr>
              <a:t> </a:t>
            </a:r>
            <a:r>
              <a:rPr sz="1600" spc="-17" dirty="0">
                <a:latin typeface="Times New Roman"/>
                <a:cs typeface="Times New Roman"/>
              </a:rPr>
              <a:t>Depreciation</a:t>
            </a:r>
            <a:endParaRPr sz="1600">
              <a:latin typeface="Times New Roman"/>
              <a:cs typeface="Times New Roman"/>
            </a:endParaRPr>
          </a:p>
        </p:txBody>
      </p:sp>
      <p:sp>
        <p:nvSpPr>
          <p:cNvPr id="6" name="object 6"/>
          <p:cNvSpPr txBox="1"/>
          <p:nvPr/>
        </p:nvSpPr>
        <p:spPr>
          <a:xfrm>
            <a:off x="1937747" y="2485871"/>
            <a:ext cx="5239641" cy="512134"/>
          </a:xfrm>
          <a:prstGeom prst="rect">
            <a:avLst/>
          </a:prstGeom>
        </p:spPr>
        <p:txBody>
          <a:bodyPr wrap="square" lIns="0" tIns="0" rIns="0" bIns="0" rtlCol="0">
            <a:noAutofit/>
          </a:bodyPr>
          <a:lstStyle/>
          <a:p>
            <a:pPr marL="146032" marR="71412" algn="ctr">
              <a:lnSpc>
                <a:spcPts val="1669"/>
              </a:lnSpc>
              <a:spcBef>
                <a:spcPts val="83"/>
              </a:spcBef>
            </a:pPr>
            <a:r>
              <a:rPr sz="1600" dirty="0">
                <a:latin typeface="Times New Roman"/>
                <a:cs typeface="Times New Roman"/>
              </a:rPr>
              <a:t>Value      </a:t>
            </a:r>
            <a:r>
              <a:rPr sz="1600" spc="227" dirty="0">
                <a:latin typeface="Times New Roman"/>
                <a:cs typeface="Times New Roman"/>
              </a:rPr>
              <a:t> </a:t>
            </a:r>
            <a:r>
              <a:rPr sz="1600" dirty="0">
                <a:latin typeface="Times New Roman"/>
                <a:cs typeface="Times New Roman"/>
              </a:rPr>
              <a:t>Market</a:t>
            </a:r>
            <a:r>
              <a:rPr sz="1600" spc="99" dirty="0">
                <a:latin typeface="Times New Roman"/>
                <a:cs typeface="Times New Roman"/>
              </a:rPr>
              <a:t> </a:t>
            </a:r>
            <a:r>
              <a:rPr sz="1600" dirty="0">
                <a:latin typeface="Times New Roman"/>
                <a:cs typeface="Times New Roman"/>
              </a:rPr>
              <a:t>Value</a:t>
            </a:r>
            <a:r>
              <a:rPr sz="1600" spc="83" dirty="0">
                <a:latin typeface="Times New Roman"/>
                <a:cs typeface="Times New Roman"/>
              </a:rPr>
              <a:t> </a:t>
            </a:r>
            <a:r>
              <a:rPr sz="1600" dirty="0">
                <a:latin typeface="Times New Roman"/>
                <a:cs typeface="Times New Roman"/>
              </a:rPr>
              <a:t>of</a:t>
            </a:r>
            <a:r>
              <a:rPr sz="1600" spc="35" dirty="0">
                <a:latin typeface="Times New Roman"/>
                <a:cs typeface="Times New Roman"/>
              </a:rPr>
              <a:t> </a:t>
            </a:r>
            <a:r>
              <a:rPr sz="1600" dirty="0">
                <a:latin typeface="Times New Roman"/>
                <a:cs typeface="Times New Roman"/>
              </a:rPr>
              <a:t>Equity </a:t>
            </a:r>
            <a:r>
              <a:rPr sz="1600" spc="66" dirty="0">
                <a:latin typeface="Times New Roman"/>
                <a:cs typeface="Times New Roman"/>
              </a:rPr>
              <a:t> </a:t>
            </a:r>
            <a:r>
              <a:rPr sz="1600" dirty="0">
                <a:latin typeface="Times New Roman"/>
                <a:cs typeface="Times New Roman"/>
              </a:rPr>
              <a:t>+</a:t>
            </a:r>
            <a:r>
              <a:rPr sz="1600" spc="262" dirty="0">
                <a:latin typeface="Times New Roman"/>
                <a:cs typeface="Times New Roman"/>
              </a:rPr>
              <a:t> </a:t>
            </a:r>
            <a:r>
              <a:rPr sz="1600" dirty="0">
                <a:latin typeface="Times New Roman"/>
                <a:cs typeface="Times New Roman"/>
              </a:rPr>
              <a:t>Market</a:t>
            </a:r>
            <a:r>
              <a:rPr sz="1600" spc="99" dirty="0">
                <a:latin typeface="Times New Roman"/>
                <a:cs typeface="Times New Roman"/>
              </a:rPr>
              <a:t> </a:t>
            </a:r>
            <a:r>
              <a:rPr sz="1600" dirty="0">
                <a:latin typeface="Times New Roman"/>
                <a:cs typeface="Times New Roman"/>
              </a:rPr>
              <a:t>Value</a:t>
            </a:r>
            <a:r>
              <a:rPr sz="1600" spc="83" dirty="0">
                <a:latin typeface="Times New Roman"/>
                <a:cs typeface="Times New Roman"/>
              </a:rPr>
              <a:t> </a:t>
            </a:r>
            <a:r>
              <a:rPr sz="1600" dirty="0">
                <a:latin typeface="Times New Roman"/>
                <a:cs typeface="Times New Roman"/>
              </a:rPr>
              <a:t>of</a:t>
            </a:r>
            <a:r>
              <a:rPr sz="1600" spc="35" dirty="0">
                <a:latin typeface="Times New Roman"/>
                <a:cs typeface="Times New Roman"/>
              </a:rPr>
              <a:t> </a:t>
            </a:r>
            <a:r>
              <a:rPr sz="1600" dirty="0">
                <a:latin typeface="Times New Roman"/>
                <a:cs typeface="Times New Roman"/>
              </a:rPr>
              <a:t>Debt</a:t>
            </a:r>
            <a:endParaRPr sz="1600">
              <a:latin typeface="Times New Roman"/>
              <a:cs typeface="Times New Roman"/>
            </a:endParaRPr>
          </a:p>
          <a:p>
            <a:pPr marL="18099" marR="53194" algn="ctr">
              <a:lnSpc>
                <a:spcPct val="95825"/>
              </a:lnSpc>
              <a:spcBef>
                <a:spcPts val="311"/>
              </a:spcBef>
            </a:pPr>
            <a:r>
              <a:rPr sz="1600" dirty="0">
                <a:latin typeface="Times New Roman"/>
                <a:cs typeface="Times New Roman"/>
              </a:rPr>
              <a:t>EBITDA    </a:t>
            </a:r>
            <a:r>
              <a:rPr sz="1600" spc="319" dirty="0">
                <a:latin typeface="Times New Roman"/>
                <a:cs typeface="Times New Roman"/>
              </a:rPr>
              <a:t> </a:t>
            </a:r>
            <a:r>
              <a:rPr sz="1600" dirty="0">
                <a:latin typeface="Times New Roman"/>
                <a:cs typeface="Times New Roman"/>
              </a:rPr>
              <a:t>Earnings</a:t>
            </a:r>
            <a:r>
              <a:rPr sz="1600" spc="120" dirty="0">
                <a:latin typeface="Times New Roman"/>
                <a:cs typeface="Times New Roman"/>
              </a:rPr>
              <a:t> </a:t>
            </a:r>
            <a:r>
              <a:rPr sz="1600" dirty="0">
                <a:latin typeface="Times New Roman"/>
                <a:cs typeface="Times New Roman"/>
              </a:rPr>
              <a:t>before</a:t>
            </a:r>
            <a:r>
              <a:rPr sz="1600" spc="89" dirty="0">
                <a:latin typeface="Times New Roman"/>
                <a:cs typeface="Times New Roman"/>
              </a:rPr>
              <a:t> </a:t>
            </a:r>
            <a:r>
              <a:rPr sz="1600" dirty="0">
                <a:latin typeface="Times New Roman"/>
                <a:cs typeface="Times New Roman"/>
              </a:rPr>
              <a:t>Interest,</a:t>
            </a:r>
            <a:r>
              <a:rPr sz="1600" spc="191" dirty="0">
                <a:latin typeface="Times New Roman"/>
                <a:cs typeface="Times New Roman"/>
              </a:rPr>
              <a:t> </a:t>
            </a:r>
            <a:r>
              <a:rPr sz="1600" dirty="0">
                <a:latin typeface="Times New Roman"/>
                <a:cs typeface="Times New Roman"/>
              </a:rPr>
              <a:t>Taxes</a:t>
            </a:r>
            <a:r>
              <a:rPr sz="1600" spc="83" dirty="0">
                <a:latin typeface="Times New Roman"/>
                <a:cs typeface="Times New Roman"/>
              </a:rPr>
              <a:t> </a:t>
            </a:r>
            <a:r>
              <a:rPr sz="1600" dirty="0">
                <a:latin typeface="Times New Roman"/>
                <a:cs typeface="Times New Roman"/>
              </a:rPr>
              <a:t>and</a:t>
            </a:r>
            <a:r>
              <a:rPr sz="1600" spc="54" dirty="0">
                <a:latin typeface="Times New Roman"/>
                <a:cs typeface="Times New Roman"/>
              </a:rPr>
              <a:t> </a:t>
            </a:r>
            <a:r>
              <a:rPr sz="1600" dirty="0">
                <a:latin typeface="Times New Roman"/>
                <a:cs typeface="Times New Roman"/>
              </a:rPr>
              <a:t>Depreciation</a:t>
            </a:r>
            <a:endParaRPr sz="1600">
              <a:latin typeface="Times New Roman"/>
              <a:cs typeface="Times New Roman"/>
            </a:endParaRPr>
          </a:p>
        </p:txBody>
      </p:sp>
      <p:sp>
        <p:nvSpPr>
          <p:cNvPr id="5" name="object 5"/>
          <p:cNvSpPr txBox="1"/>
          <p:nvPr/>
        </p:nvSpPr>
        <p:spPr>
          <a:xfrm>
            <a:off x="1974196" y="2602272"/>
            <a:ext cx="773284"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2972121" y="2602272"/>
            <a:ext cx="4170979"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1376734" y="3939974"/>
            <a:ext cx="1400298" cy="134470"/>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3001772" y="3939974"/>
            <a:ext cx="4840536" cy="134470"/>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3936727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p:nvPr/>
        </p:nvSpPr>
        <p:spPr>
          <a:xfrm>
            <a:off x="2181375" y="2017059"/>
            <a:ext cx="5595202" cy="3697941"/>
          </a:xfrm>
          <a:prstGeom prst="rect">
            <a:avLst/>
          </a:prstGeom>
          <a:blipFill>
            <a:blip r:embed="rId8" cstate="print"/>
            <a:stretch>
              <a:fillRect/>
            </a:stretch>
          </a:blipFill>
        </p:spPr>
        <p:txBody>
          <a:bodyPr wrap="square" lIns="0" tIns="0" rIns="0" bIns="0" rtlCol="0">
            <a:noAutofit/>
          </a:bodyPr>
          <a:lstStyle/>
          <a:p>
            <a:endParaRPr/>
          </a:p>
        </p:txBody>
      </p:sp>
      <p:sp>
        <p:nvSpPr>
          <p:cNvPr id="8" name="object 8"/>
          <p:cNvSpPr txBox="1"/>
          <p:nvPr/>
        </p:nvSpPr>
        <p:spPr>
          <a:xfrm>
            <a:off x="2096852" y="1307726"/>
            <a:ext cx="120328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Enterprise</a:t>
            </a:r>
            <a:endParaRPr sz="2200">
              <a:latin typeface="Times New Roman"/>
              <a:cs typeface="Times New Roman"/>
            </a:endParaRPr>
          </a:p>
        </p:txBody>
      </p:sp>
      <p:sp>
        <p:nvSpPr>
          <p:cNvPr id="7" name="object 7"/>
          <p:cNvSpPr txBox="1"/>
          <p:nvPr/>
        </p:nvSpPr>
        <p:spPr>
          <a:xfrm>
            <a:off x="3304746" y="1307726"/>
            <a:ext cx="18190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Value/EBITDA</a:t>
            </a:r>
            <a:endParaRPr sz="2200">
              <a:latin typeface="Times New Roman"/>
              <a:cs typeface="Times New Roman"/>
            </a:endParaRPr>
          </a:p>
        </p:txBody>
      </p:sp>
      <p:sp>
        <p:nvSpPr>
          <p:cNvPr id="6" name="object 6"/>
          <p:cNvSpPr txBox="1"/>
          <p:nvPr/>
        </p:nvSpPr>
        <p:spPr>
          <a:xfrm>
            <a:off x="5128392" y="1307726"/>
            <a:ext cx="140394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Distribution</a:t>
            </a:r>
            <a:endParaRPr sz="2200">
              <a:latin typeface="Times New Roman"/>
              <a:cs typeface="Times New Roman"/>
            </a:endParaRPr>
          </a:p>
        </p:txBody>
      </p:sp>
      <p:sp>
        <p:nvSpPr>
          <p:cNvPr id="5" name="object 5"/>
          <p:cNvSpPr txBox="1"/>
          <p:nvPr/>
        </p:nvSpPr>
        <p:spPr>
          <a:xfrm>
            <a:off x="6536956" y="1307726"/>
            <a:ext cx="2032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4" name="object 4"/>
          <p:cNvSpPr txBox="1"/>
          <p:nvPr/>
        </p:nvSpPr>
        <p:spPr>
          <a:xfrm>
            <a:off x="6744775" y="1307726"/>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81</a:t>
            </a:r>
            <a:endParaRPr sz="1300">
              <a:latin typeface="Times New Roman"/>
              <a:cs typeface="Times New Roman"/>
            </a:endParaRPr>
          </a:p>
        </p:txBody>
      </p:sp>
    </p:spTree>
    <p:extLst>
      <p:ext uri="{BB962C8B-B14F-4D97-AF65-F5344CB8AC3E}">
        <p14:creationId xmlns:p14="http://schemas.microsoft.com/office/powerpoint/2010/main" val="30531352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1" name="object 2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2" name="object 2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3" name="object 2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4" name="object 2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5" name="object 2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7" name="object 17"/>
          <p:cNvSpPr/>
          <p:nvPr/>
        </p:nvSpPr>
        <p:spPr>
          <a:xfrm>
            <a:off x="2181375" y="2017059"/>
            <a:ext cx="5595202" cy="3697941"/>
          </a:xfrm>
          <a:prstGeom prst="rect">
            <a:avLst/>
          </a:prstGeom>
          <a:blipFill>
            <a:blip r:embed="rId8" cstate="print"/>
            <a:stretch>
              <a:fillRect/>
            </a:stretch>
          </a:blipFill>
        </p:spPr>
        <p:txBody>
          <a:bodyPr wrap="square" lIns="0" tIns="0" rIns="0" bIns="0" rtlCol="0">
            <a:noAutofit/>
          </a:bodyPr>
          <a:lstStyle/>
          <a:p>
            <a:endParaRPr/>
          </a:p>
        </p:txBody>
      </p:sp>
      <p:sp>
        <p:nvSpPr>
          <p:cNvPr id="18" name="object 18"/>
          <p:cNvSpPr/>
          <p:nvPr/>
        </p:nvSpPr>
        <p:spPr>
          <a:xfrm>
            <a:off x="4225636" y="2420471"/>
            <a:ext cx="4237182" cy="1019735"/>
          </a:xfrm>
          <a:prstGeom prst="rect">
            <a:avLst/>
          </a:prstGeom>
          <a:blipFill>
            <a:blip r:embed="rId9" cstate="print"/>
            <a:stretch>
              <a:fillRect/>
            </a:stretch>
          </a:blipFill>
        </p:spPr>
        <p:txBody>
          <a:bodyPr wrap="square" lIns="0" tIns="0" rIns="0" bIns="0" rtlCol="0">
            <a:noAutofit/>
          </a:bodyPr>
          <a:lstStyle/>
          <a:p>
            <a:endParaRPr/>
          </a:p>
        </p:txBody>
      </p:sp>
      <p:sp>
        <p:nvSpPr>
          <p:cNvPr id="16" name="object 16"/>
          <p:cNvSpPr txBox="1"/>
          <p:nvPr/>
        </p:nvSpPr>
        <p:spPr>
          <a:xfrm>
            <a:off x="2335788" y="984998"/>
            <a:ext cx="302691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Enterprise Value/EBITDA</a:t>
            </a:r>
            <a:endParaRPr sz="2200">
              <a:latin typeface="Times New Roman"/>
              <a:cs typeface="Times New Roman"/>
            </a:endParaRPr>
          </a:p>
        </p:txBody>
      </p:sp>
      <p:sp>
        <p:nvSpPr>
          <p:cNvPr id="15" name="object 15"/>
          <p:cNvSpPr txBox="1"/>
          <p:nvPr/>
        </p:nvSpPr>
        <p:spPr>
          <a:xfrm>
            <a:off x="5367329" y="984998"/>
            <a:ext cx="155735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 Global Data</a:t>
            </a:r>
            <a:endParaRPr sz="2200">
              <a:latin typeface="Times New Roman"/>
              <a:cs typeface="Times New Roman"/>
            </a:endParaRPr>
          </a:p>
        </p:txBody>
      </p:sp>
      <p:sp>
        <p:nvSpPr>
          <p:cNvPr id="14" name="object 14"/>
          <p:cNvSpPr txBox="1"/>
          <p:nvPr/>
        </p:nvSpPr>
        <p:spPr>
          <a:xfrm>
            <a:off x="1550585" y="1298763"/>
            <a:ext cx="20319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6</a:t>
            </a:r>
            <a:endParaRPr sz="2200">
              <a:latin typeface="Times New Roman"/>
              <a:cs typeface="Times New Roman"/>
            </a:endParaRPr>
          </a:p>
        </p:txBody>
      </p:sp>
      <p:sp>
        <p:nvSpPr>
          <p:cNvPr id="13" name="object 13"/>
          <p:cNvSpPr txBox="1"/>
          <p:nvPr/>
        </p:nvSpPr>
        <p:spPr>
          <a:xfrm>
            <a:off x="1758403" y="1298763"/>
            <a:ext cx="66493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times</a:t>
            </a:r>
            <a:endParaRPr sz="2200">
              <a:latin typeface="Times New Roman"/>
              <a:cs typeface="Times New Roman"/>
            </a:endParaRPr>
          </a:p>
        </p:txBody>
      </p:sp>
      <p:sp>
        <p:nvSpPr>
          <p:cNvPr id="12" name="object 12"/>
          <p:cNvSpPr txBox="1"/>
          <p:nvPr/>
        </p:nvSpPr>
        <p:spPr>
          <a:xfrm>
            <a:off x="2427966" y="1298763"/>
            <a:ext cx="108046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EBITDA</a:t>
            </a:r>
            <a:endParaRPr sz="2200">
              <a:latin typeface="Times New Roman"/>
              <a:cs typeface="Times New Roman"/>
            </a:endParaRPr>
          </a:p>
        </p:txBody>
      </p:sp>
      <p:sp>
        <p:nvSpPr>
          <p:cNvPr id="11" name="object 11"/>
          <p:cNvSpPr txBox="1"/>
          <p:nvPr/>
        </p:nvSpPr>
        <p:spPr>
          <a:xfrm>
            <a:off x="3513053" y="1298763"/>
            <a:ext cx="54169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may</a:t>
            </a:r>
            <a:endParaRPr sz="2200">
              <a:latin typeface="Times New Roman"/>
              <a:cs typeface="Times New Roman"/>
            </a:endParaRPr>
          </a:p>
        </p:txBody>
      </p:sp>
      <p:sp>
        <p:nvSpPr>
          <p:cNvPr id="10" name="object 10"/>
          <p:cNvSpPr txBox="1"/>
          <p:nvPr/>
        </p:nvSpPr>
        <p:spPr>
          <a:xfrm>
            <a:off x="4059366" y="1298763"/>
            <a:ext cx="6339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seem</a:t>
            </a:r>
            <a:endParaRPr sz="2200">
              <a:latin typeface="Times New Roman"/>
              <a:cs typeface="Times New Roman"/>
            </a:endParaRPr>
          </a:p>
        </p:txBody>
      </p:sp>
      <p:sp>
        <p:nvSpPr>
          <p:cNvPr id="9" name="object 9"/>
          <p:cNvSpPr txBox="1"/>
          <p:nvPr/>
        </p:nvSpPr>
        <p:spPr>
          <a:xfrm>
            <a:off x="4697950" y="1298763"/>
            <a:ext cx="48013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like</a:t>
            </a:r>
            <a:endParaRPr sz="2200">
              <a:latin typeface="Times New Roman"/>
              <a:cs typeface="Times New Roman"/>
            </a:endParaRPr>
          </a:p>
        </p:txBody>
      </p:sp>
      <p:sp>
        <p:nvSpPr>
          <p:cNvPr id="8" name="object 8"/>
          <p:cNvSpPr txBox="1"/>
          <p:nvPr/>
        </p:nvSpPr>
        <p:spPr>
          <a:xfrm>
            <a:off x="5182692" y="1298763"/>
            <a:ext cx="18764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a:t>
            </a:r>
            <a:endParaRPr sz="2200">
              <a:latin typeface="Times New Roman"/>
              <a:cs typeface="Times New Roman"/>
            </a:endParaRPr>
          </a:p>
        </p:txBody>
      </p:sp>
      <p:sp>
        <p:nvSpPr>
          <p:cNvPr id="7" name="object 7"/>
          <p:cNvSpPr txBox="1"/>
          <p:nvPr/>
        </p:nvSpPr>
        <p:spPr>
          <a:xfrm>
            <a:off x="5374938"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good</a:t>
            </a:r>
            <a:endParaRPr sz="2200">
              <a:latin typeface="Times New Roman"/>
              <a:cs typeface="Times New Roman"/>
            </a:endParaRPr>
          </a:p>
        </p:txBody>
      </p:sp>
      <p:sp>
        <p:nvSpPr>
          <p:cNvPr id="6" name="object 6"/>
          <p:cNvSpPr txBox="1"/>
          <p:nvPr/>
        </p:nvSpPr>
        <p:spPr>
          <a:xfrm>
            <a:off x="5998393" y="1298763"/>
            <a:ext cx="49543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rule</a:t>
            </a:r>
            <a:endParaRPr sz="2200">
              <a:latin typeface="Times New Roman"/>
              <a:cs typeface="Times New Roman"/>
            </a:endParaRPr>
          </a:p>
        </p:txBody>
      </p:sp>
      <p:sp>
        <p:nvSpPr>
          <p:cNvPr id="5" name="object 5"/>
          <p:cNvSpPr txBox="1"/>
          <p:nvPr/>
        </p:nvSpPr>
        <p:spPr>
          <a:xfrm>
            <a:off x="6498431" y="1298763"/>
            <a:ext cx="29547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of</a:t>
            </a:r>
            <a:endParaRPr sz="2200">
              <a:latin typeface="Times New Roman"/>
              <a:cs typeface="Times New Roman"/>
            </a:endParaRPr>
          </a:p>
        </p:txBody>
      </p:sp>
      <p:sp>
        <p:nvSpPr>
          <p:cNvPr id="4" name="object 4"/>
          <p:cNvSpPr txBox="1"/>
          <p:nvPr/>
        </p:nvSpPr>
        <p:spPr>
          <a:xfrm>
            <a:off x="6798520" y="1298763"/>
            <a:ext cx="91133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thumb..</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82</a:t>
            </a:r>
            <a:endParaRPr sz="1300">
              <a:latin typeface="Times New Roman"/>
              <a:cs typeface="Times New Roman"/>
            </a:endParaRPr>
          </a:p>
        </p:txBody>
      </p:sp>
    </p:spTree>
    <p:extLst>
      <p:ext uri="{BB962C8B-B14F-4D97-AF65-F5344CB8AC3E}">
        <p14:creationId xmlns:p14="http://schemas.microsoft.com/office/powerpoint/2010/main" val="681423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p:nvPr/>
        </p:nvSpPr>
        <p:spPr>
          <a:xfrm>
            <a:off x="2181375" y="2017059"/>
            <a:ext cx="5595202" cy="3697941"/>
          </a:xfrm>
          <a:prstGeom prst="rect">
            <a:avLst/>
          </a:prstGeom>
          <a:blipFill>
            <a:blip r:embed="rId8" cstate="print"/>
            <a:stretch>
              <a:fillRect/>
            </a:stretch>
          </a:blipFill>
        </p:spPr>
        <p:txBody>
          <a:bodyPr wrap="square" lIns="0" tIns="0" rIns="0" bIns="0" rtlCol="0">
            <a:noAutofit/>
          </a:bodyPr>
          <a:lstStyle/>
          <a:p>
            <a:endParaRPr/>
          </a:p>
        </p:txBody>
      </p:sp>
      <p:sp>
        <p:nvSpPr>
          <p:cNvPr id="8" name="object 8"/>
          <p:cNvSpPr txBox="1"/>
          <p:nvPr/>
        </p:nvSpPr>
        <p:spPr>
          <a:xfrm>
            <a:off x="3188574" y="1302342"/>
            <a:ext cx="480576" cy="291353"/>
          </a:xfrm>
          <a:prstGeom prst="rect">
            <a:avLst/>
          </a:prstGeom>
        </p:spPr>
        <p:txBody>
          <a:bodyPr wrap="square" lIns="0" tIns="0" rIns="0" bIns="0" rtlCol="0">
            <a:noAutofit/>
          </a:bodyPr>
          <a:lstStyle/>
          <a:p>
            <a:pPr marL="11397">
              <a:lnSpc>
                <a:spcPts val="2203"/>
              </a:lnSpc>
              <a:spcBef>
                <a:spcPts val="109"/>
              </a:spcBef>
            </a:pPr>
            <a:r>
              <a:rPr sz="2200" dirty="0">
                <a:latin typeface="Arial"/>
                <a:cs typeface="Arial"/>
              </a:rPr>
              <a:t>But</a:t>
            </a:r>
            <a:endParaRPr sz="2200">
              <a:latin typeface="Arial"/>
              <a:cs typeface="Arial"/>
            </a:endParaRPr>
          </a:p>
        </p:txBody>
      </p:sp>
      <p:sp>
        <p:nvSpPr>
          <p:cNvPr id="7" name="object 7"/>
          <p:cNvSpPr txBox="1"/>
          <p:nvPr/>
        </p:nvSpPr>
        <p:spPr>
          <a:xfrm>
            <a:off x="3681463" y="1302342"/>
            <a:ext cx="449875" cy="291353"/>
          </a:xfrm>
          <a:prstGeom prst="rect">
            <a:avLst/>
          </a:prstGeom>
        </p:spPr>
        <p:txBody>
          <a:bodyPr wrap="square" lIns="0" tIns="0" rIns="0" bIns="0" rtlCol="0">
            <a:noAutofit/>
          </a:bodyPr>
          <a:lstStyle/>
          <a:p>
            <a:pPr marL="11397">
              <a:lnSpc>
                <a:spcPts val="2203"/>
              </a:lnSpc>
              <a:spcBef>
                <a:spcPts val="109"/>
              </a:spcBef>
            </a:pPr>
            <a:r>
              <a:rPr sz="2200" dirty="0">
                <a:latin typeface="Arial"/>
                <a:cs typeface="Arial"/>
              </a:rPr>
              <a:t>not</a:t>
            </a:r>
            <a:endParaRPr sz="2200">
              <a:latin typeface="Arial"/>
              <a:cs typeface="Arial"/>
            </a:endParaRPr>
          </a:p>
        </p:txBody>
      </p:sp>
      <p:sp>
        <p:nvSpPr>
          <p:cNvPr id="6" name="object 6"/>
          <p:cNvSpPr txBox="1"/>
          <p:nvPr/>
        </p:nvSpPr>
        <p:spPr>
          <a:xfrm>
            <a:off x="4143651" y="1302342"/>
            <a:ext cx="280328" cy="291353"/>
          </a:xfrm>
          <a:prstGeom prst="rect">
            <a:avLst/>
          </a:prstGeom>
        </p:spPr>
        <p:txBody>
          <a:bodyPr wrap="square" lIns="0" tIns="0" rIns="0" bIns="0" rtlCol="0">
            <a:noAutofit/>
          </a:bodyPr>
          <a:lstStyle/>
          <a:p>
            <a:pPr marL="11397">
              <a:lnSpc>
                <a:spcPts val="2203"/>
              </a:lnSpc>
              <a:spcBef>
                <a:spcPts val="109"/>
              </a:spcBef>
            </a:pPr>
            <a:r>
              <a:rPr sz="2200" dirty="0">
                <a:latin typeface="Arial"/>
                <a:cs typeface="Arial"/>
              </a:rPr>
              <a:t>in</a:t>
            </a:r>
            <a:endParaRPr sz="2200">
              <a:latin typeface="Arial"/>
              <a:cs typeface="Arial"/>
            </a:endParaRPr>
          </a:p>
        </p:txBody>
      </p:sp>
      <p:sp>
        <p:nvSpPr>
          <p:cNvPr id="5" name="object 5"/>
          <p:cNvSpPr txBox="1"/>
          <p:nvPr/>
        </p:nvSpPr>
        <p:spPr>
          <a:xfrm>
            <a:off x="4436314" y="1302342"/>
            <a:ext cx="665276" cy="291353"/>
          </a:xfrm>
          <a:prstGeom prst="rect">
            <a:avLst/>
          </a:prstGeom>
        </p:spPr>
        <p:txBody>
          <a:bodyPr wrap="square" lIns="0" tIns="0" rIns="0" bIns="0" rtlCol="0">
            <a:noAutofit/>
          </a:bodyPr>
          <a:lstStyle/>
          <a:p>
            <a:pPr marL="11397">
              <a:lnSpc>
                <a:spcPts val="2203"/>
              </a:lnSpc>
              <a:spcBef>
                <a:spcPts val="109"/>
              </a:spcBef>
            </a:pPr>
            <a:r>
              <a:rPr sz="2200" dirty="0">
                <a:latin typeface="Arial"/>
                <a:cs typeface="Arial"/>
              </a:rPr>
              <a:t>early</a:t>
            </a:r>
            <a:endParaRPr sz="2200">
              <a:latin typeface="Arial"/>
              <a:cs typeface="Arial"/>
            </a:endParaRPr>
          </a:p>
        </p:txBody>
      </p:sp>
      <p:sp>
        <p:nvSpPr>
          <p:cNvPr id="4" name="object 4"/>
          <p:cNvSpPr txBox="1"/>
          <p:nvPr/>
        </p:nvSpPr>
        <p:spPr>
          <a:xfrm>
            <a:off x="5113912" y="1302342"/>
            <a:ext cx="1035202" cy="291353"/>
          </a:xfrm>
          <a:prstGeom prst="rect">
            <a:avLst/>
          </a:prstGeom>
        </p:spPr>
        <p:txBody>
          <a:bodyPr wrap="square" lIns="0" tIns="0" rIns="0" bIns="0" rtlCol="0">
            <a:noAutofit/>
          </a:bodyPr>
          <a:lstStyle/>
          <a:p>
            <a:pPr marL="11397">
              <a:lnSpc>
                <a:spcPts val="2203"/>
              </a:lnSpc>
              <a:spcBef>
                <a:spcPts val="109"/>
              </a:spcBef>
            </a:pPr>
            <a:r>
              <a:rPr sz="2200" dirty="0">
                <a:latin typeface="Arial"/>
                <a:cs typeface="Arial"/>
              </a:rPr>
              <a:t>2009…"</a:t>
            </a:r>
            <a:endParaRPr sz="2200">
              <a:latin typeface="Arial"/>
              <a:cs typeface="Arial"/>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83</a:t>
            </a:r>
            <a:endParaRPr sz="1300">
              <a:latin typeface="Times New Roman"/>
              <a:cs typeface="Times New Roman"/>
            </a:endParaRPr>
          </a:p>
        </p:txBody>
      </p:sp>
    </p:spTree>
    <p:extLst>
      <p:ext uri="{BB962C8B-B14F-4D97-AF65-F5344CB8AC3E}">
        <p14:creationId xmlns:p14="http://schemas.microsoft.com/office/powerpoint/2010/main" val="3246018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1" name="object 2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2" name="object 2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3" name="object 2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4" name="object 2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5" name="object 2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8" name="object 18"/>
          <p:cNvSpPr/>
          <p:nvPr/>
        </p:nvSpPr>
        <p:spPr>
          <a:xfrm>
            <a:off x="3323202" y="2351401"/>
            <a:ext cx="2207515" cy="687226"/>
          </a:xfrm>
          <a:custGeom>
            <a:avLst/>
            <a:gdLst/>
            <a:ahLst/>
            <a:cxnLst/>
            <a:rect l="l" t="t" r="r" b="b"/>
            <a:pathLst>
              <a:path w="2428267" h="778856">
                <a:moveTo>
                  <a:pt x="0" y="0"/>
                </a:moveTo>
                <a:lnTo>
                  <a:pt x="2428267" y="0"/>
                </a:lnTo>
                <a:lnTo>
                  <a:pt x="2428267" y="778856"/>
                </a:lnTo>
                <a:lnTo>
                  <a:pt x="0" y="778856"/>
                </a:lnTo>
                <a:lnTo>
                  <a:pt x="0" y="0"/>
                </a:lnTo>
                <a:close/>
              </a:path>
            </a:pathLst>
          </a:custGeom>
          <a:ln w="4156">
            <a:solidFill>
              <a:srgbClr val="000000"/>
            </a:solidFill>
          </a:ln>
        </p:spPr>
        <p:txBody>
          <a:bodyPr wrap="square" lIns="0" tIns="0" rIns="0" bIns="0" rtlCol="0">
            <a:noAutofit/>
          </a:bodyPr>
          <a:lstStyle/>
          <a:p>
            <a:endParaRPr/>
          </a:p>
        </p:txBody>
      </p:sp>
      <p:sp>
        <p:nvSpPr>
          <p:cNvPr id="17" name="object 17"/>
          <p:cNvSpPr txBox="1"/>
          <p:nvPr/>
        </p:nvSpPr>
        <p:spPr>
          <a:xfrm>
            <a:off x="1304477" y="984998"/>
            <a:ext cx="49543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a:t>
            </a:r>
            <a:endParaRPr sz="2200">
              <a:latin typeface="Times New Roman"/>
              <a:cs typeface="Times New Roman"/>
            </a:endParaRPr>
          </a:p>
        </p:txBody>
      </p:sp>
      <p:sp>
        <p:nvSpPr>
          <p:cNvPr id="16" name="object 16"/>
          <p:cNvSpPr txBox="1"/>
          <p:nvPr/>
        </p:nvSpPr>
        <p:spPr>
          <a:xfrm>
            <a:off x="1804516" y="984998"/>
            <a:ext cx="5866618" cy="605118"/>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Determinants of Value/EBITDA Multiples: Linkage</a:t>
            </a:r>
            <a:endParaRPr sz="2200">
              <a:latin typeface="Times New Roman"/>
              <a:cs typeface="Times New Roman"/>
            </a:endParaRPr>
          </a:p>
          <a:p>
            <a:pPr marL="1897473" marR="2150801" algn="ctr">
              <a:lnSpc>
                <a:spcPct val="95825"/>
              </a:lnSpc>
            </a:pPr>
            <a:r>
              <a:rPr sz="2200" dirty="0">
                <a:latin typeface="Times New Roman"/>
                <a:cs typeface="Times New Roman"/>
              </a:rPr>
              <a:t>DCF Valuation</a:t>
            </a:r>
            <a:endParaRPr sz="2200">
              <a:latin typeface="Times New Roman"/>
              <a:cs typeface="Times New Roman"/>
            </a:endParaRPr>
          </a:p>
        </p:txBody>
      </p:sp>
      <p:sp>
        <p:nvSpPr>
          <p:cNvPr id="15" name="object 15"/>
          <p:cNvSpPr txBox="1"/>
          <p:nvPr/>
        </p:nvSpPr>
        <p:spPr>
          <a:xfrm>
            <a:off x="7675740" y="984998"/>
            <a:ext cx="28017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to</a:t>
            </a:r>
            <a:endParaRPr sz="2200">
              <a:latin typeface="Times New Roman"/>
              <a:cs typeface="Times New Roman"/>
            </a:endParaRPr>
          </a:p>
        </p:txBody>
      </p:sp>
      <p:sp>
        <p:nvSpPr>
          <p:cNvPr id="14" name="object 14"/>
          <p:cNvSpPr txBox="1"/>
          <p:nvPr/>
        </p:nvSpPr>
        <p:spPr>
          <a:xfrm>
            <a:off x="1837169" y="2095500"/>
            <a:ext cx="5063145"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The value of the operating assets of a firm</a:t>
            </a:r>
            <a:r>
              <a:rPr sz="1600" spc="-88" dirty="0">
                <a:latin typeface="Times New Roman"/>
                <a:cs typeface="Times New Roman"/>
              </a:rPr>
              <a:t> </a:t>
            </a:r>
            <a:r>
              <a:rPr sz="1600" dirty="0">
                <a:latin typeface="Times New Roman"/>
                <a:cs typeface="Times New Roman"/>
              </a:rPr>
              <a:t>can be written as:</a:t>
            </a:r>
            <a:endParaRPr sz="1600">
              <a:latin typeface="Times New Roman"/>
              <a:cs typeface="Times New Roman"/>
            </a:endParaRPr>
          </a:p>
        </p:txBody>
      </p:sp>
      <p:sp>
        <p:nvSpPr>
          <p:cNvPr id="13" name="object 13"/>
          <p:cNvSpPr txBox="1"/>
          <p:nvPr/>
        </p:nvSpPr>
        <p:spPr>
          <a:xfrm>
            <a:off x="1525442" y="2125800"/>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12" name="object 12"/>
          <p:cNvSpPr txBox="1"/>
          <p:nvPr/>
        </p:nvSpPr>
        <p:spPr>
          <a:xfrm>
            <a:off x="3347978" y="2540481"/>
            <a:ext cx="747542" cy="325602"/>
          </a:xfrm>
          <a:prstGeom prst="rect">
            <a:avLst/>
          </a:prstGeom>
        </p:spPr>
        <p:txBody>
          <a:bodyPr wrap="square" lIns="0" tIns="0" rIns="0" bIns="0" rtlCol="0">
            <a:noAutofit/>
          </a:bodyPr>
          <a:lstStyle/>
          <a:p>
            <a:pPr marL="11397">
              <a:lnSpc>
                <a:spcPts val="2481"/>
              </a:lnSpc>
              <a:spcBef>
                <a:spcPts val="124"/>
              </a:spcBef>
            </a:pPr>
            <a:r>
              <a:rPr sz="3200" baseline="8634" dirty="0">
                <a:latin typeface="Times New Roman"/>
                <a:cs typeface="Times New Roman"/>
              </a:rPr>
              <a:t>E</a:t>
            </a:r>
            <a:r>
              <a:rPr sz="3200" spc="-135" baseline="8634" dirty="0">
                <a:latin typeface="Times New Roman"/>
                <a:cs typeface="Times New Roman"/>
              </a:rPr>
              <a:t>V</a:t>
            </a:r>
            <a:r>
              <a:rPr baseline="-10736" dirty="0">
                <a:latin typeface="Times New Roman"/>
                <a:cs typeface="Times New Roman"/>
              </a:rPr>
              <a:t>0 </a:t>
            </a:r>
            <a:r>
              <a:rPr spc="153" baseline="-10736" dirty="0">
                <a:latin typeface="Times New Roman"/>
                <a:cs typeface="Times New Roman"/>
              </a:rPr>
              <a:t> </a:t>
            </a:r>
            <a:r>
              <a:rPr sz="3200" baseline="8634" dirty="0">
                <a:latin typeface="Times New Roman"/>
                <a:cs typeface="Times New Roman"/>
              </a:rPr>
              <a:t>=</a:t>
            </a:r>
            <a:endParaRPr sz="2100">
              <a:latin typeface="Times New Roman"/>
              <a:cs typeface="Times New Roman"/>
            </a:endParaRPr>
          </a:p>
        </p:txBody>
      </p:sp>
      <p:sp>
        <p:nvSpPr>
          <p:cNvPr id="11" name="object 11"/>
          <p:cNvSpPr txBox="1"/>
          <p:nvPr/>
        </p:nvSpPr>
        <p:spPr>
          <a:xfrm>
            <a:off x="4214553" y="2733422"/>
            <a:ext cx="1211765" cy="287014"/>
          </a:xfrm>
          <a:prstGeom prst="rect">
            <a:avLst/>
          </a:prstGeom>
        </p:spPr>
        <p:txBody>
          <a:bodyPr wrap="square" lIns="0" tIns="0" rIns="0" bIns="0" rtlCol="0">
            <a:noAutofit/>
          </a:bodyPr>
          <a:lstStyle/>
          <a:p>
            <a:pPr marL="11397">
              <a:lnSpc>
                <a:spcPts val="2136"/>
              </a:lnSpc>
              <a:spcBef>
                <a:spcPts val="107"/>
              </a:spcBef>
            </a:pPr>
            <a:r>
              <a:rPr sz="3200" baseline="1233" dirty="0">
                <a:latin typeface="Times New Roman"/>
                <a:cs typeface="Times New Roman"/>
              </a:rPr>
              <a:t>WACC</a:t>
            </a:r>
            <a:r>
              <a:rPr sz="3200" spc="-107" baseline="1233" dirty="0">
                <a:latin typeface="Times New Roman"/>
                <a:cs typeface="Times New Roman"/>
              </a:rPr>
              <a:t> </a:t>
            </a:r>
            <a:r>
              <a:rPr sz="3200" baseline="1233" dirty="0">
                <a:latin typeface="Times New Roman"/>
                <a:cs typeface="Times New Roman"/>
              </a:rPr>
              <a:t>-</a:t>
            </a:r>
            <a:r>
              <a:rPr sz="3200" spc="-163" baseline="1233" dirty="0">
                <a:latin typeface="Times New Roman"/>
                <a:cs typeface="Times New Roman"/>
              </a:rPr>
              <a:t> </a:t>
            </a:r>
            <a:r>
              <a:rPr sz="3200" baseline="1233" dirty="0">
                <a:latin typeface="Times New Roman"/>
                <a:cs typeface="Times New Roman"/>
              </a:rPr>
              <a:t>g</a:t>
            </a:r>
            <a:endParaRPr sz="2100">
              <a:latin typeface="Times New Roman"/>
              <a:cs typeface="Times New Roman"/>
            </a:endParaRPr>
          </a:p>
        </p:txBody>
      </p:sp>
      <p:sp>
        <p:nvSpPr>
          <p:cNvPr id="10" name="object 10"/>
          <p:cNvSpPr txBox="1"/>
          <p:nvPr/>
        </p:nvSpPr>
        <p:spPr>
          <a:xfrm>
            <a:off x="1837170" y="3253291"/>
            <a:ext cx="3470468"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The numerator can be written as follows:</a:t>
            </a:r>
            <a:endParaRPr sz="1600">
              <a:latin typeface="Times New Roman"/>
              <a:cs typeface="Times New Roman"/>
            </a:endParaRPr>
          </a:p>
        </p:txBody>
      </p:sp>
      <p:sp>
        <p:nvSpPr>
          <p:cNvPr id="9" name="object 9"/>
          <p:cNvSpPr txBox="1"/>
          <p:nvPr/>
        </p:nvSpPr>
        <p:spPr>
          <a:xfrm>
            <a:off x="1525442" y="3283592"/>
            <a:ext cx="187502" cy="178182"/>
          </a:xfrm>
          <a:prstGeom prst="rect">
            <a:avLst/>
          </a:prstGeom>
        </p:spPr>
        <p:txBody>
          <a:bodyPr wrap="square" lIns="0" tIns="0" rIns="0" bIns="0" rtlCol="0">
            <a:noAutofit/>
          </a:bodyPr>
          <a:lstStyle/>
          <a:p>
            <a:pPr marL="11397">
              <a:lnSpc>
                <a:spcPts val="1427"/>
              </a:lnSpc>
              <a:spcBef>
                <a:spcPts val="71"/>
              </a:spcBef>
            </a:pPr>
            <a:r>
              <a:rPr baseline="4401" dirty="0">
                <a:latin typeface="Monotype Corsiva"/>
                <a:cs typeface="Monotype Corsiva"/>
              </a:rPr>
              <a:t></a:t>
            </a:r>
            <a:r>
              <a:rPr baseline="4294" dirty="0">
                <a:latin typeface="Arial"/>
                <a:cs typeface="Arial"/>
              </a:rPr>
              <a:t> </a:t>
            </a:r>
            <a:endParaRPr sz="1200">
              <a:latin typeface="Arial"/>
              <a:cs typeface="Arial"/>
            </a:endParaRPr>
          </a:p>
        </p:txBody>
      </p:sp>
      <p:sp>
        <p:nvSpPr>
          <p:cNvPr id="8" name="object 8"/>
          <p:cNvSpPr txBox="1"/>
          <p:nvPr/>
        </p:nvSpPr>
        <p:spPr>
          <a:xfrm>
            <a:off x="2200851" y="3533662"/>
            <a:ext cx="482240"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FCFF</a:t>
            </a:r>
            <a:endParaRPr sz="1400">
              <a:latin typeface="Times New Roman"/>
              <a:cs typeface="Times New Roman"/>
            </a:endParaRPr>
          </a:p>
        </p:txBody>
      </p:sp>
      <p:sp>
        <p:nvSpPr>
          <p:cNvPr id="7" name="object 7"/>
          <p:cNvSpPr txBox="1"/>
          <p:nvPr/>
        </p:nvSpPr>
        <p:spPr>
          <a:xfrm>
            <a:off x="3187987" y="3533663"/>
            <a:ext cx="4547349" cy="725930"/>
          </a:xfrm>
          <a:prstGeom prst="rect">
            <a:avLst/>
          </a:prstGeom>
        </p:spPr>
        <p:txBody>
          <a:bodyPr wrap="square" lIns="0" tIns="0" rIns="0" bIns="0" rtlCol="0">
            <a:noAutofit/>
          </a:bodyPr>
          <a:lstStyle/>
          <a:p>
            <a:pPr marL="11397" marR="28688">
              <a:lnSpc>
                <a:spcPts val="1481"/>
              </a:lnSpc>
              <a:spcBef>
                <a:spcPts val="74"/>
              </a:spcBef>
            </a:pPr>
            <a:r>
              <a:rPr sz="1400" dirty="0">
                <a:latin typeface="Times New Roman"/>
                <a:cs typeface="Times New Roman"/>
              </a:rPr>
              <a:t>= EBIT (1-t) - (Cex - Depr) - </a:t>
            </a:r>
            <a:r>
              <a:rPr sz="1400" dirty="0">
                <a:latin typeface="Symbol"/>
                <a:cs typeface="Symbol"/>
              </a:rPr>
              <a:t></a:t>
            </a:r>
            <a:r>
              <a:rPr sz="1400" spc="13" dirty="0">
                <a:latin typeface="Times New Roman"/>
                <a:cs typeface="Times New Roman"/>
              </a:rPr>
              <a:t> </a:t>
            </a:r>
            <a:r>
              <a:rPr sz="1400" dirty="0">
                <a:latin typeface="Times New Roman"/>
                <a:cs typeface="Times New Roman"/>
              </a:rPr>
              <a:t>Working Capital</a:t>
            </a:r>
            <a:endParaRPr sz="1400">
              <a:latin typeface="Times New Roman"/>
              <a:cs typeface="Times New Roman"/>
            </a:endParaRPr>
          </a:p>
          <a:p>
            <a:pPr marL="11397">
              <a:lnSpc>
                <a:spcPct val="102091"/>
              </a:lnSpc>
              <a:spcBef>
                <a:spcPts val="231"/>
              </a:spcBef>
            </a:pPr>
            <a:r>
              <a:rPr sz="1400" dirty="0">
                <a:latin typeface="Times New Roman"/>
                <a:cs typeface="Times New Roman"/>
              </a:rPr>
              <a:t>= (EBITDA - Depr) (1-t) - (Cex - Depr) - </a:t>
            </a:r>
            <a:r>
              <a:rPr sz="1400" dirty="0">
                <a:latin typeface="Symbol"/>
                <a:cs typeface="Symbol"/>
              </a:rPr>
              <a:t></a:t>
            </a:r>
            <a:r>
              <a:rPr sz="1400" spc="13" dirty="0">
                <a:latin typeface="Times New Roman"/>
                <a:cs typeface="Times New Roman"/>
              </a:rPr>
              <a:t> </a:t>
            </a:r>
            <a:r>
              <a:rPr sz="1400" dirty="0">
                <a:latin typeface="Times New Roman"/>
                <a:cs typeface="Times New Roman"/>
              </a:rPr>
              <a:t>Working Capital</a:t>
            </a:r>
            <a:endParaRPr sz="1400">
              <a:latin typeface="Times New Roman"/>
              <a:cs typeface="Times New Roman"/>
            </a:endParaRPr>
          </a:p>
          <a:p>
            <a:pPr marL="11397" marR="28688">
              <a:lnSpc>
                <a:spcPct val="102091"/>
              </a:lnSpc>
              <a:spcBef>
                <a:spcPts val="305"/>
              </a:spcBef>
            </a:pPr>
            <a:r>
              <a:rPr sz="1400" dirty="0">
                <a:latin typeface="Times New Roman"/>
                <a:cs typeface="Times New Roman"/>
              </a:rPr>
              <a:t>= EBITDA (1-t) + Depr (t) - Cex - </a:t>
            </a:r>
            <a:r>
              <a:rPr sz="1400" dirty="0">
                <a:latin typeface="Symbol"/>
                <a:cs typeface="Symbol"/>
              </a:rPr>
              <a:t></a:t>
            </a:r>
            <a:r>
              <a:rPr sz="1400" spc="13" dirty="0">
                <a:latin typeface="Times New Roman"/>
                <a:cs typeface="Times New Roman"/>
              </a:rPr>
              <a:t> </a:t>
            </a:r>
            <a:r>
              <a:rPr sz="1400" dirty="0">
                <a:latin typeface="Times New Roman"/>
                <a:cs typeface="Times New Roman"/>
              </a:rPr>
              <a:t>Working Capital</a:t>
            </a:r>
            <a:endParaRPr sz="1400">
              <a:latin typeface="Times New Roman"/>
              <a:cs typeface="Times New Roman"/>
            </a:endParaRPr>
          </a:p>
        </p:txBody>
      </p:sp>
      <p:sp>
        <p:nvSpPr>
          <p:cNvPr id="6" name="object 6"/>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5" name="object 5"/>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84</a:t>
            </a:r>
            <a:endParaRPr sz="1300">
              <a:latin typeface="Times New Roman"/>
              <a:cs typeface="Times New Roman"/>
            </a:endParaRPr>
          </a:p>
        </p:txBody>
      </p:sp>
      <p:sp>
        <p:nvSpPr>
          <p:cNvPr id="4" name="object 4"/>
          <p:cNvSpPr txBox="1"/>
          <p:nvPr/>
        </p:nvSpPr>
        <p:spPr>
          <a:xfrm>
            <a:off x="3323202" y="2351401"/>
            <a:ext cx="2207515" cy="687226"/>
          </a:xfrm>
          <a:prstGeom prst="rect">
            <a:avLst/>
          </a:prstGeom>
        </p:spPr>
        <p:txBody>
          <a:bodyPr wrap="square" lIns="0" tIns="0" rIns="0" bIns="0" rtlCol="0">
            <a:noAutofit/>
          </a:bodyPr>
          <a:lstStyle/>
          <a:p>
            <a:pPr marL="879955">
              <a:lnSpc>
                <a:spcPts val="2580"/>
              </a:lnSpc>
              <a:tabLst>
                <a:tab pos="2028662" algn="l"/>
              </a:tabLst>
            </a:pPr>
            <a:r>
              <a:rPr sz="3200" u="sng" baseline="7401" dirty="0">
                <a:latin typeface="Times New Roman"/>
                <a:cs typeface="Times New Roman"/>
              </a:rPr>
              <a:t> </a:t>
            </a:r>
            <a:r>
              <a:rPr sz="3200" u="sng" spc="250" baseline="7401" dirty="0">
                <a:latin typeface="Times New Roman"/>
                <a:cs typeface="Times New Roman"/>
              </a:rPr>
              <a:t> </a:t>
            </a:r>
            <a:r>
              <a:rPr sz="3200" u="sng" baseline="7401" dirty="0">
                <a:latin typeface="Times New Roman"/>
                <a:cs typeface="Times New Roman"/>
              </a:rPr>
              <a:t>FCF</a:t>
            </a:r>
            <a:r>
              <a:rPr sz="3200" u="sng" spc="-318" baseline="7401" dirty="0">
                <a:latin typeface="Times New Roman"/>
                <a:cs typeface="Times New Roman"/>
              </a:rPr>
              <a:t>F</a:t>
            </a:r>
            <a:r>
              <a:rPr u="sng" baseline="-10736" dirty="0">
                <a:latin typeface="Times New Roman"/>
                <a:cs typeface="Times New Roman"/>
              </a:rPr>
              <a:t>1 	</a:t>
            </a:r>
            <a:endParaRPr sz="1200">
              <a:latin typeface="Times New Roman"/>
              <a:cs typeface="Times New Roman"/>
            </a:endParaRPr>
          </a:p>
        </p:txBody>
      </p:sp>
      <p:sp>
        <p:nvSpPr>
          <p:cNvPr id="3" name="object 3"/>
          <p:cNvSpPr txBox="1"/>
          <p:nvPr/>
        </p:nvSpPr>
        <p:spPr>
          <a:xfrm>
            <a:off x="4214622" y="2450473"/>
            <a:ext cx="169297"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5066848" y="2516624"/>
            <a:ext cx="318509"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30767699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39" name="object 39"/>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40" name="object 40"/>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41" name="object 41"/>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42" name="object 42"/>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43" name="object 43"/>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44" name="object 44"/>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37" name="object 37"/>
          <p:cNvSpPr/>
          <p:nvPr/>
        </p:nvSpPr>
        <p:spPr>
          <a:xfrm>
            <a:off x="2076292" y="2485871"/>
            <a:ext cx="5516731" cy="512134"/>
          </a:xfrm>
          <a:custGeom>
            <a:avLst/>
            <a:gdLst/>
            <a:ahLst/>
            <a:cxnLst/>
            <a:rect l="l" t="t" r="r" b="b"/>
            <a:pathLst>
              <a:path w="6068404" h="580418">
                <a:moveTo>
                  <a:pt x="0" y="0"/>
                </a:moveTo>
                <a:lnTo>
                  <a:pt x="6068404" y="0"/>
                </a:lnTo>
                <a:lnTo>
                  <a:pt x="6068404" y="580418"/>
                </a:lnTo>
                <a:lnTo>
                  <a:pt x="0" y="580418"/>
                </a:lnTo>
                <a:lnTo>
                  <a:pt x="0" y="0"/>
                </a:lnTo>
                <a:close/>
              </a:path>
            </a:pathLst>
          </a:custGeom>
          <a:ln w="4156">
            <a:solidFill>
              <a:srgbClr val="000000"/>
            </a:solidFill>
          </a:ln>
        </p:spPr>
        <p:txBody>
          <a:bodyPr wrap="square" lIns="0" tIns="0" rIns="0" bIns="0" rtlCol="0">
            <a:noAutofit/>
          </a:bodyPr>
          <a:lstStyle/>
          <a:p>
            <a:endParaRPr/>
          </a:p>
        </p:txBody>
      </p:sp>
      <p:sp>
        <p:nvSpPr>
          <p:cNvPr id="36" name="object 36"/>
          <p:cNvSpPr/>
          <p:nvPr/>
        </p:nvSpPr>
        <p:spPr>
          <a:xfrm>
            <a:off x="1245019" y="3427166"/>
            <a:ext cx="7137424" cy="443498"/>
          </a:xfrm>
          <a:custGeom>
            <a:avLst/>
            <a:gdLst/>
            <a:ahLst/>
            <a:cxnLst/>
            <a:rect l="l" t="t" r="r" b="b"/>
            <a:pathLst>
              <a:path w="7851166" h="502631">
                <a:moveTo>
                  <a:pt x="0" y="0"/>
                </a:moveTo>
                <a:lnTo>
                  <a:pt x="7851166" y="0"/>
                </a:lnTo>
                <a:lnTo>
                  <a:pt x="7851166" y="502631"/>
                </a:lnTo>
                <a:lnTo>
                  <a:pt x="0" y="502631"/>
                </a:lnTo>
                <a:lnTo>
                  <a:pt x="0" y="0"/>
                </a:lnTo>
                <a:close/>
              </a:path>
            </a:pathLst>
          </a:custGeom>
          <a:ln w="4156">
            <a:solidFill>
              <a:srgbClr val="000000"/>
            </a:solidFill>
          </a:ln>
        </p:spPr>
        <p:txBody>
          <a:bodyPr wrap="square" lIns="0" tIns="0" rIns="0" bIns="0" rtlCol="0">
            <a:noAutofit/>
          </a:bodyPr>
          <a:lstStyle/>
          <a:p>
            <a:endParaRPr/>
          </a:p>
        </p:txBody>
      </p:sp>
      <p:sp>
        <p:nvSpPr>
          <p:cNvPr id="35" name="object 35"/>
          <p:cNvSpPr txBox="1"/>
          <p:nvPr/>
        </p:nvSpPr>
        <p:spPr>
          <a:xfrm>
            <a:off x="2377528" y="1307726"/>
            <a:ext cx="450546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From Firm Value to EBITDA Multiples</a:t>
            </a:r>
            <a:endParaRPr sz="2200">
              <a:latin typeface="Times New Roman"/>
              <a:cs typeface="Times New Roman"/>
            </a:endParaRPr>
          </a:p>
        </p:txBody>
      </p:sp>
      <p:sp>
        <p:nvSpPr>
          <p:cNvPr id="34" name="object 34"/>
          <p:cNvSpPr txBox="1"/>
          <p:nvPr/>
        </p:nvSpPr>
        <p:spPr>
          <a:xfrm>
            <a:off x="1525442" y="2101103"/>
            <a:ext cx="4601233" cy="246529"/>
          </a:xfrm>
          <a:prstGeom prst="rect">
            <a:avLst/>
          </a:prstGeom>
        </p:spPr>
        <p:txBody>
          <a:bodyPr wrap="square" lIns="0" tIns="0" rIns="0" bIns="0" rtlCol="0">
            <a:noAutofit/>
          </a:bodyPr>
          <a:lstStyle/>
          <a:p>
            <a:pPr marL="11397">
              <a:lnSpc>
                <a:spcPts val="1844"/>
              </a:lnSpc>
              <a:spcBef>
                <a:spcPts val="92"/>
              </a:spcBef>
            </a:pPr>
            <a:r>
              <a:rPr sz="2000" baseline="1980" dirty="0">
                <a:latin typeface="Monotype Corsiva"/>
                <a:cs typeface="Monotype Corsiva"/>
              </a:rPr>
              <a:t></a:t>
            </a:r>
            <a:r>
              <a:rPr sz="2000" baseline="1932" dirty="0">
                <a:latin typeface="Arial"/>
                <a:cs typeface="Arial"/>
              </a:rPr>
              <a:t>   </a:t>
            </a:r>
            <a:r>
              <a:rPr sz="2000" spc="93" baseline="1932" dirty="0">
                <a:latin typeface="Arial"/>
                <a:cs typeface="Arial"/>
              </a:rPr>
              <a:t> </a:t>
            </a:r>
            <a:r>
              <a:rPr sz="2700" baseline="1449" dirty="0">
                <a:latin typeface="Times New Roman"/>
                <a:cs typeface="Times New Roman"/>
              </a:rPr>
              <a:t>Now the value of the firm</a:t>
            </a:r>
            <a:r>
              <a:rPr sz="2700" spc="-98" baseline="1449" dirty="0">
                <a:latin typeface="Times New Roman"/>
                <a:cs typeface="Times New Roman"/>
              </a:rPr>
              <a:t> </a:t>
            </a:r>
            <a:r>
              <a:rPr sz="2700" baseline="1449" dirty="0">
                <a:latin typeface="Times New Roman"/>
                <a:cs typeface="Times New Roman"/>
              </a:rPr>
              <a:t>can be rewritten as,</a:t>
            </a:r>
            <a:endParaRPr>
              <a:latin typeface="Times New Roman"/>
              <a:cs typeface="Times New Roman"/>
            </a:endParaRPr>
          </a:p>
        </p:txBody>
      </p:sp>
      <p:sp>
        <p:nvSpPr>
          <p:cNvPr id="33" name="object 33"/>
          <p:cNvSpPr txBox="1"/>
          <p:nvPr/>
        </p:nvSpPr>
        <p:spPr>
          <a:xfrm>
            <a:off x="4667575" y="2767638"/>
            <a:ext cx="917608" cy="219237"/>
          </a:xfrm>
          <a:prstGeom prst="rect">
            <a:avLst/>
          </a:prstGeom>
        </p:spPr>
        <p:txBody>
          <a:bodyPr wrap="square" lIns="0" tIns="0" rIns="0" bIns="0" rtlCol="0">
            <a:noAutofit/>
          </a:bodyPr>
          <a:lstStyle/>
          <a:p>
            <a:pPr marL="11397">
              <a:lnSpc>
                <a:spcPts val="1611"/>
              </a:lnSpc>
              <a:spcBef>
                <a:spcPts val="80"/>
              </a:spcBef>
            </a:pPr>
            <a:r>
              <a:rPr sz="1600" dirty="0">
                <a:latin typeface="Times New Roman"/>
                <a:cs typeface="Times New Roman"/>
              </a:rPr>
              <a:t>WACC</a:t>
            </a:r>
            <a:r>
              <a:rPr sz="1600" spc="-31" dirty="0">
                <a:latin typeface="Times New Roman"/>
                <a:cs typeface="Times New Roman"/>
              </a:rPr>
              <a:t> </a:t>
            </a:r>
            <a:r>
              <a:rPr sz="1600" dirty="0">
                <a:latin typeface="Times New Roman"/>
                <a:cs typeface="Times New Roman"/>
              </a:rPr>
              <a:t>-</a:t>
            </a:r>
            <a:r>
              <a:rPr sz="1600" spc="-115" dirty="0">
                <a:latin typeface="Times New Roman"/>
                <a:cs typeface="Times New Roman"/>
              </a:rPr>
              <a:t> </a:t>
            </a:r>
            <a:r>
              <a:rPr sz="1600" dirty="0">
                <a:latin typeface="Times New Roman"/>
                <a:cs typeface="Times New Roman"/>
              </a:rPr>
              <a:t>g</a:t>
            </a:r>
            <a:endParaRPr sz="1600">
              <a:latin typeface="Times New Roman"/>
              <a:cs typeface="Times New Roman"/>
            </a:endParaRPr>
          </a:p>
        </p:txBody>
      </p:sp>
      <p:sp>
        <p:nvSpPr>
          <p:cNvPr id="32" name="object 32"/>
          <p:cNvSpPr txBox="1"/>
          <p:nvPr/>
        </p:nvSpPr>
        <p:spPr>
          <a:xfrm>
            <a:off x="1525443" y="3062567"/>
            <a:ext cx="4871535" cy="246529"/>
          </a:xfrm>
          <a:prstGeom prst="rect">
            <a:avLst/>
          </a:prstGeom>
        </p:spPr>
        <p:txBody>
          <a:bodyPr wrap="square" lIns="0" tIns="0" rIns="0" bIns="0" rtlCol="0">
            <a:noAutofit/>
          </a:bodyPr>
          <a:lstStyle/>
          <a:p>
            <a:pPr marL="11397">
              <a:lnSpc>
                <a:spcPts val="1844"/>
              </a:lnSpc>
              <a:spcBef>
                <a:spcPts val="92"/>
              </a:spcBef>
            </a:pPr>
            <a:r>
              <a:rPr sz="2000" baseline="1980" dirty="0">
                <a:latin typeface="Monotype Corsiva"/>
                <a:cs typeface="Monotype Corsiva"/>
              </a:rPr>
              <a:t></a:t>
            </a:r>
            <a:r>
              <a:rPr sz="2000" baseline="1932" dirty="0">
                <a:latin typeface="Arial"/>
                <a:cs typeface="Arial"/>
              </a:rPr>
              <a:t>   </a:t>
            </a:r>
            <a:r>
              <a:rPr sz="2000" spc="93" baseline="1932" dirty="0">
                <a:latin typeface="Arial"/>
                <a:cs typeface="Arial"/>
              </a:rPr>
              <a:t> </a:t>
            </a:r>
            <a:r>
              <a:rPr sz="2700" baseline="1449" dirty="0">
                <a:latin typeface="Times New Roman"/>
                <a:cs typeface="Times New Roman"/>
              </a:rPr>
              <a:t>Dividing both sides of the equation by EBITDA,</a:t>
            </a:r>
            <a:endParaRPr>
              <a:latin typeface="Times New Roman"/>
              <a:cs typeface="Times New Roman"/>
            </a:endParaRPr>
          </a:p>
        </p:txBody>
      </p:sp>
      <p:sp>
        <p:nvSpPr>
          <p:cNvPr id="31" name="object 31"/>
          <p:cNvSpPr txBox="1"/>
          <p:nvPr/>
        </p:nvSpPr>
        <p:spPr>
          <a:xfrm>
            <a:off x="1272830" y="3669633"/>
            <a:ext cx="708690" cy="192669"/>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EBITDA</a:t>
            </a:r>
            <a:endParaRPr sz="1300">
              <a:latin typeface="Times New Roman"/>
              <a:cs typeface="Times New Roman"/>
            </a:endParaRPr>
          </a:p>
        </p:txBody>
      </p:sp>
      <p:sp>
        <p:nvSpPr>
          <p:cNvPr id="30" name="object 30"/>
          <p:cNvSpPr txBox="1"/>
          <p:nvPr/>
        </p:nvSpPr>
        <p:spPr>
          <a:xfrm>
            <a:off x="2288176" y="3669633"/>
            <a:ext cx="796863" cy="192669"/>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WACC</a:t>
            </a:r>
            <a:r>
              <a:rPr sz="1300" spc="4" dirty="0">
                <a:latin typeface="Times New Roman"/>
                <a:cs typeface="Times New Roman"/>
              </a:rPr>
              <a:t> </a:t>
            </a:r>
            <a:r>
              <a:rPr sz="1300" dirty="0">
                <a:latin typeface="Times New Roman"/>
                <a:cs typeface="Times New Roman"/>
              </a:rPr>
              <a:t>-</a:t>
            </a:r>
            <a:r>
              <a:rPr sz="1300" spc="-89" dirty="0">
                <a:latin typeface="Times New Roman"/>
                <a:cs typeface="Times New Roman"/>
              </a:rPr>
              <a:t> </a:t>
            </a:r>
            <a:r>
              <a:rPr sz="1300" dirty="0">
                <a:latin typeface="Times New Roman"/>
                <a:cs typeface="Times New Roman"/>
              </a:rPr>
              <a:t>g</a:t>
            </a:r>
            <a:endParaRPr sz="1300">
              <a:latin typeface="Times New Roman"/>
              <a:cs typeface="Times New Roman"/>
            </a:endParaRPr>
          </a:p>
        </p:txBody>
      </p:sp>
      <p:sp>
        <p:nvSpPr>
          <p:cNvPr id="29" name="object 29"/>
          <p:cNvSpPr txBox="1"/>
          <p:nvPr/>
        </p:nvSpPr>
        <p:spPr>
          <a:xfrm>
            <a:off x="3638849" y="3669633"/>
            <a:ext cx="796863" cy="192669"/>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WACC</a:t>
            </a:r>
            <a:r>
              <a:rPr sz="1300" spc="4" dirty="0">
                <a:latin typeface="Times New Roman"/>
                <a:cs typeface="Times New Roman"/>
              </a:rPr>
              <a:t> </a:t>
            </a:r>
            <a:r>
              <a:rPr sz="1300" dirty="0">
                <a:latin typeface="Times New Roman"/>
                <a:cs typeface="Times New Roman"/>
              </a:rPr>
              <a:t>-</a:t>
            </a:r>
            <a:r>
              <a:rPr sz="1300" spc="-89" dirty="0">
                <a:latin typeface="Times New Roman"/>
                <a:cs typeface="Times New Roman"/>
              </a:rPr>
              <a:t> </a:t>
            </a:r>
            <a:r>
              <a:rPr sz="1300" dirty="0">
                <a:latin typeface="Times New Roman"/>
                <a:cs typeface="Times New Roman"/>
              </a:rPr>
              <a:t>g</a:t>
            </a:r>
            <a:endParaRPr sz="1300">
              <a:latin typeface="Times New Roman"/>
              <a:cs typeface="Times New Roman"/>
            </a:endParaRPr>
          </a:p>
        </p:txBody>
      </p:sp>
      <p:sp>
        <p:nvSpPr>
          <p:cNvPr id="28" name="object 28"/>
          <p:cNvSpPr txBox="1"/>
          <p:nvPr/>
        </p:nvSpPr>
        <p:spPr>
          <a:xfrm>
            <a:off x="5088808" y="3669633"/>
            <a:ext cx="798735" cy="192669"/>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WACC</a:t>
            </a:r>
            <a:r>
              <a:rPr sz="1300" spc="17" dirty="0">
                <a:latin typeface="Times New Roman"/>
                <a:cs typeface="Times New Roman"/>
              </a:rPr>
              <a:t> </a:t>
            </a:r>
            <a:r>
              <a:rPr sz="1300" dirty="0">
                <a:latin typeface="Times New Roman"/>
                <a:cs typeface="Times New Roman"/>
              </a:rPr>
              <a:t>-</a:t>
            </a:r>
            <a:r>
              <a:rPr sz="1300" spc="-89" dirty="0">
                <a:latin typeface="Times New Roman"/>
                <a:cs typeface="Times New Roman"/>
              </a:rPr>
              <a:t> </a:t>
            </a:r>
            <a:r>
              <a:rPr sz="1300" dirty="0">
                <a:latin typeface="Times New Roman"/>
                <a:cs typeface="Times New Roman"/>
              </a:rPr>
              <a:t>g</a:t>
            </a:r>
            <a:endParaRPr sz="1300">
              <a:latin typeface="Times New Roman"/>
              <a:cs typeface="Times New Roman"/>
            </a:endParaRPr>
          </a:p>
        </p:txBody>
      </p:sp>
      <p:sp>
        <p:nvSpPr>
          <p:cNvPr id="27" name="object 27"/>
          <p:cNvSpPr txBox="1"/>
          <p:nvPr/>
        </p:nvSpPr>
        <p:spPr>
          <a:xfrm>
            <a:off x="6935913" y="3669633"/>
            <a:ext cx="796863" cy="192669"/>
          </a:xfrm>
          <a:prstGeom prst="rect">
            <a:avLst/>
          </a:prstGeom>
        </p:spPr>
        <p:txBody>
          <a:bodyPr wrap="square" lIns="0" tIns="0" rIns="0" bIns="0" rtlCol="0">
            <a:noAutofit/>
          </a:bodyPr>
          <a:lstStyle/>
          <a:p>
            <a:pPr marL="11397">
              <a:lnSpc>
                <a:spcPts val="1404"/>
              </a:lnSpc>
              <a:spcBef>
                <a:spcPts val="70"/>
              </a:spcBef>
            </a:pPr>
            <a:r>
              <a:rPr sz="1300" dirty="0">
                <a:latin typeface="Times New Roman"/>
                <a:cs typeface="Times New Roman"/>
              </a:rPr>
              <a:t>WACC</a:t>
            </a:r>
            <a:r>
              <a:rPr sz="1300" spc="4" dirty="0">
                <a:latin typeface="Times New Roman"/>
                <a:cs typeface="Times New Roman"/>
              </a:rPr>
              <a:t> </a:t>
            </a:r>
            <a:r>
              <a:rPr sz="1300" dirty="0">
                <a:latin typeface="Times New Roman"/>
                <a:cs typeface="Times New Roman"/>
              </a:rPr>
              <a:t>-</a:t>
            </a:r>
            <a:r>
              <a:rPr sz="1300" spc="-89" dirty="0">
                <a:latin typeface="Times New Roman"/>
                <a:cs typeface="Times New Roman"/>
              </a:rPr>
              <a:t> </a:t>
            </a:r>
            <a:r>
              <a:rPr sz="1300" dirty="0">
                <a:latin typeface="Times New Roman"/>
                <a:cs typeface="Times New Roman"/>
              </a:rPr>
              <a:t>g</a:t>
            </a:r>
            <a:endParaRPr sz="1300">
              <a:latin typeface="Times New Roman"/>
              <a:cs typeface="Times New Roman"/>
            </a:endParaRPr>
          </a:p>
        </p:txBody>
      </p:sp>
      <p:sp>
        <p:nvSpPr>
          <p:cNvPr id="26" name="object 26"/>
          <p:cNvSpPr txBox="1"/>
          <p:nvPr/>
        </p:nvSpPr>
        <p:spPr>
          <a:xfrm>
            <a:off x="1525442" y="4037478"/>
            <a:ext cx="4366331" cy="506506"/>
          </a:xfrm>
          <a:prstGeom prst="rect">
            <a:avLst/>
          </a:prstGeom>
        </p:spPr>
        <p:txBody>
          <a:bodyPr wrap="square" lIns="0" tIns="0" rIns="0" bIns="0" rtlCol="0">
            <a:noAutofit/>
          </a:bodyPr>
          <a:lstStyle/>
          <a:p>
            <a:pPr marL="11397">
              <a:lnSpc>
                <a:spcPts val="1844"/>
              </a:lnSpc>
              <a:spcBef>
                <a:spcPts val="92"/>
              </a:spcBef>
            </a:pPr>
            <a:r>
              <a:rPr sz="2000" baseline="1980" dirty="0">
                <a:latin typeface="Monotype Corsiva"/>
                <a:cs typeface="Monotype Corsiva"/>
              </a:rPr>
              <a:t></a:t>
            </a:r>
            <a:r>
              <a:rPr sz="2000" baseline="1932" dirty="0">
                <a:latin typeface="Arial"/>
                <a:cs typeface="Arial"/>
              </a:rPr>
              <a:t>   </a:t>
            </a:r>
            <a:r>
              <a:rPr sz="2000" spc="93" baseline="1932" dirty="0">
                <a:latin typeface="Arial"/>
                <a:cs typeface="Arial"/>
              </a:rPr>
              <a:t> </a:t>
            </a:r>
            <a:r>
              <a:rPr sz="2700" baseline="1449" dirty="0">
                <a:latin typeface="Times New Roman"/>
                <a:cs typeface="Times New Roman"/>
              </a:rPr>
              <a:t>Since Reinvestment = (CEx – Depreciation</a:t>
            </a:r>
            <a:endParaRPr>
              <a:latin typeface="Times New Roman"/>
              <a:cs typeface="Times New Roman"/>
            </a:endParaRPr>
          </a:p>
          <a:p>
            <a:pPr marL="319115" marR="34191">
              <a:lnSpc>
                <a:spcPts val="2064"/>
              </a:lnSpc>
              <a:spcBef>
                <a:spcPts val="11"/>
              </a:spcBef>
            </a:pPr>
            <a:r>
              <a:rPr sz="2700" baseline="-1449" dirty="0">
                <a:latin typeface="Times New Roman"/>
                <a:cs typeface="Times New Roman"/>
              </a:rPr>
              <a:t>determinants of EV/EBITDA are:</a:t>
            </a:r>
            <a:endParaRPr>
              <a:latin typeface="Times New Roman"/>
              <a:cs typeface="Times New Roman"/>
            </a:endParaRPr>
          </a:p>
        </p:txBody>
      </p:sp>
      <p:sp>
        <p:nvSpPr>
          <p:cNvPr id="25" name="object 25"/>
          <p:cNvSpPr txBox="1"/>
          <p:nvPr/>
        </p:nvSpPr>
        <p:spPr>
          <a:xfrm>
            <a:off x="5891773" y="4037479"/>
            <a:ext cx="187952" cy="246529"/>
          </a:xfrm>
          <a:prstGeom prst="rect">
            <a:avLst/>
          </a:prstGeom>
        </p:spPr>
        <p:txBody>
          <a:bodyPr wrap="square" lIns="0" tIns="0" rIns="0" bIns="0" rtlCol="0">
            <a:noAutofit/>
          </a:bodyPr>
          <a:lstStyle/>
          <a:p>
            <a:pPr marL="11397">
              <a:lnSpc>
                <a:spcPts val="1826"/>
              </a:lnSpc>
              <a:spcBef>
                <a:spcPts val="91"/>
              </a:spcBef>
            </a:pPr>
            <a:r>
              <a:rPr sz="2700" baseline="1449" dirty="0">
                <a:latin typeface="Times New Roman"/>
                <a:cs typeface="Times New Roman"/>
              </a:rPr>
              <a:t>+</a:t>
            </a:r>
            <a:endParaRPr>
              <a:latin typeface="Times New Roman"/>
              <a:cs typeface="Times New Roman"/>
            </a:endParaRPr>
          </a:p>
        </p:txBody>
      </p:sp>
      <p:sp>
        <p:nvSpPr>
          <p:cNvPr id="24" name="object 24"/>
          <p:cNvSpPr txBox="1"/>
          <p:nvPr/>
        </p:nvSpPr>
        <p:spPr>
          <a:xfrm>
            <a:off x="6079786" y="4037479"/>
            <a:ext cx="1079208" cy="257472"/>
          </a:xfrm>
          <a:prstGeom prst="rect">
            <a:avLst/>
          </a:prstGeom>
        </p:spPr>
        <p:txBody>
          <a:bodyPr wrap="square" lIns="0" tIns="0" rIns="0" bIns="0" rtlCol="0">
            <a:noAutofit/>
          </a:bodyPr>
          <a:lstStyle/>
          <a:p>
            <a:pPr marL="11397">
              <a:lnSpc>
                <a:spcPts val="1830"/>
              </a:lnSpc>
              <a:spcBef>
                <a:spcPts val="92"/>
              </a:spcBef>
            </a:pPr>
            <a:r>
              <a:rPr sz="2700" baseline="1360" dirty="0">
                <a:latin typeface="Symbol"/>
                <a:cs typeface="Symbol"/>
              </a:rPr>
              <a:t></a:t>
            </a:r>
            <a:r>
              <a:rPr sz="2700" baseline="1449" dirty="0">
                <a:latin typeface="Times New Roman"/>
                <a:cs typeface="Times New Roman"/>
              </a:rPr>
              <a:t> Working</a:t>
            </a:r>
            <a:endParaRPr>
              <a:latin typeface="Times New Roman"/>
              <a:cs typeface="Times New Roman"/>
            </a:endParaRPr>
          </a:p>
        </p:txBody>
      </p:sp>
      <p:sp>
        <p:nvSpPr>
          <p:cNvPr id="23" name="object 23"/>
          <p:cNvSpPr txBox="1"/>
          <p:nvPr/>
        </p:nvSpPr>
        <p:spPr>
          <a:xfrm>
            <a:off x="7157303" y="4037479"/>
            <a:ext cx="1199029" cy="246529"/>
          </a:xfrm>
          <a:prstGeom prst="rect">
            <a:avLst/>
          </a:prstGeom>
        </p:spPr>
        <p:txBody>
          <a:bodyPr wrap="square" lIns="0" tIns="0" rIns="0" bIns="0" rtlCol="0">
            <a:noAutofit/>
          </a:bodyPr>
          <a:lstStyle/>
          <a:p>
            <a:pPr marL="11397">
              <a:lnSpc>
                <a:spcPts val="1826"/>
              </a:lnSpc>
              <a:spcBef>
                <a:spcPts val="91"/>
              </a:spcBef>
            </a:pPr>
            <a:r>
              <a:rPr sz="2700" baseline="1449" dirty="0">
                <a:latin typeface="Times New Roman"/>
                <a:cs typeface="Times New Roman"/>
              </a:rPr>
              <a:t>Capital), the</a:t>
            </a:r>
            <a:endParaRPr>
              <a:latin typeface="Times New Roman"/>
              <a:cs typeface="Times New Roman"/>
            </a:endParaRPr>
          </a:p>
        </p:txBody>
      </p:sp>
      <p:sp>
        <p:nvSpPr>
          <p:cNvPr id="22" name="object 22"/>
          <p:cNvSpPr txBox="1"/>
          <p:nvPr/>
        </p:nvSpPr>
        <p:spPr>
          <a:xfrm>
            <a:off x="1941078" y="4594633"/>
            <a:ext cx="141734" cy="978500"/>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21" name="object 21"/>
          <p:cNvSpPr txBox="1"/>
          <p:nvPr/>
        </p:nvSpPr>
        <p:spPr>
          <a:xfrm>
            <a:off x="2200851" y="4598222"/>
            <a:ext cx="2138661" cy="974912"/>
          </a:xfrm>
          <a:prstGeom prst="rect">
            <a:avLst/>
          </a:prstGeom>
        </p:spPr>
        <p:txBody>
          <a:bodyPr wrap="square" lIns="0" tIns="0" rIns="0" bIns="0" rtlCol="0">
            <a:noAutofit/>
          </a:bodyPr>
          <a:lstStyle/>
          <a:p>
            <a:pPr marL="11397" marR="27352">
              <a:lnSpc>
                <a:spcPts val="1476"/>
              </a:lnSpc>
              <a:spcBef>
                <a:spcPts val="74"/>
              </a:spcBef>
            </a:pPr>
            <a:r>
              <a:rPr sz="1400" dirty="0">
                <a:latin typeface="Times New Roman"/>
                <a:cs typeface="Times New Roman"/>
              </a:rPr>
              <a:t>The cost of capital</a:t>
            </a:r>
            <a:endParaRPr sz="1400">
              <a:latin typeface="Times New Roman"/>
              <a:cs typeface="Times New Roman"/>
            </a:endParaRPr>
          </a:p>
          <a:p>
            <a:pPr marL="11397" marR="27352">
              <a:lnSpc>
                <a:spcPct val="95825"/>
              </a:lnSpc>
              <a:spcBef>
                <a:spcPts val="338"/>
              </a:spcBef>
            </a:pPr>
            <a:r>
              <a:rPr sz="1400" dirty="0">
                <a:latin typeface="Times New Roman"/>
                <a:cs typeface="Times New Roman"/>
              </a:rPr>
              <a:t>Expected growth rate</a:t>
            </a:r>
            <a:endParaRPr sz="1400">
              <a:latin typeface="Times New Roman"/>
              <a:cs typeface="Times New Roman"/>
            </a:endParaRPr>
          </a:p>
          <a:p>
            <a:pPr marL="11397" marR="27352">
              <a:lnSpc>
                <a:spcPct val="95825"/>
              </a:lnSpc>
              <a:spcBef>
                <a:spcPts val="412"/>
              </a:spcBef>
            </a:pPr>
            <a:r>
              <a:rPr sz="1400" dirty="0">
                <a:latin typeface="Times New Roman"/>
                <a:cs typeface="Times New Roman"/>
              </a:rPr>
              <a:t>Tax rate</a:t>
            </a:r>
            <a:endParaRPr sz="1400">
              <a:latin typeface="Times New Roman"/>
              <a:cs typeface="Times New Roman"/>
            </a:endParaRPr>
          </a:p>
          <a:p>
            <a:pPr marL="11397">
              <a:lnSpc>
                <a:spcPct val="95825"/>
              </a:lnSpc>
              <a:spcBef>
                <a:spcPts val="412"/>
              </a:spcBef>
            </a:pPr>
            <a:r>
              <a:rPr sz="1400" dirty="0">
                <a:latin typeface="Times New Roman"/>
                <a:cs typeface="Times New Roman"/>
              </a:rPr>
              <a:t>Reinvestment rate (or ROC)</a:t>
            </a:r>
            <a:endParaRPr sz="1400">
              <a:latin typeface="Times New Roman"/>
              <a:cs typeface="Times New Roman"/>
            </a:endParaRPr>
          </a:p>
        </p:txBody>
      </p:sp>
      <p:sp>
        <p:nvSpPr>
          <p:cNvPr id="20" name="object 20"/>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9" name="object 19"/>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85</a:t>
            </a:r>
            <a:endParaRPr sz="1300">
              <a:latin typeface="Times New Roman"/>
              <a:cs typeface="Times New Roman"/>
            </a:endParaRPr>
          </a:p>
        </p:txBody>
      </p:sp>
      <p:sp>
        <p:nvSpPr>
          <p:cNvPr id="18" name="object 18"/>
          <p:cNvSpPr txBox="1"/>
          <p:nvPr/>
        </p:nvSpPr>
        <p:spPr>
          <a:xfrm>
            <a:off x="1245019" y="3427166"/>
            <a:ext cx="7171876" cy="443498"/>
          </a:xfrm>
          <a:prstGeom prst="rect">
            <a:avLst/>
          </a:prstGeom>
        </p:spPr>
        <p:txBody>
          <a:bodyPr wrap="square" lIns="0" tIns="0" rIns="0" bIns="0" rtlCol="0">
            <a:noAutofit/>
          </a:bodyPr>
          <a:lstStyle/>
          <a:p>
            <a:pPr marL="31452">
              <a:lnSpc>
                <a:spcPts val="2338"/>
              </a:lnSpc>
              <a:spcBef>
                <a:spcPts val="117"/>
              </a:spcBef>
            </a:pPr>
            <a:r>
              <a:rPr sz="2000" u="sng" baseline="30920" dirty="0">
                <a:latin typeface="Times New Roman"/>
                <a:cs typeface="Times New Roman"/>
              </a:rPr>
              <a:t>    </a:t>
            </a:r>
            <a:r>
              <a:rPr sz="2000" u="sng" spc="-48" baseline="30920" dirty="0">
                <a:latin typeface="Times New Roman"/>
                <a:cs typeface="Times New Roman"/>
              </a:rPr>
              <a:t> </a:t>
            </a:r>
            <a:r>
              <a:rPr sz="2000" u="sng" baseline="30920" dirty="0">
                <a:latin typeface="Times New Roman"/>
                <a:cs typeface="Times New Roman"/>
              </a:rPr>
              <a:t>EV    </a:t>
            </a:r>
            <a:r>
              <a:rPr sz="2000" u="sng" spc="43" baseline="30920" dirty="0">
                <a:latin typeface="Times New Roman"/>
                <a:cs typeface="Times New Roman"/>
              </a:rPr>
              <a:t> </a:t>
            </a:r>
            <a:r>
              <a:rPr sz="2000" baseline="30920" dirty="0">
                <a:latin typeface="Times New Roman"/>
                <a:cs typeface="Times New Roman"/>
              </a:rPr>
              <a:t>  </a:t>
            </a:r>
            <a:r>
              <a:rPr sz="2000" spc="11" baseline="30920" dirty="0">
                <a:latin typeface="Times New Roman"/>
                <a:cs typeface="Times New Roman"/>
              </a:rPr>
              <a:t> </a:t>
            </a:r>
            <a:r>
              <a:rPr sz="2000" baseline="-7730" dirty="0">
                <a:latin typeface="Times New Roman"/>
                <a:cs typeface="Times New Roman"/>
              </a:rPr>
              <a:t>=  </a:t>
            </a:r>
            <a:r>
              <a:rPr sz="2000" spc="13" baseline="-7730" dirty="0">
                <a:latin typeface="Times New Roman"/>
                <a:cs typeface="Times New Roman"/>
              </a:rPr>
              <a:t> </a:t>
            </a:r>
            <a:r>
              <a:rPr sz="2000" u="sng" baseline="30920" dirty="0">
                <a:latin typeface="Times New Roman"/>
                <a:cs typeface="Times New Roman"/>
              </a:rPr>
              <a:t>  </a:t>
            </a:r>
            <a:r>
              <a:rPr sz="2000" u="sng" spc="265" baseline="30920" dirty="0">
                <a:latin typeface="Times New Roman"/>
                <a:cs typeface="Times New Roman"/>
              </a:rPr>
              <a:t> </a:t>
            </a:r>
            <a:r>
              <a:rPr sz="2000" u="sng" baseline="30920" dirty="0">
                <a:latin typeface="Times New Roman"/>
                <a:cs typeface="Times New Roman"/>
              </a:rPr>
              <a:t>(1</a:t>
            </a:r>
            <a:r>
              <a:rPr sz="2000" u="sng" spc="-232" baseline="30920" dirty="0">
                <a:latin typeface="Times New Roman"/>
                <a:cs typeface="Times New Roman"/>
              </a:rPr>
              <a:t> </a:t>
            </a:r>
            <a:r>
              <a:rPr sz="2000" u="sng" baseline="30920" dirty="0">
                <a:latin typeface="Times New Roman"/>
                <a:cs typeface="Times New Roman"/>
              </a:rPr>
              <a:t>-</a:t>
            </a:r>
            <a:r>
              <a:rPr sz="2000" u="sng" spc="-92" baseline="30920" dirty="0">
                <a:latin typeface="Times New Roman"/>
                <a:cs typeface="Times New Roman"/>
              </a:rPr>
              <a:t> </a:t>
            </a:r>
            <a:r>
              <a:rPr sz="2000" u="sng" baseline="30920" dirty="0">
                <a:latin typeface="Times New Roman"/>
                <a:cs typeface="Times New Roman"/>
              </a:rPr>
              <a:t>t)    </a:t>
            </a:r>
            <a:r>
              <a:rPr sz="2000" u="sng" spc="28" baseline="30920" dirty="0">
                <a:latin typeface="Times New Roman"/>
                <a:cs typeface="Times New Roman"/>
              </a:rPr>
              <a:t> </a:t>
            </a:r>
            <a:r>
              <a:rPr sz="2000" baseline="30920" dirty="0">
                <a:latin typeface="Times New Roman"/>
                <a:cs typeface="Times New Roman"/>
              </a:rPr>
              <a:t> </a:t>
            </a:r>
            <a:r>
              <a:rPr sz="2000" spc="297" baseline="30920" dirty="0">
                <a:latin typeface="Times New Roman"/>
                <a:cs typeface="Times New Roman"/>
              </a:rPr>
              <a:t> </a:t>
            </a:r>
            <a:r>
              <a:rPr sz="2000" baseline="-7730" dirty="0">
                <a:latin typeface="Times New Roman"/>
                <a:cs typeface="Times New Roman"/>
              </a:rPr>
              <a:t>+  </a:t>
            </a:r>
            <a:r>
              <a:rPr sz="2000" spc="36" baseline="-7730" dirty="0">
                <a:latin typeface="Times New Roman"/>
                <a:cs typeface="Times New Roman"/>
              </a:rPr>
              <a:t> </a:t>
            </a:r>
            <a:r>
              <a:rPr sz="2000" u="sng" baseline="30920" dirty="0">
                <a:latin typeface="Times New Roman"/>
                <a:cs typeface="Times New Roman"/>
              </a:rPr>
              <a:t>Depr</a:t>
            </a:r>
            <a:r>
              <a:rPr sz="2000" u="sng" spc="96" baseline="30920" dirty="0">
                <a:latin typeface="Times New Roman"/>
                <a:cs typeface="Times New Roman"/>
              </a:rPr>
              <a:t> </a:t>
            </a:r>
            <a:r>
              <a:rPr sz="2000" u="sng" baseline="30920" dirty="0">
                <a:latin typeface="Times New Roman"/>
                <a:cs typeface="Times New Roman"/>
              </a:rPr>
              <a:t>(t)/EBITDA</a:t>
            </a:r>
            <a:r>
              <a:rPr sz="2000" baseline="30920" dirty="0">
                <a:latin typeface="Times New Roman"/>
                <a:cs typeface="Times New Roman"/>
              </a:rPr>
              <a:t>  </a:t>
            </a:r>
            <a:r>
              <a:rPr sz="2000" spc="75" baseline="30920" dirty="0">
                <a:latin typeface="Times New Roman"/>
                <a:cs typeface="Times New Roman"/>
              </a:rPr>
              <a:t> </a:t>
            </a:r>
            <a:r>
              <a:rPr sz="2000" baseline="-7730" dirty="0">
                <a:latin typeface="Times New Roman"/>
                <a:cs typeface="Times New Roman"/>
              </a:rPr>
              <a:t>-  </a:t>
            </a:r>
            <a:r>
              <a:rPr sz="2000" spc="14" baseline="-7730" dirty="0">
                <a:latin typeface="Times New Roman"/>
                <a:cs typeface="Times New Roman"/>
              </a:rPr>
              <a:t> </a:t>
            </a:r>
            <a:r>
              <a:rPr sz="2000" u="sng" baseline="30920" dirty="0">
                <a:latin typeface="Times New Roman"/>
                <a:cs typeface="Times New Roman"/>
              </a:rPr>
              <a:t>CEx/EBITDA</a:t>
            </a:r>
            <a:r>
              <a:rPr sz="2000" baseline="30920" dirty="0">
                <a:latin typeface="Times New Roman"/>
                <a:cs typeface="Times New Roman"/>
              </a:rPr>
              <a:t>  </a:t>
            </a:r>
            <a:r>
              <a:rPr sz="2000" spc="118" baseline="30920" dirty="0">
                <a:latin typeface="Times New Roman"/>
                <a:cs typeface="Times New Roman"/>
              </a:rPr>
              <a:t> </a:t>
            </a:r>
            <a:r>
              <a:rPr sz="2000" baseline="-7730" dirty="0">
                <a:latin typeface="Times New Roman"/>
                <a:cs typeface="Times New Roman"/>
              </a:rPr>
              <a:t>-  </a:t>
            </a:r>
            <a:r>
              <a:rPr sz="2000" spc="13" baseline="-7730" dirty="0">
                <a:latin typeface="Times New Roman"/>
                <a:cs typeface="Times New Roman"/>
              </a:rPr>
              <a:t> </a:t>
            </a:r>
            <a:r>
              <a:rPr sz="2000" u="sng" baseline="30920" dirty="0">
                <a:latin typeface="Times New Roman"/>
                <a:cs typeface="Times New Roman"/>
              </a:rPr>
              <a:t>Δ</a:t>
            </a:r>
            <a:r>
              <a:rPr sz="2000" u="sng" spc="-7" baseline="30920" dirty="0">
                <a:latin typeface="Times New Roman"/>
                <a:cs typeface="Times New Roman"/>
              </a:rPr>
              <a:t> </a:t>
            </a:r>
            <a:r>
              <a:rPr sz="2000" u="sng" baseline="30920" dirty="0">
                <a:latin typeface="Times New Roman"/>
                <a:cs typeface="Times New Roman"/>
              </a:rPr>
              <a:t>Working</a:t>
            </a:r>
            <a:r>
              <a:rPr sz="2000" u="sng" spc="153" baseline="30920" dirty="0">
                <a:latin typeface="Times New Roman"/>
                <a:cs typeface="Times New Roman"/>
              </a:rPr>
              <a:t> </a:t>
            </a:r>
            <a:r>
              <a:rPr sz="2000" u="sng" baseline="30920" dirty="0">
                <a:latin typeface="Times New Roman"/>
                <a:cs typeface="Times New Roman"/>
              </a:rPr>
              <a:t>Capital/EBITDA</a:t>
            </a:r>
            <a:endParaRPr sz="1300">
              <a:latin typeface="Times New Roman"/>
              <a:cs typeface="Times New Roman"/>
            </a:endParaRPr>
          </a:p>
        </p:txBody>
      </p:sp>
      <p:sp>
        <p:nvSpPr>
          <p:cNvPr id="17" name="object 17"/>
          <p:cNvSpPr txBox="1"/>
          <p:nvPr/>
        </p:nvSpPr>
        <p:spPr>
          <a:xfrm>
            <a:off x="2076292" y="2485871"/>
            <a:ext cx="5516731" cy="512134"/>
          </a:xfrm>
          <a:prstGeom prst="rect">
            <a:avLst/>
          </a:prstGeom>
        </p:spPr>
        <p:txBody>
          <a:bodyPr wrap="square" lIns="0" tIns="0" rIns="0" bIns="0" rtlCol="0">
            <a:noAutofit/>
          </a:bodyPr>
          <a:lstStyle/>
          <a:p>
            <a:pPr marL="27454">
              <a:lnSpc>
                <a:spcPts val="2701"/>
              </a:lnSpc>
            </a:pPr>
            <a:r>
              <a:rPr sz="2400" baseline="-8282" dirty="0">
                <a:latin typeface="Times New Roman"/>
                <a:cs typeface="Times New Roman"/>
              </a:rPr>
              <a:t>EV </a:t>
            </a:r>
            <a:r>
              <a:rPr sz="2400" spc="71" baseline="-8282" dirty="0">
                <a:latin typeface="Times New Roman"/>
                <a:cs typeface="Times New Roman"/>
              </a:rPr>
              <a:t> </a:t>
            </a:r>
            <a:r>
              <a:rPr sz="2400" baseline="-8282" dirty="0">
                <a:latin typeface="Times New Roman"/>
                <a:cs typeface="Times New Roman"/>
              </a:rPr>
              <a:t>=  </a:t>
            </a:r>
            <a:r>
              <a:rPr sz="2400" spc="-71" baseline="-8282" dirty="0">
                <a:latin typeface="Times New Roman"/>
                <a:cs typeface="Times New Roman"/>
              </a:rPr>
              <a:t> </a:t>
            </a:r>
            <a:r>
              <a:rPr sz="2400" u="sng" baseline="31472" dirty="0">
                <a:latin typeface="Times New Roman"/>
                <a:cs typeface="Times New Roman"/>
              </a:rPr>
              <a:t>EBITDA (1</a:t>
            </a:r>
            <a:r>
              <a:rPr sz="2400" u="sng" spc="-282" baseline="31472" dirty="0">
                <a:latin typeface="Times New Roman"/>
                <a:cs typeface="Times New Roman"/>
              </a:rPr>
              <a:t> </a:t>
            </a:r>
            <a:r>
              <a:rPr sz="2400" u="sng" baseline="31472" dirty="0">
                <a:latin typeface="Times New Roman"/>
                <a:cs typeface="Times New Roman"/>
              </a:rPr>
              <a:t>-</a:t>
            </a:r>
            <a:r>
              <a:rPr sz="2400" u="sng" spc="-135" baseline="31472" dirty="0">
                <a:latin typeface="Times New Roman"/>
                <a:cs typeface="Times New Roman"/>
              </a:rPr>
              <a:t> </a:t>
            </a:r>
            <a:r>
              <a:rPr sz="2400" u="sng" baseline="31472" dirty="0">
                <a:latin typeface="Times New Roman"/>
                <a:cs typeface="Times New Roman"/>
              </a:rPr>
              <a:t>t) </a:t>
            </a:r>
            <a:r>
              <a:rPr sz="2400" u="sng" spc="17" baseline="31472" dirty="0">
                <a:latin typeface="Times New Roman"/>
                <a:cs typeface="Times New Roman"/>
              </a:rPr>
              <a:t> </a:t>
            </a:r>
            <a:r>
              <a:rPr sz="2400" u="sng" baseline="31472" dirty="0">
                <a:latin typeface="Times New Roman"/>
                <a:cs typeface="Times New Roman"/>
              </a:rPr>
              <a:t>+ </a:t>
            </a:r>
            <a:r>
              <a:rPr sz="2400" u="sng" spc="-161" baseline="31472" dirty="0">
                <a:latin typeface="Times New Roman"/>
                <a:cs typeface="Times New Roman"/>
              </a:rPr>
              <a:t> </a:t>
            </a:r>
            <a:r>
              <a:rPr sz="2400" u="sng" baseline="31472" dirty="0">
                <a:latin typeface="Times New Roman"/>
                <a:cs typeface="Times New Roman"/>
              </a:rPr>
              <a:t>Depr (t) </a:t>
            </a:r>
            <a:r>
              <a:rPr sz="2400" u="sng" spc="-80" baseline="31472" dirty="0">
                <a:latin typeface="Times New Roman"/>
                <a:cs typeface="Times New Roman"/>
              </a:rPr>
              <a:t> </a:t>
            </a:r>
            <a:r>
              <a:rPr sz="2400" u="sng" baseline="31472" dirty="0">
                <a:latin typeface="Times New Roman"/>
                <a:cs typeface="Times New Roman"/>
              </a:rPr>
              <a:t>- </a:t>
            </a:r>
            <a:r>
              <a:rPr sz="2400" u="sng" spc="-57" baseline="31472" dirty="0">
                <a:latin typeface="Times New Roman"/>
                <a:cs typeface="Times New Roman"/>
              </a:rPr>
              <a:t> </a:t>
            </a:r>
            <a:r>
              <a:rPr sz="2400" u="sng" baseline="31472" dirty="0">
                <a:latin typeface="Times New Roman"/>
                <a:cs typeface="Times New Roman"/>
              </a:rPr>
              <a:t>Cex  </a:t>
            </a:r>
            <a:r>
              <a:rPr sz="2400" u="sng" spc="-39" baseline="31472" dirty="0">
                <a:latin typeface="Times New Roman"/>
                <a:cs typeface="Times New Roman"/>
              </a:rPr>
              <a:t> </a:t>
            </a:r>
            <a:r>
              <a:rPr sz="2400" u="sng" baseline="31472" dirty="0">
                <a:latin typeface="Times New Roman"/>
                <a:cs typeface="Times New Roman"/>
              </a:rPr>
              <a:t>- </a:t>
            </a:r>
            <a:r>
              <a:rPr sz="2400" u="sng" spc="-57" baseline="31472" dirty="0">
                <a:latin typeface="Times New Roman"/>
                <a:cs typeface="Times New Roman"/>
              </a:rPr>
              <a:t> </a:t>
            </a:r>
            <a:r>
              <a:rPr sz="2400" u="sng" baseline="31472" dirty="0">
                <a:latin typeface="Times New Roman"/>
                <a:cs typeface="Times New Roman"/>
              </a:rPr>
              <a:t>Δ</a:t>
            </a:r>
            <a:r>
              <a:rPr sz="2400" u="sng" spc="-13" baseline="31472" dirty="0">
                <a:latin typeface="Times New Roman"/>
                <a:cs typeface="Times New Roman"/>
              </a:rPr>
              <a:t> </a:t>
            </a:r>
            <a:r>
              <a:rPr sz="2400" u="sng" baseline="31472" dirty="0">
                <a:latin typeface="Times New Roman"/>
                <a:cs typeface="Times New Roman"/>
              </a:rPr>
              <a:t>Working Capital </a:t>
            </a:r>
            <a:r>
              <a:rPr sz="2400" u="sng" spc="-282" baseline="31472" dirty="0">
                <a:latin typeface="Times New Roman"/>
                <a:cs typeface="Times New Roman"/>
              </a:rPr>
              <a:t> </a:t>
            </a:r>
            <a:endParaRPr sz="1600">
              <a:latin typeface="Times New Roman"/>
              <a:cs typeface="Times New Roman"/>
            </a:endParaRPr>
          </a:p>
        </p:txBody>
      </p:sp>
      <p:sp>
        <p:nvSpPr>
          <p:cNvPr id="16" name="object 16"/>
          <p:cNvSpPr txBox="1"/>
          <p:nvPr/>
        </p:nvSpPr>
        <p:spPr>
          <a:xfrm>
            <a:off x="3510281" y="2528462"/>
            <a:ext cx="51852" cy="134471"/>
          </a:xfrm>
          <a:prstGeom prst="rect">
            <a:avLst/>
          </a:prstGeom>
        </p:spPr>
        <p:txBody>
          <a:bodyPr wrap="square" lIns="0" tIns="0" rIns="0" bIns="0" rtlCol="0">
            <a:noAutofit/>
          </a:bodyPr>
          <a:lstStyle/>
          <a:p>
            <a:pPr marL="22794">
              <a:lnSpc>
                <a:spcPts val="897"/>
              </a:lnSpc>
            </a:pPr>
            <a:endParaRPr sz="900"/>
          </a:p>
        </p:txBody>
      </p:sp>
      <p:sp>
        <p:nvSpPr>
          <p:cNvPr id="15" name="object 15"/>
          <p:cNvSpPr txBox="1"/>
          <p:nvPr/>
        </p:nvSpPr>
        <p:spPr>
          <a:xfrm>
            <a:off x="3980577" y="2528462"/>
            <a:ext cx="104475" cy="134471"/>
          </a:xfrm>
          <a:prstGeom prst="rect">
            <a:avLst/>
          </a:prstGeom>
        </p:spPr>
        <p:txBody>
          <a:bodyPr wrap="square" lIns="0" tIns="0" rIns="0" bIns="0" rtlCol="0">
            <a:noAutofit/>
          </a:bodyPr>
          <a:lstStyle/>
          <a:p>
            <a:pPr marL="22794">
              <a:lnSpc>
                <a:spcPts val="897"/>
              </a:lnSpc>
            </a:pPr>
            <a:endParaRPr sz="900"/>
          </a:p>
        </p:txBody>
      </p:sp>
      <p:sp>
        <p:nvSpPr>
          <p:cNvPr id="14" name="object 14"/>
          <p:cNvSpPr txBox="1"/>
          <p:nvPr/>
        </p:nvSpPr>
        <p:spPr>
          <a:xfrm>
            <a:off x="4202009" y="2528462"/>
            <a:ext cx="81785" cy="134471"/>
          </a:xfrm>
          <a:prstGeom prst="rect">
            <a:avLst/>
          </a:prstGeom>
        </p:spPr>
        <p:txBody>
          <a:bodyPr wrap="square" lIns="0" tIns="0" rIns="0" bIns="0" rtlCol="0">
            <a:noAutofit/>
          </a:bodyPr>
          <a:lstStyle/>
          <a:p>
            <a:pPr marL="22794">
              <a:lnSpc>
                <a:spcPts val="897"/>
              </a:lnSpc>
            </a:pPr>
            <a:endParaRPr sz="900"/>
          </a:p>
        </p:txBody>
      </p:sp>
      <p:sp>
        <p:nvSpPr>
          <p:cNvPr id="13" name="object 13"/>
          <p:cNvSpPr txBox="1"/>
          <p:nvPr/>
        </p:nvSpPr>
        <p:spPr>
          <a:xfrm>
            <a:off x="4698356" y="2528462"/>
            <a:ext cx="51844" cy="134471"/>
          </a:xfrm>
          <a:prstGeom prst="rect">
            <a:avLst/>
          </a:prstGeom>
        </p:spPr>
        <p:txBody>
          <a:bodyPr wrap="square" lIns="0" tIns="0" rIns="0" bIns="0" rtlCol="0">
            <a:noAutofit/>
          </a:bodyPr>
          <a:lstStyle/>
          <a:p>
            <a:pPr marL="22794">
              <a:lnSpc>
                <a:spcPts val="897"/>
              </a:lnSpc>
            </a:pPr>
            <a:endParaRPr sz="900"/>
          </a:p>
        </p:txBody>
      </p:sp>
      <p:sp>
        <p:nvSpPr>
          <p:cNvPr id="12" name="object 12"/>
          <p:cNvSpPr txBox="1"/>
          <p:nvPr/>
        </p:nvSpPr>
        <p:spPr>
          <a:xfrm>
            <a:off x="4945931" y="2528462"/>
            <a:ext cx="91789" cy="134471"/>
          </a:xfrm>
          <a:prstGeom prst="rect">
            <a:avLst/>
          </a:prstGeom>
        </p:spPr>
        <p:txBody>
          <a:bodyPr wrap="square" lIns="0" tIns="0" rIns="0" bIns="0" rtlCol="0">
            <a:noAutofit/>
          </a:bodyPr>
          <a:lstStyle/>
          <a:p>
            <a:pPr marL="22794">
              <a:lnSpc>
                <a:spcPts val="897"/>
              </a:lnSpc>
            </a:pPr>
            <a:endParaRPr sz="900"/>
          </a:p>
        </p:txBody>
      </p:sp>
      <p:sp>
        <p:nvSpPr>
          <p:cNvPr id="11" name="object 11"/>
          <p:cNvSpPr txBox="1"/>
          <p:nvPr/>
        </p:nvSpPr>
        <p:spPr>
          <a:xfrm>
            <a:off x="5106782" y="2528462"/>
            <a:ext cx="95118" cy="134471"/>
          </a:xfrm>
          <a:prstGeom prst="rect">
            <a:avLst/>
          </a:prstGeom>
        </p:spPr>
        <p:txBody>
          <a:bodyPr wrap="square" lIns="0" tIns="0" rIns="0" bIns="0" rtlCol="0">
            <a:noAutofit/>
          </a:bodyPr>
          <a:lstStyle/>
          <a:p>
            <a:pPr marL="22794">
              <a:lnSpc>
                <a:spcPts val="897"/>
              </a:lnSpc>
            </a:pPr>
            <a:endParaRPr sz="900"/>
          </a:p>
        </p:txBody>
      </p:sp>
      <p:sp>
        <p:nvSpPr>
          <p:cNvPr id="10" name="object 10"/>
          <p:cNvSpPr txBox="1"/>
          <p:nvPr/>
        </p:nvSpPr>
        <p:spPr>
          <a:xfrm>
            <a:off x="5535954" y="2528462"/>
            <a:ext cx="147681" cy="134471"/>
          </a:xfrm>
          <a:prstGeom prst="rect">
            <a:avLst/>
          </a:prstGeom>
        </p:spPr>
        <p:txBody>
          <a:bodyPr wrap="square" lIns="0" tIns="0" rIns="0" bIns="0" rtlCol="0">
            <a:noAutofit/>
          </a:bodyPr>
          <a:lstStyle/>
          <a:p>
            <a:pPr marL="22794">
              <a:lnSpc>
                <a:spcPts val="897"/>
              </a:lnSpc>
            </a:pPr>
            <a:endParaRPr sz="900"/>
          </a:p>
        </p:txBody>
      </p:sp>
      <p:sp>
        <p:nvSpPr>
          <p:cNvPr id="9" name="object 9"/>
          <p:cNvSpPr txBox="1"/>
          <p:nvPr/>
        </p:nvSpPr>
        <p:spPr>
          <a:xfrm>
            <a:off x="5752696" y="2528462"/>
            <a:ext cx="95118" cy="134471"/>
          </a:xfrm>
          <a:prstGeom prst="rect">
            <a:avLst/>
          </a:prstGeom>
        </p:spPr>
        <p:txBody>
          <a:bodyPr wrap="square" lIns="0" tIns="0" rIns="0" bIns="0" rtlCol="0">
            <a:noAutofit/>
          </a:bodyPr>
          <a:lstStyle/>
          <a:p>
            <a:pPr marL="22794">
              <a:lnSpc>
                <a:spcPts val="897"/>
              </a:lnSpc>
            </a:pPr>
            <a:endParaRPr sz="900"/>
          </a:p>
        </p:txBody>
      </p:sp>
      <p:sp>
        <p:nvSpPr>
          <p:cNvPr id="8" name="object 8"/>
          <p:cNvSpPr txBox="1"/>
          <p:nvPr/>
        </p:nvSpPr>
        <p:spPr>
          <a:xfrm>
            <a:off x="5974696" y="2528462"/>
            <a:ext cx="50259" cy="134471"/>
          </a:xfrm>
          <a:prstGeom prst="rect">
            <a:avLst/>
          </a:prstGeom>
        </p:spPr>
        <p:txBody>
          <a:bodyPr wrap="square" lIns="0" tIns="0" rIns="0" bIns="0" rtlCol="0">
            <a:noAutofit/>
          </a:bodyPr>
          <a:lstStyle/>
          <a:p>
            <a:pPr marL="22794">
              <a:lnSpc>
                <a:spcPts val="897"/>
              </a:lnSpc>
            </a:pPr>
            <a:endParaRPr sz="900"/>
          </a:p>
        </p:txBody>
      </p:sp>
      <p:sp>
        <p:nvSpPr>
          <p:cNvPr id="7" name="object 7"/>
          <p:cNvSpPr txBox="1"/>
          <p:nvPr/>
        </p:nvSpPr>
        <p:spPr>
          <a:xfrm>
            <a:off x="6762121" y="2528462"/>
            <a:ext cx="51845" cy="134471"/>
          </a:xfrm>
          <a:prstGeom prst="rect">
            <a:avLst/>
          </a:prstGeom>
        </p:spPr>
        <p:txBody>
          <a:bodyPr wrap="square" lIns="0" tIns="0" rIns="0" bIns="0" rtlCol="0">
            <a:noAutofit/>
          </a:bodyPr>
          <a:lstStyle/>
          <a:p>
            <a:pPr marL="22794">
              <a:lnSpc>
                <a:spcPts val="897"/>
              </a:lnSpc>
            </a:pPr>
            <a:endParaRPr sz="900"/>
          </a:p>
        </p:txBody>
      </p:sp>
      <p:sp>
        <p:nvSpPr>
          <p:cNvPr id="6" name="object 6"/>
          <p:cNvSpPr txBox="1"/>
          <p:nvPr/>
        </p:nvSpPr>
        <p:spPr>
          <a:xfrm>
            <a:off x="7412899" y="2528462"/>
            <a:ext cx="65903"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1276882" y="3447616"/>
            <a:ext cx="211686"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1728225" y="3447616"/>
            <a:ext cx="219310"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2292228" y="3447616"/>
            <a:ext cx="176093"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2832942" y="3447616"/>
            <a:ext cx="221732"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40151774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2" name="object 12"/>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3"/>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4"/>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7" name="object 7"/>
          <p:cNvSpPr txBox="1"/>
          <p:nvPr/>
        </p:nvSpPr>
        <p:spPr>
          <a:xfrm>
            <a:off x="3543664" y="1307726"/>
            <a:ext cx="21732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 Simple Example</a:t>
            </a:r>
            <a:endParaRPr sz="2200">
              <a:latin typeface="Times New Roman"/>
              <a:cs typeface="Times New Roman"/>
            </a:endParaRPr>
          </a:p>
        </p:txBody>
      </p:sp>
      <p:sp>
        <p:nvSpPr>
          <p:cNvPr id="6" name="object 6"/>
          <p:cNvSpPr txBox="1"/>
          <p:nvPr/>
        </p:nvSpPr>
        <p:spPr>
          <a:xfrm>
            <a:off x="1525442" y="2095500"/>
            <a:ext cx="4544348"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Consider a firm</a:t>
            </a:r>
            <a:r>
              <a:rPr sz="2400" spc="-88" baseline="1610" dirty="0">
                <a:latin typeface="Times New Roman"/>
                <a:cs typeface="Times New Roman"/>
              </a:rPr>
              <a:t> </a:t>
            </a:r>
            <a:r>
              <a:rPr sz="2400" baseline="1610" dirty="0">
                <a:latin typeface="Times New Roman"/>
                <a:cs typeface="Times New Roman"/>
              </a:rPr>
              <a:t>with the following characteristics:</a:t>
            </a:r>
            <a:endParaRPr sz="1600">
              <a:latin typeface="Times New Roman"/>
              <a:cs typeface="Times New Roman"/>
            </a:endParaRPr>
          </a:p>
        </p:txBody>
      </p:sp>
      <p:sp>
        <p:nvSpPr>
          <p:cNvPr id="5" name="object 5"/>
          <p:cNvSpPr txBox="1"/>
          <p:nvPr/>
        </p:nvSpPr>
        <p:spPr>
          <a:xfrm>
            <a:off x="1941078" y="2364662"/>
            <a:ext cx="141734" cy="1493971"/>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4" name="object 4"/>
          <p:cNvSpPr txBox="1"/>
          <p:nvPr/>
        </p:nvSpPr>
        <p:spPr>
          <a:xfrm>
            <a:off x="2200851" y="2368250"/>
            <a:ext cx="5308619" cy="1490382"/>
          </a:xfrm>
          <a:prstGeom prst="rect">
            <a:avLst/>
          </a:prstGeom>
        </p:spPr>
        <p:txBody>
          <a:bodyPr wrap="square" lIns="0" tIns="0" rIns="0" bIns="0" rtlCol="0">
            <a:noAutofit/>
          </a:bodyPr>
          <a:lstStyle/>
          <a:p>
            <a:pPr marL="11397" marR="27352">
              <a:lnSpc>
                <a:spcPts val="1476"/>
              </a:lnSpc>
              <a:spcBef>
                <a:spcPts val="74"/>
              </a:spcBef>
            </a:pPr>
            <a:r>
              <a:rPr sz="1400" dirty="0">
                <a:latin typeface="Times New Roman"/>
                <a:cs typeface="Times New Roman"/>
              </a:rPr>
              <a:t>Tax Rate = 36%</a:t>
            </a:r>
            <a:endParaRPr sz="1400">
              <a:latin typeface="Times New Roman"/>
              <a:cs typeface="Times New Roman"/>
            </a:endParaRPr>
          </a:p>
          <a:p>
            <a:pPr marL="11397" marR="2415725">
              <a:lnSpc>
                <a:spcPts val="1650"/>
              </a:lnSpc>
              <a:spcBef>
                <a:spcPts val="338"/>
              </a:spcBef>
            </a:pPr>
            <a:r>
              <a:rPr sz="1400" dirty="0">
                <a:latin typeface="Times New Roman"/>
                <a:cs typeface="Times New Roman"/>
              </a:rPr>
              <a:t>Capital Expenditures/EBITDA = 30% </a:t>
            </a:r>
            <a:endParaRPr sz="1400">
              <a:latin typeface="Times New Roman"/>
              <a:cs typeface="Times New Roman"/>
            </a:endParaRPr>
          </a:p>
          <a:p>
            <a:pPr marL="11397" marR="2415725">
              <a:lnSpc>
                <a:spcPts val="1650"/>
              </a:lnSpc>
              <a:spcBef>
                <a:spcPts val="412"/>
              </a:spcBef>
            </a:pPr>
            <a:r>
              <a:rPr sz="1400" dirty="0">
                <a:latin typeface="Times New Roman"/>
                <a:cs typeface="Times New Roman"/>
              </a:rPr>
              <a:t>Depreciation/EBITDA = 20%</a:t>
            </a:r>
            <a:endParaRPr sz="1400">
              <a:latin typeface="Times New Roman"/>
              <a:cs typeface="Times New Roman"/>
            </a:endParaRPr>
          </a:p>
          <a:p>
            <a:pPr marL="11397" marR="27352">
              <a:lnSpc>
                <a:spcPct val="95825"/>
              </a:lnSpc>
              <a:spcBef>
                <a:spcPts val="425"/>
              </a:spcBef>
            </a:pPr>
            <a:r>
              <a:rPr sz="1400" dirty="0">
                <a:latin typeface="Times New Roman"/>
                <a:cs typeface="Times New Roman"/>
              </a:rPr>
              <a:t>Cost of Capital = 10%</a:t>
            </a:r>
            <a:endParaRPr sz="1400">
              <a:latin typeface="Times New Roman"/>
              <a:cs typeface="Times New Roman"/>
            </a:endParaRPr>
          </a:p>
          <a:p>
            <a:pPr marL="11397" marR="27352">
              <a:lnSpc>
                <a:spcPct val="95825"/>
              </a:lnSpc>
              <a:spcBef>
                <a:spcPts val="412"/>
              </a:spcBef>
            </a:pPr>
            <a:r>
              <a:rPr sz="1400" dirty="0">
                <a:latin typeface="Times New Roman"/>
                <a:cs typeface="Times New Roman"/>
              </a:rPr>
              <a:t>The firm</a:t>
            </a:r>
            <a:r>
              <a:rPr sz="1400" spc="-78" dirty="0">
                <a:latin typeface="Times New Roman"/>
                <a:cs typeface="Times New Roman"/>
              </a:rPr>
              <a:t> </a:t>
            </a:r>
            <a:r>
              <a:rPr sz="1400" dirty="0">
                <a:latin typeface="Times New Roman"/>
                <a:cs typeface="Times New Roman"/>
              </a:rPr>
              <a:t>has no working capital requirements</a:t>
            </a:r>
            <a:endParaRPr sz="1400">
              <a:latin typeface="Times New Roman"/>
              <a:cs typeface="Times New Roman"/>
            </a:endParaRPr>
          </a:p>
          <a:p>
            <a:pPr marL="11397">
              <a:lnSpc>
                <a:spcPct val="95825"/>
              </a:lnSpc>
              <a:spcBef>
                <a:spcPts val="412"/>
              </a:spcBef>
            </a:pPr>
            <a:r>
              <a:rPr sz="1400" dirty="0">
                <a:latin typeface="Times New Roman"/>
                <a:cs typeface="Times New Roman"/>
              </a:rPr>
              <a:t>The firm</a:t>
            </a:r>
            <a:r>
              <a:rPr sz="1400" spc="-78" dirty="0">
                <a:latin typeface="Times New Roman"/>
                <a:cs typeface="Times New Roman"/>
              </a:rPr>
              <a:t> </a:t>
            </a:r>
            <a:r>
              <a:rPr sz="1400" dirty="0">
                <a:latin typeface="Times New Roman"/>
                <a:cs typeface="Times New Roman"/>
              </a:rPr>
              <a:t>is in stable growth and is expected to grow 5% a year forever.</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86</a:t>
            </a:r>
            <a:endParaRPr sz="1300">
              <a:latin typeface="Times New Roman"/>
              <a:cs typeface="Times New Roman"/>
            </a:endParaRPr>
          </a:p>
        </p:txBody>
      </p:sp>
    </p:spTree>
    <p:extLst>
      <p:ext uri="{BB962C8B-B14F-4D97-AF65-F5344CB8AC3E}">
        <p14:creationId xmlns:p14="http://schemas.microsoft.com/office/powerpoint/2010/main" val="29263127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9"/>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0" name="object 20"/>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1" name="object 21"/>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2" name="object 22"/>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3" name="object 23"/>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4" name="object 24"/>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5" name="object 25"/>
          <p:cNvSpPr/>
          <p:nvPr/>
        </p:nvSpPr>
        <p:spPr>
          <a:xfrm>
            <a:off x="1316182" y="2622176"/>
            <a:ext cx="8301180" cy="500063"/>
          </a:xfrm>
          <a:custGeom>
            <a:avLst/>
            <a:gdLst/>
            <a:ahLst/>
            <a:cxnLst/>
            <a:rect l="l" t="t" r="r" b="b"/>
            <a:pathLst>
              <a:path w="9131298" h="566738">
                <a:moveTo>
                  <a:pt x="8153398" y="0"/>
                </a:moveTo>
                <a:lnTo>
                  <a:pt x="0" y="0"/>
                </a:lnTo>
                <a:lnTo>
                  <a:pt x="0" y="566738"/>
                </a:lnTo>
                <a:lnTo>
                  <a:pt x="8153398" y="566738"/>
                </a:lnTo>
                <a:lnTo>
                  <a:pt x="8153398" y="0"/>
                </a:lnTo>
                <a:close/>
              </a:path>
            </a:pathLst>
          </a:custGeom>
          <a:solidFill>
            <a:srgbClr val="FEFFFF"/>
          </a:solidFill>
        </p:spPr>
        <p:txBody>
          <a:bodyPr wrap="square" lIns="0" tIns="0" rIns="0" bIns="0" rtlCol="0">
            <a:noAutofit/>
          </a:bodyPr>
          <a:lstStyle/>
          <a:p>
            <a:endParaRPr/>
          </a:p>
        </p:txBody>
      </p:sp>
      <p:sp>
        <p:nvSpPr>
          <p:cNvPr id="26" name="object 26"/>
          <p:cNvSpPr/>
          <p:nvPr/>
        </p:nvSpPr>
        <p:spPr>
          <a:xfrm>
            <a:off x="1350413" y="2826747"/>
            <a:ext cx="770212" cy="0"/>
          </a:xfrm>
          <a:custGeom>
            <a:avLst/>
            <a:gdLst/>
            <a:ahLst/>
            <a:cxnLst/>
            <a:rect l="l" t="t" r="r" b="b"/>
            <a:pathLst>
              <a:path w="847233">
                <a:moveTo>
                  <a:pt x="0" y="0"/>
                </a:moveTo>
                <a:lnTo>
                  <a:pt x="847233" y="0"/>
                </a:lnTo>
              </a:path>
            </a:pathLst>
          </a:custGeom>
          <a:ln w="17173">
            <a:solidFill>
              <a:srgbClr val="000000"/>
            </a:solidFill>
          </a:ln>
        </p:spPr>
        <p:txBody>
          <a:bodyPr wrap="square" lIns="0" tIns="0" rIns="0" bIns="0" rtlCol="0">
            <a:noAutofit/>
          </a:bodyPr>
          <a:lstStyle/>
          <a:p>
            <a:endParaRPr/>
          </a:p>
        </p:txBody>
      </p:sp>
      <p:sp>
        <p:nvSpPr>
          <p:cNvPr id="27" name="object 27"/>
          <p:cNvSpPr/>
          <p:nvPr/>
        </p:nvSpPr>
        <p:spPr>
          <a:xfrm>
            <a:off x="2514290" y="2826747"/>
            <a:ext cx="804444" cy="0"/>
          </a:xfrm>
          <a:custGeom>
            <a:avLst/>
            <a:gdLst/>
            <a:ahLst/>
            <a:cxnLst/>
            <a:rect l="l" t="t" r="r" b="b"/>
            <a:pathLst>
              <a:path w="884888">
                <a:moveTo>
                  <a:pt x="0" y="0"/>
                </a:moveTo>
                <a:lnTo>
                  <a:pt x="884888" y="0"/>
                </a:lnTo>
              </a:path>
            </a:pathLst>
          </a:custGeom>
          <a:ln w="17173">
            <a:solidFill>
              <a:srgbClr val="000000"/>
            </a:solidFill>
          </a:ln>
        </p:spPr>
        <p:txBody>
          <a:bodyPr wrap="square" lIns="0" tIns="0" rIns="0" bIns="0" rtlCol="0">
            <a:noAutofit/>
          </a:bodyPr>
          <a:lstStyle/>
          <a:p>
            <a:endParaRPr/>
          </a:p>
        </p:txBody>
      </p:sp>
      <p:sp>
        <p:nvSpPr>
          <p:cNvPr id="28" name="object 28"/>
          <p:cNvSpPr/>
          <p:nvPr/>
        </p:nvSpPr>
        <p:spPr>
          <a:xfrm>
            <a:off x="3695283" y="2826747"/>
            <a:ext cx="804444" cy="0"/>
          </a:xfrm>
          <a:custGeom>
            <a:avLst/>
            <a:gdLst/>
            <a:ahLst/>
            <a:cxnLst/>
            <a:rect l="l" t="t" r="r" b="b"/>
            <a:pathLst>
              <a:path w="884888">
                <a:moveTo>
                  <a:pt x="0" y="0"/>
                </a:moveTo>
                <a:lnTo>
                  <a:pt x="884888" y="0"/>
                </a:lnTo>
              </a:path>
            </a:pathLst>
          </a:custGeom>
          <a:ln w="17173">
            <a:solidFill>
              <a:srgbClr val="000000"/>
            </a:solidFill>
          </a:ln>
        </p:spPr>
        <p:txBody>
          <a:bodyPr wrap="square" lIns="0" tIns="0" rIns="0" bIns="0" rtlCol="0">
            <a:noAutofit/>
          </a:bodyPr>
          <a:lstStyle/>
          <a:p>
            <a:endParaRPr/>
          </a:p>
        </p:txBody>
      </p:sp>
      <p:sp>
        <p:nvSpPr>
          <p:cNvPr id="29" name="object 29"/>
          <p:cNvSpPr/>
          <p:nvPr/>
        </p:nvSpPr>
        <p:spPr>
          <a:xfrm>
            <a:off x="4824929" y="2826747"/>
            <a:ext cx="650401" cy="0"/>
          </a:xfrm>
          <a:custGeom>
            <a:avLst/>
            <a:gdLst/>
            <a:ahLst/>
            <a:cxnLst/>
            <a:rect l="l" t="t" r="r" b="b"/>
            <a:pathLst>
              <a:path w="715441">
                <a:moveTo>
                  <a:pt x="0" y="0"/>
                </a:moveTo>
                <a:lnTo>
                  <a:pt x="715441" y="0"/>
                </a:lnTo>
              </a:path>
            </a:pathLst>
          </a:custGeom>
          <a:ln w="17173">
            <a:solidFill>
              <a:srgbClr val="000000"/>
            </a:solidFill>
          </a:ln>
        </p:spPr>
        <p:txBody>
          <a:bodyPr wrap="square" lIns="0" tIns="0" rIns="0" bIns="0" rtlCol="0">
            <a:noAutofit/>
          </a:bodyPr>
          <a:lstStyle/>
          <a:p>
            <a:endParaRPr/>
          </a:p>
        </p:txBody>
      </p:sp>
      <p:sp>
        <p:nvSpPr>
          <p:cNvPr id="30" name="object 30"/>
          <p:cNvSpPr/>
          <p:nvPr/>
        </p:nvSpPr>
        <p:spPr>
          <a:xfrm>
            <a:off x="5800530" y="2826747"/>
            <a:ext cx="650401" cy="0"/>
          </a:xfrm>
          <a:custGeom>
            <a:avLst/>
            <a:gdLst/>
            <a:ahLst/>
            <a:cxnLst/>
            <a:rect l="l" t="t" r="r" b="b"/>
            <a:pathLst>
              <a:path w="715441">
                <a:moveTo>
                  <a:pt x="0" y="0"/>
                </a:moveTo>
                <a:lnTo>
                  <a:pt x="715441" y="0"/>
                </a:lnTo>
              </a:path>
            </a:pathLst>
          </a:custGeom>
          <a:ln w="17173">
            <a:solidFill>
              <a:srgbClr val="000000"/>
            </a:solidFill>
          </a:ln>
        </p:spPr>
        <p:txBody>
          <a:bodyPr wrap="square" lIns="0" tIns="0" rIns="0" bIns="0" rtlCol="0">
            <a:noAutofit/>
          </a:bodyPr>
          <a:lstStyle/>
          <a:p>
            <a:endParaRPr/>
          </a:p>
        </p:txBody>
      </p:sp>
      <p:sp>
        <p:nvSpPr>
          <p:cNvPr id="31" name="object 31"/>
          <p:cNvSpPr/>
          <p:nvPr/>
        </p:nvSpPr>
        <p:spPr>
          <a:xfrm>
            <a:off x="1314292" y="2620343"/>
            <a:ext cx="8304958" cy="503729"/>
          </a:xfrm>
          <a:custGeom>
            <a:avLst/>
            <a:gdLst/>
            <a:ahLst/>
            <a:cxnLst/>
            <a:rect l="l" t="t" r="r" b="b"/>
            <a:pathLst>
              <a:path w="9135454" h="570893">
                <a:moveTo>
                  <a:pt x="8155476" y="0"/>
                </a:moveTo>
                <a:lnTo>
                  <a:pt x="0" y="0"/>
                </a:lnTo>
                <a:lnTo>
                  <a:pt x="0" y="570893"/>
                </a:lnTo>
                <a:lnTo>
                  <a:pt x="8155476" y="570893"/>
                </a:lnTo>
              </a:path>
            </a:pathLst>
          </a:custGeom>
          <a:ln w="4156">
            <a:solidFill>
              <a:srgbClr val="000000"/>
            </a:solidFill>
          </a:ln>
        </p:spPr>
        <p:txBody>
          <a:bodyPr wrap="square" lIns="0" tIns="0" rIns="0" bIns="0" rtlCol="0">
            <a:noAutofit/>
          </a:bodyPr>
          <a:lstStyle/>
          <a:p>
            <a:endParaRPr/>
          </a:p>
        </p:txBody>
      </p:sp>
      <p:sp>
        <p:nvSpPr>
          <p:cNvPr id="17" name="object 17"/>
          <p:cNvSpPr txBox="1"/>
          <p:nvPr/>
        </p:nvSpPr>
        <p:spPr>
          <a:xfrm>
            <a:off x="2535624" y="1307726"/>
            <a:ext cx="418922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Calculating Value/EBITDA Multiple</a:t>
            </a:r>
            <a:endParaRPr sz="2200">
              <a:latin typeface="Times New Roman"/>
              <a:cs typeface="Times New Roman"/>
            </a:endParaRPr>
          </a:p>
        </p:txBody>
      </p:sp>
      <p:sp>
        <p:nvSpPr>
          <p:cNvPr id="16" name="object 16"/>
          <p:cNvSpPr txBox="1"/>
          <p:nvPr/>
        </p:nvSpPr>
        <p:spPr>
          <a:xfrm>
            <a:off x="1525442" y="2095500"/>
            <a:ext cx="6477541" cy="45944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In this case, the Value/EBITDA multiple for this firm</a:t>
            </a:r>
            <a:r>
              <a:rPr sz="2400" spc="-88" baseline="1610" dirty="0">
                <a:latin typeface="Times New Roman"/>
                <a:cs typeface="Times New Roman"/>
              </a:rPr>
              <a:t> </a:t>
            </a:r>
            <a:r>
              <a:rPr sz="2400" baseline="1610" dirty="0">
                <a:latin typeface="Times New Roman"/>
                <a:cs typeface="Times New Roman"/>
              </a:rPr>
              <a:t>can be estimated as</a:t>
            </a:r>
            <a:endParaRPr sz="1600">
              <a:latin typeface="Times New Roman"/>
              <a:cs typeface="Times New Roman"/>
            </a:endParaRPr>
          </a:p>
          <a:p>
            <a:pPr marL="319115" marR="30772">
              <a:lnSpc>
                <a:spcPct val="95825"/>
              </a:lnSpc>
            </a:pPr>
            <a:r>
              <a:rPr sz="1600" dirty="0">
                <a:latin typeface="Times New Roman"/>
                <a:cs typeface="Times New Roman"/>
              </a:rPr>
              <a:t>follows:</a:t>
            </a:r>
            <a:endParaRPr sz="1600">
              <a:latin typeface="Times New Roman"/>
              <a:cs typeface="Times New Roman"/>
            </a:endParaRPr>
          </a:p>
        </p:txBody>
      </p:sp>
      <p:sp>
        <p:nvSpPr>
          <p:cNvPr id="15" name="object 15"/>
          <p:cNvSpPr txBox="1"/>
          <p:nvPr/>
        </p:nvSpPr>
        <p:spPr>
          <a:xfrm>
            <a:off x="2246008" y="2732198"/>
            <a:ext cx="167026" cy="204252"/>
          </a:xfrm>
          <a:prstGeom prst="rect">
            <a:avLst/>
          </a:prstGeom>
        </p:spPr>
        <p:txBody>
          <a:bodyPr wrap="square" lIns="0" tIns="0" rIns="0" bIns="0" rtlCol="0">
            <a:noAutofit/>
          </a:bodyPr>
          <a:lstStyle/>
          <a:p>
            <a:pPr marL="11397">
              <a:lnSpc>
                <a:spcPts val="1493"/>
              </a:lnSpc>
              <a:spcBef>
                <a:spcPts val="74"/>
              </a:spcBef>
            </a:pPr>
            <a:r>
              <a:rPr sz="1400" dirty="0">
                <a:latin typeface="Times New Roman"/>
                <a:cs typeface="Times New Roman"/>
              </a:rPr>
              <a:t>=</a:t>
            </a:r>
            <a:endParaRPr sz="1400">
              <a:latin typeface="Times New Roman"/>
              <a:cs typeface="Times New Roman"/>
            </a:endParaRPr>
          </a:p>
        </p:txBody>
      </p:sp>
      <p:sp>
        <p:nvSpPr>
          <p:cNvPr id="14" name="object 14"/>
          <p:cNvSpPr txBox="1"/>
          <p:nvPr/>
        </p:nvSpPr>
        <p:spPr>
          <a:xfrm>
            <a:off x="3444116" y="2732198"/>
            <a:ext cx="167026" cy="204252"/>
          </a:xfrm>
          <a:prstGeom prst="rect">
            <a:avLst/>
          </a:prstGeom>
        </p:spPr>
        <p:txBody>
          <a:bodyPr wrap="square" lIns="0" tIns="0" rIns="0" bIns="0" rtlCol="0">
            <a:noAutofit/>
          </a:bodyPr>
          <a:lstStyle/>
          <a:p>
            <a:pPr marL="11397">
              <a:lnSpc>
                <a:spcPts val="1493"/>
              </a:lnSpc>
              <a:spcBef>
                <a:spcPts val="74"/>
              </a:spcBef>
            </a:pPr>
            <a:r>
              <a:rPr sz="1400" dirty="0">
                <a:latin typeface="Times New Roman"/>
                <a:cs typeface="Times New Roman"/>
              </a:rPr>
              <a:t>+</a:t>
            </a:r>
            <a:endParaRPr sz="1400">
              <a:latin typeface="Times New Roman"/>
              <a:cs typeface="Times New Roman"/>
            </a:endParaRPr>
          </a:p>
        </p:txBody>
      </p:sp>
      <p:sp>
        <p:nvSpPr>
          <p:cNvPr id="13" name="object 13"/>
          <p:cNvSpPr txBox="1"/>
          <p:nvPr/>
        </p:nvSpPr>
        <p:spPr>
          <a:xfrm>
            <a:off x="4607993" y="2732198"/>
            <a:ext cx="119590" cy="204252"/>
          </a:xfrm>
          <a:prstGeom prst="rect">
            <a:avLst/>
          </a:prstGeom>
        </p:spPr>
        <p:txBody>
          <a:bodyPr wrap="square" lIns="0" tIns="0" rIns="0" bIns="0" rtlCol="0">
            <a:noAutofit/>
          </a:bodyPr>
          <a:lstStyle/>
          <a:p>
            <a:pPr marL="11397">
              <a:lnSpc>
                <a:spcPts val="1493"/>
              </a:lnSpc>
              <a:spcBef>
                <a:spcPts val="74"/>
              </a:spcBef>
            </a:pPr>
            <a:r>
              <a:rPr sz="1400" dirty="0">
                <a:latin typeface="Times New Roman"/>
                <a:cs typeface="Times New Roman"/>
              </a:rPr>
              <a:t>-</a:t>
            </a:r>
            <a:endParaRPr sz="1400">
              <a:latin typeface="Times New Roman"/>
              <a:cs typeface="Times New Roman"/>
            </a:endParaRPr>
          </a:p>
        </p:txBody>
      </p:sp>
      <p:sp>
        <p:nvSpPr>
          <p:cNvPr id="12" name="object 12"/>
          <p:cNvSpPr txBox="1"/>
          <p:nvPr/>
        </p:nvSpPr>
        <p:spPr>
          <a:xfrm>
            <a:off x="5583595" y="2732198"/>
            <a:ext cx="119590" cy="204252"/>
          </a:xfrm>
          <a:prstGeom prst="rect">
            <a:avLst/>
          </a:prstGeom>
        </p:spPr>
        <p:txBody>
          <a:bodyPr wrap="square" lIns="0" tIns="0" rIns="0" bIns="0" rtlCol="0">
            <a:noAutofit/>
          </a:bodyPr>
          <a:lstStyle/>
          <a:p>
            <a:pPr marL="11397">
              <a:lnSpc>
                <a:spcPts val="1493"/>
              </a:lnSpc>
              <a:spcBef>
                <a:spcPts val="74"/>
              </a:spcBef>
            </a:pPr>
            <a:r>
              <a:rPr sz="1400" dirty="0">
                <a:latin typeface="Times New Roman"/>
                <a:cs typeface="Times New Roman"/>
              </a:rPr>
              <a:t>-</a:t>
            </a:r>
            <a:endParaRPr sz="1400">
              <a:latin typeface="Times New Roman"/>
              <a:cs typeface="Times New Roman"/>
            </a:endParaRPr>
          </a:p>
        </p:txBody>
      </p:sp>
      <p:sp>
        <p:nvSpPr>
          <p:cNvPr id="11" name="object 11"/>
          <p:cNvSpPr txBox="1"/>
          <p:nvPr/>
        </p:nvSpPr>
        <p:spPr>
          <a:xfrm>
            <a:off x="6576314" y="2732198"/>
            <a:ext cx="167026" cy="204252"/>
          </a:xfrm>
          <a:prstGeom prst="rect">
            <a:avLst/>
          </a:prstGeom>
        </p:spPr>
        <p:txBody>
          <a:bodyPr wrap="square" lIns="0" tIns="0" rIns="0" bIns="0" rtlCol="0">
            <a:noAutofit/>
          </a:bodyPr>
          <a:lstStyle/>
          <a:p>
            <a:pPr marL="11397">
              <a:lnSpc>
                <a:spcPts val="1493"/>
              </a:lnSpc>
              <a:spcBef>
                <a:spcPts val="74"/>
              </a:spcBef>
            </a:pPr>
            <a:r>
              <a:rPr sz="1400" dirty="0">
                <a:latin typeface="Times New Roman"/>
                <a:cs typeface="Times New Roman"/>
              </a:rPr>
              <a:t>=</a:t>
            </a:r>
            <a:endParaRPr sz="1400">
              <a:latin typeface="Times New Roman"/>
              <a:cs typeface="Times New Roman"/>
            </a:endParaRPr>
          </a:p>
        </p:txBody>
      </p:sp>
      <p:sp>
        <p:nvSpPr>
          <p:cNvPr id="10" name="object 10"/>
          <p:cNvSpPr txBox="1"/>
          <p:nvPr/>
        </p:nvSpPr>
        <p:spPr>
          <a:xfrm>
            <a:off x="6798819" y="2732198"/>
            <a:ext cx="410625" cy="204252"/>
          </a:xfrm>
          <a:prstGeom prst="rect">
            <a:avLst/>
          </a:prstGeom>
        </p:spPr>
        <p:txBody>
          <a:bodyPr wrap="square" lIns="0" tIns="0" rIns="0" bIns="0" rtlCol="0">
            <a:noAutofit/>
          </a:bodyPr>
          <a:lstStyle/>
          <a:p>
            <a:pPr marL="11397">
              <a:lnSpc>
                <a:spcPts val="1493"/>
              </a:lnSpc>
              <a:spcBef>
                <a:spcPts val="74"/>
              </a:spcBef>
            </a:pPr>
            <a:r>
              <a:rPr sz="1400" dirty="0">
                <a:latin typeface="Times New Roman"/>
                <a:cs typeface="Times New Roman"/>
              </a:rPr>
              <a:t>8.24</a:t>
            </a:r>
            <a:endParaRPr sz="1400">
              <a:latin typeface="Times New Roman"/>
              <a:cs typeface="Times New Roman"/>
            </a:endParaRPr>
          </a:p>
        </p:txBody>
      </p:sp>
      <p:sp>
        <p:nvSpPr>
          <p:cNvPr id="9" name="object 9"/>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8" name="object 8"/>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87</a:t>
            </a:r>
            <a:endParaRPr sz="1300">
              <a:latin typeface="Times New Roman"/>
              <a:cs typeface="Times New Roman"/>
            </a:endParaRPr>
          </a:p>
        </p:txBody>
      </p:sp>
      <p:sp>
        <p:nvSpPr>
          <p:cNvPr id="7" name="object 7"/>
          <p:cNvSpPr txBox="1"/>
          <p:nvPr/>
        </p:nvSpPr>
        <p:spPr>
          <a:xfrm>
            <a:off x="1314292" y="2620343"/>
            <a:ext cx="7414069" cy="503729"/>
          </a:xfrm>
          <a:prstGeom prst="rect">
            <a:avLst/>
          </a:prstGeom>
        </p:spPr>
        <p:txBody>
          <a:bodyPr wrap="square" lIns="0" tIns="0" rIns="0" bIns="0" rtlCol="0">
            <a:noAutofit/>
          </a:bodyPr>
          <a:lstStyle/>
          <a:p>
            <a:pPr marL="170822">
              <a:lnSpc>
                <a:spcPts val="1418"/>
              </a:lnSpc>
              <a:spcBef>
                <a:spcPts val="71"/>
              </a:spcBef>
            </a:pPr>
            <a:r>
              <a:rPr sz="2200" baseline="1811" dirty="0">
                <a:latin typeface="Times New Roman"/>
                <a:cs typeface="Times New Roman"/>
              </a:rPr>
              <a:t>Value             </a:t>
            </a:r>
            <a:r>
              <a:rPr sz="2200" spc="53" baseline="1811" dirty="0">
                <a:latin typeface="Times New Roman"/>
                <a:cs typeface="Times New Roman"/>
              </a:rPr>
              <a:t> </a:t>
            </a:r>
            <a:r>
              <a:rPr sz="2200" baseline="1811" dirty="0">
                <a:latin typeface="Times New Roman"/>
                <a:cs typeface="Times New Roman"/>
              </a:rPr>
              <a:t>(1</a:t>
            </a:r>
            <a:r>
              <a:rPr sz="2200" spc="-92" baseline="1811" dirty="0">
                <a:latin typeface="Times New Roman"/>
                <a:cs typeface="Times New Roman"/>
              </a:rPr>
              <a:t> </a:t>
            </a:r>
            <a:r>
              <a:rPr sz="2200" baseline="1811" dirty="0">
                <a:latin typeface="Times New Roman"/>
                <a:cs typeface="Times New Roman"/>
              </a:rPr>
              <a:t>-</a:t>
            </a:r>
            <a:r>
              <a:rPr sz="2200" spc="-41" baseline="1811" dirty="0">
                <a:latin typeface="Times New Roman"/>
                <a:cs typeface="Times New Roman"/>
              </a:rPr>
              <a:t> </a:t>
            </a:r>
            <a:r>
              <a:rPr sz="2200" baseline="1811" dirty="0">
                <a:latin typeface="Times New Roman"/>
                <a:cs typeface="Times New Roman"/>
              </a:rPr>
              <a:t>.36)          </a:t>
            </a:r>
            <a:r>
              <a:rPr sz="2200" spc="160" baseline="1811" dirty="0">
                <a:latin typeface="Times New Roman"/>
                <a:cs typeface="Times New Roman"/>
              </a:rPr>
              <a:t> </a:t>
            </a:r>
            <a:r>
              <a:rPr sz="2200" baseline="1811" dirty="0">
                <a:latin typeface="Times New Roman"/>
                <a:cs typeface="Times New Roman"/>
              </a:rPr>
              <a:t>(0.2)(.36)         </a:t>
            </a:r>
            <a:r>
              <a:rPr sz="2200" spc="273" baseline="1811" dirty="0">
                <a:latin typeface="Times New Roman"/>
                <a:cs typeface="Times New Roman"/>
              </a:rPr>
              <a:t> </a:t>
            </a:r>
            <a:r>
              <a:rPr sz="2200" baseline="1811" dirty="0">
                <a:latin typeface="Times New Roman"/>
                <a:cs typeface="Times New Roman"/>
              </a:rPr>
              <a:t>0.3                </a:t>
            </a:r>
            <a:r>
              <a:rPr sz="2200" spc="214" baseline="1811" dirty="0">
                <a:latin typeface="Times New Roman"/>
                <a:cs typeface="Times New Roman"/>
              </a:rPr>
              <a:t> </a:t>
            </a:r>
            <a:r>
              <a:rPr sz="2200" baseline="1811" dirty="0">
                <a:latin typeface="Times New Roman"/>
                <a:cs typeface="Times New Roman"/>
              </a:rPr>
              <a:t>0</a:t>
            </a:r>
            <a:endParaRPr sz="1400">
              <a:latin typeface="Times New Roman"/>
              <a:cs typeface="Times New Roman"/>
            </a:endParaRPr>
          </a:p>
          <a:p>
            <a:pPr marL="35655">
              <a:lnSpc>
                <a:spcPct val="95825"/>
              </a:lnSpc>
              <a:spcBef>
                <a:spcPts val="341"/>
              </a:spcBef>
            </a:pPr>
            <a:r>
              <a:rPr sz="1400" dirty="0">
                <a:latin typeface="Times New Roman"/>
                <a:cs typeface="Times New Roman"/>
              </a:rPr>
              <a:t>EBITDA        </a:t>
            </a:r>
            <a:r>
              <a:rPr sz="1400" spc="272" dirty="0">
                <a:latin typeface="Times New Roman"/>
                <a:cs typeface="Times New Roman"/>
              </a:rPr>
              <a:t> </a:t>
            </a:r>
            <a:r>
              <a:rPr sz="1400" dirty="0">
                <a:latin typeface="Times New Roman"/>
                <a:cs typeface="Times New Roman"/>
              </a:rPr>
              <a:t>.10</a:t>
            </a:r>
            <a:r>
              <a:rPr sz="1400" spc="102" dirty="0">
                <a:latin typeface="Times New Roman"/>
                <a:cs typeface="Times New Roman"/>
              </a:rPr>
              <a:t> </a:t>
            </a:r>
            <a:r>
              <a:rPr sz="1400" dirty="0">
                <a:latin typeface="Times New Roman"/>
                <a:cs typeface="Times New Roman"/>
              </a:rPr>
              <a:t>-</a:t>
            </a:r>
            <a:r>
              <a:rPr sz="1400" spc="-224" dirty="0">
                <a:latin typeface="Times New Roman"/>
                <a:cs typeface="Times New Roman"/>
              </a:rPr>
              <a:t> </a:t>
            </a:r>
            <a:r>
              <a:rPr sz="1400" dirty="0">
                <a:latin typeface="Times New Roman"/>
                <a:cs typeface="Times New Roman"/>
              </a:rPr>
              <a:t>.05           </a:t>
            </a:r>
            <a:r>
              <a:rPr sz="1400" spc="13" dirty="0">
                <a:latin typeface="Times New Roman"/>
                <a:cs typeface="Times New Roman"/>
              </a:rPr>
              <a:t> </a:t>
            </a:r>
            <a:r>
              <a:rPr sz="1400" dirty="0">
                <a:latin typeface="Times New Roman"/>
                <a:cs typeface="Times New Roman"/>
              </a:rPr>
              <a:t>.10</a:t>
            </a:r>
            <a:r>
              <a:rPr sz="1400" spc="237" dirty="0">
                <a:latin typeface="Times New Roman"/>
                <a:cs typeface="Times New Roman"/>
              </a:rPr>
              <a:t> </a:t>
            </a:r>
            <a:r>
              <a:rPr sz="1400" dirty="0">
                <a:latin typeface="Times New Roman"/>
                <a:cs typeface="Times New Roman"/>
              </a:rPr>
              <a:t>-</a:t>
            </a:r>
            <a:r>
              <a:rPr sz="1400" spc="-224" dirty="0">
                <a:latin typeface="Times New Roman"/>
                <a:cs typeface="Times New Roman"/>
              </a:rPr>
              <a:t> </a:t>
            </a:r>
            <a:r>
              <a:rPr sz="1400" dirty="0">
                <a:latin typeface="Times New Roman"/>
                <a:cs typeface="Times New Roman"/>
              </a:rPr>
              <a:t>.05        </a:t>
            </a:r>
            <a:r>
              <a:rPr sz="1400" spc="161" dirty="0">
                <a:latin typeface="Times New Roman"/>
                <a:cs typeface="Times New Roman"/>
              </a:rPr>
              <a:t> </a:t>
            </a:r>
            <a:r>
              <a:rPr sz="1400" dirty="0">
                <a:latin typeface="Times New Roman"/>
                <a:cs typeface="Times New Roman"/>
              </a:rPr>
              <a:t>.10</a:t>
            </a:r>
            <a:r>
              <a:rPr sz="1400" spc="102" dirty="0">
                <a:latin typeface="Times New Roman"/>
                <a:cs typeface="Times New Roman"/>
              </a:rPr>
              <a:t> </a:t>
            </a:r>
            <a:r>
              <a:rPr sz="1400" dirty="0">
                <a:latin typeface="Times New Roman"/>
                <a:cs typeface="Times New Roman"/>
              </a:rPr>
              <a:t>-</a:t>
            </a:r>
            <a:r>
              <a:rPr sz="1400" spc="-41" dirty="0">
                <a:latin typeface="Times New Roman"/>
                <a:cs typeface="Times New Roman"/>
              </a:rPr>
              <a:t> </a:t>
            </a:r>
            <a:r>
              <a:rPr sz="1400" dirty="0">
                <a:latin typeface="Times New Roman"/>
                <a:cs typeface="Times New Roman"/>
              </a:rPr>
              <a:t>.05      </a:t>
            </a:r>
            <a:r>
              <a:rPr sz="1400" spc="210" dirty="0">
                <a:latin typeface="Times New Roman"/>
                <a:cs typeface="Times New Roman"/>
              </a:rPr>
              <a:t> </a:t>
            </a:r>
            <a:r>
              <a:rPr sz="1400" dirty="0">
                <a:latin typeface="Times New Roman"/>
                <a:cs typeface="Times New Roman"/>
              </a:rPr>
              <a:t>.10</a:t>
            </a:r>
            <a:r>
              <a:rPr sz="1400" spc="102" dirty="0">
                <a:latin typeface="Times New Roman"/>
                <a:cs typeface="Times New Roman"/>
              </a:rPr>
              <a:t> </a:t>
            </a:r>
            <a:r>
              <a:rPr sz="1400" dirty="0">
                <a:latin typeface="Times New Roman"/>
                <a:cs typeface="Times New Roman"/>
              </a:rPr>
              <a:t>-</a:t>
            </a:r>
            <a:r>
              <a:rPr sz="1400" spc="-41" dirty="0">
                <a:latin typeface="Times New Roman"/>
                <a:cs typeface="Times New Roman"/>
              </a:rPr>
              <a:t> </a:t>
            </a:r>
            <a:r>
              <a:rPr sz="1400" dirty="0">
                <a:latin typeface="Times New Roman"/>
                <a:cs typeface="Times New Roman"/>
              </a:rPr>
              <a:t>.05</a:t>
            </a:r>
            <a:endParaRPr sz="1400">
              <a:latin typeface="Times New Roman"/>
              <a:cs typeface="Times New Roman"/>
            </a:endParaRPr>
          </a:p>
        </p:txBody>
      </p:sp>
      <p:sp>
        <p:nvSpPr>
          <p:cNvPr id="6" name="object 6"/>
          <p:cNvSpPr txBox="1"/>
          <p:nvPr/>
        </p:nvSpPr>
        <p:spPr>
          <a:xfrm>
            <a:off x="1350413" y="2703482"/>
            <a:ext cx="770212" cy="134471"/>
          </a:xfrm>
          <a:prstGeom prst="rect">
            <a:avLst/>
          </a:prstGeom>
        </p:spPr>
        <p:txBody>
          <a:bodyPr wrap="square" lIns="0" tIns="0" rIns="0" bIns="0" rtlCol="0">
            <a:noAutofit/>
          </a:bodyPr>
          <a:lstStyle/>
          <a:p>
            <a:pPr marL="22794">
              <a:lnSpc>
                <a:spcPts val="897"/>
              </a:lnSpc>
            </a:pPr>
            <a:endParaRPr sz="900"/>
          </a:p>
        </p:txBody>
      </p:sp>
      <p:sp>
        <p:nvSpPr>
          <p:cNvPr id="5" name="object 5"/>
          <p:cNvSpPr txBox="1"/>
          <p:nvPr/>
        </p:nvSpPr>
        <p:spPr>
          <a:xfrm>
            <a:off x="2514290" y="2703482"/>
            <a:ext cx="804444"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3695283" y="2703482"/>
            <a:ext cx="804444"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4824929" y="2703482"/>
            <a:ext cx="650401"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5800530" y="2703482"/>
            <a:ext cx="650401"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1015531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txBox="1"/>
          <p:nvPr/>
        </p:nvSpPr>
        <p:spPr>
          <a:xfrm>
            <a:off x="554182" y="1613647"/>
            <a:ext cx="3671455" cy="2434478"/>
          </a:xfrm>
          <a:prstGeom prst="rect">
            <a:avLst/>
          </a:prstGeom>
        </p:spPr>
        <p:txBody>
          <a:bodyPr wrap="square" lIns="0" tIns="0" rIns="0" bIns="0" rtlCol="0">
            <a:noAutofit/>
          </a:bodyPr>
          <a:lstStyle/>
          <a:p>
            <a:pPr>
              <a:lnSpc>
                <a:spcPts val="538"/>
              </a:lnSpc>
              <a:spcBef>
                <a:spcPts val="39"/>
              </a:spcBef>
            </a:pPr>
            <a:endParaRPr sz="500"/>
          </a:p>
          <a:p>
            <a:pPr marL="970167">
              <a:lnSpc>
                <a:spcPct val="93505"/>
              </a:lnSpc>
              <a:spcBef>
                <a:spcPts val="3590"/>
              </a:spcBef>
            </a:pPr>
            <a:r>
              <a:rPr sz="1200" dirty="0">
                <a:latin typeface="Monotype Corsiva"/>
                <a:cs typeface="Monotype Corsiva"/>
              </a:rPr>
              <a:t></a:t>
            </a:r>
            <a:endParaRPr sz="1200">
              <a:latin typeface="Monotype Corsiva"/>
              <a:cs typeface="Monotype Corsiva"/>
            </a:endParaRPr>
          </a:p>
        </p:txBody>
      </p:sp>
      <p:sp>
        <p:nvSpPr>
          <p:cNvPr id="13" name="object 13"/>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8" name="object 18"/>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9" name="object 19"/>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0" name="object 20"/>
          <p:cNvSpPr/>
          <p:nvPr/>
        </p:nvSpPr>
        <p:spPr>
          <a:xfrm>
            <a:off x="554182" y="1613647"/>
            <a:ext cx="3671455" cy="2434478"/>
          </a:xfrm>
          <a:prstGeom prst="rect">
            <a:avLst/>
          </a:prstGeom>
          <a:blipFill>
            <a:blip r:embed="rId8" cstate="print"/>
            <a:stretch>
              <a:fillRect/>
            </a:stretch>
          </a:blipFill>
        </p:spPr>
        <p:txBody>
          <a:bodyPr wrap="square" lIns="0" tIns="0" rIns="0" bIns="0" rtlCol="0">
            <a:noAutofit/>
          </a:bodyPr>
          <a:lstStyle/>
          <a:p>
            <a:endParaRPr/>
          </a:p>
        </p:txBody>
      </p:sp>
      <p:sp>
        <p:nvSpPr>
          <p:cNvPr id="21" name="object 21"/>
          <p:cNvSpPr/>
          <p:nvPr/>
        </p:nvSpPr>
        <p:spPr>
          <a:xfrm>
            <a:off x="4502727" y="1613647"/>
            <a:ext cx="3671455" cy="2434478"/>
          </a:xfrm>
          <a:prstGeom prst="rect">
            <a:avLst/>
          </a:prstGeom>
          <a:blipFill>
            <a:blip r:embed="rId9" cstate="print"/>
            <a:stretch>
              <a:fillRect/>
            </a:stretch>
          </a:blipFill>
        </p:spPr>
        <p:txBody>
          <a:bodyPr wrap="square" lIns="0" tIns="0" rIns="0" bIns="0" rtlCol="0">
            <a:noAutofit/>
          </a:bodyPr>
          <a:lstStyle/>
          <a:p>
            <a:endParaRPr/>
          </a:p>
        </p:txBody>
      </p:sp>
      <p:sp>
        <p:nvSpPr>
          <p:cNvPr id="12" name="object 12"/>
          <p:cNvSpPr/>
          <p:nvPr/>
        </p:nvSpPr>
        <p:spPr>
          <a:xfrm>
            <a:off x="3117273" y="4101352"/>
            <a:ext cx="4156364" cy="2179544"/>
          </a:xfrm>
          <a:prstGeom prst="rect">
            <a:avLst/>
          </a:prstGeom>
          <a:blipFill>
            <a:blip r:embed="rId10" cstate="print"/>
            <a:stretch>
              <a:fillRect/>
            </a:stretch>
          </a:blipFill>
        </p:spPr>
        <p:txBody>
          <a:bodyPr wrap="square" lIns="0" tIns="0" rIns="0" bIns="0" rtlCol="0">
            <a:noAutofit/>
          </a:bodyPr>
          <a:lstStyle/>
          <a:p>
            <a:endParaRPr/>
          </a:p>
        </p:txBody>
      </p:sp>
      <p:sp>
        <p:nvSpPr>
          <p:cNvPr id="11" name="object 11"/>
          <p:cNvSpPr txBox="1"/>
          <p:nvPr/>
        </p:nvSpPr>
        <p:spPr>
          <a:xfrm>
            <a:off x="2685804" y="1307726"/>
            <a:ext cx="49543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The</a:t>
            </a:r>
            <a:endParaRPr sz="2200">
              <a:latin typeface="Times New Roman"/>
              <a:cs typeface="Times New Roman"/>
            </a:endParaRPr>
          </a:p>
        </p:txBody>
      </p:sp>
      <p:sp>
        <p:nvSpPr>
          <p:cNvPr id="10" name="object 10"/>
          <p:cNvSpPr txBox="1"/>
          <p:nvPr/>
        </p:nvSpPr>
        <p:spPr>
          <a:xfrm>
            <a:off x="3185843" y="1307726"/>
            <a:ext cx="155733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Determinants</a:t>
            </a:r>
            <a:endParaRPr sz="2200">
              <a:latin typeface="Times New Roman"/>
              <a:cs typeface="Times New Roman"/>
            </a:endParaRPr>
          </a:p>
        </p:txBody>
      </p:sp>
      <p:sp>
        <p:nvSpPr>
          <p:cNvPr id="9" name="object 9"/>
          <p:cNvSpPr txBox="1"/>
          <p:nvPr/>
        </p:nvSpPr>
        <p:spPr>
          <a:xfrm>
            <a:off x="4747804" y="1307726"/>
            <a:ext cx="29547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of</a:t>
            </a:r>
            <a:endParaRPr sz="2200">
              <a:latin typeface="Times New Roman"/>
              <a:cs typeface="Times New Roman"/>
            </a:endParaRPr>
          </a:p>
        </p:txBody>
      </p:sp>
      <p:sp>
        <p:nvSpPr>
          <p:cNvPr id="8" name="object 8"/>
          <p:cNvSpPr txBox="1"/>
          <p:nvPr/>
        </p:nvSpPr>
        <p:spPr>
          <a:xfrm>
            <a:off x="5047894" y="1307726"/>
            <a:ext cx="152679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EV/EBITDA</a:t>
            </a:r>
            <a:endParaRPr sz="2200">
              <a:latin typeface="Times New Roman"/>
              <a:cs typeface="Times New Roman"/>
            </a:endParaRPr>
          </a:p>
        </p:txBody>
      </p:sp>
      <p:sp>
        <p:nvSpPr>
          <p:cNvPr id="7" name="object 7"/>
          <p:cNvSpPr txBox="1"/>
          <p:nvPr/>
        </p:nvSpPr>
        <p:spPr>
          <a:xfrm>
            <a:off x="1644090" y="2130291"/>
            <a:ext cx="68160" cy="173691"/>
          </a:xfrm>
          <a:prstGeom prst="rect">
            <a:avLst/>
          </a:prstGeom>
        </p:spPr>
        <p:txBody>
          <a:bodyPr wrap="square" lIns="0" tIns="0" rIns="0" bIns="0" rtlCol="0">
            <a:noAutofit/>
          </a:bodyPr>
          <a:lstStyle/>
          <a:p>
            <a:pPr marL="11397">
              <a:lnSpc>
                <a:spcPts val="1279"/>
              </a:lnSpc>
              <a:spcBef>
                <a:spcPts val="64"/>
              </a:spcBef>
            </a:pPr>
            <a:r>
              <a:rPr sz="1200" dirty="0">
                <a:latin typeface="Arial"/>
                <a:cs typeface="Arial"/>
              </a:rPr>
              <a:t> </a:t>
            </a:r>
            <a:endParaRPr sz="1200">
              <a:latin typeface="Arial"/>
              <a:cs typeface="Arial"/>
            </a:endParaRPr>
          </a:p>
        </p:txBody>
      </p:sp>
      <p:sp>
        <p:nvSpPr>
          <p:cNvPr id="6" name="object 6"/>
          <p:cNvSpPr txBox="1"/>
          <p:nvPr/>
        </p:nvSpPr>
        <p:spPr>
          <a:xfrm>
            <a:off x="695036" y="2212041"/>
            <a:ext cx="461183" cy="414618"/>
          </a:xfrm>
          <a:prstGeom prst="rect">
            <a:avLst/>
          </a:prstGeom>
        </p:spPr>
        <p:txBody>
          <a:bodyPr wrap="square" lIns="0" tIns="0" rIns="0" bIns="0" rtlCol="0">
            <a:noAutofit/>
          </a:bodyPr>
          <a:lstStyle/>
          <a:p>
            <a:pPr marL="11397" marR="27353">
              <a:lnSpc>
                <a:spcPts val="1476"/>
              </a:lnSpc>
              <a:spcBef>
                <a:spcPts val="74"/>
              </a:spcBef>
            </a:pPr>
            <a:r>
              <a:rPr sz="1400" spc="-98" dirty="0">
                <a:latin typeface="Times New Roman"/>
                <a:cs typeface="Times New Roman"/>
              </a:rPr>
              <a:t>T</a:t>
            </a:r>
            <a:r>
              <a:rPr sz="1400" dirty="0">
                <a:latin typeface="Times New Roman"/>
                <a:cs typeface="Times New Roman"/>
              </a:rPr>
              <a:t>ax</a:t>
            </a:r>
            <a:endParaRPr sz="1400">
              <a:latin typeface="Times New Roman"/>
              <a:cs typeface="Times New Roman"/>
            </a:endParaRPr>
          </a:p>
          <a:p>
            <a:pPr marL="11397">
              <a:lnSpc>
                <a:spcPct val="95825"/>
              </a:lnSpc>
            </a:pPr>
            <a:r>
              <a:rPr sz="1400" dirty="0">
                <a:latin typeface="Times New Roman"/>
                <a:cs typeface="Times New Roman"/>
              </a:rPr>
              <a:t>Rates</a:t>
            </a:r>
            <a:endParaRPr sz="1400">
              <a:latin typeface="Times New Roman"/>
              <a:cs typeface="Times New Roman"/>
            </a:endParaRPr>
          </a:p>
        </p:txBody>
      </p:sp>
      <p:sp>
        <p:nvSpPr>
          <p:cNvPr id="5" name="object 5"/>
          <p:cNvSpPr txBox="1"/>
          <p:nvPr/>
        </p:nvSpPr>
        <p:spPr>
          <a:xfrm>
            <a:off x="7538603" y="2346512"/>
            <a:ext cx="1066584" cy="414618"/>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Reinvestment</a:t>
            </a:r>
            <a:endParaRPr sz="1400">
              <a:latin typeface="Times New Roman"/>
              <a:cs typeface="Times New Roman"/>
            </a:endParaRPr>
          </a:p>
          <a:p>
            <a:pPr marL="11397" marR="27352">
              <a:lnSpc>
                <a:spcPct val="95825"/>
              </a:lnSpc>
            </a:pPr>
            <a:r>
              <a:rPr sz="1400" dirty="0">
                <a:latin typeface="Times New Roman"/>
                <a:cs typeface="Times New Roman"/>
              </a:rPr>
              <a:t>Needs</a:t>
            </a:r>
            <a:endParaRPr sz="1400">
              <a:latin typeface="Times New Roman"/>
              <a:cs typeface="Times New Roman"/>
            </a:endParaRPr>
          </a:p>
        </p:txBody>
      </p:sp>
      <p:sp>
        <p:nvSpPr>
          <p:cNvPr id="4" name="object 4"/>
          <p:cNvSpPr txBox="1"/>
          <p:nvPr/>
        </p:nvSpPr>
        <p:spPr>
          <a:xfrm>
            <a:off x="2149763" y="4901453"/>
            <a:ext cx="625444" cy="414618"/>
          </a:xfrm>
          <a:prstGeom prst="rect">
            <a:avLst/>
          </a:prstGeom>
        </p:spPr>
        <p:txBody>
          <a:bodyPr wrap="square" lIns="0" tIns="0" rIns="0" bIns="0" rtlCol="0">
            <a:noAutofit/>
          </a:bodyPr>
          <a:lstStyle/>
          <a:p>
            <a:pPr marL="11397" marR="27353">
              <a:lnSpc>
                <a:spcPts val="1476"/>
              </a:lnSpc>
              <a:spcBef>
                <a:spcPts val="74"/>
              </a:spcBef>
            </a:pPr>
            <a:r>
              <a:rPr sz="1400" dirty="0">
                <a:latin typeface="Times New Roman"/>
                <a:cs typeface="Times New Roman"/>
              </a:rPr>
              <a:t>Excess</a:t>
            </a:r>
            <a:endParaRPr sz="1400">
              <a:latin typeface="Times New Roman"/>
              <a:cs typeface="Times New Roman"/>
            </a:endParaRPr>
          </a:p>
          <a:p>
            <a:pPr marL="11397">
              <a:lnSpc>
                <a:spcPct val="95825"/>
              </a:lnSpc>
            </a:pPr>
            <a:r>
              <a:rPr sz="1400" dirty="0">
                <a:latin typeface="Times New Roman"/>
                <a:cs typeface="Times New Roman"/>
              </a:rPr>
              <a:t>Returns</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88</a:t>
            </a:r>
            <a:endParaRPr sz="1300">
              <a:latin typeface="Times New Roman"/>
              <a:cs typeface="Times New Roman"/>
            </a:endParaRPr>
          </a:p>
        </p:txBody>
      </p:sp>
    </p:spTree>
    <p:extLst>
      <p:ext uri="{BB962C8B-B14F-4D97-AF65-F5344CB8AC3E}">
        <p14:creationId xmlns:p14="http://schemas.microsoft.com/office/powerpoint/2010/main" val="326761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8" name="object 18"/>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9" name="object 19"/>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0" name="object 20"/>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3" name="object 13"/>
          <p:cNvSpPr txBox="1"/>
          <p:nvPr/>
        </p:nvSpPr>
        <p:spPr>
          <a:xfrm>
            <a:off x="3609013" y="1307726"/>
            <a:ext cx="204251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Definitional</a:t>
            </a:r>
            <a:r>
              <a:rPr sz="3200" spc="-118" baseline="1207" dirty="0">
                <a:latin typeface="Times New Roman"/>
                <a:cs typeface="Times New Roman"/>
              </a:rPr>
              <a:t> </a:t>
            </a:r>
            <a:r>
              <a:rPr sz="3200" baseline="1207" dirty="0">
                <a:latin typeface="Times New Roman"/>
                <a:cs typeface="Times New Roman"/>
              </a:rPr>
              <a:t>Tests</a:t>
            </a:r>
            <a:endParaRPr sz="2200">
              <a:latin typeface="Times New Roman"/>
              <a:cs typeface="Times New Roman"/>
            </a:endParaRPr>
          </a:p>
        </p:txBody>
      </p:sp>
      <p:sp>
        <p:nvSpPr>
          <p:cNvPr id="12" name="object 12"/>
          <p:cNvSpPr txBox="1"/>
          <p:nvPr/>
        </p:nvSpPr>
        <p:spPr>
          <a:xfrm>
            <a:off x="1525442" y="2095500"/>
            <a:ext cx="3367186"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Is the multiple consistently defined?</a:t>
            </a:r>
            <a:endParaRPr sz="1600">
              <a:latin typeface="Times New Roman"/>
              <a:cs typeface="Times New Roman"/>
            </a:endParaRPr>
          </a:p>
        </p:txBody>
      </p:sp>
      <p:sp>
        <p:nvSpPr>
          <p:cNvPr id="11" name="object 11"/>
          <p:cNvSpPr txBox="1"/>
          <p:nvPr/>
        </p:nvSpPr>
        <p:spPr>
          <a:xfrm>
            <a:off x="1941078" y="236466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10" name="object 10"/>
          <p:cNvSpPr txBox="1"/>
          <p:nvPr/>
        </p:nvSpPr>
        <p:spPr>
          <a:xfrm>
            <a:off x="2195078" y="2368250"/>
            <a:ext cx="6202058" cy="853440"/>
          </a:xfrm>
          <a:prstGeom prst="rect">
            <a:avLst/>
          </a:prstGeom>
        </p:spPr>
        <p:txBody>
          <a:bodyPr wrap="square" lIns="0" tIns="0" rIns="0" bIns="0" rtlCol="0">
            <a:noAutofit/>
          </a:bodyPr>
          <a:lstStyle/>
          <a:p>
            <a:pPr marL="17095" marR="20056">
              <a:lnSpc>
                <a:spcPts val="1476"/>
              </a:lnSpc>
              <a:spcBef>
                <a:spcPts val="74"/>
              </a:spcBef>
            </a:pPr>
            <a:r>
              <a:rPr sz="1400" b="1" dirty="0">
                <a:latin typeface="Times New Roman"/>
                <a:cs typeface="Times New Roman"/>
              </a:rPr>
              <a:t>Proposition 1: Both the value (the numerator) and the standardizing variable</a:t>
            </a:r>
            <a:endParaRPr sz="1400">
              <a:latin typeface="Times New Roman"/>
              <a:cs typeface="Times New Roman"/>
            </a:endParaRPr>
          </a:p>
          <a:p>
            <a:pPr marL="11397">
              <a:lnSpc>
                <a:spcPts val="1650"/>
              </a:lnSpc>
            </a:pPr>
            <a:r>
              <a:rPr sz="1400" b="1" dirty="0">
                <a:latin typeface="Times New Roman"/>
                <a:cs typeface="Times New Roman"/>
              </a:rPr>
              <a:t>( the denominator) should be to the same claimholders in the firm.</a:t>
            </a:r>
            <a:r>
              <a:rPr sz="1400" b="1" spc="-78" dirty="0">
                <a:latin typeface="Times New Roman"/>
                <a:cs typeface="Times New Roman"/>
              </a:rPr>
              <a:t> </a:t>
            </a:r>
            <a:r>
              <a:rPr sz="1400" b="1" dirty="0">
                <a:latin typeface="Times New Roman"/>
                <a:cs typeface="Times New Roman"/>
              </a:rPr>
              <a:t>In other </a:t>
            </a:r>
            <a:endParaRPr sz="1400">
              <a:latin typeface="Times New Roman"/>
              <a:cs typeface="Times New Roman"/>
            </a:endParaRPr>
          </a:p>
          <a:p>
            <a:pPr marL="11397">
              <a:lnSpc>
                <a:spcPts val="1650"/>
              </a:lnSpc>
              <a:spcBef>
                <a:spcPts val="99"/>
              </a:spcBef>
            </a:pPr>
            <a:r>
              <a:rPr sz="1400" b="1" dirty="0">
                <a:latin typeface="Times New Roman"/>
                <a:cs typeface="Times New Roman"/>
              </a:rPr>
              <a:t>words, the value of equity should be divided by equity earnings or equity book value, and firm value should be divided by firm earnings or book value.   </a:t>
            </a:r>
            <a:endParaRPr sz="1400">
              <a:latin typeface="Times New Roman"/>
              <a:cs typeface="Times New Roman"/>
            </a:endParaRPr>
          </a:p>
        </p:txBody>
      </p:sp>
      <p:sp>
        <p:nvSpPr>
          <p:cNvPr id="9" name="object 9"/>
          <p:cNvSpPr txBox="1"/>
          <p:nvPr/>
        </p:nvSpPr>
        <p:spPr>
          <a:xfrm>
            <a:off x="1525442" y="3286908"/>
            <a:ext cx="3390087"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Is the multiple uniformly estimated?</a:t>
            </a:r>
            <a:endParaRPr sz="1600">
              <a:latin typeface="Times New Roman"/>
              <a:cs typeface="Times New Roman"/>
            </a:endParaRPr>
          </a:p>
        </p:txBody>
      </p:sp>
      <p:sp>
        <p:nvSpPr>
          <p:cNvPr id="8" name="object 8"/>
          <p:cNvSpPr txBox="1"/>
          <p:nvPr/>
        </p:nvSpPr>
        <p:spPr>
          <a:xfrm>
            <a:off x="1941078" y="3563692"/>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7" name="object 7"/>
          <p:cNvSpPr txBox="1"/>
          <p:nvPr/>
        </p:nvSpPr>
        <p:spPr>
          <a:xfrm>
            <a:off x="2200851" y="3567280"/>
            <a:ext cx="6017263" cy="201706"/>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The variables used in defining</a:t>
            </a:r>
            <a:r>
              <a:rPr sz="1400" spc="-78" dirty="0">
                <a:latin typeface="Times New Roman"/>
                <a:cs typeface="Times New Roman"/>
              </a:rPr>
              <a:t> </a:t>
            </a:r>
            <a:r>
              <a:rPr sz="1400" dirty="0">
                <a:latin typeface="Times New Roman"/>
                <a:cs typeface="Times New Roman"/>
              </a:rPr>
              <a:t>the multiple </a:t>
            </a:r>
            <a:r>
              <a:rPr sz="1400" u="heavy" dirty="0">
                <a:latin typeface="Times New Roman"/>
                <a:cs typeface="Times New Roman"/>
              </a:rPr>
              <a:t>should be estimated uniformly</a:t>
            </a:r>
            <a:r>
              <a:rPr sz="1400" dirty="0">
                <a:latin typeface="Times New Roman"/>
                <a:cs typeface="Times New Roman"/>
              </a:rPr>
              <a:t> across</a:t>
            </a:r>
            <a:endParaRPr sz="1400">
              <a:latin typeface="Times New Roman"/>
              <a:cs typeface="Times New Roman"/>
            </a:endParaRPr>
          </a:p>
        </p:txBody>
      </p:sp>
      <p:sp>
        <p:nvSpPr>
          <p:cNvPr id="6" name="object 6"/>
          <p:cNvSpPr txBox="1"/>
          <p:nvPr/>
        </p:nvSpPr>
        <p:spPr>
          <a:xfrm>
            <a:off x="2195078" y="3762375"/>
            <a:ext cx="5827258" cy="477259"/>
          </a:xfrm>
          <a:prstGeom prst="rect">
            <a:avLst/>
          </a:prstGeom>
        </p:spPr>
        <p:txBody>
          <a:bodyPr wrap="square" lIns="0" tIns="0" rIns="0" bIns="0" rtlCol="0">
            <a:noAutofit/>
          </a:bodyPr>
          <a:lstStyle/>
          <a:p>
            <a:pPr marL="11397" marR="27352">
              <a:lnSpc>
                <a:spcPts val="1633"/>
              </a:lnSpc>
              <a:spcBef>
                <a:spcPts val="82"/>
              </a:spcBef>
            </a:pPr>
            <a:r>
              <a:rPr sz="1400" dirty="0">
                <a:latin typeface="Times New Roman"/>
                <a:cs typeface="Times New Roman"/>
              </a:rPr>
              <a:t>assets in the </a:t>
            </a:r>
            <a:r>
              <a:rPr sz="1400" dirty="0">
                <a:latin typeface="MS PGothic"/>
                <a:cs typeface="MS PGothic"/>
              </a:rPr>
              <a:t>“</a:t>
            </a:r>
            <a:r>
              <a:rPr sz="1400" dirty="0">
                <a:latin typeface="Times New Roman"/>
                <a:cs typeface="Times New Roman"/>
              </a:rPr>
              <a:t>comparable firm</a:t>
            </a:r>
            <a:r>
              <a:rPr sz="1400" dirty="0">
                <a:latin typeface="MS PGothic"/>
                <a:cs typeface="MS PGothic"/>
              </a:rPr>
              <a:t>”</a:t>
            </a:r>
            <a:r>
              <a:rPr sz="1400" spc="-154" dirty="0">
                <a:latin typeface="MS PGothic"/>
                <a:cs typeface="MS PGothic"/>
              </a:rPr>
              <a:t> </a:t>
            </a:r>
            <a:r>
              <a:rPr sz="1400" dirty="0">
                <a:latin typeface="Times New Roman"/>
                <a:cs typeface="Times New Roman"/>
              </a:rPr>
              <a:t>list.</a:t>
            </a:r>
            <a:endParaRPr sz="1400">
              <a:latin typeface="Times New Roman"/>
              <a:cs typeface="Times New Roman"/>
            </a:endParaRPr>
          </a:p>
          <a:p>
            <a:pPr marL="17095">
              <a:lnSpc>
                <a:spcPct val="95825"/>
              </a:lnSpc>
              <a:spcBef>
                <a:spcPts val="318"/>
              </a:spcBef>
            </a:pPr>
            <a:r>
              <a:rPr sz="1400" dirty="0">
                <a:latin typeface="Times New Roman"/>
                <a:cs typeface="Times New Roman"/>
              </a:rPr>
              <a:t>If earnings-based multiples are used, the </a:t>
            </a:r>
            <a:r>
              <a:rPr sz="1400" u="heavy" dirty="0">
                <a:latin typeface="Times New Roman"/>
                <a:cs typeface="Times New Roman"/>
              </a:rPr>
              <a:t>accounting rules</a:t>
            </a:r>
            <a:r>
              <a:rPr sz="1400" dirty="0">
                <a:latin typeface="Times New Roman"/>
                <a:cs typeface="Times New Roman"/>
              </a:rPr>
              <a:t> to measure earnings</a:t>
            </a:r>
            <a:endParaRPr sz="1400">
              <a:latin typeface="Times New Roman"/>
              <a:cs typeface="Times New Roman"/>
            </a:endParaRPr>
          </a:p>
        </p:txBody>
      </p:sp>
      <p:sp>
        <p:nvSpPr>
          <p:cNvPr id="5" name="object 5"/>
          <p:cNvSpPr txBox="1"/>
          <p:nvPr/>
        </p:nvSpPr>
        <p:spPr>
          <a:xfrm>
            <a:off x="1941078" y="4034339"/>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4" name="object 4"/>
          <p:cNvSpPr txBox="1"/>
          <p:nvPr/>
        </p:nvSpPr>
        <p:spPr>
          <a:xfrm>
            <a:off x="2195079" y="4252632"/>
            <a:ext cx="6227275" cy="414618"/>
          </a:xfrm>
          <a:prstGeom prst="rect">
            <a:avLst/>
          </a:prstGeom>
        </p:spPr>
        <p:txBody>
          <a:bodyPr wrap="square" lIns="0" tIns="0" rIns="0" bIns="0" rtlCol="0">
            <a:noAutofit/>
          </a:bodyPr>
          <a:lstStyle/>
          <a:p>
            <a:pPr marL="11397">
              <a:lnSpc>
                <a:spcPts val="1476"/>
              </a:lnSpc>
              <a:spcBef>
                <a:spcPts val="74"/>
              </a:spcBef>
            </a:pPr>
            <a:r>
              <a:rPr sz="1400" dirty="0">
                <a:latin typeface="Times New Roman"/>
                <a:cs typeface="Times New Roman"/>
              </a:rPr>
              <a:t>should be applied consistently across assets. The same rule applies with book-value</a:t>
            </a:r>
            <a:endParaRPr sz="1400">
              <a:latin typeface="Times New Roman"/>
              <a:cs typeface="Times New Roman"/>
            </a:endParaRPr>
          </a:p>
          <a:p>
            <a:pPr marL="11397" marR="27352">
              <a:lnSpc>
                <a:spcPct val="95825"/>
              </a:lnSpc>
            </a:pPr>
            <a:r>
              <a:rPr sz="1400" dirty="0">
                <a:latin typeface="Times New Roman"/>
                <a:cs typeface="Times New Roman"/>
              </a:rPr>
              <a:t>based multiples.</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471475" y="6193771"/>
            <a:ext cx="128155"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8</a:t>
            </a:r>
            <a:endParaRPr sz="1300">
              <a:latin typeface="Times New Roman"/>
              <a:cs typeface="Times New Roman"/>
            </a:endParaRPr>
          </a:p>
        </p:txBody>
      </p:sp>
    </p:spTree>
    <p:extLst>
      <p:ext uri="{BB962C8B-B14F-4D97-AF65-F5344CB8AC3E}">
        <p14:creationId xmlns:p14="http://schemas.microsoft.com/office/powerpoint/2010/main" val="35738084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8" name="object 8"/>
          <p:cNvSpPr txBox="1"/>
          <p:nvPr/>
        </p:nvSpPr>
        <p:spPr>
          <a:xfrm>
            <a:off x="3516875" y="1307726"/>
            <a:ext cx="222680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Is this stock cheap?</a:t>
            </a:r>
            <a:endParaRPr sz="2200">
              <a:latin typeface="Times New Roman"/>
              <a:cs typeface="Times New Roman"/>
            </a:endParaRPr>
          </a:p>
        </p:txBody>
      </p:sp>
      <p:sp>
        <p:nvSpPr>
          <p:cNvPr id="7" name="object 7"/>
          <p:cNvSpPr txBox="1"/>
          <p:nvPr/>
        </p:nvSpPr>
        <p:spPr>
          <a:xfrm>
            <a:off x="1525442" y="2095500"/>
            <a:ext cx="6766035" cy="70597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Assume that I am trying to convince you to buy a company, because it trades</a:t>
            </a:r>
            <a:endParaRPr sz="1600">
              <a:latin typeface="Times New Roman"/>
              <a:cs typeface="Times New Roman"/>
            </a:endParaRPr>
          </a:p>
          <a:p>
            <a:pPr marL="319115" marR="126120">
              <a:lnSpc>
                <a:spcPts val="1857"/>
              </a:lnSpc>
            </a:pPr>
            <a:r>
              <a:rPr sz="1600" dirty="0">
                <a:latin typeface="Times New Roman"/>
                <a:cs typeface="Times New Roman"/>
              </a:rPr>
              <a:t>at 5 times EBITDA. What are some of the questions you would ask me as a </a:t>
            </a:r>
            <a:endParaRPr sz="1600">
              <a:latin typeface="Times New Roman"/>
              <a:cs typeface="Times New Roman"/>
            </a:endParaRPr>
          </a:p>
          <a:p>
            <a:pPr marL="319115" marR="126120">
              <a:lnSpc>
                <a:spcPts val="1857"/>
              </a:lnSpc>
              <a:spcBef>
                <a:spcPts val="117"/>
              </a:spcBef>
            </a:pPr>
            <a:r>
              <a:rPr sz="1600" dirty="0">
                <a:latin typeface="Times New Roman"/>
                <a:cs typeface="Times New Roman"/>
              </a:rPr>
              <a:t>potential buyer?</a:t>
            </a:r>
            <a:endParaRPr sz="1600">
              <a:latin typeface="Times New Roman"/>
              <a:cs typeface="Times New Roman"/>
            </a:endParaRPr>
          </a:p>
        </p:txBody>
      </p:sp>
      <p:sp>
        <p:nvSpPr>
          <p:cNvPr id="6" name="object 6"/>
          <p:cNvSpPr txBox="1"/>
          <p:nvPr/>
        </p:nvSpPr>
        <p:spPr>
          <a:xfrm>
            <a:off x="1525442" y="4026497"/>
            <a:ext cx="6426062" cy="46706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Following through, what combination of fundamentals would make for a</a:t>
            </a:r>
            <a:endParaRPr sz="1600">
              <a:latin typeface="Times New Roman"/>
              <a:cs typeface="Times New Roman"/>
            </a:endParaRPr>
          </a:p>
          <a:p>
            <a:pPr marL="319115" marR="30772">
              <a:lnSpc>
                <a:spcPct val="95825"/>
              </a:lnSpc>
            </a:pPr>
            <a:r>
              <a:rPr sz="1600" dirty="0">
                <a:latin typeface="Times New Roman"/>
                <a:cs typeface="Times New Roman"/>
              </a:rPr>
              <a:t>cheap company on an EV/EBITDA basis:</a:t>
            </a:r>
            <a:endParaRPr sz="1600">
              <a:latin typeface="Times New Roman"/>
              <a:cs typeface="Times New Roman"/>
            </a:endParaRPr>
          </a:p>
        </p:txBody>
      </p:sp>
      <p:sp>
        <p:nvSpPr>
          <p:cNvPr id="5" name="object 5"/>
          <p:cNvSpPr txBox="1"/>
          <p:nvPr/>
        </p:nvSpPr>
        <p:spPr>
          <a:xfrm>
            <a:off x="1941078" y="4549809"/>
            <a:ext cx="141734" cy="978500"/>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328"/>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a:p>
            <a:pPr marL="11397">
              <a:lnSpc>
                <a:spcPct val="95825"/>
              </a:lnSpc>
              <a:spcBef>
                <a:spcPts val="404"/>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4" name="object 4"/>
          <p:cNvSpPr txBox="1"/>
          <p:nvPr/>
        </p:nvSpPr>
        <p:spPr>
          <a:xfrm>
            <a:off x="2200851" y="4553398"/>
            <a:ext cx="1518199" cy="974912"/>
          </a:xfrm>
          <a:prstGeom prst="rect">
            <a:avLst/>
          </a:prstGeom>
        </p:spPr>
        <p:txBody>
          <a:bodyPr wrap="square" lIns="0" tIns="0" rIns="0" bIns="0" rtlCol="0">
            <a:noAutofit/>
          </a:bodyPr>
          <a:lstStyle/>
          <a:p>
            <a:pPr marL="11397" marR="27352">
              <a:lnSpc>
                <a:spcPts val="1476"/>
              </a:lnSpc>
              <a:spcBef>
                <a:spcPts val="74"/>
              </a:spcBef>
            </a:pPr>
            <a:r>
              <a:rPr sz="1400" dirty="0">
                <a:latin typeface="Times New Roman"/>
                <a:cs typeface="Times New Roman"/>
              </a:rPr>
              <a:t>Tax rate</a:t>
            </a:r>
            <a:endParaRPr sz="1400">
              <a:latin typeface="Times New Roman"/>
              <a:cs typeface="Times New Roman"/>
            </a:endParaRPr>
          </a:p>
          <a:p>
            <a:pPr marL="11397" marR="27352">
              <a:lnSpc>
                <a:spcPct val="95825"/>
              </a:lnSpc>
              <a:spcBef>
                <a:spcPts val="338"/>
              </a:spcBef>
            </a:pPr>
            <a:r>
              <a:rPr sz="1400" dirty="0">
                <a:latin typeface="Times New Roman"/>
                <a:cs typeface="Times New Roman"/>
              </a:rPr>
              <a:t>Growth</a:t>
            </a:r>
            <a:endParaRPr sz="1400">
              <a:latin typeface="Times New Roman"/>
              <a:cs typeface="Times New Roman"/>
            </a:endParaRPr>
          </a:p>
          <a:p>
            <a:pPr marL="11397" marR="27352">
              <a:lnSpc>
                <a:spcPct val="95825"/>
              </a:lnSpc>
              <a:spcBef>
                <a:spcPts val="412"/>
              </a:spcBef>
            </a:pPr>
            <a:r>
              <a:rPr sz="1400" dirty="0">
                <a:latin typeface="Times New Roman"/>
                <a:cs typeface="Times New Roman"/>
              </a:rPr>
              <a:t>Return on capital</a:t>
            </a:r>
            <a:endParaRPr sz="1400">
              <a:latin typeface="Times New Roman"/>
              <a:cs typeface="Times New Roman"/>
            </a:endParaRPr>
          </a:p>
          <a:p>
            <a:pPr marL="11397">
              <a:lnSpc>
                <a:spcPct val="95825"/>
              </a:lnSpc>
              <a:spcBef>
                <a:spcPts val="412"/>
              </a:spcBef>
            </a:pPr>
            <a:r>
              <a:rPr sz="1400" dirty="0">
                <a:latin typeface="Times New Roman"/>
                <a:cs typeface="Times New Roman"/>
              </a:rPr>
              <a:t>Cost of capital/Risk</a:t>
            </a:r>
            <a:endParaRPr sz="14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89</a:t>
            </a:r>
            <a:endParaRPr sz="1300">
              <a:latin typeface="Times New Roman"/>
              <a:cs typeface="Times New Roman"/>
            </a:endParaRPr>
          </a:p>
        </p:txBody>
      </p:sp>
    </p:spTree>
    <p:extLst>
      <p:ext uri="{BB962C8B-B14F-4D97-AF65-F5344CB8AC3E}">
        <p14:creationId xmlns:p14="http://schemas.microsoft.com/office/powerpoint/2010/main" val="9571659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object 19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96" name="object 19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97" name="object 19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98" name="object 19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9" name="object 19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0" name="object 20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01" name="object 20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02" name="object 202"/>
          <p:cNvSpPr/>
          <p:nvPr/>
        </p:nvSpPr>
        <p:spPr>
          <a:xfrm>
            <a:off x="1454727" y="2017059"/>
            <a:ext cx="7048498" cy="3697941"/>
          </a:xfrm>
          <a:custGeom>
            <a:avLst/>
            <a:gdLst/>
            <a:ahLst/>
            <a:cxnLst/>
            <a:rect l="l" t="t" r="r" b="b"/>
            <a:pathLst>
              <a:path w="7753348" h="4191000">
                <a:moveTo>
                  <a:pt x="0" y="0"/>
                </a:moveTo>
                <a:lnTo>
                  <a:pt x="0" y="4191000"/>
                </a:lnTo>
                <a:lnTo>
                  <a:pt x="7753348" y="4191000"/>
                </a:lnTo>
                <a:lnTo>
                  <a:pt x="7753348" y="0"/>
                </a:lnTo>
                <a:lnTo>
                  <a:pt x="0" y="0"/>
                </a:lnTo>
                <a:close/>
              </a:path>
            </a:pathLst>
          </a:custGeom>
          <a:solidFill>
            <a:srgbClr val="FEFFFF"/>
          </a:solidFill>
        </p:spPr>
        <p:txBody>
          <a:bodyPr wrap="square" lIns="0" tIns="0" rIns="0" bIns="0" rtlCol="0">
            <a:noAutofit/>
          </a:bodyPr>
          <a:lstStyle/>
          <a:p>
            <a:endParaRPr/>
          </a:p>
        </p:txBody>
      </p:sp>
      <p:sp>
        <p:nvSpPr>
          <p:cNvPr id="203" name="object 203"/>
          <p:cNvSpPr/>
          <p:nvPr/>
        </p:nvSpPr>
        <p:spPr>
          <a:xfrm>
            <a:off x="3815696" y="2097047"/>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04" name="object 204"/>
          <p:cNvSpPr/>
          <p:nvPr/>
        </p:nvSpPr>
        <p:spPr>
          <a:xfrm>
            <a:off x="3815696" y="2177036"/>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05" name="object 205"/>
          <p:cNvSpPr/>
          <p:nvPr/>
        </p:nvSpPr>
        <p:spPr>
          <a:xfrm>
            <a:off x="3815696" y="2257024"/>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06" name="object 206"/>
          <p:cNvSpPr/>
          <p:nvPr/>
        </p:nvSpPr>
        <p:spPr>
          <a:xfrm>
            <a:off x="3815696" y="2337013"/>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07" name="object 207"/>
          <p:cNvSpPr/>
          <p:nvPr/>
        </p:nvSpPr>
        <p:spPr>
          <a:xfrm>
            <a:off x="3815696" y="2417002"/>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08" name="object 208"/>
          <p:cNvSpPr/>
          <p:nvPr/>
        </p:nvSpPr>
        <p:spPr>
          <a:xfrm>
            <a:off x="3815696" y="2496991"/>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09" name="object 209"/>
          <p:cNvSpPr/>
          <p:nvPr/>
        </p:nvSpPr>
        <p:spPr>
          <a:xfrm>
            <a:off x="3815696" y="2576980"/>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10" name="object 210"/>
          <p:cNvSpPr/>
          <p:nvPr/>
        </p:nvSpPr>
        <p:spPr>
          <a:xfrm>
            <a:off x="3815696" y="2656969"/>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11" name="object 211"/>
          <p:cNvSpPr/>
          <p:nvPr/>
        </p:nvSpPr>
        <p:spPr>
          <a:xfrm>
            <a:off x="3815696" y="2736957"/>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12" name="object 212"/>
          <p:cNvSpPr/>
          <p:nvPr/>
        </p:nvSpPr>
        <p:spPr>
          <a:xfrm>
            <a:off x="3815696" y="2816946"/>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13" name="object 213"/>
          <p:cNvSpPr/>
          <p:nvPr/>
        </p:nvSpPr>
        <p:spPr>
          <a:xfrm>
            <a:off x="3815696" y="2896934"/>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14" name="object 214"/>
          <p:cNvSpPr/>
          <p:nvPr/>
        </p:nvSpPr>
        <p:spPr>
          <a:xfrm>
            <a:off x="3815696" y="2976923"/>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15" name="object 215"/>
          <p:cNvSpPr/>
          <p:nvPr/>
        </p:nvSpPr>
        <p:spPr>
          <a:xfrm>
            <a:off x="3815696" y="3056912"/>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16" name="object 216"/>
          <p:cNvSpPr/>
          <p:nvPr/>
        </p:nvSpPr>
        <p:spPr>
          <a:xfrm>
            <a:off x="3815696" y="3136901"/>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17" name="object 217"/>
          <p:cNvSpPr/>
          <p:nvPr/>
        </p:nvSpPr>
        <p:spPr>
          <a:xfrm>
            <a:off x="3815696" y="3216889"/>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18" name="object 218"/>
          <p:cNvSpPr/>
          <p:nvPr/>
        </p:nvSpPr>
        <p:spPr>
          <a:xfrm>
            <a:off x="3815696" y="3296878"/>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19" name="object 219"/>
          <p:cNvSpPr/>
          <p:nvPr/>
        </p:nvSpPr>
        <p:spPr>
          <a:xfrm>
            <a:off x="3815696" y="3376867"/>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20" name="object 220"/>
          <p:cNvSpPr/>
          <p:nvPr/>
        </p:nvSpPr>
        <p:spPr>
          <a:xfrm>
            <a:off x="3815696" y="3456856"/>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21" name="object 221"/>
          <p:cNvSpPr/>
          <p:nvPr/>
        </p:nvSpPr>
        <p:spPr>
          <a:xfrm>
            <a:off x="3815696" y="3536845"/>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22" name="object 222"/>
          <p:cNvSpPr/>
          <p:nvPr/>
        </p:nvSpPr>
        <p:spPr>
          <a:xfrm>
            <a:off x="3815696" y="3616834"/>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23" name="object 223"/>
          <p:cNvSpPr/>
          <p:nvPr/>
        </p:nvSpPr>
        <p:spPr>
          <a:xfrm>
            <a:off x="3815696" y="3696821"/>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24" name="object 224"/>
          <p:cNvSpPr/>
          <p:nvPr/>
        </p:nvSpPr>
        <p:spPr>
          <a:xfrm>
            <a:off x="3815696" y="3776810"/>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25" name="object 225"/>
          <p:cNvSpPr/>
          <p:nvPr/>
        </p:nvSpPr>
        <p:spPr>
          <a:xfrm>
            <a:off x="3815696" y="3856799"/>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26" name="object 226"/>
          <p:cNvSpPr/>
          <p:nvPr/>
        </p:nvSpPr>
        <p:spPr>
          <a:xfrm>
            <a:off x="3815696" y="3936788"/>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27" name="object 227"/>
          <p:cNvSpPr/>
          <p:nvPr/>
        </p:nvSpPr>
        <p:spPr>
          <a:xfrm>
            <a:off x="3815696" y="4016777"/>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28" name="object 228"/>
          <p:cNvSpPr/>
          <p:nvPr/>
        </p:nvSpPr>
        <p:spPr>
          <a:xfrm>
            <a:off x="3815696" y="4096766"/>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29" name="object 229"/>
          <p:cNvSpPr/>
          <p:nvPr/>
        </p:nvSpPr>
        <p:spPr>
          <a:xfrm>
            <a:off x="3815696" y="4176754"/>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30" name="object 230"/>
          <p:cNvSpPr/>
          <p:nvPr/>
        </p:nvSpPr>
        <p:spPr>
          <a:xfrm>
            <a:off x="3815696" y="4256743"/>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31" name="object 231"/>
          <p:cNvSpPr/>
          <p:nvPr/>
        </p:nvSpPr>
        <p:spPr>
          <a:xfrm>
            <a:off x="3815696" y="4336732"/>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32" name="object 232"/>
          <p:cNvSpPr/>
          <p:nvPr/>
        </p:nvSpPr>
        <p:spPr>
          <a:xfrm>
            <a:off x="3815696" y="4416721"/>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33" name="object 233"/>
          <p:cNvSpPr/>
          <p:nvPr/>
        </p:nvSpPr>
        <p:spPr>
          <a:xfrm>
            <a:off x="3815696" y="4496709"/>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34" name="object 234"/>
          <p:cNvSpPr/>
          <p:nvPr/>
        </p:nvSpPr>
        <p:spPr>
          <a:xfrm>
            <a:off x="3815696" y="4576698"/>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35" name="object 235"/>
          <p:cNvSpPr/>
          <p:nvPr/>
        </p:nvSpPr>
        <p:spPr>
          <a:xfrm>
            <a:off x="3815696" y="4656686"/>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36" name="object 236"/>
          <p:cNvSpPr/>
          <p:nvPr/>
        </p:nvSpPr>
        <p:spPr>
          <a:xfrm>
            <a:off x="3815696" y="4736675"/>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37" name="object 237"/>
          <p:cNvSpPr/>
          <p:nvPr/>
        </p:nvSpPr>
        <p:spPr>
          <a:xfrm>
            <a:off x="3815696" y="4816664"/>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38" name="object 238"/>
          <p:cNvSpPr/>
          <p:nvPr/>
        </p:nvSpPr>
        <p:spPr>
          <a:xfrm>
            <a:off x="3815696" y="4896653"/>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39" name="object 239"/>
          <p:cNvSpPr/>
          <p:nvPr/>
        </p:nvSpPr>
        <p:spPr>
          <a:xfrm>
            <a:off x="3815696" y="4976642"/>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40" name="object 240"/>
          <p:cNvSpPr/>
          <p:nvPr/>
        </p:nvSpPr>
        <p:spPr>
          <a:xfrm>
            <a:off x="3815696" y="5056631"/>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41" name="object 241"/>
          <p:cNvSpPr/>
          <p:nvPr/>
        </p:nvSpPr>
        <p:spPr>
          <a:xfrm>
            <a:off x="3815696" y="5136619"/>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42" name="object 242"/>
          <p:cNvSpPr/>
          <p:nvPr/>
        </p:nvSpPr>
        <p:spPr>
          <a:xfrm>
            <a:off x="3815696" y="5216608"/>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43" name="object 243"/>
          <p:cNvSpPr/>
          <p:nvPr/>
        </p:nvSpPr>
        <p:spPr>
          <a:xfrm>
            <a:off x="3815696" y="5296596"/>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44" name="object 244"/>
          <p:cNvSpPr/>
          <p:nvPr/>
        </p:nvSpPr>
        <p:spPr>
          <a:xfrm>
            <a:off x="3815696" y="5376585"/>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45" name="object 245"/>
          <p:cNvSpPr/>
          <p:nvPr/>
        </p:nvSpPr>
        <p:spPr>
          <a:xfrm>
            <a:off x="3815696" y="5456574"/>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46" name="object 246"/>
          <p:cNvSpPr/>
          <p:nvPr/>
        </p:nvSpPr>
        <p:spPr>
          <a:xfrm>
            <a:off x="3815696" y="5536563"/>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47" name="object 247"/>
          <p:cNvSpPr/>
          <p:nvPr/>
        </p:nvSpPr>
        <p:spPr>
          <a:xfrm>
            <a:off x="3815696" y="5622704"/>
            <a:ext cx="2326560" cy="0"/>
          </a:xfrm>
          <a:custGeom>
            <a:avLst/>
            <a:gdLst/>
            <a:ahLst/>
            <a:cxnLst/>
            <a:rect l="l" t="t" r="r" b="b"/>
            <a:pathLst>
              <a:path w="2559216">
                <a:moveTo>
                  <a:pt x="2559216" y="0"/>
                </a:moveTo>
                <a:lnTo>
                  <a:pt x="0" y="0"/>
                </a:lnTo>
              </a:path>
              <a:path w="2559216">
                <a:moveTo>
                  <a:pt x="0" y="0"/>
                </a:moveTo>
                <a:lnTo>
                  <a:pt x="2559216" y="1"/>
                </a:lnTo>
              </a:path>
            </a:pathLst>
          </a:custGeom>
          <a:ln w="836">
            <a:solidFill>
              <a:srgbClr val="000000"/>
            </a:solidFill>
          </a:ln>
        </p:spPr>
        <p:txBody>
          <a:bodyPr wrap="square" lIns="0" tIns="0" rIns="0" bIns="0" rtlCol="0">
            <a:noAutofit/>
          </a:bodyPr>
          <a:lstStyle/>
          <a:p>
            <a:endParaRPr/>
          </a:p>
        </p:txBody>
      </p:sp>
      <p:sp>
        <p:nvSpPr>
          <p:cNvPr id="248" name="object 248"/>
          <p:cNvSpPr/>
          <p:nvPr/>
        </p:nvSpPr>
        <p:spPr>
          <a:xfrm>
            <a:off x="3809357" y="2097047"/>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49" name="object 249"/>
          <p:cNvSpPr/>
          <p:nvPr/>
        </p:nvSpPr>
        <p:spPr>
          <a:xfrm>
            <a:off x="3809357" y="2177036"/>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50" name="object 250"/>
          <p:cNvSpPr/>
          <p:nvPr/>
        </p:nvSpPr>
        <p:spPr>
          <a:xfrm>
            <a:off x="3809357" y="2257024"/>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51" name="object 251"/>
          <p:cNvSpPr/>
          <p:nvPr/>
        </p:nvSpPr>
        <p:spPr>
          <a:xfrm>
            <a:off x="3809357" y="2337013"/>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52" name="object 252"/>
          <p:cNvSpPr/>
          <p:nvPr/>
        </p:nvSpPr>
        <p:spPr>
          <a:xfrm>
            <a:off x="3809357" y="2417002"/>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53" name="object 253"/>
          <p:cNvSpPr/>
          <p:nvPr/>
        </p:nvSpPr>
        <p:spPr>
          <a:xfrm>
            <a:off x="3809357" y="2496991"/>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54" name="object 254"/>
          <p:cNvSpPr/>
          <p:nvPr/>
        </p:nvSpPr>
        <p:spPr>
          <a:xfrm>
            <a:off x="3809357" y="2576980"/>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55" name="object 255"/>
          <p:cNvSpPr/>
          <p:nvPr/>
        </p:nvSpPr>
        <p:spPr>
          <a:xfrm>
            <a:off x="3809357" y="2656969"/>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56" name="object 256"/>
          <p:cNvSpPr/>
          <p:nvPr/>
        </p:nvSpPr>
        <p:spPr>
          <a:xfrm>
            <a:off x="3809357" y="2736957"/>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57" name="object 257"/>
          <p:cNvSpPr/>
          <p:nvPr/>
        </p:nvSpPr>
        <p:spPr>
          <a:xfrm>
            <a:off x="3809357" y="2816946"/>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58" name="object 258"/>
          <p:cNvSpPr/>
          <p:nvPr/>
        </p:nvSpPr>
        <p:spPr>
          <a:xfrm>
            <a:off x="3809357" y="2896934"/>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59" name="object 259"/>
          <p:cNvSpPr/>
          <p:nvPr/>
        </p:nvSpPr>
        <p:spPr>
          <a:xfrm>
            <a:off x="3809357" y="2976923"/>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60" name="object 260"/>
          <p:cNvSpPr/>
          <p:nvPr/>
        </p:nvSpPr>
        <p:spPr>
          <a:xfrm>
            <a:off x="3809357" y="3056912"/>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61" name="object 261"/>
          <p:cNvSpPr/>
          <p:nvPr/>
        </p:nvSpPr>
        <p:spPr>
          <a:xfrm>
            <a:off x="3809357" y="3136901"/>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62" name="object 262"/>
          <p:cNvSpPr/>
          <p:nvPr/>
        </p:nvSpPr>
        <p:spPr>
          <a:xfrm>
            <a:off x="3809357" y="3216889"/>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63" name="object 263"/>
          <p:cNvSpPr/>
          <p:nvPr/>
        </p:nvSpPr>
        <p:spPr>
          <a:xfrm>
            <a:off x="3809357" y="3296878"/>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64" name="object 264"/>
          <p:cNvSpPr/>
          <p:nvPr/>
        </p:nvSpPr>
        <p:spPr>
          <a:xfrm>
            <a:off x="3809357" y="3376867"/>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65" name="object 265"/>
          <p:cNvSpPr/>
          <p:nvPr/>
        </p:nvSpPr>
        <p:spPr>
          <a:xfrm>
            <a:off x="3809357" y="3456856"/>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66" name="object 266"/>
          <p:cNvSpPr/>
          <p:nvPr/>
        </p:nvSpPr>
        <p:spPr>
          <a:xfrm>
            <a:off x="3809357" y="3536845"/>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67" name="object 267"/>
          <p:cNvSpPr/>
          <p:nvPr/>
        </p:nvSpPr>
        <p:spPr>
          <a:xfrm>
            <a:off x="3809357" y="3616834"/>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68" name="object 268"/>
          <p:cNvSpPr/>
          <p:nvPr/>
        </p:nvSpPr>
        <p:spPr>
          <a:xfrm>
            <a:off x="3809357" y="3696821"/>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69" name="object 269"/>
          <p:cNvSpPr/>
          <p:nvPr/>
        </p:nvSpPr>
        <p:spPr>
          <a:xfrm>
            <a:off x="3809357" y="3776810"/>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70" name="object 270"/>
          <p:cNvSpPr/>
          <p:nvPr/>
        </p:nvSpPr>
        <p:spPr>
          <a:xfrm>
            <a:off x="3809357" y="3856799"/>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71" name="object 271"/>
          <p:cNvSpPr/>
          <p:nvPr/>
        </p:nvSpPr>
        <p:spPr>
          <a:xfrm>
            <a:off x="3809357" y="3936788"/>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72" name="object 272"/>
          <p:cNvSpPr/>
          <p:nvPr/>
        </p:nvSpPr>
        <p:spPr>
          <a:xfrm>
            <a:off x="3809357" y="4016777"/>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73" name="object 273"/>
          <p:cNvSpPr/>
          <p:nvPr/>
        </p:nvSpPr>
        <p:spPr>
          <a:xfrm>
            <a:off x="3809357" y="4096766"/>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74" name="object 274"/>
          <p:cNvSpPr/>
          <p:nvPr/>
        </p:nvSpPr>
        <p:spPr>
          <a:xfrm>
            <a:off x="3809357" y="4176754"/>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75" name="object 275"/>
          <p:cNvSpPr/>
          <p:nvPr/>
        </p:nvSpPr>
        <p:spPr>
          <a:xfrm>
            <a:off x="3809357" y="4256743"/>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76" name="object 276"/>
          <p:cNvSpPr/>
          <p:nvPr/>
        </p:nvSpPr>
        <p:spPr>
          <a:xfrm>
            <a:off x="3809357" y="4336732"/>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77" name="object 277"/>
          <p:cNvSpPr/>
          <p:nvPr/>
        </p:nvSpPr>
        <p:spPr>
          <a:xfrm>
            <a:off x="3809357" y="4416721"/>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78" name="object 278"/>
          <p:cNvSpPr/>
          <p:nvPr/>
        </p:nvSpPr>
        <p:spPr>
          <a:xfrm>
            <a:off x="3809357" y="4496709"/>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79" name="object 279"/>
          <p:cNvSpPr/>
          <p:nvPr/>
        </p:nvSpPr>
        <p:spPr>
          <a:xfrm>
            <a:off x="3809357" y="4576698"/>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80" name="object 280"/>
          <p:cNvSpPr/>
          <p:nvPr/>
        </p:nvSpPr>
        <p:spPr>
          <a:xfrm>
            <a:off x="3809357" y="4656686"/>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81" name="object 281"/>
          <p:cNvSpPr/>
          <p:nvPr/>
        </p:nvSpPr>
        <p:spPr>
          <a:xfrm>
            <a:off x="3809357" y="4736675"/>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82" name="object 282"/>
          <p:cNvSpPr/>
          <p:nvPr/>
        </p:nvSpPr>
        <p:spPr>
          <a:xfrm>
            <a:off x="3809357" y="4816664"/>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83" name="object 283"/>
          <p:cNvSpPr/>
          <p:nvPr/>
        </p:nvSpPr>
        <p:spPr>
          <a:xfrm>
            <a:off x="3809357" y="4896653"/>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84" name="object 284"/>
          <p:cNvSpPr/>
          <p:nvPr/>
        </p:nvSpPr>
        <p:spPr>
          <a:xfrm>
            <a:off x="3809357" y="4976642"/>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85" name="object 285"/>
          <p:cNvSpPr/>
          <p:nvPr/>
        </p:nvSpPr>
        <p:spPr>
          <a:xfrm>
            <a:off x="3809357" y="5056631"/>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86" name="object 286"/>
          <p:cNvSpPr/>
          <p:nvPr/>
        </p:nvSpPr>
        <p:spPr>
          <a:xfrm>
            <a:off x="3809357" y="5136619"/>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87" name="object 287"/>
          <p:cNvSpPr/>
          <p:nvPr/>
        </p:nvSpPr>
        <p:spPr>
          <a:xfrm>
            <a:off x="3809357" y="5216608"/>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88" name="object 288"/>
          <p:cNvSpPr/>
          <p:nvPr/>
        </p:nvSpPr>
        <p:spPr>
          <a:xfrm>
            <a:off x="3809357" y="5296596"/>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89" name="object 289"/>
          <p:cNvSpPr/>
          <p:nvPr/>
        </p:nvSpPr>
        <p:spPr>
          <a:xfrm>
            <a:off x="3809357" y="5376585"/>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90" name="object 290"/>
          <p:cNvSpPr/>
          <p:nvPr/>
        </p:nvSpPr>
        <p:spPr>
          <a:xfrm>
            <a:off x="3809357" y="5456574"/>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91" name="object 291"/>
          <p:cNvSpPr/>
          <p:nvPr/>
        </p:nvSpPr>
        <p:spPr>
          <a:xfrm>
            <a:off x="3809357" y="5536563"/>
            <a:ext cx="900195" cy="0"/>
          </a:xfrm>
          <a:custGeom>
            <a:avLst/>
            <a:gdLst/>
            <a:ahLst/>
            <a:cxnLst/>
            <a:rect l="l" t="t" r="r" b="b"/>
            <a:pathLst>
              <a:path w="990214">
                <a:moveTo>
                  <a:pt x="990214" y="0"/>
                </a:moveTo>
                <a:lnTo>
                  <a:pt x="6973" y="0"/>
                </a:lnTo>
              </a:path>
              <a:path w="990214">
                <a:moveTo>
                  <a:pt x="6973" y="0"/>
                </a:moveTo>
                <a:lnTo>
                  <a:pt x="990214" y="1"/>
                </a:lnTo>
              </a:path>
            </a:pathLst>
          </a:custGeom>
          <a:ln w="836">
            <a:solidFill>
              <a:srgbClr val="000000"/>
            </a:solidFill>
          </a:ln>
        </p:spPr>
        <p:txBody>
          <a:bodyPr wrap="square" lIns="0" tIns="0" rIns="0" bIns="0" rtlCol="0">
            <a:noAutofit/>
          </a:bodyPr>
          <a:lstStyle/>
          <a:p>
            <a:endParaRPr/>
          </a:p>
        </p:txBody>
      </p:sp>
      <p:sp>
        <p:nvSpPr>
          <p:cNvPr id="292" name="object 292"/>
          <p:cNvSpPr/>
          <p:nvPr/>
        </p:nvSpPr>
        <p:spPr>
          <a:xfrm>
            <a:off x="3815698" y="5622705"/>
            <a:ext cx="906534" cy="0"/>
          </a:xfrm>
          <a:custGeom>
            <a:avLst/>
            <a:gdLst/>
            <a:ahLst/>
            <a:cxnLst/>
            <a:rect l="l" t="t" r="r" b="b"/>
            <a:pathLst>
              <a:path w="997187">
                <a:moveTo>
                  <a:pt x="0" y="0"/>
                </a:moveTo>
                <a:lnTo>
                  <a:pt x="997187" y="0"/>
                </a:lnTo>
              </a:path>
            </a:pathLst>
          </a:custGeom>
          <a:ln w="15216">
            <a:solidFill>
              <a:srgbClr val="000000"/>
            </a:solidFill>
          </a:ln>
        </p:spPr>
        <p:txBody>
          <a:bodyPr wrap="square" lIns="0" tIns="0" rIns="0" bIns="0" rtlCol="0">
            <a:noAutofit/>
          </a:bodyPr>
          <a:lstStyle/>
          <a:p>
            <a:endParaRPr/>
          </a:p>
        </p:txBody>
      </p:sp>
      <p:sp>
        <p:nvSpPr>
          <p:cNvPr id="293" name="object 293"/>
          <p:cNvSpPr/>
          <p:nvPr/>
        </p:nvSpPr>
        <p:spPr>
          <a:xfrm>
            <a:off x="4722231" y="5625781"/>
            <a:ext cx="938231" cy="0"/>
          </a:xfrm>
          <a:custGeom>
            <a:avLst/>
            <a:gdLst/>
            <a:ahLst/>
            <a:cxnLst/>
            <a:rect l="l" t="t" r="r" b="b"/>
            <a:pathLst>
              <a:path w="1032054">
                <a:moveTo>
                  <a:pt x="0" y="0"/>
                </a:moveTo>
                <a:lnTo>
                  <a:pt x="1032054" y="0"/>
                </a:lnTo>
              </a:path>
            </a:pathLst>
          </a:custGeom>
          <a:ln w="6973">
            <a:solidFill>
              <a:srgbClr val="000000"/>
            </a:solidFill>
          </a:ln>
        </p:spPr>
        <p:txBody>
          <a:bodyPr wrap="square" lIns="0" tIns="0" rIns="0" bIns="0" rtlCol="0">
            <a:noAutofit/>
          </a:bodyPr>
          <a:lstStyle/>
          <a:p>
            <a:endParaRPr/>
          </a:p>
        </p:txBody>
      </p:sp>
      <p:sp>
        <p:nvSpPr>
          <p:cNvPr id="294" name="object 294"/>
          <p:cNvSpPr/>
          <p:nvPr/>
        </p:nvSpPr>
        <p:spPr>
          <a:xfrm>
            <a:off x="4722231" y="5708846"/>
            <a:ext cx="931891" cy="0"/>
          </a:xfrm>
          <a:custGeom>
            <a:avLst/>
            <a:gdLst/>
            <a:ahLst/>
            <a:cxnLst/>
            <a:rect l="l" t="t" r="r" b="b"/>
            <a:pathLst>
              <a:path w="1025080">
                <a:moveTo>
                  <a:pt x="1025080" y="0"/>
                </a:moveTo>
                <a:lnTo>
                  <a:pt x="0" y="0"/>
                </a:lnTo>
              </a:path>
            </a:pathLst>
          </a:custGeom>
          <a:ln w="836">
            <a:solidFill>
              <a:srgbClr val="000000"/>
            </a:solidFill>
          </a:ln>
        </p:spPr>
        <p:txBody>
          <a:bodyPr wrap="square" lIns="0" tIns="0" rIns="0" bIns="0" rtlCol="0">
            <a:noAutofit/>
          </a:bodyPr>
          <a:lstStyle/>
          <a:p>
            <a:endParaRPr/>
          </a:p>
        </p:txBody>
      </p:sp>
      <p:sp>
        <p:nvSpPr>
          <p:cNvPr id="295" name="object 295"/>
          <p:cNvSpPr/>
          <p:nvPr/>
        </p:nvSpPr>
        <p:spPr>
          <a:xfrm>
            <a:off x="4722231" y="2100124"/>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296" name="object 296"/>
          <p:cNvSpPr/>
          <p:nvPr/>
        </p:nvSpPr>
        <p:spPr>
          <a:xfrm>
            <a:off x="4722231" y="2180112"/>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297" name="object 297"/>
          <p:cNvSpPr/>
          <p:nvPr/>
        </p:nvSpPr>
        <p:spPr>
          <a:xfrm>
            <a:off x="4722231" y="2260101"/>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298" name="object 298"/>
          <p:cNvSpPr/>
          <p:nvPr/>
        </p:nvSpPr>
        <p:spPr>
          <a:xfrm>
            <a:off x="4722231" y="2340090"/>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299" name="object 299"/>
          <p:cNvSpPr/>
          <p:nvPr/>
        </p:nvSpPr>
        <p:spPr>
          <a:xfrm>
            <a:off x="4722231" y="2420079"/>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00" name="object 300"/>
          <p:cNvSpPr/>
          <p:nvPr/>
        </p:nvSpPr>
        <p:spPr>
          <a:xfrm>
            <a:off x="4722231" y="2500068"/>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01" name="object 301"/>
          <p:cNvSpPr/>
          <p:nvPr/>
        </p:nvSpPr>
        <p:spPr>
          <a:xfrm>
            <a:off x="4722231" y="2580056"/>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02" name="object 302"/>
          <p:cNvSpPr/>
          <p:nvPr/>
        </p:nvSpPr>
        <p:spPr>
          <a:xfrm>
            <a:off x="4722231" y="2660044"/>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03" name="object 303"/>
          <p:cNvSpPr/>
          <p:nvPr/>
        </p:nvSpPr>
        <p:spPr>
          <a:xfrm>
            <a:off x="4722231" y="2740033"/>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04" name="object 304"/>
          <p:cNvSpPr/>
          <p:nvPr/>
        </p:nvSpPr>
        <p:spPr>
          <a:xfrm>
            <a:off x="4722231" y="2820022"/>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05" name="object 305"/>
          <p:cNvSpPr/>
          <p:nvPr/>
        </p:nvSpPr>
        <p:spPr>
          <a:xfrm>
            <a:off x="4722231" y="2900011"/>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06" name="object 306"/>
          <p:cNvSpPr/>
          <p:nvPr/>
        </p:nvSpPr>
        <p:spPr>
          <a:xfrm>
            <a:off x="4722231" y="2980000"/>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07" name="object 307"/>
          <p:cNvSpPr/>
          <p:nvPr/>
        </p:nvSpPr>
        <p:spPr>
          <a:xfrm>
            <a:off x="4722231" y="3059989"/>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08" name="object 308"/>
          <p:cNvSpPr/>
          <p:nvPr/>
        </p:nvSpPr>
        <p:spPr>
          <a:xfrm>
            <a:off x="4722231" y="3139977"/>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09" name="object 309"/>
          <p:cNvSpPr/>
          <p:nvPr/>
        </p:nvSpPr>
        <p:spPr>
          <a:xfrm>
            <a:off x="4722231" y="3219966"/>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10" name="object 310"/>
          <p:cNvSpPr/>
          <p:nvPr/>
        </p:nvSpPr>
        <p:spPr>
          <a:xfrm>
            <a:off x="4722231" y="3299955"/>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11" name="object 311"/>
          <p:cNvSpPr/>
          <p:nvPr/>
        </p:nvSpPr>
        <p:spPr>
          <a:xfrm>
            <a:off x="4722231" y="3379943"/>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12" name="object 312"/>
          <p:cNvSpPr/>
          <p:nvPr/>
        </p:nvSpPr>
        <p:spPr>
          <a:xfrm>
            <a:off x="4722231" y="3459932"/>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13" name="object 313"/>
          <p:cNvSpPr/>
          <p:nvPr/>
        </p:nvSpPr>
        <p:spPr>
          <a:xfrm>
            <a:off x="4722231" y="3539921"/>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14" name="object 314"/>
          <p:cNvSpPr/>
          <p:nvPr/>
        </p:nvSpPr>
        <p:spPr>
          <a:xfrm>
            <a:off x="4722231" y="3619909"/>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15" name="object 315"/>
          <p:cNvSpPr/>
          <p:nvPr/>
        </p:nvSpPr>
        <p:spPr>
          <a:xfrm>
            <a:off x="4722231" y="3699898"/>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16" name="object 316"/>
          <p:cNvSpPr/>
          <p:nvPr/>
        </p:nvSpPr>
        <p:spPr>
          <a:xfrm>
            <a:off x="4722231" y="3779887"/>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17" name="object 317"/>
          <p:cNvSpPr/>
          <p:nvPr/>
        </p:nvSpPr>
        <p:spPr>
          <a:xfrm>
            <a:off x="4722231" y="3859876"/>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18" name="object 318"/>
          <p:cNvSpPr/>
          <p:nvPr/>
        </p:nvSpPr>
        <p:spPr>
          <a:xfrm>
            <a:off x="4722231" y="3939865"/>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19" name="object 319"/>
          <p:cNvSpPr/>
          <p:nvPr/>
        </p:nvSpPr>
        <p:spPr>
          <a:xfrm>
            <a:off x="4722231" y="4019854"/>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20" name="object 320"/>
          <p:cNvSpPr/>
          <p:nvPr/>
        </p:nvSpPr>
        <p:spPr>
          <a:xfrm>
            <a:off x="4722231" y="4099842"/>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21" name="object 321"/>
          <p:cNvSpPr/>
          <p:nvPr/>
        </p:nvSpPr>
        <p:spPr>
          <a:xfrm>
            <a:off x="4722231" y="4179831"/>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22" name="object 322"/>
          <p:cNvSpPr/>
          <p:nvPr/>
        </p:nvSpPr>
        <p:spPr>
          <a:xfrm>
            <a:off x="4722231" y="4259819"/>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23" name="object 323"/>
          <p:cNvSpPr/>
          <p:nvPr/>
        </p:nvSpPr>
        <p:spPr>
          <a:xfrm>
            <a:off x="4722231" y="4339808"/>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24" name="object 324"/>
          <p:cNvSpPr/>
          <p:nvPr/>
        </p:nvSpPr>
        <p:spPr>
          <a:xfrm>
            <a:off x="4722231" y="4419797"/>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25" name="object 325"/>
          <p:cNvSpPr/>
          <p:nvPr/>
        </p:nvSpPr>
        <p:spPr>
          <a:xfrm>
            <a:off x="4722231" y="4499786"/>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26" name="object 326"/>
          <p:cNvSpPr/>
          <p:nvPr/>
        </p:nvSpPr>
        <p:spPr>
          <a:xfrm>
            <a:off x="4722231" y="4579774"/>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27" name="object 327"/>
          <p:cNvSpPr/>
          <p:nvPr/>
        </p:nvSpPr>
        <p:spPr>
          <a:xfrm>
            <a:off x="4722231" y="4659763"/>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28" name="object 328"/>
          <p:cNvSpPr/>
          <p:nvPr/>
        </p:nvSpPr>
        <p:spPr>
          <a:xfrm>
            <a:off x="4722231" y="4739752"/>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29" name="object 329"/>
          <p:cNvSpPr/>
          <p:nvPr/>
        </p:nvSpPr>
        <p:spPr>
          <a:xfrm>
            <a:off x="4722231" y="4819741"/>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30" name="object 330"/>
          <p:cNvSpPr/>
          <p:nvPr/>
        </p:nvSpPr>
        <p:spPr>
          <a:xfrm>
            <a:off x="4722231" y="4899730"/>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31" name="object 331"/>
          <p:cNvSpPr/>
          <p:nvPr/>
        </p:nvSpPr>
        <p:spPr>
          <a:xfrm>
            <a:off x="4722231" y="4979719"/>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32" name="object 332"/>
          <p:cNvSpPr/>
          <p:nvPr/>
        </p:nvSpPr>
        <p:spPr>
          <a:xfrm>
            <a:off x="4722231" y="5059706"/>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33" name="object 333"/>
          <p:cNvSpPr/>
          <p:nvPr/>
        </p:nvSpPr>
        <p:spPr>
          <a:xfrm>
            <a:off x="4722231" y="5139695"/>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34" name="object 334"/>
          <p:cNvSpPr/>
          <p:nvPr/>
        </p:nvSpPr>
        <p:spPr>
          <a:xfrm>
            <a:off x="4722231" y="5219684"/>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35" name="object 335"/>
          <p:cNvSpPr/>
          <p:nvPr/>
        </p:nvSpPr>
        <p:spPr>
          <a:xfrm>
            <a:off x="4722231" y="5299673"/>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36" name="object 336"/>
          <p:cNvSpPr/>
          <p:nvPr/>
        </p:nvSpPr>
        <p:spPr>
          <a:xfrm>
            <a:off x="4722231" y="5379662"/>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37" name="object 337"/>
          <p:cNvSpPr/>
          <p:nvPr/>
        </p:nvSpPr>
        <p:spPr>
          <a:xfrm>
            <a:off x="4722231" y="5459651"/>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38" name="object 338"/>
          <p:cNvSpPr/>
          <p:nvPr/>
        </p:nvSpPr>
        <p:spPr>
          <a:xfrm>
            <a:off x="4722231" y="5539639"/>
            <a:ext cx="1426365" cy="0"/>
          </a:xfrm>
          <a:custGeom>
            <a:avLst/>
            <a:gdLst/>
            <a:ahLst/>
            <a:cxnLst/>
            <a:rect l="l" t="t" r="r" b="b"/>
            <a:pathLst>
              <a:path w="1569001">
                <a:moveTo>
                  <a:pt x="1562028" y="0"/>
                </a:moveTo>
                <a:lnTo>
                  <a:pt x="0" y="0"/>
                </a:lnTo>
              </a:path>
              <a:path w="1569001">
                <a:moveTo>
                  <a:pt x="0" y="1"/>
                </a:moveTo>
                <a:lnTo>
                  <a:pt x="1562028" y="0"/>
                </a:lnTo>
              </a:path>
            </a:pathLst>
          </a:custGeom>
          <a:ln w="6973">
            <a:solidFill>
              <a:srgbClr val="000000"/>
            </a:solidFill>
          </a:ln>
        </p:spPr>
        <p:txBody>
          <a:bodyPr wrap="square" lIns="0" tIns="0" rIns="0" bIns="0" rtlCol="0">
            <a:noAutofit/>
          </a:bodyPr>
          <a:lstStyle/>
          <a:p>
            <a:endParaRPr/>
          </a:p>
        </p:txBody>
      </p:sp>
      <p:sp>
        <p:nvSpPr>
          <p:cNvPr id="339" name="object 339"/>
          <p:cNvSpPr/>
          <p:nvPr/>
        </p:nvSpPr>
        <p:spPr>
          <a:xfrm>
            <a:off x="5673142" y="5622705"/>
            <a:ext cx="475455" cy="0"/>
          </a:xfrm>
          <a:custGeom>
            <a:avLst/>
            <a:gdLst/>
            <a:ahLst/>
            <a:cxnLst/>
            <a:rect l="l" t="t" r="r" b="b"/>
            <a:pathLst>
              <a:path w="523000">
                <a:moveTo>
                  <a:pt x="516027" y="0"/>
                </a:moveTo>
                <a:lnTo>
                  <a:pt x="0" y="0"/>
                </a:lnTo>
              </a:path>
              <a:path w="523000">
                <a:moveTo>
                  <a:pt x="0" y="1"/>
                </a:moveTo>
                <a:lnTo>
                  <a:pt x="516027" y="0"/>
                </a:lnTo>
              </a:path>
            </a:pathLst>
          </a:custGeom>
          <a:ln w="15216">
            <a:solidFill>
              <a:srgbClr val="000000"/>
            </a:solidFill>
          </a:ln>
        </p:spPr>
        <p:txBody>
          <a:bodyPr wrap="square" lIns="0" tIns="0" rIns="0" bIns="0" rtlCol="0">
            <a:noAutofit/>
          </a:bodyPr>
          <a:lstStyle/>
          <a:p>
            <a:endParaRPr/>
          </a:p>
        </p:txBody>
      </p:sp>
      <p:sp>
        <p:nvSpPr>
          <p:cNvPr id="340" name="object 340"/>
          <p:cNvSpPr/>
          <p:nvPr/>
        </p:nvSpPr>
        <p:spPr>
          <a:xfrm>
            <a:off x="4719062" y="2017059"/>
            <a:ext cx="0" cy="3599493"/>
          </a:xfrm>
          <a:custGeom>
            <a:avLst/>
            <a:gdLst/>
            <a:ahLst/>
            <a:cxnLst/>
            <a:rect l="l" t="t" r="r" b="b"/>
            <a:pathLst>
              <a:path h="4079425">
                <a:moveTo>
                  <a:pt x="0" y="6972"/>
                </a:moveTo>
                <a:lnTo>
                  <a:pt x="0" y="4079425"/>
                </a:lnTo>
              </a:path>
            </a:pathLst>
          </a:custGeom>
          <a:ln w="6973">
            <a:solidFill>
              <a:srgbClr val="000000"/>
            </a:solidFill>
          </a:ln>
        </p:spPr>
        <p:txBody>
          <a:bodyPr wrap="square" lIns="0" tIns="0" rIns="0" bIns="0" rtlCol="0">
            <a:noAutofit/>
          </a:bodyPr>
          <a:lstStyle/>
          <a:p>
            <a:endParaRPr/>
          </a:p>
        </p:txBody>
      </p:sp>
      <p:sp>
        <p:nvSpPr>
          <p:cNvPr id="341" name="object 341"/>
          <p:cNvSpPr/>
          <p:nvPr/>
        </p:nvSpPr>
        <p:spPr>
          <a:xfrm>
            <a:off x="5194516" y="2017059"/>
            <a:ext cx="0" cy="3611799"/>
          </a:xfrm>
          <a:custGeom>
            <a:avLst/>
            <a:gdLst/>
            <a:ahLst/>
            <a:cxnLst/>
            <a:rect l="l" t="t" r="r" b="b"/>
            <a:pathLst>
              <a:path h="4093372">
                <a:moveTo>
                  <a:pt x="0" y="6972"/>
                </a:moveTo>
                <a:lnTo>
                  <a:pt x="0" y="4093372"/>
                </a:lnTo>
              </a:path>
            </a:pathLst>
          </a:custGeom>
          <a:ln w="6973">
            <a:solidFill>
              <a:srgbClr val="000000"/>
            </a:solidFill>
          </a:ln>
        </p:spPr>
        <p:txBody>
          <a:bodyPr wrap="square" lIns="0" tIns="0" rIns="0" bIns="0" rtlCol="0">
            <a:noAutofit/>
          </a:bodyPr>
          <a:lstStyle/>
          <a:p>
            <a:endParaRPr/>
          </a:p>
        </p:txBody>
      </p:sp>
      <p:sp>
        <p:nvSpPr>
          <p:cNvPr id="342" name="object 342"/>
          <p:cNvSpPr/>
          <p:nvPr/>
        </p:nvSpPr>
        <p:spPr>
          <a:xfrm>
            <a:off x="5669972" y="2017059"/>
            <a:ext cx="0" cy="3599493"/>
          </a:xfrm>
          <a:custGeom>
            <a:avLst/>
            <a:gdLst/>
            <a:ahLst/>
            <a:cxnLst/>
            <a:rect l="l" t="t" r="r" b="b"/>
            <a:pathLst>
              <a:path h="4079425">
                <a:moveTo>
                  <a:pt x="0" y="6972"/>
                </a:moveTo>
                <a:lnTo>
                  <a:pt x="0" y="4079425"/>
                </a:lnTo>
              </a:path>
            </a:pathLst>
          </a:custGeom>
          <a:ln w="6973">
            <a:solidFill>
              <a:srgbClr val="000000"/>
            </a:solidFill>
          </a:ln>
        </p:spPr>
        <p:txBody>
          <a:bodyPr wrap="square" lIns="0" tIns="0" rIns="0" bIns="0" rtlCol="0">
            <a:noAutofit/>
          </a:bodyPr>
          <a:lstStyle/>
          <a:p>
            <a:endParaRPr/>
          </a:p>
        </p:txBody>
      </p:sp>
      <p:sp>
        <p:nvSpPr>
          <p:cNvPr id="343" name="object 343"/>
          <p:cNvSpPr/>
          <p:nvPr/>
        </p:nvSpPr>
        <p:spPr>
          <a:xfrm>
            <a:off x="4715892" y="5616551"/>
            <a:ext cx="0" cy="98448"/>
          </a:xfrm>
          <a:custGeom>
            <a:avLst/>
            <a:gdLst/>
            <a:ahLst/>
            <a:cxnLst/>
            <a:rect l="l" t="t" r="r" b="b"/>
            <a:pathLst>
              <a:path h="111574">
                <a:moveTo>
                  <a:pt x="0" y="0"/>
                </a:moveTo>
                <a:lnTo>
                  <a:pt x="0" y="104600"/>
                </a:lnTo>
              </a:path>
            </a:pathLst>
          </a:custGeom>
          <a:ln w="15216">
            <a:solidFill>
              <a:srgbClr val="000000"/>
            </a:solidFill>
          </a:ln>
        </p:spPr>
        <p:txBody>
          <a:bodyPr wrap="square" lIns="0" tIns="0" rIns="0" bIns="0" rtlCol="0">
            <a:noAutofit/>
          </a:bodyPr>
          <a:lstStyle/>
          <a:p>
            <a:endParaRPr/>
          </a:p>
        </p:txBody>
      </p:sp>
      <p:sp>
        <p:nvSpPr>
          <p:cNvPr id="344" name="object 344"/>
          <p:cNvSpPr/>
          <p:nvPr/>
        </p:nvSpPr>
        <p:spPr>
          <a:xfrm>
            <a:off x="5191347" y="5628858"/>
            <a:ext cx="0" cy="73835"/>
          </a:xfrm>
          <a:custGeom>
            <a:avLst/>
            <a:gdLst/>
            <a:ahLst/>
            <a:cxnLst/>
            <a:rect l="l" t="t" r="r" b="b"/>
            <a:pathLst>
              <a:path h="83680">
                <a:moveTo>
                  <a:pt x="0" y="83680"/>
                </a:moveTo>
                <a:lnTo>
                  <a:pt x="0" y="0"/>
                </a:lnTo>
              </a:path>
            </a:pathLst>
          </a:custGeom>
          <a:ln w="836">
            <a:solidFill>
              <a:srgbClr val="000000"/>
            </a:solidFill>
          </a:ln>
        </p:spPr>
        <p:txBody>
          <a:bodyPr wrap="square" lIns="0" tIns="0" rIns="0" bIns="0" rtlCol="0">
            <a:noAutofit/>
          </a:bodyPr>
          <a:lstStyle/>
          <a:p>
            <a:endParaRPr/>
          </a:p>
        </p:txBody>
      </p:sp>
      <p:sp>
        <p:nvSpPr>
          <p:cNvPr id="345" name="object 345"/>
          <p:cNvSpPr/>
          <p:nvPr/>
        </p:nvSpPr>
        <p:spPr>
          <a:xfrm>
            <a:off x="5666802" y="5616551"/>
            <a:ext cx="0" cy="98448"/>
          </a:xfrm>
          <a:custGeom>
            <a:avLst/>
            <a:gdLst/>
            <a:ahLst/>
            <a:cxnLst/>
            <a:rect l="l" t="t" r="r" b="b"/>
            <a:pathLst>
              <a:path h="111574">
                <a:moveTo>
                  <a:pt x="0" y="0"/>
                </a:moveTo>
                <a:lnTo>
                  <a:pt x="0" y="104600"/>
                </a:lnTo>
              </a:path>
            </a:pathLst>
          </a:custGeom>
          <a:ln w="15216">
            <a:solidFill>
              <a:srgbClr val="000000"/>
            </a:solidFill>
          </a:ln>
        </p:spPr>
        <p:txBody>
          <a:bodyPr wrap="square" lIns="0" tIns="0" rIns="0" bIns="0" rtlCol="0">
            <a:noAutofit/>
          </a:bodyPr>
          <a:lstStyle/>
          <a:p>
            <a:endParaRPr/>
          </a:p>
        </p:txBody>
      </p:sp>
      <p:sp>
        <p:nvSpPr>
          <p:cNvPr id="346" name="object 346"/>
          <p:cNvSpPr/>
          <p:nvPr/>
        </p:nvSpPr>
        <p:spPr>
          <a:xfrm>
            <a:off x="6142257" y="5616551"/>
            <a:ext cx="0" cy="98448"/>
          </a:xfrm>
          <a:custGeom>
            <a:avLst/>
            <a:gdLst/>
            <a:ahLst/>
            <a:cxnLst/>
            <a:rect l="l" t="t" r="r" b="b"/>
            <a:pathLst>
              <a:path h="111574">
                <a:moveTo>
                  <a:pt x="0" y="91490"/>
                </a:moveTo>
                <a:lnTo>
                  <a:pt x="0" y="0"/>
                </a:lnTo>
              </a:path>
              <a:path h="111574">
                <a:moveTo>
                  <a:pt x="0" y="0"/>
                </a:moveTo>
                <a:lnTo>
                  <a:pt x="0" y="104600"/>
                </a:lnTo>
              </a:path>
            </a:pathLst>
          </a:custGeom>
          <a:ln w="15216">
            <a:solidFill>
              <a:srgbClr val="000000"/>
            </a:solidFill>
          </a:ln>
        </p:spPr>
        <p:txBody>
          <a:bodyPr wrap="square" lIns="0" tIns="0" rIns="0" bIns="0" rtlCol="0">
            <a:noAutofit/>
          </a:bodyPr>
          <a:lstStyle/>
          <a:p>
            <a:endParaRPr/>
          </a:p>
        </p:txBody>
      </p:sp>
      <p:sp>
        <p:nvSpPr>
          <p:cNvPr id="347" name="object 347"/>
          <p:cNvSpPr/>
          <p:nvPr/>
        </p:nvSpPr>
        <p:spPr>
          <a:xfrm>
            <a:off x="3812528" y="2020135"/>
            <a:ext cx="2332899" cy="3691788"/>
          </a:xfrm>
          <a:custGeom>
            <a:avLst/>
            <a:gdLst/>
            <a:ahLst/>
            <a:cxnLst/>
            <a:rect l="l" t="t" r="r" b="b"/>
            <a:pathLst>
              <a:path w="2566189" h="4184026">
                <a:moveTo>
                  <a:pt x="0" y="0"/>
                </a:moveTo>
                <a:lnTo>
                  <a:pt x="2566189" y="0"/>
                </a:lnTo>
                <a:lnTo>
                  <a:pt x="2566189" y="4184026"/>
                </a:lnTo>
                <a:lnTo>
                  <a:pt x="0" y="4184026"/>
                </a:lnTo>
                <a:lnTo>
                  <a:pt x="0" y="0"/>
                </a:lnTo>
                <a:close/>
              </a:path>
            </a:pathLst>
          </a:custGeom>
          <a:ln w="6973">
            <a:solidFill>
              <a:srgbClr val="000000"/>
            </a:solidFill>
          </a:ln>
        </p:spPr>
        <p:txBody>
          <a:bodyPr wrap="square" lIns="0" tIns="0" rIns="0" bIns="0" rtlCol="0">
            <a:noAutofit/>
          </a:bodyPr>
          <a:lstStyle/>
          <a:p>
            <a:endParaRPr/>
          </a:p>
        </p:txBody>
      </p:sp>
      <p:sp>
        <p:nvSpPr>
          <p:cNvPr id="348" name="object 348"/>
          <p:cNvSpPr/>
          <p:nvPr/>
        </p:nvSpPr>
        <p:spPr>
          <a:xfrm>
            <a:off x="1452837" y="2015225"/>
            <a:ext cx="7052276" cy="3701607"/>
          </a:xfrm>
          <a:custGeom>
            <a:avLst/>
            <a:gdLst/>
            <a:ahLst/>
            <a:cxnLst/>
            <a:rect l="l" t="t" r="r" b="b"/>
            <a:pathLst>
              <a:path w="7757504" h="4195155">
                <a:moveTo>
                  <a:pt x="0" y="0"/>
                </a:moveTo>
                <a:lnTo>
                  <a:pt x="7757504" y="0"/>
                </a:lnTo>
                <a:lnTo>
                  <a:pt x="7757504" y="4195155"/>
                </a:lnTo>
                <a:lnTo>
                  <a:pt x="0" y="4195155"/>
                </a:lnTo>
                <a:lnTo>
                  <a:pt x="0" y="0"/>
                </a:lnTo>
                <a:close/>
              </a:path>
            </a:pathLst>
          </a:custGeom>
          <a:ln w="4156">
            <a:solidFill>
              <a:srgbClr val="000000"/>
            </a:solidFill>
          </a:ln>
        </p:spPr>
        <p:txBody>
          <a:bodyPr wrap="square" lIns="0" tIns="0" rIns="0" bIns="0" rtlCol="0">
            <a:noAutofit/>
          </a:bodyPr>
          <a:lstStyle/>
          <a:p>
            <a:endParaRPr/>
          </a:p>
        </p:txBody>
      </p:sp>
      <p:sp>
        <p:nvSpPr>
          <p:cNvPr id="194" name="object 194"/>
          <p:cNvSpPr txBox="1"/>
          <p:nvPr/>
        </p:nvSpPr>
        <p:spPr>
          <a:xfrm>
            <a:off x="1931449" y="984998"/>
            <a:ext cx="400455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Value/EBITDA Multiple: Trucking</a:t>
            </a:r>
            <a:endParaRPr sz="2200">
              <a:latin typeface="Times New Roman"/>
              <a:cs typeface="Times New Roman"/>
            </a:endParaRPr>
          </a:p>
        </p:txBody>
      </p:sp>
      <p:sp>
        <p:nvSpPr>
          <p:cNvPr id="193" name="object 193"/>
          <p:cNvSpPr txBox="1"/>
          <p:nvPr/>
        </p:nvSpPr>
        <p:spPr>
          <a:xfrm>
            <a:off x="5940622" y="984998"/>
            <a:ext cx="138838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Companies:</a:t>
            </a:r>
            <a:endParaRPr sz="2200">
              <a:latin typeface="Times New Roman"/>
              <a:cs typeface="Times New Roman"/>
            </a:endParaRPr>
          </a:p>
        </p:txBody>
      </p:sp>
      <p:sp>
        <p:nvSpPr>
          <p:cNvPr id="192" name="object 192"/>
          <p:cNvSpPr txBox="1"/>
          <p:nvPr/>
        </p:nvSpPr>
        <p:spPr>
          <a:xfrm>
            <a:off x="3705548" y="1298763"/>
            <a:ext cx="26476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Is</a:t>
            </a:r>
            <a:endParaRPr sz="2200">
              <a:latin typeface="Times New Roman"/>
              <a:cs typeface="Times New Roman"/>
            </a:endParaRPr>
          </a:p>
        </p:txBody>
      </p:sp>
      <p:sp>
        <p:nvSpPr>
          <p:cNvPr id="191" name="object 191"/>
          <p:cNvSpPr txBox="1"/>
          <p:nvPr/>
        </p:nvSpPr>
        <p:spPr>
          <a:xfrm>
            <a:off x="3974935" y="1298763"/>
            <a:ext cx="74181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Ryder</a:t>
            </a:r>
            <a:endParaRPr sz="2200">
              <a:latin typeface="Times New Roman"/>
              <a:cs typeface="Times New Roman"/>
            </a:endParaRPr>
          </a:p>
        </p:txBody>
      </p:sp>
      <p:sp>
        <p:nvSpPr>
          <p:cNvPr id="190" name="object 190"/>
          <p:cNvSpPr txBox="1"/>
          <p:nvPr/>
        </p:nvSpPr>
        <p:spPr>
          <a:xfrm>
            <a:off x="4721363" y="1298763"/>
            <a:ext cx="83365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cheap?</a:t>
            </a:r>
            <a:endParaRPr sz="2200">
              <a:latin typeface="Times New Roman"/>
              <a:cs typeface="Times New Roman"/>
            </a:endParaRPr>
          </a:p>
        </p:txBody>
      </p:sp>
      <p:sp>
        <p:nvSpPr>
          <p:cNvPr id="189" name="object 189"/>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88" name="object 188"/>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90</a:t>
            </a:r>
            <a:endParaRPr sz="1300">
              <a:latin typeface="Times New Roman"/>
              <a:cs typeface="Times New Roman"/>
            </a:endParaRPr>
          </a:p>
        </p:txBody>
      </p:sp>
      <p:sp>
        <p:nvSpPr>
          <p:cNvPr id="187" name="object 187"/>
          <p:cNvSpPr txBox="1"/>
          <p:nvPr/>
        </p:nvSpPr>
        <p:spPr>
          <a:xfrm>
            <a:off x="1452837" y="2015225"/>
            <a:ext cx="2359689" cy="3701607"/>
          </a:xfrm>
          <a:prstGeom prst="rect">
            <a:avLst/>
          </a:prstGeom>
        </p:spPr>
        <p:txBody>
          <a:bodyPr wrap="square" lIns="0" tIns="0" rIns="0" bIns="0" rtlCol="0">
            <a:noAutofit/>
          </a:bodyPr>
          <a:lstStyle/>
          <a:p>
            <a:pPr marL="22794">
              <a:lnSpc>
                <a:spcPts val="897"/>
              </a:lnSpc>
            </a:pPr>
            <a:endParaRPr sz="900"/>
          </a:p>
        </p:txBody>
      </p:sp>
      <p:sp>
        <p:nvSpPr>
          <p:cNvPr id="186" name="object 186"/>
          <p:cNvSpPr txBox="1"/>
          <p:nvPr/>
        </p:nvSpPr>
        <p:spPr>
          <a:xfrm>
            <a:off x="3812528" y="2015225"/>
            <a:ext cx="906534" cy="84714"/>
          </a:xfrm>
          <a:prstGeom prst="rect">
            <a:avLst/>
          </a:prstGeom>
        </p:spPr>
        <p:txBody>
          <a:bodyPr wrap="square" lIns="0" tIns="0" rIns="0" bIns="0" rtlCol="0">
            <a:noAutofit/>
          </a:bodyPr>
          <a:lstStyle/>
          <a:p>
            <a:pPr marL="209639">
              <a:lnSpc>
                <a:spcPct val="95825"/>
              </a:lnSpc>
              <a:spcBef>
                <a:spcPts val="94"/>
              </a:spcBef>
            </a:pPr>
            <a:r>
              <a:rPr sz="500" spc="-14" dirty="0">
                <a:latin typeface="Times New Roman"/>
                <a:cs typeface="Times New Roman"/>
              </a:rPr>
              <a:t>Compan</a:t>
            </a:r>
            <a:r>
              <a:rPr sz="500" dirty="0">
                <a:latin typeface="Times New Roman"/>
                <a:cs typeface="Times New Roman"/>
              </a:rPr>
              <a:t>y</a:t>
            </a:r>
            <a:r>
              <a:rPr sz="500" spc="3" dirty="0">
                <a:latin typeface="Times New Roman"/>
                <a:cs typeface="Times New Roman"/>
              </a:rPr>
              <a:t> </a:t>
            </a:r>
            <a:r>
              <a:rPr sz="500" spc="-13" dirty="0">
                <a:latin typeface="Times New Roman"/>
                <a:cs typeface="Times New Roman"/>
              </a:rPr>
              <a:t>Name</a:t>
            </a:r>
            <a:endParaRPr sz="500">
              <a:latin typeface="Times New Roman"/>
              <a:cs typeface="Times New Roman"/>
            </a:endParaRPr>
          </a:p>
        </p:txBody>
      </p:sp>
      <p:sp>
        <p:nvSpPr>
          <p:cNvPr id="185" name="object 185"/>
          <p:cNvSpPr txBox="1"/>
          <p:nvPr/>
        </p:nvSpPr>
        <p:spPr>
          <a:xfrm>
            <a:off x="4719062" y="2015225"/>
            <a:ext cx="475455" cy="84714"/>
          </a:xfrm>
          <a:prstGeom prst="rect">
            <a:avLst/>
          </a:prstGeom>
        </p:spPr>
        <p:txBody>
          <a:bodyPr wrap="square" lIns="0" tIns="0" rIns="0" bIns="0" rtlCol="0">
            <a:noAutofit/>
          </a:bodyPr>
          <a:lstStyle/>
          <a:p>
            <a:pPr marL="140802">
              <a:lnSpc>
                <a:spcPct val="95825"/>
              </a:lnSpc>
              <a:spcBef>
                <a:spcPts val="94"/>
              </a:spcBef>
            </a:pPr>
            <a:r>
              <a:rPr sz="500" spc="-8" dirty="0">
                <a:latin typeface="Times New Roman"/>
                <a:cs typeface="Times New Roman"/>
              </a:rPr>
              <a:t>Value</a:t>
            </a:r>
            <a:endParaRPr sz="500">
              <a:latin typeface="Times New Roman"/>
              <a:cs typeface="Times New Roman"/>
            </a:endParaRPr>
          </a:p>
        </p:txBody>
      </p:sp>
      <p:sp>
        <p:nvSpPr>
          <p:cNvPr id="184" name="object 184"/>
          <p:cNvSpPr txBox="1"/>
          <p:nvPr/>
        </p:nvSpPr>
        <p:spPr>
          <a:xfrm>
            <a:off x="5194516" y="2015225"/>
            <a:ext cx="475455" cy="84714"/>
          </a:xfrm>
          <a:prstGeom prst="rect">
            <a:avLst/>
          </a:prstGeom>
        </p:spPr>
        <p:txBody>
          <a:bodyPr wrap="square" lIns="0" tIns="0" rIns="0" bIns="0" rtlCol="0">
            <a:noAutofit/>
          </a:bodyPr>
          <a:lstStyle/>
          <a:p>
            <a:pPr marL="109512">
              <a:lnSpc>
                <a:spcPct val="95825"/>
              </a:lnSpc>
              <a:spcBef>
                <a:spcPts val="94"/>
              </a:spcBef>
            </a:pPr>
            <a:r>
              <a:rPr sz="500" spc="8" dirty="0">
                <a:latin typeface="Times New Roman"/>
                <a:cs typeface="Times New Roman"/>
              </a:rPr>
              <a:t>EBITDA</a:t>
            </a:r>
            <a:endParaRPr sz="500">
              <a:latin typeface="Times New Roman"/>
              <a:cs typeface="Times New Roman"/>
            </a:endParaRPr>
          </a:p>
        </p:txBody>
      </p:sp>
      <p:sp>
        <p:nvSpPr>
          <p:cNvPr id="183" name="object 183"/>
          <p:cNvSpPr txBox="1"/>
          <p:nvPr/>
        </p:nvSpPr>
        <p:spPr>
          <a:xfrm>
            <a:off x="5669972" y="2015225"/>
            <a:ext cx="475455" cy="84714"/>
          </a:xfrm>
          <a:prstGeom prst="rect">
            <a:avLst/>
          </a:prstGeom>
        </p:spPr>
        <p:txBody>
          <a:bodyPr wrap="square" lIns="0" tIns="0" rIns="0" bIns="0" rtlCol="0">
            <a:noAutofit/>
          </a:bodyPr>
          <a:lstStyle/>
          <a:p>
            <a:pPr marL="9387">
              <a:lnSpc>
                <a:spcPct val="95825"/>
              </a:lnSpc>
              <a:spcBef>
                <a:spcPts val="94"/>
              </a:spcBef>
            </a:pPr>
            <a:r>
              <a:rPr sz="500" spc="4" dirty="0">
                <a:latin typeface="Times New Roman"/>
                <a:cs typeface="Times New Roman"/>
              </a:rPr>
              <a:t>Value/EBITDA</a:t>
            </a:r>
            <a:endParaRPr sz="500">
              <a:latin typeface="Times New Roman"/>
              <a:cs typeface="Times New Roman"/>
            </a:endParaRPr>
          </a:p>
        </p:txBody>
      </p:sp>
      <p:sp>
        <p:nvSpPr>
          <p:cNvPr id="182" name="object 182"/>
          <p:cNvSpPr txBox="1"/>
          <p:nvPr/>
        </p:nvSpPr>
        <p:spPr>
          <a:xfrm>
            <a:off x="6145427" y="2015225"/>
            <a:ext cx="2359687" cy="3701607"/>
          </a:xfrm>
          <a:prstGeom prst="rect">
            <a:avLst/>
          </a:prstGeom>
        </p:spPr>
        <p:txBody>
          <a:bodyPr wrap="square" lIns="0" tIns="0" rIns="0" bIns="0" rtlCol="0">
            <a:noAutofit/>
          </a:bodyPr>
          <a:lstStyle/>
          <a:p>
            <a:pPr marL="22794">
              <a:lnSpc>
                <a:spcPts val="897"/>
              </a:lnSpc>
            </a:pPr>
            <a:endParaRPr sz="900"/>
          </a:p>
        </p:txBody>
      </p:sp>
      <p:sp>
        <p:nvSpPr>
          <p:cNvPr id="181" name="object 181"/>
          <p:cNvSpPr txBox="1"/>
          <p:nvPr/>
        </p:nvSpPr>
        <p:spPr>
          <a:xfrm>
            <a:off x="3812528" y="2099940"/>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KLL</a:t>
            </a:r>
            <a:r>
              <a:rPr sz="500" dirty="0">
                <a:latin typeface="Times New Roman"/>
                <a:cs typeface="Times New Roman"/>
              </a:rPr>
              <a:t>M</a:t>
            </a:r>
            <a:r>
              <a:rPr sz="500" spc="-39" dirty="0">
                <a:latin typeface="Times New Roman"/>
                <a:cs typeface="Times New Roman"/>
              </a:rPr>
              <a:t> </a:t>
            </a:r>
            <a:r>
              <a:rPr sz="500" spc="4" dirty="0">
                <a:latin typeface="Times New Roman"/>
                <a:cs typeface="Times New Roman"/>
              </a:rPr>
              <a:t>Trans</a:t>
            </a:r>
            <a:r>
              <a:rPr sz="500" dirty="0">
                <a:latin typeface="Times New Roman"/>
                <a:cs typeface="Times New Roman"/>
              </a:rPr>
              <a:t>.</a:t>
            </a:r>
            <a:r>
              <a:rPr sz="500" spc="63" dirty="0">
                <a:latin typeface="Times New Roman"/>
                <a:cs typeface="Times New Roman"/>
              </a:rPr>
              <a:t> </a:t>
            </a:r>
            <a:r>
              <a:rPr sz="500" spc="4" dirty="0">
                <a:latin typeface="Times New Roman"/>
                <a:cs typeface="Times New Roman"/>
              </a:rPr>
              <a:t>Svcs.</a:t>
            </a:r>
            <a:endParaRPr sz="500">
              <a:latin typeface="Times New Roman"/>
              <a:cs typeface="Times New Roman"/>
            </a:endParaRPr>
          </a:p>
        </p:txBody>
      </p:sp>
      <p:sp>
        <p:nvSpPr>
          <p:cNvPr id="180" name="object 180"/>
          <p:cNvSpPr txBox="1"/>
          <p:nvPr/>
        </p:nvSpPr>
        <p:spPr>
          <a:xfrm>
            <a:off x="4719062" y="2099940"/>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114.32</a:t>
            </a:r>
            <a:endParaRPr sz="500">
              <a:latin typeface="Times New Roman"/>
              <a:cs typeface="Times New Roman"/>
            </a:endParaRPr>
          </a:p>
        </p:txBody>
      </p:sp>
      <p:sp>
        <p:nvSpPr>
          <p:cNvPr id="179" name="object 179"/>
          <p:cNvSpPr txBox="1"/>
          <p:nvPr/>
        </p:nvSpPr>
        <p:spPr>
          <a:xfrm>
            <a:off x="5194516" y="2099940"/>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48.81</a:t>
            </a:r>
            <a:endParaRPr sz="500">
              <a:latin typeface="Times New Roman"/>
              <a:cs typeface="Times New Roman"/>
            </a:endParaRPr>
          </a:p>
        </p:txBody>
      </p:sp>
      <p:sp>
        <p:nvSpPr>
          <p:cNvPr id="178" name="object 178"/>
          <p:cNvSpPr txBox="1"/>
          <p:nvPr/>
        </p:nvSpPr>
        <p:spPr>
          <a:xfrm>
            <a:off x="5669972" y="2099940"/>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2.34</a:t>
            </a:r>
            <a:endParaRPr sz="500">
              <a:latin typeface="Times New Roman"/>
              <a:cs typeface="Times New Roman"/>
            </a:endParaRPr>
          </a:p>
        </p:txBody>
      </p:sp>
      <p:sp>
        <p:nvSpPr>
          <p:cNvPr id="177" name="object 177"/>
          <p:cNvSpPr txBox="1"/>
          <p:nvPr/>
        </p:nvSpPr>
        <p:spPr>
          <a:xfrm>
            <a:off x="3812528" y="2179928"/>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Ryder </a:t>
            </a:r>
            <a:r>
              <a:rPr sz="500" spc="70" dirty="0">
                <a:latin typeface="Times New Roman"/>
                <a:cs typeface="Times New Roman"/>
              </a:rPr>
              <a:t> </a:t>
            </a:r>
            <a:r>
              <a:rPr sz="500" dirty="0">
                <a:latin typeface="Times New Roman"/>
                <a:cs typeface="Times New Roman"/>
              </a:rPr>
              <a:t>System</a:t>
            </a:r>
            <a:endParaRPr sz="500">
              <a:latin typeface="Times New Roman"/>
              <a:cs typeface="Times New Roman"/>
            </a:endParaRPr>
          </a:p>
        </p:txBody>
      </p:sp>
      <p:sp>
        <p:nvSpPr>
          <p:cNvPr id="176" name="object 176"/>
          <p:cNvSpPr txBox="1"/>
          <p:nvPr/>
        </p:nvSpPr>
        <p:spPr>
          <a:xfrm>
            <a:off x="4719062" y="2179928"/>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a:t>
            </a:r>
            <a:r>
              <a:rPr sz="500" spc="-49" dirty="0">
                <a:latin typeface="Times New Roman"/>
                <a:cs typeface="Times New Roman"/>
              </a:rPr>
              <a:t> </a:t>
            </a:r>
            <a:r>
              <a:rPr sz="500" spc="22" dirty="0">
                <a:latin typeface="Times New Roman"/>
                <a:cs typeface="Times New Roman"/>
              </a:rPr>
              <a:t>5,158.04</a:t>
            </a:r>
            <a:endParaRPr sz="500">
              <a:latin typeface="Times New Roman"/>
              <a:cs typeface="Times New Roman"/>
            </a:endParaRPr>
          </a:p>
        </p:txBody>
      </p:sp>
      <p:sp>
        <p:nvSpPr>
          <p:cNvPr id="175" name="object 175"/>
          <p:cNvSpPr txBox="1"/>
          <p:nvPr/>
        </p:nvSpPr>
        <p:spPr>
          <a:xfrm>
            <a:off x="5194516" y="2179928"/>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a:t>
            </a:r>
            <a:r>
              <a:rPr sz="500" spc="-49" dirty="0">
                <a:latin typeface="Times New Roman"/>
                <a:cs typeface="Times New Roman"/>
              </a:rPr>
              <a:t> </a:t>
            </a:r>
            <a:r>
              <a:rPr sz="500" spc="22" dirty="0">
                <a:latin typeface="Times New Roman"/>
                <a:cs typeface="Times New Roman"/>
              </a:rPr>
              <a:t>1,838.26</a:t>
            </a:r>
            <a:endParaRPr sz="500">
              <a:latin typeface="Times New Roman"/>
              <a:cs typeface="Times New Roman"/>
            </a:endParaRPr>
          </a:p>
        </p:txBody>
      </p:sp>
      <p:sp>
        <p:nvSpPr>
          <p:cNvPr id="174" name="object 174"/>
          <p:cNvSpPr txBox="1"/>
          <p:nvPr/>
        </p:nvSpPr>
        <p:spPr>
          <a:xfrm>
            <a:off x="5669972" y="2179928"/>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2.81</a:t>
            </a:r>
            <a:endParaRPr sz="500">
              <a:latin typeface="Times New Roman"/>
              <a:cs typeface="Times New Roman"/>
            </a:endParaRPr>
          </a:p>
        </p:txBody>
      </p:sp>
      <p:sp>
        <p:nvSpPr>
          <p:cNvPr id="173" name="object 173"/>
          <p:cNvSpPr txBox="1"/>
          <p:nvPr/>
        </p:nvSpPr>
        <p:spPr>
          <a:xfrm>
            <a:off x="3812528" y="2259917"/>
            <a:ext cx="906534" cy="79988"/>
          </a:xfrm>
          <a:prstGeom prst="rect">
            <a:avLst/>
          </a:prstGeom>
        </p:spPr>
        <p:txBody>
          <a:bodyPr wrap="square" lIns="0" tIns="0" rIns="0" bIns="0" rtlCol="0">
            <a:noAutofit/>
          </a:bodyPr>
          <a:lstStyle/>
          <a:p>
            <a:pPr marL="15644">
              <a:lnSpc>
                <a:spcPct val="95825"/>
              </a:lnSpc>
              <a:spcBef>
                <a:spcPts val="58"/>
              </a:spcBef>
            </a:pPr>
            <a:r>
              <a:rPr sz="500" spc="8" dirty="0">
                <a:latin typeface="Times New Roman"/>
                <a:cs typeface="Times New Roman"/>
              </a:rPr>
              <a:t>Rollin</a:t>
            </a:r>
            <a:r>
              <a:rPr sz="500" dirty="0">
                <a:latin typeface="Times New Roman"/>
                <a:cs typeface="Times New Roman"/>
              </a:rPr>
              <a:t>s </a:t>
            </a:r>
            <a:r>
              <a:rPr sz="500" spc="4" dirty="0">
                <a:latin typeface="Times New Roman"/>
                <a:cs typeface="Times New Roman"/>
              </a:rPr>
              <a:t> </a:t>
            </a:r>
            <a:r>
              <a:rPr sz="500" spc="8" dirty="0">
                <a:latin typeface="Times New Roman"/>
                <a:cs typeface="Times New Roman"/>
              </a:rPr>
              <a:t>Truc</a:t>
            </a:r>
            <a:r>
              <a:rPr sz="500" dirty="0">
                <a:latin typeface="Times New Roman"/>
                <a:cs typeface="Times New Roman"/>
              </a:rPr>
              <a:t>k  </a:t>
            </a:r>
            <a:r>
              <a:rPr sz="500" spc="22" dirty="0">
                <a:latin typeface="Times New Roman"/>
                <a:cs typeface="Times New Roman"/>
              </a:rPr>
              <a:t> </a:t>
            </a:r>
            <a:r>
              <a:rPr sz="500" spc="8" dirty="0">
                <a:latin typeface="Times New Roman"/>
                <a:cs typeface="Times New Roman"/>
              </a:rPr>
              <a:t>Leas</a:t>
            </a:r>
            <a:r>
              <a:rPr sz="500" spc="4" dirty="0">
                <a:latin typeface="Times New Roman"/>
                <a:cs typeface="Times New Roman"/>
              </a:rPr>
              <a:t>i</a:t>
            </a:r>
            <a:r>
              <a:rPr sz="500" spc="8" dirty="0">
                <a:latin typeface="Times New Roman"/>
                <a:cs typeface="Times New Roman"/>
              </a:rPr>
              <a:t>ng</a:t>
            </a:r>
            <a:endParaRPr sz="500">
              <a:latin typeface="Times New Roman"/>
              <a:cs typeface="Times New Roman"/>
            </a:endParaRPr>
          </a:p>
        </p:txBody>
      </p:sp>
      <p:sp>
        <p:nvSpPr>
          <p:cNvPr id="172" name="object 172"/>
          <p:cNvSpPr txBox="1"/>
          <p:nvPr/>
        </p:nvSpPr>
        <p:spPr>
          <a:xfrm>
            <a:off x="4719062" y="225991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a:t>
            </a:r>
            <a:r>
              <a:rPr sz="500" spc="-49" dirty="0">
                <a:latin typeface="Times New Roman"/>
                <a:cs typeface="Times New Roman"/>
              </a:rPr>
              <a:t> </a:t>
            </a:r>
            <a:r>
              <a:rPr sz="500" spc="22" dirty="0">
                <a:latin typeface="Times New Roman"/>
                <a:cs typeface="Times New Roman"/>
              </a:rPr>
              <a:t>1,368.35</a:t>
            </a:r>
            <a:endParaRPr sz="500">
              <a:latin typeface="Times New Roman"/>
              <a:cs typeface="Times New Roman"/>
            </a:endParaRPr>
          </a:p>
        </p:txBody>
      </p:sp>
      <p:sp>
        <p:nvSpPr>
          <p:cNvPr id="171" name="object 171"/>
          <p:cNvSpPr txBox="1"/>
          <p:nvPr/>
        </p:nvSpPr>
        <p:spPr>
          <a:xfrm>
            <a:off x="5194516" y="225991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447.67</a:t>
            </a:r>
            <a:endParaRPr sz="500">
              <a:latin typeface="Times New Roman"/>
              <a:cs typeface="Times New Roman"/>
            </a:endParaRPr>
          </a:p>
        </p:txBody>
      </p:sp>
      <p:sp>
        <p:nvSpPr>
          <p:cNvPr id="170" name="object 170"/>
          <p:cNvSpPr txBox="1"/>
          <p:nvPr/>
        </p:nvSpPr>
        <p:spPr>
          <a:xfrm>
            <a:off x="5669972" y="2259917"/>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3.06</a:t>
            </a:r>
            <a:endParaRPr sz="500">
              <a:latin typeface="Times New Roman"/>
              <a:cs typeface="Times New Roman"/>
            </a:endParaRPr>
          </a:p>
        </p:txBody>
      </p:sp>
      <p:sp>
        <p:nvSpPr>
          <p:cNvPr id="169" name="object 169"/>
          <p:cNvSpPr txBox="1"/>
          <p:nvPr/>
        </p:nvSpPr>
        <p:spPr>
          <a:xfrm>
            <a:off x="3812528" y="2339906"/>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Cannon</a:t>
            </a:r>
            <a:r>
              <a:rPr sz="500" spc="65" dirty="0">
                <a:latin typeface="Times New Roman"/>
                <a:cs typeface="Times New Roman"/>
              </a:rPr>
              <a:t> </a:t>
            </a:r>
            <a:r>
              <a:rPr sz="500" dirty="0">
                <a:latin typeface="Times New Roman"/>
                <a:cs typeface="Times New Roman"/>
              </a:rPr>
              <a:t>Express </a:t>
            </a:r>
            <a:r>
              <a:rPr sz="500" spc="133" dirty="0">
                <a:latin typeface="Times New Roman"/>
                <a:cs typeface="Times New Roman"/>
              </a:rPr>
              <a:t> </a:t>
            </a:r>
            <a:r>
              <a:rPr sz="500" dirty="0">
                <a:latin typeface="Times New Roman"/>
                <a:cs typeface="Times New Roman"/>
              </a:rPr>
              <a:t>Inc.</a:t>
            </a:r>
            <a:endParaRPr sz="500">
              <a:latin typeface="Times New Roman"/>
              <a:cs typeface="Times New Roman"/>
            </a:endParaRPr>
          </a:p>
        </p:txBody>
      </p:sp>
      <p:sp>
        <p:nvSpPr>
          <p:cNvPr id="168" name="object 168"/>
          <p:cNvSpPr txBox="1"/>
          <p:nvPr/>
        </p:nvSpPr>
        <p:spPr>
          <a:xfrm>
            <a:off x="4719062" y="2339906"/>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83.57</a:t>
            </a:r>
            <a:endParaRPr sz="500">
              <a:latin typeface="Times New Roman"/>
              <a:cs typeface="Times New Roman"/>
            </a:endParaRPr>
          </a:p>
        </p:txBody>
      </p:sp>
      <p:sp>
        <p:nvSpPr>
          <p:cNvPr id="167" name="object 167"/>
          <p:cNvSpPr txBox="1"/>
          <p:nvPr/>
        </p:nvSpPr>
        <p:spPr>
          <a:xfrm>
            <a:off x="5194516" y="2339906"/>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27.05</a:t>
            </a:r>
            <a:endParaRPr sz="500">
              <a:latin typeface="Times New Roman"/>
              <a:cs typeface="Times New Roman"/>
            </a:endParaRPr>
          </a:p>
        </p:txBody>
      </p:sp>
      <p:sp>
        <p:nvSpPr>
          <p:cNvPr id="166" name="object 166"/>
          <p:cNvSpPr txBox="1"/>
          <p:nvPr/>
        </p:nvSpPr>
        <p:spPr>
          <a:xfrm>
            <a:off x="5669972" y="2339906"/>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3.09</a:t>
            </a:r>
            <a:endParaRPr sz="500">
              <a:latin typeface="Times New Roman"/>
              <a:cs typeface="Times New Roman"/>
            </a:endParaRPr>
          </a:p>
        </p:txBody>
      </p:sp>
      <p:sp>
        <p:nvSpPr>
          <p:cNvPr id="165" name="object 165"/>
          <p:cNvSpPr txBox="1"/>
          <p:nvPr/>
        </p:nvSpPr>
        <p:spPr>
          <a:xfrm>
            <a:off x="3812528" y="2419895"/>
            <a:ext cx="906534" cy="79988"/>
          </a:xfrm>
          <a:prstGeom prst="rect">
            <a:avLst/>
          </a:prstGeom>
        </p:spPr>
        <p:txBody>
          <a:bodyPr wrap="square" lIns="0" tIns="0" rIns="0" bIns="0" rtlCol="0">
            <a:noAutofit/>
          </a:bodyPr>
          <a:lstStyle/>
          <a:p>
            <a:pPr marL="15644">
              <a:lnSpc>
                <a:spcPct val="95825"/>
              </a:lnSpc>
              <a:spcBef>
                <a:spcPts val="58"/>
              </a:spcBef>
            </a:pPr>
            <a:r>
              <a:rPr sz="500" spc="8" dirty="0">
                <a:latin typeface="Times New Roman"/>
                <a:cs typeface="Times New Roman"/>
              </a:rPr>
              <a:t>Hun</a:t>
            </a:r>
            <a:r>
              <a:rPr sz="500" dirty="0">
                <a:latin typeface="Times New Roman"/>
                <a:cs typeface="Times New Roman"/>
              </a:rPr>
              <a:t>t  </a:t>
            </a:r>
            <a:r>
              <a:rPr sz="500" spc="69" dirty="0">
                <a:latin typeface="Times New Roman"/>
                <a:cs typeface="Times New Roman"/>
              </a:rPr>
              <a:t> </a:t>
            </a:r>
            <a:r>
              <a:rPr sz="500" spc="8" dirty="0">
                <a:latin typeface="Times New Roman"/>
                <a:cs typeface="Times New Roman"/>
              </a:rPr>
              <a:t>(J.B.)</a:t>
            </a:r>
            <a:endParaRPr sz="500">
              <a:latin typeface="Times New Roman"/>
              <a:cs typeface="Times New Roman"/>
            </a:endParaRPr>
          </a:p>
        </p:txBody>
      </p:sp>
      <p:sp>
        <p:nvSpPr>
          <p:cNvPr id="164" name="object 164"/>
          <p:cNvSpPr txBox="1"/>
          <p:nvPr/>
        </p:nvSpPr>
        <p:spPr>
          <a:xfrm>
            <a:off x="4719062" y="2419895"/>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982.67</a:t>
            </a:r>
            <a:endParaRPr sz="500">
              <a:latin typeface="Times New Roman"/>
              <a:cs typeface="Times New Roman"/>
            </a:endParaRPr>
          </a:p>
        </p:txBody>
      </p:sp>
      <p:sp>
        <p:nvSpPr>
          <p:cNvPr id="163" name="object 163"/>
          <p:cNvSpPr txBox="1"/>
          <p:nvPr/>
        </p:nvSpPr>
        <p:spPr>
          <a:xfrm>
            <a:off x="5194516" y="2419895"/>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310.22</a:t>
            </a:r>
            <a:endParaRPr sz="500">
              <a:latin typeface="Times New Roman"/>
              <a:cs typeface="Times New Roman"/>
            </a:endParaRPr>
          </a:p>
        </p:txBody>
      </p:sp>
      <p:sp>
        <p:nvSpPr>
          <p:cNvPr id="162" name="object 162"/>
          <p:cNvSpPr txBox="1"/>
          <p:nvPr/>
        </p:nvSpPr>
        <p:spPr>
          <a:xfrm>
            <a:off x="5669972" y="2419895"/>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3.17</a:t>
            </a:r>
            <a:endParaRPr sz="500">
              <a:latin typeface="Times New Roman"/>
              <a:cs typeface="Times New Roman"/>
            </a:endParaRPr>
          </a:p>
        </p:txBody>
      </p:sp>
      <p:sp>
        <p:nvSpPr>
          <p:cNvPr id="161" name="object 161"/>
          <p:cNvSpPr txBox="1"/>
          <p:nvPr/>
        </p:nvSpPr>
        <p:spPr>
          <a:xfrm>
            <a:off x="3812528" y="2499882"/>
            <a:ext cx="906534" cy="79989"/>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Yello</a:t>
            </a:r>
            <a:r>
              <a:rPr sz="500" dirty="0">
                <a:latin typeface="Times New Roman"/>
                <a:cs typeface="Times New Roman"/>
              </a:rPr>
              <a:t>w </a:t>
            </a:r>
            <a:r>
              <a:rPr sz="500" spc="12" dirty="0">
                <a:latin typeface="Times New Roman"/>
                <a:cs typeface="Times New Roman"/>
              </a:rPr>
              <a:t> </a:t>
            </a:r>
            <a:r>
              <a:rPr sz="500" spc="4" dirty="0">
                <a:latin typeface="Times New Roman"/>
                <a:cs typeface="Times New Roman"/>
              </a:rPr>
              <a:t>Corp.</a:t>
            </a:r>
            <a:endParaRPr sz="500">
              <a:latin typeface="Times New Roman"/>
              <a:cs typeface="Times New Roman"/>
            </a:endParaRPr>
          </a:p>
        </p:txBody>
      </p:sp>
      <p:sp>
        <p:nvSpPr>
          <p:cNvPr id="160" name="object 160"/>
          <p:cNvSpPr txBox="1"/>
          <p:nvPr/>
        </p:nvSpPr>
        <p:spPr>
          <a:xfrm>
            <a:off x="4719062" y="2499882"/>
            <a:ext cx="475455" cy="79989"/>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931.47</a:t>
            </a:r>
            <a:endParaRPr sz="500">
              <a:latin typeface="Times New Roman"/>
              <a:cs typeface="Times New Roman"/>
            </a:endParaRPr>
          </a:p>
        </p:txBody>
      </p:sp>
      <p:sp>
        <p:nvSpPr>
          <p:cNvPr id="159" name="object 159"/>
          <p:cNvSpPr txBox="1"/>
          <p:nvPr/>
        </p:nvSpPr>
        <p:spPr>
          <a:xfrm>
            <a:off x="5194516" y="2499882"/>
            <a:ext cx="475455" cy="79989"/>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292.82</a:t>
            </a:r>
            <a:endParaRPr sz="500">
              <a:latin typeface="Times New Roman"/>
              <a:cs typeface="Times New Roman"/>
            </a:endParaRPr>
          </a:p>
        </p:txBody>
      </p:sp>
      <p:sp>
        <p:nvSpPr>
          <p:cNvPr id="158" name="object 158"/>
          <p:cNvSpPr txBox="1"/>
          <p:nvPr/>
        </p:nvSpPr>
        <p:spPr>
          <a:xfrm>
            <a:off x="5669972" y="2499882"/>
            <a:ext cx="475455" cy="79989"/>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3.18</a:t>
            </a:r>
            <a:endParaRPr sz="500">
              <a:latin typeface="Times New Roman"/>
              <a:cs typeface="Times New Roman"/>
            </a:endParaRPr>
          </a:p>
        </p:txBody>
      </p:sp>
      <p:sp>
        <p:nvSpPr>
          <p:cNvPr id="157" name="object 157"/>
          <p:cNvSpPr txBox="1"/>
          <p:nvPr/>
        </p:nvSpPr>
        <p:spPr>
          <a:xfrm>
            <a:off x="3812528" y="2579872"/>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Roadway</a:t>
            </a:r>
            <a:r>
              <a:rPr sz="500" spc="39" dirty="0">
                <a:latin typeface="Times New Roman"/>
                <a:cs typeface="Times New Roman"/>
              </a:rPr>
              <a:t> </a:t>
            </a:r>
            <a:r>
              <a:rPr sz="500" dirty="0">
                <a:latin typeface="Times New Roman"/>
                <a:cs typeface="Times New Roman"/>
              </a:rPr>
              <a:t>Express</a:t>
            </a:r>
            <a:endParaRPr sz="500">
              <a:latin typeface="Times New Roman"/>
              <a:cs typeface="Times New Roman"/>
            </a:endParaRPr>
          </a:p>
        </p:txBody>
      </p:sp>
      <p:sp>
        <p:nvSpPr>
          <p:cNvPr id="156" name="object 156"/>
          <p:cNvSpPr txBox="1"/>
          <p:nvPr/>
        </p:nvSpPr>
        <p:spPr>
          <a:xfrm>
            <a:off x="4719062" y="2579872"/>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554.96</a:t>
            </a:r>
            <a:endParaRPr sz="500">
              <a:latin typeface="Times New Roman"/>
              <a:cs typeface="Times New Roman"/>
            </a:endParaRPr>
          </a:p>
        </p:txBody>
      </p:sp>
      <p:sp>
        <p:nvSpPr>
          <p:cNvPr id="155" name="object 155"/>
          <p:cNvSpPr txBox="1"/>
          <p:nvPr/>
        </p:nvSpPr>
        <p:spPr>
          <a:xfrm>
            <a:off x="5194516" y="2579872"/>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169.38</a:t>
            </a:r>
            <a:endParaRPr sz="500">
              <a:latin typeface="Times New Roman"/>
              <a:cs typeface="Times New Roman"/>
            </a:endParaRPr>
          </a:p>
        </p:txBody>
      </p:sp>
      <p:sp>
        <p:nvSpPr>
          <p:cNvPr id="154" name="object 154"/>
          <p:cNvSpPr txBox="1"/>
          <p:nvPr/>
        </p:nvSpPr>
        <p:spPr>
          <a:xfrm>
            <a:off x="5669972" y="2579872"/>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3.28</a:t>
            </a:r>
            <a:endParaRPr sz="500">
              <a:latin typeface="Times New Roman"/>
              <a:cs typeface="Times New Roman"/>
            </a:endParaRPr>
          </a:p>
        </p:txBody>
      </p:sp>
      <p:sp>
        <p:nvSpPr>
          <p:cNvPr id="153" name="object 153"/>
          <p:cNvSpPr txBox="1"/>
          <p:nvPr/>
        </p:nvSpPr>
        <p:spPr>
          <a:xfrm>
            <a:off x="3812528" y="2659860"/>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Marten</a:t>
            </a:r>
            <a:r>
              <a:rPr sz="500" spc="-11" dirty="0">
                <a:latin typeface="Times New Roman"/>
                <a:cs typeface="Times New Roman"/>
              </a:rPr>
              <a:t> </a:t>
            </a:r>
            <a:r>
              <a:rPr sz="500" dirty="0">
                <a:latin typeface="Times New Roman"/>
                <a:cs typeface="Times New Roman"/>
              </a:rPr>
              <a:t>Transport </a:t>
            </a:r>
            <a:r>
              <a:rPr sz="500" spc="123" dirty="0">
                <a:latin typeface="Times New Roman"/>
                <a:cs typeface="Times New Roman"/>
              </a:rPr>
              <a:t> </a:t>
            </a:r>
            <a:r>
              <a:rPr sz="500" dirty="0">
                <a:latin typeface="Times New Roman"/>
                <a:cs typeface="Times New Roman"/>
              </a:rPr>
              <a:t>Ltd.</a:t>
            </a:r>
            <a:endParaRPr sz="500">
              <a:latin typeface="Times New Roman"/>
              <a:cs typeface="Times New Roman"/>
            </a:endParaRPr>
          </a:p>
        </p:txBody>
      </p:sp>
      <p:sp>
        <p:nvSpPr>
          <p:cNvPr id="152" name="object 152"/>
          <p:cNvSpPr txBox="1"/>
          <p:nvPr/>
        </p:nvSpPr>
        <p:spPr>
          <a:xfrm>
            <a:off x="4719062" y="2659860"/>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116.93</a:t>
            </a:r>
            <a:endParaRPr sz="500">
              <a:latin typeface="Times New Roman"/>
              <a:cs typeface="Times New Roman"/>
            </a:endParaRPr>
          </a:p>
        </p:txBody>
      </p:sp>
      <p:sp>
        <p:nvSpPr>
          <p:cNvPr id="151" name="object 151"/>
          <p:cNvSpPr txBox="1"/>
          <p:nvPr/>
        </p:nvSpPr>
        <p:spPr>
          <a:xfrm>
            <a:off x="5194516" y="2659860"/>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35.62</a:t>
            </a:r>
            <a:endParaRPr sz="500">
              <a:latin typeface="Times New Roman"/>
              <a:cs typeface="Times New Roman"/>
            </a:endParaRPr>
          </a:p>
        </p:txBody>
      </p:sp>
      <p:sp>
        <p:nvSpPr>
          <p:cNvPr id="150" name="object 150"/>
          <p:cNvSpPr txBox="1"/>
          <p:nvPr/>
        </p:nvSpPr>
        <p:spPr>
          <a:xfrm>
            <a:off x="5669972" y="2659860"/>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3.28</a:t>
            </a:r>
            <a:endParaRPr sz="500">
              <a:latin typeface="Times New Roman"/>
              <a:cs typeface="Times New Roman"/>
            </a:endParaRPr>
          </a:p>
        </p:txBody>
      </p:sp>
      <p:sp>
        <p:nvSpPr>
          <p:cNvPr id="149" name="object 149"/>
          <p:cNvSpPr txBox="1"/>
          <p:nvPr/>
        </p:nvSpPr>
        <p:spPr>
          <a:xfrm>
            <a:off x="3812528" y="2739849"/>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Kena</a:t>
            </a:r>
            <a:r>
              <a:rPr sz="500" dirty="0">
                <a:latin typeface="Times New Roman"/>
                <a:cs typeface="Times New Roman"/>
              </a:rPr>
              <a:t>n</a:t>
            </a:r>
            <a:r>
              <a:rPr sz="500" spc="-33" dirty="0">
                <a:latin typeface="Times New Roman"/>
                <a:cs typeface="Times New Roman"/>
              </a:rPr>
              <a:t> </a:t>
            </a:r>
            <a:r>
              <a:rPr sz="500" spc="-4" dirty="0">
                <a:latin typeface="Times New Roman"/>
                <a:cs typeface="Times New Roman"/>
              </a:rPr>
              <a:t>Transpor</a:t>
            </a:r>
            <a:r>
              <a:rPr sz="500" dirty="0">
                <a:latin typeface="Times New Roman"/>
                <a:cs typeface="Times New Roman"/>
              </a:rPr>
              <a:t>t</a:t>
            </a:r>
            <a:r>
              <a:rPr sz="500" spc="97" dirty="0">
                <a:latin typeface="Times New Roman"/>
                <a:cs typeface="Times New Roman"/>
              </a:rPr>
              <a:t> </a:t>
            </a:r>
            <a:r>
              <a:rPr sz="500" spc="-4" dirty="0">
                <a:latin typeface="Times New Roman"/>
                <a:cs typeface="Times New Roman"/>
              </a:rPr>
              <a:t>Co.</a:t>
            </a:r>
            <a:endParaRPr sz="500">
              <a:latin typeface="Times New Roman"/>
              <a:cs typeface="Times New Roman"/>
            </a:endParaRPr>
          </a:p>
        </p:txBody>
      </p:sp>
      <p:sp>
        <p:nvSpPr>
          <p:cNvPr id="148" name="object 148"/>
          <p:cNvSpPr txBox="1"/>
          <p:nvPr/>
        </p:nvSpPr>
        <p:spPr>
          <a:xfrm>
            <a:off x="4719062" y="2739849"/>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67.66</a:t>
            </a:r>
            <a:endParaRPr sz="500">
              <a:latin typeface="Times New Roman"/>
              <a:cs typeface="Times New Roman"/>
            </a:endParaRPr>
          </a:p>
        </p:txBody>
      </p:sp>
      <p:sp>
        <p:nvSpPr>
          <p:cNvPr id="147" name="object 147"/>
          <p:cNvSpPr txBox="1"/>
          <p:nvPr/>
        </p:nvSpPr>
        <p:spPr>
          <a:xfrm>
            <a:off x="5194516" y="2739849"/>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19.44</a:t>
            </a:r>
            <a:endParaRPr sz="500">
              <a:latin typeface="Times New Roman"/>
              <a:cs typeface="Times New Roman"/>
            </a:endParaRPr>
          </a:p>
        </p:txBody>
      </p:sp>
      <p:sp>
        <p:nvSpPr>
          <p:cNvPr id="146" name="object 146"/>
          <p:cNvSpPr txBox="1"/>
          <p:nvPr/>
        </p:nvSpPr>
        <p:spPr>
          <a:xfrm>
            <a:off x="5669972" y="2739849"/>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3.48</a:t>
            </a:r>
            <a:endParaRPr sz="500">
              <a:latin typeface="Times New Roman"/>
              <a:cs typeface="Times New Roman"/>
            </a:endParaRPr>
          </a:p>
        </p:txBody>
      </p:sp>
      <p:sp>
        <p:nvSpPr>
          <p:cNvPr id="145" name="object 145"/>
          <p:cNvSpPr txBox="1"/>
          <p:nvPr/>
        </p:nvSpPr>
        <p:spPr>
          <a:xfrm>
            <a:off x="3812528" y="2819838"/>
            <a:ext cx="906534" cy="79988"/>
          </a:xfrm>
          <a:prstGeom prst="rect">
            <a:avLst/>
          </a:prstGeom>
        </p:spPr>
        <p:txBody>
          <a:bodyPr wrap="square" lIns="0" tIns="0" rIns="0" bIns="0" rtlCol="0">
            <a:noAutofit/>
          </a:bodyPr>
          <a:lstStyle/>
          <a:p>
            <a:pPr marL="15644">
              <a:lnSpc>
                <a:spcPct val="95825"/>
              </a:lnSpc>
              <a:spcBef>
                <a:spcPts val="58"/>
              </a:spcBef>
            </a:pPr>
            <a:r>
              <a:rPr sz="500" spc="13" dirty="0">
                <a:latin typeface="Times New Roman"/>
                <a:cs typeface="Times New Roman"/>
              </a:rPr>
              <a:t>M.S</a:t>
            </a:r>
            <a:r>
              <a:rPr sz="500" dirty="0">
                <a:latin typeface="Times New Roman"/>
                <a:cs typeface="Times New Roman"/>
              </a:rPr>
              <a:t>. </a:t>
            </a:r>
            <a:r>
              <a:rPr sz="500" spc="119" dirty="0">
                <a:latin typeface="Times New Roman"/>
                <a:cs typeface="Times New Roman"/>
              </a:rPr>
              <a:t> </a:t>
            </a:r>
            <a:r>
              <a:rPr sz="500" spc="13" dirty="0">
                <a:latin typeface="Times New Roman"/>
                <a:cs typeface="Times New Roman"/>
              </a:rPr>
              <a:t>Carriers</a:t>
            </a:r>
            <a:endParaRPr sz="500">
              <a:latin typeface="Times New Roman"/>
              <a:cs typeface="Times New Roman"/>
            </a:endParaRPr>
          </a:p>
        </p:txBody>
      </p:sp>
      <p:sp>
        <p:nvSpPr>
          <p:cNvPr id="144" name="object 144"/>
          <p:cNvSpPr txBox="1"/>
          <p:nvPr/>
        </p:nvSpPr>
        <p:spPr>
          <a:xfrm>
            <a:off x="4719062" y="2819838"/>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344.93</a:t>
            </a:r>
            <a:endParaRPr sz="500">
              <a:latin typeface="Times New Roman"/>
              <a:cs typeface="Times New Roman"/>
            </a:endParaRPr>
          </a:p>
        </p:txBody>
      </p:sp>
      <p:sp>
        <p:nvSpPr>
          <p:cNvPr id="143" name="object 143"/>
          <p:cNvSpPr txBox="1"/>
          <p:nvPr/>
        </p:nvSpPr>
        <p:spPr>
          <a:xfrm>
            <a:off x="5194516" y="2819838"/>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97.85</a:t>
            </a:r>
            <a:endParaRPr sz="500">
              <a:latin typeface="Times New Roman"/>
              <a:cs typeface="Times New Roman"/>
            </a:endParaRPr>
          </a:p>
        </p:txBody>
      </p:sp>
      <p:sp>
        <p:nvSpPr>
          <p:cNvPr id="142" name="object 142"/>
          <p:cNvSpPr txBox="1"/>
          <p:nvPr/>
        </p:nvSpPr>
        <p:spPr>
          <a:xfrm>
            <a:off x="5669972" y="2819838"/>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3.53</a:t>
            </a:r>
            <a:endParaRPr sz="500">
              <a:latin typeface="Times New Roman"/>
              <a:cs typeface="Times New Roman"/>
            </a:endParaRPr>
          </a:p>
        </p:txBody>
      </p:sp>
      <p:sp>
        <p:nvSpPr>
          <p:cNvPr id="141" name="object 141"/>
          <p:cNvSpPr txBox="1"/>
          <p:nvPr/>
        </p:nvSpPr>
        <p:spPr>
          <a:xfrm>
            <a:off x="3812528" y="2899827"/>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Ol</a:t>
            </a:r>
            <a:r>
              <a:rPr sz="500" dirty="0">
                <a:latin typeface="Times New Roman"/>
                <a:cs typeface="Times New Roman"/>
              </a:rPr>
              <a:t>d</a:t>
            </a:r>
            <a:r>
              <a:rPr sz="500" spc="103" dirty="0">
                <a:latin typeface="Times New Roman"/>
                <a:cs typeface="Times New Roman"/>
              </a:rPr>
              <a:t> </a:t>
            </a:r>
            <a:r>
              <a:rPr sz="500" spc="4" dirty="0">
                <a:latin typeface="Times New Roman"/>
                <a:cs typeface="Times New Roman"/>
              </a:rPr>
              <a:t>Dominio</a:t>
            </a:r>
            <a:r>
              <a:rPr sz="500" dirty="0">
                <a:latin typeface="Times New Roman"/>
                <a:cs typeface="Times New Roman"/>
              </a:rPr>
              <a:t>n</a:t>
            </a:r>
            <a:r>
              <a:rPr sz="500" spc="84" dirty="0">
                <a:latin typeface="Times New Roman"/>
                <a:cs typeface="Times New Roman"/>
              </a:rPr>
              <a:t> </a:t>
            </a:r>
            <a:r>
              <a:rPr sz="500" spc="4" dirty="0">
                <a:latin typeface="Times New Roman"/>
                <a:cs typeface="Times New Roman"/>
              </a:rPr>
              <a:t>Freight</a:t>
            </a:r>
            <a:endParaRPr sz="500">
              <a:latin typeface="Times New Roman"/>
              <a:cs typeface="Times New Roman"/>
            </a:endParaRPr>
          </a:p>
        </p:txBody>
      </p:sp>
      <p:sp>
        <p:nvSpPr>
          <p:cNvPr id="140" name="object 140"/>
          <p:cNvSpPr txBox="1"/>
          <p:nvPr/>
        </p:nvSpPr>
        <p:spPr>
          <a:xfrm>
            <a:off x="4719062" y="289982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170.42</a:t>
            </a:r>
            <a:endParaRPr sz="500">
              <a:latin typeface="Times New Roman"/>
              <a:cs typeface="Times New Roman"/>
            </a:endParaRPr>
          </a:p>
        </p:txBody>
      </p:sp>
      <p:sp>
        <p:nvSpPr>
          <p:cNvPr id="139" name="object 139"/>
          <p:cNvSpPr txBox="1"/>
          <p:nvPr/>
        </p:nvSpPr>
        <p:spPr>
          <a:xfrm>
            <a:off x="5194516" y="289982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45.13</a:t>
            </a:r>
            <a:endParaRPr sz="500">
              <a:latin typeface="Times New Roman"/>
              <a:cs typeface="Times New Roman"/>
            </a:endParaRPr>
          </a:p>
        </p:txBody>
      </p:sp>
      <p:sp>
        <p:nvSpPr>
          <p:cNvPr id="138" name="object 138"/>
          <p:cNvSpPr txBox="1"/>
          <p:nvPr/>
        </p:nvSpPr>
        <p:spPr>
          <a:xfrm>
            <a:off x="5669972" y="2899827"/>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3.78</a:t>
            </a:r>
            <a:endParaRPr sz="500">
              <a:latin typeface="Times New Roman"/>
              <a:cs typeface="Times New Roman"/>
            </a:endParaRPr>
          </a:p>
        </p:txBody>
      </p:sp>
      <p:sp>
        <p:nvSpPr>
          <p:cNvPr id="137" name="object 137"/>
          <p:cNvSpPr txBox="1"/>
          <p:nvPr/>
        </p:nvSpPr>
        <p:spPr>
          <a:xfrm>
            <a:off x="3812528" y="2979816"/>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Trimac</a:t>
            </a:r>
            <a:r>
              <a:rPr sz="500" spc="50" dirty="0">
                <a:latin typeface="Times New Roman"/>
                <a:cs typeface="Times New Roman"/>
              </a:rPr>
              <a:t> </a:t>
            </a:r>
            <a:r>
              <a:rPr sz="500" spc="4" dirty="0">
                <a:latin typeface="Times New Roman"/>
                <a:cs typeface="Times New Roman"/>
              </a:rPr>
              <a:t>Ltd</a:t>
            </a:r>
            <a:endParaRPr sz="500">
              <a:latin typeface="Times New Roman"/>
              <a:cs typeface="Times New Roman"/>
            </a:endParaRPr>
          </a:p>
        </p:txBody>
      </p:sp>
      <p:sp>
        <p:nvSpPr>
          <p:cNvPr id="136" name="object 136"/>
          <p:cNvSpPr txBox="1"/>
          <p:nvPr/>
        </p:nvSpPr>
        <p:spPr>
          <a:xfrm>
            <a:off x="4719062" y="2979816"/>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661.18</a:t>
            </a:r>
            <a:endParaRPr sz="500">
              <a:latin typeface="Times New Roman"/>
              <a:cs typeface="Times New Roman"/>
            </a:endParaRPr>
          </a:p>
        </p:txBody>
      </p:sp>
      <p:sp>
        <p:nvSpPr>
          <p:cNvPr id="135" name="object 135"/>
          <p:cNvSpPr txBox="1"/>
          <p:nvPr/>
        </p:nvSpPr>
        <p:spPr>
          <a:xfrm>
            <a:off x="5194516" y="2979816"/>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174.28</a:t>
            </a:r>
            <a:endParaRPr sz="500">
              <a:latin typeface="Times New Roman"/>
              <a:cs typeface="Times New Roman"/>
            </a:endParaRPr>
          </a:p>
        </p:txBody>
      </p:sp>
      <p:sp>
        <p:nvSpPr>
          <p:cNvPr id="134" name="object 134"/>
          <p:cNvSpPr txBox="1"/>
          <p:nvPr/>
        </p:nvSpPr>
        <p:spPr>
          <a:xfrm>
            <a:off x="5669972" y="2979816"/>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3.79</a:t>
            </a:r>
            <a:endParaRPr sz="500">
              <a:latin typeface="Times New Roman"/>
              <a:cs typeface="Times New Roman"/>
            </a:endParaRPr>
          </a:p>
        </p:txBody>
      </p:sp>
      <p:sp>
        <p:nvSpPr>
          <p:cNvPr id="133" name="object 133"/>
          <p:cNvSpPr txBox="1"/>
          <p:nvPr/>
        </p:nvSpPr>
        <p:spPr>
          <a:xfrm>
            <a:off x="3812528" y="3059805"/>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Matlack</a:t>
            </a:r>
            <a:r>
              <a:rPr sz="500" spc="39" dirty="0">
                <a:latin typeface="Times New Roman"/>
                <a:cs typeface="Times New Roman"/>
              </a:rPr>
              <a:t> </a:t>
            </a:r>
            <a:r>
              <a:rPr sz="500" dirty="0">
                <a:latin typeface="Times New Roman"/>
                <a:cs typeface="Times New Roman"/>
              </a:rPr>
              <a:t>Systems</a:t>
            </a:r>
            <a:endParaRPr sz="500">
              <a:latin typeface="Times New Roman"/>
              <a:cs typeface="Times New Roman"/>
            </a:endParaRPr>
          </a:p>
        </p:txBody>
      </p:sp>
      <p:sp>
        <p:nvSpPr>
          <p:cNvPr id="132" name="object 132"/>
          <p:cNvSpPr txBox="1"/>
          <p:nvPr/>
        </p:nvSpPr>
        <p:spPr>
          <a:xfrm>
            <a:off x="4719062" y="3059805"/>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112.42</a:t>
            </a:r>
            <a:endParaRPr sz="500">
              <a:latin typeface="Times New Roman"/>
              <a:cs typeface="Times New Roman"/>
            </a:endParaRPr>
          </a:p>
        </p:txBody>
      </p:sp>
      <p:sp>
        <p:nvSpPr>
          <p:cNvPr id="131" name="object 131"/>
          <p:cNvSpPr txBox="1"/>
          <p:nvPr/>
        </p:nvSpPr>
        <p:spPr>
          <a:xfrm>
            <a:off x="5194516" y="3059805"/>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28.94</a:t>
            </a:r>
            <a:endParaRPr sz="500">
              <a:latin typeface="Times New Roman"/>
              <a:cs typeface="Times New Roman"/>
            </a:endParaRPr>
          </a:p>
        </p:txBody>
      </p:sp>
      <p:sp>
        <p:nvSpPr>
          <p:cNvPr id="130" name="object 130"/>
          <p:cNvSpPr txBox="1"/>
          <p:nvPr/>
        </p:nvSpPr>
        <p:spPr>
          <a:xfrm>
            <a:off x="5669972" y="3059805"/>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3.88</a:t>
            </a:r>
            <a:endParaRPr sz="500">
              <a:latin typeface="Times New Roman"/>
              <a:cs typeface="Times New Roman"/>
            </a:endParaRPr>
          </a:p>
        </p:txBody>
      </p:sp>
      <p:sp>
        <p:nvSpPr>
          <p:cNvPr id="129" name="object 129"/>
          <p:cNvSpPr txBox="1"/>
          <p:nvPr/>
        </p:nvSpPr>
        <p:spPr>
          <a:xfrm>
            <a:off x="3812528" y="3139793"/>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XTR</a:t>
            </a:r>
            <a:r>
              <a:rPr sz="500" dirty="0">
                <a:latin typeface="Times New Roman"/>
                <a:cs typeface="Times New Roman"/>
              </a:rPr>
              <a:t>A</a:t>
            </a:r>
            <a:r>
              <a:rPr sz="500" spc="-44" dirty="0">
                <a:latin typeface="Times New Roman"/>
                <a:cs typeface="Times New Roman"/>
              </a:rPr>
              <a:t> </a:t>
            </a:r>
            <a:r>
              <a:rPr sz="500" spc="-4" dirty="0">
                <a:latin typeface="Times New Roman"/>
                <a:cs typeface="Times New Roman"/>
              </a:rPr>
              <a:t>Corp.</a:t>
            </a:r>
            <a:endParaRPr sz="500">
              <a:latin typeface="Times New Roman"/>
              <a:cs typeface="Times New Roman"/>
            </a:endParaRPr>
          </a:p>
        </p:txBody>
      </p:sp>
      <p:sp>
        <p:nvSpPr>
          <p:cNvPr id="128" name="object 128"/>
          <p:cNvSpPr txBox="1"/>
          <p:nvPr/>
        </p:nvSpPr>
        <p:spPr>
          <a:xfrm>
            <a:off x="4719062" y="3139793"/>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a:t>
            </a:r>
            <a:r>
              <a:rPr sz="500" spc="-49" dirty="0">
                <a:latin typeface="Times New Roman"/>
                <a:cs typeface="Times New Roman"/>
              </a:rPr>
              <a:t> </a:t>
            </a:r>
            <a:r>
              <a:rPr sz="500" spc="22" dirty="0">
                <a:latin typeface="Times New Roman"/>
                <a:cs typeface="Times New Roman"/>
              </a:rPr>
              <a:t>1,708.57</a:t>
            </a:r>
            <a:endParaRPr sz="500">
              <a:latin typeface="Times New Roman"/>
              <a:cs typeface="Times New Roman"/>
            </a:endParaRPr>
          </a:p>
        </p:txBody>
      </p:sp>
      <p:sp>
        <p:nvSpPr>
          <p:cNvPr id="127" name="object 127"/>
          <p:cNvSpPr txBox="1"/>
          <p:nvPr/>
        </p:nvSpPr>
        <p:spPr>
          <a:xfrm>
            <a:off x="5194516" y="3139793"/>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427.30</a:t>
            </a:r>
            <a:endParaRPr sz="500">
              <a:latin typeface="Times New Roman"/>
              <a:cs typeface="Times New Roman"/>
            </a:endParaRPr>
          </a:p>
        </p:txBody>
      </p:sp>
      <p:sp>
        <p:nvSpPr>
          <p:cNvPr id="126" name="object 126"/>
          <p:cNvSpPr txBox="1"/>
          <p:nvPr/>
        </p:nvSpPr>
        <p:spPr>
          <a:xfrm>
            <a:off x="5669972" y="3139793"/>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4.00</a:t>
            </a:r>
            <a:endParaRPr sz="500">
              <a:latin typeface="Times New Roman"/>
              <a:cs typeface="Times New Roman"/>
            </a:endParaRPr>
          </a:p>
        </p:txBody>
      </p:sp>
      <p:sp>
        <p:nvSpPr>
          <p:cNvPr id="125" name="object 125"/>
          <p:cNvSpPr txBox="1"/>
          <p:nvPr/>
        </p:nvSpPr>
        <p:spPr>
          <a:xfrm>
            <a:off x="3812528" y="3219781"/>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Covenant</a:t>
            </a:r>
            <a:r>
              <a:rPr sz="500" spc="39" dirty="0">
                <a:latin typeface="Times New Roman"/>
                <a:cs typeface="Times New Roman"/>
              </a:rPr>
              <a:t> </a:t>
            </a:r>
            <a:r>
              <a:rPr sz="500" dirty="0">
                <a:latin typeface="Times New Roman"/>
                <a:cs typeface="Times New Roman"/>
              </a:rPr>
              <a:t>Transport</a:t>
            </a:r>
            <a:r>
              <a:rPr sz="500" spc="39" dirty="0">
                <a:latin typeface="Times New Roman"/>
                <a:cs typeface="Times New Roman"/>
              </a:rPr>
              <a:t> </a:t>
            </a:r>
            <a:r>
              <a:rPr sz="500" dirty="0">
                <a:latin typeface="Times New Roman"/>
                <a:cs typeface="Times New Roman"/>
              </a:rPr>
              <a:t>Inc</a:t>
            </a:r>
            <a:endParaRPr sz="500">
              <a:latin typeface="Times New Roman"/>
              <a:cs typeface="Times New Roman"/>
            </a:endParaRPr>
          </a:p>
        </p:txBody>
      </p:sp>
      <p:sp>
        <p:nvSpPr>
          <p:cNvPr id="124" name="object 124"/>
          <p:cNvSpPr txBox="1"/>
          <p:nvPr/>
        </p:nvSpPr>
        <p:spPr>
          <a:xfrm>
            <a:off x="4719062" y="3219781"/>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259.16</a:t>
            </a:r>
            <a:endParaRPr sz="500">
              <a:latin typeface="Times New Roman"/>
              <a:cs typeface="Times New Roman"/>
            </a:endParaRPr>
          </a:p>
        </p:txBody>
      </p:sp>
      <p:sp>
        <p:nvSpPr>
          <p:cNvPr id="123" name="object 123"/>
          <p:cNvSpPr txBox="1"/>
          <p:nvPr/>
        </p:nvSpPr>
        <p:spPr>
          <a:xfrm>
            <a:off x="5194516" y="3219781"/>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64.35</a:t>
            </a:r>
            <a:endParaRPr sz="500">
              <a:latin typeface="Times New Roman"/>
              <a:cs typeface="Times New Roman"/>
            </a:endParaRPr>
          </a:p>
        </p:txBody>
      </p:sp>
      <p:sp>
        <p:nvSpPr>
          <p:cNvPr id="122" name="object 122"/>
          <p:cNvSpPr txBox="1"/>
          <p:nvPr/>
        </p:nvSpPr>
        <p:spPr>
          <a:xfrm>
            <a:off x="5669972" y="3219781"/>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4.03</a:t>
            </a:r>
            <a:endParaRPr sz="500">
              <a:latin typeface="Times New Roman"/>
              <a:cs typeface="Times New Roman"/>
            </a:endParaRPr>
          </a:p>
        </p:txBody>
      </p:sp>
      <p:sp>
        <p:nvSpPr>
          <p:cNvPr id="121" name="object 121"/>
          <p:cNvSpPr txBox="1"/>
          <p:nvPr/>
        </p:nvSpPr>
        <p:spPr>
          <a:xfrm>
            <a:off x="3812528" y="3299770"/>
            <a:ext cx="906534" cy="79988"/>
          </a:xfrm>
          <a:prstGeom prst="rect">
            <a:avLst/>
          </a:prstGeom>
        </p:spPr>
        <p:txBody>
          <a:bodyPr wrap="square" lIns="0" tIns="0" rIns="0" bIns="0" rtlCol="0">
            <a:noAutofit/>
          </a:bodyPr>
          <a:lstStyle/>
          <a:p>
            <a:pPr marL="15644">
              <a:lnSpc>
                <a:spcPct val="95825"/>
              </a:lnSpc>
              <a:spcBef>
                <a:spcPts val="58"/>
              </a:spcBef>
            </a:pPr>
            <a:r>
              <a:rPr sz="500" spc="9" dirty="0">
                <a:latin typeface="Times New Roman"/>
                <a:cs typeface="Times New Roman"/>
              </a:rPr>
              <a:t>Builder</a:t>
            </a:r>
            <a:r>
              <a:rPr sz="500" dirty="0">
                <a:latin typeface="Times New Roman"/>
                <a:cs typeface="Times New Roman"/>
              </a:rPr>
              <a:t>s </a:t>
            </a:r>
            <a:r>
              <a:rPr sz="500" spc="29" dirty="0">
                <a:latin typeface="Times New Roman"/>
                <a:cs typeface="Times New Roman"/>
              </a:rPr>
              <a:t> </a:t>
            </a:r>
            <a:r>
              <a:rPr sz="500" spc="8" dirty="0">
                <a:latin typeface="Times New Roman"/>
                <a:cs typeface="Times New Roman"/>
              </a:rPr>
              <a:t>Transport</a:t>
            </a:r>
            <a:endParaRPr sz="500">
              <a:latin typeface="Times New Roman"/>
              <a:cs typeface="Times New Roman"/>
            </a:endParaRPr>
          </a:p>
        </p:txBody>
      </p:sp>
      <p:sp>
        <p:nvSpPr>
          <p:cNvPr id="120" name="object 120"/>
          <p:cNvSpPr txBox="1"/>
          <p:nvPr/>
        </p:nvSpPr>
        <p:spPr>
          <a:xfrm>
            <a:off x="4719062" y="3299770"/>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221.09</a:t>
            </a:r>
            <a:endParaRPr sz="500">
              <a:latin typeface="Times New Roman"/>
              <a:cs typeface="Times New Roman"/>
            </a:endParaRPr>
          </a:p>
        </p:txBody>
      </p:sp>
      <p:sp>
        <p:nvSpPr>
          <p:cNvPr id="119" name="object 119"/>
          <p:cNvSpPr txBox="1"/>
          <p:nvPr/>
        </p:nvSpPr>
        <p:spPr>
          <a:xfrm>
            <a:off x="5194516" y="3299770"/>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51.44</a:t>
            </a:r>
            <a:endParaRPr sz="500">
              <a:latin typeface="Times New Roman"/>
              <a:cs typeface="Times New Roman"/>
            </a:endParaRPr>
          </a:p>
        </p:txBody>
      </p:sp>
      <p:sp>
        <p:nvSpPr>
          <p:cNvPr id="118" name="object 118"/>
          <p:cNvSpPr txBox="1"/>
          <p:nvPr/>
        </p:nvSpPr>
        <p:spPr>
          <a:xfrm>
            <a:off x="5669972" y="3299770"/>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4.30</a:t>
            </a:r>
            <a:endParaRPr sz="500">
              <a:latin typeface="Times New Roman"/>
              <a:cs typeface="Times New Roman"/>
            </a:endParaRPr>
          </a:p>
        </p:txBody>
      </p:sp>
      <p:sp>
        <p:nvSpPr>
          <p:cNvPr id="117" name="object 117"/>
          <p:cNvSpPr txBox="1"/>
          <p:nvPr/>
        </p:nvSpPr>
        <p:spPr>
          <a:xfrm>
            <a:off x="3812528" y="3379759"/>
            <a:ext cx="906534" cy="79988"/>
          </a:xfrm>
          <a:prstGeom prst="rect">
            <a:avLst/>
          </a:prstGeom>
        </p:spPr>
        <p:txBody>
          <a:bodyPr wrap="square" lIns="0" tIns="0" rIns="0" bIns="0" rtlCol="0">
            <a:noAutofit/>
          </a:bodyPr>
          <a:lstStyle/>
          <a:p>
            <a:pPr marL="15644">
              <a:lnSpc>
                <a:spcPct val="95825"/>
              </a:lnSpc>
              <a:spcBef>
                <a:spcPts val="58"/>
              </a:spcBef>
            </a:pPr>
            <a:r>
              <a:rPr sz="500" spc="14" dirty="0">
                <a:latin typeface="Times New Roman"/>
                <a:cs typeface="Times New Roman"/>
              </a:rPr>
              <a:t>Werne</a:t>
            </a:r>
            <a:r>
              <a:rPr sz="500" dirty="0">
                <a:latin typeface="Times New Roman"/>
                <a:cs typeface="Times New Roman"/>
              </a:rPr>
              <a:t>r </a:t>
            </a:r>
            <a:r>
              <a:rPr sz="500" spc="48" dirty="0">
                <a:latin typeface="Times New Roman"/>
                <a:cs typeface="Times New Roman"/>
              </a:rPr>
              <a:t> </a:t>
            </a:r>
            <a:r>
              <a:rPr sz="500" spc="13" dirty="0">
                <a:latin typeface="Times New Roman"/>
                <a:cs typeface="Times New Roman"/>
              </a:rPr>
              <a:t>Enterprises</a:t>
            </a:r>
            <a:endParaRPr sz="500">
              <a:latin typeface="Times New Roman"/>
              <a:cs typeface="Times New Roman"/>
            </a:endParaRPr>
          </a:p>
        </p:txBody>
      </p:sp>
      <p:sp>
        <p:nvSpPr>
          <p:cNvPr id="116" name="object 116"/>
          <p:cNvSpPr txBox="1"/>
          <p:nvPr/>
        </p:nvSpPr>
        <p:spPr>
          <a:xfrm>
            <a:off x="4719062" y="3379759"/>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844.39</a:t>
            </a:r>
            <a:endParaRPr sz="500">
              <a:latin typeface="Times New Roman"/>
              <a:cs typeface="Times New Roman"/>
            </a:endParaRPr>
          </a:p>
        </p:txBody>
      </p:sp>
      <p:sp>
        <p:nvSpPr>
          <p:cNvPr id="115" name="object 115"/>
          <p:cNvSpPr txBox="1"/>
          <p:nvPr/>
        </p:nvSpPr>
        <p:spPr>
          <a:xfrm>
            <a:off x="5194516" y="3379759"/>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196.15</a:t>
            </a:r>
            <a:endParaRPr sz="500">
              <a:latin typeface="Times New Roman"/>
              <a:cs typeface="Times New Roman"/>
            </a:endParaRPr>
          </a:p>
        </p:txBody>
      </p:sp>
      <p:sp>
        <p:nvSpPr>
          <p:cNvPr id="114" name="object 114"/>
          <p:cNvSpPr txBox="1"/>
          <p:nvPr/>
        </p:nvSpPr>
        <p:spPr>
          <a:xfrm>
            <a:off x="5669972" y="3379759"/>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4.30</a:t>
            </a:r>
            <a:endParaRPr sz="500">
              <a:latin typeface="Times New Roman"/>
              <a:cs typeface="Times New Roman"/>
            </a:endParaRPr>
          </a:p>
        </p:txBody>
      </p:sp>
      <p:sp>
        <p:nvSpPr>
          <p:cNvPr id="113" name="object 113"/>
          <p:cNvSpPr txBox="1"/>
          <p:nvPr/>
        </p:nvSpPr>
        <p:spPr>
          <a:xfrm>
            <a:off x="3812528" y="3459748"/>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Landstar</a:t>
            </a:r>
            <a:r>
              <a:rPr sz="500" spc="11" dirty="0">
                <a:latin typeface="Times New Roman"/>
                <a:cs typeface="Times New Roman"/>
              </a:rPr>
              <a:t> </a:t>
            </a:r>
            <a:r>
              <a:rPr sz="500" dirty="0">
                <a:latin typeface="Times New Roman"/>
                <a:cs typeface="Times New Roman"/>
              </a:rPr>
              <a:t>Sys.</a:t>
            </a:r>
            <a:endParaRPr sz="500">
              <a:latin typeface="Times New Roman"/>
              <a:cs typeface="Times New Roman"/>
            </a:endParaRPr>
          </a:p>
        </p:txBody>
      </p:sp>
      <p:sp>
        <p:nvSpPr>
          <p:cNvPr id="112" name="object 112"/>
          <p:cNvSpPr txBox="1"/>
          <p:nvPr/>
        </p:nvSpPr>
        <p:spPr>
          <a:xfrm>
            <a:off x="4719062" y="3459748"/>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422.79</a:t>
            </a:r>
            <a:endParaRPr sz="500">
              <a:latin typeface="Times New Roman"/>
              <a:cs typeface="Times New Roman"/>
            </a:endParaRPr>
          </a:p>
        </p:txBody>
      </p:sp>
      <p:sp>
        <p:nvSpPr>
          <p:cNvPr id="111" name="object 111"/>
          <p:cNvSpPr txBox="1"/>
          <p:nvPr/>
        </p:nvSpPr>
        <p:spPr>
          <a:xfrm>
            <a:off x="5194516" y="3459748"/>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95.20</a:t>
            </a:r>
            <a:endParaRPr sz="500">
              <a:latin typeface="Times New Roman"/>
              <a:cs typeface="Times New Roman"/>
            </a:endParaRPr>
          </a:p>
        </p:txBody>
      </p:sp>
      <p:sp>
        <p:nvSpPr>
          <p:cNvPr id="110" name="object 110"/>
          <p:cNvSpPr txBox="1"/>
          <p:nvPr/>
        </p:nvSpPr>
        <p:spPr>
          <a:xfrm>
            <a:off x="5669972" y="3459748"/>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4.44</a:t>
            </a:r>
            <a:endParaRPr sz="500">
              <a:latin typeface="Times New Roman"/>
              <a:cs typeface="Times New Roman"/>
            </a:endParaRPr>
          </a:p>
        </p:txBody>
      </p:sp>
      <p:sp>
        <p:nvSpPr>
          <p:cNvPr id="109" name="object 109"/>
          <p:cNvSpPr txBox="1"/>
          <p:nvPr/>
        </p:nvSpPr>
        <p:spPr>
          <a:xfrm>
            <a:off x="3812528" y="3539737"/>
            <a:ext cx="906534" cy="79988"/>
          </a:xfrm>
          <a:prstGeom prst="rect">
            <a:avLst/>
          </a:prstGeom>
        </p:spPr>
        <p:txBody>
          <a:bodyPr wrap="square" lIns="0" tIns="0" rIns="0" bIns="0" rtlCol="0">
            <a:noAutofit/>
          </a:bodyPr>
          <a:lstStyle/>
          <a:p>
            <a:pPr marL="15644">
              <a:lnSpc>
                <a:spcPct val="95825"/>
              </a:lnSpc>
              <a:spcBef>
                <a:spcPts val="58"/>
              </a:spcBef>
            </a:pPr>
            <a:r>
              <a:rPr sz="500" spc="-8" dirty="0">
                <a:latin typeface="Times New Roman"/>
                <a:cs typeface="Times New Roman"/>
              </a:rPr>
              <a:t>AMERCO</a:t>
            </a:r>
            <a:endParaRPr sz="500">
              <a:latin typeface="Times New Roman"/>
              <a:cs typeface="Times New Roman"/>
            </a:endParaRPr>
          </a:p>
        </p:txBody>
      </p:sp>
      <p:sp>
        <p:nvSpPr>
          <p:cNvPr id="108" name="object 108"/>
          <p:cNvSpPr txBox="1"/>
          <p:nvPr/>
        </p:nvSpPr>
        <p:spPr>
          <a:xfrm>
            <a:off x="4719062" y="353973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a:t>
            </a:r>
            <a:r>
              <a:rPr sz="500" spc="-49" dirty="0">
                <a:latin typeface="Times New Roman"/>
                <a:cs typeface="Times New Roman"/>
              </a:rPr>
              <a:t> </a:t>
            </a:r>
            <a:r>
              <a:rPr sz="500" spc="22" dirty="0">
                <a:latin typeface="Times New Roman"/>
                <a:cs typeface="Times New Roman"/>
              </a:rPr>
              <a:t>1,632.30</a:t>
            </a:r>
            <a:endParaRPr sz="500">
              <a:latin typeface="Times New Roman"/>
              <a:cs typeface="Times New Roman"/>
            </a:endParaRPr>
          </a:p>
        </p:txBody>
      </p:sp>
      <p:sp>
        <p:nvSpPr>
          <p:cNvPr id="107" name="object 107"/>
          <p:cNvSpPr txBox="1"/>
          <p:nvPr/>
        </p:nvSpPr>
        <p:spPr>
          <a:xfrm>
            <a:off x="5194516" y="353973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345.78</a:t>
            </a:r>
            <a:endParaRPr sz="500">
              <a:latin typeface="Times New Roman"/>
              <a:cs typeface="Times New Roman"/>
            </a:endParaRPr>
          </a:p>
        </p:txBody>
      </p:sp>
      <p:sp>
        <p:nvSpPr>
          <p:cNvPr id="106" name="object 106"/>
          <p:cNvSpPr txBox="1"/>
          <p:nvPr/>
        </p:nvSpPr>
        <p:spPr>
          <a:xfrm>
            <a:off x="5669972" y="3539737"/>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4.72</a:t>
            </a:r>
            <a:endParaRPr sz="500">
              <a:latin typeface="Times New Roman"/>
              <a:cs typeface="Times New Roman"/>
            </a:endParaRPr>
          </a:p>
        </p:txBody>
      </p:sp>
      <p:sp>
        <p:nvSpPr>
          <p:cNvPr id="105" name="object 105"/>
          <p:cNvSpPr txBox="1"/>
          <p:nvPr/>
        </p:nvSpPr>
        <p:spPr>
          <a:xfrm>
            <a:off x="3812528" y="3619725"/>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USA</a:t>
            </a:r>
            <a:r>
              <a:rPr sz="500" spc="55" dirty="0">
                <a:latin typeface="Times New Roman"/>
                <a:cs typeface="Times New Roman"/>
              </a:rPr>
              <a:t> </a:t>
            </a:r>
            <a:r>
              <a:rPr sz="500" dirty="0">
                <a:latin typeface="Times New Roman"/>
                <a:cs typeface="Times New Roman"/>
              </a:rPr>
              <a:t>Truck</a:t>
            </a:r>
            <a:endParaRPr sz="500">
              <a:latin typeface="Times New Roman"/>
              <a:cs typeface="Times New Roman"/>
            </a:endParaRPr>
          </a:p>
        </p:txBody>
      </p:sp>
      <p:sp>
        <p:nvSpPr>
          <p:cNvPr id="104" name="object 104"/>
          <p:cNvSpPr txBox="1"/>
          <p:nvPr/>
        </p:nvSpPr>
        <p:spPr>
          <a:xfrm>
            <a:off x="4719062" y="3619725"/>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141.77</a:t>
            </a:r>
            <a:endParaRPr sz="500">
              <a:latin typeface="Times New Roman"/>
              <a:cs typeface="Times New Roman"/>
            </a:endParaRPr>
          </a:p>
        </p:txBody>
      </p:sp>
      <p:sp>
        <p:nvSpPr>
          <p:cNvPr id="103" name="object 103"/>
          <p:cNvSpPr txBox="1"/>
          <p:nvPr/>
        </p:nvSpPr>
        <p:spPr>
          <a:xfrm>
            <a:off x="5194516" y="3619725"/>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29.93</a:t>
            </a:r>
            <a:endParaRPr sz="500">
              <a:latin typeface="Times New Roman"/>
              <a:cs typeface="Times New Roman"/>
            </a:endParaRPr>
          </a:p>
        </p:txBody>
      </p:sp>
      <p:sp>
        <p:nvSpPr>
          <p:cNvPr id="102" name="object 102"/>
          <p:cNvSpPr txBox="1"/>
          <p:nvPr/>
        </p:nvSpPr>
        <p:spPr>
          <a:xfrm>
            <a:off x="5669972" y="3619725"/>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4.74</a:t>
            </a:r>
            <a:endParaRPr sz="500">
              <a:latin typeface="Times New Roman"/>
              <a:cs typeface="Times New Roman"/>
            </a:endParaRPr>
          </a:p>
        </p:txBody>
      </p:sp>
      <p:sp>
        <p:nvSpPr>
          <p:cNvPr id="101" name="object 101"/>
          <p:cNvSpPr txBox="1"/>
          <p:nvPr/>
        </p:nvSpPr>
        <p:spPr>
          <a:xfrm>
            <a:off x="3812528" y="3699714"/>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Froz</a:t>
            </a:r>
            <a:r>
              <a:rPr sz="500" spc="-4" dirty="0">
                <a:latin typeface="Times New Roman"/>
                <a:cs typeface="Times New Roman"/>
              </a:rPr>
              <a:t>e</a:t>
            </a:r>
            <a:r>
              <a:rPr sz="500" dirty="0">
                <a:latin typeface="Times New Roman"/>
                <a:cs typeface="Times New Roman"/>
              </a:rPr>
              <a:t>n</a:t>
            </a:r>
            <a:r>
              <a:rPr sz="500" spc="42" dirty="0">
                <a:latin typeface="Times New Roman"/>
                <a:cs typeface="Times New Roman"/>
              </a:rPr>
              <a:t> </a:t>
            </a:r>
            <a:r>
              <a:rPr sz="500" dirty="0">
                <a:latin typeface="Times New Roman"/>
                <a:cs typeface="Times New Roman"/>
              </a:rPr>
              <a:t>Food</a:t>
            </a:r>
            <a:r>
              <a:rPr sz="500" spc="17" dirty="0">
                <a:latin typeface="Times New Roman"/>
                <a:cs typeface="Times New Roman"/>
              </a:rPr>
              <a:t> </a:t>
            </a:r>
            <a:r>
              <a:rPr sz="500" spc="-4" dirty="0">
                <a:latin typeface="Times New Roman"/>
                <a:cs typeface="Times New Roman"/>
              </a:rPr>
              <a:t>E</a:t>
            </a:r>
            <a:r>
              <a:rPr sz="500" dirty="0">
                <a:latin typeface="Times New Roman"/>
                <a:cs typeface="Times New Roman"/>
              </a:rPr>
              <a:t>xpr</a:t>
            </a:r>
            <a:r>
              <a:rPr sz="500" spc="-4" dirty="0">
                <a:latin typeface="Times New Roman"/>
                <a:cs typeface="Times New Roman"/>
              </a:rPr>
              <a:t>e</a:t>
            </a:r>
            <a:r>
              <a:rPr sz="500" dirty="0">
                <a:latin typeface="Times New Roman"/>
                <a:cs typeface="Times New Roman"/>
              </a:rPr>
              <a:t>ss</a:t>
            </a:r>
            <a:endParaRPr sz="500">
              <a:latin typeface="Times New Roman"/>
              <a:cs typeface="Times New Roman"/>
            </a:endParaRPr>
          </a:p>
        </p:txBody>
      </p:sp>
      <p:sp>
        <p:nvSpPr>
          <p:cNvPr id="100" name="object 100"/>
          <p:cNvSpPr txBox="1"/>
          <p:nvPr/>
        </p:nvSpPr>
        <p:spPr>
          <a:xfrm>
            <a:off x="4719062" y="3699714"/>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164.17</a:t>
            </a:r>
            <a:endParaRPr sz="500">
              <a:latin typeface="Times New Roman"/>
              <a:cs typeface="Times New Roman"/>
            </a:endParaRPr>
          </a:p>
        </p:txBody>
      </p:sp>
      <p:sp>
        <p:nvSpPr>
          <p:cNvPr id="99" name="object 99"/>
          <p:cNvSpPr txBox="1"/>
          <p:nvPr/>
        </p:nvSpPr>
        <p:spPr>
          <a:xfrm>
            <a:off x="5194516" y="3699714"/>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34.10</a:t>
            </a:r>
            <a:endParaRPr sz="500">
              <a:latin typeface="Times New Roman"/>
              <a:cs typeface="Times New Roman"/>
            </a:endParaRPr>
          </a:p>
        </p:txBody>
      </p:sp>
      <p:sp>
        <p:nvSpPr>
          <p:cNvPr id="98" name="object 98"/>
          <p:cNvSpPr txBox="1"/>
          <p:nvPr/>
        </p:nvSpPr>
        <p:spPr>
          <a:xfrm>
            <a:off x="5669972" y="3699714"/>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4.81</a:t>
            </a:r>
            <a:endParaRPr sz="500">
              <a:latin typeface="Times New Roman"/>
              <a:cs typeface="Times New Roman"/>
            </a:endParaRPr>
          </a:p>
        </p:txBody>
      </p:sp>
      <p:sp>
        <p:nvSpPr>
          <p:cNvPr id="97" name="object 97"/>
          <p:cNvSpPr txBox="1"/>
          <p:nvPr/>
        </p:nvSpPr>
        <p:spPr>
          <a:xfrm>
            <a:off x="3812528" y="3779703"/>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Arnold </a:t>
            </a:r>
            <a:r>
              <a:rPr sz="500" spc="81" dirty="0">
                <a:latin typeface="Times New Roman"/>
                <a:cs typeface="Times New Roman"/>
              </a:rPr>
              <a:t> </a:t>
            </a:r>
            <a:r>
              <a:rPr sz="500" dirty="0">
                <a:latin typeface="Times New Roman"/>
                <a:cs typeface="Times New Roman"/>
              </a:rPr>
              <a:t>Inds.</a:t>
            </a:r>
            <a:endParaRPr sz="500">
              <a:latin typeface="Times New Roman"/>
              <a:cs typeface="Times New Roman"/>
            </a:endParaRPr>
          </a:p>
        </p:txBody>
      </p:sp>
      <p:sp>
        <p:nvSpPr>
          <p:cNvPr id="96" name="object 96"/>
          <p:cNvSpPr txBox="1"/>
          <p:nvPr/>
        </p:nvSpPr>
        <p:spPr>
          <a:xfrm>
            <a:off x="4719062" y="3779703"/>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472.27</a:t>
            </a:r>
            <a:endParaRPr sz="500">
              <a:latin typeface="Times New Roman"/>
              <a:cs typeface="Times New Roman"/>
            </a:endParaRPr>
          </a:p>
        </p:txBody>
      </p:sp>
      <p:sp>
        <p:nvSpPr>
          <p:cNvPr id="95" name="object 95"/>
          <p:cNvSpPr txBox="1"/>
          <p:nvPr/>
        </p:nvSpPr>
        <p:spPr>
          <a:xfrm>
            <a:off x="5194516" y="3779703"/>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96.88</a:t>
            </a:r>
            <a:endParaRPr sz="500">
              <a:latin typeface="Times New Roman"/>
              <a:cs typeface="Times New Roman"/>
            </a:endParaRPr>
          </a:p>
        </p:txBody>
      </p:sp>
      <p:sp>
        <p:nvSpPr>
          <p:cNvPr id="94" name="object 94"/>
          <p:cNvSpPr txBox="1"/>
          <p:nvPr/>
        </p:nvSpPr>
        <p:spPr>
          <a:xfrm>
            <a:off x="5669972" y="3779703"/>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4.87</a:t>
            </a:r>
            <a:endParaRPr sz="500">
              <a:latin typeface="Times New Roman"/>
              <a:cs typeface="Times New Roman"/>
            </a:endParaRPr>
          </a:p>
        </p:txBody>
      </p:sp>
      <p:sp>
        <p:nvSpPr>
          <p:cNvPr id="93" name="object 93"/>
          <p:cNvSpPr txBox="1"/>
          <p:nvPr/>
        </p:nvSpPr>
        <p:spPr>
          <a:xfrm>
            <a:off x="3812528" y="3859692"/>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Greyhound</a:t>
            </a:r>
            <a:r>
              <a:rPr sz="500" spc="44" dirty="0">
                <a:latin typeface="Times New Roman"/>
                <a:cs typeface="Times New Roman"/>
              </a:rPr>
              <a:t> </a:t>
            </a:r>
            <a:r>
              <a:rPr sz="500" dirty="0">
                <a:latin typeface="Times New Roman"/>
                <a:cs typeface="Times New Roman"/>
              </a:rPr>
              <a:t>Lines  </a:t>
            </a:r>
            <a:r>
              <a:rPr sz="500" spc="-26" dirty="0">
                <a:latin typeface="Times New Roman"/>
                <a:cs typeface="Times New Roman"/>
              </a:rPr>
              <a:t> </a:t>
            </a:r>
            <a:r>
              <a:rPr sz="500" dirty="0">
                <a:latin typeface="Times New Roman"/>
                <a:cs typeface="Times New Roman"/>
              </a:rPr>
              <a:t>Inc.</a:t>
            </a:r>
            <a:endParaRPr sz="500">
              <a:latin typeface="Times New Roman"/>
              <a:cs typeface="Times New Roman"/>
            </a:endParaRPr>
          </a:p>
        </p:txBody>
      </p:sp>
      <p:sp>
        <p:nvSpPr>
          <p:cNvPr id="92" name="object 92"/>
          <p:cNvSpPr txBox="1"/>
          <p:nvPr/>
        </p:nvSpPr>
        <p:spPr>
          <a:xfrm>
            <a:off x="4719062" y="3859692"/>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437.71</a:t>
            </a:r>
            <a:endParaRPr sz="500">
              <a:latin typeface="Times New Roman"/>
              <a:cs typeface="Times New Roman"/>
            </a:endParaRPr>
          </a:p>
        </p:txBody>
      </p:sp>
      <p:sp>
        <p:nvSpPr>
          <p:cNvPr id="91" name="object 91"/>
          <p:cNvSpPr txBox="1"/>
          <p:nvPr/>
        </p:nvSpPr>
        <p:spPr>
          <a:xfrm>
            <a:off x="5194516" y="3859692"/>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89.61</a:t>
            </a:r>
            <a:endParaRPr sz="500">
              <a:latin typeface="Times New Roman"/>
              <a:cs typeface="Times New Roman"/>
            </a:endParaRPr>
          </a:p>
        </p:txBody>
      </p:sp>
      <p:sp>
        <p:nvSpPr>
          <p:cNvPr id="90" name="object 90"/>
          <p:cNvSpPr txBox="1"/>
          <p:nvPr/>
        </p:nvSpPr>
        <p:spPr>
          <a:xfrm>
            <a:off x="5669972" y="3859692"/>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4.88</a:t>
            </a:r>
            <a:endParaRPr sz="500">
              <a:latin typeface="Times New Roman"/>
              <a:cs typeface="Times New Roman"/>
            </a:endParaRPr>
          </a:p>
        </p:txBody>
      </p:sp>
      <p:sp>
        <p:nvSpPr>
          <p:cNvPr id="89" name="object 89"/>
          <p:cNvSpPr txBox="1"/>
          <p:nvPr/>
        </p:nvSpPr>
        <p:spPr>
          <a:xfrm>
            <a:off x="3812528" y="3939681"/>
            <a:ext cx="906534" cy="79988"/>
          </a:xfrm>
          <a:prstGeom prst="rect">
            <a:avLst/>
          </a:prstGeom>
        </p:spPr>
        <p:txBody>
          <a:bodyPr wrap="square" lIns="0" tIns="0" rIns="0" bIns="0" rtlCol="0">
            <a:noAutofit/>
          </a:bodyPr>
          <a:lstStyle/>
          <a:p>
            <a:pPr marL="15644">
              <a:lnSpc>
                <a:spcPct val="95825"/>
              </a:lnSpc>
              <a:spcBef>
                <a:spcPts val="58"/>
              </a:spcBef>
            </a:pPr>
            <a:r>
              <a:rPr sz="500" spc="8" dirty="0">
                <a:latin typeface="Times New Roman"/>
                <a:cs typeface="Times New Roman"/>
              </a:rPr>
              <a:t>USFreightways</a:t>
            </a:r>
            <a:endParaRPr sz="500">
              <a:latin typeface="Times New Roman"/>
              <a:cs typeface="Times New Roman"/>
            </a:endParaRPr>
          </a:p>
        </p:txBody>
      </p:sp>
      <p:sp>
        <p:nvSpPr>
          <p:cNvPr id="88" name="object 88"/>
          <p:cNvSpPr txBox="1"/>
          <p:nvPr/>
        </p:nvSpPr>
        <p:spPr>
          <a:xfrm>
            <a:off x="4719062" y="3939681"/>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983.86</a:t>
            </a:r>
            <a:endParaRPr sz="500">
              <a:latin typeface="Times New Roman"/>
              <a:cs typeface="Times New Roman"/>
            </a:endParaRPr>
          </a:p>
        </p:txBody>
      </p:sp>
      <p:sp>
        <p:nvSpPr>
          <p:cNvPr id="87" name="object 87"/>
          <p:cNvSpPr txBox="1"/>
          <p:nvPr/>
        </p:nvSpPr>
        <p:spPr>
          <a:xfrm>
            <a:off x="5194516" y="3939681"/>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198.91</a:t>
            </a:r>
            <a:endParaRPr sz="500">
              <a:latin typeface="Times New Roman"/>
              <a:cs typeface="Times New Roman"/>
            </a:endParaRPr>
          </a:p>
        </p:txBody>
      </p:sp>
      <p:sp>
        <p:nvSpPr>
          <p:cNvPr id="86" name="object 86"/>
          <p:cNvSpPr txBox="1"/>
          <p:nvPr/>
        </p:nvSpPr>
        <p:spPr>
          <a:xfrm>
            <a:off x="5669972" y="3939681"/>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4.95</a:t>
            </a:r>
            <a:endParaRPr sz="500">
              <a:latin typeface="Times New Roman"/>
              <a:cs typeface="Times New Roman"/>
            </a:endParaRPr>
          </a:p>
        </p:txBody>
      </p:sp>
      <p:sp>
        <p:nvSpPr>
          <p:cNvPr id="85" name="object 85"/>
          <p:cNvSpPr txBox="1"/>
          <p:nvPr/>
        </p:nvSpPr>
        <p:spPr>
          <a:xfrm>
            <a:off x="3812528" y="4019669"/>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Golde</a:t>
            </a:r>
            <a:r>
              <a:rPr sz="500" dirty="0">
                <a:latin typeface="Times New Roman"/>
                <a:cs typeface="Times New Roman"/>
              </a:rPr>
              <a:t>n</a:t>
            </a:r>
            <a:r>
              <a:rPr sz="500" spc="20" dirty="0">
                <a:latin typeface="Times New Roman"/>
                <a:cs typeface="Times New Roman"/>
              </a:rPr>
              <a:t> </a:t>
            </a:r>
            <a:r>
              <a:rPr sz="500" spc="-4" dirty="0">
                <a:latin typeface="Times New Roman"/>
                <a:cs typeface="Times New Roman"/>
              </a:rPr>
              <a:t>Eagl</a:t>
            </a:r>
            <a:r>
              <a:rPr sz="500" dirty="0">
                <a:latin typeface="Times New Roman"/>
                <a:cs typeface="Times New Roman"/>
              </a:rPr>
              <a:t>e </a:t>
            </a:r>
            <a:r>
              <a:rPr sz="500" spc="37" dirty="0">
                <a:latin typeface="Times New Roman"/>
                <a:cs typeface="Times New Roman"/>
              </a:rPr>
              <a:t> </a:t>
            </a:r>
            <a:r>
              <a:rPr sz="500" spc="-4" dirty="0">
                <a:latin typeface="Times New Roman"/>
                <a:cs typeface="Times New Roman"/>
              </a:rPr>
              <a:t>Grou</a:t>
            </a:r>
            <a:r>
              <a:rPr sz="500" dirty="0">
                <a:latin typeface="Times New Roman"/>
                <a:cs typeface="Times New Roman"/>
              </a:rPr>
              <a:t>p  </a:t>
            </a:r>
            <a:r>
              <a:rPr sz="500" spc="84" dirty="0">
                <a:latin typeface="Times New Roman"/>
                <a:cs typeface="Times New Roman"/>
              </a:rPr>
              <a:t> </a:t>
            </a:r>
            <a:r>
              <a:rPr sz="500" spc="-4" dirty="0">
                <a:latin typeface="Times New Roman"/>
                <a:cs typeface="Times New Roman"/>
              </a:rPr>
              <a:t>Inc.</a:t>
            </a:r>
            <a:endParaRPr sz="500">
              <a:latin typeface="Times New Roman"/>
              <a:cs typeface="Times New Roman"/>
            </a:endParaRPr>
          </a:p>
        </p:txBody>
      </p:sp>
      <p:sp>
        <p:nvSpPr>
          <p:cNvPr id="84" name="object 84"/>
          <p:cNvSpPr txBox="1"/>
          <p:nvPr/>
        </p:nvSpPr>
        <p:spPr>
          <a:xfrm>
            <a:off x="4719062" y="4019669"/>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12.50</a:t>
            </a:r>
            <a:endParaRPr sz="500">
              <a:latin typeface="Times New Roman"/>
              <a:cs typeface="Times New Roman"/>
            </a:endParaRPr>
          </a:p>
        </p:txBody>
      </p:sp>
      <p:sp>
        <p:nvSpPr>
          <p:cNvPr id="83" name="object 83"/>
          <p:cNvSpPr txBox="1"/>
          <p:nvPr/>
        </p:nvSpPr>
        <p:spPr>
          <a:xfrm>
            <a:off x="5194516" y="4019669"/>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17" dirty="0">
                <a:latin typeface="Times New Roman"/>
                <a:cs typeface="Times New Roman"/>
              </a:rPr>
              <a:t>2.33</a:t>
            </a:r>
            <a:endParaRPr sz="500">
              <a:latin typeface="Times New Roman"/>
              <a:cs typeface="Times New Roman"/>
            </a:endParaRPr>
          </a:p>
        </p:txBody>
      </p:sp>
      <p:sp>
        <p:nvSpPr>
          <p:cNvPr id="82" name="object 82"/>
          <p:cNvSpPr txBox="1"/>
          <p:nvPr/>
        </p:nvSpPr>
        <p:spPr>
          <a:xfrm>
            <a:off x="5669972" y="4019669"/>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5.37</a:t>
            </a:r>
            <a:endParaRPr sz="500">
              <a:latin typeface="Times New Roman"/>
              <a:cs typeface="Times New Roman"/>
            </a:endParaRPr>
          </a:p>
        </p:txBody>
      </p:sp>
      <p:sp>
        <p:nvSpPr>
          <p:cNvPr id="81" name="object 81"/>
          <p:cNvSpPr txBox="1"/>
          <p:nvPr/>
        </p:nvSpPr>
        <p:spPr>
          <a:xfrm>
            <a:off x="3812528" y="4099657"/>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Arkansa</a:t>
            </a:r>
            <a:r>
              <a:rPr sz="500" dirty="0">
                <a:latin typeface="Times New Roman"/>
                <a:cs typeface="Times New Roman"/>
              </a:rPr>
              <a:t>s</a:t>
            </a:r>
            <a:r>
              <a:rPr sz="500" spc="31" dirty="0">
                <a:latin typeface="Times New Roman"/>
                <a:cs typeface="Times New Roman"/>
              </a:rPr>
              <a:t> </a:t>
            </a:r>
            <a:r>
              <a:rPr sz="500" spc="-4" dirty="0">
                <a:latin typeface="Times New Roman"/>
                <a:cs typeface="Times New Roman"/>
              </a:rPr>
              <a:t>Best</a:t>
            </a:r>
            <a:endParaRPr sz="500">
              <a:latin typeface="Times New Roman"/>
              <a:cs typeface="Times New Roman"/>
            </a:endParaRPr>
          </a:p>
        </p:txBody>
      </p:sp>
      <p:sp>
        <p:nvSpPr>
          <p:cNvPr id="80" name="object 80"/>
          <p:cNvSpPr txBox="1"/>
          <p:nvPr/>
        </p:nvSpPr>
        <p:spPr>
          <a:xfrm>
            <a:off x="4719062" y="409965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578.78</a:t>
            </a:r>
            <a:endParaRPr sz="500">
              <a:latin typeface="Times New Roman"/>
              <a:cs typeface="Times New Roman"/>
            </a:endParaRPr>
          </a:p>
        </p:txBody>
      </p:sp>
      <p:sp>
        <p:nvSpPr>
          <p:cNvPr id="79" name="object 79"/>
          <p:cNvSpPr txBox="1"/>
          <p:nvPr/>
        </p:nvSpPr>
        <p:spPr>
          <a:xfrm>
            <a:off x="5194516" y="409965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107.15</a:t>
            </a:r>
            <a:endParaRPr sz="500">
              <a:latin typeface="Times New Roman"/>
              <a:cs typeface="Times New Roman"/>
            </a:endParaRPr>
          </a:p>
        </p:txBody>
      </p:sp>
      <p:sp>
        <p:nvSpPr>
          <p:cNvPr id="78" name="object 78"/>
          <p:cNvSpPr txBox="1"/>
          <p:nvPr/>
        </p:nvSpPr>
        <p:spPr>
          <a:xfrm>
            <a:off x="5669972" y="4099657"/>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5.40</a:t>
            </a:r>
            <a:endParaRPr sz="500">
              <a:latin typeface="Times New Roman"/>
              <a:cs typeface="Times New Roman"/>
            </a:endParaRPr>
          </a:p>
        </p:txBody>
      </p:sp>
      <p:sp>
        <p:nvSpPr>
          <p:cNvPr id="77" name="object 77"/>
          <p:cNvSpPr txBox="1"/>
          <p:nvPr/>
        </p:nvSpPr>
        <p:spPr>
          <a:xfrm>
            <a:off x="3812528" y="4179646"/>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Airlease</a:t>
            </a:r>
            <a:r>
              <a:rPr sz="500" spc="-38" dirty="0">
                <a:latin typeface="Times New Roman"/>
                <a:cs typeface="Times New Roman"/>
              </a:rPr>
              <a:t> </a:t>
            </a:r>
            <a:r>
              <a:rPr sz="500" dirty="0">
                <a:latin typeface="Times New Roman"/>
                <a:cs typeface="Times New Roman"/>
              </a:rPr>
              <a:t>Ltd.</a:t>
            </a:r>
            <a:endParaRPr sz="500">
              <a:latin typeface="Times New Roman"/>
              <a:cs typeface="Times New Roman"/>
            </a:endParaRPr>
          </a:p>
        </p:txBody>
      </p:sp>
      <p:sp>
        <p:nvSpPr>
          <p:cNvPr id="76" name="object 76"/>
          <p:cNvSpPr txBox="1"/>
          <p:nvPr/>
        </p:nvSpPr>
        <p:spPr>
          <a:xfrm>
            <a:off x="4719062" y="4179646"/>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73.64</a:t>
            </a:r>
            <a:endParaRPr sz="500">
              <a:latin typeface="Times New Roman"/>
              <a:cs typeface="Times New Roman"/>
            </a:endParaRPr>
          </a:p>
        </p:txBody>
      </p:sp>
      <p:sp>
        <p:nvSpPr>
          <p:cNvPr id="75" name="object 75"/>
          <p:cNvSpPr txBox="1"/>
          <p:nvPr/>
        </p:nvSpPr>
        <p:spPr>
          <a:xfrm>
            <a:off x="5194516" y="4179646"/>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13.48</a:t>
            </a:r>
            <a:endParaRPr sz="500">
              <a:latin typeface="Times New Roman"/>
              <a:cs typeface="Times New Roman"/>
            </a:endParaRPr>
          </a:p>
        </p:txBody>
      </p:sp>
      <p:sp>
        <p:nvSpPr>
          <p:cNvPr id="74" name="object 74"/>
          <p:cNvSpPr txBox="1"/>
          <p:nvPr/>
        </p:nvSpPr>
        <p:spPr>
          <a:xfrm>
            <a:off x="5669972" y="4179646"/>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5.46</a:t>
            </a:r>
            <a:endParaRPr sz="500">
              <a:latin typeface="Times New Roman"/>
              <a:cs typeface="Times New Roman"/>
            </a:endParaRPr>
          </a:p>
        </p:txBody>
      </p:sp>
      <p:sp>
        <p:nvSpPr>
          <p:cNvPr id="73" name="object 73"/>
          <p:cNvSpPr txBox="1"/>
          <p:nvPr/>
        </p:nvSpPr>
        <p:spPr>
          <a:xfrm>
            <a:off x="3812528" y="4259635"/>
            <a:ext cx="906534" cy="79988"/>
          </a:xfrm>
          <a:prstGeom prst="rect">
            <a:avLst/>
          </a:prstGeom>
        </p:spPr>
        <p:txBody>
          <a:bodyPr wrap="square" lIns="0" tIns="0" rIns="0" bIns="0" rtlCol="0">
            <a:noAutofit/>
          </a:bodyPr>
          <a:lstStyle/>
          <a:p>
            <a:pPr marL="15644">
              <a:lnSpc>
                <a:spcPct val="95825"/>
              </a:lnSpc>
              <a:spcBef>
                <a:spcPts val="58"/>
              </a:spcBef>
            </a:pPr>
            <a:r>
              <a:rPr sz="500" spc="-8" dirty="0">
                <a:latin typeface="Times New Roman"/>
                <a:cs typeface="Times New Roman"/>
              </a:rPr>
              <a:t>Celado</a:t>
            </a:r>
            <a:r>
              <a:rPr sz="500" dirty="0">
                <a:latin typeface="Times New Roman"/>
                <a:cs typeface="Times New Roman"/>
              </a:rPr>
              <a:t>n</a:t>
            </a:r>
            <a:r>
              <a:rPr sz="500" spc="26" dirty="0">
                <a:latin typeface="Times New Roman"/>
                <a:cs typeface="Times New Roman"/>
              </a:rPr>
              <a:t> </a:t>
            </a:r>
            <a:r>
              <a:rPr sz="500" spc="-8" dirty="0">
                <a:latin typeface="Times New Roman"/>
                <a:cs typeface="Times New Roman"/>
              </a:rPr>
              <a:t>Group</a:t>
            </a:r>
            <a:endParaRPr sz="500">
              <a:latin typeface="Times New Roman"/>
              <a:cs typeface="Times New Roman"/>
            </a:endParaRPr>
          </a:p>
        </p:txBody>
      </p:sp>
      <p:sp>
        <p:nvSpPr>
          <p:cNvPr id="72" name="object 72"/>
          <p:cNvSpPr txBox="1"/>
          <p:nvPr/>
        </p:nvSpPr>
        <p:spPr>
          <a:xfrm>
            <a:off x="4719062" y="4259635"/>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182.30</a:t>
            </a:r>
            <a:endParaRPr sz="500">
              <a:latin typeface="Times New Roman"/>
              <a:cs typeface="Times New Roman"/>
            </a:endParaRPr>
          </a:p>
        </p:txBody>
      </p:sp>
      <p:sp>
        <p:nvSpPr>
          <p:cNvPr id="71" name="object 71"/>
          <p:cNvSpPr txBox="1"/>
          <p:nvPr/>
        </p:nvSpPr>
        <p:spPr>
          <a:xfrm>
            <a:off x="5194516" y="4259635"/>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32.72</a:t>
            </a:r>
            <a:endParaRPr sz="500">
              <a:latin typeface="Times New Roman"/>
              <a:cs typeface="Times New Roman"/>
            </a:endParaRPr>
          </a:p>
        </p:txBody>
      </p:sp>
      <p:sp>
        <p:nvSpPr>
          <p:cNvPr id="70" name="object 70"/>
          <p:cNvSpPr txBox="1"/>
          <p:nvPr/>
        </p:nvSpPr>
        <p:spPr>
          <a:xfrm>
            <a:off x="5669972" y="4259635"/>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5.57</a:t>
            </a:r>
            <a:endParaRPr sz="500">
              <a:latin typeface="Times New Roman"/>
              <a:cs typeface="Times New Roman"/>
            </a:endParaRPr>
          </a:p>
        </p:txBody>
      </p:sp>
      <p:sp>
        <p:nvSpPr>
          <p:cNvPr id="69" name="object 69"/>
          <p:cNvSpPr txBox="1"/>
          <p:nvPr/>
        </p:nvSpPr>
        <p:spPr>
          <a:xfrm>
            <a:off x="3812528" y="4339624"/>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Amer</a:t>
            </a:r>
            <a:r>
              <a:rPr sz="500" dirty="0">
                <a:latin typeface="Times New Roman"/>
                <a:cs typeface="Times New Roman"/>
              </a:rPr>
              <a:t>.</a:t>
            </a:r>
            <a:r>
              <a:rPr sz="500" spc="76" dirty="0">
                <a:latin typeface="Times New Roman"/>
                <a:cs typeface="Times New Roman"/>
              </a:rPr>
              <a:t> </a:t>
            </a:r>
            <a:r>
              <a:rPr sz="500" spc="4" dirty="0">
                <a:latin typeface="Times New Roman"/>
                <a:cs typeface="Times New Roman"/>
              </a:rPr>
              <a:t>Freightways</a:t>
            </a:r>
            <a:endParaRPr sz="500">
              <a:latin typeface="Times New Roman"/>
              <a:cs typeface="Times New Roman"/>
            </a:endParaRPr>
          </a:p>
        </p:txBody>
      </p:sp>
      <p:sp>
        <p:nvSpPr>
          <p:cNvPr id="68" name="object 68"/>
          <p:cNvSpPr txBox="1"/>
          <p:nvPr/>
        </p:nvSpPr>
        <p:spPr>
          <a:xfrm>
            <a:off x="4719062" y="4339624"/>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716.15</a:t>
            </a:r>
            <a:endParaRPr sz="500">
              <a:latin typeface="Times New Roman"/>
              <a:cs typeface="Times New Roman"/>
            </a:endParaRPr>
          </a:p>
        </p:txBody>
      </p:sp>
      <p:sp>
        <p:nvSpPr>
          <p:cNvPr id="67" name="object 67"/>
          <p:cNvSpPr txBox="1"/>
          <p:nvPr/>
        </p:nvSpPr>
        <p:spPr>
          <a:xfrm>
            <a:off x="5194516" y="4339624"/>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120.94</a:t>
            </a:r>
            <a:endParaRPr sz="500">
              <a:latin typeface="Times New Roman"/>
              <a:cs typeface="Times New Roman"/>
            </a:endParaRPr>
          </a:p>
        </p:txBody>
      </p:sp>
      <p:sp>
        <p:nvSpPr>
          <p:cNvPr id="66" name="object 66"/>
          <p:cNvSpPr txBox="1"/>
          <p:nvPr/>
        </p:nvSpPr>
        <p:spPr>
          <a:xfrm>
            <a:off x="5669972" y="4339624"/>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5.92</a:t>
            </a:r>
            <a:endParaRPr sz="500">
              <a:latin typeface="Times New Roman"/>
              <a:cs typeface="Times New Roman"/>
            </a:endParaRPr>
          </a:p>
        </p:txBody>
      </p:sp>
      <p:sp>
        <p:nvSpPr>
          <p:cNvPr id="65" name="object 65"/>
          <p:cNvSpPr txBox="1"/>
          <p:nvPr/>
        </p:nvSpPr>
        <p:spPr>
          <a:xfrm>
            <a:off x="3812528" y="4419613"/>
            <a:ext cx="906534" cy="79988"/>
          </a:xfrm>
          <a:prstGeom prst="rect">
            <a:avLst/>
          </a:prstGeom>
        </p:spPr>
        <p:txBody>
          <a:bodyPr wrap="square" lIns="0" tIns="0" rIns="0" bIns="0" rtlCol="0">
            <a:noAutofit/>
          </a:bodyPr>
          <a:lstStyle/>
          <a:p>
            <a:pPr marL="15644">
              <a:lnSpc>
                <a:spcPct val="95825"/>
              </a:lnSpc>
              <a:spcBef>
                <a:spcPts val="58"/>
              </a:spcBef>
            </a:pPr>
            <a:r>
              <a:rPr sz="500" spc="10" dirty="0">
                <a:latin typeface="Times New Roman"/>
                <a:cs typeface="Times New Roman"/>
              </a:rPr>
              <a:t>Transfinancia</a:t>
            </a:r>
            <a:r>
              <a:rPr sz="500" dirty="0">
                <a:latin typeface="Times New Roman"/>
                <a:cs typeface="Times New Roman"/>
              </a:rPr>
              <a:t>l</a:t>
            </a:r>
            <a:r>
              <a:rPr sz="500" spc="129" dirty="0">
                <a:latin typeface="Times New Roman"/>
                <a:cs typeface="Times New Roman"/>
              </a:rPr>
              <a:t> </a:t>
            </a:r>
            <a:r>
              <a:rPr sz="500" spc="8" dirty="0">
                <a:latin typeface="Times New Roman"/>
                <a:cs typeface="Times New Roman"/>
              </a:rPr>
              <a:t>Holding</a:t>
            </a:r>
            <a:r>
              <a:rPr sz="500" dirty="0">
                <a:latin typeface="Times New Roman"/>
                <a:cs typeface="Times New Roman"/>
              </a:rPr>
              <a:t>s</a:t>
            </a:r>
            <a:endParaRPr sz="500">
              <a:latin typeface="Times New Roman"/>
              <a:cs typeface="Times New Roman"/>
            </a:endParaRPr>
          </a:p>
        </p:txBody>
      </p:sp>
      <p:sp>
        <p:nvSpPr>
          <p:cNvPr id="64" name="object 64"/>
          <p:cNvSpPr txBox="1"/>
          <p:nvPr/>
        </p:nvSpPr>
        <p:spPr>
          <a:xfrm>
            <a:off x="4719062" y="4419613"/>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56.92</a:t>
            </a:r>
            <a:endParaRPr sz="500">
              <a:latin typeface="Times New Roman"/>
              <a:cs typeface="Times New Roman"/>
            </a:endParaRPr>
          </a:p>
        </p:txBody>
      </p:sp>
      <p:sp>
        <p:nvSpPr>
          <p:cNvPr id="63" name="object 63"/>
          <p:cNvSpPr txBox="1"/>
          <p:nvPr/>
        </p:nvSpPr>
        <p:spPr>
          <a:xfrm>
            <a:off x="5194516" y="4419613"/>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17" dirty="0">
                <a:latin typeface="Times New Roman"/>
                <a:cs typeface="Times New Roman"/>
              </a:rPr>
              <a:t>8.79</a:t>
            </a:r>
            <a:endParaRPr sz="500">
              <a:latin typeface="Times New Roman"/>
              <a:cs typeface="Times New Roman"/>
            </a:endParaRPr>
          </a:p>
        </p:txBody>
      </p:sp>
      <p:sp>
        <p:nvSpPr>
          <p:cNvPr id="62" name="object 62"/>
          <p:cNvSpPr txBox="1"/>
          <p:nvPr/>
        </p:nvSpPr>
        <p:spPr>
          <a:xfrm>
            <a:off x="5669972" y="4419613"/>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6.47</a:t>
            </a:r>
            <a:endParaRPr sz="500">
              <a:latin typeface="Times New Roman"/>
              <a:cs typeface="Times New Roman"/>
            </a:endParaRPr>
          </a:p>
        </p:txBody>
      </p:sp>
      <p:sp>
        <p:nvSpPr>
          <p:cNvPr id="61" name="object 61"/>
          <p:cNvSpPr txBox="1"/>
          <p:nvPr/>
        </p:nvSpPr>
        <p:spPr>
          <a:xfrm>
            <a:off x="3812528" y="4499602"/>
            <a:ext cx="906534" cy="79988"/>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Vitran</a:t>
            </a:r>
            <a:r>
              <a:rPr sz="500" spc="27" dirty="0">
                <a:latin typeface="Times New Roman"/>
                <a:cs typeface="Times New Roman"/>
              </a:rPr>
              <a:t> </a:t>
            </a:r>
            <a:r>
              <a:rPr sz="500" dirty="0">
                <a:latin typeface="Times New Roman"/>
                <a:cs typeface="Times New Roman"/>
              </a:rPr>
              <a:t>Corp. </a:t>
            </a:r>
            <a:r>
              <a:rPr sz="500" spc="66" dirty="0">
                <a:latin typeface="Times New Roman"/>
                <a:cs typeface="Times New Roman"/>
              </a:rPr>
              <a:t> </a:t>
            </a:r>
            <a:r>
              <a:rPr sz="500" dirty="0">
                <a:latin typeface="Times New Roman"/>
                <a:cs typeface="Times New Roman"/>
              </a:rPr>
              <a:t>'A'</a:t>
            </a:r>
            <a:endParaRPr sz="500">
              <a:latin typeface="Times New Roman"/>
              <a:cs typeface="Times New Roman"/>
            </a:endParaRPr>
          </a:p>
        </p:txBody>
      </p:sp>
      <p:sp>
        <p:nvSpPr>
          <p:cNvPr id="60" name="object 60"/>
          <p:cNvSpPr txBox="1"/>
          <p:nvPr/>
        </p:nvSpPr>
        <p:spPr>
          <a:xfrm>
            <a:off x="4719062" y="4499602"/>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140.68</a:t>
            </a:r>
            <a:endParaRPr sz="500">
              <a:latin typeface="Times New Roman"/>
              <a:cs typeface="Times New Roman"/>
            </a:endParaRPr>
          </a:p>
        </p:txBody>
      </p:sp>
      <p:sp>
        <p:nvSpPr>
          <p:cNvPr id="59" name="object 59"/>
          <p:cNvSpPr txBox="1"/>
          <p:nvPr/>
        </p:nvSpPr>
        <p:spPr>
          <a:xfrm>
            <a:off x="5194516" y="4499602"/>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21.51</a:t>
            </a:r>
            <a:endParaRPr sz="500">
              <a:latin typeface="Times New Roman"/>
              <a:cs typeface="Times New Roman"/>
            </a:endParaRPr>
          </a:p>
        </p:txBody>
      </p:sp>
      <p:sp>
        <p:nvSpPr>
          <p:cNvPr id="58" name="object 58"/>
          <p:cNvSpPr txBox="1"/>
          <p:nvPr/>
        </p:nvSpPr>
        <p:spPr>
          <a:xfrm>
            <a:off x="5669972" y="4499602"/>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6.54</a:t>
            </a:r>
            <a:endParaRPr sz="500">
              <a:latin typeface="Times New Roman"/>
              <a:cs typeface="Times New Roman"/>
            </a:endParaRPr>
          </a:p>
        </p:txBody>
      </p:sp>
      <p:sp>
        <p:nvSpPr>
          <p:cNvPr id="57" name="object 57"/>
          <p:cNvSpPr txBox="1"/>
          <p:nvPr/>
        </p:nvSpPr>
        <p:spPr>
          <a:xfrm>
            <a:off x="3812528" y="4579590"/>
            <a:ext cx="906534" cy="79988"/>
          </a:xfrm>
          <a:prstGeom prst="rect">
            <a:avLst/>
          </a:prstGeom>
        </p:spPr>
        <p:txBody>
          <a:bodyPr wrap="square" lIns="0" tIns="0" rIns="0" bIns="0" rtlCol="0">
            <a:noAutofit/>
          </a:bodyPr>
          <a:lstStyle/>
          <a:p>
            <a:pPr marL="15644">
              <a:lnSpc>
                <a:spcPct val="95825"/>
              </a:lnSpc>
              <a:spcBef>
                <a:spcPts val="58"/>
              </a:spcBef>
            </a:pPr>
            <a:r>
              <a:rPr sz="500" spc="10" dirty="0">
                <a:latin typeface="Times New Roman"/>
                <a:cs typeface="Times New Roman"/>
              </a:rPr>
              <a:t>Int</a:t>
            </a:r>
            <a:r>
              <a:rPr sz="500" spc="4" dirty="0">
                <a:latin typeface="Times New Roman"/>
                <a:cs typeface="Times New Roman"/>
              </a:rPr>
              <a:t>e</a:t>
            </a:r>
            <a:r>
              <a:rPr sz="500" spc="10" dirty="0">
                <a:latin typeface="Times New Roman"/>
                <a:cs typeface="Times New Roman"/>
              </a:rPr>
              <a:t>rpoo</a:t>
            </a:r>
            <a:r>
              <a:rPr sz="500" dirty="0">
                <a:latin typeface="Times New Roman"/>
                <a:cs typeface="Times New Roman"/>
              </a:rPr>
              <a:t>l</a:t>
            </a:r>
            <a:r>
              <a:rPr sz="500" spc="118" dirty="0">
                <a:latin typeface="Times New Roman"/>
                <a:cs typeface="Times New Roman"/>
              </a:rPr>
              <a:t> </a:t>
            </a:r>
            <a:r>
              <a:rPr sz="500" spc="8" dirty="0">
                <a:latin typeface="Times New Roman"/>
                <a:cs typeface="Times New Roman"/>
              </a:rPr>
              <a:t>Inc.</a:t>
            </a:r>
            <a:endParaRPr sz="500">
              <a:latin typeface="Times New Roman"/>
              <a:cs typeface="Times New Roman"/>
            </a:endParaRPr>
          </a:p>
        </p:txBody>
      </p:sp>
      <p:sp>
        <p:nvSpPr>
          <p:cNvPr id="56" name="object 56"/>
          <p:cNvSpPr txBox="1"/>
          <p:nvPr/>
        </p:nvSpPr>
        <p:spPr>
          <a:xfrm>
            <a:off x="4719062" y="4579590"/>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a:t>
            </a:r>
            <a:r>
              <a:rPr sz="500" spc="-49" dirty="0">
                <a:latin typeface="Times New Roman"/>
                <a:cs typeface="Times New Roman"/>
              </a:rPr>
              <a:t> </a:t>
            </a:r>
            <a:r>
              <a:rPr sz="500" spc="22" dirty="0">
                <a:latin typeface="Times New Roman"/>
                <a:cs typeface="Times New Roman"/>
              </a:rPr>
              <a:t>1,002.20</a:t>
            </a:r>
            <a:endParaRPr sz="500">
              <a:latin typeface="Times New Roman"/>
              <a:cs typeface="Times New Roman"/>
            </a:endParaRPr>
          </a:p>
        </p:txBody>
      </p:sp>
      <p:sp>
        <p:nvSpPr>
          <p:cNvPr id="55" name="object 55"/>
          <p:cNvSpPr txBox="1"/>
          <p:nvPr/>
        </p:nvSpPr>
        <p:spPr>
          <a:xfrm>
            <a:off x="5194516" y="4579590"/>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151.18</a:t>
            </a:r>
            <a:endParaRPr sz="500">
              <a:latin typeface="Times New Roman"/>
              <a:cs typeface="Times New Roman"/>
            </a:endParaRPr>
          </a:p>
        </p:txBody>
      </p:sp>
      <p:sp>
        <p:nvSpPr>
          <p:cNvPr id="54" name="object 54"/>
          <p:cNvSpPr txBox="1"/>
          <p:nvPr/>
        </p:nvSpPr>
        <p:spPr>
          <a:xfrm>
            <a:off x="5669972" y="4579590"/>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6.63</a:t>
            </a:r>
            <a:endParaRPr sz="500">
              <a:latin typeface="Times New Roman"/>
              <a:cs typeface="Times New Roman"/>
            </a:endParaRPr>
          </a:p>
        </p:txBody>
      </p:sp>
      <p:sp>
        <p:nvSpPr>
          <p:cNvPr id="53" name="object 53"/>
          <p:cNvSpPr txBox="1"/>
          <p:nvPr/>
        </p:nvSpPr>
        <p:spPr>
          <a:xfrm>
            <a:off x="3812528" y="4659579"/>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Intrene</a:t>
            </a:r>
            <a:r>
              <a:rPr sz="500" dirty="0">
                <a:latin typeface="Times New Roman"/>
                <a:cs typeface="Times New Roman"/>
              </a:rPr>
              <a:t>t  </a:t>
            </a:r>
            <a:r>
              <a:rPr sz="500" spc="35" dirty="0">
                <a:latin typeface="Times New Roman"/>
                <a:cs typeface="Times New Roman"/>
              </a:rPr>
              <a:t> </a:t>
            </a:r>
            <a:r>
              <a:rPr sz="500" spc="4" dirty="0">
                <a:latin typeface="Times New Roman"/>
                <a:cs typeface="Times New Roman"/>
              </a:rPr>
              <a:t>Inc.</a:t>
            </a:r>
            <a:endParaRPr sz="500">
              <a:latin typeface="Times New Roman"/>
              <a:cs typeface="Times New Roman"/>
            </a:endParaRPr>
          </a:p>
        </p:txBody>
      </p:sp>
      <p:sp>
        <p:nvSpPr>
          <p:cNvPr id="52" name="object 52"/>
          <p:cNvSpPr txBox="1"/>
          <p:nvPr/>
        </p:nvSpPr>
        <p:spPr>
          <a:xfrm>
            <a:off x="4719062" y="4659579"/>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70.23</a:t>
            </a:r>
            <a:endParaRPr sz="500">
              <a:latin typeface="Times New Roman"/>
              <a:cs typeface="Times New Roman"/>
            </a:endParaRPr>
          </a:p>
        </p:txBody>
      </p:sp>
      <p:sp>
        <p:nvSpPr>
          <p:cNvPr id="51" name="object 51"/>
          <p:cNvSpPr txBox="1"/>
          <p:nvPr/>
        </p:nvSpPr>
        <p:spPr>
          <a:xfrm>
            <a:off x="5194516" y="4659579"/>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10.38</a:t>
            </a:r>
            <a:endParaRPr sz="500">
              <a:latin typeface="Times New Roman"/>
              <a:cs typeface="Times New Roman"/>
            </a:endParaRPr>
          </a:p>
        </p:txBody>
      </p:sp>
      <p:sp>
        <p:nvSpPr>
          <p:cNvPr id="50" name="object 50"/>
          <p:cNvSpPr txBox="1"/>
          <p:nvPr/>
        </p:nvSpPr>
        <p:spPr>
          <a:xfrm>
            <a:off x="5669972" y="4659579"/>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6.77</a:t>
            </a:r>
            <a:endParaRPr sz="500">
              <a:latin typeface="Times New Roman"/>
              <a:cs typeface="Times New Roman"/>
            </a:endParaRPr>
          </a:p>
        </p:txBody>
      </p:sp>
      <p:sp>
        <p:nvSpPr>
          <p:cNvPr id="49" name="object 49"/>
          <p:cNvSpPr txBox="1"/>
          <p:nvPr/>
        </p:nvSpPr>
        <p:spPr>
          <a:xfrm>
            <a:off x="3812528" y="4739568"/>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Swif</a:t>
            </a:r>
            <a:r>
              <a:rPr sz="500" dirty="0">
                <a:latin typeface="Times New Roman"/>
                <a:cs typeface="Times New Roman"/>
              </a:rPr>
              <a:t>t </a:t>
            </a:r>
            <a:r>
              <a:rPr sz="500" spc="111" dirty="0">
                <a:latin typeface="Times New Roman"/>
                <a:cs typeface="Times New Roman"/>
              </a:rPr>
              <a:t> </a:t>
            </a:r>
            <a:r>
              <a:rPr sz="500" spc="4" dirty="0">
                <a:latin typeface="Times New Roman"/>
                <a:cs typeface="Times New Roman"/>
              </a:rPr>
              <a:t>Transportation</a:t>
            </a:r>
            <a:endParaRPr sz="500">
              <a:latin typeface="Times New Roman"/>
              <a:cs typeface="Times New Roman"/>
            </a:endParaRPr>
          </a:p>
        </p:txBody>
      </p:sp>
      <p:sp>
        <p:nvSpPr>
          <p:cNvPr id="48" name="object 48"/>
          <p:cNvSpPr txBox="1"/>
          <p:nvPr/>
        </p:nvSpPr>
        <p:spPr>
          <a:xfrm>
            <a:off x="4719062" y="4739568"/>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835.58</a:t>
            </a:r>
            <a:endParaRPr sz="500">
              <a:latin typeface="Times New Roman"/>
              <a:cs typeface="Times New Roman"/>
            </a:endParaRPr>
          </a:p>
        </p:txBody>
      </p:sp>
      <p:sp>
        <p:nvSpPr>
          <p:cNvPr id="47" name="object 47"/>
          <p:cNvSpPr txBox="1"/>
          <p:nvPr/>
        </p:nvSpPr>
        <p:spPr>
          <a:xfrm>
            <a:off x="5194516" y="4739568"/>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121.34</a:t>
            </a:r>
            <a:endParaRPr sz="500">
              <a:latin typeface="Times New Roman"/>
              <a:cs typeface="Times New Roman"/>
            </a:endParaRPr>
          </a:p>
        </p:txBody>
      </p:sp>
      <p:sp>
        <p:nvSpPr>
          <p:cNvPr id="46" name="object 46"/>
          <p:cNvSpPr txBox="1"/>
          <p:nvPr/>
        </p:nvSpPr>
        <p:spPr>
          <a:xfrm>
            <a:off x="5669972" y="4739568"/>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6.89</a:t>
            </a:r>
            <a:endParaRPr sz="500">
              <a:latin typeface="Times New Roman"/>
              <a:cs typeface="Times New Roman"/>
            </a:endParaRPr>
          </a:p>
        </p:txBody>
      </p:sp>
      <p:sp>
        <p:nvSpPr>
          <p:cNvPr id="45" name="object 45"/>
          <p:cNvSpPr txBox="1"/>
          <p:nvPr/>
        </p:nvSpPr>
        <p:spPr>
          <a:xfrm>
            <a:off x="3812528" y="4819557"/>
            <a:ext cx="906534" cy="79988"/>
          </a:xfrm>
          <a:prstGeom prst="rect">
            <a:avLst/>
          </a:prstGeom>
        </p:spPr>
        <p:txBody>
          <a:bodyPr wrap="square" lIns="0" tIns="0" rIns="0" bIns="0" rtlCol="0">
            <a:noAutofit/>
          </a:bodyPr>
          <a:lstStyle/>
          <a:p>
            <a:pPr marL="15644">
              <a:lnSpc>
                <a:spcPct val="95825"/>
              </a:lnSpc>
              <a:spcBef>
                <a:spcPts val="58"/>
              </a:spcBef>
            </a:pPr>
            <a:r>
              <a:rPr sz="500" spc="10" dirty="0">
                <a:latin typeface="Times New Roman"/>
                <a:cs typeface="Times New Roman"/>
              </a:rPr>
              <a:t>Lan</a:t>
            </a:r>
            <a:r>
              <a:rPr sz="500" spc="4" dirty="0">
                <a:latin typeface="Times New Roman"/>
                <a:cs typeface="Times New Roman"/>
              </a:rPr>
              <a:t>d</a:t>
            </a:r>
            <a:r>
              <a:rPr sz="500" spc="10" dirty="0">
                <a:latin typeface="Times New Roman"/>
                <a:cs typeface="Times New Roman"/>
              </a:rPr>
              <a:t>ai</a:t>
            </a:r>
            <a:r>
              <a:rPr sz="500" dirty="0">
                <a:latin typeface="Times New Roman"/>
                <a:cs typeface="Times New Roman"/>
              </a:rPr>
              <a:t>r</a:t>
            </a:r>
            <a:r>
              <a:rPr sz="500" spc="128" dirty="0">
                <a:latin typeface="Times New Roman"/>
                <a:cs typeface="Times New Roman"/>
              </a:rPr>
              <a:t> </a:t>
            </a:r>
            <a:r>
              <a:rPr sz="500" spc="8" dirty="0">
                <a:latin typeface="Times New Roman"/>
                <a:cs typeface="Times New Roman"/>
              </a:rPr>
              <a:t>Services</a:t>
            </a:r>
            <a:endParaRPr sz="500">
              <a:latin typeface="Times New Roman"/>
              <a:cs typeface="Times New Roman"/>
            </a:endParaRPr>
          </a:p>
        </p:txBody>
      </p:sp>
      <p:sp>
        <p:nvSpPr>
          <p:cNvPr id="44" name="object 44"/>
          <p:cNvSpPr txBox="1"/>
          <p:nvPr/>
        </p:nvSpPr>
        <p:spPr>
          <a:xfrm>
            <a:off x="4719062" y="481955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212.95</a:t>
            </a:r>
            <a:endParaRPr sz="500">
              <a:latin typeface="Times New Roman"/>
              <a:cs typeface="Times New Roman"/>
            </a:endParaRPr>
          </a:p>
        </p:txBody>
      </p:sp>
      <p:sp>
        <p:nvSpPr>
          <p:cNvPr id="43" name="object 43"/>
          <p:cNvSpPr txBox="1"/>
          <p:nvPr/>
        </p:nvSpPr>
        <p:spPr>
          <a:xfrm>
            <a:off x="5194516" y="481955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30.38</a:t>
            </a:r>
            <a:endParaRPr sz="500">
              <a:latin typeface="Times New Roman"/>
              <a:cs typeface="Times New Roman"/>
            </a:endParaRPr>
          </a:p>
        </p:txBody>
      </p:sp>
      <p:sp>
        <p:nvSpPr>
          <p:cNvPr id="42" name="object 42"/>
          <p:cNvSpPr txBox="1"/>
          <p:nvPr/>
        </p:nvSpPr>
        <p:spPr>
          <a:xfrm>
            <a:off x="5669972" y="4819557"/>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7.01</a:t>
            </a:r>
            <a:endParaRPr sz="500">
              <a:latin typeface="Times New Roman"/>
              <a:cs typeface="Times New Roman"/>
            </a:endParaRPr>
          </a:p>
        </p:txBody>
      </p:sp>
      <p:sp>
        <p:nvSpPr>
          <p:cNvPr id="41" name="object 41"/>
          <p:cNvSpPr txBox="1"/>
          <p:nvPr/>
        </p:nvSpPr>
        <p:spPr>
          <a:xfrm>
            <a:off x="3812528" y="4899545"/>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CN</a:t>
            </a:r>
            <a:r>
              <a:rPr sz="500" dirty="0">
                <a:latin typeface="Times New Roman"/>
                <a:cs typeface="Times New Roman"/>
              </a:rPr>
              <a:t>F</a:t>
            </a:r>
            <a:r>
              <a:rPr sz="500" spc="50" dirty="0">
                <a:latin typeface="Times New Roman"/>
                <a:cs typeface="Times New Roman"/>
              </a:rPr>
              <a:t> </a:t>
            </a:r>
            <a:r>
              <a:rPr sz="500" spc="4" dirty="0">
                <a:latin typeface="Times New Roman"/>
                <a:cs typeface="Times New Roman"/>
              </a:rPr>
              <a:t>Transportation</a:t>
            </a:r>
            <a:endParaRPr sz="500">
              <a:latin typeface="Times New Roman"/>
              <a:cs typeface="Times New Roman"/>
            </a:endParaRPr>
          </a:p>
        </p:txBody>
      </p:sp>
      <p:sp>
        <p:nvSpPr>
          <p:cNvPr id="40" name="object 40"/>
          <p:cNvSpPr txBox="1"/>
          <p:nvPr/>
        </p:nvSpPr>
        <p:spPr>
          <a:xfrm>
            <a:off x="4719062" y="4899545"/>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a:t>
            </a:r>
            <a:r>
              <a:rPr sz="500" spc="-49" dirty="0">
                <a:latin typeface="Times New Roman"/>
                <a:cs typeface="Times New Roman"/>
              </a:rPr>
              <a:t> </a:t>
            </a:r>
            <a:r>
              <a:rPr sz="500" spc="22" dirty="0">
                <a:latin typeface="Times New Roman"/>
                <a:cs typeface="Times New Roman"/>
              </a:rPr>
              <a:t>2,700.69</a:t>
            </a:r>
            <a:endParaRPr sz="500">
              <a:latin typeface="Times New Roman"/>
              <a:cs typeface="Times New Roman"/>
            </a:endParaRPr>
          </a:p>
        </p:txBody>
      </p:sp>
      <p:sp>
        <p:nvSpPr>
          <p:cNvPr id="39" name="object 39"/>
          <p:cNvSpPr txBox="1"/>
          <p:nvPr/>
        </p:nvSpPr>
        <p:spPr>
          <a:xfrm>
            <a:off x="5194516" y="4899545"/>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366.99</a:t>
            </a:r>
            <a:endParaRPr sz="500">
              <a:latin typeface="Times New Roman"/>
              <a:cs typeface="Times New Roman"/>
            </a:endParaRPr>
          </a:p>
        </p:txBody>
      </p:sp>
      <p:sp>
        <p:nvSpPr>
          <p:cNvPr id="38" name="object 38"/>
          <p:cNvSpPr txBox="1"/>
          <p:nvPr/>
        </p:nvSpPr>
        <p:spPr>
          <a:xfrm>
            <a:off x="5669972" y="4899545"/>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7.36</a:t>
            </a:r>
            <a:endParaRPr sz="500">
              <a:latin typeface="Times New Roman"/>
              <a:cs typeface="Times New Roman"/>
            </a:endParaRPr>
          </a:p>
        </p:txBody>
      </p:sp>
      <p:sp>
        <p:nvSpPr>
          <p:cNvPr id="37" name="object 37"/>
          <p:cNvSpPr txBox="1"/>
          <p:nvPr/>
        </p:nvSpPr>
        <p:spPr>
          <a:xfrm>
            <a:off x="3812528" y="4979534"/>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Budge</a:t>
            </a:r>
            <a:r>
              <a:rPr sz="500" dirty="0">
                <a:latin typeface="Times New Roman"/>
                <a:cs typeface="Times New Roman"/>
              </a:rPr>
              <a:t>t</a:t>
            </a:r>
            <a:r>
              <a:rPr sz="500" spc="31" dirty="0">
                <a:latin typeface="Times New Roman"/>
                <a:cs typeface="Times New Roman"/>
              </a:rPr>
              <a:t> </a:t>
            </a:r>
            <a:r>
              <a:rPr sz="500" spc="-4" dirty="0">
                <a:latin typeface="Times New Roman"/>
                <a:cs typeface="Times New Roman"/>
              </a:rPr>
              <a:t>Grou</a:t>
            </a:r>
            <a:r>
              <a:rPr sz="500" dirty="0">
                <a:latin typeface="Times New Roman"/>
                <a:cs typeface="Times New Roman"/>
              </a:rPr>
              <a:t>p </a:t>
            </a:r>
            <a:r>
              <a:rPr sz="500" spc="46" dirty="0">
                <a:latin typeface="Times New Roman"/>
                <a:cs typeface="Times New Roman"/>
              </a:rPr>
              <a:t> </a:t>
            </a:r>
            <a:r>
              <a:rPr sz="500" spc="-4" dirty="0">
                <a:latin typeface="Times New Roman"/>
                <a:cs typeface="Times New Roman"/>
              </a:rPr>
              <a:t>Inc</a:t>
            </a:r>
            <a:endParaRPr sz="500">
              <a:latin typeface="Times New Roman"/>
              <a:cs typeface="Times New Roman"/>
            </a:endParaRPr>
          </a:p>
        </p:txBody>
      </p:sp>
      <p:sp>
        <p:nvSpPr>
          <p:cNvPr id="36" name="object 36"/>
          <p:cNvSpPr txBox="1"/>
          <p:nvPr/>
        </p:nvSpPr>
        <p:spPr>
          <a:xfrm>
            <a:off x="4719062" y="4979534"/>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a:t>
            </a:r>
            <a:r>
              <a:rPr sz="500" spc="-49" dirty="0">
                <a:latin typeface="Times New Roman"/>
                <a:cs typeface="Times New Roman"/>
              </a:rPr>
              <a:t> </a:t>
            </a:r>
            <a:r>
              <a:rPr sz="500" spc="22" dirty="0">
                <a:latin typeface="Times New Roman"/>
                <a:cs typeface="Times New Roman"/>
              </a:rPr>
              <a:t>1,247.30</a:t>
            </a:r>
            <a:endParaRPr sz="500">
              <a:latin typeface="Times New Roman"/>
              <a:cs typeface="Times New Roman"/>
            </a:endParaRPr>
          </a:p>
        </p:txBody>
      </p:sp>
      <p:sp>
        <p:nvSpPr>
          <p:cNvPr id="35" name="object 35"/>
          <p:cNvSpPr txBox="1"/>
          <p:nvPr/>
        </p:nvSpPr>
        <p:spPr>
          <a:xfrm>
            <a:off x="5194516" y="4979534"/>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166.71</a:t>
            </a:r>
            <a:endParaRPr sz="500">
              <a:latin typeface="Times New Roman"/>
              <a:cs typeface="Times New Roman"/>
            </a:endParaRPr>
          </a:p>
        </p:txBody>
      </p:sp>
      <p:sp>
        <p:nvSpPr>
          <p:cNvPr id="34" name="object 34"/>
          <p:cNvSpPr txBox="1"/>
          <p:nvPr/>
        </p:nvSpPr>
        <p:spPr>
          <a:xfrm>
            <a:off x="5669972" y="4979534"/>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7.48</a:t>
            </a:r>
            <a:endParaRPr sz="500">
              <a:latin typeface="Times New Roman"/>
              <a:cs typeface="Times New Roman"/>
            </a:endParaRPr>
          </a:p>
        </p:txBody>
      </p:sp>
      <p:sp>
        <p:nvSpPr>
          <p:cNvPr id="33" name="object 33"/>
          <p:cNvSpPr txBox="1"/>
          <p:nvPr/>
        </p:nvSpPr>
        <p:spPr>
          <a:xfrm>
            <a:off x="3812528" y="5059522"/>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Calibe</a:t>
            </a:r>
            <a:r>
              <a:rPr sz="500" dirty="0">
                <a:latin typeface="Times New Roman"/>
                <a:cs typeface="Times New Roman"/>
              </a:rPr>
              <a:t>r </a:t>
            </a:r>
            <a:r>
              <a:rPr sz="500" spc="-26" dirty="0">
                <a:latin typeface="Times New Roman"/>
                <a:cs typeface="Times New Roman"/>
              </a:rPr>
              <a:t> </a:t>
            </a:r>
            <a:r>
              <a:rPr sz="500" spc="4" dirty="0">
                <a:latin typeface="Times New Roman"/>
                <a:cs typeface="Times New Roman"/>
              </a:rPr>
              <a:t>System</a:t>
            </a:r>
            <a:endParaRPr sz="500">
              <a:latin typeface="Times New Roman"/>
              <a:cs typeface="Times New Roman"/>
            </a:endParaRPr>
          </a:p>
        </p:txBody>
      </p:sp>
      <p:sp>
        <p:nvSpPr>
          <p:cNvPr id="32" name="object 32"/>
          <p:cNvSpPr txBox="1"/>
          <p:nvPr/>
        </p:nvSpPr>
        <p:spPr>
          <a:xfrm>
            <a:off x="4719062" y="5059522"/>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a:t>
            </a:r>
            <a:r>
              <a:rPr sz="500" spc="-49" dirty="0">
                <a:latin typeface="Times New Roman"/>
                <a:cs typeface="Times New Roman"/>
              </a:rPr>
              <a:t> </a:t>
            </a:r>
            <a:r>
              <a:rPr sz="500" spc="22" dirty="0">
                <a:latin typeface="Times New Roman"/>
                <a:cs typeface="Times New Roman"/>
              </a:rPr>
              <a:t>2,514.99</a:t>
            </a:r>
            <a:endParaRPr sz="500">
              <a:latin typeface="Times New Roman"/>
              <a:cs typeface="Times New Roman"/>
            </a:endParaRPr>
          </a:p>
        </p:txBody>
      </p:sp>
      <p:sp>
        <p:nvSpPr>
          <p:cNvPr id="31" name="object 31"/>
          <p:cNvSpPr txBox="1"/>
          <p:nvPr/>
        </p:nvSpPr>
        <p:spPr>
          <a:xfrm>
            <a:off x="5194516" y="5059522"/>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333.13</a:t>
            </a:r>
            <a:endParaRPr sz="500">
              <a:latin typeface="Times New Roman"/>
              <a:cs typeface="Times New Roman"/>
            </a:endParaRPr>
          </a:p>
        </p:txBody>
      </p:sp>
      <p:sp>
        <p:nvSpPr>
          <p:cNvPr id="30" name="object 30"/>
          <p:cNvSpPr txBox="1"/>
          <p:nvPr/>
        </p:nvSpPr>
        <p:spPr>
          <a:xfrm>
            <a:off x="5669972" y="5059522"/>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7.55</a:t>
            </a:r>
            <a:endParaRPr sz="500">
              <a:latin typeface="Times New Roman"/>
              <a:cs typeface="Times New Roman"/>
            </a:endParaRPr>
          </a:p>
        </p:txBody>
      </p:sp>
      <p:sp>
        <p:nvSpPr>
          <p:cNvPr id="29" name="object 29"/>
          <p:cNvSpPr txBox="1"/>
          <p:nvPr/>
        </p:nvSpPr>
        <p:spPr>
          <a:xfrm>
            <a:off x="3812528" y="5139511"/>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Knigh</a:t>
            </a:r>
            <a:r>
              <a:rPr sz="500" dirty="0">
                <a:latin typeface="Times New Roman"/>
                <a:cs typeface="Times New Roman"/>
              </a:rPr>
              <a:t>t</a:t>
            </a:r>
            <a:r>
              <a:rPr sz="500" spc="4" dirty="0">
                <a:latin typeface="Times New Roman"/>
                <a:cs typeface="Times New Roman"/>
              </a:rPr>
              <a:t> Transportatio</a:t>
            </a:r>
            <a:r>
              <a:rPr sz="500" dirty="0">
                <a:latin typeface="Times New Roman"/>
                <a:cs typeface="Times New Roman"/>
              </a:rPr>
              <a:t>n </a:t>
            </a:r>
            <a:r>
              <a:rPr sz="500" spc="56" dirty="0">
                <a:latin typeface="Times New Roman"/>
                <a:cs typeface="Times New Roman"/>
              </a:rPr>
              <a:t> </a:t>
            </a:r>
            <a:r>
              <a:rPr sz="500" spc="4" dirty="0">
                <a:latin typeface="Times New Roman"/>
                <a:cs typeface="Times New Roman"/>
              </a:rPr>
              <a:t>Inc</a:t>
            </a:r>
            <a:endParaRPr sz="500">
              <a:latin typeface="Times New Roman"/>
              <a:cs typeface="Times New Roman"/>
            </a:endParaRPr>
          </a:p>
        </p:txBody>
      </p:sp>
      <p:sp>
        <p:nvSpPr>
          <p:cNvPr id="28" name="object 28"/>
          <p:cNvSpPr txBox="1"/>
          <p:nvPr/>
        </p:nvSpPr>
        <p:spPr>
          <a:xfrm>
            <a:off x="4719062" y="5139511"/>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269.01</a:t>
            </a:r>
            <a:endParaRPr sz="500">
              <a:latin typeface="Times New Roman"/>
              <a:cs typeface="Times New Roman"/>
            </a:endParaRPr>
          </a:p>
        </p:txBody>
      </p:sp>
      <p:sp>
        <p:nvSpPr>
          <p:cNvPr id="27" name="object 27"/>
          <p:cNvSpPr txBox="1"/>
          <p:nvPr/>
        </p:nvSpPr>
        <p:spPr>
          <a:xfrm>
            <a:off x="5194516" y="5139511"/>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28.20</a:t>
            </a:r>
            <a:endParaRPr sz="500">
              <a:latin typeface="Times New Roman"/>
              <a:cs typeface="Times New Roman"/>
            </a:endParaRPr>
          </a:p>
        </p:txBody>
      </p:sp>
      <p:sp>
        <p:nvSpPr>
          <p:cNvPr id="26" name="object 26"/>
          <p:cNvSpPr txBox="1"/>
          <p:nvPr/>
        </p:nvSpPr>
        <p:spPr>
          <a:xfrm>
            <a:off x="5669972" y="5139511"/>
            <a:ext cx="475455" cy="79988"/>
          </a:xfrm>
          <a:prstGeom prst="rect">
            <a:avLst/>
          </a:prstGeom>
        </p:spPr>
        <p:txBody>
          <a:bodyPr wrap="square" lIns="0" tIns="0" rIns="0" bIns="0" rtlCol="0">
            <a:noAutofit/>
          </a:bodyPr>
          <a:lstStyle/>
          <a:p>
            <a:pPr marL="143485" marR="141507" algn="ctr">
              <a:lnSpc>
                <a:spcPct val="95825"/>
              </a:lnSpc>
              <a:spcBef>
                <a:spcPts val="58"/>
              </a:spcBef>
            </a:pPr>
            <a:r>
              <a:rPr sz="500" spc="17" dirty="0">
                <a:latin typeface="Times New Roman"/>
                <a:cs typeface="Times New Roman"/>
              </a:rPr>
              <a:t>9.54</a:t>
            </a:r>
            <a:endParaRPr sz="500">
              <a:latin typeface="Times New Roman"/>
              <a:cs typeface="Times New Roman"/>
            </a:endParaRPr>
          </a:p>
        </p:txBody>
      </p:sp>
      <p:sp>
        <p:nvSpPr>
          <p:cNvPr id="25" name="object 25"/>
          <p:cNvSpPr txBox="1"/>
          <p:nvPr/>
        </p:nvSpPr>
        <p:spPr>
          <a:xfrm>
            <a:off x="3812528" y="5219500"/>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Heartlan</a:t>
            </a:r>
            <a:r>
              <a:rPr sz="500" dirty="0">
                <a:latin typeface="Times New Roman"/>
                <a:cs typeface="Times New Roman"/>
              </a:rPr>
              <a:t>d</a:t>
            </a:r>
            <a:r>
              <a:rPr sz="500" spc="91" dirty="0">
                <a:latin typeface="Times New Roman"/>
                <a:cs typeface="Times New Roman"/>
              </a:rPr>
              <a:t> </a:t>
            </a:r>
            <a:r>
              <a:rPr sz="500" spc="4" dirty="0">
                <a:latin typeface="Times New Roman"/>
                <a:cs typeface="Times New Roman"/>
              </a:rPr>
              <a:t>Expres</a:t>
            </a:r>
            <a:r>
              <a:rPr sz="500" dirty="0">
                <a:latin typeface="Times New Roman"/>
                <a:cs typeface="Times New Roman"/>
              </a:rPr>
              <a:t>s</a:t>
            </a:r>
            <a:endParaRPr sz="500">
              <a:latin typeface="Times New Roman"/>
              <a:cs typeface="Times New Roman"/>
            </a:endParaRPr>
          </a:p>
        </p:txBody>
      </p:sp>
      <p:sp>
        <p:nvSpPr>
          <p:cNvPr id="24" name="object 24"/>
          <p:cNvSpPr txBox="1"/>
          <p:nvPr/>
        </p:nvSpPr>
        <p:spPr>
          <a:xfrm>
            <a:off x="4719062" y="5219500"/>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727.50</a:t>
            </a:r>
            <a:endParaRPr sz="500">
              <a:latin typeface="Times New Roman"/>
              <a:cs typeface="Times New Roman"/>
            </a:endParaRPr>
          </a:p>
        </p:txBody>
      </p:sp>
      <p:sp>
        <p:nvSpPr>
          <p:cNvPr id="23" name="object 23"/>
          <p:cNvSpPr txBox="1"/>
          <p:nvPr/>
        </p:nvSpPr>
        <p:spPr>
          <a:xfrm>
            <a:off x="5194516" y="5219500"/>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64.62</a:t>
            </a:r>
            <a:endParaRPr sz="500">
              <a:latin typeface="Times New Roman"/>
              <a:cs typeface="Times New Roman"/>
            </a:endParaRPr>
          </a:p>
        </p:txBody>
      </p:sp>
      <p:sp>
        <p:nvSpPr>
          <p:cNvPr id="22" name="object 22"/>
          <p:cNvSpPr txBox="1"/>
          <p:nvPr/>
        </p:nvSpPr>
        <p:spPr>
          <a:xfrm>
            <a:off x="5669972" y="5219500"/>
            <a:ext cx="475455" cy="79988"/>
          </a:xfrm>
          <a:prstGeom prst="rect">
            <a:avLst/>
          </a:prstGeom>
        </p:spPr>
        <p:txBody>
          <a:bodyPr wrap="square" lIns="0" tIns="0" rIns="0" bIns="0" rtlCol="0">
            <a:noAutofit/>
          </a:bodyPr>
          <a:lstStyle/>
          <a:p>
            <a:pPr marL="140802">
              <a:lnSpc>
                <a:spcPct val="95825"/>
              </a:lnSpc>
              <a:spcBef>
                <a:spcPts val="58"/>
              </a:spcBef>
            </a:pPr>
            <a:r>
              <a:rPr sz="500" spc="22" dirty="0">
                <a:latin typeface="Times New Roman"/>
                <a:cs typeface="Times New Roman"/>
              </a:rPr>
              <a:t>11.26</a:t>
            </a:r>
            <a:endParaRPr sz="500">
              <a:latin typeface="Times New Roman"/>
              <a:cs typeface="Times New Roman"/>
            </a:endParaRPr>
          </a:p>
        </p:txBody>
      </p:sp>
      <p:sp>
        <p:nvSpPr>
          <p:cNvPr id="21" name="object 21"/>
          <p:cNvSpPr txBox="1"/>
          <p:nvPr/>
        </p:nvSpPr>
        <p:spPr>
          <a:xfrm>
            <a:off x="3812528" y="5299489"/>
            <a:ext cx="906534" cy="79988"/>
          </a:xfrm>
          <a:prstGeom prst="rect">
            <a:avLst/>
          </a:prstGeom>
        </p:spPr>
        <p:txBody>
          <a:bodyPr wrap="square" lIns="0" tIns="0" rIns="0" bIns="0" rtlCol="0">
            <a:noAutofit/>
          </a:bodyPr>
          <a:lstStyle/>
          <a:p>
            <a:pPr marL="15644">
              <a:lnSpc>
                <a:spcPct val="95825"/>
              </a:lnSpc>
              <a:spcBef>
                <a:spcPts val="58"/>
              </a:spcBef>
            </a:pPr>
            <a:r>
              <a:rPr sz="500" spc="-4" dirty="0">
                <a:latin typeface="Times New Roman"/>
                <a:cs typeface="Times New Roman"/>
              </a:rPr>
              <a:t>Greyhoun</a:t>
            </a:r>
            <a:r>
              <a:rPr sz="500" dirty="0">
                <a:latin typeface="Times New Roman"/>
                <a:cs typeface="Times New Roman"/>
              </a:rPr>
              <a:t>d</a:t>
            </a:r>
            <a:r>
              <a:rPr sz="500" spc="36" dirty="0">
                <a:latin typeface="Times New Roman"/>
                <a:cs typeface="Times New Roman"/>
              </a:rPr>
              <a:t> </a:t>
            </a:r>
            <a:r>
              <a:rPr sz="500" spc="-4" dirty="0">
                <a:latin typeface="Times New Roman"/>
                <a:cs typeface="Times New Roman"/>
              </a:rPr>
              <a:t>CD</a:t>
            </a:r>
            <a:r>
              <a:rPr sz="500" dirty="0">
                <a:latin typeface="Times New Roman"/>
                <a:cs typeface="Times New Roman"/>
              </a:rPr>
              <a:t>A</a:t>
            </a:r>
            <a:r>
              <a:rPr sz="500" spc="14" dirty="0">
                <a:latin typeface="Times New Roman"/>
                <a:cs typeface="Times New Roman"/>
              </a:rPr>
              <a:t> </a:t>
            </a:r>
            <a:r>
              <a:rPr sz="500" spc="-4" dirty="0">
                <a:latin typeface="Times New Roman"/>
                <a:cs typeface="Times New Roman"/>
              </a:rPr>
              <a:t>Trans</a:t>
            </a:r>
            <a:r>
              <a:rPr sz="500" dirty="0">
                <a:latin typeface="Times New Roman"/>
                <a:cs typeface="Times New Roman"/>
              </a:rPr>
              <a:t>n</a:t>
            </a:r>
            <a:r>
              <a:rPr sz="500" spc="18" dirty="0">
                <a:latin typeface="Times New Roman"/>
                <a:cs typeface="Times New Roman"/>
              </a:rPr>
              <a:t> </a:t>
            </a:r>
            <a:r>
              <a:rPr sz="500" spc="-4" dirty="0">
                <a:latin typeface="Times New Roman"/>
                <a:cs typeface="Times New Roman"/>
              </a:rPr>
              <a:t>Corp</a:t>
            </a:r>
            <a:endParaRPr sz="500">
              <a:latin typeface="Times New Roman"/>
              <a:cs typeface="Times New Roman"/>
            </a:endParaRPr>
          </a:p>
        </p:txBody>
      </p:sp>
      <p:sp>
        <p:nvSpPr>
          <p:cNvPr id="20" name="object 20"/>
          <p:cNvSpPr txBox="1"/>
          <p:nvPr/>
        </p:nvSpPr>
        <p:spPr>
          <a:xfrm>
            <a:off x="4719062" y="5299489"/>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83.25</a:t>
            </a:r>
            <a:endParaRPr sz="500">
              <a:latin typeface="Times New Roman"/>
              <a:cs typeface="Times New Roman"/>
            </a:endParaRPr>
          </a:p>
        </p:txBody>
      </p:sp>
      <p:sp>
        <p:nvSpPr>
          <p:cNvPr id="19" name="object 19"/>
          <p:cNvSpPr txBox="1"/>
          <p:nvPr/>
        </p:nvSpPr>
        <p:spPr>
          <a:xfrm>
            <a:off x="5194516" y="5299489"/>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17" dirty="0">
                <a:latin typeface="Times New Roman"/>
                <a:cs typeface="Times New Roman"/>
              </a:rPr>
              <a:t>6.99</a:t>
            </a:r>
            <a:endParaRPr sz="500">
              <a:latin typeface="Times New Roman"/>
              <a:cs typeface="Times New Roman"/>
            </a:endParaRPr>
          </a:p>
        </p:txBody>
      </p:sp>
      <p:sp>
        <p:nvSpPr>
          <p:cNvPr id="18" name="object 18"/>
          <p:cNvSpPr txBox="1"/>
          <p:nvPr/>
        </p:nvSpPr>
        <p:spPr>
          <a:xfrm>
            <a:off x="5669972" y="5299489"/>
            <a:ext cx="475455" cy="79988"/>
          </a:xfrm>
          <a:prstGeom prst="rect">
            <a:avLst/>
          </a:prstGeom>
        </p:spPr>
        <p:txBody>
          <a:bodyPr wrap="square" lIns="0" tIns="0" rIns="0" bIns="0" rtlCol="0">
            <a:noAutofit/>
          </a:bodyPr>
          <a:lstStyle/>
          <a:p>
            <a:pPr marL="140802">
              <a:lnSpc>
                <a:spcPct val="95825"/>
              </a:lnSpc>
              <a:spcBef>
                <a:spcPts val="58"/>
              </a:spcBef>
            </a:pPr>
            <a:r>
              <a:rPr sz="500" spc="22" dirty="0">
                <a:latin typeface="Times New Roman"/>
                <a:cs typeface="Times New Roman"/>
              </a:rPr>
              <a:t>11.91</a:t>
            </a:r>
            <a:endParaRPr sz="500">
              <a:latin typeface="Times New Roman"/>
              <a:cs typeface="Times New Roman"/>
            </a:endParaRPr>
          </a:p>
        </p:txBody>
      </p:sp>
      <p:sp>
        <p:nvSpPr>
          <p:cNvPr id="17" name="object 17"/>
          <p:cNvSpPr txBox="1"/>
          <p:nvPr/>
        </p:nvSpPr>
        <p:spPr>
          <a:xfrm>
            <a:off x="3812528" y="5379478"/>
            <a:ext cx="906534" cy="79988"/>
          </a:xfrm>
          <a:prstGeom prst="rect">
            <a:avLst/>
          </a:prstGeom>
        </p:spPr>
        <p:txBody>
          <a:bodyPr wrap="square" lIns="0" tIns="0" rIns="0" bIns="0" rtlCol="0">
            <a:noAutofit/>
          </a:bodyPr>
          <a:lstStyle/>
          <a:p>
            <a:pPr marL="15644">
              <a:lnSpc>
                <a:spcPct val="95825"/>
              </a:lnSpc>
              <a:spcBef>
                <a:spcPts val="58"/>
              </a:spcBef>
            </a:pPr>
            <a:r>
              <a:rPr sz="500" spc="13" dirty="0">
                <a:latin typeface="Times New Roman"/>
                <a:cs typeface="Times New Roman"/>
              </a:rPr>
              <a:t>Mar</a:t>
            </a:r>
            <a:r>
              <a:rPr sz="500" dirty="0">
                <a:latin typeface="Times New Roman"/>
                <a:cs typeface="Times New Roman"/>
              </a:rPr>
              <a:t>k  </a:t>
            </a:r>
            <a:r>
              <a:rPr sz="500" spc="6" dirty="0">
                <a:latin typeface="Times New Roman"/>
                <a:cs typeface="Times New Roman"/>
              </a:rPr>
              <a:t> </a:t>
            </a:r>
            <a:r>
              <a:rPr sz="500" spc="13" dirty="0">
                <a:latin typeface="Times New Roman"/>
                <a:cs typeface="Times New Roman"/>
              </a:rPr>
              <a:t>VII</a:t>
            </a:r>
            <a:endParaRPr sz="500">
              <a:latin typeface="Times New Roman"/>
              <a:cs typeface="Times New Roman"/>
            </a:endParaRPr>
          </a:p>
        </p:txBody>
      </p:sp>
      <p:sp>
        <p:nvSpPr>
          <p:cNvPr id="16" name="object 16"/>
          <p:cNvSpPr txBox="1"/>
          <p:nvPr/>
        </p:nvSpPr>
        <p:spPr>
          <a:xfrm>
            <a:off x="4719062" y="5379478"/>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160.45</a:t>
            </a:r>
            <a:endParaRPr sz="500">
              <a:latin typeface="Times New Roman"/>
              <a:cs typeface="Times New Roman"/>
            </a:endParaRPr>
          </a:p>
        </p:txBody>
      </p:sp>
      <p:sp>
        <p:nvSpPr>
          <p:cNvPr id="15" name="object 15"/>
          <p:cNvSpPr txBox="1"/>
          <p:nvPr/>
        </p:nvSpPr>
        <p:spPr>
          <a:xfrm>
            <a:off x="5194516" y="5379478"/>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12.96</a:t>
            </a:r>
            <a:endParaRPr sz="500">
              <a:latin typeface="Times New Roman"/>
              <a:cs typeface="Times New Roman"/>
            </a:endParaRPr>
          </a:p>
        </p:txBody>
      </p:sp>
      <p:sp>
        <p:nvSpPr>
          <p:cNvPr id="14" name="object 14"/>
          <p:cNvSpPr txBox="1"/>
          <p:nvPr/>
        </p:nvSpPr>
        <p:spPr>
          <a:xfrm>
            <a:off x="5669972" y="5379478"/>
            <a:ext cx="475455" cy="79988"/>
          </a:xfrm>
          <a:prstGeom prst="rect">
            <a:avLst/>
          </a:prstGeom>
        </p:spPr>
        <p:txBody>
          <a:bodyPr wrap="square" lIns="0" tIns="0" rIns="0" bIns="0" rtlCol="0">
            <a:noAutofit/>
          </a:bodyPr>
          <a:lstStyle/>
          <a:p>
            <a:pPr marL="140802">
              <a:lnSpc>
                <a:spcPct val="95825"/>
              </a:lnSpc>
              <a:spcBef>
                <a:spcPts val="58"/>
              </a:spcBef>
            </a:pPr>
            <a:r>
              <a:rPr sz="500" spc="22" dirty="0">
                <a:latin typeface="Times New Roman"/>
                <a:cs typeface="Times New Roman"/>
              </a:rPr>
              <a:t>12.38</a:t>
            </a:r>
            <a:endParaRPr sz="500">
              <a:latin typeface="Times New Roman"/>
              <a:cs typeface="Times New Roman"/>
            </a:endParaRPr>
          </a:p>
        </p:txBody>
      </p:sp>
      <p:sp>
        <p:nvSpPr>
          <p:cNvPr id="13" name="object 13"/>
          <p:cNvSpPr txBox="1"/>
          <p:nvPr/>
        </p:nvSpPr>
        <p:spPr>
          <a:xfrm>
            <a:off x="3812528" y="5459467"/>
            <a:ext cx="906534" cy="79988"/>
          </a:xfrm>
          <a:prstGeom prst="rect">
            <a:avLst/>
          </a:prstGeom>
        </p:spPr>
        <p:txBody>
          <a:bodyPr wrap="square" lIns="0" tIns="0" rIns="0" bIns="0" rtlCol="0">
            <a:noAutofit/>
          </a:bodyPr>
          <a:lstStyle/>
          <a:p>
            <a:pPr marL="15644">
              <a:lnSpc>
                <a:spcPct val="95825"/>
              </a:lnSpc>
              <a:spcBef>
                <a:spcPts val="58"/>
              </a:spcBef>
            </a:pPr>
            <a:r>
              <a:rPr sz="500" spc="-10" dirty="0">
                <a:latin typeface="Times New Roman"/>
                <a:cs typeface="Times New Roman"/>
              </a:rPr>
              <a:t>Coac</a:t>
            </a:r>
            <a:r>
              <a:rPr sz="500" dirty="0">
                <a:latin typeface="Times New Roman"/>
                <a:cs typeface="Times New Roman"/>
              </a:rPr>
              <a:t>h</a:t>
            </a:r>
            <a:r>
              <a:rPr sz="500" spc="4" dirty="0">
                <a:latin typeface="Times New Roman"/>
                <a:cs typeface="Times New Roman"/>
              </a:rPr>
              <a:t> </a:t>
            </a:r>
            <a:r>
              <a:rPr sz="500" spc="-13" dirty="0">
                <a:latin typeface="Times New Roman"/>
                <a:cs typeface="Times New Roman"/>
              </a:rPr>
              <a:t>U</a:t>
            </a:r>
            <a:r>
              <a:rPr sz="500" spc="-8" dirty="0">
                <a:latin typeface="Times New Roman"/>
                <a:cs typeface="Times New Roman"/>
              </a:rPr>
              <a:t>S</a:t>
            </a:r>
            <a:r>
              <a:rPr sz="500" dirty="0">
                <a:latin typeface="Times New Roman"/>
                <a:cs typeface="Times New Roman"/>
              </a:rPr>
              <a:t>A</a:t>
            </a:r>
            <a:r>
              <a:rPr sz="500" spc="14" dirty="0">
                <a:latin typeface="Times New Roman"/>
                <a:cs typeface="Times New Roman"/>
              </a:rPr>
              <a:t> </a:t>
            </a:r>
            <a:r>
              <a:rPr sz="500" spc="-8" dirty="0">
                <a:latin typeface="Times New Roman"/>
                <a:cs typeface="Times New Roman"/>
              </a:rPr>
              <a:t>Inc</a:t>
            </a:r>
            <a:endParaRPr sz="500">
              <a:latin typeface="Times New Roman"/>
              <a:cs typeface="Times New Roman"/>
            </a:endParaRPr>
          </a:p>
        </p:txBody>
      </p:sp>
      <p:sp>
        <p:nvSpPr>
          <p:cNvPr id="12" name="object 12"/>
          <p:cNvSpPr txBox="1"/>
          <p:nvPr/>
        </p:nvSpPr>
        <p:spPr>
          <a:xfrm>
            <a:off x="4719062" y="545946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17" dirty="0">
                <a:latin typeface="Times New Roman"/>
                <a:cs typeface="Times New Roman"/>
              </a:rPr>
              <a:t>678.38</a:t>
            </a:r>
            <a:endParaRPr sz="500">
              <a:latin typeface="Times New Roman"/>
              <a:cs typeface="Times New Roman"/>
            </a:endParaRPr>
          </a:p>
        </p:txBody>
      </p:sp>
      <p:sp>
        <p:nvSpPr>
          <p:cNvPr id="11" name="object 11"/>
          <p:cNvSpPr txBox="1"/>
          <p:nvPr/>
        </p:nvSpPr>
        <p:spPr>
          <a:xfrm>
            <a:off x="5194516" y="5459467"/>
            <a:ext cx="475455" cy="79988"/>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23" dirty="0">
                <a:latin typeface="Times New Roman"/>
                <a:cs typeface="Times New Roman"/>
              </a:rPr>
              <a:t>51.76</a:t>
            </a:r>
            <a:endParaRPr sz="500">
              <a:latin typeface="Times New Roman"/>
              <a:cs typeface="Times New Roman"/>
            </a:endParaRPr>
          </a:p>
        </p:txBody>
      </p:sp>
      <p:sp>
        <p:nvSpPr>
          <p:cNvPr id="10" name="object 10"/>
          <p:cNvSpPr txBox="1"/>
          <p:nvPr/>
        </p:nvSpPr>
        <p:spPr>
          <a:xfrm>
            <a:off x="5669972" y="5459467"/>
            <a:ext cx="475455" cy="79988"/>
          </a:xfrm>
          <a:prstGeom prst="rect">
            <a:avLst/>
          </a:prstGeom>
        </p:spPr>
        <p:txBody>
          <a:bodyPr wrap="square" lIns="0" tIns="0" rIns="0" bIns="0" rtlCol="0">
            <a:noAutofit/>
          </a:bodyPr>
          <a:lstStyle/>
          <a:p>
            <a:pPr marL="140802">
              <a:lnSpc>
                <a:spcPct val="95825"/>
              </a:lnSpc>
              <a:spcBef>
                <a:spcPts val="58"/>
              </a:spcBef>
            </a:pPr>
            <a:r>
              <a:rPr sz="500" spc="22" dirty="0">
                <a:latin typeface="Times New Roman"/>
                <a:cs typeface="Times New Roman"/>
              </a:rPr>
              <a:t>13.11</a:t>
            </a:r>
            <a:endParaRPr sz="500">
              <a:latin typeface="Times New Roman"/>
              <a:cs typeface="Times New Roman"/>
            </a:endParaRPr>
          </a:p>
        </p:txBody>
      </p:sp>
      <p:sp>
        <p:nvSpPr>
          <p:cNvPr id="9" name="object 9"/>
          <p:cNvSpPr txBox="1"/>
          <p:nvPr/>
        </p:nvSpPr>
        <p:spPr>
          <a:xfrm>
            <a:off x="3812528" y="5539456"/>
            <a:ext cx="906534" cy="83249"/>
          </a:xfrm>
          <a:prstGeom prst="rect">
            <a:avLst/>
          </a:prstGeom>
        </p:spPr>
        <p:txBody>
          <a:bodyPr wrap="square" lIns="0" tIns="0" rIns="0" bIns="0" rtlCol="0">
            <a:noAutofit/>
          </a:bodyPr>
          <a:lstStyle/>
          <a:p>
            <a:pPr marL="15644">
              <a:lnSpc>
                <a:spcPct val="95825"/>
              </a:lnSpc>
              <a:spcBef>
                <a:spcPts val="58"/>
              </a:spcBef>
            </a:pPr>
            <a:r>
              <a:rPr sz="500" dirty="0">
                <a:latin typeface="Times New Roman"/>
                <a:cs typeface="Times New Roman"/>
              </a:rPr>
              <a:t>US</a:t>
            </a:r>
            <a:r>
              <a:rPr sz="500" spc="47" dirty="0">
                <a:latin typeface="Times New Roman"/>
                <a:cs typeface="Times New Roman"/>
              </a:rPr>
              <a:t> </a:t>
            </a:r>
            <a:r>
              <a:rPr sz="500" dirty="0">
                <a:latin typeface="Times New Roman"/>
                <a:cs typeface="Times New Roman"/>
              </a:rPr>
              <a:t>1</a:t>
            </a:r>
            <a:r>
              <a:rPr sz="500" spc="13" dirty="0">
                <a:latin typeface="Times New Roman"/>
                <a:cs typeface="Times New Roman"/>
              </a:rPr>
              <a:t> </a:t>
            </a:r>
            <a:r>
              <a:rPr sz="500" dirty="0">
                <a:latin typeface="Times New Roman"/>
                <a:cs typeface="Times New Roman"/>
              </a:rPr>
              <a:t>Inds  </a:t>
            </a:r>
            <a:r>
              <a:rPr sz="500" spc="83" dirty="0">
                <a:latin typeface="Times New Roman"/>
                <a:cs typeface="Times New Roman"/>
              </a:rPr>
              <a:t> </a:t>
            </a:r>
            <a:r>
              <a:rPr sz="500" dirty="0">
                <a:latin typeface="Times New Roman"/>
                <a:cs typeface="Times New Roman"/>
              </a:rPr>
              <a:t>Inc.</a:t>
            </a:r>
            <a:endParaRPr sz="500">
              <a:latin typeface="Times New Roman"/>
              <a:cs typeface="Times New Roman"/>
            </a:endParaRPr>
          </a:p>
        </p:txBody>
      </p:sp>
      <p:sp>
        <p:nvSpPr>
          <p:cNvPr id="8" name="object 8"/>
          <p:cNvSpPr txBox="1"/>
          <p:nvPr/>
        </p:nvSpPr>
        <p:spPr>
          <a:xfrm>
            <a:off x="4719062" y="5539456"/>
            <a:ext cx="475455" cy="83249"/>
          </a:xfrm>
          <a:prstGeom prst="rect">
            <a:avLst/>
          </a:prstGeom>
        </p:spPr>
        <p:txBody>
          <a:bodyPr wrap="square" lIns="0" tIns="0" rIns="0" bIns="0" rtlCol="0">
            <a:noAutofit/>
          </a:bodyPr>
          <a:lstStyle/>
          <a:p>
            <a:pPr marL="53192">
              <a:lnSpc>
                <a:spcPct val="95825"/>
              </a:lnSpc>
              <a:spcBef>
                <a:spcPts val="58"/>
              </a:spcBef>
            </a:pPr>
            <a:r>
              <a:rPr sz="500" dirty="0">
                <a:latin typeface="Times New Roman"/>
                <a:cs typeface="Times New Roman"/>
              </a:rPr>
              <a:t>$       </a:t>
            </a:r>
            <a:r>
              <a:rPr sz="500" spc="35" dirty="0">
                <a:latin typeface="Times New Roman"/>
                <a:cs typeface="Times New Roman"/>
              </a:rPr>
              <a:t> </a:t>
            </a:r>
            <a:r>
              <a:rPr sz="500" spc="17" dirty="0">
                <a:latin typeface="Times New Roman"/>
                <a:cs typeface="Times New Roman"/>
              </a:rPr>
              <a:t>5.60</a:t>
            </a:r>
            <a:endParaRPr sz="500">
              <a:latin typeface="Times New Roman"/>
              <a:cs typeface="Times New Roman"/>
            </a:endParaRPr>
          </a:p>
        </p:txBody>
      </p:sp>
      <p:sp>
        <p:nvSpPr>
          <p:cNvPr id="7" name="object 7"/>
          <p:cNvSpPr txBox="1"/>
          <p:nvPr/>
        </p:nvSpPr>
        <p:spPr>
          <a:xfrm>
            <a:off x="5194516" y="5539456"/>
            <a:ext cx="475455" cy="83249"/>
          </a:xfrm>
          <a:prstGeom prst="rect">
            <a:avLst/>
          </a:prstGeom>
        </p:spPr>
        <p:txBody>
          <a:bodyPr wrap="square" lIns="0" tIns="0" rIns="0" bIns="0" rtlCol="0">
            <a:noAutofit/>
          </a:bodyPr>
          <a:lstStyle/>
          <a:p>
            <a:pPr marL="53192">
              <a:spcBef>
                <a:spcPts val="58"/>
              </a:spcBef>
            </a:pPr>
            <a:r>
              <a:rPr sz="500" dirty="0">
                <a:latin typeface="Times New Roman"/>
                <a:cs typeface="Times New Roman"/>
              </a:rPr>
              <a:t>$        </a:t>
            </a:r>
            <a:r>
              <a:rPr sz="500" spc="-57" dirty="0">
                <a:latin typeface="Times New Roman"/>
                <a:cs typeface="Times New Roman"/>
              </a:rPr>
              <a:t> </a:t>
            </a:r>
            <a:r>
              <a:rPr sz="500" spc="39" dirty="0">
                <a:latin typeface="Times New Roman"/>
                <a:cs typeface="Times New Roman"/>
              </a:rPr>
              <a:t>(0</a:t>
            </a:r>
            <a:r>
              <a:rPr sz="500" dirty="0">
                <a:latin typeface="Times New Roman"/>
                <a:cs typeface="Times New Roman"/>
              </a:rPr>
              <a:t>.</a:t>
            </a:r>
            <a:r>
              <a:rPr sz="500" spc="-80" dirty="0">
                <a:latin typeface="Times New Roman"/>
                <a:cs typeface="Times New Roman"/>
              </a:rPr>
              <a:t> </a:t>
            </a:r>
            <a:r>
              <a:rPr sz="500" spc="39" dirty="0">
                <a:latin typeface="Times New Roman"/>
                <a:cs typeface="Times New Roman"/>
              </a:rPr>
              <a:t>17</a:t>
            </a:r>
            <a:r>
              <a:rPr sz="500" dirty="0">
                <a:latin typeface="Times New Roman"/>
                <a:cs typeface="Times New Roman"/>
              </a:rPr>
              <a:t>)</a:t>
            </a:r>
            <a:r>
              <a:rPr sz="500" spc="-84" dirty="0">
                <a:latin typeface="Times New Roman"/>
                <a:cs typeface="Times New Roman"/>
              </a:rPr>
              <a:t> </a:t>
            </a:r>
            <a:endParaRPr sz="500">
              <a:latin typeface="Times New Roman"/>
              <a:cs typeface="Times New Roman"/>
            </a:endParaRPr>
          </a:p>
        </p:txBody>
      </p:sp>
      <p:sp>
        <p:nvSpPr>
          <p:cNvPr id="6" name="object 6"/>
          <p:cNvSpPr txBox="1"/>
          <p:nvPr/>
        </p:nvSpPr>
        <p:spPr>
          <a:xfrm>
            <a:off x="5669972" y="5539456"/>
            <a:ext cx="475455" cy="83249"/>
          </a:xfrm>
          <a:prstGeom prst="rect">
            <a:avLst/>
          </a:prstGeom>
        </p:spPr>
        <p:txBody>
          <a:bodyPr wrap="square" lIns="0" tIns="0" rIns="0" bIns="0" rtlCol="0">
            <a:noAutofit/>
          </a:bodyPr>
          <a:lstStyle/>
          <a:p>
            <a:pPr marL="181033" marR="183201" algn="ctr">
              <a:lnSpc>
                <a:spcPct val="95825"/>
              </a:lnSpc>
              <a:spcBef>
                <a:spcPts val="58"/>
              </a:spcBef>
            </a:pPr>
            <a:r>
              <a:rPr sz="500" spc="-67" dirty="0">
                <a:latin typeface="Times New Roman"/>
                <a:cs typeface="Times New Roman"/>
              </a:rPr>
              <a:t>NA</a:t>
            </a:r>
            <a:endParaRPr sz="500">
              <a:latin typeface="Times New Roman"/>
              <a:cs typeface="Times New Roman"/>
            </a:endParaRPr>
          </a:p>
        </p:txBody>
      </p:sp>
      <p:sp>
        <p:nvSpPr>
          <p:cNvPr id="5" name="object 5"/>
          <p:cNvSpPr txBox="1"/>
          <p:nvPr/>
        </p:nvSpPr>
        <p:spPr>
          <a:xfrm>
            <a:off x="3812528" y="5622704"/>
            <a:ext cx="906534" cy="94128"/>
          </a:xfrm>
          <a:prstGeom prst="rect">
            <a:avLst/>
          </a:prstGeom>
        </p:spPr>
        <p:txBody>
          <a:bodyPr wrap="square" lIns="0" tIns="0" rIns="0" bIns="0" rtlCol="0">
            <a:noAutofit/>
          </a:bodyPr>
          <a:lstStyle/>
          <a:p>
            <a:pPr marL="15644">
              <a:spcBef>
                <a:spcPts val="81"/>
              </a:spcBef>
            </a:pPr>
            <a:r>
              <a:rPr sz="500" spc="39" dirty="0">
                <a:latin typeface="Times New Roman"/>
                <a:cs typeface="Times New Roman"/>
              </a:rPr>
              <a:t>Averag</a:t>
            </a:r>
            <a:r>
              <a:rPr sz="500" dirty="0">
                <a:latin typeface="Times New Roman"/>
                <a:cs typeface="Times New Roman"/>
              </a:rPr>
              <a:t>e</a:t>
            </a:r>
            <a:r>
              <a:rPr sz="500" spc="-80" dirty="0">
                <a:latin typeface="Times New Roman"/>
                <a:cs typeface="Times New Roman"/>
              </a:rPr>
              <a:t> </a:t>
            </a:r>
            <a:endParaRPr sz="500">
              <a:latin typeface="Times New Roman"/>
              <a:cs typeface="Times New Roman"/>
            </a:endParaRPr>
          </a:p>
        </p:txBody>
      </p:sp>
      <p:sp>
        <p:nvSpPr>
          <p:cNvPr id="4" name="object 4"/>
          <p:cNvSpPr txBox="1"/>
          <p:nvPr/>
        </p:nvSpPr>
        <p:spPr>
          <a:xfrm>
            <a:off x="4719062" y="5622704"/>
            <a:ext cx="475455" cy="94128"/>
          </a:xfrm>
          <a:prstGeom prst="rect">
            <a:avLst/>
          </a:prstGeom>
        </p:spPr>
        <p:txBody>
          <a:bodyPr wrap="square" lIns="0" tIns="0" rIns="0" bIns="0" rtlCol="0">
            <a:noAutofit/>
          </a:bodyPr>
          <a:lstStyle/>
          <a:p>
            <a:pPr marL="22794">
              <a:lnSpc>
                <a:spcPts val="718"/>
              </a:lnSpc>
              <a:spcBef>
                <a:spcPts val="35"/>
              </a:spcBef>
            </a:pPr>
            <a:endParaRPr sz="700"/>
          </a:p>
        </p:txBody>
      </p:sp>
      <p:sp>
        <p:nvSpPr>
          <p:cNvPr id="3" name="object 3"/>
          <p:cNvSpPr txBox="1"/>
          <p:nvPr/>
        </p:nvSpPr>
        <p:spPr>
          <a:xfrm>
            <a:off x="5194516" y="5622704"/>
            <a:ext cx="475455" cy="94128"/>
          </a:xfrm>
          <a:prstGeom prst="rect">
            <a:avLst/>
          </a:prstGeom>
        </p:spPr>
        <p:txBody>
          <a:bodyPr wrap="square" lIns="0" tIns="0" rIns="0" bIns="0" rtlCol="0">
            <a:noAutofit/>
          </a:bodyPr>
          <a:lstStyle/>
          <a:p>
            <a:pPr marL="22794">
              <a:lnSpc>
                <a:spcPts val="718"/>
              </a:lnSpc>
              <a:spcBef>
                <a:spcPts val="35"/>
              </a:spcBef>
            </a:pPr>
            <a:endParaRPr sz="700"/>
          </a:p>
        </p:txBody>
      </p:sp>
      <p:sp>
        <p:nvSpPr>
          <p:cNvPr id="2" name="object 2"/>
          <p:cNvSpPr txBox="1"/>
          <p:nvPr/>
        </p:nvSpPr>
        <p:spPr>
          <a:xfrm>
            <a:off x="5669972" y="5622704"/>
            <a:ext cx="475455" cy="94128"/>
          </a:xfrm>
          <a:prstGeom prst="rect">
            <a:avLst/>
          </a:prstGeom>
        </p:spPr>
        <p:txBody>
          <a:bodyPr wrap="square" lIns="0" tIns="0" rIns="0" bIns="0" rtlCol="0">
            <a:noAutofit/>
          </a:bodyPr>
          <a:lstStyle/>
          <a:p>
            <a:pPr marL="147060">
              <a:spcBef>
                <a:spcPts val="81"/>
              </a:spcBef>
            </a:pPr>
            <a:r>
              <a:rPr sz="500" spc="80" dirty="0">
                <a:latin typeface="Times New Roman"/>
                <a:cs typeface="Times New Roman"/>
              </a:rPr>
              <a:t>5</a:t>
            </a:r>
            <a:r>
              <a:rPr sz="500" dirty="0">
                <a:latin typeface="Times New Roman"/>
                <a:cs typeface="Times New Roman"/>
              </a:rPr>
              <a:t>.</a:t>
            </a:r>
            <a:r>
              <a:rPr sz="500" spc="-39" dirty="0">
                <a:latin typeface="Times New Roman"/>
                <a:cs typeface="Times New Roman"/>
              </a:rPr>
              <a:t> </a:t>
            </a:r>
            <a:r>
              <a:rPr sz="500" spc="80" dirty="0">
                <a:latin typeface="Times New Roman"/>
                <a:cs typeface="Times New Roman"/>
              </a:rPr>
              <a:t>6</a:t>
            </a:r>
            <a:r>
              <a:rPr sz="500" dirty="0">
                <a:latin typeface="Times New Roman"/>
                <a:cs typeface="Times New Roman"/>
              </a:rPr>
              <a:t>1</a:t>
            </a:r>
            <a:r>
              <a:rPr sz="500" spc="-39" dirty="0">
                <a:latin typeface="Times New Roman"/>
                <a:cs typeface="Times New Roman"/>
              </a:rPr>
              <a:t> </a:t>
            </a:r>
            <a:endParaRPr sz="500">
              <a:latin typeface="Times New Roman"/>
              <a:cs typeface="Times New Roman"/>
            </a:endParaRPr>
          </a:p>
        </p:txBody>
      </p:sp>
    </p:spTree>
    <p:extLst>
      <p:ext uri="{BB962C8B-B14F-4D97-AF65-F5344CB8AC3E}">
        <p14:creationId xmlns:p14="http://schemas.microsoft.com/office/powerpoint/2010/main" val="30758161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0" name="object 10"/>
          <p:cNvSpPr/>
          <p:nvPr/>
        </p:nvSpPr>
        <p:spPr>
          <a:xfrm>
            <a:off x="2701636" y="1949824"/>
            <a:ext cx="4525818" cy="127046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2355273" y="3697941"/>
            <a:ext cx="4987636" cy="1596838"/>
          </a:xfrm>
          <a:prstGeom prst="rect">
            <a:avLst/>
          </a:prstGeom>
          <a:blipFill>
            <a:blip r:embed="rId9" cstate="print"/>
            <a:stretch>
              <a:fillRect/>
            </a:stretch>
          </a:blipFill>
        </p:spPr>
        <p:txBody>
          <a:bodyPr wrap="square" lIns="0" tIns="0" rIns="0" bIns="0" rtlCol="0">
            <a:noAutofit/>
          </a:bodyPr>
          <a:lstStyle/>
          <a:p>
            <a:endParaRPr/>
          </a:p>
        </p:txBody>
      </p:sp>
      <p:sp>
        <p:nvSpPr>
          <p:cNvPr id="8" name="object 8"/>
          <p:cNvSpPr txBox="1"/>
          <p:nvPr/>
        </p:nvSpPr>
        <p:spPr>
          <a:xfrm>
            <a:off x="3262920" y="984998"/>
            <a:ext cx="273465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Extending to the market</a:t>
            </a:r>
            <a:endParaRPr sz="2200">
              <a:latin typeface="Times New Roman"/>
              <a:cs typeface="Times New Roman"/>
            </a:endParaRPr>
          </a:p>
        </p:txBody>
      </p:sp>
      <p:sp>
        <p:nvSpPr>
          <p:cNvPr id="7" name="object 7"/>
          <p:cNvSpPr txBox="1"/>
          <p:nvPr/>
        </p:nvSpPr>
        <p:spPr>
          <a:xfrm>
            <a:off x="3170444" y="1298763"/>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6" name="object 6"/>
          <p:cNvSpPr txBox="1"/>
          <p:nvPr/>
        </p:nvSpPr>
        <p:spPr>
          <a:xfrm>
            <a:off x="3593950" y="1298763"/>
            <a:ext cx="94176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Market:</a:t>
            </a:r>
            <a:endParaRPr sz="2200">
              <a:latin typeface="Times New Roman"/>
              <a:cs typeface="Times New Roman"/>
            </a:endParaRPr>
          </a:p>
        </p:txBody>
      </p:sp>
      <p:sp>
        <p:nvSpPr>
          <p:cNvPr id="5" name="object 5"/>
          <p:cNvSpPr txBox="1"/>
          <p:nvPr/>
        </p:nvSpPr>
        <p:spPr>
          <a:xfrm>
            <a:off x="4540326" y="1298763"/>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5471296"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91</a:t>
            </a:r>
            <a:endParaRPr sz="1300">
              <a:latin typeface="Times New Roman"/>
              <a:cs typeface="Times New Roman"/>
            </a:endParaRPr>
          </a:p>
        </p:txBody>
      </p:sp>
    </p:spTree>
    <p:extLst>
      <p:ext uri="{BB962C8B-B14F-4D97-AF65-F5344CB8AC3E}">
        <p14:creationId xmlns:p14="http://schemas.microsoft.com/office/powerpoint/2010/main" val="921859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3" name="object 23"/>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4" name="object 24"/>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5" name="object 25"/>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6" name="object 26"/>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7" name="object 27"/>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8" name="object 28"/>
          <p:cNvSpPr/>
          <p:nvPr/>
        </p:nvSpPr>
        <p:spPr>
          <a:xfrm>
            <a:off x="1039090" y="1815352"/>
            <a:ext cx="1128567" cy="537818"/>
          </a:xfrm>
          <a:custGeom>
            <a:avLst/>
            <a:gdLst/>
            <a:ahLst/>
            <a:cxnLst/>
            <a:rect l="l" t="t" r="r" b="b"/>
            <a:pathLst>
              <a:path w="1241424" h="609527">
                <a:moveTo>
                  <a:pt x="0" y="609527"/>
                </a:moveTo>
                <a:lnTo>
                  <a:pt x="1241424" y="609527"/>
                </a:lnTo>
                <a:lnTo>
                  <a:pt x="1241424" y="0"/>
                </a:lnTo>
                <a:lnTo>
                  <a:pt x="0" y="0"/>
                </a:lnTo>
                <a:lnTo>
                  <a:pt x="0" y="609527"/>
                </a:lnTo>
                <a:close/>
              </a:path>
            </a:pathLst>
          </a:custGeom>
          <a:solidFill>
            <a:srgbClr val="FEFFFF"/>
          </a:solidFill>
        </p:spPr>
        <p:txBody>
          <a:bodyPr wrap="square" lIns="0" tIns="0" rIns="0" bIns="0" rtlCol="0">
            <a:noAutofit/>
          </a:bodyPr>
          <a:lstStyle/>
          <a:p>
            <a:endParaRPr/>
          </a:p>
        </p:txBody>
      </p:sp>
      <p:sp>
        <p:nvSpPr>
          <p:cNvPr id="29" name="object 29"/>
          <p:cNvSpPr/>
          <p:nvPr/>
        </p:nvSpPr>
        <p:spPr>
          <a:xfrm>
            <a:off x="1039090" y="2353171"/>
            <a:ext cx="1128567" cy="721293"/>
          </a:xfrm>
          <a:custGeom>
            <a:avLst/>
            <a:gdLst/>
            <a:ahLst/>
            <a:cxnLst/>
            <a:rect l="l" t="t" r="r" b="b"/>
            <a:pathLst>
              <a:path w="1241424" h="817465">
                <a:moveTo>
                  <a:pt x="0" y="817465"/>
                </a:moveTo>
                <a:lnTo>
                  <a:pt x="1241424" y="817465"/>
                </a:lnTo>
                <a:lnTo>
                  <a:pt x="1241424" y="0"/>
                </a:lnTo>
                <a:lnTo>
                  <a:pt x="0" y="0"/>
                </a:lnTo>
                <a:lnTo>
                  <a:pt x="0" y="817465"/>
                </a:lnTo>
                <a:close/>
              </a:path>
            </a:pathLst>
          </a:custGeom>
          <a:solidFill>
            <a:srgbClr val="FEFFFF"/>
          </a:solidFill>
        </p:spPr>
        <p:txBody>
          <a:bodyPr wrap="square" lIns="0" tIns="0" rIns="0" bIns="0" rtlCol="0">
            <a:noAutofit/>
          </a:bodyPr>
          <a:lstStyle/>
          <a:p>
            <a:endParaRPr/>
          </a:p>
        </p:txBody>
      </p:sp>
      <p:sp>
        <p:nvSpPr>
          <p:cNvPr id="30" name="object 30"/>
          <p:cNvSpPr/>
          <p:nvPr/>
        </p:nvSpPr>
        <p:spPr>
          <a:xfrm>
            <a:off x="1039090" y="3074465"/>
            <a:ext cx="1128567" cy="564767"/>
          </a:xfrm>
          <a:custGeom>
            <a:avLst/>
            <a:gdLst/>
            <a:ahLst/>
            <a:cxnLst/>
            <a:rect l="l" t="t" r="r" b="b"/>
            <a:pathLst>
              <a:path w="1241424" h="640069">
                <a:moveTo>
                  <a:pt x="0" y="640069"/>
                </a:moveTo>
                <a:lnTo>
                  <a:pt x="1241424" y="640069"/>
                </a:lnTo>
                <a:lnTo>
                  <a:pt x="1241424" y="0"/>
                </a:lnTo>
                <a:lnTo>
                  <a:pt x="0" y="0"/>
                </a:lnTo>
                <a:lnTo>
                  <a:pt x="0" y="640069"/>
                </a:lnTo>
                <a:close/>
              </a:path>
            </a:pathLst>
          </a:custGeom>
          <a:solidFill>
            <a:srgbClr val="FEFFFF"/>
          </a:solidFill>
        </p:spPr>
        <p:txBody>
          <a:bodyPr wrap="square" lIns="0" tIns="0" rIns="0" bIns="0" rtlCol="0">
            <a:noAutofit/>
          </a:bodyPr>
          <a:lstStyle/>
          <a:p>
            <a:endParaRPr/>
          </a:p>
        </p:txBody>
      </p:sp>
      <p:sp>
        <p:nvSpPr>
          <p:cNvPr id="31" name="object 31"/>
          <p:cNvSpPr/>
          <p:nvPr/>
        </p:nvSpPr>
        <p:spPr>
          <a:xfrm>
            <a:off x="1039090" y="3639233"/>
            <a:ext cx="1128567" cy="1028016"/>
          </a:xfrm>
          <a:custGeom>
            <a:avLst/>
            <a:gdLst/>
            <a:ahLst/>
            <a:cxnLst/>
            <a:rect l="l" t="t" r="r" b="b"/>
            <a:pathLst>
              <a:path w="1241424" h="1165085">
                <a:moveTo>
                  <a:pt x="0" y="1165085"/>
                </a:moveTo>
                <a:lnTo>
                  <a:pt x="1241424" y="1165085"/>
                </a:lnTo>
                <a:lnTo>
                  <a:pt x="1241424" y="0"/>
                </a:lnTo>
                <a:lnTo>
                  <a:pt x="0" y="0"/>
                </a:lnTo>
                <a:lnTo>
                  <a:pt x="0" y="1165085"/>
                </a:lnTo>
                <a:close/>
              </a:path>
            </a:pathLst>
          </a:custGeom>
          <a:solidFill>
            <a:srgbClr val="FEFFFF"/>
          </a:solidFill>
        </p:spPr>
        <p:txBody>
          <a:bodyPr wrap="square" lIns="0" tIns="0" rIns="0" bIns="0" rtlCol="0">
            <a:noAutofit/>
          </a:bodyPr>
          <a:lstStyle/>
          <a:p>
            <a:endParaRPr/>
          </a:p>
        </p:txBody>
      </p:sp>
      <p:sp>
        <p:nvSpPr>
          <p:cNvPr id="32" name="object 32"/>
          <p:cNvSpPr/>
          <p:nvPr/>
        </p:nvSpPr>
        <p:spPr>
          <a:xfrm>
            <a:off x="2167658" y="1809750"/>
            <a:ext cx="0" cy="2863102"/>
          </a:xfrm>
          <a:custGeom>
            <a:avLst/>
            <a:gdLst/>
            <a:ahLst/>
            <a:cxnLst/>
            <a:rect l="l" t="t" r="r" b="b"/>
            <a:pathLst>
              <a:path h="3244849">
                <a:moveTo>
                  <a:pt x="0" y="0"/>
                </a:moveTo>
                <a:lnTo>
                  <a:pt x="0" y="3244849"/>
                </a:lnTo>
              </a:path>
            </a:pathLst>
          </a:custGeom>
          <a:ln w="12699">
            <a:solidFill>
              <a:srgbClr val="000000"/>
            </a:solidFill>
          </a:ln>
        </p:spPr>
        <p:txBody>
          <a:bodyPr wrap="square" lIns="0" tIns="0" rIns="0" bIns="0" rtlCol="0">
            <a:noAutofit/>
          </a:bodyPr>
          <a:lstStyle/>
          <a:p>
            <a:endParaRPr/>
          </a:p>
        </p:txBody>
      </p:sp>
      <p:sp>
        <p:nvSpPr>
          <p:cNvPr id="33" name="object 33"/>
          <p:cNvSpPr/>
          <p:nvPr/>
        </p:nvSpPr>
        <p:spPr>
          <a:xfrm>
            <a:off x="6650181" y="1809750"/>
            <a:ext cx="0" cy="2863102"/>
          </a:xfrm>
          <a:custGeom>
            <a:avLst/>
            <a:gdLst/>
            <a:ahLst/>
            <a:cxnLst/>
            <a:rect l="l" t="t" r="r" b="b"/>
            <a:pathLst>
              <a:path h="3244849">
                <a:moveTo>
                  <a:pt x="0" y="0"/>
                </a:moveTo>
                <a:lnTo>
                  <a:pt x="0" y="3244849"/>
                </a:lnTo>
              </a:path>
            </a:pathLst>
          </a:custGeom>
          <a:ln w="12699">
            <a:solidFill>
              <a:srgbClr val="000000"/>
            </a:solidFill>
          </a:ln>
        </p:spPr>
        <p:txBody>
          <a:bodyPr wrap="square" lIns="0" tIns="0" rIns="0" bIns="0" rtlCol="0">
            <a:noAutofit/>
          </a:bodyPr>
          <a:lstStyle/>
          <a:p>
            <a:endParaRPr/>
          </a:p>
        </p:txBody>
      </p:sp>
      <p:sp>
        <p:nvSpPr>
          <p:cNvPr id="34" name="object 34"/>
          <p:cNvSpPr/>
          <p:nvPr/>
        </p:nvSpPr>
        <p:spPr>
          <a:xfrm>
            <a:off x="1033318" y="2353171"/>
            <a:ext cx="6730999" cy="0"/>
          </a:xfrm>
          <a:custGeom>
            <a:avLst/>
            <a:gdLst/>
            <a:ahLst/>
            <a:cxnLst/>
            <a:rect l="l" t="t" r="r" b="b"/>
            <a:pathLst>
              <a:path w="7404099">
                <a:moveTo>
                  <a:pt x="0" y="0"/>
                </a:moveTo>
                <a:lnTo>
                  <a:pt x="7404099" y="0"/>
                </a:lnTo>
              </a:path>
            </a:pathLst>
          </a:custGeom>
          <a:ln w="38099">
            <a:solidFill>
              <a:srgbClr val="000000"/>
            </a:solidFill>
          </a:ln>
        </p:spPr>
        <p:txBody>
          <a:bodyPr wrap="square" lIns="0" tIns="0" rIns="0" bIns="0" rtlCol="0">
            <a:noAutofit/>
          </a:bodyPr>
          <a:lstStyle/>
          <a:p>
            <a:endParaRPr/>
          </a:p>
        </p:txBody>
      </p:sp>
      <p:sp>
        <p:nvSpPr>
          <p:cNvPr id="35" name="object 35"/>
          <p:cNvSpPr/>
          <p:nvPr/>
        </p:nvSpPr>
        <p:spPr>
          <a:xfrm>
            <a:off x="1033318" y="3074464"/>
            <a:ext cx="6730999" cy="0"/>
          </a:xfrm>
          <a:custGeom>
            <a:avLst/>
            <a:gdLst/>
            <a:ahLst/>
            <a:cxnLst/>
            <a:rect l="l" t="t" r="r" b="b"/>
            <a:pathLst>
              <a:path w="7404099">
                <a:moveTo>
                  <a:pt x="0" y="0"/>
                </a:moveTo>
                <a:lnTo>
                  <a:pt x="7404099" y="0"/>
                </a:lnTo>
              </a:path>
            </a:pathLst>
          </a:custGeom>
          <a:ln w="12699">
            <a:solidFill>
              <a:srgbClr val="000000"/>
            </a:solidFill>
          </a:ln>
        </p:spPr>
        <p:txBody>
          <a:bodyPr wrap="square" lIns="0" tIns="0" rIns="0" bIns="0" rtlCol="0">
            <a:noAutofit/>
          </a:bodyPr>
          <a:lstStyle/>
          <a:p>
            <a:endParaRPr/>
          </a:p>
        </p:txBody>
      </p:sp>
      <p:sp>
        <p:nvSpPr>
          <p:cNvPr id="36" name="object 36"/>
          <p:cNvSpPr/>
          <p:nvPr/>
        </p:nvSpPr>
        <p:spPr>
          <a:xfrm>
            <a:off x="1033318" y="3639232"/>
            <a:ext cx="6730999" cy="0"/>
          </a:xfrm>
          <a:custGeom>
            <a:avLst/>
            <a:gdLst/>
            <a:ahLst/>
            <a:cxnLst/>
            <a:rect l="l" t="t" r="r" b="b"/>
            <a:pathLst>
              <a:path w="7404099">
                <a:moveTo>
                  <a:pt x="0" y="0"/>
                </a:moveTo>
                <a:lnTo>
                  <a:pt x="7404099" y="0"/>
                </a:lnTo>
              </a:path>
            </a:pathLst>
          </a:custGeom>
          <a:ln w="12699">
            <a:solidFill>
              <a:srgbClr val="000000"/>
            </a:solidFill>
          </a:ln>
        </p:spPr>
        <p:txBody>
          <a:bodyPr wrap="square" lIns="0" tIns="0" rIns="0" bIns="0" rtlCol="0">
            <a:noAutofit/>
          </a:bodyPr>
          <a:lstStyle/>
          <a:p>
            <a:endParaRPr/>
          </a:p>
        </p:txBody>
      </p:sp>
      <p:sp>
        <p:nvSpPr>
          <p:cNvPr id="37" name="object 37"/>
          <p:cNvSpPr/>
          <p:nvPr/>
        </p:nvSpPr>
        <p:spPr>
          <a:xfrm>
            <a:off x="1039090" y="1809750"/>
            <a:ext cx="0" cy="2863102"/>
          </a:xfrm>
          <a:custGeom>
            <a:avLst/>
            <a:gdLst/>
            <a:ahLst/>
            <a:cxnLst/>
            <a:rect l="l" t="t" r="r" b="b"/>
            <a:pathLst>
              <a:path h="3244849">
                <a:moveTo>
                  <a:pt x="0" y="0"/>
                </a:moveTo>
                <a:lnTo>
                  <a:pt x="0" y="3244849"/>
                </a:lnTo>
              </a:path>
            </a:pathLst>
          </a:custGeom>
          <a:ln w="12699">
            <a:solidFill>
              <a:srgbClr val="000000"/>
            </a:solidFill>
          </a:ln>
        </p:spPr>
        <p:txBody>
          <a:bodyPr wrap="square" lIns="0" tIns="0" rIns="0" bIns="0" rtlCol="0">
            <a:noAutofit/>
          </a:bodyPr>
          <a:lstStyle/>
          <a:p>
            <a:endParaRPr/>
          </a:p>
        </p:txBody>
      </p:sp>
      <p:sp>
        <p:nvSpPr>
          <p:cNvPr id="38" name="object 38"/>
          <p:cNvSpPr/>
          <p:nvPr/>
        </p:nvSpPr>
        <p:spPr>
          <a:xfrm>
            <a:off x="7758545" y="1809750"/>
            <a:ext cx="0" cy="2863102"/>
          </a:xfrm>
          <a:custGeom>
            <a:avLst/>
            <a:gdLst/>
            <a:ahLst/>
            <a:cxnLst/>
            <a:rect l="l" t="t" r="r" b="b"/>
            <a:pathLst>
              <a:path h="3244849">
                <a:moveTo>
                  <a:pt x="0" y="0"/>
                </a:moveTo>
                <a:lnTo>
                  <a:pt x="0" y="3244849"/>
                </a:lnTo>
              </a:path>
            </a:pathLst>
          </a:custGeom>
          <a:ln w="12699">
            <a:solidFill>
              <a:srgbClr val="000000"/>
            </a:solidFill>
          </a:ln>
        </p:spPr>
        <p:txBody>
          <a:bodyPr wrap="square" lIns="0" tIns="0" rIns="0" bIns="0" rtlCol="0">
            <a:noAutofit/>
          </a:bodyPr>
          <a:lstStyle/>
          <a:p>
            <a:endParaRPr/>
          </a:p>
        </p:txBody>
      </p:sp>
      <p:sp>
        <p:nvSpPr>
          <p:cNvPr id="39" name="object 39"/>
          <p:cNvSpPr/>
          <p:nvPr/>
        </p:nvSpPr>
        <p:spPr>
          <a:xfrm>
            <a:off x="1033318" y="1815353"/>
            <a:ext cx="6730999" cy="0"/>
          </a:xfrm>
          <a:custGeom>
            <a:avLst/>
            <a:gdLst/>
            <a:ahLst/>
            <a:cxnLst/>
            <a:rect l="l" t="t" r="r" b="b"/>
            <a:pathLst>
              <a:path w="7404099">
                <a:moveTo>
                  <a:pt x="0" y="0"/>
                </a:moveTo>
                <a:lnTo>
                  <a:pt x="7404099" y="0"/>
                </a:lnTo>
              </a:path>
            </a:pathLst>
          </a:custGeom>
          <a:ln w="12699">
            <a:solidFill>
              <a:srgbClr val="000000"/>
            </a:solidFill>
          </a:ln>
        </p:spPr>
        <p:txBody>
          <a:bodyPr wrap="square" lIns="0" tIns="0" rIns="0" bIns="0" rtlCol="0">
            <a:noAutofit/>
          </a:bodyPr>
          <a:lstStyle/>
          <a:p>
            <a:endParaRPr/>
          </a:p>
        </p:txBody>
      </p:sp>
      <p:sp>
        <p:nvSpPr>
          <p:cNvPr id="40" name="object 40"/>
          <p:cNvSpPr/>
          <p:nvPr/>
        </p:nvSpPr>
        <p:spPr>
          <a:xfrm>
            <a:off x="1033318" y="4667249"/>
            <a:ext cx="6730999" cy="0"/>
          </a:xfrm>
          <a:custGeom>
            <a:avLst/>
            <a:gdLst/>
            <a:ahLst/>
            <a:cxnLst/>
            <a:rect l="l" t="t" r="r" b="b"/>
            <a:pathLst>
              <a:path w="7404099">
                <a:moveTo>
                  <a:pt x="0" y="0"/>
                </a:moveTo>
                <a:lnTo>
                  <a:pt x="7404099" y="0"/>
                </a:lnTo>
              </a:path>
            </a:pathLst>
          </a:custGeom>
          <a:ln w="12699">
            <a:solidFill>
              <a:srgbClr val="000000"/>
            </a:solidFill>
          </a:ln>
        </p:spPr>
        <p:txBody>
          <a:bodyPr wrap="square" lIns="0" tIns="0" rIns="0" bIns="0" rtlCol="0">
            <a:noAutofit/>
          </a:bodyPr>
          <a:lstStyle/>
          <a:p>
            <a:endParaRPr/>
          </a:p>
        </p:txBody>
      </p:sp>
      <p:sp>
        <p:nvSpPr>
          <p:cNvPr id="20" name="object 20"/>
          <p:cNvSpPr txBox="1"/>
          <p:nvPr/>
        </p:nvSpPr>
        <p:spPr>
          <a:xfrm>
            <a:off x="2439494" y="984998"/>
            <a:ext cx="1080461"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EBITDA</a:t>
            </a:r>
            <a:endParaRPr sz="2200">
              <a:latin typeface="Times New Roman"/>
              <a:cs typeface="Times New Roman"/>
            </a:endParaRPr>
          </a:p>
        </p:txBody>
      </p:sp>
      <p:sp>
        <p:nvSpPr>
          <p:cNvPr id="19" name="object 19"/>
          <p:cNvSpPr txBox="1"/>
          <p:nvPr/>
        </p:nvSpPr>
        <p:spPr>
          <a:xfrm>
            <a:off x="3524582" y="984998"/>
            <a:ext cx="207299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regressions across</a:t>
            </a:r>
            <a:endParaRPr sz="2200">
              <a:latin typeface="Times New Roman"/>
              <a:cs typeface="Times New Roman"/>
            </a:endParaRPr>
          </a:p>
        </p:txBody>
      </p:sp>
      <p:sp>
        <p:nvSpPr>
          <p:cNvPr id="18" name="object 18"/>
          <p:cNvSpPr txBox="1"/>
          <p:nvPr/>
        </p:nvSpPr>
        <p:spPr>
          <a:xfrm>
            <a:off x="5602211" y="984998"/>
            <a:ext cx="121884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markets…</a:t>
            </a:r>
            <a:endParaRPr sz="2200">
              <a:latin typeface="Times New Roman"/>
              <a:cs typeface="Times New Roman"/>
            </a:endParaRPr>
          </a:p>
        </p:txBody>
      </p:sp>
      <p:sp>
        <p:nvSpPr>
          <p:cNvPr id="17" name="object 17"/>
          <p:cNvSpPr txBox="1"/>
          <p:nvPr/>
        </p:nvSpPr>
        <p:spPr>
          <a:xfrm>
            <a:off x="3855391" y="1298763"/>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16" name="object 16"/>
          <p:cNvSpPr txBox="1"/>
          <p:nvPr/>
        </p:nvSpPr>
        <p:spPr>
          <a:xfrm>
            <a:off x="4786361"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15" name="object 15"/>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4" name="object 14"/>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92</a:t>
            </a:r>
            <a:endParaRPr sz="1300">
              <a:latin typeface="Times New Roman"/>
              <a:cs typeface="Times New Roman"/>
            </a:endParaRPr>
          </a:p>
        </p:txBody>
      </p:sp>
      <p:sp>
        <p:nvSpPr>
          <p:cNvPr id="13" name="object 13"/>
          <p:cNvSpPr txBox="1"/>
          <p:nvPr/>
        </p:nvSpPr>
        <p:spPr>
          <a:xfrm>
            <a:off x="1039090" y="1815353"/>
            <a:ext cx="1128567" cy="537818"/>
          </a:xfrm>
          <a:prstGeom prst="rect">
            <a:avLst/>
          </a:prstGeom>
        </p:spPr>
        <p:txBody>
          <a:bodyPr wrap="square" lIns="0" tIns="0" rIns="0" bIns="0" rtlCol="0">
            <a:noAutofit/>
          </a:bodyPr>
          <a:lstStyle/>
          <a:p>
            <a:pPr marL="82058">
              <a:lnSpc>
                <a:spcPct val="95825"/>
              </a:lnSpc>
              <a:spcBef>
                <a:spcPts val="431"/>
              </a:spcBef>
            </a:pPr>
            <a:r>
              <a:rPr sz="1600" b="1" dirty="0">
                <a:latin typeface="Times New Roman"/>
                <a:cs typeface="Times New Roman"/>
              </a:rPr>
              <a:t>Region</a:t>
            </a:r>
            <a:endParaRPr sz="1600">
              <a:latin typeface="Times New Roman"/>
              <a:cs typeface="Times New Roman"/>
            </a:endParaRPr>
          </a:p>
        </p:txBody>
      </p:sp>
      <p:sp>
        <p:nvSpPr>
          <p:cNvPr id="12" name="object 12"/>
          <p:cNvSpPr txBox="1"/>
          <p:nvPr/>
        </p:nvSpPr>
        <p:spPr>
          <a:xfrm>
            <a:off x="2167658" y="1815353"/>
            <a:ext cx="4482522" cy="537818"/>
          </a:xfrm>
          <a:prstGeom prst="rect">
            <a:avLst/>
          </a:prstGeom>
        </p:spPr>
        <p:txBody>
          <a:bodyPr wrap="square" lIns="0" tIns="0" rIns="0" bIns="0" rtlCol="0">
            <a:noAutofit/>
          </a:bodyPr>
          <a:lstStyle/>
          <a:p>
            <a:pPr marL="82058">
              <a:lnSpc>
                <a:spcPct val="95825"/>
              </a:lnSpc>
              <a:spcBef>
                <a:spcPts val="431"/>
              </a:spcBef>
            </a:pPr>
            <a:r>
              <a:rPr sz="1600" b="1" dirty="0">
                <a:latin typeface="Times New Roman"/>
                <a:cs typeface="Times New Roman"/>
              </a:rPr>
              <a:t>Reg</a:t>
            </a:r>
            <a:r>
              <a:rPr sz="1600" b="1" spc="-26" dirty="0">
                <a:latin typeface="Times New Roman"/>
                <a:cs typeface="Times New Roman"/>
              </a:rPr>
              <a:t>r</a:t>
            </a:r>
            <a:r>
              <a:rPr sz="1600" b="1" dirty="0">
                <a:latin typeface="Times New Roman"/>
                <a:cs typeface="Times New Roman"/>
              </a:rPr>
              <a:t>ession -</a:t>
            </a:r>
            <a:r>
              <a:rPr sz="1600" b="1" spc="-202" dirty="0">
                <a:latin typeface="Times New Roman"/>
                <a:cs typeface="Times New Roman"/>
              </a:rPr>
              <a:t> </a:t>
            </a:r>
            <a:r>
              <a:rPr sz="1600" b="1" dirty="0">
                <a:latin typeface="Times New Roman"/>
                <a:cs typeface="Times New Roman"/>
              </a:rPr>
              <a:t>January 20</a:t>
            </a:r>
            <a:r>
              <a:rPr sz="1600" b="1" spc="-90" dirty="0">
                <a:latin typeface="Times New Roman"/>
                <a:cs typeface="Times New Roman"/>
              </a:rPr>
              <a:t>1</a:t>
            </a:r>
            <a:r>
              <a:rPr sz="1600" b="1" dirty="0">
                <a:latin typeface="Times New Roman"/>
                <a:cs typeface="Times New Roman"/>
              </a:rPr>
              <a:t>1</a:t>
            </a:r>
            <a:endParaRPr sz="1600">
              <a:latin typeface="Times New Roman"/>
              <a:cs typeface="Times New Roman"/>
            </a:endParaRPr>
          </a:p>
        </p:txBody>
      </p:sp>
      <p:sp>
        <p:nvSpPr>
          <p:cNvPr id="11" name="object 11"/>
          <p:cNvSpPr txBox="1"/>
          <p:nvPr/>
        </p:nvSpPr>
        <p:spPr>
          <a:xfrm>
            <a:off x="6650181" y="1815353"/>
            <a:ext cx="1108363" cy="537818"/>
          </a:xfrm>
          <a:prstGeom prst="rect">
            <a:avLst/>
          </a:prstGeom>
        </p:spPr>
        <p:txBody>
          <a:bodyPr wrap="square" lIns="0" tIns="0" rIns="0" bIns="0" rtlCol="0">
            <a:noAutofit/>
          </a:bodyPr>
          <a:lstStyle/>
          <a:p>
            <a:pPr marL="82058">
              <a:lnSpc>
                <a:spcPct val="95825"/>
              </a:lnSpc>
              <a:spcBef>
                <a:spcPts val="431"/>
              </a:spcBef>
            </a:pPr>
            <a:r>
              <a:rPr sz="1600" b="1" dirty="0">
                <a:latin typeface="Times New Roman"/>
                <a:cs typeface="Times New Roman"/>
              </a:rPr>
              <a:t>R squa</a:t>
            </a:r>
            <a:r>
              <a:rPr sz="1600" b="1" spc="-26" dirty="0">
                <a:latin typeface="Times New Roman"/>
                <a:cs typeface="Times New Roman"/>
              </a:rPr>
              <a:t>r</a:t>
            </a:r>
            <a:r>
              <a:rPr sz="1600" b="1" dirty="0">
                <a:latin typeface="Times New Roman"/>
                <a:cs typeface="Times New Roman"/>
              </a:rPr>
              <a:t>ed</a:t>
            </a:r>
            <a:endParaRPr sz="1600">
              <a:latin typeface="Times New Roman"/>
              <a:cs typeface="Times New Roman"/>
            </a:endParaRPr>
          </a:p>
        </p:txBody>
      </p:sp>
      <p:sp>
        <p:nvSpPr>
          <p:cNvPr id="10" name="object 10"/>
          <p:cNvSpPr txBox="1"/>
          <p:nvPr/>
        </p:nvSpPr>
        <p:spPr>
          <a:xfrm>
            <a:off x="1039090" y="2353171"/>
            <a:ext cx="1128567" cy="721293"/>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Europe</a:t>
            </a:r>
            <a:endParaRPr sz="1600">
              <a:latin typeface="Times New Roman"/>
              <a:cs typeface="Times New Roman"/>
            </a:endParaRPr>
          </a:p>
        </p:txBody>
      </p:sp>
      <p:sp>
        <p:nvSpPr>
          <p:cNvPr id="9" name="object 9"/>
          <p:cNvSpPr txBox="1"/>
          <p:nvPr/>
        </p:nvSpPr>
        <p:spPr>
          <a:xfrm>
            <a:off x="2167658" y="2353171"/>
            <a:ext cx="4482522" cy="721293"/>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EV/EBITDA= 12.47      +0.02 Interest Coverage</a:t>
            </a:r>
            <a:endParaRPr sz="1600">
              <a:latin typeface="Times New Roman"/>
              <a:cs typeface="Times New Roman"/>
            </a:endParaRPr>
          </a:p>
          <a:p>
            <a:pPr marL="82058">
              <a:lnSpc>
                <a:spcPct val="95825"/>
              </a:lnSpc>
              <a:spcBef>
                <a:spcPts val="27"/>
              </a:spcBef>
            </a:pPr>
            <a:r>
              <a:rPr sz="1600" dirty="0">
                <a:latin typeface="Times New Roman"/>
                <a:cs typeface="Times New Roman"/>
              </a:rPr>
              <a:t>Ratio - </a:t>
            </a:r>
            <a:r>
              <a:rPr sz="1600" spc="-57" dirty="0">
                <a:latin typeface="Times New Roman"/>
                <a:cs typeface="Times New Roman"/>
              </a:rPr>
              <a:t>1</a:t>
            </a:r>
            <a:r>
              <a:rPr sz="1600" dirty="0">
                <a:latin typeface="Times New Roman"/>
                <a:cs typeface="Times New Roman"/>
              </a:rPr>
              <a:t>1.50</a:t>
            </a:r>
            <a:r>
              <a:rPr sz="1600" spc="-26" dirty="0">
                <a:latin typeface="Times New Roman"/>
                <a:cs typeface="Times New Roman"/>
              </a:rPr>
              <a:t> </a:t>
            </a:r>
            <a:r>
              <a:rPr sz="1600" spc="-112" dirty="0">
                <a:latin typeface="Times New Roman"/>
                <a:cs typeface="Times New Roman"/>
              </a:rPr>
              <a:t>T</a:t>
            </a:r>
            <a:r>
              <a:rPr sz="1600" dirty="0">
                <a:latin typeface="Times New Roman"/>
                <a:cs typeface="Times New Roman"/>
              </a:rPr>
              <a:t>ax Rate  -3.31 Reinvestment Rate</a:t>
            </a:r>
            <a:endParaRPr sz="1600">
              <a:latin typeface="Times New Roman"/>
              <a:cs typeface="Times New Roman"/>
            </a:endParaRPr>
          </a:p>
        </p:txBody>
      </p:sp>
      <p:sp>
        <p:nvSpPr>
          <p:cNvPr id="8" name="object 8"/>
          <p:cNvSpPr txBox="1"/>
          <p:nvPr/>
        </p:nvSpPr>
        <p:spPr>
          <a:xfrm>
            <a:off x="6650181" y="2353171"/>
            <a:ext cx="1108363" cy="721293"/>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8.9%</a:t>
            </a:r>
            <a:endParaRPr sz="1600">
              <a:latin typeface="Times New Roman"/>
              <a:cs typeface="Times New Roman"/>
            </a:endParaRPr>
          </a:p>
        </p:txBody>
      </p:sp>
      <p:sp>
        <p:nvSpPr>
          <p:cNvPr id="7" name="object 7"/>
          <p:cNvSpPr txBox="1"/>
          <p:nvPr/>
        </p:nvSpPr>
        <p:spPr>
          <a:xfrm>
            <a:off x="1039090" y="3074465"/>
            <a:ext cx="1128567" cy="56476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Japan</a:t>
            </a:r>
            <a:endParaRPr sz="1600">
              <a:latin typeface="Times New Roman"/>
              <a:cs typeface="Times New Roman"/>
            </a:endParaRPr>
          </a:p>
        </p:txBody>
      </p:sp>
      <p:sp>
        <p:nvSpPr>
          <p:cNvPr id="6" name="object 6"/>
          <p:cNvSpPr txBox="1"/>
          <p:nvPr/>
        </p:nvSpPr>
        <p:spPr>
          <a:xfrm>
            <a:off x="2167658" y="3074465"/>
            <a:ext cx="4482522" cy="56476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EV/EBITDA= 3.70      -0.01 Interest Coverage</a:t>
            </a:r>
            <a:endParaRPr sz="1600">
              <a:latin typeface="Times New Roman"/>
              <a:cs typeface="Times New Roman"/>
            </a:endParaRPr>
          </a:p>
          <a:p>
            <a:pPr marL="82058">
              <a:lnSpc>
                <a:spcPct val="95825"/>
              </a:lnSpc>
              <a:spcBef>
                <a:spcPts val="27"/>
              </a:spcBef>
            </a:pPr>
            <a:r>
              <a:rPr sz="1600" dirty="0">
                <a:latin typeface="Times New Roman"/>
                <a:cs typeface="Times New Roman"/>
              </a:rPr>
              <a:t>Ratio + 8.00</a:t>
            </a:r>
            <a:r>
              <a:rPr sz="1600" spc="-26" dirty="0">
                <a:latin typeface="Times New Roman"/>
                <a:cs typeface="Times New Roman"/>
              </a:rPr>
              <a:t> </a:t>
            </a:r>
            <a:r>
              <a:rPr sz="1600" spc="-112" dirty="0">
                <a:latin typeface="Times New Roman"/>
                <a:cs typeface="Times New Roman"/>
              </a:rPr>
              <a:t>T</a:t>
            </a:r>
            <a:r>
              <a:rPr sz="1600" dirty="0">
                <a:latin typeface="Times New Roman"/>
                <a:cs typeface="Times New Roman"/>
              </a:rPr>
              <a:t>ax Rate + 3.05 Reinvestment Rate</a:t>
            </a:r>
            <a:endParaRPr sz="1600">
              <a:latin typeface="Times New Roman"/>
              <a:cs typeface="Times New Roman"/>
            </a:endParaRPr>
          </a:p>
        </p:txBody>
      </p:sp>
      <p:sp>
        <p:nvSpPr>
          <p:cNvPr id="5" name="object 5"/>
          <p:cNvSpPr txBox="1"/>
          <p:nvPr/>
        </p:nvSpPr>
        <p:spPr>
          <a:xfrm>
            <a:off x="6650181" y="3074465"/>
            <a:ext cx="1108363" cy="564767"/>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6.6%</a:t>
            </a:r>
            <a:endParaRPr sz="1600">
              <a:latin typeface="Times New Roman"/>
              <a:cs typeface="Times New Roman"/>
            </a:endParaRPr>
          </a:p>
        </p:txBody>
      </p:sp>
      <p:sp>
        <p:nvSpPr>
          <p:cNvPr id="4" name="object 4"/>
          <p:cNvSpPr txBox="1"/>
          <p:nvPr/>
        </p:nvSpPr>
        <p:spPr>
          <a:xfrm>
            <a:off x="1039090" y="3639233"/>
            <a:ext cx="1128567" cy="1028016"/>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Eme</a:t>
            </a:r>
            <a:r>
              <a:rPr sz="1600" spc="-26" dirty="0">
                <a:latin typeface="Times New Roman"/>
                <a:cs typeface="Times New Roman"/>
              </a:rPr>
              <a:t>r</a:t>
            </a:r>
            <a:r>
              <a:rPr sz="1600" dirty="0">
                <a:latin typeface="Times New Roman"/>
                <a:cs typeface="Times New Roman"/>
              </a:rPr>
              <a:t>ging</a:t>
            </a:r>
            <a:endParaRPr sz="1600">
              <a:latin typeface="Times New Roman"/>
              <a:cs typeface="Times New Roman"/>
            </a:endParaRPr>
          </a:p>
          <a:p>
            <a:pPr marL="82058">
              <a:lnSpc>
                <a:spcPct val="95825"/>
              </a:lnSpc>
              <a:spcBef>
                <a:spcPts val="27"/>
              </a:spcBef>
            </a:pPr>
            <a:r>
              <a:rPr sz="1600" dirty="0">
                <a:latin typeface="Times New Roman"/>
                <a:cs typeface="Times New Roman"/>
              </a:rPr>
              <a:t>Markets</a:t>
            </a:r>
            <a:endParaRPr sz="1600">
              <a:latin typeface="Times New Roman"/>
              <a:cs typeface="Times New Roman"/>
            </a:endParaRPr>
          </a:p>
        </p:txBody>
      </p:sp>
      <p:sp>
        <p:nvSpPr>
          <p:cNvPr id="3" name="object 3"/>
          <p:cNvSpPr txBox="1"/>
          <p:nvPr/>
        </p:nvSpPr>
        <p:spPr>
          <a:xfrm>
            <a:off x="2167658" y="3639233"/>
            <a:ext cx="4482522" cy="1028016"/>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EV/EBITDA= 15.01   - 10.70</a:t>
            </a:r>
            <a:r>
              <a:rPr sz="1600" spc="-26" dirty="0">
                <a:latin typeface="Times New Roman"/>
                <a:cs typeface="Times New Roman"/>
              </a:rPr>
              <a:t> </a:t>
            </a:r>
            <a:r>
              <a:rPr sz="1600" spc="-112" dirty="0">
                <a:latin typeface="Times New Roman"/>
                <a:cs typeface="Times New Roman"/>
              </a:rPr>
              <a:t>T</a:t>
            </a:r>
            <a:r>
              <a:rPr sz="1600" dirty="0">
                <a:latin typeface="Times New Roman"/>
                <a:cs typeface="Times New Roman"/>
              </a:rPr>
              <a:t>ax Rate     -3.04</a:t>
            </a:r>
            <a:endParaRPr sz="1600">
              <a:latin typeface="Times New Roman"/>
              <a:cs typeface="Times New Roman"/>
            </a:endParaRPr>
          </a:p>
          <a:p>
            <a:pPr marL="82058">
              <a:lnSpc>
                <a:spcPct val="95825"/>
              </a:lnSpc>
              <a:spcBef>
                <a:spcPts val="27"/>
              </a:spcBef>
            </a:pPr>
            <a:r>
              <a:rPr sz="1600" dirty="0">
                <a:latin typeface="Times New Roman"/>
                <a:cs typeface="Times New Roman"/>
              </a:rPr>
              <a:t>Reinvestment Rate</a:t>
            </a:r>
            <a:endParaRPr sz="1600">
              <a:latin typeface="Times New Roman"/>
              <a:cs typeface="Times New Roman"/>
            </a:endParaRPr>
          </a:p>
        </p:txBody>
      </p:sp>
      <p:sp>
        <p:nvSpPr>
          <p:cNvPr id="2" name="object 2"/>
          <p:cNvSpPr txBox="1"/>
          <p:nvPr/>
        </p:nvSpPr>
        <p:spPr>
          <a:xfrm>
            <a:off x="6650181" y="3639233"/>
            <a:ext cx="1108363" cy="1028016"/>
          </a:xfrm>
          <a:prstGeom prst="rect">
            <a:avLst/>
          </a:prstGeom>
        </p:spPr>
        <p:txBody>
          <a:bodyPr wrap="square" lIns="0" tIns="0" rIns="0" bIns="0" rtlCol="0">
            <a:noAutofit/>
          </a:bodyPr>
          <a:lstStyle/>
          <a:p>
            <a:pPr marL="82058">
              <a:lnSpc>
                <a:spcPct val="95825"/>
              </a:lnSpc>
              <a:spcBef>
                <a:spcPts val="431"/>
              </a:spcBef>
            </a:pPr>
            <a:r>
              <a:rPr sz="1600" dirty="0">
                <a:latin typeface="Times New Roman"/>
                <a:cs typeface="Times New Roman"/>
              </a:rPr>
              <a:t>2.2%</a:t>
            </a:r>
            <a:endParaRPr sz="1600">
              <a:latin typeface="Times New Roman"/>
              <a:cs typeface="Times New Roman"/>
            </a:endParaRPr>
          </a:p>
        </p:txBody>
      </p:sp>
    </p:spTree>
    <p:extLst>
      <p:ext uri="{BB962C8B-B14F-4D97-AF65-F5344CB8AC3E}">
        <p14:creationId xmlns:p14="http://schemas.microsoft.com/office/powerpoint/2010/main" val="25001162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20" name="object 2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21" name="object 2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2" name="object 2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3" name="object 2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4" name="object 24"/>
          <p:cNvSpPr/>
          <p:nvPr/>
        </p:nvSpPr>
        <p:spPr>
          <a:xfrm>
            <a:off x="1536987" y="3107615"/>
            <a:ext cx="323273" cy="0"/>
          </a:xfrm>
          <a:custGeom>
            <a:avLst/>
            <a:gdLst/>
            <a:ahLst/>
            <a:cxnLst/>
            <a:rect l="l" t="t" r="r" b="b"/>
            <a:pathLst>
              <a:path w="355600">
                <a:moveTo>
                  <a:pt x="0" y="0"/>
                </a:moveTo>
                <a:lnTo>
                  <a:pt x="355600" y="0"/>
                </a:lnTo>
              </a:path>
            </a:pathLst>
          </a:custGeom>
          <a:ln w="13970">
            <a:solidFill>
              <a:srgbClr val="000000"/>
            </a:solidFill>
          </a:ln>
        </p:spPr>
        <p:txBody>
          <a:bodyPr wrap="square" lIns="0" tIns="0" rIns="0" bIns="0" rtlCol="0">
            <a:noAutofit/>
          </a:bodyPr>
          <a:lstStyle/>
          <a:p>
            <a:endParaRPr/>
          </a:p>
        </p:txBody>
      </p:sp>
      <p:sp>
        <p:nvSpPr>
          <p:cNvPr id="16" name="object 16"/>
          <p:cNvSpPr txBox="1"/>
          <p:nvPr/>
        </p:nvSpPr>
        <p:spPr>
          <a:xfrm>
            <a:off x="2631686" y="1307726"/>
            <a:ext cx="399712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Price-Book Value Ratio: Definition</a:t>
            </a:r>
            <a:endParaRPr sz="2200">
              <a:latin typeface="Times New Roman"/>
              <a:cs typeface="Times New Roman"/>
            </a:endParaRPr>
          </a:p>
        </p:txBody>
      </p:sp>
      <p:sp>
        <p:nvSpPr>
          <p:cNvPr id="15" name="object 15"/>
          <p:cNvSpPr txBox="1"/>
          <p:nvPr/>
        </p:nvSpPr>
        <p:spPr>
          <a:xfrm>
            <a:off x="1525442" y="2095500"/>
            <a:ext cx="6938727" cy="459441"/>
          </a:xfrm>
          <a:prstGeom prst="rect">
            <a:avLst/>
          </a:prstGeom>
        </p:spPr>
        <p:txBody>
          <a:bodyPr wrap="square" lIns="0" tIns="0" rIns="0" bIns="0" rtlCol="0">
            <a:noAutofit/>
          </a:bodyPr>
          <a:lstStyle/>
          <a:p>
            <a:pPr marL="319115" indent="-307718">
              <a:lnSpc>
                <a:spcPts val="1857"/>
              </a:lnSpc>
              <a:spcBef>
                <a:spcPts val="67"/>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price/book value ratio is the ratio of the market value of equity to the book </a:t>
            </a:r>
            <a:endParaRPr sz="1600">
              <a:latin typeface="Times New Roman"/>
              <a:cs typeface="Times New Roman"/>
            </a:endParaRPr>
          </a:p>
          <a:p>
            <a:pPr marL="319115">
              <a:lnSpc>
                <a:spcPts val="2226"/>
              </a:lnSpc>
            </a:pPr>
            <a:r>
              <a:rPr sz="1600" dirty="0">
                <a:latin typeface="Times New Roman"/>
                <a:cs typeface="Times New Roman"/>
              </a:rPr>
              <a:t>value of equity, i.e., the measure of shareholders</a:t>
            </a:r>
            <a:r>
              <a:rPr sz="1600" dirty="0">
                <a:latin typeface="MS PGothic"/>
                <a:cs typeface="MS PGothic"/>
              </a:rPr>
              <a:t>’</a:t>
            </a:r>
            <a:r>
              <a:rPr sz="1600" spc="-84" dirty="0">
                <a:latin typeface="MS PGothic"/>
                <a:cs typeface="MS PGothic"/>
              </a:rPr>
              <a:t> </a:t>
            </a:r>
            <a:r>
              <a:rPr sz="1600" dirty="0">
                <a:latin typeface="Times New Roman"/>
                <a:cs typeface="Times New Roman"/>
              </a:rPr>
              <a:t>equity in the balance sheet.</a:t>
            </a:r>
            <a:endParaRPr sz="1600">
              <a:latin typeface="Times New Roman"/>
              <a:cs typeface="Times New Roman"/>
            </a:endParaRPr>
          </a:p>
        </p:txBody>
      </p:sp>
      <p:sp>
        <p:nvSpPr>
          <p:cNvPr id="14" name="object 14"/>
          <p:cNvSpPr txBox="1"/>
          <p:nvPr/>
        </p:nvSpPr>
        <p:spPr>
          <a:xfrm>
            <a:off x="1525442" y="2625761"/>
            <a:ext cx="2018345"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Price/Book Value =</a:t>
            </a:r>
            <a:endParaRPr sz="1600">
              <a:latin typeface="Times New Roman"/>
              <a:cs typeface="Times New Roman"/>
            </a:endParaRPr>
          </a:p>
        </p:txBody>
      </p:sp>
      <p:sp>
        <p:nvSpPr>
          <p:cNvPr id="13" name="object 13"/>
          <p:cNvSpPr txBox="1"/>
          <p:nvPr/>
        </p:nvSpPr>
        <p:spPr>
          <a:xfrm>
            <a:off x="4019261" y="2625761"/>
            <a:ext cx="2033648" cy="224118"/>
          </a:xfrm>
          <a:prstGeom prst="rect">
            <a:avLst/>
          </a:prstGeom>
        </p:spPr>
        <p:txBody>
          <a:bodyPr wrap="square" lIns="0" tIns="0" rIns="0" bIns="0" rtlCol="0">
            <a:noAutofit/>
          </a:bodyPr>
          <a:lstStyle/>
          <a:p>
            <a:pPr marL="11397">
              <a:lnSpc>
                <a:spcPts val="1650"/>
              </a:lnSpc>
              <a:spcBef>
                <a:spcPts val="83"/>
              </a:spcBef>
            </a:pPr>
            <a:r>
              <a:rPr sz="1600" u="heavy" dirty="0">
                <a:latin typeface="Times New Roman"/>
                <a:cs typeface="Times New Roman"/>
              </a:rPr>
              <a:t>Market Value of Equity</a:t>
            </a:r>
            <a:endParaRPr sz="1600">
              <a:latin typeface="Times New Roman"/>
              <a:cs typeface="Times New Roman"/>
            </a:endParaRPr>
          </a:p>
        </p:txBody>
      </p:sp>
      <p:sp>
        <p:nvSpPr>
          <p:cNvPr id="12" name="object 12"/>
          <p:cNvSpPr txBox="1"/>
          <p:nvPr/>
        </p:nvSpPr>
        <p:spPr>
          <a:xfrm>
            <a:off x="4019260" y="2917114"/>
            <a:ext cx="1883895" cy="224118"/>
          </a:xfrm>
          <a:prstGeom prst="rect">
            <a:avLst/>
          </a:prstGeom>
        </p:spPr>
        <p:txBody>
          <a:bodyPr wrap="square" lIns="0" tIns="0" rIns="0" bIns="0" rtlCol="0">
            <a:noAutofit/>
          </a:bodyPr>
          <a:lstStyle/>
          <a:p>
            <a:pPr marL="11397">
              <a:lnSpc>
                <a:spcPts val="1650"/>
              </a:lnSpc>
              <a:spcBef>
                <a:spcPts val="83"/>
              </a:spcBef>
            </a:pPr>
            <a:r>
              <a:rPr sz="1600" dirty="0">
                <a:latin typeface="Times New Roman"/>
                <a:cs typeface="Times New Roman"/>
              </a:rPr>
              <a:t>Book Value of Equity</a:t>
            </a:r>
            <a:endParaRPr sz="1600">
              <a:latin typeface="Times New Roman"/>
              <a:cs typeface="Times New Roman"/>
            </a:endParaRPr>
          </a:p>
        </p:txBody>
      </p:sp>
      <p:sp>
        <p:nvSpPr>
          <p:cNvPr id="11" name="object 11"/>
          <p:cNvSpPr txBox="1"/>
          <p:nvPr/>
        </p:nvSpPr>
        <p:spPr>
          <a:xfrm>
            <a:off x="1525442" y="3208467"/>
            <a:ext cx="1930286" cy="224118"/>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Consistency Tests:</a:t>
            </a:r>
            <a:endParaRPr sz="1600">
              <a:latin typeface="Times New Roman"/>
              <a:cs typeface="Times New Roman"/>
            </a:endParaRPr>
          </a:p>
        </p:txBody>
      </p:sp>
      <p:sp>
        <p:nvSpPr>
          <p:cNvPr id="10" name="object 10"/>
          <p:cNvSpPr txBox="1"/>
          <p:nvPr/>
        </p:nvSpPr>
        <p:spPr>
          <a:xfrm>
            <a:off x="1941078" y="3474045"/>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9" name="object 9"/>
          <p:cNvSpPr txBox="1"/>
          <p:nvPr/>
        </p:nvSpPr>
        <p:spPr>
          <a:xfrm>
            <a:off x="2195079" y="3477632"/>
            <a:ext cx="6134839" cy="898264"/>
          </a:xfrm>
          <a:prstGeom prst="rect">
            <a:avLst/>
          </a:prstGeom>
        </p:spPr>
        <p:txBody>
          <a:bodyPr wrap="square" lIns="0" tIns="0" rIns="0" bIns="0" rtlCol="0">
            <a:noAutofit/>
          </a:bodyPr>
          <a:lstStyle/>
          <a:p>
            <a:pPr marL="17095">
              <a:lnSpc>
                <a:spcPts val="1476"/>
              </a:lnSpc>
              <a:spcBef>
                <a:spcPts val="74"/>
              </a:spcBef>
            </a:pPr>
            <a:r>
              <a:rPr sz="1400" dirty="0">
                <a:latin typeface="Times New Roman"/>
                <a:cs typeface="Times New Roman"/>
              </a:rPr>
              <a:t>If the market value of equity refers to the market value of equity of common stock</a:t>
            </a:r>
            <a:endParaRPr sz="1400">
              <a:latin typeface="Times New Roman"/>
              <a:cs typeface="Times New Roman"/>
            </a:endParaRPr>
          </a:p>
          <a:p>
            <a:pPr marL="17095" marR="16932" indent="-5698">
              <a:lnSpc>
                <a:spcPts val="1650"/>
              </a:lnSpc>
            </a:pPr>
            <a:r>
              <a:rPr sz="1400" dirty="0">
                <a:latin typeface="Times New Roman"/>
                <a:cs typeface="Times New Roman"/>
              </a:rPr>
              <a:t>outstanding, the book value of common equity should be used in the denominator. </a:t>
            </a:r>
            <a:endParaRPr sz="1400">
              <a:latin typeface="Times New Roman"/>
              <a:cs typeface="Times New Roman"/>
            </a:endParaRPr>
          </a:p>
          <a:p>
            <a:pPr marL="17095" marR="16932">
              <a:lnSpc>
                <a:spcPts val="1650"/>
              </a:lnSpc>
              <a:spcBef>
                <a:spcPts val="488"/>
              </a:spcBef>
            </a:pPr>
            <a:r>
              <a:rPr sz="1400" dirty="0">
                <a:latin typeface="Times New Roman"/>
                <a:cs typeface="Times New Roman"/>
              </a:rPr>
              <a:t>If there is more that one class of common stock outstanding, the market values of</a:t>
            </a:r>
            <a:endParaRPr sz="1400">
              <a:latin typeface="Times New Roman"/>
              <a:cs typeface="Times New Roman"/>
            </a:endParaRPr>
          </a:p>
          <a:p>
            <a:pPr marL="11397" marR="27352">
              <a:lnSpc>
                <a:spcPts val="1247"/>
              </a:lnSpc>
              <a:spcBef>
                <a:spcPts val="551"/>
              </a:spcBef>
            </a:pPr>
            <a:r>
              <a:rPr sz="2200" baseline="1811" dirty="0">
                <a:latin typeface="Times New Roman"/>
                <a:cs typeface="Times New Roman"/>
              </a:rPr>
              <a:t>all classes (even the non-traded classes) needs to be factored in.</a:t>
            </a:r>
            <a:endParaRPr sz="1400">
              <a:latin typeface="Times New Roman"/>
              <a:cs typeface="Times New Roman"/>
            </a:endParaRPr>
          </a:p>
        </p:txBody>
      </p:sp>
      <p:sp>
        <p:nvSpPr>
          <p:cNvPr id="8" name="object 8"/>
          <p:cNvSpPr txBox="1"/>
          <p:nvPr/>
        </p:nvSpPr>
        <p:spPr>
          <a:xfrm>
            <a:off x="1941078" y="3955898"/>
            <a:ext cx="141734" cy="205294"/>
          </a:xfrm>
          <a:prstGeom prst="rect">
            <a:avLst/>
          </a:prstGeom>
        </p:spPr>
        <p:txBody>
          <a:bodyPr wrap="square" lIns="0" tIns="0" rIns="0" bIns="0" rtlCol="0">
            <a:noAutofit/>
          </a:bodyPr>
          <a:lstStyle/>
          <a:p>
            <a:pPr marL="11397">
              <a:lnSpc>
                <a:spcPts val="1508"/>
              </a:lnSpc>
              <a:spcBef>
                <a:spcPts val="75"/>
              </a:spcBef>
            </a:pPr>
            <a:r>
              <a:rPr sz="1400" dirty="0">
                <a:latin typeface="Times New Roman"/>
                <a:cs typeface="Times New Roman"/>
              </a:rPr>
              <a:t>•</a:t>
            </a:r>
            <a:r>
              <a:rPr sz="1400" dirty="0">
                <a:latin typeface="Arial"/>
                <a:cs typeface="Arial"/>
              </a:rPr>
              <a:t> </a:t>
            </a:r>
            <a:endParaRPr sz="1400">
              <a:latin typeface="Arial"/>
              <a:cs typeface="Arial"/>
            </a:endParaRPr>
          </a:p>
        </p:txBody>
      </p:sp>
      <p:sp>
        <p:nvSpPr>
          <p:cNvPr id="7" name="object 7"/>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6" name="object 6"/>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93</a:t>
            </a:r>
            <a:endParaRPr sz="1300">
              <a:latin typeface="Times New Roman"/>
              <a:cs typeface="Times New Roman"/>
            </a:endParaRPr>
          </a:p>
        </p:txBody>
      </p:sp>
      <p:sp>
        <p:nvSpPr>
          <p:cNvPr id="5" name="object 5"/>
          <p:cNvSpPr txBox="1"/>
          <p:nvPr/>
        </p:nvSpPr>
        <p:spPr>
          <a:xfrm>
            <a:off x="4630907" y="2664982"/>
            <a:ext cx="51947"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5179052" y="2664982"/>
            <a:ext cx="51945"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5404111" y="2664982"/>
            <a:ext cx="51953"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1536987" y="2984350"/>
            <a:ext cx="323273"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17741244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5" name="object 15"/>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9" name="object 9"/>
          <p:cNvSpPr/>
          <p:nvPr/>
        </p:nvSpPr>
        <p:spPr>
          <a:xfrm>
            <a:off x="2181375" y="2017059"/>
            <a:ext cx="5595202" cy="3697941"/>
          </a:xfrm>
          <a:prstGeom prst="rect">
            <a:avLst/>
          </a:prstGeom>
          <a:blipFill>
            <a:blip r:embed="rId8" cstate="print"/>
            <a:stretch>
              <a:fillRect/>
            </a:stretch>
          </a:blipFill>
        </p:spPr>
        <p:txBody>
          <a:bodyPr wrap="square" lIns="0" tIns="0" rIns="0" bIns="0" rtlCol="0">
            <a:noAutofit/>
          </a:bodyPr>
          <a:lstStyle/>
          <a:p>
            <a:endParaRPr/>
          </a:p>
        </p:txBody>
      </p:sp>
      <p:sp>
        <p:nvSpPr>
          <p:cNvPr id="8" name="object 8"/>
          <p:cNvSpPr txBox="1"/>
          <p:nvPr/>
        </p:nvSpPr>
        <p:spPr>
          <a:xfrm>
            <a:off x="2735325" y="1307726"/>
            <a:ext cx="665108"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Book</a:t>
            </a:r>
            <a:endParaRPr sz="2200">
              <a:latin typeface="Times New Roman"/>
              <a:cs typeface="Times New Roman"/>
            </a:endParaRPr>
          </a:p>
        </p:txBody>
      </p:sp>
      <p:sp>
        <p:nvSpPr>
          <p:cNvPr id="7" name="object 7"/>
          <p:cNvSpPr txBox="1"/>
          <p:nvPr/>
        </p:nvSpPr>
        <p:spPr>
          <a:xfrm>
            <a:off x="3405053" y="1307726"/>
            <a:ext cx="72625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Value</a:t>
            </a:r>
            <a:endParaRPr sz="2200">
              <a:latin typeface="Times New Roman"/>
              <a:cs typeface="Times New Roman"/>
            </a:endParaRPr>
          </a:p>
        </p:txBody>
      </p:sp>
      <p:sp>
        <p:nvSpPr>
          <p:cNvPr id="6" name="object 6"/>
          <p:cNvSpPr txBox="1"/>
          <p:nvPr/>
        </p:nvSpPr>
        <p:spPr>
          <a:xfrm>
            <a:off x="4135909" y="1307726"/>
            <a:ext cx="120383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Multiples:</a:t>
            </a:r>
            <a:endParaRPr sz="2200">
              <a:latin typeface="Times New Roman"/>
              <a:cs typeface="Times New Roman"/>
            </a:endParaRPr>
          </a:p>
        </p:txBody>
      </p:sp>
      <p:sp>
        <p:nvSpPr>
          <p:cNvPr id="5" name="object 5"/>
          <p:cNvSpPr txBox="1"/>
          <p:nvPr/>
        </p:nvSpPr>
        <p:spPr>
          <a:xfrm>
            <a:off x="5344358" y="1307726"/>
            <a:ext cx="41887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4" name="object 4"/>
          <p:cNvSpPr txBox="1"/>
          <p:nvPr/>
        </p:nvSpPr>
        <p:spPr>
          <a:xfrm>
            <a:off x="5767863" y="1307726"/>
            <a:ext cx="75737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stocks</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94</a:t>
            </a:r>
            <a:endParaRPr sz="1300">
              <a:latin typeface="Times New Roman"/>
              <a:cs typeface="Times New Roman"/>
            </a:endParaRPr>
          </a:p>
        </p:txBody>
      </p:sp>
    </p:spTree>
    <p:extLst>
      <p:ext uri="{BB962C8B-B14F-4D97-AF65-F5344CB8AC3E}">
        <p14:creationId xmlns:p14="http://schemas.microsoft.com/office/powerpoint/2010/main" val="25913785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3" name="object 13"/>
          <p:cNvSpPr/>
          <p:nvPr/>
        </p:nvSpPr>
        <p:spPr>
          <a:xfrm>
            <a:off x="2181375" y="2017059"/>
            <a:ext cx="5595202" cy="3697941"/>
          </a:xfrm>
          <a:prstGeom prst="rect">
            <a:avLst/>
          </a:prstGeom>
          <a:blipFill>
            <a:blip r:embed="rId8" cstate="print"/>
            <a:stretch>
              <a:fillRect/>
            </a:stretch>
          </a:blipFill>
        </p:spPr>
        <p:txBody>
          <a:bodyPr wrap="square" lIns="0" tIns="0" rIns="0" bIns="0" rtlCol="0">
            <a:noAutofit/>
          </a:bodyPr>
          <a:lstStyle/>
          <a:p>
            <a:endParaRPr/>
          </a:p>
        </p:txBody>
      </p:sp>
      <p:sp>
        <p:nvSpPr>
          <p:cNvPr id="14" name="object 14"/>
          <p:cNvSpPr/>
          <p:nvPr/>
        </p:nvSpPr>
        <p:spPr>
          <a:xfrm>
            <a:off x="4294909" y="2420471"/>
            <a:ext cx="4179455" cy="1019735"/>
          </a:xfrm>
          <a:prstGeom prst="rect">
            <a:avLst/>
          </a:prstGeom>
          <a:blipFill>
            <a:blip r:embed="rId9" cstate="print"/>
            <a:stretch>
              <a:fillRect/>
            </a:stretch>
          </a:blipFill>
        </p:spPr>
        <p:txBody>
          <a:bodyPr wrap="square" lIns="0" tIns="0" rIns="0" bIns="0" rtlCol="0">
            <a:noAutofit/>
          </a:bodyPr>
          <a:lstStyle/>
          <a:p>
            <a:endParaRPr/>
          </a:p>
        </p:txBody>
      </p:sp>
      <p:sp>
        <p:nvSpPr>
          <p:cNvPr id="12" name="object 12"/>
          <p:cNvSpPr txBox="1"/>
          <p:nvPr/>
        </p:nvSpPr>
        <p:spPr>
          <a:xfrm>
            <a:off x="1254281" y="984998"/>
            <a:ext cx="91875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 to</a:t>
            </a:r>
            <a:endParaRPr sz="2200">
              <a:latin typeface="Times New Roman"/>
              <a:cs typeface="Times New Roman"/>
            </a:endParaRPr>
          </a:p>
        </p:txBody>
      </p:sp>
      <p:sp>
        <p:nvSpPr>
          <p:cNvPr id="11" name="object 11"/>
          <p:cNvSpPr txBox="1"/>
          <p:nvPr/>
        </p:nvSpPr>
        <p:spPr>
          <a:xfrm>
            <a:off x="2177659" y="984998"/>
            <a:ext cx="742093"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Book:</a:t>
            </a:r>
            <a:endParaRPr sz="2200">
              <a:latin typeface="Times New Roman"/>
              <a:cs typeface="Times New Roman"/>
            </a:endParaRPr>
          </a:p>
        </p:txBody>
      </p:sp>
      <p:sp>
        <p:nvSpPr>
          <p:cNvPr id="10" name="object 10"/>
          <p:cNvSpPr txBox="1"/>
          <p:nvPr/>
        </p:nvSpPr>
        <p:spPr>
          <a:xfrm>
            <a:off x="2924364" y="984998"/>
            <a:ext cx="62670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U.S.,</a:t>
            </a:r>
            <a:endParaRPr sz="2200">
              <a:latin typeface="Times New Roman"/>
              <a:cs typeface="Times New Roman"/>
            </a:endParaRPr>
          </a:p>
        </p:txBody>
      </p:sp>
      <p:sp>
        <p:nvSpPr>
          <p:cNvPr id="9" name="object 9"/>
          <p:cNvSpPr txBox="1"/>
          <p:nvPr/>
        </p:nvSpPr>
        <p:spPr>
          <a:xfrm>
            <a:off x="3555688" y="984998"/>
            <a:ext cx="210354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Europe, Japan and</a:t>
            </a:r>
            <a:endParaRPr sz="2200">
              <a:latin typeface="Times New Roman"/>
              <a:cs typeface="Times New Roman"/>
            </a:endParaRPr>
          </a:p>
        </p:txBody>
      </p:sp>
      <p:sp>
        <p:nvSpPr>
          <p:cNvPr id="8" name="object 8"/>
          <p:cNvSpPr txBox="1"/>
          <p:nvPr/>
        </p:nvSpPr>
        <p:spPr>
          <a:xfrm>
            <a:off x="5663851" y="984998"/>
            <a:ext cx="1157279"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Emerging</a:t>
            </a:r>
            <a:endParaRPr sz="2200">
              <a:latin typeface="Times New Roman"/>
              <a:cs typeface="Times New Roman"/>
            </a:endParaRPr>
          </a:p>
        </p:txBody>
      </p:sp>
      <p:sp>
        <p:nvSpPr>
          <p:cNvPr id="7" name="object 7"/>
          <p:cNvSpPr txBox="1"/>
          <p:nvPr/>
        </p:nvSpPr>
        <p:spPr>
          <a:xfrm>
            <a:off x="6825748" y="984998"/>
            <a:ext cx="972615"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Markets</a:t>
            </a:r>
            <a:endParaRPr sz="2200">
              <a:latin typeface="Times New Roman"/>
              <a:cs typeface="Times New Roman"/>
            </a:endParaRPr>
          </a:p>
        </p:txBody>
      </p:sp>
      <p:sp>
        <p:nvSpPr>
          <p:cNvPr id="6" name="object 6"/>
          <p:cNvSpPr txBox="1"/>
          <p:nvPr/>
        </p:nvSpPr>
        <p:spPr>
          <a:xfrm>
            <a:off x="7802993" y="984998"/>
            <a:ext cx="203200"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a:t>
            </a:r>
            <a:endParaRPr sz="2200">
              <a:latin typeface="Times New Roman"/>
              <a:cs typeface="Times New Roman"/>
            </a:endParaRPr>
          </a:p>
        </p:txBody>
      </p:sp>
      <p:sp>
        <p:nvSpPr>
          <p:cNvPr id="5" name="object 5"/>
          <p:cNvSpPr txBox="1"/>
          <p:nvPr/>
        </p:nvSpPr>
        <p:spPr>
          <a:xfrm>
            <a:off x="3855391" y="1298763"/>
            <a:ext cx="926354"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January</a:t>
            </a:r>
            <a:endParaRPr sz="2200">
              <a:latin typeface="Times New Roman"/>
              <a:cs typeface="Times New Roman"/>
            </a:endParaRPr>
          </a:p>
        </p:txBody>
      </p:sp>
      <p:sp>
        <p:nvSpPr>
          <p:cNvPr id="4" name="object 4"/>
          <p:cNvSpPr txBox="1"/>
          <p:nvPr/>
        </p:nvSpPr>
        <p:spPr>
          <a:xfrm>
            <a:off x="4786361" y="1298763"/>
            <a:ext cx="618836"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2012</a:t>
            </a:r>
            <a:endParaRPr sz="22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95</a:t>
            </a:r>
            <a:endParaRPr sz="1300">
              <a:latin typeface="Times New Roman"/>
              <a:cs typeface="Times New Roman"/>
            </a:endParaRPr>
          </a:p>
        </p:txBody>
      </p:sp>
    </p:spTree>
    <p:extLst>
      <p:ext uri="{BB962C8B-B14F-4D97-AF65-F5344CB8AC3E}">
        <p14:creationId xmlns:p14="http://schemas.microsoft.com/office/powerpoint/2010/main" val="29625468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28" name="object 28"/>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30" name="object 30"/>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31" name="object 31"/>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32" name="object 32"/>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33" name="object 33"/>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26" name="object 26"/>
          <p:cNvSpPr/>
          <p:nvPr/>
        </p:nvSpPr>
        <p:spPr>
          <a:xfrm>
            <a:off x="4015928" y="2284166"/>
            <a:ext cx="843710" cy="426689"/>
          </a:xfrm>
          <a:custGeom>
            <a:avLst/>
            <a:gdLst/>
            <a:ahLst/>
            <a:cxnLst/>
            <a:rect l="l" t="t" r="r" b="b"/>
            <a:pathLst>
              <a:path w="928081" h="483581">
                <a:moveTo>
                  <a:pt x="0" y="0"/>
                </a:moveTo>
                <a:lnTo>
                  <a:pt x="928081" y="0"/>
                </a:lnTo>
                <a:lnTo>
                  <a:pt x="928081" y="483581"/>
                </a:lnTo>
                <a:lnTo>
                  <a:pt x="0" y="483581"/>
                </a:lnTo>
                <a:lnTo>
                  <a:pt x="0" y="0"/>
                </a:lnTo>
                <a:close/>
              </a:path>
            </a:pathLst>
          </a:custGeom>
          <a:ln w="4156">
            <a:solidFill>
              <a:srgbClr val="000000"/>
            </a:solidFill>
          </a:ln>
        </p:spPr>
        <p:txBody>
          <a:bodyPr wrap="square" lIns="0" tIns="0" rIns="0" bIns="0" rtlCol="0">
            <a:noAutofit/>
          </a:bodyPr>
          <a:lstStyle/>
          <a:p>
            <a:endParaRPr/>
          </a:p>
        </p:txBody>
      </p:sp>
      <p:sp>
        <p:nvSpPr>
          <p:cNvPr id="25" name="object 25"/>
          <p:cNvSpPr/>
          <p:nvPr/>
        </p:nvSpPr>
        <p:spPr>
          <a:xfrm>
            <a:off x="3323201" y="3225460"/>
            <a:ext cx="2428323" cy="395873"/>
          </a:xfrm>
          <a:custGeom>
            <a:avLst/>
            <a:gdLst/>
            <a:ahLst/>
            <a:cxnLst/>
            <a:rect l="l" t="t" r="r" b="b"/>
            <a:pathLst>
              <a:path w="2671155" h="448656">
                <a:moveTo>
                  <a:pt x="0" y="0"/>
                </a:moveTo>
                <a:lnTo>
                  <a:pt x="2671155" y="0"/>
                </a:lnTo>
                <a:lnTo>
                  <a:pt x="2671155" y="448656"/>
                </a:lnTo>
                <a:lnTo>
                  <a:pt x="0" y="448656"/>
                </a:lnTo>
                <a:lnTo>
                  <a:pt x="0" y="0"/>
                </a:lnTo>
                <a:close/>
              </a:path>
            </a:pathLst>
          </a:custGeom>
          <a:ln w="4156">
            <a:solidFill>
              <a:srgbClr val="000000"/>
            </a:solidFill>
          </a:ln>
        </p:spPr>
        <p:txBody>
          <a:bodyPr wrap="square" lIns="0" tIns="0" rIns="0" bIns="0" rtlCol="0">
            <a:noAutofit/>
          </a:bodyPr>
          <a:lstStyle/>
          <a:p>
            <a:endParaRPr/>
          </a:p>
        </p:txBody>
      </p:sp>
      <p:sp>
        <p:nvSpPr>
          <p:cNvPr id="24" name="object 24"/>
          <p:cNvSpPr/>
          <p:nvPr/>
        </p:nvSpPr>
        <p:spPr>
          <a:xfrm>
            <a:off x="3253928" y="3696107"/>
            <a:ext cx="2601505" cy="395873"/>
          </a:xfrm>
          <a:custGeom>
            <a:avLst/>
            <a:gdLst/>
            <a:ahLst/>
            <a:cxnLst/>
            <a:rect l="l" t="t" r="r" b="b"/>
            <a:pathLst>
              <a:path w="2861655" h="448656">
                <a:moveTo>
                  <a:pt x="0" y="0"/>
                </a:moveTo>
                <a:lnTo>
                  <a:pt x="2861655" y="0"/>
                </a:lnTo>
                <a:lnTo>
                  <a:pt x="2861655" y="448656"/>
                </a:lnTo>
                <a:lnTo>
                  <a:pt x="0" y="448656"/>
                </a:lnTo>
                <a:lnTo>
                  <a:pt x="0" y="0"/>
                </a:lnTo>
                <a:close/>
              </a:path>
            </a:pathLst>
          </a:custGeom>
          <a:ln w="4156">
            <a:solidFill>
              <a:srgbClr val="000000"/>
            </a:solidFill>
          </a:ln>
        </p:spPr>
        <p:txBody>
          <a:bodyPr wrap="square" lIns="0" tIns="0" rIns="0" bIns="0" rtlCol="0">
            <a:noAutofit/>
          </a:bodyPr>
          <a:lstStyle/>
          <a:p>
            <a:endParaRPr/>
          </a:p>
        </p:txBody>
      </p:sp>
      <p:sp>
        <p:nvSpPr>
          <p:cNvPr id="23" name="object 23"/>
          <p:cNvSpPr/>
          <p:nvPr/>
        </p:nvSpPr>
        <p:spPr>
          <a:xfrm>
            <a:off x="3392474" y="4570166"/>
            <a:ext cx="2070414" cy="395873"/>
          </a:xfrm>
          <a:custGeom>
            <a:avLst/>
            <a:gdLst/>
            <a:ahLst/>
            <a:cxnLst/>
            <a:rect l="l" t="t" r="r" b="b"/>
            <a:pathLst>
              <a:path w="2277455" h="448656">
                <a:moveTo>
                  <a:pt x="0" y="0"/>
                </a:moveTo>
                <a:lnTo>
                  <a:pt x="2277455" y="0"/>
                </a:lnTo>
                <a:lnTo>
                  <a:pt x="2277455" y="448656"/>
                </a:lnTo>
                <a:lnTo>
                  <a:pt x="0" y="448656"/>
                </a:lnTo>
                <a:lnTo>
                  <a:pt x="0" y="0"/>
                </a:lnTo>
                <a:close/>
              </a:path>
            </a:pathLst>
          </a:custGeom>
          <a:ln w="4156">
            <a:solidFill>
              <a:srgbClr val="000000"/>
            </a:solidFill>
          </a:ln>
        </p:spPr>
        <p:txBody>
          <a:bodyPr wrap="square" lIns="0" tIns="0" rIns="0" bIns="0" rtlCol="0">
            <a:noAutofit/>
          </a:bodyPr>
          <a:lstStyle/>
          <a:p>
            <a:endParaRPr/>
          </a:p>
        </p:txBody>
      </p:sp>
      <p:sp>
        <p:nvSpPr>
          <p:cNvPr id="22" name="object 22"/>
          <p:cNvSpPr txBox="1"/>
          <p:nvPr/>
        </p:nvSpPr>
        <p:spPr>
          <a:xfrm>
            <a:off x="2096784" y="1307726"/>
            <a:ext cx="5066932"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Price Book Value Ratio: Stable Growth Firm</a:t>
            </a:r>
            <a:endParaRPr sz="2200">
              <a:latin typeface="Times New Roman"/>
              <a:cs typeface="Times New Roman"/>
            </a:endParaRPr>
          </a:p>
        </p:txBody>
      </p:sp>
      <p:sp>
        <p:nvSpPr>
          <p:cNvPr id="21" name="object 21"/>
          <p:cNvSpPr txBox="1"/>
          <p:nvPr/>
        </p:nvSpPr>
        <p:spPr>
          <a:xfrm>
            <a:off x="1525442" y="2071967"/>
            <a:ext cx="3994819" cy="201706"/>
          </a:xfrm>
          <a:prstGeom prst="rect">
            <a:avLst/>
          </a:prstGeom>
        </p:spPr>
        <p:txBody>
          <a:bodyPr wrap="square" lIns="0" tIns="0" rIns="0" bIns="0" rtlCol="0">
            <a:noAutofit/>
          </a:bodyPr>
          <a:lstStyle/>
          <a:p>
            <a:pPr marL="11397">
              <a:lnSpc>
                <a:spcPts val="1493"/>
              </a:lnSpc>
              <a:spcBef>
                <a:spcPts val="74"/>
              </a:spcBef>
            </a:pPr>
            <a:r>
              <a:rPr sz="1600" baseline="2475" dirty="0">
                <a:latin typeface="Monotype Corsiva"/>
                <a:cs typeface="Monotype Corsiva"/>
              </a:rPr>
              <a:t></a:t>
            </a:r>
            <a:r>
              <a:rPr sz="1600" baseline="2415" dirty="0">
                <a:latin typeface="Arial"/>
                <a:cs typeface="Arial"/>
              </a:rPr>
              <a:t>     </a:t>
            </a:r>
            <a:r>
              <a:rPr sz="1600" spc="-35" baseline="2415" dirty="0">
                <a:latin typeface="Arial"/>
                <a:cs typeface="Arial"/>
              </a:rPr>
              <a:t> </a:t>
            </a:r>
            <a:r>
              <a:rPr sz="2200" baseline="1811" dirty="0">
                <a:latin typeface="Times New Roman"/>
                <a:cs typeface="Times New Roman"/>
              </a:rPr>
              <a:t>Going back to a simple dividend discount model,</a:t>
            </a:r>
            <a:endParaRPr sz="1400">
              <a:latin typeface="Times New Roman"/>
              <a:cs typeface="Times New Roman"/>
            </a:endParaRPr>
          </a:p>
        </p:txBody>
      </p:sp>
      <p:sp>
        <p:nvSpPr>
          <p:cNvPr id="20" name="object 20"/>
          <p:cNvSpPr txBox="1"/>
          <p:nvPr/>
        </p:nvSpPr>
        <p:spPr>
          <a:xfrm>
            <a:off x="4020509" y="2383960"/>
            <a:ext cx="374679" cy="216865"/>
          </a:xfrm>
          <a:prstGeom prst="rect">
            <a:avLst/>
          </a:prstGeom>
        </p:spPr>
        <p:txBody>
          <a:bodyPr wrap="square" lIns="0" tIns="0" rIns="0" bIns="0" rtlCol="0">
            <a:noAutofit/>
          </a:bodyPr>
          <a:lstStyle/>
          <a:p>
            <a:pPr marL="11397">
              <a:lnSpc>
                <a:spcPts val="1602"/>
              </a:lnSpc>
              <a:spcBef>
                <a:spcPts val="80"/>
              </a:spcBef>
            </a:pPr>
            <a:r>
              <a:rPr sz="2000" baseline="9995" dirty="0">
                <a:latin typeface="Times New Roman"/>
                <a:cs typeface="Times New Roman"/>
              </a:rPr>
              <a:t>P</a:t>
            </a:r>
            <a:r>
              <a:rPr sz="2000" spc="-179" baseline="9995" dirty="0">
                <a:latin typeface="Times New Roman"/>
                <a:cs typeface="Times New Roman"/>
              </a:rPr>
              <a:t> </a:t>
            </a:r>
            <a:r>
              <a:rPr sz="1500" baseline="-7905" dirty="0">
                <a:latin typeface="Times New Roman"/>
                <a:cs typeface="Times New Roman"/>
              </a:rPr>
              <a:t>0</a:t>
            </a:r>
            <a:r>
              <a:rPr sz="1500" spc="139" baseline="-7905" dirty="0">
                <a:latin typeface="Times New Roman"/>
                <a:cs typeface="Times New Roman"/>
              </a:rPr>
              <a:t> </a:t>
            </a:r>
            <a:r>
              <a:rPr sz="2000" baseline="9995" dirty="0">
                <a:latin typeface="Times New Roman"/>
                <a:cs typeface="Times New Roman"/>
              </a:rPr>
              <a:t>=</a:t>
            </a:r>
            <a:endParaRPr sz="1300">
              <a:latin typeface="Times New Roman"/>
              <a:cs typeface="Times New Roman"/>
            </a:endParaRPr>
          </a:p>
        </p:txBody>
      </p:sp>
      <p:sp>
        <p:nvSpPr>
          <p:cNvPr id="19" name="object 19"/>
          <p:cNvSpPr txBox="1"/>
          <p:nvPr/>
        </p:nvSpPr>
        <p:spPr>
          <a:xfrm>
            <a:off x="4404884" y="2506774"/>
            <a:ext cx="362828" cy="194157"/>
          </a:xfrm>
          <a:prstGeom prst="rect">
            <a:avLst/>
          </a:prstGeom>
        </p:spPr>
        <p:txBody>
          <a:bodyPr wrap="square" lIns="0" tIns="0" rIns="0" bIns="0" rtlCol="0">
            <a:noAutofit/>
          </a:bodyPr>
          <a:lstStyle/>
          <a:p>
            <a:pPr marL="11397">
              <a:lnSpc>
                <a:spcPts val="1355"/>
              </a:lnSpc>
              <a:spcBef>
                <a:spcPts val="67"/>
              </a:spcBef>
            </a:pPr>
            <a:r>
              <a:rPr sz="1300" dirty="0">
                <a:latin typeface="Times New Roman"/>
                <a:cs typeface="Times New Roman"/>
              </a:rPr>
              <a:t>r</a:t>
            </a:r>
            <a:r>
              <a:rPr sz="1300" spc="17" dirty="0">
                <a:latin typeface="Times New Roman"/>
                <a:cs typeface="Times New Roman"/>
              </a:rPr>
              <a:t> </a:t>
            </a:r>
            <a:r>
              <a:rPr sz="1300" dirty="0">
                <a:latin typeface="Times New Roman"/>
                <a:cs typeface="Times New Roman"/>
              </a:rPr>
              <a:t>−</a:t>
            </a:r>
            <a:r>
              <a:rPr sz="1300" spc="-66" dirty="0">
                <a:latin typeface="Times New Roman"/>
                <a:cs typeface="Times New Roman"/>
              </a:rPr>
              <a:t> </a:t>
            </a:r>
            <a:r>
              <a:rPr sz="1300" dirty="0">
                <a:latin typeface="Times New Roman"/>
                <a:cs typeface="Times New Roman"/>
              </a:rPr>
              <a:t>g</a:t>
            </a:r>
            <a:endParaRPr sz="1300">
              <a:latin typeface="Times New Roman"/>
              <a:cs typeface="Times New Roman"/>
            </a:endParaRPr>
          </a:p>
        </p:txBody>
      </p:sp>
      <p:sp>
        <p:nvSpPr>
          <p:cNvPr id="18" name="object 18"/>
          <p:cNvSpPr txBox="1"/>
          <p:nvPr/>
        </p:nvSpPr>
        <p:spPr>
          <a:xfrm>
            <a:off x="1525442" y="2776144"/>
            <a:ext cx="6857361" cy="393999"/>
          </a:xfrm>
          <a:prstGeom prst="rect">
            <a:avLst/>
          </a:prstGeom>
        </p:spPr>
        <p:txBody>
          <a:bodyPr wrap="square" lIns="0" tIns="0" rIns="0" bIns="0" rtlCol="0">
            <a:noAutofit/>
          </a:bodyPr>
          <a:lstStyle/>
          <a:p>
            <a:pPr marL="319115" indent="-307718">
              <a:lnSpc>
                <a:spcPts val="1650"/>
              </a:lnSpc>
              <a:spcBef>
                <a:spcPts val="81"/>
              </a:spcBef>
            </a:pPr>
            <a:r>
              <a:rPr sz="1100" dirty="0">
                <a:latin typeface="Monotype Corsiva"/>
                <a:cs typeface="Monotype Corsiva"/>
              </a:rPr>
              <a:t></a:t>
            </a:r>
            <a:r>
              <a:rPr sz="1100" dirty="0">
                <a:latin typeface="Arial"/>
                <a:cs typeface="Arial"/>
              </a:rPr>
              <a:t>     </a:t>
            </a:r>
            <a:r>
              <a:rPr sz="1100" spc="-35" dirty="0">
                <a:latin typeface="Arial"/>
                <a:cs typeface="Arial"/>
              </a:rPr>
              <a:t> </a:t>
            </a:r>
            <a:r>
              <a:rPr sz="1400" dirty="0">
                <a:latin typeface="Times New Roman"/>
                <a:cs typeface="Times New Roman"/>
              </a:rPr>
              <a:t>Defining</a:t>
            </a:r>
            <a:r>
              <a:rPr sz="1400" spc="-78" dirty="0">
                <a:latin typeface="Times New Roman"/>
                <a:cs typeface="Times New Roman"/>
              </a:rPr>
              <a:t> </a:t>
            </a:r>
            <a:r>
              <a:rPr sz="1400" dirty="0">
                <a:latin typeface="Times New Roman"/>
                <a:cs typeface="Times New Roman"/>
              </a:rPr>
              <a:t>the return on equity (ROE) = EPS</a:t>
            </a:r>
            <a:r>
              <a:rPr sz="1400" baseline="-22086" dirty="0">
                <a:latin typeface="Times New Roman"/>
                <a:cs typeface="Times New Roman"/>
              </a:rPr>
              <a:t>0</a:t>
            </a:r>
            <a:r>
              <a:rPr sz="1400" spc="127" baseline="-22086" dirty="0">
                <a:latin typeface="Times New Roman"/>
                <a:cs typeface="Times New Roman"/>
              </a:rPr>
              <a:t> </a:t>
            </a:r>
            <a:r>
              <a:rPr sz="1400" dirty="0">
                <a:latin typeface="Times New Roman"/>
                <a:cs typeface="Times New Roman"/>
              </a:rPr>
              <a:t>/ Book Value of Equity, the value of equity can be written as:</a:t>
            </a:r>
            <a:endParaRPr sz="1400">
              <a:latin typeface="Times New Roman"/>
              <a:cs typeface="Times New Roman"/>
            </a:endParaRPr>
          </a:p>
        </p:txBody>
      </p:sp>
      <p:sp>
        <p:nvSpPr>
          <p:cNvPr id="17" name="object 17"/>
          <p:cNvSpPr txBox="1"/>
          <p:nvPr/>
        </p:nvSpPr>
        <p:spPr>
          <a:xfrm>
            <a:off x="3325035" y="3303245"/>
            <a:ext cx="306613" cy="177659"/>
          </a:xfrm>
          <a:prstGeom prst="rect">
            <a:avLst/>
          </a:prstGeom>
        </p:spPr>
        <p:txBody>
          <a:bodyPr wrap="square" lIns="0" tIns="0" rIns="0" bIns="0" rtlCol="0">
            <a:noAutofit/>
          </a:bodyPr>
          <a:lstStyle/>
          <a:p>
            <a:pPr marL="11397">
              <a:lnSpc>
                <a:spcPts val="1310"/>
              </a:lnSpc>
              <a:spcBef>
                <a:spcPts val="66"/>
              </a:spcBef>
            </a:pPr>
            <a:r>
              <a:rPr sz="1500" baseline="10082" dirty="0">
                <a:latin typeface="Times New Roman"/>
                <a:cs typeface="Times New Roman"/>
              </a:rPr>
              <a:t>P</a:t>
            </a:r>
            <a:r>
              <a:rPr sz="1500" spc="-138" baseline="10082" dirty="0">
                <a:latin typeface="Times New Roman"/>
                <a:cs typeface="Times New Roman"/>
              </a:rPr>
              <a:t> </a:t>
            </a:r>
            <a:r>
              <a:rPr sz="1100" baseline="-6820" dirty="0">
                <a:latin typeface="Times New Roman"/>
                <a:cs typeface="Times New Roman"/>
              </a:rPr>
              <a:t>0</a:t>
            </a:r>
            <a:r>
              <a:rPr sz="1100" spc="142" baseline="-6820" dirty="0">
                <a:latin typeface="Times New Roman"/>
                <a:cs typeface="Times New Roman"/>
              </a:rPr>
              <a:t> </a:t>
            </a:r>
            <a:r>
              <a:rPr sz="1500" baseline="10082" dirty="0">
                <a:latin typeface="Times New Roman"/>
                <a:cs typeface="Times New Roman"/>
              </a:rPr>
              <a:t>=</a:t>
            </a:r>
            <a:endParaRPr sz="1000">
              <a:latin typeface="Times New Roman"/>
              <a:cs typeface="Times New Roman"/>
            </a:endParaRPr>
          </a:p>
        </p:txBody>
      </p:sp>
      <p:sp>
        <p:nvSpPr>
          <p:cNvPr id="16" name="object 16"/>
          <p:cNvSpPr txBox="1"/>
          <p:nvPr/>
        </p:nvSpPr>
        <p:spPr>
          <a:xfrm>
            <a:off x="3267262" y="3871943"/>
            <a:ext cx="305706" cy="177659"/>
          </a:xfrm>
          <a:prstGeom prst="rect">
            <a:avLst/>
          </a:prstGeom>
        </p:spPr>
        <p:txBody>
          <a:bodyPr wrap="square" lIns="0" tIns="0" rIns="0" bIns="0" rtlCol="0">
            <a:noAutofit/>
          </a:bodyPr>
          <a:lstStyle/>
          <a:p>
            <a:pPr marL="11397">
              <a:lnSpc>
                <a:spcPts val="1310"/>
              </a:lnSpc>
              <a:spcBef>
                <a:spcPts val="66"/>
              </a:spcBef>
            </a:pPr>
            <a:r>
              <a:rPr sz="1500" spc="-57" baseline="10082" dirty="0">
                <a:latin typeface="Times New Roman"/>
                <a:cs typeface="Times New Roman"/>
              </a:rPr>
              <a:t>B</a:t>
            </a:r>
            <a:r>
              <a:rPr sz="1500" baseline="10082" dirty="0">
                <a:latin typeface="Times New Roman"/>
                <a:cs typeface="Times New Roman"/>
              </a:rPr>
              <a:t>V</a:t>
            </a:r>
            <a:r>
              <a:rPr sz="1500" spc="-37" baseline="10082" dirty="0">
                <a:latin typeface="Times New Roman"/>
                <a:cs typeface="Times New Roman"/>
              </a:rPr>
              <a:t> </a:t>
            </a:r>
            <a:r>
              <a:rPr sz="1100" baseline="-6820" dirty="0">
                <a:latin typeface="Times New Roman"/>
                <a:cs typeface="Times New Roman"/>
              </a:rPr>
              <a:t>0</a:t>
            </a:r>
            <a:endParaRPr sz="800">
              <a:latin typeface="Times New Roman"/>
              <a:cs typeface="Times New Roman"/>
            </a:endParaRPr>
          </a:p>
        </p:txBody>
      </p:sp>
      <p:sp>
        <p:nvSpPr>
          <p:cNvPr id="15" name="object 15"/>
          <p:cNvSpPr txBox="1"/>
          <p:nvPr/>
        </p:nvSpPr>
        <p:spPr>
          <a:xfrm>
            <a:off x="4876473" y="3904627"/>
            <a:ext cx="204126" cy="153146"/>
          </a:xfrm>
          <a:prstGeom prst="rect">
            <a:avLst/>
          </a:prstGeom>
        </p:spPr>
        <p:txBody>
          <a:bodyPr wrap="square" lIns="0" tIns="0" rIns="0" bIns="0" rtlCol="0">
            <a:noAutofit/>
          </a:bodyPr>
          <a:lstStyle/>
          <a:p>
            <a:pPr marL="11397">
              <a:lnSpc>
                <a:spcPts val="1099"/>
              </a:lnSpc>
              <a:spcBef>
                <a:spcPts val="55"/>
              </a:spcBef>
            </a:pPr>
            <a:r>
              <a:rPr sz="1000" dirty="0">
                <a:latin typeface="Times New Roman"/>
                <a:cs typeface="Times New Roman"/>
              </a:rPr>
              <a:t>r-g</a:t>
            </a:r>
            <a:endParaRPr sz="1000">
              <a:latin typeface="Times New Roman"/>
              <a:cs typeface="Times New Roman"/>
            </a:endParaRPr>
          </a:p>
        </p:txBody>
      </p:sp>
      <p:sp>
        <p:nvSpPr>
          <p:cNvPr id="14" name="object 14"/>
          <p:cNvSpPr txBox="1"/>
          <p:nvPr/>
        </p:nvSpPr>
        <p:spPr>
          <a:xfrm>
            <a:off x="1525442" y="4154468"/>
            <a:ext cx="6789965" cy="393998"/>
          </a:xfrm>
          <a:prstGeom prst="rect">
            <a:avLst/>
          </a:prstGeom>
        </p:spPr>
        <p:txBody>
          <a:bodyPr wrap="square" lIns="0" tIns="0" rIns="0" bIns="0" rtlCol="0">
            <a:noAutofit/>
          </a:bodyPr>
          <a:lstStyle/>
          <a:p>
            <a:pPr marL="11397">
              <a:lnSpc>
                <a:spcPts val="1493"/>
              </a:lnSpc>
              <a:spcBef>
                <a:spcPts val="74"/>
              </a:spcBef>
            </a:pPr>
            <a:r>
              <a:rPr sz="1600" baseline="2475" dirty="0">
                <a:latin typeface="Monotype Corsiva"/>
                <a:cs typeface="Monotype Corsiva"/>
              </a:rPr>
              <a:t></a:t>
            </a:r>
            <a:r>
              <a:rPr sz="1600" baseline="2415" dirty="0">
                <a:latin typeface="Arial"/>
                <a:cs typeface="Arial"/>
              </a:rPr>
              <a:t>     </a:t>
            </a:r>
            <a:r>
              <a:rPr sz="1600" spc="-35" baseline="2415" dirty="0">
                <a:latin typeface="Arial"/>
                <a:cs typeface="Arial"/>
              </a:rPr>
              <a:t> </a:t>
            </a:r>
            <a:r>
              <a:rPr sz="2200" baseline="1811" dirty="0">
                <a:latin typeface="Times New Roman"/>
                <a:cs typeface="Times New Roman"/>
              </a:rPr>
              <a:t>If the return on equity is based upon expected earnings in the next time period, this can</a:t>
            </a:r>
            <a:endParaRPr sz="1400">
              <a:latin typeface="Times New Roman"/>
              <a:cs typeface="Times New Roman"/>
            </a:endParaRPr>
          </a:p>
          <a:p>
            <a:pPr marL="319115" marR="27352">
              <a:lnSpc>
                <a:spcPts val="1526"/>
              </a:lnSpc>
              <a:spcBef>
                <a:spcPts val="1"/>
              </a:spcBef>
            </a:pPr>
            <a:r>
              <a:rPr sz="1400" dirty="0">
                <a:latin typeface="Times New Roman"/>
                <a:cs typeface="Times New Roman"/>
              </a:rPr>
              <a:t>be simplified</a:t>
            </a:r>
            <a:r>
              <a:rPr sz="1400" spc="-78" dirty="0">
                <a:latin typeface="Times New Roman"/>
                <a:cs typeface="Times New Roman"/>
              </a:rPr>
              <a:t> </a:t>
            </a:r>
            <a:r>
              <a:rPr sz="1400" dirty="0">
                <a:latin typeface="Times New Roman"/>
                <a:cs typeface="Times New Roman"/>
              </a:rPr>
              <a:t>to,</a:t>
            </a:r>
            <a:endParaRPr sz="1400">
              <a:latin typeface="Times New Roman"/>
              <a:cs typeface="Times New Roman"/>
            </a:endParaRPr>
          </a:p>
        </p:txBody>
      </p:sp>
      <p:sp>
        <p:nvSpPr>
          <p:cNvPr id="13" name="object 13"/>
          <p:cNvSpPr txBox="1"/>
          <p:nvPr/>
        </p:nvSpPr>
        <p:spPr>
          <a:xfrm>
            <a:off x="3405780" y="4746002"/>
            <a:ext cx="305413" cy="177659"/>
          </a:xfrm>
          <a:prstGeom prst="rect">
            <a:avLst/>
          </a:prstGeom>
        </p:spPr>
        <p:txBody>
          <a:bodyPr wrap="square" lIns="0" tIns="0" rIns="0" bIns="0" rtlCol="0">
            <a:noAutofit/>
          </a:bodyPr>
          <a:lstStyle/>
          <a:p>
            <a:pPr marL="11397">
              <a:lnSpc>
                <a:spcPts val="1310"/>
              </a:lnSpc>
              <a:spcBef>
                <a:spcPts val="66"/>
              </a:spcBef>
            </a:pPr>
            <a:r>
              <a:rPr sz="1500" spc="-57" baseline="10082" dirty="0">
                <a:latin typeface="Times New Roman"/>
                <a:cs typeface="Times New Roman"/>
              </a:rPr>
              <a:t>B</a:t>
            </a:r>
            <a:r>
              <a:rPr sz="1500" baseline="10082" dirty="0">
                <a:latin typeface="Times New Roman"/>
                <a:cs typeface="Times New Roman"/>
              </a:rPr>
              <a:t>V</a:t>
            </a:r>
            <a:r>
              <a:rPr sz="1500" spc="-37" baseline="10082" dirty="0">
                <a:latin typeface="Times New Roman"/>
                <a:cs typeface="Times New Roman"/>
              </a:rPr>
              <a:t> </a:t>
            </a:r>
            <a:r>
              <a:rPr sz="1100" baseline="-6820" dirty="0">
                <a:latin typeface="Times New Roman"/>
                <a:cs typeface="Times New Roman"/>
              </a:rPr>
              <a:t>0</a:t>
            </a:r>
            <a:endParaRPr sz="800">
              <a:latin typeface="Times New Roman"/>
              <a:cs typeface="Times New Roman"/>
            </a:endParaRPr>
          </a:p>
        </p:txBody>
      </p:sp>
      <p:sp>
        <p:nvSpPr>
          <p:cNvPr id="12" name="object 12"/>
          <p:cNvSpPr txBox="1"/>
          <p:nvPr/>
        </p:nvSpPr>
        <p:spPr>
          <a:xfrm>
            <a:off x="4749093" y="4778686"/>
            <a:ext cx="203944" cy="153146"/>
          </a:xfrm>
          <a:prstGeom prst="rect">
            <a:avLst/>
          </a:prstGeom>
        </p:spPr>
        <p:txBody>
          <a:bodyPr wrap="square" lIns="0" tIns="0" rIns="0" bIns="0" rtlCol="0">
            <a:noAutofit/>
          </a:bodyPr>
          <a:lstStyle/>
          <a:p>
            <a:pPr marL="11397">
              <a:lnSpc>
                <a:spcPts val="1099"/>
              </a:lnSpc>
              <a:spcBef>
                <a:spcPts val="55"/>
              </a:spcBef>
            </a:pPr>
            <a:r>
              <a:rPr sz="1000" dirty="0">
                <a:latin typeface="Times New Roman"/>
                <a:cs typeface="Times New Roman"/>
              </a:rPr>
              <a:t>r-g</a:t>
            </a:r>
            <a:endParaRPr sz="1000">
              <a:latin typeface="Times New Roman"/>
              <a:cs typeface="Times New Roman"/>
            </a:endParaRPr>
          </a:p>
        </p:txBody>
      </p:sp>
      <p:sp>
        <p:nvSpPr>
          <p:cNvPr id="11" name="object 11"/>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10" name="object 10"/>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96</a:t>
            </a:r>
            <a:endParaRPr sz="1300">
              <a:latin typeface="Times New Roman"/>
              <a:cs typeface="Times New Roman"/>
            </a:endParaRPr>
          </a:p>
        </p:txBody>
      </p:sp>
      <p:sp>
        <p:nvSpPr>
          <p:cNvPr id="9" name="object 9"/>
          <p:cNvSpPr txBox="1"/>
          <p:nvPr/>
        </p:nvSpPr>
        <p:spPr>
          <a:xfrm>
            <a:off x="3392474" y="4570166"/>
            <a:ext cx="2070414" cy="395873"/>
          </a:xfrm>
          <a:prstGeom prst="rect">
            <a:avLst/>
          </a:prstGeom>
        </p:spPr>
        <p:txBody>
          <a:bodyPr wrap="square" lIns="0" tIns="0" rIns="0" bIns="0" rtlCol="0">
            <a:noAutofit/>
          </a:bodyPr>
          <a:lstStyle/>
          <a:p>
            <a:pPr marL="24531">
              <a:lnSpc>
                <a:spcPts val="1740"/>
              </a:lnSpc>
              <a:spcBef>
                <a:spcPts val="87"/>
              </a:spcBef>
            </a:pPr>
            <a:r>
              <a:rPr sz="1500" u="sng" baseline="32769" dirty="0">
                <a:latin typeface="Times New Roman"/>
                <a:cs typeface="Times New Roman"/>
              </a:rPr>
              <a:t> </a:t>
            </a:r>
            <a:r>
              <a:rPr sz="1500" u="sng" spc="-80" baseline="32769" dirty="0">
                <a:latin typeface="Times New Roman"/>
                <a:cs typeface="Times New Roman"/>
              </a:rPr>
              <a:t> </a:t>
            </a:r>
            <a:r>
              <a:rPr sz="1500" u="sng" baseline="32769" dirty="0">
                <a:latin typeface="Times New Roman"/>
                <a:cs typeface="Times New Roman"/>
              </a:rPr>
              <a:t>P</a:t>
            </a:r>
            <a:r>
              <a:rPr sz="1500" u="sng" spc="-147" baseline="32769" dirty="0">
                <a:latin typeface="Times New Roman"/>
                <a:cs typeface="Times New Roman"/>
              </a:rPr>
              <a:t> </a:t>
            </a:r>
            <a:r>
              <a:rPr sz="1100" u="sng" baseline="23872" dirty="0">
                <a:latin typeface="Times New Roman"/>
                <a:cs typeface="Times New Roman"/>
              </a:rPr>
              <a:t>0  </a:t>
            </a:r>
            <a:r>
              <a:rPr sz="1100" u="sng" spc="22" baseline="23872" dirty="0">
                <a:latin typeface="Times New Roman"/>
                <a:cs typeface="Times New Roman"/>
              </a:rPr>
              <a:t> </a:t>
            </a:r>
            <a:r>
              <a:rPr sz="1100" spc="82" baseline="23872" dirty="0">
                <a:latin typeface="Times New Roman"/>
                <a:cs typeface="Times New Roman"/>
              </a:rPr>
              <a:t> </a:t>
            </a:r>
            <a:r>
              <a:rPr sz="1500" baseline="-5041" dirty="0">
                <a:latin typeface="Times New Roman"/>
                <a:cs typeface="Times New Roman"/>
              </a:rPr>
              <a:t>=</a:t>
            </a:r>
            <a:r>
              <a:rPr sz="1500" spc="50" baseline="-5041" dirty="0">
                <a:latin typeface="Times New Roman"/>
                <a:cs typeface="Times New Roman"/>
              </a:rPr>
              <a:t> </a:t>
            </a:r>
            <a:r>
              <a:rPr sz="1500" spc="-13" baseline="-5041" dirty="0">
                <a:latin typeface="Times New Roman"/>
                <a:cs typeface="Times New Roman"/>
              </a:rPr>
              <a:t>PB</a:t>
            </a:r>
            <a:r>
              <a:rPr sz="1500" baseline="-5041" dirty="0">
                <a:latin typeface="Times New Roman"/>
                <a:cs typeface="Times New Roman"/>
              </a:rPr>
              <a:t>V</a:t>
            </a:r>
            <a:r>
              <a:rPr sz="1500" spc="68" baseline="-5041" dirty="0">
                <a:latin typeface="Times New Roman"/>
                <a:cs typeface="Times New Roman"/>
              </a:rPr>
              <a:t> </a:t>
            </a:r>
            <a:r>
              <a:rPr sz="1500" baseline="-5041" dirty="0">
                <a:latin typeface="Times New Roman"/>
                <a:cs typeface="Times New Roman"/>
              </a:rPr>
              <a:t>=  </a:t>
            </a:r>
            <a:r>
              <a:rPr sz="1500" spc="16" baseline="-5041" dirty="0">
                <a:latin typeface="Times New Roman"/>
                <a:cs typeface="Times New Roman"/>
              </a:rPr>
              <a:t> </a:t>
            </a:r>
            <a:r>
              <a:rPr sz="1500" spc="-207" baseline="32769" dirty="0">
                <a:latin typeface="Times New Roman"/>
                <a:cs typeface="Times New Roman"/>
              </a:rPr>
              <a:t> </a:t>
            </a:r>
            <a:r>
              <a:rPr sz="1500" u="sng" baseline="32769" dirty="0">
                <a:latin typeface="Times New Roman"/>
                <a:cs typeface="Times New Roman"/>
              </a:rPr>
              <a:t>ROE</a:t>
            </a:r>
            <a:r>
              <a:rPr sz="1500" u="sng" spc="-20" baseline="32769" dirty="0">
                <a:latin typeface="Times New Roman"/>
                <a:cs typeface="Times New Roman"/>
              </a:rPr>
              <a:t> </a:t>
            </a:r>
            <a:r>
              <a:rPr sz="1500" u="sng" baseline="32769" dirty="0">
                <a:latin typeface="Times New Roman"/>
                <a:cs typeface="Times New Roman"/>
              </a:rPr>
              <a:t>*</a:t>
            </a:r>
            <a:r>
              <a:rPr sz="1500" u="sng" spc="-66" baseline="32769" dirty="0">
                <a:latin typeface="Times New Roman"/>
                <a:cs typeface="Times New Roman"/>
              </a:rPr>
              <a:t> </a:t>
            </a:r>
            <a:r>
              <a:rPr sz="1500" u="sng" spc="-8" baseline="32769" dirty="0">
                <a:latin typeface="Times New Roman"/>
                <a:cs typeface="Times New Roman"/>
              </a:rPr>
              <a:t>Payout</a:t>
            </a:r>
            <a:r>
              <a:rPr sz="1500" u="sng" spc="84" baseline="32769" dirty="0">
                <a:latin typeface="Times New Roman"/>
                <a:cs typeface="Times New Roman"/>
              </a:rPr>
              <a:t> </a:t>
            </a:r>
            <a:r>
              <a:rPr sz="1500" u="sng" spc="-8" baseline="32769" dirty="0">
                <a:latin typeface="Times New Roman"/>
                <a:cs typeface="Times New Roman"/>
              </a:rPr>
              <a:t>Ratio</a:t>
            </a:r>
            <a:endParaRPr sz="1000">
              <a:latin typeface="Times New Roman"/>
              <a:cs typeface="Times New Roman"/>
            </a:endParaRPr>
          </a:p>
          <a:p>
            <a:pPr marR="472211" algn="r">
              <a:lnSpc>
                <a:spcPct val="95825"/>
              </a:lnSpc>
              <a:spcBef>
                <a:spcPts val="441"/>
              </a:spcBef>
            </a:pPr>
            <a:r>
              <a:rPr sz="800" dirty="0">
                <a:latin typeface="Times New Roman"/>
                <a:cs typeface="Times New Roman"/>
              </a:rPr>
              <a:t>n</a:t>
            </a:r>
            <a:endParaRPr sz="800">
              <a:latin typeface="Times New Roman"/>
              <a:cs typeface="Times New Roman"/>
            </a:endParaRPr>
          </a:p>
        </p:txBody>
      </p:sp>
      <p:sp>
        <p:nvSpPr>
          <p:cNvPr id="8" name="object 8"/>
          <p:cNvSpPr txBox="1"/>
          <p:nvPr/>
        </p:nvSpPr>
        <p:spPr>
          <a:xfrm>
            <a:off x="3253928" y="3696107"/>
            <a:ext cx="2622789" cy="395873"/>
          </a:xfrm>
          <a:prstGeom prst="rect">
            <a:avLst/>
          </a:prstGeom>
        </p:spPr>
        <p:txBody>
          <a:bodyPr wrap="square" lIns="0" tIns="0" rIns="0" bIns="0" rtlCol="0">
            <a:noAutofit/>
          </a:bodyPr>
          <a:lstStyle/>
          <a:p>
            <a:pPr marL="24557">
              <a:lnSpc>
                <a:spcPts val="1740"/>
              </a:lnSpc>
              <a:spcBef>
                <a:spcPts val="87"/>
              </a:spcBef>
            </a:pPr>
            <a:r>
              <a:rPr sz="1500" u="sng" baseline="32769" dirty="0">
                <a:latin typeface="Times New Roman"/>
                <a:cs typeface="Times New Roman"/>
              </a:rPr>
              <a:t> </a:t>
            </a:r>
            <a:r>
              <a:rPr sz="1500" u="sng" spc="-80" baseline="32769" dirty="0">
                <a:latin typeface="Times New Roman"/>
                <a:cs typeface="Times New Roman"/>
              </a:rPr>
              <a:t> </a:t>
            </a:r>
            <a:r>
              <a:rPr sz="1500" u="sng" baseline="32769" dirty="0">
                <a:latin typeface="Times New Roman"/>
                <a:cs typeface="Times New Roman"/>
              </a:rPr>
              <a:t>P</a:t>
            </a:r>
            <a:r>
              <a:rPr sz="1500" u="sng" spc="-147" baseline="32769" dirty="0">
                <a:latin typeface="Times New Roman"/>
                <a:cs typeface="Times New Roman"/>
              </a:rPr>
              <a:t> </a:t>
            </a:r>
            <a:r>
              <a:rPr sz="1100" u="sng" baseline="23872" dirty="0">
                <a:latin typeface="Times New Roman"/>
                <a:cs typeface="Times New Roman"/>
              </a:rPr>
              <a:t>0  </a:t>
            </a:r>
            <a:r>
              <a:rPr sz="1100" u="sng" spc="22" baseline="23872" dirty="0">
                <a:latin typeface="Times New Roman"/>
                <a:cs typeface="Times New Roman"/>
              </a:rPr>
              <a:t> </a:t>
            </a:r>
            <a:r>
              <a:rPr sz="1100" spc="82" baseline="23872" dirty="0">
                <a:latin typeface="Times New Roman"/>
                <a:cs typeface="Times New Roman"/>
              </a:rPr>
              <a:t> </a:t>
            </a:r>
            <a:r>
              <a:rPr sz="1500" baseline="-5041" dirty="0">
                <a:latin typeface="Times New Roman"/>
                <a:cs typeface="Times New Roman"/>
              </a:rPr>
              <a:t>=</a:t>
            </a:r>
            <a:r>
              <a:rPr sz="1500" spc="50" baseline="-5041" dirty="0">
                <a:latin typeface="Times New Roman"/>
                <a:cs typeface="Times New Roman"/>
              </a:rPr>
              <a:t> </a:t>
            </a:r>
            <a:r>
              <a:rPr sz="1500" spc="-13" baseline="-5041" dirty="0">
                <a:latin typeface="Times New Roman"/>
                <a:cs typeface="Times New Roman"/>
              </a:rPr>
              <a:t>PB</a:t>
            </a:r>
            <a:r>
              <a:rPr sz="1500" baseline="-5041" dirty="0">
                <a:latin typeface="Times New Roman"/>
                <a:cs typeface="Times New Roman"/>
              </a:rPr>
              <a:t>V</a:t>
            </a:r>
            <a:r>
              <a:rPr sz="1500" spc="68" baseline="-5041" dirty="0">
                <a:latin typeface="Times New Roman"/>
                <a:cs typeface="Times New Roman"/>
              </a:rPr>
              <a:t> </a:t>
            </a:r>
            <a:r>
              <a:rPr sz="1500" baseline="-5041" dirty="0">
                <a:latin typeface="Times New Roman"/>
                <a:cs typeface="Times New Roman"/>
              </a:rPr>
              <a:t>=  </a:t>
            </a:r>
            <a:r>
              <a:rPr sz="1500" spc="22" baseline="-5041" dirty="0">
                <a:latin typeface="Times New Roman"/>
                <a:cs typeface="Times New Roman"/>
              </a:rPr>
              <a:t> </a:t>
            </a:r>
            <a:r>
              <a:rPr sz="1500" spc="-206" baseline="32769" dirty="0">
                <a:latin typeface="Times New Roman"/>
                <a:cs typeface="Times New Roman"/>
              </a:rPr>
              <a:t> </a:t>
            </a:r>
            <a:r>
              <a:rPr sz="1500" u="sng" baseline="32769" dirty="0">
                <a:latin typeface="Times New Roman"/>
                <a:cs typeface="Times New Roman"/>
              </a:rPr>
              <a:t>ROE</a:t>
            </a:r>
            <a:r>
              <a:rPr sz="1500" u="sng" spc="-13" baseline="32769" dirty="0">
                <a:latin typeface="Times New Roman"/>
                <a:cs typeface="Times New Roman"/>
              </a:rPr>
              <a:t> </a:t>
            </a:r>
            <a:r>
              <a:rPr sz="1500" u="sng" baseline="32769" dirty="0">
                <a:latin typeface="Times New Roman"/>
                <a:cs typeface="Times New Roman"/>
              </a:rPr>
              <a:t>*</a:t>
            </a:r>
            <a:r>
              <a:rPr sz="1500" u="sng" spc="-66" baseline="32769" dirty="0">
                <a:latin typeface="Times New Roman"/>
                <a:cs typeface="Times New Roman"/>
              </a:rPr>
              <a:t> </a:t>
            </a:r>
            <a:r>
              <a:rPr sz="1500" u="sng" spc="-8" baseline="32769" dirty="0">
                <a:latin typeface="Times New Roman"/>
                <a:cs typeface="Times New Roman"/>
              </a:rPr>
              <a:t>Payout</a:t>
            </a:r>
            <a:r>
              <a:rPr sz="1500" u="sng" spc="84" baseline="32769" dirty="0">
                <a:latin typeface="Times New Roman"/>
                <a:cs typeface="Times New Roman"/>
              </a:rPr>
              <a:t> </a:t>
            </a:r>
            <a:r>
              <a:rPr sz="1500" u="sng" spc="-8" baseline="32769" dirty="0">
                <a:latin typeface="Times New Roman"/>
                <a:cs typeface="Times New Roman"/>
              </a:rPr>
              <a:t>Ratio</a:t>
            </a:r>
            <a:r>
              <a:rPr sz="1500" u="sng" spc="106" baseline="32769" dirty="0">
                <a:latin typeface="Times New Roman"/>
                <a:cs typeface="Times New Roman"/>
              </a:rPr>
              <a:t> </a:t>
            </a:r>
            <a:r>
              <a:rPr sz="1500" u="sng" baseline="32769" dirty="0">
                <a:latin typeface="Times New Roman"/>
                <a:cs typeface="Times New Roman"/>
              </a:rPr>
              <a:t>*</a:t>
            </a:r>
            <a:r>
              <a:rPr sz="1500" u="sng" spc="-66" baseline="32769" dirty="0">
                <a:latin typeface="Times New Roman"/>
                <a:cs typeface="Times New Roman"/>
              </a:rPr>
              <a:t> </a:t>
            </a:r>
            <a:r>
              <a:rPr sz="1500" u="sng" spc="-90" baseline="32769" dirty="0">
                <a:latin typeface="Times New Roman"/>
                <a:cs typeface="Times New Roman"/>
              </a:rPr>
              <a:t>(</a:t>
            </a:r>
            <a:r>
              <a:rPr sz="1500" u="sng" baseline="32769" dirty="0">
                <a:latin typeface="Times New Roman"/>
                <a:cs typeface="Times New Roman"/>
              </a:rPr>
              <a:t>1</a:t>
            </a:r>
            <a:r>
              <a:rPr sz="1500" u="sng" spc="-56" baseline="32769" dirty="0">
                <a:latin typeface="Times New Roman"/>
                <a:cs typeface="Times New Roman"/>
              </a:rPr>
              <a:t> </a:t>
            </a:r>
            <a:r>
              <a:rPr sz="1500" u="sng" baseline="32769" dirty="0">
                <a:latin typeface="Times New Roman"/>
                <a:cs typeface="Times New Roman"/>
              </a:rPr>
              <a:t>+</a:t>
            </a:r>
            <a:r>
              <a:rPr sz="1500" u="sng" spc="-39" baseline="32769" dirty="0">
                <a:latin typeface="Times New Roman"/>
                <a:cs typeface="Times New Roman"/>
              </a:rPr>
              <a:t> </a:t>
            </a:r>
            <a:r>
              <a:rPr sz="1500" u="sng" baseline="32769" dirty="0">
                <a:latin typeface="Times New Roman"/>
                <a:cs typeface="Times New Roman"/>
              </a:rPr>
              <a:t>g</a:t>
            </a:r>
            <a:r>
              <a:rPr sz="1500" u="sng" spc="-179" baseline="32769" dirty="0">
                <a:latin typeface="Times New Roman"/>
                <a:cs typeface="Times New Roman"/>
              </a:rPr>
              <a:t> </a:t>
            </a:r>
            <a:r>
              <a:rPr sz="1100" u="sng" baseline="23872" dirty="0">
                <a:latin typeface="Times New Roman"/>
                <a:cs typeface="Times New Roman"/>
              </a:rPr>
              <a:t>n</a:t>
            </a:r>
            <a:r>
              <a:rPr sz="1100" u="sng" spc="-39" baseline="23872" dirty="0">
                <a:latin typeface="Times New Roman"/>
                <a:cs typeface="Times New Roman"/>
              </a:rPr>
              <a:t> </a:t>
            </a:r>
            <a:r>
              <a:rPr sz="1500" u="sng" baseline="32769" dirty="0">
                <a:latin typeface="Times New Roman"/>
                <a:cs typeface="Times New Roman"/>
              </a:rPr>
              <a:t>)</a:t>
            </a:r>
            <a:endParaRPr sz="1000">
              <a:latin typeface="Times New Roman"/>
              <a:cs typeface="Times New Roman"/>
            </a:endParaRPr>
          </a:p>
          <a:p>
            <a:pPr marR="754727" algn="r">
              <a:lnSpc>
                <a:spcPct val="95825"/>
              </a:lnSpc>
              <a:spcBef>
                <a:spcPts val="441"/>
              </a:spcBef>
            </a:pPr>
            <a:r>
              <a:rPr sz="800" dirty="0">
                <a:latin typeface="Times New Roman"/>
                <a:cs typeface="Times New Roman"/>
              </a:rPr>
              <a:t>n</a:t>
            </a:r>
            <a:endParaRPr sz="800">
              <a:latin typeface="Times New Roman"/>
              <a:cs typeface="Times New Roman"/>
            </a:endParaRPr>
          </a:p>
        </p:txBody>
      </p:sp>
      <p:sp>
        <p:nvSpPr>
          <p:cNvPr id="7" name="object 7"/>
          <p:cNvSpPr txBox="1"/>
          <p:nvPr/>
        </p:nvSpPr>
        <p:spPr>
          <a:xfrm>
            <a:off x="3323201" y="3225460"/>
            <a:ext cx="2428323" cy="395873"/>
          </a:xfrm>
          <a:prstGeom prst="rect">
            <a:avLst/>
          </a:prstGeom>
        </p:spPr>
        <p:txBody>
          <a:bodyPr wrap="square" lIns="0" tIns="0" rIns="0" bIns="0" rtlCol="0">
            <a:noAutofit/>
          </a:bodyPr>
          <a:lstStyle/>
          <a:p>
            <a:pPr marL="352943" marR="1355" algn="ctr">
              <a:lnSpc>
                <a:spcPts val="1234"/>
              </a:lnSpc>
              <a:spcBef>
                <a:spcPts val="61"/>
              </a:spcBef>
            </a:pPr>
            <a:r>
              <a:rPr sz="1500" u="sng" spc="-57" baseline="10082" dirty="0">
                <a:latin typeface="Times New Roman"/>
                <a:cs typeface="Times New Roman"/>
              </a:rPr>
              <a:t>BV</a:t>
            </a:r>
            <a:r>
              <a:rPr sz="1500" u="sng" spc="-66" baseline="10082" dirty="0">
                <a:latin typeface="Times New Roman"/>
                <a:cs typeface="Times New Roman"/>
              </a:rPr>
              <a:t> </a:t>
            </a:r>
            <a:r>
              <a:rPr sz="1100" u="sng" baseline="-6820" dirty="0">
                <a:latin typeface="Times New Roman"/>
                <a:cs typeface="Times New Roman"/>
              </a:rPr>
              <a:t>0</a:t>
            </a:r>
            <a:r>
              <a:rPr sz="1100" u="sng" spc="138" baseline="-6820" dirty="0">
                <a:latin typeface="Times New Roman"/>
                <a:cs typeface="Times New Roman"/>
              </a:rPr>
              <a:t> </a:t>
            </a:r>
            <a:r>
              <a:rPr sz="1500" u="sng" baseline="10082" dirty="0">
                <a:latin typeface="Times New Roman"/>
                <a:cs typeface="Times New Roman"/>
              </a:rPr>
              <a:t>*</a:t>
            </a:r>
            <a:r>
              <a:rPr sz="1500" u="sng" spc="-66" baseline="10082" dirty="0">
                <a:latin typeface="Times New Roman"/>
                <a:cs typeface="Times New Roman"/>
              </a:rPr>
              <a:t> </a:t>
            </a:r>
            <a:r>
              <a:rPr sz="1500" u="sng" baseline="10082" dirty="0">
                <a:latin typeface="Times New Roman"/>
                <a:cs typeface="Times New Roman"/>
              </a:rPr>
              <a:t>ROE</a:t>
            </a:r>
            <a:r>
              <a:rPr sz="1500" u="sng" spc="-20" baseline="10082" dirty="0">
                <a:latin typeface="Times New Roman"/>
                <a:cs typeface="Times New Roman"/>
              </a:rPr>
              <a:t> </a:t>
            </a:r>
            <a:r>
              <a:rPr sz="1500" u="sng" baseline="10082" dirty="0">
                <a:latin typeface="Times New Roman"/>
                <a:cs typeface="Times New Roman"/>
              </a:rPr>
              <a:t>*</a:t>
            </a:r>
            <a:r>
              <a:rPr sz="1500" u="sng" spc="-66" baseline="10082" dirty="0">
                <a:latin typeface="Times New Roman"/>
                <a:cs typeface="Times New Roman"/>
              </a:rPr>
              <a:t> </a:t>
            </a:r>
            <a:r>
              <a:rPr sz="1500" u="sng" spc="-8" baseline="10082" dirty="0">
                <a:latin typeface="Times New Roman"/>
                <a:cs typeface="Times New Roman"/>
              </a:rPr>
              <a:t>Payout</a:t>
            </a:r>
            <a:r>
              <a:rPr sz="1500" u="sng" spc="84" baseline="10082" dirty="0">
                <a:latin typeface="Times New Roman"/>
                <a:cs typeface="Times New Roman"/>
              </a:rPr>
              <a:t> </a:t>
            </a:r>
            <a:r>
              <a:rPr sz="1500" u="sng" spc="-8" baseline="10082" dirty="0">
                <a:latin typeface="Times New Roman"/>
                <a:cs typeface="Times New Roman"/>
              </a:rPr>
              <a:t>Ratio</a:t>
            </a:r>
            <a:r>
              <a:rPr sz="1500" u="sng" spc="106" baseline="10082" dirty="0">
                <a:latin typeface="Times New Roman"/>
                <a:cs typeface="Times New Roman"/>
              </a:rPr>
              <a:t> </a:t>
            </a:r>
            <a:r>
              <a:rPr sz="1500" u="sng" baseline="10082" dirty="0">
                <a:latin typeface="Times New Roman"/>
                <a:cs typeface="Times New Roman"/>
              </a:rPr>
              <a:t>*</a:t>
            </a:r>
            <a:r>
              <a:rPr sz="1500" u="sng" spc="-66" baseline="10082" dirty="0">
                <a:latin typeface="Times New Roman"/>
                <a:cs typeface="Times New Roman"/>
              </a:rPr>
              <a:t> </a:t>
            </a:r>
            <a:r>
              <a:rPr sz="1500" u="sng" spc="-90" baseline="10082" dirty="0">
                <a:latin typeface="Times New Roman"/>
                <a:cs typeface="Times New Roman"/>
              </a:rPr>
              <a:t>(</a:t>
            </a:r>
            <a:r>
              <a:rPr sz="1500" u="sng" baseline="10082" dirty="0">
                <a:latin typeface="Times New Roman"/>
                <a:cs typeface="Times New Roman"/>
              </a:rPr>
              <a:t>1</a:t>
            </a:r>
            <a:r>
              <a:rPr sz="1500" u="sng" spc="-56" baseline="10082" dirty="0">
                <a:latin typeface="Times New Roman"/>
                <a:cs typeface="Times New Roman"/>
              </a:rPr>
              <a:t> </a:t>
            </a:r>
            <a:r>
              <a:rPr sz="1500" u="sng" baseline="10082" dirty="0">
                <a:latin typeface="Times New Roman"/>
                <a:cs typeface="Times New Roman"/>
              </a:rPr>
              <a:t>+</a:t>
            </a:r>
            <a:r>
              <a:rPr sz="1500" u="sng" spc="-39" baseline="10082" dirty="0">
                <a:latin typeface="Times New Roman"/>
                <a:cs typeface="Times New Roman"/>
              </a:rPr>
              <a:t> </a:t>
            </a:r>
            <a:r>
              <a:rPr sz="1500" u="sng" baseline="10082" dirty="0">
                <a:latin typeface="Times New Roman"/>
                <a:cs typeface="Times New Roman"/>
              </a:rPr>
              <a:t>g</a:t>
            </a:r>
            <a:r>
              <a:rPr sz="1100" u="sng" baseline="-6820" dirty="0">
                <a:latin typeface="Times New Roman"/>
                <a:cs typeface="Times New Roman"/>
              </a:rPr>
              <a:t>n</a:t>
            </a:r>
            <a:r>
              <a:rPr sz="1100" u="sng" spc="66" baseline="-6820" dirty="0">
                <a:latin typeface="Times New Roman"/>
                <a:cs typeface="Times New Roman"/>
              </a:rPr>
              <a:t> </a:t>
            </a:r>
            <a:r>
              <a:rPr sz="1500" u="sng" baseline="10082" dirty="0">
                <a:latin typeface="Times New Roman"/>
                <a:cs typeface="Times New Roman"/>
              </a:rPr>
              <a:t>)</a:t>
            </a:r>
            <a:endParaRPr sz="1000">
              <a:latin typeface="Times New Roman"/>
              <a:cs typeface="Times New Roman"/>
            </a:endParaRPr>
          </a:p>
          <a:p>
            <a:pPr marL="1224690" marR="901414" algn="ctr">
              <a:lnSpc>
                <a:spcPts val="1186"/>
              </a:lnSpc>
              <a:spcBef>
                <a:spcPts val="284"/>
              </a:spcBef>
            </a:pPr>
            <a:r>
              <a:rPr sz="1000" dirty="0">
                <a:latin typeface="Times New Roman"/>
                <a:cs typeface="Times New Roman"/>
              </a:rPr>
              <a:t>r</a:t>
            </a:r>
            <a:r>
              <a:rPr sz="1000" spc="-170" dirty="0">
                <a:latin typeface="Times New Roman"/>
                <a:cs typeface="Times New Roman"/>
              </a:rPr>
              <a:t> </a:t>
            </a:r>
            <a:r>
              <a:rPr sz="1000" dirty="0">
                <a:latin typeface="Times New Roman"/>
                <a:cs typeface="Times New Roman"/>
              </a:rPr>
              <a:t>-g</a:t>
            </a:r>
            <a:r>
              <a:rPr sz="1100" baseline="-34103" dirty="0">
                <a:latin typeface="Times New Roman"/>
                <a:cs typeface="Times New Roman"/>
              </a:rPr>
              <a:t>n</a:t>
            </a:r>
            <a:endParaRPr sz="800">
              <a:latin typeface="Times New Roman"/>
              <a:cs typeface="Times New Roman"/>
            </a:endParaRPr>
          </a:p>
        </p:txBody>
      </p:sp>
      <p:sp>
        <p:nvSpPr>
          <p:cNvPr id="6" name="object 6"/>
          <p:cNvSpPr txBox="1"/>
          <p:nvPr/>
        </p:nvSpPr>
        <p:spPr>
          <a:xfrm>
            <a:off x="4015928" y="2284166"/>
            <a:ext cx="843710" cy="426689"/>
          </a:xfrm>
          <a:prstGeom prst="rect">
            <a:avLst/>
          </a:prstGeom>
        </p:spPr>
        <p:txBody>
          <a:bodyPr wrap="square" lIns="0" tIns="0" rIns="0" bIns="0" rtlCol="0">
            <a:noAutofit/>
          </a:bodyPr>
          <a:lstStyle/>
          <a:p>
            <a:pPr marR="29969" algn="r">
              <a:lnSpc>
                <a:spcPts val="1526"/>
              </a:lnSpc>
            </a:pPr>
            <a:r>
              <a:rPr sz="2000" u="heavy" spc="-112" baseline="9995" dirty="0">
                <a:latin typeface="Times New Roman"/>
                <a:cs typeface="Times New Roman"/>
              </a:rPr>
              <a:t> </a:t>
            </a:r>
            <a:r>
              <a:rPr sz="2000" u="heavy" spc="53" baseline="9995" dirty="0">
                <a:latin typeface="Times New Roman"/>
                <a:cs typeface="Times New Roman"/>
              </a:rPr>
              <a:t>DP</a:t>
            </a:r>
            <a:r>
              <a:rPr sz="2000" u="heavy" spc="-219" baseline="9995" dirty="0">
                <a:latin typeface="Times New Roman"/>
                <a:cs typeface="Times New Roman"/>
              </a:rPr>
              <a:t>S</a:t>
            </a:r>
            <a:r>
              <a:rPr sz="1500" u="heavy" baseline="-5270" dirty="0">
                <a:latin typeface="Times New Roman"/>
                <a:cs typeface="Times New Roman"/>
              </a:rPr>
              <a:t>1</a:t>
            </a:r>
            <a:r>
              <a:rPr sz="1500" u="heavy" spc="26" baseline="-5270" dirty="0">
                <a:latin typeface="Times New Roman"/>
                <a:cs typeface="Times New Roman"/>
              </a:rPr>
              <a:t> </a:t>
            </a:r>
            <a:endParaRPr sz="1000">
              <a:latin typeface="Times New Roman"/>
              <a:cs typeface="Times New Roman"/>
            </a:endParaRPr>
          </a:p>
          <a:p>
            <a:pPr marR="51049" algn="r">
              <a:lnSpc>
                <a:spcPct val="95825"/>
              </a:lnSpc>
              <a:spcBef>
                <a:spcPts val="736"/>
              </a:spcBef>
            </a:pPr>
            <a:r>
              <a:rPr sz="1000" dirty="0">
                <a:latin typeface="Times New Roman"/>
                <a:cs typeface="Times New Roman"/>
              </a:rPr>
              <a:t>n</a:t>
            </a:r>
            <a:endParaRPr sz="1000">
              <a:latin typeface="Times New Roman"/>
              <a:cs typeface="Times New Roman"/>
            </a:endParaRPr>
          </a:p>
        </p:txBody>
      </p:sp>
      <p:sp>
        <p:nvSpPr>
          <p:cNvPr id="5" name="object 5"/>
          <p:cNvSpPr txBox="1"/>
          <p:nvPr/>
        </p:nvSpPr>
        <p:spPr>
          <a:xfrm>
            <a:off x="3278807" y="3672727"/>
            <a:ext cx="57472"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3479958" y="3705411"/>
            <a:ext cx="74713"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3417326" y="4546786"/>
            <a:ext cx="57406"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3618250" y="4579470"/>
            <a:ext cx="74628"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42535225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20" name="object 20"/>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21" name="object 21"/>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14" name="object 14"/>
          <p:cNvSpPr/>
          <p:nvPr/>
        </p:nvSpPr>
        <p:spPr>
          <a:xfrm>
            <a:off x="3600291" y="3359931"/>
            <a:ext cx="2125255" cy="544351"/>
          </a:xfrm>
          <a:custGeom>
            <a:avLst/>
            <a:gdLst/>
            <a:ahLst/>
            <a:cxnLst/>
            <a:rect l="l" t="t" r="r" b="b"/>
            <a:pathLst>
              <a:path w="2337780" h="616931">
                <a:moveTo>
                  <a:pt x="0" y="0"/>
                </a:moveTo>
                <a:lnTo>
                  <a:pt x="2337780" y="0"/>
                </a:lnTo>
                <a:lnTo>
                  <a:pt x="2337780" y="616931"/>
                </a:lnTo>
                <a:lnTo>
                  <a:pt x="0" y="616931"/>
                </a:lnTo>
                <a:lnTo>
                  <a:pt x="0" y="0"/>
                </a:lnTo>
                <a:close/>
              </a:path>
            </a:pathLst>
          </a:custGeom>
          <a:ln w="4156">
            <a:solidFill>
              <a:srgbClr val="000000"/>
            </a:solidFill>
          </a:ln>
        </p:spPr>
        <p:txBody>
          <a:bodyPr wrap="square" lIns="0" tIns="0" rIns="0" bIns="0" rtlCol="0">
            <a:noAutofit/>
          </a:bodyPr>
          <a:lstStyle/>
          <a:p>
            <a:endParaRPr/>
          </a:p>
        </p:txBody>
      </p:sp>
      <p:sp>
        <p:nvSpPr>
          <p:cNvPr id="13" name="object 13"/>
          <p:cNvSpPr txBox="1"/>
          <p:nvPr/>
        </p:nvSpPr>
        <p:spPr>
          <a:xfrm>
            <a:off x="2096784" y="984998"/>
            <a:ext cx="5046150" cy="605118"/>
          </a:xfrm>
          <a:prstGeom prst="rect">
            <a:avLst/>
          </a:prstGeom>
        </p:spPr>
        <p:txBody>
          <a:bodyPr wrap="square" lIns="0" tIns="0" rIns="0" bIns="0" rtlCol="0">
            <a:noAutofit/>
          </a:bodyPr>
          <a:lstStyle/>
          <a:p>
            <a:pPr algn="ctr">
              <a:lnSpc>
                <a:spcPts val="2172"/>
              </a:lnSpc>
              <a:spcBef>
                <a:spcPts val="109"/>
              </a:spcBef>
            </a:pPr>
            <a:r>
              <a:rPr sz="3200" baseline="1207" dirty="0">
                <a:latin typeface="Times New Roman"/>
                <a:cs typeface="Times New Roman"/>
              </a:rPr>
              <a:t>Price Book Value Ratio: Stable Growth Firm</a:t>
            </a:r>
            <a:endParaRPr sz="2200">
              <a:latin typeface="Times New Roman"/>
              <a:cs typeface="Times New Roman"/>
            </a:endParaRPr>
          </a:p>
          <a:p>
            <a:pPr marL="1290093" marR="1310562" algn="ctr">
              <a:lnSpc>
                <a:spcPct val="95825"/>
              </a:lnSpc>
            </a:pPr>
            <a:r>
              <a:rPr sz="2200" dirty="0">
                <a:latin typeface="Times New Roman"/>
                <a:cs typeface="Times New Roman"/>
              </a:rPr>
              <a:t>Another Presentation</a:t>
            </a:r>
            <a:endParaRPr sz="2200">
              <a:latin typeface="Times New Roman"/>
              <a:cs typeface="Times New Roman"/>
            </a:endParaRPr>
          </a:p>
        </p:txBody>
      </p:sp>
      <p:sp>
        <p:nvSpPr>
          <p:cNvPr id="12" name="object 12"/>
          <p:cNvSpPr txBox="1"/>
          <p:nvPr/>
        </p:nvSpPr>
        <p:spPr>
          <a:xfrm>
            <a:off x="1525442" y="2095500"/>
            <a:ext cx="6460310" cy="1045732"/>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57" baseline="2147" dirty="0">
                <a:latin typeface="Arial"/>
                <a:cs typeface="Arial"/>
              </a:rPr>
              <a:t> </a:t>
            </a:r>
            <a:r>
              <a:rPr sz="2400" baseline="1610" dirty="0">
                <a:latin typeface="Times New Roman"/>
                <a:cs typeface="Times New Roman"/>
              </a:rPr>
              <a:t>This formulation can be simplified</a:t>
            </a:r>
            <a:r>
              <a:rPr sz="2400" spc="-88" baseline="1610" dirty="0">
                <a:latin typeface="Times New Roman"/>
                <a:cs typeface="Times New Roman"/>
              </a:rPr>
              <a:t> </a:t>
            </a:r>
            <a:r>
              <a:rPr sz="2400" baseline="1610" dirty="0">
                <a:latin typeface="Times New Roman"/>
                <a:cs typeface="Times New Roman"/>
              </a:rPr>
              <a:t>even further by relating growth to the</a:t>
            </a:r>
            <a:endParaRPr sz="1600">
              <a:latin typeface="Times New Roman"/>
              <a:cs typeface="Times New Roman"/>
            </a:endParaRPr>
          </a:p>
          <a:p>
            <a:pPr marL="319115" marR="30772">
              <a:lnSpc>
                <a:spcPct val="95825"/>
              </a:lnSpc>
            </a:pPr>
            <a:r>
              <a:rPr sz="1600" dirty="0">
                <a:latin typeface="Times New Roman"/>
                <a:cs typeface="Times New Roman"/>
              </a:rPr>
              <a:t>return on equity:</a:t>
            </a:r>
            <a:endParaRPr sz="1600">
              <a:latin typeface="Times New Roman"/>
              <a:cs typeface="Times New Roman"/>
            </a:endParaRPr>
          </a:p>
          <a:p>
            <a:pPr marL="2369517" marR="30772">
              <a:lnSpc>
                <a:spcPct val="95825"/>
              </a:lnSpc>
              <a:spcBef>
                <a:spcPts val="504"/>
              </a:spcBef>
            </a:pPr>
            <a:r>
              <a:rPr sz="1600" dirty="0">
                <a:latin typeface="Times New Roman"/>
                <a:cs typeface="Times New Roman"/>
              </a:rPr>
              <a:t>g = (1 - Payout ratio) * ROE</a:t>
            </a:r>
            <a:endParaRPr sz="1600">
              <a:latin typeface="Times New Roman"/>
              <a:cs typeface="Times New Roman"/>
            </a:endParaRPr>
          </a:p>
          <a:p>
            <a:pPr marL="11397" marR="30772">
              <a:lnSpc>
                <a:spcPct val="95825"/>
              </a:lnSpc>
              <a:spcBef>
                <a:spcPts val="476"/>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Substituting back into the P/BV equation,</a:t>
            </a:r>
            <a:endParaRPr sz="1600">
              <a:latin typeface="Times New Roman"/>
              <a:cs typeface="Times New Roman"/>
            </a:endParaRPr>
          </a:p>
        </p:txBody>
      </p:sp>
      <p:sp>
        <p:nvSpPr>
          <p:cNvPr id="11" name="object 11"/>
          <p:cNvSpPr txBox="1"/>
          <p:nvPr/>
        </p:nvSpPr>
        <p:spPr>
          <a:xfrm>
            <a:off x="3631434" y="3632487"/>
            <a:ext cx="374139" cy="234822"/>
          </a:xfrm>
          <a:prstGeom prst="rect">
            <a:avLst/>
          </a:prstGeom>
        </p:spPr>
        <p:txBody>
          <a:bodyPr wrap="square" lIns="0" tIns="0" rIns="0" bIns="0" rtlCol="0">
            <a:noAutofit/>
          </a:bodyPr>
          <a:lstStyle/>
          <a:p>
            <a:pPr marL="11397">
              <a:lnSpc>
                <a:spcPts val="1745"/>
              </a:lnSpc>
              <a:spcBef>
                <a:spcPts val="87"/>
              </a:spcBef>
            </a:pPr>
            <a:r>
              <a:rPr sz="2200" baseline="7027" dirty="0">
                <a:latin typeface="Times New Roman"/>
                <a:cs typeface="Times New Roman"/>
              </a:rPr>
              <a:t>B</a:t>
            </a:r>
            <a:r>
              <a:rPr sz="2200" spc="-84" baseline="7027" dirty="0">
                <a:latin typeface="Times New Roman"/>
                <a:cs typeface="Times New Roman"/>
              </a:rPr>
              <a:t>V</a:t>
            </a:r>
            <a:r>
              <a:rPr sz="1300" baseline="-12205" dirty="0">
                <a:latin typeface="Times New Roman"/>
                <a:cs typeface="Times New Roman"/>
              </a:rPr>
              <a:t>0</a:t>
            </a:r>
            <a:endParaRPr sz="900">
              <a:latin typeface="Times New Roman"/>
              <a:cs typeface="Times New Roman"/>
            </a:endParaRPr>
          </a:p>
        </p:txBody>
      </p:sp>
      <p:sp>
        <p:nvSpPr>
          <p:cNvPr id="10" name="object 10"/>
          <p:cNvSpPr txBox="1"/>
          <p:nvPr/>
        </p:nvSpPr>
        <p:spPr>
          <a:xfrm>
            <a:off x="5098109" y="3682692"/>
            <a:ext cx="288302" cy="207789"/>
          </a:xfrm>
          <a:prstGeom prst="rect">
            <a:avLst/>
          </a:prstGeom>
        </p:spPr>
        <p:txBody>
          <a:bodyPr wrap="square" lIns="0" tIns="0" rIns="0" bIns="0" rtlCol="0">
            <a:noAutofit/>
          </a:bodyPr>
          <a:lstStyle/>
          <a:p>
            <a:pPr marL="11397">
              <a:lnSpc>
                <a:spcPts val="1526"/>
              </a:lnSpc>
              <a:spcBef>
                <a:spcPts val="76"/>
              </a:spcBef>
            </a:pPr>
            <a:r>
              <a:rPr sz="1500" spc="62" dirty="0">
                <a:latin typeface="Times New Roman"/>
                <a:cs typeface="Times New Roman"/>
              </a:rPr>
              <a:t>r</a:t>
            </a:r>
            <a:r>
              <a:rPr sz="1500" dirty="0">
                <a:latin typeface="Times New Roman"/>
                <a:cs typeface="Times New Roman"/>
              </a:rPr>
              <a:t>-g</a:t>
            </a:r>
            <a:endParaRPr sz="1500">
              <a:latin typeface="Times New Roman"/>
              <a:cs typeface="Times New Roman"/>
            </a:endParaRPr>
          </a:p>
        </p:txBody>
      </p:sp>
      <p:sp>
        <p:nvSpPr>
          <p:cNvPr id="9" name="object 9"/>
          <p:cNvSpPr txBox="1"/>
          <p:nvPr/>
        </p:nvSpPr>
        <p:spPr>
          <a:xfrm>
            <a:off x="1525442" y="4071320"/>
            <a:ext cx="6650004" cy="467061"/>
          </a:xfrm>
          <a:prstGeom prst="rect">
            <a:avLst/>
          </a:prstGeom>
        </p:spPr>
        <p:txBody>
          <a:bodyPr wrap="square" lIns="0" tIns="0" rIns="0" bIns="0" rtlCol="0">
            <a:noAutofit/>
          </a:bodyPr>
          <a:lstStyle/>
          <a:p>
            <a:pPr marL="11397">
              <a:lnSpc>
                <a:spcPts val="1669"/>
              </a:lnSpc>
              <a:spcBef>
                <a:spcPts val="83"/>
              </a:spcBef>
            </a:pPr>
            <a:r>
              <a:rPr baseline="2200" dirty="0">
                <a:latin typeface="Monotype Corsiva"/>
                <a:cs typeface="Monotype Corsiva"/>
              </a:rPr>
              <a:t></a:t>
            </a:r>
            <a:r>
              <a:rPr baseline="2147" dirty="0">
                <a:latin typeface="Arial"/>
                <a:cs typeface="Arial"/>
              </a:rPr>
              <a:t>     </a:t>
            </a:r>
            <a:r>
              <a:rPr spc="57" baseline="2147" dirty="0">
                <a:latin typeface="Arial"/>
                <a:cs typeface="Arial"/>
              </a:rPr>
              <a:t> </a:t>
            </a:r>
            <a:r>
              <a:rPr sz="2400" baseline="1610" dirty="0">
                <a:latin typeface="Times New Roman"/>
                <a:cs typeface="Times New Roman"/>
              </a:rPr>
              <a:t>The price-book value ratio of a stable firm</a:t>
            </a:r>
            <a:r>
              <a:rPr sz="2400" spc="-88" baseline="1610" dirty="0">
                <a:latin typeface="Times New Roman"/>
                <a:cs typeface="Times New Roman"/>
              </a:rPr>
              <a:t> </a:t>
            </a:r>
            <a:r>
              <a:rPr sz="2400" baseline="1610" dirty="0">
                <a:latin typeface="Times New Roman"/>
                <a:cs typeface="Times New Roman"/>
              </a:rPr>
              <a:t>is determined by the differential</a:t>
            </a:r>
            <a:endParaRPr sz="1600">
              <a:latin typeface="Times New Roman"/>
              <a:cs typeface="Times New Roman"/>
            </a:endParaRPr>
          </a:p>
          <a:p>
            <a:pPr marL="319115" marR="30772">
              <a:lnSpc>
                <a:spcPct val="95825"/>
              </a:lnSpc>
            </a:pPr>
            <a:r>
              <a:rPr sz="1600" dirty="0">
                <a:latin typeface="Times New Roman"/>
                <a:cs typeface="Times New Roman"/>
              </a:rPr>
              <a:t>between the return on equity and the required rate of return on its projects.</a:t>
            </a:r>
            <a:endParaRPr sz="1600">
              <a:latin typeface="Times New Roman"/>
              <a:cs typeface="Times New Roman"/>
            </a:endParaRPr>
          </a:p>
        </p:txBody>
      </p:sp>
      <p:sp>
        <p:nvSpPr>
          <p:cNvPr id="8" name="object 8"/>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7" name="object 7"/>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97</a:t>
            </a:r>
            <a:endParaRPr sz="1300">
              <a:latin typeface="Times New Roman"/>
              <a:cs typeface="Times New Roman"/>
            </a:endParaRPr>
          </a:p>
        </p:txBody>
      </p:sp>
      <p:sp>
        <p:nvSpPr>
          <p:cNvPr id="6" name="object 6"/>
          <p:cNvSpPr txBox="1"/>
          <p:nvPr/>
        </p:nvSpPr>
        <p:spPr>
          <a:xfrm>
            <a:off x="3600291" y="3359931"/>
            <a:ext cx="2152268" cy="544351"/>
          </a:xfrm>
          <a:prstGeom prst="rect">
            <a:avLst/>
          </a:prstGeom>
        </p:spPr>
        <p:txBody>
          <a:bodyPr wrap="square" lIns="0" tIns="0" rIns="0" bIns="0" rtlCol="0">
            <a:noAutofit/>
          </a:bodyPr>
          <a:lstStyle/>
          <a:p>
            <a:pPr marL="34084">
              <a:lnSpc>
                <a:spcPts val="2576"/>
              </a:lnSpc>
            </a:pPr>
            <a:r>
              <a:rPr sz="2200" u="sng" baseline="29866" dirty="0">
                <a:latin typeface="Times New Roman"/>
                <a:cs typeface="Times New Roman"/>
              </a:rPr>
              <a:t> </a:t>
            </a:r>
            <a:r>
              <a:rPr sz="2200" u="sng" spc="-53" baseline="29866" dirty="0">
                <a:latin typeface="Times New Roman"/>
                <a:cs typeface="Times New Roman"/>
              </a:rPr>
              <a:t> </a:t>
            </a:r>
            <a:r>
              <a:rPr sz="2200" u="sng" spc="-84" baseline="29866" dirty="0">
                <a:latin typeface="Times New Roman"/>
                <a:cs typeface="Times New Roman"/>
              </a:rPr>
              <a:t>P</a:t>
            </a:r>
            <a:r>
              <a:rPr sz="1300" u="sng" baseline="24410" dirty="0">
                <a:latin typeface="Times New Roman"/>
                <a:cs typeface="Times New Roman"/>
              </a:rPr>
              <a:t>0   </a:t>
            </a:r>
            <a:r>
              <a:rPr sz="1300" u="sng" spc="-35" baseline="24410" dirty="0">
                <a:latin typeface="Times New Roman"/>
                <a:cs typeface="Times New Roman"/>
              </a:rPr>
              <a:t> </a:t>
            </a:r>
            <a:r>
              <a:rPr sz="1300" baseline="24410" dirty="0">
                <a:latin typeface="Times New Roman"/>
                <a:cs typeface="Times New Roman"/>
              </a:rPr>
              <a:t> </a:t>
            </a:r>
            <a:r>
              <a:rPr sz="1300" spc="-45" baseline="24410" dirty="0">
                <a:latin typeface="Times New Roman"/>
                <a:cs typeface="Times New Roman"/>
              </a:rPr>
              <a:t> </a:t>
            </a:r>
            <a:r>
              <a:rPr sz="2200" baseline="-7027" dirty="0">
                <a:latin typeface="Times New Roman"/>
                <a:cs typeface="Times New Roman"/>
              </a:rPr>
              <a:t>=</a:t>
            </a:r>
            <a:r>
              <a:rPr sz="2200" spc="-62" baseline="-7027" dirty="0">
                <a:latin typeface="Times New Roman"/>
                <a:cs typeface="Times New Roman"/>
              </a:rPr>
              <a:t> </a:t>
            </a:r>
            <a:r>
              <a:rPr sz="2200" baseline="-7027" dirty="0">
                <a:latin typeface="Times New Roman"/>
                <a:cs typeface="Times New Roman"/>
              </a:rPr>
              <a:t>PBV</a:t>
            </a:r>
            <a:r>
              <a:rPr sz="2200" spc="45" baseline="-7027" dirty="0">
                <a:latin typeface="Times New Roman"/>
                <a:cs typeface="Times New Roman"/>
              </a:rPr>
              <a:t> </a:t>
            </a:r>
            <a:r>
              <a:rPr sz="2200" baseline="-7027" dirty="0">
                <a:latin typeface="Times New Roman"/>
                <a:cs typeface="Times New Roman"/>
              </a:rPr>
              <a:t>=  </a:t>
            </a:r>
            <a:r>
              <a:rPr sz="2200" spc="-67" baseline="-7027" dirty="0">
                <a:latin typeface="Times New Roman"/>
                <a:cs typeface="Times New Roman"/>
              </a:rPr>
              <a:t> </a:t>
            </a:r>
            <a:r>
              <a:rPr sz="2200" u="sng" baseline="29866" dirty="0">
                <a:latin typeface="Times New Roman"/>
                <a:cs typeface="Times New Roman"/>
              </a:rPr>
              <a:t>ROE </a:t>
            </a:r>
            <a:r>
              <a:rPr sz="2200" u="sng" spc="-53" baseline="29866" dirty="0">
                <a:latin typeface="Times New Roman"/>
                <a:cs typeface="Times New Roman"/>
              </a:rPr>
              <a:t> </a:t>
            </a:r>
            <a:r>
              <a:rPr sz="2200" u="sng" baseline="29866" dirty="0">
                <a:latin typeface="Times New Roman"/>
                <a:cs typeface="Times New Roman"/>
              </a:rPr>
              <a:t>- </a:t>
            </a:r>
            <a:r>
              <a:rPr sz="2200" u="sng" spc="-53" baseline="29866" dirty="0">
                <a:latin typeface="Times New Roman"/>
                <a:cs typeface="Times New Roman"/>
              </a:rPr>
              <a:t> </a:t>
            </a:r>
            <a:r>
              <a:rPr sz="2200" u="sng" spc="62" baseline="29866" dirty="0">
                <a:latin typeface="Times New Roman"/>
                <a:cs typeface="Times New Roman"/>
              </a:rPr>
              <a:t>g</a:t>
            </a:r>
            <a:r>
              <a:rPr sz="1300" u="sng" baseline="24410" dirty="0">
                <a:latin typeface="Times New Roman"/>
                <a:cs typeface="Times New Roman"/>
              </a:rPr>
              <a:t>n</a:t>
            </a:r>
            <a:r>
              <a:rPr sz="1300" u="sng" spc="31" baseline="24410" dirty="0">
                <a:latin typeface="Times New Roman"/>
                <a:cs typeface="Times New Roman"/>
              </a:rPr>
              <a:t> </a:t>
            </a:r>
            <a:endParaRPr sz="900">
              <a:latin typeface="Times New Roman"/>
              <a:cs typeface="Times New Roman"/>
            </a:endParaRPr>
          </a:p>
          <a:p>
            <a:pPr marR="336617" algn="r">
              <a:lnSpc>
                <a:spcPts val="965"/>
              </a:lnSpc>
              <a:spcBef>
                <a:spcPts val="866"/>
              </a:spcBef>
            </a:pPr>
            <a:r>
              <a:rPr sz="1300" baseline="-3051" dirty="0">
                <a:latin typeface="Times New Roman"/>
                <a:cs typeface="Times New Roman"/>
              </a:rPr>
              <a:t>n</a:t>
            </a:r>
            <a:endParaRPr sz="900">
              <a:latin typeface="Times New Roman"/>
              <a:cs typeface="Times New Roman"/>
            </a:endParaRPr>
          </a:p>
        </p:txBody>
      </p:sp>
      <p:sp>
        <p:nvSpPr>
          <p:cNvPr id="5" name="object 5"/>
          <p:cNvSpPr txBox="1"/>
          <p:nvPr/>
        </p:nvSpPr>
        <p:spPr>
          <a:xfrm>
            <a:off x="3634820" y="3400705"/>
            <a:ext cx="89755" cy="134471"/>
          </a:xfrm>
          <a:prstGeom prst="rect">
            <a:avLst/>
          </a:prstGeom>
        </p:spPr>
        <p:txBody>
          <a:bodyPr wrap="square" lIns="0" tIns="0" rIns="0" bIns="0" rtlCol="0">
            <a:noAutofit/>
          </a:bodyPr>
          <a:lstStyle/>
          <a:p>
            <a:pPr marL="22794">
              <a:lnSpc>
                <a:spcPts val="897"/>
              </a:lnSpc>
            </a:pPr>
            <a:endParaRPr sz="900"/>
          </a:p>
        </p:txBody>
      </p:sp>
      <p:sp>
        <p:nvSpPr>
          <p:cNvPr id="4" name="object 4"/>
          <p:cNvSpPr txBox="1"/>
          <p:nvPr/>
        </p:nvSpPr>
        <p:spPr>
          <a:xfrm>
            <a:off x="5252454" y="3400705"/>
            <a:ext cx="89746" cy="134471"/>
          </a:xfrm>
          <a:prstGeom prst="rect">
            <a:avLst/>
          </a:prstGeom>
        </p:spPr>
        <p:txBody>
          <a:bodyPr wrap="square" lIns="0" tIns="0" rIns="0" bIns="0" rtlCol="0">
            <a:noAutofit/>
          </a:bodyPr>
          <a:lstStyle/>
          <a:p>
            <a:pPr marL="22794">
              <a:lnSpc>
                <a:spcPts val="897"/>
              </a:lnSpc>
            </a:pPr>
            <a:endParaRPr sz="900"/>
          </a:p>
        </p:txBody>
      </p:sp>
      <p:sp>
        <p:nvSpPr>
          <p:cNvPr id="3" name="object 3"/>
          <p:cNvSpPr txBox="1"/>
          <p:nvPr/>
        </p:nvSpPr>
        <p:spPr>
          <a:xfrm>
            <a:off x="5407414" y="3400705"/>
            <a:ext cx="89818" cy="134471"/>
          </a:xfrm>
          <a:prstGeom prst="rect">
            <a:avLst/>
          </a:prstGeom>
        </p:spPr>
        <p:txBody>
          <a:bodyPr wrap="square" lIns="0" tIns="0" rIns="0" bIns="0" rtlCol="0">
            <a:noAutofit/>
          </a:bodyPr>
          <a:lstStyle/>
          <a:p>
            <a:pPr marL="22794">
              <a:lnSpc>
                <a:spcPts val="897"/>
              </a:lnSpc>
            </a:pPr>
            <a:endParaRPr sz="900"/>
          </a:p>
        </p:txBody>
      </p:sp>
      <p:sp>
        <p:nvSpPr>
          <p:cNvPr id="2" name="object 2"/>
          <p:cNvSpPr txBox="1"/>
          <p:nvPr/>
        </p:nvSpPr>
        <p:spPr>
          <a:xfrm>
            <a:off x="3879606" y="3447049"/>
            <a:ext cx="106074" cy="134471"/>
          </a:xfrm>
          <a:prstGeom prst="rect">
            <a:avLst/>
          </a:prstGeom>
        </p:spPr>
        <p:txBody>
          <a:bodyPr wrap="square" lIns="0" tIns="0" rIns="0" bIns="0" rtlCol="0">
            <a:noAutofit/>
          </a:bodyPr>
          <a:lstStyle/>
          <a:p>
            <a:pPr marL="22794">
              <a:lnSpc>
                <a:spcPts val="897"/>
              </a:lnSpc>
            </a:pPr>
            <a:endParaRPr sz="900"/>
          </a:p>
        </p:txBody>
      </p:sp>
    </p:spTree>
    <p:extLst>
      <p:ext uri="{BB962C8B-B14F-4D97-AF65-F5344CB8AC3E}">
        <p14:creationId xmlns:p14="http://schemas.microsoft.com/office/powerpoint/2010/main" val="37059690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30670" y="403413"/>
            <a:ext cx="216476" cy="603996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15398" y="403413"/>
            <a:ext cx="339148" cy="411816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708602" y="403413"/>
            <a:ext cx="984249" cy="2958351"/>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785091" y="403413"/>
            <a:ext cx="277090" cy="3428998"/>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953943" y="1697691"/>
            <a:ext cx="477694" cy="1075765"/>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877455" y="1647265"/>
            <a:ext cx="7840805" cy="117662"/>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636443" y="1647264"/>
            <a:ext cx="8076044" cy="1"/>
          </a:xfrm>
          <a:custGeom>
            <a:avLst/>
            <a:gdLst/>
            <a:ahLst/>
            <a:cxnLst/>
            <a:rect l="l" t="t" r="r" b="b"/>
            <a:pathLst>
              <a:path w="8883648" h="1">
                <a:moveTo>
                  <a:pt x="0" y="0"/>
                </a:moveTo>
                <a:lnTo>
                  <a:pt x="8883648" y="1"/>
                </a:lnTo>
              </a:path>
            </a:pathLst>
          </a:custGeom>
          <a:ln w="12699">
            <a:solidFill>
              <a:srgbClr val="000000"/>
            </a:solidFill>
          </a:ln>
        </p:spPr>
        <p:txBody>
          <a:bodyPr wrap="square" lIns="0" tIns="0" rIns="0" bIns="0" rtlCol="0">
            <a:noAutofit/>
          </a:bodyPr>
          <a:lstStyle/>
          <a:p>
            <a:endParaRPr/>
          </a:p>
        </p:txBody>
      </p:sp>
      <p:sp>
        <p:nvSpPr>
          <p:cNvPr id="5" name="object 5"/>
          <p:cNvSpPr txBox="1"/>
          <p:nvPr/>
        </p:nvSpPr>
        <p:spPr>
          <a:xfrm>
            <a:off x="1335055" y="1307726"/>
            <a:ext cx="6590377" cy="291353"/>
          </a:xfrm>
          <a:prstGeom prst="rect">
            <a:avLst/>
          </a:prstGeom>
        </p:spPr>
        <p:txBody>
          <a:bodyPr wrap="square" lIns="0" tIns="0" rIns="0" bIns="0" rtlCol="0">
            <a:noAutofit/>
          </a:bodyPr>
          <a:lstStyle/>
          <a:p>
            <a:pPr marL="11397">
              <a:lnSpc>
                <a:spcPts val="2172"/>
              </a:lnSpc>
              <a:spcBef>
                <a:spcPts val="109"/>
              </a:spcBef>
            </a:pPr>
            <a:r>
              <a:rPr sz="3200" baseline="1207" dirty="0">
                <a:latin typeface="Times New Roman"/>
                <a:cs typeface="Times New Roman"/>
              </a:rPr>
              <a:t>Looking for undervalued securities - PBV Ratios and ROE</a:t>
            </a:r>
            <a:endParaRPr sz="2200">
              <a:latin typeface="Times New Roman"/>
              <a:cs typeface="Times New Roman"/>
            </a:endParaRPr>
          </a:p>
        </p:txBody>
      </p:sp>
      <p:sp>
        <p:nvSpPr>
          <p:cNvPr id="4" name="object 4"/>
          <p:cNvSpPr txBox="1"/>
          <p:nvPr/>
        </p:nvSpPr>
        <p:spPr>
          <a:xfrm>
            <a:off x="1525442" y="2095500"/>
            <a:ext cx="6926839" cy="1714500"/>
          </a:xfrm>
          <a:prstGeom prst="rect">
            <a:avLst/>
          </a:prstGeom>
        </p:spPr>
        <p:txBody>
          <a:bodyPr wrap="square" lIns="0" tIns="0" rIns="0" bIns="0" rtlCol="0">
            <a:noAutofit/>
          </a:bodyPr>
          <a:lstStyle/>
          <a:p>
            <a:pPr marL="11397" marR="23988">
              <a:lnSpc>
                <a:spcPts val="1669"/>
              </a:lnSpc>
              <a:spcBef>
                <a:spcPts val="83"/>
              </a:spcBef>
            </a:pPr>
            <a:r>
              <a:rPr baseline="2200" dirty="0">
                <a:latin typeface="Monotype Corsiva"/>
                <a:cs typeface="Monotype Corsiva"/>
              </a:rPr>
              <a:t></a:t>
            </a:r>
            <a:r>
              <a:rPr baseline="2147" dirty="0">
                <a:latin typeface="Arial"/>
                <a:cs typeface="Arial"/>
              </a:rPr>
              <a:t>    </a:t>
            </a:r>
            <a:r>
              <a:rPr spc="-8" baseline="2147" dirty="0">
                <a:latin typeface="Arial"/>
                <a:cs typeface="Arial"/>
              </a:rPr>
              <a:t> </a:t>
            </a:r>
            <a:r>
              <a:rPr sz="2400" baseline="1610" dirty="0">
                <a:latin typeface="Times New Roman"/>
                <a:cs typeface="Times New Roman"/>
              </a:rPr>
              <a:t>Given the relationship between price-book value ratios and returns on equity,</a:t>
            </a:r>
            <a:endParaRPr sz="1600">
              <a:latin typeface="Times New Roman"/>
              <a:cs typeface="Times New Roman"/>
            </a:endParaRPr>
          </a:p>
          <a:p>
            <a:pPr marL="319115">
              <a:lnSpc>
                <a:spcPct val="99562"/>
              </a:lnSpc>
            </a:pPr>
            <a:r>
              <a:rPr sz="1600" dirty="0">
                <a:latin typeface="Times New Roman"/>
                <a:cs typeface="Times New Roman"/>
              </a:rPr>
              <a:t>it is not surprising to see firms</a:t>
            </a:r>
            <a:r>
              <a:rPr sz="1600" spc="-88" dirty="0">
                <a:latin typeface="Times New Roman"/>
                <a:cs typeface="Times New Roman"/>
              </a:rPr>
              <a:t> </a:t>
            </a:r>
            <a:r>
              <a:rPr sz="1600" dirty="0">
                <a:latin typeface="Times New Roman"/>
                <a:cs typeface="Times New Roman"/>
              </a:rPr>
              <a:t>which have high returns on equity selling for well above book value and firms</a:t>
            </a:r>
            <a:r>
              <a:rPr sz="1600" spc="-88" dirty="0">
                <a:latin typeface="Times New Roman"/>
                <a:cs typeface="Times New Roman"/>
              </a:rPr>
              <a:t> </a:t>
            </a:r>
            <a:r>
              <a:rPr sz="1600" dirty="0">
                <a:latin typeface="Times New Roman"/>
                <a:cs typeface="Times New Roman"/>
              </a:rPr>
              <a:t>which have low returns on equity selling at or below book value.</a:t>
            </a:r>
            <a:endParaRPr sz="1600">
              <a:latin typeface="Times New Roman"/>
              <a:cs typeface="Times New Roman"/>
            </a:endParaRPr>
          </a:p>
          <a:p>
            <a:pPr marL="319115" marR="51154" indent="-307718" algn="just">
              <a:lnSpc>
                <a:spcPct val="98316"/>
              </a:lnSpc>
              <a:spcBef>
                <a:spcPts val="434"/>
              </a:spcBef>
            </a:pPr>
            <a:r>
              <a:rPr sz="1200" dirty="0">
                <a:latin typeface="Monotype Corsiva"/>
                <a:cs typeface="Monotype Corsiva"/>
              </a:rPr>
              <a:t></a:t>
            </a:r>
            <a:r>
              <a:rPr sz="1200" dirty="0">
                <a:latin typeface="Arial"/>
                <a:cs typeface="Arial"/>
              </a:rPr>
              <a:t>    </a:t>
            </a:r>
            <a:r>
              <a:rPr sz="1200" spc="-8" dirty="0">
                <a:latin typeface="Arial"/>
                <a:cs typeface="Arial"/>
              </a:rPr>
              <a:t> </a:t>
            </a:r>
            <a:r>
              <a:rPr sz="1600" dirty="0">
                <a:latin typeface="Times New Roman"/>
                <a:cs typeface="Times New Roman"/>
              </a:rPr>
              <a:t>The firms</a:t>
            </a:r>
            <a:r>
              <a:rPr sz="1600" spc="-88" dirty="0">
                <a:latin typeface="Times New Roman"/>
                <a:cs typeface="Times New Roman"/>
              </a:rPr>
              <a:t> </a:t>
            </a:r>
            <a:r>
              <a:rPr sz="1600" dirty="0">
                <a:latin typeface="Times New Roman"/>
                <a:cs typeface="Times New Roman"/>
              </a:rPr>
              <a:t>which should draw attention from investors are those which provide mismatches of price-book value ratios and returns on equity - low P/BV ratios and high ROE or high P/BV ratios and low ROE.</a:t>
            </a:r>
            <a:endParaRPr sz="1600">
              <a:latin typeface="Times New Roman"/>
              <a:cs typeface="Times New Roman"/>
            </a:endParaRPr>
          </a:p>
        </p:txBody>
      </p:sp>
      <p:sp>
        <p:nvSpPr>
          <p:cNvPr id="3" name="object 3"/>
          <p:cNvSpPr txBox="1"/>
          <p:nvPr/>
        </p:nvSpPr>
        <p:spPr>
          <a:xfrm>
            <a:off x="570055" y="6193771"/>
            <a:ext cx="133551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Aswath Damodaran</a:t>
            </a:r>
            <a:endParaRPr sz="1300">
              <a:latin typeface="Times New Roman"/>
              <a:cs typeface="Times New Roman"/>
            </a:endParaRPr>
          </a:p>
        </p:txBody>
      </p:sp>
      <p:sp>
        <p:nvSpPr>
          <p:cNvPr id="2" name="object 2"/>
          <p:cNvSpPr txBox="1"/>
          <p:nvPr/>
        </p:nvSpPr>
        <p:spPr>
          <a:xfrm>
            <a:off x="8390657" y="6193771"/>
            <a:ext cx="208973" cy="179294"/>
          </a:xfrm>
          <a:prstGeom prst="rect">
            <a:avLst/>
          </a:prstGeom>
        </p:spPr>
        <p:txBody>
          <a:bodyPr wrap="square" lIns="0" tIns="0" rIns="0" bIns="0" rtlCol="0">
            <a:noAutofit/>
          </a:bodyPr>
          <a:lstStyle/>
          <a:p>
            <a:pPr marL="11397">
              <a:lnSpc>
                <a:spcPts val="1306"/>
              </a:lnSpc>
              <a:spcBef>
                <a:spcPts val="65"/>
              </a:spcBef>
            </a:pPr>
            <a:r>
              <a:rPr sz="1300" dirty="0">
                <a:latin typeface="Times New Roman"/>
                <a:cs typeface="Times New Roman"/>
              </a:rPr>
              <a:t>98</a:t>
            </a:r>
            <a:endParaRPr sz="1300">
              <a:latin typeface="Times New Roman"/>
              <a:cs typeface="Times New Roman"/>
            </a:endParaRPr>
          </a:p>
        </p:txBody>
      </p:sp>
    </p:spTree>
    <p:extLst>
      <p:ext uri="{BB962C8B-B14F-4D97-AF65-F5344CB8AC3E}">
        <p14:creationId xmlns:p14="http://schemas.microsoft.com/office/powerpoint/2010/main" val="2945987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9404</Words>
  <Application>Microsoft Office PowerPoint</Application>
  <PresentationFormat>On-screen Show (4:3)</PresentationFormat>
  <Paragraphs>3159</Paragraphs>
  <Slides>160</Slides>
  <Notes>0</Notes>
  <HiddenSlides>0</HiddenSlides>
  <MMClips>0</MMClips>
  <ScaleCrop>false</ScaleCrop>
  <HeadingPairs>
    <vt:vector size="4" baseType="variant">
      <vt:variant>
        <vt:lpstr>Theme</vt:lpstr>
      </vt:variant>
      <vt:variant>
        <vt:i4>1</vt:i4>
      </vt:variant>
      <vt:variant>
        <vt:lpstr>Slide Titles</vt:lpstr>
      </vt:variant>
      <vt:variant>
        <vt:i4>160</vt:i4>
      </vt:variant>
    </vt:vector>
  </HeadingPairs>
  <TitlesOfParts>
    <vt:vector size="161" baseType="lpstr">
      <vt:lpstr>Office Theme</vt:lpstr>
      <vt:lpstr>Penilaian Asset &amp; Bisnis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Staff</cp:lastModifiedBy>
  <cp:revision>17</cp:revision>
  <dcterms:created xsi:type="dcterms:W3CDTF">2017-09-09T11:34:57Z</dcterms:created>
  <dcterms:modified xsi:type="dcterms:W3CDTF">2017-09-26T05:52:19Z</dcterms:modified>
</cp:coreProperties>
</file>