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7" r:id="rId3"/>
    <p:sldId id="261" r:id="rId4"/>
    <p:sldId id="262" r:id="rId5"/>
    <p:sldId id="264" r:id="rId6"/>
    <p:sldId id="265" r:id="rId7"/>
    <p:sldId id="266" r:id="rId8"/>
    <p:sldId id="263" r:id="rId9"/>
    <p:sldId id="257" r:id="rId10"/>
    <p:sldId id="258" r:id="rId11"/>
    <p:sldId id="260"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3" d="100"/>
          <a:sy n="43" d="100"/>
        </p:scale>
        <p:origin x="-2082" y="-5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A85DE29-A32A-4DE3-8882-223C97604213}" type="datetimeFigureOut">
              <a:rPr lang="id-ID" smtClean="0"/>
              <a:t>21/03/2018</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381CE4A-AD94-4690-9E2E-785E7971074D}"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85DE29-A32A-4DE3-8882-223C97604213}" type="datetimeFigureOut">
              <a:rPr lang="id-ID" smtClean="0"/>
              <a:t>21/03/2018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381CE4A-AD94-4690-9E2E-785E7971074D}"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85DE29-A32A-4DE3-8882-223C97604213}" type="datetimeFigureOut">
              <a:rPr lang="id-ID" smtClean="0"/>
              <a:t>21/03/2018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381CE4A-AD94-4690-9E2E-785E7971074D}"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A85DE29-A32A-4DE3-8882-223C97604213}" type="datetimeFigureOut">
              <a:rPr lang="id-ID" smtClean="0"/>
              <a:t>21/03/2018</a:t>
            </a:fld>
            <a:endParaRPr lang="id-ID"/>
          </a:p>
        </p:txBody>
      </p:sp>
      <p:sp>
        <p:nvSpPr>
          <p:cNvPr id="9" name="Slide Number Placeholder 8"/>
          <p:cNvSpPr>
            <a:spLocks noGrp="1"/>
          </p:cNvSpPr>
          <p:nvPr>
            <p:ph type="sldNum" sz="quarter" idx="15"/>
          </p:nvPr>
        </p:nvSpPr>
        <p:spPr/>
        <p:txBody>
          <a:bodyPr rtlCol="0"/>
          <a:lstStyle/>
          <a:p>
            <a:fld id="{0381CE4A-AD94-4690-9E2E-785E7971074D}" type="slidenum">
              <a:rPr lang="id-ID" smtClean="0"/>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A85DE29-A32A-4DE3-8882-223C97604213}" type="datetimeFigureOut">
              <a:rPr lang="id-ID" smtClean="0"/>
              <a:t>21/03/2018</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381CE4A-AD94-4690-9E2E-785E7971074D}"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A85DE29-A32A-4DE3-8882-223C97604213}" type="datetimeFigureOut">
              <a:rPr lang="id-ID" smtClean="0"/>
              <a:t>21/03/2018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381CE4A-AD94-4690-9E2E-785E7971074D}" type="slidenum">
              <a:rPr lang="id-ID" smtClean="0"/>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A85DE29-A32A-4DE3-8882-223C97604213}" type="datetimeFigureOut">
              <a:rPr lang="id-ID" smtClean="0"/>
              <a:t>21/03/2018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381CE4A-AD94-4690-9E2E-785E7971074D}" type="slidenum">
              <a:rPr lang="id-ID" smtClean="0"/>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A85DE29-A32A-4DE3-8882-223C97604213}" type="datetimeFigureOut">
              <a:rPr lang="id-ID" smtClean="0"/>
              <a:t>21/03/2018</a:t>
            </a:fld>
            <a:endParaRPr lang="id-ID"/>
          </a:p>
        </p:txBody>
      </p:sp>
      <p:sp>
        <p:nvSpPr>
          <p:cNvPr id="7" name="Slide Number Placeholder 6"/>
          <p:cNvSpPr>
            <a:spLocks noGrp="1"/>
          </p:cNvSpPr>
          <p:nvPr>
            <p:ph type="sldNum" sz="quarter" idx="11"/>
          </p:nvPr>
        </p:nvSpPr>
        <p:spPr/>
        <p:txBody>
          <a:bodyPr rtlCol="0"/>
          <a:lstStyle/>
          <a:p>
            <a:fld id="{0381CE4A-AD94-4690-9E2E-785E7971074D}" type="slidenum">
              <a:rPr lang="id-ID" smtClean="0"/>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85DE29-A32A-4DE3-8882-223C97604213}" type="datetimeFigureOut">
              <a:rPr lang="id-ID" smtClean="0"/>
              <a:t>21/03/2018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381CE4A-AD94-4690-9E2E-785E7971074D}"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A85DE29-A32A-4DE3-8882-223C97604213}" type="datetimeFigureOut">
              <a:rPr lang="id-ID" smtClean="0"/>
              <a:t>21/03/2018</a:t>
            </a:fld>
            <a:endParaRPr lang="id-ID"/>
          </a:p>
        </p:txBody>
      </p:sp>
      <p:sp>
        <p:nvSpPr>
          <p:cNvPr id="22" name="Slide Number Placeholder 21"/>
          <p:cNvSpPr>
            <a:spLocks noGrp="1"/>
          </p:cNvSpPr>
          <p:nvPr>
            <p:ph type="sldNum" sz="quarter" idx="15"/>
          </p:nvPr>
        </p:nvSpPr>
        <p:spPr/>
        <p:txBody>
          <a:bodyPr rtlCol="0"/>
          <a:lstStyle/>
          <a:p>
            <a:fld id="{0381CE4A-AD94-4690-9E2E-785E7971074D}" type="slidenum">
              <a:rPr lang="id-ID" smtClean="0"/>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A85DE29-A32A-4DE3-8882-223C97604213}" type="datetimeFigureOut">
              <a:rPr lang="id-ID" smtClean="0"/>
              <a:t>21/03/2018</a:t>
            </a:fld>
            <a:endParaRPr lang="id-ID"/>
          </a:p>
        </p:txBody>
      </p:sp>
      <p:sp>
        <p:nvSpPr>
          <p:cNvPr id="18" name="Slide Number Placeholder 17"/>
          <p:cNvSpPr>
            <a:spLocks noGrp="1"/>
          </p:cNvSpPr>
          <p:nvPr>
            <p:ph type="sldNum" sz="quarter" idx="11"/>
          </p:nvPr>
        </p:nvSpPr>
        <p:spPr/>
        <p:txBody>
          <a:bodyPr rtlCol="0"/>
          <a:lstStyle/>
          <a:p>
            <a:fld id="{0381CE4A-AD94-4690-9E2E-785E7971074D}" type="slidenum">
              <a:rPr lang="id-ID" smtClean="0"/>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A85DE29-A32A-4DE3-8882-223C97604213}" type="datetimeFigureOut">
              <a:rPr lang="id-ID" smtClean="0"/>
              <a:t>21/03/2018</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381CE4A-AD94-4690-9E2E-785E7971074D}"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1090618"/>
          </a:xfrm>
        </p:spPr>
        <p:txBody>
          <a:bodyPr>
            <a:normAutofit fontScale="90000"/>
          </a:bodyPr>
          <a:lstStyle/>
          <a:p>
            <a:r>
              <a:rPr lang="id-ID" dirty="0" smtClean="0"/>
              <a:t/>
            </a:r>
            <a:br>
              <a:rPr lang="id-ID" dirty="0" smtClean="0"/>
            </a:br>
            <a:r>
              <a:rPr lang="id-ID" dirty="0" smtClean="0"/>
              <a:t/>
            </a:r>
            <a:br>
              <a:rPr lang="id-ID" dirty="0" smtClean="0"/>
            </a:br>
            <a:r>
              <a:rPr lang="id-ID" dirty="0" smtClean="0"/>
              <a:t/>
            </a:r>
            <a:br>
              <a:rPr lang="id-ID" dirty="0" smtClean="0"/>
            </a:br>
            <a:r>
              <a:rPr lang="id-ID" dirty="0" smtClean="0"/>
              <a:t>MODEL  MATEMATIKA</a:t>
            </a:r>
            <a:endParaRPr lang="id-ID" dirty="0"/>
          </a:p>
        </p:txBody>
      </p:sp>
      <p:sp>
        <p:nvSpPr>
          <p:cNvPr id="3" name="Subtitle 2"/>
          <p:cNvSpPr>
            <a:spLocks noGrp="1"/>
          </p:cNvSpPr>
          <p:nvPr>
            <p:ph type="subTitle" idx="1"/>
          </p:nvPr>
        </p:nvSpPr>
        <p:spPr>
          <a:xfrm>
            <a:off x="2285984" y="4429132"/>
            <a:ext cx="6172200" cy="1371600"/>
          </a:xfrm>
        </p:spPr>
        <p:txBody>
          <a:bodyPr/>
          <a:lstStyle/>
          <a:p>
            <a:r>
              <a:rPr lang="id-ID" dirty="0" smtClean="0"/>
              <a:t>PERTEMUAN 1</a:t>
            </a:r>
            <a:endParaRPr lang="id-ID" dirty="0"/>
          </a:p>
        </p:txBody>
      </p:sp>
      <p:sp>
        <p:nvSpPr>
          <p:cNvPr id="4" name="Title 1"/>
          <p:cNvSpPr txBox="1">
            <a:spLocks/>
          </p:cNvSpPr>
          <p:nvPr/>
        </p:nvSpPr>
        <p:spPr>
          <a:xfrm>
            <a:off x="1571604" y="857232"/>
            <a:ext cx="6172200" cy="714380"/>
          </a:xfrm>
          <a:prstGeom prst="rect">
            <a:avLst/>
          </a:prstGeom>
        </p:spPr>
        <p:txBody>
          <a:bodyPr vert="horz" anchor="b">
            <a:normAutofit fontScale="2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sz="11200" b="1" i="0" u="none" strike="noStrike" kern="1200" cap="small" spc="0" normalizeH="0" baseline="0" noProof="0" dirty="0" smtClean="0">
                <a:ln>
                  <a:noFill/>
                </a:ln>
                <a:solidFill>
                  <a:schemeClr val="tx2"/>
                </a:solidFill>
                <a:effectLst/>
                <a:uLnTx/>
                <a:uFillTx/>
                <a:latin typeface="+mj-lt"/>
                <a:ea typeface="+mj-ea"/>
                <a:cs typeface="+mj-cs"/>
              </a:rPr>
              <a:t>MANAJEMEN KUANTITATIF</a:t>
            </a:r>
            <a:br>
              <a:rPr kumimoji="0" lang="id-ID" sz="11200" b="1" i="0" u="none" strike="noStrike" kern="1200" cap="small" spc="0" normalizeH="0" baseline="0" noProof="0" dirty="0" smtClean="0">
                <a:ln>
                  <a:noFill/>
                </a:ln>
                <a:solidFill>
                  <a:schemeClr val="tx2"/>
                </a:solidFill>
                <a:effectLst/>
                <a:uLnTx/>
                <a:uFillTx/>
                <a:latin typeface="+mj-lt"/>
                <a:ea typeface="+mj-ea"/>
                <a:cs typeface="+mj-cs"/>
              </a:rPr>
            </a:br>
            <a:r>
              <a:rPr kumimoji="0" lang="id-ID" sz="3000" b="1" i="0" u="none" strike="noStrike" kern="1200" cap="small" spc="0" normalizeH="0" baseline="0" noProof="0" dirty="0" smtClean="0">
                <a:ln>
                  <a:noFill/>
                </a:ln>
                <a:solidFill>
                  <a:schemeClr val="tx2"/>
                </a:solidFill>
                <a:effectLst/>
                <a:uLnTx/>
                <a:uFillTx/>
                <a:latin typeface="+mj-lt"/>
                <a:ea typeface="+mj-ea"/>
                <a:cs typeface="+mj-cs"/>
              </a:rPr>
              <a:t/>
            </a:r>
            <a:br>
              <a:rPr kumimoji="0" lang="id-ID" sz="3000" b="1" i="0" u="none" strike="noStrike" kern="1200" cap="small" spc="0" normalizeH="0" baseline="0" noProof="0" dirty="0" smtClean="0">
                <a:ln>
                  <a:noFill/>
                </a:ln>
                <a:solidFill>
                  <a:schemeClr val="tx2"/>
                </a:solidFill>
                <a:effectLst/>
                <a:uLnTx/>
                <a:uFillTx/>
                <a:latin typeface="+mj-lt"/>
                <a:ea typeface="+mj-ea"/>
                <a:cs typeface="+mj-cs"/>
              </a:rPr>
            </a:br>
            <a:r>
              <a:rPr kumimoji="0" lang="id-ID" sz="3000" b="1" i="0" u="none" strike="noStrike" kern="1200" cap="small" spc="0" normalizeH="0" baseline="0" noProof="0" dirty="0" smtClean="0">
                <a:ln>
                  <a:noFill/>
                </a:ln>
                <a:solidFill>
                  <a:schemeClr val="tx2"/>
                </a:solidFill>
                <a:effectLst/>
                <a:uLnTx/>
                <a:uFillTx/>
                <a:latin typeface="+mj-lt"/>
                <a:ea typeface="+mj-ea"/>
                <a:cs typeface="+mj-cs"/>
              </a:rPr>
              <a:t/>
            </a:r>
            <a:br>
              <a:rPr kumimoji="0" lang="id-ID" sz="3000" b="1" i="0" u="none" strike="noStrike" kern="1200" cap="small" spc="0" normalizeH="0" baseline="0" noProof="0" dirty="0" smtClean="0">
                <a:ln>
                  <a:noFill/>
                </a:ln>
                <a:solidFill>
                  <a:schemeClr val="tx2"/>
                </a:solidFill>
                <a:effectLst/>
                <a:uLnTx/>
                <a:uFillTx/>
                <a:latin typeface="+mj-lt"/>
                <a:ea typeface="+mj-ea"/>
                <a:cs typeface="+mj-cs"/>
              </a:rPr>
            </a:br>
            <a:endParaRPr kumimoji="0" lang="id-ID" sz="3000" b="1"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457200" y="1600200"/>
            <a:ext cx="7467600" cy="5257800"/>
          </a:xfrm>
        </p:spPr>
        <p:txBody>
          <a:bodyPr>
            <a:normAutofit fontScale="92500" lnSpcReduction="20000"/>
          </a:bodyPr>
          <a:lstStyle/>
          <a:p>
            <a:endParaRPr lang="id-ID" dirty="0" smtClean="0"/>
          </a:p>
          <a:p>
            <a:endParaRPr lang="id-ID" dirty="0" smtClean="0"/>
          </a:p>
          <a:p>
            <a:endParaRPr lang="id-ID" dirty="0" smtClean="0"/>
          </a:p>
          <a:p>
            <a:pPr fontAlgn="base"/>
            <a:r>
              <a:rPr lang="id-ID" sz="1900" dirty="0" smtClean="0">
                <a:latin typeface="Arial" pitchFamily="34" charset="0"/>
                <a:cs typeface="Arial" pitchFamily="34" charset="0"/>
              </a:rPr>
              <a:t>Sehingga apabila dituliskan dalam bentuk sistem pertidaksamaan akan menjadi seperti berikut ini.</a:t>
            </a:r>
          </a:p>
          <a:p>
            <a:pPr fontAlgn="base">
              <a:buNone/>
            </a:pPr>
            <a:r>
              <a:rPr lang="id-ID" sz="1900" dirty="0" smtClean="0">
                <a:latin typeface="Arial" pitchFamily="34" charset="0"/>
                <a:cs typeface="Arial" pitchFamily="34" charset="0"/>
              </a:rPr>
              <a:t>			</a:t>
            </a:r>
            <a:r>
              <a:rPr lang="id-ID" sz="1900" i="1" dirty="0" smtClean="0">
                <a:latin typeface="Arial" pitchFamily="34" charset="0"/>
                <a:cs typeface="Arial" pitchFamily="34" charset="0"/>
              </a:rPr>
              <a:t>   x + y ≤ 600,</a:t>
            </a:r>
            <a:br>
              <a:rPr lang="id-ID" sz="1900" i="1" dirty="0" smtClean="0">
                <a:latin typeface="Arial" pitchFamily="34" charset="0"/>
                <a:cs typeface="Arial" pitchFamily="34" charset="0"/>
              </a:rPr>
            </a:br>
            <a:r>
              <a:rPr lang="id-ID" sz="1900" i="1" dirty="0" smtClean="0">
                <a:latin typeface="Arial" pitchFamily="34" charset="0"/>
                <a:cs typeface="Arial" pitchFamily="34" charset="0"/>
              </a:rPr>
              <a:t>	5.500x + 4.500y ≤ 600.000,</a:t>
            </a:r>
            <a:br>
              <a:rPr lang="id-ID" sz="1900" i="1" dirty="0" smtClean="0">
                <a:latin typeface="Arial" pitchFamily="34" charset="0"/>
                <a:cs typeface="Arial" pitchFamily="34" charset="0"/>
              </a:rPr>
            </a:br>
            <a:r>
              <a:rPr lang="id-ID" sz="1900" i="1" dirty="0" smtClean="0">
                <a:latin typeface="Arial" pitchFamily="34" charset="0"/>
                <a:cs typeface="Arial" pitchFamily="34" charset="0"/>
              </a:rPr>
              <a:t>Untuk x, y anggota bilangan cacah, x ≥ 0, y ≥ 0</a:t>
            </a:r>
          </a:p>
          <a:p>
            <a:pPr fontAlgn="base">
              <a:buNone/>
            </a:pPr>
            <a:endParaRPr lang="id-ID" sz="1900" dirty="0" smtClean="0">
              <a:latin typeface="Arial" pitchFamily="34" charset="0"/>
              <a:cs typeface="Arial" pitchFamily="34" charset="0"/>
            </a:endParaRPr>
          </a:p>
          <a:p>
            <a:pPr fontAlgn="base"/>
            <a:r>
              <a:rPr lang="id-ID" sz="1900" dirty="0" smtClean="0">
                <a:latin typeface="Arial" pitchFamily="34" charset="0"/>
                <a:cs typeface="Arial" pitchFamily="34" charset="0"/>
              </a:rPr>
              <a:t>Perhatikan kolom keempat dari tabel di atas. Kolom keempat tersebut menyatakan fungsi yang akan ditentukan nilai maksimumnya (nilai optimum). Fungsi tersebut dapat dituliskan dalam persamaan matematika sebagai berikut.</a:t>
            </a:r>
          </a:p>
          <a:p>
            <a:pPr fontAlgn="base">
              <a:buNone/>
            </a:pPr>
            <a:r>
              <a:rPr lang="id-ID" sz="1900" dirty="0" smtClean="0">
                <a:latin typeface="Arial" pitchFamily="34" charset="0"/>
                <a:cs typeface="Arial" pitchFamily="34" charset="0"/>
              </a:rPr>
              <a:t>			</a:t>
            </a:r>
            <a:r>
              <a:rPr lang="id-ID" sz="1900" i="1" dirty="0" smtClean="0">
                <a:latin typeface="Arial" pitchFamily="34" charset="0"/>
                <a:cs typeface="Arial" pitchFamily="34" charset="0"/>
              </a:rPr>
              <a:t>f(x,y) = 500x + 600y</a:t>
            </a:r>
          </a:p>
          <a:p>
            <a:pPr fontAlgn="base">
              <a:buNone/>
            </a:pPr>
            <a:endParaRPr lang="id-ID" sz="1900" dirty="0" smtClean="0">
              <a:latin typeface="Arial" pitchFamily="34" charset="0"/>
              <a:cs typeface="Arial" pitchFamily="34" charset="0"/>
            </a:endParaRPr>
          </a:p>
          <a:p>
            <a:pPr fontAlgn="base"/>
            <a:r>
              <a:rPr lang="id-ID" sz="1900" dirty="0" smtClean="0">
                <a:latin typeface="Arial" pitchFamily="34" charset="0"/>
                <a:cs typeface="Arial" pitchFamily="34" charset="0"/>
              </a:rPr>
              <a:t>Tujuan dari permasalahan ini adalah mencari nilai </a:t>
            </a:r>
            <a:r>
              <a:rPr lang="id-ID" sz="1900" i="1" dirty="0" smtClean="0">
                <a:latin typeface="Arial" pitchFamily="34" charset="0"/>
                <a:cs typeface="Arial" pitchFamily="34" charset="0"/>
              </a:rPr>
              <a:t>x</a:t>
            </a:r>
            <a:r>
              <a:rPr lang="id-ID" sz="1900" dirty="0" smtClean="0">
                <a:latin typeface="Arial" pitchFamily="34" charset="0"/>
                <a:cs typeface="Arial" pitchFamily="34" charset="0"/>
              </a:rPr>
              <a:t> dan </a:t>
            </a:r>
            <a:r>
              <a:rPr lang="id-ID" sz="1900" i="1" dirty="0" smtClean="0">
                <a:latin typeface="Arial" pitchFamily="34" charset="0"/>
                <a:cs typeface="Arial" pitchFamily="34" charset="0"/>
              </a:rPr>
              <a:t>y</a:t>
            </a:r>
            <a:r>
              <a:rPr lang="id-ID" sz="1900" dirty="0" smtClean="0">
                <a:latin typeface="Arial" pitchFamily="34" charset="0"/>
                <a:cs typeface="Arial" pitchFamily="34" charset="0"/>
              </a:rPr>
              <a:t> yang menjadi anggota himpunan penyelesaian dari sistem pertidaksamaan, serta membut fungsi </a:t>
            </a:r>
            <a:r>
              <a:rPr lang="id-ID" sz="1900" i="1" dirty="0" smtClean="0">
                <a:latin typeface="Arial" pitchFamily="34" charset="0"/>
                <a:cs typeface="Arial" pitchFamily="34" charset="0"/>
              </a:rPr>
              <a:t>f</a:t>
            </a:r>
            <a:r>
              <a:rPr lang="id-ID" sz="1900" dirty="0" smtClean="0">
                <a:latin typeface="Arial" pitchFamily="34" charset="0"/>
                <a:cs typeface="Arial" pitchFamily="34" charset="0"/>
              </a:rPr>
              <a:t>(</a:t>
            </a:r>
            <a:r>
              <a:rPr lang="id-ID" sz="1900" i="1" dirty="0" smtClean="0">
                <a:latin typeface="Arial" pitchFamily="34" charset="0"/>
                <a:cs typeface="Arial" pitchFamily="34" charset="0"/>
              </a:rPr>
              <a:t>x</a:t>
            </a:r>
            <a:r>
              <a:rPr lang="id-ID" sz="1900" dirty="0" smtClean="0">
                <a:latin typeface="Arial" pitchFamily="34" charset="0"/>
                <a:cs typeface="Arial" pitchFamily="34" charset="0"/>
              </a:rPr>
              <a:t>,</a:t>
            </a:r>
            <a:r>
              <a:rPr lang="id-ID" sz="1900" i="1" dirty="0" smtClean="0">
                <a:latin typeface="Arial" pitchFamily="34" charset="0"/>
                <a:cs typeface="Arial" pitchFamily="34" charset="0"/>
              </a:rPr>
              <a:t>y</a:t>
            </a:r>
            <a:r>
              <a:rPr lang="id-ID" sz="1900" dirty="0" smtClean="0">
                <a:latin typeface="Arial" pitchFamily="34" charset="0"/>
                <a:cs typeface="Arial" pitchFamily="34" charset="0"/>
              </a:rPr>
              <a:t>) = 500</a:t>
            </a:r>
            <a:r>
              <a:rPr lang="id-ID" sz="1900" i="1" dirty="0" smtClean="0">
                <a:latin typeface="Arial" pitchFamily="34" charset="0"/>
                <a:cs typeface="Arial" pitchFamily="34" charset="0"/>
              </a:rPr>
              <a:t>x</a:t>
            </a:r>
            <a:r>
              <a:rPr lang="id-ID" sz="1900" dirty="0" smtClean="0">
                <a:latin typeface="Arial" pitchFamily="34" charset="0"/>
                <a:cs typeface="Arial" pitchFamily="34" charset="0"/>
              </a:rPr>
              <a:t> + 600</a:t>
            </a:r>
            <a:r>
              <a:rPr lang="id-ID" sz="1900" i="1" dirty="0" smtClean="0">
                <a:latin typeface="Arial" pitchFamily="34" charset="0"/>
                <a:cs typeface="Arial" pitchFamily="34" charset="0"/>
              </a:rPr>
              <a:t>y</a:t>
            </a:r>
            <a:r>
              <a:rPr lang="id-ID" sz="1900" dirty="0" smtClean="0">
                <a:latin typeface="Arial" pitchFamily="34" charset="0"/>
                <a:cs typeface="Arial" pitchFamily="34" charset="0"/>
              </a:rPr>
              <a:t> bernilai optimum (maksimum).</a:t>
            </a:r>
          </a:p>
          <a:p>
            <a:endParaRPr lang="id-ID" dirty="0" smtClean="0"/>
          </a:p>
          <a:p>
            <a:endParaRPr lang="id-ID" dirty="0"/>
          </a:p>
        </p:txBody>
      </p:sp>
      <p:pic>
        <p:nvPicPr>
          <p:cNvPr id="1026" name="Picture 2" descr="Tabel Model Matematika"/>
          <p:cNvPicPr>
            <a:picLocks noChangeAspect="1" noChangeArrowheads="1"/>
          </p:cNvPicPr>
          <p:nvPr/>
        </p:nvPicPr>
        <p:blipFill>
          <a:blip r:embed="rId2"/>
          <a:srcRect/>
          <a:stretch>
            <a:fillRect/>
          </a:stretch>
        </p:blipFill>
        <p:spPr bwMode="auto">
          <a:xfrm>
            <a:off x="428596" y="214291"/>
            <a:ext cx="7613821" cy="228601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p:txBody>
          <a:bodyPr/>
          <a:lstStyle/>
          <a:p>
            <a:pPr algn="ctr"/>
            <a:r>
              <a:rPr lang="id-ID" b="1" i="1" dirty="0" smtClean="0"/>
              <a:t>Model matematika</a:t>
            </a:r>
            <a:r>
              <a:rPr lang="id-ID" i="1" dirty="0" smtClean="0"/>
              <a:t> adalah suatu cara sederhana untuk menerjemahkan suatu masalah ke dalam bahasa matematika dengan menggunakan persamaan, pertidaksamaan, atau fungsi.</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SAP</a:t>
            </a:r>
            <a:endParaRPr lang="id-ID" dirty="0"/>
          </a:p>
        </p:txBody>
      </p:sp>
      <p:sp>
        <p:nvSpPr>
          <p:cNvPr id="3" name="Content Placeholder 2"/>
          <p:cNvSpPr>
            <a:spLocks noGrp="1"/>
          </p:cNvSpPr>
          <p:nvPr>
            <p:ph sz="quarter" idx="1"/>
          </p:nvPr>
        </p:nvSpPr>
        <p:spPr/>
        <p:txBody>
          <a:bodyPr>
            <a:normAutofit fontScale="70000" lnSpcReduction="20000"/>
          </a:bodyPr>
          <a:lstStyle/>
          <a:p>
            <a:pPr marL="457200" indent="-457200">
              <a:buClrTx/>
              <a:buSzPct val="100000"/>
              <a:buFont typeface="+mj-lt"/>
              <a:buAutoNum type="arabicPeriod"/>
            </a:pPr>
            <a:r>
              <a:rPr lang="id-ID" dirty="0" smtClean="0"/>
              <a:t>Metode Kuantitatif : Pendekatan dalam Pengambilan Keputusan</a:t>
            </a:r>
          </a:p>
          <a:p>
            <a:pPr marL="457200" indent="-457200">
              <a:buClrTx/>
              <a:buSzPct val="100000"/>
              <a:buFont typeface="+mj-lt"/>
              <a:buAutoNum type="arabicPeriod"/>
            </a:pPr>
            <a:r>
              <a:rPr lang="id-ID" dirty="0" smtClean="0"/>
              <a:t>Program Linier : Formulasi, Solusi Grafik dan Analisis Sensitivitas pada Metode Grafik</a:t>
            </a:r>
          </a:p>
          <a:p>
            <a:pPr marL="457200" indent="-457200">
              <a:buClrTx/>
              <a:buSzPct val="100000"/>
              <a:buFont typeface="+mj-lt"/>
              <a:buAutoNum type="arabicPeriod"/>
            </a:pPr>
            <a:r>
              <a:rPr lang="id-ID" dirty="0" smtClean="0"/>
              <a:t>Program Linier : Metode Simpleks</a:t>
            </a:r>
          </a:p>
          <a:p>
            <a:pPr marL="457200" indent="-457200">
              <a:buClrTx/>
              <a:buSzPct val="100000"/>
              <a:buFont typeface="+mj-lt"/>
              <a:buAutoNum type="arabicPeriod"/>
            </a:pPr>
            <a:r>
              <a:rPr lang="id-ID" dirty="0" smtClean="0"/>
              <a:t>Program Linier : Primal Dual dan Analisis Sensitivitas pada Metode Simpleks</a:t>
            </a:r>
          </a:p>
          <a:p>
            <a:pPr marL="457200" indent="-457200">
              <a:buClrTx/>
              <a:buSzPct val="100000"/>
              <a:buFont typeface="+mj-lt"/>
              <a:buAutoNum type="arabicPeriod"/>
            </a:pPr>
            <a:r>
              <a:rPr lang="id-ID" dirty="0" smtClean="0"/>
              <a:t>Program Linier : Metode Transportasi</a:t>
            </a:r>
          </a:p>
          <a:p>
            <a:pPr marL="457200" indent="-457200">
              <a:buClrTx/>
              <a:buSzPct val="100000"/>
              <a:buFont typeface="+mj-lt"/>
              <a:buAutoNum type="arabicPeriod"/>
            </a:pPr>
            <a:r>
              <a:rPr lang="id-ID" dirty="0" smtClean="0"/>
              <a:t>Program Linier : Model Penugasan (Assigment)</a:t>
            </a:r>
          </a:p>
          <a:p>
            <a:pPr marL="457200" indent="-457200">
              <a:buClrTx/>
              <a:buSzPct val="100000"/>
              <a:buFont typeface="+mj-lt"/>
              <a:buAutoNum type="arabicPeriod"/>
            </a:pPr>
            <a:r>
              <a:rPr lang="id-ID" dirty="0" smtClean="0"/>
              <a:t>Teori Probabilitas dan Distribusi Probabilitas</a:t>
            </a:r>
          </a:p>
          <a:p>
            <a:pPr marL="457200" indent="-457200">
              <a:buClrTx/>
              <a:buSzPct val="100000"/>
              <a:buFont typeface="+mj-lt"/>
              <a:buAutoNum type="arabicPeriod"/>
            </a:pPr>
            <a:r>
              <a:rPr lang="id-ID" dirty="0" smtClean="0"/>
              <a:t>Penjadwalan Proyek : CPM/PERT</a:t>
            </a:r>
          </a:p>
          <a:p>
            <a:pPr marL="457200" indent="-457200">
              <a:buClrTx/>
              <a:buSzPct val="100000"/>
              <a:buFont typeface="+mj-lt"/>
              <a:buAutoNum type="arabicPeriod"/>
            </a:pPr>
            <a:r>
              <a:rPr lang="id-ID" dirty="0" smtClean="0"/>
              <a:t>Sistem Antrean</a:t>
            </a:r>
          </a:p>
          <a:p>
            <a:pPr marL="457200" indent="-457200">
              <a:buClrTx/>
              <a:buSzPct val="100000"/>
              <a:buFont typeface="+mj-lt"/>
              <a:buAutoNum type="arabicPeriod"/>
            </a:pPr>
            <a:r>
              <a:rPr lang="id-ID" dirty="0" smtClean="0"/>
              <a:t>Teknik Pengambilan Keputusan</a:t>
            </a:r>
          </a:p>
          <a:p>
            <a:pPr marL="457200" indent="-457200">
              <a:buClrTx/>
              <a:buSzPct val="100000"/>
              <a:buFont typeface="+mj-lt"/>
              <a:buAutoNum type="arabicPeriod"/>
            </a:pPr>
            <a:r>
              <a:rPr lang="id-ID" dirty="0" smtClean="0"/>
              <a:t>Model Persediaan</a:t>
            </a:r>
          </a:p>
          <a:p>
            <a:pPr marL="457200" indent="-457200">
              <a:buClrTx/>
              <a:buSzPct val="100000"/>
              <a:buFont typeface="+mj-lt"/>
              <a:buAutoNum type="arabicPeriod"/>
            </a:pPr>
            <a:r>
              <a:rPr lang="id-ID" dirty="0" smtClean="0"/>
              <a:t>Model Markov</a:t>
            </a:r>
          </a:p>
          <a:p>
            <a:pPr marL="457200" indent="-457200">
              <a:buClrTx/>
              <a:buSzPct val="100000"/>
              <a:buFont typeface="+mj-lt"/>
              <a:buAutoNum type="arabicPeriod"/>
            </a:pPr>
            <a:r>
              <a:rPr lang="id-ID" dirty="0" smtClean="0"/>
              <a:t>Program Dinamis</a:t>
            </a:r>
          </a:p>
          <a:p>
            <a:pPr marL="457200" indent="-457200">
              <a:buClrTx/>
              <a:buSzPct val="100000"/>
              <a:buFont typeface="+mj-lt"/>
              <a:buAutoNum type="arabicPeriod"/>
            </a:pPr>
            <a:r>
              <a:rPr lang="id-ID" dirty="0" smtClean="0"/>
              <a:t>Analytic Hierarchy Process</a:t>
            </a:r>
          </a:p>
          <a:p>
            <a:pPr marL="457200" indent="-457200">
              <a:buClrTx/>
              <a:buSzPct val="100000"/>
              <a:buFont typeface="+mj-lt"/>
              <a:buAutoNum type="arabicPeriod"/>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lstStyle/>
          <a:p>
            <a:r>
              <a:rPr lang="id-ID" dirty="0" smtClean="0"/>
              <a:t>MANAJEMEN KUANTITATIF</a:t>
            </a:r>
            <a:endParaRPr lang="id-ID" dirty="0"/>
          </a:p>
        </p:txBody>
      </p:sp>
      <p:sp>
        <p:nvSpPr>
          <p:cNvPr id="3" name="Content Placeholder 2"/>
          <p:cNvSpPr>
            <a:spLocks noGrp="1"/>
          </p:cNvSpPr>
          <p:nvPr>
            <p:ph sz="quarter" idx="1"/>
          </p:nvPr>
        </p:nvSpPr>
        <p:spPr>
          <a:xfrm>
            <a:off x="457200" y="1214422"/>
            <a:ext cx="7467600" cy="5643578"/>
          </a:xfrm>
        </p:spPr>
        <p:txBody>
          <a:bodyPr>
            <a:normAutofit fontScale="92500" lnSpcReduction="10000"/>
          </a:bodyPr>
          <a:lstStyle/>
          <a:p>
            <a:r>
              <a:rPr lang="id-ID" dirty="0" smtClean="0"/>
              <a:t>Manajemen Kuantitatif/Riset Operasi/Metode Kuantitatif adalah penerapan metode-metode ilmiah terhadap permasalahan-permasalahan yang muncul dalam pengarahan dan pengelolaan dari suatu sistem besar pada manusia/mesih/bahan baku/modal dalam suatu industri/bisnis/pemerihtahan/pertahanan</a:t>
            </a:r>
          </a:p>
          <a:p>
            <a:endParaRPr lang="id-ID" dirty="0" smtClean="0"/>
          </a:p>
          <a:p>
            <a:r>
              <a:rPr lang="id-ID" dirty="0" smtClean="0"/>
              <a:t>Manajemen kuantitatif digunakan untuk memecahkan masalah bisnis dan ekonomi dengan menggunakan analisis kuantitatif</a:t>
            </a:r>
          </a:p>
          <a:p>
            <a:endParaRPr lang="id-ID" dirty="0" smtClean="0"/>
          </a:p>
          <a:p>
            <a:r>
              <a:rPr lang="id-ID" dirty="0" smtClean="0"/>
              <a:t>Pendekatan kuantitatif merupakan pendekatan pengambilan keputusan yang didasarkan atas penggunaan metode ilmiah dengan menggunakan analisa kuantitatif  yang dapat membantu manager atau pengambil keputusan dalam mengambil keputusan /kebijakan.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39784"/>
          </a:xfrm>
        </p:spPr>
        <p:txBody>
          <a:bodyPr>
            <a:noAutofit/>
          </a:bodyPr>
          <a:lstStyle/>
          <a:p>
            <a:r>
              <a:rPr lang="id-ID" sz="2000" b="1" dirty="0" smtClean="0">
                <a:solidFill>
                  <a:srgbClr val="0070C0"/>
                </a:solidFill>
              </a:rPr>
              <a:t>LANGKAH-LANGKAH PEMECAHAN MASALAH MELALUI PENDEKATAN KUANTITATIF DALAM PENGAMBILAN KEPUTUSAN</a:t>
            </a:r>
            <a:endParaRPr lang="id-ID" sz="2000" b="1" dirty="0">
              <a:solidFill>
                <a:srgbClr val="0070C0"/>
              </a:solidFill>
            </a:endParaRPr>
          </a:p>
        </p:txBody>
      </p:sp>
      <p:sp>
        <p:nvSpPr>
          <p:cNvPr id="3" name="Content Placeholder 2"/>
          <p:cNvSpPr>
            <a:spLocks noGrp="1"/>
          </p:cNvSpPr>
          <p:nvPr>
            <p:ph sz="quarter" idx="1"/>
          </p:nvPr>
        </p:nvSpPr>
        <p:spPr>
          <a:xfrm>
            <a:off x="457200" y="1357298"/>
            <a:ext cx="7467600" cy="5116654"/>
          </a:xfrm>
        </p:spPr>
        <p:txBody>
          <a:bodyPr>
            <a:normAutofit fontScale="85000" lnSpcReduction="10000"/>
          </a:bodyPr>
          <a:lstStyle/>
          <a:p>
            <a:pPr marL="457200" indent="-457200">
              <a:buClr>
                <a:srgbClr val="002060"/>
              </a:buClr>
              <a:buSzPct val="100000"/>
              <a:buFont typeface="+mj-lt"/>
              <a:buAutoNum type="arabicPeriod"/>
            </a:pPr>
            <a:r>
              <a:rPr lang="id-ID" dirty="0" smtClean="0"/>
              <a:t>Mengidentifikasi atau merumuskan masalah</a:t>
            </a:r>
          </a:p>
          <a:p>
            <a:pPr marL="457200" indent="-457200">
              <a:buClr>
                <a:srgbClr val="002060"/>
              </a:buClr>
              <a:buSzPct val="100000"/>
              <a:buNone/>
            </a:pPr>
            <a:r>
              <a:rPr lang="id-ID" dirty="0" smtClean="0"/>
              <a:t>	   </a:t>
            </a:r>
            <a:r>
              <a:rPr lang="id-ID" sz="1900" dirty="0" smtClean="0"/>
              <a:t>3 hal yang harus diperhatikan</a:t>
            </a:r>
          </a:p>
          <a:p>
            <a:pPr marL="1069975" indent="-173038">
              <a:buClr>
                <a:srgbClr val="002060"/>
              </a:buClr>
              <a:buSzPct val="100000"/>
              <a:buNone/>
            </a:pPr>
            <a:r>
              <a:rPr lang="id-ID" sz="1900" dirty="0" smtClean="0"/>
              <a:t>- Variabel keputusan (unsur yang dapat dikendalikan dalam pengambilan keputusan)</a:t>
            </a:r>
          </a:p>
          <a:p>
            <a:pPr marL="457200" indent="-457200">
              <a:buClr>
                <a:srgbClr val="002060"/>
              </a:buClr>
              <a:buSzPct val="100000"/>
              <a:buNone/>
            </a:pPr>
            <a:r>
              <a:rPr lang="id-ID" sz="1900" dirty="0" smtClean="0"/>
              <a:t>		- Tujuan (</a:t>
            </a:r>
            <a:r>
              <a:rPr lang="id-ID" sz="1900" i="1" dirty="0" smtClean="0"/>
              <a:t>objective</a:t>
            </a:r>
            <a:r>
              <a:rPr lang="id-ID" sz="1900" dirty="0" smtClean="0"/>
              <a:t>)</a:t>
            </a:r>
          </a:p>
          <a:p>
            <a:pPr marL="1069975" indent="-173038">
              <a:buClr>
                <a:srgbClr val="002060"/>
              </a:buClr>
              <a:buSzPct val="100000"/>
              <a:buNone/>
            </a:pPr>
            <a:r>
              <a:rPr lang="id-ID" sz="1900" dirty="0" smtClean="0"/>
              <a:t>- Kendalan (</a:t>
            </a:r>
            <a:r>
              <a:rPr lang="id-ID" sz="1900" i="1" dirty="0" smtClean="0"/>
              <a:t>constraints</a:t>
            </a:r>
            <a:r>
              <a:rPr lang="id-ID" sz="1900" dirty="0" smtClean="0"/>
              <a:t>) – keterbatasan internal maupun eksternal </a:t>
            </a:r>
          </a:p>
          <a:p>
            <a:pPr marL="457200" indent="-457200">
              <a:buClr>
                <a:srgbClr val="002060"/>
              </a:buClr>
              <a:buSzPct val="100000"/>
              <a:buFont typeface="+mj-lt"/>
              <a:buAutoNum type="arabicPeriod"/>
            </a:pPr>
            <a:r>
              <a:rPr lang="id-ID" dirty="0" smtClean="0"/>
              <a:t>Menentukan berbagai alternatif pemecahan masalah</a:t>
            </a:r>
          </a:p>
          <a:p>
            <a:pPr marL="457200" indent="-457200">
              <a:buClr>
                <a:srgbClr val="002060"/>
              </a:buClr>
              <a:buSzPct val="100000"/>
              <a:buFont typeface="+mj-lt"/>
              <a:buAutoNum type="arabicPeriod"/>
            </a:pPr>
            <a:r>
              <a:rPr lang="id-ID" dirty="0" smtClean="0"/>
              <a:t>Menentukan kriteria yang akan digunakan untuk mengevaluasi berbagai alternatif</a:t>
            </a:r>
          </a:p>
          <a:p>
            <a:pPr marL="457200" indent="-457200">
              <a:buClr>
                <a:srgbClr val="002060"/>
              </a:buClr>
              <a:buSzPct val="100000"/>
              <a:buFont typeface="+mj-lt"/>
              <a:buAutoNum type="arabicPeriod"/>
            </a:pPr>
            <a:r>
              <a:rPr lang="id-ID" dirty="0" smtClean="0"/>
              <a:t>Mengevaluasi berbagai alternatif</a:t>
            </a:r>
          </a:p>
          <a:p>
            <a:pPr marL="457200" indent="-457200">
              <a:buClr>
                <a:srgbClr val="002060"/>
              </a:buClr>
              <a:buSzPct val="100000"/>
              <a:buFont typeface="+mj-lt"/>
              <a:buAutoNum type="arabicPeriod"/>
            </a:pPr>
            <a:r>
              <a:rPr lang="id-ID" dirty="0" smtClean="0"/>
              <a:t>Memilih alternatif</a:t>
            </a:r>
          </a:p>
          <a:p>
            <a:pPr marL="457200" indent="-457200">
              <a:buClr>
                <a:srgbClr val="002060"/>
              </a:buClr>
              <a:buSzPct val="100000"/>
              <a:buFont typeface="+mj-lt"/>
              <a:buAutoNum type="arabicPeriod"/>
            </a:pPr>
            <a:r>
              <a:rPr lang="id-ID" dirty="0" smtClean="0"/>
              <a:t>Menerapkan alternatif yang dipilih</a:t>
            </a:r>
          </a:p>
          <a:p>
            <a:pPr marL="457200" indent="-457200">
              <a:buClr>
                <a:srgbClr val="002060"/>
              </a:buClr>
              <a:buSzPct val="100000"/>
              <a:buFont typeface="+mj-lt"/>
              <a:buAutoNum type="arabicPeriod"/>
            </a:pPr>
            <a:r>
              <a:rPr lang="id-ID" dirty="0" smtClean="0"/>
              <a:t>Mengevaluasi hasilnya </a:t>
            </a:r>
          </a:p>
          <a:p>
            <a:pPr marL="457200" indent="-457200">
              <a:buClr>
                <a:srgbClr val="002060"/>
              </a:buClr>
              <a:buSzPct val="100000"/>
              <a:buFont typeface="+mj-lt"/>
              <a:buAutoNum type="arabicPeriod"/>
            </a:pPr>
            <a:r>
              <a:rPr lang="id-ID" dirty="0" smtClean="0"/>
              <a:t>Menetukan apakah telah diperoleh pemecahan yang memuaskan</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noAutofit/>
          </a:bodyPr>
          <a:lstStyle/>
          <a:p>
            <a:r>
              <a:rPr lang="id-ID" sz="2000" b="1" dirty="0" smtClean="0">
                <a:solidFill>
                  <a:srgbClr val="0070C0"/>
                </a:solidFill>
              </a:rPr>
              <a:t>PENGEMBANGAN MODEL DALAM PENDEKATAN KUANTITATIF</a:t>
            </a:r>
            <a:endParaRPr lang="id-ID" sz="2000" b="1" dirty="0">
              <a:solidFill>
                <a:srgbClr val="0070C0"/>
              </a:solidFill>
            </a:endParaRPr>
          </a:p>
        </p:txBody>
      </p:sp>
      <p:sp>
        <p:nvSpPr>
          <p:cNvPr id="3" name="Content Placeholder 2"/>
          <p:cNvSpPr>
            <a:spLocks noGrp="1"/>
          </p:cNvSpPr>
          <p:nvPr>
            <p:ph sz="quarter" idx="1"/>
          </p:nvPr>
        </p:nvSpPr>
        <p:spPr>
          <a:xfrm>
            <a:off x="214282" y="1142984"/>
            <a:ext cx="8501122" cy="5715016"/>
          </a:xfrm>
        </p:spPr>
        <p:txBody>
          <a:bodyPr>
            <a:normAutofit fontScale="70000" lnSpcReduction="20000"/>
          </a:bodyPr>
          <a:lstStyle/>
          <a:p>
            <a:pPr marL="457200" indent="-457200">
              <a:buClr>
                <a:srgbClr val="002060"/>
              </a:buClr>
              <a:buSzPct val="100000"/>
              <a:buNone/>
            </a:pPr>
            <a:r>
              <a:rPr lang="id-ID" dirty="0" smtClean="0">
                <a:solidFill>
                  <a:srgbClr val="0070C0"/>
                </a:solidFill>
              </a:rPr>
              <a:t>Persoalan utama dari manajemen kuantitatif </a:t>
            </a:r>
            <a:r>
              <a:rPr lang="id-ID" dirty="0" smtClean="0"/>
              <a:t>adalah pembentukan model</a:t>
            </a:r>
          </a:p>
          <a:p>
            <a:pPr marL="457200" indent="-457200">
              <a:buClr>
                <a:srgbClr val="002060"/>
              </a:buClr>
              <a:buSzPct val="100000"/>
              <a:buNone/>
            </a:pPr>
            <a:endParaRPr lang="id-ID" dirty="0" smtClean="0"/>
          </a:p>
          <a:p>
            <a:pPr marL="457200" indent="-457200">
              <a:buClr>
                <a:srgbClr val="002060"/>
              </a:buClr>
              <a:buSzPct val="100000"/>
              <a:buNone/>
            </a:pPr>
            <a:r>
              <a:rPr lang="id-ID" dirty="0" smtClean="0">
                <a:solidFill>
                  <a:srgbClr val="0070C0"/>
                </a:solidFill>
              </a:rPr>
              <a:t>Model</a:t>
            </a:r>
            <a:r>
              <a:rPr lang="id-ID" dirty="0" smtClean="0"/>
              <a:t> merupakan representasi dari objek, situasi, kondisi nyata yang dihadapi perusahaan </a:t>
            </a:r>
          </a:p>
          <a:p>
            <a:pPr marL="457200" indent="-457200">
              <a:buClr>
                <a:srgbClr val="002060"/>
              </a:buClr>
              <a:buSzPct val="100000"/>
              <a:buNone/>
            </a:pPr>
            <a:endParaRPr lang="id-ID" dirty="0" smtClean="0"/>
          </a:p>
          <a:p>
            <a:pPr marL="457200" indent="-457200">
              <a:buClr>
                <a:srgbClr val="002060"/>
              </a:buClr>
              <a:buSzPct val="100000"/>
              <a:buNone/>
            </a:pPr>
            <a:r>
              <a:rPr lang="id-ID" dirty="0" smtClean="0"/>
              <a:t>3 Model menurut Anderson et al. (2008)</a:t>
            </a:r>
          </a:p>
          <a:p>
            <a:pPr marL="457200" indent="-457200">
              <a:buClr>
                <a:srgbClr val="002060"/>
              </a:buClr>
              <a:buSzPct val="100000"/>
              <a:buNone/>
            </a:pPr>
            <a:r>
              <a:rPr lang="id-ID" dirty="0" smtClean="0"/>
              <a:t>	1.  Model Ikon (</a:t>
            </a:r>
            <a:r>
              <a:rPr lang="id-ID" i="1" dirty="0" smtClean="0"/>
              <a:t>Iconic Models</a:t>
            </a:r>
            <a:r>
              <a:rPr lang="id-ID" dirty="0" smtClean="0"/>
              <a:t>)</a:t>
            </a:r>
          </a:p>
          <a:p>
            <a:pPr marL="1069975" indent="-173038">
              <a:buClr>
                <a:srgbClr val="002060"/>
              </a:buClr>
              <a:buSzPct val="100000"/>
              <a:buNone/>
            </a:pPr>
            <a:r>
              <a:rPr lang="id-ID" dirty="0" smtClean="0"/>
              <a:t>- replika/representasi fisik dari objek sebenarnya, mis: model pesawat terbang</a:t>
            </a:r>
          </a:p>
          <a:p>
            <a:pPr marL="457200" indent="-457200">
              <a:buClr>
                <a:srgbClr val="002060"/>
              </a:buClr>
              <a:buSzPct val="100000"/>
              <a:buNone/>
            </a:pPr>
            <a:r>
              <a:rPr lang="id-ID" dirty="0" smtClean="0"/>
              <a:t>	2.  Model Analog (</a:t>
            </a:r>
            <a:r>
              <a:rPr lang="id-ID" i="1" dirty="0" smtClean="0"/>
              <a:t>Analog Models</a:t>
            </a:r>
            <a:r>
              <a:rPr lang="id-ID" dirty="0" smtClean="0"/>
              <a:t>)</a:t>
            </a:r>
          </a:p>
          <a:p>
            <a:pPr marL="1069975" indent="-173038">
              <a:buClr>
                <a:srgbClr val="002060"/>
              </a:buClr>
              <a:buSzPct val="100000"/>
              <a:buNone/>
            </a:pPr>
            <a:r>
              <a:rPr lang="id-ID" dirty="0" smtClean="0"/>
              <a:t>- model yang pada dasarnya memiliki bentuk fisik, tapi tidak memiliki penampilan fisik yang sama dengan objek yang akan dibuat model, mis: posisi jarum pada termometer yang mengindikasikan kondisi suhu udara</a:t>
            </a:r>
          </a:p>
          <a:p>
            <a:pPr marL="457200" indent="-457200">
              <a:buClr>
                <a:srgbClr val="002060"/>
              </a:buClr>
              <a:buSzPct val="100000"/>
              <a:buNone/>
            </a:pPr>
            <a:r>
              <a:rPr lang="id-ID" dirty="0" smtClean="0"/>
              <a:t>	3.  Model Matematis (</a:t>
            </a:r>
            <a:r>
              <a:rPr lang="id-ID" i="1" dirty="0" smtClean="0"/>
              <a:t>Symbolic models/Mathematic models</a:t>
            </a:r>
            <a:r>
              <a:rPr lang="id-ID" dirty="0" smtClean="0"/>
              <a:t>)</a:t>
            </a:r>
          </a:p>
          <a:p>
            <a:pPr marL="1069975" indent="-173038">
              <a:buClr>
                <a:srgbClr val="002060"/>
              </a:buClr>
              <a:buSzPct val="100000"/>
              <a:buNone/>
            </a:pPr>
            <a:r>
              <a:rPr lang="id-ID" dirty="0" smtClean="0"/>
              <a:t>- model yang mempresentasikan suatu masalah dengan melihat hubungan antarsimbol atau hubungan matematis</a:t>
            </a:r>
          </a:p>
          <a:p>
            <a:pPr marL="457200" indent="-457200">
              <a:buClr>
                <a:srgbClr val="002060"/>
              </a:buClr>
              <a:buSzPct val="100000"/>
              <a:buNone/>
            </a:pPr>
            <a:endParaRPr lang="id-ID" dirty="0" smtClean="0"/>
          </a:p>
          <a:p>
            <a:pPr marL="457200" indent="-457200">
              <a:buClr>
                <a:srgbClr val="002060"/>
              </a:buClr>
              <a:buSzPct val="100000"/>
              <a:buNone/>
            </a:pPr>
            <a:r>
              <a:rPr lang="id-ID" dirty="0" smtClean="0">
                <a:solidFill>
                  <a:srgbClr val="0070C0"/>
                </a:solidFill>
              </a:rPr>
              <a:t>Model matematis </a:t>
            </a:r>
            <a:r>
              <a:rPr lang="id-ID" dirty="0" smtClean="0"/>
              <a:t>merupakan model yang digunakan dalam teknik-teknik kuantitatif untuk menyelesaikan masalah dalam pembuatan keputusan</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noAutofit/>
          </a:bodyPr>
          <a:lstStyle/>
          <a:p>
            <a:r>
              <a:rPr lang="id-ID" sz="2000" b="1" dirty="0" smtClean="0">
                <a:solidFill>
                  <a:srgbClr val="0070C0"/>
                </a:solidFill>
              </a:rPr>
              <a:t>PENGEMBANGAN MODEL DALAM PENDEKATAN KUANTITATIF</a:t>
            </a:r>
            <a:endParaRPr lang="id-ID" sz="2000" b="1" dirty="0">
              <a:solidFill>
                <a:srgbClr val="0070C0"/>
              </a:solidFill>
            </a:endParaRPr>
          </a:p>
        </p:txBody>
      </p:sp>
      <p:sp>
        <p:nvSpPr>
          <p:cNvPr id="3" name="Content Placeholder 2"/>
          <p:cNvSpPr>
            <a:spLocks noGrp="1"/>
          </p:cNvSpPr>
          <p:nvPr>
            <p:ph sz="quarter" idx="1"/>
          </p:nvPr>
        </p:nvSpPr>
        <p:spPr>
          <a:xfrm>
            <a:off x="214282" y="1142984"/>
            <a:ext cx="8501122" cy="5715016"/>
          </a:xfrm>
        </p:spPr>
        <p:txBody>
          <a:bodyPr>
            <a:normAutofit/>
          </a:bodyPr>
          <a:lstStyle/>
          <a:p>
            <a:pPr marL="457200" indent="-457200">
              <a:buClr>
                <a:srgbClr val="002060"/>
              </a:buClr>
              <a:buSzPct val="100000"/>
              <a:buNone/>
            </a:pPr>
            <a:r>
              <a:rPr lang="id-ID" dirty="0" smtClean="0">
                <a:solidFill>
                  <a:srgbClr val="0070C0"/>
                </a:solidFill>
              </a:rPr>
              <a:t>Guna pembuatan model </a:t>
            </a:r>
            <a:r>
              <a:rPr lang="id-ID" dirty="0" smtClean="0"/>
              <a:t>akan membantu perusahaan dalam menyederhanakan berbagai permasalahan yang kompleks yang dihadapi perusahaan , sehingga perusahaan mampu mengambil keputusan yang tepat dan optimal.</a:t>
            </a:r>
          </a:p>
          <a:p>
            <a:pPr marL="457200" indent="-457200">
              <a:buClr>
                <a:srgbClr val="002060"/>
              </a:buClr>
              <a:buSzPct val="100000"/>
              <a:buNone/>
            </a:pPr>
            <a:endParaRPr lang="id-ID" dirty="0" smtClean="0"/>
          </a:p>
          <a:p>
            <a:pPr marL="457200" indent="-457200">
              <a:buClr>
                <a:srgbClr val="002060"/>
              </a:buClr>
              <a:buSzPct val="100000"/>
              <a:buNone/>
            </a:pPr>
            <a:r>
              <a:rPr lang="id-ID" dirty="0" smtClean="0">
                <a:solidFill>
                  <a:srgbClr val="0070C0"/>
                </a:solidFill>
              </a:rPr>
              <a:t>Komponen Utama Pembentukan Model</a:t>
            </a:r>
            <a:r>
              <a:rPr lang="id-ID" dirty="0" smtClean="0"/>
              <a:t> adalah :</a:t>
            </a:r>
          </a:p>
          <a:p>
            <a:pPr marL="457200" indent="-457200">
              <a:buClr>
                <a:srgbClr val="002060"/>
              </a:buClr>
              <a:buSzPct val="100000"/>
              <a:buNone/>
            </a:pPr>
            <a:r>
              <a:rPr lang="id-ID" dirty="0" smtClean="0"/>
              <a:t>	1.  Menentukan tujuan dari sistem</a:t>
            </a:r>
          </a:p>
          <a:p>
            <a:pPr marL="457200" indent="-457200">
              <a:buClr>
                <a:srgbClr val="002060"/>
              </a:buClr>
              <a:buSzPct val="100000"/>
              <a:buNone/>
            </a:pPr>
            <a:r>
              <a:rPr lang="id-ID" dirty="0" smtClean="0"/>
              <a:t>	2.  Menentukan pembatas sistem</a:t>
            </a:r>
          </a:p>
          <a:p>
            <a:pPr marL="1069975" indent="-173038">
              <a:buClr>
                <a:srgbClr val="002060"/>
              </a:buClr>
              <a:buSzPct val="100000"/>
              <a:buNone/>
            </a:pPr>
            <a:endParaRPr lang="id-ID" dirty="0" smtClean="0"/>
          </a:p>
          <a:p>
            <a:pPr marL="457200" indent="-457200">
              <a:buClr>
                <a:srgbClr val="002060"/>
              </a:buClr>
              <a:buSzPct val="100000"/>
              <a:buNone/>
            </a:pPr>
            <a:r>
              <a:rPr lang="id-ID" dirty="0" smtClean="0">
                <a:solidFill>
                  <a:srgbClr val="0070C0"/>
                </a:solidFill>
              </a:rPr>
              <a:t>Analisis pada model </a:t>
            </a:r>
            <a:r>
              <a:rPr lang="id-ID" dirty="0" smtClean="0"/>
              <a:t>bertujuan untuk mencaru suatu solusi yang dapat memenuhi semua pembatas sistem.</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39784"/>
          </a:xfrm>
        </p:spPr>
        <p:txBody>
          <a:bodyPr>
            <a:noAutofit/>
          </a:bodyPr>
          <a:lstStyle/>
          <a:p>
            <a:r>
              <a:rPr lang="id-ID" sz="2000" b="1" dirty="0" smtClean="0">
                <a:solidFill>
                  <a:srgbClr val="0070C0"/>
                </a:solidFill>
              </a:rPr>
              <a:t>TAHAPAN PENYELESAIAN DALAM PENDEKATAN KUANTITATIF</a:t>
            </a:r>
            <a:endParaRPr lang="id-ID" sz="2000" b="1" dirty="0">
              <a:solidFill>
                <a:srgbClr val="0070C0"/>
              </a:solidFill>
            </a:endParaRPr>
          </a:p>
        </p:txBody>
      </p:sp>
      <p:sp>
        <p:nvSpPr>
          <p:cNvPr id="3" name="Content Placeholder 2"/>
          <p:cNvSpPr>
            <a:spLocks noGrp="1"/>
          </p:cNvSpPr>
          <p:nvPr>
            <p:ph sz="quarter" idx="1"/>
          </p:nvPr>
        </p:nvSpPr>
        <p:spPr>
          <a:xfrm>
            <a:off x="457200" y="1357298"/>
            <a:ext cx="7467600" cy="5116654"/>
          </a:xfrm>
        </p:spPr>
        <p:txBody>
          <a:bodyPr>
            <a:normAutofit fontScale="77500" lnSpcReduction="20000"/>
          </a:bodyPr>
          <a:lstStyle/>
          <a:p>
            <a:pPr marL="457200" indent="-457200">
              <a:buClr>
                <a:srgbClr val="002060"/>
              </a:buClr>
              <a:buSzPct val="100000"/>
              <a:buFont typeface="+mj-lt"/>
              <a:buAutoNum type="arabicPeriod"/>
            </a:pPr>
            <a:r>
              <a:rPr lang="id-ID" b="1" dirty="0" smtClean="0">
                <a:solidFill>
                  <a:srgbClr val="0070C0"/>
                </a:solidFill>
              </a:rPr>
              <a:t>Merumuskan atau Mendefinisikan Persoalan</a:t>
            </a:r>
          </a:p>
          <a:p>
            <a:pPr marL="457200" indent="-457200">
              <a:buClr>
                <a:srgbClr val="002060"/>
              </a:buClr>
              <a:buSzPct val="100000"/>
              <a:buNone/>
            </a:pPr>
            <a:r>
              <a:rPr lang="id-ID" dirty="0" smtClean="0"/>
              <a:t>	   </a:t>
            </a:r>
            <a:r>
              <a:rPr lang="id-ID" sz="1900" dirty="0" smtClean="0"/>
              <a:t>3 hal yang harus diperhatikan</a:t>
            </a:r>
          </a:p>
          <a:p>
            <a:pPr marL="1069975" indent="-173038">
              <a:buClr>
                <a:srgbClr val="002060"/>
              </a:buClr>
              <a:buSzPct val="100000"/>
              <a:buNone/>
            </a:pPr>
            <a:r>
              <a:rPr lang="id-ID" sz="1900" dirty="0" smtClean="0"/>
              <a:t>- Mendefinisikan tujuan sistem</a:t>
            </a:r>
          </a:p>
          <a:p>
            <a:pPr marL="457200" indent="-457200">
              <a:buClr>
                <a:srgbClr val="002060"/>
              </a:buClr>
              <a:buSzPct val="100000"/>
              <a:buNone/>
            </a:pPr>
            <a:r>
              <a:rPr lang="id-ID" sz="1900" dirty="0" smtClean="0"/>
              <a:t>		- Mendefinisikan tujuan alternatif keputusan</a:t>
            </a:r>
          </a:p>
          <a:p>
            <a:pPr marL="1069975" indent="-173038">
              <a:buClr>
                <a:srgbClr val="002060"/>
              </a:buClr>
              <a:buSzPct val="100000"/>
              <a:buFontTx/>
              <a:buChar char="-"/>
            </a:pPr>
            <a:r>
              <a:rPr lang="id-ID" sz="1900" dirty="0" smtClean="0"/>
              <a:t>Mendefinisikan keterbatasan /pembatas/syarat</a:t>
            </a:r>
          </a:p>
          <a:p>
            <a:pPr marL="457200" indent="-457200">
              <a:buClr>
                <a:srgbClr val="002060"/>
              </a:buClr>
              <a:buSzPct val="100000"/>
              <a:buAutoNum type="arabicPeriod" startAt="2"/>
            </a:pPr>
            <a:r>
              <a:rPr lang="id-ID" b="1" dirty="0" smtClean="0">
                <a:solidFill>
                  <a:srgbClr val="0070C0"/>
                </a:solidFill>
              </a:rPr>
              <a:t>Pembentukan Model</a:t>
            </a:r>
          </a:p>
          <a:p>
            <a:pPr marL="457200" indent="-457200">
              <a:buClr>
                <a:srgbClr val="002060"/>
              </a:buClr>
              <a:buSzPct val="100000"/>
              <a:buNone/>
            </a:pPr>
            <a:r>
              <a:rPr lang="id-ID" dirty="0" smtClean="0"/>
              <a:t>	</a:t>
            </a:r>
            <a:r>
              <a:rPr lang="id-ID" sz="2100" dirty="0" smtClean="0"/>
              <a:t>tergantung kepada definisi dari persoalan, jika  persoalan telah didefinisikan baru ditentukan model yang sesuai seperti model matematis, jika terlalu sulit maka bisa digunakan model simulasi atau model heuristik.</a:t>
            </a:r>
            <a:endParaRPr lang="id-ID" dirty="0" smtClean="0"/>
          </a:p>
          <a:p>
            <a:pPr marL="457200" indent="-457200">
              <a:buClr>
                <a:srgbClr val="002060"/>
              </a:buClr>
              <a:buSzPct val="100000"/>
              <a:buAutoNum type="arabicPeriod" startAt="3"/>
            </a:pPr>
            <a:r>
              <a:rPr lang="id-ID" b="1" dirty="0" smtClean="0">
                <a:solidFill>
                  <a:srgbClr val="0070C0"/>
                </a:solidFill>
              </a:rPr>
              <a:t>Menentukan Solusi Model</a:t>
            </a:r>
          </a:p>
          <a:p>
            <a:pPr marL="457200" indent="-457200">
              <a:buClr>
                <a:srgbClr val="002060"/>
              </a:buClr>
              <a:buSzPct val="100000"/>
              <a:buNone/>
            </a:pPr>
            <a:r>
              <a:rPr lang="id-ID" dirty="0" smtClean="0"/>
              <a:t>	</a:t>
            </a:r>
            <a:r>
              <a:rPr lang="id-ID" sz="2100" dirty="0" smtClean="0"/>
              <a:t>identifikasi variabel keputusan yang memberika output terbaik dan solusi maksimal untuk model tersebut</a:t>
            </a:r>
            <a:endParaRPr lang="id-ID" dirty="0" smtClean="0"/>
          </a:p>
          <a:p>
            <a:pPr marL="457200" indent="-457200">
              <a:buClr>
                <a:srgbClr val="002060"/>
              </a:buClr>
              <a:buSzPct val="100000"/>
              <a:buAutoNum type="arabicPeriod" startAt="4"/>
            </a:pPr>
            <a:r>
              <a:rPr lang="id-ID" b="1" dirty="0" smtClean="0">
                <a:solidFill>
                  <a:srgbClr val="0070C0"/>
                </a:solidFill>
              </a:rPr>
              <a:t>Validasi Model</a:t>
            </a:r>
          </a:p>
          <a:p>
            <a:pPr marL="457200" indent="-457200">
              <a:buClr>
                <a:srgbClr val="002060"/>
              </a:buClr>
              <a:buSzPct val="100000"/>
              <a:buNone/>
            </a:pPr>
            <a:r>
              <a:rPr lang="id-ID" dirty="0" smtClean="0"/>
              <a:t>	</a:t>
            </a:r>
            <a:r>
              <a:rPr lang="id-ID" sz="2100" dirty="0" smtClean="0"/>
              <a:t>Memeriksa apakah  hasil atau aotput yang dihasilkan oleh model sesuai dengan yang terjadi pada sistem nyata</a:t>
            </a:r>
            <a:endParaRPr lang="id-ID" dirty="0" smtClean="0"/>
          </a:p>
          <a:p>
            <a:pPr marL="457200" indent="-457200">
              <a:buClr>
                <a:srgbClr val="002060"/>
              </a:buClr>
              <a:buSzPct val="100000"/>
              <a:buAutoNum type="arabicPeriod" startAt="5"/>
            </a:pPr>
            <a:r>
              <a:rPr lang="id-ID" b="1" dirty="0" smtClean="0">
                <a:solidFill>
                  <a:srgbClr val="0070C0"/>
                </a:solidFill>
              </a:rPr>
              <a:t>Penetapan Hasil Akhir</a:t>
            </a:r>
          </a:p>
          <a:p>
            <a:pPr marL="457200" indent="-457200">
              <a:buClr>
                <a:srgbClr val="002060"/>
              </a:buClr>
              <a:buSzPct val="100000"/>
              <a:buNone/>
            </a:pPr>
            <a:r>
              <a:rPr lang="id-ID" dirty="0" smtClean="0"/>
              <a:t>	 </a:t>
            </a:r>
            <a:r>
              <a:rPr lang="id-ID" sz="2100" dirty="0" smtClean="0"/>
              <a:t>Menerapkan hasil model yang telah diuji</a:t>
            </a:r>
            <a:endParaRPr lang="id-ID"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86058"/>
            <a:ext cx="7467600" cy="1143000"/>
          </a:xfrm>
        </p:spPr>
        <p:txBody>
          <a:bodyPr/>
          <a:lstStyle/>
          <a:p>
            <a:pPr algn="ctr"/>
            <a:r>
              <a:rPr lang="id-ID" b="1" dirty="0" smtClean="0">
                <a:solidFill>
                  <a:srgbClr val="C00000"/>
                </a:solidFill>
              </a:rPr>
              <a:t>MODEL MATEMATIKA</a:t>
            </a:r>
            <a:endParaRPr lang="id-ID" b="1" dirty="0">
              <a:solidFill>
                <a:srgbClr val="C00000"/>
              </a:solidFill>
            </a:endParaRPr>
          </a:p>
        </p:txBody>
      </p:sp>
      <p:sp>
        <p:nvSpPr>
          <p:cNvPr id="3" name="Content Placeholder 2"/>
          <p:cNvSpPr>
            <a:spLocks noGrp="1"/>
          </p:cNvSpPr>
          <p:nvPr>
            <p:ph sz="quarter" idx="1"/>
          </p:nvPr>
        </p:nvSpPr>
        <p:spPr/>
        <p:txBody>
          <a:bodyPr/>
          <a:lstStyle/>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7467600" cy="582594"/>
          </a:xfrm>
        </p:spPr>
        <p:txBody>
          <a:bodyPr/>
          <a:lstStyle/>
          <a:p>
            <a:r>
              <a:rPr lang="id-ID" dirty="0" smtClean="0"/>
              <a:t>MODEL MATEMATIKA</a:t>
            </a:r>
            <a:endParaRPr lang="id-ID" dirty="0"/>
          </a:p>
        </p:txBody>
      </p:sp>
      <p:sp>
        <p:nvSpPr>
          <p:cNvPr id="2" name="Content Placeholder 1"/>
          <p:cNvSpPr>
            <a:spLocks noGrp="1"/>
          </p:cNvSpPr>
          <p:nvPr>
            <p:ph sz="quarter" idx="1"/>
          </p:nvPr>
        </p:nvSpPr>
        <p:spPr>
          <a:xfrm>
            <a:off x="457200" y="928670"/>
            <a:ext cx="7467600" cy="5545282"/>
          </a:xfrm>
        </p:spPr>
        <p:txBody>
          <a:bodyPr>
            <a:noAutofit/>
          </a:bodyPr>
          <a:lstStyle/>
          <a:p>
            <a:r>
              <a:rPr lang="id-ID" sz="1800" dirty="0" smtClean="0"/>
              <a:t>Pertidaksamaan linear dapat digunakan untuk memecahkan masalah dalam kehidupan sehari-hari. Hal ini dapat dilakukan dengan memodelkan masalah tersebut ke dalam </a:t>
            </a:r>
            <a:r>
              <a:rPr lang="id-ID" sz="1800" b="1" dirty="0" smtClean="0"/>
              <a:t>model matematika</a:t>
            </a:r>
            <a:r>
              <a:rPr lang="id-ID" sz="1800" dirty="0" smtClean="0"/>
              <a:t>. Sebagai contoh perhatikan permasalahan berikut ini. :</a:t>
            </a:r>
          </a:p>
          <a:p>
            <a:r>
              <a:rPr lang="id-ID" sz="1800" i="1" dirty="0" smtClean="0"/>
              <a:t>Pak Budi adalah seorang pedagang roti. Beliau menjual roti menggunakan gerobak yang hanya dapat memuat 600 roti. Roti yang dijualnya adalah roti manis dan roti tawar dengan harga masing-masing adalah Rp 5.500,00 dan Rp 4.500,00 per bungkusnya. Dari penjualan roti ini, beliau memperoleh keuntungan Rp 500,00 dari sebungkus roti manis dan Rp 600,00 dari sebungkus roti tawar. Apabila modal yang dimiliki oleh Pak Budi adalah Rp 600.000, buatlah model matematika dengan tujuan untuk memperoleh keuntungan sebesar-besarnya!</a:t>
            </a:r>
          </a:p>
          <a:p>
            <a:r>
              <a:rPr lang="id-ID" sz="1800" dirty="0" smtClean="0"/>
              <a:t>Permasalah di atas dapat dimodelkan dalam bentuk matematika dengan menggunakan sistem pertidaksamaan linear dua variabel. Dengan memisalkan banyaknya roti manis dan roti tawar secara berturut-turut sebagai </a:t>
            </a:r>
            <a:r>
              <a:rPr lang="id-ID" sz="1800" i="1" dirty="0" smtClean="0"/>
              <a:t>x</a:t>
            </a:r>
            <a:r>
              <a:rPr lang="id-ID" sz="1800" dirty="0" smtClean="0"/>
              <a:t> dan </a:t>
            </a:r>
            <a:r>
              <a:rPr lang="id-ID" sz="1800" i="1" dirty="0" smtClean="0"/>
              <a:t>y</a:t>
            </a:r>
            <a:r>
              <a:rPr lang="id-ID" sz="1800" dirty="0" smtClean="0"/>
              <a:t>, maka diperoleh tabel sebagai berikut.</a:t>
            </a:r>
            <a:endParaRPr lang="id-ID"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8">
      <a:dk1>
        <a:sysClr val="windowText" lastClr="000000"/>
      </a:dk1>
      <a:lt1>
        <a:sysClr val="window" lastClr="FFFFFF"/>
      </a:lt1>
      <a:dk2>
        <a:srgbClr val="3E3D2D"/>
      </a:dk2>
      <a:lt2>
        <a:srgbClr val="F5B9F5"/>
      </a:lt2>
      <a:accent1>
        <a:srgbClr val="FA86FA"/>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141</TotalTime>
  <Words>403</Words>
  <Application>Microsoft Office PowerPoint</Application>
  <PresentationFormat>On-screen Show (4:3)</PresentationFormat>
  <Paragraphs>89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   MODEL  MATEMATIKA</vt:lpstr>
      <vt:lpstr>SAP</vt:lpstr>
      <vt:lpstr>MANAJEMEN KUANTITATIF</vt:lpstr>
      <vt:lpstr>LANGKAH-LANGKAH PEMECAHAN MASALAH MELALUI PENDEKATAN KUANTITATIF DALAM PENGAMBILAN KEPUTUSAN</vt:lpstr>
      <vt:lpstr>PENGEMBANGAN MODEL DALAM PENDEKATAN KUANTITATIF</vt:lpstr>
      <vt:lpstr>PENGEMBANGAN MODEL DALAM PENDEKATAN KUANTITATIF</vt:lpstr>
      <vt:lpstr>TAHAPAN PENYELESAIAN DALAM PENDEKATAN KUANTITATIF</vt:lpstr>
      <vt:lpstr>MODEL MATEMATIKA</vt:lpstr>
      <vt:lpstr>MODEL MATEMATIKA</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MATEMATIKA</dc:title>
  <dc:creator>user</dc:creator>
  <cp:lastModifiedBy>lenovo</cp:lastModifiedBy>
  <cp:revision>20</cp:revision>
  <dcterms:created xsi:type="dcterms:W3CDTF">2018-03-06T23:38:55Z</dcterms:created>
  <dcterms:modified xsi:type="dcterms:W3CDTF">2018-03-20T23:14:52Z</dcterms:modified>
</cp:coreProperties>
</file>