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8650B5-4060-4014-8872-BBAD06AAA5AF}" type="datetimeFigureOut">
              <a:rPr lang="id-ID" smtClean="0"/>
              <a:t>30/05/2018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6F1368-C6BA-42F4-8CE9-105CF5DDF79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id/url?sa=i&amp;rct=j&amp;q=&amp;esrc=s&amp;source=images&amp;cd=&amp;cad=rja&amp;uact=8&amp;ved=0ahUKEwiG6dLIsMLPAhWJNI8KHZMqA3AQjRwIBw&amp;url=https%3A%2F%2Fsstepbystep.wordpress.com%2F2016%2F02%2F12%2Ffinma-2-midterms-formula%2F&amp;bvm=bv.134495766,d.c2I&amp;psig=AFQjCNFFvDzN-Jv96XeH-whNI-mAeCTTcA&amp;ust=147571273024859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1142984"/>
            <a:ext cx="638653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700" dirty="0" smtClean="0"/>
              <a:t>Manajemen Kuantitatif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3600" dirty="0" smtClean="0"/>
              <a:t>Teknik Pengambilan Keputusan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3214686"/>
            <a:ext cx="5715040" cy="1371600"/>
          </a:xfrm>
        </p:spPr>
        <p:txBody>
          <a:bodyPr/>
          <a:lstStyle/>
          <a:p>
            <a:endParaRPr lang="id-ID" dirty="0" smtClean="0"/>
          </a:p>
          <a:p>
            <a:endParaRPr lang="id-ID" dirty="0" smtClean="0"/>
          </a:p>
          <a:p>
            <a:pPr algn="ctr"/>
            <a:r>
              <a:rPr lang="id-ID" dirty="0" smtClean="0"/>
              <a:t>Pertemuan 11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571500" y="1071546"/>
            <a:ext cx="8074025" cy="5286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dirty="0">
                <a:latin typeface="Aparajita" pitchFamily="34" charset="0"/>
                <a:cs typeface="Aparajita" pitchFamily="34" charset="0"/>
              </a:rPr>
              <a:t>Hubungan antara risiko dan </a:t>
            </a:r>
            <a:r>
              <a:rPr lang="id-ID" sz="3200" dirty="0" err="1">
                <a:latin typeface="Aparajita" pitchFamily="34" charset="0"/>
                <a:cs typeface="Aparajita" pitchFamily="34" charset="0"/>
              </a:rPr>
              <a:t>return</a:t>
            </a:r>
            <a:r>
              <a:rPr lang="id-ID" sz="3200" dirty="0">
                <a:latin typeface="Aparajita" pitchFamily="34" charset="0"/>
                <a:cs typeface="Aparajita" pitchFamily="34" charset="0"/>
              </a:rPr>
              <a:t> harapan merupakan hubungan yang bersifat searah dan linear</a:t>
            </a:r>
            <a:r>
              <a:rPr lang="id-ID" sz="2800" dirty="0">
                <a:latin typeface="Aparajita" pitchFamily="34" charset="0"/>
                <a:cs typeface="Aparajita" pitchFamily="34" charset="0"/>
              </a:rPr>
              <a:t>. </a:t>
            </a:r>
          </a:p>
          <a:p>
            <a:pPr lvl="1">
              <a:defRPr/>
            </a:pPr>
            <a:r>
              <a:rPr lang="id-ID" sz="3200" dirty="0">
                <a:latin typeface="Aparajita" pitchFamily="34" charset="0"/>
                <a:cs typeface="Aparajita" pitchFamily="34" charset="0"/>
              </a:rPr>
              <a:t>Artinya semakin besar risiko suatu asset maka semakin besar pula return yang diharapkan atas aset tersebut dan sebaliknya</a:t>
            </a:r>
            <a:r>
              <a:rPr lang="id-ID" dirty="0" smtClean="0"/>
              <a:t>.</a:t>
            </a:r>
          </a:p>
          <a:p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Seluruh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Aset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Keuangan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diharapkan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akan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menghasilkan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arus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kas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</a:p>
          <a:p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Tingkat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risiko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suatu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asset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akan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dinilai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berdasarkan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atas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tingkat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risiko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arus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kasnya</a:t>
            </a:r>
            <a:endParaRPr lang="en-US" sz="3200" dirty="0" smtClean="0">
              <a:latin typeface="Aparajita" pitchFamily="34" charset="0"/>
              <a:cs typeface="Aparajita" pitchFamily="34" charset="0"/>
            </a:endParaRPr>
          </a:p>
          <a:p>
            <a:pPr lvl="1">
              <a:defRPr/>
            </a:pPr>
            <a:endParaRPr lang="id-ID" sz="2400" dirty="0"/>
          </a:p>
        </p:txBody>
      </p:sp>
      <p:pic>
        <p:nvPicPr>
          <p:cNvPr id="17411" name="Picture 2" descr="http://thumbs.dreamstime.com/t/high-risk-high-return-business-concept-image-hand-holding-marker-write-isolated-white-52656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2513" y="5357826"/>
            <a:ext cx="3783012" cy="12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itle 3"/>
          <p:cNvSpPr>
            <a:spLocks noGrp="1"/>
          </p:cNvSpPr>
          <p:nvPr>
            <p:ph type="title"/>
          </p:nvPr>
        </p:nvSpPr>
        <p:spPr>
          <a:xfrm>
            <a:off x="285720" y="152400"/>
            <a:ext cx="8358246" cy="561956"/>
          </a:xfrm>
        </p:spPr>
        <p:txBody>
          <a:bodyPr>
            <a:normAutofit/>
          </a:bodyPr>
          <a:lstStyle/>
          <a:p>
            <a:r>
              <a:rPr lang="id-ID" sz="2400" b="1" dirty="0" smtClean="0"/>
              <a:t>Hubungan Risiko dengan </a:t>
            </a:r>
            <a:r>
              <a:rPr lang="id-ID" sz="2400" b="1" dirty="0" smtClean="0"/>
              <a:t>Return </a:t>
            </a:r>
            <a:r>
              <a:rPr lang="id-ID" sz="2400" b="1" dirty="0" smtClean="0"/>
              <a:t>yang diharapkan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Risiko</a:t>
            </a:r>
            <a:r>
              <a:rPr lang="en-US" dirty="0" smtClean="0"/>
              <a:t> Asset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Risiko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suatu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aset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dilihat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dgn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2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cara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: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Basis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Berdiri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Sendiri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(</a:t>
            </a:r>
            <a:r>
              <a:rPr lang="en-US" altLang="id-ID" sz="3200" i="1" dirty="0" smtClean="0">
                <a:latin typeface="Aparajita" pitchFamily="34" charset="0"/>
                <a:cs typeface="Aparajita" pitchFamily="34" charset="0"/>
              </a:rPr>
              <a:t>on a stand alone basis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) 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  <a:sym typeface="Wingdings" panose="05000000000000000000" pitchFamily="2" charset="2"/>
              </a:rPr>
              <a:t>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Risiko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Tunggal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konteks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Portofolio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(</a:t>
            </a:r>
            <a:r>
              <a:rPr lang="en-US" altLang="id-ID" sz="3200" i="1" dirty="0" smtClean="0">
                <a:latin typeface="Aparajita" pitchFamily="34" charset="0"/>
                <a:cs typeface="Aparajita" pitchFamily="34" charset="0"/>
              </a:rPr>
              <a:t>in a portfolio context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) 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  <a:sym typeface="Wingdings" panose="05000000000000000000" pitchFamily="2" charset="2"/>
              </a:rPr>
              <a:t>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Risiko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aset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suatu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portfolio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id-ID" dirty="0" smtClean="0"/>
          </a:p>
          <a:p>
            <a:pPr eaLnBrk="1" hangingPunct="1">
              <a:defRPr/>
            </a:pPr>
            <a:endParaRPr lang="en-US" alt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Risiko Asset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571744"/>
            <a:ext cx="3657600" cy="3676656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Risiko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ditanggung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jika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berinvestasi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hanya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satu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aset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saja</a:t>
            </a:r>
            <a:endParaRPr lang="en-US" sz="32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Arus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kas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asset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dihitung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secara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terpisah</a:t>
            </a:r>
            <a:endParaRPr lang="en-US" sz="3200" dirty="0" smtClean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3437" y="2500306"/>
            <a:ext cx="3857653" cy="374809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Risiko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ditanggung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berinvestasi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sejumlah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asset (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lebih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satu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asset) </a:t>
            </a:r>
          </a:p>
          <a:p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Arus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kas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sejumlah</a:t>
            </a:r>
            <a:r>
              <a:rPr lang="en-US" sz="3200" dirty="0" smtClean="0">
                <a:latin typeface="Aparajita" pitchFamily="34" charset="0"/>
                <a:cs typeface="Aparajita" pitchFamily="34" charset="0"/>
              </a:rPr>
              <a:t> asset </a:t>
            </a:r>
            <a:r>
              <a:rPr lang="en-US" sz="3200" dirty="0" err="1" smtClean="0">
                <a:latin typeface="Aparajita" pitchFamily="34" charset="0"/>
                <a:cs typeface="Aparajita" pitchFamily="34" charset="0"/>
              </a:rPr>
              <a:t>digabungkan</a:t>
            </a:r>
            <a:endParaRPr lang="en-US" sz="3200" dirty="0" smtClean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r>
              <a:rPr lang="en-US" altLang="id-ID" sz="3000" i="1" dirty="0" smtClean="0">
                <a:latin typeface="Aparajita" pitchFamily="34" charset="0"/>
                <a:cs typeface="Aparajita" pitchFamily="34" charset="0"/>
              </a:rPr>
              <a:t>1. on a stand alone basis</a:t>
            </a:r>
            <a:endParaRPr lang="en-US" sz="3000" dirty="0" smtClean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>
              <a:defRPr/>
            </a:pPr>
            <a:r>
              <a:rPr lang="en-US" altLang="id-ID" sz="3000" i="1" dirty="0" smtClean="0">
                <a:latin typeface="Aparajita" pitchFamily="34" charset="0"/>
                <a:cs typeface="Aparajita" pitchFamily="34" charset="0"/>
              </a:rPr>
              <a:t>2. in </a:t>
            </a:r>
            <a:r>
              <a:rPr lang="en-US" altLang="id-ID" sz="3000" i="1" dirty="0">
                <a:latin typeface="Aparajita" pitchFamily="34" charset="0"/>
                <a:cs typeface="Aparajita" pitchFamily="34" charset="0"/>
              </a:rPr>
              <a:t>a portfolio context</a:t>
            </a:r>
            <a:endParaRPr lang="en-US" sz="30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  <p:bldP spid="5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Risiko Portofolio, </a:t>
            </a:r>
            <a:r>
              <a:rPr lang="en-US" sz="3900" smtClean="0"/>
              <a:t>dibedakan dalam:</a:t>
            </a:r>
          </a:p>
        </p:txBody>
      </p:sp>
      <p:sp>
        <p:nvSpPr>
          <p:cNvPr id="21507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3886200" cy="4572000"/>
          </a:xfrm>
          <a:solidFill>
            <a:srgbClr val="CCFFFF"/>
          </a:solidFill>
        </p:spPr>
        <p:txBody>
          <a:bodyPr/>
          <a:lstStyle/>
          <a:p>
            <a:r>
              <a:rPr lang="en-US" smtClean="0"/>
              <a:t>Risiko sistematis (risiko pasar/risiko umum) </a:t>
            </a:r>
            <a:r>
              <a:rPr lang="en-US" smtClean="0">
                <a:sym typeface="Wingdings" pitchFamily="2" charset="2"/>
              </a:rPr>
              <a:t> Market Risk</a:t>
            </a:r>
            <a:endParaRPr lang="en-US" smtClean="0"/>
          </a:p>
          <a:p>
            <a:pPr lvl="1"/>
            <a:r>
              <a:rPr lang="en-US" smtClean="0"/>
              <a:t>Terkait dengan perubahan yang terjadi di pasar dan mempengaruhi return seluruh saham yang ada di pasar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3886200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 (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Diversifiable Risk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diminimalkan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diversifikasi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838200" indent="-838200" eaLnBrk="1" hangingPunct="1"/>
            <a:r>
              <a:rPr lang="en-US" altLang="id-ID" sz="4000" smtClean="0"/>
              <a:t>Diversifiable risk 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209800"/>
            <a:ext cx="4876800" cy="4038600"/>
          </a:xfrm>
        </p:spPr>
        <p:txBody>
          <a:bodyPr/>
          <a:lstStyle/>
          <a:p>
            <a:pPr eaLnBrk="1" hangingPunct="1"/>
            <a:r>
              <a:rPr lang="en-US" altLang="id-ID" smtClean="0"/>
              <a:t>Disebabkan oleh kejadian-kejadian random seperti mogok kerja, sukses atau gagalnya marketing program. </a:t>
            </a:r>
          </a:p>
          <a:p>
            <a:pPr eaLnBrk="1" hangingPunct="1"/>
            <a:r>
              <a:rPr lang="en-US" altLang="id-ID" smtClean="0"/>
              <a:t>Efeknya terhadap portfolio dapat dihilangkan dengan diversifikasi.</a:t>
            </a:r>
          </a:p>
        </p:txBody>
      </p:sp>
      <p:pic>
        <p:nvPicPr>
          <p:cNvPr id="22532" name="Picture 2" descr="Image result for diversifiable ris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743200"/>
            <a:ext cx="3946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d-ID" sz="4000" smtClean="0"/>
              <a:t/>
            </a:r>
            <a:br>
              <a:rPr lang="en-US" altLang="id-ID" sz="4000" smtClean="0"/>
            </a:br>
            <a:r>
              <a:rPr lang="en-US" altLang="id-ID" sz="4000" smtClean="0"/>
              <a:t>Market Risk </a:t>
            </a:r>
            <a:br>
              <a:rPr lang="en-US" altLang="id-ID" sz="4000" smtClean="0"/>
            </a:br>
            <a:endParaRPr lang="en-US" altLang="id-ID" sz="4000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14800" y="1981200"/>
            <a:ext cx="4651375" cy="4114800"/>
          </a:xfrm>
        </p:spPr>
        <p:txBody>
          <a:bodyPr/>
          <a:lstStyle/>
          <a:p>
            <a:pPr eaLnBrk="1" hangingPunct="1"/>
            <a:r>
              <a:rPr lang="en-US" altLang="id-ID" smtClean="0"/>
              <a:t>Disebabkan oleh faktor2 yang mempengaruhi hampir semua perusahaan seperti inflasi, naiknya harga bbm, perang, resesi, konflik politik, dll.</a:t>
            </a:r>
          </a:p>
          <a:p>
            <a:pPr eaLnBrk="1" hangingPunct="1">
              <a:buFontTx/>
              <a:buNone/>
            </a:pPr>
            <a:endParaRPr lang="en-US" altLang="id-ID" smtClean="0"/>
          </a:p>
          <a:p>
            <a:pPr eaLnBrk="1" hangingPunct="1">
              <a:buFont typeface="Wingdings" pitchFamily="2" charset="2"/>
              <a:buNone/>
            </a:pPr>
            <a:endParaRPr lang="en-US" altLang="id-ID" smtClean="0"/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36337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2438400"/>
            <a:ext cx="7315200" cy="2057400"/>
          </a:xfrm>
        </p:spPr>
        <p:txBody>
          <a:bodyPr/>
          <a:lstStyle/>
          <a:p>
            <a:r>
              <a:rPr lang="en-US" sz="3900" smtClean="0"/>
              <a:t>RETURN ASET TUNGGAL</a:t>
            </a:r>
          </a:p>
          <a:p>
            <a:r>
              <a:rPr lang="en-US" sz="3900" smtClean="0"/>
              <a:t>DAN </a:t>
            </a:r>
          </a:p>
          <a:p>
            <a:r>
              <a:rPr lang="en-US" sz="3900" smtClean="0"/>
              <a:t>RISIKO TUNGGAL</a:t>
            </a:r>
          </a:p>
        </p:txBody>
      </p:sp>
      <p:sp>
        <p:nvSpPr>
          <p:cNvPr id="245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Return Aset Tunggal 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074025" cy="47244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Return </a:t>
            </a:r>
            <a:r>
              <a:rPr lang="en-US" sz="3000" dirty="0" err="1" smtClean="0"/>
              <a:t>investasi</a:t>
            </a:r>
            <a:r>
              <a:rPr lang="en-US" sz="3000" dirty="0" smtClean="0"/>
              <a:t> </a:t>
            </a:r>
            <a:r>
              <a:rPr lang="en-US" sz="3000" dirty="0" err="1" smtClean="0"/>
              <a:t>terdiri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dua</a:t>
            </a:r>
            <a:r>
              <a:rPr lang="en-US" sz="3000" dirty="0" smtClean="0"/>
              <a:t> </a:t>
            </a:r>
            <a:r>
              <a:rPr lang="en-US" sz="3000" dirty="0" err="1" smtClean="0"/>
              <a:t>komponen</a:t>
            </a:r>
            <a:r>
              <a:rPr lang="en-US" sz="3000" dirty="0" smtClean="0"/>
              <a:t> </a:t>
            </a:r>
            <a:r>
              <a:rPr lang="en-US" sz="3000" dirty="0" err="1" smtClean="0"/>
              <a:t>utama</a:t>
            </a:r>
            <a:r>
              <a:rPr lang="en-US" sz="3000" dirty="0" smtClean="0"/>
              <a:t>, </a:t>
            </a:r>
            <a:r>
              <a:rPr lang="en-US" sz="3000" dirty="0" err="1" smtClean="0"/>
              <a:t>yaitu</a:t>
            </a:r>
            <a:r>
              <a:rPr lang="en-US" sz="3000" dirty="0" smtClean="0"/>
              <a:t>:</a:t>
            </a:r>
          </a:p>
          <a:p>
            <a:pPr marL="881063" lvl="1" indent="-514350">
              <a:buFont typeface="Tw Cen MT" pitchFamily="34" charset="0"/>
              <a:buAutoNum type="arabicPeriod"/>
            </a:pPr>
            <a:r>
              <a:rPr lang="en-US" sz="2700" b="1" dirty="0" smtClean="0"/>
              <a:t>Yield</a:t>
            </a:r>
            <a:r>
              <a:rPr lang="en-US" sz="2700" dirty="0" smtClean="0"/>
              <a:t>, </a:t>
            </a:r>
            <a:r>
              <a:rPr lang="en-US" sz="2700" dirty="0" err="1" smtClean="0"/>
              <a:t>komponen</a:t>
            </a:r>
            <a:r>
              <a:rPr lang="en-US" sz="2700" dirty="0" smtClean="0"/>
              <a:t> return yang </a:t>
            </a:r>
            <a:r>
              <a:rPr lang="en-US" sz="2700" dirty="0" err="1" smtClean="0"/>
              <a:t>mencerminkan</a:t>
            </a:r>
            <a:r>
              <a:rPr lang="en-US" sz="2700" dirty="0" smtClean="0"/>
              <a:t> </a:t>
            </a:r>
            <a:r>
              <a:rPr lang="en-US" sz="2700" dirty="0" err="1" smtClean="0"/>
              <a:t>aliran</a:t>
            </a:r>
            <a:r>
              <a:rPr lang="en-US" sz="2700" dirty="0" smtClean="0"/>
              <a:t> </a:t>
            </a:r>
            <a:r>
              <a:rPr lang="en-US" sz="2700" dirty="0" err="1" smtClean="0"/>
              <a:t>kas</a:t>
            </a:r>
            <a:r>
              <a:rPr lang="en-US" sz="2700" dirty="0" smtClean="0"/>
              <a:t>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err="1" smtClean="0"/>
              <a:t>pendapatan</a:t>
            </a:r>
            <a:r>
              <a:rPr lang="en-US" sz="2700" dirty="0" smtClean="0"/>
              <a:t> yang </a:t>
            </a:r>
            <a:r>
              <a:rPr lang="en-US" sz="2700" dirty="0" err="1" smtClean="0"/>
              <a:t>diperoleh</a:t>
            </a:r>
            <a:r>
              <a:rPr lang="en-US" sz="2700" dirty="0" smtClean="0"/>
              <a:t> </a:t>
            </a:r>
            <a:r>
              <a:rPr lang="en-US" sz="2700" dirty="0" err="1" smtClean="0"/>
              <a:t>secara</a:t>
            </a:r>
            <a:r>
              <a:rPr lang="en-US" sz="2700" dirty="0" smtClean="0"/>
              <a:t> </a:t>
            </a:r>
            <a:r>
              <a:rPr lang="en-US" sz="2700" dirty="0" err="1" smtClean="0"/>
              <a:t>periodik</a:t>
            </a:r>
            <a:r>
              <a:rPr lang="en-US" sz="2700" dirty="0" smtClean="0"/>
              <a:t> </a:t>
            </a:r>
            <a:r>
              <a:rPr lang="en-US" sz="2700" dirty="0" err="1" smtClean="0"/>
              <a:t>dari</a:t>
            </a:r>
            <a:r>
              <a:rPr lang="en-US" sz="2700" dirty="0" smtClean="0"/>
              <a:t> </a:t>
            </a:r>
            <a:r>
              <a:rPr lang="en-US" sz="2700" dirty="0" err="1" smtClean="0"/>
              <a:t>suatu</a:t>
            </a:r>
            <a:r>
              <a:rPr lang="en-US" sz="2700" dirty="0" smtClean="0"/>
              <a:t> </a:t>
            </a:r>
            <a:r>
              <a:rPr lang="en-US" sz="2700" dirty="0" err="1" smtClean="0"/>
              <a:t>investasi</a:t>
            </a:r>
            <a:endParaRPr lang="en-US" sz="2700" dirty="0" smtClean="0"/>
          </a:p>
          <a:p>
            <a:pPr marL="881063" lvl="1" indent="-514350">
              <a:buFont typeface="Tw Cen MT" pitchFamily="34" charset="0"/>
              <a:buAutoNum type="arabicPeriod"/>
            </a:pPr>
            <a:r>
              <a:rPr lang="en-US" sz="2700" b="1" dirty="0" smtClean="0"/>
              <a:t>Capital gain (loss)</a:t>
            </a:r>
            <a:r>
              <a:rPr lang="en-US" sz="2700" dirty="0" smtClean="0"/>
              <a:t>, </a:t>
            </a:r>
            <a:r>
              <a:rPr lang="en-US" sz="2700" dirty="0" err="1" smtClean="0"/>
              <a:t>komponen</a:t>
            </a:r>
            <a:r>
              <a:rPr lang="en-US" sz="2700" dirty="0" smtClean="0"/>
              <a:t> return yang </a:t>
            </a:r>
            <a:r>
              <a:rPr lang="en-US" sz="2700" dirty="0" err="1" smtClean="0"/>
              <a:t>merupakan</a:t>
            </a:r>
            <a:r>
              <a:rPr lang="en-US" sz="2700" dirty="0" smtClean="0"/>
              <a:t> </a:t>
            </a:r>
            <a:r>
              <a:rPr lang="en-US" sz="2700" dirty="0" err="1" smtClean="0"/>
              <a:t>kenaikan</a:t>
            </a:r>
            <a:r>
              <a:rPr lang="en-US" sz="2700" dirty="0" smtClean="0"/>
              <a:t> (</a:t>
            </a:r>
            <a:r>
              <a:rPr lang="en-US" sz="2700" dirty="0" err="1" smtClean="0"/>
              <a:t>penurunan</a:t>
            </a:r>
            <a:r>
              <a:rPr lang="en-US" sz="2700" dirty="0" smtClean="0"/>
              <a:t>) </a:t>
            </a:r>
            <a:r>
              <a:rPr lang="en-US" sz="2700" dirty="0" err="1" smtClean="0"/>
              <a:t>harga</a:t>
            </a:r>
            <a:r>
              <a:rPr lang="en-US" sz="2700" dirty="0" smtClean="0"/>
              <a:t> </a:t>
            </a:r>
            <a:r>
              <a:rPr lang="en-US" sz="2700" dirty="0" err="1" smtClean="0"/>
              <a:t>suatu</a:t>
            </a:r>
            <a:r>
              <a:rPr lang="en-US" sz="2700" dirty="0" smtClean="0"/>
              <a:t> </a:t>
            </a:r>
            <a:r>
              <a:rPr lang="en-US" sz="2700" dirty="0" err="1" smtClean="0"/>
              <a:t>surat</a:t>
            </a:r>
            <a:r>
              <a:rPr lang="en-US" sz="2700" dirty="0" smtClean="0"/>
              <a:t> </a:t>
            </a:r>
            <a:r>
              <a:rPr lang="en-US" sz="2700" dirty="0" err="1" smtClean="0"/>
              <a:t>berharga</a:t>
            </a:r>
            <a:r>
              <a:rPr lang="en-US" sz="2700" dirty="0" smtClean="0"/>
              <a:t> (</a:t>
            </a:r>
            <a:r>
              <a:rPr lang="en-US" sz="2700" dirty="0" err="1" smtClean="0"/>
              <a:t>bisa</a:t>
            </a:r>
            <a:r>
              <a:rPr lang="en-US" sz="2700" dirty="0" smtClean="0"/>
              <a:t> </a:t>
            </a:r>
            <a:r>
              <a:rPr lang="en-US" sz="2700" dirty="0" err="1" smtClean="0"/>
              <a:t>saham</a:t>
            </a:r>
            <a:r>
              <a:rPr lang="en-US" sz="2700" dirty="0" smtClean="0"/>
              <a:t> </a:t>
            </a:r>
            <a:r>
              <a:rPr lang="en-US" sz="2700" dirty="0" err="1" smtClean="0"/>
              <a:t>maupun</a:t>
            </a:r>
            <a:r>
              <a:rPr lang="en-US" sz="2700" dirty="0" smtClean="0"/>
              <a:t> </a:t>
            </a:r>
            <a:r>
              <a:rPr lang="en-US" sz="2700" dirty="0" err="1" smtClean="0"/>
              <a:t>surat</a:t>
            </a:r>
            <a:r>
              <a:rPr lang="en-US" sz="2700" dirty="0" smtClean="0"/>
              <a:t> </a:t>
            </a:r>
            <a:r>
              <a:rPr lang="en-US" sz="2700" dirty="0" err="1" smtClean="0"/>
              <a:t>hutang</a:t>
            </a:r>
            <a:r>
              <a:rPr lang="en-US" sz="2700" dirty="0" smtClean="0"/>
              <a:t> </a:t>
            </a:r>
            <a:r>
              <a:rPr lang="en-US" sz="2700" dirty="0" err="1" smtClean="0"/>
              <a:t>jangka</a:t>
            </a:r>
            <a:r>
              <a:rPr lang="en-US" sz="2700" dirty="0" smtClean="0"/>
              <a:t> </a:t>
            </a:r>
            <a:r>
              <a:rPr lang="en-US" sz="2700" dirty="0" err="1" smtClean="0"/>
              <a:t>panjang</a:t>
            </a:r>
            <a:r>
              <a:rPr lang="en-US" sz="2700" dirty="0" smtClean="0"/>
              <a:t>), yang </a:t>
            </a:r>
            <a:r>
              <a:rPr lang="en-US" sz="2700" dirty="0" err="1" smtClean="0"/>
              <a:t>bisa</a:t>
            </a:r>
            <a:r>
              <a:rPr lang="en-US" sz="2700" dirty="0" smtClean="0"/>
              <a:t> </a:t>
            </a:r>
            <a:r>
              <a:rPr lang="en-US" sz="2700" dirty="0" err="1" smtClean="0"/>
              <a:t>memberikan</a:t>
            </a:r>
            <a:r>
              <a:rPr lang="en-US" sz="2700" dirty="0" smtClean="0"/>
              <a:t> </a:t>
            </a:r>
            <a:r>
              <a:rPr lang="en-US" sz="2700" dirty="0" err="1" smtClean="0"/>
              <a:t>keuntungan</a:t>
            </a:r>
            <a:r>
              <a:rPr lang="en-US" sz="2700" dirty="0" smtClean="0"/>
              <a:t> (</a:t>
            </a:r>
            <a:r>
              <a:rPr lang="en-US" sz="2700" dirty="0" err="1" smtClean="0"/>
              <a:t>kerugian</a:t>
            </a:r>
            <a:r>
              <a:rPr lang="en-US" sz="2700" dirty="0" smtClean="0"/>
              <a:t>) </a:t>
            </a:r>
            <a:r>
              <a:rPr lang="en-US" sz="2700" dirty="0" err="1" smtClean="0"/>
              <a:t>bagi</a:t>
            </a:r>
            <a:r>
              <a:rPr lang="en-US" sz="2700" dirty="0" smtClean="0"/>
              <a:t> investor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Return Aset Tunggal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905000"/>
            <a:ext cx="8153400" cy="2057400"/>
          </a:xfrm>
        </p:spPr>
        <p:txBody>
          <a:bodyPr/>
          <a:lstStyle/>
          <a:p>
            <a:r>
              <a:rPr lang="en-US" sz="3200" smtClean="0"/>
              <a:t>Return total investasi dapat dihitung sebagai berikut:</a:t>
            </a:r>
          </a:p>
          <a:p>
            <a:pPr marL="366713" lvl="1" indent="0">
              <a:buFont typeface="Wingdings 2" pitchFamily="18" charset="2"/>
              <a:buNone/>
            </a:pPr>
            <a:r>
              <a:rPr lang="en-US" sz="3200" smtClean="0"/>
              <a:t>	Return = Capital Gain (Loss) + Yield</a:t>
            </a: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3962400"/>
            <a:ext cx="342582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id-ID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0">
            <a:blip r:embed="rId2"/>
            <a:stretch>
              <a:fillRect l="-449" t="-1357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439718"/>
          </a:xfrm>
        </p:spPr>
        <p:txBody>
          <a:bodyPr>
            <a:normAutofit fontScale="90000"/>
          </a:bodyPr>
          <a:lstStyle/>
          <a:p>
            <a:r>
              <a:rPr lang="id-ID" sz="2400" dirty="0" smtClean="0"/>
              <a:t>KONSEP DASAR TEKNIK PENGAMBILAN KEPUTUSAN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972452" cy="5688158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id-ID" dirty="0" smtClean="0"/>
              <a:t>Pengambilan keputusan perusahaan akan dihadapkan pada masalah ketidakpastian karena tidak sempurnanya informasi.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id-ID" dirty="0" smtClean="0"/>
              <a:t>Ketidakpastian mempengaruhi pengambilan keputusan karena berhubungan dengan resiko yang akan dihadapi.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id-ID" dirty="0" smtClean="0"/>
              <a:t>Resiko mengacu pada situasi dimana terdapat lebih dari satu kemungkinan hasil dari suatu keputusan dan probabilitas hasil bisa diestimasi.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id-ID" dirty="0" smtClean="0"/>
              <a:t>Ketidakpastian dapat diestimasi dengan probabilitas kemunculan dari masing-masng hasil berdasarkan informasi masalalu.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id-ID" dirty="0" smtClean="0"/>
              <a:t>Ketidakpastian berkaitan erat dengan konsep probabilitas.</a:t>
            </a:r>
          </a:p>
          <a:p>
            <a:pPr>
              <a:buClrTx/>
              <a:buFont typeface="Wingdings" pitchFamily="2" charset="2"/>
              <a:buChar char="Ø"/>
            </a:pPr>
            <a:endParaRPr lang="id-ID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id-ID" dirty="0" smtClean="0"/>
              <a:t>Probabilitas dapat dibagi 2  yaitu </a:t>
            </a:r>
            <a:r>
              <a:rPr lang="id-ID" dirty="0" smtClean="0"/>
              <a:t>:</a:t>
            </a:r>
          </a:p>
          <a:p>
            <a:pPr>
              <a:buClrTx/>
              <a:buNone/>
            </a:pPr>
            <a:r>
              <a:rPr lang="id-ID" dirty="0" smtClean="0"/>
              <a:t> </a:t>
            </a:r>
            <a:r>
              <a:rPr lang="id-ID" dirty="0" smtClean="0"/>
              <a:t>   1</a:t>
            </a:r>
            <a:r>
              <a:rPr lang="id-ID" dirty="0" smtClean="0"/>
              <a:t>. 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C00000"/>
                </a:solidFill>
              </a:rPr>
              <a:t>Probabilitas </a:t>
            </a:r>
            <a:r>
              <a:rPr lang="id-ID" dirty="0" smtClean="0">
                <a:solidFill>
                  <a:srgbClr val="C00000"/>
                </a:solidFill>
              </a:rPr>
              <a:t>Objective</a:t>
            </a:r>
          </a:p>
          <a:p>
            <a:pPr marL="625475" indent="-625475">
              <a:buClrTx/>
              <a:buNone/>
            </a:pPr>
            <a:r>
              <a:rPr lang="id-ID" dirty="0" smtClean="0"/>
              <a:t>	Terjadi </a:t>
            </a:r>
            <a:r>
              <a:rPr lang="id-ID" dirty="0" smtClean="0"/>
              <a:t>suatu peristiwa dimana probabilitasnya dapat </a:t>
            </a:r>
            <a:r>
              <a:rPr lang="id-ID" dirty="0" smtClean="0"/>
              <a:t>     diestimasi/diukur</a:t>
            </a:r>
          </a:p>
          <a:p>
            <a:pPr marL="266700" indent="-266700">
              <a:buClrTx/>
              <a:buNone/>
            </a:pPr>
            <a:r>
              <a:rPr lang="id-ID" dirty="0" smtClean="0"/>
              <a:t>	</a:t>
            </a:r>
            <a:r>
              <a:rPr lang="id-ID" dirty="0" smtClean="0"/>
              <a:t>2</a:t>
            </a:r>
            <a:r>
              <a:rPr lang="id-ID" dirty="0" smtClean="0"/>
              <a:t>.  </a:t>
            </a:r>
            <a:r>
              <a:rPr lang="id-ID" dirty="0" smtClean="0">
                <a:solidFill>
                  <a:srgbClr val="C00000"/>
                </a:solidFill>
              </a:rPr>
              <a:t>Probabilita Subjektif</a:t>
            </a:r>
          </a:p>
          <a:p>
            <a:pPr marL="457200" indent="-457200">
              <a:buClrTx/>
              <a:buNone/>
            </a:pPr>
            <a:r>
              <a:rPr lang="id-ID" dirty="0" smtClean="0"/>
              <a:t> </a:t>
            </a:r>
            <a:r>
              <a:rPr lang="id-ID" dirty="0" smtClean="0"/>
              <a:t>        Probabilitas yang berdasarkan pengalaman, perasaan dsb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Pengukuran Risiko Tunggal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905000"/>
            <a:ext cx="8153400" cy="4495800"/>
          </a:xfrm>
        </p:spPr>
        <p:txBody>
          <a:bodyPr/>
          <a:lstStyle/>
          <a:p>
            <a:r>
              <a:rPr lang="en-US" sz="3300" smtClean="0"/>
              <a:t>3 (Tiga) Cara Pengukuran Risiko Tunggal (on a Stand Alone Risk), yaitu:</a:t>
            </a:r>
          </a:p>
          <a:p>
            <a:pPr marL="881063" lvl="1" indent="-514350">
              <a:buFont typeface="Tw Cen MT" pitchFamily="34" charset="0"/>
              <a:buAutoNum type="arabicPeriod"/>
            </a:pPr>
            <a:r>
              <a:rPr lang="en-US" sz="3100" smtClean="0"/>
              <a:t>Return yang Diharapkan (Expected Return)</a:t>
            </a:r>
          </a:p>
          <a:p>
            <a:pPr marL="881063" lvl="1" indent="-514350">
              <a:buFont typeface="Tw Cen MT" pitchFamily="34" charset="0"/>
              <a:buAutoNum type="arabicPeriod"/>
            </a:pPr>
            <a:r>
              <a:rPr lang="en-US" sz="3100" smtClean="0"/>
              <a:t>Deviasi Standar Return</a:t>
            </a:r>
          </a:p>
          <a:p>
            <a:pPr marL="881063" lvl="1" indent="-514350">
              <a:buFont typeface="Tw Cen MT" pitchFamily="34" charset="0"/>
              <a:buAutoNum type="arabicPeriod"/>
            </a:pPr>
            <a:r>
              <a:rPr lang="en-US" sz="3100" smtClean="0"/>
              <a:t>Koefisien Variasi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d-ID" sz="3300" b="1" smtClean="0"/>
              <a:t>1. Return Yang Diharapkan (Expected Return)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2775" y="1752600"/>
            <a:ext cx="81534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d-ID" smtClean="0"/>
              <a:t>Merupakan rata-rata tertimbang dari distribusi probabilitas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mtClean="0"/>
              <a:t>               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mtClean="0"/>
              <a:t>		r = </a:t>
            </a:r>
            <a:r>
              <a:rPr lang="en-US" altLang="id-ID" smtClean="0">
                <a:cs typeface="Arial" charset="0"/>
              </a:rPr>
              <a:t>∑ r</a:t>
            </a:r>
            <a:r>
              <a:rPr lang="en-US" altLang="id-ID" sz="2400" smtClean="0">
                <a:cs typeface="Arial" charset="0"/>
              </a:rPr>
              <a:t>i</a:t>
            </a:r>
            <a:r>
              <a:rPr lang="en-US" altLang="id-ID" smtClean="0">
                <a:cs typeface="Arial" charset="0"/>
              </a:rPr>
              <a:t>. P</a:t>
            </a:r>
            <a:r>
              <a:rPr lang="en-US" altLang="id-ID" sz="2400" smtClean="0">
                <a:cs typeface="Arial" charset="0"/>
              </a:rPr>
              <a:t>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 smtClean="0">
                <a:cs typeface="Arial" charset="0"/>
              </a:rPr>
              <a:t>		        i =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 smtClean="0">
                <a:cs typeface="Arial" charset="0"/>
              </a:rPr>
              <a:t> r = tingkat keuntungan yang diharapkan (</a:t>
            </a:r>
            <a:r>
              <a:rPr lang="en-US" altLang="id-ID" sz="2400" i="1" smtClean="0">
                <a:cs typeface="Arial" charset="0"/>
              </a:rPr>
              <a:t>expected return</a:t>
            </a:r>
            <a:r>
              <a:rPr lang="en-US" altLang="id-ID" sz="2400" smtClean="0">
                <a:cs typeface="Arial" charset="0"/>
              </a:rPr>
              <a:t>), atau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 smtClean="0">
                <a:cs typeface="Arial" charset="0"/>
              </a:rPr>
              <a:t> r = rata-rata tertimbang kemungkinan hasil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 smtClean="0">
                <a:cs typeface="Arial" charset="0"/>
              </a:rPr>
              <a:t> ri = tingkat keuntungan pada kondisi i = kemungkinan hasil ke 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 smtClean="0">
                <a:cs typeface="Arial" charset="0"/>
              </a:rPr>
              <a:t> pi = probabilitas kondisi i terjadi = probabilitas hasil ke 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 smtClean="0">
                <a:cs typeface="Arial" charset="0"/>
              </a:rPr>
              <a:t> N = jumlah kemungkinan hasil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52463" y="1981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b="1" u="sng" smtClean="0"/>
              <a:t>Distribusi Probabilitas:</a:t>
            </a:r>
            <a:r>
              <a:rPr lang="en-US" altLang="id-ID" smtClean="0"/>
              <a:t> suatu daftar semua kemungkinan nilai beserta masing-masing probabilitas terjadinya.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mtClean="0"/>
              <a:t>Semakin rapat distribusi probabilitas, semakin besar kemungkinan nilai return yang sebenarnya sama dengan nilai return yang diharapkan. Oleh karena itu, semakin rapat distribusi probabilitas, semakin kecil risiko suatu aset.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id-ID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4988" y="2362200"/>
          <a:ext cx="8153400" cy="433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83812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6" marB="457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Tingkat </a:t>
                      </a:r>
                      <a:r>
                        <a:rPr lang="en-US" sz="2200" dirty="0" err="1" smtClean="0"/>
                        <a:t>Pengembalian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Saham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Jika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Permintaan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ini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Terjadi</a:t>
                      </a:r>
                      <a:endParaRPr lang="en-US" sz="2200" dirty="0"/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281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Permintaan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akan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Produk</a:t>
                      </a:r>
                      <a:r>
                        <a:rPr lang="en-US" sz="2200" dirty="0" smtClean="0"/>
                        <a:t> Perusahaan</a:t>
                      </a:r>
                      <a:endParaRPr lang="en-US" sz="2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Probabilitas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Terjadinya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Permintaan</a:t>
                      </a:r>
                      <a:endParaRPr lang="en-US" sz="2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Martin Product</a:t>
                      </a:r>
                      <a:endParaRPr lang="en-US" sz="22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U.S. Water</a:t>
                      </a:r>
                      <a:endParaRPr lang="en-US" sz="2200" dirty="0"/>
                    </a:p>
                  </a:txBody>
                  <a:tcPr marT="45716" marB="45716"/>
                </a:tc>
              </a:tr>
              <a:tr h="528003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KUAT</a:t>
                      </a:r>
                      <a:endParaRPr lang="en-US" sz="23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0,3</a:t>
                      </a:r>
                      <a:endParaRPr lang="en-US" sz="23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100%</a:t>
                      </a:r>
                      <a:endParaRPr lang="en-US" sz="23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20%</a:t>
                      </a:r>
                      <a:endParaRPr lang="en-US" sz="2300" dirty="0"/>
                    </a:p>
                  </a:txBody>
                  <a:tcPr marT="45716" marB="45716"/>
                </a:tc>
              </a:tr>
              <a:tr h="528003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NORMAL</a:t>
                      </a:r>
                      <a:endParaRPr lang="en-US" sz="23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0,4</a:t>
                      </a:r>
                      <a:endParaRPr lang="en-US" sz="23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15%</a:t>
                      </a:r>
                      <a:endParaRPr lang="en-US" sz="23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15%</a:t>
                      </a:r>
                      <a:endParaRPr lang="en-US" sz="2300" dirty="0"/>
                    </a:p>
                  </a:txBody>
                  <a:tcPr marT="45716" marB="45716"/>
                </a:tc>
              </a:tr>
              <a:tr h="528003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LEMAH</a:t>
                      </a:r>
                      <a:endParaRPr lang="en-US" sz="23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0,3</a:t>
                      </a:r>
                      <a:endParaRPr lang="en-US" sz="2300" dirty="0"/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(70)%</a:t>
                      </a:r>
                      <a:endParaRPr lang="en-US" sz="23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10%</a:t>
                      </a:r>
                      <a:endParaRPr lang="en-US" sz="2300" dirty="0"/>
                    </a:p>
                  </a:txBody>
                  <a:tcPr marT="45716" marB="45716"/>
                </a:tc>
              </a:tr>
              <a:tr h="528003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</a:t>
                      </a:r>
                      <a:endParaRPr lang="en-US" sz="2300" dirty="0"/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31785" name="TextBox 4"/>
          <p:cNvSpPr txBox="1">
            <a:spLocks noChangeArrowheads="1"/>
          </p:cNvSpPr>
          <p:nvPr/>
        </p:nvSpPr>
        <p:spPr bwMode="auto">
          <a:xfrm>
            <a:off x="457200" y="1676400"/>
            <a:ext cx="83089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/>
              <a:t>Distribusi Probabilitas untuk Martin Products dan U.S.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34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data Martin Product,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Martin Product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/>
              <a:t>r = P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+ P</a:t>
            </a:r>
            <a:r>
              <a:rPr lang="en-US" baseline="-25000" dirty="0"/>
              <a:t>2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 + P</a:t>
            </a:r>
            <a:r>
              <a:rPr lang="en-US" baseline="-25000" dirty="0"/>
              <a:t>3</a:t>
            </a:r>
            <a:r>
              <a:rPr lang="en-US" dirty="0"/>
              <a:t>r</a:t>
            </a:r>
            <a:r>
              <a:rPr lang="en-US" baseline="-25000" dirty="0"/>
              <a:t>3 </a:t>
            </a: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= 0,3(100%) + 0,4 (15%) + 0,3 (-70%)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= 15%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343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data U.S. Water,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U.S. Water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/>
              <a:t>r = P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+ P</a:t>
            </a:r>
            <a:r>
              <a:rPr lang="en-US" baseline="-25000" dirty="0"/>
              <a:t>2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 + P</a:t>
            </a:r>
            <a:r>
              <a:rPr lang="en-US" baseline="-25000" dirty="0"/>
              <a:t>3</a:t>
            </a:r>
            <a:r>
              <a:rPr lang="en-US" dirty="0"/>
              <a:t>r</a:t>
            </a:r>
            <a:r>
              <a:rPr lang="en-US" baseline="-25000" dirty="0"/>
              <a:t>3 </a:t>
            </a: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= 0,3(20%) + 0,4 (15%) + 0,3 (10%)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= 15%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2. Deviasi Standar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12648" y="1676400"/>
            <a:ext cx="8153400" cy="4419600"/>
          </a:xfrm>
          <a:blipFill rotWithShape="0">
            <a:blip r:embed="rId2"/>
            <a:stretch>
              <a:fillRect l="-598" t="-2759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4000" smtClean="0"/>
              <a:t>Contoh Deviasi Standar</a:t>
            </a:r>
          </a:p>
        </p:txBody>
      </p:sp>
      <p:graphicFrame>
        <p:nvGraphicFramePr>
          <p:cNvPr id="30884" name="Group 164"/>
          <p:cNvGraphicFramePr>
            <a:graphicFrameLocks noGrp="1"/>
          </p:cNvGraphicFramePr>
          <p:nvPr>
            <p:ph idx="4294967295"/>
          </p:nvPr>
        </p:nvGraphicFramePr>
        <p:xfrm>
          <a:off x="609600" y="1752600"/>
          <a:ext cx="8015288" cy="414337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224867"/>
                <a:gridCol w="1904744"/>
                <a:gridCol w="1828554"/>
                <a:gridCol w="2057123"/>
              </a:tblGrid>
              <a:tr h="102415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Probabilitas</a:t>
                      </a: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Kejadian</a:t>
                      </a: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(Pi)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4" marB="45724" anchor="b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Rate of Return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Martin Product</a:t>
                      </a: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altLang="id-ID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</a:t>
                      </a: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4" marB="45724" anchor="b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altLang="id-ID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</a:t>
                      </a:r>
                      <a:r>
                        <a:rPr kumimoji="0" lang="en-US" altLang="id-ID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r)</a:t>
                      </a:r>
                      <a:r>
                        <a:rPr kumimoji="0" lang="en-US" altLang="id-ID" sz="2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id-ID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altLang="id-ID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</a:t>
                      </a:r>
                      <a:r>
                        <a:rPr kumimoji="0" lang="en-US" altLang="id-ID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r)</a:t>
                      </a:r>
                      <a:r>
                        <a:rPr kumimoji="0" lang="en-US" altLang="id-ID" sz="2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id-ID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x Pi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id-ID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7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alt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0,7225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0,21675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</a:tr>
              <a:tr h="3657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en-US" alt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15%</a:t>
                      </a:r>
                      <a:endParaRPr kumimoji="0" lang="en-US" alt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</a:tr>
              <a:tr h="3657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en-US" alt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-70%</a:t>
                      </a:r>
                      <a:endParaRPr kumimoji="0" lang="en-US" alt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0,7225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0,21675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</a:tr>
              <a:tr h="507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alt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0,4335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</a:tr>
              <a:tr h="507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alt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alt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Standar</a:t>
                      </a: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id-ID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Deviasi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0,6584 = 65,84%</a:t>
                      </a: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</a:tr>
              <a:tr h="1006286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id-ID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id-ID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Expected Return (r) = 15%</a:t>
                      </a:r>
                      <a:endParaRPr kumimoji="0" lang="en-US" alt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horzOverflow="overflow"/>
                </a:tc>
                <a:tc h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alt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8" marR="91428" marT="45724" marB="4572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3. Koefisien Variasi (KV)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r>
              <a:rPr lang="en-US" sz="2600" smtClean="0"/>
              <a:t>Jika 2 Investasi memiliki Ekspektasi pengembalian yang sama, dengan standar deviasi berbeda </a:t>
            </a:r>
            <a:r>
              <a:rPr lang="en-US" sz="2600" smtClean="0">
                <a:sym typeface="Wingdings" pitchFamily="2" charset="2"/>
              </a:rPr>
              <a:t> kebanyakan investor akan memilih standar deviasi yang lebih rendah, shg resiko lebih kecil</a:t>
            </a:r>
          </a:p>
          <a:p>
            <a:r>
              <a:rPr lang="en-US" sz="2600" smtClean="0">
                <a:sym typeface="Wingdings" pitchFamily="2" charset="2"/>
              </a:rPr>
              <a:t>Jika 2 investasi memiliki resiko (standar deviasi) yang sama, dengan ekspektasi pengembalian berbeda  umumnya investor akan memilih investasi dengan ekspektasi pengembalian yang lebih tinggi</a:t>
            </a:r>
          </a:p>
          <a:p>
            <a:r>
              <a:rPr lang="en-US" sz="2600" smtClean="0">
                <a:sym typeface="Wingdings" pitchFamily="2" charset="2"/>
              </a:rPr>
              <a:t>Jika 2 investasi, salah satu memiliki ekspektasi pengembalian yg lebih tinggi, tetapi yang lainnya memiliki standar deviasi lebih rendah  </a:t>
            </a:r>
            <a:r>
              <a:rPr lang="en-US" sz="2600" b="1" smtClean="0">
                <a:solidFill>
                  <a:srgbClr val="FF0000"/>
                </a:solidFill>
                <a:sym typeface="Wingdings" pitchFamily="2" charset="2"/>
              </a:rPr>
              <a:t>GUNAKAN KOEFISIEN VARIASI</a:t>
            </a:r>
            <a:endParaRPr lang="en-US" sz="26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29600" cy="4608512"/>
          </a:xfrm>
        </p:spPr>
        <p:txBody>
          <a:bodyPr lIns="96259" tIns="48129" rIns="96259" bIns="48129"/>
          <a:lstStyle/>
          <a:p>
            <a:pPr eaLnBrk="1" hangingPunct="1"/>
            <a:r>
              <a:rPr lang="en-US" altLang="id-ID" smtClean="0"/>
              <a:t>Jika terdapat dua pilihan investasi, yaitu A dengan return yg diharapkan lebih tinggi dan B mempunyai deviasi standar lebih rendah.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id-ID" sz="12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id-ID" smtClean="0"/>
              <a:t>CV = KV = </a:t>
            </a:r>
            <a:r>
              <a:rPr lang="el-GR" altLang="id-ID" smtClean="0">
                <a:cs typeface="Arial" charset="0"/>
              </a:rPr>
              <a:t>σ</a:t>
            </a:r>
            <a:r>
              <a:rPr lang="en-US" altLang="id-ID" smtClean="0">
                <a:cs typeface="Arial" charset="0"/>
              </a:rPr>
              <a:t>/ r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id-ID" sz="1200" smtClean="0"/>
          </a:p>
          <a:p>
            <a:pPr eaLnBrk="1" hangingPunct="1"/>
            <a:r>
              <a:rPr lang="en-US" altLang="id-ID" smtClean="0"/>
              <a:t>KV menunjukkan risk per unit of return dan memberikan ukuran risiko yang lebih bermakna ketika dua alternative memiliki ekspektasi tingkat pengembalian yang tidak sama.</a:t>
            </a:r>
            <a:endParaRPr lang="en-US" altLang="id-ID" sz="24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id-ID" sz="1400" smtClean="0"/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Koefisien Variasi = KV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Sikap terhadap resiko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 marL="342900" indent="-342900">
              <a:buNone/>
            </a:pPr>
            <a:r>
              <a:rPr lang="id-ID" sz="1600" dirty="0" smtClean="0"/>
              <a:t>1</a:t>
            </a:r>
            <a:r>
              <a:rPr lang="id-ID" sz="1600" i="1" dirty="0" smtClean="0">
                <a:solidFill>
                  <a:srgbClr val="C00000"/>
                </a:solidFill>
              </a:rPr>
              <a:t>.   Risk Averter</a:t>
            </a:r>
            <a:r>
              <a:rPr lang="id-ID" sz="1600" dirty="0" smtClean="0"/>
              <a:t> (orang yang menghindari resiko)</a:t>
            </a:r>
          </a:p>
          <a:p>
            <a:pPr marL="342900" indent="-342900">
              <a:buNone/>
            </a:pPr>
            <a:r>
              <a:rPr lang="id-ID" sz="1600" dirty="0" smtClean="0"/>
              <a:t>	Strategi dalam memilih investasi dengan tingkat resiko yang lebih rendah</a:t>
            </a:r>
          </a:p>
          <a:p>
            <a:pPr marL="342900" indent="-342900">
              <a:buNone/>
            </a:pPr>
            <a:r>
              <a:rPr lang="id-ID" sz="1600" dirty="0" smtClean="0"/>
              <a:t>2.	</a:t>
            </a:r>
            <a:r>
              <a:rPr lang="id-ID" sz="1600" i="1" dirty="0" smtClean="0">
                <a:solidFill>
                  <a:srgbClr val="C00000"/>
                </a:solidFill>
              </a:rPr>
              <a:t>Risk Neutral </a:t>
            </a:r>
            <a:r>
              <a:rPr lang="id-ID" sz="1600" dirty="0" smtClean="0"/>
              <a:t>(orang </a:t>
            </a:r>
            <a:r>
              <a:rPr lang="id-ID" sz="1600" dirty="0" smtClean="0"/>
              <a:t>yang bersikap netral terhadap resiko</a:t>
            </a:r>
            <a:r>
              <a:rPr lang="id-ID" sz="1600" dirty="0" smtClean="0"/>
              <a:t>)</a:t>
            </a:r>
            <a:endParaRPr lang="id-ID" sz="1600" dirty="0" smtClean="0"/>
          </a:p>
          <a:p>
            <a:pPr marL="342900" indent="-342900">
              <a:buNone/>
            </a:pPr>
            <a:r>
              <a:rPr lang="id-ID" sz="1600" dirty="0" smtClean="0"/>
              <a:t>	Strategi </a:t>
            </a:r>
            <a:r>
              <a:rPr lang="id-ID" sz="1600" dirty="0" smtClean="0"/>
              <a:t>dalam memilih investasi </a:t>
            </a:r>
            <a:r>
              <a:rPr lang="id-ID" sz="1600" dirty="0" smtClean="0"/>
              <a:t>dengan </a:t>
            </a:r>
            <a:r>
              <a:rPr lang="id-ID" sz="1600" dirty="0" smtClean="0"/>
              <a:t>tingkat </a:t>
            </a:r>
            <a:r>
              <a:rPr lang="id-ID" sz="1600" dirty="0" smtClean="0"/>
              <a:t> p-engembalian (imbal hasil) yang sama untuk setiap kenaikan resiko.</a:t>
            </a:r>
          </a:p>
          <a:p>
            <a:pPr marL="342900" indent="-342900">
              <a:buNone/>
            </a:pPr>
            <a:r>
              <a:rPr lang="id-ID" sz="1600" dirty="0" smtClean="0"/>
              <a:t>3. </a:t>
            </a:r>
            <a:r>
              <a:rPr lang="id-ID" sz="1600" i="1" dirty="0" smtClean="0">
                <a:solidFill>
                  <a:srgbClr val="C00000"/>
                </a:solidFill>
              </a:rPr>
              <a:t>	Risk Lover/Risk Seeker </a:t>
            </a:r>
            <a:r>
              <a:rPr lang="id-ID" sz="1600" dirty="0" smtClean="0"/>
              <a:t>(orang yang </a:t>
            </a:r>
            <a:r>
              <a:rPr lang="id-ID" sz="1600" dirty="0" smtClean="0"/>
              <a:t>suka mengambil </a:t>
            </a:r>
            <a:r>
              <a:rPr lang="id-ID" sz="1600" dirty="0" smtClean="0"/>
              <a:t>resiko)</a:t>
            </a:r>
            <a:endParaRPr lang="id-ID" sz="1600" dirty="0" smtClean="0"/>
          </a:p>
          <a:p>
            <a:pPr marL="342900" indent="-342900">
              <a:buNone/>
            </a:pPr>
            <a:r>
              <a:rPr lang="id-ID" sz="1600" dirty="0" smtClean="0"/>
              <a:t>	Strategi dalam </a:t>
            </a:r>
            <a:r>
              <a:rPr lang="id-ID" sz="1600" dirty="0" smtClean="0"/>
              <a:t>memilih investasi dengan tingkat resiko yang lebih </a:t>
            </a:r>
            <a:r>
              <a:rPr lang="id-ID" sz="1600" dirty="0" smtClean="0"/>
              <a:t>tinggi</a:t>
            </a:r>
          </a:p>
          <a:p>
            <a:pPr marL="342900" indent="-342900">
              <a:buNone/>
            </a:pPr>
            <a:endParaRPr lang="id-ID" sz="1600" dirty="0" smtClean="0"/>
          </a:p>
          <a:p>
            <a:pPr marL="342900" indent="-342900">
              <a:buNone/>
            </a:pPr>
            <a:endParaRPr lang="id-ID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86124"/>
            <a:ext cx="4214842" cy="31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66725" y="1752600"/>
            <a:ext cx="7829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62025" eaLnBrk="1" hangingPunct="1"/>
            <a:r>
              <a:rPr lang="en-US" altLang="id-ID" sz="2600">
                <a:latin typeface="Arial" charset="0"/>
              </a:rPr>
              <a:t>Misal: Apabila terdapat 2 proyek, yaitu A &amp; B </a:t>
            </a:r>
          </a:p>
        </p:txBody>
      </p:sp>
      <p:graphicFrame>
        <p:nvGraphicFramePr>
          <p:cNvPr id="28701" name="Group 29"/>
          <p:cNvGraphicFramePr>
            <a:graphicFrameLocks noGrp="1"/>
          </p:cNvGraphicFramePr>
          <p:nvPr/>
        </p:nvGraphicFramePr>
        <p:xfrm>
          <a:off x="612775" y="2514600"/>
          <a:ext cx="8047037" cy="2030412"/>
        </p:xfrm>
        <a:graphic>
          <a:graphicData uri="http://schemas.openxmlformats.org/drawingml/2006/table">
            <a:tbl>
              <a:tblPr/>
              <a:tblGrid>
                <a:gridCol w="3197478"/>
                <a:gridCol w="2514699"/>
                <a:gridCol w="2334860"/>
              </a:tblGrid>
              <a:tr h="411584"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d-ID" alt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584"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Return yang </a:t>
                      </a:r>
                      <a:r>
                        <a:rPr kumimoji="0" lang="en-US" altLang="id-ID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diharapkan</a:t>
                      </a:r>
                      <a:endParaRPr kumimoji="0" lang="en-US" alt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514"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Deviasi</a:t>
                      </a:r>
                      <a:r>
                        <a:rPr kumimoji="0" lang="en-US" alt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id-ID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</a:t>
                      </a:r>
                      <a:endParaRPr kumimoji="0" lang="en-US" altLang="id-ID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730"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Koefisien Variasi</a:t>
                      </a:r>
                    </a:p>
                  </a:txBody>
                  <a:tcPr marL="91444" marR="9144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15/60 = 0,25</a:t>
                      </a: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481013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962025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444625" defTabSz="96202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1925638" defTabSz="96202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3828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28400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2972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754438" defTabSz="962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3/10 = 0,3</a:t>
                      </a:r>
                    </a:p>
                  </a:txBody>
                  <a:tcPr marL="91444" marR="9144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7" name="Text Box 27"/>
          <p:cNvSpPr txBox="1">
            <a:spLocks noChangeArrowheads="1"/>
          </p:cNvSpPr>
          <p:nvPr/>
        </p:nvSpPr>
        <p:spPr bwMode="auto">
          <a:xfrm>
            <a:off x="439738" y="4953000"/>
            <a:ext cx="8220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62025" eaLnBrk="1" hangingPunct="1"/>
            <a:r>
              <a:rPr lang="en-US" altLang="id-ID" sz="2700" b="1">
                <a:latin typeface="Arial" charset="0"/>
              </a:rPr>
              <a:t>0.3 &gt; 0.25    berarti proyek B lebih berisiko daripada proyek A</a:t>
            </a:r>
          </a:p>
        </p:txBody>
      </p:sp>
      <p:sp>
        <p:nvSpPr>
          <p:cNvPr id="38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Koefisien Variasi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5"/>
          <p:cNvSpPr>
            <a:spLocks noGrp="1"/>
          </p:cNvSpPr>
          <p:nvPr>
            <p:ph type="body" sz="half" idx="2"/>
          </p:nvPr>
        </p:nvSpPr>
        <p:spPr>
          <a:xfrm>
            <a:off x="1576388" y="2438400"/>
            <a:ext cx="5410200" cy="2057400"/>
          </a:xfrm>
        </p:spPr>
        <p:txBody>
          <a:bodyPr/>
          <a:lstStyle/>
          <a:p>
            <a:pPr algn="ctr"/>
            <a:r>
              <a:rPr lang="en-US" sz="3900" smtClean="0"/>
              <a:t>INVESTASI PORTOFOLIO</a:t>
            </a:r>
          </a:p>
          <a:p>
            <a:pPr algn="ctr"/>
            <a:r>
              <a:rPr lang="en-US" sz="3900" smtClean="0"/>
              <a:t>DAN </a:t>
            </a:r>
          </a:p>
          <a:p>
            <a:pPr algn="ctr"/>
            <a:r>
              <a:rPr lang="en-US" sz="3900" smtClean="0"/>
              <a:t>RISIKO PORTOFOLIO</a:t>
            </a:r>
          </a:p>
        </p:txBody>
      </p:sp>
      <p:sp>
        <p:nvSpPr>
          <p:cNvPr id="399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id-ID" smtClean="0"/>
              <a:t>INVESTASI PORTFOLIO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038600" y="1752600"/>
            <a:ext cx="4826000" cy="4724400"/>
          </a:xfrm>
        </p:spPr>
        <p:txBody>
          <a:bodyPr/>
          <a:lstStyle/>
          <a:p>
            <a:pPr eaLnBrk="1" hangingPunct="1"/>
            <a:r>
              <a:rPr lang="en-US" altLang="id-ID" u="sng" smtClean="0"/>
              <a:t>Portfolio:</a:t>
            </a:r>
            <a:r>
              <a:rPr lang="en-US" altLang="id-ID" smtClean="0"/>
              <a:t> suatu kombinasi dua atau lebih investasi.</a:t>
            </a:r>
          </a:p>
          <a:p>
            <a:pPr lvl="1" eaLnBrk="1" hangingPunct="1"/>
            <a:r>
              <a:rPr lang="en-US" altLang="id-ID" sz="2900" smtClean="0"/>
              <a:t>Contoh: portfolio Tn. A terdiri dari saham telkom, saham Indosat, saham Indofood.</a:t>
            </a:r>
          </a:p>
          <a:p>
            <a:pPr eaLnBrk="1" hangingPunct="1"/>
            <a:r>
              <a:rPr lang="en-US" altLang="id-ID" u="sng" smtClean="0"/>
              <a:t>Tujuan portfolio:</a:t>
            </a:r>
          </a:p>
          <a:p>
            <a:pPr lvl="1" eaLnBrk="1" hangingPunct="1"/>
            <a:r>
              <a:rPr lang="en-US" altLang="id-ID" sz="2900" smtClean="0"/>
              <a:t>meminimumkan risiko dengan cara diversifikasi.</a:t>
            </a:r>
          </a:p>
          <a:p>
            <a:pPr eaLnBrk="1" hangingPunct="1">
              <a:buFont typeface="Wingdings" pitchFamily="2" charset="2"/>
              <a:buNone/>
            </a:pPr>
            <a:endParaRPr lang="en-US" altLang="id-ID" smtClean="0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200400"/>
            <a:ext cx="22479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533400" y="2484438"/>
            <a:ext cx="2362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Don’t put your eggs in one bowl</a:t>
            </a:r>
          </a:p>
        </p:txBody>
      </p:sp>
      <p:pic>
        <p:nvPicPr>
          <p:cNvPr id="4096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2374900"/>
            <a:ext cx="1385888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id-ID" smtClean="0"/>
              <a:t>INVESTASI PORTFOLIO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2775" y="1828800"/>
            <a:ext cx="8153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d-ID" sz="3000" smtClean="0"/>
              <a:t>Aset dalam suatu portfolio lebih kecil risikonya dibanding jika asset itu hanya dipegang tunggal</a:t>
            </a:r>
          </a:p>
          <a:p>
            <a:pPr eaLnBrk="1" hangingPunct="1">
              <a:lnSpc>
                <a:spcPct val="80000"/>
              </a:lnSpc>
            </a:pPr>
            <a:endParaRPr lang="en-US" altLang="id-ID" sz="1200" smtClean="0"/>
          </a:p>
          <a:p>
            <a:pPr eaLnBrk="1" hangingPunct="1">
              <a:lnSpc>
                <a:spcPct val="80000"/>
              </a:lnSpc>
            </a:pPr>
            <a:r>
              <a:rPr lang="en-US" altLang="id-ID" sz="3000" smtClean="0"/>
              <a:t>Dari kacamata investor, yg terpenting adalah </a:t>
            </a:r>
            <a:r>
              <a:rPr lang="en-US" altLang="id-ID" sz="3000" i="1" smtClean="0">
                <a:solidFill>
                  <a:srgbClr val="C00000"/>
                </a:solidFill>
              </a:rPr>
              <a:t>return dan risiko keseluruhan dari portfolio yg dia miliki</a:t>
            </a:r>
            <a:r>
              <a:rPr lang="en-US" altLang="id-ID" sz="3000" smtClean="0"/>
              <a:t>, bukan masing-masing asset di dalam portfolio tsb. </a:t>
            </a:r>
          </a:p>
          <a:p>
            <a:pPr eaLnBrk="1" hangingPunct="1">
              <a:lnSpc>
                <a:spcPct val="80000"/>
              </a:lnSpc>
            </a:pPr>
            <a:endParaRPr lang="en-US" altLang="id-ID" sz="1100" smtClean="0"/>
          </a:p>
          <a:p>
            <a:pPr eaLnBrk="1" hangingPunct="1">
              <a:lnSpc>
                <a:spcPct val="80000"/>
              </a:lnSpc>
            </a:pPr>
            <a:r>
              <a:rPr lang="en-US" altLang="id-ID" sz="3000" smtClean="0"/>
              <a:t>Oleh karena itu, investor menganalisis bagaimana risiko dan return suatu asset tunggal mempengaruhi risiko dan return portfolio dimana aset itu berada.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id-ID" sz="2800" smtClean="0"/>
          </a:p>
          <a:p>
            <a:pPr eaLnBrk="1" hangingPunct="1">
              <a:lnSpc>
                <a:spcPct val="80000"/>
              </a:lnSpc>
            </a:pPr>
            <a:endParaRPr lang="en-US" altLang="id-ID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id-ID" smtClean="0"/>
              <a:t>PORTFOLIO RETURNS</a:t>
            </a:r>
            <a:endParaRPr lang="en-US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612648" y="1600200"/>
            <a:ext cx="8302752" cy="4648200"/>
          </a:xfrm>
          <a:blipFill rotWithShape="0">
            <a:blip r:embed="rId2"/>
            <a:stretch>
              <a:fillRect l="-367" t="-1312" b="-2625"/>
            </a:stretch>
          </a:blip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696200" cy="457200"/>
          </a:xfrm>
        </p:spPr>
        <p:txBody>
          <a:bodyPr/>
          <a:lstStyle/>
          <a:p>
            <a:r>
              <a:rPr lang="en-US" sz="2800" smtClean="0"/>
              <a:t>Contoh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012825" y="4724400"/>
            <a:ext cx="73914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id-ID" sz="2300" smtClean="0"/>
              <a:t>Return yg diharapkan dari portfolio ini adalah sebesar: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35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ȓ</a:t>
            </a:r>
            <a:r>
              <a:rPr lang="en-US" altLang="id-ID" sz="2300" smtClean="0"/>
              <a:t>p  = w</a:t>
            </a:r>
            <a:r>
              <a:rPr lang="en-US" altLang="id-ID" sz="2300" baseline="-25000" smtClean="0"/>
              <a:t>1</a:t>
            </a:r>
            <a:r>
              <a:rPr lang="en-US" altLang="id-ID" sz="2300" smtClean="0"/>
              <a:t>r</a:t>
            </a:r>
            <a:r>
              <a:rPr lang="en-US" altLang="id-ID" sz="2300" baseline="-25000" smtClean="0"/>
              <a:t>1</a:t>
            </a:r>
            <a:r>
              <a:rPr lang="en-US" altLang="id-ID" sz="2300" smtClean="0"/>
              <a:t>+w</a:t>
            </a:r>
            <a:r>
              <a:rPr lang="en-US" altLang="id-ID" sz="2300" baseline="-25000" smtClean="0"/>
              <a:t>2</a:t>
            </a:r>
            <a:r>
              <a:rPr lang="en-US" altLang="id-ID" sz="2300" smtClean="0"/>
              <a:t>r</a:t>
            </a:r>
            <a:r>
              <a:rPr lang="en-US" altLang="id-ID" sz="2300" baseline="-25000" smtClean="0"/>
              <a:t>2</a:t>
            </a:r>
            <a:r>
              <a:rPr lang="en-US" altLang="id-ID" sz="2300" smtClean="0"/>
              <a:t>+w</a:t>
            </a:r>
            <a:r>
              <a:rPr lang="en-US" altLang="id-ID" sz="2300" baseline="-25000" smtClean="0"/>
              <a:t>3</a:t>
            </a:r>
            <a:r>
              <a:rPr lang="en-US" altLang="id-ID" sz="2300" smtClean="0"/>
              <a:t>r</a:t>
            </a:r>
            <a:r>
              <a:rPr lang="en-US" altLang="id-ID" sz="2300" baseline="-25000" smtClean="0"/>
              <a:t>3</a:t>
            </a:r>
            <a:r>
              <a:rPr lang="en-US" altLang="id-ID" sz="2300" smtClean="0"/>
              <a:t>+w</a:t>
            </a:r>
            <a:r>
              <a:rPr lang="en-US" altLang="id-ID" sz="2300" baseline="-25000" smtClean="0"/>
              <a:t>4</a:t>
            </a:r>
            <a:r>
              <a:rPr lang="en-US" altLang="id-ID" sz="2300" smtClean="0"/>
              <a:t>r</a:t>
            </a:r>
            <a:r>
              <a:rPr lang="en-US" altLang="id-ID" sz="2300" baseline="-25000" smtClean="0"/>
              <a:t>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2300" smtClean="0"/>
              <a:t>	  </a:t>
            </a:r>
            <a:r>
              <a:rPr lang="en-US" altLang="id-ID" sz="2100" smtClean="0"/>
              <a:t>= 0,25(12%)+0,25(11,5%)+0,25(10%)+0,25(9,5%)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2100" smtClean="0"/>
              <a:t>	  = 10,75 %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946275"/>
          <a:ext cx="7924801" cy="29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83"/>
                <a:gridCol w="2493618"/>
                <a:gridCol w="3048000"/>
              </a:tblGrid>
              <a:tr h="86882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Expected Return</a:t>
                      </a:r>
                    </a:p>
                    <a:p>
                      <a:pPr algn="ctr"/>
                      <a:r>
                        <a:rPr lang="en-US" sz="2100" b="1" baseline="0" dirty="0" smtClean="0"/>
                        <a:t> (</a:t>
                      </a:r>
                      <a:r>
                        <a:rPr lang="en-US" sz="3000" b="1" baseline="0" dirty="0" err="1" smtClean="0"/>
                        <a:t>r</a:t>
                      </a:r>
                      <a:r>
                        <a:rPr lang="en-US" sz="2100" b="1" baseline="0" dirty="0" err="1" smtClean="0"/>
                        <a:t>i</a:t>
                      </a:r>
                      <a:r>
                        <a:rPr lang="en-US" sz="2100" b="1" baseline="0" dirty="0" smtClean="0"/>
                        <a:t>)</a:t>
                      </a:r>
                      <a:endParaRPr lang="en-US" sz="2100" b="1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/>
                        <a:t>Nilai</a:t>
                      </a:r>
                      <a:r>
                        <a:rPr lang="en-US" sz="2100" b="1" dirty="0" smtClean="0"/>
                        <a:t> </a:t>
                      </a:r>
                      <a:r>
                        <a:rPr lang="en-US" sz="2100" b="1" dirty="0" err="1" smtClean="0"/>
                        <a:t>Investasi</a:t>
                      </a:r>
                      <a:r>
                        <a:rPr lang="en-US" sz="21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2100" b="1" dirty="0" smtClean="0"/>
                        <a:t>(</a:t>
                      </a:r>
                      <a:r>
                        <a:rPr lang="en-US" sz="2100" b="1" dirty="0" err="1" smtClean="0"/>
                        <a:t>wi</a:t>
                      </a:r>
                      <a:r>
                        <a:rPr lang="en-US" sz="2100" b="1" dirty="0" smtClean="0"/>
                        <a:t>)</a:t>
                      </a:r>
                      <a:endParaRPr lang="en-US" sz="2100" b="1" dirty="0"/>
                    </a:p>
                  </a:txBody>
                  <a:tcPr marT="45728" marB="45728"/>
                </a:tc>
              </a:tr>
              <a:tr h="4392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Microsoft</a:t>
                      </a:r>
                      <a:endParaRPr lang="en-US" sz="2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12,0%</a:t>
                      </a:r>
                      <a:endParaRPr lang="en-US" sz="2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25.000</a:t>
                      </a:r>
                      <a:endParaRPr lang="en-US" sz="2000" dirty="0"/>
                    </a:p>
                  </a:txBody>
                  <a:tcPr marT="45728" marB="45728"/>
                </a:tc>
              </a:tr>
              <a:tr h="4392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General Electric</a:t>
                      </a:r>
                      <a:endParaRPr lang="en-US" sz="2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11,5%</a:t>
                      </a:r>
                      <a:endParaRPr lang="en-US" sz="2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25.000</a:t>
                      </a:r>
                      <a:endParaRPr lang="en-US" sz="2000" dirty="0"/>
                    </a:p>
                  </a:txBody>
                  <a:tcPr marT="45728" marB="45728"/>
                </a:tc>
              </a:tr>
              <a:tr h="4392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Pfizer</a:t>
                      </a:r>
                      <a:endParaRPr lang="en-US" sz="2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10,0%</a:t>
                      </a:r>
                      <a:endParaRPr lang="en-US" sz="2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25.000</a:t>
                      </a:r>
                      <a:endParaRPr lang="en-US" sz="2000" dirty="0"/>
                    </a:p>
                  </a:txBody>
                  <a:tcPr marT="45728" marB="45728"/>
                </a:tc>
              </a:tr>
              <a:tr h="4392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Coca Cola</a:t>
                      </a:r>
                      <a:endParaRPr lang="en-US" sz="2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9,5%</a:t>
                      </a:r>
                      <a:endParaRPr lang="en-US" sz="20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25.000</a:t>
                      </a:r>
                      <a:endParaRPr lang="en-US" sz="2000" dirty="0"/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3725" y="762000"/>
            <a:ext cx="82296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latin typeface="+mj-lt"/>
              </a:rPr>
              <a:t>Jika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membentuk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portofolio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senilai</a:t>
            </a:r>
            <a:r>
              <a:rPr lang="en-US" sz="2200" dirty="0">
                <a:latin typeface="+mj-lt"/>
              </a:rPr>
              <a:t> $100.000,- </a:t>
            </a:r>
            <a:r>
              <a:rPr lang="en-US" sz="2200" dirty="0" err="1">
                <a:latin typeface="+mj-lt"/>
              </a:rPr>
              <a:t>dengan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menginvestasikan</a:t>
            </a:r>
            <a:r>
              <a:rPr lang="en-US" sz="2200" dirty="0">
                <a:latin typeface="+mj-lt"/>
              </a:rPr>
              <a:t> $25.000 </a:t>
            </a:r>
            <a:r>
              <a:rPr lang="en-US" sz="2200" dirty="0" err="1">
                <a:latin typeface="+mj-lt"/>
              </a:rPr>
              <a:t>untuk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setiap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saham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Hitunglah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pengembalian</a:t>
            </a:r>
            <a:r>
              <a:rPr lang="en-US" sz="2200" dirty="0">
                <a:latin typeface="+mj-lt"/>
              </a:rPr>
              <a:t> (return) </a:t>
            </a:r>
            <a:r>
              <a:rPr lang="en-US" sz="2200" dirty="0" err="1">
                <a:latin typeface="+mj-lt"/>
              </a:rPr>
              <a:t>portofolio</a:t>
            </a:r>
            <a:r>
              <a:rPr lang="en-US" sz="2200" dirty="0">
                <a:latin typeface="+mj-lt"/>
              </a:rPr>
              <a:t> yang </a:t>
            </a:r>
            <a:r>
              <a:rPr lang="en-US" sz="2200" dirty="0" err="1">
                <a:latin typeface="+mj-lt"/>
              </a:rPr>
              <a:t>diharapkan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id-ID" smtClean="0"/>
              <a:t>Portfolio Risk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2775" y="1676400"/>
            <a:ext cx="8302625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Risiko portofolio bukanlah penjumlahan sederhana dari risiko sekuritas-sekuritas yang membentuk portfolio tersebut.</a:t>
            </a:r>
            <a:endParaRPr lang="en-US" altLang="id-ID" sz="2700" smtClean="0"/>
          </a:p>
          <a:p>
            <a:pPr eaLnBrk="1" hangingPunct="1">
              <a:lnSpc>
                <a:spcPct val="90000"/>
              </a:lnSpc>
            </a:pPr>
            <a:r>
              <a:rPr lang="en-US" altLang="id-ID" sz="2700" smtClean="0"/>
              <a:t>Diukur dengan deviasi standar portfolio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700" smtClean="0"/>
              <a:t>Tetapi, tidak dihitung/dicari dengan menggunakan rata2 tertimbang deviasi standar masing2 sekuritas dalam portfolio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700" smtClean="0"/>
              <a:t>Apabila menggunakan itu, berarti mengabaikan korelasi antara sekuritas2 yang ada di dalam portfolio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700" smtClean="0"/>
              <a:t>Korelasi antara sekuritas2 tsb mempengaruhi besarnya deviasi standar 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KOVARIAN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Dalam konteks manajemen portofolio, </a:t>
            </a:r>
            <a:r>
              <a:rPr lang="en-US" sz="3300" b="1" smtClean="0"/>
              <a:t>kovarians</a:t>
            </a:r>
            <a:r>
              <a:rPr lang="en-US" smtClean="0"/>
              <a:t> menunjukkan sejauh mana return dari dua sekuritas mempunyai kecenderungan bergerak bersama-sama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Koefisien Korelasi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000" smtClean="0"/>
              <a:t>Dalam konteks diversifikasi, korelasi menunjukkan sejauh mana return dari suatu sekuritas terkait satu dengan lainnya: 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jika </a:t>
            </a:r>
            <a:r>
              <a:rPr lang="en-US" smtClean="0">
                <a:sym typeface="Symbol" pitchFamily="18" charset="2"/>
              </a:rPr>
              <a:t></a:t>
            </a:r>
            <a:r>
              <a:rPr lang="en-US" baseline="-25000" smtClean="0"/>
              <a:t>i,j</a:t>
            </a:r>
            <a:r>
              <a:rPr lang="en-US" smtClean="0"/>
              <a:t>  = +1,0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berarti korelasi positif sempurna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jika </a:t>
            </a:r>
            <a:r>
              <a:rPr lang="en-US" smtClean="0">
                <a:sym typeface="Symbol" pitchFamily="18" charset="2"/>
              </a:rPr>
              <a:t></a:t>
            </a:r>
            <a:r>
              <a:rPr lang="en-US" baseline="-25000" smtClean="0"/>
              <a:t>i,j </a:t>
            </a:r>
            <a:r>
              <a:rPr lang="en-US" smtClean="0"/>
              <a:t> = -1,0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berarti korelasi negatif sempurna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jika </a:t>
            </a:r>
            <a:r>
              <a:rPr lang="en-US" smtClean="0">
                <a:sym typeface="Symbol" pitchFamily="18" charset="2"/>
              </a:rPr>
              <a:t></a:t>
            </a:r>
            <a:r>
              <a:rPr lang="en-US" baseline="-25000" smtClean="0"/>
              <a:t>i,j</a:t>
            </a:r>
            <a:r>
              <a:rPr lang="en-US" smtClean="0"/>
              <a:t>  =  0,0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 berarti tidak ada korelasi</a:t>
            </a:r>
            <a:r>
              <a:rPr lang="en-US" b="1" smtClean="0"/>
              <a:t> </a:t>
            </a:r>
          </a:p>
          <a:p>
            <a:pPr>
              <a:buFont typeface="Wingdings" pitchFamily="2" charset="2"/>
              <a:buChar char="§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900" smtClean="0"/>
              <a:t>Konsep Koefisien Korelasi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76400"/>
            <a:ext cx="8153400" cy="4800600"/>
          </a:xfrm>
        </p:spPr>
        <p:txBody>
          <a:bodyPr/>
          <a:lstStyle/>
          <a:p>
            <a:r>
              <a:rPr lang="en-US" sz="2600" smtClean="0"/>
              <a:t>Penggabungan dua sekuritas yang berkorelasi positif sempurna (+1,0) tidak akan memberikan manfaat pengurangan risiko.</a:t>
            </a:r>
          </a:p>
          <a:p>
            <a:r>
              <a:rPr lang="en-US" sz="2600" smtClean="0"/>
              <a:t>Penggabungan dua sekuritas yang berkorelasi nol, akan mengurangi risiko portofolio secara signifikan. </a:t>
            </a:r>
          </a:p>
          <a:p>
            <a:r>
              <a:rPr lang="en-US" sz="2600" smtClean="0"/>
              <a:t>Penggabungan dua buah sekuritas yang berkorelasi negatif sempurna (-1,0) akan menghilangkan risiko kedua sekuritas tersebut. </a:t>
            </a:r>
          </a:p>
          <a:p>
            <a:r>
              <a:rPr lang="en-US" sz="2600" smtClean="0"/>
              <a:t>Dalam dunia nyata, ketiga jenis korelasi ekstrim tersebut (+1, 0, dan –1) sangat jarang terjadi.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439718"/>
          </a:xfrm>
        </p:spPr>
        <p:txBody>
          <a:bodyPr>
            <a:noAutofit/>
          </a:bodyPr>
          <a:lstStyle/>
          <a:p>
            <a:r>
              <a:rPr lang="id-ID" sz="2800" dirty="0" smtClean="0"/>
              <a:t>Eleman-elemen dalam pengembalian keputusan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 marL="457200" indent="-457200">
              <a:buNone/>
            </a:pPr>
            <a:r>
              <a:rPr lang="id-ID" sz="1800" dirty="0" smtClean="0"/>
              <a:t>1.	</a:t>
            </a:r>
            <a:r>
              <a:rPr lang="id-ID" sz="1800" dirty="0" smtClean="0">
                <a:solidFill>
                  <a:srgbClr val="C00000"/>
                </a:solidFill>
              </a:rPr>
              <a:t>Tindakan atau Alternatif</a:t>
            </a:r>
          </a:p>
          <a:p>
            <a:pPr marL="457200" indent="-457200">
              <a:buNone/>
            </a:pPr>
            <a:r>
              <a:rPr lang="id-ID" sz="1800" dirty="0" smtClean="0"/>
              <a:t>	Menggambarkanbeberapa alternatif atau pilihan yang diambil oleh pengambil keputusan</a:t>
            </a:r>
          </a:p>
          <a:p>
            <a:pPr marL="457200" indent="-457200">
              <a:buNone/>
            </a:pPr>
            <a:r>
              <a:rPr lang="id-ID" sz="1800" dirty="0" smtClean="0"/>
              <a:t>2.	</a:t>
            </a:r>
            <a:r>
              <a:rPr lang="id-ID" sz="1800" i="1" dirty="0" smtClean="0">
                <a:solidFill>
                  <a:srgbClr val="C00000"/>
                </a:solidFill>
              </a:rPr>
              <a:t>State of Nature</a:t>
            </a:r>
          </a:p>
          <a:p>
            <a:pPr marL="457200" indent="-457200">
              <a:buNone/>
            </a:pPr>
            <a:r>
              <a:rPr lang="id-ID" sz="1800" dirty="0" smtClean="0"/>
              <a:t>	Situasi dimasa mendatang yang pada dasarnya sulit untuk diprediksi (diluar kendali pengambil keputusan)</a:t>
            </a:r>
          </a:p>
          <a:p>
            <a:pPr marL="457200" indent="-457200">
              <a:buNone/>
            </a:pPr>
            <a:r>
              <a:rPr lang="id-ID" sz="1800" dirty="0" smtClean="0"/>
              <a:t>3.	</a:t>
            </a:r>
            <a:r>
              <a:rPr lang="id-ID" sz="1800" i="1" dirty="0" smtClean="0">
                <a:solidFill>
                  <a:srgbClr val="C00000"/>
                </a:solidFill>
              </a:rPr>
              <a:t>Tabel Payoff</a:t>
            </a:r>
          </a:p>
          <a:p>
            <a:pPr marL="457200" indent="-457200">
              <a:buNone/>
            </a:pPr>
            <a:r>
              <a:rPr lang="id-ID" sz="1800" dirty="0" smtClean="0"/>
              <a:t>	Menggambarkan hasil pertukaran (kombinasi) antara tindakan dan state of nature</a:t>
            </a:r>
          </a:p>
          <a:p>
            <a:pPr marL="457200" indent="-457200">
              <a:buNone/>
            </a:pPr>
            <a:endParaRPr lang="id-ID" dirty="0" smtClean="0"/>
          </a:p>
          <a:p>
            <a:pPr marL="457200" indent="-457200">
              <a:buNone/>
            </a:pPr>
            <a:endParaRPr lang="id-ID" dirty="0" smtClean="0"/>
          </a:p>
          <a:p>
            <a:pPr marL="457200" indent="-457200">
              <a:buNone/>
            </a:pPr>
            <a:endParaRPr lang="id-ID" dirty="0" smtClean="0"/>
          </a:p>
          <a:p>
            <a:pPr marL="457200" indent="-457200">
              <a:buNone/>
            </a:pPr>
            <a:endParaRPr lang="id-ID" dirty="0" smtClean="0"/>
          </a:p>
          <a:p>
            <a:pPr marL="457200" indent="-457200">
              <a:buNone/>
            </a:pPr>
            <a:endParaRPr lang="id-ID" dirty="0" smtClean="0"/>
          </a:p>
          <a:p>
            <a:pPr marL="457200" indent="-457200">
              <a:buNone/>
            </a:pPr>
            <a:endParaRPr lang="id-ID" dirty="0" smtClean="0"/>
          </a:p>
          <a:p>
            <a:pPr marL="457200" indent="-457200">
              <a:buNone/>
            </a:pPr>
            <a:endParaRPr lang="id-ID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14752"/>
            <a:ext cx="4329130" cy="29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232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Risiko Portofolio: Kasus 2 Sekuritas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fld id="{28661467-5C41-4461-9C19-E4B4BDEE3CA1}" type="slidenum">
              <a:rPr lang="en-US" sz="1200"/>
              <a:pPr>
                <a:lnSpc>
                  <a:spcPct val="80000"/>
                </a:lnSpc>
              </a:pPr>
              <a:t>41</a:t>
            </a:fld>
            <a:endParaRPr lang="en-US" sz="1200"/>
          </a:p>
        </p:txBody>
      </p:sp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714375" y="1643063"/>
            <a:ext cx="4017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Rumus yang dipakai adalah: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785813" y="4748213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Keterangan:</a:t>
            </a:r>
          </a:p>
          <a:p>
            <a:r>
              <a:rPr lang="el-GR" sz="1600" b="1">
                <a:solidFill>
                  <a:srgbClr val="000000"/>
                </a:solidFill>
              </a:rPr>
              <a:t>σ</a:t>
            </a:r>
            <a:r>
              <a:rPr lang="en-US" sz="1600" b="1" baseline="-25000">
                <a:solidFill>
                  <a:srgbClr val="000000"/>
                </a:solidFill>
              </a:rPr>
              <a:t>p</a:t>
            </a:r>
            <a:r>
              <a:rPr lang="en-US" sz="1600" b="1">
                <a:solidFill>
                  <a:srgbClr val="000000"/>
                </a:solidFill>
              </a:rPr>
              <a:t>	= Standar deviasi portofolio</a:t>
            </a:r>
          </a:p>
          <a:p>
            <a:r>
              <a:rPr lang="en-US" sz="1600" b="1">
                <a:solidFill>
                  <a:srgbClr val="000000"/>
                </a:solidFill>
              </a:rPr>
              <a:t>W</a:t>
            </a:r>
            <a:r>
              <a:rPr lang="en-US" sz="1600" b="1" baseline="-25000">
                <a:solidFill>
                  <a:srgbClr val="000000"/>
                </a:solidFill>
              </a:rPr>
              <a:t>A</a:t>
            </a:r>
            <a:r>
              <a:rPr lang="en-US" sz="1600" b="1">
                <a:solidFill>
                  <a:srgbClr val="000000"/>
                </a:solidFill>
              </a:rPr>
              <a:t>	= Proporsi dari sekuritas A pada portofolio</a:t>
            </a:r>
          </a:p>
          <a:p>
            <a:r>
              <a:rPr lang="en-US" sz="1600" b="1">
                <a:solidFill>
                  <a:srgbClr val="000000"/>
                </a:solidFill>
              </a:rPr>
              <a:t>W</a:t>
            </a:r>
            <a:r>
              <a:rPr lang="en-US" sz="1600" b="1" baseline="-25000">
                <a:solidFill>
                  <a:srgbClr val="000000"/>
                </a:solidFill>
              </a:rPr>
              <a:t>B</a:t>
            </a:r>
            <a:r>
              <a:rPr lang="en-US" sz="1600" b="1">
                <a:solidFill>
                  <a:srgbClr val="000000"/>
                </a:solidFill>
              </a:rPr>
              <a:t>	= Proporsi dari sekuritas B pada portofolio</a:t>
            </a:r>
          </a:p>
          <a:p>
            <a:r>
              <a:rPr lang="el-GR" sz="1600" b="1">
                <a:solidFill>
                  <a:srgbClr val="000000"/>
                </a:solidFill>
              </a:rPr>
              <a:t>ρ</a:t>
            </a:r>
            <a:r>
              <a:rPr lang="en-US" sz="1600" b="1" baseline="-25000">
                <a:solidFill>
                  <a:srgbClr val="000000"/>
                </a:solidFill>
              </a:rPr>
              <a:t>AB</a:t>
            </a:r>
            <a:r>
              <a:rPr lang="en-US" sz="1600" b="1">
                <a:solidFill>
                  <a:srgbClr val="000000"/>
                </a:solidFill>
              </a:rPr>
              <a:t>	= Koefisien korelasi pada sekuritas A dan B</a:t>
            </a:r>
          </a:p>
        </p:txBody>
      </p:sp>
      <p:graphicFrame>
        <p:nvGraphicFramePr>
          <p:cNvPr id="50182" name="Object 9"/>
          <p:cNvGraphicFramePr>
            <a:graphicFrameLocks noChangeAspect="1"/>
          </p:cNvGraphicFramePr>
          <p:nvPr/>
        </p:nvGraphicFramePr>
        <p:xfrm>
          <a:off x="904875" y="2357438"/>
          <a:ext cx="7694613" cy="746125"/>
        </p:xfrm>
        <a:graphic>
          <a:graphicData uri="http://schemas.openxmlformats.org/presentationml/2006/ole">
            <p:oleObj spid="_x0000_s3074" name="Equation" r:id="rId3" imgW="3009900" imgH="292100" progId="Equation.DSMT4">
              <p:embed/>
            </p:oleObj>
          </a:graphicData>
        </a:graphic>
      </p:graphicFrame>
      <p:graphicFrame>
        <p:nvGraphicFramePr>
          <p:cNvPr id="50183" name="Object 3"/>
          <p:cNvGraphicFramePr>
            <a:graphicFrameLocks noChangeAspect="1"/>
          </p:cNvGraphicFramePr>
          <p:nvPr/>
        </p:nvGraphicFramePr>
        <p:xfrm>
          <a:off x="1416050" y="3754438"/>
          <a:ext cx="6784975" cy="746125"/>
        </p:xfrm>
        <a:graphic>
          <a:graphicData uri="http://schemas.openxmlformats.org/presentationml/2006/ole">
            <p:oleObj spid="_x0000_s3075" name="Equation" r:id="rId4" imgW="2654300" imgH="292100" progId="Equation.DSMT4">
              <p:embed/>
            </p:oleObj>
          </a:graphicData>
        </a:graphic>
      </p:graphicFrame>
      <p:sp>
        <p:nvSpPr>
          <p:cNvPr id="50184" name="TextBox 11"/>
          <p:cNvSpPr txBox="1">
            <a:spLocks noChangeArrowheads="1"/>
          </p:cNvSpPr>
          <p:nvPr/>
        </p:nvSpPr>
        <p:spPr bwMode="auto">
          <a:xfrm>
            <a:off x="4357688" y="3181350"/>
            <a:ext cx="80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Atau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Risiko Portofolio: Kasus 2 Sekuritas (Contoh)</a:t>
            </a:r>
            <a:endParaRPr lang="en-US" sz="3600" smtClean="0"/>
          </a:p>
        </p:txBody>
      </p:sp>
      <p:sp>
        <p:nvSpPr>
          <p:cNvPr id="5120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1905000"/>
            <a:ext cx="7772400" cy="4648200"/>
          </a:xfrm>
          <a:blipFill rotWithShape="0">
            <a:blip r:embed="rId2"/>
            <a:stretch>
              <a:fillRect l="-157" t="-1050"/>
            </a:stretch>
          </a:blip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fld id="{08478980-7344-4C15-BE9A-25958D966CCA}" type="slidenum">
              <a:rPr lang="en-US" sz="1200"/>
              <a:pPr>
                <a:lnSpc>
                  <a:spcPct val="80000"/>
                </a:lnSpc>
              </a:pPr>
              <a:t>42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01638" y="188913"/>
            <a:ext cx="6024562" cy="731837"/>
          </a:xfrm>
        </p:spPr>
        <p:txBody>
          <a:bodyPr/>
          <a:lstStyle/>
          <a:p>
            <a:pPr eaLnBrk="1" hangingPunct="1"/>
            <a:r>
              <a:rPr lang="en-US" altLang="id-ID" sz="3200" smtClean="0"/>
              <a:t>MARKET AND DIVERSIFIABLE RISK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01638" y="841375"/>
            <a:ext cx="8437562" cy="4191000"/>
          </a:xfrm>
        </p:spPr>
        <p:txBody>
          <a:bodyPr/>
          <a:lstStyle/>
          <a:p>
            <a:pPr eaLnBrk="1" hangingPunct="1"/>
            <a:r>
              <a:rPr lang="en-US" altLang="id-ID" sz="1900" smtClean="0"/>
              <a:t>Dalam suatu kondisi-kondisi tertentu, mengkombinasikan sekuritas dalam portfolio mengurangi risiko tapi tidak menghilangkan risiko</a:t>
            </a:r>
          </a:p>
          <a:p>
            <a:pPr eaLnBrk="1" hangingPunct="1"/>
            <a:r>
              <a:rPr lang="en-US" altLang="id-ID" sz="1900" smtClean="0"/>
              <a:t>Apa yg terjadi apabila kita memasukkan lebih dari dua saham di portfolio?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1900" smtClean="0"/>
              <a:t>Market and diversifiable risk:</a:t>
            </a:r>
          </a:p>
          <a:p>
            <a:pPr eaLnBrk="1" hangingPunct="1"/>
            <a:endParaRPr lang="en-US" altLang="id-ID" sz="1800" smtClean="0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4268788" y="2087563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4268788" y="4373563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 rot="-5400000">
            <a:off x="2493169" y="3232944"/>
            <a:ext cx="26987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62025" eaLnBrk="1" hangingPunct="1"/>
            <a:r>
              <a:rPr lang="en-US" altLang="id-ID" sz="1700">
                <a:latin typeface="Arial" charset="0"/>
              </a:rPr>
              <a:t>Deviasi Standar Portfolio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497388" y="4346575"/>
            <a:ext cx="34131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700">
                <a:latin typeface="Arial" charset="0"/>
              </a:rPr>
              <a:t>Jumlah Sekuritas Dalam Portfolio</a:t>
            </a:r>
          </a:p>
        </p:txBody>
      </p:sp>
      <p:sp>
        <p:nvSpPr>
          <p:cNvPr id="52232" name="Freeform 8"/>
          <p:cNvSpPr>
            <a:spLocks/>
          </p:cNvSpPr>
          <p:nvPr/>
        </p:nvSpPr>
        <p:spPr bwMode="auto">
          <a:xfrm>
            <a:off x="4268788" y="2289175"/>
            <a:ext cx="4038600" cy="1295400"/>
          </a:xfrm>
          <a:custGeom>
            <a:avLst/>
            <a:gdLst>
              <a:gd name="T0" fmla="*/ 0 w 2304"/>
              <a:gd name="T1" fmla="*/ 0 h 720"/>
              <a:gd name="T2" fmla="*/ 2147483646 w 2304"/>
              <a:gd name="T3" fmla="*/ 2147483646 h 720"/>
              <a:gd name="T4" fmla="*/ 2147483646 w 2304"/>
              <a:gd name="T5" fmla="*/ 2147483646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4" h="720">
                <a:moveTo>
                  <a:pt x="0" y="0"/>
                </a:moveTo>
                <a:cubicBezTo>
                  <a:pt x="192" y="180"/>
                  <a:pt x="384" y="360"/>
                  <a:pt x="768" y="480"/>
                </a:cubicBezTo>
                <a:cubicBezTo>
                  <a:pt x="1152" y="600"/>
                  <a:pt x="2008" y="680"/>
                  <a:pt x="2304" y="7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4278313" y="3557588"/>
            <a:ext cx="39624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4802188" y="28225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5259388" y="3051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6097588" y="36607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4797425" y="3584575"/>
            <a:ext cx="842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900">
                <a:latin typeface="Arial" charset="0"/>
              </a:rPr>
              <a:t>Risiko</a:t>
            </a:r>
          </a:p>
          <a:p>
            <a:pPr defTabSz="962025" eaLnBrk="1" hangingPunct="1"/>
            <a:r>
              <a:rPr lang="en-US" altLang="id-ID" sz="1900">
                <a:latin typeface="Arial" charset="0"/>
              </a:rPr>
              <a:t>Total</a:t>
            </a:r>
          </a:p>
        </p:txBody>
      </p:sp>
      <p:sp>
        <p:nvSpPr>
          <p:cNvPr id="52238" name="AutoShape 14"/>
          <p:cNvSpPr>
            <a:spLocks/>
          </p:cNvSpPr>
          <p:nvPr/>
        </p:nvSpPr>
        <p:spPr bwMode="auto">
          <a:xfrm>
            <a:off x="5945188" y="2365375"/>
            <a:ext cx="2209800" cy="457200"/>
          </a:xfrm>
          <a:prstGeom prst="borderCallout1">
            <a:avLst>
              <a:gd name="adj1" fmla="val 25000"/>
              <a:gd name="adj2" fmla="val -3449"/>
              <a:gd name="adj3" fmla="val 183333"/>
              <a:gd name="adj4" fmla="val -275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62025" eaLnBrk="1" hangingPunct="1"/>
            <a:r>
              <a:rPr lang="en-US" altLang="id-ID" sz="1900">
                <a:latin typeface="Arial" charset="0"/>
              </a:rPr>
              <a:t>Diversifiable Risk</a:t>
            </a:r>
          </a:p>
        </p:txBody>
      </p:sp>
      <p:sp>
        <p:nvSpPr>
          <p:cNvPr id="52239" name="AutoShape 15"/>
          <p:cNvSpPr>
            <a:spLocks/>
          </p:cNvSpPr>
          <p:nvPr/>
        </p:nvSpPr>
        <p:spPr bwMode="auto">
          <a:xfrm>
            <a:off x="6783388" y="3736975"/>
            <a:ext cx="1676400" cy="419100"/>
          </a:xfrm>
          <a:prstGeom prst="borderCallout1">
            <a:avLst>
              <a:gd name="adj1" fmla="val 27273"/>
              <a:gd name="adj2" fmla="val -4546"/>
              <a:gd name="adj3" fmla="val 27273"/>
              <a:gd name="adj4" fmla="val -40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defTabSz="962025" eaLnBrk="1" hangingPunct="1"/>
            <a:r>
              <a:rPr lang="en-US" altLang="id-ID" sz="1900">
                <a:latin typeface="Arial" charset="0"/>
              </a:rPr>
              <a:t>Market Risk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392113" y="4727575"/>
            <a:ext cx="844708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id-ID" sz="2000">
                <a:latin typeface="Arial" charset="0"/>
              </a:rPr>
              <a:t>Risiko dari portfolio akan berkurang seiring dengan bertambahnya jumlah saham di portfolio</a:t>
            </a:r>
          </a:p>
          <a:p>
            <a:endParaRPr lang="en-US" altLang="id-ID" sz="1100">
              <a:latin typeface="Arial" charset="0"/>
            </a:endParaRPr>
          </a:p>
          <a:p>
            <a:r>
              <a:rPr lang="en-US" altLang="id-ID" sz="2000">
                <a:latin typeface="Arial" charset="0"/>
              </a:rPr>
              <a:t>In the real world, dimana koefisien korelasi diantara saham-saham individu pada umumnya positive tapi kurang dari 1, beberapa risiko, tidak semuanya, dapat dihilangkan</a:t>
            </a:r>
            <a:r>
              <a:rPr lang="en-US" altLang="id-ID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226425" cy="990600"/>
          </a:xfrm>
        </p:spPr>
        <p:txBody>
          <a:bodyPr/>
          <a:lstStyle/>
          <a:p>
            <a:r>
              <a:rPr lang="en-US" smtClean="0"/>
              <a:t>Capital Asset Pricing Model (CAPM)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76400"/>
            <a:ext cx="8153400" cy="4953000"/>
          </a:xfrm>
        </p:spPr>
        <p:txBody>
          <a:bodyPr/>
          <a:lstStyle/>
          <a:p>
            <a:r>
              <a:rPr lang="en-US" sz="2800" smtClean="0"/>
              <a:t>Capital Asset Pricing Model (CAPM) merupakan model untuk menentukan harga suatu asset. </a:t>
            </a:r>
            <a:endParaRPr lang="en-US" sz="2700" smtClean="0"/>
          </a:p>
          <a:p>
            <a:r>
              <a:rPr lang="en-US" sz="2700" smtClean="0"/>
              <a:t>CAPM adalah sebuah model yang menggambarkan hubungan antara risiko dan return yang diharapkann, model ini digunakan dalam penilaian harga sekuritas </a:t>
            </a:r>
          </a:p>
          <a:p>
            <a:r>
              <a:rPr lang="en-US" sz="2700" smtClean="0"/>
              <a:t>Model CAPM diperkenalkan oleh Treynor, Sharpe dan Litner, merupakan pengembangan teori portofolio yang  dikemukakan oleh Markowitz dengan memperkenalkan istilah baru yaitu risiko sistematik (</a:t>
            </a:r>
            <a:r>
              <a:rPr lang="en-US" sz="2700" i="1" smtClean="0"/>
              <a:t>systematic risk)</a:t>
            </a:r>
            <a:r>
              <a:rPr lang="en-US" sz="2700" smtClean="0"/>
              <a:t> dan risiko spesifik/risiko tidak sistematik (spesific risk/unsystematic risk).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id-ID" smtClean="0"/>
              <a:t>CAPM</a:t>
            </a:r>
          </a:p>
        </p:txBody>
      </p:sp>
      <p:sp>
        <p:nvSpPr>
          <p:cNvPr id="54275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343400"/>
          </a:xfrm>
        </p:spPr>
        <p:txBody>
          <a:bodyPr/>
          <a:lstStyle/>
          <a:p>
            <a:r>
              <a:rPr lang="en-US" altLang="id-ID" sz="3300" smtClean="0"/>
              <a:t>Digunakan untuk menganalisis risk dan rates of return</a:t>
            </a:r>
          </a:p>
          <a:p>
            <a:r>
              <a:rPr lang="en-US" altLang="id-ID" sz="3300" b="1" smtClean="0"/>
              <a:t>Kesimpulan dari CAPM</a:t>
            </a:r>
            <a:r>
              <a:rPr lang="en-US" altLang="id-ID" sz="3300" smtClean="0"/>
              <a:t>: risiko yg relevant dari suatu saham adalah kontribusi risiko saham tersebut pada risiko portfolio</a:t>
            </a:r>
          </a:p>
          <a:p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id-ID" smtClean="0"/>
              <a:t>BETA DALAM CAPM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2775" y="1676400"/>
            <a:ext cx="8153400" cy="4419600"/>
          </a:xfrm>
        </p:spPr>
        <p:txBody>
          <a:bodyPr/>
          <a:lstStyle/>
          <a:p>
            <a:pPr eaLnBrk="1" hangingPunct="1"/>
            <a:r>
              <a:rPr lang="en-US" altLang="id-ID" sz="2700" smtClean="0"/>
              <a:t>Koefisien Beta adalah jumlah risiko dari suatu saham yang dikontribusikan untuk portfolio pasar</a:t>
            </a:r>
          </a:p>
          <a:p>
            <a:pPr eaLnBrk="1" hangingPunct="1"/>
            <a:r>
              <a:rPr lang="en-US" altLang="id-ID" sz="2700" smtClean="0"/>
              <a:t>Saham dengan deviasi standar tinggi akan mempunyai beta yg tinggi pula. Oleh karena itu, saham dengan </a:t>
            </a:r>
            <a:r>
              <a:rPr lang="en-US" altLang="id-ID" sz="2700" i="1" smtClean="0"/>
              <a:t>stand alone </a:t>
            </a:r>
            <a:r>
              <a:rPr lang="en-US" altLang="id-ID" sz="2700" smtClean="0"/>
              <a:t>tinggi akan mengkontribusikan banyak risiko untuk portfolio</a:t>
            </a:r>
          </a:p>
          <a:p>
            <a:pPr eaLnBrk="1" hangingPunct="1"/>
            <a:r>
              <a:rPr lang="en-US" altLang="id-ID" sz="2700" smtClean="0"/>
              <a:t>Beta mengukur volatilitas suatu saham relatif dengan saham rata-rata.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id-ID" smtClean="0"/>
              <a:t>BETA DALAM CAPM</a:t>
            </a:r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2886075" y="2097088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1590675" y="4154488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 flipH="1">
            <a:off x="2581275" y="2173288"/>
            <a:ext cx="1676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 flipH="1">
            <a:off x="2047875" y="2706688"/>
            <a:ext cx="24384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 flipV="1">
            <a:off x="1895475" y="3011488"/>
            <a:ext cx="2895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3327400" y="41116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200">
                <a:latin typeface="Arial" charset="0"/>
              </a:rPr>
              <a:t>10</a:t>
            </a:r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2581275" y="3468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200">
                <a:latin typeface="Arial" charset="0"/>
              </a:rPr>
              <a:t>10</a:t>
            </a:r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2047875" y="4108450"/>
            <a:ext cx="40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200">
                <a:latin typeface="Arial" charset="0"/>
              </a:rPr>
              <a:t>-10</a:t>
            </a: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2559050" y="4535488"/>
            <a:ext cx="403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200">
                <a:latin typeface="Arial" charset="0"/>
              </a:rPr>
              <a:t>-10</a:t>
            </a: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4233863" y="2065338"/>
            <a:ext cx="223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600">
                <a:latin typeface="Arial" charset="0"/>
              </a:rPr>
              <a:t>Stok H, High Risk, b=2</a:t>
            </a: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4462463" y="2446338"/>
            <a:ext cx="2562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600">
                <a:latin typeface="Arial" charset="0"/>
              </a:rPr>
              <a:t>Stok A, Average Risk, b=1</a:t>
            </a:r>
          </a:p>
        </p:txBody>
      </p:sp>
      <p:sp>
        <p:nvSpPr>
          <p:cNvPr id="56334" name="Text Box 15"/>
          <p:cNvSpPr txBox="1">
            <a:spLocks noChangeArrowheads="1"/>
          </p:cNvSpPr>
          <p:nvPr/>
        </p:nvSpPr>
        <p:spPr bwMode="auto">
          <a:xfrm>
            <a:off x="4767263" y="2903538"/>
            <a:ext cx="2325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600">
                <a:latin typeface="Arial" charset="0"/>
              </a:rPr>
              <a:t>Stok L, Low Risk, b=0.5</a:t>
            </a:r>
          </a:p>
        </p:txBody>
      </p:sp>
      <p:sp>
        <p:nvSpPr>
          <p:cNvPr id="56335" name="Text Box 16"/>
          <p:cNvSpPr txBox="1">
            <a:spLocks noChangeArrowheads="1"/>
          </p:cNvSpPr>
          <p:nvPr/>
        </p:nvSpPr>
        <p:spPr bwMode="auto">
          <a:xfrm rot="-5400000">
            <a:off x="1582737" y="2860676"/>
            <a:ext cx="1641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600">
                <a:latin typeface="Arial" charset="0"/>
              </a:rPr>
              <a:t>Return on Stock</a:t>
            </a:r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3114675" y="4335463"/>
            <a:ext cx="325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600">
                <a:latin typeface="Arial" charset="0"/>
              </a:rPr>
              <a:t>Return on Market / Portfolio Pasar</a:t>
            </a:r>
          </a:p>
        </p:txBody>
      </p:sp>
      <p:sp>
        <p:nvSpPr>
          <p:cNvPr id="52241" name="Text Box 18"/>
          <p:cNvSpPr txBox="1">
            <a:spLocks noChangeArrowheads="1"/>
          </p:cNvSpPr>
          <p:nvPr/>
        </p:nvSpPr>
        <p:spPr bwMode="auto">
          <a:xfrm>
            <a:off x="474663" y="5321300"/>
            <a:ext cx="84899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altLang="id-ID" sz="2000" dirty="0" smtClean="0">
                <a:latin typeface="Arial" panose="020B0604020202020204" pitchFamily="34" charset="0"/>
              </a:rPr>
              <a:t> </a:t>
            </a:r>
            <a:r>
              <a:rPr lang="en-US" altLang="id-ID" sz="2000" dirty="0" err="1" smtClean="0">
                <a:latin typeface="+mj-lt"/>
              </a:rPr>
              <a:t>Stok</a:t>
            </a:r>
            <a:r>
              <a:rPr lang="en-US" altLang="id-ID" sz="2000" dirty="0" smtClean="0">
                <a:latin typeface="+mj-lt"/>
              </a:rPr>
              <a:t> A </a:t>
            </a:r>
            <a:r>
              <a:rPr lang="en-US" altLang="id-ID" sz="2000" dirty="0" err="1" smtClean="0">
                <a:latin typeface="+mj-lt"/>
              </a:rPr>
              <a:t>mempunyai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risiko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pasar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yg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sama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dgn</a:t>
            </a:r>
            <a:r>
              <a:rPr lang="en-US" altLang="id-ID" sz="2000" dirty="0" smtClean="0">
                <a:latin typeface="+mj-lt"/>
              </a:rPr>
              <a:t> portfolio </a:t>
            </a:r>
            <a:r>
              <a:rPr lang="en-US" altLang="id-ID" sz="2000" dirty="0" err="1" smtClean="0">
                <a:latin typeface="+mj-lt"/>
              </a:rPr>
              <a:t>pasar</a:t>
            </a:r>
            <a:endParaRPr lang="en-US" altLang="id-ID" sz="2000" dirty="0" smtClean="0">
              <a:latin typeface="+mj-lt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Stok</a:t>
            </a:r>
            <a:r>
              <a:rPr lang="en-US" altLang="id-ID" sz="2000" dirty="0" smtClean="0">
                <a:latin typeface="+mj-lt"/>
              </a:rPr>
              <a:t> H </a:t>
            </a:r>
            <a:r>
              <a:rPr lang="en-US" altLang="id-ID" sz="2000" dirty="0" err="1" smtClean="0">
                <a:latin typeface="+mj-lt"/>
              </a:rPr>
              <a:t>mempunyai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risiko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pasar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yg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lebih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besar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dari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pada</a:t>
            </a:r>
            <a:r>
              <a:rPr lang="en-US" altLang="id-ID" sz="2000" dirty="0" smtClean="0">
                <a:latin typeface="+mj-lt"/>
              </a:rPr>
              <a:t> portfolio </a:t>
            </a:r>
            <a:r>
              <a:rPr lang="en-US" altLang="id-ID" sz="2000" dirty="0" err="1" smtClean="0">
                <a:latin typeface="+mj-lt"/>
              </a:rPr>
              <a:t>pasar</a:t>
            </a:r>
            <a:endParaRPr lang="en-US" altLang="id-ID" sz="2000" dirty="0" smtClean="0">
              <a:latin typeface="+mj-lt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Stok</a:t>
            </a:r>
            <a:r>
              <a:rPr lang="en-US" altLang="id-ID" sz="2000" dirty="0" smtClean="0">
                <a:latin typeface="+mj-lt"/>
              </a:rPr>
              <a:t> L </a:t>
            </a:r>
            <a:r>
              <a:rPr lang="en-US" altLang="id-ID" sz="2000" dirty="0" err="1" smtClean="0">
                <a:latin typeface="+mj-lt"/>
              </a:rPr>
              <a:t>mempunyai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risiko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pasar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yg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lebih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kecil</a:t>
            </a:r>
            <a:r>
              <a:rPr lang="en-US" altLang="id-ID" sz="2000" dirty="0" smtClean="0">
                <a:latin typeface="+mj-lt"/>
              </a:rPr>
              <a:t> </a:t>
            </a:r>
            <a:r>
              <a:rPr lang="en-US" altLang="id-ID" sz="2000" dirty="0" err="1" smtClean="0">
                <a:latin typeface="+mj-lt"/>
              </a:rPr>
              <a:t>daripada</a:t>
            </a:r>
            <a:r>
              <a:rPr lang="en-US" altLang="id-ID" sz="2000" dirty="0" smtClean="0">
                <a:latin typeface="+mj-lt"/>
              </a:rPr>
              <a:t> portfolio </a:t>
            </a:r>
            <a:r>
              <a:rPr lang="en-US" altLang="id-ID" sz="2000" dirty="0" err="1" smtClean="0">
                <a:latin typeface="+mj-lt"/>
              </a:rPr>
              <a:t>pasar</a:t>
            </a:r>
            <a:endParaRPr lang="en-US" altLang="id-ID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id-ID" smtClean="0"/>
              <a:t>SECURITY MARKET LINE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35013" y="5727700"/>
            <a:ext cx="7696200" cy="779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2300" smtClean="0"/>
              <a:t>Market Risk Premium, RPM, menunjukkan premium yang diminta investor karena menanggung risiko dari saham rata2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2084388" y="2255838"/>
            <a:ext cx="1587" cy="264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2084388" y="4870450"/>
            <a:ext cx="3352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154363" y="5073650"/>
            <a:ext cx="2257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d-ID" sz="2200" dirty="0" err="1" smtClean="0">
                <a:latin typeface="+mn-lt"/>
              </a:rPr>
              <a:t>Risiko</a:t>
            </a:r>
            <a:r>
              <a:rPr lang="en-US" altLang="id-ID" sz="2200" dirty="0" smtClean="0">
                <a:latin typeface="+mn-lt"/>
              </a:rPr>
              <a:t> </a:t>
            </a:r>
            <a:r>
              <a:rPr lang="en-US" altLang="id-ID" sz="2200" dirty="0" err="1" smtClean="0">
                <a:latin typeface="+mn-lt"/>
              </a:rPr>
              <a:t>Pasar</a:t>
            </a:r>
            <a:r>
              <a:rPr lang="en-US" altLang="id-ID" sz="2200" dirty="0" smtClean="0">
                <a:latin typeface="+mn-lt"/>
              </a:rPr>
              <a:t> (Beta)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 rot="-5400000">
            <a:off x="17462" y="3455988"/>
            <a:ext cx="26717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62025" eaLnBrk="1" hangingPunct="1"/>
            <a:r>
              <a:rPr lang="en-US" altLang="id-ID" sz="2000">
                <a:latin typeface="Arial" charset="0"/>
              </a:rPr>
              <a:t>Return yg diharapkan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084388" y="4149725"/>
            <a:ext cx="30480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2084388" y="2930525"/>
            <a:ext cx="2057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4141788" y="2930525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836988" y="4832350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900">
                <a:latin typeface="Arial" charset="0"/>
              </a:rPr>
              <a:t>1.0</a:t>
            </a:r>
          </a:p>
        </p:txBody>
      </p:sp>
      <p:sp>
        <p:nvSpPr>
          <p:cNvPr id="57356" name="AutoShape 12"/>
          <p:cNvSpPr>
            <a:spLocks/>
          </p:cNvSpPr>
          <p:nvPr/>
        </p:nvSpPr>
        <p:spPr bwMode="auto">
          <a:xfrm>
            <a:off x="5284788" y="2549525"/>
            <a:ext cx="76200" cy="1524000"/>
          </a:xfrm>
          <a:prstGeom prst="righ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>
              <a:latin typeface="Arial" charset="0"/>
            </a:endParaRPr>
          </a:p>
        </p:txBody>
      </p:sp>
      <p:sp>
        <p:nvSpPr>
          <p:cNvPr id="57357" name="AutoShape 13"/>
          <p:cNvSpPr>
            <a:spLocks/>
          </p:cNvSpPr>
          <p:nvPr/>
        </p:nvSpPr>
        <p:spPr bwMode="auto">
          <a:xfrm>
            <a:off x="5284788" y="4225925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>
              <a:latin typeface="Arial" charset="0"/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550988" y="3844925"/>
            <a:ext cx="565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900">
                <a:latin typeface="Arial" charset="0"/>
              </a:rPr>
              <a:t>K</a:t>
            </a:r>
            <a:r>
              <a:rPr lang="en-US" altLang="id-ID" sz="1900" baseline="-25000">
                <a:latin typeface="Arial" charset="0"/>
              </a:rPr>
              <a:t>RF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677988" y="2701925"/>
            <a:ext cx="48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900">
                <a:latin typeface="Arial" charset="0"/>
              </a:rPr>
              <a:t>K</a:t>
            </a:r>
            <a:r>
              <a:rPr lang="en-US" altLang="id-ID" sz="1900" baseline="-25000">
                <a:latin typeface="Arial" charset="0"/>
              </a:rPr>
              <a:t>M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760788" y="2543175"/>
            <a:ext cx="606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900">
                <a:latin typeface="Arial" charset="0"/>
              </a:rPr>
              <a:t>R</a:t>
            </a:r>
            <a:r>
              <a:rPr lang="en-US" altLang="id-ID" sz="1900" baseline="-25000">
                <a:latin typeface="Arial" charset="0"/>
              </a:rPr>
              <a:t>PM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4583113" y="2286000"/>
            <a:ext cx="6810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900">
                <a:latin typeface="Arial" charset="0"/>
              </a:rPr>
              <a:t>SML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5421313" y="2830513"/>
            <a:ext cx="11525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900">
                <a:latin typeface="Arial" charset="0"/>
              </a:rPr>
              <a:t>Premium</a:t>
            </a:r>
          </a:p>
          <a:p>
            <a:pPr defTabSz="962025" eaLnBrk="1" hangingPunct="1"/>
            <a:r>
              <a:rPr lang="en-US" altLang="id-ID" sz="1900">
                <a:latin typeface="Arial" charset="0"/>
              </a:rPr>
              <a:t>Risiko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5284788" y="4149725"/>
            <a:ext cx="17192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900">
                <a:latin typeface="Arial" charset="0"/>
              </a:rPr>
              <a:t>Tingkat bunga</a:t>
            </a:r>
          </a:p>
          <a:p>
            <a:pPr defTabSz="962025" eaLnBrk="1" hangingPunct="1"/>
            <a:r>
              <a:rPr lang="en-US" altLang="id-ID" sz="1900">
                <a:latin typeface="Arial" charset="0"/>
              </a:rPr>
              <a:t>Bebas risiko</a:t>
            </a:r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2084388" y="3616325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2998788" y="36163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2768600" y="4830763"/>
            <a:ext cx="52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900">
                <a:latin typeface="Arial" charset="0"/>
              </a:rPr>
              <a:t>0.5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1724025" y="3387725"/>
            <a:ext cx="436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900">
                <a:latin typeface="Arial" charset="0"/>
              </a:rPr>
              <a:t>K</a:t>
            </a:r>
            <a:r>
              <a:rPr lang="en-US" altLang="id-ID" sz="1900" baseline="-25000">
                <a:latin typeface="Arial" charset="0"/>
              </a:rPr>
              <a:t>L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735013" y="1508125"/>
            <a:ext cx="7629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id-ID" sz="2200" dirty="0" err="1" smtClean="0">
                <a:latin typeface="+mn-lt"/>
              </a:rPr>
              <a:t>Hubungan</a:t>
            </a:r>
            <a:r>
              <a:rPr lang="en-US" altLang="id-ID" sz="2200" dirty="0" smtClean="0">
                <a:latin typeface="+mn-lt"/>
              </a:rPr>
              <a:t> </a:t>
            </a:r>
            <a:r>
              <a:rPr lang="en-US" altLang="id-ID" sz="2200" dirty="0" err="1" smtClean="0">
                <a:latin typeface="+mn-lt"/>
              </a:rPr>
              <a:t>antara</a:t>
            </a:r>
            <a:r>
              <a:rPr lang="en-US" altLang="id-ID" sz="2200" dirty="0" smtClean="0">
                <a:latin typeface="+mn-lt"/>
              </a:rPr>
              <a:t> rate of return yang </a:t>
            </a:r>
            <a:r>
              <a:rPr lang="en-US" altLang="id-ID" sz="2200" dirty="0" err="1" smtClean="0">
                <a:latin typeface="+mn-lt"/>
              </a:rPr>
              <a:t>diminta</a:t>
            </a:r>
            <a:r>
              <a:rPr lang="en-US" altLang="id-ID" sz="2200" dirty="0" smtClean="0">
                <a:latin typeface="+mn-lt"/>
              </a:rPr>
              <a:t> </a:t>
            </a:r>
            <a:r>
              <a:rPr lang="en-US" altLang="id-ID" sz="2200" dirty="0" err="1" smtClean="0">
                <a:latin typeface="+mn-lt"/>
              </a:rPr>
              <a:t>dengan</a:t>
            </a:r>
            <a:r>
              <a:rPr lang="en-US" altLang="id-ID" sz="2200" dirty="0" smtClean="0">
                <a:latin typeface="+mn-lt"/>
              </a:rPr>
              <a:t> </a:t>
            </a:r>
            <a:r>
              <a:rPr lang="en-US" altLang="id-ID" sz="2200" dirty="0" err="1" smtClean="0">
                <a:latin typeface="+mn-lt"/>
              </a:rPr>
              <a:t>risiko</a:t>
            </a:r>
            <a:r>
              <a:rPr lang="en-US" altLang="id-ID" sz="2200" dirty="0" smtClean="0">
                <a:latin typeface="+mn-lt"/>
              </a:rPr>
              <a:t> </a:t>
            </a:r>
            <a:r>
              <a:rPr lang="en-US" altLang="id-ID" sz="2200" dirty="0" err="1" smtClean="0">
                <a:latin typeface="+mn-lt"/>
              </a:rPr>
              <a:t>pasar</a:t>
            </a:r>
            <a:r>
              <a:rPr lang="en-US" altLang="id-ID" sz="2200" dirty="0" smtClean="0">
                <a:latin typeface="+mn-lt"/>
              </a:rPr>
              <a:t> </a:t>
            </a:r>
            <a:r>
              <a:rPr lang="en-US" altLang="id-ID" sz="2200" dirty="0" err="1" smtClean="0">
                <a:latin typeface="+mn-lt"/>
              </a:rPr>
              <a:t>suatu</a:t>
            </a:r>
            <a:r>
              <a:rPr lang="en-US" altLang="id-ID" sz="2200" dirty="0" smtClean="0">
                <a:latin typeface="+mn-lt"/>
              </a:rPr>
              <a:t> </a:t>
            </a:r>
            <a:r>
              <a:rPr lang="en-US" altLang="id-ID" sz="2200" dirty="0" err="1" smtClean="0">
                <a:latin typeface="+mn-lt"/>
              </a:rPr>
              <a:t>sekuritas</a:t>
            </a:r>
            <a:endParaRPr lang="en-US" altLang="id-ID" sz="2200" dirty="0" smtClean="0">
              <a:latin typeface="+mn-lt"/>
            </a:endParaRPr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 flipV="1">
            <a:off x="2084388" y="2625725"/>
            <a:ext cx="2667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57370" name="AutoShape 26"/>
          <p:cNvSpPr>
            <a:spLocks/>
          </p:cNvSpPr>
          <p:nvPr/>
        </p:nvSpPr>
        <p:spPr bwMode="auto">
          <a:xfrm>
            <a:off x="3074988" y="3616325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>
              <a:latin typeface="Arial" charset="0"/>
            </a:endParaRP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3074988" y="3616325"/>
            <a:ext cx="113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200">
                <a:latin typeface="Arial" charset="0"/>
              </a:rPr>
              <a:t>Safe Stock’s </a:t>
            </a:r>
          </a:p>
          <a:p>
            <a:pPr defTabSz="962025" eaLnBrk="1" hangingPunct="1"/>
            <a:r>
              <a:rPr lang="en-US" altLang="id-ID" sz="1200">
                <a:latin typeface="Arial" charset="0"/>
              </a:rPr>
              <a:t>Risk Premium</a:t>
            </a:r>
          </a:p>
        </p:txBody>
      </p:sp>
      <p:sp>
        <p:nvSpPr>
          <p:cNvPr id="57372" name="AutoShape 28"/>
          <p:cNvSpPr>
            <a:spLocks/>
          </p:cNvSpPr>
          <p:nvPr/>
        </p:nvSpPr>
        <p:spPr bwMode="auto">
          <a:xfrm>
            <a:off x="4217988" y="3006725"/>
            <a:ext cx="228600" cy="1066800"/>
          </a:xfrm>
          <a:prstGeom prst="righ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>
              <a:latin typeface="Arial" charset="0"/>
            </a:endParaRPr>
          </a:p>
        </p:txBody>
      </p:sp>
      <p:sp>
        <p:nvSpPr>
          <p:cNvPr id="57373" name="Text Box 29"/>
          <p:cNvSpPr txBox="1">
            <a:spLocks noChangeArrowheads="1"/>
          </p:cNvSpPr>
          <p:nvPr/>
        </p:nvSpPr>
        <p:spPr bwMode="auto">
          <a:xfrm>
            <a:off x="4354513" y="3094038"/>
            <a:ext cx="893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62025" eaLnBrk="1" hangingPunct="1"/>
            <a:r>
              <a:rPr lang="en-US" altLang="id-ID" sz="1400">
                <a:latin typeface="Arial" charset="0"/>
              </a:rPr>
              <a:t>Market</a:t>
            </a:r>
          </a:p>
          <a:p>
            <a:pPr defTabSz="962025" eaLnBrk="1" hangingPunct="1"/>
            <a:r>
              <a:rPr lang="en-US" altLang="id-ID" sz="1400">
                <a:latin typeface="Arial" charset="0"/>
              </a:rPr>
              <a:t>Risk</a:t>
            </a:r>
          </a:p>
          <a:p>
            <a:pPr defTabSz="962025" eaLnBrk="1" hangingPunct="1"/>
            <a:r>
              <a:rPr lang="en-US" altLang="id-ID" sz="1400">
                <a:latin typeface="Arial" charset="0"/>
              </a:rPr>
              <a:t>Premium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id-ID" smtClean="0"/>
              <a:t>SECURITY MARKET LINE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68338" y="1760538"/>
            <a:ext cx="8007350" cy="47640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2600" b="1" smtClean="0"/>
              <a:t>R</a:t>
            </a:r>
            <a:r>
              <a:rPr lang="en-US" altLang="id-ID" sz="2600" b="1" baseline="-25000" smtClean="0"/>
              <a:t>PM</a:t>
            </a:r>
            <a:r>
              <a:rPr lang="en-US" altLang="id-ID" sz="2600" b="1" smtClean="0"/>
              <a:t> = </a:t>
            </a:r>
            <a:r>
              <a:rPr lang="en-US" altLang="id-ID" sz="3300" b="1" smtClean="0"/>
              <a:t>r</a:t>
            </a:r>
            <a:r>
              <a:rPr lang="en-US" altLang="id-ID" sz="2600" b="1" baseline="-25000" smtClean="0"/>
              <a:t>M</a:t>
            </a:r>
            <a:r>
              <a:rPr lang="en-US" altLang="id-ID" sz="2600" b="1" smtClean="0"/>
              <a:t> – </a:t>
            </a:r>
            <a:r>
              <a:rPr lang="en-US" altLang="id-ID" sz="3300" b="1" smtClean="0"/>
              <a:t>r</a:t>
            </a:r>
            <a:r>
              <a:rPr lang="en-US" altLang="id-ID" sz="2600" b="1" baseline="-25000" smtClean="0"/>
              <a:t>RF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2600" b="1" smtClean="0"/>
              <a:t>Risk Premium untuk stock i: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2600" b="1" smtClean="0"/>
              <a:t>R</a:t>
            </a:r>
            <a:r>
              <a:rPr lang="en-US" altLang="id-ID" sz="2600" b="1" baseline="-25000" smtClean="0"/>
              <a:t>Pi</a:t>
            </a:r>
            <a:r>
              <a:rPr lang="en-US" altLang="id-ID" sz="2600" b="1" smtClean="0"/>
              <a:t> = (R</a:t>
            </a:r>
            <a:r>
              <a:rPr lang="en-US" altLang="id-ID" sz="2600" b="1" baseline="-25000" smtClean="0"/>
              <a:t>PM</a:t>
            </a:r>
            <a:r>
              <a:rPr lang="en-US" altLang="id-ID" sz="2600" b="1" smtClean="0"/>
              <a:t>) b</a:t>
            </a:r>
            <a:r>
              <a:rPr lang="en-US" altLang="id-ID" sz="2600" b="1" baseline="-25000" smtClean="0"/>
              <a:t>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2300" smtClean="0"/>
              <a:t>Persamaan SML: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2300" b="1" smtClean="0"/>
              <a:t>Required rate of return on stock i =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2300" smtClean="0"/>
              <a:t>Risk free rate+(Market risk premium)(stock’s i beta)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id-ID" sz="23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3300" b="1" smtClean="0"/>
              <a:t>r</a:t>
            </a:r>
            <a:r>
              <a:rPr lang="en-US" altLang="id-ID" sz="2600" b="1" baseline="-25000" smtClean="0"/>
              <a:t>i</a:t>
            </a:r>
            <a:r>
              <a:rPr lang="en-US" altLang="id-ID" sz="2600" b="1" smtClean="0"/>
              <a:t> = </a:t>
            </a:r>
            <a:r>
              <a:rPr lang="en-US" altLang="id-ID" sz="3300" b="1" smtClean="0"/>
              <a:t>r</a:t>
            </a:r>
            <a:r>
              <a:rPr lang="en-US" altLang="id-ID" sz="2600" b="1" baseline="-25000" smtClean="0"/>
              <a:t>RF</a:t>
            </a:r>
            <a:r>
              <a:rPr lang="en-US" altLang="id-ID" sz="2600" b="1" smtClean="0"/>
              <a:t> + (</a:t>
            </a:r>
            <a:r>
              <a:rPr lang="en-US" altLang="id-ID" sz="3300" b="1" smtClean="0"/>
              <a:t>r</a:t>
            </a:r>
            <a:r>
              <a:rPr lang="en-US" altLang="id-ID" sz="2600" b="1" baseline="-25000" smtClean="0"/>
              <a:t>M</a:t>
            </a:r>
            <a:r>
              <a:rPr lang="en-US" altLang="id-ID" sz="2600" b="1" smtClean="0"/>
              <a:t>-</a:t>
            </a:r>
            <a:r>
              <a:rPr lang="en-US" altLang="id-ID" sz="3300" b="1" smtClean="0"/>
              <a:t>r</a:t>
            </a:r>
            <a:r>
              <a:rPr lang="en-US" altLang="id-ID" sz="2600" b="1" baseline="-25000" smtClean="0"/>
              <a:t>RF</a:t>
            </a:r>
            <a:r>
              <a:rPr lang="en-US" altLang="id-ID" sz="2600" b="1" smtClean="0"/>
              <a:t>) b</a:t>
            </a:r>
            <a:r>
              <a:rPr lang="en-US" altLang="id-ID" sz="2600" b="1" baseline="-25000" smtClean="0"/>
              <a:t>i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id-ID" sz="2600" b="1" baseline="-25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2500" smtClean="0"/>
              <a:t>Semakin besar beta suatu sekuritas, maka semakin besar risiko pasarnya dan semakin besar pula return yang diinginkan investor</a:t>
            </a:r>
            <a:endParaRPr lang="en-US" altLang="id-ID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pengambilan keputusan dalam kondisi ketidakpastian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643998" cy="542926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id-ID" sz="1800" dirty="0" smtClean="0"/>
              <a:t>1.	</a:t>
            </a:r>
            <a:r>
              <a:rPr lang="id-ID" sz="1700" i="1" dirty="0" smtClean="0">
                <a:solidFill>
                  <a:srgbClr val="C00000"/>
                </a:solidFill>
              </a:rPr>
              <a:t>Maximax</a:t>
            </a:r>
            <a:r>
              <a:rPr lang="id-ID" sz="1700" dirty="0" smtClean="0"/>
              <a:t> (Kriteria Optimisme)</a:t>
            </a:r>
          </a:p>
          <a:p>
            <a:pPr marL="457200" indent="-457200">
              <a:buNone/>
            </a:pPr>
            <a:r>
              <a:rPr lang="id-ID" sz="1700" dirty="0" smtClean="0"/>
              <a:t>	Kriteria yang menghasilkan pilihan yang maksimum dari seluruh payoff keuntungan/payoff imbal hasil yang maksimum</a:t>
            </a:r>
          </a:p>
          <a:p>
            <a:pPr marL="457200" indent="-457200">
              <a:buNone/>
            </a:pPr>
            <a:r>
              <a:rPr lang="id-ID" sz="1700" dirty="0" smtClean="0"/>
              <a:t>2.	</a:t>
            </a:r>
            <a:r>
              <a:rPr lang="id-ID" sz="1700" i="1" dirty="0" smtClean="0">
                <a:solidFill>
                  <a:srgbClr val="C00000"/>
                </a:solidFill>
              </a:rPr>
              <a:t>Maximim</a:t>
            </a:r>
            <a:r>
              <a:rPr lang="id-ID" sz="1700" dirty="0" smtClean="0"/>
              <a:t> </a:t>
            </a:r>
            <a:r>
              <a:rPr lang="id-ID" sz="1700" dirty="0" smtClean="0"/>
              <a:t>(Kriteria </a:t>
            </a:r>
            <a:r>
              <a:rPr lang="id-ID" sz="1700" dirty="0" smtClean="0"/>
              <a:t>Pesimisme)</a:t>
            </a:r>
          </a:p>
          <a:p>
            <a:pPr marL="457200" indent="-457200">
              <a:buNone/>
            </a:pPr>
            <a:r>
              <a:rPr lang="id-ID" sz="1700" dirty="0" smtClean="0"/>
              <a:t>	Kriteria </a:t>
            </a:r>
            <a:r>
              <a:rPr lang="id-ID" sz="1700" dirty="0" smtClean="0"/>
              <a:t>yang menghasilkan pilihan yang maksimum</a:t>
            </a:r>
            <a:r>
              <a:rPr lang="id-ID" sz="1700" dirty="0" smtClean="0"/>
              <a:t> </a:t>
            </a:r>
            <a:r>
              <a:rPr lang="id-ID" sz="1700" dirty="0" smtClean="0"/>
              <a:t>dari seluruh </a:t>
            </a:r>
            <a:r>
              <a:rPr lang="id-ID" sz="1700" dirty="0" smtClean="0"/>
              <a:t>payoff </a:t>
            </a:r>
            <a:r>
              <a:rPr lang="id-ID" sz="1700" dirty="0" smtClean="0"/>
              <a:t>keuntungan/payoff imbal hasil yang maksimum</a:t>
            </a:r>
          </a:p>
          <a:p>
            <a:pPr marL="457200" indent="-457200">
              <a:buNone/>
            </a:pPr>
            <a:r>
              <a:rPr lang="id-ID" sz="1700" dirty="0" smtClean="0"/>
              <a:t>3.</a:t>
            </a:r>
            <a:r>
              <a:rPr lang="id-ID" sz="1700" dirty="0" smtClean="0"/>
              <a:t>	</a:t>
            </a:r>
            <a:r>
              <a:rPr lang="id-ID" sz="1700" i="1" dirty="0" smtClean="0">
                <a:solidFill>
                  <a:srgbClr val="C00000"/>
                </a:solidFill>
              </a:rPr>
              <a:t>Minimax </a:t>
            </a:r>
            <a:r>
              <a:rPr lang="id-ID" sz="1700" dirty="0" smtClean="0"/>
              <a:t>(Kriteria Optimisme)</a:t>
            </a:r>
          </a:p>
          <a:p>
            <a:pPr marL="457200" indent="-457200">
              <a:buNone/>
            </a:pPr>
            <a:r>
              <a:rPr lang="id-ID" sz="1700" dirty="0" smtClean="0"/>
              <a:t>	Kriteria yang menghasilkan pilihan yang </a:t>
            </a:r>
            <a:r>
              <a:rPr lang="id-ID" sz="1700" dirty="0" smtClean="0"/>
              <a:t>minimum </a:t>
            </a:r>
            <a:r>
              <a:rPr lang="id-ID" sz="1700" dirty="0" smtClean="0"/>
              <a:t>dari seluruh </a:t>
            </a:r>
            <a:r>
              <a:rPr lang="id-ID" sz="1700" dirty="0" smtClean="0"/>
              <a:t>payoff </a:t>
            </a:r>
            <a:r>
              <a:rPr lang="id-ID" sz="1700" dirty="0" smtClean="0"/>
              <a:t>keuntungan/payoff imbal hasil yang </a:t>
            </a:r>
            <a:r>
              <a:rPr lang="id-ID" sz="1700" dirty="0" smtClean="0"/>
              <a:t>maksimum</a:t>
            </a:r>
          </a:p>
          <a:p>
            <a:pPr marL="457200" indent="-457200">
              <a:buNone/>
            </a:pPr>
            <a:r>
              <a:rPr lang="id-ID" sz="1700" dirty="0" smtClean="0"/>
              <a:t>4.</a:t>
            </a:r>
            <a:r>
              <a:rPr lang="id-ID" sz="1700" dirty="0" smtClean="0"/>
              <a:t>	</a:t>
            </a:r>
            <a:r>
              <a:rPr lang="id-ID" sz="1700" i="1" dirty="0" smtClean="0">
                <a:solidFill>
                  <a:srgbClr val="C00000"/>
                </a:solidFill>
              </a:rPr>
              <a:t>Maximim</a:t>
            </a:r>
            <a:r>
              <a:rPr lang="id-ID" sz="1700" dirty="0" smtClean="0"/>
              <a:t> (Kriteria Pesimisme)</a:t>
            </a:r>
          </a:p>
          <a:p>
            <a:pPr marL="457200" indent="-457200">
              <a:buNone/>
            </a:pPr>
            <a:r>
              <a:rPr lang="id-ID" sz="1700" dirty="0" smtClean="0"/>
              <a:t>	Kriteria yang menghasilkan pilihan yang </a:t>
            </a:r>
            <a:r>
              <a:rPr lang="id-ID" sz="1700" dirty="0" smtClean="0"/>
              <a:t>minimum </a:t>
            </a:r>
            <a:r>
              <a:rPr lang="id-ID" sz="1700" dirty="0" smtClean="0"/>
              <a:t>dari seluruh </a:t>
            </a:r>
            <a:r>
              <a:rPr lang="id-ID" sz="1700" dirty="0" smtClean="0"/>
              <a:t>payoff </a:t>
            </a:r>
            <a:r>
              <a:rPr lang="id-ID" sz="1700" dirty="0" smtClean="0"/>
              <a:t>keuntungan/payoff imbal hasil yang </a:t>
            </a:r>
            <a:r>
              <a:rPr lang="id-ID" sz="1700" dirty="0" smtClean="0"/>
              <a:t>maksimum</a:t>
            </a:r>
          </a:p>
          <a:p>
            <a:pPr marL="457200" indent="-457200">
              <a:buNone/>
            </a:pPr>
            <a:r>
              <a:rPr lang="id-ID" sz="1700" dirty="0" smtClean="0"/>
              <a:t>5.	</a:t>
            </a:r>
            <a:r>
              <a:rPr lang="id-ID" sz="1700" i="1" dirty="0" smtClean="0">
                <a:solidFill>
                  <a:srgbClr val="C00000"/>
                </a:solidFill>
              </a:rPr>
              <a:t>Minimax Regret</a:t>
            </a:r>
          </a:p>
          <a:p>
            <a:pPr marL="457200" indent="-457200">
              <a:buNone/>
            </a:pPr>
            <a:r>
              <a:rPr lang="id-ID" sz="1700" dirty="0" smtClean="0"/>
              <a:t>	- Untuk setiap kondisi (state of nature), dipilih payoff yang terbesar</a:t>
            </a:r>
          </a:p>
          <a:p>
            <a:pPr marL="457200" indent="-457200">
              <a:buNone/>
            </a:pPr>
            <a:r>
              <a:rPr lang="id-ID" sz="1700" dirty="0" smtClean="0"/>
              <a:t>	- Hitung perbedaan dari pay off yang didapat dengan setiap nilai payoff kondisi</a:t>
            </a:r>
          </a:p>
          <a:p>
            <a:pPr marL="457200" indent="-457200">
              <a:buNone/>
            </a:pPr>
            <a:r>
              <a:rPr lang="id-ID" sz="1700" dirty="0" smtClean="0"/>
              <a:t>	- Untuk setiap strategi dipilih yang mempunyai payoff terkecil</a:t>
            </a:r>
          </a:p>
          <a:p>
            <a:pPr marL="457200" indent="-457200">
              <a:buNone/>
            </a:pPr>
            <a:r>
              <a:rPr lang="id-ID" sz="1700" dirty="0" smtClean="0"/>
              <a:t>6.	</a:t>
            </a:r>
            <a:r>
              <a:rPr lang="id-ID" sz="1700" dirty="0" smtClean="0">
                <a:solidFill>
                  <a:srgbClr val="C00000"/>
                </a:solidFill>
              </a:rPr>
              <a:t>Kriteria </a:t>
            </a:r>
            <a:r>
              <a:rPr lang="id-ID" sz="1700" i="1" dirty="0" smtClean="0">
                <a:solidFill>
                  <a:srgbClr val="C00000"/>
                </a:solidFill>
              </a:rPr>
              <a:t>Rationality</a:t>
            </a:r>
          </a:p>
          <a:p>
            <a:pPr marL="457200" indent="-457200">
              <a:buNone/>
            </a:pPr>
            <a:r>
              <a:rPr lang="id-ID" sz="1700" dirty="0" smtClean="0"/>
              <a:t>	Mengamsumsikan bahwa seluruh outcome mempunyai probabilitas yang sama, yaitu 1/n jika terdapat n outcome</a:t>
            </a:r>
          </a:p>
          <a:p>
            <a:pPr marL="457200" indent="-457200">
              <a:buNone/>
            </a:pPr>
            <a:r>
              <a:rPr lang="id-ID" sz="1700" dirty="0" smtClean="0"/>
              <a:t>7.	</a:t>
            </a:r>
            <a:r>
              <a:rPr lang="id-ID" sz="1700" dirty="0" smtClean="0">
                <a:solidFill>
                  <a:srgbClr val="C00000"/>
                </a:solidFill>
              </a:rPr>
              <a:t>Kriteria Hurwucz</a:t>
            </a:r>
          </a:p>
          <a:p>
            <a:pPr marL="457200" indent="-457200">
              <a:buNone/>
            </a:pPr>
            <a:r>
              <a:rPr lang="id-ID" sz="1700" dirty="0" smtClean="0"/>
              <a:t>	Gabungan pendekatan yang pesimistik dengan optimistik.</a:t>
            </a:r>
            <a:endParaRPr lang="id-ID" sz="1700" dirty="0" smtClean="0"/>
          </a:p>
          <a:p>
            <a:pPr marL="457200" indent="-457200">
              <a:buNone/>
            </a:pPr>
            <a:endParaRPr lang="id-ID" sz="1800" dirty="0" smtClean="0"/>
          </a:p>
          <a:p>
            <a:pPr marL="457200" indent="-457200">
              <a:buAutoNum type="arabicPeriod"/>
            </a:pPr>
            <a:endParaRPr lang="id-ID" sz="1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300" smtClean="0"/>
              <a:t>Keterangan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id-ID" sz="4000" b="1" smtClean="0"/>
              <a:t> </a:t>
            </a:r>
            <a:r>
              <a:rPr lang="en-US" altLang="id-ID" sz="4800" b="1" smtClean="0"/>
              <a:t>r</a:t>
            </a:r>
            <a:r>
              <a:rPr lang="en-US" altLang="id-ID" sz="4000" b="1" baseline="-25000" smtClean="0"/>
              <a:t>RF </a:t>
            </a:r>
            <a:r>
              <a:rPr lang="en-US" altLang="id-ID" sz="4000" b="1" smtClean="0"/>
              <a:t> </a:t>
            </a:r>
            <a:r>
              <a:rPr lang="en-US" altLang="id-ID" sz="2700" smtClean="0"/>
              <a:t>= tingkat pengembalian/return bebas resiko, diukur oleh pengembalian obligasi pemerintah jangka panjang</a:t>
            </a:r>
            <a:endParaRPr lang="en-US" altLang="id-ID" sz="2700" baseline="-25000" smtClean="0"/>
          </a:p>
          <a:p>
            <a:r>
              <a:rPr lang="en-US" altLang="id-ID" sz="4000" b="1" smtClean="0"/>
              <a:t> r</a:t>
            </a:r>
            <a:r>
              <a:rPr lang="en-US" altLang="id-ID" sz="3200" b="1" baseline="-25000" smtClean="0"/>
              <a:t>M    </a:t>
            </a:r>
            <a:r>
              <a:rPr lang="en-US" altLang="id-ID" sz="4000" b="1" smtClean="0"/>
              <a:t> </a:t>
            </a:r>
            <a:r>
              <a:rPr lang="en-US" altLang="id-ID" sz="2700" smtClean="0"/>
              <a:t>= return yang diminta dari suatu portofolio, disebut juga portofolio pasar (market portfolio)</a:t>
            </a:r>
          </a:p>
          <a:p>
            <a:r>
              <a:rPr lang="en-US" altLang="id-ID" sz="2800" b="1" smtClean="0"/>
              <a:t>R</a:t>
            </a:r>
            <a:r>
              <a:rPr lang="en-US" altLang="id-ID" sz="2800" b="1" baseline="-25000" smtClean="0"/>
              <a:t>PM  </a:t>
            </a:r>
            <a:r>
              <a:rPr lang="en-US" altLang="id-ID" baseline="-25000" smtClean="0"/>
              <a:t>=</a:t>
            </a:r>
            <a:r>
              <a:rPr lang="en-US" altLang="id-ID" sz="2800" b="1" smtClean="0"/>
              <a:t> </a:t>
            </a:r>
            <a:r>
              <a:rPr lang="en-US" altLang="id-ID" sz="2700" smtClean="0"/>
              <a:t>premi risiko pasar = premium yang diminta investor karena menanggung risiko dari saham rata2</a:t>
            </a:r>
          </a:p>
          <a:p>
            <a:r>
              <a:rPr lang="en-US" altLang="id-ID" sz="2800" b="1" smtClean="0"/>
              <a:t>R</a:t>
            </a:r>
            <a:r>
              <a:rPr lang="en-US" altLang="id-ID" sz="2800" b="1" baseline="-25000" smtClean="0"/>
              <a:t>PM</a:t>
            </a:r>
            <a:r>
              <a:rPr lang="en-US" altLang="id-ID" sz="2800" b="1" smtClean="0"/>
              <a:t> = </a:t>
            </a:r>
            <a:r>
              <a:rPr lang="en-US" altLang="id-ID" sz="3600" b="1" smtClean="0"/>
              <a:t>r</a:t>
            </a:r>
            <a:r>
              <a:rPr lang="en-US" altLang="id-ID" sz="2800" b="1" baseline="-25000" smtClean="0"/>
              <a:t>M</a:t>
            </a:r>
            <a:r>
              <a:rPr lang="en-US" altLang="id-ID" sz="2800" b="1" smtClean="0"/>
              <a:t> – </a:t>
            </a:r>
            <a:r>
              <a:rPr lang="en-US" altLang="id-ID" sz="3600" b="1" smtClean="0"/>
              <a:t>r</a:t>
            </a:r>
            <a:r>
              <a:rPr lang="en-US" altLang="id-ID" sz="2800" b="1" baseline="-25000" smtClean="0"/>
              <a:t>RF</a:t>
            </a:r>
          </a:p>
          <a:p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id-ID" sz="4000" smtClean="0"/>
              <a:t>CONTOH SOAL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id-ID" sz="2500" smtClean="0"/>
              <a:t>    PT MTV: Return yg diharapkan dari obligasi pemerintah (risk free rate) adalah 8%, return yg diharapkan portfolio pasar adalah 12%. Berapa rate of return yg diharapkan pada saham PT MTV apabila beta adalah 1.4?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3000" b="1" smtClean="0"/>
              <a:t>    </a:t>
            </a:r>
            <a:r>
              <a:rPr lang="en-US" altLang="id-ID" sz="3000" b="1" u="sng" smtClean="0"/>
              <a:t>Diketahui:</a:t>
            </a:r>
            <a:r>
              <a:rPr lang="en-US" altLang="id-ID" sz="3000" b="1" smtClean="0"/>
              <a:t>   </a:t>
            </a:r>
            <a:r>
              <a:rPr lang="en-US" altLang="id-ID" sz="3300" b="1" smtClean="0"/>
              <a:t>r</a:t>
            </a:r>
            <a:r>
              <a:rPr lang="en-US" altLang="id-ID" sz="2500" b="1" baseline="-25000" smtClean="0"/>
              <a:t>RF </a:t>
            </a:r>
            <a:r>
              <a:rPr lang="en-US" altLang="id-ID" sz="2500" b="1" smtClean="0"/>
              <a:t>= 8%,    </a:t>
            </a:r>
            <a:r>
              <a:rPr lang="en-US" altLang="id-ID" sz="3300" b="1" smtClean="0"/>
              <a:t>r</a:t>
            </a:r>
            <a:r>
              <a:rPr lang="en-US" altLang="id-ID" sz="2500" b="1" baseline="-25000" smtClean="0"/>
              <a:t>M</a:t>
            </a:r>
            <a:r>
              <a:rPr lang="en-US" altLang="id-ID" sz="2500" b="1" smtClean="0"/>
              <a:t> = 12%,     b = 1.4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3000" b="1" smtClean="0"/>
              <a:t>    </a:t>
            </a:r>
            <a:r>
              <a:rPr lang="en-US" altLang="id-ID" sz="3000" b="1" u="sng" smtClean="0"/>
              <a:t>Maka:</a:t>
            </a:r>
            <a:r>
              <a:rPr lang="en-US" altLang="id-ID" sz="3000" b="1" smtClean="0"/>
              <a:t>         </a:t>
            </a:r>
            <a:r>
              <a:rPr lang="en-US" altLang="id-ID" sz="3300" b="1" smtClean="0"/>
              <a:t>r</a:t>
            </a:r>
            <a:r>
              <a:rPr lang="en-US" altLang="id-ID" sz="2500" b="1" baseline="-25000" smtClean="0"/>
              <a:t>MTV</a:t>
            </a:r>
            <a:r>
              <a:rPr lang="en-US" altLang="id-ID" sz="2500" b="1" smtClean="0"/>
              <a:t> = 8% + (12% - 8%)1.4 = 13.6%</a:t>
            </a:r>
          </a:p>
          <a:p>
            <a:pPr eaLnBrk="1" hangingPunct="1">
              <a:buFont typeface="Wingdings" pitchFamily="2" charset="2"/>
              <a:buNone/>
            </a:pPr>
            <a:endParaRPr lang="en-US" altLang="id-ID" sz="25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id-ID" sz="2500" smtClean="0"/>
              <a:t>    Semakin tinggi beta suatu sekuritas, semakin tinggi risiko pasar sehingga semakin tinggi pula return yg diminta oleh investor untuk sekuritas yang bersangkutan</a:t>
            </a:r>
          </a:p>
          <a:p>
            <a:pPr eaLnBrk="1" hangingPunct="1"/>
            <a:endParaRPr lang="en-US" altLang="id-ID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6286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KONSEP </a:t>
            </a:r>
            <a:r>
              <a:rPr lang="en-US" sz="3200" dirty="0" smtClean="0"/>
              <a:t>DASAR</a:t>
            </a:r>
            <a:r>
              <a:rPr lang="id-ID" sz="3200" dirty="0" smtClean="0"/>
              <a:t> </a:t>
            </a:r>
            <a:r>
              <a:rPr lang="en-US" sz="3200" dirty="0" smtClean="0"/>
              <a:t>RISK </a:t>
            </a:r>
            <a:r>
              <a:rPr lang="en-US" sz="3200" dirty="0" smtClean="0"/>
              <a:t>&amp; </a:t>
            </a:r>
            <a:r>
              <a:rPr lang="en-US" sz="3200" dirty="0" smtClean="0"/>
              <a:t>RETURN</a:t>
            </a:r>
            <a:endParaRPr lang="id-ID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142984"/>
            <a:ext cx="7459687" cy="23574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dirty="0" smtClean="0">
                <a:latin typeface="+mj-lt"/>
              </a:rPr>
              <a:t>Ada </a:t>
            </a:r>
            <a:r>
              <a:rPr lang="en-US" sz="3200" dirty="0" err="1" smtClean="0">
                <a:latin typeface="+mj-lt"/>
              </a:rPr>
              <a:t>dua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aspek</a:t>
            </a:r>
            <a:r>
              <a:rPr lang="en-US" sz="3200" dirty="0" smtClean="0">
                <a:latin typeface="+mj-lt"/>
              </a:rPr>
              <a:t> yang </a:t>
            </a:r>
            <a:r>
              <a:rPr lang="en-US" sz="3200" dirty="0" err="1" smtClean="0">
                <a:latin typeface="+mj-lt"/>
              </a:rPr>
              <a:t>perlu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dipertimbangkan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oleh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manajemen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perusahaan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dirty="0" err="1" smtClean="0">
                <a:latin typeface="+mj-lt"/>
              </a:rPr>
              <a:t>Manajemen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Keuangan</a:t>
            </a:r>
            <a:r>
              <a:rPr lang="en-US" sz="3200" dirty="0" smtClean="0">
                <a:latin typeface="+mj-lt"/>
              </a:rPr>
              <a:t>) </a:t>
            </a:r>
            <a:r>
              <a:rPr lang="en-US" sz="3200" dirty="0" err="1" smtClean="0">
                <a:latin typeface="+mj-lt"/>
              </a:rPr>
              <a:t>dalam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pengambilan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keputusan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keuangan</a:t>
            </a:r>
            <a:r>
              <a:rPr lang="en-US" sz="3200" dirty="0" smtClean="0">
                <a:latin typeface="+mj-lt"/>
              </a:rPr>
              <a:t>, </a:t>
            </a:r>
            <a:r>
              <a:rPr lang="en-US" sz="3200" dirty="0" err="1" smtClean="0">
                <a:latin typeface="+mj-lt"/>
              </a:rPr>
              <a:t>yaitu</a:t>
            </a:r>
            <a:r>
              <a:rPr lang="en-US" sz="3200" dirty="0" smtClean="0">
                <a:latin typeface="+mj-lt"/>
              </a:rPr>
              <a:t>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100" b="1" dirty="0" err="1" smtClean="0">
                <a:solidFill>
                  <a:srgbClr val="C00000"/>
                </a:solidFill>
                <a:latin typeface="+mj-lt"/>
              </a:rPr>
              <a:t>tingkat</a:t>
            </a:r>
            <a:r>
              <a:rPr lang="en-US" sz="3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  <a:latin typeface="+mj-lt"/>
              </a:rPr>
              <a:t>pengembalian</a:t>
            </a:r>
            <a:r>
              <a:rPr lang="en-US" sz="3100" b="1" dirty="0" smtClean="0">
                <a:solidFill>
                  <a:srgbClr val="C00000"/>
                </a:solidFill>
                <a:latin typeface="+mj-lt"/>
              </a:rPr>
              <a:t> (return)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3100" b="1" dirty="0" err="1" smtClean="0">
                <a:solidFill>
                  <a:srgbClr val="C00000"/>
                </a:solidFill>
                <a:latin typeface="+mj-lt"/>
              </a:rPr>
              <a:t>risiko</a:t>
            </a:r>
            <a:r>
              <a:rPr lang="en-US" sz="3100" b="1" dirty="0" smtClean="0">
                <a:solidFill>
                  <a:srgbClr val="C00000"/>
                </a:solidFill>
                <a:latin typeface="+mj-lt"/>
              </a:rPr>
              <a:t> (risk) </a:t>
            </a:r>
            <a:r>
              <a:rPr lang="en-US" sz="3100" b="1" dirty="0" err="1" smtClean="0">
                <a:solidFill>
                  <a:srgbClr val="C00000"/>
                </a:solidFill>
                <a:latin typeface="+mj-lt"/>
              </a:rPr>
              <a:t>keputusan</a:t>
            </a:r>
            <a:r>
              <a:rPr lang="en-US" sz="3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  <a:latin typeface="+mj-lt"/>
              </a:rPr>
              <a:t>keuangan</a:t>
            </a:r>
            <a:r>
              <a:rPr lang="en-US" sz="31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  <a:latin typeface="+mj-lt"/>
              </a:rPr>
              <a:t>terse</a:t>
            </a:r>
            <a:r>
              <a:rPr lang="en-US" sz="31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but</a:t>
            </a:r>
            <a:endParaRPr lang="en-US" sz="31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70000"/>
              </a:lnSpc>
              <a:defRPr/>
            </a:pPr>
            <a:endParaRPr lang="en-US" dirty="0" smtClean="0">
              <a:latin typeface="+mj-lt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643314"/>
            <a:ext cx="368141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Return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828800"/>
            <a:ext cx="4422775" cy="4495800"/>
          </a:xfrm>
        </p:spPr>
        <p:txBody>
          <a:bodyPr/>
          <a:lstStyle/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Return (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tingkat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pengembalian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)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imbalan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diharapkan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diperoleh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di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masa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mendatang</a:t>
            </a:r>
            <a:endParaRPr lang="id-ID" sz="3000" dirty="0" smtClean="0">
              <a:latin typeface="Aparajita" pitchFamily="34" charset="0"/>
              <a:cs typeface="Aparajita" pitchFamily="34" charset="0"/>
            </a:endParaRPr>
          </a:p>
          <a:p>
            <a:endParaRPr lang="en-US" sz="30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Return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tingkat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keuntungan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diharapkan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2895600"/>
            <a:ext cx="3578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Risiko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600200"/>
            <a:ext cx="5257800" cy="510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Risiko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kemungkinan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terjadinya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hasil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diinginkan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berlawanan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diinginkan</a:t>
            </a:r>
            <a:endParaRPr lang="id-ID" sz="2800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  <a:defRPr/>
            </a:pPr>
            <a:endParaRPr lang="en-US" sz="2800" dirty="0" smtClean="0">
              <a:latin typeface="Aparajita" pitchFamily="34" charset="0"/>
              <a:cs typeface="Aparajita" pitchFamily="34" charset="0"/>
            </a:endParaRPr>
          </a:p>
          <a:p>
            <a:pPr>
              <a:defRPr/>
            </a:pP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Risiko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kemungkinan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terjadinya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penyimpangan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rata-rata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tingkat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pengembalian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diharapkan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diukur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standar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deviasi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menggunakan</a:t>
            </a:r>
            <a:r>
              <a:rPr lang="en-US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 smtClean="0">
                <a:latin typeface="Aparajita" pitchFamily="34" charset="0"/>
                <a:cs typeface="Aparajita" pitchFamily="34" charset="0"/>
              </a:rPr>
              <a:t>statistika</a:t>
            </a:r>
            <a:endParaRPr lang="en-US" sz="2800" dirty="0" smtClean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3735388"/>
            <a:ext cx="37338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557338"/>
            <a:ext cx="8228012" cy="4908550"/>
          </a:xfrm>
        </p:spPr>
        <p:txBody>
          <a:bodyPr/>
          <a:lstStyle/>
          <a:p>
            <a:pPr marL="360363" indent="-360363" defTabSz="962025" eaLnBrk="1" hangingPunct="1"/>
            <a:endParaRPr lang="en-US" altLang="id-ID" dirty="0" smtClean="0"/>
          </a:p>
          <a:p>
            <a:pPr marL="360363" indent="-360363" defTabSz="962025" eaLnBrk="1" hangingPunct="1"/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Konsep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dasar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: </a:t>
            </a:r>
          </a:p>
          <a:p>
            <a:pPr marL="593725" lvl="2" indent="0" defTabSz="962025" eaLnBrk="1" hangingPunct="1">
              <a:buFont typeface="Wingdings" pitchFamily="2" charset="2"/>
              <a:buNone/>
            </a:pP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Investor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menyukai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return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menyukai</a:t>
            </a:r>
            <a:r>
              <a:rPr lang="en-US" altLang="id-ID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altLang="id-ID" sz="3200" dirty="0" err="1" smtClean="0">
                <a:latin typeface="Aparajita" pitchFamily="34" charset="0"/>
                <a:cs typeface="Aparajita" pitchFamily="34" charset="0"/>
              </a:rPr>
              <a:t>risiko</a:t>
            </a:r>
            <a:endParaRPr lang="en-US" altLang="id-ID" sz="3200" dirty="0" smtClean="0">
              <a:latin typeface="Aparajita" pitchFamily="34" charset="0"/>
              <a:cs typeface="Aparajita" pitchFamily="34" charset="0"/>
            </a:endParaRPr>
          </a:p>
          <a:p>
            <a:pPr marL="360363" indent="-360363" defTabSz="962025" eaLnBrk="1" hangingPunct="1">
              <a:buFont typeface="Wingdings" pitchFamily="2" charset="2"/>
              <a:buNone/>
            </a:pPr>
            <a:r>
              <a:rPr lang="en-US" altLang="id-ID" sz="2800" dirty="0" smtClean="0">
                <a:latin typeface="Aparajita" pitchFamily="34" charset="0"/>
                <a:cs typeface="Aparajita" pitchFamily="34" charset="0"/>
              </a:rPr>
              <a:t>	</a:t>
            </a:r>
            <a:endParaRPr lang="en-US" altLang="id-ID" dirty="0" smtClean="0">
              <a:latin typeface="Aparajita" pitchFamily="34" charset="0"/>
              <a:cs typeface="Aparajita" pitchFamily="34" charset="0"/>
            </a:endParaRPr>
          </a:p>
          <a:p>
            <a:pPr marL="360363" indent="-360363" defTabSz="962025" eaLnBrk="1" hangingPunct="1">
              <a:buFont typeface="Wingdings" pitchFamily="2" charset="2"/>
              <a:buNone/>
            </a:pPr>
            <a:endParaRPr lang="en-US" altLang="id-ID" sz="3600" dirty="0" smtClean="0"/>
          </a:p>
          <a:p>
            <a:pPr marL="360363" indent="-360363" defTabSz="962025" eaLnBrk="1" hangingPunct="1">
              <a:buFont typeface="Wingdings" pitchFamily="2" charset="2"/>
              <a:buNone/>
            </a:pPr>
            <a:r>
              <a:rPr lang="en-US" altLang="id-ID" dirty="0" smtClean="0"/>
              <a:t>	</a:t>
            </a:r>
          </a:p>
        </p:txBody>
      </p:sp>
      <p:pic>
        <p:nvPicPr>
          <p:cNvPr id="6" name="Picture 4" descr="http://4.bp.blogspot.com/_amW2yEA9f5U/SVNpJscE7rI/AAAAAAAAAIE/PcNUKbNK7WA/s320/Risk-Return+Relation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10000"/>
            <a:ext cx="4468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8">
      <a:dk1>
        <a:sysClr val="windowText" lastClr="000000"/>
      </a:dk1>
      <a:lt1>
        <a:sysClr val="window" lastClr="FFFFFF"/>
      </a:lt1>
      <a:dk2>
        <a:srgbClr val="3E3D2D"/>
      </a:dk2>
      <a:lt2>
        <a:srgbClr val="F5B9F5"/>
      </a:lt2>
      <a:accent1>
        <a:srgbClr val="FA86FA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1993</Words>
  <Application>Microsoft Office PowerPoint</Application>
  <PresentationFormat>On-screen Show (4:3)</PresentationFormat>
  <Paragraphs>354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Oriel</vt:lpstr>
      <vt:lpstr>Equation</vt:lpstr>
      <vt:lpstr>Manajemen Kuantitatif   Teknik Pengambilan Keputusan</vt:lpstr>
      <vt:lpstr>KONSEP DASAR TEKNIK PENGAMBILAN KEPUTUSAN</vt:lpstr>
      <vt:lpstr>Sikap terhadap resiko</vt:lpstr>
      <vt:lpstr>Eleman-elemen dalam pengembalian keputusan</vt:lpstr>
      <vt:lpstr>Metode pengambilan keputusan dalam kondisi ketidakpastian</vt:lpstr>
      <vt:lpstr>KONSEP DASAR RISK &amp; RETURN</vt:lpstr>
      <vt:lpstr>Return</vt:lpstr>
      <vt:lpstr>Risiko</vt:lpstr>
      <vt:lpstr>Slide 9</vt:lpstr>
      <vt:lpstr>Hubungan Risiko dengan Return yang diharapkan</vt:lpstr>
      <vt:lpstr>Risiko Asset</vt:lpstr>
      <vt:lpstr>Risiko Asset</vt:lpstr>
      <vt:lpstr>Risiko Portofolio, dibedakan dalam:</vt:lpstr>
      <vt:lpstr>Diversifiable risk </vt:lpstr>
      <vt:lpstr> Market Risk  </vt:lpstr>
      <vt:lpstr>Slide 16</vt:lpstr>
      <vt:lpstr>Return Aset Tunggal </vt:lpstr>
      <vt:lpstr>Return Aset Tunggal</vt:lpstr>
      <vt:lpstr>Slide 19</vt:lpstr>
      <vt:lpstr>Pengukuran Risiko Tunggal</vt:lpstr>
      <vt:lpstr>1. Return Yang Diharapkan (Expected Return)</vt:lpstr>
      <vt:lpstr>Slide 22</vt:lpstr>
      <vt:lpstr>Slide 23</vt:lpstr>
      <vt:lpstr>Slide 24</vt:lpstr>
      <vt:lpstr>Slide 25</vt:lpstr>
      <vt:lpstr>2. Deviasi Standar</vt:lpstr>
      <vt:lpstr>Contoh Deviasi Standar</vt:lpstr>
      <vt:lpstr>3. Koefisien Variasi (KV)</vt:lpstr>
      <vt:lpstr>Koefisien Variasi = KV</vt:lpstr>
      <vt:lpstr>Koefisien Variasi</vt:lpstr>
      <vt:lpstr>Slide 31</vt:lpstr>
      <vt:lpstr>INVESTASI PORTFOLIO</vt:lpstr>
      <vt:lpstr>INVESTASI PORTFOLIO</vt:lpstr>
      <vt:lpstr>PORTFOLIO RETURNS</vt:lpstr>
      <vt:lpstr>Contoh</vt:lpstr>
      <vt:lpstr>Portfolio Risk</vt:lpstr>
      <vt:lpstr>KOVARIAN</vt:lpstr>
      <vt:lpstr>Koefisien Korelasi</vt:lpstr>
      <vt:lpstr>Konsep Koefisien Korelasi</vt:lpstr>
      <vt:lpstr>Slide 40</vt:lpstr>
      <vt:lpstr>Risiko Portofolio: Kasus 2 Sekuritas</vt:lpstr>
      <vt:lpstr>Risiko Portofolio: Kasus 2 Sekuritas (Contoh)</vt:lpstr>
      <vt:lpstr>MARKET AND DIVERSIFIABLE RISK</vt:lpstr>
      <vt:lpstr>Capital Asset Pricing Model (CAPM) </vt:lpstr>
      <vt:lpstr>CAPM</vt:lpstr>
      <vt:lpstr>BETA DALAM CAPM</vt:lpstr>
      <vt:lpstr>BETA DALAM CAPM</vt:lpstr>
      <vt:lpstr>SECURITY MARKET LINE</vt:lpstr>
      <vt:lpstr>SECURITY MARKET LINE</vt:lpstr>
      <vt:lpstr>Keterangan</vt:lpstr>
      <vt:lpstr>CONTOH SOAL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Kuantitatif   Teknik Pengambilan Keputusan</dc:title>
  <dc:creator>user</dc:creator>
  <cp:lastModifiedBy>user</cp:lastModifiedBy>
  <cp:revision>13</cp:revision>
  <dcterms:created xsi:type="dcterms:W3CDTF">2018-05-29T23:47:06Z</dcterms:created>
  <dcterms:modified xsi:type="dcterms:W3CDTF">2018-05-30T01:06:37Z</dcterms:modified>
</cp:coreProperties>
</file>