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sldIdLst>
    <p:sldId id="269" r:id="rId2"/>
    <p:sldId id="257" r:id="rId3"/>
    <p:sldId id="270" r:id="rId4"/>
    <p:sldId id="271" r:id="rId5"/>
    <p:sldId id="258" r:id="rId6"/>
    <p:sldId id="272" r:id="rId7"/>
    <p:sldId id="273" r:id="rId8"/>
    <p:sldId id="274" r:id="rId9"/>
    <p:sldId id="275" r:id="rId10"/>
    <p:sldId id="276" r:id="rId11"/>
    <p:sldId id="277" r:id="rId12"/>
    <p:sldId id="263" r:id="rId13"/>
    <p:sldId id="261" r:id="rId14"/>
    <p:sldId id="262" r:id="rId15"/>
    <p:sldId id="264" r:id="rId16"/>
    <p:sldId id="265" r:id="rId17"/>
    <p:sldId id="267" r:id="rId1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24" autoAdjust="0"/>
    <p:restoredTop sz="94660"/>
  </p:normalViewPr>
  <p:slideViewPr>
    <p:cSldViewPr>
      <p:cViewPr>
        <p:scale>
          <a:sx n="110" d="100"/>
          <a:sy n="110" d="100"/>
        </p:scale>
        <p:origin x="-738" y="5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6F9B8CD-342D-4579-98EC-A8FD6B7370E1}" type="datetimeFigureOut">
              <a:rPr lang="en-US" smtClean="0"/>
              <a:pPr/>
              <a:t>4/4/2018</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kumimoji="0"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BBB5E19-F10A-4C2F-BF6F-11C513378A2E}"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F9B8CD-342D-4579-98EC-A8FD6B7370E1}" type="datetimeFigureOut">
              <a:rPr lang="en-US" smtClean="0"/>
              <a:pPr/>
              <a:t>4/4/2018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F9B8CD-342D-4579-98EC-A8FD6B7370E1}" type="datetimeFigureOut">
              <a:rPr lang="en-US" smtClean="0"/>
              <a:pPr/>
              <a:t>4/4/2018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0" y="57150"/>
            <a:ext cx="91440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4/4/2018</a:t>
            </a:fld>
            <a:endParaRPr lang="en-US"/>
          </a:p>
        </p:txBody>
      </p:sp>
      <p:sp>
        <p:nvSpPr>
          <p:cNvPr id="9" name="Slide Number Placeholder 8"/>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10" name="Footer Placeholder 9"/>
          <p:cNvSpPr>
            <a:spLocks noGrp="1"/>
          </p:cNvSpPr>
          <p:nvPr>
            <p:ph type="ftr" sz="quarter" idx="16"/>
          </p:nvPr>
        </p:nvSpPr>
        <p:spPr/>
        <p:txBody>
          <a:bodyPr rtlCol="0"/>
          <a:lstStyle/>
          <a:p>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6F9B8CD-342D-4579-98EC-A8FD6B7370E1}" type="datetimeFigureOut">
              <a:rPr lang="en-US" smtClean="0"/>
              <a:pPr/>
              <a:t>4/4/2018</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kumimoji="0"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BBB5E19-F10A-4C2F-BF6F-11C513378A2E}"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6F9B8CD-342D-4579-98EC-A8FD6B7370E1}" type="datetimeFigureOut">
              <a:rPr lang="en-US" smtClean="0"/>
              <a:pPr/>
              <a:t>4/4/2018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6F9B8CD-342D-4579-98EC-A8FD6B7370E1}" type="datetimeFigureOut">
              <a:rPr lang="en-US" smtClean="0"/>
              <a:pPr/>
              <a:t>4/4/2018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4/4/2018</a:t>
            </a:fld>
            <a:endParaRPr lang="en-US"/>
          </a:p>
        </p:txBody>
      </p:sp>
      <p:sp>
        <p:nvSpPr>
          <p:cNvPr id="7" name="Slide Number Placeholder 6"/>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8" name="Footer Placeholder 7"/>
          <p:cNvSpPr>
            <a:spLocks noGrp="1"/>
          </p:cNvSpPr>
          <p:nvPr>
            <p:ph type="ftr" sz="quarter" idx="12"/>
          </p:nvPr>
        </p:nvSpPr>
        <p:spPr/>
        <p:txBody>
          <a:bodyPr rtlCol="0"/>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F9B8CD-342D-4579-98EC-A8FD6B7370E1}" type="datetimeFigureOut">
              <a:rPr lang="en-US" smtClean="0"/>
              <a:pPr/>
              <a:t>4/4/2018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4/4/2018</a:t>
            </a:fld>
            <a:endParaRPr lang="en-US" dirty="0"/>
          </a:p>
        </p:txBody>
      </p:sp>
      <p:sp>
        <p:nvSpPr>
          <p:cNvPr id="22" name="Slide Number Placeholder 21"/>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3" name="Footer Placeholder 22"/>
          <p:cNvSpPr>
            <a:spLocks noGrp="1"/>
          </p:cNvSpPr>
          <p:nvPr>
            <p:ph type="ftr" sz="quarter" idx="16"/>
          </p:nvPr>
        </p:nvSpPr>
        <p:spPr/>
        <p:txBody>
          <a:bodyPr rtlCol="0"/>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4/4/2018</a:t>
            </a:fld>
            <a:endParaRPr lang="en-US"/>
          </a:p>
        </p:txBody>
      </p:sp>
      <p:sp>
        <p:nvSpPr>
          <p:cNvPr id="18" name="Slide Number Placeholder 17"/>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1" name="Footer Placeholder 20"/>
          <p:cNvSpPr>
            <a:spLocks noGrp="1"/>
          </p:cNvSpPr>
          <p:nvPr>
            <p:ph type="ftr" sz="quarter" idx="12"/>
          </p:nvPr>
        </p:nvSpPr>
        <p:spPr/>
        <p:txBody>
          <a:bodyPr rtlCol="0"/>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E6F9B8CD-342D-4579-98EC-A8FD6B7370E1}" type="datetimeFigureOut">
              <a:rPr lang="en-US" smtClean="0"/>
              <a:pPr algn="r" eaLnBrk="1" latinLnBrk="0" hangingPunct="1"/>
              <a:t>4/4/2018</a:t>
            </a:fld>
            <a:endParaRPr lang="en-US" dirty="0">
              <a:solidFill>
                <a:schemeClr val="tx2"/>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endParaRPr kumimoji="0" lang="en-US" dirty="0">
              <a:solidFill>
                <a:schemeClr val="tx2"/>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ctr" eaLnBrk="1" latinLnBrk="0" hangingPunct="1"/>
            <a:fld id="{2BBB5E19-F10A-4C2F-BF6F-11C513378A2E}"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defRPr/>
            </a:pPr>
            <a:endParaRPr lang="en-US" dirty="0"/>
          </a:p>
        </p:txBody>
      </p:sp>
      <p:sp>
        <p:nvSpPr>
          <p:cNvPr id="2051" name="Subtitle 4"/>
          <p:cNvSpPr>
            <a:spLocks noGrp="1"/>
          </p:cNvSpPr>
          <p:nvPr>
            <p:ph type="subTitle" idx="1"/>
          </p:nvPr>
        </p:nvSpPr>
        <p:spPr/>
        <p:txBody>
          <a:bodyPr/>
          <a:lstStyle/>
          <a:p>
            <a:endParaRPr lang="id-ID" smtClean="0"/>
          </a:p>
        </p:txBody>
      </p:sp>
      <p:grpSp>
        <p:nvGrpSpPr>
          <p:cNvPr id="2052" name="Group 4"/>
          <p:cNvGrpSpPr>
            <a:grpSpLocks/>
          </p:cNvGrpSpPr>
          <p:nvPr/>
        </p:nvGrpSpPr>
        <p:grpSpPr bwMode="auto">
          <a:xfrm>
            <a:off x="0" y="-187325"/>
            <a:ext cx="9790113" cy="7750175"/>
            <a:chOff x="0" y="-118"/>
            <a:chExt cx="6167" cy="4882"/>
          </a:xfrm>
        </p:grpSpPr>
        <p:sp>
          <p:nvSpPr>
            <p:cNvPr id="7" name="Rectangle 5"/>
            <p:cNvSpPr>
              <a:spLocks noChangeArrowheads="1"/>
            </p:cNvSpPr>
            <p:nvPr/>
          </p:nvSpPr>
          <p:spPr bwMode="auto">
            <a:xfrm>
              <a:off x="0" y="14"/>
              <a:ext cx="5760" cy="4320"/>
            </a:xfrm>
            <a:prstGeom prst="rect">
              <a:avLst/>
            </a:prstGeom>
            <a:gradFill rotWithShape="1">
              <a:gsLst>
                <a:gs pos="0">
                  <a:srgbClr val="FAE2D2"/>
                </a:gs>
                <a:gs pos="50000">
                  <a:schemeClr val="bg1"/>
                </a:gs>
                <a:gs pos="100000">
                  <a:srgbClr val="FAE2D2"/>
                </a:gs>
              </a:gsLst>
              <a:lin ang="18900000" scaled="1"/>
            </a:gradFill>
            <a:ln w="9525">
              <a:noFill/>
              <a:miter lim="800000"/>
              <a:headEnd/>
              <a:tailEnd/>
            </a:ln>
            <a:effectLst/>
          </p:spPr>
          <p:txBody>
            <a:bodyPr wrap="none" anchor="ctr"/>
            <a:lstStyle/>
            <a:p>
              <a:pPr eaLnBrk="0" hangingPunct="0">
                <a:defRPr/>
              </a:pPr>
              <a:endParaRPr lang="en-US"/>
            </a:p>
          </p:txBody>
        </p:sp>
        <p:sp>
          <p:nvSpPr>
            <p:cNvPr id="2056" name="AutoShape 6"/>
            <p:cNvSpPr>
              <a:spLocks noChangeArrowheads="1"/>
            </p:cNvSpPr>
            <p:nvPr/>
          </p:nvSpPr>
          <p:spPr bwMode="auto">
            <a:xfrm>
              <a:off x="6" y="305"/>
              <a:ext cx="4927" cy="3636"/>
            </a:xfrm>
            <a:custGeom>
              <a:avLst/>
              <a:gdLst>
                <a:gd name="T0" fmla="*/ 128 w 21600"/>
                <a:gd name="T1" fmla="*/ 0 h 21600"/>
                <a:gd name="T2" fmla="*/ 4 w 21600"/>
                <a:gd name="T3" fmla="*/ 55 h 21600"/>
                <a:gd name="T4" fmla="*/ 128 w 21600"/>
                <a:gd name="T5" fmla="*/ 3 h 21600"/>
                <a:gd name="T6" fmla="*/ 253 w 21600"/>
                <a:gd name="T7" fmla="*/ 55 h 21600"/>
                <a:gd name="T8" fmla="*/ 0 60000 65536"/>
                <a:gd name="T9" fmla="*/ 0 60000 65536"/>
                <a:gd name="T10" fmla="*/ 0 60000 65536"/>
                <a:gd name="T11" fmla="*/ 0 60000 65536"/>
                <a:gd name="T12" fmla="*/ 0 w 21600"/>
                <a:gd name="T13" fmla="*/ 0 h 21600"/>
                <a:gd name="T14" fmla="*/ 21600 w 21600"/>
                <a:gd name="T15" fmla="*/ 8596 h 21600"/>
              </a:gdLst>
              <a:ahLst/>
              <a:cxnLst>
                <a:cxn ang="T8">
                  <a:pos x="T0" y="T1"/>
                </a:cxn>
                <a:cxn ang="T9">
                  <a:pos x="T2" y="T3"/>
                </a:cxn>
                <a:cxn ang="T10">
                  <a:pos x="T4" y="T5"/>
                </a:cxn>
                <a:cxn ang="T11">
                  <a:pos x="T6" y="T7"/>
                </a:cxn>
              </a:cxnLst>
              <a:rect l="T12" t="T13" r="T14" b="T15"/>
              <a:pathLst>
                <a:path w="21600" h="21600">
                  <a:moveTo>
                    <a:pt x="600" y="11589"/>
                  </a:moveTo>
                  <a:cubicBezTo>
                    <a:pt x="580" y="11327"/>
                    <a:pt x="570" y="11063"/>
                    <a:pt x="570" y="10800"/>
                  </a:cubicBezTo>
                  <a:cubicBezTo>
                    <a:pt x="570" y="5150"/>
                    <a:pt x="5150" y="570"/>
                    <a:pt x="10800" y="570"/>
                  </a:cubicBezTo>
                  <a:cubicBezTo>
                    <a:pt x="16449" y="570"/>
                    <a:pt x="21030" y="5150"/>
                    <a:pt x="21030" y="10800"/>
                  </a:cubicBezTo>
                  <a:cubicBezTo>
                    <a:pt x="21030" y="11063"/>
                    <a:pt x="21019" y="11327"/>
                    <a:pt x="20999" y="11589"/>
                  </a:cubicBezTo>
                  <a:lnTo>
                    <a:pt x="21567" y="11633"/>
                  </a:lnTo>
                  <a:cubicBezTo>
                    <a:pt x="21589" y="11356"/>
                    <a:pt x="21600" y="11078"/>
                    <a:pt x="21600" y="10800"/>
                  </a:cubicBezTo>
                  <a:cubicBezTo>
                    <a:pt x="21600" y="4835"/>
                    <a:pt x="16764" y="0"/>
                    <a:pt x="10800" y="0"/>
                  </a:cubicBezTo>
                  <a:cubicBezTo>
                    <a:pt x="4835" y="0"/>
                    <a:pt x="0" y="4835"/>
                    <a:pt x="0" y="10800"/>
                  </a:cubicBezTo>
                  <a:cubicBezTo>
                    <a:pt x="-1" y="11078"/>
                    <a:pt x="10" y="11356"/>
                    <a:pt x="32" y="11633"/>
                  </a:cubicBezTo>
                  <a:close/>
                </a:path>
              </a:pathLst>
            </a:custGeom>
            <a:gradFill rotWithShape="1">
              <a:gsLst>
                <a:gs pos="0">
                  <a:srgbClr val="FCEDE2"/>
                </a:gs>
                <a:gs pos="50000">
                  <a:srgbClr val="FFFFFF"/>
                </a:gs>
                <a:gs pos="100000">
                  <a:srgbClr val="FCEDE2"/>
                </a:gs>
              </a:gsLst>
              <a:lin ang="0" scaled="1"/>
            </a:gradFill>
            <a:ln w="76200">
              <a:noFill/>
              <a:miter lim="800000"/>
              <a:headEnd/>
              <a:tailEnd/>
            </a:ln>
          </p:spPr>
          <p:txBody>
            <a:bodyPr wrap="none" anchor="ctr"/>
            <a:lstStyle/>
            <a:p>
              <a:pPr eaLnBrk="0" hangingPunct="0"/>
              <a:endParaRPr lang="id-ID"/>
            </a:p>
          </p:txBody>
        </p:sp>
        <p:sp>
          <p:nvSpPr>
            <p:cNvPr id="2057" name="AutoShape 7"/>
            <p:cNvSpPr>
              <a:spLocks noChangeArrowheads="1"/>
            </p:cNvSpPr>
            <p:nvPr/>
          </p:nvSpPr>
          <p:spPr bwMode="auto">
            <a:xfrm>
              <a:off x="0" y="327"/>
              <a:ext cx="4935" cy="3584"/>
            </a:xfrm>
            <a:custGeom>
              <a:avLst/>
              <a:gdLst>
                <a:gd name="T0" fmla="*/ 129 w 21600"/>
                <a:gd name="T1" fmla="*/ 0 h 21600"/>
                <a:gd name="T2" fmla="*/ 1 w 21600"/>
                <a:gd name="T3" fmla="*/ 53 h 21600"/>
                <a:gd name="T4" fmla="*/ 129 w 21600"/>
                <a:gd name="T5" fmla="*/ 1 h 21600"/>
                <a:gd name="T6" fmla="*/ 256 w 21600"/>
                <a:gd name="T7" fmla="*/ 53 h 21600"/>
                <a:gd name="T8" fmla="*/ 0 60000 65536"/>
                <a:gd name="T9" fmla="*/ 0 60000 65536"/>
                <a:gd name="T10" fmla="*/ 0 60000 65536"/>
                <a:gd name="T11" fmla="*/ 0 60000 65536"/>
                <a:gd name="T12" fmla="*/ 0 w 21600"/>
                <a:gd name="T13" fmla="*/ 0 h 21600"/>
                <a:gd name="T14" fmla="*/ 21600 w 21600"/>
                <a:gd name="T15" fmla="*/ 8564 h 21600"/>
              </a:gdLst>
              <a:ahLst/>
              <a:cxnLst>
                <a:cxn ang="T8">
                  <a:pos x="T0" y="T1"/>
                </a:cxn>
                <a:cxn ang="T9">
                  <a:pos x="T2" y="T3"/>
                </a:cxn>
                <a:cxn ang="T10">
                  <a:pos x="T4" y="T5"/>
                </a:cxn>
                <a:cxn ang="T11">
                  <a:pos x="T6" y="T7"/>
                </a:cxn>
              </a:cxnLst>
              <a:rect l="T12" t="T13" r="T14" b="T15"/>
              <a:pathLst>
                <a:path w="21600" h="21600">
                  <a:moveTo>
                    <a:pt x="190" y="11589"/>
                  </a:moveTo>
                  <a:cubicBezTo>
                    <a:pt x="170" y="11327"/>
                    <a:pt x="161" y="11063"/>
                    <a:pt x="161" y="10800"/>
                  </a:cubicBezTo>
                  <a:cubicBezTo>
                    <a:pt x="161" y="4924"/>
                    <a:pt x="4924" y="161"/>
                    <a:pt x="10800" y="161"/>
                  </a:cubicBezTo>
                  <a:cubicBezTo>
                    <a:pt x="16675" y="161"/>
                    <a:pt x="21439" y="4924"/>
                    <a:pt x="21439" y="10800"/>
                  </a:cubicBezTo>
                  <a:cubicBezTo>
                    <a:pt x="21439" y="11063"/>
                    <a:pt x="21429" y="11327"/>
                    <a:pt x="21409" y="11589"/>
                  </a:cubicBezTo>
                  <a:lnTo>
                    <a:pt x="21570" y="11601"/>
                  </a:lnTo>
                  <a:cubicBezTo>
                    <a:pt x="21590" y="11335"/>
                    <a:pt x="21600" y="11067"/>
                    <a:pt x="21600" y="10800"/>
                  </a:cubicBezTo>
                  <a:cubicBezTo>
                    <a:pt x="21600" y="4835"/>
                    <a:pt x="16764" y="0"/>
                    <a:pt x="10800" y="0"/>
                  </a:cubicBezTo>
                  <a:cubicBezTo>
                    <a:pt x="4835" y="0"/>
                    <a:pt x="0" y="4835"/>
                    <a:pt x="0" y="10800"/>
                  </a:cubicBezTo>
                  <a:cubicBezTo>
                    <a:pt x="-1" y="11067"/>
                    <a:pt x="9" y="11335"/>
                    <a:pt x="29" y="11601"/>
                  </a:cubicBezTo>
                  <a:close/>
                </a:path>
              </a:pathLst>
            </a:custGeom>
            <a:gradFill rotWithShape="1">
              <a:gsLst>
                <a:gs pos="0">
                  <a:srgbClr val="FCEDE2"/>
                </a:gs>
                <a:gs pos="100000">
                  <a:srgbClr val="FFFFFF"/>
                </a:gs>
              </a:gsLst>
              <a:lin ang="0" scaled="1"/>
            </a:gradFill>
            <a:ln w="9525">
              <a:noFill/>
              <a:miter lim="800000"/>
              <a:headEnd/>
              <a:tailEnd/>
            </a:ln>
          </p:spPr>
          <p:txBody>
            <a:bodyPr wrap="none" anchor="ctr"/>
            <a:lstStyle/>
            <a:p>
              <a:pPr eaLnBrk="0" hangingPunct="0"/>
              <a:endParaRPr lang="id-ID"/>
            </a:p>
          </p:txBody>
        </p:sp>
        <p:sp>
          <p:nvSpPr>
            <p:cNvPr id="2058" name="AutoShape 8"/>
            <p:cNvSpPr>
              <a:spLocks noChangeArrowheads="1"/>
            </p:cNvSpPr>
            <p:nvPr/>
          </p:nvSpPr>
          <p:spPr bwMode="auto">
            <a:xfrm rot="8290488" flipV="1">
              <a:off x="2377" y="1179"/>
              <a:ext cx="3790" cy="3584"/>
            </a:xfrm>
            <a:custGeom>
              <a:avLst/>
              <a:gdLst>
                <a:gd name="T0" fmla="*/ 58 w 21600"/>
                <a:gd name="T1" fmla="*/ 0 h 21600"/>
                <a:gd name="T2" fmla="*/ 1 w 21600"/>
                <a:gd name="T3" fmla="*/ 51 h 21600"/>
                <a:gd name="T4" fmla="*/ 58 w 21600"/>
                <a:gd name="T5" fmla="*/ 1 h 21600"/>
                <a:gd name="T6" fmla="*/ 116 w 21600"/>
                <a:gd name="T7" fmla="*/ 51 h 21600"/>
                <a:gd name="T8" fmla="*/ 0 60000 65536"/>
                <a:gd name="T9" fmla="*/ 0 60000 65536"/>
                <a:gd name="T10" fmla="*/ 0 60000 65536"/>
                <a:gd name="T11" fmla="*/ 0 60000 65536"/>
                <a:gd name="T12" fmla="*/ 0 w 21600"/>
                <a:gd name="T13" fmla="*/ 0 h 21600"/>
                <a:gd name="T14" fmla="*/ 21600 w 21600"/>
                <a:gd name="T15" fmla="*/ 8208 h 21600"/>
              </a:gdLst>
              <a:ahLst/>
              <a:cxnLst>
                <a:cxn ang="T8">
                  <a:pos x="T0" y="T1"/>
                </a:cxn>
                <a:cxn ang="T9">
                  <a:pos x="T2" y="T3"/>
                </a:cxn>
                <a:cxn ang="T10">
                  <a:pos x="T4" y="T5"/>
                </a:cxn>
                <a:cxn ang="T11">
                  <a:pos x="T6" y="T7"/>
                </a:cxn>
              </a:cxnLst>
              <a:rect l="T12" t="T13" r="T14" b="T15"/>
              <a:pathLst>
                <a:path w="21600" h="21600">
                  <a:moveTo>
                    <a:pt x="273" y="11257"/>
                  </a:moveTo>
                  <a:cubicBezTo>
                    <a:pt x="267" y="11105"/>
                    <a:pt x="264" y="10952"/>
                    <a:pt x="264" y="10800"/>
                  </a:cubicBezTo>
                  <a:cubicBezTo>
                    <a:pt x="264" y="4981"/>
                    <a:pt x="4981" y="264"/>
                    <a:pt x="10800" y="264"/>
                  </a:cubicBezTo>
                  <a:cubicBezTo>
                    <a:pt x="16618" y="264"/>
                    <a:pt x="21336" y="4981"/>
                    <a:pt x="21336" y="10800"/>
                  </a:cubicBezTo>
                  <a:cubicBezTo>
                    <a:pt x="21336" y="10952"/>
                    <a:pt x="21332" y="11105"/>
                    <a:pt x="21326" y="11257"/>
                  </a:cubicBezTo>
                  <a:lnTo>
                    <a:pt x="21589" y="11269"/>
                  </a:lnTo>
                  <a:cubicBezTo>
                    <a:pt x="21596" y="11113"/>
                    <a:pt x="21600" y="10956"/>
                    <a:pt x="21600" y="10800"/>
                  </a:cubicBezTo>
                  <a:cubicBezTo>
                    <a:pt x="21600" y="4835"/>
                    <a:pt x="16764" y="0"/>
                    <a:pt x="10800" y="0"/>
                  </a:cubicBezTo>
                  <a:cubicBezTo>
                    <a:pt x="4835" y="0"/>
                    <a:pt x="0" y="4835"/>
                    <a:pt x="0" y="10800"/>
                  </a:cubicBezTo>
                  <a:cubicBezTo>
                    <a:pt x="-1" y="10956"/>
                    <a:pt x="3" y="11113"/>
                    <a:pt x="10" y="11269"/>
                  </a:cubicBezTo>
                  <a:close/>
                </a:path>
              </a:pathLst>
            </a:custGeom>
            <a:gradFill rotWithShape="1">
              <a:gsLst>
                <a:gs pos="0">
                  <a:srgbClr val="FCEDE2"/>
                </a:gs>
                <a:gs pos="100000">
                  <a:srgbClr val="FFFFFF"/>
                </a:gs>
              </a:gsLst>
              <a:lin ang="0" scaled="1"/>
            </a:gradFill>
            <a:ln w="9525">
              <a:noFill/>
              <a:miter lim="800000"/>
              <a:headEnd/>
              <a:tailEnd/>
            </a:ln>
          </p:spPr>
          <p:txBody>
            <a:bodyPr wrap="none" anchor="ctr"/>
            <a:lstStyle/>
            <a:p>
              <a:pPr eaLnBrk="0" hangingPunct="0"/>
              <a:endParaRPr lang="id-ID"/>
            </a:p>
          </p:txBody>
        </p:sp>
        <p:sp>
          <p:nvSpPr>
            <p:cNvPr id="2059" name="AutoShape 9"/>
            <p:cNvSpPr>
              <a:spLocks noChangeArrowheads="1"/>
            </p:cNvSpPr>
            <p:nvPr/>
          </p:nvSpPr>
          <p:spPr bwMode="auto">
            <a:xfrm rot="8290488" flipV="1">
              <a:off x="2364" y="1180"/>
              <a:ext cx="3790" cy="3584"/>
            </a:xfrm>
            <a:custGeom>
              <a:avLst/>
              <a:gdLst>
                <a:gd name="T0" fmla="*/ 58 w 21600"/>
                <a:gd name="T1" fmla="*/ 0 h 21600"/>
                <a:gd name="T2" fmla="*/ 1 w 21600"/>
                <a:gd name="T3" fmla="*/ 53 h 21600"/>
                <a:gd name="T4" fmla="*/ 58 w 21600"/>
                <a:gd name="T5" fmla="*/ 1 h 21600"/>
                <a:gd name="T6" fmla="*/ 116 w 21600"/>
                <a:gd name="T7" fmla="*/ 53 h 21600"/>
                <a:gd name="T8" fmla="*/ 0 60000 65536"/>
                <a:gd name="T9" fmla="*/ 0 60000 65536"/>
                <a:gd name="T10" fmla="*/ 0 60000 65536"/>
                <a:gd name="T11" fmla="*/ 0 60000 65536"/>
                <a:gd name="T12" fmla="*/ 0 w 21600"/>
                <a:gd name="T13" fmla="*/ 0 h 21600"/>
                <a:gd name="T14" fmla="*/ 21600 w 21600"/>
                <a:gd name="T15" fmla="*/ 8564 h 21600"/>
              </a:gdLst>
              <a:ahLst/>
              <a:cxnLst>
                <a:cxn ang="T8">
                  <a:pos x="T0" y="T1"/>
                </a:cxn>
                <a:cxn ang="T9">
                  <a:pos x="T2" y="T3"/>
                </a:cxn>
                <a:cxn ang="T10">
                  <a:pos x="T4" y="T5"/>
                </a:cxn>
                <a:cxn ang="T11">
                  <a:pos x="T6" y="T7"/>
                </a:cxn>
              </a:cxnLst>
              <a:rect l="T12" t="T13" r="T14" b="T15"/>
              <a:pathLst>
                <a:path w="21600" h="21600">
                  <a:moveTo>
                    <a:pt x="190" y="11589"/>
                  </a:moveTo>
                  <a:cubicBezTo>
                    <a:pt x="170" y="11327"/>
                    <a:pt x="161" y="11063"/>
                    <a:pt x="161" y="10800"/>
                  </a:cubicBezTo>
                  <a:cubicBezTo>
                    <a:pt x="161" y="4924"/>
                    <a:pt x="4924" y="161"/>
                    <a:pt x="10800" y="161"/>
                  </a:cubicBezTo>
                  <a:cubicBezTo>
                    <a:pt x="16675" y="161"/>
                    <a:pt x="21439" y="4924"/>
                    <a:pt x="21439" y="10800"/>
                  </a:cubicBezTo>
                  <a:cubicBezTo>
                    <a:pt x="21439" y="11063"/>
                    <a:pt x="21429" y="11327"/>
                    <a:pt x="21409" y="11589"/>
                  </a:cubicBezTo>
                  <a:lnTo>
                    <a:pt x="21570" y="11601"/>
                  </a:lnTo>
                  <a:cubicBezTo>
                    <a:pt x="21590" y="11335"/>
                    <a:pt x="21600" y="11067"/>
                    <a:pt x="21600" y="10800"/>
                  </a:cubicBezTo>
                  <a:cubicBezTo>
                    <a:pt x="21600" y="4835"/>
                    <a:pt x="16764" y="0"/>
                    <a:pt x="10800" y="0"/>
                  </a:cubicBezTo>
                  <a:cubicBezTo>
                    <a:pt x="4835" y="0"/>
                    <a:pt x="0" y="4835"/>
                    <a:pt x="0" y="10800"/>
                  </a:cubicBezTo>
                  <a:cubicBezTo>
                    <a:pt x="-1" y="11067"/>
                    <a:pt x="9" y="11335"/>
                    <a:pt x="29" y="11601"/>
                  </a:cubicBezTo>
                  <a:close/>
                </a:path>
              </a:pathLst>
            </a:custGeom>
            <a:gradFill rotWithShape="1">
              <a:gsLst>
                <a:gs pos="0">
                  <a:srgbClr val="FCEDE2"/>
                </a:gs>
                <a:gs pos="50000">
                  <a:srgbClr val="FFFFFF"/>
                </a:gs>
                <a:gs pos="100000">
                  <a:srgbClr val="FCEDE2"/>
                </a:gs>
              </a:gsLst>
              <a:lin ang="0" scaled="1"/>
            </a:gradFill>
            <a:ln w="9525">
              <a:noFill/>
              <a:miter lim="800000"/>
              <a:headEnd/>
              <a:tailEnd/>
            </a:ln>
          </p:spPr>
          <p:txBody>
            <a:bodyPr wrap="none" anchor="ctr"/>
            <a:lstStyle/>
            <a:p>
              <a:pPr eaLnBrk="0" hangingPunct="0"/>
              <a:endParaRPr lang="id-ID"/>
            </a:p>
          </p:txBody>
        </p:sp>
        <p:sp>
          <p:nvSpPr>
            <p:cNvPr id="2060" name="Rectangle 10"/>
            <p:cNvSpPr>
              <a:spLocks noChangeArrowheads="1"/>
            </p:cNvSpPr>
            <p:nvPr/>
          </p:nvSpPr>
          <p:spPr bwMode="auto">
            <a:xfrm>
              <a:off x="808" y="240"/>
              <a:ext cx="4128" cy="4094"/>
            </a:xfrm>
            <a:prstGeom prst="rect">
              <a:avLst/>
            </a:prstGeom>
            <a:solidFill>
              <a:srgbClr val="148298">
                <a:alpha val="30980"/>
              </a:srgbClr>
            </a:solidFill>
            <a:ln w="9525">
              <a:noFill/>
              <a:miter lim="800000"/>
              <a:headEnd/>
              <a:tailEnd/>
            </a:ln>
          </p:spPr>
          <p:txBody>
            <a:bodyPr wrap="none" anchor="ctr"/>
            <a:lstStyle/>
            <a:p>
              <a:pPr eaLnBrk="0" hangingPunct="0"/>
              <a:endParaRPr lang="id-ID"/>
            </a:p>
          </p:txBody>
        </p:sp>
        <p:sp>
          <p:nvSpPr>
            <p:cNvPr id="2061" name="Text Box 11"/>
            <p:cNvSpPr txBox="1">
              <a:spLocks noChangeArrowheads="1"/>
            </p:cNvSpPr>
            <p:nvPr/>
          </p:nvSpPr>
          <p:spPr bwMode="auto">
            <a:xfrm>
              <a:off x="2814" y="2554"/>
              <a:ext cx="2259" cy="327"/>
            </a:xfrm>
            <a:prstGeom prst="rect">
              <a:avLst/>
            </a:prstGeom>
            <a:noFill/>
            <a:ln w="9525">
              <a:noFill/>
              <a:miter lim="800000"/>
              <a:headEnd/>
              <a:tailEnd/>
            </a:ln>
          </p:spPr>
          <p:txBody>
            <a:bodyPr wrap="none">
              <a:spAutoFit/>
            </a:bodyPr>
            <a:lstStyle/>
            <a:p>
              <a:r>
                <a:rPr lang="en-US" sz="2800">
                  <a:solidFill>
                    <a:srgbClr val="003399"/>
                  </a:solidFill>
                </a:rPr>
                <a:t>William J. Stevenson </a:t>
              </a:r>
            </a:p>
          </p:txBody>
        </p:sp>
        <p:sp>
          <p:nvSpPr>
            <p:cNvPr id="2062" name="Text Box 12"/>
            <p:cNvSpPr txBox="1">
              <a:spLocks noChangeArrowheads="1"/>
            </p:cNvSpPr>
            <p:nvPr/>
          </p:nvSpPr>
          <p:spPr bwMode="auto">
            <a:xfrm>
              <a:off x="785" y="1148"/>
              <a:ext cx="4171" cy="500"/>
            </a:xfrm>
            <a:prstGeom prst="rect">
              <a:avLst/>
            </a:prstGeom>
            <a:noFill/>
            <a:ln w="9525">
              <a:noFill/>
              <a:miter lim="800000"/>
              <a:headEnd/>
              <a:tailEnd/>
            </a:ln>
          </p:spPr>
          <p:txBody>
            <a:bodyPr wrap="none">
              <a:spAutoFit/>
            </a:bodyPr>
            <a:lstStyle/>
            <a:p>
              <a:pPr algn="ctr"/>
              <a:r>
                <a:rPr lang="en-US" sz="4600">
                  <a:solidFill>
                    <a:schemeClr val="tx2"/>
                  </a:solidFill>
                </a:rPr>
                <a:t>Operations Management</a:t>
              </a:r>
            </a:p>
          </p:txBody>
        </p:sp>
        <p:sp>
          <p:nvSpPr>
            <p:cNvPr id="2063" name="Line 13"/>
            <p:cNvSpPr>
              <a:spLocks noChangeShapeType="1"/>
            </p:cNvSpPr>
            <p:nvPr/>
          </p:nvSpPr>
          <p:spPr bwMode="auto">
            <a:xfrm rot="5400000">
              <a:off x="4342" y="2604"/>
              <a:ext cx="0" cy="2836"/>
            </a:xfrm>
            <a:prstGeom prst="line">
              <a:avLst/>
            </a:prstGeom>
            <a:noFill/>
            <a:ln w="28575">
              <a:solidFill>
                <a:srgbClr val="FFFFFF"/>
              </a:solidFill>
              <a:round/>
              <a:headEnd/>
              <a:tailEnd/>
            </a:ln>
          </p:spPr>
          <p:txBody>
            <a:bodyPr/>
            <a:lstStyle/>
            <a:p>
              <a:endParaRPr lang="id-ID"/>
            </a:p>
          </p:txBody>
        </p:sp>
        <p:sp>
          <p:nvSpPr>
            <p:cNvPr id="2064" name="Text Box 14"/>
            <p:cNvSpPr txBox="1">
              <a:spLocks noChangeArrowheads="1"/>
            </p:cNvSpPr>
            <p:nvPr/>
          </p:nvSpPr>
          <p:spPr bwMode="auto">
            <a:xfrm>
              <a:off x="4083" y="3774"/>
              <a:ext cx="892" cy="288"/>
            </a:xfrm>
            <a:prstGeom prst="rect">
              <a:avLst/>
            </a:prstGeom>
            <a:noFill/>
            <a:ln w="9525">
              <a:noFill/>
              <a:miter lim="800000"/>
              <a:headEnd/>
              <a:tailEnd/>
            </a:ln>
          </p:spPr>
          <p:txBody>
            <a:bodyPr wrap="none">
              <a:spAutoFit/>
            </a:bodyPr>
            <a:lstStyle/>
            <a:p>
              <a:r>
                <a:rPr lang="en-US" i="1">
                  <a:solidFill>
                    <a:schemeClr val="tx2"/>
                  </a:solidFill>
                </a:rPr>
                <a:t>8</a:t>
              </a:r>
              <a:r>
                <a:rPr lang="en-US" i="1" baseline="20000">
                  <a:solidFill>
                    <a:schemeClr val="tx2"/>
                  </a:solidFill>
                </a:rPr>
                <a:t>th</a:t>
              </a:r>
              <a:r>
                <a:rPr lang="en-US" i="1">
                  <a:solidFill>
                    <a:schemeClr val="tx2"/>
                  </a:solidFill>
                </a:rPr>
                <a:t> edition</a:t>
              </a:r>
            </a:p>
          </p:txBody>
        </p:sp>
        <p:sp>
          <p:nvSpPr>
            <p:cNvPr id="2065" name="Rectangle 15"/>
            <p:cNvSpPr>
              <a:spLocks noChangeArrowheads="1"/>
            </p:cNvSpPr>
            <p:nvPr/>
          </p:nvSpPr>
          <p:spPr bwMode="auto">
            <a:xfrm>
              <a:off x="192" y="14"/>
              <a:ext cx="5604" cy="4320"/>
            </a:xfrm>
            <a:prstGeom prst="rect">
              <a:avLst/>
            </a:prstGeom>
            <a:solidFill>
              <a:srgbClr val="FFF5D9"/>
            </a:solidFill>
            <a:ln w="12700">
              <a:noFill/>
              <a:miter lim="800000"/>
              <a:headEnd/>
              <a:tailEnd/>
            </a:ln>
          </p:spPr>
          <p:txBody>
            <a:bodyPr wrap="none" anchor="ctr"/>
            <a:lstStyle/>
            <a:p>
              <a:pPr eaLnBrk="0" hangingPunct="0"/>
              <a:endParaRPr lang="id-ID"/>
            </a:p>
          </p:txBody>
        </p:sp>
        <p:sp>
          <p:nvSpPr>
            <p:cNvPr id="2066" name="Rectangle 16"/>
            <p:cNvSpPr>
              <a:spLocks noChangeArrowheads="1"/>
            </p:cNvSpPr>
            <p:nvPr/>
          </p:nvSpPr>
          <p:spPr bwMode="auto">
            <a:xfrm>
              <a:off x="0" y="446"/>
              <a:ext cx="5760" cy="1248"/>
            </a:xfrm>
            <a:prstGeom prst="rect">
              <a:avLst/>
            </a:prstGeom>
            <a:solidFill>
              <a:srgbClr val="CAE496">
                <a:alpha val="52940"/>
              </a:srgbClr>
            </a:solidFill>
            <a:ln w="9525">
              <a:noFill/>
              <a:miter lim="800000"/>
              <a:headEnd/>
              <a:tailEnd/>
            </a:ln>
          </p:spPr>
          <p:txBody>
            <a:bodyPr wrap="none" anchor="ctr"/>
            <a:lstStyle/>
            <a:p>
              <a:pPr eaLnBrk="0" hangingPunct="0"/>
              <a:endParaRPr lang="id-ID"/>
            </a:p>
          </p:txBody>
        </p:sp>
        <p:sp>
          <p:nvSpPr>
            <p:cNvPr id="2067" name="Rectangle 17"/>
            <p:cNvSpPr>
              <a:spLocks noChangeArrowheads="1"/>
            </p:cNvSpPr>
            <p:nvPr/>
          </p:nvSpPr>
          <p:spPr bwMode="auto">
            <a:xfrm>
              <a:off x="4608" y="14"/>
              <a:ext cx="1188" cy="4320"/>
            </a:xfrm>
            <a:prstGeom prst="rect">
              <a:avLst/>
            </a:prstGeom>
            <a:solidFill>
              <a:schemeClr val="accent1">
                <a:alpha val="50195"/>
              </a:schemeClr>
            </a:solidFill>
            <a:ln w="12700">
              <a:noFill/>
              <a:miter lim="800000"/>
              <a:headEnd/>
              <a:tailEnd/>
            </a:ln>
          </p:spPr>
          <p:txBody>
            <a:bodyPr wrap="none" anchor="ctr"/>
            <a:lstStyle/>
            <a:p>
              <a:pPr eaLnBrk="0" hangingPunct="0"/>
              <a:endParaRPr lang="id-ID"/>
            </a:p>
          </p:txBody>
        </p:sp>
        <p:sp>
          <p:nvSpPr>
            <p:cNvPr id="2068" name="Rectangle 18"/>
            <p:cNvSpPr>
              <a:spLocks noChangeArrowheads="1"/>
            </p:cNvSpPr>
            <p:nvPr/>
          </p:nvSpPr>
          <p:spPr bwMode="auto">
            <a:xfrm>
              <a:off x="192" y="14"/>
              <a:ext cx="912" cy="4320"/>
            </a:xfrm>
            <a:prstGeom prst="rect">
              <a:avLst/>
            </a:prstGeom>
            <a:solidFill>
              <a:schemeClr val="accent1">
                <a:alpha val="50195"/>
              </a:schemeClr>
            </a:solidFill>
            <a:ln w="12700">
              <a:noFill/>
              <a:miter lim="800000"/>
              <a:headEnd/>
              <a:tailEnd/>
            </a:ln>
          </p:spPr>
          <p:txBody>
            <a:bodyPr wrap="none" anchor="ctr"/>
            <a:lstStyle/>
            <a:p>
              <a:pPr eaLnBrk="0" hangingPunct="0"/>
              <a:endParaRPr lang="id-ID"/>
            </a:p>
          </p:txBody>
        </p:sp>
        <p:sp>
          <p:nvSpPr>
            <p:cNvPr id="2069" name="Rectangle 19"/>
            <p:cNvSpPr>
              <a:spLocks noChangeArrowheads="1"/>
            </p:cNvSpPr>
            <p:nvPr/>
          </p:nvSpPr>
          <p:spPr bwMode="auto">
            <a:xfrm>
              <a:off x="0" y="2090"/>
              <a:ext cx="5808" cy="1860"/>
            </a:xfrm>
            <a:prstGeom prst="rect">
              <a:avLst/>
            </a:prstGeom>
            <a:solidFill>
              <a:srgbClr val="CAE496">
                <a:alpha val="52940"/>
              </a:srgbClr>
            </a:solidFill>
            <a:ln w="9525">
              <a:noFill/>
              <a:miter lim="800000"/>
              <a:headEnd/>
              <a:tailEnd/>
            </a:ln>
          </p:spPr>
          <p:txBody>
            <a:bodyPr wrap="none" anchor="ctr"/>
            <a:lstStyle/>
            <a:p>
              <a:pPr eaLnBrk="0" hangingPunct="0"/>
              <a:endParaRPr lang="id-ID"/>
            </a:p>
          </p:txBody>
        </p:sp>
        <p:sp>
          <p:nvSpPr>
            <p:cNvPr id="22" name="Rectangle 20"/>
            <p:cNvSpPr>
              <a:spLocks noChangeArrowheads="1"/>
            </p:cNvSpPr>
            <p:nvPr/>
          </p:nvSpPr>
          <p:spPr bwMode="auto">
            <a:xfrm>
              <a:off x="1392" y="240"/>
              <a:ext cx="2928" cy="3696"/>
            </a:xfrm>
            <a:prstGeom prst="rect">
              <a:avLst/>
            </a:prstGeom>
            <a:solidFill>
              <a:schemeClr val="accent1"/>
            </a:solidFill>
            <a:ln w="9525">
              <a:solidFill>
                <a:schemeClr val="accent1"/>
              </a:solidFill>
              <a:miter lim="800000"/>
              <a:headEnd/>
              <a:tailEnd/>
            </a:ln>
            <a:effectLst>
              <a:outerShdw dist="91581" dir="3378596" algn="ctr" rotWithShape="0">
                <a:schemeClr val="tx1"/>
              </a:outerShdw>
            </a:effectLst>
          </p:spPr>
          <p:txBody>
            <a:bodyPr wrap="none" anchor="ctr"/>
            <a:lstStyle/>
            <a:p>
              <a:pPr eaLnBrk="0" hangingPunct="0">
                <a:defRPr/>
              </a:pPr>
              <a:endParaRPr lang="en-US"/>
            </a:p>
          </p:txBody>
        </p:sp>
        <p:grpSp>
          <p:nvGrpSpPr>
            <p:cNvPr id="2071" name="Group 21"/>
            <p:cNvGrpSpPr>
              <a:grpSpLocks/>
            </p:cNvGrpSpPr>
            <p:nvPr/>
          </p:nvGrpSpPr>
          <p:grpSpPr bwMode="auto">
            <a:xfrm>
              <a:off x="106" y="-118"/>
              <a:ext cx="1958" cy="1750"/>
              <a:chOff x="517" y="-93"/>
              <a:chExt cx="1688" cy="1524"/>
            </a:xfrm>
          </p:grpSpPr>
          <p:sp>
            <p:nvSpPr>
              <p:cNvPr id="2089" name="Freeform 22"/>
              <p:cNvSpPr>
                <a:spLocks/>
              </p:cNvSpPr>
              <p:nvPr/>
            </p:nvSpPr>
            <p:spPr bwMode="auto">
              <a:xfrm rot="14868484" flipH="1">
                <a:off x="612" y="-162"/>
                <a:ext cx="1514" cy="1672"/>
              </a:xfrm>
              <a:custGeom>
                <a:avLst/>
                <a:gdLst>
                  <a:gd name="T0" fmla="*/ 4417 w 519"/>
                  <a:gd name="T1" fmla="*/ 2324 h 1203"/>
                  <a:gd name="T2" fmla="*/ 569 w 519"/>
                  <a:gd name="T3" fmla="*/ 1565 h 1203"/>
                  <a:gd name="T4" fmla="*/ 1003 w 519"/>
                  <a:gd name="T5" fmla="*/ 0 h 1203"/>
                  <a:gd name="T6" fmla="*/ 0 60000 65536"/>
                  <a:gd name="T7" fmla="*/ 0 60000 65536"/>
                  <a:gd name="T8" fmla="*/ 0 60000 65536"/>
                  <a:gd name="T9" fmla="*/ 0 w 519"/>
                  <a:gd name="T10" fmla="*/ 0 h 1203"/>
                  <a:gd name="T11" fmla="*/ 519 w 519"/>
                  <a:gd name="T12" fmla="*/ 1203 h 1203"/>
                </a:gdLst>
                <a:ahLst/>
                <a:cxnLst>
                  <a:cxn ang="T6">
                    <a:pos x="T0" y="T1"/>
                  </a:cxn>
                  <a:cxn ang="T7">
                    <a:pos x="T2" y="T3"/>
                  </a:cxn>
                  <a:cxn ang="T8">
                    <a:pos x="T4" y="T5"/>
                  </a:cxn>
                </a:cxnLst>
                <a:rect l="T9" t="T10" r="T11" b="T12"/>
                <a:pathLst>
                  <a:path w="519" h="1203">
                    <a:moveTo>
                      <a:pt x="519" y="1203"/>
                    </a:moveTo>
                    <a:cubicBezTo>
                      <a:pt x="326" y="1106"/>
                      <a:pt x="134" y="1010"/>
                      <a:pt x="67" y="810"/>
                    </a:cubicBezTo>
                    <a:cubicBezTo>
                      <a:pt x="0" y="610"/>
                      <a:pt x="110" y="132"/>
                      <a:pt x="118" y="0"/>
                    </a:cubicBezTo>
                  </a:path>
                </a:pathLst>
              </a:custGeom>
              <a:noFill/>
              <a:ln w="76200">
                <a:solidFill>
                  <a:srgbClr val="FAE2D2"/>
                </a:solidFill>
                <a:round/>
                <a:headEnd/>
                <a:tailEnd/>
              </a:ln>
            </p:spPr>
            <p:txBody>
              <a:bodyPr/>
              <a:lstStyle/>
              <a:p>
                <a:pPr eaLnBrk="0" hangingPunct="0"/>
                <a:endParaRPr lang="id-ID"/>
              </a:p>
            </p:txBody>
          </p:sp>
          <p:sp>
            <p:nvSpPr>
              <p:cNvPr id="2090" name="Freeform 23"/>
              <p:cNvSpPr>
                <a:spLocks/>
              </p:cNvSpPr>
              <p:nvPr/>
            </p:nvSpPr>
            <p:spPr bwMode="auto">
              <a:xfrm rot="14868484" flipH="1">
                <a:off x="596" y="-172"/>
                <a:ext cx="1514" cy="1672"/>
              </a:xfrm>
              <a:custGeom>
                <a:avLst/>
                <a:gdLst>
                  <a:gd name="T0" fmla="*/ 4417 w 519"/>
                  <a:gd name="T1" fmla="*/ 2324 h 1203"/>
                  <a:gd name="T2" fmla="*/ 569 w 519"/>
                  <a:gd name="T3" fmla="*/ 1565 h 1203"/>
                  <a:gd name="T4" fmla="*/ 1003 w 519"/>
                  <a:gd name="T5" fmla="*/ 0 h 1203"/>
                  <a:gd name="T6" fmla="*/ 0 60000 65536"/>
                  <a:gd name="T7" fmla="*/ 0 60000 65536"/>
                  <a:gd name="T8" fmla="*/ 0 60000 65536"/>
                  <a:gd name="T9" fmla="*/ 0 w 519"/>
                  <a:gd name="T10" fmla="*/ 0 h 1203"/>
                  <a:gd name="T11" fmla="*/ 519 w 519"/>
                  <a:gd name="T12" fmla="*/ 1203 h 1203"/>
                </a:gdLst>
                <a:ahLst/>
                <a:cxnLst>
                  <a:cxn ang="T6">
                    <a:pos x="T0" y="T1"/>
                  </a:cxn>
                  <a:cxn ang="T7">
                    <a:pos x="T2" y="T3"/>
                  </a:cxn>
                  <a:cxn ang="T8">
                    <a:pos x="T4" y="T5"/>
                  </a:cxn>
                </a:cxnLst>
                <a:rect l="T9" t="T10" r="T11" b="T12"/>
                <a:pathLst>
                  <a:path w="519" h="1203">
                    <a:moveTo>
                      <a:pt x="519" y="1203"/>
                    </a:moveTo>
                    <a:cubicBezTo>
                      <a:pt x="326" y="1106"/>
                      <a:pt x="134" y="1010"/>
                      <a:pt x="67" y="810"/>
                    </a:cubicBezTo>
                    <a:cubicBezTo>
                      <a:pt x="0" y="610"/>
                      <a:pt x="110" y="132"/>
                      <a:pt x="118" y="0"/>
                    </a:cubicBezTo>
                  </a:path>
                </a:pathLst>
              </a:custGeom>
              <a:noFill/>
              <a:ln w="38100">
                <a:solidFill>
                  <a:srgbClr val="BCDD7B"/>
                </a:solidFill>
                <a:round/>
                <a:headEnd/>
                <a:tailEnd/>
              </a:ln>
            </p:spPr>
            <p:txBody>
              <a:bodyPr/>
              <a:lstStyle/>
              <a:p>
                <a:pPr eaLnBrk="0" hangingPunct="0"/>
                <a:endParaRPr lang="id-ID"/>
              </a:p>
            </p:txBody>
          </p:sp>
          <p:sp>
            <p:nvSpPr>
              <p:cNvPr id="2091" name="Freeform 24"/>
              <p:cNvSpPr>
                <a:spLocks/>
              </p:cNvSpPr>
              <p:nvPr/>
            </p:nvSpPr>
            <p:spPr bwMode="auto">
              <a:xfrm rot="14868484" flipH="1">
                <a:off x="607" y="-171"/>
                <a:ext cx="1514" cy="1672"/>
              </a:xfrm>
              <a:custGeom>
                <a:avLst/>
                <a:gdLst>
                  <a:gd name="T0" fmla="*/ 4417 w 519"/>
                  <a:gd name="T1" fmla="*/ 2324 h 1203"/>
                  <a:gd name="T2" fmla="*/ 569 w 519"/>
                  <a:gd name="T3" fmla="*/ 1565 h 1203"/>
                  <a:gd name="T4" fmla="*/ 1003 w 519"/>
                  <a:gd name="T5" fmla="*/ 0 h 1203"/>
                  <a:gd name="T6" fmla="*/ 0 60000 65536"/>
                  <a:gd name="T7" fmla="*/ 0 60000 65536"/>
                  <a:gd name="T8" fmla="*/ 0 60000 65536"/>
                  <a:gd name="T9" fmla="*/ 0 w 519"/>
                  <a:gd name="T10" fmla="*/ 0 h 1203"/>
                  <a:gd name="T11" fmla="*/ 519 w 519"/>
                  <a:gd name="T12" fmla="*/ 1203 h 1203"/>
                </a:gdLst>
                <a:ahLst/>
                <a:cxnLst>
                  <a:cxn ang="T6">
                    <a:pos x="T0" y="T1"/>
                  </a:cxn>
                  <a:cxn ang="T7">
                    <a:pos x="T2" y="T3"/>
                  </a:cxn>
                  <a:cxn ang="T8">
                    <a:pos x="T4" y="T5"/>
                  </a:cxn>
                </a:cxnLst>
                <a:rect l="T9" t="T10" r="T11" b="T12"/>
                <a:pathLst>
                  <a:path w="519" h="1203">
                    <a:moveTo>
                      <a:pt x="519" y="1203"/>
                    </a:moveTo>
                    <a:cubicBezTo>
                      <a:pt x="326" y="1106"/>
                      <a:pt x="134" y="1010"/>
                      <a:pt x="67" y="810"/>
                    </a:cubicBezTo>
                    <a:cubicBezTo>
                      <a:pt x="0" y="610"/>
                      <a:pt x="110" y="132"/>
                      <a:pt x="118" y="0"/>
                    </a:cubicBezTo>
                  </a:path>
                </a:pathLst>
              </a:custGeom>
              <a:noFill/>
              <a:ln w="9525">
                <a:solidFill>
                  <a:schemeClr val="bg1"/>
                </a:solidFill>
                <a:round/>
                <a:headEnd/>
                <a:tailEnd/>
              </a:ln>
            </p:spPr>
            <p:txBody>
              <a:bodyPr/>
              <a:lstStyle/>
              <a:p>
                <a:pPr eaLnBrk="0" hangingPunct="0"/>
                <a:endParaRPr lang="id-ID"/>
              </a:p>
            </p:txBody>
          </p:sp>
        </p:grpSp>
        <p:sp>
          <p:nvSpPr>
            <p:cNvPr id="2072" name="Rectangle 25"/>
            <p:cNvSpPr>
              <a:spLocks noChangeArrowheads="1"/>
            </p:cNvSpPr>
            <p:nvPr/>
          </p:nvSpPr>
          <p:spPr bwMode="auto">
            <a:xfrm>
              <a:off x="0" y="2112"/>
              <a:ext cx="5760" cy="1213"/>
            </a:xfrm>
            <a:prstGeom prst="rect">
              <a:avLst/>
            </a:prstGeom>
            <a:solidFill>
              <a:srgbClr val="F5E1D3">
                <a:alpha val="43921"/>
              </a:srgbClr>
            </a:solidFill>
            <a:ln w="9525" algn="ctr">
              <a:noFill/>
              <a:miter lim="800000"/>
              <a:headEnd/>
              <a:tailEnd/>
            </a:ln>
          </p:spPr>
          <p:txBody>
            <a:bodyPr wrap="none" anchor="ctr"/>
            <a:lstStyle/>
            <a:p>
              <a:pPr eaLnBrk="0" hangingPunct="0"/>
              <a:endParaRPr lang="id-ID"/>
            </a:p>
          </p:txBody>
        </p:sp>
        <p:sp>
          <p:nvSpPr>
            <p:cNvPr id="2073" name="Arc 26"/>
            <p:cNvSpPr>
              <a:spLocks/>
            </p:cNvSpPr>
            <p:nvPr/>
          </p:nvSpPr>
          <p:spPr bwMode="auto">
            <a:xfrm>
              <a:off x="11" y="21"/>
              <a:ext cx="5643" cy="3372"/>
            </a:xfrm>
            <a:custGeom>
              <a:avLst/>
              <a:gdLst>
                <a:gd name="T0" fmla="*/ 0 w 21600"/>
                <a:gd name="T1" fmla="*/ 0 h 21600"/>
                <a:gd name="T2" fmla="*/ 385 w 21600"/>
                <a:gd name="T3" fmla="*/ 82 h 21600"/>
                <a:gd name="T4" fmla="*/ 0 w 21600"/>
                <a:gd name="T5" fmla="*/ 8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76200">
              <a:solidFill>
                <a:srgbClr val="ECF3D9"/>
              </a:solidFill>
              <a:round/>
              <a:headEnd/>
              <a:tailEnd/>
            </a:ln>
          </p:spPr>
          <p:txBody>
            <a:bodyPr wrap="none" anchor="ctr"/>
            <a:lstStyle/>
            <a:p>
              <a:pPr eaLnBrk="0" hangingPunct="0"/>
              <a:endParaRPr lang="id-ID"/>
            </a:p>
          </p:txBody>
        </p:sp>
        <p:grpSp>
          <p:nvGrpSpPr>
            <p:cNvPr id="2074" name="Group 27"/>
            <p:cNvGrpSpPr>
              <a:grpSpLocks/>
            </p:cNvGrpSpPr>
            <p:nvPr/>
          </p:nvGrpSpPr>
          <p:grpSpPr bwMode="auto">
            <a:xfrm>
              <a:off x="4134" y="-1"/>
              <a:ext cx="1477" cy="1202"/>
              <a:chOff x="4134" y="-1"/>
              <a:chExt cx="1477" cy="1202"/>
            </a:xfrm>
          </p:grpSpPr>
          <p:sp>
            <p:nvSpPr>
              <p:cNvPr id="2086" name="Arc 28"/>
              <p:cNvSpPr>
                <a:spLocks/>
              </p:cNvSpPr>
              <p:nvPr/>
            </p:nvSpPr>
            <p:spPr bwMode="auto">
              <a:xfrm flipV="1">
                <a:off x="4134" y="0"/>
                <a:ext cx="1465" cy="1196"/>
              </a:xfrm>
              <a:custGeom>
                <a:avLst/>
                <a:gdLst>
                  <a:gd name="T0" fmla="*/ 0 w 21600"/>
                  <a:gd name="T1" fmla="*/ 0 h 21600"/>
                  <a:gd name="T2" fmla="*/ 7 w 21600"/>
                  <a:gd name="T3" fmla="*/ 4 h 21600"/>
                  <a:gd name="T4" fmla="*/ 0 w 21600"/>
                  <a:gd name="T5" fmla="*/ 4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76200">
                <a:solidFill>
                  <a:schemeClr val="bg1"/>
                </a:solidFill>
                <a:round/>
                <a:headEnd/>
                <a:tailEnd/>
              </a:ln>
            </p:spPr>
            <p:txBody>
              <a:bodyPr wrap="none" anchor="ctr"/>
              <a:lstStyle/>
              <a:p>
                <a:pPr eaLnBrk="0" hangingPunct="0"/>
                <a:endParaRPr lang="id-ID"/>
              </a:p>
            </p:txBody>
          </p:sp>
          <p:sp>
            <p:nvSpPr>
              <p:cNvPr id="2087" name="Arc 29"/>
              <p:cNvSpPr>
                <a:spLocks/>
              </p:cNvSpPr>
              <p:nvPr/>
            </p:nvSpPr>
            <p:spPr bwMode="auto">
              <a:xfrm flipV="1">
                <a:off x="4146" y="5"/>
                <a:ext cx="1465" cy="1196"/>
              </a:xfrm>
              <a:custGeom>
                <a:avLst/>
                <a:gdLst>
                  <a:gd name="T0" fmla="*/ 0 w 21600"/>
                  <a:gd name="T1" fmla="*/ 0 h 21600"/>
                  <a:gd name="T2" fmla="*/ 7 w 21600"/>
                  <a:gd name="T3" fmla="*/ 4 h 21600"/>
                  <a:gd name="T4" fmla="*/ 0 w 21600"/>
                  <a:gd name="T5" fmla="*/ 4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BCDD7B"/>
                </a:solidFill>
                <a:round/>
                <a:headEnd/>
                <a:tailEnd/>
              </a:ln>
            </p:spPr>
            <p:txBody>
              <a:bodyPr wrap="none" anchor="ctr"/>
              <a:lstStyle/>
              <a:p>
                <a:pPr eaLnBrk="0" hangingPunct="0"/>
                <a:endParaRPr lang="id-ID"/>
              </a:p>
            </p:txBody>
          </p:sp>
          <p:sp>
            <p:nvSpPr>
              <p:cNvPr id="2088" name="Arc 30"/>
              <p:cNvSpPr>
                <a:spLocks/>
              </p:cNvSpPr>
              <p:nvPr/>
            </p:nvSpPr>
            <p:spPr bwMode="auto">
              <a:xfrm flipV="1">
                <a:off x="4140" y="-1"/>
                <a:ext cx="1465" cy="1196"/>
              </a:xfrm>
              <a:custGeom>
                <a:avLst/>
                <a:gdLst>
                  <a:gd name="T0" fmla="*/ 0 w 21600"/>
                  <a:gd name="T1" fmla="*/ 0 h 21600"/>
                  <a:gd name="T2" fmla="*/ 7 w 21600"/>
                  <a:gd name="T3" fmla="*/ 4 h 21600"/>
                  <a:gd name="T4" fmla="*/ 0 w 21600"/>
                  <a:gd name="T5" fmla="*/ 4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AE2D2"/>
                </a:solidFill>
                <a:round/>
                <a:headEnd/>
                <a:tailEnd/>
              </a:ln>
            </p:spPr>
            <p:txBody>
              <a:bodyPr wrap="none" anchor="ctr"/>
              <a:lstStyle/>
              <a:p>
                <a:pPr eaLnBrk="0" hangingPunct="0"/>
                <a:endParaRPr lang="id-ID"/>
              </a:p>
            </p:txBody>
          </p:sp>
        </p:grpSp>
        <p:sp>
          <p:nvSpPr>
            <p:cNvPr id="2075" name="Rectangle 31"/>
            <p:cNvSpPr>
              <a:spLocks noChangeArrowheads="1"/>
            </p:cNvSpPr>
            <p:nvPr/>
          </p:nvSpPr>
          <p:spPr bwMode="auto">
            <a:xfrm>
              <a:off x="0" y="503"/>
              <a:ext cx="5760" cy="361"/>
            </a:xfrm>
            <a:prstGeom prst="rect">
              <a:avLst/>
            </a:prstGeom>
            <a:solidFill>
              <a:srgbClr val="74B632">
                <a:alpha val="32941"/>
              </a:srgbClr>
            </a:solidFill>
            <a:ln w="9525">
              <a:noFill/>
              <a:miter lim="800000"/>
              <a:headEnd/>
              <a:tailEnd/>
            </a:ln>
          </p:spPr>
          <p:txBody>
            <a:bodyPr wrap="none" anchor="ctr"/>
            <a:lstStyle/>
            <a:p>
              <a:pPr algn="ctr"/>
              <a:endParaRPr lang="id-ID">
                <a:solidFill>
                  <a:srgbClr val="FFFFFF"/>
                </a:solidFill>
              </a:endParaRPr>
            </a:p>
          </p:txBody>
        </p:sp>
        <p:grpSp>
          <p:nvGrpSpPr>
            <p:cNvPr id="2076" name="Group 32"/>
            <p:cNvGrpSpPr>
              <a:grpSpLocks/>
            </p:cNvGrpSpPr>
            <p:nvPr/>
          </p:nvGrpSpPr>
          <p:grpSpPr bwMode="auto">
            <a:xfrm>
              <a:off x="3643" y="658"/>
              <a:ext cx="2029" cy="580"/>
              <a:chOff x="421" y="643"/>
              <a:chExt cx="2029" cy="580"/>
            </a:xfrm>
          </p:grpSpPr>
          <p:sp>
            <p:nvSpPr>
              <p:cNvPr id="2083" name="Freeform 33"/>
              <p:cNvSpPr>
                <a:spLocks/>
              </p:cNvSpPr>
              <p:nvPr/>
            </p:nvSpPr>
            <p:spPr bwMode="auto">
              <a:xfrm>
                <a:off x="422" y="658"/>
                <a:ext cx="2027" cy="565"/>
              </a:xfrm>
              <a:custGeom>
                <a:avLst/>
                <a:gdLst>
                  <a:gd name="T0" fmla="*/ 0 w 2027"/>
                  <a:gd name="T1" fmla="*/ 565 h 565"/>
                  <a:gd name="T2" fmla="*/ 488 w 2027"/>
                  <a:gd name="T3" fmla="*/ 4 h 565"/>
                  <a:gd name="T4" fmla="*/ 2027 w 2027"/>
                  <a:gd name="T5" fmla="*/ 543 h 565"/>
                  <a:gd name="T6" fmla="*/ 0 60000 65536"/>
                  <a:gd name="T7" fmla="*/ 0 60000 65536"/>
                  <a:gd name="T8" fmla="*/ 0 60000 65536"/>
                  <a:gd name="T9" fmla="*/ 0 w 2027"/>
                  <a:gd name="T10" fmla="*/ 0 h 565"/>
                  <a:gd name="T11" fmla="*/ 2027 w 2027"/>
                  <a:gd name="T12" fmla="*/ 565 h 565"/>
                </a:gdLst>
                <a:ahLst/>
                <a:cxnLst>
                  <a:cxn ang="T6">
                    <a:pos x="T0" y="T1"/>
                  </a:cxn>
                  <a:cxn ang="T7">
                    <a:pos x="T2" y="T3"/>
                  </a:cxn>
                  <a:cxn ang="T8">
                    <a:pos x="T4" y="T5"/>
                  </a:cxn>
                </a:cxnLst>
                <a:rect l="T9" t="T10" r="T11" b="T12"/>
                <a:pathLst>
                  <a:path w="2027" h="565">
                    <a:moveTo>
                      <a:pt x="0" y="565"/>
                    </a:moveTo>
                    <a:cubicBezTo>
                      <a:pt x="75" y="286"/>
                      <a:pt x="150" y="8"/>
                      <a:pt x="488" y="4"/>
                    </a:cubicBezTo>
                    <a:cubicBezTo>
                      <a:pt x="826" y="0"/>
                      <a:pt x="1771" y="453"/>
                      <a:pt x="2027" y="543"/>
                    </a:cubicBezTo>
                  </a:path>
                </a:pathLst>
              </a:custGeom>
              <a:noFill/>
              <a:ln w="76200">
                <a:solidFill>
                  <a:srgbClr val="FAE2D2"/>
                </a:solidFill>
                <a:round/>
                <a:headEnd/>
                <a:tailEnd/>
              </a:ln>
            </p:spPr>
            <p:txBody>
              <a:bodyPr/>
              <a:lstStyle/>
              <a:p>
                <a:pPr eaLnBrk="0" hangingPunct="0"/>
                <a:endParaRPr lang="id-ID"/>
              </a:p>
            </p:txBody>
          </p:sp>
          <p:sp>
            <p:nvSpPr>
              <p:cNvPr id="2084" name="Freeform 34"/>
              <p:cNvSpPr>
                <a:spLocks/>
              </p:cNvSpPr>
              <p:nvPr/>
            </p:nvSpPr>
            <p:spPr bwMode="auto">
              <a:xfrm>
                <a:off x="423" y="645"/>
                <a:ext cx="2027" cy="565"/>
              </a:xfrm>
              <a:custGeom>
                <a:avLst/>
                <a:gdLst>
                  <a:gd name="T0" fmla="*/ 0 w 2027"/>
                  <a:gd name="T1" fmla="*/ 565 h 565"/>
                  <a:gd name="T2" fmla="*/ 488 w 2027"/>
                  <a:gd name="T3" fmla="*/ 4 h 565"/>
                  <a:gd name="T4" fmla="*/ 2027 w 2027"/>
                  <a:gd name="T5" fmla="*/ 543 h 565"/>
                  <a:gd name="T6" fmla="*/ 0 60000 65536"/>
                  <a:gd name="T7" fmla="*/ 0 60000 65536"/>
                  <a:gd name="T8" fmla="*/ 0 60000 65536"/>
                  <a:gd name="T9" fmla="*/ 0 w 2027"/>
                  <a:gd name="T10" fmla="*/ 0 h 565"/>
                  <a:gd name="T11" fmla="*/ 2027 w 2027"/>
                  <a:gd name="T12" fmla="*/ 565 h 565"/>
                </a:gdLst>
                <a:ahLst/>
                <a:cxnLst>
                  <a:cxn ang="T6">
                    <a:pos x="T0" y="T1"/>
                  </a:cxn>
                  <a:cxn ang="T7">
                    <a:pos x="T2" y="T3"/>
                  </a:cxn>
                  <a:cxn ang="T8">
                    <a:pos x="T4" y="T5"/>
                  </a:cxn>
                </a:cxnLst>
                <a:rect l="T9" t="T10" r="T11" b="T12"/>
                <a:pathLst>
                  <a:path w="2027" h="565">
                    <a:moveTo>
                      <a:pt x="0" y="565"/>
                    </a:moveTo>
                    <a:cubicBezTo>
                      <a:pt x="75" y="286"/>
                      <a:pt x="150" y="8"/>
                      <a:pt x="488" y="4"/>
                    </a:cubicBezTo>
                    <a:cubicBezTo>
                      <a:pt x="826" y="0"/>
                      <a:pt x="1771" y="453"/>
                      <a:pt x="2027" y="543"/>
                    </a:cubicBezTo>
                  </a:path>
                </a:pathLst>
              </a:custGeom>
              <a:noFill/>
              <a:ln w="57150">
                <a:solidFill>
                  <a:srgbClr val="BCDD7B"/>
                </a:solidFill>
                <a:round/>
                <a:headEnd/>
                <a:tailEnd/>
              </a:ln>
            </p:spPr>
            <p:txBody>
              <a:bodyPr/>
              <a:lstStyle/>
              <a:p>
                <a:pPr eaLnBrk="0" hangingPunct="0"/>
                <a:endParaRPr lang="id-ID"/>
              </a:p>
            </p:txBody>
          </p:sp>
          <p:sp>
            <p:nvSpPr>
              <p:cNvPr id="2085" name="Freeform 35"/>
              <p:cNvSpPr>
                <a:spLocks/>
              </p:cNvSpPr>
              <p:nvPr/>
            </p:nvSpPr>
            <p:spPr bwMode="auto">
              <a:xfrm>
                <a:off x="421" y="643"/>
                <a:ext cx="2027" cy="565"/>
              </a:xfrm>
              <a:custGeom>
                <a:avLst/>
                <a:gdLst>
                  <a:gd name="T0" fmla="*/ 0 w 2027"/>
                  <a:gd name="T1" fmla="*/ 565 h 565"/>
                  <a:gd name="T2" fmla="*/ 488 w 2027"/>
                  <a:gd name="T3" fmla="*/ 4 h 565"/>
                  <a:gd name="T4" fmla="*/ 2027 w 2027"/>
                  <a:gd name="T5" fmla="*/ 543 h 565"/>
                  <a:gd name="T6" fmla="*/ 0 60000 65536"/>
                  <a:gd name="T7" fmla="*/ 0 60000 65536"/>
                  <a:gd name="T8" fmla="*/ 0 60000 65536"/>
                  <a:gd name="T9" fmla="*/ 0 w 2027"/>
                  <a:gd name="T10" fmla="*/ 0 h 565"/>
                  <a:gd name="T11" fmla="*/ 2027 w 2027"/>
                  <a:gd name="T12" fmla="*/ 565 h 565"/>
                </a:gdLst>
                <a:ahLst/>
                <a:cxnLst>
                  <a:cxn ang="T6">
                    <a:pos x="T0" y="T1"/>
                  </a:cxn>
                  <a:cxn ang="T7">
                    <a:pos x="T2" y="T3"/>
                  </a:cxn>
                  <a:cxn ang="T8">
                    <a:pos x="T4" y="T5"/>
                  </a:cxn>
                </a:cxnLst>
                <a:rect l="T9" t="T10" r="T11" b="T12"/>
                <a:pathLst>
                  <a:path w="2027" h="565">
                    <a:moveTo>
                      <a:pt x="0" y="565"/>
                    </a:moveTo>
                    <a:cubicBezTo>
                      <a:pt x="75" y="286"/>
                      <a:pt x="150" y="8"/>
                      <a:pt x="488" y="4"/>
                    </a:cubicBezTo>
                    <a:cubicBezTo>
                      <a:pt x="826" y="0"/>
                      <a:pt x="1771" y="453"/>
                      <a:pt x="2027" y="543"/>
                    </a:cubicBezTo>
                  </a:path>
                </a:pathLst>
              </a:custGeom>
              <a:noFill/>
              <a:ln w="12700">
                <a:solidFill>
                  <a:schemeClr val="bg1"/>
                </a:solidFill>
                <a:round/>
                <a:headEnd/>
                <a:tailEnd/>
              </a:ln>
            </p:spPr>
            <p:txBody>
              <a:bodyPr/>
              <a:lstStyle/>
              <a:p>
                <a:pPr eaLnBrk="0" hangingPunct="0"/>
                <a:endParaRPr lang="id-ID"/>
              </a:p>
            </p:txBody>
          </p:sp>
        </p:grpSp>
        <p:sp>
          <p:nvSpPr>
            <p:cNvPr id="2077" name="Rectangle 36"/>
            <p:cNvSpPr>
              <a:spLocks noChangeArrowheads="1"/>
            </p:cNvSpPr>
            <p:nvPr/>
          </p:nvSpPr>
          <p:spPr bwMode="auto">
            <a:xfrm>
              <a:off x="2880" y="1193"/>
              <a:ext cx="2880" cy="141"/>
            </a:xfrm>
            <a:prstGeom prst="rect">
              <a:avLst/>
            </a:prstGeom>
            <a:gradFill rotWithShape="1">
              <a:gsLst>
                <a:gs pos="0">
                  <a:schemeClr val="accent2"/>
                </a:gs>
                <a:gs pos="100000">
                  <a:schemeClr val="tx2"/>
                </a:gs>
              </a:gsLst>
              <a:lin ang="0" scaled="1"/>
            </a:gradFill>
            <a:ln w="9525">
              <a:noFill/>
              <a:miter lim="800000"/>
              <a:headEnd/>
              <a:tailEnd/>
            </a:ln>
          </p:spPr>
          <p:txBody>
            <a:bodyPr wrap="none" anchor="ctr"/>
            <a:lstStyle/>
            <a:p>
              <a:pPr eaLnBrk="0" hangingPunct="0"/>
              <a:endParaRPr lang="id-ID"/>
            </a:p>
          </p:txBody>
        </p:sp>
        <p:sp>
          <p:nvSpPr>
            <p:cNvPr id="2078" name="Rectangle 37"/>
            <p:cNvSpPr>
              <a:spLocks noChangeArrowheads="1"/>
            </p:cNvSpPr>
            <p:nvPr/>
          </p:nvSpPr>
          <p:spPr bwMode="auto">
            <a:xfrm>
              <a:off x="0" y="1193"/>
              <a:ext cx="3230" cy="141"/>
            </a:xfrm>
            <a:prstGeom prst="rect">
              <a:avLst/>
            </a:prstGeom>
            <a:gradFill rotWithShape="1">
              <a:gsLst>
                <a:gs pos="0">
                  <a:srgbClr val="148298"/>
                </a:gs>
                <a:gs pos="100000">
                  <a:schemeClr val="accent2"/>
                </a:gs>
              </a:gsLst>
              <a:lin ang="0" scaled="1"/>
            </a:gradFill>
            <a:ln w="9525">
              <a:noFill/>
              <a:miter lim="800000"/>
              <a:headEnd/>
              <a:tailEnd/>
            </a:ln>
          </p:spPr>
          <p:txBody>
            <a:bodyPr wrap="none" anchor="ctr"/>
            <a:lstStyle/>
            <a:p>
              <a:pPr eaLnBrk="0" hangingPunct="0"/>
              <a:endParaRPr lang="id-ID"/>
            </a:p>
          </p:txBody>
        </p:sp>
        <p:sp>
          <p:nvSpPr>
            <p:cNvPr id="31" name="Rectangle 38"/>
            <p:cNvSpPr>
              <a:spLocks noChangeArrowheads="1"/>
            </p:cNvSpPr>
            <p:nvPr/>
          </p:nvSpPr>
          <p:spPr bwMode="auto">
            <a:xfrm>
              <a:off x="0" y="0"/>
              <a:ext cx="5760" cy="4320"/>
            </a:xfrm>
            <a:prstGeom prst="rect">
              <a:avLst/>
            </a:prstGeom>
            <a:gradFill rotWithShape="1">
              <a:gsLst>
                <a:gs pos="0">
                  <a:srgbClr val="F0F3D9">
                    <a:alpha val="46001"/>
                  </a:srgbClr>
                </a:gs>
                <a:gs pos="50000">
                  <a:srgbClr val="FFFFFF">
                    <a:alpha val="44000"/>
                  </a:srgbClr>
                </a:gs>
                <a:gs pos="100000">
                  <a:srgbClr val="F0F3D9">
                    <a:alpha val="46001"/>
                  </a:srgbClr>
                </a:gs>
              </a:gsLst>
              <a:lin ang="0" scaled="1"/>
            </a:gradFill>
            <a:ln w="9525">
              <a:noFill/>
              <a:miter lim="800000"/>
              <a:headEnd/>
              <a:tailEnd/>
            </a:ln>
            <a:effectLst/>
          </p:spPr>
          <p:txBody>
            <a:bodyPr wrap="none" anchor="ctr"/>
            <a:lstStyle/>
            <a:p>
              <a:pPr eaLnBrk="0" hangingPunct="0">
                <a:defRPr/>
              </a:pPr>
              <a:endParaRPr lang="en-US" dirty="0"/>
            </a:p>
          </p:txBody>
        </p:sp>
        <p:sp>
          <p:nvSpPr>
            <p:cNvPr id="32" name="Rectangle 39"/>
            <p:cNvSpPr>
              <a:spLocks noChangeArrowheads="1"/>
            </p:cNvSpPr>
            <p:nvPr/>
          </p:nvSpPr>
          <p:spPr bwMode="auto">
            <a:xfrm>
              <a:off x="0" y="1342"/>
              <a:ext cx="5760" cy="926"/>
            </a:xfrm>
            <a:prstGeom prst="rect">
              <a:avLst/>
            </a:prstGeom>
            <a:noFill/>
            <a:ln w="9525">
              <a:noFill/>
              <a:miter lim="800000"/>
              <a:headEnd/>
              <a:tailEnd/>
            </a:ln>
            <a:effectLst/>
          </p:spPr>
          <p:txBody>
            <a:bodyPr lIns="36000" rIns="36000" anchorCtr="1"/>
            <a:lstStyle/>
            <a:p>
              <a:pPr algn="ctr" eaLnBrk="0" hangingPunct="0">
                <a:defRPr/>
              </a:pPr>
              <a:r>
                <a:rPr lang="id-ID" sz="3600" dirty="0" smtClean="0">
                  <a:solidFill>
                    <a:schemeClr val="tx2"/>
                  </a:solidFill>
                  <a:effectLst>
                    <a:outerShdw blurRad="38100" dist="38100" dir="2700000" algn="tl">
                      <a:srgbClr val="000000"/>
                    </a:outerShdw>
                  </a:effectLst>
                  <a:latin typeface="Century Gothic" pitchFamily="34" charset="0"/>
                </a:rPr>
                <a:t>MANAJEMEN KUANTITATIF</a:t>
              </a:r>
            </a:p>
            <a:p>
              <a:pPr algn="ctr" eaLnBrk="0" hangingPunct="0">
                <a:defRPr/>
              </a:pPr>
              <a:endParaRPr lang="id-ID" sz="3600" dirty="0">
                <a:solidFill>
                  <a:schemeClr val="tx2"/>
                </a:solidFill>
                <a:effectLst>
                  <a:outerShdw blurRad="38100" dist="38100" dir="2700000" algn="tl">
                    <a:srgbClr val="000000"/>
                  </a:outerShdw>
                </a:effectLst>
                <a:latin typeface="Century Gothic" pitchFamily="34" charset="0"/>
              </a:endParaRPr>
            </a:p>
            <a:p>
              <a:pPr algn="ctr" eaLnBrk="0" hangingPunct="0">
                <a:defRPr/>
              </a:pPr>
              <a:r>
                <a:rPr lang="id-ID" dirty="0" smtClean="0">
                  <a:solidFill>
                    <a:schemeClr val="tx2"/>
                  </a:solidFill>
                  <a:effectLst>
                    <a:outerShdw blurRad="38100" dist="38100" dir="2700000" algn="tl">
                      <a:srgbClr val="000000"/>
                    </a:outerShdw>
                  </a:effectLst>
                  <a:latin typeface="Century Gothic" pitchFamily="34" charset="0"/>
                </a:rPr>
                <a:t>Pertemuan 3</a:t>
              </a:r>
              <a:endParaRPr lang="en-US" dirty="0">
                <a:solidFill>
                  <a:schemeClr val="tx2"/>
                </a:solidFill>
                <a:effectLst>
                  <a:outerShdw blurRad="38100" dist="38100" dir="2700000" algn="tl">
                    <a:srgbClr val="000000"/>
                  </a:outerShdw>
                </a:effectLst>
                <a:latin typeface="Century Gothic" pitchFamily="34" charset="0"/>
              </a:endParaRPr>
            </a:p>
          </p:txBody>
        </p:sp>
      </p:grpSp>
      <p:sp>
        <p:nvSpPr>
          <p:cNvPr id="43" name="Text Placeholder 4"/>
          <p:cNvSpPr txBox="1">
            <a:spLocks/>
          </p:cNvSpPr>
          <p:nvPr/>
        </p:nvSpPr>
        <p:spPr bwMode="auto">
          <a:xfrm>
            <a:off x="2209800" y="3962400"/>
            <a:ext cx="4648200" cy="685800"/>
          </a:xfrm>
          <a:prstGeom prst="rect">
            <a:avLst/>
          </a:prstGeom>
          <a:noFill/>
          <a:ln w="9525">
            <a:noFill/>
            <a:miter lim="800000"/>
            <a:headEnd/>
            <a:tailEnd/>
          </a:ln>
        </p:spPr>
        <p:txBody>
          <a:bodyPr/>
          <a:lstStyle/>
          <a:p>
            <a:pPr algn="ctr" eaLnBrk="0" hangingPunct="0">
              <a:spcBef>
                <a:spcPct val="20000"/>
              </a:spcBef>
              <a:buClr>
                <a:schemeClr val="hlink"/>
              </a:buClr>
              <a:buSzPct val="70000"/>
              <a:buFont typeface="Symbol" pitchFamily="18" charset="2"/>
              <a:buNone/>
              <a:defRPr/>
            </a:pPr>
            <a:r>
              <a:rPr lang="id-ID" b="1" kern="0" cap="all" dirty="0">
                <a:ln w="9000" cmpd="sng">
                  <a:solidFill>
                    <a:schemeClr val="accent4">
                      <a:shade val="50000"/>
                      <a:satMod val="120000"/>
                    </a:schemeClr>
                  </a:solidFill>
                  <a:prstDash val="solid"/>
                </a:ln>
                <a:solidFill>
                  <a:schemeClr val="tx2"/>
                </a:solidFill>
                <a:effectLst>
                  <a:reflection blurRad="12700" stA="28000" endPos="45000" dist="1000" dir="5400000" sy="-100000" algn="bl" rotWithShape="0"/>
                </a:effectLst>
                <a:latin typeface="+mn-lt"/>
              </a:rPr>
              <a:t>LINIER PROGRAMMING</a:t>
            </a:r>
          </a:p>
          <a:p>
            <a:pPr algn="ctr" eaLnBrk="0" hangingPunct="0">
              <a:spcBef>
                <a:spcPct val="20000"/>
              </a:spcBef>
              <a:buClr>
                <a:schemeClr val="hlink"/>
              </a:buClr>
              <a:buSzPct val="70000"/>
              <a:buFont typeface="Symbol" pitchFamily="18" charset="2"/>
              <a:buNone/>
              <a:defRPr/>
            </a:pPr>
            <a:r>
              <a:rPr lang="id-ID" sz="2000" b="1" kern="0" cap="all" dirty="0">
                <a:ln w="9000" cmpd="sng">
                  <a:solidFill>
                    <a:schemeClr val="accent4">
                      <a:shade val="50000"/>
                      <a:satMod val="120000"/>
                    </a:schemeClr>
                  </a:solidFill>
                  <a:prstDash val="solid"/>
                </a:ln>
                <a:solidFill>
                  <a:schemeClr val="tx2"/>
                </a:solidFill>
                <a:effectLst>
                  <a:reflection blurRad="12700" stA="28000" endPos="45000" dist="1000" dir="5400000" sy="-100000" algn="bl" rotWithShape="0"/>
                </a:effectLst>
                <a:latin typeface="+mn-lt"/>
              </a:rPr>
              <a:t>SENSITIFITAS METODE GRAFIK</a:t>
            </a:r>
            <a:endParaRPr lang="en-US" sz="2000" b="1" kern="0" cap="all" dirty="0">
              <a:ln w="9000" cmpd="sng">
                <a:solidFill>
                  <a:schemeClr val="accent4">
                    <a:shade val="50000"/>
                    <a:satMod val="120000"/>
                  </a:schemeClr>
                </a:solidFill>
                <a:prstDash val="solid"/>
              </a:ln>
              <a:solidFill>
                <a:schemeClr val="tx2"/>
              </a:solidFill>
              <a:effectLst>
                <a:reflection blurRad="12700" stA="28000" endPos="45000" dist="1000" dir="5400000" sy="-100000" algn="bl" rotWithShape="0"/>
              </a:effectLst>
              <a:latin typeface="+mn-l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Perubahan Pembatas (3)</a:t>
            </a:r>
            <a:endParaRPr lang="id-ID" dirty="0"/>
          </a:p>
        </p:txBody>
      </p:sp>
      <p:sp>
        <p:nvSpPr>
          <p:cNvPr id="3" name="Content Placeholder 2"/>
          <p:cNvSpPr>
            <a:spLocks noGrp="1"/>
          </p:cNvSpPr>
          <p:nvPr>
            <p:ph sz="quarter" idx="1"/>
          </p:nvPr>
        </p:nvSpPr>
        <p:spPr/>
        <p:txBody>
          <a:bodyPr>
            <a:normAutofit fontScale="92500"/>
          </a:bodyPr>
          <a:lstStyle/>
          <a:p>
            <a:r>
              <a:rPr lang="id-ID" dirty="0" smtClean="0"/>
              <a:t>Titik X  = Perpotongan antara pembatas (1) dengan pembatas (2)</a:t>
            </a:r>
          </a:p>
          <a:p>
            <a:pPr lvl="1"/>
            <a:r>
              <a:rPr lang="id-ID" sz="2000" dirty="0" smtClean="0"/>
              <a:t>Pembatas (1)  = 2X1 + 3X2  =  24  (x1)      2X1 + 3X2   =  24 </a:t>
            </a:r>
          </a:p>
          <a:p>
            <a:pPr lvl="1"/>
            <a:r>
              <a:rPr lang="id-ID" sz="2000" dirty="0" smtClean="0"/>
              <a:t>Pembatas (2)  = 3X1 +          =  21  (x3)      9X1 + 3X2   =  24    -</a:t>
            </a:r>
          </a:p>
          <a:p>
            <a:pPr lvl="4"/>
            <a:r>
              <a:rPr lang="id-ID" sz="1600" dirty="0" smtClean="0"/>
              <a:t>                   ---------------------------------------------------------------------</a:t>
            </a:r>
            <a:endParaRPr lang="id-ID" sz="1800" dirty="0" smtClean="0"/>
          </a:p>
          <a:p>
            <a:pPr lvl="4"/>
            <a:r>
              <a:rPr lang="id-ID" sz="1800" dirty="0" smtClean="0"/>
              <a:t>                                                           7 X1		= -39</a:t>
            </a:r>
          </a:p>
          <a:p>
            <a:pPr lvl="4"/>
            <a:r>
              <a:rPr lang="id-ID" sz="1800" dirty="0" smtClean="0"/>
              <a:t>                                                              X1                  = 5,57</a:t>
            </a:r>
            <a:endParaRPr lang="id-ID" dirty="0" smtClean="0"/>
          </a:p>
          <a:p>
            <a:pPr lvl="4" indent="-1597025">
              <a:buNone/>
            </a:pPr>
            <a:r>
              <a:rPr lang="id-ID" dirty="0" smtClean="0"/>
              <a:t>		 </a:t>
            </a:r>
            <a:r>
              <a:rPr lang="id-ID" sz="1800" dirty="0" smtClean="0"/>
              <a:t>2 (5,57) + 3X2  =  24</a:t>
            </a:r>
            <a:r>
              <a:rPr lang="id-ID" dirty="0" smtClean="0"/>
              <a:t>  ---------- </a:t>
            </a:r>
            <a:r>
              <a:rPr lang="id-ID" sz="1800" dirty="0" smtClean="0"/>
              <a:t>X2</a:t>
            </a:r>
            <a:r>
              <a:rPr lang="id-ID" dirty="0" smtClean="0"/>
              <a:t>		</a:t>
            </a:r>
            <a:r>
              <a:rPr lang="id-ID" sz="1800" dirty="0" smtClean="0"/>
              <a:t>= 4,29</a:t>
            </a:r>
            <a:endParaRPr lang="id-ID" dirty="0" smtClean="0"/>
          </a:p>
          <a:p>
            <a:pPr lvl="4" indent="-1597025">
              <a:buNone/>
            </a:pPr>
            <a:r>
              <a:rPr lang="id-ID" sz="2000" dirty="0" smtClean="0"/>
              <a:t>Titik optimum untuk Y = ( 5,57 ; 4,29)</a:t>
            </a:r>
          </a:p>
          <a:p>
            <a:pPr lvl="4" indent="-1597025">
              <a:buNone/>
            </a:pPr>
            <a:r>
              <a:rPr lang="id-ID" sz="2000" dirty="0" smtClean="0"/>
              <a:t>Perubahan nilai ruas kanan pembatas (3) =   X1  +  X2   =  5,57 + 4,29 = 9,86</a:t>
            </a:r>
          </a:p>
          <a:p>
            <a:pPr lvl="4" indent="-1597025">
              <a:buNone/>
            </a:pPr>
            <a:r>
              <a:rPr lang="id-ID" sz="2000" dirty="0" smtClean="0"/>
              <a:t>	sehingga      2(0)   +   3(9)   =  27</a:t>
            </a:r>
          </a:p>
          <a:p>
            <a:pPr lvl="4" indent="-1597025">
              <a:buNone/>
            </a:pPr>
            <a:r>
              <a:rPr lang="id-ID" sz="2000" dirty="0" smtClean="0"/>
              <a:t>Perubahan nilai FT = Z = 3(5,57) + 4(4,29) = 33,87</a:t>
            </a:r>
          </a:p>
          <a:p>
            <a:pPr lvl="4" indent="-1597025">
              <a:buNone/>
            </a:pP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Perubahan Pembatas (2)</a:t>
            </a:r>
            <a:endParaRPr lang="id-ID" dirty="0"/>
          </a:p>
        </p:txBody>
      </p:sp>
      <p:sp>
        <p:nvSpPr>
          <p:cNvPr id="3" name="Content Placeholder 2"/>
          <p:cNvSpPr>
            <a:spLocks noGrp="1"/>
          </p:cNvSpPr>
          <p:nvPr>
            <p:ph sz="quarter" idx="1"/>
          </p:nvPr>
        </p:nvSpPr>
        <p:spPr/>
        <p:txBody>
          <a:bodyPr/>
          <a:lstStyle/>
          <a:p>
            <a:endParaRPr lang="id-ID" sz="2000" dirty="0" smtClean="0"/>
          </a:p>
          <a:p>
            <a:pPr lvl="4" indent="-1597025">
              <a:buNone/>
            </a:pP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517525" y="498475"/>
            <a:ext cx="1081088" cy="457200"/>
          </a:xfrm>
          <a:prstGeom prst="rect">
            <a:avLst/>
          </a:prstGeom>
          <a:noFill/>
          <a:ln w="9525">
            <a:noFill/>
            <a:miter lim="800000"/>
            <a:headEnd/>
            <a:tailEnd/>
          </a:ln>
        </p:spPr>
        <p:txBody>
          <a:bodyPr wrap="none">
            <a:spAutoFit/>
          </a:bodyPr>
          <a:lstStyle/>
          <a:p>
            <a:pPr eaLnBrk="0" hangingPunct="0"/>
            <a:r>
              <a:rPr lang="en-US"/>
              <a:t>Contoh</a:t>
            </a:r>
          </a:p>
        </p:txBody>
      </p:sp>
      <p:sp>
        <p:nvSpPr>
          <p:cNvPr id="12293" name="Text Box 5"/>
          <p:cNvSpPr txBox="1">
            <a:spLocks noChangeArrowheads="1"/>
          </p:cNvSpPr>
          <p:nvPr/>
        </p:nvSpPr>
        <p:spPr bwMode="auto">
          <a:xfrm>
            <a:off x="533400" y="1138238"/>
            <a:ext cx="7924800" cy="1452562"/>
          </a:xfrm>
          <a:prstGeom prst="rect">
            <a:avLst/>
          </a:prstGeom>
          <a:noFill/>
          <a:ln w="9525">
            <a:noFill/>
            <a:miter lim="800000"/>
            <a:headEnd/>
            <a:tailEnd/>
          </a:ln>
        </p:spPr>
        <p:txBody>
          <a:bodyPr/>
          <a:lstStyle/>
          <a:p>
            <a:pPr eaLnBrk="0" hangingPunct="0"/>
            <a:r>
              <a:rPr lang="en-US" sz="1800">
                <a:latin typeface="Arial" charset="0"/>
              </a:rPr>
              <a:t>CV CIARD memproduksi jenis Astro dan cosmos diperlukan bahan baku A dan B serta jam tenaga kerja. Maksimum penyediaan bahan baku A, 60 kg perhari, bahan B, 30 kg perhari dan tenaga kerja 40 jam perhari. Kedua jenis produk memberikan keuntungan sebesar Rp 40 untuk astro dan Rp 30 untuk cosmos.</a:t>
            </a:r>
          </a:p>
        </p:txBody>
      </p:sp>
      <p:graphicFrame>
        <p:nvGraphicFramePr>
          <p:cNvPr id="12343" name="Group 55"/>
          <p:cNvGraphicFramePr>
            <a:graphicFrameLocks noGrp="1"/>
          </p:cNvGraphicFramePr>
          <p:nvPr>
            <p:ph/>
          </p:nvPr>
        </p:nvGraphicFramePr>
        <p:xfrm>
          <a:off x="160338" y="2989263"/>
          <a:ext cx="8742362" cy="2219327"/>
        </p:xfrm>
        <a:graphic>
          <a:graphicData uri="http://schemas.openxmlformats.org/drawingml/2006/table">
            <a:tbl>
              <a:tblPr/>
              <a:tblGrid>
                <a:gridCol w="2185987"/>
                <a:gridCol w="2185988"/>
                <a:gridCol w="2184400"/>
                <a:gridCol w="2185987"/>
              </a:tblGrid>
              <a:tr h="485775">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Symbol" pitchFamily="18" charset="2"/>
                        <a:buNone/>
                        <a:tabLst/>
                      </a:pPr>
                      <a:r>
                        <a:rPr kumimoji="0" lang="en-US" sz="1800" b="0" i="0" u="none" strike="noStrike" cap="none" normalizeH="0" baseline="0" smtClean="0">
                          <a:ln>
                            <a:noFill/>
                          </a:ln>
                          <a:solidFill>
                            <a:schemeClr val="tx1"/>
                          </a:solidFill>
                          <a:effectLst/>
                          <a:latin typeface="Times New Roman" pitchFamily="18" charset="0"/>
                        </a:rPr>
                        <a:t>Jenis bahan baku dan tenaga kerja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Symbol" pitchFamily="18" charset="2"/>
                        <a:buNone/>
                        <a:tabLst/>
                      </a:pPr>
                      <a:r>
                        <a:rPr kumimoji="0" lang="en-US" sz="1800" b="0" i="0" u="none" strike="noStrike" cap="none" normalizeH="0" baseline="0" smtClean="0">
                          <a:ln>
                            <a:noFill/>
                          </a:ln>
                          <a:solidFill>
                            <a:schemeClr val="tx1"/>
                          </a:solidFill>
                          <a:effectLst/>
                          <a:latin typeface="Times New Roman" pitchFamily="18" charset="0"/>
                        </a:rPr>
                        <a:t>Kg bahan baku dan jam tenaga kerja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Symbol" pitchFamily="18" charset="2"/>
                        <a:buNone/>
                        <a:tabLst/>
                      </a:pPr>
                      <a:r>
                        <a:rPr kumimoji="0" lang="en-US" sz="1800" b="0" i="0" u="none" strike="noStrike" cap="none" normalizeH="0" baseline="0" smtClean="0">
                          <a:ln>
                            <a:noFill/>
                          </a:ln>
                          <a:solidFill>
                            <a:schemeClr val="tx1"/>
                          </a:solidFill>
                          <a:effectLst/>
                          <a:latin typeface="Times New Roman" pitchFamily="18" charset="0"/>
                        </a:rPr>
                        <a:t>Maksimum penyediaan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Symbol" pitchFamily="18" charset="2"/>
                        <a:buNone/>
                        <a:tabLst/>
                      </a:pPr>
                      <a:r>
                        <a:rPr kumimoji="0" lang="en-US" sz="1800" b="0" i="0" u="none" strike="noStrike" cap="none" normalizeH="0" baseline="0" smtClean="0">
                          <a:ln>
                            <a:noFill/>
                          </a:ln>
                          <a:solidFill>
                            <a:schemeClr val="tx1"/>
                          </a:solidFill>
                          <a:effectLst/>
                          <a:latin typeface="Times New Roman" pitchFamily="18" charset="0"/>
                        </a:rPr>
                        <a:t>Astro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Symbol" pitchFamily="18" charset="2"/>
                        <a:buNone/>
                        <a:tabLst/>
                      </a:pPr>
                      <a:r>
                        <a:rPr kumimoji="0" lang="en-US" sz="1800" b="0" i="0" u="none" strike="noStrike" cap="none" normalizeH="0" baseline="0" smtClean="0">
                          <a:ln>
                            <a:noFill/>
                          </a:ln>
                          <a:solidFill>
                            <a:schemeClr val="tx1"/>
                          </a:solidFill>
                          <a:effectLst/>
                          <a:latin typeface="Times New Roman" pitchFamily="18" charset="0"/>
                        </a:rPr>
                        <a:t>Cosmos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4333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Symbol" pitchFamily="18" charset="2"/>
                        <a:buNone/>
                        <a:tabLst/>
                      </a:pPr>
                      <a:r>
                        <a:rPr kumimoji="0" lang="en-US" sz="1800" b="0" i="0" u="none" strike="noStrike" cap="none" normalizeH="0" baseline="0" smtClean="0">
                          <a:ln>
                            <a:noFill/>
                          </a:ln>
                          <a:solidFill>
                            <a:schemeClr val="tx1"/>
                          </a:solidFill>
                          <a:effectLst/>
                          <a:latin typeface="Times New Roman" pitchFamily="18" charset="0"/>
                        </a:rPr>
                        <a:t>Bahan baku 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Symbol" pitchFamily="18" charset="2"/>
                        <a:buNone/>
                        <a:tabLst/>
                      </a:pPr>
                      <a:r>
                        <a:rPr kumimoji="0" lang="en-US" sz="1800" b="0"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Symbol" pitchFamily="18" charset="2"/>
                        <a:buNone/>
                        <a:tabLst/>
                      </a:pPr>
                      <a:r>
                        <a:rPr kumimoji="0" lang="en-US" sz="1800" b="0"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Symbol" pitchFamily="18" charset="2"/>
                        <a:buNone/>
                        <a:tabLst/>
                      </a:pPr>
                      <a:r>
                        <a:rPr kumimoji="0" lang="en-US" sz="1800" b="0" i="0" u="none" strike="noStrike" cap="none" normalizeH="0" baseline="0" smtClean="0">
                          <a:ln>
                            <a:noFill/>
                          </a:ln>
                          <a:solidFill>
                            <a:schemeClr val="tx1"/>
                          </a:solidFill>
                          <a:effectLst/>
                          <a:latin typeface="Times New Roman" pitchFamily="18" charset="0"/>
                        </a:rPr>
                        <a:t>60 kg</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Symbol" pitchFamily="18" charset="2"/>
                        <a:buNone/>
                        <a:tabLst/>
                      </a:pPr>
                      <a:r>
                        <a:rPr kumimoji="0" lang="en-US" sz="1800" b="0" i="0" u="none" strike="noStrike" cap="none" normalizeH="0" baseline="0" smtClean="0">
                          <a:ln>
                            <a:noFill/>
                          </a:ln>
                          <a:solidFill>
                            <a:schemeClr val="tx1"/>
                          </a:solidFill>
                          <a:effectLst/>
                          <a:latin typeface="Times New Roman" pitchFamily="18" charset="0"/>
                        </a:rPr>
                        <a:t>Bahan baku 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Symbol" pitchFamily="18" charset="2"/>
                        <a:buNone/>
                        <a:tabLst/>
                      </a:pPr>
                      <a:r>
                        <a:rPr kumimoji="0" lang="en-US" sz="1800" b="0" i="0" u="none" strike="noStrike" cap="none" normalizeH="0" baseline="0" smtClean="0">
                          <a:ln>
                            <a:noFill/>
                          </a:ln>
                          <a:solidFill>
                            <a:schemeClr val="tx1"/>
                          </a:solidFill>
                          <a:effectLst/>
                          <a:latin typeface="Times New Roman" pitchFamily="18"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Symbol" pitchFamily="18" charset="2"/>
                        <a:buNone/>
                        <a:tabLst/>
                      </a:pPr>
                      <a:r>
                        <a:rPr kumimoji="0" lang="en-US" sz="1800" b="0"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Symbol" pitchFamily="18" charset="2"/>
                        <a:buNone/>
                        <a:tabLst/>
                      </a:pPr>
                      <a:r>
                        <a:rPr kumimoji="0" lang="en-US" sz="1800" b="0" i="0" u="none" strike="noStrike" cap="none" normalizeH="0" baseline="0" smtClean="0">
                          <a:ln>
                            <a:noFill/>
                          </a:ln>
                          <a:solidFill>
                            <a:schemeClr val="tx1"/>
                          </a:solidFill>
                          <a:effectLst/>
                          <a:latin typeface="Times New Roman" pitchFamily="18" charset="0"/>
                        </a:rPr>
                        <a:t>30 kg</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Symbol" pitchFamily="18" charset="2"/>
                        <a:buNone/>
                        <a:tabLst/>
                      </a:pPr>
                      <a:r>
                        <a:rPr kumimoji="0" lang="en-US" sz="1800" b="0" i="0" u="none" strike="noStrike" cap="none" normalizeH="0" baseline="0" smtClean="0">
                          <a:ln>
                            <a:noFill/>
                          </a:ln>
                          <a:solidFill>
                            <a:schemeClr val="tx1"/>
                          </a:solidFill>
                          <a:effectLst/>
                          <a:latin typeface="Times New Roman" pitchFamily="18" charset="0"/>
                        </a:rPr>
                        <a:t>Tenaga kerja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Symbol" pitchFamily="18" charset="2"/>
                        <a:buNone/>
                        <a:tabLst/>
                      </a:pPr>
                      <a:r>
                        <a:rPr kumimoji="0" lang="en-US" sz="1800" b="0"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Symbol" pitchFamily="18" charset="2"/>
                        <a:buNone/>
                        <a:tabLst/>
                      </a:pPr>
                      <a:r>
                        <a:rPr kumimoji="0" lang="en-US" sz="1800" b="0"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Symbol" pitchFamily="18" charset="2"/>
                        <a:buNone/>
                        <a:tabLst/>
                      </a:pPr>
                      <a:r>
                        <a:rPr kumimoji="0" lang="en-US" sz="1800" b="0" i="0" u="none" strike="noStrike" cap="none" normalizeH="0" baseline="0" smtClean="0">
                          <a:ln>
                            <a:noFill/>
                          </a:ln>
                          <a:solidFill>
                            <a:schemeClr val="tx1"/>
                          </a:solidFill>
                          <a:effectLst/>
                          <a:latin typeface="Times New Roman" pitchFamily="18" charset="0"/>
                        </a:rPr>
                        <a:t>40 jam</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iterate type="lt">
                                    <p:tmPct val="10000"/>
                                  </p:iterate>
                                  <p:childTnLst>
                                    <p:set>
                                      <p:cBhvr>
                                        <p:cTn id="6" dur="1" fill="hold">
                                          <p:stCondLst>
                                            <p:cond delay="0"/>
                                          </p:stCondLst>
                                        </p:cTn>
                                        <p:tgtEl>
                                          <p:spTgt spid="12292">
                                            <p:txEl>
                                              <p:pRg st="0" end="0"/>
                                            </p:txEl>
                                          </p:spTgt>
                                        </p:tgtEl>
                                        <p:attrNameLst>
                                          <p:attrName>style.visibility</p:attrName>
                                        </p:attrNameLst>
                                      </p:cBhvr>
                                      <p:to>
                                        <p:strVal val="visible"/>
                                      </p:to>
                                    </p:set>
                                    <p:anim calcmode="lin" valueType="num">
                                      <p:cBhvr additive="base">
                                        <p:cTn id="7" dur="500" fill="hold"/>
                                        <p:tgtEl>
                                          <p:spTgt spid="1229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3"/>
                                        </p:tgtEl>
                                        <p:attrNameLst>
                                          <p:attrName>style.visibility</p:attrName>
                                        </p:attrNameLst>
                                      </p:cBhvr>
                                      <p:to>
                                        <p:strVal val="visible"/>
                                      </p:to>
                                    </p:set>
                                    <p:anim calcmode="lin" valueType="num">
                                      <p:cBhvr additive="base">
                                        <p:cTn id="13" dur="500" fill="hold"/>
                                        <p:tgtEl>
                                          <p:spTgt spid="12293"/>
                                        </p:tgtEl>
                                        <p:attrNameLst>
                                          <p:attrName>ppt_x</p:attrName>
                                        </p:attrNameLst>
                                      </p:cBhvr>
                                      <p:tavLst>
                                        <p:tav tm="0">
                                          <p:val>
                                            <p:strVal val="0-#ppt_w/2"/>
                                          </p:val>
                                        </p:tav>
                                        <p:tav tm="100000">
                                          <p:val>
                                            <p:strVal val="#ppt_x"/>
                                          </p:val>
                                        </p:tav>
                                      </p:tavLst>
                                    </p:anim>
                                    <p:anim calcmode="lin" valueType="num">
                                      <p:cBhvr additive="base">
                                        <p:cTn id="14" dur="500" fill="hold"/>
                                        <p:tgtEl>
                                          <p:spTgt spid="1229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 presetClass="entr" presetSubtype="32" fill="hold" nodeType="clickEffect">
                                  <p:stCondLst>
                                    <p:cond delay="0"/>
                                  </p:stCondLst>
                                  <p:childTnLst>
                                    <p:set>
                                      <p:cBhvr>
                                        <p:cTn id="18" dur="1" fill="hold">
                                          <p:stCondLst>
                                            <p:cond delay="0"/>
                                          </p:stCondLst>
                                        </p:cTn>
                                        <p:tgtEl>
                                          <p:spTgt spid="12343"/>
                                        </p:tgtEl>
                                        <p:attrNameLst>
                                          <p:attrName>style.visibility</p:attrName>
                                        </p:attrNameLst>
                                      </p:cBhvr>
                                      <p:to>
                                        <p:strVal val="visible"/>
                                      </p:to>
                                    </p:set>
                                    <p:animEffect transition="in" filter="box(out)">
                                      <p:cBhvr>
                                        <p:cTn id="19" dur="500"/>
                                        <p:tgtEl>
                                          <p:spTgt spid="123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build="allAtOnce"/>
      <p:bldP spid="1229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1" name="Text Box 51"/>
          <p:cNvSpPr txBox="1">
            <a:spLocks noChangeArrowheads="1"/>
          </p:cNvSpPr>
          <p:nvPr/>
        </p:nvSpPr>
        <p:spPr bwMode="auto">
          <a:xfrm>
            <a:off x="304800" y="144463"/>
            <a:ext cx="6096000" cy="1760537"/>
          </a:xfrm>
          <a:prstGeom prst="rect">
            <a:avLst/>
          </a:prstGeom>
          <a:noFill/>
          <a:ln w="9525">
            <a:noFill/>
            <a:miter lim="800000"/>
            <a:headEnd/>
            <a:tailEnd/>
          </a:ln>
        </p:spPr>
        <p:txBody>
          <a:bodyPr/>
          <a:lstStyle/>
          <a:p>
            <a:pPr eaLnBrk="0" hangingPunct="0">
              <a:tabLst>
                <a:tab pos="1036638" algn="l"/>
                <a:tab pos="2574925" algn="l"/>
                <a:tab pos="3551238" algn="l"/>
              </a:tabLst>
            </a:pPr>
            <a:r>
              <a:rPr lang="en-US" sz="1800">
                <a:latin typeface="Arial" charset="0"/>
              </a:rPr>
              <a:t>Z mak = 40X</a:t>
            </a:r>
            <a:r>
              <a:rPr lang="en-US" sz="1800" baseline="-25000">
                <a:latin typeface="Arial" charset="0"/>
              </a:rPr>
              <a:t>1</a:t>
            </a:r>
            <a:r>
              <a:rPr lang="en-US" sz="1800">
                <a:latin typeface="Arial" charset="0"/>
              </a:rPr>
              <a:t> + 30X</a:t>
            </a:r>
            <a:r>
              <a:rPr lang="en-US" sz="1800" baseline="-25000">
                <a:latin typeface="Arial" charset="0"/>
              </a:rPr>
              <a:t>2</a:t>
            </a:r>
          </a:p>
          <a:p>
            <a:pPr eaLnBrk="0" hangingPunct="0">
              <a:tabLst>
                <a:tab pos="1036638" algn="l"/>
                <a:tab pos="2574925" algn="l"/>
                <a:tab pos="3551238" algn="l"/>
              </a:tabLst>
            </a:pPr>
            <a:r>
              <a:rPr lang="en-US" sz="1800">
                <a:latin typeface="Arial" charset="0"/>
              </a:rPr>
              <a:t>Kendala :	1. 2X</a:t>
            </a:r>
            <a:r>
              <a:rPr lang="en-US" sz="1800" baseline="-25000">
                <a:latin typeface="Arial" charset="0"/>
              </a:rPr>
              <a:t>1</a:t>
            </a:r>
            <a:r>
              <a:rPr lang="en-US" sz="1800">
                <a:latin typeface="Arial" charset="0"/>
              </a:rPr>
              <a:t> + 3X</a:t>
            </a:r>
            <a:r>
              <a:rPr lang="en-US" sz="1800" baseline="-25000">
                <a:latin typeface="Arial" charset="0"/>
              </a:rPr>
              <a:t>2	</a:t>
            </a:r>
            <a:r>
              <a:rPr lang="en-US" sz="1800">
                <a:latin typeface="Arial" charset="0"/>
                <a:cs typeface="Arial" charset="0"/>
              </a:rPr>
              <a:t>≤ 60	(bahan baku A)</a:t>
            </a:r>
          </a:p>
          <a:p>
            <a:pPr eaLnBrk="0" hangingPunct="0">
              <a:tabLst>
                <a:tab pos="1036638" algn="l"/>
                <a:tab pos="2574925" algn="l"/>
                <a:tab pos="3551238" algn="l"/>
              </a:tabLst>
            </a:pPr>
            <a:r>
              <a:rPr lang="en-US" sz="1800">
                <a:latin typeface="Arial" charset="0"/>
                <a:cs typeface="Arial" charset="0"/>
              </a:rPr>
              <a:t>	2.           2X</a:t>
            </a:r>
            <a:r>
              <a:rPr lang="en-US" sz="1800" baseline="-25000">
                <a:latin typeface="Arial" charset="0"/>
                <a:cs typeface="Arial" charset="0"/>
              </a:rPr>
              <a:t>2	</a:t>
            </a:r>
            <a:r>
              <a:rPr lang="en-US" sz="1800">
                <a:latin typeface="Arial" charset="0"/>
              </a:rPr>
              <a:t>≤ 30	(bahan baku B)</a:t>
            </a:r>
          </a:p>
          <a:p>
            <a:pPr eaLnBrk="0" hangingPunct="0">
              <a:tabLst>
                <a:tab pos="1036638" algn="l"/>
                <a:tab pos="2574925" algn="l"/>
                <a:tab pos="3551238" algn="l"/>
              </a:tabLst>
            </a:pPr>
            <a:r>
              <a:rPr lang="en-US" sz="1800">
                <a:latin typeface="Arial" charset="0"/>
              </a:rPr>
              <a:t>	3. 2X</a:t>
            </a:r>
            <a:r>
              <a:rPr lang="en-US" sz="1800" baseline="-25000">
                <a:latin typeface="Arial" charset="0"/>
              </a:rPr>
              <a:t>1</a:t>
            </a:r>
            <a:r>
              <a:rPr lang="en-US" sz="1800">
                <a:latin typeface="Arial" charset="0"/>
              </a:rPr>
              <a:t> + 1X</a:t>
            </a:r>
            <a:r>
              <a:rPr lang="en-US" sz="1800" baseline="-25000">
                <a:latin typeface="Arial" charset="0"/>
              </a:rPr>
              <a:t>2</a:t>
            </a:r>
            <a:r>
              <a:rPr lang="en-US" sz="1800">
                <a:latin typeface="Arial" charset="0"/>
              </a:rPr>
              <a:t>	≤ 40	(jam tenaga kerja)</a:t>
            </a:r>
          </a:p>
          <a:p>
            <a:pPr eaLnBrk="0" hangingPunct="0">
              <a:tabLst>
                <a:tab pos="1036638" algn="l"/>
                <a:tab pos="2574925" algn="l"/>
                <a:tab pos="3551238" algn="l"/>
              </a:tabLst>
            </a:pPr>
            <a:r>
              <a:rPr lang="en-US" sz="1800">
                <a:latin typeface="Arial" charset="0"/>
              </a:rPr>
              <a:t>	4.             X</a:t>
            </a:r>
            <a:r>
              <a:rPr lang="en-US" sz="1800" baseline="-25000">
                <a:latin typeface="Arial" charset="0"/>
              </a:rPr>
              <a:t>1	</a:t>
            </a:r>
            <a:r>
              <a:rPr lang="en-US" sz="1800">
                <a:latin typeface="Arial" charset="0"/>
                <a:cs typeface="Arial" charset="0"/>
              </a:rPr>
              <a:t>≥</a:t>
            </a:r>
            <a:r>
              <a:rPr lang="en-US" sz="1800">
                <a:latin typeface="Arial" charset="0"/>
              </a:rPr>
              <a:t>   0	(nonnegativity)</a:t>
            </a:r>
          </a:p>
          <a:p>
            <a:pPr eaLnBrk="0" hangingPunct="0">
              <a:tabLst>
                <a:tab pos="1036638" algn="l"/>
                <a:tab pos="2574925" algn="l"/>
                <a:tab pos="3551238" algn="l"/>
              </a:tabLst>
            </a:pPr>
            <a:r>
              <a:rPr lang="en-US" sz="1800">
                <a:latin typeface="Arial" charset="0"/>
              </a:rPr>
              <a:t>	5.             X</a:t>
            </a:r>
            <a:r>
              <a:rPr lang="en-US" sz="1800" baseline="-25000">
                <a:latin typeface="Arial" charset="0"/>
              </a:rPr>
              <a:t>2	</a:t>
            </a:r>
            <a:r>
              <a:rPr lang="en-US" sz="1800"/>
              <a:t>≥</a:t>
            </a:r>
            <a:r>
              <a:rPr lang="en-US" sz="1800">
                <a:latin typeface="Arial" charset="0"/>
              </a:rPr>
              <a:t> 0	(nonnegativity)</a:t>
            </a:r>
          </a:p>
        </p:txBody>
      </p:sp>
      <p:sp>
        <p:nvSpPr>
          <p:cNvPr id="10295" name="Freeform 55"/>
          <p:cNvSpPr>
            <a:spLocks/>
          </p:cNvSpPr>
          <p:nvPr/>
        </p:nvSpPr>
        <p:spPr bwMode="auto">
          <a:xfrm>
            <a:off x="2847975" y="5276850"/>
            <a:ext cx="1333500" cy="1184275"/>
          </a:xfrm>
          <a:custGeom>
            <a:avLst/>
            <a:gdLst>
              <a:gd name="T0" fmla="*/ 0 w 840"/>
              <a:gd name="T1" fmla="*/ 0 h 746"/>
              <a:gd name="T2" fmla="*/ 524192546 w 840"/>
              <a:gd name="T3" fmla="*/ 0 h 746"/>
              <a:gd name="T4" fmla="*/ 1648182105 w 840"/>
              <a:gd name="T5" fmla="*/ 816530556 h 746"/>
              <a:gd name="T6" fmla="*/ 2116931428 w 840"/>
              <a:gd name="T7" fmla="*/ 1880036741 h 746"/>
              <a:gd name="T8" fmla="*/ 0 w 840"/>
              <a:gd name="T9" fmla="*/ 1880036741 h 746"/>
              <a:gd name="T10" fmla="*/ 0 w 840"/>
              <a:gd name="T11" fmla="*/ 0 h 746"/>
              <a:gd name="T12" fmla="*/ 0 60000 65536"/>
              <a:gd name="T13" fmla="*/ 0 60000 65536"/>
              <a:gd name="T14" fmla="*/ 0 60000 65536"/>
              <a:gd name="T15" fmla="*/ 0 60000 65536"/>
              <a:gd name="T16" fmla="*/ 0 60000 65536"/>
              <a:gd name="T17" fmla="*/ 0 60000 65536"/>
              <a:gd name="T18" fmla="*/ 0 w 840"/>
              <a:gd name="T19" fmla="*/ 0 h 746"/>
              <a:gd name="T20" fmla="*/ 840 w 840"/>
              <a:gd name="T21" fmla="*/ 746 h 746"/>
            </a:gdLst>
            <a:ahLst/>
            <a:cxnLst>
              <a:cxn ang="T12">
                <a:pos x="T0" y="T1"/>
              </a:cxn>
              <a:cxn ang="T13">
                <a:pos x="T2" y="T3"/>
              </a:cxn>
              <a:cxn ang="T14">
                <a:pos x="T4" y="T5"/>
              </a:cxn>
              <a:cxn ang="T15">
                <a:pos x="T6" y="T7"/>
              </a:cxn>
              <a:cxn ang="T16">
                <a:pos x="T8" y="T9"/>
              </a:cxn>
              <a:cxn ang="T17">
                <a:pos x="T10" y="T11"/>
              </a:cxn>
            </a:cxnLst>
            <a:rect l="T18" t="T19" r="T20" b="T21"/>
            <a:pathLst>
              <a:path w="840" h="746">
                <a:moveTo>
                  <a:pt x="0" y="0"/>
                </a:moveTo>
                <a:lnTo>
                  <a:pt x="208" y="0"/>
                </a:lnTo>
                <a:lnTo>
                  <a:pt x="654" y="324"/>
                </a:lnTo>
                <a:lnTo>
                  <a:pt x="840" y="746"/>
                </a:lnTo>
                <a:lnTo>
                  <a:pt x="0" y="746"/>
                </a:lnTo>
                <a:lnTo>
                  <a:pt x="0" y="0"/>
                </a:lnTo>
                <a:close/>
              </a:path>
            </a:pathLst>
          </a:custGeom>
          <a:solidFill>
            <a:schemeClr val="accent1"/>
          </a:solidFill>
          <a:ln w="9525">
            <a:noFill/>
            <a:round/>
            <a:headEnd/>
            <a:tailEnd/>
          </a:ln>
        </p:spPr>
        <p:txBody>
          <a:bodyPr/>
          <a:lstStyle/>
          <a:p>
            <a:pPr eaLnBrk="0" hangingPunct="0"/>
            <a:endParaRPr lang="id-ID"/>
          </a:p>
        </p:txBody>
      </p:sp>
      <p:sp>
        <p:nvSpPr>
          <p:cNvPr id="10248" name="Text Box 8"/>
          <p:cNvSpPr txBox="1">
            <a:spLocks noChangeArrowheads="1"/>
          </p:cNvSpPr>
          <p:nvPr/>
        </p:nvSpPr>
        <p:spPr bwMode="auto">
          <a:xfrm>
            <a:off x="3862388" y="6172200"/>
            <a:ext cx="328612" cy="311150"/>
          </a:xfrm>
          <a:prstGeom prst="rect">
            <a:avLst/>
          </a:prstGeom>
          <a:noFill/>
          <a:ln w="9525">
            <a:noFill/>
            <a:miter lim="800000"/>
            <a:headEnd/>
            <a:tailEnd/>
          </a:ln>
        </p:spPr>
        <p:txBody>
          <a:bodyPr lIns="0" tIns="0" rIns="0" bIns="0"/>
          <a:lstStyle/>
          <a:p>
            <a:pPr algn="ctr" eaLnBrk="0" hangingPunct="0"/>
            <a:r>
              <a:rPr lang="en-US" sz="1800">
                <a:latin typeface="Arial" charset="0"/>
              </a:rPr>
              <a:t>B</a:t>
            </a:r>
          </a:p>
        </p:txBody>
      </p:sp>
      <p:sp>
        <p:nvSpPr>
          <p:cNvPr id="10249" name="Text Box 9"/>
          <p:cNvSpPr txBox="1">
            <a:spLocks noChangeArrowheads="1"/>
          </p:cNvSpPr>
          <p:nvPr/>
        </p:nvSpPr>
        <p:spPr bwMode="auto">
          <a:xfrm>
            <a:off x="3946525" y="5562600"/>
            <a:ext cx="244475" cy="341313"/>
          </a:xfrm>
          <a:prstGeom prst="rect">
            <a:avLst/>
          </a:prstGeom>
          <a:noFill/>
          <a:ln w="9525">
            <a:noFill/>
            <a:miter lim="800000"/>
            <a:headEnd/>
            <a:tailEnd/>
          </a:ln>
        </p:spPr>
        <p:txBody>
          <a:bodyPr lIns="0" tIns="0" rIns="0" bIns="0"/>
          <a:lstStyle/>
          <a:p>
            <a:pPr eaLnBrk="0" hangingPunct="0"/>
            <a:r>
              <a:rPr lang="en-US" sz="1800">
                <a:latin typeface="Arial" charset="0"/>
              </a:rPr>
              <a:t>C</a:t>
            </a:r>
          </a:p>
        </p:txBody>
      </p:sp>
      <p:sp>
        <p:nvSpPr>
          <p:cNvPr id="10259" name="Text Box 19"/>
          <p:cNvSpPr txBox="1">
            <a:spLocks noChangeArrowheads="1"/>
          </p:cNvSpPr>
          <p:nvPr/>
        </p:nvSpPr>
        <p:spPr bwMode="auto">
          <a:xfrm>
            <a:off x="2486025" y="3505200"/>
            <a:ext cx="257175" cy="304800"/>
          </a:xfrm>
          <a:prstGeom prst="rect">
            <a:avLst/>
          </a:prstGeom>
          <a:noFill/>
          <a:ln w="9525">
            <a:noFill/>
            <a:miter lim="800000"/>
            <a:headEnd/>
            <a:tailEnd/>
          </a:ln>
        </p:spPr>
        <p:txBody>
          <a:bodyPr lIns="0" tIns="0" rIns="0" bIns="0"/>
          <a:lstStyle/>
          <a:p>
            <a:pPr algn="r" eaLnBrk="0" hangingPunct="0"/>
            <a:r>
              <a:rPr lang="en-US" sz="1400">
                <a:latin typeface="Arial" charset="0"/>
              </a:rPr>
              <a:t>40</a:t>
            </a:r>
          </a:p>
        </p:txBody>
      </p:sp>
      <p:sp>
        <p:nvSpPr>
          <p:cNvPr id="10263" name="Text Box 23"/>
          <p:cNvSpPr txBox="1">
            <a:spLocks noChangeArrowheads="1"/>
          </p:cNvSpPr>
          <p:nvPr/>
        </p:nvSpPr>
        <p:spPr bwMode="auto">
          <a:xfrm>
            <a:off x="457200" y="4343400"/>
            <a:ext cx="2027238" cy="307975"/>
          </a:xfrm>
          <a:prstGeom prst="rect">
            <a:avLst/>
          </a:prstGeom>
          <a:noFill/>
          <a:ln w="9525">
            <a:noFill/>
            <a:miter lim="800000"/>
            <a:headEnd/>
            <a:tailEnd/>
          </a:ln>
        </p:spPr>
        <p:txBody>
          <a:bodyPr lIns="0" tIns="0" rIns="0" bIns="0"/>
          <a:lstStyle/>
          <a:p>
            <a:pPr algn="ctr" eaLnBrk="0" hangingPunct="0"/>
            <a:r>
              <a:rPr lang="en-US" sz="1800">
                <a:latin typeface="Arial" charset="0"/>
              </a:rPr>
              <a:t>2X</a:t>
            </a:r>
            <a:r>
              <a:rPr lang="en-US" sz="1800" baseline="-25000">
                <a:latin typeface="Arial" charset="0"/>
              </a:rPr>
              <a:t>1</a:t>
            </a:r>
            <a:r>
              <a:rPr lang="en-US" sz="1800">
                <a:latin typeface="Arial" charset="0"/>
              </a:rPr>
              <a:t> + 3X</a:t>
            </a:r>
            <a:r>
              <a:rPr lang="en-US" sz="1800" baseline="-25000">
                <a:latin typeface="Arial" charset="0"/>
              </a:rPr>
              <a:t>2</a:t>
            </a:r>
            <a:r>
              <a:rPr lang="en-US" sz="1800">
                <a:latin typeface="Arial" charset="0"/>
              </a:rPr>
              <a:t> = 60</a:t>
            </a:r>
            <a:endParaRPr lang="en-US" sz="2800">
              <a:latin typeface="Arial" charset="0"/>
            </a:endParaRPr>
          </a:p>
        </p:txBody>
      </p:sp>
      <p:sp>
        <p:nvSpPr>
          <p:cNvPr id="10264" name="Text Box 24"/>
          <p:cNvSpPr txBox="1">
            <a:spLocks noChangeArrowheads="1"/>
          </p:cNvSpPr>
          <p:nvPr/>
        </p:nvSpPr>
        <p:spPr bwMode="auto">
          <a:xfrm>
            <a:off x="3124200" y="4953000"/>
            <a:ext cx="212725" cy="296863"/>
          </a:xfrm>
          <a:prstGeom prst="rect">
            <a:avLst/>
          </a:prstGeom>
          <a:noFill/>
          <a:ln w="9525">
            <a:noFill/>
            <a:miter lim="800000"/>
            <a:headEnd/>
            <a:tailEnd/>
          </a:ln>
        </p:spPr>
        <p:txBody>
          <a:bodyPr lIns="0" tIns="0" rIns="0" bIns="0"/>
          <a:lstStyle/>
          <a:p>
            <a:pPr algn="r" eaLnBrk="0" hangingPunct="0"/>
            <a:r>
              <a:rPr lang="en-US" sz="1800">
                <a:latin typeface="Arial" charset="0"/>
              </a:rPr>
              <a:t>D</a:t>
            </a:r>
          </a:p>
        </p:txBody>
      </p:sp>
      <p:sp>
        <p:nvSpPr>
          <p:cNvPr id="10265" name="Text Box 25"/>
          <p:cNvSpPr txBox="1">
            <a:spLocks noChangeArrowheads="1"/>
          </p:cNvSpPr>
          <p:nvPr/>
        </p:nvSpPr>
        <p:spPr bwMode="auto">
          <a:xfrm>
            <a:off x="2841625" y="6096000"/>
            <a:ext cx="204788" cy="369888"/>
          </a:xfrm>
          <a:prstGeom prst="rect">
            <a:avLst/>
          </a:prstGeom>
          <a:noFill/>
          <a:ln w="9525">
            <a:noFill/>
            <a:miter lim="800000"/>
            <a:headEnd/>
            <a:tailEnd/>
          </a:ln>
        </p:spPr>
        <p:txBody>
          <a:bodyPr lIns="0" tIns="0" rIns="0" bIns="0"/>
          <a:lstStyle/>
          <a:p>
            <a:pPr algn="r" eaLnBrk="0" hangingPunct="0"/>
            <a:r>
              <a:rPr lang="en-US" sz="1800">
                <a:latin typeface="Tahoma" pitchFamily="34" charset="0"/>
              </a:rPr>
              <a:t>A</a:t>
            </a:r>
          </a:p>
        </p:txBody>
      </p:sp>
      <p:sp>
        <p:nvSpPr>
          <p:cNvPr id="10268" name="Text Box 28"/>
          <p:cNvSpPr txBox="1">
            <a:spLocks noChangeArrowheads="1"/>
          </p:cNvSpPr>
          <p:nvPr/>
        </p:nvSpPr>
        <p:spPr bwMode="auto">
          <a:xfrm>
            <a:off x="2392363" y="2133600"/>
            <a:ext cx="409575" cy="536575"/>
          </a:xfrm>
          <a:prstGeom prst="rect">
            <a:avLst/>
          </a:prstGeom>
          <a:noFill/>
          <a:ln w="9525">
            <a:noFill/>
            <a:miter lim="800000"/>
            <a:headEnd/>
            <a:tailEnd/>
          </a:ln>
        </p:spPr>
        <p:txBody>
          <a:bodyPr lIns="0" tIns="0" rIns="0" bIns="0"/>
          <a:lstStyle/>
          <a:p>
            <a:pPr algn="ctr" eaLnBrk="0" hangingPunct="0"/>
            <a:r>
              <a:rPr lang="en-US" sz="1800">
                <a:latin typeface="Arial" charset="0"/>
              </a:rPr>
              <a:t>X</a:t>
            </a:r>
            <a:r>
              <a:rPr lang="en-US" sz="1800" baseline="-25000">
                <a:latin typeface="Arial" charset="0"/>
              </a:rPr>
              <a:t>2</a:t>
            </a:r>
            <a:endParaRPr lang="en-US" sz="2800">
              <a:latin typeface="Arial" charset="0"/>
            </a:endParaRPr>
          </a:p>
        </p:txBody>
      </p:sp>
      <p:sp>
        <p:nvSpPr>
          <p:cNvPr id="10269" name="Text Box 29"/>
          <p:cNvSpPr txBox="1">
            <a:spLocks noChangeArrowheads="1"/>
          </p:cNvSpPr>
          <p:nvPr/>
        </p:nvSpPr>
        <p:spPr bwMode="auto">
          <a:xfrm>
            <a:off x="6553200" y="6421438"/>
            <a:ext cx="409575" cy="536575"/>
          </a:xfrm>
          <a:prstGeom prst="rect">
            <a:avLst/>
          </a:prstGeom>
          <a:noFill/>
          <a:ln w="9525">
            <a:noFill/>
            <a:miter lim="800000"/>
            <a:headEnd/>
            <a:tailEnd/>
          </a:ln>
        </p:spPr>
        <p:txBody>
          <a:bodyPr lIns="0" tIns="0" rIns="0" bIns="0"/>
          <a:lstStyle/>
          <a:p>
            <a:pPr algn="ctr" eaLnBrk="0" hangingPunct="0"/>
            <a:r>
              <a:rPr lang="en-US" sz="1800">
                <a:latin typeface="Arial" charset="0"/>
              </a:rPr>
              <a:t>X</a:t>
            </a:r>
            <a:r>
              <a:rPr lang="en-US" sz="1800" baseline="-25000">
                <a:latin typeface="Arial" charset="0"/>
              </a:rPr>
              <a:t>1</a:t>
            </a:r>
            <a:endParaRPr lang="en-US" sz="2800">
              <a:latin typeface="Arial" charset="0"/>
            </a:endParaRPr>
          </a:p>
        </p:txBody>
      </p:sp>
      <p:sp>
        <p:nvSpPr>
          <p:cNvPr id="10270" name="Text Box 30"/>
          <p:cNvSpPr txBox="1">
            <a:spLocks noChangeArrowheads="1"/>
          </p:cNvSpPr>
          <p:nvPr/>
        </p:nvSpPr>
        <p:spPr bwMode="auto">
          <a:xfrm>
            <a:off x="2392363" y="6421438"/>
            <a:ext cx="409575" cy="536575"/>
          </a:xfrm>
          <a:prstGeom prst="rect">
            <a:avLst/>
          </a:prstGeom>
          <a:noFill/>
          <a:ln w="9525">
            <a:noFill/>
            <a:miter lim="800000"/>
            <a:headEnd/>
            <a:tailEnd/>
          </a:ln>
        </p:spPr>
        <p:txBody>
          <a:bodyPr lIns="0" tIns="0" rIns="0" bIns="0"/>
          <a:lstStyle/>
          <a:p>
            <a:pPr algn="r" eaLnBrk="0" hangingPunct="0"/>
            <a:r>
              <a:rPr lang="en-US" sz="2000">
                <a:latin typeface="Arial" charset="0"/>
              </a:rPr>
              <a:t>0</a:t>
            </a:r>
            <a:endParaRPr lang="en-US" sz="3200">
              <a:latin typeface="Arial" charset="0"/>
            </a:endParaRPr>
          </a:p>
        </p:txBody>
      </p:sp>
      <p:sp>
        <p:nvSpPr>
          <p:cNvPr id="10271" name="Line 31"/>
          <p:cNvSpPr>
            <a:spLocks noChangeShapeType="1"/>
          </p:cNvSpPr>
          <p:nvPr/>
        </p:nvSpPr>
        <p:spPr bwMode="auto">
          <a:xfrm flipV="1">
            <a:off x="2819400" y="6477000"/>
            <a:ext cx="3733800" cy="0"/>
          </a:xfrm>
          <a:prstGeom prst="line">
            <a:avLst/>
          </a:prstGeom>
          <a:noFill/>
          <a:ln w="38100">
            <a:solidFill>
              <a:schemeClr val="accent2"/>
            </a:solidFill>
            <a:round/>
            <a:headEnd/>
            <a:tailEnd/>
          </a:ln>
        </p:spPr>
        <p:txBody>
          <a:bodyPr/>
          <a:lstStyle/>
          <a:p>
            <a:endParaRPr lang="id-ID"/>
          </a:p>
        </p:txBody>
      </p:sp>
      <p:sp>
        <p:nvSpPr>
          <p:cNvPr id="10272" name="Line 32"/>
          <p:cNvSpPr>
            <a:spLocks noChangeShapeType="1"/>
          </p:cNvSpPr>
          <p:nvPr/>
        </p:nvSpPr>
        <p:spPr bwMode="auto">
          <a:xfrm>
            <a:off x="2819400" y="2133600"/>
            <a:ext cx="0" cy="4343400"/>
          </a:xfrm>
          <a:prstGeom prst="line">
            <a:avLst/>
          </a:prstGeom>
          <a:noFill/>
          <a:ln w="38100">
            <a:solidFill>
              <a:schemeClr val="accent2"/>
            </a:solidFill>
            <a:round/>
            <a:headEnd/>
            <a:tailEnd/>
          </a:ln>
        </p:spPr>
        <p:txBody>
          <a:bodyPr/>
          <a:lstStyle/>
          <a:p>
            <a:endParaRPr lang="id-ID"/>
          </a:p>
        </p:txBody>
      </p:sp>
      <p:sp>
        <p:nvSpPr>
          <p:cNvPr id="10274" name="Text Box 34"/>
          <p:cNvSpPr txBox="1">
            <a:spLocks noChangeArrowheads="1"/>
          </p:cNvSpPr>
          <p:nvPr/>
        </p:nvSpPr>
        <p:spPr bwMode="auto">
          <a:xfrm>
            <a:off x="6324600" y="5168900"/>
            <a:ext cx="990600" cy="317500"/>
          </a:xfrm>
          <a:prstGeom prst="rect">
            <a:avLst/>
          </a:prstGeom>
          <a:noFill/>
          <a:ln w="9525">
            <a:noFill/>
            <a:miter lim="800000"/>
            <a:headEnd/>
            <a:tailEnd/>
          </a:ln>
        </p:spPr>
        <p:txBody>
          <a:bodyPr lIns="0" tIns="0" rIns="0" bIns="0"/>
          <a:lstStyle/>
          <a:p>
            <a:pPr algn="ctr" eaLnBrk="0" hangingPunct="0"/>
            <a:r>
              <a:rPr lang="en-US" sz="1800">
                <a:latin typeface="Arial" charset="0"/>
              </a:rPr>
              <a:t>2X</a:t>
            </a:r>
            <a:r>
              <a:rPr lang="en-US" sz="1800" baseline="-25000">
                <a:latin typeface="Arial" charset="0"/>
              </a:rPr>
              <a:t>2</a:t>
            </a:r>
            <a:r>
              <a:rPr lang="en-US" sz="1800">
                <a:latin typeface="Arial" charset="0"/>
              </a:rPr>
              <a:t> = 30</a:t>
            </a:r>
            <a:endParaRPr lang="en-US" sz="2800">
              <a:latin typeface="Arial" charset="0"/>
            </a:endParaRPr>
          </a:p>
        </p:txBody>
      </p:sp>
      <p:sp>
        <p:nvSpPr>
          <p:cNvPr id="10275" name="Line 35"/>
          <p:cNvSpPr>
            <a:spLocks noChangeShapeType="1"/>
          </p:cNvSpPr>
          <p:nvPr/>
        </p:nvSpPr>
        <p:spPr bwMode="auto">
          <a:xfrm>
            <a:off x="2841625" y="5257800"/>
            <a:ext cx="3482975" cy="0"/>
          </a:xfrm>
          <a:prstGeom prst="line">
            <a:avLst/>
          </a:prstGeom>
          <a:noFill/>
          <a:ln w="38100">
            <a:solidFill>
              <a:schemeClr val="tx1"/>
            </a:solidFill>
            <a:round/>
            <a:headEnd/>
            <a:tailEnd/>
          </a:ln>
        </p:spPr>
        <p:txBody>
          <a:bodyPr/>
          <a:lstStyle/>
          <a:p>
            <a:endParaRPr lang="id-ID"/>
          </a:p>
        </p:txBody>
      </p:sp>
      <p:sp>
        <p:nvSpPr>
          <p:cNvPr id="10276" name="Text Box 36"/>
          <p:cNvSpPr txBox="1">
            <a:spLocks noChangeArrowheads="1"/>
          </p:cNvSpPr>
          <p:nvPr/>
        </p:nvSpPr>
        <p:spPr bwMode="auto">
          <a:xfrm>
            <a:off x="2438400" y="5181600"/>
            <a:ext cx="284163" cy="231775"/>
          </a:xfrm>
          <a:prstGeom prst="rect">
            <a:avLst/>
          </a:prstGeom>
          <a:noFill/>
          <a:ln w="9525">
            <a:noFill/>
            <a:miter lim="800000"/>
            <a:headEnd/>
            <a:tailEnd/>
          </a:ln>
        </p:spPr>
        <p:txBody>
          <a:bodyPr lIns="0" tIns="0" rIns="0" bIns="0"/>
          <a:lstStyle/>
          <a:p>
            <a:pPr algn="r" eaLnBrk="0" hangingPunct="0"/>
            <a:r>
              <a:rPr lang="en-US" sz="1400">
                <a:latin typeface="Arial" charset="0"/>
              </a:rPr>
              <a:t>15</a:t>
            </a:r>
          </a:p>
        </p:txBody>
      </p:sp>
      <p:sp>
        <p:nvSpPr>
          <p:cNvPr id="10288" name="Text Box 48"/>
          <p:cNvSpPr txBox="1">
            <a:spLocks noChangeArrowheads="1"/>
          </p:cNvSpPr>
          <p:nvPr/>
        </p:nvSpPr>
        <p:spPr bwMode="auto">
          <a:xfrm>
            <a:off x="2817813" y="5265738"/>
            <a:ext cx="212725" cy="296862"/>
          </a:xfrm>
          <a:prstGeom prst="rect">
            <a:avLst/>
          </a:prstGeom>
          <a:noFill/>
          <a:ln w="9525">
            <a:noFill/>
            <a:miter lim="800000"/>
            <a:headEnd/>
            <a:tailEnd/>
          </a:ln>
        </p:spPr>
        <p:txBody>
          <a:bodyPr lIns="0" tIns="0" rIns="0" bIns="0"/>
          <a:lstStyle/>
          <a:p>
            <a:pPr algn="r" eaLnBrk="0" hangingPunct="0"/>
            <a:r>
              <a:rPr lang="en-US" sz="1800">
                <a:latin typeface="Arial" charset="0"/>
              </a:rPr>
              <a:t>E</a:t>
            </a:r>
          </a:p>
        </p:txBody>
      </p:sp>
      <p:sp>
        <p:nvSpPr>
          <p:cNvPr id="10289" name="Text Box 49"/>
          <p:cNvSpPr txBox="1">
            <a:spLocks noChangeArrowheads="1"/>
          </p:cNvSpPr>
          <p:nvPr/>
        </p:nvSpPr>
        <p:spPr bwMode="auto">
          <a:xfrm>
            <a:off x="3597275" y="4953000"/>
            <a:ext cx="212725" cy="296863"/>
          </a:xfrm>
          <a:prstGeom prst="rect">
            <a:avLst/>
          </a:prstGeom>
          <a:noFill/>
          <a:ln w="9525">
            <a:noFill/>
            <a:miter lim="800000"/>
            <a:headEnd/>
            <a:tailEnd/>
          </a:ln>
        </p:spPr>
        <p:txBody>
          <a:bodyPr lIns="0" tIns="0" rIns="0" bIns="0"/>
          <a:lstStyle/>
          <a:p>
            <a:pPr algn="r" eaLnBrk="0" hangingPunct="0"/>
            <a:r>
              <a:rPr lang="en-US" sz="1800">
                <a:latin typeface="Arial" charset="0"/>
              </a:rPr>
              <a:t>F</a:t>
            </a:r>
          </a:p>
        </p:txBody>
      </p:sp>
      <p:sp>
        <p:nvSpPr>
          <p:cNvPr id="10261" name="Text Box 21"/>
          <p:cNvSpPr txBox="1">
            <a:spLocks noChangeArrowheads="1"/>
          </p:cNvSpPr>
          <p:nvPr/>
        </p:nvSpPr>
        <p:spPr bwMode="auto">
          <a:xfrm>
            <a:off x="4572000" y="6516688"/>
            <a:ext cx="330200" cy="265112"/>
          </a:xfrm>
          <a:prstGeom prst="rect">
            <a:avLst/>
          </a:prstGeom>
          <a:noFill/>
          <a:ln w="9525">
            <a:noFill/>
            <a:miter lim="800000"/>
            <a:headEnd/>
            <a:tailEnd/>
          </a:ln>
        </p:spPr>
        <p:txBody>
          <a:bodyPr lIns="0" tIns="0" rIns="0" bIns="0"/>
          <a:lstStyle/>
          <a:p>
            <a:pPr algn="ctr" eaLnBrk="0" hangingPunct="0"/>
            <a:r>
              <a:rPr lang="en-US" sz="1400">
                <a:latin typeface="Arial" charset="0"/>
              </a:rPr>
              <a:t>30</a:t>
            </a:r>
          </a:p>
        </p:txBody>
      </p:sp>
      <p:sp>
        <p:nvSpPr>
          <p:cNvPr id="10292" name="Line 52"/>
          <p:cNvSpPr>
            <a:spLocks noChangeShapeType="1"/>
          </p:cNvSpPr>
          <p:nvPr/>
        </p:nvSpPr>
        <p:spPr bwMode="auto">
          <a:xfrm>
            <a:off x="2286000" y="4572000"/>
            <a:ext cx="2514600" cy="1905000"/>
          </a:xfrm>
          <a:prstGeom prst="line">
            <a:avLst/>
          </a:prstGeom>
          <a:noFill/>
          <a:ln w="38100">
            <a:solidFill>
              <a:schemeClr val="tx1"/>
            </a:solidFill>
            <a:round/>
            <a:headEnd/>
            <a:tailEnd/>
          </a:ln>
        </p:spPr>
        <p:txBody>
          <a:bodyPr/>
          <a:lstStyle/>
          <a:p>
            <a:endParaRPr lang="id-ID"/>
          </a:p>
        </p:txBody>
      </p:sp>
      <p:sp>
        <p:nvSpPr>
          <p:cNvPr id="10293" name="Text Box 53"/>
          <p:cNvSpPr txBox="1">
            <a:spLocks noChangeArrowheads="1"/>
          </p:cNvSpPr>
          <p:nvPr/>
        </p:nvSpPr>
        <p:spPr bwMode="auto">
          <a:xfrm>
            <a:off x="4038600" y="6516688"/>
            <a:ext cx="228600" cy="265112"/>
          </a:xfrm>
          <a:prstGeom prst="rect">
            <a:avLst/>
          </a:prstGeom>
          <a:noFill/>
          <a:ln w="9525">
            <a:noFill/>
            <a:miter lim="800000"/>
            <a:headEnd/>
            <a:tailEnd/>
          </a:ln>
        </p:spPr>
        <p:txBody>
          <a:bodyPr lIns="0" tIns="0" rIns="0" bIns="0"/>
          <a:lstStyle/>
          <a:p>
            <a:pPr algn="r" eaLnBrk="0" hangingPunct="0"/>
            <a:r>
              <a:rPr lang="en-US" sz="1400">
                <a:latin typeface="Arial" charset="0"/>
              </a:rPr>
              <a:t>20</a:t>
            </a:r>
          </a:p>
        </p:txBody>
      </p:sp>
      <p:sp>
        <p:nvSpPr>
          <p:cNvPr id="10294" name="Text Box 54"/>
          <p:cNvSpPr txBox="1">
            <a:spLocks noChangeArrowheads="1"/>
          </p:cNvSpPr>
          <p:nvPr/>
        </p:nvSpPr>
        <p:spPr bwMode="auto">
          <a:xfrm>
            <a:off x="2438400" y="4876800"/>
            <a:ext cx="284163" cy="231775"/>
          </a:xfrm>
          <a:prstGeom prst="rect">
            <a:avLst/>
          </a:prstGeom>
          <a:noFill/>
          <a:ln w="9525">
            <a:noFill/>
            <a:miter lim="800000"/>
            <a:headEnd/>
            <a:tailEnd/>
          </a:ln>
        </p:spPr>
        <p:txBody>
          <a:bodyPr lIns="0" tIns="0" rIns="0" bIns="0"/>
          <a:lstStyle/>
          <a:p>
            <a:pPr algn="r" eaLnBrk="0" hangingPunct="0"/>
            <a:r>
              <a:rPr lang="en-US" sz="1400">
                <a:latin typeface="Arial" charset="0"/>
              </a:rPr>
              <a:t>20</a:t>
            </a:r>
          </a:p>
        </p:txBody>
      </p:sp>
      <p:sp>
        <p:nvSpPr>
          <p:cNvPr id="10296" name="Text Box 56"/>
          <p:cNvSpPr txBox="1">
            <a:spLocks noChangeArrowheads="1"/>
          </p:cNvSpPr>
          <p:nvPr/>
        </p:nvSpPr>
        <p:spPr bwMode="auto">
          <a:xfrm>
            <a:off x="4860925" y="6172200"/>
            <a:ext cx="244475" cy="341313"/>
          </a:xfrm>
          <a:prstGeom prst="rect">
            <a:avLst/>
          </a:prstGeom>
          <a:noFill/>
          <a:ln w="9525">
            <a:noFill/>
            <a:miter lim="800000"/>
            <a:headEnd/>
            <a:tailEnd/>
          </a:ln>
        </p:spPr>
        <p:txBody>
          <a:bodyPr lIns="0" tIns="0" rIns="0" bIns="0"/>
          <a:lstStyle/>
          <a:p>
            <a:pPr eaLnBrk="0" hangingPunct="0"/>
            <a:r>
              <a:rPr lang="en-US" sz="1800">
                <a:latin typeface="Arial" charset="0"/>
              </a:rPr>
              <a:t>G</a:t>
            </a:r>
          </a:p>
        </p:txBody>
      </p:sp>
      <p:sp>
        <p:nvSpPr>
          <p:cNvPr id="10297" name="Text Box 57"/>
          <p:cNvSpPr txBox="1">
            <a:spLocks noChangeArrowheads="1"/>
          </p:cNvSpPr>
          <p:nvPr/>
        </p:nvSpPr>
        <p:spPr bwMode="auto">
          <a:xfrm>
            <a:off x="609600" y="2514600"/>
            <a:ext cx="1905000" cy="304800"/>
          </a:xfrm>
          <a:prstGeom prst="rect">
            <a:avLst/>
          </a:prstGeom>
          <a:noFill/>
          <a:ln w="9525">
            <a:noFill/>
            <a:miter lim="800000"/>
            <a:headEnd/>
            <a:tailEnd/>
          </a:ln>
        </p:spPr>
        <p:txBody>
          <a:bodyPr lIns="0" tIns="0" rIns="0" bIns="0"/>
          <a:lstStyle/>
          <a:p>
            <a:pPr algn="ctr" eaLnBrk="0" hangingPunct="0"/>
            <a:r>
              <a:rPr lang="en-US" sz="1800">
                <a:latin typeface="Arial" charset="0"/>
              </a:rPr>
              <a:t>2X</a:t>
            </a:r>
            <a:r>
              <a:rPr lang="en-US" sz="1800" baseline="-25000">
                <a:latin typeface="Arial" charset="0"/>
              </a:rPr>
              <a:t>1</a:t>
            </a:r>
            <a:r>
              <a:rPr lang="en-US" sz="1800">
                <a:latin typeface="Arial" charset="0"/>
              </a:rPr>
              <a:t> + 1X</a:t>
            </a:r>
            <a:r>
              <a:rPr lang="en-US" sz="1800" baseline="-25000">
                <a:latin typeface="Arial" charset="0"/>
              </a:rPr>
              <a:t>2</a:t>
            </a:r>
            <a:r>
              <a:rPr lang="en-US" sz="1800">
                <a:latin typeface="Arial" charset="0"/>
              </a:rPr>
              <a:t> = 40</a:t>
            </a:r>
            <a:endParaRPr lang="en-US" sz="2800">
              <a:latin typeface="Arial" charset="0"/>
            </a:endParaRPr>
          </a:p>
        </p:txBody>
      </p:sp>
      <p:sp>
        <p:nvSpPr>
          <p:cNvPr id="10298" name="Line 58"/>
          <p:cNvSpPr>
            <a:spLocks noChangeShapeType="1"/>
          </p:cNvSpPr>
          <p:nvPr/>
        </p:nvSpPr>
        <p:spPr bwMode="auto">
          <a:xfrm>
            <a:off x="6096000" y="5257800"/>
            <a:ext cx="0" cy="304800"/>
          </a:xfrm>
          <a:prstGeom prst="line">
            <a:avLst/>
          </a:prstGeom>
          <a:noFill/>
          <a:ln w="38100">
            <a:solidFill>
              <a:schemeClr val="tx1"/>
            </a:solidFill>
            <a:round/>
            <a:headEnd/>
            <a:tailEnd type="triangle" w="med" len="med"/>
          </a:ln>
        </p:spPr>
        <p:txBody>
          <a:bodyPr/>
          <a:lstStyle/>
          <a:p>
            <a:endParaRPr lang="id-ID"/>
          </a:p>
        </p:txBody>
      </p:sp>
      <p:sp>
        <p:nvSpPr>
          <p:cNvPr id="10299" name="Line 59"/>
          <p:cNvSpPr>
            <a:spLocks noChangeShapeType="1"/>
          </p:cNvSpPr>
          <p:nvPr/>
        </p:nvSpPr>
        <p:spPr bwMode="auto">
          <a:xfrm flipH="1">
            <a:off x="2314575" y="4724400"/>
            <a:ext cx="152400" cy="152400"/>
          </a:xfrm>
          <a:prstGeom prst="line">
            <a:avLst/>
          </a:prstGeom>
          <a:noFill/>
          <a:ln w="38100">
            <a:solidFill>
              <a:schemeClr val="tx1"/>
            </a:solidFill>
            <a:round/>
            <a:headEnd/>
            <a:tailEnd type="triangle" w="med" len="med"/>
          </a:ln>
        </p:spPr>
        <p:txBody>
          <a:bodyPr/>
          <a:lstStyle/>
          <a:p>
            <a:endParaRPr lang="id-ID"/>
          </a:p>
        </p:txBody>
      </p:sp>
      <p:sp>
        <p:nvSpPr>
          <p:cNvPr id="10300" name="Line 60"/>
          <p:cNvSpPr>
            <a:spLocks noChangeShapeType="1"/>
          </p:cNvSpPr>
          <p:nvPr/>
        </p:nvSpPr>
        <p:spPr bwMode="auto">
          <a:xfrm flipH="1">
            <a:off x="2238375" y="2895600"/>
            <a:ext cx="228600" cy="152400"/>
          </a:xfrm>
          <a:prstGeom prst="line">
            <a:avLst/>
          </a:prstGeom>
          <a:noFill/>
          <a:ln w="38100">
            <a:solidFill>
              <a:schemeClr val="tx1"/>
            </a:solidFill>
            <a:round/>
            <a:headEnd/>
            <a:tailEnd type="triangle" w="med" len="med"/>
          </a:ln>
        </p:spPr>
        <p:txBody>
          <a:bodyPr/>
          <a:lstStyle/>
          <a:p>
            <a:endParaRPr lang="id-ID"/>
          </a:p>
        </p:txBody>
      </p:sp>
      <p:sp>
        <p:nvSpPr>
          <p:cNvPr id="10262" name="Line 22"/>
          <p:cNvSpPr>
            <a:spLocks noChangeShapeType="1"/>
          </p:cNvSpPr>
          <p:nvPr/>
        </p:nvSpPr>
        <p:spPr bwMode="auto">
          <a:xfrm>
            <a:off x="2286000" y="2743200"/>
            <a:ext cx="1828800" cy="3810000"/>
          </a:xfrm>
          <a:prstGeom prst="line">
            <a:avLst/>
          </a:prstGeom>
          <a:noFill/>
          <a:ln w="38100">
            <a:solidFill>
              <a:schemeClr val="tx1"/>
            </a:solidFill>
            <a:round/>
            <a:headEnd/>
            <a:tailEnd/>
          </a:ln>
        </p:spPr>
        <p:txBody>
          <a:bodyPr/>
          <a:lstStyle/>
          <a:p>
            <a:endParaRPr lang="id-ID"/>
          </a:p>
        </p:txBody>
      </p:sp>
      <p:grpSp>
        <p:nvGrpSpPr>
          <p:cNvPr id="2" name="Group 62"/>
          <p:cNvGrpSpPr>
            <a:grpSpLocks/>
          </p:cNvGrpSpPr>
          <p:nvPr/>
        </p:nvGrpSpPr>
        <p:grpSpPr bwMode="auto">
          <a:xfrm>
            <a:off x="4343400" y="5791200"/>
            <a:ext cx="320675" cy="366713"/>
            <a:chOff x="2054" y="2622"/>
            <a:chExt cx="202" cy="231"/>
          </a:xfrm>
        </p:grpSpPr>
        <p:sp>
          <p:nvSpPr>
            <p:cNvPr id="6183" name="Oval 63"/>
            <p:cNvSpPr>
              <a:spLocks noChangeArrowheads="1"/>
            </p:cNvSpPr>
            <p:nvPr/>
          </p:nvSpPr>
          <p:spPr bwMode="auto">
            <a:xfrm>
              <a:off x="2064" y="2640"/>
              <a:ext cx="192" cy="192"/>
            </a:xfrm>
            <a:prstGeom prst="ellipse">
              <a:avLst/>
            </a:prstGeom>
            <a:noFill/>
            <a:ln w="9525">
              <a:solidFill>
                <a:schemeClr val="tx1"/>
              </a:solidFill>
              <a:round/>
              <a:headEnd/>
              <a:tailEnd/>
            </a:ln>
          </p:spPr>
          <p:txBody>
            <a:bodyPr wrap="none" anchor="ctr"/>
            <a:lstStyle/>
            <a:p>
              <a:pPr eaLnBrk="0" hangingPunct="0"/>
              <a:endParaRPr lang="id-ID"/>
            </a:p>
          </p:txBody>
        </p:sp>
        <p:sp>
          <p:nvSpPr>
            <p:cNvPr id="6184" name="Text Box 64"/>
            <p:cNvSpPr txBox="1">
              <a:spLocks noChangeArrowheads="1"/>
            </p:cNvSpPr>
            <p:nvPr/>
          </p:nvSpPr>
          <p:spPr bwMode="auto">
            <a:xfrm>
              <a:off x="2054" y="2622"/>
              <a:ext cx="196" cy="231"/>
            </a:xfrm>
            <a:prstGeom prst="rect">
              <a:avLst/>
            </a:prstGeom>
            <a:noFill/>
            <a:ln w="9525">
              <a:noFill/>
              <a:miter lim="800000"/>
              <a:headEnd/>
              <a:tailEnd/>
            </a:ln>
          </p:spPr>
          <p:txBody>
            <a:bodyPr wrap="none">
              <a:spAutoFit/>
            </a:bodyPr>
            <a:lstStyle/>
            <a:p>
              <a:pPr eaLnBrk="0" hangingPunct="0"/>
              <a:r>
                <a:rPr lang="en-US" sz="1800">
                  <a:latin typeface="Arial" charset="0"/>
                </a:rPr>
                <a:t>1</a:t>
              </a:r>
            </a:p>
          </p:txBody>
        </p:sp>
      </p:grpSp>
      <p:grpSp>
        <p:nvGrpSpPr>
          <p:cNvPr id="3" name="Group 65"/>
          <p:cNvGrpSpPr>
            <a:grpSpLocks/>
          </p:cNvGrpSpPr>
          <p:nvPr/>
        </p:nvGrpSpPr>
        <p:grpSpPr bwMode="auto">
          <a:xfrm>
            <a:off x="3260725" y="4162425"/>
            <a:ext cx="320675" cy="366713"/>
            <a:chOff x="2054" y="2622"/>
            <a:chExt cx="202" cy="231"/>
          </a:xfrm>
        </p:grpSpPr>
        <p:sp>
          <p:nvSpPr>
            <p:cNvPr id="6181" name="Oval 66"/>
            <p:cNvSpPr>
              <a:spLocks noChangeArrowheads="1"/>
            </p:cNvSpPr>
            <p:nvPr/>
          </p:nvSpPr>
          <p:spPr bwMode="auto">
            <a:xfrm>
              <a:off x="2064" y="2640"/>
              <a:ext cx="192" cy="192"/>
            </a:xfrm>
            <a:prstGeom prst="ellipse">
              <a:avLst/>
            </a:prstGeom>
            <a:noFill/>
            <a:ln w="9525">
              <a:solidFill>
                <a:schemeClr val="tx1"/>
              </a:solidFill>
              <a:round/>
              <a:headEnd/>
              <a:tailEnd/>
            </a:ln>
          </p:spPr>
          <p:txBody>
            <a:bodyPr wrap="none" anchor="ctr"/>
            <a:lstStyle/>
            <a:p>
              <a:pPr eaLnBrk="0" hangingPunct="0"/>
              <a:endParaRPr lang="id-ID"/>
            </a:p>
          </p:txBody>
        </p:sp>
        <p:sp>
          <p:nvSpPr>
            <p:cNvPr id="6182" name="Text Box 67"/>
            <p:cNvSpPr txBox="1">
              <a:spLocks noChangeArrowheads="1"/>
            </p:cNvSpPr>
            <p:nvPr/>
          </p:nvSpPr>
          <p:spPr bwMode="auto">
            <a:xfrm>
              <a:off x="2054" y="2622"/>
              <a:ext cx="196" cy="231"/>
            </a:xfrm>
            <a:prstGeom prst="rect">
              <a:avLst/>
            </a:prstGeom>
            <a:noFill/>
            <a:ln w="9525">
              <a:noFill/>
              <a:miter lim="800000"/>
              <a:headEnd/>
              <a:tailEnd/>
            </a:ln>
          </p:spPr>
          <p:txBody>
            <a:bodyPr wrap="none">
              <a:spAutoFit/>
            </a:bodyPr>
            <a:lstStyle/>
            <a:p>
              <a:pPr eaLnBrk="0" hangingPunct="0"/>
              <a:r>
                <a:rPr lang="en-US" sz="1800">
                  <a:latin typeface="Arial" charset="0"/>
                </a:rPr>
                <a:t>3</a:t>
              </a:r>
            </a:p>
          </p:txBody>
        </p:sp>
      </p:grpSp>
      <p:grpSp>
        <p:nvGrpSpPr>
          <p:cNvPr id="4" name="Group 68"/>
          <p:cNvGrpSpPr>
            <a:grpSpLocks/>
          </p:cNvGrpSpPr>
          <p:nvPr/>
        </p:nvGrpSpPr>
        <p:grpSpPr bwMode="auto">
          <a:xfrm>
            <a:off x="5791200" y="4876800"/>
            <a:ext cx="320675" cy="366713"/>
            <a:chOff x="2054" y="2622"/>
            <a:chExt cx="202" cy="231"/>
          </a:xfrm>
        </p:grpSpPr>
        <p:sp>
          <p:nvSpPr>
            <p:cNvPr id="6179" name="Oval 69"/>
            <p:cNvSpPr>
              <a:spLocks noChangeArrowheads="1"/>
            </p:cNvSpPr>
            <p:nvPr/>
          </p:nvSpPr>
          <p:spPr bwMode="auto">
            <a:xfrm>
              <a:off x="2064" y="2640"/>
              <a:ext cx="192" cy="192"/>
            </a:xfrm>
            <a:prstGeom prst="ellipse">
              <a:avLst/>
            </a:prstGeom>
            <a:noFill/>
            <a:ln w="9525">
              <a:solidFill>
                <a:schemeClr val="tx1"/>
              </a:solidFill>
              <a:round/>
              <a:headEnd/>
              <a:tailEnd/>
            </a:ln>
          </p:spPr>
          <p:txBody>
            <a:bodyPr wrap="none" anchor="ctr"/>
            <a:lstStyle/>
            <a:p>
              <a:pPr eaLnBrk="0" hangingPunct="0"/>
              <a:endParaRPr lang="id-ID"/>
            </a:p>
          </p:txBody>
        </p:sp>
        <p:sp>
          <p:nvSpPr>
            <p:cNvPr id="6180" name="Text Box 70"/>
            <p:cNvSpPr txBox="1">
              <a:spLocks noChangeArrowheads="1"/>
            </p:cNvSpPr>
            <p:nvPr/>
          </p:nvSpPr>
          <p:spPr bwMode="auto">
            <a:xfrm>
              <a:off x="2054" y="2622"/>
              <a:ext cx="196" cy="231"/>
            </a:xfrm>
            <a:prstGeom prst="rect">
              <a:avLst/>
            </a:prstGeom>
            <a:noFill/>
            <a:ln w="9525">
              <a:noFill/>
              <a:miter lim="800000"/>
              <a:headEnd/>
              <a:tailEnd/>
            </a:ln>
          </p:spPr>
          <p:txBody>
            <a:bodyPr wrap="none">
              <a:spAutoFit/>
            </a:bodyPr>
            <a:lstStyle/>
            <a:p>
              <a:pPr eaLnBrk="0" hangingPunct="0"/>
              <a:r>
                <a:rPr lang="en-US" sz="1800">
                  <a:latin typeface="Arial" charset="0"/>
                </a:rPr>
                <a:t>2</a:t>
              </a:r>
            </a:p>
          </p:txBody>
        </p:sp>
      </p:grpSp>
      <p:sp>
        <p:nvSpPr>
          <p:cNvPr id="10312" name="AutoShape 72"/>
          <p:cNvSpPr>
            <a:spLocks noChangeArrowheads="1"/>
          </p:cNvSpPr>
          <p:nvPr/>
        </p:nvSpPr>
        <p:spPr bwMode="auto">
          <a:xfrm>
            <a:off x="3581400" y="2209800"/>
            <a:ext cx="5181600" cy="2227263"/>
          </a:xfrm>
          <a:prstGeom prst="wedgeRoundRectCallout">
            <a:avLst>
              <a:gd name="adj1" fmla="val -44241"/>
              <a:gd name="adj2" fmla="val 107449"/>
              <a:gd name="adj3" fmla="val 16667"/>
            </a:avLst>
          </a:prstGeom>
          <a:solidFill>
            <a:srgbClr val="C36C03">
              <a:alpha val="70000"/>
            </a:srgbClr>
          </a:solidFill>
          <a:ln w="9525">
            <a:noFill/>
            <a:miter lim="800000"/>
            <a:headEnd/>
            <a:tailEnd/>
          </a:ln>
          <a:effectLst/>
        </p:spPr>
        <p:txBody>
          <a:bodyPr lIns="0" tIns="0" rIns="0" bIns="0"/>
          <a:lstStyle/>
          <a:p>
            <a:pPr eaLnBrk="0" hangingPunct="0">
              <a:defRPr/>
            </a:pPr>
            <a:r>
              <a:rPr lang="en-US" sz="1800">
                <a:effectLst>
                  <a:outerShdw blurRad="38100" dist="38100" dir="2700000" algn="tl">
                    <a:srgbClr val="FFFFFF"/>
                  </a:outerShdw>
                </a:effectLst>
                <a:latin typeface="Arial" charset="0"/>
              </a:rPr>
              <a:t>Solusi optimum tercapai pd titik C, perpot. grs </a:t>
            </a:r>
          </a:p>
          <a:p>
            <a:pPr eaLnBrk="0" hangingPunct="0">
              <a:defRPr/>
            </a:pPr>
            <a:r>
              <a:rPr lang="en-US" sz="1800">
                <a:effectLst>
                  <a:outerShdw blurRad="38100" dist="38100" dir="2700000" algn="tl">
                    <a:srgbClr val="FFFFFF"/>
                  </a:outerShdw>
                </a:effectLst>
                <a:latin typeface="Arial" charset="0"/>
              </a:rPr>
              <a:t>[1]  2X</a:t>
            </a:r>
            <a:r>
              <a:rPr lang="en-US" sz="1800" baseline="-25000">
                <a:effectLst>
                  <a:outerShdw blurRad="38100" dist="38100" dir="2700000" algn="tl">
                    <a:srgbClr val="FFFFFF"/>
                  </a:outerShdw>
                </a:effectLst>
                <a:latin typeface="Arial" charset="0"/>
              </a:rPr>
              <a:t>1</a:t>
            </a:r>
            <a:r>
              <a:rPr lang="en-US" sz="1800">
                <a:effectLst>
                  <a:outerShdw blurRad="38100" dist="38100" dir="2700000" algn="tl">
                    <a:srgbClr val="FFFFFF"/>
                  </a:outerShdw>
                </a:effectLst>
                <a:latin typeface="Arial" charset="0"/>
              </a:rPr>
              <a:t> + 3X</a:t>
            </a:r>
            <a:r>
              <a:rPr lang="en-US" sz="1800" baseline="-25000">
                <a:effectLst>
                  <a:outerShdw blurRad="38100" dist="38100" dir="2700000" algn="tl">
                    <a:srgbClr val="FFFFFF"/>
                  </a:outerShdw>
                </a:effectLst>
                <a:latin typeface="Arial" charset="0"/>
              </a:rPr>
              <a:t>2</a:t>
            </a:r>
            <a:r>
              <a:rPr lang="en-US" sz="1800">
                <a:effectLst>
                  <a:outerShdw blurRad="38100" dist="38100" dir="2700000" algn="tl">
                    <a:srgbClr val="FFFFFF"/>
                  </a:outerShdw>
                </a:effectLst>
                <a:latin typeface="Arial" charset="0"/>
              </a:rPr>
              <a:t> =  60</a:t>
            </a:r>
          </a:p>
          <a:p>
            <a:pPr eaLnBrk="0" hangingPunct="0">
              <a:defRPr/>
            </a:pPr>
            <a:r>
              <a:rPr lang="en-US" sz="1800">
                <a:effectLst>
                  <a:outerShdw blurRad="38100" dist="38100" dir="2700000" algn="tl">
                    <a:srgbClr val="FFFFFF"/>
                  </a:outerShdw>
                </a:effectLst>
                <a:latin typeface="Arial" charset="0"/>
              </a:rPr>
              <a:t>[3]  </a:t>
            </a:r>
            <a:r>
              <a:rPr lang="en-US" sz="1800" u="sng">
                <a:effectLst>
                  <a:outerShdw blurRad="38100" dist="38100" dir="2700000" algn="tl">
                    <a:srgbClr val="FFFFFF"/>
                  </a:outerShdw>
                </a:effectLst>
                <a:latin typeface="Arial" charset="0"/>
              </a:rPr>
              <a:t>2X</a:t>
            </a:r>
            <a:r>
              <a:rPr lang="en-US" sz="1800" u="sng" baseline="-25000">
                <a:effectLst>
                  <a:outerShdw blurRad="38100" dist="38100" dir="2700000" algn="tl">
                    <a:srgbClr val="FFFFFF"/>
                  </a:outerShdw>
                </a:effectLst>
                <a:latin typeface="Arial" charset="0"/>
              </a:rPr>
              <a:t>1</a:t>
            </a:r>
            <a:r>
              <a:rPr lang="en-US" sz="1800" u="sng">
                <a:effectLst>
                  <a:outerShdw blurRad="38100" dist="38100" dir="2700000" algn="tl">
                    <a:srgbClr val="FFFFFF"/>
                  </a:outerShdw>
                </a:effectLst>
                <a:latin typeface="Arial" charset="0"/>
              </a:rPr>
              <a:t> + 1X</a:t>
            </a:r>
            <a:r>
              <a:rPr lang="en-US" sz="1800" u="sng" baseline="-25000">
                <a:effectLst>
                  <a:outerShdw blurRad="38100" dist="38100" dir="2700000" algn="tl">
                    <a:srgbClr val="FFFFFF"/>
                  </a:outerShdw>
                </a:effectLst>
                <a:latin typeface="Arial" charset="0"/>
              </a:rPr>
              <a:t>2</a:t>
            </a:r>
            <a:r>
              <a:rPr lang="en-US" sz="1800" u="sng">
                <a:effectLst>
                  <a:outerShdw blurRad="38100" dist="38100" dir="2700000" algn="tl">
                    <a:srgbClr val="FFFFFF"/>
                  </a:outerShdw>
                </a:effectLst>
                <a:latin typeface="Arial" charset="0"/>
              </a:rPr>
              <a:t> =  40</a:t>
            </a:r>
          </a:p>
          <a:p>
            <a:pPr eaLnBrk="0" hangingPunct="0">
              <a:defRPr/>
            </a:pPr>
            <a:r>
              <a:rPr lang="en-US" sz="1800">
                <a:effectLst>
                  <a:outerShdw blurRad="38100" dist="38100" dir="2700000" algn="tl">
                    <a:srgbClr val="FFFFFF"/>
                  </a:outerShdw>
                </a:effectLst>
                <a:latin typeface="Arial" charset="0"/>
              </a:rPr>
              <a:t>                2X</a:t>
            </a:r>
            <a:r>
              <a:rPr lang="en-US" sz="1800" baseline="-25000">
                <a:effectLst>
                  <a:outerShdw blurRad="38100" dist="38100" dir="2700000" algn="tl">
                    <a:srgbClr val="FFFFFF"/>
                  </a:outerShdw>
                </a:effectLst>
                <a:latin typeface="Arial" charset="0"/>
              </a:rPr>
              <a:t>2</a:t>
            </a:r>
            <a:r>
              <a:rPr lang="en-US" sz="1800">
                <a:effectLst>
                  <a:outerShdw blurRad="38100" dist="38100" dir="2700000" algn="tl">
                    <a:srgbClr val="FFFFFF"/>
                  </a:outerShdw>
                </a:effectLst>
                <a:latin typeface="Arial" charset="0"/>
              </a:rPr>
              <a:t> = 20 </a:t>
            </a:r>
            <a:r>
              <a:rPr lang="en-US" sz="1800">
                <a:effectLst>
                  <a:outerShdw blurRad="38100" dist="38100" dir="2700000" algn="tl">
                    <a:srgbClr val="FFFFFF"/>
                  </a:outerShdw>
                </a:effectLst>
                <a:latin typeface="Arial" charset="0"/>
                <a:sym typeface="Wingdings" pitchFamily="2" charset="2"/>
              </a:rPr>
              <a:t> </a:t>
            </a:r>
            <a:r>
              <a:rPr lang="en-US" sz="1800" b="1">
                <a:effectLst>
                  <a:outerShdw blurRad="38100" dist="38100" dir="2700000" algn="tl">
                    <a:srgbClr val="FFFFFF"/>
                  </a:outerShdw>
                </a:effectLst>
                <a:latin typeface="Arial" charset="0"/>
                <a:sym typeface="Wingdings" pitchFamily="2" charset="2"/>
              </a:rPr>
              <a:t>X</a:t>
            </a:r>
            <a:r>
              <a:rPr lang="en-US" sz="1800" b="1" baseline="-25000">
                <a:effectLst>
                  <a:outerShdw blurRad="38100" dist="38100" dir="2700000" algn="tl">
                    <a:srgbClr val="FFFFFF"/>
                  </a:outerShdw>
                </a:effectLst>
                <a:latin typeface="Arial" charset="0"/>
                <a:sym typeface="Wingdings" pitchFamily="2" charset="2"/>
              </a:rPr>
              <a:t>2</a:t>
            </a:r>
            <a:r>
              <a:rPr lang="en-US" sz="1800" b="1">
                <a:effectLst>
                  <a:outerShdw blurRad="38100" dist="38100" dir="2700000" algn="tl">
                    <a:srgbClr val="FFFFFF"/>
                  </a:outerShdw>
                </a:effectLst>
                <a:latin typeface="Arial" charset="0"/>
                <a:sym typeface="Wingdings" pitchFamily="2" charset="2"/>
              </a:rPr>
              <a:t> = 10</a:t>
            </a:r>
            <a:r>
              <a:rPr lang="en-US" sz="1800">
                <a:effectLst>
                  <a:outerShdw blurRad="38100" dist="38100" dir="2700000" algn="tl">
                    <a:srgbClr val="FFFFFF"/>
                  </a:outerShdw>
                </a:effectLst>
                <a:latin typeface="Arial" charset="0"/>
                <a:sym typeface="Wingdings" pitchFamily="2" charset="2"/>
              </a:rPr>
              <a:t> (substitusi ke [1]</a:t>
            </a:r>
          </a:p>
          <a:p>
            <a:pPr eaLnBrk="0" hangingPunct="0">
              <a:defRPr/>
            </a:pPr>
            <a:r>
              <a:rPr lang="en-US" sz="1800">
                <a:effectLst>
                  <a:outerShdw blurRad="38100" dist="38100" dir="2700000" algn="tl">
                    <a:srgbClr val="FFFFFF"/>
                  </a:outerShdw>
                </a:effectLst>
                <a:latin typeface="Arial" charset="0"/>
              </a:rPr>
              <a:t>[1]  2(X</a:t>
            </a:r>
            <a:r>
              <a:rPr lang="en-US" sz="1800" baseline="-25000">
                <a:effectLst>
                  <a:outerShdw blurRad="38100" dist="38100" dir="2700000" algn="tl">
                    <a:srgbClr val="FFFFFF"/>
                  </a:outerShdw>
                </a:effectLst>
                <a:latin typeface="Arial" charset="0"/>
              </a:rPr>
              <a:t>1</a:t>
            </a:r>
            <a:r>
              <a:rPr lang="en-US" sz="1800">
                <a:effectLst>
                  <a:outerShdw blurRad="38100" dist="38100" dir="2700000" algn="tl">
                    <a:srgbClr val="FFFFFF"/>
                  </a:outerShdw>
                </a:effectLst>
                <a:latin typeface="Arial" charset="0"/>
              </a:rPr>
              <a:t>) + 3(10) = 60</a:t>
            </a:r>
          </a:p>
          <a:p>
            <a:pPr eaLnBrk="0" hangingPunct="0">
              <a:defRPr/>
            </a:pPr>
            <a:r>
              <a:rPr lang="en-US" sz="1800">
                <a:effectLst>
                  <a:outerShdw blurRad="38100" dist="38100" dir="2700000" algn="tl">
                    <a:srgbClr val="FFFFFF"/>
                  </a:outerShdw>
                </a:effectLst>
                <a:latin typeface="Arial" charset="0"/>
              </a:rPr>
              <a:t>                    2X</a:t>
            </a:r>
            <a:r>
              <a:rPr lang="en-US" sz="1800" baseline="-25000">
                <a:effectLst>
                  <a:outerShdw blurRad="38100" dist="38100" dir="2700000" algn="tl">
                    <a:srgbClr val="FFFFFF"/>
                  </a:outerShdw>
                </a:effectLst>
                <a:latin typeface="Arial" charset="0"/>
              </a:rPr>
              <a:t>1</a:t>
            </a:r>
            <a:r>
              <a:rPr lang="en-US" sz="1800">
                <a:effectLst>
                  <a:outerShdw blurRad="38100" dist="38100" dir="2700000" algn="tl">
                    <a:srgbClr val="FFFFFF"/>
                  </a:outerShdw>
                </a:effectLst>
                <a:latin typeface="Arial" charset="0"/>
              </a:rPr>
              <a:t>  = 60 </a:t>
            </a:r>
            <a:r>
              <a:rPr lang="en-US" sz="1800">
                <a:effectLst>
                  <a:outerShdw blurRad="38100" dist="38100" dir="2700000" algn="tl">
                    <a:srgbClr val="FFFFFF"/>
                  </a:outerShdw>
                </a:effectLst>
                <a:latin typeface="Arial" charset="0"/>
                <a:sym typeface="Wingdings" pitchFamily="2" charset="2"/>
              </a:rPr>
              <a:t> </a:t>
            </a:r>
            <a:r>
              <a:rPr lang="en-US" sz="1800" b="1">
                <a:effectLst>
                  <a:outerShdw blurRad="38100" dist="38100" dir="2700000" algn="tl">
                    <a:srgbClr val="FFFFFF"/>
                  </a:outerShdw>
                </a:effectLst>
                <a:latin typeface="Arial" charset="0"/>
                <a:sym typeface="Wingdings" pitchFamily="2" charset="2"/>
              </a:rPr>
              <a:t>X</a:t>
            </a:r>
            <a:r>
              <a:rPr lang="en-US" sz="1800" b="1" baseline="-25000">
                <a:effectLst>
                  <a:outerShdw blurRad="38100" dist="38100" dir="2700000" algn="tl">
                    <a:srgbClr val="FFFFFF"/>
                  </a:outerShdw>
                </a:effectLst>
                <a:latin typeface="Arial" charset="0"/>
                <a:sym typeface="Wingdings" pitchFamily="2" charset="2"/>
              </a:rPr>
              <a:t>1</a:t>
            </a:r>
            <a:r>
              <a:rPr lang="en-US" sz="1800" b="1">
                <a:effectLst>
                  <a:outerShdw blurRad="38100" dist="38100" dir="2700000" algn="tl">
                    <a:srgbClr val="FFFFFF"/>
                  </a:outerShdw>
                </a:effectLst>
                <a:latin typeface="Arial" charset="0"/>
                <a:sym typeface="Wingdings" pitchFamily="2" charset="2"/>
              </a:rPr>
              <a:t> = 15</a:t>
            </a:r>
          </a:p>
          <a:p>
            <a:pPr eaLnBrk="0" hangingPunct="0">
              <a:defRPr/>
            </a:pPr>
            <a:r>
              <a:rPr lang="en-US" sz="1800">
                <a:effectLst>
                  <a:outerShdw blurRad="38100" dist="38100" dir="2700000" algn="tl">
                    <a:srgbClr val="FFFFFF"/>
                  </a:outerShdw>
                </a:effectLst>
                <a:latin typeface="Arial" charset="0"/>
                <a:sym typeface="Wingdings" pitchFamily="2" charset="2"/>
              </a:rPr>
              <a:t>Nilai keunt. Z = 40(15) + 30(10) = </a:t>
            </a:r>
            <a:r>
              <a:rPr lang="en-US" sz="1800" b="1">
                <a:effectLst>
                  <a:outerShdw blurRad="38100" dist="38100" dir="2700000" algn="tl">
                    <a:srgbClr val="FFFFFF"/>
                  </a:outerShdw>
                </a:effectLst>
                <a:latin typeface="Arial" charset="0"/>
                <a:sym typeface="Wingdings" pitchFamily="2" charset="2"/>
              </a:rPr>
              <a:t>900</a:t>
            </a:r>
          </a:p>
        </p:txBody>
      </p:sp>
      <p:sp>
        <p:nvSpPr>
          <p:cNvPr id="10313" name="Text Box 73"/>
          <p:cNvSpPr txBox="1">
            <a:spLocks noChangeArrowheads="1"/>
          </p:cNvSpPr>
          <p:nvPr/>
        </p:nvSpPr>
        <p:spPr bwMode="auto">
          <a:xfrm>
            <a:off x="2955925" y="5791200"/>
            <a:ext cx="795338" cy="304800"/>
          </a:xfrm>
          <a:prstGeom prst="rect">
            <a:avLst/>
          </a:prstGeom>
          <a:noFill/>
          <a:ln w="9525">
            <a:noFill/>
            <a:miter lim="800000"/>
            <a:headEnd/>
            <a:tailEnd/>
          </a:ln>
          <a:effectLst/>
        </p:spPr>
        <p:txBody>
          <a:bodyPr wrap="none">
            <a:spAutoFit/>
          </a:bodyPr>
          <a:lstStyle/>
          <a:p>
            <a:pPr eaLnBrk="0" hangingPunct="0">
              <a:defRPr/>
            </a:pPr>
            <a:r>
              <a:rPr lang="en-US" sz="1400">
                <a:effectLst>
                  <a:outerShdw blurRad="38100" dist="38100" dir="2700000" algn="tl">
                    <a:srgbClr val="FFFFFF"/>
                  </a:outerShdw>
                </a:effectLst>
                <a:latin typeface="Arial" charset="0"/>
              </a:rPr>
              <a:t>feasible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iterate type="wd">
                                    <p:tmPct val="5000"/>
                                  </p:iterate>
                                  <p:childTnLst>
                                    <p:set>
                                      <p:cBhvr>
                                        <p:cTn id="6" dur="1" fill="hold">
                                          <p:stCondLst>
                                            <p:cond delay="0"/>
                                          </p:stCondLst>
                                        </p:cTn>
                                        <p:tgtEl>
                                          <p:spTgt spid="10291"/>
                                        </p:tgtEl>
                                        <p:attrNameLst>
                                          <p:attrName>style.visibility</p:attrName>
                                        </p:attrNameLst>
                                      </p:cBhvr>
                                      <p:to>
                                        <p:strVal val="visible"/>
                                      </p:to>
                                    </p:set>
                                    <p:anim calcmode="lin" valueType="num">
                                      <p:cBhvr additive="base">
                                        <p:cTn id="7" dur="500" fill="hold"/>
                                        <p:tgtEl>
                                          <p:spTgt spid="10291"/>
                                        </p:tgtEl>
                                        <p:attrNameLst>
                                          <p:attrName>ppt_x</p:attrName>
                                        </p:attrNameLst>
                                      </p:cBhvr>
                                      <p:tavLst>
                                        <p:tav tm="0">
                                          <p:val>
                                            <p:strVal val="0-#ppt_w/2"/>
                                          </p:val>
                                        </p:tav>
                                        <p:tav tm="100000">
                                          <p:val>
                                            <p:strVal val="#ppt_x"/>
                                          </p:val>
                                        </p:tav>
                                      </p:tavLst>
                                    </p:anim>
                                    <p:anim calcmode="lin" valueType="num">
                                      <p:cBhvr additive="base">
                                        <p:cTn id="8" dur="500" fill="hold"/>
                                        <p:tgtEl>
                                          <p:spTgt spid="1029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0271"/>
                                        </p:tgtEl>
                                        <p:attrNameLst>
                                          <p:attrName>style.visibility</p:attrName>
                                        </p:attrNameLst>
                                      </p:cBhvr>
                                      <p:to>
                                        <p:strVal val="visible"/>
                                      </p:to>
                                    </p:set>
                                    <p:animEffect transition="in" filter="wipe(left)">
                                      <p:cBhvr>
                                        <p:cTn id="13" dur="500"/>
                                        <p:tgtEl>
                                          <p:spTgt spid="10271"/>
                                        </p:tgtEl>
                                      </p:cBhvr>
                                    </p:animEffect>
                                  </p:childTnLst>
                                </p:cTn>
                              </p:par>
                            </p:childTnLst>
                          </p:cTn>
                        </p:par>
                        <p:par>
                          <p:cTn id="14" fill="hold">
                            <p:stCondLst>
                              <p:cond delay="500"/>
                            </p:stCondLst>
                            <p:childTnLst>
                              <p:par>
                                <p:cTn id="15" presetID="9" presetClass="entr" presetSubtype="0" fill="hold" grpId="0" nodeType="afterEffect">
                                  <p:stCondLst>
                                    <p:cond delay="0"/>
                                  </p:stCondLst>
                                  <p:childTnLst>
                                    <p:set>
                                      <p:cBhvr>
                                        <p:cTn id="16" dur="1" fill="hold">
                                          <p:stCondLst>
                                            <p:cond delay="0"/>
                                          </p:stCondLst>
                                        </p:cTn>
                                        <p:tgtEl>
                                          <p:spTgt spid="10269"/>
                                        </p:tgtEl>
                                        <p:attrNameLst>
                                          <p:attrName>style.visibility</p:attrName>
                                        </p:attrNameLst>
                                      </p:cBhvr>
                                      <p:to>
                                        <p:strVal val="visible"/>
                                      </p:to>
                                    </p:set>
                                    <p:animEffect transition="in" filter="dissolve">
                                      <p:cBhvr>
                                        <p:cTn id="17" dur="500"/>
                                        <p:tgtEl>
                                          <p:spTgt spid="10269"/>
                                        </p:tgtEl>
                                      </p:cBhvr>
                                    </p:animEffect>
                                  </p:childTnLst>
                                </p:cTn>
                              </p:par>
                            </p:childTnLst>
                          </p:cTn>
                        </p:par>
                        <p:par>
                          <p:cTn id="18" fill="hold">
                            <p:stCondLst>
                              <p:cond delay="1000"/>
                            </p:stCondLst>
                            <p:childTnLst>
                              <p:par>
                                <p:cTn id="19" presetID="22" presetClass="entr" presetSubtype="4" fill="hold" grpId="0" nodeType="afterEffect">
                                  <p:stCondLst>
                                    <p:cond delay="0"/>
                                  </p:stCondLst>
                                  <p:childTnLst>
                                    <p:set>
                                      <p:cBhvr>
                                        <p:cTn id="20" dur="1" fill="hold">
                                          <p:stCondLst>
                                            <p:cond delay="0"/>
                                          </p:stCondLst>
                                        </p:cTn>
                                        <p:tgtEl>
                                          <p:spTgt spid="10272"/>
                                        </p:tgtEl>
                                        <p:attrNameLst>
                                          <p:attrName>style.visibility</p:attrName>
                                        </p:attrNameLst>
                                      </p:cBhvr>
                                      <p:to>
                                        <p:strVal val="visible"/>
                                      </p:to>
                                    </p:set>
                                    <p:animEffect transition="in" filter="wipe(down)">
                                      <p:cBhvr>
                                        <p:cTn id="21" dur="500"/>
                                        <p:tgtEl>
                                          <p:spTgt spid="10272"/>
                                        </p:tgtEl>
                                      </p:cBhvr>
                                    </p:animEffect>
                                  </p:childTnLst>
                                </p:cTn>
                              </p:par>
                            </p:childTnLst>
                          </p:cTn>
                        </p:par>
                        <p:par>
                          <p:cTn id="22" fill="hold">
                            <p:stCondLst>
                              <p:cond delay="1500"/>
                            </p:stCondLst>
                            <p:childTnLst>
                              <p:par>
                                <p:cTn id="23" presetID="9" presetClass="entr" presetSubtype="0" fill="hold" grpId="0" nodeType="afterEffect">
                                  <p:stCondLst>
                                    <p:cond delay="0"/>
                                  </p:stCondLst>
                                  <p:childTnLst>
                                    <p:set>
                                      <p:cBhvr>
                                        <p:cTn id="24" dur="1" fill="hold">
                                          <p:stCondLst>
                                            <p:cond delay="0"/>
                                          </p:stCondLst>
                                        </p:cTn>
                                        <p:tgtEl>
                                          <p:spTgt spid="10268"/>
                                        </p:tgtEl>
                                        <p:attrNameLst>
                                          <p:attrName>style.visibility</p:attrName>
                                        </p:attrNameLst>
                                      </p:cBhvr>
                                      <p:to>
                                        <p:strVal val="visible"/>
                                      </p:to>
                                    </p:set>
                                    <p:animEffect transition="in" filter="dissolve">
                                      <p:cBhvr>
                                        <p:cTn id="25" dur="500"/>
                                        <p:tgtEl>
                                          <p:spTgt spid="10268"/>
                                        </p:tgtEl>
                                      </p:cBhvr>
                                    </p:animEffect>
                                  </p:childTnLst>
                                </p:cTn>
                              </p:par>
                            </p:childTnLst>
                          </p:cTn>
                        </p:par>
                        <p:par>
                          <p:cTn id="26" fill="hold">
                            <p:stCondLst>
                              <p:cond delay="2000"/>
                            </p:stCondLst>
                            <p:childTnLst>
                              <p:par>
                                <p:cTn id="27" presetID="9" presetClass="entr" presetSubtype="0" fill="hold" grpId="0" nodeType="afterEffect">
                                  <p:stCondLst>
                                    <p:cond delay="0"/>
                                  </p:stCondLst>
                                  <p:childTnLst>
                                    <p:set>
                                      <p:cBhvr>
                                        <p:cTn id="28" dur="1" fill="hold">
                                          <p:stCondLst>
                                            <p:cond delay="0"/>
                                          </p:stCondLst>
                                        </p:cTn>
                                        <p:tgtEl>
                                          <p:spTgt spid="10270"/>
                                        </p:tgtEl>
                                        <p:attrNameLst>
                                          <p:attrName>style.visibility</p:attrName>
                                        </p:attrNameLst>
                                      </p:cBhvr>
                                      <p:to>
                                        <p:strVal val="visible"/>
                                      </p:to>
                                    </p:set>
                                    <p:animEffect transition="in" filter="dissolve">
                                      <p:cBhvr>
                                        <p:cTn id="29" dur="500"/>
                                        <p:tgtEl>
                                          <p:spTgt spid="10270"/>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0261"/>
                                        </p:tgtEl>
                                        <p:attrNameLst>
                                          <p:attrName>style.visibility</p:attrName>
                                        </p:attrNameLst>
                                      </p:cBhvr>
                                      <p:to>
                                        <p:strVal val="visible"/>
                                      </p:to>
                                    </p:set>
                                    <p:animEffect transition="in" filter="dissolve">
                                      <p:cBhvr>
                                        <p:cTn id="34" dur="500"/>
                                        <p:tgtEl>
                                          <p:spTgt spid="10261"/>
                                        </p:tgtEl>
                                      </p:cBhvr>
                                    </p:animEffect>
                                  </p:childTnLst>
                                </p:cTn>
                              </p:par>
                            </p:childTnLst>
                          </p:cTn>
                        </p:par>
                        <p:par>
                          <p:cTn id="35" fill="hold">
                            <p:stCondLst>
                              <p:cond delay="500"/>
                            </p:stCondLst>
                            <p:childTnLst>
                              <p:par>
                                <p:cTn id="36" presetID="22" presetClass="entr" presetSubtype="4" fill="hold" grpId="0" nodeType="afterEffect">
                                  <p:stCondLst>
                                    <p:cond delay="0"/>
                                  </p:stCondLst>
                                  <p:childTnLst>
                                    <p:set>
                                      <p:cBhvr>
                                        <p:cTn id="37" dur="1" fill="hold">
                                          <p:stCondLst>
                                            <p:cond delay="0"/>
                                          </p:stCondLst>
                                        </p:cTn>
                                        <p:tgtEl>
                                          <p:spTgt spid="10292"/>
                                        </p:tgtEl>
                                        <p:attrNameLst>
                                          <p:attrName>style.visibility</p:attrName>
                                        </p:attrNameLst>
                                      </p:cBhvr>
                                      <p:to>
                                        <p:strVal val="visible"/>
                                      </p:to>
                                    </p:set>
                                    <p:animEffect transition="in" filter="wipe(down)">
                                      <p:cBhvr>
                                        <p:cTn id="38" dur="500"/>
                                        <p:tgtEl>
                                          <p:spTgt spid="10292"/>
                                        </p:tgtEl>
                                      </p:cBhvr>
                                    </p:animEffect>
                                  </p:childTnLst>
                                </p:cTn>
                              </p:par>
                            </p:childTnLst>
                          </p:cTn>
                        </p:par>
                        <p:par>
                          <p:cTn id="39" fill="hold">
                            <p:stCondLst>
                              <p:cond delay="1000"/>
                            </p:stCondLst>
                            <p:childTnLst>
                              <p:par>
                                <p:cTn id="40" presetID="9" presetClass="entr" presetSubtype="0" fill="hold" grpId="0" nodeType="afterEffect">
                                  <p:stCondLst>
                                    <p:cond delay="0"/>
                                  </p:stCondLst>
                                  <p:childTnLst>
                                    <p:set>
                                      <p:cBhvr>
                                        <p:cTn id="41" dur="1" fill="hold">
                                          <p:stCondLst>
                                            <p:cond delay="0"/>
                                          </p:stCondLst>
                                        </p:cTn>
                                        <p:tgtEl>
                                          <p:spTgt spid="10294"/>
                                        </p:tgtEl>
                                        <p:attrNameLst>
                                          <p:attrName>style.visibility</p:attrName>
                                        </p:attrNameLst>
                                      </p:cBhvr>
                                      <p:to>
                                        <p:strVal val="visible"/>
                                      </p:to>
                                    </p:set>
                                    <p:animEffect transition="in" filter="dissolve">
                                      <p:cBhvr>
                                        <p:cTn id="42" dur="500"/>
                                        <p:tgtEl>
                                          <p:spTgt spid="10294"/>
                                        </p:tgtEl>
                                      </p:cBhvr>
                                    </p:animEffect>
                                  </p:childTnLst>
                                </p:cTn>
                              </p:par>
                            </p:childTnLst>
                          </p:cTn>
                        </p:par>
                        <p:par>
                          <p:cTn id="43" fill="hold">
                            <p:stCondLst>
                              <p:cond delay="1500"/>
                            </p:stCondLst>
                            <p:childTnLst>
                              <p:par>
                                <p:cTn id="44" presetID="22" presetClass="entr" presetSubtype="1" fill="hold" grpId="0" nodeType="afterEffect">
                                  <p:stCondLst>
                                    <p:cond delay="0"/>
                                  </p:stCondLst>
                                  <p:childTnLst>
                                    <p:set>
                                      <p:cBhvr>
                                        <p:cTn id="45" dur="1" fill="hold">
                                          <p:stCondLst>
                                            <p:cond delay="0"/>
                                          </p:stCondLst>
                                        </p:cTn>
                                        <p:tgtEl>
                                          <p:spTgt spid="10299"/>
                                        </p:tgtEl>
                                        <p:attrNameLst>
                                          <p:attrName>style.visibility</p:attrName>
                                        </p:attrNameLst>
                                      </p:cBhvr>
                                      <p:to>
                                        <p:strVal val="visible"/>
                                      </p:to>
                                    </p:set>
                                    <p:animEffect transition="in" filter="wipe(up)">
                                      <p:cBhvr>
                                        <p:cTn id="46" dur="500"/>
                                        <p:tgtEl>
                                          <p:spTgt spid="10299"/>
                                        </p:tgtEl>
                                      </p:cBhvr>
                                    </p:animEffect>
                                  </p:childTnLst>
                                </p:cTn>
                              </p:par>
                            </p:childTnLst>
                          </p:cTn>
                        </p:par>
                        <p:par>
                          <p:cTn id="47" fill="hold">
                            <p:stCondLst>
                              <p:cond delay="2000"/>
                            </p:stCondLst>
                            <p:childTnLst>
                              <p:par>
                                <p:cTn id="48" presetID="9" presetClass="entr" presetSubtype="0" fill="hold" grpId="0" nodeType="afterEffect">
                                  <p:stCondLst>
                                    <p:cond delay="0"/>
                                  </p:stCondLst>
                                  <p:childTnLst>
                                    <p:set>
                                      <p:cBhvr>
                                        <p:cTn id="49" dur="1" fill="hold">
                                          <p:stCondLst>
                                            <p:cond delay="0"/>
                                          </p:stCondLst>
                                        </p:cTn>
                                        <p:tgtEl>
                                          <p:spTgt spid="10263"/>
                                        </p:tgtEl>
                                        <p:attrNameLst>
                                          <p:attrName>style.visibility</p:attrName>
                                        </p:attrNameLst>
                                      </p:cBhvr>
                                      <p:to>
                                        <p:strVal val="visible"/>
                                      </p:to>
                                    </p:set>
                                    <p:animEffect transition="in" filter="dissolve">
                                      <p:cBhvr>
                                        <p:cTn id="50" dur="500"/>
                                        <p:tgtEl>
                                          <p:spTgt spid="10263"/>
                                        </p:tgtEl>
                                      </p:cBhvr>
                                    </p:animEffect>
                                  </p:childTnLst>
                                </p:cTn>
                              </p:par>
                            </p:childTnLst>
                          </p:cTn>
                        </p:par>
                        <p:par>
                          <p:cTn id="51" fill="hold">
                            <p:stCondLst>
                              <p:cond delay="2500"/>
                            </p:stCondLst>
                            <p:childTnLst>
                              <p:par>
                                <p:cTn id="52" presetID="9" presetClass="entr" presetSubtype="0" fill="hold" nodeType="after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dissolve">
                                      <p:cBhvr>
                                        <p:cTn id="54" dur="500"/>
                                        <p:tgtEl>
                                          <p:spTgt spid="2"/>
                                        </p:tgtEl>
                                      </p:cBhvr>
                                    </p:animEffect>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grpId="0" nodeType="clickEffect">
                                  <p:stCondLst>
                                    <p:cond delay="0"/>
                                  </p:stCondLst>
                                  <p:childTnLst>
                                    <p:set>
                                      <p:cBhvr>
                                        <p:cTn id="58" dur="1" fill="hold">
                                          <p:stCondLst>
                                            <p:cond delay="0"/>
                                          </p:stCondLst>
                                        </p:cTn>
                                        <p:tgtEl>
                                          <p:spTgt spid="10276"/>
                                        </p:tgtEl>
                                        <p:attrNameLst>
                                          <p:attrName>style.visibility</p:attrName>
                                        </p:attrNameLst>
                                      </p:cBhvr>
                                      <p:to>
                                        <p:strVal val="visible"/>
                                      </p:to>
                                    </p:set>
                                    <p:animEffect transition="in" filter="dissolve">
                                      <p:cBhvr>
                                        <p:cTn id="59" dur="500"/>
                                        <p:tgtEl>
                                          <p:spTgt spid="10276"/>
                                        </p:tgtEl>
                                      </p:cBhvr>
                                    </p:animEffect>
                                  </p:childTnLst>
                                </p:cTn>
                              </p:par>
                            </p:childTnLst>
                          </p:cTn>
                        </p:par>
                        <p:par>
                          <p:cTn id="60" fill="hold">
                            <p:stCondLst>
                              <p:cond delay="500"/>
                            </p:stCondLst>
                            <p:childTnLst>
                              <p:par>
                                <p:cTn id="61" presetID="22" presetClass="entr" presetSubtype="8" fill="hold" grpId="0" nodeType="afterEffect">
                                  <p:stCondLst>
                                    <p:cond delay="0"/>
                                  </p:stCondLst>
                                  <p:childTnLst>
                                    <p:set>
                                      <p:cBhvr>
                                        <p:cTn id="62" dur="1" fill="hold">
                                          <p:stCondLst>
                                            <p:cond delay="0"/>
                                          </p:stCondLst>
                                        </p:cTn>
                                        <p:tgtEl>
                                          <p:spTgt spid="10275"/>
                                        </p:tgtEl>
                                        <p:attrNameLst>
                                          <p:attrName>style.visibility</p:attrName>
                                        </p:attrNameLst>
                                      </p:cBhvr>
                                      <p:to>
                                        <p:strVal val="visible"/>
                                      </p:to>
                                    </p:set>
                                    <p:animEffect transition="in" filter="wipe(left)">
                                      <p:cBhvr>
                                        <p:cTn id="63" dur="500"/>
                                        <p:tgtEl>
                                          <p:spTgt spid="10275"/>
                                        </p:tgtEl>
                                      </p:cBhvr>
                                    </p:animEffect>
                                  </p:childTnLst>
                                </p:cTn>
                              </p:par>
                            </p:childTnLst>
                          </p:cTn>
                        </p:par>
                        <p:par>
                          <p:cTn id="64" fill="hold">
                            <p:stCondLst>
                              <p:cond delay="1000"/>
                            </p:stCondLst>
                            <p:childTnLst>
                              <p:par>
                                <p:cTn id="65" presetID="22" presetClass="entr" presetSubtype="1" fill="hold" grpId="0" nodeType="afterEffect">
                                  <p:stCondLst>
                                    <p:cond delay="0"/>
                                  </p:stCondLst>
                                  <p:childTnLst>
                                    <p:set>
                                      <p:cBhvr>
                                        <p:cTn id="66" dur="1" fill="hold">
                                          <p:stCondLst>
                                            <p:cond delay="0"/>
                                          </p:stCondLst>
                                        </p:cTn>
                                        <p:tgtEl>
                                          <p:spTgt spid="10298"/>
                                        </p:tgtEl>
                                        <p:attrNameLst>
                                          <p:attrName>style.visibility</p:attrName>
                                        </p:attrNameLst>
                                      </p:cBhvr>
                                      <p:to>
                                        <p:strVal val="visible"/>
                                      </p:to>
                                    </p:set>
                                    <p:animEffect transition="in" filter="wipe(up)">
                                      <p:cBhvr>
                                        <p:cTn id="67" dur="500"/>
                                        <p:tgtEl>
                                          <p:spTgt spid="10298"/>
                                        </p:tgtEl>
                                      </p:cBhvr>
                                    </p:animEffect>
                                  </p:childTnLst>
                                </p:cTn>
                              </p:par>
                            </p:childTnLst>
                          </p:cTn>
                        </p:par>
                        <p:par>
                          <p:cTn id="68" fill="hold">
                            <p:stCondLst>
                              <p:cond delay="1500"/>
                            </p:stCondLst>
                            <p:childTnLst>
                              <p:par>
                                <p:cTn id="69" presetID="9" presetClass="entr" presetSubtype="0" fill="hold" grpId="0" nodeType="afterEffect">
                                  <p:stCondLst>
                                    <p:cond delay="0"/>
                                  </p:stCondLst>
                                  <p:childTnLst>
                                    <p:set>
                                      <p:cBhvr>
                                        <p:cTn id="70" dur="1" fill="hold">
                                          <p:stCondLst>
                                            <p:cond delay="0"/>
                                          </p:stCondLst>
                                        </p:cTn>
                                        <p:tgtEl>
                                          <p:spTgt spid="10274"/>
                                        </p:tgtEl>
                                        <p:attrNameLst>
                                          <p:attrName>style.visibility</p:attrName>
                                        </p:attrNameLst>
                                      </p:cBhvr>
                                      <p:to>
                                        <p:strVal val="visible"/>
                                      </p:to>
                                    </p:set>
                                    <p:animEffect transition="in" filter="dissolve">
                                      <p:cBhvr>
                                        <p:cTn id="71" dur="500"/>
                                        <p:tgtEl>
                                          <p:spTgt spid="10274"/>
                                        </p:tgtEl>
                                      </p:cBhvr>
                                    </p:animEffect>
                                  </p:childTnLst>
                                </p:cTn>
                              </p:par>
                            </p:childTnLst>
                          </p:cTn>
                        </p:par>
                        <p:par>
                          <p:cTn id="72" fill="hold">
                            <p:stCondLst>
                              <p:cond delay="2000"/>
                            </p:stCondLst>
                            <p:childTnLst>
                              <p:par>
                                <p:cTn id="73" presetID="9" presetClass="entr" presetSubtype="0" fill="hold" nodeType="afterEffect">
                                  <p:stCondLst>
                                    <p:cond delay="0"/>
                                  </p:stCondLst>
                                  <p:childTnLst>
                                    <p:set>
                                      <p:cBhvr>
                                        <p:cTn id="74" dur="1" fill="hold">
                                          <p:stCondLst>
                                            <p:cond delay="0"/>
                                          </p:stCondLst>
                                        </p:cTn>
                                        <p:tgtEl>
                                          <p:spTgt spid="4"/>
                                        </p:tgtEl>
                                        <p:attrNameLst>
                                          <p:attrName>style.visibility</p:attrName>
                                        </p:attrNameLst>
                                      </p:cBhvr>
                                      <p:to>
                                        <p:strVal val="visible"/>
                                      </p:to>
                                    </p:set>
                                    <p:animEffect transition="in" filter="dissolve">
                                      <p:cBhvr>
                                        <p:cTn id="75" dur="500"/>
                                        <p:tgtEl>
                                          <p:spTgt spid="4"/>
                                        </p:tgtEl>
                                      </p:cBhvr>
                                    </p:animEffect>
                                  </p:childTnLst>
                                </p:cTn>
                              </p:par>
                            </p:childTnLst>
                          </p:cTn>
                        </p:par>
                      </p:childTnLst>
                    </p:cTn>
                  </p:par>
                  <p:par>
                    <p:cTn id="76" fill="hold">
                      <p:stCondLst>
                        <p:cond delay="indefinite"/>
                      </p:stCondLst>
                      <p:childTnLst>
                        <p:par>
                          <p:cTn id="77" fill="hold">
                            <p:stCondLst>
                              <p:cond delay="0"/>
                            </p:stCondLst>
                            <p:childTnLst>
                              <p:par>
                                <p:cTn id="78" presetID="9" presetClass="entr" presetSubtype="0" fill="hold" grpId="0" nodeType="clickEffect">
                                  <p:stCondLst>
                                    <p:cond delay="0"/>
                                  </p:stCondLst>
                                  <p:childTnLst>
                                    <p:set>
                                      <p:cBhvr>
                                        <p:cTn id="79" dur="1" fill="hold">
                                          <p:stCondLst>
                                            <p:cond delay="0"/>
                                          </p:stCondLst>
                                        </p:cTn>
                                        <p:tgtEl>
                                          <p:spTgt spid="10293"/>
                                        </p:tgtEl>
                                        <p:attrNameLst>
                                          <p:attrName>style.visibility</p:attrName>
                                        </p:attrNameLst>
                                      </p:cBhvr>
                                      <p:to>
                                        <p:strVal val="visible"/>
                                      </p:to>
                                    </p:set>
                                    <p:animEffect transition="in" filter="dissolve">
                                      <p:cBhvr>
                                        <p:cTn id="80" dur="500"/>
                                        <p:tgtEl>
                                          <p:spTgt spid="10293"/>
                                        </p:tgtEl>
                                      </p:cBhvr>
                                    </p:animEffect>
                                  </p:childTnLst>
                                </p:cTn>
                              </p:par>
                            </p:childTnLst>
                          </p:cTn>
                        </p:par>
                        <p:par>
                          <p:cTn id="81" fill="hold">
                            <p:stCondLst>
                              <p:cond delay="500"/>
                            </p:stCondLst>
                            <p:childTnLst>
                              <p:par>
                                <p:cTn id="82" presetID="22" presetClass="entr" presetSubtype="4" fill="hold" grpId="0" nodeType="afterEffect">
                                  <p:stCondLst>
                                    <p:cond delay="0"/>
                                  </p:stCondLst>
                                  <p:childTnLst>
                                    <p:set>
                                      <p:cBhvr>
                                        <p:cTn id="83" dur="1" fill="hold">
                                          <p:stCondLst>
                                            <p:cond delay="0"/>
                                          </p:stCondLst>
                                        </p:cTn>
                                        <p:tgtEl>
                                          <p:spTgt spid="10262"/>
                                        </p:tgtEl>
                                        <p:attrNameLst>
                                          <p:attrName>style.visibility</p:attrName>
                                        </p:attrNameLst>
                                      </p:cBhvr>
                                      <p:to>
                                        <p:strVal val="visible"/>
                                      </p:to>
                                    </p:set>
                                    <p:animEffect transition="in" filter="wipe(down)">
                                      <p:cBhvr>
                                        <p:cTn id="84" dur="500"/>
                                        <p:tgtEl>
                                          <p:spTgt spid="10262"/>
                                        </p:tgtEl>
                                      </p:cBhvr>
                                    </p:animEffect>
                                  </p:childTnLst>
                                </p:cTn>
                              </p:par>
                            </p:childTnLst>
                          </p:cTn>
                        </p:par>
                        <p:par>
                          <p:cTn id="85" fill="hold">
                            <p:stCondLst>
                              <p:cond delay="1000"/>
                            </p:stCondLst>
                            <p:childTnLst>
                              <p:par>
                                <p:cTn id="86" presetID="9" presetClass="entr" presetSubtype="0" fill="hold" grpId="0" nodeType="afterEffect">
                                  <p:stCondLst>
                                    <p:cond delay="0"/>
                                  </p:stCondLst>
                                  <p:childTnLst>
                                    <p:set>
                                      <p:cBhvr>
                                        <p:cTn id="87" dur="1" fill="hold">
                                          <p:stCondLst>
                                            <p:cond delay="0"/>
                                          </p:stCondLst>
                                        </p:cTn>
                                        <p:tgtEl>
                                          <p:spTgt spid="10259"/>
                                        </p:tgtEl>
                                        <p:attrNameLst>
                                          <p:attrName>style.visibility</p:attrName>
                                        </p:attrNameLst>
                                      </p:cBhvr>
                                      <p:to>
                                        <p:strVal val="visible"/>
                                      </p:to>
                                    </p:set>
                                    <p:animEffect transition="in" filter="dissolve">
                                      <p:cBhvr>
                                        <p:cTn id="88" dur="500"/>
                                        <p:tgtEl>
                                          <p:spTgt spid="10259"/>
                                        </p:tgtEl>
                                      </p:cBhvr>
                                    </p:animEffect>
                                  </p:childTnLst>
                                </p:cTn>
                              </p:par>
                            </p:childTnLst>
                          </p:cTn>
                        </p:par>
                        <p:par>
                          <p:cTn id="89" fill="hold">
                            <p:stCondLst>
                              <p:cond delay="1500"/>
                            </p:stCondLst>
                            <p:childTnLst>
                              <p:par>
                                <p:cTn id="90" presetID="22" presetClass="entr" presetSubtype="1" fill="hold" grpId="0" nodeType="afterEffect">
                                  <p:stCondLst>
                                    <p:cond delay="0"/>
                                  </p:stCondLst>
                                  <p:childTnLst>
                                    <p:set>
                                      <p:cBhvr>
                                        <p:cTn id="91" dur="1" fill="hold">
                                          <p:stCondLst>
                                            <p:cond delay="0"/>
                                          </p:stCondLst>
                                        </p:cTn>
                                        <p:tgtEl>
                                          <p:spTgt spid="10300"/>
                                        </p:tgtEl>
                                        <p:attrNameLst>
                                          <p:attrName>style.visibility</p:attrName>
                                        </p:attrNameLst>
                                      </p:cBhvr>
                                      <p:to>
                                        <p:strVal val="visible"/>
                                      </p:to>
                                    </p:set>
                                    <p:animEffect transition="in" filter="wipe(up)">
                                      <p:cBhvr>
                                        <p:cTn id="92" dur="500"/>
                                        <p:tgtEl>
                                          <p:spTgt spid="10300"/>
                                        </p:tgtEl>
                                      </p:cBhvr>
                                    </p:animEffect>
                                  </p:childTnLst>
                                </p:cTn>
                              </p:par>
                            </p:childTnLst>
                          </p:cTn>
                        </p:par>
                        <p:par>
                          <p:cTn id="93" fill="hold">
                            <p:stCondLst>
                              <p:cond delay="2000"/>
                            </p:stCondLst>
                            <p:childTnLst>
                              <p:par>
                                <p:cTn id="94" presetID="9" presetClass="entr" presetSubtype="0" fill="hold" grpId="0" nodeType="afterEffect">
                                  <p:stCondLst>
                                    <p:cond delay="0"/>
                                  </p:stCondLst>
                                  <p:childTnLst>
                                    <p:set>
                                      <p:cBhvr>
                                        <p:cTn id="95" dur="1" fill="hold">
                                          <p:stCondLst>
                                            <p:cond delay="0"/>
                                          </p:stCondLst>
                                        </p:cTn>
                                        <p:tgtEl>
                                          <p:spTgt spid="10297"/>
                                        </p:tgtEl>
                                        <p:attrNameLst>
                                          <p:attrName>style.visibility</p:attrName>
                                        </p:attrNameLst>
                                      </p:cBhvr>
                                      <p:to>
                                        <p:strVal val="visible"/>
                                      </p:to>
                                    </p:set>
                                    <p:animEffect transition="in" filter="dissolve">
                                      <p:cBhvr>
                                        <p:cTn id="96" dur="500"/>
                                        <p:tgtEl>
                                          <p:spTgt spid="10297"/>
                                        </p:tgtEl>
                                      </p:cBhvr>
                                    </p:animEffect>
                                  </p:childTnLst>
                                </p:cTn>
                              </p:par>
                            </p:childTnLst>
                          </p:cTn>
                        </p:par>
                        <p:par>
                          <p:cTn id="97" fill="hold">
                            <p:stCondLst>
                              <p:cond delay="2500"/>
                            </p:stCondLst>
                            <p:childTnLst>
                              <p:par>
                                <p:cTn id="98" presetID="9" presetClass="entr" presetSubtype="0" fill="hold" nodeType="afterEffect">
                                  <p:stCondLst>
                                    <p:cond delay="0"/>
                                  </p:stCondLst>
                                  <p:childTnLst>
                                    <p:set>
                                      <p:cBhvr>
                                        <p:cTn id="99" dur="1" fill="hold">
                                          <p:stCondLst>
                                            <p:cond delay="0"/>
                                          </p:stCondLst>
                                        </p:cTn>
                                        <p:tgtEl>
                                          <p:spTgt spid="3"/>
                                        </p:tgtEl>
                                        <p:attrNameLst>
                                          <p:attrName>style.visibility</p:attrName>
                                        </p:attrNameLst>
                                      </p:cBhvr>
                                      <p:to>
                                        <p:strVal val="visible"/>
                                      </p:to>
                                    </p:set>
                                    <p:animEffect transition="in" filter="dissolve">
                                      <p:cBhvr>
                                        <p:cTn id="100" dur="500"/>
                                        <p:tgtEl>
                                          <p:spTgt spid="3"/>
                                        </p:tgtEl>
                                      </p:cBhvr>
                                    </p:animEffect>
                                  </p:childTnLst>
                                </p:cTn>
                              </p:par>
                            </p:childTnLst>
                          </p:cTn>
                        </p:par>
                      </p:childTnLst>
                    </p:cTn>
                  </p:par>
                  <p:par>
                    <p:cTn id="101" fill="hold">
                      <p:stCondLst>
                        <p:cond delay="indefinite"/>
                      </p:stCondLst>
                      <p:childTnLst>
                        <p:par>
                          <p:cTn id="102" fill="hold">
                            <p:stCondLst>
                              <p:cond delay="0"/>
                            </p:stCondLst>
                            <p:childTnLst>
                              <p:par>
                                <p:cTn id="103" presetID="9" presetClass="entr" presetSubtype="0" fill="hold" grpId="0" nodeType="clickEffect">
                                  <p:stCondLst>
                                    <p:cond delay="0"/>
                                  </p:stCondLst>
                                  <p:childTnLst>
                                    <p:set>
                                      <p:cBhvr>
                                        <p:cTn id="104" dur="1" fill="hold">
                                          <p:stCondLst>
                                            <p:cond delay="0"/>
                                          </p:stCondLst>
                                        </p:cTn>
                                        <p:tgtEl>
                                          <p:spTgt spid="10295"/>
                                        </p:tgtEl>
                                        <p:attrNameLst>
                                          <p:attrName>style.visibility</p:attrName>
                                        </p:attrNameLst>
                                      </p:cBhvr>
                                      <p:to>
                                        <p:strVal val="visible"/>
                                      </p:to>
                                    </p:set>
                                    <p:animEffect transition="in" filter="dissolve">
                                      <p:cBhvr>
                                        <p:cTn id="105" dur="500"/>
                                        <p:tgtEl>
                                          <p:spTgt spid="10295"/>
                                        </p:tgtEl>
                                      </p:cBhvr>
                                    </p:animEffect>
                                  </p:childTnLst>
                                </p:cTn>
                              </p:par>
                            </p:childTnLst>
                          </p:cTn>
                        </p:par>
                        <p:par>
                          <p:cTn id="106" fill="hold">
                            <p:stCondLst>
                              <p:cond delay="500"/>
                            </p:stCondLst>
                            <p:childTnLst>
                              <p:par>
                                <p:cTn id="107" presetID="2" presetClass="entr" presetSubtype="9" fill="hold" grpId="0" nodeType="afterEffect">
                                  <p:stCondLst>
                                    <p:cond delay="0"/>
                                  </p:stCondLst>
                                  <p:iterate type="lt">
                                    <p:tmPct val="10000"/>
                                  </p:iterate>
                                  <p:childTnLst>
                                    <p:set>
                                      <p:cBhvr>
                                        <p:cTn id="108" dur="1" fill="hold">
                                          <p:stCondLst>
                                            <p:cond delay="0"/>
                                          </p:stCondLst>
                                        </p:cTn>
                                        <p:tgtEl>
                                          <p:spTgt spid="10313"/>
                                        </p:tgtEl>
                                        <p:attrNameLst>
                                          <p:attrName>style.visibility</p:attrName>
                                        </p:attrNameLst>
                                      </p:cBhvr>
                                      <p:to>
                                        <p:strVal val="visible"/>
                                      </p:to>
                                    </p:set>
                                    <p:anim calcmode="lin" valueType="num">
                                      <p:cBhvr additive="base">
                                        <p:cTn id="109" dur="500" fill="hold"/>
                                        <p:tgtEl>
                                          <p:spTgt spid="10313"/>
                                        </p:tgtEl>
                                        <p:attrNameLst>
                                          <p:attrName>ppt_x</p:attrName>
                                        </p:attrNameLst>
                                      </p:cBhvr>
                                      <p:tavLst>
                                        <p:tav tm="0">
                                          <p:val>
                                            <p:strVal val="0-#ppt_w/2"/>
                                          </p:val>
                                        </p:tav>
                                        <p:tav tm="100000">
                                          <p:val>
                                            <p:strVal val="#ppt_x"/>
                                          </p:val>
                                        </p:tav>
                                      </p:tavLst>
                                    </p:anim>
                                    <p:anim calcmode="lin" valueType="num">
                                      <p:cBhvr additive="base">
                                        <p:cTn id="110" dur="500" fill="hold"/>
                                        <p:tgtEl>
                                          <p:spTgt spid="10313"/>
                                        </p:tgtEl>
                                        <p:attrNameLst>
                                          <p:attrName>ppt_y</p:attrName>
                                        </p:attrNameLst>
                                      </p:cBhvr>
                                      <p:tavLst>
                                        <p:tav tm="0">
                                          <p:val>
                                            <p:strVal val="0-#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9" fill="hold" grpId="0" nodeType="clickEffect">
                                  <p:stCondLst>
                                    <p:cond delay="0"/>
                                  </p:stCondLst>
                                  <p:childTnLst>
                                    <p:set>
                                      <p:cBhvr>
                                        <p:cTn id="114" dur="1" fill="hold">
                                          <p:stCondLst>
                                            <p:cond delay="0"/>
                                          </p:stCondLst>
                                        </p:cTn>
                                        <p:tgtEl>
                                          <p:spTgt spid="10265"/>
                                        </p:tgtEl>
                                        <p:attrNameLst>
                                          <p:attrName>style.visibility</p:attrName>
                                        </p:attrNameLst>
                                      </p:cBhvr>
                                      <p:to>
                                        <p:strVal val="visible"/>
                                      </p:to>
                                    </p:set>
                                    <p:anim calcmode="lin" valueType="num">
                                      <p:cBhvr additive="base">
                                        <p:cTn id="115" dur="500" fill="hold"/>
                                        <p:tgtEl>
                                          <p:spTgt spid="10265"/>
                                        </p:tgtEl>
                                        <p:attrNameLst>
                                          <p:attrName>ppt_x</p:attrName>
                                        </p:attrNameLst>
                                      </p:cBhvr>
                                      <p:tavLst>
                                        <p:tav tm="0">
                                          <p:val>
                                            <p:strVal val="0-#ppt_w/2"/>
                                          </p:val>
                                        </p:tav>
                                        <p:tav tm="100000">
                                          <p:val>
                                            <p:strVal val="#ppt_x"/>
                                          </p:val>
                                        </p:tav>
                                      </p:tavLst>
                                    </p:anim>
                                    <p:anim calcmode="lin" valueType="num">
                                      <p:cBhvr additive="base">
                                        <p:cTn id="116" dur="500" fill="hold"/>
                                        <p:tgtEl>
                                          <p:spTgt spid="10265"/>
                                        </p:tgtEl>
                                        <p:attrNameLst>
                                          <p:attrName>ppt_y</p:attrName>
                                        </p:attrNameLst>
                                      </p:cBhvr>
                                      <p:tavLst>
                                        <p:tav tm="0">
                                          <p:val>
                                            <p:strVal val="0-#ppt_h/2"/>
                                          </p:val>
                                        </p:tav>
                                        <p:tav tm="100000">
                                          <p:val>
                                            <p:strVal val="#ppt_y"/>
                                          </p:val>
                                        </p:tav>
                                      </p:tavLst>
                                    </p:anim>
                                  </p:childTnLst>
                                </p:cTn>
                              </p:par>
                            </p:childTnLst>
                          </p:cTn>
                        </p:par>
                        <p:par>
                          <p:cTn id="117" fill="hold">
                            <p:stCondLst>
                              <p:cond delay="500"/>
                            </p:stCondLst>
                            <p:childTnLst>
                              <p:par>
                                <p:cTn id="118" presetID="2" presetClass="entr" presetSubtype="9" fill="hold" grpId="0" nodeType="afterEffect">
                                  <p:stCondLst>
                                    <p:cond delay="0"/>
                                  </p:stCondLst>
                                  <p:childTnLst>
                                    <p:set>
                                      <p:cBhvr>
                                        <p:cTn id="119" dur="1" fill="hold">
                                          <p:stCondLst>
                                            <p:cond delay="0"/>
                                          </p:stCondLst>
                                        </p:cTn>
                                        <p:tgtEl>
                                          <p:spTgt spid="10248"/>
                                        </p:tgtEl>
                                        <p:attrNameLst>
                                          <p:attrName>style.visibility</p:attrName>
                                        </p:attrNameLst>
                                      </p:cBhvr>
                                      <p:to>
                                        <p:strVal val="visible"/>
                                      </p:to>
                                    </p:set>
                                    <p:anim calcmode="lin" valueType="num">
                                      <p:cBhvr additive="base">
                                        <p:cTn id="120" dur="500" fill="hold"/>
                                        <p:tgtEl>
                                          <p:spTgt spid="10248"/>
                                        </p:tgtEl>
                                        <p:attrNameLst>
                                          <p:attrName>ppt_x</p:attrName>
                                        </p:attrNameLst>
                                      </p:cBhvr>
                                      <p:tavLst>
                                        <p:tav tm="0">
                                          <p:val>
                                            <p:strVal val="0-#ppt_w/2"/>
                                          </p:val>
                                        </p:tav>
                                        <p:tav tm="100000">
                                          <p:val>
                                            <p:strVal val="#ppt_x"/>
                                          </p:val>
                                        </p:tav>
                                      </p:tavLst>
                                    </p:anim>
                                    <p:anim calcmode="lin" valueType="num">
                                      <p:cBhvr additive="base">
                                        <p:cTn id="121" dur="500" fill="hold"/>
                                        <p:tgtEl>
                                          <p:spTgt spid="10248"/>
                                        </p:tgtEl>
                                        <p:attrNameLst>
                                          <p:attrName>ppt_y</p:attrName>
                                        </p:attrNameLst>
                                      </p:cBhvr>
                                      <p:tavLst>
                                        <p:tav tm="0">
                                          <p:val>
                                            <p:strVal val="0-#ppt_h/2"/>
                                          </p:val>
                                        </p:tav>
                                        <p:tav tm="100000">
                                          <p:val>
                                            <p:strVal val="#ppt_y"/>
                                          </p:val>
                                        </p:tav>
                                      </p:tavLst>
                                    </p:anim>
                                  </p:childTnLst>
                                </p:cTn>
                              </p:par>
                            </p:childTnLst>
                          </p:cTn>
                        </p:par>
                        <p:par>
                          <p:cTn id="122" fill="hold">
                            <p:stCondLst>
                              <p:cond delay="1000"/>
                            </p:stCondLst>
                            <p:childTnLst>
                              <p:par>
                                <p:cTn id="123" presetID="2" presetClass="entr" presetSubtype="9" fill="hold" grpId="0" nodeType="afterEffect">
                                  <p:stCondLst>
                                    <p:cond delay="0"/>
                                  </p:stCondLst>
                                  <p:childTnLst>
                                    <p:set>
                                      <p:cBhvr>
                                        <p:cTn id="124" dur="1" fill="hold">
                                          <p:stCondLst>
                                            <p:cond delay="0"/>
                                          </p:stCondLst>
                                        </p:cTn>
                                        <p:tgtEl>
                                          <p:spTgt spid="10249"/>
                                        </p:tgtEl>
                                        <p:attrNameLst>
                                          <p:attrName>style.visibility</p:attrName>
                                        </p:attrNameLst>
                                      </p:cBhvr>
                                      <p:to>
                                        <p:strVal val="visible"/>
                                      </p:to>
                                    </p:set>
                                    <p:anim calcmode="lin" valueType="num">
                                      <p:cBhvr additive="base">
                                        <p:cTn id="125" dur="500" fill="hold"/>
                                        <p:tgtEl>
                                          <p:spTgt spid="10249"/>
                                        </p:tgtEl>
                                        <p:attrNameLst>
                                          <p:attrName>ppt_x</p:attrName>
                                        </p:attrNameLst>
                                      </p:cBhvr>
                                      <p:tavLst>
                                        <p:tav tm="0">
                                          <p:val>
                                            <p:strVal val="0-#ppt_w/2"/>
                                          </p:val>
                                        </p:tav>
                                        <p:tav tm="100000">
                                          <p:val>
                                            <p:strVal val="#ppt_x"/>
                                          </p:val>
                                        </p:tav>
                                      </p:tavLst>
                                    </p:anim>
                                    <p:anim calcmode="lin" valueType="num">
                                      <p:cBhvr additive="base">
                                        <p:cTn id="126" dur="500" fill="hold"/>
                                        <p:tgtEl>
                                          <p:spTgt spid="10249"/>
                                        </p:tgtEl>
                                        <p:attrNameLst>
                                          <p:attrName>ppt_y</p:attrName>
                                        </p:attrNameLst>
                                      </p:cBhvr>
                                      <p:tavLst>
                                        <p:tav tm="0">
                                          <p:val>
                                            <p:strVal val="0-#ppt_h/2"/>
                                          </p:val>
                                        </p:tav>
                                        <p:tav tm="100000">
                                          <p:val>
                                            <p:strVal val="#ppt_y"/>
                                          </p:val>
                                        </p:tav>
                                      </p:tavLst>
                                    </p:anim>
                                  </p:childTnLst>
                                </p:cTn>
                              </p:par>
                            </p:childTnLst>
                          </p:cTn>
                        </p:par>
                        <p:par>
                          <p:cTn id="127" fill="hold">
                            <p:stCondLst>
                              <p:cond delay="1500"/>
                            </p:stCondLst>
                            <p:childTnLst>
                              <p:par>
                                <p:cTn id="128" presetID="2" presetClass="entr" presetSubtype="9" fill="hold" grpId="0" nodeType="afterEffect">
                                  <p:stCondLst>
                                    <p:cond delay="0"/>
                                  </p:stCondLst>
                                  <p:childTnLst>
                                    <p:set>
                                      <p:cBhvr>
                                        <p:cTn id="129" dur="1" fill="hold">
                                          <p:stCondLst>
                                            <p:cond delay="0"/>
                                          </p:stCondLst>
                                        </p:cTn>
                                        <p:tgtEl>
                                          <p:spTgt spid="10264"/>
                                        </p:tgtEl>
                                        <p:attrNameLst>
                                          <p:attrName>style.visibility</p:attrName>
                                        </p:attrNameLst>
                                      </p:cBhvr>
                                      <p:to>
                                        <p:strVal val="visible"/>
                                      </p:to>
                                    </p:set>
                                    <p:anim calcmode="lin" valueType="num">
                                      <p:cBhvr additive="base">
                                        <p:cTn id="130" dur="500" fill="hold"/>
                                        <p:tgtEl>
                                          <p:spTgt spid="10264"/>
                                        </p:tgtEl>
                                        <p:attrNameLst>
                                          <p:attrName>ppt_x</p:attrName>
                                        </p:attrNameLst>
                                      </p:cBhvr>
                                      <p:tavLst>
                                        <p:tav tm="0">
                                          <p:val>
                                            <p:strVal val="0-#ppt_w/2"/>
                                          </p:val>
                                        </p:tav>
                                        <p:tav tm="100000">
                                          <p:val>
                                            <p:strVal val="#ppt_x"/>
                                          </p:val>
                                        </p:tav>
                                      </p:tavLst>
                                    </p:anim>
                                    <p:anim calcmode="lin" valueType="num">
                                      <p:cBhvr additive="base">
                                        <p:cTn id="131" dur="500" fill="hold"/>
                                        <p:tgtEl>
                                          <p:spTgt spid="10264"/>
                                        </p:tgtEl>
                                        <p:attrNameLst>
                                          <p:attrName>ppt_y</p:attrName>
                                        </p:attrNameLst>
                                      </p:cBhvr>
                                      <p:tavLst>
                                        <p:tav tm="0">
                                          <p:val>
                                            <p:strVal val="0-#ppt_h/2"/>
                                          </p:val>
                                        </p:tav>
                                        <p:tav tm="100000">
                                          <p:val>
                                            <p:strVal val="#ppt_y"/>
                                          </p:val>
                                        </p:tav>
                                      </p:tavLst>
                                    </p:anim>
                                  </p:childTnLst>
                                </p:cTn>
                              </p:par>
                            </p:childTnLst>
                          </p:cTn>
                        </p:par>
                        <p:par>
                          <p:cTn id="132" fill="hold">
                            <p:stCondLst>
                              <p:cond delay="2000"/>
                            </p:stCondLst>
                            <p:childTnLst>
                              <p:par>
                                <p:cTn id="133" presetID="2" presetClass="entr" presetSubtype="9" fill="hold" grpId="0" nodeType="afterEffect">
                                  <p:stCondLst>
                                    <p:cond delay="0"/>
                                  </p:stCondLst>
                                  <p:childTnLst>
                                    <p:set>
                                      <p:cBhvr>
                                        <p:cTn id="134" dur="1" fill="hold">
                                          <p:stCondLst>
                                            <p:cond delay="0"/>
                                          </p:stCondLst>
                                        </p:cTn>
                                        <p:tgtEl>
                                          <p:spTgt spid="10288"/>
                                        </p:tgtEl>
                                        <p:attrNameLst>
                                          <p:attrName>style.visibility</p:attrName>
                                        </p:attrNameLst>
                                      </p:cBhvr>
                                      <p:to>
                                        <p:strVal val="visible"/>
                                      </p:to>
                                    </p:set>
                                    <p:anim calcmode="lin" valueType="num">
                                      <p:cBhvr additive="base">
                                        <p:cTn id="135" dur="500" fill="hold"/>
                                        <p:tgtEl>
                                          <p:spTgt spid="10288"/>
                                        </p:tgtEl>
                                        <p:attrNameLst>
                                          <p:attrName>ppt_x</p:attrName>
                                        </p:attrNameLst>
                                      </p:cBhvr>
                                      <p:tavLst>
                                        <p:tav tm="0">
                                          <p:val>
                                            <p:strVal val="0-#ppt_w/2"/>
                                          </p:val>
                                        </p:tav>
                                        <p:tav tm="100000">
                                          <p:val>
                                            <p:strVal val="#ppt_x"/>
                                          </p:val>
                                        </p:tav>
                                      </p:tavLst>
                                    </p:anim>
                                    <p:anim calcmode="lin" valueType="num">
                                      <p:cBhvr additive="base">
                                        <p:cTn id="136" dur="500" fill="hold"/>
                                        <p:tgtEl>
                                          <p:spTgt spid="10288"/>
                                        </p:tgtEl>
                                        <p:attrNameLst>
                                          <p:attrName>ppt_y</p:attrName>
                                        </p:attrNameLst>
                                      </p:cBhvr>
                                      <p:tavLst>
                                        <p:tav tm="0">
                                          <p:val>
                                            <p:strVal val="0-#ppt_h/2"/>
                                          </p:val>
                                        </p:tav>
                                        <p:tav tm="100000">
                                          <p:val>
                                            <p:strVal val="#ppt_y"/>
                                          </p:val>
                                        </p:tav>
                                      </p:tavLst>
                                    </p:anim>
                                  </p:childTnLst>
                                </p:cTn>
                              </p:par>
                            </p:childTnLst>
                          </p:cTn>
                        </p:par>
                        <p:par>
                          <p:cTn id="137" fill="hold">
                            <p:stCondLst>
                              <p:cond delay="2500"/>
                            </p:stCondLst>
                            <p:childTnLst>
                              <p:par>
                                <p:cTn id="138" presetID="2" presetClass="entr" presetSubtype="9" fill="hold" grpId="0" nodeType="afterEffect">
                                  <p:stCondLst>
                                    <p:cond delay="0"/>
                                  </p:stCondLst>
                                  <p:childTnLst>
                                    <p:set>
                                      <p:cBhvr>
                                        <p:cTn id="139" dur="1" fill="hold">
                                          <p:stCondLst>
                                            <p:cond delay="0"/>
                                          </p:stCondLst>
                                        </p:cTn>
                                        <p:tgtEl>
                                          <p:spTgt spid="10289"/>
                                        </p:tgtEl>
                                        <p:attrNameLst>
                                          <p:attrName>style.visibility</p:attrName>
                                        </p:attrNameLst>
                                      </p:cBhvr>
                                      <p:to>
                                        <p:strVal val="visible"/>
                                      </p:to>
                                    </p:set>
                                    <p:anim calcmode="lin" valueType="num">
                                      <p:cBhvr additive="base">
                                        <p:cTn id="140" dur="500" fill="hold"/>
                                        <p:tgtEl>
                                          <p:spTgt spid="10289"/>
                                        </p:tgtEl>
                                        <p:attrNameLst>
                                          <p:attrName>ppt_x</p:attrName>
                                        </p:attrNameLst>
                                      </p:cBhvr>
                                      <p:tavLst>
                                        <p:tav tm="0">
                                          <p:val>
                                            <p:strVal val="0-#ppt_w/2"/>
                                          </p:val>
                                        </p:tav>
                                        <p:tav tm="100000">
                                          <p:val>
                                            <p:strVal val="#ppt_x"/>
                                          </p:val>
                                        </p:tav>
                                      </p:tavLst>
                                    </p:anim>
                                    <p:anim calcmode="lin" valueType="num">
                                      <p:cBhvr additive="base">
                                        <p:cTn id="141" dur="500" fill="hold"/>
                                        <p:tgtEl>
                                          <p:spTgt spid="10289"/>
                                        </p:tgtEl>
                                        <p:attrNameLst>
                                          <p:attrName>ppt_y</p:attrName>
                                        </p:attrNameLst>
                                      </p:cBhvr>
                                      <p:tavLst>
                                        <p:tav tm="0">
                                          <p:val>
                                            <p:strVal val="0-#ppt_h/2"/>
                                          </p:val>
                                        </p:tav>
                                        <p:tav tm="100000">
                                          <p:val>
                                            <p:strVal val="#ppt_y"/>
                                          </p:val>
                                        </p:tav>
                                      </p:tavLst>
                                    </p:anim>
                                  </p:childTnLst>
                                </p:cTn>
                              </p:par>
                            </p:childTnLst>
                          </p:cTn>
                        </p:par>
                        <p:par>
                          <p:cTn id="142" fill="hold">
                            <p:stCondLst>
                              <p:cond delay="3000"/>
                            </p:stCondLst>
                            <p:childTnLst>
                              <p:par>
                                <p:cTn id="143" presetID="2" presetClass="entr" presetSubtype="9" fill="hold" grpId="0" nodeType="afterEffect">
                                  <p:stCondLst>
                                    <p:cond delay="0"/>
                                  </p:stCondLst>
                                  <p:childTnLst>
                                    <p:set>
                                      <p:cBhvr>
                                        <p:cTn id="144" dur="1" fill="hold">
                                          <p:stCondLst>
                                            <p:cond delay="0"/>
                                          </p:stCondLst>
                                        </p:cTn>
                                        <p:tgtEl>
                                          <p:spTgt spid="10296"/>
                                        </p:tgtEl>
                                        <p:attrNameLst>
                                          <p:attrName>style.visibility</p:attrName>
                                        </p:attrNameLst>
                                      </p:cBhvr>
                                      <p:to>
                                        <p:strVal val="visible"/>
                                      </p:to>
                                    </p:set>
                                    <p:anim calcmode="lin" valueType="num">
                                      <p:cBhvr additive="base">
                                        <p:cTn id="145" dur="500" fill="hold"/>
                                        <p:tgtEl>
                                          <p:spTgt spid="10296"/>
                                        </p:tgtEl>
                                        <p:attrNameLst>
                                          <p:attrName>ppt_x</p:attrName>
                                        </p:attrNameLst>
                                      </p:cBhvr>
                                      <p:tavLst>
                                        <p:tav tm="0">
                                          <p:val>
                                            <p:strVal val="0-#ppt_w/2"/>
                                          </p:val>
                                        </p:tav>
                                        <p:tav tm="100000">
                                          <p:val>
                                            <p:strVal val="#ppt_x"/>
                                          </p:val>
                                        </p:tav>
                                      </p:tavLst>
                                    </p:anim>
                                    <p:anim calcmode="lin" valueType="num">
                                      <p:cBhvr additive="base">
                                        <p:cTn id="146" dur="500" fill="hold"/>
                                        <p:tgtEl>
                                          <p:spTgt spid="10296"/>
                                        </p:tgtEl>
                                        <p:attrNameLst>
                                          <p:attrName>ppt_y</p:attrName>
                                        </p:attrNameLst>
                                      </p:cBhvr>
                                      <p:tavLst>
                                        <p:tav tm="0">
                                          <p:val>
                                            <p:strVal val="0-#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2" presetClass="entr" presetSubtype="4" fill="hold" grpId="0" nodeType="clickEffect">
                                  <p:stCondLst>
                                    <p:cond delay="0"/>
                                  </p:stCondLst>
                                  <p:childTnLst>
                                    <p:set>
                                      <p:cBhvr>
                                        <p:cTn id="150" dur="1" fill="hold">
                                          <p:stCondLst>
                                            <p:cond delay="0"/>
                                          </p:stCondLst>
                                        </p:cTn>
                                        <p:tgtEl>
                                          <p:spTgt spid="10312"/>
                                        </p:tgtEl>
                                        <p:attrNameLst>
                                          <p:attrName>style.visibility</p:attrName>
                                        </p:attrNameLst>
                                      </p:cBhvr>
                                      <p:to>
                                        <p:strVal val="visible"/>
                                      </p:to>
                                    </p:set>
                                    <p:animEffect transition="in" filter="wipe(down)">
                                      <p:cBhvr>
                                        <p:cTn id="151" dur="500"/>
                                        <p:tgtEl>
                                          <p:spTgt spid="103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1" grpId="0"/>
      <p:bldP spid="10295" grpId="0" animBg="1"/>
      <p:bldP spid="10248" grpId="0"/>
      <p:bldP spid="10249" grpId="0"/>
      <p:bldP spid="10259" grpId="0"/>
      <p:bldP spid="10263" grpId="0"/>
      <p:bldP spid="10264" grpId="0"/>
      <p:bldP spid="10265" grpId="0"/>
      <p:bldP spid="10268" grpId="0"/>
      <p:bldP spid="10269" grpId="0"/>
      <p:bldP spid="10270" grpId="0"/>
      <p:bldP spid="10271" grpId="0" animBg="1"/>
      <p:bldP spid="10272" grpId="0" animBg="1"/>
      <p:bldP spid="10274" grpId="0"/>
      <p:bldP spid="10275" grpId="0" animBg="1"/>
      <p:bldP spid="10276" grpId="0"/>
      <p:bldP spid="10288" grpId="0"/>
      <p:bldP spid="10289" grpId="0"/>
      <p:bldP spid="10261" grpId="0"/>
      <p:bldP spid="10292" grpId="0" animBg="1"/>
      <p:bldP spid="10293" grpId="0"/>
      <p:bldP spid="10294" grpId="0"/>
      <p:bldP spid="10296" grpId="0"/>
      <p:bldP spid="10297" grpId="0"/>
      <p:bldP spid="10298" grpId="0" animBg="1"/>
      <p:bldP spid="10299" grpId="0" animBg="1"/>
      <p:bldP spid="10300" grpId="0" animBg="1"/>
      <p:bldP spid="10262" grpId="0" animBg="1"/>
      <p:bldP spid="10312" grpId="0" animBg="1"/>
      <p:bldP spid="103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91" name="Text Box 27"/>
          <p:cNvSpPr txBox="1">
            <a:spLocks noChangeArrowheads="1"/>
          </p:cNvSpPr>
          <p:nvPr/>
        </p:nvSpPr>
        <p:spPr bwMode="auto">
          <a:xfrm>
            <a:off x="304800" y="117475"/>
            <a:ext cx="8534400" cy="949325"/>
          </a:xfrm>
          <a:prstGeom prst="rect">
            <a:avLst/>
          </a:prstGeom>
          <a:noFill/>
          <a:ln w="9525">
            <a:noFill/>
            <a:miter lim="800000"/>
            <a:headEnd/>
            <a:tailEnd/>
          </a:ln>
        </p:spPr>
        <p:txBody>
          <a:bodyPr/>
          <a:lstStyle/>
          <a:p>
            <a:pPr eaLnBrk="0" hangingPunct="0"/>
            <a:r>
              <a:rPr lang="en-US" sz="1800" dirty="0">
                <a:latin typeface="Arial" charset="0"/>
              </a:rPr>
              <a:t>Dari </a:t>
            </a:r>
            <a:r>
              <a:rPr lang="en-US" sz="1800" dirty="0" err="1">
                <a:latin typeface="Arial" charset="0"/>
              </a:rPr>
              <a:t>perhitungan</a:t>
            </a:r>
            <a:r>
              <a:rPr lang="en-US" sz="1800" dirty="0">
                <a:latin typeface="Arial" charset="0"/>
              </a:rPr>
              <a:t> </a:t>
            </a:r>
            <a:r>
              <a:rPr lang="en-US" sz="1800" dirty="0" err="1">
                <a:latin typeface="Arial" charset="0"/>
              </a:rPr>
              <a:t>pencarian</a:t>
            </a:r>
            <a:r>
              <a:rPr lang="en-US" sz="1800" dirty="0">
                <a:latin typeface="Arial" charset="0"/>
              </a:rPr>
              <a:t> </a:t>
            </a:r>
            <a:r>
              <a:rPr lang="en-US" sz="1800" dirty="0" err="1">
                <a:latin typeface="Arial" charset="0"/>
              </a:rPr>
              <a:t>solusi</a:t>
            </a:r>
            <a:r>
              <a:rPr lang="en-US" sz="1800" dirty="0">
                <a:latin typeface="Arial" charset="0"/>
              </a:rPr>
              <a:t> optimum (</a:t>
            </a:r>
            <a:r>
              <a:rPr lang="en-US" sz="1800" dirty="0" err="1">
                <a:latin typeface="Arial" charset="0"/>
              </a:rPr>
              <a:t>titik</a:t>
            </a:r>
            <a:r>
              <a:rPr lang="en-US" sz="1800" dirty="0">
                <a:latin typeface="Arial" charset="0"/>
              </a:rPr>
              <a:t> C: X</a:t>
            </a:r>
            <a:r>
              <a:rPr lang="en-US" sz="1800" baseline="-25000" dirty="0">
                <a:latin typeface="Arial" charset="0"/>
              </a:rPr>
              <a:t>1</a:t>
            </a:r>
            <a:r>
              <a:rPr lang="en-US" sz="1800" dirty="0">
                <a:latin typeface="Arial" charset="0"/>
              </a:rPr>
              <a:t>=15, X</a:t>
            </a:r>
            <a:r>
              <a:rPr lang="en-US" sz="1800" baseline="-25000" dirty="0">
                <a:latin typeface="Arial" charset="0"/>
              </a:rPr>
              <a:t>2</a:t>
            </a:r>
            <a:r>
              <a:rPr lang="en-US" sz="1800" dirty="0">
                <a:latin typeface="Arial" charset="0"/>
              </a:rPr>
              <a:t>=10), </a:t>
            </a:r>
            <a:r>
              <a:rPr lang="en-US" sz="1800" dirty="0" err="1">
                <a:latin typeface="Arial" charset="0"/>
              </a:rPr>
              <a:t>akan</a:t>
            </a:r>
            <a:r>
              <a:rPr lang="en-US" sz="1800" dirty="0">
                <a:latin typeface="Arial" charset="0"/>
              </a:rPr>
              <a:t> </a:t>
            </a:r>
            <a:r>
              <a:rPr lang="en-US" sz="1800" dirty="0" err="1">
                <a:latin typeface="Arial" charset="0"/>
              </a:rPr>
              <a:t>ditemukan</a:t>
            </a:r>
            <a:r>
              <a:rPr lang="en-US" sz="1800" dirty="0">
                <a:latin typeface="Arial" charset="0"/>
              </a:rPr>
              <a:t> </a:t>
            </a:r>
            <a:r>
              <a:rPr lang="en-US" sz="1800" dirty="0" err="1">
                <a:latin typeface="Arial" charset="0"/>
              </a:rPr>
              <a:t>kendala</a:t>
            </a:r>
            <a:r>
              <a:rPr lang="en-US" sz="1800" dirty="0">
                <a:latin typeface="Arial" charset="0"/>
              </a:rPr>
              <a:t> yang </a:t>
            </a:r>
            <a:r>
              <a:rPr lang="en-US" sz="1800" dirty="0" err="1">
                <a:latin typeface="Arial" charset="0"/>
              </a:rPr>
              <a:t>sudah</a:t>
            </a:r>
            <a:r>
              <a:rPr lang="en-US" sz="1800" dirty="0">
                <a:latin typeface="Arial" charset="0"/>
              </a:rPr>
              <a:t> </a:t>
            </a:r>
            <a:r>
              <a:rPr lang="en-US" sz="1800" dirty="0" err="1">
                <a:latin typeface="Arial" charset="0"/>
              </a:rPr>
              <a:t>habis</a:t>
            </a:r>
            <a:r>
              <a:rPr lang="en-US" sz="1800" dirty="0">
                <a:latin typeface="Arial" charset="0"/>
              </a:rPr>
              <a:t> </a:t>
            </a:r>
            <a:r>
              <a:rPr lang="en-US" sz="1800" dirty="0" err="1">
                <a:latin typeface="Arial" charset="0"/>
              </a:rPr>
              <a:t>terpakai</a:t>
            </a:r>
            <a:r>
              <a:rPr lang="en-US" sz="1800" dirty="0">
                <a:latin typeface="Arial" charset="0"/>
              </a:rPr>
              <a:t> (scare) </a:t>
            </a:r>
            <a:r>
              <a:rPr lang="en-US" sz="1800" dirty="0" err="1">
                <a:latin typeface="Arial" charset="0"/>
              </a:rPr>
              <a:t>atau</a:t>
            </a:r>
            <a:r>
              <a:rPr lang="en-US" sz="1800" dirty="0">
                <a:latin typeface="Arial" charset="0"/>
              </a:rPr>
              <a:t> full </a:t>
            </a:r>
            <a:r>
              <a:rPr lang="en-US" sz="1800" dirty="0" err="1">
                <a:latin typeface="Arial" charset="0"/>
              </a:rPr>
              <a:t>capasity</a:t>
            </a:r>
            <a:r>
              <a:rPr lang="en-US" sz="1800" dirty="0">
                <a:latin typeface="Arial" charset="0"/>
              </a:rPr>
              <a:t>, </a:t>
            </a:r>
            <a:r>
              <a:rPr lang="en-US" sz="1800" dirty="0" err="1">
                <a:latin typeface="Arial" charset="0"/>
              </a:rPr>
              <a:t>dan</a:t>
            </a:r>
            <a:r>
              <a:rPr lang="en-US" sz="1800" dirty="0">
                <a:latin typeface="Arial" charset="0"/>
              </a:rPr>
              <a:t> </a:t>
            </a:r>
            <a:r>
              <a:rPr lang="en-US" sz="1800" dirty="0" err="1">
                <a:latin typeface="Arial" charset="0"/>
              </a:rPr>
              <a:t>kendala</a:t>
            </a:r>
            <a:r>
              <a:rPr lang="en-US" sz="1800" dirty="0">
                <a:latin typeface="Arial" charset="0"/>
              </a:rPr>
              <a:t> yang </a:t>
            </a:r>
            <a:r>
              <a:rPr lang="en-US" sz="1800" dirty="0" err="1">
                <a:latin typeface="Arial" charset="0"/>
              </a:rPr>
              <a:t>berlebihan</a:t>
            </a:r>
            <a:r>
              <a:rPr lang="en-US" sz="1800" dirty="0">
                <a:latin typeface="Arial" charset="0"/>
              </a:rPr>
              <a:t> (redundant) </a:t>
            </a:r>
            <a:r>
              <a:rPr lang="en-US" sz="1800" dirty="0" err="1">
                <a:latin typeface="Arial" charset="0"/>
              </a:rPr>
              <a:t>atau</a:t>
            </a:r>
            <a:r>
              <a:rPr lang="en-US" sz="1800" dirty="0">
                <a:latin typeface="Arial" charset="0"/>
              </a:rPr>
              <a:t> idle </a:t>
            </a:r>
            <a:r>
              <a:rPr lang="en-US" sz="1800" dirty="0" err="1">
                <a:latin typeface="Arial" charset="0"/>
              </a:rPr>
              <a:t>capasity</a:t>
            </a:r>
            <a:endParaRPr lang="en-US" sz="1800" dirty="0">
              <a:latin typeface="Arial" charset="0"/>
            </a:endParaRPr>
          </a:p>
        </p:txBody>
      </p:sp>
      <p:sp>
        <p:nvSpPr>
          <p:cNvPr id="11333" name="AutoShape 69"/>
          <p:cNvSpPr>
            <a:spLocks noChangeArrowheads="1"/>
          </p:cNvSpPr>
          <p:nvPr/>
        </p:nvSpPr>
        <p:spPr bwMode="auto">
          <a:xfrm>
            <a:off x="3962400" y="2438400"/>
            <a:ext cx="4648200" cy="2074863"/>
          </a:xfrm>
          <a:prstGeom prst="wedgeRoundRectCallout">
            <a:avLst>
              <a:gd name="adj1" fmla="val -50852"/>
              <a:gd name="adj2" fmla="val 105222"/>
              <a:gd name="adj3" fmla="val 16667"/>
            </a:avLst>
          </a:prstGeom>
          <a:solidFill>
            <a:srgbClr val="C36C03">
              <a:alpha val="70000"/>
            </a:srgbClr>
          </a:solidFill>
          <a:ln w="9525">
            <a:noFill/>
            <a:miter lim="800000"/>
            <a:headEnd/>
            <a:tailEnd/>
          </a:ln>
          <a:effectLst/>
        </p:spPr>
        <p:txBody>
          <a:bodyPr lIns="0" tIns="0" rIns="0" bIns="0">
            <a:spAutoFit/>
          </a:bodyPr>
          <a:lstStyle/>
          <a:p>
            <a:pPr eaLnBrk="0" hangingPunct="0">
              <a:defRPr/>
            </a:pPr>
            <a:r>
              <a:rPr lang="en-US" sz="1800">
                <a:effectLst>
                  <a:outerShdw blurRad="38100" dist="38100" dir="2700000" algn="tl">
                    <a:srgbClr val="FFFFFF"/>
                  </a:outerShdw>
                </a:effectLst>
                <a:latin typeface="Arial" charset="0"/>
              </a:rPr>
              <a:t>C : Full capasity</a:t>
            </a:r>
          </a:p>
          <a:p>
            <a:pPr eaLnBrk="0" hangingPunct="0">
              <a:defRPr/>
            </a:pPr>
            <a:r>
              <a:rPr lang="en-US" sz="1800">
                <a:effectLst>
                  <a:outerShdw blurRad="38100" dist="38100" dir="2700000" algn="tl">
                    <a:srgbClr val="FFFFFF"/>
                  </a:outerShdw>
                </a:effectLst>
                <a:latin typeface="Arial" charset="0"/>
              </a:rPr>
              <a:t>[1] 2X</a:t>
            </a:r>
            <a:r>
              <a:rPr lang="en-US" sz="1800" baseline="-25000">
                <a:effectLst>
                  <a:outerShdw blurRad="38100" dist="38100" dir="2700000" algn="tl">
                    <a:srgbClr val="FFFFFF"/>
                  </a:outerShdw>
                </a:effectLst>
                <a:latin typeface="Arial" charset="0"/>
              </a:rPr>
              <a:t>1 </a:t>
            </a:r>
            <a:r>
              <a:rPr lang="en-US" sz="1800">
                <a:effectLst>
                  <a:outerShdw blurRad="38100" dist="38100" dir="2700000" algn="tl">
                    <a:srgbClr val="FFFFFF"/>
                  </a:outerShdw>
                </a:effectLst>
                <a:latin typeface="Arial" charset="0"/>
              </a:rPr>
              <a:t>+ 3X</a:t>
            </a:r>
            <a:r>
              <a:rPr lang="en-US" sz="1800" baseline="-25000">
                <a:effectLst>
                  <a:outerShdw blurRad="38100" dist="38100" dir="2700000" algn="tl">
                    <a:srgbClr val="FFFFFF"/>
                  </a:outerShdw>
                </a:effectLst>
                <a:latin typeface="Arial" charset="0"/>
              </a:rPr>
              <a:t>2</a:t>
            </a:r>
            <a:r>
              <a:rPr lang="en-US" sz="1800">
                <a:effectLst>
                  <a:outerShdw blurRad="38100" dist="38100" dir="2700000" algn="tl">
                    <a:srgbClr val="FFFFFF"/>
                  </a:outerShdw>
                </a:effectLst>
                <a:latin typeface="Arial" charset="0"/>
              </a:rPr>
              <a:t> ≤ 60 (BB A yg tersedia)</a:t>
            </a:r>
          </a:p>
          <a:p>
            <a:pPr eaLnBrk="0" hangingPunct="0">
              <a:defRPr/>
            </a:pPr>
            <a:r>
              <a:rPr lang="en-US" sz="1800">
                <a:effectLst>
                  <a:outerShdw blurRad="38100" dist="38100" dir="2700000" algn="tl">
                    <a:srgbClr val="FFFFFF"/>
                  </a:outerShdw>
                </a:effectLst>
                <a:latin typeface="Arial" charset="0"/>
              </a:rPr>
              <a:t>     2(15) + 3(10) = 60 (BB A yg dipakai)</a:t>
            </a:r>
          </a:p>
          <a:p>
            <a:pPr eaLnBrk="0" hangingPunct="0">
              <a:defRPr/>
            </a:pPr>
            <a:r>
              <a:rPr lang="en-US" sz="1800">
                <a:effectLst>
                  <a:outerShdw blurRad="38100" dist="38100" dir="2700000" algn="tl">
                    <a:srgbClr val="FFFFFF"/>
                  </a:outerShdw>
                </a:effectLst>
                <a:latin typeface="Arial" charset="0"/>
              </a:rPr>
              <a:t>     yg tersedia = yg dipakai</a:t>
            </a:r>
          </a:p>
          <a:p>
            <a:pPr eaLnBrk="0" hangingPunct="0">
              <a:defRPr/>
            </a:pPr>
            <a:r>
              <a:rPr lang="en-US" sz="1800">
                <a:effectLst>
                  <a:outerShdw blurRad="38100" dist="38100" dir="2700000" algn="tl">
                    <a:srgbClr val="FFFFFF"/>
                  </a:outerShdw>
                </a:effectLst>
                <a:latin typeface="Arial" charset="0"/>
              </a:rPr>
              <a:t>[3] 2X</a:t>
            </a:r>
            <a:r>
              <a:rPr lang="en-US" sz="1800" baseline="-25000">
                <a:effectLst>
                  <a:outerShdw blurRad="38100" dist="38100" dir="2700000" algn="tl">
                    <a:srgbClr val="FFFFFF"/>
                  </a:outerShdw>
                </a:effectLst>
                <a:latin typeface="Arial" charset="0"/>
              </a:rPr>
              <a:t>1</a:t>
            </a:r>
            <a:r>
              <a:rPr lang="en-US" sz="1800">
                <a:effectLst>
                  <a:outerShdw blurRad="38100" dist="38100" dir="2700000" algn="tl">
                    <a:srgbClr val="FFFFFF"/>
                  </a:outerShdw>
                </a:effectLst>
                <a:latin typeface="Arial" charset="0"/>
              </a:rPr>
              <a:t> + 1X</a:t>
            </a:r>
            <a:r>
              <a:rPr lang="en-US" sz="1800" baseline="-25000">
                <a:effectLst>
                  <a:outerShdw blurRad="38100" dist="38100" dir="2700000" algn="tl">
                    <a:srgbClr val="FFFFFF"/>
                  </a:outerShdw>
                </a:effectLst>
                <a:latin typeface="Arial" charset="0"/>
              </a:rPr>
              <a:t>2 </a:t>
            </a:r>
            <a:r>
              <a:rPr lang="en-US" sz="1800">
                <a:effectLst>
                  <a:outerShdw blurRad="38100" dist="38100" dir="2700000" algn="tl">
                    <a:srgbClr val="FFFFFF"/>
                  </a:outerShdw>
                </a:effectLst>
                <a:latin typeface="Arial" charset="0"/>
              </a:rPr>
              <a:t> ≤  40 (tk yg tersedia)</a:t>
            </a:r>
          </a:p>
          <a:p>
            <a:pPr eaLnBrk="0" hangingPunct="0">
              <a:defRPr/>
            </a:pPr>
            <a:r>
              <a:rPr lang="en-US" sz="1800">
                <a:effectLst>
                  <a:outerShdw blurRad="38100" dist="38100" dir="2700000" algn="tl">
                    <a:srgbClr val="FFFFFF"/>
                  </a:outerShdw>
                </a:effectLst>
                <a:latin typeface="Arial" charset="0"/>
              </a:rPr>
              <a:t>     2(15) + 1(10) = 40 (tk yg dipakai)</a:t>
            </a:r>
          </a:p>
          <a:p>
            <a:pPr eaLnBrk="0" hangingPunct="0">
              <a:defRPr/>
            </a:pPr>
            <a:r>
              <a:rPr lang="en-US" sz="1800">
                <a:effectLst>
                  <a:outerShdw blurRad="38100" dist="38100" dir="2700000" algn="tl">
                    <a:srgbClr val="FFFFFF"/>
                  </a:outerShdw>
                </a:effectLst>
                <a:latin typeface="Arial" charset="0"/>
              </a:rPr>
              <a:t>     yg tersedia = yg dipakai</a:t>
            </a:r>
          </a:p>
        </p:txBody>
      </p:sp>
      <p:sp>
        <p:nvSpPr>
          <p:cNvPr id="11408" name="Freeform 144"/>
          <p:cNvSpPr>
            <a:spLocks/>
          </p:cNvSpPr>
          <p:nvPr/>
        </p:nvSpPr>
        <p:spPr bwMode="auto">
          <a:xfrm>
            <a:off x="2847975" y="5276850"/>
            <a:ext cx="1333500" cy="1184275"/>
          </a:xfrm>
          <a:custGeom>
            <a:avLst/>
            <a:gdLst>
              <a:gd name="T0" fmla="*/ 0 w 840"/>
              <a:gd name="T1" fmla="*/ 0 h 746"/>
              <a:gd name="T2" fmla="*/ 524192546 w 840"/>
              <a:gd name="T3" fmla="*/ 0 h 746"/>
              <a:gd name="T4" fmla="*/ 1648182105 w 840"/>
              <a:gd name="T5" fmla="*/ 816530556 h 746"/>
              <a:gd name="T6" fmla="*/ 2116931428 w 840"/>
              <a:gd name="T7" fmla="*/ 1880036741 h 746"/>
              <a:gd name="T8" fmla="*/ 0 w 840"/>
              <a:gd name="T9" fmla="*/ 1880036741 h 746"/>
              <a:gd name="T10" fmla="*/ 0 w 840"/>
              <a:gd name="T11" fmla="*/ 0 h 746"/>
              <a:gd name="T12" fmla="*/ 0 60000 65536"/>
              <a:gd name="T13" fmla="*/ 0 60000 65536"/>
              <a:gd name="T14" fmla="*/ 0 60000 65536"/>
              <a:gd name="T15" fmla="*/ 0 60000 65536"/>
              <a:gd name="T16" fmla="*/ 0 60000 65536"/>
              <a:gd name="T17" fmla="*/ 0 60000 65536"/>
              <a:gd name="T18" fmla="*/ 0 w 840"/>
              <a:gd name="T19" fmla="*/ 0 h 746"/>
              <a:gd name="T20" fmla="*/ 840 w 840"/>
              <a:gd name="T21" fmla="*/ 746 h 746"/>
            </a:gdLst>
            <a:ahLst/>
            <a:cxnLst>
              <a:cxn ang="T12">
                <a:pos x="T0" y="T1"/>
              </a:cxn>
              <a:cxn ang="T13">
                <a:pos x="T2" y="T3"/>
              </a:cxn>
              <a:cxn ang="T14">
                <a:pos x="T4" y="T5"/>
              </a:cxn>
              <a:cxn ang="T15">
                <a:pos x="T6" y="T7"/>
              </a:cxn>
              <a:cxn ang="T16">
                <a:pos x="T8" y="T9"/>
              </a:cxn>
              <a:cxn ang="T17">
                <a:pos x="T10" y="T11"/>
              </a:cxn>
            </a:cxnLst>
            <a:rect l="T18" t="T19" r="T20" b="T21"/>
            <a:pathLst>
              <a:path w="840" h="746">
                <a:moveTo>
                  <a:pt x="0" y="0"/>
                </a:moveTo>
                <a:lnTo>
                  <a:pt x="208" y="0"/>
                </a:lnTo>
                <a:lnTo>
                  <a:pt x="654" y="324"/>
                </a:lnTo>
                <a:lnTo>
                  <a:pt x="840" y="746"/>
                </a:lnTo>
                <a:lnTo>
                  <a:pt x="0" y="746"/>
                </a:lnTo>
                <a:lnTo>
                  <a:pt x="0" y="0"/>
                </a:lnTo>
                <a:close/>
              </a:path>
            </a:pathLst>
          </a:custGeom>
          <a:solidFill>
            <a:schemeClr val="accent1"/>
          </a:solidFill>
          <a:ln w="9525">
            <a:noFill/>
            <a:round/>
            <a:headEnd/>
            <a:tailEnd/>
          </a:ln>
        </p:spPr>
        <p:txBody>
          <a:bodyPr/>
          <a:lstStyle/>
          <a:p>
            <a:pPr eaLnBrk="0" hangingPunct="0"/>
            <a:endParaRPr lang="id-ID"/>
          </a:p>
        </p:txBody>
      </p:sp>
      <p:sp>
        <p:nvSpPr>
          <p:cNvPr id="11409" name="Text Box 145"/>
          <p:cNvSpPr txBox="1">
            <a:spLocks noChangeArrowheads="1"/>
          </p:cNvSpPr>
          <p:nvPr/>
        </p:nvSpPr>
        <p:spPr bwMode="auto">
          <a:xfrm>
            <a:off x="3862388" y="6172200"/>
            <a:ext cx="328612" cy="311150"/>
          </a:xfrm>
          <a:prstGeom prst="rect">
            <a:avLst/>
          </a:prstGeom>
          <a:noFill/>
          <a:ln w="9525">
            <a:noFill/>
            <a:miter lim="800000"/>
            <a:headEnd/>
            <a:tailEnd/>
          </a:ln>
        </p:spPr>
        <p:txBody>
          <a:bodyPr lIns="0" tIns="0" rIns="0" bIns="0"/>
          <a:lstStyle/>
          <a:p>
            <a:pPr algn="ctr" eaLnBrk="0" hangingPunct="0"/>
            <a:r>
              <a:rPr lang="en-US" sz="1800">
                <a:latin typeface="Arial" charset="0"/>
              </a:rPr>
              <a:t>B</a:t>
            </a:r>
          </a:p>
        </p:txBody>
      </p:sp>
      <p:sp>
        <p:nvSpPr>
          <p:cNvPr id="11410" name="Text Box 146"/>
          <p:cNvSpPr txBox="1">
            <a:spLocks noChangeArrowheads="1"/>
          </p:cNvSpPr>
          <p:nvPr/>
        </p:nvSpPr>
        <p:spPr bwMode="auto">
          <a:xfrm>
            <a:off x="3946525" y="5562600"/>
            <a:ext cx="244475" cy="341313"/>
          </a:xfrm>
          <a:prstGeom prst="rect">
            <a:avLst/>
          </a:prstGeom>
          <a:noFill/>
          <a:ln w="9525">
            <a:noFill/>
            <a:miter lim="800000"/>
            <a:headEnd/>
            <a:tailEnd/>
          </a:ln>
        </p:spPr>
        <p:txBody>
          <a:bodyPr lIns="0" tIns="0" rIns="0" bIns="0"/>
          <a:lstStyle/>
          <a:p>
            <a:pPr eaLnBrk="0" hangingPunct="0"/>
            <a:r>
              <a:rPr lang="en-US" sz="1800">
                <a:latin typeface="Arial" charset="0"/>
              </a:rPr>
              <a:t>C</a:t>
            </a:r>
          </a:p>
        </p:txBody>
      </p:sp>
      <p:sp>
        <p:nvSpPr>
          <p:cNvPr id="11411" name="Text Box 147"/>
          <p:cNvSpPr txBox="1">
            <a:spLocks noChangeArrowheads="1"/>
          </p:cNvSpPr>
          <p:nvPr/>
        </p:nvSpPr>
        <p:spPr bwMode="auto">
          <a:xfrm>
            <a:off x="2486025" y="3505200"/>
            <a:ext cx="257175" cy="304800"/>
          </a:xfrm>
          <a:prstGeom prst="rect">
            <a:avLst/>
          </a:prstGeom>
          <a:noFill/>
          <a:ln w="9525">
            <a:noFill/>
            <a:miter lim="800000"/>
            <a:headEnd/>
            <a:tailEnd/>
          </a:ln>
        </p:spPr>
        <p:txBody>
          <a:bodyPr lIns="0" tIns="0" rIns="0" bIns="0"/>
          <a:lstStyle/>
          <a:p>
            <a:pPr algn="r" eaLnBrk="0" hangingPunct="0"/>
            <a:r>
              <a:rPr lang="en-US" sz="1400">
                <a:latin typeface="Arial" charset="0"/>
              </a:rPr>
              <a:t>40</a:t>
            </a:r>
          </a:p>
        </p:txBody>
      </p:sp>
      <p:sp>
        <p:nvSpPr>
          <p:cNvPr id="11412" name="Text Box 148"/>
          <p:cNvSpPr txBox="1">
            <a:spLocks noChangeArrowheads="1"/>
          </p:cNvSpPr>
          <p:nvPr/>
        </p:nvSpPr>
        <p:spPr bwMode="auto">
          <a:xfrm>
            <a:off x="457200" y="4343400"/>
            <a:ext cx="2027238" cy="307975"/>
          </a:xfrm>
          <a:prstGeom prst="rect">
            <a:avLst/>
          </a:prstGeom>
          <a:noFill/>
          <a:ln w="9525">
            <a:noFill/>
            <a:miter lim="800000"/>
            <a:headEnd/>
            <a:tailEnd/>
          </a:ln>
        </p:spPr>
        <p:txBody>
          <a:bodyPr lIns="0" tIns="0" rIns="0" bIns="0"/>
          <a:lstStyle/>
          <a:p>
            <a:pPr algn="ctr" eaLnBrk="0" hangingPunct="0"/>
            <a:r>
              <a:rPr lang="en-US" sz="1800">
                <a:latin typeface="Arial" charset="0"/>
              </a:rPr>
              <a:t>2X</a:t>
            </a:r>
            <a:r>
              <a:rPr lang="en-US" sz="1800" baseline="-25000">
                <a:latin typeface="Arial" charset="0"/>
              </a:rPr>
              <a:t>1</a:t>
            </a:r>
            <a:r>
              <a:rPr lang="en-US" sz="1800">
                <a:latin typeface="Arial" charset="0"/>
              </a:rPr>
              <a:t> + 3X</a:t>
            </a:r>
            <a:r>
              <a:rPr lang="en-US" sz="1800" baseline="-25000">
                <a:latin typeface="Arial" charset="0"/>
              </a:rPr>
              <a:t>2</a:t>
            </a:r>
            <a:r>
              <a:rPr lang="en-US" sz="1800">
                <a:latin typeface="Arial" charset="0"/>
              </a:rPr>
              <a:t> = 60</a:t>
            </a:r>
            <a:endParaRPr lang="en-US" sz="2800">
              <a:latin typeface="Arial" charset="0"/>
            </a:endParaRPr>
          </a:p>
        </p:txBody>
      </p:sp>
      <p:sp>
        <p:nvSpPr>
          <p:cNvPr id="11413" name="Text Box 149"/>
          <p:cNvSpPr txBox="1">
            <a:spLocks noChangeArrowheads="1"/>
          </p:cNvSpPr>
          <p:nvPr/>
        </p:nvSpPr>
        <p:spPr bwMode="auto">
          <a:xfrm>
            <a:off x="3124200" y="4953000"/>
            <a:ext cx="212725" cy="296863"/>
          </a:xfrm>
          <a:prstGeom prst="rect">
            <a:avLst/>
          </a:prstGeom>
          <a:noFill/>
          <a:ln w="9525">
            <a:noFill/>
            <a:miter lim="800000"/>
            <a:headEnd/>
            <a:tailEnd/>
          </a:ln>
        </p:spPr>
        <p:txBody>
          <a:bodyPr lIns="0" tIns="0" rIns="0" bIns="0"/>
          <a:lstStyle/>
          <a:p>
            <a:pPr algn="r" eaLnBrk="0" hangingPunct="0"/>
            <a:r>
              <a:rPr lang="en-US" sz="1800">
                <a:latin typeface="Arial" charset="0"/>
              </a:rPr>
              <a:t>D</a:t>
            </a:r>
          </a:p>
        </p:txBody>
      </p:sp>
      <p:sp>
        <p:nvSpPr>
          <p:cNvPr id="11414" name="Text Box 150"/>
          <p:cNvSpPr txBox="1">
            <a:spLocks noChangeArrowheads="1"/>
          </p:cNvSpPr>
          <p:nvPr/>
        </p:nvSpPr>
        <p:spPr bwMode="auto">
          <a:xfrm>
            <a:off x="2841625" y="6096000"/>
            <a:ext cx="204788" cy="369888"/>
          </a:xfrm>
          <a:prstGeom prst="rect">
            <a:avLst/>
          </a:prstGeom>
          <a:noFill/>
          <a:ln w="9525">
            <a:noFill/>
            <a:miter lim="800000"/>
            <a:headEnd/>
            <a:tailEnd/>
          </a:ln>
        </p:spPr>
        <p:txBody>
          <a:bodyPr lIns="0" tIns="0" rIns="0" bIns="0"/>
          <a:lstStyle/>
          <a:p>
            <a:pPr algn="r" eaLnBrk="0" hangingPunct="0"/>
            <a:r>
              <a:rPr lang="en-US" sz="1800">
                <a:latin typeface="Tahoma" pitchFamily="34" charset="0"/>
              </a:rPr>
              <a:t>A</a:t>
            </a:r>
          </a:p>
        </p:txBody>
      </p:sp>
      <p:sp>
        <p:nvSpPr>
          <p:cNvPr id="11415" name="Text Box 151"/>
          <p:cNvSpPr txBox="1">
            <a:spLocks noChangeArrowheads="1"/>
          </p:cNvSpPr>
          <p:nvPr/>
        </p:nvSpPr>
        <p:spPr bwMode="auto">
          <a:xfrm>
            <a:off x="2392363" y="2133600"/>
            <a:ext cx="409575" cy="536575"/>
          </a:xfrm>
          <a:prstGeom prst="rect">
            <a:avLst/>
          </a:prstGeom>
          <a:noFill/>
          <a:ln w="9525">
            <a:noFill/>
            <a:miter lim="800000"/>
            <a:headEnd/>
            <a:tailEnd/>
          </a:ln>
        </p:spPr>
        <p:txBody>
          <a:bodyPr lIns="0" tIns="0" rIns="0" bIns="0"/>
          <a:lstStyle/>
          <a:p>
            <a:pPr algn="ctr" eaLnBrk="0" hangingPunct="0"/>
            <a:r>
              <a:rPr lang="en-US" sz="1800">
                <a:latin typeface="Arial" charset="0"/>
              </a:rPr>
              <a:t>X</a:t>
            </a:r>
            <a:r>
              <a:rPr lang="en-US" sz="1800" baseline="-25000">
                <a:latin typeface="Arial" charset="0"/>
              </a:rPr>
              <a:t>2</a:t>
            </a:r>
            <a:endParaRPr lang="en-US" sz="2800">
              <a:latin typeface="Arial" charset="0"/>
            </a:endParaRPr>
          </a:p>
        </p:txBody>
      </p:sp>
      <p:sp>
        <p:nvSpPr>
          <p:cNvPr id="11416" name="Text Box 152"/>
          <p:cNvSpPr txBox="1">
            <a:spLocks noChangeArrowheads="1"/>
          </p:cNvSpPr>
          <p:nvPr/>
        </p:nvSpPr>
        <p:spPr bwMode="auto">
          <a:xfrm>
            <a:off x="6553200" y="6421438"/>
            <a:ext cx="409575" cy="536575"/>
          </a:xfrm>
          <a:prstGeom prst="rect">
            <a:avLst/>
          </a:prstGeom>
          <a:noFill/>
          <a:ln w="9525">
            <a:noFill/>
            <a:miter lim="800000"/>
            <a:headEnd/>
            <a:tailEnd/>
          </a:ln>
        </p:spPr>
        <p:txBody>
          <a:bodyPr lIns="0" tIns="0" rIns="0" bIns="0"/>
          <a:lstStyle/>
          <a:p>
            <a:pPr algn="ctr" eaLnBrk="0" hangingPunct="0"/>
            <a:r>
              <a:rPr lang="en-US" sz="1800">
                <a:latin typeface="Arial" charset="0"/>
              </a:rPr>
              <a:t>X</a:t>
            </a:r>
            <a:r>
              <a:rPr lang="en-US" sz="1800" baseline="-25000">
                <a:latin typeface="Arial" charset="0"/>
              </a:rPr>
              <a:t>1</a:t>
            </a:r>
            <a:endParaRPr lang="en-US" sz="2800">
              <a:latin typeface="Arial" charset="0"/>
            </a:endParaRPr>
          </a:p>
        </p:txBody>
      </p:sp>
      <p:sp>
        <p:nvSpPr>
          <p:cNvPr id="11417" name="Text Box 153"/>
          <p:cNvSpPr txBox="1">
            <a:spLocks noChangeArrowheads="1"/>
          </p:cNvSpPr>
          <p:nvPr/>
        </p:nvSpPr>
        <p:spPr bwMode="auto">
          <a:xfrm>
            <a:off x="2392363" y="6421438"/>
            <a:ext cx="409575" cy="536575"/>
          </a:xfrm>
          <a:prstGeom prst="rect">
            <a:avLst/>
          </a:prstGeom>
          <a:noFill/>
          <a:ln w="9525">
            <a:noFill/>
            <a:miter lim="800000"/>
            <a:headEnd/>
            <a:tailEnd/>
          </a:ln>
        </p:spPr>
        <p:txBody>
          <a:bodyPr lIns="0" tIns="0" rIns="0" bIns="0"/>
          <a:lstStyle/>
          <a:p>
            <a:pPr algn="r" eaLnBrk="0" hangingPunct="0"/>
            <a:r>
              <a:rPr lang="en-US" sz="2000">
                <a:latin typeface="Arial" charset="0"/>
              </a:rPr>
              <a:t>0</a:t>
            </a:r>
            <a:endParaRPr lang="en-US" sz="3200">
              <a:latin typeface="Arial" charset="0"/>
            </a:endParaRPr>
          </a:p>
        </p:txBody>
      </p:sp>
      <p:sp>
        <p:nvSpPr>
          <p:cNvPr id="11418" name="Line 154"/>
          <p:cNvSpPr>
            <a:spLocks noChangeShapeType="1"/>
          </p:cNvSpPr>
          <p:nvPr/>
        </p:nvSpPr>
        <p:spPr bwMode="auto">
          <a:xfrm flipV="1">
            <a:off x="2819400" y="6477000"/>
            <a:ext cx="3733800" cy="0"/>
          </a:xfrm>
          <a:prstGeom prst="line">
            <a:avLst/>
          </a:prstGeom>
          <a:noFill/>
          <a:ln w="38100">
            <a:solidFill>
              <a:schemeClr val="accent2"/>
            </a:solidFill>
            <a:round/>
            <a:headEnd/>
            <a:tailEnd/>
          </a:ln>
        </p:spPr>
        <p:txBody>
          <a:bodyPr/>
          <a:lstStyle/>
          <a:p>
            <a:endParaRPr lang="id-ID"/>
          </a:p>
        </p:txBody>
      </p:sp>
      <p:sp>
        <p:nvSpPr>
          <p:cNvPr id="11419" name="Line 155"/>
          <p:cNvSpPr>
            <a:spLocks noChangeShapeType="1"/>
          </p:cNvSpPr>
          <p:nvPr/>
        </p:nvSpPr>
        <p:spPr bwMode="auto">
          <a:xfrm>
            <a:off x="2819400" y="2133600"/>
            <a:ext cx="0" cy="4343400"/>
          </a:xfrm>
          <a:prstGeom prst="line">
            <a:avLst/>
          </a:prstGeom>
          <a:noFill/>
          <a:ln w="38100">
            <a:solidFill>
              <a:schemeClr val="accent2"/>
            </a:solidFill>
            <a:round/>
            <a:headEnd/>
            <a:tailEnd/>
          </a:ln>
        </p:spPr>
        <p:txBody>
          <a:bodyPr/>
          <a:lstStyle/>
          <a:p>
            <a:endParaRPr lang="id-ID"/>
          </a:p>
        </p:txBody>
      </p:sp>
      <p:sp>
        <p:nvSpPr>
          <p:cNvPr id="11420" name="Text Box 156"/>
          <p:cNvSpPr txBox="1">
            <a:spLocks noChangeArrowheads="1"/>
          </p:cNvSpPr>
          <p:nvPr/>
        </p:nvSpPr>
        <p:spPr bwMode="auto">
          <a:xfrm>
            <a:off x="6324600" y="5168900"/>
            <a:ext cx="990600" cy="317500"/>
          </a:xfrm>
          <a:prstGeom prst="rect">
            <a:avLst/>
          </a:prstGeom>
          <a:noFill/>
          <a:ln w="9525">
            <a:noFill/>
            <a:miter lim="800000"/>
            <a:headEnd/>
            <a:tailEnd/>
          </a:ln>
        </p:spPr>
        <p:txBody>
          <a:bodyPr lIns="0" tIns="0" rIns="0" bIns="0"/>
          <a:lstStyle/>
          <a:p>
            <a:pPr algn="ctr" eaLnBrk="0" hangingPunct="0"/>
            <a:r>
              <a:rPr lang="en-US" sz="1800">
                <a:latin typeface="Arial" charset="0"/>
              </a:rPr>
              <a:t>2X</a:t>
            </a:r>
            <a:r>
              <a:rPr lang="en-US" sz="1800" baseline="-25000">
                <a:latin typeface="Arial" charset="0"/>
              </a:rPr>
              <a:t>2</a:t>
            </a:r>
            <a:r>
              <a:rPr lang="en-US" sz="1800">
                <a:latin typeface="Arial" charset="0"/>
              </a:rPr>
              <a:t> = 30</a:t>
            </a:r>
            <a:endParaRPr lang="en-US" sz="2800">
              <a:latin typeface="Arial" charset="0"/>
            </a:endParaRPr>
          </a:p>
        </p:txBody>
      </p:sp>
      <p:sp>
        <p:nvSpPr>
          <p:cNvPr id="11421" name="Line 157"/>
          <p:cNvSpPr>
            <a:spLocks noChangeShapeType="1"/>
          </p:cNvSpPr>
          <p:nvPr/>
        </p:nvSpPr>
        <p:spPr bwMode="auto">
          <a:xfrm>
            <a:off x="2841625" y="5257800"/>
            <a:ext cx="3482975" cy="0"/>
          </a:xfrm>
          <a:prstGeom prst="line">
            <a:avLst/>
          </a:prstGeom>
          <a:noFill/>
          <a:ln w="38100">
            <a:solidFill>
              <a:schemeClr val="tx1"/>
            </a:solidFill>
            <a:round/>
            <a:headEnd/>
            <a:tailEnd/>
          </a:ln>
        </p:spPr>
        <p:txBody>
          <a:bodyPr/>
          <a:lstStyle/>
          <a:p>
            <a:endParaRPr lang="id-ID"/>
          </a:p>
        </p:txBody>
      </p:sp>
      <p:sp>
        <p:nvSpPr>
          <p:cNvPr id="11422" name="Text Box 158"/>
          <p:cNvSpPr txBox="1">
            <a:spLocks noChangeArrowheads="1"/>
          </p:cNvSpPr>
          <p:nvPr/>
        </p:nvSpPr>
        <p:spPr bwMode="auto">
          <a:xfrm>
            <a:off x="2438400" y="5181600"/>
            <a:ext cx="284163" cy="231775"/>
          </a:xfrm>
          <a:prstGeom prst="rect">
            <a:avLst/>
          </a:prstGeom>
          <a:noFill/>
          <a:ln w="9525">
            <a:noFill/>
            <a:miter lim="800000"/>
            <a:headEnd/>
            <a:tailEnd/>
          </a:ln>
        </p:spPr>
        <p:txBody>
          <a:bodyPr lIns="0" tIns="0" rIns="0" bIns="0"/>
          <a:lstStyle/>
          <a:p>
            <a:pPr algn="r" eaLnBrk="0" hangingPunct="0"/>
            <a:r>
              <a:rPr lang="en-US" sz="1400">
                <a:latin typeface="Arial" charset="0"/>
              </a:rPr>
              <a:t>15</a:t>
            </a:r>
          </a:p>
        </p:txBody>
      </p:sp>
      <p:sp>
        <p:nvSpPr>
          <p:cNvPr id="11423" name="Text Box 159"/>
          <p:cNvSpPr txBox="1">
            <a:spLocks noChangeArrowheads="1"/>
          </p:cNvSpPr>
          <p:nvPr/>
        </p:nvSpPr>
        <p:spPr bwMode="auto">
          <a:xfrm>
            <a:off x="2817813" y="5265738"/>
            <a:ext cx="212725" cy="296862"/>
          </a:xfrm>
          <a:prstGeom prst="rect">
            <a:avLst/>
          </a:prstGeom>
          <a:noFill/>
          <a:ln w="9525">
            <a:noFill/>
            <a:miter lim="800000"/>
            <a:headEnd/>
            <a:tailEnd/>
          </a:ln>
        </p:spPr>
        <p:txBody>
          <a:bodyPr lIns="0" tIns="0" rIns="0" bIns="0"/>
          <a:lstStyle/>
          <a:p>
            <a:pPr algn="r" eaLnBrk="0" hangingPunct="0"/>
            <a:r>
              <a:rPr lang="en-US" sz="1800">
                <a:latin typeface="Arial" charset="0"/>
              </a:rPr>
              <a:t>E</a:t>
            </a:r>
          </a:p>
        </p:txBody>
      </p:sp>
      <p:sp>
        <p:nvSpPr>
          <p:cNvPr id="11424" name="Text Box 160"/>
          <p:cNvSpPr txBox="1">
            <a:spLocks noChangeArrowheads="1"/>
          </p:cNvSpPr>
          <p:nvPr/>
        </p:nvSpPr>
        <p:spPr bwMode="auto">
          <a:xfrm>
            <a:off x="3597275" y="4953000"/>
            <a:ext cx="212725" cy="296863"/>
          </a:xfrm>
          <a:prstGeom prst="rect">
            <a:avLst/>
          </a:prstGeom>
          <a:noFill/>
          <a:ln w="9525">
            <a:noFill/>
            <a:miter lim="800000"/>
            <a:headEnd/>
            <a:tailEnd/>
          </a:ln>
        </p:spPr>
        <p:txBody>
          <a:bodyPr lIns="0" tIns="0" rIns="0" bIns="0"/>
          <a:lstStyle/>
          <a:p>
            <a:pPr algn="r" eaLnBrk="0" hangingPunct="0"/>
            <a:r>
              <a:rPr lang="en-US" sz="1800">
                <a:latin typeface="Arial" charset="0"/>
              </a:rPr>
              <a:t>F</a:t>
            </a:r>
          </a:p>
        </p:txBody>
      </p:sp>
      <p:sp>
        <p:nvSpPr>
          <p:cNvPr id="11425" name="Text Box 161"/>
          <p:cNvSpPr txBox="1">
            <a:spLocks noChangeArrowheads="1"/>
          </p:cNvSpPr>
          <p:nvPr/>
        </p:nvSpPr>
        <p:spPr bwMode="auto">
          <a:xfrm>
            <a:off x="4572000" y="6516688"/>
            <a:ext cx="330200" cy="265112"/>
          </a:xfrm>
          <a:prstGeom prst="rect">
            <a:avLst/>
          </a:prstGeom>
          <a:noFill/>
          <a:ln w="9525">
            <a:noFill/>
            <a:miter lim="800000"/>
            <a:headEnd/>
            <a:tailEnd/>
          </a:ln>
        </p:spPr>
        <p:txBody>
          <a:bodyPr lIns="0" tIns="0" rIns="0" bIns="0"/>
          <a:lstStyle/>
          <a:p>
            <a:pPr algn="ctr" eaLnBrk="0" hangingPunct="0"/>
            <a:r>
              <a:rPr lang="en-US" sz="1400">
                <a:latin typeface="Arial" charset="0"/>
              </a:rPr>
              <a:t>30</a:t>
            </a:r>
          </a:p>
        </p:txBody>
      </p:sp>
      <p:sp>
        <p:nvSpPr>
          <p:cNvPr id="11426" name="Line 162"/>
          <p:cNvSpPr>
            <a:spLocks noChangeShapeType="1"/>
          </p:cNvSpPr>
          <p:nvPr/>
        </p:nvSpPr>
        <p:spPr bwMode="auto">
          <a:xfrm>
            <a:off x="2286000" y="4572000"/>
            <a:ext cx="2514600" cy="1905000"/>
          </a:xfrm>
          <a:prstGeom prst="line">
            <a:avLst/>
          </a:prstGeom>
          <a:noFill/>
          <a:ln w="38100">
            <a:solidFill>
              <a:schemeClr val="tx1"/>
            </a:solidFill>
            <a:round/>
            <a:headEnd/>
            <a:tailEnd/>
          </a:ln>
        </p:spPr>
        <p:txBody>
          <a:bodyPr/>
          <a:lstStyle/>
          <a:p>
            <a:endParaRPr lang="id-ID"/>
          </a:p>
        </p:txBody>
      </p:sp>
      <p:sp>
        <p:nvSpPr>
          <p:cNvPr id="11427" name="Text Box 163"/>
          <p:cNvSpPr txBox="1">
            <a:spLocks noChangeArrowheads="1"/>
          </p:cNvSpPr>
          <p:nvPr/>
        </p:nvSpPr>
        <p:spPr bwMode="auto">
          <a:xfrm>
            <a:off x="4038600" y="6516688"/>
            <a:ext cx="228600" cy="265112"/>
          </a:xfrm>
          <a:prstGeom prst="rect">
            <a:avLst/>
          </a:prstGeom>
          <a:noFill/>
          <a:ln w="9525">
            <a:noFill/>
            <a:miter lim="800000"/>
            <a:headEnd/>
            <a:tailEnd/>
          </a:ln>
        </p:spPr>
        <p:txBody>
          <a:bodyPr lIns="0" tIns="0" rIns="0" bIns="0"/>
          <a:lstStyle/>
          <a:p>
            <a:pPr algn="r" eaLnBrk="0" hangingPunct="0"/>
            <a:r>
              <a:rPr lang="en-US" sz="1400">
                <a:latin typeface="Arial" charset="0"/>
              </a:rPr>
              <a:t>20</a:t>
            </a:r>
          </a:p>
        </p:txBody>
      </p:sp>
      <p:sp>
        <p:nvSpPr>
          <p:cNvPr id="11428" name="Text Box 164"/>
          <p:cNvSpPr txBox="1">
            <a:spLocks noChangeArrowheads="1"/>
          </p:cNvSpPr>
          <p:nvPr/>
        </p:nvSpPr>
        <p:spPr bwMode="auto">
          <a:xfrm>
            <a:off x="2438400" y="4876800"/>
            <a:ext cx="284163" cy="231775"/>
          </a:xfrm>
          <a:prstGeom prst="rect">
            <a:avLst/>
          </a:prstGeom>
          <a:noFill/>
          <a:ln w="9525">
            <a:noFill/>
            <a:miter lim="800000"/>
            <a:headEnd/>
            <a:tailEnd/>
          </a:ln>
        </p:spPr>
        <p:txBody>
          <a:bodyPr lIns="0" tIns="0" rIns="0" bIns="0"/>
          <a:lstStyle/>
          <a:p>
            <a:pPr algn="r" eaLnBrk="0" hangingPunct="0"/>
            <a:r>
              <a:rPr lang="en-US" sz="1400">
                <a:latin typeface="Arial" charset="0"/>
              </a:rPr>
              <a:t>20</a:t>
            </a:r>
          </a:p>
        </p:txBody>
      </p:sp>
      <p:sp>
        <p:nvSpPr>
          <p:cNvPr id="11429" name="Text Box 165"/>
          <p:cNvSpPr txBox="1">
            <a:spLocks noChangeArrowheads="1"/>
          </p:cNvSpPr>
          <p:nvPr/>
        </p:nvSpPr>
        <p:spPr bwMode="auto">
          <a:xfrm>
            <a:off x="4860925" y="6172200"/>
            <a:ext cx="244475" cy="341313"/>
          </a:xfrm>
          <a:prstGeom prst="rect">
            <a:avLst/>
          </a:prstGeom>
          <a:noFill/>
          <a:ln w="9525">
            <a:noFill/>
            <a:miter lim="800000"/>
            <a:headEnd/>
            <a:tailEnd/>
          </a:ln>
        </p:spPr>
        <p:txBody>
          <a:bodyPr lIns="0" tIns="0" rIns="0" bIns="0"/>
          <a:lstStyle/>
          <a:p>
            <a:pPr eaLnBrk="0" hangingPunct="0"/>
            <a:r>
              <a:rPr lang="en-US" sz="1800">
                <a:latin typeface="Arial" charset="0"/>
              </a:rPr>
              <a:t>G</a:t>
            </a:r>
          </a:p>
        </p:txBody>
      </p:sp>
      <p:sp>
        <p:nvSpPr>
          <p:cNvPr id="11430" name="Text Box 166"/>
          <p:cNvSpPr txBox="1">
            <a:spLocks noChangeArrowheads="1"/>
          </p:cNvSpPr>
          <p:nvPr/>
        </p:nvSpPr>
        <p:spPr bwMode="auto">
          <a:xfrm>
            <a:off x="609600" y="2514600"/>
            <a:ext cx="1905000" cy="304800"/>
          </a:xfrm>
          <a:prstGeom prst="rect">
            <a:avLst/>
          </a:prstGeom>
          <a:noFill/>
          <a:ln w="9525">
            <a:noFill/>
            <a:miter lim="800000"/>
            <a:headEnd/>
            <a:tailEnd/>
          </a:ln>
        </p:spPr>
        <p:txBody>
          <a:bodyPr lIns="0" tIns="0" rIns="0" bIns="0"/>
          <a:lstStyle/>
          <a:p>
            <a:pPr algn="ctr" eaLnBrk="0" hangingPunct="0"/>
            <a:r>
              <a:rPr lang="en-US" sz="1800">
                <a:latin typeface="Arial" charset="0"/>
              </a:rPr>
              <a:t>2X</a:t>
            </a:r>
            <a:r>
              <a:rPr lang="en-US" sz="1800" baseline="-25000">
                <a:latin typeface="Arial" charset="0"/>
              </a:rPr>
              <a:t>1</a:t>
            </a:r>
            <a:r>
              <a:rPr lang="en-US" sz="1800">
                <a:latin typeface="Arial" charset="0"/>
              </a:rPr>
              <a:t> + 1X</a:t>
            </a:r>
            <a:r>
              <a:rPr lang="en-US" sz="1800" baseline="-25000">
                <a:latin typeface="Arial" charset="0"/>
              </a:rPr>
              <a:t>2</a:t>
            </a:r>
            <a:r>
              <a:rPr lang="en-US" sz="1800">
                <a:latin typeface="Arial" charset="0"/>
              </a:rPr>
              <a:t> = 40</a:t>
            </a:r>
            <a:endParaRPr lang="en-US" sz="2800">
              <a:latin typeface="Arial" charset="0"/>
            </a:endParaRPr>
          </a:p>
        </p:txBody>
      </p:sp>
      <p:sp>
        <p:nvSpPr>
          <p:cNvPr id="11431" name="Line 167"/>
          <p:cNvSpPr>
            <a:spLocks noChangeShapeType="1"/>
          </p:cNvSpPr>
          <p:nvPr/>
        </p:nvSpPr>
        <p:spPr bwMode="auto">
          <a:xfrm>
            <a:off x="6096000" y="5257800"/>
            <a:ext cx="0" cy="304800"/>
          </a:xfrm>
          <a:prstGeom prst="line">
            <a:avLst/>
          </a:prstGeom>
          <a:noFill/>
          <a:ln w="38100">
            <a:solidFill>
              <a:schemeClr val="tx1"/>
            </a:solidFill>
            <a:round/>
            <a:headEnd/>
            <a:tailEnd type="triangle" w="med" len="med"/>
          </a:ln>
        </p:spPr>
        <p:txBody>
          <a:bodyPr/>
          <a:lstStyle/>
          <a:p>
            <a:endParaRPr lang="id-ID"/>
          </a:p>
        </p:txBody>
      </p:sp>
      <p:sp>
        <p:nvSpPr>
          <p:cNvPr id="11432" name="Line 168"/>
          <p:cNvSpPr>
            <a:spLocks noChangeShapeType="1"/>
          </p:cNvSpPr>
          <p:nvPr/>
        </p:nvSpPr>
        <p:spPr bwMode="auto">
          <a:xfrm flipH="1">
            <a:off x="2314575" y="4724400"/>
            <a:ext cx="152400" cy="152400"/>
          </a:xfrm>
          <a:prstGeom prst="line">
            <a:avLst/>
          </a:prstGeom>
          <a:noFill/>
          <a:ln w="38100">
            <a:solidFill>
              <a:schemeClr val="tx1"/>
            </a:solidFill>
            <a:round/>
            <a:headEnd/>
            <a:tailEnd type="triangle" w="med" len="med"/>
          </a:ln>
        </p:spPr>
        <p:txBody>
          <a:bodyPr/>
          <a:lstStyle/>
          <a:p>
            <a:endParaRPr lang="id-ID"/>
          </a:p>
        </p:txBody>
      </p:sp>
      <p:sp>
        <p:nvSpPr>
          <p:cNvPr id="11433" name="Line 169"/>
          <p:cNvSpPr>
            <a:spLocks noChangeShapeType="1"/>
          </p:cNvSpPr>
          <p:nvPr/>
        </p:nvSpPr>
        <p:spPr bwMode="auto">
          <a:xfrm flipH="1">
            <a:off x="2238375" y="2895600"/>
            <a:ext cx="228600" cy="152400"/>
          </a:xfrm>
          <a:prstGeom prst="line">
            <a:avLst/>
          </a:prstGeom>
          <a:noFill/>
          <a:ln w="38100">
            <a:solidFill>
              <a:schemeClr val="tx1"/>
            </a:solidFill>
            <a:round/>
            <a:headEnd/>
            <a:tailEnd type="triangle" w="med" len="med"/>
          </a:ln>
        </p:spPr>
        <p:txBody>
          <a:bodyPr/>
          <a:lstStyle/>
          <a:p>
            <a:endParaRPr lang="id-ID"/>
          </a:p>
        </p:txBody>
      </p:sp>
      <p:sp>
        <p:nvSpPr>
          <p:cNvPr id="11434" name="Line 170"/>
          <p:cNvSpPr>
            <a:spLocks noChangeShapeType="1"/>
          </p:cNvSpPr>
          <p:nvPr/>
        </p:nvSpPr>
        <p:spPr bwMode="auto">
          <a:xfrm>
            <a:off x="2362200" y="2667000"/>
            <a:ext cx="1828800" cy="3810000"/>
          </a:xfrm>
          <a:prstGeom prst="line">
            <a:avLst/>
          </a:prstGeom>
          <a:noFill/>
          <a:ln w="38100">
            <a:solidFill>
              <a:schemeClr val="tx1"/>
            </a:solidFill>
            <a:round/>
            <a:headEnd/>
            <a:tailEnd/>
          </a:ln>
        </p:spPr>
        <p:txBody>
          <a:bodyPr/>
          <a:lstStyle/>
          <a:p>
            <a:endParaRPr lang="id-ID"/>
          </a:p>
        </p:txBody>
      </p:sp>
      <p:grpSp>
        <p:nvGrpSpPr>
          <p:cNvPr id="2" name="Group 171"/>
          <p:cNvGrpSpPr>
            <a:grpSpLocks/>
          </p:cNvGrpSpPr>
          <p:nvPr/>
        </p:nvGrpSpPr>
        <p:grpSpPr bwMode="auto">
          <a:xfrm>
            <a:off x="4343400" y="5791200"/>
            <a:ext cx="320675" cy="366713"/>
            <a:chOff x="2054" y="2622"/>
            <a:chExt cx="202" cy="231"/>
          </a:xfrm>
        </p:grpSpPr>
        <p:sp>
          <p:nvSpPr>
            <p:cNvPr id="7207" name="Oval 172"/>
            <p:cNvSpPr>
              <a:spLocks noChangeArrowheads="1"/>
            </p:cNvSpPr>
            <p:nvPr/>
          </p:nvSpPr>
          <p:spPr bwMode="auto">
            <a:xfrm>
              <a:off x="2064" y="2640"/>
              <a:ext cx="192" cy="192"/>
            </a:xfrm>
            <a:prstGeom prst="ellipse">
              <a:avLst/>
            </a:prstGeom>
            <a:noFill/>
            <a:ln w="9525">
              <a:solidFill>
                <a:schemeClr val="tx1"/>
              </a:solidFill>
              <a:round/>
              <a:headEnd/>
              <a:tailEnd/>
            </a:ln>
          </p:spPr>
          <p:txBody>
            <a:bodyPr wrap="none" anchor="ctr"/>
            <a:lstStyle/>
            <a:p>
              <a:pPr eaLnBrk="0" hangingPunct="0"/>
              <a:endParaRPr lang="id-ID"/>
            </a:p>
          </p:txBody>
        </p:sp>
        <p:sp>
          <p:nvSpPr>
            <p:cNvPr id="7208" name="Text Box 173"/>
            <p:cNvSpPr txBox="1">
              <a:spLocks noChangeArrowheads="1"/>
            </p:cNvSpPr>
            <p:nvPr/>
          </p:nvSpPr>
          <p:spPr bwMode="auto">
            <a:xfrm>
              <a:off x="2054" y="2622"/>
              <a:ext cx="196" cy="231"/>
            </a:xfrm>
            <a:prstGeom prst="rect">
              <a:avLst/>
            </a:prstGeom>
            <a:noFill/>
            <a:ln w="9525">
              <a:noFill/>
              <a:miter lim="800000"/>
              <a:headEnd/>
              <a:tailEnd/>
            </a:ln>
          </p:spPr>
          <p:txBody>
            <a:bodyPr wrap="none">
              <a:spAutoFit/>
            </a:bodyPr>
            <a:lstStyle/>
            <a:p>
              <a:pPr eaLnBrk="0" hangingPunct="0"/>
              <a:r>
                <a:rPr lang="en-US" sz="1800">
                  <a:latin typeface="Arial" charset="0"/>
                </a:rPr>
                <a:t>1</a:t>
              </a:r>
            </a:p>
          </p:txBody>
        </p:sp>
      </p:grpSp>
      <p:grpSp>
        <p:nvGrpSpPr>
          <p:cNvPr id="3" name="Group 174"/>
          <p:cNvGrpSpPr>
            <a:grpSpLocks/>
          </p:cNvGrpSpPr>
          <p:nvPr/>
        </p:nvGrpSpPr>
        <p:grpSpPr bwMode="auto">
          <a:xfrm>
            <a:off x="3260725" y="4162425"/>
            <a:ext cx="320675" cy="366713"/>
            <a:chOff x="2054" y="2622"/>
            <a:chExt cx="202" cy="231"/>
          </a:xfrm>
        </p:grpSpPr>
        <p:sp>
          <p:nvSpPr>
            <p:cNvPr id="7205" name="Oval 175"/>
            <p:cNvSpPr>
              <a:spLocks noChangeArrowheads="1"/>
            </p:cNvSpPr>
            <p:nvPr/>
          </p:nvSpPr>
          <p:spPr bwMode="auto">
            <a:xfrm>
              <a:off x="2064" y="2640"/>
              <a:ext cx="192" cy="192"/>
            </a:xfrm>
            <a:prstGeom prst="ellipse">
              <a:avLst/>
            </a:prstGeom>
            <a:noFill/>
            <a:ln w="9525">
              <a:solidFill>
                <a:schemeClr val="tx1"/>
              </a:solidFill>
              <a:round/>
              <a:headEnd/>
              <a:tailEnd/>
            </a:ln>
          </p:spPr>
          <p:txBody>
            <a:bodyPr wrap="none" anchor="ctr"/>
            <a:lstStyle/>
            <a:p>
              <a:pPr eaLnBrk="0" hangingPunct="0"/>
              <a:endParaRPr lang="id-ID"/>
            </a:p>
          </p:txBody>
        </p:sp>
        <p:sp>
          <p:nvSpPr>
            <p:cNvPr id="7206" name="Text Box 176"/>
            <p:cNvSpPr txBox="1">
              <a:spLocks noChangeArrowheads="1"/>
            </p:cNvSpPr>
            <p:nvPr/>
          </p:nvSpPr>
          <p:spPr bwMode="auto">
            <a:xfrm>
              <a:off x="2054" y="2622"/>
              <a:ext cx="196" cy="231"/>
            </a:xfrm>
            <a:prstGeom prst="rect">
              <a:avLst/>
            </a:prstGeom>
            <a:noFill/>
            <a:ln w="9525">
              <a:noFill/>
              <a:miter lim="800000"/>
              <a:headEnd/>
              <a:tailEnd/>
            </a:ln>
          </p:spPr>
          <p:txBody>
            <a:bodyPr wrap="none">
              <a:spAutoFit/>
            </a:bodyPr>
            <a:lstStyle/>
            <a:p>
              <a:pPr eaLnBrk="0" hangingPunct="0"/>
              <a:r>
                <a:rPr lang="en-US" sz="1800">
                  <a:latin typeface="Arial" charset="0"/>
                </a:rPr>
                <a:t>3</a:t>
              </a:r>
            </a:p>
          </p:txBody>
        </p:sp>
      </p:grpSp>
      <p:grpSp>
        <p:nvGrpSpPr>
          <p:cNvPr id="4" name="Group 177"/>
          <p:cNvGrpSpPr>
            <a:grpSpLocks/>
          </p:cNvGrpSpPr>
          <p:nvPr/>
        </p:nvGrpSpPr>
        <p:grpSpPr bwMode="auto">
          <a:xfrm>
            <a:off x="5791200" y="4876800"/>
            <a:ext cx="320675" cy="366713"/>
            <a:chOff x="2054" y="2622"/>
            <a:chExt cx="202" cy="231"/>
          </a:xfrm>
        </p:grpSpPr>
        <p:sp>
          <p:nvSpPr>
            <p:cNvPr id="7203" name="Oval 178"/>
            <p:cNvSpPr>
              <a:spLocks noChangeArrowheads="1"/>
            </p:cNvSpPr>
            <p:nvPr/>
          </p:nvSpPr>
          <p:spPr bwMode="auto">
            <a:xfrm>
              <a:off x="2064" y="2640"/>
              <a:ext cx="192" cy="192"/>
            </a:xfrm>
            <a:prstGeom prst="ellipse">
              <a:avLst/>
            </a:prstGeom>
            <a:noFill/>
            <a:ln w="9525">
              <a:solidFill>
                <a:schemeClr val="tx1"/>
              </a:solidFill>
              <a:round/>
              <a:headEnd/>
              <a:tailEnd/>
            </a:ln>
          </p:spPr>
          <p:txBody>
            <a:bodyPr wrap="none" anchor="ctr"/>
            <a:lstStyle/>
            <a:p>
              <a:pPr eaLnBrk="0" hangingPunct="0"/>
              <a:endParaRPr lang="id-ID"/>
            </a:p>
          </p:txBody>
        </p:sp>
        <p:sp>
          <p:nvSpPr>
            <p:cNvPr id="7204" name="Text Box 179"/>
            <p:cNvSpPr txBox="1">
              <a:spLocks noChangeArrowheads="1"/>
            </p:cNvSpPr>
            <p:nvPr/>
          </p:nvSpPr>
          <p:spPr bwMode="auto">
            <a:xfrm>
              <a:off x="2054" y="2622"/>
              <a:ext cx="196" cy="231"/>
            </a:xfrm>
            <a:prstGeom prst="rect">
              <a:avLst/>
            </a:prstGeom>
            <a:noFill/>
            <a:ln w="9525">
              <a:noFill/>
              <a:miter lim="800000"/>
              <a:headEnd/>
              <a:tailEnd/>
            </a:ln>
          </p:spPr>
          <p:txBody>
            <a:bodyPr wrap="none">
              <a:spAutoFit/>
            </a:bodyPr>
            <a:lstStyle/>
            <a:p>
              <a:pPr eaLnBrk="0" hangingPunct="0"/>
              <a:r>
                <a:rPr lang="en-US" sz="1800">
                  <a:latin typeface="Arial" charset="0"/>
                </a:rPr>
                <a:t>2</a:t>
              </a:r>
            </a:p>
          </p:txBody>
        </p:sp>
      </p:grpSp>
      <p:sp>
        <p:nvSpPr>
          <p:cNvPr id="11444" name="Text Box 180"/>
          <p:cNvSpPr txBox="1">
            <a:spLocks noChangeArrowheads="1"/>
          </p:cNvSpPr>
          <p:nvPr/>
        </p:nvSpPr>
        <p:spPr bwMode="auto">
          <a:xfrm>
            <a:off x="2955925" y="5791200"/>
            <a:ext cx="795338" cy="304800"/>
          </a:xfrm>
          <a:prstGeom prst="rect">
            <a:avLst/>
          </a:prstGeom>
          <a:noFill/>
          <a:ln w="9525">
            <a:noFill/>
            <a:miter lim="800000"/>
            <a:headEnd/>
            <a:tailEnd/>
          </a:ln>
          <a:effectLst/>
        </p:spPr>
        <p:txBody>
          <a:bodyPr wrap="none">
            <a:spAutoFit/>
          </a:bodyPr>
          <a:lstStyle/>
          <a:p>
            <a:pPr eaLnBrk="0" hangingPunct="0">
              <a:defRPr/>
            </a:pPr>
            <a:r>
              <a:rPr lang="en-US" sz="1400">
                <a:effectLst>
                  <a:outerShdw blurRad="38100" dist="38100" dir="2700000" algn="tl">
                    <a:srgbClr val="FFFFFF"/>
                  </a:outerShdw>
                </a:effectLst>
                <a:latin typeface="Arial" charset="0"/>
              </a:rPr>
              <a:t>feasible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291"/>
                                        </p:tgtEl>
                                        <p:attrNameLst>
                                          <p:attrName>style.visibility</p:attrName>
                                        </p:attrNameLst>
                                      </p:cBhvr>
                                      <p:to>
                                        <p:strVal val="visible"/>
                                      </p:to>
                                    </p:set>
                                    <p:animEffect transition="in" filter="wipe(left)">
                                      <p:cBhvr>
                                        <p:cTn id="7" dur="500"/>
                                        <p:tgtEl>
                                          <p:spTgt spid="1129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418"/>
                                        </p:tgtEl>
                                        <p:attrNameLst>
                                          <p:attrName>style.visibility</p:attrName>
                                        </p:attrNameLst>
                                      </p:cBhvr>
                                      <p:to>
                                        <p:strVal val="visible"/>
                                      </p:to>
                                    </p:set>
                                    <p:animEffect transition="in" filter="wipe(left)">
                                      <p:cBhvr>
                                        <p:cTn id="11" dur="500"/>
                                        <p:tgtEl>
                                          <p:spTgt spid="11418"/>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1416"/>
                                        </p:tgtEl>
                                        <p:attrNameLst>
                                          <p:attrName>style.visibility</p:attrName>
                                        </p:attrNameLst>
                                      </p:cBhvr>
                                      <p:to>
                                        <p:strVal val="visible"/>
                                      </p:to>
                                    </p:set>
                                    <p:animEffect transition="in" filter="dissolve">
                                      <p:cBhvr>
                                        <p:cTn id="15" dur="500"/>
                                        <p:tgtEl>
                                          <p:spTgt spid="11416"/>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1419"/>
                                        </p:tgtEl>
                                        <p:attrNameLst>
                                          <p:attrName>style.visibility</p:attrName>
                                        </p:attrNameLst>
                                      </p:cBhvr>
                                      <p:to>
                                        <p:strVal val="visible"/>
                                      </p:to>
                                    </p:set>
                                    <p:animEffect transition="in" filter="wipe(down)">
                                      <p:cBhvr>
                                        <p:cTn id="19" dur="500"/>
                                        <p:tgtEl>
                                          <p:spTgt spid="11419"/>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11415"/>
                                        </p:tgtEl>
                                        <p:attrNameLst>
                                          <p:attrName>style.visibility</p:attrName>
                                        </p:attrNameLst>
                                      </p:cBhvr>
                                      <p:to>
                                        <p:strVal val="visible"/>
                                      </p:to>
                                    </p:set>
                                    <p:animEffect transition="in" filter="dissolve">
                                      <p:cBhvr>
                                        <p:cTn id="23" dur="500"/>
                                        <p:tgtEl>
                                          <p:spTgt spid="11415"/>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11417"/>
                                        </p:tgtEl>
                                        <p:attrNameLst>
                                          <p:attrName>style.visibility</p:attrName>
                                        </p:attrNameLst>
                                      </p:cBhvr>
                                      <p:to>
                                        <p:strVal val="visible"/>
                                      </p:to>
                                    </p:set>
                                    <p:animEffect transition="in" filter="dissolve">
                                      <p:cBhvr>
                                        <p:cTn id="27" dur="500"/>
                                        <p:tgtEl>
                                          <p:spTgt spid="11417"/>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11425"/>
                                        </p:tgtEl>
                                        <p:attrNameLst>
                                          <p:attrName>style.visibility</p:attrName>
                                        </p:attrNameLst>
                                      </p:cBhvr>
                                      <p:to>
                                        <p:strVal val="visible"/>
                                      </p:to>
                                    </p:set>
                                    <p:animEffect transition="in" filter="dissolve">
                                      <p:cBhvr>
                                        <p:cTn id="31" dur="500"/>
                                        <p:tgtEl>
                                          <p:spTgt spid="11425"/>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11426"/>
                                        </p:tgtEl>
                                        <p:attrNameLst>
                                          <p:attrName>style.visibility</p:attrName>
                                        </p:attrNameLst>
                                      </p:cBhvr>
                                      <p:to>
                                        <p:strVal val="visible"/>
                                      </p:to>
                                    </p:set>
                                    <p:animEffect transition="in" filter="wipe(down)">
                                      <p:cBhvr>
                                        <p:cTn id="35" dur="500"/>
                                        <p:tgtEl>
                                          <p:spTgt spid="11426"/>
                                        </p:tgtEl>
                                      </p:cBhvr>
                                    </p:animEffect>
                                  </p:childTnLst>
                                </p:cTn>
                              </p:par>
                            </p:childTnLst>
                          </p:cTn>
                        </p:par>
                        <p:par>
                          <p:cTn id="36" fill="hold">
                            <p:stCondLst>
                              <p:cond delay="4000"/>
                            </p:stCondLst>
                            <p:childTnLst>
                              <p:par>
                                <p:cTn id="37" presetID="9" presetClass="entr" presetSubtype="0" fill="hold" grpId="0" nodeType="afterEffect">
                                  <p:stCondLst>
                                    <p:cond delay="0"/>
                                  </p:stCondLst>
                                  <p:childTnLst>
                                    <p:set>
                                      <p:cBhvr>
                                        <p:cTn id="38" dur="1" fill="hold">
                                          <p:stCondLst>
                                            <p:cond delay="0"/>
                                          </p:stCondLst>
                                        </p:cTn>
                                        <p:tgtEl>
                                          <p:spTgt spid="11428"/>
                                        </p:tgtEl>
                                        <p:attrNameLst>
                                          <p:attrName>style.visibility</p:attrName>
                                        </p:attrNameLst>
                                      </p:cBhvr>
                                      <p:to>
                                        <p:strVal val="visible"/>
                                      </p:to>
                                    </p:set>
                                    <p:animEffect transition="in" filter="dissolve">
                                      <p:cBhvr>
                                        <p:cTn id="39" dur="500"/>
                                        <p:tgtEl>
                                          <p:spTgt spid="11428"/>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11432"/>
                                        </p:tgtEl>
                                        <p:attrNameLst>
                                          <p:attrName>style.visibility</p:attrName>
                                        </p:attrNameLst>
                                      </p:cBhvr>
                                      <p:to>
                                        <p:strVal val="visible"/>
                                      </p:to>
                                    </p:set>
                                    <p:animEffect transition="in" filter="wipe(up)">
                                      <p:cBhvr>
                                        <p:cTn id="43" dur="500"/>
                                        <p:tgtEl>
                                          <p:spTgt spid="11432"/>
                                        </p:tgtEl>
                                      </p:cBhvr>
                                    </p:animEffect>
                                  </p:childTnLst>
                                </p:cTn>
                              </p:par>
                            </p:childTnLst>
                          </p:cTn>
                        </p:par>
                        <p:par>
                          <p:cTn id="44" fill="hold">
                            <p:stCondLst>
                              <p:cond delay="5000"/>
                            </p:stCondLst>
                            <p:childTnLst>
                              <p:par>
                                <p:cTn id="45" presetID="9" presetClass="entr" presetSubtype="0" fill="hold" grpId="0" nodeType="afterEffect">
                                  <p:stCondLst>
                                    <p:cond delay="0"/>
                                  </p:stCondLst>
                                  <p:childTnLst>
                                    <p:set>
                                      <p:cBhvr>
                                        <p:cTn id="46" dur="1" fill="hold">
                                          <p:stCondLst>
                                            <p:cond delay="0"/>
                                          </p:stCondLst>
                                        </p:cTn>
                                        <p:tgtEl>
                                          <p:spTgt spid="11412"/>
                                        </p:tgtEl>
                                        <p:attrNameLst>
                                          <p:attrName>style.visibility</p:attrName>
                                        </p:attrNameLst>
                                      </p:cBhvr>
                                      <p:to>
                                        <p:strVal val="visible"/>
                                      </p:to>
                                    </p:set>
                                    <p:animEffect transition="in" filter="dissolve">
                                      <p:cBhvr>
                                        <p:cTn id="47" dur="500"/>
                                        <p:tgtEl>
                                          <p:spTgt spid="11412"/>
                                        </p:tgtEl>
                                      </p:cBhvr>
                                    </p:animEffect>
                                  </p:childTnLst>
                                </p:cTn>
                              </p:par>
                            </p:childTnLst>
                          </p:cTn>
                        </p:par>
                        <p:par>
                          <p:cTn id="48" fill="hold">
                            <p:stCondLst>
                              <p:cond delay="5500"/>
                            </p:stCondLst>
                            <p:childTnLst>
                              <p:par>
                                <p:cTn id="49" presetID="9" presetClass="entr" presetSubtype="0" fill="hold" nodeType="after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dissolve">
                                      <p:cBhvr>
                                        <p:cTn id="51" dur="500"/>
                                        <p:tgtEl>
                                          <p:spTgt spid="2"/>
                                        </p:tgtEl>
                                      </p:cBhvr>
                                    </p:animEffect>
                                  </p:childTnLst>
                                </p:cTn>
                              </p:par>
                            </p:childTnLst>
                          </p:cTn>
                        </p:par>
                        <p:par>
                          <p:cTn id="52" fill="hold">
                            <p:stCondLst>
                              <p:cond delay="6000"/>
                            </p:stCondLst>
                            <p:childTnLst>
                              <p:par>
                                <p:cTn id="53" presetID="9" presetClass="entr" presetSubtype="0" fill="hold" grpId="0" nodeType="afterEffect">
                                  <p:stCondLst>
                                    <p:cond delay="0"/>
                                  </p:stCondLst>
                                  <p:childTnLst>
                                    <p:set>
                                      <p:cBhvr>
                                        <p:cTn id="54" dur="1" fill="hold">
                                          <p:stCondLst>
                                            <p:cond delay="0"/>
                                          </p:stCondLst>
                                        </p:cTn>
                                        <p:tgtEl>
                                          <p:spTgt spid="11422"/>
                                        </p:tgtEl>
                                        <p:attrNameLst>
                                          <p:attrName>style.visibility</p:attrName>
                                        </p:attrNameLst>
                                      </p:cBhvr>
                                      <p:to>
                                        <p:strVal val="visible"/>
                                      </p:to>
                                    </p:set>
                                    <p:animEffect transition="in" filter="dissolve">
                                      <p:cBhvr>
                                        <p:cTn id="55" dur="500"/>
                                        <p:tgtEl>
                                          <p:spTgt spid="11422"/>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11421"/>
                                        </p:tgtEl>
                                        <p:attrNameLst>
                                          <p:attrName>style.visibility</p:attrName>
                                        </p:attrNameLst>
                                      </p:cBhvr>
                                      <p:to>
                                        <p:strVal val="visible"/>
                                      </p:to>
                                    </p:set>
                                    <p:animEffect transition="in" filter="wipe(left)">
                                      <p:cBhvr>
                                        <p:cTn id="59" dur="500"/>
                                        <p:tgtEl>
                                          <p:spTgt spid="11421"/>
                                        </p:tgtEl>
                                      </p:cBhvr>
                                    </p:animEffect>
                                  </p:childTnLst>
                                </p:cTn>
                              </p:par>
                            </p:childTnLst>
                          </p:cTn>
                        </p:par>
                        <p:par>
                          <p:cTn id="60" fill="hold">
                            <p:stCondLst>
                              <p:cond delay="7000"/>
                            </p:stCondLst>
                            <p:childTnLst>
                              <p:par>
                                <p:cTn id="61" presetID="22" presetClass="entr" presetSubtype="1" fill="hold" grpId="0" nodeType="afterEffect">
                                  <p:stCondLst>
                                    <p:cond delay="0"/>
                                  </p:stCondLst>
                                  <p:childTnLst>
                                    <p:set>
                                      <p:cBhvr>
                                        <p:cTn id="62" dur="1" fill="hold">
                                          <p:stCondLst>
                                            <p:cond delay="0"/>
                                          </p:stCondLst>
                                        </p:cTn>
                                        <p:tgtEl>
                                          <p:spTgt spid="11431"/>
                                        </p:tgtEl>
                                        <p:attrNameLst>
                                          <p:attrName>style.visibility</p:attrName>
                                        </p:attrNameLst>
                                      </p:cBhvr>
                                      <p:to>
                                        <p:strVal val="visible"/>
                                      </p:to>
                                    </p:set>
                                    <p:animEffect transition="in" filter="wipe(up)">
                                      <p:cBhvr>
                                        <p:cTn id="63" dur="500"/>
                                        <p:tgtEl>
                                          <p:spTgt spid="11431"/>
                                        </p:tgtEl>
                                      </p:cBhvr>
                                    </p:animEffect>
                                  </p:childTnLst>
                                </p:cTn>
                              </p:par>
                            </p:childTnLst>
                          </p:cTn>
                        </p:par>
                        <p:par>
                          <p:cTn id="64" fill="hold">
                            <p:stCondLst>
                              <p:cond delay="7500"/>
                            </p:stCondLst>
                            <p:childTnLst>
                              <p:par>
                                <p:cTn id="65" presetID="9" presetClass="entr" presetSubtype="0" fill="hold" grpId="0" nodeType="afterEffect">
                                  <p:stCondLst>
                                    <p:cond delay="0"/>
                                  </p:stCondLst>
                                  <p:childTnLst>
                                    <p:set>
                                      <p:cBhvr>
                                        <p:cTn id="66" dur="1" fill="hold">
                                          <p:stCondLst>
                                            <p:cond delay="0"/>
                                          </p:stCondLst>
                                        </p:cTn>
                                        <p:tgtEl>
                                          <p:spTgt spid="11420"/>
                                        </p:tgtEl>
                                        <p:attrNameLst>
                                          <p:attrName>style.visibility</p:attrName>
                                        </p:attrNameLst>
                                      </p:cBhvr>
                                      <p:to>
                                        <p:strVal val="visible"/>
                                      </p:to>
                                    </p:set>
                                    <p:animEffect transition="in" filter="dissolve">
                                      <p:cBhvr>
                                        <p:cTn id="67" dur="500"/>
                                        <p:tgtEl>
                                          <p:spTgt spid="11420"/>
                                        </p:tgtEl>
                                      </p:cBhvr>
                                    </p:animEffect>
                                  </p:childTnLst>
                                </p:cTn>
                              </p:par>
                            </p:childTnLst>
                          </p:cTn>
                        </p:par>
                        <p:par>
                          <p:cTn id="68" fill="hold">
                            <p:stCondLst>
                              <p:cond delay="8000"/>
                            </p:stCondLst>
                            <p:childTnLst>
                              <p:par>
                                <p:cTn id="69" presetID="9" presetClass="entr" presetSubtype="0" fill="hold" nodeType="afterEffect">
                                  <p:stCondLst>
                                    <p:cond delay="0"/>
                                  </p:stCondLst>
                                  <p:childTnLst>
                                    <p:set>
                                      <p:cBhvr>
                                        <p:cTn id="70" dur="1" fill="hold">
                                          <p:stCondLst>
                                            <p:cond delay="0"/>
                                          </p:stCondLst>
                                        </p:cTn>
                                        <p:tgtEl>
                                          <p:spTgt spid="4"/>
                                        </p:tgtEl>
                                        <p:attrNameLst>
                                          <p:attrName>style.visibility</p:attrName>
                                        </p:attrNameLst>
                                      </p:cBhvr>
                                      <p:to>
                                        <p:strVal val="visible"/>
                                      </p:to>
                                    </p:set>
                                    <p:animEffect transition="in" filter="dissolve">
                                      <p:cBhvr>
                                        <p:cTn id="71" dur="500"/>
                                        <p:tgtEl>
                                          <p:spTgt spid="4"/>
                                        </p:tgtEl>
                                      </p:cBhvr>
                                    </p:animEffect>
                                  </p:childTnLst>
                                </p:cTn>
                              </p:par>
                            </p:childTnLst>
                          </p:cTn>
                        </p:par>
                        <p:par>
                          <p:cTn id="72" fill="hold">
                            <p:stCondLst>
                              <p:cond delay="8500"/>
                            </p:stCondLst>
                            <p:childTnLst>
                              <p:par>
                                <p:cTn id="73" presetID="9" presetClass="entr" presetSubtype="0" fill="hold" grpId="0" nodeType="afterEffect">
                                  <p:stCondLst>
                                    <p:cond delay="0"/>
                                  </p:stCondLst>
                                  <p:childTnLst>
                                    <p:set>
                                      <p:cBhvr>
                                        <p:cTn id="74" dur="1" fill="hold">
                                          <p:stCondLst>
                                            <p:cond delay="0"/>
                                          </p:stCondLst>
                                        </p:cTn>
                                        <p:tgtEl>
                                          <p:spTgt spid="11427"/>
                                        </p:tgtEl>
                                        <p:attrNameLst>
                                          <p:attrName>style.visibility</p:attrName>
                                        </p:attrNameLst>
                                      </p:cBhvr>
                                      <p:to>
                                        <p:strVal val="visible"/>
                                      </p:to>
                                    </p:set>
                                    <p:animEffect transition="in" filter="dissolve">
                                      <p:cBhvr>
                                        <p:cTn id="75" dur="500"/>
                                        <p:tgtEl>
                                          <p:spTgt spid="11427"/>
                                        </p:tgtEl>
                                      </p:cBhvr>
                                    </p:animEffect>
                                  </p:childTnLst>
                                </p:cTn>
                              </p:par>
                            </p:childTnLst>
                          </p:cTn>
                        </p:par>
                        <p:par>
                          <p:cTn id="76" fill="hold">
                            <p:stCondLst>
                              <p:cond delay="9000"/>
                            </p:stCondLst>
                            <p:childTnLst>
                              <p:par>
                                <p:cTn id="77" presetID="22" presetClass="entr" presetSubtype="4" fill="hold" grpId="0" nodeType="afterEffect">
                                  <p:stCondLst>
                                    <p:cond delay="0"/>
                                  </p:stCondLst>
                                  <p:childTnLst>
                                    <p:set>
                                      <p:cBhvr>
                                        <p:cTn id="78" dur="1" fill="hold">
                                          <p:stCondLst>
                                            <p:cond delay="0"/>
                                          </p:stCondLst>
                                        </p:cTn>
                                        <p:tgtEl>
                                          <p:spTgt spid="11434"/>
                                        </p:tgtEl>
                                        <p:attrNameLst>
                                          <p:attrName>style.visibility</p:attrName>
                                        </p:attrNameLst>
                                      </p:cBhvr>
                                      <p:to>
                                        <p:strVal val="visible"/>
                                      </p:to>
                                    </p:set>
                                    <p:animEffect transition="in" filter="wipe(down)">
                                      <p:cBhvr>
                                        <p:cTn id="79" dur="500"/>
                                        <p:tgtEl>
                                          <p:spTgt spid="11434"/>
                                        </p:tgtEl>
                                      </p:cBhvr>
                                    </p:animEffect>
                                  </p:childTnLst>
                                </p:cTn>
                              </p:par>
                            </p:childTnLst>
                          </p:cTn>
                        </p:par>
                        <p:par>
                          <p:cTn id="80" fill="hold">
                            <p:stCondLst>
                              <p:cond delay="9500"/>
                            </p:stCondLst>
                            <p:childTnLst>
                              <p:par>
                                <p:cTn id="81" presetID="9" presetClass="entr" presetSubtype="0" fill="hold" grpId="0" nodeType="afterEffect">
                                  <p:stCondLst>
                                    <p:cond delay="0"/>
                                  </p:stCondLst>
                                  <p:childTnLst>
                                    <p:set>
                                      <p:cBhvr>
                                        <p:cTn id="82" dur="1" fill="hold">
                                          <p:stCondLst>
                                            <p:cond delay="0"/>
                                          </p:stCondLst>
                                        </p:cTn>
                                        <p:tgtEl>
                                          <p:spTgt spid="11411"/>
                                        </p:tgtEl>
                                        <p:attrNameLst>
                                          <p:attrName>style.visibility</p:attrName>
                                        </p:attrNameLst>
                                      </p:cBhvr>
                                      <p:to>
                                        <p:strVal val="visible"/>
                                      </p:to>
                                    </p:set>
                                    <p:animEffect transition="in" filter="dissolve">
                                      <p:cBhvr>
                                        <p:cTn id="83" dur="500"/>
                                        <p:tgtEl>
                                          <p:spTgt spid="11411"/>
                                        </p:tgtEl>
                                      </p:cBhvr>
                                    </p:animEffect>
                                  </p:childTnLst>
                                </p:cTn>
                              </p:par>
                            </p:childTnLst>
                          </p:cTn>
                        </p:par>
                        <p:par>
                          <p:cTn id="84" fill="hold">
                            <p:stCondLst>
                              <p:cond delay="10000"/>
                            </p:stCondLst>
                            <p:childTnLst>
                              <p:par>
                                <p:cTn id="85" presetID="22" presetClass="entr" presetSubtype="1" fill="hold" grpId="0" nodeType="afterEffect">
                                  <p:stCondLst>
                                    <p:cond delay="0"/>
                                  </p:stCondLst>
                                  <p:childTnLst>
                                    <p:set>
                                      <p:cBhvr>
                                        <p:cTn id="86" dur="1" fill="hold">
                                          <p:stCondLst>
                                            <p:cond delay="0"/>
                                          </p:stCondLst>
                                        </p:cTn>
                                        <p:tgtEl>
                                          <p:spTgt spid="11433"/>
                                        </p:tgtEl>
                                        <p:attrNameLst>
                                          <p:attrName>style.visibility</p:attrName>
                                        </p:attrNameLst>
                                      </p:cBhvr>
                                      <p:to>
                                        <p:strVal val="visible"/>
                                      </p:to>
                                    </p:set>
                                    <p:animEffect transition="in" filter="wipe(up)">
                                      <p:cBhvr>
                                        <p:cTn id="87" dur="500"/>
                                        <p:tgtEl>
                                          <p:spTgt spid="11433"/>
                                        </p:tgtEl>
                                      </p:cBhvr>
                                    </p:animEffect>
                                  </p:childTnLst>
                                </p:cTn>
                              </p:par>
                            </p:childTnLst>
                          </p:cTn>
                        </p:par>
                        <p:par>
                          <p:cTn id="88" fill="hold">
                            <p:stCondLst>
                              <p:cond delay="10500"/>
                            </p:stCondLst>
                            <p:childTnLst>
                              <p:par>
                                <p:cTn id="89" presetID="9" presetClass="entr" presetSubtype="0" fill="hold" grpId="0" nodeType="afterEffect">
                                  <p:stCondLst>
                                    <p:cond delay="0"/>
                                  </p:stCondLst>
                                  <p:childTnLst>
                                    <p:set>
                                      <p:cBhvr>
                                        <p:cTn id="90" dur="1" fill="hold">
                                          <p:stCondLst>
                                            <p:cond delay="0"/>
                                          </p:stCondLst>
                                        </p:cTn>
                                        <p:tgtEl>
                                          <p:spTgt spid="11430"/>
                                        </p:tgtEl>
                                        <p:attrNameLst>
                                          <p:attrName>style.visibility</p:attrName>
                                        </p:attrNameLst>
                                      </p:cBhvr>
                                      <p:to>
                                        <p:strVal val="visible"/>
                                      </p:to>
                                    </p:set>
                                    <p:animEffect transition="in" filter="dissolve">
                                      <p:cBhvr>
                                        <p:cTn id="91" dur="500"/>
                                        <p:tgtEl>
                                          <p:spTgt spid="11430"/>
                                        </p:tgtEl>
                                      </p:cBhvr>
                                    </p:animEffect>
                                  </p:childTnLst>
                                </p:cTn>
                              </p:par>
                            </p:childTnLst>
                          </p:cTn>
                        </p:par>
                        <p:par>
                          <p:cTn id="92" fill="hold">
                            <p:stCondLst>
                              <p:cond delay="11000"/>
                            </p:stCondLst>
                            <p:childTnLst>
                              <p:par>
                                <p:cTn id="93" presetID="9" presetClass="entr" presetSubtype="0" fill="hold" nodeType="afterEffect">
                                  <p:stCondLst>
                                    <p:cond delay="0"/>
                                  </p:stCondLst>
                                  <p:childTnLst>
                                    <p:set>
                                      <p:cBhvr>
                                        <p:cTn id="94" dur="1" fill="hold">
                                          <p:stCondLst>
                                            <p:cond delay="0"/>
                                          </p:stCondLst>
                                        </p:cTn>
                                        <p:tgtEl>
                                          <p:spTgt spid="3"/>
                                        </p:tgtEl>
                                        <p:attrNameLst>
                                          <p:attrName>style.visibility</p:attrName>
                                        </p:attrNameLst>
                                      </p:cBhvr>
                                      <p:to>
                                        <p:strVal val="visible"/>
                                      </p:to>
                                    </p:set>
                                    <p:animEffect transition="in" filter="dissolve">
                                      <p:cBhvr>
                                        <p:cTn id="95" dur="500"/>
                                        <p:tgtEl>
                                          <p:spTgt spid="3"/>
                                        </p:tgtEl>
                                      </p:cBhvr>
                                    </p:animEffect>
                                  </p:childTnLst>
                                </p:cTn>
                              </p:par>
                            </p:childTnLst>
                          </p:cTn>
                        </p:par>
                        <p:par>
                          <p:cTn id="96" fill="hold">
                            <p:stCondLst>
                              <p:cond delay="11500"/>
                            </p:stCondLst>
                            <p:childTnLst>
                              <p:par>
                                <p:cTn id="97" presetID="9" presetClass="entr" presetSubtype="0" fill="hold" grpId="0" nodeType="afterEffect">
                                  <p:stCondLst>
                                    <p:cond delay="0"/>
                                  </p:stCondLst>
                                  <p:childTnLst>
                                    <p:set>
                                      <p:cBhvr>
                                        <p:cTn id="98" dur="1" fill="hold">
                                          <p:stCondLst>
                                            <p:cond delay="0"/>
                                          </p:stCondLst>
                                        </p:cTn>
                                        <p:tgtEl>
                                          <p:spTgt spid="11408"/>
                                        </p:tgtEl>
                                        <p:attrNameLst>
                                          <p:attrName>style.visibility</p:attrName>
                                        </p:attrNameLst>
                                      </p:cBhvr>
                                      <p:to>
                                        <p:strVal val="visible"/>
                                      </p:to>
                                    </p:set>
                                    <p:animEffect transition="in" filter="dissolve">
                                      <p:cBhvr>
                                        <p:cTn id="99" dur="500"/>
                                        <p:tgtEl>
                                          <p:spTgt spid="11408"/>
                                        </p:tgtEl>
                                      </p:cBhvr>
                                    </p:animEffect>
                                  </p:childTnLst>
                                </p:cTn>
                              </p:par>
                            </p:childTnLst>
                          </p:cTn>
                        </p:par>
                        <p:par>
                          <p:cTn id="100" fill="hold">
                            <p:stCondLst>
                              <p:cond delay="12000"/>
                            </p:stCondLst>
                            <p:childTnLst>
                              <p:par>
                                <p:cTn id="101" presetID="2" presetClass="entr" presetSubtype="9" fill="hold" grpId="0" nodeType="afterEffect">
                                  <p:stCondLst>
                                    <p:cond delay="0"/>
                                  </p:stCondLst>
                                  <p:iterate type="lt">
                                    <p:tmPct val="10000"/>
                                  </p:iterate>
                                  <p:childTnLst>
                                    <p:set>
                                      <p:cBhvr>
                                        <p:cTn id="102" dur="1" fill="hold">
                                          <p:stCondLst>
                                            <p:cond delay="0"/>
                                          </p:stCondLst>
                                        </p:cTn>
                                        <p:tgtEl>
                                          <p:spTgt spid="11444"/>
                                        </p:tgtEl>
                                        <p:attrNameLst>
                                          <p:attrName>style.visibility</p:attrName>
                                        </p:attrNameLst>
                                      </p:cBhvr>
                                      <p:to>
                                        <p:strVal val="visible"/>
                                      </p:to>
                                    </p:set>
                                    <p:anim calcmode="lin" valueType="num">
                                      <p:cBhvr additive="base">
                                        <p:cTn id="103" dur="500" fill="hold"/>
                                        <p:tgtEl>
                                          <p:spTgt spid="11444"/>
                                        </p:tgtEl>
                                        <p:attrNameLst>
                                          <p:attrName>ppt_x</p:attrName>
                                        </p:attrNameLst>
                                      </p:cBhvr>
                                      <p:tavLst>
                                        <p:tav tm="0">
                                          <p:val>
                                            <p:strVal val="0-#ppt_w/2"/>
                                          </p:val>
                                        </p:tav>
                                        <p:tav tm="100000">
                                          <p:val>
                                            <p:strVal val="#ppt_x"/>
                                          </p:val>
                                        </p:tav>
                                      </p:tavLst>
                                    </p:anim>
                                    <p:anim calcmode="lin" valueType="num">
                                      <p:cBhvr additive="base">
                                        <p:cTn id="104" dur="500" fill="hold"/>
                                        <p:tgtEl>
                                          <p:spTgt spid="11444"/>
                                        </p:tgtEl>
                                        <p:attrNameLst>
                                          <p:attrName>ppt_y</p:attrName>
                                        </p:attrNameLst>
                                      </p:cBhvr>
                                      <p:tavLst>
                                        <p:tav tm="0">
                                          <p:val>
                                            <p:strVal val="0-#ppt_h/2"/>
                                          </p:val>
                                        </p:tav>
                                        <p:tav tm="100000">
                                          <p:val>
                                            <p:strVal val="#ppt_y"/>
                                          </p:val>
                                        </p:tav>
                                      </p:tavLst>
                                    </p:anim>
                                  </p:childTnLst>
                                </p:cTn>
                              </p:par>
                            </p:childTnLst>
                          </p:cTn>
                        </p:par>
                        <p:par>
                          <p:cTn id="105" fill="hold">
                            <p:stCondLst>
                              <p:cond delay="12850"/>
                            </p:stCondLst>
                            <p:childTnLst>
                              <p:par>
                                <p:cTn id="106" presetID="2" presetClass="entr" presetSubtype="9" fill="hold" grpId="0" nodeType="afterEffect">
                                  <p:stCondLst>
                                    <p:cond delay="0"/>
                                  </p:stCondLst>
                                  <p:childTnLst>
                                    <p:set>
                                      <p:cBhvr>
                                        <p:cTn id="107" dur="1" fill="hold">
                                          <p:stCondLst>
                                            <p:cond delay="0"/>
                                          </p:stCondLst>
                                        </p:cTn>
                                        <p:tgtEl>
                                          <p:spTgt spid="11414"/>
                                        </p:tgtEl>
                                        <p:attrNameLst>
                                          <p:attrName>style.visibility</p:attrName>
                                        </p:attrNameLst>
                                      </p:cBhvr>
                                      <p:to>
                                        <p:strVal val="visible"/>
                                      </p:to>
                                    </p:set>
                                    <p:anim calcmode="lin" valueType="num">
                                      <p:cBhvr additive="base">
                                        <p:cTn id="108" dur="500" fill="hold"/>
                                        <p:tgtEl>
                                          <p:spTgt spid="11414"/>
                                        </p:tgtEl>
                                        <p:attrNameLst>
                                          <p:attrName>ppt_x</p:attrName>
                                        </p:attrNameLst>
                                      </p:cBhvr>
                                      <p:tavLst>
                                        <p:tav tm="0">
                                          <p:val>
                                            <p:strVal val="0-#ppt_w/2"/>
                                          </p:val>
                                        </p:tav>
                                        <p:tav tm="100000">
                                          <p:val>
                                            <p:strVal val="#ppt_x"/>
                                          </p:val>
                                        </p:tav>
                                      </p:tavLst>
                                    </p:anim>
                                    <p:anim calcmode="lin" valueType="num">
                                      <p:cBhvr additive="base">
                                        <p:cTn id="109" dur="500" fill="hold"/>
                                        <p:tgtEl>
                                          <p:spTgt spid="11414"/>
                                        </p:tgtEl>
                                        <p:attrNameLst>
                                          <p:attrName>ppt_y</p:attrName>
                                        </p:attrNameLst>
                                      </p:cBhvr>
                                      <p:tavLst>
                                        <p:tav tm="0">
                                          <p:val>
                                            <p:strVal val="0-#ppt_h/2"/>
                                          </p:val>
                                        </p:tav>
                                        <p:tav tm="100000">
                                          <p:val>
                                            <p:strVal val="#ppt_y"/>
                                          </p:val>
                                        </p:tav>
                                      </p:tavLst>
                                    </p:anim>
                                  </p:childTnLst>
                                </p:cTn>
                              </p:par>
                            </p:childTnLst>
                          </p:cTn>
                        </p:par>
                        <p:par>
                          <p:cTn id="110" fill="hold">
                            <p:stCondLst>
                              <p:cond delay="13350"/>
                            </p:stCondLst>
                            <p:childTnLst>
                              <p:par>
                                <p:cTn id="111" presetID="2" presetClass="entr" presetSubtype="9" fill="hold" grpId="0" nodeType="afterEffect">
                                  <p:stCondLst>
                                    <p:cond delay="0"/>
                                  </p:stCondLst>
                                  <p:childTnLst>
                                    <p:set>
                                      <p:cBhvr>
                                        <p:cTn id="112" dur="1" fill="hold">
                                          <p:stCondLst>
                                            <p:cond delay="0"/>
                                          </p:stCondLst>
                                        </p:cTn>
                                        <p:tgtEl>
                                          <p:spTgt spid="11409"/>
                                        </p:tgtEl>
                                        <p:attrNameLst>
                                          <p:attrName>style.visibility</p:attrName>
                                        </p:attrNameLst>
                                      </p:cBhvr>
                                      <p:to>
                                        <p:strVal val="visible"/>
                                      </p:to>
                                    </p:set>
                                    <p:anim calcmode="lin" valueType="num">
                                      <p:cBhvr additive="base">
                                        <p:cTn id="113" dur="500" fill="hold"/>
                                        <p:tgtEl>
                                          <p:spTgt spid="11409"/>
                                        </p:tgtEl>
                                        <p:attrNameLst>
                                          <p:attrName>ppt_x</p:attrName>
                                        </p:attrNameLst>
                                      </p:cBhvr>
                                      <p:tavLst>
                                        <p:tav tm="0">
                                          <p:val>
                                            <p:strVal val="0-#ppt_w/2"/>
                                          </p:val>
                                        </p:tav>
                                        <p:tav tm="100000">
                                          <p:val>
                                            <p:strVal val="#ppt_x"/>
                                          </p:val>
                                        </p:tav>
                                      </p:tavLst>
                                    </p:anim>
                                    <p:anim calcmode="lin" valueType="num">
                                      <p:cBhvr additive="base">
                                        <p:cTn id="114" dur="500" fill="hold"/>
                                        <p:tgtEl>
                                          <p:spTgt spid="11409"/>
                                        </p:tgtEl>
                                        <p:attrNameLst>
                                          <p:attrName>ppt_y</p:attrName>
                                        </p:attrNameLst>
                                      </p:cBhvr>
                                      <p:tavLst>
                                        <p:tav tm="0">
                                          <p:val>
                                            <p:strVal val="0-#ppt_h/2"/>
                                          </p:val>
                                        </p:tav>
                                        <p:tav tm="100000">
                                          <p:val>
                                            <p:strVal val="#ppt_y"/>
                                          </p:val>
                                        </p:tav>
                                      </p:tavLst>
                                    </p:anim>
                                  </p:childTnLst>
                                </p:cTn>
                              </p:par>
                            </p:childTnLst>
                          </p:cTn>
                        </p:par>
                        <p:par>
                          <p:cTn id="115" fill="hold">
                            <p:stCondLst>
                              <p:cond delay="13850"/>
                            </p:stCondLst>
                            <p:childTnLst>
                              <p:par>
                                <p:cTn id="116" presetID="2" presetClass="entr" presetSubtype="9" fill="hold" grpId="0" nodeType="afterEffect">
                                  <p:stCondLst>
                                    <p:cond delay="0"/>
                                  </p:stCondLst>
                                  <p:childTnLst>
                                    <p:set>
                                      <p:cBhvr>
                                        <p:cTn id="117" dur="1" fill="hold">
                                          <p:stCondLst>
                                            <p:cond delay="0"/>
                                          </p:stCondLst>
                                        </p:cTn>
                                        <p:tgtEl>
                                          <p:spTgt spid="11410"/>
                                        </p:tgtEl>
                                        <p:attrNameLst>
                                          <p:attrName>style.visibility</p:attrName>
                                        </p:attrNameLst>
                                      </p:cBhvr>
                                      <p:to>
                                        <p:strVal val="visible"/>
                                      </p:to>
                                    </p:set>
                                    <p:anim calcmode="lin" valueType="num">
                                      <p:cBhvr additive="base">
                                        <p:cTn id="118" dur="500" fill="hold"/>
                                        <p:tgtEl>
                                          <p:spTgt spid="11410"/>
                                        </p:tgtEl>
                                        <p:attrNameLst>
                                          <p:attrName>ppt_x</p:attrName>
                                        </p:attrNameLst>
                                      </p:cBhvr>
                                      <p:tavLst>
                                        <p:tav tm="0">
                                          <p:val>
                                            <p:strVal val="0-#ppt_w/2"/>
                                          </p:val>
                                        </p:tav>
                                        <p:tav tm="100000">
                                          <p:val>
                                            <p:strVal val="#ppt_x"/>
                                          </p:val>
                                        </p:tav>
                                      </p:tavLst>
                                    </p:anim>
                                    <p:anim calcmode="lin" valueType="num">
                                      <p:cBhvr additive="base">
                                        <p:cTn id="119" dur="500" fill="hold"/>
                                        <p:tgtEl>
                                          <p:spTgt spid="11410"/>
                                        </p:tgtEl>
                                        <p:attrNameLst>
                                          <p:attrName>ppt_y</p:attrName>
                                        </p:attrNameLst>
                                      </p:cBhvr>
                                      <p:tavLst>
                                        <p:tav tm="0">
                                          <p:val>
                                            <p:strVal val="0-#ppt_h/2"/>
                                          </p:val>
                                        </p:tav>
                                        <p:tav tm="100000">
                                          <p:val>
                                            <p:strVal val="#ppt_y"/>
                                          </p:val>
                                        </p:tav>
                                      </p:tavLst>
                                    </p:anim>
                                  </p:childTnLst>
                                </p:cTn>
                              </p:par>
                            </p:childTnLst>
                          </p:cTn>
                        </p:par>
                        <p:par>
                          <p:cTn id="120" fill="hold">
                            <p:stCondLst>
                              <p:cond delay="14350"/>
                            </p:stCondLst>
                            <p:childTnLst>
                              <p:par>
                                <p:cTn id="121" presetID="2" presetClass="entr" presetSubtype="9" fill="hold" grpId="0" nodeType="afterEffect">
                                  <p:stCondLst>
                                    <p:cond delay="0"/>
                                  </p:stCondLst>
                                  <p:childTnLst>
                                    <p:set>
                                      <p:cBhvr>
                                        <p:cTn id="122" dur="1" fill="hold">
                                          <p:stCondLst>
                                            <p:cond delay="0"/>
                                          </p:stCondLst>
                                        </p:cTn>
                                        <p:tgtEl>
                                          <p:spTgt spid="11413"/>
                                        </p:tgtEl>
                                        <p:attrNameLst>
                                          <p:attrName>style.visibility</p:attrName>
                                        </p:attrNameLst>
                                      </p:cBhvr>
                                      <p:to>
                                        <p:strVal val="visible"/>
                                      </p:to>
                                    </p:set>
                                    <p:anim calcmode="lin" valueType="num">
                                      <p:cBhvr additive="base">
                                        <p:cTn id="123" dur="500" fill="hold"/>
                                        <p:tgtEl>
                                          <p:spTgt spid="11413"/>
                                        </p:tgtEl>
                                        <p:attrNameLst>
                                          <p:attrName>ppt_x</p:attrName>
                                        </p:attrNameLst>
                                      </p:cBhvr>
                                      <p:tavLst>
                                        <p:tav tm="0">
                                          <p:val>
                                            <p:strVal val="0-#ppt_w/2"/>
                                          </p:val>
                                        </p:tav>
                                        <p:tav tm="100000">
                                          <p:val>
                                            <p:strVal val="#ppt_x"/>
                                          </p:val>
                                        </p:tav>
                                      </p:tavLst>
                                    </p:anim>
                                    <p:anim calcmode="lin" valueType="num">
                                      <p:cBhvr additive="base">
                                        <p:cTn id="124" dur="500" fill="hold"/>
                                        <p:tgtEl>
                                          <p:spTgt spid="11413"/>
                                        </p:tgtEl>
                                        <p:attrNameLst>
                                          <p:attrName>ppt_y</p:attrName>
                                        </p:attrNameLst>
                                      </p:cBhvr>
                                      <p:tavLst>
                                        <p:tav tm="0">
                                          <p:val>
                                            <p:strVal val="0-#ppt_h/2"/>
                                          </p:val>
                                        </p:tav>
                                        <p:tav tm="100000">
                                          <p:val>
                                            <p:strVal val="#ppt_y"/>
                                          </p:val>
                                        </p:tav>
                                      </p:tavLst>
                                    </p:anim>
                                  </p:childTnLst>
                                </p:cTn>
                              </p:par>
                            </p:childTnLst>
                          </p:cTn>
                        </p:par>
                        <p:par>
                          <p:cTn id="125" fill="hold">
                            <p:stCondLst>
                              <p:cond delay="14850"/>
                            </p:stCondLst>
                            <p:childTnLst>
                              <p:par>
                                <p:cTn id="126" presetID="2" presetClass="entr" presetSubtype="9" fill="hold" grpId="0" nodeType="afterEffect">
                                  <p:stCondLst>
                                    <p:cond delay="0"/>
                                  </p:stCondLst>
                                  <p:childTnLst>
                                    <p:set>
                                      <p:cBhvr>
                                        <p:cTn id="127" dur="1" fill="hold">
                                          <p:stCondLst>
                                            <p:cond delay="0"/>
                                          </p:stCondLst>
                                        </p:cTn>
                                        <p:tgtEl>
                                          <p:spTgt spid="11423"/>
                                        </p:tgtEl>
                                        <p:attrNameLst>
                                          <p:attrName>style.visibility</p:attrName>
                                        </p:attrNameLst>
                                      </p:cBhvr>
                                      <p:to>
                                        <p:strVal val="visible"/>
                                      </p:to>
                                    </p:set>
                                    <p:anim calcmode="lin" valueType="num">
                                      <p:cBhvr additive="base">
                                        <p:cTn id="128" dur="500" fill="hold"/>
                                        <p:tgtEl>
                                          <p:spTgt spid="11423"/>
                                        </p:tgtEl>
                                        <p:attrNameLst>
                                          <p:attrName>ppt_x</p:attrName>
                                        </p:attrNameLst>
                                      </p:cBhvr>
                                      <p:tavLst>
                                        <p:tav tm="0">
                                          <p:val>
                                            <p:strVal val="0-#ppt_w/2"/>
                                          </p:val>
                                        </p:tav>
                                        <p:tav tm="100000">
                                          <p:val>
                                            <p:strVal val="#ppt_x"/>
                                          </p:val>
                                        </p:tav>
                                      </p:tavLst>
                                    </p:anim>
                                    <p:anim calcmode="lin" valueType="num">
                                      <p:cBhvr additive="base">
                                        <p:cTn id="129" dur="500" fill="hold"/>
                                        <p:tgtEl>
                                          <p:spTgt spid="11423"/>
                                        </p:tgtEl>
                                        <p:attrNameLst>
                                          <p:attrName>ppt_y</p:attrName>
                                        </p:attrNameLst>
                                      </p:cBhvr>
                                      <p:tavLst>
                                        <p:tav tm="0">
                                          <p:val>
                                            <p:strVal val="0-#ppt_h/2"/>
                                          </p:val>
                                        </p:tav>
                                        <p:tav tm="100000">
                                          <p:val>
                                            <p:strVal val="#ppt_y"/>
                                          </p:val>
                                        </p:tav>
                                      </p:tavLst>
                                    </p:anim>
                                  </p:childTnLst>
                                </p:cTn>
                              </p:par>
                            </p:childTnLst>
                          </p:cTn>
                        </p:par>
                        <p:par>
                          <p:cTn id="130" fill="hold">
                            <p:stCondLst>
                              <p:cond delay="15350"/>
                            </p:stCondLst>
                            <p:childTnLst>
                              <p:par>
                                <p:cTn id="131" presetID="2" presetClass="entr" presetSubtype="9" fill="hold" grpId="0" nodeType="afterEffect">
                                  <p:stCondLst>
                                    <p:cond delay="0"/>
                                  </p:stCondLst>
                                  <p:childTnLst>
                                    <p:set>
                                      <p:cBhvr>
                                        <p:cTn id="132" dur="1" fill="hold">
                                          <p:stCondLst>
                                            <p:cond delay="0"/>
                                          </p:stCondLst>
                                        </p:cTn>
                                        <p:tgtEl>
                                          <p:spTgt spid="11424"/>
                                        </p:tgtEl>
                                        <p:attrNameLst>
                                          <p:attrName>style.visibility</p:attrName>
                                        </p:attrNameLst>
                                      </p:cBhvr>
                                      <p:to>
                                        <p:strVal val="visible"/>
                                      </p:to>
                                    </p:set>
                                    <p:anim calcmode="lin" valueType="num">
                                      <p:cBhvr additive="base">
                                        <p:cTn id="133" dur="500" fill="hold"/>
                                        <p:tgtEl>
                                          <p:spTgt spid="11424"/>
                                        </p:tgtEl>
                                        <p:attrNameLst>
                                          <p:attrName>ppt_x</p:attrName>
                                        </p:attrNameLst>
                                      </p:cBhvr>
                                      <p:tavLst>
                                        <p:tav tm="0">
                                          <p:val>
                                            <p:strVal val="0-#ppt_w/2"/>
                                          </p:val>
                                        </p:tav>
                                        <p:tav tm="100000">
                                          <p:val>
                                            <p:strVal val="#ppt_x"/>
                                          </p:val>
                                        </p:tav>
                                      </p:tavLst>
                                    </p:anim>
                                    <p:anim calcmode="lin" valueType="num">
                                      <p:cBhvr additive="base">
                                        <p:cTn id="134" dur="500" fill="hold"/>
                                        <p:tgtEl>
                                          <p:spTgt spid="11424"/>
                                        </p:tgtEl>
                                        <p:attrNameLst>
                                          <p:attrName>ppt_y</p:attrName>
                                        </p:attrNameLst>
                                      </p:cBhvr>
                                      <p:tavLst>
                                        <p:tav tm="0">
                                          <p:val>
                                            <p:strVal val="0-#ppt_h/2"/>
                                          </p:val>
                                        </p:tav>
                                        <p:tav tm="100000">
                                          <p:val>
                                            <p:strVal val="#ppt_y"/>
                                          </p:val>
                                        </p:tav>
                                      </p:tavLst>
                                    </p:anim>
                                  </p:childTnLst>
                                </p:cTn>
                              </p:par>
                            </p:childTnLst>
                          </p:cTn>
                        </p:par>
                        <p:par>
                          <p:cTn id="135" fill="hold">
                            <p:stCondLst>
                              <p:cond delay="15850"/>
                            </p:stCondLst>
                            <p:childTnLst>
                              <p:par>
                                <p:cTn id="136" presetID="2" presetClass="entr" presetSubtype="9" fill="hold" grpId="0" nodeType="afterEffect">
                                  <p:stCondLst>
                                    <p:cond delay="0"/>
                                  </p:stCondLst>
                                  <p:childTnLst>
                                    <p:set>
                                      <p:cBhvr>
                                        <p:cTn id="137" dur="1" fill="hold">
                                          <p:stCondLst>
                                            <p:cond delay="0"/>
                                          </p:stCondLst>
                                        </p:cTn>
                                        <p:tgtEl>
                                          <p:spTgt spid="11429"/>
                                        </p:tgtEl>
                                        <p:attrNameLst>
                                          <p:attrName>style.visibility</p:attrName>
                                        </p:attrNameLst>
                                      </p:cBhvr>
                                      <p:to>
                                        <p:strVal val="visible"/>
                                      </p:to>
                                    </p:set>
                                    <p:anim calcmode="lin" valueType="num">
                                      <p:cBhvr additive="base">
                                        <p:cTn id="138" dur="500" fill="hold"/>
                                        <p:tgtEl>
                                          <p:spTgt spid="11429"/>
                                        </p:tgtEl>
                                        <p:attrNameLst>
                                          <p:attrName>ppt_x</p:attrName>
                                        </p:attrNameLst>
                                      </p:cBhvr>
                                      <p:tavLst>
                                        <p:tav tm="0">
                                          <p:val>
                                            <p:strVal val="0-#ppt_w/2"/>
                                          </p:val>
                                        </p:tav>
                                        <p:tav tm="100000">
                                          <p:val>
                                            <p:strVal val="#ppt_x"/>
                                          </p:val>
                                        </p:tav>
                                      </p:tavLst>
                                    </p:anim>
                                    <p:anim calcmode="lin" valueType="num">
                                      <p:cBhvr additive="base">
                                        <p:cTn id="139" dur="500" fill="hold"/>
                                        <p:tgtEl>
                                          <p:spTgt spid="11429"/>
                                        </p:tgtEl>
                                        <p:attrNameLst>
                                          <p:attrName>ppt_y</p:attrName>
                                        </p:attrNameLst>
                                      </p:cBhvr>
                                      <p:tavLst>
                                        <p:tav tm="0">
                                          <p:val>
                                            <p:strVal val="0-#ppt_h/2"/>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22" presetClass="entr" presetSubtype="4" fill="hold" grpId="0" nodeType="clickEffect">
                                  <p:stCondLst>
                                    <p:cond delay="0"/>
                                  </p:stCondLst>
                                  <p:childTnLst>
                                    <p:set>
                                      <p:cBhvr>
                                        <p:cTn id="143" dur="1" fill="hold">
                                          <p:stCondLst>
                                            <p:cond delay="0"/>
                                          </p:stCondLst>
                                        </p:cTn>
                                        <p:tgtEl>
                                          <p:spTgt spid="11333"/>
                                        </p:tgtEl>
                                        <p:attrNameLst>
                                          <p:attrName>style.visibility</p:attrName>
                                        </p:attrNameLst>
                                      </p:cBhvr>
                                      <p:to>
                                        <p:strVal val="visible"/>
                                      </p:to>
                                    </p:set>
                                    <p:animEffect transition="in" filter="wipe(down)">
                                      <p:cBhvr>
                                        <p:cTn id="144" dur="500"/>
                                        <p:tgtEl>
                                          <p:spTgt spid="113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91" grpId="0"/>
      <p:bldP spid="11333" grpId="0" animBg="1"/>
      <p:bldP spid="11408" grpId="0" animBg="1"/>
      <p:bldP spid="11409" grpId="0"/>
      <p:bldP spid="11410" grpId="0"/>
      <p:bldP spid="11411" grpId="0"/>
      <p:bldP spid="11412" grpId="0"/>
      <p:bldP spid="11413" grpId="0"/>
      <p:bldP spid="11414" grpId="0"/>
      <p:bldP spid="11415" grpId="0"/>
      <p:bldP spid="11416" grpId="0"/>
      <p:bldP spid="11417" grpId="0"/>
      <p:bldP spid="11418" grpId="0" animBg="1"/>
      <p:bldP spid="11419" grpId="0" animBg="1"/>
      <p:bldP spid="11420" grpId="0"/>
      <p:bldP spid="11421" grpId="0" animBg="1"/>
      <p:bldP spid="11422" grpId="0"/>
      <p:bldP spid="11423" grpId="0"/>
      <p:bldP spid="11424" grpId="0"/>
      <p:bldP spid="11425" grpId="0"/>
      <p:bldP spid="11426" grpId="0" animBg="1"/>
      <p:bldP spid="11427" grpId="0"/>
      <p:bldP spid="11428" grpId="0"/>
      <p:bldP spid="11429" grpId="0"/>
      <p:bldP spid="11430" grpId="0"/>
      <p:bldP spid="11431" grpId="0" animBg="1"/>
      <p:bldP spid="11432" grpId="0" animBg="1"/>
      <p:bldP spid="11433" grpId="0" animBg="1"/>
      <p:bldP spid="11434" grpId="0" animBg="1"/>
      <p:bldP spid="1144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04800" y="117475"/>
            <a:ext cx="4419600" cy="415925"/>
          </a:xfrm>
          <a:prstGeom prst="rect">
            <a:avLst/>
          </a:prstGeom>
          <a:noFill/>
          <a:ln w="9525">
            <a:noFill/>
            <a:miter lim="800000"/>
            <a:headEnd/>
            <a:tailEnd/>
          </a:ln>
        </p:spPr>
        <p:txBody>
          <a:bodyPr/>
          <a:lstStyle/>
          <a:p>
            <a:pPr eaLnBrk="0" hangingPunct="0"/>
            <a:r>
              <a:rPr lang="en-US" sz="2000">
                <a:latin typeface="Arial" charset="0"/>
              </a:rPr>
              <a:t>Perubahan Kapasitas Sumberdaya</a:t>
            </a:r>
          </a:p>
        </p:txBody>
      </p:sp>
      <p:sp>
        <p:nvSpPr>
          <p:cNvPr id="14339" name="AutoShape 3"/>
          <p:cNvSpPr>
            <a:spLocks noChangeArrowheads="1"/>
          </p:cNvSpPr>
          <p:nvPr/>
        </p:nvSpPr>
        <p:spPr bwMode="auto">
          <a:xfrm>
            <a:off x="3657600" y="1219200"/>
            <a:ext cx="5486400" cy="3559175"/>
          </a:xfrm>
          <a:prstGeom prst="wedgeRoundRectCallout">
            <a:avLst>
              <a:gd name="adj1" fmla="val -50435"/>
              <a:gd name="adj2" fmla="val 62532"/>
              <a:gd name="adj3" fmla="val 16667"/>
            </a:avLst>
          </a:prstGeom>
          <a:solidFill>
            <a:srgbClr val="C36C03">
              <a:alpha val="70000"/>
            </a:srgbClr>
          </a:solidFill>
          <a:ln w="9525">
            <a:noFill/>
            <a:miter lim="800000"/>
            <a:headEnd/>
            <a:tailEnd/>
          </a:ln>
          <a:effectLst/>
        </p:spPr>
        <p:txBody>
          <a:bodyPr lIns="36000" tIns="0" rIns="0" bIns="0">
            <a:spAutoFit/>
          </a:bodyPr>
          <a:lstStyle/>
          <a:p>
            <a:pPr eaLnBrk="0" hangingPunct="0">
              <a:defRPr/>
            </a:pPr>
            <a:r>
              <a:rPr lang="en-US" sz="1800">
                <a:effectLst>
                  <a:outerShdw blurRad="38100" dist="38100" dir="2700000" algn="tl">
                    <a:srgbClr val="FFFFFF"/>
                  </a:outerShdw>
                </a:effectLst>
                <a:latin typeface="Arial" charset="0"/>
                <a:cs typeface="Arial" charset="0"/>
              </a:rPr>
              <a:t>◦ </a:t>
            </a:r>
            <a:r>
              <a:rPr lang="en-US" sz="1800">
                <a:effectLst>
                  <a:outerShdw blurRad="38100" dist="38100" dir="2700000" algn="tl">
                    <a:srgbClr val="FFFFFF"/>
                  </a:outerShdw>
                </a:effectLst>
                <a:latin typeface="Arial" charset="0"/>
              </a:rPr>
              <a:t>F : [3] 2X</a:t>
            </a:r>
            <a:r>
              <a:rPr lang="en-US" sz="1800" baseline="-25000">
                <a:effectLst>
                  <a:outerShdw blurRad="38100" dist="38100" dir="2700000" algn="tl">
                    <a:srgbClr val="FFFFFF"/>
                  </a:outerShdw>
                </a:effectLst>
                <a:latin typeface="Arial" charset="0"/>
              </a:rPr>
              <a:t>1 </a:t>
            </a:r>
            <a:r>
              <a:rPr lang="en-US" sz="1800">
                <a:effectLst>
                  <a:outerShdw blurRad="38100" dist="38100" dir="2700000" algn="tl">
                    <a:srgbClr val="FFFFFF"/>
                  </a:outerShdw>
                </a:effectLst>
                <a:latin typeface="Arial" charset="0"/>
              </a:rPr>
              <a:t>+ 1X</a:t>
            </a:r>
            <a:r>
              <a:rPr lang="en-US" sz="1800" baseline="-25000">
                <a:effectLst>
                  <a:outerShdw blurRad="38100" dist="38100" dir="2700000" algn="tl">
                    <a:srgbClr val="FFFFFF"/>
                  </a:outerShdw>
                </a:effectLst>
                <a:latin typeface="Arial" charset="0"/>
              </a:rPr>
              <a:t>2</a:t>
            </a:r>
            <a:r>
              <a:rPr lang="en-US" sz="1800">
                <a:effectLst>
                  <a:outerShdw blurRad="38100" dist="38100" dir="2700000" algn="tl">
                    <a:srgbClr val="FFFFFF"/>
                  </a:outerShdw>
                </a:effectLst>
                <a:latin typeface="Arial" charset="0"/>
              </a:rPr>
              <a:t> = 40 </a:t>
            </a:r>
          </a:p>
          <a:p>
            <a:pPr eaLnBrk="0" hangingPunct="0">
              <a:defRPr/>
            </a:pPr>
            <a:r>
              <a:rPr lang="en-US" sz="1800">
                <a:effectLst>
                  <a:outerShdw blurRad="38100" dist="38100" dir="2700000" algn="tl">
                    <a:srgbClr val="FFFFFF"/>
                  </a:outerShdw>
                </a:effectLst>
                <a:latin typeface="Arial" charset="0"/>
              </a:rPr>
              <a:t>       [2]           2X</a:t>
            </a:r>
            <a:r>
              <a:rPr lang="en-US" sz="1800" baseline="-25000">
                <a:effectLst>
                  <a:outerShdw blurRad="38100" dist="38100" dir="2700000" algn="tl">
                    <a:srgbClr val="FFFFFF"/>
                  </a:outerShdw>
                </a:effectLst>
                <a:latin typeface="Arial" charset="0"/>
              </a:rPr>
              <a:t>2 </a:t>
            </a:r>
            <a:r>
              <a:rPr lang="en-US" sz="1800">
                <a:effectLst>
                  <a:outerShdw blurRad="38100" dist="38100" dir="2700000" algn="tl">
                    <a:srgbClr val="FFFFFF"/>
                  </a:outerShdw>
                </a:effectLst>
                <a:latin typeface="Arial" charset="0"/>
              </a:rPr>
              <a:t>= 30 </a:t>
            </a:r>
            <a:r>
              <a:rPr lang="en-US" sz="1800">
                <a:effectLst>
                  <a:outerShdw blurRad="38100" dist="38100" dir="2700000" algn="tl">
                    <a:srgbClr val="FFFFFF"/>
                  </a:outerShdw>
                </a:effectLst>
                <a:latin typeface="Arial" charset="0"/>
                <a:sym typeface="Wingdings" pitchFamily="2" charset="2"/>
              </a:rPr>
              <a:t> X</a:t>
            </a:r>
            <a:r>
              <a:rPr lang="en-US" sz="1800" baseline="-25000">
                <a:effectLst>
                  <a:outerShdw blurRad="38100" dist="38100" dir="2700000" algn="tl">
                    <a:srgbClr val="FFFFFF"/>
                  </a:outerShdw>
                </a:effectLst>
                <a:latin typeface="Arial" charset="0"/>
                <a:sym typeface="Wingdings" pitchFamily="2" charset="2"/>
              </a:rPr>
              <a:t>2</a:t>
            </a:r>
            <a:r>
              <a:rPr lang="en-US" sz="1800">
                <a:effectLst>
                  <a:outerShdw blurRad="38100" dist="38100" dir="2700000" algn="tl">
                    <a:srgbClr val="FFFFFF"/>
                  </a:outerShdw>
                </a:effectLst>
                <a:latin typeface="Arial" charset="0"/>
                <a:sym typeface="Wingdings" pitchFamily="2" charset="2"/>
              </a:rPr>
              <a:t> = </a:t>
            </a:r>
            <a:r>
              <a:rPr lang="en-US" sz="1800" b="1">
                <a:effectLst>
                  <a:outerShdw blurRad="38100" dist="38100" dir="2700000" algn="tl">
                    <a:srgbClr val="FFFFFF"/>
                  </a:outerShdw>
                </a:effectLst>
                <a:latin typeface="Arial" charset="0"/>
                <a:sym typeface="Wingdings" pitchFamily="2" charset="2"/>
              </a:rPr>
              <a:t>15</a:t>
            </a:r>
          </a:p>
          <a:p>
            <a:pPr eaLnBrk="0" hangingPunct="0">
              <a:defRPr/>
            </a:pPr>
            <a:r>
              <a:rPr lang="en-US" sz="1800">
                <a:effectLst>
                  <a:outerShdw blurRad="38100" dist="38100" dir="2700000" algn="tl">
                    <a:srgbClr val="FFFFFF"/>
                  </a:outerShdw>
                </a:effectLst>
                <a:latin typeface="Arial" charset="0"/>
              </a:rPr>
              <a:t>◦</a:t>
            </a:r>
            <a:r>
              <a:rPr lang="en-US" sz="1800">
                <a:effectLst>
                  <a:outerShdw blurRad="38100" dist="38100" dir="2700000" algn="tl">
                    <a:srgbClr val="FFFFFF"/>
                  </a:outerShdw>
                </a:effectLst>
                <a:latin typeface="Arial" charset="0"/>
                <a:sym typeface="Wingdings" pitchFamily="2" charset="2"/>
              </a:rPr>
              <a:t> Substitusikan X</a:t>
            </a:r>
            <a:r>
              <a:rPr lang="en-US" sz="1800" baseline="-25000">
                <a:effectLst>
                  <a:outerShdw blurRad="38100" dist="38100" dir="2700000" algn="tl">
                    <a:srgbClr val="FFFFFF"/>
                  </a:outerShdw>
                </a:effectLst>
                <a:latin typeface="Arial" charset="0"/>
                <a:sym typeface="Wingdings" pitchFamily="2" charset="2"/>
              </a:rPr>
              <a:t>2</a:t>
            </a:r>
            <a:r>
              <a:rPr lang="en-US" sz="1800">
                <a:effectLst>
                  <a:outerShdw blurRad="38100" dist="38100" dir="2700000" algn="tl">
                    <a:srgbClr val="FFFFFF"/>
                  </a:outerShdw>
                </a:effectLst>
                <a:latin typeface="Arial" charset="0"/>
                <a:sym typeface="Wingdings" pitchFamily="2" charset="2"/>
              </a:rPr>
              <a:t> = 15 ke (3)</a:t>
            </a:r>
          </a:p>
          <a:p>
            <a:pPr eaLnBrk="0" hangingPunct="0">
              <a:defRPr/>
            </a:pPr>
            <a:r>
              <a:rPr lang="en-US" sz="1800">
                <a:effectLst>
                  <a:outerShdw blurRad="38100" dist="38100" dir="2700000" algn="tl">
                    <a:srgbClr val="FFFFFF"/>
                  </a:outerShdw>
                </a:effectLst>
                <a:latin typeface="Arial" charset="0"/>
                <a:sym typeface="Wingdings" pitchFamily="2" charset="2"/>
              </a:rPr>
              <a:t>       [3] </a:t>
            </a:r>
            <a:r>
              <a:rPr lang="en-US" sz="1800">
                <a:effectLst>
                  <a:outerShdw blurRad="38100" dist="38100" dir="2700000" algn="tl">
                    <a:srgbClr val="FFFFFF"/>
                  </a:outerShdw>
                </a:effectLst>
                <a:latin typeface="Arial" charset="0"/>
              </a:rPr>
              <a:t>2(X</a:t>
            </a:r>
            <a:r>
              <a:rPr lang="en-US" sz="1800" baseline="-25000">
                <a:effectLst>
                  <a:outerShdw blurRad="38100" dist="38100" dir="2700000" algn="tl">
                    <a:srgbClr val="FFFFFF"/>
                  </a:outerShdw>
                </a:effectLst>
                <a:latin typeface="Arial" charset="0"/>
              </a:rPr>
              <a:t>1</a:t>
            </a:r>
            <a:r>
              <a:rPr lang="en-US" sz="1800">
                <a:effectLst>
                  <a:outerShdw blurRad="38100" dist="38100" dir="2700000" algn="tl">
                    <a:srgbClr val="FFFFFF"/>
                  </a:outerShdw>
                </a:effectLst>
                <a:latin typeface="Arial" charset="0"/>
              </a:rPr>
              <a:t>) + 1(15) = 40</a:t>
            </a:r>
          </a:p>
          <a:p>
            <a:pPr eaLnBrk="0" hangingPunct="0">
              <a:defRPr/>
            </a:pPr>
            <a:r>
              <a:rPr lang="en-US" sz="1800">
                <a:effectLst>
                  <a:outerShdw blurRad="38100" dist="38100" dir="2700000" algn="tl">
                    <a:srgbClr val="FFFFFF"/>
                  </a:outerShdw>
                </a:effectLst>
                <a:latin typeface="Arial" charset="0"/>
              </a:rPr>
              <a:t>                          X</a:t>
            </a:r>
            <a:r>
              <a:rPr lang="en-US" sz="1800" baseline="-25000">
                <a:effectLst>
                  <a:outerShdw blurRad="38100" dist="38100" dir="2700000" algn="tl">
                    <a:srgbClr val="FFFFFF"/>
                  </a:outerShdw>
                </a:effectLst>
                <a:latin typeface="Arial" charset="0"/>
              </a:rPr>
              <a:t>1</a:t>
            </a:r>
            <a:r>
              <a:rPr lang="en-US" sz="1800">
                <a:effectLst>
                  <a:outerShdw blurRad="38100" dist="38100" dir="2700000" algn="tl">
                    <a:srgbClr val="FFFFFF"/>
                  </a:outerShdw>
                </a:effectLst>
                <a:latin typeface="Arial" charset="0"/>
              </a:rPr>
              <a:t>  = </a:t>
            </a:r>
            <a:r>
              <a:rPr lang="en-US" sz="1800" b="1">
                <a:effectLst>
                  <a:outerShdw blurRad="38100" dist="38100" dir="2700000" algn="tl">
                    <a:srgbClr val="FFFFFF"/>
                  </a:outerShdw>
                </a:effectLst>
                <a:latin typeface="Arial" charset="0"/>
              </a:rPr>
              <a:t>12,5</a:t>
            </a:r>
          </a:p>
          <a:p>
            <a:pPr eaLnBrk="0" hangingPunct="0">
              <a:defRPr/>
            </a:pPr>
            <a:r>
              <a:rPr lang="en-US" sz="1800">
                <a:effectLst>
                  <a:outerShdw blurRad="38100" dist="38100" dir="2700000" algn="tl">
                    <a:srgbClr val="FFFFFF"/>
                  </a:outerShdw>
                </a:effectLst>
                <a:latin typeface="Arial" charset="0"/>
              </a:rPr>
              <a:t>◦ Substitusikan X</a:t>
            </a:r>
            <a:r>
              <a:rPr lang="en-US" sz="1800" baseline="-25000">
                <a:effectLst>
                  <a:outerShdw blurRad="38100" dist="38100" dir="2700000" algn="tl">
                    <a:srgbClr val="FFFFFF"/>
                  </a:outerShdw>
                </a:effectLst>
                <a:latin typeface="Arial" charset="0"/>
              </a:rPr>
              <a:t>1</a:t>
            </a:r>
            <a:r>
              <a:rPr lang="en-US" sz="1800">
                <a:effectLst>
                  <a:outerShdw blurRad="38100" dist="38100" dir="2700000" algn="tl">
                    <a:srgbClr val="FFFFFF"/>
                  </a:outerShdw>
                </a:effectLst>
                <a:latin typeface="Arial" charset="0"/>
              </a:rPr>
              <a:t> &amp; X</a:t>
            </a:r>
            <a:r>
              <a:rPr lang="en-US" sz="1800" baseline="-25000">
                <a:effectLst>
                  <a:outerShdw blurRad="38100" dist="38100" dir="2700000" algn="tl">
                    <a:srgbClr val="FFFFFF"/>
                  </a:outerShdw>
                </a:effectLst>
                <a:latin typeface="Arial" charset="0"/>
              </a:rPr>
              <a:t>2</a:t>
            </a:r>
            <a:r>
              <a:rPr lang="en-US" sz="1800">
                <a:effectLst>
                  <a:outerShdw blurRad="38100" dist="38100" dir="2700000" algn="tl">
                    <a:srgbClr val="FFFFFF"/>
                  </a:outerShdw>
                </a:effectLst>
                <a:latin typeface="Arial" charset="0"/>
              </a:rPr>
              <a:t> pada pers. [1]</a:t>
            </a:r>
          </a:p>
          <a:p>
            <a:pPr eaLnBrk="0" hangingPunct="0">
              <a:defRPr/>
            </a:pPr>
            <a:r>
              <a:rPr lang="en-US" sz="1800">
                <a:effectLst>
                  <a:outerShdw blurRad="38100" dist="38100" dir="2700000" algn="tl">
                    <a:srgbClr val="FFFFFF"/>
                  </a:outerShdw>
                </a:effectLst>
                <a:latin typeface="Arial" charset="0"/>
              </a:rPr>
              <a:t>       [1] 2(15) + 3(12,5) = </a:t>
            </a:r>
            <a:r>
              <a:rPr lang="en-US" sz="1800" b="1">
                <a:effectLst>
                  <a:outerShdw blurRad="38100" dist="38100" dir="2700000" algn="tl">
                    <a:srgbClr val="FFFFFF"/>
                  </a:outerShdw>
                </a:effectLst>
                <a:latin typeface="Arial" charset="0"/>
              </a:rPr>
              <a:t>70</a:t>
            </a:r>
          </a:p>
          <a:p>
            <a:pPr eaLnBrk="0" hangingPunct="0">
              <a:defRPr/>
            </a:pPr>
            <a:r>
              <a:rPr lang="en-US" sz="1800">
                <a:effectLst>
                  <a:outerShdw blurRad="38100" dist="38100" dir="2700000" algn="tl">
                    <a:srgbClr val="FFFFFF"/>
                  </a:outerShdw>
                </a:effectLst>
                <a:latin typeface="Arial" charset="0"/>
              </a:rPr>
              <a:t>◦ Jadi Max BB A naik sebesar : 70 – 60 =</a:t>
            </a:r>
            <a:r>
              <a:rPr lang="en-US" sz="1800" b="1">
                <a:effectLst>
                  <a:outerShdw blurRad="38100" dist="38100" dir="2700000" algn="tl">
                    <a:srgbClr val="FFFFFF"/>
                  </a:outerShdw>
                </a:effectLst>
                <a:latin typeface="Arial" charset="0"/>
              </a:rPr>
              <a:t> 10</a:t>
            </a:r>
          </a:p>
          <a:p>
            <a:pPr eaLnBrk="0" hangingPunct="0">
              <a:defRPr/>
            </a:pPr>
            <a:r>
              <a:rPr lang="en-US" sz="1800">
                <a:effectLst>
                  <a:outerShdw blurRad="38100" dist="38100" dir="2700000" algn="tl">
                    <a:srgbClr val="FFFFFF"/>
                  </a:outerShdw>
                </a:effectLst>
                <a:latin typeface="Arial" charset="0"/>
              </a:rPr>
              <a:t>◦ If BB A naik, maka </a:t>
            </a:r>
          </a:p>
          <a:p>
            <a:pPr eaLnBrk="0" hangingPunct="0">
              <a:defRPr/>
            </a:pPr>
            <a:r>
              <a:rPr lang="en-US" sz="1800">
                <a:effectLst>
                  <a:outerShdw blurRad="38100" dist="38100" dir="2700000" algn="tl">
                    <a:srgbClr val="FFFFFF"/>
                  </a:outerShdw>
                </a:effectLst>
                <a:latin typeface="Arial" charset="0"/>
              </a:rPr>
              <a:t>        Z</a:t>
            </a:r>
            <a:r>
              <a:rPr lang="en-US" sz="1800" baseline="-25000">
                <a:effectLst>
                  <a:outerShdw blurRad="38100" dist="38100" dir="2700000" algn="tl">
                    <a:srgbClr val="FFFFFF"/>
                  </a:outerShdw>
                </a:effectLst>
                <a:latin typeface="Arial" charset="0"/>
              </a:rPr>
              <a:t>baru</a:t>
            </a:r>
            <a:r>
              <a:rPr lang="en-US" sz="1800">
                <a:effectLst>
                  <a:outerShdw blurRad="38100" dist="38100" dir="2700000" algn="tl">
                    <a:srgbClr val="FFFFFF"/>
                  </a:outerShdw>
                </a:effectLst>
                <a:latin typeface="Arial" charset="0"/>
              </a:rPr>
              <a:t> = 40(12,5) + 30(15) = </a:t>
            </a:r>
            <a:r>
              <a:rPr lang="en-US" sz="1800" b="1">
                <a:effectLst>
                  <a:outerShdw blurRad="38100" dist="38100" dir="2700000" algn="tl">
                    <a:srgbClr val="FFFFFF"/>
                  </a:outerShdw>
                </a:effectLst>
                <a:latin typeface="Arial" charset="0"/>
              </a:rPr>
              <a:t>950</a:t>
            </a:r>
          </a:p>
          <a:p>
            <a:pPr eaLnBrk="0" hangingPunct="0">
              <a:defRPr/>
            </a:pPr>
            <a:r>
              <a:rPr lang="en-US" sz="1800">
                <a:effectLst>
                  <a:outerShdw blurRad="38100" dist="38100" dir="2700000" algn="tl">
                    <a:srgbClr val="FFFFFF"/>
                  </a:outerShdw>
                </a:effectLst>
                <a:latin typeface="Arial" charset="0"/>
              </a:rPr>
              <a:t>   shg ada kenaikan Keuntungan (shadow price) :</a:t>
            </a:r>
          </a:p>
          <a:p>
            <a:pPr eaLnBrk="0" hangingPunct="0">
              <a:defRPr/>
            </a:pPr>
            <a:r>
              <a:rPr lang="en-US" sz="1800">
                <a:effectLst>
                  <a:outerShdw blurRad="38100" dist="38100" dir="2700000" algn="tl">
                    <a:srgbClr val="FFFFFF"/>
                  </a:outerShdw>
                </a:effectLst>
                <a:latin typeface="Arial" charset="0"/>
              </a:rPr>
              <a:t>        Z = 950 – 900 = </a:t>
            </a:r>
            <a:r>
              <a:rPr lang="en-US" sz="1800" b="1">
                <a:effectLst>
                  <a:outerShdw blurRad="38100" dist="38100" dir="2700000" algn="tl">
                    <a:srgbClr val="FFFFFF"/>
                  </a:outerShdw>
                </a:effectLst>
                <a:latin typeface="Arial" charset="0"/>
              </a:rPr>
              <a:t>50</a:t>
            </a:r>
          </a:p>
        </p:txBody>
      </p:sp>
      <p:sp>
        <p:nvSpPr>
          <p:cNvPr id="14364" name="Line 28"/>
          <p:cNvSpPr>
            <a:spLocks noChangeShapeType="1"/>
          </p:cNvSpPr>
          <p:nvPr/>
        </p:nvSpPr>
        <p:spPr bwMode="auto">
          <a:xfrm flipH="1">
            <a:off x="2362200" y="4419600"/>
            <a:ext cx="152400" cy="152400"/>
          </a:xfrm>
          <a:prstGeom prst="line">
            <a:avLst/>
          </a:prstGeom>
          <a:noFill/>
          <a:ln w="38100">
            <a:solidFill>
              <a:schemeClr val="tx1"/>
            </a:solidFill>
            <a:round/>
            <a:headEnd/>
            <a:tailEnd type="triangle" w="med" len="med"/>
          </a:ln>
        </p:spPr>
        <p:txBody>
          <a:bodyPr/>
          <a:lstStyle/>
          <a:p>
            <a:endParaRPr lang="id-ID"/>
          </a:p>
        </p:txBody>
      </p:sp>
      <p:sp>
        <p:nvSpPr>
          <p:cNvPr id="14378" name="Text Box 42"/>
          <p:cNvSpPr txBox="1">
            <a:spLocks noChangeArrowheads="1"/>
          </p:cNvSpPr>
          <p:nvPr/>
        </p:nvSpPr>
        <p:spPr bwMode="auto">
          <a:xfrm>
            <a:off x="304800" y="533400"/>
            <a:ext cx="3429000" cy="381000"/>
          </a:xfrm>
          <a:prstGeom prst="rect">
            <a:avLst/>
          </a:prstGeom>
          <a:noFill/>
          <a:ln w="9525">
            <a:noFill/>
            <a:miter lim="800000"/>
            <a:headEnd/>
            <a:tailEnd/>
          </a:ln>
        </p:spPr>
        <p:txBody>
          <a:bodyPr/>
          <a:lstStyle/>
          <a:p>
            <a:pPr marL="342900" indent="-342900" eaLnBrk="0" hangingPunct="0">
              <a:buFontTx/>
              <a:buAutoNum type="arabicPeriod"/>
            </a:pPr>
            <a:r>
              <a:rPr lang="en-US" sz="1800">
                <a:latin typeface="Arial" charset="0"/>
              </a:rPr>
              <a:t>Perubahan Bahan Baku A</a:t>
            </a:r>
          </a:p>
        </p:txBody>
      </p:sp>
      <p:sp>
        <p:nvSpPr>
          <p:cNvPr id="14379" name="Text Box 43"/>
          <p:cNvSpPr txBox="1">
            <a:spLocks noChangeArrowheads="1"/>
          </p:cNvSpPr>
          <p:nvPr/>
        </p:nvSpPr>
        <p:spPr bwMode="auto">
          <a:xfrm>
            <a:off x="609600" y="838200"/>
            <a:ext cx="8534400" cy="381000"/>
          </a:xfrm>
          <a:prstGeom prst="rect">
            <a:avLst/>
          </a:prstGeom>
          <a:noFill/>
          <a:ln w="9525">
            <a:noFill/>
            <a:miter lim="800000"/>
            <a:headEnd/>
            <a:tailEnd/>
          </a:ln>
        </p:spPr>
        <p:txBody>
          <a:bodyPr/>
          <a:lstStyle/>
          <a:p>
            <a:pPr eaLnBrk="0" hangingPunct="0"/>
            <a:r>
              <a:rPr lang="en-US" sz="1800">
                <a:latin typeface="Arial" charset="0"/>
              </a:rPr>
              <a:t>Jika BB A ditambah, pers. [1] bergeser hingga F (persilangan [2] dan [3])</a:t>
            </a:r>
          </a:p>
        </p:txBody>
      </p:sp>
      <p:sp>
        <p:nvSpPr>
          <p:cNvPr id="14380" name="Line 44"/>
          <p:cNvSpPr>
            <a:spLocks noChangeShapeType="1"/>
          </p:cNvSpPr>
          <p:nvPr/>
        </p:nvSpPr>
        <p:spPr bwMode="auto">
          <a:xfrm>
            <a:off x="2438400" y="4371975"/>
            <a:ext cx="2819400" cy="2133600"/>
          </a:xfrm>
          <a:prstGeom prst="line">
            <a:avLst/>
          </a:prstGeom>
          <a:noFill/>
          <a:ln w="38100">
            <a:solidFill>
              <a:schemeClr val="tx1"/>
            </a:solidFill>
            <a:round/>
            <a:headEnd/>
            <a:tailEnd/>
          </a:ln>
        </p:spPr>
        <p:txBody>
          <a:bodyPr/>
          <a:lstStyle/>
          <a:p>
            <a:endParaRPr lang="id-ID"/>
          </a:p>
        </p:txBody>
      </p:sp>
      <p:grpSp>
        <p:nvGrpSpPr>
          <p:cNvPr id="2" name="Group 58"/>
          <p:cNvGrpSpPr>
            <a:grpSpLocks/>
          </p:cNvGrpSpPr>
          <p:nvPr/>
        </p:nvGrpSpPr>
        <p:grpSpPr bwMode="auto">
          <a:xfrm>
            <a:off x="457200" y="2133600"/>
            <a:ext cx="6858000" cy="4824413"/>
            <a:chOff x="288" y="1344"/>
            <a:chExt cx="4320" cy="3039"/>
          </a:xfrm>
        </p:grpSpPr>
        <p:sp>
          <p:nvSpPr>
            <p:cNvPr id="8201" name="Text Box 25"/>
            <p:cNvSpPr txBox="1">
              <a:spLocks noChangeArrowheads="1"/>
            </p:cNvSpPr>
            <p:nvPr/>
          </p:nvSpPr>
          <p:spPr bwMode="auto">
            <a:xfrm>
              <a:off x="2999" y="3906"/>
              <a:ext cx="154" cy="215"/>
            </a:xfrm>
            <a:prstGeom prst="rect">
              <a:avLst/>
            </a:prstGeom>
            <a:noFill/>
            <a:ln w="9525">
              <a:noFill/>
              <a:miter lim="800000"/>
              <a:headEnd/>
              <a:tailEnd/>
            </a:ln>
          </p:spPr>
          <p:txBody>
            <a:bodyPr lIns="0" tIns="0" rIns="0" bIns="0"/>
            <a:lstStyle/>
            <a:p>
              <a:pPr eaLnBrk="0" hangingPunct="0"/>
              <a:r>
                <a:rPr lang="en-US" sz="1800">
                  <a:latin typeface="Arial" charset="0"/>
                </a:rPr>
                <a:t>G</a:t>
              </a:r>
            </a:p>
          </p:txBody>
        </p:sp>
        <p:grpSp>
          <p:nvGrpSpPr>
            <p:cNvPr id="8202" name="Group 57"/>
            <p:cNvGrpSpPr>
              <a:grpSpLocks/>
            </p:cNvGrpSpPr>
            <p:nvPr/>
          </p:nvGrpSpPr>
          <p:grpSpPr bwMode="auto">
            <a:xfrm>
              <a:off x="288" y="1344"/>
              <a:ext cx="4320" cy="3039"/>
              <a:chOff x="288" y="1344"/>
              <a:chExt cx="4320" cy="3039"/>
            </a:xfrm>
          </p:grpSpPr>
          <p:sp>
            <p:nvSpPr>
              <p:cNvPr id="8203" name="Line 48"/>
              <p:cNvSpPr>
                <a:spLocks noChangeShapeType="1"/>
              </p:cNvSpPr>
              <p:nvPr/>
            </p:nvSpPr>
            <p:spPr bwMode="auto">
              <a:xfrm flipH="1">
                <a:off x="1458" y="2976"/>
                <a:ext cx="96" cy="96"/>
              </a:xfrm>
              <a:prstGeom prst="line">
                <a:avLst/>
              </a:prstGeom>
              <a:noFill/>
              <a:ln w="38100" cap="rnd">
                <a:solidFill>
                  <a:schemeClr val="tx1"/>
                </a:solidFill>
                <a:prstDash val="sysDot"/>
                <a:round/>
                <a:headEnd/>
                <a:tailEnd type="triangle" w="med" len="med"/>
              </a:ln>
            </p:spPr>
            <p:txBody>
              <a:bodyPr/>
              <a:lstStyle/>
              <a:p>
                <a:endParaRPr lang="id-ID"/>
              </a:p>
            </p:txBody>
          </p:sp>
          <p:grpSp>
            <p:nvGrpSpPr>
              <p:cNvPr id="8204" name="Group 56"/>
              <p:cNvGrpSpPr>
                <a:grpSpLocks/>
              </p:cNvGrpSpPr>
              <p:nvPr/>
            </p:nvGrpSpPr>
            <p:grpSpPr bwMode="auto">
              <a:xfrm>
                <a:off x="288" y="1344"/>
                <a:ext cx="4320" cy="3039"/>
                <a:chOff x="288" y="1344"/>
                <a:chExt cx="4320" cy="3039"/>
              </a:xfrm>
            </p:grpSpPr>
            <p:sp>
              <p:nvSpPr>
                <p:cNvPr id="8205" name="Freeform 4"/>
                <p:cNvSpPr>
                  <a:spLocks/>
                </p:cNvSpPr>
                <p:nvPr/>
              </p:nvSpPr>
              <p:spPr bwMode="auto">
                <a:xfrm>
                  <a:off x="1794" y="3314"/>
                  <a:ext cx="829" cy="756"/>
                </a:xfrm>
                <a:custGeom>
                  <a:avLst/>
                  <a:gdLst>
                    <a:gd name="T0" fmla="*/ 0 w 829"/>
                    <a:gd name="T1" fmla="*/ 10 h 756"/>
                    <a:gd name="T2" fmla="*/ 208 w 829"/>
                    <a:gd name="T3" fmla="*/ 10 h 756"/>
                    <a:gd name="T4" fmla="*/ 483 w 829"/>
                    <a:gd name="T5" fmla="*/ 0 h 756"/>
                    <a:gd name="T6" fmla="*/ 829 w 829"/>
                    <a:gd name="T7" fmla="*/ 753 h 756"/>
                    <a:gd name="T8" fmla="*/ 0 w 829"/>
                    <a:gd name="T9" fmla="*/ 756 h 756"/>
                    <a:gd name="T10" fmla="*/ 0 w 829"/>
                    <a:gd name="T11" fmla="*/ 10 h 756"/>
                    <a:gd name="T12" fmla="*/ 0 60000 65536"/>
                    <a:gd name="T13" fmla="*/ 0 60000 65536"/>
                    <a:gd name="T14" fmla="*/ 0 60000 65536"/>
                    <a:gd name="T15" fmla="*/ 0 60000 65536"/>
                    <a:gd name="T16" fmla="*/ 0 60000 65536"/>
                    <a:gd name="T17" fmla="*/ 0 60000 65536"/>
                    <a:gd name="T18" fmla="*/ 0 w 829"/>
                    <a:gd name="T19" fmla="*/ 0 h 756"/>
                    <a:gd name="T20" fmla="*/ 829 w 829"/>
                    <a:gd name="T21" fmla="*/ 756 h 756"/>
                  </a:gdLst>
                  <a:ahLst/>
                  <a:cxnLst>
                    <a:cxn ang="T12">
                      <a:pos x="T0" y="T1"/>
                    </a:cxn>
                    <a:cxn ang="T13">
                      <a:pos x="T2" y="T3"/>
                    </a:cxn>
                    <a:cxn ang="T14">
                      <a:pos x="T4" y="T5"/>
                    </a:cxn>
                    <a:cxn ang="T15">
                      <a:pos x="T6" y="T7"/>
                    </a:cxn>
                    <a:cxn ang="T16">
                      <a:pos x="T8" y="T9"/>
                    </a:cxn>
                    <a:cxn ang="T17">
                      <a:pos x="T10" y="T11"/>
                    </a:cxn>
                  </a:cxnLst>
                  <a:rect l="T18" t="T19" r="T20" b="T21"/>
                  <a:pathLst>
                    <a:path w="829" h="756">
                      <a:moveTo>
                        <a:pt x="0" y="10"/>
                      </a:moveTo>
                      <a:lnTo>
                        <a:pt x="208" y="10"/>
                      </a:lnTo>
                      <a:lnTo>
                        <a:pt x="483" y="0"/>
                      </a:lnTo>
                      <a:lnTo>
                        <a:pt x="829" y="753"/>
                      </a:lnTo>
                      <a:lnTo>
                        <a:pt x="0" y="756"/>
                      </a:lnTo>
                      <a:lnTo>
                        <a:pt x="0" y="10"/>
                      </a:lnTo>
                      <a:close/>
                    </a:path>
                  </a:pathLst>
                </a:custGeom>
                <a:solidFill>
                  <a:schemeClr val="accent1"/>
                </a:solidFill>
                <a:ln w="9525">
                  <a:noFill/>
                  <a:round/>
                  <a:headEnd/>
                  <a:tailEnd/>
                </a:ln>
              </p:spPr>
              <p:txBody>
                <a:bodyPr/>
                <a:lstStyle/>
                <a:p>
                  <a:pPr eaLnBrk="0" hangingPunct="0"/>
                  <a:endParaRPr lang="id-ID"/>
                </a:p>
              </p:txBody>
            </p:sp>
            <p:sp>
              <p:nvSpPr>
                <p:cNvPr id="8206" name="Text Box 5"/>
                <p:cNvSpPr txBox="1">
                  <a:spLocks noChangeArrowheads="1"/>
                </p:cNvSpPr>
                <p:nvPr/>
              </p:nvSpPr>
              <p:spPr bwMode="auto">
                <a:xfrm>
                  <a:off x="2433" y="3888"/>
                  <a:ext cx="207" cy="196"/>
                </a:xfrm>
                <a:prstGeom prst="rect">
                  <a:avLst/>
                </a:prstGeom>
                <a:noFill/>
                <a:ln w="9525">
                  <a:noFill/>
                  <a:miter lim="800000"/>
                  <a:headEnd/>
                  <a:tailEnd/>
                </a:ln>
              </p:spPr>
              <p:txBody>
                <a:bodyPr lIns="0" tIns="0" rIns="0" bIns="0"/>
                <a:lstStyle/>
                <a:p>
                  <a:pPr algn="ctr" eaLnBrk="0" hangingPunct="0"/>
                  <a:r>
                    <a:rPr lang="en-US" sz="1800">
                      <a:latin typeface="Arial" charset="0"/>
                    </a:rPr>
                    <a:t>B</a:t>
                  </a:r>
                </a:p>
              </p:txBody>
            </p:sp>
            <p:sp>
              <p:nvSpPr>
                <p:cNvPr id="8207" name="Text Box 6"/>
                <p:cNvSpPr txBox="1">
                  <a:spLocks noChangeArrowheads="1"/>
                </p:cNvSpPr>
                <p:nvPr/>
              </p:nvSpPr>
              <p:spPr bwMode="auto">
                <a:xfrm>
                  <a:off x="2486" y="3504"/>
                  <a:ext cx="154" cy="215"/>
                </a:xfrm>
                <a:prstGeom prst="rect">
                  <a:avLst/>
                </a:prstGeom>
                <a:noFill/>
                <a:ln w="9525">
                  <a:noFill/>
                  <a:miter lim="800000"/>
                  <a:headEnd/>
                  <a:tailEnd/>
                </a:ln>
              </p:spPr>
              <p:txBody>
                <a:bodyPr lIns="0" tIns="0" rIns="0" bIns="0"/>
                <a:lstStyle/>
                <a:p>
                  <a:pPr eaLnBrk="0" hangingPunct="0"/>
                  <a:r>
                    <a:rPr lang="en-US" sz="1800">
                      <a:latin typeface="Arial" charset="0"/>
                    </a:rPr>
                    <a:t>C</a:t>
                  </a:r>
                </a:p>
              </p:txBody>
            </p:sp>
            <p:sp>
              <p:nvSpPr>
                <p:cNvPr id="8208" name="Text Box 7"/>
                <p:cNvSpPr txBox="1">
                  <a:spLocks noChangeArrowheads="1"/>
                </p:cNvSpPr>
                <p:nvPr/>
              </p:nvSpPr>
              <p:spPr bwMode="auto">
                <a:xfrm>
                  <a:off x="1566" y="2208"/>
                  <a:ext cx="162" cy="192"/>
                </a:xfrm>
                <a:prstGeom prst="rect">
                  <a:avLst/>
                </a:prstGeom>
                <a:noFill/>
                <a:ln w="9525">
                  <a:noFill/>
                  <a:miter lim="800000"/>
                  <a:headEnd/>
                  <a:tailEnd/>
                </a:ln>
              </p:spPr>
              <p:txBody>
                <a:bodyPr lIns="0" tIns="0" rIns="0" bIns="0"/>
                <a:lstStyle/>
                <a:p>
                  <a:pPr algn="r" eaLnBrk="0" hangingPunct="0"/>
                  <a:r>
                    <a:rPr lang="en-US" sz="1400">
                      <a:latin typeface="Arial" charset="0"/>
                    </a:rPr>
                    <a:t>40</a:t>
                  </a:r>
                </a:p>
              </p:txBody>
            </p:sp>
            <p:sp>
              <p:nvSpPr>
                <p:cNvPr id="8209" name="Text Box 9"/>
                <p:cNvSpPr txBox="1">
                  <a:spLocks noChangeArrowheads="1"/>
                </p:cNvSpPr>
                <p:nvPr/>
              </p:nvSpPr>
              <p:spPr bwMode="auto">
                <a:xfrm>
                  <a:off x="1968" y="3120"/>
                  <a:ext cx="134" cy="187"/>
                </a:xfrm>
                <a:prstGeom prst="rect">
                  <a:avLst/>
                </a:prstGeom>
                <a:noFill/>
                <a:ln w="9525">
                  <a:noFill/>
                  <a:miter lim="800000"/>
                  <a:headEnd/>
                  <a:tailEnd/>
                </a:ln>
              </p:spPr>
              <p:txBody>
                <a:bodyPr lIns="0" tIns="0" rIns="0" bIns="0"/>
                <a:lstStyle/>
                <a:p>
                  <a:pPr algn="r" eaLnBrk="0" hangingPunct="0"/>
                  <a:r>
                    <a:rPr lang="en-US" sz="1800">
                      <a:latin typeface="Arial" charset="0"/>
                    </a:rPr>
                    <a:t>D</a:t>
                  </a:r>
                </a:p>
              </p:txBody>
            </p:sp>
            <p:sp>
              <p:nvSpPr>
                <p:cNvPr id="8210" name="Text Box 10"/>
                <p:cNvSpPr txBox="1">
                  <a:spLocks noChangeArrowheads="1"/>
                </p:cNvSpPr>
                <p:nvPr/>
              </p:nvSpPr>
              <p:spPr bwMode="auto">
                <a:xfrm>
                  <a:off x="1790" y="3840"/>
                  <a:ext cx="129" cy="233"/>
                </a:xfrm>
                <a:prstGeom prst="rect">
                  <a:avLst/>
                </a:prstGeom>
                <a:noFill/>
                <a:ln w="9525">
                  <a:noFill/>
                  <a:miter lim="800000"/>
                  <a:headEnd/>
                  <a:tailEnd/>
                </a:ln>
              </p:spPr>
              <p:txBody>
                <a:bodyPr lIns="0" tIns="0" rIns="0" bIns="0"/>
                <a:lstStyle/>
                <a:p>
                  <a:pPr algn="r" eaLnBrk="0" hangingPunct="0"/>
                  <a:r>
                    <a:rPr lang="en-US" sz="1800">
                      <a:latin typeface="Tahoma" pitchFamily="34" charset="0"/>
                    </a:rPr>
                    <a:t>A</a:t>
                  </a:r>
                </a:p>
              </p:txBody>
            </p:sp>
            <p:sp>
              <p:nvSpPr>
                <p:cNvPr id="8211" name="Text Box 11"/>
                <p:cNvSpPr txBox="1">
                  <a:spLocks noChangeArrowheads="1"/>
                </p:cNvSpPr>
                <p:nvPr/>
              </p:nvSpPr>
              <p:spPr bwMode="auto">
                <a:xfrm>
                  <a:off x="1507" y="1344"/>
                  <a:ext cx="258" cy="338"/>
                </a:xfrm>
                <a:prstGeom prst="rect">
                  <a:avLst/>
                </a:prstGeom>
                <a:noFill/>
                <a:ln w="9525">
                  <a:noFill/>
                  <a:miter lim="800000"/>
                  <a:headEnd/>
                  <a:tailEnd/>
                </a:ln>
              </p:spPr>
              <p:txBody>
                <a:bodyPr lIns="0" tIns="0" rIns="0" bIns="0"/>
                <a:lstStyle/>
                <a:p>
                  <a:pPr algn="ctr" eaLnBrk="0" hangingPunct="0"/>
                  <a:r>
                    <a:rPr lang="en-US" sz="1800">
                      <a:latin typeface="Arial" charset="0"/>
                    </a:rPr>
                    <a:t>X</a:t>
                  </a:r>
                  <a:r>
                    <a:rPr lang="en-US" sz="1800" baseline="-25000">
                      <a:latin typeface="Arial" charset="0"/>
                    </a:rPr>
                    <a:t>2</a:t>
                  </a:r>
                  <a:endParaRPr lang="en-US" sz="2800">
                    <a:latin typeface="Arial" charset="0"/>
                  </a:endParaRPr>
                </a:p>
              </p:txBody>
            </p:sp>
            <p:sp>
              <p:nvSpPr>
                <p:cNvPr id="8212" name="Text Box 12"/>
                <p:cNvSpPr txBox="1">
                  <a:spLocks noChangeArrowheads="1"/>
                </p:cNvSpPr>
                <p:nvPr/>
              </p:nvSpPr>
              <p:spPr bwMode="auto">
                <a:xfrm>
                  <a:off x="4128" y="4045"/>
                  <a:ext cx="258" cy="338"/>
                </a:xfrm>
                <a:prstGeom prst="rect">
                  <a:avLst/>
                </a:prstGeom>
                <a:noFill/>
                <a:ln w="9525">
                  <a:noFill/>
                  <a:miter lim="800000"/>
                  <a:headEnd/>
                  <a:tailEnd/>
                </a:ln>
              </p:spPr>
              <p:txBody>
                <a:bodyPr lIns="0" tIns="0" rIns="0" bIns="0"/>
                <a:lstStyle/>
                <a:p>
                  <a:pPr algn="ctr" eaLnBrk="0" hangingPunct="0"/>
                  <a:r>
                    <a:rPr lang="en-US" sz="1800">
                      <a:latin typeface="Arial" charset="0"/>
                    </a:rPr>
                    <a:t>X</a:t>
                  </a:r>
                  <a:r>
                    <a:rPr lang="en-US" sz="1800" baseline="-25000">
                      <a:latin typeface="Arial" charset="0"/>
                    </a:rPr>
                    <a:t>1</a:t>
                  </a:r>
                  <a:endParaRPr lang="en-US" sz="2800">
                    <a:latin typeface="Arial" charset="0"/>
                  </a:endParaRPr>
                </a:p>
              </p:txBody>
            </p:sp>
            <p:sp>
              <p:nvSpPr>
                <p:cNvPr id="8213" name="Text Box 13"/>
                <p:cNvSpPr txBox="1">
                  <a:spLocks noChangeArrowheads="1"/>
                </p:cNvSpPr>
                <p:nvPr/>
              </p:nvSpPr>
              <p:spPr bwMode="auto">
                <a:xfrm>
                  <a:off x="1507" y="4045"/>
                  <a:ext cx="258" cy="338"/>
                </a:xfrm>
                <a:prstGeom prst="rect">
                  <a:avLst/>
                </a:prstGeom>
                <a:noFill/>
                <a:ln w="9525">
                  <a:noFill/>
                  <a:miter lim="800000"/>
                  <a:headEnd/>
                  <a:tailEnd/>
                </a:ln>
              </p:spPr>
              <p:txBody>
                <a:bodyPr lIns="0" tIns="0" rIns="0" bIns="0"/>
                <a:lstStyle/>
                <a:p>
                  <a:pPr algn="r" eaLnBrk="0" hangingPunct="0"/>
                  <a:r>
                    <a:rPr lang="en-US" sz="2000">
                      <a:latin typeface="Arial" charset="0"/>
                    </a:rPr>
                    <a:t>0</a:t>
                  </a:r>
                  <a:endParaRPr lang="en-US" sz="3200">
                    <a:latin typeface="Arial" charset="0"/>
                  </a:endParaRPr>
                </a:p>
              </p:txBody>
            </p:sp>
            <p:sp>
              <p:nvSpPr>
                <p:cNvPr id="8214" name="Line 14"/>
                <p:cNvSpPr>
                  <a:spLocks noChangeShapeType="1"/>
                </p:cNvSpPr>
                <p:nvPr/>
              </p:nvSpPr>
              <p:spPr bwMode="auto">
                <a:xfrm flipV="1">
                  <a:off x="1776" y="4080"/>
                  <a:ext cx="2352" cy="0"/>
                </a:xfrm>
                <a:prstGeom prst="line">
                  <a:avLst/>
                </a:prstGeom>
                <a:noFill/>
                <a:ln w="38100">
                  <a:solidFill>
                    <a:schemeClr val="accent2"/>
                  </a:solidFill>
                  <a:round/>
                  <a:headEnd/>
                  <a:tailEnd/>
                </a:ln>
              </p:spPr>
              <p:txBody>
                <a:bodyPr/>
                <a:lstStyle/>
                <a:p>
                  <a:endParaRPr lang="id-ID"/>
                </a:p>
              </p:txBody>
            </p:sp>
            <p:sp>
              <p:nvSpPr>
                <p:cNvPr id="8215" name="Line 15"/>
                <p:cNvSpPr>
                  <a:spLocks noChangeShapeType="1"/>
                </p:cNvSpPr>
                <p:nvPr/>
              </p:nvSpPr>
              <p:spPr bwMode="auto">
                <a:xfrm>
                  <a:off x="1776" y="1344"/>
                  <a:ext cx="0" cy="2736"/>
                </a:xfrm>
                <a:prstGeom prst="line">
                  <a:avLst/>
                </a:prstGeom>
                <a:noFill/>
                <a:ln w="38100">
                  <a:solidFill>
                    <a:schemeClr val="accent2"/>
                  </a:solidFill>
                  <a:round/>
                  <a:headEnd/>
                  <a:tailEnd/>
                </a:ln>
              </p:spPr>
              <p:txBody>
                <a:bodyPr/>
                <a:lstStyle/>
                <a:p>
                  <a:endParaRPr lang="id-ID"/>
                </a:p>
              </p:txBody>
            </p:sp>
            <p:sp>
              <p:nvSpPr>
                <p:cNvPr id="8216" name="Text Box 16"/>
                <p:cNvSpPr txBox="1">
                  <a:spLocks noChangeArrowheads="1"/>
                </p:cNvSpPr>
                <p:nvPr/>
              </p:nvSpPr>
              <p:spPr bwMode="auto">
                <a:xfrm>
                  <a:off x="3984" y="3256"/>
                  <a:ext cx="624" cy="200"/>
                </a:xfrm>
                <a:prstGeom prst="rect">
                  <a:avLst/>
                </a:prstGeom>
                <a:noFill/>
                <a:ln w="9525">
                  <a:noFill/>
                  <a:miter lim="800000"/>
                  <a:headEnd/>
                  <a:tailEnd/>
                </a:ln>
              </p:spPr>
              <p:txBody>
                <a:bodyPr lIns="0" tIns="0" rIns="0" bIns="0"/>
                <a:lstStyle/>
                <a:p>
                  <a:pPr algn="ctr" eaLnBrk="0" hangingPunct="0"/>
                  <a:r>
                    <a:rPr lang="en-US" sz="1800">
                      <a:latin typeface="Arial" charset="0"/>
                    </a:rPr>
                    <a:t>2X</a:t>
                  </a:r>
                  <a:r>
                    <a:rPr lang="en-US" sz="1800" baseline="-25000">
                      <a:latin typeface="Arial" charset="0"/>
                    </a:rPr>
                    <a:t>2</a:t>
                  </a:r>
                  <a:r>
                    <a:rPr lang="en-US" sz="1800">
                      <a:latin typeface="Arial" charset="0"/>
                    </a:rPr>
                    <a:t> = 30</a:t>
                  </a:r>
                  <a:endParaRPr lang="en-US" sz="2800">
                    <a:latin typeface="Arial" charset="0"/>
                  </a:endParaRPr>
                </a:p>
              </p:txBody>
            </p:sp>
            <p:sp>
              <p:nvSpPr>
                <p:cNvPr id="8217" name="Line 17"/>
                <p:cNvSpPr>
                  <a:spLocks noChangeShapeType="1"/>
                </p:cNvSpPr>
                <p:nvPr/>
              </p:nvSpPr>
              <p:spPr bwMode="auto">
                <a:xfrm>
                  <a:off x="1790" y="3312"/>
                  <a:ext cx="2194" cy="0"/>
                </a:xfrm>
                <a:prstGeom prst="line">
                  <a:avLst/>
                </a:prstGeom>
                <a:noFill/>
                <a:ln w="38100">
                  <a:solidFill>
                    <a:schemeClr val="tx1"/>
                  </a:solidFill>
                  <a:round/>
                  <a:headEnd/>
                  <a:tailEnd/>
                </a:ln>
              </p:spPr>
              <p:txBody>
                <a:bodyPr/>
                <a:lstStyle/>
                <a:p>
                  <a:endParaRPr lang="id-ID"/>
                </a:p>
              </p:txBody>
            </p:sp>
            <p:sp>
              <p:nvSpPr>
                <p:cNvPr id="8218" name="Text Box 18"/>
                <p:cNvSpPr txBox="1">
                  <a:spLocks noChangeArrowheads="1"/>
                </p:cNvSpPr>
                <p:nvPr/>
              </p:nvSpPr>
              <p:spPr bwMode="auto">
                <a:xfrm>
                  <a:off x="1536" y="3264"/>
                  <a:ext cx="179" cy="146"/>
                </a:xfrm>
                <a:prstGeom prst="rect">
                  <a:avLst/>
                </a:prstGeom>
                <a:noFill/>
                <a:ln w="9525">
                  <a:noFill/>
                  <a:miter lim="800000"/>
                  <a:headEnd/>
                  <a:tailEnd/>
                </a:ln>
              </p:spPr>
              <p:txBody>
                <a:bodyPr lIns="0" tIns="0" rIns="0" bIns="0"/>
                <a:lstStyle/>
                <a:p>
                  <a:pPr algn="r" eaLnBrk="0" hangingPunct="0"/>
                  <a:r>
                    <a:rPr lang="en-US" sz="1400">
                      <a:latin typeface="Arial" charset="0"/>
                    </a:rPr>
                    <a:t>15</a:t>
                  </a:r>
                </a:p>
              </p:txBody>
            </p:sp>
            <p:sp>
              <p:nvSpPr>
                <p:cNvPr id="8219" name="Text Box 19"/>
                <p:cNvSpPr txBox="1">
                  <a:spLocks noChangeArrowheads="1"/>
                </p:cNvSpPr>
                <p:nvPr/>
              </p:nvSpPr>
              <p:spPr bwMode="auto">
                <a:xfrm>
                  <a:off x="1775" y="3317"/>
                  <a:ext cx="134" cy="187"/>
                </a:xfrm>
                <a:prstGeom prst="rect">
                  <a:avLst/>
                </a:prstGeom>
                <a:noFill/>
                <a:ln w="9525">
                  <a:noFill/>
                  <a:miter lim="800000"/>
                  <a:headEnd/>
                  <a:tailEnd/>
                </a:ln>
              </p:spPr>
              <p:txBody>
                <a:bodyPr lIns="0" tIns="0" rIns="0" bIns="0"/>
                <a:lstStyle/>
                <a:p>
                  <a:pPr algn="r" eaLnBrk="0" hangingPunct="0"/>
                  <a:r>
                    <a:rPr lang="en-US" sz="1800">
                      <a:latin typeface="Arial" charset="0"/>
                    </a:rPr>
                    <a:t>E</a:t>
                  </a:r>
                </a:p>
              </p:txBody>
            </p:sp>
            <p:sp>
              <p:nvSpPr>
                <p:cNvPr id="8220" name="Text Box 20"/>
                <p:cNvSpPr txBox="1">
                  <a:spLocks noChangeArrowheads="1"/>
                </p:cNvSpPr>
                <p:nvPr/>
              </p:nvSpPr>
              <p:spPr bwMode="auto">
                <a:xfrm>
                  <a:off x="2266" y="3120"/>
                  <a:ext cx="134" cy="187"/>
                </a:xfrm>
                <a:prstGeom prst="rect">
                  <a:avLst/>
                </a:prstGeom>
                <a:noFill/>
                <a:ln w="9525">
                  <a:noFill/>
                  <a:miter lim="800000"/>
                  <a:headEnd/>
                  <a:tailEnd/>
                </a:ln>
              </p:spPr>
              <p:txBody>
                <a:bodyPr lIns="0" tIns="0" rIns="0" bIns="0"/>
                <a:lstStyle/>
                <a:p>
                  <a:pPr algn="r" eaLnBrk="0" hangingPunct="0"/>
                  <a:r>
                    <a:rPr lang="en-US" sz="1800">
                      <a:latin typeface="Arial" charset="0"/>
                    </a:rPr>
                    <a:t>F</a:t>
                  </a:r>
                </a:p>
              </p:txBody>
            </p:sp>
            <p:sp>
              <p:nvSpPr>
                <p:cNvPr id="8221" name="Text Box 21"/>
                <p:cNvSpPr txBox="1">
                  <a:spLocks noChangeArrowheads="1"/>
                </p:cNvSpPr>
                <p:nvPr/>
              </p:nvSpPr>
              <p:spPr bwMode="auto">
                <a:xfrm>
                  <a:off x="2880" y="4105"/>
                  <a:ext cx="208" cy="167"/>
                </a:xfrm>
                <a:prstGeom prst="rect">
                  <a:avLst/>
                </a:prstGeom>
                <a:noFill/>
                <a:ln w="9525">
                  <a:noFill/>
                  <a:miter lim="800000"/>
                  <a:headEnd/>
                  <a:tailEnd/>
                </a:ln>
              </p:spPr>
              <p:txBody>
                <a:bodyPr lIns="0" tIns="0" rIns="0" bIns="0"/>
                <a:lstStyle/>
                <a:p>
                  <a:pPr algn="ctr" eaLnBrk="0" hangingPunct="0"/>
                  <a:r>
                    <a:rPr lang="en-US" sz="1400">
                      <a:latin typeface="Arial" charset="0"/>
                    </a:rPr>
                    <a:t>30</a:t>
                  </a:r>
                </a:p>
              </p:txBody>
            </p:sp>
            <p:sp>
              <p:nvSpPr>
                <p:cNvPr id="8222" name="Text Box 23"/>
                <p:cNvSpPr txBox="1">
                  <a:spLocks noChangeArrowheads="1"/>
                </p:cNvSpPr>
                <p:nvPr/>
              </p:nvSpPr>
              <p:spPr bwMode="auto">
                <a:xfrm>
                  <a:off x="2544" y="4105"/>
                  <a:ext cx="144" cy="167"/>
                </a:xfrm>
                <a:prstGeom prst="rect">
                  <a:avLst/>
                </a:prstGeom>
                <a:noFill/>
                <a:ln w="9525">
                  <a:noFill/>
                  <a:miter lim="800000"/>
                  <a:headEnd/>
                  <a:tailEnd/>
                </a:ln>
              </p:spPr>
              <p:txBody>
                <a:bodyPr lIns="0" tIns="0" rIns="0" bIns="0"/>
                <a:lstStyle/>
                <a:p>
                  <a:pPr algn="r" eaLnBrk="0" hangingPunct="0"/>
                  <a:r>
                    <a:rPr lang="en-US" sz="1400">
                      <a:latin typeface="Arial" charset="0"/>
                    </a:rPr>
                    <a:t>20</a:t>
                  </a:r>
                </a:p>
              </p:txBody>
            </p:sp>
            <p:sp>
              <p:nvSpPr>
                <p:cNvPr id="8223" name="Text Box 24"/>
                <p:cNvSpPr txBox="1">
                  <a:spLocks noChangeArrowheads="1"/>
                </p:cNvSpPr>
                <p:nvPr/>
              </p:nvSpPr>
              <p:spPr bwMode="auto">
                <a:xfrm>
                  <a:off x="1536" y="3072"/>
                  <a:ext cx="179" cy="146"/>
                </a:xfrm>
                <a:prstGeom prst="rect">
                  <a:avLst/>
                </a:prstGeom>
                <a:noFill/>
                <a:ln w="9525">
                  <a:noFill/>
                  <a:miter lim="800000"/>
                  <a:headEnd/>
                  <a:tailEnd/>
                </a:ln>
              </p:spPr>
              <p:txBody>
                <a:bodyPr lIns="0" tIns="0" rIns="0" bIns="0"/>
                <a:lstStyle/>
                <a:p>
                  <a:pPr algn="r" eaLnBrk="0" hangingPunct="0"/>
                  <a:r>
                    <a:rPr lang="en-US" sz="1400">
                      <a:latin typeface="Arial" charset="0"/>
                    </a:rPr>
                    <a:t>20</a:t>
                  </a:r>
                </a:p>
              </p:txBody>
            </p:sp>
            <p:sp>
              <p:nvSpPr>
                <p:cNvPr id="8224" name="Line 27"/>
                <p:cNvSpPr>
                  <a:spLocks noChangeShapeType="1"/>
                </p:cNvSpPr>
                <p:nvPr/>
              </p:nvSpPr>
              <p:spPr bwMode="auto">
                <a:xfrm>
                  <a:off x="3840" y="3312"/>
                  <a:ext cx="0" cy="192"/>
                </a:xfrm>
                <a:prstGeom prst="line">
                  <a:avLst/>
                </a:prstGeom>
                <a:noFill/>
                <a:ln w="38100">
                  <a:solidFill>
                    <a:schemeClr val="tx1"/>
                  </a:solidFill>
                  <a:round/>
                  <a:headEnd/>
                  <a:tailEnd type="triangle" w="med" len="med"/>
                </a:ln>
              </p:spPr>
              <p:txBody>
                <a:bodyPr/>
                <a:lstStyle/>
                <a:p>
                  <a:endParaRPr lang="id-ID"/>
                </a:p>
              </p:txBody>
            </p:sp>
            <p:sp>
              <p:nvSpPr>
                <p:cNvPr id="8225" name="Line 29"/>
                <p:cNvSpPr>
                  <a:spLocks noChangeShapeType="1"/>
                </p:cNvSpPr>
                <p:nvPr/>
              </p:nvSpPr>
              <p:spPr bwMode="auto">
                <a:xfrm flipH="1">
                  <a:off x="1410" y="1824"/>
                  <a:ext cx="144" cy="96"/>
                </a:xfrm>
                <a:prstGeom prst="line">
                  <a:avLst/>
                </a:prstGeom>
                <a:noFill/>
                <a:ln w="38100">
                  <a:solidFill>
                    <a:schemeClr val="tx1"/>
                  </a:solidFill>
                  <a:round/>
                  <a:headEnd/>
                  <a:tailEnd type="triangle" w="med" len="med"/>
                </a:ln>
              </p:spPr>
              <p:txBody>
                <a:bodyPr/>
                <a:lstStyle/>
                <a:p>
                  <a:endParaRPr lang="id-ID"/>
                </a:p>
              </p:txBody>
            </p:sp>
            <p:sp>
              <p:nvSpPr>
                <p:cNvPr id="8226" name="Line 30"/>
                <p:cNvSpPr>
                  <a:spLocks noChangeShapeType="1"/>
                </p:cNvSpPr>
                <p:nvPr/>
              </p:nvSpPr>
              <p:spPr bwMode="auto">
                <a:xfrm>
                  <a:off x="1488" y="1680"/>
                  <a:ext cx="1152" cy="2400"/>
                </a:xfrm>
                <a:prstGeom prst="line">
                  <a:avLst/>
                </a:prstGeom>
                <a:noFill/>
                <a:ln w="38100">
                  <a:solidFill>
                    <a:schemeClr val="tx1"/>
                  </a:solidFill>
                  <a:round/>
                  <a:headEnd/>
                  <a:tailEnd/>
                </a:ln>
              </p:spPr>
              <p:txBody>
                <a:bodyPr/>
                <a:lstStyle/>
                <a:p>
                  <a:endParaRPr lang="id-ID"/>
                </a:p>
              </p:txBody>
            </p:sp>
            <p:grpSp>
              <p:nvGrpSpPr>
                <p:cNvPr id="8227" name="Group 31"/>
                <p:cNvGrpSpPr>
                  <a:grpSpLocks/>
                </p:cNvGrpSpPr>
                <p:nvPr/>
              </p:nvGrpSpPr>
              <p:grpSpPr bwMode="auto">
                <a:xfrm>
                  <a:off x="2054" y="2622"/>
                  <a:ext cx="202" cy="231"/>
                  <a:chOff x="2054" y="2622"/>
                  <a:chExt cx="202" cy="231"/>
                </a:xfrm>
              </p:grpSpPr>
              <p:sp>
                <p:nvSpPr>
                  <p:cNvPr id="8238" name="Oval 32"/>
                  <p:cNvSpPr>
                    <a:spLocks noChangeArrowheads="1"/>
                  </p:cNvSpPr>
                  <p:nvPr/>
                </p:nvSpPr>
                <p:spPr bwMode="auto">
                  <a:xfrm>
                    <a:off x="2064" y="2640"/>
                    <a:ext cx="192" cy="192"/>
                  </a:xfrm>
                  <a:prstGeom prst="ellipse">
                    <a:avLst/>
                  </a:prstGeom>
                  <a:noFill/>
                  <a:ln w="9525">
                    <a:solidFill>
                      <a:schemeClr val="tx1"/>
                    </a:solidFill>
                    <a:round/>
                    <a:headEnd/>
                    <a:tailEnd/>
                  </a:ln>
                </p:spPr>
                <p:txBody>
                  <a:bodyPr wrap="none" anchor="ctr"/>
                  <a:lstStyle/>
                  <a:p>
                    <a:pPr eaLnBrk="0" hangingPunct="0"/>
                    <a:endParaRPr lang="id-ID"/>
                  </a:p>
                </p:txBody>
              </p:sp>
              <p:sp>
                <p:nvSpPr>
                  <p:cNvPr id="8239" name="Text Box 33"/>
                  <p:cNvSpPr txBox="1">
                    <a:spLocks noChangeArrowheads="1"/>
                  </p:cNvSpPr>
                  <p:nvPr/>
                </p:nvSpPr>
                <p:spPr bwMode="auto">
                  <a:xfrm>
                    <a:off x="2054" y="2622"/>
                    <a:ext cx="196" cy="231"/>
                  </a:xfrm>
                  <a:prstGeom prst="rect">
                    <a:avLst/>
                  </a:prstGeom>
                  <a:noFill/>
                  <a:ln w="9525">
                    <a:noFill/>
                    <a:miter lim="800000"/>
                    <a:headEnd/>
                    <a:tailEnd/>
                  </a:ln>
                </p:spPr>
                <p:txBody>
                  <a:bodyPr wrap="none">
                    <a:spAutoFit/>
                  </a:bodyPr>
                  <a:lstStyle/>
                  <a:p>
                    <a:pPr eaLnBrk="0" hangingPunct="0"/>
                    <a:r>
                      <a:rPr lang="en-US" sz="1800">
                        <a:latin typeface="Arial" charset="0"/>
                      </a:rPr>
                      <a:t>3</a:t>
                    </a:r>
                  </a:p>
                </p:txBody>
              </p:sp>
            </p:grpSp>
            <p:grpSp>
              <p:nvGrpSpPr>
                <p:cNvPr id="8228" name="Group 37"/>
                <p:cNvGrpSpPr>
                  <a:grpSpLocks/>
                </p:cNvGrpSpPr>
                <p:nvPr/>
              </p:nvGrpSpPr>
              <p:grpSpPr bwMode="auto">
                <a:xfrm>
                  <a:off x="3648" y="3072"/>
                  <a:ext cx="202" cy="231"/>
                  <a:chOff x="2054" y="2622"/>
                  <a:chExt cx="202" cy="231"/>
                </a:xfrm>
              </p:grpSpPr>
              <p:sp>
                <p:nvSpPr>
                  <p:cNvPr id="8236" name="Oval 38"/>
                  <p:cNvSpPr>
                    <a:spLocks noChangeArrowheads="1"/>
                  </p:cNvSpPr>
                  <p:nvPr/>
                </p:nvSpPr>
                <p:spPr bwMode="auto">
                  <a:xfrm>
                    <a:off x="2064" y="2640"/>
                    <a:ext cx="192" cy="192"/>
                  </a:xfrm>
                  <a:prstGeom prst="ellipse">
                    <a:avLst/>
                  </a:prstGeom>
                  <a:noFill/>
                  <a:ln w="9525">
                    <a:solidFill>
                      <a:schemeClr val="tx1"/>
                    </a:solidFill>
                    <a:round/>
                    <a:headEnd/>
                    <a:tailEnd/>
                  </a:ln>
                </p:spPr>
                <p:txBody>
                  <a:bodyPr wrap="none" anchor="ctr"/>
                  <a:lstStyle/>
                  <a:p>
                    <a:pPr eaLnBrk="0" hangingPunct="0"/>
                    <a:endParaRPr lang="id-ID"/>
                  </a:p>
                </p:txBody>
              </p:sp>
              <p:sp>
                <p:nvSpPr>
                  <p:cNvPr id="8237" name="Text Box 39"/>
                  <p:cNvSpPr txBox="1">
                    <a:spLocks noChangeArrowheads="1"/>
                  </p:cNvSpPr>
                  <p:nvPr/>
                </p:nvSpPr>
                <p:spPr bwMode="auto">
                  <a:xfrm>
                    <a:off x="2054" y="2622"/>
                    <a:ext cx="196" cy="231"/>
                  </a:xfrm>
                  <a:prstGeom prst="rect">
                    <a:avLst/>
                  </a:prstGeom>
                  <a:noFill/>
                  <a:ln w="9525">
                    <a:noFill/>
                    <a:miter lim="800000"/>
                    <a:headEnd/>
                    <a:tailEnd/>
                  </a:ln>
                </p:spPr>
                <p:txBody>
                  <a:bodyPr wrap="none">
                    <a:spAutoFit/>
                  </a:bodyPr>
                  <a:lstStyle/>
                  <a:p>
                    <a:pPr eaLnBrk="0" hangingPunct="0"/>
                    <a:r>
                      <a:rPr lang="en-US" sz="1800">
                        <a:latin typeface="Arial" charset="0"/>
                      </a:rPr>
                      <a:t>2</a:t>
                    </a:r>
                  </a:p>
                </p:txBody>
              </p:sp>
            </p:grpSp>
            <p:sp>
              <p:nvSpPr>
                <p:cNvPr id="8229" name="Text Box 41"/>
                <p:cNvSpPr txBox="1">
                  <a:spLocks noChangeArrowheads="1"/>
                </p:cNvSpPr>
                <p:nvPr/>
              </p:nvSpPr>
              <p:spPr bwMode="auto">
                <a:xfrm>
                  <a:off x="384" y="1584"/>
                  <a:ext cx="1200" cy="192"/>
                </a:xfrm>
                <a:prstGeom prst="rect">
                  <a:avLst/>
                </a:prstGeom>
                <a:noFill/>
                <a:ln w="9525">
                  <a:noFill/>
                  <a:miter lim="800000"/>
                  <a:headEnd/>
                  <a:tailEnd/>
                </a:ln>
              </p:spPr>
              <p:txBody>
                <a:bodyPr lIns="0" tIns="0" rIns="0" bIns="0"/>
                <a:lstStyle/>
                <a:p>
                  <a:pPr algn="ctr" eaLnBrk="0" hangingPunct="0"/>
                  <a:r>
                    <a:rPr lang="en-US" sz="1800">
                      <a:latin typeface="Arial" charset="0"/>
                    </a:rPr>
                    <a:t>2X</a:t>
                  </a:r>
                  <a:r>
                    <a:rPr lang="en-US" sz="1800" baseline="-25000">
                      <a:latin typeface="Arial" charset="0"/>
                    </a:rPr>
                    <a:t>1</a:t>
                  </a:r>
                  <a:r>
                    <a:rPr lang="en-US" sz="1800">
                      <a:latin typeface="Arial" charset="0"/>
                    </a:rPr>
                    <a:t> + 1X</a:t>
                  </a:r>
                  <a:r>
                    <a:rPr lang="en-US" sz="1800" baseline="-25000">
                      <a:latin typeface="Arial" charset="0"/>
                    </a:rPr>
                    <a:t>2</a:t>
                  </a:r>
                  <a:r>
                    <a:rPr lang="en-US" sz="1800">
                      <a:latin typeface="Arial" charset="0"/>
                    </a:rPr>
                    <a:t> = 40</a:t>
                  </a:r>
                  <a:endParaRPr lang="en-US" sz="2800">
                    <a:latin typeface="Arial" charset="0"/>
                  </a:endParaRPr>
                </a:p>
              </p:txBody>
            </p:sp>
            <p:sp>
              <p:nvSpPr>
                <p:cNvPr id="8230" name="Line 47"/>
                <p:cNvSpPr>
                  <a:spLocks noChangeShapeType="1"/>
                </p:cNvSpPr>
                <p:nvPr/>
              </p:nvSpPr>
              <p:spPr bwMode="auto">
                <a:xfrm>
                  <a:off x="1440" y="2880"/>
                  <a:ext cx="1584" cy="1200"/>
                </a:xfrm>
                <a:prstGeom prst="line">
                  <a:avLst/>
                </a:prstGeom>
                <a:noFill/>
                <a:ln w="38100" cap="rnd">
                  <a:solidFill>
                    <a:schemeClr val="tx1"/>
                  </a:solidFill>
                  <a:prstDash val="sysDot"/>
                  <a:round/>
                  <a:headEnd/>
                  <a:tailEnd/>
                </a:ln>
              </p:spPr>
              <p:txBody>
                <a:bodyPr/>
                <a:lstStyle/>
                <a:p>
                  <a:endParaRPr lang="id-ID"/>
                </a:p>
              </p:txBody>
            </p:sp>
            <p:sp>
              <p:nvSpPr>
                <p:cNvPr id="8231" name="Text Box 49"/>
                <p:cNvSpPr txBox="1">
                  <a:spLocks noChangeArrowheads="1"/>
                </p:cNvSpPr>
                <p:nvPr/>
              </p:nvSpPr>
              <p:spPr bwMode="auto">
                <a:xfrm>
                  <a:off x="288" y="2736"/>
                  <a:ext cx="1277" cy="194"/>
                </a:xfrm>
                <a:prstGeom prst="rect">
                  <a:avLst/>
                </a:prstGeom>
                <a:noFill/>
                <a:ln w="9525">
                  <a:noFill/>
                  <a:miter lim="800000"/>
                  <a:headEnd/>
                  <a:tailEnd/>
                </a:ln>
              </p:spPr>
              <p:txBody>
                <a:bodyPr lIns="0" tIns="0" rIns="0" bIns="0"/>
                <a:lstStyle/>
                <a:p>
                  <a:pPr algn="ctr" eaLnBrk="0" hangingPunct="0"/>
                  <a:r>
                    <a:rPr lang="en-US" sz="1800">
                      <a:latin typeface="Arial" charset="0"/>
                    </a:rPr>
                    <a:t>2X</a:t>
                  </a:r>
                  <a:r>
                    <a:rPr lang="en-US" sz="1800" baseline="-25000">
                      <a:latin typeface="Arial" charset="0"/>
                    </a:rPr>
                    <a:t>1</a:t>
                  </a:r>
                  <a:r>
                    <a:rPr lang="en-US" sz="1800">
                      <a:latin typeface="Arial" charset="0"/>
                    </a:rPr>
                    <a:t> + 3X</a:t>
                  </a:r>
                  <a:r>
                    <a:rPr lang="en-US" sz="1800" baseline="-25000">
                      <a:latin typeface="Arial" charset="0"/>
                    </a:rPr>
                    <a:t>2</a:t>
                  </a:r>
                  <a:r>
                    <a:rPr lang="en-US" sz="1800">
                      <a:latin typeface="Arial" charset="0"/>
                    </a:rPr>
                    <a:t> = </a:t>
                  </a:r>
                  <a:r>
                    <a:rPr lang="en-US" sz="1800" b="1">
                      <a:solidFill>
                        <a:schemeClr val="accent2"/>
                      </a:solidFill>
                      <a:latin typeface="Arial" charset="0"/>
                    </a:rPr>
                    <a:t>60</a:t>
                  </a:r>
                  <a:endParaRPr lang="en-US" sz="2800" b="1">
                    <a:solidFill>
                      <a:schemeClr val="accent2"/>
                    </a:solidFill>
                    <a:latin typeface="Arial" charset="0"/>
                  </a:endParaRPr>
                </a:p>
              </p:txBody>
            </p:sp>
            <p:grpSp>
              <p:nvGrpSpPr>
                <p:cNvPr id="8232" name="Group 53"/>
                <p:cNvGrpSpPr>
                  <a:grpSpLocks/>
                </p:cNvGrpSpPr>
                <p:nvPr/>
              </p:nvGrpSpPr>
              <p:grpSpPr bwMode="auto">
                <a:xfrm>
                  <a:off x="2736" y="3648"/>
                  <a:ext cx="202" cy="231"/>
                  <a:chOff x="2736" y="3648"/>
                  <a:chExt cx="202" cy="231"/>
                </a:xfrm>
              </p:grpSpPr>
              <p:sp>
                <p:nvSpPr>
                  <p:cNvPr id="8234" name="Oval 51"/>
                  <p:cNvSpPr>
                    <a:spLocks noChangeArrowheads="1"/>
                  </p:cNvSpPr>
                  <p:nvPr/>
                </p:nvSpPr>
                <p:spPr bwMode="auto">
                  <a:xfrm>
                    <a:off x="2746" y="3666"/>
                    <a:ext cx="192" cy="192"/>
                  </a:xfrm>
                  <a:prstGeom prst="ellipse">
                    <a:avLst/>
                  </a:prstGeom>
                  <a:noFill/>
                  <a:ln w="9525">
                    <a:solidFill>
                      <a:schemeClr val="tx1"/>
                    </a:solidFill>
                    <a:prstDash val="dash"/>
                    <a:round/>
                    <a:headEnd/>
                    <a:tailEnd/>
                  </a:ln>
                </p:spPr>
                <p:txBody>
                  <a:bodyPr wrap="none" anchor="ctr"/>
                  <a:lstStyle/>
                  <a:p>
                    <a:pPr eaLnBrk="0" hangingPunct="0"/>
                    <a:endParaRPr lang="id-ID"/>
                  </a:p>
                </p:txBody>
              </p:sp>
              <p:sp>
                <p:nvSpPr>
                  <p:cNvPr id="8235" name="Text Box 52"/>
                  <p:cNvSpPr txBox="1">
                    <a:spLocks noChangeArrowheads="1"/>
                  </p:cNvSpPr>
                  <p:nvPr/>
                </p:nvSpPr>
                <p:spPr bwMode="auto">
                  <a:xfrm>
                    <a:off x="2736" y="3648"/>
                    <a:ext cx="196" cy="231"/>
                  </a:xfrm>
                  <a:prstGeom prst="rect">
                    <a:avLst/>
                  </a:prstGeom>
                  <a:noFill/>
                  <a:ln w="9525">
                    <a:noFill/>
                    <a:prstDash val="dash"/>
                    <a:miter lim="800000"/>
                    <a:headEnd/>
                    <a:tailEnd/>
                  </a:ln>
                </p:spPr>
                <p:txBody>
                  <a:bodyPr wrap="none">
                    <a:spAutoFit/>
                  </a:bodyPr>
                  <a:lstStyle/>
                  <a:p>
                    <a:pPr eaLnBrk="0" hangingPunct="0"/>
                    <a:r>
                      <a:rPr lang="en-US" sz="1800">
                        <a:latin typeface="Arial" charset="0"/>
                      </a:rPr>
                      <a:t>1</a:t>
                    </a:r>
                  </a:p>
                </p:txBody>
              </p:sp>
            </p:grpSp>
            <p:sp>
              <p:nvSpPr>
                <p:cNvPr id="14391" name="Text Box 55"/>
                <p:cNvSpPr txBox="1">
                  <a:spLocks noChangeArrowheads="1"/>
                </p:cNvSpPr>
                <p:nvPr/>
              </p:nvSpPr>
              <p:spPr bwMode="auto">
                <a:xfrm>
                  <a:off x="1862" y="3648"/>
                  <a:ext cx="501" cy="192"/>
                </a:xfrm>
                <a:prstGeom prst="rect">
                  <a:avLst/>
                </a:prstGeom>
                <a:noFill/>
                <a:ln w="9525">
                  <a:noFill/>
                  <a:miter lim="800000"/>
                  <a:headEnd/>
                  <a:tailEnd/>
                </a:ln>
                <a:effectLst/>
              </p:spPr>
              <p:txBody>
                <a:bodyPr wrap="none">
                  <a:spAutoFit/>
                </a:bodyPr>
                <a:lstStyle/>
                <a:p>
                  <a:pPr eaLnBrk="0" hangingPunct="0">
                    <a:defRPr/>
                  </a:pPr>
                  <a:r>
                    <a:rPr lang="en-US" sz="1400">
                      <a:effectLst>
                        <a:outerShdw blurRad="38100" dist="38100" dir="2700000" algn="tl">
                          <a:srgbClr val="FFFFFF"/>
                        </a:outerShdw>
                      </a:effectLst>
                      <a:latin typeface="Arial" charset="0"/>
                    </a:rPr>
                    <a:t>feasible</a:t>
                  </a:r>
                </a:p>
              </p:txBody>
            </p:sp>
          </p:gr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iterate type="wd">
                                    <p:tmPct val="10000"/>
                                  </p:iterate>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500" fill="hold"/>
                                        <p:tgtEl>
                                          <p:spTgt spid="14338"/>
                                        </p:tgtEl>
                                        <p:attrNameLst>
                                          <p:attrName>ppt_x</p:attrName>
                                        </p:attrNameLst>
                                      </p:cBhvr>
                                      <p:tavLst>
                                        <p:tav tm="0">
                                          <p:val>
                                            <p:strVal val="0-#ppt_w/2"/>
                                          </p:val>
                                        </p:tav>
                                        <p:tav tm="100000">
                                          <p:val>
                                            <p:strVal val="#ppt_x"/>
                                          </p:val>
                                        </p:tav>
                                      </p:tavLst>
                                    </p:anim>
                                    <p:anim calcmode="lin" valueType="num">
                                      <p:cBhvr additive="base">
                                        <p:cTn id="8" dur="500" fill="hold"/>
                                        <p:tgtEl>
                                          <p:spTgt spid="1433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78"/>
                                        </p:tgtEl>
                                        <p:attrNameLst>
                                          <p:attrName>style.visibility</p:attrName>
                                        </p:attrNameLst>
                                      </p:cBhvr>
                                      <p:to>
                                        <p:strVal val="visible"/>
                                      </p:to>
                                    </p:set>
                                    <p:anim calcmode="lin" valueType="num">
                                      <p:cBhvr additive="base">
                                        <p:cTn id="13" dur="500" fill="hold"/>
                                        <p:tgtEl>
                                          <p:spTgt spid="14378"/>
                                        </p:tgtEl>
                                        <p:attrNameLst>
                                          <p:attrName>ppt_x</p:attrName>
                                        </p:attrNameLst>
                                      </p:cBhvr>
                                      <p:tavLst>
                                        <p:tav tm="0">
                                          <p:val>
                                            <p:strVal val="0-#ppt_w/2"/>
                                          </p:val>
                                        </p:tav>
                                        <p:tav tm="100000">
                                          <p:val>
                                            <p:strVal val="#ppt_x"/>
                                          </p:val>
                                        </p:tav>
                                      </p:tavLst>
                                    </p:anim>
                                    <p:anim calcmode="lin" valueType="num">
                                      <p:cBhvr additive="base">
                                        <p:cTn id="14" dur="500" fill="hold"/>
                                        <p:tgtEl>
                                          <p:spTgt spid="1437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dissolve">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4379"/>
                                        </p:tgtEl>
                                        <p:attrNameLst>
                                          <p:attrName>style.visibility</p:attrName>
                                        </p:attrNameLst>
                                      </p:cBhvr>
                                      <p:to>
                                        <p:strVal val="visible"/>
                                      </p:to>
                                    </p:set>
                                    <p:animEffect transition="in" filter="wipe(left)">
                                      <p:cBhvr>
                                        <p:cTn id="24" dur="500"/>
                                        <p:tgtEl>
                                          <p:spTgt spid="14379"/>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4380"/>
                                        </p:tgtEl>
                                        <p:attrNameLst>
                                          <p:attrName>style.visibility</p:attrName>
                                        </p:attrNameLst>
                                      </p:cBhvr>
                                      <p:to>
                                        <p:strVal val="visible"/>
                                      </p:to>
                                    </p:set>
                                    <p:animEffect transition="in" filter="wipe(down)">
                                      <p:cBhvr>
                                        <p:cTn id="29" dur="500"/>
                                        <p:tgtEl>
                                          <p:spTgt spid="14380"/>
                                        </p:tgtEl>
                                      </p:cBhvr>
                                    </p:animEffect>
                                  </p:childTnLst>
                                </p:cTn>
                              </p:par>
                            </p:childTnLst>
                          </p:cTn>
                        </p:par>
                        <p:par>
                          <p:cTn id="30" fill="hold">
                            <p:stCondLst>
                              <p:cond delay="500"/>
                            </p:stCondLst>
                            <p:childTnLst>
                              <p:par>
                                <p:cTn id="31" presetID="22" presetClass="entr" presetSubtype="1" fill="hold" grpId="0" nodeType="afterEffect">
                                  <p:stCondLst>
                                    <p:cond delay="0"/>
                                  </p:stCondLst>
                                  <p:childTnLst>
                                    <p:set>
                                      <p:cBhvr>
                                        <p:cTn id="32" dur="1" fill="hold">
                                          <p:stCondLst>
                                            <p:cond delay="0"/>
                                          </p:stCondLst>
                                        </p:cTn>
                                        <p:tgtEl>
                                          <p:spTgt spid="14364"/>
                                        </p:tgtEl>
                                        <p:attrNameLst>
                                          <p:attrName>style.visibility</p:attrName>
                                        </p:attrNameLst>
                                      </p:cBhvr>
                                      <p:to>
                                        <p:strVal val="visible"/>
                                      </p:to>
                                    </p:set>
                                    <p:animEffect transition="in" filter="wipe(up)">
                                      <p:cBhvr>
                                        <p:cTn id="33" dur="500"/>
                                        <p:tgtEl>
                                          <p:spTgt spid="14364"/>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14339"/>
                                        </p:tgtEl>
                                        <p:attrNameLst>
                                          <p:attrName>style.visibility</p:attrName>
                                        </p:attrNameLst>
                                      </p:cBhvr>
                                      <p:to>
                                        <p:strVal val="visible"/>
                                      </p:to>
                                    </p:set>
                                    <p:animEffect transition="in" filter="wipe(down)">
                                      <p:cBhvr>
                                        <p:cTn id="38" dur="500"/>
                                        <p:tgtEl>
                                          <p:spTgt spid="14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animBg="1"/>
      <p:bldP spid="14364" grpId="0" animBg="1"/>
      <p:bldP spid="14378" grpId="0"/>
      <p:bldP spid="14379" grpId="0"/>
      <p:bldP spid="1438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04800" y="117475"/>
            <a:ext cx="4419600" cy="415925"/>
          </a:xfrm>
          <a:prstGeom prst="rect">
            <a:avLst/>
          </a:prstGeom>
          <a:noFill/>
          <a:ln w="9525">
            <a:noFill/>
            <a:miter lim="800000"/>
            <a:headEnd/>
            <a:tailEnd/>
          </a:ln>
        </p:spPr>
        <p:txBody>
          <a:bodyPr/>
          <a:lstStyle/>
          <a:p>
            <a:pPr eaLnBrk="0" hangingPunct="0"/>
            <a:r>
              <a:rPr lang="en-US" sz="2000">
                <a:latin typeface="Arial" charset="0"/>
              </a:rPr>
              <a:t>Perubahan Kapasitas Sumberdaya</a:t>
            </a:r>
          </a:p>
        </p:txBody>
      </p:sp>
      <p:sp>
        <p:nvSpPr>
          <p:cNvPr id="15363" name="AutoShape 3"/>
          <p:cNvSpPr>
            <a:spLocks noChangeArrowheads="1"/>
          </p:cNvSpPr>
          <p:nvPr/>
        </p:nvSpPr>
        <p:spPr bwMode="auto">
          <a:xfrm>
            <a:off x="3662363" y="1905000"/>
            <a:ext cx="5253037" cy="2668588"/>
          </a:xfrm>
          <a:prstGeom prst="wedgeRoundRectCallout">
            <a:avLst>
              <a:gd name="adj1" fmla="val -27606"/>
              <a:gd name="adj2" fmla="val 119005"/>
              <a:gd name="adj3" fmla="val 16667"/>
            </a:avLst>
          </a:prstGeom>
          <a:solidFill>
            <a:srgbClr val="C36C03">
              <a:alpha val="70000"/>
            </a:srgbClr>
          </a:solidFill>
          <a:ln w="9525">
            <a:noFill/>
            <a:miter lim="800000"/>
            <a:headEnd/>
            <a:tailEnd/>
          </a:ln>
          <a:effectLst/>
        </p:spPr>
        <p:txBody>
          <a:bodyPr lIns="0" tIns="0" rIns="0" bIns="0">
            <a:spAutoFit/>
          </a:bodyPr>
          <a:lstStyle/>
          <a:p>
            <a:pPr eaLnBrk="0" hangingPunct="0">
              <a:defRPr/>
            </a:pPr>
            <a:r>
              <a:rPr lang="en-US" sz="1800">
                <a:effectLst>
                  <a:outerShdw blurRad="38100" dist="38100" dir="2700000" algn="tl">
                    <a:srgbClr val="FFFFFF"/>
                  </a:outerShdw>
                </a:effectLst>
                <a:latin typeface="Arial" charset="0"/>
                <a:cs typeface="Arial" charset="0"/>
              </a:rPr>
              <a:t>◦ G</a:t>
            </a:r>
            <a:r>
              <a:rPr lang="en-US" sz="1800">
                <a:effectLst>
                  <a:outerShdw blurRad="38100" dist="38100" dir="2700000" algn="tl">
                    <a:srgbClr val="FFFFFF"/>
                  </a:outerShdw>
                </a:effectLst>
                <a:latin typeface="Arial" charset="0"/>
              </a:rPr>
              <a:t> : </a:t>
            </a:r>
            <a:r>
              <a:rPr lang="en-US" sz="1800">
                <a:effectLst>
                  <a:outerShdw blurRad="38100" dist="38100" dir="2700000" algn="tl">
                    <a:srgbClr val="FFFFFF"/>
                  </a:outerShdw>
                </a:effectLst>
                <a:latin typeface="Arial" charset="0"/>
                <a:sym typeface="Wingdings" pitchFamily="2" charset="2"/>
              </a:rPr>
              <a:t>X</a:t>
            </a:r>
            <a:r>
              <a:rPr lang="en-US" sz="1800" baseline="-25000">
                <a:effectLst>
                  <a:outerShdw blurRad="38100" dist="38100" dir="2700000" algn="tl">
                    <a:srgbClr val="FFFFFF"/>
                  </a:outerShdw>
                </a:effectLst>
                <a:latin typeface="Arial" charset="0"/>
                <a:sym typeface="Wingdings" pitchFamily="2" charset="2"/>
              </a:rPr>
              <a:t>2</a:t>
            </a:r>
            <a:r>
              <a:rPr lang="en-US" sz="1800">
                <a:effectLst>
                  <a:outerShdw blurRad="38100" dist="38100" dir="2700000" algn="tl">
                    <a:srgbClr val="FFFFFF"/>
                  </a:outerShdw>
                </a:effectLst>
                <a:latin typeface="Arial" charset="0"/>
                <a:sym typeface="Wingdings" pitchFamily="2" charset="2"/>
              </a:rPr>
              <a:t> = </a:t>
            </a:r>
            <a:r>
              <a:rPr lang="en-US" sz="1800" b="1">
                <a:effectLst>
                  <a:outerShdw blurRad="38100" dist="38100" dir="2700000" algn="tl">
                    <a:srgbClr val="FFFFFF"/>
                  </a:outerShdw>
                </a:effectLst>
                <a:latin typeface="Arial" charset="0"/>
                <a:sym typeface="Wingdings" pitchFamily="2" charset="2"/>
              </a:rPr>
              <a:t>0</a:t>
            </a:r>
          </a:p>
          <a:p>
            <a:pPr eaLnBrk="0" hangingPunct="0">
              <a:defRPr/>
            </a:pPr>
            <a:r>
              <a:rPr lang="en-US" sz="1800">
                <a:effectLst>
                  <a:outerShdw blurRad="38100" dist="38100" dir="2700000" algn="tl">
                    <a:srgbClr val="FFFFFF"/>
                  </a:outerShdw>
                </a:effectLst>
                <a:latin typeface="Arial" charset="0"/>
              </a:rPr>
              <a:t> </a:t>
            </a:r>
            <a:r>
              <a:rPr lang="en-US" sz="1800">
                <a:effectLst>
                  <a:outerShdw blurRad="38100" dist="38100" dir="2700000" algn="tl">
                    <a:srgbClr val="FFFFFF"/>
                  </a:outerShdw>
                </a:effectLst>
                <a:latin typeface="Arial" charset="0"/>
                <a:sym typeface="Wingdings" pitchFamily="2" charset="2"/>
              </a:rPr>
              <a:t>       </a:t>
            </a:r>
            <a:r>
              <a:rPr lang="en-US" sz="1800">
                <a:effectLst>
                  <a:outerShdw blurRad="38100" dist="38100" dir="2700000" algn="tl">
                    <a:srgbClr val="FFFFFF"/>
                  </a:outerShdw>
                </a:effectLst>
                <a:latin typeface="Arial" charset="0"/>
              </a:rPr>
              <a:t>X</a:t>
            </a:r>
            <a:r>
              <a:rPr lang="en-US" sz="1800" baseline="-25000">
                <a:effectLst>
                  <a:outerShdw blurRad="38100" dist="38100" dir="2700000" algn="tl">
                    <a:srgbClr val="FFFFFF"/>
                  </a:outerShdw>
                </a:effectLst>
                <a:latin typeface="Arial" charset="0"/>
              </a:rPr>
              <a:t>1</a:t>
            </a:r>
            <a:r>
              <a:rPr lang="en-US" sz="1800">
                <a:effectLst>
                  <a:outerShdw blurRad="38100" dist="38100" dir="2700000" algn="tl">
                    <a:srgbClr val="FFFFFF"/>
                  </a:outerShdw>
                </a:effectLst>
                <a:latin typeface="Arial" charset="0"/>
              </a:rPr>
              <a:t> = </a:t>
            </a:r>
            <a:r>
              <a:rPr lang="en-US" sz="1800" b="1">
                <a:effectLst>
                  <a:outerShdw blurRad="38100" dist="38100" dir="2700000" algn="tl">
                    <a:srgbClr val="FFFFFF"/>
                  </a:outerShdw>
                </a:effectLst>
                <a:latin typeface="Arial" charset="0"/>
              </a:rPr>
              <a:t>30</a:t>
            </a:r>
          </a:p>
          <a:p>
            <a:pPr eaLnBrk="0" hangingPunct="0">
              <a:defRPr/>
            </a:pPr>
            <a:r>
              <a:rPr lang="en-US" sz="1800">
                <a:effectLst>
                  <a:outerShdw blurRad="38100" dist="38100" dir="2700000" algn="tl">
                    <a:srgbClr val="FFFFFF"/>
                  </a:outerShdw>
                </a:effectLst>
                <a:latin typeface="Arial" charset="0"/>
              </a:rPr>
              <a:t>◦ Substitusikan X</a:t>
            </a:r>
            <a:r>
              <a:rPr lang="en-US" sz="1800" baseline="-25000">
                <a:effectLst>
                  <a:outerShdw blurRad="38100" dist="38100" dir="2700000" algn="tl">
                    <a:srgbClr val="FFFFFF"/>
                  </a:outerShdw>
                </a:effectLst>
                <a:latin typeface="Arial" charset="0"/>
              </a:rPr>
              <a:t>1</a:t>
            </a:r>
            <a:r>
              <a:rPr lang="en-US" sz="1800">
                <a:effectLst>
                  <a:outerShdw blurRad="38100" dist="38100" dir="2700000" algn="tl">
                    <a:srgbClr val="FFFFFF"/>
                  </a:outerShdw>
                </a:effectLst>
                <a:latin typeface="Arial" charset="0"/>
              </a:rPr>
              <a:t> &amp; X</a:t>
            </a:r>
            <a:r>
              <a:rPr lang="en-US" sz="1800" baseline="-25000">
                <a:effectLst>
                  <a:outerShdw blurRad="38100" dist="38100" dir="2700000" algn="tl">
                    <a:srgbClr val="FFFFFF"/>
                  </a:outerShdw>
                </a:effectLst>
                <a:latin typeface="Arial" charset="0"/>
              </a:rPr>
              <a:t>2</a:t>
            </a:r>
            <a:r>
              <a:rPr lang="en-US" sz="1800">
                <a:effectLst>
                  <a:outerShdw blurRad="38100" dist="38100" dir="2700000" algn="tl">
                    <a:srgbClr val="FFFFFF"/>
                  </a:outerShdw>
                </a:effectLst>
                <a:latin typeface="Arial" charset="0"/>
              </a:rPr>
              <a:t> pada pers. [3]</a:t>
            </a:r>
          </a:p>
          <a:p>
            <a:pPr eaLnBrk="0" hangingPunct="0">
              <a:defRPr/>
            </a:pPr>
            <a:r>
              <a:rPr lang="en-US" sz="1800">
                <a:effectLst>
                  <a:outerShdw blurRad="38100" dist="38100" dir="2700000" algn="tl">
                    <a:srgbClr val="FFFFFF"/>
                  </a:outerShdw>
                </a:effectLst>
                <a:latin typeface="Arial" charset="0"/>
              </a:rPr>
              <a:t>       [1] 2(30) + 3(0) = </a:t>
            </a:r>
            <a:r>
              <a:rPr lang="en-US" sz="1800" b="1">
                <a:effectLst>
                  <a:outerShdw blurRad="38100" dist="38100" dir="2700000" algn="tl">
                    <a:srgbClr val="FFFFFF"/>
                  </a:outerShdw>
                </a:effectLst>
                <a:latin typeface="Arial" charset="0"/>
              </a:rPr>
              <a:t>60</a:t>
            </a:r>
          </a:p>
          <a:p>
            <a:pPr eaLnBrk="0" hangingPunct="0">
              <a:defRPr/>
            </a:pPr>
            <a:r>
              <a:rPr lang="en-US" sz="1800">
                <a:effectLst>
                  <a:outerShdw blurRad="38100" dist="38100" dir="2700000" algn="tl">
                    <a:srgbClr val="FFFFFF"/>
                  </a:outerShdw>
                </a:effectLst>
                <a:latin typeface="Arial" charset="0"/>
              </a:rPr>
              <a:t>◦ Jadi Max TK naik sebesar : 60 – 40 =</a:t>
            </a:r>
            <a:r>
              <a:rPr lang="en-US" sz="1800" b="1">
                <a:effectLst>
                  <a:outerShdw blurRad="38100" dist="38100" dir="2700000" algn="tl">
                    <a:srgbClr val="FFFFFF"/>
                  </a:outerShdw>
                </a:effectLst>
                <a:latin typeface="Arial" charset="0"/>
              </a:rPr>
              <a:t> 20</a:t>
            </a:r>
          </a:p>
          <a:p>
            <a:pPr eaLnBrk="0" hangingPunct="0">
              <a:defRPr/>
            </a:pPr>
            <a:r>
              <a:rPr lang="en-US" sz="1800">
                <a:effectLst>
                  <a:outerShdw blurRad="38100" dist="38100" dir="2700000" algn="tl">
                    <a:srgbClr val="FFFFFF"/>
                  </a:outerShdw>
                </a:effectLst>
                <a:latin typeface="Arial" charset="0"/>
              </a:rPr>
              <a:t>◦ Penambahan TK, maka </a:t>
            </a:r>
          </a:p>
          <a:p>
            <a:pPr eaLnBrk="0" hangingPunct="0">
              <a:defRPr/>
            </a:pPr>
            <a:r>
              <a:rPr lang="en-US" sz="1800">
                <a:effectLst>
                  <a:outerShdw blurRad="38100" dist="38100" dir="2700000" algn="tl">
                    <a:srgbClr val="FFFFFF"/>
                  </a:outerShdw>
                </a:effectLst>
                <a:latin typeface="Arial" charset="0"/>
              </a:rPr>
              <a:t>        Z</a:t>
            </a:r>
            <a:r>
              <a:rPr lang="en-US" sz="1800" baseline="-25000">
                <a:effectLst>
                  <a:outerShdw blurRad="38100" dist="38100" dir="2700000" algn="tl">
                    <a:srgbClr val="FFFFFF"/>
                  </a:outerShdw>
                </a:effectLst>
                <a:latin typeface="Arial" charset="0"/>
              </a:rPr>
              <a:t>baru</a:t>
            </a:r>
            <a:r>
              <a:rPr lang="en-US" sz="1800">
                <a:effectLst>
                  <a:outerShdw blurRad="38100" dist="38100" dir="2700000" algn="tl">
                    <a:srgbClr val="FFFFFF"/>
                  </a:outerShdw>
                </a:effectLst>
                <a:latin typeface="Arial" charset="0"/>
              </a:rPr>
              <a:t> = 40(30) + 30(0) = </a:t>
            </a:r>
            <a:r>
              <a:rPr lang="en-US" sz="1800" b="1">
                <a:effectLst>
                  <a:outerShdw blurRad="38100" dist="38100" dir="2700000" algn="tl">
                    <a:srgbClr val="FFFFFF"/>
                  </a:outerShdw>
                </a:effectLst>
                <a:latin typeface="Arial" charset="0"/>
              </a:rPr>
              <a:t>1.200</a:t>
            </a:r>
          </a:p>
          <a:p>
            <a:pPr eaLnBrk="0" hangingPunct="0">
              <a:defRPr/>
            </a:pPr>
            <a:r>
              <a:rPr lang="en-US" sz="1800">
                <a:effectLst>
                  <a:outerShdw blurRad="38100" dist="38100" dir="2700000" algn="tl">
                    <a:srgbClr val="FFFFFF"/>
                  </a:outerShdw>
                </a:effectLst>
                <a:latin typeface="Arial" charset="0"/>
              </a:rPr>
              <a:t>  shg ada kenaikan keuntungan (shadow price) :</a:t>
            </a:r>
          </a:p>
          <a:p>
            <a:pPr eaLnBrk="0" hangingPunct="0">
              <a:defRPr/>
            </a:pPr>
            <a:r>
              <a:rPr lang="en-US" sz="1800">
                <a:effectLst>
                  <a:outerShdw blurRad="38100" dist="38100" dir="2700000" algn="tl">
                    <a:srgbClr val="FFFFFF"/>
                  </a:outerShdw>
                </a:effectLst>
                <a:latin typeface="Arial" charset="0"/>
              </a:rPr>
              <a:t>        Z = 1.200 – 900 = </a:t>
            </a:r>
            <a:r>
              <a:rPr lang="en-US" sz="1800" b="1">
                <a:effectLst>
                  <a:outerShdw blurRad="38100" dist="38100" dir="2700000" algn="tl">
                    <a:srgbClr val="FFFFFF"/>
                  </a:outerShdw>
                </a:effectLst>
                <a:latin typeface="Arial" charset="0"/>
              </a:rPr>
              <a:t>300</a:t>
            </a:r>
          </a:p>
        </p:txBody>
      </p:sp>
      <p:sp>
        <p:nvSpPr>
          <p:cNvPr id="15395" name="Text Box 35"/>
          <p:cNvSpPr txBox="1">
            <a:spLocks noChangeArrowheads="1"/>
          </p:cNvSpPr>
          <p:nvPr/>
        </p:nvSpPr>
        <p:spPr bwMode="auto">
          <a:xfrm>
            <a:off x="304800" y="533400"/>
            <a:ext cx="3429000" cy="381000"/>
          </a:xfrm>
          <a:prstGeom prst="rect">
            <a:avLst/>
          </a:prstGeom>
          <a:noFill/>
          <a:ln w="9525">
            <a:noFill/>
            <a:miter lim="800000"/>
            <a:headEnd/>
            <a:tailEnd/>
          </a:ln>
        </p:spPr>
        <p:txBody>
          <a:bodyPr/>
          <a:lstStyle/>
          <a:p>
            <a:pPr marL="342900" indent="-342900" eaLnBrk="0" hangingPunct="0">
              <a:buFontTx/>
              <a:buAutoNum type="arabicPeriod" startAt="2"/>
            </a:pPr>
            <a:r>
              <a:rPr lang="en-US" sz="1800">
                <a:latin typeface="Arial" charset="0"/>
              </a:rPr>
              <a:t>Perubahan jam tenaga kerja</a:t>
            </a:r>
          </a:p>
        </p:txBody>
      </p:sp>
      <p:sp>
        <p:nvSpPr>
          <p:cNvPr id="15405" name="Text Box 45"/>
          <p:cNvSpPr txBox="1">
            <a:spLocks noChangeArrowheads="1"/>
          </p:cNvSpPr>
          <p:nvPr/>
        </p:nvSpPr>
        <p:spPr bwMode="auto">
          <a:xfrm>
            <a:off x="609600" y="838200"/>
            <a:ext cx="5791200" cy="381000"/>
          </a:xfrm>
          <a:prstGeom prst="rect">
            <a:avLst/>
          </a:prstGeom>
          <a:noFill/>
          <a:ln w="9525">
            <a:noFill/>
            <a:miter lim="800000"/>
            <a:headEnd/>
            <a:tailEnd/>
          </a:ln>
        </p:spPr>
        <p:txBody>
          <a:bodyPr/>
          <a:lstStyle/>
          <a:p>
            <a:pPr eaLnBrk="0" hangingPunct="0"/>
            <a:r>
              <a:rPr lang="en-US" sz="1800">
                <a:latin typeface="Arial" charset="0"/>
              </a:rPr>
              <a:t>Jika TK ditambah, pers. [3] bergeser hingga titik G </a:t>
            </a:r>
          </a:p>
        </p:txBody>
      </p:sp>
      <p:sp>
        <p:nvSpPr>
          <p:cNvPr id="15406" name="Line 46"/>
          <p:cNvSpPr>
            <a:spLocks noChangeShapeType="1"/>
          </p:cNvSpPr>
          <p:nvPr/>
        </p:nvSpPr>
        <p:spPr bwMode="auto">
          <a:xfrm>
            <a:off x="2971800" y="2667000"/>
            <a:ext cx="1828800" cy="3810000"/>
          </a:xfrm>
          <a:prstGeom prst="line">
            <a:avLst/>
          </a:prstGeom>
          <a:noFill/>
          <a:ln w="38100">
            <a:solidFill>
              <a:schemeClr val="tx1"/>
            </a:solidFill>
            <a:round/>
            <a:headEnd/>
            <a:tailEnd/>
          </a:ln>
        </p:spPr>
        <p:txBody>
          <a:bodyPr/>
          <a:lstStyle/>
          <a:p>
            <a:endParaRPr lang="id-ID"/>
          </a:p>
        </p:txBody>
      </p:sp>
      <p:sp>
        <p:nvSpPr>
          <p:cNvPr id="15407" name="Line 47"/>
          <p:cNvSpPr>
            <a:spLocks noChangeShapeType="1"/>
          </p:cNvSpPr>
          <p:nvPr/>
        </p:nvSpPr>
        <p:spPr bwMode="auto">
          <a:xfrm flipH="1">
            <a:off x="2819400" y="2819400"/>
            <a:ext cx="228600" cy="152400"/>
          </a:xfrm>
          <a:prstGeom prst="line">
            <a:avLst/>
          </a:prstGeom>
          <a:noFill/>
          <a:ln w="38100">
            <a:solidFill>
              <a:schemeClr val="tx1"/>
            </a:solidFill>
            <a:round/>
            <a:headEnd/>
            <a:tailEnd type="triangle" w="med" len="med"/>
          </a:ln>
        </p:spPr>
        <p:txBody>
          <a:bodyPr/>
          <a:lstStyle/>
          <a:p>
            <a:endParaRPr lang="id-ID"/>
          </a:p>
        </p:txBody>
      </p:sp>
      <p:grpSp>
        <p:nvGrpSpPr>
          <p:cNvPr id="2" name="Group 63"/>
          <p:cNvGrpSpPr>
            <a:grpSpLocks/>
          </p:cNvGrpSpPr>
          <p:nvPr/>
        </p:nvGrpSpPr>
        <p:grpSpPr bwMode="auto">
          <a:xfrm>
            <a:off x="457200" y="2133600"/>
            <a:ext cx="6858000" cy="4824413"/>
            <a:chOff x="288" y="1344"/>
            <a:chExt cx="4320" cy="3039"/>
          </a:xfrm>
        </p:grpSpPr>
        <p:sp>
          <p:nvSpPr>
            <p:cNvPr id="9225" name="Line 16"/>
            <p:cNvSpPr>
              <a:spLocks noChangeShapeType="1"/>
            </p:cNvSpPr>
            <p:nvPr/>
          </p:nvSpPr>
          <p:spPr bwMode="auto">
            <a:xfrm>
              <a:off x="1790" y="3312"/>
              <a:ext cx="2194" cy="0"/>
            </a:xfrm>
            <a:prstGeom prst="line">
              <a:avLst/>
            </a:prstGeom>
            <a:noFill/>
            <a:ln w="38100">
              <a:solidFill>
                <a:schemeClr val="tx1"/>
              </a:solidFill>
              <a:round/>
              <a:headEnd/>
              <a:tailEnd/>
            </a:ln>
          </p:spPr>
          <p:txBody>
            <a:bodyPr/>
            <a:lstStyle/>
            <a:p>
              <a:endParaRPr lang="id-ID"/>
            </a:p>
          </p:txBody>
        </p:sp>
        <p:grpSp>
          <p:nvGrpSpPr>
            <p:cNvPr id="9226" name="Group 62"/>
            <p:cNvGrpSpPr>
              <a:grpSpLocks/>
            </p:cNvGrpSpPr>
            <p:nvPr/>
          </p:nvGrpSpPr>
          <p:grpSpPr bwMode="auto">
            <a:xfrm>
              <a:off x="288" y="1344"/>
              <a:ext cx="4320" cy="3039"/>
              <a:chOff x="288" y="1344"/>
              <a:chExt cx="4320" cy="3039"/>
            </a:xfrm>
          </p:grpSpPr>
          <p:sp>
            <p:nvSpPr>
              <p:cNvPr id="9228" name="Oval 42"/>
              <p:cNvSpPr>
                <a:spLocks noChangeArrowheads="1"/>
              </p:cNvSpPr>
              <p:nvPr/>
            </p:nvSpPr>
            <p:spPr bwMode="auto">
              <a:xfrm>
                <a:off x="2746" y="3666"/>
                <a:ext cx="192" cy="192"/>
              </a:xfrm>
              <a:prstGeom prst="ellipse">
                <a:avLst/>
              </a:prstGeom>
              <a:noFill/>
              <a:ln w="9525">
                <a:solidFill>
                  <a:schemeClr val="tx1"/>
                </a:solidFill>
                <a:round/>
                <a:headEnd/>
                <a:tailEnd/>
              </a:ln>
            </p:spPr>
            <p:txBody>
              <a:bodyPr wrap="none" anchor="ctr"/>
              <a:lstStyle/>
              <a:p>
                <a:pPr eaLnBrk="0" hangingPunct="0"/>
                <a:endParaRPr lang="id-ID"/>
              </a:p>
            </p:txBody>
          </p:sp>
          <p:grpSp>
            <p:nvGrpSpPr>
              <p:cNvPr id="9229" name="Group 61"/>
              <p:cNvGrpSpPr>
                <a:grpSpLocks/>
              </p:cNvGrpSpPr>
              <p:nvPr/>
            </p:nvGrpSpPr>
            <p:grpSpPr bwMode="auto">
              <a:xfrm>
                <a:off x="288" y="1344"/>
                <a:ext cx="4320" cy="3039"/>
                <a:chOff x="288" y="1344"/>
                <a:chExt cx="4320" cy="3039"/>
              </a:xfrm>
            </p:grpSpPr>
            <p:sp>
              <p:nvSpPr>
                <p:cNvPr id="9230" name="Oval 29"/>
                <p:cNvSpPr>
                  <a:spLocks noChangeArrowheads="1"/>
                </p:cNvSpPr>
                <p:nvPr/>
              </p:nvSpPr>
              <p:spPr bwMode="auto">
                <a:xfrm>
                  <a:off x="2064" y="2640"/>
                  <a:ext cx="192" cy="192"/>
                </a:xfrm>
                <a:prstGeom prst="ellipse">
                  <a:avLst/>
                </a:prstGeom>
                <a:noFill/>
                <a:ln w="9525" cap="rnd">
                  <a:solidFill>
                    <a:schemeClr val="tx1"/>
                  </a:solidFill>
                  <a:prstDash val="sysDot"/>
                  <a:round/>
                  <a:headEnd/>
                  <a:tailEnd/>
                </a:ln>
              </p:spPr>
              <p:txBody>
                <a:bodyPr wrap="none" anchor="ctr"/>
                <a:lstStyle/>
                <a:p>
                  <a:pPr eaLnBrk="0" hangingPunct="0"/>
                  <a:endParaRPr lang="id-ID"/>
                </a:p>
              </p:txBody>
            </p:sp>
            <p:grpSp>
              <p:nvGrpSpPr>
                <p:cNvPr id="9231" name="Group 60"/>
                <p:cNvGrpSpPr>
                  <a:grpSpLocks/>
                </p:cNvGrpSpPr>
                <p:nvPr/>
              </p:nvGrpSpPr>
              <p:grpSpPr bwMode="auto">
                <a:xfrm>
                  <a:off x="288" y="1344"/>
                  <a:ext cx="4320" cy="3039"/>
                  <a:chOff x="288" y="1344"/>
                  <a:chExt cx="4320" cy="3039"/>
                </a:xfrm>
              </p:grpSpPr>
              <p:sp>
                <p:nvSpPr>
                  <p:cNvPr id="9232" name="Text Box 7"/>
                  <p:cNvSpPr txBox="1">
                    <a:spLocks noChangeArrowheads="1"/>
                  </p:cNvSpPr>
                  <p:nvPr/>
                </p:nvSpPr>
                <p:spPr bwMode="auto">
                  <a:xfrm>
                    <a:off x="1566" y="2208"/>
                    <a:ext cx="162" cy="192"/>
                  </a:xfrm>
                  <a:prstGeom prst="rect">
                    <a:avLst/>
                  </a:prstGeom>
                  <a:noFill/>
                  <a:ln w="9525">
                    <a:noFill/>
                    <a:miter lim="800000"/>
                    <a:headEnd/>
                    <a:tailEnd/>
                  </a:ln>
                </p:spPr>
                <p:txBody>
                  <a:bodyPr lIns="0" tIns="0" rIns="0" bIns="0"/>
                  <a:lstStyle/>
                  <a:p>
                    <a:pPr algn="r" eaLnBrk="0" hangingPunct="0"/>
                    <a:r>
                      <a:rPr lang="en-US" sz="1400">
                        <a:latin typeface="Arial" charset="0"/>
                      </a:rPr>
                      <a:t>40</a:t>
                    </a:r>
                  </a:p>
                </p:txBody>
              </p:sp>
              <p:sp>
                <p:nvSpPr>
                  <p:cNvPr id="9233" name="Text Box 8"/>
                  <p:cNvSpPr txBox="1">
                    <a:spLocks noChangeArrowheads="1"/>
                  </p:cNvSpPr>
                  <p:nvPr/>
                </p:nvSpPr>
                <p:spPr bwMode="auto">
                  <a:xfrm>
                    <a:off x="1968" y="3120"/>
                    <a:ext cx="134" cy="187"/>
                  </a:xfrm>
                  <a:prstGeom prst="rect">
                    <a:avLst/>
                  </a:prstGeom>
                  <a:noFill/>
                  <a:ln w="9525">
                    <a:noFill/>
                    <a:miter lim="800000"/>
                    <a:headEnd/>
                    <a:tailEnd/>
                  </a:ln>
                </p:spPr>
                <p:txBody>
                  <a:bodyPr lIns="0" tIns="0" rIns="0" bIns="0"/>
                  <a:lstStyle/>
                  <a:p>
                    <a:pPr algn="r" eaLnBrk="0" hangingPunct="0"/>
                    <a:r>
                      <a:rPr lang="en-US" sz="1800">
                        <a:latin typeface="Arial" charset="0"/>
                      </a:rPr>
                      <a:t>D</a:t>
                    </a:r>
                  </a:p>
                </p:txBody>
              </p:sp>
              <p:sp>
                <p:nvSpPr>
                  <p:cNvPr id="9234" name="Text Box 10"/>
                  <p:cNvSpPr txBox="1">
                    <a:spLocks noChangeArrowheads="1"/>
                  </p:cNvSpPr>
                  <p:nvPr/>
                </p:nvSpPr>
                <p:spPr bwMode="auto">
                  <a:xfrm>
                    <a:off x="1507" y="1344"/>
                    <a:ext cx="258" cy="338"/>
                  </a:xfrm>
                  <a:prstGeom prst="rect">
                    <a:avLst/>
                  </a:prstGeom>
                  <a:noFill/>
                  <a:ln w="9525">
                    <a:noFill/>
                    <a:miter lim="800000"/>
                    <a:headEnd/>
                    <a:tailEnd/>
                  </a:ln>
                </p:spPr>
                <p:txBody>
                  <a:bodyPr lIns="0" tIns="0" rIns="0" bIns="0"/>
                  <a:lstStyle/>
                  <a:p>
                    <a:pPr algn="ctr" eaLnBrk="0" hangingPunct="0"/>
                    <a:r>
                      <a:rPr lang="en-US" sz="1800">
                        <a:latin typeface="Arial" charset="0"/>
                      </a:rPr>
                      <a:t>X</a:t>
                    </a:r>
                    <a:r>
                      <a:rPr lang="en-US" sz="1800" baseline="-25000">
                        <a:latin typeface="Arial" charset="0"/>
                      </a:rPr>
                      <a:t>2</a:t>
                    </a:r>
                    <a:endParaRPr lang="en-US" sz="2800">
                      <a:latin typeface="Arial" charset="0"/>
                    </a:endParaRPr>
                  </a:p>
                </p:txBody>
              </p:sp>
              <p:sp>
                <p:nvSpPr>
                  <p:cNvPr id="9235" name="Line 14"/>
                  <p:cNvSpPr>
                    <a:spLocks noChangeShapeType="1"/>
                  </p:cNvSpPr>
                  <p:nvPr/>
                </p:nvSpPr>
                <p:spPr bwMode="auto">
                  <a:xfrm>
                    <a:off x="1776" y="1344"/>
                    <a:ext cx="0" cy="2736"/>
                  </a:xfrm>
                  <a:prstGeom prst="line">
                    <a:avLst/>
                  </a:prstGeom>
                  <a:noFill/>
                  <a:ln w="38100">
                    <a:solidFill>
                      <a:schemeClr val="accent2"/>
                    </a:solidFill>
                    <a:round/>
                    <a:headEnd/>
                    <a:tailEnd/>
                  </a:ln>
                </p:spPr>
                <p:txBody>
                  <a:bodyPr/>
                  <a:lstStyle/>
                  <a:p>
                    <a:endParaRPr lang="id-ID"/>
                  </a:p>
                </p:txBody>
              </p:sp>
              <p:sp>
                <p:nvSpPr>
                  <p:cNvPr id="9236" name="Text Box 15"/>
                  <p:cNvSpPr txBox="1">
                    <a:spLocks noChangeArrowheads="1"/>
                  </p:cNvSpPr>
                  <p:nvPr/>
                </p:nvSpPr>
                <p:spPr bwMode="auto">
                  <a:xfrm>
                    <a:off x="3984" y="3256"/>
                    <a:ext cx="624" cy="200"/>
                  </a:xfrm>
                  <a:prstGeom prst="rect">
                    <a:avLst/>
                  </a:prstGeom>
                  <a:noFill/>
                  <a:ln w="9525">
                    <a:noFill/>
                    <a:miter lim="800000"/>
                    <a:headEnd/>
                    <a:tailEnd/>
                  </a:ln>
                </p:spPr>
                <p:txBody>
                  <a:bodyPr lIns="0" tIns="0" rIns="0" bIns="0"/>
                  <a:lstStyle/>
                  <a:p>
                    <a:pPr algn="ctr" eaLnBrk="0" hangingPunct="0"/>
                    <a:r>
                      <a:rPr lang="en-US" sz="1800">
                        <a:latin typeface="Arial" charset="0"/>
                      </a:rPr>
                      <a:t>2X</a:t>
                    </a:r>
                    <a:r>
                      <a:rPr lang="en-US" sz="1800" baseline="-25000">
                        <a:latin typeface="Arial" charset="0"/>
                      </a:rPr>
                      <a:t>2</a:t>
                    </a:r>
                    <a:r>
                      <a:rPr lang="en-US" sz="1800">
                        <a:latin typeface="Arial" charset="0"/>
                      </a:rPr>
                      <a:t> = 30</a:t>
                    </a:r>
                    <a:endParaRPr lang="en-US" sz="2800">
                      <a:latin typeface="Arial" charset="0"/>
                    </a:endParaRPr>
                  </a:p>
                </p:txBody>
              </p:sp>
              <p:sp>
                <p:nvSpPr>
                  <p:cNvPr id="9237" name="Text Box 19"/>
                  <p:cNvSpPr txBox="1">
                    <a:spLocks noChangeArrowheads="1"/>
                  </p:cNvSpPr>
                  <p:nvPr/>
                </p:nvSpPr>
                <p:spPr bwMode="auto">
                  <a:xfrm>
                    <a:off x="2266" y="3120"/>
                    <a:ext cx="134" cy="187"/>
                  </a:xfrm>
                  <a:prstGeom prst="rect">
                    <a:avLst/>
                  </a:prstGeom>
                  <a:noFill/>
                  <a:ln w="9525">
                    <a:noFill/>
                    <a:miter lim="800000"/>
                    <a:headEnd/>
                    <a:tailEnd/>
                  </a:ln>
                </p:spPr>
                <p:txBody>
                  <a:bodyPr lIns="0" tIns="0" rIns="0" bIns="0"/>
                  <a:lstStyle/>
                  <a:p>
                    <a:pPr algn="r" eaLnBrk="0" hangingPunct="0"/>
                    <a:r>
                      <a:rPr lang="en-US" sz="1800">
                        <a:latin typeface="Arial" charset="0"/>
                      </a:rPr>
                      <a:t>F</a:t>
                    </a:r>
                  </a:p>
                </p:txBody>
              </p:sp>
              <p:sp>
                <p:nvSpPr>
                  <p:cNvPr id="9238" name="Line 24"/>
                  <p:cNvSpPr>
                    <a:spLocks noChangeShapeType="1"/>
                  </p:cNvSpPr>
                  <p:nvPr/>
                </p:nvSpPr>
                <p:spPr bwMode="auto">
                  <a:xfrm>
                    <a:off x="3840" y="3312"/>
                    <a:ext cx="0" cy="192"/>
                  </a:xfrm>
                  <a:prstGeom prst="line">
                    <a:avLst/>
                  </a:prstGeom>
                  <a:noFill/>
                  <a:ln w="38100">
                    <a:solidFill>
                      <a:schemeClr val="tx1"/>
                    </a:solidFill>
                    <a:round/>
                    <a:headEnd/>
                    <a:tailEnd type="triangle" w="med" len="med"/>
                  </a:ln>
                </p:spPr>
                <p:txBody>
                  <a:bodyPr/>
                  <a:lstStyle/>
                  <a:p>
                    <a:endParaRPr lang="id-ID"/>
                  </a:p>
                </p:txBody>
              </p:sp>
              <p:sp>
                <p:nvSpPr>
                  <p:cNvPr id="9239" name="Line 26"/>
                  <p:cNvSpPr>
                    <a:spLocks noChangeShapeType="1"/>
                  </p:cNvSpPr>
                  <p:nvPr/>
                </p:nvSpPr>
                <p:spPr bwMode="auto">
                  <a:xfrm flipH="1">
                    <a:off x="1410" y="1824"/>
                    <a:ext cx="144" cy="96"/>
                  </a:xfrm>
                  <a:prstGeom prst="line">
                    <a:avLst/>
                  </a:prstGeom>
                  <a:noFill/>
                  <a:ln w="38100" cap="rnd">
                    <a:solidFill>
                      <a:schemeClr val="tx1"/>
                    </a:solidFill>
                    <a:prstDash val="sysDot"/>
                    <a:round/>
                    <a:headEnd/>
                    <a:tailEnd type="triangle" w="med" len="med"/>
                  </a:ln>
                </p:spPr>
                <p:txBody>
                  <a:bodyPr/>
                  <a:lstStyle/>
                  <a:p>
                    <a:endParaRPr lang="id-ID"/>
                  </a:p>
                </p:txBody>
              </p:sp>
              <p:sp>
                <p:nvSpPr>
                  <p:cNvPr id="9240" name="Text Box 30"/>
                  <p:cNvSpPr txBox="1">
                    <a:spLocks noChangeArrowheads="1"/>
                  </p:cNvSpPr>
                  <p:nvPr/>
                </p:nvSpPr>
                <p:spPr bwMode="auto">
                  <a:xfrm>
                    <a:off x="2054" y="2622"/>
                    <a:ext cx="196" cy="231"/>
                  </a:xfrm>
                  <a:prstGeom prst="rect">
                    <a:avLst/>
                  </a:prstGeom>
                  <a:noFill/>
                  <a:ln w="9525" cap="rnd">
                    <a:noFill/>
                    <a:prstDash val="sysDot"/>
                    <a:miter lim="800000"/>
                    <a:headEnd/>
                    <a:tailEnd/>
                  </a:ln>
                </p:spPr>
                <p:txBody>
                  <a:bodyPr wrap="none">
                    <a:spAutoFit/>
                  </a:bodyPr>
                  <a:lstStyle/>
                  <a:p>
                    <a:pPr eaLnBrk="0" hangingPunct="0"/>
                    <a:r>
                      <a:rPr lang="en-US" sz="1800">
                        <a:latin typeface="Arial" charset="0"/>
                      </a:rPr>
                      <a:t>3</a:t>
                    </a:r>
                  </a:p>
                </p:txBody>
              </p:sp>
              <p:grpSp>
                <p:nvGrpSpPr>
                  <p:cNvPr id="9241" name="Group 31"/>
                  <p:cNvGrpSpPr>
                    <a:grpSpLocks/>
                  </p:cNvGrpSpPr>
                  <p:nvPr/>
                </p:nvGrpSpPr>
                <p:grpSpPr bwMode="auto">
                  <a:xfrm>
                    <a:off x="3648" y="3072"/>
                    <a:ext cx="202" cy="231"/>
                    <a:chOff x="2054" y="2622"/>
                    <a:chExt cx="202" cy="231"/>
                  </a:xfrm>
                </p:grpSpPr>
                <p:sp>
                  <p:nvSpPr>
                    <p:cNvPr id="9262" name="Oval 32"/>
                    <p:cNvSpPr>
                      <a:spLocks noChangeArrowheads="1"/>
                    </p:cNvSpPr>
                    <p:nvPr/>
                  </p:nvSpPr>
                  <p:spPr bwMode="auto">
                    <a:xfrm>
                      <a:off x="2064" y="2640"/>
                      <a:ext cx="192" cy="192"/>
                    </a:xfrm>
                    <a:prstGeom prst="ellipse">
                      <a:avLst/>
                    </a:prstGeom>
                    <a:noFill/>
                    <a:ln w="9525">
                      <a:solidFill>
                        <a:schemeClr val="tx1"/>
                      </a:solidFill>
                      <a:round/>
                      <a:headEnd/>
                      <a:tailEnd/>
                    </a:ln>
                  </p:spPr>
                  <p:txBody>
                    <a:bodyPr wrap="none" anchor="ctr"/>
                    <a:lstStyle/>
                    <a:p>
                      <a:pPr eaLnBrk="0" hangingPunct="0"/>
                      <a:endParaRPr lang="id-ID"/>
                    </a:p>
                  </p:txBody>
                </p:sp>
                <p:sp>
                  <p:nvSpPr>
                    <p:cNvPr id="9263" name="Text Box 33"/>
                    <p:cNvSpPr txBox="1">
                      <a:spLocks noChangeArrowheads="1"/>
                    </p:cNvSpPr>
                    <p:nvPr/>
                  </p:nvSpPr>
                  <p:spPr bwMode="auto">
                    <a:xfrm>
                      <a:off x="2054" y="2622"/>
                      <a:ext cx="196" cy="231"/>
                    </a:xfrm>
                    <a:prstGeom prst="rect">
                      <a:avLst/>
                    </a:prstGeom>
                    <a:noFill/>
                    <a:ln w="9525">
                      <a:noFill/>
                      <a:miter lim="800000"/>
                      <a:headEnd/>
                      <a:tailEnd/>
                    </a:ln>
                  </p:spPr>
                  <p:txBody>
                    <a:bodyPr wrap="none">
                      <a:spAutoFit/>
                    </a:bodyPr>
                    <a:lstStyle/>
                    <a:p>
                      <a:pPr eaLnBrk="0" hangingPunct="0"/>
                      <a:r>
                        <a:rPr lang="en-US" sz="1800">
                          <a:latin typeface="Arial" charset="0"/>
                        </a:rPr>
                        <a:t>2</a:t>
                      </a:r>
                    </a:p>
                  </p:txBody>
                </p:sp>
              </p:grpSp>
              <p:sp>
                <p:nvSpPr>
                  <p:cNvPr id="9242" name="Text Box 34"/>
                  <p:cNvSpPr txBox="1">
                    <a:spLocks noChangeArrowheads="1"/>
                  </p:cNvSpPr>
                  <p:nvPr/>
                </p:nvSpPr>
                <p:spPr bwMode="auto">
                  <a:xfrm>
                    <a:off x="384" y="1584"/>
                    <a:ext cx="1200" cy="192"/>
                  </a:xfrm>
                  <a:prstGeom prst="rect">
                    <a:avLst/>
                  </a:prstGeom>
                  <a:noFill/>
                  <a:ln w="9525">
                    <a:noFill/>
                    <a:miter lim="800000"/>
                    <a:headEnd/>
                    <a:tailEnd/>
                  </a:ln>
                </p:spPr>
                <p:txBody>
                  <a:bodyPr lIns="0" tIns="0" rIns="0" bIns="0"/>
                  <a:lstStyle/>
                  <a:p>
                    <a:pPr algn="ctr" eaLnBrk="0" hangingPunct="0"/>
                    <a:r>
                      <a:rPr lang="en-US" sz="1800">
                        <a:latin typeface="Arial" charset="0"/>
                      </a:rPr>
                      <a:t>2X</a:t>
                    </a:r>
                    <a:r>
                      <a:rPr lang="en-US" sz="1800" baseline="-25000">
                        <a:latin typeface="Arial" charset="0"/>
                      </a:rPr>
                      <a:t>1</a:t>
                    </a:r>
                    <a:r>
                      <a:rPr lang="en-US" sz="1800">
                        <a:latin typeface="Arial" charset="0"/>
                      </a:rPr>
                      <a:t> + 1X</a:t>
                    </a:r>
                    <a:r>
                      <a:rPr lang="en-US" sz="1800" baseline="-25000">
                        <a:latin typeface="Arial" charset="0"/>
                      </a:rPr>
                      <a:t>2</a:t>
                    </a:r>
                    <a:r>
                      <a:rPr lang="en-US" sz="1800">
                        <a:latin typeface="Arial" charset="0"/>
                      </a:rPr>
                      <a:t> = </a:t>
                    </a:r>
                    <a:r>
                      <a:rPr lang="en-US" sz="1800" b="1">
                        <a:solidFill>
                          <a:schemeClr val="accent2"/>
                        </a:solidFill>
                        <a:latin typeface="Arial" charset="0"/>
                      </a:rPr>
                      <a:t>40</a:t>
                    </a:r>
                    <a:endParaRPr lang="en-US" sz="2800" b="1">
                      <a:solidFill>
                        <a:schemeClr val="accent2"/>
                      </a:solidFill>
                      <a:latin typeface="Arial" charset="0"/>
                    </a:endParaRPr>
                  </a:p>
                </p:txBody>
              </p:sp>
              <p:grpSp>
                <p:nvGrpSpPr>
                  <p:cNvPr id="9243" name="Group 59"/>
                  <p:cNvGrpSpPr>
                    <a:grpSpLocks/>
                  </p:cNvGrpSpPr>
                  <p:nvPr/>
                </p:nvGrpSpPr>
                <p:grpSpPr bwMode="auto">
                  <a:xfrm>
                    <a:off x="288" y="1680"/>
                    <a:ext cx="4098" cy="2703"/>
                    <a:chOff x="288" y="1680"/>
                    <a:chExt cx="4098" cy="2703"/>
                  </a:xfrm>
                </p:grpSpPr>
                <p:sp>
                  <p:nvSpPr>
                    <p:cNvPr id="9244" name="Freeform 4"/>
                    <p:cNvSpPr>
                      <a:spLocks/>
                    </p:cNvSpPr>
                    <p:nvPr/>
                  </p:nvSpPr>
                  <p:spPr bwMode="auto">
                    <a:xfrm>
                      <a:off x="1794" y="3324"/>
                      <a:ext cx="1201" cy="746"/>
                    </a:xfrm>
                    <a:custGeom>
                      <a:avLst/>
                      <a:gdLst>
                        <a:gd name="T0" fmla="*/ 0 w 1201"/>
                        <a:gd name="T1" fmla="*/ 0 h 746"/>
                        <a:gd name="T2" fmla="*/ 208 w 1201"/>
                        <a:gd name="T3" fmla="*/ 0 h 746"/>
                        <a:gd name="T4" fmla="*/ 652 w 1201"/>
                        <a:gd name="T5" fmla="*/ 336 h 746"/>
                        <a:gd name="T6" fmla="*/ 1201 w 1201"/>
                        <a:gd name="T7" fmla="*/ 743 h 746"/>
                        <a:gd name="T8" fmla="*/ 0 w 1201"/>
                        <a:gd name="T9" fmla="*/ 746 h 746"/>
                        <a:gd name="T10" fmla="*/ 0 w 1201"/>
                        <a:gd name="T11" fmla="*/ 0 h 746"/>
                        <a:gd name="T12" fmla="*/ 0 60000 65536"/>
                        <a:gd name="T13" fmla="*/ 0 60000 65536"/>
                        <a:gd name="T14" fmla="*/ 0 60000 65536"/>
                        <a:gd name="T15" fmla="*/ 0 60000 65536"/>
                        <a:gd name="T16" fmla="*/ 0 60000 65536"/>
                        <a:gd name="T17" fmla="*/ 0 60000 65536"/>
                        <a:gd name="T18" fmla="*/ 0 w 1201"/>
                        <a:gd name="T19" fmla="*/ 0 h 746"/>
                        <a:gd name="T20" fmla="*/ 1201 w 1201"/>
                        <a:gd name="T21" fmla="*/ 746 h 746"/>
                      </a:gdLst>
                      <a:ahLst/>
                      <a:cxnLst>
                        <a:cxn ang="T12">
                          <a:pos x="T0" y="T1"/>
                        </a:cxn>
                        <a:cxn ang="T13">
                          <a:pos x="T2" y="T3"/>
                        </a:cxn>
                        <a:cxn ang="T14">
                          <a:pos x="T4" y="T5"/>
                        </a:cxn>
                        <a:cxn ang="T15">
                          <a:pos x="T6" y="T7"/>
                        </a:cxn>
                        <a:cxn ang="T16">
                          <a:pos x="T8" y="T9"/>
                        </a:cxn>
                        <a:cxn ang="T17">
                          <a:pos x="T10" y="T11"/>
                        </a:cxn>
                      </a:cxnLst>
                      <a:rect l="T18" t="T19" r="T20" b="T21"/>
                      <a:pathLst>
                        <a:path w="1201" h="746">
                          <a:moveTo>
                            <a:pt x="0" y="0"/>
                          </a:moveTo>
                          <a:lnTo>
                            <a:pt x="208" y="0"/>
                          </a:lnTo>
                          <a:lnTo>
                            <a:pt x="652" y="336"/>
                          </a:lnTo>
                          <a:lnTo>
                            <a:pt x="1201" y="743"/>
                          </a:lnTo>
                          <a:lnTo>
                            <a:pt x="0" y="746"/>
                          </a:lnTo>
                          <a:lnTo>
                            <a:pt x="0" y="0"/>
                          </a:lnTo>
                          <a:close/>
                        </a:path>
                      </a:pathLst>
                    </a:custGeom>
                    <a:solidFill>
                      <a:schemeClr val="accent1"/>
                    </a:solidFill>
                    <a:ln w="9525">
                      <a:noFill/>
                      <a:round/>
                      <a:headEnd/>
                      <a:tailEnd/>
                    </a:ln>
                  </p:spPr>
                  <p:txBody>
                    <a:bodyPr/>
                    <a:lstStyle/>
                    <a:p>
                      <a:pPr eaLnBrk="0" hangingPunct="0"/>
                      <a:endParaRPr lang="id-ID"/>
                    </a:p>
                  </p:txBody>
                </p:sp>
                <p:sp>
                  <p:nvSpPr>
                    <p:cNvPr id="9245" name="Text Box 5"/>
                    <p:cNvSpPr txBox="1">
                      <a:spLocks noChangeArrowheads="1"/>
                    </p:cNvSpPr>
                    <p:nvPr/>
                  </p:nvSpPr>
                  <p:spPr bwMode="auto">
                    <a:xfrm>
                      <a:off x="2433" y="3888"/>
                      <a:ext cx="207" cy="196"/>
                    </a:xfrm>
                    <a:prstGeom prst="rect">
                      <a:avLst/>
                    </a:prstGeom>
                    <a:noFill/>
                    <a:ln w="9525">
                      <a:noFill/>
                      <a:miter lim="800000"/>
                      <a:headEnd/>
                      <a:tailEnd/>
                    </a:ln>
                  </p:spPr>
                  <p:txBody>
                    <a:bodyPr lIns="0" tIns="0" rIns="0" bIns="0"/>
                    <a:lstStyle/>
                    <a:p>
                      <a:pPr algn="ctr" eaLnBrk="0" hangingPunct="0"/>
                      <a:r>
                        <a:rPr lang="en-US" sz="1800">
                          <a:latin typeface="Arial" charset="0"/>
                        </a:rPr>
                        <a:t>B</a:t>
                      </a:r>
                    </a:p>
                  </p:txBody>
                </p:sp>
                <p:sp>
                  <p:nvSpPr>
                    <p:cNvPr id="9246" name="Text Box 6"/>
                    <p:cNvSpPr txBox="1">
                      <a:spLocks noChangeArrowheads="1"/>
                    </p:cNvSpPr>
                    <p:nvPr/>
                  </p:nvSpPr>
                  <p:spPr bwMode="auto">
                    <a:xfrm>
                      <a:off x="2486" y="3504"/>
                      <a:ext cx="154" cy="215"/>
                    </a:xfrm>
                    <a:prstGeom prst="rect">
                      <a:avLst/>
                    </a:prstGeom>
                    <a:noFill/>
                    <a:ln w="9525">
                      <a:noFill/>
                      <a:miter lim="800000"/>
                      <a:headEnd/>
                      <a:tailEnd/>
                    </a:ln>
                  </p:spPr>
                  <p:txBody>
                    <a:bodyPr lIns="0" tIns="0" rIns="0" bIns="0"/>
                    <a:lstStyle/>
                    <a:p>
                      <a:pPr eaLnBrk="0" hangingPunct="0"/>
                      <a:r>
                        <a:rPr lang="en-US" sz="1800">
                          <a:latin typeface="Arial" charset="0"/>
                        </a:rPr>
                        <a:t>C</a:t>
                      </a:r>
                    </a:p>
                  </p:txBody>
                </p:sp>
                <p:sp>
                  <p:nvSpPr>
                    <p:cNvPr id="9247" name="Text Box 9"/>
                    <p:cNvSpPr txBox="1">
                      <a:spLocks noChangeArrowheads="1"/>
                    </p:cNvSpPr>
                    <p:nvPr/>
                  </p:nvSpPr>
                  <p:spPr bwMode="auto">
                    <a:xfrm>
                      <a:off x="1790" y="3840"/>
                      <a:ext cx="129" cy="233"/>
                    </a:xfrm>
                    <a:prstGeom prst="rect">
                      <a:avLst/>
                    </a:prstGeom>
                    <a:noFill/>
                    <a:ln w="9525">
                      <a:noFill/>
                      <a:miter lim="800000"/>
                      <a:headEnd/>
                      <a:tailEnd/>
                    </a:ln>
                  </p:spPr>
                  <p:txBody>
                    <a:bodyPr lIns="0" tIns="0" rIns="0" bIns="0"/>
                    <a:lstStyle/>
                    <a:p>
                      <a:pPr algn="r" eaLnBrk="0" hangingPunct="0"/>
                      <a:r>
                        <a:rPr lang="en-US" sz="1800">
                          <a:latin typeface="Tahoma" pitchFamily="34" charset="0"/>
                        </a:rPr>
                        <a:t>A</a:t>
                      </a:r>
                    </a:p>
                  </p:txBody>
                </p:sp>
                <p:sp>
                  <p:nvSpPr>
                    <p:cNvPr id="9248" name="Text Box 11"/>
                    <p:cNvSpPr txBox="1">
                      <a:spLocks noChangeArrowheads="1"/>
                    </p:cNvSpPr>
                    <p:nvPr/>
                  </p:nvSpPr>
                  <p:spPr bwMode="auto">
                    <a:xfrm>
                      <a:off x="4128" y="4045"/>
                      <a:ext cx="258" cy="338"/>
                    </a:xfrm>
                    <a:prstGeom prst="rect">
                      <a:avLst/>
                    </a:prstGeom>
                    <a:noFill/>
                    <a:ln w="9525">
                      <a:noFill/>
                      <a:miter lim="800000"/>
                      <a:headEnd/>
                      <a:tailEnd/>
                    </a:ln>
                  </p:spPr>
                  <p:txBody>
                    <a:bodyPr lIns="0" tIns="0" rIns="0" bIns="0"/>
                    <a:lstStyle/>
                    <a:p>
                      <a:pPr algn="ctr" eaLnBrk="0" hangingPunct="0"/>
                      <a:r>
                        <a:rPr lang="en-US" sz="1800">
                          <a:latin typeface="Arial" charset="0"/>
                        </a:rPr>
                        <a:t>X</a:t>
                      </a:r>
                      <a:r>
                        <a:rPr lang="en-US" sz="1800" baseline="-25000">
                          <a:latin typeface="Arial" charset="0"/>
                        </a:rPr>
                        <a:t>1</a:t>
                      </a:r>
                      <a:endParaRPr lang="en-US" sz="2800">
                        <a:latin typeface="Arial" charset="0"/>
                      </a:endParaRPr>
                    </a:p>
                  </p:txBody>
                </p:sp>
                <p:sp>
                  <p:nvSpPr>
                    <p:cNvPr id="9249" name="Text Box 12"/>
                    <p:cNvSpPr txBox="1">
                      <a:spLocks noChangeArrowheads="1"/>
                    </p:cNvSpPr>
                    <p:nvPr/>
                  </p:nvSpPr>
                  <p:spPr bwMode="auto">
                    <a:xfrm>
                      <a:off x="1507" y="4045"/>
                      <a:ext cx="258" cy="338"/>
                    </a:xfrm>
                    <a:prstGeom prst="rect">
                      <a:avLst/>
                    </a:prstGeom>
                    <a:noFill/>
                    <a:ln w="9525">
                      <a:noFill/>
                      <a:miter lim="800000"/>
                      <a:headEnd/>
                      <a:tailEnd/>
                    </a:ln>
                  </p:spPr>
                  <p:txBody>
                    <a:bodyPr lIns="0" tIns="0" rIns="0" bIns="0"/>
                    <a:lstStyle/>
                    <a:p>
                      <a:pPr algn="r" eaLnBrk="0" hangingPunct="0"/>
                      <a:r>
                        <a:rPr lang="en-US" sz="2000">
                          <a:latin typeface="Arial" charset="0"/>
                        </a:rPr>
                        <a:t>0</a:t>
                      </a:r>
                      <a:endParaRPr lang="en-US" sz="3200">
                        <a:latin typeface="Arial" charset="0"/>
                      </a:endParaRPr>
                    </a:p>
                  </p:txBody>
                </p:sp>
                <p:sp>
                  <p:nvSpPr>
                    <p:cNvPr id="9250" name="Line 13"/>
                    <p:cNvSpPr>
                      <a:spLocks noChangeShapeType="1"/>
                    </p:cNvSpPr>
                    <p:nvPr/>
                  </p:nvSpPr>
                  <p:spPr bwMode="auto">
                    <a:xfrm flipV="1">
                      <a:off x="1776" y="4080"/>
                      <a:ext cx="2352" cy="0"/>
                    </a:xfrm>
                    <a:prstGeom prst="line">
                      <a:avLst/>
                    </a:prstGeom>
                    <a:noFill/>
                    <a:ln w="38100">
                      <a:solidFill>
                        <a:schemeClr val="accent2"/>
                      </a:solidFill>
                      <a:round/>
                      <a:headEnd/>
                      <a:tailEnd/>
                    </a:ln>
                  </p:spPr>
                  <p:txBody>
                    <a:bodyPr/>
                    <a:lstStyle/>
                    <a:p>
                      <a:endParaRPr lang="id-ID"/>
                    </a:p>
                  </p:txBody>
                </p:sp>
                <p:sp>
                  <p:nvSpPr>
                    <p:cNvPr id="9251" name="Text Box 17"/>
                    <p:cNvSpPr txBox="1">
                      <a:spLocks noChangeArrowheads="1"/>
                    </p:cNvSpPr>
                    <p:nvPr/>
                  </p:nvSpPr>
                  <p:spPr bwMode="auto">
                    <a:xfrm>
                      <a:off x="1536" y="3264"/>
                      <a:ext cx="179" cy="146"/>
                    </a:xfrm>
                    <a:prstGeom prst="rect">
                      <a:avLst/>
                    </a:prstGeom>
                    <a:noFill/>
                    <a:ln w="9525">
                      <a:noFill/>
                      <a:miter lim="800000"/>
                      <a:headEnd/>
                      <a:tailEnd/>
                    </a:ln>
                  </p:spPr>
                  <p:txBody>
                    <a:bodyPr lIns="0" tIns="0" rIns="0" bIns="0"/>
                    <a:lstStyle/>
                    <a:p>
                      <a:pPr algn="r" eaLnBrk="0" hangingPunct="0"/>
                      <a:r>
                        <a:rPr lang="en-US" sz="1400">
                          <a:latin typeface="Arial" charset="0"/>
                        </a:rPr>
                        <a:t>15</a:t>
                      </a:r>
                    </a:p>
                  </p:txBody>
                </p:sp>
                <p:sp>
                  <p:nvSpPr>
                    <p:cNvPr id="9252" name="Text Box 18"/>
                    <p:cNvSpPr txBox="1">
                      <a:spLocks noChangeArrowheads="1"/>
                    </p:cNvSpPr>
                    <p:nvPr/>
                  </p:nvSpPr>
                  <p:spPr bwMode="auto">
                    <a:xfrm>
                      <a:off x="1775" y="3317"/>
                      <a:ext cx="134" cy="187"/>
                    </a:xfrm>
                    <a:prstGeom prst="rect">
                      <a:avLst/>
                    </a:prstGeom>
                    <a:noFill/>
                    <a:ln w="9525">
                      <a:noFill/>
                      <a:miter lim="800000"/>
                      <a:headEnd/>
                      <a:tailEnd/>
                    </a:ln>
                  </p:spPr>
                  <p:txBody>
                    <a:bodyPr lIns="0" tIns="0" rIns="0" bIns="0"/>
                    <a:lstStyle/>
                    <a:p>
                      <a:pPr algn="r" eaLnBrk="0" hangingPunct="0"/>
                      <a:r>
                        <a:rPr lang="en-US" sz="1800">
                          <a:latin typeface="Arial" charset="0"/>
                        </a:rPr>
                        <a:t>E</a:t>
                      </a:r>
                    </a:p>
                  </p:txBody>
                </p:sp>
                <p:sp>
                  <p:nvSpPr>
                    <p:cNvPr id="9253" name="Text Box 20"/>
                    <p:cNvSpPr txBox="1">
                      <a:spLocks noChangeArrowheads="1"/>
                    </p:cNvSpPr>
                    <p:nvPr/>
                  </p:nvSpPr>
                  <p:spPr bwMode="auto">
                    <a:xfrm>
                      <a:off x="2880" y="4105"/>
                      <a:ext cx="208" cy="167"/>
                    </a:xfrm>
                    <a:prstGeom prst="rect">
                      <a:avLst/>
                    </a:prstGeom>
                    <a:noFill/>
                    <a:ln w="9525">
                      <a:noFill/>
                      <a:miter lim="800000"/>
                      <a:headEnd/>
                      <a:tailEnd/>
                    </a:ln>
                  </p:spPr>
                  <p:txBody>
                    <a:bodyPr lIns="0" tIns="0" rIns="0" bIns="0"/>
                    <a:lstStyle/>
                    <a:p>
                      <a:pPr algn="ctr" eaLnBrk="0" hangingPunct="0"/>
                      <a:r>
                        <a:rPr lang="en-US" sz="1400">
                          <a:latin typeface="Arial" charset="0"/>
                        </a:rPr>
                        <a:t>30</a:t>
                      </a:r>
                    </a:p>
                  </p:txBody>
                </p:sp>
                <p:sp>
                  <p:nvSpPr>
                    <p:cNvPr id="9254" name="Text Box 21"/>
                    <p:cNvSpPr txBox="1">
                      <a:spLocks noChangeArrowheads="1"/>
                    </p:cNvSpPr>
                    <p:nvPr/>
                  </p:nvSpPr>
                  <p:spPr bwMode="auto">
                    <a:xfrm>
                      <a:off x="2544" y="4105"/>
                      <a:ext cx="144" cy="167"/>
                    </a:xfrm>
                    <a:prstGeom prst="rect">
                      <a:avLst/>
                    </a:prstGeom>
                    <a:noFill/>
                    <a:ln w="9525">
                      <a:noFill/>
                      <a:miter lim="800000"/>
                      <a:headEnd/>
                      <a:tailEnd/>
                    </a:ln>
                  </p:spPr>
                  <p:txBody>
                    <a:bodyPr lIns="0" tIns="0" rIns="0" bIns="0"/>
                    <a:lstStyle/>
                    <a:p>
                      <a:pPr algn="r" eaLnBrk="0" hangingPunct="0"/>
                      <a:r>
                        <a:rPr lang="en-US" sz="1400">
                          <a:latin typeface="Arial" charset="0"/>
                        </a:rPr>
                        <a:t>20</a:t>
                      </a:r>
                    </a:p>
                  </p:txBody>
                </p:sp>
                <p:sp>
                  <p:nvSpPr>
                    <p:cNvPr id="9255" name="Text Box 22"/>
                    <p:cNvSpPr txBox="1">
                      <a:spLocks noChangeArrowheads="1"/>
                    </p:cNvSpPr>
                    <p:nvPr/>
                  </p:nvSpPr>
                  <p:spPr bwMode="auto">
                    <a:xfrm>
                      <a:off x="1536" y="3072"/>
                      <a:ext cx="179" cy="146"/>
                    </a:xfrm>
                    <a:prstGeom prst="rect">
                      <a:avLst/>
                    </a:prstGeom>
                    <a:noFill/>
                    <a:ln w="9525">
                      <a:noFill/>
                      <a:miter lim="800000"/>
                      <a:headEnd/>
                      <a:tailEnd/>
                    </a:ln>
                  </p:spPr>
                  <p:txBody>
                    <a:bodyPr lIns="0" tIns="0" rIns="0" bIns="0"/>
                    <a:lstStyle/>
                    <a:p>
                      <a:pPr algn="r" eaLnBrk="0" hangingPunct="0"/>
                      <a:r>
                        <a:rPr lang="en-US" sz="1400">
                          <a:latin typeface="Arial" charset="0"/>
                        </a:rPr>
                        <a:t>20</a:t>
                      </a:r>
                    </a:p>
                  </p:txBody>
                </p:sp>
                <p:sp>
                  <p:nvSpPr>
                    <p:cNvPr id="9256" name="Text Box 23"/>
                    <p:cNvSpPr txBox="1">
                      <a:spLocks noChangeArrowheads="1"/>
                    </p:cNvSpPr>
                    <p:nvPr/>
                  </p:nvSpPr>
                  <p:spPr bwMode="auto">
                    <a:xfrm>
                      <a:off x="2999" y="3906"/>
                      <a:ext cx="154" cy="215"/>
                    </a:xfrm>
                    <a:prstGeom prst="rect">
                      <a:avLst/>
                    </a:prstGeom>
                    <a:noFill/>
                    <a:ln w="9525">
                      <a:noFill/>
                      <a:miter lim="800000"/>
                      <a:headEnd/>
                      <a:tailEnd/>
                    </a:ln>
                  </p:spPr>
                  <p:txBody>
                    <a:bodyPr lIns="0" tIns="0" rIns="0" bIns="0"/>
                    <a:lstStyle/>
                    <a:p>
                      <a:pPr eaLnBrk="0" hangingPunct="0"/>
                      <a:r>
                        <a:rPr lang="en-US" sz="1800">
                          <a:latin typeface="Arial" charset="0"/>
                        </a:rPr>
                        <a:t>G</a:t>
                      </a:r>
                    </a:p>
                  </p:txBody>
                </p:sp>
                <p:sp>
                  <p:nvSpPr>
                    <p:cNvPr id="9257" name="Line 27"/>
                    <p:cNvSpPr>
                      <a:spLocks noChangeShapeType="1"/>
                    </p:cNvSpPr>
                    <p:nvPr/>
                  </p:nvSpPr>
                  <p:spPr bwMode="auto">
                    <a:xfrm>
                      <a:off x="1488" y="1680"/>
                      <a:ext cx="1152" cy="2400"/>
                    </a:xfrm>
                    <a:prstGeom prst="line">
                      <a:avLst/>
                    </a:prstGeom>
                    <a:noFill/>
                    <a:ln w="38100" cap="rnd">
                      <a:solidFill>
                        <a:schemeClr val="tx1"/>
                      </a:solidFill>
                      <a:prstDash val="sysDot"/>
                      <a:round/>
                      <a:headEnd/>
                      <a:tailEnd/>
                    </a:ln>
                  </p:spPr>
                  <p:txBody>
                    <a:bodyPr/>
                    <a:lstStyle/>
                    <a:p>
                      <a:endParaRPr lang="id-ID"/>
                    </a:p>
                  </p:txBody>
                </p:sp>
                <p:sp>
                  <p:nvSpPr>
                    <p:cNvPr id="9258" name="Line 38"/>
                    <p:cNvSpPr>
                      <a:spLocks noChangeShapeType="1"/>
                    </p:cNvSpPr>
                    <p:nvPr/>
                  </p:nvSpPr>
                  <p:spPr bwMode="auto">
                    <a:xfrm>
                      <a:off x="1440" y="2880"/>
                      <a:ext cx="1584" cy="1200"/>
                    </a:xfrm>
                    <a:prstGeom prst="line">
                      <a:avLst/>
                    </a:prstGeom>
                    <a:noFill/>
                    <a:ln w="38100">
                      <a:solidFill>
                        <a:schemeClr val="tx1"/>
                      </a:solidFill>
                      <a:round/>
                      <a:headEnd/>
                      <a:tailEnd/>
                    </a:ln>
                  </p:spPr>
                  <p:txBody>
                    <a:bodyPr/>
                    <a:lstStyle/>
                    <a:p>
                      <a:endParaRPr lang="id-ID"/>
                    </a:p>
                  </p:txBody>
                </p:sp>
                <p:sp>
                  <p:nvSpPr>
                    <p:cNvPr id="9259" name="Line 39"/>
                    <p:cNvSpPr>
                      <a:spLocks noChangeShapeType="1"/>
                    </p:cNvSpPr>
                    <p:nvPr/>
                  </p:nvSpPr>
                  <p:spPr bwMode="auto">
                    <a:xfrm flipH="1">
                      <a:off x="1458" y="2976"/>
                      <a:ext cx="96" cy="96"/>
                    </a:xfrm>
                    <a:prstGeom prst="line">
                      <a:avLst/>
                    </a:prstGeom>
                    <a:noFill/>
                    <a:ln w="38100">
                      <a:solidFill>
                        <a:schemeClr val="tx1"/>
                      </a:solidFill>
                      <a:round/>
                      <a:headEnd/>
                      <a:tailEnd type="triangle" w="med" len="med"/>
                    </a:ln>
                  </p:spPr>
                  <p:txBody>
                    <a:bodyPr/>
                    <a:lstStyle/>
                    <a:p>
                      <a:endParaRPr lang="id-ID"/>
                    </a:p>
                  </p:txBody>
                </p:sp>
                <p:sp>
                  <p:nvSpPr>
                    <p:cNvPr id="9260" name="Text Box 40"/>
                    <p:cNvSpPr txBox="1">
                      <a:spLocks noChangeArrowheads="1"/>
                    </p:cNvSpPr>
                    <p:nvPr/>
                  </p:nvSpPr>
                  <p:spPr bwMode="auto">
                    <a:xfrm>
                      <a:off x="288" y="2736"/>
                      <a:ext cx="1277" cy="194"/>
                    </a:xfrm>
                    <a:prstGeom prst="rect">
                      <a:avLst/>
                    </a:prstGeom>
                    <a:noFill/>
                    <a:ln w="9525">
                      <a:noFill/>
                      <a:miter lim="800000"/>
                      <a:headEnd/>
                      <a:tailEnd/>
                    </a:ln>
                  </p:spPr>
                  <p:txBody>
                    <a:bodyPr lIns="0" tIns="0" rIns="0" bIns="0"/>
                    <a:lstStyle/>
                    <a:p>
                      <a:pPr algn="ctr" eaLnBrk="0" hangingPunct="0"/>
                      <a:r>
                        <a:rPr lang="en-US" sz="1800">
                          <a:latin typeface="Arial" charset="0"/>
                        </a:rPr>
                        <a:t>2X</a:t>
                      </a:r>
                      <a:r>
                        <a:rPr lang="en-US" sz="1800" baseline="-25000">
                          <a:latin typeface="Arial" charset="0"/>
                        </a:rPr>
                        <a:t>1</a:t>
                      </a:r>
                      <a:r>
                        <a:rPr lang="en-US" sz="1800">
                          <a:latin typeface="Arial" charset="0"/>
                        </a:rPr>
                        <a:t> + 3X</a:t>
                      </a:r>
                      <a:r>
                        <a:rPr lang="en-US" sz="1800" baseline="-25000">
                          <a:latin typeface="Arial" charset="0"/>
                        </a:rPr>
                        <a:t>2</a:t>
                      </a:r>
                      <a:r>
                        <a:rPr lang="en-US" sz="1800">
                          <a:latin typeface="Arial" charset="0"/>
                        </a:rPr>
                        <a:t> = 60</a:t>
                      </a:r>
                      <a:endParaRPr lang="en-US" sz="2800">
                        <a:latin typeface="Arial" charset="0"/>
                      </a:endParaRPr>
                    </a:p>
                  </p:txBody>
                </p:sp>
                <p:sp>
                  <p:nvSpPr>
                    <p:cNvPr id="9261" name="Text Box 43"/>
                    <p:cNvSpPr txBox="1">
                      <a:spLocks noChangeArrowheads="1"/>
                    </p:cNvSpPr>
                    <p:nvPr/>
                  </p:nvSpPr>
                  <p:spPr bwMode="auto">
                    <a:xfrm>
                      <a:off x="2736" y="3648"/>
                      <a:ext cx="196" cy="231"/>
                    </a:xfrm>
                    <a:prstGeom prst="rect">
                      <a:avLst/>
                    </a:prstGeom>
                    <a:noFill/>
                    <a:ln w="9525">
                      <a:noFill/>
                      <a:miter lim="800000"/>
                      <a:headEnd/>
                      <a:tailEnd/>
                    </a:ln>
                  </p:spPr>
                  <p:txBody>
                    <a:bodyPr wrap="none">
                      <a:spAutoFit/>
                    </a:bodyPr>
                    <a:lstStyle/>
                    <a:p>
                      <a:pPr eaLnBrk="0" hangingPunct="0"/>
                      <a:r>
                        <a:rPr lang="en-US" sz="1800">
                          <a:latin typeface="Arial" charset="0"/>
                        </a:rPr>
                        <a:t>1</a:t>
                      </a:r>
                    </a:p>
                  </p:txBody>
                </p:sp>
              </p:grpSp>
            </p:grpSp>
          </p:grpSp>
        </p:grpSp>
        <p:sp>
          <p:nvSpPr>
            <p:cNvPr id="15408" name="Text Box 48"/>
            <p:cNvSpPr txBox="1">
              <a:spLocks noChangeArrowheads="1"/>
            </p:cNvSpPr>
            <p:nvPr/>
          </p:nvSpPr>
          <p:spPr bwMode="auto">
            <a:xfrm>
              <a:off x="1862" y="3648"/>
              <a:ext cx="501" cy="192"/>
            </a:xfrm>
            <a:prstGeom prst="rect">
              <a:avLst/>
            </a:prstGeom>
            <a:noFill/>
            <a:ln w="9525">
              <a:noFill/>
              <a:miter lim="800000"/>
              <a:headEnd/>
              <a:tailEnd/>
            </a:ln>
            <a:effectLst/>
          </p:spPr>
          <p:txBody>
            <a:bodyPr wrap="none">
              <a:spAutoFit/>
            </a:bodyPr>
            <a:lstStyle/>
            <a:p>
              <a:pPr eaLnBrk="0" hangingPunct="0">
                <a:defRPr/>
              </a:pPr>
              <a:r>
                <a:rPr lang="en-US" sz="1400">
                  <a:effectLst>
                    <a:outerShdw blurRad="38100" dist="38100" dir="2700000" algn="tl">
                      <a:srgbClr val="FFFFFF"/>
                    </a:outerShdw>
                  </a:effectLst>
                  <a:latin typeface="Arial" charset="0"/>
                </a:rPr>
                <a:t>feasible</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wipe(left)">
                                      <p:cBhvr>
                                        <p:cTn id="7" dur="50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95"/>
                                        </p:tgtEl>
                                        <p:attrNameLst>
                                          <p:attrName>style.visibility</p:attrName>
                                        </p:attrNameLst>
                                      </p:cBhvr>
                                      <p:to>
                                        <p:strVal val="visible"/>
                                      </p:to>
                                    </p:set>
                                    <p:animEffect transition="in" filter="wipe(left)">
                                      <p:cBhvr>
                                        <p:cTn id="12" dur="500"/>
                                        <p:tgtEl>
                                          <p:spTgt spid="1539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405"/>
                                        </p:tgtEl>
                                        <p:attrNameLst>
                                          <p:attrName>style.visibility</p:attrName>
                                        </p:attrNameLst>
                                      </p:cBhvr>
                                      <p:to>
                                        <p:strVal val="visible"/>
                                      </p:to>
                                    </p:set>
                                    <p:animEffect transition="in" filter="wipe(left)">
                                      <p:cBhvr>
                                        <p:cTn id="22" dur="500"/>
                                        <p:tgtEl>
                                          <p:spTgt spid="1540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5406"/>
                                        </p:tgtEl>
                                        <p:attrNameLst>
                                          <p:attrName>style.visibility</p:attrName>
                                        </p:attrNameLst>
                                      </p:cBhvr>
                                      <p:to>
                                        <p:strVal val="visible"/>
                                      </p:to>
                                    </p:set>
                                    <p:animEffect transition="in" filter="wipe(down)">
                                      <p:cBhvr>
                                        <p:cTn id="27" dur="500"/>
                                        <p:tgtEl>
                                          <p:spTgt spid="15406"/>
                                        </p:tgtEl>
                                      </p:cBhvr>
                                    </p:animEffect>
                                  </p:childTnLst>
                                </p:cTn>
                              </p:par>
                            </p:childTnLst>
                          </p:cTn>
                        </p:par>
                        <p:par>
                          <p:cTn id="28" fill="hold">
                            <p:stCondLst>
                              <p:cond delay="500"/>
                            </p:stCondLst>
                            <p:childTnLst>
                              <p:par>
                                <p:cTn id="29" presetID="22" presetClass="entr" presetSubtype="1" fill="hold" grpId="0" nodeType="afterEffect">
                                  <p:stCondLst>
                                    <p:cond delay="0"/>
                                  </p:stCondLst>
                                  <p:childTnLst>
                                    <p:set>
                                      <p:cBhvr>
                                        <p:cTn id="30" dur="1" fill="hold">
                                          <p:stCondLst>
                                            <p:cond delay="0"/>
                                          </p:stCondLst>
                                        </p:cTn>
                                        <p:tgtEl>
                                          <p:spTgt spid="15407"/>
                                        </p:tgtEl>
                                        <p:attrNameLst>
                                          <p:attrName>style.visibility</p:attrName>
                                        </p:attrNameLst>
                                      </p:cBhvr>
                                      <p:to>
                                        <p:strVal val="visible"/>
                                      </p:to>
                                    </p:set>
                                    <p:animEffect transition="in" filter="wipe(up)">
                                      <p:cBhvr>
                                        <p:cTn id="31" dur="500"/>
                                        <p:tgtEl>
                                          <p:spTgt spid="15407"/>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15363"/>
                                        </p:tgtEl>
                                        <p:attrNameLst>
                                          <p:attrName>style.visibility</p:attrName>
                                        </p:attrNameLst>
                                      </p:cBhvr>
                                      <p:to>
                                        <p:strVal val="visible"/>
                                      </p:to>
                                    </p:set>
                                    <p:animEffect transition="in" filter="wipe(down)">
                                      <p:cBhvr>
                                        <p:cTn id="36" dur="5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animBg="1"/>
      <p:bldP spid="15395" grpId="0"/>
      <p:bldP spid="15405" grpId="0"/>
      <p:bldP spid="15406" grpId="0" animBg="1"/>
      <p:bldP spid="1540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ChangeArrowheads="1"/>
          </p:cNvSpPr>
          <p:nvPr/>
        </p:nvSpPr>
        <p:spPr bwMode="auto">
          <a:xfrm>
            <a:off x="3962400" y="2438400"/>
            <a:ext cx="4648200" cy="2074863"/>
          </a:xfrm>
          <a:prstGeom prst="wedgeRoundRectCallout">
            <a:avLst>
              <a:gd name="adj1" fmla="val -50852"/>
              <a:gd name="adj2" fmla="val 105222"/>
              <a:gd name="adj3" fmla="val 16667"/>
            </a:avLst>
          </a:prstGeom>
          <a:solidFill>
            <a:srgbClr val="C36C03">
              <a:alpha val="70000"/>
            </a:srgbClr>
          </a:solidFill>
          <a:ln w="9525">
            <a:noFill/>
            <a:miter lim="800000"/>
            <a:headEnd/>
            <a:tailEnd/>
          </a:ln>
          <a:effectLst/>
        </p:spPr>
        <p:txBody>
          <a:bodyPr lIns="0" tIns="0" rIns="0" bIns="0">
            <a:spAutoFit/>
          </a:bodyPr>
          <a:lstStyle/>
          <a:p>
            <a:pPr eaLnBrk="0" hangingPunct="0">
              <a:defRPr/>
            </a:pPr>
            <a:r>
              <a:rPr lang="en-US" sz="1800">
                <a:effectLst>
                  <a:outerShdw blurRad="38100" dist="38100" dir="2700000" algn="tl">
                    <a:srgbClr val="FFFFFF"/>
                  </a:outerShdw>
                </a:effectLst>
                <a:latin typeface="Arial" charset="0"/>
              </a:rPr>
              <a:t>Pada titik C,  X</a:t>
            </a:r>
            <a:r>
              <a:rPr lang="en-US" sz="1800" baseline="-25000">
                <a:effectLst>
                  <a:outerShdw blurRad="38100" dist="38100" dir="2700000" algn="tl">
                    <a:srgbClr val="FFFFFF"/>
                  </a:outerShdw>
                </a:effectLst>
                <a:latin typeface="Arial" charset="0"/>
              </a:rPr>
              <a:t>1 </a:t>
            </a:r>
            <a:r>
              <a:rPr lang="en-US" sz="1800">
                <a:effectLst>
                  <a:outerShdw blurRad="38100" dist="38100" dir="2700000" algn="tl">
                    <a:srgbClr val="FFFFFF"/>
                  </a:outerShdw>
                </a:effectLst>
                <a:latin typeface="Arial" charset="0"/>
              </a:rPr>
              <a:t>= 15, X</a:t>
            </a:r>
            <a:r>
              <a:rPr lang="en-US" sz="1800" baseline="-25000">
                <a:effectLst>
                  <a:outerShdw blurRad="38100" dist="38100" dir="2700000" algn="tl">
                    <a:srgbClr val="FFFFFF"/>
                  </a:outerShdw>
                </a:effectLst>
                <a:latin typeface="Arial" charset="0"/>
              </a:rPr>
              <a:t>2</a:t>
            </a:r>
            <a:r>
              <a:rPr lang="en-US" sz="1800">
                <a:effectLst>
                  <a:outerShdw blurRad="38100" dist="38100" dir="2700000" algn="tl">
                    <a:srgbClr val="FFFFFF"/>
                  </a:outerShdw>
                </a:effectLst>
                <a:latin typeface="Arial" charset="0"/>
              </a:rPr>
              <a:t> = 10 </a:t>
            </a:r>
          </a:p>
          <a:p>
            <a:pPr eaLnBrk="0" hangingPunct="0">
              <a:defRPr/>
            </a:pPr>
            <a:r>
              <a:rPr lang="en-US" sz="1800">
                <a:effectLst>
                  <a:outerShdw blurRad="38100" dist="38100" dir="2700000" algn="tl">
                    <a:srgbClr val="FFFFFF"/>
                  </a:outerShdw>
                </a:effectLst>
                <a:latin typeface="Arial" charset="0"/>
              </a:rPr>
              <a:t>Karena BB B hanya untuk membuat 1 produk (Cosmos), maka</a:t>
            </a:r>
          </a:p>
          <a:p>
            <a:pPr eaLnBrk="0" hangingPunct="0">
              <a:defRPr/>
            </a:pPr>
            <a:r>
              <a:rPr lang="en-US" sz="1800">
                <a:effectLst>
                  <a:outerShdw blurRad="38100" dist="38100" dir="2700000" algn="tl">
                    <a:srgbClr val="FFFFFF"/>
                  </a:outerShdw>
                </a:effectLst>
                <a:latin typeface="Arial" charset="0"/>
              </a:rPr>
              <a:t>maksimum diturunkan sebesar</a:t>
            </a:r>
          </a:p>
          <a:p>
            <a:pPr eaLnBrk="0" hangingPunct="0">
              <a:defRPr/>
            </a:pPr>
            <a:r>
              <a:rPr lang="en-US" sz="1800">
                <a:effectLst>
                  <a:outerShdw blurRad="38100" dist="38100" dir="2700000" algn="tl">
                    <a:srgbClr val="FFFFFF"/>
                  </a:outerShdw>
                </a:effectLst>
                <a:latin typeface="Arial" charset="0"/>
              </a:rPr>
              <a:t>        2X</a:t>
            </a:r>
            <a:r>
              <a:rPr lang="en-US" sz="1800" baseline="-25000">
                <a:effectLst>
                  <a:outerShdw blurRad="38100" dist="38100" dir="2700000" algn="tl">
                    <a:srgbClr val="FFFFFF"/>
                  </a:outerShdw>
                </a:effectLst>
                <a:latin typeface="Arial" charset="0"/>
              </a:rPr>
              <a:t>2</a:t>
            </a:r>
            <a:r>
              <a:rPr lang="en-US" sz="1800">
                <a:effectLst>
                  <a:outerShdw blurRad="38100" dist="38100" dir="2700000" algn="tl">
                    <a:srgbClr val="FFFFFF"/>
                  </a:outerShdw>
                </a:effectLst>
                <a:latin typeface="Arial" charset="0"/>
              </a:rPr>
              <a:t> = 2(10) = 20</a:t>
            </a:r>
          </a:p>
          <a:p>
            <a:pPr eaLnBrk="0" hangingPunct="0">
              <a:defRPr/>
            </a:pPr>
            <a:r>
              <a:rPr lang="en-US" sz="1800">
                <a:effectLst>
                  <a:outerShdw blurRad="38100" dist="38100" dir="2700000" algn="tl">
                    <a:srgbClr val="FFFFFF"/>
                  </a:outerShdw>
                </a:effectLst>
                <a:latin typeface="Arial" charset="0"/>
              </a:rPr>
              <a:t>atau turun sebesar = 30 – 20 = 10</a:t>
            </a:r>
          </a:p>
          <a:p>
            <a:pPr eaLnBrk="0" hangingPunct="0">
              <a:defRPr/>
            </a:pPr>
            <a:r>
              <a:rPr lang="en-US" sz="1800">
                <a:effectLst>
                  <a:outerShdw blurRad="38100" dist="38100" dir="2700000" algn="tl">
                    <a:srgbClr val="FFFFFF"/>
                  </a:outerShdw>
                </a:effectLst>
                <a:latin typeface="Arial" charset="0"/>
              </a:rPr>
              <a:t>Penurunan tidak merubah Keuntungan</a:t>
            </a:r>
          </a:p>
        </p:txBody>
      </p:sp>
      <p:sp>
        <p:nvSpPr>
          <p:cNvPr id="17448" name="Text Box 40"/>
          <p:cNvSpPr txBox="1">
            <a:spLocks noChangeArrowheads="1"/>
          </p:cNvSpPr>
          <p:nvPr/>
        </p:nvSpPr>
        <p:spPr bwMode="auto">
          <a:xfrm>
            <a:off x="304800" y="117475"/>
            <a:ext cx="4419600" cy="415925"/>
          </a:xfrm>
          <a:prstGeom prst="rect">
            <a:avLst/>
          </a:prstGeom>
          <a:noFill/>
          <a:ln w="9525">
            <a:noFill/>
            <a:miter lim="800000"/>
            <a:headEnd/>
            <a:tailEnd/>
          </a:ln>
        </p:spPr>
        <p:txBody>
          <a:bodyPr/>
          <a:lstStyle/>
          <a:p>
            <a:pPr eaLnBrk="0" hangingPunct="0"/>
            <a:r>
              <a:rPr lang="en-US" sz="2000">
                <a:latin typeface="Arial" charset="0"/>
              </a:rPr>
              <a:t>Perubahan Kapasitas Sumberdaya</a:t>
            </a:r>
          </a:p>
        </p:txBody>
      </p:sp>
      <p:sp>
        <p:nvSpPr>
          <p:cNvPr id="17449" name="Text Box 41"/>
          <p:cNvSpPr txBox="1">
            <a:spLocks noChangeArrowheads="1"/>
          </p:cNvSpPr>
          <p:nvPr/>
        </p:nvSpPr>
        <p:spPr bwMode="auto">
          <a:xfrm>
            <a:off x="304800" y="533400"/>
            <a:ext cx="3429000" cy="381000"/>
          </a:xfrm>
          <a:prstGeom prst="rect">
            <a:avLst/>
          </a:prstGeom>
          <a:noFill/>
          <a:ln w="9525">
            <a:noFill/>
            <a:miter lim="800000"/>
            <a:headEnd/>
            <a:tailEnd/>
          </a:ln>
        </p:spPr>
        <p:txBody>
          <a:bodyPr/>
          <a:lstStyle/>
          <a:p>
            <a:pPr marL="342900" indent="-342900" eaLnBrk="0" hangingPunct="0">
              <a:buFontTx/>
              <a:buAutoNum type="arabicPeriod" startAt="3"/>
            </a:pPr>
            <a:r>
              <a:rPr lang="en-US" sz="1800">
                <a:latin typeface="Arial" charset="0"/>
              </a:rPr>
              <a:t>Perubahan Bahan Baku B</a:t>
            </a:r>
          </a:p>
        </p:txBody>
      </p:sp>
      <p:sp>
        <p:nvSpPr>
          <p:cNvPr id="17450" name="Text Box 42"/>
          <p:cNvSpPr txBox="1">
            <a:spLocks noChangeArrowheads="1"/>
          </p:cNvSpPr>
          <p:nvPr/>
        </p:nvSpPr>
        <p:spPr bwMode="auto">
          <a:xfrm>
            <a:off x="609600" y="838200"/>
            <a:ext cx="8305800" cy="381000"/>
          </a:xfrm>
          <a:prstGeom prst="rect">
            <a:avLst/>
          </a:prstGeom>
          <a:noFill/>
          <a:ln w="9525">
            <a:noFill/>
            <a:miter lim="800000"/>
            <a:headEnd/>
            <a:tailEnd/>
          </a:ln>
        </p:spPr>
        <p:txBody>
          <a:bodyPr/>
          <a:lstStyle/>
          <a:p>
            <a:pPr eaLnBrk="0" hangingPunct="0"/>
            <a:r>
              <a:rPr lang="en-US" sz="1800">
                <a:latin typeface="Arial" charset="0"/>
              </a:rPr>
              <a:t>BB B diturunkan, pers. [2] bergeser hingga titik C (titik optimum tidak berubah) </a:t>
            </a:r>
          </a:p>
        </p:txBody>
      </p:sp>
      <p:sp>
        <p:nvSpPr>
          <p:cNvPr id="17452" name="Line 44"/>
          <p:cNvSpPr>
            <a:spLocks noChangeShapeType="1"/>
          </p:cNvSpPr>
          <p:nvPr/>
        </p:nvSpPr>
        <p:spPr bwMode="auto">
          <a:xfrm>
            <a:off x="6096000" y="5762625"/>
            <a:ext cx="0" cy="304800"/>
          </a:xfrm>
          <a:prstGeom prst="line">
            <a:avLst/>
          </a:prstGeom>
          <a:noFill/>
          <a:ln w="38100">
            <a:solidFill>
              <a:schemeClr val="tx1"/>
            </a:solidFill>
            <a:round/>
            <a:headEnd/>
            <a:tailEnd type="triangle" w="med" len="med"/>
          </a:ln>
        </p:spPr>
        <p:txBody>
          <a:bodyPr/>
          <a:lstStyle/>
          <a:p>
            <a:endParaRPr lang="id-ID"/>
          </a:p>
        </p:txBody>
      </p:sp>
      <p:grpSp>
        <p:nvGrpSpPr>
          <p:cNvPr id="2" name="Group 47"/>
          <p:cNvGrpSpPr>
            <a:grpSpLocks/>
          </p:cNvGrpSpPr>
          <p:nvPr/>
        </p:nvGrpSpPr>
        <p:grpSpPr bwMode="auto">
          <a:xfrm>
            <a:off x="457200" y="2133600"/>
            <a:ext cx="6858000" cy="4824413"/>
            <a:chOff x="288" y="1344"/>
            <a:chExt cx="4320" cy="3039"/>
          </a:xfrm>
        </p:grpSpPr>
        <p:grpSp>
          <p:nvGrpSpPr>
            <p:cNvPr id="10249" name="Group 46"/>
            <p:cNvGrpSpPr>
              <a:grpSpLocks/>
            </p:cNvGrpSpPr>
            <p:nvPr/>
          </p:nvGrpSpPr>
          <p:grpSpPr bwMode="auto">
            <a:xfrm>
              <a:off x="288" y="1344"/>
              <a:ext cx="4320" cy="3039"/>
              <a:chOff x="288" y="1344"/>
              <a:chExt cx="4320" cy="3039"/>
            </a:xfrm>
          </p:grpSpPr>
          <p:sp>
            <p:nvSpPr>
              <p:cNvPr id="10251" name="Freeform 3"/>
              <p:cNvSpPr>
                <a:spLocks/>
              </p:cNvSpPr>
              <p:nvPr/>
            </p:nvSpPr>
            <p:spPr bwMode="auto">
              <a:xfrm>
                <a:off x="1794" y="3324"/>
                <a:ext cx="840" cy="746"/>
              </a:xfrm>
              <a:custGeom>
                <a:avLst/>
                <a:gdLst>
                  <a:gd name="T0" fmla="*/ 0 w 840"/>
                  <a:gd name="T1" fmla="*/ 0 h 746"/>
                  <a:gd name="T2" fmla="*/ 208 w 840"/>
                  <a:gd name="T3" fmla="*/ 0 h 746"/>
                  <a:gd name="T4" fmla="*/ 654 w 840"/>
                  <a:gd name="T5" fmla="*/ 324 h 746"/>
                  <a:gd name="T6" fmla="*/ 840 w 840"/>
                  <a:gd name="T7" fmla="*/ 746 h 746"/>
                  <a:gd name="T8" fmla="*/ 0 w 840"/>
                  <a:gd name="T9" fmla="*/ 746 h 746"/>
                  <a:gd name="T10" fmla="*/ 0 w 840"/>
                  <a:gd name="T11" fmla="*/ 0 h 746"/>
                  <a:gd name="T12" fmla="*/ 0 60000 65536"/>
                  <a:gd name="T13" fmla="*/ 0 60000 65536"/>
                  <a:gd name="T14" fmla="*/ 0 60000 65536"/>
                  <a:gd name="T15" fmla="*/ 0 60000 65536"/>
                  <a:gd name="T16" fmla="*/ 0 60000 65536"/>
                  <a:gd name="T17" fmla="*/ 0 60000 65536"/>
                  <a:gd name="T18" fmla="*/ 0 w 840"/>
                  <a:gd name="T19" fmla="*/ 0 h 746"/>
                  <a:gd name="T20" fmla="*/ 840 w 840"/>
                  <a:gd name="T21" fmla="*/ 746 h 746"/>
                </a:gdLst>
                <a:ahLst/>
                <a:cxnLst>
                  <a:cxn ang="T12">
                    <a:pos x="T0" y="T1"/>
                  </a:cxn>
                  <a:cxn ang="T13">
                    <a:pos x="T2" y="T3"/>
                  </a:cxn>
                  <a:cxn ang="T14">
                    <a:pos x="T4" y="T5"/>
                  </a:cxn>
                  <a:cxn ang="T15">
                    <a:pos x="T6" y="T7"/>
                  </a:cxn>
                  <a:cxn ang="T16">
                    <a:pos x="T8" y="T9"/>
                  </a:cxn>
                  <a:cxn ang="T17">
                    <a:pos x="T10" y="T11"/>
                  </a:cxn>
                </a:cxnLst>
                <a:rect l="T18" t="T19" r="T20" b="T21"/>
                <a:pathLst>
                  <a:path w="840" h="746">
                    <a:moveTo>
                      <a:pt x="0" y="0"/>
                    </a:moveTo>
                    <a:lnTo>
                      <a:pt x="208" y="0"/>
                    </a:lnTo>
                    <a:lnTo>
                      <a:pt x="654" y="324"/>
                    </a:lnTo>
                    <a:lnTo>
                      <a:pt x="840" y="746"/>
                    </a:lnTo>
                    <a:lnTo>
                      <a:pt x="0" y="746"/>
                    </a:lnTo>
                    <a:lnTo>
                      <a:pt x="0" y="0"/>
                    </a:lnTo>
                    <a:close/>
                  </a:path>
                </a:pathLst>
              </a:custGeom>
              <a:solidFill>
                <a:schemeClr val="accent1"/>
              </a:solidFill>
              <a:ln w="9525">
                <a:noFill/>
                <a:round/>
                <a:headEnd/>
                <a:tailEnd/>
              </a:ln>
            </p:spPr>
            <p:txBody>
              <a:bodyPr/>
              <a:lstStyle/>
              <a:p>
                <a:pPr eaLnBrk="0" hangingPunct="0"/>
                <a:endParaRPr lang="id-ID"/>
              </a:p>
            </p:txBody>
          </p:sp>
          <p:sp>
            <p:nvSpPr>
              <p:cNvPr id="10252" name="Oval 34"/>
              <p:cNvSpPr>
                <a:spLocks noChangeArrowheads="1"/>
              </p:cNvSpPr>
              <p:nvPr/>
            </p:nvSpPr>
            <p:spPr bwMode="auto">
              <a:xfrm>
                <a:off x="3658" y="3090"/>
                <a:ext cx="192" cy="192"/>
              </a:xfrm>
              <a:prstGeom prst="ellipse">
                <a:avLst/>
              </a:prstGeom>
              <a:noFill/>
              <a:ln w="9525" cap="rnd">
                <a:solidFill>
                  <a:schemeClr val="tx1"/>
                </a:solidFill>
                <a:prstDash val="sysDot"/>
                <a:round/>
                <a:headEnd/>
                <a:tailEnd/>
              </a:ln>
            </p:spPr>
            <p:txBody>
              <a:bodyPr wrap="none" anchor="ctr"/>
              <a:lstStyle/>
              <a:p>
                <a:pPr eaLnBrk="0" hangingPunct="0"/>
                <a:endParaRPr lang="id-ID"/>
              </a:p>
            </p:txBody>
          </p:sp>
          <p:grpSp>
            <p:nvGrpSpPr>
              <p:cNvPr id="10253" name="Group 45"/>
              <p:cNvGrpSpPr>
                <a:grpSpLocks/>
              </p:cNvGrpSpPr>
              <p:nvPr/>
            </p:nvGrpSpPr>
            <p:grpSpPr bwMode="auto">
              <a:xfrm>
                <a:off x="288" y="1344"/>
                <a:ext cx="4320" cy="3039"/>
                <a:chOff x="288" y="1344"/>
                <a:chExt cx="4320" cy="3039"/>
              </a:xfrm>
            </p:grpSpPr>
            <p:sp>
              <p:nvSpPr>
                <p:cNvPr id="10254" name="Text Box 4"/>
                <p:cNvSpPr txBox="1">
                  <a:spLocks noChangeArrowheads="1"/>
                </p:cNvSpPr>
                <p:nvPr/>
              </p:nvSpPr>
              <p:spPr bwMode="auto">
                <a:xfrm>
                  <a:off x="2433" y="3888"/>
                  <a:ext cx="207" cy="196"/>
                </a:xfrm>
                <a:prstGeom prst="rect">
                  <a:avLst/>
                </a:prstGeom>
                <a:noFill/>
                <a:ln w="9525">
                  <a:noFill/>
                  <a:miter lim="800000"/>
                  <a:headEnd/>
                  <a:tailEnd/>
                </a:ln>
              </p:spPr>
              <p:txBody>
                <a:bodyPr lIns="0" tIns="0" rIns="0" bIns="0"/>
                <a:lstStyle/>
                <a:p>
                  <a:pPr algn="ctr" eaLnBrk="0" hangingPunct="0"/>
                  <a:r>
                    <a:rPr lang="en-US" sz="1800">
                      <a:latin typeface="Arial" charset="0"/>
                    </a:rPr>
                    <a:t>B</a:t>
                  </a:r>
                </a:p>
              </p:txBody>
            </p:sp>
            <p:sp>
              <p:nvSpPr>
                <p:cNvPr id="10255" name="Text Box 5"/>
                <p:cNvSpPr txBox="1">
                  <a:spLocks noChangeArrowheads="1"/>
                </p:cNvSpPr>
                <p:nvPr/>
              </p:nvSpPr>
              <p:spPr bwMode="auto">
                <a:xfrm>
                  <a:off x="2486" y="3504"/>
                  <a:ext cx="154" cy="215"/>
                </a:xfrm>
                <a:prstGeom prst="rect">
                  <a:avLst/>
                </a:prstGeom>
                <a:noFill/>
                <a:ln w="9525">
                  <a:noFill/>
                  <a:miter lim="800000"/>
                  <a:headEnd/>
                  <a:tailEnd/>
                </a:ln>
              </p:spPr>
              <p:txBody>
                <a:bodyPr lIns="0" tIns="0" rIns="0" bIns="0"/>
                <a:lstStyle/>
                <a:p>
                  <a:pPr eaLnBrk="0" hangingPunct="0"/>
                  <a:r>
                    <a:rPr lang="en-US" sz="1800">
                      <a:latin typeface="Arial" charset="0"/>
                    </a:rPr>
                    <a:t>C</a:t>
                  </a:r>
                </a:p>
              </p:txBody>
            </p:sp>
            <p:sp>
              <p:nvSpPr>
                <p:cNvPr id="10256" name="Text Box 6"/>
                <p:cNvSpPr txBox="1">
                  <a:spLocks noChangeArrowheads="1"/>
                </p:cNvSpPr>
                <p:nvPr/>
              </p:nvSpPr>
              <p:spPr bwMode="auto">
                <a:xfrm>
                  <a:off x="1566" y="2208"/>
                  <a:ext cx="162" cy="192"/>
                </a:xfrm>
                <a:prstGeom prst="rect">
                  <a:avLst/>
                </a:prstGeom>
                <a:noFill/>
                <a:ln w="9525">
                  <a:noFill/>
                  <a:miter lim="800000"/>
                  <a:headEnd/>
                  <a:tailEnd/>
                </a:ln>
              </p:spPr>
              <p:txBody>
                <a:bodyPr lIns="0" tIns="0" rIns="0" bIns="0"/>
                <a:lstStyle/>
                <a:p>
                  <a:pPr algn="r" eaLnBrk="0" hangingPunct="0"/>
                  <a:r>
                    <a:rPr lang="en-US" sz="1400">
                      <a:latin typeface="Arial" charset="0"/>
                    </a:rPr>
                    <a:t>40</a:t>
                  </a:r>
                </a:p>
              </p:txBody>
            </p:sp>
            <p:sp>
              <p:nvSpPr>
                <p:cNvPr id="10257" name="Text Box 7"/>
                <p:cNvSpPr txBox="1">
                  <a:spLocks noChangeArrowheads="1"/>
                </p:cNvSpPr>
                <p:nvPr/>
              </p:nvSpPr>
              <p:spPr bwMode="auto">
                <a:xfrm>
                  <a:off x="1968" y="3120"/>
                  <a:ext cx="134" cy="187"/>
                </a:xfrm>
                <a:prstGeom prst="rect">
                  <a:avLst/>
                </a:prstGeom>
                <a:noFill/>
                <a:ln w="9525">
                  <a:noFill/>
                  <a:miter lim="800000"/>
                  <a:headEnd/>
                  <a:tailEnd/>
                </a:ln>
              </p:spPr>
              <p:txBody>
                <a:bodyPr lIns="0" tIns="0" rIns="0" bIns="0"/>
                <a:lstStyle/>
                <a:p>
                  <a:pPr algn="r" eaLnBrk="0" hangingPunct="0"/>
                  <a:r>
                    <a:rPr lang="en-US" sz="1800">
                      <a:latin typeface="Arial" charset="0"/>
                    </a:rPr>
                    <a:t>D</a:t>
                  </a:r>
                </a:p>
              </p:txBody>
            </p:sp>
            <p:sp>
              <p:nvSpPr>
                <p:cNvPr id="10258" name="Text Box 8"/>
                <p:cNvSpPr txBox="1">
                  <a:spLocks noChangeArrowheads="1"/>
                </p:cNvSpPr>
                <p:nvPr/>
              </p:nvSpPr>
              <p:spPr bwMode="auto">
                <a:xfrm>
                  <a:off x="1790" y="3840"/>
                  <a:ext cx="129" cy="233"/>
                </a:xfrm>
                <a:prstGeom prst="rect">
                  <a:avLst/>
                </a:prstGeom>
                <a:noFill/>
                <a:ln w="9525">
                  <a:noFill/>
                  <a:miter lim="800000"/>
                  <a:headEnd/>
                  <a:tailEnd/>
                </a:ln>
              </p:spPr>
              <p:txBody>
                <a:bodyPr lIns="0" tIns="0" rIns="0" bIns="0"/>
                <a:lstStyle/>
                <a:p>
                  <a:pPr algn="r" eaLnBrk="0" hangingPunct="0"/>
                  <a:r>
                    <a:rPr lang="en-US" sz="1800">
                      <a:latin typeface="Tahoma" pitchFamily="34" charset="0"/>
                    </a:rPr>
                    <a:t>A</a:t>
                  </a:r>
                </a:p>
              </p:txBody>
            </p:sp>
            <p:sp>
              <p:nvSpPr>
                <p:cNvPr id="10259" name="Text Box 9"/>
                <p:cNvSpPr txBox="1">
                  <a:spLocks noChangeArrowheads="1"/>
                </p:cNvSpPr>
                <p:nvPr/>
              </p:nvSpPr>
              <p:spPr bwMode="auto">
                <a:xfrm>
                  <a:off x="1507" y="1344"/>
                  <a:ext cx="258" cy="338"/>
                </a:xfrm>
                <a:prstGeom prst="rect">
                  <a:avLst/>
                </a:prstGeom>
                <a:noFill/>
                <a:ln w="9525">
                  <a:noFill/>
                  <a:miter lim="800000"/>
                  <a:headEnd/>
                  <a:tailEnd/>
                </a:ln>
              </p:spPr>
              <p:txBody>
                <a:bodyPr lIns="0" tIns="0" rIns="0" bIns="0"/>
                <a:lstStyle/>
                <a:p>
                  <a:pPr algn="ctr" eaLnBrk="0" hangingPunct="0"/>
                  <a:r>
                    <a:rPr lang="en-US" sz="1800">
                      <a:latin typeface="Arial" charset="0"/>
                    </a:rPr>
                    <a:t>X</a:t>
                  </a:r>
                  <a:r>
                    <a:rPr lang="en-US" sz="1800" baseline="-25000">
                      <a:latin typeface="Arial" charset="0"/>
                    </a:rPr>
                    <a:t>2</a:t>
                  </a:r>
                  <a:endParaRPr lang="en-US" sz="2800">
                    <a:latin typeface="Arial" charset="0"/>
                  </a:endParaRPr>
                </a:p>
              </p:txBody>
            </p:sp>
            <p:sp>
              <p:nvSpPr>
                <p:cNvPr id="10260" name="Text Box 10"/>
                <p:cNvSpPr txBox="1">
                  <a:spLocks noChangeArrowheads="1"/>
                </p:cNvSpPr>
                <p:nvPr/>
              </p:nvSpPr>
              <p:spPr bwMode="auto">
                <a:xfrm>
                  <a:off x="4128" y="4045"/>
                  <a:ext cx="258" cy="338"/>
                </a:xfrm>
                <a:prstGeom prst="rect">
                  <a:avLst/>
                </a:prstGeom>
                <a:noFill/>
                <a:ln w="9525">
                  <a:noFill/>
                  <a:miter lim="800000"/>
                  <a:headEnd/>
                  <a:tailEnd/>
                </a:ln>
              </p:spPr>
              <p:txBody>
                <a:bodyPr lIns="0" tIns="0" rIns="0" bIns="0"/>
                <a:lstStyle/>
                <a:p>
                  <a:pPr algn="ctr" eaLnBrk="0" hangingPunct="0"/>
                  <a:r>
                    <a:rPr lang="en-US" sz="1800">
                      <a:latin typeface="Arial" charset="0"/>
                    </a:rPr>
                    <a:t>X</a:t>
                  </a:r>
                  <a:r>
                    <a:rPr lang="en-US" sz="1800" baseline="-25000">
                      <a:latin typeface="Arial" charset="0"/>
                    </a:rPr>
                    <a:t>1</a:t>
                  </a:r>
                  <a:endParaRPr lang="en-US" sz="2800">
                    <a:latin typeface="Arial" charset="0"/>
                  </a:endParaRPr>
                </a:p>
              </p:txBody>
            </p:sp>
            <p:sp>
              <p:nvSpPr>
                <p:cNvPr id="10261" name="Text Box 11"/>
                <p:cNvSpPr txBox="1">
                  <a:spLocks noChangeArrowheads="1"/>
                </p:cNvSpPr>
                <p:nvPr/>
              </p:nvSpPr>
              <p:spPr bwMode="auto">
                <a:xfrm>
                  <a:off x="1507" y="4045"/>
                  <a:ext cx="258" cy="338"/>
                </a:xfrm>
                <a:prstGeom prst="rect">
                  <a:avLst/>
                </a:prstGeom>
                <a:noFill/>
                <a:ln w="9525">
                  <a:noFill/>
                  <a:miter lim="800000"/>
                  <a:headEnd/>
                  <a:tailEnd/>
                </a:ln>
              </p:spPr>
              <p:txBody>
                <a:bodyPr lIns="0" tIns="0" rIns="0" bIns="0"/>
                <a:lstStyle/>
                <a:p>
                  <a:pPr algn="r" eaLnBrk="0" hangingPunct="0"/>
                  <a:r>
                    <a:rPr lang="en-US" sz="2000">
                      <a:latin typeface="Arial" charset="0"/>
                    </a:rPr>
                    <a:t>0</a:t>
                  </a:r>
                  <a:endParaRPr lang="en-US" sz="3200">
                    <a:latin typeface="Arial" charset="0"/>
                  </a:endParaRPr>
                </a:p>
              </p:txBody>
            </p:sp>
            <p:sp>
              <p:nvSpPr>
                <p:cNvPr id="10262" name="Line 12"/>
                <p:cNvSpPr>
                  <a:spLocks noChangeShapeType="1"/>
                </p:cNvSpPr>
                <p:nvPr/>
              </p:nvSpPr>
              <p:spPr bwMode="auto">
                <a:xfrm flipV="1">
                  <a:off x="1776" y="4080"/>
                  <a:ext cx="2352" cy="0"/>
                </a:xfrm>
                <a:prstGeom prst="line">
                  <a:avLst/>
                </a:prstGeom>
                <a:noFill/>
                <a:ln w="38100">
                  <a:solidFill>
                    <a:schemeClr val="accent2"/>
                  </a:solidFill>
                  <a:round/>
                  <a:headEnd/>
                  <a:tailEnd/>
                </a:ln>
              </p:spPr>
              <p:txBody>
                <a:bodyPr/>
                <a:lstStyle/>
                <a:p>
                  <a:endParaRPr lang="id-ID"/>
                </a:p>
              </p:txBody>
            </p:sp>
            <p:sp>
              <p:nvSpPr>
                <p:cNvPr id="10263" name="Line 13"/>
                <p:cNvSpPr>
                  <a:spLocks noChangeShapeType="1"/>
                </p:cNvSpPr>
                <p:nvPr/>
              </p:nvSpPr>
              <p:spPr bwMode="auto">
                <a:xfrm>
                  <a:off x="1776" y="1344"/>
                  <a:ext cx="0" cy="2736"/>
                </a:xfrm>
                <a:prstGeom prst="line">
                  <a:avLst/>
                </a:prstGeom>
                <a:noFill/>
                <a:ln w="38100">
                  <a:solidFill>
                    <a:schemeClr val="accent2"/>
                  </a:solidFill>
                  <a:round/>
                  <a:headEnd/>
                  <a:tailEnd/>
                </a:ln>
              </p:spPr>
              <p:txBody>
                <a:bodyPr/>
                <a:lstStyle/>
                <a:p>
                  <a:endParaRPr lang="id-ID"/>
                </a:p>
              </p:txBody>
            </p:sp>
            <p:sp>
              <p:nvSpPr>
                <p:cNvPr id="10264" name="Text Box 14"/>
                <p:cNvSpPr txBox="1">
                  <a:spLocks noChangeArrowheads="1"/>
                </p:cNvSpPr>
                <p:nvPr/>
              </p:nvSpPr>
              <p:spPr bwMode="auto">
                <a:xfrm>
                  <a:off x="3984" y="3256"/>
                  <a:ext cx="624" cy="200"/>
                </a:xfrm>
                <a:prstGeom prst="rect">
                  <a:avLst/>
                </a:prstGeom>
                <a:noFill/>
                <a:ln w="9525">
                  <a:noFill/>
                  <a:miter lim="800000"/>
                  <a:headEnd/>
                  <a:tailEnd/>
                </a:ln>
              </p:spPr>
              <p:txBody>
                <a:bodyPr lIns="0" tIns="0" rIns="0" bIns="0"/>
                <a:lstStyle/>
                <a:p>
                  <a:pPr algn="ctr" eaLnBrk="0" hangingPunct="0"/>
                  <a:r>
                    <a:rPr lang="en-US" sz="1800">
                      <a:latin typeface="Arial" charset="0"/>
                    </a:rPr>
                    <a:t>2X</a:t>
                  </a:r>
                  <a:r>
                    <a:rPr lang="en-US" sz="1800" baseline="-25000">
                      <a:latin typeface="Arial" charset="0"/>
                    </a:rPr>
                    <a:t>2</a:t>
                  </a:r>
                  <a:r>
                    <a:rPr lang="en-US" sz="1800">
                      <a:latin typeface="Arial" charset="0"/>
                    </a:rPr>
                    <a:t> = </a:t>
                  </a:r>
                  <a:r>
                    <a:rPr lang="en-US" sz="1800" b="1">
                      <a:solidFill>
                        <a:schemeClr val="accent2"/>
                      </a:solidFill>
                      <a:latin typeface="Arial" charset="0"/>
                    </a:rPr>
                    <a:t>30</a:t>
                  </a:r>
                  <a:endParaRPr lang="en-US" sz="2800" b="1">
                    <a:solidFill>
                      <a:schemeClr val="accent2"/>
                    </a:solidFill>
                    <a:latin typeface="Arial" charset="0"/>
                  </a:endParaRPr>
                </a:p>
              </p:txBody>
            </p:sp>
            <p:sp>
              <p:nvSpPr>
                <p:cNvPr id="10265" name="Line 15"/>
                <p:cNvSpPr>
                  <a:spLocks noChangeShapeType="1"/>
                </p:cNvSpPr>
                <p:nvPr/>
              </p:nvSpPr>
              <p:spPr bwMode="auto">
                <a:xfrm>
                  <a:off x="1790" y="3312"/>
                  <a:ext cx="2194" cy="0"/>
                </a:xfrm>
                <a:prstGeom prst="line">
                  <a:avLst/>
                </a:prstGeom>
                <a:noFill/>
                <a:ln w="38100" cap="rnd">
                  <a:solidFill>
                    <a:schemeClr val="tx1"/>
                  </a:solidFill>
                  <a:prstDash val="sysDot"/>
                  <a:round/>
                  <a:headEnd/>
                  <a:tailEnd/>
                </a:ln>
              </p:spPr>
              <p:txBody>
                <a:bodyPr/>
                <a:lstStyle/>
                <a:p>
                  <a:endParaRPr lang="id-ID"/>
                </a:p>
              </p:txBody>
            </p:sp>
            <p:sp>
              <p:nvSpPr>
                <p:cNvPr id="10266" name="Text Box 16"/>
                <p:cNvSpPr txBox="1">
                  <a:spLocks noChangeArrowheads="1"/>
                </p:cNvSpPr>
                <p:nvPr/>
              </p:nvSpPr>
              <p:spPr bwMode="auto">
                <a:xfrm>
                  <a:off x="1536" y="3264"/>
                  <a:ext cx="179" cy="146"/>
                </a:xfrm>
                <a:prstGeom prst="rect">
                  <a:avLst/>
                </a:prstGeom>
                <a:noFill/>
                <a:ln w="9525">
                  <a:noFill/>
                  <a:miter lim="800000"/>
                  <a:headEnd/>
                  <a:tailEnd/>
                </a:ln>
              </p:spPr>
              <p:txBody>
                <a:bodyPr lIns="0" tIns="0" rIns="0" bIns="0"/>
                <a:lstStyle/>
                <a:p>
                  <a:pPr algn="r" eaLnBrk="0" hangingPunct="0"/>
                  <a:r>
                    <a:rPr lang="en-US" sz="1400">
                      <a:latin typeface="Arial" charset="0"/>
                    </a:rPr>
                    <a:t>15</a:t>
                  </a:r>
                </a:p>
              </p:txBody>
            </p:sp>
            <p:sp>
              <p:nvSpPr>
                <p:cNvPr id="10267" name="Text Box 18"/>
                <p:cNvSpPr txBox="1">
                  <a:spLocks noChangeArrowheads="1"/>
                </p:cNvSpPr>
                <p:nvPr/>
              </p:nvSpPr>
              <p:spPr bwMode="auto">
                <a:xfrm>
                  <a:off x="2266" y="3120"/>
                  <a:ext cx="134" cy="187"/>
                </a:xfrm>
                <a:prstGeom prst="rect">
                  <a:avLst/>
                </a:prstGeom>
                <a:noFill/>
                <a:ln w="9525">
                  <a:noFill/>
                  <a:miter lim="800000"/>
                  <a:headEnd/>
                  <a:tailEnd/>
                </a:ln>
              </p:spPr>
              <p:txBody>
                <a:bodyPr lIns="0" tIns="0" rIns="0" bIns="0"/>
                <a:lstStyle/>
                <a:p>
                  <a:pPr algn="r" eaLnBrk="0" hangingPunct="0"/>
                  <a:r>
                    <a:rPr lang="en-US" sz="1800">
                      <a:latin typeface="Arial" charset="0"/>
                    </a:rPr>
                    <a:t>F</a:t>
                  </a:r>
                </a:p>
              </p:txBody>
            </p:sp>
            <p:sp>
              <p:nvSpPr>
                <p:cNvPr id="10268" name="Text Box 19"/>
                <p:cNvSpPr txBox="1">
                  <a:spLocks noChangeArrowheads="1"/>
                </p:cNvSpPr>
                <p:nvPr/>
              </p:nvSpPr>
              <p:spPr bwMode="auto">
                <a:xfrm>
                  <a:off x="2880" y="4105"/>
                  <a:ext cx="208" cy="167"/>
                </a:xfrm>
                <a:prstGeom prst="rect">
                  <a:avLst/>
                </a:prstGeom>
                <a:noFill/>
                <a:ln w="9525">
                  <a:noFill/>
                  <a:miter lim="800000"/>
                  <a:headEnd/>
                  <a:tailEnd/>
                </a:ln>
              </p:spPr>
              <p:txBody>
                <a:bodyPr lIns="0" tIns="0" rIns="0" bIns="0"/>
                <a:lstStyle/>
                <a:p>
                  <a:pPr algn="ctr" eaLnBrk="0" hangingPunct="0"/>
                  <a:r>
                    <a:rPr lang="en-US" sz="1400">
                      <a:latin typeface="Arial" charset="0"/>
                    </a:rPr>
                    <a:t>30</a:t>
                  </a:r>
                </a:p>
              </p:txBody>
            </p:sp>
            <p:sp>
              <p:nvSpPr>
                <p:cNvPr id="10269" name="Line 20"/>
                <p:cNvSpPr>
                  <a:spLocks noChangeShapeType="1"/>
                </p:cNvSpPr>
                <p:nvPr/>
              </p:nvSpPr>
              <p:spPr bwMode="auto">
                <a:xfrm>
                  <a:off x="1440" y="2880"/>
                  <a:ext cx="1584" cy="1200"/>
                </a:xfrm>
                <a:prstGeom prst="line">
                  <a:avLst/>
                </a:prstGeom>
                <a:noFill/>
                <a:ln w="38100">
                  <a:solidFill>
                    <a:schemeClr val="tx1"/>
                  </a:solidFill>
                  <a:round/>
                  <a:headEnd/>
                  <a:tailEnd/>
                </a:ln>
              </p:spPr>
              <p:txBody>
                <a:bodyPr/>
                <a:lstStyle/>
                <a:p>
                  <a:endParaRPr lang="id-ID"/>
                </a:p>
              </p:txBody>
            </p:sp>
            <p:sp>
              <p:nvSpPr>
                <p:cNvPr id="10270" name="Text Box 21"/>
                <p:cNvSpPr txBox="1">
                  <a:spLocks noChangeArrowheads="1"/>
                </p:cNvSpPr>
                <p:nvPr/>
              </p:nvSpPr>
              <p:spPr bwMode="auto">
                <a:xfrm>
                  <a:off x="2544" y="4105"/>
                  <a:ext cx="144" cy="167"/>
                </a:xfrm>
                <a:prstGeom prst="rect">
                  <a:avLst/>
                </a:prstGeom>
                <a:noFill/>
                <a:ln w="9525">
                  <a:noFill/>
                  <a:miter lim="800000"/>
                  <a:headEnd/>
                  <a:tailEnd/>
                </a:ln>
              </p:spPr>
              <p:txBody>
                <a:bodyPr lIns="0" tIns="0" rIns="0" bIns="0"/>
                <a:lstStyle/>
                <a:p>
                  <a:pPr algn="r" eaLnBrk="0" hangingPunct="0"/>
                  <a:r>
                    <a:rPr lang="en-US" sz="1400">
                      <a:latin typeface="Arial" charset="0"/>
                    </a:rPr>
                    <a:t>20</a:t>
                  </a:r>
                </a:p>
              </p:txBody>
            </p:sp>
            <p:sp>
              <p:nvSpPr>
                <p:cNvPr id="10271" name="Text Box 22"/>
                <p:cNvSpPr txBox="1">
                  <a:spLocks noChangeArrowheads="1"/>
                </p:cNvSpPr>
                <p:nvPr/>
              </p:nvSpPr>
              <p:spPr bwMode="auto">
                <a:xfrm>
                  <a:off x="1536" y="3072"/>
                  <a:ext cx="179" cy="146"/>
                </a:xfrm>
                <a:prstGeom prst="rect">
                  <a:avLst/>
                </a:prstGeom>
                <a:noFill/>
                <a:ln w="9525">
                  <a:noFill/>
                  <a:miter lim="800000"/>
                  <a:headEnd/>
                  <a:tailEnd/>
                </a:ln>
              </p:spPr>
              <p:txBody>
                <a:bodyPr lIns="0" tIns="0" rIns="0" bIns="0"/>
                <a:lstStyle/>
                <a:p>
                  <a:pPr algn="r" eaLnBrk="0" hangingPunct="0"/>
                  <a:r>
                    <a:rPr lang="en-US" sz="1400">
                      <a:latin typeface="Arial" charset="0"/>
                    </a:rPr>
                    <a:t>20</a:t>
                  </a:r>
                </a:p>
              </p:txBody>
            </p:sp>
            <p:sp>
              <p:nvSpPr>
                <p:cNvPr id="10272" name="Line 23"/>
                <p:cNvSpPr>
                  <a:spLocks noChangeShapeType="1"/>
                </p:cNvSpPr>
                <p:nvPr/>
              </p:nvSpPr>
              <p:spPr bwMode="auto">
                <a:xfrm>
                  <a:off x="3840" y="3312"/>
                  <a:ext cx="0" cy="192"/>
                </a:xfrm>
                <a:prstGeom prst="line">
                  <a:avLst/>
                </a:prstGeom>
                <a:noFill/>
                <a:ln w="38100" cap="rnd">
                  <a:solidFill>
                    <a:schemeClr val="tx1"/>
                  </a:solidFill>
                  <a:prstDash val="sysDot"/>
                  <a:round/>
                  <a:headEnd/>
                  <a:tailEnd type="triangle" w="med" len="med"/>
                </a:ln>
              </p:spPr>
              <p:txBody>
                <a:bodyPr/>
                <a:lstStyle/>
                <a:p>
                  <a:endParaRPr lang="id-ID"/>
                </a:p>
              </p:txBody>
            </p:sp>
            <p:sp>
              <p:nvSpPr>
                <p:cNvPr id="10273" name="Line 24"/>
                <p:cNvSpPr>
                  <a:spLocks noChangeShapeType="1"/>
                </p:cNvSpPr>
                <p:nvPr/>
              </p:nvSpPr>
              <p:spPr bwMode="auto">
                <a:xfrm flipH="1">
                  <a:off x="1458" y="2976"/>
                  <a:ext cx="96" cy="96"/>
                </a:xfrm>
                <a:prstGeom prst="line">
                  <a:avLst/>
                </a:prstGeom>
                <a:noFill/>
                <a:ln w="38100">
                  <a:solidFill>
                    <a:schemeClr val="tx1"/>
                  </a:solidFill>
                  <a:round/>
                  <a:headEnd/>
                  <a:tailEnd type="triangle" w="med" len="med"/>
                </a:ln>
              </p:spPr>
              <p:txBody>
                <a:bodyPr/>
                <a:lstStyle/>
                <a:p>
                  <a:endParaRPr lang="id-ID"/>
                </a:p>
              </p:txBody>
            </p:sp>
            <p:sp>
              <p:nvSpPr>
                <p:cNvPr id="10274" name="Line 25"/>
                <p:cNvSpPr>
                  <a:spLocks noChangeShapeType="1"/>
                </p:cNvSpPr>
                <p:nvPr/>
              </p:nvSpPr>
              <p:spPr bwMode="auto">
                <a:xfrm flipH="1">
                  <a:off x="1410" y="1824"/>
                  <a:ext cx="144" cy="96"/>
                </a:xfrm>
                <a:prstGeom prst="line">
                  <a:avLst/>
                </a:prstGeom>
                <a:noFill/>
                <a:ln w="38100">
                  <a:solidFill>
                    <a:schemeClr val="tx1"/>
                  </a:solidFill>
                  <a:round/>
                  <a:headEnd/>
                  <a:tailEnd type="triangle" w="med" len="med"/>
                </a:ln>
              </p:spPr>
              <p:txBody>
                <a:bodyPr/>
                <a:lstStyle/>
                <a:p>
                  <a:endParaRPr lang="id-ID"/>
                </a:p>
              </p:txBody>
            </p:sp>
            <p:sp>
              <p:nvSpPr>
                <p:cNvPr id="10275" name="Line 26"/>
                <p:cNvSpPr>
                  <a:spLocks noChangeShapeType="1"/>
                </p:cNvSpPr>
                <p:nvPr/>
              </p:nvSpPr>
              <p:spPr bwMode="auto">
                <a:xfrm>
                  <a:off x="1488" y="1680"/>
                  <a:ext cx="1152" cy="2400"/>
                </a:xfrm>
                <a:prstGeom prst="line">
                  <a:avLst/>
                </a:prstGeom>
                <a:noFill/>
                <a:ln w="38100">
                  <a:solidFill>
                    <a:schemeClr val="tx1"/>
                  </a:solidFill>
                  <a:round/>
                  <a:headEnd/>
                  <a:tailEnd/>
                </a:ln>
              </p:spPr>
              <p:txBody>
                <a:bodyPr/>
                <a:lstStyle/>
                <a:p>
                  <a:endParaRPr lang="id-ID"/>
                </a:p>
              </p:txBody>
            </p:sp>
            <p:grpSp>
              <p:nvGrpSpPr>
                <p:cNvPr id="10276" name="Group 27"/>
                <p:cNvGrpSpPr>
                  <a:grpSpLocks/>
                </p:cNvGrpSpPr>
                <p:nvPr/>
              </p:nvGrpSpPr>
              <p:grpSpPr bwMode="auto">
                <a:xfrm>
                  <a:off x="2054" y="2622"/>
                  <a:ext cx="202" cy="231"/>
                  <a:chOff x="2054" y="2622"/>
                  <a:chExt cx="202" cy="231"/>
                </a:xfrm>
              </p:grpSpPr>
              <p:sp>
                <p:nvSpPr>
                  <p:cNvPr id="10285" name="Oval 28"/>
                  <p:cNvSpPr>
                    <a:spLocks noChangeArrowheads="1"/>
                  </p:cNvSpPr>
                  <p:nvPr/>
                </p:nvSpPr>
                <p:spPr bwMode="auto">
                  <a:xfrm>
                    <a:off x="2064" y="2640"/>
                    <a:ext cx="192" cy="192"/>
                  </a:xfrm>
                  <a:prstGeom prst="ellipse">
                    <a:avLst/>
                  </a:prstGeom>
                  <a:noFill/>
                  <a:ln w="9525">
                    <a:solidFill>
                      <a:schemeClr val="tx1"/>
                    </a:solidFill>
                    <a:round/>
                    <a:headEnd/>
                    <a:tailEnd/>
                  </a:ln>
                </p:spPr>
                <p:txBody>
                  <a:bodyPr wrap="none" anchor="ctr"/>
                  <a:lstStyle/>
                  <a:p>
                    <a:pPr eaLnBrk="0" hangingPunct="0"/>
                    <a:endParaRPr lang="id-ID"/>
                  </a:p>
                </p:txBody>
              </p:sp>
              <p:sp>
                <p:nvSpPr>
                  <p:cNvPr id="10286" name="Text Box 29"/>
                  <p:cNvSpPr txBox="1">
                    <a:spLocks noChangeArrowheads="1"/>
                  </p:cNvSpPr>
                  <p:nvPr/>
                </p:nvSpPr>
                <p:spPr bwMode="auto">
                  <a:xfrm>
                    <a:off x="2054" y="2622"/>
                    <a:ext cx="196" cy="231"/>
                  </a:xfrm>
                  <a:prstGeom prst="rect">
                    <a:avLst/>
                  </a:prstGeom>
                  <a:noFill/>
                  <a:ln w="9525">
                    <a:noFill/>
                    <a:miter lim="800000"/>
                    <a:headEnd/>
                    <a:tailEnd/>
                  </a:ln>
                </p:spPr>
                <p:txBody>
                  <a:bodyPr wrap="none">
                    <a:spAutoFit/>
                  </a:bodyPr>
                  <a:lstStyle/>
                  <a:p>
                    <a:pPr eaLnBrk="0" hangingPunct="0"/>
                    <a:r>
                      <a:rPr lang="en-US" sz="1800">
                        <a:latin typeface="Arial" charset="0"/>
                      </a:rPr>
                      <a:t>3</a:t>
                    </a:r>
                  </a:p>
                </p:txBody>
              </p:sp>
            </p:grpSp>
            <p:grpSp>
              <p:nvGrpSpPr>
                <p:cNvPr id="10277" name="Group 30"/>
                <p:cNvGrpSpPr>
                  <a:grpSpLocks/>
                </p:cNvGrpSpPr>
                <p:nvPr/>
              </p:nvGrpSpPr>
              <p:grpSpPr bwMode="auto">
                <a:xfrm>
                  <a:off x="2736" y="3648"/>
                  <a:ext cx="202" cy="231"/>
                  <a:chOff x="2054" y="2622"/>
                  <a:chExt cx="202" cy="231"/>
                </a:xfrm>
              </p:grpSpPr>
              <p:sp>
                <p:nvSpPr>
                  <p:cNvPr id="10283" name="Oval 31"/>
                  <p:cNvSpPr>
                    <a:spLocks noChangeArrowheads="1"/>
                  </p:cNvSpPr>
                  <p:nvPr/>
                </p:nvSpPr>
                <p:spPr bwMode="auto">
                  <a:xfrm>
                    <a:off x="2064" y="2640"/>
                    <a:ext cx="192" cy="192"/>
                  </a:xfrm>
                  <a:prstGeom prst="ellipse">
                    <a:avLst/>
                  </a:prstGeom>
                  <a:noFill/>
                  <a:ln w="9525">
                    <a:solidFill>
                      <a:schemeClr val="tx1"/>
                    </a:solidFill>
                    <a:round/>
                    <a:headEnd/>
                    <a:tailEnd/>
                  </a:ln>
                </p:spPr>
                <p:txBody>
                  <a:bodyPr wrap="none" anchor="ctr"/>
                  <a:lstStyle/>
                  <a:p>
                    <a:pPr eaLnBrk="0" hangingPunct="0"/>
                    <a:endParaRPr lang="id-ID"/>
                  </a:p>
                </p:txBody>
              </p:sp>
              <p:sp>
                <p:nvSpPr>
                  <p:cNvPr id="10284" name="Text Box 32"/>
                  <p:cNvSpPr txBox="1">
                    <a:spLocks noChangeArrowheads="1"/>
                  </p:cNvSpPr>
                  <p:nvPr/>
                </p:nvSpPr>
                <p:spPr bwMode="auto">
                  <a:xfrm>
                    <a:off x="2054" y="2622"/>
                    <a:ext cx="196" cy="231"/>
                  </a:xfrm>
                  <a:prstGeom prst="rect">
                    <a:avLst/>
                  </a:prstGeom>
                  <a:noFill/>
                  <a:ln w="9525">
                    <a:noFill/>
                    <a:miter lim="800000"/>
                    <a:headEnd/>
                    <a:tailEnd/>
                  </a:ln>
                </p:spPr>
                <p:txBody>
                  <a:bodyPr wrap="none">
                    <a:spAutoFit/>
                  </a:bodyPr>
                  <a:lstStyle/>
                  <a:p>
                    <a:pPr eaLnBrk="0" hangingPunct="0"/>
                    <a:r>
                      <a:rPr lang="en-US" sz="1800">
                        <a:latin typeface="Arial" charset="0"/>
                      </a:rPr>
                      <a:t>1</a:t>
                    </a:r>
                  </a:p>
                </p:txBody>
              </p:sp>
            </p:grpSp>
            <p:sp>
              <p:nvSpPr>
                <p:cNvPr id="10278" name="Text Box 35"/>
                <p:cNvSpPr txBox="1">
                  <a:spLocks noChangeArrowheads="1"/>
                </p:cNvSpPr>
                <p:nvPr/>
              </p:nvSpPr>
              <p:spPr bwMode="auto">
                <a:xfrm>
                  <a:off x="3648" y="3072"/>
                  <a:ext cx="196" cy="231"/>
                </a:xfrm>
                <a:prstGeom prst="rect">
                  <a:avLst/>
                </a:prstGeom>
                <a:noFill/>
                <a:ln w="9525" cap="rnd">
                  <a:noFill/>
                  <a:prstDash val="sysDot"/>
                  <a:miter lim="800000"/>
                  <a:headEnd/>
                  <a:tailEnd/>
                </a:ln>
              </p:spPr>
              <p:txBody>
                <a:bodyPr wrap="none">
                  <a:spAutoFit/>
                </a:bodyPr>
                <a:lstStyle/>
                <a:p>
                  <a:pPr eaLnBrk="0" hangingPunct="0"/>
                  <a:r>
                    <a:rPr lang="en-US" sz="1800">
                      <a:latin typeface="Arial" charset="0"/>
                    </a:rPr>
                    <a:t>2</a:t>
                  </a:r>
                </a:p>
              </p:txBody>
            </p:sp>
            <p:sp>
              <p:nvSpPr>
                <p:cNvPr id="10279" name="Text Box 36"/>
                <p:cNvSpPr txBox="1">
                  <a:spLocks noChangeArrowheads="1"/>
                </p:cNvSpPr>
                <p:nvPr/>
              </p:nvSpPr>
              <p:spPr bwMode="auto">
                <a:xfrm>
                  <a:off x="288" y="2736"/>
                  <a:ext cx="1277" cy="194"/>
                </a:xfrm>
                <a:prstGeom prst="rect">
                  <a:avLst/>
                </a:prstGeom>
                <a:noFill/>
                <a:ln w="9525">
                  <a:noFill/>
                  <a:miter lim="800000"/>
                  <a:headEnd/>
                  <a:tailEnd/>
                </a:ln>
              </p:spPr>
              <p:txBody>
                <a:bodyPr lIns="0" tIns="0" rIns="0" bIns="0"/>
                <a:lstStyle/>
                <a:p>
                  <a:pPr algn="ctr" eaLnBrk="0" hangingPunct="0"/>
                  <a:r>
                    <a:rPr lang="en-US" sz="1800" dirty="0">
                      <a:latin typeface="Arial" charset="0"/>
                    </a:rPr>
                    <a:t>2X</a:t>
                  </a:r>
                  <a:r>
                    <a:rPr lang="en-US" sz="1800" baseline="-25000" dirty="0">
                      <a:latin typeface="Arial" charset="0"/>
                    </a:rPr>
                    <a:t>1</a:t>
                  </a:r>
                  <a:r>
                    <a:rPr lang="en-US" sz="1800" dirty="0">
                      <a:latin typeface="Arial" charset="0"/>
                    </a:rPr>
                    <a:t> + 3X</a:t>
                  </a:r>
                  <a:r>
                    <a:rPr lang="en-US" sz="1800" baseline="-25000" dirty="0">
                      <a:latin typeface="Arial" charset="0"/>
                    </a:rPr>
                    <a:t>2</a:t>
                  </a:r>
                  <a:r>
                    <a:rPr lang="en-US" sz="1800" dirty="0">
                      <a:latin typeface="Arial" charset="0"/>
                    </a:rPr>
                    <a:t> = 60</a:t>
                  </a:r>
                  <a:endParaRPr lang="en-US" sz="2800" dirty="0">
                    <a:latin typeface="Arial" charset="0"/>
                  </a:endParaRPr>
                </a:p>
              </p:txBody>
            </p:sp>
            <p:sp>
              <p:nvSpPr>
                <p:cNvPr id="10280" name="Text Box 37"/>
                <p:cNvSpPr txBox="1">
                  <a:spLocks noChangeArrowheads="1"/>
                </p:cNvSpPr>
                <p:nvPr/>
              </p:nvSpPr>
              <p:spPr bwMode="auto">
                <a:xfrm>
                  <a:off x="384" y="1584"/>
                  <a:ext cx="1200" cy="192"/>
                </a:xfrm>
                <a:prstGeom prst="rect">
                  <a:avLst/>
                </a:prstGeom>
                <a:noFill/>
                <a:ln w="9525">
                  <a:noFill/>
                  <a:miter lim="800000"/>
                  <a:headEnd/>
                  <a:tailEnd/>
                </a:ln>
              </p:spPr>
              <p:txBody>
                <a:bodyPr lIns="0" tIns="0" rIns="0" bIns="0"/>
                <a:lstStyle/>
                <a:p>
                  <a:pPr algn="ctr" eaLnBrk="0" hangingPunct="0"/>
                  <a:r>
                    <a:rPr lang="en-US" sz="1800" dirty="0">
                      <a:latin typeface="Arial" charset="0"/>
                    </a:rPr>
                    <a:t>2X</a:t>
                  </a:r>
                  <a:r>
                    <a:rPr lang="en-US" sz="1800" baseline="-25000" dirty="0">
                      <a:latin typeface="Arial" charset="0"/>
                    </a:rPr>
                    <a:t>1</a:t>
                  </a:r>
                  <a:r>
                    <a:rPr lang="en-US" sz="1800" dirty="0">
                      <a:latin typeface="Arial" charset="0"/>
                    </a:rPr>
                    <a:t> + 1X</a:t>
                  </a:r>
                  <a:r>
                    <a:rPr lang="en-US" sz="1800" baseline="-25000" dirty="0">
                      <a:latin typeface="Arial" charset="0"/>
                    </a:rPr>
                    <a:t>2</a:t>
                  </a:r>
                  <a:r>
                    <a:rPr lang="en-US" sz="1800" dirty="0">
                      <a:latin typeface="Arial" charset="0"/>
                    </a:rPr>
                    <a:t> = 40</a:t>
                  </a:r>
                  <a:endParaRPr lang="en-US" sz="2800" dirty="0">
                    <a:latin typeface="Arial" charset="0"/>
                  </a:endParaRPr>
                </a:p>
              </p:txBody>
            </p:sp>
            <p:sp>
              <p:nvSpPr>
                <p:cNvPr id="10281" name="Text Box 39"/>
                <p:cNvSpPr txBox="1">
                  <a:spLocks noChangeArrowheads="1"/>
                </p:cNvSpPr>
                <p:nvPr/>
              </p:nvSpPr>
              <p:spPr bwMode="auto">
                <a:xfrm>
                  <a:off x="2999" y="3906"/>
                  <a:ext cx="154" cy="215"/>
                </a:xfrm>
                <a:prstGeom prst="rect">
                  <a:avLst/>
                </a:prstGeom>
                <a:noFill/>
                <a:ln w="9525">
                  <a:noFill/>
                  <a:miter lim="800000"/>
                  <a:headEnd/>
                  <a:tailEnd/>
                </a:ln>
              </p:spPr>
              <p:txBody>
                <a:bodyPr lIns="0" tIns="0" rIns="0" bIns="0"/>
                <a:lstStyle/>
                <a:p>
                  <a:pPr eaLnBrk="0" hangingPunct="0"/>
                  <a:r>
                    <a:rPr lang="en-US" sz="1800">
                      <a:latin typeface="Arial" charset="0"/>
                    </a:rPr>
                    <a:t>G</a:t>
                  </a:r>
                </a:p>
              </p:txBody>
            </p:sp>
            <p:sp>
              <p:nvSpPr>
                <p:cNvPr id="17446" name="Text Box 38"/>
                <p:cNvSpPr txBox="1">
                  <a:spLocks noChangeArrowheads="1"/>
                </p:cNvSpPr>
                <p:nvPr/>
              </p:nvSpPr>
              <p:spPr bwMode="auto">
                <a:xfrm>
                  <a:off x="1862" y="3648"/>
                  <a:ext cx="501" cy="192"/>
                </a:xfrm>
                <a:prstGeom prst="rect">
                  <a:avLst/>
                </a:prstGeom>
                <a:noFill/>
                <a:ln w="9525">
                  <a:noFill/>
                  <a:miter lim="800000"/>
                  <a:headEnd/>
                  <a:tailEnd/>
                </a:ln>
                <a:effectLst/>
              </p:spPr>
              <p:txBody>
                <a:bodyPr wrap="none">
                  <a:spAutoFit/>
                </a:bodyPr>
                <a:lstStyle/>
                <a:p>
                  <a:pPr eaLnBrk="0" hangingPunct="0">
                    <a:defRPr/>
                  </a:pPr>
                  <a:r>
                    <a:rPr lang="en-US" sz="1400">
                      <a:effectLst>
                        <a:outerShdw blurRad="38100" dist="38100" dir="2700000" algn="tl">
                          <a:srgbClr val="FFFFFF"/>
                        </a:outerShdw>
                      </a:effectLst>
                      <a:latin typeface="Arial" charset="0"/>
                    </a:rPr>
                    <a:t>feasible</a:t>
                  </a:r>
                </a:p>
              </p:txBody>
            </p:sp>
          </p:grpSp>
        </p:grpSp>
        <p:sp>
          <p:nvSpPr>
            <p:cNvPr id="10250" name="Text Box 17"/>
            <p:cNvSpPr txBox="1">
              <a:spLocks noChangeArrowheads="1"/>
            </p:cNvSpPr>
            <p:nvPr/>
          </p:nvSpPr>
          <p:spPr bwMode="auto">
            <a:xfrm>
              <a:off x="1775" y="3317"/>
              <a:ext cx="134" cy="187"/>
            </a:xfrm>
            <a:prstGeom prst="rect">
              <a:avLst/>
            </a:prstGeom>
            <a:noFill/>
            <a:ln w="9525">
              <a:noFill/>
              <a:miter lim="800000"/>
              <a:headEnd/>
              <a:tailEnd/>
            </a:ln>
          </p:spPr>
          <p:txBody>
            <a:bodyPr lIns="0" tIns="0" rIns="0" bIns="0"/>
            <a:lstStyle/>
            <a:p>
              <a:pPr algn="r" eaLnBrk="0" hangingPunct="0"/>
              <a:r>
                <a:rPr lang="en-US" sz="1800">
                  <a:latin typeface="Arial" charset="0"/>
                </a:rPr>
                <a:t>E</a:t>
              </a:r>
            </a:p>
          </p:txBody>
        </p:sp>
      </p:grpSp>
      <p:sp>
        <p:nvSpPr>
          <p:cNvPr id="17451" name="Line 43"/>
          <p:cNvSpPr>
            <a:spLocks noChangeShapeType="1"/>
          </p:cNvSpPr>
          <p:nvPr/>
        </p:nvSpPr>
        <p:spPr bwMode="auto">
          <a:xfrm>
            <a:off x="2819400" y="5762625"/>
            <a:ext cx="3482975" cy="0"/>
          </a:xfrm>
          <a:prstGeom prst="line">
            <a:avLst/>
          </a:prstGeom>
          <a:noFill/>
          <a:ln w="38100">
            <a:solidFill>
              <a:schemeClr val="tx1"/>
            </a:solidFill>
            <a:round/>
            <a:headEnd/>
            <a:tailEnd/>
          </a:ln>
        </p:spPr>
        <p:txBody>
          <a:bodyP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448"/>
                                        </p:tgtEl>
                                        <p:attrNameLst>
                                          <p:attrName>style.visibility</p:attrName>
                                        </p:attrNameLst>
                                      </p:cBhvr>
                                      <p:to>
                                        <p:strVal val="visible"/>
                                      </p:to>
                                    </p:set>
                                    <p:animEffect transition="in" filter="wipe(left)">
                                      <p:cBhvr>
                                        <p:cTn id="7" dur="500"/>
                                        <p:tgtEl>
                                          <p:spTgt spid="1744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49"/>
                                        </p:tgtEl>
                                        <p:attrNameLst>
                                          <p:attrName>style.visibility</p:attrName>
                                        </p:attrNameLst>
                                      </p:cBhvr>
                                      <p:to>
                                        <p:strVal val="visible"/>
                                      </p:to>
                                    </p:set>
                                    <p:animEffect transition="in" filter="wipe(left)">
                                      <p:cBhvr>
                                        <p:cTn id="12" dur="500"/>
                                        <p:tgtEl>
                                          <p:spTgt spid="1744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450"/>
                                        </p:tgtEl>
                                        <p:attrNameLst>
                                          <p:attrName>style.visibility</p:attrName>
                                        </p:attrNameLst>
                                      </p:cBhvr>
                                      <p:to>
                                        <p:strVal val="visible"/>
                                      </p:to>
                                    </p:set>
                                    <p:animEffect transition="in" filter="wipe(left)">
                                      <p:cBhvr>
                                        <p:cTn id="22" dur="500"/>
                                        <p:tgtEl>
                                          <p:spTgt spid="1745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451"/>
                                        </p:tgtEl>
                                        <p:attrNameLst>
                                          <p:attrName>style.visibility</p:attrName>
                                        </p:attrNameLst>
                                      </p:cBhvr>
                                      <p:to>
                                        <p:strVal val="visible"/>
                                      </p:to>
                                    </p:set>
                                    <p:animEffect transition="in" filter="wipe(left)">
                                      <p:cBhvr>
                                        <p:cTn id="27" dur="500"/>
                                        <p:tgtEl>
                                          <p:spTgt spid="17451"/>
                                        </p:tgtEl>
                                      </p:cBhvr>
                                    </p:animEffect>
                                  </p:childTnLst>
                                </p:cTn>
                              </p:par>
                            </p:childTnLst>
                          </p:cTn>
                        </p:par>
                        <p:par>
                          <p:cTn id="28" fill="hold">
                            <p:stCondLst>
                              <p:cond delay="500"/>
                            </p:stCondLst>
                            <p:childTnLst>
                              <p:par>
                                <p:cTn id="29" presetID="22" presetClass="entr" presetSubtype="1" fill="hold" grpId="0" nodeType="afterEffect">
                                  <p:stCondLst>
                                    <p:cond delay="0"/>
                                  </p:stCondLst>
                                  <p:childTnLst>
                                    <p:set>
                                      <p:cBhvr>
                                        <p:cTn id="30" dur="1" fill="hold">
                                          <p:stCondLst>
                                            <p:cond delay="0"/>
                                          </p:stCondLst>
                                        </p:cTn>
                                        <p:tgtEl>
                                          <p:spTgt spid="17452"/>
                                        </p:tgtEl>
                                        <p:attrNameLst>
                                          <p:attrName>style.visibility</p:attrName>
                                        </p:attrNameLst>
                                      </p:cBhvr>
                                      <p:to>
                                        <p:strVal val="visible"/>
                                      </p:to>
                                    </p:set>
                                    <p:animEffect transition="in" filter="wipe(up)">
                                      <p:cBhvr>
                                        <p:cTn id="31" dur="500"/>
                                        <p:tgtEl>
                                          <p:spTgt spid="17452"/>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17410"/>
                                        </p:tgtEl>
                                        <p:attrNameLst>
                                          <p:attrName>style.visibility</p:attrName>
                                        </p:attrNameLst>
                                      </p:cBhvr>
                                      <p:to>
                                        <p:strVal val="visible"/>
                                      </p:to>
                                    </p:set>
                                    <p:animEffect transition="in" filter="wipe(down)">
                                      <p:cBhvr>
                                        <p:cTn id="36" dur="500"/>
                                        <p:tgtEl>
                                          <p:spTgt spid="1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nimBg="1"/>
      <p:bldP spid="17448" grpId="0"/>
      <p:bldP spid="17449" grpId="0"/>
      <p:bldP spid="17450" grpId="0"/>
      <p:bldP spid="17452" grpId="0" animBg="1"/>
      <p:bldP spid="1745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sz="3200" b="1" dirty="0" err="1" smtClean="0">
                <a:solidFill>
                  <a:schemeClr val="tx1"/>
                </a:solidFill>
                <a:effectLst>
                  <a:outerShdw blurRad="38100" dist="38100" dir="2700000" algn="tl">
                    <a:srgbClr val="FFFFFF"/>
                  </a:outerShdw>
                </a:effectLst>
              </a:rPr>
              <a:t>Analisa</a:t>
            </a:r>
            <a:r>
              <a:rPr lang="en-US" sz="3200" b="1" dirty="0" smtClean="0">
                <a:solidFill>
                  <a:schemeClr val="tx1"/>
                </a:solidFill>
                <a:effectLst>
                  <a:outerShdw blurRad="38100" dist="38100" dir="2700000" algn="tl">
                    <a:srgbClr val="FFFFFF"/>
                  </a:outerShdw>
                </a:effectLst>
              </a:rPr>
              <a:t> </a:t>
            </a:r>
            <a:r>
              <a:rPr lang="en-US" sz="3200" b="1" dirty="0" err="1" smtClean="0">
                <a:solidFill>
                  <a:schemeClr val="tx1"/>
                </a:solidFill>
                <a:effectLst>
                  <a:outerShdw blurRad="38100" dist="38100" dir="2700000" algn="tl">
                    <a:srgbClr val="FFFFFF"/>
                  </a:outerShdw>
                </a:effectLst>
              </a:rPr>
              <a:t>Sensitivitas</a:t>
            </a:r>
            <a:endParaRPr lang="en-US" sz="3200" b="1" dirty="0" smtClean="0">
              <a:solidFill>
                <a:schemeClr val="tx1"/>
              </a:solidFill>
              <a:effectLst>
                <a:outerShdw blurRad="38100" dist="38100" dir="2700000" algn="tl">
                  <a:srgbClr val="FFFFFF"/>
                </a:outerShdw>
              </a:effectLst>
            </a:endParaRPr>
          </a:p>
        </p:txBody>
      </p:sp>
      <p:sp>
        <p:nvSpPr>
          <p:cNvPr id="6150" name="Text Box 6"/>
          <p:cNvSpPr txBox="1">
            <a:spLocks noChangeArrowheads="1"/>
          </p:cNvSpPr>
          <p:nvPr/>
        </p:nvSpPr>
        <p:spPr bwMode="auto">
          <a:xfrm>
            <a:off x="381000" y="1600200"/>
            <a:ext cx="8305800" cy="4953000"/>
          </a:xfrm>
          <a:prstGeom prst="rect">
            <a:avLst/>
          </a:prstGeom>
          <a:noFill/>
          <a:ln w="9525">
            <a:noFill/>
            <a:miter lim="800000"/>
            <a:headEnd/>
            <a:tailEnd/>
          </a:ln>
          <a:effectLst/>
        </p:spPr>
        <p:txBody>
          <a:bodyPr/>
          <a:lstStyle/>
          <a:p>
            <a:pPr marL="288925" indent="-288925" eaLnBrk="0" hangingPunct="0">
              <a:buClr>
                <a:srgbClr val="C00000"/>
              </a:buClr>
              <a:buFont typeface="Wingdings" pitchFamily="2" charset="2"/>
              <a:buChar char="Ø"/>
              <a:defRPr/>
            </a:pPr>
            <a:r>
              <a:rPr lang="id-ID" dirty="0" smtClean="0">
                <a:effectLst>
                  <a:outerShdw blurRad="38100" dist="38100" dir="2700000" algn="tl">
                    <a:srgbClr val="FFFFFF"/>
                  </a:outerShdw>
                </a:effectLst>
                <a:latin typeface="Tahoma" pitchFamily="34" charset="0"/>
              </a:rPr>
              <a:t>Merupakan analisis yang dilakukan terhadap solusi optimal yang telah diperoleh sebalumnya</a:t>
            </a:r>
          </a:p>
          <a:p>
            <a:pPr marL="288925" indent="-288925" eaLnBrk="0" hangingPunct="0">
              <a:buClr>
                <a:srgbClr val="C00000"/>
              </a:buClr>
              <a:defRPr/>
            </a:pPr>
            <a:endParaRPr lang="id-ID" dirty="0" smtClean="0">
              <a:effectLst>
                <a:outerShdw blurRad="38100" dist="38100" dir="2700000" algn="tl">
                  <a:srgbClr val="FFFFFF"/>
                </a:outerShdw>
              </a:effectLst>
              <a:latin typeface="Tahoma" pitchFamily="34" charset="0"/>
            </a:endParaRPr>
          </a:p>
          <a:p>
            <a:pPr marL="288925" indent="-288925" eaLnBrk="0" hangingPunct="0">
              <a:buClr>
                <a:srgbClr val="C00000"/>
              </a:buClr>
              <a:buFont typeface="Wingdings" pitchFamily="2" charset="2"/>
              <a:buChar char="Ø"/>
              <a:defRPr/>
            </a:pPr>
            <a:r>
              <a:rPr lang="id-ID" dirty="0" smtClean="0">
                <a:effectLst>
                  <a:outerShdw blurRad="38100" dist="38100" dir="2700000" algn="tl">
                    <a:srgbClr val="FFFFFF"/>
                  </a:outerShdw>
                </a:effectLst>
                <a:latin typeface="Tahoma" pitchFamily="34" charset="0"/>
              </a:rPr>
              <a:t>Dilakukan karena adanya perubahan-perubahan yang disebabkan perubahan lingkungan yang dinamis antara lain adanya perubahan bahan baku, permintaan konsumen yang fluktuatif, pergantian mesin, kenaikan biaya produksi akibat naiknya upah/gaji tenaga kerja, turnover karyawan yang tinggi, perubahan peraturan dll.</a:t>
            </a:r>
          </a:p>
          <a:p>
            <a:pPr marL="288925" indent="-288925" eaLnBrk="0" hangingPunct="0">
              <a:buClr>
                <a:srgbClr val="C00000"/>
              </a:buClr>
              <a:defRPr/>
            </a:pPr>
            <a:endParaRPr lang="id-ID" dirty="0" smtClean="0">
              <a:effectLst>
                <a:outerShdw blurRad="38100" dist="38100" dir="2700000" algn="tl">
                  <a:srgbClr val="FFFFFF"/>
                </a:outerShdw>
              </a:effectLst>
              <a:latin typeface="Tahoma" pitchFamily="34" charset="0"/>
            </a:endParaRPr>
          </a:p>
          <a:p>
            <a:pPr marL="288925" indent="-288925" eaLnBrk="0" hangingPunct="0">
              <a:buClr>
                <a:srgbClr val="C00000"/>
              </a:buClr>
              <a:buFont typeface="Wingdings" pitchFamily="2" charset="2"/>
              <a:buChar char="Ø"/>
              <a:defRPr/>
            </a:pPr>
            <a:r>
              <a:rPr lang="id-ID" dirty="0" smtClean="0">
                <a:effectLst>
                  <a:outerShdw blurRad="38100" dist="38100" dir="2700000" algn="tl">
                    <a:srgbClr val="FFFFFF"/>
                  </a:outerShdw>
                </a:effectLst>
                <a:latin typeface="Tahoma" pitchFamily="34" charset="0"/>
              </a:rPr>
              <a:t>Dapat memberikan informasi yang dibutuhkan untuk menanggapi perubahan tanpa harus melakukan perhitungan kembali.</a:t>
            </a:r>
          </a:p>
          <a:p>
            <a:pPr marL="288925" indent="-288925" eaLnBrk="0" hangingPunct="0">
              <a:buFontTx/>
              <a:buChar char="•"/>
              <a:defRPr/>
            </a:pPr>
            <a:endParaRPr lang="en-US" sz="2800" dirty="0">
              <a:effectLst>
                <a:outerShdw blurRad="38100" dist="38100" dir="2700000" algn="tl">
                  <a:srgbClr val="FFFFFF"/>
                </a:outerShdw>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dissolve">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6150">
                                            <p:txEl>
                                              <p:pRg st="0" end="0"/>
                                            </p:txEl>
                                          </p:spTgt>
                                        </p:tgtEl>
                                        <p:attrNameLst>
                                          <p:attrName>style.visibility</p:attrName>
                                        </p:attrNameLst>
                                      </p:cBhvr>
                                      <p:to>
                                        <p:strVal val="visible"/>
                                      </p:to>
                                    </p:set>
                                    <p:anim calcmode="lin" valueType="num">
                                      <p:cBhvr additive="base">
                                        <p:cTn id="12"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15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6150">
                                            <p:txEl>
                                              <p:pRg st="2" end="2"/>
                                            </p:txEl>
                                          </p:spTgt>
                                        </p:tgtEl>
                                        <p:attrNameLst>
                                          <p:attrName>style.visibility</p:attrName>
                                        </p:attrNameLst>
                                      </p:cBhvr>
                                      <p:to>
                                        <p:strVal val="visible"/>
                                      </p:to>
                                    </p:set>
                                    <p:anim calcmode="lin" valueType="num">
                                      <p:cBhvr additive="base">
                                        <p:cTn id="18" dur="500" fill="hold"/>
                                        <p:tgtEl>
                                          <p:spTgt spid="6150">
                                            <p:txEl>
                                              <p:pRg st="2" end="2"/>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615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6150">
                                            <p:txEl>
                                              <p:pRg st="4" end="4"/>
                                            </p:txEl>
                                          </p:spTgt>
                                        </p:tgtEl>
                                        <p:attrNameLst>
                                          <p:attrName>style.visibility</p:attrName>
                                        </p:attrNameLst>
                                      </p:cBhvr>
                                      <p:to>
                                        <p:strVal val="visible"/>
                                      </p:to>
                                    </p:set>
                                    <p:anim calcmode="lin" valueType="num">
                                      <p:cBhvr additive="base">
                                        <p:cTn id="24" dur="500" fill="hold"/>
                                        <p:tgtEl>
                                          <p:spTgt spid="6150">
                                            <p:txEl>
                                              <p:pRg st="4" end="4"/>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6150">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PERTANYAAN PADA ANALISIS SENSIVITAS</a:t>
            </a:r>
            <a:endParaRPr lang="id-ID" dirty="0"/>
          </a:p>
        </p:txBody>
      </p:sp>
      <p:sp>
        <p:nvSpPr>
          <p:cNvPr id="3" name="Content Placeholder 2"/>
          <p:cNvSpPr>
            <a:spLocks noGrp="1"/>
          </p:cNvSpPr>
          <p:nvPr>
            <p:ph sz="quarter" idx="1"/>
          </p:nvPr>
        </p:nvSpPr>
        <p:spPr>
          <a:xfrm>
            <a:off x="304800" y="1447800"/>
            <a:ext cx="8815388" cy="5257800"/>
          </a:xfrm>
        </p:spPr>
        <p:txBody>
          <a:bodyPr/>
          <a:lstStyle/>
          <a:p>
            <a:pPr marL="971550" lvl="2" indent="-288925">
              <a:buFontTx/>
              <a:buChar char="•"/>
              <a:defRPr/>
            </a:pPr>
            <a:r>
              <a:rPr lang="en-US" sz="2400" dirty="0" err="1" smtClean="0">
                <a:effectLst>
                  <a:outerShdw blurRad="38100" dist="38100" dir="2700000" algn="tl">
                    <a:srgbClr val="FFFFFF"/>
                  </a:outerShdw>
                </a:effectLst>
                <a:latin typeface="Tahoma" pitchFamily="34" charset="0"/>
              </a:rPr>
              <a:t>Bagaimana</a:t>
            </a:r>
            <a:r>
              <a:rPr lang="en-US" sz="2400" dirty="0" smtClean="0">
                <a:effectLst>
                  <a:outerShdw blurRad="38100" dist="38100" dir="2700000" algn="tl">
                    <a:srgbClr val="FFFFFF"/>
                  </a:outerShdw>
                </a:effectLst>
                <a:latin typeface="Tahoma" pitchFamily="34" charset="0"/>
              </a:rPr>
              <a:t> </a:t>
            </a:r>
            <a:r>
              <a:rPr lang="en-US" sz="2400" dirty="0" err="1" smtClean="0">
                <a:effectLst>
                  <a:outerShdw blurRad="38100" dist="38100" dir="2700000" algn="tl">
                    <a:srgbClr val="FFFFFF"/>
                  </a:outerShdw>
                </a:effectLst>
                <a:latin typeface="Tahoma" pitchFamily="34" charset="0"/>
              </a:rPr>
              <a:t>pengaruh</a:t>
            </a:r>
            <a:r>
              <a:rPr lang="en-US" sz="2400" dirty="0" smtClean="0">
                <a:effectLst>
                  <a:outerShdw blurRad="38100" dist="38100" dir="2700000" algn="tl">
                    <a:srgbClr val="FFFFFF"/>
                  </a:outerShdw>
                </a:effectLst>
                <a:latin typeface="Tahoma" pitchFamily="34" charset="0"/>
              </a:rPr>
              <a:t> </a:t>
            </a:r>
            <a:r>
              <a:rPr lang="en-US" sz="2400" dirty="0" err="1" smtClean="0">
                <a:effectLst>
                  <a:outerShdw blurRad="38100" dist="38100" dir="2700000" algn="tl">
                    <a:srgbClr val="FFFFFF"/>
                  </a:outerShdw>
                </a:effectLst>
                <a:latin typeface="Tahoma" pitchFamily="34" charset="0"/>
              </a:rPr>
              <a:t>perubahan</a:t>
            </a:r>
            <a:r>
              <a:rPr lang="en-US" sz="2400" dirty="0" smtClean="0">
                <a:effectLst>
                  <a:outerShdw blurRad="38100" dist="38100" dir="2700000" algn="tl">
                    <a:srgbClr val="FFFFFF"/>
                  </a:outerShdw>
                </a:effectLst>
                <a:latin typeface="Tahoma" pitchFamily="34" charset="0"/>
              </a:rPr>
              <a:t> data </a:t>
            </a:r>
            <a:r>
              <a:rPr lang="en-US" sz="2400" dirty="0" err="1" smtClean="0">
                <a:effectLst>
                  <a:outerShdw blurRad="38100" dist="38100" dir="2700000" algn="tl">
                    <a:srgbClr val="FFFFFF"/>
                  </a:outerShdw>
                </a:effectLst>
                <a:latin typeface="Tahoma" pitchFamily="34" charset="0"/>
              </a:rPr>
              <a:t>terhadap</a:t>
            </a:r>
            <a:r>
              <a:rPr lang="en-US" sz="2400" dirty="0" smtClean="0">
                <a:effectLst>
                  <a:outerShdw blurRad="38100" dist="38100" dir="2700000" algn="tl">
                    <a:srgbClr val="FFFFFF"/>
                  </a:outerShdw>
                </a:effectLst>
                <a:latin typeface="Tahoma" pitchFamily="34" charset="0"/>
              </a:rPr>
              <a:t> </a:t>
            </a:r>
            <a:r>
              <a:rPr lang="en-US" sz="2400" dirty="0" err="1" smtClean="0">
                <a:effectLst>
                  <a:outerShdw blurRad="38100" dist="38100" dir="2700000" algn="tl">
                    <a:srgbClr val="FFFFFF"/>
                  </a:outerShdw>
                </a:effectLst>
                <a:latin typeface="Tahoma" pitchFamily="34" charset="0"/>
              </a:rPr>
              <a:t>solusi</a:t>
            </a:r>
            <a:r>
              <a:rPr lang="en-US" sz="2400" dirty="0" smtClean="0">
                <a:effectLst>
                  <a:outerShdw blurRad="38100" dist="38100" dir="2700000" algn="tl">
                    <a:srgbClr val="FFFFFF"/>
                  </a:outerShdw>
                </a:effectLst>
                <a:latin typeface="Tahoma" pitchFamily="34" charset="0"/>
              </a:rPr>
              <a:t> optimum</a:t>
            </a:r>
            <a:r>
              <a:rPr lang="id-ID" sz="2400" dirty="0" smtClean="0">
                <a:effectLst>
                  <a:outerShdw blurRad="38100" dist="38100" dir="2700000" algn="tl">
                    <a:srgbClr val="FFFFFF"/>
                  </a:outerShdw>
                </a:effectLst>
                <a:latin typeface="Tahoma" pitchFamily="34" charset="0"/>
              </a:rPr>
              <a:t> ?</a:t>
            </a:r>
            <a:endParaRPr lang="en-US" sz="2400" dirty="0" smtClean="0">
              <a:effectLst>
                <a:outerShdw blurRad="38100" dist="38100" dir="2700000" algn="tl">
                  <a:srgbClr val="FFFFFF"/>
                </a:outerShdw>
              </a:effectLst>
              <a:latin typeface="Tahoma" pitchFamily="34" charset="0"/>
            </a:endParaRPr>
          </a:p>
          <a:p>
            <a:pPr marL="971550" lvl="2" indent="-288925">
              <a:buFontTx/>
              <a:buChar char="•"/>
              <a:defRPr/>
            </a:pPr>
            <a:r>
              <a:rPr lang="id-ID" sz="2400" dirty="0" smtClean="0">
                <a:effectLst>
                  <a:outerShdw blurRad="38100" dist="38100" dir="2700000" algn="tl">
                    <a:srgbClr val="FFFFFF"/>
                  </a:outerShdw>
                </a:effectLst>
                <a:latin typeface="Tahoma" pitchFamily="34" charset="0"/>
              </a:rPr>
              <a:t>S</a:t>
            </a:r>
            <a:r>
              <a:rPr lang="en-US" sz="2400" dirty="0" err="1" smtClean="0">
                <a:effectLst>
                  <a:outerShdw blurRad="38100" dist="38100" dir="2700000" algn="tl">
                    <a:srgbClr val="FFFFFF"/>
                  </a:outerShdw>
                </a:effectLst>
                <a:latin typeface="Tahoma" pitchFamily="34" charset="0"/>
              </a:rPr>
              <a:t>ampai</a:t>
            </a:r>
            <a:r>
              <a:rPr lang="en-US" sz="2400" dirty="0" smtClean="0">
                <a:effectLst>
                  <a:outerShdw blurRad="38100" dist="38100" dir="2700000" algn="tl">
                    <a:srgbClr val="FFFFFF"/>
                  </a:outerShdw>
                </a:effectLst>
                <a:latin typeface="Tahoma" pitchFamily="34" charset="0"/>
              </a:rPr>
              <a:t> </a:t>
            </a:r>
            <a:r>
              <a:rPr lang="en-US" sz="2400" dirty="0" err="1" smtClean="0">
                <a:effectLst>
                  <a:outerShdw blurRad="38100" dist="38100" dir="2700000" algn="tl">
                    <a:srgbClr val="FFFFFF"/>
                  </a:outerShdw>
                </a:effectLst>
                <a:latin typeface="Tahoma" pitchFamily="34" charset="0"/>
              </a:rPr>
              <a:t>seberapa</a:t>
            </a:r>
            <a:r>
              <a:rPr lang="en-US" sz="2400" dirty="0" smtClean="0">
                <a:effectLst>
                  <a:outerShdw blurRad="38100" dist="38100" dir="2700000" algn="tl">
                    <a:srgbClr val="FFFFFF"/>
                  </a:outerShdw>
                </a:effectLst>
                <a:latin typeface="Tahoma" pitchFamily="34" charset="0"/>
              </a:rPr>
              <a:t> </a:t>
            </a:r>
            <a:r>
              <a:rPr lang="en-US" sz="2400" dirty="0" err="1" smtClean="0">
                <a:effectLst>
                  <a:outerShdw blurRad="38100" dist="38100" dir="2700000" algn="tl">
                    <a:srgbClr val="FFFFFF"/>
                  </a:outerShdw>
                </a:effectLst>
                <a:latin typeface="Tahoma" pitchFamily="34" charset="0"/>
              </a:rPr>
              <a:t>jauh</a:t>
            </a:r>
            <a:r>
              <a:rPr lang="en-US" sz="2400" dirty="0" smtClean="0">
                <a:effectLst>
                  <a:outerShdw blurRad="38100" dist="38100" dir="2700000" algn="tl">
                    <a:srgbClr val="FFFFFF"/>
                  </a:outerShdw>
                </a:effectLst>
                <a:latin typeface="Tahoma" pitchFamily="34" charset="0"/>
              </a:rPr>
              <a:t> </a:t>
            </a:r>
            <a:r>
              <a:rPr lang="en-US" sz="2400" dirty="0" err="1" smtClean="0">
                <a:effectLst>
                  <a:outerShdw blurRad="38100" dist="38100" dir="2700000" algn="tl">
                    <a:srgbClr val="FFFFFF"/>
                  </a:outerShdw>
                </a:effectLst>
                <a:latin typeface="Tahoma" pitchFamily="34" charset="0"/>
              </a:rPr>
              <a:t>perubahan</a:t>
            </a:r>
            <a:r>
              <a:rPr lang="en-US" sz="2400" dirty="0" smtClean="0">
                <a:effectLst>
                  <a:outerShdw blurRad="38100" dist="38100" dir="2700000" algn="tl">
                    <a:srgbClr val="FFFFFF"/>
                  </a:outerShdw>
                </a:effectLst>
                <a:latin typeface="Tahoma" pitchFamily="34" charset="0"/>
              </a:rPr>
              <a:t> </a:t>
            </a:r>
            <a:r>
              <a:rPr lang="en-US" sz="2400" dirty="0" err="1" smtClean="0">
                <a:effectLst>
                  <a:outerShdw blurRad="38100" dist="38100" dir="2700000" algn="tl">
                    <a:srgbClr val="FFFFFF"/>
                  </a:outerShdw>
                </a:effectLst>
                <a:latin typeface="Tahoma" pitchFamily="34" charset="0"/>
              </a:rPr>
              <a:t>dibenarkan</a:t>
            </a:r>
            <a:r>
              <a:rPr lang="en-US" sz="2400" dirty="0" smtClean="0">
                <a:effectLst>
                  <a:outerShdw blurRad="38100" dist="38100" dir="2700000" algn="tl">
                    <a:srgbClr val="FFFFFF"/>
                  </a:outerShdw>
                </a:effectLst>
                <a:latin typeface="Tahoma" pitchFamily="34" charset="0"/>
              </a:rPr>
              <a:t> </a:t>
            </a:r>
            <a:r>
              <a:rPr lang="en-US" sz="2400" dirty="0" err="1" smtClean="0">
                <a:effectLst>
                  <a:outerShdw blurRad="38100" dist="38100" dir="2700000" algn="tl">
                    <a:srgbClr val="FFFFFF"/>
                  </a:outerShdw>
                </a:effectLst>
                <a:latin typeface="Tahoma" pitchFamily="34" charset="0"/>
              </a:rPr>
              <a:t>tanpa</a:t>
            </a:r>
            <a:r>
              <a:rPr lang="en-US" sz="2400" dirty="0" smtClean="0">
                <a:effectLst>
                  <a:outerShdw blurRad="38100" dist="38100" dir="2700000" algn="tl">
                    <a:srgbClr val="FFFFFF"/>
                  </a:outerShdw>
                </a:effectLst>
                <a:latin typeface="Tahoma" pitchFamily="34" charset="0"/>
              </a:rPr>
              <a:t> </a:t>
            </a:r>
            <a:r>
              <a:rPr lang="en-US" sz="2400" dirty="0" err="1" smtClean="0">
                <a:effectLst>
                  <a:outerShdw blurRad="38100" dist="38100" dir="2700000" algn="tl">
                    <a:srgbClr val="FFFFFF"/>
                  </a:outerShdw>
                </a:effectLst>
                <a:latin typeface="Tahoma" pitchFamily="34" charset="0"/>
              </a:rPr>
              <a:t>mengubah</a:t>
            </a:r>
            <a:r>
              <a:rPr lang="en-US" sz="2400" dirty="0" smtClean="0">
                <a:effectLst>
                  <a:outerShdw blurRad="38100" dist="38100" dir="2700000" algn="tl">
                    <a:srgbClr val="FFFFFF"/>
                  </a:outerShdw>
                </a:effectLst>
                <a:latin typeface="Tahoma" pitchFamily="34" charset="0"/>
              </a:rPr>
              <a:t> </a:t>
            </a:r>
            <a:r>
              <a:rPr lang="en-US" sz="2400" dirty="0" err="1" smtClean="0">
                <a:effectLst>
                  <a:outerShdw blurRad="38100" dist="38100" dir="2700000" algn="tl">
                    <a:srgbClr val="FFFFFF"/>
                  </a:outerShdw>
                </a:effectLst>
                <a:latin typeface="Tahoma" pitchFamily="34" charset="0"/>
              </a:rPr>
              <a:t>solusi</a:t>
            </a:r>
            <a:r>
              <a:rPr lang="en-US" sz="2400" dirty="0" smtClean="0">
                <a:effectLst>
                  <a:outerShdw blurRad="38100" dist="38100" dir="2700000" algn="tl">
                    <a:srgbClr val="FFFFFF"/>
                  </a:outerShdw>
                </a:effectLst>
                <a:latin typeface="Tahoma" pitchFamily="34" charset="0"/>
              </a:rPr>
              <a:t> optimum, </a:t>
            </a:r>
            <a:r>
              <a:rPr lang="en-US" sz="2400" dirty="0" err="1" smtClean="0">
                <a:effectLst>
                  <a:outerShdw blurRad="38100" dist="38100" dir="2700000" algn="tl">
                    <a:srgbClr val="FFFFFF"/>
                  </a:outerShdw>
                </a:effectLst>
                <a:latin typeface="Tahoma" pitchFamily="34" charset="0"/>
              </a:rPr>
              <a:t>atau</a:t>
            </a:r>
            <a:r>
              <a:rPr lang="en-US" sz="2400" dirty="0" smtClean="0">
                <a:effectLst>
                  <a:outerShdw blurRad="38100" dist="38100" dir="2700000" algn="tl">
                    <a:srgbClr val="FFFFFF"/>
                  </a:outerShdw>
                </a:effectLst>
                <a:latin typeface="Tahoma" pitchFamily="34" charset="0"/>
              </a:rPr>
              <a:t> </a:t>
            </a:r>
            <a:r>
              <a:rPr lang="en-US" sz="2400" dirty="0" err="1" smtClean="0">
                <a:effectLst>
                  <a:outerShdw blurRad="38100" dist="38100" dir="2700000" algn="tl">
                    <a:srgbClr val="FFFFFF"/>
                  </a:outerShdw>
                </a:effectLst>
                <a:latin typeface="Tahoma" pitchFamily="34" charset="0"/>
              </a:rPr>
              <a:t>tanpa</a:t>
            </a:r>
            <a:r>
              <a:rPr lang="en-US" sz="2400" dirty="0" smtClean="0">
                <a:effectLst>
                  <a:outerShdw blurRad="38100" dist="38100" dir="2700000" algn="tl">
                    <a:srgbClr val="FFFFFF"/>
                  </a:outerShdw>
                </a:effectLst>
                <a:latin typeface="Tahoma" pitchFamily="34" charset="0"/>
              </a:rPr>
              <a:t> </a:t>
            </a:r>
            <a:r>
              <a:rPr lang="en-US" sz="2400" dirty="0" err="1" smtClean="0">
                <a:effectLst>
                  <a:outerShdw blurRad="38100" dist="38100" dir="2700000" algn="tl">
                    <a:srgbClr val="FFFFFF"/>
                  </a:outerShdw>
                </a:effectLst>
                <a:latin typeface="Tahoma" pitchFamily="34" charset="0"/>
              </a:rPr>
              <a:t>menghitung</a:t>
            </a:r>
            <a:r>
              <a:rPr lang="en-US" sz="2400" dirty="0" smtClean="0">
                <a:effectLst>
                  <a:outerShdw blurRad="38100" dist="38100" dir="2700000" algn="tl">
                    <a:srgbClr val="FFFFFF"/>
                  </a:outerShdw>
                </a:effectLst>
                <a:latin typeface="Tahoma" pitchFamily="34" charset="0"/>
              </a:rPr>
              <a:t> </a:t>
            </a:r>
            <a:r>
              <a:rPr lang="en-US" sz="2400" dirty="0" err="1" smtClean="0">
                <a:effectLst>
                  <a:outerShdw blurRad="38100" dist="38100" dir="2700000" algn="tl">
                    <a:srgbClr val="FFFFFF"/>
                  </a:outerShdw>
                </a:effectLst>
                <a:latin typeface="Tahoma" pitchFamily="34" charset="0"/>
              </a:rPr>
              <a:t>solusi</a:t>
            </a:r>
            <a:r>
              <a:rPr lang="en-US" sz="2400" dirty="0" smtClean="0">
                <a:effectLst>
                  <a:outerShdw blurRad="38100" dist="38100" dir="2700000" algn="tl">
                    <a:srgbClr val="FFFFFF"/>
                  </a:outerShdw>
                </a:effectLst>
                <a:latin typeface="Tahoma" pitchFamily="34" charset="0"/>
              </a:rPr>
              <a:t> optimum </a:t>
            </a:r>
            <a:r>
              <a:rPr lang="en-US" sz="2400" dirty="0" err="1" smtClean="0">
                <a:effectLst>
                  <a:outerShdw blurRad="38100" dist="38100" dir="2700000" algn="tl">
                    <a:srgbClr val="FFFFFF"/>
                  </a:outerShdw>
                </a:effectLst>
                <a:latin typeface="Tahoma" pitchFamily="34" charset="0"/>
              </a:rPr>
              <a:t>dari</a:t>
            </a:r>
            <a:r>
              <a:rPr lang="en-US" sz="2400" dirty="0" smtClean="0">
                <a:effectLst>
                  <a:outerShdw blurRad="38100" dist="38100" dir="2700000" algn="tl">
                    <a:srgbClr val="FFFFFF"/>
                  </a:outerShdw>
                </a:effectLst>
                <a:latin typeface="Tahoma" pitchFamily="34" charset="0"/>
              </a:rPr>
              <a:t> </a:t>
            </a:r>
            <a:r>
              <a:rPr lang="en-US" sz="2400" dirty="0" err="1" smtClean="0">
                <a:effectLst>
                  <a:outerShdw blurRad="38100" dist="38100" dir="2700000" algn="tl">
                    <a:srgbClr val="FFFFFF"/>
                  </a:outerShdw>
                </a:effectLst>
                <a:latin typeface="Tahoma" pitchFamily="34" charset="0"/>
              </a:rPr>
              <a:t>awal</a:t>
            </a:r>
            <a:r>
              <a:rPr lang="id-ID" sz="2400" dirty="0" smtClean="0">
                <a:effectLst>
                  <a:outerShdw blurRad="38100" dist="38100" dir="2700000" algn="tl">
                    <a:srgbClr val="FFFFFF"/>
                  </a:outerShdw>
                </a:effectLst>
                <a:latin typeface="Tahoma" pitchFamily="34" charset="0"/>
              </a:rPr>
              <a:t> ?</a:t>
            </a:r>
          </a:p>
          <a:p>
            <a:pPr marL="971550" lvl="2" indent="-288925">
              <a:buFontTx/>
              <a:buChar char="•"/>
              <a:defRPr/>
            </a:pPr>
            <a:r>
              <a:rPr lang="id-ID" sz="2400" dirty="0" smtClean="0">
                <a:effectLst>
                  <a:outerShdw blurRad="38100" dist="38100" dir="2700000" algn="tl">
                    <a:srgbClr val="FFFFFF"/>
                  </a:outerShdw>
                </a:effectLst>
                <a:latin typeface="Tahoma" pitchFamily="34" charset="0"/>
              </a:rPr>
              <a:t>Apakah perubahan koefisien fungsi tujuan mempengaruhi Solusi Optimal ?</a:t>
            </a:r>
          </a:p>
          <a:p>
            <a:pPr marL="971550" lvl="2" indent="-288925">
              <a:buFontTx/>
              <a:buChar char="•"/>
              <a:defRPr/>
            </a:pPr>
            <a:r>
              <a:rPr lang="id-ID" sz="2400" dirty="0" smtClean="0">
                <a:effectLst>
                  <a:outerShdw blurRad="38100" dist="38100" dir="2700000" algn="tl">
                    <a:srgbClr val="FFFFFF"/>
                  </a:outerShdw>
                </a:effectLst>
                <a:latin typeface="Tahoma" pitchFamily="34" charset="0"/>
              </a:rPr>
              <a:t>Apakah perubahan sisi kanan kendala atau pembatas akan mempengaruhi solusi optimal ?</a:t>
            </a:r>
          </a:p>
          <a:p>
            <a:pPr marL="971550" lvl="2" indent="-288925">
              <a:buFontTx/>
              <a:buChar char="•"/>
              <a:defRPr/>
            </a:pPr>
            <a:endParaRPr lang="id-ID" sz="1200" dirty="0" smtClean="0">
              <a:effectLst>
                <a:outerShdw blurRad="38100" dist="38100" dir="2700000" algn="tl">
                  <a:srgbClr val="FFFFFF"/>
                </a:outerShdw>
              </a:effectLst>
              <a:latin typeface="Tahoma" pitchFamily="34" charset="0"/>
            </a:endParaRPr>
          </a:p>
          <a:p>
            <a:pPr marL="288925" lvl="2" indent="-288925">
              <a:buClr>
                <a:srgbClr val="0000FF"/>
              </a:buClr>
              <a:buFont typeface="Wingdings" pitchFamily="2" charset="2"/>
              <a:buChar char="Ø"/>
              <a:defRPr/>
            </a:pPr>
            <a:r>
              <a:rPr lang="id-ID" dirty="0" smtClean="0">
                <a:effectLst>
                  <a:outerShdw blurRad="38100" dist="38100" dir="2700000" algn="tl">
                    <a:srgbClr val="FFFFFF"/>
                  </a:outerShdw>
                </a:effectLst>
                <a:latin typeface="Tahoma" pitchFamily="34" charset="0"/>
              </a:rPr>
              <a:t> Untuk menjawab pertanyaan terlebih dahulu harus dilakukan analisis terhadap kendala atau pembatas pada suatu persoalan programa linier. </a:t>
            </a:r>
            <a:endParaRPr lang="en-US" dirty="0" smtClean="0">
              <a:effectLst>
                <a:outerShdw blurRad="38100" dist="38100" dir="2700000" algn="tl">
                  <a:srgbClr val="FFFFFF"/>
                </a:outerShdw>
              </a:effectLst>
              <a:latin typeface="Tahoma" pitchFamily="34" charset="0"/>
            </a:endParaRPr>
          </a:p>
          <a:p>
            <a:pPr marL="288925" indent="-288925">
              <a:buFontTx/>
              <a:buChar char="•"/>
              <a:defRPr/>
            </a:pPr>
            <a:endParaRPr lang="id-ID" dirty="0" smtClean="0">
              <a:effectLst>
                <a:outerShdw blurRad="38100" dist="38100" dir="2700000" algn="tl">
                  <a:srgbClr val="FFFFFF"/>
                </a:outerShdw>
              </a:effectLst>
              <a:latin typeface="Tahoma" pitchFamily="34" charset="0"/>
            </a:endParaRP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Jenis Pembatas/Kendala</a:t>
            </a:r>
            <a:endParaRPr lang="id-ID" dirty="0"/>
          </a:p>
        </p:txBody>
      </p:sp>
      <p:sp>
        <p:nvSpPr>
          <p:cNvPr id="3" name="Content Placeholder 2"/>
          <p:cNvSpPr>
            <a:spLocks noGrp="1"/>
          </p:cNvSpPr>
          <p:nvPr>
            <p:ph sz="quarter" idx="1"/>
          </p:nvPr>
        </p:nvSpPr>
        <p:spPr>
          <a:xfrm>
            <a:off x="381000" y="1447800"/>
            <a:ext cx="8739188" cy="5029200"/>
          </a:xfrm>
        </p:spPr>
        <p:txBody>
          <a:bodyPr/>
          <a:lstStyle/>
          <a:p>
            <a:r>
              <a:rPr lang="id-ID" dirty="0" smtClean="0"/>
              <a:t>Pembatas Binding</a:t>
            </a:r>
          </a:p>
          <a:p>
            <a:pPr marL="927100" lvl="3">
              <a:buClr>
                <a:schemeClr val="hlink"/>
              </a:buClr>
            </a:pPr>
            <a:r>
              <a:rPr lang="id-ID" dirty="0" smtClean="0"/>
              <a:t>Pembatas yang melewati atau dilalui oleh solusi optimal, sehingga pembatas tersebut dianggap sebagai pembatas yang jumlahnya terbatas karena telah digunakan secara optimal atau utuh.(mis : sumberdaya yang langka)</a:t>
            </a:r>
          </a:p>
          <a:p>
            <a:endParaRPr lang="id-ID" dirty="0" smtClean="0"/>
          </a:p>
          <a:p>
            <a:r>
              <a:rPr lang="id-ID" dirty="0" smtClean="0"/>
              <a:t>Pembatas Non-binding</a:t>
            </a:r>
          </a:p>
          <a:p>
            <a:pPr lvl="2"/>
            <a:r>
              <a:rPr lang="id-ID" sz="2400" dirty="0" smtClean="0"/>
              <a:t>Pembatas yang tidak melewati atau dilalui oleh solusi optimal, sehingga pembatas tersebut dianggap sebagai pembatas yang jumlahnya berlebih karena belum digunakan secara optimal atau utuh. (mis: sumberdaya berlebihan)</a:t>
            </a:r>
          </a:p>
          <a:p>
            <a:pPr lvl="1"/>
            <a:r>
              <a:rPr lang="id-ID" dirty="0" smtClean="0"/>
              <a:t> </a:t>
            </a:r>
          </a:p>
          <a:p>
            <a:pPr lvl="1"/>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304800"/>
            <a:ext cx="8534400" cy="1066800"/>
          </a:xfrm>
        </p:spPr>
        <p:txBody>
          <a:bodyPr/>
          <a:lstStyle/>
          <a:p>
            <a:pPr eaLnBrk="1" hangingPunct="1">
              <a:defRPr/>
            </a:pPr>
            <a:r>
              <a:rPr lang="en-US" sz="3200" b="1" smtClean="0"/>
              <a:t>Ada tiga pertanyaan yang ingin dijawab dalam analisa sensitivitas</a:t>
            </a:r>
          </a:p>
        </p:txBody>
      </p:sp>
      <p:sp>
        <p:nvSpPr>
          <p:cNvPr id="7173" name="Text Box 5"/>
          <p:cNvSpPr txBox="1">
            <a:spLocks noChangeArrowheads="1"/>
          </p:cNvSpPr>
          <p:nvPr/>
        </p:nvSpPr>
        <p:spPr bwMode="auto">
          <a:xfrm>
            <a:off x="517525" y="1716088"/>
            <a:ext cx="8245475" cy="4608512"/>
          </a:xfrm>
          <a:prstGeom prst="rect">
            <a:avLst/>
          </a:prstGeom>
          <a:noFill/>
          <a:ln w="9525">
            <a:noFill/>
            <a:miter lim="800000"/>
            <a:headEnd/>
            <a:tailEnd/>
          </a:ln>
        </p:spPr>
        <p:txBody>
          <a:bodyPr/>
          <a:lstStyle/>
          <a:p>
            <a:pPr marL="342900" indent="-342900" eaLnBrk="0" hangingPunct="0">
              <a:buFontTx/>
              <a:buAutoNum type="arabicPeriod"/>
            </a:pPr>
            <a:r>
              <a:rPr lang="en-US" dirty="0" err="1">
                <a:latin typeface="Arial" charset="0"/>
              </a:rPr>
              <a:t>Kendala</a:t>
            </a:r>
            <a:r>
              <a:rPr lang="en-US" dirty="0">
                <a:latin typeface="Arial" charset="0"/>
              </a:rPr>
              <a:t> </a:t>
            </a:r>
            <a:r>
              <a:rPr lang="en-US" dirty="0" err="1">
                <a:latin typeface="Arial" charset="0"/>
              </a:rPr>
              <a:t>mana</a:t>
            </a:r>
            <a:r>
              <a:rPr lang="en-US" dirty="0">
                <a:latin typeface="Arial" charset="0"/>
              </a:rPr>
              <a:t> yang </a:t>
            </a:r>
            <a:r>
              <a:rPr lang="en-US" dirty="0" err="1">
                <a:latin typeface="Arial" charset="0"/>
              </a:rPr>
              <a:t>dapat</a:t>
            </a:r>
            <a:r>
              <a:rPr lang="en-US" dirty="0">
                <a:latin typeface="Arial" charset="0"/>
              </a:rPr>
              <a:t> </a:t>
            </a:r>
            <a:r>
              <a:rPr lang="en-US" dirty="0" err="1">
                <a:latin typeface="Arial" charset="0"/>
              </a:rPr>
              <a:t>dilonggarkan</a:t>
            </a:r>
            <a:r>
              <a:rPr lang="en-US" dirty="0">
                <a:latin typeface="Arial" charset="0"/>
              </a:rPr>
              <a:t> (</a:t>
            </a:r>
            <a:r>
              <a:rPr lang="en-US" dirty="0" err="1">
                <a:latin typeface="Arial" charset="0"/>
              </a:rPr>
              <a:t>dinaikkan</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seberapa</a:t>
            </a:r>
            <a:r>
              <a:rPr lang="en-US" dirty="0">
                <a:latin typeface="Arial" charset="0"/>
              </a:rPr>
              <a:t> </a:t>
            </a:r>
            <a:r>
              <a:rPr lang="en-US" dirty="0" err="1">
                <a:latin typeface="Arial" charset="0"/>
              </a:rPr>
              <a:t>besar</a:t>
            </a:r>
            <a:r>
              <a:rPr lang="en-US" dirty="0">
                <a:latin typeface="Arial" charset="0"/>
              </a:rPr>
              <a:t> </a:t>
            </a:r>
            <a:r>
              <a:rPr lang="en-US" dirty="0" err="1">
                <a:latin typeface="Arial" charset="0"/>
              </a:rPr>
              <a:t>kelonggaran</a:t>
            </a:r>
            <a:r>
              <a:rPr lang="en-US" dirty="0">
                <a:latin typeface="Arial" charset="0"/>
              </a:rPr>
              <a:t> (</a:t>
            </a:r>
            <a:r>
              <a:rPr lang="en-US" dirty="0" err="1">
                <a:latin typeface="Arial" charset="0"/>
              </a:rPr>
              <a:t>kenaikan</a:t>
            </a:r>
            <a:r>
              <a:rPr lang="en-US" dirty="0">
                <a:latin typeface="Arial" charset="0"/>
              </a:rPr>
              <a:t>) </a:t>
            </a:r>
            <a:r>
              <a:rPr lang="en-US" dirty="0" err="1">
                <a:latin typeface="Arial" charset="0"/>
              </a:rPr>
              <a:t>dapat</a:t>
            </a:r>
            <a:r>
              <a:rPr lang="en-US" dirty="0">
                <a:latin typeface="Arial" charset="0"/>
              </a:rPr>
              <a:t> </a:t>
            </a:r>
            <a:r>
              <a:rPr lang="en-US" dirty="0" err="1">
                <a:latin typeface="Arial" charset="0"/>
              </a:rPr>
              <a:t>dibenarkan</a:t>
            </a:r>
            <a:r>
              <a:rPr lang="en-US" dirty="0">
                <a:latin typeface="Arial" charset="0"/>
              </a:rPr>
              <a:t>, </a:t>
            </a:r>
            <a:r>
              <a:rPr lang="en-US" dirty="0" err="1">
                <a:latin typeface="Arial" charset="0"/>
              </a:rPr>
              <a:t>sehingga</a:t>
            </a:r>
            <a:r>
              <a:rPr lang="en-US" dirty="0">
                <a:latin typeface="Arial" charset="0"/>
              </a:rPr>
              <a:t> </a:t>
            </a:r>
            <a:r>
              <a:rPr lang="en-US" dirty="0" err="1">
                <a:latin typeface="Arial" charset="0"/>
              </a:rPr>
              <a:t>menaikkan</a:t>
            </a:r>
            <a:r>
              <a:rPr lang="en-US" dirty="0">
                <a:latin typeface="Arial" charset="0"/>
              </a:rPr>
              <a:t> </a:t>
            </a:r>
            <a:r>
              <a:rPr lang="en-US" dirty="0" err="1">
                <a:latin typeface="Arial" charset="0"/>
              </a:rPr>
              <a:t>nilai</a:t>
            </a:r>
            <a:r>
              <a:rPr lang="en-US" dirty="0">
                <a:latin typeface="Arial" charset="0"/>
              </a:rPr>
              <a:t> Z </a:t>
            </a:r>
            <a:r>
              <a:rPr lang="en-US" dirty="0" err="1">
                <a:latin typeface="Arial" charset="0"/>
              </a:rPr>
              <a:t>tetapi</a:t>
            </a:r>
            <a:r>
              <a:rPr lang="en-US" dirty="0">
                <a:latin typeface="Arial" charset="0"/>
              </a:rPr>
              <a:t> </a:t>
            </a:r>
            <a:r>
              <a:rPr lang="en-US" dirty="0" err="1">
                <a:latin typeface="Arial" charset="0"/>
              </a:rPr>
              <a:t>tanpa</a:t>
            </a:r>
            <a:r>
              <a:rPr lang="en-US" dirty="0">
                <a:latin typeface="Arial" charset="0"/>
              </a:rPr>
              <a:t> </a:t>
            </a:r>
            <a:r>
              <a:rPr lang="en-US" dirty="0" err="1">
                <a:latin typeface="Arial" charset="0"/>
              </a:rPr>
              <a:t>melakukan</a:t>
            </a:r>
            <a:r>
              <a:rPr lang="en-US" dirty="0">
                <a:latin typeface="Arial" charset="0"/>
              </a:rPr>
              <a:t> </a:t>
            </a:r>
            <a:r>
              <a:rPr lang="en-US" dirty="0" err="1">
                <a:latin typeface="Arial" charset="0"/>
              </a:rPr>
              <a:t>penghitungan</a:t>
            </a:r>
            <a:r>
              <a:rPr lang="en-US" dirty="0">
                <a:latin typeface="Arial" charset="0"/>
              </a:rPr>
              <a:t> </a:t>
            </a:r>
            <a:r>
              <a:rPr lang="en-US" dirty="0" err="1">
                <a:latin typeface="Arial" charset="0"/>
              </a:rPr>
              <a:t>dari</a:t>
            </a:r>
            <a:r>
              <a:rPr lang="en-US" dirty="0">
                <a:latin typeface="Arial" charset="0"/>
              </a:rPr>
              <a:t> </a:t>
            </a:r>
            <a:r>
              <a:rPr lang="en-US" dirty="0" err="1">
                <a:latin typeface="Arial" charset="0"/>
              </a:rPr>
              <a:t>awal</a:t>
            </a:r>
            <a:r>
              <a:rPr lang="en-US" dirty="0">
                <a:latin typeface="Arial" charset="0"/>
              </a:rPr>
              <a:t>. </a:t>
            </a:r>
            <a:r>
              <a:rPr lang="en-US" dirty="0" err="1">
                <a:latin typeface="Arial" charset="0"/>
              </a:rPr>
              <a:t>Sebaliknya</a:t>
            </a:r>
            <a:r>
              <a:rPr lang="en-US" dirty="0">
                <a:latin typeface="Arial" charset="0"/>
              </a:rPr>
              <a:t>, </a:t>
            </a:r>
            <a:r>
              <a:rPr lang="en-US" dirty="0" err="1">
                <a:latin typeface="Arial" charset="0"/>
              </a:rPr>
              <a:t>kedala</a:t>
            </a:r>
            <a:r>
              <a:rPr lang="en-US" dirty="0">
                <a:latin typeface="Arial" charset="0"/>
              </a:rPr>
              <a:t> </a:t>
            </a:r>
            <a:r>
              <a:rPr lang="en-US" dirty="0" err="1">
                <a:latin typeface="Arial" charset="0"/>
              </a:rPr>
              <a:t>mana</a:t>
            </a:r>
            <a:r>
              <a:rPr lang="en-US" dirty="0">
                <a:latin typeface="Arial" charset="0"/>
              </a:rPr>
              <a:t> yang </a:t>
            </a:r>
            <a:r>
              <a:rPr lang="en-US" dirty="0" err="1">
                <a:latin typeface="Arial" charset="0"/>
              </a:rPr>
              <a:t>dapat</a:t>
            </a:r>
            <a:r>
              <a:rPr lang="en-US" dirty="0">
                <a:latin typeface="Arial" charset="0"/>
              </a:rPr>
              <a:t> </a:t>
            </a:r>
            <a:r>
              <a:rPr lang="en-US" dirty="0" err="1">
                <a:latin typeface="Arial" charset="0"/>
              </a:rPr>
              <a:t>dikurangi</a:t>
            </a:r>
            <a:r>
              <a:rPr lang="en-US" dirty="0">
                <a:latin typeface="Arial" charset="0"/>
              </a:rPr>
              <a:t> </a:t>
            </a:r>
            <a:r>
              <a:rPr lang="en-US" dirty="0" err="1">
                <a:latin typeface="Arial" charset="0"/>
              </a:rPr>
              <a:t>tanpa</a:t>
            </a:r>
            <a:r>
              <a:rPr lang="en-US" dirty="0">
                <a:latin typeface="Arial" charset="0"/>
              </a:rPr>
              <a:t> </a:t>
            </a:r>
            <a:r>
              <a:rPr lang="en-US" dirty="0" err="1">
                <a:latin typeface="Arial" charset="0"/>
              </a:rPr>
              <a:t>menurunkan</a:t>
            </a:r>
            <a:r>
              <a:rPr lang="en-US" dirty="0">
                <a:latin typeface="Arial" charset="0"/>
              </a:rPr>
              <a:t> </a:t>
            </a:r>
            <a:r>
              <a:rPr lang="en-US" dirty="0" err="1">
                <a:latin typeface="Arial" charset="0"/>
              </a:rPr>
              <a:t>nilai</a:t>
            </a:r>
            <a:r>
              <a:rPr lang="en-US" dirty="0">
                <a:latin typeface="Arial" charset="0"/>
              </a:rPr>
              <a:t> Z, </a:t>
            </a:r>
            <a:r>
              <a:rPr lang="en-US" dirty="0" err="1">
                <a:latin typeface="Arial" charset="0"/>
              </a:rPr>
              <a:t>dan</a:t>
            </a:r>
            <a:r>
              <a:rPr lang="en-US" dirty="0">
                <a:latin typeface="Arial" charset="0"/>
              </a:rPr>
              <a:t> </a:t>
            </a:r>
            <a:r>
              <a:rPr lang="en-US" dirty="0" err="1">
                <a:latin typeface="Arial" charset="0"/>
              </a:rPr>
              <a:t>tanpa</a:t>
            </a:r>
            <a:r>
              <a:rPr lang="en-US" dirty="0">
                <a:latin typeface="Arial" charset="0"/>
              </a:rPr>
              <a:t> </a:t>
            </a:r>
            <a:r>
              <a:rPr lang="en-US" dirty="0" err="1">
                <a:latin typeface="Arial" charset="0"/>
              </a:rPr>
              <a:t>melakukan</a:t>
            </a:r>
            <a:r>
              <a:rPr lang="en-US" dirty="0">
                <a:latin typeface="Arial" charset="0"/>
              </a:rPr>
              <a:t> </a:t>
            </a:r>
            <a:r>
              <a:rPr lang="en-US" dirty="0" err="1">
                <a:latin typeface="Arial" charset="0"/>
              </a:rPr>
              <a:t>perhitungan</a:t>
            </a:r>
            <a:r>
              <a:rPr lang="en-US" dirty="0">
                <a:latin typeface="Arial" charset="0"/>
              </a:rPr>
              <a:t> </a:t>
            </a:r>
            <a:r>
              <a:rPr lang="en-US" dirty="0" err="1">
                <a:latin typeface="Arial" charset="0"/>
              </a:rPr>
              <a:t>dari</a:t>
            </a:r>
            <a:r>
              <a:rPr lang="en-US" dirty="0">
                <a:latin typeface="Arial" charset="0"/>
              </a:rPr>
              <a:t> </a:t>
            </a:r>
            <a:r>
              <a:rPr lang="en-US" dirty="0" err="1">
                <a:latin typeface="Arial" charset="0"/>
              </a:rPr>
              <a:t>awal</a:t>
            </a:r>
            <a:endParaRPr lang="en-US" dirty="0">
              <a:latin typeface="Arial" charset="0"/>
            </a:endParaRPr>
          </a:p>
          <a:p>
            <a:pPr marL="342900" indent="-342900" eaLnBrk="0" hangingPunct="0">
              <a:buFontTx/>
              <a:buAutoNum type="arabicPeriod"/>
            </a:pPr>
            <a:r>
              <a:rPr lang="en-US" dirty="0" err="1">
                <a:latin typeface="Arial" charset="0"/>
              </a:rPr>
              <a:t>Kendala</a:t>
            </a:r>
            <a:r>
              <a:rPr lang="en-US" dirty="0">
                <a:latin typeface="Arial" charset="0"/>
              </a:rPr>
              <a:t> </a:t>
            </a:r>
            <a:r>
              <a:rPr lang="en-US" dirty="0" err="1">
                <a:latin typeface="Arial" charset="0"/>
              </a:rPr>
              <a:t>mana</a:t>
            </a:r>
            <a:r>
              <a:rPr lang="en-US" dirty="0">
                <a:latin typeface="Arial" charset="0"/>
              </a:rPr>
              <a:t> yang </a:t>
            </a:r>
            <a:r>
              <a:rPr lang="en-US" dirty="0" err="1">
                <a:latin typeface="Arial" charset="0"/>
              </a:rPr>
              <a:t>mendapatkan</a:t>
            </a:r>
            <a:r>
              <a:rPr lang="en-US" dirty="0">
                <a:latin typeface="Arial" charset="0"/>
              </a:rPr>
              <a:t> </a:t>
            </a:r>
            <a:r>
              <a:rPr lang="en-US" dirty="0" err="1">
                <a:latin typeface="Arial" charset="0"/>
              </a:rPr>
              <a:t>prioritas</a:t>
            </a:r>
            <a:r>
              <a:rPr lang="en-US" dirty="0">
                <a:latin typeface="Arial" charset="0"/>
              </a:rPr>
              <a:t> </a:t>
            </a:r>
            <a:r>
              <a:rPr lang="en-US" dirty="0" err="1">
                <a:latin typeface="Arial" charset="0"/>
              </a:rPr>
              <a:t>untuk</a:t>
            </a:r>
            <a:r>
              <a:rPr lang="en-US" dirty="0">
                <a:latin typeface="Arial" charset="0"/>
              </a:rPr>
              <a:t> </a:t>
            </a:r>
            <a:r>
              <a:rPr lang="en-US" dirty="0" err="1">
                <a:latin typeface="Arial" charset="0"/>
              </a:rPr>
              <a:t>dilonggarkan</a:t>
            </a:r>
            <a:r>
              <a:rPr lang="en-US" dirty="0">
                <a:latin typeface="Arial" charset="0"/>
              </a:rPr>
              <a:t> (</a:t>
            </a:r>
            <a:r>
              <a:rPr lang="en-US" dirty="0" err="1">
                <a:latin typeface="Arial" charset="0"/>
              </a:rPr>
              <a:t>dinaikkan</a:t>
            </a:r>
            <a:r>
              <a:rPr lang="en-US" dirty="0">
                <a:latin typeface="Arial" charset="0"/>
              </a:rPr>
              <a:t>)</a:t>
            </a:r>
          </a:p>
          <a:p>
            <a:pPr marL="342900" indent="-342900" eaLnBrk="0" hangingPunct="0">
              <a:buFontTx/>
              <a:buAutoNum type="arabicPeriod"/>
            </a:pPr>
            <a:r>
              <a:rPr lang="en-US" dirty="0" err="1">
                <a:latin typeface="Arial" charset="0"/>
              </a:rPr>
              <a:t>Seberapa</a:t>
            </a:r>
            <a:r>
              <a:rPr lang="en-US" dirty="0">
                <a:latin typeface="Arial" charset="0"/>
              </a:rPr>
              <a:t> </a:t>
            </a:r>
            <a:r>
              <a:rPr lang="en-US" dirty="0" err="1">
                <a:latin typeface="Arial" charset="0"/>
              </a:rPr>
              <a:t>besar</a:t>
            </a:r>
            <a:r>
              <a:rPr lang="en-US" dirty="0">
                <a:latin typeface="Arial" charset="0"/>
              </a:rPr>
              <a:t> </a:t>
            </a:r>
            <a:r>
              <a:rPr lang="en-US" dirty="0" err="1">
                <a:latin typeface="Arial" charset="0"/>
              </a:rPr>
              <a:t>koefisien</a:t>
            </a:r>
            <a:r>
              <a:rPr lang="en-US" dirty="0">
                <a:latin typeface="Arial" charset="0"/>
              </a:rPr>
              <a:t> </a:t>
            </a:r>
            <a:r>
              <a:rPr lang="en-US" dirty="0" err="1">
                <a:latin typeface="Arial" charset="0"/>
              </a:rPr>
              <a:t>fungsi</a:t>
            </a:r>
            <a:r>
              <a:rPr lang="en-US" dirty="0">
                <a:latin typeface="Arial" charset="0"/>
              </a:rPr>
              <a:t> </a:t>
            </a:r>
            <a:r>
              <a:rPr lang="en-US" dirty="0" err="1">
                <a:latin typeface="Arial" charset="0"/>
              </a:rPr>
              <a:t>tujuan</a:t>
            </a:r>
            <a:r>
              <a:rPr lang="en-US" dirty="0">
                <a:latin typeface="Arial" charset="0"/>
              </a:rPr>
              <a:t> </a:t>
            </a:r>
            <a:r>
              <a:rPr lang="en-US" dirty="0" err="1">
                <a:latin typeface="Arial" charset="0"/>
              </a:rPr>
              <a:t>dapat</a:t>
            </a:r>
            <a:r>
              <a:rPr lang="en-US" dirty="0">
                <a:latin typeface="Arial" charset="0"/>
              </a:rPr>
              <a:t> </a:t>
            </a:r>
            <a:r>
              <a:rPr lang="en-US" dirty="0" err="1">
                <a:latin typeface="Arial" charset="0"/>
              </a:rPr>
              <a:t>dibenarkan</a:t>
            </a:r>
            <a:r>
              <a:rPr lang="en-US" dirty="0">
                <a:latin typeface="Arial" charset="0"/>
              </a:rPr>
              <a:t> </a:t>
            </a:r>
            <a:r>
              <a:rPr lang="en-US" dirty="0" err="1">
                <a:latin typeface="Arial" charset="0"/>
              </a:rPr>
              <a:t>untuk</a:t>
            </a:r>
            <a:r>
              <a:rPr lang="en-US" dirty="0">
                <a:latin typeface="Arial" charset="0"/>
              </a:rPr>
              <a:t> </a:t>
            </a:r>
            <a:r>
              <a:rPr lang="en-US" dirty="0" err="1">
                <a:latin typeface="Arial" charset="0"/>
              </a:rPr>
              <a:t>berubah</a:t>
            </a:r>
            <a:r>
              <a:rPr lang="en-US" dirty="0">
                <a:latin typeface="Arial" charset="0"/>
              </a:rPr>
              <a:t>, </a:t>
            </a:r>
            <a:r>
              <a:rPr lang="en-US" dirty="0" err="1">
                <a:latin typeface="Arial" charset="0"/>
              </a:rPr>
              <a:t>tanpa</a:t>
            </a:r>
            <a:r>
              <a:rPr lang="en-US" dirty="0">
                <a:latin typeface="Arial" charset="0"/>
              </a:rPr>
              <a:t> </a:t>
            </a:r>
            <a:r>
              <a:rPr lang="en-US" dirty="0" err="1">
                <a:latin typeface="Arial" charset="0"/>
              </a:rPr>
              <a:t>mengubah</a:t>
            </a:r>
            <a:r>
              <a:rPr lang="en-US" dirty="0">
                <a:latin typeface="Arial" charset="0"/>
              </a:rPr>
              <a:t> </a:t>
            </a:r>
            <a:r>
              <a:rPr lang="en-US" dirty="0" err="1">
                <a:latin typeface="Arial" charset="0"/>
              </a:rPr>
              <a:t>solusi</a:t>
            </a:r>
            <a:r>
              <a:rPr lang="en-US" dirty="0">
                <a:latin typeface="Arial" charset="0"/>
              </a:rPr>
              <a:t> optimal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dissolve">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7173">
                                            <p:txEl>
                                              <p:pRg st="0" end="0"/>
                                            </p:txEl>
                                          </p:spTgt>
                                        </p:tgtEl>
                                        <p:attrNameLst>
                                          <p:attrName>style.visibility</p:attrName>
                                        </p:attrNameLst>
                                      </p:cBhvr>
                                      <p:to>
                                        <p:strVal val="visible"/>
                                      </p:to>
                                    </p:set>
                                    <p:anim calcmode="lin" valueType="num">
                                      <p:cBhvr additive="base">
                                        <p:cTn id="12" dur="500" fill="hold"/>
                                        <p:tgtEl>
                                          <p:spTgt spid="717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717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7173">
                                            <p:txEl>
                                              <p:pRg st="1" end="1"/>
                                            </p:txEl>
                                          </p:spTgt>
                                        </p:tgtEl>
                                        <p:attrNameLst>
                                          <p:attrName>style.visibility</p:attrName>
                                        </p:attrNameLst>
                                      </p:cBhvr>
                                      <p:to>
                                        <p:strVal val="visible"/>
                                      </p:to>
                                    </p:set>
                                    <p:anim calcmode="lin" valueType="num">
                                      <p:cBhvr additive="base">
                                        <p:cTn id="18" dur="500" fill="hold"/>
                                        <p:tgtEl>
                                          <p:spTgt spid="7173">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717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7173">
                                            <p:txEl>
                                              <p:pRg st="2" end="2"/>
                                            </p:txEl>
                                          </p:spTgt>
                                        </p:tgtEl>
                                        <p:attrNameLst>
                                          <p:attrName>style.visibility</p:attrName>
                                        </p:attrNameLst>
                                      </p:cBhvr>
                                      <p:to>
                                        <p:strVal val="visible"/>
                                      </p:to>
                                    </p:set>
                                    <p:anim calcmode="lin" valueType="num">
                                      <p:cBhvr additive="base">
                                        <p:cTn id="24" dur="500" fill="hold"/>
                                        <p:tgtEl>
                                          <p:spTgt spid="7173">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717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2400" dirty="0" smtClean="0"/>
              <a:t>PERSOALAN DASAR DALAM ANALISIS SENSITIVITAS </a:t>
            </a:r>
            <a:br>
              <a:rPr lang="id-ID" sz="2400" dirty="0" smtClean="0"/>
            </a:br>
            <a:r>
              <a:rPr lang="id-ID" sz="2400" dirty="0" smtClean="0"/>
              <a:t>PADA METODE GRAFIK</a:t>
            </a:r>
            <a:endParaRPr lang="id-ID" sz="2400" dirty="0"/>
          </a:p>
        </p:txBody>
      </p:sp>
      <p:sp>
        <p:nvSpPr>
          <p:cNvPr id="3" name="Content Placeholder 2"/>
          <p:cNvSpPr>
            <a:spLocks noGrp="1"/>
          </p:cNvSpPr>
          <p:nvPr>
            <p:ph sz="quarter" idx="1"/>
          </p:nvPr>
        </p:nvSpPr>
        <p:spPr/>
        <p:txBody>
          <a:bodyPr/>
          <a:lstStyle/>
          <a:p>
            <a:pPr marL="514350" indent="-514350">
              <a:buClrTx/>
              <a:buFont typeface="+mj-lt"/>
              <a:buAutoNum type="arabicPeriod"/>
            </a:pPr>
            <a:r>
              <a:rPr lang="id-ID" dirty="0" smtClean="0"/>
              <a:t>Jika terjadi kenaikan atau penurunan sumber-sunber (analisis sensitivitas ruas kanan pembatas)</a:t>
            </a:r>
          </a:p>
          <a:p>
            <a:pPr marL="514350" indent="-514350">
              <a:buClrTx/>
              <a:buFont typeface="+mj-lt"/>
              <a:buAutoNum type="arabicPeriod"/>
            </a:pPr>
            <a:r>
              <a:rPr lang="id-ID" dirty="0" smtClean="0"/>
              <a:t>Sumber mana yang diberikan prioritas untuk dinaikkan</a:t>
            </a:r>
          </a:p>
          <a:p>
            <a:pPr marL="514350" indent="-514350">
              <a:buClrTx/>
              <a:buFont typeface="+mj-lt"/>
              <a:buAutoNum type="arabicPeriod"/>
            </a:pPr>
            <a:r>
              <a:rPr lang="id-ID" dirty="0" smtClean="0"/>
              <a:t>Berapa banyak perubahan pada koefisien fungsi tujuan</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800" dirty="0" smtClean="0"/>
              <a:t>APLIKASI </a:t>
            </a:r>
            <a:r>
              <a:rPr lang="id-ID" sz="2800" dirty="0" smtClean="0"/>
              <a:t>ANALISIS </a:t>
            </a:r>
            <a:r>
              <a:rPr lang="id-ID" sz="2800" dirty="0" smtClean="0"/>
              <a:t>SENSIVITAS PADA METODE GRAFIK</a:t>
            </a:r>
            <a:endParaRPr lang="id-ID" sz="2800" dirty="0"/>
          </a:p>
        </p:txBody>
      </p:sp>
      <p:sp>
        <p:nvSpPr>
          <p:cNvPr id="3" name="Content Placeholder 2"/>
          <p:cNvSpPr>
            <a:spLocks noGrp="1"/>
          </p:cNvSpPr>
          <p:nvPr>
            <p:ph sz="quarter" idx="1"/>
          </p:nvPr>
        </p:nvSpPr>
        <p:spPr/>
        <p:txBody>
          <a:bodyPr/>
          <a:lstStyle/>
          <a:p>
            <a:r>
              <a:rPr lang="id-ID" dirty="0" smtClean="0"/>
              <a:t>Contoh :</a:t>
            </a:r>
          </a:p>
          <a:p>
            <a:r>
              <a:rPr lang="id-ID" dirty="0" smtClean="0"/>
              <a:t>FT max = Z = 3X1 + 4X2</a:t>
            </a:r>
          </a:p>
          <a:p>
            <a:pPr lvl="1"/>
            <a:r>
              <a:rPr lang="id-ID" dirty="0" smtClean="0"/>
              <a:t>Kendala Pembatas :</a:t>
            </a:r>
          </a:p>
          <a:p>
            <a:pPr lvl="2">
              <a:buNone/>
            </a:pPr>
            <a:r>
              <a:rPr lang="id-ID" dirty="0" smtClean="0"/>
              <a:t>2X1   +   3X2   </a:t>
            </a:r>
            <a:r>
              <a:rPr lang="id-ID" u="sng" dirty="0" smtClean="0"/>
              <a:t>&lt;</a:t>
            </a:r>
            <a:r>
              <a:rPr lang="id-ID" dirty="0" smtClean="0"/>
              <a:t>  24    ........... (1)</a:t>
            </a:r>
          </a:p>
          <a:p>
            <a:pPr lvl="2">
              <a:buNone/>
            </a:pPr>
            <a:r>
              <a:rPr lang="id-ID" dirty="0" smtClean="0"/>
              <a:t>3X1   +     X2   </a:t>
            </a:r>
            <a:r>
              <a:rPr lang="id-ID" u="sng" dirty="0" smtClean="0"/>
              <a:t>&lt;</a:t>
            </a:r>
            <a:r>
              <a:rPr lang="id-ID" dirty="0" smtClean="0"/>
              <a:t>  21    ........... (2)</a:t>
            </a:r>
          </a:p>
          <a:p>
            <a:pPr lvl="2">
              <a:buNone/>
            </a:pPr>
            <a:r>
              <a:rPr lang="id-ID" dirty="0" smtClean="0"/>
              <a:t>  X1   +     X2   </a:t>
            </a:r>
            <a:r>
              <a:rPr lang="id-ID" u="sng" dirty="0" smtClean="0"/>
              <a:t>&lt;</a:t>
            </a:r>
            <a:r>
              <a:rPr lang="id-ID" dirty="0" smtClean="0"/>
              <a:t>    9    ........... (3)</a:t>
            </a:r>
          </a:p>
          <a:p>
            <a:pPr lvl="2">
              <a:buNone/>
            </a:pPr>
            <a:r>
              <a:rPr lang="id-ID" dirty="0" smtClean="0"/>
              <a:t>                  X1  </a:t>
            </a:r>
            <a:r>
              <a:rPr lang="id-ID" u="sng" dirty="0" smtClean="0"/>
              <a:t>&gt;</a:t>
            </a:r>
            <a:r>
              <a:rPr lang="id-ID" dirty="0" smtClean="0"/>
              <a:t>    0    ........... (4)</a:t>
            </a:r>
          </a:p>
          <a:p>
            <a:pPr lvl="2">
              <a:buNone/>
            </a:pPr>
            <a:r>
              <a:rPr lang="id-ID" dirty="0" smtClean="0"/>
              <a:t>                  X2  </a:t>
            </a:r>
            <a:r>
              <a:rPr lang="id-ID" u="sng" dirty="0" smtClean="0"/>
              <a:t>&gt;</a:t>
            </a:r>
            <a:r>
              <a:rPr lang="id-ID" dirty="0" smtClean="0"/>
              <a:t>    0    ........... (5)</a:t>
            </a:r>
          </a:p>
          <a:p>
            <a:pPr lvl="2"/>
            <a:r>
              <a:rPr lang="id-ID" dirty="0" smtClean="0"/>
              <a:t>Tentukan Nilai X1 dan X2</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sz="quarter" idx="1"/>
          </p:nvPr>
        </p:nvSpPr>
        <p:spPr>
          <a:xfrm>
            <a:off x="381000" y="685800"/>
            <a:ext cx="8739188" cy="5791200"/>
          </a:xfrm>
        </p:spPr>
        <p:txBody>
          <a:bodyPr/>
          <a:lstStyle/>
          <a:p>
            <a:r>
              <a:rPr lang="id-ID" dirty="0" smtClean="0"/>
              <a:t>Pembatas 1 :</a:t>
            </a:r>
          </a:p>
          <a:p>
            <a:pPr lvl="3"/>
            <a:r>
              <a:rPr lang="id-ID" dirty="0" smtClean="0"/>
              <a:t>2X1   +   3X2   </a:t>
            </a:r>
            <a:r>
              <a:rPr lang="id-ID" u="sng" dirty="0" smtClean="0"/>
              <a:t>&lt;</a:t>
            </a:r>
            <a:r>
              <a:rPr lang="id-ID" dirty="0" smtClean="0"/>
              <a:t>  24    ........... (1)</a:t>
            </a:r>
          </a:p>
          <a:p>
            <a:pPr lvl="4"/>
            <a:r>
              <a:rPr lang="id-ID" dirty="0" smtClean="0"/>
              <a:t>2X1 = 24 ....... X1 = 12</a:t>
            </a:r>
          </a:p>
          <a:p>
            <a:pPr lvl="4"/>
            <a:r>
              <a:rPr lang="id-ID" dirty="0" smtClean="0"/>
              <a:t>3X2 = 24 ....... X2 =  8</a:t>
            </a:r>
          </a:p>
          <a:p>
            <a:r>
              <a:rPr lang="id-ID" dirty="0" smtClean="0"/>
              <a:t>Pembatas 2 :</a:t>
            </a:r>
          </a:p>
          <a:p>
            <a:pPr lvl="3"/>
            <a:r>
              <a:rPr lang="id-ID" dirty="0" smtClean="0"/>
              <a:t>3X1   +     X2   </a:t>
            </a:r>
            <a:r>
              <a:rPr lang="id-ID" u="sng" dirty="0" smtClean="0"/>
              <a:t>&lt;</a:t>
            </a:r>
            <a:r>
              <a:rPr lang="id-ID" dirty="0" smtClean="0"/>
              <a:t>  21    ........... (2)</a:t>
            </a:r>
          </a:p>
          <a:p>
            <a:pPr lvl="4"/>
            <a:r>
              <a:rPr lang="id-ID" dirty="0" smtClean="0"/>
              <a:t>3X1 = 21 ....... X1 = 7</a:t>
            </a:r>
          </a:p>
          <a:p>
            <a:pPr lvl="4"/>
            <a:r>
              <a:rPr lang="id-ID" dirty="0" smtClean="0"/>
              <a:t>  X2 = 21 ....... X2 = 21</a:t>
            </a:r>
          </a:p>
          <a:p>
            <a:r>
              <a:rPr lang="id-ID" dirty="0" smtClean="0"/>
              <a:t>Pembatas 3 :</a:t>
            </a:r>
          </a:p>
          <a:p>
            <a:pPr lvl="3"/>
            <a:r>
              <a:rPr lang="id-ID" dirty="0" smtClean="0"/>
              <a:t>X1   +     X2   </a:t>
            </a:r>
            <a:r>
              <a:rPr lang="id-ID" u="sng" dirty="0" smtClean="0"/>
              <a:t>&lt;</a:t>
            </a:r>
            <a:r>
              <a:rPr lang="id-ID" dirty="0" smtClean="0"/>
              <a:t>    9    ........... (3)</a:t>
            </a:r>
          </a:p>
          <a:p>
            <a:pPr lvl="4"/>
            <a:r>
              <a:rPr lang="id-ID" dirty="0" smtClean="0"/>
              <a:t>X 1  =  9</a:t>
            </a:r>
          </a:p>
          <a:p>
            <a:pPr lvl="4"/>
            <a:r>
              <a:rPr lang="id-ID" dirty="0" smtClean="0"/>
              <a:t>X2   =  9</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Perubahan Pembatas (1)</a:t>
            </a:r>
            <a:endParaRPr lang="id-ID" dirty="0"/>
          </a:p>
        </p:txBody>
      </p:sp>
      <p:sp>
        <p:nvSpPr>
          <p:cNvPr id="3" name="Content Placeholder 2"/>
          <p:cNvSpPr>
            <a:spLocks noGrp="1"/>
          </p:cNvSpPr>
          <p:nvPr>
            <p:ph sz="quarter" idx="1"/>
          </p:nvPr>
        </p:nvSpPr>
        <p:spPr/>
        <p:txBody>
          <a:bodyPr/>
          <a:lstStyle/>
          <a:p>
            <a:r>
              <a:rPr lang="id-ID" dirty="0" smtClean="0"/>
              <a:t>Titik X  = Perpotongan antara pembatas (5) dengan pembatas (3)</a:t>
            </a:r>
          </a:p>
          <a:p>
            <a:pPr lvl="1"/>
            <a:r>
              <a:rPr lang="id-ID" dirty="0" smtClean="0"/>
              <a:t>Pembatas (3)  = X1   +     X2   =    9    </a:t>
            </a:r>
          </a:p>
          <a:p>
            <a:pPr lvl="1"/>
            <a:r>
              <a:rPr lang="id-ID" dirty="0" smtClean="0"/>
              <a:t>Pembatas (5)  = X1                  =   0</a:t>
            </a:r>
          </a:p>
          <a:p>
            <a:pPr lvl="4"/>
            <a:r>
              <a:rPr lang="id-ID" dirty="0" smtClean="0"/>
              <a:t>                   -------------------------------</a:t>
            </a:r>
          </a:p>
          <a:p>
            <a:pPr lvl="4"/>
            <a:r>
              <a:rPr lang="id-ID" dirty="0" smtClean="0"/>
              <a:t>                                                       9</a:t>
            </a:r>
          </a:p>
          <a:p>
            <a:pPr lvl="4" indent="-1597025">
              <a:buNone/>
            </a:pPr>
            <a:r>
              <a:rPr lang="id-ID" dirty="0" smtClean="0"/>
              <a:t>Titik optimum untuk X = ( 0, 9)</a:t>
            </a:r>
          </a:p>
          <a:p>
            <a:pPr lvl="4" indent="-1597025">
              <a:buNone/>
            </a:pPr>
            <a:r>
              <a:rPr lang="id-ID" dirty="0" smtClean="0"/>
              <a:t>Perubahan nilai ruas kanan pembatas (1) =   2X1   +   3X2   =  24 </a:t>
            </a:r>
          </a:p>
          <a:p>
            <a:pPr lvl="4" indent="-1597025">
              <a:buNone/>
            </a:pPr>
            <a:r>
              <a:rPr lang="id-ID" dirty="0" smtClean="0"/>
              <a:t>	sehingga      2(0)   +   3(9)   =  27</a:t>
            </a:r>
          </a:p>
          <a:p>
            <a:pPr lvl="4" indent="-1597025">
              <a:buNone/>
            </a:pPr>
            <a:r>
              <a:rPr lang="id-ID" dirty="0" smtClean="0"/>
              <a:t>Perubahan nilai FT = Z = 3(0) + 4(9) = 36</a:t>
            </a:r>
          </a:p>
          <a:p>
            <a:pPr lvl="4" indent="-1597025">
              <a:buNone/>
            </a:pP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18">
      <a:dk1>
        <a:sysClr val="windowText" lastClr="000000"/>
      </a:dk1>
      <a:lt1>
        <a:sysClr val="window" lastClr="FFFFFF"/>
      </a:lt1>
      <a:dk2>
        <a:srgbClr val="3E3D2D"/>
      </a:dk2>
      <a:lt2>
        <a:srgbClr val="F5B9F5"/>
      </a:lt2>
      <a:accent1>
        <a:srgbClr val="FA86FA"/>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760</TotalTime>
  <Words>1366</Words>
  <Application>Microsoft Office PowerPoint</Application>
  <PresentationFormat>On-screen Show (4:3)</PresentationFormat>
  <Paragraphs>267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Oriel</vt:lpstr>
      <vt:lpstr>Slide 1</vt:lpstr>
      <vt:lpstr>Analisa Sensitivitas</vt:lpstr>
      <vt:lpstr>PERTANYAAN PADA ANALISIS SENSIVITAS</vt:lpstr>
      <vt:lpstr>Jenis Pembatas/Kendala</vt:lpstr>
      <vt:lpstr>Ada tiga pertanyaan yang ingin dijawab dalam analisa sensitivitas</vt:lpstr>
      <vt:lpstr>PERSOALAN DASAR DALAM ANALISIS SENSITIVITAS  PADA METODE GRAFIK</vt:lpstr>
      <vt:lpstr>APLIKASI ANALISIS SENSIVITAS PADA METODE GRAFIK</vt:lpstr>
      <vt:lpstr>Slide 8</vt:lpstr>
      <vt:lpstr>Perubahan Pembatas (1)</vt:lpstr>
      <vt:lpstr>Perubahan Pembatas (3)</vt:lpstr>
      <vt:lpstr>Perubahan Pembatas (2)</vt:lpstr>
      <vt:lpstr>Slide 12</vt:lpstr>
      <vt:lpstr>Slide 13</vt:lpstr>
      <vt:lpstr>Slide 14</vt:lpstr>
      <vt:lpstr>Slide 15</vt:lpstr>
      <vt:lpstr>Slide 16</vt:lpstr>
      <vt:lpstr>Slide 17</vt:lpstr>
    </vt:vector>
  </TitlesOfParts>
  <Company>faperta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rosihan</dc:creator>
  <cp:lastModifiedBy>user</cp:lastModifiedBy>
  <cp:revision>121</cp:revision>
  <dcterms:created xsi:type="dcterms:W3CDTF">2005-05-19T06:51:38Z</dcterms:created>
  <dcterms:modified xsi:type="dcterms:W3CDTF">2018-04-04T01:33:00Z</dcterms:modified>
</cp:coreProperties>
</file>