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87" r:id="rId14"/>
    <p:sldId id="291" r:id="rId15"/>
    <p:sldId id="292" r:id="rId16"/>
    <p:sldId id="293" r:id="rId17"/>
    <p:sldId id="294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295" r:id="rId26"/>
    <p:sldId id="267" r:id="rId27"/>
    <p:sldId id="261" r:id="rId28"/>
    <p:sldId id="262" r:id="rId29"/>
    <p:sldId id="264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CCFF66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3" d="100"/>
          <a:sy n="43" d="100"/>
        </p:scale>
        <p:origin x="-2670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85DE29-A32A-4DE3-8882-223C97604213}" type="datetimeFigureOut">
              <a:rPr lang="id-ID" smtClean="0"/>
              <a:pPr/>
              <a:t>04/04/2018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81CE4A-AD94-4690-9E2E-785E79710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0906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METODE SIMPLEKS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4429132"/>
            <a:ext cx="6172200" cy="1371600"/>
          </a:xfrm>
        </p:spPr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1604" y="857232"/>
            <a:ext cx="6172200" cy="714380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KUANTITATIF</a:t>
            </a:r>
            <a:br>
              <a:rPr kumimoji="0" lang="id-ID" sz="11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d-ID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Literasi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284984"/>
            <a:ext cx="8424936" cy="12241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Terjadi perubahan posisi/letak, dimana X</a:t>
            </a:r>
            <a:r>
              <a:rPr lang="id-ID" baseline="-25000" dirty="0" smtClean="0"/>
              <a:t>1</a:t>
            </a:r>
            <a:r>
              <a:rPr lang="id-ID" dirty="0" smtClean="0"/>
              <a:t> (EV) akan menggantikan posisi S</a:t>
            </a:r>
            <a:r>
              <a:rPr lang="id-ID" baseline="-25000" dirty="0" smtClean="0"/>
              <a:t>3</a:t>
            </a:r>
            <a:r>
              <a:rPr lang="id-ID" dirty="0" smtClean="0"/>
              <a:t> (LV). Pivot (Pertemuan EV dengan LV) harus diubah menjadi angka 1, sehingga nilai dari X</a:t>
            </a:r>
            <a:r>
              <a:rPr lang="id-ID" baseline="-25000" dirty="0" smtClean="0"/>
              <a:t>1</a:t>
            </a:r>
            <a:r>
              <a:rPr lang="id-ID" dirty="0" smtClean="0"/>
              <a:t> baru adalah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1062511"/>
              </p:ext>
            </p:extLst>
          </p:nvPr>
        </p:nvGraphicFramePr>
        <p:xfrm>
          <a:off x="457200" y="836613"/>
          <a:ext cx="8147248" cy="2304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512"/>
                <a:gridCol w="720080"/>
                <a:gridCol w="720080"/>
                <a:gridCol w="720080"/>
                <a:gridCol w="797808"/>
                <a:gridCol w="642352"/>
                <a:gridCol w="648072"/>
                <a:gridCol w="936104"/>
                <a:gridCol w="924635"/>
                <a:gridCol w="515525"/>
              </a:tblGrid>
              <a:tr h="384059">
                <a:tc gridSpan="2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EV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11,94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5,58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3,03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LV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8917578"/>
              </p:ext>
            </p:extLst>
          </p:nvPr>
        </p:nvGraphicFramePr>
        <p:xfrm>
          <a:off x="755576" y="4718064"/>
          <a:ext cx="6707088" cy="76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512"/>
                <a:gridCol w="720080"/>
                <a:gridCol w="720080"/>
                <a:gridCol w="720080"/>
                <a:gridCol w="797808"/>
                <a:gridCol w="642352"/>
                <a:gridCol w="648072"/>
                <a:gridCol w="936104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31912" y="5517232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adalah 0,33, sehingga semua angka yang ada dalam LV dibagi 1/3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0937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6026679"/>
              </p:ext>
            </p:extLst>
          </p:nvPr>
        </p:nvGraphicFramePr>
        <p:xfrm>
          <a:off x="440721" y="2852936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023"/>
                <a:gridCol w="893645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 </a:t>
                      </a:r>
                      <a:r>
                        <a:rPr lang="id-ID" baseline="0" dirty="0" smtClean="0"/>
                        <a:t>baru (0,33)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32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>
                          <a:latin typeface="+mn-lt"/>
                        </a:rPr>
                        <a:t>Z 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831921"/>
            <a:ext cx="842493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ini dilakukan terhadap nilai Z, X</a:t>
            </a:r>
            <a:r>
              <a:rPr lang="id-ID" baseline="-25000" dirty="0" smtClean="0"/>
              <a:t>2</a:t>
            </a:r>
            <a:r>
              <a:rPr lang="id-ID" dirty="0" smtClean="0"/>
              <a:t> dan S</a:t>
            </a:r>
            <a:r>
              <a:rPr lang="id-ID" baseline="-25000" dirty="0" smtClean="0"/>
              <a:t>2</a:t>
            </a:r>
            <a:r>
              <a:rPr lang="id-ID" dirty="0" smtClean="0"/>
              <a:t>  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dilakukan terutama berkaitan dengan nilai yang terdapat pada EV, dimana nilainya harus menjadi 0.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204864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Z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555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4827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X</a:t>
            </a:r>
            <a:r>
              <a:rPr lang="id-ID" sz="2000" b="1" baseline="-25000" dirty="0" smtClean="0"/>
              <a:t>2</a:t>
            </a:r>
            <a:endParaRPr lang="id-ID" sz="2000" b="1" baseline="-250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1170819"/>
              </p:ext>
            </p:extLst>
          </p:nvPr>
        </p:nvGraphicFramePr>
        <p:xfrm>
          <a:off x="395536" y="604937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992476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 </a:t>
                      </a:r>
                      <a:r>
                        <a:rPr lang="id-ID" baseline="0" dirty="0" smtClean="0"/>
                        <a:t>baru (-0,67)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X</a:t>
                      </a:r>
                      <a:r>
                        <a:rPr lang="id-ID" sz="2000" baseline="-25000" dirty="0" smtClean="0"/>
                        <a:t>2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0634788"/>
              </p:ext>
            </p:extLst>
          </p:nvPr>
        </p:nvGraphicFramePr>
        <p:xfrm>
          <a:off x="379730" y="3933056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998"/>
                <a:gridCol w="976670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 </a:t>
                      </a:r>
                      <a:r>
                        <a:rPr lang="id-ID" baseline="0" dirty="0" smtClean="0"/>
                        <a:t>baru (-2,33)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-2,33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2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5788" y="3356992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S</a:t>
            </a:r>
            <a:r>
              <a:rPr lang="id-ID" sz="2000" b="1" baseline="-25000" dirty="0" smtClean="0"/>
              <a:t>2</a:t>
            </a:r>
            <a:endParaRPr lang="id-ID" sz="2000" b="1" baseline="-25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588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4868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id-ID" dirty="0" smtClean="0"/>
              <a:t>Literasi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99367812"/>
              </p:ext>
            </p:extLst>
          </p:nvPr>
        </p:nvGraphicFramePr>
        <p:xfrm>
          <a:off x="467544" y="1196752"/>
          <a:ext cx="7467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Variabel Basis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Variabel Non Basis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4041068"/>
            <a:ext cx="864096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Variabel basis sudah tidak ada yang negatif, sehingga persoalan tersebut sudah optimal, dimana </a:t>
            </a:r>
            <a:r>
              <a:rPr lang="id-ID" dirty="0"/>
              <a:t>X</a:t>
            </a:r>
            <a:r>
              <a:rPr lang="id-ID" baseline="-25000" dirty="0"/>
              <a:t>1</a:t>
            </a:r>
            <a:r>
              <a:rPr lang="id-ID" dirty="0" smtClean="0"/>
              <a:t> = 3, X</a:t>
            </a:r>
            <a:r>
              <a:rPr lang="id-ID" baseline="-25000" dirty="0" smtClean="0"/>
              <a:t>2</a:t>
            </a:r>
            <a:r>
              <a:rPr lang="id-ID" dirty="0" smtClean="0"/>
              <a:t> = 6, dan Z = 33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3170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Teknik artificial variabel: teknik 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9036496" cy="6021288"/>
          </a:xfrm>
        </p:spPr>
        <p:txBody>
          <a:bodyPr>
            <a:normAutofit fontScale="925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Digunakan jika  beberapa pembatasan atau kendala memiliki tanda ( </a:t>
            </a:r>
            <a:r>
              <a:rPr lang="id-ID" u="sng" dirty="0" smtClean="0"/>
              <a:t>&gt;</a:t>
            </a:r>
            <a:r>
              <a:rPr lang="id-ID" dirty="0" smtClean="0"/>
              <a:t> ) dan ( = 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Prosedur perhitungan :</a:t>
            </a:r>
          </a:p>
          <a:p>
            <a:pPr marL="439738" lvl="1" indent="-263525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Konversian persoalan ke dalam bentuk persamaan.</a:t>
            </a:r>
          </a:p>
          <a:p>
            <a:pPr marL="439738" lvl="1" indent="-263525">
              <a:buClr>
                <a:schemeClr val="tx1"/>
              </a:buClr>
              <a:buFont typeface="+mj-lt"/>
              <a:buAutoNum type="arabicPeriod"/>
            </a:pPr>
            <a:endParaRPr lang="id-ID" sz="900" dirty="0" smtClean="0"/>
          </a:p>
          <a:p>
            <a:pPr marL="439738" lvl="1" indent="-263525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Tambahkan </a:t>
            </a:r>
            <a:r>
              <a:rPr lang="id-ID" b="1" i="1" dirty="0" smtClean="0">
                <a:solidFill>
                  <a:srgbClr val="006600"/>
                </a:solidFill>
              </a:rPr>
              <a:t>variabel non-negatif </a:t>
            </a:r>
            <a:r>
              <a:rPr lang="id-ID" dirty="0" smtClean="0"/>
              <a:t>pada ruas kiri dari pembatas yang memiliki tanda </a:t>
            </a:r>
            <a:r>
              <a:rPr lang="id-ID" dirty="0"/>
              <a:t>( </a:t>
            </a:r>
            <a:r>
              <a:rPr lang="id-ID" u="sng" dirty="0"/>
              <a:t>&gt;</a:t>
            </a:r>
            <a:r>
              <a:rPr lang="id-ID" dirty="0"/>
              <a:t> ) dan ( = </a:t>
            </a:r>
            <a:r>
              <a:rPr lang="id-ID" dirty="0" smtClean="0"/>
              <a:t>). Variabel ini disebut </a:t>
            </a:r>
            <a:r>
              <a:rPr lang="id-ID" b="1" i="1" dirty="0" smtClean="0">
                <a:solidFill>
                  <a:srgbClr val="006600"/>
                </a:solidFill>
              </a:rPr>
              <a:t>artificial variable </a:t>
            </a:r>
            <a:r>
              <a:rPr lang="id-ID" dirty="0" smtClean="0"/>
              <a:t>(R). Agar R nilainya nol pada solusi akhir, maka fungsi tujuan dikalikan dengan suatu bilangan yang sangat besar yaitu bilangan M, dimana M adalah (-M) pada maksimisasai dan (+M) pada minimisasi.</a:t>
            </a:r>
          </a:p>
          <a:p>
            <a:pPr marL="439738" lvl="1" indent="-263525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endParaRPr lang="id-ID" sz="900" dirty="0" smtClean="0"/>
          </a:p>
          <a:p>
            <a:pPr marL="439738" lvl="1" indent="-263525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Gunakan </a:t>
            </a:r>
            <a:r>
              <a:rPr lang="id-ID" b="1" i="1" dirty="0" smtClean="0">
                <a:solidFill>
                  <a:srgbClr val="006600"/>
                </a:solidFill>
              </a:rPr>
              <a:t>artificial variabel </a:t>
            </a:r>
            <a:r>
              <a:rPr lang="id-ID" dirty="0" smtClean="0"/>
              <a:t>sebagai solusi basis awal.   Jika koefisien basis variabel tidak sama dengan nol pada tabel awal, maka dilakukan eliminasi, sehingga diperoleh nilai nol.</a:t>
            </a:r>
          </a:p>
          <a:p>
            <a:pPr marL="439738" lvl="2" indent="-263525">
              <a:buClr>
                <a:schemeClr val="tx1"/>
              </a:buClr>
              <a:buNone/>
            </a:pPr>
            <a:r>
              <a:rPr lang="id-ID" dirty="0" smtClean="0"/>
              <a:t>		</a:t>
            </a:r>
            <a:r>
              <a:rPr lang="id-ID" b="1" dirty="0" smtClean="0">
                <a:solidFill>
                  <a:srgbClr val="C00000"/>
                </a:solidFill>
              </a:rPr>
              <a:t>Pers Z baru = Pers Z lama + (M x Pers R1) + (M x Pers R2)</a:t>
            </a:r>
          </a:p>
          <a:p>
            <a:pPr marL="439738" lvl="2" indent="-263525">
              <a:buClr>
                <a:schemeClr val="tx1"/>
              </a:buClr>
              <a:buNone/>
            </a:pPr>
            <a:endParaRPr lang="id-ID" sz="900" b="1" dirty="0" smtClean="0">
              <a:solidFill>
                <a:srgbClr val="C00000"/>
              </a:solidFill>
            </a:endParaRPr>
          </a:p>
          <a:p>
            <a:pPr marL="439738" lvl="1" indent="-263525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Untuk mendapatkan nilai atau solusi yang optimal, maka proses yang dilakukan sama dengan proses yang dilakukan pada metode simpleks dengan </a:t>
            </a:r>
            <a:r>
              <a:rPr lang="id-ID" b="1" i="1" dirty="0" smtClean="0">
                <a:solidFill>
                  <a:srgbClr val="006600"/>
                </a:solidFill>
              </a:rPr>
              <a:t>slack variable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59445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id-ID" dirty="0"/>
              <a:t>Teknik artificial variabel: teknik 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720725"/>
            <a:r>
              <a:rPr lang="id-ID" dirty="0"/>
              <a:t>Contoh 1 :</a:t>
            </a:r>
          </a:p>
          <a:p>
            <a:pPr marL="720725"/>
            <a:endParaRPr lang="id-ID" dirty="0"/>
          </a:p>
          <a:p>
            <a:pPr marL="446405" indent="0">
              <a:buNone/>
            </a:pPr>
            <a:r>
              <a:rPr lang="id-ID" dirty="0"/>
              <a:t>FT  = Z = </a:t>
            </a:r>
            <a:r>
              <a:rPr lang="id-ID" dirty="0" smtClean="0"/>
              <a:t>5X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12X</a:t>
            </a:r>
            <a:r>
              <a:rPr lang="id-ID" baseline="-25000" dirty="0" smtClean="0"/>
              <a:t>2</a:t>
            </a:r>
            <a:r>
              <a:rPr lang="id-ID" dirty="0" smtClean="0"/>
              <a:t> + 4X</a:t>
            </a:r>
            <a:r>
              <a:rPr lang="id-ID" baseline="-25000" dirty="0" smtClean="0"/>
              <a:t>3</a:t>
            </a:r>
          </a:p>
          <a:p>
            <a:pPr marL="446405" indent="0">
              <a:buNone/>
            </a:pPr>
            <a:endParaRPr lang="id-ID" baseline="-25000" dirty="0"/>
          </a:p>
          <a:p>
            <a:pPr marL="446405" indent="0">
              <a:buNone/>
            </a:pPr>
            <a:r>
              <a:rPr lang="id-ID" dirty="0" smtClean="0"/>
              <a:t>Kendala/pembatas </a:t>
            </a:r>
            <a:r>
              <a:rPr lang="id-ID" dirty="0"/>
              <a:t>:</a:t>
            </a:r>
          </a:p>
          <a:p>
            <a:pPr marL="446405" indent="0">
              <a:buNone/>
            </a:pPr>
            <a:r>
              <a:rPr lang="id-ID" dirty="0" smtClean="0"/>
              <a:t>	  X</a:t>
            </a:r>
            <a:r>
              <a:rPr lang="id-ID" baseline="-25000" dirty="0" smtClean="0"/>
              <a:t>1</a:t>
            </a:r>
            <a:r>
              <a:rPr lang="id-ID" dirty="0" smtClean="0"/>
              <a:t>   </a:t>
            </a:r>
            <a:r>
              <a:rPr lang="id-ID" dirty="0"/>
              <a:t>+  </a:t>
            </a:r>
            <a:r>
              <a:rPr lang="id-ID" dirty="0" smtClean="0"/>
              <a:t>  2X</a:t>
            </a:r>
            <a:r>
              <a:rPr lang="id-ID" baseline="-25000" dirty="0" smtClean="0"/>
              <a:t>2</a:t>
            </a:r>
            <a:r>
              <a:rPr lang="id-ID" dirty="0" smtClean="0"/>
              <a:t>   +      X</a:t>
            </a:r>
            <a:r>
              <a:rPr lang="id-ID" baseline="-25000" dirty="0" smtClean="0"/>
              <a:t>3      </a:t>
            </a:r>
            <a:r>
              <a:rPr lang="id-ID" u="sng" dirty="0" smtClean="0"/>
              <a:t>&lt;</a:t>
            </a:r>
            <a:r>
              <a:rPr lang="id-ID" dirty="0" smtClean="0"/>
              <a:t>    5</a:t>
            </a:r>
            <a:endParaRPr lang="id-ID" dirty="0"/>
          </a:p>
          <a:p>
            <a:pPr marL="446405" indent="0">
              <a:buNone/>
            </a:pPr>
            <a:r>
              <a:rPr lang="id-ID" dirty="0" smtClean="0"/>
              <a:t>	2X</a:t>
            </a:r>
            <a:r>
              <a:rPr lang="id-ID" baseline="-25000" dirty="0" smtClean="0"/>
              <a:t>1</a:t>
            </a:r>
            <a:r>
              <a:rPr lang="id-ID" dirty="0" smtClean="0"/>
              <a:t>   -     2X</a:t>
            </a:r>
            <a:r>
              <a:rPr lang="id-ID" baseline="-25000" dirty="0" smtClean="0"/>
              <a:t>2</a:t>
            </a:r>
            <a:r>
              <a:rPr lang="id-ID" dirty="0" smtClean="0"/>
              <a:t>   +    3X</a:t>
            </a:r>
            <a:r>
              <a:rPr lang="id-ID" baseline="-25000" dirty="0" smtClean="0"/>
              <a:t>3      =</a:t>
            </a:r>
            <a:r>
              <a:rPr lang="id-ID" dirty="0" smtClean="0"/>
              <a:t>     2</a:t>
            </a:r>
            <a:endParaRPr lang="id-ID" dirty="0"/>
          </a:p>
          <a:p>
            <a:pPr marL="446405" indent="0">
              <a:buNone/>
            </a:pPr>
            <a:r>
              <a:rPr lang="id-ID" dirty="0" smtClean="0"/>
              <a:t>			 X</a:t>
            </a:r>
            <a:r>
              <a:rPr lang="id-ID" baseline="-25000" dirty="0" smtClean="0"/>
              <a:t>1</a:t>
            </a:r>
            <a:r>
              <a:rPr lang="id-ID" dirty="0" smtClean="0"/>
              <a:t>,X</a:t>
            </a:r>
            <a:r>
              <a:rPr lang="id-ID" baseline="-25000" dirty="0" smtClean="0"/>
              <a:t>2, </a:t>
            </a:r>
            <a:r>
              <a:rPr lang="id-ID" dirty="0"/>
              <a:t>X</a:t>
            </a:r>
            <a:r>
              <a:rPr lang="id-ID" baseline="-25000" dirty="0"/>
              <a:t>3</a:t>
            </a:r>
            <a:r>
              <a:rPr lang="id-ID" dirty="0" smtClean="0"/>
              <a:t>    </a:t>
            </a:r>
            <a:r>
              <a:rPr lang="id-ID" u="sng" dirty="0" smtClean="0"/>
              <a:t>&gt;</a:t>
            </a:r>
            <a:r>
              <a:rPr lang="id-ID" dirty="0" smtClean="0"/>
              <a:t>    0</a:t>
            </a:r>
            <a:endParaRPr lang="id-ID" dirty="0"/>
          </a:p>
          <a:p>
            <a:endParaRPr lang="id-ID" dirty="0"/>
          </a:p>
          <a:p>
            <a:r>
              <a:rPr lang="id-ID" dirty="0"/>
              <a:t>Tentukan nilai X</a:t>
            </a:r>
            <a:r>
              <a:rPr lang="id-ID" baseline="-25000" dirty="0"/>
              <a:t>1</a:t>
            </a:r>
            <a:r>
              <a:rPr lang="id-ID" dirty="0"/>
              <a:t>  </a:t>
            </a:r>
            <a:r>
              <a:rPr lang="id-ID" dirty="0" smtClean="0"/>
              <a:t>, </a:t>
            </a:r>
            <a:r>
              <a:rPr lang="id-ID" dirty="0"/>
              <a:t>X</a:t>
            </a:r>
            <a:r>
              <a:rPr lang="id-ID" baseline="-25000" dirty="0"/>
              <a:t>2 </a:t>
            </a:r>
            <a:r>
              <a:rPr lang="id-ID" baseline="-25000" dirty="0" smtClean="0"/>
              <a:t> </a:t>
            </a:r>
            <a:r>
              <a:rPr lang="id-ID" dirty="0" smtClean="0"/>
              <a:t>dan X</a:t>
            </a:r>
            <a:r>
              <a:rPr lang="id-ID" baseline="-25000" dirty="0" smtClean="0"/>
              <a:t>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51622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id-ID" sz="2400" dirty="0" smtClean="0"/>
              <a:t>Penyelesaian :</a:t>
            </a:r>
            <a:br>
              <a:rPr lang="id-ID" sz="2400" dirty="0" smtClean="0"/>
            </a:br>
            <a:r>
              <a:rPr lang="id-ID" sz="2400" dirty="0" smtClean="0"/>
              <a:t>Bentuk Standar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363272" cy="576064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Pembatas 1 : </a:t>
            </a:r>
          </a:p>
          <a:p>
            <a:pPr lvl="1"/>
            <a:r>
              <a:rPr lang="id-ID" dirty="0" smtClean="0"/>
              <a:t>tanda </a:t>
            </a:r>
            <a:r>
              <a:rPr lang="id-ID" u="sng" dirty="0"/>
              <a:t>&lt;</a:t>
            </a:r>
            <a:r>
              <a:rPr lang="id-ID" dirty="0"/>
              <a:t> </a:t>
            </a:r>
            <a:r>
              <a:rPr lang="id-ID" dirty="0" smtClean="0"/>
              <a:t>, sehingga perlu ditambahkan slack variable (S)</a:t>
            </a:r>
          </a:p>
          <a:p>
            <a:r>
              <a:rPr lang="id-ID" dirty="0" smtClean="0"/>
              <a:t>Pembatas 2 : </a:t>
            </a:r>
          </a:p>
          <a:p>
            <a:pPr lvl="1"/>
            <a:r>
              <a:rPr lang="id-ID" dirty="0" smtClean="0"/>
              <a:t>tanda =, sehingga perlu </a:t>
            </a:r>
            <a:r>
              <a:rPr lang="id-ID" dirty="0"/>
              <a:t>ditambahkan </a:t>
            </a:r>
            <a:r>
              <a:rPr lang="id-ID" dirty="0" smtClean="0"/>
              <a:t>artificial variable (R), karena letaknya pada pembatas 2, maka dilambangkan dengan R2</a:t>
            </a:r>
          </a:p>
          <a:p>
            <a:endParaRPr lang="id-ID" dirty="0"/>
          </a:p>
          <a:p>
            <a:pPr marL="446405" indent="0">
              <a:buNone/>
            </a:pPr>
            <a:r>
              <a:rPr lang="id-ID" dirty="0" smtClean="0"/>
              <a:t>FT</a:t>
            </a:r>
            <a:r>
              <a:rPr lang="id-ID" baseline="-25000" dirty="0" smtClean="0"/>
              <a:t>maks</a:t>
            </a:r>
            <a:r>
              <a:rPr lang="id-ID" dirty="0" smtClean="0"/>
              <a:t>  </a:t>
            </a:r>
            <a:r>
              <a:rPr lang="id-ID" dirty="0"/>
              <a:t>= Z = </a:t>
            </a:r>
            <a:r>
              <a:rPr lang="id-ID" dirty="0" smtClean="0"/>
              <a:t>5X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12X</a:t>
            </a:r>
            <a:r>
              <a:rPr lang="id-ID" baseline="-25000" dirty="0" smtClean="0"/>
              <a:t>2  </a:t>
            </a:r>
            <a:r>
              <a:rPr lang="id-ID" dirty="0" smtClean="0"/>
              <a:t>+ 4X</a:t>
            </a:r>
            <a:r>
              <a:rPr lang="id-ID" baseline="-25000" dirty="0" smtClean="0"/>
              <a:t>3</a:t>
            </a:r>
            <a:r>
              <a:rPr lang="id-ID" dirty="0"/>
              <a:t> </a:t>
            </a:r>
            <a:r>
              <a:rPr lang="id-ID" dirty="0" smtClean="0"/>
              <a:t>+ MR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endParaRPr lang="id-ID" baseline="-25000" dirty="0"/>
          </a:p>
          <a:p>
            <a:pPr marL="446405" indent="0">
              <a:buNone/>
            </a:pPr>
            <a:r>
              <a:rPr lang="id-ID" dirty="0" smtClean="0"/>
              <a:t>		Sehingga</a:t>
            </a:r>
          </a:p>
          <a:p>
            <a:pPr marL="446405" indent="0">
              <a:buNone/>
            </a:pPr>
            <a:r>
              <a:rPr lang="id-ID" dirty="0"/>
              <a:t>Z </a:t>
            </a:r>
            <a:r>
              <a:rPr lang="id-ID" dirty="0" smtClean="0"/>
              <a:t>- </a:t>
            </a:r>
            <a:r>
              <a:rPr lang="id-ID" dirty="0"/>
              <a:t>5X</a:t>
            </a:r>
            <a:r>
              <a:rPr lang="id-ID" baseline="-25000" dirty="0"/>
              <a:t>1</a:t>
            </a:r>
            <a:r>
              <a:rPr lang="id-ID" dirty="0"/>
              <a:t> </a:t>
            </a:r>
            <a:r>
              <a:rPr lang="id-ID" dirty="0" smtClean="0"/>
              <a:t>- </a:t>
            </a:r>
            <a:r>
              <a:rPr lang="id-ID" dirty="0"/>
              <a:t>12X</a:t>
            </a:r>
            <a:r>
              <a:rPr lang="id-ID" baseline="-25000" dirty="0"/>
              <a:t>2  </a:t>
            </a:r>
            <a:r>
              <a:rPr lang="id-ID" baseline="-25000" dirty="0" smtClean="0"/>
              <a:t>-</a:t>
            </a:r>
            <a:r>
              <a:rPr lang="id-ID" dirty="0" smtClean="0"/>
              <a:t> </a:t>
            </a:r>
            <a:r>
              <a:rPr lang="id-ID" dirty="0"/>
              <a:t>4X</a:t>
            </a:r>
            <a:r>
              <a:rPr lang="id-ID" baseline="-25000" dirty="0"/>
              <a:t>3</a:t>
            </a:r>
            <a:r>
              <a:rPr lang="id-ID" dirty="0"/>
              <a:t> + MR</a:t>
            </a:r>
            <a:r>
              <a:rPr lang="id-ID" baseline="-25000" dirty="0"/>
              <a:t>2</a:t>
            </a:r>
            <a:endParaRPr lang="id-ID" dirty="0" smtClean="0"/>
          </a:p>
          <a:p>
            <a:pPr marL="446405" indent="0">
              <a:buNone/>
            </a:pPr>
            <a:endParaRPr lang="id-ID" dirty="0" smtClean="0"/>
          </a:p>
          <a:p>
            <a:pPr marL="446405" indent="0">
              <a:buNone/>
            </a:pPr>
            <a:r>
              <a:rPr lang="id-ID" dirty="0" smtClean="0"/>
              <a:t>Kendala/pembatas </a:t>
            </a:r>
            <a:r>
              <a:rPr lang="id-ID" dirty="0"/>
              <a:t>:</a:t>
            </a:r>
          </a:p>
          <a:p>
            <a:pPr marL="446405" indent="0">
              <a:buNone/>
            </a:pPr>
            <a:r>
              <a:rPr lang="id-ID" dirty="0"/>
              <a:t> </a:t>
            </a:r>
            <a:r>
              <a:rPr lang="id-ID" dirty="0" smtClean="0"/>
              <a:t> X</a:t>
            </a:r>
            <a:r>
              <a:rPr lang="id-ID" baseline="-25000" dirty="0" smtClean="0"/>
              <a:t>1</a:t>
            </a:r>
            <a:r>
              <a:rPr lang="id-ID" dirty="0" smtClean="0"/>
              <a:t>   </a:t>
            </a:r>
            <a:r>
              <a:rPr lang="id-ID" dirty="0"/>
              <a:t>+     </a:t>
            </a:r>
            <a:r>
              <a:rPr lang="id-ID" dirty="0" smtClean="0"/>
              <a:t>2X</a:t>
            </a:r>
            <a:r>
              <a:rPr lang="id-ID" baseline="-25000" dirty="0" smtClean="0"/>
              <a:t>2</a:t>
            </a:r>
            <a:r>
              <a:rPr lang="id-ID" dirty="0"/>
              <a:t> </a:t>
            </a:r>
            <a:r>
              <a:rPr lang="id-ID" dirty="0" smtClean="0"/>
              <a:t>   +       X</a:t>
            </a:r>
            <a:r>
              <a:rPr lang="id-ID" baseline="-25000" dirty="0" smtClean="0"/>
              <a:t>3    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  S</a:t>
            </a:r>
            <a:r>
              <a:rPr lang="id-ID" baseline="-25000" dirty="0" smtClean="0"/>
              <a:t>1</a:t>
            </a:r>
            <a:r>
              <a:rPr lang="id-ID" dirty="0" smtClean="0"/>
              <a:t>    =  5</a:t>
            </a:r>
            <a:endParaRPr lang="id-ID" dirty="0"/>
          </a:p>
          <a:p>
            <a:pPr marL="446405" indent="0">
              <a:buNone/>
            </a:pPr>
            <a:r>
              <a:rPr lang="id-ID" dirty="0"/>
              <a:t>2</a:t>
            </a:r>
            <a:r>
              <a:rPr lang="id-ID" dirty="0" smtClean="0"/>
              <a:t>X</a:t>
            </a:r>
            <a:r>
              <a:rPr lang="id-ID" baseline="-25000" dirty="0" smtClean="0"/>
              <a:t>1</a:t>
            </a:r>
            <a:r>
              <a:rPr lang="id-ID" dirty="0" smtClean="0"/>
              <a:t>   -      2X</a:t>
            </a:r>
            <a:r>
              <a:rPr lang="id-ID" baseline="-25000" dirty="0" smtClean="0"/>
              <a:t>2</a:t>
            </a:r>
            <a:r>
              <a:rPr lang="id-ID" dirty="0" smtClean="0"/>
              <a:t>    +     3X</a:t>
            </a:r>
            <a:r>
              <a:rPr lang="id-ID" baseline="-25000" dirty="0" smtClean="0"/>
              <a:t>3</a:t>
            </a:r>
            <a:r>
              <a:rPr lang="id-ID" dirty="0"/>
              <a:t> </a:t>
            </a:r>
            <a:r>
              <a:rPr lang="id-ID" dirty="0" smtClean="0"/>
              <a:t>   +   R</a:t>
            </a:r>
            <a:r>
              <a:rPr lang="id-ID" baseline="-25000" dirty="0" smtClean="0"/>
              <a:t>2</a:t>
            </a:r>
            <a:r>
              <a:rPr lang="id-ID" dirty="0" smtClean="0"/>
              <a:t>   =   2</a:t>
            </a:r>
            <a:endParaRPr lang="id-ID" dirty="0"/>
          </a:p>
          <a:p>
            <a:pPr marL="446405" indent="0">
              <a:buNone/>
            </a:pPr>
            <a:r>
              <a:rPr lang="id-ID" dirty="0" smtClean="0"/>
              <a:t>                       X</a:t>
            </a:r>
            <a:r>
              <a:rPr lang="id-ID" baseline="-25000" dirty="0" smtClean="0"/>
              <a:t>1</a:t>
            </a:r>
            <a:r>
              <a:rPr lang="id-ID" dirty="0" smtClean="0"/>
              <a:t>, X</a:t>
            </a:r>
            <a:r>
              <a:rPr lang="id-ID" baseline="-25000" dirty="0" smtClean="0"/>
              <a:t>2</a:t>
            </a:r>
            <a:r>
              <a:rPr lang="id-ID" dirty="0" smtClean="0"/>
              <a:t> </a:t>
            </a:r>
            <a:r>
              <a:rPr lang="id-ID" dirty="0"/>
              <a:t>. X</a:t>
            </a:r>
            <a:r>
              <a:rPr lang="id-ID" baseline="-25000" dirty="0"/>
              <a:t>3</a:t>
            </a:r>
            <a:r>
              <a:rPr lang="id-ID" dirty="0"/>
              <a:t> , </a:t>
            </a:r>
            <a:r>
              <a:rPr lang="id-ID" dirty="0" smtClean="0"/>
              <a:t>S</a:t>
            </a:r>
            <a:r>
              <a:rPr lang="id-ID" baseline="-25000" dirty="0" smtClean="0"/>
              <a:t>1, </a:t>
            </a:r>
            <a:r>
              <a:rPr lang="id-ID" dirty="0"/>
              <a:t>R</a:t>
            </a:r>
            <a:r>
              <a:rPr lang="id-ID" baseline="-25000" dirty="0"/>
              <a:t>2</a:t>
            </a:r>
            <a:r>
              <a:rPr lang="id-ID" dirty="0" smtClean="0"/>
              <a:t>    </a:t>
            </a:r>
            <a:r>
              <a:rPr lang="id-ID" u="sng" dirty="0" smtClean="0"/>
              <a:t>&gt;</a:t>
            </a:r>
            <a:r>
              <a:rPr lang="id-ID" dirty="0" smtClean="0"/>
              <a:t>  0</a:t>
            </a:r>
          </a:p>
          <a:p>
            <a:pPr marL="446405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5773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02967780"/>
              </p:ext>
            </p:extLst>
          </p:nvPr>
        </p:nvGraphicFramePr>
        <p:xfrm>
          <a:off x="539552" y="836712"/>
          <a:ext cx="670708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512"/>
                <a:gridCol w="720080"/>
                <a:gridCol w="720080"/>
                <a:gridCol w="720080"/>
                <a:gridCol w="797808"/>
                <a:gridCol w="642352"/>
                <a:gridCol w="648072"/>
                <a:gridCol w="936104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Z</a:t>
                      </a:r>
                      <a:endParaRPr lang="id-ID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X</a:t>
                      </a:r>
                      <a:r>
                        <a:rPr lang="id-ID" sz="2000" baseline="-25000" dirty="0" smtClean="0"/>
                        <a:t>1</a:t>
                      </a:r>
                      <a:r>
                        <a:rPr lang="id-ID" sz="2000" dirty="0" smtClean="0"/>
                        <a:t> </a:t>
                      </a:r>
                      <a:endParaRPr lang="id-ID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X</a:t>
                      </a:r>
                      <a:r>
                        <a:rPr lang="id-ID" sz="2000" baseline="-25000" dirty="0" smtClean="0"/>
                        <a:t>2</a:t>
                      </a:r>
                      <a:endParaRPr lang="id-ID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 X</a:t>
                      </a:r>
                      <a:r>
                        <a:rPr lang="id-ID" sz="2000" baseline="-25000" dirty="0" smtClean="0"/>
                        <a:t>3</a:t>
                      </a:r>
                      <a:endParaRPr lang="id-ID" sz="2000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1</a:t>
                      </a:r>
                      <a:endParaRPr lang="id-ID" sz="2000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R</a:t>
                      </a:r>
                      <a:r>
                        <a:rPr lang="id-ID" sz="2000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Solusi</a:t>
                      </a:r>
                      <a:endParaRPr lang="id-ID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Z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-12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-4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0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1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1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R</a:t>
                      </a:r>
                      <a:r>
                        <a:rPr lang="id-ID" sz="2000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-2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3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0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204827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Tabel Standar</a:t>
            </a:r>
            <a:endParaRPr lang="id-ID" sz="20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53065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Koefisien pada  R</a:t>
            </a:r>
            <a:r>
              <a:rPr lang="id-ID" baseline="-25000" dirty="0" smtClean="0"/>
              <a:t>2</a:t>
            </a:r>
            <a:r>
              <a:rPr lang="id-ID" dirty="0" smtClean="0"/>
              <a:t> harus memiliki nilai nol (0), sehingga harus dicari persamaan yang baru.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517957" y="3382580"/>
            <a:ext cx="290191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Menentukan Z Baru</a:t>
            </a:r>
            <a:endParaRPr lang="id-ID" sz="2000" b="1" baseline="-250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8671445"/>
              </p:ext>
            </p:extLst>
          </p:nvPr>
        </p:nvGraphicFramePr>
        <p:xfrm>
          <a:off x="395536" y="3933056"/>
          <a:ext cx="8280920" cy="1530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9772"/>
                <a:gridCol w="889048"/>
                <a:gridCol w="1119612"/>
                <a:gridCol w="1296144"/>
                <a:gridCol w="1080120"/>
                <a:gridCol w="576064"/>
                <a:gridCol w="576064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R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811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Z lama</a:t>
                      </a:r>
                      <a:endParaRPr lang="id-ID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- M (R</a:t>
                      </a:r>
                      <a:r>
                        <a:rPr lang="id-ID" sz="2000" baseline="-25000" dirty="0" smtClean="0"/>
                        <a:t>2</a:t>
                      </a:r>
                      <a:r>
                        <a:rPr lang="id-ID" sz="2000" baseline="0" dirty="0" smtClean="0"/>
                        <a:t>)</a:t>
                      </a:r>
                      <a:endParaRPr lang="id-ID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-5</a:t>
                      </a:r>
                      <a:endParaRPr lang="id-ID" sz="2000" dirty="0"/>
                    </a:p>
                    <a:p>
                      <a:pPr algn="ctr"/>
                      <a:r>
                        <a:rPr lang="id-ID" sz="2000" dirty="0" smtClean="0"/>
                        <a:t>-2M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-12</a:t>
                      </a:r>
                      <a:endParaRPr lang="id-ID" sz="2000" dirty="0"/>
                    </a:p>
                    <a:p>
                      <a:pPr algn="ctr"/>
                      <a:r>
                        <a:rPr lang="id-ID" sz="2000" dirty="0" smtClean="0"/>
                        <a:t>2M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-4</a:t>
                      </a:r>
                      <a:endParaRPr lang="id-ID" sz="2000" baseline="0" dirty="0"/>
                    </a:p>
                    <a:p>
                      <a:pPr algn="ctr"/>
                      <a:r>
                        <a:rPr lang="id-ID" sz="2000" baseline="0" dirty="0" smtClean="0"/>
                        <a:t>-3M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0</a:t>
                      </a:r>
                      <a:endParaRPr lang="id-ID" sz="2000" baseline="0" dirty="0"/>
                    </a:p>
                    <a:p>
                      <a:pPr algn="ctr"/>
                      <a:r>
                        <a:rPr lang="id-ID" sz="2000" baseline="0" dirty="0" smtClean="0"/>
                        <a:t>0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-M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Z baru</a:t>
                      </a:r>
                      <a:endParaRPr lang="id-ID" sz="2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-5 - 2M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-12 + 2M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-4 - 3M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0</a:t>
                      </a:r>
                      <a:endParaRPr lang="id-ID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06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Tabel awal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852936"/>
            <a:ext cx="8424936" cy="1656184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Catatan :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Pada persoalan diatas, Fungsi Tujuan (FT) adalah maksimasi, sehingga Entering Variable (EV) ditentukan dari variabel yang memiliki koefisien M paling negatif. Terjadi perubahan posisi/letak X</a:t>
            </a:r>
            <a:r>
              <a:rPr lang="id-ID" baseline="-25000" dirty="0" smtClean="0"/>
              <a:t>3</a:t>
            </a:r>
            <a:r>
              <a:rPr lang="id-ID" dirty="0" smtClean="0"/>
              <a:t> (EV) menggantikan </a:t>
            </a:r>
            <a:r>
              <a:rPr lang="id-ID" dirty="0"/>
              <a:t>posisi </a:t>
            </a:r>
            <a:r>
              <a:rPr lang="id-ID" dirty="0" smtClean="0"/>
              <a:t>R</a:t>
            </a:r>
            <a:r>
              <a:rPr lang="id-ID" baseline="-25000" dirty="0" smtClean="0"/>
              <a:t>2</a:t>
            </a:r>
            <a:r>
              <a:rPr lang="id-ID" dirty="0" smtClean="0"/>
              <a:t> (LV). Pivot (Pertemuan EV dengan LV) harus diubah menjadi angka 1, sehingga nilai dari X</a:t>
            </a:r>
            <a:r>
              <a:rPr lang="id-ID" baseline="-25000" dirty="0" smtClean="0"/>
              <a:t>3</a:t>
            </a:r>
            <a:r>
              <a:rPr lang="id-ID" dirty="0" smtClean="0"/>
              <a:t> baru adalah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1635134"/>
              </p:ext>
            </p:extLst>
          </p:nvPr>
        </p:nvGraphicFramePr>
        <p:xfrm>
          <a:off x="107503" y="836613"/>
          <a:ext cx="8784977" cy="1932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7"/>
                <a:gridCol w="648072"/>
                <a:gridCol w="1080120"/>
                <a:gridCol w="1243137"/>
                <a:gridCol w="1205135"/>
                <a:gridCol w="648072"/>
                <a:gridCol w="648072"/>
                <a:gridCol w="936104"/>
                <a:gridCol w="936104"/>
                <a:gridCol w="576064"/>
              </a:tblGrid>
              <a:tr h="38405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EV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R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-5 - 2M</a:t>
                      </a:r>
                      <a:endParaRPr lang="id-ID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-12 + 2M</a:t>
                      </a:r>
                      <a:endParaRPr lang="id-ID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aseline="0" dirty="0" smtClean="0"/>
                        <a:t>-4 - 3M</a:t>
                      </a:r>
                      <a:endParaRPr lang="id-ID" sz="2000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R2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0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2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-2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3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0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1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2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2/3</a:t>
                      </a:r>
                      <a:endParaRPr lang="id-ID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LV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0635636"/>
              </p:ext>
            </p:extLst>
          </p:nvPr>
        </p:nvGraphicFramePr>
        <p:xfrm>
          <a:off x="331912" y="4581128"/>
          <a:ext cx="8272537" cy="76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303"/>
                <a:gridCol w="982471"/>
                <a:gridCol w="982471"/>
                <a:gridCol w="772944"/>
                <a:gridCol w="1285470"/>
                <a:gridCol w="659709"/>
                <a:gridCol w="576064"/>
                <a:gridCol w="936105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-2/3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3/3 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31912" y="5517232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adalah 3, sehingga semua angka yang ada dalam LV dibagi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4097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1389044"/>
              </p:ext>
            </p:extLst>
          </p:nvPr>
        </p:nvGraphicFramePr>
        <p:xfrm>
          <a:off x="285129" y="1916832"/>
          <a:ext cx="8391327" cy="1869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2575"/>
                <a:gridCol w="576064"/>
                <a:gridCol w="1224136"/>
                <a:gridCol w="1224136"/>
                <a:gridCol w="1008112"/>
                <a:gridCol w="559993"/>
                <a:gridCol w="1024183"/>
                <a:gridCol w="1152128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 </a:t>
                      </a:r>
                      <a:r>
                        <a:rPr lang="id-ID" baseline="0" dirty="0" smtClean="0"/>
                        <a:t>(4 + 3M)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-5</a:t>
                      </a:r>
                      <a:r>
                        <a:rPr lang="id-ID" baseline="0" dirty="0" smtClean="0"/>
                        <a:t> – 2M</a:t>
                      </a:r>
                      <a:endParaRPr lang="id-ID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8/3 + 2M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-12 + 2M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-8/3</a:t>
                      </a:r>
                      <a:r>
                        <a:rPr lang="id-ID" baseline="0" dirty="0" smtClean="0"/>
                        <a:t> – 2M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-4</a:t>
                      </a:r>
                      <a:r>
                        <a:rPr lang="id-ID" baseline="0" dirty="0" smtClean="0"/>
                        <a:t> – 3M</a:t>
                      </a:r>
                      <a:endParaRPr lang="id-ID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 + 2M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4/3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-2M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8/3</a:t>
                      </a:r>
                      <a:r>
                        <a:rPr lang="id-ID" baseline="0" dirty="0" smtClean="0"/>
                        <a:t> + 2M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>
                          <a:latin typeface="+mn-lt"/>
                        </a:rPr>
                        <a:t>Z 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-14,67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4/3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16632"/>
            <a:ext cx="842493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ini dilakukan terhadap nilai Z dan R</a:t>
            </a:r>
            <a:r>
              <a:rPr lang="id-ID" baseline="-25000" dirty="0" smtClean="0"/>
              <a:t>2</a:t>
            </a:r>
            <a:r>
              <a:rPr lang="id-ID" dirty="0" smtClean="0"/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dilakukan terutama berkaitan dengan nilai yang terdapat pada EV, dimana nilainya harus menjadi 0.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85129" y="1348499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Z</a:t>
            </a:r>
            <a:endParaRPr lang="id-ID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3290" y="4005064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S</a:t>
            </a:r>
            <a:r>
              <a:rPr lang="id-ID" sz="2000" b="1" baseline="-25000" dirty="0" smtClean="0"/>
              <a:t>1</a:t>
            </a:r>
            <a:endParaRPr lang="id-ID" sz="2000" b="1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9071913"/>
              </p:ext>
            </p:extLst>
          </p:nvPr>
        </p:nvGraphicFramePr>
        <p:xfrm>
          <a:off x="275330" y="4581128"/>
          <a:ext cx="8401126" cy="1869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2575"/>
                <a:gridCol w="576064"/>
                <a:gridCol w="1224136"/>
                <a:gridCol w="1224136"/>
                <a:gridCol w="1008112"/>
                <a:gridCol w="559993"/>
                <a:gridCol w="1024183"/>
                <a:gridCol w="1161927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 </a:t>
                      </a:r>
                      <a:r>
                        <a:rPr lang="id-ID" baseline="0" dirty="0" smtClean="0"/>
                        <a:t>(4 + 3M)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1</a:t>
                      </a:r>
                      <a:r>
                        <a:rPr lang="id-ID" sz="2000" baseline="0" dirty="0" smtClean="0">
                          <a:latin typeface="+mn-lt"/>
                        </a:rPr>
                        <a:t> 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091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568952" cy="602128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Adalah suatu prosedur aljabar yang menggunakan operasi baris dasar untuk melakukan literasi dari satu layak dasar ke layak dasar lainnya sampai solusi optmal tercapai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PROSEDUR PERHITUNGAN METODE SIMPLEK</a:t>
            </a:r>
          </a:p>
          <a:p>
            <a:pPr marL="0" indent="0">
              <a:buNone/>
            </a:pPr>
            <a:endParaRPr lang="id-ID" sz="900" dirty="0" smtClean="0"/>
          </a:p>
          <a:p>
            <a:pPr marL="0" indent="0">
              <a:buNone/>
            </a:pPr>
            <a:r>
              <a:rPr lang="id-ID" dirty="0" smtClean="0"/>
              <a:t>Langkah 1 :  Konversikan persoalan ke dalam bentuk standar</a:t>
            </a:r>
          </a:p>
          <a:p>
            <a:pPr marL="0" indent="0">
              <a:buNone/>
            </a:pPr>
            <a:endParaRPr lang="id-ID" sz="900" dirty="0" smtClean="0"/>
          </a:p>
          <a:p>
            <a:pPr marL="822960" lvl="1" indent="-45720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Semua pembatas mempunyai tanda persamaan dengan nilai ruas kanan positif</a:t>
            </a:r>
          </a:p>
          <a:p>
            <a:pPr marL="822960" lvl="1" indent="-45720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Semua variabel non-negatif (</a:t>
            </a:r>
            <a:r>
              <a:rPr lang="id-ID" u="sng" dirty="0" smtClean="0"/>
              <a:t>&gt;</a:t>
            </a:r>
            <a:r>
              <a:rPr lang="id-ID" dirty="0" smtClean="0"/>
              <a:t> 0 )</a:t>
            </a:r>
          </a:p>
          <a:p>
            <a:pPr marL="822960" lvl="1" indent="-457200"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/>
              <a:t>Fungsi tujuan dapat berupa maksimisasi atau minimisasi</a:t>
            </a:r>
            <a:r>
              <a:rPr lang="id-ID" dirty="0"/>
              <a:t>	</a:t>
            </a:r>
            <a:endParaRPr lang="id-ID" dirty="0" smtClean="0"/>
          </a:p>
          <a:p>
            <a:pPr marL="822960" lvl="1" indent="-457200">
              <a:buClr>
                <a:schemeClr val="tx1"/>
              </a:buClr>
              <a:buFont typeface="+mj-lt"/>
              <a:buAutoNum type="arabicPeriod"/>
            </a:pPr>
            <a:endParaRPr lang="id-ID" sz="900" dirty="0" smtClean="0"/>
          </a:p>
          <a:p>
            <a:pPr marL="0" indent="0">
              <a:buNone/>
            </a:pPr>
            <a:r>
              <a:rPr lang="id-ID" dirty="0" smtClean="0"/>
              <a:t>Langkah 2 :  Tentukan solusi basis awal</a:t>
            </a:r>
          </a:p>
          <a:p>
            <a:pPr marL="0" indent="0">
              <a:buNone/>
            </a:pPr>
            <a:endParaRPr lang="id-ID" sz="900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id-ID" dirty="0" smtClean="0"/>
              <a:t>Jika semua pembatas mempunyai  </a:t>
            </a:r>
            <a:r>
              <a:rPr lang="id-ID" u="sng" dirty="0" smtClean="0"/>
              <a:t>&lt;</a:t>
            </a:r>
            <a:r>
              <a:rPr lang="id-ID" dirty="0" smtClean="0"/>
              <a:t>, maka </a:t>
            </a:r>
            <a:r>
              <a:rPr lang="id-ID" i="1" dirty="0" smtClean="0"/>
              <a:t>variable</a:t>
            </a:r>
            <a:r>
              <a:rPr lang="id-ID" dirty="0" smtClean="0"/>
              <a:t> </a:t>
            </a:r>
            <a:r>
              <a:rPr lang="id-ID" i="1" dirty="0" smtClean="0"/>
              <a:t>slack</a:t>
            </a:r>
            <a:r>
              <a:rPr lang="id-ID" dirty="0" smtClean="0"/>
              <a:t> (S) dipakai sebagai solusi awal.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id-ID" dirty="0"/>
              <a:t>Jika </a:t>
            </a:r>
            <a:r>
              <a:rPr lang="id-ID" dirty="0" smtClean="0"/>
              <a:t>ada  </a:t>
            </a:r>
            <a:r>
              <a:rPr lang="id-ID" dirty="0"/>
              <a:t>pembatas </a:t>
            </a:r>
            <a:r>
              <a:rPr lang="id-ID" dirty="0" smtClean="0"/>
              <a:t>mempunyai  </a:t>
            </a:r>
            <a:r>
              <a:rPr lang="id-ID" u="sng" dirty="0" smtClean="0"/>
              <a:t>&gt;</a:t>
            </a:r>
            <a:r>
              <a:rPr lang="id-ID" dirty="0"/>
              <a:t> </a:t>
            </a:r>
            <a:r>
              <a:rPr lang="id-ID" dirty="0" smtClean="0"/>
              <a:t>dan = , maka digunakan metode teknik </a:t>
            </a:r>
            <a:r>
              <a:rPr lang="id-ID" i="1" dirty="0" smtClean="0"/>
              <a:t>artificial variable</a:t>
            </a:r>
            <a:r>
              <a:rPr lang="id-ID" dirty="0" smtClean="0"/>
              <a:t> (teknik M) sebagai basis awal</a:t>
            </a:r>
          </a:p>
        </p:txBody>
      </p:sp>
    </p:spTree>
    <p:extLst>
      <p:ext uri="{BB962C8B-B14F-4D97-AF65-F5344CB8AC3E}">
        <p14:creationId xmlns:p14="http://schemas.microsoft.com/office/powerpoint/2010/main" xmlns="" val="335600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Literasi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1912" y="2924944"/>
            <a:ext cx="8424936" cy="12241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Terjadi perubahan posisi/letak, dimana X</a:t>
            </a:r>
            <a:r>
              <a:rPr lang="id-ID" baseline="-25000" dirty="0" smtClean="0"/>
              <a:t>2</a:t>
            </a:r>
            <a:r>
              <a:rPr lang="id-ID" dirty="0" smtClean="0"/>
              <a:t> (EV) akan menggantikan posisi S</a:t>
            </a:r>
            <a:r>
              <a:rPr lang="id-ID" baseline="-25000" dirty="0" smtClean="0"/>
              <a:t>1</a:t>
            </a:r>
            <a:r>
              <a:rPr lang="id-ID" dirty="0" smtClean="0"/>
              <a:t> (LV). Pivot (Pertemuan EV dengan LV) harus diubah menjadi angka 1, sehingga nilai dari X</a:t>
            </a:r>
            <a:r>
              <a:rPr lang="id-ID" baseline="-25000" dirty="0" smtClean="0"/>
              <a:t>2</a:t>
            </a:r>
            <a:r>
              <a:rPr lang="id-ID" dirty="0" smtClean="0"/>
              <a:t> baru adalah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7412529"/>
              </p:ext>
            </p:extLst>
          </p:nvPr>
        </p:nvGraphicFramePr>
        <p:xfrm>
          <a:off x="457200" y="836613"/>
          <a:ext cx="8147248" cy="1920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464"/>
                <a:gridCol w="576064"/>
                <a:gridCol w="792088"/>
                <a:gridCol w="864096"/>
                <a:gridCol w="720080"/>
                <a:gridCol w="504056"/>
                <a:gridCol w="1224136"/>
                <a:gridCol w="936104"/>
                <a:gridCol w="924635"/>
                <a:gridCol w="515525"/>
              </a:tblGrid>
              <a:tr h="38405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EV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R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-2,33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-14,67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4/3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2,67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1,63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LV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54936035"/>
              </p:ext>
            </p:extLst>
          </p:nvPr>
        </p:nvGraphicFramePr>
        <p:xfrm>
          <a:off x="467544" y="4149080"/>
          <a:ext cx="7704855" cy="76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83"/>
                <a:gridCol w="827201"/>
                <a:gridCol w="1004524"/>
                <a:gridCol w="827201"/>
                <a:gridCol w="916493"/>
                <a:gridCol w="895921"/>
                <a:gridCol w="830916"/>
                <a:gridCol w="830916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0,124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0,375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0,124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1,63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5049180"/>
            <a:ext cx="7848872" cy="54006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adalah 2,67, sehingga semua angka yang ada dalam LV dibagi 2,67</a:t>
            </a:r>
            <a:endParaRPr lang="id-ID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1912" y="5733256"/>
            <a:ext cx="842493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id-ID" dirty="0" smtClean="0"/>
              <a:t>Perubahan ini juga dilakukan terhadap nilai Z dan X3.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id-ID" dirty="0" smtClean="0"/>
              <a:t>Perubahan dilakukan terutama berkaitan dengan nilai yang terdapat pada EV, dimana nilainya haris menjadi nol (0)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66234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4827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Z</a:t>
            </a:r>
            <a:endParaRPr lang="id-ID" sz="2000" b="1" baseline="-250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304845"/>
              </p:ext>
            </p:extLst>
          </p:nvPr>
        </p:nvGraphicFramePr>
        <p:xfrm>
          <a:off x="424916" y="836712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992476"/>
                <a:gridCol w="873587"/>
                <a:gridCol w="873587"/>
                <a:gridCol w="615346"/>
                <a:gridCol w="648072"/>
                <a:gridCol w="1269983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 </a:t>
                      </a:r>
                      <a:r>
                        <a:rPr lang="id-ID" baseline="0" dirty="0" smtClean="0"/>
                        <a:t> (14,67)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-2,33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1,82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-14,67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14,67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5,50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4/3</a:t>
                      </a:r>
                      <a:r>
                        <a:rPr lang="id-ID" baseline="0" dirty="0" smtClean="0"/>
                        <a:t> + M</a:t>
                      </a:r>
                      <a:endParaRPr lang="id-ID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1,82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23,78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Z</a:t>
                      </a:r>
                      <a:r>
                        <a:rPr lang="id-ID" sz="2000" baseline="-25000" dirty="0" smtClean="0"/>
                        <a:t>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-0,51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5,50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3,15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26,45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4887621"/>
              </p:ext>
            </p:extLst>
          </p:nvPr>
        </p:nvGraphicFramePr>
        <p:xfrm>
          <a:off x="379730" y="3933056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998"/>
                <a:gridCol w="976670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X</a:t>
                      </a:r>
                      <a:r>
                        <a:rPr lang="id-ID" baseline="-25000" dirty="0" smtClean="0"/>
                        <a:t>3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 </a:t>
                      </a:r>
                      <a:r>
                        <a:rPr lang="id-ID" baseline="0" dirty="0" smtClean="0"/>
                        <a:t> (0,67)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baseline="0" dirty="0" smtClean="0"/>
                        <a:t>0,67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0,08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baseline="0" dirty="0" smtClean="0"/>
                        <a:t>-0,67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0,25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0,33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0,08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baseline="0" dirty="0" smtClean="0"/>
                        <a:t>0,67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1,09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X</a:t>
                      </a:r>
                      <a:r>
                        <a:rPr lang="id-ID" sz="2000" baseline="-25000" dirty="0" smtClean="0"/>
                        <a:t>3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0,25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0,41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1,76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5788" y="3356992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X</a:t>
            </a:r>
            <a:r>
              <a:rPr lang="id-ID" sz="2000" b="1" baseline="-25000" dirty="0" smtClean="0"/>
              <a:t>3</a:t>
            </a:r>
            <a:endParaRPr lang="id-ID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615762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Literasi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1912" y="2924944"/>
            <a:ext cx="8424936" cy="12241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Terjadi perubahan posisi/letak, dimana X</a:t>
            </a:r>
            <a:r>
              <a:rPr lang="id-ID" baseline="-25000" dirty="0" smtClean="0"/>
              <a:t>1</a:t>
            </a:r>
            <a:r>
              <a:rPr lang="id-ID" dirty="0" smtClean="0"/>
              <a:t> (EV) akan menggantikan posisi X</a:t>
            </a:r>
            <a:r>
              <a:rPr lang="id-ID" baseline="-25000" dirty="0" smtClean="0"/>
              <a:t>3</a:t>
            </a:r>
            <a:r>
              <a:rPr lang="id-ID" dirty="0" smtClean="0"/>
              <a:t> (LV). Pivot (Pertemuan EV dengan LV) harus diubah menjadi angka 1, sehingga nilai dari X</a:t>
            </a:r>
            <a:r>
              <a:rPr lang="id-ID" baseline="-25000" dirty="0" smtClean="0"/>
              <a:t>1</a:t>
            </a:r>
            <a:r>
              <a:rPr lang="id-ID" dirty="0" smtClean="0"/>
              <a:t> baru adalah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1349590"/>
              </p:ext>
            </p:extLst>
          </p:nvPr>
        </p:nvGraphicFramePr>
        <p:xfrm>
          <a:off x="457200" y="836613"/>
          <a:ext cx="8147248" cy="1920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464"/>
                <a:gridCol w="576064"/>
                <a:gridCol w="792088"/>
                <a:gridCol w="648072"/>
                <a:gridCol w="648072"/>
                <a:gridCol w="792088"/>
                <a:gridCol w="1224136"/>
                <a:gridCol w="936104"/>
                <a:gridCol w="924635"/>
                <a:gridCol w="515525"/>
              </a:tblGrid>
              <a:tr h="38405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EV</a:t>
                      </a: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R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-0,51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3,15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26,45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0,124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0,375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0,124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1,62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13,07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0,75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0,25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0,41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1,76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2,35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LV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1286085"/>
              </p:ext>
            </p:extLst>
          </p:nvPr>
        </p:nvGraphicFramePr>
        <p:xfrm>
          <a:off x="467544" y="4149080"/>
          <a:ext cx="7704855" cy="76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83"/>
                <a:gridCol w="827201"/>
                <a:gridCol w="1004524"/>
                <a:gridCol w="827201"/>
                <a:gridCol w="916493"/>
                <a:gridCol w="895921"/>
                <a:gridCol w="830916"/>
                <a:gridCol w="830916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0,55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2,34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5049180"/>
            <a:ext cx="7848872" cy="54006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adalah 0,75, sehingga semua angka yang ada dalam LV dibagi 0,75</a:t>
            </a:r>
            <a:endParaRPr lang="id-ID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1912" y="5733256"/>
            <a:ext cx="842493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id-ID" dirty="0" smtClean="0"/>
              <a:t>Perubahan ini juga dilakukan terhadap nilai Z dan X2.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id-ID" dirty="0" smtClean="0"/>
              <a:t>Perubahan dilakukan terutama berkaitan dengan nilai yang terdapat pada EV, dimana nilainya haris menjadi nol (0)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79180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4827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Z</a:t>
            </a:r>
            <a:endParaRPr lang="id-ID" sz="2000" b="1" baseline="-250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5513452"/>
              </p:ext>
            </p:extLst>
          </p:nvPr>
        </p:nvGraphicFramePr>
        <p:xfrm>
          <a:off x="424916" y="836712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992476"/>
                <a:gridCol w="850352"/>
                <a:gridCol w="720080"/>
                <a:gridCol w="792088"/>
                <a:gridCol w="648072"/>
                <a:gridCol w="1269983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</a:t>
                      </a:r>
                      <a:r>
                        <a:rPr lang="id-ID" baseline="0" dirty="0" smtClean="0"/>
                        <a:t> (0,51)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-0,51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0,51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0,68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5,50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0,17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3,15</a:t>
                      </a:r>
                      <a:r>
                        <a:rPr lang="id-ID" baseline="0" dirty="0" smtClean="0"/>
                        <a:t> + M</a:t>
                      </a:r>
                      <a:endParaRPr lang="id-ID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0,28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26,45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1,20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Z</a:t>
                      </a:r>
                      <a:r>
                        <a:rPr lang="id-ID" sz="2000" baseline="-25000" dirty="0" smtClean="0"/>
                        <a:t>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3,43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27,65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7075431"/>
              </p:ext>
            </p:extLst>
          </p:nvPr>
        </p:nvGraphicFramePr>
        <p:xfrm>
          <a:off x="379730" y="3933056"/>
          <a:ext cx="8136905" cy="1869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998"/>
                <a:gridCol w="976670"/>
                <a:gridCol w="873587"/>
                <a:gridCol w="873587"/>
                <a:gridCol w="967885"/>
                <a:gridCol w="916783"/>
                <a:gridCol w="864096"/>
                <a:gridCol w="920299"/>
              </a:tblGrid>
              <a:tr h="45169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X</a:t>
                      </a:r>
                      <a:r>
                        <a:rPr lang="id-ID" baseline="-25000" dirty="0" smtClean="0"/>
                        <a:t>3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 smtClean="0"/>
                        <a:t>X</a:t>
                      </a:r>
                      <a:r>
                        <a:rPr lang="id-ID" baseline="-25000" dirty="0" smtClean="0"/>
                        <a:t>2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1 </a:t>
                      </a:r>
                      <a:r>
                        <a:rPr lang="id-ID" baseline="0" dirty="0" smtClean="0"/>
                        <a:t> (-0,124)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baseline="0" dirty="0" smtClean="0"/>
                        <a:t>0,124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-0,124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-0,165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0,375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-0,040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0,124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-0,068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baseline="0" dirty="0" smtClean="0"/>
                        <a:t>1,621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-0,29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X</a:t>
                      </a:r>
                      <a:r>
                        <a:rPr lang="id-ID" sz="2000" baseline="-25000" dirty="0" smtClean="0"/>
                        <a:t>2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-0,165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0,335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-0,056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5788" y="3356992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X</a:t>
            </a:r>
            <a:r>
              <a:rPr lang="id-ID" sz="2000" b="1" baseline="-25000" dirty="0" smtClean="0"/>
              <a:t>2</a:t>
            </a:r>
            <a:endParaRPr lang="id-ID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485180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4868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id-ID" dirty="0" smtClean="0"/>
              <a:t>Literasi 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9554735"/>
              </p:ext>
            </p:extLst>
          </p:nvPr>
        </p:nvGraphicFramePr>
        <p:xfrm>
          <a:off x="467544" y="1196752"/>
          <a:ext cx="7467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722734"/>
                <a:gridCol w="720080"/>
                <a:gridCol w="648072"/>
                <a:gridCol w="936104"/>
                <a:gridCol w="1296144"/>
                <a:gridCol w="1277566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Variabel Basis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Variabel Non Basis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</a:t>
                      </a:r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3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R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5,67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3,43</a:t>
                      </a:r>
                      <a:r>
                        <a:rPr lang="id-ID" baseline="0" dirty="0" smtClean="0"/>
                        <a:t> + 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27,65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-0,165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0,056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2,33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3573016"/>
            <a:ext cx="864096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Variabel basis sudah tidak ada yang negatif, sehingga persoalan tersebut sudah optimal, dimana </a:t>
            </a:r>
            <a:r>
              <a:rPr lang="id-ID" dirty="0"/>
              <a:t>X</a:t>
            </a:r>
            <a:r>
              <a:rPr lang="id-ID" baseline="-25000" dirty="0"/>
              <a:t>1</a:t>
            </a:r>
            <a:r>
              <a:rPr lang="id-ID" dirty="0" smtClean="0"/>
              <a:t> = 2,33, X</a:t>
            </a:r>
            <a:r>
              <a:rPr lang="id-ID" baseline="-25000" dirty="0" smtClean="0"/>
              <a:t>2</a:t>
            </a:r>
            <a:r>
              <a:rPr lang="id-ID" dirty="0" smtClean="0"/>
              <a:t> = 1,33</a:t>
            </a:r>
            <a:r>
              <a:rPr lang="id-ID" dirty="0"/>
              <a:t>, </a:t>
            </a:r>
            <a:r>
              <a:rPr lang="id-ID" dirty="0" smtClean="0"/>
              <a:t>X</a:t>
            </a:r>
            <a:r>
              <a:rPr lang="id-ID" baseline="-25000" dirty="0" smtClean="0"/>
              <a:t>3  </a:t>
            </a:r>
            <a:r>
              <a:rPr lang="id-ID" dirty="0" smtClean="0"/>
              <a:t>= 0  dan Z = 27,65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89278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97893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8531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  <a:tabLst>
                <a:tab pos="237490" algn="l"/>
              </a:tabLst>
            </a:pPr>
            <a:r>
              <a:rPr lang="en-US" b="1" dirty="0" err="1">
                <a:latin typeface="Tahoma"/>
                <a:ea typeface="Times New Roman"/>
              </a:rPr>
              <a:t>Metoda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Simpleks</a:t>
            </a:r>
            <a:endParaRPr lang="en-US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smtClean="0">
                <a:latin typeface="Tahoma"/>
                <a:ea typeface="Times New Roman"/>
              </a:rPr>
              <a:t>Linier Programing </a:t>
            </a:r>
            <a:r>
              <a:rPr lang="en-US" sz="2800" dirty="0" err="1" smtClean="0">
                <a:latin typeface="Tahoma"/>
                <a:ea typeface="Times New Roman"/>
              </a:rPr>
              <a:t>digunakan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 smtClean="0">
                <a:latin typeface="Tahoma"/>
                <a:ea typeface="Times New Roman"/>
              </a:rPr>
              <a:t>untuk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 smtClean="0">
                <a:latin typeface="Tahoma"/>
                <a:ea typeface="Times New Roman"/>
              </a:rPr>
              <a:t>mencari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solusi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 smtClean="0">
                <a:latin typeface="Tahoma"/>
                <a:ea typeface="Times New Roman"/>
              </a:rPr>
              <a:t>dari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 smtClean="0">
                <a:latin typeface="Tahoma"/>
                <a:ea typeface="Times New Roman"/>
              </a:rPr>
              <a:t>permasalahan</a:t>
            </a:r>
            <a:r>
              <a:rPr lang="en-US" sz="2800" dirty="0" smtClean="0">
                <a:latin typeface="Tahoma"/>
                <a:ea typeface="Times New Roman"/>
              </a:rPr>
              <a:t> 2 </a:t>
            </a:r>
            <a:r>
              <a:rPr lang="en-US" sz="2800" dirty="0" err="1" smtClean="0">
                <a:latin typeface="Tahoma"/>
                <a:ea typeface="Times New Roman"/>
              </a:rPr>
              <a:t>variabel</a:t>
            </a:r>
            <a:r>
              <a:rPr lang="en-US" sz="2800" dirty="0" smtClean="0">
                <a:latin typeface="Tahoma"/>
                <a:ea typeface="Times New Roman"/>
              </a:rPr>
              <a:t>, </a:t>
            </a:r>
            <a:r>
              <a:rPr lang="en-US" sz="2800" dirty="0" err="1" smtClean="0">
                <a:latin typeface="Tahoma"/>
                <a:ea typeface="Times New Roman"/>
              </a:rPr>
              <a:t>jika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lebih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dari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smtClean="0">
                <a:latin typeface="Tahoma"/>
                <a:ea typeface="Times New Roman"/>
              </a:rPr>
              <a:t>2 </a:t>
            </a:r>
            <a:r>
              <a:rPr lang="en-US" sz="2800" dirty="0" err="1">
                <a:latin typeface="Tahoma"/>
                <a:ea typeface="Times New Roman"/>
              </a:rPr>
              <a:t>variabel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maka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 smtClean="0">
                <a:latin typeface="Tahoma"/>
                <a:ea typeface="Times New Roman"/>
              </a:rPr>
              <a:t>harus</a:t>
            </a:r>
            <a:r>
              <a:rPr lang="en-US" sz="2800" dirty="0" smtClean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menggunakan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bantuan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metode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simpleks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untuk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penyelesaiaan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masalah</a:t>
            </a:r>
            <a:r>
              <a:rPr lang="en-US" sz="2800" dirty="0">
                <a:latin typeface="Tahoma"/>
                <a:ea typeface="Times New Roman"/>
              </a:rPr>
              <a:t>.      </a:t>
            </a:r>
            <a:endParaRPr lang="en-US" sz="28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 err="1">
                <a:latin typeface="Tahoma"/>
                <a:ea typeface="Times New Roman"/>
              </a:rPr>
              <a:t>Langkah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pertama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dalam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pembuatan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metode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ini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adalah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dengan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membuat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bentuk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standar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dari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formulasi</a:t>
            </a:r>
            <a:r>
              <a:rPr lang="en-US" sz="2800" dirty="0">
                <a:latin typeface="Tahoma"/>
                <a:ea typeface="Times New Roman"/>
              </a:rPr>
              <a:t> LP. </a:t>
            </a:r>
            <a:r>
              <a:rPr lang="en-US" sz="2800" dirty="0" err="1">
                <a:latin typeface="Tahoma"/>
                <a:ea typeface="Times New Roman"/>
              </a:rPr>
              <a:t>Bentuknya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dapat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dilihat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sebagai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err="1">
                <a:latin typeface="Tahoma"/>
                <a:ea typeface="Times New Roman"/>
              </a:rPr>
              <a:t>berikut</a:t>
            </a:r>
            <a:r>
              <a:rPr lang="en-US" sz="2800" dirty="0">
                <a:latin typeface="Tahoma"/>
                <a:ea typeface="Times New Roman"/>
              </a:rPr>
              <a:t> </a:t>
            </a:r>
            <a:r>
              <a:rPr lang="en-US" sz="2800" dirty="0" smtClean="0">
                <a:latin typeface="Tahoma"/>
                <a:ea typeface="Times New Roman"/>
              </a:rPr>
              <a:t>:</a:t>
            </a:r>
            <a:endParaRPr lang="en-US" sz="28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91264" cy="564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Zmax : C</a:t>
            </a:r>
            <a:r>
              <a:rPr lang="id-ID" dirty="0"/>
              <a:t>1</a:t>
            </a:r>
            <a:r>
              <a:rPr lang="id-ID" sz="2800" dirty="0"/>
              <a:t>X</a:t>
            </a:r>
            <a:r>
              <a:rPr lang="id-ID" dirty="0"/>
              <a:t>1</a:t>
            </a:r>
            <a:r>
              <a:rPr lang="id-ID" sz="2800" dirty="0"/>
              <a:t> + C</a:t>
            </a:r>
            <a:r>
              <a:rPr lang="id-ID" dirty="0"/>
              <a:t>2</a:t>
            </a:r>
            <a:r>
              <a:rPr lang="id-ID" sz="2800" dirty="0"/>
              <a:t>X</a:t>
            </a:r>
            <a:r>
              <a:rPr lang="id-ID" dirty="0"/>
              <a:t>2</a:t>
            </a:r>
            <a:r>
              <a:rPr lang="id-ID" sz="2800" dirty="0"/>
              <a:t> + C</a:t>
            </a:r>
            <a:r>
              <a:rPr lang="id-ID" dirty="0"/>
              <a:t>3</a:t>
            </a:r>
            <a:r>
              <a:rPr lang="id-ID" sz="2800" dirty="0"/>
              <a:t>X</a:t>
            </a:r>
            <a:r>
              <a:rPr lang="id-ID" dirty="0"/>
              <a:t>3</a:t>
            </a:r>
            <a:r>
              <a:rPr lang="id-ID" sz="2800" dirty="0"/>
              <a:t> </a:t>
            </a:r>
            <a:r>
              <a:rPr lang="id-ID" sz="2800" dirty="0" smtClean="0"/>
              <a:t>+......+ </a:t>
            </a:r>
            <a:r>
              <a:rPr lang="id-ID" sz="2800" dirty="0"/>
              <a:t>C</a:t>
            </a:r>
            <a:r>
              <a:rPr lang="id-ID" dirty="0"/>
              <a:t>4</a:t>
            </a:r>
            <a:r>
              <a:rPr lang="id-ID" sz="2800" dirty="0"/>
              <a:t>X</a:t>
            </a:r>
            <a:r>
              <a:rPr lang="id-ID" dirty="0"/>
              <a:t>4</a:t>
            </a:r>
            <a:r>
              <a:rPr lang="id-ID" sz="2800" dirty="0"/>
              <a:t> + CnXn</a:t>
            </a:r>
          </a:p>
          <a:p>
            <a:pPr marL="0" indent="0">
              <a:buNone/>
            </a:pPr>
            <a:r>
              <a:rPr lang="id-ID" sz="2800" dirty="0"/>
              <a:t>d.k    : a</a:t>
            </a:r>
            <a:r>
              <a:rPr lang="id-ID" dirty="0"/>
              <a:t>11</a:t>
            </a:r>
            <a:r>
              <a:rPr lang="id-ID" sz="2800" dirty="0"/>
              <a:t>X</a:t>
            </a:r>
            <a:r>
              <a:rPr lang="id-ID" dirty="0"/>
              <a:t>1</a:t>
            </a:r>
            <a:r>
              <a:rPr lang="id-ID" sz="2800" dirty="0"/>
              <a:t> + a</a:t>
            </a:r>
            <a:r>
              <a:rPr lang="id-ID" dirty="0"/>
              <a:t>12</a:t>
            </a:r>
            <a:r>
              <a:rPr lang="id-ID" sz="2800" dirty="0"/>
              <a:t>X</a:t>
            </a:r>
            <a:r>
              <a:rPr lang="id-ID" dirty="0"/>
              <a:t>2</a:t>
            </a:r>
            <a:r>
              <a:rPr lang="id-ID" sz="2800" dirty="0"/>
              <a:t> +..........+a</a:t>
            </a:r>
            <a:r>
              <a:rPr lang="id-ID" dirty="0"/>
              <a:t>1j</a:t>
            </a:r>
            <a:r>
              <a:rPr lang="id-ID" sz="2800" dirty="0"/>
              <a:t>Xj + S</a:t>
            </a:r>
            <a:r>
              <a:rPr lang="id-ID" dirty="0"/>
              <a:t>1</a:t>
            </a:r>
            <a:r>
              <a:rPr lang="id-ID" sz="2800" dirty="0"/>
              <a:t> = b</a:t>
            </a:r>
            <a:r>
              <a:rPr lang="id-ID" dirty="0"/>
              <a:t>1</a:t>
            </a:r>
          </a:p>
          <a:p>
            <a:pPr marL="0" indent="0">
              <a:buNone/>
            </a:pPr>
            <a:r>
              <a:rPr lang="id-ID" sz="2800" dirty="0"/>
              <a:t>	 a</a:t>
            </a:r>
            <a:r>
              <a:rPr lang="id-ID" dirty="0"/>
              <a:t>21</a:t>
            </a:r>
            <a:r>
              <a:rPr lang="id-ID" sz="2800" dirty="0"/>
              <a:t>X</a:t>
            </a:r>
            <a:r>
              <a:rPr lang="id-ID" dirty="0"/>
              <a:t>1</a:t>
            </a:r>
            <a:r>
              <a:rPr lang="id-ID" sz="2800" dirty="0"/>
              <a:t> + a</a:t>
            </a:r>
            <a:r>
              <a:rPr lang="id-ID" dirty="0"/>
              <a:t>22</a:t>
            </a:r>
            <a:r>
              <a:rPr lang="id-ID" sz="2800" dirty="0"/>
              <a:t>X</a:t>
            </a:r>
            <a:r>
              <a:rPr lang="id-ID" dirty="0"/>
              <a:t>2</a:t>
            </a:r>
            <a:r>
              <a:rPr lang="id-ID" sz="2800" dirty="0"/>
              <a:t> +..........+a</a:t>
            </a:r>
            <a:r>
              <a:rPr lang="id-ID" dirty="0"/>
              <a:t>2j</a:t>
            </a:r>
            <a:r>
              <a:rPr lang="id-ID" sz="2800" dirty="0"/>
              <a:t>Xj + S</a:t>
            </a:r>
            <a:r>
              <a:rPr lang="id-ID" dirty="0"/>
              <a:t>2</a:t>
            </a:r>
            <a:r>
              <a:rPr lang="id-ID" sz="2800" dirty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= </a:t>
            </a:r>
            <a:r>
              <a:rPr lang="id-ID" sz="2800" dirty="0"/>
              <a:t>b</a:t>
            </a:r>
            <a:r>
              <a:rPr lang="id-ID" dirty="0"/>
              <a:t>2</a:t>
            </a:r>
          </a:p>
          <a:p>
            <a:pPr marL="0" indent="0">
              <a:buNone/>
            </a:pPr>
            <a:r>
              <a:rPr lang="id-ID" sz="2800" dirty="0"/>
              <a:t>          .......................................................</a:t>
            </a:r>
          </a:p>
          <a:p>
            <a:pPr marL="0" indent="0">
              <a:buNone/>
            </a:pPr>
            <a:r>
              <a:rPr lang="id-ID" sz="2800" dirty="0"/>
              <a:t>	 a</a:t>
            </a:r>
            <a:r>
              <a:rPr lang="id-ID" dirty="0"/>
              <a:t>i1</a:t>
            </a:r>
            <a:r>
              <a:rPr lang="id-ID" sz="2800" dirty="0"/>
              <a:t>X</a:t>
            </a:r>
            <a:r>
              <a:rPr lang="id-ID" dirty="0"/>
              <a:t>1</a:t>
            </a:r>
            <a:r>
              <a:rPr lang="id-ID" sz="2800" dirty="0"/>
              <a:t> + a</a:t>
            </a:r>
            <a:r>
              <a:rPr lang="id-ID" dirty="0"/>
              <a:t>i2</a:t>
            </a:r>
            <a:r>
              <a:rPr lang="id-ID" sz="2800" dirty="0"/>
              <a:t>X</a:t>
            </a:r>
            <a:r>
              <a:rPr lang="id-ID" dirty="0"/>
              <a:t>2</a:t>
            </a:r>
            <a:r>
              <a:rPr lang="id-ID" sz="2800" dirty="0"/>
              <a:t> +............+aijXj + Si = bi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63408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TABEL METODE SIMPLEKS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8748464" cy="5116654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SzPct val="100000"/>
              <a:buNone/>
            </a:pP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90016337"/>
              </p:ext>
            </p:extLst>
          </p:nvPr>
        </p:nvGraphicFramePr>
        <p:xfrm>
          <a:off x="395536" y="1484784"/>
          <a:ext cx="8280920" cy="4752528"/>
        </p:xfrm>
        <a:graphic>
          <a:graphicData uri="http://schemas.openxmlformats.org/presentationml/2006/ole">
            <p:oleObj spid="_x0000_s1071" name="Document" r:id="rId3" imgW="5577297" imgH="223063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700808"/>
            <a:ext cx="8501122" cy="5157192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SzPct val="100000"/>
              <a:buNone/>
            </a:pPr>
            <a:r>
              <a:rPr lang="id-ID" sz="2800" dirty="0"/>
              <a:t>Catatan :</a:t>
            </a:r>
          </a:p>
          <a:p>
            <a:pPr>
              <a:buClr>
                <a:srgbClr val="002060"/>
              </a:buClr>
              <a:buSzPct val="100000"/>
              <a:buFontTx/>
              <a:buChar char="-"/>
            </a:pPr>
            <a:r>
              <a:rPr lang="id-ID" sz="2800" dirty="0" smtClean="0"/>
              <a:t>Apabila </a:t>
            </a:r>
            <a:r>
              <a:rPr lang="id-ID" sz="2800" dirty="0"/>
              <a:t>tanda ( ) diubah menjadi (=) dengan cara menambahkannya dengan “slack variabel”. </a:t>
            </a:r>
            <a:endParaRPr lang="en-US" sz="2800" dirty="0" smtClean="0"/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id-ID" sz="2800" dirty="0" smtClean="0"/>
              <a:t>Contoh </a:t>
            </a:r>
            <a:r>
              <a:rPr lang="id-ID" sz="2800" dirty="0"/>
              <a:t>2 X1 + 3 X2   60  2 X1 + 3 X2  + S1= 60 </a:t>
            </a:r>
            <a:endParaRPr lang="en-US" sz="2800" dirty="0" smtClean="0"/>
          </a:p>
          <a:p>
            <a:pPr marL="0" indent="0">
              <a:buClr>
                <a:srgbClr val="002060"/>
              </a:buClr>
              <a:buSzPct val="100000"/>
              <a:buNone/>
            </a:pPr>
            <a:endParaRPr lang="id-ID" sz="2800" dirty="0"/>
          </a:p>
          <a:p>
            <a:pPr>
              <a:buClr>
                <a:srgbClr val="002060"/>
              </a:buClr>
              <a:buSzPct val="100000"/>
              <a:buFontTx/>
              <a:buChar char="-"/>
            </a:pPr>
            <a:r>
              <a:rPr lang="id-ID" sz="2800" dirty="0" smtClean="0"/>
              <a:t>Apabila </a:t>
            </a:r>
            <a:r>
              <a:rPr lang="id-ID" sz="2800" dirty="0"/>
              <a:t>tanda ( ) diubah menjadi (=) dengan cara menambahkannya dengan “surplus variabel”. </a:t>
            </a:r>
            <a:endParaRPr lang="en-US" sz="2800" dirty="0" smtClean="0"/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id-ID" sz="2800" dirty="0" smtClean="0"/>
              <a:t>Contoh </a:t>
            </a:r>
            <a:r>
              <a:rPr lang="id-ID" sz="2800" dirty="0"/>
              <a:t>: 2 X1 + 3 X2   60  2 X1 + 3 X2  - S2 = 60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SLACK DAN SURPLUS VARIABEL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552728"/>
          </a:xfrm>
        </p:spPr>
        <p:txBody>
          <a:bodyPr>
            <a:normAutofit/>
          </a:bodyPr>
          <a:lstStyle/>
          <a:p>
            <a:pPr marL="1881188" indent="-1881188">
              <a:buNone/>
            </a:pPr>
            <a:r>
              <a:rPr lang="id-ID" dirty="0" smtClean="0"/>
              <a:t>Langkah 3 :  Tentukan basic feasibel solution yang baru, dengan menggunakan feasibilitas dan kondisi optimalitas sampai solusi optimal tercapai</a:t>
            </a:r>
          </a:p>
          <a:p>
            <a:pPr marL="0" indent="0">
              <a:buNone/>
            </a:pPr>
            <a:endParaRPr lang="id-ID" sz="800" dirty="0"/>
          </a:p>
          <a:p>
            <a:pPr marL="0" indent="0">
              <a:buNone/>
            </a:pPr>
            <a:r>
              <a:rPr lang="id-ID" dirty="0" smtClean="0"/>
              <a:t>1.  Kondisi Optimalitas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id-ID" dirty="0" smtClean="0"/>
              <a:t>Pada kondisi maksimal pilih koefisien negarif terbesar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id-ID" dirty="0" smtClean="0"/>
              <a:t>Pada kondisi minimal pilih koefisien positif terbesar.</a:t>
            </a:r>
          </a:p>
          <a:p>
            <a:pPr marL="365760" lvl="1" indent="0">
              <a:buClr>
                <a:schemeClr val="tx1"/>
              </a:buClr>
              <a:buNone/>
            </a:pPr>
            <a:r>
              <a:rPr lang="id-ID" dirty="0" smtClean="0"/>
              <a:t>Jika koefisien variabel basis pada persamaan Z sudah tidak ada yang negatif maka kondisi optimasi sudah tercapai</a:t>
            </a:r>
          </a:p>
          <a:p>
            <a:pPr marL="365760" lvl="1" indent="0">
              <a:buClr>
                <a:schemeClr val="tx1"/>
              </a:buClr>
              <a:buNone/>
            </a:pPr>
            <a:endParaRPr lang="id-ID" sz="800" dirty="0"/>
          </a:p>
          <a:p>
            <a:pPr marL="457200" lvl="1" indent="-457200">
              <a:buClr>
                <a:schemeClr val="tx1"/>
              </a:buClr>
              <a:buAutoNum type="arabicPeriod" startAt="2"/>
            </a:pPr>
            <a:r>
              <a:rPr lang="id-ID" sz="2400" dirty="0" smtClean="0"/>
              <a:t>Kondisi feasible</a:t>
            </a:r>
          </a:p>
          <a:p>
            <a:pPr marL="352425" lvl="1" indent="-352425">
              <a:buClr>
                <a:schemeClr val="tx1"/>
              </a:buClr>
              <a:buNone/>
            </a:pPr>
            <a:r>
              <a:rPr lang="id-ID" dirty="0" smtClean="0"/>
              <a:t>	merupakan </a:t>
            </a:r>
            <a:r>
              <a:rPr lang="id-ID" dirty="0"/>
              <a:t>rasio antara</a:t>
            </a:r>
            <a:r>
              <a:rPr lang="id-ID" dirty="0" smtClean="0"/>
              <a:t> nilai solusi (ruas kanan pembatas) dengan koefisien pada </a:t>
            </a:r>
            <a:r>
              <a:rPr lang="id-ID" i="1" dirty="0" smtClean="0"/>
              <a:t>Entering Variable</a:t>
            </a:r>
            <a:r>
              <a:rPr lang="id-ID" dirty="0" smtClean="0"/>
              <a:t> (EV).</a:t>
            </a:r>
          </a:p>
          <a:p>
            <a:pPr marL="626745" lvl="2" indent="-352425">
              <a:buClr>
                <a:schemeClr val="tx1"/>
              </a:buClr>
              <a:buFont typeface="Wingdings" pitchFamily="2" charset="2"/>
              <a:buChar char="Ø"/>
            </a:pPr>
            <a:r>
              <a:rPr lang="id-ID" dirty="0" smtClean="0"/>
              <a:t>Kondisi feasible akan menghasilkan </a:t>
            </a:r>
            <a:r>
              <a:rPr lang="id-ID" i="1" dirty="0" smtClean="0"/>
              <a:t>Leaving Variable </a:t>
            </a:r>
            <a:r>
              <a:rPr lang="id-ID" dirty="0" smtClean="0"/>
              <a:t>(LV).</a:t>
            </a:r>
          </a:p>
          <a:p>
            <a:pPr marL="626745" lvl="2" indent="-352425">
              <a:buClr>
                <a:schemeClr val="tx1"/>
              </a:buClr>
              <a:buFont typeface="Wingdings" pitchFamily="2" charset="2"/>
              <a:buChar char="Ø"/>
            </a:pPr>
            <a:r>
              <a:rPr lang="id-ID" i="1" dirty="0" smtClean="0"/>
              <a:t>Leaving Variable </a:t>
            </a:r>
            <a:r>
              <a:rPr lang="id-ID" dirty="0" smtClean="0"/>
              <a:t>(LV) adalah variabel yang akan digantikan oleh </a:t>
            </a:r>
            <a:r>
              <a:rPr lang="id-ID" i="1" dirty="0"/>
              <a:t>Entering Variable</a:t>
            </a:r>
            <a:r>
              <a:rPr lang="id-ID" dirty="0"/>
              <a:t> (EV</a:t>
            </a:r>
            <a:r>
              <a:rPr lang="id-ID" dirty="0" smtClean="0"/>
              <a:t>). </a:t>
            </a:r>
          </a:p>
          <a:p>
            <a:pPr marL="626745" lvl="2" indent="-352425">
              <a:buClr>
                <a:schemeClr val="tx1"/>
              </a:buClr>
              <a:buFont typeface="Wingdings" pitchFamily="2" charset="2"/>
              <a:buChar char="Ø"/>
            </a:pPr>
            <a:r>
              <a:rPr lang="id-ID" dirty="0" smtClean="0"/>
              <a:t>Pada kondisi feasible, pilih rasio positif terkeci (termasuk nilai nol)</a:t>
            </a:r>
          </a:p>
        </p:txBody>
      </p:sp>
    </p:spTree>
    <p:extLst>
      <p:ext uri="{BB962C8B-B14F-4D97-AF65-F5344CB8AC3E}">
        <p14:creationId xmlns:p14="http://schemas.microsoft.com/office/powerpoint/2010/main" xmlns="" val="3954162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LANGKAH-LANGKAH METODE SIMPLEKS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4989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1.Ubah </a:t>
            </a:r>
            <a:r>
              <a:rPr lang="en-US" sz="2800" dirty="0" err="1"/>
              <a:t>masalah</a:t>
            </a:r>
            <a:r>
              <a:rPr lang="en-US" sz="2800" dirty="0"/>
              <a:t> LP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2.Periksa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”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smtClean="0"/>
              <a:t>  basis</a:t>
            </a:r>
            <a:r>
              <a:rPr lang="en-US" sz="2800" dirty="0"/>
              <a:t>” </a:t>
            </a:r>
            <a:endParaRPr lang="en-US" sz="2800" dirty="0" smtClean="0"/>
          </a:p>
          <a:p>
            <a:pPr marL="357188" indent="0">
              <a:buNone/>
            </a:pP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/>
              <a:t>basis : </a:t>
            </a:r>
            <a:r>
              <a:rPr lang="en-US" sz="2800" dirty="0" err="1"/>
              <a:t>variabel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koefisien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 yang lain </a:t>
            </a:r>
            <a:r>
              <a:rPr lang="en-US" sz="2800" dirty="0" err="1"/>
              <a:t>nilainya</a:t>
            </a:r>
            <a:r>
              <a:rPr lang="en-US" sz="2800" dirty="0"/>
              <a:t> nol.</a:t>
            </a:r>
          </a:p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Masukkan</a:t>
            </a:r>
            <a:r>
              <a:rPr lang="en-US" sz="2800" dirty="0" smtClean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tabel</a:t>
            </a:r>
            <a:r>
              <a:rPr lang="en-US" sz="2800" dirty="0" smtClean="0"/>
              <a:t>  </a:t>
            </a:r>
            <a:r>
              <a:rPr lang="en-US" sz="2800" dirty="0" err="1" smtClean="0"/>
              <a:t>simpleks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76377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748464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 </a:t>
            </a:r>
            <a:r>
              <a:rPr lang="en-US" sz="2800" dirty="0" err="1" smtClean="0"/>
              <a:t>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/>
              <a:t>Zj</a:t>
            </a:r>
            <a:r>
              <a:rPr lang="en-US" sz="2800" dirty="0"/>
              <a:t> – </a:t>
            </a:r>
            <a:r>
              <a:rPr lang="en-US" sz="2800" dirty="0" err="1"/>
              <a:t>Cj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rumus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Zj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/>
              <a:t>Cj</a:t>
            </a:r>
            <a:r>
              <a:rPr lang="en-US" sz="2800" dirty="0"/>
              <a:t> </a:t>
            </a:r>
            <a:r>
              <a:rPr lang="en-US" sz="2800" dirty="0" smtClean="0"/>
              <a:t> = </a:t>
            </a:r>
            <a:r>
              <a:rPr lang="en-US" sz="2800" dirty="0" err="1"/>
              <a:t>CBYj</a:t>
            </a:r>
            <a:r>
              <a:rPr lang="en-US" sz="2800" dirty="0"/>
              <a:t> – </a:t>
            </a:r>
            <a:r>
              <a:rPr lang="en-US" sz="2800" dirty="0" err="1"/>
              <a:t>Cj</a:t>
            </a:r>
            <a:r>
              <a:rPr lang="en-US" sz="2800" dirty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simpleks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5.  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yang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/>
              <a:t>nilai</a:t>
            </a:r>
            <a:r>
              <a:rPr lang="en-US" sz="2800" dirty="0"/>
              <a:t> negative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/>
              <a:t>Zj</a:t>
            </a:r>
            <a:r>
              <a:rPr lang="en-US" sz="2800" dirty="0"/>
              <a:t> – </a:t>
            </a:r>
            <a:r>
              <a:rPr lang="en-US" sz="2800" dirty="0" err="1"/>
              <a:t>Cj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2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6. 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smtClean="0"/>
              <a:t>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/>
              <a:t>rumus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         Min</a:t>
            </a:r>
            <a:r>
              <a:rPr lang="en-US" sz="2800" dirty="0"/>
              <a:t>,   </a:t>
            </a:r>
            <a:r>
              <a:rPr lang="en-US" sz="2800" dirty="0" err="1"/>
              <a:t>atau</a:t>
            </a:r>
            <a:r>
              <a:rPr lang="en-US" sz="2800" dirty="0"/>
              <a:t> min,  , </a:t>
            </a:r>
            <a:r>
              <a:rPr lang="en-US" sz="2800" dirty="0" err="1"/>
              <a:t>Yik</a:t>
            </a:r>
            <a:r>
              <a:rPr lang="en-US" sz="2800" dirty="0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xmlns="" val="817597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219256" cy="684076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dirty="0" smtClean="0">
                    <a:latin typeface="Tahoma"/>
                    <a:ea typeface="Times New Roman"/>
                  </a:rPr>
                  <a:t>5. </a:t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Cari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baru</a:t>
                </a:r>
                <a:r>
                  <a:rPr lang="en-US" sz="2600" dirty="0">
                    <a:latin typeface="Tahoma"/>
                    <a:ea typeface="Times New Roman"/>
                  </a:rPr>
                  <a:t> yang </a:t>
                </a:r>
                <a:r>
                  <a:rPr lang="en-US" sz="2600" dirty="0" err="1">
                    <a:latin typeface="Tahoma"/>
                    <a:ea typeface="Times New Roman"/>
                  </a:rPr>
                  <a:t>terdapat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dengan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cara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endParaRPr lang="en-US" sz="2600" dirty="0" smtClean="0">
                  <a:latin typeface="Tahoma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membagi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semua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> yang </a:t>
                </a:r>
                <a:r>
                  <a:rPr lang="en-US" sz="2600" dirty="0" err="1">
                    <a:latin typeface="Tahoma"/>
                    <a:ea typeface="Times New Roman"/>
                  </a:rPr>
                  <a:t>terdapat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endParaRPr lang="en-US" sz="2600" dirty="0" smtClean="0">
                  <a:latin typeface="Tahoma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dengan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>. </a:t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adalah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> yang </a:t>
                </a:r>
                <a:r>
                  <a:rPr lang="en-US" sz="2600" dirty="0" err="1">
                    <a:latin typeface="Tahoma"/>
                    <a:ea typeface="Times New Roman"/>
                  </a:rPr>
                  <a:t>terdapat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endParaRPr lang="en-US" sz="2600" dirty="0" smtClean="0">
                  <a:latin typeface="Tahoma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pada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persilangan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dengan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kolom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>.</a:t>
                </a:r>
                <a:endParaRPr lang="en-US" sz="2600" dirty="0">
                  <a:latin typeface="Times New Roman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 smtClean="0">
                    <a:latin typeface="Tahoma"/>
                    <a:ea typeface="Times New Roman"/>
                  </a:rPr>
                  <a:t>6. </a:t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Mencari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baru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> yang lain </a:t>
                </a:r>
                <a:r>
                  <a:rPr lang="en-US" sz="2600" dirty="0" err="1">
                    <a:latin typeface="Tahoma"/>
                    <a:ea typeface="Times New Roman"/>
                  </a:rPr>
                  <a:t>dengan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rumus</a:t>
                </a:r>
                <a:r>
                  <a:rPr lang="en-US" sz="2600" dirty="0">
                    <a:latin typeface="Tahoma"/>
                    <a:ea typeface="Times New Roman"/>
                  </a:rPr>
                  <a:t> :</a:t>
                </a:r>
                <a:endParaRPr lang="en-US" sz="2600" dirty="0">
                  <a:latin typeface="Times New Roman"/>
                  <a:ea typeface="Times New Roman"/>
                </a:endParaRPr>
              </a:p>
              <a:p>
                <a:pPr marL="45720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en-US" sz="2600" u="sng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u="sng" dirty="0">
                    <a:latin typeface="Tahoma"/>
                    <a:ea typeface="Times New Roman"/>
                  </a:rPr>
                  <a:t/>
                </a:r>
                <a:r>
                  <a:rPr lang="en-US" sz="2600" u="sng" dirty="0" err="1">
                    <a:latin typeface="Tahoma"/>
                    <a:ea typeface="Times New Roman"/>
                  </a:rPr>
                  <a:t>baru</a:t>
                </a:r>
                <a:r>
                  <a:rPr lang="en-US" sz="2600" dirty="0">
                    <a:latin typeface="Tahoma"/>
                    <a:ea typeface="Times New Roman"/>
                  </a:rPr>
                  <a:t> :</a:t>
                </a:r>
                <a:r>
                  <a:rPr lang="en-US" sz="2600" dirty="0" err="1">
                    <a:latin typeface="Tahoma"/>
                    <a:ea typeface="Times New Roman"/>
                  </a:rPr>
                  <a:t>nilai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> yang lama </a:t>
                </a:r>
                <a:r>
                  <a:rPr lang="en-US" sz="2600" dirty="0" err="1">
                    <a:latin typeface="Tahoma"/>
                    <a:ea typeface="Times New Roman"/>
                  </a:rPr>
                  <a:t>dikurangi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dengan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perkalian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koefisien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kolom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dengan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angka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baru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kunci</a:t>
                </a:r>
                <a:endParaRPr lang="en-US" sz="2600" dirty="0">
                  <a:latin typeface="Times New Roman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 smtClean="0">
                    <a:latin typeface="Tahoma"/>
                    <a:ea typeface="Times New Roman"/>
                  </a:rPr>
                  <a:t>7.  </a:t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Apabila</a:t>
                </a: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solusi</a:t>
                </a:r>
                <a:r>
                  <a:rPr lang="en-US" sz="2600" dirty="0">
                    <a:latin typeface="Tahoma"/>
                    <a:ea typeface="Times New Roman"/>
                  </a:rPr>
                  <a:t> optimal </a:t>
                </a:r>
                <a:r>
                  <a:rPr lang="en-US" sz="2600" dirty="0" err="1">
                    <a:latin typeface="Tahoma"/>
                    <a:ea typeface="Times New Roman"/>
                  </a:rPr>
                  <a:t>belum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ditemukan</a:t>
                </a:r>
                <a:r>
                  <a:rPr lang="en-US" sz="2600" dirty="0">
                    <a:latin typeface="Tahoma"/>
                    <a:ea typeface="Times New Roman"/>
                  </a:rPr>
                  <a:t>, </a:t>
                </a:r>
                <a:r>
                  <a:rPr lang="en-US" sz="2600" dirty="0" err="1">
                    <a:latin typeface="Tahoma"/>
                    <a:ea typeface="Times New Roman"/>
                  </a:rPr>
                  <a:t>kembali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ke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langkah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endParaRPr lang="en-US" sz="2600" dirty="0" smtClean="0">
                  <a:latin typeface="Tahoma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  <a:tabLst>
                    <a:tab pos="457200" algn="l"/>
                  </a:tabLst>
                </a:pPr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 err="1" smtClean="0">
                    <a:latin typeface="Tahoma"/>
                    <a:ea typeface="Times New Roman"/>
                  </a:rPr>
                  <a:t>kelima</a:t>
                </a:r>
                <a:r>
                  <a:rPr lang="en-US" sz="2600" dirty="0">
                    <a:latin typeface="Tahoma"/>
                    <a:ea typeface="Times New Roman"/>
                  </a:rPr>
                  <a:t>, </a:t>
                </a:r>
                <a:r>
                  <a:rPr lang="en-US" sz="2600" dirty="0" err="1">
                    <a:latin typeface="Tahoma"/>
                    <a:ea typeface="Times New Roman"/>
                  </a:rPr>
                  <a:t>sehingga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nilai</a:t>
                </a:r>
                <a:r>
                  <a:rPr lang="en-US" sz="2600" dirty="0">
                    <a:latin typeface="Tahoma"/>
                    <a:ea typeface="Times New Roman"/>
                  </a:rPr>
                  <a:t> yang </a:t>
                </a:r>
                <a:r>
                  <a:rPr lang="en-US" sz="2600" dirty="0" err="1">
                    <a:latin typeface="Tahoma"/>
                    <a:ea typeface="Times New Roman"/>
                  </a:rPr>
                  <a:t>terdapat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pada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baris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:r>
                  <a:rPr lang="en-US" sz="2600" dirty="0" err="1">
                    <a:latin typeface="Tahoma"/>
                    <a:ea typeface="Times New Roman"/>
                  </a:rPr>
                  <a:t>Zj</a:t>
                </a:r>
                <a:r>
                  <a:rPr lang="en-US" sz="2600" dirty="0">
                    <a:latin typeface="Tahoma"/>
                    <a:ea typeface="Times New Roman"/>
                  </a:rPr>
                  <a:t> - </a:t>
                </a:r>
                <a:r>
                  <a:rPr lang="en-US" sz="2600" dirty="0" err="1">
                    <a:latin typeface="Tahoma"/>
                    <a:ea typeface="Times New Roman"/>
                  </a:rPr>
                  <a:t>Cj</a:t>
                </a:r>
                <a:r>
                  <a:rPr lang="en-US" sz="2600" dirty="0">
                    <a:latin typeface="Tahoma"/>
                    <a:ea typeface="Times New Roman"/>
                  </a:rPr>
                  <a:t/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600" dirty="0" smtClean="0">
                    <a:latin typeface="Tahoma"/>
                    <a:ea typeface="Times New Roman"/>
                  </a:rPr>
                  <a:t/>
                </a:r>
                <a:r>
                  <a:rPr lang="en-US" sz="2600" dirty="0">
                    <a:latin typeface="Tahoma"/>
                    <a:ea typeface="Times New Roman"/>
                  </a:rPr>
                  <a:t>0</a:t>
                </a:r>
                <a:endParaRPr lang="en-US" sz="2600" dirty="0">
                  <a:latin typeface="Times New Roman"/>
                  <a:ea typeface="Times New Roman"/>
                </a:endParaRPr>
              </a:p>
              <a:p>
                <a:pPr marL="0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en-US" sz="2600" dirty="0">
                    <a:latin typeface="Tahoma"/>
                    <a:ea typeface="Times New Roman"/>
                  </a:rPr>
                  <a:t> </a:t>
                </a:r>
                <a:endParaRPr lang="en-US" sz="26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219256" cy="6840760"/>
              </a:xfrm>
              <a:blipFill rotWithShape="1">
                <a:blip r:embed="rId2"/>
                <a:stretch>
                  <a:fillRect l="-890" r="-2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91320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dirty="0" smtClean="0"/>
              <a:t>CONTOH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340768"/>
                <a:ext cx="8291264" cy="5133184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2800" dirty="0" smtClean="0"/>
                  <a:t>Penyelesaian</a:t>
                </a:r>
                <a:r>
                  <a:rPr lang="en-US" sz="2800" dirty="0"/>
                  <a:t/>
                </a:r>
                <a:r>
                  <a:rPr lang="en-US" sz="2800" dirty="0" err="1"/>
                  <a:t>contoh</a:t>
                </a:r>
                <a:r>
                  <a:rPr lang="en-US" sz="2800" dirty="0"/>
                  <a:t> PT </a:t>
                </a:r>
                <a:r>
                  <a:rPr lang="en-US" sz="2800" dirty="0" err="1"/>
                  <a:t>Mentari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/>
                </a:r>
                <a:r>
                  <a:rPr lang="en-US" sz="2800" dirty="0" smtClean="0"/>
                  <a:t/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 Z </a:t>
                </a:r>
                <a:r>
                  <a:rPr lang="en-US" sz="2800" dirty="0" err="1"/>
                  <a:t>mak</a:t>
                </a:r>
                <a:r>
                  <a:rPr lang="en-US" sz="2800" dirty="0"/>
                  <a:t> = 40 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 + 30 X</a:t>
                </a:r>
                <a:r>
                  <a:rPr lang="en-US" sz="2800" baseline="-25000" dirty="0"/>
                  <a:t>2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/>
                </a:r>
                <a:r>
                  <a:rPr lang="en-US" sz="2800" dirty="0" err="1" smtClean="0"/>
                  <a:t>d.k</a:t>
                </a:r>
                <a:r>
                  <a:rPr lang="en-US" sz="2800" dirty="0" smtClean="0"/>
                  <a:t> :    2 </a:t>
                </a:r>
                <a:r>
                  <a:rPr lang="en-US" sz="2800" dirty="0"/>
                  <a:t>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 + 3 X</a:t>
                </a:r>
                <a:r>
                  <a:rPr lang="en-US" sz="2800" baseline="-25000" dirty="0"/>
                  <a:t>2 </a:t>
                </a:r>
                <a:r>
                  <a:rPr lang="en-US" sz="2800" dirty="0"/>
                  <a:t/>
                </a:r>
                <a:r>
                  <a:rPr lang="en-US" sz="2800" dirty="0" smtClean="0"/>
                  <a:t>= 60   </a:t>
                </a:r>
                <a:r>
                  <a:rPr lang="en-US" sz="2800" dirty="0" err="1" smtClean="0"/>
                  <a:t>untuk</a:t>
                </a:r>
                <a:r>
                  <a:rPr lang="en-US" sz="2800" dirty="0" smtClean="0"/>
                  <a:t/>
                </a:r>
                <a:r>
                  <a:rPr lang="en-US" sz="2800" dirty="0" err="1"/>
                  <a:t>bahan</a:t>
                </a:r>
                <a:r>
                  <a:rPr lang="en-US" sz="2800" dirty="0"/>
                  <a:t/>
                </a:r>
                <a:r>
                  <a:rPr lang="en-US" sz="2800" dirty="0" err="1"/>
                  <a:t>baku</a:t>
                </a:r>
                <a:r>
                  <a:rPr lang="en-US" sz="2800" dirty="0"/>
                  <a:t> A</a:t>
                </a:r>
              </a:p>
              <a:p>
                <a:pPr marL="0" indent="0">
                  <a:buNone/>
                </a:pPr>
                <a:r>
                  <a:rPr lang="en-US" sz="2800" dirty="0"/>
                  <a:t/>
                </a:r>
                <a:r>
                  <a:rPr lang="en-US" sz="2800" dirty="0" smtClean="0"/>
                  <a:t/>
                </a:r>
                <a:r>
                  <a:rPr lang="en-US" sz="2800" dirty="0"/>
                  <a:t>2 X</a:t>
                </a:r>
                <a:r>
                  <a:rPr lang="en-US" sz="2800" baseline="-25000" dirty="0"/>
                  <a:t>2 </a:t>
                </a:r>
                <a:r>
                  <a:rPr lang="en-US" sz="2800" dirty="0" smtClean="0"/>
                  <a:t> = 30    </a:t>
                </a:r>
                <a:r>
                  <a:rPr lang="en-US" sz="2800" dirty="0" err="1" smtClean="0"/>
                  <a:t>untuk</a:t>
                </a:r>
                <a:r>
                  <a:rPr lang="en-US" sz="2800" dirty="0" smtClean="0"/>
                  <a:t/>
                </a:r>
                <a:r>
                  <a:rPr lang="en-US" sz="2800" dirty="0" err="1"/>
                  <a:t>bahan</a:t>
                </a:r>
                <a:r>
                  <a:rPr lang="en-US" sz="2800" dirty="0"/>
                  <a:t/>
                </a:r>
                <a:r>
                  <a:rPr lang="en-US" sz="2800" dirty="0" err="1"/>
                  <a:t>baku</a:t>
                </a:r>
                <a:r>
                  <a:rPr lang="en-US" sz="2800" dirty="0"/>
                  <a:t> B</a:t>
                </a:r>
              </a:p>
              <a:p>
                <a:pPr marL="0" indent="0">
                  <a:buNone/>
                </a:pPr>
                <a:r>
                  <a:rPr lang="en-US" sz="2800" dirty="0"/>
                  <a:t/>
                </a:r>
                <a:r>
                  <a:rPr lang="en-US" sz="2800" dirty="0" smtClean="0"/>
                  <a:t/>
                </a:r>
                <a:r>
                  <a:rPr lang="en-US" sz="2800" dirty="0"/>
                  <a:t>2 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 + </a:t>
                </a:r>
                <a:r>
                  <a:rPr lang="en-US" sz="2800" dirty="0" smtClean="0"/>
                  <a:t/>
                </a:r>
                <a:r>
                  <a:rPr lang="en-US" sz="2800" dirty="0"/>
                  <a:t>X</a:t>
                </a:r>
                <a:r>
                  <a:rPr lang="en-US" sz="2800" baseline="-25000" dirty="0"/>
                  <a:t>2 </a:t>
                </a:r>
                <a:r>
                  <a:rPr lang="en-US" sz="2800" dirty="0"/>
                  <a:t/>
                </a:r>
                <a:r>
                  <a:rPr lang="en-US" sz="2800" dirty="0" smtClean="0"/>
                  <a:t>= 40    </a:t>
                </a:r>
                <a:r>
                  <a:rPr lang="en-US" sz="2800" dirty="0" err="1" smtClean="0"/>
                  <a:t>untuk</a:t>
                </a:r>
                <a:r>
                  <a:rPr lang="en-US" sz="2800" dirty="0" smtClean="0"/>
                  <a:t/>
                </a:r>
                <a:r>
                  <a:rPr lang="en-US" sz="2800" dirty="0"/>
                  <a:t>jam </a:t>
                </a:r>
                <a:r>
                  <a:rPr lang="en-US" sz="2800" dirty="0" err="1"/>
                  <a:t>kerja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/>
                </a:r>
                <a:r>
                  <a:rPr lang="en-US" sz="2800" dirty="0" smtClean="0"/>
                  <a:t>             X1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sz="2800" dirty="0" smtClean="0"/>
                  <a:t>0    X</a:t>
                </a:r>
                <a:r>
                  <a:rPr lang="en-US" sz="2800" baseline="-25000" dirty="0" smtClean="0"/>
                  <a:t>2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800" dirty="0" smtClean="0"/>
                  <a:t> 0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340768"/>
                <a:ext cx="8291264" cy="5133184"/>
              </a:xfrm>
              <a:blipFill rotWithShape="1">
                <a:blip r:embed="rId2"/>
                <a:stretch>
                  <a:fillRect l="-1471" t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95709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Penyelesaian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metode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Simpleks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27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/>
              <a:t>Ubah</a:t>
            </a:r>
            <a:r>
              <a:rPr lang="en-US" sz="2800" dirty="0" smtClean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LP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Zmax</a:t>
            </a:r>
            <a:r>
              <a:rPr lang="en-US" sz="2800" dirty="0" smtClean="0"/>
              <a:t> </a:t>
            </a:r>
            <a:r>
              <a:rPr lang="en-US" sz="2800" dirty="0"/>
              <a:t>= 40 X</a:t>
            </a:r>
            <a:r>
              <a:rPr lang="en-US" sz="2800" baseline="-25000" dirty="0"/>
              <a:t>1</a:t>
            </a:r>
            <a:r>
              <a:rPr lang="en-US" sz="2800" dirty="0"/>
              <a:t> + 30 X</a:t>
            </a:r>
            <a:r>
              <a:rPr lang="en-US" sz="2800" baseline="-25000" dirty="0"/>
              <a:t>2 </a:t>
            </a:r>
            <a:r>
              <a:rPr lang="en-US" sz="2800" dirty="0"/>
              <a:t> + 0 S</a:t>
            </a:r>
            <a:r>
              <a:rPr lang="en-US" sz="2800" baseline="-25000" dirty="0"/>
              <a:t>1</a:t>
            </a:r>
            <a:r>
              <a:rPr lang="en-US" sz="2800" dirty="0"/>
              <a:t> + 0 S</a:t>
            </a:r>
            <a:r>
              <a:rPr lang="en-US" sz="2800" baseline="-25000" dirty="0"/>
              <a:t>2 </a:t>
            </a:r>
            <a:r>
              <a:rPr lang="en-US" sz="2800" dirty="0"/>
              <a:t>+ 0 S</a:t>
            </a:r>
            <a:r>
              <a:rPr lang="en-US" sz="2800" baseline="-25000" dirty="0"/>
              <a:t>3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s.t	     2 X</a:t>
            </a:r>
            <a:r>
              <a:rPr lang="en-US" sz="2800" baseline="-25000" dirty="0"/>
              <a:t>1</a:t>
            </a:r>
            <a:r>
              <a:rPr lang="en-US" sz="2800" dirty="0"/>
              <a:t> + 3 X</a:t>
            </a:r>
            <a:r>
              <a:rPr lang="en-US" sz="2800" baseline="-25000" dirty="0"/>
              <a:t>2  </a:t>
            </a:r>
            <a:r>
              <a:rPr lang="en-US" sz="2800" dirty="0"/>
              <a:t>+    S</a:t>
            </a:r>
            <a:r>
              <a:rPr lang="en-US" sz="2800" baseline="-25000" dirty="0"/>
              <a:t>1</a:t>
            </a:r>
            <a:r>
              <a:rPr lang="en-US" sz="2800" dirty="0"/>
              <a:t> + 0 S</a:t>
            </a:r>
            <a:r>
              <a:rPr lang="en-US" sz="2800" baseline="-25000" dirty="0"/>
              <a:t>2 </a:t>
            </a:r>
            <a:r>
              <a:rPr lang="en-US" sz="2800" dirty="0"/>
              <a:t>+ 0 S</a:t>
            </a:r>
            <a:r>
              <a:rPr lang="en-US" sz="2800" baseline="-25000" dirty="0"/>
              <a:t>3 </a:t>
            </a:r>
            <a:r>
              <a:rPr lang="en-US" sz="2800" dirty="0"/>
              <a:t>= 60</a:t>
            </a:r>
          </a:p>
          <a:p>
            <a:pPr marL="0" indent="0">
              <a:buNone/>
            </a:pPr>
            <a:r>
              <a:rPr lang="en-US" sz="2800" dirty="0"/>
              <a:t>              </a:t>
            </a:r>
            <a:r>
              <a:rPr lang="en-US" sz="2800" dirty="0" smtClean="0"/>
              <a:t>0 </a:t>
            </a: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 + 2 X</a:t>
            </a:r>
            <a:r>
              <a:rPr lang="en-US" sz="2800" baseline="-25000" dirty="0"/>
              <a:t>2  </a:t>
            </a:r>
            <a:r>
              <a:rPr lang="en-US" sz="2800" dirty="0"/>
              <a:t>+ 0 S</a:t>
            </a:r>
            <a:r>
              <a:rPr lang="en-US" sz="2800" baseline="-25000" dirty="0"/>
              <a:t>1</a:t>
            </a:r>
            <a:r>
              <a:rPr lang="en-US" sz="2800" dirty="0"/>
              <a:t> +    S</a:t>
            </a:r>
            <a:r>
              <a:rPr lang="en-US" sz="2800" baseline="-25000" dirty="0"/>
              <a:t>2 </a:t>
            </a:r>
            <a:r>
              <a:rPr lang="en-US" sz="2800" dirty="0"/>
              <a:t>+ 0 S</a:t>
            </a:r>
            <a:r>
              <a:rPr lang="en-US" sz="2800" baseline="-25000" dirty="0"/>
              <a:t>3 </a:t>
            </a:r>
            <a:r>
              <a:rPr lang="en-US" sz="2800" dirty="0"/>
              <a:t>= 30</a:t>
            </a:r>
          </a:p>
          <a:p>
            <a:pPr marL="0" indent="0">
              <a:buNone/>
            </a:pPr>
            <a:r>
              <a:rPr lang="en-US" sz="2800" dirty="0"/>
              <a:t>	     2 X</a:t>
            </a:r>
            <a:r>
              <a:rPr lang="en-US" sz="2800" baseline="-25000" dirty="0"/>
              <a:t>1</a:t>
            </a:r>
            <a:r>
              <a:rPr lang="en-US" sz="2800" dirty="0"/>
              <a:t> +    X</a:t>
            </a:r>
            <a:r>
              <a:rPr lang="en-US" sz="2800" baseline="-25000" dirty="0"/>
              <a:t>2  </a:t>
            </a:r>
            <a:r>
              <a:rPr lang="en-US" sz="2800" dirty="0"/>
              <a:t>+ 0 S</a:t>
            </a:r>
            <a:r>
              <a:rPr lang="en-US" sz="2800" baseline="-25000" dirty="0"/>
              <a:t>1</a:t>
            </a:r>
            <a:r>
              <a:rPr lang="en-US" sz="2800" dirty="0"/>
              <a:t> + 0 S</a:t>
            </a:r>
            <a:r>
              <a:rPr lang="en-US" sz="2800" baseline="-25000" dirty="0"/>
              <a:t>2 </a:t>
            </a:r>
            <a:r>
              <a:rPr lang="en-US" sz="2800" dirty="0"/>
              <a:t>+    S</a:t>
            </a:r>
            <a:r>
              <a:rPr lang="en-US" sz="2800" baseline="-25000" dirty="0"/>
              <a:t>3 </a:t>
            </a:r>
            <a:r>
              <a:rPr lang="en-US" sz="2800" dirty="0"/>
              <a:t>= 40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baseline="-25000" dirty="0"/>
              <a:t>,</a:t>
            </a:r>
            <a:r>
              <a:rPr lang="en-US" sz="2800" dirty="0"/>
              <a:t> S</a:t>
            </a:r>
            <a:r>
              <a:rPr lang="en-US" sz="2800" baseline="-25000" dirty="0"/>
              <a:t>2 , </a:t>
            </a:r>
            <a:r>
              <a:rPr lang="en-US" sz="2800" dirty="0"/>
              <a:t>S</a:t>
            </a:r>
            <a:r>
              <a:rPr lang="en-US" sz="2800" baseline="-25000" dirty="0"/>
              <a:t>3 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basis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berkoefisien</a:t>
            </a:r>
            <a:r>
              <a:rPr lang="en-US" sz="2800" dirty="0" smtClean="0"/>
              <a:t> </a:t>
            </a:r>
            <a:r>
              <a:rPr lang="en-US" sz="2800" dirty="0"/>
              <a:t>1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yang lain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bernilai</a:t>
            </a:r>
            <a:r>
              <a:rPr lang="en-US" sz="2800" dirty="0" smtClean="0"/>
              <a:t> </a:t>
            </a:r>
            <a:r>
              <a:rPr lang="en-US" sz="2800" dirty="0"/>
              <a:t>0.</a:t>
            </a:r>
          </a:p>
        </p:txBody>
      </p:sp>
    </p:spTree>
    <p:extLst>
      <p:ext uri="{BB962C8B-B14F-4D97-AF65-F5344CB8AC3E}">
        <p14:creationId xmlns:p14="http://schemas.microsoft.com/office/powerpoint/2010/main" xmlns="" val="1475358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77809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Tabel</a:t>
            </a:r>
            <a:r>
              <a:rPr lang="en-US" sz="2800" b="1" dirty="0"/>
              <a:t> </a:t>
            </a:r>
            <a:r>
              <a:rPr lang="en-US" sz="2800" b="1" dirty="0" err="1"/>
              <a:t>Simpleks</a:t>
            </a:r>
            <a:r>
              <a:rPr lang="en-US" sz="2800" b="1" dirty="0"/>
              <a:t> </a:t>
            </a:r>
            <a:r>
              <a:rPr lang="en-US" sz="2800" b="1" dirty="0" err="1"/>
              <a:t>Awal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47573072"/>
              </p:ext>
            </p:extLst>
          </p:nvPr>
        </p:nvGraphicFramePr>
        <p:xfrm>
          <a:off x="323528" y="1340769"/>
          <a:ext cx="8352933" cy="43982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8074"/>
                <a:gridCol w="986193"/>
                <a:gridCol w="907928"/>
                <a:gridCol w="907928"/>
                <a:gridCol w="907928"/>
                <a:gridCol w="907928"/>
                <a:gridCol w="907928"/>
                <a:gridCol w="907928"/>
                <a:gridCol w="1271098"/>
              </a:tblGrid>
              <a:tr h="5423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CB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  <a:latin typeface="Tahoma"/>
                          <a:ea typeface="Times New Roman"/>
                        </a:rPr>
                        <a:t>Var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  <a:latin typeface="Tahoma"/>
                          <a:ea typeface="Times New Roman"/>
                        </a:rPr>
                        <a:t>Basis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   </a:t>
                      </a:r>
                      <a:r>
                        <a:rPr lang="it-IT" sz="2800" b="1" dirty="0" smtClean="0">
                          <a:effectLst/>
                          <a:latin typeface="Tahoma"/>
                          <a:ea typeface="Times New Roman"/>
                        </a:rPr>
                        <a:t>Cj  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Indeks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bi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="1" baseline="-250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 dirty="0">
                          <a:effectLst/>
                          <a:latin typeface="Tahoma"/>
                          <a:ea typeface="Times New Roman"/>
                        </a:rPr>
                        <a:t>3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60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3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60/2 = 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30/0 = ~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40/2 = 20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8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   Zj - Cj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- 40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- 30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2573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5292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Mencari nilai baru pada setiap baris</a:t>
            </a:r>
            <a:endParaRPr lang="en-US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Baris </a:t>
            </a:r>
            <a:r>
              <a:rPr lang="pt-BR" sz="2800" dirty="0"/>
              <a:t>kunci     : 40/2, 2/2 , </a:t>
            </a:r>
            <a:r>
              <a:rPr lang="pt-BR" sz="2800" dirty="0" smtClean="0"/>
              <a:t>1/2, </a:t>
            </a:r>
            <a:r>
              <a:rPr lang="pt-BR" sz="2800" dirty="0"/>
              <a:t>0, 0, </a:t>
            </a:r>
            <a:r>
              <a:rPr lang="pt-BR" sz="2800" dirty="0" smtClean="0"/>
              <a:t>1/2  </a:t>
            </a:r>
            <a:r>
              <a:rPr lang="pt-BR" sz="2800" dirty="0"/>
              <a:t>atau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                     20</a:t>
            </a:r>
            <a:r>
              <a:rPr lang="pt-BR" sz="2800" dirty="0"/>
              <a:t>, </a:t>
            </a:r>
            <a:r>
              <a:rPr lang="pt-BR" sz="2800" dirty="0" smtClean="0"/>
              <a:t>    1</a:t>
            </a:r>
            <a:r>
              <a:rPr lang="pt-BR" sz="2800" dirty="0"/>
              <a:t>, </a:t>
            </a:r>
            <a:r>
              <a:rPr lang="pt-BR" sz="2800" dirty="0" smtClean="0"/>
              <a:t>   1/2, </a:t>
            </a:r>
            <a:r>
              <a:rPr lang="pt-BR" sz="2800" dirty="0"/>
              <a:t>0, 0, 1/2</a:t>
            </a:r>
            <a:endParaRPr lang="en-US" sz="2800" dirty="0"/>
          </a:p>
          <a:p>
            <a:pPr marL="0" indent="0">
              <a:buNone/>
            </a:pPr>
            <a:r>
              <a:rPr lang="pt-BR" sz="2800" u="sng" dirty="0"/>
              <a:t>Baris S1</a:t>
            </a:r>
            <a:endParaRPr lang="en-US" sz="2800" dirty="0"/>
          </a:p>
          <a:p>
            <a:pPr marL="0" indent="0">
              <a:buNone/>
            </a:pPr>
            <a:r>
              <a:rPr lang="pt-BR" sz="2800" dirty="0"/>
              <a:t>Nilai</a:t>
            </a:r>
            <a:r>
              <a:rPr lang="pt-BR" sz="2800" baseline="-25000" dirty="0"/>
              <a:t> </a:t>
            </a:r>
            <a:r>
              <a:rPr lang="pt-BR" sz="2800" dirty="0"/>
              <a:t>lama       :   60   2    3    1     0    0</a:t>
            </a:r>
            <a:endParaRPr lang="en-US" sz="2800" dirty="0"/>
          </a:p>
          <a:p>
            <a:pPr marL="0" indent="0">
              <a:buNone/>
            </a:pPr>
            <a:r>
              <a:rPr lang="pt-BR" sz="2800" dirty="0" smtClean="0"/>
              <a:t>Baris </a:t>
            </a:r>
            <a:r>
              <a:rPr lang="pt-BR" sz="2800" dirty="0"/>
              <a:t>kunci     : </a:t>
            </a:r>
            <a:r>
              <a:rPr lang="pt-BR" sz="2800" u="sng" dirty="0"/>
              <a:t>( 20   1   ½    0    0   ½ ) x 2 (angka pd kolom kunci)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/>
              <a:t>baru</a:t>
            </a:r>
            <a:r>
              <a:rPr lang="en-US" sz="2800" dirty="0"/>
              <a:t> S1  :   20   0    2    1     0   -1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737208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/>
              <a:t>Baris</a:t>
            </a:r>
            <a:r>
              <a:rPr lang="en-US" sz="2800" u="sng" dirty="0"/>
              <a:t> S2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Nilai</a:t>
            </a:r>
            <a:r>
              <a:rPr lang="en-US" sz="2800" baseline="-25000" dirty="0"/>
              <a:t> </a:t>
            </a:r>
            <a:r>
              <a:rPr lang="en-US" sz="2800" dirty="0"/>
              <a:t>lama       :   30   0    2    0     1    0</a:t>
            </a:r>
          </a:p>
          <a:p>
            <a:pPr marL="0" indent="0">
              <a:buNone/>
            </a:pP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    : </a:t>
            </a:r>
            <a:r>
              <a:rPr lang="en-US" sz="2800" u="sng" dirty="0"/>
              <a:t>( 20   1   ½    0    0   ½ ) x 0 (</a:t>
            </a:r>
            <a:r>
              <a:rPr lang="en-US" sz="2800" u="sng" dirty="0" err="1"/>
              <a:t>angka</a:t>
            </a:r>
            <a:r>
              <a:rPr lang="en-US" sz="2800" u="sng" dirty="0"/>
              <a:t> </a:t>
            </a:r>
            <a:r>
              <a:rPr lang="en-US" sz="2800" u="sng" dirty="0" err="1"/>
              <a:t>pd</a:t>
            </a:r>
            <a:r>
              <a:rPr lang="en-US" sz="2800" u="sng" dirty="0"/>
              <a:t> </a:t>
            </a:r>
            <a:r>
              <a:rPr lang="en-US" sz="2800" u="sng" dirty="0" err="1"/>
              <a:t>kolom</a:t>
            </a:r>
            <a:r>
              <a:rPr lang="en-US" sz="2800" u="sng" dirty="0"/>
              <a:t> </a:t>
            </a:r>
            <a:r>
              <a:rPr lang="en-US" sz="2800" u="sng" dirty="0" err="1"/>
              <a:t>kunci</a:t>
            </a:r>
            <a:r>
              <a:rPr lang="en-US" sz="2800" u="sng" dirty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S2  :   30   0    2     0    1    0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fi-FI" sz="2800" u="sng" dirty="0"/>
              <a:t>Baris Zj – Cj</a:t>
            </a:r>
            <a:endParaRPr lang="en-US" sz="2800" dirty="0"/>
          </a:p>
          <a:p>
            <a:pPr marL="0" indent="0">
              <a:buNone/>
            </a:pPr>
            <a:r>
              <a:rPr lang="fi-FI" sz="2800" dirty="0"/>
              <a:t>Nilai</a:t>
            </a:r>
            <a:r>
              <a:rPr lang="fi-FI" sz="2800" baseline="-25000" dirty="0"/>
              <a:t> </a:t>
            </a:r>
            <a:r>
              <a:rPr lang="fi-FI" sz="2800" dirty="0"/>
              <a:t>lama       :   0   -40  -30   0    0   0  </a:t>
            </a:r>
            <a:endParaRPr lang="en-US" sz="2800" dirty="0"/>
          </a:p>
          <a:p>
            <a:pPr marL="0" indent="0">
              <a:buNone/>
            </a:pPr>
            <a:r>
              <a:rPr lang="fi-FI" sz="2800" dirty="0"/>
              <a:t>Baris kunci     : </a:t>
            </a:r>
            <a:r>
              <a:rPr lang="fi-FI" sz="2800" u="sng" dirty="0"/>
              <a:t>( 20   1   ½    0    0   ½ ) x -40 (angka kunci)</a:t>
            </a:r>
            <a:endParaRPr lang="en-US" sz="2800" dirty="0"/>
          </a:p>
          <a:p>
            <a:pPr marL="0" indent="0">
              <a:buNone/>
            </a:pPr>
            <a:r>
              <a:rPr lang="fi-FI" sz="2800" dirty="0"/>
              <a:t>Nilai baru S1  : 800   0  -10    0    0   20</a:t>
            </a:r>
            <a:endParaRPr lang="en-US" sz="2800" dirty="0"/>
          </a:p>
          <a:p>
            <a:pPr marL="0" indent="0">
              <a:buNone/>
            </a:pPr>
            <a:r>
              <a:rPr lang="fi-FI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67996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dirty="0" smtClean="0"/>
              <a:t>DIPEROLEH ITERASI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09310831"/>
              </p:ext>
            </p:extLst>
          </p:nvPr>
        </p:nvGraphicFramePr>
        <p:xfrm>
          <a:off x="611560" y="1340762"/>
          <a:ext cx="8280921" cy="51125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3402"/>
                <a:gridCol w="996778"/>
                <a:gridCol w="843427"/>
                <a:gridCol w="690077"/>
                <a:gridCol w="766752"/>
                <a:gridCol w="766752"/>
                <a:gridCol w="690077"/>
                <a:gridCol w="843427"/>
                <a:gridCol w="2070229"/>
              </a:tblGrid>
              <a:tr h="6840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CB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Var.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Basis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it-IT" sz="2800" b="1" dirty="0" smtClean="0">
                          <a:effectLst/>
                          <a:latin typeface="Tahoma"/>
                          <a:ea typeface="Times New Roman"/>
                        </a:rPr>
                        <a:t>Cj  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Indeks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bi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="1" baseline="-250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="1" baseline="-25000">
                          <a:effectLst/>
                          <a:latin typeface="Tahoma"/>
                          <a:ea typeface="Times New Roman"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- 1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20/2 = 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30/2 = 15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X1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20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1/2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1/2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20/(1/2) = 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1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   Zj - Cj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800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imes New Roman"/>
                        </a:rPr>
                        <a:t>- 10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ahoma"/>
                          <a:ea typeface="Times New Roman"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7652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Belum</a:t>
            </a:r>
            <a:r>
              <a:rPr lang="en-US" sz="2400" dirty="0"/>
              <a:t> optimal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2.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46218281"/>
              </p:ext>
            </p:extLst>
          </p:nvPr>
        </p:nvGraphicFramePr>
        <p:xfrm>
          <a:off x="323528" y="1412776"/>
          <a:ext cx="8500704" cy="47525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92088"/>
                <a:gridCol w="1011872"/>
                <a:gridCol w="948976"/>
                <a:gridCol w="766369"/>
                <a:gridCol w="766369"/>
                <a:gridCol w="974670"/>
                <a:gridCol w="864096"/>
                <a:gridCol w="1008112"/>
                <a:gridCol w="1368152"/>
              </a:tblGrid>
              <a:tr h="7173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CB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Var.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Basis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     </a:t>
                      </a:r>
                      <a:r>
                        <a:rPr lang="it-IT" sz="2400" b="1" dirty="0" smtClean="0">
                          <a:effectLst/>
                          <a:latin typeface="Tahoma"/>
                          <a:ea typeface="Times New Roman"/>
                        </a:rPr>
                        <a:t>Cj 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Indeks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bi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400" b="1" baseline="-250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400" b="1" baseline="-25000" dirty="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400" b="1" baseline="-25000" dirty="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400" b="1" baseline="-25000" dirty="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400" b="1" baseline="-25000" dirty="0">
                          <a:effectLst/>
                          <a:latin typeface="Tahoma"/>
                          <a:ea typeface="Times New Roman"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1/2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Tahoma"/>
                          <a:ea typeface="Times New Roman"/>
                        </a:rPr>
                        <a:t>- 1/2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S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2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-1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X</a:t>
                      </a:r>
                      <a:r>
                        <a:rPr lang="it-IT" sz="2800" baseline="-250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1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-1/4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  <a:latin typeface="Tahoma"/>
                          <a:ea typeface="Times New Roman"/>
                        </a:rPr>
                        <a:t>3/4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3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   Zj - Cj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900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0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latin typeface="Tahoma"/>
                          <a:ea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822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TABEL AWAL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95180219"/>
              </p:ext>
            </p:extLst>
          </p:nvPr>
        </p:nvGraphicFramePr>
        <p:xfrm>
          <a:off x="457200" y="836613"/>
          <a:ext cx="8147248" cy="25603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4440"/>
                <a:gridCol w="619080"/>
                <a:gridCol w="746760"/>
                <a:gridCol w="746760"/>
                <a:gridCol w="746760"/>
                <a:gridCol w="746760"/>
                <a:gridCol w="746760"/>
                <a:gridCol w="1119728"/>
                <a:gridCol w="1008112"/>
                <a:gridCol w="792088"/>
              </a:tblGrid>
              <a:tr h="384059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Variabel Basis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Variabel Non Basis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.....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573016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/>
            <a:r>
              <a:rPr lang="id-ID" sz="2000" dirty="0" smtClean="0"/>
              <a:t>Contoh 1 :</a:t>
            </a:r>
          </a:p>
          <a:p>
            <a:pPr marL="720725"/>
            <a:endParaRPr lang="id-ID" sz="2000" dirty="0" smtClean="0"/>
          </a:p>
          <a:p>
            <a:pPr marL="720725"/>
            <a:r>
              <a:rPr lang="id-ID" sz="2000" dirty="0" smtClean="0"/>
              <a:t>FT  = Z = 3</a:t>
            </a:r>
            <a:r>
              <a:rPr lang="id-ID" sz="2000" dirty="0"/>
              <a:t>X</a:t>
            </a:r>
            <a:r>
              <a:rPr lang="id-ID" sz="2000" baseline="-25000" dirty="0"/>
              <a:t>1</a:t>
            </a:r>
            <a:r>
              <a:rPr lang="id-ID" sz="2000" dirty="0" smtClean="0"/>
              <a:t> + 4X</a:t>
            </a:r>
            <a:r>
              <a:rPr lang="id-ID" sz="2000" baseline="-25000" dirty="0" smtClean="0"/>
              <a:t>2</a:t>
            </a:r>
          </a:p>
          <a:p>
            <a:pPr marL="720725"/>
            <a:r>
              <a:rPr lang="id-ID" sz="2000" dirty="0" smtClean="0"/>
              <a:t>Kendala/pembatas :</a:t>
            </a:r>
          </a:p>
          <a:p>
            <a:pPr marL="720725"/>
            <a:r>
              <a:rPr lang="id-ID" sz="2000" dirty="0" smtClean="0"/>
              <a:t>2X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   +     3</a:t>
            </a:r>
            <a:r>
              <a:rPr lang="id-ID" sz="2000" dirty="0"/>
              <a:t>X</a:t>
            </a:r>
            <a:r>
              <a:rPr lang="id-ID" sz="2000" baseline="-25000" dirty="0"/>
              <a:t>2</a:t>
            </a:r>
            <a:r>
              <a:rPr lang="id-ID" sz="2000" dirty="0" smtClean="0"/>
              <a:t>    </a:t>
            </a:r>
            <a:r>
              <a:rPr lang="id-ID" sz="2000" u="sng" dirty="0" smtClean="0"/>
              <a:t>&lt;</a:t>
            </a:r>
            <a:r>
              <a:rPr lang="id-ID" sz="2000" dirty="0" smtClean="0"/>
              <a:t>  24</a:t>
            </a:r>
          </a:p>
          <a:p>
            <a:pPr marL="720725"/>
            <a:r>
              <a:rPr lang="id-ID" sz="2000" dirty="0" smtClean="0"/>
              <a:t>3</a:t>
            </a:r>
            <a:r>
              <a:rPr lang="id-ID" sz="2000" dirty="0"/>
              <a:t>X</a:t>
            </a:r>
            <a:r>
              <a:rPr lang="id-ID" sz="2000" baseline="-25000" dirty="0"/>
              <a:t>1</a:t>
            </a:r>
            <a:r>
              <a:rPr lang="id-ID" sz="2000" dirty="0" smtClean="0"/>
              <a:t>   +       </a:t>
            </a:r>
            <a:r>
              <a:rPr lang="id-ID" sz="2000" dirty="0"/>
              <a:t>X</a:t>
            </a:r>
            <a:r>
              <a:rPr lang="id-ID" sz="2000" baseline="-25000" dirty="0"/>
              <a:t>2</a:t>
            </a:r>
            <a:r>
              <a:rPr lang="id-ID" sz="2000" dirty="0" smtClean="0"/>
              <a:t>    </a:t>
            </a:r>
            <a:r>
              <a:rPr lang="id-ID" sz="2000" u="sng" dirty="0" smtClean="0"/>
              <a:t>&lt;</a:t>
            </a:r>
            <a:r>
              <a:rPr lang="id-ID" sz="2000" dirty="0" smtClean="0"/>
              <a:t>  21</a:t>
            </a:r>
          </a:p>
          <a:p>
            <a:pPr marL="720725"/>
            <a:r>
              <a:rPr lang="id-ID" sz="2000" dirty="0"/>
              <a:t> </a:t>
            </a:r>
            <a:r>
              <a:rPr lang="id-ID" sz="2000" dirty="0" smtClean="0"/>
              <a:t> </a:t>
            </a:r>
            <a:r>
              <a:rPr lang="id-ID" sz="2000" dirty="0"/>
              <a:t>X</a:t>
            </a:r>
            <a:r>
              <a:rPr lang="id-ID" sz="2000" baseline="-25000" dirty="0"/>
              <a:t>1</a:t>
            </a:r>
            <a:r>
              <a:rPr lang="id-ID" sz="2000" dirty="0" smtClean="0"/>
              <a:t>   +      </a:t>
            </a:r>
            <a:r>
              <a:rPr lang="id-ID" sz="2000" dirty="0"/>
              <a:t>X</a:t>
            </a:r>
            <a:r>
              <a:rPr lang="id-ID" sz="2000" baseline="-25000" dirty="0"/>
              <a:t>2</a:t>
            </a:r>
            <a:r>
              <a:rPr lang="id-ID" sz="2000" dirty="0" smtClean="0"/>
              <a:t>     </a:t>
            </a:r>
            <a:r>
              <a:rPr lang="id-ID" sz="2000" u="sng" dirty="0" smtClean="0"/>
              <a:t>&lt;</a:t>
            </a:r>
            <a:r>
              <a:rPr lang="id-ID" sz="2000" dirty="0" smtClean="0"/>
              <a:t>    9</a:t>
            </a:r>
          </a:p>
          <a:p>
            <a:pPr marL="720725"/>
            <a:r>
              <a:rPr lang="id-ID" sz="2000" dirty="0"/>
              <a:t> </a:t>
            </a:r>
            <a:r>
              <a:rPr lang="id-ID" sz="2000" dirty="0" smtClean="0"/>
              <a:t>           X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,X</a:t>
            </a:r>
            <a:r>
              <a:rPr lang="id-ID" sz="2000" baseline="-25000" dirty="0" smtClean="0"/>
              <a:t>2</a:t>
            </a:r>
            <a:r>
              <a:rPr lang="id-ID" sz="2000" dirty="0" smtClean="0"/>
              <a:t>     </a:t>
            </a:r>
            <a:r>
              <a:rPr lang="id-ID" sz="2000" u="sng" dirty="0" smtClean="0"/>
              <a:t>&gt;</a:t>
            </a:r>
            <a:r>
              <a:rPr lang="id-ID" sz="2000" dirty="0" smtClean="0"/>
              <a:t>    0</a:t>
            </a:r>
          </a:p>
          <a:p>
            <a:endParaRPr lang="id-ID" sz="2000" dirty="0"/>
          </a:p>
          <a:p>
            <a:r>
              <a:rPr lang="id-ID" sz="2000" dirty="0" smtClean="0"/>
              <a:t>Tentukan nilai </a:t>
            </a:r>
            <a:r>
              <a:rPr lang="id-ID" sz="2000" dirty="0"/>
              <a:t>X</a:t>
            </a:r>
            <a:r>
              <a:rPr lang="id-ID" sz="2000" baseline="-25000" dirty="0"/>
              <a:t>1</a:t>
            </a:r>
            <a:r>
              <a:rPr lang="id-ID" sz="2000" dirty="0" smtClean="0"/>
              <a:t>  dan X</a:t>
            </a:r>
            <a:r>
              <a:rPr lang="id-ID" sz="2000" baseline="-25000" dirty="0" smtClean="0"/>
              <a:t>2</a:t>
            </a:r>
            <a:r>
              <a:rPr lang="id-ID" sz="2000" dirty="0" smtClean="0"/>
              <a:t>  dengan menggunakan metode simpleks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1640448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Solusi</a:t>
            </a:r>
            <a:r>
              <a:rPr lang="en-US" sz="2800" dirty="0"/>
              <a:t> optimum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900 </a:t>
            </a:r>
            <a:r>
              <a:rPr lang="en-US" sz="2800" dirty="0" err="1"/>
              <a:t>dengan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it-IT" sz="2800" dirty="0" smtClean="0"/>
              <a:t>X</a:t>
            </a:r>
            <a:r>
              <a:rPr lang="it-IT" sz="2800" baseline="-25000" dirty="0" smtClean="0"/>
              <a:t>1</a:t>
            </a:r>
            <a:r>
              <a:rPr lang="it-IT" sz="2800" dirty="0" smtClean="0"/>
              <a:t> = 15					</a:t>
            </a: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           X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= 10</a:t>
            </a:r>
            <a:endParaRPr lang="en-US" sz="2800" dirty="0" smtClean="0"/>
          </a:p>
          <a:p>
            <a:pPr marL="0" indent="0">
              <a:buNone/>
            </a:pPr>
            <a:r>
              <a:rPr lang="it-IT" sz="2800" dirty="0" smtClean="0"/>
              <a:t>	  S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= 10 (kendala kedua masih </a:t>
            </a:r>
            <a:endParaRPr lang="en-US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tersisa </a:t>
            </a:r>
            <a:r>
              <a:rPr lang="it-IT" sz="2800" dirty="0"/>
              <a:t>sebanyak 10 kg).</a:t>
            </a:r>
            <a:endParaRPr lang="en-US" sz="2800" dirty="0"/>
          </a:p>
          <a:p>
            <a:pPr marL="0" indent="0">
              <a:buNone/>
            </a:pPr>
            <a:r>
              <a:rPr lang="it-IT" sz="2800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it-IT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0149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id-ID" sz="2400" dirty="0" smtClean="0"/>
              <a:t>Penyelesaian :</a:t>
            </a:r>
            <a:br>
              <a:rPr lang="id-ID" sz="2400" dirty="0" smtClean="0"/>
            </a:br>
            <a:r>
              <a:rPr lang="id-ID" sz="2400" dirty="0" smtClean="0"/>
              <a:t>Bentuk Standar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446405" indent="0">
              <a:buNone/>
            </a:pPr>
            <a:r>
              <a:rPr lang="id-ID" dirty="0"/>
              <a:t>FT  = Z = 3X</a:t>
            </a:r>
            <a:r>
              <a:rPr lang="id-ID" baseline="-25000" dirty="0"/>
              <a:t>1</a:t>
            </a:r>
            <a:r>
              <a:rPr lang="id-ID" dirty="0"/>
              <a:t> + 4X</a:t>
            </a:r>
            <a:r>
              <a:rPr lang="id-ID" baseline="-25000" dirty="0"/>
              <a:t>2</a:t>
            </a:r>
          </a:p>
          <a:p>
            <a:pPr marL="446405" indent="0">
              <a:buNone/>
            </a:pPr>
            <a:r>
              <a:rPr lang="id-ID" dirty="0"/>
              <a:t>Kendala/pembatas :</a:t>
            </a:r>
          </a:p>
          <a:p>
            <a:pPr marL="446405" indent="0">
              <a:buNone/>
            </a:pPr>
            <a:r>
              <a:rPr lang="id-ID" dirty="0"/>
              <a:t>2X</a:t>
            </a:r>
            <a:r>
              <a:rPr lang="id-ID" baseline="-25000" dirty="0"/>
              <a:t>1</a:t>
            </a:r>
            <a:r>
              <a:rPr lang="id-ID" dirty="0"/>
              <a:t>   +     3X</a:t>
            </a:r>
            <a:r>
              <a:rPr lang="id-ID" baseline="-25000" dirty="0"/>
              <a:t>2</a:t>
            </a:r>
            <a:r>
              <a:rPr lang="id-ID" dirty="0"/>
              <a:t>    </a:t>
            </a:r>
            <a:r>
              <a:rPr lang="id-ID" dirty="0" smtClean="0"/>
              <a:t>=  </a:t>
            </a:r>
            <a:r>
              <a:rPr lang="id-ID" dirty="0"/>
              <a:t>24</a:t>
            </a:r>
          </a:p>
          <a:p>
            <a:pPr marL="446405" indent="0">
              <a:buNone/>
            </a:pPr>
            <a:r>
              <a:rPr lang="id-ID" dirty="0"/>
              <a:t>3X</a:t>
            </a:r>
            <a:r>
              <a:rPr lang="id-ID" baseline="-25000" dirty="0"/>
              <a:t>1</a:t>
            </a:r>
            <a:r>
              <a:rPr lang="id-ID" dirty="0"/>
              <a:t>   +       X</a:t>
            </a:r>
            <a:r>
              <a:rPr lang="id-ID" baseline="-25000" dirty="0"/>
              <a:t>2</a:t>
            </a:r>
            <a:r>
              <a:rPr lang="id-ID" dirty="0"/>
              <a:t>    </a:t>
            </a:r>
            <a:r>
              <a:rPr lang="id-ID" dirty="0" smtClean="0"/>
              <a:t>=  </a:t>
            </a:r>
            <a:r>
              <a:rPr lang="id-ID" dirty="0"/>
              <a:t>21</a:t>
            </a:r>
          </a:p>
          <a:p>
            <a:pPr marL="446405" indent="0">
              <a:buNone/>
            </a:pPr>
            <a:r>
              <a:rPr lang="id-ID" dirty="0"/>
              <a:t>  X</a:t>
            </a:r>
            <a:r>
              <a:rPr lang="id-ID" baseline="-25000" dirty="0"/>
              <a:t>1</a:t>
            </a:r>
            <a:r>
              <a:rPr lang="id-ID" dirty="0"/>
              <a:t>   +      X</a:t>
            </a:r>
            <a:r>
              <a:rPr lang="id-ID" baseline="-25000" dirty="0"/>
              <a:t>2</a:t>
            </a:r>
            <a:r>
              <a:rPr lang="id-ID" dirty="0"/>
              <a:t>     </a:t>
            </a:r>
            <a:r>
              <a:rPr lang="id-ID" dirty="0" smtClean="0"/>
              <a:t>=    </a:t>
            </a:r>
            <a:r>
              <a:rPr lang="id-ID" dirty="0"/>
              <a:t>9</a:t>
            </a:r>
          </a:p>
          <a:p>
            <a:pPr marL="446405" indent="0">
              <a:buNone/>
            </a:pPr>
            <a:r>
              <a:rPr lang="id-ID" dirty="0"/>
              <a:t>            X</a:t>
            </a:r>
            <a:r>
              <a:rPr lang="id-ID" baseline="-25000" dirty="0"/>
              <a:t>1</a:t>
            </a:r>
            <a:r>
              <a:rPr lang="id-ID" dirty="0"/>
              <a:t>,X</a:t>
            </a:r>
            <a:r>
              <a:rPr lang="id-ID" baseline="-25000" dirty="0"/>
              <a:t>2</a:t>
            </a:r>
            <a:r>
              <a:rPr lang="id-ID" dirty="0"/>
              <a:t>     </a:t>
            </a:r>
            <a:r>
              <a:rPr lang="id-ID" u="sng" dirty="0"/>
              <a:t>&gt;</a:t>
            </a:r>
            <a:r>
              <a:rPr lang="id-ID" dirty="0"/>
              <a:t>    </a:t>
            </a:r>
            <a:r>
              <a:rPr lang="id-ID" dirty="0" smtClean="0"/>
              <a:t>0</a:t>
            </a:r>
          </a:p>
          <a:p>
            <a:pPr marL="446405" indent="0">
              <a:buNone/>
            </a:pPr>
            <a:endParaRPr lang="id-ID" dirty="0"/>
          </a:p>
          <a:p>
            <a:r>
              <a:rPr lang="id-ID" dirty="0" smtClean="0"/>
              <a:t>Solusi Basis Awal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Karena semua pembatas </a:t>
            </a:r>
            <a:r>
              <a:rPr lang="id-ID" sz="2400" u="sng" dirty="0"/>
              <a:t>&lt;</a:t>
            </a:r>
            <a:r>
              <a:rPr lang="id-ID" dirty="0" smtClean="0"/>
              <a:t>  , maka S digunakan sebagai solusi basis awal.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Banyaknya S yang digunakan tergantung pada jumlah pembatas 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Bentuk standar diatas berubah menjadi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5012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Solusi basis awal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267744" y="2996952"/>
            <a:ext cx="25922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r>
              <a:rPr lang="id-ID" dirty="0"/>
              <a:t>FT  = Z = 3X</a:t>
            </a:r>
            <a:r>
              <a:rPr lang="id-ID" baseline="-25000" dirty="0"/>
              <a:t>1</a:t>
            </a:r>
            <a:r>
              <a:rPr lang="id-ID" dirty="0"/>
              <a:t> + </a:t>
            </a:r>
            <a:r>
              <a:rPr lang="id-ID" dirty="0" smtClean="0"/>
              <a:t>4X</a:t>
            </a:r>
            <a:r>
              <a:rPr lang="id-ID" baseline="-25000" dirty="0" smtClean="0"/>
              <a:t>2 </a:t>
            </a:r>
            <a:r>
              <a:rPr lang="id-ID" dirty="0" smtClean="0"/>
              <a:t> + 0S</a:t>
            </a:r>
            <a:r>
              <a:rPr lang="id-ID" baseline="-25000" dirty="0" smtClean="0"/>
              <a:t>1</a:t>
            </a:r>
            <a:r>
              <a:rPr lang="id-ID" dirty="0" smtClean="0"/>
              <a:t> +  0S</a:t>
            </a:r>
            <a:r>
              <a:rPr lang="id-ID" baseline="-25000" dirty="0" smtClean="0"/>
              <a:t>2</a:t>
            </a:r>
            <a:r>
              <a:rPr lang="id-ID" dirty="0" smtClean="0"/>
              <a:t>  +  0S</a:t>
            </a:r>
            <a:r>
              <a:rPr lang="id-ID" baseline="-25000" dirty="0" smtClean="0"/>
              <a:t>3 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Atau</a:t>
            </a:r>
          </a:p>
          <a:p>
            <a:r>
              <a:rPr lang="id-ID" dirty="0" smtClean="0"/>
              <a:t>Z  - </a:t>
            </a:r>
            <a:r>
              <a:rPr lang="id-ID" dirty="0"/>
              <a:t>3X</a:t>
            </a:r>
            <a:r>
              <a:rPr lang="id-ID" baseline="-25000" dirty="0"/>
              <a:t>1</a:t>
            </a:r>
            <a:r>
              <a:rPr lang="id-ID" dirty="0"/>
              <a:t> </a:t>
            </a:r>
            <a:r>
              <a:rPr lang="id-ID" dirty="0" smtClean="0"/>
              <a:t>- </a:t>
            </a:r>
            <a:r>
              <a:rPr lang="id-ID" dirty="0"/>
              <a:t>4X</a:t>
            </a:r>
            <a:r>
              <a:rPr lang="id-ID" baseline="-25000" dirty="0"/>
              <a:t>2 </a:t>
            </a:r>
            <a:r>
              <a:rPr lang="id-ID" dirty="0"/>
              <a:t> </a:t>
            </a:r>
            <a:r>
              <a:rPr lang="id-ID" dirty="0" smtClean="0"/>
              <a:t>- </a:t>
            </a:r>
            <a:r>
              <a:rPr lang="id-ID" dirty="0"/>
              <a:t>0S</a:t>
            </a:r>
            <a:r>
              <a:rPr lang="id-ID" baseline="-25000" dirty="0"/>
              <a:t>1</a:t>
            </a:r>
            <a:r>
              <a:rPr lang="id-ID" dirty="0"/>
              <a:t> </a:t>
            </a:r>
            <a:r>
              <a:rPr lang="id-ID" dirty="0" smtClean="0"/>
              <a:t>-  </a:t>
            </a:r>
            <a:r>
              <a:rPr lang="id-ID" dirty="0"/>
              <a:t>0S</a:t>
            </a:r>
            <a:r>
              <a:rPr lang="id-ID" baseline="-25000" dirty="0"/>
              <a:t>2</a:t>
            </a:r>
            <a:r>
              <a:rPr lang="id-ID" dirty="0"/>
              <a:t>  </a:t>
            </a:r>
            <a:r>
              <a:rPr lang="id-ID" dirty="0" smtClean="0"/>
              <a:t>-  </a:t>
            </a:r>
            <a:r>
              <a:rPr lang="id-ID" dirty="0"/>
              <a:t>0S</a:t>
            </a:r>
            <a:r>
              <a:rPr lang="id-ID" baseline="-25000" dirty="0"/>
              <a:t>3</a:t>
            </a:r>
            <a:r>
              <a:rPr lang="id-ID" dirty="0" smtClean="0"/>
              <a:t>   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Kendala/pembatas </a:t>
            </a:r>
          </a:p>
          <a:p>
            <a:pPr marL="0" indent="0">
              <a:buNone/>
            </a:pPr>
            <a:r>
              <a:rPr lang="id-ID" dirty="0" smtClean="0"/>
              <a:t>2X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3X</a:t>
            </a:r>
            <a:r>
              <a:rPr lang="id-ID" baseline="-25000" dirty="0" smtClean="0"/>
              <a:t>2 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1S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 0S</a:t>
            </a:r>
            <a:r>
              <a:rPr lang="id-ID" baseline="-25000" dirty="0"/>
              <a:t>2</a:t>
            </a:r>
            <a:r>
              <a:rPr lang="id-ID" dirty="0"/>
              <a:t>  +  </a:t>
            </a:r>
            <a:r>
              <a:rPr lang="id-ID" dirty="0" smtClean="0"/>
              <a:t>0S</a:t>
            </a:r>
            <a:r>
              <a:rPr lang="id-ID" baseline="-25000" dirty="0" smtClean="0"/>
              <a:t>3 </a:t>
            </a:r>
            <a:r>
              <a:rPr lang="id-ID" dirty="0" smtClean="0"/>
              <a:t>     =  24</a:t>
            </a:r>
            <a:endParaRPr lang="id-ID" baseline="-25000" dirty="0" smtClean="0"/>
          </a:p>
          <a:p>
            <a:pPr marL="0" indent="0">
              <a:buNone/>
            </a:pPr>
            <a:r>
              <a:rPr lang="id-ID" dirty="0"/>
              <a:t>3X</a:t>
            </a:r>
            <a:r>
              <a:rPr lang="id-ID" baseline="-25000" dirty="0"/>
              <a:t>1</a:t>
            </a:r>
            <a:r>
              <a:rPr lang="id-ID" dirty="0"/>
              <a:t> + </a:t>
            </a:r>
            <a:r>
              <a:rPr lang="id-ID" dirty="0" smtClean="0"/>
              <a:t>  X</a:t>
            </a:r>
            <a:r>
              <a:rPr lang="id-ID" baseline="-25000" dirty="0" smtClean="0"/>
              <a:t>2 </a:t>
            </a:r>
            <a:r>
              <a:rPr lang="id-ID" dirty="0" smtClean="0"/>
              <a:t> </a:t>
            </a:r>
            <a:r>
              <a:rPr lang="id-ID" dirty="0"/>
              <a:t>+ 0S</a:t>
            </a:r>
            <a:r>
              <a:rPr lang="id-ID" baseline="-25000" dirty="0"/>
              <a:t>1</a:t>
            </a:r>
            <a:r>
              <a:rPr lang="id-ID" dirty="0"/>
              <a:t> +  </a:t>
            </a:r>
            <a:r>
              <a:rPr lang="id-ID" dirty="0" smtClean="0"/>
              <a:t>1S</a:t>
            </a:r>
            <a:r>
              <a:rPr lang="id-ID" baseline="-25000" dirty="0" smtClean="0"/>
              <a:t>2</a:t>
            </a:r>
            <a:r>
              <a:rPr lang="id-ID" dirty="0" smtClean="0"/>
              <a:t>  </a:t>
            </a:r>
            <a:r>
              <a:rPr lang="id-ID" dirty="0"/>
              <a:t>+  </a:t>
            </a:r>
            <a:r>
              <a:rPr lang="id-ID" dirty="0" smtClean="0"/>
              <a:t>0S</a:t>
            </a:r>
            <a:r>
              <a:rPr lang="id-ID" baseline="-25000" dirty="0" smtClean="0"/>
              <a:t>3</a:t>
            </a:r>
            <a:r>
              <a:rPr lang="id-ID" dirty="0" smtClean="0"/>
              <a:t>      =  21</a:t>
            </a:r>
            <a:endParaRPr lang="id-ID" baseline="-25000" dirty="0" smtClean="0"/>
          </a:p>
          <a:p>
            <a:pPr marL="0" indent="0">
              <a:buNone/>
            </a:pPr>
            <a:r>
              <a:rPr lang="id-ID" dirty="0" smtClean="0"/>
              <a:t>  X</a:t>
            </a:r>
            <a:r>
              <a:rPr lang="id-ID" baseline="-25000" dirty="0" smtClean="0"/>
              <a:t>1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  X</a:t>
            </a:r>
            <a:r>
              <a:rPr lang="id-ID" baseline="-25000" dirty="0" smtClean="0"/>
              <a:t>2 </a:t>
            </a:r>
            <a:r>
              <a:rPr lang="id-ID" dirty="0" smtClean="0"/>
              <a:t> </a:t>
            </a:r>
            <a:r>
              <a:rPr lang="id-ID" dirty="0"/>
              <a:t>+ 0S</a:t>
            </a:r>
            <a:r>
              <a:rPr lang="id-ID" baseline="-25000" dirty="0"/>
              <a:t>1</a:t>
            </a:r>
            <a:r>
              <a:rPr lang="id-ID" dirty="0"/>
              <a:t> +  0S</a:t>
            </a:r>
            <a:r>
              <a:rPr lang="id-ID" baseline="-25000" dirty="0"/>
              <a:t>2</a:t>
            </a:r>
            <a:r>
              <a:rPr lang="id-ID" dirty="0"/>
              <a:t>  +  1</a:t>
            </a:r>
            <a:r>
              <a:rPr lang="id-ID" dirty="0" smtClean="0"/>
              <a:t>S</a:t>
            </a:r>
            <a:r>
              <a:rPr lang="id-ID" baseline="-25000" dirty="0" smtClean="0"/>
              <a:t>3</a:t>
            </a:r>
            <a:r>
              <a:rPr lang="id-ID" dirty="0" smtClean="0"/>
              <a:t>      =    9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	Matrik Identitas</a:t>
            </a:r>
          </a:p>
          <a:p>
            <a:pPr marL="0" indent="0">
              <a:buNone/>
            </a:pPr>
            <a:r>
              <a:rPr lang="id-ID" dirty="0" smtClean="0"/>
              <a:t>		X</a:t>
            </a:r>
            <a:r>
              <a:rPr lang="id-ID" baseline="-25000" dirty="0" smtClean="0"/>
              <a:t>1</a:t>
            </a:r>
            <a:r>
              <a:rPr lang="id-ID" dirty="0" smtClean="0"/>
              <a:t> , X</a:t>
            </a:r>
            <a:r>
              <a:rPr lang="id-ID" baseline="-25000" dirty="0" smtClean="0"/>
              <a:t>2 </a:t>
            </a:r>
            <a:r>
              <a:rPr lang="id-ID" dirty="0" smtClean="0"/>
              <a:t> , S</a:t>
            </a:r>
            <a:r>
              <a:rPr lang="id-ID" baseline="-25000" dirty="0" smtClean="0"/>
              <a:t>1</a:t>
            </a:r>
            <a:r>
              <a:rPr lang="id-ID" dirty="0" smtClean="0"/>
              <a:t> , S</a:t>
            </a:r>
            <a:r>
              <a:rPr lang="id-ID" baseline="-25000" dirty="0" smtClean="0"/>
              <a:t>2</a:t>
            </a:r>
            <a:r>
              <a:rPr lang="id-ID" dirty="0" smtClean="0"/>
              <a:t> , S</a:t>
            </a:r>
            <a:r>
              <a:rPr lang="id-ID" baseline="-25000" dirty="0" smtClean="0"/>
              <a:t>3</a:t>
            </a:r>
            <a:r>
              <a:rPr lang="id-ID" dirty="0" smtClean="0"/>
              <a:t>   </a:t>
            </a:r>
            <a:r>
              <a:rPr lang="id-ID" u="sng" dirty="0" smtClean="0"/>
              <a:t>&gt;</a:t>
            </a:r>
            <a:r>
              <a:rPr lang="id-ID" dirty="0" smtClean="0"/>
              <a:t>  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5905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rgbClr val="CCFF66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Tabel awal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284984"/>
            <a:ext cx="8424936" cy="12241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Terjadi perubahan posisi/letak, dimana X</a:t>
            </a:r>
            <a:r>
              <a:rPr lang="id-ID" baseline="-25000" dirty="0" smtClean="0"/>
              <a:t>2</a:t>
            </a:r>
            <a:r>
              <a:rPr lang="id-ID" dirty="0" smtClean="0"/>
              <a:t> (EV) akan menggantikan posisi S</a:t>
            </a:r>
            <a:r>
              <a:rPr lang="id-ID" baseline="-25000" dirty="0" smtClean="0"/>
              <a:t>1</a:t>
            </a:r>
            <a:r>
              <a:rPr lang="id-ID" dirty="0" smtClean="0"/>
              <a:t> (LV). Pivot (Pertemuan EV dengan LV) harus diubah menjadi angka 1, sehingga nilai dari X2 baru adalah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9335453"/>
              </p:ext>
            </p:extLst>
          </p:nvPr>
        </p:nvGraphicFramePr>
        <p:xfrm>
          <a:off x="457200" y="836613"/>
          <a:ext cx="8147248" cy="2304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512"/>
                <a:gridCol w="720080"/>
                <a:gridCol w="720080"/>
                <a:gridCol w="720080"/>
                <a:gridCol w="797808"/>
                <a:gridCol w="642352"/>
                <a:gridCol w="648072"/>
                <a:gridCol w="936104"/>
                <a:gridCol w="924635"/>
                <a:gridCol w="515525"/>
              </a:tblGrid>
              <a:tr h="384059">
                <a:tc gridSpan="3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EV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LV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9275145"/>
              </p:ext>
            </p:extLst>
          </p:nvPr>
        </p:nvGraphicFramePr>
        <p:xfrm>
          <a:off x="755576" y="4718064"/>
          <a:ext cx="6707088" cy="76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512"/>
                <a:gridCol w="720080"/>
                <a:gridCol w="720080"/>
                <a:gridCol w="720080"/>
                <a:gridCol w="797808"/>
                <a:gridCol w="642352"/>
                <a:gridCol w="648072"/>
                <a:gridCol w="936104"/>
              </a:tblGrid>
              <a:tr h="384059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384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24/3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31912" y="5517232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adalah 3, sehingga semua angka yang ada dalam LV dibagi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0757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70039962"/>
              </p:ext>
            </p:extLst>
          </p:nvPr>
        </p:nvGraphicFramePr>
        <p:xfrm>
          <a:off x="440721" y="2852936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3"/>
                <a:gridCol w="1352515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Z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 </a:t>
                      </a:r>
                      <a:r>
                        <a:rPr lang="id-ID" baseline="0" dirty="0" smtClean="0"/>
                        <a:t>baru (4)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32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baseline="0" dirty="0" smtClean="0">
                          <a:latin typeface="+mn-lt"/>
                        </a:rPr>
                        <a:t>Z 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32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831921"/>
            <a:ext cx="8424936" cy="1008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ini dilakukan terhadap nilai Z, S</a:t>
            </a:r>
            <a:r>
              <a:rPr lang="id-ID" baseline="-25000" dirty="0" smtClean="0"/>
              <a:t>2</a:t>
            </a:r>
            <a:r>
              <a:rPr lang="id-ID" dirty="0" smtClean="0"/>
              <a:t> dan S</a:t>
            </a:r>
            <a:r>
              <a:rPr lang="id-ID" baseline="-25000" dirty="0" smtClean="0"/>
              <a:t>3</a:t>
            </a:r>
            <a:r>
              <a:rPr lang="id-ID" dirty="0" smtClean="0"/>
              <a:t>  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id-ID" dirty="0" smtClean="0"/>
              <a:t>Perubahan dilakukan terutama berkaitan dengan nilai yang terdapat pada EV, dimana nilainya harus menjadi 0.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204864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Z</a:t>
            </a:r>
            <a:endParaRPr lang="id-ID" sz="20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129" y="5027258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pada Z lama adalah (-4), sehingga nilai X</a:t>
            </a:r>
            <a:r>
              <a:rPr lang="id-ID" baseline="-25000" dirty="0" smtClean="0"/>
              <a:t>2</a:t>
            </a:r>
            <a:r>
              <a:rPr lang="id-ID" dirty="0" smtClean="0"/>
              <a:t>  baru dikalikan dengan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1272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21288"/>
            <a:ext cx="7467600" cy="648072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Catatan : nilai pada pivot pada Z lama adalah 1, sehingga nilai X</a:t>
            </a:r>
            <a:r>
              <a:rPr lang="id-ID" baseline="-25000" dirty="0"/>
              <a:t>2</a:t>
            </a:r>
            <a:r>
              <a:rPr lang="id-ID" dirty="0"/>
              <a:t>  baru dikalikan dengan (-1)</a:t>
            </a:r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04827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S</a:t>
            </a:r>
            <a:r>
              <a:rPr lang="id-ID" sz="2000" b="1" baseline="-25000" dirty="0" smtClean="0"/>
              <a:t>2</a:t>
            </a:r>
            <a:endParaRPr lang="id-ID" sz="2000" b="1" baseline="-250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11904"/>
              </p:ext>
            </p:extLst>
          </p:nvPr>
        </p:nvGraphicFramePr>
        <p:xfrm>
          <a:off x="395536" y="604937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280508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 </a:t>
                      </a:r>
                      <a:r>
                        <a:rPr lang="id-ID" baseline="0" dirty="0" smtClean="0"/>
                        <a:t>baru (-1)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2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76672" y="2564904"/>
            <a:ext cx="8424936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Catatan : nilai pada pivot pada Z lama adalah 1, sehingga nilai X</a:t>
            </a:r>
            <a:r>
              <a:rPr lang="id-ID" baseline="-25000" dirty="0" smtClean="0"/>
              <a:t>2</a:t>
            </a:r>
            <a:r>
              <a:rPr lang="id-ID" dirty="0" smtClean="0"/>
              <a:t>  baru dikalikan dengan (-1)</a:t>
            </a:r>
            <a:endParaRPr lang="id-ID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1637431"/>
              </p:ext>
            </p:extLst>
          </p:nvPr>
        </p:nvGraphicFramePr>
        <p:xfrm>
          <a:off x="379730" y="3933056"/>
          <a:ext cx="8136905" cy="18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280508"/>
                <a:gridCol w="873587"/>
                <a:gridCol w="873587"/>
                <a:gridCol w="967885"/>
                <a:gridCol w="779289"/>
                <a:gridCol w="786227"/>
                <a:gridCol w="1135662"/>
              </a:tblGrid>
              <a:tr h="451692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1</a:t>
                      </a:r>
                      <a:r>
                        <a:rPr lang="id-ID" sz="180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X</a:t>
                      </a:r>
                      <a:r>
                        <a:rPr lang="id-ID" sz="1800" baseline="-25000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</a:t>
                      </a:r>
                      <a:r>
                        <a:rPr lang="id-ID" baseline="-25000" dirty="0" smtClean="0"/>
                        <a:t>1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2</a:t>
                      </a:r>
                      <a:endParaRPr lang="id-ID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</a:tr>
              <a:tr h="752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</a:t>
                      </a:r>
                      <a:r>
                        <a:rPr lang="id-ID" baseline="-25000" dirty="0" smtClean="0"/>
                        <a:t>3</a:t>
                      </a:r>
                      <a:r>
                        <a:rPr lang="id-ID" dirty="0" smtClean="0"/>
                        <a:t> lama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-25000" dirty="0" smtClean="0"/>
                        <a:t>2 </a:t>
                      </a:r>
                      <a:r>
                        <a:rPr lang="id-ID" baseline="0" dirty="0" smtClean="0"/>
                        <a:t>baru (-1)</a:t>
                      </a:r>
                      <a:endParaRPr lang="id-ID" baseline="-250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-0,67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-8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1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S</a:t>
                      </a:r>
                      <a:r>
                        <a:rPr lang="id-ID" sz="2000" baseline="-25000" dirty="0" smtClean="0"/>
                        <a:t>3 </a:t>
                      </a:r>
                      <a:r>
                        <a:rPr lang="id-ID" sz="2000" baseline="-25000" dirty="0" smtClean="0">
                          <a:latin typeface="+mn-lt"/>
                        </a:rPr>
                        <a:t> </a:t>
                      </a:r>
                      <a:r>
                        <a:rPr lang="id-ID" sz="2000" baseline="0" dirty="0" smtClean="0">
                          <a:latin typeface="+mn-lt"/>
                        </a:rPr>
                        <a:t>baru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-0,33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5788" y="3356992"/>
            <a:ext cx="25202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Perubahan S</a:t>
            </a:r>
            <a:r>
              <a:rPr lang="id-ID" sz="2000" b="1" baseline="-25000" dirty="0" smtClean="0"/>
              <a:t>3</a:t>
            </a:r>
            <a:endParaRPr lang="id-ID" sz="2000" b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27395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8">
      <a:dk1>
        <a:sysClr val="windowText" lastClr="000000"/>
      </a:dk1>
      <a:lt1>
        <a:sysClr val="window" lastClr="FFFFFF"/>
      </a:lt1>
      <a:dk2>
        <a:srgbClr val="3E3D2D"/>
      </a:dk2>
      <a:lt2>
        <a:srgbClr val="F5B9F5"/>
      </a:lt2>
      <a:accent1>
        <a:srgbClr val="FA86FA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2782</Words>
  <Application>Microsoft Office PowerPoint</Application>
  <PresentationFormat>On-screen Show (4:3)</PresentationFormat>
  <Paragraphs>1184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Oriel</vt:lpstr>
      <vt:lpstr>Document</vt:lpstr>
      <vt:lpstr>   METODE SIMPLEKS</vt:lpstr>
      <vt:lpstr>METODE SIMPLEKS</vt:lpstr>
      <vt:lpstr>Slide 3</vt:lpstr>
      <vt:lpstr>TABEL AWAL</vt:lpstr>
      <vt:lpstr>Penyelesaian : Bentuk Standar</vt:lpstr>
      <vt:lpstr>Solusi basis awal</vt:lpstr>
      <vt:lpstr>Tabel awal</vt:lpstr>
      <vt:lpstr>Slide 8</vt:lpstr>
      <vt:lpstr>Slide 9</vt:lpstr>
      <vt:lpstr>Literasi 1</vt:lpstr>
      <vt:lpstr>Slide 11</vt:lpstr>
      <vt:lpstr>Slide 12</vt:lpstr>
      <vt:lpstr>Literasi 2</vt:lpstr>
      <vt:lpstr>Teknik artificial variabel: teknik m</vt:lpstr>
      <vt:lpstr>Teknik artificial variabel: teknik m</vt:lpstr>
      <vt:lpstr>Penyelesaian : Bentuk Standar</vt:lpstr>
      <vt:lpstr>Slide 17</vt:lpstr>
      <vt:lpstr>Tabel awal</vt:lpstr>
      <vt:lpstr>Slide 19</vt:lpstr>
      <vt:lpstr>Literasi 1</vt:lpstr>
      <vt:lpstr>Slide 21</vt:lpstr>
      <vt:lpstr>Literasi 2</vt:lpstr>
      <vt:lpstr>Slide 23</vt:lpstr>
      <vt:lpstr>Literasi 3</vt:lpstr>
      <vt:lpstr>Slide 25</vt:lpstr>
      <vt:lpstr>Slide 26</vt:lpstr>
      <vt:lpstr>Slide 27</vt:lpstr>
      <vt:lpstr>TABEL METODE SIMPLEKS</vt:lpstr>
      <vt:lpstr>SLACK DAN SURPLUS VARIABEL</vt:lpstr>
      <vt:lpstr>LANGKAH-LANGKAH METODE SIMPLEKS</vt:lpstr>
      <vt:lpstr>Slide 31</vt:lpstr>
      <vt:lpstr>Slide 32</vt:lpstr>
      <vt:lpstr>CONTOH :</vt:lpstr>
      <vt:lpstr>Penyelesaian dengan metode Simpleks : </vt:lpstr>
      <vt:lpstr>Tabel Simpleks Awal</vt:lpstr>
      <vt:lpstr>Slide 36</vt:lpstr>
      <vt:lpstr>Slide 37</vt:lpstr>
      <vt:lpstr>DIPEROLEH ITERASI 1</vt:lpstr>
      <vt:lpstr>Belum optimal karena masih ada yang negatif dengan cara yang sama diperoleh tabel 2.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MATEMATIKA</dc:title>
  <dc:creator>user</dc:creator>
  <cp:lastModifiedBy>user</cp:lastModifiedBy>
  <cp:revision>85</cp:revision>
  <dcterms:created xsi:type="dcterms:W3CDTF">2018-03-06T23:38:55Z</dcterms:created>
  <dcterms:modified xsi:type="dcterms:W3CDTF">2018-04-04T01:39:03Z</dcterms:modified>
</cp:coreProperties>
</file>