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handoutMasterIdLst>
    <p:handoutMasterId r:id="rId59"/>
  </p:handoutMasterIdLst>
  <p:sldIdLst>
    <p:sldId id="256" r:id="rId2"/>
    <p:sldId id="257" r:id="rId3"/>
    <p:sldId id="277" r:id="rId4"/>
    <p:sldId id="278" r:id="rId5"/>
    <p:sldId id="268" r:id="rId6"/>
    <p:sldId id="276" r:id="rId7"/>
    <p:sldId id="269" r:id="rId8"/>
    <p:sldId id="264" r:id="rId9"/>
    <p:sldId id="271" r:id="rId10"/>
    <p:sldId id="265" r:id="rId11"/>
    <p:sldId id="266" r:id="rId12"/>
    <p:sldId id="272" r:id="rId13"/>
    <p:sldId id="273" r:id="rId14"/>
    <p:sldId id="274" r:id="rId15"/>
    <p:sldId id="279" r:id="rId16"/>
    <p:sldId id="280" r:id="rId17"/>
    <p:sldId id="281" r:id="rId18"/>
    <p:sldId id="283" r:id="rId19"/>
    <p:sldId id="285" r:id="rId20"/>
    <p:sldId id="288" r:id="rId21"/>
    <p:sldId id="289" r:id="rId22"/>
    <p:sldId id="275"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Lst>
  <p:sldSz cx="9144000" cy="6858000" type="screen4x3"/>
  <p:notesSz cx="6735763" cy="986948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E7FF"/>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4" autoAdjust="0"/>
  </p:normalViewPr>
  <p:slideViewPr>
    <p:cSldViewPr>
      <p:cViewPr varScale="1">
        <p:scale>
          <a:sx n="82" d="100"/>
          <a:sy n="82"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01055FD5-3F39-44E2-B309-758381D79695}" type="datetimeFigureOut">
              <a:rPr lang="id-ID"/>
              <a:pPr>
                <a:defRPr/>
              </a:pPr>
              <a:t>11/04/2018</a:t>
            </a:fld>
            <a:endParaRPr lang="id-ID"/>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BA018FB4-95D1-4D08-B1A8-C59AE5CCC7D9}"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20" name="Footer Placeholder 19"/>
          <p:cNvSpPr>
            <a:spLocks noGrp="1"/>
          </p:cNvSpPr>
          <p:nvPr>
            <p:ph type="ftr" sz="quarter" idx="11"/>
          </p:nvPr>
        </p:nvSpPr>
        <p:spPr/>
        <p:txBody>
          <a:bodyPr/>
          <a:lstStyle>
            <a:extLst/>
          </a:lstStyle>
          <a:p>
            <a:pPr>
              <a:defRPr/>
            </a:pPr>
            <a:endParaRPr lang="en-US" altLang="en-US"/>
          </a:p>
        </p:txBody>
      </p:sp>
      <p:sp>
        <p:nvSpPr>
          <p:cNvPr id="10" name="Slide Number Placeholder 9"/>
          <p:cNvSpPr>
            <a:spLocks noGrp="1"/>
          </p:cNvSpPr>
          <p:nvPr>
            <p:ph type="sldNum" sz="quarter" idx="12"/>
          </p:nvPr>
        </p:nvSpPr>
        <p:spPr/>
        <p:txBody>
          <a:bodyPr/>
          <a:lstStyle>
            <a:extLst/>
          </a:lstStyle>
          <a:p>
            <a:pPr>
              <a:defRPr/>
            </a:pPr>
            <a:fld id="{74CC868D-BD29-4FC4-A85D-38B8A57CC3FC}" type="slidenum">
              <a:rPr lang="en-US" altLang="en-US" smtClean="0"/>
              <a:pPr>
                <a:defRPr/>
              </a:pPr>
              <a:t>‹#›</a:t>
            </a:fld>
            <a:endParaRPr lang="en-US"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57CE3D77-DB79-4A03-96B9-07F144B5A002}"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1D7A1F37-7AA4-4DD4-BEA2-676AFC650AC9}" type="slidenum">
              <a:rPr lang="en-US" altLang="en-US" smtClean="0"/>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B78DA69-3955-430F-AAFC-9B89D8ED7B8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0B6BC58E-F153-4464-9F53-DB919F54BE68}"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9569BDEB-28B5-421E-87C1-B8EBA55D706A}" type="slidenum">
              <a:rPr lang="en-US" altLang="en-US" smtClean="0"/>
              <a:pPr>
                <a:defRPr/>
              </a:pPr>
              <a:t>‹#›</a:t>
            </a:fld>
            <a:endParaRPr lang="en-US"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B69B0008-ADC7-4864-8929-EA39EF8F2382}"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492C46C0-DF93-4F2F-82A0-1F64039C990D}"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CCB8C2A5-43E6-4B45-A9A2-032AC6E8FE14}"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ltLang="en-US"/>
          </a:p>
        </p:txBody>
      </p:sp>
      <p:sp>
        <p:nvSpPr>
          <p:cNvPr id="3" name="Footer Placeholder 2"/>
          <p:cNvSpPr>
            <a:spLocks noGrp="1"/>
          </p:cNvSpPr>
          <p:nvPr>
            <p:ph type="ftr" sz="quarter" idx="11"/>
          </p:nvPr>
        </p:nvSpPr>
        <p:spPr/>
        <p:txBody>
          <a:bodyPr/>
          <a:lstStyle>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28A98216-0A43-44BD-B83E-C14DAE05AF4F}" type="slidenum">
              <a:rPr lang="en-US" altLang="en-US" smtClean="0"/>
              <a:pPr>
                <a:defRPr/>
              </a:pPr>
              <a:t>‹#›</a:t>
            </a:fld>
            <a:endParaRPr lang="en-US"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9183ECA3-D8D6-4068-B027-CB861B92988E}"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BF4DAC50-3945-4295-B2AC-E47A21AEACB4}" type="slidenum">
              <a:rPr lang="en-US" altLang="en-US" smtClean="0"/>
              <a:pPr>
                <a:defRPr/>
              </a:pPr>
              <a:t>‹#›</a:t>
            </a:fld>
            <a:endParaRPr lang="en-US"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A4DB6CC-E500-432C-98EE-EAB9E35F7503}" type="slidenum">
              <a:rPr lang="en-US" altLang="en-US" smtClean="0"/>
              <a:pPr>
                <a:defRPr/>
              </a:pPr>
              <a:t>‹#›</a:t>
            </a:fld>
            <a:endParaRPr lang="en-US"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digensia.files.wordpress.com/2013/02/or1.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digensia.files.wordpress.com/2013/02/or2.pn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digensia.files.wordpress.com/2013/02/or3.p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digensia.files.wordpress.com/2013/02/or4.png"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digensia.files.wordpress.com/2013/02/or5.png"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digensia.files.wordpress.com/2013/02/or6.png"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digensia.files.wordpress.com/2013/02/or7.png"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digensia.files.wordpress.com/2013/02/or8.png"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digensia.files.wordpress.com/2013/02/or9.png"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digensia.files.wordpress.com/2013/02/or10.png"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digensia.files.wordpress.com/2013/02/or11.png"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18" Type="http://schemas.openxmlformats.org/officeDocument/2006/relationships/image" Target="../media/image31.png"/><Relationship Id="rId3" Type="http://schemas.openxmlformats.org/officeDocument/2006/relationships/image" Target="../media/image16.png"/><Relationship Id="rId21" Type="http://schemas.openxmlformats.org/officeDocument/2006/relationships/image" Target="../media/image34.png"/><Relationship Id="rId7" Type="http://schemas.openxmlformats.org/officeDocument/2006/relationships/image" Target="../media/image20.png"/><Relationship Id="rId12" Type="http://schemas.openxmlformats.org/officeDocument/2006/relationships/image" Target="../media/image25.png"/><Relationship Id="rId17" Type="http://schemas.openxmlformats.org/officeDocument/2006/relationships/image" Target="../media/image30.png"/><Relationship Id="rId25" Type="http://schemas.openxmlformats.org/officeDocument/2006/relationships/image" Target="../media/image38.png"/><Relationship Id="rId2" Type="http://schemas.openxmlformats.org/officeDocument/2006/relationships/image" Target="../media/image15.png"/><Relationship Id="rId16" Type="http://schemas.openxmlformats.org/officeDocument/2006/relationships/image" Target="../media/image29.png"/><Relationship Id="rId20"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24.png"/><Relationship Id="rId24" Type="http://schemas.openxmlformats.org/officeDocument/2006/relationships/image" Target="../media/image37.png"/><Relationship Id="rId5" Type="http://schemas.openxmlformats.org/officeDocument/2006/relationships/image" Target="../media/image18.png"/><Relationship Id="rId15" Type="http://schemas.openxmlformats.org/officeDocument/2006/relationships/image" Target="../media/image28.png"/><Relationship Id="rId23" Type="http://schemas.openxmlformats.org/officeDocument/2006/relationships/image" Target="../media/image36.png"/><Relationship Id="rId10" Type="http://schemas.openxmlformats.org/officeDocument/2006/relationships/image" Target="../media/image23.png"/><Relationship Id="rId19" Type="http://schemas.openxmlformats.org/officeDocument/2006/relationships/image" Target="../media/image32.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 Id="rId22" Type="http://schemas.openxmlformats.org/officeDocument/2006/relationships/image" Target="../media/image3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pPr algn="ctr" eaLnBrk="1" hangingPunct="1"/>
            <a:r>
              <a:rPr lang="id-ID" sz="3600" dirty="0" smtClean="0"/>
              <a:t>MANAJEMEN KUANTITATIF</a:t>
            </a:r>
            <a:br>
              <a:rPr lang="id-ID" sz="3600" dirty="0" smtClean="0"/>
            </a:br>
            <a:endParaRPr lang="en-GB" sz="3600" dirty="0" smtClean="0"/>
          </a:p>
        </p:txBody>
      </p:sp>
      <p:sp>
        <p:nvSpPr>
          <p:cNvPr id="4" name="Rectangle 2"/>
          <p:cNvSpPr txBox="1">
            <a:spLocks noChangeArrowheads="1"/>
          </p:cNvSpPr>
          <p:nvPr/>
        </p:nvSpPr>
        <p:spPr>
          <a:xfrm>
            <a:off x="1371600" y="2819400"/>
            <a:ext cx="7406640" cy="1472184"/>
          </a:xfrm>
          <a:prstGeom prst="rect">
            <a:avLst/>
          </a:prstGeom>
        </p:spPr>
        <p:txBody>
          <a:bodyPr anchor="b">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MODEL TRANSPORTASI</a:t>
            </a:r>
            <a:endParaRPr kumimoji="0" lang="id-ID"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id-ID"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Pertemuan ke 6</a:t>
            </a:r>
            <a:endParaRPr kumimoji="0" lang="en-GB"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1371600" y="381000"/>
            <a:ext cx="7315200" cy="2060575"/>
          </a:xfrm>
          <a:prstGeom prst="rect">
            <a:avLst/>
          </a:prstGeom>
          <a:noFill/>
          <a:ln w="9525">
            <a:noFill/>
            <a:miter lim="800000"/>
            <a:headEnd/>
            <a:tailEnd/>
          </a:ln>
        </p:spPr>
      </p:pic>
      <p:sp>
        <p:nvSpPr>
          <p:cNvPr id="12291" name="Text Box 3"/>
          <p:cNvSpPr txBox="1">
            <a:spLocks noChangeArrowheads="1"/>
          </p:cNvSpPr>
          <p:nvPr/>
        </p:nvSpPr>
        <p:spPr bwMode="auto">
          <a:xfrm>
            <a:off x="1371600" y="2971800"/>
            <a:ext cx="7391400" cy="2647950"/>
          </a:xfrm>
          <a:prstGeom prst="rect">
            <a:avLst/>
          </a:prstGeom>
          <a:noFill/>
          <a:ln w="9525">
            <a:noFill/>
            <a:miter lim="800000"/>
            <a:headEnd/>
            <a:tailEnd/>
          </a:ln>
        </p:spPr>
        <p:txBody>
          <a:bodyPr>
            <a:spAutoFit/>
          </a:bodyPr>
          <a:lstStyle/>
          <a:p>
            <a:pPr marL="288925" indent="-288925">
              <a:spcBef>
                <a:spcPct val="50000"/>
              </a:spcBef>
            </a:pPr>
            <a:r>
              <a:rPr lang="en-US" sz="2400">
                <a:latin typeface="Trebuchet MS" pitchFamily="34" charset="0"/>
              </a:rPr>
              <a:t>Prosedur Penyelesaian:</a:t>
            </a:r>
          </a:p>
          <a:p>
            <a:pPr marL="288925" indent="-288925">
              <a:spcBef>
                <a:spcPct val="50000"/>
              </a:spcBef>
              <a:buFontTx/>
              <a:buChar char="-"/>
            </a:pPr>
            <a:r>
              <a:rPr lang="en-US" sz="2400">
                <a:latin typeface="Trebuchet MS" pitchFamily="34" charset="0"/>
              </a:rPr>
              <a:t>Isikan kolom mulai kolom di kiri atas (north west) dengan mempertimbangkan batasan persediaan dan permintaannya.</a:t>
            </a:r>
          </a:p>
          <a:p>
            <a:pPr marL="288925" indent="-288925">
              <a:spcBef>
                <a:spcPct val="50000"/>
              </a:spcBef>
              <a:buFontTx/>
              <a:buChar char="-"/>
            </a:pPr>
            <a:r>
              <a:rPr lang="en-US" sz="2400">
                <a:latin typeface="Trebuchet MS" pitchFamily="34" charset="0"/>
              </a:rPr>
              <a:t>Selanjutnya isikan pada kolom di sebelah kanannya hingga semua permintaan terpenuhi.</a:t>
            </a:r>
            <a:endParaRPr lang="en-GB" sz="2400">
              <a:latin typeface="Trebuchet MS"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1371600" y="4114800"/>
            <a:ext cx="7391400" cy="2163763"/>
          </a:xfrm>
          <a:prstGeom prst="rect">
            <a:avLst/>
          </a:prstGeom>
          <a:noFill/>
          <a:ln w="9525">
            <a:noFill/>
            <a:miter lim="800000"/>
            <a:headEnd/>
            <a:tailEnd/>
          </a:ln>
        </p:spPr>
        <p:txBody>
          <a:bodyPr>
            <a:spAutoFit/>
          </a:bodyPr>
          <a:lstStyle/>
          <a:p>
            <a:pPr marL="577850" indent="-577850">
              <a:spcBef>
                <a:spcPct val="50000"/>
              </a:spcBef>
              <a:tabLst>
                <a:tab pos="288925" algn="l"/>
              </a:tabLst>
            </a:pPr>
            <a:r>
              <a:rPr lang="id-ID" altLang="ko-KR" sz="2000">
                <a:latin typeface="Comic Sans MS" pitchFamily="66" charset="0"/>
                <a:ea typeface="Batang" pitchFamily="18" charset="-127"/>
              </a:rPr>
              <a:t>Biaya total:</a:t>
            </a:r>
            <a:endParaRPr lang="en-US" altLang="ko-KR" sz="2000">
              <a:latin typeface="Times New Roman" pitchFamily="18" charset="0"/>
              <a:ea typeface="Batang" pitchFamily="18" charset="-127"/>
            </a:endParaRPr>
          </a:p>
          <a:p>
            <a:pPr marL="577850" indent="-577850">
              <a:spcBef>
                <a:spcPct val="50000"/>
              </a:spcBef>
              <a:tabLst>
                <a:tab pos="288925" algn="l"/>
              </a:tabLst>
            </a:pPr>
            <a:r>
              <a:rPr lang="id-ID" altLang="ko-KR" sz="2000">
                <a:latin typeface="Comic Sans MS" pitchFamily="66" charset="0"/>
                <a:ea typeface="Batang" pitchFamily="18" charset="-127"/>
              </a:rPr>
              <a:t>Z = 	(50) 400 + (80) 400 + (70) 500 + (60) 100 + (60) 300 + (40) 800 </a:t>
            </a:r>
          </a:p>
          <a:p>
            <a:pPr marL="577850" indent="-577850">
              <a:spcBef>
                <a:spcPct val="50000"/>
              </a:spcBef>
              <a:tabLst>
                <a:tab pos="288925" algn="l"/>
              </a:tabLst>
            </a:pPr>
            <a:r>
              <a:rPr lang="id-ID" altLang="ko-KR" sz="2000">
                <a:latin typeface="Comic Sans MS" pitchFamily="66" charset="0"/>
                <a:ea typeface="Batang" pitchFamily="18" charset="-127"/>
              </a:rPr>
              <a:t>	= 	1.430.000</a:t>
            </a:r>
            <a:endParaRPr lang="en-US" altLang="ko-KR" sz="2000">
              <a:latin typeface="Times New Roman" pitchFamily="18" charset="0"/>
              <a:ea typeface="Batang" pitchFamily="18" charset="-127"/>
            </a:endParaRPr>
          </a:p>
          <a:p>
            <a:pPr marL="577850" indent="-577850">
              <a:spcBef>
                <a:spcPct val="50000"/>
              </a:spcBef>
              <a:tabLst>
                <a:tab pos="288925" algn="l"/>
              </a:tabLst>
            </a:pPr>
            <a:endParaRPr lang="en-GB" sz="2400">
              <a:latin typeface="Times New Roman" pitchFamily="18" charset="0"/>
            </a:endParaRPr>
          </a:p>
        </p:txBody>
      </p:sp>
      <p:graphicFrame>
        <p:nvGraphicFramePr>
          <p:cNvPr id="14468" name="Group 132"/>
          <p:cNvGraphicFramePr>
            <a:graphicFrameLocks noGrp="1"/>
          </p:cNvGraphicFramePr>
          <p:nvPr/>
        </p:nvGraphicFramePr>
        <p:xfrm>
          <a:off x="1219200" y="609600"/>
          <a:ext cx="6629400" cy="3313176"/>
        </p:xfrm>
        <a:graphic>
          <a:graphicData uri="http://schemas.openxmlformats.org/drawingml/2006/table">
            <a:tbl>
              <a:tblPr/>
              <a:tblGrid>
                <a:gridCol w="1885950"/>
                <a:gridCol w="808038"/>
                <a:gridCol w="806450"/>
                <a:gridCol w="806450"/>
                <a:gridCol w="808037"/>
                <a:gridCol w="806450"/>
                <a:gridCol w="708025"/>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Arial" charset="0"/>
                        </a:rPr>
                        <a:t>Pabrik</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Gudang</a:t>
                      </a:r>
                      <a:endParaRPr kumimoji="0" lang="en-US" sz="1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tx1"/>
                          </a:solidFill>
                          <a:effectLst/>
                          <a:latin typeface="Arial" charset="0"/>
                        </a:rPr>
                        <a:t>400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51" name="Text Box 115"/>
          <p:cNvSpPr txBox="1">
            <a:spLocks noChangeArrowheads="1"/>
          </p:cNvSpPr>
          <p:nvPr/>
        </p:nvSpPr>
        <p:spPr bwMode="auto">
          <a:xfrm>
            <a:off x="3290888" y="1519238"/>
            <a:ext cx="381000" cy="274637"/>
          </a:xfrm>
          <a:prstGeom prst="rect">
            <a:avLst/>
          </a:prstGeom>
          <a:noFill/>
          <a:ln w="9525">
            <a:noFill/>
            <a:miter lim="800000"/>
            <a:headEnd/>
            <a:tailEnd/>
          </a:ln>
        </p:spPr>
        <p:txBody>
          <a:bodyPr wrap="none" lIns="0" tIns="0" rIns="0" bIns="0">
            <a:spAutoFit/>
          </a:bodyPr>
          <a:lstStyle/>
          <a:p>
            <a:r>
              <a:rPr lang="en-US" b="1"/>
              <a:t>400</a:t>
            </a:r>
          </a:p>
        </p:txBody>
      </p:sp>
      <p:sp>
        <p:nvSpPr>
          <p:cNvPr id="14452" name="Text Box 116"/>
          <p:cNvSpPr txBox="1">
            <a:spLocks noChangeArrowheads="1"/>
          </p:cNvSpPr>
          <p:nvPr/>
        </p:nvSpPr>
        <p:spPr bwMode="auto">
          <a:xfrm>
            <a:off x="4119563" y="1533525"/>
            <a:ext cx="381000" cy="274638"/>
          </a:xfrm>
          <a:prstGeom prst="rect">
            <a:avLst/>
          </a:prstGeom>
          <a:noFill/>
          <a:ln w="9525">
            <a:noFill/>
            <a:miter lim="800000"/>
            <a:headEnd/>
            <a:tailEnd/>
          </a:ln>
        </p:spPr>
        <p:txBody>
          <a:bodyPr wrap="none" lIns="0" tIns="0" rIns="0" bIns="0">
            <a:spAutoFit/>
          </a:bodyPr>
          <a:lstStyle/>
          <a:p>
            <a:r>
              <a:rPr lang="en-US" b="1"/>
              <a:t>400</a:t>
            </a:r>
          </a:p>
        </p:txBody>
      </p:sp>
      <p:sp>
        <p:nvSpPr>
          <p:cNvPr id="14453" name="Text Box 117"/>
          <p:cNvSpPr txBox="1">
            <a:spLocks noChangeArrowheads="1"/>
          </p:cNvSpPr>
          <p:nvPr/>
        </p:nvSpPr>
        <p:spPr bwMode="auto">
          <a:xfrm>
            <a:off x="4933950" y="2257425"/>
            <a:ext cx="381000" cy="274638"/>
          </a:xfrm>
          <a:prstGeom prst="rect">
            <a:avLst/>
          </a:prstGeom>
          <a:noFill/>
          <a:ln w="9525">
            <a:noFill/>
            <a:miter lim="800000"/>
            <a:headEnd/>
            <a:tailEnd/>
          </a:ln>
        </p:spPr>
        <p:txBody>
          <a:bodyPr wrap="none" lIns="0" tIns="0" rIns="0" bIns="0">
            <a:spAutoFit/>
          </a:bodyPr>
          <a:lstStyle/>
          <a:p>
            <a:r>
              <a:rPr lang="en-US" b="1"/>
              <a:t>500</a:t>
            </a:r>
          </a:p>
        </p:txBody>
      </p:sp>
      <p:sp>
        <p:nvSpPr>
          <p:cNvPr id="14454" name="Text Box 118"/>
          <p:cNvSpPr txBox="1">
            <a:spLocks noChangeArrowheads="1"/>
          </p:cNvSpPr>
          <p:nvPr/>
        </p:nvSpPr>
        <p:spPr bwMode="auto">
          <a:xfrm>
            <a:off x="5748338" y="2247900"/>
            <a:ext cx="381000" cy="274638"/>
          </a:xfrm>
          <a:prstGeom prst="rect">
            <a:avLst/>
          </a:prstGeom>
          <a:noFill/>
          <a:ln w="9525">
            <a:noFill/>
            <a:miter lim="800000"/>
            <a:headEnd/>
            <a:tailEnd/>
          </a:ln>
        </p:spPr>
        <p:txBody>
          <a:bodyPr wrap="none" lIns="0" tIns="0" rIns="0" bIns="0">
            <a:spAutoFit/>
          </a:bodyPr>
          <a:lstStyle/>
          <a:p>
            <a:r>
              <a:rPr lang="en-US" b="1"/>
              <a:t>100</a:t>
            </a:r>
          </a:p>
        </p:txBody>
      </p:sp>
      <p:sp>
        <p:nvSpPr>
          <p:cNvPr id="14455" name="Text Box 119"/>
          <p:cNvSpPr txBox="1">
            <a:spLocks noChangeArrowheads="1"/>
          </p:cNvSpPr>
          <p:nvPr/>
        </p:nvSpPr>
        <p:spPr bwMode="auto">
          <a:xfrm>
            <a:off x="5715000" y="2967038"/>
            <a:ext cx="384175" cy="276225"/>
          </a:xfrm>
          <a:prstGeom prst="rect">
            <a:avLst/>
          </a:prstGeom>
          <a:noFill/>
          <a:ln w="9525">
            <a:noFill/>
            <a:miter lim="800000"/>
            <a:headEnd/>
            <a:tailEnd/>
          </a:ln>
        </p:spPr>
        <p:txBody>
          <a:bodyPr wrap="none" lIns="0" tIns="0" rIns="0" bIns="0">
            <a:spAutoFit/>
          </a:bodyPr>
          <a:lstStyle/>
          <a:p>
            <a:r>
              <a:rPr lang="id-ID" b="1"/>
              <a:t>3</a:t>
            </a:r>
            <a:r>
              <a:rPr lang="en-US" b="1"/>
              <a:t>00</a:t>
            </a:r>
          </a:p>
        </p:txBody>
      </p:sp>
      <p:sp>
        <p:nvSpPr>
          <p:cNvPr id="14456" name="Text Box 120"/>
          <p:cNvSpPr txBox="1">
            <a:spLocks noChangeArrowheads="1"/>
          </p:cNvSpPr>
          <p:nvPr/>
        </p:nvSpPr>
        <p:spPr bwMode="auto">
          <a:xfrm>
            <a:off x="6557963" y="2967038"/>
            <a:ext cx="381000" cy="274637"/>
          </a:xfrm>
          <a:prstGeom prst="rect">
            <a:avLst/>
          </a:prstGeom>
          <a:noFill/>
          <a:ln w="9525">
            <a:noFill/>
            <a:miter lim="800000"/>
            <a:headEnd/>
            <a:tailEnd/>
          </a:ln>
        </p:spPr>
        <p:txBody>
          <a:bodyPr wrap="none" lIns="0" tIns="0" rIns="0" bIns="0">
            <a:spAutoFit/>
          </a:bodyPr>
          <a:lstStyle/>
          <a:p>
            <a:r>
              <a:rPr lang="en-US" b="1"/>
              <a:t>800</a:t>
            </a:r>
          </a:p>
        </p:txBody>
      </p:sp>
      <p:sp>
        <p:nvSpPr>
          <p:cNvPr id="14457" name="Text Box 121"/>
          <p:cNvSpPr txBox="1">
            <a:spLocks noChangeArrowheads="1"/>
          </p:cNvSpPr>
          <p:nvPr/>
        </p:nvSpPr>
        <p:spPr bwMode="auto">
          <a:xfrm>
            <a:off x="3433763" y="219075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58" name="Text Box 122"/>
          <p:cNvSpPr txBox="1">
            <a:spLocks noChangeArrowheads="1"/>
          </p:cNvSpPr>
          <p:nvPr/>
        </p:nvSpPr>
        <p:spPr bwMode="auto">
          <a:xfrm>
            <a:off x="4267200" y="2924175"/>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59" name="Text Box 123"/>
          <p:cNvSpPr txBox="1">
            <a:spLocks noChangeArrowheads="1"/>
          </p:cNvSpPr>
          <p:nvPr/>
        </p:nvSpPr>
        <p:spPr bwMode="auto">
          <a:xfrm>
            <a:off x="4267200" y="22098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60" name="Text Box 124"/>
          <p:cNvSpPr txBox="1">
            <a:spLocks noChangeArrowheads="1"/>
          </p:cNvSpPr>
          <p:nvPr/>
        </p:nvSpPr>
        <p:spPr bwMode="auto">
          <a:xfrm>
            <a:off x="6643688" y="15240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61" name="Text Box 125"/>
          <p:cNvSpPr txBox="1">
            <a:spLocks noChangeArrowheads="1"/>
          </p:cNvSpPr>
          <p:nvPr/>
        </p:nvSpPr>
        <p:spPr bwMode="auto">
          <a:xfrm>
            <a:off x="5867400" y="154781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14462" name="Text Box 126"/>
          <p:cNvSpPr txBox="1">
            <a:spLocks noChangeArrowheads="1"/>
          </p:cNvSpPr>
          <p:nvPr/>
        </p:nvSpPr>
        <p:spPr bwMode="auto">
          <a:xfrm>
            <a:off x="5105400" y="15240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63" name="Text Box 127"/>
          <p:cNvSpPr txBox="1">
            <a:spLocks noChangeArrowheads="1"/>
          </p:cNvSpPr>
          <p:nvPr/>
        </p:nvSpPr>
        <p:spPr bwMode="auto">
          <a:xfrm>
            <a:off x="3429000" y="293846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14464" name="Text Box 128"/>
          <p:cNvSpPr txBox="1">
            <a:spLocks noChangeArrowheads="1"/>
          </p:cNvSpPr>
          <p:nvPr/>
        </p:nvSpPr>
        <p:spPr bwMode="auto">
          <a:xfrm>
            <a:off x="5029200" y="28956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65" name="Text Box 129"/>
          <p:cNvSpPr txBox="1">
            <a:spLocks noChangeArrowheads="1"/>
          </p:cNvSpPr>
          <p:nvPr/>
        </p:nvSpPr>
        <p:spPr bwMode="auto">
          <a:xfrm>
            <a:off x="6662738" y="22098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14469" name="Line 133"/>
          <p:cNvSpPr>
            <a:spLocks noChangeShapeType="1"/>
          </p:cNvSpPr>
          <p:nvPr/>
        </p:nvSpPr>
        <p:spPr bwMode="auto">
          <a:xfrm>
            <a:off x="3810000" y="1447800"/>
            <a:ext cx="304800" cy="0"/>
          </a:xfrm>
          <a:prstGeom prst="line">
            <a:avLst/>
          </a:prstGeom>
          <a:noFill/>
          <a:ln w="9525">
            <a:solidFill>
              <a:schemeClr val="tx1"/>
            </a:solidFill>
            <a:round/>
            <a:headEnd/>
            <a:tailEnd type="triangle" w="med" len="med"/>
          </a:ln>
        </p:spPr>
        <p:txBody>
          <a:bodyPr wrap="none"/>
          <a:lstStyle/>
          <a:p>
            <a:endParaRPr lang="id-ID"/>
          </a:p>
        </p:txBody>
      </p:sp>
      <p:sp>
        <p:nvSpPr>
          <p:cNvPr id="14470" name="Line 134"/>
          <p:cNvSpPr>
            <a:spLocks noChangeShapeType="1"/>
          </p:cNvSpPr>
          <p:nvPr/>
        </p:nvSpPr>
        <p:spPr bwMode="auto">
          <a:xfrm>
            <a:off x="4648200" y="1752600"/>
            <a:ext cx="228600" cy="228600"/>
          </a:xfrm>
          <a:prstGeom prst="line">
            <a:avLst/>
          </a:prstGeom>
          <a:noFill/>
          <a:ln w="9525">
            <a:solidFill>
              <a:schemeClr val="tx1"/>
            </a:solidFill>
            <a:round/>
            <a:headEnd/>
            <a:tailEnd type="triangle" w="med" len="med"/>
          </a:ln>
        </p:spPr>
        <p:txBody>
          <a:bodyPr wrap="none"/>
          <a:lstStyle/>
          <a:p>
            <a:endParaRPr lang="id-ID"/>
          </a:p>
        </p:txBody>
      </p:sp>
      <p:sp>
        <p:nvSpPr>
          <p:cNvPr id="14471" name="Line 135"/>
          <p:cNvSpPr>
            <a:spLocks noChangeShapeType="1"/>
          </p:cNvSpPr>
          <p:nvPr/>
        </p:nvSpPr>
        <p:spPr bwMode="auto">
          <a:xfrm>
            <a:off x="5410200" y="2133600"/>
            <a:ext cx="304800" cy="0"/>
          </a:xfrm>
          <a:prstGeom prst="line">
            <a:avLst/>
          </a:prstGeom>
          <a:noFill/>
          <a:ln w="9525">
            <a:solidFill>
              <a:schemeClr val="tx1"/>
            </a:solidFill>
            <a:round/>
            <a:headEnd/>
            <a:tailEnd type="triangle" w="med" len="med"/>
          </a:ln>
        </p:spPr>
        <p:txBody>
          <a:bodyPr wrap="none"/>
          <a:lstStyle/>
          <a:p>
            <a:endParaRPr lang="id-ID"/>
          </a:p>
        </p:txBody>
      </p:sp>
      <p:sp>
        <p:nvSpPr>
          <p:cNvPr id="14472" name="Line 136"/>
          <p:cNvSpPr>
            <a:spLocks noChangeShapeType="1"/>
          </p:cNvSpPr>
          <p:nvPr/>
        </p:nvSpPr>
        <p:spPr bwMode="auto">
          <a:xfrm>
            <a:off x="6172200" y="2514600"/>
            <a:ext cx="0" cy="304800"/>
          </a:xfrm>
          <a:prstGeom prst="line">
            <a:avLst/>
          </a:prstGeom>
          <a:noFill/>
          <a:ln w="9525">
            <a:solidFill>
              <a:schemeClr val="tx1"/>
            </a:solidFill>
            <a:round/>
            <a:headEnd/>
            <a:tailEnd type="triangle" w="med" len="med"/>
          </a:ln>
        </p:spPr>
        <p:txBody>
          <a:bodyPr wrap="none"/>
          <a:lstStyle/>
          <a:p>
            <a:endParaRPr lang="id-ID"/>
          </a:p>
        </p:txBody>
      </p:sp>
      <p:sp>
        <p:nvSpPr>
          <p:cNvPr id="14473" name="Line 137"/>
          <p:cNvSpPr>
            <a:spLocks noChangeShapeType="1"/>
          </p:cNvSpPr>
          <p:nvPr/>
        </p:nvSpPr>
        <p:spPr bwMode="auto">
          <a:xfrm>
            <a:off x="6248400" y="2895600"/>
            <a:ext cx="304800" cy="0"/>
          </a:xfrm>
          <a:prstGeom prst="line">
            <a:avLst/>
          </a:prstGeom>
          <a:noFill/>
          <a:ln w="9525">
            <a:solidFill>
              <a:schemeClr val="tx1"/>
            </a:solidFill>
            <a:round/>
            <a:headEnd/>
            <a:tailEnd type="triangle" w="med" len="med"/>
          </a:ln>
        </p:spPr>
        <p:txBody>
          <a:bodyPr wrap="none"/>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4451">
                                            <p:txEl>
                                              <p:pRg st="0" end="0"/>
                                            </p:txEl>
                                          </p:spTgt>
                                        </p:tgtEl>
                                        <p:attrNameLst>
                                          <p:attrName>style.visibility</p:attrName>
                                        </p:attrNameLst>
                                      </p:cBhvr>
                                      <p:to>
                                        <p:strVal val="visible"/>
                                      </p:to>
                                    </p:set>
                                    <p:animEffect transition="in" filter="barn(inHorizontal)">
                                      <p:cBhvr>
                                        <p:cTn id="7" dur="500"/>
                                        <p:tgtEl>
                                          <p:spTgt spid="14451">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14457"/>
                                        </p:tgtEl>
                                        <p:attrNameLst>
                                          <p:attrName>style.visibility</p:attrName>
                                        </p:attrNameLst>
                                      </p:cBhvr>
                                      <p:to>
                                        <p:strVal val="visible"/>
                                      </p:to>
                                    </p:set>
                                    <p:animEffect transition="in" filter="barn(inHorizontal)">
                                      <p:cBhvr>
                                        <p:cTn id="11" dur="500"/>
                                        <p:tgtEl>
                                          <p:spTgt spid="14457"/>
                                        </p:tgtEl>
                                      </p:cBhvr>
                                    </p:animEffect>
                                  </p:childTnLst>
                                </p:cTn>
                              </p:par>
                              <p:par>
                                <p:cTn id="12" presetID="16" presetClass="entr" presetSubtype="26" fill="hold" grpId="0" nodeType="withEffect">
                                  <p:stCondLst>
                                    <p:cond delay="0"/>
                                  </p:stCondLst>
                                  <p:childTnLst>
                                    <p:set>
                                      <p:cBhvr>
                                        <p:cTn id="13" dur="1" fill="hold">
                                          <p:stCondLst>
                                            <p:cond delay="0"/>
                                          </p:stCondLst>
                                        </p:cTn>
                                        <p:tgtEl>
                                          <p:spTgt spid="14463"/>
                                        </p:tgtEl>
                                        <p:attrNameLst>
                                          <p:attrName>style.visibility</p:attrName>
                                        </p:attrNameLst>
                                      </p:cBhvr>
                                      <p:to>
                                        <p:strVal val="visible"/>
                                      </p:to>
                                    </p:set>
                                    <p:animEffect transition="in" filter="barn(inHorizontal)">
                                      <p:cBhvr>
                                        <p:cTn id="14" dur="500"/>
                                        <p:tgtEl>
                                          <p:spTgt spid="1446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14452"/>
                                        </p:tgtEl>
                                        <p:attrNameLst>
                                          <p:attrName>style.visibility</p:attrName>
                                        </p:attrNameLst>
                                      </p:cBhvr>
                                      <p:to>
                                        <p:strVal val="visible"/>
                                      </p:to>
                                    </p:set>
                                    <p:animEffect transition="in" filter="barn(inHorizontal)">
                                      <p:cBhvr>
                                        <p:cTn id="19" dur="500"/>
                                        <p:tgtEl>
                                          <p:spTgt spid="14452"/>
                                        </p:tgtEl>
                                      </p:cBhvr>
                                    </p:animEffect>
                                  </p:childTnLst>
                                </p:cTn>
                              </p:par>
                            </p:childTnLst>
                          </p:cTn>
                        </p:par>
                        <p:par>
                          <p:cTn id="20" fill="hold">
                            <p:stCondLst>
                              <p:cond delay="500"/>
                            </p:stCondLst>
                            <p:childTnLst>
                              <p:par>
                                <p:cTn id="21" presetID="16" presetClass="entr" presetSubtype="26" fill="hold" grpId="0" nodeType="afterEffect">
                                  <p:stCondLst>
                                    <p:cond delay="0"/>
                                  </p:stCondLst>
                                  <p:childTnLst>
                                    <p:set>
                                      <p:cBhvr>
                                        <p:cTn id="22" dur="1" fill="hold">
                                          <p:stCondLst>
                                            <p:cond delay="0"/>
                                          </p:stCondLst>
                                        </p:cTn>
                                        <p:tgtEl>
                                          <p:spTgt spid="14462"/>
                                        </p:tgtEl>
                                        <p:attrNameLst>
                                          <p:attrName>style.visibility</p:attrName>
                                        </p:attrNameLst>
                                      </p:cBhvr>
                                      <p:to>
                                        <p:strVal val="visible"/>
                                      </p:to>
                                    </p:set>
                                    <p:animEffect transition="in" filter="barn(inHorizontal)">
                                      <p:cBhvr>
                                        <p:cTn id="23" dur="500"/>
                                        <p:tgtEl>
                                          <p:spTgt spid="14462"/>
                                        </p:tgtEl>
                                      </p:cBhvr>
                                    </p:animEffect>
                                  </p:childTnLst>
                                </p:cTn>
                              </p:par>
                            </p:childTnLst>
                          </p:cTn>
                        </p:par>
                        <p:par>
                          <p:cTn id="24" fill="hold">
                            <p:stCondLst>
                              <p:cond delay="1000"/>
                            </p:stCondLst>
                            <p:childTnLst>
                              <p:par>
                                <p:cTn id="25" presetID="16" presetClass="entr" presetSubtype="26" fill="hold" grpId="0" nodeType="afterEffect">
                                  <p:stCondLst>
                                    <p:cond delay="0"/>
                                  </p:stCondLst>
                                  <p:childTnLst>
                                    <p:set>
                                      <p:cBhvr>
                                        <p:cTn id="26" dur="1" fill="hold">
                                          <p:stCondLst>
                                            <p:cond delay="0"/>
                                          </p:stCondLst>
                                        </p:cTn>
                                        <p:tgtEl>
                                          <p:spTgt spid="14461"/>
                                        </p:tgtEl>
                                        <p:attrNameLst>
                                          <p:attrName>style.visibility</p:attrName>
                                        </p:attrNameLst>
                                      </p:cBhvr>
                                      <p:to>
                                        <p:strVal val="visible"/>
                                      </p:to>
                                    </p:set>
                                    <p:animEffect transition="in" filter="barn(inHorizontal)">
                                      <p:cBhvr>
                                        <p:cTn id="27" dur="500"/>
                                        <p:tgtEl>
                                          <p:spTgt spid="14461"/>
                                        </p:tgtEl>
                                      </p:cBhvr>
                                    </p:animEffect>
                                  </p:childTnLst>
                                </p:cTn>
                              </p:par>
                            </p:childTnLst>
                          </p:cTn>
                        </p:par>
                        <p:par>
                          <p:cTn id="28" fill="hold">
                            <p:stCondLst>
                              <p:cond delay="1500"/>
                            </p:stCondLst>
                            <p:childTnLst>
                              <p:par>
                                <p:cTn id="29" presetID="16" presetClass="entr" presetSubtype="26" fill="hold" grpId="0" nodeType="afterEffect">
                                  <p:stCondLst>
                                    <p:cond delay="0"/>
                                  </p:stCondLst>
                                  <p:childTnLst>
                                    <p:set>
                                      <p:cBhvr>
                                        <p:cTn id="30" dur="1" fill="hold">
                                          <p:stCondLst>
                                            <p:cond delay="0"/>
                                          </p:stCondLst>
                                        </p:cTn>
                                        <p:tgtEl>
                                          <p:spTgt spid="14460"/>
                                        </p:tgtEl>
                                        <p:attrNameLst>
                                          <p:attrName>style.visibility</p:attrName>
                                        </p:attrNameLst>
                                      </p:cBhvr>
                                      <p:to>
                                        <p:strVal val="visible"/>
                                      </p:to>
                                    </p:set>
                                    <p:animEffect transition="in" filter="barn(inHorizontal)">
                                      <p:cBhvr>
                                        <p:cTn id="31" dur="500"/>
                                        <p:tgtEl>
                                          <p:spTgt spid="14460"/>
                                        </p:tgtEl>
                                      </p:cBhvr>
                                    </p:animEffect>
                                  </p:childTnLst>
                                </p:cTn>
                              </p:par>
                            </p:childTnLst>
                          </p:cTn>
                        </p:par>
                        <p:par>
                          <p:cTn id="32" fill="hold">
                            <p:stCondLst>
                              <p:cond delay="2000"/>
                            </p:stCondLst>
                            <p:childTnLst>
                              <p:par>
                                <p:cTn id="33" presetID="16" presetClass="entr" presetSubtype="26" fill="hold" grpId="0" nodeType="afterEffect">
                                  <p:stCondLst>
                                    <p:cond delay="0"/>
                                  </p:stCondLst>
                                  <p:childTnLst>
                                    <p:set>
                                      <p:cBhvr>
                                        <p:cTn id="34" dur="1" fill="hold">
                                          <p:stCondLst>
                                            <p:cond delay="0"/>
                                          </p:stCondLst>
                                        </p:cTn>
                                        <p:tgtEl>
                                          <p:spTgt spid="14459"/>
                                        </p:tgtEl>
                                        <p:attrNameLst>
                                          <p:attrName>style.visibility</p:attrName>
                                        </p:attrNameLst>
                                      </p:cBhvr>
                                      <p:to>
                                        <p:strVal val="visible"/>
                                      </p:to>
                                    </p:set>
                                    <p:animEffect transition="in" filter="barn(inHorizontal)">
                                      <p:cBhvr>
                                        <p:cTn id="35" dur="500"/>
                                        <p:tgtEl>
                                          <p:spTgt spid="14459"/>
                                        </p:tgtEl>
                                      </p:cBhvr>
                                    </p:animEffect>
                                  </p:childTnLst>
                                </p:cTn>
                              </p:par>
                            </p:childTnLst>
                          </p:cTn>
                        </p:par>
                        <p:par>
                          <p:cTn id="36" fill="hold">
                            <p:stCondLst>
                              <p:cond delay="2500"/>
                            </p:stCondLst>
                            <p:childTnLst>
                              <p:par>
                                <p:cTn id="37" presetID="16" presetClass="entr" presetSubtype="26" fill="hold" grpId="0" nodeType="afterEffect">
                                  <p:stCondLst>
                                    <p:cond delay="0"/>
                                  </p:stCondLst>
                                  <p:childTnLst>
                                    <p:set>
                                      <p:cBhvr>
                                        <p:cTn id="38" dur="1" fill="hold">
                                          <p:stCondLst>
                                            <p:cond delay="0"/>
                                          </p:stCondLst>
                                        </p:cTn>
                                        <p:tgtEl>
                                          <p:spTgt spid="14458"/>
                                        </p:tgtEl>
                                        <p:attrNameLst>
                                          <p:attrName>style.visibility</p:attrName>
                                        </p:attrNameLst>
                                      </p:cBhvr>
                                      <p:to>
                                        <p:strVal val="visible"/>
                                      </p:to>
                                    </p:set>
                                    <p:animEffect transition="in" filter="barn(inHorizontal)">
                                      <p:cBhvr>
                                        <p:cTn id="39" dur="500"/>
                                        <p:tgtEl>
                                          <p:spTgt spid="1445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6" fill="hold" grpId="0" nodeType="clickEffect">
                                  <p:stCondLst>
                                    <p:cond delay="0"/>
                                  </p:stCondLst>
                                  <p:childTnLst>
                                    <p:set>
                                      <p:cBhvr>
                                        <p:cTn id="43" dur="1" fill="hold">
                                          <p:stCondLst>
                                            <p:cond delay="0"/>
                                          </p:stCondLst>
                                        </p:cTn>
                                        <p:tgtEl>
                                          <p:spTgt spid="14453"/>
                                        </p:tgtEl>
                                        <p:attrNameLst>
                                          <p:attrName>style.visibility</p:attrName>
                                        </p:attrNameLst>
                                      </p:cBhvr>
                                      <p:to>
                                        <p:strVal val="visible"/>
                                      </p:to>
                                    </p:set>
                                    <p:animEffect transition="in" filter="barn(inHorizontal)">
                                      <p:cBhvr>
                                        <p:cTn id="44" dur="500"/>
                                        <p:tgtEl>
                                          <p:spTgt spid="14453"/>
                                        </p:tgtEl>
                                      </p:cBhvr>
                                    </p:animEffect>
                                  </p:childTnLst>
                                </p:cTn>
                              </p:par>
                            </p:childTnLst>
                          </p:cTn>
                        </p:par>
                        <p:par>
                          <p:cTn id="45" fill="hold">
                            <p:stCondLst>
                              <p:cond delay="500"/>
                            </p:stCondLst>
                            <p:childTnLst>
                              <p:par>
                                <p:cTn id="46" presetID="16" presetClass="entr" presetSubtype="26" fill="hold" nodeType="afterEffect">
                                  <p:stCondLst>
                                    <p:cond delay="0"/>
                                  </p:stCondLst>
                                  <p:childTnLst>
                                    <p:set>
                                      <p:cBhvr>
                                        <p:cTn id="47" dur="1" fill="hold">
                                          <p:stCondLst>
                                            <p:cond delay="0"/>
                                          </p:stCondLst>
                                        </p:cTn>
                                        <p:tgtEl>
                                          <p:spTgt spid="14464">
                                            <p:txEl>
                                              <p:pRg st="0" end="0"/>
                                            </p:txEl>
                                          </p:spTgt>
                                        </p:tgtEl>
                                        <p:attrNameLst>
                                          <p:attrName>style.visibility</p:attrName>
                                        </p:attrNameLst>
                                      </p:cBhvr>
                                      <p:to>
                                        <p:strVal val="visible"/>
                                      </p:to>
                                    </p:set>
                                    <p:animEffect transition="in" filter="barn(inHorizontal)">
                                      <p:cBhvr>
                                        <p:cTn id="48" dur="500"/>
                                        <p:tgtEl>
                                          <p:spTgt spid="1446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nodeType="clickEffect">
                                  <p:stCondLst>
                                    <p:cond delay="0"/>
                                  </p:stCondLst>
                                  <p:childTnLst>
                                    <p:set>
                                      <p:cBhvr>
                                        <p:cTn id="52" dur="1" fill="hold">
                                          <p:stCondLst>
                                            <p:cond delay="0"/>
                                          </p:stCondLst>
                                        </p:cTn>
                                        <p:tgtEl>
                                          <p:spTgt spid="14454"/>
                                        </p:tgtEl>
                                        <p:attrNameLst>
                                          <p:attrName>style.visibility</p:attrName>
                                        </p:attrNameLst>
                                      </p:cBhvr>
                                      <p:to>
                                        <p:strVal val="visible"/>
                                      </p:to>
                                    </p:set>
                                    <p:animEffect transition="in" filter="barn(inHorizontal)">
                                      <p:cBhvr>
                                        <p:cTn id="53" dur="500"/>
                                        <p:tgtEl>
                                          <p:spTgt spid="14454"/>
                                        </p:tgtEl>
                                      </p:cBhvr>
                                    </p:animEffect>
                                  </p:childTnLst>
                                </p:cTn>
                              </p:par>
                            </p:childTnLst>
                          </p:cTn>
                        </p:par>
                        <p:par>
                          <p:cTn id="54" fill="hold">
                            <p:stCondLst>
                              <p:cond delay="500"/>
                            </p:stCondLst>
                            <p:childTnLst>
                              <p:par>
                                <p:cTn id="55" presetID="16" presetClass="entr" presetSubtype="26" fill="hold" nodeType="afterEffect">
                                  <p:stCondLst>
                                    <p:cond delay="0"/>
                                  </p:stCondLst>
                                  <p:childTnLst>
                                    <p:set>
                                      <p:cBhvr>
                                        <p:cTn id="56" dur="1" fill="hold">
                                          <p:stCondLst>
                                            <p:cond delay="0"/>
                                          </p:stCondLst>
                                        </p:cTn>
                                        <p:tgtEl>
                                          <p:spTgt spid="14465">
                                            <p:txEl>
                                              <p:pRg st="0" end="0"/>
                                            </p:txEl>
                                          </p:spTgt>
                                        </p:tgtEl>
                                        <p:attrNameLst>
                                          <p:attrName>style.visibility</p:attrName>
                                        </p:attrNameLst>
                                      </p:cBhvr>
                                      <p:to>
                                        <p:strVal val="visible"/>
                                      </p:to>
                                    </p:set>
                                    <p:animEffect transition="in" filter="barn(inHorizontal)">
                                      <p:cBhvr>
                                        <p:cTn id="57" dur="500"/>
                                        <p:tgtEl>
                                          <p:spTgt spid="14465">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nodeType="clickEffect">
                                  <p:stCondLst>
                                    <p:cond delay="0"/>
                                  </p:stCondLst>
                                  <p:childTnLst>
                                    <p:set>
                                      <p:cBhvr>
                                        <p:cTn id="61" dur="1" fill="hold">
                                          <p:stCondLst>
                                            <p:cond delay="0"/>
                                          </p:stCondLst>
                                        </p:cTn>
                                        <p:tgtEl>
                                          <p:spTgt spid="14455">
                                            <p:txEl>
                                              <p:pRg st="0" end="0"/>
                                            </p:txEl>
                                          </p:spTgt>
                                        </p:tgtEl>
                                        <p:attrNameLst>
                                          <p:attrName>style.visibility</p:attrName>
                                        </p:attrNameLst>
                                      </p:cBhvr>
                                      <p:to>
                                        <p:strVal val="visible"/>
                                      </p:to>
                                    </p:set>
                                    <p:animEffect transition="in" filter="barn(inHorizontal)">
                                      <p:cBhvr>
                                        <p:cTn id="62" dur="500"/>
                                        <p:tgtEl>
                                          <p:spTgt spid="14455">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6" fill="hold" grpId="0" nodeType="clickEffect">
                                  <p:stCondLst>
                                    <p:cond delay="0"/>
                                  </p:stCondLst>
                                  <p:childTnLst>
                                    <p:set>
                                      <p:cBhvr>
                                        <p:cTn id="66" dur="1" fill="hold">
                                          <p:stCondLst>
                                            <p:cond delay="0"/>
                                          </p:stCondLst>
                                        </p:cTn>
                                        <p:tgtEl>
                                          <p:spTgt spid="14456"/>
                                        </p:tgtEl>
                                        <p:attrNameLst>
                                          <p:attrName>style.visibility</p:attrName>
                                        </p:attrNameLst>
                                      </p:cBhvr>
                                      <p:to>
                                        <p:strVal val="visible"/>
                                      </p:to>
                                    </p:set>
                                    <p:animEffect transition="in" filter="barn(inHorizontal)">
                                      <p:cBhvr>
                                        <p:cTn id="67" dur="500"/>
                                        <p:tgtEl>
                                          <p:spTgt spid="1445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6" fill="hold" grpId="0" nodeType="clickEffect">
                                  <p:stCondLst>
                                    <p:cond delay="0"/>
                                  </p:stCondLst>
                                  <p:childTnLst>
                                    <p:set>
                                      <p:cBhvr>
                                        <p:cTn id="71" dur="1" fill="hold">
                                          <p:stCondLst>
                                            <p:cond delay="0"/>
                                          </p:stCondLst>
                                        </p:cTn>
                                        <p:tgtEl>
                                          <p:spTgt spid="14339"/>
                                        </p:tgtEl>
                                        <p:attrNameLst>
                                          <p:attrName>style.visibility</p:attrName>
                                        </p:attrNameLst>
                                      </p:cBhvr>
                                      <p:to>
                                        <p:strVal val="visible"/>
                                      </p:to>
                                    </p:set>
                                    <p:animEffect transition="in" filter="barn(inHorizontal)">
                                      <p:cBhvr>
                                        <p:cTn id="72" dur="500"/>
                                        <p:tgtEl>
                                          <p:spTgt spid="1433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6" fill="hold" grpId="0" nodeType="clickEffect">
                                  <p:stCondLst>
                                    <p:cond delay="0"/>
                                  </p:stCondLst>
                                  <p:childTnLst>
                                    <p:set>
                                      <p:cBhvr>
                                        <p:cTn id="76" dur="1" fill="hold">
                                          <p:stCondLst>
                                            <p:cond delay="0"/>
                                          </p:stCondLst>
                                        </p:cTn>
                                        <p:tgtEl>
                                          <p:spTgt spid="14473"/>
                                        </p:tgtEl>
                                        <p:attrNameLst>
                                          <p:attrName>style.visibility</p:attrName>
                                        </p:attrNameLst>
                                      </p:cBhvr>
                                      <p:to>
                                        <p:strVal val="visible"/>
                                      </p:to>
                                    </p:set>
                                    <p:animEffect transition="in" filter="barn(inHorizontal)">
                                      <p:cBhvr>
                                        <p:cTn id="77" dur="500"/>
                                        <p:tgtEl>
                                          <p:spTgt spid="14473"/>
                                        </p:tgtEl>
                                      </p:cBhvr>
                                    </p:animEffect>
                                  </p:childTnLst>
                                </p:cTn>
                              </p:par>
                              <p:par>
                                <p:cTn id="78" presetID="16" presetClass="entr" presetSubtype="26" fill="hold" grpId="0" nodeType="withEffect">
                                  <p:stCondLst>
                                    <p:cond delay="0"/>
                                  </p:stCondLst>
                                  <p:childTnLst>
                                    <p:set>
                                      <p:cBhvr>
                                        <p:cTn id="79" dur="1" fill="hold">
                                          <p:stCondLst>
                                            <p:cond delay="0"/>
                                          </p:stCondLst>
                                        </p:cTn>
                                        <p:tgtEl>
                                          <p:spTgt spid="14469"/>
                                        </p:tgtEl>
                                        <p:attrNameLst>
                                          <p:attrName>style.visibility</p:attrName>
                                        </p:attrNameLst>
                                      </p:cBhvr>
                                      <p:to>
                                        <p:strVal val="visible"/>
                                      </p:to>
                                    </p:set>
                                    <p:animEffect transition="in" filter="barn(inHorizontal)">
                                      <p:cBhvr>
                                        <p:cTn id="80" dur="500"/>
                                        <p:tgtEl>
                                          <p:spTgt spid="14469"/>
                                        </p:tgtEl>
                                      </p:cBhvr>
                                    </p:animEffect>
                                  </p:childTnLst>
                                </p:cTn>
                              </p:par>
                              <p:par>
                                <p:cTn id="81" presetID="16" presetClass="entr" presetSubtype="26" fill="hold" grpId="0" nodeType="withEffect">
                                  <p:stCondLst>
                                    <p:cond delay="0"/>
                                  </p:stCondLst>
                                  <p:childTnLst>
                                    <p:set>
                                      <p:cBhvr>
                                        <p:cTn id="82" dur="1" fill="hold">
                                          <p:stCondLst>
                                            <p:cond delay="0"/>
                                          </p:stCondLst>
                                        </p:cTn>
                                        <p:tgtEl>
                                          <p:spTgt spid="14470"/>
                                        </p:tgtEl>
                                        <p:attrNameLst>
                                          <p:attrName>style.visibility</p:attrName>
                                        </p:attrNameLst>
                                      </p:cBhvr>
                                      <p:to>
                                        <p:strVal val="visible"/>
                                      </p:to>
                                    </p:set>
                                    <p:animEffect transition="in" filter="barn(inHorizontal)">
                                      <p:cBhvr>
                                        <p:cTn id="83" dur="500"/>
                                        <p:tgtEl>
                                          <p:spTgt spid="14470"/>
                                        </p:tgtEl>
                                      </p:cBhvr>
                                    </p:animEffect>
                                  </p:childTnLst>
                                </p:cTn>
                              </p:par>
                              <p:par>
                                <p:cTn id="84" presetID="16" presetClass="entr" presetSubtype="26" fill="hold" grpId="0" nodeType="withEffect">
                                  <p:stCondLst>
                                    <p:cond delay="0"/>
                                  </p:stCondLst>
                                  <p:childTnLst>
                                    <p:set>
                                      <p:cBhvr>
                                        <p:cTn id="85" dur="1" fill="hold">
                                          <p:stCondLst>
                                            <p:cond delay="0"/>
                                          </p:stCondLst>
                                        </p:cTn>
                                        <p:tgtEl>
                                          <p:spTgt spid="14471"/>
                                        </p:tgtEl>
                                        <p:attrNameLst>
                                          <p:attrName>style.visibility</p:attrName>
                                        </p:attrNameLst>
                                      </p:cBhvr>
                                      <p:to>
                                        <p:strVal val="visible"/>
                                      </p:to>
                                    </p:set>
                                    <p:animEffect transition="in" filter="barn(inHorizontal)">
                                      <p:cBhvr>
                                        <p:cTn id="86" dur="500"/>
                                        <p:tgtEl>
                                          <p:spTgt spid="14471"/>
                                        </p:tgtEl>
                                      </p:cBhvr>
                                    </p:animEffect>
                                  </p:childTnLst>
                                </p:cTn>
                              </p:par>
                              <p:par>
                                <p:cTn id="87" presetID="16" presetClass="entr" presetSubtype="26" fill="hold" grpId="0" nodeType="withEffect">
                                  <p:stCondLst>
                                    <p:cond delay="0"/>
                                  </p:stCondLst>
                                  <p:childTnLst>
                                    <p:set>
                                      <p:cBhvr>
                                        <p:cTn id="88" dur="1" fill="hold">
                                          <p:stCondLst>
                                            <p:cond delay="0"/>
                                          </p:stCondLst>
                                        </p:cTn>
                                        <p:tgtEl>
                                          <p:spTgt spid="14472"/>
                                        </p:tgtEl>
                                        <p:attrNameLst>
                                          <p:attrName>style.visibility</p:attrName>
                                        </p:attrNameLst>
                                      </p:cBhvr>
                                      <p:to>
                                        <p:strVal val="visible"/>
                                      </p:to>
                                    </p:set>
                                    <p:animEffect transition="in" filter="barn(inHorizontal)">
                                      <p:cBhvr>
                                        <p:cTn id="89" dur="500"/>
                                        <p:tgtEl>
                                          <p:spTgt spid="14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452" grpId="0"/>
      <p:bldP spid="14453" grpId="0"/>
      <p:bldP spid="14456" grpId="0"/>
      <p:bldP spid="14457" grpId="0"/>
      <p:bldP spid="14458" grpId="0"/>
      <p:bldP spid="14459" grpId="0"/>
      <p:bldP spid="14460" grpId="0"/>
      <p:bldP spid="14461" grpId="0"/>
      <p:bldP spid="14462" grpId="0"/>
      <p:bldP spid="14463" grpId="0"/>
      <p:bldP spid="14469" grpId="0" animBg="1"/>
      <p:bldP spid="14470" grpId="0" animBg="1"/>
      <p:bldP spid="14471" grpId="0" animBg="1"/>
      <p:bldP spid="14472" grpId="0" animBg="1"/>
      <p:bldP spid="1447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7543800" cy="884238"/>
          </a:xfrm>
        </p:spPr>
        <p:txBody>
          <a:bodyPr/>
          <a:lstStyle/>
          <a:p>
            <a:pPr eaLnBrk="1" hangingPunct="1"/>
            <a:r>
              <a:rPr lang="en-US" sz="2800" smtClean="0"/>
              <a:t>Metode Inpeksi (Matrik Minimum)</a:t>
            </a:r>
          </a:p>
        </p:txBody>
      </p:sp>
      <p:sp>
        <p:nvSpPr>
          <p:cNvPr id="14339" name="Rectangle 3"/>
          <p:cNvSpPr>
            <a:spLocks noGrp="1" noChangeArrowheads="1"/>
          </p:cNvSpPr>
          <p:nvPr>
            <p:ph idx="1"/>
          </p:nvPr>
        </p:nvSpPr>
        <p:spPr>
          <a:xfrm>
            <a:off x="533400" y="1371600"/>
            <a:ext cx="8229600" cy="4953000"/>
          </a:xfrm>
        </p:spPr>
        <p:txBody>
          <a:bodyPr/>
          <a:lstStyle/>
          <a:p>
            <a:pPr eaLnBrk="1" hangingPunct="1"/>
            <a:r>
              <a:rPr lang="en-US" sz="2600" smtClean="0"/>
              <a:t>Merupakan metode untuk menyusun tabel awal dengan cara pengalokasian distribusi barang dari sumber ke tujuan mulai dari sel yang memiliki biaya distribusi terkecil</a:t>
            </a:r>
          </a:p>
          <a:p>
            <a:pPr eaLnBrk="1" hangingPunct="1"/>
            <a:r>
              <a:rPr lang="en-US" sz="2600" smtClean="0"/>
              <a:t>Aturannya</a:t>
            </a:r>
          </a:p>
          <a:p>
            <a:pPr eaLnBrk="1" hangingPunct="1">
              <a:buFont typeface="Wingdings" pitchFamily="2" charset="2"/>
              <a:buNone/>
            </a:pPr>
            <a:r>
              <a:rPr lang="en-US" sz="2600" smtClean="0"/>
              <a:t>    1. Pilih sel yang biayanya terkecil</a:t>
            </a:r>
          </a:p>
          <a:p>
            <a:pPr eaLnBrk="1" hangingPunct="1">
              <a:buFont typeface="Wingdings" pitchFamily="2" charset="2"/>
              <a:buNone/>
            </a:pPr>
            <a:r>
              <a:rPr lang="en-US" sz="2600" smtClean="0"/>
              <a:t>    2. Sesuaikan dengan permintaan dan kapasitas</a:t>
            </a:r>
          </a:p>
          <a:p>
            <a:pPr eaLnBrk="1" hangingPunct="1">
              <a:buFont typeface="Wingdings" pitchFamily="2" charset="2"/>
              <a:buNone/>
            </a:pPr>
            <a:r>
              <a:rPr lang="en-US" sz="2600" smtClean="0"/>
              <a:t>    3. Pilih sel yang biayanya satu tingkat lebih besar  dari sel pertama yang dipilih</a:t>
            </a:r>
          </a:p>
          <a:p>
            <a:pPr eaLnBrk="1" hangingPunct="1">
              <a:buFont typeface="Wingdings" pitchFamily="2" charset="2"/>
              <a:buNone/>
            </a:pPr>
            <a:r>
              <a:rPr lang="en-US" sz="2600" smtClean="0"/>
              <a:t>   4. Sesuaikan kembali, cari total biaya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533400"/>
            <a:ext cx="7543800" cy="731838"/>
          </a:xfrm>
        </p:spPr>
        <p:txBody>
          <a:bodyPr>
            <a:normAutofit fontScale="90000"/>
          </a:bodyPr>
          <a:lstStyle/>
          <a:p>
            <a:pPr eaLnBrk="1" hangingPunct="1"/>
            <a:r>
              <a:rPr lang="en-US" smtClean="0"/>
              <a:t>Contoh </a:t>
            </a:r>
          </a:p>
        </p:txBody>
      </p:sp>
      <p:graphicFrame>
        <p:nvGraphicFramePr>
          <p:cNvPr id="39940" name="Group 4"/>
          <p:cNvGraphicFramePr>
            <a:graphicFrameLocks noGrp="1"/>
          </p:cNvGraphicFramePr>
          <p:nvPr>
            <p:ph type="tbl" idx="1"/>
          </p:nvPr>
        </p:nvGraphicFramePr>
        <p:xfrm>
          <a:off x="381000" y="1371600"/>
          <a:ext cx="8229600" cy="4411665"/>
        </p:xfrm>
        <a:graphic>
          <a:graphicData uri="http://schemas.openxmlformats.org/drawingml/2006/table">
            <a:tbl>
              <a:tblPr/>
              <a:tblGrid>
                <a:gridCol w="2341563"/>
                <a:gridCol w="1003300"/>
                <a:gridCol w="1000125"/>
                <a:gridCol w="1001712"/>
                <a:gridCol w="1003300"/>
                <a:gridCol w="1000125"/>
                <a:gridCol w="879475"/>
              </a:tblGrid>
              <a:tr h="7096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Pabrik/ Gudang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91" name="Text Box 55"/>
          <p:cNvSpPr txBox="1">
            <a:spLocks noChangeArrowheads="1"/>
          </p:cNvSpPr>
          <p:nvPr/>
        </p:nvSpPr>
        <p:spPr bwMode="auto">
          <a:xfrm>
            <a:off x="7010400" y="2514600"/>
            <a:ext cx="381000" cy="274638"/>
          </a:xfrm>
          <a:prstGeom prst="rect">
            <a:avLst/>
          </a:prstGeom>
          <a:noFill/>
          <a:ln w="9525">
            <a:noFill/>
            <a:miter lim="800000"/>
            <a:headEnd/>
            <a:tailEnd/>
          </a:ln>
        </p:spPr>
        <p:txBody>
          <a:bodyPr wrap="none" lIns="0" tIns="0" rIns="0" bIns="0">
            <a:spAutoFit/>
          </a:bodyPr>
          <a:lstStyle/>
          <a:p>
            <a:r>
              <a:rPr lang="en-US" b="1"/>
              <a:t>800</a:t>
            </a:r>
          </a:p>
        </p:txBody>
      </p:sp>
      <p:sp>
        <p:nvSpPr>
          <p:cNvPr id="39992" name="Text Box 56"/>
          <p:cNvSpPr txBox="1">
            <a:spLocks noChangeArrowheads="1"/>
          </p:cNvSpPr>
          <p:nvPr/>
        </p:nvSpPr>
        <p:spPr bwMode="auto">
          <a:xfrm>
            <a:off x="3048000" y="3443288"/>
            <a:ext cx="381000" cy="274637"/>
          </a:xfrm>
          <a:prstGeom prst="rect">
            <a:avLst/>
          </a:prstGeom>
          <a:noFill/>
          <a:ln w="9525">
            <a:noFill/>
            <a:miter lim="800000"/>
            <a:headEnd/>
            <a:tailEnd/>
          </a:ln>
        </p:spPr>
        <p:txBody>
          <a:bodyPr wrap="none" lIns="0" tIns="0" rIns="0" bIns="0">
            <a:spAutoFit/>
          </a:bodyPr>
          <a:lstStyle/>
          <a:p>
            <a:r>
              <a:rPr lang="en-US" b="1"/>
              <a:t>400</a:t>
            </a:r>
          </a:p>
        </p:txBody>
      </p:sp>
      <p:sp>
        <p:nvSpPr>
          <p:cNvPr id="39993" name="Text Box 57"/>
          <p:cNvSpPr txBox="1">
            <a:spLocks noChangeArrowheads="1"/>
          </p:cNvSpPr>
          <p:nvPr/>
        </p:nvSpPr>
        <p:spPr bwMode="auto">
          <a:xfrm>
            <a:off x="5991225" y="3452813"/>
            <a:ext cx="381000" cy="274637"/>
          </a:xfrm>
          <a:prstGeom prst="rect">
            <a:avLst/>
          </a:prstGeom>
          <a:noFill/>
          <a:ln w="9525">
            <a:noFill/>
            <a:miter lim="800000"/>
            <a:headEnd/>
            <a:tailEnd/>
          </a:ln>
        </p:spPr>
        <p:txBody>
          <a:bodyPr wrap="none" lIns="0" tIns="0" rIns="0" bIns="0">
            <a:spAutoFit/>
          </a:bodyPr>
          <a:lstStyle/>
          <a:p>
            <a:r>
              <a:rPr lang="en-US" b="1"/>
              <a:t>200</a:t>
            </a:r>
          </a:p>
        </p:txBody>
      </p:sp>
      <p:sp>
        <p:nvSpPr>
          <p:cNvPr id="39994" name="Text Box 58"/>
          <p:cNvSpPr txBox="1">
            <a:spLocks noChangeArrowheads="1"/>
          </p:cNvSpPr>
          <p:nvPr/>
        </p:nvSpPr>
        <p:spPr bwMode="auto">
          <a:xfrm>
            <a:off x="4019550" y="4376738"/>
            <a:ext cx="381000" cy="274637"/>
          </a:xfrm>
          <a:prstGeom prst="rect">
            <a:avLst/>
          </a:prstGeom>
          <a:noFill/>
          <a:ln w="9525">
            <a:noFill/>
            <a:miter lim="800000"/>
            <a:headEnd/>
            <a:tailEnd/>
          </a:ln>
        </p:spPr>
        <p:txBody>
          <a:bodyPr wrap="none" lIns="0" tIns="0" rIns="0" bIns="0">
            <a:spAutoFit/>
          </a:bodyPr>
          <a:lstStyle/>
          <a:p>
            <a:r>
              <a:rPr lang="en-US" b="1"/>
              <a:t>400</a:t>
            </a:r>
          </a:p>
        </p:txBody>
      </p:sp>
      <p:sp>
        <p:nvSpPr>
          <p:cNvPr id="39995" name="Text Box 59"/>
          <p:cNvSpPr txBox="1">
            <a:spLocks noChangeArrowheads="1"/>
          </p:cNvSpPr>
          <p:nvPr/>
        </p:nvSpPr>
        <p:spPr bwMode="auto">
          <a:xfrm>
            <a:off x="5029200" y="4343400"/>
            <a:ext cx="381000" cy="274638"/>
          </a:xfrm>
          <a:prstGeom prst="rect">
            <a:avLst/>
          </a:prstGeom>
          <a:noFill/>
          <a:ln w="9525">
            <a:noFill/>
            <a:miter lim="800000"/>
            <a:headEnd/>
            <a:tailEnd/>
          </a:ln>
        </p:spPr>
        <p:txBody>
          <a:bodyPr wrap="none" lIns="0" tIns="0" rIns="0" bIns="0">
            <a:spAutoFit/>
          </a:bodyPr>
          <a:lstStyle/>
          <a:p>
            <a:r>
              <a:rPr lang="en-US" b="1"/>
              <a:t>500</a:t>
            </a:r>
          </a:p>
        </p:txBody>
      </p:sp>
      <p:sp>
        <p:nvSpPr>
          <p:cNvPr id="39996" name="Text Box 60"/>
          <p:cNvSpPr txBox="1">
            <a:spLocks noChangeArrowheads="1"/>
          </p:cNvSpPr>
          <p:nvPr/>
        </p:nvSpPr>
        <p:spPr bwMode="auto">
          <a:xfrm>
            <a:off x="6019800" y="4343400"/>
            <a:ext cx="381000" cy="274638"/>
          </a:xfrm>
          <a:prstGeom prst="rect">
            <a:avLst/>
          </a:prstGeom>
          <a:noFill/>
          <a:ln w="9525">
            <a:noFill/>
            <a:miter lim="800000"/>
            <a:headEnd/>
            <a:tailEnd/>
          </a:ln>
        </p:spPr>
        <p:txBody>
          <a:bodyPr wrap="none" lIns="0" tIns="0" rIns="0" bIns="0">
            <a:spAutoFit/>
          </a:bodyPr>
          <a:lstStyle/>
          <a:p>
            <a:r>
              <a:rPr lang="en-US" b="1"/>
              <a:t>200</a:t>
            </a:r>
          </a:p>
        </p:txBody>
      </p:sp>
      <p:sp>
        <p:nvSpPr>
          <p:cNvPr id="39997" name="Line 61"/>
          <p:cNvSpPr>
            <a:spLocks noChangeShapeType="1"/>
          </p:cNvSpPr>
          <p:nvPr/>
        </p:nvSpPr>
        <p:spPr bwMode="auto">
          <a:xfrm flipH="1">
            <a:off x="3581400" y="2819400"/>
            <a:ext cx="3276600" cy="533400"/>
          </a:xfrm>
          <a:prstGeom prst="line">
            <a:avLst/>
          </a:prstGeom>
          <a:noFill/>
          <a:ln w="9525">
            <a:solidFill>
              <a:schemeClr val="tx1"/>
            </a:solidFill>
            <a:round/>
            <a:headEnd/>
            <a:tailEnd type="triangle" w="med" len="med"/>
          </a:ln>
        </p:spPr>
        <p:txBody>
          <a:bodyPr wrap="none"/>
          <a:lstStyle/>
          <a:p>
            <a:endParaRPr lang="id-ID"/>
          </a:p>
        </p:txBody>
      </p:sp>
      <p:sp>
        <p:nvSpPr>
          <p:cNvPr id="39998" name="Line 62"/>
          <p:cNvSpPr>
            <a:spLocks noChangeShapeType="1"/>
          </p:cNvSpPr>
          <p:nvPr/>
        </p:nvSpPr>
        <p:spPr bwMode="auto">
          <a:xfrm>
            <a:off x="3505200" y="3810000"/>
            <a:ext cx="381000" cy="381000"/>
          </a:xfrm>
          <a:prstGeom prst="line">
            <a:avLst/>
          </a:prstGeom>
          <a:noFill/>
          <a:ln w="9525">
            <a:solidFill>
              <a:schemeClr val="tx1"/>
            </a:solidFill>
            <a:round/>
            <a:headEnd/>
            <a:tailEnd type="triangle" w="med" len="med"/>
          </a:ln>
        </p:spPr>
        <p:txBody>
          <a:bodyPr wrap="none"/>
          <a:lstStyle/>
          <a:p>
            <a:endParaRPr lang="id-ID"/>
          </a:p>
        </p:txBody>
      </p:sp>
      <p:sp>
        <p:nvSpPr>
          <p:cNvPr id="39999" name="Line 63"/>
          <p:cNvSpPr>
            <a:spLocks noChangeShapeType="1"/>
          </p:cNvSpPr>
          <p:nvPr/>
        </p:nvSpPr>
        <p:spPr bwMode="auto">
          <a:xfrm flipV="1">
            <a:off x="4495800" y="3581400"/>
            <a:ext cx="1371600" cy="609600"/>
          </a:xfrm>
          <a:prstGeom prst="line">
            <a:avLst/>
          </a:prstGeom>
          <a:noFill/>
          <a:ln w="9525">
            <a:solidFill>
              <a:schemeClr val="tx1"/>
            </a:solidFill>
            <a:round/>
            <a:headEnd/>
            <a:tailEnd type="triangle" w="med" len="med"/>
          </a:ln>
        </p:spPr>
        <p:txBody>
          <a:bodyPr wrap="none"/>
          <a:lstStyle/>
          <a:p>
            <a:endParaRPr lang="id-ID"/>
          </a:p>
        </p:txBody>
      </p:sp>
      <p:sp>
        <p:nvSpPr>
          <p:cNvPr id="40000" name="Line 64"/>
          <p:cNvSpPr>
            <a:spLocks noChangeShapeType="1"/>
          </p:cNvSpPr>
          <p:nvPr/>
        </p:nvSpPr>
        <p:spPr bwMode="auto">
          <a:xfrm flipH="1">
            <a:off x="5410200" y="3810000"/>
            <a:ext cx="609600" cy="457200"/>
          </a:xfrm>
          <a:prstGeom prst="line">
            <a:avLst/>
          </a:prstGeom>
          <a:noFill/>
          <a:ln w="9525">
            <a:solidFill>
              <a:schemeClr val="tx1"/>
            </a:solidFill>
            <a:round/>
            <a:headEnd/>
            <a:tailEnd type="triangle" w="med" len="med"/>
          </a:ln>
        </p:spPr>
        <p:txBody>
          <a:bodyPr wrap="none"/>
          <a:lstStyle/>
          <a:p>
            <a:endParaRPr lang="id-ID"/>
          </a:p>
        </p:txBody>
      </p:sp>
      <p:sp>
        <p:nvSpPr>
          <p:cNvPr id="40001" name="Line 65"/>
          <p:cNvSpPr>
            <a:spLocks noChangeShapeType="1"/>
          </p:cNvSpPr>
          <p:nvPr/>
        </p:nvSpPr>
        <p:spPr bwMode="auto">
          <a:xfrm>
            <a:off x="5638800" y="4267200"/>
            <a:ext cx="381000" cy="0"/>
          </a:xfrm>
          <a:prstGeom prst="line">
            <a:avLst/>
          </a:prstGeom>
          <a:noFill/>
          <a:ln w="9525">
            <a:solidFill>
              <a:schemeClr val="tx1"/>
            </a:solidFill>
            <a:round/>
            <a:headEnd/>
            <a:tailEnd type="triangle" w="med" len="med"/>
          </a:ln>
        </p:spPr>
        <p:txBody>
          <a:bodyPr wrap="none"/>
          <a:lstStyle/>
          <a:p>
            <a:endParaRPr lang="id-ID"/>
          </a:p>
        </p:txBody>
      </p:sp>
      <p:sp>
        <p:nvSpPr>
          <p:cNvPr id="40002" name="Text Box 66"/>
          <p:cNvSpPr txBox="1">
            <a:spLocks noChangeArrowheads="1"/>
          </p:cNvSpPr>
          <p:nvPr/>
        </p:nvSpPr>
        <p:spPr bwMode="auto">
          <a:xfrm>
            <a:off x="6172200" y="253841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03" name="Text Box 67"/>
          <p:cNvSpPr txBox="1">
            <a:spLocks noChangeArrowheads="1"/>
          </p:cNvSpPr>
          <p:nvPr/>
        </p:nvSpPr>
        <p:spPr bwMode="auto">
          <a:xfrm>
            <a:off x="5153025" y="2547938"/>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04" name="Text Box 68"/>
          <p:cNvSpPr txBox="1">
            <a:spLocks noChangeArrowheads="1"/>
          </p:cNvSpPr>
          <p:nvPr/>
        </p:nvSpPr>
        <p:spPr bwMode="auto">
          <a:xfrm>
            <a:off x="4162425" y="2528888"/>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05" name="Text Box 69"/>
          <p:cNvSpPr txBox="1">
            <a:spLocks noChangeArrowheads="1"/>
          </p:cNvSpPr>
          <p:nvPr/>
        </p:nvSpPr>
        <p:spPr bwMode="auto">
          <a:xfrm>
            <a:off x="3124200" y="25146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40006" name="Text Box 70"/>
          <p:cNvSpPr txBox="1">
            <a:spLocks noChangeArrowheads="1"/>
          </p:cNvSpPr>
          <p:nvPr/>
        </p:nvSpPr>
        <p:spPr bwMode="auto">
          <a:xfrm>
            <a:off x="5153025" y="3505200"/>
            <a:ext cx="127000" cy="274638"/>
          </a:xfrm>
          <a:prstGeom prst="rect">
            <a:avLst/>
          </a:prstGeom>
          <a:noFill/>
          <a:ln w="9525">
            <a:noFill/>
            <a:miter lim="800000"/>
            <a:headEnd/>
            <a:tailEnd/>
          </a:ln>
        </p:spPr>
        <p:txBody>
          <a:bodyPr wrap="none" lIns="0" tIns="0" rIns="0" bIns="0">
            <a:spAutoFit/>
          </a:bodyPr>
          <a:lstStyle/>
          <a:p>
            <a:r>
              <a:rPr lang="en-US" b="1"/>
              <a:t>0</a:t>
            </a:r>
          </a:p>
        </p:txBody>
      </p:sp>
      <p:sp>
        <p:nvSpPr>
          <p:cNvPr id="40007" name="Text Box 71"/>
          <p:cNvSpPr txBox="1">
            <a:spLocks noChangeArrowheads="1"/>
          </p:cNvSpPr>
          <p:nvPr/>
        </p:nvSpPr>
        <p:spPr bwMode="auto">
          <a:xfrm>
            <a:off x="4171950" y="347186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08" name="Text Box 72"/>
          <p:cNvSpPr txBox="1">
            <a:spLocks noChangeArrowheads="1"/>
          </p:cNvSpPr>
          <p:nvPr/>
        </p:nvSpPr>
        <p:spPr bwMode="auto">
          <a:xfrm>
            <a:off x="7158038" y="345281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09" name="Text Box 73"/>
          <p:cNvSpPr txBox="1">
            <a:spLocks noChangeArrowheads="1"/>
          </p:cNvSpPr>
          <p:nvPr/>
        </p:nvSpPr>
        <p:spPr bwMode="auto">
          <a:xfrm>
            <a:off x="3143250" y="4405313"/>
            <a:ext cx="127000" cy="274637"/>
          </a:xfrm>
          <a:prstGeom prst="rect">
            <a:avLst/>
          </a:prstGeom>
          <a:noFill/>
          <a:ln w="9525">
            <a:noFill/>
            <a:miter lim="800000"/>
            <a:headEnd/>
            <a:tailEnd/>
          </a:ln>
        </p:spPr>
        <p:txBody>
          <a:bodyPr wrap="none" lIns="0" tIns="0" rIns="0" bIns="0">
            <a:spAutoFit/>
          </a:bodyPr>
          <a:lstStyle/>
          <a:p>
            <a:r>
              <a:rPr lang="en-US" b="1"/>
              <a:t>0</a:t>
            </a:r>
          </a:p>
        </p:txBody>
      </p:sp>
      <p:sp>
        <p:nvSpPr>
          <p:cNvPr id="40010" name="Text Box 74"/>
          <p:cNvSpPr txBox="1">
            <a:spLocks noChangeArrowheads="1"/>
          </p:cNvSpPr>
          <p:nvPr/>
        </p:nvSpPr>
        <p:spPr bwMode="auto">
          <a:xfrm>
            <a:off x="7162800" y="4376738"/>
            <a:ext cx="127000" cy="274637"/>
          </a:xfrm>
          <a:prstGeom prst="rect">
            <a:avLst/>
          </a:prstGeom>
          <a:noFill/>
          <a:ln w="9525">
            <a:noFill/>
            <a:miter lim="800000"/>
            <a:headEnd/>
            <a:tailEnd/>
          </a:ln>
        </p:spPr>
        <p:txBody>
          <a:bodyPr wrap="none" lIns="0" tIns="0" rIns="0" bIns="0">
            <a:spAutoFit/>
          </a:bodyPr>
          <a:lstStyle/>
          <a:p>
            <a:r>
              <a:rPr lang="en-US" b="1"/>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9991">
                                            <p:txEl>
                                              <p:pRg st="0" end="0"/>
                                            </p:txEl>
                                          </p:spTgt>
                                        </p:tgtEl>
                                        <p:attrNameLst>
                                          <p:attrName>style.visibility</p:attrName>
                                        </p:attrNameLst>
                                      </p:cBhvr>
                                      <p:to>
                                        <p:strVal val="visible"/>
                                      </p:to>
                                    </p:set>
                                    <p:animEffect transition="in" filter="barn(inHorizontal)">
                                      <p:cBhvr>
                                        <p:cTn id="7" dur="500"/>
                                        <p:tgtEl>
                                          <p:spTgt spid="39991">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40002">
                                            <p:txEl>
                                              <p:pRg st="0" end="0"/>
                                            </p:txEl>
                                          </p:spTgt>
                                        </p:tgtEl>
                                        <p:attrNameLst>
                                          <p:attrName>style.visibility</p:attrName>
                                        </p:attrNameLst>
                                      </p:cBhvr>
                                      <p:to>
                                        <p:strVal val="visible"/>
                                      </p:to>
                                    </p:set>
                                    <p:animEffect transition="in" filter="barn(inHorizontal)">
                                      <p:cBhvr>
                                        <p:cTn id="11" dur="500"/>
                                        <p:tgtEl>
                                          <p:spTgt spid="40002">
                                            <p:txEl>
                                              <p:pRg st="0" end="0"/>
                                            </p:txEl>
                                          </p:spTgt>
                                        </p:tgtEl>
                                      </p:cBhvr>
                                    </p:animEffect>
                                  </p:childTnLst>
                                </p:cTn>
                              </p:par>
                            </p:childTnLst>
                          </p:cTn>
                        </p:par>
                        <p:par>
                          <p:cTn id="12" fill="hold">
                            <p:stCondLst>
                              <p:cond delay="1000"/>
                            </p:stCondLst>
                            <p:childTnLst>
                              <p:par>
                                <p:cTn id="13" presetID="16" presetClass="entr" presetSubtype="26" fill="hold" grpId="0" nodeType="afterEffect">
                                  <p:stCondLst>
                                    <p:cond delay="0"/>
                                  </p:stCondLst>
                                  <p:childTnLst>
                                    <p:set>
                                      <p:cBhvr>
                                        <p:cTn id="14" dur="1" fill="hold">
                                          <p:stCondLst>
                                            <p:cond delay="0"/>
                                          </p:stCondLst>
                                        </p:cTn>
                                        <p:tgtEl>
                                          <p:spTgt spid="40003">
                                            <p:txEl>
                                              <p:pRg st="0" end="0"/>
                                            </p:txEl>
                                          </p:spTgt>
                                        </p:tgtEl>
                                        <p:attrNameLst>
                                          <p:attrName>style.visibility</p:attrName>
                                        </p:attrNameLst>
                                      </p:cBhvr>
                                      <p:to>
                                        <p:strVal val="visible"/>
                                      </p:to>
                                    </p:set>
                                    <p:animEffect transition="in" filter="barn(inHorizontal)">
                                      <p:cBhvr>
                                        <p:cTn id="15" dur="500"/>
                                        <p:tgtEl>
                                          <p:spTgt spid="40003">
                                            <p:txEl>
                                              <p:pRg st="0" end="0"/>
                                            </p:txEl>
                                          </p:spTgt>
                                        </p:tgtEl>
                                      </p:cBhvr>
                                    </p:animEffect>
                                  </p:childTnLst>
                                </p:cTn>
                              </p:par>
                            </p:childTnLst>
                          </p:cTn>
                        </p:par>
                        <p:par>
                          <p:cTn id="16" fill="hold">
                            <p:stCondLst>
                              <p:cond delay="1500"/>
                            </p:stCondLst>
                            <p:childTnLst>
                              <p:par>
                                <p:cTn id="17" presetID="16" presetClass="entr" presetSubtype="26" fill="hold" grpId="0" nodeType="afterEffect">
                                  <p:stCondLst>
                                    <p:cond delay="0"/>
                                  </p:stCondLst>
                                  <p:childTnLst>
                                    <p:set>
                                      <p:cBhvr>
                                        <p:cTn id="18" dur="1" fill="hold">
                                          <p:stCondLst>
                                            <p:cond delay="0"/>
                                          </p:stCondLst>
                                        </p:cTn>
                                        <p:tgtEl>
                                          <p:spTgt spid="40004">
                                            <p:txEl>
                                              <p:pRg st="0" end="0"/>
                                            </p:txEl>
                                          </p:spTgt>
                                        </p:tgtEl>
                                        <p:attrNameLst>
                                          <p:attrName>style.visibility</p:attrName>
                                        </p:attrNameLst>
                                      </p:cBhvr>
                                      <p:to>
                                        <p:strVal val="visible"/>
                                      </p:to>
                                    </p:set>
                                    <p:animEffect transition="in" filter="barn(inHorizontal)">
                                      <p:cBhvr>
                                        <p:cTn id="19" dur="500"/>
                                        <p:tgtEl>
                                          <p:spTgt spid="40004">
                                            <p:txEl>
                                              <p:pRg st="0" end="0"/>
                                            </p:txEl>
                                          </p:spTgt>
                                        </p:tgtEl>
                                      </p:cBhvr>
                                    </p:animEffect>
                                  </p:childTnLst>
                                </p:cTn>
                              </p:par>
                            </p:childTnLst>
                          </p:cTn>
                        </p:par>
                        <p:par>
                          <p:cTn id="20" fill="hold">
                            <p:stCondLst>
                              <p:cond delay="2000"/>
                            </p:stCondLst>
                            <p:childTnLst>
                              <p:par>
                                <p:cTn id="21" presetID="16" presetClass="entr" presetSubtype="26" fill="hold" grpId="0" nodeType="afterEffect">
                                  <p:stCondLst>
                                    <p:cond delay="0"/>
                                  </p:stCondLst>
                                  <p:childTnLst>
                                    <p:set>
                                      <p:cBhvr>
                                        <p:cTn id="22" dur="1" fill="hold">
                                          <p:stCondLst>
                                            <p:cond delay="0"/>
                                          </p:stCondLst>
                                        </p:cTn>
                                        <p:tgtEl>
                                          <p:spTgt spid="40005">
                                            <p:txEl>
                                              <p:pRg st="0" end="0"/>
                                            </p:txEl>
                                          </p:spTgt>
                                        </p:tgtEl>
                                        <p:attrNameLst>
                                          <p:attrName>style.visibility</p:attrName>
                                        </p:attrNameLst>
                                      </p:cBhvr>
                                      <p:to>
                                        <p:strVal val="visible"/>
                                      </p:to>
                                    </p:set>
                                    <p:animEffect transition="in" filter="barn(inHorizontal)">
                                      <p:cBhvr>
                                        <p:cTn id="23" dur="500"/>
                                        <p:tgtEl>
                                          <p:spTgt spid="40005">
                                            <p:txEl>
                                              <p:pRg st="0" end="0"/>
                                            </p:txEl>
                                          </p:spTgt>
                                        </p:tgtEl>
                                      </p:cBhvr>
                                    </p:animEffect>
                                  </p:childTnLst>
                                </p:cTn>
                              </p:par>
                            </p:childTnLst>
                          </p:cTn>
                        </p:par>
                        <p:par>
                          <p:cTn id="24" fill="hold">
                            <p:stCondLst>
                              <p:cond delay="2500"/>
                            </p:stCondLst>
                            <p:childTnLst>
                              <p:par>
                                <p:cTn id="25" presetID="16" presetClass="entr" presetSubtype="26" fill="hold" nodeType="afterEffect">
                                  <p:stCondLst>
                                    <p:cond delay="0"/>
                                  </p:stCondLst>
                                  <p:childTnLst>
                                    <p:set>
                                      <p:cBhvr>
                                        <p:cTn id="26" dur="1" fill="hold">
                                          <p:stCondLst>
                                            <p:cond delay="0"/>
                                          </p:stCondLst>
                                        </p:cTn>
                                        <p:tgtEl>
                                          <p:spTgt spid="40010">
                                            <p:txEl>
                                              <p:pRg st="0" end="0"/>
                                            </p:txEl>
                                          </p:spTgt>
                                        </p:tgtEl>
                                        <p:attrNameLst>
                                          <p:attrName>style.visibility</p:attrName>
                                        </p:attrNameLst>
                                      </p:cBhvr>
                                      <p:to>
                                        <p:strVal val="visible"/>
                                      </p:to>
                                    </p:set>
                                    <p:animEffect transition="in" filter="barn(inHorizontal)">
                                      <p:cBhvr>
                                        <p:cTn id="27" dur="500"/>
                                        <p:tgtEl>
                                          <p:spTgt spid="40010">
                                            <p:txEl>
                                              <p:pRg st="0" end="0"/>
                                            </p:txEl>
                                          </p:spTgt>
                                        </p:tgtEl>
                                      </p:cBhvr>
                                    </p:animEffect>
                                  </p:childTnLst>
                                </p:cTn>
                              </p:par>
                            </p:childTnLst>
                          </p:cTn>
                        </p:par>
                        <p:par>
                          <p:cTn id="28" fill="hold">
                            <p:stCondLst>
                              <p:cond delay="3000"/>
                            </p:stCondLst>
                            <p:childTnLst>
                              <p:par>
                                <p:cTn id="29" presetID="16" presetClass="entr" presetSubtype="26" fill="hold" grpId="0" nodeType="afterEffect">
                                  <p:stCondLst>
                                    <p:cond delay="0"/>
                                  </p:stCondLst>
                                  <p:childTnLst>
                                    <p:set>
                                      <p:cBhvr>
                                        <p:cTn id="30" dur="1" fill="hold">
                                          <p:stCondLst>
                                            <p:cond delay="0"/>
                                          </p:stCondLst>
                                        </p:cTn>
                                        <p:tgtEl>
                                          <p:spTgt spid="40008">
                                            <p:txEl>
                                              <p:pRg st="0" end="0"/>
                                            </p:txEl>
                                          </p:spTgt>
                                        </p:tgtEl>
                                        <p:attrNameLst>
                                          <p:attrName>style.visibility</p:attrName>
                                        </p:attrNameLst>
                                      </p:cBhvr>
                                      <p:to>
                                        <p:strVal val="visible"/>
                                      </p:to>
                                    </p:set>
                                    <p:animEffect transition="in" filter="barn(inHorizontal)">
                                      <p:cBhvr>
                                        <p:cTn id="31" dur="500"/>
                                        <p:tgtEl>
                                          <p:spTgt spid="4000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nodeType="clickEffect">
                                  <p:stCondLst>
                                    <p:cond delay="0"/>
                                  </p:stCondLst>
                                  <p:childTnLst>
                                    <p:set>
                                      <p:cBhvr>
                                        <p:cTn id="35" dur="1" fill="hold">
                                          <p:stCondLst>
                                            <p:cond delay="0"/>
                                          </p:stCondLst>
                                        </p:cTn>
                                        <p:tgtEl>
                                          <p:spTgt spid="39992">
                                            <p:txEl>
                                              <p:pRg st="0" end="0"/>
                                            </p:txEl>
                                          </p:spTgt>
                                        </p:tgtEl>
                                        <p:attrNameLst>
                                          <p:attrName>style.visibility</p:attrName>
                                        </p:attrNameLst>
                                      </p:cBhvr>
                                      <p:to>
                                        <p:strVal val="visible"/>
                                      </p:to>
                                    </p:set>
                                    <p:animEffect transition="in" filter="barn(inHorizontal)">
                                      <p:cBhvr>
                                        <p:cTn id="36" dur="500"/>
                                        <p:tgtEl>
                                          <p:spTgt spid="39992">
                                            <p:txEl>
                                              <p:pRg st="0" end="0"/>
                                            </p:txEl>
                                          </p:spTgt>
                                        </p:tgtEl>
                                      </p:cBhvr>
                                    </p:animEffect>
                                  </p:childTnLst>
                                </p:cTn>
                              </p:par>
                            </p:childTnLst>
                          </p:cTn>
                        </p:par>
                        <p:par>
                          <p:cTn id="37" fill="hold">
                            <p:stCondLst>
                              <p:cond delay="500"/>
                            </p:stCondLst>
                            <p:childTnLst>
                              <p:par>
                                <p:cTn id="38" presetID="16" presetClass="entr" presetSubtype="26" fill="hold" nodeType="afterEffect">
                                  <p:stCondLst>
                                    <p:cond delay="0"/>
                                  </p:stCondLst>
                                  <p:childTnLst>
                                    <p:set>
                                      <p:cBhvr>
                                        <p:cTn id="39" dur="1" fill="hold">
                                          <p:stCondLst>
                                            <p:cond delay="0"/>
                                          </p:stCondLst>
                                        </p:cTn>
                                        <p:tgtEl>
                                          <p:spTgt spid="40009">
                                            <p:txEl>
                                              <p:pRg st="0" end="0"/>
                                            </p:txEl>
                                          </p:spTgt>
                                        </p:tgtEl>
                                        <p:attrNameLst>
                                          <p:attrName>style.visibility</p:attrName>
                                        </p:attrNameLst>
                                      </p:cBhvr>
                                      <p:to>
                                        <p:strVal val="visible"/>
                                      </p:to>
                                    </p:set>
                                    <p:animEffect transition="in" filter="barn(inHorizontal)">
                                      <p:cBhvr>
                                        <p:cTn id="40" dur="500"/>
                                        <p:tgtEl>
                                          <p:spTgt spid="4000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nodeType="clickEffect">
                                  <p:stCondLst>
                                    <p:cond delay="0"/>
                                  </p:stCondLst>
                                  <p:childTnLst>
                                    <p:set>
                                      <p:cBhvr>
                                        <p:cTn id="44" dur="1" fill="hold">
                                          <p:stCondLst>
                                            <p:cond delay="0"/>
                                          </p:stCondLst>
                                        </p:cTn>
                                        <p:tgtEl>
                                          <p:spTgt spid="39994">
                                            <p:txEl>
                                              <p:pRg st="0" end="0"/>
                                            </p:txEl>
                                          </p:spTgt>
                                        </p:tgtEl>
                                        <p:attrNameLst>
                                          <p:attrName>style.visibility</p:attrName>
                                        </p:attrNameLst>
                                      </p:cBhvr>
                                      <p:to>
                                        <p:strVal val="visible"/>
                                      </p:to>
                                    </p:set>
                                    <p:animEffect transition="in" filter="barn(inHorizontal)">
                                      <p:cBhvr>
                                        <p:cTn id="45" dur="500"/>
                                        <p:tgtEl>
                                          <p:spTgt spid="39994">
                                            <p:txEl>
                                              <p:pRg st="0" end="0"/>
                                            </p:txEl>
                                          </p:spTgt>
                                        </p:tgtEl>
                                      </p:cBhvr>
                                    </p:animEffect>
                                  </p:childTnLst>
                                </p:cTn>
                              </p:par>
                            </p:childTnLst>
                          </p:cTn>
                        </p:par>
                        <p:par>
                          <p:cTn id="46" fill="hold">
                            <p:stCondLst>
                              <p:cond delay="500"/>
                            </p:stCondLst>
                            <p:childTnLst>
                              <p:par>
                                <p:cTn id="47" presetID="16" presetClass="entr" presetSubtype="26" fill="hold" nodeType="afterEffect">
                                  <p:stCondLst>
                                    <p:cond delay="0"/>
                                  </p:stCondLst>
                                  <p:childTnLst>
                                    <p:set>
                                      <p:cBhvr>
                                        <p:cTn id="48" dur="1" fill="hold">
                                          <p:stCondLst>
                                            <p:cond delay="0"/>
                                          </p:stCondLst>
                                        </p:cTn>
                                        <p:tgtEl>
                                          <p:spTgt spid="40007">
                                            <p:txEl>
                                              <p:pRg st="0" end="0"/>
                                            </p:txEl>
                                          </p:spTgt>
                                        </p:tgtEl>
                                        <p:attrNameLst>
                                          <p:attrName>style.visibility</p:attrName>
                                        </p:attrNameLst>
                                      </p:cBhvr>
                                      <p:to>
                                        <p:strVal val="visible"/>
                                      </p:to>
                                    </p:set>
                                    <p:animEffect transition="in" filter="barn(inHorizontal)">
                                      <p:cBhvr>
                                        <p:cTn id="49" dur="500"/>
                                        <p:tgtEl>
                                          <p:spTgt spid="40007">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6" fill="hold" nodeType="clickEffect">
                                  <p:stCondLst>
                                    <p:cond delay="0"/>
                                  </p:stCondLst>
                                  <p:childTnLst>
                                    <p:set>
                                      <p:cBhvr>
                                        <p:cTn id="53" dur="1" fill="hold">
                                          <p:stCondLst>
                                            <p:cond delay="0"/>
                                          </p:stCondLst>
                                        </p:cTn>
                                        <p:tgtEl>
                                          <p:spTgt spid="39993">
                                            <p:txEl>
                                              <p:pRg st="0" end="0"/>
                                            </p:txEl>
                                          </p:spTgt>
                                        </p:tgtEl>
                                        <p:attrNameLst>
                                          <p:attrName>style.visibility</p:attrName>
                                        </p:attrNameLst>
                                      </p:cBhvr>
                                      <p:to>
                                        <p:strVal val="visible"/>
                                      </p:to>
                                    </p:set>
                                    <p:animEffect transition="in" filter="barn(inHorizontal)">
                                      <p:cBhvr>
                                        <p:cTn id="54" dur="500"/>
                                        <p:tgtEl>
                                          <p:spTgt spid="39993">
                                            <p:txEl>
                                              <p:pRg st="0" end="0"/>
                                            </p:txEl>
                                          </p:spTgt>
                                        </p:tgtEl>
                                      </p:cBhvr>
                                    </p:animEffect>
                                  </p:childTnLst>
                                </p:cTn>
                              </p:par>
                            </p:childTnLst>
                          </p:cTn>
                        </p:par>
                        <p:par>
                          <p:cTn id="55" fill="hold">
                            <p:stCondLst>
                              <p:cond delay="500"/>
                            </p:stCondLst>
                            <p:childTnLst>
                              <p:par>
                                <p:cTn id="56" presetID="16" presetClass="entr" presetSubtype="26" fill="hold" grpId="0" nodeType="afterEffect">
                                  <p:stCondLst>
                                    <p:cond delay="0"/>
                                  </p:stCondLst>
                                  <p:childTnLst>
                                    <p:set>
                                      <p:cBhvr>
                                        <p:cTn id="57" dur="1" fill="hold">
                                          <p:stCondLst>
                                            <p:cond delay="0"/>
                                          </p:stCondLst>
                                        </p:cTn>
                                        <p:tgtEl>
                                          <p:spTgt spid="40006">
                                            <p:txEl>
                                              <p:pRg st="0" end="0"/>
                                            </p:txEl>
                                          </p:spTgt>
                                        </p:tgtEl>
                                        <p:attrNameLst>
                                          <p:attrName>style.visibility</p:attrName>
                                        </p:attrNameLst>
                                      </p:cBhvr>
                                      <p:to>
                                        <p:strVal val="visible"/>
                                      </p:to>
                                    </p:set>
                                    <p:animEffect transition="in" filter="barn(inHorizontal)">
                                      <p:cBhvr>
                                        <p:cTn id="58" dur="500"/>
                                        <p:tgtEl>
                                          <p:spTgt spid="40006">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6" fill="hold" nodeType="clickEffect">
                                  <p:stCondLst>
                                    <p:cond delay="0"/>
                                  </p:stCondLst>
                                  <p:childTnLst>
                                    <p:set>
                                      <p:cBhvr>
                                        <p:cTn id="62" dur="1" fill="hold">
                                          <p:stCondLst>
                                            <p:cond delay="0"/>
                                          </p:stCondLst>
                                        </p:cTn>
                                        <p:tgtEl>
                                          <p:spTgt spid="39995">
                                            <p:txEl>
                                              <p:pRg st="0" end="0"/>
                                            </p:txEl>
                                          </p:spTgt>
                                        </p:tgtEl>
                                        <p:attrNameLst>
                                          <p:attrName>style.visibility</p:attrName>
                                        </p:attrNameLst>
                                      </p:cBhvr>
                                      <p:to>
                                        <p:strVal val="visible"/>
                                      </p:to>
                                    </p:set>
                                    <p:animEffect transition="in" filter="barn(inHorizontal)">
                                      <p:cBhvr>
                                        <p:cTn id="63" dur="500"/>
                                        <p:tgtEl>
                                          <p:spTgt spid="39995">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6" fill="hold" nodeType="clickEffect">
                                  <p:stCondLst>
                                    <p:cond delay="0"/>
                                  </p:stCondLst>
                                  <p:childTnLst>
                                    <p:set>
                                      <p:cBhvr>
                                        <p:cTn id="67" dur="1" fill="hold">
                                          <p:stCondLst>
                                            <p:cond delay="0"/>
                                          </p:stCondLst>
                                        </p:cTn>
                                        <p:tgtEl>
                                          <p:spTgt spid="39996">
                                            <p:txEl>
                                              <p:pRg st="0" end="0"/>
                                            </p:txEl>
                                          </p:spTgt>
                                        </p:tgtEl>
                                        <p:attrNameLst>
                                          <p:attrName>style.visibility</p:attrName>
                                        </p:attrNameLst>
                                      </p:cBhvr>
                                      <p:to>
                                        <p:strVal val="visible"/>
                                      </p:to>
                                    </p:set>
                                    <p:animEffect transition="in" filter="barn(inHorizontal)">
                                      <p:cBhvr>
                                        <p:cTn id="68" dur="500"/>
                                        <p:tgtEl>
                                          <p:spTgt spid="39996">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6" fill="hold" grpId="0" nodeType="clickEffect">
                                  <p:stCondLst>
                                    <p:cond delay="0"/>
                                  </p:stCondLst>
                                  <p:childTnLst>
                                    <p:set>
                                      <p:cBhvr>
                                        <p:cTn id="72" dur="1" fill="hold">
                                          <p:stCondLst>
                                            <p:cond delay="0"/>
                                          </p:stCondLst>
                                        </p:cTn>
                                        <p:tgtEl>
                                          <p:spTgt spid="39997"/>
                                        </p:tgtEl>
                                        <p:attrNameLst>
                                          <p:attrName>style.visibility</p:attrName>
                                        </p:attrNameLst>
                                      </p:cBhvr>
                                      <p:to>
                                        <p:strVal val="visible"/>
                                      </p:to>
                                    </p:set>
                                    <p:animEffect transition="in" filter="barn(inHorizontal)">
                                      <p:cBhvr>
                                        <p:cTn id="73" dur="500"/>
                                        <p:tgtEl>
                                          <p:spTgt spid="39997"/>
                                        </p:tgtEl>
                                      </p:cBhvr>
                                    </p:animEffect>
                                  </p:childTnLst>
                                </p:cTn>
                              </p:par>
                              <p:par>
                                <p:cTn id="74" presetID="16" presetClass="entr" presetSubtype="26" fill="hold" grpId="0" nodeType="withEffect">
                                  <p:stCondLst>
                                    <p:cond delay="0"/>
                                  </p:stCondLst>
                                  <p:childTnLst>
                                    <p:set>
                                      <p:cBhvr>
                                        <p:cTn id="75" dur="1" fill="hold">
                                          <p:stCondLst>
                                            <p:cond delay="0"/>
                                          </p:stCondLst>
                                        </p:cTn>
                                        <p:tgtEl>
                                          <p:spTgt spid="39998"/>
                                        </p:tgtEl>
                                        <p:attrNameLst>
                                          <p:attrName>style.visibility</p:attrName>
                                        </p:attrNameLst>
                                      </p:cBhvr>
                                      <p:to>
                                        <p:strVal val="visible"/>
                                      </p:to>
                                    </p:set>
                                    <p:animEffect transition="in" filter="barn(inHorizontal)">
                                      <p:cBhvr>
                                        <p:cTn id="76" dur="500"/>
                                        <p:tgtEl>
                                          <p:spTgt spid="39998"/>
                                        </p:tgtEl>
                                      </p:cBhvr>
                                    </p:animEffect>
                                  </p:childTnLst>
                                </p:cTn>
                              </p:par>
                              <p:par>
                                <p:cTn id="77" presetID="16" presetClass="entr" presetSubtype="26" fill="hold" grpId="0" nodeType="withEffect">
                                  <p:stCondLst>
                                    <p:cond delay="0"/>
                                  </p:stCondLst>
                                  <p:childTnLst>
                                    <p:set>
                                      <p:cBhvr>
                                        <p:cTn id="78" dur="1" fill="hold">
                                          <p:stCondLst>
                                            <p:cond delay="0"/>
                                          </p:stCondLst>
                                        </p:cTn>
                                        <p:tgtEl>
                                          <p:spTgt spid="39999"/>
                                        </p:tgtEl>
                                        <p:attrNameLst>
                                          <p:attrName>style.visibility</p:attrName>
                                        </p:attrNameLst>
                                      </p:cBhvr>
                                      <p:to>
                                        <p:strVal val="visible"/>
                                      </p:to>
                                    </p:set>
                                    <p:animEffect transition="in" filter="barn(inHorizontal)">
                                      <p:cBhvr>
                                        <p:cTn id="79" dur="500"/>
                                        <p:tgtEl>
                                          <p:spTgt spid="39999"/>
                                        </p:tgtEl>
                                      </p:cBhvr>
                                    </p:animEffect>
                                  </p:childTnLst>
                                </p:cTn>
                              </p:par>
                              <p:par>
                                <p:cTn id="80" presetID="16" presetClass="entr" presetSubtype="26" fill="hold" grpId="0" nodeType="withEffect">
                                  <p:stCondLst>
                                    <p:cond delay="0"/>
                                  </p:stCondLst>
                                  <p:childTnLst>
                                    <p:set>
                                      <p:cBhvr>
                                        <p:cTn id="81" dur="1" fill="hold">
                                          <p:stCondLst>
                                            <p:cond delay="0"/>
                                          </p:stCondLst>
                                        </p:cTn>
                                        <p:tgtEl>
                                          <p:spTgt spid="40000"/>
                                        </p:tgtEl>
                                        <p:attrNameLst>
                                          <p:attrName>style.visibility</p:attrName>
                                        </p:attrNameLst>
                                      </p:cBhvr>
                                      <p:to>
                                        <p:strVal val="visible"/>
                                      </p:to>
                                    </p:set>
                                    <p:animEffect transition="in" filter="barn(inHorizontal)">
                                      <p:cBhvr>
                                        <p:cTn id="82" dur="500"/>
                                        <p:tgtEl>
                                          <p:spTgt spid="40000"/>
                                        </p:tgtEl>
                                      </p:cBhvr>
                                    </p:animEffect>
                                  </p:childTnLst>
                                </p:cTn>
                              </p:par>
                              <p:par>
                                <p:cTn id="83" presetID="16" presetClass="entr" presetSubtype="26" fill="hold" grpId="0" nodeType="withEffect">
                                  <p:stCondLst>
                                    <p:cond delay="0"/>
                                  </p:stCondLst>
                                  <p:childTnLst>
                                    <p:set>
                                      <p:cBhvr>
                                        <p:cTn id="84" dur="1" fill="hold">
                                          <p:stCondLst>
                                            <p:cond delay="0"/>
                                          </p:stCondLst>
                                        </p:cTn>
                                        <p:tgtEl>
                                          <p:spTgt spid="40001"/>
                                        </p:tgtEl>
                                        <p:attrNameLst>
                                          <p:attrName>style.visibility</p:attrName>
                                        </p:attrNameLst>
                                      </p:cBhvr>
                                      <p:to>
                                        <p:strVal val="visible"/>
                                      </p:to>
                                    </p:set>
                                    <p:animEffect transition="in" filter="barn(inHorizontal)">
                                      <p:cBhvr>
                                        <p:cTn id="85" dur="500"/>
                                        <p:tgtEl>
                                          <p:spTgt spid="40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97" grpId="0" animBg="1"/>
      <p:bldP spid="39998" grpId="0" animBg="1"/>
      <p:bldP spid="39999" grpId="0" animBg="1"/>
      <p:bldP spid="40000" grpId="0" animBg="1"/>
      <p:bldP spid="40001" grpId="0" animBg="1"/>
      <p:bldP spid="40002" grpId="0" build="allAtOnce"/>
      <p:bldP spid="40003" grpId="0" build="allAtOnce"/>
      <p:bldP spid="40004" grpId="0" build="allAtOnce"/>
      <p:bldP spid="40005" grpId="0" build="allAtOnce"/>
      <p:bldP spid="40006" grpId="0" build="allAtOnce"/>
      <p:bldP spid="4000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idx="1"/>
          </p:nvPr>
        </p:nvSpPr>
        <p:spPr/>
        <p:txBody>
          <a:bodyPr/>
          <a:lstStyle/>
          <a:p>
            <a:pPr eaLnBrk="1" hangingPunct="1"/>
            <a:r>
              <a:rPr lang="en-US" smtClean="0"/>
              <a:t>Biaya Total = (800 x 30) + (400 x 40) + (400 x 40) + (60 x 200) + (60 x 500) + (60 x 200)</a:t>
            </a:r>
          </a:p>
          <a:p>
            <a:pPr eaLnBrk="1" hangingPunct="1">
              <a:buFont typeface="Wingdings" pitchFamily="2" charset="2"/>
              <a:buNone/>
            </a:pPr>
            <a:r>
              <a:rPr lang="en-US" smtClean="0"/>
              <a:t>   = 1.100.000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hangingPunct="1"/>
            <a:r>
              <a:rPr lang="en-US" sz="3600" smtClean="0"/>
              <a:t>Metode VAM (</a:t>
            </a:r>
            <a:r>
              <a:rPr lang="en-US" sz="3600" b="0" i="1" smtClean="0">
                <a:solidFill>
                  <a:schemeClr val="tx1"/>
                </a:solidFill>
              </a:rPr>
              <a:t>Vogel Approkximation Method</a:t>
            </a:r>
            <a:r>
              <a:rPr lang="en-US" sz="3600" smtClean="0"/>
              <a:t> )</a:t>
            </a:r>
          </a:p>
        </p:txBody>
      </p:sp>
      <p:sp>
        <p:nvSpPr>
          <p:cNvPr id="17411" name="Content Placeholder 2"/>
          <p:cNvSpPr>
            <a:spLocks noGrp="1"/>
          </p:cNvSpPr>
          <p:nvPr>
            <p:ph idx="1"/>
          </p:nvPr>
        </p:nvSpPr>
        <p:spPr>
          <a:xfrm>
            <a:off x="457200" y="1471613"/>
            <a:ext cx="8229600" cy="4986337"/>
          </a:xfrm>
        </p:spPr>
        <p:txBody>
          <a:bodyPr/>
          <a:lstStyle/>
          <a:p>
            <a:pPr algn="just" eaLnBrk="1" hangingPunct="1"/>
            <a:r>
              <a:rPr lang="en-US" smtClean="0"/>
              <a:t>Metode VAM lebih sederhana penggunaanaya, karena tidak memerlukan closed path (jalur tertutup). Metode VAM dilakukan dengan cara mencari selisih biaya terkecil dengan biaya terkecil berikutnya untuk setiap kolom maupun baris. Kemudian pilih selisih biaya terbesar  dan alokasikan produk sebanyak mungkin ke sel yang memiliki biaya terkecil. Cara ini dilakukan secara berulang hingga semua produk sudah dialokasikan .</a:t>
            </a:r>
          </a:p>
          <a:p>
            <a:pPr algn="just"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228600"/>
            <a:ext cx="7848600" cy="5424488"/>
          </a:xfrm>
          <a:prstGeom prst="rect">
            <a:avLst/>
          </a:prstGeom>
          <a:noFill/>
          <a:ln w="9525">
            <a:noFill/>
            <a:miter lim="800000"/>
            <a:headEnd/>
            <a:tailEnd/>
          </a:ln>
        </p:spPr>
        <p:txBody>
          <a:bodyPr>
            <a:spAutoFit/>
          </a:bodyPr>
          <a:lstStyle/>
          <a:p>
            <a:pPr marL="457200" indent="-457200" algn="just">
              <a:spcBef>
                <a:spcPct val="50000"/>
              </a:spcBef>
            </a:pPr>
            <a:r>
              <a:rPr lang="id-ID" altLang="ko-KR" sz="2100">
                <a:latin typeface="Comic Sans MS" pitchFamily="66" charset="0"/>
                <a:ea typeface="Batang" pitchFamily="18" charset="-127"/>
              </a:rPr>
              <a:t>Prosedur Pemecahan:</a:t>
            </a:r>
            <a:endParaRPr lang="en-US" altLang="ko-KR" sz="2100">
              <a:ea typeface="Batang" pitchFamily="18" charset="-127"/>
            </a:endParaRPr>
          </a:p>
          <a:p>
            <a:pPr marL="457200" indent="-457200" algn="just">
              <a:spcBef>
                <a:spcPct val="50000"/>
              </a:spcBef>
            </a:pPr>
            <a:r>
              <a:rPr lang="id-ID" altLang="ko-KR" sz="2100">
                <a:latin typeface="Comic Sans MS" pitchFamily="66" charset="0"/>
                <a:ea typeface="Batang" pitchFamily="18" charset="-127"/>
              </a:rPr>
              <a:t>(1)</a:t>
            </a:r>
            <a:r>
              <a:rPr lang="id-ID" altLang="ko-KR" sz="2100">
                <a:cs typeface="Times New Roman" pitchFamily="18" charset="0"/>
              </a:rPr>
              <a:t>  </a:t>
            </a:r>
            <a:r>
              <a:rPr lang="id-ID" altLang="ko-KR" sz="2100">
                <a:latin typeface="Comic Sans MS" pitchFamily="66" charset="0"/>
                <a:ea typeface="Batang" pitchFamily="18" charset="-127"/>
              </a:rPr>
              <a:t>Hitung perbedaan antara dua biaya terkecil dari setiap baris dan kolom. </a:t>
            </a:r>
            <a:endParaRPr lang="en-US" altLang="ko-KR" sz="2100">
              <a:ea typeface="Batang" pitchFamily="18" charset="-127"/>
            </a:endParaRPr>
          </a:p>
          <a:p>
            <a:pPr marL="457200" indent="-457200" algn="just">
              <a:spcBef>
                <a:spcPct val="50000"/>
              </a:spcBef>
            </a:pPr>
            <a:r>
              <a:rPr lang="id-ID" altLang="ko-KR" sz="2100">
                <a:latin typeface="Comic Sans MS" pitchFamily="66" charset="0"/>
                <a:ea typeface="Batang" pitchFamily="18" charset="-127"/>
              </a:rPr>
              <a:t>(2)</a:t>
            </a:r>
            <a:r>
              <a:rPr lang="id-ID" altLang="ko-KR" sz="2100">
                <a:cs typeface="Times New Roman" pitchFamily="18" charset="0"/>
              </a:rPr>
              <a:t> </a:t>
            </a:r>
            <a:r>
              <a:rPr lang="en-US" altLang="ko-KR" sz="2100">
                <a:ea typeface="굴림" pitchFamily="34" charset="-127"/>
                <a:cs typeface="Times New Roman" pitchFamily="18" charset="0"/>
              </a:rPr>
              <a:t>	</a:t>
            </a:r>
            <a:r>
              <a:rPr lang="id-ID" altLang="ko-KR" sz="2100">
                <a:latin typeface="Comic Sans MS" pitchFamily="66" charset="0"/>
                <a:ea typeface="Batang" pitchFamily="18" charset="-127"/>
              </a:rPr>
              <a:t>Pilih baris atau kolom dengan nilai </a:t>
            </a:r>
            <a:r>
              <a:rPr lang="en-US" altLang="ko-KR" sz="2100">
                <a:latin typeface="Comic Sans MS" pitchFamily="66" charset="0"/>
                <a:ea typeface="Batang" pitchFamily="18" charset="-127"/>
              </a:rPr>
              <a:t>selisih</a:t>
            </a:r>
            <a:r>
              <a:rPr lang="id-ID" altLang="ko-KR" sz="2100">
                <a:latin typeface="Comic Sans MS" pitchFamily="66" charset="0"/>
                <a:ea typeface="Batang" pitchFamily="18" charset="-127"/>
              </a:rPr>
              <a:t> terbesar, lalu beri tanda kurung. Jika nilai pada baris atau kolom adalah sama, pilih yang dapat memindahkan barang paling banyak.</a:t>
            </a:r>
            <a:endParaRPr lang="en-US" altLang="ko-KR" sz="2100">
              <a:ea typeface="Batang" pitchFamily="18" charset="-127"/>
            </a:endParaRPr>
          </a:p>
          <a:p>
            <a:pPr marL="457200" indent="-457200" algn="just">
              <a:spcBef>
                <a:spcPct val="50000"/>
              </a:spcBef>
            </a:pPr>
            <a:r>
              <a:rPr lang="id-ID" altLang="ko-KR" sz="2100">
                <a:latin typeface="Comic Sans MS" pitchFamily="66" charset="0"/>
                <a:ea typeface="Batang" pitchFamily="18" charset="-127"/>
              </a:rPr>
              <a:t>(3)</a:t>
            </a:r>
            <a:r>
              <a:rPr lang="id-ID" altLang="ko-KR" sz="2100">
                <a:cs typeface="Times New Roman" pitchFamily="18" charset="0"/>
              </a:rPr>
              <a:t> </a:t>
            </a:r>
            <a:r>
              <a:rPr lang="en-US" altLang="ko-KR" sz="2100">
                <a:ea typeface="굴림" pitchFamily="34" charset="-127"/>
              </a:rPr>
              <a:t>	</a:t>
            </a:r>
            <a:r>
              <a:rPr lang="id-ID" altLang="ko-KR" sz="2100">
                <a:latin typeface="Comic Sans MS" pitchFamily="66" charset="0"/>
                <a:ea typeface="Batang" pitchFamily="18" charset="-127"/>
              </a:rPr>
              <a:t>Dari baris/kolom yang dipilih pada (2), tentukan jumlah barang yang bisa terangkut dengan memperhatikan pembatasan yang berlakubagi baris atau kolomnya serta sel dengan biaya terkecil.</a:t>
            </a:r>
            <a:endParaRPr lang="en-US" altLang="ko-KR" sz="2100">
              <a:ea typeface="Batang" pitchFamily="18" charset="-127"/>
            </a:endParaRPr>
          </a:p>
          <a:p>
            <a:pPr marL="457200" indent="-457200" algn="just">
              <a:spcBef>
                <a:spcPct val="50000"/>
              </a:spcBef>
            </a:pPr>
            <a:r>
              <a:rPr lang="id-ID" altLang="ko-KR" sz="2100">
                <a:latin typeface="Comic Sans MS" pitchFamily="66" charset="0"/>
                <a:ea typeface="Batang" pitchFamily="18" charset="-127"/>
              </a:rPr>
              <a:t>(4)</a:t>
            </a:r>
            <a:r>
              <a:rPr lang="id-ID" altLang="ko-KR" sz="2100">
                <a:cs typeface="Times New Roman" pitchFamily="18" charset="0"/>
              </a:rPr>
              <a:t> </a:t>
            </a:r>
            <a:r>
              <a:rPr lang="en-US" altLang="ko-KR" sz="2100">
                <a:ea typeface="굴림" pitchFamily="34" charset="-127"/>
              </a:rPr>
              <a:t>	</a:t>
            </a:r>
            <a:r>
              <a:rPr lang="id-ID" altLang="ko-KR" sz="2100">
                <a:latin typeface="Comic Sans MS" pitchFamily="66" charset="0"/>
                <a:ea typeface="Batang" pitchFamily="18" charset="-127"/>
              </a:rPr>
              <a:t>Hapus baris atau kolom yang sudah memenuhi syarat sebelumnya (artinya suplai telah dapat terpenuhi).</a:t>
            </a:r>
            <a:endParaRPr lang="en-US" altLang="ko-KR" sz="2100">
              <a:ea typeface="Batang" pitchFamily="18" charset="-127"/>
            </a:endParaRPr>
          </a:p>
          <a:p>
            <a:pPr marL="457200" indent="-457200" algn="just">
              <a:spcBef>
                <a:spcPct val="50000"/>
              </a:spcBef>
            </a:pPr>
            <a:r>
              <a:rPr lang="en-US" altLang="ko-KR" sz="2100">
                <a:latin typeface="Comic Sans MS" pitchFamily="66" charset="0"/>
                <a:ea typeface="Batang" pitchFamily="18" charset="-127"/>
              </a:rPr>
              <a:t>(</a:t>
            </a:r>
            <a:r>
              <a:rPr lang="id-ID" altLang="ko-KR" sz="2100">
                <a:latin typeface="Comic Sans MS" pitchFamily="66" charset="0"/>
                <a:ea typeface="Batang" pitchFamily="18" charset="-127"/>
              </a:rPr>
              <a:t>5</a:t>
            </a:r>
            <a:r>
              <a:rPr lang="en-US" altLang="ko-KR" sz="2100">
                <a:latin typeface="Comic Sans MS" pitchFamily="66" charset="0"/>
                <a:ea typeface="Batang" pitchFamily="18" charset="-127"/>
              </a:rPr>
              <a:t>)</a:t>
            </a:r>
            <a:r>
              <a:rPr lang="id-ID" altLang="ko-KR" sz="2100">
                <a:latin typeface="Comic Sans MS" pitchFamily="66" charset="0"/>
                <a:ea typeface="Batang" pitchFamily="18" charset="-127"/>
              </a:rPr>
              <a:t> </a:t>
            </a:r>
            <a:r>
              <a:rPr lang="en-US" altLang="ko-KR" sz="2100">
                <a:latin typeface="Comic Sans MS" pitchFamily="66" charset="0"/>
                <a:ea typeface="Batang" pitchFamily="18" charset="-127"/>
              </a:rPr>
              <a:t>	</a:t>
            </a:r>
            <a:r>
              <a:rPr lang="id-ID" altLang="ko-KR" sz="2100">
                <a:latin typeface="Comic Sans MS" pitchFamily="66" charset="0"/>
                <a:ea typeface="Batang" pitchFamily="18" charset="-127"/>
              </a:rPr>
              <a:t>Ulangi langkah (1) sampai (4) hingga semua alokasi terpenuhi.</a:t>
            </a:r>
            <a:r>
              <a:rPr lang="en-GB" altLang="ko-KR">
                <a:ea typeface="굴림" pitchFamily="34" charset="-127"/>
              </a:rPr>
              <a:t> </a:t>
            </a: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7543800" cy="731838"/>
          </a:xfrm>
        </p:spPr>
        <p:txBody>
          <a:bodyPr>
            <a:normAutofit fontScale="90000"/>
          </a:bodyPr>
          <a:lstStyle/>
          <a:p>
            <a:pPr eaLnBrk="1" hangingPunct="1"/>
            <a:r>
              <a:rPr lang="en-US" smtClean="0"/>
              <a:t>Contoh Soal</a:t>
            </a:r>
          </a:p>
        </p:txBody>
      </p:sp>
      <p:graphicFrame>
        <p:nvGraphicFramePr>
          <p:cNvPr id="4" name="Group 4"/>
          <p:cNvGraphicFramePr>
            <a:graphicFrameLocks noGrp="1"/>
          </p:cNvGraphicFramePr>
          <p:nvPr>
            <p:ph idx="1"/>
          </p:nvPr>
        </p:nvGraphicFramePr>
        <p:xfrm>
          <a:off x="457200" y="1600200"/>
          <a:ext cx="8381999" cy="4229287"/>
        </p:xfrm>
        <a:graphic>
          <a:graphicData uri="http://schemas.openxmlformats.org/drawingml/2006/table">
            <a:tbl>
              <a:tblPr/>
              <a:tblGrid>
                <a:gridCol w="1164167"/>
                <a:gridCol w="1045633"/>
                <a:gridCol w="1143000"/>
                <a:gridCol w="1148644"/>
                <a:gridCol w="931333"/>
                <a:gridCol w="931333"/>
                <a:gridCol w="931333"/>
                <a:gridCol w="1086556"/>
              </a:tblGrid>
              <a:tr h="62509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Arial" charset="0"/>
                        </a:rPr>
                        <a:t>Pabrik</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Gudang</a:t>
                      </a:r>
                      <a:endParaRPr kumimoji="0" lang="en-US" sz="1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8152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2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2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6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6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a:spLocks noChangeArrowheads="1"/>
          </p:cNvSpPr>
          <p:nvPr/>
        </p:nvSpPr>
        <p:spPr bwMode="auto">
          <a:xfrm>
            <a:off x="2667000" y="5892800"/>
            <a:ext cx="1082675" cy="369888"/>
          </a:xfrm>
          <a:prstGeom prst="rect">
            <a:avLst/>
          </a:prstGeom>
          <a:noFill/>
          <a:ln w="9525">
            <a:noFill/>
            <a:miter lim="800000"/>
            <a:headEnd/>
            <a:tailEnd/>
          </a:ln>
        </p:spPr>
        <p:txBody>
          <a:bodyPr wrap="none">
            <a:spAutoFit/>
          </a:bodyPr>
          <a:lstStyle/>
          <a:p>
            <a:r>
              <a:rPr lang="en-US"/>
              <a:t>Terbesar</a:t>
            </a:r>
          </a:p>
        </p:txBody>
      </p:sp>
      <p:sp>
        <p:nvSpPr>
          <p:cNvPr id="6" name="TextBox 5"/>
          <p:cNvSpPr txBox="1">
            <a:spLocks noChangeArrowheads="1"/>
          </p:cNvSpPr>
          <p:nvPr/>
        </p:nvSpPr>
        <p:spPr bwMode="auto">
          <a:xfrm>
            <a:off x="1652588" y="5308600"/>
            <a:ext cx="938212" cy="860425"/>
          </a:xfrm>
          <a:prstGeom prst="rect">
            <a:avLst/>
          </a:prstGeom>
          <a:noFill/>
          <a:ln w="9525">
            <a:noFill/>
            <a:miter lim="800000"/>
            <a:headEnd/>
            <a:tailEnd/>
          </a:ln>
        </p:spPr>
        <p:txBody>
          <a:bodyPr>
            <a:spAutoFit/>
          </a:bodyPr>
          <a:lstStyle/>
          <a:p>
            <a:r>
              <a:rPr lang="en-US" sz="1600" b="1"/>
              <a:t>50- 40 = 10</a:t>
            </a:r>
          </a:p>
          <a:p>
            <a:endParaRPr lang="en-US"/>
          </a:p>
        </p:txBody>
      </p:sp>
      <p:sp>
        <p:nvSpPr>
          <p:cNvPr id="7" name="TextBox 6"/>
          <p:cNvSpPr txBox="1">
            <a:spLocks noChangeArrowheads="1"/>
          </p:cNvSpPr>
          <p:nvPr/>
        </p:nvSpPr>
        <p:spPr bwMode="auto">
          <a:xfrm>
            <a:off x="3910013" y="5305425"/>
            <a:ext cx="938212" cy="862013"/>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60 – 60 = 0</a:t>
            </a:r>
          </a:p>
          <a:p>
            <a:endParaRPr lang="en-US"/>
          </a:p>
        </p:txBody>
      </p:sp>
      <p:sp>
        <p:nvSpPr>
          <p:cNvPr id="8" name="TextBox 7"/>
          <p:cNvSpPr txBox="1">
            <a:spLocks noChangeArrowheads="1"/>
          </p:cNvSpPr>
          <p:nvPr/>
        </p:nvSpPr>
        <p:spPr bwMode="auto">
          <a:xfrm>
            <a:off x="5005388" y="5281613"/>
            <a:ext cx="938212" cy="862012"/>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60 – 60 = 0</a:t>
            </a:r>
          </a:p>
          <a:p>
            <a:endParaRPr lang="en-US"/>
          </a:p>
        </p:txBody>
      </p:sp>
      <p:sp>
        <p:nvSpPr>
          <p:cNvPr id="9" name="TextBox 8"/>
          <p:cNvSpPr txBox="1">
            <a:spLocks noChangeArrowheads="1"/>
          </p:cNvSpPr>
          <p:nvPr/>
        </p:nvSpPr>
        <p:spPr bwMode="auto">
          <a:xfrm>
            <a:off x="5892800" y="5308600"/>
            <a:ext cx="939800" cy="860425"/>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40– 30= 10</a:t>
            </a:r>
          </a:p>
          <a:p>
            <a:endParaRPr lang="en-US"/>
          </a:p>
        </p:txBody>
      </p:sp>
      <p:sp>
        <p:nvSpPr>
          <p:cNvPr id="10" name="TextBox 9"/>
          <p:cNvSpPr txBox="1">
            <a:spLocks noChangeArrowheads="1"/>
          </p:cNvSpPr>
          <p:nvPr/>
        </p:nvSpPr>
        <p:spPr bwMode="auto">
          <a:xfrm>
            <a:off x="2743200" y="5334000"/>
            <a:ext cx="938213" cy="862013"/>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70 – 40 = 30</a:t>
            </a:r>
          </a:p>
          <a:p>
            <a:endParaRPr lang="en-US"/>
          </a:p>
        </p:txBody>
      </p:sp>
      <p:sp>
        <p:nvSpPr>
          <p:cNvPr id="11" name="TextBox 10"/>
          <p:cNvSpPr txBox="1">
            <a:spLocks noChangeArrowheads="1"/>
          </p:cNvSpPr>
          <p:nvPr/>
        </p:nvSpPr>
        <p:spPr bwMode="auto">
          <a:xfrm>
            <a:off x="2895600" y="4237038"/>
            <a:ext cx="685800" cy="369887"/>
          </a:xfrm>
          <a:prstGeom prst="rect">
            <a:avLst/>
          </a:prstGeom>
          <a:noFill/>
          <a:ln w="9525">
            <a:noFill/>
            <a:miter lim="800000"/>
            <a:headEnd/>
            <a:tailEnd/>
          </a:ln>
        </p:spPr>
        <p:txBody>
          <a:bodyPr>
            <a:spAutoFit/>
          </a:bodyPr>
          <a:lstStyle/>
          <a:p>
            <a:pPr algn="ctr"/>
            <a:r>
              <a:rPr lang="en-US" b="1"/>
              <a:t>400</a:t>
            </a:r>
          </a:p>
        </p:txBody>
      </p:sp>
      <p:sp>
        <p:nvSpPr>
          <p:cNvPr id="12" name="TextBox 11"/>
          <p:cNvSpPr txBox="1">
            <a:spLocks noChangeArrowheads="1"/>
          </p:cNvSpPr>
          <p:nvPr/>
        </p:nvSpPr>
        <p:spPr bwMode="auto">
          <a:xfrm>
            <a:off x="2882900" y="3387725"/>
            <a:ext cx="685800" cy="369888"/>
          </a:xfrm>
          <a:prstGeom prst="rect">
            <a:avLst/>
          </a:prstGeom>
          <a:noFill/>
          <a:ln w="9525">
            <a:noFill/>
            <a:miter lim="800000"/>
            <a:headEnd/>
            <a:tailEnd/>
          </a:ln>
        </p:spPr>
        <p:txBody>
          <a:bodyPr>
            <a:spAutoFit/>
          </a:bodyPr>
          <a:lstStyle/>
          <a:p>
            <a:pPr algn="ctr"/>
            <a:r>
              <a:rPr lang="en-US" b="1"/>
              <a:t>0</a:t>
            </a:r>
          </a:p>
        </p:txBody>
      </p:sp>
      <p:sp>
        <p:nvSpPr>
          <p:cNvPr id="13" name="TextBox 12"/>
          <p:cNvSpPr txBox="1">
            <a:spLocks noChangeArrowheads="1"/>
          </p:cNvSpPr>
          <p:nvPr/>
        </p:nvSpPr>
        <p:spPr bwMode="auto">
          <a:xfrm>
            <a:off x="2895600" y="2590800"/>
            <a:ext cx="685800" cy="369888"/>
          </a:xfrm>
          <a:prstGeom prst="rect">
            <a:avLst/>
          </a:prstGeom>
          <a:noFill/>
          <a:ln w="9525">
            <a:noFill/>
            <a:miter lim="800000"/>
            <a:headEnd/>
            <a:tailEnd/>
          </a:ln>
        </p:spPr>
        <p:txBody>
          <a:bodyPr>
            <a:spAutoFit/>
          </a:bodyPr>
          <a:lstStyle/>
          <a:p>
            <a:pPr algn="ctr"/>
            <a:r>
              <a:rPr lang="en-US" b="1"/>
              <a:t>0</a:t>
            </a:r>
          </a:p>
        </p:txBody>
      </p:sp>
      <p:sp>
        <p:nvSpPr>
          <p:cNvPr id="14" name="TextBox 13"/>
          <p:cNvSpPr txBox="1">
            <a:spLocks noChangeArrowheads="1"/>
          </p:cNvSpPr>
          <p:nvPr/>
        </p:nvSpPr>
        <p:spPr bwMode="auto">
          <a:xfrm>
            <a:off x="7815263" y="2333625"/>
            <a:ext cx="939800" cy="523875"/>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50 – 30 = 20</a:t>
            </a:r>
          </a:p>
        </p:txBody>
      </p:sp>
      <p:sp>
        <p:nvSpPr>
          <p:cNvPr id="15" name="TextBox 14"/>
          <p:cNvSpPr txBox="1">
            <a:spLocks noChangeArrowheads="1"/>
          </p:cNvSpPr>
          <p:nvPr/>
        </p:nvSpPr>
        <p:spPr bwMode="auto">
          <a:xfrm>
            <a:off x="7813675" y="3124200"/>
            <a:ext cx="938213" cy="523875"/>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50 – 40 = 10</a:t>
            </a:r>
          </a:p>
        </p:txBody>
      </p:sp>
      <p:sp>
        <p:nvSpPr>
          <p:cNvPr id="16" name="TextBox 15"/>
          <p:cNvSpPr txBox="1">
            <a:spLocks noChangeArrowheads="1"/>
          </p:cNvSpPr>
          <p:nvPr/>
        </p:nvSpPr>
        <p:spPr bwMode="auto">
          <a:xfrm>
            <a:off x="7824788" y="3978275"/>
            <a:ext cx="938212" cy="522288"/>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40 – 40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Horizontal)">
                                      <p:cBhvr>
                                        <p:cTn id="12" dur="500"/>
                                        <p:tgtEl>
                                          <p:spTgt spid="10"/>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Horizontal)">
                                      <p:cBhvr>
                                        <p:cTn id="15" dur="500"/>
                                        <p:tgtEl>
                                          <p:spTgt spid="7"/>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Horizontal)">
                                      <p:cBhvr>
                                        <p:cTn id="18" dur="500"/>
                                        <p:tgtEl>
                                          <p:spTgt spid="8"/>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Horizontal)">
                                      <p:cBhvr>
                                        <p:cTn id="21" dur="500"/>
                                        <p:tgtEl>
                                          <p:spTgt spid="9"/>
                                        </p:tgtEl>
                                      </p:cBhvr>
                                    </p:animEffect>
                                  </p:childTnLst>
                                </p:cTn>
                              </p:par>
                              <p:par>
                                <p:cTn id="22" presetID="16" presetClass="entr" presetSubtype="2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Horizontal)">
                                      <p:cBhvr>
                                        <p:cTn id="24" dur="500"/>
                                        <p:tgtEl>
                                          <p:spTgt spid="14"/>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Horizontal)">
                                      <p:cBhvr>
                                        <p:cTn id="27" dur="500"/>
                                        <p:tgtEl>
                                          <p:spTgt spid="15"/>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Horizont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Horizont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Horizontal)">
                                      <p:cBhvr>
                                        <p:cTn id="40" dur="500"/>
                                        <p:tgtEl>
                                          <p:spTgt spid="11"/>
                                        </p:tgtEl>
                                      </p:cBhvr>
                                    </p:animEffect>
                                  </p:childTnLst>
                                </p:cTn>
                              </p:par>
                              <p:par>
                                <p:cTn id="41" presetID="16" presetClass="entr" presetSubtype="26"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Horizontal)">
                                      <p:cBhvr>
                                        <p:cTn id="43" dur="500"/>
                                        <p:tgtEl>
                                          <p:spTgt spid="12"/>
                                        </p:tgtEl>
                                      </p:cBhvr>
                                    </p:animEffect>
                                  </p:childTnLst>
                                </p:cTn>
                              </p:par>
                              <p:par>
                                <p:cTn id="44" presetID="16" presetClass="entr" presetSubtype="26"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inHorizontal)">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
          <p:cNvGraphicFramePr>
            <a:graphicFrameLocks noGrp="1"/>
          </p:cNvGraphicFramePr>
          <p:nvPr>
            <p:ph idx="1"/>
          </p:nvPr>
        </p:nvGraphicFramePr>
        <p:xfrm>
          <a:off x="457200" y="685800"/>
          <a:ext cx="8229600" cy="4953000"/>
        </p:xfrm>
        <a:graphic>
          <a:graphicData uri="http://schemas.openxmlformats.org/drawingml/2006/table">
            <a:tbl>
              <a:tblPr/>
              <a:tblGrid>
                <a:gridCol w="995516"/>
                <a:gridCol w="995516"/>
                <a:gridCol w="1061884"/>
                <a:gridCol w="995516"/>
                <a:gridCol w="1061884"/>
                <a:gridCol w="995516"/>
                <a:gridCol w="1061884"/>
                <a:gridCol w="1061884"/>
              </a:tblGrid>
              <a:tr h="7096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Arial" charset="0"/>
                        </a:rPr>
                        <a:t>Pabrik</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Gudang</a:t>
                      </a:r>
                      <a:endParaRPr kumimoji="0" lang="en-US" sz="1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 </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1100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47" name="TextBox 6"/>
          <p:cNvSpPr txBox="1">
            <a:spLocks noChangeArrowheads="1"/>
          </p:cNvSpPr>
          <p:nvPr/>
        </p:nvSpPr>
        <p:spPr bwMode="auto">
          <a:xfrm>
            <a:off x="2630488" y="3802063"/>
            <a:ext cx="685800" cy="369887"/>
          </a:xfrm>
          <a:prstGeom prst="rect">
            <a:avLst/>
          </a:prstGeom>
          <a:noFill/>
          <a:ln w="9525">
            <a:noFill/>
            <a:miter lim="800000"/>
            <a:headEnd/>
            <a:tailEnd/>
          </a:ln>
        </p:spPr>
        <p:txBody>
          <a:bodyPr>
            <a:spAutoFit/>
          </a:bodyPr>
          <a:lstStyle/>
          <a:p>
            <a:pPr algn="ctr"/>
            <a:r>
              <a:rPr lang="en-US" b="1"/>
              <a:t>400</a:t>
            </a:r>
          </a:p>
        </p:txBody>
      </p:sp>
      <p:sp>
        <p:nvSpPr>
          <p:cNvPr id="20548" name="TextBox 7"/>
          <p:cNvSpPr txBox="1">
            <a:spLocks noChangeArrowheads="1"/>
          </p:cNvSpPr>
          <p:nvPr/>
        </p:nvSpPr>
        <p:spPr bwMode="auto">
          <a:xfrm>
            <a:off x="2630488" y="2887663"/>
            <a:ext cx="685800" cy="369887"/>
          </a:xfrm>
          <a:prstGeom prst="rect">
            <a:avLst/>
          </a:prstGeom>
          <a:noFill/>
          <a:ln w="9525">
            <a:noFill/>
            <a:miter lim="800000"/>
            <a:headEnd/>
            <a:tailEnd/>
          </a:ln>
        </p:spPr>
        <p:txBody>
          <a:bodyPr>
            <a:spAutoFit/>
          </a:bodyPr>
          <a:lstStyle/>
          <a:p>
            <a:pPr algn="ctr"/>
            <a:r>
              <a:rPr lang="en-US" b="1"/>
              <a:t>0</a:t>
            </a:r>
          </a:p>
        </p:txBody>
      </p:sp>
      <p:sp>
        <p:nvSpPr>
          <p:cNvPr id="20549" name="TextBox 8"/>
          <p:cNvSpPr txBox="1">
            <a:spLocks noChangeArrowheads="1"/>
          </p:cNvSpPr>
          <p:nvPr/>
        </p:nvSpPr>
        <p:spPr bwMode="auto">
          <a:xfrm>
            <a:off x="2630488" y="1998663"/>
            <a:ext cx="685800" cy="369887"/>
          </a:xfrm>
          <a:prstGeom prst="rect">
            <a:avLst/>
          </a:prstGeom>
          <a:noFill/>
          <a:ln w="9525">
            <a:noFill/>
            <a:miter lim="800000"/>
            <a:headEnd/>
            <a:tailEnd/>
          </a:ln>
        </p:spPr>
        <p:txBody>
          <a:bodyPr>
            <a:spAutoFit/>
          </a:bodyPr>
          <a:lstStyle/>
          <a:p>
            <a:pPr algn="ctr"/>
            <a:r>
              <a:rPr lang="en-US" b="1"/>
              <a:t>0</a:t>
            </a:r>
          </a:p>
        </p:txBody>
      </p:sp>
      <p:sp>
        <p:nvSpPr>
          <p:cNvPr id="11" name="TextBox 10"/>
          <p:cNvSpPr txBox="1">
            <a:spLocks noChangeArrowheads="1"/>
          </p:cNvSpPr>
          <p:nvPr/>
        </p:nvSpPr>
        <p:spPr bwMode="auto">
          <a:xfrm>
            <a:off x="7685088" y="1727200"/>
            <a:ext cx="938212" cy="522288"/>
          </a:xfrm>
          <a:prstGeom prst="rect">
            <a:avLst/>
          </a:prstGeom>
          <a:solidFill>
            <a:srgbClr val="FFC000"/>
          </a:solidFill>
          <a:ln w="9525">
            <a:noFill/>
            <a:miter lim="800000"/>
            <a:headEnd/>
            <a:tailEnd/>
          </a:ln>
        </p:spPr>
        <p:txBody>
          <a:bodyPr>
            <a:spAutoFit/>
          </a:bodyPr>
          <a:lstStyle/>
          <a:p>
            <a:pPr algn="ctr">
              <a:spcBef>
                <a:spcPct val="20000"/>
              </a:spcBef>
              <a:buClr>
                <a:schemeClr val="tx2"/>
              </a:buClr>
              <a:buSzPct val="70000"/>
            </a:pPr>
            <a:r>
              <a:rPr lang="en-US" sz="1400" b="1"/>
              <a:t>50-30= 20</a:t>
            </a:r>
          </a:p>
        </p:txBody>
      </p:sp>
      <p:sp>
        <p:nvSpPr>
          <p:cNvPr id="12" name="TextBox 11"/>
          <p:cNvSpPr txBox="1">
            <a:spLocks noChangeArrowheads="1"/>
          </p:cNvSpPr>
          <p:nvPr/>
        </p:nvSpPr>
        <p:spPr bwMode="auto">
          <a:xfrm>
            <a:off x="7672388" y="2743200"/>
            <a:ext cx="938212" cy="523875"/>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50-40= 10</a:t>
            </a:r>
          </a:p>
        </p:txBody>
      </p:sp>
      <p:sp>
        <p:nvSpPr>
          <p:cNvPr id="13" name="TextBox 12"/>
          <p:cNvSpPr txBox="1">
            <a:spLocks noChangeArrowheads="1"/>
          </p:cNvSpPr>
          <p:nvPr/>
        </p:nvSpPr>
        <p:spPr bwMode="auto">
          <a:xfrm>
            <a:off x="7683500" y="3657600"/>
            <a:ext cx="938213" cy="523875"/>
          </a:xfrm>
          <a:prstGeom prst="rect">
            <a:avLst/>
          </a:prstGeom>
          <a:solidFill>
            <a:srgbClr val="FFC000"/>
          </a:solidFill>
          <a:ln w="9525">
            <a:noFill/>
            <a:miter lim="800000"/>
            <a:headEnd/>
            <a:tailEnd/>
          </a:ln>
        </p:spPr>
        <p:txBody>
          <a:bodyPr>
            <a:spAutoFit/>
          </a:bodyPr>
          <a:lstStyle/>
          <a:p>
            <a:pPr algn="ctr">
              <a:spcBef>
                <a:spcPct val="20000"/>
              </a:spcBef>
              <a:buClr>
                <a:schemeClr val="tx2"/>
              </a:buClr>
              <a:buSzPct val="70000"/>
            </a:pPr>
            <a:r>
              <a:rPr lang="en-US" sz="1400" b="1"/>
              <a:t>60-40= 20</a:t>
            </a:r>
          </a:p>
        </p:txBody>
      </p:sp>
      <p:sp>
        <p:nvSpPr>
          <p:cNvPr id="14" name="Rectangle 13"/>
          <p:cNvSpPr>
            <a:spLocks noChangeArrowheads="1"/>
          </p:cNvSpPr>
          <p:nvPr/>
        </p:nvSpPr>
        <p:spPr bwMode="auto">
          <a:xfrm>
            <a:off x="1524000" y="5016500"/>
            <a:ext cx="838200" cy="584200"/>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50-40= 10</a:t>
            </a:r>
          </a:p>
        </p:txBody>
      </p:sp>
      <p:sp>
        <p:nvSpPr>
          <p:cNvPr id="15" name="Rectangle 14"/>
          <p:cNvSpPr>
            <a:spLocks noChangeArrowheads="1"/>
          </p:cNvSpPr>
          <p:nvPr/>
        </p:nvSpPr>
        <p:spPr bwMode="auto">
          <a:xfrm>
            <a:off x="3581400" y="5003800"/>
            <a:ext cx="914400" cy="584200"/>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60-60= 0</a:t>
            </a:r>
          </a:p>
        </p:txBody>
      </p:sp>
      <p:sp>
        <p:nvSpPr>
          <p:cNvPr id="16" name="Rectangle 15"/>
          <p:cNvSpPr>
            <a:spLocks noChangeArrowheads="1"/>
          </p:cNvSpPr>
          <p:nvPr/>
        </p:nvSpPr>
        <p:spPr bwMode="auto">
          <a:xfrm>
            <a:off x="4572000" y="5016500"/>
            <a:ext cx="914400" cy="584200"/>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60-60= 0</a:t>
            </a:r>
          </a:p>
        </p:txBody>
      </p:sp>
      <p:sp>
        <p:nvSpPr>
          <p:cNvPr id="17" name="Rectangle 16"/>
          <p:cNvSpPr>
            <a:spLocks noChangeArrowheads="1"/>
          </p:cNvSpPr>
          <p:nvPr/>
        </p:nvSpPr>
        <p:spPr bwMode="auto">
          <a:xfrm>
            <a:off x="5626100" y="4989513"/>
            <a:ext cx="914400" cy="585787"/>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600" b="1"/>
              <a:t>40-30= 10</a:t>
            </a:r>
          </a:p>
        </p:txBody>
      </p:sp>
      <p:sp>
        <p:nvSpPr>
          <p:cNvPr id="18" name="TextBox 17"/>
          <p:cNvSpPr txBox="1">
            <a:spLocks noChangeArrowheads="1"/>
          </p:cNvSpPr>
          <p:nvPr/>
        </p:nvSpPr>
        <p:spPr bwMode="auto">
          <a:xfrm>
            <a:off x="3717925" y="2005013"/>
            <a:ext cx="609600" cy="369887"/>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0</a:t>
            </a:r>
          </a:p>
        </p:txBody>
      </p:sp>
      <p:sp>
        <p:nvSpPr>
          <p:cNvPr id="19" name="TextBox 18"/>
          <p:cNvSpPr txBox="1">
            <a:spLocks noChangeArrowheads="1"/>
          </p:cNvSpPr>
          <p:nvPr/>
        </p:nvSpPr>
        <p:spPr bwMode="auto">
          <a:xfrm>
            <a:off x="5715000" y="2044700"/>
            <a:ext cx="609600" cy="368300"/>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800</a:t>
            </a:r>
          </a:p>
        </p:txBody>
      </p:sp>
      <p:sp>
        <p:nvSpPr>
          <p:cNvPr id="20" name="TextBox 19"/>
          <p:cNvSpPr txBox="1">
            <a:spLocks noChangeArrowheads="1"/>
          </p:cNvSpPr>
          <p:nvPr/>
        </p:nvSpPr>
        <p:spPr bwMode="auto">
          <a:xfrm>
            <a:off x="5754688" y="2971800"/>
            <a:ext cx="609600" cy="369888"/>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0</a:t>
            </a:r>
          </a:p>
        </p:txBody>
      </p:sp>
      <p:sp>
        <p:nvSpPr>
          <p:cNvPr id="21" name="TextBox 20"/>
          <p:cNvSpPr txBox="1">
            <a:spLocks noChangeArrowheads="1"/>
          </p:cNvSpPr>
          <p:nvPr/>
        </p:nvSpPr>
        <p:spPr bwMode="auto">
          <a:xfrm>
            <a:off x="5791200" y="3886200"/>
            <a:ext cx="609600" cy="369888"/>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0</a:t>
            </a:r>
          </a:p>
        </p:txBody>
      </p:sp>
      <p:sp>
        <p:nvSpPr>
          <p:cNvPr id="22" name="TextBox 21"/>
          <p:cNvSpPr txBox="1">
            <a:spLocks noChangeArrowheads="1"/>
          </p:cNvSpPr>
          <p:nvPr/>
        </p:nvSpPr>
        <p:spPr bwMode="auto">
          <a:xfrm>
            <a:off x="4700588" y="1992313"/>
            <a:ext cx="609600" cy="369887"/>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0</a:t>
            </a:r>
          </a:p>
        </p:txBody>
      </p:sp>
      <p:sp>
        <p:nvSpPr>
          <p:cNvPr id="23" name="TextBox 22"/>
          <p:cNvSpPr txBox="1">
            <a:spLocks noChangeArrowheads="1"/>
          </p:cNvSpPr>
          <p:nvPr/>
        </p:nvSpPr>
        <p:spPr bwMode="auto">
          <a:xfrm>
            <a:off x="1651000" y="2017713"/>
            <a:ext cx="609600" cy="369887"/>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b="1"/>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Horizontal)">
                                      <p:cBhvr>
                                        <p:cTn id="7" dur="500"/>
                                        <p:tgtEl>
                                          <p:spTgt spid="14"/>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Horizontal)">
                                      <p:cBhvr>
                                        <p:cTn id="10" dur="500"/>
                                        <p:tgtEl>
                                          <p:spTgt spid="15"/>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Horizontal)">
                                      <p:cBhvr>
                                        <p:cTn id="13" dur="500"/>
                                        <p:tgtEl>
                                          <p:spTgt spid="16"/>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arn(inHorizontal)">
                                      <p:cBhvr>
                                        <p:cTn id="16" dur="500"/>
                                        <p:tgtEl>
                                          <p:spTgt spid="17"/>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Horizontal)">
                                      <p:cBhvr>
                                        <p:cTn id="19" dur="500"/>
                                        <p:tgtEl>
                                          <p:spTgt spid="11"/>
                                        </p:tgtEl>
                                      </p:cBhvr>
                                    </p:animEffect>
                                  </p:childTnLst>
                                </p:cTn>
                              </p:par>
                              <p:par>
                                <p:cTn id="20" presetID="16" presetClass="entr" presetSubtype="2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Horizontal)">
                                      <p:cBhvr>
                                        <p:cTn id="22" dur="500"/>
                                        <p:tgtEl>
                                          <p:spTgt spid="12"/>
                                        </p:tgtEl>
                                      </p:cBhvr>
                                    </p:animEffect>
                                  </p:childTnLst>
                                </p:cTn>
                              </p:par>
                              <p:par>
                                <p:cTn id="23" presetID="16" presetClass="entr" presetSubtype="26"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Horizontal)">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barn(inHorizontal)">
                                      <p:cBhvr>
                                        <p:cTn id="30" dur="500"/>
                                        <p:tgtEl>
                                          <p:spTgt spid="23"/>
                                        </p:tgtEl>
                                      </p:cBhvr>
                                    </p:animEffect>
                                  </p:childTnLst>
                                </p:cTn>
                              </p:par>
                              <p:par>
                                <p:cTn id="31" presetID="16" presetClass="entr" presetSubtype="2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arn(inHorizontal)">
                                      <p:cBhvr>
                                        <p:cTn id="33" dur="500"/>
                                        <p:tgtEl>
                                          <p:spTgt spid="18"/>
                                        </p:tgtEl>
                                      </p:cBhvr>
                                    </p:animEffect>
                                  </p:childTnLst>
                                </p:cTn>
                              </p:par>
                              <p:par>
                                <p:cTn id="34" presetID="16" presetClass="entr" presetSubtype="26"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barn(inHorizontal)">
                                      <p:cBhvr>
                                        <p:cTn id="36" dur="500"/>
                                        <p:tgtEl>
                                          <p:spTgt spid="22"/>
                                        </p:tgtEl>
                                      </p:cBhvr>
                                    </p:animEffect>
                                  </p:childTnLst>
                                </p:cTn>
                              </p:par>
                              <p:par>
                                <p:cTn id="37" presetID="16" presetClass="entr" presetSubtype="26"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Horizontal)">
                                      <p:cBhvr>
                                        <p:cTn id="39" dur="500"/>
                                        <p:tgtEl>
                                          <p:spTgt spid="19"/>
                                        </p:tgtEl>
                                      </p:cBhvr>
                                    </p:animEffect>
                                  </p:childTnLst>
                                </p:cTn>
                              </p:par>
                              <p:par>
                                <p:cTn id="40" presetID="16" presetClass="entr" presetSubtype="26"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Horizontal)">
                                      <p:cBhvr>
                                        <p:cTn id="42" dur="500"/>
                                        <p:tgtEl>
                                          <p:spTgt spid="20"/>
                                        </p:tgtEl>
                                      </p:cBhvr>
                                    </p:animEffect>
                                  </p:childTnLst>
                                </p:cTn>
                              </p:par>
                              <p:par>
                                <p:cTn id="43" presetID="16" presetClass="entr" presetSubtype="26"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arn(inHorizontal)">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p:bldP spid="15" grpId="0"/>
      <p:bldP spid="16" grpId="0"/>
      <p:bldP spid="17" grpId="0"/>
      <p:bldP spid="18" grpId="0"/>
      <p:bldP spid="19"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
          <p:cNvGraphicFramePr>
            <a:graphicFrameLocks noGrp="1"/>
          </p:cNvGraphicFramePr>
          <p:nvPr>
            <p:ph idx="1"/>
          </p:nvPr>
        </p:nvGraphicFramePr>
        <p:xfrm>
          <a:off x="304800" y="762000"/>
          <a:ext cx="8001000" cy="5029200"/>
        </p:xfrm>
        <a:graphic>
          <a:graphicData uri="http://schemas.openxmlformats.org/drawingml/2006/table">
            <a:tbl>
              <a:tblPr/>
              <a:tblGrid>
                <a:gridCol w="1066800"/>
                <a:gridCol w="838200"/>
                <a:gridCol w="914400"/>
                <a:gridCol w="990600"/>
                <a:gridCol w="1039447"/>
                <a:gridCol w="930031"/>
                <a:gridCol w="996462"/>
                <a:gridCol w="1225060"/>
              </a:tblGrid>
              <a:tr h="838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Arial" charset="0"/>
                        </a:rPr>
                        <a:t>Pabrik</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Gudang</a:t>
                      </a:r>
                      <a:endParaRPr kumimoji="0" lang="en-US" sz="1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1100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1" name="TextBox 4"/>
          <p:cNvSpPr txBox="1">
            <a:spLocks noChangeArrowheads="1"/>
          </p:cNvSpPr>
          <p:nvPr/>
        </p:nvSpPr>
        <p:spPr bwMode="auto">
          <a:xfrm>
            <a:off x="2355850" y="3965575"/>
            <a:ext cx="685800" cy="369888"/>
          </a:xfrm>
          <a:prstGeom prst="rect">
            <a:avLst/>
          </a:prstGeom>
          <a:noFill/>
          <a:ln w="9525">
            <a:noFill/>
            <a:miter lim="800000"/>
            <a:headEnd/>
            <a:tailEnd/>
          </a:ln>
        </p:spPr>
        <p:txBody>
          <a:bodyPr>
            <a:spAutoFit/>
          </a:bodyPr>
          <a:lstStyle/>
          <a:p>
            <a:pPr algn="ctr"/>
            <a:r>
              <a:rPr lang="en-US" b="1"/>
              <a:t>400</a:t>
            </a:r>
          </a:p>
        </p:txBody>
      </p:sp>
      <p:sp>
        <p:nvSpPr>
          <p:cNvPr id="21572" name="TextBox 5"/>
          <p:cNvSpPr txBox="1">
            <a:spLocks noChangeArrowheads="1"/>
          </p:cNvSpPr>
          <p:nvPr/>
        </p:nvSpPr>
        <p:spPr bwMode="auto">
          <a:xfrm>
            <a:off x="2343150" y="2998788"/>
            <a:ext cx="685800" cy="368300"/>
          </a:xfrm>
          <a:prstGeom prst="rect">
            <a:avLst/>
          </a:prstGeom>
          <a:noFill/>
          <a:ln w="9525">
            <a:noFill/>
            <a:miter lim="800000"/>
            <a:headEnd/>
            <a:tailEnd/>
          </a:ln>
        </p:spPr>
        <p:txBody>
          <a:bodyPr>
            <a:spAutoFit/>
          </a:bodyPr>
          <a:lstStyle/>
          <a:p>
            <a:pPr algn="ctr"/>
            <a:r>
              <a:rPr lang="en-US" b="1"/>
              <a:t>0</a:t>
            </a:r>
          </a:p>
        </p:txBody>
      </p:sp>
      <p:sp>
        <p:nvSpPr>
          <p:cNvPr id="21573" name="TextBox 6"/>
          <p:cNvSpPr txBox="1">
            <a:spLocks noChangeArrowheads="1"/>
          </p:cNvSpPr>
          <p:nvPr/>
        </p:nvSpPr>
        <p:spPr bwMode="auto">
          <a:xfrm>
            <a:off x="2320925" y="2192338"/>
            <a:ext cx="685800" cy="369887"/>
          </a:xfrm>
          <a:prstGeom prst="rect">
            <a:avLst/>
          </a:prstGeom>
          <a:noFill/>
          <a:ln w="9525">
            <a:noFill/>
            <a:miter lim="800000"/>
            <a:headEnd/>
            <a:tailEnd/>
          </a:ln>
        </p:spPr>
        <p:txBody>
          <a:bodyPr>
            <a:spAutoFit/>
          </a:bodyPr>
          <a:lstStyle/>
          <a:p>
            <a:pPr algn="ctr"/>
            <a:r>
              <a:rPr lang="en-US" b="1"/>
              <a:t>0</a:t>
            </a:r>
          </a:p>
        </p:txBody>
      </p:sp>
      <p:sp>
        <p:nvSpPr>
          <p:cNvPr id="21574" name="TextBox 7"/>
          <p:cNvSpPr txBox="1">
            <a:spLocks noChangeArrowheads="1"/>
          </p:cNvSpPr>
          <p:nvPr/>
        </p:nvSpPr>
        <p:spPr bwMode="auto">
          <a:xfrm>
            <a:off x="5341938" y="2166938"/>
            <a:ext cx="569912" cy="369887"/>
          </a:xfrm>
          <a:prstGeom prst="rect">
            <a:avLst/>
          </a:prstGeom>
          <a:noFill/>
          <a:ln w="9525">
            <a:noFill/>
            <a:miter lim="800000"/>
            <a:headEnd/>
            <a:tailEnd/>
          </a:ln>
        </p:spPr>
        <p:txBody>
          <a:bodyPr wrap="none">
            <a:spAutoFit/>
          </a:bodyPr>
          <a:lstStyle/>
          <a:p>
            <a:r>
              <a:rPr lang="en-US" b="1"/>
              <a:t>800</a:t>
            </a:r>
          </a:p>
        </p:txBody>
      </p:sp>
      <p:sp>
        <p:nvSpPr>
          <p:cNvPr id="21575" name="TextBox 8"/>
          <p:cNvSpPr txBox="1">
            <a:spLocks noChangeArrowheads="1"/>
          </p:cNvSpPr>
          <p:nvPr/>
        </p:nvSpPr>
        <p:spPr bwMode="auto">
          <a:xfrm>
            <a:off x="3505200" y="2173288"/>
            <a:ext cx="685800" cy="369887"/>
          </a:xfrm>
          <a:prstGeom prst="rect">
            <a:avLst/>
          </a:prstGeom>
          <a:noFill/>
          <a:ln w="9525">
            <a:noFill/>
            <a:miter lim="800000"/>
            <a:headEnd/>
            <a:tailEnd/>
          </a:ln>
        </p:spPr>
        <p:txBody>
          <a:bodyPr>
            <a:spAutoFit/>
          </a:bodyPr>
          <a:lstStyle/>
          <a:p>
            <a:pPr algn="ctr"/>
            <a:r>
              <a:rPr lang="en-US" b="1"/>
              <a:t>0</a:t>
            </a:r>
          </a:p>
        </p:txBody>
      </p:sp>
      <p:sp>
        <p:nvSpPr>
          <p:cNvPr id="21576" name="TextBox 9"/>
          <p:cNvSpPr txBox="1">
            <a:spLocks noChangeArrowheads="1"/>
          </p:cNvSpPr>
          <p:nvPr/>
        </p:nvSpPr>
        <p:spPr bwMode="auto">
          <a:xfrm>
            <a:off x="1485900" y="2174875"/>
            <a:ext cx="685800" cy="369888"/>
          </a:xfrm>
          <a:prstGeom prst="rect">
            <a:avLst/>
          </a:prstGeom>
          <a:noFill/>
          <a:ln w="9525">
            <a:noFill/>
            <a:miter lim="800000"/>
            <a:headEnd/>
            <a:tailEnd/>
          </a:ln>
        </p:spPr>
        <p:txBody>
          <a:bodyPr>
            <a:spAutoFit/>
          </a:bodyPr>
          <a:lstStyle/>
          <a:p>
            <a:pPr algn="ctr"/>
            <a:r>
              <a:rPr lang="en-US" b="1"/>
              <a:t>0</a:t>
            </a:r>
          </a:p>
        </p:txBody>
      </p:sp>
      <p:sp>
        <p:nvSpPr>
          <p:cNvPr id="21577" name="TextBox 10"/>
          <p:cNvSpPr txBox="1">
            <a:spLocks noChangeArrowheads="1"/>
          </p:cNvSpPr>
          <p:nvPr/>
        </p:nvSpPr>
        <p:spPr bwMode="auto">
          <a:xfrm>
            <a:off x="4383088" y="2184400"/>
            <a:ext cx="685800" cy="369888"/>
          </a:xfrm>
          <a:prstGeom prst="rect">
            <a:avLst/>
          </a:prstGeom>
          <a:noFill/>
          <a:ln w="9525">
            <a:noFill/>
            <a:miter lim="800000"/>
            <a:headEnd/>
            <a:tailEnd/>
          </a:ln>
        </p:spPr>
        <p:txBody>
          <a:bodyPr>
            <a:spAutoFit/>
          </a:bodyPr>
          <a:lstStyle/>
          <a:p>
            <a:pPr algn="ctr"/>
            <a:r>
              <a:rPr lang="en-US" b="1"/>
              <a:t>0</a:t>
            </a:r>
          </a:p>
        </p:txBody>
      </p:sp>
      <p:sp>
        <p:nvSpPr>
          <p:cNvPr id="21578" name="TextBox 11"/>
          <p:cNvSpPr txBox="1">
            <a:spLocks noChangeArrowheads="1"/>
          </p:cNvSpPr>
          <p:nvPr/>
        </p:nvSpPr>
        <p:spPr bwMode="auto">
          <a:xfrm>
            <a:off x="5264150" y="3956050"/>
            <a:ext cx="685800" cy="369888"/>
          </a:xfrm>
          <a:prstGeom prst="rect">
            <a:avLst/>
          </a:prstGeom>
          <a:noFill/>
          <a:ln w="9525">
            <a:noFill/>
            <a:miter lim="800000"/>
            <a:headEnd/>
            <a:tailEnd/>
          </a:ln>
        </p:spPr>
        <p:txBody>
          <a:bodyPr>
            <a:spAutoFit/>
          </a:bodyPr>
          <a:lstStyle/>
          <a:p>
            <a:pPr algn="ctr"/>
            <a:r>
              <a:rPr lang="en-US" b="1"/>
              <a:t>0</a:t>
            </a:r>
          </a:p>
        </p:txBody>
      </p:sp>
      <p:sp>
        <p:nvSpPr>
          <p:cNvPr id="21579" name="TextBox 12"/>
          <p:cNvSpPr txBox="1">
            <a:spLocks noChangeArrowheads="1"/>
          </p:cNvSpPr>
          <p:nvPr/>
        </p:nvSpPr>
        <p:spPr bwMode="auto">
          <a:xfrm>
            <a:off x="5265738" y="3016250"/>
            <a:ext cx="685800" cy="369888"/>
          </a:xfrm>
          <a:prstGeom prst="rect">
            <a:avLst/>
          </a:prstGeom>
          <a:noFill/>
          <a:ln w="9525">
            <a:noFill/>
            <a:miter lim="800000"/>
            <a:headEnd/>
            <a:tailEnd/>
          </a:ln>
        </p:spPr>
        <p:txBody>
          <a:bodyPr>
            <a:spAutoFit/>
          </a:bodyPr>
          <a:lstStyle/>
          <a:p>
            <a:pPr algn="ctr"/>
            <a:r>
              <a:rPr lang="en-US" b="1"/>
              <a:t>0</a:t>
            </a:r>
          </a:p>
        </p:txBody>
      </p:sp>
      <p:sp>
        <p:nvSpPr>
          <p:cNvPr id="21580" name="TextBox 13"/>
          <p:cNvSpPr txBox="1">
            <a:spLocks noChangeArrowheads="1"/>
          </p:cNvSpPr>
          <p:nvPr/>
        </p:nvSpPr>
        <p:spPr bwMode="auto">
          <a:xfrm>
            <a:off x="1384300" y="5122863"/>
            <a:ext cx="814388" cy="523875"/>
          </a:xfrm>
          <a:prstGeom prst="rect">
            <a:avLst/>
          </a:prstGeom>
          <a:solidFill>
            <a:srgbClr val="FFC000"/>
          </a:solidFill>
          <a:ln w="9525">
            <a:noFill/>
            <a:miter lim="800000"/>
            <a:headEnd/>
            <a:tailEnd/>
          </a:ln>
        </p:spPr>
        <p:txBody>
          <a:bodyPr>
            <a:spAutoFit/>
          </a:bodyPr>
          <a:lstStyle/>
          <a:p>
            <a:pPr algn="ctr"/>
            <a:r>
              <a:rPr lang="en-US" sz="1400" b="1"/>
              <a:t>80-40= 40</a:t>
            </a:r>
          </a:p>
        </p:txBody>
      </p:sp>
      <p:sp>
        <p:nvSpPr>
          <p:cNvPr id="21581" name="TextBox 14"/>
          <p:cNvSpPr txBox="1">
            <a:spLocks noChangeArrowheads="1"/>
          </p:cNvSpPr>
          <p:nvPr/>
        </p:nvSpPr>
        <p:spPr bwMode="auto">
          <a:xfrm>
            <a:off x="4214813" y="5159375"/>
            <a:ext cx="814387" cy="522288"/>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60-60= 0</a:t>
            </a:r>
          </a:p>
        </p:txBody>
      </p:sp>
      <p:sp>
        <p:nvSpPr>
          <p:cNvPr id="21582" name="TextBox 15"/>
          <p:cNvSpPr txBox="1">
            <a:spLocks noChangeArrowheads="1"/>
          </p:cNvSpPr>
          <p:nvPr/>
        </p:nvSpPr>
        <p:spPr bwMode="auto">
          <a:xfrm>
            <a:off x="3200400" y="5148263"/>
            <a:ext cx="814388" cy="523875"/>
          </a:xfrm>
          <a:prstGeom prst="rect">
            <a:avLst/>
          </a:prstGeom>
          <a:noFill/>
          <a:ln w="9525">
            <a:noFill/>
            <a:miter lim="800000"/>
            <a:headEnd/>
            <a:tailEnd/>
          </a:ln>
        </p:spPr>
        <p:txBody>
          <a:bodyPr>
            <a:spAutoFit/>
          </a:bodyPr>
          <a:lstStyle/>
          <a:p>
            <a:pPr algn="ctr">
              <a:spcBef>
                <a:spcPct val="20000"/>
              </a:spcBef>
              <a:buClr>
                <a:schemeClr val="tx2"/>
              </a:buClr>
              <a:buSzPct val="70000"/>
            </a:pPr>
            <a:r>
              <a:rPr lang="en-US" sz="1400" b="1"/>
              <a:t>70-60= 10</a:t>
            </a:r>
          </a:p>
        </p:txBody>
      </p:sp>
      <p:sp>
        <p:nvSpPr>
          <p:cNvPr id="21583" name="TextBox 16"/>
          <p:cNvSpPr txBox="1">
            <a:spLocks noChangeArrowheads="1"/>
          </p:cNvSpPr>
          <p:nvPr/>
        </p:nvSpPr>
        <p:spPr bwMode="auto">
          <a:xfrm>
            <a:off x="7162800" y="2819400"/>
            <a:ext cx="990600" cy="584200"/>
          </a:xfrm>
          <a:prstGeom prst="rect">
            <a:avLst/>
          </a:prstGeom>
          <a:noFill/>
          <a:ln w="9525">
            <a:noFill/>
            <a:miter lim="800000"/>
            <a:headEnd/>
            <a:tailEnd/>
          </a:ln>
        </p:spPr>
        <p:txBody>
          <a:bodyPr>
            <a:spAutoFit/>
          </a:bodyPr>
          <a:lstStyle/>
          <a:p>
            <a:pPr algn="ctr"/>
            <a:r>
              <a:rPr lang="en-US" sz="1600" b="1"/>
              <a:t>60-40= </a:t>
            </a:r>
            <a:r>
              <a:rPr lang="id-ID" sz="1600" b="1"/>
              <a:t>2</a:t>
            </a:r>
            <a:r>
              <a:rPr lang="en-US" sz="1600" b="1"/>
              <a:t>0</a:t>
            </a:r>
          </a:p>
        </p:txBody>
      </p:sp>
      <p:sp>
        <p:nvSpPr>
          <p:cNvPr id="21584" name="TextBox 17"/>
          <p:cNvSpPr txBox="1">
            <a:spLocks noChangeArrowheads="1"/>
          </p:cNvSpPr>
          <p:nvPr/>
        </p:nvSpPr>
        <p:spPr bwMode="auto">
          <a:xfrm>
            <a:off x="7162800" y="3733800"/>
            <a:ext cx="990600" cy="584200"/>
          </a:xfrm>
          <a:prstGeom prst="rect">
            <a:avLst/>
          </a:prstGeom>
          <a:noFill/>
          <a:ln w="9525">
            <a:noFill/>
            <a:miter lim="800000"/>
            <a:headEnd/>
            <a:tailEnd/>
          </a:ln>
        </p:spPr>
        <p:txBody>
          <a:bodyPr>
            <a:spAutoFit/>
          </a:bodyPr>
          <a:lstStyle/>
          <a:p>
            <a:pPr algn="ctr"/>
            <a:r>
              <a:rPr lang="en-US" sz="1600" b="1"/>
              <a:t>60-60= 0</a:t>
            </a:r>
          </a:p>
        </p:txBody>
      </p:sp>
      <p:sp>
        <p:nvSpPr>
          <p:cNvPr id="17" name="TextBox 4"/>
          <p:cNvSpPr txBox="1">
            <a:spLocks noChangeArrowheads="1"/>
          </p:cNvSpPr>
          <p:nvPr/>
        </p:nvSpPr>
        <p:spPr bwMode="auto">
          <a:xfrm>
            <a:off x="1447800" y="3024188"/>
            <a:ext cx="685800" cy="369887"/>
          </a:xfrm>
          <a:prstGeom prst="rect">
            <a:avLst/>
          </a:prstGeom>
          <a:noFill/>
          <a:ln w="9525">
            <a:noFill/>
            <a:miter lim="800000"/>
            <a:headEnd/>
            <a:tailEnd/>
          </a:ln>
        </p:spPr>
        <p:txBody>
          <a:bodyPr>
            <a:spAutoFit/>
          </a:bodyPr>
          <a:lstStyle/>
          <a:p>
            <a:pPr algn="ctr"/>
            <a:r>
              <a:rPr lang="en-US" b="1"/>
              <a:t>400</a:t>
            </a:r>
          </a:p>
        </p:txBody>
      </p:sp>
      <p:sp>
        <p:nvSpPr>
          <p:cNvPr id="18" name="TextBox 5"/>
          <p:cNvSpPr txBox="1">
            <a:spLocks noChangeArrowheads="1"/>
          </p:cNvSpPr>
          <p:nvPr/>
        </p:nvSpPr>
        <p:spPr bwMode="auto">
          <a:xfrm>
            <a:off x="1447800" y="3962400"/>
            <a:ext cx="685800" cy="368300"/>
          </a:xfrm>
          <a:prstGeom prst="rect">
            <a:avLst/>
          </a:prstGeom>
          <a:noFill/>
          <a:ln w="9525">
            <a:noFill/>
            <a:miter lim="800000"/>
            <a:headEnd/>
            <a:tailEnd/>
          </a:ln>
        </p:spPr>
        <p:txBody>
          <a:bodyPr>
            <a:spAutoFit/>
          </a:bodyPr>
          <a:lstStyle/>
          <a:p>
            <a:pPr algn="ctr"/>
            <a:r>
              <a:rPr lang="en-US" b="1"/>
              <a:t>0</a:t>
            </a:r>
          </a:p>
        </p:txBody>
      </p:sp>
      <p:sp>
        <p:nvSpPr>
          <p:cNvPr id="19" name="TextBox 12"/>
          <p:cNvSpPr txBox="1">
            <a:spLocks noChangeArrowheads="1"/>
          </p:cNvSpPr>
          <p:nvPr/>
        </p:nvSpPr>
        <p:spPr bwMode="auto">
          <a:xfrm>
            <a:off x="6235700" y="3022600"/>
            <a:ext cx="685800" cy="368300"/>
          </a:xfrm>
          <a:prstGeom prst="rect">
            <a:avLst/>
          </a:prstGeom>
          <a:noFill/>
          <a:ln w="9525">
            <a:noFill/>
            <a:miter lim="800000"/>
            <a:headEnd/>
            <a:tailEnd/>
          </a:ln>
        </p:spPr>
        <p:txBody>
          <a:bodyPr>
            <a:spAutoFit/>
          </a:bodyPr>
          <a:lstStyle/>
          <a:p>
            <a:pPr algn="ctr"/>
            <a:r>
              <a:rPr lang="en-US" b="1"/>
              <a:t>200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1580"/>
                                        </p:tgtEl>
                                        <p:attrNameLst>
                                          <p:attrName>style.visibility</p:attrName>
                                        </p:attrNameLst>
                                      </p:cBhvr>
                                      <p:to>
                                        <p:strVal val="visible"/>
                                      </p:to>
                                    </p:set>
                                    <p:animEffect transition="in" filter="barn(inHorizontal)">
                                      <p:cBhvr>
                                        <p:cTn id="7" dur="500"/>
                                        <p:tgtEl>
                                          <p:spTgt spid="21580"/>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21582"/>
                                        </p:tgtEl>
                                        <p:attrNameLst>
                                          <p:attrName>style.visibility</p:attrName>
                                        </p:attrNameLst>
                                      </p:cBhvr>
                                      <p:to>
                                        <p:strVal val="visible"/>
                                      </p:to>
                                    </p:set>
                                    <p:animEffect transition="in" filter="barn(inHorizontal)">
                                      <p:cBhvr>
                                        <p:cTn id="10" dur="500"/>
                                        <p:tgtEl>
                                          <p:spTgt spid="21582"/>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21581"/>
                                        </p:tgtEl>
                                        <p:attrNameLst>
                                          <p:attrName>style.visibility</p:attrName>
                                        </p:attrNameLst>
                                      </p:cBhvr>
                                      <p:to>
                                        <p:strVal val="visible"/>
                                      </p:to>
                                    </p:set>
                                    <p:animEffect transition="in" filter="barn(inHorizontal)">
                                      <p:cBhvr>
                                        <p:cTn id="13" dur="500"/>
                                        <p:tgtEl>
                                          <p:spTgt spid="21581"/>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21584"/>
                                        </p:tgtEl>
                                        <p:attrNameLst>
                                          <p:attrName>style.visibility</p:attrName>
                                        </p:attrNameLst>
                                      </p:cBhvr>
                                      <p:to>
                                        <p:strVal val="visible"/>
                                      </p:to>
                                    </p:set>
                                    <p:animEffect transition="in" filter="barn(inHorizontal)">
                                      <p:cBhvr>
                                        <p:cTn id="16" dur="500"/>
                                        <p:tgtEl>
                                          <p:spTgt spid="21584"/>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21583"/>
                                        </p:tgtEl>
                                        <p:attrNameLst>
                                          <p:attrName>style.visibility</p:attrName>
                                        </p:attrNameLst>
                                      </p:cBhvr>
                                      <p:to>
                                        <p:strVal val="visible"/>
                                      </p:to>
                                    </p:set>
                                    <p:animEffect transition="in" filter="barn(inHorizontal)">
                                      <p:cBhvr>
                                        <p:cTn id="19" dur="500"/>
                                        <p:tgtEl>
                                          <p:spTgt spid="2158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inHorizontal)">
                                      <p:cBhvr>
                                        <p:cTn id="24" dur="500"/>
                                        <p:tgtEl>
                                          <p:spTgt spid="17"/>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Horizontal)">
                                      <p:cBhvr>
                                        <p:cTn id="27" dur="500"/>
                                        <p:tgtEl>
                                          <p:spTgt spid="18"/>
                                        </p:tgtEl>
                                      </p:cBhvr>
                                    </p:animEffect>
                                  </p:childTnLst>
                                </p:cTn>
                              </p:par>
                            </p:childTnLst>
                          </p:cTn>
                        </p:par>
                        <p:par>
                          <p:cTn id="28" fill="hold">
                            <p:stCondLst>
                              <p:cond delay="500"/>
                            </p:stCondLst>
                            <p:childTnLst>
                              <p:par>
                                <p:cTn id="29" presetID="16" presetClass="entr" presetSubtype="2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arn(inHorizontal)">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0" grpId="0" animBg="1"/>
      <p:bldP spid="21581" grpId="0"/>
      <p:bldP spid="21582" grpId="0"/>
      <p:bldP spid="21583" grpId="0"/>
      <p:bldP spid="21584"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MODEL TRANSPORTASI</a:t>
            </a:r>
            <a:endParaRPr lang="en-GB" smtClean="0"/>
          </a:p>
        </p:txBody>
      </p:sp>
      <p:sp>
        <p:nvSpPr>
          <p:cNvPr id="4099" name="Rectangle 3"/>
          <p:cNvSpPr>
            <a:spLocks noGrp="1" noChangeArrowheads="1"/>
          </p:cNvSpPr>
          <p:nvPr>
            <p:ph idx="1"/>
          </p:nvPr>
        </p:nvSpPr>
        <p:spPr/>
        <p:txBody>
          <a:bodyPr>
            <a:normAutofit fontScale="92500"/>
          </a:bodyPr>
          <a:lstStyle/>
          <a:p>
            <a:pPr algn="just" eaLnBrk="1" hangingPunct="1"/>
            <a:r>
              <a:rPr lang="en-US" smtClean="0"/>
              <a:t>Metode yang digunakan untuk mengatur distribusi dari sumber-sumber yang menyediakan produk yang sama, ke tempat-tempat yang membutuhkan secara optimal.</a:t>
            </a:r>
          </a:p>
          <a:p>
            <a:pPr algn="just" eaLnBrk="1" hangingPunct="1"/>
            <a:r>
              <a:rPr lang="en-US" smtClean="0"/>
              <a:t>Metode transportasi digunakan untuk memecahkan masalah bisnis, pembelanjaan modal, alokasi dana untuk investasi, analisis lokasi, keseimbangan lini perakitan dan perencanaan serta scheduling produksi.</a:t>
            </a:r>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4"/>
          <p:cNvGraphicFramePr>
            <a:graphicFrameLocks noGrp="1"/>
          </p:cNvGraphicFramePr>
          <p:nvPr>
            <p:ph idx="1"/>
          </p:nvPr>
        </p:nvGraphicFramePr>
        <p:xfrm>
          <a:off x="304800" y="838200"/>
          <a:ext cx="8229601" cy="4622084"/>
        </p:xfrm>
        <a:graphic>
          <a:graphicData uri="http://schemas.openxmlformats.org/drawingml/2006/table">
            <a:tbl>
              <a:tblPr/>
              <a:tblGrid>
                <a:gridCol w="1269470"/>
                <a:gridCol w="935399"/>
                <a:gridCol w="1069027"/>
                <a:gridCol w="1002213"/>
                <a:gridCol w="990759"/>
                <a:gridCol w="935399"/>
                <a:gridCol w="1013667"/>
                <a:gridCol w="1013667"/>
              </a:tblGrid>
              <a:tr h="7096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err="1" smtClean="0">
                          <a:ln>
                            <a:noFill/>
                          </a:ln>
                          <a:solidFill>
                            <a:schemeClr val="tx1"/>
                          </a:solidFill>
                          <a:effectLst/>
                          <a:latin typeface="Arial" charset="0"/>
                        </a:rPr>
                        <a:t>Pabrik</a:t>
                      </a:r>
                      <a:r>
                        <a:rPr kumimoji="0" lang="en-US" sz="1800" b="1" i="0" u="none" strike="noStrike" cap="none" normalizeH="0" baseline="0" dirty="0" smtClean="0">
                          <a:ln>
                            <a:noFill/>
                          </a:ln>
                          <a:solidFill>
                            <a:schemeClr val="tx1"/>
                          </a:solidFill>
                          <a:effectLst/>
                          <a:latin typeface="Arial" charset="0"/>
                        </a:rPr>
                        <a:t>/ </a:t>
                      </a:r>
                      <a:r>
                        <a:rPr kumimoji="0" lang="en-US" sz="1800" b="1" i="0" u="none" strike="noStrike" cap="none" normalizeH="0" baseline="0" dirty="0" err="1" smtClean="0">
                          <a:ln>
                            <a:noFill/>
                          </a:ln>
                          <a:solidFill>
                            <a:schemeClr val="tx1"/>
                          </a:solidFill>
                          <a:effectLst/>
                          <a:latin typeface="Arial" charset="0"/>
                        </a:rPr>
                        <a:t>Gudang</a:t>
                      </a:r>
                      <a:endParaRPr kumimoji="0" lang="en-US" sz="18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G1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G5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30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70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50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P3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60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1100</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967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IV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95" name="TextBox 5"/>
          <p:cNvSpPr txBox="1">
            <a:spLocks noChangeArrowheads="1"/>
          </p:cNvSpPr>
          <p:nvPr/>
        </p:nvSpPr>
        <p:spPr bwMode="auto">
          <a:xfrm>
            <a:off x="2673350" y="3822700"/>
            <a:ext cx="685800" cy="369888"/>
          </a:xfrm>
          <a:prstGeom prst="rect">
            <a:avLst/>
          </a:prstGeom>
          <a:noFill/>
          <a:ln w="9525">
            <a:noFill/>
            <a:miter lim="800000"/>
            <a:headEnd/>
            <a:tailEnd/>
          </a:ln>
        </p:spPr>
        <p:txBody>
          <a:bodyPr>
            <a:spAutoFit/>
          </a:bodyPr>
          <a:lstStyle/>
          <a:p>
            <a:pPr algn="ctr"/>
            <a:r>
              <a:rPr lang="en-US" b="1"/>
              <a:t>400</a:t>
            </a:r>
          </a:p>
        </p:txBody>
      </p:sp>
      <p:sp>
        <p:nvSpPr>
          <p:cNvPr id="22596" name="TextBox 6"/>
          <p:cNvSpPr txBox="1">
            <a:spLocks noChangeArrowheads="1"/>
          </p:cNvSpPr>
          <p:nvPr/>
        </p:nvSpPr>
        <p:spPr bwMode="auto">
          <a:xfrm>
            <a:off x="2673350" y="2882900"/>
            <a:ext cx="685800" cy="368300"/>
          </a:xfrm>
          <a:prstGeom prst="rect">
            <a:avLst/>
          </a:prstGeom>
          <a:noFill/>
          <a:ln w="9525">
            <a:noFill/>
            <a:miter lim="800000"/>
            <a:headEnd/>
            <a:tailEnd/>
          </a:ln>
        </p:spPr>
        <p:txBody>
          <a:bodyPr>
            <a:spAutoFit/>
          </a:bodyPr>
          <a:lstStyle/>
          <a:p>
            <a:pPr algn="ctr"/>
            <a:r>
              <a:rPr lang="en-US" b="1"/>
              <a:t>0</a:t>
            </a:r>
          </a:p>
        </p:txBody>
      </p:sp>
      <p:sp>
        <p:nvSpPr>
          <p:cNvPr id="22597" name="TextBox 7"/>
          <p:cNvSpPr txBox="1">
            <a:spLocks noChangeArrowheads="1"/>
          </p:cNvSpPr>
          <p:nvPr/>
        </p:nvSpPr>
        <p:spPr bwMode="auto">
          <a:xfrm>
            <a:off x="2673350" y="1993900"/>
            <a:ext cx="685800" cy="369888"/>
          </a:xfrm>
          <a:prstGeom prst="rect">
            <a:avLst/>
          </a:prstGeom>
          <a:noFill/>
          <a:ln w="9525">
            <a:noFill/>
            <a:miter lim="800000"/>
            <a:headEnd/>
            <a:tailEnd/>
          </a:ln>
        </p:spPr>
        <p:txBody>
          <a:bodyPr>
            <a:spAutoFit/>
          </a:bodyPr>
          <a:lstStyle/>
          <a:p>
            <a:pPr algn="ctr"/>
            <a:r>
              <a:rPr lang="en-US" b="1"/>
              <a:t>0</a:t>
            </a:r>
          </a:p>
        </p:txBody>
      </p:sp>
      <p:sp>
        <p:nvSpPr>
          <p:cNvPr id="22598" name="TextBox 8"/>
          <p:cNvSpPr txBox="1">
            <a:spLocks noChangeArrowheads="1"/>
          </p:cNvSpPr>
          <p:nvPr/>
        </p:nvSpPr>
        <p:spPr bwMode="auto">
          <a:xfrm>
            <a:off x="1771650" y="2832100"/>
            <a:ext cx="569913" cy="369888"/>
          </a:xfrm>
          <a:prstGeom prst="rect">
            <a:avLst/>
          </a:prstGeom>
          <a:noFill/>
          <a:ln w="9525">
            <a:noFill/>
            <a:miter lim="800000"/>
            <a:headEnd/>
            <a:tailEnd/>
          </a:ln>
        </p:spPr>
        <p:txBody>
          <a:bodyPr wrap="none">
            <a:spAutoFit/>
          </a:bodyPr>
          <a:lstStyle/>
          <a:p>
            <a:r>
              <a:rPr lang="en-US" b="1"/>
              <a:t>400</a:t>
            </a:r>
          </a:p>
        </p:txBody>
      </p:sp>
      <p:sp>
        <p:nvSpPr>
          <p:cNvPr id="22599" name="TextBox 9"/>
          <p:cNvSpPr txBox="1">
            <a:spLocks noChangeArrowheads="1"/>
          </p:cNvSpPr>
          <p:nvPr/>
        </p:nvSpPr>
        <p:spPr bwMode="auto">
          <a:xfrm>
            <a:off x="1695450" y="3810000"/>
            <a:ext cx="685800" cy="369888"/>
          </a:xfrm>
          <a:prstGeom prst="rect">
            <a:avLst/>
          </a:prstGeom>
          <a:noFill/>
          <a:ln w="9525">
            <a:noFill/>
            <a:miter lim="800000"/>
            <a:headEnd/>
            <a:tailEnd/>
          </a:ln>
        </p:spPr>
        <p:txBody>
          <a:bodyPr>
            <a:spAutoFit/>
          </a:bodyPr>
          <a:lstStyle/>
          <a:p>
            <a:pPr algn="ctr"/>
            <a:r>
              <a:rPr lang="en-US" b="1"/>
              <a:t>0</a:t>
            </a:r>
          </a:p>
        </p:txBody>
      </p:sp>
      <p:sp>
        <p:nvSpPr>
          <p:cNvPr id="22600" name="TextBox 10"/>
          <p:cNvSpPr txBox="1">
            <a:spLocks noChangeArrowheads="1"/>
          </p:cNvSpPr>
          <p:nvPr/>
        </p:nvSpPr>
        <p:spPr bwMode="auto">
          <a:xfrm>
            <a:off x="1708150" y="1976438"/>
            <a:ext cx="685800" cy="369887"/>
          </a:xfrm>
          <a:prstGeom prst="rect">
            <a:avLst/>
          </a:prstGeom>
          <a:noFill/>
          <a:ln w="9525">
            <a:noFill/>
            <a:miter lim="800000"/>
            <a:headEnd/>
            <a:tailEnd/>
          </a:ln>
        </p:spPr>
        <p:txBody>
          <a:bodyPr>
            <a:spAutoFit/>
          </a:bodyPr>
          <a:lstStyle/>
          <a:p>
            <a:pPr algn="ctr"/>
            <a:r>
              <a:rPr lang="en-US" b="1"/>
              <a:t>0</a:t>
            </a:r>
          </a:p>
        </p:txBody>
      </p:sp>
      <p:sp>
        <p:nvSpPr>
          <p:cNvPr id="22601" name="TextBox 11"/>
          <p:cNvSpPr txBox="1">
            <a:spLocks noChangeArrowheads="1"/>
          </p:cNvSpPr>
          <p:nvPr/>
        </p:nvSpPr>
        <p:spPr bwMode="auto">
          <a:xfrm>
            <a:off x="5700713" y="2014538"/>
            <a:ext cx="685800" cy="369887"/>
          </a:xfrm>
          <a:prstGeom prst="rect">
            <a:avLst/>
          </a:prstGeom>
          <a:noFill/>
          <a:ln w="9525">
            <a:noFill/>
            <a:miter lim="800000"/>
            <a:headEnd/>
            <a:tailEnd/>
          </a:ln>
        </p:spPr>
        <p:txBody>
          <a:bodyPr>
            <a:spAutoFit/>
          </a:bodyPr>
          <a:lstStyle/>
          <a:p>
            <a:pPr algn="ctr"/>
            <a:r>
              <a:rPr lang="en-US" b="1"/>
              <a:t>800</a:t>
            </a:r>
          </a:p>
        </p:txBody>
      </p:sp>
      <p:sp>
        <p:nvSpPr>
          <p:cNvPr id="22602" name="TextBox 12"/>
          <p:cNvSpPr txBox="1">
            <a:spLocks noChangeArrowheads="1"/>
          </p:cNvSpPr>
          <p:nvPr/>
        </p:nvSpPr>
        <p:spPr bwMode="auto">
          <a:xfrm>
            <a:off x="5697538" y="3870325"/>
            <a:ext cx="685800" cy="369888"/>
          </a:xfrm>
          <a:prstGeom prst="rect">
            <a:avLst/>
          </a:prstGeom>
          <a:noFill/>
          <a:ln w="9525">
            <a:noFill/>
            <a:miter lim="800000"/>
            <a:headEnd/>
            <a:tailEnd/>
          </a:ln>
        </p:spPr>
        <p:txBody>
          <a:bodyPr>
            <a:spAutoFit/>
          </a:bodyPr>
          <a:lstStyle/>
          <a:p>
            <a:pPr algn="ctr"/>
            <a:r>
              <a:rPr lang="en-US" b="1"/>
              <a:t>0</a:t>
            </a:r>
          </a:p>
        </p:txBody>
      </p:sp>
      <p:sp>
        <p:nvSpPr>
          <p:cNvPr id="22603" name="TextBox 13"/>
          <p:cNvSpPr txBox="1">
            <a:spLocks noChangeArrowheads="1"/>
          </p:cNvSpPr>
          <p:nvPr/>
        </p:nvSpPr>
        <p:spPr bwMode="auto">
          <a:xfrm>
            <a:off x="5697538" y="2943225"/>
            <a:ext cx="685800" cy="369888"/>
          </a:xfrm>
          <a:prstGeom prst="rect">
            <a:avLst/>
          </a:prstGeom>
          <a:noFill/>
          <a:ln w="9525">
            <a:noFill/>
            <a:miter lim="800000"/>
            <a:headEnd/>
            <a:tailEnd/>
          </a:ln>
        </p:spPr>
        <p:txBody>
          <a:bodyPr>
            <a:spAutoFit/>
          </a:bodyPr>
          <a:lstStyle/>
          <a:p>
            <a:pPr algn="ctr"/>
            <a:r>
              <a:rPr lang="en-US" b="1"/>
              <a:t>0</a:t>
            </a:r>
          </a:p>
        </p:txBody>
      </p:sp>
      <p:sp>
        <p:nvSpPr>
          <p:cNvPr id="22604" name="TextBox 14"/>
          <p:cNvSpPr txBox="1">
            <a:spLocks noChangeArrowheads="1"/>
          </p:cNvSpPr>
          <p:nvPr/>
        </p:nvSpPr>
        <p:spPr bwMode="auto">
          <a:xfrm>
            <a:off x="4746625" y="2019300"/>
            <a:ext cx="685800" cy="369888"/>
          </a:xfrm>
          <a:prstGeom prst="rect">
            <a:avLst/>
          </a:prstGeom>
          <a:noFill/>
          <a:ln w="9525">
            <a:noFill/>
            <a:miter lim="800000"/>
            <a:headEnd/>
            <a:tailEnd/>
          </a:ln>
        </p:spPr>
        <p:txBody>
          <a:bodyPr>
            <a:spAutoFit/>
          </a:bodyPr>
          <a:lstStyle/>
          <a:p>
            <a:pPr algn="ctr"/>
            <a:r>
              <a:rPr lang="en-US" b="1"/>
              <a:t>0</a:t>
            </a:r>
          </a:p>
        </p:txBody>
      </p:sp>
      <p:sp>
        <p:nvSpPr>
          <p:cNvPr id="22605" name="TextBox 15"/>
          <p:cNvSpPr txBox="1">
            <a:spLocks noChangeArrowheads="1"/>
          </p:cNvSpPr>
          <p:nvPr/>
        </p:nvSpPr>
        <p:spPr bwMode="auto">
          <a:xfrm>
            <a:off x="3741738" y="1976438"/>
            <a:ext cx="685800" cy="369887"/>
          </a:xfrm>
          <a:prstGeom prst="rect">
            <a:avLst/>
          </a:prstGeom>
          <a:noFill/>
          <a:ln w="9525">
            <a:noFill/>
            <a:miter lim="800000"/>
            <a:headEnd/>
            <a:tailEnd/>
          </a:ln>
        </p:spPr>
        <p:txBody>
          <a:bodyPr>
            <a:spAutoFit/>
          </a:bodyPr>
          <a:lstStyle/>
          <a:p>
            <a:pPr algn="ctr"/>
            <a:r>
              <a:rPr lang="en-US" b="1"/>
              <a:t>0</a:t>
            </a:r>
          </a:p>
        </p:txBody>
      </p:sp>
      <p:sp>
        <p:nvSpPr>
          <p:cNvPr id="19" name="TextBox 18"/>
          <p:cNvSpPr txBox="1">
            <a:spLocks noChangeArrowheads="1"/>
          </p:cNvSpPr>
          <p:nvPr/>
        </p:nvSpPr>
        <p:spPr bwMode="auto">
          <a:xfrm>
            <a:off x="4711700" y="2954338"/>
            <a:ext cx="685800" cy="369887"/>
          </a:xfrm>
          <a:prstGeom prst="rect">
            <a:avLst/>
          </a:prstGeom>
          <a:noFill/>
          <a:ln w="9525">
            <a:noFill/>
            <a:miter lim="800000"/>
            <a:headEnd/>
            <a:tailEnd/>
          </a:ln>
        </p:spPr>
        <p:txBody>
          <a:bodyPr>
            <a:spAutoFit/>
          </a:bodyPr>
          <a:lstStyle/>
          <a:p>
            <a:pPr algn="ctr"/>
            <a:r>
              <a:rPr lang="en-US" b="1"/>
              <a:t>200</a:t>
            </a:r>
          </a:p>
        </p:txBody>
      </p:sp>
      <p:sp>
        <p:nvSpPr>
          <p:cNvPr id="20" name="TextBox 19"/>
          <p:cNvSpPr txBox="1">
            <a:spLocks noChangeArrowheads="1"/>
          </p:cNvSpPr>
          <p:nvPr/>
        </p:nvSpPr>
        <p:spPr bwMode="auto">
          <a:xfrm>
            <a:off x="4748213" y="3881438"/>
            <a:ext cx="685800" cy="369887"/>
          </a:xfrm>
          <a:prstGeom prst="rect">
            <a:avLst/>
          </a:prstGeom>
          <a:noFill/>
          <a:ln w="9525">
            <a:noFill/>
            <a:miter lim="800000"/>
            <a:headEnd/>
            <a:tailEnd/>
          </a:ln>
        </p:spPr>
        <p:txBody>
          <a:bodyPr>
            <a:spAutoFit/>
          </a:bodyPr>
          <a:lstStyle/>
          <a:p>
            <a:pPr algn="ctr"/>
            <a:r>
              <a:rPr lang="en-US" b="1"/>
              <a:t>200</a:t>
            </a:r>
          </a:p>
        </p:txBody>
      </p:sp>
      <p:sp>
        <p:nvSpPr>
          <p:cNvPr id="27" name="TextBox 11"/>
          <p:cNvSpPr txBox="1">
            <a:spLocks noChangeArrowheads="1"/>
          </p:cNvSpPr>
          <p:nvPr/>
        </p:nvSpPr>
        <p:spPr bwMode="auto">
          <a:xfrm>
            <a:off x="7567613" y="2560638"/>
            <a:ext cx="914400" cy="584200"/>
          </a:xfrm>
          <a:prstGeom prst="rect">
            <a:avLst/>
          </a:prstGeom>
          <a:solidFill>
            <a:srgbClr val="FFC000"/>
          </a:solidFill>
          <a:ln w="9525">
            <a:solidFill>
              <a:schemeClr val="accent1"/>
            </a:solidFill>
            <a:miter lim="800000"/>
            <a:headEnd/>
            <a:tailEnd/>
          </a:ln>
        </p:spPr>
        <p:txBody>
          <a:bodyPr>
            <a:spAutoFit/>
          </a:bodyPr>
          <a:lstStyle/>
          <a:p>
            <a:pPr algn="ctr"/>
            <a:r>
              <a:rPr lang="en-US" sz="1600" b="1"/>
              <a:t>70-60= 10</a:t>
            </a:r>
          </a:p>
        </p:txBody>
      </p:sp>
      <p:sp>
        <p:nvSpPr>
          <p:cNvPr id="31" name="TextBox 11"/>
          <p:cNvSpPr txBox="1">
            <a:spLocks noChangeArrowheads="1"/>
          </p:cNvSpPr>
          <p:nvPr/>
        </p:nvSpPr>
        <p:spPr bwMode="auto">
          <a:xfrm>
            <a:off x="7583488" y="3556000"/>
            <a:ext cx="914400" cy="584200"/>
          </a:xfrm>
          <a:prstGeom prst="rect">
            <a:avLst/>
          </a:prstGeom>
          <a:noFill/>
          <a:ln w="9525">
            <a:noFill/>
            <a:miter lim="800000"/>
            <a:headEnd/>
            <a:tailEnd/>
          </a:ln>
        </p:spPr>
        <p:txBody>
          <a:bodyPr>
            <a:spAutoFit/>
          </a:bodyPr>
          <a:lstStyle/>
          <a:p>
            <a:pPr algn="ctr"/>
            <a:r>
              <a:rPr lang="en-US" sz="1600" b="1"/>
              <a:t>60-60= 0</a:t>
            </a:r>
          </a:p>
        </p:txBody>
      </p:sp>
      <p:sp>
        <p:nvSpPr>
          <p:cNvPr id="32" name="TextBox 11"/>
          <p:cNvSpPr txBox="1">
            <a:spLocks noChangeArrowheads="1"/>
          </p:cNvSpPr>
          <p:nvPr/>
        </p:nvSpPr>
        <p:spPr bwMode="auto">
          <a:xfrm>
            <a:off x="3594100" y="4837113"/>
            <a:ext cx="914400" cy="585787"/>
          </a:xfrm>
          <a:prstGeom prst="rect">
            <a:avLst/>
          </a:prstGeom>
          <a:solidFill>
            <a:srgbClr val="FFC000"/>
          </a:solidFill>
          <a:ln w="9525">
            <a:noFill/>
            <a:miter lim="800000"/>
            <a:headEnd/>
            <a:tailEnd/>
          </a:ln>
        </p:spPr>
        <p:txBody>
          <a:bodyPr>
            <a:spAutoFit/>
          </a:bodyPr>
          <a:lstStyle/>
          <a:p>
            <a:pPr algn="ctr"/>
            <a:r>
              <a:rPr lang="en-US" sz="1600" b="1"/>
              <a:t>70-60= 10</a:t>
            </a:r>
          </a:p>
        </p:txBody>
      </p:sp>
      <p:sp>
        <p:nvSpPr>
          <p:cNvPr id="33" name="TextBox 11"/>
          <p:cNvSpPr txBox="1">
            <a:spLocks noChangeArrowheads="1"/>
          </p:cNvSpPr>
          <p:nvPr/>
        </p:nvSpPr>
        <p:spPr bwMode="auto">
          <a:xfrm>
            <a:off x="4608513" y="4851400"/>
            <a:ext cx="914400" cy="584200"/>
          </a:xfrm>
          <a:prstGeom prst="rect">
            <a:avLst/>
          </a:prstGeom>
          <a:noFill/>
          <a:ln w="9525">
            <a:noFill/>
            <a:miter lim="800000"/>
            <a:headEnd/>
            <a:tailEnd/>
          </a:ln>
        </p:spPr>
        <p:txBody>
          <a:bodyPr>
            <a:spAutoFit/>
          </a:bodyPr>
          <a:lstStyle/>
          <a:p>
            <a:pPr algn="ctr"/>
            <a:r>
              <a:rPr lang="en-US" sz="1600" b="1"/>
              <a:t>60-60= 0</a:t>
            </a:r>
          </a:p>
        </p:txBody>
      </p:sp>
      <p:sp>
        <p:nvSpPr>
          <p:cNvPr id="34" name="TextBox 5"/>
          <p:cNvSpPr txBox="1">
            <a:spLocks noChangeArrowheads="1"/>
          </p:cNvSpPr>
          <p:nvPr/>
        </p:nvSpPr>
        <p:spPr bwMode="auto">
          <a:xfrm>
            <a:off x="3721100" y="3857625"/>
            <a:ext cx="685800" cy="369888"/>
          </a:xfrm>
          <a:prstGeom prst="rect">
            <a:avLst/>
          </a:prstGeom>
          <a:noFill/>
          <a:ln w="9525">
            <a:noFill/>
            <a:miter lim="800000"/>
            <a:headEnd/>
            <a:tailEnd/>
          </a:ln>
        </p:spPr>
        <p:txBody>
          <a:bodyPr>
            <a:spAutoFit/>
          </a:bodyPr>
          <a:lstStyle/>
          <a:p>
            <a:pPr algn="ctr"/>
            <a:r>
              <a:rPr lang="en-US" b="1"/>
              <a:t>500</a:t>
            </a:r>
          </a:p>
        </p:txBody>
      </p:sp>
      <p:sp>
        <p:nvSpPr>
          <p:cNvPr id="35" name="TextBox 6"/>
          <p:cNvSpPr txBox="1">
            <a:spLocks noChangeArrowheads="1"/>
          </p:cNvSpPr>
          <p:nvPr/>
        </p:nvSpPr>
        <p:spPr bwMode="auto">
          <a:xfrm>
            <a:off x="3708400" y="2946400"/>
            <a:ext cx="685800" cy="368300"/>
          </a:xfrm>
          <a:prstGeom prst="rect">
            <a:avLst/>
          </a:prstGeom>
          <a:noFill/>
          <a:ln w="9525">
            <a:noFill/>
            <a:miter lim="800000"/>
            <a:headEnd/>
            <a:tailEnd/>
          </a:ln>
        </p:spPr>
        <p:txBody>
          <a:bodyPr>
            <a:spAutoFit/>
          </a:bodyPr>
          <a:lstStyle/>
          <a:p>
            <a:pPr algn="ctr"/>
            <a:r>
              <a:rPr lang="en-US" b="1"/>
              <a:t>0</a:t>
            </a:r>
          </a:p>
        </p:txBody>
      </p:sp>
      <p:cxnSp>
        <p:nvCxnSpPr>
          <p:cNvPr id="37" name="Straight Arrow Connector 36"/>
          <p:cNvCxnSpPr>
            <a:cxnSpLocks noChangeShapeType="1"/>
          </p:cNvCxnSpPr>
          <p:nvPr/>
        </p:nvCxnSpPr>
        <p:spPr bwMode="auto">
          <a:xfrm flipV="1">
            <a:off x="3416300" y="2413000"/>
            <a:ext cx="2362200" cy="1143000"/>
          </a:xfrm>
          <a:prstGeom prst="straightConnector1">
            <a:avLst/>
          </a:prstGeom>
          <a:noFill/>
          <a:ln w="9525" algn="ctr">
            <a:solidFill>
              <a:schemeClr val="tx1"/>
            </a:solidFill>
            <a:round/>
            <a:headEnd/>
            <a:tailEnd type="arrow" w="med" len="med"/>
          </a:ln>
        </p:spPr>
      </p:cxnSp>
      <p:cxnSp>
        <p:nvCxnSpPr>
          <p:cNvPr id="39" name="Straight Arrow Connector 38"/>
          <p:cNvCxnSpPr>
            <a:cxnSpLocks noChangeShapeType="1"/>
            <a:endCxn id="22598" idx="3"/>
          </p:cNvCxnSpPr>
          <p:nvPr/>
        </p:nvCxnSpPr>
        <p:spPr bwMode="auto">
          <a:xfrm rot="10800000" flipV="1">
            <a:off x="2341563" y="2184400"/>
            <a:ext cx="3284537" cy="833438"/>
          </a:xfrm>
          <a:prstGeom prst="straightConnector1">
            <a:avLst/>
          </a:prstGeom>
          <a:noFill/>
          <a:ln w="9525" algn="ctr">
            <a:solidFill>
              <a:schemeClr val="tx1"/>
            </a:solidFill>
            <a:round/>
            <a:headEnd/>
            <a:tailEnd type="arrow" w="med" len="med"/>
          </a:ln>
        </p:spPr>
      </p:cxnSp>
      <p:cxnSp>
        <p:nvCxnSpPr>
          <p:cNvPr id="41" name="Straight Arrow Connector 40"/>
          <p:cNvCxnSpPr>
            <a:cxnSpLocks noChangeShapeType="1"/>
          </p:cNvCxnSpPr>
          <p:nvPr/>
        </p:nvCxnSpPr>
        <p:spPr bwMode="auto">
          <a:xfrm>
            <a:off x="2349500" y="3175000"/>
            <a:ext cx="1371600" cy="762000"/>
          </a:xfrm>
          <a:prstGeom prst="straightConnector1">
            <a:avLst/>
          </a:prstGeom>
          <a:noFill/>
          <a:ln w="9525" algn="ctr">
            <a:solidFill>
              <a:schemeClr val="tx1"/>
            </a:solidFill>
            <a:round/>
            <a:headEnd/>
            <a:tailEnd type="arrow" w="med" len="med"/>
          </a:ln>
        </p:spPr>
      </p:cxnSp>
      <p:cxnSp>
        <p:nvCxnSpPr>
          <p:cNvPr id="43" name="Straight Arrow Connector 42"/>
          <p:cNvCxnSpPr>
            <a:cxnSpLocks noChangeShapeType="1"/>
          </p:cNvCxnSpPr>
          <p:nvPr/>
        </p:nvCxnSpPr>
        <p:spPr bwMode="auto">
          <a:xfrm rot="5400000" flipH="1" flipV="1">
            <a:off x="4330700" y="3327400"/>
            <a:ext cx="457200" cy="457200"/>
          </a:xfrm>
          <a:prstGeom prst="straightConnector1">
            <a:avLst/>
          </a:prstGeom>
          <a:noFill/>
          <a:ln w="9525" algn="ctr">
            <a:solidFill>
              <a:schemeClr val="tx1"/>
            </a:solidFill>
            <a:round/>
            <a:headEnd/>
            <a:tailEnd type="arrow" w="med" len="med"/>
          </a:ln>
        </p:spPr>
      </p:cxnSp>
      <p:cxnSp>
        <p:nvCxnSpPr>
          <p:cNvPr id="45" name="Straight Arrow Connector 44"/>
          <p:cNvCxnSpPr>
            <a:cxnSpLocks noChangeShapeType="1"/>
          </p:cNvCxnSpPr>
          <p:nvPr/>
        </p:nvCxnSpPr>
        <p:spPr bwMode="auto">
          <a:xfrm rot="5400000">
            <a:off x="5071269" y="3593306"/>
            <a:ext cx="533400" cy="158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Horizontal)">
                                      <p:cBhvr>
                                        <p:cTn id="7" dur="500"/>
                                        <p:tgtEl>
                                          <p:spTgt spid="32"/>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barn(inHorizontal)">
                                      <p:cBhvr>
                                        <p:cTn id="10" dur="500"/>
                                        <p:tgtEl>
                                          <p:spTgt spid="33"/>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Horizontal)">
                                      <p:cBhvr>
                                        <p:cTn id="13" dur="500"/>
                                        <p:tgtEl>
                                          <p:spTgt spid="31"/>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arn(inHorizontal)">
                                      <p:cBhvr>
                                        <p:cTn id="16" dur="500"/>
                                        <p:tgtEl>
                                          <p:spTgt spid="27"/>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arn(inHorizontal)">
                                      <p:cBhvr>
                                        <p:cTn id="21" dur="500"/>
                                        <p:tgtEl>
                                          <p:spTgt spid="35"/>
                                        </p:tgtEl>
                                      </p:cBhvr>
                                    </p:animEffect>
                                  </p:childTnLst>
                                </p:cTn>
                              </p:par>
                              <p:par>
                                <p:cTn id="22" presetID="16" presetClass="entr" presetSubtype="26"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barn(inHorizontal)">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Horizontal)">
                                      <p:cBhvr>
                                        <p:cTn id="29" dur="500"/>
                                        <p:tgtEl>
                                          <p:spTgt spid="19"/>
                                        </p:tgtEl>
                                      </p:cBhvr>
                                    </p:animEffect>
                                  </p:childTnLst>
                                </p:cTn>
                              </p:par>
                            </p:childTnLst>
                          </p:cTn>
                        </p:par>
                        <p:par>
                          <p:cTn id="30" fill="hold">
                            <p:stCondLst>
                              <p:cond delay="500"/>
                            </p:stCondLst>
                            <p:childTnLst>
                              <p:par>
                                <p:cTn id="31" presetID="16" presetClass="entr" presetSubtype="26"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arn(inHorizontal)">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down)">
                                      <p:cBhvr>
                                        <p:cTn id="38" dur="500"/>
                                        <p:tgtEl>
                                          <p:spTgt spid="37"/>
                                        </p:tgtEl>
                                      </p:cBhvr>
                                    </p:animEffect>
                                  </p:childTnLst>
                                </p:cTn>
                              </p:par>
                            </p:childTnLst>
                          </p:cTn>
                        </p:par>
                        <p:par>
                          <p:cTn id="39" fill="hold">
                            <p:stCondLst>
                              <p:cond delay="500"/>
                            </p:stCondLst>
                            <p:childTnLst>
                              <p:par>
                                <p:cTn id="40" presetID="22" presetClass="entr" presetSubtype="2" fill="hold"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right)">
                                      <p:cBhvr>
                                        <p:cTn id="42" dur="500"/>
                                        <p:tgtEl>
                                          <p:spTgt spid="39"/>
                                        </p:tgtEl>
                                      </p:cBhvr>
                                    </p:animEffect>
                                  </p:childTnLst>
                                </p:cTn>
                              </p:par>
                            </p:childTnLst>
                          </p:cTn>
                        </p:par>
                        <p:par>
                          <p:cTn id="43" fill="hold">
                            <p:stCondLst>
                              <p:cond delay="1000"/>
                            </p:stCondLst>
                            <p:childTnLst>
                              <p:par>
                                <p:cTn id="44" presetID="22" presetClass="entr" presetSubtype="8" fill="hold"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wipe(left)">
                                      <p:cBhvr>
                                        <p:cTn id="46" dur="500"/>
                                        <p:tgtEl>
                                          <p:spTgt spid="41"/>
                                        </p:tgtEl>
                                      </p:cBhvr>
                                    </p:animEffect>
                                  </p:childTnLst>
                                </p:cTn>
                              </p:par>
                            </p:childTnLst>
                          </p:cTn>
                        </p:par>
                        <p:par>
                          <p:cTn id="47" fill="hold">
                            <p:stCondLst>
                              <p:cond delay="1500"/>
                            </p:stCondLst>
                            <p:childTnLst>
                              <p:par>
                                <p:cTn id="48" presetID="22" presetClass="entr" presetSubtype="4" fill="hold"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down)">
                                      <p:cBhvr>
                                        <p:cTn id="50" dur="500"/>
                                        <p:tgtEl>
                                          <p:spTgt spid="43"/>
                                        </p:tgtEl>
                                      </p:cBhvr>
                                    </p:animEffect>
                                  </p:childTnLst>
                                </p:cTn>
                              </p:par>
                            </p:childTnLst>
                          </p:cTn>
                        </p:par>
                        <p:par>
                          <p:cTn id="51" fill="hold">
                            <p:stCondLst>
                              <p:cond delay="2000"/>
                            </p:stCondLst>
                            <p:childTnLst>
                              <p:par>
                                <p:cTn id="52" presetID="22" presetClass="entr" presetSubtype="1" fill="hold"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wipe(up)">
                                      <p:cBhvr>
                                        <p:cTn id="5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7" grpId="0" animBg="1"/>
      <p:bldP spid="31" grpId="0"/>
      <p:bldP spid="32" grpId="0" animBg="1"/>
      <p:bldP spid="33"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US" smtClean="0"/>
          </a:p>
        </p:txBody>
      </p:sp>
      <p:sp>
        <p:nvSpPr>
          <p:cNvPr id="23555" name="Content Placeholder 2"/>
          <p:cNvSpPr>
            <a:spLocks noGrp="1"/>
          </p:cNvSpPr>
          <p:nvPr>
            <p:ph idx="1"/>
          </p:nvPr>
        </p:nvSpPr>
        <p:spPr/>
        <p:txBody>
          <a:bodyPr/>
          <a:lstStyle/>
          <a:p>
            <a:pPr eaLnBrk="1" hangingPunct="1"/>
            <a:r>
              <a:rPr lang="en-US" smtClean="0"/>
              <a:t>Biaya Total = (400.40) + (800.30) + (400.40)   +  (500.60) + (200.60) + (200.60) = 1.100.000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152400"/>
            <a:ext cx="7543800" cy="731838"/>
          </a:xfrm>
        </p:spPr>
        <p:txBody>
          <a:bodyPr>
            <a:normAutofit fontScale="90000"/>
          </a:bodyPr>
          <a:lstStyle/>
          <a:p>
            <a:pPr eaLnBrk="1" hangingPunct="1"/>
            <a:r>
              <a:rPr lang="en-US" smtClean="0"/>
              <a:t>Tugas </a:t>
            </a:r>
          </a:p>
        </p:txBody>
      </p:sp>
      <p:sp>
        <p:nvSpPr>
          <p:cNvPr id="24579" name="Rectangle 3"/>
          <p:cNvSpPr>
            <a:spLocks noGrp="1" noChangeArrowheads="1"/>
          </p:cNvSpPr>
          <p:nvPr>
            <p:ph idx="1"/>
          </p:nvPr>
        </p:nvSpPr>
        <p:spPr>
          <a:xfrm>
            <a:off x="457200" y="1066800"/>
            <a:ext cx="8229600" cy="5064125"/>
          </a:xfrm>
        </p:spPr>
        <p:txBody>
          <a:bodyPr/>
          <a:lstStyle/>
          <a:p>
            <a:pPr algn="just" eaLnBrk="1" hangingPunct="1">
              <a:lnSpc>
                <a:spcPct val="80000"/>
              </a:lnSpc>
            </a:pPr>
            <a:r>
              <a:rPr lang="en-US" sz="2400" smtClean="0"/>
              <a:t>Sebuah Perusahaan memproduksi Suatu Suku Cadang yang disetorkan kepada empat produsen mesin yaitu I, II, III dan IV. Suku cadang tersebut pada masing-masing cabang usaha perusahaan yang tersebar di tiga tempat yaitu A, B dan C. karena perbedaan efisiensi pada masing-masing tempat maka terjadi perbedaan biaya produksinya, yaitu biaya untuk memproduksi satu unit suku cadang di A adalah Rp 1,10 dan di B dan C Rp 1,03. Disamping itu, kapasitas produksi per bulan pada masing-masing tempat juga berbeda yaitu A = 7500 unit, B = 10000 unit dan C = 8100 unit. Permintaan suku cadang dari keempat produsen mesin itu adalah I = 4200 unit, II = 8300 unit, III = 6300 unit dan IV = 7200 unit.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Tugas (lanjut)</a:t>
            </a:r>
          </a:p>
        </p:txBody>
      </p:sp>
      <p:sp>
        <p:nvSpPr>
          <p:cNvPr id="25603" name="Content Placeholder 2"/>
          <p:cNvSpPr>
            <a:spLocks noGrp="1"/>
          </p:cNvSpPr>
          <p:nvPr>
            <p:ph idx="1"/>
          </p:nvPr>
        </p:nvSpPr>
        <p:spPr/>
        <p:txBody>
          <a:bodyPr/>
          <a:lstStyle/>
          <a:p>
            <a:r>
              <a:rPr lang="en-US" sz="3200" smtClean="0"/>
              <a:t>Biaya untuk mengirim satu unit suku cadang dari tiga cabang keempat produsen mesin itu Adalah :</a:t>
            </a:r>
          </a:p>
          <a:p>
            <a:endParaRPr lang="en-US" smtClean="0"/>
          </a:p>
        </p:txBody>
      </p:sp>
      <p:graphicFrame>
        <p:nvGraphicFramePr>
          <p:cNvPr id="4" name="Table 3"/>
          <p:cNvGraphicFramePr>
            <a:graphicFrameLocks noGrp="1"/>
          </p:cNvGraphicFramePr>
          <p:nvPr/>
        </p:nvGraphicFramePr>
        <p:xfrm>
          <a:off x="914400" y="3429000"/>
          <a:ext cx="6096000" cy="14833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pPr algn="ctr"/>
                      <a:r>
                        <a:rPr lang="en-US" dirty="0" smtClean="0">
                          <a:latin typeface="Times New Roman" pitchFamily="18" charset="0"/>
                          <a:cs typeface="Times New Roman" pitchFamily="18" charset="0"/>
                        </a:rPr>
                        <a:t>I</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II</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III</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IV</a:t>
                      </a:r>
                      <a:endParaRPr lang="en-US" dirty="0">
                        <a:latin typeface="Times New Roman" pitchFamily="18" charset="0"/>
                        <a:cs typeface="Times New Roman" pitchFamily="18" charset="0"/>
                      </a:endParaRPr>
                    </a:p>
                  </a:txBody>
                  <a:tcPr/>
                </a:tc>
              </a:tr>
              <a:tr h="370840">
                <a:tc>
                  <a:txBody>
                    <a:bodyPr/>
                    <a:lstStyle/>
                    <a:p>
                      <a:r>
                        <a:rPr lang="en-US" dirty="0" smtClean="0"/>
                        <a:t>A</a:t>
                      </a:r>
                      <a:endParaRPr lang="en-US" dirty="0"/>
                    </a:p>
                  </a:txBody>
                  <a:tcPr/>
                </a:tc>
                <a:tc>
                  <a:txBody>
                    <a:bodyPr/>
                    <a:lstStyle/>
                    <a:p>
                      <a:pPr algn="ctr"/>
                      <a:r>
                        <a:rPr lang="en-US" dirty="0" smtClean="0"/>
                        <a:t>0.12</a:t>
                      </a:r>
                      <a:endParaRPr lang="en-US" dirty="0"/>
                    </a:p>
                  </a:txBody>
                  <a:tcPr/>
                </a:tc>
                <a:tc>
                  <a:txBody>
                    <a:bodyPr/>
                    <a:lstStyle/>
                    <a:p>
                      <a:pPr algn="ctr"/>
                      <a:r>
                        <a:rPr lang="en-US" dirty="0" smtClean="0"/>
                        <a:t>0.14</a:t>
                      </a:r>
                      <a:endParaRPr lang="en-US" dirty="0"/>
                    </a:p>
                  </a:txBody>
                  <a:tcPr/>
                </a:tc>
                <a:tc>
                  <a:txBody>
                    <a:bodyPr/>
                    <a:lstStyle/>
                    <a:p>
                      <a:pPr algn="ctr"/>
                      <a:r>
                        <a:rPr lang="en-US" dirty="0" smtClean="0"/>
                        <a:t>0.08</a:t>
                      </a:r>
                      <a:endParaRPr lang="en-US" dirty="0"/>
                    </a:p>
                  </a:txBody>
                  <a:tcPr/>
                </a:tc>
                <a:tc>
                  <a:txBody>
                    <a:bodyPr/>
                    <a:lstStyle/>
                    <a:p>
                      <a:pPr algn="ctr"/>
                      <a:r>
                        <a:rPr lang="en-US" dirty="0" smtClean="0"/>
                        <a:t>0.21</a:t>
                      </a:r>
                      <a:endParaRPr lang="en-US" dirty="0"/>
                    </a:p>
                  </a:txBody>
                  <a:tcPr/>
                </a:tc>
              </a:tr>
              <a:tr h="370840">
                <a:tc>
                  <a:txBody>
                    <a:bodyPr/>
                    <a:lstStyle/>
                    <a:p>
                      <a:r>
                        <a:rPr lang="en-US" dirty="0" smtClean="0"/>
                        <a:t>B</a:t>
                      </a:r>
                      <a:endParaRPr lang="en-US" dirty="0"/>
                    </a:p>
                  </a:txBody>
                  <a:tcPr/>
                </a:tc>
                <a:tc>
                  <a:txBody>
                    <a:bodyPr/>
                    <a:lstStyle/>
                    <a:p>
                      <a:pPr algn="ctr"/>
                      <a:r>
                        <a:rPr lang="en-US" dirty="0" smtClean="0"/>
                        <a:t>0.13</a:t>
                      </a:r>
                      <a:endParaRPr lang="en-US" dirty="0"/>
                    </a:p>
                  </a:txBody>
                  <a:tcPr/>
                </a:tc>
                <a:tc>
                  <a:txBody>
                    <a:bodyPr/>
                    <a:lstStyle/>
                    <a:p>
                      <a:pPr algn="ctr"/>
                      <a:r>
                        <a:rPr lang="en-US" dirty="0" smtClean="0"/>
                        <a:t>0.17</a:t>
                      </a:r>
                      <a:endParaRPr lang="en-US" dirty="0"/>
                    </a:p>
                  </a:txBody>
                  <a:tcPr/>
                </a:tc>
                <a:tc>
                  <a:txBody>
                    <a:bodyPr/>
                    <a:lstStyle/>
                    <a:p>
                      <a:pPr algn="ctr"/>
                      <a:r>
                        <a:rPr lang="en-US" dirty="0" smtClean="0"/>
                        <a:t>0.10</a:t>
                      </a:r>
                      <a:endParaRPr lang="en-US" dirty="0"/>
                    </a:p>
                  </a:txBody>
                  <a:tcPr/>
                </a:tc>
                <a:tc>
                  <a:txBody>
                    <a:bodyPr/>
                    <a:lstStyle/>
                    <a:p>
                      <a:pPr algn="ctr"/>
                      <a:r>
                        <a:rPr lang="en-US" dirty="0" smtClean="0"/>
                        <a:t>0.16</a:t>
                      </a:r>
                      <a:endParaRPr lang="en-US" dirty="0"/>
                    </a:p>
                  </a:txBody>
                  <a:tcPr/>
                </a:tc>
              </a:tr>
              <a:tr h="370840">
                <a:tc>
                  <a:txBody>
                    <a:bodyPr/>
                    <a:lstStyle/>
                    <a:p>
                      <a:r>
                        <a:rPr lang="en-US" dirty="0" smtClean="0"/>
                        <a:t>C</a:t>
                      </a:r>
                      <a:endParaRPr lang="en-US" dirty="0"/>
                    </a:p>
                  </a:txBody>
                  <a:tcPr/>
                </a:tc>
                <a:tc>
                  <a:txBody>
                    <a:bodyPr/>
                    <a:lstStyle/>
                    <a:p>
                      <a:pPr algn="ctr"/>
                      <a:r>
                        <a:rPr lang="en-US" dirty="0" smtClean="0"/>
                        <a:t>0.15</a:t>
                      </a:r>
                      <a:endParaRPr lang="en-US" dirty="0"/>
                    </a:p>
                  </a:txBody>
                  <a:tcPr/>
                </a:tc>
                <a:tc>
                  <a:txBody>
                    <a:bodyPr/>
                    <a:lstStyle/>
                    <a:p>
                      <a:pPr algn="ctr"/>
                      <a:r>
                        <a:rPr lang="en-US" dirty="0" smtClean="0"/>
                        <a:t>0.12</a:t>
                      </a:r>
                      <a:endParaRPr lang="en-US" dirty="0"/>
                    </a:p>
                  </a:txBody>
                  <a:tcPr/>
                </a:tc>
                <a:tc>
                  <a:txBody>
                    <a:bodyPr/>
                    <a:lstStyle/>
                    <a:p>
                      <a:pPr algn="ctr"/>
                      <a:r>
                        <a:rPr lang="en-US" dirty="0" smtClean="0"/>
                        <a:t>0.12</a:t>
                      </a:r>
                      <a:endParaRPr lang="en-US" dirty="0"/>
                    </a:p>
                  </a:txBody>
                  <a:tcPr/>
                </a:tc>
                <a:tc>
                  <a:txBody>
                    <a:bodyPr/>
                    <a:lstStyle/>
                    <a:p>
                      <a:pPr algn="ctr"/>
                      <a:r>
                        <a:rPr lang="en-US" smtClean="0"/>
                        <a:t>0.14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id-ID" smtClean="0"/>
              <a:t>METODE MODI</a:t>
            </a:r>
          </a:p>
        </p:txBody>
      </p:sp>
      <p:sp>
        <p:nvSpPr>
          <p:cNvPr id="26627" name="Content Placeholder 2"/>
          <p:cNvSpPr>
            <a:spLocks noGrp="1"/>
          </p:cNvSpPr>
          <p:nvPr>
            <p:ph idx="1"/>
          </p:nvPr>
        </p:nvSpPr>
        <p:spPr/>
        <p:txBody>
          <a:bodyPr/>
          <a:lstStyle/>
          <a:p>
            <a:pPr algn="just"/>
            <a:r>
              <a:rPr lang="id-ID" b="1" smtClean="0"/>
              <a:t>METODE MODI</a:t>
            </a:r>
            <a:r>
              <a:rPr lang="id-ID" smtClean="0"/>
              <a:t> merubah alokasi produk untuk mendapatkan alokasi produksi yang optimal menggunakan suatu indeks perbaikan yang berdasarkan pada nilai baris dan nilai kolom. Cara untuk penentuan nilai baris dan nilai kolom menggunakan persamaan:</a:t>
            </a:r>
          </a:p>
          <a:p>
            <a:pPr algn="just">
              <a:buFont typeface="Wingdings" pitchFamily="2" charset="2"/>
              <a:buNone/>
            </a:pPr>
            <a:endParaRPr lang="id-ID"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id-ID" smtClean="0"/>
              <a:t>METODE MODI</a:t>
            </a:r>
          </a:p>
        </p:txBody>
      </p:sp>
      <p:pic>
        <p:nvPicPr>
          <p:cNvPr id="27651" name="Content Placeholder 3" descr="or1">
            <a:hlinkClick r:id="rId2"/>
          </p:cNvPr>
          <p:cNvPicPr>
            <a:picLocks noGrp="1"/>
          </p:cNvPicPr>
          <p:nvPr>
            <p:ph idx="1"/>
          </p:nvPr>
        </p:nvPicPr>
        <p:blipFill>
          <a:blip r:embed="rId3"/>
          <a:srcRect/>
          <a:stretch>
            <a:fillRect/>
          </a:stretch>
        </p:blipFill>
        <p:spPr>
          <a:xfrm>
            <a:off x="533400" y="1828800"/>
            <a:ext cx="7543800" cy="41148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id-ID" smtClean="0"/>
              <a:t>METODE MODI</a:t>
            </a:r>
          </a:p>
        </p:txBody>
      </p:sp>
      <p:sp>
        <p:nvSpPr>
          <p:cNvPr id="28675" name="Content Placeholder 4"/>
          <p:cNvSpPr>
            <a:spLocks noGrp="1"/>
          </p:cNvSpPr>
          <p:nvPr>
            <p:ph idx="1"/>
          </p:nvPr>
        </p:nvSpPr>
        <p:spPr/>
        <p:txBody>
          <a:bodyPr/>
          <a:lstStyle/>
          <a:p>
            <a:pPr algn="just"/>
            <a:r>
              <a:rPr lang="id-ID" b="1" smtClean="0"/>
              <a:t>Pedoman prosedur alokasi tahap pertama mengggunakan prosedur pedoman sudut barat laut </a:t>
            </a:r>
            <a:r>
              <a:rPr lang="id-ID" b="1" i="1" smtClean="0"/>
              <a:t>(North West Corner rule)</a:t>
            </a:r>
            <a:r>
              <a:rPr lang="id-ID" i="1" smtClean="0"/>
              <a:t>.</a:t>
            </a:r>
            <a:r>
              <a:rPr lang="id-ID" smtClean="0"/>
              <a:t> Untuk metode MODI ada syarat yang harus dipenuhi, yaitu </a:t>
            </a:r>
            <a:r>
              <a:rPr lang="id-ID" b="1" smtClean="0"/>
              <a:t>banyaknya kotak terisi harus sama dengan banyaknya baris ditambah banyaknya kolom dikurang satu</a:t>
            </a:r>
            <a:r>
              <a:rPr lang="id-ID"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id-ID" smtClean="0"/>
              <a:t>METODE MODI</a:t>
            </a:r>
          </a:p>
        </p:txBody>
      </p:sp>
      <p:sp>
        <p:nvSpPr>
          <p:cNvPr id="29699" name="Content Placeholder 4"/>
          <p:cNvSpPr>
            <a:spLocks noGrp="1"/>
          </p:cNvSpPr>
          <p:nvPr>
            <p:ph idx="1"/>
          </p:nvPr>
        </p:nvSpPr>
        <p:spPr/>
        <p:txBody>
          <a:bodyPr>
            <a:normAutofit lnSpcReduction="10000"/>
          </a:bodyPr>
          <a:lstStyle/>
          <a:p>
            <a:pPr algn="just">
              <a:buFont typeface="Wingdings" pitchFamily="2" charset="2"/>
              <a:buNone/>
            </a:pPr>
            <a:r>
              <a:rPr lang="id-ID" smtClean="0"/>
              <a:t>CONTOH SOAL  </a:t>
            </a:r>
          </a:p>
          <a:p>
            <a:pPr algn="just"/>
            <a:r>
              <a:rPr lang="id-ID" smtClean="0"/>
              <a:t>Suatu perusahaan mempunyai tiga pabrik di W, H, O.  Dengan  kapasitas produksi tiap bulan masing- masing 90 ton, 60 ton, dan 50 ton; dan mempunyai tiga gudang penjualan di A, B, C dengan kebutuhan tiap bulan masing- masing 50 ton, 110 ton, dan 40 ton.  Biaya pengangkutan setiap ton produk dari pabrik W, H, O ke gudang A, B, C adalah sebagai berikut:</a:t>
            </a:r>
          </a:p>
          <a:p>
            <a:pPr algn="just"/>
            <a:endParaRPr lang="id-ID"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d-ID" smtClean="0"/>
              <a:t>METODE MODI (Lanjut)</a:t>
            </a:r>
          </a:p>
        </p:txBody>
      </p:sp>
      <p:pic>
        <p:nvPicPr>
          <p:cNvPr id="30723" name="Content Placeholder 3" descr="or2">
            <a:hlinkClick r:id="rId2"/>
          </p:cNvPr>
          <p:cNvPicPr>
            <a:picLocks noGrp="1"/>
          </p:cNvPicPr>
          <p:nvPr>
            <p:ph idx="1"/>
          </p:nvPr>
        </p:nvPicPr>
        <p:blipFill>
          <a:blip r:embed="rId3"/>
          <a:srcRect/>
          <a:stretch>
            <a:fillRect/>
          </a:stretch>
        </p:blipFill>
        <p:spPr>
          <a:xfrm>
            <a:off x="762000" y="1676400"/>
            <a:ext cx="7162800" cy="3200400"/>
          </a:xfrm>
        </p:spPr>
      </p:pic>
      <p:sp>
        <p:nvSpPr>
          <p:cNvPr id="6" name="TextBox 5"/>
          <p:cNvSpPr txBox="1"/>
          <p:nvPr/>
        </p:nvSpPr>
        <p:spPr>
          <a:xfrm>
            <a:off x="914400" y="5029200"/>
            <a:ext cx="7010400" cy="1570038"/>
          </a:xfrm>
          <a:prstGeom prst="rect">
            <a:avLst/>
          </a:prstGeom>
          <a:noFill/>
        </p:spPr>
        <p:txBody>
          <a:bodyPr>
            <a:spAutoFit/>
          </a:bodyPr>
          <a:lstStyle/>
          <a:p>
            <a:pPr algn="just">
              <a:defRPr/>
            </a:pPr>
            <a:r>
              <a:rPr lang="id-ID" sz="2400" dirty="0">
                <a:latin typeface="+mn-lt"/>
              </a:rPr>
              <a:t>Tentukan alokasi hasil produksi dari pabrik – pabrik tersebut ke gudang – gudang penjualan dengan biaya pengangkutan terendah.</a:t>
            </a:r>
          </a:p>
          <a:p>
            <a:pPr algn="just">
              <a:defRPr/>
            </a:pPr>
            <a:endParaRPr lang="id-ID" sz="2400"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6"/>
          <p:cNvSpPr txBox="1">
            <a:spLocks noChangeArrowheads="1"/>
          </p:cNvSpPr>
          <p:nvPr/>
        </p:nvSpPr>
        <p:spPr bwMode="auto">
          <a:xfrm>
            <a:off x="609600" y="609600"/>
            <a:ext cx="7467600" cy="5694363"/>
          </a:xfrm>
          <a:prstGeom prst="rect">
            <a:avLst/>
          </a:prstGeom>
          <a:noFill/>
          <a:ln w="9525">
            <a:noFill/>
            <a:miter lim="800000"/>
            <a:headEnd/>
            <a:tailEnd/>
          </a:ln>
        </p:spPr>
        <p:txBody>
          <a:bodyPr>
            <a:spAutoFit/>
          </a:bodyPr>
          <a:lstStyle/>
          <a:p>
            <a:pPr algn="just"/>
            <a:r>
              <a:rPr lang="id-ID" sz="2800" b="1"/>
              <a:t>1.  Isilah tabel pertama dari sudut kiri atas</a:t>
            </a:r>
          </a:p>
          <a:p>
            <a:pPr algn="just"/>
            <a:endParaRPr lang="id-ID" sz="2800"/>
          </a:p>
          <a:p>
            <a:pPr algn="just"/>
            <a:endParaRPr lang="id-ID" sz="2800"/>
          </a:p>
          <a:p>
            <a:pPr algn="just"/>
            <a:endParaRPr lang="id-ID" sz="2800"/>
          </a:p>
          <a:p>
            <a:pPr algn="just"/>
            <a:endParaRPr lang="id-ID" sz="2800"/>
          </a:p>
          <a:p>
            <a:pPr algn="just"/>
            <a:endParaRPr lang="id-ID" sz="2800"/>
          </a:p>
          <a:p>
            <a:pPr algn="just"/>
            <a:endParaRPr lang="id-ID" sz="2800"/>
          </a:p>
          <a:p>
            <a:pPr algn="just"/>
            <a:endParaRPr lang="id-ID" sz="2800"/>
          </a:p>
          <a:p>
            <a:pPr algn="just"/>
            <a:endParaRPr lang="id-ID" sz="2800"/>
          </a:p>
          <a:p>
            <a:pPr algn="just"/>
            <a:endParaRPr lang="id-ID" sz="2800"/>
          </a:p>
          <a:p>
            <a:pPr algn="just"/>
            <a:r>
              <a:rPr lang="id-ID" sz="2800"/>
              <a:t>Biaya pengangkutan untuk alokasi tahap pertama sebesar =  50 (20) + 40 (5) +60 (20) +10 (10) + 40 (19) = 3260.</a:t>
            </a:r>
          </a:p>
        </p:txBody>
      </p:sp>
      <p:pic>
        <p:nvPicPr>
          <p:cNvPr id="31747" name="Picture 7" descr="or3">
            <a:hlinkClick r:id="rId2"/>
          </p:cNvPr>
          <p:cNvPicPr>
            <a:picLocks noChangeAspect="1" noChangeArrowheads="1"/>
          </p:cNvPicPr>
          <p:nvPr/>
        </p:nvPicPr>
        <p:blipFill>
          <a:blip r:embed="rId3"/>
          <a:srcRect/>
          <a:stretch>
            <a:fillRect/>
          </a:stretch>
        </p:blipFill>
        <p:spPr bwMode="auto">
          <a:xfrm>
            <a:off x="990600" y="1066800"/>
            <a:ext cx="7391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4675" y="304800"/>
            <a:ext cx="8001000" cy="762000"/>
          </a:xfrm>
        </p:spPr>
        <p:txBody>
          <a:bodyPr/>
          <a:lstStyle/>
          <a:p>
            <a:pPr eaLnBrk="1" hangingPunct="1"/>
            <a:r>
              <a:rPr lang="en-US" smtClean="0"/>
              <a:t>Tujuan </a:t>
            </a:r>
          </a:p>
        </p:txBody>
      </p:sp>
      <p:sp>
        <p:nvSpPr>
          <p:cNvPr id="7" name="Rectangle 3"/>
          <p:cNvSpPr txBox="1">
            <a:spLocks noChangeArrowheads="1"/>
          </p:cNvSpPr>
          <p:nvPr/>
        </p:nvSpPr>
        <p:spPr bwMode="auto">
          <a:xfrm>
            <a:off x="566738" y="1295400"/>
            <a:ext cx="8001000" cy="4724400"/>
          </a:xfrm>
          <a:prstGeom prst="rect">
            <a:avLst/>
          </a:prstGeom>
          <a:noFill/>
          <a:ln w="9525">
            <a:noFill/>
            <a:miter lim="800000"/>
            <a:headEnd/>
            <a:tailEnd/>
          </a:ln>
          <a:effectLst/>
        </p:spPr>
        <p:txBody>
          <a:bodyPr/>
          <a:lstStyle/>
          <a:p>
            <a:pPr marL="571500" indent="-571500" algn="just">
              <a:spcBef>
                <a:spcPct val="20000"/>
              </a:spcBef>
              <a:buClr>
                <a:schemeClr val="tx2"/>
              </a:buClr>
              <a:buSzPct val="70000"/>
              <a:buFont typeface="Wingdings" pitchFamily="2" charset="2"/>
              <a:buAutoNum type="arabicPeriod"/>
              <a:defRPr/>
            </a:pPr>
            <a:r>
              <a:rPr lang="fi-FI" sz="3000" kern="0" dirty="0">
                <a:latin typeface="+mn-lt"/>
              </a:rPr>
              <a:t>Suatu proses pengaturan distribusi barang dari tempat yang memiliki atau menghasilkan barang tersebut dengan kapasitas tertentu ke tempat yang membutuhkan barang tersebut dengan jumlah kebutuhan tertentu agar </a:t>
            </a:r>
            <a:r>
              <a:rPr lang="fi-FI" sz="3000" b="1" kern="0" dirty="0">
                <a:latin typeface="+mn-lt"/>
              </a:rPr>
              <a:t>biaya distribusi dapat ditekan seminimal mungkin</a:t>
            </a:r>
            <a:r>
              <a:rPr lang="en-US" sz="3000" kern="0" dirty="0">
                <a:latin typeface="+mn-lt"/>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304800" y="609600"/>
            <a:ext cx="8305800" cy="6556375"/>
          </a:xfrm>
          <a:prstGeom prst="rect">
            <a:avLst/>
          </a:prstGeom>
          <a:noFill/>
          <a:ln w="9525">
            <a:noFill/>
            <a:miter lim="800000"/>
            <a:headEnd/>
            <a:tailEnd/>
          </a:ln>
        </p:spPr>
        <p:txBody>
          <a:bodyPr>
            <a:spAutoFit/>
          </a:bodyPr>
          <a:lstStyle/>
          <a:p>
            <a:r>
              <a:rPr lang="id-ID" sz="2000" b="1"/>
              <a:t>2.  Menentukan nilai baris dan kolom</a:t>
            </a:r>
            <a:endParaRPr lang="id-ID" sz="2000"/>
          </a:p>
          <a:p>
            <a:r>
              <a:rPr lang="id-ID" sz="2000"/>
              <a:t>-          Baris pertama selalu diberi nilai nol</a:t>
            </a:r>
          </a:p>
          <a:p>
            <a:r>
              <a:rPr lang="id-ID" sz="2000"/>
              <a:t>Nilai baris W = Rw = 0</a:t>
            </a:r>
          </a:p>
          <a:p>
            <a:r>
              <a:rPr lang="id-ID" sz="2000"/>
              <a:t>-          Nilai baris yang lain dan nilai semua kolom ditentukan berdasarkan persamaan</a:t>
            </a:r>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a:p>
            <a:endParaRPr lang="id-ID" sz="2000"/>
          </a:p>
        </p:txBody>
      </p:sp>
      <p:pic>
        <p:nvPicPr>
          <p:cNvPr id="32771" name="Picture 2" descr="or4">
            <a:hlinkClick r:id="rId2"/>
          </p:cNvPr>
          <p:cNvPicPr>
            <a:picLocks noChangeAspect="1" noChangeArrowheads="1"/>
          </p:cNvPicPr>
          <p:nvPr/>
        </p:nvPicPr>
        <p:blipFill>
          <a:blip r:embed="rId3"/>
          <a:srcRect/>
          <a:stretch>
            <a:fillRect/>
          </a:stretch>
        </p:blipFill>
        <p:spPr bwMode="auto">
          <a:xfrm>
            <a:off x="762000" y="2286000"/>
            <a:ext cx="7391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457200" y="381000"/>
            <a:ext cx="8077200" cy="6556375"/>
          </a:xfrm>
          <a:prstGeom prst="rect">
            <a:avLst/>
          </a:prstGeom>
          <a:noFill/>
          <a:ln w="9525">
            <a:noFill/>
            <a:miter lim="800000"/>
            <a:headEnd/>
            <a:tailEnd/>
          </a:ln>
        </p:spPr>
        <p:txBody>
          <a:bodyPr>
            <a:spAutoFit/>
          </a:bodyPr>
          <a:lstStyle/>
          <a:p>
            <a:pPr algn="just"/>
            <a:r>
              <a:rPr lang="id-ID" sz="2000" b="1"/>
              <a:t>3. Menghitung indeks perbaikan dan memilih titik </a:t>
            </a:r>
          </a:p>
          <a:p>
            <a:pPr algn="just"/>
            <a:r>
              <a:rPr lang="id-ID" sz="2000" b="1"/>
              <a:t>tolak perbaikan. </a:t>
            </a:r>
            <a:endParaRPr lang="id-ID" sz="2000"/>
          </a:p>
          <a:p>
            <a:pPr algn="just"/>
            <a:r>
              <a:rPr lang="id-ID" sz="2000"/>
              <a:t>Indeks perbaikan adalah nilai dari kotak yang kosong.</a:t>
            </a:r>
          </a:p>
          <a:p>
            <a:pPr algn="just"/>
            <a:r>
              <a:rPr lang="id-ID" sz="2000"/>
              <a:t>Memilih titik tolak perubahan:</a:t>
            </a:r>
          </a:p>
          <a:p>
            <a:pPr algn="just"/>
            <a:endParaRPr lang="id-ID" sz="2000"/>
          </a:p>
          <a:p>
            <a:pPr algn="just"/>
            <a:endParaRPr lang="id-ID" sz="2000"/>
          </a:p>
          <a:p>
            <a:pPr algn="just"/>
            <a:endParaRPr lang="id-ID" sz="2000"/>
          </a:p>
          <a:p>
            <a:pPr algn="just"/>
            <a:endParaRPr lang="id-ID" sz="2000"/>
          </a:p>
          <a:p>
            <a:pPr algn="just"/>
            <a:endParaRPr lang="id-ID" sz="2000"/>
          </a:p>
          <a:p>
            <a:pPr algn="just"/>
            <a:endParaRPr lang="id-ID" sz="2000"/>
          </a:p>
          <a:p>
            <a:pPr algn="just"/>
            <a:endParaRPr lang="id-ID" sz="2000"/>
          </a:p>
          <a:p>
            <a:pPr algn="just"/>
            <a:endParaRPr lang="id-ID" sz="2000"/>
          </a:p>
          <a:p>
            <a:pPr algn="just"/>
            <a:endParaRPr lang="id-ID" sz="2000"/>
          </a:p>
          <a:p>
            <a:pPr algn="just"/>
            <a:r>
              <a:rPr lang="id-ID" sz="2000"/>
              <a:t>-    Kotak yang mempunyai indeks perbaikan negatif berarti bila diberi alokasi akan mengurangi jumlah biaya pengangkutan. Bila nilainya positif berarti pengisian akan menyebabkan kenaikan biaya pengangkutan</a:t>
            </a:r>
          </a:p>
          <a:p>
            <a:pPr algn="just"/>
            <a:r>
              <a:rPr lang="id-ID" sz="2000"/>
              <a:t>-    Kotak yang merupakan titik tolak perubahan adalah kotak yang indeksnya bertanda negatif dan angkanya besar. Dalam contoh ternyata yang memenuhi syarat adalah kotak HA dengan nilai -20.</a:t>
            </a:r>
          </a:p>
          <a:p>
            <a:pPr algn="just"/>
            <a:endParaRPr lang="id-ID" sz="2000"/>
          </a:p>
        </p:txBody>
      </p:sp>
      <p:pic>
        <p:nvPicPr>
          <p:cNvPr id="33795" name="Picture 2" descr="or5">
            <a:hlinkClick r:id="rId2"/>
          </p:cNvPr>
          <p:cNvPicPr>
            <a:picLocks noChangeAspect="1" noChangeArrowheads="1"/>
          </p:cNvPicPr>
          <p:nvPr/>
        </p:nvPicPr>
        <p:blipFill>
          <a:blip r:embed="rId3"/>
          <a:srcRect/>
          <a:stretch>
            <a:fillRect/>
          </a:stretch>
        </p:blipFill>
        <p:spPr bwMode="auto">
          <a:xfrm>
            <a:off x="838200" y="1981200"/>
            <a:ext cx="68580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or6">
            <a:hlinkClick r:id="rId2"/>
          </p:cNvPr>
          <p:cNvPicPr>
            <a:picLocks noChangeAspect="1" noChangeArrowheads="1"/>
          </p:cNvPicPr>
          <p:nvPr/>
        </p:nvPicPr>
        <p:blipFill>
          <a:blip r:embed="rId3"/>
          <a:srcRect/>
          <a:stretch>
            <a:fillRect/>
          </a:stretch>
        </p:blipFill>
        <p:spPr bwMode="auto">
          <a:xfrm>
            <a:off x="838200" y="762000"/>
            <a:ext cx="7162800" cy="4419600"/>
          </a:xfrm>
          <a:prstGeom prst="rect">
            <a:avLst/>
          </a:prstGeom>
          <a:noFill/>
          <a:ln w="9525">
            <a:noFill/>
            <a:miter lim="800000"/>
            <a:headEnd/>
            <a:tailEnd/>
          </a:ln>
        </p:spPr>
      </p:pic>
      <p:sp>
        <p:nvSpPr>
          <p:cNvPr id="34819" name="TextBox 4"/>
          <p:cNvSpPr txBox="1">
            <a:spLocks noChangeArrowheads="1"/>
          </p:cNvSpPr>
          <p:nvPr/>
        </p:nvSpPr>
        <p:spPr bwMode="auto">
          <a:xfrm>
            <a:off x="914400" y="5410200"/>
            <a:ext cx="7162800" cy="1016000"/>
          </a:xfrm>
          <a:prstGeom prst="rect">
            <a:avLst/>
          </a:prstGeom>
          <a:noFill/>
          <a:ln w="9525">
            <a:noFill/>
            <a:miter lim="800000"/>
            <a:headEnd/>
            <a:tailEnd/>
          </a:ln>
        </p:spPr>
        <p:txBody>
          <a:bodyPr>
            <a:spAutoFit/>
          </a:bodyPr>
          <a:lstStyle/>
          <a:p>
            <a:pPr algn="just"/>
            <a:r>
              <a:rPr lang="id-ID" sz="2000"/>
              <a:t>Biaya pengangkutan untuk alokasi tahap kedua sebesar = 90 (5) + 50 (15) + 10 (20) +10 (10) + 40 (19) = 2260</a:t>
            </a:r>
          </a:p>
          <a:p>
            <a:pPr algn="just"/>
            <a:endParaRPr lang="id-ID" sz="20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or7">
            <a:hlinkClick r:id="rId2"/>
          </p:cNvPr>
          <p:cNvPicPr>
            <a:picLocks noChangeAspect="1" noChangeArrowheads="1"/>
          </p:cNvPicPr>
          <p:nvPr/>
        </p:nvPicPr>
        <p:blipFill>
          <a:blip r:embed="rId3"/>
          <a:srcRect/>
          <a:stretch>
            <a:fillRect/>
          </a:stretch>
        </p:blipFill>
        <p:spPr bwMode="auto">
          <a:xfrm>
            <a:off x="685800" y="1676400"/>
            <a:ext cx="7696200" cy="4800600"/>
          </a:xfrm>
          <a:prstGeom prst="rect">
            <a:avLst/>
          </a:prstGeom>
          <a:noFill/>
          <a:ln w="9525">
            <a:noFill/>
            <a:miter lim="800000"/>
            <a:headEnd/>
            <a:tailEnd/>
          </a:ln>
        </p:spPr>
      </p:pic>
      <p:sp>
        <p:nvSpPr>
          <p:cNvPr id="35843" name="TextBox 3"/>
          <p:cNvSpPr txBox="1">
            <a:spLocks noChangeArrowheads="1"/>
          </p:cNvSpPr>
          <p:nvPr/>
        </p:nvSpPr>
        <p:spPr bwMode="auto">
          <a:xfrm>
            <a:off x="1066800" y="533400"/>
            <a:ext cx="6400800" cy="1323975"/>
          </a:xfrm>
          <a:prstGeom prst="rect">
            <a:avLst/>
          </a:prstGeom>
          <a:noFill/>
          <a:ln w="9525">
            <a:noFill/>
            <a:miter lim="800000"/>
            <a:headEnd/>
            <a:tailEnd/>
          </a:ln>
        </p:spPr>
        <p:txBody>
          <a:bodyPr>
            <a:spAutoFit/>
          </a:bodyPr>
          <a:lstStyle/>
          <a:p>
            <a:pPr algn="just"/>
            <a:r>
              <a:rPr lang="id-ID" sz="2000" b="1"/>
              <a:t>4.  Ulangi langkah – langkah tersebut diatas, mulai langkah  2 sampai diperolehnya biaya terendah, yaitu bila sudah tidak ada lagi indeks yang negatif.</a:t>
            </a:r>
            <a:endParaRPr lang="id-ID" sz="2000"/>
          </a:p>
          <a:p>
            <a:pPr algn="just"/>
            <a:endParaRPr lang="id-ID" sz="20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or8">
            <a:hlinkClick r:id="rId2"/>
          </p:cNvPr>
          <p:cNvPicPr>
            <a:picLocks noChangeAspect="1" noChangeArrowheads="1"/>
          </p:cNvPicPr>
          <p:nvPr/>
        </p:nvPicPr>
        <p:blipFill>
          <a:blip r:embed="rId3"/>
          <a:srcRect/>
          <a:stretch>
            <a:fillRect/>
          </a:stretch>
        </p:blipFill>
        <p:spPr bwMode="auto">
          <a:xfrm>
            <a:off x="685800" y="533400"/>
            <a:ext cx="7086600" cy="4724400"/>
          </a:xfrm>
          <a:prstGeom prst="rect">
            <a:avLst/>
          </a:prstGeom>
          <a:noFill/>
          <a:ln w="9525">
            <a:noFill/>
            <a:miter lim="800000"/>
            <a:headEnd/>
            <a:tailEnd/>
          </a:ln>
        </p:spPr>
      </p:pic>
      <p:sp>
        <p:nvSpPr>
          <p:cNvPr id="36867" name="TextBox 3"/>
          <p:cNvSpPr txBox="1">
            <a:spLocks noChangeArrowheads="1"/>
          </p:cNvSpPr>
          <p:nvPr/>
        </p:nvSpPr>
        <p:spPr bwMode="auto">
          <a:xfrm>
            <a:off x="838200" y="5638800"/>
            <a:ext cx="6934200" cy="1016000"/>
          </a:xfrm>
          <a:prstGeom prst="rect">
            <a:avLst/>
          </a:prstGeom>
          <a:noFill/>
          <a:ln w="9525">
            <a:noFill/>
            <a:miter lim="800000"/>
            <a:headEnd/>
            <a:tailEnd/>
          </a:ln>
        </p:spPr>
        <p:txBody>
          <a:bodyPr>
            <a:spAutoFit/>
          </a:bodyPr>
          <a:lstStyle/>
          <a:p>
            <a:pPr algn="just"/>
            <a:r>
              <a:rPr lang="id-ID" sz="2000"/>
              <a:t>Biaya pengangkutan untuk alokasi tahap ketiga sebesar = 90 (5) + 50 (15) + 10 (10) +20 (10) + 30 (19) = 2070</a:t>
            </a:r>
          </a:p>
          <a:p>
            <a:pPr algn="just"/>
            <a:endParaRPr lang="id-ID"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 descr="or9">
            <a:hlinkClick r:id="rId2"/>
          </p:cNvPr>
          <p:cNvPicPr>
            <a:picLocks noChangeAspect="1" noChangeArrowheads="1"/>
          </p:cNvPicPr>
          <p:nvPr/>
        </p:nvPicPr>
        <p:blipFill>
          <a:blip r:embed="rId3"/>
          <a:srcRect/>
          <a:stretch>
            <a:fillRect/>
          </a:stretch>
        </p:blipFill>
        <p:spPr bwMode="auto">
          <a:xfrm>
            <a:off x="533400" y="533400"/>
            <a:ext cx="74676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descr="or10">
            <a:hlinkClick r:id="rId2"/>
          </p:cNvPr>
          <p:cNvPicPr>
            <a:picLocks noChangeAspect="1" noChangeArrowheads="1"/>
          </p:cNvPicPr>
          <p:nvPr/>
        </p:nvPicPr>
        <p:blipFill>
          <a:blip r:embed="rId3"/>
          <a:srcRect/>
          <a:stretch>
            <a:fillRect/>
          </a:stretch>
        </p:blipFill>
        <p:spPr bwMode="auto">
          <a:xfrm>
            <a:off x="762000" y="533400"/>
            <a:ext cx="7315200" cy="4800600"/>
          </a:xfrm>
          <a:prstGeom prst="rect">
            <a:avLst/>
          </a:prstGeom>
          <a:noFill/>
          <a:ln w="9525">
            <a:noFill/>
            <a:miter lim="800000"/>
            <a:headEnd/>
            <a:tailEnd/>
          </a:ln>
        </p:spPr>
      </p:pic>
      <p:sp>
        <p:nvSpPr>
          <p:cNvPr id="38915" name="TextBox 2"/>
          <p:cNvSpPr txBox="1">
            <a:spLocks noChangeArrowheads="1"/>
          </p:cNvSpPr>
          <p:nvPr/>
        </p:nvSpPr>
        <p:spPr bwMode="auto">
          <a:xfrm>
            <a:off x="914400" y="5638800"/>
            <a:ext cx="7010400" cy="1016000"/>
          </a:xfrm>
          <a:prstGeom prst="rect">
            <a:avLst/>
          </a:prstGeom>
          <a:noFill/>
          <a:ln w="9525">
            <a:noFill/>
            <a:miter lim="800000"/>
            <a:headEnd/>
            <a:tailEnd/>
          </a:ln>
        </p:spPr>
        <p:txBody>
          <a:bodyPr>
            <a:spAutoFit/>
          </a:bodyPr>
          <a:lstStyle/>
          <a:p>
            <a:pPr algn="just"/>
            <a:r>
              <a:rPr lang="id-ID" sz="2000"/>
              <a:t>Biaya pengangkutan untuk alokasi tahap keempat sebesar = 60 (5) + 30 (8) + 50 (15) + 10 (10) + 50 (10) = 1890</a:t>
            </a:r>
          </a:p>
          <a:p>
            <a:pPr algn="just"/>
            <a:endParaRPr lang="id-ID" sz="20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or11">
            <a:hlinkClick r:id="rId2"/>
          </p:cNvPr>
          <p:cNvPicPr>
            <a:picLocks noChangeAspect="1" noChangeArrowheads="1"/>
          </p:cNvPicPr>
          <p:nvPr/>
        </p:nvPicPr>
        <p:blipFill>
          <a:blip r:embed="rId3"/>
          <a:srcRect/>
          <a:stretch>
            <a:fillRect/>
          </a:stretch>
        </p:blipFill>
        <p:spPr bwMode="auto">
          <a:xfrm>
            <a:off x="609600" y="304800"/>
            <a:ext cx="7620000" cy="4876800"/>
          </a:xfrm>
          <a:prstGeom prst="rect">
            <a:avLst/>
          </a:prstGeom>
          <a:noFill/>
          <a:ln w="9525">
            <a:noFill/>
            <a:miter lim="800000"/>
            <a:headEnd/>
            <a:tailEnd/>
          </a:ln>
        </p:spPr>
      </p:pic>
      <p:sp>
        <p:nvSpPr>
          <p:cNvPr id="39939" name="TextBox 3"/>
          <p:cNvSpPr txBox="1">
            <a:spLocks noChangeArrowheads="1"/>
          </p:cNvSpPr>
          <p:nvPr/>
        </p:nvSpPr>
        <p:spPr bwMode="auto">
          <a:xfrm>
            <a:off x="1066800" y="5334000"/>
            <a:ext cx="6934200" cy="1570038"/>
          </a:xfrm>
          <a:prstGeom prst="rect">
            <a:avLst/>
          </a:prstGeom>
          <a:noFill/>
          <a:ln w="9525">
            <a:noFill/>
            <a:miter lim="800000"/>
            <a:headEnd/>
            <a:tailEnd/>
          </a:ln>
        </p:spPr>
        <p:txBody>
          <a:bodyPr>
            <a:spAutoFit/>
          </a:bodyPr>
          <a:lstStyle/>
          <a:p>
            <a:pPr algn="just"/>
            <a:r>
              <a:rPr lang="id-ID" sz="2400"/>
              <a:t>Alokasi tahap keempat merupakan alokasi optimal karena indeks perbaikan  pada kotak kosong sudah tidak ada yang bernilai negatif.</a:t>
            </a:r>
          </a:p>
          <a:p>
            <a:pPr algn="just"/>
            <a:endParaRPr lang="id-ID" sz="2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1" name="object 3"/>
          <p:cNvSpPr txBox="1">
            <a:spLocks noChangeArrowheads="1"/>
          </p:cNvSpPr>
          <p:nvPr/>
        </p:nvSpPr>
        <p:spPr bwMode="auto">
          <a:xfrm>
            <a:off x="7608888" y="3836988"/>
            <a:ext cx="962025"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error</a:t>
            </a:r>
            <a:endParaRPr lang="id-ID" sz="3200" dirty="0">
              <a:latin typeface="Tahoma" pitchFamily="34" charset="0"/>
              <a:cs typeface="Tahoma" pitchFamily="34" charset="0"/>
            </a:endParaRPr>
          </a:p>
        </p:txBody>
      </p:sp>
      <p:sp>
        <p:nvSpPr>
          <p:cNvPr id="41000" name="object 4"/>
          <p:cNvSpPr txBox="1">
            <a:spLocks noChangeArrowheads="1"/>
          </p:cNvSpPr>
          <p:nvPr/>
        </p:nvSpPr>
        <p:spPr bwMode="auto">
          <a:xfrm>
            <a:off x="6818313" y="3836988"/>
            <a:ext cx="750887"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and</a:t>
            </a:r>
            <a:endParaRPr lang="id-ID" sz="3200" dirty="0">
              <a:latin typeface="Tahoma" pitchFamily="34" charset="0"/>
              <a:cs typeface="Tahoma" pitchFamily="34" charset="0"/>
            </a:endParaRPr>
          </a:p>
        </p:txBody>
      </p:sp>
      <p:sp>
        <p:nvSpPr>
          <p:cNvPr id="40999" name="object 5"/>
          <p:cNvSpPr txBox="1">
            <a:spLocks noChangeArrowheads="1"/>
          </p:cNvSpPr>
          <p:nvPr/>
        </p:nvSpPr>
        <p:spPr bwMode="auto">
          <a:xfrm>
            <a:off x="6008688" y="3836988"/>
            <a:ext cx="768350"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trial</a:t>
            </a:r>
            <a:endParaRPr lang="id-ID" sz="3200" dirty="0">
              <a:latin typeface="Tahoma" pitchFamily="34" charset="0"/>
              <a:cs typeface="Tahoma" pitchFamily="34" charset="0"/>
            </a:endParaRPr>
          </a:p>
        </p:txBody>
      </p:sp>
      <p:sp>
        <p:nvSpPr>
          <p:cNvPr id="40998" name="object 6"/>
          <p:cNvSpPr txBox="1">
            <a:spLocks noChangeArrowheads="1"/>
          </p:cNvSpPr>
          <p:nvPr/>
        </p:nvSpPr>
        <p:spPr bwMode="auto">
          <a:xfrm>
            <a:off x="4729163" y="3836988"/>
            <a:ext cx="1243012"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secara</a:t>
            </a:r>
            <a:endParaRPr lang="id-ID" sz="3200" dirty="0">
              <a:latin typeface="Tahoma" pitchFamily="34" charset="0"/>
              <a:cs typeface="Tahoma" pitchFamily="34" charset="0"/>
            </a:endParaRPr>
          </a:p>
        </p:txBody>
      </p:sp>
      <p:sp>
        <p:nvSpPr>
          <p:cNvPr id="40997" name="object 7"/>
          <p:cNvSpPr txBox="1">
            <a:spLocks noChangeArrowheads="1"/>
          </p:cNvSpPr>
          <p:nvPr/>
        </p:nvSpPr>
        <p:spPr bwMode="auto">
          <a:xfrm>
            <a:off x="3382963" y="3836988"/>
            <a:ext cx="1304925"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alokasi</a:t>
            </a:r>
            <a:endParaRPr lang="id-ID" sz="3200" dirty="0">
              <a:latin typeface="Tahoma" pitchFamily="34" charset="0"/>
              <a:cs typeface="Tahoma" pitchFamily="34" charset="0"/>
            </a:endParaRPr>
          </a:p>
        </p:txBody>
      </p:sp>
      <p:sp>
        <p:nvSpPr>
          <p:cNvPr id="8" name="object 8"/>
          <p:cNvSpPr txBox="1"/>
          <p:nvPr/>
        </p:nvSpPr>
        <p:spPr>
          <a:xfrm>
            <a:off x="1146175" y="3836988"/>
            <a:ext cx="2200275" cy="433387"/>
          </a:xfrm>
          <a:prstGeom prst="rect">
            <a:avLst/>
          </a:prstGeom>
        </p:spPr>
        <p:style>
          <a:lnRef idx="2">
            <a:schemeClr val="dk1"/>
          </a:lnRef>
          <a:fillRef idx="1">
            <a:schemeClr val="lt1"/>
          </a:fillRef>
          <a:effectRef idx="0">
            <a:schemeClr val="dk1"/>
          </a:effectRef>
          <a:fontRef idx="minor">
            <a:schemeClr val="dk1"/>
          </a:fontRef>
        </p:style>
        <p:txBody>
          <a:bodyPr lIns="0" tIns="0" rIns="0" bIns="0"/>
          <a:lstStyle/>
          <a:p>
            <a:pPr marL="12700">
              <a:lnSpc>
                <a:spcPts val="3404"/>
              </a:lnSpc>
              <a:spcBef>
                <a:spcPts val="170"/>
              </a:spcBef>
              <a:defRPr/>
            </a:pPr>
            <a:r>
              <a:rPr sz="3375" baseline="-1227" dirty="0">
                <a:solidFill>
                  <a:srgbClr val="FFFFCC"/>
                </a:solidFill>
                <a:latin typeface="Tahoma"/>
                <a:cs typeface="Tahoma"/>
              </a:rPr>
              <a:t>3</a:t>
            </a:r>
            <a:r>
              <a:rPr sz="3375" spc="-9" baseline="-1227" dirty="0">
                <a:solidFill>
                  <a:srgbClr val="FFFFCC"/>
                </a:solidFill>
                <a:latin typeface="Tahoma"/>
                <a:cs typeface="Tahoma"/>
              </a:rPr>
              <a:t>.</a:t>
            </a:r>
            <a:r>
              <a:rPr sz="3200" dirty="0">
                <a:solidFill>
                  <a:srgbClr val="FFFFFF"/>
                </a:solidFill>
                <a:latin typeface="Tahoma"/>
                <a:cs typeface="Tahoma"/>
              </a:rPr>
              <a:t>Men</a:t>
            </a:r>
            <a:r>
              <a:rPr sz="3200" spc="9" dirty="0">
                <a:solidFill>
                  <a:srgbClr val="FFFFFF"/>
                </a:solidFill>
                <a:latin typeface="Tahoma"/>
                <a:cs typeface="Tahoma"/>
              </a:rPr>
              <a:t>g</a:t>
            </a:r>
            <a:r>
              <a:rPr sz="3200" dirty="0">
                <a:solidFill>
                  <a:srgbClr val="FFFFFF"/>
                </a:solidFill>
                <a:latin typeface="Tahoma"/>
                <a:cs typeface="Tahoma"/>
              </a:rPr>
              <a:t>ubah</a:t>
            </a:r>
            <a:endParaRPr sz="3200">
              <a:latin typeface="Tahoma"/>
              <a:cs typeface="Tahoma"/>
            </a:endParaRPr>
          </a:p>
        </p:txBody>
      </p:sp>
      <p:sp>
        <p:nvSpPr>
          <p:cNvPr id="40995" name="object 9"/>
          <p:cNvSpPr txBox="1">
            <a:spLocks noChangeArrowheads="1"/>
          </p:cNvSpPr>
          <p:nvPr/>
        </p:nvSpPr>
        <p:spPr bwMode="auto">
          <a:xfrm>
            <a:off x="4691063" y="2667000"/>
            <a:ext cx="1328737"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0"/>
              </a:lnSpc>
              <a:spcBef>
                <a:spcPts val="175"/>
              </a:spcBef>
            </a:pPr>
            <a:r>
              <a:rPr lang="id-ID" sz="3200" dirty="0">
                <a:solidFill>
                  <a:srgbClr val="FFFFFF"/>
                </a:solidFill>
                <a:latin typeface="Tahoma" pitchFamily="34" charset="0"/>
                <a:cs typeface="Tahoma" pitchFamily="34" charset="0"/>
              </a:rPr>
              <a:t>alokasi</a:t>
            </a:r>
            <a:endParaRPr lang="id-ID" sz="3200" dirty="0">
              <a:latin typeface="Tahoma" pitchFamily="34" charset="0"/>
              <a:cs typeface="Tahoma" pitchFamily="34" charset="0"/>
            </a:endParaRPr>
          </a:p>
        </p:txBody>
      </p:sp>
      <p:sp>
        <p:nvSpPr>
          <p:cNvPr id="40962" name="object 43"/>
          <p:cNvSpPr>
            <a:spLocks noChangeArrowheads="1"/>
          </p:cNvSpPr>
          <p:nvPr/>
        </p:nvSpPr>
        <p:spPr bwMode="auto">
          <a:xfrm>
            <a:off x="0" y="0"/>
            <a:ext cx="9144000" cy="6858000"/>
          </a:xfrm>
          <a:custGeom>
            <a:avLst/>
            <a:gdLst>
              <a:gd name="T0" fmla="*/ 0 w 9144000"/>
              <a:gd name="T1" fmla="*/ 0 h 6858000"/>
              <a:gd name="T2" fmla="*/ 9144000 w 9144000"/>
              <a:gd name="T3" fmla="*/ 6858000 h 6858000"/>
            </a:gdLst>
            <a:ahLst/>
            <a:cxnLst/>
            <a:rect l="T0" t="T1" r="T2" b="T3"/>
            <a:pathLst>
              <a:path w="9144000" h="6858000">
                <a:moveTo>
                  <a:pt x="9144000" y="0"/>
                </a:moveTo>
                <a:lnTo>
                  <a:pt x="0" y="0"/>
                </a:lnTo>
                <a:lnTo>
                  <a:pt x="0" y="6857998"/>
                </a:lnTo>
                <a:lnTo>
                  <a:pt x="9144000" y="6857998"/>
                </a:lnTo>
                <a:lnTo>
                  <a:pt x="9144000" y="0"/>
                </a:lnTo>
                <a:close/>
              </a:path>
            </a:pathLst>
          </a:custGeom>
          <a:solidFill>
            <a:schemeClr val="accent1">
              <a:lumMod val="20000"/>
              <a:lumOff val="80000"/>
            </a:schemeClr>
          </a:solidFill>
          <a:ln w="9525">
            <a:noFill/>
            <a:miter lim="800000"/>
            <a:headEnd/>
            <a:tailEnd/>
          </a:ln>
        </p:spPr>
        <p:txBody>
          <a:bodyPr lIns="0" tIns="0" rIns="0" bIns="0"/>
          <a:lstStyle/>
          <a:p>
            <a:endParaRPr lang="id-ID"/>
          </a:p>
        </p:txBody>
      </p:sp>
      <p:sp>
        <p:nvSpPr>
          <p:cNvPr id="40963" name="object 14"/>
          <p:cNvSpPr>
            <a:spLocks noChangeArrowheads="1"/>
          </p:cNvSpPr>
          <p:nvPr/>
        </p:nvSpPr>
        <p:spPr bwMode="auto">
          <a:xfrm>
            <a:off x="885825" y="1843088"/>
            <a:ext cx="8255000" cy="5014912"/>
          </a:xfrm>
          <a:prstGeom prst="rect">
            <a:avLst/>
          </a:prstGeom>
          <a:solidFill>
            <a:srgbClr val="A3E7FF"/>
          </a:solidFill>
          <a:ln w="9525">
            <a:noFill/>
            <a:miter lim="800000"/>
            <a:headEnd/>
            <a:tailEnd/>
          </a:ln>
        </p:spPr>
        <p:txBody>
          <a:bodyPr lIns="0" tIns="0" rIns="0" bIns="0"/>
          <a:lstStyle/>
          <a:p>
            <a:endParaRPr lang="id-ID"/>
          </a:p>
        </p:txBody>
      </p:sp>
      <p:sp>
        <p:nvSpPr>
          <p:cNvPr id="40964" name="object 15"/>
          <p:cNvSpPr>
            <a:spLocks noChangeArrowheads="1"/>
          </p:cNvSpPr>
          <p:nvPr/>
        </p:nvSpPr>
        <p:spPr bwMode="auto">
          <a:xfrm>
            <a:off x="0" y="1843088"/>
            <a:ext cx="885825" cy="5014912"/>
          </a:xfrm>
          <a:prstGeom prst="rect">
            <a:avLst/>
          </a:prstGeom>
          <a:blipFill dpi="0" rotWithShape="1">
            <a:blip r:embed="rId2"/>
            <a:srcRect/>
            <a:stretch>
              <a:fillRect/>
            </a:stretch>
          </a:blipFill>
          <a:ln w="9525">
            <a:noFill/>
            <a:miter lim="800000"/>
            <a:headEnd/>
            <a:tailEnd/>
          </a:ln>
        </p:spPr>
        <p:txBody>
          <a:bodyPr lIns="0" tIns="0" rIns="0" bIns="0"/>
          <a:lstStyle/>
          <a:p>
            <a:endParaRPr lang="id-ID"/>
          </a:p>
        </p:txBody>
      </p:sp>
      <p:sp>
        <p:nvSpPr>
          <p:cNvPr id="40965" name="object 16"/>
          <p:cNvSpPr>
            <a:spLocks noChangeArrowheads="1"/>
          </p:cNvSpPr>
          <p:nvPr/>
        </p:nvSpPr>
        <p:spPr bwMode="auto">
          <a:xfrm>
            <a:off x="876300" y="2576513"/>
            <a:ext cx="19050" cy="4281487"/>
          </a:xfrm>
          <a:prstGeom prst="rect">
            <a:avLst/>
          </a:prstGeom>
          <a:blipFill dpi="0" rotWithShape="1">
            <a:blip r:embed="rId3"/>
            <a:srcRect/>
            <a:stretch>
              <a:fillRect/>
            </a:stretch>
          </a:blipFill>
          <a:ln w="9525">
            <a:noFill/>
            <a:miter lim="800000"/>
            <a:headEnd/>
            <a:tailEnd/>
          </a:ln>
        </p:spPr>
        <p:txBody>
          <a:bodyPr lIns="0" tIns="0" rIns="0" bIns="0"/>
          <a:lstStyle/>
          <a:p>
            <a:endParaRPr lang="id-ID"/>
          </a:p>
        </p:txBody>
      </p:sp>
      <p:sp>
        <p:nvSpPr>
          <p:cNvPr id="40966" name="object 17"/>
          <p:cNvSpPr>
            <a:spLocks noChangeArrowheads="1"/>
          </p:cNvSpPr>
          <p:nvPr/>
        </p:nvSpPr>
        <p:spPr bwMode="auto">
          <a:xfrm>
            <a:off x="1617663" y="1833563"/>
            <a:ext cx="7523162" cy="19050"/>
          </a:xfrm>
          <a:prstGeom prst="rect">
            <a:avLst/>
          </a:prstGeom>
          <a:blipFill dpi="0" rotWithShape="1">
            <a:blip r:embed="rId4"/>
            <a:srcRect/>
            <a:stretch>
              <a:fillRect/>
            </a:stretch>
          </a:blipFill>
          <a:ln w="9525">
            <a:noFill/>
            <a:miter lim="800000"/>
            <a:headEnd/>
            <a:tailEnd/>
          </a:ln>
        </p:spPr>
        <p:txBody>
          <a:bodyPr lIns="0" tIns="0" rIns="0" bIns="0"/>
          <a:lstStyle/>
          <a:p>
            <a:endParaRPr lang="id-ID"/>
          </a:p>
        </p:txBody>
      </p:sp>
      <p:sp>
        <p:nvSpPr>
          <p:cNvPr id="40967" name="object 18"/>
          <p:cNvSpPr>
            <a:spLocks noChangeArrowheads="1"/>
          </p:cNvSpPr>
          <p:nvPr/>
        </p:nvSpPr>
        <p:spPr bwMode="auto">
          <a:xfrm>
            <a:off x="876300" y="2176463"/>
            <a:ext cx="19050" cy="400050"/>
          </a:xfrm>
          <a:prstGeom prst="rect">
            <a:avLst/>
          </a:prstGeom>
          <a:blipFill dpi="0" rotWithShape="1">
            <a:blip r:embed="rId5"/>
            <a:srcRect/>
            <a:stretch>
              <a:fillRect/>
            </a:stretch>
          </a:blipFill>
          <a:ln w="9525">
            <a:noFill/>
            <a:miter lim="800000"/>
            <a:headEnd/>
            <a:tailEnd/>
          </a:ln>
        </p:spPr>
        <p:txBody>
          <a:bodyPr lIns="0" tIns="0" rIns="0" bIns="0"/>
          <a:lstStyle/>
          <a:p>
            <a:endParaRPr lang="id-ID"/>
          </a:p>
        </p:txBody>
      </p:sp>
      <p:sp>
        <p:nvSpPr>
          <p:cNvPr id="40968" name="object 19"/>
          <p:cNvSpPr>
            <a:spLocks noChangeArrowheads="1"/>
          </p:cNvSpPr>
          <p:nvPr/>
        </p:nvSpPr>
        <p:spPr bwMode="auto">
          <a:xfrm>
            <a:off x="876300" y="6350"/>
            <a:ext cx="19050" cy="1103313"/>
          </a:xfrm>
          <a:prstGeom prst="rect">
            <a:avLst/>
          </a:prstGeom>
          <a:blipFill dpi="0" rotWithShape="1">
            <a:blip r:embed="rId6"/>
            <a:srcRect/>
            <a:stretch>
              <a:fillRect/>
            </a:stretch>
          </a:blipFill>
          <a:ln w="9525">
            <a:noFill/>
            <a:miter lim="800000"/>
            <a:headEnd/>
            <a:tailEnd/>
          </a:ln>
        </p:spPr>
        <p:txBody>
          <a:bodyPr lIns="0" tIns="0" rIns="0" bIns="0"/>
          <a:lstStyle/>
          <a:p>
            <a:endParaRPr lang="id-ID"/>
          </a:p>
        </p:txBody>
      </p:sp>
      <p:sp>
        <p:nvSpPr>
          <p:cNvPr id="40969" name="object 20"/>
          <p:cNvSpPr>
            <a:spLocks noChangeArrowheads="1"/>
          </p:cNvSpPr>
          <p:nvPr/>
        </p:nvSpPr>
        <p:spPr bwMode="auto">
          <a:xfrm>
            <a:off x="876300" y="1109663"/>
            <a:ext cx="19050" cy="400050"/>
          </a:xfrm>
          <a:prstGeom prst="rect">
            <a:avLst/>
          </a:prstGeom>
          <a:blipFill dpi="0" rotWithShape="1">
            <a:blip r:embed="rId7"/>
            <a:srcRect/>
            <a:stretch>
              <a:fillRect/>
            </a:stretch>
          </a:blipFill>
          <a:ln w="9525">
            <a:noFill/>
            <a:miter lim="800000"/>
            <a:headEnd/>
            <a:tailEnd/>
          </a:ln>
        </p:spPr>
        <p:txBody>
          <a:bodyPr lIns="0" tIns="0" rIns="0" bIns="0"/>
          <a:lstStyle/>
          <a:p>
            <a:endParaRPr lang="id-ID"/>
          </a:p>
        </p:txBody>
      </p:sp>
      <p:sp>
        <p:nvSpPr>
          <p:cNvPr id="40970" name="object 21"/>
          <p:cNvSpPr>
            <a:spLocks noChangeArrowheads="1"/>
          </p:cNvSpPr>
          <p:nvPr/>
        </p:nvSpPr>
        <p:spPr bwMode="auto">
          <a:xfrm>
            <a:off x="876300" y="1509713"/>
            <a:ext cx="19050" cy="666750"/>
          </a:xfrm>
          <a:prstGeom prst="rect">
            <a:avLst/>
          </a:prstGeom>
          <a:blipFill dpi="0" rotWithShape="1">
            <a:blip r:embed="rId8"/>
            <a:srcRect/>
            <a:stretch>
              <a:fillRect/>
            </a:stretch>
          </a:blipFill>
          <a:ln w="9525">
            <a:noFill/>
            <a:miter lim="800000"/>
            <a:headEnd/>
            <a:tailEnd/>
          </a:ln>
        </p:spPr>
        <p:txBody>
          <a:bodyPr lIns="0" tIns="0" rIns="0" bIns="0"/>
          <a:lstStyle/>
          <a:p>
            <a:endParaRPr lang="id-ID"/>
          </a:p>
        </p:txBody>
      </p:sp>
      <p:sp>
        <p:nvSpPr>
          <p:cNvPr id="40971" name="object 22"/>
          <p:cNvSpPr>
            <a:spLocks noChangeArrowheads="1"/>
          </p:cNvSpPr>
          <p:nvPr/>
        </p:nvSpPr>
        <p:spPr bwMode="auto">
          <a:xfrm>
            <a:off x="0" y="1833563"/>
            <a:ext cx="557213" cy="19050"/>
          </a:xfrm>
          <a:prstGeom prst="rect">
            <a:avLst/>
          </a:prstGeom>
          <a:blipFill dpi="0" rotWithShape="1">
            <a:blip r:embed="rId9"/>
            <a:srcRect/>
            <a:stretch>
              <a:fillRect/>
            </a:stretch>
          </a:blipFill>
          <a:ln w="9525">
            <a:noFill/>
            <a:miter lim="800000"/>
            <a:headEnd/>
            <a:tailEnd/>
          </a:ln>
        </p:spPr>
        <p:txBody>
          <a:bodyPr lIns="0" tIns="0" rIns="0" bIns="0"/>
          <a:lstStyle/>
          <a:p>
            <a:endParaRPr lang="id-ID"/>
          </a:p>
        </p:txBody>
      </p:sp>
      <p:sp>
        <p:nvSpPr>
          <p:cNvPr id="40972" name="object 23"/>
          <p:cNvSpPr>
            <a:spLocks noChangeArrowheads="1"/>
          </p:cNvSpPr>
          <p:nvPr/>
        </p:nvSpPr>
        <p:spPr bwMode="auto">
          <a:xfrm>
            <a:off x="1217613" y="1833563"/>
            <a:ext cx="400050" cy="19050"/>
          </a:xfrm>
          <a:prstGeom prst="rect">
            <a:avLst/>
          </a:prstGeom>
          <a:blipFill dpi="0" rotWithShape="1">
            <a:blip r:embed="rId10"/>
            <a:srcRect/>
            <a:stretch>
              <a:fillRect/>
            </a:stretch>
          </a:blipFill>
          <a:ln w="9525">
            <a:noFill/>
            <a:miter lim="800000"/>
            <a:headEnd/>
            <a:tailEnd/>
          </a:ln>
        </p:spPr>
        <p:txBody>
          <a:bodyPr lIns="0" tIns="0" rIns="0" bIns="0"/>
          <a:lstStyle/>
          <a:p>
            <a:endParaRPr lang="id-ID"/>
          </a:p>
        </p:txBody>
      </p:sp>
      <p:sp>
        <p:nvSpPr>
          <p:cNvPr id="40973" name="object 24"/>
          <p:cNvSpPr>
            <a:spLocks noChangeArrowheads="1"/>
          </p:cNvSpPr>
          <p:nvPr/>
        </p:nvSpPr>
        <p:spPr bwMode="auto">
          <a:xfrm>
            <a:off x="552450" y="1833563"/>
            <a:ext cx="665163" cy="19050"/>
          </a:xfrm>
          <a:prstGeom prst="rect">
            <a:avLst/>
          </a:prstGeom>
          <a:blipFill dpi="0" rotWithShape="1">
            <a:blip r:embed="rId11"/>
            <a:srcRect/>
            <a:stretch>
              <a:fillRect/>
            </a:stretch>
          </a:blipFill>
          <a:ln w="9525">
            <a:noFill/>
            <a:miter lim="800000"/>
            <a:headEnd/>
            <a:tailEnd/>
          </a:ln>
        </p:spPr>
        <p:txBody>
          <a:bodyPr lIns="0" tIns="0" rIns="0" bIns="0"/>
          <a:lstStyle/>
          <a:p>
            <a:endParaRPr lang="id-ID"/>
          </a:p>
        </p:txBody>
      </p:sp>
      <p:sp>
        <p:nvSpPr>
          <p:cNvPr id="40974" name="object 25"/>
          <p:cNvSpPr>
            <a:spLocks noChangeArrowheads="1"/>
          </p:cNvSpPr>
          <p:nvPr/>
        </p:nvSpPr>
        <p:spPr bwMode="auto">
          <a:xfrm>
            <a:off x="8366125" y="6249988"/>
            <a:ext cx="252413" cy="220662"/>
          </a:xfrm>
          <a:prstGeom prst="rect">
            <a:avLst/>
          </a:prstGeom>
          <a:blipFill dpi="0" rotWithShape="1">
            <a:blip r:embed="rId12"/>
            <a:srcRect/>
            <a:stretch>
              <a:fillRect/>
            </a:stretch>
          </a:blipFill>
          <a:ln w="9525">
            <a:noFill/>
            <a:miter lim="800000"/>
            <a:headEnd/>
            <a:tailEnd/>
          </a:ln>
        </p:spPr>
        <p:txBody>
          <a:bodyPr lIns="0" tIns="0" rIns="0" bIns="0"/>
          <a:lstStyle/>
          <a:p>
            <a:endParaRPr lang="id-ID"/>
          </a:p>
        </p:txBody>
      </p:sp>
      <p:sp>
        <p:nvSpPr>
          <p:cNvPr id="40975" name="object 27"/>
          <p:cNvSpPr>
            <a:spLocks noChangeArrowheads="1"/>
          </p:cNvSpPr>
          <p:nvPr/>
        </p:nvSpPr>
        <p:spPr bwMode="auto">
          <a:xfrm>
            <a:off x="812800" y="171450"/>
            <a:ext cx="6330950" cy="900113"/>
          </a:xfrm>
          <a:prstGeom prst="rect">
            <a:avLst/>
          </a:prstGeom>
          <a:blipFill dpi="0" rotWithShape="1">
            <a:blip r:embed="rId13"/>
            <a:srcRect/>
            <a:stretch>
              <a:fillRect/>
            </a:stretch>
          </a:blipFill>
          <a:ln w="9525">
            <a:noFill/>
            <a:miter lim="800000"/>
            <a:headEnd/>
            <a:tailEnd/>
          </a:ln>
        </p:spPr>
        <p:txBody>
          <a:bodyPr lIns="0" tIns="0" rIns="0" bIns="0"/>
          <a:lstStyle/>
          <a:p>
            <a:endParaRPr lang="id-ID"/>
          </a:p>
        </p:txBody>
      </p:sp>
      <p:sp>
        <p:nvSpPr>
          <p:cNvPr id="40976" name="object 28"/>
          <p:cNvSpPr>
            <a:spLocks noChangeArrowheads="1"/>
          </p:cNvSpPr>
          <p:nvPr/>
        </p:nvSpPr>
        <p:spPr bwMode="auto">
          <a:xfrm>
            <a:off x="812800" y="842963"/>
            <a:ext cx="2635250" cy="898525"/>
          </a:xfrm>
          <a:prstGeom prst="rect">
            <a:avLst/>
          </a:prstGeom>
          <a:blipFill dpi="0" rotWithShape="1">
            <a:blip r:embed="rId14"/>
            <a:srcRect/>
            <a:stretch>
              <a:fillRect/>
            </a:stretch>
          </a:blipFill>
          <a:ln w="9525">
            <a:noFill/>
            <a:miter lim="800000"/>
            <a:headEnd/>
            <a:tailEnd/>
          </a:ln>
        </p:spPr>
        <p:txBody>
          <a:bodyPr lIns="0" tIns="0" rIns="0" bIns="0"/>
          <a:lstStyle/>
          <a:p>
            <a:endParaRPr lang="id-ID"/>
          </a:p>
        </p:txBody>
      </p:sp>
      <p:sp>
        <p:nvSpPr>
          <p:cNvPr id="40977" name="object 29"/>
          <p:cNvSpPr>
            <a:spLocks noChangeArrowheads="1"/>
          </p:cNvSpPr>
          <p:nvPr/>
        </p:nvSpPr>
        <p:spPr bwMode="auto">
          <a:xfrm>
            <a:off x="2716213" y="842963"/>
            <a:ext cx="895350" cy="898525"/>
          </a:xfrm>
          <a:prstGeom prst="rect">
            <a:avLst/>
          </a:prstGeom>
          <a:blipFill dpi="0" rotWithShape="1">
            <a:blip r:embed="rId15"/>
            <a:srcRect/>
            <a:stretch>
              <a:fillRect/>
            </a:stretch>
          </a:blipFill>
          <a:ln w="9525">
            <a:noFill/>
            <a:miter lim="800000"/>
            <a:headEnd/>
            <a:tailEnd/>
          </a:ln>
        </p:spPr>
        <p:txBody>
          <a:bodyPr lIns="0" tIns="0" rIns="0" bIns="0"/>
          <a:lstStyle/>
          <a:p>
            <a:endParaRPr lang="id-ID"/>
          </a:p>
        </p:txBody>
      </p:sp>
      <p:sp>
        <p:nvSpPr>
          <p:cNvPr id="40978" name="object 30"/>
          <p:cNvSpPr>
            <a:spLocks noChangeArrowheads="1"/>
          </p:cNvSpPr>
          <p:nvPr/>
        </p:nvSpPr>
        <p:spPr bwMode="auto">
          <a:xfrm>
            <a:off x="904875" y="1895475"/>
            <a:ext cx="2051050" cy="661988"/>
          </a:xfrm>
          <a:prstGeom prst="rect">
            <a:avLst/>
          </a:prstGeom>
          <a:blipFill dpi="0" rotWithShape="1">
            <a:blip r:embed="rId16"/>
            <a:srcRect/>
            <a:stretch>
              <a:fillRect/>
            </a:stretch>
          </a:blipFill>
          <a:ln w="9525">
            <a:noFill/>
            <a:miter lim="800000"/>
            <a:headEnd/>
            <a:tailEnd/>
          </a:ln>
        </p:spPr>
        <p:txBody>
          <a:bodyPr lIns="0" tIns="0" rIns="0" bIns="0"/>
          <a:lstStyle/>
          <a:p>
            <a:endParaRPr lang="id-ID"/>
          </a:p>
        </p:txBody>
      </p:sp>
      <p:sp>
        <p:nvSpPr>
          <p:cNvPr id="40979" name="object 31"/>
          <p:cNvSpPr>
            <a:spLocks noChangeArrowheads="1"/>
          </p:cNvSpPr>
          <p:nvPr/>
        </p:nvSpPr>
        <p:spPr bwMode="auto">
          <a:xfrm>
            <a:off x="2417763" y="1895475"/>
            <a:ext cx="687387" cy="661988"/>
          </a:xfrm>
          <a:prstGeom prst="rect">
            <a:avLst/>
          </a:prstGeom>
          <a:blipFill dpi="0" rotWithShape="1">
            <a:blip r:embed="rId17"/>
            <a:srcRect/>
            <a:stretch>
              <a:fillRect/>
            </a:stretch>
          </a:blipFill>
          <a:ln w="9525">
            <a:noFill/>
            <a:miter lim="800000"/>
            <a:headEnd/>
            <a:tailEnd/>
          </a:ln>
        </p:spPr>
        <p:txBody>
          <a:bodyPr lIns="0" tIns="0" rIns="0" bIns="0"/>
          <a:lstStyle/>
          <a:p>
            <a:endParaRPr lang="id-ID"/>
          </a:p>
        </p:txBody>
      </p:sp>
      <p:sp>
        <p:nvSpPr>
          <p:cNvPr id="40980" name="object 32"/>
          <p:cNvSpPr>
            <a:spLocks noChangeArrowheads="1"/>
          </p:cNvSpPr>
          <p:nvPr/>
        </p:nvSpPr>
        <p:spPr bwMode="auto">
          <a:xfrm>
            <a:off x="2565400" y="1895475"/>
            <a:ext cx="5878513" cy="661988"/>
          </a:xfrm>
          <a:prstGeom prst="rect">
            <a:avLst/>
          </a:prstGeom>
          <a:blipFill dpi="0" rotWithShape="1">
            <a:blip r:embed="rId18"/>
            <a:srcRect/>
            <a:stretch>
              <a:fillRect/>
            </a:stretch>
          </a:blipFill>
          <a:ln w="9525">
            <a:noFill/>
            <a:miter lim="800000"/>
            <a:headEnd/>
            <a:tailEnd/>
          </a:ln>
        </p:spPr>
        <p:txBody>
          <a:bodyPr lIns="0" tIns="0" rIns="0" bIns="0"/>
          <a:lstStyle/>
          <a:p>
            <a:endParaRPr lang="id-ID"/>
          </a:p>
        </p:txBody>
      </p:sp>
      <p:sp>
        <p:nvSpPr>
          <p:cNvPr id="40981" name="object 33"/>
          <p:cNvSpPr>
            <a:spLocks noChangeArrowheads="1"/>
          </p:cNvSpPr>
          <p:nvPr/>
        </p:nvSpPr>
        <p:spPr bwMode="auto">
          <a:xfrm>
            <a:off x="7905750" y="1895475"/>
            <a:ext cx="665163" cy="661988"/>
          </a:xfrm>
          <a:prstGeom prst="rect">
            <a:avLst/>
          </a:prstGeom>
          <a:blipFill dpi="0" rotWithShape="1">
            <a:blip r:embed="rId19"/>
            <a:srcRect/>
            <a:stretch>
              <a:fillRect/>
            </a:stretch>
          </a:blipFill>
          <a:ln w="9525">
            <a:noFill/>
            <a:miter lim="800000"/>
            <a:headEnd/>
            <a:tailEnd/>
          </a:ln>
        </p:spPr>
        <p:txBody>
          <a:bodyPr lIns="0" tIns="0" rIns="0" bIns="0"/>
          <a:lstStyle/>
          <a:p>
            <a:endParaRPr lang="id-ID"/>
          </a:p>
        </p:txBody>
      </p:sp>
      <p:sp>
        <p:nvSpPr>
          <p:cNvPr id="40982" name="object 34"/>
          <p:cNvSpPr>
            <a:spLocks noChangeArrowheads="1"/>
          </p:cNvSpPr>
          <p:nvPr/>
        </p:nvSpPr>
        <p:spPr bwMode="auto">
          <a:xfrm>
            <a:off x="977900" y="2638425"/>
            <a:ext cx="628650" cy="496888"/>
          </a:xfrm>
          <a:prstGeom prst="rect">
            <a:avLst/>
          </a:prstGeom>
          <a:blipFill dpi="0" rotWithShape="1">
            <a:blip r:embed="rId20"/>
            <a:srcRect/>
            <a:stretch>
              <a:fillRect/>
            </a:stretch>
          </a:blipFill>
          <a:ln w="9525">
            <a:noFill/>
            <a:miter lim="800000"/>
            <a:headEnd/>
            <a:tailEnd/>
          </a:ln>
        </p:spPr>
        <p:txBody>
          <a:bodyPr lIns="0" tIns="0" rIns="0" bIns="0"/>
          <a:lstStyle/>
          <a:p>
            <a:endParaRPr lang="id-ID"/>
          </a:p>
        </p:txBody>
      </p:sp>
      <p:sp>
        <p:nvSpPr>
          <p:cNvPr id="40983" name="object 35"/>
          <p:cNvSpPr>
            <a:spLocks noChangeArrowheads="1"/>
          </p:cNvSpPr>
          <p:nvPr/>
        </p:nvSpPr>
        <p:spPr bwMode="auto">
          <a:xfrm>
            <a:off x="1146175" y="2481263"/>
            <a:ext cx="5062538" cy="661987"/>
          </a:xfrm>
          <a:prstGeom prst="rect">
            <a:avLst/>
          </a:prstGeom>
          <a:blipFill dpi="0" rotWithShape="1">
            <a:blip r:embed="rId21"/>
            <a:srcRect/>
            <a:stretch>
              <a:fillRect/>
            </a:stretch>
          </a:blipFill>
          <a:ln w="9525">
            <a:noFill/>
            <a:miter lim="800000"/>
            <a:headEnd/>
            <a:tailEnd/>
          </a:ln>
        </p:spPr>
        <p:txBody>
          <a:bodyPr lIns="0" tIns="0" rIns="0" bIns="0"/>
          <a:lstStyle/>
          <a:p>
            <a:endParaRPr lang="id-ID"/>
          </a:p>
        </p:txBody>
      </p:sp>
      <p:sp>
        <p:nvSpPr>
          <p:cNvPr id="40984" name="object 36"/>
          <p:cNvSpPr>
            <a:spLocks noChangeArrowheads="1"/>
          </p:cNvSpPr>
          <p:nvPr/>
        </p:nvSpPr>
        <p:spPr bwMode="auto">
          <a:xfrm>
            <a:off x="5668963" y="2481263"/>
            <a:ext cx="666750" cy="661987"/>
          </a:xfrm>
          <a:prstGeom prst="rect">
            <a:avLst/>
          </a:prstGeom>
          <a:blipFill dpi="0" rotWithShape="1">
            <a:blip r:embed="rId19"/>
            <a:srcRect/>
            <a:stretch>
              <a:fillRect/>
            </a:stretch>
          </a:blipFill>
          <a:ln w="9525">
            <a:noFill/>
            <a:miter lim="800000"/>
            <a:headEnd/>
            <a:tailEnd/>
          </a:ln>
        </p:spPr>
        <p:txBody>
          <a:bodyPr lIns="0" tIns="0" rIns="0" bIns="0"/>
          <a:lstStyle/>
          <a:p>
            <a:endParaRPr lang="id-ID"/>
          </a:p>
        </p:txBody>
      </p:sp>
      <p:sp>
        <p:nvSpPr>
          <p:cNvPr id="40985" name="object 37"/>
          <p:cNvSpPr>
            <a:spLocks noChangeArrowheads="1"/>
          </p:cNvSpPr>
          <p:nvPr/>
        </p:nvSpPr>
        <p:spPr bwMode="auto">
          <a:xfrm>
            <a:off x="977900" y="3222625"/>
            <a:ext cx="628650" cy="496888"/>
          </a:xfrm>
          <a:prstGeom prst="rect">
            <a:avLst/>
          </a:prstGeom>
          <a:blipFill dpi="0" rotWithShape="1">
            <a:blip r:embed="rId22"/>
            <a:srcRect/>
            <a:stretch>
              <a:fillRect/>
            </a:stretch>
          </a:blipFill>
          <a:ln w="9525">
            <a:noFill/>
            <a:miter lim="800000"/>
            <a:headEnd/>
            <a:tailEnd/>
          </a:ln>
        </p:spPr>
        <p:txBody>
          <a:bodyPr lIns="0" tIns="0" rIns="0" bIns="0"/>
          <a:lstStyle/>
          <a:p>
            <a:endParaRPr lang="id-ID"/>
          </a:p>
        </p:txBody>
      </p:sp>
      <p:sp>
        <p:nvSpPr>
          <p:cNvPr id="40986" name="object 38"/>
          <p:cNvSpPr>
            <a:spLocks noChangeArrowheads="1"/>
          </p:cNvSpPr>
          <p:nvPr/>
        </p:nvSpPr>
        <p:spPr bwMode="auto">
          <a:xfrm>
            <a:off x="1146175" y="3067050"/>
            <a:ext cx="3467100" cy="660400"/>
          </a:xfrm>
          <a:prstGeom prst="rect">
            <a:avLst/>
          </a:prstGeom>
          <a:blipFill dpi="0" rotWithShape="1">
            <a:blip r:embed="rId23"/>
            <a:srcRect/>
            <a:stretch>
              <a:fillRect/>
            </a:stretch>
          </a:blipFill>
          <a:ln w="9525">
            <a:noFill/>
            <a:miter lim="800000"/>
            <a:headEnd/>
            <a:tailEnd/>
          </a:ln>
        </p:spPr>
        <p:txBody>
          <a:bodyPr lIns="0" tIns="0" rIns="0" bIns="0"/>
          <a:lstStyle/>
          <a:p>
            <a:endParaRPr lang="id-ID"/>
          </a:p>
        </p:txBody>
      </p:sp>
      <p:sp>
        <p:nvSpPr>
          <p:cNvPr id="40987" name="object 39"/>
          <p:cNvSpPr>
            <a:spLocks noChangeArrowheads="1"/>
          </p:cNvSpPr>
          <p:nvPr/>
        </p:nvSpPr>
        <p:spPr bwMode="auto">
          <a:xfrm>
            <a:off x="4073525" y="3067050"/>
            <a:ext cx="666750" cy="660400"/>
          </a:xfrm>
          <a:prstGeom prst="rect">
            <a:avLst/>
          </a:prstGeom>
          <a:blipFill dpi="0" rotWithShape="1">
            <a:blip r:embed="rId19"/>
            <a:srcRect/>
            <a:stretch>
              <a:fillRect/>
            </a:stretch>
          </a:blipFill>
          <a:ln w="9525">
            <a:noFill/>
            <a:miter lim="800000"/>
            <a:headEnd/>
            <a:tailEnd/>
          </a:ln>
        </p:spPr>
        <p:txBody>
          <a:bodyPr lIns="0" tIns="0" rIns="0" bIns="0"/>
          <a:lstStyle/>
          <a:p>
            <a:endParaRPr lang="id-ID"/>
          </a:p>
        </p:txBody>
      </p:sp>
      <p:sp>
        <p:nvSpPr>
          <p:cNvPr id="40988" name="object 40"/>
          <p:cNvSpPr>
            <a:spLocks noChangeArrowheads="1"/>
          </p:cNvSpPr>
          <p:nvPr/>
        </p:nvSpPr>
        <p:spPr bwMode="auto">
          <a:xfrm>
            <a:off x="977900" y="3808413"/>
            <a:ext cx="628650" cy="496887"/>
          </a:xfrm>
          <a:prstGeom prst="rect">
            <a:avLst/>
          </a:prstGeom>
          <a:blipFill dpi="0" rotWithShape="1">
            <a:blip r:embed="rId24"/>
            <a:srcRect/>
            <a:stretch>
              <a:fillRect/>
            </a:stretch>
          </a:blipFill>
          <a:ln w="9525">
            <a:noFill/>
            <a:miter lim="800000"/>
            <a:headEnd/>
            <a:tailEnd/>
          </a:ln>
        </p:spPr>
        <p:txBody>
          <a:bodyPr lIns="0" tIns="0" rIns="0" bIns="0"/>
          <a:lstStyle/>
          <a:p>
            <a:endParaRPr lang="id-ID"/>
          </a:p>
        </p:txBody>
      </p:sp>
      <p:sp>
        <p:nvSpPr>
          <p:cNvPr id="40989" name="object 41"/>
          <p:cNvSpPr>
            <a:spLocks noChangeArrowheads="1"/>
          </p:cNvSpPr>
          <p:nvPr/>
        </p:nvSpPr>
        <p:spPr bwMode="auto">
          <a:xfrm>
            <a:off x="1146175" y="3651250"/>
            <a:ext cx="7637463" cy="661988"/>
          </a:xfrm>
          <a:prstGeom prst="rect">
            <a:avLst/>
          </a:prstGeom>
          <a:blipFill dpi="0" rotWithShape="1">
            <a:blip r:embed="rId25"/>
            <a:srcRect/>
            <a:stretch>
              <a:fillRect/>
            </a:stretch>
          </a:blipFill>
          <a:ln w="9525">
            <a:noFill/>
            <a:miter lim="800000"/>
            <a:headEnd/>
            <a:tailEnd/>
          </a:ln>
        </p:spPr>
        <p:txBody>
          <a:bodyPr lIns="0" tIns="0" rIns="0" bIns="0"/>
          <a:lstStyle/>
          <a:p>
            <a:endParaRPr lang="id-ID"/>
          </a:p>
        </p:txBody>
      </p:sp>
      <p:sp>
        <p:nvSpPr>
          <p:cNvPr id="40990" name="object 42"/>
          <p:cNvSpPr>
            <a:spLocks noChangeArrowheads="1"/>
          </p:cNvSpPr>
          <p:nvPr/>
        </p:nvSpPr>
        <p:spPr bwMode="auto">
          <a:xfrm>
            <a:off x="8245475" y="3651250"/>
            <a:ext cx="665163" cy="661988"/>
          </a:xfrm>
          <a:prstGeom prst="rect">
            <a:avLst/>
          </a:prstGeom>
          <a:blipFill dpi="0" rotWithShape="1">
            <a:blip r:embed="rId19"/>
            <a:srcRect/>
            <a:stretch>
              <a:fillRect/>
            </a:stretch>
          </a:blipFill>
          <a:ln w="9525">
            <a:noFill/>
            <a:miter lim="800000"/>
            <a:headEnd/>
            <a:tailEnd/>
          </a:ln>
        </p:spPr>
        <p:txBody>
          <a:bodyPr lIns="0" tIns="0" rIns="0" bIns="0"/>
          <a:lstStyle/>
          <a:p>
            <a:endParaRPr lang="id-ID"/>
          </a:p>
        </p:txBody>
      </p:sp>
      <p:sp>
        <p:nvSpPr>
          <p:cNvPr id="40991" name="object 13"/>
          <p:cNvSpPr txBox="1">
            <a:spLocks noChangeArrowheads="1"/>
          </p:cNvSpPr>
          <p:nvPr/>
        </p:nvSpPr>
        <p:spPr bwMode="auto">
          <a:xfrm>
            <a:off x="1146175" y="430213"/>
            <a:ext cx="2493963" cy="1255712"/>
          </a:xfrm>
          <a:prstGeom prst="rect">
            <a:avLst/>
          </a:prstGeom>
          <a:noFill/>
          <a:ln w="9525">
            <a:noFill/>
            <a:miter lim="800000"/>
            <a:headEnd/>
            <a:tailEnd/>
          </a:ln>
        </p:spPr>
        <p:txBody>
          <a:bodyPr lIns="0" tIns="0" rIns="0" bIns="0"/>
          <a:lstStyle/>
          <a:p>
            <a:pPr marL="12700">
              <a:lnSpc>
                <a:spcPts val="4663"/>
              </a:lnSpc>
              <a:spcBef>
                <a:spcPts val="238"/>
              </a:spcBef>
            </a:pPr>
            <a:r>
              <a:rPr lang="id-ID" sz="4400" b="1" dirty="0">
                <a:solidFill>
                  <a:srgbClr val="C00000"/>
                </a:solidFill>
                <a:latin typeface="Tahoma" pitchFamily="34" charset="0"/>
                <a:cs typeface="Tahoma" pitchFamily="34" charset="0"/>
              </a:rPr>
              <a:t>METODE</a:t>
            </a:r>
            <a:endParaRPr lang="id-ID" sz="4400" dirty="0">
              <a:solidFill>
                <a:srgbClr val="C00000"/>
              </a:solidFill>
              <a:latin typeface="Tahoma" pitchFamily="34" charset="0"/>
              <a:cs typeface="Tahoma" pitchFamily="34" charset="0"/>
            </a:endParaRPr>
          </a:p>
          <a:p>
            <a:pPr marL="12700">
              <a:lnSpc>
                <a:spcPts val="5225"/>
              </a:lnSpc>
              <a:spcBef>
                <a:spcPts val="25"/>
              </a:spcBef>
            </a:pPr>
            <a:r>
              <a:rPr lang="id-ID" sz="6600" b="1" baseline="-3000" dirty="0">
                <a:solidFill>
                  <a:srgbClr val="C00000"/>
                </a:solidFill>
                <a:latin typeface="Tahoma" pitchFamily="34" charset="0"/>
                <a:cs typeface="Tahoma" pitchFamily="34" charset="0"/>
              </a:rPr>
              <a:t>STONE</a:t>
            </a:r>
            <a:endParaRPr lang="id-ID" sz="4400" dirty="0">
              <a:solidFill>
                <a:srgbClr val="C00000"/>
              </a:solidFill>
              <a:latin typeface="Tahoma" pitchFamily="34" charset="0"/>
              <a:cs typeface="Tahoma" pitchFamily="34" charset="0"/>
            </a:endParaRPr>
          </a:p>
        </p:txBody>
      </p:sp>
      <p:sp>
        <p:nvSpPr>
          <p:cNvPr id="40992" name="object 12"/>
          <p:cNvSpPr txBox="1">
            <a:spLocks noChangeArrowheads="1"/>
          </p:cNvSpPr>
          <p:nvPr/>
        </p:nvSpPr>
        <p:spPr bwMode="auto">
          <a:xfrm>
            <a:off x="3692525" y="430213"/>
            <a:ext cx="3005138" cy="585787"/>
          </a:xfrm>
          <a:prstGeom prst="rect">
            <a:avLst/>
          </a:prstGeom>
          <a:noFill/>
          <a:ln w="9525">
            <a:noFill/>
            <a:miter lim="800000"/>
            <a:headEnd/>
            <a:tailEnd/>
          </a:ln>
        </p:spPr>
        <p:txBody>
          <a:bodyPr lIns="0" tIns="0" rIns="0" bIns="0"/>
          <a:lstStyle/>
          <a:p>
            <a:pPr marL="12700">
              <a:lnSpc>
                <a:spcPts val="4600"/>
              </a:lnSpc>
              <a:spcBef>
                <a:spcPts val="225"/>
              </a:spcBef>
            </a:pPr>
            <a:r>
              <a:rPr lang="id-ID" sz="4400" b="1" dirty="0">
                <a:solidFill>
                  <a:srgbClr val="C00000"/>
                </a:solidFill>
                <a:latin typeface="Tahoma" pitchFamily="34" charset="0"/>
                <a:cs typeface="Tahoma" pitchFamily="34" charset="0"/>
              </a:rPr>
              <a:t>STEPPING</a:t>
            </a:r>
            <a:endParaRPr lang="id-ID" sz="4400" dirty="0">
              <a:solidFill>
                <a:srgbClr val="C00000"/>
              </a:solidFill>
              <a:latin typeface="Tahoma" pitchFamily="34" charset="0"/>
              <a:cs typeface="Tahoma" pitchFamily="34" charset="0"/>
            </a:endParaRPr>
          </a:p>
        </p:txBody>
      </p:sp>
      <p:sp>
        <p:nvSpPr>
          <p:cNvPr id="11" name="object 11"/>
          <p:cNvSpPr txBox="1"/>
          <p:nvPr/>
        </p:nvSpPr>
        <p:spPr>
          <a:xfrm>
            <a:off x="1146175" y="2081213"/>
            <a:ext cx="7086600" cy="431800"/>
          </a:xfrm>
          <a:prstGeom prst="rect">
            <a:avLst/>
          </a:prstGeom>
          <a:solidFill>
            <a:srgbClr val="A3E7FF"/>
          </a:solidFill>
          <a:ln>
            <a:noFill/>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04"/>
              </a:lnSpc>
              <a:spcBef>
                <a:spcPts val="170"/>
              </a:spcBef>
              <a:defRPr/>
            </a:pPr>
            <a:r>
              <a:rPr sz="3200" dirty="0">
                <a:latin typeface="Tahoma"/>
                <a:cs typeface="Tahoma"/>
              </a:rPr>
              <a:t>Langka</a:t>
            </a:r>
            <a:r>
              <a:rPr sz="3200" spc="4" dirty="0">
                <a:latin typeface="Tahoma"/>
                <a:cs typeface="Tahoma"/>
              </a:rPr>
              <a:t>h-</a:t>
            </a:r>
            <a:r>
              <a:rPr sz="3200" dirty="0">
                <a:latin typeface="Tahoma"/>
                <a:cs typeface="Tahoma"/>
              </a:rPr>
              <a:t>langkah</a:t>
            </a:r>
            <a:r>
              <a:rPr sz="3200" spc="-19" dirty="0">
                <a:latin typeface="Tahoma"/>
                <a:cs typeface="Tahoma"/>
              </a:rPr>
              <a:t> </a:t>
            </a:r>
            <a:r>
              <a:rPr sz="3200" dirty="0">
                <a:latin typeface="Tahoma"/>
                <a:cs typeface="Tahoma"/>
              </a:rPr>
              <a:t>p</a:t>
            </a:r>
            <a:r>
              <a:rPr sz="3200" spc="4" dirty="0">
                <a:latin typeface="Tahoma"/>
                <a:cs typeface="Tahoma"/>
              </a:rPr>
              <a:t>e</a:t>
            </a:r>
            <a:r>
              <a:rPr sz="3200" dirty="0">
                <a:latin typeface="Tahoma"/>
                <a:cs typeface="Tahoma"/>
              </a:rPr>
              <a:t>mecahan</a:t>
            </a:r>
            <a:r>
              <a:rPr sz="3200" spc="-25" dirty="0">
                <a:latin typeface="Tahoma"/>
                <a:cs typeface="Tahoma"/>
              </a:rPr>
              <a:t> </a:t>
            </a:r>
            <a:r>
              <a:rPr sz="3200" dirty="0">
                <a:latin typeface="Tahoma"/>
                <a:cs typeface="Tahoma"/>
              </a:rPr>
              <a:t>masa</a:t>
            </a:r>
            <a:r>
              <a:rPr sz="3200" spc="-9" dirty="0">
                <a:latin typeface="Tahoma"/>
                <a:cs typeface="Tahoma"/>
              </a:rPr>
              <a:t>l</a:t>
            </a:r>
            <a:r>
              <a:rPr sz="3200" dirty="0">
                <a:latin typeface="Tahoma"/>
                <a:cs typeface="Tahoma"/>
              </a:rPr>
              <a:t>ah:</a:t>
            </a:r>
            <a:endParaRPr sz="3200">
              <a:latin typeface="Tahoma"/>
              <a:cs typeface="Tahoma"/>
            </a:endParaRPr>
          </a:p>
        </p:txBody>
      </p:sp>
      <p:sp>
        <p:nvSpPr>
          <p:cNvPr id="10" name="object 10"/>
          <p:cNvSpPr txBox="1"/>
          <p:nvPr/>
        </p:nvSpPr>
        <p:spPr>
          <a:xfrm>
            <a:off x="1146175" y="2667000"/>
            <a:ext cx="3503613" cy="1017588"/>
          </a:xfrm>
          <a:prstGeom prst="rect">
            <a:avLst/>
          </a:prstGeom>
          <a:solidFill>
            <a:srgbClr val="A3E7FF"/>
          </a:solidFill>
          <a:ln>
            <a:noFill/>
          </a:ln>
        </p:spPr>
        <p:style>
          <a:lnRef idx="2">
            <a:schemeClr val="dk1"/>
          </a:lnRef>
          <a:fillRef idx="1">
            <a:schemeClr val="lt1"/>
          </a:fillRef>
          <a:effectRef idx="0">
            <a:schemeClr val="dk1"/>
          </a:effectRef>
          <a:fontRef idx="minor">
            <a:schemeClr val="dk1"/>
          </a:fontRef>
        </p:style>
        <p:txBody>
          <a:bodyPr lIns="0" tIns="0" rIns="0" bIns="0"/>
          <a:lstStyle/>
          <a:p>
            <a:pPr marL="12700">
              <a:lnSpc>
                <a:spcPts val="3413"/>
              </a:lnSpc>
              <a:spcBef>
                <a:spcPts val="175"/>
              </a:spcBef>
            </a:pPr>
            <a:r>
              <a:rPr lang="id-ID" sz="2200" dirty="0">
                <a:latin typeface="Tahoma" pitchFamily="34" charset="0"/>
                <a:cs typeface="Tahoma" pitchFamily="34" charset="0"/>
              </a:rPr>
              <a:t>1.</a:t>
            </a:r>
            <a:r>
              <a:rPr lang="id-ID" sz="3200" dirty="0">
                <a:latin typeface="Tahoma" pitchFamily="34" charset="0"/>
                <a:cs typeface="Tahoma" pitchFamily="34" charset="0"/>
              </a:rPr>
              <a:t>Penyusunan tabel</a:t>
            </a:r>
          </a:p>
          <a:p>
            <a:pPr marL="12700">
              <a:lnSpc>
                <a:spcPts val="3850"/>
              </a:lnSpc>
              <a:spcBef>
                <a:spcPts val="775"/>
              </a:spcBef>
            </a:pPr>
            <a:r>
              <a:rPr lang="id-ID" sz="3300" baseline="-2000" dirty="0">
                <a:latin typeface="Tahoma" pitchFamily="34" charset="0"/>
                <a:cs typeface="Tahoma" pitchFamily="34" charset="0"/>
              </a:rPr>
              <a:t>2.</a:t>
            </a:r>
            <a:r>
              <a:rPr lang="id-ID" sz="4800" baseline="-2000" dirty="0">
                <a:latin typeface="Tahoma" pitchFamily="34" charset="0"/>
                <a:cs typeface="Tahoma" pitchFamily="34" charset="0"/>
              </a:rPr>
              <a:t>Prosedur alokasi</a:t>
            </a:r>
            <a:endParaRPr lang="id-ID" sz="3200" dirty="0">
              <a:latin typeface="Tahoma" pitchFamily="34" charset="0"/>
              <a:cs typeface="Tahom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bject 64"/>
          <p:cNvSpPr>
            <a:spLocks noChangeArrowheads="1"/>
          </p:cNvSpPr>
          <p:nvPr/>
        </p:nvSpPr>
        <p:spPr bwMode="auto">
          <a:xfrm>
            <a:off x="1517650" y="2347913"/>
            <a:ext cx="0" cy="1685925"/>
          </a:xfrm>
          <a:custGeom>
            <a:avLst/>
            <a:gdLst>
              <a:gd name="T0" fmla="*/ 0 h 1685798"/>
              <a:gd name="T1" fmla="*/ 1685798 h 1685798"/>
            </a:gdLst>
            <a:ahLst/>
            <a:cxnLst/>
            <a:rect l="0" t="T0" r="0" b="T1"/>
            <a:pathLst>
              <a:path h="1685798">
                <a:moveTo>
                  <a:pt x="0" y="0"/>
                </a:moveTo>
                <a:lnTo>
                  <a:pt x="0" y="1685798"/>
                </a:lnTo>
              </a:path>
            </a:pathLst>
          </a:custGeom>
          <a:noFill/>
          <a:ln w="12700">
            <a:solidFill>
              <a:srgbClr val="000000"/>
            </a:solidFill>
            <a:miter lim="800000"/>
            <a:headEnd/>
            <a:tailEnd/>
          </a:ln>
        </p:spPr>
        <p:txBody>
          <a:bodyPr lIns="0" tIns="0" rIns="0" bIns="0"/>
          <a:lstStyle/>
          <a:p>
            <a:endParaRPr lang="id-ID"/>
          </a:p>
        </p:txBody>
      </p:sp>
      <p:sp>
        <p:nvSpPr>
          <p:cNvPr id="41987" name="object 65"/>
          <p:cNvSpPr>
            <a:spLocks noChangeArrowheads="1"/>
          </p:cNvSpPr>
          <p:nvPr/>
        </p:nvSpPr>
        <p:spPr bwMode="auto">
          <a:xfrm>
            <a:off x="747713" y="2800350"/>
            <a:ext cx="3305175" cy="0"/>
          </a:xfrm>
          <a:custGeom>
            <a:avLst/>
            <a:gdLst>
              <a:gd name="T0" fmla="*/ 0 w 3305111"/>
              <a:gd name="T1" fmla="*/ 3305111 w 3305111"/>
            </a:gdLst>
            <a:ahLst/>
            <a:cxnLst/>
            <a:rect l="T0" t="0" r="T1" b="0"/>
            <a:pathLst>
              <a:path w="3305111">
                <a:moveTo>
                  <a:pt x="0" y="0"/>
                </a:moveTo>
                <a:lnTo>
                  <a:pt x="3305111" y="0"/>
                </a:lnTo>
              </a:path>
            </a:pathLst>
          </a:custGeom>
          <a:noFill/>
          <a:ln w="12700">
            <a:solidFill>
              <a:srgbClr val="000000"/>
            </a:solidFill>
            <a:miter lim="800000"/>
            <a:headEnd/>
            <a:tailEnd/>
          </a:ln>
        </p:spPr>
        <p:txBody>
          <a:bodyPr lIns="0" tIns="0" rIns="0" bIns="0"/>
          <a:lstStyle/>
          <a:p>
            <a:endParaRPr lang="id-ID"/>
          </a:p>
        </p:txBody>
      </p:sp>
      <p:sp>
        <p:nvSpPr>
          <p:cNvPr id="41988" name="object 66"/>
          <p:cNvSpPr>
            <a:spLocks noChangeArrowheads="1"/>
          </p:cNvSpPr>
          <p:nvPr/>
        </p:nvSpPr>
        <p:spPr bwMode="auto">
          <a:xfrm>
            <a:off x="747713" y="3105150"/>
            <a:ext cx="3305175" cy="0"/>
          </a:xfrm>
          <a:custGeom>
            <a:avLst/>
            <a:gdLst>
              <a:gd name="T0" fmla="*/ 0 w 3305111"/>
              <a:gd name="T1" fmla="*/ 3305111 w 3305111"/>
            </a:gdLst>
            <a:ahLst/>
            <a:cxnLst/>
            <a:rect l="T0" t="0" r="T1" b="0"/>
            <a:pathLst>
              <a:path w="3305111">
                <a:moveTo>
                  <a:pt x="0" y="0"/>
                </a:moveTo>
                <a:lnTo>
                  <a:pt x="3305111" y="0"/>
                </a:lnTo>
              </a:path>
            </a:pathLst>
          </a:custGeom>
          <a:noFill/>
          <a:ln w="12700">
            <a:solidFill>
              <a:srgbClr val="000000"/>
            </a:solidFill>
            <a:miter lim="800000"/>
            <a:headEnd/>
            <a:tailEnd/>
          </a:ln>
        </p:spPr>
        <p:txBody>
          <a:bodyPr lIns="0" tIns="0" rIns="0" bIns="0"/>
          <a:lstStyle/>
          <a:p>
            <a:endParaRPr lang="id-ID"/>
          </a:p>
        </p:txBody>
      </p:sp>
      <p:sp>
        <p:nvSpPr>
          <p:cNvPr id="41989" name="object 67"/>
          <p:cNvSpPr>
            <a:spLocks noChangeArrowheads="1"/>
          </p:cNvSpPr>
          <p:nvPr/>
        </p:nvSpPr>
        <p:spPr bwMode="auto">
          <a:xfrm>
            <a:off x="747713" y="3409950"/>
            <a:ext cx="3305175" cy="0"/>
          </a:xfrm>
          <a:custGeom>
            <a:avLst/>
            <a:gdLst>
              <a:gd name="T0" fmla="*/ 0 w 3305111"/>
              <a:gd name="T1" fmla="*/ 3305111 w 3305111"/>
            </a:gdLst>
            <a:ahLst/>
            <a:cxnLst/>
            <a:rect l="T0" t="0" r="T1" b="0"/>
            <a:pathLst>
              <a:path w="3305111">
                <a:moveTo>
                  <a:pt x="0" y="0"/>
                </a:moveTo>
                <a:lnTo>
                  <a:pt x="3305111" y="0"/>
                </a:lnTo>
              </a:path>
            </a:pathLst>
          </a:custGeom>
          <a:noFill/>
          <a:ln w="12700">
            <a:solidFill>
              <a:srgbClr val="000000"/>
            </a:solidFill>
            <a:miter lim="800000"/>
            <a:headEnd/>
            <a:tailEnd/>
          </a:ln>
        </p:spPr>
        <p:txBody>
          <a:bodyPr lIns="0" tIns="0" rIns="0" bIns="0"/>
          <a:lstStyle/>
          <a:p>
            <a:endParaRPr lang="id-ID"/>
          </a:p>
        </p:txBody>
      </p:sp>
      <p:sp>
        <p:nvSpPr>
          <p:cNvPr id="41990" name="object 68"/>
          <p:cNvSpPr>
            <a:spLocks noChangeArrowheads="1"/>
          </p:cNvSpPr>
          <p:nvPr/>
        </p:nvSpPr>
        <p:spPr bwMode="auto">
          <a:xfrm>
            <a:off x="747713" y="3714750"/>
            <a:ext cx="3305175" cy="0"/>
          </a:xfrm>
          <a:custGeom>
            <a:avLst/>
            <a:gdLst>
              <a:gd name="T0" fmla="*/ 0 w 3305111"/>
              <a:gd name="T1" fmla="*/ 3305111 w 3305111"/>
            </a:gdLst>
            <a:ahLst/>
            <a:cxnLst/>
            <a:rect l="T0" t="0" r="T1" b="0"/>
            <a:pathLst>
              <a:path w="3305111">
                <a:moveTo>
                  <a:pt x="0" y="0"/>
                </a:moveTo>
                <a:lnTo>
                  <a:pt x="3305111" y="0"/>
                </a:lnTo>
              </a:path>
            </a:pathLst>
          </a:custGeom>
          <a:noFill/>
          <a:ln w="12700">
            <a:solidFill>
              <a:srgbClr val="000000"/>
            </a:solidFill>
            <a:miter lim="800000"/>
            <a:headEnd/>
            <a:tailEnd/>
          </a:ln>
        </p:spPr>
        <p:txBody>
          <a:bodyPr lIns="0" tIns="0" rIns="0" bIns="0"/>
          <a:lstStyle/>
          <a:p>
            <a:endParaRPr lang="id-ID"/>
          </a:p>
        </p:txBody>
      </p:sp>
      <p:sp>
        <p:nvSpPr>
          <p:cNvPr id="41991" name="object 69"/>
          <p:cNvSpPr>
            <a:spLocks noChangeArrowheads="1"/>
          </p:cNvSpPr>
          <p:nvPr/>
        </p:nvSpPr>
        <p:spPr bwMode="auto">
          <a:xfrm>
            <a:off x="762000" y="2347913"/>
            <a:ext cx="0" cy="1685925"/>
          </a:xfrm>
          <a:custGeom>
            <a:avLst/>
            <a:gdLst>
              <a:gd name="T0" fmla="*/ 0 h 1685798"/>
              <a:gd name="T1" fmla="*/ 1685798 h 1685798"/>
            </a:gdLst>
            <a:ahLst/>
            <a:cxnLst/>
            <a:rect l="0" t="T0" r="0" b="T1"/>
            <a:pathLst>
              <a:path h="1685798">
                <a:moveTo>
                  <a:pt x="0" y="0"/>
                </a:moveTo>
                <a:lnTo>
                  <a:pt x="0" y="1685798"/>
                </a:lnTo>
              </a:path>
            </a:pathLst>
          </a:custGeom>
          <a:noFill/>
          <a:ln w="28575">
            <a:solidFill>
              <a:srgbClr val="000000"/>
            </a:solidFill>
            <a:miter lim="800000"/>
            <a:headEnd/>
            <a:tailEnd/>
          </a:ln>
        </p:spPr>
        <p:txBody>
          <a:bodyPr lIns="0" tIns="0" rIns="0" bIns="0"/>
          <a:lstStyle/>
          <a:p>
            <a:endParaRPr lang="id-ID"/>
          </a:p>
        </p:txBody>
      </p:sp>
      <p:sp>
        <p:nvSpPr>
          <p:cNvPr id="41992" name="object 70"/>
          <p:cNvSpPr>
            <a:spLocks noChangeArrowheads="1"/>
          </p:cNvSpPr>
          <p:nvPr/>
        </p:nvSpPr>
        <p:spPr bwMode="auto">
          <a:xfrm>
            <a:off x="4038600" y="2347913"/>
            <a:ext cx="0" cy="1685925"/>
          </a:xfrm>
          <a:custGeom>
            <a:avLst/>
            <a:gdLst>
              <a:gd name="T0" fmla="*/ 0 h 1685798"/>
              <a:gd name="T1" fmla="*/ 1685798 h 1685798"/>
            </a:gdLst>
            <a:ahLst/>
            <a:cxnLst/>
            <a:rect l="0" t="T0" r="0" b="T1"/>
            <a:pathLst>
              <a:path h="1685798">
                <a:moveTo>
                  <a:pt x="0" y="0"/>
                </a:moveTo>
                <a:lnTo>
                  <a:pt x="0" y="1685798"/>
                </a:lnTo>
              </a:path>
            </a:pathLst>
          </a:custGeom>
          <a:noFill/>
          <a:ln w="28575">
            <a:solidFill>
              <a:srgbClr val="000000"/>
            </a:solidFill>
            <a:miter lim="800000"/>
            <a:headEnd/>
            <a:tailEnd/>
          </a:ln>
        </p:spPr>
        <p:txBody>
          <a:bodyPr lIns="0" tIns="0" rIns="0" bIns="0"/>
          <a:lstStyle/>
          <a:p>
            <a:endParaRPr lang="id-ID"/>
          </a:p>
        </p:txBody>
      </p:sp>
      <p:sp>
        <p:nvSpPr>
          <p:cNvPr id="41993" name="object 71"/>
          <p:cNvSpPr>
            <a:spLocks noChangeArrowheads="1"/>
          </p:cNvSpPr>
          <p:nvPr/>
        </p:nvSpPr>
        <p:spPr bwMode="auto">
          <a:xfrm>
            <a:off x="747713" y="2362200"/>
            <a:ext cx="3305175" cy="0"/>
          </a:xfrm>
          <a:custGeom>
            <a:avLst/>
            <a:gdLst>
              <a:gd name="T0" fmla="*/ 0 w 3305111"/>
              <a:gd name="T1" fmla="*/ 3305111 w 3305111"/>
            </a:gdLst>
            <a:ahLst/>
            <a:cxnLst/>
            <a:rect l="T0" t="0" r="T1" b="0"/>
            <a:pathLst>
              <a:path w="3305111">
                <a:moveTo>
                  <a:pt x="0" y="0"/>
                </a:moveTo>
                <a:lnTo>
                  <a:pt x="3305111" y="0"/>
                </a:lnTo>
              </a:path>
            </a:pathLst>
          </a:custGeom>
          <a:noFill/>
          <a:ln w="28575">
            <a:solidFill>
              <a:srgbClr val="000000"/>
            </a:solidFill>
            <a:miter lim="800000"/>
            <a:headEnd/>
            <a:tailEnd/>
          </a:ln>
        </p:spPr>
        <p:txBody>
          <a:bodyPr lIns="0" tIns="0" rIns="0" bIns="0"/>
          <a:lstStyle/>
          <a:p>
            <a:endParaRPr lang="id-ID"/>
          </a:p>
        </p:txBody>
      </p:sp>
      <p:sp>
        <p:nvSpPr>
          <p:cNvPr id="41994" name="object 72"/>
          <p:cNvSpPr>
            <a:spLocks noChangeArrowheads="1"/>
          </p:cNvSpPr>
          <p:nvPr/>
        </p:nvSpPr>
        <p:spPr bwMode="auto">
          <a:xfrm>
            <a:off x="747713" y="4019550"/>
            <a:ext cx="3305175" cy="0"/>
          </a:xfrm>
          <a:custGeom>
            <a:avLst/>
            <a:gdLst>
              <a:gd name="T0" fmla="*/ 0 w 3305111"/>
              <a:gd name="T1" fmla="*/ 3305111 w 3305111"/>
            </a:gdLst>
            <a:ahLst/>
            <a:cxnLst/>
            <a:rect l="T0" t="0" r="T1" b="0"/>
            <a:pathLst>
              <a:path w="3305111">
                <a:moveTo>
                  <a:pt x="0" y="0"/>
                </a:moveTo>
                <a:lnTo>
                  <a:pt x="3305111" y="0"/>
                </a:lnTo>
              </a:path>
            </a:pathLst>
          </a:custGeom>
          <a:noFill/>
          <a:ln w="28575">
            <a:solidFill>
              <a:srgbClr val="000000"/>
            </a:solidFill>
            <a:miter lim="800000"/>
            <a:headEnd/>
            <a:tailEnd/>
          </a:ln>
        </p:spPr>
        <p:txBody>
          <a:bodyPr lIns="0" tIns="0" rIns="0" bIns="0"/>
          <a:lstStyle/>
          <a:p>
            <a:endParaRPr lang="id-ID"/>
          </a:p>
        </p:txBody>
      </p:sp>
      <p:sp>
        <p:nvSpPr>
          <p:cNvPr id="41995" name="object 55"/>
          <p:cNvSpPr>
            <a:spLocks noChangeArrowheads="1"/>
          </p:cNvSpPr>
          <p:nvPr/>
        </p:nvSpPr>
        <p:spPr bwMode="auto">
          <a:xfrm>
            <a:off x="5386388" y="2424113"/>
            <a:ext cx="0" cy="1628775"/>
          </a:xfrm>
          <a:custGeom>
            <a:avLst/>
            <a:gdLst>
              <a:gd name="T0" fmla="*/ 0 h 1628648"/>
              <a:gd name="T1" fmla="*/ 1628648 h 1628648"/>
            </a:gdLst>
            <a:ahLst/>
            <a:cxnLst/>
            <a:rect l="0" t="T0" r="0" b="T1"/>
            <a:pathLst>
              <a:path h="1628648">
                <a:moveTo>
                  <a:pt x="0" y="0"/>
                </a:moveTo>
                <a:lnTo>
                  <a:pt x="0" y="1628648"/>
                </a:lnTo>
              </a:path>
            </a:pathLst>
          </a:custGeom>
          <a:noFill/>
          <a:ln w="12700">
            <a:solidFill>
              <a:srgbClr val="000000"/>
            </a:solidFill>
            <a:miter lim="800000"/>
            <a:headEnd/>
            <a:tailEnd/>
          </a:ln>
        </p:spPr>
        <p:txBody>
          <a:bodyPr lIns="0" tIns="0" rIns="0" bIns="0"/>
          <a:lstStyle/>
          <a:p>
            <a:endParaRPr lang="id-ID"/>
          </a:p>
        </p:txBody>
      </p:sp>
      <p:sp>
        <p:nvSpPr>
          <p:cNvPr id="41996" name="object 56"/>
          <p:cNvSpPr>
            <a:spLocks noChangeArrowheads="1"/>
          </p:cNvSpPr>
          <p:nvPr/>
        </p:nvSpPr>
        <p:spPr bwMode="auto">
          <a:xfrm>
            <a:off x="4557713" y="2795588"/>
            <a:ext cx="2900362" cy="0"/>
          </a:xfrm>
          <a:custGeom>
            <a:avLst/>
            <a:gdLst>
              <a:gd name="T0" fmla="*/ 0 w 2900299"/>
              <a:gd name="T1" fmla="*/ 2900299 w 2900299"/>
            </a:gdLst>
            <a:ahLst/>
            <a:cxnLst/>
            <a:rect l="T0" t="0" r="T1" b="0"/>
            <a:pathLst>
              <a:path w="2900299">
                <a:moveTo>
                  <a:pt x="0" y="0"/>
                </a:moveTo>
                <a:lnTo>
                  <a:pt x="2900299" y="0"/>
                </a:lnTo>
              </a:path>
            </a:pathLst>
          </a:custGeom>
          <a:noFill/>
          <a:ln w="12700">
            <a:solidFill>
              <a:srgbClr val="000000"/>
            </a:solidFill>
            <a:miter lim="800000"/>
            <a:headEnd/>
            <a:tailEnd/>
          </a:ln>
        </p:spPr>
        <p:txBody>
          <a:bodyPr lIns="0" tIns="0" rIns="0" bIns="0"/>
          <a:lstStyle/>
          <a:p>
            <a:endParaRPr lang="id-ID"/>
          </a:p>
        </p:txBody>
      </p:sp>
      <p:sp>
        <p:nvSpPr>
          <p:cNvPr id="41997" name="object 57"/>
          <p:cNvSpPr>
            <a:spLocks noChangeArrowheads="1"/>
          </p:cNvSpPr>
          <p:nvPr/>
        </p:nvSpPr>
        <p:spPr bwMode="auto">
          <a:xfrm>
            <a:off x="4557713" y="3106738"/>
            <a:ext cx="2900362" cy="0"/>
          </a:xfrm>
          <a:custGeom>
            <a:avLst/>
            <a:gdLst>
              <a:gd name="T0" fmla="*/ 0 w 2900299"/>
              <a:gd name="T1" fmla="*/ 2900299 w 2900299"/>
            </a:gdLst>
            <a:ahLst/>
            <a:cxnLst/>
            <a:rect l="T0" t="0" r="T1" b="0"/>
            <a:pathLst>
              <a:path w="2900299">
                <a:moveTo>
                  <a:pt x="0" y="0"/>
                </a:moveTo>
                <a:lnTo>
                  <a:pt x="2900299" y="0"/>
                </a:lnTo>
              </a:path>
            </a:pathLst>
          </a:custGeom>
          <a:noFill/>
          <a:ln w="12700">
            <a:solidFill>
              <a:srgbClr val="000000"/>
            </a:solidFill>
            <a:miter lim="800000"/>
            <a:headEnd/>
            <a:tailEnd/>
          </a:ln>
        </p:spPr>
        <p:txBody>
          <a:bodyPr lIns="0" tIns="0" rIns="0" bIns="0"/>
          <a:lstStyle/>
          <a:p>
            <a:endParaRPr lang="id-ID"/>
          </a:p>
        </p:txBody>
      </p:sp>
      <p:sp>
        <p:nvSpPr>
          <p:cNvPr id="41998" name="object 58"/>
          <p:cNvSpPr>
            <a:spLocks noChangeArrowheads="1"/>
          </p:cNvSpPr>
          <p:nvPr/>
        </p:nvSpPr>
        <p:spPr bwMode="auto">
          <a:xfrm>
            <a:off x="4557713" y="3417888"/>
            <a:ext cx="2900362" cy="0"/>
          </a:xfrm>
          <a:custGeom>
            <a:avLst/>
            <a:gdLst>
              <a:gd name="T0" fmla="*/ 0 w 2900299"/>
              <a:gd name="T1" fmla="*/ 2900299 w 2900299"/>
            </a:gdLst>
            <a:ahLst/>
            <a:cxnLst/>
            <a:rect l="T0" t="0" r="T1" b="0"/>
            <a:pathLst>
              <a:path w="2900299">
                <a:moveTo>
                  <a:pt x="0" y="0"/>
                </a:moveTo>
                <a:lnTo>
                  <a:pt x="2900299" y="0"/>
                </a:lnTo>
              </a:path>
            </a:pathLst>
          </a:custGeom>
          <a:noFill/>
          <a:ln w="12700">
            <a:solidFill>
              <a:srgbClr val="000000"/>
            </a:solidFill>
            <a:miter lim="800000"/>
            <a:headEnd/>
            <a:tailEnd/>
          </a:ln>
        </p:spPr>
        <p:txBody>
          <a:bodyPr lIns="0" tIns="0" rIns="0" bIns="0"/>
          <a:lstStyle/>
          <a:p>
            <a:endParaRPr lang="id-ID"/>
          </a:p>
        </p:txBody>
      </p:sp>
      <p:sp>
        <p:nvSpPr>
          <p:cNvPr id="41999" name="object 59"/>
          <p:cNvSpPr>
            <a:spLocks noChangeArrowheads="1"/>
          </p:cNvSpPr>
          <p:nvPr/>
        </p:nvSpPr>
        <p:spPr bwMode="auto">
          <a:xfrm>
            <a:off x="4557713" y="3727450"/>
            <a:ext cx="2900362" cy="0"/>
          </a:xfrm>
          <a:custGeom>
            <a:avLst/>
            <a:gdLst>
              <a:gd name="T0" fmla="*/ 0 w 2900299"/>
              <a:gd name="T1" fmla="*/ 2900299 w 2900299"/>
            </a:gdLst>
            <a:ahLst/>
            <a:cxnLst/>
            <a:rect l="T0" t="0" r="T1" b="0"/>
            <a:pathLst>
              <a:path w="2900299">
                <a:moveTo>
                  <a:pt x="0" y="0"/>
                </a:moveTo>
                <a:lnTo>
                  <a:pt x="2900299" y="0"/>
                </a:lnTo>
              </a:path>
            </a:pathLst>
          </a:custGeom>
          <a:noFill/>
          <a:ln w="12700">
            <a:solidFill>
              <a:srgbClr val="000000"/>
            </a:solidFill>
            <a:miter lim="800000"/>
            <a:headEnd/>
            <a:tailEnd/>
          </a:ln>
        </p:spPr>
        <p:txBody>
          <a:bodyPr lIns="0" tIns="0" rIns="0" bIns="0"/>
          <a:lstStyle/>
          <a:p>
            <a:endParaRPr lang="id-ID"/>
          </a:p>
        </p:txBody>
      </p:sp>
      <p:sp>
        <p:nvSpPr>
          <p:cNvPr id="42000" name="object 60"/>
          <p:cNvSpPr>
            <a:spLocks noChangeArrowheads="1"/>
          </p:cNvSpPr>
          <p:nvPr/>
        </p:nvSpPr>
        <p:spPr bwMode="auto">
          <a:xfrm>
            <a:off x="4572000" y="2424113"/>
            <a:ext cx="0" cy="1628775"/>
          </a:xfrm>
          <a:custGeom>
            <a:avLst/>
            <a:gdLst>
              <a:gd name="T0" fmla="*/ 0 h 1628648"/>
              <a:gd name="T1" fmla="*/ 1628648 h 1628648"/>
            </a:gdLst>
            <a:ahLst/>
            <a:cxnLst/>
            <a:rect l="0" t="T0" r="0" b="T1"/>
            <a:pathLst>
              <a:path h="1628648">
                <a:moveTo>
                  <a:pt x="0" y="0"/>
                </a:moveTo>
                <a:lnTo>
                  <a:pt x="0" y="1628648"/>
                </a:lnTo>
              </a:path>
            </a:pathLst>
          </a:custGeom>
          <a:noFill/>
          <a:ln w="28575">
            <a:solidFill>
              <a:srgbClr val="000000"/>
            </a:solidFill>
            <a:miter lim="800000"/>
            <a:headEnd/>
            <a:tailEnd/>
          </a:ln>
        </p:spPr>
        <p:txBody>
          <a:bodyPr lIns="0" tIns="0" rIns="0" bIns="0"/>
          <a:lstStyle/>
          <a:p>
            <a:endParaRPr lang="id-ID"/>
          </a:p>
        </p:txBody>
      </p:sp>
      <p:sp>
        <p:nvSpPr>
          <p:cNvPr id="42001" name="object 61"/>
          <p:cNvSpPr>
            <a:spLocks noChangeArrowheads="1"/>
          </p:cNvSpPr>
          <p:nvPr/>
        </p:nvSpPr>
        <p:spPr bwMode="auto">
          <a:xfrm>
            <a:off x="7443788" y="2424113"/>
            <a:ext cx="0" cy="1628775"/>
          </a:xfrm>
          <a:custGeom>
            <a:avLst/>
            <a:gdLst>
              <a:gd name="T0" fmla="*/ 0 h 1628648"/>
              <a:gd name="T1" fmla="*/ 1628648 h 1628648"/>
            </a:gdLst>
            <a:ahLst/>
            <a:cxnLst/>
            <a:rect l="0" t="T0" r="0" b="T1"/>
            <a:pathLst>
              <a:path h="1628648">
                <a:moveTo>
                  <a:pt x="0" y="0"/>
                </a:moveTo>
                <a:lnTo>
                  <a:pt x="0" y="1628648"/>
                </a:lnTo>
              </a:path>
            </a:pathLst>
          </a:custGeom>
          <a:noFill/>
          <a:ln w="28575">
            <a:solidFill>
              <a:srgbClr val="000000"/>
            </a:solidFill>
            <a:miter lim="800000"/>
            <a:headEnd/>
            <a:tailEnd/>
          </a:ln>
        </p:spPr>
        <p:txBody>
          <a:bodyPr lIns="0" tIns="0" rIns="0" bIns="0"/>
          <a:lstStyle/>
          <a:p>
            <a:endParaRPr lang="id-ID"/>
          </a:p>
        </p:txBody>
      </p:sp>
      <p:sp>
        <p:nvSpPr>
          <p:cNvPr id="42002" name="object 62"/>
          <p:cNvSpPr>
            <a:spLocks noChangeArrowheads="1"/>
          </p:cNvSpPr>
          <p:nvPr/>
        </p:nvSpPr>
        <p:spPr bwMode="auto">
          <a:xfrm>
            <a:off x="4557713" y="2438400"/>
            <a:ext cx="2900362" cy="0"/>
          </a:xfrm>
          <a:custGeom>
            <a:avLst/>
            <a:gdLst>
              <a:gd name="T0" fmla="*/ 0 w 2900299"/>
              <a:gd name="T1" fmla="*/ 2900299 w 2900299"/>
            </a:gdLst>
            <a:ahLst/>
            <a:cxnLst/>
            <a:rect l="T0" t="0" r="T1" b="0"/>
            <a:pathLst>
              <a:path w="2900299">
                <a:moveTo>
                  <a:pt x="0" y="0"/>
                </a:moveTo>
                <a:lnTo>
                  <a:pt x="2900299" y="0"/>
                </a:lnTo>
              </a:path>
            </a:pathLst>
          </a:custGeom>
          <a:noFill/>
          <a:ln w="28575">
            <a:solidFill>
              <a:srgbClr val="000000"/>
            </a:solidFill>
            <a:miter lim="800000"/>
            <a:headEnd/>
            <a:tailEnd/>
          </a:ln>
        </p:spPr>
        <p:txBody>
          <a:bodyPr lIns="0" tIns="0" rIns="0" bIns="0"/>
          <a:lstStyle/>
          <a:p>
            <a:endParaRPr lang="id-ID"/>
          </a:p>
        </p:txBody>
      </p:sp>
      <p:sp>
        <p:nvSpPr>
          <p:cNvPr id="42003" name="object 63"/>
          <p:cNvSpPr>
            <a:spLocks noChangeArrowheads="1"/>
          </p:cNvSpPr>
          <p:nvPr/>
        </p:nvSpPr>
        <p:spPr bwMode="auto">
          <a:xfrm>
            <a:off x="4557713" y="4038600"/>
            <a:ext cx="2900362" cy="0"/>
          </a:xfrm>
          <a:custGeom>
            <a:avLst/>
            <a:gdLst>
              <a:gd name="T0" fmla="*/ 0 w 2900299"/>
              <a:gd name="T1" fmla="*/ 2900299 w 2900299"/>
            </a:gdLst>
            <a:ahLst/>
            <a:cxnLst/>
            <a:rect l="T0" t="0" r="T1" b="0"/>
            <a:pathLst>
              <a:path w="2900299">
                <a:moveTo>
                  <a:pt x="0" y="0"/>
                </a:moveTo>
                <a:lnTo>
                  <a:pt x="2900299" y="0"/>
                </a:lnTo>
              </a:path>
            </a:pathLst>
          </a:custGeom>
          <a:noFill/>
          <a:ln w="28575">
            <a:solidFill>
              <a:srgbClr val="000000"/>
            </a:solidFill>
            <a:miter lim="800000"/>
            <a:headEnd/>
            <a:tailEnd/>
          </a:ln>
        </p:spPr>
        <p:txBody>
          <a:bodyPr lIns="0" tIns="0" rIns="0" bIns="0"/>
          <a:lstStyle/>
          <a:p>
            <a:endParaRPr lang="id-ID"/>
          </a:p>
        </p:txBody>
      </p:sp>
      <p:sp>
        <p:nvSpPr>
          <p:cNvPr id="42004" name="object 44"/>
          <p:cNvSpPr>
            <a:spLocks noChangeArrowheads="1"/>
          </p:cNvSpPr>
          <p:nvPr/>
        </p:nvSpPr>
        <p:spPr bwMode="auto">
          <a:xfrm>
            <a:off x="2000250" y="4481513"/>
            <a:ext cx="0" cy="1898650"/>
          </a:xfrm>
          <a:custGeom>
            <a:avLst/>
            <a:gdLst>
              <a:gd name="T0" fmla="*/ 0 h 1899348"/>
              <a:gd name="T1" fmla="*/ 1899348 h 1899348"/>
            </a:gdLst>
            <a:ahLst/>
            <a:cxnLst/>
            <a:rect l="0" t="T0" r="0" b="T1"/>
            <a:pathLst>
              <a:path h="1899348">
                <a:moveTo>
                  <a:pt x="0" y="0"/>
                </a:moveTo>
                <a:lnTo>
                  <a:pt x="0" y="1899348"/>
                </a:lnTo>
              </a:path>
            </a:pathLst>
          </a:custGeom>
          <a:noFill/>
          <a:ln w="12700">
            <a:solidFill>
              <a:srgbClr val="000000"/>
            </a:solidFill>
            <a:miter lim="800000"/>
            <a:headEnd/>
            <a:tailEnd/>
          </a:ln>
        </p:spPr>
        <p:txBody>
          <a:bodyPr lIns="0" tIns="0" rIns="0" bIns="0"/>
          <a:lstStyle/>
          <a:p>
            <a:endParaRPr lang="id-ID"/>
          </a:p>
        </p:txBody>
      </p:sp>
      <p:sp>
        <p:nvSpPr>
          <p:cNvPr id="42005" name="object 45"/>
          <p:cNvSpPr>
            <a:spLocks noChangeArrowheads="1"/>
          </p:cNvSpPr>
          <p:nvPr/>
        </p:nvSpPr>
        <p:spPr bwMode="auto">
          <a:xfrm>
            <a:off x="3086100" y="4827588"/>
            <a:ext cx="0" cy="1552575"/>
          </a:xfrm>
          <a:custGeom>
            <a:avLst/>
            <a:gdLst>
              <a:gd name="T0" fmla="*/ 0 h 1553273"/>
              <a:gd name="T1" fmla="*/ 1553273 h 1553273"/>
            </a:gdLst>
            <a:ahLst/>
            <a:cxnLst/>
            <a:rect l="0" t="T0" r="0" b="T1"/>
            <a:pathLst>
              <a:path h="1553273">
                <a:moveTo>
                  <a:pt x="0" y="0"/>
                </a:moveTo>
                <a:lnTo>
                  <a:pt x="0" y="1553273"/>
                </a:lnTo>
              </a:path>
            </a:pathLst>
          </a:custGeom>
          <a:noFill/>
          <a:ln w="12700">
            <a:solidFill>
              <a:srgbClr val="000000"/>
            </a:solidFill>
            <a:miter lim="800000"/>
            <a:headEnd/>
            <a:tailEnd/>
          </a:ln>
        </p:spPr>
        <p:txBody>
          <a:bodyPr lIns="0" tIns="0" rIns="0" bIns="0"/>
          <a:lstStyle/>
          <a:p>
            <a:endParaRPr lang="id-ID"/>
          </a:p>
        </p:txBody>
      </p:sp>
      <p:sp>
        <p:nvSpPr>
          <p:cNvPr id="42006" name="object 46"/>
          <p:cNvSpPr>
            <a:spLocks noChangeArrowheads="1"/>
          </p:cNvSpPr>
          <p:nvPr/>
        </p:nvSpPr>
        <p:spPr bwMode="auto">
          <a:xfrm>
            <a:off x="4171950" y="4827588"/>
            <a:ext cx="0" cy="1552575"/>
          </a:xfrm>
          <a:custGeom>
            <a:avLst/>
            <a:gdLst>
              <a:gd name="T0" fmla="*/ 0 h 1553273"/>
              <a:gd name="T1" fmla="*/ 1553273 h 1553273"/>
            </a:gdLst>
            <a:ahLst/>
            <a:cxnLst/>
            <a:rect l="0" t="T0" r="0" b="T1"/>
            <a:pathLst>
              <a:path h="1553273">
                <a:moveTo>
                  <a:pt x="0" y="0"/>
                </a:moveTo>
                <a:lnTo>
                  <a:pt x="0" y="1553273"/>
                </a:lnTo>
              </a:path>
            </a:pathLst>
          </a:custGeom>
          <a:noFill/>
          <a:ln w="12700">
            <a:solidFill>
              <a:srgbClr val="000000"/>
            </a:solidFill>
            <a:miter lim="800000"/>
            <a:headEnd/>
            <a:tailEnd/>
          </a:ln>
        </p:spPr>
        <p:txBody>
          <a:bodyPr lIns="0" tIns="0" rIns="0" bIns="0"/>
          <a:lstStyle/>
          <a:p>
            <a:endParaRPr lang="id-ID"/>
          </a:p>
        </p:txBody>
      </p:sp>
      <p:sp>
        <p:nvSpPr>
          <p:cNvPr id="42007" name="object 47"/>
          <p:cNvSpPr>
            <a:spLocks noChangeArrowheads="1"/>
          </p:cNvSpPr>
          <p:nvPr/>
        </p:nvSpPr>
        <p:spPr bwMode="auto">
          <a:xfrm>
            <a:off x="1993900" y="4833938"/>
            <a:ext cx="3278188" cy="0"/>
          </a:xfrm>
          <a:custGeom>
            <a:avLst/>
            <a:gdLst>
              <a:gd name="T0" fmla="*/ 0 w 3278124"/>
              <a:gd name="T1" fmla="*/ 3278124 w 3278124"/>
            </a:gdLst>
            <a:ahLst/>
            <a:cxnLst/>
            <a:rect l="T0" t="0" r="T1" b="0"/>
            <a:pathLst>
              <a:path w="3278124">
                <a:moveTo>
                  <a:pt x="0" y="0"/>
                </a:moveTo>
                <a:lnTo>
                  <a:pt x="3278124" y="0"/>
                </a:lnTo>
              </a:path>
            </a:pathLst>
          </a:custGeom>
          <a:noFill/>
          <a:ln w="12700">
            <a:solidFill>
              <a:srgbClr val="000000"/>
            </a:solidFill>
            <a:miter lim="800000"/>
            <a:headEnd/>
            <a:tailEnd/>
          </a:ln>
        </p:spPr>
        <p:txBody>
          <a:bodyPr lIns="0" tIns="0" rIns="0" bIns="0"/>
          <a:lstStyle/>
          <a:p>
            <a:endParaRPr lang="id-ID"/>
          </a:p>
        </p:txBody>
      </p:sp>
      <p:sp>
        <p:nvSpPr>
          <p:cNvPr id="42008" name="object 48"/>
          <p:cNvSpPr>
            <a:spLocks noChangeArrowheads="1"/>
          </p:cNvSpPr>
          <p:nvPr/>
        </p:nvSpPr>
        <p:spPr bwMode="auto">
          <a:xfrm>
            <a:off x="900113" y="5351463"/>
            <a:ext cx="4371975" cy="0"/>
          </a:xfrm>
          <a:custGeom>
            <a:avLst/>
            <a:gdLst>
              <a:gd name="T0" fmla="*/ 0 w 4371911"/>
              <a:gd name="T1" fmla="*/ 4371911 w 4371911"/>
            </a:gdLst>
            <a:ahLst/>
            <a:cxnLst/>
            <a:rect l="T0" t="0" r="T1" b="0"/>
            <a:pathLst>
              <a:path w="4371911">
                <a:moveTo>
                  <a:pt x="0" y="0"/>
                </a:moveTo>
                <a:lnTo>
                  <a:pt x="4371911" y="0"/>
                </a:lnTo>
              </a:path>
            </a:pathLst>
          </a:custGeom>
          <a:noFill/>
          <a:ln w="12700">
            <a:solidFill>
              <a:srgbClr val="000000"/>
            </a:solidFill>
            <a:miter lim="800000"/>
            <a:headEnd/>
            <a:tailEnd/>
          </a:ln>
        </p:spPr>
        <p:txBody>
          <a:bodyPr lIns="0" tIns="0" rIns="0" bIns="0"/>
          <a:lstStyle/>
          <a:p>
            <a:endParaRPr lang="id-ID"/>
          </a:p>
        </p:txBody>
      </p:sp>
      <p:sp>
        <p:nvSpPr>
          <p:cNvPr id="42009" name="object 49"/>
          <p:cNvSpPr>
            <a:spLocks noChangeArrowheads="1"/>
          </p:cNvSpPr>
          <p:nvPr/>
        </p:nvSpPr>
        <p:spPr bwMode="auto">
          <a:xfrm>
            <a:off x="900113" y="5689600"/>
            <a:ext cx="4371975" cy="0"/>
          </a:xfrm>
          <a:custGeom>
            <a:avLst/>
            <a:gdLst>
              <a:gd name="T0" fmla="*/ 0 w 4371911"/>
              <a:gd name="T1" fmla="*/ 4371911 w 4371911"/>
            </a:gdLst>
            <a:ahLst/>
            <a:cxnLst/>
            <a:rect l="T0" t="0" r="T1" b="0"/>
            <a:pathLst>
              <a:path w="4371911">
                <a:moveTo>
                  <a:pt x="0" y="0"/>
                </a:moveTo>
                <a:lnTo>
                  <a:pt x="4371911" y="0"/>
                </a:lnTo>
              </a:path>
            </a:pathLst>
          </a:custGeom>
          <a:noFill/>
          <a:ln w="12700">
            <a:solidFill>
              <a:srgbClr val="000000"/>
            </a:solidFill>
            <a:miter lim="800000"/>
            <a:headEnd/>
            <a:tailEnd/>
          </a:ln>
        </p:spPr>
        <p:txBody>
          <a:bodyPr lIns="0" tIns="0" rIns="0" bIns="0"/>
          <a:lstStyle/>
          <a:p>
            <a:endParaRPr lang="id-ID"/>
          </a:p>
        </p:txBody>
      </p:sp>
      <p:sp>
        <p:nvSpPr>
          <p:cNvPr id="42010" name="object 50"/>
          <p:cNvSpPr>
            <a:spLocks noChangeArrowheads="1"/>
          </p:cNvSpPr>
          <p:nvPr/>
        </p:nvSpPr>
        <p:spPr bwMode="auto">
          <a:xfrm>
            <a:off x="900113" y="6027738"/>
            <a:ext cx="4371975" cy="0"/>
          </a:xfrm>
          <a:custGeom>
            <a:avLst/>
            <a:gdLst>
              <a:gd name="T0" fmla="*/ 0 w 4371911"/>
              <a:gd name="T1" fmla="*/ 4371911 w 4371911"/>
            </a:gdLst>
            <a:ahLst/>
            <a:cxnLst/>
            <a:rect l="T0" t="0" r="T1" b="0"/>
            <a:pathLst>
              <a:path w="4371911">
                <a:moveTo>
                  <a:pt x="0" y="0"/>
                </a:moveTo>
                <a:lnTo>
                  <a:pt x="4371911" y="0"/>
                </a:lnTo>
              </a:path>
            </a:pathLst>
          </a:custGeom>
          <a:noFill/>
          <a:ln w="12700">
            <a:solidFill>
              <a:srgbClr val="000000"/>
            </a:solidFill>
            <a:miter lim="800000"/>
            <a:headEnd/>
            <a:tailEnd/>
          </a:ln>
        </p:spPr>
        <p:txBody>
          <a:bodyPr lIns="0" tIns="0" rIns="0" bIns="0"/>
          <a:lstStyle/>
          <a:p>
            <a:endParaRPr lang="id-ID"/>
          </a:p>
        </p:txBody>
      </p:sp>
      <p:sp>
        <p:nvSpPr>
          <p:cNvPr id="42011" name="object 51"/>
          <p:cNvSpPr>
            <a:spLocks noChangeArrowheads="1"/>
          </p:cNvSpPr>
          <p:nvPr/>
        </p:nvSpPr>
        <p:spPr bwMode="auto">
          <a:xfrm>
            <a:off x="914400" y="4481513"/>
            <a:ext cx="0" cy="1898650"/>
          </a:xfrm>
          <a:custGeom>
            <a:avLst/>
            <a:gdLst>
              <a:gd name="T0" fmla="*/ 0 h 1899348"/>
              <a:gd name="T1" fmla="*/ 1899348 h 1899348"/>
            </a:gdLst>
            <a:ahLst/>
            <a:cxnLst/>
            <a:rect l="0" t="T0" r="0" b="T1"/>
            <a:pathLst>
              <a:path h="1899348">
                <a:moveTo>
                  <a:pt x="0" y="0"/>
                </a:moveTo>
                <a:lnTo>
                  <a:pt x="0" y="1899348"/>
                </a:lnTo>
              </a:path>
            </a:pathLst>
          </a:custGeom>
          <a:noFill/>
          <a:ln w="28575">
            <a:solidFill>
              <a:srgbClr val="000000"/>
            </a:solidFill>
            <a:miter lim="800000"/>
            <a:headEnd/>
            <a:tailEnd/>
          </a:ln>
        </p:spPr>
        <p:txBody>
          <a:bodyPr lIns="0" tIns="0" rIns="0" bIns="0"/>
          <a:lstStyle/>
          <a:p>
            <a:endParaRPr lang="id-ID"/>
          </a:p>
        </p:txBody>
      </p:sp>
      <p:sp>
        <p:nvSpPr>
          <p:cNvPr id="42012" name="object 52"/>
          <p:cNvSpPr>
            <a:spLocks noChangeArrowheads="1"/>
          </p:cNvSpPr>
          <p:nvPr/>
        </p:nvSpPr>
        <p:spPr bwMode="auto">
          <a:xfrm>
            <a:off x="5257800" y="4481513"/>
            <a:ext cx="0" cy="1898650"/>
          </a:xfrm>
          <a:custGeom>
            <a:avLst/>
            <a:gdLst>
              <a:gd name="T0" fmla="*/ 0 h 1899348"/>
              <a:gd name="T1" fmla="*/ 1899348 h 1899348"/>
            </a:gdLst>
            <a:ahLst/>
            <a:cxnLst/>
            <a:rect l="0" t="T0" r="0" b="T1"/>
            <a:pathLst>
              <a:path h="1899348">
                <a:moveTo>
                  <a:pt x="0" y="0"/>
                </a:moveTo>
                <a:lnTo>
                  <a:pt x="0" y="1899348"/>
                </a:lnTo>
              </a:path>
            </a:pathLst>
          </a:custGeom>
          <a:noFill/>
          <a:ln w="28575">
            <a:solidFill>
              <a:srgbClr val="000000"/>
            </a:solidFill>
            <a:miter lim="800000"/>
            <a:headEnd/>
            <a:tailEnd/>
          </a:ln>
        </p:spPr>
        <p:txBody>
          <a:bodyPr lIns="0" tIns="0" rIns="0" bIns="0"/>
          <a:lstStyle/>
          <a:p>
            <a:endParaRPr lang="id-ID"/>
          </a:p>
        </p:txBody>
      </p:sp>
      <p:sp>
        <p:nvSpPr>
          <p:cNvPr id="42013" name="object 53"/>
          <p:cNvSpPr>
            <a:spLocks noChangeArrowheads="1"/>
          </p:cNvSpPr>
          <p:nvPr/>
        </p:nvSpPr>
        <p:spPr bwMode="auto">
          <a:xfrm>
            <a:off x="900113" y="4495800"/>
            <a:ext cx="4371975" cy="0"/>
          </a:xfrm>
          <a:custGeom>
            <a:avLst/>
            <a:gdLst>
              <a:gd name="T0" fmla="*/ 0 w 4371911"/>
              <a:gd name="T1" fmla="*/ 4371911 w 4371911"/>
            </a:gdLst>
            <a:ahLst/>
            <a:cxnLst/>
            <a:rect l="T0" t="0" r="T1" b="0"/>
            <a:pathLst>
              <a:path w="4371911">
                <a:moveTo>
                  <a:pt x="0" y="0"/>
                </a:moveTo>
                <a:lnTo>
                  <a:pt x="4371911" y="0"/>
                </a:lnTo>
              </a:path>
            </a:pathLst>
          </a:custGeom>
          <a:noFill/>
          <a:ln w="28575">
            <a:solidFill>
              <a:srgbClr val="000000"/>
            </a:solidFill>
            <a:miter lim="800000"/>
            <a:headEnd/>
            <a:tailEnd/>
          </a:ln>
        </p:spPr>
        <p:txBody>
          <a:bodyPr lIns="0" tIns="0" rIns="0" bIns="0"/>
          <a:lstStyle/>
          <a:p>
            <a:endParaRPr lang="id-ID"/>
          </a:p>
        </p:txBody>
      </p:sp>
      <p:sp>
        <p:nvSpPr>
          <p:cNvPr id="42014" name="object 54"/>
          <p:cNvSpPr>
            <a:spLocks noChangeArrowheads="1"/>
          </p:cNvSpPr>
          <p:nvPr/>
        </p:nvSpPr>
        <p:spPr bwMode="auto">
          <a:xfrm>
            <a:off x="900113" y="6365875"/>
            <a:ext cx="4371975" cy="0"/>
          </a:xfrm>
          <a:custGeom>
            <a:avLst/>
            <a:gdLst>
              <a:gd name="T0" fmla="*/ 0 w 4371911"/>
              <a:gd name="T1" fmla="*/ 4371911 w 4371911"/>
            </a:gdLst>
            <a:ahLst/>
            <a:cxnLst/>
            <a:rect l="T0" t="0" r="T1" b="0"/>
            <a:pathLst>
              <a:path w="4371911">
                <a:moveTo>
                  <a:pt x="0" y="0"/>
                </a:moveTo>
                <a:lnTo>
                  <a:pt x="4371911" y="0"/>
                </a:lnTo>
              </a:path>
            </a:pathLst>
          </a:custGeom>
          <a:noFill/>
          <a:ln w="28575">
            <a:solidFill>
              <a:srgbClr val="000000"/>
            </a:solidFill>
            <a:miter lim="800000"/>
            <a:headEnd/>
            <a:tailEnd/>
          </a:ln>
        </p:spPr>
        <p:txBody>
          <a:bodyPr lIns="0" tIns="0" rIns="0" bIns="0"/>
          <a:lstStyle/>
          <a:p>
            <a:endParaRPr lang="id-ID"/>
          </a:p>
        </p:txBody>
      </p:sp>
      <p:sp>
        <p:nvSpPr>
          <p:cNvPr id="43" name="object 43"/>
          <p:cNvSpPr txBox="1"/>
          <p:nvPr/>
        </p:nvSpPr>
        <p:spPr>
          <a:xfrm>
            <a:off x="460375" y="450850"/>
            <a:ext cx="8151813" cy="1131888"/>
          </a:xfrm>
          <a:prstGeom prst="rect">
            <a:avLst/>
          </a:prstGeom>
        </p:spPr>
        <p:txBody>
          <a:bodyPr lIns="0" tIns="0" rIns="0" bIns="0"/>
          <a:lstStyle/>
          <a:p>
            <a:pPr marL="12700">
              <a:lnSpc>
                <a:spcPts val="1938"/>
              </a:lnSpc>
              <a:spcBef>
                <a:spcPts val="100"/>
              </a:spcBef>
            </a:pPr>
            <a:r>
              <a:rPr lang="id-ID">
                <a:cs typeface="Arial" charset="0"/>
              </a:rPr>
              <a:t>Contoh:</a:t>
            </a:r>
          </a:p>
          <a:p>
            <a:pPr marL="12700" algn="just">
              <a:spcBef>
                <a:spcPts val="425"/>
              </a:spcBef>
            </a:pPr>
            <a:r>
              <a:rPr lang="id-ID">
                <a:cs typeface="Arial" charset="0"/>
              </a:rPr>
              <a:t>Suatu perusahaan memiliki 3 pabrik yang berada di W, H dan P. Sedangkan produk tersebut akan didistribusikan atau dialokasikan ke 3 gudang penjualan di A,B dan C. Kapasitas pabrik, kebutuhan gudang dan biaya pengangkutan dari</a:t>
            </a:r>
          </a:p>
        </p:txBody>
      </p:sp>
      <p:sp>
        <p:nvSpPr>
          <p:cNvPr id="42" name="object 42"/>
          <p:cNvSpPr txBox="1"/>
          <p:nvPr/>
        </p:nvSpPr>
        <p:spPr>
          <a:xfrm>
            <a:off x="460375" y="1603375"/>
            <a:ext cx="3421063" cy="596900"/>
          </a:xfrm>
          <a:prstGeom prst="rect">
            <a:avLst/>
          </a:prstGeom>
        </p:spPr>
        <p:txBody>
          <a:bodyPr lIns="0" tIns="0" rIns="0" bIns="0"/>
          <a:lstStyle/>
          <a:p>
            <a:pPr marL="12700">
              <a:lnSpc>
                <a:spcPts val="1938"/>
              </a:lnSpc>
              <a:spcBef>
                <a:spcPts val="100"/>
              </a:spcBef>
            </a:pPr>
            <a:r>
              <a:rPr lang="id-ID">
                <a:cs typeface="Arial" charset="0"/>
              </a:rPr>
              <a:t>tiap pabrik ke tiap gudang adalah</a:t>
            </a:r>
          </a:p>
          <a:p>
            <a:pPr marL="12700">
              <a:lnSpc>
                <a:spcPct val="96000"/>
              </a:lnSpc>
              <a:spcBef>
                <a:spcPts val="763"/>
              </a:spcBef>
            </a:pPr>
            <a:r>
              <a:rPr lang="id-ID" sz="1600">
                <a:cs typeface="Arial" charset="0"/>
              </a:rPr>
              <a:t>Tabel 1. Kapasitas Pabrik</a:t>
            </a:r>
          </a:p>
        </p:txBody>
      </p:sp>
      <p:sp>
        <p:nvSpPr>
          <p:cNvPr id="41" name="object 41"/>
          <p:cNvSpPr txBox="1"/>
          <p:nvPr/>
        </p:nvSpPr>
        <p:spPr>
          <a:xfrm>
            <a:off x="3886200" y="1603375"/>
            <a:ext cx="4306888" cy="673100"/>
          </a:xfrm>
          <a:prstGeom prst="rect">
            <a:avLst/>
          </a:prstGeom>
        </p:spPr>
        <p:txBody>
          <a:bodyPr lIns="0" tIns="0" rIns="0" bIns="0"/>
          <a:lstStyle/>
          <a:p>
            <a:pPr marL="12700">
              <a:lnSpc>
                <a:spcPts val="1938"/>
              </a:lnSpc>
              <a:spcBef>
                <a:spcPts val="100"/>
              </a:spcBef>
            </a:pPr>
            <a:r>
              <a:rPr lang="id-ID">
                <a:cs typeface="Arial" charset="0"/>
              </a:rPr>
              <a:t>sebagai berikut:</a:t>
            </a:r>
          </a:p>
          <a:p>
            <a:pPr marL="12700">
              <a:lnSpc>
                <a:spcPct val="96000"/>
              </a:lnSpc>
              <a:spcBef>
                <a:spcPts val="1363"/>
              </a:spcBef>
            </a:pPr>
            <a:r>
              <a:rPr lang="id-ID" sz="1600">
                <a:cs typeface="Arial" charset="0"/>
              </a:rPr>
              <a:t>Tabel 2. Kebutuhan Gudang A,B dan C</a:t>
            </a:r>
          </a:p>
        </p:txBody>
      </p:sp>
      <p:sp>
        <p:nvSpPr>
          <p:cNvPr id="40" name="object 40"/>
          <p:cNvSpPr txBox="1"/>
          <p:nvPr/>
        </p:nvSpPr>
        <p:spPr>
          <a:xfrm>
            <a:off x="857250" y="4183063"/>
            <a:ext cx="5705475" cy="227012"/>
          </a:xfrm>
          <a:prstGeom prst="rect">
            <a:avLst/>
          </a:prstGeom>
        </p:spPr>
        <p:txBody>
          <a:bodyPr lIns="0" tIns="0" rIns="0" bIns="0"/>
          <a:lstStyle/>
          <a:p>
            <a:pPr marL="12700">
              <a:lnSpc>
                <a:spcPts val="1730"/>
              </a:lnSpc>
              <a:spcBef>
                <a:spcPts val="86"/>
              </a:spcBef>
              <a:defRPr/>
            </a:pPr>
            <a:r>
              <a:rPr sz="1600" spc="-184" dirty="0">
                <a:latin typeface="Arial"/>
                <a:cs typeface="Arial"/>
              </a:rPr>
              <a:t>T</a:t>
            </a:r>
            <a:r>
              <a:rPr sz="1600" dirty="0">
                <a:latin typeface="Arial"/>
                <a:cs typeface="Arial"/>
              </a:rPr>
              <a:t>abel</a:t>
            </a:r>
            <a:r>
              <a:rPr sz="1600" spc="-39" dirty="0">
                <a:latin typeface="Arial"/>
                <a:cs typeface="Arial"/>
              </a:rPr>
              <a:t> </a:t>
            </a:r>
            <a:r>
              <a:rPr sz="1600" dirty="0">
                <a:latin typeface="Arial"/>
                <a:cs typeface="Arial"/>
              </a:rPr>
              <a:t>3.</a:t>
            </a:r>
            <a:r>
              <a:rPr sz="1600" spc="-3" dirty="0">
                <a:latin typeface="Arial"/>
                <a:cs typeface="Arial"/>
              </a:rPr>
              <a:t> </a:t>
            </a:r>
            <a:r>
              <a:rPr sz="1600" dirty="0">
                <a:latin typeface="Arial"/>
                <a:cs typeface="Arial"/>
              </a:rPr>
              <a:t>B</a:t>
            </a:r>
            <a:r>
              <a:rPr sz="1600" spc="9" dirty="0">
                <a:latin typeface="Arial"/>
                <a:cs typeface="Arial"/>
              </a:rPr>
              <a:t>i</a:t>
            </a:r>
            <a:r>
              <a:rPr sz="1600" dirty="0">
                <a:latin typeface="Arial"/>
                <a:cs typeface="Arial"/>
              </a:rPr>
              <a:t>a</a:t>
            </a:r>
            <a:r>
              <a:rPr sz="1600" spc="-19" dirty="0">
                <a:latin typeface="Arial"/>
                <a:cs typeface="Arial"/>
              </a:rPr>
              <a:t>y</a:t>
            </a:r>
            <a:r>
              <a:rPr sz="1600" dirty="0">
                <a:latin typeface="Arial"/>
                <a:cs typeface="Arial"/>
              </a:rPr>
              <a:t>a</a:t>
            </a:r>
            <a:r>
              <a:rPr sz="1600" spc="-29" dirty="0">
                <a:latin typeface="Arial"/>
                <a:cs typeface="Arial"/>
              </a:rPr>
              <a:t> </a:t>
            </a:r>
            <a:r>
              <a:rPr sz="1600" dirty="0">
                <a:latin typeface="Arial"/>
                <a:cs typeface="Arial"/>
              </a:rPr>
              <a:t>Pen</a:t>
            </a:r>
            <a:r>
              <a:rPr sz="1600" spc="4" dirty="0">
                <a:latin typeface="Arial"/>
                <a:cs typeface="Arial"/>
              </a:rPr>
              <a:t>g</a:t>
            </a:r>
            <a:r>
              <a:rPr sz="1600" dirty="0">
                <a:latin typeface="Arial"/>
                <a:cs typeface="Arial"/>
              </a:rPr>
              <a:t>ang</a:t>
            </a:r>
            <a:r>
              <a:rPr sz="1600" spc="4" dirty="0">
                <a:latin typeface="Arial"/>
                <a:cs typeface="Arial"/>
              </a:rPr>
              <a:t>k</a:t>
            </a:r>
            <a:r>
              <a:rPr sz="1600" dirty="0">
                <a:latin typeface="Arial"/>
                <a:cs typeface="Arial"/>
              </a:rPr>
              <a:t>utan</a:t>
            </a:r>
            <a:r>
              <a:rPr sz="1600" spc="-103" dirty="0">
                <a:latin typeface="Arial"/>
                <a:cs typeface="Arial"/>
              </a:rPr>
              <a:t> </a:t>
            </a:r>
            <a:r>
              <a:rPr sz="1600" spc="4" dirty="0">
                <a:latin typeface="Arial"/>
                <a:cs typeface="Arial"/>
              </a:rPr>
              <a:t>s</a:t>
            </a:r>
            <a:r>
              <a:rPr sz="1600" dirty="0">
                <a:latin typeface="Arial"/>
                <a:cs typeface="Arial"/>
              </a:rPr>
              <a:t>et</a:t>
            </a:r>
            <a:r>
              <a:rPr sz="1600" spc="4" dirty="0">
                <a:latin typeface="Arial"/>
                <a:cs typeface="Arial"/>
              </a:rPr>
              <a:t>i</a:t>
            </a:r>
            <a:r>
              <a:rPr sz="1600" dirty="0">
                <a:latin typeface="Arial"/>
                <a:cs typeface="Arial"/>
              </a:rPr>
              <a:t>ap</a:t>
            </a:r>
            <a:r>
              <a:rPr sz="1600" spc="-52" dirty="0">
                <a:latin typeface="Arial"/>
                <a:cs typeface="Arial"/>
              </a:rPr>
              <a:t> </a:t>
            </a:r>
            <a:r>
              <a:rPr sz="1600" dirty="0">
                <a:latin typeface="Arial"/>
                <a:cs typeface="Arial"/>
              </a:rPr>
              <a:t>ton</a:t>
            </a:r>
            <a:r>
              <a:rPr sz="1600" spc="-7" dirty="0">
                <a:latin typeface="Arial"/>
                <a:cs typeface="Arial"/>
              </a:rPr>
              <a:t> </a:t>
            </a:r>
            <a:r>
              <a:rPr sz="1600" dirty="0">
                <a:latin typeface="Arial"/>
                <a:cs typeface="Arial"/>
              </a:rPr>
              <a:t>dari</a:t>
            </a:r>
            <a:r>
              <a:rPr sz="1600" spc="-11" dirty="0">
                <a:latin typeface="Arial"/>
                <a:cs typeface="Arial"/>
              </a:rPr>
              <a:t> </a:t>
            </a: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spc="4" dirty="0">
                <a:latin typeface="Arial"/>
                <a:cs typeface="Arial"/>
              </a:rPr>
              <a:t>k</a:t>
            </a:r>
            <a:r>
              <a:rPr sz="1600" dirty="0">
                <a:latin typeface="Arial"/>
                <a:cs typeface="Arial"/>
              </a:rPr>
              <a:t>e</a:t>
            </a:r>
            <a:r>
              <a:rPr sz="1600" spc="-16" dirty="0">
                <a:latin typeface="Arial"/>
                <a:cs typeface="Arial"/>
              </a:rPr>
              <a:t> </a:t>
            </a:r>
            <a:r>
              <a:rPr sz="1600" dirty="0">
                <a:latin typeface="Arial"/>
                <a:cs typeface="Arial"/>
              </a:rPr>
              <a:t>Gudang</a:t>
            </a:r>
            <a:endParaRPr sz="1600">
              <a:latin typeface="Arial"/>
              <a:cs typeface="Arial"/>
            </a:endParaRPr>
          </a:p>
        </p:txBody>
      </p:sp>
      <p:sp>
        <p:nvSpPr>
          <p:cNvPr id="38" name="object 38"/>
          <p:cNvSpPr txBox="1"/>
          <p:nvPr/>
        </p:nvSpPr>
        <p:spPr>
          <a:xfrm>
            <a:off x="914400" y="4495800"/>
            <a:ext cx="1085850" cy="855663"/>
          </a:xfrm>
          <a:prstGeom prst="rect">
            <a:avLst/>
          </a:prstGeom>
        </p:spPr>
        <p:txBody>
          <a:bodyPr lIns="0" tIns="0" rIns="0" bIns="0"/>
          <a:lstStyle/>
          <a:p>
            <a:pPr marL="91744">
              <a:lnSpc>
                <a:spcPct val="95825"/>
              </a:lnSpc>
              <a:spcBef>
                <a:spcPts val="430"/>
              </a:spcBef>
              <a:defRPr/>
            </a:pPr>
            <a:r>
              <a:rPr sz="1600" dirty="0">
                <a:latin typeface="Arial"/>
                <a:cs typeface="Arial"/>
              </a:rPr>
              <a:t>Da</a:t>
            </a:r>
            <a:r>
              <a:rPr sz="1600" spc="-4" dirty="0">
                <a:latin typeface="Arial"/>
                <a:cs typeface="Arial"/>
              </a:rPr>
              <a:t>r</a:t>
            </a:r>
            <a:r>
              <a:rPr sz="1600" dirty="0">
                <a:latin typeface="Arial"/>
                <a:cs typeface="Arial"/>
              </a:rPr>
              <a:t>i</a:t>
            </a:r>
            <a:endParaRPr sz="1600">
              <a:latin typeface="Arial"/>
              <a:cs typeface="Arial"/>
            </a:endParaRPr>
          </a:p>
        </p:txBody>
      </p:sp>
      <p:sp>
        <p:nvSpPr>
          <p:cNvPr id="37" name="object 37"/>
          <p:cNvSpPr txBox="1"/>
          <p:nvPr/>
        </p:nvSpPr>
        <p:spPr>
          <a:xfrm>
            <a:off x="2000250" y="4495800"/>
            <a:ext cx="3257550" cy="338138"/>
          </a:xfrm>
          <a:prstGeom prst="rect">
            <a:avLst/>
          </a:prstGeom>
        </p:spPr>
        <p:txBody>
          <a:bodyPr lIns="0" tIns="0" rIns="0" bIns="0"/>
          <a:lstStyle/>
          <a:p>
            <a:pPr marL="749300">
              <a:lnSpc>
                <a:spcPct val="95825"/>
              </a:lnSpc>
              <a:spcBef>
                <a:spcPts val="430"/>
              </a:spcBef>
              <a:defRPr/>
            </a:pPr>
            <a:r>
              <a:rPr sz="1600" dirty="0">
                <a:latin typeface="Arial"/>
                <a:cs typeface="Arial"/>
              </a:rPr>
              <a:t>B</a:t>
            </a:r>
            <a:r>
              <a:rPr sz="1600" spc="4" dirty="0">
                <a:latin typeface="Arial"/>
                <a:cs typeface="Arial"/>
              </a:rPr>
              <a:t>i</a:t>
            </a:r>
            <a:r>
              <a:rPr sz="1600" dirty="0">
                <a:latin typeface="Arial"/>
                <a:cs typeface="Arial"/>
              </a:rPr>
              <a:t>a</a:t>
            </a:r>
            <a:r>
              <a:rPr sz="1600" spc="-19" dirty="0">
                <a:latin typeface="Arial"/>
                <a:cs typeface="Arial"/>
              </a:rPr>
              <a:t>y</a:t>
            </a:r>
            <a:r>
              <a:rPr sz="1600" dirty="0">
                <a:latin typeface="Arial"/>
                <a:cs typeface="Arial"/>
              </a:rPr>
              <a:t>a</a:t>
            </a:r>
            <a:r>
              <a:rPr sz="1600" spc="-25" dirty="0">
                <a:latin typeface="Arial"/>
                <a:cs typeface="Arial"/>
              </a:rPr>
              <a:t> </a:t>
            </a:r>
            <a:r>
              <a:rPr sz="1600" dirty="0">
                <a:latin typeface="Arial"/>
                <a:cs typeface="Arial"/>
              </a:rPr>
              <a:t>tiap</a:t>
            </a:r>
            <a:r>
              <a:rPr sz="1600" spc="-25" dirty="0">
                <a:latin typeface="Arial"/>
                <a:cs typeface="Arial"/>
              </a:rPr>
              <a:t> </a:t>
            </a:r>
            <a:r>
              <a:rPr sz="1600" dirty="0">
                <a:latin typeface="Arial"/>
                <a:cs typeface="Arial"/>
              </a:rPr>
              <a:t>ton</a:t>
            </a:r>
            <a:r>
              <a:rPr sz="1600" spc="-12" dirty="0">
                <a:latin typeface="Arial"/>
                <a:cs typeface="Arial"/>
              </a:rPr>
              <a:t> </a:t>
            </a:r>
            <a:r>
              <a:rPr sz="1600" dirty="0">
                <a:latin typeface="Arial"/>
                <a:cs typeface="Arial"/>
              </a:rPr>
              <a:t>(</a:t>
            </a:r>
            <a:r>
              <a:rPr sz="1600" spc="-4" dirty="0">
                <a:latin typeface="Arial"/>
                <a:cs typeface="Arial"/>
              </a:rPr>
              <a:t>0</a:t>
            </a:r>
            <a:r>
              <a:rPr sz="1600" dirty="0">
                <a:latin typeface="Arial"/>
                <a:cs typeface="Arial"/>
              </a:rPr>
              <a:t>00)</a:t>
            </a:r>
            <a:endParaRPr sz="1600">
              <a:latin typeface="Arial"/>
              <a:cs typeface="Arial"/>
            </a:endParaRPr>
          </a:p>
        </p:txBody>
      </p:sp>
      <p:sp>
        <p:nvSpPr>
          <p:cNvPr id="36" name="object 36"/>
          <p:cNvSpPr txBox="1"/>
          <p:nvPr/>
        </p:nvSpPr>
        <p:spPr>
          <a:xfrm>
            <a:off x="2000250" y="4833938"/>
            <a:ext cx="1085850" cy="517525"/>
          </a:xfrm>
          <a:prstGeom prst="rect">
            <a:avLst/>
          </a:prstGeom>
        </p:spPr>
        <p:txBody>
          <a:bodyPr lIns="0" tIns="0" rIns="0" bIns="0"/>
          <a:lstStyle/>
          <a:p>
            <a:pPr marL="65088" algn="ctr">
              <a:lnSpc>
                <a:spcPct val="96000"/>
              </a:lnSpc>
              <a:spcBef>
                <a:spcPts val="413"/>
              </a:spcBef>
            </a:pPr>
            <a:r>
              <a:rPr lang="id-ID" sz="1400">
                <a:cs typeface="Arial" charset="0"/>
              </a:rPr>
              <a:t>Ke Gudang</a:t>
            </a:r>
          </a:p>
          <a:p>
            <a:pPr marL="65088" algn="ctr">
              <a:lnSpc>
                <a:spcPct val="96000"/>
              </a:lnSpc>
              <a:spcBef>
                <a:spcPts val="75"/>
              </a:spcBef>
            </a:pPr>
            <a:r>
              <a:rPr lang="id-ID" sz="1400">
                <a:cs typeface="Arial" charset="0"/>
              </a:rPr>
              <a:t>A</a:t>
            </a:r>
          </a:p>
        </p:txBody>
      </p:sp>
      <p:sp>
        <p:nvSpPr>
          <p:cNvPr id="35" name="object 35"/>
          <p:cNvSpPr txBox="1"/>
          <p:nvPr/>
        </p:nvSpPr>
        <p:spPr>
          <a:xfrm>
            <a:off x="3086100" y="4833938"/>
            <a:ext cx="1085850" cy="517525"/>
          </a:xfrm>
          <a:prstGeom prst="rect">
            <a:avLst/>
          </a:prstGeom>
        </p:spPr>
        <p:txBody>
          <a:bodyPr lIns="0" tIns="0" rIns="0" bIns="0"/>
          <a:lstStyle/>
          <a:p>
            <a:pPr marL="65088" algn="ctr">
              <a:lnSpc>
                <a:spcPct val="96000"/>
              </a:lnSpc>
              <a:spcBef>
                <a:spcPts val="413"/>
              </a:spcBef>
            </a:pPr>
            <a:r>
              <a:rPr lang="id-ID" sz="1400">
                <a:cs typeface="Arial" charset="0"/>
              </a:rPr>
              <a:t>Ke Gudang</a:t>
            </a:r>
          </a:p>
          <a:p>
            <a:pPr marL="65088" algn="ctr">
              <a:lnSpc>
                <a:spcPct val="96000"/>
              </a:lnSpc>
              <a:spcBef>
                <a:spcPts val="75"/>
              </a:spcBef>
            </a:pPr>
            <a:r>
              <a:rPr lang="id-ID" sz="1400">
                <a:cs typeface="Arial" charset="0"/>
              </a:rPr>
              <a:t>B</a:t>
            </a:r>
          </a:p>
        </p:txBody>
      </p:sp>
      <p:sp>
        <p:nvSpPr>
          <p:cNvPr id="34" name="object 34"/>
          <p:cNvSpPr txBox="1"/>
          <p:nvPr/>
        </p:nvSpPr>
        <p:spPr>
          <a:xfrm>
            <a:off x="4171950" y="4833938"/>
            <a:ext cx="1085850" cy="517525"/>
          </a:xfrm>
          <a:prstGeom prst="rect">
            <a:avLst/>
          </a:prstGeom>
        </p:spPr>
        <p:txBody>
          <a:bodyPr lIns="0" tIns="0" rIns="0" bIns="0"/>
          <a:lstStyle/>
          <a:p>
            <a:pPr marL="65088" algn="ctr">
              <a:lnSpc>
                <a:spcPct val="96000"/>
              </a:lnSpc>
              <a:spcBef>
                <a:spcPts val="413"/>
              </a:spcBef>
            </a:pPr>
            <a:r>
              <a:rPr lang="id-ID" sz="1400">
                <a:cs typeface="Arial" charset="0"/>
              </a:rPr>
              <a:t>Ke Gudang</a:t>
            </a:r>
          </a:p>
          <a:p>
            <a:pPr marL="65088" algn="ctr">
              <a:lnSpc>
                <a:spcPct val="96000"/>
              </a:lnSpc>
              <a:spcBef>
                <a:spcPts val="75"/>
              </a:spcBef>
            </a:pPr>
            <a:r>
              <a:rPr lang="id-ID" sz="1400">
                <a:cs typeface="Arial" charset="0"/>
              </a:rPr>
              <a:t>C</a:t>
            </a:r>
          </a:p>
        </p:txBody>
      </p:sp>
      <p:sp>
        <p:nvSpPr>
          <p:cNvPr id="33" name="object 33"/>
          <p:cNvSpPr txBox="1"/>
          <p:nvPr/>
        </p:nvSpPr>
        <p:spPr>
          <a:xfrm>
            <a:off x="914400" y="5351463"/>
            <a:ext cx="1085850" cy="338137"/>
          </a:xfrm>
          <a:prstGeom prst="rect">
            <a:avLst/>
          </a:prstGeom>
        </p:spPr>
        <p:txBody>
          <a:bodyPr lIns="0" tIns="0" rIns="0" bIns="0"/>
          <a:lstStyle/>
          <a:p>
            <a:pPr marL="131978">
              <a:lnSpc>
                <a:spcPct val="95825"/>
              </a:lnSpc>
              <a:spcBef>
                <a:spcPts val="43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2025" name="object 32"/>
          <p:cNvSpPr txBox="1">
            <a:spLocks noChangeArrowheads="1"/>
          </p:cNvSpPr>
          <p:nvPr/>
        </p:nvSpPr>
        <p:spPr bwMode="auto">
          <a:xfrm>
            <a:off x="2000250" y="5351463"/>
            <a:ext cx="1085850" cy="338137"/>
          </a:xfrm>
          <a:prstGeom prst="rect">
            <a:avLst/>
          </a:prstGeom>
          <a:noFill/>
          <a:ln w="9525">
            <a:noFill/>
            <a:miter lim="800000"/>
            <a:headEnd/>
            <a:tailEnd/>
          </a:ln>
        </p:spPr>
        <p:txBody>
          <a:bodyPr lIns="0" tIns="0" rIns="0" bIns="0"/>
          <a:lstStyle/>
          <a:p>
            <a:pPr marL="401638" algn="ctr">
              <a:lnSpc>
                <a:spcPct val="96000"/>
              </a:lnSpc>
              <a:spcBef>
                <a:spcPts val="425"/>
              </a:spcBef>
            </a:pPr>
            <a:r>
              <a:rPr lang="id-ID" sz="1600">
                <a:cs typeface="Arial" charset="0"/>
              </a:rPr>
              <a:t>20</a:t>
            </a:r>
          </a:p>
        </p:txBody>
      </p:sp>
      <p:sp>
        <p:nvSpPr>
          <p:cNvPr id="42026" name="object 31"/>
          <p:cNvSpPr txBox="1">
            <a:spLocks noChangeArrowheads="1"/>
          </p:cNvSpPr>
          <p:nvPr/>
        </p:nvSpPr>
        <p:spPr bwMode="auto">
          <a:xfrm>
            <a:off x="3086100" y="5351463"/>
            <a:ext cx="1085850" cy="338137"/>
          </a:xfrm>
          <a:prstGeom prst="rect">
            <a:avLst/>
          </a:prstGeom>
          <a:noFill/>
          <a:ln w="9525">
            <a:noFill/>
            <a:miter lim="800000"/>
            <a:headEnd/>
            <a:tailEnd/>
          </a:ln>
        </p:spPr>
        <p:txBody>
          <a:bodyPr lIns="0" tIns="0" rIns="0" bIns="0"/>
          <a:lstStyle/>
          <a:p>
            <a:pPr marL="458788" algn="ctr">
              <a:lnSpc>
                <a:spcPct val="96000"/>
              </a:lnSpc>
              <a:spcBef>
                <a:spcPts val="425"/>
              </a:spcBef>
            </a:pPr>
            <a:r>
              <a:rPr lang="id-ID" sz="1600">
                <a:cs typeface="Arial" charset="0"/>
              </a:rPr>
              <a:t>5</a:t>
            </a:r>
          </a:p>
        </p:txBody>
      </p:sp>
      <p:sp>
        <p:nvSpPr>
          <p:cNvPr id="42027" name="object 30"/>
          <p:cNvSpPr txBox="1">
            <a:spLocks noChangeArrowheads="1"/>
          </p:cNvSpPr>
          <p:nvPr/>
        </p:nvSpPr>
        <p:spPr bwMode="auto">
          <a:xfrm>
            <a:off x="4171950" y="5351463"/>
            <a:ext cx="1085850" cy="338137"/>
          </a:xfrm>
          <a:prstGeom prst="rect">
            <a:avLst/>
          </a:prstGeom>
          <a:noFill/>
          <a:ln w="9525">
            <a:noFill/>
            <a:miter lim="800000"/>
            <a:headEnd/>
            <a:tailEnd/>
          </a:ln>
        </p:spPr>
        <p:txBody>
          <a:bodyPr lIns="0" tIns="0" rIns="0" bIns="0"/>
          <a:lstStyle/>
          <a:p>
            <a:pPr marL="458788" algn="ctr">
              <a:lnSpc>
                <a:spcPct val="96000"/>
              </a:lnSpc>
              <a:spcBef>
                <a:spcPts val="425"/>
              </a:spcBef>
            </a:pPr>
            <a:r>
              <a:rPr lang="id-ID" sz="1600">
                <a:cs typeface="Arial" charset="0"/>
              </a:rPr>
              <a:t>8</a:t>
            </a:r>
          </a:p>
        </p:txBody>
      </p:sp>
      <p:sp>
        <p:nvSpPr>
          <p:cNvPr id="29" name="object 29"/>
          <p:cNvSpPr txBox="1"/>
          <p:nvPr/>
        </p:nvSpPr>
        <p:spPr>
          <a:xfrm>
            <a:off x="914400" y="5689600"/>
            <a:ext cx="1085850" cy="338138"/>
          </a:xfrm>
          <a:prstGeom prst="rect">
            <a:avLst/>
          </a:prstGeom>
        </p:spPr>
        <p:txBody>
          <a:bodyPr lIns="0" tIns="0" rIns="0" bIns="0"/>
          <a:lstStyle/>
          <a:p>
            <a:pPr marL="154838">
              <a:lnSpc>
                <a:spcPct val="95825"/>
              </a:lnSpc>
              <a:spcBef>
                <a:spcPts val="43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42029" name="object 28"/>
          <p:cNvSpPr txBox="1">
            <a:spLocks noChangeArrowheads="1"/>
          </p:cNvSpPr>
          <p:nvPr/>
        </p:nvSpPr>
        <p:spPr bwMode="auto">
          <a:xfrm>
            <a:off x="2000250" y="5689600"/>
            <a:ext cx="1085850" cy="338138"/>
          </a:xfrm>
          <a:prstGeom prst="rect">
            <a:avLst/>
          </a:prstGeom>
          <a:noFill/>
          <a:ln w="9525">
            <a:noFill/>
            <a:miter lim="800000"/>
            <a:headEnd/>
            <a:tailEnd/>
          </a:ln>
        </p:spPr>
        <p:txBody>
          <a:bodyPr lIns="0" tIns="0" rIns="0" bIns="0"/>
          <a:lstStyle/>
          <a:p>
            <a:pPr marL="401638" algn="ctr">
              <a:lnSpc>
                <a:spcPct val="96000"/>
              </a:lnSpc>
              <a:spcBef>
                <a:spcPts val="425"/>
              </a:spcBef>
            </a:pPr>
            <a:r>
              <a:rPr lang="id-ID" sz="1600">
                <a:cs typeface="Arial" charset="0"/>
              </a:rPr>
              <a:t>15</a:t>
            </a:r>
          </a:p>
        </p:txBody>
      </p:sp>
      <p:sp>
        <p:nvSpPr>
          <p:cNvPr id="42030" name="object 27"/>
          <p:cNvSpPr txBox="1">
            <a:spLocks noChangeArrowheads="1"/>
          </p:cNvSpPr>
          <p:nvPr/>
        </p:nvSpPr>
        <p:spPr bwMode="auto">
          <a:xfrm>
            <a:off x="3086100" y="5689600"/>
            <a:ext cx="1085850" cy="338138"/>
          </a:xfrm>
          <a:prstGeom prst="rect">
            <a:avLst/>
          </a:prstGeom>
          <a:noFill/>
          <a:ln w="9525">
            <a:noFill/>
            <a:miter lim="800000"/>
            <a:headEnd/>
            <a:tailEnd/>
          </a:ln>
        </p:spPr>
        <p:txBody>
          <a:bodyPr lIns="0" tIns="0" rIns="0" bIns="0"/>
          <a:lstStyle/>
          <a:p>
            <a:pPr marL="401638" algn="ctr">
              <a:lnSpc>
                <a:spcPct val="96000"/>
              </a:lnSpc>
              <a:spcBef>
                <a:spcPts val="425"/>
              </a:spcBef>
            </a:pPr>
            <a:r>
              <a:rPr lang="id-ID" sz="1600">
                <a:cs typeface="Arial" charset="0"/>
              </a:rPr>
              <a:t>20</a:t>
            </a:r>
          </a:p>
        </p:txBody>
      </p:sp>
      <p:sp>
        <p:nvSpPr>
          <p:cNvPr id="42031" name="object 26"/>
          <p:cNvSpPr txBox="1">
            <a:spLocks noChangeArrowheads="1"/>
          </p:cNvSpPr>
          <p:nvPr/>
        </p:nvSpPr>
        <p:spPr bwMode="auto">
          <a:xfrm>
            <a:off x="4171950" y="5689600"/>
            <a:ext cx="1085850" cy="338138"/>
          </a:xfrm>
          <a:prstGeom prst="rect">
            <a:avLst/>
          </a:prstGeom>
          <a:noFill/>
          <a:ln w="9525">
            <a:noFill/>
            <a:miter lim="800000"/>
            <a:headEnd/>
            <a:tailEnd/>
          </a:ln>
        </p:spPr>
        <p:txBody>
          <a:bodyPr lIns="0" tIns="0" rIns="0" bIns="0"/>
          <a:lstStyle/>
          <a:p>
            <a:pPr marL="403225" algn="ctr">
              <a:lnSpc>
                <a:spcPct val="96000"/>
              </a:lnSpc>
              <a:spcBef>
                <a:spcPts val="425"/>
              </a:spcBef>
            </a:pPr>
            <a:r>
              <a:rPr lang="id-ID" sz="1600">
                <a:cs typeface="Arial" charset="0"/>
              </a:rPr>
              <a:t>10</a:t>
            </a:r>
          </a:p>
        </p:txBody>
      </p:sp>
      <p:sp>
        <p:nvSpPr>
          <p:cNvPr id="25" name="object 25"/>
          <p:cNvSpPr txBox="1"/>
          <p:nvPr/>
        </p:nvSpPr>
        <p:spPr>
          <a:xfrm>
            <a:off x="914400" y="6027738"/>
            <a:ext cx="1085850" cy="338137"/>
          </a:xfrm>
          <a:prstGeom prst="rect">
            <a:avLst/>
          </a:prstGeom>
        </p:spPr>
        <p:txBody>
          <a:bodyPr lIns="0" tIns="0" rIns="0" bIns="0"/>
          <a:lstStyle/>
          <a:p>
            <a:pPr marL="159410">
              <a:lnSpc>
                <a:spcPct val="95825"/>
              </a:lnSpc>
              <a:spcBef>
                <a:spcPts val="43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42033" name="object 24"/>
          <p:cNvSpPr txBox="1">
            <a:spLocks noChangeArrowheads="1"/>
          </p:cNvSpPr>
          <p:nvPr/>
        </p:nvSpPr>
        <p:spPr bwMode="auto">
          <a:xfrm>
            <a:off x="2000250" y="6027738"/>
            <a:ext cx="1085850" cy="338137"/>
          </a:xfrm>
          <a:prstGeom prst="rect">
            <a:avLst/>
          </a:prstGeom>
          <a:noFill/>
          <a:ln w="9525">
            <a:noFill/>
            <a:miter lim="800000"/>
            <a:headEnd/>
            <a:tailEnd/>
          </a:ln>
        </p:spPr>
        <p:txBody>
          <a:bodyPr lIns="0" tIns="0" rIns="0" bIns="0"/>
          <a:lstStyle/>
          <a:p>
            <a:pPr marL="401638" algn="ctr">
              <a:lnSpc>
                <a:spcPct val="96000"/>
              </a:lnSpc>
              <a:spcBef>
                <a:spcPts val="425"/>
              </a:spcBef>
            </a:pPr>
            <a:r>
              <a:rPr lang="id-ID" sz="1600">
                <a:cs typeface="Arial" charset="0"/>
              </a:rPr>
              <a:t>25</a:t>
            </a:r>
          </a:p>
        </p:txBody>
      </p:sp>
      <p:sp>
        <p:nvSpPr>
          <p:cNvPr id="42034" name="object 23"/>
          <p:cNvSpPr txBox="1">
            <a:spLocks noChangeArrowheads="1"/>
          </p:cNvSpPr>
          <p:nvPr/>
        </p:nvSpPr>
        <p:spPr bwMode="auto">
          <a:xfrm>
            <a:off x="3086100" y="6027738"/>
            <a:ext cx="1085850" cy="338137"/>
          </a:xfrm>
          <a:prstGeom prst="rect">
            <a:avLst/>
          </a:prstGeom>
          <a:noFill/>
          <a:ln w="9525">
            <a:noFill/>
            <a:miter lim="800000"/>
            <a:headEnd/>
            <a:tailEnd/>
          </a:ln>
        </p:spPr>
        <p:txBody>
          <a:bodyPr lIns="0" tIns="0" rIns="0" bIns="0"/>
          <a:lstStyle/>
          <a:p>
            <a:pPr marL="401638" algn="ctr">
              <a:lnSpc>
                <a:spcPct val="96000"/>
              </a:lnSpc>
              <a:spcBef>
                <a:spcPts val="425"/>
              </a:spcBef>
            </a:pPr>
            <a:r>
              <a:rPr lang="id-ID" sz="1600">
                <a:cs typeface="Arial" charset="0"/>
              </a:rPr>
              <a:t>10</a:t>
            </a:r>
          </a:p>
        </p:txBody>
      </p:sp>
      <p:sp>
        <p:nvSpPr>
          <p:cNvPr id="42035" name="object 22"/>
          <p:cNvSpPr txBox="1">
            <a:spLocks noChangeArrowheads="1"/>
          </p:cNvSpPr>
          <p:nvPr/>
        </p:nvSpPr>
        <p:spPr bwMode="auto">
          <a:xfrm>
            <a:off x="4171950" y="6027738"/>
            <a:ext cx="1085850" cy="338137"/>
          </a:xfrm>
          <a:prstGeom prst="rect">
            <a:avLst/>
          </a:prstGeom>
          <a:noFill/>
          <a:ln w="9525">
            <a:noFill/>
            <a:miter lim="800000"/>
            <a:headEnd/>
            <a:tailEnd/>
          </a:ln>
        </p:spPr>
        <p:txBody>
          <a:bodyPr lIns="0" tIns="0" rIns="0" bIns="0"/>
          <a:lstStyle/>
          <a:p>
            <a:pPr marL="403225" algn="ctr">
              <a:lnSpc>
                <a:spcPct val="96000"/>
              </a:lnSpc>
              <a:spcBef>
                <a:spcPts val="425"/>
              </a:spcBef>
            </a:pPr>
            <a:r>
              <a:rPr lang="id-ID" sz="1600">
                <a:cs typeface="Arial" charset="0"/>
              </a:rPr>
              <a:t>19</a:t>
            </a:r>
          </a:p>
        </p:txBody>
      </p:sp>
      <p:sp>
        <p:nvSpPr>
          <p:cNvPr id="21" name="object 21"/>
          <p:cNvSpPr txBox="1"/>
          <p:nvPr/>
        </p:nvSpPr>
        <p:spPr>
          <a:xfrm>
            <a:off x="4572000" y="2438400"/>
            <a:ext cx="814388" cy="357188"/>
          </a:xfrm>
          <a:prstGeom prst="rect">
            <a:avLst/>
          </a:prstGeom>
        </p:spPr>
        <p:txBody>
          <a:bodyPr lIns="0" tIns="0" rIns="0" bIns="0"/>
          <a:lstStyle/>
          <a:p>
            <a:pPr marL="92710">
              <a:lnSpc>
                <a:spcPct val="95825"/>
              </a:lnSpc>
              <a:spcBef>
                <a:spcPts val="405"/>
              </a:spcBef>
              <a:defRPr/>
            </a:pPr>
            <a:r>
              <a:rPr sz="1400" dirty="0">
                <a:latin typeface="Arial"/>
                <a:cs typeface="Arial"/>
              </a:rPr>
              <a:t>Guda</a:t>
            </a:r>
            <a:r>
              <a:rPr sz="1400" spc="-14" dirty="0">
                <a:latin typeface="Arial"/>
                <a:cs typeface="Arial"/>
              </a:rPr>
              <a:t>n</a:t>
            </a:r>
            <a:r>
              <a:rPr sz="1400" dirty="0">
                <a:latin typeface="Arial"/>
                <a:cs typeface="Arial"/>
              </a:rPr>
              <a:t>g</a:t>
            </a:r>
            <a:endParaRPr sz="1400">
              <a:latin typeface="Arial"/>
              <a:cs typeface="Arial"/>
            </a:endParaRPr>
          </a:p>
        </p:txBody>
      </p:sp>
      <p:sp>
        <p:nvSpPr>
          <p:cNvPr id="20" name="object 20"/>
          <p:cNvSpPr txBox="1"/>
          <p:nvPr/>
        </p:nvSpPr>
        <p:spPr>
          <a:xfrm>
            <a:off x="5386388" y="2438400"/>
            <a:ext cx="2057400" cy="357188"/>
          </a:xfrm>
          <a:prstGeom prst="rect">
            <a:avLst/>
          </a:prstGeom>
        </p:spPr>
        <p:txBody>
          <a:bodyPr lIns="0" tIns="0" rIns="0" bIns="0"/>
          <a:lstStyle/>
          <a:p>
            <a:pPr marL="190500">
              <a:lnSpc>
                <a:spcPct val="95825"/>
              </a:lnSpc>
              <a:spcBef>
                <a:spcPts val="405"/>
              </a:spcBef>
              <a:defRPr/>
            </a:pPr>
            <a:r>
              <a:rPr sz="1400" dirty="0">
                <a:latin typeface="Arial"/>
                <a:cs typeface="Arial"/>
              </a:rPr>
              <a:t>Kebutuhan</a:t>
            </a:r>
            <a:r>
              <a:rPr sz="1400" spc="-50" dirty="0">
                <a:latin typeface="Arial"/>
                <a:cs typeface="Arial"/>
              </a:rPr>
              <a:t> </a:t>
            </a:r>
            <a:r>
              <a:rPr sz="1400" spc="4" dirty="0">
                <a:latin typeface="Arial"/>
                <a:cs typeface="Arial"/>
              </a:rPr>
              <a:t>t</a:t>
            </a:r>
            <a:r>
              <a:rPr sz="1400" dirty="0">
                <a:latin typeface="Arial"/>
                <a:cs typeface="Arial"/>
              </a:rPr>
              <a:t>iap</a:t>
            </a:r>
            <a:r>
              <a:rPr sz="1400" spc="-14" dirty="0">
                <a:latin typeface="Arial"/>
                <a:cs typeface="Arial"/>
              </a:rPr>
              <a:t> </a:t>
            </a:r>
            <a:r>
              <a:rPr sz="1400" dirty="0">
                <a:latin typeface="Arial"/>
                <a:cs typeface="Arial"/>
              </a:rPr>
              <a:t>bulan</a:t>
            </a:r>
            <a:endParaRPr sz="1400">
              <a:latin typeface="Arial"/>
              <a:cs typeface="Arial"/>
            </a:endParaRPr>
          </a:p>
        </p:txBody>
      </p:sp>
      <p:sp>
        <p:nvSpPr>
          <p:cNvPr id="42038" name="object 19"/>
          <p:cNvSpPr txBox="1">
            <a:spLocks noChangeArrowheads="1"/>
          </p:cNvSpPr>
          <p:nvPr/>
        </p:nvSpPr>
        <p:spPr bwMode="auto">
          <a:xfrm>
            <a:off x="4572000" y="2795588"/>
            <a:ext cx="814388" cy="311150"/>
          </a:xfrm>
          <a:prstGeom prst="rect">
            <a:avLst/>
          </a:prstGeom>
          <a:noFill/>
          <a:ln w="9525">
            <a:noFill/>
            <a:miter lim="800000"/>
            <a:headEnd/>
            <a:tailEnd/>
          </a:ln>
        </p:spPr>
        <p:txBody>
          <a:bodyPr lIns="0" tIns="0" rIns="0" bIns="0"/>
          <a:lstStyle/>
          <a:p>
            <a:pPr marL="322263" algn="ctr">
              <a:lnSpc>
                <a:spcPct val="96000"/>
              </a:lnSpc>
              <a:spcBef>
                <a:spcPts val="400"/>
              </a:spcBef>
            </a:pPr>
            <a:r>
              <a:rPr lang="id-ID" sz="1400">
                <a:cs typeface="Arial" charset="0"/>
              </a:rPr>
              <a:t>A</a:t>
            </a:r>
          </a:p>
        </p:txBody>
      </p:sp>
      <p:sp>
        <p:nvSpPr>
          <p:cNvPr id="18" name="object 18"/>
          <p:cNvSpPr txBox="1"/>
          <p:nvPr/>
        </p:nvSpPr>
        <p:spPr>
          <a:xfrm>
            <a:off x="5386388" y="2795588"/>
            <a:ext cx="2057400" cy="311150"/>
          </a:xfrm>
          <a:prstGeom prst="rect">
            <a:avLst/>
          </a:prstGeom>
        </p:spPr>
        <p:txBody>
          <a:bodyPr lIns="0" tIns="0" rIns="0" bIns="0"/>
          <a:lstStyle/>
          <a:p>
            <a:pPr marL="755650" algn="ctr">
              <a:lnSpc>
                <a:spcPct val="96000"/>
              </a:lnSpc>
              <a:spcBef>
                <a:spcPts val="400"/>
              </a:spcBef>
            </a:pPr>
            <a:r>
              <a:rPr lang="id-ID" sz="1400">
                <a:cs typeface="Arial" charset="0"/>
              </a:rPr>
              <a:t>50 ton</a:t>
            </a:r>
          </a:p>
        </p:txBody>
      </p:sp>
      <p:sp>
        <p:nvSpPr>
          <p:cNvPr id="42040" name="object 17"/>
          <p:cNvSpPr txBox="1">
            <a:spLocks noChangeArrowheads="1"/>
          </p:cNvSpPr>
          <p:nvPr/>
        </p:nvSpPr>
        <p:spPr bwMode="auto">
          <a:xfrm>
            <a:off x="4572000" y="3106738"/>
            <a:ext cx="814388" cy="311150"/>
          </a:xfrm>
          <a:prstGeom prst="rect">
            <a:avLst/>
          </a:prstGeom>
          <a:noFill/>
          <a:ln w="9525">
            <a:noFill/>
            <a:miter lim="800000"/>
            <a:headEnd/>
            <a:tailEnd/>
          </a:ln>
        </p:spPr>
        <p:txBody>
          <a:bodyPr lIns="0" tIns="0" rIns="0" bIns="0"/>
          <a:lstStyle/>
          <a:p>
            <a:pPr marL="322263" algn="ctr">
              <a:lnSpc>
                <a:spcPct val="96000"/>
              </a:lnSpc>
              <a:spcBef>
                <a:spcPts val="400"/>
              </a:spcBef>
            </a:pPr>
            <a:r>
              <a:rPr lang="id-ID" sz="1400">
                <a:cs typeface="Arial" charset="0"/>
              </a:rPr>
              <a:t>B</a:t>
            </a:r>
          </a:p>
        </p:txBody>
      </p:sp>
      <p:sp>
        <p:nvSpPr>
          <p:cNvPr id="16" name="object 16"/>
          <p:cNvSpPr txBox="1"/>
          <p:nvPr/>
        </p:nvSpPr>
        <p:spPr>
          <a:xfrm>
            <a:off x="5386388" y="3106738"/>
            <a:ext cx="2057400" cy="311150"/>
          </a:xfrm>
          <a:prstGeom prst="rect">
            <a:avLst/>
          </a:prstGeom>
        </p:spPr>
        <p:txBody>
          <a:bodyPr lIns="0" tIns="0" rIns="0" bIns="0"/>
          <a:lstStyle/>
          <a:p>
            <a:pPr marL="714375" algn="ctr">
              <a:lnSpc>
                <a:spcPct val="96000"/>
              </a:lnSpc>
              <a:spcBef>
                <a:spcPts val="400"/>
              </a:spcBef>
            </a:pPr>
            <a:r>
              <a:rPr lang="id-ID" sz="1400">
                <a:cs typeface="Arial" charset="0"/>
              </a:rPr>
              <a:t>110 ton</a:t>
            </a:r>
          </a:p>
        </p:txBody>
      </p:sp>
      <p:sp>
        <p:nvSpPr>
          <p:cNvPr id="42042" name="object 15"/>
          <p:cNvSpPr txBox="1">
            <a:spLocks noChangeArrowheads="1"/>
          </p:cNvSpPr>
          <p:nvPr/>
        </p:nvSpPr>
        <p:spPr bwMode="auto">
          <a:xfrm>
            <a:off x="4572000" y="3417888"/>
            <a:ext cx="814388" cy="309562"/>
          </a:xfrm>
          <a:prstGeom prst="rect">
            <a:avLst/>
          </a:prstGeom>
          <a:noFill/>
          <a:ln w="9525">
            <a:noFill/>
            <a:miter lim="800000"/>
            <a:headEnd/>
            <a:tailEnd/>
          </a:ln>
        </p:spPr>
        <p:txBody>
          <a:bodyPr lIns="0" tIns="0" rIns="0" bIns="0"/>
          <a:lstStyle/>
          <a:p>
            <a:pPr marL="317500" algn="ctr">
              <a:lnSpc>
                <a:spcPct val="96000"/>
              </a:lnSpc>
              <a:spcBef>
                <a:spcPts val="400"/>
              </a:spcBef>
            </a:pPr>
            <a:r>
              <a:rPr lang="id-ID" sz="1400">
                <a:cs typeface="Arial" charset="0"/>
              </a:rPr>
              <a:t>C</a:t>
            </a:r>
          </a:p>
        </p:txBody>
      </p:sp>
      <p:sp>
        <p:nvSpPr>
          <p:cNvPr id="14" name="object 14"/>
          <p:cNvSpPr txBox="1"/>
          <p:nvPr/>
        </p:nvSpPr>
        <p:spPr>
          <a:xfrm>
            <a:off x="5386388" y="3417888"/>
            <a:ext cx="2057400" cy="309562"/>
          </a:xfrm>
          <a:prstGeom prst="rect">
            <a:avLst/>
          </a:prstGeom>
        </p:spPr>
        <p:txBody>
          <a:bodyPr lIns="0" tIns="0" rIns="0" bIns="0"/>
          <a:lstStyle/>
          <a:p>
            <a:pPr marL="755650" algn="ctr">
              <a:lnSpc>
                <a:spcPct val="96000"/>
              </a:lnSpc>
              <a:spcBef>
                <a:spcPts val="400"/>
              </a:spcBef>
            </a:pPr>
            <a:r>
              <a:rPr lang="id-ID" sz="1400">
                <a:cs typeface="Arial" charset="0"/>
              </a:rPr>
              <a:t>40 ton</a:t>
            </a:r>
          </a:p>
        </p:txBody>
      </p:sp>
      <p:sp>
        <p:nvSpPr>
          <p:cNvPr id="13" name="object 13"/>
          <p:cNvSpPr txBox="1"/>
          <p:nvPr/>
        </p:nvSpPr>
        <p:spPr>
          <a:xfrm>
            <a:off x="4572000" y="3727450"/>
            <a:ext cx="814388" cy="311150"/>
          </a:xfrm>
          <a:prstGeom prst="rect">
            <a:avLst/>
          </a:prstGeom>
        </p:spPr>
        <p:txBody>
          <a:bodyPr lIns="0" tIns="0" rIns="0" bIns="0"/>
          <a:lstStyle/>
          <a:p>
            <a:pPr marL="120141">
              <a:lnSpc>
                <a:spcPct val="95825"/>
              </a:lnSpc>
              <a:spcBef>
                <a:spcPts val="409"/>
              </a:spcBef>
              <a:defRPr/>
            </a:pPr>
            <a:r>
              <a:rPr sz="1400" spc="4" dirty="0">
                <a:latin typeface="Arial"/>
                <a:cs typeface="Arial"/>
              </a:rPr>
              <a:t>J</a:t>
            </a:r>
            <a:r>
              <a:rPr sz="1400" dirty="0">
                <a:latin typeface="Arial"/>
                <a:cs typeface="Arial"/>
              </a:rPr>
              <a:t>u</a:t>
            </a:r>
            <a:r>
              <a:rPr sz="1400" spc="-4" dirty="0">
                <a:latin typeface="Arial"/>
                <a:cs typeface="Arial"/>
              </a:rPr>
              <a:t>m</a:t>
            </a:r>
            <a:r>
              <a:rPr sz="1400" dirty="0">
                <a:latin typeface="Arial"/>
                <a:cs typeface="Arial"/>
              </a:rPr>
              <a:t>lah</a:t>
            </a:r>
            <a:endParaRPr sz="1400">
              <a:latin typeface="Arial"/>
              <a:cs typeface="Arial"/>
            </a:endParaRPr>
          </a:p>
        </p:txBody>
      </p:sp>
      <p:sp>
        <p:nvSpPr>
          <p:cNvPr id="12" name="object 12"/>
          <p:cNvSpPr txBox="1"/>
          <p:nvPr/>
        </p:nvSpPr>
        <p:spPr>
          <a:xfrm>
            <a:off x="5386388" y="3727450"/>
            <a:ext cx="2057400" cy="311150"/>
          </a:xfrm>
          <a:prstGeom prst="rect">
            <a:avLst/>
          </a:prstGeom>
        </p:spPr>
        <p:txBody>
          <a:bodyPr lIns="0" tIns="0" rIns="0" bIns="0"/>
          <a:lstStyle/>
          <a:p>
            <a:pPr marL="704850" algn="ctr">
              <a:lnSpc>
                <a:spcPct val="96000"/>
              </a:lnSpc>
              <a:spcBef>
                <a:spcPts val="413"/>
              </a:spcBef>
            </a:pPr>
            <a:r>
              <a:rPr lang="id-ID" sz="1400">
                <a:cs typeface="Arial" charset="0"/>
              </a:rPr>
              <a:t>200 ton</a:t>
            </a:r>
          </a:p>
        </p:txBody>
      </p:sp>
      <p:sp>
        <p:nvSpPr>
          <p:cNvPr id="42046" name="object 11"/>
          <p:cNvSpPr txBox="1">
            <a:spLocks noChangeArrowheads="1"/>
          </p:cNvSpPr>
          <p:nvPr/>
        </p:nvSpPr>
        <p:spPr bwMode="auto">
          <a:xfrm>
            <a:off x="762000" y="2362200"/>
            <a:ext cx="755650" cy="438150"/>
          </a:xfrm>
          <a:prstGeom prst="rect">
            <a:avLst/>
          </a:prstGeom>
          <a:noFill/>
          <a:ln w="9525">
            <a:noFill/>
            <a:miter lim="800000"/>
            <a:headEnd/>
            <a:tailEnd/>
          </a:ln>
        </p:spPr>
        <p:txBody>
          <a:bodyPr lIns="0" tIns="0" rIns="0" bIns="0"/>
          <a:lstStyle/>
          <a:p>
            <a:pPr marL="123825">
              <a:lnSpc>
                <a:spcPct val="96000"/>
              </a:lnSpc>
              <a:spcBef>
                <a:spcPts val="400"/>
              </a:spcBef>
            </a:pPr>
            <a:r>
              <a:rPr lang="id-ID" sz="1400">
                <a:cs typeface="Arial" charset="0"/>
              </a:rPr>
              <a:t>Pabrik</a:t>
            </a:r>
          </a:p>
        </p:txBody>
      </p:sp>
      <p:sp>
        <p:nvSpPr>
          <p:cNvPr id="10" name="object 10"/>
          <p:cNvSpPr txBox="1"/>
          <p:nvPr/>
        </p:nvSpPr>
        <p:spPr>
          <a:xfrm>
            <a:off x="1517650" y="2362200"/>
            <a:ext cx="2520950" cy="438150"/>
          </a:xfrm>
          <a:prstGeom prst="rect">
            <a:avLst/>
          </a:prstGeom>
        </p:spPr>
        <p:txBody>
          <a:bodyPr lIns="0" tIns="0" rIns="0" bIns="0"/>
          <a:lstStyle/>
          <a:p>
            <a:pPr marL="92328">
              <a:lnSpc>
                <a:spcPct val="95825"/>
              </a:lnSpc>
              <a:spcBef>
                <a:spcPts val="405"/>
              </a:spcBef>
              <a:defRPr/>
            </a:pPr>
            <a:r>
              <a:rPr sz="1400" dirty="0">
                <a:latin typeface="Arial"/>
                <a:cs typeface="Arial"/>
              </a:rPr>
              <a:t>Kapasi</a:t>
            </a:r>
            <a:r>
              <a:rPr sz="1400" spc="9" dirty="0">
                <a:latin typeface="Arial"/>
                <a:cs typeface="Arial"/>
              </a:rPr>
              <a:t>t</a:t>
            </a:r>
            <a:r>
              <a:rPr sz="1400" dirty="0">
                <a:latin typeface="Arial"/>
                <a:cs typeface="Arial"/>
              </a:rPr>
              <a:t>as</a:t>
            </a:r>
            <a:r>
              <a:rPr sz="1400" spc="-44" dirty="0">
                <a:latin typeface="Arial"/>
                <a:cs typeface="Arial"/>
              </a:rPr>
              <a:t> </a:t>
            </a:r>
            <a:r>
              <a:rPr sz="1400" dirty="0">
                <a:latin typeface="Arial"/>
                <a:cs typeface="Arial"/>
              </a:rPr>
              <a:t>Produk</a:t>
            </a:r>
            <a:r>
              <a:rPr sz="1400" spc="9" dirty="0">
                <a:latin typeface="Arial"/>
                <a:cs typeface="Arial"/>
              </a:rPr>
              <a:t>s</a:t>
            </a:r>
            <a:r>
              <a:rPr sz="1400" dirty="0">
                <a:latin typeface="Arial"/>
                <a:cs typeface="Arial"/>
              </a:rPr>
              <a:t>i</a:t>
            </a:r>
            <a:r>
              <a:rPr sz="1400" spc="-39" dirty="0">
                <a:latin typeface="Arial"/>
                <a:cs typeface="Arial"/>
              </a:rPr>
              <a:t> </a:t>
            </a:r>
            <a:r>
              <a:rPr sz="1400" spc="4" dirty="0">
                <a:latin typeface="Arial"/>
                <a:cs typeface="Arial"/>
              </a:rPr>
              <a:t>t</a:t>
            </a:r>
            <a:r>
              <a:rPr sz="1400" dirty="0">
                <a:latin typeface="Arial"/>
                <a:cs typeface="Arial"/>
              </a:rPr>
              <a:t>iap</a:t>
            </a:r>
            <a:r>
              <a:rPr sz="1400" spc="-14" dirty="0">
                <a:latin typeface="Arial"/>
                <a:cs typeface="Arial"/>
              </a:rPr>
              <a:t> </a:t>
            </a:r>
            <a:r>
              <a:rPr sz="1400" dirty="0">
                <a:latin typeface="Arial"/>
                <a:cs typeface="Arial"/>
              </a:rPr>
              <a:t>bulan</a:t>
            </a:r>
            <a:endParaRPr sz="1400">
              <a:latin typeface="Arial"/>
              <a:cs typeface="Arial"/>
            </a:endParaRPr>
          </a:p>
        </p:txBody>
      </p:sp>
      <p:sp>
        <p:nvSpPr>
          <p:cNvPr id="42048" name="object 9"/>
          <p:cNvSpPr txBox="1">
            <a:spLocks noChangeArrowheads="1"/>
          </p:cNvSpPr>
          <p:nvPr/>
        </p:nvSpPr>
        <p:spPr bwMode="auto">
          <a:xfrm>
            <a:off x="762000" y="2800350"/>
            <a:ext cx="755650" cy="304800"/>
          </a:xfrm>
          <a:prstGeom prst="rect">
            <a:avLst/>
          </a:prstGeom>
          <a:noFill/>
          <a:ln w="9525">
            <a:noFill/>
            <a:miter lim="800000"/>
            <a:headEnd/>
            <a:tailEnd/>
          </a:ln>
        </p:spPr>
        <p:txBody>
          <a:bodyPr lIns="0" tIns="0" rIns="0" bIns="0"/>
          <a:lstStyle/>
          <a:p>
            <a:pPr marL="265113" algn="ctr">
              <a:lnSpc>
                <a:spcPct val="96000"/>
              </a:lnSpc>
              <a:spcBef>
                <a:spcPts val="400"/>
              </a:spcBef>
            </a:pPr>
            <a:r>
              <a:rPr lang="id-ID" sz="1400">
                <a:cs typeface="Arial" charset="0"/>
              </a:rPr>
              <a:t>W</a:t>
            </a:r>
          </a:p>
        </p:txBody>
      </p:sp>
      <p:sp>
        <p:nvSpPr>
          <p:cNvPr id="8" name="object 8"/>
          <p:cNvSpPr txBox="1"/>
          <p:nvPr/>
        </p:nvSpPr>
        <p:spPr>
          <a:xfrm>
            <a:off x="1517650" y="2800350"/>
            <a:ext cx="2520950" cy="304800"/>
          </a:xfrm>
          <a:prstGeom prst="rect">
            <a:avLst/>
          </a:prstGeom>
        </p:spPr>
        <p:txBody>
          <a:bodyPr lIns="0" tIns="0" rIns="0" bIns="0"/>
          <a:lstStyle/>
          <a:p>
            <a:pPr marL="987425" algn="ctr">
              <a:lnSpc>
                <a:spcPct val="96000"/>
              </a:lnSpc>
              <a:spcBef>
                <a:spcPts val="400"/>
              </a:spcBef>
            </a:pPr>
            <a:r>
              <a:rPr lang="id-ID" sz="1400">
                <a:cs typeface="Arial" charset="0"/>
              </a:rPr>
              <a:t>90 ton</a:t>
            </a:r>
          </a:p>
        </p:txBody>
      </p:sp>
      <p:sp>
        <p:nvSpPr>
          <p:cNvPr id="42050" name="object 7"/>
          <p:cNvSpPr txBox="1">
            <a:spLocks noChangeArrowheads="1"/>
          </p:cNvSpPr>
          <p:nvPr/>
        </p:nvSpPr>
        <p:spPr bwMode="auto">
          <a:xfrm>
            <a:off x="762000" y="3105150"/>
            <a:ext cx="755650" cy="304800"/>
          </a:xfrm>
          <a:prstGeom prst="rect">
            <a:avLst/>
          </a:prstGeom>
          <a:noFill/>
          <a:ln w="9525">
            <a:noFill/>
            <a:miter lim="800000"/>
            <a:headEnd/>
            <a:tailEnd/>
          </a:ln>
        </p:spPr>
        <p:txBody>
          <a:bodyPr lIns="0" tIns="0" rIns="0" bIns="0"/>
          <a:lstStyle/>
          <a:p>
            <a:pPr marL="285750" algn="ctr">
              <a:lnSpc>
                <a:spcPct val="96000"/>
              </a:lnSpc>
              <a:spcBef>
                <a:spcPts val="400"/>
              </a:spcBef>
            </a:pPr>
            <a:r>
              <a:rPr lang="id-ID" sz="1400">
                <a:cs typeface="Arial" charset="0"/>
              </a:rPr>
              <a:t>H</a:t>
            </a:r>
          </a:p>
        </p:txBody>
      </p:sp>
      <p:sp>
        <p:nvSpPr>
          <p:cNvPr id="6" name="object 6"/>
          <p:cNvSpPr txBox="1"/>
          <p:nvPr/>
        </p:nvSpPr>
        <p:spPr>
          <a:xfrm>
            <a:off x="1517650" y="3105150"/>
            <a:ext cx="2520950" cy="304800"/>
          </a:xfrm>
          <a:prstGeom prst="rect">
            <a:avLst/>
          </a:prstGeom>
        </p:spPr>
        <p:txBody>
          <a:bodyPr lIns="0" tIns="0" rIns="0" bIns="0"/>
          <a:lstStyle/>
          <a:p>
            <a:pPr marL="987425" algn="ctr">
              <a:lnSpc>
                <a:spcPct val="96000"/>
              </a:lnSpc>
              <a:spcBef>
                <a:spcPts val="400"/>
              </a:spcBef>
            </a:pPr>
            <a:r>
              <a:rPr lang="id-ID" sz="1400">
                <a:cs typeface="Arial" charset="0"/>
              </a:rPr>
              <a:t>60 ton</a:t>
            </a:r>
          </a:p>
        </p:txBody>
      </p:sp>
      <p:sp>
        <p:nvSpPr>
          <p:cNvPr id="42052" name="object 5"/>
          <p:cNvSpPr txBox="1">
            <a:spLocks noChangeArrowheads="1"/>
          </p:cNvSpPr>
          <p:nvPr/>
        </p:nvSpPr>
        <p:spPr bwMode="auto">
          <a:xfrm>
            <a:off x="762000" y="3409950"/>
            <a:ext cx="755650" cy="304800"/>
          </a:xfrm>
          <a:prstGeom prst="rect">
            <a:avLst/>
          </a:prstGeom>
          <a:noFill/>
          <a:ln w="9525">
            <a:noFill/>
            <a:miter lim="800000"/>
            <a:headEnd/>
            <a:tailEnd/>
          </a:ln>
        </p:spPr>
        <p:txBody>
          <a:bodyPr lIns="0" tIns="0" rIns="0" bIns="0"/>
          <a:lstStyle/>
          <a:p>
            <a:pPr marL="290513" algn="ctr">
              <a:lnSpc>
                <a:spcPct val="96000"/>
              </a:lnSpc>
              <a:spcBef>
                <a:spcPts val="400"/>
              </a:spcBef>
            </a:pPr>
            <a:r>
              <a:rPr lang="id-ID" sz="1400">
                <a:cs typeface="Arial" charset="0"/>
              </a:rPr>
              <a:t>P</a:t>
            </a:r>
          </a:p>
        </p:txBody>
      </p:sp>
      <p:sp>
        <p:nvSpPr>
          <p:cNvPr id="4" name="object 4"/>
          <p:cNvSpPr txBox="1"/>
          <p:nvPr/>
        </p:nvSpPr>
        <p:spPr>
          <a:xfrm>
            <a:off x="1517650" y="3409950"/>
            <a:ext cx="2520950" cy="304800"/>
          </a:xfrm>
          <a:prstGeom prst="rect">
            <a:avLst/>
          </a:prstGeom>
        </p:spPr>
        <p:txBody>
          <a:bodyPr lIns="0" tIns="0" rIns="0" bIns="0"/>
          <a:lstStyle/>
          <a:p>
            <a:pPr marL="987425" algn="ctr">
              <a:lnSpc>
                <a:spcPct val="96000"/>
              </a:lnSpc>
              <a:spcBef>
                <a:spcPts val="400"/>
              </a:spcBef>
            </a:pPr>
            <a:r>
              <a:rPr lang="id-ID" sz="1400">
                <a:cs typeface="Arial" charset="0"/>
              </a:rPr>
              <a:t>50 ton</a:t>
            </a:r>
          </a:p>
        </p:txBody>
      </p:sp>
      <p:sp>
        <p:nvSpPr>
          <p:cNvPr id="3" name="object 3"/>
          <p:cNvSpPr txBox="1"/>
          <p:nvPr/>
        </p:nvSpPr>
        <p:spPr>
          <a:xfrm>
            <a:off x="762000" y="3714750"/>
            <a:ext cx="755650" cy="304800"/>
          </a:xfrm>
          <a:prstGeom prst="rect">
            <a:avLst/>
          </a:prstGeom>
        </p:spPr>
        <p:txBody>
          <a:bodyPr lIns="0" tIns="0" rIns="0" bIns="0"/>
          <a:lstStyle/>
          <a:p>
            <a:pPr marL="92354">
              <a:lnSpc>
                <a:spcPct val="95825"/>
              </a:lnSpc>
              <a:spcBef>
                <a:spcPts val="409"/>
              </a:spcBef>
              <a:defRPr/>
            </a:pPr>
            <a:r>
              <a:rPr sz="1400" spc="4" dirty="0">
                <a:latin typeface="Arial"/>
                <a:cs typeface="Arial"/>
              </a:rPr>
              <a:t>J</a:t>
            </a:r>
            <a:r>
              <a:rPr sz="1400" dirty="0">
                <a:latin typeface="Arial"/>
                <a:cs typeface="Arial"/>
              </a:rPr>
              <a:t>u</a:t>
            </a:r>
            <a:r>
              <a:rPr sz="1400" spc="-9" dirty="0">
                <a:latin typeface="Arial"/>
                <a:cs typeface="Arial"/>
              </a:rPr>
              <a:t>m</a:t>
            </a:r>
            <a:r>
              <a:rPr sz="1400" dirty="0">
                <a:latin typeface="Arial"/>
                <a:cs typeface="Arial"/>
              </a:rPr>
              <a:t>l</a:t>
            </a:r>
            <a:r>
              <a:rPr sz="1400" spc="-14" dirty="0">
                <a:latin typeface="Arial"/>
                <a:cs typeface="Arial"/>
              </a:rPr>
              <a:t>a</a:t>
            </a:r>
            <a:r>
              <a:rPr sz="1400" dirty="0">
                <a:latin typeface="Arial"/>
                <a:cs typeface="Arial"/>
              </a:rPr>
              <a:t>h</a:t>
            </a:r>
            <a:endParaRPr sz="1400">
              <a:latin typeface="Arial"/>
              <a:cs typeface="Arial"/>
            </a:endParaRPr>
          </a:p>
        </p:txBody>
      </p:sp>
      <p:sp>
        <p:nvSpPr>
          <p:cNvPr id="2" name="object 2"/>
          <p:cNvSpPr txBox="1"/>
          <p:nvPr/>
        </p:nvSpPr>
        <p:spPr>
          <a:xfrm>
            <a:off x="1517650" y="3714750"/>
            <a:ext cx="2520950" cy="304800"/>
          </a:xfrm>
          <a:prstGeom prst="rect">
            <a:avLst/>
          </a:prstGeom>
        </p:spPr>
        <p:txBody>
          <a:bodyPr lIns="0" tIns="0" rIns="0" bIns="0"/>
          <a:lstStyle/>
          <a:p>
            <a:pPr marL="938213" algn="ctr">
              <a:lnSpc>
                <a:spcPct val="96000"/>
              </a:lnSpc>
              <a:spcBef>
                <a:spcPts val="413"/>
              </a:spcBef>
            </a:pPr>
            <a:r>
              <a:rPr lang="id-ID" sz="1400">
                <a:cs typeface="Arial" charset="0"/>
              </a:rPr>
              <a:t>200 ton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4675" y="304800"/>
            <a:ext cx="8001000" cy="762000"/>
          </a:xfrm>
        </p:spPr>
        <p:txBody>
          <a:bodyPr/>
          <a:lstStyle/>
          <a:p>
            <a:pPr eaLnBrk="1" hangingPunct="1"/>
            <a:r>
              <a:rPr lang="en-US" smtClean="0"/>
              <a:t>Lanjutan</a:t>
            </a:r>
          </a:p>
        </p:txBody>
      </p:sp>
      <p:sp>
        <p:nvSpPr>
          <p:cNvPr id="5" name="Rectangle 3"/>
          <p:cNvSpPr txBox="1">
            <a:spLocks noChangeArrowheads="1"/>
          </p:cNvSpPr>
          <p:nvPr/>
        </p:nvSpPr>
        <p:spPr bwMode="auto">
          <a:xfrm>
            <a:off x="566738" y="1295400"/>
            <a:ext cx="8001000" cy="4724400"/>
          </a:xfrm>
          <a:prstGeom prst="rect">
            <a:avLst/>
          </a:prstGeom>
          <a:noFill/>
          <a:ln w="9525">
            <a:noFill/>
            <a:miter lim="800000"/>
            <a:headEnd/>
            <a:tailEnd/>
          </a:ln>
          <a:effectLst/>
        </p:spPr>
        <p:txBody>
          <a:bodyPr/>
          <a:lstStyle/>
          <a:p>
            <a:pPr marL="571500" indent="-571500" algn="just">
              <a:lnSpc>
                <a:spcPct val="90000"/>
              </a:lnSpc>
              <a:spcBef>
                <a:spcPct val="20000"/>
              </a:spcBef>
              <a:buClr>
                <a:schemeClr val="tx2"/>
              </a:buClr>
              <a:buSzPct val="70000"/>
              <a:buFont typeface="Wingdings" pitchFamily="2" charset="2"/>
              <a:buAutoNum type="arabicPeriod" startAt="2"/>
              <a:defRPr/>
            </a:pPr>
            <a:r>
              <a:rPr lang="fi-FI" sz="3000" kern="0" dirty="0">
                <a:latin typeface="+mn-lt"/>
              </a:rPr>
              <a:t>Berguna untuk memecahkan permasalahan distribusi (alokasi)</a:t>
            </a:r>
          </a:p>
          <a:p>
            <a:pPr marL="571500" indent="-571500" algn="just">
              <a:lnSpc>
                <a:spcPct val="90000"/>
              </a:lnSpc>
              <a:spcBef>
                <a:spcPct val="20000"/>
              </a:spcBef>
              <a:buClr>
                <a:schemeClr val="tx2"/>
              </a:buClr>
              <a:buSzPct val="70000"/>
              <a:buFont typeface="Wingdings" pitchFamily="2" charset="2"/>
              <a:buAutoNum type="arabicPeriod" startAt="2"/>
              <a:defRPr/>
            </a:pPr>
            <a:r>
              <a:rPr lang="fi-FI" sz="3000" kern="0" dirty="0">
                <a:latin typeface="+mn-lt"/>
              </a:rPr>
              <a:t>Memecahkan permasalahan bisnis lainnya, seperti masalah-masalah yang meliputi pengiklanan, pembelanjaan modal</a:t>
            </a:r>
            <a:r>
              <a:rPr lang="fi-FI" sz="3000" i="1" kern="0" dirty="0">
                <a:latin typeface="+mn-lt"/>
              </a:rPr>
              <a:t> (capital financing</a:t>
            </a:r>
            <a:r>
              <a:rPr lang="fi-FI" sz="3000" kern="0" dirty="0">
                <a:latin typeface="+mn-lt"/>
              </a:rPr>
              <a:t>) dan alokasi dana untuk investasi, analisis lokasi, keseimbangan lini perakitan dan perencanaan </a:t>
            </a:r>
            <a:r>
              <a:rPr lang="fi-FI" sz="3000" i="1" kern="0" dirty="0">
                <a:latin typeface="+mn-lt"/>
              </a:rPr>
              <a:t>scheduling</a:t>
            </a:r>
            <a:r>
              <a:rPr lang="fi-FI" sz="3000" kern="0" dirty="0">
                <a:latin typeface="+mn-lt"/>
              </a:rPr>
              <a:t> produksi</a:t>
            </a:r>
            <a:r>
              <a:rPr lang="en-US" sz="3000" kern="0" dirty="0">
                <a:latin typeface="+mn-lt"/>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bject 48"/>
          <p:cNvSpPr>
            <a:spLocks noChangeArrowheads="1"/>
          </p:cNvSpPr>
          <p:nvPr/>
        </p:nvSpPr>
        <p:spPr bwMode="auto">
          <a:xfrm>
            <a:off x="2468563" y="1585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3011" name="object 49"/>
          <p:cNvSpPr>
            <a:spLocks noChangeArrowheads="1"/>
          </p:cNvSpPr>
          <p:nvPr/>
        </p:nvSpPr>
        <p:spPr bwMode="auto">
          <a:xfrm>
            <a:off x="3870325" y="1585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3012" name="object 50"/>
          <p:cNvSpPr>
            <a:spLocks noChangeArrowheads="1"/>
          </p:cNvSpPr>
          <p:nvPr/>
        </p:nvSpPr>
        <p:spPr bwMode="auto">
          <a:xfrm>
            <a:off x="5273675" y="1585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3013" name="object 51"/>
          <p:cNvSpPr>
            <a:spLocks noChangeArrowheads="1"/>
          </p:cNvSpPr>
          <p:nvPr/>
        </p:nvSpPr>
        <p:spPr bwMode="auto">
          <a:xfrm>
            <a:off x="6675438" y="1585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3014" name="object 52"/>
          <p:cNvSpPr>
            <a:spLocks noChangeArrowheads="1"/>
          </p:cNvSpPr>
          <p:nvPr/>
        </p:nvSpPr>
        <p:spPr bwMode="auto">
          <a:xfrm>
            <a:off x="1052513" y="22590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3015" name="object 53"/>
          <p:cNvSpPr>
            <a:spLocks noChangeArrowheads="1"/>
          </p:cNvSpPr>
          <p:nvPr/>
        </p:nvSpPr>
        <p:spPr bwMode="auto">
          <a:xfrm>
            <a:off x="1052513" y="29210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3016" name="object 54"/>
          <p:cNvSpPr>
            <a:spLocks noChangeArrowheads="1"/>
          </p:cNvSpPr>
          <p:nvPr/>
        </p:nvSpPr>
        <p:spPr bwMode="auto">
          <a:xfrm>
            <a:off x="1052513" y="35798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3017" name="object 55"/>
          <p:cNvSpPr>
            <a:spLocks noChangeArrowheads="1"/>
          </p:cNvSpPr>
          <p:nvPr/>
        </p:nvSpPr>
        <p:spPr bwMode="auto">
          <a:xfrm>
            <a:off x="1052513" y="42941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3018" name="object 56"/>
          <p:cNvSpPr>
            <a:spLocks noChangeArrowheads="1"/>
          </p:cNvSpPr>
          <p:nvPr/>
        </p:nvSpPr>
        <p:spPr bwMode="auto">
          <a:xfrm>
            <a:off x="1066800" y="15859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3019" name="object 57"/>
          <p:cNvSpPr>
            <a:spLocks noChangeArrowheads="1"/>
          </p:cNvSpPr>
          <p:nvPr/>
        </p:nvSpPr>
        <p:spPr bwMode="auto">
          <a:xfrm>
            <a:off x="8077200" y="15859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3020" name="object 58"/>
          <p:cNvSpPr>
            <a:spLocks noChangeArrowheads="1"/>
          </p:cNvSpPr>
          <p:nvPr/>
        </p:nvSpPr>
        <p:spPr bwMode="auto">
          <a:xfrm>
            <a:off x="1052513" y="16002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3021" name="object 59"/>
          <p:cNvSpPr>
            <a:spLocks noChangeArrowheads="1"/>
          </p:cNvSpPr>
          <p:nvPr/>
        </p:nvSpPr>
        <p:spPr bwMode="auto">
          <a:xfrm>
            <a:off x="1052513" y="49530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3022" name="object 60"/>
          <p:cNvSpPr>
            <a:spLocks noChangeArrowheads="1"/>
          </p:cNvSpPr>
          <p:nvPr/>
        </p:nvSpPr>
        <p:spPr bwMode="auto">
          <a:xfrm>
            <a:off x="1066800" y="1600200"/>
            <a:ext cx="1371600" cy="609600"/>
          </a:xfrm>
          <a:custGeom>
            <a:avLst/>
            <a:gdLst>
              <a:gd name="T0" fmla="*/ 0 w 1371600"/>
              <a:gd name="T1" fmla="*/ 0 h 609600"/>
              <a:gd name="T2" fmla="*/ 1371600 w 1371600"/>
              <a:gd name="T3" fmla="*/ 609600 h 609600"/>
            </a:gdLst>
            <a:ahLst/>
            <a:cxnLst/>
            <a:rect l="T0" t="T1" r="T2" b="T3"/>
            <a:pathLst>
              <a:path w="1371600" h="609600">
                <a:moveTo>
                  <a:pt x="0" y="0"/>
                </a:moveTo>
                <a:lnTo>
                  <a:pt x="1371600" y="609600"/>
                </a:lnTo>
              </a:path>
            </a:pathLst>
          </a:custGeom>
          <a:noFill/>
          <a:ln w="9525">
            <a:solidFill>
              <a:srgbClr val="000000"/>
            </a:solidFill>
            <a:miter lim="800000"/>
            <a:headEnd/>
            <a:tailEnd/>
          </a:ln>
        </p:spPr>
        <p:txBody>
          <a:bodyPr lIns="0" tIns="0" rIns="0" bIns="0"/>
          <a:lstStyle/>
          <a:p>
            <a:endParaRPr lang="id-ID"/>
          </a:p>
        </p:txBody>
      </p:sp>
      <p:sp>
        <p:nvSpPr>
          <p:cNvPr id="43023" name="object 61"/>
          <p:cNvSpPr>
            <a:spLocks noChangeArrowheads="1"/>
          </p:cNvSpPr>
          <p:nvPr/>
        </p:nvSpPr>
        <p:spPr bwMode="auto">
          <a:xfrm>
            <a:off x="3200400" y="2362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4" name="object 62"/>
          <p:cNvSpPr>
            <a:spLocks noChangeArrowheads="1"/>
          </p:cNvSpPr>
          <p:nvPr/>
        </p:nvSpPr>
        <p:spPr bwMode="auto">
          <a:xfrm>
            <a:off x="32004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5" name="object 63"/>
          <p:cNvSpPr>
            <a:spLocks noChangeArrowheads="1"/>
          </p:cNvSpPr>
          <p:nvPr/>
        </p:nvSpPr>
        <p:spPr bwMode="auto">
          <a:xfrm>
            <a:off x="3200400" y="3886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6" name="object 64"/>
          <p:cNvSpPr>
            <a:spLocks noChangeArrowheads="1"/>
          </p:cNvSpPr>
          <p:nvPr/>
        </p:nvSpPr>
        <p:spPr bwMode="auto">
          <a:xfrm>
            <a:off x="4648200" y="2362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7" name="object 65"/>
          <p:cNvSpPr>
            <a:spLocks noChangeArrowheads="1"/>
          </p:cNvSpPr>
          <p:nvPr/>
        </p:nvSpPr>
        <p:spPr bwMode="auto">
          <a:xfrm>
            <a:off x="46482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8" name="object 66"/>
          <p:cNvSpPr>
            <a:spLocks noChangeArrowheads="1"/>
          </p:cNvSpPr>
          <p:nvPr/>
        </p:nvSpPr>
        <p:spPr bwMode="auto">
          <a:xfrm>
            <a:off x="4648200" y="3886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29" name="object 67"/>
          <p:cNvSpPr>
            <a:spLocks noChangeArrowheads="1"/>
          </p:cNvSpPr>
          <p:nvPr/>
        </p:nvSpPr>
        <p:spPr bwMode="auto">
          <a:xfrm>
            <a:off x="6019800" y="2362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30" name="object 68"/>
          <p:cNvSpPr>
            <a:spLocks noChangeArrowheads="1"/>
          </p:cNvSpPr>
          <p:nvPr/>
        </p:nvSpPr>
        <p:spPr bwMode="auto">
          <a:xfrm>
            <a:off x="60198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3031" name="object 69"/>
          <p:cNvSpPr>
            <a:spLocks noChangeArrowheads="1"/>
          </p:cNvSpPr>
          <p:nvPr/>
        </p:nvSpPr>
        <p:spPr bwMode="auto">
          <a:xfrm>
            <a:off x="6019800" y="3886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 name="object 47"/>
          <p:cNvSpPr txBox="1"/>
          <p:nvPr/>
        </p:nvSpPr>
        <p:spPr>
          <a:xfrm>
            <a:off x="536575" y="623888"/>
            <a:ext cx="376238" cy="381000"/>
          </a:xfrm>
          <a:prstGeom prst="rect">
            <a:avLst/>
          </a:prstGeom>
        </p:spPr>
        <p:txBody>
          <a:bodyPr lIns="0" tIns="0" rIns="0" bIns="0"/>
          <a:lstStyle/>
          <a:p>
            <a:pPr marL="12700">
              <a:lnSpc>
                <a:spcPts val="2960"/>
              </a:lnSpc>
              <a:spcBef>
                <a:spcPts val="148"/>
              </a:spcBef>
              <a:defRPr/>
            </a:pPr>
            <a:r>
              <a:rPr sz="2800" spc="4" dirty="0">
                <a:latin typeface="Arial"/>
                <a:cs typeface="Arial"/>
              </a:rPr>
              <a:t>1.</a:t>
            </a:r>
            <a:endParaRPr sz="2800">
              <a:latin typeface="Arial"/>
              <a:cs typeface="Arial"/>
            </a:endParaRPr>
          </a:p>
        </p:txBody>
      </p:sp>
      <p:sp>
        <p:nvSpPr>
          <p:cNvPr id="46" name="object 46"/>
          <p:cNvSpPr txBox="1"/>
          <p:nvPr/>
        </p:nvSpPr>
        <p:spPr>
          <a:xfrm>
            <a:off x="1146175" y="623888"/>
            <a:ext cx="1719263" cy="381000"/>
          </a:xfrm>
          <a:prstGeom prst="rect">
            <a:avLst/>
          </a:prstGeom>
        </p:spPr>
        <p:txBody>
          <a:bodyPr lIns="0" tIns="0" rIns="0" bIns="0"/>
          <a:lstStyle/>
          <a:p>
            <a:pPr marL="12700">
              <a:lnSpc>
                <a:spcPts val="2960"/>
              </a:lnSpc>
              <a:spcBef>
                <a:spcPts val="148"/>
              </a:spcBef>
              <a:defRPr/>
            </a:pPr>
            <a:r>
              <a:rPr sz="2800" dirty="0">
                <a:latin typeface="Arial"/>
                <a:cs typeface="Arial"/>
              </a:rPr>
              <a:t>Men</a:t>
            </a:r>
            <a:r>
              <a:rPr sz="2800" spc="9" dirty="0">
                <a:latin typeface="Arial"/>
                <a:cs typeface="Arial"/>
              </a:rPr>
              <a:t>y</a:t>
            </a:r>
            <a:r>
              <a:rPr sz="2800" dirty="0">
                <a:latin typeface="Arial"/>
                <a:cs typeface="Arial"/>
              </a:rPr>
              <a:t>u</a:t>
            </a:r>
            <a:r>
              <a:rPr sz="2800" spc="4" dirty="0">
                <a:latin typeface="Arial"/>
                <a:cs typeface="Arial"/>
              </a:rPr>
              <a:t>s</a:t>
            </a:r>
            <a:r>
              <a:rPr sz="2800" dirty="0">
                <a:latin typeface="Arial"/>
                <a:cs typeface="Arial"/>
              </a:rPr>
              <a:t>un</a:t>
            </a:r>
            <a:endParaRPr sz="2800">
              <a:latin typeface="Arial"/>
              <a:cs typeface="Arial"/>
            </a:endParaRPr>
          </a:p>
        </p:txBody>
      </p:sp>
      <p:sp>
        <p:nvSpPr>
          <p:cNvPr id="43034" name="object 45"/>
          <p:cNvSpPr txBox="1">
            <a:spLocks noChangeArrowheads="1"/>
          </p:cNvSpPr>
          <p:nvPr/>
        </p:nvSpPr>
        <p:spPr bwMode="auto">
          <a:xfrm>
            <a:off x="2887663" y="623888"/>
            <a:ext cx="966787" cy="381000"/>
          </a:xfrm>
          <a:prstGeom prst="rect">
            <a:avLst/>
          </a:prstGeom>
          <a:noFill/>
          <a:ln w="9525">
            <a:noFill/>
            <a:miter lim="800000"/>
            <a:headEnd/>
            <a:tailEnd/>
          </a:ln>
        </p:spPr>
        <p:txBody>
          <a:bodyPr lIns="0" tIns="0" rIns="0" bIns="0"/>
          <a:lstStyle/>
          <a:p>
            <a:pPr marL="12700">
              <a:lnSpc>
                <a:spcPts val="2963"/>
              </a:lnSpc>
              <a:spcBef>
                <a:spcPts val="150"/>
              </a:spcBef>
            </a:pPr>
            <a:r>
              <a:rPr lang="id-ID" sz="2800">
                <a:cs typeface="Arial" charset="0"/>
              </a:rPr>
              <a:t>Tabel</a:t>
            </a:r>
          </a:p>
        </p:txBody>
      </p:sp>
      <p:sp>
        <p:nvSpPr>
          <p:cNvPr id="44" name="object 44"/>
          <p:cNvSpPr txBox="1"/>
          <p:nvPr/>
        </p:nvSpPr>
        <p:spPr>
          <a:xfrm>
            <a:off x="3876675" y="623888"/>
            <a:ext cx="1225550" cy="381000"/>
          </a:xfrm>
          <a:prstGeom prst="rect">
            <a:avLst/>
          </a:prstGeom>
        </p:spPr>
        <p:txBody>
          <a:bodyPr lIns="0" tIns="0" rIns="0" bIns="0"/>
          <a:lstStyle/>
          <a:p>
            <a:pPr marL="12700">
              <a:lnSpc>
                <a:spcPts val="2960"/>
              </a:lnSpc>
              <a:spcBef>
                <a:spcPts val="148"/>
              </a:spcBef>
              <a:defRPr/>
            </a:pPr>
            <a:r>
              <a:rPr sz="2800" dirty="0">
                <a:latin typeface="Arial"/>
                <a:cs typeface="Arial"/>
              </a:rPr>
              <a:t>Alok</a:t>
            </a:r>
            <a:r>
              <a:rPr sz="2800" spc="4" dirty="0">
                <a:latin typeface="Arial"/>
                <a:cs typeface="Arial"/>
              </a:rPr>
              <a:t>a</a:t>
            </a:r>
            <a:r>
              <a:rPr sz="2800" dirty="0">
                <a:latin typeface="Arial"/>
                <a:cs typeface="Arial"/>
              </a:rPr>
              <a:t>si</a:t>
            </a:r>
            <a:endParaRPr sz="2800">
              <a:latin typeface="Arial"/>
              <a:cs typeface="Arial"/>
            </a:endParaRPr>
          </a:p>
        </p:txBody>
      </p:sp>
      <p:sp>
        <p:nvSpPr>
          <p:cNvPr id="43" name="object 43"/>
          <p:cNvSpPr txBox="1"/>
          <p:nvPr/>
        </p:nvSpPr>
        <p:spPr>
          <a:xfrm>
            <a:off x="1146175" y="5405438"/>
            <a:ext cx="6769100" cy="939800"/>
          </a:xfrm>
          <a:prstGeom prst="rect">
            <a:avLst/>
          </a:prstGeom>
        </p:spPr>
        <p:txBody>
          <a:bodyPr lIns="0" tIns="0" rIns="0" bIns="0"/>
          <a:lstStyle/>
          <a:p>
            <a:pPr marL="12700">
              <a:lnSpc>
                <a:spcPts val="1900"/>
              </a:lnSpc>
              <a:spcBef>
                <a:spcPts val="25"/>
              </a:spcBef>
            </a:pPr>
            <a:r>
              <a:rPr lang="id-ID">
                <a:cs typeface="Arial" charset="0"/>
              </a:rPr>
              <a:t>X</a:t>
            </a:r>
            <a:r>
              <a:rPr lang="id-ID" baseline="-22000">
                <a:cs typeface="Arial" charset="0"/>
              </a:rPr>
              <a:t>ij </a:t>
            </a:r>
            <a:r>
              <a:rPr lang="id-ID">
                <a:cs typeface="Arial" charset="0"/>
              </a:rPr>
              <a:t>= banyaknya alokasi dari sumber i ke tujuan j. Misal dari W ke A </a:t>
            </a:r>
          </a:p>
          <a:p>
            <a:pPr marL="12700">
              <a:lnSpc>
                <a:spcPts val="2075"/>
              </a:lnSpc>
              <a:spcBef>
                <a:spcPts val="225"/>
              </a:spcBef>
            </a:pPr>
            <a:r>
              <a:rPr lang="id-ID">
                <a:cs typeface="Arial" charset="0"/>
              </a:rPr>
              <a:t>(sumber 1 ke tujuan pertama)</a:t>
            </a:r>
          </a:p>
          <a:p>
            <a:pPr marL="12700">
              <a:lnSpc>
                <a:spcPct val="96000"/>
              </a:lnSpc>
              <a:spcBef>
                <a:spcPts val="1013"/>
              </a:spcBef>
            </a:pPr>
            <a:r>
              <a:rPr lang="id-ID">
                <a:cs typeface="Arial" charset="0"/>
              </a:rPr>
              <a:t>Nilai Xij inilah yang akan dicari</a:t>
            </a:r>
          </a:p>
        </p:txBody>
      </p:sp>
      <p:sp>
        <p:nvSpPr>
          <p:cNvPr id="43037" name="object 41"/>
          <p:cNvSpPr txBox="1">
            <a:spLocks noChangeArrowheads="1"/>
          </p:cNvSpPr>
          <p:nvPr/>
        </p:nvSpPr>
        <p:spPr bwMode="auto">
          <a:xfrm>
            <a:off x="6019800" y="3886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38" name="object 40"/>
          <p:cNvSpPr txBox="1">
            <a:spLocks noChangeArrowheads="1"/>
          </p:cNvSpPr>
          <p:nvPr/>
        </p:nvSpPr>
        <p:spPr bwMode="auto">
          <a:xfrm>
            <a:off x="3200400" y="3886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39" name="object 39"/>
          <p:cNvSpPr txBox="1">
            <a:spLocks noChangeArrowheads="1"/>
          </p:cNvSpPr>
          <p:nvPr/>
        </p:nvSpPr>
        <p:spPr bwMode="auto">
          <a:xfrm>
            <a:off x="6019800" y="3124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40" name="object 38"/>
          <p:cNvSpPr txBox="1">
            <a:spLocks noChangeArrowheads="1"/>
          </p:cNvSpPr>
          <p:nvPr/>
        </p:nvSpPr>
        <p:spPr bwMode="auto">
          <a:xfrm>
            <a:off x="3200400" y="3124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41" name="object 37"/>
          <p:cNvSpPr txBox="1">
            <a:spLocks noChangeArrowheads="1"/>
          </p:cNvSpPr>
          <p:nvPr/>
        </p:nvSpPr>
        <p:spPr bwMode="auto">
          <a:xfrm>
            <a:off x="6019800" y="2362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42" name="object 36"/>
          <p:cNvSpPr txBox="1">
            <a:spLocks noChangeArrowheads="1"/>
          </p:cNvSpPr>
          <p:nvPr/>
        </p:nvSpPr>
        <p:spPr bwMode="auto">
          <a:xfrm>
            <a:off x="3200400" y="23622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5" name="object 35"/>
          <p:cNvSpPr txBox="1"/>
          <p:nvPr/>
        </p:nvSpPr>
        <p:spPr>
          <a:xfrm>
            <a:off x="1066800" y="16002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5"/>
              </a:spcBef>
              <a:defRPr/>
            </a:pPr>
            <a:r>
              <a:rPr sz="1600" dirty="0">
                <a:latin typeface="Arial"/>
                <a:cs typeface="Arial"/>
              </a:rPr>
              <a:t>Da</a:t>
            </a:r>
            <a:r>
              <a:rPr sz="1600" spc="-4" dirty="0">
                <a:latin typeface="Arial"/>
                <a:cs typeface="Arial"/>
              </a:rPr>
              <a:t>r</a:t>
            </a:r>
            <a:r>
              <a:rPr sz="1600" dirty="0">
                <a:latin typeface="Arial"/>
                <a:cs typeface="Arial"/>
              </a:rPr>
              <a:t>i</a:t>
            </a:r>
            <a:endParaRPr sz="1600">
              <a:latin typeface="Arial"/>
              <a:cs typeface="Arial"/>
            </a:endParaRPr>
          </a:p>
        </p:txBody>
      </p:sp>
      <p:sp>
        <p:nvSpPr>
          <p:cNvPr id="34" name="object 34"/>
          <p:cNvSpPr txBox="1"/>
          <p:nvPr/>
        </p:nvSpPr>
        <p:spPr>
          <a:xfrm>
            <a:off x="2468563" y="16002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33" name="object 33"/>
          <p:cNvSpPr txBox="1"/>
          <p:nvPr/>
        </p:nvSpPr>
        <p:spPr>
          <a:xfrm>
            <a:off x="3870325" y="16002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32" name="object 32"/>
          <p:cNvSpPr txBox="1"/>
          <p:nvPr/>
        </p:nvSpPr>
        <p:spPr>
          <a:xfrm>
            <a:off x="5273675" y="1600200"/>
            <a:ext cx="1401763" cy="6588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31" name="object 31"/>
          <p:cNvSpPr txBox="1"/>
          <p:nvPr/>
        </p:nvSpPr>
        <p:spPr>
          <a:xfrm>
            <a:off x="6675438" y="16002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30" name="object 30"/>
          <p:cNvSpPr txBox="1"/>
          <p:nvPr/>
        </p:nvSpPr>
        <p:spPr>
          <a:xfrm>
            <a:off x="1066800" y="2259013"/>
            <a:ext cx="1401763" cy="661987"/>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29" name="object 29"/>
          <p:cNvSpPr txBox="1"/>
          <p:nvPr/>
        </p:nvSpPr>
        <p:spPr>
          <a:xfrm>
            <a:off x="2468563" y="2259013"/>
            <a:ext cx="1401762" cy="661987"/>
          </a:xfrm>
          <a:prstGeom prst="rect">
            <a:avLst/>
          </a:prstGeom>
        </p:spPr>
        <p:txBody>
          <a:bodyPr lIns="0" tIns="0" rIns="0" bIns="0"/>
          <a:lstStyle/>
          <a:p>
            <a:pPr>
              <a:lnSpc>
                <a:spcPts val="1200"/>
              </a:lnSpc>
              <a:spcBef>
                <a:spcPts val="36"/>
              </a:spcBef>
              <a:defRPr/>
            </a:pPr>
            <a:endParaRPr sz="1200"/>
          </a:p>
          <a:p>
            <a:pPr marL="923544">
              <a:lnSpc>
                <a:spcPts val="1770"/>
              </a:lnSpc>
              <a:spcBef>
                <a:spcPts val="88"/>
              </a:spcBef>
              <a:defRPr/>
            </a:pPr>
            <a:r>
              <a:rPr sz="2400" baseline="-3623" dirty="0">
                <a:solidFill>
                  <a:srgbClr val="FF0000"/>
                </a:solidFill>
                <a:latin typeface="Arial"/>
                <a:cs typeface="Arial"/>
              </a:rPr>
              <a:t>20</a:t>
            </a:r>
            <a:endParaRPr sz="1600">
              <a:latin typeface="Arial"/>
              <a:cs typeface="Arial"/>
            </a:endParaRPr>
          </a:p>
          <a:p>
            <a:pPr marL="91693">
              <a:lnSpc>
                <a:spcPts val="1830"/>
              </a:lnSpc>
              <a:spcBef>
                <a:spcPts val="3"/>
              </a:spcBef>
              <a:defRPr/>
            </a:pPr>
            <a:r>
              <a:rPr sz="2400" baseline="9058" dirty="0">
                <a:latin typeface="Arial"/>
                <a:cs typeface="Arial"/>
              </a:rPr>
              <a:t>X</a:t>
            </a:r>
            <a:r>
              <a:rPr sz="1575" spc="-89" baseline="-8282" dirty="0">
                <a:latin typeface="Arial"/>
                <a:cs typeface="Arial"/>
              </a:rPr>
              <a:t>11</a:t>
            </a:r>
            <a:endParaRPr sz="1050">
              <a:latin typeface="Arial"/>
              <a:cs typeface="Arial"/>
            </a:endParaRPr>
          </a:p>
        </p:txBody>
      </p:sp>
      <p:sp>
        <p:nvSpPr>
          <p:cNvPr id="43050" name="object 28"/>
          <p:cNvSpPr txBox="1">
            <a:spLocks noChangeArrowheads="1"/>
          </p:cNvSpPr>
          <p:nvPr/>
        </p:nvSpPr>
        <p:spPr bwMode="auto">
          <a:xfrm>
            <a:off x="3870325" y="2259013"/>
            <a:ext cx="1403350" cy="103187"/>
          </a:xfrm>
          <a:prstGeom prst="rect">
            <a:avLst/>
          </a:prstGeom>
          <a:noFill/>
          <a:ln w="9525">
            <a:noFill/>
            <a:miter lim="800000"/>
            <a:headEnd/>
            <a:tailEnd/>
          </a:ln>
        </p:spPr>
        <p:txBody>
          <a:bodyPr lIns="0" tIns="0" rIns="0" bIns="0"/>
          <a:lstStyle/>
          <a:p>
            <a:pPr marL="25400">
              <a:lnSpc>
                <a:spcPts val="800"/>
              </a:lnSpc>
              <a:spcBef>
                <a:spcPts val="13"/>
              </a:spcBef>
            </a:pPr>
            <a:endParaRPr lang="id-ID" sz="800"/>
          </a:p>
        </p:txBody>
      </p:sp>
      <p:sp>
        <p:nvSpPr>
          <p:cNvPr id="27" name="object 27"/>
          <p:cNvSpPr txBox="1"/>
          <p:nvPr/>
        </p:nvSpPr>
        <p:spPr>
          <a:xfrm>
            <a:off x="5273675" y="2259013"/>
            <a:ext cx="1401763" cy="661987"/>
          </a:xfrm>
          <a:prstGeom prst="rect">
            <a:avLst/>
          </a:prstGeom>
        </p:spPr>
        <p:txBody>
          <a:bodyPr lIns="0" tIns="0" rIns="0" bIns="0"/>
          <a:lstStyle/>
          <a:p>
            <a:pPr>
              <a:lnSpc>
                <a:spcPts val="1200"/>
              </a:lnSpc>
              <a:spcBef>
                <a:spcPts val="38"/>
              </a:spcBef>
            </a:pPr>
            <a:endParaRPr lang="id-ID" sz="1200"/>
          </a:p>
          <a:p>
            <a:pPr algn="r">
              <a:lnSpc>
                <a:spcPts val="1775"/>
              </a:lnSpc>
              <a:spcBef>
                <a:spcPts val="88"/>
              </a:spcBef>
            </a:pPr>
            <a:r>
              <a:rPr lang="id-ID" sz="2400" baseline="-4000">
                <a:solidFill>
                  <a:srgbClr val="FF0000"/>
                </a:solidFill>
                <a:cs typeface="Arial" charset="0"/>
              </a:rPr>
              <a:t>8</a:t>
            </a:r>
            <a:endParaRPr lang="id-ID" sz="1600">
              <a:cs typeface="Arial" charset="0"/>
            </a:endParaRPr>
          </a:p>
          <a:p>
            <a:pPr>
              <a:lnSpc>
                <a:spcPts val="1825"/>
              </a:lnSpc>
            </a:pPr>
            <a:r>
              <a:rPr lang="id-ID" sz="2400" baseline="9000">
                <a:cs typeface="Arial" charset="0"/>
              </a:rPr>
              <a:t>X</a:t>
            </a:r>
            <a:r>
              <a:rPr lang="id-ID" sz="1500" baseline="-8000">
                <a:cs typeface="Arial" charset="0"/>
              </a:rPr>
              <a:t>13</a:t>
            </a:r>
            <a:endParaRPr lang="id-ID" sz="1000">
              <a:cs typeface="Arial" charset="0"/>
            </a:endParaRPr>
          </a:p>
        </p:txBody>
      </p:sp>
      <p:sp>
        <p:nvSpPr>
          <p:cNvPr id="26" name="object 26"/>
          <p:cNvSpPr txBox="1"/>
          <p:nvPr/>
        </p:nvSpPr>
        <p:spPr>
          <a:xfrm>
            <a:off x="6675438" y="22590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43053" name="object 25"/>
          <p:cNvSpPr txBox="1">
            <a:spLocks noChangeArrowheads="1"/>
          </p:cNvSpPr>
          <p:nvPr/>
        </p:nvSpPr>
        <p:spPr bwMode="auto">
          <a:xfrm>
            <a:off x="3870325" y="2362200"/>
            <a:ext cx="777875"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054" name="object 24"/>
          <p:cNvSpPr txBox="1">
            <a:spLocks noChangeArrowheads="1"/>
          </p:cNvSpPr>
          <p:nvPr/>
        </p:nvSpPr>
        <p:spPr bwMode="auto">
          <a:xfrm>
            <a:off x="4648200" y="2362200"/>
            <a:ext cx="625475" cy="346075"/>
          </a:xfrm>
          <a:prstGeom prst="rect">
            <a:avLst/>
          </a:prstGeom>
          <a:noFill/>
          <a:ln w="9525">
            <a:noFill/>
            <a:miter lim="800000"/>
            <a:headEnd/>
            <a:tailEnd/>
          </a:ln>
        </p:spPr>
        <p:txBody>
          <a:bodyPr lIns="0" tIns="0" rIns="0" bIns="0"/>
          <a:lstStyle/>
          <a:p>
            <a:pPr marL="212725" algn="ctr">
              <a:lnSpc>
                <a:spcPct val="96000"/>
              </a:lnSpc>
              <a:spcBef>
                <a:spcPts val="425"/>
              </a:spcBef>
            </a:pPr>
            <a:r>
              <a:rPr lang="id-ID" sz="1600">
                <a:solidFill>
                  <a:srgbClr val="FF0000"/>
                </a:solidFill>
                <a:cs typeface="Arial" charset="0"/>
              </a:rPr>
              <a:t>5</a:t>
            </a:r>
            <a:endParaRPr lang="id-ID" sz="1600">
              <a:cs typeface="Arial" charset="0"/>
            </a:endParaRPr>
          </a:p>
        </p:txBody>
      </p:sp>
      <p:sp>
        <p:nvSpPr>
          <p:cNvPr id="23" name="object 23"/>
          <p:cNvSpPr txBox="1"/>
          <p:nvPr/>
        </p:nvSpPr>
        <p:spPr>
          <a:xfrm>
            <a:off x="3870325" y="2708275"/>
            <a:ext cx="1403350" cy="212725"/>
          </a:xfrm>
          <a:prstGeom prst="rect">
            <a:avLst/>
          </a:prstGeom>
        </p:spPr>
        <p:txBody>
          <a:bodyPr lIns="0" tIns="0" rIns="0" bIns="0"/>
          <a:lstStyle/>
          <a:p>
            <a:pPr marL="92075">
              <a:lnSpc>
                <a:spcPts val="1300"/>
              </a:lnSpc>
              <a:spcBef>
                <a:spcPts val="65"/>
              </a:spcBef>
              <a:defRPr/>
            </a:pPr>
            <a:r>
              <a:rPr sz="2400" baseline="12682" dirty="0">
                <a:latin typeface="Arial"/>
                <a:cs typeface="Arial"/>
              </a:rPr>
              <a:t>X</a:t>
            </a:r>
            <a:r>
              <a:rPr sz="1575" spc="-4" baseline="-2760" dirty="0">
                <a:latin typeface="Arial"/>
                <a:cs typeface="Arial"/>
              </a:rPr>
              <a:t>12</a:t>
            </a:r>
            <a:endParaRPr sz="1050">
              <a:latin typeface="Arial"/>
              <a:cs typeface="Arial"/>
            </a:endParaRPr>
          </a:p>
        </p:txBody>
      </p:sp>
      <p:sp>
        <p:nvSpPr>
          <p:cNvPr id="22" name="object 22"/>
          <p:cNvSpPr txBox="1"/>
          <p:nvPr/>
        </p:nvSpPr>
        <p:spPr>
          <a:xfrm>
            <a:off x="1066800" y="2921000"/>
            <a:ext cx="1401763" cy="658813"/>
          </a:xfrm>
          <a:prstGeom prst="rect">
            <a:avLst/>
          </a:prstGeom>
        </p:spPr>
        <p:txBody>
          <a:bodyPr lIns="0" tIns="0" rIns="0" bIns="0"/>
          <a:lstStyle/>
          <a:p>
            <a:pPr marL="31153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21" name="object 21"/>
          <p:cNvSpPr txBox="1"/>
          <p:nvPr/>
        </p:nvSpPr>
        <p:spPr>
          <a:xfrm>
            <a:off x="2468563" y="2921000"/>
            <a:ext cx="1401762" cy="658813"/>
          </a:xfrm>
          <a:prstGeom prst="rect">
            <a:avLst/>
          </a:prstGeom>
        </p:spPr>
        <p:txBody>
          <a:bodyPr lIns="0" tIns="0" rIns="0" bIns="0"/>
          <a:lstStyle/>
          <a:p>
            <a:pPr>
              <a:lnSpc>
                <a:spcPts val="1000"/>
              </a:lnSpc>
              <a:defRPr/>
            </a:pPr>
            <a:endParaRPr sz="1000"/>
          </a:p>
          <a:p>
            <a:pPr marL="91693">
              <a:lnSpc>
                <a:spcPts val="1685"/>
              </a:lnSpc>
              <a:spcBef>
                <a:spcPts val="1026"/>
              </a:spcBef>
              <a:defRPr/>
            </a:pPr>
            <a:r>
              <a:rPr sz="2400" spc="4" baseline="-25364" dirty="0">
                <a:latin typeface="Arial"/>
                <a:cs typeface="Arial"/>
              </a:rPr>
              <a:t>X</a:t>
            </a:r>
            <a:r>
              <a:rPr sz="1575" spc="-4" baseline="-60736" dirty="0">
                <a:latin typeface="Arial"/>
                <a:cs typeface="Arial"/>
              </a:rPr>
              <a:t>2</a:t>
            </a:r>
            <a:r>
              <a:rPr sz="1575" baseline="-60736" dirty="0">
                <a:latin typeface="Arial"/>
                <a:cs typeface="Arial"/>
              </a:rPr>
              <a:t>1             </a:t>
            </a:r>
            <a:r>
              <a:rPr sz="1575" spc="226" baseline="-60736" dirty="0">
                <a:latin typeface="Arial"/>
                <a:cs typeface="Arial"/>
              </a:rPr>
              <a:t> </a:t>
            </a:r>
            <a:r>
              <a:rPr sz="1600" dirty="0">
                <a:solidFill>
                  <a:srgbClr val="FF0000"/>
                </a:solidFill>
                <a:latin typeface="Arial"/>
                <a:cs typeface="Arial"/>
              </a:rPr>
              <a:t>15</a:t>
            </a:r>
            <a:endParaRPr sz="1600">
              <a:latin typeface="Arial"/>
              <a:cs typeface="Arial"/>
            </a:endParaRPr>
          </a:p>
        </p:txBody>
      </p:sp>
      <p:sp>
        <p:nvSpPr>
          <p:cNvPr id="43058" name="object 20"/>
          <p:cNvSpPr txBox="1">
            <a:spLocks noChangeArrowheads="1"/>
          </p:cNvSpPr>
          <p:nvPr/>
        </p:nvSpPr>
        <p:spPr bwMode="auto">
          <a:xfrm>
            <a:off x="3870325" y="2921000"/>
            <a:ext cx="1403350" cy="2032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5273675" y="2921000"/>
            <a:ext cx="1401763" cy="658813"/>
          </a:xfrm>
          <a:prstGeom prst="rect">
            <a:avLst/>
          </a:prstGeom>
        </p:spPr>
        <p:txBody>
          <a:bodyPr lIns="0" tIns="0" rIns="0" bIns="0"/>
          <a:lstStyle/>
          <a:p>
            <a:pPr>
              <a:lnSpc>
                <a:spcPts val="1000"/>
              </a:lnSpc>
              <a:defRPr/>
            </a:pPr>
            <a:endParaRPr sz="1000"/>
          </a:p>
          <a:p>
            <a:pPr marL="92328">
              <a:lnSpc>
                <a:spcPts val="1685"/>
              </a:lnSpc>
              <a:spcBef>
                <a:spcPts val="1026"/>
              </a:spcBef>
              <a:defRPr/>
            </a:pPr>
            <a:r>
              <a:rPr sz="2400" spc="4" baseline="-25364" dirty="0">
                <a:latin typeface="Arial"/>
                <a:cs typeface="Arial"/>
              </a:rPr>
              <a:t>X</a:t>
            </a:r>
            <a:r>
              <a:rPr sz="1575" spc="-4" baseline="-60736" dirty="0">
                <a:latin typeface="Arial"/>
                <a:cs typeface="Arial"/>
              </a:rPr>
              <a:t>2</a:t>
            </a:r>
            <a:r>
              <a:rPr sz="1575" baseline="-60736" dirty="0">
                <a:latin typeface="Arial"/>
                <a:cs typeface="Arial"/>
              </a:rPr>
              <a:t>3              </a:t>
            </a:r>
            <a:r>
              <a:rPr sz="1575" spc="45" baseline="-60736" dirty="0">
                <a:latin typeface="Arial"/>
                <a:cs typeface="Arial"/>
              </a:rPr>
              <a:t> </a:t>
            </a:r>
            <a:r>
              <a:rPr sz="1600" dirty="0">
                <a:solidFill>
                  <a:srgbClr val="FF0000"/>
                </a:solidFill>
                <a:latin typeface="Arial"/>
                <a:cs typeface="Arial"/>
              </a:rPr>
              <a:t>10</a:t>
            </a:r>
            <a:endParaRPr sz="1600">
              <a:latin typeface="Arial"/>
              <a:cs typeface="Arial"/>
            </a:endParaRPr>
          </a:p>
        </p:txBody>
      </p:sp>
      <p:sp>
        <p:nvSpPr>
          <p:cNvPr id="18" name="object 18"/>
          <p:cNvSpPr txBox="1"/>
          <p:nvPr/>
        </p:nvSpPr>
        <p:spPr>
          <a:xfrm>
            <a:off x="6675438" y="29210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17" name="object 17"/>
          <p:cNvSpPr txBox="1"/>
          <p:nvPr/>
        </p:nvSpPr>
        <p:spPr>
          <a:xfrm>
            <a:off x="3870325" y="3124200"/>
            <a:ext cx="777875" cy="346075"/>
          </a:xfrm>
          <a:prstGeom prst="rect">
            <a:avLst/>
          </a:prstGeom>
        </p:spPr>
        <p:txBody>
          <a:bodyPr lIns="0" tIns="0" rIns="0" bIns="0"/>
          <a:lstStyle/>
          <a:p>
            <a:pPr>
              <a:lnSpc>
                <a:spcPts val="1100"/>
              </a:lnSpc>
              <a:spcBef>
                <a:spcPts val="13"/>
              </a:spcBef>
              <a:defRPr/>
            </a:pPr>
            <a:endParaRPr sz="1100"/>
          </a:p>
          <a:p>
            <a:pPr marL="92075">
              <a:lnSpc>
                <a:spcPts val="1610"/>
              </a:lnSpc>
              <a:spcBef>
                <a:spcPts val="80"/>
              </a:spcBef>
              <a:defRPr/>
            </a:pPr>
            <a:r>
              <a:rPr sz="2400" spc="4" baseline="-9058" dirty="0">
                <a:latin typeface="Arial"/>
                <a:cs typeface="Arial"/>
              </a:rPr>
              <a:t>X</a:t>
            </a:r>
            <a:r>
              <a:rPr sz="1575" spc="-4" baseline="-33129" dirty="0">
                <a:latin typeface="Arial"/>
                <a:cs typeface="Arial"/>
              </a:rPr>
              <a:t>22</a:t>
            </a:r>
            <a:endParaRPr sz="1050">
              <a:latin typeface="Arial"/>
              <a:cs typeface="Arial"/>
            </a:endParaRPr>
          </a:p>
        </p:txBody>
      </p:sp>
      <p:sp>
        <p:nvSpPr>
          <p:cNvPr id="43062" name="object 16"/>
          <p:cNvSpPr txBox="1">
            <a:spLocks noChangeArrowheads="1"/>
          </p:cNvSpPr>
          <p:nvPr/>
        </p:nvSpPr>
        <p:spPr bwMode="auto">
          <a:xfrm>
            <a:off x="4648200" y="3124200"/>
            <a:ext cx="625475"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20</a:t>
            </a:r>
            <a:endParaRPr lang="id-ID" sz="1600">
              <a:cs typeface="Arial" charset="0"/>
            </a:endParaRPr>
          </a:p>
        </p:txBody>
      </p:sp>
      <p:sp>
        <p:nvSpPr>
          <p:cNvPr id="15" name="object 15"/>
          <p:cNvSpPr txBox="1"/>
          <p:nvPr/>
        </p:nvSpPr>
        <p:spPr>
          <a:xfrm>
            <a:off x="3870325" y="3470275"/>
            <a:ext cx="1403350" cy="109538"/>
          </a:xfrm>
          <a:prstGeom prst="rect">
            <a:avLst/>
          </a:prstGeom>
        </p:spPr>
        <p:txBody>
          <a:bodyPr lIns="0" tIns="0" rIns="0" bIns="0"/>
          <a:lstStyle/>
          <a:p>
            <a:pPr marL="25400">
              <a:lnSpc>
                <a:spcPts val="850"/>
              </a:lnSpc>
              <a:spcBef>
                <a:spcPts val="12"/>
              </a:spcBef>
              <a:defRPr/>
            </a:pPr>
            <a:endParaRPr sz="850"/>
          </a:p>
        </p:txBody>
      </p:sp>
      <p:sp>
        <p:nvSpPr>
          <p:cNvPr id="14" name="object 14"/>
          <p:cNvSpPr txBox="1"/>
          <p:nvPr/>
        </p:nvSpPr>
        <p:spPr>
          <a:xfrm>
            <a:off x="1066800" y="3579813"/>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13" name="object 13"/>
          <p:cNvSpPr txBox="1"/>
          <p:nvPr/>
        </p:nvSpPr>
        <p:spPr>
          <a:xfrm>
            <a:off x="2468563" y="3579813"/>
            <a:ext cx="1401762" cy="714375"/>
          </a:xfrm>
          <a:prstGeom prst="rect">
            <a:avLst/>
          </a:prstGeom>
        </p:spPr>
        <p:txBody>
          <a:bodyPr lIns="0" tIns="0" rIns="0" bIns="0"/>
          <a:lstStyle/>
          <a:p>
            <a:pPr>
              <a:lnSpc>
                <a:spcPts val="700"/>
              </a:lnSpc>
              <a:spcBef>
                <a:spcPts val="38"/>
              </a:spcBef>
              <a:defRPr/>
            </a:pPr>
            <a:endParaRPr sz="700"/>
          </a:p>
          <a:p>
            <a:pPr marL="91693">
              <a:lnSpc>
                <a:spcPts val="1785"/>
              </a:lnSpc>
              <a:spcBef>
                <a:spcPts val="2000"/>
              </a:spcBef>
              <a:defRPr/>
            </a:pPr>
            <a:r>
              <a:rPr sz="2400" spc="4" baseline="3623" dirty="0">
                <a:latin typeface="Arial"/>
                <a:cs typeface="Arial"/>
              </a:rPr>
              <a:t>X</a:t>
            </a:r>
            <a:r>
              <a:rPr sz="1575" spc="-4" baseline="-16564" dirty="0">
                <a:latin typeface="Arial"/>
                <a:cs typeface="Arial"/>
              </a:rPr>
              <a:t>3</a:t>
            </a:r>
            <a:r>
              <a:rPr sz="1575" baseline="-16564" dirty="0">
                <a:latin typeface="Arial"/>
                <a:cs typeface="Arial"/>
              </a:rPr>
              <a:t>1             </a:t>
            </a:r>
            <a:r>
              <a:rPr sz="1575" spc="226" baseline="-16564" dirty="0">
                <a:latin typeface="Arial"/>
                <a:cs typeface="Arial"/>
              </a:rPr>
              <a:t> </a:t>
            </a:r>
            <a:r>
              <a:rPr sz="1600" dirty="0">
                <a:solidFill>
                  <a:srgbClr val="FF0000"/>
                </a:solidFill>
                <a:latin typeface="Arial"/>
                <a:cs typeface="Arial"/>
              </a:rPr>
              <a:t>25</a:t>
            </a:r>
            <a:endParaRPr sz="1600">
              <a:latin typeface="Arial"/>
              <a:cs typeface="Arial"/>
            </a:endParaRPr>
          </a:p>
        </p:txBody>
      </p:sp>
      <p:sp>
        <p:nvSpPr>
          <p:cNvPr id="43066" name="object 12"/>
          <p:cNvSpPr txBox="1">
            <a:spLocks noChangeArrowheads="1"/>
          </p:cNvSpPr>
          <p:nvPr/>
        </p:nvSpPr>
        <p:spPr bwMode="auto">
          <a:xfrm>
            <a:off x="3870325" y="3579813"/>
            <a:ext cx="1403350" cy="306387"/>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1" name="object 11"/>
          <p:cNvSpPr txBox="1"/>
          <p:nvPr/>
        </p:nvSpPr>
        <p:spPr>
          <a:xfrm>
            <a:off x="5273675" y="3579813"/>
            <a:ext cx="1401763" cy="714375"/>
          </a:xfrm>
          <a:prstGeom prst="rect">
            <a:avLst/>
          </a:prstGeom>
        </p:spPr>
        <p:txBody>
          <a:bodyPr lIns="0" tIns="0" rIns="0" bIns="0"/>
          <a:lstStyle/>
          <a:p>
            <a:pPr>
              <a:lnSpc>
                <a:spcPts val="700"/>
              </a:lnSpc>
              <a:spcBef>
                <a:spcPts val="38"/>
              </a:spcBef>
              <a:defRPr/>
            </a:pPr>
            <a:endParaRPr sz="700"/>
          </a:p>
          <a:p>
            <a:pPr marL="92328">
              <a:lnSpc>
                <a:spcPts val="1785"/>
              </a:lnSpc>
              <a:spcBef>
                <a:spcPts val="2000"/>
              </a:spcBef>
              <a:defRPr/>
            </a:pPr>
            <a:r>
              <a:rPr sz="2400" spc="4" baseline="3623" dirty="0">
                <a:latin typeface="Arial"/>
                <a:cs typeface="Arial"/>
              </a:rPr>
              <a:t>X</a:t>
            </a:r>
            <a:r>
              <a:rPr sz="1575" spc="-4" baseline="-16564" dirty="0">
                <a:latin typeface="Arial"/>
                <a:cs typeface="Arial"/>
              </a:rPr>
              <a:t>3</a:t>
            </a:r>
            <a:r>
              <a:rPr sz="1575" baseline="-16564" dirty="0">
                <a:latin typeface="Arial"/>
                <a:cs typeface="Arial"/>
              </a:rPr>
              <a:t>3              </a:t>
            </a:r>
            <a:r>
              <a:rPr sz="1575" spc="45" baseline="-16564" dirty="0">
                <a:latin typeface="Arial"/>
                <a:cs typeface="Arial"/>
              </a:rPr>
              <a:t> </a:t>
            </a:r>
            <a:r>
              <a:rPr sz="1600" dirty="0">
                <a:solidFill>
                  <a:srgbClr val="FF0000"/>
                </a:solidFill>
                <a:latin typeface="Arial"/>
                <a:cs typeface="Arial"/>
              </a:rPr>
              <a:t>19</a:t>
            </a:r>
            <a:endParaRPr sz="1600">
              <a:latin typeface="Arial"/>
              <a:cs typeface="Arial"/>
            </a:endParaRPr>
          </a:p>
        </p:txBody>
      </p:sp>
      <p:sp>
        <p:nvSpPr>
          <p:cNvPr id="10" name="object 10"/>
          <p:cNvSpPr txBox="1"/>
          <p:nvPr/>
        </p:nvSpPr>
        <p:spPr>
          <a:xfrm>
            <a:off x="6675438" y="35798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9" name="object 9"/>
          <p:cNvSpPr txBox="1"/>
          <p:nvPr/>
        </p:nvSpPr>
        <p:spPr>
          <a:xfrm>
            <a:off x="3870325" y="3886200"/>
            <a:ext cx="777875" cy="346075"/>
          </a:xfrm>
          <a:prstGeom prst="rect">
            <a:avLst/>
          </a:prstGeom>
        </p:spPr>
        <p:txBody>
          <a:bodyPr lIns="0" tIns="0" rIns="0" bIns="0"/>
          <a:lstStyle/>
          <a:p>
            <a:pPr marL="92075">
              <a:lnSpc>
                <a:spcPts val="1839"/>
              </a:lnSpc>
              <a:spcBef>
                <a:spcPts val="300"/>
              </a:spcBef>
              <a:defRPr/>
            </a:pPr>
            <a:r>
              <a:rPr sz="2400" spc="4" baseline="14493" dirty="0">
                <a:latin typeface="Arial"/>
                <a:cs typeface="Arial"/>
              </a:rPr>
              <a:t>X</a:t>
            </a:r>
            <a:r>
              <a:rPr sz="1050" spc="-4" dirty="0">
                <a:latin typeface="Arial"/>
                <a:cs typeface="Arial"/>
              </a:rPr>
              <a:t>32</a:t>
            </a:r>
            <a:endParaRPr sz="1050">
              <a:latin typeface="Arial"/>
              <a:cs typeface="Arial"/>
            </a:endParaRPr>
          </a:p>
        </p:txBody>
      </p:sp>
      <p:sp>
        <p:nvSpPr>
          <p:cNvPr id="43070" name="object 8"/>
          <p:cNvSpPr txBox="1">
            <a:spLocks noChangeArrowheads="1"/>
          </p:cNvSpPr>
          <p:nvPr/>
        </p:nvSpPr>
        <p:spPr bwMode="auto">
          <a:xfrm>
            <a:off x="4648200" y="3886200"/>
            <a:ext cx="625475"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10</a:t>
            </a:r>
            <a:endParaRPr lang="id-ID" sz="1600">
              <a:cs typeface="Arial" charset="0"/>
            </a:endParaRPr>
          </a:p>
        </p:txBody>
      </p:sp>
      <p:sp>
        <p:nvSpPr>
          <p:cNvPr id="43071" name="object 7"/>
          <p:cNvSpPr txBox="1">
            <a:spLocks noChangeArrowheads="1"/>
          </p:cNvSpPr>
          <p:nvPr/>
        </p:nvSpPr>
        <p:spPr bwMode="auto">
          <a:xfrm>
            <a:off x="3870325" y="4232275"/>
            <a:ext cx="1403350" cy="61913"/>
          </a:xfrm>
          <a:prstGeom prst="rect">
            <a:avLst/>
          </a:prstGeom>
          <a:noFill/>
          <a:ln w="9525">
            <a:noFill/>
            <a:miter lim="800000"/>
            <a:headEnd/>
            <a:tailEnd/>
          </a:ln>
        </p:spPr>
        <p:txBody>
          <a:bodyPr lIns="0" tIns="0" rIns="0" bIns="0"/>
          <a:lstStyle/>
          <a:p>
            <a:endParaRPr lang="id-ID"/>
          </a:p>
        </p:txBody>
      </p:sp>
      <p:sp>
        <p:nvSpPr>
          <p:cNvPr id="6" name="object 6"/>
          <p:cNvSpPr txBox="1"/>
          <p:nvPr/>
        </p:nvSpPr>
        <p:spPr>
          <a:xfrm>
            <a:off x="1066800" y="42941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468563" y="42941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870325" y="42941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273675" y="42941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675438" y="42941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bject 5"/>
          <p:cNvSpPr txBox="1">
            <a:spLocks noChangeArrowheads="1"/>
          </p:cNvSpPr>
          <p:nvPr/>
        </p:nvSpPr>
        <p:spPr bwMode="auto">
          <a:xfrm>
            <a:off x="460375" y="642938"/>
            <a:ext cx="249238"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2.</a:t>
            </a:r>
          </a:p>
        </p:txBody>
      </p:sp>
      <p:sp>
        <p:nvSpPr>
          <p:cNvPr id="7" name="TextBox 6"/>
          <p:cNvSpPr txBox="1"/>
          <p:nvPr/>
        </p:nvSpPr>
        <p:spPr>
          <a:xfrm>
            <a:off x="990600" y="609600"/>
            <a:ext cx="6934200" cy="6240463"/>
          </a:xfrm>
          <a:prstGeom prst="rect">
            <a:avLst/>
          </a:prstGeom>
          <a:noFill/>
        </p:spPr>
        <p:txBody>
          <a:bodyPr>
            <a:spAutoFit/>
          </a:bodyPr>
          <a:lstStyle/>
          <a:p>
            <a:r>
              <a:rPr lang="id-ID" b="1"/>
              <a:t>Prosedur Alokasi</a:t>
            </a:r>
          </a:p>
          <a:p>
            <a:pPr algn="just">
              <a:lnSpc>
                <a:spcPct val="96000"/>
              </a:lnSpc>
            </a:pPr>
            <a:r>
              <a:rPr lang="id-ID">
                <a:cs typeface="Arial" charset="0"/>
              </a:rPr>
              <a:t>Pedoman yang digunakan adalah:</a:t>
            </a:r>
          </a:p>
          <a:p>
            <a:pPr algn="just">
              <a:lnSpc>
                <a:spcPct val="96000"/>
              </a:lnSpc>
              <a:spcBef>
                <a:spcPts val="100"/>
              </a:spcBef>
            </a:pPr>
            <a:r>
              <a:rPr lang="id-ID" i="1">
                <a:solidFill>
                  <a:srgbClr val="FF0000"/>
                </a:solidFill>
                <a:cs typeface="Arial" charset="0"/>
              </a:rPr>
              <a:t>Pedoman Sudut Barat Laut (Northwest corner rule)</a:t>
            </a:r>
            <a:endParaRPr lang="id-ID">
              <a:cs typeface="Arial" charset="0"/>
            </a:endParaRPr>
          </a:p>
          <a:p>
            <a:pPr algn="just">
              <a:lnSpc>
                <a:spcPts val="2413"/>
              </a:lnSpc>
              <a:spcBef>
                <a:spcPts val="225"/>
              </a:spcBef>
            </a:pPr>
            <a:r>
              <a:rPr lang="id-ID" sz="2800" baseline="1000">
                <a:cs typeface="Arial" charset="0"/>
              </a:rPr>
              <a:t>Mulai dari sudut X</a:t>
            </a:r>
            <a:r>
              <a:rPr lang="id-ID" sz="2800" baseline="-20000">
                <a:cs typeface="Arial" charset="0"/>
              </a:rPr>
              <a:t>11 </a:t>
            </a:r>
            <a:r>
              <a:rPr lang="id-ID" sz="2800" baseline="1000">
                <a:cs typeface="Arial" charset="0"/>
              </a:rPr>
              <a:t>dialokasikan sejumlah maksimum produk</a:t>
            </a:r>
            <a:r>
              <a:rPr lang="id-ID" sz="2800">
                <a:cs typeface="Arial" charset="0"/>
              </a:rPr>
              <a:t> </a:t>
            </a:r>
            <a:r>
              <a:rPr lang="id-ID" sz="2800" baseline="1000">
                <a:cs typeface="Arial" charset="0"/>
              </a:rPr>
              <a:t>dengan melihat kapasitas pabrik dan kebutuhan gudang.</a:t>
            </a:r>
            <a:r>
              <a:rPr lang="id-ID" sz="2800">
                <a:cs typeface="Arial" charset="0"/>
              </a:rPr>
              <a:t> </a:t>
            </a:r>
            <a:r>
              <a:rPr lang="id-ID">
                <a:cs typeface="Arial" charset="0"/>
              </a:rPr>
              <a:t>Setelah itu bila Xij merupakan kotak terakhir yang dipilih dilanjutkan dengan mengalokasikan pada Xi,j+1 bila I mempunyai kapasitas yang tersisa. Bila tidak, alokasikan ke Xi+1,j dan seterusnya hingga semua kebutuhan terpenuhi. </a:t>
            </a:r>
          </a:p>
          <a:p>
            <a:pPr algn="just">
              <a:lnSpc>
                <a:spcPts val="2413"/>
              </a:lnSpc>
              <a:spcBef>
                <a:spcPts val="225"/>
              </a:spcBef>
            </a:pPr>
            <a:r>
              <a:rPr lang="id-ID" sz="2800" baseline="-3000">
                <a:cs typeface="Arial" charset="0"/>
              </a:rPr>
              <a:t>Segi empat yang terisi alokasi biasanya disebut segi empat batu,</a:t>
            </a:r>
            <a:r>
              <a:rPr lang="id-ID" sz="2800">
                <a:cs typeface="Arial" charset="0"/>
              </a:rPr>
              <a:t> </a:t>
            </a:r>
            <a:r>
              <a:rPr lang="id-ID" sz="2800" baseline="1000">
                <a:cs typeface="Arial" charset="0"/>
              </a:rPr>
              <a:t>sedangkan yang kosong disebut segi empat air.</a:t>
            </a:r>
          </a:p>
          <a:p>
            <a:pPr algn="just">
              <a:lnSpc>
                <a:spcPts val="2413"/>
              </a:lnSpc>
              <a:spcBef>
                <a:spcPts val="225"/>
              </a:spcBef>
            </a:pPr>
            <a:endParaRPr lang="id-ID" sz="2800">
              <a:cs typeface="Arial" charset="0"/>
            </a:endParaRPr>
          </a:p>
          <a:p>
            <a:pPr algn="just">
              <a:lnSpc>
                <a:spcPct val="96000"/>
              </a:lnSpc>
            </a:pPr>
            <a:r>
              <a:rPr lang="id-ID">
                <a:cs typeface="Arial" charset="0"/>
              </a:rPr>
              <a:t>Jumlah rute yang dilalui = (jumlah kolom + jumlah baris) – 1</a:t>
            </a:r>
          </a:p>
          <a:p>
            <a:pPr algn="just">
              <a:lnSpc>
                <a:spcPct val="96000"/>
              </a:lnSpc>
              <a:spcBef>
                <a:spcPts val="100"/>
              </a:spcBef>
            </a:pPr>
            <a:r>
              <a:rPr lang="id-ID">
                <a:cs typeface="Arial" charset="0"/>
              </a:rPr>
              <a:t>Contoh di atas, jumlah rute yang dilalui = (3 + 3) – 1 = 5</a:t>
            </a:r>
          </a:p>
          <a:p>
            <a:pPr algn="just">
              <a:lnSpc>
                <a:spcPct val="96000"/>
              </a:lnSpc>
              <a:spcBef>
                <a:spcPts val="100"/>
              </a:spcBef>
            </a:pPr>
            <a:endParaRPr lang="id-ID">
              <a:cs typeface="Arial" charset="0"/>
            </a:endParaRPr>
          </a:p>
          <a:p>
            <a:pPr algn="just">
              <a:lnSpc>
                <a:spcPct val="96000"/>
              </a:lnSpc>
              <a:spcBef>
                <a:spcPts val="100"/>
              </a:spcBef>
            </a:pPr>
            <a:r>
              <a:rPr lang="id-ID">
                <a:cs typeface="Arial" charset="0"/>
              </a:rPr>
              <a:t>Solusinya :</a:t>
            </a:r>
          </a:p>
          <a:p>
            <a:pPr algn="just">
              <a:lnSpc>
                <a:spcPct val="96000"/>
              </a:lnSpc>
              <a:spcBef>
                <a:spcPts val="100"/>
              </a:spcBef>
            </a:pPr>
            <a:r>
              <a:rPr lang="id-ID">
                <a:cs typeface="Arial" charset="0"/>
              </a:rPr>
              <a:t>Jika jumlah rute kurang dari jumlah rute yang dilalui maka dinamakan dengan </a:t>
            </a:r>
            <a:r>
              <a:rPr lang="id-ID" i="1">
                <a:cs typeface="Arial" charset="0"/>
              </a:rPr>
              <a:t>degenerate</a:t>
            </a:r>
            <a:endParaRPr lang="id-ID">
              <a:cs typeface="Arial" charset="0"/>
            </a:endParaRPr>
          </a:p>
          <a:p>
            <a:pPr algn="just">
              <a:lnSpc>
                <a:spcPct val="96000"/>
              </a:lnSpc>
              <a:spcBef>
                <a:spcPts val="100"/>
              </a:spcBef>
            </a:pPr>
            <a:endParaRPr lang="id-ID">
              <a:cs typeface="Arial" charset="0"/>
            </a:endParaRPr>
          </a:p>
          <a:p>
            <a:pPr algn="just"/>
            <a:endParaRPr lang="id-ID" b="1"/>
          </a:p>
          <a:p>
            <a:endParaRPr lang="id-ID" b="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bject 58"/>
          <p:cNvSpPr>
            <a:spLocks noChangeArrowheads="1"/>
          </p:cNvSpPr>
          <p:nvPr/>
        </p:nvSpPr>
        <p:spPr bwMode="auto">
          <a:xfrm>
            <a:off x="2316163"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5059" name="object 59"/>
          <p:cNvSpPr>
            <a:spLocks noChangeArrowheads="1"/>
          </p:cNvSpPr>
          <p:nvPr/>
        </p:nvSpPr>
        <p:spPr bwMode="auto">
          <a:xfrm>
            <a:off x="3717925"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5060" name="object 60"/>
          <p:cNvSpPr>
            <a:spLocks noChangeArrowheads="1"/>
          </p:cNvSpPr>
          <p:nvPr/>
        </p:nvSpPr>
        <p:spPr bwMode="auto">
          <a:xfrm>
            <a:off x="5121275"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5061" name="object 61"/>
          <p:cNvSpPr>
            <a:spLocks noChangeArrowheads="1"/>
          </p:cNvSpPr>
          <p:nvPr/>
        </p:nvSpPr>
        <p:spPr bwMode="auto">
          <a:xfrm>
            <a:off x="6523038"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5062" name="object 62"/>
          <p:cNvSpPr>
            <a:spLocks noChangeArrowheads="1"/>
          </p:cNvSpPr>
          <p:nvPr/>
        </p:nvSpPr>
        <p:spPr bwMode="auto">
          <a:xfrm>
            <a:off x="900113" y="1954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5063" name="object 63"/>
          <p:cNvSpPr>
            <a:spLocks noChangeArrowheads="1"/>
          </p:cNvSpPr>
          <p:nvPr/>
        </p:nvSpPr>
        <p:spPr bwMode="auto">
          <a:xfrm>
            <a:off x="900113" y="26162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5064" name="object 64"/>
          <p:cNvSpPr>
            <a:spLocks noChangeArrowheads="1"/>
          </p:cNvSpPr>
          <p:nvPr/>
        </p:nvSpPr>
        <p:spPr bwMode="auto">
          <a:xfrm>
            <a:off x="900113" y="32750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5065" name="object 65"/>
          <p:cNvSpPr>
            <a:spLocks noChangeArrowheads="1"/>
          </p:cNvSpPr>
          <p:nvPr/>
        </p:nvSpPr>
        <p:spPr bwMode="auto">
          <a:xfrm>
            <a:off x="900113" y="39893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5066" name="object 66"/>
          <p:cNvSpPr>
            <a:spLocks noChangeArrowheads="1"/>
          </p:cNvSpPr>
          <p:nvPr/>
        </p:nvSpPr>
        <p:spPr bwMode="auto">
          <a:xfrm>
            <a:off x="914400" y="1281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5067" name="object 67"/>
          <p:cNvSpPr>
            <a:spLocks noChangeArrowheads="1"/>
          </p:cNvSpPr>
          <p:nvPr/>
        </p:nvSpPr>
        <p:spPr bwMode="auto">
          <a:xfrm>
            <a:off x="7924800" y="1281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5068" name="object 68"/>
          <p:cNvSpPr>
            <a:spLocks noChangeArrowheads="1"/>
          </p:cNvSpPr>
          <p:nvPr/>
        </p:nvSpPr>
        <p:spPr bwMode="auto">
          <a:xfrm>
            <a:off x="900113" y="1295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5069" name="object 69"/>
          <p:cNvSpPr>
            <a:spLocks noChangeArrowheads="1"/>
          </p:cNvSpPr>
          <p:nvPr/>
        </p:nvSpPr>
        <p:spPr bwMode="auto">
          <a:xfrm>
            <a:off x="900113" y="46482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5070" name="object 70"/>
          <p:cNvSpPr>
            <a:spLocks noChangeArrowheads="1"/>
          </p:cNvSpPr>
          <p:nvPr/>
        </p:nvSpPr>
        <p:spPr bwMode="auto">
          <a:xfrm>
            <a:off x="914400" y="12954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45071" name="object 71"/>
          <p:cNvSpPr>
            <a:spLocks noChangeArrowheads="1"/>
          </p:cNvSpPr>
          <p:nvPr/>
        </p:nvSpPr>
        <p:spPr bwMode="auto">
          <a:xfrm>
            <a:off x="30480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2" name="object 72"/>
          <p:cNvSpPr>
            <a:spLocks noChangeArrowheads="1"/>
          </p:cNvSpPr>
          <p:nvPr/>
        </p:nvSpPr>
        <p:spPr bwMode="auto">
          <a:xfrm>
            <a:off x="30480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3" name="object 73"/>
          <p:cNvSpPr>
            <a:spLocks noChangeArrowheads="1"/>
          </p:cNvSpPr>
          <p:nvPr/>
        </p:nvSpPr>
        <p:spPr bwMode="auto">
          <a:xfrm>
            <a:off x="30480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4" name="object 74"/>
          <p:cNvSpPr>
            <a:spLocks noChangeArrowheads="1"/>
          </p:cNvSpPr>
          <p:nvPr/>
        </p:nvSpPr>
        <p:spPr bwMode="auto">
          <a:xfrm>
            <a:off x="44958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5" name="object 75"/>
          <p:cNvSpPr>
            <a:spLocks noChangeArrowheads="1"/>
          </p:cNvSpPr>
          <p:nvPr/>
        </p:nvSpPr>
        <p:spPr bwMode="auto">
          <a:xfrm>
            <a:off x="44958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6" name="object 76"/>
          <p:cNvSpPr>
            <a:spLocks noChangeArrowheads="1"/>
          </p:cNvSpPr>
          <p:nvPr/>
        </p:nvSpPr>
        <p:spPr bwMode="auto">
          <a:xfrm>
            <a:off x="44958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7" name="object 77"/>
          <p:cNvSpPr>
            <a:spLocks noChangeArrowheads="1"/>
          </p:cNvSpPr>
          <p:nvPr/>
        </p:nvSpPr>
        <p:spPr bwMode="auto">
          <a:xfrm>
            <a:off x="58674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8" name="object 78"/>
          <p:cNvSpPr>
            <a:spLocks noChangeArrowheads="1"/>
          </p:cNvSpPr>
          <p:nvPr/>
        </p:nvSpPr>
        <p:spPr bwMode="auto">
          <a:xfrm>
            <a:off x="58674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79" name="object 79"/>
          <p:cNvSpPr>
            <a:spLocks noChangeArrowheads="1"/>
          </p:cNvSpPr>
          <p:nvPr/>
        </p:nvSpPr>
        <p:spPr bwMode="auto">
          <a:xfrm>
            <a:off x="58674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5080" name="object 80"/>
          <p:cNvSpPr>
            <a:spLocks noChangeArrowheads="1"/>
          </p:cNvSpPr>
          <p:nvPr/>
        </p:nvSpPr>
        <p:spPr bwMode="auto">
          <a:xfrm>
            <a:off x="2743200" y="2400300"/>
            <a:ext cx="1143000" cy="76200"/>
          </a:xfrm>
          <a:custGeom>
            <a:avLst/>
            <a:gdLst>
              <a:gd name="T0" fmla="*/ 0 w 1143000"/>
              <a:gd name="T1" fmla="*/ 0 h 76200"/>
              <a:gd name="T2" fmla="*/ 1143000 w 1143000"/>
              <a:gd name="T3" fmla="*/ 76200 h 76200"/>
            </a:gdLst>
            <a:ahLst/>
            <a:cxnLst/>
            <a:rect l="T0" t="T1" r="T2" b="T3"/>
            <a:pathLst>
              <a:path w="1143000" h="76200">
                <a:moveTo>
                  <a:pt x="1079500" y="44450"/>
                </a:moveTo>
                <a:lnTo>
                  <a:pt x="1066799" y="44450"/>
                </a:lnTo>
                <a:lnTo>
                  <a:pt x="1066800" y="76200"/>
                </a:lnTo>
                <a:lnTo>
                  <a:pt x="1143000" y="38100"/>
                </a:lnTo>
                <a:lnTo>
                  <a:pt x="1079500" y="44450"/>
                </a:lnTo>
                <a:close/>
              </a:path>
              <a:path w="1143000" h="76200">
                <a:moveTo>
                  <a:pt x="1079500" y="31750"/>
                </a:moveTo>
                <a:lnTo>
                  <a:pt x="1066800" y="0"/>
                </a:lnTo>
                <a:lnTo>
                  <a:pt x="1066800" y="31749"/>
                </a:lnTo>
                <a:lnTo>
                  <a:pt x="1079500" y="31750"/>
                </a:lnTo>
                <a:close/>
              </a:path>
              <a:path w="1143000" h="76200">
                <a:moveTo>
                  <a:pt x="0" y="31750"/>
                </a:moveTo>
                <a:lnTo>
                  <a:pt x="0" y="44450"/>
                </a:lnTo>
                <a:lnTo>
                  <a:pt x="1079500" y="44450"/>
                </a:lnTo>
                <a:lnTo>
                  <a:pt x="1143000" y="38100"/>
                </a:lnTo>
                <a:lnTo>
                  <a:pt x="1066800" y="0"/>
                </a:lnTo>
                <a:lnTo>
                  <a:pt x="10795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45081" name="object 81"/>
          <p:cNvSpPr>
            <a:spLocks noChangeArrowheads="1"/>
          </p:cNvSpPr>
          <p:nvPr/>
        </p:nvSpPr>
        <p:spPr bwMode="auto">
          <a:xfrm>
            <a:off x="4000500" y="25146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45082" name="object 82"/>
          <p:cNvSpPr>
            <a:spLocks noChangeArrowheads="1"/>
          </p:cNvSpPr>
          <p:nvPr/>
        </p:nvSpPr>
        <p:spPr bwMode="auto">
          <a:xfrm>
            <a:off x="4000500" y="32004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45083" name="object 83"/>
          <p:cNvSpPr>
            <a:spLocks noChangeArrowheads="1"/>
          </p:cNvSpPr>
          <p:nvPr/>
        </p:nvSpPr>
        <p:spPr bwMode="auto">
          <a:xfrm>
            <a:off x="4114800" y="3848100"/>
            <a:ext cx="1219200" cy="76200"/>
          </a:xfrm>
          <a:custGeom>
            <a:avLst/>
            <a:gdLst>
              <a:gd name="T0" fmla="*/ 0 w 1219200"/>
              <a:gd name="T1" fmla="*/ 0 h 76200"/>
              <a:gd name="T2" fmla="*/ 1219200 w 1219200"/>
              <a:gd name="T3" fmla="*/ 76200 h 76200"/>
            </a:gdLst>
            <a:ahLst/>
            <a:cxnLst/>
            <a:rect l="T0" t="T1" r="T2" b="T3"/>
            <a:pathLst>
              <a:path w="1219200" h="76200">
                <a:moveTo>
                  <a:pt x="1155700" y="44450"/>
                </a:moveTo>
                <a:lnTo>
                  <a:pt x="1142999" y="44450"/>
                </a:lnTo>
                <a:lnTo>
                  <a:pt x="1143000" y="76200"/>
                </a:lnTo>
                <a:lnTo>
                  <a:pt x="1219200" y="38100"/>
                </a:lnTo>
                <a:lnTo>
                  <a:pt x="1155700" y="44450"/>
                </a:lnTo>
                <a:close/>
              </a:path>
              <a:path w="1219200" h="76200">
                <a:moveTo>
                  <a:pt x="1155700" y="31750"/>
                </a:moveTo>
                <a:lnTo>
                  <a:pt x="1143000" y="0"/>
                </a:lnTo>
                <a:lnTo>
                  <a:pt x="1143000" y="31749"/>
                </a:lnTo>
                <a:lnTo>
                  <a:pt x="1155700" y="31750"/>
                </a:lnTo>
                <a:close/>
              </a:path>
              <a:path w="1219200" h="76200">
                <a:moveTo>
                  <a:pt x="0" y="31750"/>
                </a:moveTo>
                <a:lnTo>
                  <a:pt x="0" y="44450"/>
                </a:lnTo>
                <a:lnTo>
                  <a:pt x="1155700" y="44450"/>
                </a:lnTo>
                <a:lnTo>
                  <a:pt x="1219200" y="38100"/>
                </a:lnTo>
                <a:lnTo>
                  <a:pt x="1143000" y="0"/>
                </a:lnTo>
                <a:lnTo>
                  <a:pt x="11557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57" name="object 57"/>
          <p:cNvSpPr txBox="1"/>
          <p:nvPr/>
        </p:nvSpPr>
        <p:spPr>
          <a:xfrm>
            <a:off x="1069975" y="679450"/>
            <a:ext cx="1390650" cy="254000"/>
          </a:xfrm>
          <a:prstGeom prst="rect">
            <a:avLst/>
          </a:prstGeom>
        </p:spPr>
        <p:txBody>
          <a:bodyPr lIns="0" tIns="0" rIns="0" bIns="0"/>
          <a:lstStyle/>
          <a:p>
            <a:pPr marL="12700">
              <a:lnSpc>
                <a:spcPts val="1939"/>
              </a:lnSpc>
              <a:spcBef>
                <a:spcPts val="97"/>
              </a:spcBef>
              <a:defRPr/>
            </a:pPr>
            <a:r>
              <a:rPr spc="-184" dirty="0">
                <a:latin typeface="Arial"/>
                <a:cs typeface="Arial"/>
              </a:rPr>
              <a:t>T</a:t>
            </a:r>
            <a:r>
              <a:rPr dirty="0">
                <a:latin typeface="Arial"/>
                <a:cs typeface="Arial"/>
              </a:rPr>
              <a:t>a</a:t>
            </a:r>
            <a:r>
              <a:rPr spc="-9" dirty="0">
                <a:latin typeface="Arial"/>
                <a:cs typeface="Arial"/>
              </a:rPr>
              <a:t>b</a:t>
            </a:r>
            <a:r>
              <a:rPr dirty="0">
                <a:latin typeface="Arial"/>
                <a:cs typeface="Arial"/>
              </a:rPr>
              <a:t>el</a:t>
            </a:r>
            <a:r>
              <a:rPr spc="-109" dirty="0">
                <a:latin typeface="Arial"/>
                <a:cs typeface="Arial"/>
              </a:rPr>
              <a:t> </a:t>
            </a:r>
            <a:r>
              <a:rPr dirty="0">
                <a:latin typeface="Arial"/>
                <a:cs typeface="Arial"/>
              </a:rPr>
              <a:t>Al</a:t>
            </a:r>
            <a:r>
              <a:rPr spc="-9" dirty="0">
                <a:latin typeface="Arial"/>
                <a:cs typeface="Arial"/>
              </a:rPr>
              <a:t>o</a:t>
            </a:r>
            <a:r>
              <a:rPr dirty="0">
                <a:latin typeface="Arial"/>
                <a:cs typeface="Arial"/>
              </a:rPr>
              <a:t>kasi</a:t>
            </a:r>
            <a:endParaRPr>
              <a:latin typeface="Arial"/>
              <a:cs typeface="Arial"/>
            </a:endParaRPr>
          </a:p>
        </p:txBody>
      </p:sp>
      <p:sp>
        <p:nvSpPr>
          <p:cNvPr id="56" name="object 56"/>
          <p:cNvSpPr txBox="1"/>
          <p:nvPr/>
        </p:nvSpPr>
        <p:spPr>
          <a:xfrm>
            <a:off x="2465388" y="679450"/>
            <a:ext cx="922337" cy="254000"/>
          </a:xfrm>
          <a:prstGeom prst="rect">
            <a:avLst/>
          </a:prstGeom>
        </p:spPr>
        <p:txBody>
          <a:bodyPr lIns="0" tIns="0" rIns="0" bIns="0"/>
          <a:lstStyle/>
          <a:p>
            <a:pPr marL="12700">
              <a:lnSpc>
                <a:spcPts val="1939"/>
              </a:lnSpc>
              <a:spcBef>
                <a:spcPts val="97"/>
              </a:spcBef>
              <a:defRPr/>
            </a:pPr>
            <a:r>
              <a:rPr dirty="0">
                <a:latin typeface="Arial"/>
                <a:cs typeface="Arial"/>
              </a:rPr>
              <a:t>P</a:t>
            </a:r>
            <a:r>
              <a:rPr spc="-4" dirty="0">
                <a:latin typeface="Arial"/>
                <a:cs typeface="Arial"/>
              </a:rPr>
              <a:t>e</a:t>
            </a:r>
            <a:r>
              <a:rPr dirty="0">
                <a:latin typeface="Arial"/>
                <a:cs typeface="Arial"/>
              </a:rPr>
              <a:t>rtama</a:t>
            </a:r>
            <a:endParaRPr>
              <a:latin typeface="Arial"/>
              <a:cs typeface="Arial"/>
            </a:endParaRPr>
          </a:p>
        </p:txBody>
      </p:sp>
      <p:sp>
        <p:nvSpPr>
          <p:cNvPr id="55" name="object 55"/>
          <p:cNvSpPr txBox="1"/>
          <p:nvPr/>
        </p:nvSpPr>
        <p:spPr>
          <a:xfrm>
            <a:off x="3392488" y="679450"/>
            <a:ext cx="819150" cy="254000"/>
          </a:xfrm>
          <a:prstGeom prst="rect">
            <a:avLst/>
          </a:prstGeom>
        </p:spPr>
        <p:txBody>
          <a:bodyPr lIns="0" tIns="0" rIns="0" bIns="0"/>
          <a:lstStyle/>
          <a:p>
            <a:pPr marL="12700">
              <a:lnSpc>
                <a:spcPts val="1939"/>
              </a:lnSpc>
              <a:spcBef>
                <a:spcPts val="97"/>
              </a:spcBef>
              <a:defRPr/>
            </a:pPr>
            <a:r>
              <a:rPr spc="-4" dirty="0">
                <a:latin typeface="Arial"/>
                <a:cs typeface="Arial"/>
              </a:rPr>
              <a:t>d</a:t>
            </a:r>
            <a:r>
              <a:rPr dirty="0">
                <a:latin typeface="Arial"/>
                <a:cs typeface="Arial"/>
              </a:rPr>
              <a:t>e</a:t>
            </a:r>
            <a:r>
              <a:rPr spc="-9" dirty="0">
                <a:latin typeface="Arial"/>
                <a:cs typeface="Arial"/>
              </a:rPr>
              <a:t>n</a:t>
            </a:r>
            <a:r>
              <a:rPr dirty="0">
                <a:latin typeface="Arial"/>
                <a:cs typeface="Arial"/>
              </a:rPr>
              <a:t>g</a:t>
            </a:r>
            <a:r>
              <a:rPr spc="-9" dirty="0">
                <a:latin typeface="Arial"/>
                <a:cs typeface="Arial"/>
              </a:rPr>
              <a:t>a</a:t>
            </a:r>
            <a:r>
              <a:rPr dirty="0">
                <a:latin typeface="Arial"/>
                <a:cs typeface="Arial"/>
              </a:rPr>
              <a:t>n</a:t>
            </a:r>
            <a:endParaRPr>
              <a:latin typeface="Arial"/>
              <a:cs typeface="Arial"/>
            </a:endParaRPr>
          </a:p>
        </p:txBody>
      </p:sp>
      <p:sp>
        <p:nvSpPr>
          <p:cNvPr id="54" name="object 54"/>
          <p:cNvSpPr txBox="1"/>
          <p:nvPr/>
        </p:nvSpPr>
        <p:spPr>
          <a:xfrm>
            <a:off x="4217988" y="679450"/>
            <a:ext cx="1784350" cy="254000"/>
          </a:xfrm>
          <a:prstGeom prst="rect">
            <a:avLst/>
          </a:prstGeom>
        </p:spPr>
        <p:txBody>
          <a:bodyPr lIns="0" tIns="0" rIns="0" bIns="0"/>
          <a:lstStyle/>
          <a:p>
            <a:pPr marL="12700">
              <a:lnSpc>
                <a:spcPts val="1939"/>
              </a:lnSpc>
              <a:spcBef>
                <a:spcPts val="97"/>
              </a:spcBef>
              <a:defRPr/>
            </a:pPr>
            <a:r>
              <a:rPr dirty="0">
                <a:latin typeface="Arial"/>
                <a:cs typeface="Arial"/>
              </a:rPr>
              <a:t>Met</a:t>
            </a:r>
            <a:r>
              <a:rPr spc="-4" dirty="0">
                <a:latin typeface="Arial"/>
                <a:cs typeface="Arial"/>
              </a:rPr>
              <a:t>o</a:t>
            </a:r>
            <a:r>
              <a:rPr dirty="0">
                <a:latin typeface="Arial"/>
                <a:cs typeface="Arial"/>
              </a:rPr>
              <a:t>de</a:t>
            </a:r>
            <a:r>
              <a:rPr spc="-4" dirty="0">
                <a:latin typeface="Arial"/>
                <a:cs typeface="Arial"/>
              </a:rPr>
              <a:t> </a:t>
            </a:r>
            <a:r>
              <a:rPr dirty="0">
                <a:latin typeface="Arial"/>
                <a:cs typeface="Arial"/>
              </a:rPr>
              <a:t>S</a:t>
            </a:r>
            <a:r>
              <a:rPr spc="4" dirty="0">
                <a:latin typeface="Arial"/>
                <a:cs typeface="Arial"/>
              </a:rPr>
              <a:t>t</a:t>
            </a:r>
            <a:r>
              <a:rPr dirty="0">
                <a:latin typeface="Arial"/>
                <a:cs typeface="Arial"/>
              </a:rPr>
              <a:t>e</a:t>
            </a:r>
            <a:r>
              <a:rPr spc="-9" dirty="0">
                <a:latin typeface="Arial"/>
                <a:cs typeface="Arial"/>
              </a:rPr>
              <a:t>p</a:t>
            </a:r>
            <a:r>
              <a:rPr dirty="0">
                <a:latin typeface="Arial"/>
                <a:cs typeface="Arial"/>
              </a:rPr>
              <a:t>p</a:t>
            </a:r>
            <a:r>
              <a:rPr spc="-9" dirty="0">
                <a:latin typeface="Arial"/>
                <a:cs typeface="Arial"/>
              </a:rPr>
              <a:t>i</a:t>
            </a:r>
            <a:r>
              <a:rPr dirty="0">
                <a:latin typeface="Arial"/>
                <a:cs typeface="Arial"/>
              </a:rPr>
              <a:t>ng</a:t>
            </a:r>
            <a:endParaRPr>
              <a:latin typeface="Arial"/>
              <a:cs typeface="Arial"/>
            </a:endParaRPr>
          </a:p>
        </p:txBody>
      </p:sp>
      <p:sp>
        <p:nvSpPr>
          <p:cNvPr id="53" name="object 53"/>
          <p:cNvSpPr txBox="1"/>
          <p:nvPr/>
        </p:nvSpPr>
        <p:spPr>
          <a:xfrm>
            <a:off x="6008688" y="679450"/>
            <a:ext cx="655637" cy="254000"/>
          </a:xfrm>
          <a:prstGeom prst="rect">
            <a:avLst/>
          </a:prstGeom>
        </p:spPr>
        <p:txBody>
          <a:bodyPr lIns="0" tIns="0" rIns="0" bIns="0"/>
          <a:lstStyle/>
          <a:p>
            <a:pPr marL="12700">
              <a:lnSpc>
                <a:spcPts val="1939"/>
              </a:lnSpc>
              <a:spcBef>
                <a:spcPts val="97"/>
              </a:spcBef>
              <a:defRPr/>
            </a:pPr>
            <a:r>
              <a:rPr dirty="0">
                <a:latin typeface="Arial"/>
                <a:cs typeface="Arial"/>
              </a:rPr>
              <a:t>Sto</a:t>
            </a:r>
            <a:r>
              <a:rPr spc="-4" dirty="0">
                <a:latin typeface="Arial"/>
                <a:cs typeface="Arial"/>
              </a:rPr>
              <a:t>n</a:t>
            </a:r>
            <a:r>
              <a:rPr dirty="0">
                <a:latin typeface="Arial"/>
                <a:cs typeface="Arial"/>
              </a:rPr>
              <a:t>e</a:t>
            </a:r>
            <a:endParaRPr>
              <a:latin typeface="Arial"/>
              <a:cs typeface="Arial"/>
            </a:endParaRPr>
          </a:p>
        </p:txBody>
      </p:sp>
      <p:sp>
        <p:nvSpPr>
          <p:cNvPr id="52" name="object 52"/>
          <p:cNvSpPr txBox="1"/>
          <p:nvPr/>
        </p:nvSpPr>
        <p:spPr>
          <a:xfrm>
            <a:off x="1069975" y="4948238"/>
            <a:ext cx="5294313" cy="665162"/>
          </a:xfrm>
          <a:prstGeom prst="rect">
            <a:avLst/>
          </a:prstGeom>
        </p:spPr>
        <p:txBody>
          <a:bodyPr lIns="0" tIns="0" rIns="0" bIns="0"/>
          <a:lstStyle/>
          <a:p>
            <a:pPr marL="12700">
              <a:lnSpc>
                <a:spcPts val="1938"/>
              </a:lnSpc>
              <a:spcBef>
                <a:spcPts val="100"/>
              </a:spcBef>
            </a:pPr>
            <a:r>
              <a:rPr lang="id-ID">
                <a:cs typeface="Arial" charset="0"/>
              </a:rPr>
              <a:t>Biaya Pengangkutan untuk Alokasi Tahap pertama=</a:t>
            </a:r>
          </a:p>
          <a:p>
            <a:pPr marL="12700">
              <a:lnSpc>
                <a:spcPct val="96000"/>
              </a:lnSpc>
              <a:spcBef>
                <a:spcPts val="1075"/>
              </a:spcBef>
            </a:pPr>
            <a:r>
              <a:rPr lang="id-ID">
                <a:cs typeface="Arial" charset="0"/>
              </a:rPr>
              <a:t>50 (20) + 40(5) + 60 (20) + 10 (10) + 40 (19) = 3260</a:t>
            </a:r>
          </a:p>
        </p:txBody>
      </p:sp>
      <p:sp>
        <p:nvSpPr>
          <p:cNvPr id="50" name="object 50"/>
          <p:cNvSpPr txBox="1"/>
          <p:nvPr/>
        </p:nvSpPr>
        <p:spPr>
          <a:xfrm>
            <a:off x="914400" y="12954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9" name="object 49"/>
          <p:cNvSpPr txBox="1"/>
          <p:nvPr/>
        </p:nvSpPr>
        <p:spPr>
          <a:xfrm>
            <a:off x="2316163" y="12954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3717925" y="12954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5121275" y="1295400"/>
            <a:ext cx="1401763" cy="6588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523038" y="12954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914400" y="1954213"/>
            <a:ext cx="1401763" cy="661987"/>
          </a:xfrm>
          <a:prstGeom prst="rect">
            <a:avLst/>
          </a:prstGeom>
        </p:spPr>
        <p:txBody>
          <a:bodyPr lIns="0" tIns="0" rIns="0" bIns="0"/>
          <a:lstStyle/>
          <a:p>
            <a:pPr marL="28864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5096" name="object 44"/>
          <p:cNvSpPr txBox="1">
            <a:spLocks noChangeArrowheads="1"/>
          </p:cNvSpPr>
          <p:nvPr/>
        </p:nvSpPr>
        <p:spPr bwMode="auto">
          <a:xfrm>
            <a:off x="2316163" y="19542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3048000" y="1954213"/>
            <a:ext cx="609600" cy="373062"/>
          </a:xfrm>
          <a:prstGeom prst="rect">
            <a:avLst/>
          </a:prstGeom>
        </p:spPr>
        <p:txBody>
          <a:bodyPr lIns="0" tIns="0" rIns="0" bIns="0"/>
          <a:lstStyle/>
          <a:p>
            <a:pPr>
              <a:lnSpc>
                <a:spcPts val="600"/>
              </a:lnSpc>
              <a:spcBef>
                <a:spcPts val="36"/>
              </a:spcBef>
              <a:defRPr/>
            </a:pPr>
            <a:endParaRPr sz="600"/>
          </a:p>
          <a:p>
            <a:pPr marL="191769">
              <a:lnSpc>
                <a:spcPct val="95825"/>
              </a:lnSpc>
              <a:defRPr/>
            </a:pPr>
            <a:r>
              <a:rPr sz="1600" dirty="0">
                <a:solidFill>
                  <a:srgbClr val="FF0000"/>
                </a:solidFill>
                <a:latin typeface="Arial"/>
                <a:cs typeface="Arial"/>
              </a:rPr>
              <a:t>20</a:t>
            </a:r>
            <a:endParaRPr sz="1600">
              <a:latin typeface="Arial"/>
              <a:cs typeface="Arial"/>
            </a:endParaRPr>
          </a:p>
        </p:txBody>
      </p:sp>
      <p:sp>
        <p:nvSpPr>
          <p:cNvPr id="45098" name="object 42"/>
          <p:cNvSpPr txBox="1">
            <a:spLocks noChangeArrowheads="1"/>
          </p:cNvSpPr>
          <p:nvPr/>
        </p:nvSpPr>
        <p:spPr bwMode="auto">
          <a:xfrm>
            <a:off x="3657600" y="19542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099" name="object 41"/>
          <p:cNvSpPr txBox="1">
            <a:spLocks noChangeArrowheads="1"/>
          </p:cNvSpPr>
          <p:nvPr/>
        </p:nvSpPr>
        <p:spPr bwMode="auto">
          <a:xfrm>
            <a:off x="3717925" y="19542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4495800" y="19542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45101" name="object 39"/>
          <p:cNvSpPr txBox="1">
            <a:spLocks noChangeArrowheads="1"/>
          </p:cNvSpPr>
          <p:nvPr/>
        </p:nvSpPr>
        <p:spPr bwMode="auto">
          <a:xfrm>
            <a:off x="5121275" y="19542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5867400" y="19542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45103" name="object 37"/>
          <p:cNvSpPr txBox="1">
            <a:spLocks noChangeArrowheads="1"/>
          </p:cNvSpPr>
          <p:nvPr/>
        </p:nvSpPr>
        <p:spPr bwMode="auto">
          <a:xfrm>
            <a:off x="6477000" y="19542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523038" y="19542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45105" name="object 35"/>
          <p:cNvSpPr txBox="1">
            <a:spLocks noChangeArrowheads="1"/>
          </p:cNvSpPr>
          <p:nvPr/>
        </p:nvSpPr>
        <p:spPr bwMode="auto">
          <a:xfrm>
            <a:off x="2316163" y="2327275"/>
            <a:ext cx="1401762" cy="288925"/>
          </a:xfrm>
          <a:prstGeom prst="rect">
            <a:avLst/>
          </a:prstGeom>
          <a:noFill/>
          <a:ln w="9525">
            <a:noFill/>
            <a:miter lim="800000"/>
            <a:headEnd/>
            <a:tailEnd/>
          </a:ln>
        </p:spPr>
        <p:txBody>
          <a:bodyPr lIns="0" tIns="0" rIns="0" bIns="0"/>
          <a:lstStyle/>
          <a:p>
            <a:pPr marL="60325">
              <a:lnSpc>
                <a:spcPts val="1338"/>
              </a:lnSpc>
              <a:spcBef>
                <a:spcPts val="63"/>
              </a:spcBef>
            </a:pPr>
            <a:r>
              <a:rPr lang="id-ID" sz="2400" baseline="2000">
                <a:solidFill>
                  <a:srgbClr val="003366"/>
                </a:solidFill>
                <a:cs typeface="Arial" charset="0"/>
              </a:rPr>
              <a:t>50</a:t>
            </a:r>
            <a:endParaRPr lang="id-ID" sz="1600">
              <a:cs typeface="Arial" charset="0"/>
            </a:endParaRPr>
          </a:p>
        </p:txBody>
      </p:sp>
      <p:sp>
        <p:nvSpPr>
          <p:cNvPr id="45106" name="object 34"/>
          <p:cNvSpPr txBox="1">
            <a:spLocks noChangeArrowheads="1"/>
          </p:cNvSpPr>
          <p:nvPr/>
        </p:nvSpPr>
        <p:spPr bwMode="auto">
          <a:xfrm>
            <a:off x="3717925" y="2327275"/>
            <a:ext cx="1403350" cy="288925"/>
          </a:xfrm>
          <a:prstGeom prst="rect">
            <a:avLst/>
          </a:prstGeom>
          <a:noFill/>
          <a:ln w="9525">
            <a:noFill/>
            <a:miter lim="800000"/>
            <a:headEnd/>
            <a:tailEnd/>
          </a:ln>
        </p:spPr>
        <p:txBody>
          <a:bodyPr lIns="0" tIns="0" rIns="0" bIns="0"/>
          <a:lstStyle/>
          <a:p>
            <a:pPr marL="260350">
              <a:lnSpc>
                <a:spcPts val="1338"/>
              </a:lnSpc>
              <a:spcBef>
                <a:spcPts val="63"/>
              </a:spcBef>
            </a:pPr>
            <a:r>
              <a:rPr lang="id-ID" sz="2400" baseline="2000">
                <a:solidFill>
                  <a:srgbClr val="003366"/>
                </a:solidFill>
                <a:cs typeface="Arial" charset="0"/>
              </a:rPr>
              <a:t>40</a:t>
            </a:r>
            <a:endParaRPr lang="id-ID" sz="1600">
              <a:cs typeface="Arial" charset="0"/>
            </a:endParaRPr>
          </a:p>
        </p:txBody>
      </p:sp>
      <p:sp>
        <p:nvSpPr>
          <p:cNvPr id="45107" name="object 33"/>
          <p:cNvSpPr txBox="1">
            <a:spLocks noChangeArrowheads="1"/>
          </p:cNvSpPr>
          <p:nvPr/>
        </p:nvSpPr>
        <p:spPr bwMode="auto">
          <a:xfrm>
            <a:off x="5121275" y="2327275"/>
            <a:ext cx="1401763"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914400" y="2616200"/>
            <a:ext cx="1401763" cy="658813"/>
          </a:xfrm>
          <a:prstGeom prst="rect">
            <a:avLst/>
          </a:prstGeom>
        </p:spPr>
        <p:txBody>
          <a:bodyPr lIns="0" tIns="0" rIns="0" bIns="0"/>
          <a:lstStyle/>
          <a:p>
            <a:pPr marL="311505">
              <a:lnSpc>
                <a:spcPct val="95825"/>
              </a:lnSpc>
              <a:spcBef>
                <a:spcPts val="425"/>
              </a:spcBef>
              <a:defRPr/>
            </a:pPr>
            <a:r>
              <a:rPr sz="1600" dirty="0">
                <a:latin typeface="Arial"/>
                <a:cs typeface="Arial"/>
              </a:rPr>
              <a:t>Pabrik</a:t>
            </a:r>
            <a:r>
              <a:rPr sz="1600" spc="-50" dirty="0">
                <a:latin typeface="Arial"/>
                <a:cs typeface="Arial"/>
              </a:rPr>
              <a:t> </a:t>
            </a:r>
            <a:r>
              <a:rPr sz="1600" dirty="0">
                <a:latin typeface="Arial"/>
                <a:cs typeface="Arial"/>
              </a:rPr>
              <a:t>H</a:t>
            </a:r>
            <a:endParaRPr sz="1600">
              <a:latin typeface="Arial"/>
              <a:cs typeface="Arial"/>
            </a:endParaRPr>
          </a:p>
        </p:txBody>
      </p:sp>
      <p:sp>
        <p:nvSpPr>
          <p:cNvPr id="45109" name="object 31"/>
          <p:cNvSpPr txBox="1">
            <a:spLocks noChangeArrowheads="1"/>
          </p:cNvSpPr>
          <p:nvPr/>
        </p:nvSpPr>
        <p:spPr bwMode="auto">
          <a:xfrm>
            <a:off x="2316163" y="26162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10" name="object 30"/>
          <p:cNvSpPr txBox="1">
            <a:spLocks noChangeArrowheads="1"/>
          </p:cNvSpPr>
          <p:nvPr/>
        </p:nvSpPr>
        <p:spPr bwMode="auto">
          <a:xfrm>
            <a:off x="3048000" y="2616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45111" name="object 29"/>
          <p:cNvSpPr txBox="1">
            <a:spLocks noChangeArrowheads="1"/>
          </p:cNvSpPr>
          <p:nvPr/>
        </p:nvSpPr>
        <p:spPr bwMode="auto">
          <a:xfrm>
            <a:off x="3657600" y="26162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12" name="object 28"/>
          <p:cNvSpPr txBox="1">
            <a:spLocks noChangeArrowheads="1"/>
          </p:cNvSpPr>
          <p:nvPr/>
        </p:nvSpPr>
        <p:spPr bwMode="auto">
          <a:xfrm>
            <a:off x="3717925" y="26162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13" name="object 27"/>
          <p:cNvSpPr txBox="1">
            <a:spLocks noChangeArrowheads="1"/>
          </p:cNvSpPr>
          <p:nvPr/>
        </p:nvSpPr>
        <p:spPr bwMode="auto">
          <a:xfrm>
            <a:off x="4495800" y="26162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45114" name="object 26"/>
          <p:cNvSpPr txBox="1">
            <a:spLocks noChangeArrowheads="1"/>
          </p:cNvSpPr>
          <p:nvPr/>
        </p:nvSpPr>
        <p:spPr bwMode="auto">
          <a:xfrm>
            <a:off x="5121275" y="26162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15" name="object 25"/>
          <p:cNvSpPr txBox="1">
            <a:spLocks noChangeArrowheads="1"/>
          </p:cNvSpPr>
          <p:nvPr/>
        </p:nvSpPr>
        <p:spPr bwMode="auto">
          <a:xfrm>
            <a:off x="5867400" y="2616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45116" name="object 24"/>
          <p:cNvSpPr txBox="1">
            <a:spLocks noChangeArrowheads="1"/>
          </p:cNvSpPr>
          <p:nvPr/>
        </p:nvSpPr>
        <p:spPr bwMode="auto">
          <a:xfrm>
            <a:off x="6477000" y="26162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523038" y="26162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45118" name="object 22"/>
          <p:cNvSpPr txBox="1">
            <a:spLocks noChangeArrowheads="1"/>
          </p:cNvSpPr>
          <p:nvPr/>
        </p:nvSpPr>
        <p:spPr bwMode="auto">
          <a:xfrm>
            <a:off x="2316163" y="2936875"/>
            <a:ext cx="1401762"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19" name="object 21"/>
          <p:cNvSpPr txBox="1">
            <a:spLocks noChangeArrowheads="1"/>
          </p:cNvSpPr>
          <p:nvPr/>
        </p:nvSpPr>
        <p:spPr bwMode="auto">
          <a:xfrm>
            <a:off x="3717925" y="2936875"/>
            <a:ext cx="1403350" cy="338138"/>
          </a:xfrm>
          <a:prstGeom prst="rect">
            <a:avLst/>
          </a:prstGeom>
          <a:noFill/>
          <a:ln w="9525">
            <a:noFill/>
            <a:miter lim="800000"/>
            <a:headEnd/>
            <a:tailEnd/>
          </a:ln>
        </p:spPr>
        <p:txBody>
          <a:bodyPr lIns="0" tIns="0" rIns="0" bIns="0"/>
          <a:lstStyle/>
          <a:p>
            <a:pPr marL="184150">
              <a:lnSpc>
                <a:spcPct val="96000"/>
              </a:lnSpc>
              <a:spcBef>
                <a:spcPts val="100"/>
              </a:spcBef>
            </a:pPr>
            <a:r>
              <a:rPr lang="id-ID" sz="1600">
                <a:solidFill>
                  <a:srgbClr val="003366"/>
                </a:solidFill>
                <a:cs typeface="Arial" charset="0"/>
              </a:rPr>
              <a:t>60</a:t>
            </a:r>
            <a:endParaRPr lang="id-ID" sz="1600">
              <a:cs typeface="Arial" charset="0"/>
            </a:endParaRPr>
          </a:p>
        </p:txBody>
      </p:sp>
      <p:sp>
        <p:nvSpPr>
          <p:cNvPr id="45120" name="object 20"/>
          <p:cNvSpPr txBox="1">
            <a:spLocks noChangeArrowheads="1"/>
          </p:cNvSpPr>
          <p:nvPr/>
        </p:nvSpPr>
        <p:spPr bwMode="auto">
          <a:xfrm>
            <a:off x="5121275" y="29368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914400" y="3275013"/>
            <a:ext cx="1401763" cy="714375"/>
          </a:xfrm>
          <a:prstGeom prst="rect">
            <a:avLst/>
          </a:prstGeom>
        </p:spPr>
        <p:txBody>
          <a:bodyPr lIns="0" tIns="0" rIns="0" bIns="0"/>
          <a:lstStyle/>
          <a:p>
            <a:pPr marL="31760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45122" name="object 18"/>
          <p:cNvSpPr txBox="1">
            <a:spLocks noChangeArrowheads="1"/>
          </p:cNvSpPr>
          <p:nvPr/>
        </p:nvSpPr>
        <p:spPr bwMode="auto">
          <a:xfrm>
            <a:off x="2316163" y="32750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23" name="object 17"/>
          <p:cNvSpPr txBox="1">
            <a:spLocks noChangeArrowheads="1"/>
          </p:cNvSpPr>
          <p:nvPr/>
        </p:nvSpPr>
        <p:spPr bwMode="auto">
          <a:xfrm>
            <a:off x="3048000" y="3275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45124" name="object 16"/>
          <p:cNvSpPr txBox="1">
            <a:spLocks noChangeArrowheads="1"/>
          </p:cNvSpPr>
          <p:nvPr/>
        </p:nvSpPr>
        <p:spPr bwMode="auto">
          <a:xfrm>
            <a:off x="3657600" y="32750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25" name="object 15"/>
          <p:cNvSpPr txBox="1">
            <a:spLocks noChangeArrowheads="1"/>
          </p:cNvSpPr>
          <p:nvPr/>
        </p:nvSpPr>
        <p:spPr bwMode="auto">
          <a:xfrm>
            <a:off x="3717925" y="32750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26" name="object 14"/>
          <p:cNvSpPr txBox="1">
            <a:spLocks noChangeArrowheads="1"/>
          </p:cNvSpPr>
          <p:nvPr/>
        </p:nvSpPr>
        <p:spPr bwMode="auto">
          <a:xfrm>
            <a:off x="4495800" y="32750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45127" name="object 13"/>
          <p:cNvSpPr txBox="1">
            <a:spLocks noChangeArrowheads="1"/>
          </p:cNvSpPr>
          <p:nvPr/>
        </p:nvSpPr>
        <p:spPr bwMode="auto">
          <a:xfrm>
            <a:off x="5121275" y="32750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28" name="object 12"/>
          <p:cNvSpPr txBox="1">
            <a:spLocks noChangeArrowheads="1"/>
          </p:cNvSpPr>
          <p:nvPr/>
        </p:nvSpPr>
        <p:spPr bwMode="auto">
          <a:xfrm>
            <a:off x="5867400" y="3275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45129" name="object 11"/>
          <p:cNvSpPr txBox="1">
            <a:spLocks noChangeArrowheads="1"/>
          </p:cNvSpPr>
          <p:nvPr/>
        </p:nvSpPr>
        <p:spPr bwMode="auto">
          <a:xfrm>
            <a:off x="6477000" y="32750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523038" y="32750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5131" name="object 9"/>
          <p:cNvSpPr txBox="1">
            <a:spLocks noChangeArrowheads="1"/>
          </p:cNvSpPr>
          <p:nvPr/>
        </p:nvSpPr>
        <p:spPr bwMode="auto">
          <a:xfrm>
            <a:off x="2316163" y="36226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132" name="object 8"/>
          <p:cNvSpPr txBox="1">
            <a:spLocks noChangeArrowheads="1"/>
          </p:cNvSpPr>
          <p:nvPr/>
        </p:nvSpPr>
        <p:spPr bwMode="auto">
          <a:xfrm>
            <a:off x="3717925" y="3622675"/>
            <a:ext cx="1403350" cy="366713"/>
          </a:xfrm>
          <a:prstGeom prst="rect">
            <a:avLst/>
          </a:prstGeom>
          <a:noFill/>
          <a:ln w="9525">
            <a:noFill/>
            <a:miter lim="800000"/>
            <a:headEnd/>
            <a:tailEnd/>
          </a:ln>
        </p:spPr>
        <p:txBody>
          <a:bodyPr lIns="0" tIns="0" rIns="0" bIns="0"/>
          <a:lstStyle/>
          <a:p>
            <a:pPr marL="184150">
              <a:lnSpc>
                <a:spcPct val="96000"/>
              </a:lnSpc>
              <a:spcBef>
                <a:spcPts val="100"/>
              </a:spcBef>
            </a:pPr>
            <a:r>
              <a:rPr lang="id-ID" sz="1600">
                <a:solidFill>
                  <a:srgbClr val="003366"/>
                </a:solidFill>
                <a:cs typeface="Arial" charset="0"/>
              </a:rPr>
              <a:t>10</a:t>
            </a:r>
            <a:endParaRPr lang="id-ID" sz="1600">
              <a:cs typeface="Arial" charset="0"/>
            </a:endParaRPr>
          </a:p>
        </p:txBody>
      </p:sp>
      <p:sp>
        <p:nvSpPr>
          <p:cNvPr id="7" name="object 7"/>
          <p:cNvSpPr txBox="1"/>
          <p:nvPr/>
        </p:nvSpPr>
        <p:spPr>
          <a:xfrm>
            <a:off x="5121275" y="3622675"/>
            <a:ext cx="1401763" cy="366713"/>
          </a:xfrm>
          <a:prstGeom prst="rect">
            <a:avLst/>
          </a:prstGeom>
        </p:spPr>
        <p:txBody>
          <a:bodyPr lIns="0" tIns="0" rIns="0" bIns="0"/>
          <a:lstStyle/>
          <a:p>
            <a:pPr>
              <a:lnSpc>
                <a:spcPts val="700"/>
              </a:lnSpc>
              <a:spcBef>
                <a:spcPts val="1"/>
              </a:spcBef>
              <a:defRPr/>
            </a:pPr>
            <a:endParaRPr sz="700"/>
          </a:p>
          <a:p>
            <a:pPr marL="305053">
              <a:lnSpc>
                <a:spcPct val="95825"/>
              </a:lnSpc>
              <a:defRPr/>
            </a:pPr>
            <a:r>
              <a:rPr sz="1600" dirty="0">
                <a:solidFill>
                  <a:srgbClr val="003366"/>
                </a:solidFill>
                <a:latin typeface="Arial"/>
                <a:cs typeface="Arial"/>
              </a:rPr>
              <a:t>40</a:t>
            </a:r>
            <a:endParaRPr sz="1600">
              <a:latin typeface="Arial"/>
              <a:cs typeface="Arial"/>
            </a:endParaRPr>
          </a:p>
        </p:txBody>
      </p:sp>
      <p:sp>
        <p:nvSpPr>
          <p:cNvPr id="6" name="object 6"/>
          <p:cNvSpPr txBox="1"/>
          <p:nvPr/>
        </p:nvSpPr>
        <p:spPr>
          <a:xfrm>
            <a:off x="914400" y="39893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316163" y="3989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717925" y="39893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121275" y="39893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523038" y="3989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p:nvPr/>
        </p:nvSpPr>
        <p:spPr>
          <a:xfrm>
            <a:off x="536575" y="334963"/>
            <a:ext cx="5356225" cy="919162"/>
          </a:xfrm>
          <a:prstGeom prst="rect">
            <a:avLst/>
          </a:prstGeom>
        </p:spPr>
        <p:txBody>
          <a:bodyPr lIns="0" tIns="0" rIns="0" bIns="0"/>
          <a:lstStyle/>
          <a:p>
            <a:pPr marL="12700">
              <a:lnSpc>
                <a:spcPts val="2550"/>
              </a:lnSpc>
              <a:spcBef>
                <a:spcPts val="125"/>
              </a:spcBef>
            </a:pPr>
            <a:r>
              <a:rPr lang="id-ID" sz="2400">
                <a:cs typeface="Arial" charset="0"/>
              </a:rPr>
              <a:t>3. Mengubah Alokasi secara Trial Error</a:t>
            </a:r>
          </a:p>
          <a:p>
            <a:pPr marL="12700">
              <a:lnSpc>
                <a:spcPct val="96000"/>
              </a:lnSpc>
              <a:spcBef>
                <a:spcPts val="1750"/>
              </a:spcBef>
            </a:pPr>
            <a:r>
              <a:rPr lang="id-ID" sz="2400">
                <a:cs typeface="Arial" charset="0"/>
              </a:rPr>
              <a:t>Langkah-langkahnya:</a:t>
            </a:r>
          </a:p>
        </p:txBody>
      </p:sp>
      <p:sp>
        <p:nvSpPr>
          <p:cNvPr id="46083" name="object 8"/>
          <p:cNvSpPr txBox="1">
            <a:spLocks noChangeArrowheads="1"/>
          </p:cNvSpPr>
          <p:nvPr/>
        </p:nvSpPr>
        <p:spPr bwMode="auto">
          <a:xfrm>
            <a:off x="536575" y="1290638"/>
            <a:ext cx="323850" cy="330200"/>
          </a:xfrm>
          <a:prstGeom prst="rect">
            <a:avLst/>
          </a:prstGeom>
          <a:noFill/>
          <a:ln w="9525">
            <a:noFill/>
            <a:miter lim="800000"/>
            <a:headEnd/>
            <a:tailEnd/>
          </a:ln>
        </p:spPr>
        <p:txBody>
          <a:bodyPr lIns="0" tIns="0" rIns="0" bIns="0"/>
          <a:lstStyle/>
          <a:p>
            <a:pPr marL="12700">
              <a:lnSpc>
                <a:spcPts val="2550"/>
              </a:lnSpc>
              <a:spcBef>
                <a:spcPts val="125"/>
              </a:spcBef>
            </a:pPr>
            <a:r>
              <a:rPr lang="id-ID" sz="2400">
                <a:cs typeface="Arial" charset="0"/>
              </a:rPr>
              <a:t>1.</a:t>
            </a:r>
          </a:p>
        </p:txBody>
      </p:sp>
      <p:sp>
        <p:nvSpPr>
          <p:cNvPr id="7" name="object 7"/>
          <p:cNvSpPr txBox="1"/>
          <p:nvPr/>
        </p:nvSpPr>
        <p:spPr>
          <a:xfrm>
            <a:off x="1146175" y="1290638"/>
            <a:ext cx="7489825" cy="4721225"/>
          </a:xfrm>
          <a:prstGeom prst="rect">
            <a:avLst/>
          </a:prstGeom>
        </p:spPr>
        <p:txBody>
          <a:bodyPr lIns="0" tIns="0" rIns="0" bIns="0"/>
          <a:lstStyle/>
          <a:p>
            <a:pPr marL="12700">
              <a:lnSpc>
                <a:spcPts val="2475"/>
              </a:lnSpc>
              <a:spcBef>
                <a:spcPts val="125"/>
              </a:spcBef>
            </a:pPr>
            <a:r>
              <a:rPr lang="id-ID" sz="3600" baseline="-1000">
                <a:cs typeface="Arial" charset="0"/>
              </a:rPr>
              <a:t>Pilih kotak/jalur yang tidak digunakan (WC,HA,HC,PA)</a:t>
            </a:r>
            <a:endParaRPr lang="id-ID" sz="2400">
              <a:cs typeface="Arial" charset="0"/>
            </a:endParaRPr>
          </a:p>
          <a:p>
            <a:pPr marL="12700">
              <a:lnSpc>
                <a:spcPts val="2375"/>
              </a:lnSpc>
            </a:pPr>
            <a:r>
              <a:rPr lang="id-ID" sz="3600" baseline="1000">
                <a:cs typeface="Arial" charset="0"/>
              </a:rPr>
              <a:t>untuk dievaluasi</a:t>
            </a:r>
            <a:endParaRPr lang="id-ID" sz="2400">
              <a:cs typeface="Arial" charset="0"/>
            </a:endParaRPr>
          </a:p>
          <a:p>
            <a:pPr marL="12700">
              <a:lnSpc>
                <a:spcPts val="2688"/>
              </a:lnSpc>
              <a:spcBef>
                <a:spcPts val="138"/>
              </a:spcBef>
            </a:pPr>
            <a:r>
              <a:rPr lang="id-ID" sz="3600" baseline="-2000">
                <a:cs typeface="Arial" charset="0"/>
              </a:rPr>
              <a:t>Dengan dimulai dari jalur ini, telusuri jalur dengan jalur</a:t>
            </a:r>
            <a:endParaRPr lang="id-ID" sz="2400">
              <a:cs typeface="Arial" charset="0"/>
            </a:endParaRPr>
          </a:p>
          <a:p>
            <a:pPr marL="12700">
              <a:lnSpc>
                <a:spcPts val="2375"/>
              </a:lnSpc>
            </a:pPr>
            <a:r>
              <a:rPr lang="id-ID" sz="3600" baseline="1000">
                <a:cs typeface="Arial" charset="0"/>
              </a:rPr>
              <a:t>tertutup melewati jalur yang sebenarnya/terpakai</a:t>
            </a:r>
            <a:endParaRPr lang="id-ID" sz="2400">
              <a:cs typeface="Arial" charset="0"/>
            </a:endParaRPr>
          </a:p>
          <a:p>
            <a:pPr marL="12700">
              <a:lnSpc>
                <a:spcPts val="2313"/>
              </a:lnSpc>
              <a:spcBef>
                <a:spcPts val="525"/>
              </a:spcBef>
            </a:pPr>
            <a:r>
              <a:rPr lang="id-ID" sz="2400">
                <a:cs typeface="Arial" charset="0"/>
              </a:rPr>
              <a:t>Di jalur yang tidak terpakai, berilah tanda plus (+). Kemudian jalur selanjutnya tanda minus (-) dan seterusnya sesuai dengan jalur yang dikalkulasikan</a:t>
            </a:r>
          </a:p>
          <a:p>
            <a:pPr marL="12700">
              <a:lnSpc>
                <a:spcPts val="2300"/>
              </a:lnSpc>
              <a:spcBef>
                <a:spcPts val="575"/>
              </a:spcBef>
            </a:pPr>
            <a:r>
              <a:rPr lang="id-ID" sz="2400">
                <a:cs typeface="Arial" charset="0"/>
              </a:rPr>
              <a:t>Hitung </a:t>
            </a:r>
            <a:r>
              <a:rPr lang="id-ID" sz="2400" i="1">
                <a:cs typeface="Arial" charset="0"/>
              </a:rPr>
              <a:t>Improvement Index </a:t>
            </a:r>
            <a:r>
              <a:rPr lang="id-ID" sz="2400">
                <a:cs typeface="Arial" charset="0"/>
              </a:rPr>
              <a:t>dengan menambahkan unit cost sesuai jalur dengan tanda plus atau minus</a:t>
            </a:r>
          </a:p>
          <a:p>
            <a:pPr marL="12700">
              <a:lnSpc>
                <a:spcPts val="2763"/>
              </a:lnSpc>
              <a:spcBef>
                <a:spcPts val="425"/>
              </a:spcBef>
            </a:pPr>
            <a:r>
              <a:rPr lang="id-ID" sz="2400">
                <a:cs typeface="Arial" charset="0"/>
              </a:rPr>
              <a:t>Ulangi tahap 1-4 untuk tiap jalur kosong yang ada. Jika </a:t>
            </a:r>
          </a:p>
          <a:p>
            <a:pPr marL="12700">
              <a:lnSpc>
                <a:spcPts val="2763"/>
              </a:lnSpc>
            </a:pPr>
            <a:r>
              <a:rPr lang="id-ID" sz="2400">
                <a:cs typeface="Arial" charset="0"/>
              </a:rPr>
              <a:t>dihasilkan nilai sama atau lebih dari nol, maka solusi </a:t>
            </a:r>
          </a:p>
          <a:p>
            <a:pPr marL="12700">
              <a:lnSpc>
                <a:spcPts val="2763"/>
              </a:lnSpc>
            </a:pPr>
            <a:r>
              <a:rPr lang="id-ID" sz="2400">
                <a:cs typeface="Arial" charset="0"/>
              </a:rPr>
              <a:t>optimalnya dapat diketahui. Namun jika ada yang </a:t>
            </a:r>
          </a:p>
          <a:p>
            <a:pPr marL="12700">
              <a:lnSpc>
                <a:spcPts val="2763"/>
              </a:lnSpc>
            </a:pPr>
            <a:r>
              <a:rPr lang="id-ID" sz="2400">
                <a:cs typeface="Arial" charset="0"/>
              </a:rPr>
              <a:t>kurang dari nol maka memungkinkan untuk </a:t>
            </a:r>
          </a:p>
          <a:p>
            <a:pPr marL="12700">
              <a:lnSpc>
                <a:spcPts val="2763"/>
              </a:lnSpc>
            </a:pPr>
            <a:r>
              <a:rPr lang="id-ID" sz="2400">
                <a:cs typeface="Arial" charset="0"/>
              </a:rPr>
              <a:t>meningkatkan hasil sebelumnya dan mengurangi total </a:t>
            </a:r>
          </a:p>
          <a:p>
            <a:pPr marL="12700">
              <a:lnSpc>
                <a:spcPts val="2763"/>
              </a:lnSpc>
            </a:pPr>
            <a:r>
              <a:rPr lang="id-ID" sz="2400">
                <a:cs typeface="Arial" charset="0"/>
              </a:rPr>
              <a:t>biaya transportasi.</a:t>
            </a:r>
          </a:p>
        </p:txBody>
      </p:sp>
      <p:sp>
        <p:nvSpPr>
          <p:cNvPr id="6" name="object 6"/>
          <p:cNvSpPr txBox="1"/>
          <p:nvPr/>
        </p:nvSpPr>
        <p:spPr>
          <a:xfrm>
            <a:off x="536575" y="1949450"/>
            <a:ext cx="323850" cy="330200"/>
          </a:xfrm>
          <a:prstGeom prst="rect">
            <a:avLst/>
          </a:prstGeom>
        </p:spPr>
        <p:txBody>
          <a:bodyPr lIns="0" tIns="0" rIns="0" bIns="0"/>
          <a:lstStyle/>
          <a:p>
            <a:pPr marL="12700">
              <a:lnSpc>
                <a:spcPts val="2555"/>
              </a:lnSpc>
              <a:spcBef>
                <a:spcPts val="127"/>
              </a:spcBef>
              <a:defRPr/>
            </a:pPr>
            <a:r>
              <a:rPr sz="2400" spc="-4" dirty="0">
                <a:latin typeface="Arial"/>
                <a:cs typeface="Arial"/>
              </a:rPr>
              <a:t>2.</a:t>
            </a:r>
            <a:endParaRPr sz="2400">
              <a:latin typeface="Arial"/>
              <a:cs typeface="Arial"/>
            </a:endParaRPr>
          </a:p>
        </p:txBody>
      </p:sp>
      <p:sp>
        <p:nvSpPr>
          <p:cNvPr id="46086" name="object 5"/>
          <p:cNvSpPr txBox="1">
            <a:spLocks noChangeArrowheads="1"/>
          </p:cNvSpPr>
          <p:nvPr/>
        </p:nvSpPr>
        <p:spPr bwMode="auto">
          <a:xfrm>
            <a:off x="536575" y="2608263"/>
            <a:ext cx="323850" cy="330200"/>
          </a:xfrm>
          <a:prstGeom prst="rect">
            <a:avLst/>
          </a:prstGeom>
          <a:noFill/>
          <a:ln w="9525">
            <a:noFill/>
            <a:miter lim="800000"/>
            <a:headEnd/>
            <a:tailEnd/>
          </a:ln>
        </p:spPr>
        <p:txBody>
          <a:bodyPr lIns="0" tIns="0" rIns="0" bIns="0"/>
          <a:lstStyle/>
          <a:p>
            <a:pPr marL="12700">
              <a:lnSpc>
                <a:spcPts val="2550"/>
              </a:lnSpc>
              <a:spcBef>
                <a:spcPts val="125"/>
              </a:spcBef>
            </a:pPr>
            <a:r>
              <a:rPr lang="id-ID" sz="2400">
                <a:cs typeface="Arial" charset="0"/>
              </a:rPr>
              <a:t>3.</a:t>
            </a:r>
          </a:p>
        </p:txBody>
      </p:sp>
      <p:sp>
        <p:nvSpPr>
          <p:cNvPr id="46087" name="object 4"/>
          <p:cNvSpPr txBox="1">
            <a:spLocks noChangeArrowheads="1"/>
          </p:cNvSpPr>
          <p:nvPr/>
        </p:nvSpPr>
        <p:spPr bwMode="auto">
          <a:xfrm>
            <a:off x="536575" y="3559175"/>
            <a:ext cx="323850" cy="330200"/>
          </a:xfrm>
          <a:prstGeom prst="rect">
            <a:avLst/>
          </a:prstGeom>
          <a:noFill/>
          <a:ln w="9525">
            <a:noFill/>
            <a:miter lim="800000"/>
            <a:headEnd/>
            <a:tailEnd/>
          </a:ln>
        </p:spPr>
        <p:txBody>
          <a:bodyPr lIns="0" tIns="0" rIns="0" bIns="0"/>
          <a:lstStyle/>
          <a:p>
            <a:pPr marL="12700">
              <a:lnSpc>
                <a:spcPts val="2550"/>
              </a:lnSpc>
              <a:spcBef>
                <a:spcPts val="125"/>
              </a:spcBef>
            </a:pPr>
            <a:r>
              <a:rPr lang="id-ID" sz="2400">
                <a:cs typeface="Arial" charset="0"/>
              </a:rPr>
              <a:t>4.</a:t>
            </a:r>
          </a:p>
        </p:txBody>
      </p:sp>
      <p:sp>
        <p:nvSpPr>
          <p:cNvPr id="46088" name="object 3"/>
          <p:cNvSpPr txBox="1">
            <a:spLocks noChangeArrowheads="1"/>
          </p:cNvSpPr>
          <p:nvPr/>
        </p:nvSpPr>
        <p:spPr bwMode="auto">
          <a:xfrm>
            <a:off x="536575" y="4216400"/>
            <a:ext cx="323850" cy="330200"/>
          </a:xfrm>
          <a:prstGeom prst="rect">
            <a:avLst/>
          </a:prstGeom>
          <a:noFill/>
          <a:ln w="9525">
            <a:noFill/>
            <a:miter lim="800000"/>
            <a:headEnd/>
            <a:tailEnd/>
          </a:ln>
        </p:spPr>
        <p:txBody>
          <a:bodyPr lIns="0" tIns="0" rIns="0" bIns="0"/>
          <a:lstStyle/>
          <a:p>
            <a:pPr marL="12700">
              <a:lnSpc>
                <a:spcPts val="2550"/>
              </a:lnSpc>
              <a:spcBef>
                <a:spcPts val="125"/>
              </a:spcBef>
            </a:pPr>
            <a:r>
              <a:rPr lang="id-ID" sz="2400">
                <a:cs typeface="Arial" charset="0"/>
              </a:rPr>
              <a:t>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bject 53"/>
          <p:cNvSpPr>
            <a:spLocks noChangeArrowheads="1"/>
          </p:cNvSpPr>
          <p:nvPr/>
        </p:nvSpPr>
        <p:spPr bwMode="auto">
          <a:xfrm>
            <a:off x="5562600" y="19050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206116"/>
                </a:lnTo>
                <a:lnTo>
                  <a:pt x="2494" y="221386"/>
                </a:lnTo>
                <a:lnTo>
                  <a:pt x="5539" y="236261"/>
                </a:lnTo>
                <a:lnTo>
                  <a:pt x="9717" y="250691"/>
                </a:lnTo>
                <a:lnTo>
                  <a:pt x="14978" y="264628"/>
                </a:lnTo>
                <a:lnTo>
                  <a:pt x="21273" y="278021"/>
                </a:lnTo>
                <a:lnTo>
                  <a:pt x="28554" y="290823"/>
                </a:lnTo>
                <a:lnTo>
                  <a:pt x="36771" y="302983"/>
                </a:lnTo>
                <a:lnTo>
                  <a:pt x="45874" y="314453"/>
                </a:lnTo>
                <a:lnTo>
                  <a:pt x="55816" y="325183"/>
                </a:lnTo>
                <a:lnTo>
                  <a:pt x="66546" y="335125"/>
                </a:lnTo>
                <a:lnTo>
                  <a:pt x="78016" y="344228"/>
                </a:lnTo>
                <a:lnTo>
                  <a:pt x="90176" y="352445"/>
                </a:lnTo>
                <a:lnTo>
                  <a:pt x="102978" y="359726"/>
                </a:lnTo>
                <a:lnTo>
                  <a:pt x="116371" y="366021"/>
                </a:lnTo>
                <a:lnTo>
                  <a:pt x="130308" y="371282"/>
                </a:lnTo>
                <a:lnTo>
                  <a:pt x="144738" y="375460"/>
                </a:lnTo>
                <a:lnTo>
                  <a:pt x="159613" y="378505"/>
                </a:lnTo>
                <a:lnTo>
                  <a:pt x="174883" y="380368"/>
                </a:lnTo>
                <a:lnTo>
                  <a:pt x="190500" y="381000"/>
                </a:lnTo>
                <a:lnTo>
                  <a:pt x="206116" y="380368"/>
                </a:lnTo>
                <a:lnTo>
                  <a:pt x="221386" y="378505"/>
                </a:lnTo>
                <a:lnTo>
                  <a:pt x="236261" y="375460"/>
                </a:lnTo>
                <a:lnTo>
                  <a:pt x="250691" y="371282"/>
                </a:lnTo>
                <a:lnTo>
                  <a:pt x="264628" y="366021"/>
                </a:lnTo>
                <a:lnTo>
                  <a:pt x="278021" y="359726"/>
                </a:lnTo>
                <a:lnTo>
                  <a:pt x="290823" y="352445"/>
                </a:lnTo>
                <a:lnTo>
                  <a:pt x="302983" y="344228"/>
                </a:lnTo>
                <a:lnTo>
                  <a:pt x="314453" y="335125"/>
                </a:lnTo>
                <a:lnTo>
                  <a:pt x="325183" y="325183"/>
                </a:lnTo>
                <a:lnTo>
                  <a:pt x="335125" y="314453"/>
                </a:lnTo>
                <a:lnTo>
                  <a:pt x="344228" y="302983"/>
                </a:lnTo>
                <a:lnTo>
                  <a:pt x="352445" y="290823"/>
                </a:lnTo>
                <a:lnTo>
                  <a:pt x="359726" y="278021"/>
                </a:lnTo>
                <a:lnTo>
                  <a:pt x="366021" y="264628"/>
                </a:lnTo>
                <a:lnTo>
                  <a:pt x="371282" y="250691"/>
                </a:lnTo>
                <a:lnTo>
                  <a:pt x="375460" y="236261"/>
                </a:lnTo>
                <a:lnTo>
                  <a:pt x="378505" y="221386"/>
                </a:lnTo>
                <a:lnTo>
                  <a:pt x="380368" y="206116"/>
                </a:lnTo>
                <a:lnTo>
                  <a:pt x="381000" y="190500"/>
                </a:lnTo>
                <a:lnTo>
                  <a:pt x="380368" y="174883"/>
                </a:lnTo>
                <a:lnTo>
                  <a:pt x="378505" y="159613"/>
                </a:lnTo>
                <a:lnTo>
                  <a:pt x="375460" y="144738"/>
                </a:lnTo>
                <a:lnTo>
                  <a:pt x="371282" y="130308"/>
                </a:lnTo>
                <a:lnTo>
                  <a:pt x="366021" y="116371"/>
                </a:lnTo>
                <a:lnTo>
                  <a:pt x="359726" y="102978"/>
                </a:lnTo>
                <a:lnTo>
                  <a:pt x="352445" y="90176"/>
                </a:lnTo>
                <a:lnTo>
                  <a:pt x="344228" y="78016"/>
                </a:lnTo>
                <a:lnTo>
                  <a:pt x="335125" y="66546"/>
                </a:lnTo>
                <a:lnTo>
                  <a:pt x="325183" y="55816"/>
                </a:lnTo>
                <a:lnTo>
                  <a:pt x="314453" y="45874"/>
                </a:lnTo>
                <a:lnTo>
                  <a:pt x="302983" y="36771"/>
                </a:lnTo>
                <a:lnTo>
                  <a:pt x="290823" y="28554"/>
                </a:lnTo>
                <a:lnTo>
                  <a:pt x="278021" y="21273"/>
                </a:lnTo>
                <a:lnTo>
                  <a:pt x="264628" y="14978"/>
                </a:lnTo>
                <a:lnTo>
                  <a:pt x="250691" y="9717"/>
                </a:lnTo>
                <a:lnTo>
                  <a:pt x="236261" y="5539"/>
                </a:lnTo>
                <a:lnTo>
                  <a:pt x="221386" y="2494"/>
                </a:lnTo>
                <a:lnTo>
                  <a:pt x="206116" y="631"/>
                </a:lnTo>
                <a:lnTo>
                  <a:pt x="190500" y="0"/>
                </a:lnTo>
                <a:lnTo>
                  <a:pt x="174883" y="631"/>
                </a:lnTo>
                <a:lnTo>
                  <a:pt x="159613" y="2494"/>
                </a:lnTo>
                <a:lnTo>
                  <a:pt x="144738" y="5539"/>
                </a:lnTo>
                <a:lnTo>
                  <a:pt x="130308" y="9717"/>
                </a:lnTo>
                <a:lnTo>
                  <a:pt x="116371" y="14978"/>
                </a:lnTo>
                <a:lnTo>
                  <a:pt x="102978" y="21273"/>
                </a:lnTo>
                <a:lnTo>
                  <a:pt x="90176" y="28554"/>
                </a:lnTo>
                <a:lnTo>
                  <a:pt x="78016" y="36771"/>
                </a:lnTo>
                <a:lnTo>
                  <a:pt x="66546" y="45874"/>
                </a:lnTo>
                <a:lnTo>
                  <a:pt x="55816" y="55816"/>
                </a:lnTo>
                <a:lnTo>
                  <a:pt x="45874" y="66546"/>
                </a:lnTo>
                <a:lnTo>
                  <a:pt x="36771" y="78016"/>
                </a:lnTo>
                <a:lnTo>
                  <a:pt x="28554" y="90176"/>
                </a:lnTo>
                <a:lnTo>
                  <a:pt x="21273" y="102978"/>
                </a:lnTo>
                <a:lnTo>
                  <a:pt x="14978" y="116371"/>
                </a:lnTo>
                <a:lnTo>
                  <a:pt x="9717" y="130308"/>
                </a:lnTo>
                <a:lnTo>
                  <a:pt x="5539" y="144738"/>
                </a:lnTo>
                <a:lnTo>
                  <a:pt x="2494" y="159613"/>
                </a:lnTo>
                <a:lnTo>
                  <a:pt x="631"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47107" name="object 54"/>
          <p:cNvSpPr>
            <a:spLocks noChangeArrowheads="1"/>
          </p:cNvSpPr>
          <p:nvPr/>
        </p:nvSpPr>
        <p:spPr bwMode="auto">
          <a:xfrm>
            <a:off x="5562600" y="19050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174883"/>
                </a:lnTo>
                <a:lnTo>
                  <a:pt x="2494" y="159613"/>
                </a:lnTo>
                <a:lnTo>
                  <a:pt x="5539" y="144738"/>
                </a:lnTo>
                <a:lnTo>
                  <a:pt x="9717" y="130308"/>
                </a:lnTo>
                <a:lnTo>
                  <a:pt x="14978" y="116371"/>
                </a:lnTo>
                <a:lnTo>
                  <a:pt x="21273" y="102978"/>
                </a:lnTo>
                <a:lnTo>
                  <a:pt x="28554" y="90176"/>
                </a:lnTo>
                <a:lnTo>
                  <a:pt x="36771" y="78016"/>
                </a:lnTo>
                <a:lnTo>
                  <a:pt x="45874" y="66546"/>
                </a:lnTo>
                <a:lnTo>
                  <a:pt x="55816" y="55816"/>
                </a:lnTo>
                <a:lnTo>
                  <a:pt x="66546" y="45874"/>
                </a:lnTo>
                <a:lnTo>
                  <a:pt x="78016" y="36771"/>
                </a:lnTo>
                <a:lnTo>
                  <a:pt x="90176" y="28554"/>
                </a:lnTo>
                <a:lnTo>
                  <a:pt x="102978" y="21273"/>
                </a:lnTo>
                <a:lnTo>
                  <a:pt x="116371" y="14978"/>
                </a:lnTo>
                <a:lnTo>
                  <a:pt x="130308" y="9717"/>
                </a:lnTo>
                <a:lnTo>
                  <a:pt x="144738" y="5539"/>
                </a:lnTo>
                <a:lnTo>
                  <a:pt x="159613" y="2494"/>
                </a:lnTo>
                <a:lnTo>
                  <a:pt x="174883" y="631"/>
                </a:lnTo>
                <a:lnTo>
                  <a:pt x="190500" y="0"/>
                </a:lnTo>
                <a:lnTo>
                  <a:pt x="206116" y="631"/>
                </a:lnTo>
                <a:lnTo>
                  <a:pt x="221386" y="2494"/>
                </a:lnTo>
                <a:lnTo>
                  <a:pt x="236261" y="5539"/>
                </a:lnTo>
                <a:lnTo>
                  <a:pt x="250691" y="9717"/>
                </a:lnTo>
                <a:lnTo>
                  <a:pt x="264628" y="14978"/>
                </a:lnTo>
                <a:lnTo>
                  <a:pt x="278021" y="21273"/>
                </a:lnTo>
                <a:lnTo>
                  <a:pt x="290823" y="28554"/>
                </a:lnTo>
                <a:lnTo>
                  <a:pt x="302983" y="36771"/>
                </a:lnTo>
                <a:lnTo>
                  <a:pt x="314453" y="45874"/>
                </a:lnTo>
                <a:lnTo>
                  <a:pt x="325183" y="55816"/>
                </a:lnTo>
                <a:lnTo>
                  <a:pt x="335125" y="66546"/>
                </a:lnTo>
                <a:lnTo>
                  <a:pt x="344228" y="78016"/>
                </a:lnTo>
                <a:lnTo>
                  <a:pt x="352445" y="90176"/>
                </a:lnTo>
                <a:lnTo>
                  <a:pt x="359726" y="102978"/>
                </a:lnTo>
                <a:lnTo>
                  <a:pt x="366021" y="116371"/>
                </a:lnTo>
                <a:lnTo>
                  <a:pt x="371282" y="130308"/>
                </a:lnTo>
                <a:lnTo>
                  <a:pt x="375460" y="144738"/>
                </a:lnTo>
                <a:lnTo>
                  <a:pt x="378505" y="159613"/>
                </a:lnTo>
                <a:lnTo>
                  <a:pt x="380368" y="174883"/>
                </a:lnTo>
                <a:lnTo>
                  <a:pt x="381000" y="190500"/>
                </a:lnTo>
                <a:lnTo>
                  <a:pt x="380368" y="206116"/>
                </a:lnTo>
                <a:lnTo>
                  <a:pt x="378505" y="221386"/>
                </a:lnTo>
                <a:lnTo>
                  <a:pt x="375460" y="236261"/>
                </a:lnTo>
                <a:lnTo>
                  <a:pt x="371282" y="250691"/>
                </a:lnTo>
                <a:lnTo>
                  <a:pt x="366021" y="264628"/>
                </a:lnTo>
                <a:lnTo>
                  <a:pt x="359726" y="278021"/>
                </a:lnTo>
                <a:lnTo>
                  <a:pt x="352445" y="290823"/>
                </a:lnTo>
                <a:lnTo>
                  <a:pt x="344228" y="302983"/>
                </a:lnTo>
                <a:lnTo>
                  <a:pt x="335125" y="314453"/>
                </a:lnTo>
                <a:lnTo>
                  <a:pt x="325183" y="325183"/>
                </a:lnTo>
                <a:lnTo>
                  <a:pt x="314453" y="335125"/>
                </a:lnTo>
                <a:lnTo>
                  <a:pt x="302983" y="344228"/>
                </a:lnTo>
                <a:lnTo>
                  <a:pt x="290823" y="352445"/>
                </a:lnTo>
                <a:lnTo>
                  <a:pt x="278021" y="359726"/>
                </a:lnTo>
                <a:lnTo>
                  <a:pt x="264628" y="366021"/>
                </a:lnTo>
                <a:lnTo>
                  <a:pt x="250691" y="371282"/>
                </a:lnTo>
                <a:lnTo>
                  <a:pt x="236261" y="375460"/>
                </a:lnTo>
                <a:lnTo>
                  <a:pt x="221386" y="378505"/>
                </a:lnTo>
                <a:lnTo>
                  <a:pt x="206116" y="380368"/>
                </a:lnTo>
                <a:lnTo>
                  <a:pt x="190500" y="381000"/>
                </a:lnTo>
                <a:lnTo>
                  <a:pt x="174883" y="380368"/>
                </a:lnTo>
                <a:lnTo>
                  <a:pt x="159613" y="378505"/>
                </a:lnTo>
                <a:lnTo>
                  <a:pt x="144738" y="375460"/>
                </a:lnTo>
                <a:lnTo>
                  <a:pt x="130308" y="371282"/>
                </a:lnTo>
                <a:lnTo>
                  <a:pt x="116371" y="366021"/>
                </a:lnTo>
                <a:lnTo>
                  <a:pt x="102978" y="359726"/>
                </a:lnTo>
                <a:lnTo>
                  <a:pt x="90176" y="352445"/>
                </a:lnTo>
                <a:lnTo>
                  <a:pt x="78016" y="344228"/>
                </a:lnTo>
                <a:lnTo>
                  <a:pt x="66546" y="335125"/>
                </a:lnTo>
                <a:lnTo>
                  <a:pt x="55816" y="325183"/>
                </a:lnTo>
                <a:lnTo>
                  <a:pt x="45874" y="314453"/>
                </a:lnTo>
                <a:lnTo>
                  <a:pt x="36771" y="302983"/>
                </a:lnTo>
                <a:lnTo>
                  <a:pt x="28554" y="290823"/>
                </a:lnTo>
                <a:lnTo>
                  <a:pt x="21273" y="278021"/>
                </a:lnTo>
                <a:lnTo>
                  <a:pt x="14978" y="264628"/>
                </a:lnTo>
                <a:lnTo>
                  <a:pt x="9717" y="250691"/>
                </a:lnTo>
                <a:lnTo>
                  <a:pt x="5539" y="236261"/>
                </a:lnTo>
                <a:lnTo>
                  <a:pt x="2494" y="221386"/>
                </a:lnTo>
                <a:lnTo>
                  <a:pt x="631"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47108" name="object 55"/>
          <p:cNvSpPr>
            <a:spLocks noChangeArrowheads="1"/>
          </p:cNvSpPr>
          <p:nvPr/>
        </p:nvSpPr>
        <p:spPr bwMode="auto">
          <a:xfrm>
            <a:off x="2468563" y="900113"/>
            <a:ext cx="0" cy="3457575"/>
          </a:xfrm>
          <a:custGeom>
            <a:avLst/>
            <a:gdLst>
              <a:gd name="T0" fmla="*/ 0 h 3457575"/>
              <a:gd name="T1" fmla="*/ 3457575 h 3457575"/>
            </a:gdLst>
            <a:ahLst/>
            <a:cxnLst/>
            <a:rect l="0" t="T0" r="0" b="T1"/>
            <a:pathLst>
              <a:path h="3457575">
                <a:moveTo>
                  <a:pt x="0" y="0"/>
                </a:moveTo>
                <a:lnTo>
                  <a:pt x="0" y="3457575"/>
                </a:lnTo>
              </a:path>
            </a:pathLst>
          </a:custGeom>
          <a:noFill/>
          <a:ln w="12700">
            <a:solidFill>
              <a:srgbClr val="000000"/>
            </a:solidFill>
            <a:miter lim="800000"/>
            <a:headEnd/>
            <a:tailEnd/>
          </a:ln>
        </p:spPr>
        <p:txBody>
          <a:bodyPr lIns="0" tIns="0" rIns="0" bIns="0"/>
          <a:lstStyle/>
          <a:p>
            <a:endParaRPr lang="id-ID"/>
          </a:p>
        </p:txBody>
      </p:sp>
      <p:sp>
        <p:nvSpPr>
          <p:cNvPr id="47109" name="object 56"/>
          <p:cNvSpPr>
            <a:spLocks noChangeArrowheads="1"/>
          </p:cNvSpPr>
          <p:nvPr/>
        </p:nvSpPr>
        <p:spPr bwMode="auto">
          <a:xfrm>
            <a:off x="3870325" y="900113"/>
            <a:ext cx="0" cy="3457575"/>
          </a:xfrm>
          <a:custGeom>
            <a:avLst/>
            <a:gdLst>
              <a:gd name="T0" fmla="*/ 0 h 3457575"/>
              <a:gd name="T1" fmla="*/ 3457575 h 3457575"/>
            </a:gdLst>
            <a:ahLst/>
            <a:cxnLst/>
            <a:rect l="0" t="T0" r="0" b="T1"/>
            <a:pathLst>
              <a:path h="3457575">
                <a:moveTo>
                  <a:pt x="0" y="0"/>
                </a:moveTo>
                <a:lnTo>
                  <a:pt x="0" y="3457575"/>
                </a:lnTo>
              </a:path>
            </a:pathLst>
          </a:custGeom>
          <a:noFill/>
          <a:ln w="12700">
            <a:solidFill>
              <a:srgbClr val="000000"/>
            </a:solidFill>
            <a:miter lim="800000"/>
            <a:headEnd/>
            <a:tailEnd/>
          </a:ln>
        </p:spPr>
        <p:txBody>
          <a:bodyPr lIns="0" tIns="0" rIns="0" bIns="0"/>
          <a:lstStyle/>
          <a:p>
            <a:endParaRPr lang="id-ID"/>
          </a:p>
        </p:txBody>
      </p:sp>
      <p:sp>
        <p:nvSpPr>
          <p:cNvPr id="47110" name="object 57"/>
          <p:cNvSpPr>
            <a:spLocks noChangeArrowheads="1"/>
          </p:cNvSpPr>
          <p:nvPr/>
        </p:nvSpPr>
        <p:spPr bwMode="auto">
          <a:xfrm>
            <a:off x="5273675" y="900113"/>
            <a:ext cx="0" cy="3457575"/>
          </a:xfrm>
          <a:custGeom>
            <a:avLst/>
            <a:gdLst>
              <a:gd name="T0" fmla="*/ 0 h 3457575"/>
              <a:gd name="T1" fmla="*/ 3457575 h 3457575"/>
            </a:gdLst>
            <a:ahLst/>
            <a:cxnLst/>
            <a:rect l="0" t="T0" r="0" b="T1"/>
            <a:pathLst>
              <a:path h="3457575">
                <a:moveTo>
                  <a:pt x="0" y="0"/>
                </a:moveTo>
                <a:lnTo>
                  <a:pt x="0" y="3457575"/>
                </a:lnTo>
              </a:path>
            </a:pathLst>
          </a:custGeom>
          <a:noFill/>
          <a:ln w="12700">
            <a:solidFill>
              <a:srgbClr val="000000"/>
            </a:solidFill>
            <a:miter lim="800000"/>
            <a:headEnd/>
            <a:tailEnd/>
          </a:ln>
        </p:spPr>
        <p:txBody>
          <a:bodyPr lIns="0" tIns="0" rIns="0" bIns="0"/>
          <a:lstStyle/>
          <a:p>
            <a:endParaRPr lang="id-ID"/>
          </a:p>
        </p:txBody>
      </p:sp>
      <p:sp>
        <p:nvSpPr>
          <p:cNvPr id="47111" name="object 58"/>
          <p:cNvSpPr>
            <a:spLocks noChangeArrowheads="1"/>
          </p:cNvSpPr>
          <p:nvPr/>
        </p:nvSpPr>
        <p:spPr bwMode="auto">
          <a:xfrm>
            <a:off x="6675438" y="900113"/>
            <a:ext cx="0" cy="3457575"/>
          </a:xfrm>
          <a:custGeom>
            <a:avLst/>
            <a:gdLst>
              <a:gd name="T0" fmla="*/ 0 h 3457575"/>
              <a:gd name="T1" fmla="*/ 3457575 h 3457575"/>
            </a:gdLst>
            <a:ahLst/>
            <a:cxnLst/>
            <a:rect l="0" t="T0" r="0" b="T1"/>
            <a:pathLst>
              <a:path h="3457575">
                <a:moveTo>
                  <a:pt x="0" y="0"/>
                </a:moveTo>
                <a:lnTo>
                  <a:pt x="0" y="3457575"/>
                </a:lnTo>
              </a:path>
            </a:pathLst>
          </a:custGeom>
          <a:noFill/>
          <a:ln w="12700">
            <a:solidFill>
              <a:srgbClr val="000000"/>
            </a:solidFill>
            <a:miter lim="800000"/>
            <a:headEnd/>
            <a:tailEnd/>
          </a:ln>
        </p:spPr>
        <p:txBody>
          <a:bodyPr lIns="0" tIns="0" rIns="0" bIns="0"/>
          <a:lstStyle/>
          <a:p>
            <a:endParaRPr lang="id-ID"/>
          </a:p>
        </p:txBody>
      </p:sp>
      <p:sp>
        <p:nvSpPr>
          <p:cNvPr id="47112" name="object 59"/>
          <p:cNvSpPr>
            <a:spLocks noChangeArrowheads="1"/>
          </p:cNvSpPr>
          <p:nvPr/>
        </p:nvSpPr>
        <p:spPr bwMode="auto">
          <a:xfrm>
            <a:off x="1052513" y="16494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7113" name="object 60"/>
          <p:cNvSpPr>
            <a:spLocks noChangeArrowheads="1"/>
          </p:cNvSpPr>
          <p:nvPr/>
        </p:nvSpPr>
        <p:spPr bwMode="auto">
          <a:xfrm>
            <a:off x="1052513" y="2311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7114" name="object 61"/>
          <p:cNvSpPr>
            <a:spLocks noChangeArrowheads="1"/>
          </p:cNvSpPr>
          <p:nvPr/>
        </p:nvSpPr>
        <p:spPr bwMode="auto">
          <a:xfrm>
            <a:off x="1052513" y="2970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7115" name="object 62"/>
          <p:cNvSpPr>
            <a:spLocks noChangeArrowheads="1"/>
          </p:cNvSpPr>
          <p:nvPr/>
        </p:nvSpPr>
        <p:spPr bwMode="auto">
          <a:xfrm>
            <a:off x="1052513" y="36845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7116" name="object 63"/>
          <p:cNvSpPr>
            <a:spLocks noChangeArrowheads="1"/>
          </p:cNvSpPr>
          <p:nvPr/>
        </p:nvSpPr>
        <p:spPr bwMode="auto">
          <a:xfrm>
            <a:off x="1066800" y="900113"/>
            <a:ext cx="0" cy="3457575"/>
          </a:xfrm>
          <a:custGeom>
            <a:avLst/>
            <a:gdLst>
              <a:gd name="T0" fmla="*/ 0 h 3457575"/>
              <a:gd name="T1" fmla="*/ 3457575 h 3457575"/>
            </a:gdLst>
            <a:ahLst/>
            <a:cxnLst/>
            <a:rect l="0" t="T0" r="0" b="T1"/>
            <a:pathLst>
              <a:path h="3457575">
                <a:moveTo>
                  <a:pt x="0" y="0"/>
                </a:moveTo>
                <a:lnTo>
                  <a:pt x="0" y="3457575"/>
                </a:lnTo>
              </a:path>
            </a:pathLst>
          </a:custGeom>
          <a:noFill/>
          <a:ln w="28575">
            <a:solidFill>
              <a:srgbClr val="000000"/>
            </a:solidFill>
            <a:miter lim="800000"/>
            <a:headEnd/>
            <a:tailEnd/>
          </a:ln>
        </p:spPr>
        <p:txBody>
          <a:bodyPr lIns="0" tIns="0" rIns="0" bIns="0"/>
          <a:lstStyle/>
          <a:p>
            <a:endParaRPr lang="id-ID"/>
          </a:p>
        </p:txBody>
      </p:sp>
      <p:sp>
        <p:nvSpPr>
          <p:cNvPr id="47117" name="object 64"/>
          <p:cNvSpPr>
            <a:spLocks noChangeArrowheads="1"/>
          </p:cNvSpPr>
          <p:nvPr/>
        </p:nvSpPr>
        <p:spPr bwMode="auto">
          <a:xfrm>
            <a:off x="8077200" y="900113"/>
            <a:ext cx="0" cy="3457575"/>
          </a:xfrm>
          <a:custGeom>
            <a:avLst/>
            <a:gdLst>
              <a:gd name="T0" fmla="*/ 0 h 3457575"/>
              <a:gd name="T1" fmla="*/ 3457575 h 3457575"/>
            </a:gdLst>
            <a:ahLst/>
            <a:cxnLst/>
            <a:rect l="0" t="T0" r="0" b="T1"/>
            <a:pathLst>
              <a:path h="3457575">
                <a:moveTo>
                  <a:pt x="0" y="0"/>
                </a:moveTo>
                <a:lnTo>
                  <a:pt x="0" y="3457575"/>
                </a:lnTo>
              </a:path>
            </a:pathLst>
          </a:custGeom>
          <a:noFill/>
          <a:ln w="28575">
            <a:solidFill>
              <a:srgbClr val="000000"/>
            </a:solidFill>
            <a:miter lim="800000"/>
            <a:headEnd/>
            <a:tailEnd/>
          </a:ln>
        </p:spPr>
        <p:txBody>
          <a:bodyPr lIns="0" tIns="0" rIns="0" bIns="0"/>
          <a:lstStyle/>
          <a:p>
            <a:endParaRPr lang="id-ID"/>
          </a:p>
        </p:txBody>
      </p:sp>
      <p:sp>
        <p:nvSpPr>
          <p:cNvPr id="47118" name="object 65"/>
          <p:cNvSpPr>
            <a:spLocks noChangeArrowheads="1"/>
          </p:cNvSpPr>
          <p:nvPr/>
        </p:nvSpPr>
        <p:spPr bwMode="auto">
          <a:xfrm>
            <a:off x="1052513" y="914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7119" name="object 66"/>
          <p:cNvSpPr>
            <a:spLocks noChangeArrowheads="1"/>
          </p:cNvSpPr>
          <p:nvPr/>
        </p:nvSpPr>
        <p:spPr bwMode="auto">
          <a:xfrm>
            <a:off x="1052513" y="4343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7120" name="object 67"/>
          <p:cNvSpPr>
            <a:spLocks noChangeArrowheads="1"/>
          </p:cNvSpPr>
          <p:nvPr/>
        </p:nvSpPr>
        <p:spPr bwMode="auto">
          <a:xfrm>
            <a:off x="1066800" y="9906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47121" name="object 68"/>
          <p:cNvSpPr>
            <a:spLocks noChangeArrowheads="1"/>
          </p:cNvSpPr>
          <p:nvPr/>
        </p:nvSpPr>
        <p:spPr bwMode="auto">
          <a:xfrm>
            <a:off x="32004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2" name="object 69"/>
          <p:cNvSpPr>
            <a:spLocks noChangeArrowheads="1"/>
          </p:cNvSpPr>
          <p:nvPr/>
        </p:nvSpPr>
        <p:spPr bwMode="auto">
          <a:xfrm>
            <a:off x="32004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3" name="object 70"/>
          <p:cNvSpPr>
            <a:spLocks noChangeArrowheads="1"/>
          </p:cNvSpPr>
          <p:nvPr/>
        </p:nvSpPr>
        <p:spPr bwMode="auto">
          <a:xfrm>
            <a:off x="32004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4" name="object 71"/>
          <p:cNvSpPr>
            <a:spLocks noChangeArrowheads="1"/>
          </p:cNvSpPr>
          <p:nvPr/>
        </p:nvSpPr>
        <p:spPr bwMode="auto">
          <a:xfrm>
            <a:off x="46482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5" name="object 72"/>
          <p:cNvSpPr>
            <a:spLocks noChangeArrowheads="1"/>
          </p:cNvSpPr>
          <p:nvPr/>
        </p:nvSpPr>
        <p:spPr bwMode="auto">
          <a:xfrm>
            <a:off x="46482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6" name="object 73"/>
          <p:cNvSpPr>
            <a:spLocks noChangeArrowheads="1"/>
          </p:cNvSpPr>
          <p:nvPr/>
        </p:nvSpPr>
        <p:spPr bwMode="auto">
          <a:xfrm>
            <a:off x="46482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7" name="object 74"/>
          <p:cNvSpPr>
            <a:spLocks noChangeArrowheads="1"/>
          </p:cNvSpPr>
          <p:nvPr/>
        </p:nvSpPr>
        <p:spPr bwMode="auto">
          <a:xfrm>
            <a:off x="60198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8" name="object 75"/>
          <p:cNvSpPr>
            <a:spLocks noChangeArrowheads="1"/>
          </p:cNvSpPr>
          <p:nvPr/>
        </p:nvSpPr>
        <p:spPr bwMode="auto">
          <a:xfrm>
            <a:off x="60198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29" name="object 76"/>
          <p:cNvSpPr>
            <a:spLocks noChangeArrowheads="1"/>
          </p:cNvSpPr>
          <p:nvPr/>
        </p:nvSpPr>
        <p:spPr bwMode="auto">
          <a:xfrm>
            <a:off x="60198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7130" name="object 77"/>
          <p:cNvSpPr>
            <a:spLocks noChangeArrowheads="1"/>
          </p:cNvSpPr>
          <p:nvPr/>
        </p:nvSpPr>
        <p:spPr bwMode="auto">
          <a:xfrm>
            <a:off x="4419600" y="2114550"/>
            <a:ext cx="1219200" cy="76200"/>
          </a:xfrm>
          <a:custGeom>
            <a:avLst/>
            <a:gdLst>
              <a:gd name="T0" fmla="*/ 0 w 1219200"/>
              <a:gd name="T1" fmla="*/ 0 h 76200"/>
              <a:gd name="T2" fmla="*/ 1219200 w 1219200"/>
              <a:gd name="T3" fmla="*/ 76200 h 76200"/>
            </a:gdLst>
            <a:ahLst/>
            <a:cxnLst/>
            <a:rect l="T0" t="T1" r="T2" b="T3"/>
            <a:pathLst>
              <a:path w="1219200" h="76200">
                <a:moveTo>
                  <a:pt x="114300" y="38099"/>
                </a:moveTo>
                <a:lnTo>
                  <a:pt x="1219200" y="38100"/>
                </a:lnTo>
                <a:lnTo>
                  <a:pt x="1219200" y="0"/>
                </a:lnTo>
                <a:lnTo>
                  <a:pt x="95250" y="0"/>
                </a:lnTo>
                <a:lnTo>
                  <a:pt x="95250" y="38100"/>
                </a:lnTo>
                <a:lnTo>
                  <a:pt x="114300" y="38099"/>
                </a:lnTo>
                <a:close/>
              </a:path>
              <a:path w="1219200" h="76200">
                <a:moveTo>
                  <a:pt x="114299" y="0"/>
                </a:moveTo>
                <a:lnTo>
                  <a:pt x="114300" y="-38100"/>
                </a:lnTo>
                <a:lnTo>
                  <a:pt x="0" y="19050"/>
                </a:lnTo>
                <a:lnTo>
                  <a:pt x="114300" y="76200"/>
                </a:lnTo>
                <a:lnTo>
                  <a:pt x="114300" y="38099"/>
                </a:lnTo>
                <a:lnTo>
                  <a:pt x="95250" y="38100"/>
                </a:lnTo>
                <a:lnTo>
                  <a:pt x="95250" y="0"/>
                </a:lnTo>
                <a:lnTo>
                  <a:pt x="114299" y="0"/>
                </a:lnTo>
                <a:close/>
              </a:path>
            </a:pathLst>
          </a:custGeom>
          <a:solidFill>
            <a:srgbClr val="FF0000"/>
          </a:solidFill>
          <a:ln w="9525">
            <a:noFill/>
            <a:miter lim="800000"/>
            <a:headEnd/>
            <a:tailEnd/>
          </a:ln>
        </p:spPr>
        <p:txBody>
          <a:bodyPr lIns="0" tIns="0" rIns="0" bIns="0"/>
          <a:lstStyle/>
          <a:p>
            <a:endParaRPr lang="id-ID"/>
          </a:p>
        </p:txBody>
      </p:sp>
      <p:sp>
        <p:nvSpPr>
          <p:cNvPr id="47131" name="object 78"/>
          <p:cNvSpPr>
            <a:spLocks noChangeArrowheads="1"/>
          </p:cNvSpPr>
          <p:nvPr/>
        </p:nvSpPr>
        <p:spPr bwMode="auto">
          <a:xfrm>
            <a:off x="4376738" y="2133600"/>
            <a:ext cx="85725" cy="1295400"/>
          </a:xfrm>
          <a:custGeom>
            <a:avLst/>
            <a:gdLst>
              <a:gd name="T0" fmla="*/ 0 w 85725"/>
              <a:gd name="T1" fmla="*/ 0 h 1295400"/>
              <a:gd name="T2" fmla="*/ 85725 w 85725"/>
              <a:gd name="T3" fmla="*/ 1295400 h 1295400"/>
            </a:gdLst>
            <a:ahLst/>
            <a:cxnLst/>
            <a:rect l="T0" t="T1" r="T2" b="T3"/>
            <a:pathLst>
              <a:path w="85725" h="1295400">
                <a:moveTo>
                  <a:pt x="28575" y="1209674"/>
                </a:moveTo>
                <a:lnTo>
                  <a:pt x="0" y="1209675"/>
                </a:lnTo>
                <a:lnTo>
                  <a:pt x="42925" y="1295400"/>
                </a:lnTo>
                <a:lnTo>
                  <a:pt x="85725" y="1209675"/>
                </a:lnTo>
                <a:lnTo>
                  <a:pt x="57149" y="1209675"/>
                </a:lnTo>
                <a:lnTo>
                  <a:pt x="57150" y="1223899"/>
                </a:lnTo>
                <a:lnTo>
                  <a:pt x="28575" y="1223899"/>
                </a:lnTo>
                <a:lnTo>
                  <a:pt x="28575" y="1209674"/>
                </a:lnTo>
                <a:close/>
              </a:path>
              <a:path w="85725" h="1295400">
                <a:moveTo>
                  <a:pt x="28575" y="1223899"/>
                </a:moveTo>
                <a:lnTo>
                  <a:pt x="57150" y="1223899"/>
                </a:lnTo>
                <a:lnTo>
                  <a:pt x="57150" y="0"/>
                </a:lnTo>
                <a:lnTo>
                  <a:pt x="28575" y="0"/>
                </a:lnTo>
                <a:lnTo>
                  <a:pt x="28575" y="1223899"/>
                </a:lnTo>
                <a:close/>
              </a:path>
            </a:pathLst>
          </a:custGeom>
          <a:solidFill>
            <a:srgbClr val="FF0000"/>
          </a:solidFill>
          <a:ln w="9525">
            <a:noFill/>
            <a:miter lim="800000"/>
            <a:headEnd/>
            <a:tailEnd/>
          </a:ln>
        </p:spPr>
        <p:txBody>
          <a:bodyPr lIns="0" tIns="0" rIns="0" bIns="0"/>
          <a:lstStyle/>
          <a:p>
            <a:endParaRPr lang="id-ID"/>
          </a:p>
        </p:txBody>
      </p:sp>
      <p:sp>
        <p:nvSpPr>
          <p:cNvPr id="47132" name="object 79"/>
          <p:cNvSpPr>
            <a:spLocks noChangeArrowheads="1"/>
          </p:cNvSpPr>
          <p:nvPr/>
        </p:nvSpPr>
        <p:spPr bwMode="auto">
          <a:xfrm>
            <a:off x="4648200" y="3462338"/>
            <a:ext cx="1066800" cy="85725"/>
          </a:xfrm>
          <a:custGeom>
            <a:avLst/>
            <a:gdLst>
              <a:gd name="T0" fmla="*/ 0 w 1066800"/>
              <a:gd name="T1" fmla="*/ 0 h 85725"/>
              <a:gd name="T2" fmla="*/ 1066800 w 1066800"/>
              <a:gd name="T3" fmla="*/ 85725 h 85725"/>
            </a:gdLst>
            <a:ahLst/>
            <a:cxnLst/>
            <a:rect l="T0" t="T1" r="T2" b="T3"/>
            <a:pathLst>
              <a:path w="1066800" h="85725">
                <a:moveTo>
                  <a:pt x="995299" y="57150"/>
                </a:moveTo>
                <a:lnTo>
                  <a:pt x="981075" y="57149"/>
                </a:lnTo>
                <a:lnTo>
                  <a:pt x="981075" y="85725"/>
                </a:lnTo>
                <a:lnTo>
                  <a:pt x="1066800" y="42925"/>
                </a:lnTo>
                <a:lnTo>
                  <a:pt x="995299" y="57150"/>
                </a:lnTo>
                <a:close/>
              </a:path>
              <a:path w="1066800" h="85725">
                <a:moveTo>
                  <a:pt x="995299" y="28575"/>
                </a:moveTo>
                <a:lnTo>
                  <a:pt x="981075" y="0"/>
                </a:lnTo>
                <a:lnTo>
                  <a:pt x="981075" y="28574"/>
                </a:lnTo>
                <a:lnTo>
                  <a:pt x="995299" y="28575"/>
                </a:lnTo>
                <a:close/>
              </a:path>
              <a:path w="1066800" h="85725">
                <a:moveTo>
                  <a:pt x="0" y="28575"/>
                </a:moveTo>
                <a:lnTo>
                  <a:pt x="0" y="57150"/>
                </a:lnTo>
                <a:lnTo>
                  <a:pt x="995299" y="57150"/>
                </a:lnTo>
                <a:lnTo>
                  <a:pt x="1066800" y="42925"/>
                </a:lnTo>
                <a:lnTo>
                  <a:pt x="981075" y="0"/>
                </a:lnTo>
                <a:lnTo>
                  <a:pt x="9952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47133" name="object 80"/>
          <p:cNvSpPr>
            <a:spLocks noChangeArrowheads="1"/>
          </p:cNvSpPr>
          <p:nvPr/>
        </p:nvSpPr>
        <p:spPr bwMode="auto">
          <a:xfrm>
            <a:off x="5748338" y="2362200"/>
            <a:ext cx="85725" cy="1066800"/>
          </a:xfrm>
          <a:custGeom>
            <a:avLst/>
            <a:gdLst>
              <a:gd name="T0" fmla="*/ 0 w 85725"/>
              <a:gd name="T1" fmla="*/ 0 h 1066800"/>
              <a:gd name="T2" fmla="*/ 85725 w 85725"/>
              <a:gd name="T3" fmla="*/ 1066800 h 1066800"/>
            </a:gdLst>
            <a:ahLst/>
            <a:cxnLst/>
            <a:rect l="T0" t="T1" r="T2" b="T3"/>
            <a:pathLst>
              <a:path w="85725" h="1066800">
                <a:moveTo>
                  <a:pt x="28575" y="1066800"/>
                </a:moveTo>
                <a:lnTo>
                  <a:pt x="57150" y="1066800"/>
                </a:lnTo>
                <a:lnTo>
                  <a:pt x="57150" y="71374"/>
                </a:lnTo>
                <a:lnTo>
                  <a:pt x="85725" y="85725"/>
                </a:lnTo>
                <a:lnTo>
                  <a:pt x="42925" y="0"/>
                </a:lnTo>
                <a:lnTo>
                  <a:pt x="28575" y="71374"/>
                </a:lnTo>
                <a:lnTo>
                  <a:pt x="28575" y="1066800"/>
                </a:lnTo>
                <a:close/>
              </a:path>
              <a:path w="85725" h="1066800">
                <a:moveTo>
                  <a:pt x="28575" y="71374"/>
                </a:moveTo>
                <a:lnTo>
                  <a:pt x="42925" y="0"/>
                </a:lnTo>
                <a:lnTo>
                  <a:pt x="0" y="85725"/>
                </a:lnTo>
                <a:lnTo>
                  <a:pt x="28575" y="85724"/>
                </a:lnTo>
                <a:lnTo>
                  <a:pt x="28575" y="71374"/>
                </a:lnTo>
                <a:close/>
              </a:path>
              <a:path w="85725" h="10668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52" name="object 52"/>
          <p:cNvSpPr txBox="1"/>
          <p:nvPr/>
        </p:nvSpPr>
        <p:spPr>
          <a:xfrm>
            <a:off x="1069975" y="4719638"/>
            <a:ext cx="3690938" cy="1076325"/>
          </a:xfrm>
          <a:prstGeom prst="rect">
            <a:avLst/>
          </a:prstGeom>
        </p:spPr>
        <p:txBody>
          <a:bodyPr lIns="0" tIns="0" rIns="0" bIns="0"/>
          <a:lstStyle/>
          <a:p>
            <a:pPr marL="12700">
              <a:lnSpc>
                <a:spcPts val="1938"/>
              </a:lnSpc>
              <a:spcBef>
                <a:spcPts val="100"/>
              </a:spcBef>
            </a:pPr>
            <a:r>
              <a:rPr lang="id-ID">
                <a:cs typeface="Arial" charset="0"/>
              </a:rPr>
              <a:t>Contoh:</a:t>
            </a:r>
          </a:p>
          <a:p>
            <a:pPr marL="12700">
              <a:lnSpc>
                <a:spcPct val="96000"/>
              </a:lnSpc>
              <a:spcBef>
                <a:spcPts val="1075"/>
              </a:spcBef>
            </a:pPr>
            <a:r>
              <a:rPr lang="id-ID">
                <a:cs typeface="Arial" charset="0"/>
              </a:rPr>
              <a:t>Jalur 1:</a:t>
            </a:r>
          </a:p>
          <a:p>
            <a:pPr marL="12700">
              <a:lnSpc>
                <a:spcPct val="96000"/>
              </a:lnSpc>
              <a:spcBef>
                <a:spcPts val="1175"/>
              </a:spcBef>
            </a:pPr>
            <a:r>
              <a:rPr lang="id-ID">
                <a:cs typeface="Arial" charset="0"/>
              </a:rPr>
              <a:t>+WC-WB+PB-PC =+8-5+10-19 = -6</a:t>
            </a:r>
          </a:p>
        </p:txBody>
      </p:sp>
      <p:sp>
        <p:nvSpPr>
          <p:cNvPr id="50" name="object 50"/>
          <p:cNvSpPr txBox="1"/>
          <p:nvPr/>
        </p:nvSpPr>
        <p:spPr>
          <a:xfrm>
            <a:off x="1066800" y="914400"/>
            <a:ext cx="1401763" cy="7350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9" name="object 49"/>
          <p:cNvSpPr txBox="1"/>
          <p:nvPr/>
        </p:nvSpPr>
        <p:spPr>
          <a:xfrm>
            <a:off x="2468563" y="914400"/>
            <a:ext cx="1401762" cy="7350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3870325" y="914400"/>
            <a:ext cx="1403350" cy="7350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5273675" y="914400"/>
            <a:ext cx="1401763" cy="7350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675438" y="914400"/>
            <a:ext cx="1401762" cy="7350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1066800" y="1649413"/>
            <a:ext cx="1401763" cy="661987"/>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7141" name="object 44"/>
          <p:cNvSpPr txBox="1">
            <a:spLocks noChangeArrowheads="1"/>
          </p:cNvSpPr>
          <p:nvPr/>
        </p:nvSpPr>
        <p:spPr bwMode="auto">
          <a:xfrm>
            <a:off x="2468563" y="16494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3200400" y="1649413"/>
            <a:ext cx="609600" cy="373062"/>
          </a:xfrm>
          <a:prstGeom prst="rect">
            <a:avLst/>
          </a:prstGeom>
        </p:spPr>
        <p:txBody>
          <a:bodyPr lIns="0" tIns="0" rIns="0" bIns="0"/>
          <a:lstStyle/>
          <a:p>
            <a:pPr>
              <a:lnSpc>
                <a:spcPts val="600"/>
              </a:lnSpc>
              <a:spcBef>
                <a:spcPts val="33"/>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47143" name="object 42"/>
          <p:cNvSpPr txBox="1">
            <a:spLocks noChangeArrowheads="1"/>
          </p:cNvSpPr>
          <p:nvPr/>
        </p:nvSpPr>
        <p:spPr bwMode="auto">
          <a:xfrm>
            <a:off x="3810000" y="16494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44" name="object 41"/>
          <p:cNvSpPr txBox="1">
            <a:spLocks noChangeArrowheads="1"/>
          </p:cNvSpPr>
          <p:nvPr/>
        </p:nvSpPr>
        <p:spPr bwMode="auto">
          <a:xfrm>
            <a:off x="3870325" y="16494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4648200" y="16494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47146" name="object 39"/>
          <p:cNvSpPr txBox="1">
            <a:spLocks noChangeArrowheads="1"/>
          </p:cNvSpPr>
          <p:nvPr/>
        </p:nvSpPr>
        <p:spPr bwMode="auto">
          <a:xfrm>
            <a:off x="5273675" y="16494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6019800" y="1649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47148" name="object 37"/>
          <p:cNvSpPr txBox="1">
            <a:spLocks noChangeArrowheads="1"/>
          </p:cNvSpPr>
          <p:nvPr/>
        </p:nvSpPr>
        <p:spPr bwMode="auto">
          <a:xfrm>
            <a:off x="6629400" y="16494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675438" y="16494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47150" name="object 35"/>
          <p:cNvSpPr txBox="1">
            <a:spLocks noChangeArrowheads="1"/>
          </p:cNvSpPr>
          <p:nvPr/>
        </p:nvSpPr>
        <p:spPr bwMode="auto">
          <a:xfrm>
            <a:off x="2468563" y="2022475"/>
            <a:ext cx="1401762" cy="288925"/>
          </a:xfrm>
          <a:prstGeom prst="rect">
            <a:avLst/>
          </a:prstGeom>
          <a:noFill/>
          <a:ln w="9525">
            <a:noFill/>
            <a:miter lim="800000"/>
            <a:headEnd/>
            <a:tailEnd/>
          </a:ln>
        </p:spPr>
        <p:txBody>
          <a:bodyPr lIns="0" tIns="0" rIns="0" bIns="0"/>
          <a:lstStyle/>
          <a:p>
            <a:pPr marL="90488">
              <a:lnSpc>
                <a:spcPts val="1625"/>
              </a:lnSpc>
              <a:spcBef>
                <a:spcPts val="75"/>
              </a:spcBef>
            </a:pPr>
            <a:r>
              <a:rPr lang="id-ID" sz="1600">
                <a:solidFill>
                  <a:srgbClr val="333399"/>
                </a:solidFill>
                <a:cs typeface="Arial" charset="0"/>
              </a:rPr>
              <a:t>50</a:t>
            </a:r>
            <a:endParaRPr lang="id-ID" sz="1600">
              <a:cs typeface="Arial" charset="0"/>
            </a:endParaRPr>
          </a:p>
        </p:txBody>
      </p:sp>
      <p:sp>
        <p:nvSpPr>
          <p:cNvPr id="34" name="object 34"/>
          <p:cNvSpPr txBox="1"/>
          <p:nvPr/>
        </p:nvSpPr>
        <p:spPr>
          <a:xfrm>
            <a:off x="3870325" y="2022475"/>
            <a:ext cx="1403350" cy="288925"/>
          </a:xfrm>
          <a:prstGeom prst="rect">
            <a:avLst/>
          </a:prstGeom>
        </p:spPr>
        <p:txBody>
          <a:bodyPr lIns="0" tIns="0" rIns="0" bIns="0"/>
          <a:lstStyle/>
          <a:p>
            <a:pPr marL="204850">
              <a:lnSpc>
                <a:spcPts val="1635"/>
              </a:lnSpc>
              <a:spcBef>
                <a:spcPts val="81"/>
              </a:spcBef>
              <a:defRPr/>
            </a:pPr>
            <a:r>
              <a:rPr sz="1600" dirty="0">
                <a:solidFill>
                  <a:srgbClr val="333399"/>
                </a:solidFill>
                <a:latin typeface="Arial"/>
                <a:cs typeface="Arial"/>
              </a:rPr>
              <a:t>4</a:t>
            </a:r>
            <a:r>
              <a:rPr sz="1600" spc="-139" dirty="0">
                <a:solidFill>
                  <a:srgbClr val="333399"/>
                </a:solidFill>
                <a:latin typeface="Arial"/>
                <a:cs typeface="Arial"/>
              </a:rPr>
              <a:t>0</a:t>
            </a:r>
            <a:r>
              <a:rPr sz="2100" baseline="20705" dirty="0">
                <a:latin typeface="Arial"/>
                <a:cs typeface="Arial"/>
              </a:rPr>
              <a:t>(-)</a:t>
            </a:r>
            <a:endParaRPr sz="1400">
              <a:latin typeface="Arial"/>
              <a:cs typeface="Arial"/>
            </a:endParaRPr>
          </a:p>
        </p:txBody>
      </p:sp>
      <p:sp>
        <p:nvSpPr>
          <p:cNvPr id="47152" name="object 33"/>
          <p:cNvSpPr txBox="1">
            <a:spLocks noChangeArrowheads="1"/>
          </p:cNvSpPr>
          <p:nvPr/>
        </p:nvSpPr>
        <p:spPr bwMode="auto">
          <a:xfrm>
            <a:off x="5273675" y="2022475"/>
            <a:ext cx="1401763" cy="288925"/>
          </a:xfrm>
          <a:prstGeom prst="rect">
            <a:avLst/>
          </a:prstGeom>
          <a:noFill/>
          <a:ln w="9525">
            <a:noFill/>
            <a:miter lim="800000"/>
            <a:headEnd/>
            <a:tailEnd/>
          </a:ln>
        </p:spPr>
        <p:txBody>
          <a:bodyPr lIns="0" tIns="0" rIns="0" bIns="0"/>
          <a:lstStyle/>
          <a:p>
            <a:pPr marL="381000">
              <a:lnSpc>
                <a:spcPts val="1100"/>
              </a:lnSpc>
              <a:spcBef>
                <a:spcPts val="50"/>
              </a:spcBef>
            </a:pPr>
            <a:r>
              <a:rPr lang="id-ID" sz="2100" baseline="4000">
                <a:cs typeface="Arial" charset="0"/>
              </a:rPr>
              <a:t>(+)</a:t>
            </a:r>
            <a:endParaRPr lang="id-ID" sz="1400">
              <a:cs typeface="Arial" charset="0"/>
            </a:endParaRPr>
          </a:p>
        </p:txBody>
      </p:sp>
      <p:sp>
        <p:nvSpPr>
          <p:cNvPr id="32" name="object 32"/>
          <p:cNvSpPr txBox="1"/>
          <p:nvPr/>
        </p:nvSpPr>
        <p:spPr>
          <a:xfrm>
            <a:off x="1066800" y="2311400"/>
            <a:ext cx="1401763" cy="658813"/>
          </a:xfrm>
          <a:prstGeom prst="rect">
            <a:avLst/>
          </a:prstGeom>
        </p:spPr>
        <p:txBody>
          <a:bodyPr lIns="0" tIns="0" rIns="0" bIns="0"/>
          <a:lstStyle/>
          <a:p>
            <a:pPr marL="31153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47154" name="object 31"/>
          <p:cNvSpPr txBox="1">
            <a:spLocks noChangeArrowheads="1"/>
          </p:cNvSpPr>
          <p:nvPr/>
        </p:nvSpPr>
        <p:spPr bwMode="auto">
          <a:xfrm>
            <a:off x="2468563" y="23114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55" name="object 30"/>
          <p:cNvSpPr txBox="1">
            <a:spLocks noChangeArrowheads="1"/>
          </p:cNvSpPr>
          <p:nvPr/>
        </p:nvSpPr>
        <p:spPr bwMode="auto">
          <a:xfrm>
            <a:off x="32004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47156" name="object 29"/>
          <p:cNvSpPr txBox="1">
            <a:spLocks noChangeArrowheads="1"/>
          </p:cNvSpPr>
          <p:nvPr/>
        </p:nvSpPr>
        <p:spPr bwMode="auto">
          <a:xfrm>
            <a:off x="3810000" y="23114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57" name="object 28"/>
          <p:cNvSpPr txBox="1">
            <a:spLocks noChangeArrowheads="1"/>
          </p:cNvSpPr>
          <p:nvPr/>
        </p:nvSpPr>
        <p:spPr bwMode="auto">
          <a:xfrm>
            <a:off x="3870325" y="23114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58" name="object 27"/>
          <p:cNvSpPr txBox="1">
            <a:spLocks noChangeArrowheads="1"/>
          </p:cNvSpPr>
          <p:nvPr/>
        </p:nvSpPr>
        <p:spPr bwMode="auto">
          <a:xfrm>
            <a:off x="4648200" y="23114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47159" name="object 26"/>
          <p:cNvSpPr txBox="1">
            <a:spLocks noChangeArrowheads="1"/>
          </p:cNvSpPr>
          <p:nvPr/>
        </p:nvSpPr>
        <p:spPr bwMode="auto">
          <a:xfrm>
            <a:off x="5273675" y="23114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60" name="object 25"/>
          <p:cNvSpPr txBox="1">
            <a:spLocks noChangeArrowheads="1"/>
          </p:cNvSpPr>
          <p:nvPr/>
        </p:nvSpPr>
        <p:spPr bwMode="auto">
          <a:xfrm>
            <a:off x="60198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47161" name="object 24"/>
          <p:cNvSpPr txBox="1">
            <a:spLocks noChangeArrowheads="1"/>
          </p:cNvSpPr>
          <p:nvPr/>
        </p:nvSpPr>
        <p:spPr bwMode="auto">
          <a:xfrm>
            <a:off x="6629400" y="23114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675438" y="23114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47163" name="object 22"/>
          <p:cNvSpPr txBox="1">
            <a:spLocks noChangeArrowheads="1"/>
          </p:cNvSpPr>
          <p:nvPr/>
        </p:nvSpPr>
        <p:spPr bwMode="auto">
          <a:xfrm>
            <a:off x="2468563" y="2632075"/>
            <a:ext cx="1401762"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64" name="object 21"/>
          <p:cNvSpPr txBox="1">
            <a:spLocks noChangeArrowheads="1"/>
          </p:cNvSpPr>
          <p:nvPr/>
        </p:nvSpPr>
        <p:spPr bwMode="auto">
          <a:xfrm>
            <a:off x="3870325" y="2632075"/>
            <a:ext cx="1403350" cy="338138"/>
          </a:xfrm>
          <a:prstGeom prst="rect">
            <a:avLst/>
          </a:prstGeom>
          <a:noFill/>
          <a:ln w="9525">
            <a:noFill/>
            <a:miter lim="800000"/>
            <a:headEnd/>
            <a:tailEnd/>
          </a:ln>
        </p:spPr>
        <p:txBody>
          <a:bodyPr lIns="0" tIns="0" rIns="0" bIns="0"/>
          <a:lstStyle/>
          <a:p>
            <a:pPr marL="204788">
              <a:lnSpc>
                <a:spcPct val="96000"/>
              </a:lnSpc>
              <a:spcBef>
                <a:spcPts val="200"/>
              </a:spcBef>
            </a:pPr>
            <a:r>
              <a:rPr lang="id-ID" sz="1600">
                <a:solidFill>
                  <a:srgbClr val="333399"/>
                </a:solidFill>
                <a:cs typeface="Arial" charset="0"/>
              </a:rPr>
              <a:t>60</a:t>
            </a:r>
            <a:endParaRPr lang="id-ID" sz="1600">
              <a:cs typeface="Arial" charset="0"/>
            </a:endParaRPr>
          </a:p>
        </p:txBody>
      </p:sp>
      <p:sp>
        <p:nvSpPr>
          <p:cNvPr id="47165" name="object 20"/>
          <p:cNvSpPr txBox="1">
            <a:spLocks noChangeArrowheads="1"/>
          </p:cNvSpPr>
          <p:nvPr/>
        </p:nvSpPr>
        <p:spPr bwMode="auto">
          <a:xfrm>
            <a:off x="5273675" y="26320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1066800" y="2970213"/>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47167" name="object 18"/>
          <p:cNvSpPr txBox="1">
            <a:spLocks noChangeArrowheads="1"/>
          </p:cNvSpPr>
          <p:nvPr/>
        </p:nvSpPr>
        <p:spPr bwMode="auto">
          <a:xfrm>
            <a:off x="2468563" y="29702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68" name="object 17"/>
          <p:cNvSpPr txBox="1">
            <a:spLocks noChangeArrowheads="1"/>
          </p:cNvSpPr>
          <p:nvPr/>
        </p:nvSpPr>
        <p:spPr bwMode="auto">
          <a:xfrm>
            <a:off x="32004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47169" name="object 16"/>
          <p:cNvSpPr txBox="1">
            <a:spLocks noChangeArrowheads="1"/>
          </p:cNvSpPr>
          <p:nvPr/>
        </p:nvSpPr>
        <p:spPr bwMode="auto">
          <a:xfrm>
            <a:off x="3810000" y="29702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70" name="object 15"/>
          <p:cNvSpPr txBox="1">
            <a:spLocks noChangeArrowheads="1"/>
          </p:cNvSpPr>
          <p:nvPr/>
        </p:nvSpPr>
        <p:spPr bwMode="auto">
          <a:xfrm>
            <a:off x="3870325" y="29702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71" name="object 14"/>
          <p:cNvSpPr txBox="1">
            <a:spLocks noChangeArrowheads="1"/>
          </p:cNvSpPr>
          <p:nvPr/>
        </p:nvSpPr>
        <p:spPr bwMode="auto">
          <a:xfrm>
            <a:off x="4648200" y="29702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47172" name="object 13"/>
          <p:cNvSpPr txBox="1">
            <a:spLocks noChangeArrowheads="1"/>
          </p:cNvSpPr>
          <p:nvPr/>
        </p:nvSpPr>
        <p:spPr bwMode="auto">
          <a:xfrm>
            <a:off x="5273675" y="29702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7173" name="object 12"/>
          <p:cNvSpPr txBox="1">
            <a:spLocks noChangeArrowheads="1"/>
          </p:cNvSpPr>
          <p:nvPr/>
        </p:nvSpPr>
        <p:spPr bwMode="auto">
          <a:xfrm>
            <a:off x="60198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47174" name="object 11"/>
          <p:cNvSpPr txBox="1">
            <a:spLocks noChangeArrowheads="1"/>
          </p:cNvSpPr>
          <p:nvPr/>
        </p:nvSpPr>
        <p:spPr bwMode="auto">
          <a:xfrm>
            <a:off x="6629400" y="29702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675438" y="29702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7176" name="object 9"/>
          <p:cNvSpPr txBox="1">
            <a:spLocks noChangeArrowheads="1"/>
          </p:cNvSpPr>
          <p:nvPr/>
        </p:nvSpPr>
        <p:spPr bwMode="auto">
          <a:xfrm>
            <a:off x="2468563" y="33178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8" name="object 8"/>
          <p:cNvSpPr txBox="1"/>
          <p:nvPr/>
        </p:nvSpPr>
        <p:spPr>
          <a:xfrm>
            <a:off x="3870325" y="3317875"/>
            <a:ext cx="1403350" cy="366713"/>
          </a:xfrm>
          <a:prstGeom prst="rect">
            <a:avLst/>
          </a:prstGeom>
        </p:spPr>
        <p:txBody>
          <a:bodyPr lIns="0" tIns="0" rIns="0" bIns="0"/>
          <a:lstStyle/>
          <a:p>
            <a:pPr marL="204850">
              <a:lnSpc>
                <a:spcPts val="2295"/>
              </a:lnSpc>
              <a:spcBef>
                <a:spcPts val="114"/>
              </a:spcBef>
              <a:defRPr/>
            </a:pPr>
            <a:r>
              <a:rPr sz="2400" baseline="12682" dirty="0">
                <a:solidFill>
                  <a:srgbClr val="333399"/>
                </a:solidFill>
                <a:latin typeface="Arial"/>
                <a:cs typeface="Arial"/>
              </a:rPr>
              <a:t>10</a:t>
            </a:r>
            <a:r>
              <a:rPr sz="2400" spc="2" baseline="12682" dirty="0">
                <a:solidFill>
                  <a:srgbClr val="333399"/>
                </a:solidFill>
                <a:latin typeface="Arial"/>
                <a:cs typeface="Arial"/>
              </a:rPr>
              <a:t> </a:t>
            </a:r>
            <a:r>
              <a:rPr sz="2100" baseline="-6211" dirty="0">
                <a:latin typeface="Arial"/>
                <a:cs typeface="Arial"/>
              </a:rPr>
              <a:t>(+)</a:t>
            </a:r>
            <a:endParaRPr sz="1400">
              <a:latin typeface="Arial"/>
              <a:cs typeface="Arial"/>
            </a:endParaRPr>
          </a:p>
        </p:txBody>
      </p:sp>
      <p:sp>
        <p:nvSpPr>
          <p:cNvPr id="7" name="object 7"/>
          <p:cNvSpPr txBox="1"/>
          <p:nvPr/>
        </p:nvSpPr>
        <p:spPr>
          <a:xfrm>
            <a:off x="5273675" y="3317875"/>
            <a:ext cx="1401763" cy="366713"/>
          </a:xfrm>
          <a:prstGeom prst="rect">
            <a:avLst/>
          </a:prstGeom>
        </p:spPr>
        <p:txBody>
          <a:bodyPr lIns="0" tIns="0" rIns="0" bIns="0"/>
          <a:lstStyle/>
          <a:p>
            <a:pPr marL="147192">
              <a:lnSpc>
                <a:spcPts val="2295"/>
              </a:lnSpc>
              <a:spcBef>
                <a:spcPts val="114"/>
              </a:spcBef>
              <a:defRPr/>
            </a:pPr>
            <a:r>
              <a:rPr sz="2400" baseline="12682" dirty="0">
                <a:solidFill>
                  <a:srgbClr val="333399"/>
                </a:solidFill>
                <a:latin typeface="Arial"/>
                <a:cs typeface="Arial"/>
              </a:rPr>
              <a:t>40 </a:t>
            </a:r>
            <a:r>
              <a:rPr sz="2400" spc="365" baseline="12682" dirty="0">
                <a:solidFill>
                  <a:srgbClr val="333399"/>
                </a:solidFill>
                <a:latin typeface="Arial"/>
                <a:cs typeface="Arial"/>
              </a:rPr>
              <a:t> </a:t>
            </a:r>
            <a:r>
              <a:rPr sz="2100" baseline="-6211" dirty="0">
                <a:latin typeface="Arial"/>
                <a:cs typeface="Arial"/>
              </a:rPr>
              <a:t>(-)</a:t>
            </a:r>
            <a:endParaRPr sz="1400">
              <a:latin typeface="Arial"/>
              <a:cs typeface="Arial"/>
            </a:endParaRPr>
          </a:p>
        </p:txBody>
      </p:sp>
      <p:sp>
        <p:nvSpPr>
          <p:cNvPr id="6" name="object 6"/>
          <p:cNvSpPr txBox="1"/>
          <p:nvPr/>
        </p:nvSpPr>
        <p:spPr>
          <a:xfrm>
            <a:off x="1066800" y="36845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468563"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870325" y="36845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273675" y="36845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675438"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object 53"/>
          <p:cNvSpPr>
            <a:spLocks noChangeArrowheads="1"/>
          </p:cNvSpPr>
          <p:nvPr/>
        </p:nvSpPr>
        <p:spPr bwMode="auto">
          <a:xfrm>
            <a:off x="2438400" y="25908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206116"/>
                </a:lnTo>
                <a:lnTo>
                  <a:pt x="2494" y="221386"/>
                </a:lnTo>
                <a:lnTo>
                  <a:pt x="5539" y="236261"/>
                </a:lnTo>
                <a:lnTo>
                  <a:pt x="9717" y="250691"/>
                </a:lnTo>
                <a:lnTo>
                  <a:pt x="14978" y="264628"/>
                </a:lnTo>
                <a:lnTo>
                  <a:pt x="21273" y="278021"/>
                </a:lnTo>
                <a:lnTo>
                  <a:pt x="28554" y="290823"/>
                </a:lnTo>
                <a:lnTo>
                  <a:pt x="36771" y="302983"/>
                </a:lnTo>
                <a:lnTo>
                  <a:pt x="45874" y="314453"/>
                </a:lnTo>
                <a:lnTo>
                  <a:pt x="55816" y="325183"/>
                </a:lnTo>
                <a:lnTo>
                  <a:pt x="66546" y="335125"/>
                </a:lnTo>
                <a:lnTo>
                  <a:pt x="78016" y="344228"/>
                </a:lnTo>
                <a:lnTo>
                  <a:pt x="90176" y="352445"/>
                </a:lnTo>
                <a:lnTo>
                  <a:pt x="102978" y="359726"/>
                </a:lnTo>
                <a:lnTo>
                  <a:pt x="116371" y="366021"/>
                </a:lnTo>
                <a:lnTo>
                  <a:pt x="130308" y="371282"/>
                </a:lnTo>
                <a:lnTo>
                  <a:pt x="144738" y="375460"/>
                </a:lnTo>
                <a:lnTo>
                  <a:pt x="159613" y="378505"/>
                </a:lnTo>
                <a:lnTo>
                  <a:pt x="174883" y="380368"/>
                </a:lnTo>
                <a:lnTo>
                  <a:pt x="190500" y="381000"/>
                </a:lnTo>
                <a:lnTo>
                  <a:pt x="206116" y="380368"/>
                </a:lnTo>
                <a:lnTo>
                  <a:pt x="221386" y="378505"/>
                </a:lnTo>
                <a:lnTo>
                  <a:pt x="236261" y="375460"/>
                </a:lnTo>
                <a:lnTo>
                  <a:pt x="250691" y="371282"/>
                </a:lnTo>
                <a:lnTo>
                  <a:pt x="264628" y="366021"/>
                </a:lnTo>
                <a:lnTo>
                  <a:pt x="278021" y="359726"/>
                </a:lnTo>
                <a:lnTo>
                  <a:pt x="290823" y="352445"/>
                </a:lnTo>
                <a:lnTo>
                  <a:pt x="302983" y="344228"/>
                </a:lnTo>
                <a:lnTo>
                  <a:pt x="314453" y="335125"/>
                </a:lnTo>
                <a:lnTo>
                  <a:pt x="325183" y="325183"/>
                </a:lnTo>
                <a:lnTo>
                  <a:pt x="335125" y="314453"/>
                </a:lnTo>
                <a:lnTo>
                  <a:pt x="344228" y="302983"/>
                </a:lnTo>
                <a:lnTo>
                  <a:pt x="352445" y="290823"/>
                </a:lnTo>
                <a:lnTo>
                  <a:pt x="359726" y="278021"/>
                </a:lnTo>
                <a:lnTo>
                  <a:pt x="366021" y="264628"/>
                </a:lnTo>
                <a:lnTo>
                  <a:pt x="371282" y="250691"/>
                </a:lnTo>
                <a:lnTo>
                  <a:pt x="375460" y="236261"/>
                </a:lnTo>
                <a:lnTo>
                  <a:pt x="378505" y="221386"/>
                </a:lnTo>
                <a:lnTo>
                  <a:pt x="380368" y="206116"/>
                </a:lnTo>
                <a:lnTo>
                  <a:pt x="381000" y="190500"/>
                </a:lnTo>
                <a:lnTo>
                  <a:pt x="380368" y="174883"/>
                </a:lnTo>
                <a:lnTo>
                  <a:pt x="378505" y="159613"/>
                </a:lnTo>
                <a:lnTo>
                  <a:pt x="375460" y="144738"/>
                </a:lnTo>
                <a:lnTo>
                  <a:pt x="371282" y="130308"/>
                </a:lnTo>
                <a:lnTo>
                  <a:pt x="366021" y="116371"/>
                </a:lnTo>
                <a:lnTo>
                  <a:pt x="359726" y="102978"/>
                </a:lnTo>
                <a:lnTo>
                  <a:pt x="352445" y="90176"/>
                </a:lnTo>
                <a:lnTo>
                  <a:pt x="344228" y="78016"/>
                </a:lnTo>
                <a:lnTo>
                  <a:pt x="335125" y="66546"/>
                </a:lnTo>
                <a:lnTo>
                  <a:pt x="325183" y="55816"/>
                </a:lnTo>
                <a:lnTo>
                  <a:pt x="314453" y="45874"/>
                </a:lnTo>
                <a:lnTo>
                  <a:pt x="302983" y="36771"/>
                </a:lnTo>
                <a:lnTo>
                  <a:pt x="290823" y="28554"/>
                </a:lnTo>
                <a:lnTo>
                  <a:pt x="278021" y="21273"/>
                </a:lnTo>
                <a:lnTo>
                  <a:pt x="264628" y="14978"/>
                </a:lnTo>
                <a:lnTo>
                  <a:pt x="250691" y="9717"/>
                </a:lnTo>
                <a:lnTo>
                  <a:pt x="236261" y="5539"/>
                </a:lnTo>
                <a:lnTo>
                  <a:pt x="221386" y="2494"/>
                </a:lnTo>
                <a:lnTo>
                  <a:pt x="206116" y="631"/>
                </a:lnTo>
                <a:lnTo>
                  <a:pt x="190500" y="0"/>
                </a:lnTo>
                <a:lnTo>
                  <a:pt x="174883" y="631"/>
                </a:lnTo>
                <a:lnTo>
                  <a:pt x="159613" y="2494"/>
                </a:lnTo>
                <a:lnTo>
                  <a:pt x="144738" y="5539"/>
                </a:lnTo>
                <a:lnTo>
                  <a:pt x="130308" y="9717"/>
                </a:lnTo>
                <a:lnTo>
                  <a:pt x="116371" y="14978"/>
                </a:lnTo>
                <a:lnTo>
                  <a:pt x="102978" y="21273"/>
                </a:lnTo>
                <a:lnTo>
                  <a:pt x="90176" y="28554"/>
                </a:lnTo>
                <a:lnTo>
                  <a:pt x="78016" y="36771"/>
                </a:lnTo>
                <a:lnTo>
                  <a:pt x="66546" y="45874"/>
                </a:lnTo>
                <a:lnTo>
                  <a:pt x="55816" y="55816"/>
                </a:lnTo>
                <a:lnTo>
                  <a:pt x="45874" y="66546"/>
                </a:lnTo>
                <a:lnTo>
                  <a:pt x="36771" y="78016"/>
                </a:lnTo>
                <a:lnTo>
                  <a:pt x="28554" y="90176"/>
                </a:lnTo>
                <a:lnTo>
                  <a:pt x="21273" y="102978"/>
                </a:lnTo>
                <a:lnTo>
                  <a:pt x="14978" y="116371"/>
                </a:lnTo>
                <a:lnTo>
                  <a:pt x="9717" y="130308"/>
                </a:lnTo>
                <a:lnTo>
                  <a:pt x="5539" y="144738"/>
                </a:lnTo>
                <a:lnTo>
                  <a:pt x="2494" y="159613"/>
                </a:lnTo>
                <a:lnTo>
                  <a:pt x="631"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48131" name="object 54"/>
          <p:cNvSpPr>
            <a:spLocks noChangeArrowheads="1"/>
          </p:cNvSpPr>
          <p:nvPr/>
        </p:nvSpPr>
        <p:spPr bwMode="auto">
          <a:xfrm>
            <a:off x="2438400" y="25908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174883"/>
                </a:lnTo>
                <a:lnTo>
                  <a:pt x="2494" y="159613"/>
                </a:lnTo>
                <a:lnTo>
                  <a:pt x="5539" y="144738"/>
                </a:lnTo>
                <a:lnTo>
                  <a:pt x="9717" y="130308"/>
                </a:lnTo>
                <a:lnTo>
                  <a:pt x="14978" y="116371"/>
                </a:lnTo>
                <a:lnTo>
                  <a:pt x="21273" y="102978"/>
                </a:lnTo>
                <a:lnTo>
                  <a:pt x="28554" y="90176"/>
                </a:lnTo>
                <a:lnTo>
                  <a:pt x="36771" y="78016"/>
                </a:lnTo>
                <a:lnTo>
                  <a:pt x="45874" y="66546"/>
                </a:lnTo>
                <a:lnTo>
                  <a:pt x="55816" y="55816"/>
                </a:lnTo>
                <a:lnTo>
                  <a:pt x="66546" y="45874"/>
                </a:lnTo>
                <a:lnTo>
                  <a:pt x="78016" y="36771"/>
                </a:lnTo>
                <a:lnTo>
                  <a:pt x="90176" y="28554"/>
                </a:lnTo>
                <a:lnTo>
                  <a:pt x="102978" y="21273"/>
                </a:lnTo>
                <a:lnTo>
                  <a:pt x="116371" y="14978"/>
                </a:lnTo>
                <a:lnTo>
                  <a:pt x="130308" y="9717"/>
                </a:lnTo>
                <a:lnTo>
                  <a:pt x="144738" y="5539"/>
                </a:lnTo>
                <a:lnTo>
                  <a:pt x="159613" y="2494"/>
                </a:lnTo>
                <a:lnTo>
                  <a:pt x="174883" y="631"/>
                </a:lnTo>
                <a:lnTo>
                  <a:pt x="190500" y="0"/>
                </a:lnTo>
                <a:lnTo>
                  <a:pt x="206116" y="631"/>
                </a:lnTo>
                <a:lnTo>
                  <a:pt x="221386" y="2494"/>
                </a:lnTo>
                <a:lnTo>
                  <a:pt x="236261" y="5539"/>
                </a:lnTo>
                <a:lnTo>
                  <a:pt x="250691" y="9717"/>
                </a:lnTo>
                <a:lnTo>
                  <a:pt x="264628" y="14978"/>
                </a:lnTo>
                <a:lnTo>
                  <a:pt x="278021" y="21273"/>
                </a:lnTo>
                <a:lnTo>
                  <a:pt x="290823" y="28554"/>
                </a:lnTo>
                <a:lnTo>
                  <a:pt x="302983" y="36771"/>
                </a:lnTo>
                <a:lnTo>
                  <a:pt x="314453" y="45874"/>
                </a:lnTo>
                <a:lnTo>
                  <a:pt x="325183" y="55816"/>
                </a:lnTo>
                <a:lnTo>
                  <a:pt x="335125" y="66546"/>
                </a:lnTo>
                <a:lnTo>
                  <a:pt x="344228" y="78016"/>
                </a:lnTo>
                <a:lnTo>
                  <a:pt x="352445" y="90176"/>
                </a:lnTo>
                <a:lnTo>
                  <a:pt x="359726" y="102978"/>
                </a:lnTo>
                <a:lnTo>
                  <a:pt x="366021" y="116371"/>
                </a:lnTo>
                <a:lnTo>
                  <a:pt x="371282" y="130308"/>
                </a:lnTo>
                <a:lnTo>
                  <a:pt x="375460" y="144738"/>
                </a:lnTo>
                <a:lnTo>
                  <a:pt x="378505" y="159613"/>
                </a:lnTo>
                <a:lnTo>
                  <a:pt x="380368" y="174883"/>
                </a:lnTo>
                <a:lnTo>
                  <a:pt x="381000" y="190500"/>
                </a:lnTo>
                <a:lnTo>
                  <a:pt x="380368" y="206116"/>
                </a:lnTo>
                <a:lnTo>
                  <a:pt x="378505" y="221386"/>
                </a:lnTo>
                <a:lnTo>
                  <a:pt x="375460" y="236261"/>
                </a:lnTo>
                <a:lnTo>
                  <a:pt x="371282" y="250691"/>
                </a:lnTo>
                <a:lnTo>
                  <a:pt x="366021" y="264628"/>
                </a:lnTo>
                <a:lnTo>
                  <a:pt x="359726" y="278021"/>
                </a:lnTo>
                <a:lnTo>
                  <a:pt x="352445" y="290823"/>
                </a:lnTo>
                <a:lnTo>
                  <a:pt x="344228" y="302983"/>
                </a:lnTo>
                <a:lnTo>
                  <a:pt x="335125" y="314453"/>
                </a:lnTo>
                <a:lnTo>
                  <a:pt x="325183" y="325183"/>
                </a:lnTo>
                <a:lnTo>
                  <a:pt x="314453" y="335125"/>
                </a:lnTo>
                <a:lnTo>
                  <a:pt x="302983" y="344228"/>
                </a:lnTo>
                <a:lnTo>
                  <a:pt x="290823" y="352445"/>
                </a:lnTo>
                <a:lnTo>
                  <a:pt x="278021" y="359726"/>
                </a:lnTo>
                <a:lnTo>
                  <a:pt x="264628" y="366021"/>
                </a:lnTo>
                <a:lnTo>
                  <a:pt x="250691" y="371282"/>
                </a:lnTo>
                <a:lnTo>
                  <a:pt x="236261" y="375460"/>
                </a:lnTo>
                <a:lnTo>
                  <a:pt x="221386" y="378505"/>
                </a:lnTo>
                <a:lnTo>
                  <a:pt x="206116" y="380368"/>
                </a:lnTo>
                <a:lnTo>
                  <a:pt x="190500" y="381000"/>
                </a:lnTo>
                <a:lnTo>
                  <a:pt x="174883" y="380368"/>
                </a:lnTo>
                <a:lnTo>
                  <a:pt x="159613" y="378505"/>
                </a:lnTo>
                <a:lnTo>
                  <a:pt x="144738" y="375460"/>
                </a:lnTo>
                <a:lnTo>
                  <a:pt x="130308" y="371282"/>
                </a:lnTo>
                <a:lnTo>
                  <a:pt x="116371" y="366021"/>
                </a:lnTo>
                <a:lnTo>
                  <a:pt x="102978" y="359726"/>
                </a:lnTo>
                <a:lnTo>
                  <a:pt x="90176" y="352445"/>
                </a:lnTo>
                <a:lnTo>
                  <a:pt x="78016" y="344228"/>
                </a:lnTo>
                <a:lnTo>
                  <a:pt x="66546" y="335125"/>
                </a:lnTo>
                <a:lnTo>
                  <a:pt x="55816" y="325183"/>
                </a:lnTo>
                <a:lnTo>
                  <a:pt x="45874" y="314453"/>
                </a:lnTo>
                <a:lnTo>
                  <a:pt x="36771" y="302983"/>
                </a:lnTo>
                <a:lnTo>
                  <a:pt x="28554" y="290823"/>
                </a:lnTo>
                <a:lnTo>
                  <a:pt x="21273" y="278021"/>
                </a:lnTo>
                <a:lnTo>
                  <a:pt x="14978" y="264628"/>
                </a:lnTo>
                <a:lnTo>
                  <a:pt x="9717" y="250691"/>
                </a:lnTo>
                <a:lnTo>
                  <a:pt x="5539" y="236261"/>
                </a:lnTo>
                <a:lnTo>
                  <a:pt x="2494" y="221386"/>
                </a:lnTo>
                <a:lnTo>
                  <a:pt x="631"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48132" name="object 55"/>
          <p:cNvSpPr>
            <a:spLocks noChangeArrowheads="1"/>
          </p:cNvSpPr>
          <p:nvPr/>
        </p:nvSpPr>
        <p:spPr bwMode="auto">
          <a:xfrm>
            <a:off x="2392363"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8133" name="object 56"/>
          <p:cNvSpPr>
            <a:spLocks noChangeArrowheads="1"/>
          </p:cNvSpPr>
          <p:nvPr/>
        </p:nvSpPr>
        <p:spPr bwMode="auto">
          <a:xfrm>
            <a:off x="3794125"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8134" name="object 57"/>
          <p:cNvSpPr>
            <a:spLocks noChangeArrowheads="1"/>
          </p:cNvSpPr>
          <p:nvPr/>
        </p:nvSpPr>
        <p:spPr bwMode="auto">
          <a:xfrm>
            <a:off x="5197475"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8135" name="object 58"/>
          <p:cNvSpPr>
            <a:spLocks noChangeArrowheads="1"/>
          </p:cNvSpPr>
          <p:nvPr/>
        </p:nvSpPr>
        <p:spPr bwMode="auto">
          <a:xfrm>
            <a:off x="6599238"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8136" name="object 59"/>
          <p:cNvSpPr>
            <a:spLocks noChangeArrowheads="1"/>
          </p:cNvSpPr>
          <p:nvPr/>
        </p:nvSpPr>
        <p:spPr bwMode="auto">
          <a:xfrm>
            <a:off x="976313" y="16494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8137" name="object 60"/>
          <p:cNvSpPr>
            <a:spLocks noChangeArrowheads="1"/>
          </p:cNvSpPr>
          <p:nvPr/>
        </p:nvSpPr>
        <p:spPr bwMode="auto">
          <a:xfrm>
            <a:off x="976313" y="2311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8138" name="object 61"/>
          <p:cNvSpPr>
            <a:spLocks noChangeArrowheads="1"/>
          </p:cNvSpPr>
          <p:nvPr/>
        </p:nvSpPr>
        <p:spPr bwMode="auto">
          <a:xfrm>
            <a:off x="976313" y="2970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8139" name="object 62"/>
          <p:cNvSpPr>
            <a:spLocks noChangeArrowheads="1"/>
          </p:cNvSpPr>
          <p:nvPr/>
        </p:nvSpPr>
        <p:spPr bwMode="auto">
          <a:xfrm>
            <a:off x="976313" y="36845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48140" name="object 63"/>
          <p:cNvSpPr>
            <a:spLocks noChangeArrowheads="1"/>
          </p:cNvSpPr>
          <p:nvPr/>
        </p:nvSpPr>
        <p:spPr bwMode="auto">
          <a:xfrm>
            <a:off x="990600" y="976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8141" name="object 64"/>
          <p:cNvSpPr>
            <a:spLocks noChangeArrowheads="1"/>
          </p:cNvSpPr>
          <p:nvPr/>
        </p:nvSpPr>
        <p:spPr bwMode="auto">
          <a:xfrm>
            <a:off x="8001000" y="976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8142" name="object 65"/>
          <p:cNvSpPr>
            <a:spLocks noChangeArrowheads="1"/>
          </p:cNvSpPr>
          <p:nvPr/>
        </p:nvSpPr>
        <p:spPr bwMode="auto">
          <a:xfrm>
            <a:off x="976313" y="9906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8143" name="object 66"/>
          <p:cNvSpPr>
            <a:spLocks noChangeArrowheads="1"/>
          </p:cNvSpPr>
          <p:nvPr/>
        </p:nvSpPr>
        <p:spPr bwMode="auto">
          <a:xfrm>
            <a:off x="976313" y="4343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48144" name="object 67"/>
          <p:cNvSpPr>
            <a:spLocks noChangeArrowheads="1"/>
          </p:cNvSpPr>
          <p:nvPr/>
        </p:nvSpPr>
        <p:spPr bwMode="auto">
          <a:xfrm>
            <a:off x="990600" y="9906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48145" name="object 68"/>
          <p:cNvSpPr>
            <a:spLocks noChangeArrowheads="1"/>
          </p:cNvSpPr>
          <p:nvPr/>
        </p:nvSpPr>
        <p:spPr bwMode="auto">
          <a:xfrm>
            <a:off x="31242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46" name="object 69"/>
          <p:cNvSpPr>
            <a:spLocks noChangeArrowheads="1"/>
          </p:cNvSpPr>
          <p:nvPr/>
        </p:nvSpPr>
        <p:spPr bwMode="auto">
          <a:xfrm>
            <a:off x="31242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47" name="object 70"/>
          <p:cNvSpPr>
            <a:spLocks noChangeArrowheads="1"/>
          </p:cNvSpPr>
          <p:nvPr/>
        </p:nvSpPr>
        <p:spPr bwMode="auto">
          <a:xfrm>
            <a:off x="31242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48" name="object 71"/>
          <p:cNvSpPr>
            <a:spLocks noChangeArrowheads="1"/>
          </p:cNvSpPr>
          <p:nvPr/>
        </p:nvSpPr>
        <p:spPr bwMode="auto">
          <a:xfrm>
            <a:off x="45720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49" name="object 72"/>
          <p:cNvSpPr>
            <a:spLocks noChangeArrowheads="1"/>
          </p:cNvSpPr>
          <p:nvPr/>
        </p:nvSpPr>
        <p:spPr bwMode="auto">
          <a:xfrm>
            <a:off x="45720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50" name="object 73"/>
          <p:cNvSpPr>
            <a:spLocks noChangeArrowheads="1"/>
          </p:cNvSpPr>
          <p:nvPr/>
        </p:nvSpPr>
        <p:spPr bwMode="auto">
          <a:xfrm>
            <a:off x="45720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51" name="object 74"/>
          <p:cNvSpPr>
            <a:spLocks noChangeArrowheads="1"/>
          </p:cNvSpPr>
          <p:nvPr/>
        </p:nvSpPr>
        <p:spPr bwMode="auto">
          <a:xfrm>
            <a:off x="59436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52" name="object 75"/>
          <p:cNvSpPr>
            <a:spLocks noChangeArrowheads="1"/>
          </p:cNvSpPr>
          <p:nvPr/>
        </p:nvSpPr>
        <p:spPr bwMode="auto">
          <a:xfrm>
            <a:off x="59436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53" name="object 76"/>
          <p:cNvSpPr>
            <a:spLocks noChangeArrowheads="1"/>
          </p:cNvSpPr>
          <p:nvPr/>
        </p:nvSpPr>
        <p:spPr bwMode="auto">
          <a:xfrm>
            <a:off x="59436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8154" name="object 77"/>
          <p:cNvSpPr>
            <a:spLocks noChangeArrowheads="1"/>
          </p:cNvSpPr>
          <p:nvPr/>
        </p:nvSpPr>
        <p:spPr bwMode="auto">
          <a:xfrm>
            <a:off x="2819400" y="2095500"/>
            <a:ext cx="1143000" cy="76200"/>
          </a:xfrm>
          <a:custGeom>
            <a:avLst/>
            <a:gdLst>
              <a:gd name="T0" fmla="*/ 0 w 1143000"/>
              <a:gd name="T1" fmla="*/ 0 h 76200"/>
              <a:gd name="T2" fmla="*/ 1143000 w 1143000"/>
              <a:gd name="T3" fmla="*/ 76200 h 76200"/>
            </a:gdLst>
            <a:ahLst/>
            <a:cxnLst/>
            <a:rect l="T0" t="T1" r="T2" b="T3"/>
            <a:pathLst>
              <a:path w="1143000" h="76200">
                <a:moveTo>
                  <a:pt x="1079500" y="44450"/>
                </a:moveTo>
                <a:lnTo>
                  <a:pt x="1066799" y="44450"/>
                </a:lnTo>
                <a:lnTo>
                  <a:pt x="1066800" y="76200"/>
                </a:lnTo>
                <a:lnTo>
                  <a:pt x="1143000" y="38100"/>
                </a:lnTo>
                <a:lnTo>
                  <a:pt x="1079500" y="44450"/>
                </a:lnTo>
                <a:close/>
              </a:path>
              <a:path w="1143000" h="76200">
                <a:moveTo>
                  <a:pt x="1079500" y="31750"/>
                </a:moveTo>
                <a:lnTo>
                  <a:pt x="1066800" y="0"/>
                </a:lnTo>
                <a:lnTo>
                  <a:pt x="1066800" y="31749"/>
                </a:lnTo>
                <a:lnTo>
                  <a:pt x="1079500" y="31750"/>
                </a:lnTo>
                <a:close/>
              </a:path>
              <a:path w="1143000" h="76200">
                <a:moveTo>
                  <a:pt x="0" y="31750"/>
                </a:moveTo>
                <a:lnTo>
                  <a:pt x="0" y="44450"/>
                </a:lnTo>
                <a:lnTo>
                  <a:pt x="1079500" y="44450"/>
                </a:lnTo>
                <a:lnTo>
                  <a:pt x="1143000" y="38100"/>
                </a:lnTo>
                <a:lnTo>
                  <a:pt x="1066800" y="0"/>
                </a:lnTo>
                <a:lnTo>
                  <a:pt x="10795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48155" name="object 78"/>
          <p:cNvSpPr>
            <a:spLocks noChangeArrowheads="1"/>
          </p:cNvSpPr>
          <p:nvPr/>
        </p:nvSpPr>
        <p:spPr bwMode="auto">
          <a:xfrm>
            <a:off x="4076700" y="22098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48156" name="object 79"/>
          <p:cNvSpPr>
            <a:spLocks noChangeArrowheads="1"/>
          </p:cNvSpPr>
          <p:nvPr/>
        </p:nvSpPr>
        <p:spPr bwMode="auto">
          <a:xfrm>
            <a:off x="4076700" y="28956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48157" name="object 80"/>
          <p:cNvSpPr>
            <a:spLocks noChangeArrowheads="1"/>
          </p:cNvSpPr>
          <p:nvPr/>
        </p:nvSpPr>
        <p:spPr bwMode="auto">
          <a:xfrm>
            <a:off x="4191000" y="3543300"/>
            <a:ext cx="1219200" cy="76200"/>
          </a:xfrm>
          <a:custGeom>
            <a:avLst/>
            <a:gdLst>
              <a:gd name="T0" fmla="*/ 0 w 1219200"/>
              <a:gd name="T1" fmla="*/ 0 h 76200"/>
              <a:gd name="T2" fmla="*/ 1219200 w 1219200"/>
              <a:gd name="T3" fmla="*/ 76200 h 76200"/>
            </a:gdLst>
            <a:ahLst/>
            <a:cxnLst/>
            <a:rect l="T0" t="T1" r="T2" b="T3"/>
            <a:pathLst>
              <a:path w="1219200" h="76200">
                <a:moveTo>
                  <a:pt x="1155700" y="44450"/>
                </a:moveTo>
                <a:lnTo>
                  <a:pt x="1142999" y="44450"/>
                </a:lnTo>
                <a:lnTo>
                  <a:pt x="1143000" y="76200"/>
                </a:lnTo>
                <a:lnTo>
                  <a:pt x="1219200" y="38100"/>
                </a:lnTo>
                <a:lnTo>
                  <a:pt x="1155700" y="44450"/>
                </a:lnTo>
                <a:close/>
              </a:path>
              <a:path w="1219200" h="76200">
                <a:moveTo>
                  <a:pt x="1155700" y="31750"/>
                </a:moveTo>
                <a:lnTo>
                  <a:pt x="1143000" y="0"/>
                </a:lnTo>
                <a:lnTo>
                  <a:pt x="1143000" y="31749"/>
                </a:lnTo>
                <a:lnTo>
                  <a:pt x="1155700" y="31750"/>
                </a:lnTo>
                <a:close/>
              </a:path>
              <a:path w="1219200" h="76200">
                <a:moveTo>
                  <a:pt x="0" y="31750"/>
                </a:moveTo>
                <a:lnTo>
                  <a:pt x="0" y="44450"/>
                </a:lnTo>
                <a:lnTo>
                  <a:pt x="1155700" y="44450"/>
                </a:lnTo>
                <a:lnTo>
                  <a:pt x="1219200" y="38100"/>
                </a:lnTo>
                <a:lnTo>
                  <a:pt x="1143000" y="0"/>
                </a:lnTo>
                <a:lnTo>
                  <a:pt x="11557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48158" name="object 81"/>
          <p:cNvSpPr>
            <a:spLocks noChangeArrowheads="1"/>
          </p:cNvSpPr>
          <p:nvPr/>
        </p:nvSpPr>
        <p:spPr bwMode="auto">
          <a:xfrm>
            <a:off x="2743200" y="2700338"/>
            <a:ext cx="1524000" cy="85725"/>
          </a:xfrm>
          <a:custGeom>
            <a:avLst/>
            <a:gdLst>
              <a:gd name="T0" fmla="*/ 0 w 1524000"/>
              <a:gd name="T1" fmla="*/ 0 h 85725"/>
              <a:gd name="T2" fmla="*/ 1524000 w 1524000"/>
              <a:gd name="T3" fmla="*/ 85725 h 85725"/>
            </a:gdLst>
            <a:ahLst/>
            <a:cxnLst/>
            <a:rect l="T0" t="T1" r="T2" b="T3"/>
            <a:pathLst>
              <a:path w="1524000" h="85725">
                <a:moveTo>
                  <a:pt x="1452626" y="57150"/>
                </a:moveTo>
                <a:lnTo>
                  <a:pt x="1438275" y="57149"/>
                </a:lnTo>
                <a:lnTo>
                  <a:pt x="1438275" y="85725"/>
                </a:lnTo>
                <a:lnTo>
                  <a:pt x="1524000" y="42925"/>
                </a:lnTo>
                <a:lnTo>
                  <a:pt x="1452626" y="57150"/>
                </a:lnTo>
                <a:close/>
              </a:path>
              <a:path w="1524000" h="85725">
                <a:moveTo>
                  <a:pt x="1452626" y="28575"/>
                </a:moveTo>
                <a:lnTo>
                  <a:pt x="1438275" y="0"/>
                </a:lnTo>
                <a:lnTo>
                  <a:pt x="1438275" y="28574"/>
                </a:lnTo>
                <a:lnTo>
                  <a:pt x="1452626" y="28575"/>
                </a:lnTo>
                <a:close/>
              </a:path>
              <a:path w="1524000" h="85725">
                <a:moveTo>
                  <a:pt x="0" y="28575"/>
                </a:moveTo>
                <a:lnTo>
                  <a:pt x="0" y="57150"/>
                </a:lnTo>
                <a:lnTo>
                  <a:pt x="1452626" y="57150"/>
                </a:lnTo>
                <a:lnTo>
                  <a:pt x="1524000" y="42925"/>
                </a:lnTo>
                <a:lnTo>
                  <a:pt x="1438275" y="0"/>
                </a:lnTo>
                <a:lnTo>
                  <a:pt x="1452626"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48159" name="object 82"/>
          <p:cNvSpPr>
            <a:spLocks noChangeArrowheads="1"/>
          </p:cNvSpPr>
          <p:nvPr/>
        </p:nvSpPr>
        <p:spPr bwMode="auto">
          <a:xfrm>
            <a:off x="4300538" y="1981200"/>
            <a:ext cx="85725" cy="762000"/>
          </a:xfrm>
          <a:custGeom>
            <a:avLst/>
            <a:gdLst>
              <a:gd name="T0" fmla="*/ 0 w 85725"/>
              <a:gd name="T1" fmla="*/ 0 h 762000"/>
              <a:gd name="T2" fmla="*/ 85725 w 85725"/>
              <a:gd name="T3" fmla="*/ 762000 h 762000"/>
            </a:gdLst>
            <a:ahLst/>
            <a:cxnLst/>
            <a:rect l="T0" t="T1" r="T2" b="T3"/>
            <a:pathLst>
              <a:path w="85725" h="762000">
                <a:moveTo>
                  <a:pt x="28575" y="762000"/>
                </a:moveTo>
                <a:lnTo>
                  <a:pt x="57150" y="762000"/>
                </a:lnTo>
                <a:lnTo>
                  <a:pt x="57150" y="71374"/>
                </a:lnTo>
                <a:lnTo>
                  <a:pt x="85725" y="85725"/>
                </a:lnTo>
                <a:lnTo>
                  <a:pt x="42925" y="0"/>
                </a:lnTo>
                <a:lnTo>
                  <a:pt x="28575" y="71374"/>
                </a:lnTo>
                <a:lnTo>
                  <a:pt x="28575" y="762000"/>
                </a:lnTo>
                <a:close/>
              </a:path>
              <a:path w="85725" h="762000">
                <a:moveTo>
                  <a:pt x="28575" y="71374"/>
                </a:moveTo>
                <a:lnTo>
                  <a:pt x="42925" y="0"/>
                </a:lnTo>
                <a:lnTo>
                  <a:pt x="0" y="85725"/>
                </a:lnTo>
                <a:lnTo>
                  <a:pt x="28575" y="85724"/>
                </a:lnTo>
                <a:lnTo>
                  <a:pt x="28575" y="71374"/>
                </a:lnTo>
                <a:close/>
              </a:path>
              <a:path w="85725" h="7620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48160" name="object 83"/>
          <p:cNvSpPr>
            <a:spLocks noChangeArrowheads="1"/>
          </p:cNvSpPr>
          <p:nvPr/>
        </p:nvSpPr>
        <p:spPr bwMode="auto">
          <a:xfrm>
            <a:off x="2667000" y="1966913"/>
            <a:ext cx="1600200" cy="57150"/>
          </a:xfrm>
          <a:custGeom>
            <a:avLst/>
            <a:gdLst>
              <a:gd name="T0" fmla="*/ 0 w 1600200"/>
              <a:gd name="T1" fmla="*/ 0 h 57150"/>
              <a:gd name="T2" fmla="*/ 1600200 w 1600200"/>
              <a:gd name="T3" fmla="*/ 57150 h 57150"/>
            </a:gdLst>
            <a:ahLst/>
            <a:cxnLst/>
            <a:rect l="T0" t="T1" r="T2" b="T3"/>
            <a:pathLst>
              <a:path w="1600200" h="57150">
                <a:moveTo>
                  <a:pt x="85725" y="28574"/>
                </a:moveTo>
                <a:lnTo>
                  <a:pt x="1600200" y="28575"/>
                </a:lnTo>
                <a:lnTo>
                  <a:pt x="1600200" y="0"/>
                </a:lnTo>
                <a:lnTo>
                  <a:pt x="71374" y="0"/>
                </a:lnTo>
                <a:lnTo>
                  <a:pt x="71374" y="28575"/>
                </a:lnTo>
                <a:lnTo>
                  <a:pt x="85725" y="28574"/>
                </a:lnTo>
                <a:close/>
              </a:path>
              <a:path w="1600200" h="57150">
                <a:moveTo>
                  <a:pt x="85724" y="0"/>
                </a:moveTo>
                <a:lnTo>
                  <a:pt x="85725" y="-28575"/>
                </a:lnTo>
                <a:lnTo>
                  <a:pt x="0" y="14350"/>
                </a:lnTo>
                <a:lnTo>
                  <a:pt x="85725" y="57150"/>
                </a:lnTo>
                <a:lnTo>
                  <a:pt x="85725" y="28574"/>
                </a:lnTo>
                <a:lnTo>
                  <a:pt x="71374" y="28575"/>
                </a:lnTo>
                <a:lnTo>
                  <a:pt x="71374" y="0"/>
                </a:lnTo>
                <a:lnTo>
                  <a:pt x="85724" y="0"/>
                </a:lnTo>
                <a:close/>
              </a:path>
            </a:pathLst>
          </a:custGeom>
          <a:solidFill>
            <a:srgbClr val="FF0000"/>
          </a:solidFill>
          <a:ln w="9525">
            <a:noFill/>
            <a:miter lim="800000"/>
            <a:headEnd/>
            <a:tailEnd/>
          </a:ln>
        </p:spPr>
        <p:txBody>
          <a:bodyPr lIns="0" tIns="0" rIns="0" bIns="0"/>
          <a:lstStyle/>
          <a:p>
            <a:endParaRPr lang="id-ID"/>
          </a:p>
        </p:txBody>
      </p:sp>
      <p:sp>
        <p:nvSpPr>
          <p:cNvPr id="48161" name="object 84"/>
          <p:cNvSpPr>
            <a:spLocks noChangeArrowheads="1"/>
          </p:cNvSpPr>
          <p:nvPr/>
        </p:nvSpPr>
        <p:spPr bwMode="auto">
          <a:xfrm>
            <a:off x="2700338" y="2057400"/>
            <a:ext cx="85725" cy="609600"/>
          </a:xfrm>
          <a:custGeom>
            <a:avLst/>
            <a:gdLst>
              <a:gd name="T0" fmla="*/ 0 w 85725"/>
              <a:gd name="T1" fmla="*/ 0 h 609600"/>
              <a:gd name="T2" fmla="*/ 85725 w 85725"/>
              <a:gd name="T3" fmla="*/ 609600 h 609600"/>
            </a:gdLst>
            <a:ahLst/>
            <a:cxnLst/>
            <a:rect l="T0" t="T1" r="T2" b="T3"/>
            <a:pathLst>
              <a:path w="85725" h="609600">
                <a:moveTo>
                  <a:pt x="28575" y="523874"/>
                </a:moveTo>
                <a:lnTo>
                  <a:pt x="0" y="523875"/>
                </a:lnTo>
                <a:lnTo>
                  <a:pt x="42925" y="609600"/>
                </a:lnTo>
                <a:lnTo>
                  <a:pt x="85725" y="523875"/>
                </a:lnTo>
                <a:lnTo>
                  <a:pt x="57149" y="523875"/>
                </a:lnTo>
                <a:lnTo>
                  <a:pt x="57150" y="538099"/>
                </a:lnTo>
                <a:lnTo>
                  <a:pt x="28575" y="538099"/>
                </a:lnTo>
                <a:lnTo>
                  <a:pt x="28575" y="523874"/>
                </a:lnTo>
                <a:close/>
              </a:path>
              <a:path w="85725" h="609600">
                <a:moveTo>
                  <a:pt x="28575" y="538099"/>
                </a:moveTo>
                <a:lnTo>
                  <a:pt x="57150" y="538099"/>
                </a:lnTo>
                <a:lnTo>
                  <a:pt x="57150" y="0"/>
                </a:lnTo>
                <a:lnTo>
                  <a:pt x="28575" y="0"/>
                </a:lnTo>
                <a:lnTo>
                  <a:pt x="28575" y="538099"/>
                </a:lnTo>
                <a:close/>
              </a:path>
            </a:pathLst>
          </a:custGeom>
          <a:solidFill>
            <a:srgbClr val="FF0000"/>
          </a:solidFill>
          <a:ln w="9525">
            <a:noFill/>
            <a:miter lim="800000"/>
            <a:headEnd/>
            <a:tailEnd/>
          </a:ln>
        </p:spPr>
        <p:txBody>
          <a:bodyPr lIns="0" tIns="0" rIns="0" bIns="0"/>
          <a:lstStyle/>
          <a:p>
            <a:endParaRPr lang="id-ID"/>
          </a:p>
        </p:txBody>
      </p:sp>
      <p:sp>
        <p:nvSpPr>
          <p:cNvPr id="52" name="object 52"/>
          <p:cNvSpPr txBox="1"/>
          <p:nvPr/>
        </p:nvSpPr>
        <p:spPr>
          <a:xfrm>
            <a:off x="1069975" y="4719638"/>
            <a:ext cx="4938713" cy="665162"/>
          </a:xfrm>
          <a:prstGeom prst="rect">
            <a:avLst/>
          </a:prstGeom>
        </p:spPr>
        <p:txBody>
          <a:bodyPr lIns="0" tIns="0" rIns="0" bIns="0"/>
          <a:lstStyle/>
          <a:p>
            <a:pPr marL="12700">
              <a:lnSpc>
                <a:spcPts val="1938"/>
              </a:lnSpc>
              <a:spcBef>
                <a:spcPts val="100"/>
              </a:spcBef>
            </a:pPr>
            <a:r>
              <a:rPr lang="id-ID">
                <a:cs typeface="Arial" charset="0"/>
              </a:rPr>
              <a:t>Jalur 2:</a:t>
            </a:r>
          </a:p>
          <a:p>
            <a:pPr marL="12700">
              <a:lnSpc>
                <a:spcPct val="96000"/>
              </a:lnSpc>
              <a:spcBef>
                <a:spcPts val="1075"/>
              </a:spcBef>
            </a:pPr>
            <a:r>
              <a:rPr lang="id-ID">
                <a:cs typeface="Arial" charset="0"/>
              </a:rPr>
              <a:t>+HA – HB + WB – WA = +15 – 20 + 5 – 20 = -20</a:t>
            </a:r>
          </a:p>
        </p:txBody>
      </p:sp>
      <p:sp>
        <p:nvSpPr>
          <p:cNvPr id="50" name="object 50"/>
          <p:cNvSpPr txBox="1"/>
          <p:nvPr/>
        </p:nvSpPr>
        <p:spPr>
          <a:xfrm>
            <a:off x="990600" y="9906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9" name="object 49"/>
          <p:cNvSpPr txBox="1"/>
          <p:nvPr/>
        </p:nvSpPr>
        <p:spPr>
          <a:xfrm>
            <a:off x="2392363" y="9906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3794125" y="9906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5197475" y="990600"/>
            <a:ext cx="1401763" cy="6588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599238" y="9906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990600" y="1649413"/>
            <a:ext cx="1401763" cy="661987"/>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4" name="object 44"/>
          <p:cNvSpPr txBox="1"/>
          <p:nvPr/>
        </p:nvSpPr>
        <p:spPr>
          <a:xfrm>
            <a:off x="2392363" y="1649413"/>
            <a:ext cx="731837" cy="373062"/>
          </a:xfrm>
          <a:prstGeom prst="rect">
            <a:avLst/>
          </a:prstGeom>
        </p:spPr>
        <p:txBody>
          <a:bodyPr lIns="0" tIns="0" rIns="0" bIns="0"/>
          <a:lstStyle/>
          <a:p>
            <a:pPr>
              <a:lnSpc>
                <a:spcPts val="1200"/>
              </a:lnSpc>
              <a:spcBef>
                <a:spcPts val="19"/>
              </a:spcBef>
              <a:defRPr/>
            </a:pPr>
            <a:endParaRPr sz="1200"/>
          </a:p>
          <a:p>
            <a:pPr marL="137668">
              <a:lnSpc>
                <a:spcPct val="95825"/>
              </a:lnSpc>
              <a:defRPr/>
            </a:pPr>
            <a:r>
              <a:rPr sz="1400" dirty="0">
                <a:latin typeface="Arial"/>
                <a:cs typeface="Arial"/>
              </a:rPr>
              <a:t>(-)</a:t>
            </a:r>
            <a:endParaRPr sz="1400">
              <a:latin typeface="Arial"/>
              <a:cs typeface="Arial"/>
            </a:endParaRPr>
          </a:p>
        </p:txBody>
      </p:sp>
      <p:sp>
        <p:nvSpPr>
          <p:cNvPr id="43" name="object 43"/>
          <p:cNvSpPr txBox="1"/>
          <p:nvPr/>
        </p:nvSpPr>
        <p:spPr>
          <a:xfrm>
            <a:off x="3124200" y="1649413"/>
            <a:ext cx="609600" cy="373062"/>
          </a:xfrm>
          <a:prstGeom prst="rect">
            <a:avLst/>
          </a:prstGeom>
        </p:spPr>
        <p:txBody>
          <a:bodyPr lIns="0" tIns="0" rIns="0" bIns="0"/>
          <a:lstStyle/>
          <a:p>
            <a:pPr>
              <a:lnSpc>
                <a:spcPts val="600"/>
              </a:lnSpc>
              <a:spcBef>
                <a:spcPts val="33"/>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48171" name="object 42"/>
          <p:cNvSpPr txBox="1">
            <a:spLocks noChangeArrowheads="1"/>
          </p:cNvSpPr>
          <p:nvPr/>
        </p:nvSpPr>
        <p:spPr bwMode="auto">
          <a:xfrm>
            <a:off x="3733800" y="16494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1" name="object 41"/>
          <p:cNvSpPr txBox="1"/>
          <p:nvPr/>
        </p:nvSpPr>
        <p:spPr>
          <a:xfrm>
            <a:off x="3794125" y="1649413"/>
            <a:ext cx="777875" cy="373062"/>
          </a:xfrm>
          <a:prstGeom prst="rect">
            <a:avLst/>
          </a:prstGeom>
        </p:spPr>
        <p:txBody>
          <a:bodyPr lIns="0" tIns="0" rIns="0" bIns="0"/>
          <a:lstStyle/>
          <a:p>
            <a:pPr>
              <a:lnSpc>
                <a:spcPts val="1200"/>
              </a:lnSpc>
              <a:spcBef>
                <a:spcPts val="19"/>
              </a:spcBef>
              <a:defRPr/>
            </a:pPr>
            <a:endParaRPr sz="1200"/>
          </a:p>
          <a:p>
            <a:pPr marL="412750">
              <a:lnSpc>
                <a:spcPct val="95825"/>
              </a:lnSpc>
              <a:defRPr/>
            </a:pPr>
            <a:r>
              <a:rPr sz="1400" dirty="0">
                <a:latin typeface="Arial"/>
                <a:cs typeface="Arial"/>
              </a:rPr>
              <a:t>(</a:t>
            </a:r>
            <a:r>
              <a:rPr sz="1400" spc="-4" dirty="0">
                <a:latin typeface="Arial"/>
                <a:cs typeface="Arial"/>
              </a:rPr>
              <a:t>+</a:t>
            </a:r>
            <a:r>
              <a:rPr sz="1400" dirty="0">
                <a:latin typeface="Arial"/>
                <a:cs typeface="Arial"/>
              </a:rPr>
              <a:t>)</a:t>
            </a:r>
            <a:endParaRPr sz="1400">
              <a:latin typeface="Arial"/>
              <a:cs typeface="Arial"/>
            </a:endParaRPr>
          </a:p>
        </p:txBody>
      </p:sp>
      <p:sp>
        <p:nvSpPr>
          <p:cNvPr id="40" name="object 40"/>
          <p:cNvSpPr txBox="1"/>
          <p:nvPr/>
        </p:nvSpPr>
        <p:spPr>
          <a:xfrm>
            <a:off x="4572000" y="16494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48174" name="object 39"/>
          <p:cNvSpPr txBox="1">
            <a:spLocks noChangeArrowheads="1"/>
          </p:cNvSpPr>
          <p:nvPr/>
        </p:nvSpPr>
        <p:spPr bwMode="auto">
          <a:xfrm>
            <a:off x="5197475" y="16494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5943600" y="1649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48176" name="object 37"/>
          <p:cNvSpPr txBox="1">
            <a:spLocks noChangeArrowheads="1"/>
          </p:cNvSpPr>
          <p:nvPr/>
        </p:nvSpPr>
        <p:spPr bwMode="auto">
          <a:xfrm>
            <a:off x="6553200" y="16494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599238" y="16494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48178" name="object 35"/>
          <p:cNvSpPr txBox="1">
            <a:spLocks noChangeArrowheads="1"/>
          </p:cNvSpPr>
          <p:nvPr/>
        </p:nvSpPr>
        <p:spPr bwMode="auto">
          <a:xfrm>
            <a:off x="2392363" y="2022475"/>
            <a:ext cx="1401762" cy="288925"/>
          </a:xfrm>
          <a:prstGeom prst="rect">
            <a:avLst/>
          </a:prstGeom>
          <a:noFill/>
          <a:ln w="9525">
            <a:noFill/>
            <a:miter lim="800000"/>
            <a:headEnd/>
            <a:tailEnd/>
          </a:ln>
        </p:spPr>
        <p:txBody>
          <a:bodyPr lIns="0" tIns="0" rIns="0" bIns="0"/>
          <a:lstStyle/>
          <a:p>
            <a:pPr marL="90488">
              <a:lnSpc>
                <a:spcPts val="1625"/>
              </a:lnSpc>
              <a:spcBef>
                <a:spcPts val="75"/>
              </a:spcBef>
            </a:pPr>
            <a:r>
              <a:rPr lang="id-ID" sz="1600">
                <a:solidFill>
                  <a:srgbClr val="333399"/>
                </a:solidFill>
                <a:cs typeface="Arial" charset="0"/>
              </a:rPr>
              <a:t>50</a:t>
            </a:r>
            <a:endParaRPr lang="id-ID" sz="1600">
              <a:cs typeface="Arial" charset="0"/>
            </a:endParaRPr>
          </a:p>
        </p:txBody>
      </p:sp>
      <p:sp>
        <p:nvSpPr>
          <p:cNvPr id="48179" name="object 34"/>
          <p:cNvSpPr txBox="1">
            <a:spLocks noChangeArrowheads="1"/>
          </p:cNvSpPr>
          <p:nvPr/>
        </p:nvSpPr>
        <p:spPr bwMode="auto">
          <a:xfrm>
            <a:off x="3794125" y="2022475"/>
            <a:ext cx="1403350" cy="288925"/>
          </a:xfrm>
          <a:prstGeom prst="rect">
            <a:avLst/>
          </a:prstGeom>
          <a:noFill/>
          <a:ln w="9525">
            <a:noFill/>
            <a:miter lim="800000"/>
            <a:headEnd/>
            <a:tailEnd/>
          </a:ln>
        </p:spPr>
        <p:txBody>
          <a:bodyPr lIns="0" tIns="0" rIns="0" bIns="0"/>
          <a:lstStyle/>
          <a:p>
            <a:pPr marL="204788">
              <a:lnSpc>
                <a:spcPts val="1625"/>
              </a:lnSpc>
              <a:spcBef>
                <a:spcPts val="75"/>
              </a:spcBef>
            </a:pPr>
            <a:r>
              <a:rPr lang="id-ID" sz="1600">
                <a:solidFill>
                  <a:srgbClr val="333399"/>
                </a:solidFill>
                <a:cs typeface="Arial" charset="0"/>
              </a:rPr>
              <a:t>40</a:t>
            </a:r>
            <a:endParaRPr lang="id-ID" sz="1600">
              <a:cs typeface="Arial" charset="0"/>
            </a:endParaRPr>
          </a:p>
        </p:txBody>
      </p:sp>
      <p:sp>
        <p:nvSpPr>
          <p:cNvPr id="48180" name="object 33"/>
          <p:cNvSpPr txBox="1">
            <a:spLocks noChangeArrowheads="1"/>
          </p:cNvSpPr>
          <p:nvPr/>
        </p:nvSpPr>
        <p:spPr bwMode="auto">
          <a:xfrm>
            <a:off x="5197475" y="2022475"/>
            <a:ext cx="1401763"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990600" y="2311400"/>
            <a:ext cx="1401763" cy="658813"/>
          </a:xfrm>
          <a:prstGeom prst="rect">
            <a:avLst/>
          </a:prstGeom>
        </p:spPr>
        <p:txBody>
          <a:bodyPr lIns="0" tIns="0" rIns="0" bIns="0"/>
          <a:lstStyle/>
          <a:p>
            <a:pPr marL="31153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48182" name="object 31"/>
          <p:cNvSpPr txBox="1">
            <a:spLocks noChangeArrowheads="1"/>
          </p:cNvSpPr>
          <p:nvPr/>
        </p:nvSpPr>
        <p:spPr bwMode="auto">
          <a:xfrm>
            <a:off x="2392363" y="23114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83" name="object 30"/>
          <p:cNvSpPr txBox="1">
            <a:spLocks noChangeArrowheads="1"/>
          </p:cNvSpPr>
          <p:nvPr/>
        </p:nvSpPr>
        <p:spPr bwMode="auto">
          <a:xfrm>
            <a:off x="31242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48184" name="object 29"/>
          <p:cNvSpPr txBox="1">
            <a:spLocks noChangeArrowheads="1"/>
          </p:cNvSpPr>
          <p:nvPr/>
        </p:nvSpPr>
        <p:spPr bwMode="auto">
          <a:xfrm>
            <a:off x="3733800" y="23114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85" name="object 28"/>
          <p:cNvSpPr txBox="1">
            <a:spLocks noChangeArrowheads="1"/>
          </p:cNvSpPr>
          <p:nvPr/>
        </p:nvSpPr>
        <p:spPr bwMode="auto">
          <a:xfrm>
            <a:off x="3794125" y="23114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86" name="object 27"/>
          <p:cNvSpPr txBox="1">
            <a:spLocks noChangeArrowheads="1"/>
          </p:cNvSpPr>
          <p:nvPr/>
        </p:nvSpPr>
        <p:spPr bwMode="auto">
          <a:xfrm>
            <a:off x="4572000" y="23114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48187" name="object 26"/>
          <p:cNvSpPr txBox="1">
            <a:spLocks noChangeArrowheads="1"/>
          </p:cNvSpPr>
          <p:nvPr/>
        </p:nvSpPr>
        <p:spPr bwMode="auto">
          <a:xfrm>
            <a:off x="5197475" y="23114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88" name="object 25"/>
          <p:cNvSpPr txBox="1">
            <a:spLocks noChangeArrowheads="1"/>
          </p:cNvSpPr>
          <p:nvPr/>
        </p:nvSpPr>
        <p:spPr bwMode="auto">
          <a:xfrm>
            <a:off x="59436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48189" name="object 24"/>
          <p:cNvSpPr txBox="1">
            <a:spLocks noChangeArrowheads="1"/>
          </p:cNvSpPr>
          <p:nvPr/>
        </p:nvSpPr>
        <p:spPr bwMode="auto">
          <a:xfrm>
            <a:off x="6553200" y="23114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599238" y="23114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48191" name="object 22"/>
          <p:cNvSpPr txBox="1">
            <a:spLocks noChangeArrowheads="1"/>
          </p:cNvSpPr>
          <p:nvPr/>
        </p:nvSpPr>
        <p:spPr bwMode="auto">
          <a:xfrm>
            <a:off x="2392363" y="2632075"/>
            <a:ext cx="1401762" cy="338138"/>
          </a:xfrm>
          <a:prstGeom prst="rect">
            <a:avLst/>
          </a:prstGeom>
          <a:noFill/>
          <a:ln w="9525">
            <a:noFill/>
            <a:miter lim="800000"/>
            <a:headEnd/>
            <a:tailEnd/>
          </a:ln>
        </p:spPr>
        <p:txBody>
          <a:bodyPr lIns="0" tIns="0" rIns="0" bIns="0"/>
          <a:lstStyle/>
          <a:p>
            <a:pPr marL="136525">
              <a:lnSpc>
                <a:spcPct val="96000"/>
              </a:lnSpc>
              <a:spcBef>
                <a:spcPts val="75"/>
              </a:spcBef>
            </a:pPr>
            <a:r>
              <a:rPr lang="id-ID" sz="1400">
                <a:cs typeface="Arial" charset="0"/>
              </a:rPr>
              <a:t>(+)</a:t>
            </a:r>
          </a:p>
        </p:txBody>
      </p:sp>
      <p:sp>
        <p:nvSpPr>
          <p:cNvPr id="21" name="object 21"/>
          <p:cNvSpPr txBox="1"/>
          <p:nvPr/>
        </p:nvSpPr>
        <p:spPr>
          <a:xfrm>
            <a:off x="3794125" y="2632075"/>
            <a:ext cx="1403350" cy="338138"/>
          </a:xfrm>
          <a:prstGeom prst="rect">
            <a:avLst/>
          </a:prstGeom>
        </p:spPr>
        <p:txBody>
          <a:bodyPr lIns="0" tIns="0" rIns="0" bIns="0"/>
          <a:lstStyle/>
          <a:p>
            <a:pPr marL="204850">
              <a:lnSpc>
                <a:spcPts val="1665"/>
              </a:lnSpc>
              <a:spcBef>
                <a:spcPts val="80"/>
              </a:spcBef>
              <a:defRPr/>
            </a:pPr>
            <a:r>
              <a:rPr sz="2400" baseline="-10870" dirty="0">
                <a:solidFill>
                  <a:srgbClr val="333399"/>
                </a:solidFill>
                <a:latin typeface="Arial"/>
                <a:cs typeface="Arial"/>
              </a:rPr>
              <a:t>60 </a:t>
            </a:r>
            <a:r>
              <a:rPr sz="2400" spc="157" baseline="-10870" dirty="0">
                <a:solidFill>
                  <a:srgbClr val="333399"/>
                </a:solidFill>
                <a:latin typeface="Arial"/>
                <a:cs typeface="Arial"/>
              </a:rPr>
              <a:t> </a:t>
            </a:r>
            <a:r>
              <a:rPr sz="1400" dirty="0">
                <a:latin typeface="Arial"/>
                <a:cs typeface="Arial"/>
              </a:rPr>
              <a:t>(-)</a:t>
            </a:r>
            <a:endParaRPr sz="1400">
              <a:latin typeface="Arial"/>
              <a:cs typeface="Arial"/>
            </a:endParaRPr>
          </a:p>
        </p:txBody>
      </p:sp>
      <p:sp>
        <p:nvSpPr>
          <p:cNvPr id="48193" name="object 20"/>
          <p:cNvSpPr txBox="1">
            <a:spLocks noChangeArrowheads="1"/>
          </p:cNvSpPr>
          <p:nvPr/>
        </p:nvSpPr>
        <p:spPr bwMode="auto">
          <a:xfrm>
            <a:off x="5197475" y="26320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990600" y="2970213"/>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48195" name="object 18"/>
          <p:cNvSpPr txBox="1">
            <a:spLocks noChangeArrowheads="1"/>
          </p:cNvSpPr>
          <p:nvPr/>
        </p:nvSpPr>
        <p:spPr bwMode="auto">
          <a:xfrm>
            <a:off x="2392363" y="29702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96" name="object 17"/>
          <p:cNvSpPr txBox="1">
            <a:spLocks noChangeArrowheads="1"/>
          </p:cNvSpPr>
          <p:nvPr/>
        </p:nvSpPr>
        <p:spPr bwMode="auto">
          <a:xfrm>
            <a:off x="31242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48197" name="object 16"/>
          <p:cNvSpPr txBox="1">
            <a:spLocks noChangeArrowheads="1"/>
          </p:cNvSpPr>
          <p:nvPr/>
        </p:nvSpPr>
        <p:spPr bwMode="auto">
          <a:xfrm>
            <a:off x="3733800" y="29702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98" name="object 15"/>
          <p:cNvSpPr txBox="1">
            <a:spLocks noChangeArrowheads="1"/>
          </p:cNvSpPr>
          <p:nvPr/>
        </p:nvSpPr>
        <p:spPr bwMode="auto">
          <a:xfrm>
            <a:off x="3794125" y="29702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199" name="object 14"/>
          <p:cNvSpPr txBox="1">
            <a:spLocks noChangeArrowheads="1"/>
          </p:cNvSpPr>
          <p:nvPr/>
        </p:nvSpPr>
        <p:spPr bwMode="auto">
          <a:xfrm>
            <a:off x="4572000" y="29702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48200" name="object 13"/>
          <p:cNvSpPr txBox="1">
            <a:spLocks noChangeArrowheads="1"/>
          </p:cNvSpPr>
          <p:nvPr/>
        </p:nvSpPr>
        <p:spPr bwMode="auto">
          <a:xfrm>
            <a:off x="5197475" y="29702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201" name="object 12"/>
          <p:cNvSpPr txBox="1">
            <a:spLocks noChangeArrowheads="1"/>
          </p:cNvSpPr>
          <p:nvPr/>
        </p:nvSpPr>
        <p:spPr bwMode="auto">
          <a:xfrm>
            <a:off x="59436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48202" name="object 11"/>
          <p:cNvSpPr txBox="1">
            <a:spLocks noChangeArrowheads="1"/>
          </p:cNvSpPr>
          <p:nvPr/>
        </p:nvSpPr>
        <p:spPr bwMode="auto">
          <a:xfrm>
            <a:off x="6553200" y="29702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599238" y="29702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8204" name="object 9"/>
          <p:cNvSpPr txBox="1">
            <a:spLocks noChangeArrowheads="1"/>
          </p:cNvSpPr>
          <p:nvPr/>
        </p:nvSpPr>
        <p:spPr bwMode="auto">
          <a:xfrm>
            <a:off x="2392363" y="33178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8205" name="object 8"/>
          <p:cNvSpPr txBox="1">
            <a:spLocks noChangeArrowheads="1"/>
          </p:cNvSpPr>
          <p:nvPr/>
        </p:nvSpPr>
        <p:spPr bwMode="auto">
          <a:xfrm>
            <a:off x="3794125" y="3317875"/>
            <a:ext cx="1403350" cy="366713"/>
          </a:xfrm>
          <a:prstGeom prst="rect">
            <a:avLst/>
          </a:prstGeom>
          <a:noFill/>
          <a:ln w="9525">
            <a:noFill/>
            <a:miter lim="800000"/>
            <a:headEnd/>
            <a:tailEnd/>
          </a:ln>
        </p:spPr>
        <p:txBody>
          <a:bodyPr lIns="0" tIns="0" rIns="0" bIns="0"/>
          <a:lstStyle/>
          <a:p>
            <a:pPr marL="204788">
              <a:lnSpc>
                <a:spcPts val="1825"/>
              </a:lnSpc>
              <a:spcBef>
                <a:spcPts val="88"/>
              </a:spcBef>
            </a:pPr>
            <a:r>
              <a:rPr lang="id-ID" sz="2400" baseline="-2000">
                <a:solidFill>
                  <a:srgbClr val="333399"/>
                </a:solidFill>
                <a:cs typeface="Arial" charset="0"/>
              </a:rPr>
              <a:t>10</a:t>
            </a:r>
            <a:endParaRPr lang="id-ID" sz="1600">
              <a:cs typeface="Arial" charset="0"/>
            </a:endParaRPr>
          </a:p>
        </p:txBody>
      </p:sp>
      <p:sp>
        <p:nvSpPr>
          <p:cNvPr id="48206" name="object 7"/>
          <p:cNvSpPr txBox="1">
            <a:spLocks noChangeArrowheads="1"/>
          </p:cNvSpPr>
          <p:nvPr/>
        </p:nvSpPr>
        <p:spPr bwMode="auto">
          <a:xfrm>
            <a:off x="5197475" y="3317875"/>
            <a:ext cx="1401763" cy="366713"/>
          </a:xfrm>
          <a:prstGeom prst="rect">
            <a:avLst/>
          </a:prstGeom>
          <a:noFill/>
          <a:ln w="9525">
            <a:noFill/>
            <a:miter lim="800000"/>
            <a:headEnd/>
            <a:tailEnd/>
          </a:ln>
        </p:spPr>
        <p:txBody>
          <a:bodyPr lIns="0" tIns="0" rIns="0" bIns="0"/>
          <a:lstStyle/>
          <a:p>
            <a:pPr marL="146050">
              <a:lnSpc>
                <a:spcPts val="1825"/>
              </a:lnSpc>
              <a:spcBef>
                <a:spcPts val="88"/>
              </a:spcBef>
            </a:pPr>
            <a:r>
              <a:rPr lang="id-ID" sz="2400" baseline="-2000">
                <a:solidFill>
                  <a:srgbClr val="333399"/>
                </a:solidFill>
                <a:cs typeface="Arial" charset="0"/>
              </a:rPr>
              <a:t>40</a:t>
            </a:r>
            <a:endParaRPr lang="id-ID" sz="1600">
              <a:cs typeface="Arial" charset="0"/>
            </a:endParaRPr>
          </a:p>
        </p:txBody>
      </p:sp>
      <p:sp>
        <p:nvSpPr>
          <p:cNvPr id="6" name="object 6"/>
          <p:cNvSpPr txBox="1"/>
          <p:nvPr/>
        </p:nvSpPr>
        <p:spPr>
          <a:xfrm>
            <a:off x="990600" y="36845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392363"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794125" y="36845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197475" y="36845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599238"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bject 53"/>
          <p:cNvSpPr>
            <a:spLocks noChangeArrowheads="1"/>
          </p:cNvSpPr>
          <p:nvPr/>
        </p:nvSpPr>
        <p:spPr bwMode="auto">
          <a:xfrm>
            <a:off x="2697163"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9155" name="object 54"/>
          <p:cNvSpPr>
            <a:spLocks noChangeArrowheads="1"/>
          </p:cNvSpPr>
          <p:nvPr/>
        </p:nvSpPr>
        <p:spPr bwMode="auto">
          <a:xfrm>
            <a:off x="4098925"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9156" name="object 55"/>
          <p:cNvSpPr>
            <a:spLocks noChangeArrowheads="1"/>
          </p:cNvSpPr>
          <p:nvPr/>
        </p:nvSpPr>
        <p:spPr bwMode="auto">
          <a:xfrm>
            <a:off x="5502275"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9157" name="object 56"/>
          <p:cNvSpPr>
            <a:spLocks noChangeArrowheads="1"/>
          </p:cNvSpPr>
          <p:nvPr/>
        </p:nvSpPr>
        <p:spPr bwMode="auto">
          <a:xfrm>
            <a:off x="6904038" y="1281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49158" name="object 57"/>
          <p:cNvSpPr>
            <a:spLocks noChangeArrowheads="1"/>
          </p:cNvSpPr>
          <p:nvPr/>
        </p:nvSpPr>
        <p:spPr bwMode="auto">
          <a:xfrm>
            <a:off x="1281113" y="1954213"/>
            <a:ext cx="7038975" cy="0"/>
          </a:xfrm>
          <a:custGeom>
            <a:avLst/>
            <a:gdLst>
              <a:gd name="T0" fmla="*/ 0 w 7038848"/>
              <a:gd name="T1" fmla="*/ 7038848 w 7038848"/>
            </a:gdLst>
            <a:ahLst/>
            <a:cxnLst/>
            <a:rect l="T0" t="0" r="T1" b="0"/>
            <a:pathLst>
              <a:path w="7038848">
                <a:moveTo>
                  <a:pt x="0" y="0"/>
                </a:moveTo>
                <a:lnTo>
                  <a:pt x="7038848" y="0"/>
                </a:lnTo>
              </a:path>
            </a:pathLst>
          </a:custGeom>
          <a:noFill/>
          <a:ln w="12700">
            <a:solidFill>
              <a:srgbClr val="000000"/>
            </a:solidFill>
            <a:miter lim="800000"/>
            <a:headEnd/>
            <a:tailEnd/>
          </a:ln>
        </p:spPr>
        <p:txBody>
          <a:bodyPr lIns="0" tIns="0" rIns="0" bIns="0"/>
          <a:lstStyle/>
          <a:p>
            <a:endParaRPr lang="id-ID"/>
          </a:p>
        </p:txBody>
      </p:sp>
      <p:sp>
        <p:nvSpPr>
          <p:cNvPr id="49159" name="object 58"/>
          <p:cNvSpPr>
            <a:spLocks noChangeArrowheads="1"/>
          </p:cNvSpPr>
          <p:nvPr/>
        </p:nvSpPr>
        <p:spPr bwMode="auto">
          <a:xfrm>
            <a:off x="1281113" y="2616200"/>
            <a:ext cx="7038975" cy="0"/>
          </a:xfrm>
          <a:custGeom>
            <a:avLst/>
            <a:gdLst>
              <a:gd name="T0" fmla="*/ 0 w 7038848"/>
              <a:gd name="T1" fmla="*/ 7038848 w 7038848"/>
            </a:gdLst>
            <a:ahLst/>
            <a:cxnLst/>
            <a:rect l="T0" t="0" r="T1" b="0"/>
            <a:pathLst>
              <a:path w="7038848">
                <a:moveTo>
                  <a:pt x="0" y="0"/>
                </a:moveTo>
                <a:lnTo>
                  <a:pt x="7038848" y="0"/>
                </a:lnTo>
              </a:path>
            </a:pathLst>
          </a:custGeom>
          <a:noFill/>
          <a:ln w="12700">
            <a:solidFill>
              <a:srgbClr val="000000"/>
            </a:solidFill>
            <a:miter lim="800000"/>
            <a:headEnd/>
            <a:tailEnd/>
          </a:ln>
        </p:spPr>
        <p:txBody>
          <a:bodyPr lIns="0" tIns="0" rIns="0" bIns="0"/>
          <a:lstStyle/>
          <a:p>
            <a:endParaRPr lang="id-ID"/>
          </a:p>
        </p:txBody>
      </p:sp>
      <p:sp>
        <p:nvSpPr>
          <p:cNvPr id="49160" name="object 59"/>
          <p:cNvSpPr>
            <a:spLocks noChangeArrowheads="1"/>
          </p:cNvSpPr>
          <p:nvPr/>
        </p:nvSpPr>
        <p:spPr bwMode="auto">
          <a:xfrm>
            <a:off x="1281113" y="3275013"/>
            <a:ext cx="7038975" cy="0"/>
          </a:xfrm>
          <a:custGeom>
            <a:avLst/>
            <a:gdLst>
              <a:gd name="T0" fmla="*/ 0 w 7038848"/>
              <a:gd name="T1" fmla="*/ 7038848 w 7038848"/>
            </a:gdLst>
            <a:ahLst/>
            <a:cxnLst/>
            <a:rect l="T0" t="0" r="T1" b="0"/>
            <a:pathLst>
              <a:path w="7038848">
                <a:moveTo>
                  <a:pt x="0" y="0"/>
                </a:moveTo>
                <a:lnTo>
                  <a:pt x="7038848" y="0"/>
                </a:lnTo>
              </a:path>
            </a:pathLst>
          </a:custGeom>
          <a:noFill/>
          <a:ln w="12700">
            <a:solidFill>
              <a:srgbClr val="000000"/>
            </a:solidFill>
            <a:miter lim="800000"/>
            <a:headEnd/>
            <a:tailEnd/>
          </a:ln>
        </p:spPr>
        <p:txBody>
          <a:bodyPr lIns="0" tIns="0" rIns="0" bIns="0"/>
          <a:lstStyle/>
          <a:p>
            <a:endParaRPr lang="id-ID"/>
          </a:p>
        </p:txBody>
      </p:sp>
      <p:sp>
        <p:nvSpPr>
          <p:cNvPr id="49161" name="object 60"/>
          <p:cNvSpPr>
            <a:spLocks noChangeArrowheads="1"/>
          </p:cNvSpPr>
          <p:nvPr/>
        </p:nvSpPr>
        <p:spPr bwMode="auto">
          <a:xfrm>
            <a:off x="1281113" y="3989388"/>
            <a:ext cx="7038975" cy="0"/>
          </a:xfrm>
          <a:custGeom>
            <a:avLst/>
            <a:gdLst>
              <a:gd name="T0" fmla="*/ 0 w 7038848"/>
              <a:gd name="T1" fmla="*/ 7038848 w 7038848"/>
            </a:gdLst>
            <a:ahLst/>
            <a:cxnLst/>
            <a:rect l="T0" t="0" r="T1" b="0"/>
            <a:pathLst>
              <a:path w="7038848">
                <a:moveTo>
                  <a:pt x="0" y="0"/>
                </a:moveTo>
                <a:lnTo>
                  <a:pt x="7038848" y="0"/>
                </a:lnTo>
              </a:path>
            </a:pathLst>
          </a:custGeom>
          <a:noFill/>
          <a:ln w="12700">
            <a:solidFill>
              <a:srgbClr val="000000"/>
            </a:solidFill>
            <a:miter lim="800000"/>
            <a:headEnd/>
            <a:tailEnd/>
          </a:ln>
        </p:spPr>
        <p:txBody>
          <a:bodyPr lIns="0" tIns="0" rIns="0" bIns="0"/>
          <a:lstStyle/>
          <a:p>
            <a:endParaRPr lang="id-ID"/>
          </a:p>
        </p:txBody>
      </p:sp>
      <p:sp>
        <p:nvSpPr>
          <p:cNvPr id="49162" name="object 61"/>
          <p:cNvSpPr>
            <a:spLocks noChangeArrowheads="1"/>
          </p:cNvSpPr>
          <p:nvPr/>
        </p:nvSpPr>
        <p:spPr bwMode="auto">
          <a:xfrm>
            <a:off x="1295400" y="1281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9163" name="object 62"/>
          <p:cNvSpPr>
            <a:spLocks noChangeArrowheads="1"/>
          </p:cNvSpPr>
          <p:nvPr/>
        </p:nvSpPr>
        <p:spPr bwMode="auto">
          <a:xfrm>
            <a:off x="8305800" y="1281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49164" name="object 63"/>
          <p:cNvSpPr>
            <a:spLocks noChangeArrowheads="1"/>
          </p:cNvSpPr>
          <p:nvPr/>
        </p:nvSpPr>
        <p:spPr bwMode="auto">
          <a:xfrm>
            <a:off x="1281113" y="1295400"/>
            <a:ext cx="7038975" cy="0"/>
          </a:xfrm>
          <a:custGeom>
            <a:avLst/>
            <a:gdLst>
              <a:gd name="T0" fmla="*/ 0 w 7038848"/>
              <a:gd name="T1" fmla="*/ 7038848 w 7038848"/>
            </a:gdLst>
            <a:ahLst/>
            <a:cxnLst/>
            <a:rect l="T0" t="0" r="T1" b="0"/>
            <a:pathLst>
              <a:path w="7038848">
                <a:moveTo>
                  <a:pt x="0" y="0"/>
                </a:moveTo>
                <a:lnTo>
                  <a:pt x="7038848" y="0"/>
                </a:lnTo>
              </a:path>
            </a:pathLst>
          </a:custGeom>
          <a:noFill/>
          <a:ln w="28575">
            <a:solidFill>
              <a:srgbClr val="000000"/>
            </a:solidFill>
            <a:miter lim="800000"/>
            <a:headEnd/>
            <a:tailEnd/>
          </a:ln>
        </p:spPr>
        <p:txBody>
          <a:bodyPr lIns="0" tIns="0" rIns="0" bIns="0"/>
          <a:lstStyle/>
          <a:p>
            <a:endParaRPr lang="id-ID"/>
          </a:p>
        </p:txBody>
      </p:sp>
      <p:sp>
        <p:nvSpPr>
          <p:cNvPr id="49165" name="object 64"/>
          <p:cNvSpPr>
            <a:spLocks noChangeArrowheads="1"/>
          </p:cNvSpPr>
          <p:nvPr/>
        </p:nvSpPr>
        <p:spPr bwMode="auto">
          <a:xfrm>
            <a:off x="1281113" y="4648200"/>
            <a:ext cx="7038975" cy="0"/>
          </a:xfrm>
          <a:custGeom>
            <a:avLst/>
            <a:gdLst>
              <a:gd name="T0" fmla="*/ 0 w 7038848"/>
              <a:gd name="T1" fmla="*/ 7038848 w 7038848"/>
            </a:gdLst>
            <a:ahLst/>
            <a:cxnLst/>
            <a:rect l="T0" t="0" r="T1" b="0"/>
            <a:pathLst>
              <a:path w="7038848">
                <a:moveTo>
                  <a:pt x="0" y="0"/>
                </a:moveTo>
                <a:lnTo>
                  <a:pt x="7038848" y="0"/>
                </a:lnTo>
              </a:path>
            </a:pathLst>
          </a:custGeom>
          <a:noFill/>
          <a:ln w="28575">
            <a:solidFill>
              <a:srgbClr val="000000"/>
            </a:solidFill>
            <a:miter lim="800000"/>
            <a:headEnd/>
            <a:tailEnd/>
          </a:ln>
        </p:spPr>
        <p:txBody>
          <a:bodyPr lIns="0" tIns="0" rIns="0" bIns="0"/>
          <a:lstStyle/>
          <a:p>
            <a:endParaRPr lang="id-ID"/>
          </a:p>
        </p:txBody>
      </p:sp>
      <p:sp>
        <p:nvSpPr>
          <p:cNvPr id="49166" name="object 65"/>
          <p:cNvSpPr>
            <a:spLocks noChangeArrowheads="1"/>
          </p:cNvSpPr>
          <p:nvPr/>
        </p:nvSpPr>
        <p:spPr bwMode="auto">
          <a:xfrm>
            <a:off x="1295400" y="12954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49167" name="object 66"/>
          <p:cNvSpPr>
            <a:spLocks noChangeArrowheads="1"/>
          </p:cNvSpPr>
          <p:nvPr/>
        </p:nvSpPr>
        <p:spPr bwMode="auto">
          <a:xfrm>
            <a:off x="34290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68" name="object 67"/>
          <p:cNvSpPr>
            <a:spLocks noChangeArrowheads="1"/>
          </p:cNvSpPr>
          <p:nvPr/>
        </p:nvSpPr>
        <p:spPr bwMode="auto">
          <a:xfrm>
            <a:off x="34290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69" name="object 68"/>
          <p:cNvSpPr>
            <a:spLocks noChangeArrowheads="1"/>
          </p:cNvSpPr>
          <p:nvPr/>
        </p:nvSpPr>
        <p:spPr bwMode="auto">
          <a:xfrm>
            <a:off x="34290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0" name="object 69"/>
          <p:cNvSpPr>
            <a:spLocks noChangeArrowheads="1"/>
          </p:cNvSpPr>
          <p:nvPr/>
        </p:nvSpPr>
        <p:spPr bwMode="auto">
          <a:xfrm>
            <a:off x="48768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1" name="object 70"/>
          <p:cNvSpPr>
            <a:spLocks noChangeArrowheads="1"/>
          </p:cNvSpPr>
          <p:nvPr/>
        </p:nvSpPr>
        <p:spPr bwMode="auto">
          <a:xfrm>
            <a:off x="48768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2" name="object 71"/>
          <p:cNvSpPr>
            <a:spLocks noChangeArrowheads="1"/>
          </p:cNvSpPr>
          <p:nvPr/>
        </p:nvSpPr>
        <p:spPr bwMode="auto">
          <a:xfrm>
            <a:off x="48768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3" name="object 72"/>
          <p:cNvSpPr>
            <a:spLocks noChangeArrowheads="1"/>
          </p:cNvSpPr>
          <p:nvPr/>
        </p:nvSpPr>
        <p:spPr bwMode="auto">
          <a:xfrm>
            <a:off x="6248400" y="1981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4" name="object 73"/>
          <p:cNvSpPr>
            <a:spLocks noChangeArrowheads="1"/>
          </p:cNvSpPr>
          <p:nvPr/>
        </p:nvSpPr>
        <p:spPr bwMode="auto">
          <a:xfrm>
            <a:off x="6248400" y="2590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5" name="object 74"/>
          <p:cNvSpPr>
            <a:spLocks noChangeArrowheads="1"/>
          </p:cNvSpPr>
          <p:nvPr/>
        </p:nvSpPr>
        <p:spPr bwMode="auto">
          <a:xfrm>
            <a:off x="6248400" y="3276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49176" name="object 75"/>
          <p:cNvSpPr>
            <a:spLocks noChangeArrowheads="1"/>
          </p:cNvSpPr>
          <p:nvPr/>
        </p:nvSpPr>
        <p:spPr bwMode="auto">
          <a:xfrm>
            <a:off x="4495800" y="3848100"/>
            <a:ext cx="1219200" cy="76200"/>
          </a:xfrm>
          <a:custGeom>
            <a:avLst/>
            <a:gdLst>
              <a:gd name="T0" fmla="*/ 0 w 1219200"/>
              <a:gd name="T1" fmla="*/ 0 h 76200"/>
              <a:gd name="T2" fmla="*/ 1219200 w 1219200"/>
              <a:gd name="T3" fmla="*/ 76200 h 76200"/>
            </a:gdLst>
            <a:ahLst/>
            <a:cxnLst/>
            <a:rect l="T0" t="T1" r="T2" b="T3"/>
            <a:pathLst>
              <a:path w="1219200" h="76200">
                <a:moveTo>
                  <a:pt x="1155700" y="44450"/>
                </a:moveTo>
                <a:lnTo>
                  <a:pt x="1142999" y="44450"/>
                </a:lnTo>
                <a:lnTo>
                  <a:pt x="1143000" y="76200"/>
                </a:lnTo>
                <a:lnTo>
                  <a:pt x="1219200" y="38100"/>
                </a:lnTo>
                <a:lnTo>
                  <a:pt x="1155700" y="44450"/>
                </a:lnTo>
                <a:close/>
              </a:path>
              <a:path w="1219200" h="76200">
                <a:moveTo>
                  <a:pt x="1155700" y="31750"/>
                </a:moveTo>
                <a:lnTo>
                  <a:pt x="1143000" y="0"/>
                </a:lnTo>
                <a:lnTo>
                  <a:pt x="1143000" y="31749"/>
                </a:lnTo>
                <a:lnTo>
                  <a:pt x="1155700" y="31750"/>
                </a:lnTo>
                <a:close/>
              </a:path>
              <a:path w="1219200" h="76200">
                <a:moveTo>
                  <a:pt x="0" y="31750"/>
                </a:moveTo>
                <a:lnTo>
                  <a:pt x="0" y="44450"/>
                </a:lnTo>
                <a:lnTo>
                  <a:pt x="1155700" y="44450"/>
                </a:lnTo>
                <a:lnTo>
                  <a:pt x="1219200" y="38100"/>
                </a:lnTo>
                <a:lnTo>
                  <a:pt x="1143000" y="0"/>
                </a:lnTo>
                <a:lnTo>
                  <a:pt x="11557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49177" name="object 76"/>
          <p:cNvSpPr>
            <a:spLocks noChangeArrowheads="1"/>
          </p:cNvSpPr>
          <p:nvPr/>
        </p:nvSpPr>
        <p:spPr bwMode="auto">
          <a:xfrm>
            <a:off x="3429000" y="3767138"/>
            <a:ext cx="1143000" cy="85725"/>
          </a:xfrm>
          <a:custGeom>
            <a:avLst/>
            <a:gdLst>
              <a:gd name="T0" fmla="*/ 0 w 1143000"/>
              <a:gd name="T1" fmla="*/ 0 h 85725"/>
              <a:gd name="T2" fmla="*/ 1143000 w 1143000"/>
              <a:gd name="T3" fmla="*/ 85725 h 85725"/>
            </a:gdLst>
            <a:ahLst/>
            <a:cxnLst/>
            <a:rect l="T0" t="T1" r="T2" b="T3"/>
            <a:pathLst>
              <a:path w="1143000" h="85725">
                <a:moveTo>
                  <a:pt x="1071499" y="57150"/>
                </a:moveTo>
                <a:lnTo>
                  <a:pt x="1057275" y="57149"/>
                </a:lnTo>
                <a:lnTo>
                  <a:pt x="1057275" y="85725"/>
                </a:lnTo>
                <a:lnTo>
                  <a:pt x="1143000" y="42925"/>
                </a:lnTo>
                <a:lnTo>
                  <a:pt x="1071499" y="57150"/>
                </a:lnTo>
                <a:close/>
              </a:path>
              <a:path w="1143000" h="85725">
                <a:moveTo>
                  <a:pt x="1071499" y="28575"/>
                </a:moveTo>
                <a:lnTo>
                  <a:pt x="1057275" y="0"/>
                </a:lnTo>
                <a:lnTo>
                  <a:pt x="1057275" y="28574"/>
                </a:lnTo>
                <a:lnTo>
                  <a:pt x="1071499" y="28575"/>
                </a:lnTo>
                <a:close/>
              </a:path>
              <a:path w="1143000" h="85725">
                <a:moveTo>
                  <a:pt x="0" y="28575"/>
                </a:moveTo>
                <a:lnTo>
                  <a:pt x="0" y="57150"/>
                </a:lnTo>
                <a:lnTo>
                  <a:pt x="1071499" y="57150"/>
                </a:lnTo>
                <a:lnTo>
                  <a:pt x="1143000" y="42925"/>
                </a:lnTo>
                <a:lnTo>
                  <a:pt x="1057275" y="0"/>
                </a:lnTo>
                <a:lnTo>
                  <a:pt x="10714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49178" name="object 77"/>
          <p:cNvSpPr>
            <a:spLocks noChangeArrowheads="1"/>
          </p:cNvSpPr>
          <p:nvPr/>
        </p:nvSpPr>
        <p:spPr bwMode="auto">
          <a:xfrm>
            <a:off x="4529138" y="2438400"/>
            <a:ext cx="85725" cy="1295400"/>
          </a:xfrm>
          <a:custGeom>
            <a:avLst/>
            <a:gdLst>
              <a:gd name="T0" fmla="*/ 0 w 85725"/>
              <a:gd name="T1" fmla="*/ 0 h 1295400"/>
              <a:gd name="T2" fmla="*/ 85725 w 85725"/>
              <a:gd name="T3" fmla="*/ 1295400 h 1295400"/>
            </a:gdLst>
            <a:ahLst/>
            <a:cxnLst/>
            <a:rect l="T0" t="T1" r="T2" b="T3"/>
            <a:pathLst>
              <a:path w="85725" h="1295400">
                <a:moveTo>
                  <a:pt x="28575" y="1295400"/>
                </a:moveTo>
                <a:lnTo>
                  <a:pt x="57150" y="1295400"/>
                </a:lnTo>
                <a:lnTo>
                  <a:pt x="57150" y="71374"/>
                </a:lnTo>
                <a:lnTo>
                  <a:pt x="85725" y="85725"/>
                </a:lnTo>
                <a:lnTo>
                  <a:pt x="42925" y="0"/>
                </a:lnTo>
                <a:lnTo>
                  <a:pt x="28575" y="71374"/>
                </a:lnTo>
                <a:lnTo>
                  <a:pt x="28575" y="1295400"/>
                </a:lnTo>
                <a:close/>
              </a:path>
              <a:path w="85725" h="1295400">
                <a:moveTo>
                  <a:pt x="28575" y="71374"/>
                </a:moveTo>
                <a:lnTo>
                  <a:pt x="42925" y="0"/>
                </a:lnTo>
                <a:lnTo>
                  <a:pt x="0" y="85725"/>
                </a:lnTo>
                <a:lnTo>
                  <a:pt x="28575" y="85724"/>
                </a:lnTo>
                <a:lnTo>
                  <a:pt x="28575" y="71374"/>
                </a:lnTo>
                <a:close/>
              </a:path>
              <a:path w="85725" h="12954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49179" name="object 78"/>
          <p:cNvSpPr>
            <a:spLocks noChangeArrowheads="1"/>
          </p:cNvSpPr>
          <p:nvPr/>
        </p:nvSpPr>
        <p:spPr bwMode="auto">
          <a:xfrm>
            <a:off x="3200400" y="2424113"/>
            <a:ext cx="1143000" cy="57150"/>
          </a:xfrm>
          <a:custGeom>
            <a:avLst/>
            <a:gdLst>
              <a:gd name="T0" fmla="*/ 0 w 1143000"/>
              <a:gd name="T1" fmla="*/ 0 h 57150"/>
              <a:gd name="T2" fmla="*/ 1143000 w 1143000"/>
              <a:gd name="T3" fmla="*/ 57150 h 57150"/>
            </a:gdLst>
            <a:ahLst/>
            <a:cxnLst/>
            <a:rect l="T0" t="T1" r="T2" b="T3"/>
            <a:pathLst>
              <a:path w="1143000" h="57150">
                <a:moveTo>
                  <a:pt x="85725" y="28574"/>
                </a:moveTo>
                <a:lnTo>
                  <a:pt x="1143000" y="28575"/>
                </a:lnTo>
                <a:lnTo>
                  <a:pt x="1143000" y="0"/>
                </a:lnTo>
                <a:lnTo>
                  <a:pt x="71374" y="0"/>
                </a:lnTo>
                <a:lnTo>
                  <a:pt x="71374" y="28575"/>
                </a:lnTo>
                <a:lnTo>
                  <a:pt x="85725" y="28574"/>
                </a:lnTo>
                <a:close/>
              </a:path>
              <a:path w="1143000" h="57150">
                <a:moveTo>
                  <a:pt x="85725" y="0"/>
                </a:moveTo>
                <a:lnTo>
                  <a:pt x="85725" y="-28575"/>
                </a:lnTo>
                <a:lnTo>
                  <a:pt x="0" y="14350"/>
                </a:lnTo>
                <a:lnTo>
                  <a:pt x="85725" y="57150"/>
                </a:lnTo>
                <a:lnTo>
                  <a:pt x="85725" y="28574"/>
                </a:lnTo>
                <a:lnTo>
                  <a:pt x="71374" y="28575"/>
                </a:lnTo>
                <a:lnTo>
                  <a:pt x="71374" y="0"/>
                </a:lnTo>
                <a:lnTo>
                  <a:pt x="85725" y="0"/>
                </a:lnTo>
                <a:close/>
              </a:path>
            </a:pathLst>
          </a:custGeom>
          <a:solidFill>
            <a:srgbClr val="FF0000"/>
          </a:solidFill>
          <a:ln w="9525">
            <a:noFill/>
            <a:miter lim="800000"/>
            <a:headEnd/>
            <a:tailEnd/>
          </a:ln>
        </p:spPr>
        <p:txBody>
          <a:bodyPr lIns="0" tIns="0" rIns="0" bIns="0"/>
          <a:lstStyle/>
          <a:p>
            <a:endParaRPr lang="id-ID"/>
          </a:p>
        </p:txBody>
      </p:sp>
      <p:sp>
        <p:nvSpPr>
          <p:cNvPr id="49180" name="object 79"/>
          <p:cNvSpPr>
            <a:spLocks noChangeArrowheads="1"/>
          </p:cNvSpPr>
          <p:nvPr/>
        </p:nvSpPr>
        <p:spPr bwMode="auto">
          <a:xfrm>
            <a:off x="3233738" y="2514600"/>
            <a:ext cx="85725" cy="1143000"/>
          </a:xfrm>
          <a:custGeom>
            <a:avLst/>
            <a:gdLst>
              <a:gd name="T0" fmla="*/ 0 w 85725"/>
              <a:gd name="T1" fmla="*/ 0 h 1143000"/>
              <a:gd name="T2" fmla="*/ 85725 w 85725"/>
              <a:gd name="T3" fmla="*/ 1143000 h 1143000"/>
            </a:gdLst>
            <a:ahLst/>
            <a:cxnLst/>
            <a:rect l="T0" t="T1" r="T2" b="T3"/>
            <a:pathLst>
              <a:path w="85725" h="1143000">
                <a:moveTo>
                  <a:pt x="28575" y="1057274"/>
                </a:moveTo>
                <a:lnTo>
                  <a:pt x="0" y="1057275"/>
                </a:lnTo>
                <a:lnTo>
                  <a:pt x="42925" y="1143000"/>
                </a:lnTo>
                <a:lnTo>
                  <a:pt x="85725" y="1057275"/>
                </a:lnTo>
                <a:lnTo>
                  <a:pt x="57150" y="1057274"/>
                </a:lnTo>
                <a:lnTo>
                  <a:pt x="57150" y="1071499"/>
                </a:lnTo>
                <a:lnTo>
                  <a:pt x="28575" y="1071499"/>
                </a:lnTo>
                <a:lnTo>
                  <a:pt x="28575" y="1057274"/>
                </a:lnTo>
                <a:close/>
              </a:path>
              <a:path w="85725" h="1143000">
                <a:moveTo>
                  <a:pt x="28575" y="1071499"/>
                </a:moveTo>
                <a:lnTo>
                  <a:pt x="57150" y="1071499"/>
                </a:lnTo>
                <a:lnTo>
                  <a:pt x="57150" y="0"/>
                </a:lnTo>
                <a:lnTo>
                  <a:pt x="28575" y="0"/>
                </a:lnTo>
                <a:lnTo>
                  <a:pt x="28575" y="1071499"/>
                </a:lnTo>
                <a:close/>
              </a:path>
            </a:pathLst>
          </a:custGeom>
          <a:solidFill>
            <a:srgbClr val="FF0000"/>
          </a:solidFill>
          <a:ln w="9525">
            <a:noFill/>
            <a:miter lim="800000"/>
            <a:headEnd/>
            <a:tailEnd/>
          </a:ln>
        </p:spPr>
        <p:txBody>
          <a:bodyPr lIns="0" tIns="0" rIns="0" bIns="0"/>
          <a:lstStyle/>
          <a:p>
            <a:endParaRPr lang="id-ID"/>
          </a:p>
        </p:txBody>
      </p:sp>
      <p:sp>
        <p:nvSpPr>
          <p:cNvPr id="49181" name="object 80"/>
          <p:cNvSpPr>
            <a:spLocks noChangeArrowheads="1"/>
          </p:cNvSpPr>
          <p:nvPr/>
        </p:nvSpPr>
        <p:spPr bwMode="auto">
          <a:xfrm>
            <a:off x="2895600" y="35814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206116"/>
                </a:lnTo>
                <a:lnTo>
                  <a:pt x="2494" y="221386"/>
                </a:lnTo>
                <a:lnTo>
                  <a:pt x="5539" y="236261"/>
                </a:lnTo>
                <a:lnTo>
                  <a:pt x="9717" y="250691"/>
                </a:lnTo>
                <a:lnTo>
                  <a:pt x="14978" y="264628"/>
                </a:lnTo>
                <a:lnTo>
                  <a:pt x="21273" y="278021"/>
                </a:lnTo>
                <a:lnTo>
                  <a:pt x="28554" y="290823"/>
                </a:lnTo>
                <a:lnTo>
                  <a:pt x="36771" y="302983"/>
                </a:lnTo>
                <a:lnTo>
                  <a:pt x="45874" y="314453"/>
                </a:lnTo>
                <a:lnTo>
                  <a:pt x="55816" y="325183"/>
                </a:lnTo>
                <a:lnTo>
                  <a:pt x="66546" y="335125"/>
                </a:lnTo>
                <a:lnTo>
                  <a:pt x="78016" y="344228"/>
                </a:lnTo>
                <a:lnTo>
                  <a:pt x="90176" y="352445"/>
                </a:lnTo>
                <a:lnTo>
                  <a:pt x="102978" y="359726"/>
                </a:lnTo>
                <a:lnTo>
                  <a:pt x="116371" y="366021"/>
                </a:lnTo>
                <a:lnTo>
                  <a:pt x="130308" y="371282"/>
                </a:lnTo>
                <a:lnTo>
                  <a:pt x="144738" y="375460"/>
                </a:lnTo>
                <a:lnTo>
                  <a:pt x="159613" y="378505"/>
                </a:lnTo>
                <a:lnTo>
                  <a:pt x="174883" y="380368"/>
                </a:lnTo>
                <a:lnTo>
                  <a:pt x="190500" y="381000"/>
                </a:lnTo>
                <a:lnTo>
                  <a:pt x="206116" y="380368"/>
                </a:lnTo>
                <a:lnTo>
                  <a:pt x="221386" y="378505"/>
                </a:lnTo>
                <a:lnTo>
                  <a:pt x="236261" y="375460"/>
                </a:lnTo>
                <a:lnTo>
                  <a:pt x="250691" y="371282"/>
                </a:lnTo>
                <a:lnTo>
                  <a:pt x="264628" y="366021"/>
                </a:lnTo>
                <a:lnTo>
                  <a:pt x="278021" y="359726"/>
                </a:lnTo>
                <a:lnTo>
                  <a:pt x="290823" y="352445"/>
                </a:lnTo>
                <a:lnTo>
                  <a:pt x="302983" y="344228"/>
                </a:lnTo>
                <a:lnTo>
                  <a:pt x="314453" y="335125"/>
                </a:lnTo>
                <a:lnTo>
                  <a:pt x="325183" y="325183"/>
                </a:lnTo>
                <a:lnTo>
                  <a:pt x="335125" y="314453"/>
                </a:lnTo>
                <a:lnTo>
                  <a:pt x="344228" y="302983"/>
                </a:lnTo>
                <a:lnTo>
                  <a:pt x="352445" y="290823"/>
                </a:lnTo>
                <a:lnTo>
                  <a:pt x="359726" y="278021"/>
                </a:lnTo>
                <a:lnTo>
                  <a:pt x="366021" y="264628"/>
                </a:lnTo>
                <a:lnTo>
                  <a:pt x="371282" y="250691"/>
                </a:lnTo>
                <a:lnTo>
                  <a:pt x="375460" y="236261"/>
                </a:lnTo>
                <a:lnTo>
                  <a:pt x="378505" y="221386"/>
                </a:lnTo>
                <a:lnTo>
                  <a:pt x="380368" y="206116"/>
                </a:lnTo>
                <a:lnTo>
                  <a:pt x="381000" y="190500"/>
                </a:lnTo>
                <a:lnTo>
                  <a:pt x="380368" y="174883"/>
                </a:lnTo>
                <a:lnTo>
                  <a:pt x="378505" y="159613"/>
                </a:lnTo>
                <a:lnTo>
                  <a:pt x="375460" y="144738"/>
                </a:lnTo>
                <a:lnTo>
                  <a:pt x="371282" y="130308"/>
                </a:lnTo>
                <a:lnTo>
                  <a:pt x="366021" y="116371"/>
                </a:lnTo>
                <a:lnTo>
                  <a:pt x="359726" y="102978"/>
                </a:lnTo>
                <a:lnTo>
                  <a:pt x="352445" y="90176"/>
                </a:lnTo>
                <a:lnTo>
                  <a:pt x="344228" y="78016"/>
                </a:lnTo>
                <a:lnTo>
                  <a:pt x="335125" y="66546"/>
                </a:lnTo>
                <a:lnTo>
                  <a:pt x="325183" y="55816"/>
                </a:lnTo>
                <a:lnTo>
                  <a:pt x="314453" y="45874"/>
                </a:lnTo>
                <a:lnTo>
                  <a:pt x="302983" y="36771"/>
                </a:lnTo>
                <a:lnTo>
                  <a:pt x="290823" y="28554"/>
                </a:lnTo>
                <a:lnTo>
                  <a:pt x="278021" y="21273"/>
                </a:lnTo>
                <a:lnTo>
                  <a:pt x="264628" y="14978"/>
                </a:lnTo>
                <a:lnTo>
                  <a:pt x="250691" y="9717"/>
                </a:lnTo>
                <a:lnTo>
                  <a:pt x="236261" y="5539"/>
                </a:lnTo>
                <a:lnTo>
                  <a:pt x="221386" y="2494"/>
                </a:lnTo>
                <a:lnTo>
                  <a:pt x="206116" y="631"/>
                </a:lnTo>
                <a:lnTo>
                  <a:pt x="190500" y="0"/>
                </a:lnTo>
                <a:lnTo>
                  <a:pt x="174883" y="631"/>
                </a:lnTo>
                <a:lnTo>
                  <a:pt x="159613" y="2494"/>
                </a:lnTo>
                <a:lnTo>
                  <a:pt x="144738" y="5539"/>
                </a:lnTo>
                <a:lnTo>
                  <a:pt x="130308" y="9717"/>
                </a:lnTo>
                <a:lnTo>
                  <a:pt x="116371" y="14978"/>
                </a:lnTo>
                <a:lnTo>
                  <a:pt x="102978" y="21273"/>
                </a:lnTo>
                <a:lnTo>
                  <a:pt x="90176" y="28554"/>
                </a:lnTo>
                <a:lnTo>
                  <a:pt x="78016" y="36771"/>
                </a:lnTo>
                <a:lnTo>
                  <a:pt x="66546" y="45874"/>
                </a:lnTo>
                <a:lnTo>
                  <a:pt x="55816" y="55816"/>
                </a:lnTo>
                <a:lnTo>
                  <a:pt x="45874" y="66546"/>
                </a:lnTo>
                <a:lnTo>
                  <a:pt x="36771" y="78016"/>
                </a:lnTo>
                <a:lnTo>
                  <a:pt x="28554" y="90176"/>
                </a:lnTo>
                <a:lnTo>
                  <a:pt x="21273" y="102978"/>
                </a:lnTo>
                <a:lnTo>
                  <a:pt x="14978" y="116371"/>
                </a:lnTo>
                <a:lnTo>
                  <a:pt x="9717" y="130308"/>
                </a:lnTo>
                <a:lnTo>
                  <a:pt x="5539" y="144738"/>
                </a:lnTo>
                <a:lnTo>
                  <a:pt x="2494" y="159613"/>
                </a:lnTo>
                <a:lnTo>
                  <a:pt x="631"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49182" name="object 81"/>
          <p:cNvSpPr>
            <a:spLocks noChangeArrowheads="1"/>
          </p:cNvSpPr>
          <p:nvPr/>
        </p:nvSpPr>
        <p:spPr bwMode="auto">
          <a:xfrm>
            <a:off x="2895600" y="35814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174883"/>
                </a:lnTo>
                <a:lnTo>
                  <a:pt x="2494" y="159613"/>
                </a:lnTo>
                <a:lnTo>
                  <a:pt x="5539" y="144738"/>
                </a:lnTo>
                <a:lnTo>
                  <a:pt x="9717" y="130308"/>
                </a:lnTo>
                <a:lnTo>
                  <a:pt x="14978" y="116371"/>
                </a:lnTo>
                <a:lnTo>
                  <a:pt x="21273" y="102978"/>
                </a:lnTo>
                <a:lnTo>
                  <a:pt x="28554" y="90176"/>
                </a:lnTo>
                <a:lnTo>
                  <a:pt x="36771" y="78016"/>
                </a:lnTo>
                <a:lnTo>
                  <a:pt x="45874" y="66546"/>
                </a:lnTo>
                <a:lnTo>
                  <a:pt x="55816" y="55816"/>
                </a:lnTo>
                <a:lnTo>
                  <a:pt x="66546" y="45874"/>
                </a:lnTo>
                <a:lnTo>
                  <a:pt x="78016" y="36771"/>
                </a:lnTo>
                <a:lnTo>
                  <a:pt x="90176" y="28554"/>
                </a:lnTo>
                <a:lnTo>
                  <a:pt x="102978" y="21273"/>
                </a:lnTo>
                <a:lnTo>
                  <a:pt x="116371" y="14978"/>
                </a:lnTo>
                <a:lnTo>
                  <a:pt x="130308" y="9717"/>
                </a:lnTo>
                <a:lnTo>
                  <a:pt x="144738" y="5539"/>
                </a:lnTo>
                <a:lnTo>
                  <a:pt x="159613" y="2494"/>
                </a:lnTo>
                <a:lnTo>
                  <a:pt x="174883" y="631"/>
                </a:lnTo>
                <a:lnTo>
                  <a:pt x="190500" y="0"/>
                </a:lnTo>
                <a:lnTo>
                  <a:pt x="206116" y="631"/>
                </a:lnTo>
                <a:lnTo>
                  <a:pt x="221386" y="2494"/>
                </a:lnTo>
                <a:lnTo>
                  <a:pt x="236261" y="5539"/>
                </a:lnTo>
                <a:lnTo>
                  <a:pt x="250691" y="9717"/>
                </a:lnTo>
                <a:lnTo>
                  <a:pt x="264628" y="14978"/>
                </a:lnTo>
                <a:lnTo>
                  <a:pt x="278021" y="21273"/>
                </a:lnTo>
                <a:lnTo>
                  <a:pt x="290823" y="28554"/>
                </a:lnTo>
                <a:lnTo>
                  <a:pt x="302983" y="36771"/>
                </a:lnTo>
                <a:lnTo>
                  <a:pt x="314453" y="45874"/>
                </a:lnTo>
                <a:lnTo>
                  <a:pt x="325183" y="55816"/>
                </a:lnTo>
                <a:lnTo>
                  <a:pt x="335125" y="66546"/>
                </a:lnTo>
                <a:lnTo>
                  <a:pt x="344228" y="78016"/>
                </a:lnTo>
                <a:lnTo>
                  <a:pt x="352445" y="90176"/>
                </a:lnTo>
                <a:lnTo>
                  <a:pt x="359726" y="102978"/>
                </a:lnTo>
                <a:lnTo>
                  <a:pt x="366021" y="116371"/>
                </a:lnTo>
                <a:lnTo>
                  <a:pt x="371282" y="130308"/>
                </a:lnTo>
                <a:lnTo>
                  <a:pt x="375460" y="144738"/>
                </a:lnTo>
                <a:lnTo>
                  <a:pt x="378505" y="159613"/>
                </a:lnTo>
                <a:lnTo>
                  <a:pt x="380368" y="174883"/>
                </a:lnTo>
                <a:lnTo>
                  <a:pt x="381000" y="190500"/>
                </a:lnTo>
                <a:lnTo>
                  <a:pt x="380368" y="206116"/>
                </a:lnTo>
                <a:lnTo>
                  <a:pt x="378505" y="221386"/>
                </a:lnTo>
                <a:lnTo>
                  <a:pt x="375460" y="236261"/>
                </a:lnTo>
                <a:lnTo>
                  <a:pt x="371282" y="250691"/>
                </a:lnTo>
                <a:lnTo>
                  <a:pt x="366021" y="264628"/>
                </a:lnTo>
                <a:lnTo>
                  <a:pt x="359726" y="278021"/>
                </a:lnTo>
                <a:lnTo>
                  <a:pt x="352445" y="290823"/>
                </a:lnTo>
                <a:lnTo>
                  <a:pt x="344228" y="302983"/>
                </a:lnTo>
                <a:lnTo>
                  <a:pt x="335125" y="314453"/>
                </a:lnTo>
                <a:lnTo>
                  <a:pt x="325183" y="325183"/>
                </a:lnTo>
                <a:lnTo>
                  <a:pt x="314453" y="335125"/>
                </a:lnTo>
                <a:lnTo>
                  <a:pt x="302983" y="344228"/>
                </a:lnTo>
                <a:lnTo>
                  <a:pt x="290823" y="352445"/>
                </a:lnTo>
                <a:lnTo>
                  <a:pt x="278021" y="359726"/>
                </a:lnTo>
                <a:lnTo>
                  <a:pt x="264628" y="366021"/>
                </a:lnTo>
                <a:lnTo>
                  <a:pt x="250691" y="371282"/>
                </a:lnTo>
                <a:lnTo>
                  <a:pt x="236261" y="375460"/>
                </a:lnTo>
                <a:lnTo>
                  <a:pt x="221386" y="378505"/>
                </a:lnTo>
                <a:lnTo>
                  <a:pt x="206116" y="380368"/>
                </a:lnTo>
                <a:lnTo>
                  <a:pt x="190500" y="381000"/>
                </a:lnTo>
                <a:lnTo>
                  <a:pt x="174883" y="380368"/>
                </a:lnTo>
                <a:lnTo>
                  <a:pt x="159613" y="378505"/>
                </a:lnTo>
                <a:lnTo>
                  <a:pt x="144738" y="375460"/>
                </a:lnTo>
                <a:lnTo>
                  <a:pt x="130308" y="371282"/>
                </a:lnTo>
                <a:lnTo>
                  <a:pt x="116371" y="366021"/>
                </a:lnTo>
                <a:lnTo>
                  <a:pt x="102978" y="359726"/>
                </a:lnTo>
                <a:lnTo>
                  <a:pt x="90176" y="352445"/>
                </a:lnTo>
                <a:lnTo>
                  <a:pt x="78016" y="344228"/>
                </a:lnTo>
                <a:lnTo>
                  <a:pt x="66546" y="335125"/>
                </a:lnTo>
                <a:lnTo>
                  <a:pt x="55816" y="325183"/>
                </a:lnTo>
                <a:lnTo>
                  <a:pt x="45874" y="314453"/>
                </a:lnTo>
                <a:lnTo>
                  <a:pt x="36771" y="302983"/>
                </a:lnTo>
                <a:lnTo>
                  <a:pt x="28554" y="290823"/>
                </a:lnTo>
                <a:lnTo>
                  <a:pt x="21273" y="278021"/>
                </a:lnTo>
                <a:lnTo>
                  <a:pt x="14978" y="264628"/>
                </a:lnTo>
                <a:lnTo>
                  <a:pt x="9717" y="250691"/>
                </a:lnTo>
                <a:lnTo>
                  <a:pt x="5539" y="236261"/>
                </a:lnTo>
                <a:lnTo>
                  <a:pt x="2494" y="221386"/>
                </a:lnTo>
                <a:lnTo>
                  <a:pt x="631"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2" name="object 52"/>
          <p:cNvSpPr txBox="1"/>
          <p:nvPr/>
        </p:nvSpPr>
        <p:spPr>
          <a:xfrm>
            <a:off x="1374775" y="5024438"/>
            <a:ext cx="4630738" cy="665162"/>
          </a:xfrm>
          <a:prstGeom prst="rect">
            <a:avLst/>
          </a:prstGeom>
        </p:spPr>
        <p:txBody>
          <a:bodyPr lIns="0" tIns="0" rIns="0" bIns="0"/>
          <a:lstStyle/>
          <a:p>
            <a:pPr marL="12700">
              <a:lnSpc>
                <a:spcPts val="1938"/>
              </a:lnSpc>
              <a:spcBef>
                <a:spcPts val="100"/>
              </a:spcBef>
            </a:pPr>
            <a:r>
              <a:rPr lang="id-ID">
                <a:cs typeface="Arial" charset="0"/>
              </a:rPr>
              <a:t>Jalur 3:</a:t>
            </a:r>
          </a:p>
          <a:p>
            <a:pPr marL="12700">
              <a:lnSpc>
                <a:spcPct val="96000"/>
              </a:lnSpc>
              <a:spcBef>
                <a:spcPts val="1075"/>
              </a:spcBef>
            </a:pPr>
            <a:r>
              <a:rPr lang="id-ID">
                <a:cs typeface="Arial" charset="0"/>
              </a:rPr>
              <a:t>+PA – PB + WB –WA = +25 – 10 + 5 – 20 = 0</a:t>
            </a:r>
          </a:p>
        </p:txBody>
      </p:sp>
      <p:sp>
        <p:nvSpPr>
          <p:cNvPr id="50" name="object 50"/>
          <p:cNvSpPr txBox="1"/>
          <p:nvPr/>
        </p:nvSpPr>
        <p:spPr>
          <a:xfrm>
            <a:off x="1295400" y="12954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693">
              <a:lnSpc>
                <a:spcPct val="95825"/>
              </a:lnSpc>
              <a:spcBef>
                <a:spcPts val="464"/>
              </a:spcBef>
              <a:defRPr/>
            </a:pPr>
            <a:r>
              <a:rPr sz="1600" dirty="0">
                <a:latin typeface="Arial"/>
                <a:cs typeface="Arial"/>
              </a:rPr>
              <a:t>Dari</a:t>
            </a:r>
            <a:endParaRPr sz="1600">
              <a:latin typeface="Arial"/>
              <a:cs typeface="Arial"/>
            </a:endParaRPr>
          </a:p>
        </p:txBody>
      </p:sp>
      <p:sp>
        <p:nvSpPr>
          <p:cNvPr id="49" name="object 49"/>
          <p:cNvSpPr txBox="1"/>
          <p:nvPr/>
        </p:nvSpPr>
        <p:spPr>
          <a:xfrm>
            <a:off x="2697163" y="12954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4098925" y="12954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5502275" y="1295400"/>
            <a:ext cx="1401763" cy="6588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904038" y="12954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1295400" y="1954213"/>
            <a:ext cx="1401763" cy="661987"/>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4" name="object 44"/>
          <p:cNvSpPr txBox="1"/>
          <p:nvPr/>
        </p:nvSpPr>
        <p:spPr>
          <a:xfrm>
            <a:off x="2697163" y="1954213"/>
            <a:ext cx="731837" cy="373062"/>
          </a:xfrm>
          <a:prstGeom prst="rect">
            <a:avLst/>
          </a:prstGeom>
        </p:spPr>
        <p:txBody>
          <a:bodyPr lIns="0" tIns="0" rIns="0" bIns="0"/>
          <a:lstStyle/>
          <a:p>
            <a:pPr>
              <a:lnSpc>
                <a:spcPts val="600"/>
              </a:lnSpc>
              <a:spcBef>
                <a:spcPts val="19"/>
              </a:spcBef>
              <a:defRPr/>
            </a:pPr>
            <a:endParaRPr sz="600"/>
          </a:p>
          <a:p>
            <a:pPr marL="214249">
              <a:lnSpc>
                <a:spcPct val="95825"/>
              </a:lnSpc>
              <a:defRPr/>
            </a:pPr>
            <a:r>
              <a:rPr sz="1400" dirty="0">
                <a:latin typeface="Arial"/>
                <a:cs typeface="Arial"/>
              </a:rPr>
              <a:t>(-)</a:t>
            </a:r>
            <a:endParaRPr sz="1400">
              <a:latin typeface="Arial"/>
              <a:cs typeface="Arial"/>
            </a:endParaRPr>
          </a:p>
        </p:txBody>
      </p:sp>
      <p:sp>
        <p:nvSpPr>
          <p:cNvPr id="43" name="object 43"/>
          <p:cNvSpPr txBox="1"/>
          <p:nvPr/>
        </p:nvSpPr>
        <p:spPr>
          <a:xfrm>
            <a:off x="3429000" y="1954213"/>
            <a:ext cx="609600" cy="373062"/>
          </a:xfrm>
          <a:prstGeom prst="rect">
            <a:avLst/>
          </a:prstGeom>
        </p:spPr>
        <p:txBody>
          <a:bodyPr lIns="0" tIns="0" rIns="0" bIns="0"/>
          <a:lstStyle/>
          <a:p>
            <a:pPr>
              <a:lnSpc>
                <a:spcPts val="600"/>
              </a:lnSpc>
              <a:spcBef>
                <a:spcPts val="36"/>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49192" name="object 42"/>
          <p:cNvSpPr txBox="1">
            <a:spLocks noChangeArrowheads="1"/>
          </p:cNvSpPr>
          <p:nvPr/>
        </p:nvSpPr>
        <p:spPr bwMode="auto">
          <a:xfrm>
            <a:off x="4038600" y="19542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1" name="object 41"/>
          <p:cNvSpPr txBox="1"/>
          <p:nvPr/>
        </p:nvSpPr>
        <p:spPr>
          <a:xfrm>
            <a:off x="4098925" y="1954213"/>
            <a:ext cx="777875" cy="373062"/>
          </a:xfrm>
          <a:prstGeom prst="rect">
            <a:avLst/>
          </a:prstGeom>
        </p:spPr>
        <p:txBody>
          <a:bodyPr lIns="0" tIns="0" rIns="0" bIns="0"/>
          <a:lstStyle/>
          <a:p>
            <a:pPr>
              <a:lnSpc>
                <a:spcPts val="1200"/>
              </a:lnSpc>
              <a:spcBef>
                <a:spcPts val="25"/>
              </a:spcBef>
            </a:pPr>
            <a:endParaRPr lang="id-ID" sz="1200"/>
          </a:p>
          <a:p>
            <a:pPr algn="ctr">
              <a:lnSpc>
                <a:spcPct val="96000"/>
              </a:lnSpc>
            </a:pPr>
            <a:r>
              <a:rPr lang="id-ID" sz="1400">
                <a:cs typeface="Arial" charset="0"/>
              </a:rPr>
              <a:t>(+)</a:t>
            </a:r>
          </a:p>
        </p:txBody>
      </p:sp>
      <p:sp>
        <p:nvSpPr>
          <p:cNvPr id="40" name="object 40"/>
          <p:cNvSpPr txBox="1"/>
          <p:nvPr/>
        </p:nvSpPr>
        <p:spPr>
          <a:xfrm>
            <a:off x="4876800" y="19542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49195" name="object 39"/>
          <p:cNvSpPr txBox="1">
            <a:spLocks noChangeArrowheads="1"/>
          </p:cNvSpPr>
          <p:nvPr/>
        </p:nvSpPr>
        <p:spPr bwMode="auto">
          <a:xfrm>
            <a:off x="5502275" y="19542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6248400" y="19542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49197" name="object 37"/>
          <p:cNvSpPr txBox="1">
            <a:spLocks noChangeArrowheads="1"/>
          </p:cNvSpPr>
          <p:nvPr/>
        </p:nvSpPr>
        <p:spPr bwMode="auto">
          <a:xfrm>
            <a:off x="6858000" y="19542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904038" y="19542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49199" name="object 35"/>
          <p:cNvSpPr txBox="1">
            <a:spLocks noChangeArrowheads="1"/>
          </p:cNvSpPr>
          <p:nvPr/>
        </p:nvSpPr>
        <p:spPr bwMode="auto">
          <a:xfrm>
            <a:off x="2697163" y="2327275"/>
            <a:ext cx="1401762" cy="288925"/>
          </a:xfrm>
          <a:prstGeom prst="rect">
            <a:avLst/>
          </a:prstGeom>
          <a:noFill/>
          <a:ln w="9525">
            <a:noFill/>
            <a:miter lim="800000"/>
            <a:headEnd/>
            <a:tailEnd/>
          </a:ln>
        </p:spPr>
        <p:txBody>
          <a:bodyPr lIns="0" tIns="0" rIns="0" bIns="0"/>
          <a:lstStyle/>
          <a:p>
            <a:pPr marL="90488">
              <a:lnSpc>
                <a:spcPts val="1625"/>
              </a:lnSpc>
              <a:spcBef>
                <a:spcPts val="75"/>
              </a:spcBef>
            </a:pPr>
            <a:r>
              <a:rPr lang="id-ID" sz="1600">
                <a:solidFill>
                  <a:srgbClr val="333399"/>
                </a:solidFill>
                <a:cs typeface="Arial" charset="0"/>
              </a:rPr>
              <a:t>50</a:t>
            </a:r>
            <a:endParaRPr lang="id-ID" sz="1600">
              <a:cs typeface="Arial" charset="0"/>
            </a:endParaRPr>
          </a:p>
        </p:txBody>
      </p:sp>
      <p:sp>
        <p:nvSpPr>
          <p:cNvPr id="49200" name="object 34"/>
          <p:cNvSpPr txBox="1">
            <a:spLocks noChangeArrowheads="1"/>
          </p:cNvSpPr>
          <p:nvPr/>
        </p:nvSpPr>
        <p:spPr bwMode="auto">
          <a:xfrm>
            <a:off x="4098925" y="2327275"/>
            <a:ext cx="1403350" cy="288925"/>
          </a:xfrm>
          <a:prstGeom prst="rect">
            <a:avLst/>
          </a:prstGeom>
          <a:noFill/>
          <a:ln w="9525">
            <a:noFill/>
            <a:miter lim="800000"/>
            <a:headEnd/>
            <a:tailEnd/>
          </a:ln>
        </p:spPr>
        <p:txBody>
          <a:bodyPr lIns="0" tIns="0" rIns="0" bIns="0"/>
          <a:lstStyle/>
          <a:p>
            <a:pPr marL="204788">
              <a:lnSpc>
                <a:spcPts val="1625"/>
              </a:lnSpc>
              <a:spcBef>
                <a:spcPts val="75"/>
              </a:spcBef>
            </a:pPr>
            <a:r>
              <a:rPr lang="id-ID" sz="1600">
                <a:solidFill>
                  <a:srgbClr val="333399"/>
                </a:solidFill>
                <a:cs typeface="Arial" charset="0"/>
              </a:rPr>
              <a:t>40</a:t>
            </a:r>
            <a:endParaRPr lang="id-ID" sz="1600">
              <a:cs typeface="Arial" charset="0"/>
            </a:endParaRPr>
          </a:p>
        </p:txBody>
      </p:sp>
      <p:sp>
        <p:nvSpPr>
          <p:cNvPr id="49201" name="object 33"/>
          <p:cNvSpPr txBox="1">
            <a:spLocks noChangeArrowheads="1"/>
          </p:cNvSpPr>
          <p:nvPr/>
        </p:nvSpPr>
        <p:spPr bwMode="auto">
          <a:xfrm>
            <a:off x="5502275" y="2327275"/>
            <a:ext cx="1401763"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1295400" y="2616200"/>
            <a:ext cx="1401763" cy="658813"/>
          </a:xfrm>
          <a:prstGeom prst="rect">
            <a:avLst/>
          </a:prstGeom>
        </p:spPr>
        <p:txBody>
          <a:bodyPr lIns="0" tIns="0" rIns="0" bIns="0"/>
          <a:lstStyle/>
          <a:p>
            <a:pPr marL="311531">
              <a:lnSpc>
                <a:spcPct val="95825"/>
              </a:lnSpc>
              <a:spcBef>
                <a:spcPts val="425"/>
              </a:spcBef>
              <a:defRPr/>
            </a:pPr>
            <a:r>
              <a:rPr sz="1600" dirty="0">
                <a:latin typeface="Arial"/>
                <a:cs typeface="Arial"/>
              </a:rPr>
              <a:t>Pabrik</a:t>
            </a:r>
            <a:r>
              <a:rPr sz="1600" spc="-50" dirty="0">
                <a:latin typeface="Arial"/>
                <a:cs typeface="Arial"/>
              </a:rPr>
              <a:t> </a:t>
            </a:r>
            <a:r>
              <a:rPr sz="1600" dirty="0">
                <a:latin typeface="Arial"/>
                <a:cs typeface="Arial"/>
              </a:rPr>
              <a:t>H</a:t>
            </a:r>
            <a:endParaRPr sz="1600">
              <a:latin typeface="Arial"/>
              <a:cs typeface="Arial"/>
            </a:endParaRPr>
          </a:p>
        </p:txBody>
      </p:sp>
      <p:sp>
        <p:nvSpPr>
          <p:cNvPr id="49203" name="object 31"/>
          <p:cNvSpPr txBox="1">
            <a:spLocks noChangeArrowheads="1"/>
          </p:cNvSpPr>
          <p:nvPr/>
        </p:nvSpPr>
        <p:spPr bwMode="auto">
          <a:xfrm>
            <a:off x="2697163" y="26162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04" name="object 30"/>
          <p:cNvSpPr txBox="1">
            <a:spLocks noChangeArrowheads="1"/>
          </p:cNvSpPr>
          <p:nvPr/>
        </p:nvSpPr>
        <p:spPr bwMode="auto">
          <a:xfrm>
            <a:off x="3429000" y="2616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49205" name="object 29"/>
          <p:cNvSpPr txBox="1">
            <a:spLocks noChangeArrowheads="1"/>
          </p:cNvSpPr>
          <p:nvPr/>
        </p:nvSpPr>
        <p:spPr bwMode="auto">
          <a:xfrm>
            <a:off x="4038600" y="26162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06" name="object 28"/>
          <p:cNvSpPr txBox="1">
            <a:spLocks noChangeArrowheads="1"/>
          </p:cNvSpPr>
          <p:nvPr/>
        </p:nvSpPr>
        <p:spPr bwMode="auto">
          <a:xfrm>
            <a:off x="4098925" y="26162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07" name="object 27"/>
          <p:cNvSpPr txBox="1">
            <a:spLocks noChangeArrowheads="1"/>
          </p:cNvSpPr>
          <p:nvPr/>
        </p:nvSpPr>
        <p:spPr bwMode="auto">
          <a:xfrm>
            <a:off x="4876800" y="26162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49208" name="object 26"/>
          <p:cNvSpPr txBox="1">
            <a:spLocks noChangeArrowheads="1"/>
          </p:cNvSpPr>
          <p:nvPr/>
        </p:nvSpPr>
        <p:spPr bwMode="auto">
          <a:xfrm>
            <a:off x="5502275" y="26162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09" name="object 25"/>
          <p:cNvSpPr txBox="1">
            <a:spLocks noChangeArrowheads="1"/>
          </p:cNvSpPr>
          <p:nvPr/>
        </p:nvSpPr>
        <p:spPr bwMode="auto">
          <a:xfrm>
            <a:off x="6248400" y="2616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49210" name="object 24"/>
          <p:cNvSpPr txBox="1">
            <a:spLocks noChangeArrowheads="1"/>
          </p:cNvSpPr>
          <p:nvPr/>
        </p:nvSpPr>
        <p:spPr bwMode="auto">
          <a:xfrm>
            <a:off x="6858000" y="26162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904038" y="26162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49212" name="object 22"/>
          <p:cNvSpPr txBox="1">
            <a:spLocks noChangeArrowheads="1"/>
          </p:cNvSpPr>
          <p:nvPr/>
        </p:nvSpPr>
        <p:spPr bwMode="auto">
          <a:xfrm>
            <a:off x="2697163" y="2936875"/>
            <a:ext cx="1401762"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13" name="object 21"/>
          <p:cNvSpPr txBox="1">
            <a:spLocks noChangeArrowheads="1"/>
          </p:cNvSpPr>
          <p:nvPr/>
        </p:nvSpPr>
        <p:spPr bwMode="auto">
          <a:xfrm>
            <a:off x="4098925" y="2936875"/>
            <a:ext cx="1403350" cy="338138"/>
          </a:xfrm>
          <a:prstGeom prst="rect">
            <a:avLst/>
          </a:prstGeom>
          <a:noFill/>
          <a:ln w="9525">
            <a:noFill/>
            <a:miter lim="800000"/>
            <a:headEnd/>
            <a:tailEnd/>
          </a:ln>
        </p:spPr>
        <p:txBody>
          <a:bodyPr lIns="0" tIns="0" rIns="0" bIns="0"/>
          <a:lstStyle/>
          <a:p>
            <a:pPr marL="204788">
              <a:lnSpc>
                <a:spcPct val="96000"/>
              </a:lnSpc>
              <a:spcBef>
                <a:spcPts val="200"/>
              </a:spcBef>
            </a:pPr>
            <a:r>
              <a:rPr lang="id-ID" sz="1600">
                <a:solidFill>
                  <a:srgbClr val="333399"/>
                </a:solidFill>
                <a:cs typeface="Arial" charset="0"/>
              </a:rPr>
              <a:t>60</a:t>
            </a:r>
            <a:endParaRPr lang="id-ID" sz="1600">
              <a:cs typeface="Arial" charset="0"/>
            </a:endParaRPr>
          </a:p>
        </p:txBody>
      </p:sp>
      <p:sp>
        <p:nvSpPr>
          <p:cNvPr id="49214" name="object 20"/>
          <p:cNvSpPr txBox="1">
            <a:spLocks noChangeArrowheads="1"/>
          </p:cNvSpPr>
          <p:nvPr/>
        </p:nvSpPr>
        <p:spPr bwMode="auto">
          <a:xfrm>
            <a:off x="5502275" y="29368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1295400" y="3275013"/>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49216" name="object 18"/>
          <p:cNvSpPr txBox="1">
            <a:spLocks noChangeArrowheads="1"/>
          </p:cNvSpPr>
          <p:nvPr/>
        </p:nvSpPr>
        <p:spPr bwMode="auto">
          <a:xfrm>
            <a:off x="2697163" y="32750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17" name="object 17"/>
          <p:cNvSpPr txBox="1">
            <a:spLocks noChangeArrowheads="1"/>
          </p:cNvSpPr>
          <p:nvPr/>
        </p:nvSpPr>
        <p:spPr bwMode="auto">
          <a:xfrm>
            <a:off x="3429000" y="3275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49218" name="object 16"/>
          <p:cNvSpPr txBox="1">
            <a:spLocks noChangeArrowheads="1"/>
          </p:cNvSpPr>
          <p:nvPr/>
        </p:nvSpPr>
        <p:spPr bwMode="auto">
          <a:xfrm>
            <a:off x="4038600" y="32750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19" name="object 15"/>
          <p:cNvSpPr txBox="1">
            <a:spLocks noChangeArrowheads="1"/>
          </p:cNvSpPr>
          <p:nvPr/>
        </p:nvSpPr>
        <p:spPr bwMode="auto">
          <a:xfrm>
            <a:off x="4098925" y="32750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20" name="object 14"/>
          <p:cNvSpPr txBox="1">
            <a:spLocks noChangeArrowheads="1"/>
          </p:cNvSpPr>
          <p:nvPr/>
        </p:nvSpPr>
        <p:spPr bwMode="auto">
          <a:xfrm>
            <a:off x="4876800" y="32750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49221" name="object 13"/>
          <p:cNvSpPr txBox="1">
            <a:spLocks noChangeArrowheads="1"/>
          </p:cNvSpPr>
          <p:nvPr/>
        </p:nvSpPr>
        <p:spPr bwMode="auto">
          <a:xfrm>
            <a:off x="5502275" y="32750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9222" name="object 12"/>
          <p:cNvSpPr txBox="1">
            <a:spLocks noChangeArrowheads="1"/>
          </p:cNvSpPr>
          <p:nvPr/>
        </p:nvSpPr>
        <p:spPr bwMode="auto">
          <a:xfrm>
            <a:off x="6248400" y="3275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49223" name="object 11"/>
          <p:cNvSpPr txBox="1">
            <a:spLocks noChangeArrowheads="1"/>
          </p:cNvSpPr>
          <p:nvPr/>
        </p:nvSpPr>
        <p:spPr bwMode="auto">
          <a:xfrm>
            <a:off x="6858000" y="32750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904038" y="32750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9225" name="object 9"/>
          <p:cNvSpPr txBox="1">
            <a:spLocks noChangeArrowheads="1"/>
          </p:cNvSpPr>
          <p:nvPr/>
        </p:nvSpPr>
        <p:spPr bwMode="auto">
          <a:xfrm>
            <a:off x="2697163" y="3622675"/>
            <a:ext cx="1401762" cy="366713"/>
          </a:xfrm>
          <a:prstGeom prst="rect">
            <a:avLst/>
          </a:prstGeom>
          <a:noFill/>
          <a:ln w="9525">
            <a:noFill/>
            <a:miter lim="800000"/>
            <a:headEnd/>
            <a:tailEnd/>
          </a:ln>
        </p:spPr>
        <p:txBody>
          <a:bodyPr lIns="0" tIns="0" rIns="0" bIns="0"/>
          <a:lstStyle/>
          <a:p>
            <a:pPr marL="261938">
              <a:lnSpc>
                <a:spcPct val="96000"/>
              </a:lnSpc>
              <a:spcBef>
                <a:spcPts val="275"/>
              </a:spcBef>
            </a:pPr>
            <a:r>
              <a:rPr lang="id-ID" sz="1600">
                <a:cs typeface="Arial" charset="0"/>
              </a:rPr>
              <a:t>(+)</a:t>
            </a:r>
          </a:p>
        </p:txBody>
      </p:sp>
      <p:sp>
        <p:nvSpPr>
          <p:cNvPr id="8" name="object 8"/>
          <p:cNvSpPr txBox="1"/>
          <p:nvPr/>
        </p:nvSpPr>
        <p:spPr>
          <a:xfrm>
            <a:off x="4098925" y="3622675"/>
            <a:ext cx="1403350" cy="366713"/>
          </a:xfrm>
          <a:prstGeom prst="rect">
            <a:avLst/>
          </a:prstGeom>
        </p:spPr>
        <p:txBody>
          <a:bodyPr lIns="0" tIns="0" rIns="0" bIns="0"/>
          <a:lstStyle/>
          <a:p>
            <a:pPr marL="204850">
              <a:lnSpc>
                <a:spcPts val="2295"/>
              </a:lnSpc>
              <a:spcBef>
                <a:spcPts val="114"/>
              </a:spcBef>
              <a:defRPr/>
            </a:pPr>
            <a:r>
              <a:rPr sz="2400" baseline="12682" dirty="0">
                <a:solidFill>
                  <a:srgbClr val="333399"/>
                </a:solidFill>
                <a:latin typeface="Arial"/>
                <a:cs typeface="Arial"/>
              </a:rPr>
              <a:t>10 </a:t>
            </a:r>
            <a:r>
              <a:rPr sz="2400" spc="157" baseline="12682" dirty="0">
                <a:solidFill>
                  <a:srgbClr val="333399"/>
                </a:solidFill>
                <a:latin typeface="Arial"/>
                <a:cs typeface="Arial"/>
              </a:rPr>
              <a:t> </a:t>
            </a:r>
            <a:r>
              <a:rPr sz="2100" baseline="-6211" dirty="0">
                <a:latin typeface="Arial"/>
                <a:cs typeface="Arial"/>
              </a:rPr>
              <a:t>(-)</a:t>
            </a:r>
            <a:endParaRPr sz="1400">
              <a:latin typeface="Arial"/>
              <a:cs typeface="Arial"/>
            </a:endParaRPr>
          </a:p>
        </p:txBody>
      </p:sp>
      <p:sp>
        <p:nvSpPr>
          <p:cNvPr id="49227" name="object 7"/>
          <p:cNvSpPr txBox="1">
            <a:spLocks noChangeArrowheads="1"/>
          </p:cNvSpPr>
          <p:nvPr/>
        </p:nvSpPr>
        <p:spPr bwMode="auto">
          <a:xfrm>
            <a:off x="5502275" y="3622675"/>
            <a:ext cx="1401763" cy="366713"/>
          </a:xfrm>
          <a:prstGeom prst="rect">
            <a:avLst/>
          </a:prstGeom>
          <a:noFill/>
          <a:ln w="9525">
            <a:noFill/>
            <a:miter lim="800000"/>
            <a:headEnd/>
            <a:tailEnd/>
          </a:ln>
        </p:spPr>
        <p:txBody>
          <a:bodyPr lIns="0" tIns="0" rIns="0" bIns="0"/>
          <a:lstStyle/>
          <a:p>
            <a:pPr marL="146050">
              <a:lnSpc>
                <a:spcPts val="1838"/>
              </a:lnSpc>
              <a:spcBef>
                <a:spcPts val="88"/>
              </a:spcBef>
            </a:pPr>
            <a:r>
              <a:rPr lang="id-ID" sz="2400" baseline="-2000">
                <a:solidFill>
                  <a:srgbClr val="333399"/>
                </a:solidFill>
                <a:cs typeface="Arial" charset="0"/>
              </a:rPr>
              <a:t>40</a:t>
            </a:r>
            <a:endParaRPr lang="id-ID" sz="1600">
              <a:cs typeface="Arial" charset="0"/>
            </a:endParaRPr>
          </a:p>
        </p:txBody>
      </p:sp>
      <p:sp>
        <p:nvSpPr>
          <p:cNvPr id="6" name="object 6"/>
          <p:cNvSpPr txBox="1"/>
          <p:nvPr/>
        </p:nvSpPr>
        <p:spPr>
          <a:xfrm>
            <a:off x="1295400" y="39893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697163" y="3989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4098925" y="39893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502275" y="39893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904038" y="3989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txBox="1"/>
          <p:nvPr/>
        </p:nvSpPr>
        <p:spPr>
          <a:xfrm>
            <a:off x="536575" y="1074738"/>
            <a:ext cx="3406775" cy="330200"/>
          </a:xfrm>
          <a:prstGeom prst="rect">
            <a:avLst/>
          </a:prstGeom>
        </p:spPr>
        <p:txBody>
          <a:bodyPr lIns="0" tIns="0" rIns="0" bIns="0"/>
          <a:lstStyle/>
          <a:p>
            <a:pPr marL="12700">
              <a:lnSpc>
                <a:spcPts val="2555"/>
              </a:lnSpc>
              <a:spcBef>
                <a:spcPts val="127"/>
              </a:spcBef>
              <a:defRPr/>
            </a:pPr>
            <a:r>
              <a:rPr sz="2400" dirty="0">
                <a:latin typeface="Arial"/>
                <a:cs typeface="Arial"/>
              </a:rPr>
              <a:t>N</a:t>
            </a:r>
            <a:r>
              <a:rPr sz="2400" spc="-9" dirty="0">
                <a:latin typeface="Arial"/>
                <a:cs typeface="Arial"/>
              </a:rPr>
              <a:t>i</a:t>
            </a:r>
            <a:r>
              <a:rPr sz="2400" dirty="0">
                <a:latin typeface="Arial"/>
                <a:cs typeface="Arial"/>
              </a:rPr>
              <a:t>l</a:t>
            </a:r>
            <a:r>
              <a:rPr sz="2400" spc="-4" dirty="0">
                <a:latin typeface="Arial"/>
                <a:cs typeface="Arial"/>
              </a:rPr>
              <a:t>a</a:t>
            </a:r>
            <a:r>
              <a:rPr sz="2400" dirty="0">
                <a:latin typeface="Arial"/>
                <a:cs typeface="Arial"/>
              </a:rPr>
              <a:t>i</a:t>
            </a:r>
            <a:r>
              <a:rPr sz="2400" spc="29" dirty="0">
                <a:latin typeface="Arial"/>
                <a:cs typeface="Arial"/>
              </a:rPr>
              <a:t> </a:t>
            </a:r>
            <a:r>
              <a:rPr sz="2400" i="1" dirty="0">
                <a:latin typeface="Arial"/>
                <a:cs typeface="Arial"/>
              </a:rPr>
              <a:t>i</a:t>
            </a:r>
            <a:r>
              <a:rPr sz="2400" i="1" spc="-25" dirty="0">
                <a:latin typeface="Arial"/>
                <a:cs typeface="Arial"/>
              </a:rPr>
              <a:t>m</a:t>
            </a:r>
            <a:r>
              <a:rPr sz="2400" i="1" dirty="0">
                <a:latin typeface="Arial"/>
                <a:cs typeface="Arial"/>
              </a:rPr>
              <a:t>prov</a:t>
            </a:r>
            <a:r>
              <a:rPr sz="2400" i="1" spc="4" dirty="0">
                <a:latin typeface="Arial"/>
                <a:cs typeface="Arial"/>
              </a:rPr>
              <a:t>e</a:t>
            </a:r>
            <a:r>
              <a:rPr sz="2400" i="1" spc="-19" dirty="0">
                <a:latin typeface="Arial"/>
                <a:cs typeface="Arial"/>
              </a:rPr>
              <a:t>m</a:t>
            </a:r>
            <a:r>
              <a:rPr sz="2400" i="1" spc="4" dirty="0">
                <a:latin typeface="Arial"/>
                <a:cs typeface="Arial"/>
              </a:rPr>
              <a:t>e</a:t>
            </a:r>
            <a:r>
              <a:rPr sz="2400" i="1" dirty="0">
                <a:latin typeface="Arial"/>
                <a:cs typeface="Arial"/>
              </a:rPr>
              <a:t>nt</a:t>
            </a:r>
            <a:r>
              <a:rPr sz="2400" i="1" spc="29" dirty="0">
                <a:latin typeface="Arial"/>
                <a:cs typeface="Arial"/>
              </a:rPr>
              <a:t> </a:t>
            </a:r>
            <a:r>
              <a:rPr sz="2400" i="1" dirty="0">
                <a:latin typeface="Arial"/>
                <a:cs typeface="Arial"/>
              </a:rPr>
              <a:t>i</a:t>
            </a:r>
            <a:r>
              <a:rPr sz="2400" i="1" spc="-4" dirty="0">
                <a:latin typeface="Arial"/>
                <a:cs typeface="Arial"/>
              </a:rPr>
              <a:t>n</a:t>
            </a:r>
            <a:r>
              <a:rPr sz="2400" i="1" dirty="0">
                <a:latin typeface="Arial"/>
                <a:cs typeface="Arial"/>
              </a:rPr>
              <a:t>dex:</a:t>
            </a:r>
            <a:endParaRPr sz="2400">
              <a:latin typeface="Arial"/>
              <a:cs typeface="Arial"/>
            </a:endParaRPr>
          </a:p>
        </p:txBody>
      </p:sp>
      <p:sp>
        <p:nvSpPr>
          <p:cNvPr id="50179" name="object 13"/>
          <p:cNvSpPr txBox="1">
            <a:spLocks noChangeArrowheads="1"/>
          </p:cNvSpPr>
          <p:nvPr/>
        </p:nvSpPr>
        <p:spPr bwMode="auto">
          <a:xfrm>
            <a:off x="536575" y="1512888"/>
            <a:ext cx="177800" cy="1208087"/>
          </a:xfrm>
          <a:prstGeom prst="rect">
            <a:avLst/>
          </a:prstGeom>
          <a:noFill/>
          <a:ln w="9525">
            <a:noFill/>
            <a:miter lim="800000"/>
            <a:headEnd/>
            <a:tailEnd/>
          </a:ln>
        </p:spPr>
        <p:txBody>
          <a:bodyPr lIns="0" tIns="0" rIns="0" bIns="0"/>
          <a:lstStyle/>
          <a:p>
            <a:pPr marL="12700">
              <a:lnSpc>
                <a:spcPts val="2550"/>
              </a:lnSpc>
              <a:spcBef>
                <a:spcPts val="125"/>
              </a:spcBef>
            </a:pPr>
            <a:r>
              <a:rPr lang="id-ID" sz="2400">
                <a:cs typeface="Arial" charset="0"/>
              </a:rPr>
              <a:t>•</a:t>
            </a:r>
          </a:p>
          <a:p>
            <a:pPr marL="12700">
              <a:lnSpc>
                <a:spcPct val="96000"/>
              </a:lnSpc>
              <a:spcBef>
                <a:spcPts val="575"/>
              </a:spcBef>
            </a:pPr>
            <a:r>
              <a:rPr lang="id-ID" sz="2400">
                <a:solidFill>
                  <a:srgbClr val="FF0000"/>
                </a:solidFill>
                <a:cs typeface="Arial" charset="0"/>
              </a:rPr>
              <a:t>•</a:t>
            </a:r>
            <a:endParaRPr lang="id-ID" sz="2400">
              <a:cs typeface="Arial" charset="0"/>
            </a:endParaRPr>
          </a:p>
          <a:p>
            <a:pPr marL="12700">
              <a:lnSpc>
                <a:spcPct val="96000"/>
              </a:lnSpc>
              <a:spcBef>
                <a:spcPts val="700"/>
              </a:spcBef>
            </a:pPr>
            <a:r>
              <a:rPr lang="id-ID" sz="2400">
                <a:cs typeface="Arial" charset="0"/>
              </a:rPr>
              <a:t>•</a:t>
            </a:r>
          </a:p>
        </p:txBody>
      </p:sp>
      <p:sp>
        <p:nvSpPr>
          <p:cNvPr id="12" name="object 12"/>
          <p:cNvSpPr txBox="1"/>
          <p:nvPr/>
        </p:nvSpPr>
        <p:spPr>
          <a:xfrm>
            <a:off x="725488" y="1512888"/>
            <a:ext cx="736600" cy="1208087"/>
          </a:xfrm>
          <a:prstGeom prst="rect">
            <a:avLst/>
          </a:prstGeom>
        </p:spPr>
        <p:txBody>
          <a:bodyPr lIns="0" tIns="0" rIns="0" bIns="0"/>
          <a:lstStyle/>
          <a:p>
            <a:pPr marL="12700">
              <a:lnSpc>
                <a:spcPts val="2550"/>
              </a:lnSpc>
              <a:spcBef>
                <a:spcPts val="125"/>
              </a:spcBef>
            </a:pPr>
            <a:r>
              <a:rPr lang="id-ID" sz="2400">
                <a:cs typeface="Arial" charset="0"/>
              </a:rPr>
              <a:t>Jalur</a:t>
            </a:r>
          </a:p>
          <a:p>
            <a:pPr marL="12700">
              <a:lnSpc>
                <a:spcPct val="96000"/>
              </a:lnSpc>
              <a:spcBef>
                <a:spcPts val="575"/>
              </a:spcBef>
            </a:pPr>
            <a:r>
              <a:rPr lang="id-ID" sz="2400">
                <a:solidFill>
                  <a:srgbClr val="FF0000"/>
                </a:solidFill>
                <a:cs typeface="Arial" charset="0"/>
              </a:rPr>
              <a:t>Jalur</a:t>
            </a:r>
            <a:endParaRPr lang="id-ID" sz="2400">
              <a:cs typeface="Arial" charset="0"/>
            </a:endParaRPr>
          </a:p>
          <a:p>
            <a:pPr marL="12700">
              <a:lnSpc>
                <a:spcPct val="96000"/>
              </a:lnSpc>
              <a:spcBef>
                <a:spcPts val="700"/>
              </a:spcBef>
            </a:pPr>
            <a:r>
              <a:rPr lang="id-ID" sz="2400">
                <a:cs typeface="Arial" charset="0"/>
              </a:rPr>
              <a:t>Jalur</a:t>
            </a:r>
          </a:p>
        </p:txBody>
      </p:sp>
      <p:sp>
        <p:nvSpPr>
          <p:cNvPr id="11" name="object 11"/>
          <p:cNvSpPr txBox="1"/>
          <p:nvPr/>
        </p:nvSpPr>
        <p:spPr>
          <a:xfrm>
            <a:off x="1471613" y="1512888"/>
            <a:ext cx="241300" cy="1208087"/>
          </a:xfrm>
          <a:prstGeom prst="rect">
            <a:avLst/>
          </a:prstGeom>
        </p:spPr>
        <p:txBody>
          <a:bodyPr lIns="0" tIns="0" rIns="0" bIns="0"/>
          <a:lstStyle/>
          <a:p>
            <a:pPr marL="12700" marR="351">
              <a:lnSpc>
                <a:spcPts val="2555"/>
              </a:lnSpc>
              <a:spcBef>
                <a:spcPts val="127"/>
              </a:spcBef>
              <a:defRPr/>
            </a:pPr>
            <a:r>
              <a:rPr sz="2400" dirty="0">
                <a:latin typeface="Arial"/>
                <a:cs typeface="Arial"/>
              </a:rPr>
              <a:t>1</a:t>
            </a:r>
            <a:endParaRPr sz="2400">
              <a:latin typeface="Arial"/>
              <a:cs typeface="Arial"/>
            </a:endParaRPr>
          </a:p>
          <a:p>
            <a:pPr marL="12836">
              <a:lnSpc>
                <a:spcPct val="95825"/>
              </a:lnSpc>
              <a:spcBef>
                <a:spcPts val="571"/>
              </a:spcBef>
              <a:defRPr/>
            </a:pPr>
            <a:r>
              <a:rPr sz="2400" dirty="0">
                <a:solidFill>
                  <a:srgbClr val="FF0000"/>
                </a:solidFill>
                <a:latin typeface="Arial"/>
                <a:cs typeface="Arial"/>
              </a:rPr>
              <a:t>2</a:t>
            </a:r>
            <a:endParaRPr sz="2400">
              <a:latin typeface="Arial"/>
              <a:cs typeface="Arial"/>
            </a:endParaRPr>
          </a:p>
          <a:p>
            <a:pPr marL="12700" marR="351">
              <a:lnSpc>
                <a:spcPct val="95825"/>
              </a:lnSpc>
              <a:spcBef>
                <a:spcPts val="696"/>
              </a:spcBef>
              <a:defRPr/>
            </a:pPr>
            <a:r>
              <a:rPr sz="2400" dirty="0">
                <a:latin typeface="Arial"/>
                <a:cs typeface="Arial"/>
              </a:rPr>
              <a:t>3</a:t>
            </a:r>
            <a:endParaRPr sz="2400">
              <a:latin typeface="Arial"/>
              <a:cs typeface="Arial"/>
            </a:endParaRPr>
          </a:p>
        </p:txBody>
      </p:sp>
      <p:sp>
        <p:nvSpPr>
          <p:cNvPr id="10" name="object 10"/>
          <p:cNvSpPr txBox="1"/>
          <p:nvPr/>
        </p:nvSpPr>
        <p:spPr>
          <a:xfrm>
            <a:off x="1724025" y="1512888"/>
            <a:ext cx="249238" cy="1208087"/>
          </a:xfrm>
          <a:prstGeom prst="rect">
            <a:avLst/>
          </a:prstGeom>
        </p:spPr>
        <p:txBody>
          <a:bodyPr lIns="0" tIns="0" rIns="0" bIns="0"/>
          <a:lstStyle/>
          <a:p>
            <a:pPr marL="12700" marR="307">
              <a:lnSpc>
                <a:spcPts val="2555"/>
              </a:lnSpc>
              <a:spcBef>
                <a:spcPts val="127"/>
              </a:spcBef>
              <a:defRPr/>
            </a:pPr>
            <a:r>
              <a:rPr sz="2400" dirty="0">
                <a:latin typeface="Arial"/>
                <a:cs typeface="Arial"/>
              </a:rPr>
              <a:t>=</a:t>
            </a:r>
            <a:endParaRPr sz="2400">
              <a:latin typeface="Arial"/>
              <a:cs typeface="Arial"/>
            </a:endParaRPr>
          </a:p>
          <a:p>
            <a:pPr marL="12784">
              <a:lnSpc>
                <a:spcPct val="95825"/>
              </a:lnSpc>
              <a:spcBef>
                <a:spcPts val="571"/>
              </a:spcBef>
              <a:defRPr/>
            </a:pPr>
            <a:r>
              <a:rPr sz="2400" dirty="0">
                <a:solidFill>
                  <a:srgbClr val="FF0000"/>
                </a:solidFill>
                <a:latin typeface="Arial"/>
                <a:cs typeface="Arial"/>
              </a:rPr>
              <a:t>=</a:t>
            </a:r>
            <a:endParaRPr sz="2400">
              <a:latin typeface="Arial"/>
              <a:cs typeface="Arial"/>
            </a:endParaRPr>
          </a:p>
          <a:p>
            <a:pPr marL="12700" marR="307">
              <a:lnSpc>
                <a:spcPct val="95825"/>
              </a:lnSpc>
              <a:spcBef>
                <a:spcPts val="696"/>
              </a:spcBef>
              <a:defRPr/>
            </a:pPr>
            <a:r>
              <a:rPr sz="2400" dirty="0">
                <a:latin typeface="Arial"/>
                <a:cs typeface="Arial"/>
              </a:rPr>
              <a:t>=</a:t>
            </a:r>
            <a:endParaRPr sz="2400">
              <a:latin typeface="Arial"/>
              <a:cs typeface="Arial"/>
            </a:endParaRPr>
          </a:p>
        </p:txBody>
      </p:sp>
      <p:sp>
        <p:nvSpPr>
          <p:cNvPr id="9" name="object 9"/>
          <p:cNvSpPr txBox="1"/>
          <p:nvPr/>
        </p:nvSpPr>
        <p:spPr>
          <a:xfrm>
            <a:off x="1987550" y="1512888"/>
            <a:ext cx="6234113" cy="1208087"/>
          </a:xfrm>
          <a:prstGeom prst="rect">
            <a:avLst/>
          </a:prstGeom>
        </p:spPr>
        <p:txBody>
          <a:bodyPr lIns="0" tIns="0" rIns="0" bIns="0"/>
          <a:lstStyle/>
          <a:p>
            <a:pPr marL="12700">
              <a:lnSpc>
                <a:spcPts val="2550"/>
              </a:lnSpc>
              <a:spcBef>
                <a:spcPts val="125"/>
              </a:spcBef>
            </a:pPr>
            <a:r>
              <a:rPr lang="id-ID" sz="2400">
                <a:cs typeface="Arial" charset="0"/>
              </a:rPr>
              <a:t>+WC-WB+PB-PC =+8-5+10-19 = -6</a:t>
            </a:r>
          </a:p>
          <a:p>
            <a:pPr marL="12700">
              <a:lnSpc>
                <a:spcPct val="96000"/>
              </a:lnSpc>
              <a:spcBef>
                <a:spcPts val="575"/>
              </a:spcBef>
            </a:pPr>
            <a:r>
              <a:rPr lang="id-ID" sz="2400">
                <a:solidFill>
                  <a:srgbClr val="FF0000"/>
                </a:solidFill>
                <a:cs typeface="Arial" charset="0"/>
              </a:rPr>
              <a:t>+HA – HB + WB – WA = +15–20+5–20 = -20</a:t>
            </a:r>
            <a:endParaRPr lang="id-ID" sz="2400">
              <a:cs typeface="Arial" charset="0"/>
            </a:endParaRPr>
          </a:p>
          <a:p>
            <a:pPr marL="12700">
              <a:lnSpc>
                <a:spcPct val="96000"/>
              </a:lnSpc>
              <a:spcBef>
                <a:spcPts val="700"/>
              </a:spcBef>
            </a:pPr>
            <a:r>
              <a:rPr lang="id-ID" sz="2400">
                <a:cs typeface="Arial" charset="0"/>
              </a:rPr>
              <a:t>+PA – PB + WB –WA = +25 – 10 + 5 – 20 = 0</a:t>
            </a:r>
          </a:p>
        </p:txBody>
      </p:sp>
      <p:sp>
        <p:nvSpPr>
          <p:cNvPr id="8" name="object 8"/>
          <p:cNvSpPr txBox="1"/>
          <p:nvPr/>
        </p:nvSpPr>
        <p:spPr>
          <a:xfrm>
            <a:off x="536575" y="3268663"/>
            <a:ext cx="1136650" cy="330200"/>
          </a:xfrm>
          <a:prstGeom prst="rect">
            <a:avLst/>
          </a:prstGeom>
        </p:spPr>
        <p:txBody>
          <a:bodyPr lIns="0" tIns="0" rIns="0" bIns="0"/>
          <a:lstStyle/>
          <a:p>
            <a:pPr marL="12700">
              <a:lnSpc>
                <a:spcPts val="2555"/>
              </a:lnSpc>
              <a:spcBef>
                <a:spcPts val="127"/>
              </a:spcBef>
              <a:defRPr/>
            </a:pPr>
            <a:r>
              <a:rPr sz="2400" dirty="0">
                <a:latin typeface="Arial"/>
                <a:cs typeface="Arial"/>
              </a:rPr>
              <a:t>D</a:t>
            </a:r>
            <a:r>
              <a:rPr sz="2400" spc="-9" dirty="0">
                <a:latin typeface="Arial"/>
                <a:cs typeface="Arial"/>
              </a:rPr>
              <a:t>e</a:t>
            </a:r>
            <a:r>
              <a:rPr sz="2400" dirty="0">
                <a:latin typeface="Arial"/>
                <a:cs typeface="Arial"/>
              </a:rPr>
              <a:t>n</a:t>
            </a:r>
            <a:r>
              <a:rPr sz="2400" spc="-4" dirty="0">
                <a:latin typeface="Arial"/>
                <a:cs typeface="Arial"/>
              </a:rPr>
              <a:t>g</a:t>
            </a:r>
            <a:r>
              <a:rPr sz="2400" dirty="0">
                <a:latin typeface="Arial"/>
                <a:cs typeface="Arial"/>
              </a:rPr>
              <a:t>an</a:t>
            </a:r>
            <a:endParaRPr sz="2400">
              <a:latin typeface="Arial"/>
              <a:cs typeface="Arial"/>
            </a:endParaRPr>
          </a:p>
        </p:txBody>
      </p:sp>
      <p:sp>
        <p:nvSpPr>
          <p:cNvPr id="7" name="object 7"/>
          <p:cNvSpPr txBox="1"/>
          <p:nvPr/>
        </p:nvSpPr>
        <p:spPr>
          <a:xfrm>
            <a:off x="1687513" y="3268663"/>
            <a:ext cx="6464300" cy="330200"/>
          </a:xfrm>
          <a:prstGeom prst="rect">
            <a:avLst/>
          </a:prstGeom>
        </p:spPr>
        <p:txBody>
          <a:bodyPr lIns="0" tIns="0" rIns="0" bIns="0"/>
          <a:lstStyle/>
          <a:p>
            <a:pPr marL="12700">
              <a:lnSpc>
                <a:spcPts val="2555"/>
              </a:lnSpc>
              <a:spcBef>
                <a:spcPts val="127"/>
              </a:spcBef>
              <a:defRPr/>
            </a:pPr>
            <a:r>
              <a:rPr sz="2400" dirty="0">
                <a:latin typeface="Arial"/>
                <a:cs typeface="Arial"/>
              </a:rPr>
              <a:t>a</a:t>
            </a:r>
            <a:r>
              <a:rPr sz="2400" spc="-4" dirty="0">
                <a:latin typeface="Arial"/>
                <a:cs typeface="Arial"/>
              </a:rPr>
              <a:t>d</a:t>
            </a:r>
            <a:r>
              <a:rPr sz="2400" dirty="0">
                <a:latin typeface="Arial"/>
                <a:cs typeface="Arial"/>
              </a:rPr>
              <a:t>a</a:t>
            </a:r>
            <a:r>
              <a:rPr sz="2400" spc="-4" dirty="0">
                <a:latin typeface="Arial"/>
                <a:cs typeface="Arial"/>
              </a:rPr>
              <a:t>n</a:t>
            </a:r>
            <a:r>
              <a:rPr sz="2400" dirty="0">
                <a:latin typeface="Arial"/>
                <a:cs typeface="Arial"/>
              </a:rPr>
              <a:t>ya</a:t>
            </a:r>
            <a:r>
              <a:rPr sz="2400" spc="24" dirty="0">
                <a:latin typeface="Arial"/>
                <a:cs typeface="Arial"/>
              </a:rPr>
              <a:t> </a:t>
            </a:r>
            <a:r>
              <a:rPr sz="2400" dirty="0">
                <a:latin typeface="Arial"/>
                <a:cs typeface="Arial"/>
              </a:rPr>
              <a:t>n</a:t>
            </a:r>
            <a:r>
              <a:rPr sz="2400" spc="-9" dirty="0">
                <a:latin typeface="Arial"/>
                <a:cs typeface="Arial"/>
              </a:rPr>
              <a:t>i</a:t>
            </a:r>
            <a:r>
              <a:rPr sz="2400" dirty="0">
                <a:latin typeface="Arial"/>
                <a:cs typeface="Arial"/>
              </a:rPr>
              <a:t>l</a:t>
            </a:r>
            <a:r>
              <a:rPr sz="2400" spc="-9" dirty="0">
                <a:latin typeface="Arial"/>
                <a:cs typeface="Arial"/>
              </a:rPr>
              <a:t>a</a:t>
            </a:r>
            <a:r>
              <a:rPr sz="2400" dirty="0">
                <a:latin typeface="Arial"/>
                <a:cs typeface="Arial"/>
              </a:rPr>
              <a:t>i</a:t>
            </a:r>
            <a:r>
              <a:rPr sz="2400" spc="19" dirty="0">
                <a:latin typeface="Arial"/>
                <a:cs typeface="Arial"/>
              </a:rPr>
              <a:t> </a:t>
            </a:r>
            <a:r>
              <a:rPr sz="2400" dirty="0">
                <a:latin typeface="Arial"/>
                <a:cs typeface="Arial"/>
              </a:rPr>
              <a:t>improv</a:t>
            </a:r>
            <a:r>
              <a:rPr sz="2400" spc="-9" dirty="0">
                <a:latin typeface="Arial"/>
                <a:cs typeface="Arial"/>
              </a:rPr>
              <a:t>e</a:t>
            </a:r>
            <a:r>
              <a:rPr sz="2400" dirty="0">
                <a:latin typeface="Arial"/>
                <a:cs typeface="Arial"/>
              </a:rPr>
              <a:t>ment</a:t>
            </a:r>
            <a:r>
              <a:rPr sz="2400" spc="14" dirty="0">
                <a:latin typeface="Arial"/>
                <a:cs typeface="Arial"/>
              </a:rPr>
              <a:t> </a:t>
            </a:r>
            <a:r>
              <a:rPr sz="2400" dirty="0">
                <a:latin typeface="Arial"/>
                <a:cs typeface="Arial"/>
              </a:rPr>
              <a:t>i</a:t>
            </a:r>
            <a:r>
              <a:rPr sz="2400" spc="-9" dirty="0">
                <a:latin typeface="Arial"/>
                <a:cs typeface="Arial"/>
              </a:rPr>
              <a:t>n</a:t>
            </a:r>
            <a:r>
              <a:rPr sz="2400" dirty="0">
                <a:latin typeface="Arial"/>
                <a:cs typeface="Arial"/>
              </a:rPr>
              <a:t>d</a:t>
            </a:r>
            <a:r>
              <a:rPr sz="2400" spc="-4" dirty="0">
                <a:latin typeface="Arial"/>
                <a:cs typeface="Arial"/>
              </a:rPr>
              <a:t>e</a:t>
            </a:r>
            <a:r>
              <a:rPr sz="2400" dirty="0">
                <a:latin typeface="Arial"/>
                <a:cs typeface="Arial"/>
              </a:rPr>
              <a:t>x</a:t>
            </a:r>
            <a:r>
              <a:rPr sz="2400" spc="14" dirty="0">
                <a:latin typeface="Arial"/>
                <a:cs typeface="Arial"/>
              </a:rPr>
              <a:t> </a:t>
            </a:r>
            <a:r>
              <a:rPr sz="2400" dirty="0">
                <a:latin typeface="Arial"/>
                <a:cs typeface="Arial"/>
              </a:rPr>
              <a:t>kura</a:t>
            </a:r>
            <a:r>
              <a:rPr sz="2400" spc="-4" dirty="0">
                <a:latin typeface="Arial"/>
                <a:cs typeface="Arial"/>
              </a:rPr>
              <a:t>n</a:t>
            </a:r>
            <a:r>
              <a:rPr sz="2400" dirty="0">
                <a:latin typeface="Arial"/>
                <a:cs typeface="Arial"/>
              </a:rPr>
              <a:t>g</a:t>
            </a:r>
            <a:r>
              <a:rPr sz="2400" spc="14" dirty="0">
                <a:latin typeface="Arial"/>
                <a:cs typeface="Arial"/>
              </a:rPr>
              <a:t> </a:t>
            </a:r>
            <a:r>
              <a:rPr sz="2400" dirty="0">
                <a:latin typeface="Arial"/>
                <a:cs typeface="Arial"/>
              </a:rPr>
              <a:t>d</a:t>
            </a:r>
            <a:r>
              <a:rPr sz="2400" spc="-4" dirty="0">
                <a:latin typeface="Arial"/>
                <a:cs typeface="Arial"/>
              </a:rPr>
              <a:t>a</a:t>
            </a:r>
            <a:r>
              <a:rPr sz="2400" dirty="0">
                <a:latin typeface="Arial"/>
                <a:cs typeface="Arial"/>
              </a:rPr>
              <a:t>ri nol</a:t>
            </a:r>
            <a:endParaRPr sz="2400">
              <a:latin typeface="Arial"/>
              <a:cs typeface="Arial"/>
            </a:endParaRPr>
          </a:p>
        </p:txBody>
      </p:sp>
      <p:sp>
        <p:nvSpPr>
          <p:cNvPr id="6" name="object 6"/>
          <p:cNvSpPr txBox="1"/>
          <p:nvPr/>
        </p:nvSpPr>
        <p:spPr>
          <a:xfrm>
            <a:off x="536575" y="3635375"/>
            <a:ext cx="7864475" cy="330200"/>
          </a:xfrm>
          <a:prstGeom prst="rect">
            <a:avLst/>
          </a:prstGeom>
        </p:spPr>
        <p:txBody>
          <a:bodyPr lIns="0" tIns="0" rIns="0" bIns="0"/>
          <a:lstStyle/>
          <a:p>
            <a:pPr marL="12700">
              <a:lnSpc>
                <a:spcPts val="2555"/>
              </a:lnSpc>
              <a:spcBef>
                <a:spcPts val="127"/>
              </a:spcBef>
              <a:defRPr/>
            </a:pPr>
            <a:r>
              <a:rPr sz="2400" dirty="0">
                <a:latin typeface="Arial"/>
                <a:cs typeface="Arial"/>
              </a:rPr>
              <a:t>(negatif),</a:t>
            </a:r>
            <a:r>
              <a:rPr sz="2400" spc="-9" dirty="0">
                <a:latin typeface="Arial"/>
                <a:cs typeface="Arial"/>
              </a:rPr>
              <a:t> </a:t>
            </a:r>
            <a:r>
              <a:rPr sz="2400" dirty="0">
                <a:latin typeface="Arial"/>
                <a:cs typeface="Arial"/>
              </a:rPr>
              <a:t>maka cost</a:t>
            </a:r>
            <a:r>
              <a:rPr sz="2400" spc="-9" dirty="0">
                <a:latin typeface="Arial"/>
                <a:cs typeface="Arial"/>
              </a:rPr>
              <a:t> </a:t>
            </a:r>
            <a:r>
              <a:rPr sz="2400" dirty="0">
                <a:latin typeface="Arial"/>
                <a:cs typeface="Arial"/>
              </a:rPr>
              <a:t>sav</a:t>
            </a:r>
            <a:r>
              <a:rPr sz="2400" spc="-4" dirty="0">
                <a:latin typeface="Arial"/>
                <a:cs typeface="Arial"/>
              </a:rPr>
              <a:t>i</a:t>
            </a:r>
            <a:r>
              <a:rPr sz="2400" dirty="0">
                <a:latin typeface="Arial"/>
                <a:cs typeface="Arial"/>
              </a:rPr>
              <a:t>ng</a:t>
            </a:r>
            <a:r>
              <a:rPr sz="2400" spc="25" dirty="0">
                <a:latin typeface="Arial"/>
                <a:cs typeface="Arial"/>
              </a:rPr>
              <a:t> </a:t>
            </a:r>
            <a:r>
              <a:rPr sz="2400" dirty="0">
                <a:latin typeface="Arial"/>
                <a:cs typeface="Arial"/>
              </a:rPr>
              <a:t>da</a:t>
            </a:r>
            <a:r>
              <a:rPr sz="2400" spc="-4" dirty="0">
                <a:latin typeface="Arial"/>
                <a:cs typeface="Arial"/>
              </a:rPr>
              <a:t>p</a:t>
            </a:r>
            <a:r>
              <a:rPr sz="2400" dirty="0">
                <a:latin typeface="Arial"/>
                <a:cs typeface="Arial"/>
              </a:rPr>
              <a:t>at</a:t>
            </a:r>
            <a:r>
              <a:rPr sz="2400" spc="4" dirty="0">
                <a:latin typeface="Arial"/>
                <a:cs typeface="Arial"/>
              </a:rPr>
              <a:t> </a:t>
            </a:r>
            <a:r>
              <a:rPr sz="2400" dirty="0">
                <a:latin typeface="Arial"/>
                <a:cs typeface="Arial"/>
              </a:rPr>
              <a:t>di</a:t>
            </a:r>
            <a:r>
              <a:rPr sz="2400" spc="-9" dirty="0">
                <a:latin typeface="Arial"/>
                <a:cs typeface="Arial"/>
              </a:rPr>
              <a:t>l</a:t>
            </a:r>
            <a:r>
              <a:rPr sz="2400" dirty="0">
                <a:latin typeface="Arial"/>
                <a:cs typeface="Arial"/>
              </a:rPr>
              <a:t>akukan</a:t>
            </a:r>
            <a:r>
              <a:rPr sz="2400" spc="29" dirty="0">
                <a:latin typeface="Arial"/>
                <a:cs typeface="Arial"/>
              </a:rPr>
              <a:t> </a:t>
            </a:r>
            <a:r>
              <a:rPr sz="2400" dirty="0">
                <a:latin typeface="Arial"/>
                <a:cs typeface="Arial"/>
              </a:rPr>
              <a:t>dari</a:t>
            </a:r>
            <a:r>
              <a:rPr sz="2400" spc="9" dirty="0">
                <a:latin typeface="Arial"/>
                <a:cs typeface="Arial"/>
              </a:rPr>
              <a:t> </a:t>
            </a:r>
            <a:r>
              <a:rPr sz="2400" dirty="0">
                <a:latin typeface="Arial"/>
                <a:cs typeface="Arial"/>
              </a:rPr>
              <a:t>(HA).Jika</a:t>
            </a:r>
            <a:endParaRPr sz="2400">
              <a:latin typeface="Arial"/>
              <a:cs typeface="Arial"/>
            </a:endParaRPr>
          </a:p>
        </p:txBody>
      </p:sp>
      <p:sp>
        <p:nvSpPr>
          <p:cNvPr id="5" name="object 5"/>
          <p:cNvSpPr txBox="1"/>
          <p:nvPr/>
        </p:nvSpPr>
        <p:spPr>
          <a:xfrm>
            <a:off x="536575" y="4000500"/>
            <a:ext cx="5797550" cy="696913"/>
          </a:xfrm>
          <a:prstGeom prst="rect">
            <a:avLst/>
          </a:prstGeom>
        </p:spPr>
        <p:txBody>
          <a:bodyPr lIns="0" tIns="0" rIns="0" bIns="0"/>
          <a:lstStyle/>
          <a:p>
            <a:pPr marL="12700">
              <a:lnSpc>
                <a:spcPts val="2550"/>
              </a:lnSpc>
              <a:spcBef>
                <a:spcPts val="125"/>
              </a:spcBef>
            </a:pPr>
            <a:r>
              <a:rPr lang="id-ID" sz="2400">
                <a:cs typeface="Arial" charset="0"/>
              </a:rPr>
              <a:t>terdapat lebih dari satu index yang bernilai</a:t>
            </a:r>
          </a:p>
          <a:p>
            <a:pPr marL="12700">
              <a:lnSpc>
                <a:spcPct val="96000"/>
              </a:lnSpc>
            </a:pPr>
            <a:r>
              <a:rPr lang="id-ID" sz="2400">
                <a:cs typeface="Arial" charset="0"/>
              </a:rPr>
              <a:t>diambil nilai index negatif terbesar.</a:t>
            </a:r>
          </a:p>
        </p:txBody>
      </p:sp>
      <p:sp>
        <p:nvSpPr>
          <p:cNvPr id="4" name="object 4"/>
          <p:cNvSpPr txBox="1"/>
          <p:nvPr/>
        </p:nvSpPr>
        <p:spPr>
          <a:xfrm>
            <a:off x="6351588" y="4000500"/>
            <a:ext cx="985837" cy="330200"/>
          </a:xfrm>
          <a:prstGeom prst="rect">
            <a:avLst/>
          </a:prstGeom>
        </p:spPr>
        <p:txBody>
          <a:bodyPr lIns="0" tIns="0" rIns="0" bIns="0"/>
          <a:lstStyle/>
          <a:p>
            <a:pPr marL="12700">
              <a:lnSpc>
                <a:spcPts val="2555"/>
              </a:lnSpc>
              <a:spcBef>
                <a:spcPts val="127"/>
              </a:spcBef>
              <a:defRPr/>
            </a:pPr>
            <a:r>
              <a:rPr sz="2400" dirty="0">
                <a:latin typeface="Arial"/>
                <a:cs typeface="Arial"/>
              </a:rPr>
              <a:t>ne</a:t>
            </a:r>
            <a:r>
              <a:rPr sz="2400" spc="-4" dirty="0">
                <a:latin typeface="Arial"/>
                <a:cs typeface="Arial"/>
              </a:rPr>
              <a:t>g</a:t>
            </a:r>
            <a:r>
              <a:rPr sz="2400" dirty="0">
                <a:latin typeface="Arial"/>
                <a:cs typeface="Arial"/>
              </a:rPr>
              <a:t>atif</a:t>
            </a:r>
            <a:endParaRPr sz="2400">
              <a:latin typeface="Arial"/>
              <a:cs typeface="Arial"/>
            </a:endParaRPr>
          </a:p>
        </p:txBody>
      </p:sp>
      <p:sp>
        <p:nvSpPr>
          <p:cNvPr id="3" name="object 3"/>
          <p:cNvSpPr txBox="1"/>
          <p:nvPr/>
        </p:nvSpPr>
        <p:spPr>
          <a:xfrm>
            <a:off x="7350125" y="4000500"/>
            <a:ext cx="817563" cy="330200"/>
          </a:xfrm>
          <a:prstGeom prst="rect">
            <a:avLst/>
          </a:prstGeom>
        </p:spPr>
        <p:txBody>
          <a:bodyPr lIns="0" tIns="0" rIns="0" bIns="0"/>
          <a:lstStyle/>
          <a:p>
            <a:pPr marL="12700">
              <a:lnSpc>
                <a:spcPts val="2555"/>
              </a:lnSpc>
              <a:spcBef>
                <a:spcPts val="127"/>
              </a:spcBef>
              <a:defRPr/>
            </a:pPr>
            <a:r>
              <a:rPr sz="2400" spc="9" dirty="0">
                <a:latin typeface="Arial"/>
                <a:cs typeface="Arial"/>
              </a:rPr>
              <a:t>m</a:t>
            </a:r>
            <a:r>
              <a:rPr sz="2400" dirty="0">
                <a:latin typeface="Arial"/>
                <a:cs typeface="Arial"/>
              </a:rPr>
              <a:t>aka</a:t>
            </a:r>
            <a:endParaRPr sz="2400">
              <a:latin typeface="Arial"/>
              <a:cs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bject 59"/>
          <p:cNvSpPr>
            <a:spLocks noChangeArrowheads="1"/>
          </p:cNvSpPr>
          <p:nvPr/>
        </p:nvSpPr>
        <p:spPr bwMode="auto">
          <a:xfrm>
            <a:off x="2514600" y="32766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1203" name="object 60"/>
          <p:cNvSpPr>
            <a:spLocks noChangeArrowheads="1"/>
          </p:cNvSpPr>
          <p:nvPr/>
        </p:nvSpPr>
        <p:spPr bwMode="auto">
          <a:xfrm>
            <a:off x="2514600" y="32766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1204" name="object 61"/>
          <p:cNvSpPr>
            <a:spLocks noChangeArrowheads="1"/>
          </p:cNvSpPr>
          <p:nvPr/>
        </p:nvSpPr>
        <p:spPr bwMode="auto">
          <a:xfrm>
            <a:off x="2087563" y="1662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1205" name="object 62"/>
          <p:cNvSpPr>
            <a:spLocks noChangeArrowheads="1"/>
          </p:cNvSpPr>
          <p:nvPr/>
        </p:nvSpPr>
        <p:spPr bwMode="auto">
          <a:xfrm>
            <a:off x="3489325" y="1662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1206" name="object 63"/>
          <p:cNvSpPr>
            <a:spLocks noChangeArrowheads="1"/>
          </p:cNvSpPr>
          <p:nvPr/>
        </p:nvSpPr>
        <p:spPr bwMode="auto">
          <a:xfrm>
            <a:off x="4892675" y="1662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1207" name="object 64"/>
          <p:cNvSpPr>
            <a:spLocks noChangeArrowheads="1"/>
          </p:cNvSpPr>
          <p:nvPr/>
        </p:nvSpPr>
        <p:spPr bwMode="auto">
          <a:xfrm>
            <a:off x="6294438" y="16621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1208" name="object 65"/>
          <p:cNvSpPr>
            <a:spLocks noChangeArrowheads="1"/>
          </p:cNvSpPr>
          <p:nvPr/>
        </p:nvSpPr>
        <p:spPr bwMode="auto">
          <a:xfrm>
            <a:off x="671513" y="2335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1209" name="object 66"/>
          <p:cNvSpPr>
            <a:spLocks noChangeArrowheads="1"/>
          </p:cNvSpPr>
          <p:nvPr/>
        </p:nvSpPr>
        <p:spPr bwMode="auto">
          <a:xfrm>
            <a:off x="671513" y="29972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1210" name="object 67"/>
          <p:cNvSpPr>
            <a:spLocks noChangeArrowheads="1"/>
          </p:cNvSpPr>
          <p:nvPr/>
        </p:nvSpPr>
        <p:spPr bwMode="auto">
          <a:xfrm>
            <a:off x="671513" y="36560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1211" name="object 68"/>
          <p:cNvSpPr>
            <a:spLocks noChangeArrowheads="1"/>
          </p:cNvSpPr>
          <p:nvPr/>
        </p:nvSpPr>
        <p:spPr bwMode="auto">
          <a:xfrm>
            <a:off x="671513" y="43703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1212" name="object 69"/>
          <p:cNvSpPr>
            <a:spLocks noChangeArrowheads="1"/>
          </p:cNvSpPr>
          <p:nvPr/>
        </p:nvSpPr>
        <p:spPr bwMode="auto">
          <a:xfrm>
            <a:off x="685800" y="1662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1213" name="object 70"/>
          <p:cNvSpPr>
            <a:spLocks noChangeArrowheads="1"/>
          </p:cNvSpPr>
          <p:nvPr/>
        </p:nvSpPr>
        <p:spPr bwMode="auto">
          <a:xfrm>
            <a:off x="7696200" y="16621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1214" name="object 71"/>
          <p:cNvSpPr>
            <a:spLocks noChangeArrowheads="1"/>
          </p:cNvSpPr>
          <p:nvPr/>
        </p:nvSpPr>
        <p:spPr bwMode="auto">
          <a:xfrm>
            <a:off x="671513" y="1676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1215" name="object 72"/>
          <p:cNvSpPr>
            <a:spLocks noChangeArrowheads="1"/>
          </p:cNvSpPr>
          <p:nvPr/>
        </p:nvSpPr>
        <p:spPr bwMode="auto">
          <a:xfrm>
            <a:off x="671513" y="50292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1216" name="object 73"/>
          <p:cNvSpPr>
            <a:spLocks noChangeArrowheads="1"/>
          </p:cNvSpPr>
          <p:nvPr/>
        </p:nvSpPr>
        <p:spPr bwMode="auto">
          <a:xfrm>
            <a:off x="685800" y="16764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1217" name="object 74"/>
          <p:cNvSpPr>
            <a:spLocks noChangeArrowheads="1"/>
          </p:cNvSpPr>
          <p:nvPr/>
        </p:nvSpPr>
        <p:spPr bwMode="auto">
          <a:xfrm>
            <a:off x="2895600" y="2362200"/>
            <a:ext cx="533400" cy="346075"/>
          </a:xfrm>
          <a:custGeom>
            <a:avLst/>
            <a:gdLst>
              <a:gd name="T0" fmla="*/ 0 w 533400"/>
              <a:gd name="T1" fmla="*/ 0 h 346075"/>
              <a:gd name="T2" fmla="*/ 533400 w 533400"/>
              <a:gd name="T3" fmla="*/ 346075 h 346075"/>
            </a:gdLst>
            <a:ahLst/>
            <a:cxnLst/>
            <a:rect l="T0" t="T1" r="T2" b="T3"/>
            <a:pathLst>
              <a:path w="533400" h="346075">
                <a:moveTo>
                  <a:pt x="0" y="346075"/>
                </a:moveTo>
                <a:lnTo>
                  <a:pt x="533400" y="346075"/>
                </a:lnTo>
                <a:lnTo>
                  <a:pt x="5334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18" name="object 75"/>
          <p:cNvSpPr>
            <a:spLocks noChangeArrowheads="1"/>
          </p:cNvSpPr>
          <p:nvPr/>
        </p:nvSpPr>
        <p:spPr bwMode="auto">
          <a:xfrm>
            <a:off x="28194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19" name="object 76"/>
          <p:cNvSpPr>
            <a:spLocks noChangeArrowheads="1"/>
          </p:cNvSpPr>
          <p:nvPr/>
        </p:nvSpPr>
        <p:spPr bwMode="auto">
          <a:xfrm>
            <a:off x="2819400" y="3657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0" name="object 77"/>
          <p:cNvSpPr>
            <a:spLocks noChangeArrowheads="1"/>
          </p:cNvSpPr>
          <p:nvPr/>
        </p:nvSpPr>
        <p:spPr bwMode="auto">
          <a:xfrm>
            <a:off x="4267200" y="2362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1" name="object 78"/>
          <p:cNvSpPr>
            <a:spLocks noChangeArrowheads="1"/>
          </p:cNvSpPr>
          <p:nvPr/>
        </p:nvSpPr>
        <p:spPr bwMode="auto">
          <a:xfrm>
            <a:off x="42672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2" name="object 79"/>
          <p:cNvSpPr>
            <a:spLocks noChangeArrowheads="1"/>
          </p:cNvSpPr>
          <p:nvPr/>
        </p:nvSpPr>
        <p:spPr bwMode="auto">
          <a:xfrm>
            <a:off x="4267200" y="3657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3" name="object 80"/>
          <p:cNvSpPr>
            <a:spLocks noChangeArrowheads="1"/>
          </p:cNvSpPr>
          <p:nvPr/>
        </p:nvSpPr>
        <p:spPr bwMode="auto">
          <a:xfrm>
            <a:off x="5638800" y="2362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4" name="object 81"/>
          <p:cNvSpPr>
            <a:spLocks noChangeArrowheads="1"/>
          </p:cNvSpPr>
          <p:nvPr/>
        </p:nvSpPr>
        <p:spPr bwMode="auto">
          <a:xfrm>
            <a:off x="56388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5" name="object 82"/>
          <p:cNvSpPr>
            <a:spLocks noChangeArrowheads="1"/>
          </p:cNvSpPr>
          <p:nvPr/>
        </p:nvSpPr>
        <p:spPr bwMode="auto">
          <a:xfrm>
            <a:off x="5638800" y="3657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1226" name="object 83"/>
          <p:cNvSpPr>
            <a:spLocks noChangeArrowheads="1"/>
          </p:cNvSpPr>
          <p:nvPr/>
        </p:nvSpPr>
        <p:spPr bwMode="auto">
          <a:xfrm>
            <a:off x="2819400" y="2705100"/>
            <a:ext cx="838200" cy="76200"/>
          </a:xfrm>
          <a:custGeom>
            <a:avLst/>
            <a:gdLst>
              <a:gd name="T0" fmla="*/ 0 w 838200"/>
              <a:gd name="T1" fmla="*/ 0 h 76200"/>
              <a:gd name="T2" fmla="*/ 838200 w 838200"/>
              <a:gd name="T3" fmla="*/ 76200 h 76200"/>
            </a:gdLst>
            <a:ahLst/>
            <a:cxnLst/>
            <a:rect l="T0" t="T1" r="T2" b="T3"/>
            <a:pathLst>
              <a:path w="838200" h="76200">
                <a:moveTo>
                  <a:pt x="774700" y="44450"/>
                </a:moveTo>
                <a:lnTo>
                  <a:pt x="761999" y="44450"/>
                </a:lnTo>
                <a:lnTo>
                  <a:pt x="762000" y="76200"/>
                </a:lnTo>
                <a:lnTo>
                  <a:pt x="838200" y="38100"/>
                </a:lnTo>
                <a:lnTo>
                  <a:pt x="774700" y="44450"/>
                </a:lnTo>
                <a:close/>
              </a:path>
              <a:path w="838200" h="76200">
                <a:moveTo>
                  <a:pt x="774700" y="31750"/>
                </a:moveTo>
                <a:lnTo>
                  <a:pt x="762000" y="0"/>
                </a:lnTo>
                <a:lnTo>
                  <a:pt x="762000" y="31749"/>
                </a:lnTo>
                <a:lnTo>
                  <a:pt x="774700" y="31750"/>
                </a:lnTo>
                <a:close/>
              </a:path>
              <a:path w="838200" h="76200">
                <a:moveTo>
                  <a:pt x="0" y="31750"/>
                </a:moveTo>
                <a:lnTo>
                  <a:pt x="0" y="44450"/>
                </a:lnTo>
                <a:lnTo>
                  <a:pt x="774700" y="44450"/>
                </a:lnTo>
                <a:lnTo>
                  <a:pt x="838200" y="38100"/>
                </a:lnTo>
                <a:lnTo>
                  <a:pt x="762000" y="0"/>
                </a:lnTo>
                <a:lnTo>
                  <a:pt x="7747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51227" name="object 84"/>
          <p:cNvSpPr>
            <a:spLocks noChangeArrowheads="1"/>
          </p:cNvSpPr>
          <p:nvPr/>
        </p:nvSpPr>
        <p:spPr bwMode="auto">
          <a:xfrm>
            <a:off x="4000500" y="28956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51228" name="object 85"/>
          <p:cNvSpPr>
            <a:spLocks noChangeArrowheads="1"/>
          </p:cNvSpPr>
          <p:nvPr/>
        </p:nvSpPr>
        <p:spPr bwMode="auto">
          <a:xfrm>
            <a:off x="4000500" y="35814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0000"/>
          </a:solidFill>
          <a:ln w="9525">
            <a:noFill/>
            <a:miter lim="800000"/>
            <a:headEnd/>
            <a:tailEnd/>
          </a:ln>
        </p:spPr>
        <p:txBody>
          <a:bodyPr lIns="0" tIns="0" rIns="0" bIns="0"/>
          <a:lstStyle/>
          <a:p>
            <a:endParaRPr lang="id-ID"/>
          </a:p>
        </p:txBody>
      </p:sp>
      <p:sp>
        <p:nvSpPr>
          <p:cNvPr id="51229" name="object 86"/>
          <p:cNvSpPr>
            <a:spLocks noChangeArrowheads="1"/>
          </p:cNvSpPr>
          <p:nvPr/>
        </p:nvSpPr>
        <p:spPr bwMode="auto">
          <a:xfrm>
            <a:off x="4267200" y="4229100"/>
            <a:ext cx="838200" cy="76200"/>
          </a:xfrm>
          <a:custGeom>
            <a:avLst/>
            <a:gdLst>
              <a:gd name="T0" fmla="*/ 0 w 838200"/>
              <a:gd name="T1" fmla="*/ 0 h 76200"/>
              <a:gd name="T2" fmla="*/ 838200 w 838200"/>
              <a:gd name="T3" fmla="*/ 76200 h 76200"/>
            </a:gdLst>
            <a:ahLst/>
            <a:cxnLst/>
            <a:rect l="T0" t="T1" r="T2" b="T3"/>
            <a:pathLst>
              <a:path w="838200" h="76200">
                <a:moveTo>
                  <a:pt x="774700" y="44450"/>
                </a:moveTo>
                <a:lnTo>
                  <a:pt x="761999" y="44450"/>
                </a:lnTo>
                <a:lnTo>
                  <a:pt x="762000" y="76200"/>
                </a:lnTo>
                <a:lnTo>
                  <a:pt x="838200" y="38100"/>
                </a:lnTo>
                <a:lnTo>
                  <a:pt x="774700" y="44450"/>
                </a:lnTo>
                <a:close/>
              </a:path>
              <a:path w="838200" h="76200">
                <a:moveTo>
                  <a:pt x="774700" y="31750"/>
                </a:moveTo>
                <a:lnTo>
                  <a:pt x="762000" y="0"/>
                </a:lnTo>
                <a:lnTo>
                  <a:pt x="762000" y="31749"/>
                </a:lnTo>
                <a:lnTo>
                  <a:pt x="774700" y="31750"/>
                </a:lnTo>
                <a:close/>
              </a:path>
              <a:path w="838200" h="76200">
                <a:moveTo>
                  <a:pt x="0" y="31750"/>
                </a:moveTo>
                <a:lnTo>
                  <a:pt x="0" y="44450"/>
                </a:lnTo>
                <a:lnTo>
                  <a:pt x="774700" y="44450"/>
                </a:lnTo>
                <a:lnTo>
                  <a:pt x="838200" y="38100"/>
                </a:lnTo>
                <a:lnTo>
                  <a:pt x="762000" y="0"/>
                </a:lnTo>
                <a:lnTo>
                  <a:pt x="7747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51230" name="object 87"/>
          <p:cNvSpPr>
            <a:spLocks noChangeArrowheads="1"/>
          </p:cNvSpPr>
          <p:nvPr/>
        </p:nvSpPr>
        <p:spPr bwMode="auto">
          <a:xfrm>
            <a:off x="2624138" y="2895600"/>
            <a:ext cx="85725" cy="533400"/>
          </a:xfrm>
          <a:custGeom>
            <a:avLst/>
            <a:gdLst>
              <a:gd name="T0" fmla="*/ 0 w 85725"/>
              <a:gd name="T1" fmla="*/ 0 h 533400"/>
              <a:gd name="T2" fmla="*/ 85725 w 85725"/>
              <a:gd name="T3" fmla="*/ 533400 h 533400"/>
            </a:gdLst>
            <a:ahLst/>
            <a:cxnLst/>
            <a:rect l="T0" t="T1" r="T2" b="T3"/>
            <a:pathLst>
              <a:path w="85725" h="533400">
                <a:moveTo>
                  <a:pt x="28575" y="447674"/>
                </a:moveTo>
                <a:lnTo>
                  <a:pt x="0" y="447675"/>
                </a:lnTo>
                <a:lnTo>
                  <a:pt x="42925" y="533400"/>
                </a:lnTo>
                <a:lnTo>
                  <a:pt x="85725" y="447675"/>
                </a:lnTo>
                <a:lnTo>
                  <a:pt x="57149" y="447675"/>
                </a:lnTo>
                <a:lnTo>
                  <a:pt x="57150" y="461899"/>
                </a:lnTo>
                <a:lnTo>
                  <a:pt x="28575" y="461899"/>
                </a:lnTo>
                <a:lnTo>
                  <a:pt x="28575" y="447674"/>
                </a:lnTo>
                <a:close/>
              </a:path>
              <a:path w="85725" h="533400">
                <a:moveTo>
                  <a:pt x="28575" y="461899"/>
                </a:moveTo>
                <a:lnTo>
                  <a:pt x="57150" y="461899"/>
                </a:lnTo>
                <a:lnTo>
                  <a:pt x="57150" y="0"/>
                </a:lnTo>
                <a:lnTo>
                  <a:pt x="28575" y="0"/>
                </a:lnTo>
                <a:lnTo>
                  <a:pt x="28575" y="461899"/>
                </a:lnTo>
                <a:close/>
              </a:path>
            </a:pathLst>
          </a:custGeom>
          <a:solidFill>
            <a:srgbClr val="FF0000"/>
          </a:solidFill>
          <a:ln w="9525">
            <a:noFill/>
            <a:miter lim="800000"/>
            <a:headEnd/>
            <a:tailEnd/>
          </a:ln>
        </p:spPr>
        <p:txBody>
          <a:bodyPr lIns="0" tIns="0" rIns="0" bIns="0"/>
          <a:lstStyle/>
          <a:p>
            <a:endParaRPr lang="id-ID"/>
          </a:p>
        </p:txBody>
      </p:sp>
      <p:sp>
        <p:nvSpPr>
          <p:cNvPr id="51231" name="object 88"/>
          <p:cNvSpPr>
            <a:spLocks noChangeArrowheads="1"/>
          </p:cNvSpPr>
          <p:nvPr/>
        </p:nvSpPr>
        <p:spPr bwMode="auto">
          <a:xfrm>
            <a:off x="2895600" y="3462338"/>
            <a:ext cx="685800" cy="85725"/>
          </a:xfrm>
          <a:custGeom>
            <a:avLst/>
            <a:gdLst>
              <a:gd name="T0" fmla="*/ 0 w 685800"/>
              <a:gd name="T1" fmla="*/ 0 h 85725"/>
              <a:gd name="T2" fmla="*/ 685800 w 685800"/>
              <a:gd name="T3" fmla="*/ 85725 h 85725"/>
            </a:gdLst>
            <a:ahLst/>
            <a:cxnLst/>
            <a:rect l="T0" t="T1" r="T2" b="T3"/>
            <a:pathLst>
              <a:path w="685800" h="85725">
                <a:moveTo>
                  <a:pt x="614299" y="57150"/>
                </a:moveTo>
                <a:lnTo>
                  <a:pt x="600075" y="57149"/>
                </a:lnTo>
                <a:lnTo>
                  <a:pt x="600075" y="85725"/>
                </a:lnTo>
                <a:lnTo>
                  <a:pt x="685800" y="42925"/>
                </a:lnTo>
                <a:lnTo>
                  <a:pt x="614299" y="57150"/>
                </a:lnTo>
                <a:close/>
              </a:path>
              <a:path w="685800" h="85725">
                <a:moveTo>
                  <a:pt x="614299" y="28575"/>
                </a:moveTo>
                <a:lnTo>
                  <a:pt x="600075" y="0"/>
                </a:lnTo>
                <a:lnTo>
                  <a:pt x="600074" y="28575"/>
                </a:lnTo>
                <a:lnTo>
                  <a:pt x="614299" y="28575"/>
                </a:lnTo>
                <a:close/>
              </a:path>
              <a:path w="685800" h="85725">
                <a:moveTo>
                  <a:pt x="0" y="28575"/>
                </a:moveTo>
                <a:lnTo>
                  <a:pt x="0" y="57150"/>
                </a:lnTo>
                <a:lnTo>
                  <a:pt x="614299" y="57150"/>
                </a:lnTo>
                <a:lnTo>
                  <a:pt x="685800" y="42925"/>
                </a:lnTo>
                <a:lnTo>
                  <a:pt x="600075" y="0"/>
                </a:lnTo>
                <a:lnTo>
                  <a:pt x="6142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51232" name="object 89"/>
          <p:cNvSpPr>
            <a:spLocks noChangeArrowheads="1"/>
          </p:cNvSpPr>
          <p:nvPr/>
        </p:nvSpPr>
        <p:spPr bwMode="auto">
          <a:xfrm>
            <a:off x="3538538" y="2895600"/>
            <a:ext cx="85725" cy="533400"/>
          </a:xfrm>
          <a:custGeom>
            <a:avLst/>
            <a:gdLst>
              <a:gd name="T0" fmla="*/ 0 w 85725"/>
              <a:gd name="T1" fmla="*/ 0 h 533400"/>
              <a:gd name="T2" fmla="*/ 85725 w 85725"/>
              <a:gd name="T3" fmla="*/ 533400 h 533400"/>
            </a:gdLst>
            <a:ahLst/>
            <a:cxnLst/>
            <a:rect l="T0" t="T1" r="T2" b="T3"/>
            <a:pathLst>
              <a:path w="85725" h="533400">
                <a:moveTo>
                  <a:pt x="28575" y="533400"/>
                </a:moveTo>
                <a:lnTo>
                  <a:pt x="57150" y="533400"/>
                </a:lnTo>
                <a:lnTo>
                  <a:pt x="57150" y="71374"/>
                </a:lnTo>
                <a:lnTo>
                  <a:pt x="85725" y="85725"/>
                </a:lnTo>
                <a:lnTo>
                  <a:pt x="42925" y="0"/>
                </a:lnTo>
                <a:lnTo>
                  <a:pt x="28575" y="71374"/>
                </a:lnTo>
                <a:lnTo>
                  <a:pt x="28575" y="533400"/>
                </a:lnTo>
                <a:close/>
              </a:path>
              <a:path w="85725" h="533400">
                <a:moveTo>
                  <a:pt x="28575" y="71374"/>
                </a:moveTo>
                <a:lnTo>
                  <a:pt x="42925" y="0"/>
                </a:lnTo>
                <a:lnTo>
                  <a:pt x="0" y="85725"/>
                </a:lnTo>
                <a:lnTo>
                  <a:pt x="28575" y="85724"/>
                </a:lnTo>
                <a:lnTo>
                  <a:pt x="28575" y="71374"/>
                </a:lnTo>
                <a:close/>
              </a:path>
              <a:path w="85725" h="5334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51233" name="object 90"/>
          <p:cNvSpPr>
            <a:spLocks noChangeArrowheads="1"/>
          </p:cNvSpPr>
          <p:nvPr/>
        </p:nvSpPr>
        <p:spPr bwMode="auto">
          <a:xfrm>
            <a:off x="2971800" y="2805113"/>
            <a:ext cx="533400" cy="57150"/>
          </a:xfrm>
          <a:custGeom>
            <a:avLst/>
            <a:gdLst>
              <a:gd name="T0" fmla="*/ 0 w 533400"/>
              <a:gd name="T1" fmla="*/ 0 h 57150"/>
              <a:gd name="T2" fmla="*/ 533400 w 533400"/>
              <a:gd name="T3" fmla="*/ 57150 h 57150"/>
            </a:gdLst>
            <a:ahLst/>
            <a:cxnLst/>
            <a:rect l="T0" t="T1" r="T2" b="T3"/>
            <a:pathLst>
              <a:path w="533400" h="57150">
                <a:moveTo>
                  <a:pt x="85725" y="28574"/>
                </a:moveTo>
                <a:lnTo>
                  <a:pt x="533400" y="28575"/>
                </a:lnTo>
                <a:lnTo>
                  <a:pt x="533400" y="0"/>
                </a:lnTo>
                <a:lnTo>
                  <a:pt x="71374" y="0"/>
                </a:lnTo>
                <a:lnTo>
                  <a:pt x="71374" y="28575"/>
                </a:lnTo>
                <a:lnTo>
                  <a:pt x="85725" y="28574"/>
                </a:lnTo>
                <a:close/>
              </a:path>
              <a:path w="533400" h="57150">
                <a:moveTo>
                  <a:pt x="85725" y="0"/>
                </a:moveTo>
                <a:lnTo>
                  <a:pt x="85725" y="-28575"/>
                </a:lnTo>
                <a:lnTo>
                  <a:pt x="0" y="14350"/>
                </a:lnTo>
                <a:lnTo>
                  <a:pt x="85725" y="57150"/>
                </a:lnTo>
                <a:lnTo>
                  <a:pt x="85725" y="28574"/>
                </a:lnTo>
                <a:lnTo>
                  <a:pt x="71374" y="28575"/>
                </a:lnTo>
                <a:lnTo>
                  <a:pt x="71374" y="0"/>
                </a:lnTo>
                <a:lnTo>
                  <a:pt x="85725" y="0"/>
                </a:lnTo>
                <a:close/>
              </a:path>
            </a:pathLst>
          </a:custGeom>
          <a:solidFill>
            <a:srgbClr val="FF0000"/>
          </a:solidFill>
          <a:ln w="9525">
            <a:noFill/>
            <a:miter lim="800000"/>
            <a:headEnd/>
            <a:tailEnd/>
          </a:ln>
        </p:spPr>
        <p:txBody>
          <a:bodyPr lIns="0" tIns="0" rIns="0" bIns="0"/>
          <a:lstStyle/>
          <a:p>
            <a:endParaRPr lang="id-ID"/>
          </a:p>
        </p:txBody>
      </p:sp>
      <p:sp>
        <p:nvSpPr>
          <p:cNvPr id="51234" name="object 58"/>
          <p:cNvSpPr txBox="1">
            <a:spLocks noChangeArrowheads="1"/>
          </p:cNvSpPr>
          <p:nvPr/>
        </p:nvSpPr>
        <p:spPr bwMode="auto">
          <a:xfrm>
            <a:off x="536575" y="606425"/>
            <a:ext cx="276225" cy="280988"/>
          </a:xfrm>
          <a:prstGeom prst="rect">
            <a:avLst/>
          </a:prstGeom>
          <a:noFill/>
          <a:ln w="9525">
            <a:noFill/>
            <a:miter lim="800000"/>
            <a:headEnd/>
            <a:tailEnd/>
          </a:ln>
        </p:spPr>
        <p:txBody>
          <a:bodyPr lIns="0" tIns="0" rIns="0" bIns="0"/>
          <a:lstStyle/>
          <a:p>
            <a:pPr marL="12700">
              <a:lnSpc>
                <a:spcPts val="2150"/>
              </a:lnSpc>
              <a:spcBef>
                <a:spcPts val="113"/>
              </a:spcBef>
            </a:pPr>
            <a:r>
              <a:rPr lang="id-ID" sz="2000">
                <a:cs typeface="Arial" charset="0"/>
              </a:rPr>
              <a:t>3.</a:t>
            </a:r>
          </a:p>
        </p:txBody>
      </p:sp>
      <p:sp>
        <p:nvSpPr>
          <p:cNvPr id="57" name="object 57"/>
          <p:cNvSpPr txBox="1"/>
          <p:nvPr/>
        </p:nvSpPr>
        <p:spPr>
          <a:xfrm>
            <a:off x="814388" y="606425"/>
            <a:ext cx="4046537" cy="280988"/>
          </a:xfrm>
          <a:prstGeom prst="rect">
            <a:avLst/>
          </a:prstGeom>
        </p:spPr>
        <p:txBody>
          <a:bodyPr lIns="0" tIns="0" rIns="0" bIns="0"/>
          <a:lstStyle/>
          <a:p>
            <a:pPr marL="12700">
              <a:lnSpc>
                <a:spcPts val="2150"/>
              </a:lnSpc>
              <a:spcBef>
                <a:spcPts val="107"/>
              </a:spcBef>
              <a:defRPr/>
            </a:pPr>
            <a:r>
              <a:rPr sz="2000" dirty="0">
                <a:latin typeface="Arial"/>
                <a:cs typeface="Arial"/>
              </a:rPr>
              <a:t>Mengubah</a:t>
            </a:r>
            <a:r>
              <a:rPr sz="2000" spc="-24" dirty="0">
                <a:latin typeface="Arial"/>
                <a:cs typeface="Arial"/>
              </a:rPr>
              <a:t> </a:t>
            </a:r>
            <a:r>
              <a:rPr sz="2000" dirty="0">
                <a:latin typeface="Arial"/>
                <a:cs typeface="Arial"/>
              </a:rPr>
              <a:t>aloka</a:t>
            </a:r>
            <a:r>
              <a:rPr sz="2000" spc="9" dirty="0">
                <a:latin typeface="Arial"/>
                <a:cs typeface="Arial"/>
              </a:rPr>
              <a:t>s</a:t>
            </a:r>
            <a:r>
              <a:rPr sz="2000" dirty="0">
                <a:latin typeface="Arial"/>
                <a:cs typeface="Arial"/>
              </a:rPr>
              <a:t>i</a:t>
            </a:r>
            <a:r>
              <a:rPr sz="2000" spc="-29" dirty="0">
                <a:latin typeface="Arial"/>
                <a:cs typeface="Arial"/>
              </a:rPr>
              <a:t> </a:t>
            </a:r>
            <a:r>
              <a:rPr sz="2000" dirty="0">
                <a:latin typeface="Arial"/>
                <a:cs typeface="Arial"/>
              </a:rPr>
              <a:t>se</a:t>
            </a:r>
            <a:r>
              <a:rPr sz="2000" spc="9" dirty="0">
                <a:latin typeface="Arial"/>
                <a:cs typeface="Arial"/>
              </a:rPr>
              <a:t>c</a:t>
            </a:r>
            <a:r>
              <a:rPr sz="2000" dirty="0">
                <a:latin typeface="Arial"/>
                <a:cs typeface="Arial"/>
              </a:rPr>
              <a:t>ara</a:t>
            </a:r>
            <a:r>
              <a:rPr sz="2000" spc="-29" dirty="0">
                <a:latin typeface="Arial"/>
                <a:cs typeface="Arial"/>
              </a:rPr>
              <a:t> </a:t>
            </a:r>
            <a:r>
              <a:rPr sz="2000" dirty="0">
                <a:latin typeface="Arial"/>
                <a:cs typeface="Arial"/>
              </a:rPr>
              <a:t>trial</a:t>
            </a:r>
            <a:r>
              <a:rPr sz="2000" spc="-4" dirty="0">
                <a:latin typeface="Arial"/>
                <a:cs typeface="Arial"/>
              </a:rPr>
              <a:t> </a:t>
            </a:r>
            <a:r>
              <a:rPr sz="2000" dirty="0">
                <a:latin typeface="Arial"/>
                <a:cs typeface="Arial"/>
              </a:rPr>
              <a:t>er</a:t>
            </a:r>
            <a:r>
              <a:rPr sz="2000" spc="4" dirty="0">
                <a:latin typeface="Arial"/>
                <a:cs typeface="Arial"/>
              </a:rPr>
              <a:t>r</a:t>
            </a:r>
            <a:r>
              <a:rPr sz="2000" dirty="0">
                <a:latin typeface="Arial"/>
                <a:cs typeface="Arial"/>
              </a:rPr>
              <a:t>or</a:t>
            </a:r>
            <a:endParaRPr sz="2000">
              <a:latin typeface="Arial"/>
              <a:cs typeface="Arial"/>
            </a:endParaRPr>
          </a:p>
        </p:txBody>
      </p:sp>
      <p:sp>
        <p:nvSpPr>
          <p:cNvPr id="56" name="object 56"/>
          <p:cNvSpPr txBox="1"/>
          <p:nvPr/>
        </p:nvSpPr>
        <p:spPr>
          <a:xfrm>
            <a:off x="841375" y="1060450"/>
            <a:ext cx="1695450" cy="254000"/>
          </a:xfrm>
          <a:prstGeom prst="rect">
            <a:avLst/>
          </a:prstGeom>
        </p:spPr>
        <p:txBody>
          <a:bodyPr lIns="0" tIns="0" rIns="0" bIns="0"/>
          <a:lstStyle/>
          <a:p>
            <a:pPr marL="12700">
              <a:lnSpc>
                <a:spcPts val="1939"/>
              </a:lnSpc>
              <a:spcBef>
                <a:spcPts val="97"/>
              </a:spcBef>
              <a:defRPr/>
            </a:pPr>
            <a:r>
              <a:rPr spc="-184" dirty="0">
                <a:latin typeface="Arial"/>
                <a:cs typeface="Arial"/>
              </a:rPr>
              <a:t>T</a:t>
            </a:r>
            <a:r>
              <a:rPr dirty="0">
                <a:latin typeface="Arial"/>
                <a:cs typeface="Arial"/>
              </a:rPr>
              <a:t>ab</a:t>
            </a:r>
            <a:r>
              <a:rPr spc="-4" dirty="0">
                <a:latin typeface="Arial"/>
                <a:cs typeface="Arial"/>
              </a:rPr>
              <a:t>e</a:t>
            </a:r>
            <a:r>
              <a:rPr dirty="0">
                <a:latin typeface="Arial"/>
                <a:cs typeface="Arial"/>
              </a:rPr>
              <a:t>l</a:t>
            </a:r>
            <a:r>
              <a:rPr spc="-9" dirty="0">
                <a:latin typeface="Arial"/>
                <a:cs typeface="Arial"/>
              </a:rPr>
              <a:t> </a:t>
            </a:r>
            <a:r>
              <a:rPr dirty="0">
                <a:latin typeface="Arial"/>
                <a:cs typeface="Arial"/>
              </a:rPr>
              <a:t>Perba</a:t>
            </a:r>
            <a:r>
              <a:rPr spc="-9" dirty="0">
                <a:latin typeface="Arial"/>
                <a:cs typeface="Arial"/>
              </a:rPr>
              <a:t>i</a:t>
            </a:r>
            <a:r>
              <a:rPr dirty="0">
                <a:latin typeface="Arial"/>
                <a:cs typeface="Arial"/>
              </a:rPr>
              <a:t>kan</a:t>
            </a:r>
            <a:endParaRPr>
              <a:latin typeface="Arial"/>
              <a:cs typeface="Arial"/>
            </a:endParaRPr>
          </a:p>
        </p:txBody>
      </p:sp>
      <p:sp>
        <p:nvSpPr>
          <p:cNvPr id="51237" name="object 55"/>
          <p:cNvSpPr txBox="1">
            <a:spLocks noChangeArrowheads="1"/>
          </p:cNvSpPr>
          <p:nvPr/>
        </p:nvSpPr>
        <p:spPr bwMode="auto">
          <a:xfrm>
            <a:off x="2544763" y="1060450"/>
            <a:ext cx="896937"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pertama</a:t>
            </a:r>
          </a:p>
        </p:txBody>
      </p:sp>
      <p:sp>
        <p:nvSpPr>
          <p:cNvPr id="54" name="object 54"/>
          <p:cNvSpPr txBox="1"/>
          <p:nvPr/>
        </p:nvSpPr>
        <p:spPr>
          <a:xfrm>
            <a:off x="3446463" y="1060450"/>
            <a:ext cx="820737" cy="254000"/>
          </a:xfrm>
          <a:prstGeom prst="rect">
            <a:avLst/>
          </a:prstGeom>
        </p:spPr>
        <p:txBody>
          <a:bodyPr lIns="0" tIns="0" rIns="0" bIns="0"/>
          <a:lstStyle/>
          <a:p>
            <a:pPr marL="12700">
              <a:lnSpc>
                <a:spcPts val="1939"/>
              </a:lnSpc>
              <a:spcBef>
                <a:spcPts val="97"/>
              </a:spcBef>
              <a:defRPr/>
            </a:pPr>
            <a:r>
              <a:rPr dirty="0">
                <a:latin typeface="Arial"/>
                <a:cs typeface="Arial"/>
              </a:rPr>
              <a:t>de</a:t>
            </a:r>
            <a:r>
              <a:rPr spc="-4" dirty="0">
                <a:latin typeface="Arial"/>
                <a:cs typeface="Arial"/>
              </a:rPr>
              <a:t>n</a:t>
            </a:r>
            <a:r>
              <a:rPr dirty="0">
                <a:latin typeface="Arial"/>
                <a:cs typeface="Arial"/>
              </a:rPr>
              <a:t>gan</a:t>
            </a:r>
            <a:endParaRPr>
              <a:latin typeface="Arial"/>
              <a:cs typeface="Arial"/>
            </a:endParaRPr>
          </a:p>
        </p:txBody>
      </p:sp>
      <p:sp>
        <p:nvSpPr>
          <p:cNvPr id="51239" name="object 53"/>
          <p:cNvSpPr txBox="1">
            <a:spLocks noChangeArrowheads="1"/>
          </p:cNvSpPr>
          <p:nvPr/>
        </p:nvSpPr>
        <p:spPr bwMode="auto">
          <a:xfrm>
            <a:off x="4273550" y="1060450"/>
            <a:ext cx="4286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trial</a:t>
            </a:r>
          </a:p>
        </p:txBody>
      </p:sp>
      <p:sp>
        <p:nvSpPr>
          <p:cNvPr id="51240" name="object 52"/>
          <p:cNvSpPr txBox="1">
            <a:spLocks noChangeArrowheads="1"/>
          </p:cNvSpPr>
          <p:nvPr/>
        </p:nvSpPr>
        <p:spPr bwMode="auto">
          <a:xfrm>
            <a:off x="4705350" y="1060450"/>
            <a:ext cx="5429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error</a:t>
            </a:r>
          </a:p>
        </p:txBody>
      </p:sp>
      <p:sp>
        <p:nvSpPr>
          <p:cNvPr id="50" name="object 50"/>
          <p:cNvSpPr txBox="1"/>
          <p:nvPr/>
        </p:nvSpPr>
        <p:spPr>
          <a:xfrm>
            <a:off x="685800" y="16764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440">
              <a:lnSpc>
                <a:spcPct val="95825"/>
              </a:lnSpc>
              <a:spcBef>
                <a:spcPts val="465"/>
              </a:spcBef>
              <a:defRPr/>
            </a:pPr>
            <a:r>
              <a:rPr sz="1600" dirty="0">
                <a:latin typeface="Arial"/>
                <a:cs typeface="Arial"/>
              </a:rPr>
              <a:t>Dari</a:t>
            </a:r>
            <a:endParaRPr sz="1600">
              <a:latin typeface="Arial"/>
              <a:cs typeface="Arial"/>
            </a:endParaRPr>
          </a:p>
        </p:txBody>
      </p:sp>
      <p:sp>
        <p:nvSpPr>
          <p:cNvPr id="49" name="object 49"/>
          <p:cNvSpPr txBox="1"/>
          <p:nvPr/>
        </p:nvSpPr>
        <p:spPr>
          <a:xfrm>
            <a:off x="2087563" y="16764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3489325" y="16764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4892675" y="1676400"/>
            <a:ext cx="1401763" cy="658813"/>
          </a:xfrm>
          <a:prstGeom prst="rect">
            <a:avLst/>
          </a:prstGeom>
        </p:spPr>
        <p:txBody>
          <a:bodyPr lIns="0" tIns="0" rIns="0" bIns="0"/>
          <a:lstStyle/>
          <a:p>
            <a:pPr marL="23888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294438" y="16764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685800" y="2335213"/>
            <a:ext cx="1401763" cy="661987"/>
          </a:xfrm>
          <a:prstGeom prst="rect">
            <a:avLst/>
          </a:prstGeom>
        </p:spPr>
        <p:txBody>
          <a:bodyPr lIns="0" tIns="0" rIns="0" bIns="0"/>
          <a:lstStyle/>
          <a:p>
            <a:pPr marL="28864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1247" name="object 44"/>
          <p:cNvSpPr txBox="1">
            <a:spLocks noChangeArrowheads="1"/>
          </p:cNvSpPr>
          <p:nvPr/>
        </p:nvSpPr>
        <p:spPr bwMode="auto">
          <a:xfrm>
            <a:off x="2087563" y="2335213"/>
            <a:ext cx="8080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2895600" y="2335213"/>
            <a:ext cx="533400" cy="373062"/>
          </a:xfrm>
          <a:prstGeom prst="rect">
            <a:avLst/>
          </a:prstGeom>
        </p:spPr>
        <p:txBody>
          <a:bodyPr lIns="0" tIns="0" rIns="0" bIns="0"/>
          <a:lstStyle/>
          <a:p>
            <a:pPr>
              <a:lnSpc>
                <a:spcPts val="600"/>
              </a:lnSpc>
              <a:spcBef>
                <a:spcPts val="37"/>
              </a:spcBef>
              <a:defRPr/>
            </a:pPr>
            <a:endParaRPr sz="600"/>
          </a:p>
          <a:p>
            <a:pPr marL="153669">
              <a:lnSpc>
                <a:spcPct val="95825"/>
              </a:lnSpc>
              <a:defRPr/>
            </a:pPr>
            <a:r>
              <a:rPr sz="1600" dirty="0">
                <a:solidFill>
                  <a:srgbClr val="FF0000"/>
                </a:solidFill>
                <a:latin typeface="Arial"/>
                <a:cs typeface="Arial"/>
              </a:rPr>
              <a:t>20</a:t>
            </a:r>
            <a:endParaRPr sz="1600">
              <a:latin typeface="Arial"/>
              <a:cs typeface="Arial"/>
            </a:endParaRPr>
          </a:p>
        </p:txBody>
      </p:sp>
      <p:sp>
        <p:nvSpPr>
          <p:cNvPr id="51249" name="object 42"/>
          <p:cNvSpPr txBox="1">
            <a:spLocks noChangeArrowheads="1"/>
          </p:cNvSpPr>
          <p:nvPr/>
        </p:nvSpPr>
        <p:spPr bwMode="auto">
          <a:xfrm>
            <a:off x="3429000" y="23352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50" name="object 41"/>
          <p:cNvSpPr txBox="1">
            <a:spLocks noChangeArrowheads="1"/>
          </p:cNvSpPr>
          <p:nvPr/>
        </p:nvSpPr>
        <p:spPr bwMode="auto">
          <a:xfrm>
            <a:off x="3489325" y="23352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4267200" y="23352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1252" name="object 39"/>
          <p:cNvSpPr txBox="1">
            <a:spLocks noChangeArrowheads="1"/>
          </p:cNvSpPr>
          <p:nvPr/>
        </p:nvSpPr>
        <p:spPr bwMode="auto">
          <a:xfrm>
            <a:off x="4892675" y="23352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5638800" y="23352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1254" name="object 37"/>
          <p:cNvSpPr txBox="1">
            <a:spLocks noChangeArrowheads="1"/>
          </p:cNvSpPr>
          <p:nvPr/>
        </p:nvSpPr>
        <p:spPr bwMode="auto">
          <a:xfrm>
            <a:off x="6248400" y="23352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294438" y="23352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35" name="object 35"/>
          <p:cNvSpPr txBox="1"/>
          <p:nvPr/>
        </p:nvSpPr>
        <p:spPr>
          <a:xfrm>
            <a:off x="2087563" y="2708275"/>
            <a:ext cx="1401762" cy="288925"/>
          </a:xfrm>
          <a:prstGeom prst="rect">
            <a:avLst/>
          </a:prstGeom>
        </p:spPr>
        <p:txBody>
          <a:bodyPr lIns="0" tIns="0" rIns="0" bIns="0"/>
          <a:lstStyle/>
          <a:p>
            <a:pPr marL="91693">
              <a:lnSpc>
                <a:spcPts val="1630"/>
              </a:lnSpc>
              <a:spcBef>
                <a:spcPts val="81"/>
              </a:spcBef>
              <a:defRPr/>
            </a:pPr>
            <a:r>
              <a:rPr sz="1600" dirty="0">
                <a:solidFill>
                  <a:srgbClr val="333399"/>
                </a:solidFill>
                <a:latin typeface="Arial"/>
                <a:cs typeface="Arial"/>
              </a:rPr>
              <a:t>50 </a:t>
            </a:r>
            <a:r>
              <a:rPr sz="1600" spc="425" dirty="0">
                <a:solidFill>
                  <a:srgbClr val="333399"/>
                </a:solidFill>
                <a:latin typeface="Arial"/>
                <a:cs typeface="Arial"/>
              </a:rPr>
              <a:t> </a:t>
            </a:r>
            <a:r>
              <a:rPr sz="1600" dirty="0">
                <a:solidFill>
                  <a:srgbClr val="333399"/>
                </a:solidFill>
                <a:latin typeface="Arial"/>
                <a:cs typeface="Arial"/>
              </a:rPr>
              <a:t>(</a:t>
            </a:r>
            <a:r>
              <a:rPr sz="1600" spc="19" dirty="0">
                <a:solidFill>
                  <a:srgbClr val="333399"/>
                </a:solidFill>
                <a:latin typeface="Arial"/>
                <a:cs typeface="Arial"/>
              </a:rPr>
              <a:t> </a:t>
            </a:r>
            <a:r>
              <a:rPr sz="1600" dirty="0">
                <a:solidFill>
                  <a:srgbClr val="333399"/>
                </a:solidFill>
                <a:latin typeface="Arial"/>
                <a:cs typeface="Arial"/>
              </a:rPr>
              <a:t>-</a:t>
            </a:r>
            <a:r>
              <a:rPr sz="1600" spc="4" dirty="0">
                <a:solidFill>
                  <a:srgbClr val="333399"/>
                </a:solidFill>
                <a:latin typeface="Arial"/>
                <a:cs typeface="Arial"/>
              </a:rPr>
              <a:t> </a:t>
            </a:r>
            <a:r>
              <a:rPr sz="1600" dirty="0">
                <a:solidFill>
                  <a:srgbClr val="333399"/>
                </a:solidFill>
                <a:latin typeface="Arial"/>
                <a:cs typeface="Arial"/>
              </a:rPr>
              <a:t>)</a:t>
            </a:r>
            <a:endParaRPr sz="1600">
              <a:latin typeface="Arial"/>
              <a:cs typeface="Arial"/>
            </a:endParaRPr>
          </a:p>
        </p:txBody>
      </p:sp>
      <p:sp>
        <p:nvSpPr>
          <p:cNvPr id="34" name="object 34"/>
          <p:cNvSpPr txBox="1"/>
          <p:nvPr/>
        </p:nvSpPr>
        <p:spPr>
          <a:xfrm>
            <a:off x="3489325" y="2708275"/>
            <a:ext cx="1403350" cy="288925"/>
          </a:xfrm>
          <a:prstGeom prst="rect">
            <a:avLst/>
          </a:prstGeom>
        </p:spPr>
        <p:txBody>
          <a:bodyPr lIns="0" tIns="0" rIns="0" bIns="0"/>
          <a:lstStyle/>
          <a:p>
            <a:pPr marL="146938">
              <a:lnSpc>
                <a:spcPts val="1630"/>
              </a:lnSpc>
              <a:spcBef>
                <a:spcPts val="81"/>
              </a:spcBef>
              <a:defRPr/>
            </a:pPr>
            <a:r>
              <a:rPr sz="1600" dirty="0">
                <a:solidFill>
                  <a:srgbClr val="333399"/>
                </a:solidFill>
                <a:latin typeface="Arial"/>
                <a:cs typeface="Arial"/>
              </a:rPr>
              <a:t>(+)</a:t>
            </a:r>
            <a:r>
              <a:rPr sz="1600" spc="9" dirty="0">
                <a:solidFill>
                  <a:srgbClr val="333399"/>
                </a:solidFill>
                <a:latin typeface="Arial"/>
                <a:cs typeface="Arial"/>
              </a:rPr>
              <a:t> </a:t>
            </a:r>
            <a:r>
              <a:rPr sz="1600" dirty="0">
                <a:solidFill>
                  <a:srgbClr val="333399"/>
                </a:solidFill>
                <a:latin typeface="Arial"/>
                <a:cs typeface="Arial"/>
              </a:rPr>
              <a:t>40</a:t>
            </a:r>
            <a:endParaRPr sz="1600">
              <a:latin typeface="Arial"/>
              <a:cs typeface="Arial"/>
            </a:endParaRPr>
          </a:p>
        </p:txBody>
      </p:sp>
      <p:sp>
        <p:nvSpPr>
          <p:cNvPr id="51258" name="object 33"/>
          <p:cNvSpPr txBox="1">
            <a:spLocks noChangeArrowheads="1"/>
          </p:cNvSpPr>
          <p:nvPr/>
        </p:nvSpPr>
        <p:spPr bwMode="auto">
          <a:xfrm>
            <a:off x="4892675" y="2708275"/>
            <a:ext cx="1401763"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685800" y="2997200"/>
            <a:ext cx="1401763" cy="658813"/>
          </a:xfrm>
          <a:prstGeom prst="rect">
            <a:avLst/>
          </a:prstGeom>
        </p:spPr>
        <p:txBody>
          <a:bodyPr lIns="0" tIns="0" rIns="0" bIns="0"/>
          <a:lstStyle/>
          <a:p>
            <a:pPr marL="311505">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1260" name="object 31"/>
          <p:cNvSpPr txBox="1">
            <a:spLocks noChangeArrowheads="1"/>
          </p:cNvSpPr>
          <p:nvPr/>
        </p:nvSpPr>
        <p:spPr bwMode="auto">
          <a:xfrm>
            <a:off x="2087563" y="29972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61" name="object 30"/>
          <p:cNvSpPr txBox="1">
            <a:spLocks noChangeArrowheads="1"/>
          </p:cNvSpPr>
          <p:nvPr/>
        </p:nvSpPr>
        <p:spPr bwMode="auto">
          <a:xfrm>
            <a:off x="2819400" y="2997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51262" name="object 29"/>
          <p:cNvSpPr txBox="1">
            <a:spLocks noChangeArrowheads="1"/>
          </p:cNvSpPr>
          <p:nvPr/>
        </p:nvSpPr>
        <p:spPr bwMode="auto">
          <a:xfrm>
            <a:off x="3429000" y="29972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63" name="object 28"/>
          <p:cNvSpPr txBox="1">
            <a:spLocks noChangeArrowheads="1"/>
          </p:cNvSpPr>
          <p:nvPr/>
        </p:nvSpPr>
        <p:spPr bwMode="auto">
          <a:xfrm>
            <a:off x="3489325" y="29972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64" name="object 27"/>
          <p:cNvSpPr txBox="1">
            <a:spLocks noChangeArrowheads="1"/>
          </p:cNvSpPr>
          <p:nvPr/>
        </p:nvSpPr>
        <p:spPr bwMode="auto">
          <a:xfrm>
            <a:off x="4267200" y="29972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51265" name="object 26"/>
          <p:cNvSpPr txBox="1">
            <a:spLocks noChangeArrowheads="1"/>
          </p:cNvSpPr>
          <p:nvPr/>
        </p:nvSpPr>
        <p:spPr bwMode="auto">
          <a:xfrm>
            <a:off x="4892675" y="29972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66" name="object 25"/>
          <p:cNvSpPr txBox="1">
            <a:spLocks noChangeArrowheads="1"/>
          </p:cNvSpPr>
          <p:nvPr/>
        </p:nvSpPr>
        <p:spPr bwMode="auto">
          <a:xfrm>
            <a:off x="5638800" y="29972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51267" name="object 24"/>
          <p:cNvSpPr txBox="1">
            <a:spLocks noChangeArrowheads="1"/>
          </p:cNvSpPr>
          <p:nvPr/>
        </p:nvSpPr>
        <p:spPr bwMode="auto">
          <a:xfrm>
            <a:off x="6248400" y="29972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294438" y="29972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1269" name="object 22"/>
          <p:cNvSpPr txBox="1">
            <a:spLocks noChangeArrowheads="1"/>
          </p:cNvSpPr>
          <p:nvPr/>
        </p:nvSpPr>
        <p:spPr bwMode="auto">
          <a:xfrm>
            <a:off x="2087563" y="3317875"/>
            <a:ext cx="1401762" cy="338138"/>
          </a:xfrm>
          <a:prstGeom prst="rect">
            <a:avLst/>
          </a:prstGeom>
          <a:noFill/>
          <a:ln w="9525">
            <a:noFill/>
            <a:miter lim="800000"/>
            <a:headEnd/>
            <a:tailEnd/>
          </a:ln>
        </p:spPr>
        <p:txBody>
          <a:bodyPr lIns="0" tIns="0" rIns="0" bIns="0"/>
          <a:lstStyle/>
          <a:p>
            <a:pPr marL="460375" algn="ctr">
              <a:lnSpc>
                <a:spcPct val="96000"/>
              </a:lnSpc>
              <a:spcBef>
                <a:spcPts val="200"/>
              </a:spcBef>
            </a:pPr>
            <a:r>
              <a:rPr lang="id-ID" sz="1600">
                <a:solidFill>
                  <a:srgbClr val="990000"/>
                </a:solidFill>
                <a:cs typeface="Arial" charset="0"/>
              </a:rPr>
              <a:t>(+)</a:t>
            </a:r>
            <a:endParaRPr lang="id-ID" sz="1600">
              <a:cs typeface="Arial" charset="0"/>
            </a:endParaRPr>
          </a:p>
        </p:txBody>
      </p:sp>
      <p:sp>
        <p:nvSpPr>
          <p:cNvPr id="21" name="object 21"/>
          <p:cNvSpPr txBox="1"/>
          <p:nvPr/>
        </p:nvSpPr>
        <p:spPr>
          <a:xfrm>
            <a:off x="3489325" y="3317875"/>
            <a:ext cx="1403350" cy="338138"/>
          </a:xfrm>
          <a:prstGeom prst="rect">
            <a:avLst/>
          </a:prstGeom>
        </p:spPr>
        <p:txBody>
          <a:bodyPr lIns="0" tIns="0" rIns="0" bIns="0"/>
          <a:lstStyle/>
          <a:p>
            <a:pPr marL="146938">
              <a:lnSpc>
                <a:spcPct val="95825"/>
              </a:lnSpc>
              <a:spcBef>
                <a:spcPts val="204"/>
              </a:spcBef>
              <a:defRPr/>
            </a:pPr>
            <a:r>
              <a:rPr sz="1600" spc="-4" dirty="0">
                <a:solidFill>
                  <a:srgbClr val="333399"/>
                </a:solidFill>
                <a:latin typeface="Arial"/>
                <a:cs typeface="Arial"/>
              </a:rPr>
              <a:t>(-</a:t>
            </a:r>
            <a:r>
              <a:rPr sz="1600" dirty="0">
                <a:solidFill>
                  <a:srgbClr val="333399"/>
                </a:solidFill>
                <a:latin typeface="Arial"/>
                <a:cs typeface="Arial"/>
              </a:rPr>
              <a:t>) </a:t>
            </a:r>
            <a:r>
              <a:rPr sz="1600" spc="28" dirty="0">
                <a:solidFill>
                  <a:srgbClr val="333399"/>
                </a:solidFill>
                <a:latin typeface="Arial"/>
                <a:cs typeface="Arial"/>
              </a:rPr>
              <a:t> </a:t>
            </a:r>
            <a:r>
              <a:rPr sz="1600" dirty="0">
                <a:solidFill>
                  <a:srgbClr val="333399"/>
                </a:solidFill>
                <a:latin typeface="Arial"/>
                <a:cs typeface="Arial"/>
              </a:rPr>
              <a:t>60</a:t>
            </a:r>
            <a:endParaRPr sz="1600">
              <a:latin typeface="Arial"/>
              <a:cs typeface="Arial"/>
            </a:endParaRPr>
          </a:p>
        </p:txBody>
      </p:sp>
      <p:sp>
        <p:nvSpPr>
          <p:cNvPr id="51271" name="object 20"/>
          <p:cNvSpPr txBox="1">
            <a:spLocks noChangeArrowheads="1"/>
          </p:cNvSpPr>
          <p:nvPr/>
        </p:nvSpPr>
        <p:spPr bwMode="auto">
          <a:xfrm>
            <a:off x="4892675" y="33178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685800" y="3656013"/>
            <a:ext cx="1401763" cy="714375"/>
          </a:xfrm>
          <a:prstGeom prst="rect">
            <a:avLst/>
          </a:prstGeom>
        </p:spPr>
        <p:txBody>
          <a:bodyPr lIns="0" tIns="0" rIns="0" bIns="0"/>
          <a:lstStyle/>
          <a:p>
            <a:pPr marL="31760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1273" name="object 18"/>
          <p:cNvSpPr txBox="1">
            <a:spLocks noChangeArrowheads="1"/>
          </p:cNvSpPr>
          <p:nvPr/>
        </p:nvSpPr>
        <p:spPr bwMode="auto">
          <a:xfrm>
            <a:off x="2087563" y="36560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74" name="object 17"/>
          <p:cNvSpPr txBox="1">
            <a:spLocks noChangeArrowheads="1"/>
          </p:cNvSpPr>
          <p:nvPr/>
        </p:nvSpPr>
        <p:spPr bwMode="auto">
          <a:xfrm>
            <a:off x="2819400" y="3656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51275" name="object 16"/>
          <p:cNvSpPr txBox="1">
            <a:spLocks noChangeArrowheads="1"/>
          </p:cNvSpPr>
          <p:nvPr/>
        </p:nvSpPr>
        <p:spPr bwMode="auto">
          <a:xfrm>
            <a:off x="3429000" y="36560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76" name="object 15"/>
          <p:cNvSpPr txBox="1">
            <a:spLocks noChangeArrowheads="1"/>
          </p:cNvSpPr>
          <p:nvPr/>
        </p:nvSpPr>
        <p:spPr bwMode="auto">
          <a:xfrm>
            <a:off x="3489325" y="36560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77" name="object 14"/>
          <p:cNvSpPr txBox="1">
            <a:spLocks noChangeArrowheads="1"/>
          </p:cNvSpPr>
          <p:nvPr/>
        </p:nvSpPr>
        <p:spPr bwMode="auto">
          <a:xfrm>
            <a:off x="4267200" y="36560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51278" name="object 13"/>
          <p:cNvSpPr txBox="1">
            <a:spLocks noChangeArrowheads="1"/>
          </p:cNvSpPr>
          <p:nvPr/>
        </p:nvSpPr>
        <p:spPr bwMode="auto">
          <a:xfrm>
            <a:off x="4892675" y="36560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79" name="object 12"/>
          <p:cNvSpPr txBox="1">
            <a:spLocks noChangeArrowheads="1"/>
          </p:cNvSpPr>
          <p:nvPr/>
        </p:nvSpPr>
        <p:spPr bwMode="auto">
          <a:xfrm>
            <a:off x="5638800" y="36560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51280" name="object 11"/>
          <p:cNvSpPr txBox="1">
            <a:spLocks noChangeArrowheads="1"/>
          </p:cNvSpPr>
          <p:nvPr/>
        </p:nvSpPr>
        <p:spPr bwMode="auto">
          <a:xfrm>
            <a:off x="6248400" y="36560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294438" y="36560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1282" name="object 9"/>
          <p:cNvSpPr txBox="1">
            <a:spLocks noChangeArrowheads="1"/>
          </p:cNvSpPr>
          <p:nvPr/>
        </p:nvSpPr>
        <p:spPr bwMode="auto">
          <a:xfrm>
            <a:off x="2087563" y="40036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1283" name="object 8"/>
          <p:cNvSpPr txBox="1">
            <a:spLocks noChangeArrowheads="1"/>
          </p:cNvSpPr>
          <p:nvPr/>
        </p:nvSpPr>
        <p:spPr bwMode="auto">
          <a:xfrm>
            <a:off x="3489325" y="4003675"/>
            <a:ext cx="1403350" cy="366713"/>
          </a:xfrm>
          <a:prstGeom prst="rect">
            <a:avLst/>
          </a:prstGeom>
          <a:noFill/>
          <a:ln w="9525">
            <a:noFill/>
            <a:miter lim="800000"/>
            <a:headEnd/>
            <a:tailEnd/>
          </a:ln>
        </p:spPr>
        <p:txBody>
          <a:bodyPr lIns="0" tIns="0" rIns="0" bIns="0"/>
          <a:lstStyle/>
          <a:p>
            <a:pPr marL="460375" algn="ctr">
              <a:lnSpc>
                <a:spcPts val="1838"/>
              </a:lnSpc>
              <a:spcBef>
                <a:spcPts val="88"/>
              </a:spcBef>
            </a:pPr>
            <a:r>
              <a:rPr lang="id-ID" sz="2400" baseline="-2000">
                <a:solidFill>
                  <a:srgbClr val="333399"/>
                </a:solidFill>
                <a:cs typeface="Arial" charset="0"/>
              </a:rPr>
              <a:t>10</a:t>
            </a:r>
            <a:endParaRPr lang="id-ID" sz="1600">
              <a:cs typeface="Arial" charset="0"/>
            </a:endParaRPr>
          </a:p>
        </p:txBody>
      </p:sp>
      <p:sp>
        <p:nvSpPr>
          <p:cNvPr id="51284" name="object 7"/>
          <p:cNvSpPr txBox="1">
            <a:spLocks noChangeArrowheads="1"/>
          </p:cNvSpPr>
          <p:nvPr/>
        </p:nvSpPr>
        <p:spPr bwMode="auto">
          <a:xfrm>
            <a:off x="4892675" y="4003675"/>
            <a:ext cx="1401763" cy="366713"/>
          </a:xfrm>
          <a:prstGeom prst="rect">
            <a:avLst/>
          </a:prstGeom>
          <a:noFill/>
          <a:ln w="9525">
            <a:noFill/>
            <a:miter lim="800000"/>
            <a:headEnd/>
            <a:tailEnd/>
          </a:ln>
        </p:spPr>
        <p:txBody>
          <a:bodyPr lIns="0" tIns="0" rIns="0" bIns="0"/>
          <a:lstStyle/>
          <a:p>
            <a:pPr marL="146050">
              <a:lnSpc>
                <a:spcPts val="1838"/>
              </a:lnSpc>
              <a:spcBef>
                <a:spcPts val="88"/>
              </a:spcBef>
            </a:pPr>
            <a:r>
              <a:rPr lang="id-ID" sz="2400" baseline="-2000">
                <a:solidFill>
                  <a:srgbClr val="333399"/>
                </a:solidFill>
                <a:cs typeface="Arial" charset="0"/>
              </a:rPr>
              <a:t>40</a:t>
            </a:r>
            <a:endParaRPr lang="id-ID" sz="1600">
              <a:cs typeface="Arial" charset="0"/>
            </a:endParaRPr>
          </a:p>
        </p:txBody>
      </p:sp>
      <p:sp>
        <p:nvSpPr>
          <p:cNvPr id="6" name="object 6"/>
          <p:cNvSpPr txBox="1"/>
          <p:nvPr/>
        </p:nvSpPr>
        <p:spPr>
          <a:xfrm>
            <a:off x="685800" y="43703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087563" y="4370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489325" y="43703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4892675" y="43703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294438" y="43703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bject 56"/>
          <p:cNvSpPr>
            <a:spLocks noChangeArrowheads="1"/>
          </p:cNvSpPr>
          <p:nvPr/>
        </p:nvSpPr>
        <p:spPr bwMode="auto">
          <a:xfrm>
            <a:off x="2438400" y="25908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206116"/>
                </a:lnTo>
                <a:lnTo>
                  <a:pt x="2494" y="221386"/>
                </a:lnTo>
                <a:lnTo>
                  <a:pt x="5539" y="236261"/>
                </a:lnTo>
                <a:lnTo>
                  <a:pt x="9717" y="250691"/>
                </a:lnTo>
                <a:lnTo>
                  <a:pt x="14978" y="264628"/>
                </a:lnTo>
                <a:lnTo>
                  <a:pt x="21273" y="278021"/>
                </a:lnTo>
                <a:lnTo>
                  <a:pt x="28554" y="290823"/>
                </a:lnTo>
                <a:lnTo>
                  <a:pt x="36771" y="302983"/>
                </a:lnTo>
                <a:lnTo>
                  <a:pt x="45874" y="314453"/>
                </a:lnTo>
                <a:lnTo>
                  <a:pt x="55816" y="325183"/>
                </a:lnTo>
                <a:lnTo>
                  <a:pt x="66546" y="335125"/>
                </a:lnTo>
                <a:lnTo>
                  <a:pt x="78016" y="344228"/>
                </a:lnTo>
                <a:lnTo>
                  <a:pt x="90176" y="352445"/>
                </a:lnTo>
                <a:lnTo>
                  <a:pt x="102978" y="359726"/>
                </a:lnTo>
                <a:lnTo>
                  <a:pt x="116371" y="366021"/>
                </a:lnTo>
                <a:lnTo>
                  <a:pt x="130308" y="371282"/>
                </a:lnTo>
                <a:lnTo>
                  <a:pt x="144738" y="375460"/>
                </a:lnTo>
                <a:lnTo>
                  <a:pt x="159613" y="378505"/>
                </a:lnTo>
                <a:lnTo>
                  <a:pt x="174883" y="380368"/>
                </a:lnTo>
                <a:lnTo>
                  <a:pt x="190500" y="381000"/>
                </a:lnTo>
                <a:lnTo>
                  <a:pt x="206116" y="380368"/>
                </a:lnTo>
                <a:lnTo>
                  <a:pt x="221386" y="378505"/>
                </a:lnTo>
                <a:lnTo>
                  <a:pt x="236261" y="375460"/>
                </a:lnTo>
                <a:lnTo>
                  <a:pt x="250691" y="371282"/>
                </a:lnTo>
                <a:lnTo>
                  <a:pt x="264628" y="366021"/>
                </a:lnTo>
                <a:lnTo>
                  <a:pt x="278021" y="359726"/>
                </a:lnTo>
                <a:lnTo>
                  <a:pt x="290823" y="352445"/>
                </a:lnTo>
                <a:lnTo>
                  <a:pt x="302983" y="344228"/>
                </a:lnTo>
                <a:lnTo>
                  <a:pt x="314453" y="335125"/>
                </a:lnTo>
                <a:lnTo>
                  <a:pt x="325183" y="325183"/>
                </a:lnTo>
                <a:lnTo>
                  <a:pt x="335125" y="314453"/>
                </a:lnTo>
                <a:lnTo>
                  <a:pt x="344228" y="302983"/>
                </a:lnTo>
                <a:lnTo>
                  <a:pt x="352445" y="290823"/>
                </a:lnTo>
                <a:lnTo>
                  <a:pt x="359726" y="278021"/>
                </a:lnTo>
                <a:lnTo>
                  <a:pt x="366021" y="264628"/>
                </a:lnTo>
                <a:lnTo>
                  <a:pt x="371282" y="250691"/>
                </a:lnTo>
                <a:lnTo>
                  <a:pt x="375460" y="236261"/>
                </a:lnTo>
                <a:lnTo>
                  <a:pt x="378505" y="221386"/>
                </a:lnTo>
                <a:lnTo>
                  <a:pt x="380368" y="206116"/>
                </a:lnTo>
                <a:lnTo>
                  <a:pt x="381000" y="190500"/>
                </a:lnTo>
                <a:lnTo>
                  <a:pt x="380368" y="174883"/>
                </a:lnTo>
                <a:lnTo>
                  <a:pt x="378505" y="159613"/>
                </a:lnTo>
                <a:lnTo>
                  <a:pt x="375460" y="144738"/>
                </a:lnTo>
                <a:lnTo>
                  <a:pt x="371282" y="130308"/>
                </a:lnTo>
                <a:lnTo>
                  <a:pt x="366021" y="116371"/>
                </a:lnTo>
                <a:lnTo>
                  <a:pt x="359726" y="102978"/>
                </a:lnTo>
                <a:lnTo>
                  <a:pt x="352445" y="90176"/>
                </a:lnTo>
                <a:lnTo>
                  <a:pt x="344228" y="78016"/>
                </a:lnTo>
                <a:lnTo>
                  <a:pt x="335125" y="66546"/>
                </a:lnTo>
                <a:lnTo>
                  <a:pt x="325183" y="55816"/>
                </a:lnTo>
                <a:lnTo>
                  <a:pt x="314453" y="45874"/>
                </a:lnTo>
                <a:lnTo>
                  <a:pt x="302983" y="36771"/>
                </a:lnTo>
                <a:lnTo>
                  <a:pt x="290823" y="28554"/>
                </a:lnTo>
                <a:lnTo>
                  <a:pt x="278021" y="21273"/>
                </a:lnTo>
                <a:lnTo>
                  <a:pt x="264628" y="14978"/>
                </a:lnTo>
                <a:lnTo>
                  <a:pt x="250691" y="9717"/>
                </a:lnTo>
                <a:lnTo>
                  <a:pt x="236261" y="5539"/>
                </a:lnTo>
                <a:lnTo>
                  <a:pt x="221386" y="2494"/>
                </a:lnTo>
                <a:lnTo>
                  <a:pt x="206116" y="631"/>
                </a:lnTo>
                <a:lnTo>
                  <a:pt x="190500" y="0"/>
                </a:lnTo>
                <a:lnTo>
                  <a:pt x="174883" y="631"/>
                </a:lnTo>
                <a:lnTo>
                  <a:pt x="159613" y="2494"/>
                </a:lnTo>
                <a:lnTo>
                  <a:pt x="144738" y="5539"/>
                </a:lnTo>
                <a:lnTo>
                  <a:pt x="130308" y="9717"/>
                </a:lnTo>
                <a:lnTo>
                  <a:pt x="116371" y="14978"/>
                </a:lnTo>
                <a:lnTo>
                  <a:pt x="102978" y="21273"/>
                </a:lnTo>
                <a:lnTo>
                  <a:pt x="90176" y="28554"/>
                </a:lnTo>
                <a:lnTo>
                  <a:pt x="78016" y="36771"/>
                </a:lnTo>
                <a:lnTo>
                  <a:pt x="66546" y="45874"/>
                </a:lnTo>
                <a:lnTo>
                  <a:pt x="55816" y="55816"/>
                </a:lnTo>
                <a:lnTo>
                  <a:pt x="45874" y="66546"/>
                </a:lnTo>
                <a:lnTo>
                  <a:pt x="36771" y="78016"/>
                </a:lnTo>
                <a:lnTo>
                  <a:pt x="28554" y="90176"/>
                </a:lnTo>
                <a:lnTo>
                  <a:pt x="21273" y="102978"/>
                </a:lnTo>
                <a:lnTo>
                  <a:pt x="14978" y="116371"/>
                </a:lnTo>
                <a:lnTo>
                  <a:pt x="9717" y="130308"/>
                </a:lnTo>
                <a:lnTo>
                  <a:pt x="5539" y="144738"/>
                </a:lnTo>
                <a:lnTo>
                  <a:pt x="2494" y="159613"/>
                </a:lnTo>
                <a:lnTo>
                  <a:pt x="631"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2227" name="object 57"/>
          <p:cNvSpPr>
            <a:spLocks noChangeArrowheads="1"/>
          </p:cNvSpPr>
          <p:nvPr/>
        </p:nvSpPr>
        <p:spPr bwMode="auto">
          <a:xfrm>
            <a:off x="2438400" y="2590800"/>
            <a:ext cx="381000" cy="381000"/>
          </a:xfrm>
          <a:custGeom>
            <a:avLst/>
            <a:gdLst>
              <a:gd name="T0" fmla="*/ 0 w 381000"/>
              <a:gd name="T1" fmla="*/ 0 h 381000"/>
              <a:gd name="T2" fmla="*/ 381000 w 381000"/>
              <a:gd name="T3" fmla="*/ 381000 h 381000"/>
            </a:gdLst>
            <a:ahLst/>
            <a:cxnLst/>
            <a:rect l="T0" t="T1" r="T2" b="T3"/>
            <a:pathLst>
              <a:path w="381000" h="381000">
                <a:moveTo>
                  <a:pt x="0" y="190500"/>
                </a:moveTo>
                <a:lnTo>
                  <a:pt x="631" y="174883"/>
                </a:lnTo>
                <a:lnTo>
                  <a:pt x="2494" y="159613"/>
                </a:lnTo>
                <a:lnTo>
                  <a:pt x="5539" y="144738"/>
                </a:lnTo>
                <a:lnTo>
                  <a:pt x="9717" y="130308"/>
                </a:lnTo>
                <a:lnTo>
                  <a:pt x="14978" y="116371"/>
                </a:lnTo>
                <a:lnTo>
                  <a:pt x="21273" y="102978"/>
                </a:lnTo>
                <a:lnTo>
                  <a:pt x="28554" y="90176"/>
                </a:lnTo>
                <a:lnTo>
                  <a:pt x="36771" y="78016"/>
                </a:lnTo>
                <a:lnTo>
                  <a:pt x="45874" y="66546"/>
                </a:lnTo>
                <a:lnTo>
                  <a:pt x="55816" y="55816"/>
                </a:lnTo>
                <a:lnTo>
                  <a:pt x="66546" y="45874"/>
                </a:lnTo>
                <a:lnTo>
                  <a:pt x="78016" y="36771"/>
                </a:lnTo>
                <a:lnTo>
                  <a:pt x="90176" y="28554"/>
                </a:lnTo>
                <a:lnTo>
                  <a:pt x="102978" y="21273"/>
                </a:lnTo>
                <a:lnTo>
                  <a:pt x="116371" y="14978"/>
                </a:lnTo>
                <a:lnTo>
                  <a:pt x="130308" y="9717"/>
                </a:lnTo>
                <a:lnTo>
                  <a:pt x="144738" y="5539"/>
                </a:lnTo>
                <a:lnTo>
                  <a:pt x="159613" y="2494"/>
                </a:lnTo>
                <a:lnTo>
                  <a:pt x="174883" y="631"/>
                </a:lnTo>
                <a:lnTo>
                  <a:pt x="190500" y="0"/>
                </a:lnTo>
                <a:lnTo>
                  <a:pt x="206116" y="631"/>
                </a:lnTo>
                <a:lnTo>
                  <a:pt x="221386" y="2494"/>
                </a:lnTo>
                <a:lnTo>
                  <a:pt x="236261" y="5539"/>
                </a:lnTo>
                <a:lnTo>
                  <a:pt x="250691" y="9717"/>
                </a:lnTo>
                <a:lnTo>
                  <a:pt x="264628" y="14978"/>
                </a:lnTo>
                <a:lnTo>
                  <a:pt x="278021" y="21273"/>
                </a:lnTo>
                <a:lnTo>
                  <a:pt x="290823" y="28554"/>
                </a:lnTo>
                <a:lnTo>
                  <a:pt x="302983" y="36771"/>
                </a:lnTo>
                <a:lnTo>
                  <a:pt x="314453" y="45874"/>
                </a:lnTo>
                <a:lnTo>
                  <a:pt x="325183" y="55816"/>
                </a:lnTo>
                <a:lnTo>
                  <a:pt x="335125" y="66546"/>
                </a:lnTo>
                <a:lnTo>
                  <a:pt x="344228" y="78016"/>
                </a:lnTo>
                <a:lnTo>
                  <a:pt x="352445" y="90176"/>
                </a:lnTo>
                <a:lnTo>
                  <a:pt x="359726" y="102978"/>
                </a:lnTo>
                <a:lnTo>
                  <a:pt x="366021" y="116371"/>
                </a:lnTo>
                <a:lnTo>
                  <a:pt x="371282" y="130308"/>
                </a:lnTo>
                <a:lnTo>
                  <a:pt x="375460" y="144738"/>
                </a:lnTo>
                <a:lnTo>
                  <a:pt x="378505" y="159613"/>
                </a:lnTo>
                <a:lnTo>
                  <a:pt x="380368" y="174883"/>
                </a:lnTo>
                <a:lnTo>
                  <a:pt x="381000" y="190500"/>
                </a:lnTo>
                <a:lnTo>
                  <a:pt x="380368" y="206116"/>
                </a:lnTo>
                <a:lnTo>
                  <a:pt x="378505" y="221386"/>
                </a:lnTo>
                <a:lnTo>
                  <a:pt x="375460" y="236261"/>
                </a:lnTo>
                <a:lnTo>
                  <a:pt x="371282" y="250691"/>
                </a:lnTo>
                <a:lnTo>
                  <a:pt x="366021" y="264628"/>
                </a:lnTo>
                <a:lnTo>
                  <a:pt x="359726" y="278021"/>
                </a:lnTo>
                <a:lnTo>
                  <a:pt x="352445" y="290823"/>
                </a:lnTo>
                <a:lnTo>
                  <a:pt x="344228" y="302983"/>
                </a:lnTo>
                <a:lnTo>
                  <a:pt x="335125" y="314453"/>
                </a:lnTo>
                <a:lnTo>
                  <a:pt x="325183" y="325183"/>
                </a:lnTo>
                <a:lnTo>
                  <a:pt x="314453" y="335125"/>
                </a:lnTo>
                <a:lnTo>
                  <a:pt x="302983" y="344228"/>
                </a:lnTo>
                <a:lnTo>
                  <a:pt x="290823" y="352445"/>
                </a:lnTo>
                <a:lnTo>
                  <a:pt x="278021" y="359726"/>
                </a:lnTo>
                <a:lnTo>
                  <a:pt x="264628" y="366021"/>
                </a:lnTo>
                <a:lnTo>
                  <a:pt x="250691" y="371282"/>
                </a:lnTo>
                <a:lnTo>
                  <a:pt x="236261" y="375460"/>
                </a:lnTo>
                <a:lnTo>
                  <a:pt x="221386" y="378505"/>
                </a:lnTo>
                <a:lnTo>
                  <a:pt x="206116" y="380368"/>
                </a:lnTo>
                <a:lnTo>
                  <a:pt x="190500" y="381000"/>
                </a:lnTo>
                <a:lnTo>
                  <a:pt x="174883" y="380368"/>
                </a:lnTo>
                <a:lnTo>
                  <a:pt x="159613" y="378505"/>
                </a:lnTo>
                <a:lnTo>
                  <a:pt x="144738" y="375460"/>
                </a:lnTo>
                <a:lnTo>
                  <a:pt x="130308" y="371282"/>
                </a:lnTo>
                <a:lnTo>
                  <a:pt x="116371" y="366021"/>
                </a:lnTo>
                <a:lnTo>
                  <a:pt x="102978" y="359726"/>
                </a:lnTo>
                <a:lnTo>
                  <a:pt x="90176" y="352445"/>
                </a:lnTo>
                <a:lnTo>
                  <a:pt x="78016" y="344228"/>
                </a:lnTo>
                <a:lnTo>
                  <a:pt x="66546" y="335125"/>
                </a:lnTo>
                <a:lnTo>
                  <a:pt x="55816" y="325183"/>
                </a:lnTo>
                <a:lnTo>
                  <a:pt x="45874" y="314453"/>
                </a:lnTo>
                <a:lnTo>
                  <a:pt x="36771" y="302983"/>
                </a:lnTo>
                <a:lnTo>
                  <a:pt x="28554" y="290823"/>
                </a:lnTo>
                <a:lnTo>
                  <a:pt x="21273" y="278021"/>
                </a:lnTo>
                <a:lnTo>
                  <a:pt x="14978" y="264628"/>
                </a:lnTo>
                <a:lnTo>
                  <a:pt x="9717" y="250691"/>
                </a:lnTo>
                <a:lnTo>
                  <a:pt x="5539" y="236261"/>
                </a:lnTo>
                <a:lnTo>
                  <a:pt x="2494" y="221386"/>
                </a:lnTo>
                <a:lnTo>
                  <a:pt x="631"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2228" name="object 58"/>
          <p:cNvSpPr>
            <a:spLocks noChangeArrowheads="1"/>
          </p:cNvSpPr>
          <p:nvPr/>
        </p:nvSpPr>
        <p:spPr bwMode="auto">
          <a:xfrm>
            <a:off x="2392363"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2229" name="object 59"/>
          <p:cNvSpPr>
            <a:spLocks noChangeArrowheads="1"/>
          </p:cNvSpPr>
          <p:nvPr/>
        </p:nvSpPr>
        <p:spPr bwMode="auto">
          <a:xfrm>
            <a:off x="3794125"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2230" name="object 60"/>
          <p:cNvSpPr>
            <a:spLocks noChangeArrowheads="1"/>
          </p:cNvSpPr>
          <p:nvPr/>
        </p:nvSpPr>
        <p:spPr bwMode="auto">
          <a:xfrm>
            <a:off x="5197475"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2231" name="object 61"/>
          <p:cNvSpPr>
            <a:spLocks noChangeArrowheads="1"/>
          </p:cNvSpPr>
          <p:nvPr/>
        </p:nvSpPr>
        <p:spPr bwMode="auto">
          <a:xfrm>
            <a:off x="6599238" y="976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2232" name="object 62"/>
          <p:cNvSpPr>
            <a:spLocks noChangeArrowheads="1"/>
          </p:cNvSpPr>
          <p:nvPr/>
        </p:nvSpPr>
        <p:spPr bwMode="auto">
          <a:xfrm>
            <a:off x="976313" y="16494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2233" name="object 63"/>
          <p:cNvSpPr>
            <a:spLocks noChangeArrowheads="1"/>
          </p:cNvSpPr>
          <p:nvPr/>
        </p:nvSpPr>
        <p:spPr bwMode="auto">
          <a:xfrm>
            <a:off x="976313" y="2311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2234" name="object 64"/>
          <p:cNvSpPr>
            <a:spLocks noChangeArrowheads="1"/>
          </p:cNvSpPr>
          <p:nvPr/>
        </p:nvSpPr>
        <p:spPr bwMode="auto">
          <a:xfrm>
            <a:off x="976313" y="2970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2235" name="object 65"/>
          <p:cNvSpPr>
            <a:spLocks noChangeArrowheads="1"/>
          </p:cNvSpPr>
          <p:nvPr/>
        </p:nvSpPr>
        <p:spPr bwMode="auto">
          <a:xfrm>
            <a:off x="976313" y="36845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2236" name="object 66"/>
          <p:cNvSpPr>
            <a:spLocks noChangeArrowheads="1"/>
          </p:cNvSpPr>
          <p:nvPr/>
        </p:nvSpPr>
        <p:spPr bwMode="auto">
          <a:xfrm>
            <a:off x="990600" y="976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2237" name="object 67"/>
          <p:cNvSpPr>
            <a:spLocks noChangeArrowheads="1"/>
          </p:cNvSpPr>
          <p:nvPr/>
        </p:nvSpPr>
        <p:spPr bwMode="auto">
          <a:xfrm>
            <a:off x="8001000" y="976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2238" name="object 68"/>
          <p:cNvSpPr>
            <a:spLocks noChangeArrowheads="1"/>
          </p:cNvSpPr>
          <p:nvPr/>
        </p:nvSpPr>
        <p:spPr bwMode="auto">
          <a:xfrm>
            <a:off x="976313" y="9906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2239" name="object 69"/>
          <p:cNvSpPr>
            <a:spLocks noChangeArrowheads="1"/>
          </p:cNvSpPr>
          <p:nvPr/>
        </p:nvSpPr>
        <p:spPr bwMode="auto">
          <a:xfrm>
            <a:off x="976313" y="4343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2240" name="object 70"/>
          <p:cNvSpPr>
            <a:spLocks noChangeArrowheads="1"/>
          </p:cNvSpPr>
          <p:nvPr/>
        </p:nvSpPr>
        <p:spPr bwMode="auto">
          <a:xfrm>
            <a:off x="990600" y="9906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2241" name="object 71"/>
          <p:cNvSpPr>
            <a:spLocks noChangeArrowheads="1"/>
          </p:cNvSpPr>
          <p:nvPr/>
        </p:nvSpPr>
        <p:spPr bwMode="auto">
          <a:xfrm>
            <a:off x="31242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2" name="object 72"/>
          <p:cNvSpPr>
            <a:spLocks noChangeArrowheads="1"/>
          </p:cNvSpPr>
          <p:nvPr/>
        </p:nvSpPr>
        <p:spPr bwMode="auto">
          <a:xfrm>
            <a:off x="31242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3" name="object 73"/>
          <p:cNvSpPr>
            <a:spLocks noChangeArrowheads="1"/>
          </p:cNvSpPr>
          <p:nvPr/>
        </p:nvSpPr>
        <p:spPr bwMode="auto">
          <a:xfrm>
            <a:off x="31242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4" name="object 74"/>
          <p:cNvSpPr>
            <a:spLocks noChangeArrowheads="1"/>
          </p:cNvSpPr>
          <p:nvPr/>
        </p:nvSpPr>
        <p:spPr bwMode="auto">
          <a:xfrm>
            <a:off x="45720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5" name="object 75"/>
          <p:cNvSpPr>
            <a:spLocks noChangeArrowheads="1"/>
          </p:cNvSpPr>
          <p:nvPr/>
        </p:nvSpPr>
        <p:spPr bwMode="auto">
          <a:xfrm>
            <a:off x="45720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6" name="object 76"/>
          <p:cNvSpPr>
            <a:spLocks noChangeArrowheads="1"/>
          </p:cNvSpPr>
          <p:nvPr/>
        </p:nvSpPr>
        <p:spPr bwMode="auto">
          <a:xfrm>
            <a:off x="45720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7" name="object 77"/>
          <p:cNvSpPr>
            <a:spLocks noChangeArrowheads="1"/>
          </p:cNvSpPr>
          <p:nvPr/>
        </p:nvSpPr>
        <p:spPr bwMode="auto">
          <a:xfrm>
            <a:off x="5943600" y="1676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8" name="object 78"/>
          <p:cNvSpPr>
            <a:spLocks noChangeArrowheads="1"/>
          </p:cNvSpPr>
          <p:nvPr/>
        </p:nvSpPr>
        <p:spPr bwMode="auto">
          <a:xfrm>
            <a:off x="5943600" y="2286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49" name="object 79"/>
          <p:cNvSpPr>
            <a:spLocks noChangeArrowheads="1"/>
          </p:cNvSpPr>
          <p:nvPr/>
        </p:nvSpPr>
        <p:spPr bwMode="auto">
          <a:xfrm>
            <a:off x="5943600" y="2971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2250" name="object 80"/>
          <p:cNvSpPr>
            <a:spLocks noChangeArrowheads="1"/>
          </p:cNvSpPr>
          <p:nvPr/>
        </p:nvSpPr>
        <p:spPr bwMode="auto">
          <a:xfrm>
            <a:off x="2895600" y="2624138"/>
            <a:ext cx="1295400" cy="85725"/>
          </a:xfrm>
          <a:custGeom>
            <a:avLst/>
            <a:gdLst>
              <a:gd name="T0" fmla="*/ 0 w 1295400"/>
              <a:gd name="T1" fmla="*/ 0 h 85725"/>
              <a:gd name="T2" fmla="*/ 1295400 w 1295400"/>
              <a:gd name="T3" fmla="*/ 85725 h 85725"/>
            </a:gdLst>
            <a:ahLst/>
            <a:cxnLst/>
            <a:rect l="T0" t="T1" r="T2" b="T3"/>
            <a:pathLst>
              <a:path w="1295400" h="85725">
                <a:moveTo>
                  <a:pt x="1223899" y="57150"/>
                </a:moveTo>
                <a:lnTo>
                  <a:pt x="1209675" y="57149"/>
                </a:lnTo>
                <a:lnTo>
                  <a:pt x="1209675" y="85725"/>
                </a:lnTo>
                <a:lnTo>
                  <a:pt x="1295400" y="42925"/>
                </a:lnTo>
                <a:lnTo>
                  <a:pt x="1223899" y="57150"/>
                </a:lnTo>
                <a:close/>
              </a:path>
              <a:path w="1295400" h="85725">
                <a:moveTo>
                  <a:pt x="1223899" y="28575"/>
                </a:moveTo>
                <a:lnTo>
                  <a:pt x="1209675" y="0"/>
                </a:lnTo>
                <a:lnTo>
                  <a:pt x="1209674" y="28575"/>
                </a:lnTo>
                <a:lnTo>
                  <a:pt x="1223899" y="28575"/>
                </a:lnTo>
                <a:close/>
              </a:path>
              <a:path w="1295400" h="85725">
                <a:moveTo>
                  <a:pt x="0" y="28575"/>
                </a:moveTo>
                <a:lnTo>
                  <a:pt x="0" y="57150"/>
                </a:lnTo>
                <a:lnTo>
                  <a:pt x="1223899" y="57150"/>
                </a:lnTo>
                <a:lnTo>
                  <a:pt x="1295400" y="42925"/>
                </a:lnTo>
                <a:lnTo>
                  <a:pt x="1209675" y="0"/>
                </a:lnTo>
                <a:lnTo>
                  <a:pt x="12238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52251" name="object 81"/>
          <p:cNvSpPr>
            <a:spLocks noChangeArrowheads="1"/>
          </p:cNvSpPr>
          <p:nvPr/>
        </p:nvSpPr>
        <p:spPr bwMode="auto">
          <a:xfrm>
            <a:off x="4224338" y="1981200"/>
            <a:ext cx="85725" cy="609600"/>
          </a:xfrm>
          <a:custGeom>
            <a:avLst/>
            <a:gdLst>
              <a:gd name="T0" fmla="*/ 0 w 85725"/>
              <a:gd name="T1" fmla="*/ 0 h 609600"/>
              <a:gd name="T2" fmla="*/ 85725 w 85725"/>
              <a:gd name="T3" fmla="*/ 609600 h 609600"/>
            </a:gdLst>
            <a:ahLst/>
            <a:cxnLst/>
            <a:rect l="T0" t="T1" r="T2" b="T3"/>
            <a:pathLst>
              <a:path w="85725" h="609600">
                <a:moveTo>
                  <a:pt x="28575" y="609600"/>
                </a:moveTo>
                <a:lnTo>
                  <a:pt x="57150" y="609600"/>
                </a:lnTo>
                <a:lnTo>
                  <a:pt x="57150" y="71374"/>
                </a:lnTo>
                <a:lnTo>
                  <a:pt x="85725" y="85725"/>
                </a:lnTo>
                <a:lnTo>
                  <a:pt x="42925" y="0"/>
                </a:lnTo>
                <a:lnTo>
                  <a:pt x="28575" y="71374"/>
                </a:lnTo>
                <a:lnTo>
                  <a:pt x="28575" y="609600"/>
                </a:lnTo>
                <a:close/>
              </a:path>
              <a:path w="85725" h="609600">
                <a:moveTo>
                  <a:pt x="28575" y="71374"/>
                </a:moveTo>
                <a:lnTo>
                  <a:pt x="42925" y="0"/>
                </a:lnTo>
                <a:lnTo>
                  <a:pt x="0" y="85725"/>
                </a:lnTo>
                <a:lnTo>
                  <a:pt x="28575" y="85724"/>
                </a:lnTo>
                <a:lnTo>
                  <a:pt x="28575" y="71374"/>
                </a:lnTo>
                <a:close/>
              </a:path>
              <a:path w="85725" h="609600">
                <a:moveTo>
                  <a:pt x="85725" y="85725"/>
                </a:moveTo>
                <a:lnTo>
                  <a:pt x="57150" y="71374"/>
                </a:lnTo>
                <a:lnTo>
                  <a:pt x="57149" y="85725"/>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52252" name="object 82"/>
          <p:cNvSpPr>
            <a:spLocks noChangeArrowheads="1"/>
          </p:cNvSpPr>
          <p:nvPr/>
        </p:nvSpPr>
        <p:spPr bwMode="auto">
          <a:xfrm>
            <a:off x="2667000" y="1966913"/>
            <a:ext cx="1600200" cy="57150"/>
          </a:xfrm>
          <a:custGeom>
            <a:avLst/>
            <a:gdLst>
              <a:gd name="T0" fmla="*/ 0 w 1600200"/>
              <a:gd name="T1" fmla="*/ 0 h 57150"/>
              <a:gd name="T2" fmla="*/ 1600200 w 1600200"/>
              <a:gd name="T3" fmla="*/ 57150 h 57150"/>
            </a:gdLst>
            <a:ahLst/>
            <a:cxnLst/>
            <a:rect l="T0" t="T1" r="T2" b="T3"/>
            <a:pathLst>
              <a:path w="1600200" h="57150">
                <a:moveTo>
                  <a:pt x="85725" y="28574"/>
                </a:moveTo>
                <a:lnTo>
                  <a:pt x="1600200" y="28575"/>
                </a:lnTo>
                <a:lnTo>
                  <a:pt x="1600200" y="0"/>
                </a:lnTo>
                <a:lnTo>
                  <a:pt x="71374" y="0"/>
                </a:lnTo>
                <a:lnTo>
                  <a:pt x="71374" y="28575"/>
                </a:lnTo>
                <a:lnTo>
                  <a:pt x="85725" y="28574"/>
                </a:lnTo>
                <a:close/>
              </a:path>
              <a:path w="1600200" h="57150">
                <a:moveTo>
                  <a:pt x="85724" y="0"/>
                </a:moveTo>
                <a:lnTo>
                  <a:pt x="85725" y="-28575"/>
                </a:lnTo>
                <a:lnTo>
                  <a:pt x="0" y="14350"/>
                </a:lnTo>
                <a:lnTo>
                  <a:pt x="85725" y="57150"/>
                </a:lnTo>
                <a:lnTo>
                  <a:pt x="85725" y="28574"/>
                </a:lnTo>
                <a:lnTo>
                  <a:pt x="71374" y="28575"/>
                </a:lnTo>
                <a:lnTo>
                  <a:pt x="71374" y="0"/>
                </a:lnTo>
                <a:lnTo>
                  <a:pt x="85724" y="0"/>
                </a:lnTo>
                <a:close/>
              </a:path>
            </a:pathLst>
          </a:custGeom>
          <a:solidFill>
            <a:srgbClr val="FF0000"/>
          </a:solidFill>
          <a:ln w="9525">
            <a:noFill/>
            <a:miter lim="800000"/>
            <a:headEnd/>
            <a:tailEnd/>
          </a:ln>
        </p:spPr>
        <p:txBody>
          <a:bodyPr lIns="0" tIns="0" rIns="0" bIns="0"/>
          <a:lstStyle/>
          <a:p>
            <a:endParaRPr lang="id-ID"/>
          </a:p>
        </p:txBody>
      </p:sp>
      <p:sp>
        <p:nvSpPr>
          <p:cNvPr id="52253" name="object 83"/>
          <p:cNvSpPr>
            <a:spLocks noChangeArrowheads="1"/>
          </p:cNvSpPr>
          <p:nvPr/>
        </p:nvSpPr>
        <p:spPr bwMode="auto">
          <a:xfrm>
            <a:off x="2700338" y="2057400"/>
            <a:ext cx="85725" cy="609600"/>
          </a:xfrm>
          <a:custGeom>
            <a:avLst/>
            <a:gdLst>
              <a:gd name="T0" fmla="*/ 0 w 85725"/>
              <a:gd name="T1" fmla="*/ 0 h 609600"/>
              <a:gd name="T2" fmla="*/ 85725 w 85725"/>
              <a:gd name="T3" fmla="*/ 609600 h 609600"/>
            </a:gdLst>
            <a:ahLst/>
            <a:cxnLst/>
            <a:rect l="T0" t="T1" r="T2" b="T3"/>
            <a:pathLst>
              <a:path w="85725" h="609600">
                <a:moveTo>
                  <a:pt x="28575" y="523874"/>
                </a:moveTo>
                <a:lnTo>
                  <a:pt x="0" y="523875"/>
                </a:lnTo>
                <a:lnTo>
                  <a:pt x="42925" y="609600"/>
                </a:lnTo>
                <a:lnTo>
                  <a:pt x="85725" y="523875"/>
                </a:lnTo>
                <a:lnTo>
                  <a:pt x="57149" y="523875"/>
                </a:lnTo>
                <a:lnTo>
                  <a:pt x="57150" y="538099"/>
                </a:lnTo>
                <a:lnTo>
                  <a:pt x="28575" y="538099"/>
                </a:lnTo>
                <a:lnTo>
                  <a:pt x="28575" y="523874"/>
                </a:lnTo>
                <a:close/>
              </a:path>
              <a:path w="85725" h="609600">
                <a:moveTo>
                  <a:pt x="28575" y="538099"/>
                </a:moveTo>
                <a:lnTo>
                  <a:pt x="57150" y="538099"/>
                </a:lnTo>
                <a:lnTo>
                  <a:pt x="57150" y="0"/>
                </a:lnTo>
                <a:lnTo>
                  <a:pt x="28575" y="0"/>
                </a:lnTo>
                <a:lnTo>
                  <a:pt x="28575" y="538099"/>
                </a:lnTo>
                <a:close/>
              </a:path>
            </a:pathLst>
          </a:custGeom>
          <a:solidFill>
            <a:srgbClr val="FF0000"/>
          </a:solidFill>
          <a:ln w="9525">
            <a:noFill/>
            <a:miter lim="800000"/>
            <a:headEnd/>
            <a:tailEnd/>
          </a:ln>
        </p:spPr>
        <p:txBody>
          <a:bodyPr lIns="0" tIns="0" rIns="0" bIns="0"/>
          <a:lstStyle/>
          <a:p>
            <a:endParaRPr lang="id-ID"/>
          </a:p>
        </p:txBody>
      </p:sp>
      <p:sp>
        <p:nvSpPr>
          <p:cNvPr id="55" name="object 55"/>
          <p:cNvSpPr txBox="1"/>
          <p:nvPr/>
        </p:nvSpPr>
        <p:spPr>
          <a:xfrm>
            <a:off x="3986213" y="2671763"/>
            <a:ext cx="917575" cy="228600"/>
          </a:xfrm>
          <a:prstGeom prst="rect">
            <a:avLst/>
          </a:prstGeom>
        </p:spPr>
        <p:txBody>
          <a:bodyPr lIns="0" tIns="0" rIns="0" bIns="0"/>
          <a:lstStyle/>
          <a:p>
            <a:pPr marL="12700">
              <a:lnSpc>
                <a:spcPts val="1730"/>
              </a:lnSpc>
              <a:spcBef>
                <a:spcPts val="86"/>
              </a:spcBef>
              <a:defRPr/>
            </a:pPr>
            <a:r>
              <a:rPr sz="1600" dirty="0">
                <a:solidFill>
                  <a:srgbClr val="333399"/>
                </a:solidFill>
                <a:latin typeface="Arial"/>
                <a:cs typeface="Arial"/>
              </a:rPr>
              <a:t>60</a:t>
            </a:r>
            <a:r>
              <a:rPr sz="1600" spc="-4" dirty="0">
                <a:solidFill>
                  <a:srgbClr val="99CC00"/>
                </a:solidFill>
                <a:latin typeface="Arial"/>
                <a:cs typeface="Arial"/>
              </a:rPr>
              <a:t>-</a:t>
            </a:r>
            <a:r>
              <a:rPr sz="1600" dirty="0">
                <a:solidFill>
                  <a:srgbClr val="99CC00"/>
                </a:solidFill>
                <a:latin typeface="Arial"/>
                <a:cs typeface="Arial"/>
              </a:rPr>
              <a:t>50</a:t>
            </a:r>
            <a:r>
              <a:rPr sz="1600" spc="4" dirty="0">
                <a:solidFill>
                  <a:srgbClr val="99CC00"/>
                </a:solidFill>
                <a:latin typeface="Arial"/>
                <a:cs typeface="Arial"/>
              </a:rPr>
              <a:t>=</a:t>
            </a:r>
            <a:r>
              <a:rPr sz="1600" dirty="0">
                <a:solidFill>
                  <a:srgbClr val="99CC00"/>
                </a:solidFill>
                <a:latin typeface="Arial"/>
                <a:cs typeface="Arial"/>
              </a:rPr>
              <a:t>10</a:t>
            </a:r>
            <a:endParaRPr sz="1600">
              <a:latin typeface="Arial"/>
              <a:cs typeface="Arial"/>
            </a:endParaRPr>
          </a:p>
        </p:txBody>
      </p:sp>
      <p:sp>
        <p:nvSpPr>
          <p:cNvPr id="54" name="object 54"/>
          <p:cNvSpPr txBox="1"/>
          <p:nvPr/>
        </p:nvSpPr>
        <p:spPr>
          <a:xfrm>
            <a:off x="917575" y="4795838"/>
            <a:ext cx="4638675" cy="254000"/>
          </a:xfrm>
          <a:prstGeom prst="rect">
            <a:avLst/>
          </a:prstGeom>
        </p:spPr>
        <p:txBody>
          <a:bodyPr lIns="0" tIns="0" rIns="0" bIns="0"/>
          <a:lstStyle/>
          <a:p>
            <a:pPr marL="12700">
              <a:lnSpc>
                <a:spcPts val="1939"/>
              </a:lnSpc>
              <a:spcBef>
                <a:spcPts val="97"/>
              </a:spcBef>
              <a:defRPr/>
            </a:pPr>
            <a:r>
              <a:rPr dirty="0">
                <a:latin typeface="Arial"/>
                <a:cs typeface="Arial"/>
              </a:rPr>
              <a:t>Bi</a:t>
            </a:r>
            <a:r>
              <a:rPr spc="-9" dirty="0">
                <a:latin typeface="Arial"/>
                <a:cs typeface="Arial"/>
              </a:rPr>
              <a:t>a</a:t>
            </a:r>
            <a:r>
              <a:rPr spc="-25" dirty="0">
                <a:latin typeface="Arial"/>
                <a:cs typeface="Arial"/>
              </a:rPr>
              <a:t>y</a:t>
            </a:r>
            <a:r>
              <a:rPr dirty="0">
                <a:latin typeface="Arial"/>
                <a:cs typeface="Arial"/>
              </a:rPr>
              <a:t>a</a:t>
            </a:r>
            <a:r>
              <a:rPr spc="24" dirty="0">
                <a:latin typeface="Arial"/>
                <a:cs typeface="Arial"/>
              </a:rPr>
              <a:t> </a:t>
            </a:r>
            <a:r>
              <a:rPr dirty="0">
                <a:latin typeface="Arial"/>
                <a:cs typeface="Arial"/>
              </a:rPr>
              <a:t>P</a:t>
            </a:r>
            <a:r>
              <a:rPr spc="-4" dirty="0">
                <a:latin typeface="Arial"/>
                <a:cs typeface="Arial"/>
              </a:rPr>
              <a:t>e</a:t>
            </a:r>
            <a:r>
              <a:rPr dirty="0">
                <a:latin typeface="Arial"/>
                <a:cs typeface="Arial"/>
              </a:rPr>
              <a:t>n</a:t>
            </a:r>
            <a:r>
              <a:rPr spc="-9" dirty="0">
                <a:latin typeface="Arial"/>
                <a:cs typeface="Arial"/>
              </a:rPr>
              <a:t>g</a:t>
            </a:r>
            <a:r>
              <a:rPr dirty="0">
                <a:latin typeface="Arial"/>
                <a:cs typeface="Arial"/>
              </a:rPr>
              <a:t>a</a:t>
            </a:r>
            <a:r>
              <a:rPr spc="-9" dirty="0">
                <a:latin typeface="Arial"/>
                <a:cs typeface="Arial"/>
              </a:rPr>
              <a:t>n</a:t>
            </a:r>
            <a:r>
              <a:rPr dirty="0">
                <a:latin typeface="Arial"/>
                <a:cs typeface="Arial"/>
              </a:rPr>
              <a:t>gk</a:t>
            </a:r>
            <a:r>
              <a:rPr spc="-9" dirty="0">
                <a:latin typeface="Arial"/>
                <a:cs typeface="Arial"/>
              </a:rPr>
              <a:t>u</a:t>
            </a:r>
            <a:r>
              <a:rPr dirty="0">
                <a:latin typeface="Arial"/>
                <a:cs typeface="Arial"/>
              </a:rPr>
              <a:t>tan</a:t>
            </a:r>
            <a:r>
              <a:rPr spc="19" dirty="0">
                <a:latin typeface="Arial"/>
                <a:cs typeface="Arial"/>
              </a:rPr>
              <a:t> </a:t>
            </a:r>
            <a:r>
              <a:rPr dirty="0">
                <a:latin typeface="Arial"/>
                <a:cs typeface="Arial"/>
              </a:rPr>
              <a:t>u</a:t>
            </a:r>
            <a:r>
              <a:rPr spc="-9" dirty="0">
                <a:latin typeface="Arial"/>
                <a:cs typeface="Arial"/>
              </a:rPr>
              <a:t>n</a:t>
            </a:r>
            <a:r>
              <a:rPr dirty="0">
                <a:latin typeface="Arial"/>
                <a:cs typeface="Arial"/>
              </a:rPr>
              <a:t>tuk</a:t>
            </a:r>
            <a:r>
              <a:rPr spc="-89" dirty="0">
                <a:latin typeface="Arial"/>
                <a:cs typeface="Arial"/>
              </a:rPr>
              <a:t> </a:t>
            </a:r>
            <a:r>
              <a:rPr dirty="0">
                <a:latin typeface="Arial"/>
                <a:cs typeface="Arial"/>
              </a:rPr>
              <a:t>Al</a:t>
            </a:r>
            <a:r>
              <a:rPr spc="-9" dirty="0">
                <a:latin typeface="Arial"/>
                <a:cs typeface="Arial"/>
              </a:rPr>
              <a:t>o</a:t>
            </a:r>
            <a:r>
              <a:rPr dirty="0">
                <a:latin typeface="Arial"/>
                <a:cs typeface="Arial"/>
              </a:rPr>
              <a:t>kasi</a:t>
            </a:r>
            <a:r>
              <a:rPr spc="4" dirty="0">
                <a:latin typeface="Arial"/>
                <a:cs typeface="Arial"/>
              </a:rPr>
              <a:t> </a:t>
            </a:r>
            <a:r>
              <a:rPr dirty="0">
                <a:latin typeface="Arial"/>
                <a:cs typeface="Arial"/>
              </a:rPr>
              <a:t>p</a:t>
            </a:r>
            <a:r>
              <a:rPr spc="-9" dirty="0">
                <a:latin typeface="Arial"/>
                <a:cs typeface="Arial"/>
              </a:rPr>
              <a:t>e</a:t>
            </a:r>
            <a:r>
              <a:rPr dirty="0">
                <a:latin typeface="Arial"/>
                <a:cs typeface="Arial"/>
              </a:rPr>
              <a:t>rb</a:t>
            </a:r>
            <a:r>
              <a:rPr spc="-9" dirty="0">
                <a:latin typeface="Arial"/>
                <a:cs typeface="Arial"/>
              </a:rPr>
              <a:t>a</a:t>
            </a:r>
            <a:r>
              <a:rPr dirty="0">
                <a:latin typeface="Arial"/>
                <a:cs typeface="Arial"/>
              </a:rPr>
              <a:t>ik</a:t>
            </a:r>
            <a:r>
              <a:rPr spc="-9" dirty="0">
                <a:latin typeface="Arial"/>
                <a:cs typeface="Arial"/>
              </a:rPr>
              <a:t>a</a:t>
            </a:r>
            <a:r>
              <a:rPr dirty="0">
                <a:latin typeface="Arial"/>
                <a:cs typeface="Arial"/>
              </a:rPr>
              <a:t>n</a:t>
            </a:r>
            <a:endParaRPr>
              <a:latin typeface="Arial"/>
              <a:cs typeface="Arial"/>
            </a:endParaRPr>
          </a:p>
        </p:txBody>
      </p:sp>
      <p:sp>
        <p:nvSpPr>
          <p:cNvPr id="53" name="object 53"/>
          <p:cNvSpPr txBox="1"/>
          <p:nvPr/>
        </p:nvSpPr>
        <p:spPr>
          <a:xfrm>
            <a:off x="5564188" y="4795838"/>
            <a:ext cx="1095375" cy="254000"/>
          </a:xfrm>
          <a:prstGeom prst="rect">
            <a:avLst/>
          </a:prstGeom>
        </p:spPr>
        <p:txBody>
          <a:bodyPr lIns="0" tIns="0" rIns="0" bIns="0"/>
          <a:lstStyle/>
          <a:p>
            <a:pPr marL="12700">
              <a:lnSpc>
                <a:spcPts val="1939"/>
              </a:lnSpc>
              <a:spcBef>
                <a:spcPts val="97"/>
              </a:spcBef>
              <a:defRPr/>
            </a:pPr>
            <a:r>
              <a:rPr dirty="0">
                <a:latin typeface="Arial"/>
                <a:cs typeface="Arial"/>
              </a:rPr>
              <a:t>p</a:t>
            </a:r>
            <a:r>
              <a:rPr spc="-9" dirty="0">
                <a:latin typeface="Arial"/>
                <a:cs typeface="Arial"/>
              </a:rPr>
              <a:t>e</a:t>
            </a:r>
            <a:r>
              <a:rPr dirty="0">
                <a:latin typeface="Arial"/>
                <a:cs typeface="Arial"/>
              </a:rPr>
              <a:t>rtama</a:t>
            </a:r>
            <a:r>
              <a:rPr spc="9" dirty="0">
                <a:latin typeface="Arial"/>
                <a:cs typeface="Arial"/>
              </a:rPr>
              <a:t> </a:t>
            </a:r>
            <a:r>
              <a:rPr dirty="0">
                <a:latin typeface="Arial"/>
                <a:cs typeface="Arial"/>
              </a:rPr>
              <a:t>=</a:t>
            </a:r>
            <a:endParaRPr>
              <a:latin typeface="Arial"/>
              <a:cs typeface="Arial"/>
            </a:endParaRPr>
          </a:p>
        </p:txBody>
      </p:sp>
      <p:sp>
        <p:nvSpPr>
          <p:cNvPr id="52" name="object 52"/>
          <p:cNvSpPr txBox="1"/>
          <p:nvPr/>
        </p:nvSpPr>
        <p:spPr>
          <a:xfrm>
            <a:off x="917575" y="5207000"/>
            <a:ext cx="5357813" cy="254000"/>
          </a:xfrm>
          <a:prstGeom prst="rect">
            <a:avLst/>
          </a:prstGeom>
        </p:spPr>
        <p:txBody>
          <a:bodyPr lIns="0" tIns="0" rIns="0" bIns="0"/>
          <a:lstStyle/>
          <a:p>
            <a:pPr marL="12700">
              <a:lnSpc>
                <a:spcPts val="1939"/>
              </a:lnSpc>
              <a:spcBef>
                <a:spcPts val="97"/>
              </a:spcBef>
              <a:defRPr/>
            </a:pPr>
            <a:r>
              <a:rPr dirty="0">
                <a:latin typeface="Arial"/>
                <a:cs typeface="Arial"/>
              </a:rPr>
              <a:t>90</a:t>
            </a:r>
            <a:r>
              <a:rPr spc="-14" dirty="0">
                <a:latin typeface="Arial"/>
                <a:cs typeface="Arial"/>
              </a:rPr>
              <a:t> </a:t>
            </a:r>
            <a:r>
              <a:rPr dirty="0">
                <a:latin typeface="Arial"/>
                <a:cs typeface="Arial"/>
              </a:rPr>
              <a:t>(5) + </a:t>
            </a:r>
            <a:r>
              <a:rPr spc="-9" dirty="0">
                <a:latin typeface="Arial"/>
                <a:cs typeface="Arial"/>
              </a:rPr>
              <a:t>5</a:t>
            </a:r>
            <a:r>
              <a:rPr dirty="0">
                <a:latin typeface="Arial"/>
                <a:cs typeface="Arial"/>
              </a:rPr>
              <a:t>0</a:t>
            </a:r>
            <a:r>
              <a:rPr spc="9" dirty="0">
                <a:latin typeface="Arial"/>
                <a:cs typeface="Arial"/>
              </a:rPr>
              <a:t> </a:t>
            </a:r>
            <a:r>
              <a:rPr dirty="0">
                <a:latin typeface="Arial"/>
                <a:cs typeface="Arial"/>
              </a:rPr>
              <a:t>(1</a:t>
            </a:r>
            <a:r>
              <a:rPr spc="-9" dirty="0">
                <a:latin typeface="Arial"/>
                <a:cs typeface="Arial"/>
              </a:rPr>
              <a:t>5</a:t>
            </a:r>
            <a:r>
              <a:rPr dirty="0">
                <a:latin typeface="Arial"/>
                <a:cs typeface="Arial"/>
              </a:rPr>
              <a:t>) + 10</a:t>
            </a:r>
            <a:r>
              <a:rPr spc="4" dirty="0">
                <a:latin typeface="Arial"/>
                <a:cs typeface="Arial"/>
              </a:rPr>
              <a:t> </a:t>
            </a:r>
            <a:r>
              <a:rPr dirty="0">
                <a:latin typeface="Arial"/>
                <a:cs typeface="Arial"/>
              </a:rPr>
              <a:t>(2</a:t>
            </a:r>
            <a:r>
              <a:rPr spc="-9" dirty="0">
                <a:latin typeface="Arial"/>
                <a:cs typeface="Arial"/>
              </a:rPr>
              <a:t>0</a:t>
            </a:r>
            <a:r>
              <a:rPr dirty="0">
                <a:latin typeface="Arial"/>
                <a:cs typeface="Arial"/>
              </a:rPr>
              <a:t>) + 10</a:t>
            </a:r>
            <a:r>
              <a:rPr spc="4" dirty="0">
                <a:latin typeface="Arial"/>
                <a:cs typeface="Arial"/>
              </a:rPr>
              <a:t> </a:t>
            </a:r>
            <a:r>
              <a:rPr dirty="0">
                <a:latin typeface="Arial"/>
                <a:cs typeface="Arial"/>
              </a:rPr>
              <a:t>(1</a:t>
            </a:r>
            <a:r>
              <a:rPr spc="-9" dirty="0">
                <a:latin typeface="Arial"/>
                <a:cs typeface="Arial"/>
              </a:rPr>
              <a:t>0</a:t>
            </a:r>
            <a:r>
              <a:rPr dirty="0">
                <a:latin typeface="Arial"/>
                <a:cs typeface="Arial"/>
              </a:rPr>
              <a:t>) + 40</a:t>
            </a:r>
            <a:r>
              <a:rPr spc="-4" dirty="0">
                <a:latin typeface="Arial"/>
                <a:cs typeface="Arial"/>
              </a:rPr>
              <a:t> </a:t>
            </a:r>
            <a:r>
              <a:rPr dirty="0">
                <a:latin typeface="Arial"/>
                <a:cs typeface="Arial"/>
              </a:rPr>
              <a:t>(1</a:t>
            </a:r>
            <a:r>
              <a:rPr spc="-4" dirty="0">
                <a:latin typeface="Arial"/>
                <a:cs typeface="Arial"/>
              </a:rPr>
              <a:t>9</a:t>
            </a:r>
            <a:r>
              <a:rPr dirty="0">
                <a:latin typeface="Arial"/>
                <a:cs typeface="Arial"/>
              </a:rPr>
              <a:t>)</a:t>
            </a:r>
            <a:r>
              <a:rPr spc="14" dirty="0">
                <a:latin typeface="Arial"/>
                <a:cs typeface="Arial"/>
              </a:rPr>
              <a:t> </a:t>
            </a:r>
            <a:r>
              <a:rPr dirty="0">
                <a:latin typeface="Arial"/>
                <a:cs typeface="Arial"/>
              </a:rPr>
              <a:t>= </a:t>
            </a:r>
            <a:r>
              <a:rPr spc="-9" dirty="0">
                <a:latin typeface="Arial"/>
                <a:cs typeface="Arial"/>
              </a:rPr>
              <a:t>2</a:t>
            </a:r>
            <a:r>
              <a:rPr dirty="0">
                <a:latin typeface="Arial"/>
                <a:cs typeface="Arial"/>
              </a:rPr>
              <a:t>2</a:t>
            </a:r>
            <a:r>
              <a:rPr spc="-9" dirty="0">
                <a:latin typeface="Arial"/>
                <a:cs typeface="Arial"/>
              </a:rPr>
              <a:t>6</a:t>
            </a:r>
            <a:r>
              <a:rPr dirty="0">
                <a:latin typeface="Arial"/>
                <a:cs typeface="Arial"/>
              </a:rPr>
              <a:t>0</a:t>
            </a:r>
            <a:endParaRPr>
              <a:latin typeface="Arial"/>
              <a:cs typeface="Arial"/>
            </a:endParaRPr>
          </a:p>
        </p:txBody>
      </p:sp>
      <p:sp>
        <p:nvSpPr>
          <p:cNvPr id="50" name="object 50"/>
          <p:cNvSpPr txBox="1"/>
          <p:nvPr/>
        </p:nvSpPr>
        <p:spPr>
          <a:xfrm>
            <a:off x="990600" y="9906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9" name="object 49"/>
          <p:cNvSpPr txBox="1"/>
          <p:nvPr/>
        </p:nvSpPr>
        <p:spPr>
          <a:xfrm>
            <a:off x="2392363" y="9906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8" name="object 48"/>
          <p:cNvSpPr txBox="1"/>
          <p:nvPr/>
        </p:nvSpPr>
        <p:spPr>
          <a:xfrm>
            <a:off x="3794125" y="9906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7" name="object 47"/>
          <p:cNvSpPr txBox="1"/>
          <p:nvPr/>
        </p:nvSpPr>
        <p:spPr>
          <a:xfrm>
            <a:off x="5197475" y="990600"/>
            <a:ext cx="1401763" cy="658813"/>
          </a:xfrm>
          <a:prstGeom prst="rect">
            <a:avLst/>
          </a:prstGeom>
        </p:spPr>
        <p:txBody>
          <a:bodyPr lIns="0" tIns="0" rIns="0" bIns="0"/>
          <a:lstStyle/>
          <a:p>
            <a:pPr marL="23926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6" name="object 46"/>
          <p:cNvSpPr txBox="1"/>
          <p:nvPr/>
        </p:nvSpPr>
        <p:spPr>
          <a:xfrm>
            <a:off x="6599238" y="9906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5" name="object 45"/>
          <p:cNvSpPr txBox="1"/>
          <p:nvPr/>
        </p:nvSpPr>
        <p:spPr>
          <a:xfrm>
            <a:off x="990600" y="1649413"/>
            <a:ext cx="1401763" cy="661987"/>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44" name="object 44"/>
          <p:cNvSpPr txBox="1"/>
          <p:nvPr/>
        </p:nvSpPr>
        <p:spPr>
          <a:xfrm>
            <a:off x="2392363" y="1649413"/>
            <a:ext cx="731837" cy="373062"/>
          </a:xfrm>
          <a:prstGeom prst="rect">
            <a:avLst/>
          </a:prstGeom>
        </p:spPr>
        <p:txBody>
          <a:bodyPr lIns="0" tIns="0" rIns="0" bIns="0"/>
          <a:lstStyle/>
          <a:p>
            <a:pPr>
              <a:lnSpc>
                <a:spcPts val="1200"/>
              </a:lnSpc>
              <a:spcBef>
                <a:spcPts val="19"/>
              </a:spcBef>
              <a:defRPr/>
            </a:pPr>
            <a:endParaRPr sz="1200"/>
          </a:p>
          <a:p>
            <a:pPr marL="137668">
              <a:lnSpc>
                <a:spcPct val="95825"/>
              </a:lnSpc>
              <a:defRPr/>
            </a:pPr>
            <a:r>
              <a:rPr sz="1400" dirty="0">
                <a:latin typeface="Arial"/>
                <a:cs typeface="Arial"/>
              </a:rPr>
              <a:t>(-)</a:t>
            </a:r>
            <a:endParaRPr sz="1400">
              <a:latin typeface="Arial"/>
              <a:cs typeface="Arial"/>
            </a:endParaRPr>
          </a:p>
        </p:txBody>
      </p:sp>
      <p:sp>
        <p:nvSpPr>
          <p:cNvPr id="43" name="object 43"/>
          <p:cNvSpPr txBox="1"/>
          <p:nvPr/>
        </p:nvSpPr>
        <p:spPr>
          <a:xfrm>
            <a:off x="3124200" y="1649413"/>
            <a:ext cx="609600" cy="373062"/>
          </a:xfrm>
          <a:prstGeom prst="rect">
            <a:avLst/>
          </a:prstGeom>
        </p:spPr>
        <p:txBody>
          <a:bodyPr lIns="0" tIns="0" rIns="0" bIns="0"/>
          <a:lstStyle/>
          <a:p>
            <a:pPr>
              <a:lnSpc>
                <a:spcPts val="600"/>
              </a:lnSpc>
              <a:spcBef>
                <a:spcPts val="33"/>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52266" name="object 42"/>
          <p:cNvSpPr txBox="1">
            <a:spLocks noChangeArrowheads="1"/>
          </p:cNvSpPr>
          <p:nvPr/>
        </p:nvSpPr>
        <p:spPr bwMode="auto">
          <a:xfrm>
            <a:off x="3733800" y="16494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1" name="object 41"/>
          <p:cNvSpPr txBox="1"/>
          <p:nvPr/>
        </p:nvSpPr>
        <p:spPr>
          <a:xfrm>
            <a:off x="3794125" y="1649413"/>
            <a:ext cx="777875" cy="373062"/>
          </a:xfrm>
          <a:prstGeom prst="rect">
            <a:avLst/>
          </a:prstGeom>
        </p:spPr>
        <p:txBody>
          <a:bodyPr lIns="0" tIns="0" rIns="0" bIns="0"/>
          <a:lstStyle/>
          <a:p>
            <a:pPr>
              <a:lnSpc>
                <a:spcPts val="1200"/>
              </a:lnSpc>
              <a:spcBef>
                <a:spcPts val="19"/>
              </a:spcBef>
              <a:defRPr/>
            </a:pPr>
            <a:endParaRPr sz="1200"/>
          </a:p>
          <a:p>
            <a:pPr marL="412750">
              <a:lnSpc>
                <a:spcPct val="95825"/>
              </a:lnSpc>
              <a:defRPr/>
            </a:pPr>
            <a:r>
              <a:rPr sz="1400" dirty="0">
                <a:latin typeface="Arial"/>
                <a:cs typeface="Arial"/>
              </a:rPr>
              <a:t>(</a:t>
            </a:r>
            <a:r>
              <a:rPr sz="1400" spc="-4" dirty="0">
                <a:latin typeface="Arial"/>
                <a:cs typeface="Arial"/>
              </a:rPr>
              <a:t>+</a:t>
            </a:r>
            <a:r>
              <a:rPr sz="1400" dirty="0">
                <a:latin typeface="Arial"/>
                <a:cs typeface="Arial"/>
              </a:rPr>
              <a:t>)</a:t>
            </a:r>
            <a:endParaRPr sz="1400">
              <a:latin typeface="Arial"/>
              <a:cs typeface="Arial"/>
            </a:endParaRPr>
          </a:p>
        </p:txBody>
      </p:sp>
      <p:sp>
        <p:nvSpPr>
          <p:cNvPr id="40" name="object 40"/>
          <p:cNvSpPr txBox="1"/>
          <p:nvPr/>
        </p:nvSpPr>
        <p:spPr>
          <a:xfrm>
            <a:off x="4572000" y="16494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2269" name="object 39"/>
          <p:cNvSpPr txBox="1">
            <a:spLocks noChangeArrowheads="1"/>
          </p:cNvSpPr>
          <p:nvPr/>
        </p:nvSpPr>
        <p:spPr bwMode="auto">
          <a:xfrm>
            <a:off x="5197475" y="16494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5943600" y="1649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2271" name="object 37"/>
          <p:cNvSpPr txBox="1">
            <a:spLocks noChangeArrowheads="1"/>
          </p:cNvSpPr>
          <p:nvPr/>
        </p:nvSpPr>
        <p:spPr bwMode="auto">
          <a:xfrm>
            <a:off x="6553200" y="16494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6599238" y="16494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35" name="object 35"/>
          <p:cNvSpPr txBox="1"/>
          <p:nvPr/>
        </p:nvSpPr>
        <p:spPr>
          <a:xfrm>
            <a:off x="2392363" y="2022475"/>
            <a:ext cx="1401762" cy="288925"/>
          </a:xfrm>
          <a:prstGeom prst="rect">
            <a:avLst/>
          </a:prstGeom>
        </p:spPr>
        <p:txBody>
          <a:bodyPr lIns="0" tIns="0" rIns="0" bIns="0"/>
          <a:lstStyle/>
          <a:p>
            <a:pPr marL="91693">
              <a:lnSpc>
                <a:spcPts val="1630"/>
              </a:lnSpc>
              <a:spcBef>
                <a:spcPts val="81"/>
              </a:spcBef>
              <a:defRPr/>
            </a:pPr>
            <a:r>
              <a:rPr sz="1600" dirty="0">
                <a:solidFill>
                  <a:srgbClr val="333399"/>
                </a:solidFill>
                <a:latin typeface="Arial"/>
                <a:cs typeface="Arial"/>
              </a:rPr>
              <a:t>50</a:t>
            </a:r>
            <a:r>
              <a:rPr sz="1600" spc="-4" dirty="0">
                <a:solidFill>
                  <a:srgbClr val="99CC00"/>
                </a:solidFill>
                <a:latin typeface="Arial"/>
                <a:cs typeface="Arial"/>
              </a:rPr>
              <a:t>-</a:t>
            </a:r>
            <a:r>
              <a:rPr sz="1600" dirty="0">
                <a:solidFill>
                  <a:srgbClr val="99CC00"/>
                </a:solidFill>
                <a:latin typeface="Arial"/>
                <a:cs typeface="Arial"/>
              </a:rPr>
              <a:t>50</a:t>
            </a:r>
            <a:r>
              <a:rPr sz="1600" spc="4" dirty="0">
                <a:solidFill>
                  <a:srgbClr val="99CC00"/>
                </a:solidFill>
                <a:latin typeface="Arial"/>
                <a:cs typeface="Arial"/>
              </a:rPr>
              <a:t>=</a:t>
            </a:r>
            <a:r>
              <a:rPr sz="1600" dirty="0">
                <a:solidFill>
                  <a:srgbClr val="99CC00"/>
                </a:solidFill>
                <a:latin typeface="Arial"/>
                <a:cs typeface="Arial"/>
              </a:rPr>
              <a:t>0</a:t>
            </a:r>
            <a:endParaRPr sz="1600">
              <a:latin typeface="Arial"/>
              <a:cs typeface="Arial"/>
            </a:endParaRPr>
          </a:p>
        </p:txBody>
      </p:sp>
      <p:sp>
        <p:nvSpPr>
          <p:cNvPr id="34" name="object 34"/>
          <p:cNvSpPr txBox="1"/>
          <p:nvPr/>
        </p:nvSpPr>
        <p:spPr>
          <a:xfrm>
            <a:off x="3794125" y="2022475"/>
            <a:ext cx="1403350" cy="288925"/>
          </a:xfrm>
          <a:prstGeom prst="rect">
            <a:avLst/>
          </a:prstGeom>
        </p:spPr>
        <p:txBody>
          <a:bodyPr lIns="0" tIns="0" rIns="0" bIns="0"/>
          <a:lstStyle/>
          <a:p>
            <a:pPr marL="204850">
              <a:lnSpc>
                <a:spcPts val="1630"/>
              </a:lnSpc>
              <a:spcBef>
                <a:spcPts val="81"/>
              </a:spcBef>
              <a:defRPr/>
            </a:pPr>
            <a:r>
              <a:rPr sz="1600" dirty="0">
                <a:solidFill>
                  <a:srgbClr val="333399"/>
                </a:solidFill>
                <a:latin typeface="Arial"/>
                <a:cs typeface="Arial"/>
              </a:rPr>
              <a:t>40</a:t>
            </a:r>
            <a:r>
              <a:rPr sz="1600" spc="-17" dirty="0">
                <a:solidFill>
                  <a:srgbClr val="333399"/>
                </a:solidFill>
                <a:latin typeface="Arial"/>
                <a:cs typeface="Arial"/>
              </a:rPr>
              <a:t> </a:t>
            </a:r>
            <a:r>
              <a:rPr sz="1600" dirty="0">
                <a:solidFill>
                  <a:srgbClr val="99CC00"/>
                </a:solidFill>
                <a:latin typeface="Arial"/>
                <a:cs typeface="Arial"/>
              </a:rPr>
              <a:t>+5</a:t>
            </a:r>
            <a:r>
              <a:rPr sz="1600" spc="4" dirty="0">
                <a:solidFill>
                  <a:srgbClr val="99CC00"/>
                </a:solidFill>
                <a:latin typeface="Arial"/>
                <a:cs typeface="Arial"/>
              </a:rPr>
              <a:t>0</a:t>
            </a:r>
            <a:r>
              <a:rPr sz="1600" dirty="0">
                <a:solidFill>
                  <a:srgbClr val="99CC00"/>
                </a:solidFill>
                <a:latin typeface="Arial"/>
                <a:cs typeface="Arial"/>
              </a:rPr>
              <a:t>=90</a:t>
            </a:r>
            <a:endParaRPr sz="1600">
              <a:latin typeface="Arial"/>
              <a:cs typeface="Arial"/>
            </a:endParaRPr>
          </a:p>
        </p:txBody>
      </p:sp>
      <p:sp>
        <p:nvSpPr>
          <p:cNvPr id="52275" name="object 33"/>
          <p:cNvSpPr txBox="1">
            <a:spLocks noChangeArrowheads="1"/>
          </p:cNvSpPr>
          <p:nvPr/>
        </p:nvSpPr>
        <p:spPr bwMode="auto">
          <a:xfrm>
            <a:off x="5197475" y="2022475"/>
            <a:ext cx="1401763"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990600" y="2311400"/>
            <a:ext cx="1401763" cy="658813"/>
          </a:xfrm>
          <a:prstGeom prst="rect">
            <a:avLst/>
          </a:prstGeom>
        </p:spPr>
        <p:txBody>
          <a:bodyPr lIns="0" tIns="0" rIns="0" bIns="0"/>
          <a:lstStyle/>
          <a:p>
            <a:pPr marL="31153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2277" name="object 31"/>
          <p:cNvSpPr txBox="1">
            <a:spLocks noChangeArrowheads="1"/>
          </p:cNvSpPr>
          <p:nvPr/>
        </p:nvSpPr>
        <p:spPr bwMode="auto">
          <a:xfrm>
            <a:off x="2392363" y="23114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78" name="object 30"/>
          <p:cNvSpPr txBox="1">
            <a:spLocks noChangeArrowheads="1"/>
          </p:cNvSpPr>
          <p:nvPr/>
        </p:nvSpPr>
        <p:spPr bwMode="auto">
          <a:xfrm>
            <a:off x="31242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52279" name="object 29"/>
          <p:cNvSpPr txBox="1">
            <a:spLocks noChangeArrowheads="1"/>
          </p:cNvSpPr>
          <p:nvPr/>
        </p:nvSpPr>
        <p:spPr bwMode="auto">
          <a:xfrm>
            <a:off x="3733800" y="23114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80" name="object 28"/>
          <p:cNvSpPr txBox="1">
            <a:spLocks noChangeArrowheads="1"/>
          </p:cNvSpPr>
          <p:nvPr/>
        </p:nvSpPr>
        <p:spPr bwMode="auto">
          <a:xfrm>
            <a:off x="3794125" y="23114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81" name="object 27"/>
          <p:cNvSpPr txBox="1">
            <a:spLocks noChangeArrowheads="1"/>
          </p:cNvSpPr>
          <p:nvPr/>
        </p:nvSpPr>
        <p:spPr bwMode="auto">
          <a:xfrm>
            <a:off x="4572000" y="23114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52282" name="object 26"/>
          <p:cNvSpPr txBox="1">
            <a:spLocks noChangeArrowheads="1"/>
          </p:cNvSpPr>
          <p:nvPr/>
        </p:nvSpPr>
        <p:spPr bwMode="auto">
          <a:xfrm>
            <a:off x="5197475" y="23114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83" name="object 25"/>
          <p:cNvSpPr txBox="1">
            <a:spLocks noChangeArrowheads="1"/>
          </p:cNvSpPr>
          <p:nvPr/>
        </p:nvSpPr>
        <p:spPr bwMode="auto">
          <a:xfrm>
            <a:off x="5943600" y="2311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52284" name="object 24"/>
          <p:cNvSpPr txBox="1">
            <a:spLocks noChangeArrowheads="1"/>
          </p:cNvSpPr>
          <p:nvPr/>
        </p:nvSpPr>
        <p:spPr bwMode="auto">
          <a:xfrm>
            <a:off x="6553200" y="23114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3" name="object 23"/>
          <p:cNvSpPr txBox="1"/>
          <p:nvPr/>
        </p:nvSpPr>
        <p:spPr>
          <a:xfrm>
            <a:off x="6599238" y="23114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22" name="object 22"/>
          <p:cNvSpPr txBox="1"/>
          <p:nvPr/>
        </p:nvSpPr>
        <p:spPr>
          <a:xfrm>
            <a:off x="2392363" y="2632075"/>
            <a:ext cx="1401762" cy="338138"/>
          </a:xfrm>
          <a:prstGeom prst="rect">
            <a:avLst/>
          </a:prstGeom>
        </p:spPr>
        <p:txBody>
          <a:bodyPr lIns="0" tIns="0" rIns="0" bIns="0"/>
          <a:lstStyle/>
          <a:p>
            <a:pPr marL="137668">
              <a:lnSpc>
                <a:spcPts val="1665"/>
              </a:lnSpc>
              <a:spcBef>
                <a:spcPts val="80"/>
              </a:spcBef>
              <a:defRPr/>
            </a:pPr>
            <a:r>
              <a:rPr sz="1400" dirty="0">
                <a:latin typeface="Arial"/>
                <a:cs typeface="Arial"/>
              </a:rPr>
              <a:t>(+)   </a:t>
            </a:r>
            <a:r>
              <a:rPr sz="1400" spc="297" dirty="0">
                <a:latin typeface="Arial"/>
                <a:cs typeface="Arial"/>
              </a:rPr>
              <a:t> </a:t>
            </a:r>
            <a:r>
              <a:rPr sz="2400" baseline="-28987" dirty="0">
                <a:solidFill>
                  <a:srgbClr val="99CC00"/>
                </a:solidFill>
                <a:latin typeface="Arial"/>
                <a:cs typeface="Arial"/>
              </a:rPr>
              <a:t>+50</a:t>
            </a:r>
            <a:endParaRPr sz="1600">
              <a:latin typeface="Arial"/>
              <a:cs typeface="Arial"/>
            </a:endParaRPr>
          </a:p>
        </p:txBody>
      </p:sp>
      <p:sp>
        <p:nvSpPr>
          <p:cNvPr id="52287" name="object 21"/>
          <p:cNvSpPr txBox="1">
            <a:spLocks noChangeArrowheads="1"/>
          </p:cNvSpPr>
          <p:nvPr/>
        </p:nvSpPr>
        <p:spPr bwMode="auto">
          <a:xfrm>
            <a:off x="3794125" y="2632075"/>
            <a:ext cx="1403350" cy="338138"/>
          </a:xfrm>
          <a:prstGeom prst="rect">
            <a:avLst/>
          </a:prstGeom>
          <a:noFill/>
          <a:ln w="9525">
            <a:noFill/>
            <a:miter lim="800000"/>
            <a:headEnd/>
            <a:tailEnd/>
          </a:ln>
        </p:spPr>
        <p:txBody>
          <a:bodyPr lIns="0" tIns="0" rIns="0" bIns="0"/>
          <a:lstStyle/>
          <a:p>
            <a:pPr marL="538163" algn="ctr">
              <a:lnSpc>
                <a:spcPts val="1100"/>
              </a:lnSpc>
              <a:spcBef>
                <a:spcPts val="50"/>
              </a:spcBef>
            </a:pPr>
            <a:r>
              <a:rPr lang="id-ID" sz="2100" baseline="4000">
                <a:cs typeface="Arial" charset="0"/>
              </a:rPr>
              <a:t>(-)</a:t>
            </a:r>
            <a:endParaRPr lang="id-ID" sz="1400">
              <a:cs typeface="Arial" charset="0"/>
            </a:endParaRPr>
          </a:p>
        </p:txBody>
      </p:sp>
      <p:sp>
        <p:nvSpPr>
          <p:cNvPr id="52288" name="object 20"/>
          <p:cNvSpPr txBox="1">
            <a:spLocks noChangeArrowheads="1"/>
          </p:cNvSpPr>
          <p:nvPr/>
        </p:nvSpPr>
        <p:spPr bwMode="auto">
          <a:xfrm>
            <a:off x="5197475" y="2632075"/>
            <a:ext cx="1401763"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9" name="object 19"/>
          <p:cNvSpPr txBox="1"/>
          <p:nvPr/>
        </p:nvSpPr>
        <p:spPr>
          <a:xfrm>
            <a:off x="990600" y="2970213"/>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2290" name="object 18"/>
          <p:cNvSpPr txBox="1">
            <a:spLocks noChangeArrowheads="1"/>
          </p:cNvSpPr>
          <p:nvPr/>
        </p:nvSpPr>
        <p:spPr bwMode="auto">
          <a:xfrm>
            <a:off x="2392363" y="29702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91" name="object 17"/>
          <p:cNvSpPr txBox="1">
            <a:spLocks noChangeArrowheads="1"/>
          </p:cNvSpPr>
          <p:nvPr/>
        </p:nvSpPr>
        <p:spPr bwMode="auto">
          <a:xfrm>
            <a:off x="31242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52292" name="object 16"/>
          <p:cNvSpPr txBox="1">
            <a:spLocks noChangeArrowheads="1"/>
          </p:cNvSpPr>
          <p:nvPr/>
        </p:nvSpPr>
        <p:spPr bwMode="auto">
          <a:xfrm>
            <a:off x="3733800" y="29702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93" name="object 15"/>
          <p:cNvSpPr txBox="1">
            <a:spLocks noChangeArrowheads="1"/>
          </p:cNvSpPr>
          <p:nvPr/>
        </p:nvSpPr>
        <p:spPr bwMode="auto">
          <a:xfrm>
            <a:off x="3794125" y="29702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94" name="object 14"/>
          <p:cNvSpPr txBox="1">
            <a:spLocks noChangeArrowheads="1"/>
          </p:cNvSpPr>
          <p:nvPr/>
        </p:nvSpPr>
        <p:spPr bwMode="auto">
          <a:xfrm>
            <a:off x="4572000" y="2970213"/>
            <a:ext cx="625475"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52295" name="object 13"/>
          <p:cNvSpPr txBox="1">
            <a:spLocks noChangeArrowheads="1"/>
          </p:cNvSpPr>
          <p:nvPr/>
        </p:nvSpPr>
        <p:spPr bwMode="auto">
          <a:xfrm>
            <a:off x="5197475" y="2970213"/>
            <a:ext cx="7461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296" name="object 12"/>
          <p:cNvSpPr txBox="1">
            <a:spLocks noChangeArrowheads="1"/>
          </p:cNvSpPr>
          <p:nvPr/>
        </p:nvSpPr>
        <p:spPr bwMode="auto">
          <a:xfrm>
            <a:off x="5943600" y="2970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52297" name="object 11"/>
          <p:cNvSpPr txBox="1">
            <a:spLocks noChangeArrowheads="1"/>
          </p:cNvSpPr>
          <p:nvPr/>
        </p:nvSpPr>
        <p:spPr bwMode="auto">
          <a:xfrm>
            <a:off x="6553200" y="29702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599238" y="29702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2299" name="object 9"/>
          <p:cNvSpPr txBox="1">
            <a:spLocks noChangeArrowheads="1"/>
          </p:cNvSpPr>
          <p:nvPr/>
        </p:nvSpPr>
        <p:spPr bwMode="auto">
          <a:xfrm>
            <a:off x="2392363" y="33178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300" name="object 8"/>
          <p:cNvSpPr txBox="1">
            <a:spLocks noChangeArrowheads="1"/>
          </p:cNvSpPr>
          <p:nvPr/>
        </p:nvSpPr>
        <p:spPr bwMode="auto">
          <a:xfrm>
            <a:off x="3794125" y="3317875"/>
            <a:ext cx="1403350" cy="366713"/>
          </a:xfrm>
          <a:prstGeom prst="rect">
            <a:avLst/>
          </a:prstGeom>
          <a:noFill/>
          <a:ln w="9525">
            <a:noFill/>
            <a:miter lim="800000"/>
            <a:headEnd/>
            <a:tailEnd/>
          </a:ln>
        </p:spPr>
        <p:txBody>
          <a:bodyPr lIns="0" tIns="0" rIns="0" bIns="0"/>
          <a:lstStyle/>
          <a:p>
            <a:pPr marL="204788">
              <a:lnSpc>
                <a:spcPts val="1825"/>
              </a:lnSpc>
              <a:spcBef>
                <a:spcPts val="88"/>
              </a:spcBef>
            </a:pPr>
            <a:r>
              <a:rPr lang="id-ID" sz="2400" baseline="-2000">
                <a:solidFill>
                  <a:srgbClr val="333399"/>
                </a:solidFill>
                <a:cs typeface="Arial" charset="0"/>
              </a:rPr>
              <a:t>10</a:t>
            </a:r>
            <a:endParaRPr lang="id-ID" sz="1600">
              <a:cs typeface="Arial" charset="0"/>
            </a:endParaRPr>
          </a:p>
        </p:txBody>
      </p:sp>
      <p:sp>
        <p:nvSpPr>
          <p:cNvPr id="52301" name="object 7"/>
          <p:cNvSpPr txBox="1">
            <a:spLocks noChangeArrowheads="1"/>
          </p:cNvSpPr>
          <p:nvPr/>
        </p:nvSpPr>
        <p:spPr bwMode="auto">
          <a:xfrm>
            <a:off x="5197475" y="3317875"/>
            <a:ext cx="1401763" cy="366713"/>
          </a:xfrm>
          <a:prstGeom prst="rect">
            <a:avLst/>
          </a:prstGeom>
          <a:noFill/>
          <a:ln w="9525">
            <a:noFill/>
            <a:miter lim="800000"/>
            <a:headEnd/>
            <a:tailEnd/>
          </a:ln>
        </p:spPr>
        <p:txBody>
          <a:bodyPr lIns="0" tIns="0" rIns="0" bIns="0"/>
          <a:lstStyle/>
          <a:p>
            <a:pPr marL="146050">
              <a:lnSpc>
                <a:spcPts val="1825"/>
              </a:lnSpc>
              <a:spcBef>
                <a:spcPts val="88"/>
              </a:spcBef>
            </a:pPr>
            <a:r>
              <a:rPr lang="id-ID" sz="2400" baseline="-2000">
                <a:solidFill>
                  <a:srgbClr val="333399"/>
                </a:solidFill>
                <a:cs typeface="Arial" charset="0"/>
              </a:rPr>
              <a:t>40</a:t>
            </a:r>
            <a:endParaRPr lang="id-ID" sz="1600">
              <a:cs typeface="Arial" charset="0"/>
            </a:endParaRPr>
          </a:p>
        </p:txBody>
      </p:sp>
      <p:sp>
        <p:nvSpPr>
          <p:cNvPr id="6" name="object 6"/>
          <p:cNvSpPr txBox="1"/>
          <p:nvPr/>
        </p:nvSpPr>
        <p:spPr>
          <a:xfrm>
            <a:off x="990600" y="36845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392363"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794125" y="36845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197475" y="36845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599238" y="3684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74675" y="304800"/>
            <a:ext cx="8001000" cy="762000"/>
          </a:xfrm>
          <a:prstGeom prst="rect">
            <a:avLst/>
          </a:prstGeom>
        </p:spPr>
        <p:txBody>
          <a:bodyPr/>
          <a:lstStyle/>
          <a:p>
            <a:pPr>
              <a:defRPr/>
            </a:pPr>
            <a:r>
              <a:rPr lang="en-US" sz="2400" b="1" kern="0">
                <a:solidFill>
                  <a:schemeClr val="tx2"/>
                </a:solidFill>
                <a:latin typeface="+mj-lt"/>
                <a:ea typeface="+mj-ea"/>
                <a:cs typeface="+mj-cs"/>
              </a:rPr>
              <a:t>Ciri-ciri Penggunaan Metode Transporatasi</a:t>
            </a:r>
          </a:p>
        </p:txBody>
      </p:sp>
      <p:sp>
        <p:nvSpPr>
          <p:cNvPr id="6" name="Rectangle 3"/>
          <p:cNvSpPr txBox="1">
            <a:spLocks noChangeArrowheads="1"/>
          </p:cNvSpPr>
          <p:nvPr/>
        </p:nvSpPr>
        <p:spPr>
          <a:xfrm>
            <a:off x="566738" y="1295400"/>
            <a:ext cx="8001000" cy="4724400"/>
          </a:xfrm>
          <a:prstGeom prst="rect">
            <a:avLst/>
          </a:prstGeom>
        </p:spPr>
        <p:txBody>
          <a:bodyPr/>
          <a:lstStyle/>
          <a:p>
            <a:pPr marL="571500" indent="-571500">
              <a:lnSpc>
                <a:spcPct val="90000"/>
              </a:lnSpc>
              <a:spcBef>
                <a:spcPct val="20000"/>
              </a:spcBef>
              <a:buClr>
                <a:schemeClr val="tx2"/>
              </a:buClr>
              <a:buSzPct val="70000"/>
              <a:buFont typeface="Wingdings" pitchFamily="2" charset="2"/>
              <a:buAutoNum type="arabicPeriod"/>
              <a:defRPr/>
            </a:pPr>
            <a:r>
              <a:rPr lang="fi-FI" sz="2600" kern="0">
                <a:latin typeface="+mn-lt"/>
              </a:rPr>
              <a:t>Terdapat sejumlah sumber dan tujuan tertentu.</a:t>
            </a:r>
          </a:p>
          <a:p>
            <a:pPr marL="571500" indent="-571500">
              <a:lnSpc>
                <a:spcPct val="90000"/>
              </a:lnSpc>
              <a:spcBef>
                <a:spcPct val="20000"/>
              </a:spcBef>
              <a:buClr>
                <a:schemeClr val="tx2"/>
              </a:buClr>
              <a:buSzPct val="70000"/>
              <a:buFont typeface="Wingdings" pitchFamily="2" charset="2"/>
              <a:buAutoNum type="arabicPeriod"/>
              <a:defRPr/>
            </a:pPr>
            <a:r>
              <a:rPr lang="fi-FI" sz="2600" kern="0">
                <a:latin typeface="+mn-lt"/>
              </a:rPr>
              <a:t>Kuantitas komoditi/barang yang didisitribusikan dari setiap sumber dan yang diminta oleh setiap tujuan besarnya tertentu.</a:t>
            </a:r>
          </a:p>
          <a:p>
            <a:pPr marL="571500" indent="-571500">
              <a:lnSpc>
                <a:spcPct val="90000"/>
              </a:lnSpc>
              <a:spcBef>
                <a:spcPct val="20000"/>
              </a:spcBef>
              <a:buClr>
                <a:schemeClr val="tx2"/>
              </a:buClr>
              <a:buSzPct val="70000"/>
              <a:buFont typeface="Wingdings" pitchFamily="2" charset="2"/>
              <a:buAutoNum type="arabicPeriod"/>
              <a:defRPr/>
            </a:pPr>
            <a:r>
              <a:rPr lang="fi-FI" sz="2600" kern="0">
                <a:latin typeface="+mn-lt"/>
              </a:rPr>
              <a:t>Komoditi yang dikirim/diangkut dari suatu sumber ke suatu tujuan besarnya sesuai dengan permintaan dan atau kapasitas sumber.</a:t>
            </a:r>
          </a:p>
          <a:p>
            <a:pPr marL="571500" indent="-571500">
              <a:lnSpc>
                <a:spcPct val="90000"/>
              </a:lnSpc>
              <a:spcBef>
                <a:spcPct val="20000"/>
              </a:spcBef>
              <a:buClr>
                <a:schemeClr val="tx2"/>
              </a:buClr>
              <a:buSzPct val="70000"/>
              <a:buFont typeface="Wingdings" pitchFamily="2" charset="2"/>
              <a:buAutoNum type="arabicPeriod"/>
              <a:defRPr/>
            </a:pPr>
            <a:r>
              <a:rPr lang="fi-FI" sz="2600" kern="0">
                <a:latin typeface="+mn-lt"/>
              </a:rPr>
              <a:t>Ongkos pengangkutan komoditi dari suatu sumber ke suatu tujuan besarnya tertentu.</a:t>
            </a:r>
            <a:endParaRPr lang="en-US" sz="2600" kern="0">
              <a:latin typeface="+mn-l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bject 82"/>
          <p:cNvSpPr>
            <a:spLocks noChangeArrowheads="1"/>
          </p:cNvSpPr>
          <p:nvPr/>
        </p:nvSpPr>
        <p:spPr bwMode="auto">
          <a:xfrm>
            <a:off x="2133600" y="9001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3251" name="object 83"/>
          <p:cNvSpPr>
            <a:spLocks noChangeArrowheads="1"/>
          </p:cNvSpPr>
          <p:nvPr/>
        </p:nvSpPr>
        <p:spPr bwMode="auto">
          <a:xfrm>
            <a:off x="3565525" y="9001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3252" name="object 84"/>
          <p:cNvSpPr>
            <a:spLocks noChangeArrowheads="1"/>
          </p:cNvSpPr>
          <p:nvPr/>
        </p:nvSpPr>
        <p:spPr bwMode="auto">
          <a:xfrm>
            <a:off x="4968875" y="9001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3253" name="object 85"/>
          <p:cNvSpPr>
            <a:spLocks noChangeArrowheads="1"/>
          </p:cNvSpPr>
          <p:nvPr/>
        </p:nvSpPr>
        <p:spPr bwMode="auto">
          <a:xfrm>
            <a:off x="6370638" y="9001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3254" name="object 86"/>
          <p:cNvSpPr>
            <a:spLocks noChangeArrowheads="1"/>
          </p:cNvSpPr>
          <p:nvPr/>
        </p:nvSpPr>
        <p:spPr bwMode="auto">
          <a:xfrm>
            <a:off x="747713" y="1573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3255" name="object 87"/>
          <p:cNvSpPr>
            <a:spLocks noChangeArrowheads="1"/>
          </p:cNvSpPr>
          <p:nvPr/>
        </p:nvSpPr>
        <p:spPr bwMode="auto">
          <a:xfrm>
            <a:off x="747713" y="22098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3256" name="object 88"/>
          <p:cNvSpPr>
            <a:spLocks noChangeArrowheads="1"/>
          </p:cNvSpPr>
          <p:nvPr/>
        </p:nvSpPr>
        <p:spPr bwMode="auto">
          <a:xfrm>
            <a:off x="747713" y="28686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3257" name="object 89"/>
          <p:cNvSpPr>
            <a:spLocks noChangeArrowheads="1"/>
          </p:cNvSpPr>
          <p:nvPr/>
        </p:nvSpPr>
        <p:spPr bwMode="auto">
          <a:xfrm>
            <a:off x="747713" y="35829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3258" name="object 90"/>
          <p:cNvSpPr>
            <a:spLocks noChangeArrowheads="1"/>
          </p:cNvSpPr>
          <p:nvPr/>
        </p:nvSpPr>
        <p:spPr bwMode="auto">
          <a:xfrm>
            <a:off x="762000" y="900113"/>
            <a:ext cx="0" cy="3355975"/>
          </a:xfrm>
          <a:custGeom>
            <a:avLst/>
            <a:gdLst>
              <a:gd name="T0" fmla="*/ 0 h 3355975"/>
              <a:gd name="T1" fmla="*/ 3355975 h 3355975"/>
            </a:gdLst>
            <a:ahLst/>
            <a:cxnLst/>
            <a:rect l="0" t="T0" r="0" b="T1"/>
            <a:pathLst>
              <a:path h="3355975">
                <a:moveTo>
                  <a:pt x="0" y="0"/>
                </a:moveTo>
                <a:lnTo>
                  <a:pt x="0" y="3355975"/>
                </a:lnTo>
              </a:path>
            </a:pathLst>
          </a:custGeom>
          <a:noFill/>
          <a:ln w="28575">
            <a:solidFill>
              <a:srgbClr val="000000"/>
            </a:solidFill>
            <a:miter lim="800000"/>
            <a:headEnd/>
            <a:tailEnd/>
          </a:ln>
        </p:spPr>
        <p:txBody>
          <a:bodyPr lIns="0" tIns="0" rIns="0" bIns="0"/>
          <a:lstStyle/>
          <a:p>
            <a:endParaRPr lang="id-ID"/>
          </a:p>
        </p:txBody>
      </p:sp>
      <p:sp>
        <p:nvSpPr>
          <p:cNvPr id="53259" name="object 91"/>
          <p:cNvSpPr>
            <a:spLocks noChangeArrowheads="1"/>
          </p:cNvSpPr>
          <p:nvPr/>
        </p:nvSpPr>
        <p:spPr bwMode="auto">
          <a:xfrm>
            <a:off x="7772400" y="900113"/>
            <a:ext cx="0" cy="3355975"/>
          </a:xfrm>
          <a:custGeom>
            <a:avLst/>
            <a:gdLst>
              <a:gd name="T0" fmla="*/ 0 h 3355975"/>
              <a:gd name="T1" fmla="*/ 3355975 h 3355975"/>
            </a:gdLst>
            <a:ahLst/>
            <a:cxnLst/>
            <a:rect l="0" t="T0" r="0" b="T1"/>
            <a:pathLst>
              <a:path h="3355975">
                <a:moveTo>
                  <a:pt x="0" y="0"/>
                </a:moveTo>
                <a:lnTo>
                  <a:pt x="0" y="3355975"/>
                </a:lnTo>
              </a:path>
            </a:pathLst>
          </a:custGeom>
          <a:noFill/>
          <a:ln w="28575">
            <a:solidFill>
              <a:srgbClr val="000000"/>
            </a:solidFill>
            <a:miter lim="800000"/>
            <a:headEnd/>
            <a:tailEnd/>
          </a:ln>
        </p:spPr>
        <p:txBody>
          <a:bodyPr lIns="0" tIns="0" rIns="0" bIns="0"/>
          <a:lstStyle/>
          <a:p>
            <a:endParaRPr lang="id-ID"/>
          </a:p>
        </p:txBody>
      </p:sp>
      <p:sp>
        <p:nvSpPr>
          <p:cNvPr id="53260" name="object 92"/>
          <p:cNvSpPr>
            <a:spLocks noChangeArrowheads="1"/>
          </p:cNvSpPr>
          <p:nvPr/>
        </p:nvSpPr>
        <p:spPr bwMode="auto">
          <a:xfrm>
            <a:off x="747713" y="914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3261" name="object 93"/>
          <p:cNvSpPr>
            <a:spLocks noChangeArrowheads="1"/>
          </p:cNvSpPr>
          <p:nvPr/>
        </p:nvSpPr>
        <p:spPr bwMode="auto">
          <a:xfrm>
            <a:off x="747713" y="42418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3262" name="object 94"/>
          <p:cNvSpPr>
            <a:spLocks noChangeArrowheads="1"/>
          </p:cNvSpPr>
          <p:nvPr/>
        </p:nvSpPr>
        <p:spPr bwMode="auto">
          <a:xfrm>
            <a:off x="2895600" y="1600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3" name="object 95"/>
          <p:cNvSpPr>
            <a:spLocks noChangeArrowheads="1"/>
          </p:cNvSpPr>
          <p:nvPr/>
        </p:nvSpPr>
        <p:spPr bwMode="auto">
          <a:xfrm>
            <a:off x="2819400" y="2209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4" name="object 96"/>
          <p:cNvSpPr>
            <a:spLocks noChangeArrowheads="1"/>
          </p:cNvSpPr>
          <p:nvPr/>
        </p:nvSpPr>
        <p:spPr bwMode="auto">
          <a:xfrm>
            <a:off x="2895600" y="2895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5" name="object 97"/>
          <p:cNvSpPr>
            <a:spLocks noChangeArrowheads="1"/>
          </p:cNvSpPr>
          <p:nvPr/>
        </p:nvSpPr>
        <p:spPr bwMode="auto">
          <a:xfrm>
            <a:off x="4343400" y="1600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6" name="object 98"/>
          <p:cNvSpPr>
            <a:spLocks noChangeArrowheads="1"/>
          </p:cNvSpPr>
          <p:nvPr/>
        </p:nvSpPr>
        <p:spPr bwMode="auto">
          <a:xfrm>
            <a:off x="4343400" y="2209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7" name="object 99"/>
          <p:cNvSpPr>
            <a:spLocks noChangeArrowheads="1"/>
          </p:cNvSpPr>
          <p:nvPr/>
        </p:nvSpPr>
        <p:spPr bwMode="auto">
          <a:xfrm>
            <a:off x="4343400" y="2895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8" name="object 100"/>
          <p:cNvSpPr>
            <a:spLocks noChangeArrowheads="1"/>
          </p:cNvSpPr>
          <p:nvPr/>
        </p:nvSpPr>
        <p:spPr bwMode="auto">
          <a:xfrm>
            <a:off x="5715000" y="1600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69" name="object 101"/>
          <p:cNvSpPr>
            <a:spLocks noChangeArrowheads="1"/>
          </p:cNvSpPr>
          <p:nvPr/>
        </p:nvSpPr>
        <p:spPr bwMode="auto">
          <a:xfrm>
            <a:off x="5715000" y="2209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70" name="object 102"/>
          <p:cNvSpPr>
            <a:spLocks noChangeArrowheads="1"/>
          </p:cNvSpPr>
          <p:nvPr/>
        </p:nvSpPr>
        <p:spPr bwMode="auto">
          <a:xfrm>
            <a:off x="5715000" y="2895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3271" name="object 103"/>
          <p:cNvSpPr>
            <a:spLocks noChangeArrowheads="1"/>
          </p:cNvSpPr>
          <p:nvPr/>
        </p:nvSpPr>
        <p:spPr bwMode="auto">
          <a:xfrm>
            <a:off x="2209800" y="32004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3272" name="object 104"/>
          <p:cNvSpPr>
            <a:spLocks noChangeArrowheads="1"/>
          </p:cNvSpPr>
          <p:nvPr/>
        </p:nvSpPr>
        <p:spPr bwMode="auto">
          <a:xfrm>
            <a:off x="2209800" y="32004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3273" name="object 105"/>
          <p:cNvSpPr>
            <a:spLocks noChangeArrowheads="1"/>
          </p:cNvSpPr>
          <p:nvPr/>
        </p:nvSpPr>
        <p:spPr bwMode="auto">
          <a:xfrm>
            <a:off x="2819400" y="3386138"/>
            <a:ext cx="1219200" cy="85725"/>
          </a:xfrm>
          <a:custGeom>
            <a:avLst/>
            <a:gdLst>
              <a:gd name="T0" fmla="*/ 0 w 1219200"/>
              <a:gd name="T1" fmla="*/ 0 h 85725"/>
              <a:gd name="T2" fmla="*/ 1219200 w 1219200"/>
              <a:gd name="T3" fmla="*/ 85725 h 85725"/>
            </a:gdLst>
            <a:ahLst/>
            <a:cxnLst/>
            <a:rect l="T0" t="T1" r="T2" b="T3"/>
            <a:pathLst>
              <a:path w="1219200" h="85725">
                <a:moveTo>
                  <a:pt x="1147699" y="57150"/>
                </a:moveTo>
                <a:lnTo>
                  <a:pt x="1133475" y="57149"/>
                </a:lnTo>
                <a:lnTo>
                  <a:pt x="1133475" y="85725"/>
                </a:lnTo>
                <a:lnTo>
                  <a:pt x="1219200" y="42925"/>
                </a:lnTo>
                <a:lnTo>
                  <a:pt x="1147699" y="57150"/>
                </a:lnTo>
                <a:close/>
              </a:path>
              <a:path w="1219200" h="85725">
                <a:moveTo>
                  <a:pt x="1147699" y="28575"/>
                </a:moveTo>
                <a:lnTo>
                  <a:pt x="1133475" y="0"/>
                </a:lnTo>
                <a:lnTo>
                  <a:pt x="1133475" y="28574"/>
                </a:lnTo>
                <a:lnTo>
                  <a:pt x="1147699" y="28575"/>
                </a:lnTo>
                <a:close/>
              </a:path>
              <a:path w="1219200" h="85725">
                <a:moveTo>
                  <a:pt x="0" y="28575"/>
                </a:moveTo>
                <a:lnTo>
                  <a:pt x="0" y="57150"/>
                </a:lnTo>
                <a:lnTo>
                  <a:pt x="1147699" y="57150"/>
                </a:lnTo>
                <a:lnTo>
                  <a:pt x="1219200" y="42925"/>
                </a:lnTo>
                <a:lnTo>
                  <a:pt x="1133475" y="0"/>
                </a:lnTo>
                <a:lnTo>
                  <a:pt x="11476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53274" name="object 106"/>
          <p:cNvSpPr>
            <a:spLocks noChangeArrowheads="1"/>
          </p:cNvSpPr>
          <p:nvPr/>
        </p:nvSpPr>
        <p:spPr bwMode="auto">
          <a:xfrm>
            <a:off x="3995738" y="2667000"/>
            <a:ext cx="85725" cy="685800"/>
          </a:xfrm>
          <a:custGeom>
            <a:avLst/>
            <a:gdLst>
              <a:gd name="T0" fmla="*/ 0 w 85725"/>
              <a:gd name="T1" fmla="*/ 0 h 685800"/>
              <a:gd name="T2" fmla="*/ 85725 w 85725"/>
              <a:gd name="T3" fmla="*/ 685800 h 685800"/>
            </a:gdLst>
            <a:ahLst/>
            <a:cxnLst/>
            <a:rect l="T0" t="T1" r="T2" b="T3"/>
            <a:pathLst>
              <a:path w="85725" h="685800">
                <a:moveTo>
                  <a:pt x="28575" y="685800"/>
                </a:moveTo>
                <a:lnTo>
                  <a:pt x="57150" y="685800"/>
                </a:lnTo>
                <a:lnTo>
                  <a:pt x="57150" y="71374"/>
                </a:lnTo>
                <a:lnTo>
                  <a:pt x="85725" y="85725"/>
                </a:lnTo>
                <a:lnTo>
                  <a:pt x="42925" y="0"/>
                </a:lnTo>
                <a:lnTo>
                  <a:pt x="28575" y="71374"/>
                </a:lnTo>
                <a:lnTo>
                  <a:pt x="28575" y="685800"/>
                </a:lnTo>
                <a:close/>
              </a:path>
              <a:path w="85725" h="685800">
                <a:moveTo>
                  <a:pt x="28575" y="71374"/>
                </a:moveTo>
                <a:lnTo>
                  <a:pt x="42925" y="0"/>
                </a:lnTo>
                <a:lnTo>
                  <a:pt x="0" y="85725"/>
                </a:lnTo>
                <a:lnTo>
                  <a:pt x="28575" y="85724"/>
                </a:lnTo>
                <a:lnTo>
                  <a:pt x="28575" y="71374"/>
                </a:lnTo>
                <a:close/>
              </a:path>
              <a:path w="85725" h="6858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53275" name="object 107"/>
          <p:cNvSpPr>
            <a:spLocks noChangeArrowheads="1"/>
          </p:cNvSpPr>
          <p:nvPr/>
        </p:nvSpPr>
        <p:spPr bwMode="auto">
          <a:xfrm>
            <a:off x="2743200" y="2576513"/>
            <a:ext cx="1219200" cy="57150"/>
          </a:xfrm>
          <a:custGeom>
            <a:avLst/>
            <a:gdLst>
              <a:gd name="T0" fmla="*/ 0 w 1219200"/>
              <a:gd name="T1" fmla="*/ 0 h 57150"/>
              <a:gd name="T2" fmla="*/ 1219200 w 1219200"/>
              <a:gd name="T3" fmla="*/ 57150 h 57150"/>
            </a:gdLst>
            <a:ahLst/>
            <a:cxnLst/>
            <a:rect l="T0" t="T1" r="T2" b="T3"/>
            <a:pathLst>
              <a:path w="1219200" h="57150">
                <a:moveTo>
                  <a:pt x="85725" y="28574"/>
                </a:moveTo>
                <a:lnTo>
                  <a:pt x="1219200" y="28575"/>
                </a:lnTo>
                <a:lnTo>
                  <a:pt x="1219200" y="0"/>
                </a:lnTo>
                <a:lnTo>
                  <a:pt x="71374" y="0"/>
                </a:lnTo>
                <a:lnTo>
                  <a:pt x="71374" y="28575"/>
                </a:lnTo>
                <a:lnTo>
                  <a:pt x="85725" y="28574"/>
                </a:lnTo>
                <a:close/>
              </a:path>
              <a:path w="1219200" h="57150">
                <a:moveTo>
                  <a:pt x="85724" y="0"/>
                </a:moveTo>
                <a:lnTo>
                  <a:pt x="85725" y="-28575"/>
                </a:lnTo>
                <a:lnTo>
                  <a:pt x="0" y="14350"/>
                </a:lnTo>
                <a:lnTo>
                  <a:pt x="85725" y="57150"/>
                </a:lnTo>
                <a:lnTo>
                  <a:pt x="85725" y="28574"/>
                </a:lnTo>
                <a:lnTo>
                  <a:pt x="71374" y="28575"/>
                </a:lnTo>
                <a:lnTo>
                  <a:pt x="71374" y="0"/>
                </a:lnTo>
                <a:lnTo>
                  <a:pt x="85724" y="0"/>
                </a:lnTo>
                <a:close/>
              </a:path>
            </a:pathLst>
          </a:custGeom>
          <a:solidFill>
            <a:srgbClr val="FF0000"/>
          </a:solidFill>
          <a:ln w="9525">
            <a:noFill/>
            <a:miter lim="800000"/>
            <a:headEnd/>
            <a:tailEnd/>
          </a:ln>
        </p:spPr>
        <p:txBody>
          <a:bodyPr lIns="0" tIns="0" rIns="0" bIns="0"/>
          <a:lstStyle/>
          <a:p>
            <a:endParaRPr lang="id-ID"/>
          </a:p>
        </p:txBody>
      </p:sp>
      <p:sp>
        <p:nvSpPr>
          <p:cNvPr id="53276" name="object 108"/>
          <p:cNvSpPr>
            <a:spLocks noChangeArrowheads="1"/>
          </p:cNvSpPr>
          <p:nvPr/>
        </p:nvSpPr>
        <p:spPr bwMode="auto">
          <a:xfrm>
            <a:off x="2700338" y="2667000"/>
            <a:ext cx="85725" cy="609600"/>
          </a:xfrm>
          <a:custGeom>
            <a:avLst/>
            <a:gdLst>
              <a:gd name="T0" fmla="*/ 0 w 85725"/>
              <a:gd name="T1" fmla="*/ 0 h 609600"/>
              <a:gd name="T2" fmla="*/ 85725 w 85725"/>
              <a:gd name="T3" fmla="*/ 609600 h 609600"/>
            </a:gdLst>
            <a:ahLst/>
            <a:cxnLst/>
            <a:rect l="T0" t="T1" r="T2" b="T3"/>
            <a:pathLst>
              <a:path w="85725" h="609600">
                <a:moveTo>
                  <a:pt x="28575" y="523874"/>
                </a:moveTo>
                <a:lnTo>
                  <a:pt x="0" y="523875"/>
                </a:lnTo>
                <a:lnTo>
                  <a:pt x="42925" y="609600"/>
                </a:lnTo>
                <a:lnTo>
                  <a:pt x="85725" y="523875"/>
                </a:lnTo>
                <a:lnTo>
                  <a:pt x="57149" y="523875"/>
                </a:lnTo>
                <a:lnTo>
                  <a:pt x="57150" y="538099"/>
                </a:lnTo>
                <a:lnTo>
                  <a:pt x="28575" y="538099"/>
                </a:lnTo>
                <a:lnTo>
                  <a:pt x="28575" y="523874"/>
                </a:lnTo>
                <a:close/>
              </a:path>
              <a:path w="85725" h="609600">
                <a:moveTo>
                  <a:pt x="28575" y="538099"/>
                </a:moveTo>
                <a:lnTo>
                  <a:pt x="57150" y="538099"/>
                </a:lnTo>
                <a:lnTo>
                  <a:pt x="57150" y="0"/>
                </a:lnTo>
                <a:lnTo>
                  <a:pt x="28575" y="0"/>
                </a:lnTo>
                <a:lnTo>
                  <a:pt x="28575" y="538099"/>
                </a:lnTo>
                <a:close/>
              </a:path>
            </a:pathLst>
          </a:custGeom>
          <a:solidFill>
            <a:srgbClr val="FF0000"/>
          </a:solidFill>
          <a:ln w="9525">
            <a:noFill/>
            <a:miter lim="800000"/>
            <a:headEnd/>
            <a:tailEnd/>
          </a:ln>
        </p:spPr>
        <p:txBody>
          <a:bodyPr lIns="0" tIns="0" rIns="0" bIns="0"/>
          <a:lstStyle/>
          <a:p>
            <a:endParaRPr lang="id-ID"/>
          </a:p>
        </p:txBody>
      </p:sp>
      <p:sp>
        <p:nvSpPr>
          <p:cNvPr id="53277" name="object 109"/>
          <p:cNvSpPr>
            <a:spLocks noChangeArrowheads="1"/>
          </p:cNvSpPr>
          <p:nvPr/>
        </p:nvSpPr>
        <p:spPr bwMode="auto">
          <a:xfrm>
            <a:off x="5181600" y="18288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3278" name="object 110"/>
          <p:cNvSpPr>
            <a:spLocks noChangeArrowheads="1"/>
          </p:cNvSpPr>
          <p:nvPr/>
        </p:nvSpPr>
        <p:spPr bwMode="auto">
          <a:xfrm>
            <a:off x="5181600" y="18288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3279" name="object 111"/>
          <p:cNvSpPr>
            <a:spLocks noChangeArrowheads="1"/>
          </p:cNvSpPr>
          <p:nvPr/>
        </p:nvSpPr>
        <p:spPr bwMode="auto">
          <a:xfrm>
            <a:off x="4267200" y="1971675"/>
            <a:ext cx="838200" cy="171450"/>
          </a:xfrm>
          <a:custGeom>
            <a:avLst/>
            <a:gdLst>
              <a:gd name="T0" fmla="*/ 0 w 838200"/>
              <a:gd name="T1" fmla="*/ 0 h 171450"/>
              <a:gd name="T2" fmla="*/ 838200 w 838200"/>
              <a:gd name="T3" fmla="*/ 171450 h 171450"/>
            </a:gdLst>
            <a:ahLst/>
            <a:cxnLst/>
            <a:rect l="T0" t="T1" r="T2" b="T3"/>
            <a:pathLst>
              <a:path w="838200" h="171450">
                <a:moveTo>
                  <a:pt x="0" y="85725"/>
                </a:moveTo>
                <a:lnTo>
                  <a:pt x="171450" y="171450"/>
                </a:lnTo>
                <a:lnTo>
                  <a:pt x="171450" y="114299"/>
                </a:lnTo>
                <a:lnTo>
                  <a:pt x="838200" y="114300"/>
                </a:lnTo>
                <a:lnTo>
                  <a:pt x="838200" y="102870"/>
                </a:lnTo>
                <a:lnTo>
                  <a:pt x="171449" y="102870"/>
                </a:lnTo>
                <a:lnTo>
                  <a:pt x="171449" y="91440"/>
                </a:lnTo>
                <a:lnTo>
                  <a:pt x="838200" y="91439"/>
                </a:lnTo>
                <a:lnTo>
                  <a:pt x="838200" y="57150"/>
                </a:lnTo>
                <a:lnTo>
                  <a:pt x="171449" y="57150"/>
                </a:lnTo>
                <a:lnTo>
                  <a:pt x="171450" y="0"/>
                </a:lnTo>
                <a:lnTo>
                  <a:pt x="142875" y="57150"/>
                </a:lnTo>
                <a:lnTo>
                  <a:pt x="142875" y="114300"/>
                </a:lnTo>
                <a:lnTo>
                  <a:pt x="0" y="85725"/>
                </a:lnTo>
                <a:close/>
              </a:path>
              <a:path w="838200" h="171450">
                <a:moveTo>
                  <a:pt x="142875" y="57150"/>
                </a:moveTo>
                <a:lnTo>
                  <a:pt x="171450" y="0"/>
                </a:lnTo>
                <a:lnTo>
                  <a:pt x="0" y="85725"/>
                </a:lnTo>
                <a:lnTo>
                  <a:pt x="142875" y="114300"/>
                </a:lnTo>
                <a:lnTo>
                  <a:pt x="142875" y="57150"/>
                </a:lnTo>
                <a:close/>
              </a:path>
            </a:pathLst>
          </a:custGeom>
          <a:solidFill>
            <a:srgbClr val="99CC00"/>
          </a:solidFill>
          <a:ln w="9525">
            <a:noFill/>
            <a:miter lim="800000"/>
            <a:headEnd/>
            <a:tailEnd/>
          </a:ln>
        </p:spPr>
        <p:txBody>
          <a:bodyPr lIns="0" tIns="0" rIns="0" bIns="0"/>
          <a:lstStyle/>
          <a:p>
            <a:endParaRPr lang="id-ID"/>
          </a:p>
        </p:txBody>
      </p:sp>
      <p:sp>
        <p:nvSpPr>
          <p:cNvPr id="53280" name="object 112"/>
          <p:cNvSpPr>
            <a:spLocks noChangeArrowheads="1"/>
          </p:cNvSpPr>
          <p:nvPr/>
        </p:nvSpPr>
        <p:spPr bwMode="auto">
          <a:xfrm>
            <a:off x="4410075" y="2079625"/>
            <a:ext cx="695325" cy="0"/>
          </a:xfrm>
          <a:custGeom>
            <a:avLst/>
            <a:gdLst>
              <a:gd name="T0" fmla="*/ 0 w 695325"/>
              <a:gd name="T1" fmla="*/ 695325 w 695325"/>
            </a:gdLst>
            <a:ahLst/>
            <a:cxnLst/>
            <a:rect l="T0" t="0" r="T1" b="0"/>
            <a:pathLst>
              <a:path w="695325">
                <a:moveTo>
                  <a:pt x="0" y="0"/>
                </a:moveTo>
                <a:lnTo>
                  <a:pt x="695325" y="0"/>
                </a:lnTo>
              </a:path>
            </a:pathLst>
          </a:custGeom>
          <a:noFill/>
          <a:ln w="12699">
            <a:solidFill>
              <a:srgbClr val="99CC00"/>
            </a:solidFill>
            <a:miter lim="800000"/>
            <a:headEnd/>
            <a:tailEnd/>
          </a:ln>
        </p:spPr>
        <p:txBody>
          <a:bodyPr lIns="0" tIns="0" rIns="0" bIns="0"/>
          <a:lstStyle/>
          <a:p>
            <a:endParaRPr lang="id-ID"/>
          </a:p>
        </p:txBody>
      </p:sp>
      <p:sp>
        <p:nvSpPr>
          <p:cNvPr id="53281" name="object 113"/>
          <p:cNvSpPr>
            <a:spLocks noChangeArrowheads="1"/>
          </p:cNvSpPr>
          <p:nvPr/>
        </p:nvSpPr>
        <p:spPr bwMode="auto">
          <a:xfrm>
            <a:off x="4410075" y="2046288"/>
            <a:ext cx="695325" cy="0"/>
          </a:xfrm>
          <a:custGeom>
            <a:avLst/>
            <a:gdLst>
              <a:gd name="T0" fmla="*/ 0 w 695325"/>
              <a:gd name="T1" fmla="*/ 695325 w 695325"/>
            </a:gdLst>
            <a:ahLst/>
            <a:cxnLst/>
            <a:rect l="T0" t="0" r="T1" b="0"/>
            <a:pathLst>
              <a:path w="695325">
                <a:moveTo>
                  <a:pt x="0" y="0"/>
                </a:moveTo>
                <a:lnTo>
                  <a:pt x="695325" y="0"/>
                </a:lnTo>
              </a:path>
            </a:pathLst>
          </a:custGeom>
          <a:noFill/>
          <a:ln w="35559">
            <a:solidFill>
              <a:srgbClr val="99CC00"/>
            </a:solidFill>
            <a:miter lim="800000"/>
            <a:headEnd/>
            <a:tailEnd/>
          </a:ln>
        </p:spPr>
        <p:txBody>
          <a:bodyPr lIns="0" tIns="0" rIns="0" bIns="0"/>
          <a:lstStyle/>
          <a:p>
            <a:endParaRPr lang="id-ID"/>
          </a:p>
        </p:txBody>
      </p:sp>
      <p:sp>
        <p:nvSpPr>
          <p:cNvPr id="53282" name="object 114"/>
          <p:cNvSpPr>
            <a:spLocks noChangeArrowheads="1"/>
          </p:cNvSpPr>
          <p:nvPr/>
        </p:nvSpPr>
        <p:spPr bwMode="auto">
          <a:xfrm>
            <a:off x="4181475" y="2057400"/>
            <a:ext cx="171450" cy="1143000"/>
          </a:xfrm>
          <a:custGeom>
            <a:avLst/>
            <a:gdLst>
              <a:gd name="T0" fmla="*/ 0 w 171450"/>
              <a:gd name="T1" fmla="*/ 0 h 1143000"/>
              <a:gd name="T2" fmla="*/ 171450 w 171450"/>
              <a:gd name="T3" fmla="*/ 1143000 h 1143000"/>
            </a:gdLst>
            <a:ahLst/>
            <a:cxnLst/>
            <a:rect l="T0" t="T1" r="T2" b="T3"/>
            <a:pathLst>
              <a:path w="171450" h="1143000">
                <a:moveTo>
                  <a:pt x="91439" y="1000125"/>
                </a:moveTo>
                <a:lnTo>
                  <a:pt x="57150" y="1000125"/>
                </a:lnTo>
                <a:lnTo>
                  <a:pt x="85725" y="1143000"/>
                </a:lnTo>
                <a:lnTo>
                  <a:pt x="171450" y="971550"/>
                </a:lnTo>
                <a:lnTo>
                  <a:pt x="114300" y="1000125"/>
                </a:lnTo>
                <a:lnTo>
                  <a:pt x="91439" y="1000125"/>
                </a:lnTo>
                <a:close/>
              </a:path>
              <a:path w="171450" h="1143000">
                <a:moveTo>
                  <a:pt x="171450" y="971550"/>
                </a:moveTo>
                <a:lnTo>
                  <a:pt x="114299" y="971550"/>
                </a:lnTo>
                <a:lnTo>
                  <a:pt x="114300" y="0"/>
                </a:lnTo>
                <a:lnTo>
                  <a:pt x="102870" y="0"/>
                </a:lnTo>
                <a:lnTo>
                  <a:pt x="102870" y="971549"/>
                </a:lnTo>
                <a:lnTo>
                  <a:pt x="91440" y="971549"/>
                </a:lnTo>
                <a:lnTo>
                  <a:pt x="91439" y="0"/>
                </a:lnTo>
                <a:lnTo>
                  <a:pt x="57150" y="0"/>
                </a:lnTo>
                <a:lnTo>
                  <a:pt x="57150" y="971549"/>
                </a:lnTo>
                <a:lnTo>
                  <a:pt x="0" y="971550"/>
                </a:lnTo>
                <a:lnTo>
                  <a:pt x="85725" y="1143000"/>
                </a:lnTo>
                <a:lnTo>
                  <a:pt x="57150" y="1000125"/>
                </a:lnTo>
                <a:lnTo>
                  <a:pt x="114300" y="1000125"/>
                </a:lnTo>
                <a:lnTo>
                  <a:pt x="171450" y="971550"/>
                </a:lnTo>
                <a:close/>
              </a:path>
            </a:pathLst>
          </a:custGeom>
          <a:solidFill>
            <a:srgbClr val="99CC00"/>
          </a:solidFill>
          <a:ln w="9525">
            <a:noFill/>
            <a:miter lim="800000"/>
            <a:headEnd/>
            <a:tailEnd/>
          </a:ln>
        </p:spPr>
        <p:txBody>
          <a:bodyPr lIns="0" tIns="0" rIns="0" bIns="0"/>
          <a:lstStyle/>
          <a:p>
            <a:endParaRPr lang="id-ID"/>
          </a:p>
        </p:txBody>
      </p:sp>
      <p:sp>
        <p:nvSpPr>
          <p:cNvPr id="53283" name="object 115"/>
          <p:cNvSpPr>
            <a:spLocks noChangeArrowheads="1"/>
          </p:cNvSpPr>
          <p:nvPr/>
        </p:nvSpPr>
        <p:spPr bwMode="auto">
          <a:xfrm>
            <a:off x="4289425" y="2057400"/>
            <a:ext cx="0" cy="1000125"/>
          </a:xfrm>
          <a:custGeom>
            <a:avLst/>
            <a:gdLst>
              <a:gd name="T0" fmla="*/ 0 h 1000125"/>
              <a:gd name="T1" fmla="*/ 1000125 h 1000125"/>
            </a:gdLst>
            <a:ahLst/>
            <a:cxnLst/>
            <a:rect l="0" t="T0" r="0" b="T1"/>
            <a:pathLst>
              <a:path h="1000125">
                <a:moveTo>
                  <a:pt x="0" y="0"/>
                </a:moveTo>
                <a:lnTo>
                  <a:pt x="0" y="1000125"/>
                </a:lnTo>
              </a:path>
            </a:pathLst>
          </a:custGeom>
          <a:noFill/>
          <a:ln w="12699">
            <a:solidFill>
              <a:srgbClr val="99CC00"/>
            </a:solidFill>
            <a:miter lim="800000"/>
            <a:headEnd/>
            <a:tailEnd/>
          </a:ln>
        </p:spPr>
        <p:txBody>
          <a:bodyPr lIns="0" tIns="0" rIns="0" bIns="0"/>
          <a:lstStyle/>
          <a:p>
            <a:endParaRPr lang="id-ID"/>
          </a:p>
        </p:txBody>
      </p:sp>
      <p:sp>
        <p:nvSpPr>
          <p:cNvPr id="53284" name="object 116"/>
          <p:cNvSpPr>
            <a:spLocks noChangeArrowheads="1"/>
          </p:cNvSpPr>
          <p:nvPr/>
        </p:nvSpPr>
        <p:spPr bwMode="auto">
          <a:xfrm>
            <a:off x="4256088" y="2057400"/>
            <a:ext cx="0" cy="1000125"/>
          </a:xfrm>
          <a:custGeom>
            <a:avLst/>
            <a:gdLst>
              <a:gd name="T0" fmla="*/ 0 h 1000125"/>
              <a:gd name="T1" fmla="*/ 1000125 h 1000125"/>
            </a:gdLst>
            <a:ahLst/>
            <a:cxnLst/>
            <a:rect l="0" t="T0" r="0" b="T1"/>
            <a:pathLst>
              <a:path h="1000125">
                <a:moveTo>
                  <a:pt x="0" y="0"/>
                </a:moveTo>
                <a:lnTo>
                  <a:pt x="0" y="1000125"/>
                </a:lnTo>
              </a:path>
            </a:pathLst>
          </a:custGeom>
          <a:noFill/>
          <a:ln w="35559">
            <a:solidFill>
              <a:srgbClr val="99CC00"/>
            </a:solidFill>
            <a:miter lim="800000"/>
            <a:headEnd/>
            <a:tailEnd/>
          </a:ln>
        </p:spPr>
        <p:txBody>
          <a:bodyPr lIns="0" tIns="0" rIns="0" bIns="0"/>
          <a:lstStyle/>
          <a:p>
            <a:endParaRPr lang="id-ID"/>
          </a:p>
        </p:txBody>
      </p:sp>
      <p:sp>
        <p:nvSpPr>
          <p:cNvPr id="53285" name="object 117"/>
          <p:cNvSpPr>
            <a:spLocks noChangeArrowheads="1"/>
          </p:cNvSpPr>
          <p:nvPr/>
        </p:nvSpPr>
        <p:spPr bwMode="auto">
          <a:xfrm>
            <a:off x="4495800" y="3419475"/>
            <a:ext cx="914400" cy="171450"/>
          </a:xfrm>
          <a:custGeom>
            <a:avLst/>
            <a:gdLst>
              <a:gd name="T0" fmla="*/ 0 w 914400"/>
              <a:gd name="T1" fmla="*/ 0 h 171450"/>
              <a:gd name="T2" fmla="*/ 914400 w 914400"/>
              <a:gd name="T3" fmla="*/ 171450 h 171450"/>
            </a:gdLst>
            <a:ahLst/>
            <a:cxnLst/>
            <a:rect l="T0" t="T1" r="T2" b="T3"/>
            <a:pathLst>
              <a:path w="914400" h="171450">
                <a:moveTo>
                  <a:pt x="771525" y="57150"/>
                </a:moveTo>
                <a:lnTo>
                  <a:pt x="914400" y="85725"/>
                </a:lnTo>
                <a:lnTo>
                  <a:pt x="742950" y="0"/>
                </a:lnTo>
                <a:lnTo>
                  <a:pt x="742950" y="57149"/>
                </a:lnTo>
                <a:lnTo>
                  <a:pt x="771525" y="68579"/>
                </a:lnTo>
                <a:lnTo>
                  <a:pt x="914400" y="85725"/>
                </a:lnTo>
                <a:lnTo>
                  <a:pt x="771525" y="57150"/>
                </a:lnTo>
                <a:close/>
              </a:path>
              <a:path w="914400" h="171450">
                <a:moveTo>
                  <a:pt x="742950" y="114299"/>
                </a:moveTo>
                <a:lnTo>
                  <a:pt x="742950" y="171450"/>
                </a:lnTo>
                <a:lnTo>
                  <a:pt x="914400" y="85725"/>
                </a:lnTo>
                <a:lnTo>
                  <a:pt x="771525" y="68579"/>
                </a:lnTo>
                <a:lnTo>
                  <a:pt x="742950" y="57149"/>
                </a:lnTo>
                <a:lnTo>
                  <a:pt x="0" y="57150"/>
                </a:lnTo>
                <a:lnTo>
                  <a:pt x="0" y="68579"/>
                </a:lnTo>
                <a:lnTo>
                  <a:pt x="742950" y="68579"/>
                </a:lnTo>
                <a:lnTo>
                  <a:pt x="771525" y="80010"/>
                </a:lnTo>
                <a:lnTo>
                  <a:pt x="771525" y="114300"/>
                </a:lnTo>
                <a:lnTo>
                  <a:pt x="742950" y="114299"/>
                </a:lnTo>
                <a:close/>
              </a:path>
              <a:path w="914400" h="171450">
                <a:moveTo>
                  <a:pt x="742950" y="80009"/>
                </a:moveTo>
                <a:lnTo>
                  <a:pt x="0" y="80010"/>
                </a:lnTo>
                <a:lnTo>
                  <a:pt x="0" y="114300"/>
                </a:lnTo>
                <a:lnTo>
                  <a:pt x="771525" y="114300"/>
                </a:lnTo>
                <a:lnTo>
                  <a:pt x="771525" y="80010"/>
                </a:lnTo>
                <a:lnTo>
                  <a:pt x="742950" y="68579"/>
                </a:lnTo>
                <a:lnTo>
                  <a:pt x="742950" y="80009"/>
                </a:lnTo>
                <a:close/>
              </a:path>
            </a:pathLst>
          </a:custGeom>
          <a:solidFill>
            <a:srgbClr val="99CC00"/>
          </a:solidFill>
          <a:ln w="9525">
            <a:noFill/>
            <a:miter lim="800000"/>
            <a:headEnd/>
            <a:tailEnd/>
          </a:ln>
        </p:spPr>
        <p:txBody>
          <a:bodyPr lIns="0" tIns="0" rIns="0" bIns="0"/>
          <a:lstStyle/>
          <a:p>
            <a:endParaRPr lang="id-ID"/>
          </a:p>
        </p:txBody>
      </p:sp>
      <p:sp>
        <p:nvSpPr>
          <p:cNvPr id="53286" name="object 118"/>
          <p:cNvSpPr>
            <a:spLocks noChangeArrowheads="1"/>
          </p:cNvSpPr>
          <p:nvPr/>
        </p:nvSpPr>
        <p:spPr bwMode="auto">
          <a:xfrm>
            <a:off x="4495800" y="3482975"/>
            <a:ext cx="771525" cy="0"/>
          </a:xfrm>
          <a:custGeom>
            <a:avLst/>
            <a:gdLst>
              <a:gd name="T0" fmla="*/ 0 w 771525"/>
              <a:gd name="T1" fmla="*/ 771525 w 771525"/>
            </a:gdLst>
            <a:ahLst/>
            <a:cxnLst/>
            <a:rect l="T0" t="0" r="T1" b="0"/>
            <a:pathLst>
              <a:path w="771525">
                <a:moveTo>
                  <a:pt x="0" y="0"/>
                </a:moveTo>
                <a:lnTo>
                  <a:pt x="771525" y="0"/>
                </a:lnTo>
              </a:path>
            </a:pathLst>
          </a:custGeom>
          <a:noFill/>
          <a:ln w="12699">
            <a:solidFill>
              <a:srgbClr val="99CC00"/>
            </a:solidFill>
            <a:miter lim="800000"/>
            <a:headEnd/>
            <a:tailEnd/>
          </a:ln>
        </p:spPr>
        <p:txBody>
          <a:bodyPr lIns="0" tIns="0" rIns="0" bIns="0"/>
          <a:lstStyle/>
          <a:p>
            <a:endParaRPr lang="id-ID"/>
          </a:p>
        </p:txBody>
      </p:sp>
      <p:sp>
        <p:nvSpPr>
          <p:cNvPr id="53287" name="object 119"/>
          <p:cNvSpPr>
            <a:spLocks noChangeArrowheads="1"/>
          </p:cNvSpPr>
          <p:nvPr/>
        </p:nvSpPr>
        <p:spPr bwMode="auto">
          <a:xfrm>
            <a:off x="4495800" y="3516313"/>
            <a:ext cx="771525" cy="0"/>
          </a:xfrm>
          <a:custGeom>
            <a:avLst/>
            <a:gdLst>
              <a:gd name="T0" fmla="*/ 0 w 771525"/>
              <a:gd name="T1" fmla="*/ 771525 w 771525"/>
            </a:gdLst>
            <a:ahLst/>
            <a:cxnLst/>
            <a:rect l="T0" t="0" r="T1" b="0"/>
            <a:pathLst>
              <a:path w="771525">
                <a:moveTo>
                  <a:pt x="0" y="0"/>
                </a:moveTo>
                <a:lnTo>
                  <a:pt x="771525" y="0"/>
                </a:lnTo>
              </a:path>
            </a:pathLst>
          </a:custGeom>
          <a:noFill/>
          <a:ln w="35559">
            <a:solidFill>
              <a:srgbClr val="99CC00"/>
            </a:solidFill>
            <a:miter lim="800000"/>
            <a:headEnd/>
            <a:tailEnd/>
          </a:ln>
        </p:spPr>
        <p:txBody>
          <a:bodyPr lIns="0" tIns="0" rIns="0" bIns="0"/>
          <a:lstStyle/>
          <a:p>
            <a:endParaRPr lang="id-ID"/>
          </a:p>
        </p:txBody>
      </p:sp>
      <p:sp>
        <p:nvSpPr>
          <p:cNvPr id="53288" name="object 120"/>
          <p:cNvSpPr>
            <a:spLocks noChangeArrowheads="1"/>
          </p:cNvSpPr>
          <p:nvPr/>
        </p:nvSpPr>
        <p:spPr bwMode="auto">
          <a:xfrm>
            <a:off x="5324475" y="2286000"/>
            <a:ext cx="171450" cy="914400"/>
          </a:xfrm>
          <a:custGeom>
            <a:avLst/>
            <a:gdLst>
              <a:gd name="T0" fmla="*/ 0 w 171450"/>
              <a:gd name="T1" fmla="*/ 0 h 914400"/>
              <a:gd name="T2" fmla="*/ 171450 w 171450"/>
              <a:gd name="T3" fmla="*/ 914400 h 914400"/>
            </a:gdLst>
            <a:ahLst/>
            <a:cxnLst/>
            <a:rect l="T0" t="T1" r="T2" b="T3"/>
            <a:pathLst>
              <a:path w="171450" h="914400">
                <a:moveTo>
                  <a:pt x="57150" y="914400"/>
                </a:moveTo>
                <a:lnTo>
                  <a:pt x="68579" y="914400"/>
                </a:lnTo>
                <a:lnTo>
                  <a:pt x="68579" y="142875"/>
                </a:lnTo>
                <a:lnTo>
                  <a:pt x="80010" y="142875"/>
                </a:lnTo>
                <a:lnTo>
                  <a:pt x="114300" y="171449"/>
                </a:lnTo>
                <a:lnTo>
                  <a:pt x="171450" y="171450"/>
                </a:lnTo>
                <a:lnTo>
                  <a:pt x="114300" y="142875"/>
                </a:lnTo>
                <a:lnTo>
                  <a:pt x="85725" y="0"/>
                </a:lnTo>
                <a:lnTo>
                  <a:pt x="57150" y="142875"/>
                </a:lnTo>
                <a:lnTo>
                  <a:pt x="57150" y="914400"/>
                </a:lnTo>
                <a:close/>
              </a:path>
              <a:path w="171450" h="914400">
                <a:moveTo>
                  <a:pt x="80010" y="171449"/>
                </a:moveTo>
                <a:lnTo>
                  <a:pt x="80010" y="914400"/>
                </a:lnTo>
                <a:lnTo>
                  <a:pt x="114300" y="914400"/>
                </a:lnTo>
                <a:lnTo>
                  <a:pt x="114300" y="171449"/>
                </a:lnTo>
                <a:lnTo>
                  <a:pt x="80010" y="142875"/>
                </a:lnTo>
                <a:lnTo>
                  <a:pt x="68579" y="142875"/>
                </a:lnTo>
                <a:lnTo>
                  <a:pt x="68580" y="171449"/>
                </a:lnTo>
                <a:lnTo>
                  <a:pt x="80010" y="171449"/>
                </a:lnTo>
                <a:close/>
              </a:path>
              <a:path w="171450" h="914400">
                <a:moveTo>
                  <a:pt x="57150" y="142875"/>
                </a:moveTo>
                <a:lnTo>
                  <a:pt x="85725" y="0"/>
                </a:lnTo>
                <a:lnTo>
                  <a:pt x="0" y="171450"/>
                </a:lnTo>
                <a:lnTo>
                  <a:pt x="57150" y="171449"/>
                </a:lnTo>
                <a:lnTo>
                  <a:pt x="57150" y="142875"/>
                </a:lnTo>
                <a:close/>
              </a:path>
              <a:path w="171450" h="914400">
                <a:moveTo>
                  <a:pt x="85725" y="0"/>
                </a:moveTo>
                <a:lnTo>
                  <a:pt x="114300" y="142875"/>
                </a:lnTo>
                <a:lnTo>
                  <a:pt x="171450" y="171450"/>
                </a:lnTo>
                <a:lnTo>
                  <a:pt x="85725" y="0"/>
                </a:lnTo>
                <a:close/>
              </a:path>
            </a:pathLst>
          </a:custGeom>
          <a:solidFill>
            <a:srgbClr val="99CC00"/>
          </a:solidFill>
          <a:ln w="9525">
            <a:noFill/>
            <a:miter lim="800000"/>
            <a:headEnd/>
            <a:tailEnd/>
          </a:ln>
        </p:spPr>
        <p:txBody>
          <a:bodyPr lIns="0" tIns="0" rIns="0" bIns="0"/>
          <a:lstStyle/>
          <a:p>
            <a:endParaRPr lang="id-ID"/>
          </a:p>
        </p:txBody>
      </p:sp>
      <p:sp>
        <p:nvSpPr>
          <p:cNvPr id="53289" name="object 121"/>
          <p:cNvSpPr>
            <a:spLocks noChangeArrowheads="1"/>
          </p:cNvSpPr>
          <p:nvPr/>
        </p:nvSpPr>
        <p:spPr bwMode="auto">
          <a:xfrm>
            <a:off x="5387975" y="2428875"/>
            <a:ext cx="0" cy="771525"/>
          </a:xfrm>
          <a:custGeom>
            <a:avLst/>
            <a:gdLst>
              <a:gd name="T0" fmla="*/ 0 h 771525"/>
              <a:gd name="T1" fmla="*/ 771525 h 771525"/>
            </a:gdLst>
            <a:ahLst/>
            <a:cxnLst/>
            <a:rect l="0" t="T0" r="0" b="T1"/>
            <a:pathLst>
              <a:path h="771525">
                <a:moveTo>
                  <a:pt x="0" y="0"/>
                </a:moveTo>
                <a:lnTo>
                  <a:pt x="0" y="771525"/>
                </a:lnTo>
              </a:path>
            </a:pathLst>
          </a:custGeom>
          <a:noFill/>
          <a:ln w="12699">
            <a:solidFill>
              <a:srgbClr val="99CC00"/>
            </a:solidFill>
            <a:miter lim="800000"/>
            <a:headEnd/>
            <a:tailEnd/>
          </a:ln>
        </p:spPr>
        <p:txBody>
          <a:bodyPr lIns="0" tIns="0" rIns="0" bIns="0"/>
          <a:lstStyle/>
          <a:p>
            <a:endParaRPr lang="id-ID"/>
          </a:p>
        </p:txBody>
      </p:sp>
      <p:sp>
        <p:nvSpPr>
          <p:cNvPr id="53290" name="object 122"/>
          <p:cNvSpPr>
            <a:spLocks noChangeArrowheads="1"/>
          </p:cNvSpPr>
          <p:nvPr/>
        </p:nvSpPr>
        <p:spPr bwMode="auto">
          <a:xfrm>
            <a:off x="5421313" y="2428875"/>
            <a:ext cx="0" cy="771525"/>
          </a:xfrm>
          <a:custGeom>
            <a:avLst/>
            <a:gdLst>
              <a:gd name="T0" fmla="*/ 0 h 771525"/>
              <a:gd name="T1" fmla="*/ 771525 h 771525"/>
            </a:gdLst>
            <a:ahLst/>
            <a:cxnLst/>
            <a:rect l="0" t="T0" r="0" b="T1"/>
            <a:pathLst>
              <a:path h="771525">
                <a:moveTo>
                  <a:pt x="0" y="0"/>
                </a:moveTo>
                <a:lnTo>
                  <a:pt x="0" y="771525"/>
                </a:lnTo>
              </a:path>
            </a:pathLst>
          </a:custGeom>
          <a:noFill/>
          <a:ln w="35559">
            <a:solidFill>
              <a:srgbClr val="99CC00"/>
            </a:solidFill>
            <a:miter lim="800000"/>
            <a:headEnd/>
            <a:tailEnd/>
          </a:ln>
        </p:spPr>
        <p:txBody>
          <a:bodyPr lIns="0" tIns="0" rIns="0" bIns="0"/>
          <a:lstStyle/>
          <a:p>
            <a:endParaRPr lang="id-ID"/>
          </a:p>
        </p:txBody>
      </p:sp>
      <p:sp>
        <p:nvSpPr>
          <p:cNvPr id="53291" name="object 81"/>
          <p:cNvSpPr>
            <a:spLocks noChangeArrowheads="1"/>
          </p:cNvSpPr>
          <p:nvPr/>
        </p:nvSpPr>
        <p:spPr bwMode="auto">
          <a:xfrm>
            <a:off x="1905000" y="4910138"/>
            <a:ext cx="457200" cy="85725"/>
          </a:xfrm>
          <a:custGeom>
            <a:avLst/>
            <a:gdLst>
              <a:gd name="T0" fmla="*/ 0 w 457200"/>
              <a:gd name="T1" fmla="*/ 0 h 85725"/>
              <a:gd name="T2" fmla="*/ 457200 w 457200"/>
              <a:gd name="T3" fmla="*/ 85725 h 85725"/>
            </a:gdLst>
            <a:ahLst/>
            <a:cxnLst/>
            <a:rect l="T0" t="T1" r="T2" b="T3"/>
            <a:pathLst>
              <a:path w="457200" h="85725">
                <a:moveTo>
                  <a:pt x="385699" y="57150"/>
                </a:moveTo>
                <a:lnTo>
                  <a:pt x="371475" y="57149"/>
                </a:lnTo>
                <a:lnTo>
                  <a:pt x="371475" y="85725"/>
                </a:lnTo>
                <a:lnTo>
                  <a:pt x="457200" y="42925"/>
                </a:lnTo>
                <a:lnTo>
                  <a:pt x="385699" y="57150"/>
                </a:lnTo>
                <a:close/>
              </a:path>
              <a:path w="457200" h="85725">
                <a:moveTo>
                  <a:pt x="385699" y="28575"/>
                </a:moveTo>
                <a:lnTo>
                  <a:pt x="371475" y="0"/>
                </a:lnTo>
                <a:lnTo>
                  <a:pt x="371474" y="28575"/>
                </a:lnTo>
                <a:lnTo>
                  <a:pt x="385699" y="28575"/>
                </a:lnTo>
                <a:close/>
              </a:path>
              <a:path w="457200" h="85725">
                <a:moveTo>
                  <a:pt x="0" y="28575"/>
                </a:moveTo>
                <a:lnTo>
                  <a:pt x="0" y="57150"/>
                </a:lnTo>
                <a:lnTo>
                  <a:pt x="385699" y="57150"/>
                </a:lnTo>
                <a:lnTo>
                  <a:pt x="457200" y="42925"/>
                </a:lnTo>
                <a:lnTo>
                  <a:pt x="371475" y="0"/>
                </a:lnTo>
                <a:lnTo>
                  <a:pt x="3856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53292" name="object 78"/>
          <p:cNvSpPr>
            <a:spLocks noChangeArrowheads="1"/>
          </p:cNvSpPr>
          <p:nvPr/>
        </p:nvSpPr>
        <p:spPr bwMode="auto">
          <a:xfrm>
            <a:off x="1981200" y="5324475"/>
            <a:ext cx="304800" cy="171450"/>
          </a:xfrm>
          <a:custGeom>
            <a:avLst/>
            <a:gdLst>
              <a:gd name="T0" fmla="*/ 0 w 304800"/>
              <a:gd name="T1" fmla="*/ 0 h 171450"/>
              <a:gd name="T2" fmla="*/ 304800 w 304800"/>
              <a:gd name="T3" fmla="*/ 171450 h 171450"/>
            </a:gdLst>
            <a:ahLst/>
            <a:cxnLst/>
            <a:rect l="T0" t="T1" r="T2" b="T3"/>
            <a:pathLst>
              <a:path w="304800" h="171450">
                <a:moveTo>
                  <a:pt x="161925" y="57150"/>
                </a:moveTo>
                <a:lnTo>
                  <a:pt x="304800" y="85725"/>
                </a:lnTo>
                <a:lnTo>
                  <a:pt x="133350" y="0"/>
                </a:lnTo>
                <a:lnTo>
                  <a:pt x="133350" y="57149"/>
                </a:lnTo>
                <a:lnTo>
                  <a:pt x="161925" y="68580"/>
                </a:lnTo>
                <a:lnTo>
                  <a:pt x="304800" y="85725"/>
                </a:lnTo>
                <a:lnTo>
                  <a:pt x="161925" y="57150"/>
                </a:lnTo>
                <a:close/>
              </a:path>
              <a:path w="304800" h="171450">
                <a:moveTo>
                  <a:pt x="133350" y="114299"/>
                </a:moveTo>
                <a:lnTo>
                  <a:pt x="133350" y="171450"/>
                </a:lnTo>
                <a:lnTo>
                  <a:pt x="304800" y="85725"/>
                </a:lnTo>
                <a:lnTo>
                  <a:pt x="161925" y="68580"/>
                </a:lnTo>
                <a:lnTo>
                  <a:pt x="133350" y="57149"/>
                </a:lnTo>
                <a:lnTo>
                  <a:pt x="0" y="57150"/>
                </a:lnTo>
                <a:lnTo>
                  <a:pt x="0" y="68580"/>
                </a:lnTo>
                <a:lnTo>
                  <a:pt x="133350" y="68579"/>
                </a:lnTo>
                <a:lnTo>
                  <a:pt x="161925" y="80009"/>
                </a:lnTo>
                <a:lnTo>
                  <a:pt x="161925" y="114300"/>
                </a:lnTo>
                <a:lnTo>
                  <a:pt x="133350" y="114299"/>
                </a:lnTo>
                <a:close/>
              </a:path>
              <a:path w="304800" h="171450">
                <a:moveTo>
                  <a:pt x="133350" y="80009"/>
                </a:moveTo>
                <a:lnTo>
                  <a:pt x="0" y="80009"/>
                </a:lnTo>
                <a:lnTo>
                  <a:pt x="0" y="114300"/>
                </a:lnTo>
                <a:lnTo>
                  <a:pt x="161925" y="114300"/>
                </a:lnTo>
                <a:lnTo>
                  <a:pt x="161925" y="80009"/>
                </a:lnTo>
                <a:lnTo>
                  <a:pt x="133350" y="68579"/>
                </a:lnTo>
                <a:lnTo>
                  <a:pt x="133350" y="80009"/>
                </a:lnTo>
                <a:close/>
              </a:path>
            </a:pathLst>
          </a:custGeom>
          <a:solidFill>
            <a:srgbClr val="99CC00"/>
          </a:solidFill>
          <a:ln w="9525">
            <a:noFill/>
            <a:miter lim="800000"/>
            <a:headEnd/>
            <a:tailEnd/>
          </a:ln>
        </p:spPr>
        <p:txBody>
          <a:bodyPr lIns="0" tIns="0" rIns="0" bIns="0"/>
          <a:lstStyle/>
          <a:p>
            <a:endParaRPr lang="id-ID"/>
          </a:p>
        </p:txBody>
      </p:sp>
      <p:sp>
        <p:nvSpPr>
          <p:cNvPr id="53293" name="object 79"/>
          <p:cNvSpPr>
            <a:spLocks noChangeArrowheads="1"/>
          </p:cNvSpPr>
          <p:nvPr/>
        </p:nvSpPr>
        <p:spPr bwMode="auto">
          <a:xfrm>
            <a:off x="1981200" y="5387975"/>
            <a:ext cx="161925" cy="0"/>
          </a:xfrm>
          <a:custGeom>
            <a:avLst/>
            <a:gdLst>
              <a:gd name="T0" fmla="*/ 0 w 161925"/>
              <a:gd name="T1" fmla="*/ 161925 w 161925"/>
            </a:gdLst>
            <a:ahLst/>
            <a:cxnLst/>
            <a:rect l="T0" t="0" r="T1" b="0"/>
            <a:pathLst>
              <a:path w="161925">
                <a:moveTo>
                  <a:pt x="0" y="0"/>
                </a:moveTo>
                <a:lnTo>
                  <a:pt x="161925" y="0"/>
                </a:lnTo>
              </a:path>
            </a:pathLst>
          </a:custGeom>
          <a:noFill/>
          <a:ln w="12700">
            <a:solidFill>
              <a:srgbClr val="99CC00"/>
            </a:solidFill>
            <a:miter lim="800000"/>
            <a:headEnd/>
            <a:tailEnd/>
          </a:ln>
        </p:spPr>
        <p:txBody>
          <a:bodyPr lIns="0" tIns="0" rIns="0" bIns="0"/>
          <a:lstStyle/>
          <a:p>
            <a:endParaRPr lang="id-ID"/>
          </a:p>
        </p:txBody>
      </p:sp>
      <p:sp>
        <p:nvSpPr>
          <p:cNvPr id="53294" name="object 80"/>
          <p:cNvSpPr>
            <a:spLocks noChangeArrowheads="1"/>
          </p:cNvSpPr>
          <p:nvPr/>
        </p:nvSpPr>
        <p:spPr bwMode="auto">
          <a:xfrm>
            <a:off x="1981200" y="5421313"/>
            <a:ext cx="161925" cy="0"/>
          </a:xfrm>
          <a:custGeom>
            <a:avLst/>
            <a:gdLst>
              <a:gd name="T0" fmla="*/ 0 w 161925"/>
              <a:gd name="T1" fmla="*/ 161925 w 161925"/>
            </a:gdLst>
            <a:ahLst/>
            <a:cxnLst/>
            <a:rect l="T0" t="0" r="T1" b="0"/>
            <a:pathLst>
              <a:path w="161925">
                <a:moveTo>
                  <a:pt x="0" y="0"/>
                </a:moveTo>
                <a:lnTo>
                  <a:pt x="161925" y="0"/>
                </a:lnTo>
              </a:path>
            </a:pathLst>
          </a:custGeom>
          <a:noFill/>
          <a:ln w="35560">
            <a:solidFill>
              <a:srgbClr val="99CC00"/>
            </a:solidFill>
            <a:miter lim="800000"/>
            <a:headEnd/>
            <a:tailEnd/>
          </a:ln>
        </p:spPr>
        <p:txBody>
          <a:bodyPr lIns="0" tIns="0" rIns="0" bIns="0"/>
          <a:lstStyle/>
          <a:p>
            <a:endParaRPr lang="id-ID"/>
          </a:p>
        </p:txBody>
      </p:sp>
      <p:sp>
        <p:nvSpPr>
          <p:cNvPr id="77" name="object 77"/>
          <p:cNvSpPr txBox="1"/>
          <p:nvPr/>
        </p:nvSpPr>
        <p:spPr>
          <a:xfrm>
            <a:off x="841375" y="374650"/>
            <a:ext cx="1087438" cy="254000"/>
          </a:xfrm>
          <a:prstGeom prst="rect">
            <a:avLst/>
          </a:prstGeom>
        </p:spPr>
        <p:txBody>
          <a:bodyPr lIns="0" tIns="0" rIns="0" bIns="0"/>
          <a:lstStyle/>
          <a:p>
            <a:pPr marL="12700">
              <a:lnSpc>
                <a:spcPts val="1939"/>
              </a:lnSpc>
              <a:spcBef>
                <a:spcPts val="97"/>
              </a:spcBef>
              <a:defRPr/>
            </a:pPr>
            <a:r>
              <a:rPr dirty="0">
                <a:latin typeface="Arial"/>
                <a:cs typeface="Arial"/>
              </a:rPr>
              <a:t>Perba</a:t>
            </a:r>
            <a:r>
              <a:rPr spc="-9" dirty="0">
                <a:latin typeface="Arial"/>
                <a:cs typeface="Arial"/>
              </a:rPr>
              <a:t>i</a:t>
            </a:r>
            <a:r>
              <a:rPr dirty="0">
                <a:latin typeface="Arial"/>
                <a:cs typeface="Arial"/>
              </a:rPr>
              <a:t>kan</a:t>
            </a:r>
            <a:endParaRPr>
              <a:latin typeface="Arial"/>
              <a:cs typeface="Arial"/>
            </a:endParaRPr>
          </a:p>
        </p:txBody>
      </p:sp>
      <p:sp>
        <p:nvSpPr>
          <p:cNvPr id="53296" name="object 76"/>
          <p:cNvSpPr txBox="1">
            <a:spLocks noChangeArrowheads="1"/>
          </p:cNvSpPr>
          <p:nvPr/>
        </p:nvSpPr>
        <p:spPr bwMode="auto">
          <a:xfrm>
            <a:off x="1933575" y="374650"/>
            <a:ext cx="2508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2:</a:t>
            </a:r>
          </a:p>
        </p:txBody>
      </p:sp>
      <p:sp>
        <p:nvSpPr>
          <p:cNvPr id="53297" name="object 75"/>
          <p:cNvSpPr txBox="1">
            <a:spLocks noChangeArrowheads="1"/>
          </p:cNvSpPr>
          <p:nvPr/>
        </p:nvSpPr>
        <p:spPr bwMode="auto">
          <a:xfrm>
            <a:off x="3700463" y="1933575"/>
            <a:ext cx="280987" cy="227013"/>
          </a:xfrm>
          <a:prstGeom prst="rect">
            <a:avLst/>
          </a:prstGeom>
          <a:noFill/>
          <a:ln w="9525">
            <a:noFill/>
            <a:miter lim="800000"/>
            <a:headEnd/>
            <a:tailEnd/>
          </a:ln>
        </p:spPr>
        <p:txBody>
          <a:bodyPr lIns="0" tIns="0" rIns="0" bIns="0"/>
          <a:lstStyle/>
          <a:p>
            <a:pPr marL="12700">
              <a:lnSpc>
                <a:spcPts val="1725"/>
              </a:lnSpc>
              <a:spcBef>
                <a:spcPts val="88"/>
              </a:spcBef>
            </a:pPr>
            <a:r>
              <a:rPr lang="id-ID" sz="1600">
                <a:solidFill>
                  <a:srgbClr val="333399"/>
                </a:solidFill>
                <a:cs typeface="Arial" charset="0"/>
              </a:rPr>
              <a:t>90</a:t>
            </a:r>
            <a:endParaRPr lang="id-ID" sz="1600">
              <a:cs typeface="Arial" charset="0"/>
            </a:endParaRPr>
          </a:p>
        </p:txBody>
      </p:sp>
      <p:sp>
        <p:nvSpPr>
          <p:cNvPr id="53298" name="object 74"/>
          <p:cNvSpPr txBox="1">
            <a:spLocks noChangeArrowheads="1"/>
          </p:cNvSpPr>
          <p:nvPr/>
        </p:nvSpPr>
        <p:spPr bwMode="auto">
          <a:xfrm>
            <a:off x="5103813" y="3228975"/>
            <a:ext cx="280987" cy="228600"/>
          </a:xfrm>
          <a:prstGeom prst="rect">
            <a:avLst/>
          </a:prstGeom>
          <a:noFill/>
          <a:ln w="9525">
            <a:noFill/>
            <a:miter lim="800000"/>
            <a:headEnd/>
            <a:tailEnd/>
          </a:ln>
        </p:spPr>
        <p:txBody>
          <a:bodyPr lIns="0" tIns="0" rIns="0" bIns="0"/>
          <a:lstStyle/>
          <a:p>
            <a:pPr marL="12700">
              <a:lnSpc>
                <a:spcPts val="1725"/>
              </a:lnSpc>
              <a:spcBef>
                <a:spcPts val="88"/>
              </a:spcBef>
            </a:pPr>
            <a:r>
              <a:rPr lang="id-ID" sz="1600">
                <a:solidFill>
                  <a:srgbClr val="333399"/>
                </a:solidFill>
                <a:cs typeface="Arial" charset="0"/>
              </a:rPr>
              <a:t>40</a:t>
            </a:r>
            <a:endParaRPr lang="id-ID" sz="1600">
              <a:cs typeface="Arial" charset="0"/>
            </a:endParaRPr>
          </a:p>
        </p:txBody>
      </p:sp>
      <p:sp>
        <p:nvSpPr>
          <p:cNvPr id="53299" name="object 73"/>
          <p:cNvSpPr txBox="1">
            <a:spLocks noChangeArrowheads="1"/>
          </p:cNvSpPr>
          <p:nvPr/>
        </p:nvSpPr>
        <p:spPr bwMode="auto">
          <a:xfrm>
            <a:off x="3813175" y="3348038"/>
            <a:ext cx="2889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a:t>
            </a:r>
          </a:p>
        </p:txBody>
      </p:sp>
      <p:sp>
        <p:nvSpPr>
          <p:cNvPr id="72" name="object 72"/>
          <p:cNvSpPr txBox="1"/>
          <p:nvPr/>
        </p:nvSpPr>
        <p:spPr>
          <a:xfrm>
            <a:off x="993775" y="4872038"/>
            <a:ext cx="941388" cy="665162"/>
          </a:xfrm>
          <a:prstGeom prst="rect">
            <a:avLst/>
          </a:prstGeom>
        </p:spPr>
        <p:txBody>
          <a:bodyPr lIns="0" tIns="0" rIns="0" bIns="0"/>
          <a:lstStyle/>
          <a:p>
            <a:pPr marL="12700">
              <a:lnSpc>
                <a:spcPts val="1938"/>
              </a:lnSpc>
              <a:spcBef>
                <a:spcPts val="100"/>
              </a:spcBef>
            </a:pPr>
            <a:r>
              <a:rPr lang="id-ID">
                <a:cs typeface="Arial" charset="0"/>
              </a:rPr>
              <a:t>Jalur 1=</a:t>
            </a:r>
          </a:p>
          <a:p>
            <a:pPr marL="12700">
              <a:lnSpc>
                <a:spcPct val="96000"/>
              </a:lnSpc>
              <a:spcBef>
                <a:spcPts val="1075"/>
              </a:spcBef>
            </a:pPr>
            <a:r>
              <a:rPr lang="id-ID">
                <a:cs typeface="Arial" charset="0"/>
              </a:rPr>
              <a:t>Jalur 2 =</a:t>
            </a:r>
          </a:p>
        </p:txBody>
      </p:sp>
      <p:sp>
        <p:nvSpPr>
          <p:cNvPr id="71" name="object 71"/>
          <p:cNvSpPr txBox="1"/>
          <p:nvPr/>
        </p:nvSpPr>
        <p:spPr>
          <a:xfrm>
            <a:off x="2381250" y="4872038"/>
            <a:ext cx="1803400" cy="254000"/>
          </a:xfrm>
          <a:prstGeom prst="rect">
            <a:avLst/>
          </a:prstGeom>
        </p:spPr>
        <p:txBody>
          <a:bodyPr lIns="0" tIns="0" rIns="0" bIns="0"/>
          <a:lstStyle/>
          <a:p>
            <a:pPr marL="12700">
              <a:lnSpc>
                <a:spcPts val="1939"/>
              </a:lnSpc>
              <a:spcBef>
                <a:spcPts val="97"/>
              </a:spcBef>
              <a:defRPr/>
            </a:pPr>
            <a:r>
              <a:rPr dirty="0">
                <a:latin typeface="Arial"/>
                <a:cs typeface="Arial"/>
              </a:rPr>
              <a:t>=</a:t>
            </a:r>
            <a:r>
              <a:rPr spc="9" dirty="0">
                <a:latin typeface="Arial"/>
                <a:cs typeface="Arial"/>
              </a:rPr>
              <a:t> </a:t>
            </a:r>
            <a:r>
              <a:rPr dirty="0">
                <a:latin typeface="Arial"/>
                <a:cs typeface="Arial"/>
              </a:rPr>
              <a:t>+</a:t>
            </a:r>
            <a:r>
              <a:rPr spc="-129" dirty="0">
                <a:latin typeface="Arial"/>
                <a:cs typeface="Arial"/>
              </a:rPr>
              <a:t>P</a:t>
            </a:r>
            <a:r>
              <a:rPr dirty="0">
                <a:latin typeface="Arial"/>
                <a:cs typeface="Arial"/>
              </a:rPr>
              <a:t>A</a:t>
            </a:r>
            <a:r>
              <a:rPr spc="-104" dirty="0">
                <a:latin typeface="Arial"/>
                <a:cs typeface="Arial"/>
              </a:rPr>
              <a:t> </a:t>
            </a:r>
            <a:r>
              <a:rPr dirty="0">
                <a:latin typeface="Arial"/>
                <a:cs typeface="Arial"/>
              </a:rPr>
              <a:t>– PB + HB</a:t>
            </a:r>
            <a:endParaRPr>
              <a:latin typeface="Arial"/>
              <a:cs typeface="Arial"/>
            </a:endParaRPr>
          </a:p>
        </p:txBody>
      </p:sp>
      <p:sp>
        <p:nvSpPr>
          <p:cNvPr id="70" name="object 70"/>
          <p:cNvSpPr txBox="1"/>
          <p:nvPr/>
        </p:nvSpPr>
        <p:spPr>
          <a:xfrm>
            <a:off x="4187825" y="4872038"/>
            <a:ext cx="2767013" cy="254000"/>
          </a:xfrm>
          <a:prstGeom prst="rect">
            <a:avLst/>
          </a:prstGeom>
        </p:spPr>
        <p:txBody>
          <a:bodyPr lIns="0" tIns="0" rIns="0" bIns="0"/>
          <a:lstStyle/>
          <a:p>
            <a:pPr marL="12700">
              <a:lnSpc>
                <a:spcPts val="1939"/>
              </a:lnSpc>
              <a:spcBef>
                <a:spcPts val="97"/>
              </a:spcBef>
              <a:defRPr/>
            </a:pPr>
            <a:r>
              <a:rPr dirty="0">
                <a:latin typeface="Arial"/>
                <a:cs typeface="Arial"/>
              </a:rPr>
              <a:t>– HA</a:t>
            </a:r>
            <a:r>
              <a:rPr spc="-100" dirty="0">
                <a:latin typeface="Arial"/>
                <a:cs typeface="Arial"/>
              </a:rPr>
              <a:t> </a:t>
            </a:r>
            <a:r>
              <a:rPr dirty="0">
                <a:latin typeface="Arial"/>
                <a:cs typeface="Arial"/>
              </a:rPr>
              <a:t>= +25-1</a:t>
            </a:r>
            <a:r>
              <a:rPr spc="-9" dirty="0">
                <a:latin typeface="Arial"/>
                <a:cs typeface="Arial"/>
              </a:rPr>
              <a:t>0</a:t>
            </a:r>
            <a:r>
              <a:rPr dirty="0">
                <a:latin typeface="Arial"/>
                <a:cs typeface="Arial"/>
              </a:rPr>
              <a:t>+2</a:t>
            </a:r>
            <a:r>
              <a:rPr spc="-4" dirty="0">
                <a:latin typeface="Arial"/>
                <a:cs typeface="Arial"/>
              </a:rPr>
              <a:t>0</a:t>
            </a:r>
            <a:r>
              <a:rPr dirty="0">
                <a:latin typeface="Arial"/>
                <a:cs typeface="Arial"/>
              </a:rPr>
              <a:t>-15</a:t>
            </a:r>
            <a:r>
              <a:rPr spc="4" dirty="0">
                <a:latin typeface="Arial"/>
                <a:cs typeface="Arial"/>
              </a:rPr>
              <a:t> </a:t>
            </a:r>
            <a:r>
              <a:rPr dirty="0">
                <a:latin typeface="Arial"/>
                <a:cs typeface="Arial"/>
              </a:rPr>
              <a:t>=</a:t>
            </a:r>
            <a:r>
              <a:rPr spc="9" dirty="0">
                <a:latin typeface="Arial"/>
                <a:cs typeface="Arial"/>
              </a:rPr>
              <a:t> </a:t>
            </a:r>
            <a:r>
              <a:rPr dirty="0">
                <a:latin typeface="Arial"/>
                <a:cs typeface="Arial"/>
              </a:rPr>
              <a:t>20</a:t>
            </a:r>
            <a:endParaRPr>
              <a:latin typeface="Arial"/>
              <a:cs typeface="Arial"/>
            </a:endParaRPr>
          </a:p>
        </p:txBody>
      </p:sp>
      <p:sp>
        <p:nvSpPr>
          <p:cNvPr id="69" name="object 69"/>
          <p:cNvSpPr txBox="1"/>
          <p:nvPr/>
        </p:nvSpPr>
        <p:spPr>
          <a:xfrm>
            <a:off x="2444750" y="5283200"/>
            <a:ext cx="5927725" cy="254000"/>
          </a:xfrm>
          <a:prstGeom prst="rect">
            <a:avLst/>
          </a:prstGeom>
        </p:spPr>
        <p:txBody>
          <a:bodyPr lIns="0" tIns="0" rIns="0" bIns="0"/>
          <a:lstStyle/>
          <a:p>
            <a:pPr marL="12700">
              <a:lnSpc>
                <a:spcPts val="1939"/>
              </a:lnSpc>
              <a:spcBef>
                <a:spcPts val="97"/>
              </a:spcBef>
              <a:defRPr/>
            </a:pPr>
            <a:r>
              <a:rPr dirty="0">
                <a:latin typeface="Arial"/>
                <a:cs typeface="Arial"/>
              </a:rPr>
              <a:t>= +</a:t>
            </a:r>
            <a:r>
              <a:rPr spc="4" dirty="0">
                <a:latin typeface="Arial"/>
                <a:cs typeface="Arial"/>
              </a:rPr>
              <a:t>W</a:t>
            </a:r>
            <a:r>
              <a:rPr dirty="0">
                <a:latin typeface="Arial"/>
                <a:cs typeface="Arial"/>
              </a:rPr>
              <a:t>C</a:t>
            </a:r>
            <a:r>
              <a:rPr spc="14" dirty="0">
                <a:latin typeface="Arial"/>
                <a:cs typeface="Arial"/>
              </a:rPr>
              <a:t> </a:t>
            </a:r>
            <a:r>
              <a:rPr dirty="0">
                <a:latin typeface="Arial"/>
                <a:cs typeface="Arial"/>
              </a:rPr>
              <a:t>– WB +</a:t>
            </a:r>
            <a:r>
              <a:rPr spc="-4" dirty="0">
                <a:latin typeface="Arial"/>
                <a:cs typeface="Arial"/>
              </a:rPr>
              <a:t> </a:t>
            </a:r>
            <a:r>
              <a:rPr dirty="0">
                <a:latin typeface="Arial"/>
                <a:cs typeface="Arial"/>
              </a:rPr>
              <a:t>PB – PC = +8-5+1</a:t>
            </a:r>
            <a:r>
              <a:rPr spc="-9" dirty="0">
                <a:latin typeface="Arial"/>
                <a:cs typeface="Arial"/>
              </a:rPr>
              <a:t>0</a:t>
            </a:r>
            <a:r>
              <a:rPr dirty="0">
                <a:latin typeface="Arial"/>
                <a:cs typeface="Arial"/>
              </a:rPr>
              <a:t>-19</a:t>
            </a:r>
            <a:r>
              <a:rPr spc="4" dirty="0">
                <a:latin typeface="Arial"/>
                <a:cs typeface="Arial"/>
              </a:rPr>
              <a:t> </a:t>
            </a:r>
            <a:r>
              <a:rPr dirty="0">
                <a:latin typeface="Arial"/>
                <a:cs typeface="Arial"/>
              </a:rPr>
              <a:t>= </a:t>
            </a:r>
            <a:r>
              <a:rPr spc="4" dirty="0">
                <a:latin typeface="Arial"/>
                <a:cs typeface="Arial"/>
              </a:rPr>
              <a:t>-</a:t>
            </a:r>
            <a:r>
              <a:rPr dirty="0">
                <a:latin typeface="Arial"/>
                <a:cs typeface="Arial"/>
              </a:rPr>
              <a:t>6 </a:t>
            </a:r>
            <a:r>
              <a:rPr dirty="0">
                <a:latin typeface="Wingdings"/>
                <a:cs typeface="Wingdings"/>
              </a:rPr>
              <a:t></a:t>
            </a:r>
            <a:r>
              <a:rPr spc="44" dirty="0">
                <a:latin typeface="Times New Roman"/>
                <a:cs typeface="Times New Roman"/>
              </a:rPr>
              <a:t> </a:t>
            </a:r>
            <a:r>
              <a:rPr spc="-25" dirty="0">
                <a:latin typeface="Arial"/>
                <a:cs typeface="Arial"/>
              </a:rPr>
              <a:t>y</a:t>
            </a:r>
            <a:r>
              <a:rPr dirty="0">
                <a:latin typeface="Arial"/>
                <a:cs typeface="Arial"/>
              </a:rPr>
              <a:t>a</a:t>
            </a:r>
            <a:r>
              <a:rPr spc="-9" dirty="0">
                <a:latin typeface="Arial"/>
                <a:cs typeface="Arial"/>
              </a:rPr>
              <a:t>n</a:t>
            </a:r>
            <a:r>
              <a:rPr dirty="0">
                <a:latin typeface="Arial"/>
                <a:cs typeface="Arial"/>
              </a:rPr>
              <a:t>g</a:t>
            </a:r>
            <a:r>
              <a:rPr spc="34" dirty="0">
                <a:latin typeface="Arial"/>
                <a:cs typeface="Arial"/>
              </a:rPr>
              <a:t> </a:t>
            </a:r>
            <a:r>
              <a:rPr dirty="0">
                <a:latin typeface="Arial"/>
                <a:cs typeface="Arial"/>
              </a:rPr>
              <a:t>d</a:t>
            </a:r>
            <a:r>
              <a:rPr spc="-9" dirty="0">
                <a:latin typeface="Arial"/>
                <a:cs typeface="Arial"/>
              </a:rPr>
              <a:t>i</a:t>
            </a:r>
            <a:r>
              <a:rPr dirty="0">
                <a:latin typeface="Arial"/>
                <a:cs typeface="Arial"/>
              </a:rPr>
              <a:t>p</a:t>
            </a:r>
            <a:r>
              <a:rPr spc="-9" dirty="0">
                <a:latin typeface="Arial"/>
                <a:cs typeface="Arial"/>
              </a:rPr>
              <a:t>i</a:t>
            </a:r>
            <a:r>
              <a:rPr dirty="0">
                <a:latin typeface="Arial"/>
                <a:cs typeface="Arial"/>
              </a:rPr>
              <a:t>l</a:t>
            </a:r>
            <a:r>
              <a:rPr spc="-4" dirty="0">
                <a:latin typeface="Arial"/>
                <a:cs typeface="Arial"/>
              </a:rPr>
              <a:t>i</a:t>
            </a:r>
            <a:r>
              <a:rPr dirty="0">
                <a:latin typeface="Arial"/>
                <a:cs typeface="Arial"/>
              </a:rPr>
              <a:t>h</a:t>
            </a:r>
            <a:endParaRPr>
              <a:latin typeface="Arial"/>
              <a:cs typeface="Arial"/>
            </a:endParaRPr>
          </a:p>
        </p:txBody>
      </p:sp>
      <p:sp>
        <p:nvSpPr>
          <p:cNvPr id="67" name="object 67"/>
          <p:cNvSpPr txBox="1"/>
          <p:nvPr/>
        </p:nvSpPr>
        <p:spPr>
          <a:xfrm>
            <a:off x="762000" y="914400"/>
            <a:ext cx="1371600"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440">
              <a:lnSpc>
                <a:spcPct val="95825"/>
              </a:lnSpc>
              <a:spcBef>
                <a:spcPts val="464"/>
              </a:spcBef>
              <a:defRPr/>
            </a:pPr>
            <a:r>
              <a:rPr sz="1600" dirty="0">
                <a:latin typeface="Arial"/>
                <a:cs typeface="Arial"/>
              </a:rPr>
              <a:t>Dari</a:t>
            </a:r>
            <a:endParaRPr sz="1600">
              <a:latin typeface="Arial"/>
              <a:cs typeface="Arial"/>
            </a:endParaRPr>
          </a:p>
        </p:txBody>
      </p:sp>
      <p:sp>
        <p:nvSpPr>
          <p:cNvPr id="66" name="object 66"/>
          <p:cNvSpPr txBox="1"/>
          <p:nvPr/>
        </p:nvSpPr>
        <p:spPr>
          <a:xfrm>
            <a:off x="2133600" y="914400"/>
            <a:ext cx="1431925" cy="658813"/>
          </a:xfrm>
          <a:prstGeom prst="rect">
            <a:avLst/>
          </a:prstGeom>
        </p:spPr>
        <p:txBody>
          <a:bodyPr lIns="0" tIns="0" rIns="0" bIns="0"/>
          <a:lstStyle/>
          <a:p>
            <a:pPr marL="264541">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65" name="object 65"/>
          <p:cNvSpPr txBox="1"/>
          <p:nvPr/>
        </p:nvSpPr>
        <p:spPr>
          <a:xfrm>
            <a:off x="3565525" y="914400"/>
            <a:ext cx="1403350" cy="658813"/>
          </a:xfrm>
          <a:prstGeom prst="rect">
            <a:avLst/>
          </a:prstGeom>
        </p:spPr>
        <p:txBody>
          <a:bodyPr lIns="0" tIns="0" rIns="0" bIns="0"/>
          <a:lstStyle/>
          <a:p>
            <a:pPr marL="245110">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64" name="object 64"/>
          <p:cNvSpPr txBox="1"/>
          <p:nvPr/>
        </p:nvSpPr>
        <p:spPr>
          <a:xfrm>
            <a:off x="4968875" y="914400"/>
            <a:ext cx="1401763" cy="658813"/>
          </a:xfrm>
          <a:prstGeom prst="rect">
            <a:avLst/>
          </a:prstGeom>
        </p:spPr>
        <p:txBody>
          <a:bodyPr lIns="0" tIns="0" rIns="0" bIns="0"/>
          <a:lstStyle/>
          <a:p>
            <a:pPr marL="239267">
              <a:lnSpc>
                <a:spcPct val="95825"/>
              </a:lnSpc>
              <a:spcBef>
                <a:spcPts val="420"/>
              </a:spcBef>
              <a:defRPr/>
            </a:pPr>
            <a:r>
              <a:rPr sz="1600" dirty="0">
                <a:latin typeface="Arial"/>
                <a:cs typeface="Arial"/>
              </a:rPr>
              <a:t>Gudang</a:t>
            </a:r>
            <a:r>
              <a:rPr sz="1600" spc="-56" dirty="0">
                <a:latin typeface="Arial"/>
                <a:cs typeface="Arial"/>
              </a:rPr>
              <a:t> </a:t>
            </a:r>
            <a:r>
              <a:rPr sz="1600" dirty="0">
                <a:latin typeface="Arial"/>
                <a:cs typeface="Arial"/>
              </a:rPr>
              <a:t>C</a:t>
            </a:r>
            <a:endParaRPr sz="1600">
              <a:latin typeface="Arial"/>
              <a:cs typeface="Arial"/>
            </a:endParaRPr>
          </a:p>
        </p:txBody>
      </p:sp>
      <p:sp>
        <p:nvSpPr>
          <p:cNvPr id="63" name="object 63"/>
          <p:cNvSpPr txBox="1"/>
          <p:nvPr/>
        </p:nvSpPr>
        <p:spPr>
          <a:xfrm>
            <a:off x="6370638" y="9144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62" name="object 62"/>
          <p:cNvSpPr txBox="1"/>
          <p:nvPr/>
        </p:nvSpPr>
        <p:spPr>
          <a:xfrm>
            <a:off x="762000" y="1573213"/>
            <a:ext cx="1371600" cy="636587"/>
          </a:xfrm>
          <a:prstGeom prst="rect">
            <a:avLst/>
          </a:prstGeom>
        </p:spPr>
        <p:txBody>
          <a:bodyPr lIns="0" tIns="0" rIns="0" bIns="0"/>
          <a:lstStyle/>
          <a:p>
            <a:pPr marL="273710">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3310" name="object 61"/>
          <p:cNvSpPr txBox="1">
            <a:spLocks noChangeArrowheads="1"/>
          </p:cNvSpPr>
          <p:nvPr/>
        </p:nvSpPr>
        <p:spPr bwMode="auto">
          <a:xfrm>
            <a:off x="2133600" y="1573213"/>
            <a:ext cx="7620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60" name="object 60"/>
          <p:cNvSpPr txBox="1"/>
          <p:nvPr/>
        </p:nvSpPr>
        <p:spPr>
          <a:xfrm>
            <a:off x="2895600" y="1573213"/>
            <a:ext cx="609600" cy="373062"/>
          </a:xfrm>
          <a:prstGeom prst="rect">
            <a:avLst/>
          </a:prstGeom>
        </p:spPr>
        <p:txBody>
          <a:bodyPr lIns="0" tIns="0" rIns="0" bIns="0"/>
          <a:lstStyle/>
          <a:p>
            <a:pPr>
              <a:lnSpc>
                <a:spcPts val="600"/>
              </a:lnSpc>
              <a:spcBef>
                <a:spcPts val="33"/>
              </a:spcBef>
              <a:defRPr/>
            </a:pPr>
            <a:endParaRPr sz="600"/>
          </a:p>
          <a:p>
            <a:pPr marL="191769">
              <a:lnSpc>
                <a:spcPct val="95825"/>
              </a:lnSpc>
              <a:defRPr/>
            </a:pPr>
            <a:r>
              <a:rPr sz="1600" dirty="0">
                <a:solidFill>
                  <a:srgbClr val="FF0000"/>
                </a:solidFill>
                <a:latin typeface="Arial"/>
                <a:cs typeface="Arial"/>
              </a:rPr>
              <a:t>20</a:t>
            </a:r>
            <a:endParaRPr sz="1600">
              <a:latin typeface="Arial"/>
              <a:cs typeface="Arial"/>
            </a:endParaRPr>
          </a:p>
        </p:txBody>
      </p:sp>
      <p:sp>
        <p:nvSpPr>
          <p:cNvPr id="53312" name="object 59"/>
          <p:cNvSpPr txBox="1">
            <a:spLocks noChangeArrowheads="1"/>
          </p:cNvSpPr>
          <p:nvPr/>
        </p:nvSpPr>
        <p:spPr bwMode="auto">
          <a:xfrm>
            <a:off x="3505200" y="15732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 name="object 58"/>
          <p:cNvSpPr txBox="1"/>
          <p:nvPr/>
        </p:nvSpPr>
        <p:spPr>
          <a:xfrm>
            <a:off x="3565525" y="1573213"/>
            <a:ext cx="777875" cy="373062"/>
          </a:xfrm>
          <a:prstGeom prst="rect">
            <a:avLst/>
          </a:prstGeom>
        </p:spPr>
        <p:txBody>
          <a:bodyPr lIns="0" tIns="0" rIns="0" bIns="0"/>
          <a:lstStyle/>
          <a:p>
            <a:pPr>
              <a:lnSpc>
                <a:spcPts val="1200"/>
              </a:lnSpc>
              <a:spcBef>
                <a:spcPts val="37"/>
              </a:spcBef>
              <a:defRPr/>
            </a:pPr>
            <a:endParaRPr sz="1200"/>
          </a:p>
          <a:p>
            <a:pPr marL="412750">
              <a:lnSpc>
                <a:spcPts val="1700"/>
              </a:lnSpc>
              <a:spcBef>
                <a:spcPts val="85"/>
              </a:spcBef>
              <a:defRPr/>
            </a:pPr>
            <a:r>
              <a:rPr sz="2700" baseline="-11273" dirty="0">
                <a:latin typeface="Arial"/>
                <a:cs typeface="Arial"/>
              </a:rPr>
              <a:t>(-)</a:t>
            </a:r>
            <a:endParaRPr>
              <a:latin typeface="Arial"/>
              <a:cs typeface="Arial"/>
            </a:endParaRPr>
          </a:p>
        </p:txBody>
      </p:sp>
      <p:sp>
        <p:nvSpPr>
          <p:cNvPr id="57" name="object 57"/>
          <p:cNvSpPr txBox="1"/>
          <p:nvPr/>
        </p:nvSpPr>
        <p:spPr>
          <a:xfrm>
            <a:off x="4343400" y="15732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3315" name="object 56"/>
          <p:cNvSpPr txBox="1">
            <a:spLocks noChangeArrowheads="1"/>
          </p:cNvSpPr>
          <p:nvPr/>
        </p:nvSpPr>
        <p:spPr bwMode="auto">
          <a:xfrm>
            <a:off x="4968875" y="1573213"/>
            <a:ext cx="136525" cy="484187"/>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16" name="object 55"/>
          <p:cNvSpPr txBox="1">
            <a:spLocks noChangeArrowheads="1"/>
          </p:cNvSpPr>
          <p:nvPr/>
        </p:nvSpPr>
        <p:spPr bwMode="auto">
          <a:xfrm>
            <a:off x="5105400" y="1573213"/>
            <a:ext cx="6096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 name="object 54"/>
          <p:cNvSpPr txBox="1"/>
          <p:nvPr/>
        </p:nvSpPr>
        <p:spPr>
          <a:xfrm>
            <a:off x="5715000" y="15732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3318" name="object 53"/>
          <p:cNvSpPr txBox="1">
            <a:spLocks noChangeArrowheads="1"/>
          </p:cNvSpPr>
          <p:nvPr/>
        </p:nvSpPr>
        <p:spPr bwMode="auto">
          <a:xfrm>
            <a:off x="6324600" y="15732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2" name="object 52"/>
          <p:cNvSpPr txBox="1"/>
          <p:nvPr/>
        </p:nvSpPr>
        <p:spPr>
          <a:xfrm>
            <a:off x="6370638" y="1573213"/>
            <a:ext cx="1401762" cy="6365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3320" name="object 51"/>
          <p:cNvSpPr txBox="1">
            <a:spLocks noChangeArrowheads="1"/>
          </p:cNvSpPr>
          <p:nvPr/>
        </p:nvSpPr>
        <p:spPr bwMode="auto">
          <a:xfrm>
            <a:off x="2133600" y="1946275"/>
            <a:ext cx="1431925" cy="2635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0" name="object 50"/>
          <p:cNvSpPr txBox="1"/>
          <p:nvPr/>
        </p:nvSpPr>
        <p:spPr>
          <a:xfrm>
            <a:off x="3565525" y="1946275"/>
            <a:ext cx="844550" cy="111125"/>
          </a:xfrm>
          <a:prstGeom prst="rect">
            <a:avLst/>
          </a:prstGeom>
        </p:spPr>
        <p:txBody>
          <a:bodyPr lIns="0" tIns="0" rIns="0" bIns="0"/>
          <a:lstStyle/>
          <a:p>
            <a:pPr marL="25400">
              <a:lnSpc>
                <a:spcPts val="850"/>
              </a:lnSpc>
              <a:spcBef>
                <a:spcPts val="25"/>
              </a:spcBef>
              <a:defRPr/>
            </a:pPr>
            <a:endParaRPr sz="850"/>
          </a:p>
        </p:txBody>
      </p:sp>
      <p:sp>
        <p:nvSpPr>
          <p:cNvPr id="49" name="object 49"/>
          <p:cNvSpPr txBox="1"/>
          <p:nvPr/>
        </p:nvSpPr>
        <p:spPr>
          <a:xfrm>
            <a:off x="4410075" y="1946275"/>
            <a:ext cx="558800" cy="111125"/>
          </a:xfrm>
          <a:prstGeom prst="rect">
            <a:avLst/>
          </a:prstGeom>
        </p:spPr>
        <p:txBody>
          <a:bodyPr lIns="0" tIns="0" rIns="0" bIns="0"/>
          <a:lstStyle/>
          <a:p>
            <a:pPr marL="25400">
              <a:lnSpc>
                <a:spcPts val="850"/>
              </a:lnSpc>
              <a:spcBef>
                <a:spcPts val="25"/>
              </a:spcBef>
              <a:defRPr/>
            </a:pPr>
            <a:endParaRPr sz="850"/>
          </a:p>
        </p:txBody>
      </p:sp>
      <p:sp>
        <p:nvSpPr>
          <p:cNvPr id="53323" name="object 48"/>
          <p:cNvSpPr txBox="1">
            <a:spLocks noChangeArrowheads="1"/>
          </p:cNvSpPr>
          <p:nvPr/>
        </p:nvSpPr>
        <p:spPr bwMode="auto">
          <a:xfrm>
            <a:off x="5105400" y="1946275"/>
            <a:ext cx="1265238" cy="263525"/>
          </a:xfrm>
          <a:prstGeom prst="rect">
            <a:avLst/>
          </a:prstGeom>
          <a:noFill/>
          <a:ln w="9525">
            <a:noFill/>
            <a:miter lim="800000"/>
            <a:headEnd/>
            <a:tailEnd/>
          </a:ln>
        </p:spPr>
        <p:txBody>
          <a:bodyPr lIns="0" tIns="0" rIns="0" bIns="0"/>
          <a:lstStyle/>
          <a:p>
            <a:pPr marL="238125">
              <a:lnSpc>
                <a:spcPts val="1638"/>
              </a:lnSpc>
              <a:spcBef>
                <a:spcPts val="75"/>
              </a:spcBef>
            </a:pPr>
            <a:r>
              <a:rPr lang="id-ID" sz="2700" baseline="2000">
                <a:cs typeface="Arial" charset="0"/>
              </a:rPr>
              <a:t>+</a:t>
            </a:r>
            <a:endParaRPr lang="id-ID">
              <a:cs typeface="Arial" charset="0"/>
            </a:endParaRPr>
          </a:p>
        </p:txBody>
      </p:sp>
      <p:sp>
        <p:nvSpPr>
          <p:cNvPr id="53324" name="object 47"/>
          <p:cNvSpPr txBox="1">
            <a:spLocks noChangeArrowheads="1"/>
          </p:cNvSpPr>
          <p:nvPr/>
        </p:nvSpPr>
        <p:spPr bwMode="auto">
          <a:xfrm>
            <a:off x="3565525" y="2057400"/>
            <a:ext cx="701675" cy="1524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25" name="object 46"/>
          <p:cNvSpPr txBox="1">
            <a:spLocks noChangeArrowheads="1"/>
          </p:cNvSpPr>
          <p:nvPr/>
        </p:nvSpPr>
        <p:spPr bwMode="auto">
          <a:xfrm>
            <a:off x="4267200" y="2057400"/>
            <a:ext cx="142875" cy="1524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26" name="object 45"/>
          <p:cNvSpPr txBox="1">
            <a:spLocks noChangeArrowheads="1"/>
          </p:cNvSpPr>
          <p:nvPr/>
        </p:nvSpPr>
        <p:spPr bwMode="auto">
          <a:xfrm>
            <a:off x="4410075" y="2057400"/>
            <a:ext cx="558800" cy="1524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27" name="object 44"/>
          <p:cNvSpPr txBox="1">
            <a:spLocks noChangeArrowheads="1"/>
          </p:cNvSpPr>
          <p:nvPr/>
        </p:nvSpPr>
        <p:spPr bwMode="auto">
          <a:xfrm>
            <a:off x="4968875" y="2057400"/>
            <a:ext cx="136525" cy="1524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762000" y="2209800"/>
            <a:ext cx="1371600" cy="658813"/>
          </a:xfrm>
          <a:prstGeom prst="rect">
            <a:avLst/>
          </a:prstGeom>
        </p:spPr>
        <p:txBody>
          <a:bodyPr lIns="0" tIns="0" rIns="0" bIns="0"/>
          <a:lstStyle/>
          <a:p>
            <a:pPr marL="296570">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42" name="object 42"/>
          <p:cNvSpPr txBox="1"/>
          <p:nvPr/>
        </p:nvSpPr>
        <p:spPr>
          <a:xfrm>
            <a:off x="2133600" y="2209800"/>
            <a:ext cx="685800" cy="346075"/>
          </a:xfrm>
          <a:prstGeom prst="rect">
            <a:avLst/>
          </a:prstGeom>
        </p:spPr>
        <p:txBody>
          <a:bodyPr lIns="0" tIns="0" rIns="0" bIns="0"/>
          <a:lstStyle/>
          <a:p>
            <a:pPr>
              <a:lnSpc>
                <a:spcPts val="1000"/>
              </a:lnSpc>
              <a:spcBef>
                <a:spcPts val="28"/>
              </a:spcBef>
              <a:defRPr/>
            </a:pPr>
            <a:endParaRPr sz="1000"/>
          </a:p>
          <a:p>
            <a:pPr marL="244094">
              <a:lnSpc>
                <a:spcPts val="1695"/>
              </a:lnSpc>
              <a:spcBef>
                <a:spcPts val="84"/>
              </a:spcBef>
              <a:defRPr/>
            </a:pPr>
            <a:r>
              <a:rPr sz="2700" baseline="-11273" dirty="0">
                <a:latin typeface="Arial"/>
                <a:cs typeface="Arial"/>
              </a:rPr>
              <a:t>(-)</a:t>
            </a:r>
            <a:endParaRPr>
              <a:latin typeface="Arial"/>
              <a:cs typeface="Arial"/>
            </a:endParaRPr>
          </a:p>
        </p:txBody>
      </p:sp>
      <p:sp>
        <p:nvSpPr>
          <p:cNvPr id="53330" name="object 41"/>
          <p:cNvSpPr txBox="1">
            <a:spLocks noChangeArrowheads="1"/>
          </p:cNvSpPr>
          <p:nvPr/>
        </p:nvSpPr>
        <p:spPr bwMode="auto">
          <a:xfrm>
            <a:off x="2819400" y="2209800"/>
            <a:ext cx="609600"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15</a:t>
            </a:r>
            <a:endParaRPr lang="id-ID" sz="1600">
              <a:cs typeface="Arial" charset="0"/>
            </a:endParaRPr>
          </a:p>
        </p:txBody>
      </p:sp>
      <p:sp>
        <p:nvSpPr>
          <p:cNvPr id="53331" name="object 40"/>
          <p:cNvSpPr txBox="1">
            <a:spLocks noChangeArrowheads="1"/>
          </p:cNvSpPr>
          <p:nvPr/>
        </p:nvSpPr>
        <p:spPr bwMode="auto">
          <a:xfrm>
            <a:off x="3429000" y="2209800"/>
            <a:ext cx="136525"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9" name="object 39"/>
          <p:cNvSpPr txBox="1"/>
          <p:nvPr/>
        </p:nvSpPr>
        <p:spPr>
          <a:xfrm>
            <a:off x="3565525" y="2209800"/>
            <a:ext cx="746125" cy="658813"/>
          </a:xfrm>
          <a:prstGeom prst="rect">
            <a:avLst/>
          </a:prstGeom>
        </p:spPr>
        <p:txBody>
          <a:bodyPr lIns="0" tIns="0" rIns="0" bIns="0"/>
          <a:lstStyle/>
          <a:p>
            <a:pPr>
              <a:lnSpc>
                <a:spcPts val="1000"/>
              </a:lnSpc>
              <a:spcBef>
                <a:spcPts val="25"/>
              </a:spcBef>
            </a:pPr>
            <a:endParaRPr lang="id-ID" sz="1000"/>
          </a:p>
          <a:p>
            <a:pPr>
              <a:lnSpc>
                <a:spcPts val="1988"/>
              </a:lnSpc>
              <a:spcBef>
                <a:spcPts val="100"/>
              </a:spcBef>
            </a:pPr>
            <a:r>
              <a:rPr lang="id-ID" sz="2700" baseline="-3000">
                <a:cs typeface="Arial" charset="0"/>
              </a:rPr>
              <a:t>(+)</a:t>
            </a:r>
            <a:endParaRPr lang="id-ID">
              <a:cs typeface="Arial" charset="0"/>
            </a:endParaRPr>
          </a:p>
          <a:p>
            <a:pPr>
              <a:lnSpc>
                <a:spcPts val="1550"/>
              </a:lnSpc>
            </a:pPr>
            <a:r>
              <a:rPr lang="id-ID" sz="2400" baseline="2000">
                <a:solidFill>
                  <a:srgbClr val="333399"/>
                </a:solidFill>
                <a:cs typeface="Arial" charset="0"/>
              </a:rPr>
              <a:t>10</a:t>
            </a:r>
            <a:endParaRPr lang="id-ID" sz="1600">
              <a:cs typeface="Arial" charset="0"/>
            </a:endParaRPr>
          </a:p>
        </p:txBody>
      </p:sp>
      <p:sp>
        <p:nvSpPr>
          <p:cNvPr id="53333" name="object 38"/>
          <p:cNvSpPr txBox="1">
            <a:spLocks noChangeArrowheads="1"/>
          </p:cNvSpPr>
          <p:nvPr/>
        </p:nvSpPr>
        <p:spPr bwMode="auto">
          <a:xfrm>
            <a:off x="4267200" y="2209800"/>
            <a:ext cx="762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34" name="object 37"/>
          <p:cNvSpPr txBox="1">
            <a:spLocks noChangeArrowheads="1"/>
          </p:cNvSpPr>
          <p:nvPr/>
        </p:nvSpPr>
        <p:spPr bwMode="auto">
          <a:xfrm>
            <a:off x="4343400" y="2209800"/>
            <a:ext cx="625475"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20</a:t>
            </a:r>
            <a:endParaRPr lang="id-ID" sz="1600">
              <a:cs typeface="Arial" charset="0"/>
            </a:endParaRPr>
          </a:p>
        </p:txBody>
      </p:sp>
      <p:sp>
        <p:nvSpPr>
          <p:cNvPr id="53335" name="object 36"/>
          <p:cNvSpPr txBox="1">
            <a:spLocks noChangeArrowheads="1"/>
          </p:cNvSpPr>
          <p:nvPr/>
        </p:nvSpPr>
        <p:spPr bwMode="auto">
          <a:xfrm>
            <a:off x="4968875" y="2209800"/>
            <a:ext cx="746125" cy="219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36" name="object 35"/>
          <p:cNvSpPr txBox="1">
            <a:spLocks noChangeArrowheads="1"/>
          </p:cNvSpPr>
          <p:nvPr/>
        </p:nvSpPr>
        <p:spPr bwMode="auto">
          <a:xfrm>
            <a:off x="5715000" y="2209800"/>
            <a:ext cx="609600"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10</a:t>
            </a:r>
            <a:endParaRPr lang="id-ID" sz="1600">
              <a:cs typeface="Arial" charset="0"/>
            </a:endParaRPr>
          </a:p>
        </p:txBody>
      </p:sp>
      <p:sp>
        <p:nvSpPr>
          <p:cNvPr id="53337" name="object 34"/>
          <p:cNvSpPr txBox="1">
            <a:spLocks noChangeArrowheads="1"/>
          </p:cNvSpPr>
          <p:nvPr/>
        </p:nvSpPr>
        <p:spPr bwMode="auto">
          <a:xfrm>
            <a:off x="6324600" y="2209800"/>
            <a:ext cx="46038"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3" name="object 33"/>
          <p:cNvSpPr txBox="1"/>
          <p:nvPr/>
        </p:nvSpPr>
        <p:spPr>
          <a:xfrm>
            <a:off x="6370638" y="22098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3339" name="object 32"/>
          <p:cNvSpPr txBox="1">
            <a:spLocks noChangeArrowheads="1"/>
          </p:cNvSpPr>
          <p:nvPr/>
        </p:nvSpPr>
        <p:spPr bwMode="auto">
          <a:xfrm>
            <a:off x="4968875" y="2428875"/>
            <a:ext cx="441325" cy="4397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40" name="object 31"/>
          <p:cNvSpPr txBox="1">
            <a:spLocks noChangeArrowheads="1"/>
          </p:cNvSpPr>
          <p:nvPr/>
        </p:nvSpPr>
        <p:spPr bwMode="auto">
          <a:xfrm>
            <a:off x="5410200" y="2428875"/>
            <a:ext cx="304800" cy="1270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41" name="object 30"/>
          <p:cNvSpPr txBox="1">
            <a:spLocks noChangeArrowheads="1"/>
          </p:cNvSpPr>
          <p:nvPr/>
        </p:nvSpPr>
        <p:spPr bwMode="auto">
          <a:xfrm>
            <a:off x="2133600" y="2555875"/>
            <a:ext cx="1431925" cy="312738"/>
          </a:xfrm>
          <a:prstGeom prst="rect">
            <a:avLst/>
          </a:prstGeom>
          <a:noFill/>
          <a:ln w="9525">
            <a:noFill/>
            <a:miter lim="800000"/>
            <a:headEnd/>
            <a:tailEnd/>
          </a:ln>
        </p:spPr>
        <p:txBody>
          <a:bodyPr lIns="0" tIns="0" rIns="0" bIns="0"/>
          <a:lstStyle/>
          <a:p>
            <a:pPr marL="90488">
              <a:lnSpc>
                <a:spcPct val="96000"/>
              </a:lnSpc>
            </a:pPr>
            <a:r>
              <a:rPr lang="id-ID" sz="1600">
                <a:solidFill>
                  <a:srgbClr val="003366"/>
                </a:solidFill>
                <a:cs typeface="Arial" charset="0"/>
              </a:rPr>
              <a:t>50</a:t>
            </a:r>
            <a:endParaRPr lang="id-ID" sz="1600">
              <a:cs typeface="Arial" charset="0"/>
            </a:endParaRPr>
          </a:p>
        </p:txBody>
      </p:sp>
      <p:sp>
        <p:nvSpPr>
          <p:cNvPr id="53342" name="object 29"/>
          <p:cNvSpPr txBox="1">
            <a:spLocks noChangeArrowheads="1"/>
          </p:cNvSpPr>
          <p:nvPr/>
        </p:nvSpPr>
        <p:spPr bwMode="auto">
          <a:xfrm>
            <a:off x="4267200" y="2555875"/>
            <a:ext cx="701675" cy="3127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43" name="object 28"/>
          <p:cNvSpPr txBox="1">
            <a:spLocks noChangeArrowheads="1"/>
          </p:cNvSpPr>
          <p:nvPr/>
        </p:nvSpPr>
        <p:spPr bwMode="auto">
          <a:xfrm>
            <a:off x="5410200" y="2555875"/>
            <a:ext cx="960438" cy="3127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7" name="object 27"/>
          <p:cNvSpPr txBox="1"/>
          <p:nvPr/>
        </p:nvSpPr>
        <p:spPr>
          <a:xfrm>
            <a:off x="762000" y="2868613"/>
            <a:ext cx="1371600" cy="714375"/>
          </a:xfrm>
          <a:prstGeom prst="rect">
            <a:avLst/>
          </a:prstGeom>
        </p:spPr>
        <p:txBody>
          <a:bodyPr lIns="0" tIns="0" rIns="0" bIns="0"/>
          <a:lstStyle/>
          <a:p>
            <a:pPr marL="302666">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3345" name="object 26"/>
          <p:cNvSpPr txBox="1">
            <a:spLocks noChangeArrowheads="1"/>
          </p:cNvSpPr>
          <p:nvPr/>
        </p:nvSpPr>
        <p:spPr bwMode="auto">
          <a:xfrm>
            <a:off x="2133600" y="2868613"/>
            <a:ext cx="7620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5" name="object 25"/>
          <p:cNvSpPr txBox="1"/>
          <p:nvPr/>
        </p:nvSpPr>
        <p:spPr>
          <a:xfrm>
            <a:off x="2895600" y="2868613"/>
            <a:ext cx="609600" cy="373062"/>
          </a:xfrm>
          <a:prstGeom prst="rect">
            <a:avLst/>
          </a:prstGeom>
        </p:spPr>
        <p:txBody>
          <a:bodyPr lIns="0" tIns="0" rIns="0" bIns="0"/>
          <a:lstStyle/>
          <a:p>
            <a:pPr>
              <a:lnSpc>
                <a:spcPts val="600"/>
              </a:lnSpc>
              <a:spcBef>
                <a:spcPts val="36"/>
              </a:spcBef>
              <a:defRPr/>
            </a:pPr>
            <a:endParaRPr sz="600"/>
          </a:p>
          <a:p>
            <a:pPr marL="191769">
              <a:lnSpc>
                <a:spcPct val="95825"/>
              </a:lnSpc>
              <a:defRPr/>
            </a:pPr>
            <a:r>
              <a:rPr sz="1600" dirty="0">
                <a:solidFill>
                  <a:srgbClr val="FF0000"/>
                </a:solidFill>
                <a:latin typeface="Arial"/>
                <a:cs typeface="Arial"/>
              </a:rPr>
              <a:t>25</a:t>
            </a:r>
            <a:endParaRPr sz="1600">
              <a:latin typeface="Arial"/>
              <a:cs typeface="Arial"/>
            </a:endParaRPr>
          </a:p>
        </p:txBody>
      </p:sp>
      <p:sp>
        <p:nvSpPr>
          <p:cNvPr id="53347" name="object 24"/>
          <p:cNvSpPr txBox="1">
            <a:spLocks noChangeArrowheads="1"/>
          </p:cNvSpPr>
          <p:nvPr/>
        </p:nvSpPr>
        <p:spPr bwMode="auto">
          <a:xfrm>
            <a:off x="3505200" y="28686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48" name="object 23"/>
          <p:cNvSpPr txBox="1">
            <a:spLocks noChangeArrowheads="1"/>
          </p:cNvSpPr>
          <p:nvPr/>
        </p:nvSpPr>
        <p:spPr bwMode="auto">
          <a:xfrm>
            <a:off x="3565525" y="2868613"/>
            <a:ext cx="701675" cy="1889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49" name="object 22"/>
          <p:cNvSpPr txBox="1">
            <a:spLocks noChangeArrowheads="1"/>
          </p:cNvSpPr>
          <p:nvPr/>
        </p:nvSpPr>
        <p:spPr bwMode="auto">
          <a:xfrm>
            <a:off x="4267200" y="2868613"/>
            <a:ext cx="76200" cy="1889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1" name="object 21"/>
          <p:cNvSpPr txBox="1"/>
          <p:nvPr/>
        </p:nvSpPr>
        <p:spPr>
          <a:xfrm>
            <a:off x="4343400" y="2868613"/>
            <a:ext cx="625475" cy="373062"/>
          </a:xfrm>
          <a:prstGeom prst="rect">
            <a:avLst/>
          </a:prstGeom>
        </p:spPr>
        <p:txBody>
          <a:bodyPr lIns="0" tIns="0" rIns="0" bIns="0"/>
          <a:lstStyle/>
          <a:p>
            <a:pPr>
              <a:lnSpc>
                <a:spcPts val="600"/>
              </a:lnSpc>
              <a:spcBef>
                <a:spcPts val="36"/>
              </a:spcBef>
              <a:defRPr/>
            </a:pPr>
            <a:endParaRPr sz="600"/>
          </a:p>
          <a:p>
            <a:pPr marL="191770">
              <a:lnSpc>
                <a:spcPct val="95825"/>
              </a:lnSpc>
              <a:defRPr/>
            </a:pPr>
            <a:r>
              <a:rPr sz="1600" dirty="0">
                <a:solidFill>
                  <a:srgbClr val="FF0000"/>
                </a:solidFill>
                <a:latin typeface="Arial"/>
                <a:cs typeface="Arial"/>
              </a:rPr>
              <a:t>10</a:t>
            </a:r>
            <a:endParaRPr sz="1600">
              <a:latin typeface="Arial"/>
              <a:cs typeface="Arial"/>
            </a:endParaRPr>
          </a:p>
        </p:txBody>
      </p:sp>
      <p:sp>
        <p:nvSpPr>
          <p:cNvPr id="53351" name="object 20"/>
          <p:cNvSpPr txBox="1">
            <a:spLocks noChangeArrowheads="1"/>
          </p:cNvSpPr>
          <p:nvPr/>
        </p:nvSpPr>
        <p:spPr bwMode="auto">
          <a:xfrm>
            <a:off x="4968875" y="2868613"/>
            <a:ext cx="298450" cy="636587"/>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52" name="object 19"/>
          <p:cNvSpPr txBox="1">
            <a:spLocks noChangeArrowheads="1"/>
          </p:cNvSpPr>
          <p:nvPr/>
        </p:nvSpPr>
        <p:spPr bwMode="auto">
          <a:xfrm>
            <a:off x="5267325" y="2868613"/>
            <a:ext cx="142875" cy="331787"/>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53" name="object 18"/>
          <p:cNvSpPr txBox="1">
            <a:spLocks noChangeArrowheads="1"/>
          </p:cNvSpPr>
          <p:nvPr/>
        </p:nvSpPr>
        <p:spPr bwMode="auto">
          <a:xfrm>
            <a:off x="5410200" y="2868613"/>
            <a:ext cx="304800" cy="331787"/>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7" name="object 17"/>
          <p:cNvSpPr txBox="1"/>
          <p:nvPr/>
        </p:nvSpPr>
        <p:spPr>
          <a:xfrm>
            <a:off x="5715000" y="2868613"/>
            <a:ext cx="609600" cy="373062"/>
          </a:xfrm>
          <a:prstGeom prst="rect">
            <a:avLst/>
          </a:prstGeom>
        </p:spPr>
        <p:txBody>
          <a:bodyPr lIns="0" tIns="0" rIns="0" bIns="0"/>
          <a:lstStyle/>
          <a:p>
            <a:pPr>
              <a:lnSpc>
                <a:spcPts val="600"/>
              </a:lnSpc>
              <a:spcBef>
                <a:spcPts val="36"/>
              </a:spcBef>
              <a:defRPr/>
            </a:pPr>
            <a:endParaRPr sz="600"/>
          </a:p>
          <a:p>
            <a:pPr marL="192024">
              <a:lnSpc>
                <a:spcPct val="95825"/>
              </a:lnSpc>
              <a:defRPr/>
            </a:pPr>
            <a:r>
              <a:rPr sz="1600" dirty="0">
                <a:solidFill>
                  <a:srgbClr val="FF0000"/>
                </a:solidFill>
                <a:latin typeface="Arial"/>
                <a:cs typeface="Arial"/>
              </a:rPr>
              <a:t>19</a:t>
            </a:r>
            <a:endParaRPr sz="1600">
              <a:latin typeface="Arial"/>
              <a:cs typeface="Arial"/>
            </a:endParaRPr>
          </a:p>
        </p:txBody>
      </p:sp>
      <p:sp>
        <p:nvSpPr>
          <p:cNvPr id="53355" name="object 16"/>
          <p:cNvSpPr txBox="1">
            <a:spLocks noChangeArrowheads="1"/>
          </p:cNvSpPr>
          <p:nvPr/>
        </p:nvSpPr>
        <p:spPr bwMode="auto">
          <a:xfrm>
            <a:off x="6324600" y="28686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5" name="object 15"/>
          <p:cNvSpPr txBox="1"/>
          <p:nvPr/>
        </p:nvSpPr>
        <p:spPr>
          <a:xfrm>
            <a:off x="6370638" y="28686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3357" name="object 14"/>
          <p:cNvSpPr txBox="1">
            <a:spLocks noChangeArrowheads="1"/>
          </p:cNvSpPr>
          <p:nvPr/>
        </p:nvSpPr>
        <p:spPr bwMode="auto">
          <a:xfrm>
            <a:off x="3565525" y="3057525"/>
            <a:ext cx="777875" cy="18415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3358" name="object 13"/>
          <p:cNvSpPr txBox="1">
            <a:spLocks noChangeArrowheads="1"/>
          </p:cNvSpPr>
          <p:nvPr/>
        </p:nvSpPr>
        <p:spPr bwMode="auto">
          <a:xfrm>
            <a:off x="5267325" y="3200400"/>
            <a:ext cx="447675" cy="41275"/>
          </a:xfrm>
          <a:prstGeom prst="rect">
            <a:avLst/>
          </a:prstGeom>
          <a:noFill/>
          <a:ln w="9525">
            <a:noFill/>
            <a:miter lim="800000"/>
            <a:headEnd/>
            <a:tailEnd/>
          </a:ln>
        </p:spPr>
        <p:txBody>
          <a:bodyPr lIns="0" tIns="0" rIns="0" bIns="0"/>
          <a:lstStyle/>
          <a:p>
            <a:endParaRPr lang="id-ID"/>
          </a:p>
        </p:txBody>
      </p:sp>
      <p:sp>
        <p:nvSpPr>
          <p:cNvPr id="53359" name="object 12"/>
          <p:cNvSpPr txBox="1">
            <a:spLocks noChangeArrowheads="1"/>
          </p:cNvSpPr>
          <p:nvPr/>
        </p:nvSpPr>
        <p:spPr bwMode="auto">
          <a:xfrm>
            <a:off x="2133600" y="3241675"/>
            <a:ext cx="1431925" cy="341313"/>
          </a:xfrm>
          <a:prstGeom prst="rect">
            <a:avLst/>
          </a:prstGeom>
          <a:noFill/>
          <a:ln w="9525">
            <a:noFill/>
            <a:miter lim="800000"/>
            <a:headEnd/>
            <a:tailEnd/>
          </a:ln>
        </p:spPr>
        <p:txBody>
          <a:bodyPr lIns="0" tIns="0" rIns="0" bIns="0"/>
          <a:lstStyle/>
          <a:p>
            <a:pPr marL="238125">
              <a:lnSpc>
                <a:spcPct val="96000"/>
              </a:lnSpc>
              <a:spcBef>
                <a:spcPts val="163"/>
              </a:spcBef>
            </a:pPr>
            <a:r>
              <a:rPr lang="id-ID">
                <a:cs typeface="Arial" charset="0"/>
              </a:rPr>
              <a:t>+</a:t>
            </a:r>
          </a:p>
        </p:txBody>
      </p:sp>
      <p:sp>
        <p:nvSpPr>
          <p:cNvPr id="11" name="object 11"/>
          <p:cNvSpPr txBox="1"/>
          <p:nvPr/>
        </p:nvSpPr>
        <p:spPr>
          <a:xfrm>
            <a:off x="3565525" y="3241675"/>
            <a:ext cx="981075" cy="341313"/>
          </a:xfrm>
          <a:prstGeom prst="rect">
            <a:avLst/>
          </a:prstGeom>
        </p:spPr>
        <p:txBody>
          <a:bodyPr lIns="0" tIns="0" rIns="0" bIns="0"/>
          <a:lstStyle/>
          <a:p>
            <a:pPr marL="204850">
              <a:lnSpc>
                <a:spcPts val="2175"/>
              </a:lnSpc>
              <a:spcBef>
                <a:spcPts val="108"/>
              </a:spcBef>
              <a:defRPr/>
            </a:pPr>
            <a:r>
              <a:rPr sz="2400" baseline="16305" dirty="0">
                <a:solidFill>
                  <a:srgbClr val="333399"/>
                </a:solidFill>
                <a:latin typeface="Arial"/>
                <a:cs typeface="Arial"/>
              </a:rPr>
              <a:t>10  </a:t>
            </a:r>
            <a:r>
              <a:rPr sz="2400" spc="315" baseline="16305" dirty="0">
                <a:solidFill>
                  <a:srgbClr val="333399"/>
                </a:solidFill>
                <a:latin typeface="Arial"/>
                <a:cs typeface="Arial"/>
              </a:rPr>
              <a:t> </a:t>
            </a:r>
            <a:r>
              <a:rPr sz="2700" baseline="-1610" dirty="0">
                <a:latin typeface="Arial"/>
                <a:cs typeface="Arial"/>
              </a:rPr>
              <a:t>(</a:t>
            </a:r>
            <a:r>
              <a:rPr sz="2700" spc="4" baseline="-1610" dirty="0">
                <a:latin typeface="Arial"/>
                <a:cs typeface="Arial"/>
              </a:rPr>
              <a:t>+</a:t>
            </a:r>
            <a:r>
              <a:rPr sz="2700" baseline="-1610" dirty="0">
                <a:latin typeface="Arial"/>
                <a:cs typeface="Arial"/>
              </a:rPr>
              <a:t>)</a:t>
            </a:r>
            <a:endParaRPr>
              <a:latin typeface="Arial"/>
              <a:cs typeface="Arial"/>
            </a:endParaRPr>
          </a:p>
        </p:txBody>
      </p:sp>
      <p:sp>
        <p:nvSpPr>
          <p:cNvPr id="53361" name="object 10"/>
          <p:cNvSpPr txBox="1">
            <a:spLocks noChangeArrowheads="1"/>
          </p:cNvSpPr>
          <p:nvPr/>
        </p:nvSpPr>
        <p:spPr bwMode="auto">
          <a:xfrm>
            <a:off x="4495800" y="3241675"/>
            <a:ext cx="473075" cy="2635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9" name="object 9"/>
          <p:cNvSpPr txBox="1"/>
          <p:nvPr/>
        </p:nvSpPr>
        <p:spPr>
          <a:xfrm>
            <a:off x="5267325" y="3241675"/>
            <a:ext cx="1103313" cy="341313"/>
          </a:xfrm>
          <a:prstGeom prst="rect">
            <a:avLst/>
          </a:prstGeom>
        </p:spPr>
        <p:txBody>
          <a:bodyPr lIns="0" tIns="0" rIns="0" bIns="0"/>
          <a:lstStyle/>
          <a:p>
            <a:pPr>
              <a:lnSpc>
                <a:spcPts val="700"/>
              </a:lnSpc>
              <a:spcBef>
                <a:spcPts val="5"/>
              </a:spcBef>
              <a:defRPr/>
            </a:pPr>
            <a:endParaRPr sz="700"/>
          </a:p>
          <a:p>
            <a:pPr marL="235203">
              <a:lnSpc>
                <a:spcPts val="1980"/>
              </a:lnSpc>
              <a:spcBef>
                <a:spcPts val="99"/>
              </a:spcBef>
              <a:defRPr/>
            </a:pPr>
            <a:r>
              <a:rPr sz="2700" baseline="-3220" dirty="0">
                <a:latin typeface="Arial"/>
                <a:cs typeface="Arial"/>
              </a:rPr>
              <a:t>(-)</a:t>
            </a:r>
            <a:endParaRPr>
              <a:latin typeface="Arial"/>
              <a:cs typeface="Arial"/>
            </a:endParaRPr>
          </a:p>
        </p:txBody>
      </p:sp>
      <p:sp>
        <p:nvSpPr>
          <p:cNvPr id="53363" name="object 8"/>
          <p:cNvSpPr txBox="1">
            <a:spLocks noChangeArrowheads="1"/>
          </p:cNvSpPr>
          <p:nvPr/>
        </p:nvSpPr>
        <p:spPr bwMode="auto">
          <a:xfrm>
            <a:off x="4495800" y="3505200"/>
            <a:ext cx="473075" cy="77788"/>
          </a:xfrm>
          <a:prstGeom prst="rect">
            <a:avLst/>
          </a:prstGeom>
          <a:noFill/>
          <a:ln w="9525">
            <a:noFill/>
            <a:miter lim="800000"/>
            <a:headEnd/>
            <a:tailEnd/>
          </a:ln>
        </p:spPr>
        <p:txBody>
          <a:bodyPr lIns="0" tIns="0" rIns="0" bIns="0"/>
          <a:lstStyle/>
          <a:p>
            <a:pPr marL="25400">
              <a:lnSpc>
                <a:spcPts val="600"/>
              </a:lnSpc>
              <a:spcBef>
                <a:spcPts val="13"/>
              </a:spcBef>
            </a:pPr>
            <a:endParaRPr lang="id-ID" sz="600"/>
          </a:p>
        </p:txBody>
      </p:sp>
      <p:sp>
        <p:nvSpPr>
          <p:cNvPr id="53364" name="object 7"/>
          <p:cNvSpPr txBox="1">
            <a:spLocks noChangeArrowheads="1"/>
          </p:cNvSpPr>
          <p:nvPr/>
        </p:nvSpPr>
        <p:spPr bwMode="auto">
          <a:xfrm>
            <a:off x="4968875" y="3505200"/>
            <a:ext cx="298450" cy="77788"/>
          </a:xfrm>
          <a:prstGeom prst="rect">
            <a:avLst/>
          </a:prstGeom>
          <a:noFill/>
          <a:ln w="9525">
            <a:noFill/>
            <a:miter lim="800000"/>
            <a:headEnd/>
            <a:tailEnd/>
          </a:ln>
        </p:spPr>
        <p:txBody>
          <a:bodyPr lIns="0" tIns="0" rIns="0" bIns="0"/>
          <a:lstStyle/>
          <a:p>
            <a:pPr marL="25400">
              <a:lnSpc>
                <a:spcPts val="600"/>
              </a:lnSpc>
              <a:spcBef>
                <a:spcPts val="13"/>
              </a:spcBef>
            </a:pPr>
            <a:endParaRPr lang="id-ID" sz="600"/>
          </a:p>
        </p:txBody>
      </p:sp>
      <p:sp>
        <p:nvSpPr>
          <p:cNvPr id="6" name="object 6"/>
          <p:cNvSpPr txBox="1"/>
          <p:nvPr/>
        </p:nvSpPr>
        <p:spPr>
          <a:xfrm>
            <a:off x="762000" y="3582988"/>
            <a:ext cx="1371600" cy="658812"/>
          </a:xfrm>
          <a:prstGeom prst="rect">
            <a:avLst/>
          </a:prstGeom>
        </p:spPr>
        <p:txBody>
          <a:bodyPr lIns="0" tIns="0" rIns="0" bIns="0"/>
          <a:lstStyle/>
          <a:p>
            <a:pPr marL="163513" algn="ctr">
              <a:lnSpc>
                <a:spcPct val="96000"/>
              </a:lnSpc>
              <a:spcBef>
                <a:spcPts val="425"/>
              </a:spcBef>
            </a:pPr>
            <a:r>
              <a:rPr lang="id-ID" sz="1600">
                <a:cs typeface="Arial" charset="0"/>
              </a:rPr>
              <a:t>Kebutuhan</a:t>
            </a:r>
          </a:p>
          <a:p>
            <a:pPr marL="163513" algn="ctr">
              <a:lnSpc>
                <a:spcPct val="96000"/>
              </a:lnSpc>
              <a:spcBef>
                <a:spcPts val="75"/>
              </a:spcBef>
            </a:pPr>
            <a:r>
              <a:rPr lang="id-ID" sz="1600">
                <a:cs typeface="Arial" charset="0"/>
              </a:rPr>
              <a:t>Gudang</a:t>
            </a:r>
          </a:p>
        </p:txBody>
      </p:sp>
      <p:sp>
        <p:nvSpPr>
          <p:cNvPr id="5" name="object 5"/>
          <p:cNvSpPr txBox="1"/>
          <p:nvPr/>
        </p:nvSpPr>
        <p:spPr>
          <a:xfrm>
            <a:off x="2133600" y="3582988"/>
            <a:ext cx="1431925"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565525" y="3582988"/>
            <a:ext cx="1403350"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4968875" y="3582988"/>
            <a:ext cx="1401763"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370638" y="35829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object 64"/>
          <p:cNvSpPr>
            <a:spLocks noChangeArrowheads="1"/>
          </p:cNvSpPr>
          <p:nvPr/>
        </p:nvSpPr>
        <p:spPr bwMode="auto">
          <a:xfrm>
            <a:off x="2514600" y="11287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4275" name="object 65"/>
          <p:cNvSpPr>
            <a:spLocks noChangeArrowheads="1"/>
          </p:cNvSpPr>
          <p:nvPr/>
        </p:nvSpPr>
        <p:spPr bwMode="auto">
          <a:xfrm>
            <a:off x="3946525" y="11287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4276" name="object 66"/>
          <p:cNvSpPr>
            <a:spLocks noChangeArrowheads="1"/>
          </p:cNvSpPr>
          <p:nvPr/>
        </p:nvSpPr>
        <p:spPr bwMode="auto">
          <a:xfrm>
            <a:off x="5791200" y="11287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4277" name="object 67"/>
          <p:cNvSpPr>
            <a:spLocks noChangeArrowheads="1"/>
          </p:cNvSpPr>
          <p:nvPr/>
        </p:nvSpPr>
        <p:spPr bwMode="auto">
          <a:xfrm>
            <a:off x="7010400" y="1128713"/>
            <a:ext cx="0" cy="3355975"/>
          </a:xfrm>
          <a:custGeom>
            <a:avLst/>
            <a:gdLst>
              <a:gd name="T0" fmla="*/ 0 h 3355975"/>
              <a:gd name="T1" fmla="*/ 3355975 h 3355975"/>
            </a:gdLst>
            <a:ahLst/>
            <a:cxnLst/>
            <a:rect l="0" t="T0" r="0" b="T1"/>
            <a:pathLst>
              <a:path h="3355975">
                <a:moveTo>
                  <a:pt x="0" y="0"/>
                </a:moveTo>
                <a:lnTo>
                  <a:pt x="0" y="3355975"/>
                </a:lnTo>
              </a:path>
            </a:pathLst>
          </a:custGeom>
          <a:noFill/>
          <a:ln w="12700">
            <a:solidFill>
              <a:srgbClr val="000000"/>
            </a:solidFill>
            <a:miter lim="800000"/>
            <a:headEnd/>
            <a:tailEnd/>
          </a:ln>
        </p:spPr>
        <p:txBody>
          <a:bodyPr lIns="0" tIns="0" rIns="0" bIns="0"/>
          <a:lstStyle/>
          <a:p>
            <a:endParaRPr lang="id-ID"/>
          </a:p>
        </p:txBody>
      </p:sp>
      <p:sp>
        <p:nvSpPr>
          <p:cNvPr id="54278" name="object 68"/>
          <p:cNvSpPr>
            <a:spLocks noChangeArrowheads="1"/>
          </p:cNvSpPr>
          <p:nvPr/>
        </p:nvSpPr>
        <p:spPr bwMode="auto">
          <a:xfrm>
            <a:off x="1128713" y="18018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4279" name="object 69"/>
          <p:cNvSpPr>
            <a:spLocks noChangeArrowheads="1"/>
          </p:cNvSpPr>
          <p:nvPr/>
        </p:nvSpPr>
        <p:spPr bwMode="auto">
          <a:xfrm>
            <a:off x="1128713" y="2438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4280" name="object 70"/>
          <p:cNvSpPr>
            <a:spLocks noChangeArrowheads="1"/>
          </p:cNvSpPr>
          <p:nvPr/>
        </p:nvSpPr>
        <p:spPr bwMode="auto">
          <a:xfrm>
            <a:off x="1128713" y="3097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4281" name="object 71"/>
          <p:cNvSpPr>
            <a:spLocks noChangeArrowheads="1"/>
          </p:cNvSpPr>
          <p:nvPr/>
        </p:nvSpPr>
        <p:spPr bwMode="auto">
          <a:xfrm>
            <a:off x="1128713" y="38115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4282" name="object 72"/>
          <p:cNvSpPr>
            <a:spLocks noChangeArrowheads="1"/>
          </p:cNvSpPr>
          <p:nvPr/>
        </p:nvSpPr>
        <p:spPr bwMode="auto">
          <a:xfrm>
            <a:off x="1143000" y="1128713"/>
            <a:ext cx="0" cy="3355975"/>
          </a:xfrm>
          <a:custGeom>
            <a:avLst/>
            <a:gdLst>
              <a:gd name="T0" fmla="*/ 0 h 3355975"/>
              <a:gd name="T1" fmla="*/ 3355975 h 3355975"/>
            </a:gdLst>
            <a:ahLst/>
            <a:cxnLst/>
            <a:rect l="0" t="T0" r="0" b="T1"/>
            <a:pathLst>
              <a:path h="3355975">
                <a:moveTo>
                  <a:pt x="0" y="0"/>
                </a:moveTo>
                <a:lnTo>
                  <a:pt x="0" y="3355975"/>
                </a:lnTo>
              </a:path>
            </a:pathLst>
          </a:custGeom>
          <a:noFill/>
          <a:ln w="28575">
            <a:solidFill>
              <a:srgbClr val="000000"/>
            </a:solidFill>
            <a:miter lim="800000"/>
            <a:headEnd/>
            <a:tailEnd/>
          </a:ln>
        </p:spPr>
        <p:txBody>
          <a:bodyPr lIns="0" tIns="0" rIns="0" bIns="0"/>
          <a:lstStyle/>
          <a:p>
            <a:endParaRPr lang="id-ID"/>
          </a:p>
        </p:txBody>
      </p:sp>
      <p:sp>
        <p:nvSpPr>
          <p:cNvPr id="54283" name="object 73"/>
          <p:cNvSpPr>
            <a:spLocks noChangeArrowheads="1"/>
          </p:cNvSpPr>
          <p:nvPr/>
        </p:nvSpPr>
        <p:spPr bwMode="auto">
          <a:xfrm>
            <a:off x="8153400" y="1128713"/>
            <a:ext cx="0" cy="3355975"/>
          </a:xfrm>
          <a:custGeom>
            <a:avLst/>
            <a:gdLst>
              <a:gd name="T0" fmla="*/ 0 h 3355975"/>
              <a:gd name="T1" fmla="*/ 3355975 h 3355975"/>
            </a:gdLst>
            <a:ahLst/>
            <a:cxnLst/>
            <a:rect l="0" t="T0" r="0" b="T1"/>
            <a:pathLst>
              <a:path h="3355975">
                <a:moveTo>
                  <a:pt x="0" y="0"/>
                </a:moveTo>
                <a:lnTo>
                  <a:pt x="0" y="3355975"/>
                </a:lnTo>
              </a:path>
            </a:pathLst>
          </a:custGeom>
          <a:noFill/>
          <a:ln w="28575">
            <a:solidFill>
              <a:srgbClr val="000000"/>
            </a:solidFill>
            <a:miter lim="800000"/>
            <a:headEnd/>
            <a:tailEnd/>
          </a:ln>
        </p:spPr>
        <p:txBody>
          <a:bodyPr lIns="0" tIns="0" rIns="0" bIns="0"/>
          <a:lstStyle/>
          <a:p>
            <a:endParaRPr lang="id-ID"/>
          </a:p>
        </p:txBody>
      </p:sp>
      <p:sp>
        <p:nvSpPr>
          <p:cNvPr id="54284" name="object 74"/>
          <p:cNvSpPr>
            <a:spLocks noChangeArrowheads="1"/>
          </p:cNvSpPr>
          <p:nvPr/>
        </p:nvSpPr>
        <p:spPr bwMode="auto">
          <a:xfrm>
            <a:off x="1128713" y="11430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4285" name="object 75"/>
          <p:cNvSpPr>
            <a:spLocks noChangeArrowheads="1"/>
          </p:cNvSpPr>
          <p:nvPr/>
        </p:nvSpPr>
        <p:spPr bwMode="auto">
          <a:xfrm>
            <a:off x="1128713" y="4470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4286" name="object 76"/>
          <p:cNvSpPr>
            <a:spLocks noChangeArrowheads="1"/>
          </p:cNvSpPr>
          <p:nvPr/>
        </p:nvSpPr>
        <p:spPr bwMode="auto">
          <a:xfrm>
            <a:off x="3276600" y="1828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87" name="object 77"/>
          <p:cNvSpPr>
            <a:spLocks noChangeArrowheads="1"/>
          </p:cNvSpPr>
          <p:nvPr/>
        </p:nvSpPr>
        <p:spPr bwMode="auto">
          <a:xfrm>
            <a:off x="3200400" y="2438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88" name="object 78"/>
          <p:cNvSpPr>
            <a:spLocks noChangeArrowheads="1"/>
          </p:cNvSpPr>
          <p:nvPr/>
        </p:nvSpPr>
        <p:spPr bwMode="auto">
          <a:xfrm>
            <a:off x="32766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89" name="object 79"/>
          <p:cNvSpPr>
            <a:spLocks noChangeArrowheads="1"/>
          </p:cNvSpPr>
          <p:nvPr/>
        </p:nvSpPr>
        <p:spPr bwMode="auto">
          <a:xfrm>
            <a:off x="4724400" y="1828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0" name="object 80"/>
          <p:cNvSpPr>
            <a:spLocks noChangeArrowheads="1"/>
          </p:cNvSpPr>
          <p:nvPr/>
        </p:nvSpPr>
        <p:spPr bwMode="auto">
          <a:xfrm>
            <a:off x="4724400" y="2438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1" name="object 81"/>
          <p:cNvSpPr>
            <a:spLocks noChangeArrowheads="1"/>
          </p:cNvSpPr>
          <p:nvPr/>
        </p:nvSpPr>
        <p:spPr bwMode="auto">
          <a:xfrm>
            <a:off x="47244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2" name="object 82"/>
          <p:cNvSpPr>
            <a:spLocks noChangeArrowheads="1"/>
          </p:cNvSpPr>
          <p:nvPr/>
        </p:nvSpPr>
        <p:spPr bwMode="auto">
          <a:xfrm>
            <a:off x="6096000" y="1828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3" name="object 83"/>
          <p:cNvSpPr>
            <a:spLocks noChangeArrowheads="1"/>
          </p:cNvSpPr>
          <p:nvPr/>
        </p:nvSpPr>
        <p:spPr bwMode="auto">
          <a:xfrm>
            <a:off x="6096000" y="2438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4" name="object 84"/>
          <p:cNvSpPr>
            <a:spLocks noChangeArrowheads="1"/>
          </p:cNvSpPr>
          <p:nvPr/>
        </p:nvSpPr>
        <p:spPr bwMode="auto">
          <a:xfrm>
            <a:off x="60960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4295" name="object 85"/>
          <p:cNvSpPr>
            <a:spLocks noChangeArrowheads="1"/>
          </p:cNvSpPr>
          <p:nvPr/>
        </p:nvSpPr>
        <p:spPr bwMode="auto">
          <a:xfrm>
            <a:off x="2590800" y="34290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4296" name="object 86"/>
          <p:cNvSpPr>
            <a:spLocks noChangeArrowheads="1"/>
          </p:cNvSpPr>
          <p:nvPr/>
        </p:nvSpPr>
        <p:spPr bwMode="auto">
          <a:xfrm>
            <a:off x="2590800" y="34290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4297" name="object 87"/>
          <p:cNvSpPr>
            <a:spLocks noChangeArrowheads="1"/>
          </p:cNvSpPr>
          <p:nvPr/>
        </p:nvSpPr>
        <p:spPr bwMode="auto">
          <a:xfrm>
            <a:off x="3505200" y="3614738"/>
            <a:ext cx="914400" cy="85725"/>
          </a:xfrm>
          <a:custGeom>
            <a:avLst/>
            <a:gdLst>
              <a:gd name="T0" fmla="*/ 0 w 914400"/>
              <a:gd name="T1" fmla="*/ 0 h 85725"/>
              <a:gd name="T2" fmla="*/ 914400 w 914400"/>
              <a:gd name="T3" fmla="*/ 85725 h 85725"/>
            </a:gdLst>
            <a:ahLst/>
            <a:cxnLst/>
            <a:rect l="T0" t="T1" r="T2" b="T3"/>
            <a:pathLst>
              <a:path w="914400" h="85725">
                <a:moveTo>
                  <a:pt x="842899" y="57150"/>
                </a:moveTo>
                <a:lnTo>
                  <a:pt x="828675" y="57149"/>
                </a:lnTo>
                <a:lnTo>
                  <a:pt x="828675" y="85725"/>
                </a:lnTo>
                <a:lnTo>
                  <a:pt x="914400" y="42925"/>
                </a:lnTo>
                <a:lnTo>
                  <a:pt x="842899" y="57150"/>
                </a:lnTo>
                <a:close/>
              </a:path>
              <a:path w="914400" h="85725">
                <a:moveTo>
                  <a:pt x="842899" y="28575"/>
                </a:moveTo>
                <a:lnTo>
                  <a:pt x="828675" y="0"/>
                </a:lnTo>
                <a:lnTo>
                  <a:pt x="828675" y="28574"/>
                </a:lnTo>
                <a:lnTo>
                  <a:pt x="842899" y="28575"/>
                </a:lnTo>
                <a:close/>
              </a:path>
              <a:path w="914400" h="85725">
                <a:moveTo>
                  <a:pt x="0" y="28575"/>
                </a:moveTo>
                <a:lnTo>
                  <a:pt x="0" y="57150"/>
                </a:lnTo>
                <a:lnTo>
                  <a:pt x="842899" y="57150"/>
                </a:lnTo>
                <a:lnTo>
                  <a:pt x="914400" y="42925"/>
                </a:lnTo>
                <a:lnTo>
                  <a:pt x="828675" y="0"/>
                </a:lnTo>
                <a:lnTo>
                  <a:pt x="842899" y="28575"/>
                </a:lnTo>
                <a:lnTo>
                  <a:pt x="0" y="28575"/>
                </a:lnTo>
                <a:close/>
              </a:path>
            </a:pathLst>
          </a:custGeom>
          <a:solidFill>
            <a:srgbClr val="FF0000"/>
          </a:solidFill>
          <a:ln w="9525">
            <a:noFill/>
            <a:miter lim="800000"/>
            <a:headEnd/>
            <a:tailEnd/>
          </a:ln>
        </p:spPr>
        <p:txBody>
          <a:bodyPr lIns="0" tIns="0" rIns="0" bIns="0"/>
          <a:lstStyle/>
          <a:p>
            <a:endParaRPr lang="id-ID"/>
          </a:p>
        </p:txBody>
      </p:sp>
      <p:sp>
        <p:nvSpPr>
          <p:cNvPr id="54298" name="object 88"/>
          <p:cNvSpPr>
            <a:spLocks noChangeArrowheads="1"/>
          </p:cNvSpPr>
          <p:nvPr/>
        </p:nvSpPr>
        <p:spPr bwMode="auto">
          <a:xfrm>
            <a:off x="4376738" y="2895600"/>
            <a:ext cx="85725" cy="685800"/>
          </a:xfrm>
          <a:custGeom>
            <a:avLst/>
            <a:gdLst>
              <a:gd name="T0" fmla="*/ 0 w 85725"/>
              <a:gd name="T1" fmla="*/ 0 h 685800"/>
              <a:gd name="T2" fmla="*/ 85725 w 85725"/>
              <a:gd name="T3" fmla="*/ 685800 h 685800"/>
            </a:gdLst>
            <a:ahLst/>
            <a:cxnLst/>
            <a:rect l="T0" t="T1" r="T2" b="T3"/>
            <a:pathLst>
              <a:path w="85725" h="685800">
                <a:moveTo>
                  <a:pt x="28575" y="685800"/>
                </a:moveTo>
                <a:lnTo>
                  <a:pt x="57150" y="685800"/>
                </a:lnTo>
                <a:lnTo>
                  <a:pt x="57150" y="71374"/>
                </a:lnTo>
                <a:lnTo>
                  <a:pt x="85725" y="85725"/>
                </a:lnTo>
                <a:lnTo>
                  <a:pt x="42925" y="0"/>
                </a:lnTo>
                <a:lnTo>
                  <a:pt x="28575" y="71374"/>
                </a:lnTo>
                <a:lnTo>
                  <a:pt x="28575" y="685800"/>
                </a:lnTo>
                <a:close/>
              </a:path>
              <a:path w="85725" h="685800">
                <a:moveTo>
                  <a:pt x="28575" y="71374"/>
                </a:moveTo>
                <a:lnTo>
                  <a:pt x="42925" y="0"/>
                </a:lnTo>
                <a:lnTo>
                  <a:pt x="0" y="85725"/>
                </a:lnTo>
                <a:lnTo>
                  <a:pt x="28575" y="85724"/>
                </a:lnTo>
                <a:lnTo>
                  <a:pt x="28575" y="71374"/>
                </a:lnTo>
                <a:close/>
              </a:path>
              <a:path w="85725" h="685800">
                <a:moveTo>
                  <a:pt x="85725" y="85725"/>
                </a:moveTo>
                <a:lnTo>
                  <a:pt x="57150" y="71374"/>
                </a:lnTo>
                <a:lnTo>
                  <a:pt x="57150" y="85724"/>
                </a:lnTo>
                <a:lnTo>
                  <a:pt x="85725" y="85725"/>
                </a:lnTo>
                <a:close/>
              </a:path>
            </a:pathLst>
          </a:custGeom>
          <a:solidFill>
            <a:srgbClr val="FF0000"/>
          </a:solidFill>
          <a:ln w="9525">
            <a:noFill/>
            <a:miter lim="800000"/>
            <a:headEnd/>
            <a:tailEnd/>
          </a:ln>
        </p:spPr>
        <p:txBody>
          <a:bodyPr lIns="0" tIns="0" rIns="0" bIns="0"/>
          <a:lstStyle/>
          <a:p>
            <a:endParaRPr lang="id-ID"/>
          </a:p>
        </p:txBody>
      </p:sp>
      <p:sp>
        <p:nvSpPr>
          <p:cNvPr id="54299" name="object 89"/>
          <p:cNvSpPr>
            <a:spLocks noChangeArrowheads="1"/>
          </p:cNvSpPr>
          <p:nvPr/>
        </p:nvSpPr>
        <p:spPr bwMode="auto">
          <a:xfrm>
            <a:off x="3124200" y="2805113"/>
            <a:ext cx="1219200" cy="57150"/>
          </a:xfrm>
          <a:custGeom>
            <a:avLst/>
            <a:gdLst>
              <a:gd name="T0" fmla="*/ 0 w 1219200"/>
              <a:gd name="T1" fmla="*/ 0 h 57150"/>
              <a:gd name="T2" fmla="*/ 1219200 w 1219200"/>
              <a:gd name="T3" fmla="*/ 57150 h 57150"/>
            </a:gdLst>
            <a:ahLst/>
            <a:cxnLst/>
            <a:rect l="T0" t="T1" r="T2" b="T3"/>
            <a:pathLst>
              <a:path w="1219200" h="57150">
                <a:moveTo>
                  <a:pt x="85725" y="28574"/>
                </a:moveTo>
                <a:lnTo>
                  <a:pt x="1219200" y="28575"/>
                </a:lnTo>
                <a:lnTo>
                  <a:pt x="1219200" y="0"/>
                </a:lnTo>
                <a:lnTo>
                  <a:pt x="71374" y="0"/>
                </a:lnTo>
                <a:lnTo>
                  <a:pt x="71374" y="28575"/>
                </a:lnTo>
                <a:lnTo>
                  <a:pt x="85725" y="28574"/>
                </a:lnTo>
                <a:close/>
              </a:path>
              <a:path w="1219200" h="57150">
                <a:moveTo>
                  <a:pt x="85724" y="0"/>
                </a:moveTo>
                <a:lnTo>
                  <a:pt x="85725" y="-28575"/>
                </a:lnTo>
                <a:lnTo>
                  <a:pt x="0" y="14350"/>
                </a:lnTo>
                <a:lnTo>
                  <a:pt x="85725" y="57150"/>
                </a:lnTo>
                <a:lnTo>
                  <a:pt x="85725" y="28574"/>
                </a:lnTo>
                <a:lnTo>
                  <a:pt x="71374" y="28575"/>
                </a:lnTo>
                <a:lnTo>
                  <a:pt x="71374" y="0"/>
                </a:lnTo>
                <a:lnTo>
                  <a:pt x="85724" y="0"/>
                </a:lnTo>
                <a:close/>
              </a:path>
            </a:pathLst>
          </a:custGeom>
          <a:solidFill>
            <a:srgbClr val="FF0000"/>
          </a:solidFill>
          <a:ln w="9525">
            <a:noFill/>
            <a:miter lim="800000"/>
            <a:headEnd/>
            <a:tailEnd/>
          </a:ln>
        </p:spPr>
        <p:txBody>
          <a:bodyPr lIns="0" tIns="0" rIns="0" bIns="0"/>
          <a:lstStyle/>
          <a:p>
            <a:endParaRPr lang="id-ID"/>
          </a:p>
        </p:txBody>
      </p:sp>
      <p:sp>
        <p:nvSpPr>
          <p:cNvPr id="54300" name="object 90"/>
          <p:cNvSpPr>
            <a:spLocks noChangeArrowheads="1"/>
          </p:cNvSpPr>
          <p:nvPr/>
        </p:nvSpPr>
        <p:spPr bwMode="auto">
          <a:xfrm>
            <a:off x="3081338" y="2895600"/>
            <a:ext cx="85725" cy="609600"/>
          </a:xfrm>
          <a:custGeom>
            <a:avLst/>
            <a:gdLst>
              <a:gd name="T0" fmla="*/ 0 w 85725"/>
              <a:gd name="T1" fmla="*/ 0 h 609600"/>
              <a:gd name="T2" fmla="*/ 85725 w 85725"/>
              <a:gd name="T3" fmla="*/ 609600 h 609600"/>
            </a:gdLst>
            <a:ahLst/>
            <a:cxnLst/>
            <a:rect l="T0" t="T1" r="T2" b="T3"/>
            <a:pathLst>
              <a:path w="85725" h="609600">
                <a:moveTo>
                  <a:pt x="28575" y="523874"/>
                </a:moveTo>
                <a:lnTo>
                  <a:pt x="0" y="523875"/>
                </a:lnTo>
                <a:lnTo>
                  <a:pt x="42925" y="609600"/>
                </a:lnTo>
                <a:lnTo>
                  <a:pt x="85725" y="523875"/>
                </a:lnTo>
                <a:lnTo>
                  <a:pt x="57149" y="523875"/>
                </a:lnTo>
                <a:lnTo>
                  <a:pt x="57150" y="538099"/>
                </a:lnTo>
                <a:lnTo>
                  <a:pt x="28575" y="538099"/>
                </a:lnTo>
                <a:lnTo>
                  <a:pt x="28575" y="523874"/>
                </a:lnTo>
                <a:close/>
              </a:path>
              <a:path w="85725" h="609600">
                <a:moveTo>
                  <a:pt x="28575" y="538099"/>
                </a:moveTo>
                <a:lnTo>
                  <a:pt x="57150" y="538099"/>
                </a:lnTo>
                <a:lnTo>
                  <a:pt x="57150" y="0"/>
                </a:lnTo>
                <a:lnTo>
                  <a:pt x="28575" y="0"/>
                </a:lnTo>
                <a:lnTo>
                  <a:pt x="28575" y="538099"/>
                </a:lnTo>
                <a:close/>
              </a:path>
            </a:pathLst>
          </a:custGeom>
          <a:solidFill>
            <a:srgbClr val="FF0000"/>
          </a:solidFill>
          <a:ln w="9525">
            <a:noFill/>
            <a:miter lim="800000"/>
            <a:headEnd/>
            <a:tailEnd/>
          </a:ln>
        </p:spPr>
        <p:txBody>
          <a:bodyPr lIns="0" tIns="0" rIns="0" bIns="0"/>
          <a:lstStyle/>
          <a:p>
            <a:endParaRPr lang="id-ID"/>
          </a:p>
        </p:txBody>
      </p:sp>
      <p:sp>
        <p:nvSpPr>
          <p:cNvPr id="63" name="object 63"/>
          <p:cNvSpPr txBox="1"/>
          <p:nvPr/>
        </p:nvSpPr>
        <p:spPr>
          <a:xfrm>
            <a:off x="1222375" y="603250"/>
            <a:ext cx="957263" cy="254000"/>
          </a:xfrm>
          <a:prstGeom prst="rect">
            <a:avLst/>
          </a:prstGeom>
        </p:spPr>
        <p:txBody>
          <a:bodyPr lIns="0" tIns="0" rIns="0" bIns="0"/>
          <a:lstStyle/>
          <a:p>
            <a:pPr marL="12700">
              <a:lnSpc>
                <a:spcPts val="1939"/>
              </a:lnSpc>
              <a:spcBef>
                <a:spcPts val="97"/>
              </a:spcBef>
              <a:defRPr/>
            </a:pPr>
            <a:r>
              <a:rPr dirty="0">
                <a:latin typeface="Arial"/>
                <a:cs typeface="Arial"/>
              </a:rPr>
              <a:t>Ji</a:t>
            </a:r>
            <a:r>
              <a:rPr spc="-4" dirty="0">
                <a:latin typeface="Arial"/>
                <a:cs typeface="Arial"/>
              </a:rPr>
              <a:t>k</a:t>
            </a:r>
            <a:r>
              <a:rPr dirty="0">
                <a:latin typeface="Arial"/>
                <a:cs typeface="Arial"/>
              </a:rPr>
              <a:t>a</a:t>
            </a:r>
            <a:r>
              <a:rPr spc="-9" dirty="0">
                <a:latin typeface="Arial"/>
                <a:cs typeface="Arial"/>
              </a:rPr>
              <a:t> </a:t>
            </a:r>
            <a:r>
              <a:rPr dirty="0">
                <a:latin typeface="Arial"/>
                <a:cs typeface="Arial"/>
              </a:rPr>
              <a:t>j</a:t>
            </a:r>
            <a:r>
              <a:rPr spc="-9" dirty="0">
                <a:latin typeface="Arial"/>
                <a:cs typeface="Arial"/>
              </a:rPr>
              <a:t>a</a:t>
            </a:r>
            <a:r>
              <a:rPr dirty="0">
                <a:latin typeface="Arial"/>
                <a:cs typeface="Arial"/>
              </a:rPr>
              <a:t>l</a:t>
            </a:r>
            <a:r>
              <a:rPr spc="-9" dirty="0">
                <a:latin typeface="Arial"/>
                <a:cs typeface="Arial"/>
              </a:rPr>
              <a:t>u</a:t>
            </a:r>
            <a:r>
              <a:rPr dirty="0">
                <a:latin typeface="Arial"/>
                <a:cs typeface="Arial"/>
              </a:rPr>
              <a:t>r</a:t>
            </a:r>
            <a:endParaRPr>
              <a:latin typeface="Arial"/>
              <a:cs typeface="Arial"/>
            </a:endParaRPr>
          </a:p>
        </p:txBody>
      </p:sp>
      <p:sp>
        <p:nvSpPr>
          <p:cNvPr id="62" name="object 62"/>
          <p:cNvSpPr txBox="1"/>
          <p:nvPr/>
        </p:nvSpPr>
        <p:spPr>
          <a:xfrm>
            <a:off x="2184400" y="603250"/>
            <a:ext cx="742950" cy="254000"/>
          </a:xfrm>
          <a:prstGeom prst="rect">
            <a:avLst/>
          </a:prstGeom>
        </p:spPr>
        <p:txBody>
          <a:bodyPr lIns="0" tIns="0" rIns="0" bIns="0"/>
          <a:lstStyle/>
          <a:p>
            <a:pPr marL="12700">
              <a:lnSpc>
                <a:spcPts val="1939"/>
              </a:lnSpc>
              <a:spcBef>
                <a:spcPts val="97"/>
              </a:spcBef>
              <a:defRPr/>
            </a:pPr>
            <a:r>
              <a:rPr dirty="0">
                <a:latin typeface="Arial"/>
                <a:cs typeface="Arial"/>
              </a:rPr>
              <a:t>1 </a:t>
            </a:r>
            <a:r>
              <a:rPr spc="-19" dirty="0">
                <a:latin typeface="Arial"/>
                <a:cs typeface="Arial"/>
              </a:rPr>
              <a:t>y</a:t>
            </a:r>
            <a:r>
              <a:rPr spc="-4" dirty="0">
                <a:latin typeface="Arial"/>
                <a:cs typeface="Arial"/>
              </a:rPr>
              <a:t>an</a:t>
            </a:r>
            <a:r>
              <a:rPr dirty="0">
                <a:latin typeface="Arial"/>
                <a:cs typeface="Arial"/>
              </a:rPr>
              <a:t>g</a:t>
            </a:r>
            <a:endParaRPr>
              <a:latin typeface="Arial"/>
              <a:cs typeface="Arial"/>
            </a:endParaRPr>
          </a:p>
        </p:txBody>
      </p:sp>
      <p:sp>
        <p:nvSpPr>
          <p:cNvPr id="61" name="object 61"/>
          <p:cNvSpPr txBox="1"/>
          <p:nvPr/>
        </p:nvSpPr>
        <p:spPr>
          <a:xfrm>
            <a:off x="2935288" y="603250"/>
            <a:ext cx="641350" cy="254000"/>
          </a:xfrm>
          <a:prstGeom prst="rect">
            <a:avLst/>
          </a:prstGeom>
        </p:spPr>
        <p:txBody>
          <a:bodyPr lIns="0" tIns="0" rIns="0" bIns="0"/>
          <a:lstStyle/>
          <a:p>
            <a:pPr marL="12700">
              <a:lnSpc>
                <a:spcPts val="1939"/>
              </a:lnSpc>
              <a:spcBef>
                <a:spcPts val="97"/>
              </a:spcBef>
              <a:defRPr/>
            </a:pPr>
            <a:r>
              <a:rPr spc="-4" dirty="0">
                <a:latin typeface="Arial"/>
                <a:cs typeface="Arial"/>
              </a:rPr>
              <a:t>d</a:t>
            </a:r>
            <a:r>
              <a:rPr dirty="0">
                <a:latin typeface="Arial"/>
                <a:cs typeface="Arial"/>
              </a:rPr>
              <a:t>i</a:t>
            </a:r>
            <a:r>
              <a:rPr spc="-9" dirty="0">
                <a:latin typeface="Arial"/>
                <a:cs typeface="Arial"/>
              </a:rPr>
              <a:t>p</a:t>
            </a:r>
            <a:r>
              <a:rPr dirty="0">
                <a:latin typeface="Arial"/>
                <a:cs typeface="Arial"/>
              </a:rPr>
              <a:t>i</a:t>
            </a:r>
            <a:r>
              <a:rPr spc="-9" dirty="0">
                <a:latin typeface="Arial"/>
                <a:cs typeface="Arial"/>
              </a:rPr>
              <a:t>l</a:t>
            </a:r>
            <a:r>
              <a:rPr dirty="0">
                <a:latin typeface="Arial"/>
                <a:cs typeface="Arial"/>
              </a:rPr>
              <a:t>ih</a:t>
            </a:r>
            <a:endParaRPr>
              <a:latin typeface="Arial"/>
              <a:cs typeface="Arial"/>
            </a:endParaRPr>
          </a:p>
        </p:txBody>
      </p:sp>
      <p:sp>
        <p:nvSpPr>
          <p:cNvPr id="60" name="object 60"/>
          <p:cNvSpPr txBox="1"/>
          <p:nvPr/>
        </p:nvSpPr>
        <p:spPr>
          <a:xfrm>
            <a:off x="3582988" y="603250"/>
            <a:ext cx="528637" cy="254000"/>
          </a:xfrm>
          <a:prstGeom prst="rect">
            <a:avLst/>
          </a:prstGeom>
        </p:spPr>
        <p:txBody>
          <a:bodyPr lIns="0" tIns="0" rIns="0" bIns="0"/>
          <a:lstStyle/>
          <a:p>
            <a:pPr marL="12700">
              <a:lnSpc>
                <a:spcPts val="1939"/>
              </a:lnSpc>
              <a:spcBef>
                <a:spcPts val="97"/>
              </a:spcBef>
              <a:defRPr/>
            </a:pPr>
            <a:r>
              <a:rPr spc="-4" dirty="0">
                <a:latin typeface="Arial"/>
                <a:cs typeface="Arial"/>
              </a:rPr>
              <a:t>ha</a:t>
            </a:r>
            <a:r>
              <a:rPr dirty="0">
                <a:latin typeface="Arial"/>
                <a:cs typeface="Arial"/>
              </a:rPr>
              <a:t>sil</a:t>
            </a:r>
            <a:endParaRPr>
              <a:latin typeface="Arial"/>
              <a:cs typeface="Arial"/>
            </a:endParaRPr>
          </a:p>
        </p:txBody>
      </p:sp>
      <p:sp>
        <p:nvSpPr>
          <p:cNvPr id="59" name="object 59"/>
          <p:cNvSpPr txBox="1"/>
          <p:nvPr/>
        </p:nvSpPr>
        <p:spPr>
          <a:xfrm>
            <a:off x="4116388" y="603250"/>
            <a:ext cx="679450" cy="254000"/>
          </a:xfrm>
          <a:prstGeom prst="rect">
            <a:avLst/>
          </a:prstGeom>
        </p:spPr>
        <p:txBody>
          <a:bodyPr lIns="0" tIns="0" rIns="0" bIns="0"/>
          <a:lstStyle/>
          <a:p>
            <a:pPr marL="12700">
              <a:lnSpc>
                <a:spcPts val="1939"/>
              </a:lnSpc>
              <a:spcBef>
                <a:spcPts val="97"/>
              </a:spcBef>
              <a:defRPr/>
            </a:pPr>
            <a:r>
              <a:rPr spc="-4" dirty="0">
                <a:latin typeface="Arial"/>
                <a:cs typeface="Arial"/>
              </a:rPr>
              <a:t>be</a:t>
            </a:r>
            <a:r>
              <a:rPr dirty="0">
                <a:latin typeface="Arial"/>
                <a:cs typeface="Arial"/>
              </a:rPr>
              <a:t>l</a:t>
            </a:r>
            <a:r>
              <a:rPr spc="-9" dirty="0">
                <a:latin typeface="Arial"/>
                <a:cs typeface="Arial"/>
              </a:rPr>
              <a:t>u</a:t>
            </a:r>
            <a:r>
              <a:rPr dirty="0">
                <a:latin typeface="Arial"/>
                <a:cs typeface="Arial"/>
              </a:rPr>
              <a:t>m</a:t>
            </a:r>
            <a:endParaRPr>
              <a:latin typeface="Arial"/>
              <a:cs typeface="Arial"/>
            </a:endParaRPr>
          </a:p>
        </p:txBody>
      </p:sp>
      <p:sp>
        <p:nvSpPr>
          <p:cNvPr id="58" name="object 58"/>
          <p:cNvSpPr txBox="1"/>
          <p:nvPr/>
        </p:nvSpPr>
        <p:spPr>
          <a:xfrm>
            <a:off x="4802188" y="603250"/>
            <a:ext cx="857250" cy="254000"/>
          </a:xfrm>
          <a:prstGeom prst="rect">
            <a:avLst/>
          </a:prstGeom>
        </p:spPr>
        <p:txBody>
          <a:bodyPr lIns="0" tIns="0" rIns="0" bIns="0"/>
          <a:lstStyle/>
          <a:p>
            <a:pPr marL="12700">
              <a:lnSpc>
                <a:spcPts val="1939"/>
              </a:lnSpc>
              <a:spcBef>
                <a:spcPts val="97"/>
              </a:spcBef>
              <a:defRPr/>
            </a:pPr>
            <a:r>
              <a:rPr spc="-4" dirty="0">
                <a:latin typeface="Arial"/>
                <a:cs typeface="Arial"/>
              </a:rPr>
              <a:t>op</a:t>
            </a:r>
            <a:r>
              <a:rPr dirty="0">
                <a:latin typeface="Arial"/>
                <a:cs typeface="Arial"/>
              </a:rPr>
              <a:t>tim</a:t>
            </a:r>
            <a:r>
              <a:rPr spc="-9" dirty="0">
                <a:latin typeface="Arial"/>
                <a:cs typeface="Arial"/>
              </a:rPr>
              <a:t>a</a:t>
            </a:r>
            <a:r>
              <a:rPr dirty="0">
                <a:latin typeface="Arial"/>
                <a:cs typeface="Arial"/>
              </a:rPr>
              <a:t>l.</a:t>
            </a:r>
            <a:endParaRPr>
              <a:latin typeface="Arial"/>
              <a:cs typeface="Arial"/>
            </a:endParaRPr>
          </a:p>
        </p:txBody>
      </p:sp>
      <p:sp>
        <p:nvSpPr>
          <p:cNvPr id="57" name="object 57"/>
          <p:cNvSpPr txBox="1"/>
          <p:nvPr/>
        </p:nvSpPr>
        <p:spPr>
          <a:xfrm>
            <a:off x="5665788" y="603250"/>
            <a:ext cx="630237" cy="254000"/>
          </a:xfrm>
          <a:prstGeom prst="rect">
            <a:avLst/>
          </a:prstGeom>
        </p:spPr>
        <p:txBody>
          <a:bodyPr lIns="0" tIns="0" rIns="0" bIns="0"/>
          <a:lstStyle/>
          <a:p>
            <a:pPr marL="12700">
              <a:lnSpc>
                <a:spcPts val="1939"/>
              </a:lnSpc>
              <a:spcBef>
                <a:spcPts val="97"/>
              </a:spcBef>
              <a:defRPr/>
            </a:pPr>
            <a:r>
              <a:rPr dirty="0">
                <a:latin typeface="Arial"/>
                <a:cs typeface="Arial"/>
              </a:rPr>
              <a:t>B</a:t>
            </a:r>
            <a:r>
              <a:rPr spc="-9" dirty="0">
                <a:latin typeface="Arial"/>
                <a:cs typeface="Arial"/>
              </a:rPr>
              <a:t>u</a:t>
            </a:r>
            <a:r>
              <a:rPr dirty="0">
                <a:latin typeface="Arial"/>
                <a:cs typeface="Arial"/>
              </a:rPr>
              <a:t>kti:</a:t>
            </a:r>
            <a:endParaRPr>
              <a:latin typeface="Arial"/>
              <a:cs typeface="Arial"/>
            </a:endParaRPr>
          </a:p>
        </p:txBody>
      </p:sp>
      <p:sp>
        <p:nvSpPr>
          <p:cNvPr id="56" name="object 56"/>
          <p:cNvSpPr txBox="1"/>
          <p:nvPr/>
        </p:nvSpPr>
        <p:spPr>
          <a:xfrm>
            <a:off x="1146175" y="5024438"/>
            <a:ext cx="5357813" cy="665162"/>
          </a:xfrm>
          <a:prstGeom prst="rect">
            <a:avLst/>
          </a:prstGeom>
        </p:spPr>
        <p:txBody>
          <a:bodyPr lIns="0" tIns="0" rIns="0" bIns="0"/>
          <a:lstStyle/>
          <a:p>
            <a:pPr marL="12700">
              <a:lnSpc>
                <a:spcPts val="1938"/>
              </a:lnSpc>
              <a:spcBef>
                <a:spcPts val="100"/>
              </a:spcBef>
            </a:pPr>
            <a:r>
              <a:rPr lang="id-ID">
                <a:cs typeface="Arial" charset="0"/>
              </a:rPr>
              <a:t>Biaya Pengangkutan untuk Alokasi perbaikan kedua</a:t>
            </a:r>
          </a:p>
          <a:p>
            <a:pPr marL="12700">
              <a:lnSpc>
                <a:spcPct val="96000"/>
              </a:lnSpc>
              <a:spcBef>
                <a:spcPts val="1075"/>
              </a:spcBef>
            </a:pPr>
            <a:r>
              <a:rPr lang="id-ID">
                <a:cs typeface="Arial" charset="0"/>
              </a:rPr>
              <a:t>90 (5) + 40 (15) + 20 (20) + 10 (25) + 40 (19) = 2460</a:t>
            </a:r>
          </a:p>
        </p:txBody>
      </p:sp>
      <p:sp>
        <p:nvSpPr>
          <p:cNvPr id="54309" name="object 55"/>
          <p:cNvSpPr txBox="1">
            <a:spLocks noChangeArrowheads="1"/>
          </p:cNvSpPr>
          <p:nvPr/>
        </p:nvSpPr>
        <p:spPr bwMode="auto">
          <a:xfrm>
            <a:off x="6478588" y="5024438"/>
            <a:ext cx="192087"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a:t>
            </a:r>
          </a:p>
        </p:txBody>
      </p:sp>
      <p:sp>
        <p:nvSpPr>
          <p:cNvPr id="53" name="object 53"/>
          <p:cNvSpPr txBox="1"/>
          <p:nvPr/>
        </p:nvSpPr>
        <p:spPr>
          <a:xfrm>
            <a:off x="1143000" y="1143000"/>
            <a:ext cx="1371600"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52" name="object 52"/>
          <p:cNvSpPr txBox="1"/>
          <p:nvPr/>
        </p:nvSpPr>
        <p:spPr>
          <a:xfrm>
            <a:off x="2514600" y="1143000"/>
            <a:ext cx="1431925" cy="658813"/>
          </a:xfrm>
          <a:prstGeom prst="rect">
            <a:avLst/>
          </a:prstGeom>
        </p:spPr>
        <p:txBody>
          <a:bodyPr lIns="0" tIns="0" rIns="0" bIns="0"/>
          <a:lstStyle/>
          <a:p>
            <a:pPr marL="264922">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51" name="object 51"/>
          <p:cNvSpPr txBox="1"/>
          <p:nvPr/>
        </p:nvSpPr>
        <p:spPr>
          <a:xfrm>
            <a:off x="3946525" y="1143000"/>
            <a:ext cx="1844675" cy="658813"/>
          </a:xfrm>
          <a:prstGeom prst="rect">
            <a:avLst/>
          </a:prstGeom>
        </p:spPr>
        <p:txBody>
          <a:bodyPr lIns="0" tIns="0" rIns="0" bIns="0"/>
          <a:lstStyle/>
          <a:p>
            <a:pPr marL="466089">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50" name="object 50"/>
          <p:cNvSpPr txBox="1"/>
          <p:nvPr/>
        </p:nvSpPr>
        <p:spPr>
          <a:xfrm>
            <a:off x="5791200" y="1143000"/>
            <a:ext cx="1219200" cy="658813"/>
          </a:xfrm>
          <a:prstGeom prst="rect">
            <a:avLst/>
          </a:prstGeom>
        </p:spPr>
        <p:txBody>
          <a:bodyPr lIns="0" tIns="0" rIns="0" bIns="0"/>
          <a:lstStyle/>
          <a:p>
            <a:pPr marL="147827">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9" name="object 49"/>
          <p:cNvSpPr txBox="1"/>
          <p:nvPr/>
        </p:nvSpPr>
        <p:spPr>
          <a:xfrm>
            <a:off x="7010400" y="1143000"/>
            <a:ext cx="1143000" cy="658813"/>
          </a:xfrm>
          <a:prstGeom prst="rect">
            <a:avLst/>
          </a:prstGeom>
        </p:spPr>
        <p:txBody>
          <a:bodyPr lIns="0" tIns="0" rIns="0" bIns="0"/>
          <a:lstStyle/>
          <a:p>
            <a:pPr marL="93663" algn="ctr">
              <a:lnSpc>
                <a:spcPct val="96000"/>
              </a:lnSpc>
              <a:spcBef>
                <a:spcPts val="425"/>
              </a:spcBef>
            </a:pPr>
            <a:r>
              <a:rPr lang="id-ID" sz="1600">
                <a:cs typeface="Arial" charset="0"/>
              </a:rPr>
              <a:t>Kapasitas</a:t>
            </a:r>
          </a:p>
          <a:p>
            <a:pPr marL="93663" algn="ctr">
              <a:lnSpc>
                <a:spcPct val="96000"/>
              </a:lnSpc>
              <a:spcBef>
                <a:spcPts val="75"/>
              </a:spcBef>
            </a:pPr>
            <a:r>
              <a:rPr lang="id-ID" sz="1600">
                <a:cs typeface="Arial" charset="0"/>
              </a:rPr>
              <a:t>Pabrik</a:t>
            </a:r>
          </a:p>
        </p:txBody>
      </p:sp>
      <p:sp>
        <p:nvSpPr>
          <p:cNvPr id="48" name="object 48"/>
          <p:cNvSpPr txBox="1"/>
          <p:nvPr/>
        </p:nvSpPr>
        <p:spPr>
          <a:xfrm>
            <a:off x="1143000" y="1801813"/>
            <a:ext cx="1371600" cy="636587"/>
          </a:xfrm>
          <a:prstGeom prst="rect">
            <a:avLst/>
          </a:prstGeom>
        </p:spPr>
        <p:txBody>
          <a:bodyPr lIns="0" tIns="0" rIns="0" bIns="0"/>
          <a:lstStyle/>
          <a:p>
            <a:pPr marL="273684">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4316" name="object 47"/>
          <p:cNvSpPr txBox="1">
            <a:spLocks noChangeArrowheads="1"/>
          </p:cNvSpPr>
          <p:nvPr/>
        </p:nvSpPr>
        <p:spPr bwMode="auto">
          <a:xfrm>
            <a:off x="2514600" y="1801813"/>
            <a:ext cx="7620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6" name="object 46"/>
          <p:cNvSpPr txBox="1"/>
          <p:nvPr/>
        </p:nvSpPr>
        <p:spPr>
          <a:xfrm>
            <a:off x="3276600" y="1801813"/>
            <a:ext cx="609600" cy="373062"/>
          </a:xfrm>
          <a:prstGeom prst="rect">
            <a:avLst/>
          </a:prstGeom>
        </p:spPr>
        <p:txBody>
          <a:bodyPr lIns="0" tIns="0" rIns="0" bIns="0"/>
          <a:lstStyle/>
          <a:p>
            <a:pPr>
              <a:lnSpc>
                <a:spcPts val="600"/>
              </a:lnSpc>
              <a:spcBef>
                <a:spcPts val="36"/>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54318" name="object 45"/>
          <p:cNvSpPr txBox="1">
            <a:spLocks noChangeArrowheads="1"/>
          </p:cNvSpPr>
          <p:nvPr/>
        </p:nvSpPr>
        <p:spPr bwMode="auto">
          <a:xfrm>
            <a:off x="3886200" y="18018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19" name="object 44"/>
          <p:cNvSpPr txBox="1">
            <a:spLocks noChangeArrowheads="1"/>
          </p:cNvSpPr>
          <p:nvPr/>
        </p:nvSpPr>
        <p:spPr bwMode="auto">
          <a:xfrm>
            <a:off x="3946525" y="18018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4724400" y="18018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4321" name="object 42"/>
          <p:cNvSpPr txBox="1">
            <a:spLocks noChangeArrowheads="1"/>
          </p:cNvSpPr>
          <p:nvPr/>
        </p:nvSpPr>
        <p:spPr bwMode="auto">
          <a:xfrm>
            <a:off x="5334000" y="1801813"/>
            <a:ext cx="4572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22" name="object 41"/>
          <p:cNvSpPr txBox="1">
            <a:spLocks noChangeArrowheads="1"/>
          </p:cNvSpPr>
          <p:nvPr/>
        </p:nvSpPr>
        <p:spPr bwMode="auto">
          <a:xfrm>
            <a:off x="5791200" y="1801813"/>
            <a:ext cx="3048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6096000" y="18018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4324" name="object 39"/>
          <p:cNvSpPr txBox="1">
            <a:spLocks noChangeArrowheads="1"/>
          </p:cNvSpPr>
          <p:nvPr/>
        </p:nvSpPr>
        <p:spPr bwMode="auto">
          <a:xfrm>
            <a:off x="6705600" y="1801813"/>
            <a:ext cx="3048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7010400" y="1801813"/>
            <a:ext cx="1143000" cy="6365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4326" name="object 37"/>
          <p:cNvSpPr txBox="1">
            <a:spLocks noChangeArrowheads="1"/>
          </p:cNvSpPr>
          <p:nvPr/>
        </p:nvSpPr>
        <p:spPr bwMode="auto">
          <a:xfrm>
            <a:off x="2514600" y="2174875"/>
            <a:ext cx="1431925" cy="2635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27" name="object 36"/>
          <p:cNvSpPr txBox="1">
            <a:spLocks noChangeArrowheads="1"/>
          </p:cNvSpPr>
          <p:nvPr/>
        </p:nvSpPr>
        <p:spPr bwMode="auto">
          <a:xfrm>
            <a:off x="3946525" y="2174875"/>
            <a:ext cx="1844675" cy="263525"/>
          </a:xfrm>
          <a:prstGeom prst="rect">
            <a:avLst/>
          </a:prstGeom>
          <a:noFill/>
          <a:ln w="9525">
            <a:noFill/>
            <a:miter lim="800000"/>
            <a:headEnd/>
            <a:tailEnd/>
          </a:ln>
        </p:spPr>
        <p:txBody>
          <a:bodyPr lIns="0" tIns="0" rIns="0" bIns="0"/>
          <a:lstStyle/>
          <a:p>
            <a:pPr marL="146050">
              <a:lnSpc>
                <a:spcPts val="1625"/>
              </a:lnSpc>
              <a:spcBef>
                <a:spcPts val="75"/>
              </a:spcBef>
            </a:pPr>
            <a:r>
              <a:rPr lang="id-ID" sz="1600">
                <a:solidFill>
                  <a:srgbClr val="333399"/>
                </a:solidFill>
                <a:cs typeface="Arial" charset="0"/>
              </a:rPr>
              <a:t>90</a:t>
            </a:r>
            <a:endParaRPr lang="id-ID" sz="1600">
              <a:cs typeface="Arial" charset="0"/>
            </a:endParaRPr>
          </a:p>
        </p:txBody>
      </p:sp>
      <p:sp>
        <p:nvSpPr>
          <p:cNvPr id="54328" name="object 35"/>
          <p:cNvSpPr txBox="1">
            <a:spLocks noChangeArrowheads="1"/>
          </p:cNvSpPr>
          <p:nvPr/>
        </p:nvSpPr>
        <p:spPr bwMode="auto">
          <a:xfrm>
            <a:off x="5791200" y="2174875"/>
            <a:ext cx="1219200" cy="2635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4" name="object 34"/>
          <p:cNvSpPr txBox="1"/>
          <p:nvPr/>
        </p:nvSpPr>
        <p:spPr>
          <a:xfrm>
            <a:off x="1143000" y="2438400"/>
            <a:ext cx="1371600" cy="658813"/>
          </a:xfrm>
          <a:prstGeom prst="rect">
            <a:avLst/>
          </a:prstGeom>
        </p:spPr>
        <p:txBody>
          <a:bodyPr lIns="0" tIns="0" rIns="0" bIns="0"/>
          <a:lstStyle/>
          <a:p>
            <a:pPr marL="296544">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33" name="object 33"/>
          <p:cNvSpPr txBox="1"/>
          <p:nvPr/>
        </p:nvSpPr>
        <p:spPr>
          <a:xfrm>
            <a:off x="2514600" y="2438400"/>
            <a:ext cx="685800" cy="346075"/>
          </a:xfrm>
          <a:prstGeom prst="rect">
            <a:avLst/>
          </a:prstGeom>
        </p:spPr>
        <p:txBody>
          <a:bodyPr lIns="0" tIns="0" rIns="0" bIns="0"/>
          <a:lstStyle/>
          <a:p>
            <a:pPr>
              <a:lnSpc>
                <a:spcPts val="1000"/>
              </a:lnSpc>
              <a:spcBef>
                <a:spcPts val="28"/>
              </a:spcBef>
              <a:defRPr/>
            </a:pPr>
            <a:endParaRPr sz="1000"/>
          </a:p>
          <a:p>
            <a:pPr marL="244094">
              <a:lnSpc>
                <a:spcPts val="1695"/>
              </a:lnSpc>
              <a:spcBef>
                <a:spcPts val="84"/>
              </a:spcBef>
              <a:defRPr/>
            </a:pPr>
            <a:r>
              <a:rPr sz="2700" baseline="-11273" dirty="0">
                <a:latin typeface="Arial"/>
                <a:cs typeface="Arial"/>
              </a:rPr>
              <a:t>(</a:t>
            </a:r>
            <a:r>
              <a:rPr sz="2700" spc="4" baseline="-11273" dirty="0">
                <a:latin typeface="Arial"/>
                <a:cs typeface="Arial"/>
              </a:rPr>
              <a:t>-</a:t>
            </a:r>
            <a:r>
              <a:rPr sz="2700" baseline="-11273" dirty="0">
                <a:latin typeface="Arial"/>
                <a:cs typeface="Arial"/>
              </a:rPr>
              <a:t>)</a:t>
            </a:r>
            <a:endParaRPr>
              <a:latin typeface="Arial"/>
              <a:cs typeface="Arial"/>
            </a:endParaRPr>
          </a:p>
        </p:txBody>
      </p:sp>
      <p:sp>
        <p:nvSpPr>
          <p:cNvPr id="54331" name="object 32"/>
          <p:cNvSpPr txBox="1">
            <a:spLocks noChangeArrowheads="1"/>
          </p:cNvSpPr>
          <p:nvPr/>
        </p:nvSpPr>
        <p:spPr bwMode="auto">
          <a:xfrm>
            <a:off x="3200400" y="2438400"/>
            <a:ext cx="609600"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15</a:t>
            </a:r>
            <a:endParaRPr lang="id-ID" sz="1600">
              <a:cs typeface="Arial" charset="0"/>
            </a:endParaRPr>
          </a:p>
        </p:txBody>
      </p:sp>
      <p:sp>
        <p:nvSpPr>
          <p:cNvPr id="54332" name="object 31"/>
          <p:cNvSpPr txBox="1">
            <a:spLocks noChangeArrowheads="1"/>
          </p:cNvSpPr>
          <p:nvPr/>
        </p:nvSpPr>
        <p:spPr bwMode="auto">
          <a:xfrm>
            <a:off x="3810000" y="2438400"/>
            <a:ext cx="136525"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0" name="object 30"/>
          <p:cNvSpPr txBox="1"/>
          <p:nvPr/>
        </p:nvSpPr>
        <p:spPr>
          <a:xfrm>
            <a:off x="3946525" y="2438400"/>
            <a:ext cx="777875" cy="346075"/>
          </a:xfrm>
          <a:prstGeom prst="rect">
            <a:avLst/>
          </a:prstGeom>
        </p:spPr>
        <p:txBody>
          <a:bodyPr lIns="0" tIns="0" rIns="0" bIns="0"/>
          <a:lstStyle/>
          <a:p>
            <a:pPr>
              <a:lnSpc>
                <a:spcPts val="1000"/>
              </a:lnSpc>
              <a:spcBef>
                <a:spcPts val="28"/>
              </a:spcBef>
              <a:defRPr/>
            </a:pPr>
            <a:endParaRPr sz="1000"/>
          </a:p>
          <a:p>
            <a:pPr marL="412750">
              <a:lnSpc>
                <a:spcPts val="1695"/>
              </a:lnSpc>
              <a:spcBef>
                <a:spcPts val="84"/>
              </a:spcBef>
              <a:defRPr/>
            </a:pPr>
            <a:r>
              <a:rPr sz="2700" baseline="-11273" dirty="0">
                <a:latin typeface="Arial"/>
                <a:cs typeface="Arial"/>
              </a:rPr>
              <a:t>(</a:t>
            </a:r>
            <a:r>
              <a:rPr sz="2700" spc="4" baseline="-11273" dirty="0">
                <a:latin typeface="Arial"/>
                <a:cs typeface="Arial"/>
              </a:rPr>
              <a:t>+</a:t>
            </a:r>
            <a:r>
              <a:rPr sz="2700" baseline="-11273" dirty="0">
                <a:latin typeface="Arial"/>
                <a:cs typeface="Arial"/>
              </a:rPr>
              <a:t>)</a:t>
            </a:r>
            <a:endParaRPr>
              <a:latin typeface="Arial"/>
              <a:cs typeface="Arial"/>
            </a:endParaRPr>
          </a:p>
        </p:txBody>
      </p:sp>
      <p:sp>
        <p:nvSpPr>
          <p:cNvPr id="54334" name="object 29"/>
          <p:cNvSpPr txBox="1">
            <a:spLocks noChangeArrowheads="1"/>
          </p:cNvSpPr>
          <p:nvPr/>
        </p:nvSpPr>
        <p:spPr bwMode="auto">
          <a:xfrm>
            <a:off x="4724400" y="2438400"/>
            <a:ext cx="609600"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20</a:t>
            </a:r>
            <a:endParaRPr lang="id-ID" sz="1600">
              <a:cs typeface="Arial" charset="0"/>
            </a:endParaRPr>
          </a:p>
        </p:txBody>
      </p:sp>
      <p:sp>
        <p:nvSpPr>
          <p:cNvPr id="54335" name="object 28"/>
          <p:cNvSpPr txBox="1">
            <a:spLocks noChangeArrowheads="1"/>
          </p:cNvSpPr>
          <p:nvPr/>
        </p:nvSpPr>
        <p:spPr bwMode="auto">
          <a:xfrm>
            <a:off x="5334000" y="2438400"/>
            <a:ext cx="4572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36" name="object 27"/>
          <p:cNvSpPr txBox="1">
            <a:spLocks noChangeArrowheads="1"/>
          </p:cNvSpPr>
          <p:nvPr/>
        </p:nvSpPr>
        <p:spPr bwMode="auto">
          <a:xfrm>
            <a:off x="5791200" y="2438400"/>
            <a:ext cx="3048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37" name="object 26"/>
          <p:cNvSpPr txBox="1">
            <a:spLocks noChangeArrowheads="1"/>
          </p:cNvSpPr>
          <p:nvPr/>
        </p:nvSpPr>
        <p:spPr bwMode="auto">
          <a:xfrm>
            <a:off x="6096000" y="2438400"/>
            <a:ext cx="609600" cy="346075"/>
          </a:xfrm>
          <a:prstGeom prst="rect">
            <a:avLst/>
          </a:prstGeom>
          <a:noFill/>
          <a:ln w="9525">
            <a:noFill/>
            <a:miter lim="800000"/>
            <a:headEnd/>
            <a:tailEnd/>
          </a:ln>
        </p:spPr>
        <p:txBody>
          <a:bodyPr lIns="0" tIns="0" rIns="0" bIns="0"/>
          <a:lstStyle/>
          <a:p>
            <a:pPr marL="190500">
              <a:lnSpc>
                <a:spcPct val="96000"/>
              </a:lnSpc>
              <a:spcBef>
                <a:spcPts val="425"/>
              </a:spcBef>
            </a:pPr>
            <a:r>
              <a:rPr lang="id-ID" sz="1600">
                <a:solidFill>
                  <a:srgbClr val="FF0000"/>
                </a:solidFill>
                <a:cs typeface="Arial" charset="0"/>
              </a:rPr>
              <a:t>10</a:t>
            </a:r>
            <a:endParaRPr lang="id-ID" sz="1600">
              <a:cs typeface="Arial" charset="0"/>
            </a:endParaRPr>
          </a:p>
        </p:txBody>
      </p:sp>
      <p:sp>
        <p:nvSpPr>
          <p:cNvPr id="54338" name="object 25"/>
          <p:cNvSpPr txBox="1">
            <a:spLocks noChangeArrowheads="1"/>
          </p:cNvSpPr>
          <p:nvPr/>
        </p:nvSpPr>
        <p:spPr bwMode="auto">
          <a:xfrm>
            <a:off x="6705600" y="2438400"/>
            <a:ext cx="3048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4" name="object 24"/>
          <p:cNvSpPr txBox="1"/>
          <p:nvPr/>
        </p:nvSpPr>
        <p:spPr>
          <a:xfrm>
            <a:off x="7010400" y="2438400"/>
            <a:ext cx="1143000"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23" name="object 23"/>
          <p:cNvSpPr txBox="1"/>
          <p:nvPr/>
        </p:nvSpPr>
        <p:spPr>
          <a:xfrm>
            <a:off x="2514600" y="2784475"/>
            <a:ext cx="1431925" cy="312738"/>
          </a:xfrm>
          <a:prstGeom prst="rect">
            <a:avLst/>
          </a:prstGeom>
        </p:spPr>
        <p:txBody>
          <a:bodyPr lIns="0" tIns="0" rIns="0" bIns="0"/>
          <a:lstStyle/>
          <a:p>
            <a:pPr marL="91693">
              <a:lnSpc>
                <a:spcPct val="95825"/>
              </a:lnSpc>
              <a:defRPr/>
            </a:pPr>
            <a:r>
              <a:rPr sz="1600" dirty="0">
                <a:solidFill>
                  <a:srgbClr val="003366"/>
                </a:solidFill>
                <a:latin typeface="Arial"/>
                <a:cs typeface="Arial"/>
              </a:rPr>
              <a:t>50-10</a:t>
            </a:r>
            <a:r>
              <a:rPr sz="1600" spc="4" dirty="0">
                <a:solidFill>
                  <a:srgbClr val="003366"/>
                </a:solidFill>
                <a:latin typeface="Arial"/>
                <a:cs typeface="Arial"/>
              </a:rPr>
              <a:t>=</a:t>
            </a:r>
            <a:r>
              <a:rPr sz="1600" dirty="0">
                <a:solidFill>
                  <a:srgbClr val="003366"/>
                </a:solidFill>
                <a:latin typeface="Arial"/>
                <a:cs typeface="Arial"/>
              </a:rPr>
              <a:t>40</a:t>
            </a:r>
            <a:endParaRPr sz="1600">
              <a:latin typeface="Arial"/>
              <a:cs typeface="Arial"/>
            </a:endParaRPr>
          </a:p>
        </p:txBody>
      </p:sp>
      <p:sp>
        <p:nvSpPr>
          <p:cNvPr id="22" name="object 22"/>
          <p:cNvSpPr txBox="1"/>
          <p:nvPr/>
        </p:nvSpPr>
        <p:spPr>
          <a:xfrm>
            <a:off x="3946525" y="2784475"/>
            <a:ext cx="1844675" cy="312738"/>
          </a:xfrm>
          <a:prstGeom prst="rect">
            <a:avLst/>
          </a:prstGeom>
        </p:spPr>
        <p:txBody>
          <a:bodyPr lIns="0" tIns="0" rIns="0" bIns="0"/>
          <a:lstStyle/>
          <a:p>
            <a:pPr marL="146938">
              <a:lnSpc>
                <a:spcPct val="95825"/>
              </a:lnSpc>
              <a:defRPr/>
            </a:pPr>
            <a:r>
              <a:rPr sz="1600" dirty="0">
                <a:solidFill>
                  <a:srgbClr val="333399"/>
                </a:solidFill>
                <a:latin typeface="Arial"/>
                <a:cs typeface="Arial"/>
              </a:rPr>
              <a:t>10</a:t>
            </a:r>
            <a:r>
              <a:rPr sz="1600" spc="4" dirty="0">
                <a:solidFill>
                  <a:srgbClr val="333399"/>
                </a:solidFill>
                <a:latin typeface="Arial"/>
                <a:cs typeface="Arial"/>
              </a:rPr>
              <a:t>+</a:t>
            </a:r>
            <a:r>
              <a:rPr sz="1600" dirty="0">
                <a:solidFill>
                  <a:srgbClr val="333399"/>
                </a:solidFill>
                <a:latin typeface="Arial"/>
                <a:cs typeface="Arial"/>
              </a:rPr>
              <a:t>10</a:t>
            </a:r>
            <a:r>
              <a:rPr sz="1600" spc="4" dirty="0">
                <a:solidFill>
                  <a:srgbClr val="333399"/>
                </a:solidFill>
                <a:latin typeface="Arial"/>
                <a:cs typeface="Arial"/>
              </a:rPr>
              <a:t>=</a:t>
            </a:r>
            <a:r>
              <a:rPr sz="1600" dirty="0">
                <a:solidFill>
                  <a:srgbClr val="333399"/>
                </a:solidFill>
                <a:latin typeface="Arial"/>
                <a:cs typeface="Arial"/>
              </a:rPr>
              <a:t>20</a:t>
            </a:r>
            <a:endParaRPr sz="1600">
              <a:latin typeface="Arial"/>
              <a:cs typeface="Arial"/>
            </a:endParaRPr>
          </a:p>
        </p:txBody>
      </p:sp>
      <p:sp>
        <p:nvSpPr>
          <p:cNvPr id="54342" name="object 21"/>
          <p:cNvSpPr txBox="1">
            <a:spLocks noChangeArrowheads="1"/>
          </p:cNvSpPr>
          <p:nvPr/>
        </p:nvSpPr>
        <p:spPr bwMode="auto">
          <a:xfrm>
            <a:off x="5791200" y="2784475"/>
            <a:ext cx="1219200" cy="3127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0" name="object 20"/>
          <p:cNvSpPr txBox="1"/>
          <p:nvPr/>
        </p:nvSpPr>
        <p:spPr>
          <a:xfrm>
            <a:off x="1143000" y="3097213"/>
            <a:ext cx="1371600" cy="714375"/>
          </a:xfrm>
          <a:prstGeom prst="rect">
            <a:avLst/>
          </a:prstGeom>
        </p:spPr>
        <p:txBody>
          <a:bodyPr lIns="0" tIns="0" rIns="0" bIns="0"/>
          <a:lstStyle/>
          <a:p>
            <a:pPr marL="30264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4344" name="object 19"/>
          <p:cNvSpPr txBox="1">
            <a:spLocks noChangeArrowheads="1"/>
          </p:cNvSpPr>
          <p:nvPr/>
        </p:nvSpPr>
        <p:spPr bwMode="auto">
          <a:xfrm>
            <a:off x="2514600" y="3097213"/>
            <a:ext cx="7620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8" name="object 18"/>
          <p:cNvSpPr txBox="1"/>
          <p:nvPr/>
        </p:nvSpPr>
        <p:spPr>
          <a:xfrm>
            <a:off x="3276600" y="3097213"/>
            <a:ext cx="609600" cy="373062"/>
          </a:xfrm>
          <a:prstGeom prst="rect">
            <a:avLst/>
          </a:prstGeom>
        </p:spPr>
        <p:txBody>
          <a:bodyPr lIns="0" tIns="0" rIns="0" bIns="0"/>
          <a:lstStyle/>
          <a:p>
            <a:pPr>
              <a:lnSpc>
                <a:spcPts val="600"/>
              </a:lnSpc>
              <a:spcBef>
                <a:spcPts val="38"/>
              </a:spcBef>
              <a:defRPr/>
            </a:pPr>
            <a:endParaRPr sz="600"/>
          </a:p>
          <a:p>
            <a:pPr marL="191770">
              <a:lnSpc>
                <a:spcPct val="95825"/>
              </a:lnSpc>
              <a:defRPr/>
            </a:pPr>
            <a:r>
              <a:rPr sz="1600" dirty="0">
                <a:solidFill>
                  <a:srgbClr val="FF0000"/>
                </a:solidFill>
                <a:latin typeface="Arial"/>
                <a:cs typeface="Arial"/>
              </a:rPr>
              <a:t>25</a:t>
            </a:r>
            <a:endParaRPr sz="1600">
              <a:latin typeface="Arial"/>
              <a:cs typeface="Arial"/>
            </a:endParaRPr>
          </a:p>
        </p:txBody>
      </p:sp>
      <p:sp>
        <p:nvSpPr>
          <p:cNvPr id="54346" name="object 17"/>
          <p:cNvSpPr txBox="1">
            <a:spLocks noChangeArrowheads="1"/>
          </p:cNvSpPr>
          <p:nvPr/>
        </p:nvSpPr>
        <p:spPr bwMode="auto">
          <a:xfrm>
            <a:off x="3886200" y="30972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47" name="object 16"/>
          <p:cNvSpPr txBox="1">
            <a:spLocks noChangeArrowheads="1"/>
          </p:cNvSpPr>
          <p:nvPr/>
        </p:nvSpPr>
        <p:spPr bwMode="auto">
          <a:xfrm>
            <a:off x="3946525" y="30972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5" name="object 15"/>
          <p:cNvSpPr txBox="1"/>
          <p:nvPr/>
        </p:nvSpPr>
        <p:spPr>
          <a:xfrm>
            <a:off x="4724400" y="3097213"/>
            <a:ext cx="609600" cy="373062"/>
          </a:xfrm>
          <a:prstGeom prst="rect">
            <a:avLst/>
          </a:prstGeom>
        </p:spPr>
        <p:txBody>
          <a:bodyPr lIns="0" tIns="0" rIns="0" bIns="0"/>
          <a:lstStyle/>
          <a:p>
            <a:pPr>
              <a:lnSpc>
                <a:spcPts val="600"/>
              </a:lnSpc>
              <a:spcBef>
                <a:spcPts val="38"/>
              </a:spcBef>
              <a:defRPr/>
            </a:pPr>
            <a:endParaRPr sz="600"/>
          </a:p>
          <a:p>
            <a:pPr marL="192024">
              <a:lnSpc>
                <a:spcPct val="95825"/>
              </a:lnSpc>
              <a:defRPr/>
            </a:pPr>
            <a:r>
              <a:rPr sz="1600" dirty="0">
                <a:solidFill>
                  <a:srgbClr val="FF0000"/>
                </a:solidFill>
                <a:latin typeface="Arial"/>
                <a:cs typeface="Arial"/>
              </a:rPr>
              <a:t>10</a:t>
            </a:r>
            <a:endParaRPr sz="1600">
              <a:latin typeface="Arial"/>
              <a:cs typeface="Arial"/>
            </a:endParaRPr>
          </a:p>
        </p:txBody>
      </p:sp>
      <p:sp>
        <p:nvSpPr>
          <p:cNvPr id="54349" name="object 14"/>
          <p:cNvSpPr txBox="1">
            <a:spLocks noChangeArrowheads="1"/>
          </p:cNvSpPr>
          <p:nvPr/>
        </p:nvSpPr>
        <p:spPr bwMode="auto">
          <a:xfrm>
            <a:off x="5334000" y="3097213"/>
            <a:ext cx="4572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4350" name="object 13"/>
          <p:cNvSpPr txBox="1">
            <a:spLocks noChangeArrowheads="1"/>
          </p:cNvSpPr>
          <p:nvPr/>
        </p:nvSpPr>
        <p:spPr bwMode="auto">
          <a:xfrm>
            <a:off x="5791200" y="3097213"/>
            <a:ext cx="3048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2" name="object 12"/>
          <p:cNvSpPr txBox="1"/>
          <p:nvPr/>
        </p:nvSpPr>
        <p:spPr>
          <a:xfrm>
            <a:off x="6096000" y="3097213"/>
            <a:ext cx="609600" cy="373062"/>
          </a:xfrm>
          <a:prstGeom prst="rect">
            <a:avLst/>
          </a:prstGeom>
        </p:spPr>
        <p:txBody>
          <a:bodyPr lIns="0" tIns="0" rIns="0" bIns="0"/>
          <a:lstStyle/>
          <a:p>
            <a:pPr>
              <a:lnSpc>
                <a:spcPts val="600"/>
              </a:lnSpc>
              <a:spcBef>
                <a:spcPts val="38"/>
              </a:spcBef>
              <a:defRPr/>
            </a:pPr>
            <a:endParaRPr sz="600"/>
          </a:p>
          <a:p>
            <a:pPr marL="192024">
              <a:lnSpc>
                <a:spcPct val="95825"/>
              </a:lnSpc>
              <a:defRPr/>
            </a:pPr>
            <a:r>
              <a:rPr sz="1600" dirty="0">
                <a:solidFill>
                  <a:srgbClr val="FF0000"/>
                </a:solidFill>
                <a:latin typeface="Arial"/>
                <a:cs typeface="Arial"/>
              </a:rPr>
              <a:t>19</a:t>
            </a:r>
            <a:endParaRPr sz="1600">
              <a:latin typeface="Arial"/>
              <a:cs typeface="Arial"/>
            </a:endParaRPr>
          </a:p>
        </p:txBody>
      </p:sp>
      <p:sp>
        <p:nvSpPr>
          <p:cNvPr id="54352" name="object 11"/>
          <p:cNvSpPr txBox="1">
            <a:spLocks noChangeArrowheads="1"/>
          </p:cNvSpPr>
          <p:nvPr/>
        </p:nvSpPr>
        <p:spPr bwMode="auto">
          <a:xfrm>
            <a:off x="6705600" y="3097213"/>
            <a:ext cx="3048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7010400" y="3097213"/>
            <a:ext cx="1143000"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4354" name="object 9"/>
          <p:cNvSpPr txBox="1">
            <a:spLocks noChangeArrowheads="1"/>
          </p:cNvSpPr>
          <p:nvPr/>
        </p:nvSpPr>
        <p:spPr bwMode="auto">
          <a:xfrm>
            <a:off x="2514600" y="3470275"/>
            <a:ext cx="1431925" cy="341313"/>
          </a:xfrm>
          <a:prstGeom prst="rect">
            <a:avLst/>
          </a:prstGeom>
          <a:noFill/>
          <a:ln w="9525">
            <a:noFill/>
            <a:miter lim="800000"/>
            <a:headEnd/>
            <a:tailEnd/>
          </a:ln>
        </p:spPr>
        <p:txBody>
          <a:bodyPr lIns="0" tIns="0" rIns="0" bIns="0"/>
          <a:lstStyle/>
          <a:p>
            <a:pPr marL="238125">
              <a:lnSpc>
                <a:spcPts val="1900"/>
              </a:lnSpc>
              <a:spcBef>
                <a:spcPts val="100"/>
              </a:spcBef>
            </a:pPr>
            <a:r>
              <a:rPr lang="id-ID" sz="2700" baseline="-8000">
                <a:cs typeface="Arial" charset="0"/>
              </a:rPr>
              <a:t>+    </a:t>
            </a:r>
            <a:r>
              <a:rPr lang="id-ID" sz="1600">
                <a:cs typeface="Arial" charset="0"/>
              </a:rPr>
              <a:t>10</a:t>
            </a:r>
          </a:p>
        </p:txBody>
      </p:sp>
      <p:sp>
        <p:nvSpPr>
          <p:cNvPr id="8" name="object 8"/>
          <p:cNvSpPr txBox="1"/>
          <p:nvPr/>
        </p:nvSpPr>
        <p:spPr>
          <a:xfrm>
            <a:off x="3946525" y="3470275"/>
            <a:ext cx="1844675" cy="341313"/>
          </a:xfrm>
          <a:prstGeom prst="rect">
            <a:avLst/>
          </a:prstGeom>
        </p:spPr>
        <p:txBody>
          <a:bodyPr lIns="0" tIns="0" rIns="0" bIns="0"/>
          <a:lstStyle/>
          <a:p>
            <a:pPr marL="204850">
              <a:lnSpc>
                <a:spcPts val="1630"/>
              </a:lnSpc>
              <a:spcBef>
                <a:spcPts val="81"/>
              </a:spcBef>
              <a:defRPr/>
            </a:pPr>
            <a:r>
              <a:rPr sz="1600" dirty="0">
                <a:solidFill>
                  <a:srgbClr val="333399"/>
                </a:solidFill>
                <a:latin typeface="Arial"/>
                <a:cs typeface="Arial"/>
              </a:rPr>
              <a:t>10</a:t>
            </a:r>
            <a:r>
              <a:rPr sz="1600" spc="-4" dirty="0">
                <a:solidFill>
                  <a:srgbClr val="333399"/>
                </a:solidFill>
                <a:latin typeface="Arial"/>
                <a:cs typeface="Arial"/>
              </a:rPr>
              <a:t>-</a:t>
            </a:r>
            <a:r>
              <a:rPr sz="1600" dirty="0">
                <a:solidFill>
                  <a:srgbClr val="333399"/>
                </a:solidFill>
                <a:latin typeface="Arial"/>
                <a:cs typeface="Arial"/>
              </a:rPr>
              <a:t>10</a:t>
            </a:r>
            <a:r>
              <a:rPr sz="1600" spc="4" dirty="0">
                <a:solidFill>
                  <a:srgbClr val="333399"/>
                </a:solidFill>
                <a:latin typeface="Arial"/>
                <a:cs typeface="Arial"/>
              </a:rPr>
              <a:t>=</a:t>
            </a:r>
            <a:r>
              <a:rPr sz="1600" dirty="0">
                <a:solidFill>
                  <a:srgbClr val="333399"/>
                </a:solidFill>
                <a:latin typeface="Arial"/>
                <a:cs typeface="Arial"/>
              </a:rPr>
              <a:t>0</a:t>
            </a:r>
            <a:endParaRPr sz="1600">
              <a:latin typeface="Arial"/>
              <a:cs typeface="Arial"/>
            </a:endParaRPr>
          </a:p>
        </p:txBody>
      </p:sp>
      <p:sp>
        <p:nvSpPr>
          <p:cNvPr id="54356" name="object 7"/>
          <p:cNvSpPr txBox="1">
            <a:spLocks noChangeArrowheads="1"/>
          </p:cNvSpPr>
          <p:nvPr/>
        </p:nvSpPr>
        <p:spPr bwMode="auto">
          <a:xfrm>
            <a:off x="5791200" y="3470275"/>
            <a:ext cx="1219200" cy="341313"/>
          </a:xfrm>
          <a:prstGeom prst="rect">
            <a:avLst/>
          </a:prstGeom>
          <a:noFill/>
          <a:ln w="9525">
            <a:noFill/>
            <a:miter lim="800000"/>
            <a:headEnd/>
            <a:tailEnd/>
          </a:ln>
        </p:spPr>
        <p:txBody>
          <a:bodyPr lIns="0" tIns="0" rIns="0" bIns="0"/>
          <a:lstStyle/>
          <a:p>
            <a:pPr marL="146050">
              <a:lnSpc>
                <a:spcPts val="1625"/>
              </a:lnSpc>
              <a:spcBef>
                <a:spcPts val="75"/>
              </a:spcBef>
            </a:pPr>
            <a:r>
              <a:rPr lang="id-ID" sz="1600">
                <a:solidFill>
                  <a:srgbClr val="333399"/>
                </a:solidFill>
                <a:cs typeface="Arial" charset="0"/>
              </a:rPr>
              <a:t>40</a:t>
            </a:r>
            <a:endParaRPr lang="id-ID" sz="1600">
              <a:cs typeface="Arial" charset="0"/>
            </a:endParaRPr>
          </a:p>
        </p:txBody>
      </p:sp>
      <p:sp>
        <p:nvSpPr>
          <p:cNvPr id="6" name="object 6"/>
          <p:cNvSpPr txBox="1"/>
          <p:nvPr/>
        </p:nvSpPr>
        <p:spPr>
          <a:xfrm>
            <a:off x="1143000" y="3811588"/>
            <a:ext cx="1371600" cy="658812"/>
          </a:xfrm>
          <a:prstGeom prst="rect">
            <a:avLst/>
          </a:prstGeom>
        </p:spPr>
        <p:txBody>
          <a:bodyPr lIns="0" tIns="0" rIns="0" bIns="0"/>
          <a:lstStyle/>
          <a:p>
            <a:pPr marL="163513" algn="ctr">
              <a:lnSpc>
                <a:spcPct val="96000"/>
              </a:lnSpc>
              <a:spcBef>
                <a:spcPts val="425"/>
              </a:spcBef>
            </a:pPr>
            <a:r>
              <a:rPr lang="id-ID" sz="1600">
                <a:cs typeface="Arial" charset="0"/>
              </a:rPr>
              <a:t>Kebutuhan</a:t>
            </a:r>
          </a:p>
          <a:p>
            <a:pPr marL="163513" algn="ctr">
              <a:lnSpc>
                <a:spcPct val="96000"/>
              </a:lnSpc>
              <a:spcBef>
                <a:spcPts val="75"/>
              </a:spcBef>
            </a:pPr>
            <a:r>
              <a:rPr lang="id-ID" sz="1600">
                <a:cs typeface="Arial" charset="0"/>
              </a:rPr>
              <a:t>Gudang</a:t>
            </a:r>
          </a:p>
        </p:txBody>
      </p:sp>
      <p:sp>
        <p:nvSpPr>
          <p:cNvPr id="5" name="object 5"/>
          <p:cNvSpPr txBox="1"/>
          <p:nvPr/>
        </p:nvSpPr>
        <p:spPr>
          <a:xfrm>
            <a:off x="2514600" y="3811588"/>
            <a:ext cx="1431925" cy="658812"/>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946525" y="3811588"/>
            <a:ext cx="1844675" cy="658812"/>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791200" y="3811588"/>
            <a:ext cx="1219200" cy="658812"/>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7010400" y="3811588"/>
            <a:ext cx="1143000" cy="658812"/>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object 58"/>
          <p:cNvSpPr>
            <a:spLocks noChangeArrowheads="1"/>
          </p:cNvSpPr>
          <p:nvPr/>
        </p:nvSpPr>
        <p:spPr bwMode="auto">
          <a:xfrm>
            <a:off x="5105400" y="26670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5299" name="object 59"/>
          <p:cNvSpPr>
            <a:spLocks noChangeArrowheads="1"/>
          </p:cNvSpPr>
          <p:nvPr/>
        </p:nvSpPr>
        <p:spPr bwMode="auto">
          <a:xfrm>
            <a:off x="5105400" y="26670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5300" name="object 60"/>
          <p:cNvSpPr>
            <a:spLocks noChangeArrowheads="1"/>
          </p:cNvSpPr>
          <p:nvPr/>
        </p:nvSpPr>
        <p:spPr bwMode="auto">
          <a:xfrm>
            <a:off x="2239963" y="1738313"/>
            <a:ext cx="0" cy="3319462"/>
          </a:xfrm>
          <a:custGeom>
            <a:avLst/>
            <a:gdLst>
              <a:gd name="T0" fmla="*/ 0 h 3319399"/>
              <a:gd name="T1" fmla="*/ 3319399 h 3319399"/>
            </a:gdLst>
            <a:ahLst/>
            <a:cxnLst/>
            <a:rect l="0" t="T0" r="0" b="T1"/>
            <a:pathLst>
              <a:path h="3319399">
                <a:moveTo>
                  <a:pt x="0" y="0"/>
                </a:moveTo>
                <a:lnTo>
                  <a:pt x="0" y="3319399"/>
                </a:lnTo>
              </a:path>
            </a:pathLst>
          </a:custGeom>
          <a:noFill/>
          <a:ln w="12700">
            <a:solidFill>
              <a:srgbClr val="000000"/>
            </a:solidFill>
            <a:miter lim="800000"/>
            <a:headEnd/>
            <a:tailEnd/>
          </a:ln>
        </p:spPr>
        <p:txBody>
          <a:bodyPr lIns="0" tIns="0" rIns="0" bIns="0"/>
          <a:lstStyle/>
          <a:p>
            <a:endParaRPr lang="id-ID"/>
          </a:p>
        </p:txBody>
      </p:sp>
      <p:sp>
        <p:nvSpPr>
          <p:cNvPr id="55301" name="object 61"/>
          <p:cNvSpPr>
            <a:spLocks noChangeArrowheads="1"/>
          </p:cNvSpPr>
          <p:nvPr/>
        </p:nvSpPr>
        <p:spPr bwMode="auto">
          <a:xfrm>
            <a:off x="3641725" y="1738313"/>
            <a:ext cx="0" cy="3319462"/>
          </a:xfrm>
          <a:custGeom>
            <a:avLst/>
            <a:gdLst>
              <a:gd name="T0" fmla="*/ 0 h 3319399"/>
              <a:gd name="T1" fmla="*/ 3319399 h 3319399"/>
            </a:gdLst>
            <a:ahLst/>
            <a:cxnLst/>
            <a:rect l="0" t="T0" r="0" b="T1"/>
            <a:pathLst>
              <a:path h="3319399">
                <a:moveTo>
                  <a:pt x="0" y="0"/>
                </a:moveTo>
                <a:lnTo>
                  <a:pt x="0" y="3319399"/>
                </a:lnTo>
              </a:path>
            </a:pathLst>
          </a:custGeom>
          <a:noFill/>
          <a:ln w="12700">
            <a:solidFill>
              <a:srgbClr val="000000"/>
            </a:solidFill>
            <a:miter lim="800000"/>
            <a:headEnd/>
            <a:tailEnd/>
          </a:ln>
        </p:spPr>
        <p:txBody>
          <a:bodyPr lIns="0" tIns="0" rIns="0" bIns="0"/>
          <a:lstStyle/>
          <a:p>
            <a:endParaRPr lang="id-ID"/>
          </a:p>
        </p:txBody>
      </p:sp>
      <p:sp>
        <p:nvSpPr>
          <p:cNvPr id="55302" name="object 62"/>
          <p:cNvSpPr>
            <a:spLocks noChangeArrowheads="1"/>
          </p:cNvSpPr>
          <p:nvPr/>
        </p:nvSpPr>
        <p:spPr bwMode="auto">
          <a:xfrm>
            <a:off x="5045075" y="1738313"/>
            <a:ext cx="0" cy="3319462"/>
          </a:xfrm>
          <a:custGeom>
            <a:avLst/>
            <a:gdLst>
              <a:gd name="T0" fmla="*/ 0 h 3319399"/>
              <a:gd name="T1" fmla="*/ 3319399 h 3319399"/>
            </a:gdLst>
            <a:ahLst/>
            <a:cxnLst/>
            <a:rect l="0" t="T0" r="0" b="T1"/>
            <a:pathLst>
              <a:path h="3319399">
                <a:moveTo>
                  <a:pt x="0" y="0"/>
                </a:moveTo>
                <a:lnTo>
                  <a:pt x="0" y="3319399"/>
                </a:lnTo>
              </a:path>
            </a:pathLst>
          </a:custGeom>
          <a:noFill/>
          <a:ln w="12700">
            <a:solidFill>
              <a:srgbClr val="000000"/>
            </a:solidFill>
            <a:miter lim="800000"/>
            <a:headEnd/>
            <a:tailEnd/>
          </a:ln>
        </p:spPr>
        <p:txBody>
          <a:bodyPr lIns="0" tIns="0" rIns="0" bIns="0"/>
          <a:lstStyle/>
          <a:p>
            <a:endParaRPr lang="id-ID"/>
          </a:p>
        </p:txBody>
      </p:sp>
      <p:sp>
        <p:nvSpPr>
          <p:cNvPr id="55303" name="object 63"/>
          <p:cNvSpPr>
            <a:spLocks noChangeArrowheads="1"/>
          </p:cNvSpPr>
          <p:nvPr/>
        </p:nvSpPr>
        <p:spPr bwMode="auto">
          <a:xfrm>
            <a:off x="6446838" y="1738313"/>
            <a:ext cx="0" cy="3319462"/>
          </a:xfrm>
          <a:custGeom>
            <a:avLst/>
            <a:gdLst>
              <a:gd name="T0" fmla="*/ 0 h 3319399"/>
              <a:gd name="T1" fmla="*/ 3319399 h 3319399"/>
            </a:gdLst>
            <a:ahLst/>
            <a:cxnLst/>
            <a:rect l="0" t="T0" r="0" b="T1"/>
            <a:pathLst>
              <a:path h="3319399">
                <a:moveTo>
                  <a:pt x="0" y="0"/>
                </a:moveTo>
                <a:lnTo>
                  <a:pt x="0" y="3319399"/>
                </a:lnTo>
              </a:path>
            </a:pathLst>
          </a:custGeom>
          <a:noFill/>
          <a:ln w="12700">
            <a:solidFill>
              <a:srgbClr val="000000"/>
            </a:solidFill>
            <a:miter lim="800000"/>
            <a:headEnd/>
            <a:tailEnd/>
          </a:ln>
        </p:spPr>
        <p:txBody>
          <a:bodyPr lIns="0" tIns="0" rIns="0" bIns="0"/>
          <a:lstStyle/>
          <a:p>
            <a:endParaRPr lang="id-ID"/>
          </a:p>
        </p:txBody>
      </p:sp>
      <p:sp>
        <p:nvSpPr>
          <p:cNvPr id="55304" name="object 64"/>
          <p:cNvSpPr>
            <a:spLocks noChangeArrowheads="1"/>
          </p:cNvSpPr>
          <p:nvPr/>
        </p:nvSpPr>
        <p:spPr bwMode="auto">
          <a:xfrm>
            <a:off x="823913" y="24114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5305" name="object 65"/>
          <p:cNvSpPr>
            <a:spLocks noChangeArrowheads="1"/>
          </p:cNvSpPr>
          <p:nvPr/>
        </p:nvSpPr>
        <p:spPr bwMode="auto">
          <a:xfrm>
            <a:off x="823913" y="3073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5306" name="object 66"/>
          <p:cNvSpPr>
            <a:spLocks noChangeArrowheads="1"/>
          </p:cNvSpPr>
          <p:nvPr/>
        </p:nvSpPr>
        <p:spPr bwMode="auto">
          <a:xfrm>
            <a:off x="823913" y="370205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5307" name="object 67"/>
          <p:cNvSpPr>
            <a:spLocks noChangeArrowheads="1"/>
          </p:cNvSpPr>
          <p:nvPr/>
        </p:nvSpPr>
        <p:spPr bwMode="auto">
          <a:xfrm>
            <a:off x="823913" y="4416425"/>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5308" name="object 68"/>
          <p:cNvSpPr>
            <a:spLocks noChangeArrowheads="1"/>
          </p:cNvSpPr>
          <p:nvPr/>
        </p:nvSpPr>
        <p:spPr bwMode="auto">
          <a:xfrm>
            <a:off x="838200" y="1738313"/>
            <a:ext cx="0" cy="3319462"/>
          </a:xfrm>
          <a:custGeom>
            <a:avLst/>
            <a:gdLst>
              <a:gd name="T0" fmla="*/ 0 h 3319399"/>
              <a:gd name="T1" fmla="*/ 3319399 h 3319399"/>
            </a:gdLst>
            <a:ahLst/>
            <a:cxnLst/>
            <a:rect l="0" t="T0" r="0" b="T1"/>
            <a:pathLst>
              <a:path h="3319399">
                <a:moveTo>
                  <a:pt x="0" y="0"/>
                </a:moveTo>
                <a:lnTo>
                  <a:pt x="0" y="3319399"/>
                </a:lnTo>
              </a:path>
            </a:pathLst>
          </a:custGeom>
          <a:noFill/>
          <a:ln w="28575">
            <a:solidFill>
              <a:srgbClr val="000000"/>
            </a:solidFill>
            <a:miter lim="800000"/>
            <a:headEnd/>
            <a:tailEnd/>
          </a:ln>
        </p:spPr>
        <p:txBody>
          <a:bodyPr lIns="0" tIns="0" rIns="0" bIns="0"/>
          <a:lstStyle/>
          <a:p>
            <a:endParaRPr lang="id-ID"/>
          </a:p>
        </p:txBody>
      </p:sp>
      <p:sp>
        <p:nvSpPr>
          <p:cNvPr id="55309" name="object 69"/>
          <p:cNvSpPr>
            <a:spLocks noChangeArrowheads="1"/>
          </p:cNvSpPr>
          <p:nvPr/>
        </p:nvSpPr>
        <p:spPr bwMode="auto">
          <a:xfrm>
            <a:off x="7848600" y="1738313"/>
            <a:ext cx="0" cy="3319462"/>
          </a:xfrm>
          <a:custGeom>
            <a:avLst/>
            <a:gdLst>
              <a:gd name="T0" fmla="*/ 0 h 3319399"/>
              <a:gd name="T1" fmla="*/ 3319399 h 3319399"/>
            </a:gdLst>
            <a:ahLst/>
            <a:cxnLst/>
            <a:rect l="0" t="T0" r="0" b="T1"/>
            <a:pathLst>
              <a:path h="3319399">
                <a:moveTo>
                  <a:pt x="0" y="0"/>
                </a:moveTo>
                <a:lnTo>
                  <a:pt x="0" y="3319399"/>
                </a:lnTo>
              </a:path>
            </a:pathLst>
          </a:custGeom>
          <a:noFill/>
          <a:ln w="28575">
            <a:solidFill>
              <a:srgbClr val="000000"/>
            </a:solidFill>
            <a:miter lim="800000"/>
            <a:headEnd/>
            <a:tailEnd/>
          </a:ln>
        </p:spPr>
        <p:txBody>
          <a:bodyPr lIns="0" tIns="0" rIns="0" bIns="0"/>
          <a:lstStyle/>
          <a:p>
            <a:endParaRPr lang="id-ID"/>
          </a:p>
        </p:txBody>
      </p:sp>
      <p:sp>
        <p:nvSpPr>
          <p:cNvPr id="55310" name="object 70"/>
          <p:cNvSpPr>
            <a:spLocks noChangeArrowheads="1"/>
          </p:cNvSpPr>
          <p:nvPr/>
        </p:nvSpPr>
        <p:spPr bwMode="auto">
          <a:xfrm>
            <a:off x="823913" y="17526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5311" name="object 71"/>
          <p:cNvSpPr>
            <a:spLocks noChangeArrowheads="1"/>
          </p:cNvSpPr>
          <p:nvPr/>
        </p:nvSpPr>
        <p:spPr bwMode="auto">
          <a:xfrm>
            <a:off x="823913" y="5043488"/>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5312" name="object 72"/>
          <p:cNvSpPr>
            <a:spLocks noChangeArrowheads="1"/>
          </p:cNvSpPr>
          <p:nvPr/>
        </p:nvSpPr>
        <p:spPr bwMode="auto">
          <a:xfrm>
            <a:off x="838200" y="17526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5313" name="object 73"/>
          <p:cNvSpPr>
            <a:spLocks noChangeArrowheads="1"/>
          </p:cNvSpPr>
          <p:nvPr/>
        </p:nvSpPr>
        <p:spPr bwMode="auto">
          <a:xfrm>
            <a:off x="3048000" y="2438400"/>
            <a:ext cx="533400" cy="346075"/>
          </a:xfrm>
          <a:custGeom>
            <a:avLst/>
            <a:gdLst>
              <a:gd name="T0" fmla="*/ 0 w 533400"/>
              <a:gd name="T1" fmla="*/ 0 h 346075"/>
              <a:gd name="T2" fmla="*/ 533400 w 533400"/>
              <a:gd name="T3" fmla="*/ 346075 h 346075"/>
            </a:gdLst>
            <a:ahLst/>
            <a:cxnLst/>
            <a:rect l="T0" t="T1" r="T2" b="T3"/>
            <a:pathLst>
              <a:path w="533400" h="346075">
                <a:moveTo>
                  <a:pt x="0" y="346075"/>
                </a:moveTo>
                <a:lnTo>
                  <a:pt x="533400" y="346075"/>
                </a:lnTo>
                <a:lnTo>
                  <a:pt x="5334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4" name="object 74"/>
          <p:cNvSpPr>
            <a:spLocks noChangeArrowheads="1"/>
          </p:cNvSpPr>
          <p:nvPr/>
        </p:nvSpPr>
        <p:spPr bwMode="auto">
          <a:xfrm>
            <a:off x="2971800" y="3048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5" name="object 75"/>
          <p:cNvSpPr>
            <a:spLocks noChangeArrowheads="1"/>
          </p:cNvSpPr>
          <p:nvPr/>
        </p:nvSpPr>
        <p:spPr bwMode="auto">
          <a:xfrm>
            <a:off x="29718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6" name="object 76"/>
          <p:cNvSpPr>
            <a:spLocks noChangeArrowheads="1"/>
          </p:cNvSpPr>
          <p:nvPr/>
        </p:nvSpPr>
        <p:spPr bwMode="auto">
          <a:xfrm>
            <a:off x="4419600" y="2438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7" name="object 77"/>
          <p:cNvSpPr>
            <a:spLocks noChangeArrowheads="1"/>
          </p:cNvSpPr>
          <p:nvPr/>
        </p:nvSpPr>
        <p:spPr bwMode="auto">
          <a:xfrm>
            <a:off x="4419600" y="3048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8" name="object 78"/>
          <p:cNvSpPr>
            <a:spLocks noChangeArrowheads="1"/>
          </p:cNvSpPr>
          <p:nvPr/>
        </p:nvSpPr>
        <p:spPr bwMode="auto">
          <a:xfrm>
            <a:off x="44196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19" name="object 79"/>
          <p:cNvSpPr>
            <a:spLocks noChangeArrowheads="1"/>
          </p:cNvSpPr>
          <p:nvPr/>
        </p:nvSpPr>
        <p:spPr bwMode="auto">
          <a:xfrm>
            <a:off x="5791200" y="2438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20" name="object 80"/>
          <p:cNvSpPr>
            <a:spLocks noChangeArrowheads="1"/>
          </p:cNvSpPr>
          <p:nvPr/>
        </p:nvSpPr>
        <p:spPr bwMode="auto">
          <a:xfrm>
            <a:off x="5791200" y="3048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21" name="object 81"/>
          <p:cNvSpPr>
            <a:spLocks noChangeArrowheads="1"/>
          </p:cNvSpPr>
          <p:nvPr/>
        </p:nvSpPr>
        <p:spPr bwMode="auto">
          <a:xfrm>
            <a:off x="57912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5322" name="object 82"/>
          <p:cNvSpPr>
            <a:spLocks noChangeArrowheads="1"/>
          </p:cNvSpPr>
          <p:nvPr/>
        </p:nvSpPr>
        <p:spPr bwMode="auto">
          <a:xfrm>
            <a:off x="4133850" y="2971800"/>
            <a:ext cx="114300" cy="1295400"/>
          </a:xfrm>
          <a:custGeom>
            <a:avLst/>
            <a:gdLst>
              <a:gd name="T0" fmla="*/ 0 w 114300"/>
              <a:gd name="T1" fmla="*/ 0 h 1295400"/>
              <a:gd name="T2" fmla="*/ 114300 w 114300"/>
              <a:gd name="T3" fmla="*/ 1295400 h 1295400"/>
            </a:gdLst>
            <a:ahLst/>
            <a:cxnLst/>
            <a:rect l="T0" t="T1" r="T2" b="T3"/>
            <a:pathLst>
              <a:path w="114300" h="1295400">
                <a:moveTo>
                  <a:pt x="38100" y="1181099"/>
                </a:moveTo>
                <a:lnTo>
                  <a:pt x="0" y="1181100"/>
                </a:lnTo>
                <a:lnTo>
                  <a:pt x="57150" y="1295400"/>
                </a:lnTo>
                <a:lnTo>
                  <a:pt x="114300" y="1181100"/>
                </a:lnTo>
                <a:lnTo>
                  <a:pt x="76200" y="1181099"/>
                </a:lnTo>
                <a:lnTo>
                  <a:pt x="76200" y="1200150"/>
                </a:lnTo>
                <a:lnTo>
                  <a:pt x="38100" y="1200150"/>
                </a:lnTo>
                <a:lnTo>
                  <a:pt x="38100" y="1181099"/>
                </a:lnTo>
                <a:close/>
              </a:path>
              <a:path w="114300" h="1295400">
                <a:moveTo>
                  <a:pt x="38100" y="1200150"/>
                </a:moveTo>
                <a:lnTo>
                  <a:pt x="76200" y="1200150"/>
                </a:lnTo>
                <a:lnTo>
                  <a:pt x="76200" y="0"/>
                </a:lnTo>
                <a:lnTo>
                  <a:pt x="38100" y="0"/>
                </a:lnTo>
                <a:lnTo>
                  <a:pt x="38100" y="1200150"/>
                </a:lnTo>
                <a:close/>
              </a:path>
            </a:pathLst>
          </a:custGeom>
          <a:solidFill>
            <a:srgbClr val="FF0000"/>
          </a:solidFill>
          <a:ln w="9525">
            <a:noFill/>
            <a:miter lim="800000"/>
            <a:headEnd/>
            <a:tailEnd/>
          </a:ln>
        </p:spPr>
        <p:txBody>
          <a:bodyPr lIns="0" tIns="0" rIns="0" bIns="0"/>
          <a:lstStyle/>
          <a:p>
            <a:endParaRPr lang="id-ID"/>
          </a:p>
        </p:txBody>
      </p:sp>
      <p:sp>
        <p:nvSpPr>
          <p:cNvPr id="55323" name="object 83"/>
          <p:cNvSpPr>
            <a:spLocks noChangeArrowheads="1"/>
          </p:cNvSpPr>
          <p:nvPr/>
        </p:nvSpPr>
        <p:spPr bwMode="auto">
          <a:xfrm>
            <a:off x="4495800" y="4210050"/>
            <a:ext cx="685800" cy="114300"/>
          </a:xfrm>
          <a:custGeom>
            <a:avLst/>
            <a:gdLst>
              <a:gd name="T0" fmla="*/ 0 w 685800"/>
              <a:gd name="T1" fmla="*/ 0 h 114300"/>
              <a:gd name="T2" fmla="*/ 685800 w 685800"/>
              <a:gd name="T3" fmla="*/ 114300 h 114300"/>
            </a:gdLst>
            <a:ahLst/>
            <a:cxnLst/>
            <a:rect l="T0" t="T1" r="T2" b="T3"/>
            <a:pathLst>
              <a:path w="685800" h="114300">
                <a:moveTo>
                  <a:pt x="590550" y="76200"/>
                </a:moveTo>
                <a:lnTo>
                  <a:pt x="571500" y="76200"/>
                </a:lnTo>
                <a:lnTo>
                  <a:pt x="571500" y="114300"/>
                </a:lnTo>
                <a:lnTo>
                  <a:pt x="685800" y="57150"/>
                </a:lnTo>
                <a:lnTo>
                  <a:pt x="590550" y="76200"/>
                </a:lnTo>
                <a:close/>
              </a:path>
              <a:path w="685800" h="114300">
                <a:moveTo>
                  <a:pt x="590550" y="38100"/>
                </a:moveTo>
                <a:lnTo>
                  <a:pt x="571500" y="0"/>
                </a:lnTo>
                <a:lnTo>
                  <a:pt x="571499" y="38100"/>
                </a:lnTo>
                <a:lnTo>
                  <a:pt x="590550" y="38100"/>
                </a:lnTo>
                <a:close/>
              </a:path>
              <a:path w="685800" h="114300">
                <a:moveTo>
                  <a:pt x="0" y="38100"/>
                </a:moveTo>
                <a:lnTo>
                  <a:pt x="0" y="76200"/>
                </a:lnTo>
                <a:lnTo>
                  <a:pt x="590550" y="76200"/>
                </a:lnTo>
                <a:lnTo>
                  <a:pt x="685800" y="57150"/>
                </a:lnTo>
                <a:lnTo>
                  <a:pt x="571500" y="0"/>
                </a:lnTo>
                <a:lnTo>
                  <a:pt x="590550" y="38100"/>
                </a:lnTo>
                <a:lnTo>
                  <a:pt x="0" y="38100"/>
                </a:lnTo>
                <a:close/>
              </a:path>
            </a:pathLst>
          </a:custGeom>
          <a:solidFill>
            <a:srgbClr val="FF0000"/>
          </a:solidFill>
          <a:ln w="9525">
            <a:noFill/>
            <a:miter lim="800000"/>
            <a:headEnd/>
            <a:tailEnd/>
          </a:ln>
        </p:spPr>
        <p:txBody>
          <a:bodyPr lIns="0" tIns="0" rIns="0" bIns="0"/>
          <a:lstStyle/>
          <a:p>
            <a:endParaRPr lang="id-ID"/>
          </a:p>
        </p:txBody>
      </p:sp>
      <p:sp>
        <p:nvSpPr>
          <p:cNvPr id="55324" name="object 84"/>
          <p:cNvSpPr>
            <a:spLocks noChangeArrowheads="1"/>
          </p:cNvSpPr>
          <p:nvPr/>
        </p:nvSpPr>
        <p:spPr bwMode="auto">
          <a:xfrm>
            <a:off x="5200650" y="3048000"/>
            <a:ext cx="114300" cy="1143000"/>
          </a:xfrm>
          <a:custGeom>
            <a:avLst/>
            <a:gdLst>
              <a:gd name="T0" fmla="*/ 0 w 114300"/>
              <a:gd name="T1" fmla="*/ 0 h 1143000"/>
              <a:gd name="T2" fmla="*/ 114300 w 114300"/>
              <a:gd name="T3" fmla="*/ 1143000 h 1143000"/>
            </a:gdLst>
            <a:ahLst/>
            <a:cxnLst/>
            <a:rect l="T0" t="T1" r="T2" b="T3"/>
            <a:pathLst>
              <a:path w="114300" h="1143000">
                <a:moveTo>
                  <a:pt x="38100" y="1143000"/>
                </a:moveTo>
                <a:lnTo>
                  <a:pt x="76200" y="1143000"/>
                </a:lnTo>
                <a:lnTo>
                  <a:pt x="76200" y="95250"/>
                </a:lnTo>
                <a:lnTo>
                  <a:pt x="114300" y="114300"/>
                </a:lnTo>
                <a:lnTo>
                  <a:pt x="57150" y="0"/>
                </a:lnTo>
                <a:lnTo>
                  <a:pt x="38100" y="95250"/>
                </a:lnTo>
                <a:lnTo>
                  <a:pt x="38100" y="1143000"/>
                </a:lnTo>
                <a:close/>
              </a:path>
              <a:path w="114300" h="1143000">
                <a:moveTo>
                  <a:pt x="38100" y="95250"/>
                </a:moveTo>
                <a:lnTo>
                  <a:pt x="57150" y="0"/>
                </a:lnTo>
                <a:lnTo>
                  <a:pt x="0" y="114300"/>
                </a:lnTo>
                <a:lnTo>
                  <a:pt x="38100" y="114299"/>
                </a:lnTo>
                <a:lnTo>
                  <a:pt x="38100" y="95250"/>
                </a:lnTo>
                <a:close/>
              </a:path>
              <a:path w="114300" h="1143000">
                <a:moveTo>
                  <a:pt x="114300" y="114300"/>
                </a:moveTo>
                <a:lnTo>
                  <a:pt x="76200" y="95250"/>
                </a:lnTo>
                <a:lnTo>
                  <a:pt x="76200" y="114299"/>
                </a:lnTo>
                <a:lnTo>
                  <a:pt x="114300" y="114300"/>
                </a:lnTo>
                <a:close/>
              </a:path>
            </a:pathLst>
          </a:custGeom>
          <a:solidFill>
            <a:srgbClr val="FF0000"/>
          </a:solidFill>
          <a:ln w="9525">
            <a:noFill/>
            <a:miter lim="800000"/>
            <a:headEnd/>
            <a:tailEnd/>
          </a:ln>
        </p:spPr>
        <p:txBody>
          <a:bodyPr lIns="0" tIns="0" rIns="0" bIns="0"/>
          <a:lstStyle/>
          <a:p>
            <a:endParaRPr lang="id-ID"/>
          </a:p>
        </p:txBody>
      </p:sp>
      <p:sp>
        <p:nvSpPr>
          <p:cNvPr id="55325" name="object 85"/>
          <p:cNvSpPr>
            <a:spLocks noChangeArrowheads="1"/>
          </p:cNvSpPr>
          <p:nvPr/>
        </p:nvSpPr>
        <p:spPr bwMode="auto">
          <a:xfrm>
            <a:off x="4495800" y="2876550"/>
            <a:ext cx="685800" cy="76200"/>
          </a:xfrm>
          <a:custGeom>
            <a:avLst/>
            <a:gdLst>
              <a:gd name="T0" fmla="*/ 0 w 685800"/>
              <a:gd name="T1" fmla="*/ 0 h 76200"/>
              <a:gd name="T2" fmla="*/ 685800 w 685800"/>
              <a:gd name="T3" fmla="*/ 76200 h 76200"/>
            </a:gdLst>
            <a:ahLst/>
            <a:cxnLst/>
            <a:rect l="T0" t="T1" r="T2" b="T3"/>
            <a:pathLst>
              <a:path w="685800" h="76200">
                <a:moveTo>
                  <a:pt x="114300" y="38100"/>
                </a:moveTo>
                <a:lnTo>
                  <a:pt x="685800" y="38100"/>
                </a:lnTo>
                <a:lnTo>
                  <a:pt x="685800" y="0"/>
                </a:lnTo>
                <a:lnTo>
                  <a:pt x="95250" y="0"/>
                </a:lnTo>
                <a:lnTo>
                  <a:pt x="95250" y="38100"/>
                </a:lnTo>
                <a:lnTo>
                  <a:pt x="114300" y="38100"/>
                </a:lnTo>
                <a:close/>
              </a:path>
              <a:path w="685800" h="76200">
                <a:moveTo>
                  <a:pt x="114299" y="0"/>
                </a:moveTo>
                <a:lnTo>
                  <a:pt x="114300" y="-38100"/>
                </a:lnTo>
                <a:lnTo>
                  <a:pt x="0" y="19050"/>
                </a:lnTo>
                <a:lnTo>
                  <a:pt x="114300" y="76200"/>
                </a:lnTo>
                <a:lnTo>
                  <a:pt x="114300" y="38100"/>
                </a:lnTo>
                <a:lnTo>
                  <a:pt x="95250" y="38100"/>
                </a:lnTo>
                <a:lnTo>
                  <a:pt x="95250" y="0"/>
                </a:lnTo>
                <a:lnTo>
                  <a:pt x="114299" y="0"/>
                </a:lnTo>
                <a:close/>
              </a:path>
            </a:pathLst>
          </a:custGeom>
          <a:solidFill>
            <a:srgbClr val="FF0000"/>
          </a:solidFill>
          <a:ln w="9525">
            <a:noFill/>
            <a:miter lim="800000"/>
            <a:headEnd/>
            <a:tailEnd/>
          </a:ln>
        </p:spPr>
        <p:txBody>
          <a:bodyPr lIns="0" tIns="0" rIns="0" bIns="0"/>
          <a:lstStyle/>
          <a:p>
            <a:endParaRPr lang="id-ID"/>
          </a:p>
        </p:txBody>
      </p:sp>
      <p:sp>
        <p:nvSpPr>
          <p:cNvPr id="57" name="object 57"/>
          <p:cNvSpPr txBox="1"/>
          <p:nvPr/>
        </p:nvSpPr>
        <p:spPr>
          <a:xfrm>
            <a:off x="765175" y="603250"/>
            <a:ext cx="2774950" cy="254000"/>
          </a:xfrm>
          <a:prstGeom prst="rect">
            <a:avLst/>
          </a:prstGeom>
        </p:spPr>
        <p:txBody>
          <a:bodyPr lIns="0" tIns="0" rIns="0" bIns="0"/>
          <a:lstStyle/>
          <a:p>
            <a:pPr marL="12700">
              <a:lnSpc>
                <a:spcPts val="1939"/>
              </a:lnSpc>
              <a:spcBef>
                <a:spcPts val="97"/>
              </a:spcBef>
              <a:defRPr/>
            </a:pPr>
            <a:r>
              <a:rPr dirty="0">
                <a:latin typeface="Arial"/>
                <a:cs typeface="Arial"/>
              </a:rPr>
              <a:t>Per</a:t>
            </a:r>
            <a:r>
              <a:rPr spc="-4" dirty="0">
                <a:latin typeface="Arial"/>
                <a:cs typeface="Arial"/>
              </a:rPr>
              <a:t>b</a:t>
            </a:r>
            <a:r>
              <a:rPr dirty="0">
                <a:latin typeface="Arial"/>
                <a:cs typeface="Arial"/>
              </a:rPr>
              <a:t>a</a:t>
            </a:r>
            <a:r>
              <a:rPr spc="-4" dirty="0">
                <a:latin typeface="Arial"/>
                <a:cs typeface="Arial"/>
              </a:rPr>
              <a:t>i</a:t>
            </a:r>
            <a:r>
              <a:rPr dirty="0">
                <a:latin typeface="Arial"/>
                <a:cs typeface="Arial"/>
              </a:rPr>
              <a:t>kan</a:t>
            </a:r>
            <a:r>
              <a:rPr spc="4" dirty="0">
                <a:latin typeface="Arial"/>
                <a:cs typeface="Arial"/>
              </a:rPr>
              <a:t> </a:t>
            </a:r>
            <a:r>
              <a:rPr dirty="0">
                <a:latin typeface="Arial"/>
                <a:cs typeface="Arial"/>
              </a:rPr>
              <a:t>ket</a:t>
            </a:r>
            <a:r>
              <a:rPr spc="-4" dirty="0">
                <a:latin typeface="Arial"/>
                <a:cs typeface="Arial"/>
              </a:rPr>
              <a:t>i</a:t>
            </a:r>
            <a:r>
              <a:rPr dirty="0">
                <a:latin typeface="Arial"/>
                <a:cs typeface="Arial"/>
              </a:rPr>
              <a:t>ga</a:t>
            </a:r>
            <a:r>
              <a:rPr spc="-19" dirty="0">
                <a:latin typeface="Arial"/>
                <a:cs typeface="Arial"/>
              </a:rPr>
              <a:t> </a:t>
            </a:r>
            <a:r>
              <a:rPr dirty="0">
                <a:latin typeface="Arial"/>
                <a:cs typeface="Arial"/>
              </a:rPr>
              <a:t>– d</a:t>
            </a:r>
            <a:r>
              <a:rPr spc="-4" dirty="0">
                <a:latin typeface="Arial"/>
                <a:cs typeface="Arial"/>
              </a:rPr>
              <a:t>e</a:t>
            </a:r>
            <a:r>
              <a:rPr dirty="0">
                <a:latin typeface="Arial"/>
                <a:cs typeface="Arial"/>
              </a:rPr>
              <a:t>n</a:t>
            </a:r>
            <a:r>
              <a:rPr spc="-4" dirty="0">
                <a:latin typeface="Arial"/>
                <a:cs typeface="Arial"/>
              </a:rPr>
              <a:t>g</a:t>
            </a:r>
            <a:r>
              <a:rPr dirty="0">
                <a:latin typeface="Arial"/>
                <a:cs typeface="Arial"/>
              </a:rPr>
              <a:t>an</a:t>
            </a:r>
            <a:endParaRPr>
              <a:latin typeface="Arial"/>
              <a:cs typeface="Arial"/>
            </a:endParaRPr>
          </a:p>
        </p:txBody>
      </p:sp>
      <p:sp>
        <p:nvSpPr>
          <p:cNvPr id="56" name="object 56"/>
          <p:cNvSpPr txBox="1"/>
          <p:nvPr/>
        </p:nvSpPr>
        <p:spPr>
          <a:xfrm>
            <a:off x="3546475" y="603250"/>
            <a:ext cx="477838" cy="254000"/>
          </a:xfrm>
          <a:prstGeom prst="rect">
            <a:avLst/>
          </a:prstGeom>
        </p:spPr>
        <p:txBody>
          <a:bodyPr lIns="0" tIns="0" rIns="0" bIns="0"/>
          <a:lstStyle/>
          <a:p>
            <a:pPr marL="12700">
              <a:lnSpc>
                <a:spcPts val="1939"/>
              </a:lnSpc>
              <a:spcBef>
                <a:spcPts val="97"/>
              </a:spcBef>
              <a:defRPr/>
            </a:pPr>
            <a:r>
              <a:rPr dirty="0">
                <a:latin typeface="Arial"/>
                <a:cs typeface="Arial"/>
              </a:rPr>
              <a:t>se</a:t>
            </a:r>
            <a:r>
              <a:rPr spc="-9" dirty="0">
                <a:latin typeface="Arial"/>
                <a:cs typeface="Arial"/>
              </a:rPr>
              <a:t>g</a:t>
            </a:r>
            <a:r>
              <a:rPr dirty="0">
                <a:latin typeface="Arial"/>
                <a:cs typeface="Arial"/>
              </a:rPr>
              <a:t>i</a:t>
            </a:r>
            <a:endParaRPr>
              <a:latin typeface="Arial"/>
              <a:cs typeface="Arial"/>
            </a:endParaRPr>
          </a:p>
        </p:txBody>
      </p:sp>
      <p:sp>
        <p:nvSpPr>
          <p:cNvPr id="55" name="object 55"/>
          <p:cNvSpPr txBox="1"/>
          <p:nvPr/>
        </p:nvSpPr>
        <p:spPr>
          <a:xfrm>
            <a:off x="4029075" y="603250"/>
            <a:ext cx="695325" cy="254000"/>
          </a:xfrm>
          <a:prstGeom prst="rect">
            <a:avLst/>
          </a:prstGeom>
        </p:spPr>
        <p:txBody>
          <a:bodyPr lIns="0" tIns="0" rIns="0" bIns="0"/>
          <a:lstStyle/>
          <a:p>
            <a:pPr marL="12700">
              <a:lnSpc>
                <a:spcPts val="1939"/>
              </a:lnSpc>
              <a:spcBef>
                <a:spcPts val="97"/>
              </a:spcBef>
              <a:defRPr/>
            </a:pPr>
            <a:r>
              <a:rPr dirty="0">
                <a:latin typeface="Arial"/>
                <a:cs typeface="Arial"/>
              </a:rPr>
              <a:t>em</a:t>
            </a:r>
            <a:r>
              <a:rPr spc="-4" dirty="0">
                <a:latin typeface="Arial"/>
                <a:cs typeface="Arial"/>
              </a:rPr>
              <a:t>p</a:t>
            </a:r>
            <a:r>
              <a:rPr dirty="0">
                <a:latin typeface="Arial"/>
                <a:cs typeface="Arial"/>
              </a:rPr>
              <a:t>at</a:t>
            </a:r>
            <a:endParaRPr>
              <a:latin typeface="Arial"/>
              <a:cs typeface="Arial"/>
            </a:endParaRPr>
          </a:p>
        </p:txBody>
      </p:sp>
      <p:sp>
        <p:nvSpPr>
          <p:cNvPr id="54" name="object 54"/>
          <p:cNvSpPr txBox="1"/>
          <p:nvPr/>
        </p:nvSpPr>
        <p:spPr>
          <a:xfrm>
            <a:off x="4729163" y="603250"/>
            <a:ext cx="550862" cy="254000"/>
          </a:xfrm>
          <a:prstGeom prst="rect">
            <a:avLst/>
          </a:prstGeom>
        </p:spPr>
        <p:txBody>
          <a:bodyPr lIns="0" tIns="0" rIns="0" bIns="0"/>
          <a:lstStyle/>
          <a:p>
            <a:pPr marL="12700">
              <a:lnSpc>
                <a:spcPts val="1939"/>
              </a:lnSpc>
              <a:spcBef>
                <a:spcPts val="97"/>
              </a:spcBef>
              <a:defRPr/>
            </a:pPr>
            <a:r>
              <a:rPr spc="-25" dirty="0">
                <a:latin typeface="Arial"/>
                <a:cs typeface="Arial"/>
              </a:rPr>
              <a:t>y</a:t>
            </a:r>
            <a:r>
              <a:rPr dirty="0">
                <a:latin typeface="Arial"/>
                <a:cs typeface="Arial"/>
              </a:rPr>
              <a:t>a</a:t>
            </a:r>
            <a:r>
              <a:rPr spc="-4" dirty="0">
                <a:latin typeface="Arial"/>
                <a:cs typeface="Arial"/>
              </a:rPr>
              <a:t>n</a:t>
            </a:r>
            <a:r>
              <a:rPr dirty="0">
                <a:latin typeface="Arial"/>
                <a:cs typeface="Arial"/>
              </a:rPr>
              <a:t>g</a:t>
            </a:r>
            <a:endParaRPr>
              <a:latin typeface="Arial"/>
              <a:cs typeface="Arial"/>
            </a:endParaRPr>
          </a:p>
        </p:txBody>
      </p:sp>
      <p:sp>
        <p:nvSpPr>
          <p:cNvPr id="53" name="object 53"/>
          <p:cNvSpPr txBox="1"/>
          <p:nvPr/>
        </p:nvSpPr>
        <p:spPr>
          <a:xfrm>
            <a:off x="5289550" y="603250"/>
            <a:ext cx="541338" cy="254000"/>
          </a:xfrm>
          <a:prstGeom prst="rect">
            <a:avLst/>
          </a:prstGeom>
        </p:spPr>
        <p:txBody>
          <a:bodyPr lIns="0" tIns="0" rIns="0" bIns="0"/>
          <a:lstStyle/>
          <a:p>
            <a:pPr marL="12700">
              <a:lnSpc>
                <a:spcPts val="1939"/>
              </a:lnSpc>
              <a:spcBef>
                <a:spcPts val="97"/>
              </a:spcBef>
              <a:defRPr/>
            </a:pPr>
            <a:r>
              <a:rPr dirty="0">
                <a:latin typeface="Arial"/>
                <a:cs typeface="Arial"/>
              </a:rPr>
              <a:t>tid</a:t>
            </a:r>
            <a:r>
              <a:rPr spc="-9" dirty="0">
                <a:latin typeface="Arial"/>
                <a:cs typeface="Arial"/>
              </a:rPr>
              <a:t>a</a:t>
            </a:r>
            <a:r>
              <a:rPr dirty="0">
                <a:latin typeface="Arial"/>
                <a:cs typeface="Arial"/>
              </a:rPr>
              <a:t>k</a:t>
            </a:r>
            <a:endParaRPr>
              <a:latin typeface="Arial"/>
              <a:cs typeface="Arial"/>
            </a:endParaRPr>
          </a:p>
        </p:txBody>
      </p:sp>
      <p:sp>
        <p:nvSpPr>
          <p:cNvPr id="52" name="object 52"/>
          <p:cNvSpPr txBox="1"/>
          <p:nvPr/>
        </p:nvSpPr>
        <p:spPr>
          <a:xfrm>
            <a:off x="5835650" y="603250"/>
            <a:ext cx="1201738" cy="254000"/>
          </a:xfrm>
          <a:prstGeom prst="rect">
            <a:avLst/>
          </a:prstGeom>
        </p:spPr>
        <p:txBody>
          <a:bodyPr lIns="0" tIns="0" rIns="0" bIns="0"/>
          <a:lstStyle/>
          <a:p>
            <a:pPr marL="12700">
              <a:lnSpc>
                <a:spcPts val="1939"/>
              </a:lnSpc>
              <a:spcBef>
                <a:spcPts val="97"/>
              </a:spcBef>
              <a:defRPr/>
            </a:pPr>
            <a:r>
              <a:rPr dirty="0">
                <a:latin typeface="Arial"/>
                <a:cs typeface="Arial"/>
              </a:rPr>
              <a:t>b</a:t>
            </a:r>
            <a:r>
              <a:rPr spc="-4" dirty="0">
                <a:latin typeface="Arial"/>
                <a:cs typeface="Arial"/>
              </a:rPr>
              <a:t>e</a:t>
            </a:r>
            <a:r>
              <a:rPr dirty="0">
                <a:latin typeface="Arial"/>
                <a:cs typeface="Arial"/>
              </a:rPr>
              <a:t>rd</a:t>
            </a:r>
            <a:r>
              <a:rPr spc="-4" dirty="0">
                <a:latin typeface="Arial"/>
                <a:cs typeface="Arial"/>
              </a:rPr>
              <a:t>e</a:t>
            </a:r>
            <a:r>
              <a:rPr dirty="0">
                <a:latin typeface="Arial"/>
                <a:cs typeface="Arial"/>
              </a:rPr>
              <a:t>kat</a:t>
            </a:r>
            <a:r>
              <a:rPr spc="-4" dirty="0">
                <a:latin typeface="Arial"/>
                <a:cs typeface="Arial"/>
              </a:rPr>
              <a:t>a</a:t>
            </a:r>
            <a:r>
              <a:rPr dirty="0">
                <a:latin typeface="Arial"/>
                <a:cs typeface="Arial"/>
              </a:rPr>
              <a:t>n</a:t>
            </a:r>
            <a:endParaRPr>
              <a:latin typeface="Arial"/>
              <a:cs typeface="Arial"/>
            </a:endParaRPr>
          </a:p>
        </p:txBody>
      </p:sp>
      <p:sp>
        <p:nvSpPr>
          <p:cNvPr id="51" name="object 51"/>
          <p:cNvSpPr txBox="1"/>
          <p:nvPr/>
        </p:nvSpPr>
        <p:spPr>
          <a:xfrm>
            <a:off x="7043738" y="603250"/>
            <a:ext cx="539750" cy="254000"/>
          </a:xfrm>
          <a:prstGeom prst="rect">
            <a:avLst/>
          </a:prstGeom>
        </p:spPr>
        <p:txBody>
          <a:bodyPr lIns="0" tIns="0" rIns="0" bIns="0"/>
          <a:lstStyle/>
          <a:p>
            <a:pPr marL="12700">
              <a:lnSpc>
                <a:spcPts val="1939"/>
              </a:lnSpc>
              <a:spcBef>
                <a:spcPts val="97"/>
              </a:spcBef>
              <a:defRPr/>
            </a:pPr>
            <a:r>
              <a:rPr spc="-25" dirty="0">
                <a:latin typeface="Arial"/>
                <a:cs typeface="Arial"/>
              </a:rPr>
              <a:t>y</a:t>
            </a:r>
            <a:r>
              <a:rPr dirty="0">
                <a:latin typeface="Arial"/>
                <a:cs typeface="Arial"/>
              </a:rPr>
              <a:t>a</a:t>
            </a:r>
            <a:r>
              <a:rPr spc="-4" dirty="0">
                <a:latin typeface="Arial"/>
                <a:cs typeface="Arial"/>
              </a:rPr>
              <a:t>i</a:t>
            </a:r>
            <a:r>
              <a:rPr dirty="0">
                <a:latin typeface="Arial"/>
                <a:cs typeface="Arial"/>
              </a:rPr>
              <a:t>tu</a:t>
            </a:r>
            <a:endParaRPr>
              <a:latin typeface="Arial"/>
              <a:cs typeface="Arial"/>
            </a:endParaRPr>
          </a:p>
        </p:txBody>
      </p:sp>
      <p:sp>
        <p:nvSpPr>
          <p:cNvPr id="55333" name="object 50"/>
          <p:cNvSpPr txBox="1">
            <a:spLocks noChangeArrowheads="1"/>
          </p:cNvSpPr>
          <p:nvPr/>
        </p:nvSpPr>
        <p:spPr bwMode="auto">
          <a:xfrm>
            <a:off x="7589838" y="603250"/>
            <a:ext cx="4413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WC</a:t>
            </a:r>
          </a:p>
        </p:txBody>
      </p:sp>
      <p:sp>
        <p:nvSpPr>
          <p:cNvPr id="49" name="object 49"/>
          <p:cNvSpPr txBox="1"/>
          <p:nvPr/>
        </p:nvSpPr>
        <p:spPr>
          <a:xfrm>
            <a:off x="765175" y="1016000"/>
            <a:ext cx="1695450" cy="254000"/>
          </a:xfrm>
          <a:prstGeom prst="rect">
            <a:avLst/>
          </a:prstGeom>
        </p:spPr>
        <p:txBody>
          <a:bodyPr lIns="0" tIns="0" rIns="0" bIns="0"/>
          <a:lstStyle/>
          <a:p>
            <a:pPr marL="12700">
              <a:lnSpc>
                <a:spcPts val="1939"/>
              </a:lnSpc>
              <a:spcBef>
                <a:spcPts val="97"/>
              </a:spcBef>
              <a:defRPr/>
            </a:pPr>
            <a:r>
              <a:rPr spc="-184" dirty="0">
                <a:latin typeface="Arial"/>
                <a:cs typeface="Arial"/>
              </a:rPr>
              <a:t>T</a:t>
            </a:r>
            <a:r>
              <a:rPr dirty="0">
                <a:latin typeface="Arial"/>
                <a:cs typeface="Arial"/>
              </a:rPr>
              <a:t>ab</a:t>
            </a:r>
            <a:r>
              <a:rPr spc="-4" dirty="0">
                <a:latin typeface="Arial"/>
                <a:cs typeface="Arial"/>
              </a:rPr>
              <a:t>e</a:t>
            </a:r>
            <a:r>
              <a:rPr dirty="0">
                <a:latin typeface="Arial"/>
                <a:cs typeface="Arial"/>
              </a:rPr>
              <a:t>l</a:t>
            </a:r>
            <a:r>
              <a:rPr spc="-9" dirty="0">
                <a:latin typeface="Arial"/>
                <a:cs typeface="Arial"/>
              </a:rPr>
              <a:t> </a:t>
            </a:r>
            <a:r>
              <a:rPr dirty="0">
                <a:latin typeface="Arial"/>
                <a:cs typeface="Arial"/>
              </a:rPr>
              <a:t>Perba</a:t>
            </a:r>
            <a:r>
              <a:rPr spc="-9" dirty="0">
                <a:latin typeface="Arial"/>
                <a:cs typeface="Arial"/>
              </a:rPr>
              <a:t>i</a:t>
            </a:r>
            <a:r>
              <a:rPr dirty="0">
                <a:latin typeface="Arial"/>
                <a:cs typeface="Arial"/>
              </a:rPr>
              <a:t>kan</a:t>
            </a:r>
            <a:endParaRPr>
              <a:latin typeface="Arial"/>
              <a:cs typeface="Arial"/>
            </a:endParaRPr>
          </a:p>
        </p:txBody>
      </p:sp>
      <p:sp>
        <p:nvSpPr>
          <p:cNvPr id="55335" name="object 48"/>
          <p:cNvSpPr txBox="1">
            <a:spLocks noChangeArrowheads="1"/>
          </p:cNvSpPr>
          <p:nvPr/>
        </p:nvSpPr>
        <p:spPr bwMode="auto">
          <a:xfrm>
            <a:off x="2468563" y="1016000"/>
            <a:ext cx="668337"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ketiga</a:t>
            </a:r>
          </a:p>
        </p:txBody>
      </p:sp>
      <p:sp>
        <p:nvSpPr>
          <p:cNvPr id="55336" name="object 46"/>
          <p:cNvSpPr txBox="1">
            <a:spLocks noChangeArrowheads="1"/>
          </p:cNvSpPr>
          <p:nvPr/>
        </p:nvSpPr>
        <p:spPr bwMode="auto">
          <a:xfrm>
            <a:off x="5791200" y="37338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37" name="object 45"/>
          <p:cNvSpPr txBox="1">
            <a:spLocks noChangeArrowheads="1"/>
          </p:cNvSpPr>
          <p:nvPr/>
        </p:nvSpPr>
        <p:spPr bwMode="auto">
          <a:xfrm>
            <a:off x="2971800" y="3733800"/>
            <a:ext cx="609600" cy="3460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4" name="object 44"/>
          <p:cNvSpPr txBox="1"/>
          <p:nvPr/>
        </p:nvSpPr>
        <p:spPr>
          <a:xfrm>
            <a:off x="838200" y="1752600"/>
            <a:ext cx="1401763" cy="658813"/>
          </a:xfrm>
          <a:prstGeom prst="rect">
            <a:avLst/>
          </a:prstGeom>
        </p:spPr>
        <p:txBody>
          <a:bodyPr lIns="0" tIns="0" rIns="0" bIns="0"/>
          <a:lstStyle/>
          <a:p>
            <a:pPr marL="775969">
              <a:lnSpc>
                <a:spcPct val="95825"/>
              </a:lnSpc>
              <a:spcBef>
                <a:spcPts val="425"/>
              </a:spcBef>
              <a:defRPr/>
            </a:pPr>
            <a:r>
              <a:rPr sz="1600"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3" name="object 43"/>
          <p:cNvSpPr txBox="1"/>
          <p:nvPr/>
        </p:nvSpPr>
        <p:spPr>
          <a:xfrm>
            <a:off x="2239963" y="1752600"/>
            <a:ext cx="1401762" cy="658813"/>
          </a:xfrm>
          <a:prstGeom prst="rect">
            <a:avLst/>
          </a:prstGeom>
        </p:spPr>
        <p:txBody>
          <a:bodyPr lIns="0" tIns="0" rIns="0" bIns="0"/>
          <a:lstStyle/>
          <a:p>
            <a:pPr marL="249300">
              <a:lnSpc>
                <a:spcPct val="95825"/>
              </a:lnSpc>
              <a:spcBef>
                <a:spcPts val="425"/>
              </a:spcBef>
              <a:defRPr/>
            </a:pPr>
            <a:r>
              <a:rPr sz="1600" spc="-9" dirty="0">
                <a:latin typeface="Arial"/>
                <a:cs typeface="Arial"/>
              </a:rPr>
              <a:t>G</a:t>
            </a:r>
            <a:r>
              <a:rPr sz="1600" dirty="0">
                <a:latin typeface="Arial"/>
                <a:cs typeface="Arial"/>
              </a:rPr>
              <a:t>udang</a:t>
            </a:r>
            <a:r>
              <a:rPr sz="1600" spc="-129" dirty="0">
                <a:latin typeface="Arial"/>
                <a:cs typeface="Arial"/>
              </a:rPr>
              <a:t> </a:t>
            </a:r>
            <a:r>
              <a:rPr sz="1600" dirty="0">
                <a:latin typeface="Arial"/>
                <a:cs typeface="Arial"/>
              </a:rPr>
              <a:t>A</a:t>
            </a:r>
            <a:endParaRPr sz="1600">
              <a:latin typeface="Arial"/>
              <a:cs typeface="Arial"/>
            </a:endParaRPr>
          </a:p>
        </p:txBody>
      </p:sp>
      <p:sp>
        <p:nvSpPr>
          <p:cNvPr id="42" name="object 42"/>
          <p:cNvSpPr txBox="1"/>
          <p:nvPr/>
        </p:nvSpPr>
        <p:spPr>
          <a:xfrm>
            <a:off x="3641725" y="1752600"/>
            <a:ext cx="1403350" cy="658813"/>
          </a:xfrm>
          <a:prstGeom prst="rect">
            <a:avLst/>
          </a:prstGeom>
        </p:spPr>
        <p:txBody>
          <a:bodyPr lIns="0" tIns="0" rIns="0" bIns="0"/>
          <a:lstStyle/>
          <a:p>
            <a:pPr marL="245110">
              <a:lnSpc>
                <a:spcPct val="95825"/>
              </a:lnSpc>
              <a:spcBef>
                <a:spcPts val="425"/>
              </a:spcBef>
              <a:defRPr/>
            </a:pPr>
            <a:r>
              <a:rPr sz="1600" spc="-9" dirty="0">
                <a:latin typeface="Arial"/>
                <a:cs typeface="Arial"/>
              </a:rPr>
              <a:t>G</a:t>
            </a:r>
            <a:r>
              <a:rPr sz="1600" dirty="0">
                <a:latin typeface="Arial"/>
                <a:cs typeface="Arial"/>
              </a:rPr>
              <a:t>udang</a:t>
            </a:r>
            <a:r>
              <a:rPr sz="1600" spc="-44" dirty="0">
                <a:latin typeface="Arial"/>
                <a:cs typeface="Arial"/>
              </a:rPr>
              <a:t> </a:t>
            </a:r>
            <a:r>
              <a:rPr sz="1600" dirty="0">
                <a:latin typeface="Arial"/>
                <a:cs typeface="Arial"/>
              </a:rPr>
              <a:t>B</a:t>
            </a:r>
            <a:endParaRPr sz="1600">
              <a:latin typeface="Arial"/>
              <a:cs typeface="Arial"/>
            </a:endParaRPr>
          </a:p>
        </p:txBody>
      </p:sp>
      <p:sp>
        <p:nvSpPr>
          <p:cNvPr id="41" name="object 41"/>
          <p:cNvSpPr txBox="1"/>
          <p:nvPr/>
        </p:nvSpPr>
        <p:spPr>
          <a:xfrm>
            <a:off x="5045075" y="1752600"/>
            <a:ext cx="1401763" cy="658813"/>
          </a:xfrm>
          <a:prstGeom prst="rect">
            <a:avLst/>
          </a:prstGeom>
        </p:spPr>
        <p:txBody>
          <a:bodyPr lIns="0" tIns="0" rIns="0" bIns="0"/>
          <a:lstStyle/>
          <a:p>
            <a:pPr marL="239267">
              <a:lnSpc>
                <a:spcPct val="95825"/>
              </a:lnSpc>
              <a:spcBef>
                <a:spcPts val="425"/>
              </a:spcBef>
              <a:defRPr/>
            </a:pPr>
            <a:r>
              <a:rPr sz="1600" spc="-4" dirty="0">
                <a:latin typeface="Arial"/>
                <a:cs typeface="Arial"/>
              </a:rPr>
              <a:t>G</a:t>
            </a:r>
            <a:r>
              <a:rPr sz="1600" dirty="0">
                <a:latin typeface="Arial"/>
                <a:cs typeface="Arial"/>
              </a:rPr>
              <a:t>udang</a:t>
            </a:r>
            <a:r>
              <a:rPr sz="1600" spc="-44" dirty="0">
                <a:latin typeface="Arial"/>
                <a:cs typeface="Arial"/>
              </a:rPr>
              <a:t> </a:t>
            </a:r>
            <a:r>
              <a:rPr sz="1600" dirty="0">
                <a:latin typeface="Arial"/>
                <a:cs typeface="Arial"/>
              </a:rPr>
              <a:t>C</a:t>
            </a:r>
            <a:endParaRPr sz="1600">
              <a:latin typeface="Arial"/>
              <a:cs typeface="Arial"/>
            </a:endParaRPr>
          </a:p>
        </p:txBody>
      </p:sp>
      <p:sp>
        <p:nvSpPr>
          <p:cNvPr id="40" name="object 40"/>
          <p:cNvSpPr txBox="1"/>
          <p:nvPr/>
        </p:nvSpPr>
        <p:spPr>
          <a:xfrm>
            <a:off x="6446838" y="17526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39" name="object 39"/>
          <p:cNvSpPr txBox="1"/>
          <p:nvPr/>
        </p:nvSpPr>
        <p:spPr>
          <a:xfrm>
            <a:off x="838200" y="2411413"/>
            <a:ext cx="1401763" cy="661987"/>
          </a:xfrm>
          <a:prstGeom prst="rect">
            <a:avLst/>
          </a:prstGeom>
        </p:spPr>
        <p:txBody>
          <a:bodyPr lIns="0" tIns="0" rIns="0" bIns="0"/>
          <a:lstStyle/>
          <a:p>
            <a:pPr marL="28864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5344" name="object 38"/>
          <p:cNvSpPr txBox="1">
            <a:spLocks noChangeArrowheads="1"/>
          </p:cNvSpPr>
          <p:nvPr/>
        </p:nvSpPr>
        <p:spPr bwMode="auto">
          <a:xfrm>
            <a:off x="2239963" y="2411413"/>
            <a:ext cx="8080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7" name="object 37"/>
          <p:cNvSpPr txBox="1"/>
          <p:nvPr/>
        </p:nvSpPr>
        <p:spPr>
          <a:xfrm>
            <a:off x="3048000" y="2411413"/>
            <a:ext cx="533400" cy="373062"/>
          </a:xfrm>
          <a:prstGeom prst="rect">
            <a:avLst/>
          </a:prstGeom>
        </p:spPr>
        <p:txBody>
          <a:bodyPr lIns="0" tIns="0" rIns="0" bIns="0"/>
          <a:lstStyle/>
          <a:p>
            <a:pPr>
              <a:lnSpc>
                <a:spcPts val="600"/>
              </a:lnSpc>
              <a:spcBef>
                <a:spcPts val="37"/>
              </a:spcBef>
              <a:defRPr/>
            </a:pPr>
            <a:endParaRPr sz="600"/>
          </a:p>
          <a:p>
            <a:pPr marL="153669">
              <a:lnSpc>
                <a:spcPct val="95825"/>
              </a:lnSpc>
              <a:defRPr/>
            </a:pPr>
            <a:r>
              <a:rPr sz="1600" dirty="0">
                <a:solidFill>
                  <a:srgbClr val="FF0000"/>
                </a:solidFill>
                <a:latin typeface="Arial"/>
                <a:cs typeface="Arial"/>
              </a:rPr>
              <a:t>20</a:t>
            </a:r>
            <a:endParaRPr sz="1600">
              <a:latin typeface="Arial"/>
              <a:cs typeface="Arial"/>
            </a:endParaRPr>
          </a:p>
        </p:txBody>
      </p:sp>
      <p:sp>
        <p:nvSpPr>
          <p:cNvPr id="55346" name="object 36"/>
          <p:cNvSpPr txBox="1">
            <a:spLocks noChangeArrowheads="1"/>
          </p:cNvSpPr>
          <p:nvPr/>
        </p:nvSpPr>
        <p:spPr bwMode="auto">
          <a:xfrm>
            <a:off x="3581400" y="24114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47" name="object 35"/>
          <p:cNvSpPr txBox="1">
            <a:spLocks noChangeArrowheads="1"/>
          </p:cNvSpPr>
          <p:nvPr/>
        </p:nvSpPr>
        <p:spPr bwMode="auto">
          <a:xfrm>
            <a:off x="3641725" y="2411413"/>
            <a:ext cx="7778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4" name="object 34"/>
          <p:cNvSpPr txBox="1"/>
          <p:nvPr/>
        </p:nvSpPr>
        <p:spPr>
          <a:xfrm>
            <a:off x="4419600" y="2411413"/>
            <a:ext cx="625475"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5349" name="object 33"/>
          <p:cNvSpPr txBox="1">
            <a:spLocks noChangeArrowheads="1"/>
          </p:cNvSpPr>
          <p:nvPr/>
        </p:nvSpPr>
        <p:spPr bwMode="auto">
          <a:xfrm>
            <a:off x="5045075" y="2411413"/>
            <a:ext cx="7461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2" name="object 32"/>
          <p:cNvSpPr txBox="1"/>
          <p:nvPr/>
        </p:nvSpPr>
        <p:spPr>
          <a:xfrm>
            <a:off x="5791200" y="2411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5351" name="object 31"/>
          <p:cNvSpPr txBox="1">
            <a:spLocks noChangeArrowheads="1"/>
          </p:cNvSpPr>
          <p:nvPr/>
        </p:nvSpPr>
        <p:spPr bwMode="auto">
          <a:xfrm>
            <a:off x="6400800" y="24114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0" name="object 30"/>
          <p:cNvSpPr txBox="1"/>
          <p:nvPr/>
        </p:nvSpPr>
        <p:spPr>
          <a:xfrm>
            <a:off x="6446838" y="24114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5353" name="object 29"/>
          <p:cNvSpPr txBox="1">
            <a:spLocks noChangeArrowheads="1"/>
          </p:cNvSpPr>
          <p:nvPr/>
        </p:nvSpPr>
        <p:spPr bwMode="auto">
          <a:xfrm>
            <a:off x="2239963" y="2784475"/>
            <a:ext cx="1401762"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8" name="object 28"/>
          <p:cNvSpPr txBox="1"/>
          <p:nvPr/>
        </p:nvSpPr>
        <p:spPr>
          <a:xfrm>
            <a:off x="3641725" y="2784475"/>
            <a:ext cx="1403350" cy="288925"/>
          </a:xfrm>
          <a:prstGeom prst="rect">
            <a:avLst/>
          </a:prstGeom>
        </p:spPr>
        <p:txBody>
          <a:bodyPr lIns="0" tIns="0" rIns="0" bIns="0"/>
          <a:lstStyle/>
          <a:p>
            <a:pPr marL="92075">
              <a:lnSpc>
                <a:spcPts val="1630"/>
              </a:lnSpc>
              <a:spcBef>
                <a:spcPts val="81"/>
              </a:spcBef>
              <a:defRPr/>
            </a:pPr>
            <a:r>
              <a:rPr sz="1600" dirty="0">
                <a:solidFill>
                  <a:srgbClr val="990000"/>
                </a:solidFill>
                <a:latin typeface="Arial"/>
                <a:cs typeface="Arial"/>
              </a:rPr>
              <a:t>90</a:t>
            </a:r>
            <a:r>
              <a:rPr sz="1600" spc="425" dirty="0">
                <a:solidFill>
                  <a:srgbClr val="990000"/>
                </a:solidFill>
                <a:latin typeface="Arial"/>
                <a:cs typeface="Arial"/>
              </a:rPr>
              <a:t> </a:t>
            </a:r>
            <a:r>
              <a:rPr sz="1600" dirty="0">
                <a:solidFill>
                  <a:srgbClr val="990000"/>
                </a:solidFill>
                <a:latin typeface="Arial"/>
                <a:cs typeface="Arial"/>
              </a:rPr>
              <a:t>(</a:t>
            </a:r>
            <a:r>
              <a:rPr sz="1600" spc="-4" dirty="0">
                <a:solidFill>
                  <a:srgbClr val="990000"/>
                </a:solidFill>
                <a:latin typeface="Arial"/>
                <a:cs typeface="Arial"/>
              </a:rPr>
              <a:t>-</a:t>
            </a:r>
            <a:r>
              <a:rPr sz="1600" dirty="0">
                <a:solidFill>
                  <a:srgbClr val="990000"/>
                </a:solidFill>
                <a:latin typeface="Arial"/>
                <a:cs typeface="Arial"/>
              </a:rPr>
              <a:t>)</a:t>
            </a:r>
            <a:endParaRPr sz="1600">
              <a:latin typeface="Arial"/>
              <a:cs typeface="Arial"/>
            </a:endParaRPr>
          </a:p>
        </p:txBody>
      </p:sp>
      <p:sp>
        <p:nvSpPr>
          <p:cNvPr id="55355" name="object 27"/>
          <p:cNvSpPr txBox="1">
            <a:spLocks noChangeArrowheads="1"/>
          </p:cNvSpPr>
          <p:nvPr/>
        </p:nvSpPr>
        <p:spPr bwMode="auto">
          <a:xfrm>
            <a:off x="5045075" y="2784475"/>
            <a:ext cx="1401763" cy="288925"/>
          </a:xfrm>
          <a:prstGeom prst="rect">
            <a:avLst/>
          </a:prstGeom>
          <a:noFill/>
          <a:ln w="9525">
            <a:noFill/>
            <a:miter lim="800000"/>
            <a:headEnd/>
            <a:tailEnd/>
          </a:ln>
        </p:spPr>
        <p:txBody>
          <a:bodyPr lIns="0" tIns="0" rIns="0" bIns="0"/>
          <a:lstStyle/>
          <a:p>
            <a:pPr marL="166688">
              <a:lnSpc>
                <a:spcPts val="1625"/>
              </a:lnSpc>
              <a:spcBef>
                <a:spcPts val="75"/>
              </a:spcBef>
            </a:pPr>
            <a:r>
              <a:rPr lang="id-ID" sz="1600">
                <a:cs typeface="Arial" charset="0"/>
              </a:rPr>
              <a:t>(+)</a:t>
            </a:r>
          </a:p>
        </p:txBody>
      </p:sp>
      <p:sp>
        <p:nvSpPr>
          <p:cNvPr id="26" name="object 26"/>
          <p:cNvSpPr txBox="1"/>
          <p:nvPr/>
        </p:nvSpPr>
        <p:spPr>
          <a:xfrm>
            <a:off x="838200" y="3073400"/>
            <a:ext cx="1401763" cy="628650"/>
          </a:xfrm>
          <a:prstGeom prst="rect">
            <a:avLst/>
          </a:prstGeom>
        </p:spPr>
        <p:txBody>
          <a:bodyPr lIns="0" tIns="0" rIns="0" bIns="0"/>
          <a:lstStyle/>
          <a:p>
            <a:pPr marL="311505">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5357" name="object 25"/>
          <p:cNvSpPr txBox="1">
            <a:spLocks noChangeArrowheads="1"/>
          </p:cNvSpPr>
          <p:nvPr/>
        </p:nvSpPr>
        <p:spPr bwMode="auto">
          <a:xfrm>
            <a:off x="2239963" y="30734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58" name="object 24"/>
          <p:cNvSpPr txBox="1">
            <a:spLocks noChangeArrowheads="1"/>
          </p:cNvSpPr>
          <p:nvPr/>
        </p:nvSpPr>
        <p:spPr bwMode="auto">
          <a:xfrm>
            <a:off x="2971800" y="3073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55359" name="object 23"/>
          <p:cNvSpPr txBox="1">
            <a:spLocks noChangeArrowheads="1"/>
          </p:cNvSpPr>
          <p:nvPr/>
        </p:nvSpPr>
        <p:spPr bwMode="auto">
          <a:xfrm>
            <a:off x="3581400" y="30734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60" name="object 22"/>
          <p:cNvSpPr txBox="1">
            <a:spLocks noChangeArrowheads="1"/>
          </p:cNvSpPr>
          <p:nvPr/>
        </p:nvSpPr>
        <p:spPr bwMode="auto">
          <a:xfrm>
            <a:off x="3641725" y="30734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61" name="object 21"/>
          <p:cNvSpPr txBox="1">
            <a:spLocks noChangeArrowheads="1"/>
          </p:cNvSpPr>
          <p:nvPr/>
        </p:nvSpPr>
        <p:spPr bwMode="auto">
          <a:xfrm>
            <a:off x="4419600" y="3073400"/>
            <a:ext cx="625475"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55362" name="object 20"/>
          <p:cNvSpPr txBox="1">
            <a:spLocks noChangeArrowheads="1"/>
          </p:cNvSpPr>
          <p:nvPr/>
        </p:nvSpPr>
        <p:spPr bwMode="auto">
          <a:xfrm>
            <a:off x="5045075" y="3073400"/>
            <a:ext cx="7461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5363" name="object 19"/>
          <p:cNvSpPr txBox="1">
            <a:spLocks noChangeArrowheads="1"/>
          </p:cNvSpPr>
          <p:nvPr/>
        </p:nvSpPr>
        <p:spPr bwMode="auto">
          <a:xfrm>
            <a:off x="5791200" y="3073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55364" name="object 18"/>
          <p:cNvSpPr txBox="1">
            <a:spLocks noChangeArrowheads="1"/>
          </p:cNvSpPr>
          <p:nvPr/>
        </p:nvSpPr>
        <p:spPr bwMode="auto">
          <a:xfrm>
            <a:off x="6400800" y="30734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7" name="object 17"/>
          <p:cNvSpPr txBox="1"/>
          <p:nvPr/>
        </p:nvSpPr>
        <p:spPr>
          <a:xfrm>
            <a:off x="6446838" y="3073400"/>
            <a:ext cx="1401762" cy="628650"/>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5366" name="object 16"/>
          <p:cNvSpPr txBox="1">
            <a:spLocks noChangeArrowheads="1"/>
          </p:cNvSpPr>
          <p:nvPr/>
        </p:nvSpPr>
        <p:spPr bwMode="auto">
          <a:xfrm>
            <a:off x="2239963" y="3394075"/>
            <a:ext cx="1401762" cy="307975"/>
          </a:xfrm>
          <a:prstGeom prst="rect">
            <a:avLst/>
          </a:prstGeom>
          <a:noFill/>
          <a:ln w="9525">
            <a:noFill/>
            <a:miter lim="800000"/>
            <a:headEnd/>
            <a:tailEnd/>
          </a:ln>
        </p:spPr>
        <p:txBody>
          <a:bodyPr lIns="0" tIns="0" rIns="0" bIns="0"/>
          <a:lstStyle/>
          <a:p>
            <a:pPr marL="90488">
              <a:lnSpc>
                <a:spcPct val="96000"/>
              </a:lnSpc>
              <a:spcBef>
                <a:spcPts val="200"/>
              </a:spcBef>
            </a:pPr>
            <a:r>
              <a:rPr lang="id-ID" sz="1600">
                <a:solidFill>
                  <a:srgbClr val="990000"/>
                </a:solidFill>
                <a:cs typeface="Arial" charset="0"/>
              </a:rPr>
              <a:t>50</a:t>
            </a:r>
            <a:endParaRPr lang="id-ID" sz="1600">
              <a:cs typeface="Arial" charset="0"/>
            </a:endParaRPr>
          </a:p>
        </p:txBody>
      </p:sp>
      <p:sp>
        <p:nvSpPr>
          <p:cNvPr id="55367" name="object 15"/>
          <p:cNvSpPr txBox="1">
            <a:spLocks noChangeArrowheads="1"/>
          </p:cNvSpPr>
          <p:nvPr/>
        </p:nvSpPr>
        <p:spPr bwMode="auto">
          <a:xfrm>
            <a:off x="3641725" y="3394075"/>
            <a:ext cx="1403350" cy="307975"/>
          </a:xfrm>
          <a:prstGeom prst="rect">
            <a:avLst/>
          </a:prstGeom>
          <a:noFill/>
          <a:ln w="9525">
            <a:noFill/>
            <a:miter lim="800000"/>
            <a:headEnd/>
            <a:tailEnd/>
          </a:ln>
        </p:spPr>
        <p:txBody>
          <a:bodyPr lIns="0" tIns="0" rIns="0" bIns="0"/>
          <a:lstStyle/>
          <a:p>
            <a:pPr marL="92075">
              <a:lnSpc>
                <a:spcPct val="96000"/>
              </a:lnSpc>
              <a:spcBef>
                <a:spcPts val="200"/>
              </a:spcBef>
            </a:pPr>
            <a:r>
              <a:rPr lang="id-ID" sz="1600">
                <a:solidFill>
                  <a:srgbClr val="990000"/>
                </a:solidFill>
                <a:cs typeface="Arial" charset="0"/>
              </a:rPr>
              <a:t>10</a:t>
            </a:r>
            <a:endParaRPr lang="id-ID" sz="1600">
              <a:cs typeface="Arial" charset="0"/>
            </a:endParaRPr>
          </a:p>
        </p:txBody>
      </p:sp>
      <p:sp>
        <p:nvSpPr>
          <p:cNvPr id="55368" name="object 14"/>
          <p:cNvSpPr txBox="1">
            <a:spLocks noChangeArrowheads="1"/>
          </p:cNvSpPr>
          <p:nvPr/>
        </p:nvSpPr>
        <p:spPr bwMode="auto">
          <a:xfrm>
            <a:off x="5045075" y="3394075"/>
            <a:ext cx="1401763" cy="3079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3" name="object 13"/>
          <p:cNvSpPr txBox="1"/>
          <p:nvPr/>
        </p:nvSpPr>
        <p:spPr>
          <a:xfrm>
            <a:off x="838200" y="3702050"/>
            <a:ext cx="1401763" cy="714375"/>
          </a:xfrm>
          <a:prstGeom prst="rect">
            <a:avLst/>
          </a:prstGeom>
        </p:spPr>
        <p:txBody>
          <a:bodyPr lIns="0" tIns="0" rIns="0" bIns="0"/>
          <a:lstStyle/>
          <a:p>
            <a:pPr marL="31760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12" name="object 12"/>
          <p:cNvSpPr txBox="1"/>
          <p:nvPr/>
        </p:nvSpPr>
        <p:spPr>
          <a:xfrm>
            <a:off x="2239963" y="3702050"/>
            <a:ext cx="1401762" cy="714375"/>
          </a:xfrm>
          <a:prstGeom prst="rect">
            <a:avLst/>
          </a:prstGeom>
        </p:spPr>
        <p:txBody>
          <a:bodyPr lIns="0" tIns="0" rIns="0" bIns="0"/>
          <a:lstStyle/>
          <a:p>
            <a:pPr>
              <a:lnSpc>
                <a:spcPts val="650"/>
              </a:lnSpc>
              <a:spcBef>
                <a:spcPts val="32"/>
              </a:spcBef>
              <a:defRPr/>
            </a:pPr>
            <a:endParaRPr sz="650"/>
          </a:p>
          <a:p>
            <a:pPr marL="923544">
              <a:lnSpc>
                <a:spcPct val="95825"/>
              </a:lnSpc>
              <a:defRPr/>
            </a:pPr>
            <a:r>
              <a:rPr sz="1600" dirty="0">
                <a:solidFill>
                  <a:srgbClr val="FF0000"/>
                </a:solidFill>
                <a:latin typeface="Arial"/>
                <a:cs typeface="Arial"/>
              </a:rPr>
              <a:t>25</a:t>
            </a:r>
            <a:endParaRPr sz="1600">
              <a:latin typeface="Arial"/>
              <a:cs typeface="Arial"/>
            </a:endParaRPr>
          </a:p>
        </p:txBody>
      </p:sp>
      <p:sp>
        <p:nvSpPr>
          <p:cNvPr id="55371" name="object 11"/>
          <p:cNvSpPr txBox="1">
            <a:spLocks noChangeArrowheads="1"/>
          </p:cNvSpPr>
          <p:nvPr/>
        </p:nvSpPr>
        <p:spPr bwMode="auto">
          <a:xfrm>
            <a:off x="3641725" y="3702050"/>
            <a:ext cx="777875" cy="3778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4419600" y="3702050"/>
            <a:ext cx="625475" cy="377825"/>
          </a:xfrm>
          <a:prstGeom prst="rect">
            <a:avLst/>
          </a:prstGeom>
        </p:spPr>
        <p:txBody>
          <a:bodyPr lIns="0" tIns="0" rIns="0" bIns="0"/>
          <a:lstStyle/>
          <a:p>
            <a:pPr>
              <a:lnSpc>
                <a:spcPts val="650"/>
              </a:lnSpc>
              <a:spcBef>
                <a:spcPts val="32"/>
              </a:spcBef>
              <a:defRPr/>
            </a:pPr>
            <a:endParaRPr sz="650"/>
          </a:p>
          <a:p>
            <a:pPr marL="191770">
              <a:lnSpc>
                <a:spcPct val="95825"/>
              </a:lnSpc>
              <a:defRPr/>
            </a:pPr>
            <a:r>
              <a:rPr sz="1600" dirty="0">
                <a:solidFill>
                  <a:srgbClr val="FF0000"/>
                </a:solidFill>
                <a:latin typeface="Arial"/>
                <a:cs typeface="Arial"/>
              </a:rPr>
              <a:t>10</a:t>
            </a:r>
            <a:endParaRPr sz="1600">
              <a:latin typeface="Arial"/>
              <a:cs typeface="Arial"/>
            </a:endParaRPr>
          </a:p>
        </p:txBody>
      </p:sp>
      <p:sp>
        <p:nvSpPr>
          <p:cNvPr id="9" name="object 9"/>
          <p:cNvSpPr txBox="1"/>
          <p:nvPr/>
        </p:nvSpPr>
        <p:spPr>
          <a:xfrm>
            <a:off x="5045075" y="3702050"/>
            <a:ext cx="1401763" cy="714375"/>
          </a:xfrm>
          <a:prstGeom prst="rect">
            <a:avLst/>
          </a:prstGeom>
        </p:spPr>
        <p:txBody>
          <a:bodyPr lIns="0" tIns="0" rIns="0" bIns="0"/>
          <a:lstStyle/>
          <a:p>
            <a:pPr>
              <a:lnSpc>
                <a:spcPts val="650"/>
              </a:lnSpc>
              <a:spcBef>
                <a:spcPts val="38"/>
              </a:spcBef>
            </a:pPr>
            <a:endParaRPr lang="id-ID" sz="600"/>
          </a:p>
          <a:p>
            <a:pPr algn="r">
              <a:lnSpc>
                <a:spcPct val="96000"/>
              </a:lnSpc>
            </a:pPr>
            <a:r>
              <a:rPr lang="id-ID" sz="1600">
                <a:solidFill>
                  <a:srgbClr val="FF0000"/>
                </a:solidFill>
                <a:cs typeface="Arial" charset="0"/>
              </a:rPr>
              <a:t>19</a:t>
            </a:r>
            <a:endParaRPr lang="id-ID" sz="1600">
              <a:cs typeface="Arial" charset="0"/>
            </a:endParaRPr>
          </a:p>
          <a:p>
            <a:pPr>
              <a:lnSpc>
                <a:spcPct val="96000"/>
              </a:lnSpc>
              <a:spcBef>
                <a:spcPts val="213"/>
              </a:spcBef>
            </a:pPr>
            <a:r>
              <a:rPr lang="id-ID" sz="1600">
                <a:cs typeface="Arial" charset="0"/>
              </a:rPr>
              <a:t>(-)  </a:t>
            </a:r>
            <a:r>
              <a:rPr lang="id-ID" sz="1600">
                <a:solidFill>
                  <a:srgbClr val="333399"/>
                </a:solidFill>
                <a:cs typeface="Arial" charset="0"/>
              </a:rPr>
              <a:t>40</a:t>
            </a:r>
            <a:endParaRPr lang="id-ID" sz="1600">
              <a:cs typeface="Arial" charset="0"/>
            </a:endParaRPr>
          </a:p>
        </p:txBody>
      </p:sp>
      <p:sp>
        <p:nvSpPr>
          <p:cNvPr id="8" name="object 8"/>
          <p:cNvSpPr txBox="1"/>
          <p:nvPr/>
        </p:nvSpPr>
        <p:spPr>
          <a:xfrm>
            <a:off x="6446838" y="3702050"/>
            <a:ext cx="1401762" cy="714375"/>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50</a:t>
            </a:r>
          </a:p>
        </p:txBody>
      </p:sp>
      <p:sp>
        <p:nvSpPr>
          <p:cNvPr id="7" name="object 7"/>
          <p:cNvSpPr txBox="1"/>
          <p:nvPr/>
        </p:nvSpPr>
        <p:spPr>
          <a:xfrm>
            <a:off x="3641725" y="4079875"/>
            <a:ext cx="1403350" cy="336550"/>
          </a:xfrm>
          <a:prstGeom prst="rect">
            <a:avLst/>
          </a:prstGeom>
        </p:spPr>
        <p:txBody>
          <a:bodyPr lIns="0" tIns="0" rIns="0" bIns="0"/>
          <a:lstStyle/>
          <a:p>
            <a:pPr marL="92075">
              <a:lnSpc>
                <a:spcPts val="1590"/>
              </a:lnSpc>
              <a:spcBef>
                <a:spcPts val="79"/>
              </a:spcBef>
              <a:defRPr/>
            </a:pPr>
            <a:r>
              <a:rPr sz="1600" dirty="0">
                <a:solidFill>
                  <a:srgbClr val="990000"/>
                </a:solidFill>
                <a:latin typeface="Arial"/>
                <a:cs typeface="Arial"/>
              </a:rPr>
              <a:t>(+)     </a:t>
            </a:r>
            <a:r>
              <a:rPr sz="1600" spc="24" dirty="0">
                <a:solidFill>
                  <a:srgbClr val="990000"/>
                </a:solidFill>
                <a:latin typeface="Arial"/>
                <a:cs typeface="Arial"/>
              </a:rPr>
              <a:t> </a:t>
            </a:r>
            <a:r>
              <a:rPr sz="1600" dirty="0">
                <a:solidFill>
                  <a:srgbClr val="333399"/>
                </a:solidFill>
                <a:latin typeface="Arial"/>
                <a:cs typeface="Arial"/>
              </a:rPr>
              <a:t>10</a:t>
            </a:r>
            <a:endParaRPr sz="1600">
              <a:latin typeface="Arial"/>
              <a:cs typeface="Arial"/>
            </a:endParaRPr>
          </a:p>
        </p:txBody>
      </p:sp>
      <p:sp>
        <p:nvSpPr>
          <p:cNvPr id="6" name="object 6"/>
          <p:cNvSpPr txBox="1"/>
          <p:nvPr/>
        </p:nvSpPr>
        <p:spPr>
          <a:xfrm>
            <a:off x="838200" y="4416425"/>
            <a:ext cx="1401763" cy="627063"/>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239963" y="4416425"/>
            <a:ext cx="1401762" cy="62706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641725" y="4416425"/>
            <a:ext cx="1403350" cy="62706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045075" y="4416425"/>
            <a:ext cx="1401763" cy="62706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446838" y="4416425"/>
            <a:ext cx="1401762" cy="62706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object 65"/>
          <p:cNvSpPr>
            <a:spLocks noChangeArrowheads="1"/>
          </p:cNvSpPr>
          <p:nvPr/>
        </p:nvSpPr>
        <p:spPr bwMode="auto">
          <a:xfrm>
            <a:off x="2163763" y="1204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6323" name="object 66"/>
          <p:cNvSpPr>
            <a:spLocks noChangeArrowheads="1"/>
          </p:cNvSpPr>
          <p:nvPr/>
        </p:nvSpPr>
        <p:spPr bwMode="auto">
          <a:xfrm>
            <a:off x="3565525" y="1204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6324" name="object 67"/>
          <p:cNvSpPr>
            <a:spLocks noChangeArrowheads="1"/>
          </p:cNvSpPr>
          <p:nvPr/>
        </p:nvSpPr>
        <p:spPr bwMode="auto">
          <a:xfrm>
            <a:off x="5105400" y="1204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6325" name="object 68"/>
          <p:cNvSpPr>
            <a:spLocks noChangeArrowheads="1"/>
          </p:cNvSpPr>
          <p:nvPr/>
        </p:nvSpPr>
        <p:spPr bwMode="auto">
          <a:xfrm>
            <a:off x="6370638" y="12049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6326" name="object 69"/>
          <p:cNvSpPr>
            <a:spLocks noChangeArrowheads="1"/>
          </p:cNvSpPr>
          <p:nvPr/>
        </p:nvSpPr>
        <p:spPr bwMode="auto">
          <a:xfrm>
            <a:off x="747713" y="18780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6327" name="object 70"/>
          <p:cNvSpPr>
            <a:spLocks noChangeArrowheads="1"/>
          </p:cNvSpPr>
          <p:nvPr/>
        </p:nvSpPr>
        <p:spPr bwMode="auto">
          <a:xfrm>
            <a:off x="747713" y="25400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6328" name="object 71"/>
          <p:cNvSpPr>
            <a:spLocks noChangeArrowheads="1"/>
          </p:cNvSpPr>
          <p:nvPr/>
        </p:nvSpPr>
        <p:spPr bwMode="auto">
          <a:xfrm>
            <a:off x="747713" y="31988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6329" name="object 72"/>
          <p:cNvSpPr>
            <a:spLocks noChangeArrowheads="1"/>
          </p:cNvSpPr>
          <p:nvPr/>
        </p:nvSpPr>
        <p:spPr bwMode="auto">
          <a:xfrm>
            <a:off x="747713" y="39131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6330" name="object 73"/>
          <p:cNvSpPr>
            <a:spLocks noChangeArrowheads="1"/>
          </p:cNvSpPr>
          <p:nvPr/>
        </p:nvSpPr>
        <p:spPr bwMode="auto">
          <a:xfrm>
            <a:off x="762000" y="12049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6331" name="object 74"/>
          <p:cNvSpPr>
            <a:spLocks noChangeArrowheads="1"/>
          </p:cNvSpPr>
          <p:nvPr/>
        </p:nvSpPr>
        <p:spPr bwMode="auto">
          <a:xfrm>
            <a:off x="7772400" y="12049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6332" name="object 75"/>
          <p:cNvSpPr>
            <a:spLocks noChangeArrowheads="1"/>
          </p:cNvSpPr>
          <p:nvPr/>
        </p:nvSpPr>
        <p:spPr bwMode="auto">
          <a:xfrm>
            <a:off x="747713" y="12192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6333" name="object 76"/>
          <p:cNvSpPr>
            <a:spLocks noChangeArrowheads="1"/>
          </p:cNvSpPr>
          <p:nvPr/>
        </p:nvSpPr>
        <p:spPr bwMode="auto">
          <a:xfrm>
            <a:off x="747713" y="45720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6334" name="object 77"/>
          <p:cNvSpPr>
            <a:spLocks noChangeArrowheads="1"/>
          </p:cNvSpPr>
          <p:nvPr/>
        </p:nvSpPr>
        <p:spPr bwMode="auto">
          <a:xfrm>
            <a:off x="762000" y="12192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6335" name="object 78"/>
          <p:cNvSpPr>
            <a:spLocks noChangeArrowheads="1"/>
          </p:cNvSpPr>
          <p:nvPr/>
        </p:nvSpPr>
        <p:spPr bwMode="auto">
          <a:xfrm>
            <a:off x="2895600" y="1905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36" name="object 79"/>
          <p:cNvSpPr>
            <a:spLocks noChangeArrowheads="1"/>
          </p:cNvSpPr>
          <p:nvPr/>
        </p:nvSpPr>
        <p:spPr bwMode="auto">
          <a:xfrm>
            <a:off x="2895600" y="2514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37" name="object 80"/>
          <p:cNvSpPr>
            <a:spLocks noChangeArrowheads="1"/>
          </p:cNvSpPr>
          <p:nvPr/>
        </p:nvSpPr>
        <p:spPr bwMode="auto">
          <a:xfrm>
            <a:off x="2895600" y="3200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38" name="object 81"/>
          <p:cNvSpPr>
            <a:spLocks noChangeArrowheads="1"/>
          </p:cNvSpPr>
          <p:nvPr/>
        </p:nvSpPr>
        <p:spPr bwMode="auto">
          <a:xfrm>
            <a:off x="4495800" y="1905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39" name="object 82"/>
          <p:cNvSpPr>
            <a:spLocks noChangeArrowheads="1"/>
          </p:cNvSpPr>
          <p:nvPr/>
        </p:nvSpPr>
        <p:spPr bwMode="auto">
          <a:xfrm>
            <a:off x="4343400" y="2514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40" name="object 83"/>
          <p:cNvSpPr>
            <a:spLocks noChangeArrowheads="1"/>
          </p:cNvSpPr>
          <p:nvPr/>
        </p:nvSpPr>
        <p:spPr bwMode="auto">
          <a:xfrm>
            <a:off x="4343400" y="3200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41" name="object 84"/>
          <p:cNvSpPr>
            <a:spLocks noChangeArrowheads="1"/>
          </p:cNvSpPr>
          <p:nvPr/>
        </p:nvSpPr>
        <p:spPr bwMode="auto">
          <a:xfrm>
            <a:off x="5715000" y="1905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42" name="object 85"/>
          <p:cNvSpPr>
            <a:spLocks noChangeArrowheads="1"/>
          </p:cNvSpPr>
          <p:nvPr/>
        </p:nvSpPr>
        <p:spPr bwMode="auto">
          <a:xfrm>
            <a:off x="5715000" y="25146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43" name="object 86"/>
          <p:cNvSpPr>
            <a:spLocks noChangeArrowheads="1"/>
          </p:cNvSpPr>
          <p:nvPr/>
        </p:nvSpPr>
        <p:spPr bwMode="auto">
          <a:xfrm>
            <a:off x="5715000" y="3200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6344" name="object 87"/>
          <p:cNvSpPr>
            <a:spLocks noChangeArrowheads="1"/>
          </p:cNvSpPr>
          <p:nvPr/>
        </p:nvSpPr>
        <p:spPr bwMode="auto">
          <a:xfrm>
            <a:off x="4210050" y="2438400"/>
            <a:ext cx="114300" cy="1066800"/>
          </a:xfrm>
          <a:custGeom>
            <a:avLst/>
            <a:gdLst>
              <a:gd name="T0" fmla="*/ 0 w 114300"/>
              <a:gd name="T1" fmla="*/ 0 h 1066800"/>
              <a:gd name="T2" fmla="*/ 114300 w 114300"/>
              <a:gd name="T3" fmla="*/ 1066800 h 1066800"/>
            </a:gdLst>
            <a:ahLst/>
            <a:cxnLst/>
            <a:rect l="T0" t="T1" r="T2" b="T3"/>
            <a:pathLst>
              <a:path w="114300" h="1066800">
                <a:moveTo>
                  <a:pt x="38100" y="952499"/>
                </a:moveTo>
                <a:lnTo>
                  <a:pt x="0" y="952500"/>
                </a:lnTo>
                <a:lnTo>
                  <a:pt x="57150" y="1066800"/>
                </a:lnTo>
                <a:lnTo>
                  <a:pt x="114300" y="952500"/>
                </a:lnTo>
                <a:lnTo>
                  <a:pt x="76200" y="952499"/>
                </a:lnTo>
                <a:lnTo>
                  <a:pt x="76200" y="971550"/>
                </a:lnTo>
                <a:lnTo>
                  <a:pt x="38100" y="971550"/>
                </a:lnTo>
                <a:lnTo>
                  <a:pt x="38100" y="952499"/>
                </a:lnTo>
                <a:close/>
              </a:path>
              <a:path w="114300" h="1066800">
                <a:moveTo>
                  <a:pt x="38100" y="971550"/>
                </a:moveTo>
                <a:lnTo>
                  <a:pt x="76200" y="971550"/>
                </a:lnTo>
                <a:lnTo>
                  <a:pt x="76200" y="0"/>
                </a:lnTo>
                <a:lnTo>
                  <a:pt x="38100" y="0"/>
                </a:lnTo>
                <a:lnTo>
                  <a:pt x="38100" y="971550"/>
                </a:lnTo>
                <a:close/>
              </a:path>
            </a:pathLst>
          </a:custGeom>
          <a:solidFill>
            <a:srgbClr val="FF0000"/>
          </a:solidFill>
          <a:ln w="9525">
            <a:noFill/>
            <a:miter lim="800000"/>
            <a:headEnd/>
            <a:tailEnd/>
          </a:ln>
        </p:spPr>
        <p:txBody>
          <a:bodyPr lIns="0" tIns="0" rIns="0" bIns="0"/>
          <a:lstStyle/>
          <a:p>
            <a:endParaRPr lang="id-ID"/>
          </a:p>
        </p:txBody>
      </p:sp>
      <p:sp>
        <p:nvSpPr>
          <p:cNvPr id="56345" name="object 88"/>
          <p:cNvSpPr>
            <a:spLocks noChangeArrowheads="1"/>
          </p:cNvSpPr>
          <p:nvPr/>
        </p:nvSpPr>
        <p:spPr bwMode="auto">
          <a:xfrm>
            <a:off x="4572000" y="3752850"/>
            <a:ext cx="685800" cy="114300"/>
          </a:xfrm>
          <a:custGeom>
            <a:avLst/>
            <a:gdLst>
              <a:gd name="T0" fmla="*/ 0 w 685800"/>
              <a:gd name="T1" fmla="*/ 0 h 114300"/>
              <a:gd name="T2" fmla="*/ 685800 w 685800"/>
              <a:gd name="T3" fmla="*/ 114300 h 114300"/>
            </a:gdLst>
            <a:ahLst/>
            <a:cxnLst/>
            <a:rect l="T0" t="T1" r="T2" b="T3"/>
            <a:pathLst>
              <a:path w="685800" h="114300">
                <a:moveTo>
                  <a:pt x="590550" y="76200"/>
                </a:moveTo>
                <a:lnTo>
                  <a:pt x="571500" y="76200"/>
                </a:lnTo>
                <a:lnTo>
                  <a:pt x="571500" y="114300"/>
                </a:lnTo>
                <a:lnTo>
                  <a:pt x="685800" y="57150"/>
                </a:lnTo>
                <a:lnTo>
                  <a:pt x="590550" y="76200"/>
                </a:lnTo>
                <a:close/>
              </a:path>
              <a:path w="685800" h="114300">
                <a:moveTo>
                  <a:pt x="590550" y="38100"/>
                </a:moveTo>
                <a:lnTo>
                  <a:pt x="571500" y="0"/>
                </a:lnTo>
                <a:lnTo>
                  <a:pt x="571499" y="38100"/>
                </a:lnTo>
                <a:lnTo>
                  <a:pt x="590550" y="38100"/>
                </a:lnTo>
                <a:close/>
              </a:path>
              <a:path w="685800" h="114300">
                <a:moveTo>
                  <a:pt x="0" y="38100"/>
                </a:moveTo>
                <a:lnTo>
                  <a:pt x="0" y="76200"/>
                </a:lnTo>
                <a:lnTo>
                  <a:pt x="590550" y="76200"/>
                </a:lnTo>
                <a:lnTo>
                  <a:pt x="685800" y="57150"/>
                </a:lnTo>
                <a:lnTo>
                  <a:pt x="571500" y="0"/>
                </a:lnTo>
                <a:lnTo>
                  <a:pt x="590550" y="38100"/>
                </a:lnTo>
                <a:lnTo>
                  <a:pt x="0" y="38100"/>
                </a:lnTo>
                <a:close/>
              </a:path>
            </a:pathLst>
          </a:custGeom>
          <a:solidFill>
            <a:srgbClr val="FF0000"/>
          </a:solidFill>
          <a:ln w="9525">
            <a:noFill/>
            <a:miter lim="800000"/>
            <a:headEnd/>
            <a:tailEnd/>
          </a:ln>
        </p:spPr>
        <p:txBody>
          <a:bodyPr lIns="0" tIns="0" rIns="0" bIns="0"/>
          <a:lstStyle/>
          <a:p>
            <a:endParaRPr lang="id-ID"/>
          </a:p>
        </p:txBody>
      </p:sp>
      <p:sp>
        <p:nvSpPr>
          <p:cNvPr id="56346" name="object 89"/>
          <p:cNvSpPr>
            <a:spLocks noChangeArrowheads="1"/>
          </p:cNvSpPr>
          <p:nvPr/>
        </p:nvSpPr>
        <p:spPr bwMode="auto">
          <a:xfrm>
            <a:off x="5124450" y="2514600"/>
            <a:ext cx="114300" cy="990600"/>
          </a:xfrm>
          <a:custGeom>
            <a:avLst/>
            <a:gdLst>
              <a:gd name="T0" fmla="*/ 0 w 114300"/>
              <a:gd name="T1" fmla="*/ 0 h 990600"/>
              <a:gd name="T2" fmla="*/ 114300 w 114300"/>
              <a:gd name="T3" fmla="*/ 990600 h 990600"/>
            </a:gdLst>
            <a:ahLst/>
            <a:cxnLst/>
            <a:rect l="T0" t="T1" r="T2" b="T3"/>
            <a:pathLst>
              <a:path w="114300" h="990600">
                <a:moveTo>
                  <a:pt x="38100" y="990600"/>
                </a:moveTo>
                <a:lnTo>
                  <a:pt x="76200" y="990600"/>
                </a:lnTo>
                <a:lnTo>
                  <a:pt x="76200" y="95250"/>
                </a:lnTo>
                <a:lnTo>
                  <a:pt x="114300" y="114300"/>
                </a:lnTo>
                <a:lnTo>
                  <a:pt x="57150" y="0"/>
                </a:lnTo>
                <a:lnTo>
                  <a:pt x="38100" y="95250"/>
                </a:lnTo>
                <a:lnTo>
                  <a:pt x="38100" y="990600"/>
                </a:lnTo>
                <a:close/>
              </a:path>
              <a:path w="114300" h="990600">
                <a:moveTo>
                  <a:pt x="38100" y="95250"/>
                </a:moveTo>
                <a:lnTo>
                  <a:pt x="57150" y="0"/>
                </a:lnTo>
                <a:lnTo>
                  <a:pt x="0" y="114300"/>
                </a:lnTo>
                <a:lnTo>
                  <a:pt x="38100" y="114299"/>
                </a:lnTo>
                <a:lnTo>
                  <a:pt x="38100" y="95250"/>
                </a:lnTo>
                <a:close/>
              </a:path>
              <a:path w="114300" h="990600">
                <a:moveTo>
                  <a:pt x="114300" y="114300"/>
                </a:moveTo>
                <a:lnTo>
                  <a:pt x="76200" y="95250"/>
                </a:lnTo>
                <a:lnTo>
                  <a:pt x="76200" y="114299"/>
                </a:lnTo>
                <a:lnTo>
                  <a:pt x="114300" y="114300"/>
                </a:lnTo>
                <a:close/>
              </a:path>
            </a:pathLst>
          </a:custGeom>
          <a:solidFill>
            <a:srgbClr val="FF0000"/>
          </a:solidFill>
          <a:ln w="9525">
            <a:noFill/>
            <a:miter lim="800000"/>
            <a:headEnd/>
            <a:tailEnd/>
          </a:ln>
        </p:spPr>
        <p:txBody>
          <a:bodyPr lIns="0" tIns="0" rIns="0" bIns="0"/>
          <a:lstStyle/>
          <a:p>
            <a:endParaRPr lang="id-ID"/>
          </a:p>
        </p:txBody>
      </p:sp>
      <p:sp>
        <p:nvSpPr>
          <p:cNvPr id="56347" name="object 90"/>
          <p:cNvSpPr>
            <a:spLocks noChangeArrowheads="1"/>
          </p:cNvSpPr>
          <p:nvPr/>
        </p:nvSpPr>
        <p:spPr bwMode="auto">
          <a:xfrm>
            <a:off x="4419600" y="2343150"/>
            <a:ext cx="762000" cy="76200"/>
          </a:xfrm>
          <a:custGeom>
            <a:avLst/>
            <a:gdLst>
              <a:gd name="T0" fmla="*/ 0 w 762000"/>
              <a:gd name="T1" fmla="*/ 0 h 76200"/>
              <a:gd name="T2" fmla="*/ 762000 w 762000"/>
              <a:gd name="T3" fmla="*/ 76200 h 76200"/>
            </a:gdLst>
            <a:ahLst/>
            <a:cxnLst/>
            <a:rect l="T0" t="T1" r="T2" b="T3"/>
            <a:pathLst>
              <a:path w="762000" h="76200">
                <a:moveTo>
                  <a:pt x="114300" y="38099"/>
                </a:moveTo>
                <a:lnTo>
                  <a:pt x="762000" y="38100"/>
                </a:lnTo>
                <a:lnTo>
                  <a:pt x="762000" y="0"/>
                </a:lnTo>
                <a:lnTo>
                  <a:pt x="95250" y="0"/>
                </a:lnTo>
                <a:lnTo>
                  <a:pt x="95250" y="38100"/>
                </a:lnTo>
                <a:lnTo>
                  <a:pt x="114300" y="38099"/>
                </a:lnTo>
                <a:close/>
              </a:path>
              <a:path w="762000" h="76200">
                <a:moveTo>
                  <a:pt x="114300" y="0"/>
                </a:moveTo>
                <a:lnTo>
                  <a:pt x="114300" y="-38100"/>
                </a:lnTo>
                <a:lnTo>
                  <a:pt x="0" y="19050"/>
                </a:lnTo>
                <a:lnTo>
                  <a:pt x="114300" y="76200"/>
                </a:lnTo>
                <a:lnTo>
                  <a:pt x="114300" y="38099"/>
                </a:lnTo>
                <a:lnTo>
                  <a:pt x="95250" y="38100"/>
                </a:lnTo>
                <a:lnTo>
                  <a:pt x="95250" y="0"/>
                </a:lnTo>
                <a:lnTo>
                  <a:pt x="114300" y="0"/>
                </a:lnTo>
                <a:close/>
              </a:path>
            </a:pathLst>
          </a:custGeom>
          <a:solidFill>
            <a:srgbClr val="FF0000"/>
          </a:solidFill>
          <a:ln w="9525">
            <a:noFill/>
            <a:miter lim="800000"/>
            <a:headEnd/>
            <a:tailEnd/>
          </a:ln>
        </p:spPr>
        <p:txBody>
          <a:bodyPr lIns="0" tIns="0" rIns="0" bIns="0"/>
          <a:lstStyle/>
          <a:p>
            <a:endParaRPr lang="id-ID"/>
          </a:p>
        </p:txBody>
      </p:sp>
      <p:sp>
        <p:nvSpPr>
          <p:cNvPr id="64" name="object 64"/>
          <p:cNvSpPr txBox="1"/>
          <p:nvPr/>
        </p:nvSpPr>
        <p:spPr>
          <a:xfrm>
            <a:off x="765175" y="450850"/>
            <a:ext cx="1087438" cy="254000"/>
          </a:xfrm>
          <a:prstGeom prst="rect">
            <a:avLst/>
          </a:prstGeom>
        </p:spPr>
        <p:txBody>
          <a:bodyPr lIns="0" tIns="0" rIns="0" bIns="0"/>
          <a:lstStyle/>
          <a:p>
            <a:pPr marL="12700">
              <a:lnSpc>
                <a:spcPts val="1939"/>
              </a:lnSpc>
              <a:spcBef>
                <a:spcPts val="97"/>
              </a:spcBef>
              <a:defRPr/>
            </a:pPr>
            <a:r>
              <a:rPr dirty="0">
                <a:latin typeface="Arial"/>
                <a:cs typeface="Arial"/>
              </a:rPr>
              <a:t>Perba</a:t>
            </a:r>
            <a:r>
              <a:rPr spc="-9" dirty="0">
                <a:latin typeface="Arial"/>
                <a:cs typeface="Arial"/>
              </a:rPr>
              <a:t>i</a:t>
            </a:r>
            <a:r>
              <a:rPr dirty="0">
                <a:latin typeface="Arial"/>
                <a:cs typeface="Arial"/>
              </a:rPr>
              <a:t>kan</a:t>
            </a:r>
            <a:endParaRPr>
              <a:latin typeface="Arial"/>
              <a:cs typeface="Arial"/>
            </a:endParaRPr>
          </a:p>
        </p:txBody>
      </p:sp>
      <p:sp>
        <p:nvSpPr>
          <p:cNvPr id="63" name="object 63"/>
          <p:cNvSpPr txBox="1"/>
          <p:nvPr/>
        </p:nvSpPr>
        <p:spPr>
          <a:xfrm>
            <a:off x="1857375" y="450850"/>
            <a:ext cx="820738" cy="254000"/>
          </a:xfrm>
          <a:prstGeom prst="rect">
            <a:avLst/>
          </a:prstGeom>
        </p:spPr>
        <p:txBody>
          <a:bodyPr lIns="0" tIns="0" rIns="0" bIns="0"/>
          <a:lstStyle/>
          <a:p>
            <a:pPr marL="12700">
              <a:lnSpc>
                <a:spcPts val="1939"/>
              </a:lnSpc>
              <a:spcBef>
                <a:spcPts val="97"/>
              </a:spcBef>
              <a:defRPr/>
            </a:pPr>
            <a:r>
              <a:rPr dirty="0">
                <a:latin typeface="Arial"/>
                <a:cs typeface="Arial"/>
              </a:rPr>
              <a:t>de</a:t>
            </a:r>
            <a:r>
              <a:rPr spc="-4" dirty="0">
                <a:latin typeface="Arial"/>
                <a:cs typeface="Arial"/>
              </a:rPr>
              <a:t>n</a:t>
            </a:r>
            <a:r>
              <a:rPr dirty="0">
                <a:latin typeface="Arial"/>
                <a:cs typeface="Arial"/>
              </a:rPr>
              <a:t>gan</a:t>
            </a:r>
            <a:endParaRPr>
              <a:latin typeface="Arial"/>
              <a:cs typeface="Arial"/>
            </a:endParaRPr>
          </a:p>
        </p:txBody>
      </p:sp>
      <p:sp>
        <p:nvSpPr>
          <p:cNvPr id="62" name="object 62"/>
          <p:cNvSpPr txBox="1"/>
          <p:nvPr/>
        </p:nvSpPr>
        <p:spPr>
          <a:xfrm>
            <a:off x="2682875" y="450850"/>
            <a:ext cx="923925" cy="254000"/>
          </a:xfrm>
          <a:prstGeom prst="rect">
            <a:avLst/>
          </a:prstGeom>
        </p:spPr>
        <p:txBody>
          <a:bodyPr lIns="0" tIns="0" rIns="0" bIns="0"/>
          <a:lstStyle/>
          <a:p>
            <a:pPr marL="12700">
              <a:lnSpc>
                <a:spcPts val="1939"/>
              </a:lnSpc>
              <a:spcBef>
                <a:spcPts val="97"/>
              </a:spcBef>
              <a:defRPr/>
            </a:pPr>
            <a:r>
              <a:rPr dirty="0">
                <a:latin typeface="Arial"/>
                <a:cs typeface="Arial"/>
              </a:rPr>
              <a:t>masal</a:t>
            </a:r>
            <a:r>
              <a:rPr spc="-4" dirty="0">
                <a:latin typeface="Arial"/>
                <a:cs typeface="Arial"/>
              </a:rPr>
              <a:t>a</a:t>
            </a:r>
            <a:r>
              <a:rPr dirty="0">
                <a:latin typeface="Arial"/>
                <a:cs typeface="Arial"/>
              </a:rPr>
              <a:t>h</a:t>
            </a:r>
            <a:endParaRPr>
              <a:latin typeface="Arial"/>
              <a:cs typeface="Arial"/>
            </a:endParaRPr>
          </a:p>
        </p:txBody>
      </p:sp>
      <p:sp>
        <p:nvSpPr>
          <p:cNvPr id="61" name="object 61"/>
          <p:cNvSpPr txBox="1"/>
          <p:nvPr/>
        </p:nvSpPr>
        <p:spPr>
          <a:xfrm>
            <a:off x="3613150" y="450850"/>
            <a:ext cx="769938" cy="254000"/>
          </a:xfrm>
          <a:prstGeom prst="rect">
            <a:avLst/>
          </a:prstGeom>
        </p:spPr>
        <p:txBody>
          <a:bodyPr lIns="0" tIns="0" rIns="0" bIns="0"/>
          <a:lstStyle/>
          <a:p>
            <a:pPr marL="12700">
              <a:lnSpc>
                <a:spcPts val="1939"/>
              </a:lnSpc>
              <a:spcBef>
                <a:spcPts val="97"/>
              </a:spcBef>
              <a:defRPr/>
            </a:pPr>
            <a:r>
              <a:rPr dirty="0">
                <a:latin typeface="Arial"/>
                <a:cs typeface="Arial"/>
              </a:rPr>
              <a:t>a</a:t>
            </a:r>
            <a:r>
              <a:rPr spc="-4" dirty="0">
                <a:latin typeface="Arial"/>
                <a:cs typeface="Arial"/>
              </a:rPr>
              <a:t>l</a:t>
            </a:r>
            <a:r>
              <a:rPr dirty="0">
                <a:latin typeface="Arial"/>
                <a:cs typeface="Arial"/>
              </a:rPr>
              <a:t>okasi</a:t>
            </a:r>
            <a:endParaRPr>
              <a:latin typeface="Arial"/>
              <a:cs typeface="Arial"/>
            </a:endParaRPr>
          </a:p>
        </p:txBody>
      </p:sp>
      <p:sp>
        <p:nvSpPr>
          <p:cNvPr id="56352" name="object 60"/>
          <p:cNvSpPr txBox="1">
            <a:spLocks noChangeArrowheads="1"/>
          </p:cNvSpPr>
          <p:nvPr/>
        </p:nvSpPr>
        <p:spPr bwMode="auto">
          <a:xfrm>
            <a:off x="4387850" y="450850"/>
            <a:ext cx="4794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segi</a:t>
            </a:r>
          </a:p>
        </p:txBody>
      </p:sp>
      <p:sp>
        <p:nvSpPr>
          <p:cNvPr id="56353" name="object 59"/>
          <p:cNvSpPr txBox="1">
            <a:spLocks noChangeArrowheads="1"/>
          </p:cNvSpPr>
          <p:nvPr/>
        </p:nvSpPr>
        <p:spPr bwMode="auto">
          <a:xfrm>
            <a:off x="4872038" y="450850"/>
            <a:ext cx="693737"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empat</a:t>
            </a:r>
          </a:p>
        </p:txBody>
      </p:sp>
      <p:sp>
        <p:nvSpPr>
          <p:cNvPr id="58" name="object 58"/>
          <p:cNvSpPr txBox="1"/>
          <p:nvPr/>
        </p:nvSpPr>
        <p:spPr>
          <a:xfrm>
            <a:off x="5570538" y="450850"/>
            <a:ext cx="541337" cy="254000"/>
          </a:xfrm>
          <a:prstGeom prst="rect">
            <a:avLst/>
          </a:prstGeom>
        </p:spPr>
        <p:txBody>
          <a:bodyPr lIns="0" tIns="0" rIns="0" bIns="0"/>
          <a:lstStyle/>
          <a:p>
            <a:pPr marL="12700">
              <a:lnSpc>
                <a:spcPts val="1939"/>
              </a:lnSpc>
              <a:spcBef>
                <a:spcPts val="97"/>
              </a:spcBef>
              <a:defRPr/>
            </a:pPr>
            <a:r>
              <a:rPr spc="4" dirty="0">
                <a:latin typeface="Arial"/>
                <a:cs typeface="Arial"/>
              </a:rPr>
              <a:t>t</a:t>
            </a:r>
            <a:r>
              <a:rPr dirty="0">
                <a:latin typeface="Arial"/>
                <a:cs typeface="Arial"/>
              </a:rPr>
              <a:t>i</a:t>
            </a:r>
            <a:r>
              <a:rPr spc="-4" dirty="0">
                <a:latin typeface="Arial"/>
                <a:cs typeface="Arial"/>
              </a:rPr>
              <a:t>d</a:t>
            </a:r>
            <a:r>
              <a:rPr dirty="0">
                <a:latin typeface="Arial"/>
                <a:cs typeface="Arial"/>
              </a:rPr>
              <a:t>ak</a:t>
            </a:r>
            <a:endParaRPr>
              <a:latin typeface="Arial"/>
              <a:cs typeface="Arial"/>
            </a:endParaRPr>
          </a:p>
        </p:txBody>
      </p:sp>
      <p:sp>
        <p:nvSpPr>
          <p:cNvPr id="57" name="object 57"/>
          <p:cNvSpPr txBox="1"/>
          <p:nvPr/>
        </p:nvSpPr>
        <p:spPr>
          <a:xfrm>
            <a:off x="6116638" y="450850"/>
            <a:ext cx="1203325" cy="254000"/>
          </a:xfrm>
          <a:prstGeom prst="rect">
            <a:avLst/>
          </a:prstGeom>
        </p:spPr>
        <p:txBody>
          <a:bodyPr lIns="0" tIns="0" rIns="0" bIns="0"/>
          <a:lstStyle/>
          <a:p>
            <a:pPr marL="12700">
              <a:lnSpc>
                <a:spcPts val="1939"/>
              </a:lnSpc>
              <a:spcBef>
                <a:spcPts val="97"/>
              </a:spcBef>
              <a:defRPr/>
            </a:pPr>
            <a:r>
              <a:rPr dirty="0">
                <a:latin typeface="Arial"/>
                <a:cs typeface="Arial"/>
              </a:rPr>
              <a:t>ber</a:t>
            </a:r>
            <a:r>
              <a:rPr spc="-4" dirty="0">
                <a:latin typeface="Arial"/>
                <a:cs typeface="Arial"/>
              </a:rPr>
              <a:t>d</a:t>
            </a:r>
            <a:r>
              <a:rPr dirty="0">
                <a:latin typeface="Arial"/>
                <a:cs typeface="Arial"/>
              </a:rPr>
              <a:t>ekatan</a:t>
            </a:r>
            <a:endParaRPr>
              <a:latin typeface="Arial"/>
              <a:cs typeface="Arial"/>
            </a:endParaRPr>
          </a:p>
        </p:txBody>
      </p:sp>
      <p:sp>
        <p:nvSpPr>
          <p:cNvPr id="56" name="object 56"/>
          <p:cNvSpPr txBox="1"/>
          <p:nvPr/>
        </p:nvSpPr>
        <p:spPr>
          <a:xfrm>
            <a:off x="841375" y="4948238"/>
            <a:ext cx="2792413" cy="254000"/>
          </a:xfrm>
          <a:prstGeom prst="rect">
            <a:avLst/>
          </a:prstGeom>
        </p:spPr>
        <p:txBody>
          <a:bodyPr lIns="0" tIns="0" rIns="0" bIns="0"/>
          <a:lstStyle/>
          <a:p>
            <a:pPr marL="12700">
              <a:lnSpc>
                <a:spcPts val="1939"/>
              </a:lnSpc>
              <a:spcBef>
                <a:spcPts val="97"/>
              </a:spcBef>
              <a:defRPr/>
            </a:pPr>
            <a:r>
              <a:rPr dirty="0">
                <a:latin typeface="Arial"/>
                <a:cs typeface="Arial"/>
              </a:rPr>
              <a:t>Bia</a:t>
            </a:r>
            <a:r>
              <a:rPr spc="-29" dirty="0">
                <a:latin typeface="Arial"/>
                <a:cs typeface="Arial"/>
              </a:rPr>
              <a:t>y</a:t>
            </a:r>
            <a:r>
              <a:rPr dirty="0">
                <a:latin typeface="Arial"/>
                <a:cs typeface="Arial"/>
              </a:rPr>
              <a:t>a</a:t>
            </a:r>
            <a:r>
              <a:rPr spc="24" dirty="0">
                <a:latin typeface="Arial"/>
                <a:cs typeface="Arial"/>
              </a:rPr>
              <a:t> </a:t>
            </a:r>
            <a:r>
              <a:rPr dirty="0">
                <a:latin typeface="Arial"/>
                <a:cs typeface="Arial"/>
              </a:rPr>
              <a:t>Pen</a:t>
            </a:r>
            <a:r>
              <a:rPr spc="-4" dirty="0">
                <a:latin typeface="Arial"/>
                <a:cs typeface="Arial"/>
              </a:rPr>
              <a:t>g</a:t>
            </a:r>
            <a:r>
              <a:rPr dirty="0">
                <a:latin typeface="Arial"/>
                <a:cs typeface="Arial"/>
              </a:rPr>
              <a:t>an</a:t>
            </a:r>
            <a:r>
              <a:rPr spc="-4" dirty="0">
                <a:latin typeface="Arial"/>
                <a:cs typeface="Arial"/>
              </a:rPr>
              <a:t>g</a:t>
            </a:r>
            <a:r>
              <a:rPr dirty="0">
                <a:latin typeface="Arial"/>
                <a:cs typeface="Arial"/>
              </a:rPr>
              <a:t>kutan</a:t>
            </a:r>
            <a:r>
              <a:rPr spc="24" dirty="0">
                <a:latin typeface="Arial"/>
                <a:cs typeface="Arial"/>
              </a:rPr>
              <a:t> </a:t>
            </a:r>
            <a:r>
              <a:rPr dirty="0">
                <a:latin typeface="Arial"/>
                <a:cs typeface="Arial"/>
              </a:rPr>
              <a:t>untuk</a:t>
            </a:r>
            <a:endParaRPr>
              <a:latin typeface="Arial"/>
              <a:cs typeface="Arial"/>
            </a:endParaRPr>
          </a:p>
        </p:txBody>
      </p:sp>
      <p:sp>
        <p:nvSpPr>
          <p:cNvPr id="55" name="object 55"/>
          <p:cNvSpPr txBox="1"/>
          <p:nvPr/>
        </p:nvSpPr>
        <p:spPr>
          <a:xfrm>
            <a:off x="3624263" y="4948238"/>
            <a:ext cx="2336800" cy="254000"/>
          </a:xfrm>
          <a:prstGeom prst="rect">
            <a:avLst/>
          </a:prstGeom>
        </p:spPr>
        <p:txBody>
          <a:bodyPr lIns="0" tIns="0" rIns="0" bIns="0"/>
          <a:lstStyle/>
          <a:p>
            <a:pPr marL="12700">
              <a:lnSpc>
                <a:spcPts val="1939"/>
              </a:lnSpc>
              <a:spcBef>
                <a:spcPts val="97"/>
              </a:spcBef>
              <a:defRPr/>
            </a:pPr>
            <a:r>
              <a:rPr dirty="0">
                <a:latin typeface="Arial"/>
                <a:cs typeface="Arial"/>
              </a:rPr>
              <a:t>Alok</a:t>
            </a:r>
            <a:r>
              <a:rPr spc="-4" dirty="0">
                <a:latin typeface="Arial"/>
                <a:cs typeface="Arial"/>
              </a:rPr>
              <a:t>a</a:t>
            </a:r>
            <a:r>
              <a:rPr dirty="0">
                <a:latin typeface="Arial"/>
                <a:cs typeface="Arial"/>
              </a:rPr>
              <a:t>si</a:t>
            </a:r>
            <a:r>
              <a:rPr spc="-19" dirty="0">
                <a:latin typeface="Arial"/>
                <a:cs typeface="Arial"/>
              </a:rPr>
              <a:t> </a:t>
            </a:r>
            <a:r>
              <a:rPr spc="-184" dirty="0">
                <a:latin typeface="Arial"/>
                <a:cs typeface="Arial"/>
              </a:rPr>
              <a:t>T</a:t>
            </a:r>
            <a:r>
              <a:rPr dirty="0">
                <a:latin typeface="Arial"/>
                <a:cs typeface="Arial"/>
              </a:rPr>
              <a:t>ah</a:t>
            </a:r>
            <a:r>
              <a:rPr spc="-4" dirty="0">
                <a:latin typeface="Arial"/>
                <a:cs typeface="Arial"/>
              </a:rPr>
              <a:t>a</a:t>
            </a:r>
            <a:r>
              <a:rPr dirty="0">
                <a:latin typeface="Arial"/>
                <a:cs typeface="Arial"/>
              </a:rPr>
              <a:t>p Kedu</a:t>
            </a:r>
            <a:r>
              <a:rPr spc="-4" dirty="0">
                <a:latin typeface="Arial"/>
                <a:cs typeface="Arial"/>
              </a:rPr>
              <a:t>a</a:t>
            </a:r>
            <a:r>
              <a:rPr dirty="0">
                <a:latin typeface="Arial"/>
                <a:cs typeface="Arial"/>
              </a:rPr>
              <a:t>=</a:t>
            </a:r>
            <a:endParaRPr>
              <a:latin typeface="Arial"/>
              <a:cs typeface="Arial"/>
            </a:endParaRPr>
          </a:p>
        </p:txBody>
      </p:sp>
      <p:sp>
        <p:nvSpPr>
          <p:cNvPr id="54" name="object 54"/>
          <p:cNvSpPr txBox="1"/>
          <p:nvPr/>
        </p:nvSpPr>
        <p:spPr>
          <a:xfrm>
            <a:off x="841375" y="5359400"/>
            <a:ext cx="5233988" cy="1077913"/>
          </a:xfrm>
          <a:prstGeom prst="rect">
            <a:avLst/>
          </a:prstGeom>
        </p:spPr>
        <p:txBody>
          <a:bodyPr lIns="0" tIns="0" rIns="0" bIns="0"/>
          <a:lstStyle/>
          <a:p>
            <a:pPr marL="12700">
              <a:lnSpc>
                <a:spcPts val="1938"/>
              </a:lnSpc>
              <a:spcBef>
                <a:spcPts val="100"/>
              </a:spcBef>
            </a:pPr>
            <a:r>
              <a:rPr lang="id-ID">
                <a:cs typeface="Arial" charset="0"/>
              </a:rPr>
              <a:t>50 (5) + 40 (8) + 50 (15) + 10 (20) + 50 (10) = </a:t>
            </a:r>
            <a:r>
              <a:rPr lang="id-ID" b="1">
                <a:cs typeface="Arial" charset="0"/>
              </a:rPr>
              <a:t>2020</a:t>
            </a:r>
            <a:endParaRPr lang="id-ID">
              <a:cs typeface="Arial" charset="0"/>
            </a:endParaRPr>
          </a:p>
          <a:p>
            <a:pPr marL="12700">
              <a:lnSpc>
                <a:spcPct val="96000"/>
              </a:lnSpc>
              <a:spcBef>
                <a:spcPts val="1075"/>
              </a:spcBef>
            </a:pPr>
            <a:r>
              <a:rPr lang="id-ID" b="1">
                <a:cs typeface="Arial" charset="0"/>
              </a:rPr>
              <a:t>Apakah ini sudah optimal?</a:t>
            </a:r>
            <a:endParaRPr lang="id-ID">
              <a:cs typeface="Arial" charset="0"/>
            </a:endParaRPr>
          </a:p>
          <a:p>
            <a:pPr marL="12700">
              <a:lnSpc>
                <a:spcPct val="96000"/>
              </a:lnSpc>
              <a:spcBef>
                <a:spcPts val="1175"/>
              </a:spcBef>
            </a:pPr>
            <a:r>
              <a:rPr lang="id-ID" b="1">
                <a:cs typeface="Arial" charset="0"/>
              </a:rPr>
              <a:t>Cek kembali dengan menghitung nilai indexnya</a:t>
            </a:r>
            <a:endParaRPr lang="id-ID">
              <a:cs typeface="Arial" charset="0"/>
            </a:endParaRPr>
          </a:p>
        </p:txBody>
      </p:sp>
      <p:sp>
        <p:nvSpPr>
          <p:cNvPr id="52" name="object 52"/>
          <p:cNvSpPr txBox="1"/>
          <p:nvPr/>
        </p:nvSpPr>
        <p:spPr>
          <a:xfrm>
            <a:off x="762000" y="12192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440">
              <a:lnSpc>
                <a:spcPct val="95825"/>
              </a:lnSpc>
              <a:spcBef>
                <a:spcPts val="464"/>
              </a:spcBef>
              <a:defRPr/>
            </a:pPr>
            <a:r>
              <a:rPr sz="1600" dirty="0">
                <a:latin typeface="Arial"/>
                <a:cs typeface="Arial"/>
              </a:rPr>
              <a:t>Dari</a:t>
            </a:r>
            <a:endParaRPr sz="1600">
              <a:latin typeface="Arial"/>
              <a:cs typeface="Arial"/>
            </a:endParaRPr>
          </a:p>
        </p:txBody>
      </p:sp>
      <p:sp>
        <p:nvSpPr>
          <p:cNvPr id="51" name="object 51"/>
          <p:cNvSpPr txBox="1"/>
          <p:nvPr/>
        </p:nvSpPr>
        <p:spPr>
          <a:xfrm>
            <a:off x="2163763" y="12192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50" name="object 50"/>
          <p:cNvSpPr txBox="1"/>
          <p:nvPr/>
        </p:nvSpPr>
        <p:spPr>
          <a:xfrm>
            <a:off x="3565525" y="1219200"/>
            <a:ext cx="1539875" cy="658813"/>
          </a:xfrm>
          <a:prstGeom prst="rect">
            <a:avLst/>
          </a:prstGeom>
        </p:spPr>
        <p:txBody>
          <a:bodyPr lIns="0" tIns="0" rIns="0" bIns="0"/>
          <a:lstStyle/>
          <a:p>
            <a:pPr marL="313689">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9" name="object 49"/>
          <p:cNvSpPr txBox="1"/>
          <p:nvPr/>
        </p:nvSpPr>
        <p:spPr>
          <a:xfrm>
            <a:off x="5105400" y="1219200"/>
            <a:ext cx="1265238" cy="658813"/>
          </a:xfrm>
          <a:prstGeom prst="rect">
            <a:avLst/>
          </a:prstGeom>
        </p:spPr>
        <p:txBody>
          <a:bodyPr lIns="0" tIns="0" rIns="0" bIns="0"/>
          <a:lstStyle/>
          <a:p>
            <a:pPr marL="171958">
              <a:lnSpc>
                <a:spcPct val="95825"/>
              </a:lnSpc>
              <a:spcBef>
                <a:spcPts val="420"/>
              </a:spcBef>
              <a:defRPr/>
            </a:pPr>
            <a:r>
              <a:rPr sz="1600" dirty="0">
                <a:latin typeface="Arial"/>
                <a:cs typeface="Arial"/>
              </a:rPr>
              <a:t>Gudang</a:t>
            </a:r>
            <a:r>
              <a:rPr sz="1600" spc="-56" dirty="0">
                <a:latin typeface="Arial"/>
                <a:cs typeface="Arial"/>
              </a:rPr>
              <a:t> </a:t>
            </a:r>
            <a:r>
              <a:rPr sz="1600" dirty="0">
                <a:latin typeface="Arial"/>
                <a:cs typeface="Arial"/>
              </a:rPr>
              <a:t>C</a:t>
            </a:r>
            <a:endParaRPr sz="1600">
              <a:latin typeface="Arial"/>
              <a:cs typeface="Arial"/>
            </a:endParaRPr>
          </a:p>
        </p:txBody>
      </p:sp>
      <p:sp>
        <p:nvSpPr>
          <p:cNvPr id="48" name="object 48"/>
          <p:cNvSpPr txBox="1"/>
          <p:nvPr/>
        </p:nvSpPr>
        <p:spPr>
          <a:xfrm>
            <a:off x="6370638" y="12192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7" name="object 47"/>
          <p:cNvSpPr txBox="1"/>
          <p:nvPr/>
        </p:nvSpPr>
        <p:spPr>
          <a:xfrm>
            <a:off x="762000" y="1878013"/>
            <a:ext cx="1401763" cy="661987"/>
          </a:xfrm>
          <a:prstGeom prst="rect">
            <a:avLst/>
          </a:prstGeom>
        </p:spPr>
        <p:txBody>
          <a:bodyPr lIns="0" tIns="0" rIns="0" bIns="0"/>
          <a:lstStyle/>
          <a:p>
            <a:pPr marL="28864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6365" name="object 46"/>
          <p:cNvSpPr txBox="1">
            <a:spLocks noChangeArrowheads="1"/>
          </p:cNvSpPr>
          <p:nvPr/>
        </p:nvSpPr>
        <p:spPr bwMode="auto">
          <a:xfrm>
            <a:off x="2163763" y="18780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 name="object 45"/>
          <p:cNvSpPr txBox="1"/>
          <p:nvPr/>
        </p:nvSpPr>
        <p:spPr>
          <a:xfrm>
            <a:off x="2895600" y="1878013"/>
            <a:ext cx="609600" cy="373062"/>
          </a:xfrm>
          <a:prstGeom prst="rect">
            <a:avLst/>
          </a:prstGeom>
        </p:spPr>
        <p:txBody>
          <a:bodyPr lIns="0" tIns="0" rIns="0" bIns="0"/>
          <a:lstStyle/>
          <a:p>
            <a:pPr>
              <a:lnSpc>
                <a:spcPts val="600"/>
              </a:lnSpc>
              <a:spcBef>
                <a:spcPts val="36"/>
              </a:spcBef>
              <a:defRPr/>
            </a:pPr>
            <a:endParaRPr sz="600"/>
          </a:p>
          <a:p>
            <a:pPr marL="191769">
              <a:lnSpc>
                <a:spcPct val="95825"/>
              </a:lnSpc>
              <a:defRPr/>
            </a:pPr>
            <a:r>
              <a:rPr sz="1600" dirty="0">
                <a:solidFill>
                  <a:srgbClr val="FF0000"/>
                </a:solidFill>
                <a:latin typeface="Arial"/>
                <a:cs typeface="Arial"/>
              </a:rPr>
              <a:t>20</a:t>
            </a:r>
            <a:endParaRPr sz="1600">
              <a:latin typeface="Arial"/>
              <a:cs typeface="Arial"/>
            </a:endParaRPr>
          </a:p>
        </p:txBody>
      </p:sp>
      <p:sp>
        <p:nvSpPr>
          <p:cNvPr id="56367" name="object 44"/>
          <p:cNvSpPr txBox="1">
            <a:spLocks noChangeArrowheads="1"/>
          </p:cNvSpPr>
          <p:nvPr/>
        </p:nvSpPr>
        <p:spPr bwMode="auto">
          <a:xfrm>
            <a:off x="3505200" y="18780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68" name="object 43"/>
          <p:cNvSpPr txBox="1">
            <a:spLocks noChangeArrowheads="1"/>
          </p:cNvSpPr>
          <p:nvPr/>
        </p:nvSpPr>
        <p:spPr bwMode="auto">
          <a:xfrm>
            <a:off x="3565525" y="1878013"/>
            <a:ext cx="9302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2" name="object 42"/>
          <p:cNvSpPr txBox="1"/>
          <p:nvPr/>
        </p:nvSpPr>
        <p:spPr>
          <a:xfrm>
            <a:off x="4495800" y="18780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6370" name="object 41"/>
          <p:cNvSpPr txBox="1">
            <a:spLocks noChangeArrowheads="1"/>
          </p:cNvSpPr>
          <p:nvPr/>
        </p:nvSpPr>
        <p:spPr bwMode="auto">
          <a:xfrm>
            <a:off x="5105400" y="1878013"/>
            <a:ext cx="6096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5715000" y="18780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6372" name="object 39"/>
          <p:cNvSpPr txBox="1">
            <a:spLocks noChangeArrowheads="1"/>
          </p:cNvSpPr>
          <p:nvPr/>
        </p:nvSpPr>
        <p:spPr bwMode="auto">
          <a:xfrm>
            <a:off x="6324600" y="18780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6370638" y="18780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6374" name="object 37"/>
          <p:cNvSpPr txBox="1">
            <a:spLocks noChangeArrowheads="1"/>
          </p:cNvSpPr>
          <p:nvPr/>
        </p:nvSpPr>
        <p:spPr bwMode="auto">
          <a:xfrm>
            <a:off x="2163763" y="2251075"/>
            <a:ext cx="1401762"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6" name="object 36"/>
          <p:cNvSpPr txBox="1"/>
          <p:nvPr/>
        </p:nvSpPr>
        <p:spPr>
          <a:xfrm>
            <a:off x="3565525" y="2251075"/>
            <a:ext cx="1539875" cy="288925"/>
          </a:xfrm>
          <a:prstGeom prst="rect">
            <a:avLst/>
          </a:prstGeom>
        </p:spPr>
        <p:txBody>
          <a:bodyPr lIns="0" tIns="0" rIns="0" bIns="0"/>
          <a:lstStyle/>
          <a:p>
            <a:pPr marL="92075">
              <a:lnSpc>
                <a:spcPts val="1630"/>
              </a:lnSpc>
              <a:spcBef>
                <a:spcPts val="81"/>
              </a:spcBef>
              <a:defRPr/>
            </a:pPr>
            <a:r>
              <a:rPr sz="1600" dirty="0">
                <a:solidFill>
                  <a:srgbClr val="990000"/>
                </a:solidFill>
                <a:latin typeface="Arial"/>
                <a:cs typeface="Arial"/>
              </a:rPr>
              <a:t>90</a:t>
            </a:r>
            <a:r>
              <a:rPr sz="1600" spc="-4" dirty="0">
                <a:solidFill>
                  <a:srgbClr val="99CC00"/>
                </a:solidFill>
                <a:latin typeface="Arial"/>
                <a:cs typeface="Arial"/>
              </a:rPr>
              <a:t>-</a:t>
            </a:r>
            <a:r>
              <a:rPr sz="1600" dirty="0">
                <a:solidFill>
                  <a:srgbClr val="99CC00"/>
                </a:solidFill>
                <a:latin typeface="Arial"/>
                <a:cs typeface="Arial"/>
              </a:rPr>
              <a:t>40</a:t>
            </a:r>
            <a:r>
              <a:rPr sz="1600" spc="4" dirty="0">
                <a:solidFill>
                  <a:srgbClr val="99CC00"/>
                </a:solidFill>
                <a:latin typeface="Arial"/>
                <a:cs typeface="Arial"/>
              </a:rPr>
              <a:t>=</a:t>
            </a:r>
            <a:r>
              <a:rPr sz="1600" dirty="0">
                <a:solidFill>
                  <a:srgbClr val="99CC00"/>
                </a:solidFill>
                <a:latin typeface="Arial"/>
                <a:cs typeface="Arial"/>
              </a:rPr>
              <a:t>50</a:t>
            </a:r>
            <a:endParaRPr sz="1600">
              <a:latin typeface="Arial"/>
              <a:cs typeface="Arial"/>
            </a:endParaRPr>
          </a:p>
        </p:txBody>
      </p:sp>
      <p:sp>
        <p:nvSpPr>
          <p:cNvPr id="35" name="object 35"/>
          <p:cNvSpPr txBox="1"/>
          <p:nvPr/>
        </p:nvSpPr>
        <p:spPr>
          <a:xfrm>
            <a:off x="5105400" y="2251075"/>
            <a:ext cx="1265238" cy="288925"/>
          </a:xfrm>
          <a:prstGeom prst="rect">
            <a:avLst/>
          </a:prstGeom>
        </p:spPr>
        <p:txBody>
          <a:bodyPr lIns="0" tIns="0" rIns="0" bIns="0"/>
          <a:lstStyle/>
          <a:p>
            <a:pPr marL="167004">
              <a:lnSpc>
                <a:spcPts val="1630"/>
              </a:lnSpc>
              <a:spcBef>
                <a:spcPts val="81"/>
              </a:spcBef>
              <a:defRPr/>
            </a:pPr>
            <a:r>
              <a:rPr sz="1600" dirty="0">
                <a:solidFill>
                  <a:srgbClr val="99CC00"/>
                </a:solidFill>
                <a:latin typeface="Arial"/>
                <a:cs typeface="Arial"/>
              </a:rPr>
              <a:t>(+) </a:t>
            </a:r>
            <a:r>
              <a:rPr sz="1600" spc="14" dirty="0">
                <a:solidFill>
                  <a:srgbClr val="99CC00"/>
                </a:solidFill>
                <a:latin typeface="Arial"/>
                <a:cs typeface="Arial"/>
              </a:rPr>
              <a:t> </a:t>
            </a:r>
            <a:r>
              <a:rPr sz="1600" dirty="0">
                <a:solidFill>
                  <a:srgbClr val="99CC00"/>
                </a:solidFill>
                <a:latin typeface="Arial"/>
                <a:cs typeface="Arial"/>
              </a:rPr>
              <a:t>40</a:t>
            </a:r>
            <a:endParaRPr sz="1600">
              <a:latin typeface="Arial"/>
              <a:cs typeface="Arial"/>
            </a:endParaRPr>
          </a:p>
        </p:txBody>
      </p:sp>
      <p:sp>
        <p:nvSpPr>
          <p:cNvPr id="34" name="object 34"/>
          <p:cNvSpPr txBox="1"/>
          <p:nvPr/>
        </p:nvSpPr>
        <p:spPr>
          <a:xfrm>
            <a:off x="762000" y="2540000"/>
            <a:ext cx="1401763" cy="658813"/>
          </a:xfrm>
          <a:prstGeom prst="rect">
            <a:avLst/>
          </a:prstGeom>
        </p:spPr>
        <p:txBody>
          <a:bodyPr lIns="0" tIns="0" rIns="0" bIns="0"/>
          <a:lstStyle/>
          <a:p>
            <a:pPr marL="31150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6378" name="object 33"/>
          <p:cNvSpPr txBox="1">
            <a:spLocks noChangeArrowheads="1"/>
          </p:cNvSpPr>
          <p:nvPr/>
        </p:nvSpPr>
        <p:spPr bwMode="auto">
          <a:xfrm>
            <a:off x="2163763" y="25400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79" name="object 32"/>
          <p:cNvSpPr txBox="1">
            <a:spLocks noChangeArrowheads="1"/>
          </p:cNvSpPr>
          <p:nvPr/>
        </p:nvSpPr>
        <p:spPr bwMode="auto">
          <a:xfrm>
            <a:off x="2895600" y="25400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56380" name="object 31"/>
          <p:cNvSpPr txBox="1">
            <a:spLocks noChangeArrowheads="1"/>
          </p:cNvSpPr>
          <p:nvPr/>
        </p:nvSpPr>
        <p:spPr bwMode="auto">
          <a:xfrm>
            <a:off x="3505200" y="25400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81" name="object 30"/>
          <p:cNvSpPr txBox="1">
            <a:spLocks noChangeArrowheads="1"/>
          </p:cNvSpPr>
          <p:nvPr/>
        </p:nvSpPr>
        <p:spPr bwMode="auto">
          <a:xfrm>
            <a:off x="3565525" y="25400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82" name="object 29"/>
          <p:cNvSpPr txBox="1">
            <a:spLocks noChangeArrowheads="1"/>
          </p:cNvSpPr>
          <p:nvPr/>
        </p:nvSpPr>
        <p:spPr bwMode="auto">
          <a:xfrm>
            <a:off x="4343400" y="25400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56383" name="object 28"/>
          <p:cNvSpPr txBox="1">
            <a:spLocks noChangeArrowheads="1"/>
          </p:cNvSpPr>
          <p:nvPr/>
        </p:nvSpPr>
        <p:spPr bwMode="auto">
          <a:xfrm>
            <a:off x="4953000" y="2540000"/>
            <a:ext cx="152400"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84" name="object 27"/>
          <p:cNvSpPr txBox="1">
            <a:spLocks noChangeArrowheads="1"/>
          </p:cNvSpPr>
          <p:nvPr/>
        </p:nvSpPr>
        <p:spPr bwMode="auto">
          <a:xfrm>
            <a:off x="5105400" y="2540000"/>
            <a:ext cx="609600"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85" name="object 26"/>
          <p:cNvSpPr txBox="1">
            <a:spLocks noChangeArrowheads="1"/>
          </p:cNvSpPr>
          <p:nvPr/>
        </p:nvSpPr>
        <p:spPr bwMode="auto">
          <a:xfrm>
            <a:off x="5715000" y="25400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56386" name="object 25"/>
          <p:cNvSpPr txBox="1">
            <a:spLocks noChangeArrowheads="1"/>
          </p:cNvSpPr>
          <p:nvPr/>
        </p:nvSpPr>
        <p:spPr bwMode="auto">
          <a:xfrm>
            <a:off x="6324600" y="25400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4" name="object 24"/>
          <p:cNvSpPr txBox="1"/>
          <p:nvPr/>
        </p:nvSpPr>
        <p:spPr>
          <a:xfrm>
            <a:off x="6370638" y="25400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6388" name="object 23"/>
          <p:cNvSpPr txBox="1">
            <a:spLocks noChangeArrowheads="1"/>
          </p:cNvSpPr>
          <p:nvPr/>
        </p:nvSpPr>
        <p:spPr bwMode="auto">
          <a:xfrm>
            <a:off x="2163763" y="2860675"/>
            <a:ext cx="1401762" cy="338138"/>
          </a:xfrm>
          <a:prstGeom prst="rect">
            <a:avLst/>
          </a:prstGeom>
          <a:noFill/>
          <a:ln w="9525">
            <a:noFill/>
            <a:miter lim="800000"/>
            <a:headEnd/>
            <a:tailEnd/>
          </a:ln>
        </p:spPr>
        <p:txBody>
          <a:bodyPr lIns="0" tIns="0" rIns="0" bIns="0"/>
          <a:lstStyle/>
          <a:p>
            <a:pPr marL="90488">
              <a:lnSpc>
                <a:spcPct val="96000"/>
              </a:lnSpc>
              <a:spcBef>
                <a:spcPts val="200"/>
              </a:spcBef>
            </a:pPr>
            <a:r>
              <a:rPr lang="id-ID" sz="1600">
                <a:solidFill>
                  <a:srgbClr val="990000"/>
                </a:solidFill>
                <a:cs typeface="Arial" charset="0"/>
              </a:rPr>
              <a:t>50</a:t>
            </a:r>
            <a:endParaRPr lang="id-ID" sz="1600">
              <a:cs typeface="Arial" charset="0"/>
            </a:endParaRPr>
          </a:p>
        </p:txBody>
      </p:sp>
      <p:sp>
        <p:nvSpPr>
          <p:cNvPr id="56389" name="object 22"/>
          <p:cNvSpPr txBox="1">
            <a:spLocks noChangeArrowheads="1"/>
          </p:cNvSpPr>
          <p:nvPr/>
        </p:nvSpPr>
        <p:spPr bwMode="auto">
          <a:xfrm>
            <a:off x="3565525" y="2860675"/>
            <a:ext cx="1539875" cy="338138"/>
          </a:xfrm>
          <a:prstGeom prst="rect">
            <a:avLst/>
          </a:prstGeom>
          <a:noFill/>
          <a:ln w="9525">
            <a:noFill/>
            <a:miter lim="800000"/>
            <a:headEnd/>
            <a:tailEnd/>
          </a:ln>
        </p:spPr>
        <p:txBody>
          <a:bodyPr lIns="0" tIns="0" rIns="0" bIns="0"/>
          <a:lstStyle/>
          <a:p>
            <a:pPr marL="92075">
              <a:lnSpc>
                <a:spcPct val="96000"/>
              </a:lnSpc>
              <a:spcBef>
                <a:spcPts val="200"/>
              </a:spcBef>
            </a:pPr>
            <a:r>
              <a:rPr lang="id-ID" sz="1600">
                <a:solidFill>
                  <a:srgbClr val="990000"/>
                </a:solidFill>
                <a:cs typeface="Arial" charset="0"/>
              </a:rPr>
              <a:t>10</a:t>
            </a:r>
            <a:endParaRPr lang="id-ID" sz="1600">
              <a:cs typeface="Arial" charset="0"/>
            </a:endParaRPr>
          </a:p>
        </p:txBody>
      </p:sp>
      <p:sp>
        <p:nvSpPr>
          <p:cNvPr id="56390" name="object 21"/>
          <p:cNvSpPr txBox="1">
            <a:spLocks noChangeArrowheads="1"/>
          </p:cNvSpPr>
          <p:nvPr/>
        </p:nvSpPr>
        <p:spPr bwMode="auto">
          <a:xfrm>
            <a:off x="5105400" y="2860675"/>
            <a:ext cx="1265238" cy="33813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0" name="object 20"/>
          <p:cNvSpPr txBox="1"/>
          <p:nvPr/>
        </p:nvSpPr>
        <p:spPr>
          <a:xfrm>
            <a:off x="762000" y="3198813"/>
            <a:ext cx="1401763" cy="714375"/>
          </a:xfrm>
          <a:prstGeom prst="rect">
            <a:avLst/>
          </a:prstGeom>
        </p:spPr>
        <p:txBody>
          <a:bodyPr lIns="0" tIns="0" rIns="0" bIns="0"/>
          <a:lstStyle/>
          <a:p>
            <a:pPr marL="31760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6392" name="object 19"/>
          <p:cNvSpPr txBox="1">
            <a:spLocks noChangeArrowheads="1"/>
          </p:cNvSpPr>
          <p:nvPr/>
        </p:nvSpPr>
        <p:spPr bwMode="auto">
          <a:xfrm>
            <a:off x="2163763" y="31988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93" name="object 18"/>
          <p:cNvSpPr txBox="1">
            <a:spLocks noChangeArrowheads="1"/>
          </p:cNvSpPr>
          <p:nvPr/>
        </p:nvSpPr>
        <p:spPr bwMode="auto">
          <a:xfrm>
            <a:off x="2895600" y="31988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56394" name="object 17"/>
          <p:cNvSpPr txBox="1">
            <a:spLocks noChangeArrowheads="1"/>
          </p:cNvSpPr>
          <p:nvPr/>
        </p:nvSpPr>
        <p:spPr bwMode="auto">
          <a:xfrm>
            <a:off x="3505200" y="31988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95" name="object 16"/>
          <p:cNvSpPr txBox="1">
            <a:spLocks noChangeArrowheads="1"/>
          </p:cNvSpPr>
          <p:nvPr/>
        </p:nvSpPr>
        <p:spPr bwMode="auto">
          <a:xfrm>
            <a:off x="3565525" y="31988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96" name="object 15"/>
          <p:cNvSpPr txBox="1">
            <a:spLocks noChangeArrowheads="1"/>
          </p:cNvSpPr>
          <p:nvPr/>
        </p:nvSpPr>
        <p:spPr bwMode="auto">
          <a:xfrm>
            <a:off x="4343400" y="31988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56397" name="object 14"/>
          <p:cNvSpPr txBox="1">
            <a:spLocks noChangeArrowheads="1"/>
          </p:cNvSpPr>
          <p:nvPr/>
        </p:nvSpPr>
        <p:spPr bwMode="auto">
          <a:xfrm>
            <a:off x="4953000" y="3198813"/>
            <a:ext cx="152400"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98" name="object 13"/>
          <p:cNvSpPr txBox="1">
            <a:spLocks noChangeArrowheads="1"/>
          </p:cNvSpPr>
          <p:nvPr/>
        </p:nvSpPr>
        <p:spPr bwMode="auto">
          <a:xfrm>
            <a:off x="5105400" y="3198813"/>
            <a:ext cx="609600"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399" name="object 12"/>
          <p:cNvSpPr txBox="1">
            <a:spLocks noChangeArrowheads="1"/>
          </p:cNvSpPr>
          <p:nvPr/>
        </p:nvSpPr>
        <p:spPr bwMode="auto">
          <a:xfrm>
            <a:off x="5715000" y="31988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56400" name="object 11"/>
          <p:cNvSpPr txBox="1">
            <a:spLocks noChangeArrowheads="1"/>
          </p:cNvSpPr>
          <p:nvPr/>
        </p:nvSpPr>
        <p:spPr bwMode="auto">
          <a:xfrm>
            <a:off x="6324600" y="31988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370638" y="31988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6402" name="object 9"/>
          <p:cNvSpPr txBox="1">
            <a:spLocks noChangeArrowheads="1"/>
          </p:cNvSpPr>
          <p:nvPr/>
        </p:nvSpPr>
        <p:spPr bwMode="auto">
          <a:xfrm>
            <a:off x="2163763" y="35464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6403" name="object 8"/>
          <p:cNvSpPr txBox="1">
            <a:spLocks noChangeArrowheads="1"/>
          </p:cNvSpPr>
          <p:nvPr/>
        </p:nvSpPr>
        <p:spPr bwMode="auto">
          <a:xfrm>
            <a:off x="3565525" y="3546475"/>
            <a:ext cx="1539875" cy="366713"/>
          </a:xfrm>
          <a:prstGeom prst="rect">
            <a:avLst/>
          </a:prstGeom>
          <a:noFill/>
          <a:ln w="9525">
            <a:noFill/>
            <a:miter lim="800000"/>
            <a:headEnd/>
            <a:tailEnd/>
          </a:ln>
        </p:spPr>
        <p:txBody>
          <a:bodyPr lIns="0" tIns="0" rIns="0" bIns="0"/>
          <a:lstStyle/>
          <a:p>
            <a:pPr marL="92075">
              <a:lnSpc>
                <a:spcPts val="1838"/>
              </a:lnSpc>
              <a:spcBef>
                <a:spcPts val="88"/>
              </a:spcBef>
            </a:pPr>
            <a:r>
              <a:rPr lang="id-ID" sz="2400" baseline="-2000">
                <a:solidFill>
                  <a:srgbClr val="333399"/>
                </a:solidFill>
                <a:cs typeface="Arial" charset="0"/>
              </a:rPr>
              <a:t>10</a:t>
            </a:r>
            <a:r>
              <a:rPr lang="id-ID" sz="2400" baseline="-2000">
                <a:solidFill>
                  <a:srgbClr val="99CC00"/>
                </a:solidFill>
                <a:cs typeface="Arial" charset="0"/>
              </a:rPr>
              <a:t>+40=50</a:t>
            </a:r>
            <a:endParaRPr lang="id-ID" sz="1600">
              <a:cs typeface="Arial" charset="0"/>
            </a:endParaRPr>
          </a:p>
        </p:txBody>
      </p:sp>
      <p:sp>
        <p:nvSpPr>
          <p:cNvPr id="7" name="object 7"/>
          <p:cNvSpPr txBox="1"/>
          <p:nvPr/>
        </p:nvSpPr>
        <p:spPr>
          <a:xfrm>
            <a:off x="5105400" y="3546475"/>
            <a:ext cx="1265238" cy="366713"/>
          </a:xfrm>
          <a:prstGeom prst="rect">
            <a:avLst/>
          </a:prstGeom>
        </p:spPr>
        <p:txBody>
          <a:bodyPr lIns="0" tIns="0" rIns="0" bIns="0"/>
          <a:lstStyle/>
          <a:p>
            <a:pPr marL="147192">
              <a:lnSpc>
                <a:spcPts val="1835"/>
              </a:lnSpc>
              <a:spcBef>
                <a:spcPts val="91"/>
              </a:spcBef>
              <a:defRPr/>
            </a:pPr>
            <a:r>
              <a:rPr sz="2400" baseline="-1811" dirty="0">
                <a:solidFill>
                  <a:srgbClr val="333399"/>
                </a:solidFill>
                <a:latin typeface="Arial"/>
                <a:cs typeface="Arial"/>
              </a:rPr>
              <a:t>40</a:t>
            </a:r>
            <a:r>
              <a:rPr sz="2400" spc="-4" baseline="-1811" dirty="0">
                <a:solidFill>
                  <a:srgbClr val="99CC00"/>
                </a:solidFill>
                <a:latin typeface="Arial"/>
                <a:cs typeface="Arial"/>
              </a:rPr>
              <a:t>-</a:t>
            </a:r>
            <a:r>
              <a:rPr sz="2400" baseline="-1811" dirty="0">
                <a:solidFill>
                  <a:srgbClr val="99CC00"/>
                </a:solidFill>
                <a:latin typeface="Arial"/>
                <a:cs typeface="Arial"/>
              </a:rPr>
              <a:t>40=0</a:t>
            </a:r>
            <a:endParaRPr sz="1600">
              <a:latin typeface="Arial"/>
              <a:cs typeface="Arial"/>
            </a:endParaRPr>
          </a:p>
        </p:txBody>
      </p:sp>
      <p:sp>
        <p:nvSpPr>
          <p:cNvPr id="6" name="object 6"/>
          <p:cNvSpPr txBox="1"/>
          <p:nvPr/>
        </p:nvSpPr>
        <p:spPr>
          <a:xfrm>
            <a:off x="762000" y="39131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163763" y="39131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565525" y="3913188"/>
            <a:ext cx="1539875"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105400" y="3913188"/>
            <a:ext cx="1265238"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370638" y="39131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object 55"/>
          <p:cNvSpPr>
            <a:spLocks noChangeArrowheads="1"/>
          </p:cNvSpPr>
          <p:nvPr/>
        </p:nvSpPr>
        <p:spPr bwMode="auto">
          <a:xfrm>
            <a:off x="2316163" y="1357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7347" name="object 56"/>
          <p:cNvSpPr>
            <a:spLocks noChangeArrowheads="1"/>
          </p:cNvSpPr>
          <p:nvPr/>
        </p:nvSpPr>
        <p:spPr bwMode="auto">
          <a:xfrm>
            <a:off x="3717925" y="1357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7348" name="object 57"/>
          <p:cNvSpPr>
            <a:spLocks noChangeArrowheads="1"/>
          </p:cNvSpPr>
          <p:nvPr/>
        </p:nvSpPr>
        <p:spPr bwMode="auto">
          <a:xfrm>
            <a:off x="5257800" y="1357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7349" name="object 58"/>
          <p:cNvSpPr>
            <a:spLocks noChangeArrowheads="1"/>
          </p:cNvSpPr>
          <p:nvPr/>
        </p:nvSpPr>
        <p:spPr bwMode="auto">
          <a:xfrm>
            <a:off x="6523038" y="1357313"/>
            <a:ext cx="0" cy="3381375"/>
          </a:xfrm>
          <a:custGeom>
            <a:avLst/>
            <a:gdLst>
              <a:gd name="T0" fmla="*/ 0 h 3381375"/>
              <a:gd name="T1" fmla="*/ 3381375 h 3381375"/>
            </a:gdLst>
            <a:ahLst/>
            <a:cxnLst/>
            <a:rect l="0" t="T0" r="0" b="T1"/>
            <a:pathLst>
              <a:path h="3381375">
                <a:moveTo>
                  <a:pt x="0" y="0"/>
                </a:moveTo>
                <a:lnTo>
                  <a:pt x="0" y="3381375"/>
                </a:lnTo>
              </a:path>
            </a:pathLst>
          </a:custGeom>
          <a:noFill/>
          <a:ln w="12700">
            <a:solidFill>
              <a:srgbClr val="000000"/>
            </a:solidFill>
            <a:miter lim="800000"/>
            <a:headEnd/>
            <a:tailEnd/>
          </a:ln>
        </p:spPr>
        <p:txBody>
          <a:bodyPr lIns="0" tIns="0" rIns="0" bIns="0"/>
          <a:lstStyle/>
          <a:p>
            <a:endParaRPr lang="id-ID"/>
          </a:p>
        </p:txBody>
      </p:sp>
      <p:sp>
        <p:nvSpPr>
          <p:cNvPr id="57350" name="object 59"/>
          <p:cNvSpPr>
            <a:spLocks noChangeArrowheads="1"/>
          </p:cNvSpPr>
          <p:nvPr/>
        </p:nvSpPr>
        <p:spPr bwMode="auto">
          <a:xfrm>
            <a:off x="900113" y="20304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7351" name="object 60"/>
          <p:cNvSpPr>
            <a:spLocks noChangeArrowheads="1"/>
          </p:cNvSpPr>
          <p:nvPr/>
        </p:nvSpPr>
        <p:spPr bwMode="auto">
          <a:xfrm>
            <a:off x="900113" y="269240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7352" name="object 61"/>
          <p:cNvSpPr>
            <a:spLocks noChangeArrowheads="1"/>
          </p:cNvSpPr>
          <p:nvPr/>
        </p:nvSpPr>
        <p:spPr bwMode="auto">
          <a:xfrm>
            <a:off x="900113" y="33512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7353" name="object 62"/>
          <p:cNvSpPr>
            <a:spLocks noChangeArrowheads="1"/>
          </p:cNvSpPr>
          <p:nvPr/>
        </p:nvSpPr>
        <p:spPr bwMode="auto">
          <a:xfrm>
            <a:off x="900113" y="4065588"/>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7354" name="object 63"/>
          <p:cNvSpPr>
            <a:spLocks noChangeArrowheads="1"/>
          </p:cNvSpPr>
          <p:nvPr/>
        </p:nvSpPr>
        <p:spPr bwMode="auto">
          <a:xfrm>
            <a:off x="914400" y="1357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7355" name="object 64"/>
          <p:cNvSpPr>
            <a:spLocks noChangeArrowheads="1"/>
          </p:cNvSpPr>
          <p:nvPr/>
        </p:nvSpPr>
        <p:spPr bwMode="auto">
          <a:xfrm>
            <a:off x="7924800" y="1357313"/>
            <a:ext cx="0" cy="3381375"/>
          </a:xfrm>
          <a:custGeom>
            <a:avLst/>
            <a:gdLst>
              <a:gd name="T0" fmla="*/ 0 h 3381375"/>
              <a:gd name="T1" fmla="*/ 3381375 h 3381375"/>
            </a:gdLst>
            <a:ahLst/>
            <a:cxnLst/>
            <a:rect l="0" t="T0" r="0" b="T1"/>
            <a:pathLst>
              <a:path h="3381375">
                <a:moveTo>
                  <a:pt x="0" y="0"/>
                </a:moveTo>
                <a:lnTo>
                  <a:pt x="0" y="3381375"/>
                </a:lnTo>
              </a:path>
            </a:pathLst>
          </a:custGeom>
          <a:noFill/>
          <a:ln w="28575">
            <a:solidFill>
              <a:srgbClr val="000000"/>
            </a:solidFill>
            <a:miter lim="800000"/>
            <a:headEnd/>
            <a:tailEnd/>
          </a:ln>
        </p:spPr>
        <p:txBody>
          <a:bodyPr lIns="0" tIns="0" rIns="0" bIns="0"/>
          <a:lstStyle/>
          <a:p>
            <a:endParaRPr lang="id-ID"/>
          </a:p>
        </p:txBody>
      </p:sp>
      <p:sp>
        <p:nvSpPr>
          <p:cNvPr id="57356" name="object 65"/>
          <p:cNvSpPr>
            <a:spLocks noChangeArrowheads="1"/>
          </p:cNvSpPr>
          <p:nvPr/>
        </p:nvSpPr>
        <p:spPr bwMode="auto">
          <a:xfrm>
            <a:off x="900113" y="13716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7357" name="object 66"/>
          <p:cNvSpPr>
            <a:spLocks noChangeArrowheads="1"/>
          </p:cNvSpPr>
          <p:nvPr/>
        </p:nvSpPr>
        <p:spPr bwMode="auto">
          <a:xfrm>
            <a:off x="900113" y="47244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7358" name="object 67"/>
          <p:cNvSpPr>
            <a:spLocks noChangeArrowheads="1"/>
          </p:cNvSpPr>
          <p:nvPr/>
        </p:nvSpPr>
        <p:spPr bwMode="auto">
          <a:xfrm>
            <a:off x="914400" y="13716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7359" name="object 68"/>
          <p:cNvSpPr>
            <a:spLocks noChangeArrowheads="1"/>
          </p:cNvSpPr>
          <p:nvPr/>
        </p:nvSpPr>
        <p:spPr bwMode="auto">
          <a:xfrm>
            <a:off x="3048000" y="2057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0" name="object 69"/>
          <p:cNvSpPr>
            <a:spLocks noChangeArrowheads="1"/>
          </p:cNvSpPr>
          <p:nvPr/>
        </p:nvSpPr>
        <p:spPr bwMode="auto">
          <a:xfrm>
            <a:off x="3048000" y="2667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1" name="object 70"/>
          <p:cNvSpPr>
            <a:spLocks noChangeArrowheads="1"/>
          </p:cNvSpPr>
          <p:nvPr/>
        </p:nvSpPr>
        <p:spPr bwMode="auto">
          <a:xfrm>
            <a:off x="30480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2" name="object 71"/>
          <p:cNvSpPr>
            <a:spLocks noChangeArrowheads="1"/>
          </p:cNvSpPr>
          <p:nvPr/>
        </p:nvSpPr>
        <p:spPr bwMode="auto">
          <a:xfrm>
            <a:off x="4648200" y="2057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3" name="object 72"/>
          <p:cNvSpPr>
            <a:spLocks noChangeArrowheads="1"/>
          </p:cNvSpPr>
          <p:nvPr/>
        </p:nvSpPr>
        <p:spPr bwMode="auto">
          <a:xfrm>
            <a:off x="4495800" y="2667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4" name="object 73"/>
          <p:cNvSpPr>
            <a:spLocks noChangeArrowheads="1"/>
          </p:cNvSpPr>
          <p:nvPr/>
        </p:nvSpPr>
        <p:spPr bwMode="auto">
          <a:xfrm>
            <a:off x="44958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5" name="object 74"/>
          <p:cNvSpPr>
            <a:spLocks noChangeArrowheads="1"/>
          </p:cNvSpPr>
          <p:nvPr/>
        </p:nvSpPr>
        <p:spPr bwMode="auto">
          <a:xfrm>
            <a:off x="5867400" y="20574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6" name="object 75"/>
          <p:cNvSpPr>
            <a:spLocks noChangeArrowheads="1"/>
          </p:cNvSpPr>
          <p:nvPr/>
        </p:nvSpPr>
        <p:spPr bwMode="auto">
          <a:xfrm>
            <a:off x="5867400" y="26670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7" name="object 76"/>
          <p:cNvSpPr>
            <a:spLocks noChangeArrowheads="1"/>
          </p:cNvSpPr>
          <p:nvPr/>
        </p:nvSpPr>
        <p:spPr bwMode="auto">
          <a:xfrm>
            <a:off x="58674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7368" name="object 77"/>
          <p:cNvSpPr>
            <a:spLocks noChangeArrowheads="1"/>
          </p:cNvSpPr>
          <p:nvPr/>
        </p:nvSpPr>
        <p:spPr bwMode="auto">
          <a:xfrm>
            <a:off x="5410200" y="28956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7369" name="object 78"/>
          <p:cNvSpPr>
            <a:spLocks noChangeArrowheads="1"/>
          </p:cNvSpPr>
          <p:nvPr/>
        </p:nvSpPr>
        <p:spPr bwMode="auto">
          <a:xfrm>
            <a:off x="5410200" y="28956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7370" name="object 79"/>
          <p:cNvSpPr>
            <a:spLocks noChangeArrowheads="1"/>
          </p:cNvSpPr>
          <p:nvPr/>
        </p:nvSpPr>
        <p:spPr bwMode="auto">
          <a:xfrm>
            <a:off x="5657850" y="2438400"/>
            <a:ext cx="114300" cy="533400"/>
          </a:xfrm>
          <a:custGeom>
            <a:avLst/>
            <a:gdLst>
              <a:gd name="T0" fmla="*/ 0 w 114300"/>
              <a:gd name="T1" fmla="*/ 0 h 533400"/>
              <a:gd name="T2" fmla="*/ 114300 w 114300"/>
              <a:gd name="T3" fmla="*/ 533400 h 533400"/>
            </a:gdLst>
            <a:ahLst/>
            <a:cxnLst/>
            <a:rect l="T0" t="T1" r="T2" b="T3"/>
            <a:pathLst>
              <a:path w="114300" h="533400">
                <a:moveTo>
                  <a:pt x="38100" y="533400"/>
                </a:moveTo>
                <a:lnTo>
                  <a:pt x="76200" y="533400"/>
                </a:lnTo>
                <a:lnTo>
                  <a:pt x="76200" y="95250"/>
                </a:lnTo>
                <a:lnTo>
                  <a:pt x="114300" y="114300"/>
                </a:lnTo>
                <a:lnTo>
                  <a:pt x="57150" y="0"/>
                </a:lnTo>
                <a:lnTo>
                  <a:pt x="38100" y="95250"/>
                </a:lnTo>
                <a:lnTo>
                  <a:pt x="38100" y="533400"/>
                </a:lnTo>
                <a:close/>
              </a:path>
              <a:path w="114300" h="533400">
                <a:moveTo>
                  <a:pt x="38100" y="95250"/>
                </a:moveTo>
                <a:lnTo>
                  <a:pt x="57150" y="0"/>
                </a:lnTo>
                <a:lnTo>
                  <a:pt x="0" y="114300"/>
                </a:lnTo>
                <a:lnTo>
                  <a:pt x="38100" y="114299"/>
                </a:lnTo>
                <a:lnTo>
                  <a:pt x="38100" y="95250"/>
                </a:lnTo>
                <a:close/>
              </a:path>
              <a:path w="114300" h="533400">
                <a:moveTo>
                  <a:pt x="114300" y="114300"/>
                </a:moveTo>
                <a:lnTo>
                  <a:pt x="76200" y="95250"/>
                </a:lnTo>
                <a:lnTo>
                  <a:pt x="76200" y="114299"/>
                </a:lnTo>
                <a:lnTo>
                  <a:pt x="114300" y="114300"/>
                </a:lnTo>
                <a:close/>
              </a:path>
            </a:pathLst>
          </a:custGeom>
          <a:solidFill>
            <a:srgbClr val="FF0000"/>
          </a:solidFill>
          <a:ln w="9525">
            <a:noFill/>
            <a:miter lim="800000"/>
            <a:headEnd/>
            <a:tailEnd/>
          </a:ln>
        </p:spPr>
        <p:txBody>
          <a:bodyPr lIns="0" tIns="0" rIns="0" bIns="0"/>
          <a:lstStyle/>
          <a:p>
            <a:endParaRPr lang="id-ID"/>
          </a:p>
        </p:txBody>
      </p:sp>
      <p:sp>
        <p:nvSpPr>
          <p:cNvPr id="57371" name="object 80"/>
          <p:cNvSpPr>
            <a:spLocks noChangeArrowheads="1"/>
          </p:cNvSpPr>
          <p:nvPr/>
        </p:nvSpPr>
        <p:spPr bwMode="auto">
          <a:xfrm>
            <a:off x="4343400" y="2495550"/>
            <a:ext cx="1295400" cy="76200"/>
          </a:xfrm>
          <a:custGeom>
            <a:avLst/>
            <a:gdLst>
              <a:gd name="T0" fmla="*/ 0 w 1295400"/>
              <a:gd name="T1" fmla="*/ 0 h 76200"/>
              <a:gd name="T2" fmla="*/ 1295400 w 1295400"/>
              <a:gd name="T3" fmla="*/ 76200 h 76200"/>
            </a:gdLst>
            <a:ahLst/>
            <a:cxnLst/>
            <a:rect l="T0" t="T1" r="T2" b="T3"/>
            <a:pathLst>
              <a:path w="1295400" h="76200">
                <a:moveTo>
                  <a:pt x="114300" y="38099"/>
                </a:moveTo>
                <a:lnTo>
                  <a:pt x="1295400" y="38100"/>
                </a:lnTo>
                <a:lnTo>
                  <a:pt x="1295400" y="0"/>
                </a:lnTo>
                <a:lnTo>
                  <a:pt x="95250" y="0"/>
                </a:lnTo>
                <a:lnTo>
                  <a:pt x="95250" y="38100"/>
                </a:lnTo>
                <a:lnTo>
                  <a:pt x="114300" y="38099"/>
                </a:lnTo>
                <a:close/>
              </a:path>
              <a:path w="1295400" h="76200">
                <a:moveTo>
                  <a:pt x="114300" y="0"/>
                </a:moveTo>
                <a:lnTo>
                  <a:pt x="114300" y="-38100"/>
                </a:lnTo>
                <a:lnTo>
                  <a:pt x="0" y="19050"/>
                </a:lnTo>
                <a:lnTo>
                  <a:pt x="114300" y="76200"/>
                </a:lnTo>
                <a:lnTo>
                  <a:pt x="114300" y="38099"/>
                </a:lnTo>
                <a:lnTo>
                  <a:pt x="95250" y="38100"/>
                </a:lnTo>
                <a:lnTo>
                  <a:pt x="95250" y="0"/>
                </a:lnTo>
                <a:lnTo>
                  <a:pt x="114300" y="0"/>
                </a:lnTo>
                <a:close/>
              </a:path>
            </a:pathLst>
          </a:custGeom>
          <a:solidFill>
            <a:srgbClr val="FF0000"/>
          </a:solidFill>
          <a:ln w="9525">
            <a:noFill/>
            <a:miter lim="800000"/>
            <a:headEnd/>
            <a:tailEnd/>
          </a:ln>
        </p:spPr>
        <p:txBody>
          <a:bodyPr lIns="0" tIns="0" rIns="0" bIns="0"/>
          <a:lstStyle/>
          <a:p>
            <a:endParaRPr lang="id-ID"/>
          </a:p>
        </p:txBody>
      </p:sp>
      <p:sp>
        <p:nvSpPr>
          <p:cNvPr id="57372" name="object 81"/>
          <p:cNvSpPr>
            <a:spLocks noChangeArrowheads="1"/>
          </p:cNvSpPr>
          <p:nvPr/>
        </p:nvSpPr>
        <p:spPr bwMode="auto">
          <a:xfrm>
            <a:off x="4286250" y="2514600"/>
            <a:ext cx="114300" cy="685800"/>
          </a:xfrm>
          <a:custGeom>
            <a:avLst/>
            <a:gdLst>
              <a:gd name="T0" fmla="*/ 0 w 114300"/>
              <a:gd name="T1" fmla="*/ 0 h 685800"/>
              <a:gd name="T2" fmla="*/ 114300 w 114300"/>
              <a:gd name="T3" fmla="*/ 685800 h 685800"/>
            </a:gdLst>
            <a:ahLst/>
            <a:cxnLst/>
            <a:rect l="T0" t="T1" r="T2" b="T3"/>
            <a:pathLst>
              <a:path w="114300" h="685800">
                <a:moveTo>
                  <a:pt x="38100" y="571500"/>
                </a:moveTo>
                <a:lnTo>
                  <a:pt x="0" y="571500"/>
                </a:lnTo>
                <a:lnTo>
                  <a:pt x="57150" y="685800"/>
                </a:lnTo>
                <a:lnTo>
                  <a:pt x="114300" y="571500"/>
                </a:lnTo>
                <a:lnTo>
                  <a:pt x="76199" y="571500"/>
                </a:lnTo>
                <a:lnTo>
                  <a:pt x="76200" y="590550"/>
                </a:lnTo>
                <a:lnTo>
                  <a:pt x="38100" y="590550"/>
                </a:lnTo>
                <a:lnTo>
                  <a:pt x="38100" y="571500"/>
                </a:lnTo>
                <a:close/>
              </a:path>
              <a:path w="114300" h="685800">
                <a:moveTo>
                  <a:pt x="38100" y="590550"/>
                </a:moveTo>
                <a:lnTo>
                  <a:pt x="76200" y="590550"/>
                </a:lnTo>
                <a:lnTo>
                  <a:pt x="76200" y="0"/>
                </a:lnTo>
                <a:lnTo>
                  <a:pt x="38100" y="0"/>
                </a:lnTo>
                <a:lnTo>
                  <a:pt x="38100" y="590550"/>
                </a:lnTo>
                <a:close/>
              </a:path>
            </a:pathLst>
          </a:custGeom>
          <a:solidFill>
            <a:srgbClr val="FF0000"/>
          </a:solidFill>
          <a:ln w="9525">
            <a:noFill/>
            <a:miter lim="800000"/>
            <a:headEnd/>
            <a:tailEnd/>
          </a:ln>
        </p:spPr>
        <p:txBody>
          <a:bodyPr lIns="0" tIns="0" rIns="0" bIns="0"/>
          <a:lstStyle/>
          <a:p>
            <a:endParaRPr lang="id-ID"/>
          </a:p>
        </p:txBody>
      </p:sp>
      <p:sp>
        <p:nvSpPr>
          <p:cNvPr id="57373" name="object 82"/>
          <p:cNvSpPr>
            <a:spLocks noChangeArrowheads="1"/>
          </p:cNvSpPr>
          <p:nvPr/>
        </p:nvSpPr>
        <p:spPr bwMode="auto">
          <a:xfrm>
            <a:off x="4419600" y="3067050"/>
            <a:ext cx="914400" cy="114300"/>
          </a:xfrm>
          <a:custGeom>
            <a:avLst/>
            <a:gdLst>
              <a:gd name="T0" fmla="*/ 0 w 914400"/>
              <a:gd name="T1" fmla="*/ 0 h 114300"/>
              <a:gd name="T2" fmla="*/ 914400 w 914400"/>
              <a:gd name="T3" fmla="*/ 114300 h 114300"/>
            </a:gdLst>
            <a:ahLst/>
            <a:cxnLst/>
            <a:rect l="T0" t="T1" r="T2" b="T3"/>
            <a:pathLst>
              <a:path w="914400" h="114300">
                <a:moveTo>
                  <a:pt x="819150" y="76200"/>
                </a:moveTo>
                <a:lnTo>
                  <a:pt x="800100" y="76199"/>
                </a:lnTo>
                <a:lnTo>
                  <a:pt x="800100" y="114300"/>
                </a:lnTo>
                <a:lnTo>
                  <a:pt x="914400" y="57150"/>
                </a:lnTo>
                <a:lnTo>
                  <a:pt x="819150" y="76200"/>
                </a:lnTo>
                <a:close/>
              </a:path>
              <a:path w="914400" h="114300">
                <a:moveTo>
                  <a:pt x="819150" y="38100"/>
                </a:moveTo>
                <a:lnTo>
                  <a:pt x="800100" y="0"/>
                </a:lnTo>
                <a:lnTo>
                  <a:pt x="800099" y="38100"/>
                </a:lnTo>
                <a:lnTo>
                  <a:pt x="819150" y="38100"/>
                </a:lnTo>
                <a:close/>
              </a:path>
              <a:path w="914400" h="114300">
                <a:moveTo>
                  <a:pt x="0" y="38100"/>
                </a:moveTo>
                <a:lnTo>
                  <a:pt x="0" y="76200"/>
                </a:lnTo>
                <a:lnTo>
                  <a:pt x="819150" y="76200"/>
                </a:lnTo>
                <a:lnTo>
                  <a:pt x="914400" y="57150"/>
                </a:lnTo>
                <a:lnTo>
                  <a:pt x="800100" y="0"/>
                </a:lnTo>
                <a:lnTo>
                  <a:pt x="819150" y="38100"/>
                </a:lnTo>
                <a:lnTo>
                  <a:pt x="0" y="38100"/>
                </a:lnTo>
                <a:close/>
              </a:path>
            </a:pathLst>
          </a:custGeom>
          <a:solidFill>
            <a:srgbClr val="FF0000"/>
          </a:solidFill>
          <a:ln w="9525">
            <a:noFill/>
            <a:miter lim="800000"/>
            <a:headEnd/>
            <a:tailEnd/>
          </a:ln>
        </p:spPr>
        <p:txBody>
          <a:bodyPr lIns="0" tIns="0" rIns="0" bIns="0"/>
          <a:lstStyle/>
          <a:p>
            <a:endParaRPr lang="id-ID"/>
          </a:p>
        </p:txBody>
      </p:sp>
      <p:sp>
        <p:nvSpPr>
          <p:cNvPr id="54" name="object 54"/>
          <p:cNvSpPr txBox="1"/>
          <p:nvPr/>
        </p:nvSpPr>
        <p:spPr>
          <a:xfrm>
            <a:off x="1069975" y="4872038"/>
            <a:ext cx="3905250" cy="665162"/>
          </a:xfrm>
          <a:prstGeom prst="rect">
            <a:avLst/>
          </a:prstGeom>
        </p:spPr>
        <p:txBody>
          <a:bodyPr lIns="0" tIns="0" rIns="0" bIns="0"/>
          <a:lstStyle/>
          <a:p>
            <a:pPr marL="12700">
              <a:lnSpc>
                <a:spcPts val="1938"/>
              </a:lnSpc>
              <a:spcBef>
                <a:spcPts val="100"/>
              </a:spcBef>
            </a:pPr>
            <a:r>
              <a:rPr lang="id-ID">
                <a:cs typeface="Arial" charset="0"/>
              </a:rPr>
              <a:t>Index:</a:t>
            </a:r>
          </a:p>
          <a:p>
            <a:pPr marL="12700">
              <a:lnSpc>
                <a:spcPct val="96000"/>
              </a:lnSpc>
              <a:spcBef>
                <a:spcPts val="1075"/>
              </a:spcBef>
            </a:pPr>
            <a:r>
              <a:rPr lang="id-ID">
                <a:cs typeface="Arial" charset="0"/>
              </a:rPr>
              <a:t>+HC-WC+WB-HB = +10-8+5-20 = -13</a:t>
            </a:r>
          </a:p>
        </p:txBody>
      </p:sp>
      <p:sp>
        <p:nvSpPr>
          <p:cNvPr id="52" name="object 52"/>
          <p:cNvSpPr txBox="1"/>
          <p:nvPr/>
        </p:nvSpPr>
        <p:spPr>
          <a:xfrm>
            <a:off x="914400" y="13716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51" name="object 51"/>
          <p:cNvSpPr txBox="1"/>
          <p:nvPr/>
        </p:nvSpPr>
        <p:spPr>
          <a:xfrm>
            <a:off x="2316163" y="13716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50" name="object 50"/>
          <p:cNvSpPr txBox="1"/>
          <p:nvPr/>
        </p:nvSpPr>
        <p:spPr>
          <a:xfrm>
            <a:off x="3717925" y="1371600"/>
            <a:ext cx="1539875" cy="658813"/>
          </a:xfrm>
          <a:prstGeom prst="rect">
            <a:avLst/>
          </a:prstGeom>
        </p:spPr>
        <p:txBody>
          <a:bodyPr lIns="0" tIns="0" rIns="0" bIns="0"/>
          <a:lstStyle/>
          <a:p>
            <a:pPr marL="313689">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9" name="object 49"/>
          <p:cNvSpPr txBox="1"/>
          <p:nvPr/>
        </p:nvSpPr>
        <p:spPr>
          <a:xfrm>
            <a:off x="5257800" y="1371600"/>
            <a:ext cx="1265238" cy="658813"/>
          </a:xfrm>
          <a:prstGeom prst="rect">
            <a:avLst/>
          </a:prstGeom>
        </p:spPr>
        <p:txBody>
          <a:bodyPr lIns="0" tIns="0" rIns="0" bIns="0"/>
          <a:lstStyle/>
          <a:p>
            <a:pPr marL="172212">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8" name="object 48"/>
          <p:cNvSpPr txBox="1"/>
          <p:nvPr/>
        </p:nvSpPr>
        <p:spPr>
          <a:xfrm>
            <a:off x="6523038" y="13716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7" name="object 47"/>
          <p:cNvSpPr txBox="1"/>
          <p:nvPr/>
        </p:nvSpPr>
        <p:spPr>
          <a:xfrm>
            <a:off x="914400" y="2030413"/>
            <a:ext cx="1401763" cy="661987"/>
          </a:xfrm>
          <a:prstGeom prst="rect">
            <a:avLst/>
          </a:prstGeom>
        </p:spPr>
        <p:txBody>
          <a:bodyPr lIns="0" tIns="0" rIns="0" bIns="0"/>
          <a:lstStyle/>
          <a:p>
            <a:pPr marL="288645">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7381" name="object 46"/>
          <p:cNvSpPr txBox="1">
            <a:spLocks noChangeArrowheads="1"/>
          </p:cNvSpPr>
          <p:nvPr/>
        </p:nvSpPr>
        <p:spPr bwMode="auto">
          <a:xfrm>
            <a:off x="2316163" y="20304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5" name="object 45"/>
          <p:cNvSpPr txBox="1"/>
          <p:nvPr/>
        </p:nvSpPr>
        <p:spPr>
          <a:xfrm>
            <a:off x="3048000" y="2030413"/>
            <a:ext cx="609600" cy="373062"/>
          </a:xfrm>
          <a:prstGeom prst="rect">
            <a:avLst/>
          </a:prstGeom>
        </p:spPr>
        <p:txBody>
          <a:bodyPr lIns="0" tIns="0" rIns="0" bIns="0"/>
          <a:lstStyle/>
          <a:p>
            <a:pPr>
              <a:lnSpc>
                <a:spcPts val="600"/>
              </a:lnSpc>
              <a:spcBef>
                <a:spcPts val="36"/>
              </a:spcBef>
              <a:defRPr/>
            </a:pPr>
            <a:endParaRPr sz="600"/>
          </a:p>
          <a:p>
            <a:pPr marL="191769">
              <a:lnSpc>
                <a:spcPct val="95825"/>
              </a:lnSpc>
              <a:defRPr/>
            </a:pPr>
            <a:r>
              <a:rPr sz="1600" dirty="0">
                <a:solidFill>
                  <a:srgbClr val="FF0000"/>
                </a:solidFill>
                <a:latin typeface="Arial"/>
                <a:cs typeface="Arial"/>
              </a:rPr>
              <a:t>20</a:t>
            </a:r>
            <a:endParaRPr sz="1600">
              <a:latin typeface="Arial"/>
              <a:cs typeface="Arial"/>
            </a:endParaRPr>
          </a:p>
        </p:txBody>
      </p:sp>
      <p:sp>
        <p:nvSpPr>
          <p:cNvPr id="57383" name="object 44"/>
          <p:cNvSpPr txBox="1">
            <a:spLocks noChangeArrowheads="1"/>
          </p:cNvSpPr>
          <p:nvPr/>
        </p:nvSpPr>
        <p:spPr bwMode="auto">
          <a:xfrm>
            <a:off x="3657600" y="20304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3" name="object 43"/>
          <p:cNvSpPr txBox="1"/>
          <p:nvPr/>
        </p:nvSpPr>
        <p:spPr>
          <a:xfrm>
            <a:off x="3717925" y="2030413"/>
            <a:ext cx="930275" cy="373062"/>
          </a:xfrm>
          <a:prstGeom prst="rect">
            <a:avLst/>
          </a:prstGeom>
        </p:spPr>
        <p:txBody>
          <a:bodyPr lIns="0" tIns="0" rIns="0" bIns="0"/>
          <a:lstStyle/>
          <a:p>
            <a:pPr>
              <a:lnSpc>
                <a:spcPts val="1200"/>
              </a:lnSpc>
              <a:spcBef>
                <a:spcPts val="40"/>
              </a:spcBef>
              <a:defRPr/>
            </a:pPr>
            <a:endParaRPr sz="1200"/>
          </a:p>
          <a:p>
            <a:pPr marL="412750">
              <a:lnSpc>
                <a:spcPts val="1695"/>
              </a:lnSpc>
              <a:spcBef>
                <a:spcPts val="84"/>
              </a:spcBef>
              <a:defRPr/>
            </a:pPr>
            <a:r>
              <a:rPr sz="2700" baseline="-11273" dirty="0">
                <a:latin typeface="Arial"/>
                <a:cs typeface="Arial"/>
              </a:rPr>
              <a:t>(</a:t>
            </a:r>
            <a:r>
              <a:rPr sz="2700" spc="4" baseline="-11273" dirty="0">
                <a:latin typeface="Arial"/>
                <a:cs typeface="Arial"/>
              </a:rPr>
              <a:t>+</a:t>
            </a:r>
            <a:r>
              <a:rPr sz="2700" baseline="-11273" dirty="0">
                <a:latin typeface="Arial"/>
                <a:cs typeface="Arial"/>
              </a:rPr>
              <a:t>)</a:t>
            </a:r>
            <a:endParaRPr>
              <a:latin typeface="Arial"/>
              <a:cs typeface="Arial"/>
            </a:endParaRPr>
          </a:p>
        </p:txBody>
      </p:sp>
      <p:sp>
        <p:nvSpPr>
          <p:cNvPr id="42" name="object 42"/>
          <p:cNvSpPr txBox="1"/>
          <p:nvPr/>
        </p:nvSpPr>
        <p:spPr>
          <a:xfrm>
            <a:off x="4648200" y="2030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7386" name="object 41"/>
          <p:cNvSpPr txBox="1">
            <a:spLocks noChangeArrowheads="1"/>
          </p:cNvSpPr>
          <p:nvPr/>
        </p:nvSpPr>
        <p:spPr bwMode="auto">
          <a:xfrm>
            <a:off x="5257800" y="2030413"/>
            <a:ext cx="609600" cy="373062"/>
          </a:xfrm>
          <a:prstGeom prst="rect">
            <a:avLst/>
          </a:prstGeom>
          <a:noFill/>
          <a:ln w="9525">
            <a:noFill/>
            <a:miter lim="800000"/>
            <a:headEnd/>
            <a:tailEnd/>
          </a:ln>
        </p:spPr>
        <p:txBody>
          <a:bodyPr lIns="0" tIns="0" rIns="0" bIns="0"/>
          <a:lstStyle/>
          <a:p>
            <a:pPr marL="166688">
              <a:lnSpc>
                <a:spcPct val="96000"/>
              </a:lnSpc>
              <a:spcBef>
                <a:spcPts val="425"/>
              </a:spcBef>
            </a:pPr>
            <a:r>
              <a:rPr lang="id-ID" sz="1600">
                <a:solidFill>
                  <a:srgbClr val="99CC00"/>
                </a:solidFill>
                <a:cs typeface="Arial" charset="0"/>
              </a:rPr>
              <a:t>40</a:t>
            </a:r>
            <a:endParaRPr lang="id-ID" sz="1600">
              <a:cs typeface="Arial" charset="0"/>
            </a:endParaRPr>
          </a:p>
        </p:txBody>
      </p:sp>
      <p:sp>
        <p:nvSpPr>
          <p:cNvPr id="40" name="object 40"/>
          <p:cNvSpPr txBox="1"/>
          <p:nvPr/>
        </p:nvSpPr>
        <p:spPr>
          <a:xfrm>
            <a:off x="5867400" y="20304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8</a:t>
            </a:r>
            <a:endParaRPr lang="id-ID" sz="1600">
              <a:cs typeface="Arial" charset="0"/>
            </a:endParaRPr>
          </a:p>
        </p:txBody>
      </p:sp>
      <p:sp>
        <p:nvSpPr>
          <p:cNvPr id="57388" name="object 39"/>
          <p:cNvSpPr txBox="1">
            <a:spLocks noChangeArrowheads="1"/>
          </p:cNvSpPr>
          <p:nvPr/>
        </p:nvSpPr>
        <p:spPr bwMode="auto">
          <a:xfrm>
            <a:off x="6477000" y="2030413"/>
            <a:ext cx="46038"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8" name="object 38"/>
          <p:cNvSpPr txBox="1"/>
          <p:nvPr/>
        </p:nvSpPr>
        <p:spPr>
          <a:xfrm>
            <a:off x="6523038" y="2030413"/>
            <a:ext cx="1401762" cy="661987"/>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7390" name="object 37"/>
          <p:cNvSpPr txBox="1">
            <a:spLocks noChangeArrowheads="1"/>
          </p:cNvSpPr>
          <p:nvPr/>
        </p:nvSpPr>
        <p:spPr bwMode="auto">
          <a:xfrm>
            <a:off x="2316163" y="2403475"/>
            <a:ext cx="1401762" cy="28892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391" name="object 36"/>
          <p:cNvSpPr txBox="1">
            <a:spLocks noChangeArrowheads="1"/>
          </p:cNvSpPr>
          <p:nvPr/>
        </p:nvSpPr>
        <p:spPr bwMode="auto">
          <a:xfrm>
            <a:off x="3717925" y="2403475"/>
            <a:ext cx="1539875" cy="288925"/>
          </a:xfrm>
          <a:prstGeom prst="rect">
            <a:avLst/>
          </a:prstGeom>
          <a:noFill/>
          <a:ln w="9525">
            <a:noFill/>
            <a:miter lim="800000"/>
            <a:headEnd/>
            <a:tailEnd/>
          </a:ln>
        </p:spPr>
        <p:txBody>
          <a:bodyPr lIns="0" tIns="0" rIns="0" bIns="0"/>
          <a:lstStyle/>
          <a:p>
            <a:pPr marL="92075">
              <a:lnSpc>
                <a:spcPts val="1625"/>
              </a:lnSpc>
              <a:spcBef>
                <a:spcPts val="75"/>
              </a:spcBef>
            </a:pPr>
            <a:r>
              <a:rPr lang="id-ID" sz="1600">
                <a:solidFill>
                  <a:srgbClr val="99CC00"/>
                </a:solidFill>
                <a:cs typeface="Arial" charset="0"/>
              </a:rPr>
              <a:t>50</a:t>
            </a:r>
            <a:endParaRPr lang="id-ID" sz="1600">
              <a:cs typeface="Arial" charset="0"/>
            </a:endParaRPr>
          </a:p>
        </p:txBody>
      </p:sp>
      <p:sp>
        <p:nvSpPr>
          <p:cNvPr id="57392" name="object 35"/>
          <p:cNvSpPr txBox="1">
            <a:spLocks noChangeArrowheads="1"/>
          </p:cNvSpPr>
          <p:nvPr/>
        </p:nvSpPr>
        <p:spPr bwMode="auto">
          <a:xfrm>
            <a:off x="5257800" y="2403475"/>
            <a:ext cx="1265238" cy="288925"/>
          </a:xfrm>
          <a:prstGeom prst="rect">
            <a:avLst/>
          </a:prstGeom>
          <a:noFill/>
          <a:ln w="9525">
            <a:noFill/>
            <a:miter lim="800000"/>
            <a:headEnd/>
            <a:tailEnd/>
          </a:ln>
        </p:spPr>
        <p:txBody>
          <a:bodyPr lIns="0" tIns="0" rIns="0" bIns="0"/>
          <a:lstStyle/>
          <a:p>
            <a:pPr marL="625475">
              <a:lnSpc>
                <a:spcPts val="1575"/>
              </a:lnSpc>
              <a:spcBef>
                <a:spcPts val="75"/>
              </a:spcBef>
            </a:pPr>
            <a:r>
              <a:rPr lang="id-ID" sz="2700" baseline="2000">
                <a:cs typeface="Arial" charset="0"/>
              </a:rPr>
              <a:t>(-)</a:t>
            </a:r>
            <a:endParaRPr lang="id-ID">
              <a:cs typeface="Arial" charset="0"/>
            </a:endParaRPr>
          </a:p>
        </p:txBody>
      </p:sp>
      <p:sp>
        <p:nvSpPr>
          <p:cNvPr id="34" name="object 34"/>
          <p:cNvSpPr txBox="1"/>
          <p:nvPr/>
        </p:nvSpPr>
        <p:spPr>
          <a:xfrm>
            <a:off x="914400" y="2692400"/>
            <a:ext cx="1401763" cy="658813"/>
          </a:xfrm>
          <a:prstGeom prst="rect">
            <a:avLst/>
          </a:prstGeom>
        </p:spPr>
        <p:txBody>
          <a:bodyPr lIns="0" tIns="0" rIns="0" bIns="0"/>
          <a:lstStyle/>
          <a:p>
            <a:pPr marL="311505">
              <a:lnSpc>
                <a:spcPct val="95825"/>
              </a:lnSpc>
              <a:spcBef>
                <a:spcPts val="425"/>
              </a:spcBef>
              <a:defRPr/>
            </a:pPr>
            <a:r>
              <a:rPr sz="1600" dirty="0">
                <a:latin typeface="Arial"/>
                <a:cs typeface="Arial"/>
              </a:rPr>
              <a:t>Pabrik</a:t>
            </a:r>
            <a:r>
              <a:rPr sz="1600" spc="-50" dirty="0">
                <a:latin typeface="Arial"/>
                <a:cs typeface="Arial"/>
              </a:rPr>
              <a:t> </a:t>
            </a:r>
            <a:r>
              <a:rPr sz="1600" dirty="0">
                <a:latin typeface="Arial"/>
                <a:cs typeface="Arial"/>
              </a:rPr>
              <a:t>H</a:t>
            </a:r>
            <a:endParaRPr sz="1600">
              <a:latin typeface="Arial"/>
              <a:cs typeface="Arial"/>
            </a:endParaRPr>
          </a:p>
        </p:txBody>
      </p:sp>
      <p:sp>
        <p:nvSpPr>
          <p:cNvPr id="57394" name="object 33"/>
          <p:cNvSpPr txBox="1">
            <a:spLocks noChangeArrowheads="1"/>
          </p:cNvSpPr>
          <p:nvPr/>
        </p:nvSpPr>
        <p:spPr bwMode="auto">
          <a:xfrm>
            <a:off x="2316163" y="2692400"/>
            <a:ext cx="731837"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395" name="object 32"/>
          <p:cNvSpPr txBox="1">
            <a:spLocks noChangeArrowheads="1"/>
          </p:cNvSpPr>
          <p:nvPr/>
        </p:nvSpPr>
        <p:spPr bwMode="auto">
          <a:xfrm>
            <a:off x="3048000" y="2692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15</a:t>
            </a:r>
            <a:endParaRPr lang="id-ID" sz="1600">
              <a:cs typeface="Arial" charset="0"/>
            </a:endParaRPr>
          </a:p>
        </p:txBody>
      </p:sp>
      <p:sp>
        <p:nvSpPr>
          <p:cNvPr id="57396" name="object 31"/>
          <p:cNvSpPr txBox="1">
            <a:spLocks noChangeArrowheads="1"/>
          </p:cNvSpPr>
          <p:nvPr/>
        </p:nvSpPr>
        <p:spPr bwMode="auto">
          <a:xfrm>
            <a:off x="3657600" y="2692400"/>
            <a:ext cx="6032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397" name="object 30"/>
          <p:cNvSpPr txBox="1">
            <a:spLocks noChangeArrowheads="1"/>
          </p:cNvSpPr>
          <p:nvPr/>
        </p:nvSpPr>
        <p:spPr bwMode="auto">
          <a:xfrm>
            <a:off x="3717925" y="2692400"/>
            <a:ext cx="777875"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398" name="object 29"/>
          <p:cNvSpPr txBox="1">
            <a:spLocks noChangeArrowheads="1"/>
          </p:cNvSpPr>
          <p:nvPr/>
        </p:nvSpPr>
        <p:spPr bwMode="auto">
          <a:xfrm>
            <a:off x="4495800" y="2692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20</a:t>
            </a:r>
            <a:endParaRPr lang="id-ID" sz="1600">
              <a:cs typeface="Arial" charset="0"/>
            </a:endParaRPr>
          </a:p>
        </p:txBody>
      </p:sp>
      <p:sp>
        <p:nvSpPr>
          <p:cNvPr id="57399" name="object 28"/>
          <p:cNvSpPr txBox="1">
            <a:spLocks noChangeArrowheads="1"/>
          </p:cNvSpPr>
          <p:nvPr/>
        </p:nvSpPr>
        <p:spPr bwMode="auto">
          <a:xfrm>
            <a:off x="5105400" y="2692400"/>
            <a:ext cx="152400"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00" name="object 27"/>
          <p:cNvSpPr txBox="1">
            <a:spLocks noChangeArrowheads="1"/>
          </p:cNvSpPr>
          <p:nvPr/>
        </p:nvSpPr>
        <p:spPr bwMode="auto">
          <a:xfrm>
            <a:off x="5257800" y="2692400"/>
            <a:ext cx="609600"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01" name="object 26"/>
          <p:cNvSpPr txBox="1">
            <a:spLocks noChangeArrowheads="1"/>
          </p:cNvSpPr>
          <p:nvPr/>
        </p:nvSpPr>
        <p:spPr bwMode="auto">
          <a:xfrm>
            <a:off x="5867400" y="2692400"/>
            <a:ext cx="609600" cy="320675"/>
          </a:xfrm>
          <a:prstGeom prst="rect">
            <a:avLst/>
          </a:prstGeom>
          <a:noFill/>
          <a:ln w="9525">
            <a:noFill/>
            <a:miter lim="800000"/>
            <a:headEnd/>
            <a:tailEnd/>
          </a:ln>
        </p:spPr>
        <p:txBody>
          <a:bodyPr lIns="0" tIns="0" rIns="0" bIns="0"/>
          <a:lstStyle/>
          <a:p>
            <a:pPr marL="190500">
              <a:lnSpc>
                <a:spcPct val="96000"/>
              </a:lnSpc>
              <a:spcBef>
                <a:spcPts val="225"/>
              </a:spcBef>
            </a:pPr>
            <a:r>
              <a:rPr lang="id-ID" sz="1600">
                <a:solidFill>
                  <a:srgbClr val="FF0000"/>
                </a:solidFill>
                <a:cs typeface="Arial" charset="0"/>
              </a:rPr>
              <a:t>10</a:t>
            </a:r>
            <a:endParaRPr lang="id-ID" sz="1600">
              <a:cs typeface="Arial" charset="0"/>
            </a:endParaRPr>
          </a:p>
        </p:txBody>
      </p:sp>
      <p:sp>
        <p:nvSpPr>
          <p:cNvPr id="57402" name="object 25"/>
          <p:cNvSpPr txBox="1">
            <a:spLocks noChangeArrowheads="1"/>
          </p:cNvSpPr>
          <p:nvPr/>
        </p:nvSpPr>
        <p:spPr bwMode="auto">
          <a:xfrm>
            <a:off x="6477000" y="2692400"/>
            <a:ext cx="46038" cy="3206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4" name="object 24"/>
          <p:cNvSpPr txBox="1"/>
          <p:nvPr/>
        </p:nvSpPr>
        <p:spPr>
          <a:xfrm>
            <a:off x="6523038" y="269240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7404" name="object 23"/>
          <p:cNvSpPr txBox="1">
            <a:spLocks noChangeArrowheads="1"/>
          </p:cNvSpPr>
          <p:nvPr/>
        </p:nvSpPr>
        <p:spPr bwMode="auto">
          <a:xfrm>
            <a:off x="2316163" y="3013075"/>
            <a:ext cx="1401762" cy="338138"/>
          </a:xfrm>
          <a:prstGeom prst="rect">
            <a:avLst/>
          </a:prstGeom>
          <a:noFill/>
          <a:ln w="9525">
            <a:noFill/>
            <a:miter lim="800000"/>
            <a:headEnd/>
            <a:tailEnd/>
          </a:ln>
        </p:spPr>
        <p:txBody>
          <a:bodyPr lIns="0" tIns="0" rIns="0" bIns="0"/>
          <a:lstStyle/>
          <a:p>
            <a:pPr marL="90488">
              <a:lnSpc>
                <a:spcPct val="96000"/>
              </a:lnSpc>
              <a:spcBef>
                <a:spcPts val="200"/>
              </a:spcBef>
            </a:pPr>
            <a:r>
              <a:rPr lang="id-ID" sz="1600">
                <a:solidFill>
                  <a:srgbClr val="990000"/>
                </a:solidFill>
                <a:cs typeface="Arial" charset="0"/>
              </a:rPr>
              <a:t>50</a:t>
            </a:r>
            <a:endParaRPr lang="id-ID" sz="1600">
              <a:cs typeface="Arial" charset="0"/>
            </a:endParaRPr>
          </a:p>
        </p:txBody>
      </p:sp>
      <p:sp>
        <p:nvSpPr>
          <p:cNvPr id="22" name="object 22"/>
          <p:cNvSpPr txBox="1"/>
          <p:nvPr/>
        </p:nvSpPr>
        <p:spPr>
          <a:xfrm>
            <a:off x="3717925" y="3013075"/>
            <a:ext cx="1539875" cy="338138"/>
          </a:xfrm>
          <a:prstGeom prst="rect">
            <a:avLst/>
          </a:prstGeom>
        </p:spPr>
        <p:txBody>
          <a:bodyPr lIns="0" tIns="0" rIns="0" bIns="0"/>
          <a:lstStyle/>
          <a:p>
            <a:pPr marL="92075">
              <a:lnSpc>
                <a:spcPts val="2470"/>
              </a:lnSpc>
              <a:spcBef>
                <a:spcPts val="313"/>
              </a:spcBef>
              <a:defRPr/>
            </a:pPr>
            <a:r>
              <a:rPr sz="2400" baseline="16305" dirty="0">
                <a:solidFill>
                  <a:srgbClr val="990000"/>
                </a:solidFill>
                <a:latin typeface="Arial"/>
                <a:cs typeface="Arial"/>
              </a:rPr>
              <a:t>10</a:t>
            </a:r>
            <a:r>
              <a:rPr sz="2400" spc="290" baseline="16305" dirty="0">
                <a:solidFill>
                  <a:srgbClr val="990000"/>
                </a:solidFill>
                <a:latin typeface="Arial"/>
                <a:cs typeface="Arial"/>
              </a:rPr>
              <a:t> </a:t>
            </a:r>
            <a:r>
              <a:rPr sz="2700" baseline="-8052" dirty="0">
                <a:latin typeface="Arial"/>
                <a:cs typeface="Arial"/>
              </a:rPr>
              <a:t>(-)</a:t>
            </a:r>
            <a:endParaRPr>
              <a:latin typeface="Arial"/>
              <a:cs typeface="Arial"/>
            </a:endParaRPr>
          </a:p>
        </p:txBody>
      </p:sp>
      <p:sp>
        <p:nvSpPr>
          <p:cNvPr id="57406" name="object 21"/>
          <p:cNvSpPr txBox="1">
            <a:spLocks noChangeArrowheads="1"/>
          </p:cNvSpPr>
          <p:nvPr/>
        </p:nvSpPr>
        <p:spPr bwMode="auto">
          <a:xfrm>
            <a:off x="5257800" y="3013075"/>
            <a:ext cx="1265238" cy="338138"/>
          </a:xfrm>
          <a:prstGeom prst="rect">
            <a:avLst/>
          </a:prstGeom>
          <a:noFill/>
          <a:ln w="9525">
            <a:noFill/>
            <a:miter lim="800000"/>
            <a:headEnd/>
            <a:tailEnd/>
          </a:ln>
        </p:spPr>
        <p:txBody>
          <a:bodyPr lIns="0" tIns="0" rIns="0" bIns="0"/>
          <a:lstStyle/>
          <a:p>
            <a:pPr marL="314325">
              <a:lnSpc>
                <a:spcPts val="1638"/>
              </a:lnSpc>
              <a:spcBef>
                <a:spcPts val="75"/>
              </a:spcBef>
            </a:pPr>
            <a:r>
              <a:rPr lang="id-ID" sz="2700" baseline="2000">
                <a:cs typeface="Arial" charset="0"/>
              </a:rPr>
              <a:t>+</a:t>
            </a:r>
            <a:endParaRPr lang="id-ID">
              <a:cs typeface="Arial" charset="0"/>
            </a:endParaRPr>
          </a:p>
        </p:txBody>
      </p:sp>
      <p:sp>
        <p:nvSpPr>
          <p:cNvPr id="20" name="object 20"/>
          <p:cNvSpPr txBox="1"/>
          <p:nvPr/>
        </p:nvSpPr>
        <p:spPr>
          <a:xfrm>
            <a:off x="914400" y="3351213"/>
            <a:ext cx="1401763" cy="714375"/>
          </a:xfrm>
          <a:prstGeom prst="rect">
            <a:avLst/>
          </a:prstGeom>
        </p:spPr>
        <p:txBody>
          <a:bodyPr lIns="0" tIns="0" rIns="0" bIns="0"/>
          <a:lstStyle/>
          <a:p>
            <a:pPr marL="317601">
              <a:lnSpc>
                <a:spcPct val="95825"/>
              </a:lnSpc>
              <a:spcBef>
                <a:spcPts val="425"/>
              </a:spcBef>
              <a:defRPr/>
            </a:pPr>
            <a:r>
              <a:rPr sz="1600" dirty="0">
                <a:latin typeface="Arial"/>
                <a:cs typeface="Arial"/>
              </a:rPr>
              <a:t>Pabrik</a:t>
            </a:r>
            <a:r>
              <a:rPr sz="1600" spc="-50" dirty="0">
                <a:latin typeface="Arial"/>
                <a:cs typeface="Arial"/>
              </a:rPr>
              <a:t> </a:t>
            </a:r>
            <a:r>
              <a:rPr sz="1600" dirty="0">
                <a:latin typeface="Arial"/>
                <a:cs typeface="Arial"/>
              </a:rPr>
              <a:t>P</a:t>
            </a:r>
            <a:endParaRPr sz="1600">
              <a:latin typeface="Arial"/>
              <a:cs typeface="Arial"/>
            </a:endParaRPr>
          </a:p>
        </p:txBody>
      </p:sp>
      <p:sp>
        <p:nvSpPr>
          <p:cNvPr id="57408" name="object 19"/>
          <p:cNvSpPr txBox="1">
            <a:spLocks noChangeArrowheads="1"/>
          </p:cNvSpPr>
          <p:nvPr/>
        </p:nvSpPr>
        <p:spPr bwMode="auto">
          <a:xfrm>
            <a:off x="2316163" y="3351213"/>
            <a:ext cx="731837"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09" name="object 18"/>
          <p:cNvSpPr txBox="1">
            <a:spLocks noChangeArrowheads="1"/>
          </p:cNvSpPr>
          <p:nvPr/>
        </p:nvSpPr>
        <p:spPr bwMode="auto">
          <a:xfrm>
            <a:off x="3048000" y="3351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25</a:t>
            </a:r>
            <a:endParaRPr lang="id-ID" sz="1600">
              <a:cs typeface="Arial" charset="0"/>
            </a:endParaRPr>
          </a:p>
        </p:txBody>
      </p:sp>
      <p:sp>
        <p:nvSpPr>
          <p:cNvPr id="57410" name="object 17"/>
          <p:cNvSpPr txBox="1">
            <a:spLocks noChangeArrowheads="1"/>
          </p:cNvSpPr>
          <p:nvPr/>
        </p:nvSpPr>
        <p:spPr bwMode="auto">
          <a:xfrm>
            <a:off x="3657600" y="3351213"/>
            <a:ext cx="6032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11" name="object 16"/>
          <p:cNvSpPr txBox="1">
            <a:spLocks noChangeArrowheads="1"/>
          </p:cNvSpPr>
          <p:nvPr/>
        </p:nvSpPr>
        <p:spPr bwMode="auto">
          <a:xfrm>
            <a:off x="3717925" y="3351213"/>
            <a:ext cx="777875"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12" name="object 15"/>
          <p:cNvSpPr txBox="1">
            <a:spLocks noChangeArrowheads="1"/>
          </p:cNvSpPr>
          <p:nvPr/>
        </p:nvSpPr>
        <p:spPr bwMode="auto">
          <a:xfrm>
            <a:off x="4495800" y="3351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10</a:t>
            </a:r>
            <a:endParaRPr lang="id-ID" sz="1600">
              <a:cs typeface="Arial" charset="0"/>
            </a:endParaRPr>
          </a:p>
        </p:txBody>
      </p:sp>
      <p:sp>
        <p:nvSpPr>
          <p:cNvPr id="57413" name="object 14"/>
          <p:cNvSpPr txBox="1">
            <a:spLocks noChangeArrowheads="1"/>
          </p:cNvSpPr>
          <p:nvPr/>
        </p:nvSpPr>
        <p:spPr bwMode="auto">
          <a:xfrm>
            <a:off x="5105400" y="3351213"/>
            <a:ext cx="152400"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14" name="object 13"/>
          <p:cNvSpPr txBox="1">
            <a:spLocks noChangeArrowheads="1"/>
          </p:cNvSpPr>
          <p:nvPr/>
        </p:nvSpPr>
        <p:spPr bwMode="auto">
          <a:xfrm>
            <a:off x="5257800" y="3351213"/>
            <a:ext cx="609600"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15" name="object 12"/>
          <p:cNvSpPr txBox="1">
            <a:spLocks noChangeArrowheads="1"/>
          </p:cNvSpPr>
          <p:nvPr/>
        </p:nvSpPr>
        <p:spPr bwMode="auto">
          <a:xfrm>
            <a:off x="5867400" y="3351213"/>
            <a:ext cx="609600" cy="347662"/>
          </a:xfrm>
          <a:prstGeom prst="rect">
            <a:avLst/>
          </a:prstGeom>
          <a:noFill/>
          <a:ln w="9525">
            <a:noFill/>
            <a:miter lim="800000"/>
            <a:headEnd/>
            <a:tailEnd/>
          </a:ln>
        </p:spPr>
        <p:txBody>
          <a:bodyPr lIns="0" tIns="0" rIns="0" bIns="0"/>
          <a:lstStyle/>
          <a:p>
            <a:pPr marL="190500">
              <a:lnSpc>
                <a:spcPct val="96000"/>
              </a:lnSpc>
              <a:spcBef>
                <a:spcPts val="438"/>
              </a:spcBef>
            </a:pPr>
            <a:r>
              <a:rPr lang="id-ID" sz="1600">
                <a:solidFill>
                  <a:srgbClr val="FF0000"/>
                </a:solidFill>
                <a:cs typeface="Arial" charset="0"/>
              </a:rPr>
              <a:t>19</a:t>
            </a:r>
            <a:endParaRPr lang="id-ID" sz="1600">
              <a:cs typeface="Arial" charset="0"/>
            </a:endParaRPr>
          </a:p>
        </p:txBody>
      </p:sp>
      <p:sp>
        <p:nvSpPr>
          <p:cNvPr id="57416" name="object 11"/>
          <p:cNvSpPr txBox="1">
            <a:spLocks noChangeArrowheads="1"/>
          </p:cNvSpPr>
          <p:nvPr/>
        </p:nvSpPr>
        <p:spPr bwMode="auto">
          <a:xfrm>
            <a:off x="6477000" y="3351213"/>
            <a:ext cx="46038" cy="3476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10" name="object 10"/>
          <p:cNvSpPr txBox="1"/>
          <p:nvPr/>
        </p:nvSpPr>
        <p:spPr>
          <a:xfrm>
            <a:off x="6523038" y="3351213"/>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7418" name="object 9"/>
          <p:cNvSpPr txBox="1">
            <a:spLocks noChangeArrowheads="1"/>
          </p:cNvSpPr>
          <p:nvPr/>
        </p:nvSpPr>
        <p:spPr bwMode="auto">
          <a:xfrm>
            <a:off x="2316163" y="3698875"/>
            <a:ext cx="1401762"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7419" name="object 8"/>
          <p:cNvSpPr txBox="1">
            <a:spLocks noChangeArrowheads="1"/>
          </p:cNvSpPr>
          <p:nvPr/>
        </p:nvSpPr>
        <p:spPr bwMode="auto">
          <a:xfrm>
            <a:off x="3717925" y="3698875"/>
            <a:ext cx="1539875" cy="366713"/>
          </a:xfrm>
          <a:prstGeom prst="rect">
            <a:avLst/>
          </a:prstGeom>
          <a:noFill/>
          <a:ln w="9525">
            <a:noFill/>
            <a:miter lim="800000"/>
            <a:headEnd/>
            <a:tailEnd/>
          </a:ln>
        </p:spPr>
        <p:txBody>
          <a:bodyPr lIns="0" tIns="0" rIns="0" bIns="0"/>
          <a:lstStyle/>
          <a:p>
            <a:pPr marL="92075">
              <a:lnSpc>
                <a:spcPts val="1838"/>
              </a:lnSpc>
              <a:spcBef>
                <a:spcPts val="88"/>
              </a:spcBef>
            </a:pPr>
            <a:r>
              <a:rPr lang="id-ID" sz="2400" baseline="-2000">
                <a:solidFill>
                  <a:srgbClr val="99CC00"/>
                </a:solidFill>
                <a:cs typeface="Arial" charset="0"/>
              </a:rPr>
              <a:t>50</a:t>
            </a:r>
            <a:endParaRPr lang="id-ID" sz="1600">
              <a:cs typeface="Arial" charset="0"/>
            </a:endParaRPr>
          </a:p>
        </p:txBody>
      </p:sp>
      <p:sp>
        <p:nvSpPr>
          <p:cNvPr id="57420" name="object 7"/>
          <p:cNvSpPr txBox="1">
            <a:spLocks noChangeArrowheads="1"/>
          </p:cNvSpPr>
          <p:nvPr/>
        </p:nvSpPr>
        <p:spPr bwMode="auto">
          <a:xfrm>
            <a:off x="5257800" y="3698875"/>
            <a:ext cx="1265238" cy="366713"/>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6" name="object 6"/>
          <p:cNvSpPr txBox="1"/>
          <p:nvPr/>
        </p:nvSpPr>
        <p:spPr>
          <a:xfrm>
            <a:off x="914400" y="4065588"/>
            <a:ext cx="1401763" cy="658812"/>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316163" y="4065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717925" y="4065588"/>
            <a:ext cx="1539875"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257800" y="4065588"/>
            <a:ext cx="1265238"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523038" y="4065588"/>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bject 52"/>
          <p:cNvSpPr>
            <a:spLocks noChangeArrowheads="1"/>
          </p:cNvSpPr>
          <p:nvPr/>
        </p:nvSpPr>
        <p:spPr bwMode="auto">
          <a:xfrm>
            <a:off x="2468563" y="1509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8371" name="object 53"/>
          <p:cNvSpPr>
            <a:spLocks noChangeArrowheads="1"/>
          </p:cNvSpPr>
          <p:nvPr/>
        </p:nvSpPr>
        <p:spPr bwMode="auto">
          <a:xfrm>
            <a:off x="3870325" y="1509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8372" name="object 54"/>
          <p:cNvSpPr>
            <a:spLocks noChangeArrowheads="1"/>
          </p:cNvSpPr>
          <p:nvPr/>
        </p:nvSpPr>
        <p:spPr bwMode="auto">
          <a:xfrm>
            <a:off x="5410200" y="1509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8373" name="object 55"/>
          <p:cNvSpPr>
            <a:spLocks noChangeArrowheads="1"/>
          </p:cNvSpPr>
          <p:nvPr/>
        </p:nvSpPr>
        <p:spPr bwMode="auto">
          <a:xfrm>
            <a:off x="6675438" y="1509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8374" name="object 56"/>
          <p:cNvSpPr>
            <a:spLocks noChangeArrowheads="1"/>
          </p:cNvSpPr>
          <p:nvPr/>
        </p:nvSpPr>
        <p:spPr bwMode="auto">
          <a:xfrm>
            <a:off x="1052513" y="21828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8375" name="object 57"/>
          <p:cNvSpPr>
            <a:spLocks noChangeArrowheads="1"/>
          </p:cNvSpPr>
          <p:nvPr/>
        </p:nvSpPr>
        <p:spPr bwMode="auto">
          <a:xfrm>
            <a:off x="1052513" y="310356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8376" name="object 58"/>
          <p:cNvSpPr>
            <a:spLocks noChangeArrowheads="1"/>
          </p:cNvSpPr>
          <p:nvPr/>
        </p:nvSpPr>
        <p:spPr bwMode="auto">
          <a:xfrm>
            <a:off x="1052513" y="3762375"/>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8377" name="object 59"/>
          <p:cNvSpPr>
            <a:spLocks noChangeArrowheads="1"/>
          </p:cNvSpPr>
          <p:nvPr/>
        </p:nvSpPr>
        <p:spPr bwMode="auto">
          <a:xfrm>
            <a:off x="1052513" y="447675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8378" name="object 60"/>
          <p:cNvSpPr>
            <a:spLocks noChangeArrowheads="1"/>
          </p:cNvSpPr>
          <p:nvPr/>
        </p:nvSpPr>
        <p:spPr bwMode="auto">
          <a:xfrm>
            <a:off x="1066800" y="1509713"/>
            <a:ext cx="0" cy="3640137"/>
          </a:xfrm>
          <a:custGeom>
            <a:avLst/>
            <a:gdLst>
              <a:gd name="T0" fmla="*/ 0 h 3639820"/>
              <a:gd name="T1" fmla="*/ 3639820 h 3639820"/>
            </a:gdLst>
            <a:ahLst/>
            <a:cxnLst/>
            <a:rect l="0" t="T0" r="0" b="T1"/>
            <a:pathLst>
              <a:path h="3639820">
                <a:moveTo>
                  <a:pt x="0" y="0"/>
                </a:moveTo>
                <a:lnTo>
                  <a:pt x="0" y="3639820"/>
                </a:lnTo>
              </a:path>
            </a:pathLst>
          </a:custGeom>
          <a:noFill/>
          <a:ln w="28575">
            <a:solidFill>
              <a:srgbClr val="000000"/>
            </a:solidFill>
            <a:miter lim="800000"/>
            <a:headEnd/>
            <a:tailEnd/>
          </a:ln>
        </p:spPr>
        <p:txBody>
          <a:bodyPr lIns="0" tIns="0" rIns="0" bIns="0"/>
          <a:lstStyle/>
          <a:p>
            <a:endParaRPr lang="id-ID"/>
          </a:p>
        </p:txBody>
      </p:sp>
      <p:sp>
        <p:nvSpPr>
          <p:cNvPr id="58379" name="object 61"/>
          <p:cNvSpPr>
            <a:spLocks noChangeArrowheads="1"/>
          </p:cNvSpPr>
          <p:nvPr/>
        </p:nvSpPr>
        <p:spPr bwMode="auto">
          <a:xfrm>
            <a:off x="8077200" y="1509713"/>
            <a:ext cx="0" cy="3640137"/>
          </a:xfrm>
          <a:custGeom>
            <a:avLst/>
            <a:gdLst>
              <a:gd name="T0" fmla="*/ 0 h 3639820"/>
              <a:gd name="T1" fmla="*/ 3639820 h 3639820"/>
            </a:gdLst>
            <a:ahLst/>
            <a:cxnLst/>
            <a:rect l="0" t="T0" r="0" b="T1"/>
            <a:pathLst>
              <a:path h="3639820">
                <a:moveTo>
                  <a:pt x="0" y="0"/>
                </a:moveTo>
                <a:lnTo>
                  <a:pt x="0" y="3639820"/>
                </a:lnTo>
              </a:path>
            </a:pathLst>
          </a:custGeom>
          <a:noFill/>
          <a:ln w="28575">
            <a:solidFill>
              <a:srgbClr val="000000"/>
            </a:solidFill>
            <a:miter lim="800000"/>
            <a:headEnd/>
            <a:tailEnd/>
          </a:ln>
        </p:spPr>
        <p:txBody>
          <a:bodyPr lIns="0" tIns="0" rIns="0" bIns="0"/>
          <a:lstStyle/>
          <a:p>
            <a:endParaRPr lang="id-ID"/>
          </a:p>
        </p:txBody>
      </p:sp>
      <p:sp>
        <p:nvSpPr>
          <p:cNvPr id="58380" name="object 62"/>
          <p:cNvSpPr>
            <a:spLocks noChangeArrowheads="1"/>
          </p:cNvSpPr>
          <p:nvPr/>
        </p:nvSpPr>
        <p:spPr bwMode="auto">
          <a:xfrm>
            <a:off x="1052513" y="15240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8381" name="object 63"/>
          <p:cNvSpPr>
            <a:spLocks noChangeArrowheads="1"/>
          </p:cNvSpPr>
          <p:nvPr/>
        </p:nvSpPr>
        <p:spPr bwMode="auto">
          <a:xfrm>
            <a:off x="1052513" y="5135563"/>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8382" name="object 64"/>
          <p:cNvSpPr>
            <a:spLocks noChangeArrowheads="1"/>
          </p:cNvSpPr>
          <p:nvPr/>
        </p:nvSpPr>
        <p:spPr bwMode="auto">
          <a:xfrm>
            <a:off x="1066800" y="15240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8383" name="object 65"/>
          <p:cNvSpPr>
            <a:spLocks noChangeArrowheads="1"/>
          </p:cNvSpPr>
          <p:nvPr/>
        </p:nvSpPr>
        <p:spPr bwMode="auto">
          <a:xfrm>
            <a:off x="3200400" y="2209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4" name="object 66"/>
          <p:cNvSpPr>
            <a:spLocks noChangeArrowheads="1"/>
          </p:cNvSpPr>
          <p:nvPr/>
        </p:nvSpPr>
        <p:spPr bwMode="auto">
          <a:xfrm>
            <a:off x="32004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5" name="object 67"/>
          <p:cNvSpPr>
            <a:spLocks noChangeArrowheads="1"/>
          </p:cNvSpPr>
          <p:nvPr/>
        </p:nvSpPr>
        <p:spPr bwMode="auto">
          <a:xfrm>
            <a:off x="32004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6" name="object 68"/>
          <p:cNvSpPr>
            <a:spLocks noChangeArrowheads="1"/>
          </p:cNvSpPr>
          <p:nvPr/>
        </p:nvSpPr>
        <p:spPr bwMode="auto">
          <a:xfrm>
            <a:off x="4800600" y="2209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7" name="object 69"/>
          <p:cNvSpPr>
            <a:spLocks noChangeArrowheads="1"/>
          </p:cNvSpPr>
          <p:nvPr/>
        </p:nvSpPr>
        <p:spPr bwMode="auto">
          <a:xfrm>
            <a:off x="47244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8" name="object 70"/>
          <p:cNvSpPr>
            <a:spLocks noChangeArrowheads="1"/>
          </p:cNvSpPr>
          <p:nvPr/>
        </p:nvSpPr>
        <p:spPr bwMode="auto">
          <a:xfrm>
            <a:off x="47244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89" name="object 71"/>
          <p:cNvSpPr>
            <a:spLocks noChangeArrowheads="1"/>
          </p:cNvSpPr>
          <p:nvPr/>
        </p:nvSpPr>
        <p:spPr bwMode="auto">
          <a:xfrm>
            <a:off x="6248400" y="2209800"/>
            <a:ext cx="457200" cy="346075"/>
          </a:xfrm>
          <a:custGeom>
            <a:avLst/>
            <a:gdLst>
              <a:gd name="T0" fmla="*/ 0 w 457200"/>
              <a:gd name="T1" fmla="*/ 0 h 346075"/>
              <a:gd name="T2" fmla="*/ 457200 w 457200"/>
              <a:gd name="T3" fmla="*/ 346075 h 346075"/>
            </a:gdLst>
            <a:ahLst/>
            <a:cxnLst/>
            <a:rect l="T0" t="T1" r="T2" b="T3"/>
            <a:pathLst>
              <a:path w="457200" h="346075">
                <a:moveTo>
                  <a:pt x="0" y="346075"/>
                </a:moveTo>
                <a:lnTo>
                  <a:pt x="457200" y="346075"/>
                </a:lnTo>
                <a:lnTo>
                  <a:pt x="4572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90" name="object 72"/>
          <p:cNvSpPr>
            <a:spLocks noChangeArrowheads="1"/>
          </p:cNvSpPr>
          <p:nvPr/>
        </p:nvSpPr>
        <p:spPr bwMode="auto">
          <a:xfrm>
            <a:off x="6096000" y="3124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91" name="object 73"/>
          <p:cNvSpPr>
            <a:spLocks noChangeArrowheads="1"/>
          </p:cNvSpPr>
          <p:nvPr/>
        </p:nvSpPr>
        <p:spPr bwMode="auto">
          <a:xfrm>
            <a:off x="6096000" y="3733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8392" name="object 74"/>
          <p:cNvSpPr>
            <a:spLocks noChangeArrowheads="1"/>
          </p:cNvSpPr>
          <p:nvPr/>
        </p:nvSpPr>
        <p:spPr bwMode="auto">
          <a:xfrm>
            <a:off x="5562600" y="33528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206116"/>
                </a:lnTo>
                <a:lnTo>
                  <a:pt x="2992" y="221386"/>
                </a:lnTo>
                <a:lnTo>
                  <a:pt x="6644" y="236261"/>
                </a:lnTo>
                <a:lnTo>
                  <a:pt x="11655" y="250691"/>
                </a:lnTo>
                <a:lnTo>
                  <a:pt x="17966" y="264628"/>
                </a:lnTo>
                <a:lnTo>
                  <a:pt x="25518" y="278021"/>
                </a:lnTo>
                <a:lnTo>
                  <a:pt x="34252" y="290823"/>
                </a:lnTo>
                <a:lnTo>
                  <a:pt x="44110" y="302983"/>
                </a:lnTo>
                <a:lnTo>
                  <a:pt x="55032" y="314453"/>
                </a:lnTo>
                <a:lnTo>
                  <a:pt x="66960" y="325183"/>
                </a:lnTo>
                <a:lnTo>
                  <a:pt x="79835" y="335125"/>
                </a:lnTo>
                <a:lnTo>
                  <a:pt x="93597" y="344228"/>
                </a:lnTo>
                <a:lnTo>
                  <a:pt x="108189" y="352445"/>
                </a:lnTo>
                <a:lnTo>
                  <a:pt x="123551" y="359726"/>
                </a:lnTo>
                <a:lnTo>
                  <a:pt x="139624" y="366021"/>
                </a:lnTo>
                <a:lnTo>
                  <a:pt x="156350" y="371282"/>
                </a:lnTo>
                <a:lnTo>
                  <a:pt x="173669" y="375460"/>
                </a:lnTo>
                <a:lnTo>
                  <a:pt x="191523" y="378505"/>
                </a:lnTo>
                <a:lnTo>
                  <a:pt x="209853" y="380368"/>
                </a:lnTo>
                <a:lnTo>
                  <a:pt x="228600" y="381000"/>
                </a:lnTo>
                <a:lnTo>
                  <a:pt x="247346" y="380368"/>
                </a:lnTo>
                <a:lnTo>
                  <a:pt x="265676" y="378505"/>
                </a:lnTo>
                <a:lnTo>
                  <a:pt x="283530" y="375460"/>
                </a:lnTo>
                <a:lnTo>
                  <a:pt x="300849" y="371282"/>
                </a:lnTo>
                <a:lnTo>
                  <a:pt x="317575" y="366021"/>
                </a:lnTo>
                <a:lnTo>
                  <a:pt x="333648" y="359726"/>
                </a:lnTo>
                <a:lnTo>
                  <a:pt x="349010" y="352445"/>
                </a:lnTo>
                <a:lnTo>
                  <a:pt x="363602" y="344228"/>
                </a:lnTo>
                <a:lnTo>
                  <a:pt x="377364" y="335125"/>
                </a:lnTo>
                <a:lnTo>
                  <a:pt x="390239" y="325183"/>
                </a:lnTo>
                <a:lnTo>
                  <a:pt x="402167" y="314453"/>
                </a:lnTo>
                <a:lnTo>
                  <a:pt x="413089" y="302983"/>
                </a:lnTo>
                <a:lnTo>
                  <a:pt x="422947" y="290823"/>
                </a:lnTo>
                <a:lnTo>
                  <a:pt x="431681" y="278021"/>
                </a:lnTo>
                <a:lnTo>
                  <a:pt x="439233" y="264628"/>
                </a:lnTo>
                <a:lnTo>
                  <a:pt x="445544" y="250691"/>
                </a:lnTo>
                <a:lnTo>
                  <a:pt x="450555" y="236261"/>
                </a:lnTo>
                <a:lnTo>
                  <a:pt x="454207" y="221386"/>
                </a:lnTo>
                <a:lnTo>
                  <a:pt x="456442" y="206116"/>
                </a:lnTo>
                <a:lnTo>
                  <a:pt x="457200" y="190500"/>
                </a:lnTo>
                <a:lnTo>
                  <a:pt x="456442" y="174883"/>
                </a:lnTo>
                <a:lnTo>
                  <a:pt x="454207" y="159613"/>
                </a:lnTo>
                <a:lnTo>
                  <a:pt x="450555" y="144738"/>
                </a:lnTo>
                <a:lnTo>
                  <a:pt x="445544" y="130308"/>
                </a:lnTo>
                <a:lnTo>
                  <a:pt x="439233" y="116371"/>
                </a:lnTo>
                <a:lnTo>
                  <a:pt x="431681" y="102978"/>
                </a:lnTo>
                <a:lnTo>
                  <a:pt x="422947" y="90176"/>
                </a:lnTo>
                <a:lnTo>
                  <a:pt x="413089" y="78016"/>
                </a:lnTo>
                <a:lnTo>
                  <a:pt x="402167" y="66546"/>
                </a:lnTo>
                <a:lnTo>
                  <a:pt x="390239" y="55816"/>
                </a:lnTo>
                <a:lnTo>
                  <a:pt x="377364" y="45874"/>
                </a:lnTo>
                <a:lnTo>
                  <a:pt x="363602" y="36771"/>
                </a:lnTo>
                <a:lnTo>
                  <a:pt x="349010" y="28554"/>
                </a:lnTo>
                <a:lnTo>
                  <a:pt x="333648" y="21273"/>
                </a:lnTo>
                <a:lnTo>
                  <a:pt x="317575" y="14978"/>
                </a:lnTo>
                <a:lnTo>
                  <a:pt x="300849" y="9717"/>
                </a:lnTo>
                <a:lnTo>
                  <a:pt x="283530" y="5539"/>
                </a:lnTo>
                <a:lnTo>
                  <a:pt x="265676" y="2494"/>
                </a:lnTo>
                <a:lnTo>
                  <a:pt x="247346" y="631"/>
                </a:lnTo>
                <a:lnTo>
                  <a:pt x="228600" y="0"/>
                </a:lnTo>
                <a:lnTo>
                  <a:pt x="209853" y="631"/>
                </a:lnTo>
                <a:lnTo>
                  <a:pt x="191523" y="2494"/>
                </a:lnTo>
                <a:lnTo>
                  <a:pt x="173669" y="5539"/>
                </a:lnTo>
                <a:lnTo>
                  <a:pt x="156350" y="9717"/>
                </a:lnTo>
                <a:lnTo>
                  <a:pt x="139624" y="14978"/>
                </a:lnTo>
                <a:lnTo>
                  <a:pt x="123551" y="21273"/>
                </a:lnTo>
                <a:lnTo>
                  <a:pt x="108189" y="28554"/>
                </a:lnTo>
                <a:lnTo>
                  <a:pt x="93597" y="36771"/>
                </a:lnTo>
                <a:lnTo>
                  <a:pt x="79835" y="45874"/>
                </a:lnTo>
                <a:lnTo>
                  <a:pt x="66960" y="55816"/>
                </a:lnTo>
                <a:lnTo>
                  <a:pt x="55032" y="66546"/>
                </a:lnTo>
                <a:lnTo>
                  <a:pt x="44110" y="78016"/>
                </a:lnTo>
                <a:lnTo>
                  <a:pt x="34252" y="90176"/>
                </a:lnTo>
                <a:lnTo>
                  <a:pt x="25518" y="102978"/>
                </a:lnTo>
                <a:lnTo>
                  <a:pt x="17966" y="116371"/>
                </a:lnTo>
                <a:lnTo>
                  <a:pt x="11655" y="130308"/>
                </a:lnTo>
                <a:lnTo>
                  <a:pt x="6644" y="144738"/>
                </a:lnTo>
                <a:lnTo>
                  <a:pt x="2992" y="159613"/>
                </a:lnTo>
                <a:lnTo>
                  <a:pt x="757" y="174883"/>
                </a:lnTo>
                <a:lnTo>
                  <a:pt x="0" y="190500"/>
                </a:lnTo>
                <a:close/>
              </a:path>
            </a:pathLst>
          </a:custGeom>
          <a:solidFill>
            <a:srgbClr val="BADFE2"/>
          </a:solidFill>
          <a:ln w="9525">
            <a:noFill/>
            <a:miter lim="800000"/>
            <a:headEnd/>
            <a:tailEnd/>
          </a:ln>
        </p:spPr>
        <p:txBody>
          <a:bodyPr lIns="0" tIns="0" rIns="0" bIns="0"/>
          <a:lstStyle/>
          <a:p>
            <a:endParaRPr lang="id-ID"/>
          </a:p>
        </p:txBody>
      </p:sp>
      <p:sp>
        <p:nvSpPr>
          <p:cNvPr id="58393" name="object 75"/>
          <p:cNvSpPr>
            <a:spLocks noChangeArrowheads="1"/>
          </p:cNvSpPr>
          <p:nvPr/>
        </p:nvSpPr>
        <p:spPr bwMode="auto">
          <a:xfrm>
            <a:off x="5562600" y="3352800"/>
            <a:ext cx="457200" cy="381000"/>
          </a:xfrm>
          <a:custGeom>
            <a:avLst/>
            <a:gdLst>
              <a:gd name="T0" fmla="*/ 0 w 457200"/>
              <a:gd name="T1" fmla="*/ 0 h 381000"/>
              <a:gd name="T2" fmla="*/ 457200 w 457200"/>
              <a:gd name="T3" fmla="*/ 381000 h 381000"/>
            </a:gdLst>
            <a:ahLst/>
            <a:cxnLst/>
            <a:rect l="T0" t="T1" r="T2" b="T3"/>
            <a:pathLst>
              <a:path w="457200" h="381000">
                <a:moveTo>
                  <a:pt x="0" y="190500"/>
                </a:moveTo>
                <a:lnTo>
                  <a:pt x="757" y="174883"/>
                </a:lnTo>
                <a:lnTo>
                  <a:pt x="2992" y="159613"/>
                </a:lnTo>
                <a:lnTo>
                  <a:pt x="6644" y="144738"/>
                </a:lnTo>
                <a:lnTo>
                  <a:pt x="11655" y="130308"/>
                </a:lnTo>
                <a:lnTo>
                  <a:pt x="17966" y="116371"/>
                </a:lnTo>
                <a:lnTo>
                  <a:pt x="25518" y="102978"/>
                </a:lnTo>
                <a:lnTo>
                  <a:pt x="34252" y="90176"/>
                </a:lnTo>
                <a:lnTo>
                  <a:pt x="44110" y="78016"/>
                </a:lnTo>
                <a:lnTo>
                  <a:pt x="55032" y="66546"/>
                </a:lnTo>
                <a:lnTo>
                  <a:pt x="66960" y="55816"/>
                </a:lnTo>
                <a:lnTo>
                  <a:pt x="79835" y="45874"/>
                </a:lnTo>
                <a:lnTo>
                  <a:pt x="93597" y="36771"/>
                </a:lnTo>
                <a:lnTo>
                  <a:pt x="108189" y="28554"/>
                </a:lnTo>
                <a:lnTo>
                  <a:pt x="123551" y="21273"/>
                </a:lnTo>
                <a:lnTo>
                  <a:pt x="139624" y="14978"/>
                </a:lnTo>
                <a:lnTo>
                  <a:pt x="156350" y="9717"/>
                </a:lnTo>
                <a:lnTo>
                  <a:pt x="173669" y="5539"/>
                </a:lnTo>
                <a:lnTo>
                  <a:pt x="191523" y="2494"/>
                </a:lnTo>
                <a:lnTo>
                  <a:pt x="209853" y="631"/>
                </a:lnTo>
                <a:lnTo>
                  <a:pt x="228600" y="0"/>
                </a:lnTo>
                <a:lnTo>
                  <a:pt x="247346" y="631"/>
                </a:lnTo>
                <a:lnTo>
                  <a:pt x="265676" y="2494"/>
                </a:lnTo>
                <a:lnTo>
                  <a:pt x="283530" y="5539"/>
                </a:lnTo>
                <a:lnTo>
                  <a:pt x="300849" y="9717"/>
                </a:lnTo>
                <a:lnTo>
                  <a:pt x="317575" y="14978"/>
                </a:lnTo>
                <a:lnTo>
                  <a:pt x="333648" y="21273"/>
                </a:lnTo>
                <a:lnTo>
                  <a:pt x="349010" y="28554"/>
                </a:lnTo>
                <a:lnTo>
                  <a:pt x="363602" y="36771"/>
                </a:lnTo>
                <a:lnTo>
                  <a:pt x="377364" y="45874"/>
                </a:lnTo>
                <a:lnTo>
                  <a:pt x="390239" y="55816"/>
                </a:lnTo>
                <a:lnTo>
                  <a:pt x="402167" y="66546"/>
                </a:lnTo>
                <a:lnTo>
                  <a:pt x="413089" y="78016"/>
                </a:lnTo>
                <a:lnTo>
                  <a:pt x="422947" y="90176"/>
                </a:lnTo>
                <a:lnTo>
                  <a:pt x="431681" y="102978"/>
                </a:lnTo>
                <a:lnTo>
                  <a:pt x="439233" y="116371"/>
                </a:lnTo>
                <a:lnTo>
                  <a:pt x="445544" y="130308"/>
                </a:lnTo>
                <a:lnTo>
                  <a:pt x="450555" y="144738"/>
                </a:lnTo>
                <a:lnTo>
                  <a:pt x="454207" y="159613"/>
                </a:lnTo>
                <a:lnTo>
                  <a:pt x="456442" y="174883"/>
                </a:lnTo>
                <a:lnTo>
                  <a:pt x="457200" y="190500"/>
                </a:lnTo>
                <a:lnTo>
                  <a:pt x="456442" y="206116"/>
                </a:lnTo>
                <a:lnTo>
                  <a:pt x="454207" y="221386"/>
                </a:lnTo>
                <a:lnTo>
                  <a:pt x="450555" y="236261"/>
                </a:lnTo>
                <a:lnTo>
                  <a:pt x="445544" y="250691"/>
                </a:lnTo>
                <a:lnTo>
                  <a:pt x="439233" y="264628"/>
                </a:lnTo>
                <a:lnTo>
                  <a:pt x="431681" y="278021"/>
                </a:lnTo>
                <a:lnTo>
                  <a:pt x="422947" y="290823"/>
                </a:lnTo>
                <a:lnTo>
                  <a:pt x="413089" y="302983"/>
                </a:lnTo>
                <a:lnTo>
                  <a:pt x="402167" y="314453"/>
                </a:lnTo>
                <a:lnTo>
                  <a:pt x="390239" y="325183"/>
                </a:lnTo>
                <a:lnTo>
                  <a:pt x="377364" y="335125"/>
                </a:lnTo>
                <a:lnTo>
                  <a:pt x="363602" y="344228"/>
                </a:lnTo>
                <a:lnTo>
                  <a:pt x="349010" y="352445"/>
                </a:lnTo>
                <a:lnTo>
                  <a:pt x="333648" y="359726"/>
                </a:lnTo>
                <a:lnTo>
                  <a:pt x="317575" y="366021"/>
                </a:lnTo>
                <a:lnTo>
                  <a:pt x="300849" y="371282"/>
                </a:lnTo>
                <a:lnTo>
                  <a:pt x="283530" y="375460"/>
                </a:lnTo>
                <a:lnTo>
                  <a:pt x="265676" y="378505"/>
                </a:lnTo>
                <a:lnTo>
                  <a:pt x="247346" y="380368"/>
                </a:lnTo>
                <a:lnTo>
                  <a:pt x="228600" y="381000"/>
                </a:lnTo>
                <a:lnTo>
                  <a:pt x="209853" y="380368"/>
                </a:lnTo>
                <a:lnTo>
                  <a:pt x="191523" y="378505"/>
                </a:lnTo>
                <a:lnTo>
                  <a:pt x="173669" y="375460"/>
                </a:lnTo>
                <a:lnTo>
                  <a:pt x="156350" y="371282"/>
                </a:lnTo>
                <a:lnTo>
                  <a:pt x="139624" y="366021"/>
                </a:lnTo>
                <a:lnTo>
                  <a:pt x="123551" y="359726"/>
                </a:lnTo>
                <a:lnTo>
                  <a:pt x="108189" y="352445"/>
                </a:lnTo>
                <a:lnTo>
                  <a:pt x="93597" y="344228"/>
                </a:lnTo>
                <a:lnTo>
                  <a:pt x="79835" y="335125"/>
                </a:lnTo>
                <a:lnTo>
                  <a:pt x="66960" y="325183"/>
                </a:lnTo>
                <a:lnTo>
                  <a:pt x="55032" y="314453"/>
                </a:lnTo>
                <a:lnTo>
                  <a:pt x="44110" y="302983"/>
                </a:lnTo>
                <a:lnTo>
                  <a:pt x="34252" y="290823"/>
                </a:lnTo>
                <a:lnTo>
                  <a:pt x="25518" y="278021"/>
                </a:lnTo>
                <a:lnTo>
                  <a:pt x="17966" y="264628"/>
                </a:lnTo>
                <a:lnTo>
                  <a:pt x="11655" y="250691"/>
                </a:lnTo>
                <a:lnTo>
                  <a:pt x="6644" y="236261"/>
                </a:lnTo>
                <a:lnTo>
                  <a:pt x="2992" y="221386"/>
                </a:lnTo>
                <a:lnTo>
                  <a:pt x="757" y="206116"/>
                </a:lnTo>
                <a:lnTo>
                  <a:pt x="0" y="190500"/>
                </a:lnTo>
                <a:close/>
              </a:path>
            </a:pathLst>
          </a:custGeom>
          <a:noFill/>
          <a:ln w="9525">
            <a:solidFill>
              <a:srgbClr val="000000"/>
            </a:solidFill>
            <a:miter lim="800000"/>
            <a:headEnd/>
            <a:tailEnd/>
          </a:ln>
        </p:spPr>
        <p:txBody>
          <a:bodyPr lIns="0" tIns="0" rIns="0" bIns="0"/>
          <a:lstStyle/>
          <a:p>
            <a:endParaRPr lang="id-ID"/>
          </a:p>
        </p:txBody>
      </p:sp>
      <p:sp>
        <p:nvSpPr>
          <p:cNvPr id="58394" name="object 76"/>
          <p:cNvSpPr>
            <a:spLocks noChangeArrowheads="1"/>
          </p:cNvSpPr>
          <p:nvPr/>
        </p:nvSpPr>
        <p:spPr bwMode="auto">
          <a:xfrm>
            <a:off x="5810250" y="2819400"/>
            <a:ext cx="114300" cy="609600"/>
          </a:xfrm>
          <a:custGeom>
            <a:avLst/>
            <a:gdLst>
              <a:gd name="T0" fmla="*/ 0 w 114300"/>
              <a:gd name="T1" fmla="*/ 0 h 609600"/>
              <a:gd name="T2" fmla="*/ 114300 w 114300"/>
              <a:gd name="T3" fmla="*/ 609600 h 609600"/>
            </a:gdLst>
            <a:ahLst/>
            <a:cxnLst/>
            <a:rect l="T0" t="T1" r="T2" b="T3"/>
            <a:pathLst>
              <a:path w="114300" h="609600">
                <a:moveTo>
                  <a:pt x="38100" y="609600"/>
                </a:moveTo>
                <a:lnTo>
                  <a:pt x="76200" y="609600"/>
                </a:lnTo>
                <a:lnTo>
                  <a:pt x="76200" y="95250"/>
                </a:lnTo>
                <a:lnTo>
                  <a:pt x="114300" y="114300"/>
                </a:lnTo>
                <a:lnTo>
                  <a:pt x="57150" y="0"/>
                </a:lnTo>
                <a:lnTo>
                  <a:pt x="38100" y="95250"/>
                </a:lnTo>
                <a:lnTo>
                  <a:pt x="38100" y="609600"/>
                </a:lnTo>
                <a:close/>
              </a:path>
              <a:path w="114300" h="609600">
                <a:moveTo>
                  <a:pt x="38100" y="95250"/>
                </a:moveTo>
                <a:lnTo>
                  <a:pt x="57150" y="0"/>
                </a:lnTo>
                <a:lnTo>
                  <a:pt x="0" y="114300"/>
                </a:lnTo>
                <a:lnTo>
                  <a:pt x="38100" y="114299"/>
                </a:lnTo>
                <a:lnTo>
                  <a:pt x="38100" y="95250"/>
                </a:lnTo>
                <a:close/>
              </a:path>
              <a:path w="114300" h="609600">
                <a:moveTo>
                  <a:pt x="114300" y="114300"/>
                </a:moveTo>
                <a:lnTo>
                  <a:pt x="76200" y="95250"/>
                </a:lnTo>
                <a:lnTo>
                  <a:pt x="76200" y="114299"/>
                </a:lnTo>
                <a:lnTo>
                  <a:pt x="114300" y="114300"/>
                </a:lnTo>
                <a:close/>
              </a:path>
            </a:pathLst>
          </a:custGeom>
          <a:solidFill>
            <a:srgbClr val="FF0000"/>
          </a:solidFill>
          <a:ln w="9525">
            <a:noFill/>
            <a:miter lim="800000"/>
            <a:headEnd/>
            <a:tailEnd/>
          </a:ln>
        </p:spPr>
        <p:txBody>
          <a:bodyPr lIns="0" tIns="0" rIns="0" bIns="0"/>
          <a:lstStyle/>
          <a:p>
            <a:endParaRPr lang="id-ID"/>
          </a:p>
        </p:txBody>
      </p:sp>
      <p:sp>
        <p:nvSpPr>
          <p:cNvPr id="58395" name="object 77"/>
          <p:cNvSpPr>
            <a:spLocks noChangeArrowheads="1"/>
          </p:cNvSpPr>
          <p:nvPr/>
        </p:nvSpPr>
        <p:spPr bwMode="auto">
          <a:xfrm>
            <a:off x="4495800" y="2800350"/>
            <a:ext cx="1295400" cy="76200"/>
          </a:xfrm>
          <a:custGeom>
            <a:avLst/>
            <a:gdLst>
              <a:gd name="T0" fmla="*/ 0 w 1295400"/>
              <a:gd name="T1" fmla="*/ 0 h 76200"/>
              <a:gd name="T2" fmla="*/ 1295400 w 1295400"/>
              <a:gd name="T3" fmla="*/ 76200 h 76200"/>
            </a:gdLst>
            <a:ahLst/>
            <a:cxnLst/>
            <a:rect l="T0" t="T1" r="T2" b="T3"/>
            <a:pathLst>
              <a:path w="1295400" h="76200">
                <a:moveTo>
                  <a:pt x="114300" y="38099"/>
                </a:moveTo>
                <a:lnTo>
                  <a:pt x="1295400" y="38100"/>
                </a:lnTo>
                <a:lnTo>
                  <a:pt x="1295400" y="0"/>
                </a:lnTo>
                <a:lnTo>
                  <a:pt x="95250" y="0"/>
                </a:lnTo>
                <a:lnTo>
                  <a:pt x="95250" y="38100"/>
                </a:lnTo>
                <a:lnTo>
                  <a:pt x="114300" y="38099"/>
                </a:lnTo>
                <a:close/>
              </a:path>
              <a:path w="1295400" h="76200">
                <a:moveTo>
                  <a:pt x="114300" y="0"/>
                </a:moveTo>
                <a:lnTo>
                  <a:pt x="114300" y="-38100"/>
                </a:lnTo>
                <a:lnTo>
                  <a:pt x="0" y="19050"/>
                </a:lnTo>
                <a:lnTo>
                  <a:pt x="114300" y="76200"/>
                </a:lnTo>
                <a:lnTo>
                  <a:pt x="114300" y="38099"/>
                </a:lnTo>
                <a:lnTo>
                  <a:pt x="95250" y="38100"/>
                </a:lnTo>
                <a:lnTo>
                  <a:pt x="95250" y="0"/>
                </a:lnTo>
                <a:lnTo>
                  <a:pt x="114300" y="0"/>
                </a:lnTo>
                <a:close/>
              </a:path>
            </a:pathLst>
          </a:custGeom>
          <a:solidFill>
            <a:srgbClr val="FF0000"/>
          </a:solidFill>
          <a:ln w="9525">
            <a:noFill/>
            <a:miter lim="800000"/>
            <a:headEnd/>
            <a:tailEnd/>
          </a:ln>
        </p:spPr>
        <p:txBody>
          <a:bodyPr lIns="0" tIns="0" rIns="0" bIns="0"/>
          <a:lstStyle/>
          <a:p>
            <a:endParaRPr lang="id-ID"/>
          </a:p>
        </p:txBody>
      </p:sp>
      <p:sp>
        <p:nvSpPr>
          <p:cNvPr id="58396" name="object 78"/>
          <p:cNvSpPr>
            <a:spLocks noChangeArrowheads="1"/>
          </p:cNvSpPr>
          <p:nvPr/>
        </p:nvSpPr>
        <p:spPr bwMode="auto">
          <a:xfrm>
            <a:off x="4514850" y="2819400"/>
            <a:ext cx="114300" cy="685800"/>
          </a:xfrm>
          <a:custGeom>
            <a:avLst/>
            <a:gdLst>
              <a:gd name="T0" fmla="*/ 0 w 114300"/>
              <a:gd name="T1" fmla="*/ 0 h 685800"/>
              <a:gd name="T2" fmla="*/ 114300 w 114300"/>
              <a:gd name="T3" fmla="*/ 685800 h 685800"/>
            </a:gdLst>
            <a:ahLst/>
            <a:cxnLst/>
            <a:rect l="T0" t="T1" r="T2" b="T3"/>
            <a:pathLst>
              <a:path w="114300" h="685800">
                <a:moveTo>
                  <a:pt x="38100" y="571500"/>
                </a:moveTo>
                <a:lnTo>
                  <a:pt x="0" y="571500"/>
                </a:lnTo>
                <a:lnTo>
                  <a:pt x="57150" y="685800"/>
                </a:lnTo>
                <a:lnTo>
                  <a:pt x="114300" y="571500"/>
                </a:lnTo>
                <a:lnTo>
                  <a:pt x="76199" y="571500"/>
                </a:lnTo>
                <a:lnTo>
                  <a:pt x="76200" y="590550"/>
                </a:lnTo>
                <a:lnTo>
                  <a:pt x="38100" y="590550"/>
                </a:lnTo>
                <a:lnTo>
                  <a:pt x="38100" y="571500"/>
                </a:lnTo>
                <a:close/>
              </a:path>
              <a:path w="114300" h="685800">
                <a:moveTo>
                  <a:pt x="38100" y="590550"/>
                </a:moveTo>
                <a:lnTo>
                  <a:pt x="76200" y="590550"/>
                </a:lnTo>
                <a:lnTo>
                  <a:pt x="76200" y="0"/>
                </a:lnTo>
                <a:lnTo>
                  <a:pt x="38100" y="0"/>
                </a:lnTo>
                <a:lnTo>
                  <a:pt x="38100" y="590550"/>
                </a:lnTo>
                <a:close/>
              </a:path>
            </a:pathLst>
          </a:custGeom>
          <a:solidFill>
            <a:srgbClr val="FF0000"/>
          </a:solidFill>
          <a:ln w="9525">
            <a:noFill/>
            <a:miter lim="800000"/>
            <a:headEnd/>
            <a:tailEnd/>
          </a:ln>
        </p:spPr>
        <p:txBody>
          <a:bodyPr lIns="0" tIns="0" rIns="0" bIns="0"/>
          <a:lstStyle/>
          <a:p>
            <a:endParaRPr lang="id-ID"/>
          </a:p>
        </p:txBody>
      </p:sp>
      <p:sp>
        <p:nvSpPr>
          <p:cNvPr id="58397" name="object 79"/>
          <p:cNvSpPr>
            <a:spLocks noChangeArrowheads="1"/>
          </p:cNvSpPr>
          <p:nvPr/>
        </p:nvSpPr>
        <p:spPr bwMode="auto">
          <a:xfrm>
            <a:off x="4800600" y="3524250"/>
            <a:ext cx="762000" cy="114300"/>
          </a:xfrm>
          <a:custGeom>
            <a:avLst/>
            <a:gdLst>
              <a:gd name="T0" fmla="*/ 0 w 762000"/>
              <a:gd name="T1" fmla="*/ 0 h 114300"/>
              <a:gd name="T2" fmla="*/ 762000 w 762000"/>
              <a:gd name="T3" fmla="*/ 114300 h 114300"/>
            </a:gdLst>
            <a:ahLst/>
            <a:cxnLst/>
            <a:rect l="T0" t="T1" r="T2" b="T3"/>
            <a:pathLst>
              <a:path w="762000" h="114300">
                <a:moveTo>
                  <a:pt x="666750" y="76200"/>
                </a:moveTo>
                <a:lnTo>
                  <a:pt x="647700" y="76199"/>
                </a:lnTo>
                <a:lnTo>
                  <a:pt x="647700" y="114300"/>
                </a:lnTo>
                <a:lnTo>
                  <a:pt x="762000" y="57150"/>
                </a:lnTo>
                <a:lnTo>
                  <a:pt x="666750" y="76200"/>
                </a:lnTo>
                <a:close/>
              </a:path>
              <a:path w="762000" h="114300">
                <a:moveTo>
                  <a:pt x="666750" y="38100"/>
                </a:moveTo>
                <a:lnTo>
                  <a:pt x="647700" y="0"/>
                </a:lnTo>
                <a:lnTo>
                  <a:pt x="647700" y="38099"/>
                </a:lnTo>
                <a:lnTo>
                  <a:pt x="666750" y="38100"/>
                </a:lnTo>
                <a:close/>
              </a:path>
              <a:path w="762000" h="114300">
                <a:moveTo>
                  <a:pt x="0" y="38100"/>
                </a:moveTo>
                <a:lnTo>
                  <a:pt x="0" y="76200"/>
                </a:lnTo>
                <a:lnTo>
                  <a:pt x="666750" y="76200"/>
                </a:lnTo>
                <a:lnTo>
                  <a:pt x="762000" y="57150"/>
                </a:lnTo>
                <a:lnTo>
                  <a:pt x="647700" y="0"/>
                </a:lnTo>
                <a:lnTo>
                  <a:pt x="666750" y="38100"/>
                </a:lnTo>
                <a:lnTo>
                  <a:pt x="0" y="38100"/>
                </a:lnTo>
                <a:close/>
              </a:path>
            </a:pathLst>
          </a:custGeom>
          <a:solidFill>
            <a:srgbClr val="FF0000"/>
          </a:solidFill>
          <a:ln w="9525">
            <a:noFill/>
            <a:miter lim="800000"/>
            <a:headEnd/>
            <a:tailEnd/>
          </a:ln>
        </p:spPr>
        <p:txBody>
          <a:bodyPr lIns="0" tIns="0" rIns="0" bIns="0"/>
          <a:lstStyle/>
          <a:p>
            <a:endParaRPr lang="id-ID"/>
          </a:p>
        </p:txBody>
      </p:sp>
      <p:sp>
        <p:nvSpPr>
          <p:cNvPr id="51" name="object 51"/>
          <p:cNvSpPr txBox="1"/>
          <p:nvPr/>
        </p:nvSpPr>
        <p:spPr>
          <a:xfrm>
            <a:off x="1069975" y="755650"/>
            <a:ext cx="1757363" cy="254000"/>
          </a:xfrm>
          <a:prstGeom prst="rect">
            <a:avLst/>
          </a:prstGeom>
        </p:spPr>
        <p:txBody>
          <a:bodyPr lIns="0" tIns="0" rIns="0" bIns="0"/>
          <a:lstStyle/>
          <a:p>
            <a:pPr marL="12700">
              <a:lnSpc>
                <a:spcPts val="1939"/>
              </a:lnSpc>
              <a:spcBef>
                <a:spcPts val="97"/>
              </a:spcBef>
              <a:defRPr/>
            </a:pPr>
            <a:r>
              <a:rPr spc="-184" dirty="0">
                <a:latin typeface="Arial"/>
                <a:cs typeface="Arial"/>
              </a:rPr>
              <a:t>T</a:t>
            </a:r>
            <a:r>
              <a:rPr dirty="0">
                <a:latin typeface="Arial"/>
                <a:cs typeface="Arial"/>
              </a:rPr>
              <a:t>a</a:t>
            </a:r>
            <a:r>
              <a:rPr spc="-9" dirty="0">
                <a:latin typeface="Arial"/>
                <a:cs typeface="Arial"/>
              </a:rPr>
              <a:t>b</a:t>
            </a:r>
            <a:r>
              <a:rPr dirty="0">
                <a:latin typeface="Arial"/>
                <a:cs typeface="Arial"/>
              </a:rPr>
              <a:t>el</a:t>
            </a:r>
            <a:r>
              <a:rPr spc="-14" dirty="0">
                <a:latin typeface="Arial"/>
                <a:cs typeface="Arial"/>
              </a:rPr>
              <a:t> </a:t>
            </a:r>
            <a:r>
              <a:rPr dirty="0">
                <a:latin typeface="Arial"/>
                <a:cs typeface="Arial"/>
              </a:rPr>
              <a:t>P</a:t>
            </a:r>
            <a:r>
              <a:rPr spc="-4" dirty="0">
                <a:latin typeface="Arial"/>
                <a:cs typeface="Arial"/>
              </a:rPr>
              <a:t>e</a:t>
            </a:r>
            <a:r>
              <a:rPr dirty="0">
                <a:latin typeface="Arial"/>
                <a:cs typeface="Arial"/>
              </a:rPr>
              <a:t>rb</a:t>
            </a:r>
            <a:r>
              <a:rPr spc="-9" dirty="0">
                <a:latin typeface="Arial"/>
                <a:cs typeface="Arial"/>
              </a:rPr>
              <a:t>a</a:t>
            </a:r>
            <a:r>
              <a:rPr dirty="0">
                <a:latin typeface="Arial"/>
                <a:cs typeface="Arial"/>
              </a:rPr>
              <a:t>ik</a:t>
            </a:r>
            <a:r>
              <a:rPr spc="-9" dirty="0">
                <a:latin typeface="Arial"/>
                <a:cs typeface="Arial"/>
              </a:rPr>
              <a:t>a</a:t>
            </a:r>
            <a:r>
              <a:rPr dirty="0">
                <a:latin typeface="Arial"/>
                <a:cs typeface="Arial"/>
              </a:rPr>
              <a:t>n:</a:t>
            </a:r>
            <a:endParaRPr>
              <a:latin typeface="Arial"/>
              <a:cs typeface="Arial"/>
            </a:endParaRPr>
          </a:p>
        </p:txBody>
      </p:sp>
      <p:sp>
        <p:nvSpPr>
          <p:cNvPr id="49" name="object 49"/>
          <p:cNvSpPr txBox="1"/>
          <p:nvPr/>
        </p:nvSpPr>
        <p:spPr>
          <a:xfrm>
            <a:off x="1066800" y="15240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5"/>
              </a:spcBef>
              <a:defRPr/>
            </a:pPr>
            <a:r>
              <a:rPr sz="1600" dirty="0">
                <a:latin typeface="Arial"/>
                <a:cs typeface="Arial"/>
              </a:rPr>
              <a:t>Da</a:t>
            </a:r>
            <a:r>
              <a:rPr sz="1600" spc="-4" dirty="0">
                <a:latin typeface="Arial"/>
                <a:cs typeface="Arial"/>
              </a:rPr>
              <a:t>r</a:t>
            </a:r>
            <a:r>
              <a:rPr sz="1600" dirty="0">
                <a:latin typeface="Arial"/>
                <a:cs typeface="Arial"/>
              </a:rPr>
              <a:t>i</a:t>
            </a:r>
            <a:endParaRPr sz="1600">
              <a:latin typeface="Arial"/>
              <a:cs typeface="Arial"/>
            </a:endParaRPr>
          </a:p>
        </p:txBody>
      </p:sp>
      <p:sp>
        <p:nvSpPr>
          <p:cNvPr id="48" name="object 48"/>
          <p:cNvSpPr txBox="1"/>
          <p:nvPr/>
        </p:nvSpPr>
        <p:spPr>
          <a:xfrm>
            <a:off x="2468563" y="15240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7" name="object 47"/>
          <p:cNvSpPr txBox="1"/>
          <p:nvPr/>
        </p:nvSpPr>
        <p:spPr>
          <a:xfrm>
            <a:off x="3870325" y="1524000"/>
            <a:ext cx="1539875" cy="658813"/>
          </a:xfrm>
          <a:prstGeom prst="rect">
            <a:avLst/>
          </a:prstGeom>
        </p:spPr>
        <p:txBody>
          <a:bodyPr lIns="0" tIns="0" rIns="0" bIns="0"/>
          <a:lstStyle/>
          <a:p>
            <a:pPr marL="313689">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6" name="object 46"/>
          <p:cNvSpPr txBox="1"/>
          <p:nvPr/>
        </p:nvSpPr>
        <p:spPr>
          <a:xfrm>
            <a:off x="5410200" y="1524000"/>
            <a:ext cx="1265238" cy="658813"/>
          </a:xfrm>
          <a:prstGeom prst="rect">
            <a:avLst/>
          </a:prstGeom>
        </p:spPr>
        <p:txBody>
          <a:bodyPr lIns="0" tIns="0" rIns="0" bIns="0"/>
          <a:lstStyle/>
          <a:p>
            <a:pPr marL="172212">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5" name="object 45"/>
          <p:cNvSpPr txBox="1"/>
          <p:nvPr/>
        </p:nvSpPr>
        <p:spPr>
          <a:xfrm>
            <a:off x="6675438" y="15240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4" name="object 44"/>
          <p:cNvSpPr txBox="1"/>
          <p:nvPr/>
        </p:nvSpPr>
        <p:spPr>
          <a:xfrm>
            <a:off x="1066800" y="2182813"/>
            <a:ext cx="1401763" cy="920750"/>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8405" name="object 43"/>
          <p:cNvSpPr txBox="1">
            <a:spLocks noChangeArrowheads="1"/>
          </p:cNvSpPr>
          <p:nvPr/>
        </p:nvSpPr>
        <p:spPr bwMode="auto">
          <a:xfrm>
            <a:off x="2468563" y="21828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2" name="object 42"/>
          <p:cNvSpPr txBox="1"/>
          <p:nvPr/>
        </p:nvSpPr>
        <p:spPr>
          <a:xfrm>
            <a:off x="3200400" y="2182813"/>
            <a:ext cx="609600" cy="373062"/>
          </a:xfrm>
          <a:prstGeom prst="rect">
            <a:avLst/>
          </a:prstGeom>
        </p:spPr>
        <p:txBody>
          <a:bodyPr lIns="0" tIns="0" rIns="0" bIns="0"/>
          <a:lstStyle/>
          <a:p>
            <a:pPr>
              <a:lnSpc>
                <a:spcPts val="600"/>
              </a:lnSpc>
              <a:spcBef>
                <a:spcPts val="36"/>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58407" name="object 41"/>
          <p:cNvSpPr txBox="1">
            <a:spLocks noChangeArrowheads="1"/>
          </p:cNvSpPr>
          <p:nvPr/>
        </p:nvSpPr>
        <p:spPr bwMode="auto">
          <a:xfrm>
            <a:off x="3810000" y="21828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0" name="object 40"/>
          <p:cNvSpPr txBox="1"/>
          <p:nvPr/>
        </p:nvSpPr>
        <p:spPr>
          <a:xfrm>
            <a:off x="3870325" y="2182813"/>
            <a:ext cx="930275" cy="373062"/>
          </a:xfrm>
          <a:prstGeom prst="rect">
            <a:avLst/>
          </a:prstGeom>
        </p:spPr>
        <p:txBody>
          <a:bodyPr lIns="0" tIns="0" rIns="0" bIns="0"/>
          <a:lstStyle/>
          <a:p>
            <a:pPr>
              <a:lnSpc>
                <a:spcPts val="1200"/>
              </a:lnSpc>
              <a:spcBef>
                <a:spcPts val="40"/>
              </a:spcBef>
              <a:defRPr/>
            </a:pPr>
            <a:endParaRPr sz="1200"/>
          </a:p>
          <a:p>
            <a:pPr marL="412750">
              <a:lnSpc>
                <a:spcPts val="1695"/>
              </a:lnSpc>
              <a:spcBef>
                <a:spcPts val="84"/>
              </a:spcBef>
              <a:defRPr/>
            </a:pPr>
            <a:r>
              <a:rPr sz="2700" baseline="-11273" dirty="0">
                <a:latin typeface="Arial"/>
                <a:cs typeface="Arial"/>
              </a:rPr>
              <a:t>(</a:t>
            </a:r>
            <a:r>
              <a:rPr sz="2700" spc="4" baseline="-11273" dirty="0">
                <a:latin typeface="Arial"/>
                <a:cs typeface="Arial"/>
              </a:rPr>
              <a:t>+</a:t>
            </a:r>
            <a:r>
              <a:rPr sz="2700" baseline="-11273" dirty="0">
                <a:latin typeface="Arial"/>
                <a:cs typeface="Arial"/>
              </a:rPr>
              <a:t>)</a:t>
            </a:r>
            <a:endParaRPr>
              <a:latin typeface="Arial"/>
              <a:cs typeface="Arial"/>
            </a:endParaRPr>
          </a:p>
        </p:txBody>
      </p:sp>
      <p:sp>
        <p:nvSpPr>
          <p:cNvPr id="39" name="object 39"/>
          <p:cNvSpPr txBox="1"/>
          <p:nvPr/>
        </p:nvSpPr>
        <p:spPr>
          <a:xfrm>
            <a:off x="4800600" y="21828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38" name="object 38"/>
          <p:cNvSpPr txBox="1"/>
          <p:nvPr/>
        </p:nvSpPr>
        <p:spPr>
          <a:xfrm>
            <a:off x="5410200" y="2182813"/>
            <a:ext cx="838200" cy="373062"/>
          </a:xfrm>
          <a:prstGeom prst="rect">
            <a:avLst/>
          </a:prstGeom>
        </p:spPr>
        <p:txBody>
          <a:bodyPr lIns="0" tIns="0" rIns="0" bIns="0"/>
          <a:lstStyle/>
          <a:p>
            <a:pPr marL="92328">
              <a:lnSpc>
                <a:spcPct val="95825"/>
              </a:lnSpc>
              <a:spcBef>
                <a:spcPts val="420"/>
              </a:spcBef>
              <a:defRPr/>
            </a:pPr>
            <a:r>
              <a:rPr sz="1600" dirty="0">
                <a:solidFill>
                  <a:srgbClr val="99CC00"/>
                </a:solidFill>
                <a:latin typeface="Arial"/>
                <a:cs typeface="Arial"/>
              </a:rPr>
              <a:t>40</a:t>
            </a:r>
            <a:r>
              <a:rPr sz="1600" spc="-4" dirty="0">
                <a:solidFill>
                  <a:srgbClr val="003366"/>
                </a:solidFill>
                <a:latin typeface="Arial"/>
                <a:cs typeface="Arial"/>
              </a:rPr>
              <a:t>-</a:t>
            </a:r>
            <a:r>
              <a:rPr sz="1600" dirty="0">
                <a:solidFill>
                  <a:srgbClr val="003366"/>
                </a:solidFill>
                <a:latin typeface="Arial"/>
                <a:cs typeface="Arial"/>
              </a:rPr>
              <a:t>10=</a:t>
            </a:r>
            <a:endParaRPr sz="1600">
              <a:latin typeface="Arial"/>
              <a:cs typeface="Arial"/>
            </a:endParaRPr>
          </a:p>
        </p:txBody>
      </p:sp>
      <p:sp>
        <p:nvSpPr>
          <p:cNvPr id="37" name="object 37"/>
          <p:cNvSpPr txBox="1"/>
          <p:nvPr/>
        </p:nvSpPr>
        <p:spPr>
          <a:xfrm>
            <a:off x="6248400" y="2182813"/>
            <a:ext cx="427038" cy="373062"/>
          </a:xfrm>
          <a:prstGeom prst="rect">
            <a:avLst/>
          </a:prstGeom>
        </p:spPr>
        <p:txBody>
          <a:bodyPr lIns="0" tIns="0" rIns="0" bIns="0"/>
          <a:lstStyle/>
          <a:p>
            <a:pPr>
              <a:lnSpc>
                <a:spcPts val="600"/>
              </a:lnSpc>
              <a:spcBef>
                <a:spcPts val="36"/>
              </a:spcBef>
              <a:defRPr/>
            </a:pPr>
            <a:endParaRPr sz="600"/>
          </a:p>
          <a:p>
            <a:pPr marL="172465">
              <a:lnSpc>
                <a:spcPct val="95825"/>
              </a:lnSpc>
              <a:defRPr/>
            </a:pPr>
            <a:r>
              <a:rPr sz="1600" dirty="0">
                <a:solidFill>
                  <a:srgbClr val="FF0000"/>
                </a:solidFill>
                <a:latin typeface="Arial"/>
                <a:cs typeface="Arial"/>
              </a:rPr>
              <a:t>8</a:t>
            </a:r>
            <a:endParaRPr sz="1600">
              <a:latin typeface="Arial"/>
              <a:cs typeface="Arial"/>
            </a:endParaRPr>
          </a:p>
        </p:txBody>
      </p:sp>
      <p:sp>
        <p:nvSpPr>
          <p:cNvPr id="36" name="object 36"/>
          <p:cNvSpPr txBox="1"/>
          <p:nvPr/>
        </p:nvSpPr>
        <p:spPr>
          <a:xfrm>
            <a:off x="6675438" y="2182813"/>
            <a:ext cx="1401762" cy="920750"/>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8413" name="object 35"/>
          <p:cNvSpPr txBox="1">
            <a:spLocks noChangeArrowheads="1"/>
          </p:cNvSpPr>
          <p:nvPr/>
        </p:nvSpPr>
        <p:spPr bwMode="auto">
          <a:xfrm>
            <a:off x="2468563" y="2555875"/>
            <a:ext cx="1401762" cy="54768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4" name="object 34"/>
          <p:cNvSpPr txBox="1"/>
          <p:nvPr/>
        </p:nvSpPr>
        <p:spPr>
          <a:xfrm>
            <a:off x="3870325" y="2555875"/>
            <a:ext cx="1539875" cy="547688"/>
          </a:xfrm>
          <a:prstGeom prst="rect">
            <a:avLst/>
          </a:prstGeom>
        </p:spPr>
        <p:txBody>
          <a:bodyPr lIns="0" tIns="0" rIns="0" bIns="0"/>
          <a:lstStyle/>
          <a:p>
            <a:pPr marL="92075">
              <a:lnSpc>
                <a:spcPts val="1630"/>
              </a:lnSpc>
              <a:spcBef>
                <a:spcPts val="81"/>
              </a:spcBef>
              <a:defRPr/>
            </a:pPr>
            <a:r>
              <a:rPr sz="1600" dirty="0">
                <a:solidFill>
                  <a:srgbClr val="99CC00"/>
                </a:solidFill>
                <a:latin typeface="Arial"/>
                <a:cs typeface="Arial"/>
              </a:rPr>
              <a:t>50</a:t>
            </a:r>
            <a:r>
              <a:rPr sz="1600" dirty="0">
                <a:solidFill>
                  <a:srgbClr val="003366"/>
                </a:solidFill>
                <a:latin typeface="Arial"/>
                <a:cs typeface="Arial"/>
              </a:rPr>
              <a:t>+1</a:t>
            </a:r>
            <a:r>
              <a:rPr sz="1600" spc="4" dirty="0">
                <a:solidFill>
                  <a:srgbClr val="003366"/>
                </a:solidFill>
                <a:latin typeface="Arial"/>
                <a:cs typeface="Arial"/>
              </a:rPr>
              <a:t>0</a:t>
            </a:r>
            <a:r>
              <a:rPr sz="1600" dirty="0">
                <a:solidFill>
                  <a:srgbClr val="003366"/>
                </a:solidFill>
                <a:latin typeface="Arial"/>
                <a:cs typeface="Arial"/>
              </a:rPr>
              <a:t>=</a:t>
            </a:r>
            <a:endParaRPr sz="1600">
              <a:latin typeface="Arial"/>
              <a:cs typeface="Arial"/>
            </a:endParaRPr>
          </a:p>
          <a:p>
            <a:pPr marL="92075">
              <a:lnSpc>
                <a:spcPct val="95825"/>
              </a:lnSpc>
              <a:spcBef>
                <a:spcPts val="383"/>
              </a:spcBef>
              <a:defRPr/>
            </a:pPr>
            <a:r>
              <a:rPr sz="1600" dirty="0">
                <a:solidFill>
                  <a:srgbClr val="003366"/>
                </a:solidFill>
                <a:latin typeface="Arial"/>
                <a:cs typeface="Arial"/>
              </a:rPr>
              <a:t>60</a:t>
            </a:r>
            <a:endParaRPr sz="1600">
              <a:latin typeface="Arial"/>
              <a:cs typeface="Arial"/>
            </a:endParaRPr>
          </a:p>
        </p:txBody>
      </p:sp>
      <p:sp>
        <p:nvSpPr>
          <p:cNvPr id="33" name="object 33"/>
          <p:cNvSpPr txBox="1"/>
          <p:nvPr/>
        </p:nvSpPr>
        <p:spPr>
          <a:xfrm>
            <a:off x="5410200" y="2555875"/>
            <a:ext cx="1265238" cy="547688"/>
          </a:xfrm>
          <a:prstGeom prst="rect">
            <a:avLst/>
          </a:prstGeom>
        </p:spPr>
        <p:txBody>
          <a:bodyPr lIns="0" tIns="0" rIns="0" bIns="0"/>
          <a:lstStyle/>
          <a:p>
            <a:pPr marL="92328">
              <a:lnSpc>
                <a:spcPts val="1630"/>
              </a:lnSpc>
              <a:spcBef>
                <a:spcPts val="81"/>
              </a:spcBef>
              <a:defRPr/>
            </a:pPr>
            <a:r>
              <a:rPr sz="1600" dirty="0">
                <a:solidFill>
                  <a:srgbClr val="003366"/>
                </a:solidFill>
                <a:latin typeface="Arial"/>
                <a:cs typeface="Arial"/>
              </a:rPr>
              <a:t>30    </a:t>
            </a:r>
            <a:r>
              <a:rPr sz="1600" spc="192" dirty="0">
                <a:solidFill>
                  <a:srgbClr val="003366"/>
                </a:solidFill>
                <a:latin typeface="Arial"/>
                <a:cs typeface="Arial"/>
              </a:rPr>
              <a:t> </a:t>
            </a:r>
            <a:r>
              <a:rPr sz="2700" baseline="3220" dirty="0">
                <a:latin typeface="Arial"/>
                <a:cs typeface="Arial"/>
              </a:rPr>
              <a:t>(-)</a:t>
            </a:r>
            <a:endParaRPr>
              <a:latin typeface="Arial"/>
              <a:cs typeface="Arial"/>
            </a:endParaRPr>
          </a:p>
        </p:txBody>
      </p:sp>
      <p:sp>
        <p:nvSpPr>
          <p:cNvPr id="32" name="object 32"/>
          <p:cNvSpPr txBox="1"/>
          <p:nvPr/>
        </p:nvSpPr>
        <p:spPr>
          <a:xfrm>
            <a:off x="1066800" y="3103563"/>
            <a:ext cx="1401763" cy="658812"/>
          </a:xfrm>
          <a:prstGeom prst="rect">
            <a:avLst/>
          </a:prstGeom>
        </p:spPr>
        <p:txBody>
          <a:bodyPr lIns="0" tIns="0" rIns="0" bIns="0"/>
          <a:lstStyle/>
          <a:p>
            <a:pPr marL="31153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8417" name="object 31"/>
          <p:cNvSpPr txBox="1">
            <a:spLocks noChangeArrowheads="1"/>
          </p:cNvSpPr>
          <p:nvPr/>
        </p:nvSpPr>
        <p:spPr bwMode="auto">
          <a:xfrm>
            <a:off x="2468563" y="3103563"/>
            <a:ext cx="731837"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0" name="object 30"/>
          <p:cNvSpPr txBox="1"/>
          <p:nvPr/>
        </p:nvSpPr>
        <p:spPr>
          <a:xfrm>
            <a:off x="3200400" y="3103563"/>
            <a:ext cx="609600" cy="366712"/>
          </a:xfrm>
          <a:prstGeom prst="rect">
            <a:avLst/>
          </a:prstGeom>
        </p:spPr>
        <p:txBody>
          <a:bodyPr lIns="0" tIns="0" rIns="0" bIns="0"/>
          <a:lstStyle/>
          <a:p>
            <a:pPr>
              <a:lnSpc>
                <a:spcPts val="550"/>
              </a:lnSpc>
              <a:spcBef>
                <a:spcPts val="40"/>
              </a:spcBef>
              <a:defRPr/>
            </a:pPr>
            <a:endParaRPr sz="550"/>
          </a:p>
          <a:p>
            <a:pPr marL="191770">
              <a:lnSpc>
                <a:spcPct val="95825"/>
              </a:lnSpc>
              <a:defRPr/>
            </a:pPr>
            <a:r>
              <a:rPr sz="1600" dirty="0">
                <a:solidFill>
                  <a:srgbClr val="FF0000"/>
                </a:solidFill>
                <a:latin typeface="Arial"/>
                <a:cs typeface="Arial"/>
              </a:rPr>
              <a:t>15</a:t>
            </a:r>
            <a:endParaRPr sz="1600">
              <a:latin typeface="Arial"/>
              <a:cs typeface="Arial"/>
            </a:endParaRPr>
          </a:p>
        </p:txBody>
      </p:sp>
      <p:sp>
        <p:nvSpPr>
          <p:cNvPr id="58419" name="object 29"/>
          <p:cNvSpPr txBox="1">
            <a:spLocks noChangeArrowheads="1"/>
          </p:cNvSpPr>
          <p:nvPr/>
        </p:nvSpPr>
        <p:spPr bwMode="auto">
          <a:xfrm>
            <a:off x="3810000" y="3103563"/>
            <a:ext cx="60325"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8" name="object 28"/>
          <p:cNvSpPr txBox="1"/>
          <p:nvPr/>
        </p:nvSpPr>
        <p:spPr>
          <a:xfrm>
            <a:off x="3870325" y="3103563"/>
            <a:ext cx="854075" cy="366712"/>
          </a:xfrm>
          <a:prstGeom prst="rect">
            <a:avLst/>
          </a:prstGeom>
        </p:spPr>
        <p:txBody>
          <a:bodyPr lIns="0" tIns="0" rIns="0" bIns="0"/>
          <a:lstStyle/>
          <a:p>
            <a:pPr>
              <a:lnSpc>
                <a:spcPts val="550"/>
              </a:lnSpc>
              <a:spcBef>
                <a:spcPts val="44"/>
              </a:spcBef>
              <a:defRPr/>
            </a:pPr>
            <a:endParaRPr sz="550"/>
          </a:p>
          <a:p>
            <a:pPr marL="412750">
              <a:lnSpc>
                <a:spcPct val="95825"/>
              </a:lnSpc>
              <a:defRPr/>
            </a:pPr>
            <a:r>
              <a:rPr dirty="0">
                <a:latin typeface="Arial"/>
                <a:cs typeface="Arial"/>
              </a:rPr>
              <a:t>(-)</a:t>
            </a:r>
            <a:endParaRPr>
              <a:latin typeface="Arial"/>
              <a:cs typeface="Arial"/>
            </a:endParaRPr>
          </a:p>
        </p:txBody>
      </p:sp>
      <p:sp>
        <p:nvSpPr>
          <p:cNvPr id="27" name="object 27"/>
          <p:cNvSpPr txBox="1"/>
          <p:nvPr/>
        </p:nvSpPr>
        <p:spPr>
          <a:xfrm>
            <a:off x="4724400" y="3103563"/>
            <a:ext cx="609600" cy="366712"/>
          </a:xfrm>
          <a:prstGeom prst="rect">
            <a:avLst/>
          </a:prstGeom>
        </p:spPr>
        <p:txBody>
          <a:bodyPr lIns="0" tIns="0" rIns="0" bIns="0"/>
          <a:lstStyle/>
          <a:p>
            <a:pPr>
              <a:lnSpc>
                <a:spcPts val="550"/>
              </a:lnSpc>
              <a:spcBef>
                <a:spcPts val="40"/>
              </a:spcBef>
              <a:defRPr/>
            </a:pPr>
            <a:endParaRPr sz="550"/>
          </a:p>
          <a:p>
            <a:pPr marL="192024">
              <a:lnSpc>
                <a:spcPct val="95825"/>
              </a:lnSpc>
              <a:defRPr/>
            </a:pPr>
            <a:r>
              <a:rPr sz="1600" dirty="0">
                <a:solidFill>
                  <a:srgbClr val="FF0000"/>
                </a:solidFill>
                <a:latin typeface="Arial"/>
                <a:cs typeface="Arial"/>
              </a:rPr>
              <a:t>20</a:t>
            </a:r>
            <a:endParaRPr sz="1600">
              <a:latin typeface="Arial"/>
              <a:cs typeface="Arial"/>
            </a:endParaRPr>
          </a:p>
        </p:txBody>
      </p:sp>
      <p:sp>
        <p:nvSpPr>
          <p:cNvPr id="58422" name="object 26"/>
          <p:cNvSpPr txBox="1">
            <a:spLocks noChangeArrowheads="1"/>
          </p:cNvSpPr>
          <p:nvPr/>
        </p:nvSpPr>
        <p:spPr bwMode="auto">
          <a:xfrm>
            <a:off x="5334000" y="3103563"/>
            <a:ext cx="76200"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23" name="object 25"/>
          <p:cNvSpPr txBox="1">
            <a:spLocks noChangeArrowheads="1"/>
          </p:cNvSpPr>
          <p:nvPr/>
        </p:nvSpPr>
        <p:spPr bwMode="auto">
          <a:xfrm>
            <a:off x="5410200" y="3103563"/>
            <a:ext cx="685800"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4" name="object 24"/>
          <p:cNvSpPr txBox="1"/>
          <p:nvPr/>
        </p:nvSpPr>
        <p:spPr>
          <a:xfrm>
            <a:off x="6096000" y="3103563"/>
            <a:ext cx="579438" cy="366712"/>
          </a:xfrm>
          <a:prstGeom prst="rect">
            <a:avLst/>
          </a:prstGeom>
        </p:spPr>
        <p:txBody>
          <a:bodyPr lIns="0" tIns="0" rIns="0" bIns="0"/>
          <a:lstStyle/>
          <a:p>
            <a:pPr>
              <a:lnSpc>
                <a:spcPts val="550"/>
              </a:lnSpc>
              <a:spcBef>
                <a:spcPts val="40"/>
              </a:spcBef>
              <a:defRPr/>
            </a:pPr>
            <a:endParaRPr sz="550"/>
          </a:p>
          <a:p>
            <a:pPr marL="192024">
              <a:lnSpc>
                <a:spcPct val="95825"/>
              </a:lnSpc>
              <a:defRPr/>
            </a:pPr>
            <a:r>
              <a:rPr sz="1600" dirty="0">
                <a:solidFill>
                  <a:srgbClr val="FF0000"/>
                </a:solidFill>
                <a:latin typeface="Arial"/>
                <a:cs typeface="Arial"/>
              </a:rPr>
              <a:t>10</a:t>
            </a:r>
            <a:endParaRPr sz="1600">
              <a:latin typeface="Arial"/>
              <a:cs typeface="Arial"/>
            </a:endParaRPr>
          </a:p>
        </p:txBody>
      </p:sp>
      <p:sp>
        <p:nvSpPr>
          <p:cNvPr id="23" name="object 23"/>
          <p:cNvSpPr txBox="1"/>
          <p:nvPr/>
        </p:nvSpPr>
        <p:spPr>
          <a:xfrm>
            <a:off x="6675438" y="3103563"/>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8426" name="object 22"/>
          <p:cNvSpPr txBox="1">
            <a:spLocks noChangeArrowheads="1"/>
          </p:cNvSpPr>
          <p:nvPr/>
        </p:nvSpPr>
        <p:spPr bwMode="auto">
          <a:xfrm>
            <a:off x="2468563" y="3470275"/>
            <a:ext cx="1401762" cy="292100"/>
          </a:xfrm>
          <a:prstGeom prst="rect">
            <a:avLst/>
          </a:prstGeom>
          <a:noFill/>
          <a:ln w="9525">
            <a:noFill/>
            <a:miter lim="800000"/>
            <a:headEnd/>
            <a:tailEnd/>
          </a:ln>
        </p:spPr>
        <p:txBody>
          <a:bodyPr lIns="0" tIns="0" rIns="0" bIns="0"/>
          <a:lstStyle/>
          <a:p>
            <a:pPr marL="90488">
              <a:lnSpc>
                <a:spcPts val="1675"/>
              </a:lnSpc>
              <a:spcBef>
                <a:spcPts val="88"/>
              </a:spcBef>
            </a:pPr>
            <a:r>
              <a:rPr lang="id-ID" sz="1600">
                <a:solidFill>
                  <a:srgbClr val="990000"/>
                </a:solidFill>
                <a:cs typeface="Arial" charset="0"/>
              </a:rPr>
              <a:t>50</a:t>
            </a:r>
            <a:endParaRPr lang="id-ID" sz="1600">
              <a:cs typeface="Arial" charset="0"/>
            </a:endParaRPr>
          </a:p>
        </p:txBody>
      </p:sp>
      <p:sp>
        <p:nvSpPr>
          <p:cNvPr id="21" name="object 21"/>
          <p:cNvSpPr txBox="1"/>
          <p:nvPr/>
        </p:nvSpPr>
        <p:spPr>
          <a:xfrm>
            <a:off x="3870325" y="3470275"/>
            <a:ext cx="1539875" cy="292100"/>
          </a:xfrm>
          <a:prstGeom prst="rect">
            <a:avLst/>
          </a:prstGeom>
        </p:spPr>
        <p:txBody>
          <a:bodyPr lIns="0" tIns="0" rIns="0" bIns="0"/>
          <a:lstStyle/>
          <a:p>
            <a:pPr marL="92075">
              <a:lnSpc>
                <a:spcPts val="1680"/>
              </a:lnSpc>
              <a:spcBef>
                <a:spcPts val="84"/>
              </a:spcBef>
              <a:defRPr/>
            </a:pPr>
            <a:r>
              <a:rPr sz="1600" dirty="0">
                <a:solidFill>
                  <a:srgbClr val="003366"/>
                </a:solidFill>
                <a:latin typeface="Arial"/>
                <a:cs typeface="Arial"/>
              </a:rPr>
              <a:t>10</a:t>
            </a:r>
            <a:r>
              <a:rPr sz="1600" spc="-4" dirty="0">
                <a:solidFill>
                  <a:srgbClr val="003366"/>
                </a:solidFill>
                <a:latin typeface="Arial"/>
                <a:cs typeface="Arial"/>
              </a:rPr>
              <a:t>-</a:t>
            </a:r>
            <a:r>
              <a:rPr sz="1600" dirty="0">
                <a:solidFill>
                  <a:srgbClr val="003366"/>
                </a:solidFill>
                <a:latin typeface="Arial"/>
                <a:cs typeface="Arial"/>
              </a:rPr>
              <a:t>10</a:t>
            </a:r>
            <a:r>
              <a:rPr sz="1600" spc="4" dirty="0">
                <a:solidFill>
                  <a:srgbClr val="003366"/>
                </a:solidFill>
                <a:latin typeface="Arial"/>
                <a:cs typeface="Arial"/>
              </a:rPr>
              <a:t>=</a:t>
            </a:r>
            <a:r>
              <a:rPr sz="1600" dirty="0">
                <a:solidFill>
                  <a:srgbClr val="003366"/>
                </a:solidFill>
                <a:latin typeface="Arial"/>
                <a:cs typeface="Arial"/>
              </a:rPr>
              <a:t>0</a:t>
            </a:r>
            <a:endParaRPr sz="1600">
              <a:latin typeface="Arial"/>
              <a:cs typeface="Arial"/>
            </a:endParaRPr>
          </a:p>
        </p:txBody>
      </p:sp>
      <p:sp>
        <p:nvSpPr>
          <p:cNvPr id="20" name="object 20"/>
          <p:cNvSpPr txBox="1"/>
          <p:nvPr/>
        </p:nvSpPr>
        <p:spPr>
          <a:xfrm>
            <a:off x="5410200" y="3470275"/>
            <a:ext cx="1265238" cy="292100"/>
          </a:xfrm>
          <a:prstGeom prst="rect">
            <a:avLst/>
          </a:prstGeom>
        </p:spPr>
        <p:txBody>
          <a:bodyPr lIns="0" tIns="0" rIns="0" bIns="0"/>
          <a:lstStyle/>
          <a:p>
            <a:pPr marL="315213">
              <a:lnSpc>
                <a:spcPts val="1680"/>
              </a:lnSpc>
              <a:spcBef>
                <a:spcPts val="84"/>
              </a:spcBef>
              <a:defRPr/>
            </a:pPr>
            <a:r>
              <a:rPr sz="2700" baseline="3220" dirty="0">
                <a:latin typeface="Arial"/>
                <a:cs typeface="Arial"/>
              </a:rPr>
              <a:t>+ </a:t>
            </a:r>
            <a:r>
              <a:rPr sz="2700" spc="383" baseline="3220" dirty="0">
                <a:latin typeface="Arial"/>
                <a:cs typeface="Arial"/>
              </a:rPr>
              <a:t> </a:t>
            </a:r>
            <a:r>
              <a:rPr sz="1600" spc="4" dirty="0">
                <a:latin typeface="Arial"/>
                <a:cs typeface="Arial"/>
              </a:rPr>
              <a:t>+</a:t>
            </a:r>
            <a:r>
              <a:rPr sz="1600" dirty="0">
                <a:solidFill>
                  <a:srgbClr val="003366"/>
                </a:solidFill>
                <a:latin typeface="Arial"/>
                <a:cs typeface="Arial"/>
              </a:rPr>
              <a:t>10</a:t>
            </a:r>
            <a:endParaRPr sz="1600">
              <a:latin typeface="Arial"/>
              <a:cs typeface="Arial"/>
            </a:endParaRPr>
          </a:p>
        </p:txBody>
      </p:sp>
      <p:sp>
        <p:nvSpPr>
          <p:cNvPr id="19" name="object 19"/>
          <p:cNvSpPr txBox="1"/>
          <p:nvPr/>
        </p:nvSpPr>
        <p:spPr>
          <a:xfrm>
            <a:off x="1066800" y="3762375"/>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8430" name="object 18"/>
          <p:cNvSpPr txBox="1">
            <a:spLocks noChangeArrowheads="1"/>
          </p:cNvSpPr>
          <p:nvPr/>
        </p:nvSpPr>
        <p:spPr bwMode="auto">
          <a:xfrm>
            <a:off x="2468563" y="3762375"/>
            <a:ext cx="731837"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31" name="object 17"/>
          <p:cNvSpPr txBox="1">
            <a:spLocks noChangeArrowheads="1"/>
          </p:cNvSpPr>
          <p:nvPr/>
        </p:nvSpPr>
        <p:spPr bwMode="auto">
          <a:xfrm>
            <a:off x="3200400" y="3762375"/>
            <a:ext cx="609600"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25</a:t>
            </a:r>
            <a:endParaRPr lang="id-ID" sz="1600">
              <a:cs typeface="Arial" charset="0"/>
            </a:endParaRPr>
          </a:p>
        </p:txBody>
      </p:sp>
      <p:sp>
        <p:nvSpPr>
          <p:cNvPr id="58432" name="object 16"/>
          <p:cNvSpPr txBox="1">
            <a:spLocks noChangeArrowheads="1"/>
          </p:cNvSpPr>
          <p:nvPr/>
        </p:nvSpPr>
        <p:spPr bwMode="auto">
          <a:xfrm>
            <a:off x="3810000" y="3762375"/>
            <a:ext cx="60325"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33" name="object 15"/>
          <p:cNvSpPr txBox="1">
            <a:spLocks noChangeArrowheads="1"/>
          </p:cNvSpPr>
          <p:nvPr/>
        </p:nvSpPr>
        <p:spPr bwMode="auto">
          <a:xfrm>
            <a:off x="3870325" y="3762375"/>
            <a:ext cx="854075"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34" name="object 14"/>
          <p:cNvSpPr txBox="1">
            <a:spLocks noChangeArrowheads="1"/>
          </p:cNvSpPr>
          <p:nvPr/>
        </p:nvSpPr>
        <p:spPr bwMode="auto">
          <a:xfrm>
            <a:off x="4724400" y="3762375"/>
            <a:ext cx="609600"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10</a:t>
            </a:r>
            <a:endParaRPr lang="id-ID" sz="1600">
              <a:cs typeface="Arial" charset="0"/>
            </a:endParaRPr>
          </a:p>
        </p:txBody>
      </p:sp>
      <p:sp>
        <p:nvSpPr>
          <p:cNvPr id="58435" name="object 13"/>
          <p:cNvSpPr txBox="1">
            <a:spLocks noChangeArrowheads="1"/>
          </p:cNvSpPr>
          <p:nvPr/>
        </p:nvSpPr>
        <p:spPr bwMode="auto">
          <a:xfrm>
            <a:off x="5334000" y="3762375"/>
            <a:ext cx="76200"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36" name="object 12"/>
          <p:cNvSpPr txBox="1">
            <a:spLocks noChangeArrowheads="1"/>
          </p:cNvSpPr>
          <p:nvPr/>
        </p:nvSpPr>
        <p:spPr bwMode="auto">
          <a:xfrm>
            <a:off x="5410200" y="3762375"/>
            <a:ext cx="685800"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37" name="object 11"/>
          <p:cNvSpPr txBox="1">
            <a:spLocks noChangeArrowheads="1"/>
          </p:cNvSpPr>
          <p:nvPr/>
        </p:nvSpPr>
        <p:spPr bwMode="auto">
          <a:xfrm>
            <a:off x="6096000" y="3762375"/>
            <a:ext cx="579438"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19</a:t>
            </a:r>
            <a:endParaRPr lang="id-ID" sz="1600">
              <a:cs typeface="Arial" charset="0"/>
            </a:endParaRPr>
          </a:p>
        </p:txBody>
      </p:sp>
      <p:sp>
        <p:nvSpPr>
          <p:cNvPr id="10" name="object 10"/>
          <p:cNvSpPr txBox="1"/>
          <p:nvPr/>
        </p:nvSpPr>
        <p:spPr>
          <a:xfrm>
            <a:off x="6675438" y="3762375"/>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8439" name="object 9"/>
          <p:cNvSpPr txBox="1">
            <a:spLocks noChangeArrowheads="1"/>
          </p:cNvSpPr>
          <p:nvPr/>
        </p:nvSpPr>
        <p:spPr bwMode="auto">
          <a:xfrm>
            <a:off x="2468563" y="4079875"/>
            <a:ext cx="1401762" cy="3968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8440" name="object 8"/>
          <p:cNvSpPr txBox="1">
            <a:spLocks noChangeArrowheads="1"/>
          </p:cNvSpPr>
          <p:nvPr/>
        </p:nvSpPr>
        <p:spPr bwMode="auto">
          <a:xfrm>
            <a:off x="3870325" y="4079875"/>
            <a:ext cx="1539875" cy="396875"/>
          </a:xfrm>
          <a:prstGeom prst="rect">
            <a:avLst/>
          </a:prstGeom>
          <a:noFill/>
          <a:ln w="9525">
            <a:noFill/>
            <a:miter lim="800000"/>
            <a:headEnd/>
            <a:tailEnd/>
          </a:ln>
        </p:spPr>
        <p:txBody>
          <a:bodyPr lIns="0" tIns="0" rIns="0" bIns="0"/>
          <a:lstStyle/>
          <a:p>
            <a:pPr marL="92075">
              <a:lnSpc>
                <a:spcPct val="96000"/>
              </a:lnSpc>
              <a:spcBef>
                <a:spcPts val="225"/>
              </a:spcBef>
            </a:pPr>
            <a:r>
              <a:rPr lang="id-ID" sz="1600">
                <a:solidFill>
                  <a:srgbClr val="99CC00"/>
                </a:solidFill>
                <a:cs typeface="Arial" charset="0"/>
              </a:rPr>
              <a:t>50</a:t>
            </a:r>
            <a:endParaRPr lang="id-ID" sz="1600">
              <a:cs typeface="Arial" charset="0"/>
            </a:endParaRPr>
          </a:p>
        </p:txBody>
      </p:sp>
      <p:sp>
        <p:nvSpPr>
          <p:cNvPr id="58441" name="object 7"/>
          <p:cNvSpPr txBox="1">
            <a:spLocks noChangeArrowheads="1"/>
          </p:cNvSpPr>
          <p:nvPr/>
        </p:nvSpPr>
        <p:spPr bwMode="auto">
          <a:xfrm>
            <a:off x="5410200" y="4079875"/>
            <a:ext cx="1265238" cy="3968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6" name="object 6"/>
          <p:cNvSpPr txBox="1"/>
          <p:nvPr/>
        </p:nvSpPr>
        <p:spPr>
          <a:xfrm>
            <a:off x="1066800" y="4476750"/>
            <a:ext cx="1401763" cy="658813"/>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468563" y="4476750"/>
            <a:ext cx="1401762" cy="65881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870325" y="4476750"/>
            <a:ext cx="1539875" cy="65881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410200" y="4476750"/>
            <a:ext cx="1265238" cy="65881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675438" y="4476750"/>
            <a:ext cx="1401762" cy="658813"/>
          </a:xfrm>
          <a:prstGeom prst="rect">
            <a:avLst/>
          </a:prstGeom>
        </p:spPr>
        <p:txBody>
          <a:bodyPr lIns="0" tIns="0" rIns="0" bIns="0"/>
          <a:lstStyle/>
          <a:p>
            <a:pPr>
              <a:lnSpc>
                <a:spcPts val="700"/>
              </a:lnSpc>
              <a:spcBef>
                <a:spcPts val="38"/>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bject 53"/>
          <p:cNvSpPr>
            <a:spLocks noChangeArrowheads="1"/>
          </p:cNvSpPr>
          <p:nvPr/>
        </p:nvSpPr>
        <p:spPr bwMode="auto">
          <a:xfrm>
            <a:off x="2544763" y="1128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9395" name="object 54"/>
          <p:cNvSpPr>
            <a:spLocks noChangeArrowheads="1"/>
          </p:cNvSpPr>
          <p:nvPr/>
        </p:nvSpPr>
        <p:spPr bwMode="auto">
          <a:xfrm>
            <a:off x="3946525" y="1128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9396" name="object 55"/>
          <p:cNvSpPr>
            <a:spLocks noChangeArrowheads="1"/>
          </p:cNvSpPr>
          <p:nvPr/>
        </p:nvSpPr>
        <p:spPr bwMode="auto">
          <a:xfrm>
            <a:off x="5486400" y="1128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9397" name="object 56"/>
          <p:cNvSpPr>
            <a:spLocks noChangeArrowheads="1"/>
          </p:cNvSpPr>
          <p:nvPr/>
        </p:nvSpPr>
        <p:spPr bwMode="auto">
          <a:xfrm>
            <a:off x="6751638" y="1128713"/>
            <a:ext cx="0" cy="3640137"/>
          </a:xfrm>
          <a:custGeom>
            <a:avLst/>
            <a:gdLst>
              <a:gd name="T0" fmla="*/ 0 h 3639820"/>
              <a:gd name="T1" fmla="*/ 3639820 h 3639820"/>
            </a:gdLst>
            <a:ahLst/>
            <a:cxnLst/>
            <a:rect l="0" t="T0" r="0" b="T1"/>
            <a:pathLst>
              <a:path h="3639820">
                <a:moveTo>
                  <a:pt x="0" y="0"/>
                </a:moveTo>
                <a:lnTo>
                  <a:pt x="0" y="3639820"/>
                </a:lnTo>
              </a:path>
            </a:pathLst>
          </a:custGeom>
          <a:noFill/>
          <a:ln w="12700">
            <a:solidFill>
              <a:srgbClr val="000000"/>
            </a:solidFill>
            <a:miter lim="800000"/>
            <a:headEnd/>
            <a:tailEnd/>
          </a:ln>
        </p:spPr>
        <p:txBody>
          <a:bodyPr lIns="0" tIns="0" rIns="0" bIns="0"/>
          <a:lstStyle/>
          <a:p>
            <a:endParaRPr lang="id-ID"/>
          </a:p>
        </p:txBody>
      </p:sp>
      <p:sp>
        <p:nvSpPr>
          <p:cNvPr id="59398" name="object 57"/>
          <p:cNvSpPr>
            <a:spLocks noChangeArrowheads="1"/>
          </p:cNvSpPr>
          <p:nvPr/>
        </p:nvSpPr>
        <p:spPr bwMode="auto">
          <a:xfrm>
            <a:off x="1128713" y="180181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9399" name="object 58"/>
          <p:cNvSpPr>
            <a:spLocks noChangeArrowheads="1"/>
          </p:cNvSpPr>
          <p:nvPr/>
        </p:nvSpPr>
        <p:spPr bwMode="auto">
          <a:xfrm>
            <a:off x="1128713" y="2722563"/>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9400" name="object 59"/>
          <p:cNvSpPr>
            <a:spLocks noChangeArrowheads="1"/>
          </p:cNvSpPr>
          <p:nvPr/>
        </p:nvSpPr>
        <p:spPr bwMode="auto">
          <a:xfrm>
            <a:off x="1128713" y="3381375"/>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9401" name="object 60"/>
          <p:cNvSpPr>
            <a:spLocks noChangeArrowheads="1"/>
          </p:cNvSpPr>
          <p:nvPr/>
        </p:nvSpPr>
        <p:spPr bwMode="auto">
          <a:xfrm>
            <a:off x="1128713" y="4095750"/>
            <a:ext cx="7038975" cy="0"/>
          </a:xfrm>
          <a:custGeom>
            <a:avLst/>
            <a:gdLst>
              <a:gd name="T0" fmla="*/ 0 w 7038911"/>
              <a:gd name="T1" fmla="*/ 7038911 w 7038911"/>
            </a:gdLst>
            <a:ahLst/>
            <a:cxnLst/>
            <a:rect l="T0" t="0" r="T1" b="0"/>
            <a:pathLst>
              <a:path w="7038911">
                <a:moveTo>
                  <a:pt x="0" y="0"/>
                </a:moveTo>
                <a:lnTo>
                  <a:pt x="7038911" y="0"/>
                </a:lnTo>
              </a:path>
            </a:pathLst>
          </a:custGeom>
          <a:noFill/>
          <a:ln w="12700">
            <a:solidFill>
              <a:srgbClr val="000000"/>
            </a:solidFill>
            <a:miter lim="800000"/>
            <a:headEnd/>
            <a:tailEnd/>
          </a:ln>
        </p:spPr>
        <p:txBody>
          <a:bodyPr lIns="0" tIns="0" rIns="0" bIns="0"/>
          <a:lstStyle/>
          <a:p>
            <a:endParaRPr lang="id-ID"/>
          </a:p>
        </p:txBody>
      </p:sp>
      <p:sp>
        <p:nvSpPr>
          <p:cNvPr id="59402" name="object 61"/>
          <p:cNvSpPr>
            <a:spLocks noChangeArrowheads="1"/>
          </p:cNvSpPr>
          <p:nvPr/>
        </p:nvSpPr>
        <p:spPr bwMode="auto">
          <a:xfrm>
            <a:off x="1143000" y="1128713"/>
            <a:ext cx="0" cy="3640137"/>
          </a:xfrm>
          <a:custGeom>
            <a:avLst/>
            <a:gdLst>
              <a:gd name="T0" fmla="*/ 0 h 3639820"/>
              <a:gd name="T1" fmla="*/ 3639820 h 3639820"/>
            </a:gdLst>
            <a:ahLst/>
            <a:cxnLst/>
            <a:rect l="0" t="T0" r="0" b="T1"/>
            <a:pathLst>
              <a:path h="3639820">
                <a:moveTo>
                  <a:pt x="0" y="0"/>
                </a:moveTo>
                <a:lnTo>
                  <a:pt x="0" y="3639820"/>
                </a:lnTo>
              </a:path>
            </a:pathLst>
          </a:custGeom>
          <a:noFill/>
          <a:ln w="28575">
            <a:solidFill>
              <a:srgbClr val="000000"/>
            </a:solidFill>
            <a:miter lim="800000"/>
            <a:headEnd/>
            <a:tailEnd/>
          </a:ln>
        </p:spPr>
        <p:txBody>
          <a:bodyPr lIns="0" tIns="0" rIns="0" bIns="0"/>
          <a:lstStyle/>
          <a:p>
            <a:endParaRPr lang="id-ID"/>
          </a:p>
        </p:txBody>
      </p:sp>
      <p:sp>
        <p:nvSpPr>
          <p:cNvPr id="59403" name="object 62"/>
          <p:cNvSpPr>
            <a:spLocks noChangeArrowheads="1"/>
          </p:cNvSpPr>
          <p:nvPr/>
        </p:nvSpPr>
        <p:spPr bwMode="auto">
          <a:xfrm>
            <a:off x="8153400" y="1128713"/>
            <a:ext cx="0" cy="3640137"/>
          </a:xfrm>
          <a:custGeom>
            <a:avLst/>
            <a:gdLst>
              <a:gd name="T0" fmla="*/ 0 h 3639820"/>
              <a:gd name="T1" fmla="*/ 3639820 h 3639820"/>
            </a:gdLst>
            <a:ahLst/>
            <a:cxnLst/>
            <a:rect l="0" t="T0" r="0" b="T1"/>
            <a:pathLst>
              <a:path h="3639820">
                <a:moveTo>
                  <a:pt x="0" y="0"/>
                </a:moveTo>
                <a:lnTo>
                  <a:pt x="0" y="3639820"/>
                </a:lnTo>
              </a:path>
            </a:pathLst>
          </a:custGeom>
          <a:noFill/>
          <a:ln w="28575">
            <a:solidFill>
              <a:srgbClr val="000000"/>
            </a:solidFill>
            <a:miter lim="800000"/>
            <a:headEnd/>
            <a:tailEnd/>
          </a:ln>
        </p:spPr>
        <p:txBody>
          <a:bodyPr lIns="0" tIns="0" rIns="0" bIns="0"/>
          <a:lstStyle/>
          <a:p>
            <a:endParaRPr lang="id-ID"/>
          </a:p>
        </p:txBody>
      </p:sp>
      <p:sp>
        <p:nvSpPr>
          <p:cNvPr id="59404" name="object 63"/>
          <p:cNvSpPr>
            <a:spLocks noChangeArrowheads="1"/>
          </p:cNvSpPr>
          <p:nvPr/>
        </p:nvSpPr>
        <p:spPr bwMode="auto">
          <a:xfrm>
            <a:off x="1128713" y="1143000"/>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9405" name="object 64"/>
          <p:cNvSpPr>
            <a:spLocks noChangeArrowheads="1"/>
          </p:cNvSpPr>
          <p:nvPr/>
        </p:nvSpPr>
        <p:spPr bwMode="auto">
          <a:xfrm>
            <a:off x="1128713" y="4754563"/>
            <a:ext cx="7038975" cy="0"/>
          </a:xfrm>
          <a:custGeom>
            <a:avLst/>
            <a:gdLst>
              <a:gd name="T0" fmla="*/ 0 w 7038911"/>
              <a:gd name="T1" fmla="*/ 7038911 w 7038911"/>
            </a:gdLst>
            <a:ahLst/>
            <a:cxnLst/>
            <a:rect l="T0" t="0" r="T1" b="0"/>
            <a:pathLst>
              <a:path w="7038911">
                <a:moveTo>
                  <a:pt x="0" y="0"/>
                </a:moveTo>
                <a:lnTo>
                  <a:pt x="7038911" y="0"/>
                </a:lnTo>
              </a:path>
            </a:pathLst>
          </a:custGeom>
          <a:noFill/>
          <a:ln w="28575">
            <a:solidFill>
              <a:srgbClr val="000000"/>
            </a:solidFill>
            <a:miter lim="800000"/>
            <a:headEnd/>
            <a:tailEnd/>
          </a:ln>
        </p:spPr>
        <p:txBody>
          <a:bodyPr lIns="0" tIns="0" rIns="0" bIns="0"/>
          <a:lstStyle/>
          <a:p>
            <a:endParaRPr lang="id-ID"/>
          </a:p>
        </p:txBody>
      </p:sp>
      <p:sp>
        <p:nvSpPr>
          <p:cNvPr id="59406" name="object 65"/>
          <p:cNvSpPr>
            <a:spLocks noChangeArrowheads="1"/>
          </p:cNvSpPr>
          <p:nvPr/>
        </p:nvSpPr>
        <p:spPr bwMode="auto">
          <a:xfrm>
            <a:off x="1143000" y="1143000"/>
            <a:ext cx="1371600" cy="685800"/>
          </a:xfrm>
          <a:custGeom>
            <a:avLst/>
            <a:gdLst>
              <a:gd name="T0" fmla="*/ 0 w 1371600"/>
              <a:gd name="T1" fmla="*/ 0 h 685800"/>
              <a:gd name="T2" fmla="*/ 1371600 w 1371600"/>
              <a:gd name="T3" fmla="*/ 685800 h 685800"/>
            </a:gdLst>
            <a:ahLst/>
            <a:cxnLst/>
            <a:rect l="T0" t="T1" r="T2" b="T3"/>
            <a:pathLst>
              <a:path w="1371600" h="685800">
                <a:moveTo>
                  <a:pt x="0" y="0"/>
                </a:moveTo>
                <a:lnTo>
                  <a:pt x="1371600" y="685800"/>
                </a:lnTo>
              </a:path>
            </a:pathLst>
          </a:custGeom>
          <a:noFill/>
          <a:ln w="9525">
            <a:solidFill>
              <a:srgbClr val="000000"/>
            </a:solidFill>
            <a:miter lim="800000"/>
            <a:headEnd/>
            <a:tailEnd/>
          </a:ln>
        </p:spPr>
        <p:txBody>
          <a:bodyPr lIns="0" tIns="0" rIns="0" bIns="0"/>
          <a:lstStyle/>
          <a:p>
            <a:endParaRPr lang="id-ID"/>
          </a:p>
        </p:txBody>
      </p:sp>
      <p:sp>
        <p:nvSpPr>
          <p:cNvPr id="59407" name="object 66"/>
          <p:cNvSpPr>
            <a:spLocks noChangeArrowheads="1"/>
          </p:cNvSpPr>
          <p:nvPr/>
        </p:nvSpPr>
        <p:spPr bwMode="auto">
          <a:xfrm>
            <a:off x="3276600" y="1828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08" name="object 67"/>
          <p:cNvSpPr>
            <a:spLocks noChangeArrowheads="1"/>
          </p:cNvSpPr>
          <p:nvPr/>
        </p:nvSpPr>
        <p:spPr bwMode="auto">
          <a:xfrm>
            <a:off x="3276600" y="2743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09" name="object 68"/>
          <p:cNvSpPr>
            <a:spLocks noChangeArrowheads="1"/>
          </p:cNvSpPr>
          <p:nvPr/>
        </p:nvSpPr>
        <p:spPr bwMode="auto">
          <a:xfrm>
            <a:off x="32766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0" name="object 69"/>
          <p:cNvSpPr>
            <a:spLocks noChangeArrowheads="1"/>
          </p:cNvSpPr>
          <p:nvPr/>
        </p:nvSpPr>
        <p:spPr bwMode="auto">
          <a:xfrm>
            <a:off x="4876800" y="1828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1" name="object 70"/>
          <p:cNvSpPr>
            <a:spLocks noChangeArrowheads="1"/>
          </p:cNvSpPr>
          <p:nvPr/>
        </p:nvSpPr>
        <p:spPr bwMode="auto">
          <a:xfrm>
            <a:off x="4800600" y="2743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2" name="object 71"/>
          <p:cNvSpPr>
            <a:spLocks noChangeArrowheads="1"/>
          </p:cNvSpPr>
          <p:nvPr/>
        </p:nvSpPr>
        <p:spPr bwMode="auto">
          <a:xfrm>
            <a:off x="48006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3" name="object 72"/>
          <p:cNvSpPr>
            <a:spLocks noChangeArrowheads="1"/>
          </p:cNvSpPr>
          <p:nvPr/>
        </p:nvSpPr>
        <p:spPr bwMode="auto">
          <a:xfrm>
            <a:off x="6324600" y="1828800"/>
            <a:ext cx="457200" cy="346075"/>
          </a:xfrm>
          <a:custGeom>
            <a:avLst/>
            <a:gdLst>
              <a:gd name="T0" fmla="*/ 0 w 457200"/>
              <a:gd name="T1" fmla="*/ 0 h 346075"/>
              <a:gd name="T2" fmla="*/ 457200 w 457200"/>
              <a:gd name="T3" fmla="*/ 346075 h 346075"/>
            </a:gdLst>
            <a:ahLst/>
            <a:cxnLst/>
            <a:rect l="T0" t="T1" r="T2" b="T3"/>
            <a:pathLst>
              <a:path w="457200" h="346075">
                <a:moveTo>
                  <a:pt x="0" y="346075"/>
                </a:moveTo>
                <a:lnTo>
                  <a:pt x="457200" y="346075"/>
                </a:lnTo>
                <a:lnTo>
                  <a:pt x="4572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4" name="object 73"/>
          <p:cNvSpPr>
            <a:spLocks noChangeArrowheads="1"/>
          </p:cNvSpPr>
          <p:nvPr/>
        </p:nvSpPr>
        <p:spPr bwMode="auto">
          <a:xfrm>
            <a:off x="6172200" y="27432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5" name="object 74"/>
          <p:cNvSpPr>
            <a:spLocks noChangeArrowheads="1"/>
          </p:cNvSpPr>
          <p:nvPr/>
        </p:nvSpPr>
        <p:spPr bwMode="auto">
          <a:xfrm>
            <a:off x="6172200" y="3352800"/>
            <a:ext cx="609600" cy="346075"/>
          </a:xfrm>
          <a:custGeom>
            <a:avLst/>
            <a:gdLst>
              <a:gd name="T0" fmla="*/ 0 w 609600"/>
              <a:gd name="T1" fmla="*/ 0 h 346075"/>
              <a:gd name="T2" fmla="*/ 609600 w 609600"/>
              <a:gd name="T3" fmla="*/ 346075 h 346075"/>
            </a:gdLst>
            <a:ahLst/>
            <a:cxnLst/>
            <a:rect l="T0" t="T1" r="T2" b="T3"/>
            <a:pathLst>
              <a:path w="609600" h="346075">
                <a:moveTo>
                  <a:pt x="0" y="346075"/>
                </a:moveTo>
                <a:lnTo>
                  <a:pt x="609600" y="346075"/>
                </a:lnTo>
                <a:lnTo>
                  <a:pt x="609600" y="0"/>
                </a:lnTo>
                <a:lnTo>
                  <a:pt x="0" y="0"/>
                </a:lnTo>
                <a:lnTo>
                  <a:pt x="0" y="346075"/>
                </a:lnTo>
                <a:close/>
              </a:path>
            </a:pathLst>
          </a:custGeom>
          <a:noFill/>
          <a:ln w="9525">
            <a:solidFill>
              <a:srgbClr val="000000"/>
            </a:solidFill>
            <a:miter lim="800000"/>
            <a:headEnd/>
            <a:tailEnd/>
          </a:ln>
        </p:spPr>
        <p:txBody>
          <a:bodyPr lIns="0" tIns="0" rIns="0" bIns="0"/>
          <a:lstStyle/>
          <a:p>
            <a:endParaRPr lang="id-ID"/>
          </a:p>
        </p:txBody>
      </p:sp>
      <p:sp>
        <p:nvSpPr>
          <p:cNvPr id="59416" name="object 75"/>
          <p:cNvSpPr>
            <a:spLocks noChangeArrowheads="1"/>
          </p:cNvSpPr>
          <p:nvPr/>
        </p:nvSpPr>
        <p:spPr bwMode="auto">
          <a:xfrm>
            <a:off x="2857500" y="2286000"/>
            <a:ext cx="76200" cy="762000"/>
          </a:xfrm>
          <a:custGeom>
            <a:avLst/>
            <a:gdLst>
              <a:gd name="T0" fmla="*/ 0 w 76200"/>
              <a:gd name="T1" fmla="*/ 0 h 762000"/>
              <a:gd name="T2" fmla="*/ 76200 w 76200"/>
              <a:gd name="T3" fmla="*/ 762000 h 762000"/>
            </a:gdLst>
            <a:ahLst/>
            <a:cxnLst/>
            <a:rect l="T0" t="T1" r="T2" b="T3"/>
            <a:pathLst>
              <a:path w="76200" h="762000">
                <a:moveTo>
                  <a:pt x="31749" y="685800"/>
                </a:moveTo>
                <a:lnTo>
                  <a:pt x="0" y="685800"/>
                </a:lnTo>
                <a:lnTo>
                  <a:pt x="38100" y="762000"/>
                </a:lnTo>
                <a:lnTo>
                  <a:pt x="76200" y="685800"/>
                </a:lnTo>
                <a:lnTo>
                  <a:pt x="44450" y="685799"/>
                </a:lnTo>
                <a:lnTo>
                  <a:pt x="44450" y="698500"/>
                </a:lnTo>
                <a:lnTo>
                  <a:pt x="31750" y="698500"/>
                </a:lnTo>
                <a:lnTo>
                  <a:pt x="31749" y="685800"/>
                </a:lnTo>
                <a:close/>
              </a:path>
              <a:path w="76200" h="762000">
                <a:moveTo>
                  <a:pt x="31750" y="698500"/>
                </a:moveTo>
                <a:lnTo>
                  <a:pt x="44450" y="698500"/>
                </a:lnTo>
                <a:lnTo>
                  <a:pt x="44450" y="0"/>
                </a:lnTo>
                <a:lnTo>
                  <a:pt x="31750" y="0"/>
                </a:lnTo>
                <a:lnTo>
                  <a:pt x="31750" y="698500"/>
                </a:lnTo>
                <a:close/>
              </a:path>
            </a:pathLst>
          </a:custGeom>
          <a:solidFill>
            <a:srgbClr val="000000"/>
          </a:solidFill>
          <a:ln w="9525">
            <a:noFill/>
            <a:miter lim="800000"/>
            <a:headEnd/>
            <a:tailEnd/>
          </a:ln>
        </p:spPr>
        <p:txBody>
          <a:bodyPr lIns="0" tIns="0" rIns="0" bIns="0"/>
          <a:lstStyle/>
          <a:p>
            <a:endParaRPr lang="id-ID"/>
          </a:p>
        </p:txBody>
      </p:sp>
      <p:sp>
        <p:nvSpPr>
          <p:cNvPr id="59417" name="object 76"/>
          <p:cNvSpPr>
            <a:spLocks noChangeArrowheads="1"/>
          </p:cNvSpPr>
          <p:nvPr/>
        </p:nvSpPr>
        <p:spPr bwMode="auto">
          <a:xfrm>
            <a:off x="2971800" y="3086100"/>
            <a:ext cx="3048000" cy="76200"/>
          </a:xfrm>
          <a:custGeom>
            <a:avLst/>
            <a:gdLst>
              <a:gd name="T0" fmla="*/ 0 w 3048000"/>
              <a:gd name="T1" fmla="*/ 0 h 76200"/>
              <a:gd name="T2" fmla="*/ 3048000 w 3048000"/>
              <a:gd name="T3" fmla="*/ 76200 h 76200"/>
            </a:gdLst>
            <a:ahLst/>
            <a:cxnLst/>
            <a:rect l="T0" t="T1" r="T2" b="T3"/>
            <a:pathLst>
              <a:path w="3048000" h="76200">
                <a:moveTo>
                  <a:pt x="2984500" y="44450"/>
                </a:moveTo>
                <a:lnTo>
                  <a:pt x="2971799" y="44450"/>
                </a:lnTo>
                <a:lnTo>
                  <a:pt x="2971800" y="76200"/>
                </a:lnTo>
                <a:lnTo>
                  <a:pt x="3048000" y="38100"/>
                </a:lnTo>
                <a:lnTo>
                  <a:pt x="2984500" y="44450"/>
                </a:lnTo>
                <a:close/>
              </a:path>
              <a:path w="3048000" h="76200">
                <a:moveTo>
                  <a:pt x="2984500" y="31750"/>
                </a:moveTo>
                <a:lnTo>
                  <a:pt x="2971800" y="0"/>
                </a:lnTo>
                <a:lnTo>
                  <a:pt x="2971800" y="31749"/>
                </a:lnTo>
                <a:lnTo>
                  <a:pt x="2984500" y="31750"/>
                </a:lnTo>
                <a:close/>
              </a:path>
              <a:path w="3048000" h="76200">
                <a:moveTo>
                  <a:pt x="0" y="31750"/>
                </a:moveTo>
                <a:lnTo>
                  <a:pt x="0" y="44450"/>
                </a:lnTo>
                <a:lnTo>
                  <a:pt x="2984500" y="44450"/>
                </a:lnTo>
                <a:lnTo>
                  <a:pt x="3048000" y="38100"/>
                </a:lnTo>
                <a:lnTo>
                  <a:pt x="2971800" y="0"/>
                </a:lnTo>
                <a:lnTo>
                  <a:pt x="2984500" y="31750"/>
                </a:lnTo>
                <a:lnTo>
                  <a:pt x="0" y="31750"/>
                </a:lnTo>
                <a:close/>
              </a:path>
            </a:pathLst>
          </a:custGeom>
          <a:solidFill>
            <a:srgbClr val="000000"/>
          </a:solidFill>
          <a:ln w="9525">
            <a:noFill/>
            <a:miter lim="800000"/>
            <a:headEnd/>
            <a:tailEnd/>
          </a:ln>
        </p:spPr>
        <p:txBody>
          <a:bodyPr lIns="0" tIns="0" rIns="0" bIns="0"/>
          <a:lstStyle/>
          <a:p>
            <a:endParaRPr lang="id-ID"/>
          </a:p>
        </p:txBody>
      </p:sp>
      <p:sp>
        <p:nvSpPr>
          <p:cNvPr id="59418" name="object 77"/>
          <p:cNvSpPr>
            <a:spLocks noChangeArrowheads="1"/>
          </p:cNvSpPr>
          <p:nvPr/>
        </p:nvSpPr>
        <p:spPr bwMode="auto">
          <a:xfrm>
            <a:off x="5981700" y="2286000"/>
            <a:ext cx="76200" cy="685800"/>
          </a:xfrm>
          <a:custGeom>
            <a:avLst/>
            <a:gdLst>
              <a:gd name="T0" fmla="*/ 0 w 76200"/>
              <a:gd name="T1" fmla="*/ 0 h 685800"/>
              <a:gd name="T2" fmla="*/ 76200 w 76200"/>
              <a:gd name="T3" fmla="*/ 685800 h 685800"/>
            </a:gdLst>
            <a:ahLst/>
            <a:cxnLst/>
            <a:rect l="T0" t="T1" r="T2" b="T3"/>
            <a:pathLst>
              <a:path w="76200" h="685800">
                <a:moveTo>
                  <a:pt x="31750" y="685800"/>
                </a:moveTo>
                <a:lnTo>
                  <a:pt x="44450" y="685800"/>
                </a:lnTo>
                <a:lnTo>
                  <a:pt x="44450" y="63500"/>
                </a:lnTo>
                <a:lnTo>
                  <a:pt x="76200" y="76200"/>
                </a:lnTo>
                <a:lnTo>
                  <a:pt x="38100" y="0"/>
                </a:lnTo>
                <a:lnTo>
                  <a:pt x="31750" y="63500"/>
                </a:lnTo>
                <a:lnTo>
                  <a:pt x="31750" y="685800"/>
                </a:lnTo>
                <a:close/>
              </a:path>
              <a:path w="76200" h="685800">
                <a:moveTo>
                  <a:pt x="31750" y="63500"/>
                </a:moveTo>
                <a:lnTo>
                  <a:pt x="38100" y="0"/>
                </a:lnTo>
                <a:lnTo>
                  <a:pt x="0" y="76200"/>
                </a:lnTo>
                <a:lnTo>
                  <a:pt x="31749" y="76200"/>
                </a:lnTo>
                <a:lnTo>
                  <a:pt x="31750" y="63500"/>
                </a:lnTo>
                <a:close/>
              </a:path>
              <a:path w="76200" h="685800">
                <a:moveTo>
                  <a:pt x="76200" y="76200"/>
                </a:moveTo>
                <a:lnTo>
                  <a:pt x="44450" y="63500"/>
                </a:lnTo>
                <a:lnTo>
                  <a:pt x="44450" y="76199"/>
                </a:lnTo>
                <a:lnTo>
                  <a:pt x="76200" y="76200"/>
                </a:lnTo>
                <a:close/>
              </a:path>
            </a:pathLst>
          </a:custGeom>
          <a:solidFill>
            <a:srgbClr val="000000"/>
          </a:solidFill>
          <a:ln w="9525">
            <a:noFill/>
            <a:miter lim="800000"/>
            <a:headEnd/>
            <a:tailEnd/>
          </a:ln>
        </p:spPr>
        <p:txBody>
          <a:bodyPr lIns="0" tIns="0" rIns="0" bIns="0"/>
          <a:lstStyle/>
          <a:p>
            <a:endParaRPr lang="id-ID"/>
          </a:p>
        </p:txBody>
      </p:sp>
      <p:sp>
        <p:nvSpPr>
          <p:cNvPr id="59419" name="object 78"/>
          <p:cNvSpPr>
            <a:spLocks noChangeArrowheads="1"/>
          </p:cNvSpPr>
          <p:nvPr/>
        </p:nvSpPr>
        <p:spPr bwMode="auto">
          <a:xfrm>
            <a:off x="3048000" y="2203450"/>
            <a:ext cx="2895600" cy="44450"/>
          </a:xfrm>
          <a:custGeom>
            <a:avLst/>
            <a:gdLst>
              <a:gd name="T0" fmla="*/ 0 w 2895600"/>
              <a:gd name="T1" fmla="*/ 0 h 44450"/>
              <a:gd name="T2" fmla="*/ 2895600 w 2895600"/>
              <a:gd name="T3" fmla="*/ 44450 h 44450"/>
            </a:gdLst>
            <a:ahLst/>
            <a:cxnLst/>
            <a:rect l="T0" t="T1" r="T2" b="T3"/>
            <a:pathLst>
              <a:path w="2895600" h="44450">
                <a:moveTo>
                  <a:pt x="76199" y="12700"/>
                </a:moveTo>
                <a:lnTo>
                  <a:pt x="2895600" y="12700"/>
                </a:lnTo>
                <a:lnTo>
                  <a:pt x="2895600" y="0"/>
                </a:lnTo>
                <a:lnTo>
                  <a:pt x="63500" y="0"/>
                </a:lnTo>
                <a:lnTo>
                  <a:pt x="63500" y="12700"/>
                </a:lnTo>
                <a:lnTo>
                  <a:pt x="76199" y="12700"/>
                </a:lnTo>
                <a:close/>
              </a:path>
              <a:path w="2895600" h="44450">
                <a:moveTo>
                  <a:pt x="76200" y="0"/>
                </a:moveTo>
                <a:lnTo>
                  <a:pt x="76200" y="-31750"/>
                </a:lnTo>
                <a:lnTo>
                  <a:pt x="0" y="6350"/>
                </a:lnTo>
                <a:lnTo>
                  <a:pt x="76200" y="44450"/>
                </a:lnTo>
                <a:lnTo>
                  <a:pt x="76199" y="12700"/>
                </a:lnTo>
                <a:lnTo>
                  <a:pt x="63500" y="12700"/>
                </a:lnTo>
                <a:lnTo>
                  <a:pt x="63500" y="0"/>
                </a:lnTo>
                <a:lnTo>
                  <a:pt x="76200" y="0"/>
                </a:lnTo>
                <a:close/>
              </a:path>
            </a:pathLst>
          </a:custGeom>
          <a:solidFill>
            <a:srgbClr val="000000"/>
          </a:solidFill>
          <a:ln w="9525">
            <a:noFill/>
            <a:miter lim="800000"/>
            <a:headEnd/>
            <a:tailEnd/>
          </a:ln>
        </p:spPr>
        <p:txBody>
          <a:bodyPr lIns="0" tIns="0" rIns="0" bIns="0"/>
          <a:lstStyle/>
          <a:p>
            <a:endParaRPr lang="id-ID"/>
          </a:p>
        </p:txBody>
      </p:sp>
      <p:sp>
        <p:nvSpPr>
          <p:cNvPr id="59420" name="object 79"/>
          <p:cNvSpPr>
            <a:spLocks noChangeArrowheads="1"/>
          </p:cNvSpPr>
          <p:nvPr/>
        </p:nvSpPr>
        <p:spPr bwMode="auto">
          <a:xfrm>
            <a:off x="5829300" y="2286000"/>
            <a:ext cx="76200" cy="1600200"/>
          </a:xfrm>
          <a:custGeom>
            <a:avLst/>
            <a:gdLst>
              <a:gd name="T0" fmla="*/ 0 w 76200"/>
              <a:gd name="T1" fmla="*/ 0 h 1600200"/>
              <a:gd name="T2" fmla="*/ 76200 w 76200"/>
              <a:gd name="T3" fmla="*/ 1600200 h 1600200"/>
            </a:gdLst>
            <a:ahLst/>
            <a:cxnLst/>
            <a:rect l="T0" t="T1" r="T2" b="T3"/>
            <a:pathLst>
              <a:path w="76200" h="1600200">
                <a:moveTo>
                  <a:pt x="31750" y="1600200"/>
                </a:moveTo>
                <a:lnTo>
                  <a:pt x="44450" y="1600200"/>
                </a:lnTo>
                <a:lnTo>
                  <a:pt x="44450" y="63500"/>
                </a:lnTo>
                <a:lnTo>
                  <a:pt x="76200" y="76200"/>
                </a:lnTo>
                <a:lnTo>
                  <a:pt x="38100" y="0"/>
                </a:lnTo>
                <a:lnTo>
                  <a:pt x="31750" y="63500"/>
                </a:lnTo>
                <a:lnTo>
                  <a:pt x="31750" y="1600200"/>
                </a:lnTo>
                <a:close/>
              </a:path>
              <a:path w="76200" h="1600200">
                <a:moveTo>
                  <a:pt x="31750" y="63500"/>
                </a:moveTo>
                <a:lnTo>
                  <a:pt x="38100" y="0"/>
                </a:lnTo>
                <a:lnTo>
                  <a:pt x="0" y="76200"/>
                </a:lnTo>
                <a:lnTo>
                  <a:pt x="31749" y="76200"/>
                </a:lnTo>
                <a:lnTo>
                  <a:pt x="31750" y="63500"/>
                </a:lnTo>
                <a:close/>
              </a:path>
              <a:path w="76200" h="1600200">
                <a:moveTo>
                  <a:pt x="76200" y="76200"/>
                </a:moveTo>
                <a:lnTo>
                  <a:pt x="44450" y="63500"/>
                </a:lnTo>
                <a:lnTo>
                  <a:pt x="44449" y="76200"/>
                </a:lnTo>
                <a:lnTo>
                  <a:pt x="76200" y="76200"/>
                </a:lnTo>
                <a:close/>
              </a:path>
            </a:pathLst>
          </a:custGeom>
          <a:solidFill>
            <a:srgbClr val="FF0000"/>
          </a:solidFill>
          <a:ln w="9525">
            <a:noFill/>
            <a:miter lim="800000"/>
            <a:headEnd/>
            <a:tailEnd/>
          </a:ln>
        </p:spPr>
        <p:txBody>
          <a:bodyPr lIns="0" tIns="0" rIns="0" bIns="0"/>
          <a:lstStyle/>
          <a:p>
            <a:endParaRPr lang="id-ID"/>
          </a:p>
        </p:txBody>
      </p:sp>
      <p:sp>
        <p:nvSpPr>
          <p:cNvPr id="59421" name="object 80"/>
          <p:cNvSpPr>
            <a:spLocks noChangeArrowheads="1"/>
          </p:cNvSpPr>
          <p:nvPr/>
        </p:nvSpPr>
        <p:spPr bwMode="auto">
          <a:xfrm>
            <a:off x="4724400" y="2355850"/>
            <a:ext cx="1143000" cy="44450"/>
          </a:xfrm>
          <a:custGeom>
            <a:avLst/>
            <a:gdLst>
              <a:gd name="T0" fmla="*/ 0 w 1143000"/>
              <a:gd name="T1" fmla="*/ 0 h 44450"/>
              <a:gd name="T2" fmla="*/ 1143000 w 1143000"/>
              <a:gd name="T3" fmla="*/ 44450 h 44450"/>
            </a:gdLst>
            <a:ahLst/>
            <a:cxnLst/>
            <a:rect l="T0" t="T1" r="T2" b="T3"/>
            <a:pathLst>
              <a:path w="1143000" h="44450">
                <a:moveTo>
                  <a:pt x="76199" y="12700"/>
                </a:moveTo>
                <a:lnTo>
                  <a:pt x="1143000" y="12700"/>
                </a:lnTo>
                <a:lnTo>
                  <a:pt x="1143000" y="0"/>
                </a:lnTo>
                <a:lnTo>
                  <a:pt x="63500" y="0"/>
                </a:lnTo>
                <a:lnTo>
                  <a:pt x="63500" y="12700"/>
                </a:lnTo>
                <a:lnTo>
                  <a:pt x="76199" y="12700"/>
                </a:lnTo>
                <a:close/>
              </a:path>
              <a:path w="1143000" h="44450">
                <a:moveTo>
                  <a:pt x="76200" y="0"/>
                </a:moveTo>
                <a:lnTo>
                  <a:pt x="76200" y="-31750"/>
                </a:lnTo>
                <a:lnTo>
                  <a:pt x="0" y="6350"/>
                </a:lnTo>
                <a:lnTo>
                  <a:pt x="76200" y="44450"/>
                </a:lnTo>
                <a:lnTo>
                  <a:pt x="76199" y="12700"/>
                </a:lnTo>
                <a:lnTo>
                  <a:pt x="63500" y="12700"/>
                </a:lnTo>
                <a:lnTo>
                  <a:pt x="63500" y="0"/>
                </a:lnTo>
                <a:lnTo>
                  <a:pt x="76200" y="0"/>
                </a:lnTo>
                <a:close/>
              </a:path>
            </a:pathLst>
          </a:custGeom>
          <a:solidFill>
            <a:srgbClr val="FF0000"/>
          </a:solidFill>
          <a:ln w="9525">
            <a:noFill/>
            <a:miter lim="800000"/>
            <a:headEnd/>
            <a:tailEnd/>
          </a:ln>
        </p:spPr>
        <p:txBody>
          <a:bodyPr lIns="0" tIns="0" rIns="0" bIns="0"/>
          <a:lstStyle/>
          <a:p>
            <a:endParaRPr lang="id-ID"/>
          </a:p>
        </p:txBody>
      </p:sp>
      <p:sp>
        <p:nvSpPr>
          <p:cNvPr id="59422" name="object 81"/>
          <p:cNvSpPr>
            <a:spLocks noChangeArrowheads="1"/>
          </p:cNvSpPr>
          <p:nvPr/>
        </p:nvSpPr>
        <p:spPr bwMode="auto">
          <a:xfrm>
            <a:off x="4533900" y="2286000"/>
            <a:ext cx="76200" cy="1524000"/>
          </a:xfrm>
          <a:custGeom>
            <a:avLst/>
            <a:gdLst>
              <a:gd name="T0" fmla="*/ 0 w 76200"/>
              <a:gd name="T1" fmla="*/ 0 h 1524000"/>
              <a:gd name="T2" fmla="*/ 76200 w 76200"/>
              <a:gd name="T3" fmla="*/ 1524000 h 1524000"/>
            </a:gdLst>
            <a:ahLst/>
            <a:cxnLst/>
            <a:rect l="T0" t="T1" r="T2" b="T3"/>
            <a:pathLst>
              <a:path w="76200" h="1524000">
                <a:moveTo>
                  <a:pt x="31749" y="1447800"/>
                </a:moveTo>
                <a:lnTo>
                  <a:pt x="0" y="1447800"/>
                </a:lnTo>
                <a:lnTo>
                  <a:pt x="38100" y="1524000"/>
                </a:lnTo>
                <a:lnTo>
                  <a:pt x="76200" y="1447800"/>
                </a:lnTo>
                <a:lnTo>
                  <a:pt x="44450" y="1447799"/>
                </a:lnTo>
                <a:lnTo>
                  <a:pt x="44450" y="1460500"/>
                </a:lnTo>
                <a:lnTo>
                  <a:pt x="31750" y="1460500"/>
                </a:lnTo>
                <a:lnTo>
                  <a:pt x="31749" y="1447800"/>
                </a:lnTo>
                <a:close/>
              </a:path>
              <a:path w="76200" h="1524000">
                <a:moveTo>
                  <a:pt x="31750" y="1460500"/>
                </a:moveTo>
                <a:lnTo>
                  <a:pt x="44450" y="1460500"/>
                </a:lnTo>
                <a:lnTo>
                  <a:pt x="44450" y="0"/>
                </a:lnTo>
                <a:lnTo>
                  <a:pt x="31750" y="0"/>
                </a:lnTo>
                <a:lnTo>
                  <a:pt x="31750" y="1460500"/>
                </a:lnTo>
                <a:close/>
              </a:path>
            </a:pathLst>
          </a:custGeom>
          <a:solidFill>
            <a:srgbClr val="FF0000"/>
          </a:solidFill>
          <a:ln w="9525">
            <a:noFill/>
            <a:miter lim="800000"/>
            <a:headEnd/>
            <a:tailEnd/>
          </a:ln>
        </p:spPr>
        <p:txBody>
          <a:bodyPr lIns="0" tIns="0" rIns="0" bIns="0"/>
          <a:lstStyle/>
          <a:p>
            <a:endParaRPr lang="id-ID"/>
          </a:p>
        </p:txBody>
      </p:sp>
      <p:sp>
        <p:nvSpPr>
          <p:cNvPr id="59423" name="object 82"/>
          <p:cNvSpPr>
            <a:spLocks noChangeArrowheads="1"/>
          </p:cNvSpPr>
          <p:nvPr/>
        </p:nvSpPr>
        <p:spPr bwMode="auto">
          <a:xfrm>
            <a:off x="4724400" y="3848100"/>
            <a:ext cx="1066800" cy="76200"/>
          </a:xfrm>
          <a:custGeom>
            <a:avLst/>
            <a:gdLst>
              <a:gd name="T0" fmla="*/ 0 w 1066800"/>
              <a:gd name="T1" fmla="*/ 0 h 76200"/>
              <a:gd name="T2" fmla="*/ 1066800 w 1066800"/>
              <a:gd name="T3" fmla="*/ 76200 h 76200"/>
            </a:gdLst>
            <a:ahLst/>
            <a:cxnLst/>
            <a:rect l="T0" t="T1" r="T2" b="T3"/>
            <a:pathLst>
              <a:path w="1066800" h="76200">
                <a:moveTo>
                  <a:pt x="1003300" y="44450"/>
                </a:moveTo>
                <a:lnTo>
                  <a:pt x="990599" y="44450"/>
                </a:lnTo>
                <a:lnTo>
                  <a:pt x="990600" y="76200"/>
                </a:lnTo>
                <a:lnTo>
                  <a:pt x="1066800" y="38100"/>
                </a:lnTo>
                <a:lnTo>
                  <a:pt x="1003300" y="44450"/>
                </a:lnTo>
                <a:close/>
              </a:path>
              <a:path w="1066800" h="76200">
                <a:moveTo>
                  <a:pt x="1003300" y="31750"/>
                </a:moveTo>
                <a:lnTo>
                  <a:pt x="990600" y="0"/>
                </a:lnTo>
                <a:lnTo>
                  <a:pt x="990600" y="31749"/>
                </a:lnTo>
                <a:lnTo>
                  <a:pt x="1003300" y="31750"/>
                </a:lnTo>
                <a:close/>
              </a:path>
              <a:path w="1066800" h="76200">
                <a:moveTo>
                  <a:pt x="0" y="31750"/>
                </a:moveTo>
                <a:lnTo>
                  <a:pt x="0" y="44450"/>
                </a:lnTo>
                <a:lnTo>
                  <a:pt x="1003300" y="44450"/>
                </a:lnTo>
                <a:lnTo>
                  <a:pt x="1066800" y="38100"/>
                </a:lnTo>
                <a:lnTo>
                  <a:pt x="990600" y="0"/>
                </a:lnTo>
                <a:lnTo>
                  <a:pt x="1003300" y="31750"/>
                </a:lnTo>
                <a:lnTo>
                  <a:pt x="0" y="31750"/>
                </a:lnTo>
                <a:close/>
              </a:path>
            </a:pathLst>
          </a:custGeom>
          <a:solidFill>
            <a:srgbClr val="FF0000"/>
          </a:solidFill>
          <a:ln w="9525">
            <a:noFill/>
            <a:miter lim="800000"/>
            <a:headEnd/>
            <a:tailEnd/>
          </a:ln>
        </p:spPr>
        <p:txBody>
          <a:bodyPr lIns="0" tIns="0" rIns="0" bIns="0"/>
          <a:lstStyle/>
          <a:p>
            <a:endParaRPr lang="id-ID"/>
          </a:p>
        </p:txBody>
      </p:sp>
      <p:sp>
        <p:nvSpPr>
          <p:cNvPr id="59424" name="object 83"/>
          <p:cNvSpPr>
            <a:spLocks noChangeArrowheads="1"/>
          </p:cNvSpPr>
          <p:nvPr/>
        </p:nvSpPr>
        <p:spPr bwMode="auto">
          <a:xfrm>
            <a:off x="4343400" y="2933700"/>
            <a:ext cx="1447800" cy="76200"/>
          </a:xfrm>
          <a:custGeom>
            <a:avLst/>
            <a:gdLst>
              <a:gd name="T0" fmla="*/ 0 w 1447800"/>
              <a:gd name="T1" fmla="*/ 0 h 76200"/>
              <a:gd name="T2" fmla="*/ 1447800 w 1447800"/>
              <a:gd name="T3" fmla="*/ 76200 h 76200"/>
            </a:gdLst>
            <a:ahLst/>
            <a:cxnLst/>
            <a:rect l="T0" t="T1" r="T2" b="T3"/>
            <a:pathLst>
              <a:path w="1447800" h="76200">
                <a:moveTo>
                  <a:pt x="1384300" y="44450"/>
                </a:moveTo>
                <a:lnTo>
                  <a:pt x="1371599" y="44450"/>
                </a:lnTo>
                <a:lnTo>
                  <a:pt x="1371600" y="76200"/>
                </a:lnTo>
                <a:lnTo>
                  <a:pt x="1447800" y="38100"/>
                </a:lnTo>
                <a:lnTo>
                  <a:pt x="1384300" y="44450"/>
                </a:lnTo>
                <a:close/>
              </a:path>
              <a:path w="1447800" h="76200">
                <a:moveTo>
                  <a:pt x="1384300" y="31750"/>
                </a:moveTo>
                <a:lnTo>
                  <a:pt x="1371600" y="0"/>
                </a:lnTo>
                <a:lnTo>
                  <a:pt x="1371600" y="31749"/>
                </a:lnTo>
                <a:lnTo>
                  <a:pt x="1384300" y="31750"/>
                </a:lnTo>
                <a:close/>
              </a:path>
              <a:path w="1447800" h="76200">
                <a:moveTo>
                  <a:pt x="0" y="31750"/>
                </a:moveTo>
                <a:lnTo>
                  <a:pt x="0" y="44450"/>
                </a:lnTo>
                <a:lnTo>
                  <a:pt x="1384300" y="44450"/>
                </a:lnTo>
                <a:lnTo>
                  <a:pt x="1447800" y="38100"/>
                </a:lnTo>
                <a:lnTo>
                  <a:pt x="1371600" y="0"/>
                </a:lnTo>
                <a:lnTo>
                  <a:pt x="1384300" y="31750"/>
                </a:lnTo>
                <a:lnTo>
                  <a:pt x="0" y="31750"/>
                </a:lnTo>
                <a:close/>
              </a:path>
            </a:pathLst>
          </a:custGeom>
          <a:solidFill>
            <a:srgbClr val="003366"/>
          </a:solidFill>
          <a:ln w="9525">
            <a:noFill/>
            <a:miter lim="800000"/>
            <a:headEnd/>
            <a:tailEnd/>
          </a:ln>
        </p:spPr>
        <p:txBody>
          <a:bodyPr lIns="0" tIns="0" rIns="0" bIns="0"/>
          <a:lstStyle/>
          <a:p>
            <a:endParaRPr lang="id-ID"/>
          </a:p>
        </p:txBody>
      </p:sp>
      <p:sp>
        <p:nvSpPr>
          <p:cNvPr id="59425" name="object 84"/>
          <p:cNvSpPr>
            <a:spLocks noChangeArrowheads="1"/>
          </p:cNvSpPr>
          <p:nvPr/>
        </p:nvSpPr>
        <p:spPr bwMode="auto">
          <a:xfrm>
            <a:off x="5676900" y="2514600"/>
            <a:ext cx="76200" cy="457200"/>
          </a:xfrm>
          <a:custGeom>
            <a:avLst/>
            <a:gdLst>
              <a:gd name="T0" fmla="*/ 0 w 76200"/>
              <a:gd name="T1" fmla="*/ 0 h 457200"/>
              <a:gd name="T2" fmla="*/ 76200 w 76200"/>
              <a:gd name="T3" fmla="*/ 457200 h 457200"/>
            </a:gdLst>
            <a:ahLst/>
            <a:cxnLst/>
            <a:rect l="T0" t="T1" r="T2" b="T3"/>
            <a:pathLst>
              <a:path w="76200" h="457200">
                <a:moveTo>
                  <a:pt x="31750" y="457200"/>
                </a:moveTo>
                <a:lnTo>
                  <a:pt x="44450" y="457200"/>
                </a:lnTo>
                <a:lnTo>
                  <a:pt x="44450" y="63500"/>
                </a:lnTo>
                <a:lnTo>
                  <a:pt x="76200" y="76200"/>
                </a:lnTo>
                <a:lnTo>
                  <a:pt x="38100" y="0"/>
                </a:lnTo>
                <a:lnTo>
                  <a:pt x="31750" y="63500"/>
                </a:lnTo>
                <a:lnTo>
                  <a:pt x="31750" y="457200"/>
                </a:lnTo>
                <a:close/>
              </a:path>
              <a:path w="76200" h="457200">
                <a:moveTo>
                  <a:pt x="31750" y="63500"/>
                </a:moveTo>
                <a:lnTo>
                  <a:pt x="38100" y="0"/>
                </a:lnTo>
                <a:lnTo>
                  <a:pt x="0" y="76200"/>
                </a:lnTo>
                <a:lnTo>
                  <a:pt x="31749" y="76200"/>
                </a:lnTo>
                <a:lnTo>
                  <a:pt x="31750" y="63500"/>
                </a:lnTo>
                <a:close/>
              </a:path>
              <a:path w="76200" h="457200">
                <a:moveTo>
                  <a:pt x="76200" y="76200"/>
                </a:moveTo>
                <a:lnTo>
                  <a:pt x="44450" y="63500"/>
                </a:lnTo>
                <a:lnTo>
                  <a:pt x="44449" y="76200"/>
                </a:lnTo>
                <a:lnTo>
                  <a:pt x="76200" y="76200"/>
                </a:lnTo>
                <a:close/>
              </a:path>
            </a:pathLst>
          </a:custGeom>
          <a:solidFill>
            <a:srgbClr val="003366"/>
          </a:solidFill>
          <a:ln w="9525">
            <a:noFill/>
            <a:miter lim="800000"/>
            <a:headEnd/>
            <a:tailEnd/>
          </a:ln>
        </p:spPr>
        <p:txBody>
          <a:bodyPr lIns="0" tIns="0" rIns="0" bIns="0"/>
          <a:lstStyle/>
          <a:p>
            <a:endParaRPr lang="id-ID"/>
          </a:p>
        </p:txBody>
      </p:sp>
      <p:sp>
        <p:nvSpPr>
          <p:cNvPr id="59426" name="object 85"/>
          <p:cNvSpPr>
            <a:spLocks noChangeArrowheads="1"/>
          </p:cNvSpPr>
          <p:nvPr/>
        </p:nvSpPr>
        <p:spPr bwMode="auto">
          <a:xfrm>
            <a:off x="4343400" y="2508250"/>
            <a:ext cx="1371600" cy="44450"/>
          </a:xfrm>
          <a:custGeom>
            <a:avLst/>
            <a:gdLst>
              <a:gd name="T0" fmla="*/ 0 w 1371600"/>
              <a:gd name="T1" fmla="*/ 0 h 44450"/>
              <a:gd name="T2" fmla="*/ 1371600 w 1371600"/>
              <a:gd name="T3" fmla="*/ 44450 h 44450"/>
            </a:gdLst>
            <a:ahLst/>
            <a:cxnLst/>
            <a:rect l="T0" t="T1" r="T2" b="T3"/>
            <a:pathLst>
              <a:path w="1371600" h="44450">
                <a:moveTo>
                  <a:pt x="76199" y="12700"/>
                </a:moveTo>
                <a:lnTo>
                  <a:pt x="1371600" y="12700"/>
                </a:lnTo>
                <a:lnTo>
                  <a:pt x="1371600" y="0"/>
                </a:lnTo>
                <a:lnTo>
                  <a:pt x="63500" y="0"/>
                </a:lnTo>
                <a:lnTo>
                  <a:pt x="63500" y="12700"/>
                </a:lnTo>
                <a:lnTo>
                  <a:pt x="76199" y="12700"/>
                </a:lnTo>
                <a:close/>
              </a:path>
              <a:path w="1371600" h="44450">
                <a:moveTo>
                  <a:pt x="76199" y="0"/>
                </a:moveTo>
                <a:lnTo>
                  <a:pt x="76200" y="-31750"/>
                </a:lnTo>
                <a:lnTo>
                  <a:pt x="0" y="6350"/>
                </a:lnTo>
                <a:lnTo>
                  <a:pt x="76200" y="44450"/>
                </a:lnTo>
                <a:lnTo>
                  <a:pt x="76199" y="12700"/>
                </a:lnTo>
                <a:lnTo>
                  <a:pt x="63500" y="12700"/>
                </a:lnTo>
                <a:lnTo>
                  <a:pt x="63500" y="0"/>
                </a:lnTo>
                <a:lnTo>
                  <a:pt x="76199" y="0"/>
                </a:lnTo>
                <a:close/>
              </a:path>
            </a:pathLst>
          </a:custGeom>
          <a:solidFill>
            <a:srgbClr val="003366"/>
          </a:solidFill>
          <a:ln w="9525">
            <a:noFill/>
            <a:miter lim="800000"/>
            <a:headEnd/>
            <a:tailEnd/>
          </a:ln>
        </p:spPr>
        <p:txBody>
          <a:bodyPr lIns="0" tIns="0" rIns="0" bIns="0"/>
          <a:lstStyle/>
          <a:p>
            <a:endParaRPr lang="id-ID"/>
          </a:p>
        </p:txBody>
      </p:sp>
      <p:sp>
        <p:nvSpPr>
          <p:cNvPr id="59427" name="object 86"/>
          <p:cNvSpPr>
            <a:spLocks noChangeArrowheads="1"/>
          </p:cNvSpPr>
          <p:nvPr/>
        </p:nvSpPr>
        <p:spPr bwMode="auto">
          <a:xfrm>
            <a:off x="4381500" y="2514600"/>
            <a:ext cx="76200" cy="381000"/>
          </a:xfrm>
          <a:custGeom>
            <a:avLst/>
            <a:gdLst>
              <a:gd name="T0" fmla="*/ 0 w 76200"/>
              <a:gd name="T1" fmla="*/ 0 h 381000"/>
              <a:gd name="T2" fmla="*/ 76200 w 76200"/>
              <a:gd name="T3" fmla="*/ 381000 h 381000"/>
            </a:gdLst>
            <a:ahLst/>
            <a:cxnLst/>
            <a:rect l="T0" t="T1" r="T2" b="T3"/>
            <a:pathLst>
              <a:path w="76200" h="381000">
                <a:moveTo>
                  <a:pt x="31749" y="304800"/>
                </a:moveTo>
                <a:lnTo>
                  <a:pt x="0" y="304800"/>
                </a:lnTo>
                <a:lnTo>
                  <a:pt x="38100" y="381000"/>
                </a:lnTo>
                <a:lnTo>
                  <a:pt x="76200" y="304800"/>
                </a:lnTo>
                <a:lnTo>
                  <a:pt x="44449" y="304800"/>
                </a:lnTo>
                <a:lnTo>
                  <a:pt x="44450" y="317500"/>
                </a:lnTo>
                <a:lnTo>
                  <a:pt x="31750" y="317500"/>
                </a:lnTo>
                <a:lnTo>
                  <a:pt x="31749" y="304800"/>
                </a:lnTo>
                <a:close/>
              </a:path>
              <a:path w="76200" h="381000">
                <a:moveTo>
                  <a:pt x="31750" y="317500"/>
                </a:moveTo>
                <a:lnTo>
                  <a:pt x="44450" y="317500"/>
                </a:lnTo>
                <a:lnTo>
                  <a:pt x="44450" y="0"/>
                </a:lnTo>
                <a:lnTo>
                  <a:pt x="31750" y="0"/>
                </a:lnTo>
                <a:lnTo>
                  <a:pt x="31750" y="317500"/>
                </a:lnTo>
                <a:close/>
              </a:path>
            </a:pathLst>
          </a:custGeom>
          <a:solidFill>
            <a:srgbClr val="003366"/>
          </a:solidFill>
          <a:ln w="9525">
            <a:noFill/>
            <a:miter lim="800000"/>
            <a:headEnd/>
            <a:tailEnd/>
          </a:ln>
        </p:spPr>
        <p:txBody>
          <a:bodyPr lIns="0" tIns="0" rIns="0" bIns="0"/>
          <a:lstStyle/>
          <a:p>
            <a:endParaRPr lang="id-ID"/>
          </a:p>
        </p:txBody>
      </p:sp>
      <p:sp>
        <p:nvSpPr>
          <p:cNvPr id="52" name="object 52"/>
          <p:cNvSpPr txBox="1"/>
          <p:nvPr/>
        </p:nvSpPr>
        <p:spPr>
          <a:xfrm>
            <a:off x="1146175" y="450850"/>
            <a:ext cx="1719263" cy="254000"/>
          </a:xfrm>
          <a:prstGeom prst="rect">
            <a:avLst/>
          </a:prstGeom>
        </p:spPr>
        <p:txBody>
          <a:bodyPr lIns="0" tIns="0" rIns="0" bIns="0"/>
          <a:lstStyle/>
          <a:p>
            <a:pPr marL="12700">
              <a:lnSpc>
                <a:spcPts val="1939"/>
              </a:lnSpc>
              <a:spcBef>
                <a:spcPts val="97"/>
              </a:spcBef>
              <a:defRPr/>
            </a:pPr>
            <a:r>
              <a:rPr dirty="0">
                <a:latin typeface="Arial"/>
                <a:cs typeface="Arial"/>
              </a:rPr>
              <a:t>H</a:t>
            </a:r>
            <a:r>
              <a:rPr spc="-9" dirty="0">
                <a:latin typeface="Arial"/>
                <a:cs typeface="Arial"/>
              </a:rPr>
              <a:t>a</a:t>
            </a:r>
            <a:r>
              <a:rPr dirty="0">
                <a:latin typeface="Arial"/>
                <a:cs typeface="Arial"/>
              </a:rPr>
              <a:t>sil</a:t>
            </a:r>
            <a:r>
              <a:rPr spc="-4" dirty="0">
                <a:latin typeface="Arial"/>
                <a:cs typeface="Arial"/>
              </a:rPr>
              <a:t> </a:t>
            </a:r>
            <a:r>
              <a:rPr dirty="0">
                <a:latin typeface="Arial"/>
                <a:cs typeface="Arial"/>
              </a:rPr>
              <a:t>Per</a:t>
            </a:r>
            <a:r>
              <a:rPr spc="-4" dirty="0">
                <a:latin typeface="Arial"/>
                <a:cs typeface="Arial"/>
              </a:rPr>
              <a:t>b</a:t>
            </a:r>
            <a:r>
              <a:rPr dirty="0">
                <a:latin typeface="Arial"/>
                <a:cs typeface="Arial"/>
              </a:rPr>
              <a:t>a</a:t>
            </a:r>
            <a:r>
              <a:rPr spc="-9" dirty="0">
                <a:latin typeface="Arial"/>
                <a:cs typeface="Arial"/>
              </a:rPr>
              <a:t>i</a:t>
            </a:r>
            <a:r>
              <a:rPr dirty="0">
                <a:latin typeface="Arial"/>
                <a:cs typeface="Arial"/>
              </a:rPr>
              <a:t>ka</a:t>
            </a:r>
            <a:r>
              <a:rPr spc="-9" dirty="0">
                <a:latin typeface="Arial"/>
                <a:cs typeface="Arial"/>
              </a:rPr>
              <a:t>n</a:t>
            </a:r>
            <a:r>
              <a:rPr dirty="0">
                <a:latin typeface="Arial"/>
                <a:cs typeface="Arial"/>
              </a:rPr>
              <a:t>:</a:t>
            </a:r>
            <a:endParaRPr>
              <a:latin typeface="Arial"/>
              <a:cs typeface="Arial"/>
            </a:endParaRPr>
          </a:p>
        </p:txBody>
      </p:sp>
      <p:sp>
        <p:nvSpPr>
          <p:cNvPr id="51" name="object 51"/>
          <p:cNvSpPr txBox="1"/>
          <p:nvPr/>
        </p:nvSpPr>
        <p:spPr>
          <a:xfrm>
            <a:off x="1222375" y="5100638"/>
            <a:ext cx="6769100" cy="1077912"/>
          </a:xfrm>
          <a:prstGeom prst="rect">
            <a:avLst/>
          </a:prstGeom>
        </p:spPr>
        <p:txBody>
          <a:bodyPr lIns="0" tIns="0" rIns="0" bIns="0"/>
          <a:lstStyle/>
          <a:p>
            <a:pPr marL="12700">
              <a:lnSpc>
                <a:spcPts val="1938"/>
              </a:lnSpc>
              <a:spcBef>
                <a:spcPts val="100"/>
              </a:spcBef>
            </a:pPr>
            <a:r>
              <a:rPr lang="id-ID">
                <a:cs typeface="Arial" charset="0"/>
              </a:rPr>
              <a:t>Total Biaya Transportasi:</a:t>
            </a:r>
          </a:p>
          <a:p>
            <a:pPr marL="12700">
              <a:lnSpc>
                <a:spcPct val="96000"/>
              </a:lnSpc>
              <a:spcBef>
                <a:spcPts val="1075"/>
              </a:spcBef>
            </a:pPr>
            <a:r>
              <a:rPr lang="id-ID">
                <a:cs typeface="Arial" charset="0"/>
              </a:rPr>
              <a:t>60 (5) + 30 (8) + 50 (15) + 10 (10) + 50 (10) =</a:t>
            </a:r>
          </a:p>
          <a:p>
            <a:pPr marL="12700">
              <a:lnSpc>
                <a:spcPct val="96000"/>
              </a:lnSpc>
              <a:spcBef>
                <a:spcPts val="1175"/>
              </a:spcBef>
            </a:pPr>
            <a:r>
              <a:rPr lang="id-ID">
                <a:cs typeface="Arial" charset="0"/>
              </a:rPr>
              <a:t>300 + 240 + 750 + 100 + 500 = </a:t>
            </a:r>
            <a:r>
              <a:rPr lang="id-ID" b="1">
                <a:cs typeface="Arial" charset="0"/>
              </a:rPr>
              <a:t>1890 </a:t>
            </a:r>
            <a:r>
              <a:rPr lang="id-ID">
                <a:latin typeface="Wingdings" pitchFamily="2" charset="2"/>
                <a:ea typeface="Wingdings" pitchFamily="2" charset="2"/>
                <a:cs typeface="Wingdings" pitchFamily="2" charset="2"/>
              </a:rPr>
              <a:t></a:t>
            </a:r>
            <a:r>
              <a:rPr lang="id-ID">
                <a:latin typeface="Times New Roman" pitchFamily="18" charset="0"/>
                <a:cs typeface="Times New Roman" pitchFamily="18" charset="0"/>
              </a:rPr>
              <a:t> </a:t>
            </a:r>
            <a:r>
              <a:rPr lang="id-ID" b="1">
                <a:cs typeface="Arial" charset="0"/>
              </a:rPr>
              <a:t>HASIL SUDAH OPTIMAL</a:t>
            </a:r>
            <a:endParaRPr lang="id-ID">
              <a:cs typeface="Arial" charset="0"/>
            </a:endParaRPr>
          </a:p>
        </p:txBody>
      </p:sp>
      <p:sp>
        <p:nvSpPr>
          <p:cNvPr id="49" name="object 49"/>
          <p:cNvSpPr txBox="1"/>
          <p:nvPr/>
        </p:nvSpPr>
        <p:spPr>
          <a:xfrm>
            <a:off x="1143000" y="1143000"/>
            <a:ext cx="1401763" cy="658813"/>
          </a:xfrm>
          <a:prstGeom prst="rect">
            <a:avLst/>
          </a:prstGeom>
        </p:spPr>
        <p:txBody>
          <a:bodyPr lIns="0" tIns="0" rIns="0" bIns="0"/>
          <a:lstStyle/>
          <a:p>
            <a:pPr marL="775969">
              <a:lnSpc>
                <a:spcPct val="95825"/>
              </a:lnSpc>
              <a:spcBef>
                <a:spcPts val="420"/>
              </a:spcBef>
              <a:defRPr/>
            </a:pPr>
            <a:r>
              <a:rPr sz="1600" spc="4" dirty="0">
                <a:latin typeface="Arial"/>
                <a:cs typeface="Arial"/>
              </a:rPr>
              <a:t>Ke</a:t>
            </a:r>
            <a:endParaRPr sz="1600">
              <a:latin typeface="Arial"/>
              <a:cs typeface="Arial"/>
            </a:endParaRPr>
          </a:p>
          <a:p>
            <a:pPr marL="91744">
              <a:lnSpc>
                <a:spcPct val="95825"/>
              </a:lnSpc>
              <a:spcBef>
                <a:spcPts val="464"/>
              </a:spcBef>
              <a:defRPr/>
            </a:pPr>
            <a:r>
              <a:rPr sz="1600" dirty="0">
                <a:latin typeface="Arial"/>
                <a:cs typeface="Arial"/>
              </a:rPr>
              <a:t>Dari</a:t>
            </a:r>
            <a:endParaRPr sz="1600">
              <a:latin typeface="Arial"/>
              <a:cs typeface="Arial"/>
            </a:endParaRPr>
          </a:p>
        </p:txBody>
      </p:sp>
      <p:sp>
        <p:nvSpPr>
          <p:cNvPr id="48" name="object 48"/>
          <p:cNvSpPr txBox="1"/>
          <p:nvPr/>
        </p:nvSpPr>
        <p:spPr>
          <a:xfrm>
            <a:off x="2544763" y="1143000"/>
            <a:ext cx="1401762" cy="658813"/>
          </a:xfrm>
          <a:prstGeom prst="rect">
            <a:avLst/>
          </a:prstGeom>
        </p:spPr>
        <p:txBody>
          <a:bodyPr lIns="0" tIns="0" rIns="0" bIns="0"/>
          <a:lstStyle/>
          <a:p>
            <a:pPr marL="249300">
              <a:lnSpc>
                <a:spcPct val="95825"/>
              </a:lnSpc>
              <a:spcBef>
                <a:spcPts val="420"/>
              </a:spcBef>
              <a:defRPr/>
            </a:pPr>
            <a:r>
              <a:rPr sz="1600" spc="-4" dirty="0">
                <a:latin typeface="Arial"/>
                <a:cs typeface="Arial"/>
              </a:rPr>
              <a:t>G</a:t>
            </a:r>
            <a:r>
              <a:rPr sz="1600" dirty="0">
                <a:latin typeface="Arial"/>
                <a:cs typeface="Arial"/>
              </a:rPr>
              <a:t>udang</a:t>
            </a:r>
            <a:r>
              <a:rPr sz="1600" spc="-136" dirty="0">
                <a:latin typeface="Arial"/>
                <a:cs typeface="Arial"/>
              </a:rPr>
              <a:t> </a:t>
            </a:r>
            <a:r>
              <a:rPr sz="1600" dirty="0">
                <a:latin typeface="Arial"/>
                <a:cs typeface="Arial"/>
              </a:rPr>
              <a:t>A</a:t>
            </a:r>
            <a:endParaRPr sz="1600">
              <a:latin typeface="Arial"/>
              <a:cs typeface="Arial"/>
            </a:endParaRPr>
          </a:p>
        </p:txBody>
      </p:sp>
      <p:sp>
        <p:nvSpPr>
          <p:cNvPr id="47" name="object 47"/>
          <p:cNvSpPr txBox="1"/>
          <p:nvPr/>
        </p:nvSpPr>
        <p:spPr>
          <a:xfrm>
            <a:off x="3946525" y="1143000"/>
            <a:ext cx="1539875" cy="658813"/>
          </a:xfrm>
          <a:prstGeom prst="rect">
            <a:avLst/>
          </a:prstGeom>
        </p:spPr>
        <p:txBody>
          <a:bodyPr lIns="0" tIns="0" rIns="0" bIns="0"/>
          <a:lstStyle/>
          <a:p>
            <a:pPr marL="313689">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B</a:t>
            </a:r>
            <a:endParaRPr sz="1600">
              <a:latin typeface="Arial"/>
              <a:cs typeface="Arial"/>
            </a:endParaRPr>
          </a:p>
        </p:txBody>
      </p:sp>
      <p:sp>
        <p:nvSpPr>
          <p:cNvPr id="46" name="object 46"/>
          <p:cNvSpPr txBox="1"/>
          <p:nvPr/>
        </p:nvSpPr>
        <p:spPr>
          <a:xfrm>
            <a:off x="5486400" y="1143000"/>
            <a:ext cx="1265238" cy="658813"/>
          </a:xfrm>
          <a:prstGeom prst="rect">
            <a:avLst/>
          </a:prstGeom>
        </p:spPr>
        <p:txBody>
          <a:bodyPr lIns="0" tIns="0" rIns="0" bIns="0"/>
          <a:lstStyle/>
          <a:p>
            <a:pPr marL="172212">
              <a:lnSpc>
                <a:spcPct val="95825"/>
              </a:lnSpc>
              <a:spcBef>
                <a:spcPts val="420"/>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C</a:t>
            </a:r>
            <a:endParaRPr sz="1600">
              <a:latin typeface="Arial"/>
              <a:cs typeface="Arial"/>
            </a:endParaRPr>
          </a:p>
        </p:txBody>
      </p:sp>
      <p:sp>
        <p:nvSpPr>
          <p:cNvPr id="45" name="object 45"/>
          <p:cNvSpPr txBox="1"/>
          <p:nvPr/>
        </p:nvSpPr>
        <p:spPr>
          <a:xfrm>
            <a:off x="6751638" y="1143000"/>
            <a:ext cx="1401762" cy="658813"/>
          </a:xfrm>
          <a:prstGeom prst="rect">
            <a:avLst/>
          </a:prstGeom>
        </p:spPr>
        <p:txBody>
          <a:bodyPr lIns="0" tIns="0" rIns="0" bIns="0"/>
          <a:lstStyle/>
          <a:p>
            <a:pPr marL="223838" algn="ctr">
              <a:lnSpc>
                <a:spcPct val="96000"/>
              </a:lnSpc>
              <a:spcBef>
                <a:spcPts val="425"/>
              </a:spcBef>
            </a:pPr>
            <a:r>
              <a:rPr lang="id-ID" sz="1600">
                <a:cs typeface="Arial" charset="0"/>
              </a:rPr>
              <a:t>Kapasitas</a:t>
            </a:r>
          </a:p>
          <a:p>
            <a:pPr marL="223838" algn="ctr">
              <a:lnSpc>
                <a:spcPct val="96000"/>
              </a:lnSpc>
              <a:spcBef>
                <a:spcPts val="75"/>
              </a:spcBef>
            </a:pPr>
            <a:r>
              <a:rPr lang="id-ID" sz="1600">
                <a:cs typeface="Arial" charset="0"/>
              </a:rPr>
              <a:t>Pabrik</a:t>
            </a:r>
          </a:p>
        </p:txBody>
      </p:sp>
      <p:sp>
        <p:nvSpPr>
          <p:cNvPr id="44" name="object 44"/>
          <p:cNvSpPr txBox="1"/>
          <p:nvPr/>
        </p:nvSpPr>
        <p:spPr>
          <a:xfrm>
            <a:off x="1143000" y="1801813"/>
            <a:ext cx="1401763" cy="920750"/>
          </a:xfrm>
          <a:prstGeom prst="rect">
            <a:avLst/>
          </a:prstGeom>
        </p:spPr>
        <p:txBody>
          <a:bodyPr lIns="0" tIns="0" rIns="0" bIns="0"/>
          <a:lstStyle/>
          <a:p>
            <a:pPr marL="288671">
              <a:lnSpc>
                <a:spcPct val="95825"/>
              </a:lnSpc>
              <a:spcBef>
                <a:spcPts val="420"/>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W</a:t>
            </a:r>
            <a:endParaRPr sz="1600">
              <a:latin typeface="Arial"/>
              <a:cs typeface="Arial"/>
            </a:endParaRPr>
          </a:p>
        </p:txBody>
      </p:sp>
      <p:sp>
        <p:nvSpPr>
          <p:cNvPr id="59436" name="object 43"/>
          <p:cNvSpPr txBox="1">
            <a:spLocks noChangeArrowheads="1"/>
          </p:cNvSpPr>
          <p:nvPr/>
        </p:nvSpPr>
        <p:spPr bwMode="auto">
          <a:xfrm>
            <a:off x="2544763" y="1801813"/>
            <a:ext cx="731837"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42" name="object 42"/>
          <p:cNvSpPr txBox="1"/>
          <p:nvPr/>
        </p:nvSpPr>
        <p:spPr>
          <a:xfrm>
            <a:off x="3276600" y="1801813"/>
            <a:ext cx="609600" cy="373062"/>
          </a:xfrm>
          <a:prstGeom prst="rect">
            <a:avLst/>
          </a:prstGeom>
        </p:spPr>
        <p:txBody>
          <a:bodyPr lIns="0" tIns="0" rIns="0" bIns="0"/>
          <a:lstStyle/>
          <a:p>
            <a:pPr>
              <a:lnSpc>
                <a:spcPts val="600"/>
              </a:lnSpc>
              <a:spcBef>
                <a:spcPts val="36"/>
              </a:spcBef>
              <a:defRPr/>
            </a:pPr>
            <a:endParaRPr sz="600"/>
          </a:p>
          <a:p>
            <a:pPr marL="191770">
              <a:lnSpc>
                <a:spcPct val="95825"/>
              </a:lnSpc>
              <a:defRPr/>
            </a:pPr>
            <a:r>
              <a:rPr sz="1600" dirty="0">
                <a:solidFill>
                  <a:srgbClr val="FF0000"/>
                </a:solidFill>
                <a:latin typeface="Arial"/>
                <a:cs typeface="Arial"/>
              </a:rPr>
              <a:t>20</a:t>
            </a:r>
            <a:endParaRPr sz="1600">
              <a:latin typeface="Arial"/>
              <a:cs typeface="Arial"/>
            </a:endParaRPr>
          </a:p>
        </p:txBody>
      </p:sp>
      <p:sp>
        <p:nvSpPr>
          <p:cNvPr id="59438" name="object 41"/>
          <p:cNvSpPr txBox="1">
            <a:spLocks noChangeArrowheads="1"/>
          </p:cNvSpPr>
          <p:nvPr/>
        </p:nvSpPr>
        <p:spPr bwMode="auto">
          <a:xfrm>
            <a:off x="3886200" y="1801813"/>
            <a:ext cx="6032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39" name="object 40"/>
          <p:cNvSpPr txBox="1">
            <a:spLocks noChangeArrowheads="1"/>
          </p:cNvSpPr>
          <p:nvPr/>
        </p:nvSpPr>
        <p:spPr bwMode="auto">
          <a:xfrm>
            <a:off x="3946525" y="1801813"/>
            <a:ext cx="930275"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9" name="object 39"/>
          <p:cNvSpPr txBox="1"/>
          <p:nvPr/>
        </p:nvSpPr>
        <p:spPr>
          <a:xfrm>
            <a:off x="4876800" y="1801813"/>
            <a:ext cx="609600" cy="373062"/>
          </a:xfrm>
          <a:prstGeom prst="rect">
            <a:avLst/>
          </a:prstGeom>
        </p:spPr>
        <p:txBody>
          <a:bodyPr lIns="0" tIns="0" rIns="0" bIns="0"/>
          <a:lstStyle/>
          <a:p>
            <a:pPr>
              <a:lnSpc>
                <a:spcPts val="600"/>
              </a:lnSpc>
              <a:spcBef>
                <a:spcPts val="38"/>
              </a:spcBef>
            </a:pPr>
            <a:endParaRPr lang="id-ID" sz="600"/>
          </a:p>
          <a:p>
            <a:pPr algn="ctr">
              <a:lnSpc>
                <a:spcPct val="96000"/>
              </a:lnSpc>
            </a:pPr>
            <a:r>
              <a:rPr lang="id-ID" sz="1600">
                <a:solidFill>
                  <a:srgbClr val="FF0000"/>
                </a:solidFill>
                <a:cs typeface="Arial" charset="0"/>
              </a:rPr>
              <a:t>5</a:t>
            </a:r>
            <a:endParaRPr lang="id-ID" sz="1600">
              <a:cs typeface="Arial" charset="0"/>
            </a:endParaRPr>
          </a:p>
        </p:txBody>
      </p:sp>
      <p:sp>
        <p:nvSpPr>
          <p:cNvPr id="59441" name="object 38"/>
          <p:cNvSpPr txBox="1">
            <a:spLocks noChangeArrowheads="1"/>
          </p:cNvSpPr>
          <p:nvPr/>
        </p:nvSpPr>
        <p:spPr bwMode="auto">
          <a:xfrm>
            <a:off x="5486400" y="1801813"/>
            <a:ext cx="838200" cy="37306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7" name="object 37"/>
          <p:cNvSpPr txBox="1"/>
          <p:nvPr/>
        </p:nvSpPr>
        <p:spPr>
          <a:xfrm>
            <a:off x="6324600" y="1801813"/>
            <a:ext cx="427038" cy="373062"/>
          </a:xfrm>
          <a:prstGeom prst="rect">
            <a:avLst/>
          </a:prstGeom>
        </p:spPr>
        <p:txBody>
          <a:bodyPr lIns="0" tIns="0" rIns="0" bIns="0"/>
          <a:lstStyle/>
          <a:p>
            <a:pPr>
              <a:lnSpc>
                <a:spcPts val="600"/>
              </a:lnSpc>
              <a:spcBef>
                <a:spcPts val="36"/>
              </a:spcBef>
              <a:defRPr/>
            </a:pPr>
            <a:endParaRPr sz="600"/>
          </a:p>
          <a:p>
            <a:pPr marL="172465">
              <a:lnSpc>
                <a:spcPct val="95825"/>
              </a:lnSpc>
              <a:defRPr/>
            </a:pPr>
            <a:r>
              <a:rPr sz="1600" dirty="0">
                <a:solidFill>
                  <a:srgbClr val="FF0000"/>
                </a:solidFill>
                <a:latin typeface="Arial"/>
                <a:cs typeface="Arial"/>
              </a:rPr>
              <a:t>8</a:t>
            </a:r>
            <a:endParaRPr sz="1600">
              <a:latin typeface="Arial"/>
              <a:cs typeface="Arial"/>
            </a:endParaRPr>
          </a:p>
        </p:txBody>
      </p:sp>
      <p:sp>
        <p:nvSpPr>
          <p:cNvPr id="36" name="object 36"/>
          <p:cNvSpPr txBox="1"/>
          <p:nvPr/>
        </p:nvSpPr>
        <p:spPr>
          <a:xfrm>
            <a:off x="6751638" y="1801813"/>
            <a:ext cx="1401762" cy="920750"/>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90</a:t>
            </a:r>
          </a:p>
        </p:txBody>
      </p:sp>
      <p:sp>
        <p:nvSpPr>
          <p:cNvPr id="59444" name="object 35"/>
          <p:cNvSpPr txBox="1">
            <a:spLocks noChangeArrowheads="1"/>
          </p:cNvSpPr>
          <p:nvPr/>
        </p:nvSpPr>
        <p:spPr bwMode="auto">
          <a:xfrm>
            <a:off x="2544763" y="2174875"/>
            <a:ext cx="1401762" cy="547688"/>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4" name="object 34"/>
          <p:cNvSpPr txBox="1"/>
          <p:nvPr/>
        </p:nvSpPr>
        <p:spPr>
          <a:xfrm>
            <a:off x="3946525" y="2174875"/>
            <a:ext cx="1539875" cy="547688"/>
          </a:xfrm>
          <a:prstGeom prst="rect">
            <a:avLst/>
          </a:prstGeom>
        </p:spPr>
        <p:txBody>
          <a:bodyPr lIns="0" tIns="0" rIns="0" bIns="0"/>
          <a:lstStyle/>
          <a:p>
            <a:pPr>
              <a:lnSpc>
                <a:spcPts val="1000"/>
              </a:lnSpc>
              <a:defRPr/>
            </a:pPr>
            <a:endParaRPr sz="1000"/>
          </a:p>
          <a:p>
            <a:pPr marL="92075">
              <a:lnSpc>
                <a:spcPct val="95825"/>
              </a:lnSpc>
              <a:spcBef>
                <a:spcPts val="1093"/>
              </a:spcBef>
              <a:defRPr/>
            </a:pPr>
            <a:r>
              <a:rPr sz="1600" b="1" dirty="0">
                <a:solidFill>
                  <a:srgbClr val="003366"/>
                </a:solidFill>
                <a:latin typeface="Arial"/>
                <a:cs typeface="Arial"/>
              </a:rPr>
              <a:t>60</a:t>
            </a:r>
            <a:endParaRPr sz="1600">
              <a:latin typeface="Arial"/>
              <a:cs typeface="Arial"/>
            </a:endParaRPr>
          </a:p>
        </p:txBody>
      </p:sp>
      <p:sp>
        <p:nvSpPr>
          <p:cNvPr id="33" name="object 33"/>
          <p:cNvSpPr txBox="1"/>
          <p:nvPr/>
        </p:nvSpPr>
        <p:spPr>
          <a:xfrm>
            <a:off x="5486400" y="2174875"/>
            <a:ext cx="1265238" cy="547688"/>
          </a:xfrm>
          <a:prstGeom prst="rect">
            <a:avLst/>
          </a:prstGeom>
        </p:spPr>
        <p:txBody>
          <a:bodyPr lIns="0" tIns="0" rIns="0" bIns="0"/>
          <a:lstStyle/>
          <a:p>
            <a:pPr>
              <a:lnSpc>
                <a:spcPts val="1000"/>
              </a:lnSpc>
              <a:defRPr/>
            </a:pPr>
            <a:endParaRPr sz="1000"/>
          </a:p>
          <a:p>
            <a:pPr marL="92328">
              <a:lnSpc>
                <a:spcPct val="95825"/>
              </a:lnSpc>
              <a:spcBef>
                <a:spcPts val="1093"/>
              </a:spcBef>
              <a:defRPr/>
            </a:pPr>
            <a:r>
              <a:rPr sz="1600" b="1" dirty="0">
                <a:solidFill>
                  <a:srgbClr val="003366"/>
                </a:solidFill>
                <a:latin typeface="Arial"/>
                <a:cs typeface="Arial"/>
              </a:rPr>
              <a:t>30</a:t>
            </a:r>
            <a:endParaRPr sz="1600">
              <a:latin typeface="Arial"/>
              <a:cs typeface="Arial"/>
            </a:endParaRPr>
          </a:p>
        </p:txBody>
      </p:sp>
      <p:sp>
        <p:nvSpPr>
          <p:cNvPr id="32" name="object 32"/>
          <p:cNvSpPr txBox="1"/>
          <p:nvPr/>
        </p:nvSpPr>
        <p:spPr>
          <a:xfrm>
            <a:off x="1143000" y="2722563"/>
            <a:ext cx="1401763" cy="658812"/>
          </a:xfrm>
          <a:prstGeom prst="rect">
            <a:avLst/>
          </a:prstGeom>
        </p:spPr>
        <p:txBody>
          <a:bodyPr lIns="0" tIns="0" rIns="0" bIns="0"/>
          <a:lstStyle/>
          <a:p>
            <a:pPr marL="311531">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H</a:t>
            </a:r>
            <a:endParaRPr sz="1600">
              <a:latin typeface="Arial"/>
              <a:cs typeface="Arial"/>
            </a:endParaRPr>
          </a:p>
        </p:txBody>
      </p:sp>
      <p:sp>
        <p:nvSpPr>
          <p:cNvPr id="59448" name="object 31"/>
          <p:cNvSpPr txBox="1">
            <a:spLocks noChangeArrowheads="1"/>
          </p:cNvSpPr>
          <p:nvPr/>
        </p:nvSpPr>
        <p:spPr bwMode="auto">
          <a:xfrm>
            <a:off x="2544763" y="2722563"/>
            <a:ext cx="731837"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30" name="object 30"/>
          <p:cNvSpPr txBox="1"/>
          <p:nvPr/>
        </p:nvSpPr>
        <p:spPr>
          <a:xfrm>
            <a:off x="3276600" y="2722563"/>
            <a:ext cx="609600" cy="366712"/>
          </a:xfrm>
          <a:prstGeom prst="rect">
            <a:avLst/>
          </a:prstGeom>
        </p:spPr>
        <p:txBody>
          <a:bodyPr lIns="0" tIns="0" rIns="0" bIns="0"/>
          <a:lstStyle/>
          <a:p>
            <a:pPr>
              <a:lnSpc>
                <a:spcPts val="550"/>
              </a:lnSpc>
              <a:spcBef>
                <a:spcPts val="38"/>
              </a:spcBef>
              <a:defRPr/>
            </a:pPr>
            <a:endParaRPr sz="550"/>
          </a:p>
          <a:p>
            <a:pPr marL="191770">
              <a:lnSpc>
                <a:spcPct val="95825"/>
              </a:lnSpc>
              <a:defRPr/>
            </a:pPr>
            <a:r>
              <a:rPr sz="1600" dirty="0">
                <a:solidFill>
                  <a:srgbClr val="FF0000"/>
                </a:solidFill>
                <a:latin typeface="Arial"/>
                <a:cs typeface="Arial"/>
              </a:rPr>
              <a:t>15</a:t>
            </a:r>
            <a:endParaRPr sz="1600">
              <a:latin typeface="Arial"/>
              <a:cs typeface="Arial"/>
            </a:endParaRPr>
          </a:p>
        </p:txBody>
      </p:sp>
      <p:sp>
        <p:nvSpPr>
          <p:cNvPr id="59450" name="object 29"/>
          <p:cNvSpPr txBox="1">
            <a:spLocks noChangeArrowheads="1"/>
          </p:cNvSpPr>
          <p:nvPr/>
        </p:nvSpPr>
        <p:spPr bwMode="auto">
          <a:xfrm>
            <a:off x="3886200" y="2722563"/>
            <a:ext cx="60325"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51" name="object 28"/>
          <p:cNvSpPr txBox="1">
            <a:spLocks noChangeArrowheads="1"/>
          </p:cNvSpPr>
          <p:nvPr/>
        </p:nvSpPr>
        <p:spPr bwMode="auto">
          <a:xfrm>
            <a:off x="3946525" y="2722563"/>
            <a:ext cx="854075"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7" name="object 27"/>
          <p:cNvSpPr txBox="1"/>
          <p:nvPr/>
        </p:nvSpPr>
        <p:spPr>
          <a:xfrm>
            <a:off x="4800600" y="2722563"/>
            <a:ext cx="609600" cy="366712"/>
          </a:xfrm>
          <a:prstGeom prst="rect">
            <a:avLst/>
          </a:prstGeom>
        </p:spPr>
        <p:txBody>
          <a:bodyPr lIns="0" tIns="0" rIns="0" bIns="0"/>
          <a:lstStyle/>
          <a:p>
            <a:pPr>
              <a:lnSpc>
                <a:spcPts val="550"/>
              </a:lnSpc>
              <a:spcBef>
                <a:spcPts val="38"/>
              </a:spcBef>
              <a:defRPr/>
            </a:pPr>
            <a:endParaRPr sz="550"/>
          </a:p>
          <a:p>
            <a:pPr marL="192024">
              <a:lnSpc>
                <a:spcPct val="95825"/>
              </a:lnSpc>
              <a:defRPr/>
            </a:pPr>
            <a:r>
              <a:rPr sz="1600" dirty="0">
                <a:solidFill>
                  <a:srgbClr val="FF0000"/>
                </a:solidFill>
                <a:latin typeface="Arial"/>
                <a:cs typeface="Arial"/>
              </a:rPr>
              <a:t>20</a:t>
            </a:r>
            <a:endParaRPr sz="1600">
              <a:latin typeface="Arial"/>
              <a:cs typeface="Arial"/>
            </a:endParaRPr>
          </a:p>
        </p:txBody>
      </p:sp>
      <p:sp>
        <p:nvSpPr>
          <p:cNvPr id="59453" name="object 26"/>
          <p:cNvSpPr txBox="1">
            <a:spLocks noChangeArrowheads="1"/>
          </p:cNvSpPr>
          <p:nvPr/>
        </p:nvSpPr>
        <p:spPr bwMode="auto">
          <a:xfrm>
            <a:off x="5410200" y="2722563"/>
            <a:ext cx="76200"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54" name="object 25"/>
          <p:cNvSpPr txBox="1">
            <a:spLocks noChangeArrowheads="1"/>
          </p:cNvSpPr>
          <p:nvPr/>
        </p:nvSpPr>
        <p:spPr bwMode="auto">
          <a:xfrm>
            <a:off x="5486400" y="2722563"/>
            <a:ext cx="685800" cy="366712"/>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24" name="object 24"/>
          <p:cNvSpPr txBox="1"/>
          <p:nvPr/>
        </p:nvSpPr>
        <p:spPr>
          <a:xfrm>
            <a:off x="6172200" y="2722563"/>
            <a:ext cx="579438" cy="366712"/>
          </a:xfrm>
          <a:prstGeom prst="rect">
            <a:avLst/>
          </a:prstGeom>
        </p:spPr>
        <p:txBody>
          <a:bodyPr lIns="0" tIns="0" rIns="0" bIns="0"/>
          <a:lstStyle/>
          <a:p>
            <a:pPr>
              <a:lnSpc>
                <a:spcPts val="550"/>
              </a:lnSpc>
              <a:spcBef>
                <a:spcPts val="38"/>
              </a:spcBef>
              <a:defRPr/>
            </a:pPr>
            <a:endParaRPr sz="550"/>
          </a:p>
          <a:p>
            <a:pPr marL="192024">
              <a:lnSpc>
                <a:spcPct val="95825"/>
              </a:lnSpc>
              <a:defRPr/>
            </a:pPr>
            <a:r>
              <a:rPr sz="1600" dirty="0">
                <a:solidFill>
                  <a:srgbClr val="FF0000"/>
                </a:solidFill>
                <a:latin typeface="Arial"/>
                <a:cs typeface="Arial"/>
              </a:rPr>
              <a:t>10</a:t>
            </a:r>
            <a:endParaRPr sz="1600">
              <a:latin typeface="Arial"/>
              <a:cs typeface="Arial"/>
            </a:endParaRPr>
          </a:p>
        </p:txBody>
      </p:sp>
      <p:sp>
        <p:nvSpPr>
          <p:cNvPr id="23" name="object 23"/>
          <p:cNvSpPr txBox="1"/>
          <p:nvPr/>
        </p:nvSpPr>
        <p:spPr>
          <a:xfrm>
            <a:off x="6751638" y="2722563"/>
            <a:ext cx="1401762" cy="658812"/>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60</a:t>
            </a:r>
          </a:p>
        </p:txBody>
      </p:sp>
      <p:sp>
        <p:nvSpPr>
          <p:cNvPr id="59457" name="object 22"/>
          <p:cNvSpPr txBox="1">
            <a:spLocks noChangeArrowheads="1"/>
          </p:cNvSpPr>
          <p:nvPr/>
        </p:nvSpPr>
        <p:spPr bwMode="auto">
          <a:xfrm>
            <a:off x="2544763" y="3089275"/>
            <a:ext cx="1401762" cy="292100"/>
          </a:xfrm>
          <a:prstGeom prst="rect">
            <a:avLst/>
          </a:prstGeom>
          <a:noFill/>
          <a:ln w="9525">
            <a:noFill/>
            <a:miter lim="800000"/>
            <a:headEnd/>
            <a:tailEnd/>
          </a:ln>
        </p:spPr>
        <p:txBody>
          <a:bodyPr lIns="0" tIns="0" rIns="0" bIns="0"/>
          <a:lstStyle/>
          <a:p>
            <a:pPr marL="90488">
              <a:lnSpc>
                <a:spcPts val="1675"/>
              </a:lnSpc>
              <a:spcBef>
                <a:spcPts val="88"/>
              </a:spcBef>
            </a:pPr>
            <a:r>
              <a:rPr lang="id-ID" sz="1600" b="1">
                <a:solidFill>
                  <a:srgbClr val="990000"/>
                </a:solidFill>
                <a:cs typeface="Arial" charset="0"/>
              </a:rPr>
              <a:t>50</a:t>
            </a:r>
            <a:endParaRPr lang="id-ID" sz="1600">
              <a:cs typeface="Arial" charset="0"/>
            </a:endParaRPr>
          </a:p>
        </p:txBody>
      </p:sp>
      <p:sp>
        <p:nvSpPr>
          <p:cNvPr id="59458" name="object 21"/>
          <p:cNvSpPr txBox="1">
            <a:spLocks noChangeArrowheads="1"/>
          </p:cNvSpPr>
          <p:nvPr/>
        </p:nvSpPr>
        <p:spPr bwMode="auto">
          <a:xfrm>
            <a:off x="3946525" y="3089275"/>
            <a:ext cx="1539875" cy="2921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59" name="object 20"/>
          <p:cNvSpPr txBox="1">
            <a:spLocks noChangeArrowheads="1"/>
          </p:cNvSpPr>
          <p:nvPr/>
        </p:nvSpPr>
        <p:spPr bwMode="auto">
          <a:xfrm>
            <a:off x="5486400" y="3089275"/>
            <a:ext cx="1265238" cy="292100"/>
          </a:xfrm>
          <a:prstGeom prst="rect">
            <a:avLst/>
          </a:prstGeom>
          <a:noFill/>
          <a:ln w="9525">
            <a:noFill/>
            <a:miter lim="800000"/>
            <a:headEnd/>
            <a:tailEnd/>
          </a:ln>
        </p:spPr>
        <p:txBody>
          <a:bodyPr lIns="0" tIns="0" rIns="0" bIns="0"/>
          <a:lstStyle/>
          <a:p>
            <a:pPr marL="92075">
              <a:lnSpc>
                <a:spcPts val="1675"/>
              </a:lnSpc>
              <a:spcBef>
                <a:spcPts val="88"/>
              </a:spcBef>
            </a:pPr>
            <a:r>
              <a:rPr lang="id-ID" sz="1600" b="1">
                <a:solidFill>
                  <a:srgbClr val="003366"/>
                </a:solidFill>
                <a:cs typeface="Arial" charset="0"/>
              </a:rPr>
              <a:t>10</a:t>
            </a:r>
            <a:endParaRPr lang="id-ID" sz="1600">
              <a:cs typeface="Arial" charset="0"/>
            </a:endParaRPr>
          </a:p>
        </p:txBody>
      </p:sp>
      <p:sp>
        <p:nvSpPr>
          <p:cNvPr id="19" name="object 19"/>
          <p:cNvSpPr txBox="1"/>
          <p:nvPr/>
        </p:nvSpPr>
        <p:spPr>
          <a:xfrm>
            <a:off x="1143000" y="3381375"/>
            <a:ext cx="1401763" cy="714375"/>
          </a:xfrm>
          <a:prstGeom prst="rect">
            <a:avLst/>
          </a:prstGeom>
        </p:spPr>
        <p:txBody>
          <a:bodyPr lIns="0" tIns="0" rIns="0" bIns="0"/>
          <a:lstStyle/>
          <a:p>
            <a:pPr marL="317627">
              <a:lnSpc>
                <a:spcPct val="95825"/>
              </a:lnSpc>
              <a:spcBef>
                <a:spcPts val="425"/>
              </a:spcBef>
              <a:defRPr/>
            </a:pPr>
            <a:r>
              <a:rPr sz="1600" dirty="0">
                <a:latin typeface="Arial"/>
                <a:cs typeface="Arial"/>
              </a:rPr>
              <a:t>Pabr</a:t>
            </a:r>
            <a:r>
              <a:rPr sz="1600" spc="4" dirty="0">
                <a:latin typeface="Arial"/>
                <a:cs typeface="Arial"/>
              </a:rPr>
              <a:t>i</a:t>
            </a:r>
            <a:r>
              <a:rPr sz="1600" dirty="0">
                <a:latin typeface="Arial"/>
                <a:cs typeface="Arial"/>
              </a:rPr>
              <a:t>k</a:t>
            </a:r>
            <a:r>
              <a:rPr sz="1600" spc="-50" dirty="0">
                <a:latin typeface="Arial"/>
                <a:cs typeface="Arial"/>
              </a:rPr>
              <a:t> </a:t>
            </a:r>
            <a:r>
              <a:rPr sz="1600" dirty="0">
                <a:latin typeface="Arial"/>
                <a:cs typeface="Arial"/>
              </a:rPr>
              <a:t>P</a:t>
            </a:r>
            <a:endParaRPr sz="1600">
              <a:latin typeface="Arial"/>
              <a:cs typeface="Arial"/>
            </a:endParaRPr>
          </a:p>
        </p:txBody>
      </p:sp>
      <p:sp>
        <p:nvSpPr>
          <p:cNvPr id="59461" name="object 18"/>
          <p:cNvSpPr txBox="1">
            <a:spLocks noChangeArrowheads="1"/>
          </p:cNvSpPr>
          <p:nvPr/>
        </p:nvSpPr>
        <p:spPr bwMode="auto">
          <a:xfrm>
            <a:off x="2544763" y="3381375"/>
            <a:ext cx="731837"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62" name="object 17"/>
          <p:cNvSpPr txBox="1">
            <a:spLocks noChangeArrowheads="1"/>
          </p:cNvSpPr>
          <p:nvPr/>
        </p:nvSpPr>
        <p:spPr bwMode="auto">
          <a:xfrm>
            <a:off x="3276600" y="3381375"/>
            <a:ext cx="609600"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25</a:t>
            </a:r>
            <a:endParaRPr lang="id-ID" sz="1600">
              <a:cs typeface="Arial" charset="0"/>
            </a:endParaRPr>
          </a:p>
        </p:txBody>
      </p:sp>
      <p:sp>
        <p:nvSpPr>
          <p:cNvPr id="59463" name="object 16"/>
          <p:cNvSpPr txBox="1">
            <a:spLocks noChangeArrowheads="1"/>
          </p:cNvSpPr>
          <p:nvPr/>
        </p:nvSpPr>
        <p:spPr bwMode="auto">
          <a:xfrm>
            <a:off x="3886200" y="3381375"/>
            <a:ext cx="60325"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64" name="object 15"/>
          <p:cNvSpPr txBox="1">
            <a:spLocks noChangeArrowheads="1"/>
          </p:cNvSpPr>
          <p:nvPr/>
        </p:nvSpPr>
        <p:spPr bwMode="auto">
          <a:xfrm>
            <a:off x="3946525" y="3381375"/>
            <a:ext cx="854075"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65" name="object 14"/>
          <p:cNvSpPr txBox="1">
            <a:spLocks noChangeArrowheads="1"/>
          </p:cNvSpPr>
          <p:nvPr/>
        </p:nvSpPr>
        <p:spPr bwMode="auto">
          <a:xfrm>
            <a:off x="4800600" y="3381375"/>
            <a:ext cx="609600"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10</a:t>
            </a:r>
            <a:endParaRPr lang="id-ID" sz="1600">
              <a:cs typeface="Arial" charset="0"/>
            </a:endParaRPr>
          </a:p>
        </p:txBody>
      </p:sp>
      <p:sp>
        <p:nvSpPr>
          <p:cNvPr id="59466" name="object 13"/>
          <p:cNvSpPr txBox="1">
            <a:spLocks noChangeArrowheads="1"/>
          </p:cNvSpPr>
          <p:nvPr/>
        </p:nvSpPr>
        <p:spPr bwMode="auto">
          <a:xfrm>
            <a:off x="5410200" y="3381375"/>
            <a:ext cx="76200"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67" name="object 12"/>
          <p:cNvSpPr txBox="1">
            <a:spLocks noChangeArrowheads="1"/>
          </p:cNvSpPr>
          <p:nvPr/>
        </p:nvSpPr>
        <p:spPr bwMode="auto">
          <a:xfrm>
            <a:off x="5486400" y="3381375"/>
            <a:ext cx="685800" cy="317500"/>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68" name="object 11"/>
          <p:cNvSpPr txBox="1">
            <a:spLocks noChangeArrowheads="1"/>
          </p:cNvSpPr>
          <p:nvPr/>
        </p:nvSpPr>
        <p:spPr bwMode="auto">
          <a:xfrm>
            <a:off x="6172200" y="3381375"/>
            <a:ext cx="579438" cy="317500"/>
          </a:xfrm>
          <a:prstGeom prst="rect">
            <a:avLst/>
          </a:prstGeom>
          <a:noFill/>
          <a:ln w="9525">
            <a:noFill/>
            <a:miter lim="800000"/>
            <a:headEnd/>
            <a:tailEnd/>
          </a:ln>
        </p:spPr>
        <p:txBody>
          <a:bodyPr lIns="0" tIns="0" rIns="0" bIns="0"/>
          <a:lstStyle/>
          <a:p>
            <a:pPr marL="190500">
              <a:lnSpc>
                <a:spcPct val="96000"/>
              </a:lnSpc>
              <a:spcBef>
                <a:spcPts val="200"/>
              </a:spcBef>
            </a:pPr>
            <a:r>
              <a:rPr lang="id-ID" sz="1600">
                <a:solidFill>
                  <a:srgbClr val="FF0000"/>
                </a:solidFill>
                <a:cs typeface="Arial" charset="0"/>
              </a:rPr>
              <a:t>19</a:t>
            </a:r>
            <a:endParaRPr lang="id-ID" sz="1600">
              <a:cs typeface="Arial" charset="0"/>
            </a:endParaRPr>
          </a:p>
        </p:txBody>
      </p:sp>
      <p:sp>
        <p:nvSpPr>
          <p:cNvPr id="10" name="object 10"/>
          <p:cNvSpPr txBox="1"/>
          <p:nvPr/>
        </p:nvSpPr>
        <p:spPr>
          <a:xfrm>
            <a:off x="6751638" y="3381375"/>
            <a:ext cx="1401762" cy="714375"/>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59470" name="object 9"/>
          <p:cNvSpPr txBox="1">
            <a:spLocks noChangeArrowheads="1"/>
          </p:cNvSpPr>
          <p:nvPr/>
        </p:nvSpPr>
        <p:spPr bwMode="auto">
          <a:xfrm>
            <a:off x="2544763" y="3698875"/>
            <a:ext cx="1401762" cy="3968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59471" name="object 8"/>
          <p:cNvSpPr txBox="1">
            <a:spLocks noChangeArrowheads="1"/>
          </p:cNvSpPr>
          <p:nvPr/>
        </p:nvSpPr>
        <p:spPr bwMode="auto">
          <a:xfrm>
            <a:off x="3946525" y="3698875"/>
            <a:ext cx="1539875" cy="396875"/>
          </a:xfrm>
          <a:prstGeom prst="rect">
            <a:avLst/>
          </a:prstGeom>
          <a:noFill/>
          <a:ln w="9525">
            <a:noFill/>
            <a:miter lim="800000"/>
            <a:headEnd/>
            <a:tailEnd/>
          </a:ln>
        </p:spPr>
        <p:txBody>
          <a:bodyPr lIns="0" tIns="0" rIns="0" bIns="0"/>
          <a:lstStyle/>
          <a:p>
            <a:pPr marL="92075">
              <a:lnSpc>
                <a:spcPct val="96000"/>
              </a:lnSpc>
              <a:spcBef>
                <a:spcPts val="225"/>
              </a:spcBef>
            </a:pPr>
            <a:r>
              <a:rPr lang="id-ID" sz="1600" b="1">
                <a:solidFill>
                  <a:srgbClr val="99CC00"/>
                </a:solidFill>
                <a:cs typeface="Arial" charset="0"/>
              </a:rPr>
              <a:t>50</a:t>
            </a:r>
            <a:endParaRPr lang="id-ID" sz="1600">
              <a:cs typeface="Arial" charset="0"/>
            </a:endParaRPr>
          </a:p>
        </p:txBody>
      </p:sp>
      <p:sp>
        <p:nvSpPr>
          <p:cNvPr id="59472" name="object 7"/>
          <p:cNvSpPr txBox="1">
            <a:spLocks noChangeArrowheads="1"/>
          </p:cNvSpPr>
          <p:nvPr/>
        </p:nvSpPr>
        <p:spPr bwMode="auto">
          <a:xfrm>
            <a:off x="5486400" y="3698875"/>
            <a:ext cx="1265238" cy="396875"/>
          </a:xfrm>
          <a:prstGeom prst="rect">
            <a:avLst/>
          </a:prstGeom>
          <a:noFill/>
          <a:ln w="9525">
            <a:noFill/>
            <a:miter lim="800000"/>
            <a:headEnd/>
            <a:tailEnd/>
          </a:ln>
        </p:spPr>
        <p:txBody>
          <a:bodyPr lIns="0" tIns="0" rIns="0" bIns="0"/>
          <a:lstStyle/>
          <a:p>
            <a:pPr marL="25400">
              <a:lnSpc>
                <a:spcPts val="1000"/>
              </a:lnSpc>
            </a:pPr>
            <a:endParaRPr lang="id-ID" sz="1000"/>
          </a:p>
        </p:txBody>
      </p:sp>
      <p:sp>
        <p:nvSpPr>
          <p:cNvPr id="6" name="object 6"/>
          <p:cNvSpPr txBox="1"/>
          <p:nvPr/>
        </p:nvSpPr>
        <p:spPr>
          <a:xfrm>
            <a:off x="1143000" y="4095750"/>
            <a:ext cx="1401763" cy="658813"/>
          </a:xfrm>
          <a:prstGeom prst="rect">
            <a:avLst/>
          </a:prstGeom>
        </p:spPr>
        <p:txBody>
          <a:bodyPr lIns="0" tIns="0" rIns="0" bIns="0"/>
          <a:lstStyle/>
          <a:p>
            <a:pPr marL="177800" algn="ctr">
              <a:lnSpc>
                <a:spcPct val="96000"/>
              </a:lnSpc>
              <a:spcBef>
                <a:spcPts val="425"/>
              </a:spcBef>
            </a:pPr>
            <a:r>
              <a:rPr lang="id-ID" sz="1600">
                <a:cs typeface="Arial" charset="0"/>
              </a:rPr>
              <a:t>Kebutuhan</a:t>
            </a:r>
          </a:p>
          <a:p>
            <a:pPr marL="177800" algn="ctr">
              <a:lnSpc>
                <a:spcPct val="96000"/>
              </a:lnSpc>
              <a:spcBef>
                <a:spcPts val="75"/>
              </a:spcBef>
            </a:pPr>
            <a:r>
              <a:rPr lang="id-ID" sz="1600">
                <a:cs typeface="Arial" charset="0"/>
              </a:rPr>
              <a:t>Gudang</a:t>
            </a:r>
          </a:p>
        </p:txBody>
      </p:sp>
      <p:sp>
        <p:nvSpPr>
          <p:cNvPr id="5" name="object 5"/>
          <p:cNvSpPr txBox="1"/>
          <p:nvPr/>
        </p:nvSpPr>
        <p:spPr>
          <a:xfrm>
            <a:off x="2544763" y="409575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50</a:t>
            </a:r>
          </a:p>
        </p:txBody>
      </p:sp>
      <p:sp>
        <p:nvSpPr>
          <p:cNvPr id="4" name="object 4"/>
          <p:cNvSpPr txBox="1"/>
          <p:nvPr/>
        </p:nvSpPr>
        <p:spPr>
          <a:xfrm>
            <a:off x="3946525" y="4095750"/>
            <a:ext cx="1539875"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110</a:t>
            </a:r>
          </a:p>
        </p:txBody>
      </p:sp>
      <p:sp>
        <p:nvSpPr>
          <p:cNvPr id="3" name="object 3"/>
          <p:cNvSpPr txBox="1"/>
          <p:nvPr/>
        </p:nvSpPr>
        <p:spPr>
          <a:xfrm>
            <a:off x="5486400" y="4095750"/>
            <a:ext cx="1265238"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40</a:t>
            </a:r>
          </a:p>
        </p:txBody>
      </p:sp>
      <p:sp>
        <p:nvSpPr>
          <p:cNvPr id="2" name="object 2"/>
          <p:cNvSpPr txBox="1"/>
          <p:nvPr/>
        </p:nvSpPr>
        <p:spPr>
          <a:xfrm>
            <a:off x="6751638" y="4095750"/>
            <a:ext cx="1401762" cy="658813"/>
          </a:xfrm>
          <a:prstGeom prst="rect">
            <a:avLst/>
          </a:prstGeom>
        </p:spPr>
        <p:txBody>
          <a:bodyPr lIns="0" tIns="0" rIns="0" bIns="0"/>
          <a:lstStyle/>
          <a:p>
            <a:pPr>
              <a:lnSpc>
                <a:spcPts val="700"/>
              </a:lnSpc>
              <a:spcBef>
                <a:spcPts val="25"/>
              </a:spcBef>
            </a:pPr>
            <a:endParaRPr lang="id-ID" sz="700"/>
          </a:p>
          <a:p>
            <a:pPr algn="ctr">
              <a:lnSpc>
                <a:spcPct val="96000"/>
              </a:lnSpc>
              <a:spcBef>
                <a:spcPts val="2000"/>
              </a:spcBef>
            </a:pPr>
            <a:r>
              <a:rPr lang="id-ID" sz="1600">
                <a:cs typeface="Arial" charset="0"/>
              </a:rPr>
              <a:t>200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object 31"/>
          <p:cNvSpPr>
            <a:spLocks noChangeArrowheads="1"/>
          </p:cNvSpPr>
          <p:nvPr/>
        </p:nvSpPr>
        <p:spPr bwMode="auto">
          <a:xfrm>
            <a:off x="1981200" y="1890713"/>
            <a:ext cx="0" cy="2225675"/>
          </a:xfrm>
          <a:custGeom>
            <a:avLst/>
            <a:gdLst>
              <a:gd name="T0" fmla="*/ 0 h 2225675"/>
              <a:gd name="T1" fmla="*/ 2225675 h 2225675"/>
            </a:gdLst>
            <a:ahLst/>
            <a:cxnLst/>
            <a:rect l="0" t="T0" r="0" b="T1"/>
            <a:pathLst>
              <a:path h="2225675">
                <a:moveTo>
                  <a:pt x="0" y="0"/>
                </a:moveTo>
                <a:lnTo>
                  <a:pt x="0" y="2225675"/>
                </a:lnTo>
              </a:path>
            </a:pathLst>
          </a:custGeom>
          <a:noFill/>
          <a:ln w="12700">
            <a:solidFill>
              <a:srgbClr val="000000"/>
            </a:solidFill>
            <a:miter lim="800000"/>
            <a:headEnd/>
            <a:tailEnd/>
          </a:ln>
        </p:spPr>
        <p:txBody>
          <a:bodyPr lIns="0" tIns="0" rIns="0" bIns="0"/>
          <a:lstStyle/>
          <a:p>
            <a:endParaRPr lang="id-ID"/>
          </a:p>
        </p:txBody>
      </p:sp>
      <p:sp>
        <p:nvSpPr>
          <p:cNvPr id="60419" name="object 32"/>
          <p:cNvSpPr>
            <a:spLocks noChangeArrowheads="1"/>
          </p:cNvSpPr>
          <p:nvPr/>
        </p:nvSpPr>
        <p:spPr bwMode="auto">
          <a:xfrm>
            <a:off x="3230563" y="2401888"/>
            <a:ext cx="0" cy="1714500"/>
          </a:xfrm>
          <a:custGeom>
            <a:avLst/>
            <a:gdLst>
              <a:gd name="T0" fmla="*/ 0 h 1714627"/>
              <a:gd name="T1" fmla="*/ 1714627 h 1714627"/>
            </a:gdLst>
            <a:ahLst/>
            <a:cxnLst/>
            <a:rect l="0" t="T0" r="0" b="T1"/>
            <a:pathLst>
              <a:path h="1714627">
                <a:moveTo>
                  <a:pt x="0" y="0"/>
                </a:moveTo>
                <a:lnTo>
                  <a:pt x="0" y="1714627"/>
                </a:lnTo>
              </a:path>
            </a:pathLst>
          </a:custGeom>
          <a:noFill/>
          <a:ln w="12700">
            <a:solidFill>
              <a:srgbClr val="000000"/>
            </a:solidFill>
            <a:miter lim="800000"/>
            <a:headEnd/>
            <a:tailEnd/>
          </a:ln>
        </p:spPr>
        <p:txBody>
          <a:bodyPr lIns="0" tIns="0" rIns="0" bIns="0"/>
          <a:lstStyle/>
          <a:p>
            <a:endParaRPr lang="id-ID"/>
          </a:p>
        </p:txBody>
      </p:sp>
      <p:sp>
        <p:nvSpPr>
          <p:cNvPr id="60420" name="object 33"/>
          <p:cNvSpPr>
            <a:spLocks noChangeArrowheads="1"/>
          </p:cNvSpPr>
          <p:nvPr/>
        </p:nvSpPr>
        <p:spPr bwMode="auto">
          <a:xfrm>
            <a:off x="4667250" y="2401888"/>
            <a:ext cx="0" cy="1714500"/>
          </a:xfrm>
          <a:custGeom>
            <a:avLst/>
            <a:gdLst>
              <a:gd name="T0" fmla="*/ 0 h 1714627"/>
              <a:gd name="T1" fmla="*/ 1714627 h 1714627"/>
            </a:gdLst>
            <a:ahLst/>
            <a:cxnLst/>
            <a:rect l="0" t="T0" r="0" b="T1"/>
            <a:pathLst>
              <a:path h="1714627">
                <a:moveTo>
                  <a:pt x="0" y="0"/>
                </a:moveTo>
                <a:lnTo>
                  <a:pt x="0" y="1714627"/>
                </a:lnTo>
              </a:path>
            </a:pathLst>
          </a:custGeom>
          <a:noFill/>
          <a:ln w="12700">
            <a:solidFill>
              <a:srgbClr val="000000"/>
            </a:solidFill>
            <a:miter lim="800000"/>
            <a:headEnd/>
            <a:tailEnd/>
          </a:ln>
        </p:spPr>
        <p:txBody>
          <a:bodyPr lIns="0" tIns="0" rIns="0" bIns="0"/>
          <a:lstStyle/>
          <a:p>
            <a:endParaRPr lang="id-ID"/>
          </a:p>
        </p:txBody>
      </p:sp>
      <p:sp>
        <p:nvSpPr>
          <p:cNvPr id="60421" name="object 34"/>
          <p:cNvSpPr>
            <a:spLocks noChangeArrowheads="1"/>
          </p:cNvSpPr>
          <p:nvPr/>
        </p:nvSpPr>
        <p:spPr bwMode="auto">
          <a:xfrm>
            <a:off x="1974850" y="2408238"/>
            <a:ext cx="4165600" cy="0"/>
          </a:xfrm>
          <a:custGeom>
            <a:avLst/>
            <a:gdLst>
              <a:gd name="T0" fmla="*/ 0 w 4165600"/>
              <a:gd name="T1" fmla="*/ 4165600 w 4165600"/>
            </a:gdLst>
            <a:ahLst/>
            <a:cxnLst/>
            <a:rect l="T0" t="0" r="T1" b="0"/>
            <a:pathLst>
              <a:path w="4165600">
                <a:moveTo>
                  <a:pt x="0" y="0"/>
                </a:moveTo>
                <a:lnTo>
                  <a:pt x="4165600" y="0"/>
                </a:lnTo>
              </a:path>
            </a:pathLst>
          </a:custGeom>
          <a:noFill/>
          <a:ln w="12700">
            <a:solidFill>
              <a:srgbClr val="000000"/>
            </a:solidFill>
            <a:miter lim="800000"/>
            <a:headEnd/>
            <a:tailEnd/>
          </a:ln>
        </p:spPr>
        <p:txBody>
          <a:bodyPr lIns="0" tIns="0" rIns="0" bIns="0"/>
          <a:lstStyle/>
          <a:p>
            <a:endParaRPr lang="id-ID"/>
          </a:p>
        </p:txBody>
      </p:sp>
      <p:sp>
        <p:nvSpPr>
          <p:cNvPr id="60422" name="object 35"/>
          <p:cNvSpPr>
            <a:spLocks noChangeArrowheads="1"/>
          </p:cNvSpPr>
          <p:nvPr/>
        </p:nvSpPr>
        <p:spPr bwMode="auto">
          <a:xfrm>
            <a:off x="671513" y="2819400"/>
            <a:ext cx="5468937" cy="0"/>
          </a:xfrm>
          <a:custGeom>
            <a:avLst/>
            <a:gdLst>
              <a:gd name="T0" fmla="*/ 0 w 5468937"/>
              <a:gd name="T1" fmla="*/ 5468937 w 5468937"/>
            </a:gdLst>
            <a:ahLst/>
            <a:cxnLst/>
            <a:rect l="T0" t="0" r="T1" b="0"/>
            <a:pathLst>
              <a:path w="5468937">
                <a:moveTo>
                  <a:pt x="0" y="0"/>
                </a:moveTo>
                <a:lnTo>
                  <a:pt x="5468937" y="0"/>
                </a:lnTo>
              </a:path>
            </a:pathLst>
          </a:custGeom>
          <a:noFill/>
          <a:ln w="12700">
            <a:solidFill>
              <a:srgbClr val="000000"/>
            </a:solidFill>
            <a:miter lim="800000"/>
            <a:headEnd/>
            <a:tailEnd/>
          </a:ln>
        </p:spPr>
        <p:txBody>
          <a:bodyPr lIns="0" tIns="0" rIns="0" bIns="0"/>
          <a:lstStyle/>
          <a:p>
            <a:endParaRPr lang="id-ID"/>
          </a:p>
        </p:txBody>
      </p:sp>
      <p:sp>
        <p:nvSpPr>
          <p:cNvPr id="60423" name="object 36"/>
          <p:cNvSpPr>
            <a:spLocks noChangeArrowheads="1"/>
          </p:cNvSpPr>
          <p:nvPr/>
        </p:nvSpPr>
        <p:spPr bwMode="auto">
          <a:xfrm>
            <a:off x="671513" y="3246438"/>
            <a:ext cx="5468937" cy="0"/>
          </a:xfrm>
          <a:custGeom>
            <a:avLst/>
            <a:gdLst>
              <a:gd name="T0" fmla="*/ 0 w 5468937"/>
              <a:gd name="T1" fmla="*/ 5468937 w 5468937"/>
            </a:gdLst>
            <a:ahLst/>
            <a:cxnLst/>
            <a:rect l="T0" t="0" r="T1" b="0"/>
            <a:pathLst>
              <a:path w="5468937">
                <a:moveTo>
                  <a:pt x="0" y="0"/>
                </a:moveTo>
                <a:lnTo>
                  <a:pt x="5468937" y="0"/>
                </a:lnTo>
              </a:path>
            </a:pathLst>
          </a:custGeom>
          <a:noFill/>
          <a:ln w="12700">
            <a:solidFill>
              <a:srgbClr val="000000"/>
            </a:solidFill>
            <a:miter lim="800000"/>
            <a:headEnd/>
            <a:tailEnd/>
          </a:ln>
        </p:spPr>
        <p:txBody>
          <a:bodyPr lIns="0" tIns="0" rIns="0" bIns="0"/>
          <a:lstStyle/>
          <a:p>
            <a:endParaRPr lang="id-ID"/>
          </a:p>
        </p:txBody>
      </p:sp>
      <p:sp>
        <p:nvSpPr>
          <p:cNvPr id="60424" name="object 37"/>
          <p:cNvSpPr>
            <a:spLocks noChangeArrowheads="1"/>
          </p:cNvSpPr>
          <p:nvPr/>
        </p:nvSpPr>
        <p:spPr bwMode="auto">
          <a:xfrm>
            <a:off x="671513" y="3675063"/>
            <a:ext cx="5468937" cy="0"/>
          </a:xfrm>
          <a:custGeom>
            <a:avLst/>
            <a:gdLst>
              <a:gd name="T0" fmla="*/ 0 w 5468937"/>
              <a:gd name="T1" fmla="*/ 5468937 w 5468937"/>
            </a:gdLst>
            <a:ahLst/>
            <a:cxnLst/>
            <a:rect l="T0" t="0" r="T1" b="0"/>
            <a:pathLst>
              <a:path w="5468937">
                <a:moveTo>
                  <a:pt x="0" y="0"/>
                </a:moveTo>
                <a:lnTo>
                  <a:pt x="5468937" y="0"/>
                </a:lnTo>
              </a:path>
            </a:pathLst>
          </a:custGeom>
          <a:noFill/>
          <a:ln w="12700">
            <a:solidFill>
              <a:srgbClr val="000000"/>
            </a:solidFill>
            <a:miter lim="800000"/>
            <a:headEnd/>
            <a:tailEnd/>
          </a:ln>
        </p:spPr>
        <p:txBody>
          <a:bodyPr lIns="0" tIns="0" rIns="0" bIns="0"/>
          <a:lstStyle/>
          <a:p>
            <a:endParaRPr lang="id-ID"/>
          </a:p>
        </p:txBody>
      </p:sp>
      <p:sp>
        <p:nvSpPr>
          <p:cNvPr id="60425" name="object 38"/>
          <p:cNvSpPr>
            <a:spLocks noChangeArrowheads="1"/>
          </p:cNvSpPr>
          <p:nvPr/>
        </p:nvSpPr>
        <p:spPr bwMode="auto">
          <a:xfrm>
            <a:off x="685800" y="1890713"/>
            <a:ext cx="0" cy="2225675"/>
          </a:xfrm>
          <a:custGeom>
            <a:avLst/>
            <a:gdLst>
              <a:gd name="T0" fmla="*/ 0 h 2225675"/>
              <a:gd name="T1" fmla="*/ 2225675 h 2225675"/>
            </a:gdLst>
            <a:ahLst/>
            <a:cxnLst/>
            <a:rect l="0" t="T0" r="0" b="T1"/>
            <a:pathLst>
              <a:path h="2225675">
                <a:moveTo>
                  <a:pt x="0" y="0"/>
                </a:moveTo>
                <a:lnTo>
                  <a:pt x="0" y="2225675"/>
                </a:lnTo>
              </a:path>
            </a:pathLst>
          </a:custGeom>
          <a:noFill/>
          <a:ln w="28575">
            <a:solidFill>
              <a:srgbClr val="000000"/>
            </a:solidFill>
            <a:miter lim="800000"/>
            <a:headEnd/>
            <a:tailEnd/>
          </a:ln>
        </p:spPr>
        <p:txBody>
          <a:bodyPr lIns="0" tIns="0" rIns="0" bIns="0"/>
          <a:lstStyle/>
          <a:p>
            <a:endParaRPr lang="id-ID"/>
          </a:p>
        </p:txBody>
      </p:sp>
      <p:sp>
        <p:nvSpPr>
          <p:cNvPr id="60426" name="object 39"/>
          <p:cNvSpPr>
            <a:spLocks noChangeArrowheads="1"/>
          </p:cNvSpPr>
          <p:nvPr/>
        </p:nvSpPr>
        <p:spPr bwMode="auto">
          <a:xfrm>
            <a:off x="6126163" y="1890713"/>
            <a:ext cx="0" cy="2225675"/>
          </a:xfrm>
          <a:custGeom>
            <a:avLst/>
            <a:gdLst>
              <a:gd name="T0" fmla="*/ 0 h 2225675"/>
              <a:gd name="T1" fmla="*/ 2225675 h 2225675"/>
            </a:gdLst>
            <a:ahLst/>
            <a:cxnLst/>
            <a:rect l="0" t="T0" r="0" b="T1"/>
            <a:pathLst>
              <a:path h="2225675">
                <a:moveTo>
                  <a:pt x="0" y="0"/>
                </a:moveTo>
                <a:lnTo>
                  <a:pt x="0" y="2225675"/>
                </a:lnTo>
              </a:path>
            </a:pathLst>
          </a:custGeom>
          <a:noFill/>
          <a:ln w="28575">
            <a:solidFill>
              <a:srgbClr val="000000"/>
            </a:solidFill>
            <a:miter lim="800000"/>
            <a:headEnd/>
            <a:tailEnd/>
          </a:ln>
        </p:spPr>
        <p:txBody>
          <a:bodyPr lIns="0" tIns="0" rIns="0" bIns="0"/>
          <a:lstStyle/>
          <a:p>
            <a:endParaRPr lang="id-ID"/>
          </a:p>
        </p:txBody>
      </p:sp>
      <p:sp>
        <p:nvSpPr>
          <p:cNvPr id="60427" name="object 40"/>
          <p:cNvSpPr>
            <a:spLocks noChangeArrowheads="1"/>
          </p:cNvSpPr>
          <p:nvPr/>
        </p:nvSpPr>
        <p:spPr bwMode="auto">
          <a:xfrm>
            <a:off x="671513" y="1905000"/>
            <a:ext cx="5468937" cy="0"/>
          </a:xfrm>
          <a:custGeom>
            <a:avLst/>
            <a:gdLst>
              <a:gd name="T0" fmla="*/ 0 w 5468937"/>
              <a:gd name="T1" fmla="*/ 5468937 w 5468937"/>
            </a:gdLst>
            <a:ahLst/>
            <a:cxnLst/>
            <a:rect l="T0" t="0" r="T1" b="0"/>
            <a:pathLst>
              <a:path w="5468937">
                <a:moveTo>
                  <a:pt x="0" y="0"/>
                </a:moveTo>
                <a:lnTo>
                  <a:pt x="5468937" y="0"/>
                </a:lnTo>
              </a:path>
            </a:pathLst>
          </a:custGeom>
          <a:noFill/>
          <a:ln w="28575">
            <a:solidFill>
              <a:srgbClr val="000000"/>
            </a:solidFill>
            <a:miter lim="800000"/>
            <a:headEnd/>
            <a:tailEnd/>
          </a:ln>
        </p:spPr>
        <p:txBody>
          <a:bodyPr lIns="0" tIns="0" rIns="0" bIns="0"/>
          <a:lstStyle/>
          <a:p>
            <a:endParaRPr lang="id-ID"/>
          </a:p>
        </p:txBody>
      </p:sp>
      <p:sp>
        <p:nvSpPr>
          <p:cNvPr id="60428" name="object 41"/>
          <p:cNvSpPr>
            <a:spLocks noChangeArrowheads="1"/>
          </p:cNvSpPr>
          <p:nvPr/>
        </p:nvSpPr>
        <p:spPr bwMode="auto">
          <a:xfrm>
            <a:off x="671513" y="4102100"/>
            <a:ext cx="5468937" cy="0"/>
          </a:xfrm>
          <a:custGeom>
            <a:avLst/>
            <a:gdLst>
              <a:gd name="T0" fmla="*/ 0 w 5468937"/>
              <a:gd name="T1" fmla="*/ 5468937 w 5468937"/>
            </a:gdLst>
            <a:ahLst/>
            <a:cxnLst/>
            <a:rect l="T0" t="0" r="T1" b="0"/>
            <a:pathLst>
              <a:path w="5468937">
                <a:moveTo>
                  <a:pt x="0" y="0"/>
                </a:moveTo>
                <a:lnTo>
                  <a:pt x="5468937" y="0"/>
                </a:lnTo>
              </a:path>
            </a:pathLst>
          </a:custGeom>
          <a:noFill/>
          <a:ln w="28575">
            <a:solidFill>
              <a:srgbClr val="000000"/>
            </a:solidFill>
            <a:miter lim="800000"/>
            <a:headEnd/>
            <a:tailEnd/>
          </a:ln>
        </p:spPr>
        <p:txBody>
          <a:bodyPr lIns="0" tIns="0" rIns="0" bIns="0"/>
          <a:lstStyle/>
          <a:p>
            <a:endParaRPr lang="id-ID"/>
          </a:p>
        </p:txBody>
      </p:sp>
      <p:sp>
        <p:nvSpPr>
          <p:cNvPr id="30" name="object 30"/>
          <p:cNvSpPr txBox="1"/>
          <p:nvPr/>
        </p:nvSpPr>
        <p:spPr>
          <a:xfrm>
            <a:off x="536575" y="527050"/>
            <a:ext cx="4957763" cy="584200"/>
          </a:xfrm>
          <a:prstGeom prst="rect">
            <a:avLst/>
          </a:prstGeom>
        </p:spPr>
        <p:txBody>
          <a:bodyPr lIns="0" tIns="0" rIns="0" bIns="0"/>
          <a:lstStyle/>
          <a:p>
            <a:pPr marL="12700">
              <a:lnSpc>
                <a:spcPts val="1938"/>
              </a:lnSpc>
              <a:spcBef>
                <a:spcPts val="100"/>
              </a:spcBef>
            </a:pPr>
            <a:r>
              <a:rPr lang="id-ID">
                <a:cs typeface="Arial" charset="0"/>
              </a:rPr>
              <a:t>Soal:</a:t>
            </a:r>
          </a:p>
          <a:p>
            <a:pPr marL="12700">
              <a:lnSpc>
                <a:spcPct val="96000"/>
              </a:lnSpc>
              <a:spcBef>
                <a:spcPts val="425"/>
              </a:spcBef>
            </a:pPr>
            <a:r>
              <a:rPr lang="id-ID">
                <a:cs typeface="Arial" charset="0"/>
              </a:rPr>
              <a:t>Berikut adalah data mengenai biaya transportasi</a:t>
            </a:r>
          </a:p>
        </p:txBody>
      </p:sp>
      <p:sp>
        <p:nvSpPr>
          <p:cNvPr id="29" name="object 29"/>
          <p:cNvSpPr txBox="1"/>
          <p:nvPr/>
        </p:nvSpPr>
        <p:spPr>
          <a:xfrm>
            <a:off x="5499100" y="857250"/>
            <a:ext cx="439738" cy="254000"/>
          </a:xfrm>
          <a:prstGeom prst="rect">
            <a:avLst/>
          </a:prstGeom>
        </p:spPr>
        <p:txBody>
          <a:bodyPr lIns="0" tIns="0" rIns="0" bIns="0"/>
          <a:lstStyle/>
          <a:p>
            <a:pPr marL="12700">
              <a:lnSpc>
                <a:spcPts val="1939"/>
              </a:lnSpc>
              <a:spcBef>
                <a:spcPts val="97"/>
              </a:spcBef>
              <a:defRPr/>
            </a:pPr>
            <a:r>
              <a:rPr dirty="0">
                <a:latin typeface="Arial"/>
                <a:cs typeface="Arial"/>
              </a:rPr>
              <a:t>d</a:t>
            </a:r>
            <a:r>
              <a:rPr spc="-9" dirty="0">
                <a:latin typeface="Arial"/>
                <a:cs typeface="Arial"/>
              </a:rPr>
              <a:t>a</a:t>
            </a:r>
            <a:r>
              <a:rPr dirty="0">
                <a:latin typeface="Arial"/>
                <a:cs typeface="Arial"/>
              </a:rPr>
              <a:t>ri</a:t>
            </a:r>
            <a:endParaRPr>
              <a:latin typeface="Arial"/>
              <a:cs typeface="Arial"/>
            </a:endParaRPr>
          </a:p>
        </p:txBody>
      </p:sp>
      <p:sp>
        <p:nvSpPr>
          <p:cNvPr id="28" name="object 28"/>
          <p:cNvSpPr txBox="1"/>
          <p:nvPr/>
        </p:nvSpPr>
        <p:spPr>
          <a:xfrm>
            <a:off x="5943600" y="857250"/>
            <a:ext cx="679450" cy="254000"/>
          </a:xfrm>
          <a:prstGeom prst="rect">
            <a:avLst/>
          </a:prstGeom>
        </p:spPr>
        <p:txBody>
          <a:bodyPr lIns="0" tIns="0" rIns="0" bIns="0"/>
          <a:lstStyle/>
          <a:p>
            <a:pPr marL="12700">
              <a:lnSpc>
                <a:spcPts val="1939"/>
              </a:lnSpc>
              <a:spcBef>
                <a:spcPts val="97"/>
              </a:spcBef>
              <a:defRPr/>
            </a:pPr>
            <a:r>
              <a:rPr dirty="0">
                <a:latin typeface="Arial"/>
                <a:cs typeface="Arial"/>
              </a:rPr>
              <a:t>p</a:t>
            </a:r>
            <a:r>
              <a:rPr spc="-9" dirty="0">
                <a:latin typeface="Arial"/>
                <a:cs typeface="Arial"/>
              </a:rPr>
              <a:t>a</a:t>
            </a:r>
            <a:r>
              <a:rPr dirty="0">
                <a:latin typeface="Arial"/>
                <a:cs typeface="Arial"/>
              </a:rPr>
              <a:t>br</a:t>
            </a:r>
            <a:r>
              <a:rPr spc="-4" dirty="0">
                <a:latin typeface="Arial"/>
                <a:cs typeface="Arial"/>
              </a:rPr>
              <a:t>i</a:t>
            </a:r>
            <a:r>
              <a:rPr dirty="0">
                <a:latin typeface="Arial"/>
                <a:cs typeface="Arial"/>
              </a:rPr>
              <a:t>k</a:t>
            </a:r>
            <a:endParaRPr>
              <a:latin typeface="Arial"/>
              <a:cs typeface="Arial"/>
            </a:endParaRPr>
          </a:p>
        </p:txBody>
      </p:sp>
      <p:sp>
        <p:nvSpPr>
          <p:cNvPr id="60432" name="object 27"/>
          <p:cNvSpPr txBox="1">
            <a:spLocks noChangeArrowheads="1"/>
          </p:cNvSpPr>
          <p:nvPr/>
        </p:nvSpPr>
        <p:spPr bwMode="auto">
          <a:xfrm>
            <a:off x="6629400" y="857250"/>
            <a:ext cx="301625" cy="254000"/>
          </a:xfrm>
          <a:prstGeom prst="rect">
            <a:avLst/>
          </a:prstGeom>
          <a:noFill/>
          <a:ln w="9525">
            <a:noFill/>
            <a:miter lim="800000"/>
            <a:headEnd/>
            <a:tailEnd/>
          </a:ln>
        </p:spPr>
        <p:txBody>
          <a:bodyPr lIns="0" tIns="0" rIns="0" bIns="0"/>
          <a:lstStyle/>
          <a:p>
            <a:pPr marL="12700">
              <a:lnSpc>
                <a:spcPts val="1938"/>
              </a:lnSpc>
              <a:spcBef>
                <a:spcPts val="100"/>
              </a:spcBef>
            </a:pPr>
            <a:r>
              <a:rPr lang="id-ID">
                <a:cs typeface="Arial" charset="0"/>
              </a:rPr>
              <a:t>ke</a:t>
            </a:r>
          </a:p>
        </p:txBody>
      </p:sp>
      <p:sp>
        <p:nvSpPr>
          <p:cNvPr id="26" name="object 26"/>
          <p:cNvSpPr txBox="1"/>
          <p:nvPr/>
        </p:nvSpPr>
        <p:spPr>
          <a:xfrm>
            <a:off x="6934200" y="857250"/>
            <a:ext cx="819150" cy="254000"/>
          </a:xfrm>
          <a:prstGeom prst="rect">
            <a:avLst/>
          </a:prstGeom>
        </p:spPr>
        <p:txBody>
          <a:bodyPr lIns="0" tIns="0" rIns="0" bIns="0"/>
          <a:lstStyle/>
          <a:p>
            <a:pPr marL="12700">
              <a:lnSpc>
                <a:spcPts val="1939"/>
              </a:lnSpc>
              <a:spcBef>
                <a:spcPts val="97"/>
              </a:spcBef>
              <a:defRPr/>
            </a:pPr>
            <a:r>
              <a:rPr spc="-4" dirty="0">
                <a:latin typeface="Arial"/>
                <a:cs typeface="Arial"/>
              </a:rPr>
              <a:t>g</a:t>
            </a:r>
            <a:r>
              <a:rPr dirty="0">
                <a:latin typeface="Arial"/>
                <a:cs typeface="Arial"/>
              </a:rPr>
              <a:t>u</a:t>
            </a:r>
            <a:r>
              <a:rPr spc="-9" dirty="0">
                <a:latin typeface="Arial"/>
                <a:cs typeface="Arial"/>
              </a:rPr>
              <a:t>d</a:t>
            </a:r>
            <a:r>
              <a:rPr dirty="0">
                <a:latin typeface="Arial"/>
                <a:cs typeface="Arial"/>
              </a:rPr>
              <a:t>a</a:t>
            </a:r>
            <a:r>
              <a:rPr spc="-9" dirty="0">
                <a:latin typeface="Arial"/>
                <a:cs typeface="Arial"/>
              </a:rPr>
              <a:t>n</a:t>
            </a:r>
            <a:r>
              <a:rPr dirty="0">
                <a:latin typeface="Arial"/>
                <a:cs typeface="Arial"/>
              </a:rPr>
              <a:t>g</a:t>
            </a:r>
            <a:endParaRPr>
              <a:latin typeface="Arial"/>
              <a:cs typeface="Arial"/>
            </a:endParaRPr>
          </a:p>
        </p:txBody>
      </p:sp>
      <p:sp>
        <p:nvSpPr>
          <p:cNvPr id="25" name="object 25"/>
          <p:cNvSpPr txBox="1"/>
          <p:nvPr/>
        </p:nvSpPr>
        <p:spPr>
          <a:xfrm>
            <a:off x="7759700" y="857250"/>
            <a:ext cx="769938" cy="254000"/>
          </a:xfrm>
          <a:prstGeom prst="rect">
            <a:avLst/>
          </a:prstGeom>
        </p:spPr>
        <p:txBody>
          <a:bodyPr lIns="0" tIns="0" rIns="0" bIns="0"/>
          <a:lstStyle/>
          <a:p>
            <a:pPr marL="12700">
              <a:lnSpc>
                <a:spcPts val="1939"/>
              </a:lnSpc>
              <a:spcBef>
                <a:spcPts val="97"/>
              </a:spcBef>
              <a:defRPr/>
            </a:pPr>
            <a:r>
              <a:rPr dirty="0">
                <a:latin typeface="Arial"/>
                <a:cs typeface="Arial"/>
              </a:rPr>
              <a:t>b</a:t>
            </a:r>
            <a:r>
              <a:rPr spc="-9" dirty="0">
                <a:latin typeface="Arial"/>
                <a:cs typeface="Arial"/>
              </a:rPr>
              <a:t>a</a:t>
            </a:r>
            <a:r>
              <a:rPr dirty="0">
                <a:latin typeface="Arial"/>
                <a:cs typeface="Arial"/>
              </a:rPr>
              <a:t>ra</a:t>
            </a:r>
            <a:r>
              <a:rPr spc="-9" dirty="0">
                <a:latin typeface="Arial"/>
                <a:cs typeface="Arial"/>
              </a:rPr>
              <a:t>n</a:t>
            </a:r>
            <a:r>
              <a:rPr dirty="0">
                <a:latin typeface="Arial"/>
                <a:cs typeface="Arial"/>
              </a:rPr>
              <a:t>g</a:t>
            </a:r>
            <a:endParaRPr>
              <a:latin typeface="Arial"/>
              <a:cs typeface="Arial"/>
            </a:endParaRPr>
          </a:p>
        </p:txBody>
      </p:sp>
      <p:sp>
        <p:nvSpPr>
          <p:cNvPr id="24" name="object 24"/>
          <p:cNvSpPr txBox="1"/>
          <p:nvPr/>
        </p:nvSpPr>
        <p:spPr>
          <a:xfrm>
            <a:off x="536575" y="1131888"/>
            <a:ext cx="1238250" cy="254000"/>
          </a:xfrm>
          <a:prstGeom prst="rect">
            <a:avLst/>
          </a:prstGeom>
        </p:spPr>
        <p:txBody>
          <a:bodyPr lIns="0" tIns="0" rIns="0" bIns="0"/>
          <a:lstStyle/>
          <a:p>
            <a:pPr marL="12700">
              <a:lnSpc>
                <a:spcPts val="1939"/>
              </a:lnSpc>
              <a:spcBef>
                <a:spcPts val="97"/>
              </a:spcBef>
              <a:defRPr/>
            </a:pPr>
            <a:r>
              <a:rPr dirty="0">
                <a:latin typeface="Arial"/>
                <a:cs typeface="Arial"/>
              </a:rPr>
              <a:t>j</a:t>
            </a:r>
            <a:r>
              <a:rPr spc="-9" dirty="0">
                <a:latin typeface="Arial"/>
                <a:cs typeface="Arial"/>
              </a:rPr>
              <a:t>a</a:t>
            </a:r>
            <a:r>
              <a:rPr dirty="0">
                <a:latin typeface="Arial"/>
                <a:cs typeface="Arial"/>
              </a:rPr>
              <a:t>di</a:t>
            </a:r>
            <a:r>
              <a:rPr spc="-4" dirty="0">
                <a:latin typeface="Arial"/>
                <a:cs typeface="Arial"/>
              </a:rPr>
              <a:t> </a:t>
            </a:r>
            <a:r>
              <a:rPr dirty="0">
                <a:latin typeface="Arial"/>
                <a:cs typeface="Arial"/>
              </a:rPr>
              <a:t>b</a:t>
            </a:r>
            <a:r>
              <a:rPr spc="-4" dirty="0">
                <a:latin typeface="Arial"/>
                <a:cs typeface="Arial"/>
              </a:rPr>
              <a:t>e</a:t>
            </a:r>
            <a:r>
              <a:rPr dirty="0">
                <a:latin typeface="Arial"/>
                <a:cs typeface="Arial"/>
              </a:rPr>
              <a:t>serta</a:t>
            </a:r>
            <a:endParaRPr>
              <a:latin typeface="Arial"/>
              <a:cs typeface="Arial"/>
            </a:endParaRPr>
          </a:p>
        </p:txBody>
      </p:sp>
      <p:sp>
        <p:nvSpPr>
          <p:cNvPr id="23" name="object 23"/>
          <p:cNvSpPr txBox="1"/>
          <p:nvPr/>
        </p:nvSpPr>
        <p:spPr>
          <a:xfrm>
            <a:off x="1779588" y="1131888"/>
            <a:ext cx="1387475" cy="254000"/>
          </a:xfrm>
          <a:prstGeom prst="rect">
            <a:avLst/>
          </a:prstGeom>
        </p:spPr>
        <p:txBody>
          <a:bodyPr lIns="0" tIns="0" rIns="0" bIns="0"/>
          <a:lstStyle/>
          <a:p>
            <a:pPr marL="12700">
              <a:lnSpc>
                <a:spcPts val="1939"/>
              </a:lnSpc>
              <a:spcBef>
                <a:spcPts val="97"/>
              </a:spcBef>
              <a:defRPr/>
            </a:pPr>
            <a:r>
              <a:rPr dirty="0">
                <a:latin typeface="Arial"/>
                <a:cs typeface="Arial"/>
              </a:rPr>
              <a:t>ka</a:t>
            </a:r>
            <a:r>
              <a:rPr spc="-9" dirty="0">
                <a:latin typeface="Arial"/>
                <a:cs typeface="Arial"/>
              </a:rPr>
              <a:t>p</a:t>
            </a:r>
            <a:r>
              <a:rPr dirty="0">
                <a:latin typeface="Arial"/>
                <a:cs typeface="Arial"/>
              </a:rPr>
              <a:t>as</a:t>
            </a:r>
            <a:r>
              <a:rPr spc="-9" dirty="0">
                <a:latin typeface="Arial"/>
                <a:cs typeface="Arial"/>
              </a:rPr>
              <a:t>i</a:t>
            </a:r>
            <a:r>
              <a:rPr dirty="0">
                <a:latin typeface="Arial"/>
                <a:cs typeface="Arial"/>
              </a:rPr>
              <a:t>tas</a:t>
            </a:r>
            <a:r>
              <a:rPr spc="-4" dirty="0">
                <a:latin typeface="Arial"/>
                <a:cs typeface="Arial"/>
              </a:rPr>
              <a:t>n</a:t>
            </a:r>
            <a:r>
              <a:rPr spc="-25" dirty="0">
                <a:latin typeface="Arial"/>
                <a:cs typeface="Arial"/>
              </a:rPr>
              <a:t>y</a:t>
            </a:r>
            <a:r>
              <a:rPr dirty="0">
                <a:latin typeface="Arial"/>
                <a:cs typeface="Arial"/>
              </a:rPr>
              <a:t>a</a:t>
            </a:r>
            <a:endParaRPr>
              <a:latin typeface="Arial"/>
              <a:cs typeface="Arial"/>
            </a:endParaRPr>
          </a:p>
        </p:txBody>
      </p:sp>
      <p:sp>
        <p:nvSpPr>
          <p:cNvPr id="22" name="object 22"/>
          <p:cNvSpPr txBox="1"/>
          <p:nvPr/>
        </p:nvSpPr>
        <p:spPr>
          <a:xfrm>
            <a:off x="3175000" y="1131888"/>
            <a:ext cx="1670050" cy="254000"/>
          </a:xfrm>
          <a:prstGeom prst="rect">
            <a:avLst/>
          </a:prstGeom>
        </p:spPr>
        <p:txBody>
          <a:bodyPr lIns="0" tIns="0" rIns="0" bIns="0"/>
          <a:lstStyle/>
          <a:p>
            <a:pPr marL="12700">
              <a:lnSpc>
                <a:spcPts val="1939"/>
              </a:lnSpc>
              <a:spcBef>
                <a:spcPts val="97"/>
              </a:spcBef>
              <a:defRPr/>
            </a:pPr>
            <a:r>
              <a:rPr dirty="0">
                <a:latin typeface="Arial"/>
                <a:cs typeface="Arial"/>
              </a:rPr>
              <a:t>mas</a:t>
            </a:r>
            <a:r>
              <a:rPr spc="-4" dirty="0">
                <a:latin typeface="Arial"/>
                <a:cs typeface="Arial"/>
              </a:rPr>
              <a:t>i</a:t>
            </a:r>
            <a:r>
              <a:rPr dirty="0">
                <a:latin typeface="Arial"/>
                <a:cs typeface="Arial"/>
              </a:rPr>
              <a:t>ng-mas</a:t>
            </a:r>
            <a:r>
              <a:rPr spc="-4" dirty="0">
                <a:latin typeface="Arial"/>
                <a:cs typeface="Arial"/>
              </a:rPr>
              <a:t>i</a:t>
            </a:r>
            <a:r>
              <a:rPr dirty="0">
                <a:latin typeface="Arial"/>
                <a:cs typeface="Arial"/>
              </a:rPr>
              <a:t>n</a:t>
            </a:r>
            <a:r>
              <a:rPr spc="-9" dirty="0">
                <a:latin typeface="Arial"/>
                <a:cs typeface="Arial"/>
              </a:rPr>
              <a:t>g</a:t>
            </a:r>
            <a:r>
              <a:rPr dirty="0">
                <a:latin typeface="Arial"/>
                <a:cs typeface="Arial"/>
              </a:rPr>
              <a:t>.</a:t>
            </a:r>
            <a:endParaRPr>
              <a:latin typeface="Arial"/>
              <a:cs typeface="Arial"/>
            </a:endParaRPr>
          </a:p>
        </p:txBody>
      </p:sp>
      <p:sp>
        <p:nvSpPr>
          <p:cNvPr id="21" name="object 21"/>
          <p:cNvSpPr txBox="1"/>
          <p:nvPr/>
        </p:nvSpPr>
        <p:spPr>
          <a:xfrm>
            <a:off x="536575" y="4424363"/>
            <a:ext cx="4957763" cy="254000"/>
          </a:xfrm>
          <a:prstGeom prst="rect">
            <a:avLst/>
          </a:prstGeom>
        </p:spPr>
        <p:txBody>
          <a:bodyPr lIns="0" tIns="0" rIns="0" bIns="0"/>
          <a:lstStyle/>
          <a:p>
            <a:pPr marL="12700">
              <a:lnSpc>
                <a:spcPts val="1939"/>
              </a:lnSpc>
              <a:spcBef>
                <a:spcPts val="97"/>
              </a:spcBef>
              <a:defRPr/>
            </a:pPr>
            <a:r>
              <a:rPr spc="14" dirty="0">
                <a:latin typeface="Arial"/>
                <a:cs typeface="Arial"/>
              </a:rPr>
              <a:t>T</a:t>
            </a:r>
            <a:r>
              <a:rPr dirty="0">
                <a:latin typeface="Arial"/>
                <a:cs typeface="Arial"/>
              </a:rPr>
              <a:t>e</a:t>
            </a:r>
            <a:r>
              <a:rPr spc="-9" dirty="0">
                <a:latin typeface="Arial"/>
                <a:cs typeface="Arial"/>
              </a:rPr>
              <a:t>n</a:t>
            </a:r>
            <a:r>
              <a:rPr dirty="0">
                <a:latin typeface="Arial"/>
                <a:cs typeface="Arial"/>
              </a:rPr>
              <a:t>tuk</a:t>
            </a:r>
            <a:r>
              <a:rPr spc="-4" dirty="0">
                <a:latin typeface="Arial"/>
                <a:cs typeface="Arial"/>
              </a:rPr>
              <a:t>a</a:t>
            </a:r>
            <a:r>
              <a:rPr dirty="0">
                <a:latin typeface="Arial"/>
                <a:cs typeface="Arial"/>
              </a:rPr>
              <a:t>n</a:t>
            </a:r>
            <a:r>
              <a:rPr spc="-9" dirty="0">
                <a:latin typeface="Arial"/>
                <a:cs typeface="Arial"/>
              </a:rPr>
              <a:t> </a:t>
            </a:r>
            <a:r>
              <a:rPr dirty="0">
                <a:latin typeface="Arial"/>
                <a:cs typeface="Arial"/>
              </a:rPr>
              <a:t>b</a:t>
            </a:r>
            <a:r>
              <a:rPr spc="-9" dirty="0">
                <a:latin typeface="Arial"/>
                <a:cs typeface="Arial"/>
              </a:rPr>
              <a:t>i</a:t>
            </a:r>
            <a:r>
              <a:rPr dirty="0">
                <a:latin typeface="Arial"/>
                <a:cs typeface="Arial"/>
              </a:rPr>
              <a:t>a</a:t>
            </a:r>
            <a:r>
              <a:rPr spc="-29" dirty="0">
                <a:latin typeface="Arial"/>
                <a:cs typeface="Arial"/>
              </a:rPr>
              <a:t>y</a:t>
            </a:r>
            <a:r>
              <a:rPr dirty="0">
                <a:latin typeface="Arial"/>
                <a:cs typeface="Arial"/>
              </a:rPr>
              <a:t>a</a:t>
            </a:r>
            <a:r>
              <a:rPr spc="34" dirty="0">
                <a:latin typeface="Arial"/>
                <a:cs typeface="Arial"/>
              </a:rPr>
              <a:t> </a:t>
            </a:r>
            <a:r>
              <a:rPr dirty="0">
                <a:latin typeface="Arial"/>
                <a:cs typeface="Arial"/>
              </a:rPr>
              <a:t>tra</a:t>
            </a:r>
            <a:r>
              <a:rPr spc="-4" dirty="0">
                <a:latin typeface="Arial"/>
                <a:cs typeface="Arial"/>
              </a:rPr>
              <a:t>n</a:t>
            </a:r>
            <a:r>
              <a:rPr dirty="0">
                <a:latin typeface="Arial"/>
                <a:cs typeface="Arial"/>
              </a:rPr>
              <a:t>sp</a:t>
            </a:r>
            <a:r>
              <a:rPr spc="-9" dirty="0">
                <a:latin typeface="Arial"/>
                <a:cs typeface="Arial"/>
              </a:rPr>
              <a:t>o</a:t>
            </a:r>
            <a:r>
              <a:rPr dirty="0">
                <a:latin typeface="Arial"/>
                <a:cs typeface="Arial"/>
              </a:rPr>
              <a:t>rtasi</a:t>
            </a:r>
            <a:r>
              <a:rPr spc="9" dirty="0">
                <a:latin typeface="Arial"/>
                <a:cs typeface="Arial"/>
              </a:rPr>
              <a:t> </a:t>
            </a:r>
            <a:r>
              <a:rPr spc="-25" dirty="0">
                <a:latin typeface="Arial"/>
                <a:cs typeface="Arial"/>
              </a:rPr>
              <a:t>y</a:t>
            </a:r>
            <a:r>
              <a:rPr dirty="0">
                <a:latin typeface="Arial"/>
                <a:cs typeface="Arial"/>
              </a:rPr>
              <a:t>a</a:t>
            </a:r>
            <a:r>
              <a:rPr spc="-9" dirty="0">
                <a:latin typeface="Arial"/>
                <a:cs typeface="Arial"/>
              </a:rPr>
              <a:t>n</a:t>
            </a:r>
            <a:r>
              <a:rPr dirty="0">
                <a:latin typeface="Arial"/>
                <a:cs typeface="Arial"/>
              </a:rPr>
              <a:t>g</a:t>
            </a:r>
            <a:r>
              <a:rPr spc="24" dirty="0">
                <a:latin typeface="Arial"/>
                <a:cs typeface="Arial"/>
              </a:rPr>
              <a:t> </a:t>
            </a:r>
            <a:r>
              <a:rPr dirty="0">
                <a:latin typeface="Arial"/>
                <a:cs typeface="Arial"/>
              </a:rPr>
              <a:t>p</a:t>
            </a:r>
            <a:r>
              <a:rPr spc="-9" dirty="0">
                <a:latin typeface="Arial"/>
                <a:cs typeface="Arial"/>
              </a:rPr>
              <a:t>a</a:t>
            </a:r>
            <a:r>
              <a:rPr dirty="0">
                <a:latin typeface="Arial"/>
                <a:cs typeface="Arial"/>
              </a:rPr>
              <a:t>l</a:t>
            </a:r>
            <a:r>
              <a:rPr spc="-4" dirty="0">
                <a:latin typeface="Arial"/>
                <a:cs typeface="Arial"/>
              </a:rPr>
              <a:t>i</a:t>
            </a:r>
            <a:r>
              <a:rPr dirty="0">
                <a:latin typeface="Arial"/>
                <a:cs typeface="Arial"/>
              </a:rPr>
              <a:t>ng</a:t>
            </a:r>
            <a:r>
              <a:rPr spc="19" dirty="0">
                <a:latin typeface="Arial"/>
                <a:cs typeface="Arial"/>
              </a:rPr>
              <a:t> </a:t>
            </a:r>
            <a:r>
              <a:rPr dirty="0">
                <a:latin typeface="Arial"/>
                <a:cs typeface="Arial"/>
              </a:rPr>
              <a:t>mi</a:t>
            </a:r>
            <a:r>
              <a:rPr spc="-4" dirty="0">
                <a:latin typeface="Arial"/>
                <a:cs typeface="Arial"/>
              </a:rPr>
              <a:t>n</a:t>
            </a:r>
            <a:r>
              <a:rPr dirty="0">
                <a:latin typeface="Arial"/>
                <a:cs typeface="Arial"/>
              </a:rPr>
              <a:t>im</a:t>
            </a:r>
            <a:r>
              <a:rPr spc="-4" dirty="0">
                <a:latin typeface="Arial"/>
                <a:cs typeface="Arial"/>
              </a:rPr>
              <a:t>a</a:t>
            </a:r>
            <a:r>
              <a:rPr dirty="0">
                <a:latin typeface="Arial"/>
                <a:cs typeface="Arial"/>
              </a:rPr>
              <a:t>l</a:t>
            </a:r>
            <a:endParaRPr>
              <a:latin typeface="Arial"/>
              <a:cs typeface="Arial"/>
            </a:endParaRPr>
          </a:p>
        </p:txBody>
      </p:sp>
      <p:sp>
        <p:nvSpPr>
          <p:cNvPr id="20" name="object 20"/>
          <p:cNvSpPr txBox="1"/>
          <p:nvPr/>
        </p:nvSpPr>
        <p:spPr>
          <a:xfrm>
            <a:off x="5499100" y="4424363"/>
            <a:ext cx="1898650" cy="254000"/>
          </a:xfrm>
          <a:prstGeom prst="rect">
            <a:avLst/>
          </a:prstGeom>
        </p:spPr>
        <p:txBody>
          <a:bodyPr lIns="0" tIns="0" rIns="0" bIns="0"/>
          <a:lstStyle/>
          <a:p>
            <a:pPr marL="12700">
              <a:lnSpc>
                <a:spcPts val="1939"/>
              </a:lnSpc>
              <a:spcBef>
                <a:spcPts val="97"/>
              </a:spcBef>
              <a:defRPr/>
            </a:pPr>
            <a:r>
              <a:rPr spc="-25" dirty="0">
                <a:latin typeface="Arial"/>
                <a:cs typeface="Arial"/>
              </a:rPr>
              <a:t>y</a:t>
            </a:r>
            <a:r>
              <a:rPr dirty="0">
                <a:latin typeface="Arial"/>
                <a:cs typeface="Arial"/>
              </a:rPr>
              <a:t>a</a:t>
            </a:r>
            <a:r>
              <a:rPr spc="-9" dirty="0">
                <a:latin typeface="Arial"/>
                <a:cs typeface="Arial"/>
              </a:rPr>
              <a:t>n</a:t>
            </a:r>
            <a:r>
              <a:rPr dirty="0">
                <a:latin typeface="Arial"/>
                <a:cs typeface="Arial"/>
              </a:rPr>
              <a:t>g</a:t>
            </a:r>
            <a:r>
              <a:rPr spc="34" dirty="0">
                <a:latin typeface="Arial"/>
                <a:cs typeface="Arial"/>
              </a:rPr>
              <a:t> </a:t>
            </a:r>
            <a:r>
              <a:rPr dirty="0">
                <a:latin typeface="Arial"/>
                <a:cs typeface="Arial"/>
              </a:rPr>
              <a:t>d</a:t>
            </a:r>
            <a:r>
              <a:rPr spc="-9" dirty="0">
                <a:latin typeface="Arial"/>
                <a:cs typeface="Arial"/>
              </a:rPr>
              <a:t>a</a:t>
            </a:r>
            <a:r>
              <a:rPr dirty="0">
                <a:latin typeface="Arial"/>
                <a:cs typeface="Arial"/>
              </a:rPr>
              <a:t>p</a:t>
            </a:r>
            <a:r>
              <a:rPr spc="-9" dirty="0">
                <a:latin typeface="Arial"/>
                <a:cs typeface="Arial"/>
              </a:rPr>
              <a:t>a</a:t>
            </a:r>
            <a:r>
              <a:rPr dirty="0">
                <a:latin typeface="Arial"/>
                <a:cs typeface="Arial"/>
              </a:rPr>
              <a:t>t</a:t>
            </a:r>
            <a:r>
              <a:rPr spc="19" dirty="0">
                <a:latin typeface="Arial"/>
                <a:cs typeface="Arial"/>
              </a:rPr>
              <a:t> </a:t>
            </a:r>
            <a:r>
              <a:rPr dirty="0">
                <a:latin typeface="Arial"/>
                <a:cs typeface="Arial"/>
              </a:rPr>
              <a:t>d</a:t>
            </a:r>
            <a:r>
              <a:rPr spc="-9" dirty="0">
                <a:latin typeface="Arial"/>
                <a:cs typeface="Arial"/>
              </a:rPr>
              <a:t>i</a:t>
            </a:r>
            <a:r>
              <a:rPr dirty="0">
                <a:latin typeface="Arial"/>
                <a:cs typeface="Arial"/>
              </a:rPr>
              <a:t>p</a:t>
            </a:r>
            <a:r>
              <a:rPr spc="-9" dirty="0">
                <a:latin typeface="Arial"/>
                <a:cs typeface="Arial"/>
              </a:rPr>
              <a:t>i</a:t>
            </a:r>
            <a:r>
              <a:rPr dirty="0">
                <a:latin typeface="Arial"/>
                <a:cs typeface="Arial"/>
              </a:rPr>
              <a:t>l</a:t>
            </a:r>
            <a:r>
              <a:rPr spc="-4" dirty="0">
                <a:latin typeface="Arial"/>
                <a:cs typeface="Arial"/>
              </a:rPr>
              <a:t>i</a:t>
            </a:r>
            <a:r>
              <a:rPr dirty="0">
                <a:latin typeface="Arial"/>
                <a:cs typeface="Arial"/>
              </a:rPr>
              <a:t>h.</a:t>
            </a:r>
            <a:endParaRPr>
              <a:latin typeface="Arial"/>
              <a:cs typeface="Arial"/>
            </a:endParaRPr>
          </a:p>
        </p:txBody>
      </p:sp>
      <p:sp>
        <p:nvSpPr>
          <p:cNvPr id="18" name="object 18"/>
          <p:cNvSpPr txBox="1"/>
          <p:nvPr/>
        </p:nvSpPr>
        <p:spPr>
          <a:xfrm>
            <a:off x="685800" y="1905000"/>
            <a:ext cx="1295400" cy="914400"/>
          </a:xfrm>
          <a:prstGeom prst="rect">
            <a:avLst/>
          </a:prstGeom>
        </p:spPr>
        <p:txBody>
          <a:bodyPr lIns="0" tIns="0" rIns="0" bIns="0"/>
          <a:lstStyle/>
          <a:p>
            <a:pPr marL="91440">
              <a:lnSpc>
                <a:spcPct val="95825"/>
              </a:lnSpc>
              <a:spcBef>
                <a:spcPts val="425"/>
              </a:spcBef>
              <a:defRPr/>
            </a:pPr>
            <a:r>
              <a:rPr sz="1600" spc="4" dirty="0">
                <a:latin typeface="Arial"/>
                <a:cs typeface="Arial"/>
              </a:rPr>
              <a:t>P</a:t>
            </a:r>
            <a:r>
              <a:rPr sz="1600" dirty="0">
                <a:latin typeface="Arial"/>
                <a:cs typeface="Arial"/>
              </a:rPr>
              <a:t>abrik</a:t>
            </a:r>
            <a:endParaRPr sz="1600">
              <a:latin typeface="Arial"/>
              <a:cs typeface="Arial"/>
            </a:endParaRPr>
          </a:p>
          <a:p>
            <a:pPr marL="91440">
              <a:lnSpc>
                <a:spcPct val="95825"/>
              </a:lnSpc>
              <a:spcBef>
                <a:spcPts val="80"/>
              </a:spcBef>
              <a:defRPr/>
            </a:pPr>
            <a:r>
              <a:rPr sz="1600" dirty="0">
                <a:latin typeface="Arial"/>
                <a:cs typeface="Arial"/>
              </a:rPr>
              <a:t>(Kapa</a:t>
            </a:r>
            <a:r>
              <a:rPr sz="1600" spc="9" dirty="0">
                <a:latin typeface="Arial"/>
                <a:cs typeface="Arial"/>
              </a:rPr>
              <a:t>s</a:t>
            </a:r>
            <a:r>
              <a:rPr sz="1600" spc="4" dirty="0">
                <a:latin typeface="Arial"/>
                <a:cs typeface="Arial"/>
              </a:rPr>
              <a:t>i</a:t>
            </a:r>
            <a:r>
              <a:rPr sz="1600" dirty="0">
                <a:latin typeface="Arial"/>
                <a:cs typeface="Arial"/>
              </a:rPr>
              <a:t>ta</a:t>
            </a:r>
            <a:r>
              <a:rPr sz="1600" spc="4" dirty="0">
                <a:latin typeface="Arial"/>
                <a:cs typeface="Arial"/>
              </a:rPr>
              <a:t>s</a:t>
            </a:r>
            <a:r>
              <a:rPr sz="1600" dirty="0">
                <a:latin typeface="Arial"/>
                <a:cs typeface="Arial"/>
              </a:rPr>
              <a:t>)</a:t>
            </a:r>
            <a:endParaRPr sz="1600">
              <a:latin typeface="Arial"/>
              <a:cs typeface="Arial"/>
            </a:endParaRPr>
          </a:p>
        </p:txBody>
      </p:sp>
      <p:sp>
        <p:nvSpPr>
          <p:cNvPr id="17" name="object 17"/>
          <p:cNvSpPr txBox="1"/>
          <p:nvPr/>
        </p:nvSpPr>
        <p:spPr>
          <a:xfrm>
            <a:off x="1981200" y="1905000"/>
            <a:ext cx="4144963" cy="503238"/>
          </a:xfrm>
          <a:prstGeom prst="rect">
            <a:avLst/>
          </a:prstGeom>
        </p:spPr>
        <p:txBody>
          <a:bodyPr lIns="0" tIns="0" rIns="0" bIns="0"/>
          <a:lstStyle/>
          <a:p>
            <a:pPr marL="864997">
              <a:lnSpc>
                <a:spcPct val="95825"/>
              </a:lnSpc>
              <a:spcBef>
                <a:spcPts val="425"/>
              </a:spcBef>
              <a:defRPr/>
            </a:pPr>
            <a:r>
              <a:rPr sz="1600" spc="-4" dirty="0">
                <a:latin typeface="Arial"/>
                <a:cs typeface="Arial"/>
              </a:rPr>
              <a:t>G</a:t>
            </a:r>
            <a:r>
              <a:rPr sz="1600" dirty="0">
                <a:latin typeface="Arial"/>
                <a:cs typeface="Arial"/>
              </a:rPr>
              <a:t>udang</a:t>
            </a:r>
            <a:r>
              <a:rPr sz="1600" spc="-56" dirty="0">
                <a:latin typeface="Arial"/>
                <a:cs typeface="Arial"/>
              </a:rPr>
              <a:t> </a:t>
            </a:r>
            <a:r>
              <a:rPr sz="1600" dirty="0">
                <a:latin typeface="Arial"/>
                <a:cs typeface="Arial"/>
              </a:rPr>
              <a:t>tu</a:t>
            </a:r>
            <a:r>
              <a:rPr sz="1600" spc="9" dirty="0">
                <a:latin typeface="Arial"/>
                <a:cs typeface="Arial"/>
              </a:rPr>
              <a:t>j</a:t>
            </a:r>
            <a:r>
              <a:rPr sz="1600" dirty="0">
                <a:latin typeface="Arial"/>
                <a:cs typeface="Arial"/>
              </a:rPr>
              <a:t>uan</a:t>
            </a:r>
            <a:r>
              <a:rPr sz="1600" spc="-43" dirty="0">
                <a:latin typeface="Arial"/>
                <a:cs typeface="Arial"/>
              </a:rPr>
              <a:t> </a:t>
            </a:r>
            <a:r>
              <a:rPr sz="1600" dirty="0">
                <a:latin typeface="Arial"/>
                <a:cs typeface="Arial"/>
              </a:rPr>
              <a:t>(Kapa</a:t>
            </a:r>
            <a:r>
              <a:rPr sz="1600" spc="9" dirty="0">
                <a:latin typeface="Arial"/>
                <a:cs typeface="Arial"/>
              </a:rPr>
              <a:t>s</a:t>
            </a:r>
            <a:r>
              <a:rPr sz="1600" spc="4" dirty="0">
                <a:latin typeface="Arial"/>
                <a:cs typeface="Arial"/>
              </a:rPr>
              <a:t>i</a:t>
            </a:r>
            <a:r>
              <a:rPr sz="1600" dirty="0">
                <a:latin typeface="Arial"/>
                <a:cs typeface="Arial"/>
              </a:rPr>
              <a:t>ta</a:t>
            </a:r>
            <a:r>
              <a:rPr sz="1600" spc="4" dirty="0">
                <a:latin typeface="Arial"/>
                <a:cs typeface="Arial"/>
              </a:rPr>
              <a:t>s</a:t>
            </a:r>
            <a:r>
              <a:rPr sz="1600" dirty="0">
                <a:latin typeface="Arial"/>
                <a:cs typeface="Arial"/>
              </a:rPr>
              <a:t>)</a:t>
            </a:r>
            <a:endParaRPr sz="1600">
              <a:latin typeface="Arial"/>
              <a:cs typeface="Arial"/>
            </a:endParaRPr>
          </a:p>
        </p:txBody>
      </p:sp>
      <p:sp>
        <p:nvSpPr>
          <p:cNvPr id="16" name="object 16"/>
          <p:cNvSpPr txBox="1"/>
          <p:nvPr/>
        </p:nvSpPr>
        <p:spPr>
          <a:xfrm>
            <a:off x="1981200" y="2408238"/>
            <a:ext cx="1249363" cy="411162"/>
          </a:xfrm>
          <a:prstGeom prst="rect">
            <a:avLst/>
          </a:prstGeom>
        </p:spPr>
        <p:txBody>
          <a:bodyPr lIns="0" tIns="0" rIns="0" bIns="0"/>
          <a:lstStyle/>
          <a:p>
            <a:pPr marL="337693">
              <a:lnSpc>
                <a:spcPct val="95825"/>
              </a:lnSpc>
              <a:spcBef>
                <a:spcPts val="405"/>
              </a:spcBef>
              <a:defRPr/>
            </a:pPr>
            <a:r>
              <a:rPr sz="1400" dirty="0">
                <a:latin typeface="Arial"/>
                <a:cs typeface="Arial"/>
              </a:rPr>
              <a:t>A</a:t>
            </a:r>
            <a:r>
              <a:rPr sz="1400" spc="-89" dirty="0">
                <a:latin typeface="Arial"/>
                <a:cs typeface="Arial"/>
              </a:rPr>
              <a:t> </a:t>
            </a:r>
            <a:r>
              <a:rPr sz="1400" dirty="0">
                <a:latin typeface="Arial"/>
                <a:cs typeface="Arial"/>
              </a:rPr>
              <a:t>(300)</a:t>
            </a:r>
            <a:endParaRPr sz="1400">
              <a:latin typeface="Arial"/>
              <a:cs typeface="Arial"/>
            </a:endParaRPr>
          </a:p>
        </p:txBody>
      </p:sp>
      <p:sp>
        <p:nvSpPr>
          <p:cNvPr id="15" name="object 15"/>
          <p:cNvSpPr txBox="1"/>
          <p:nvPr/>
        </p:nvSpPr>
        <p:spPr>
          <a:xfrm>
            <a:off x="3230563" y="2408238"/>
            <a:ext cx="1436687" cy="411162"/>
          </a:xfrm>
          <a:prstGeom prst="rect">
            <a:avLst/>
          </a:prstGeom>
        </p:spPr>
        <p:txBody>
          <a:bodyPr lIns="0" tIns="0" rIns="0" bIns="0"/>
          <a:lstStyle/>
          <a:p>
            <a:pPr marL="427609">
              <a:lnSpc>
                <a:spcPct val="95825"/>
              </a:lnSpc>
              <a:spcBef>
                <a:spcPts val="405"/>
              </a:spcBef>
              <a:defRPr/>
            </a:pPr>
            <a:r>
              <a:rPr sz="1400" dirty="0">
                <a:latin typeface="Arial"/>
                <a:cs typeface="Arial"/>
              </a:rPr>
              <a:t>B</a:t>
            </a:r>
            <a:r>
              <a:rPr sz="1400" spc="-14" dirty="0">
                <a:latin typeface="Arial"/>
                <a:cs typeface="Arial"/>
              </a:rPr>
              <a:t> </a:t>
            </a:r>
            <a:r>
              <a:rPr sz="1400" dirty="0">
                <a:latin typeface="Arial"/>
                <a:cs typeface="Arial"/>
              </a:rPr>
              <a:t>(200)</a:t>
            </a:r>
            <a:endParaRPr sz="1400">
              <a:latin typeface="Arial"/>
              <a:cs typeface="Arial"/>
            </a:endParaRPr>
          </a:p>
        </p:txBody>
      </p:sp>
      <p:sp>
        <p:nvSpPr>
          <p:cNvPr id="14" name="object 14"/>
          <p:cNvSpPr txBox="1"/>
          <p:nvPr/>
        </p:nvSpPr>
        <p:spPr>
          <a:xfrm>
            <a:off x="4667250" y="2408238"/>
            <a:ext cx="1458913" cy="411162"/>
          </a:xfrm>
          <a:prstGeom prst="rect">
            <a:avLst/>
          </a:prstGeom>
        </p:spPr>
        <p:txBody>
          <a:bodyPr lIns="0" tIns="0" rIns="0" bIns="0"/>
          <a:lstStyle/>
          <a:p>
            <a:pPr marL="434213">
              <a:lnSpc>
                <a:spcPct val="95825"/>
              </a:lnSpc>
              <a:spcBef>
                <a:spcPts val="405"/>
              </a:spcBef>
              <a:defRPr/>
            </a:pPr>
            <a:r>
              <a:rPr sz="1400" dirty="0">
                <a:latin typeface="Arial"/>
                <a:cs typeface="Arial"/>
              </a:rPr>
              <a:t>C</a:t>
            </a:r>
            <a:r>
              <a:rPr sz="1400" spc="-9" dirty="0">
                <a:latin typeface="Arial"/>
                <a:cs typeface="Arial"/>
              </a:rPr>
              <a:t> </a:t>
            </a:r>
            <a:r>
              <a:rPr sz="1400" dirty="0">
                <a:latin typeface="Arial"/>
                <a:cs typeface="Arial"/>
              </a:rPr>
              <a:t>(200)</a:t>
            </a:r>
            <a:endParaRPr sz="1400">
              <a:latin typeface="Arial"/>
              <a:cs typeface="Arial"/>
            </a:endParaRPr>
          </a:p>
        </p:txBody>
      </p:sp>
      <p:sp>
        <p:nvSpPr>
          <p:cNvPr id="13" name="object 13"/>
          <p:cNvSpPr txBox="1"/>
          <p:nvPr/>
        </p:nvSpPr>
        <p:spPr>
          <a:xfrm>
            <a:off x="685800" y="2819400"/>
            <a:ext cx="1295400" cy="427038"/>
          </a:xfrm>
          <a:prstGeom prst="rect">
            <a:avLst/>
          </a:prstGeom>
        </p:spPr>
        <p:txBody>
          <a:bodyPr lIns="0" tIns="0" rIns="0" bIns="0"/>
          <a:lstStyle/>
          <a:p>
            <a:pPr marL="310286">
              <a:lnSpc>
                <a:spcPct val="95825"/>
              </a:lnSpc>
              <a:spcBef>
                <a:spcPts val="425"/>
              </a:spcBef>
              <a:defRPr/>
            </a:pPr>
            <a:r>
              <a:rPr sz="1600" dirty="0">
                <a:latin typeface="Arial"/>
                <a:cs typeface="Arial"/>
              </a:rPr>
              <a:t>D</a:t>
            </a:r>
            <a:r>
              <a:rPr sz="1600" spc="-21" dirty="0">
                <a:latin typeface="Arial"/>
                <a:cs typeface="Arial"/>
              </a:rPr>
              <a:t> </a:t>
            </a:r>
            <a:r>
              <a:rPr sz="1600" dirty="0">
                <a:latin typeface="Arial"/>
                <a:cs typeface="Arial"/>
              </a:rPr>
              <a:t>(100)</a:t>
            </a:r>
            <a:endParaRPr sz="1600">
              <a:latin typeface="Arial"/>
              <a:cs typeface="Arial"/>
            </a:endParaRPr>
          </a:p>
        </p:txBody>
      </p:sp>
      <p:sp>
        <p:nvSpPr>
          <p:cNvPr id="60446" name="object 12"/>
          <p:cNvSpPr txBox="1">
            <a:spLocks noChangeArrowheads="1"/>
          </p:cNvSpPr>
          <p:nvPr/>
        </p:nvSpPr>
        <p:spPr bwMode="auto">
          <a:xfrm>
            <a:off x="1981200" y="2819400"/>
            <a:ext cx="1249363" cy="427038"/>
          </a:xfrm>
          <a:prstGeom prst="rect">
            <a:avLst/>
          </a:prstGeom>
          <a:noFill/>
          <a:ln w="9525">
            <a:noFill/>
            <a:miter lim="800000"/>
            <a:headEnd/>
            <a:tailEnd/>
          </a:ln>
        </p:spPr>
        <p:txBody>
          <a:bodyPr lIns="0" tIns="0" rIns="0" bIns="0"/>
          <a:lstStyle/>
          <a:p>
            <a:pPr marL="539750" algn="ctr">
              <a:lnSpc>
                <a:spcPct val="96000"/>
              </a:lnSpc>
              <a:spcBef>
                <a:spcPts val="425"/>
              </a:spcBef>
            </a:pPr>
            <a:r>
              <a:rPr lang="id-ID" sz="1600">
                <a:cs typeface="Arial" charset="0"/>
              </a:rPr>
              <a:t>5</a:t>
            </a:r>
          </a:p>
        </p:txBody>
      </p:sp>
      <p:sp>
        <p:nvSpPr>
          <p:cNvPr id="60447" name="object 11"/>
          <p:cNvSpPr txBox="1">
            <a:spLocks noChangeArrowheads="1"/>
          </p:cNvSpPr>
          <p:nvPr/>
        </p:nvSpPr>
        <p:spPr bwMode="auto">
          <a:xfrm>
            <a:off x="3230563" y="2819400"/>
            <a:ext cx="1436687" cy="427038"/>
          </a:xfrm>
          <a:prstGeom prst="rect">
            <a:avLst/>
          </a:prstGeom>
          <a:noFill/>
          <a:ln w="9525">
            <a:noFill/>
            <a:miter lim="800000"/>
            <a:headEnd/>
            <a:tailEnd/>
          </a:ln>
        </p:spPr>
        <p:txBody>
          <a:bodyPr lIns="0" tIns="0" rIns="0" bIns="0"/>
          <a:lstStyle/>
          <a:p>
            <a:pPr marL="633413" algn="ctr">
              <a:lnSpc>
                <a:spcPct val="96000"/>
              </a:lnSpc>
              <a:spcBef>
                <a:spcPts val="425"/>
              </a:spcBef>
            </a:pPr>
            <a:r>
              <a:rPr lang="id-ID" sz="1600">
                <a:cs typeface="Arial" charset="0"/>
              </a:rPr>
              <a:t>4</a:t>
            </a:r>
          </a:p>
        </p:txBody>
      </p:sp>
      <p:sp>
        <p:nvSpPr>
          <p:cNvPr id="60448" name="object 10"/>
          <p:cNvSpPr txBox="1">
            <a:spLocks noChangeArrowheads="1"/>
          </p:cNvSpPr>
          <p:nvPr/>
        </p:nvSpPr>
        <p:spPr bwMode="auto">
          <a:xfrm>
            <a:off x="4667250" y="2819400"/>
            <a:ext cx="1458913" cy="427038"/>
          </a:xfrm>
          <a:prstGeom prst="rect">
            <a:avLst/>
          </a:prstGeom>
          <a:noFill/>
          <a:ln w="9525">
            <a:noFill/>
            <a:miter lim="800000"/>
            <a:headEnd/>
            <a:tailEnd/>
          </a:ln>
        </p:spPr>
        <p:txBody>
          <a:bodyPr lIns="0" tIns="0" rIns="0" bIns="0"/>
          <a:lstStyle/>
          <a:p>
            <a:pPr marL="644525" algn="ctr">
              <a:lnSpc>
                <a:spcPct val="96000"/>
              </a:lnSpc>
              <a:spcBef>
                <a:spcPts val="425"/>
              </a:spcBef>
            </a:pPr>
            <a:r>
              <a:rPr lang="id-ID" sz="1600">
                <a:cs typeface="Arial" charset="0"/>
              </a:rPr>
              <a:t>3</a:t>
            </a:r>
          </a:p>
        </p:txBody>
      </p:sp>
      <p:sp>
        <p:nvSpPr>
          <p:cNvPr id="9" name="object 9"/>
          <p:cNvSpPr txBox="1"/>
          <p:nvPr/>
        </p:nvSpPr>
        <p:spPr>
          <a:xfrm>
            <a:off x="685800" y="3246438"/>
            <a:ext cx="1295400" cy="428625"/>
          </a:xfrm>
          <a:prstGeom prst="rect">
            <a:avLst/>
          </a:prstGeom>
        </p:spPr>
        <p:txBody>
          <a:bodyPr lIns="0" tIns="0" rIns="0" bIns="0"/>
          <a:lstStyle/>
          <a:p>
            <a:pPr marL="316382">
              <a:lnSpc>
                <a:spcPct val="95825"/>
              </a:lnSpc>
              <a:spcBef>
                <a:spcPts val="425"/>
              </a:spcBef>
              <a:defRPr/>
            </a:pPr>
            <a:r>
              <a:rPr sz="1600" dirty="0">
                <a:latin typeface="Arial"/>
                <a:cs typeface="Arial"/>
              </a:rPr>
              <a:t>E</a:t>
            </a:r>
            <a:r>
              <a:rPr sz="1600" spc="-15" dirty="0">
                <a:latin typeface="Arial"/>
                <a:cs typeface="Arial"/>
              </a:rPr>
              <a:t> </a:t>
            </a:r>
            <a:r>
              <a:rPr sz="1600" dirty="0">
                <a:latin typeface="Arial"/>
                <a:cs typeface="Arial"/>
              </a:rPr>
              <a:t>(300)</a:t>
            </a:r>
            <a:endParaRPr sz="1600">
              <a:latin typeface="Arial"/>
              <a:cs typeface="Arial"/>
            </a:endParaRPr>
          </a:p>
        </p:txBody>
      </p:sp>
      <p:sp>
        <p:nvSpPr>
          <p:cNvPr id="60450" name="object 8"/>
          <p:cNvSpPr txBox="1">
            <a:spLocks noChangeArrowheads="1"/>
          </p:cNvSpPr>
          <p:nvPr/>
        </p:nvSpPr>
        <p:spPr bwMode="auto">
          <a:xfrm>
            <a:off x="1981200" y="3246438"/>
            <a:ext cx="1249363" cy="428625"/>
          </a:xfrm>
          <a:prstGeom prst="rect">
            <a:avLst/>
          </a:prstGeom>
          <a:noFill/>
          <a:ln w="9525">
            <a:noFill/>
            <a:miter lim="800000"/>
            <a:headEnd/>
            <a:tailEnd/>
          </a:ln>
        </p:spPr>
        <p:txBody>
          <a:bodyPr lIns="0" tIns="0" rIns="0" bIns="0"/>
          <a:lstStyle/>
          <a:p>
            <a:pPr marL="539750" algn="ctr">
              <a:lnSpc>
                <a:spcPct val="96000"/>
              </a:lnSpc>
              <a:spcBef>
                <a:spcPts val="425"/>
              </a:spcBef>
            </a:pPr>
            <a:r>
              <a:rPr lang="id-ID" sz="1600">
                <a:cs typeface="Arial" charset="0"/>
              </a:rPr>
              <a:t>8</a:t>
            </a:r>
          </a:p>
        </p:txBody>
      </p:sp>
      <p:sp>
        <p:nvSpPr>
          <p:cNvPr id="60451" name="object 7"/>
          <p:cNvSpPr txBox="1">
            <a:spLocks noChangeArrowheads="1"/>
          </p:cNvSpPr>
          <p:nvPr/>
        </p:nvSpPr>
        <p:spPr bwMode="auto">
          <a:xfrm>
            <a:off x="3230563" y="3246438"/>
            <a:ext cx="1436687" cy="428625"/>
          </a:xfrm>
          <a:prstGeom prst="rect">
            <a:avLst/>
          </a:prstGeom>
          <a:noFill/>
          <a:ln w="9525">
            <a:noFill/>
            <a:miter lim="800000"/>
            <a:headEnd/>
            <a:tailEnd/>
          </a:ln>
        </p:spPr>
        <p:txBody>
          <a:bodyPr lIns="0" tIns="0" rIns="0" bIns="0"/>
          <a:lstStyle/>
          <a:p>
            <a:pPr marL="633413" algn="ctr">
              <a:lnSpc>
                <a:spcPct val="96000"/>
              </a:lnSpc>
              <a:spcBef>
                <a:spcPts val="425"/>
              </a:spcBef>
            </a:pPr>
            <a:r>
              <a:rPr lang="id-ID" sz="1600">
                <a:cs typeface="Arial" charset="0"/>
              </a:rPr>
              <a:t>4</a:t>
            </a:r>
          </a:p>
        </p:txBody>
      </p:sp>
      <p:sp>
        <p:nvSpPr>
          <p:cNvPr id="60452" name="object 6"/>
          <p:cNvSpPr txBox="1">
            <a:spLocks noChangeArrowheads="1"/>
          </p:cNvSpPr>
          <p:nvPr/>
        </p:nvSpPr>
        <p:spPr bwMode="auto">
          <a:xfrm>
            <a:off x="4667250" y="3246438"/>
            <a:ext cx="1458913" cy="428625"/>
          </a:xfrm>
          <a:prstGeom prst="rect">
            <a:avLst/>
          </a:prstGeom>
          <a:noFill/>
          <a:ln w="9525">
            <a:noFill/>
            <a:miter lim="800000"/>
            <a:headEnd/>
            <a:tailEnd/>
          </a:ln>
        </p:spPr>
        <p:txBody>
          <a:bodyPr lIns="0" tIns="0" rIns="0" bIns="0"/>
          <a:lstStyle/>
          <a:p>
            <a:pPr marL="644525" algn="ctr">
              <a:lnSpc>
                <a:spcPct val="96000"/>
              </a:lnSpc>
              <a:spcBef>
                <a:spcPts val="425"/>
              </a:spcBef>
            </a:pPr>
            <a:r>
              <a:rPr lang="id-ID" sz="1600">
                <a:cs typeface="Arial" charset="0"/>
              </a:rPr>
              <a:t>3</a:t>
            </a:r>
          </a:p>
        </p:txBody>
      </p:sp>
      <p:sp>
        <p:nvSpPr>
          <p:cNvPr id="5" name="object 5"/>
          <p:cNvSpPr txBox="1"/>
          <p:nvPr/>
        </p:nvSpPr>
        <p:spPr>
          <a:xfrm>
            <a:off x="685800" y="3675063"/>
            <a:ext cx="1295400" cy="427037"/>
          </a:xfrm>
          <a:prstGeom prst="rect">
            <a:avLst/>
          </a:prstGeom>
        </p:spPr>
        <p:txBody>
          <a:bodyPr lIns="0" tIns="0" rIns="0" bIns="0"/>
          <a:lstStyle/>
          <a:p>
            <a:pPr marL="320954">
              <a:lnSpc>
                <a:spcPct val="95825"/>
              </a:lnSpc>
              <a:spcBef>
                <a:spcPts val="425"/>
              </a:spcBef>
              <a:defRPr/>
            </a:pPr>
            <a:r>
              <a:rPr sz="1600" dirty="0">
                <a:latin typeface="Arial"/>
                <a:cs typeface="Arial"/>
              </a:rPr>
              <a:t>F</a:t>
            </a:r>
            <a:r>
              <a:rPr sz="1600" spc="-9" dirty="0">
                <a:latin typeface="Arial"/>
                <a:cs typeface="Arial"/>
              </a:rPr>
              <a:t> </a:t>
            </a:r>
            <a:r>
              <a:rPr sz="1600" spc="-4" dirty="0">
                <a:latin typeface="Arial"/>
                <a:cs typeface="Arial"/>
              </a:rPr>
              <a:t>(</a:t>
            </a:r>
            <a:r>
              <a:rPr sz="1600" dirty="0">
                <a:latin typeface="Arial"/>
                <a:cs typeface="Arial"/>
              </a:rPr>
              <a:t>300)</a:t>
            </a:r>
            <a:endParaRPr sz="1600">
              <a:latin typeface="Arial"/>
              <a:cs typeface="Arial"/>
            </a:endParaRPr>
          </a:p>
        </p:txBody>
      </p:sp>
      <p:sp>
        <p:nvSpPr>
          <p:cNvPr id="60454" name="object 4"/>
          <p:cNvSpPr txBox="1">
            <a:spLocks noChangeArrowheads="1"/>
          </p:cNvSpPr>
          <p:nvPr/>
        </p:nvSpPr>
        <p:spPr bwMode="auto">
          <a:xfrm>
            <a:off x="1981200" y="3675063"/>
            <a:ext cx="1249363" cy="427037"/>
          </a:xfrm>
          <a:prstGeom prst="rect">
            <a:avLst/>
          </a:prstGeom>
          <a:noFill/>
          <a:ln w="9525">
            <a:noFill/>
            <a:miter lim="800000"/>
            <a:headEnd/>
            <a:tailEnd/>
          </a:ln>
        </p:spPr>
        <p:txBody>
          <a:bodyPr lIns="0" tIns="0" rIns="0" bIns="0"/>
          <a:lstStyle/>
          <a:p>
            <a:pPr marL="539750" algn="ctr">
              <a:lnSpc>
                <a:spcPct val="96000"/>
              </a:lnSpc>
              <a:spcBef>
                <a:spcPts val="425"/>
              </a:spcBef>
            </a:pPr>
            <a:r>
              <a:rPr lang="id-ID" sz="1600">
                <a:cs typeface="Arial" charset="0"/>
              </a:rPr>
              <a:t>9</a:t>
            </a:r>
          </a:p>
        </p:txBody>
      </p:sp>
      <p:sp>
        <p:nvSpPr>
          <p:cNvPr id="60455" name="object 3"/>
          <p:cNvSpPr txBox="1">
            <a:spLocks noChangeArrowheads="1"/>
          </p:cNvSpPr>
          <p:nvPr/>
        </p:nvSpPr>
        <p:spPr bwMode="auto">
          <a:xfrm>
            <a:off x="3230563" y="3675063"/>
            <a:ext cx="1436687" cy="427037"/>
          </a:xfrm>
          <a:prstGeom prst="rect">
            <a:avLst/>
          </a:prstGeom>
          <a:noFill/>
          <a:ln w="9525">
            <a:noFill/>
            <a:miter lim="800000"/>
            <a:headEnd/>
            <a:tailEnd/>
          </a:ln>
        </p:spPr>
        <p:txBody>
          <a:bodyPr lIns="0" tIns="0" rIns="0" bIns="0"/>
          <a:lstStyle/>
          <a:p>
            <a:pPr marL="633413" algn="ctr">
              <a:lnSpc>
                <a:spcPct val="96000"/>
              </a:lnSpc>
              <a:spcBef>
                <a:spcPts val="425"/>
              </a:spcBef>
            </a:pPr>
            <a:r>
              <a:rPr lang="id-ID" sz="1600">
                <a:cs typeface="Arial" charset="0"/>
              </a:rPr>
              <a:t>7</a:t>
            </a:r>
          </a:p>
        </p:txBody>
      </p:sp>
      <p:sp>
        <p:nvSpPr>
          <p:cNvPr id="60456" name="object 2"/>
          <p:cNvSpPr txBox="1">
            <a:spLocks noChangeArrowheads="1"/>
          </p:cNvSpPr>
          <p:nvPr/>
        </p:nvSpPr>
        <p:spPr bwMode="auto">
          <a:xfrm>
            <a:off x="4667250" y="3675063"/>
            <a:ext cx="1458913" cy="427037"/>
          </a:xfrm>
          <a:prstGeom prst="rect">
            <a:avLst/>
          </a:prstGeom>
          <a:noFill/>
          <a:ln w="9525">
            <a:noFill/>
            <a:miter lim="800000"/>
            <a:headEnd/>
            <a:tailEnd/>
          </a:ln>
        </p:spPr>
        <p:txBody>
          <a:bodyPr lIns="0" tIns="0" rIns="0" bIns="0"/>
          <a:lstStyle/>
          <a:p>
            <a:pPr marL="644525" algn="ctr">
              <a:lnSpc>
                <a:spcPct val="96000"/>
              </a:lnSpc>
              <a:spcBef>
                <a:spcPts val="425"/>
              </a:spcBef>
            </a:pPr>
            <a:r>
              <a:rPr lang="id-ID" sz="1600">
                <a:cs typeface="Arial" charset="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66738" y="1295400"/>
            <a:ext cx="8001000" cy="4724400"/>
          </a:xfrm>
          <a:prstGeom prst="rect">
            <a:avLst/>
          </a:prstGeom>
        </p:spPr>
        <p:txBody>
          <a:bodyPr/>
          <a:lstStyle/>
          <a:p>
            <a:pPr marL="571500" indent="-571500">
              <a:spcBef>
                <a:spcPct val="20000"/>
              </a:spcBef>
              <a:buClr>
                <a:schemeClr val="tx2"/>
              </a:buClr>
              <a:buSzPct val="70000"/>
              <a:buFont typeface="Wingdings" pitchFamily="2" charset="2"/>
              <a:buAutoNum type="arabicPeriod"/>
              <a:defRPr/>
            </a:pPr>
            <a:r>
              <a:rPr lang="en-US" sz="3000" kern="0" dirty="0" err="1">
                <a:latin typeface="+mn-lt"/>
              </a:rPr>
              <a:t>Tabel</a:t>
            </a:r>
            <a:r>
              <a:rPr lang="en-US" sz="3000" kern="0" dirty="0">
                <a:latin typeface="+mn-lt"/>
              </a:rPr>
              <a:t> </a:t>
            </a:r>
            <a:r>
              <a:rPr lang="en-US" sz="3000" kern="0" dirty="0" err="1">
                <a:latin typeface="+mn-lt"/>
              </a:rPr>
              <a:t>Awal</a:t>
            </a:r>
            <a:r>
              <a:rPr lang="id-ID" sz="3000" kern="0" dirty="0">
                <a:latin typeface="+mn-lt"/>
              </a:rPr>
              <a:t> (Menentukan solusi feasible awal)</a:t>
            </a:r>
            <a:endParaRPr lang="en-US" sz="3000" kern="0" dirty="0">
              <a:latin typeface="+mn-lt"/>
            </a:endParaRPr>
          </a:p>
          <a:p>
            <a:pPr marL="966788" lvl="1" indent="-495300">
              <a:spcBef>
                <a:spcPct val="20000"/>
              </a:spcBef>
              <a:buClr>
                <a:schemeClr val="accent2"/>
              </a:buClr>
              <a:buSzPct val="70000"/>
              <a:buFont typeface="Wingdings" pitchFamily="2" charset="2"/>
              <a:buChar char="l"/>
              <a:defRPr/>
            </a:pPr>
            <a:r>
              <a:rPr lang="en-US" sz="2600" kern="0" dirty="0" err="1">
                <a:latin typeface="+mn-lt"/>
              </a:rPr>
              <a:t>Aturan</a:t>
            </a:r>
            <a:r>
              <a:rPr lang="en-US" sz="2600" kern="0" dirty="0">
                <a:latin typeface="+mn-lt"/>
              </a:rPr>
              <a:t> NWC (</a:t>
            </a:r>
            <a:r>
              <a:rPr lang="en-US" sz="2600" i="1" kern="0" dirty="0" err="1">
                <a:latin typeface="+mn-lt"/>
              </a:rPr>
              <a:t>Nort</a:t>
            </a:r>
            <a:r>
              <a:rPr lang="id-ID" sz="2600" i="1" kern="0" dirty="0">
                <a:latin typeface="+mn-lt"/>
              </a:rPr>
              <a:t>h</a:t>
            </a:r>
            <a:r>
              <a:rPr lang="en-US" sz="2600" i="1" kern="0" dirty="0">
                <a:latin typeface="+mn-lt"/>
              </a:rPr>
              <a:t> West Corner</a:t>
            </a:r>
            <a:r>
              <a:rPr lang="en-US" sz="2600" kern="0" dirty="0">
                <a:latin typeface="+mn-lt"/>
              </a:rPr>
              <a:t>)</a:t>
            </a:r>
          </a:p>
          <a:p>
            <a:pPr marL="966788" lvl="1" indent="-495300">
              <a:spcBef>
                <a:spcPct val="20000"/>
              </a:spcBef>
              <a:buClr>
                <a:schemeClr val="accent2"/>
              </a:buClr>
              <a:buSzPct val="70000"/>
              <a:buFont typeface="Wingdings" pitchFamily="2" charset="2"/>
              <a:buChar char="l"/>
              <a:defRPr/>
            </a:pPr>
            <a:r>
              <a:rPr lang="en-US" sz="2600" kern="0" dirty="0" err="1">
                <a:latin typeface="+mn-lt"/>
              </a:rPr>
              <a:t>Metode</a:t>
            </a:r>
            <a:r>
              <a:rPr lang="en-US" sz="2600" kern="0" dirty="0">
                <a:latin typeface="+mn-lt"/>
              </a:rPr>
              <a:t> INSPEKSI (</a:t>
            </a:r>
            <a:r>
              <a:rPr lang="en-US" sz="2600" i="1" kern="0" dirty="0" err="1">
                <a:latin typeface="+mn-lt"/>
              </a:rPr>
              <a:t>Ongkos</a:t>
            </a:r>
            <a:r>
              <a:rPr lang="en-US" sz="2600" i="1" kern="0" dirty="0">
                <a:latin typeface="+mn-lt"/>
              </a:rPr>
              <a:t> </a:t>
            </a:r>
            <a:r>
              <a:rPr lang="en-US" sz="2600" i="1" kern="0" dirty="0" err="1">
                <a:latin typeface="+mn-lt"/>
              </a:rPr>
              <a:t>terkecil</a:t>
            </a:r>
            <a:r>
              <a:rPr lang="en-US" sz="2600" kern="0" dirty="0">
                <a:latin typeface="+mn-lt"/>
              </a:rPr>
              <a:t>)</a:t>
            </a:r>
          </a:p>
          <a:p>
            <a:pPr marL="966788" lvl="1" indent="-495300">
              <a:spcBef>
                <a:spcPct val="20000"/>
              </a:spcBef>
              <a:buClr>
                <a:schemeClr val="accent2"/>
              </a:buClr>
              <a:buSzPct val="70000"/>
              <a:buFont typeface="Wingdings" pitchFamily="2" charset="2"/>
              <a:buChar char="l"/>
              <a:defRPr/>
            </a:pPr>
            <a:r>
              <a:rPr lang="en-US" sz="2600" kern="0" dirty="0" err="1">
                <a:latin typeface="+mn-lt"/>
              </a:rPr>
              <a:t>Metode</a:t>
            </a:r>
            <a:r>
              <a:rPr lang="en-US" sz="2600" kern="0" dirty="0">
                <a:latin typeface="+mn-lt"/>
              </a:rPr>
              <a:t> VAM (</a:t>
            </a:r>
            <a:r>
              <a:rPr lang="en-US" sz="2600" i="1" kern="0" dirty="0">
                <a:latin typeface="+mn-lt"/>
              </a:rPr>
              <a:t>Vogel </a:t>
            </a:r>
            <a:r>
              <a:rPr lang="en-US" sz="2600" i="1" kern="0" dirty="0" err="1">
                <a:latin typeface="+mn-lt"/>
              </a:rPr>
              <a:t>Approkximation</a:t>
            </a:r>
            <a:r>
              <a:rPr lang="en-US" sz="2600" i="1" kern="0" dirty="0">
                <a:latin typeface="+mn-lt"/>
              </a:rPr>
              <a:t> Method</a:t>
            </a:r>
            <a:r>
              <a:rPr lang="en-US" sz="2600" kern="0" dirty="0">
                <a:latin typeface="+mn-lt"/>
              </a:rPr>
              <a:t>)</a:t>
            </a:r>
          </a:p>
          <a:p>
            <a:pPr marL="571500" indent="-571500">
              <a:spcBef>
                <a:spcPct val="20000"/>
              </a:spcBef>
              <a:buClr>
                <a:schemeClr val="tx2"/>
              </a:buClr>
              <a:buSzPct val="70000"/>
              <a:buFont typeface="Wingdings" pitchFamily="2" charset="2"/>
              <a:buAutoNum type="arabicPeriod"/>
              <a:defRPr/>
            </a:pPr>
            <a:r>
              <a:rPr lang="en-US" sz="3000" kern="0" dirty="0" err="1">
                <a:latin typeface="+mn-lt"/>
              </a:rPr>
              <a:t>Tabel</a:t>
            </a:r>
            <a:r>
              <a:rPr lang="en-US" sz="3000" kern="0" dirty="0">
                <a:latin typeface="+mn-lt"/>
              </a:rPr>
              <a:t> Optimum</a:t>
            </a:r>
            <a:r>
              <a:rPr lang="id-ID" sz="3000" kern="0" dirty="0">
                <a:latin typeface="+mn-lt"/>
              </a:rPr>
              <a:t> (Menentukan solusi feasible optimal)</a:t>
            </a:r>
            <a:endParaRPr lang="en-US" sz="3000" kern="0" dirty="0">
              <a:latin typeface="+mn-lt"/>
            </a:endParaRPr>
          </a:p>
          <a:p>
            <a:pPr marL="966788" lvl="1" indent="-495300">
              <a:spcBef>
                <a:spcPct val="20000"/>
              </a:spcBef>
              <a:buClr>
                <a:schemeClr val="accent2"/>
              </a:buClr>
              <a:buSzPct val="70000"/>
              <a:buFont typeface="Wingdings" pitchFamily="2" charset="2"/>
              <a:buChar char="l"/>
              <a:defRPr/>
            </a:pPr>
            <a:r>
              <a:rPr lang="en-US" sz="2600" kern="0" dirty="0" err="1">
                <a:latin typeface="+mn-lt"/>
              </a:rPr>
              <a:t>Metode</a:t>
            </a:r>
            <a:r>
              <a:rPr lang="en-US" sz="2600" kern="0" dirty="0">
                <a:latin typeface="+mn-lt"/>
              </a:rPr>
              <a:t> </a:t>
            </a:r>
            <a:r>
              <a:rPr lang="en-US" sz="2600" i="1" kern="0" dirty="0">
                <a:latin typeface="+mn-lt"/>
              </a:rPr>
              <a:t>Steppingstone</a:t>
            </a:r>
            <a:r>
              <a:rPr lang="en-US" sz="2600" kern="0" dirty="0">
                <a:latin typeface="+mn-lt"/>
              </a:rPr>
              <a:t> (</a:t>
            </a:r>
            <a:r>
              <a:rPr lang="en-US" sz="2600" kern="0" dirty="0" err="1">
                <a:latin typeface="+mn-lt"/>
              </a:rPr>
              <a:t>batu</a:t>
            </a:r>
            <a:r>
              <a:rPr lang="en-US" sz="2600" kern="0" dirty="0">
                <a:latin typeface="+mn-lt"/>
              </a:rPr>
              <a:t> </a:t>
            </a:r>
            <a:r>
              <a:rPr lang="en-US" sz="2600" kern="0" dirty="0" err="1">
                <a:latin typeface="+mn-lt"/>
              </a:rPr>
              <a:t>loncatan</a:t>
            </a:r>
            <a:r>
              <a:rPr lang="en-US" sz="2600" kern="0" dirty="0">
                <a:latin typeface="+mn-lt"/>
              </a:rPr>
              <a:t>)</a:t>
            </a:r>
          </a:p>
          <a:p>
            <a:pPr marL="966788" lvl="1" indent="-495300">
              <a:spcBef>
                <a:spcPct val="20000"/>
              </a:spcBef>
              <a:buClr>
                <a:schemeClr val="accent2"/>
              </a:buClr>
              <a:buSzPct val="70000"/>
              <a:buFont typeface="Wingdings" pitchFamily="2" charset="2"/>
              <a:buChar char="l"/>
              <a:defRPr/>
            </a:pPr>
            <a:r>
              <a:rPr lang="en-US" sz="2600" kern="0" dirty="0" err="1">
                <a:latin typeface="+mn-lt"/>
              </a:rPr>
              <a:t>Metode</a:t>
            </a:r>
            <a:r>
              <a:rPr lang="en-US" sz="2600" kern="0" dirty="0">
                <a:latin typeface="+mn-lt"/>
              </a:rPr>
              <a:t> MODI (</a:t>
            </a:r>
            <a:r>
              <a:rPr lang="en-US" sz="2600" i="1" kern="0" dirty="0">
                <a:latin typeface="+mn-lt"/>
              </a:rPr>
              <a:t>Modified Distribution</a:t>
            </a:r>
            <a:r>
              <a:rPr lang="en-US" sz="2600" kern="0" dirty="0">
                <a:latin typeface="+mn-lt"/>
              </a:rPr>
              <a:t>)</a:t>
            </a:r>
          </a:p>
        </p:txBody>
      </p:sp>
      <p:sp>
        <p:nvSpPr>
          <p:cNvPr id="8195" name="TextBox 2"/>
          <p:cNvSpPr txBox="1">
            <a:spLocks noChangeArrowheads="1"/>
          </p:cNvSpPr>
          <p:nvPr/>
        </p:nvSpPr>
        <p:spPr bwMode="auto">
          <a:xfrm>
            <a:off x="685800" y="527050"/>
            <a:ext cx="6859588" cy="708025"/>
          </a:xfrm>
          <a:prstGeom prst="rect">
            <a:avLst/>
          </a:prstGeom>
          <a:noFill/>
          <a:ln w="9525">
            <a:noFill/>
            <a:miter lim="800000"/>
            <a:headEnd/>
            <a:tailEnd/>
          </a:ln>
        </p:spPr>
        <p:txBody>
          <a:bodyPr wrap="none">
            <a:spAutoFit/>
          </a:bodyPr>
          <a:lstStyle/>
          <a:p>
            <a:r>
              <a:rPr lang="en-US" sz="4000"/>
              <a:t>Metode Pemecahan Masalah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143000" y="457200"/>
            <a:ext cx="2286000" cy="457200"/>
          </a:xfrm>
          <a:prstGeom prst="rect">
            <a:avLst/>
          </a:prstGeom>
          <a:noFill/>
          <a:ln w="9525">
            <a:noFill/>
            <a:miter lim="800000"/>
            <a:headEnd/>
            <a:tailEnd/>
          </a:ln>
        </p:spPr>
        <p:txBody>
          <a:bodyPr>
            <a:spAutoFit/>
          </a:bodyPr>
          <a:lstStyle/>
          <a:p>
            <a:pPr>
              <a:spcBef>
                <a:spcPct val="50000"/>
              </a:spcBef>
            </a:pPr>
            <a:r>
              <a:rPr lang="en-US" sz="2400">
                <a:latin typeface="Trebuchet MS" pitchFamily="34" charset="0"/>
              </a:rPr>
              <a:t>Matriks:</a:t>
            </a:r>
          </a:p>
        </p:txBody>
      </p:sp>
      <p:pic>
        <p:nvPicPr>
          <p:cNvPr id="9219" name="Picture 5"/>
          <p:cNvPicPr>
            <a:picLocks noChangeAspect="1" noChangeArrowheads="1"/>
          </p:cNvPicPr>
          <p:nvPr/>
        </p:nvPicPr>
        <p:blipFill>
          <a:blip r:embed="rId2"/>
          <a:srcRect/>
          <a:stretch>
            <a:fillRect/>
          </a:stretch>
        </p:blipFill>
        <p:spPr bwMode="auto">
          <a:xfrm>
            <a:off x="1143000" y="1066800"/>
            <a:ext cx="5257800" cy="2012950"/>
          </a:xfrm>
          <a:prstGeom prst="rect">
            <a:avLst/>
          </a:prstGeom>
          <a:noFill/>
          <a:ln w="9525">
            <a:noFill/>
            <a:miter lim="800000"/>
            <a:headEnd/>
            <a:tailEnd/>
          </a:ln>
        </p:spPr>
      </p:pic>
      <p:sp>
        <p:nvSpPr>
          <p:cNvPr id="9220" name="Text Box 6"/>
          <p:cNvSpPr txBox="1">
            <a:spLocks noChangeArrowheads="1"/>
          </p:cNvSpPr>
          <p:nvPr/>
        </p:nvSpPr>
        <p:spPr bwMode="auto">
          <a:xfrm>
            <a:off x="1143000" y="3352800"/>
            <a:ext cx="8001000" cy="2835275"/>
          </a:xfrm>
          <a:prstGeom prst="rect">
            <a:avLst/>
          </a:prstGeom>
          <a:noFill/>
          <a:ln w="9525">
            <a:noFill/>
            <a:miter lim="800000"/>
            <a:headEnd/>
            <a:tailEnd/>
          </a:ln>
        </p:spPr>
        <p:txBody>
          <a:bodyPr>
            <a:spAutoFit/>
          </a:bodyPr>
          <a:lstStyle/>
          <a:p>
            <a:pPr>
              <a:tabLst>
                <a:tab pos="568325" algn="l"/>
              </a:tabLst>
            </a:pPr>
            <a:r>
              <a:rPr lang="en-US" sz="2000">
                <a:latin typeface="Trebuchet MS" pitchFamily="34" charset="0"/>
              </a:rPr>
              <a:t>Keterangan:</a:t>
            </a:r>
          </a:p>
          <a:p>
            <a:pPr>
              <a:tabLst>
                <a:tab pos="568325" algn="l"/>
              </a:tabLst>
            </a:pPr>
            <a:r>
              <a:rPr lang="en-US" sz="2000">
                <a:latin typeface="Trebuchet MS" pitchFamily="34" charset="0"/>
              </a:rPr>
              <a:t>Ai	=  Daerah asal sejumlah i</a:t>
            </a:r>
          </a:p>
          <a:p>
            <a:pPr>
              <a:tabLst>
                <a:tab pos="568325" algn="l"/>
              </a:tabLst>
            </a:pPr>
            <a:r>
              <a:rPr lang="en-US" sz="2000">
                <a:latin typeface="Trebuchet MS" pitchFamily="34" charset="0"/>
              </a:rPr>
              <a:t>Si	=  Supply, Ketersediaan barang yang diangkut di i daerah asal</a:t>
            </a:r>
          </a:p>
          <a:p>
            <a:pPr>
              <a:tabLst>
                <a:tab pos="568325" algn="l"/>
              </a:tabLst>
            </a:pPr>
            <a:r>
              <a:rPr lang="en-US" sz="2000">
                <a:latin typeface="Trebuchet MS" pitchFamily="34" charset="0"/>
              </a:rPr>
              <a:t>Tj	=  Tempat tujuan sejumlah j</a:t>
            </a:r>
          </a:p>
          <a:p>
            <a:pPr>
              <a:tabLst>
                <a:tab pos="568325" algn="l"/>
              </a:tabLst>
            </a:pPr>
            <a:r>
              <a:rPr lang="en-US" sz="2000">
                <a:latin typeface="Trebuchet MS" pitchFamily="34" charset="0"/>
              </a:rPr>
              <a:t>dj	=  Permintaan (</a:t>
            </a:r>
            <a:r>
              <a:rPr lang="en-US" sz="2000" i="1">
                <a:latin typeface="Trebuchet MS" pitchFamily="34" charset="0"/>
              </a:rPr>
              <a:t>demand</a:t>
            </a:r>
            <a:r>
              <a:rPr lang="en-US" sz="2000">
                <a:latin typeface="Trebuchet MS" pitchFamily="34" charset="0"/>
              </a:rPr>
              <a:t>) barang di sejumlah j tujuan</a:t>
            </a:r>
          </a:p>
          <a:p>
            <a:pPr>
              <a:tabLst>
                <a:tab pos="568325" algn="l"/>
              </a:tabLst>
            </a:pPr>
            <a:r>
              <a:rPr lang="en-US" sz="2000">
                <a:latin typeface="Trebuchet MS" pitchFamily="34" charset="0"/>
              </a:rPr>
              <a:t>xij	=  Jumlah barang yang akan diangkut dari Ai ke Tj</a:t>
            </a:r>
          </a:p>
          <a:p>
            <a:pPr>
              <a:tabLst>
                <a:tab pos="568325" algn="l"/>
              </a:tabLst>
            </a:pPr>
            <a:r>
              <a:rPr lang="en-US" sz="2000">
                <a:latin typeface="Trebuchet MS" pitchFamily="34" charset="0"/>
              </a:rPr>
              <a:t>cij	=  Besarnya biaya transport untuk 1 unit barang dari Ai ke Tj</a:t>
            </a:r>
          </a:p>
          <a:p>
            <a:pPr>
              <a:tabLst>
                <a:tab pos="568325" algn="l"/>
              </a:tabLst>
            </a:pPr>
            <a:r>
              <a:rPr lang="en-US" sz="2000">
                <a:latin typeface="Trebuchet MS" pitchFamily="34" charset="0"/>
              </a:rPr>
              <a:t>Biaya transport = cij . xi</a:t>
            </a:r>
          </a:p>
          <a:p>
            <a:pPr>
              <a:tabLst>
                <a:tab pos="568325" algn="l"/>
              </a:tabLst>
            </a:pPr>
            <a:r>
              <a:rPr lang="en-US" sz="2000">
                <a:latin typeface="Trebuchet MS" pitchFamily="34" charset="0"/>
              </a:rPr>
              <a:t>Jumlah permintaan = Jumlah ketersediaan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219200" y="457200"/>
            <a:ext cx="7696200" cy="579438"/>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rPr>
              <a:t>METODE NWC (</a:t>
            </a:r>
            <a:r>
              <a:rPr lang="en-US" sz="3200" b="1" i="1">
                <a:latin typeface="Times New Roman" pitchFamily="18" charset="0"/>
              </a:rPr>
              <a:t>North West Corner</a:t>
            </a:r>
            <a:r>
              <a:rPr lang="en-US" sz="3200" b="1">
                <a:latin typeface="Times New Roman" pitchFamily="18" charset="0"/>
              </a:rPr>
              <a:t>)</a:t>
            </a:r>
            <a:endParaRPr lang="en-GB" sz="3200" b="1">
              <a:latin typeface="Times New Roman" pitchFamily="18" charset="0"/>
            </a:endParaRPr>
          </a:p>
        </p:txBody>
      </p:sp>
      <p:sp>
        <p:nvSpPr>
          <p:cNvPr id="10243" name="Text Box 4"/>
          <p:cNvSpPr txBox="1">
            <a:spLocks noChangeArrowheads="1"/>
          </p:cNvSpPr>
          <p:nvPr/>
        </p:nvSpPr>
        <p:spPr bwMode="auto">
          <a:xfrm>
            <a:off x="1295400" y="1676400"/>
            <a:ext cx="7467600" cy="1552575"/>
          </a:xfrm>
          <a:prstGeom prst="rect">
            <a:avLst/>
          </a:prstGeom>
          <a:noFill/>
          <a:ln w="9525">
            <a:noFill/>
            <a:miter lim="800000"/>
            <a:headEnd/>
            <a:tailEnd/>
          </a:ln>
        </p:spPr>
        <p:txBody>
          <a:bodyPr>
            <a:spAutoFit/>
          </a:bodyPr>
          <a:lstStyle/>
          <a:p>
            <a:pPr marL="457200" indent="-457200">
              <a:spcBef>
                <a:spcPct val="50000"/>
              </a:spcBef>
            </a:pPr>
            <a:r>
              <a:rPr lang="en-US" sz="2400">
                <a:latin typeface="Times New Roman" pitchFamily="18" charset="0"/>
                <a:sym typeface="Symbol" pitchFamily="18" charset="2"/>
              </a:rPr>
              <a:t></a:t>
            </a:r>
            <a:r>
              <a:rPr lang="en-US" sz="2400">
                <a:latin typeface="Times New Roman" pitchFamily="18" charset="0"/>
              </a:rPr>
              <a:t>	</a:t>
            </a:r>
            <a:r>
              <a:rPr lang="en-US" sz="2400">
                <a:latin typeface="Trebuchet MS" pitchFamily="34" charset="0"/>
              </a:rPr>
              <a:t>Merupakan metode untuk menyusun tabel awal dengan cara mengalokasikan distribusi barang mulai dari sel yang terletak pada sudut paling kiri atas.</a:t>
            </a:r>
          </a:p>
        </p:txBody>
      </p:sp>
      <p:sp>
        <p:nvSpPr>
          <p:cNvPr id="10244" name="Text Box 5"/>
          <p:cNvSpPr txBox="1">
            <a:spLocks noChangeArrowheads="1"/>
          </p:cNvSpPr>
          <p:nvPr/>
        </p:nvSpPr>
        <p:spPr bwMode="auto">
          <a:xfrm>
            <a:off x="1295400" y="3352800"/>
            <a:ext cx="7543800" cy="3013075"/>
          </a:xfrm>
          <a:prstGeom prst="rect">
            <a:avLst/>
          </a:prstGeom>
          <a:noFill/>
          <a:ln w="9525">
            <a:noFill/>
            <a:miter lim="800000"/>
            <a:headEnd/>
            <a:tailEnd/>
          </a:ln>
        </p:spPr>
        <p:txBody>
          <a:bodyPr>
            <a:spAutoFit/>
          </a:bodyPr>
          <a:lstStyle/>
          <a:p>
            <a:pPr marL="457200" indent="-457200"/>
            <a:r>
              <a:rPr lang="en-US" sz="2400" b="1">
                <a:latin typeface="Trebuchet MS" pitchFamily="34" charset="0"/>
              </a:rPr>
              <a:t>Aturannya:</a:t>
            </a:r>
            <a:endParaRPr lang="en-US" sz="2400">
              <a:latin typeface="Trebuchet MS" pitchFamily="34" charset="0"/>
            </a:endParaRPr>
          </a:p>
          <a:p>
            <a:pPr marL="457200" indent="-457200"/>
            <a:r>
              <a:rPr lang="en-US" sz="2400">
                <a:latin typeface="Trebuchet MS" pitchFamily="34" charset="0"/>
              </a:rPr>
              <a:t>(1) Pengisian sel/kotak dimulai dari ujung kiri atas.</a:t>
            </a:r>
          </a:p>
          <a:p>
            <a:pPr marL="457200" indent="-457200"/>
            <a:r>
              <a:rPr lang="en-US" sz="2400">
                <a:latin typeface="Trebuchet MS" pitchFamily="34" charset="0"/>
              </a:rPr>
              <a:t>(2) Alokasi jumlah maksimum (terbesar) sesuai syarat sehingga layak untuk memenuhi permintaan.</a:t>
            </a:r>
          </a:p>
          <a:p>
            <a:pPr marL="457200" indent="-457200"/>
            <a:r>
              <a:rPr lang="en-US" sz="2400">
                <a:latin typeface="Trebuchet MS" pitchFamily="34" charset="0"/>
              </a:rPr>
              <a:t>(3) Bergerak ke kotak sebelah kanan bila masih terdapat suplai yang cukup. Kalau tidak, bergerak ke kotak di bawahnya sesuai </a:t>
            </a:r>
            <a:r>
              <a:rPr lang="en-US" sz="2400" i="1">
                <a:latin typeface="Trebuchet MS" pitchFamily="34" charset="0"/>
              </a:rPr>
              <a:t>demand</a:t>
            </a:r>
            <a:r>
              <a:rPr lang="en-US" sz="2400">
                <a:latin typeface="Trebuchet MS" pitchFamily="34" charset="0"/>
              </a:rPr>
              <a:t>. Bergerak terus hingga suplai habis dan </a:t>
            </a:r>
            <a:r>
              <a:rPr lang="en-US" sz="2400" i="1">
                <a:latin typeface="Trebuchet MS" pitchFamily="34" charset="0"/>
              </a:rPr>
              <a:t>demand</a:t>
            </a:r>
            <a:r>
              <a:rPr lang="en-US" sz="2400">
                <a:latin typeface="Trebuchet MS" pitchFamily="34" charset="0"/>
              </a:rPr>
              <a:t> terpenuhi.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219200" y="1066800"/>
            <a:ext cx="7543800" cy="4473575"/>
          </a:xfrm>
          <a:prstGeom prst="rect">
            <a:avLst/>
          </a:prstGeom>
          <a:noFill/>
          <a:ln w="9525">
            <a:noFill/>
            <a:miter lim="800000"/>
            <a:headEnd/>
            <a:tailEnd/>
          </a:ln>
        </p:spPr>
        <p:txBody>
          <a:bodyPr>
            <a:spAutoFit/>
          </a:bodyPr>
          <a:lstStyle/>
          <a:p>
            <a:pPr>
              <a:spcBef>
                <a:spcPct val="50000"/>
              </a:spcBef>
            </a:pPr>
            <a:r>
              <a:rPr lang="en-US" altLang="ko-KR" sz="2400">
                <a:latin typeface="Trebuchet MS" pitchFamily="34" charset="0"/>
                <a:ea typeface="Batang" pitchFamily="18" charset="-127"/>
              </a:rPr>
              <a:t>Contoh Soal</a:t>
            </a:r>
            <a:r>
              <a:rPr lang="id-ID" altLang="ko-KR" sz="2400">
                <a:latin typeface="Trebuchet MS" pitchFamily="34" charset="0"/>
                <a:ea typeface="Batang" pitchFamily="18" charset="-127"/>
              </a:rPr>
              <a:t>:</a:t>
            </a:r>
            <a:endParaRPr lang="en-US" altLang="ko-KR" sz="2400">
              <a:latin typeface="Times New Roman" pitchFamily="18" charset="0"/>
              <a:ea typeface="Batang" pitchFamily="18" charset="-127"/>
            </a:endParaRPr>
          </a:p>
          <a:p>
            <a:pPr algn="just">
              <a:spcBef>
                <a:spcPct val="50000"/>
              </a:spcBef>
            </a:pPr>
            <a:r>
              <a:rPr lang="id-ID" altLang="ko-KR" sz="2400">
                <a:latin typeface="Trebuchet MS" pitchFamily="34" charset="0"/>
                <a:ea typeface="Batang" pitchFamily="18" charset="-127"/>
              </a:rPr>
              <a:t>Suatu perusahaan mempunyai 3 pabrik produksi dan 5 gudang penyimpanan hasil produksi. Jumlah barang yang diangkut tentunya tidak melebihi produksi yang ada sedangkan jumlah barang yang disimpan di gudang harus ditentukan jumlah minimumnya agar gudang tidak kosong. </a:t>
            </a:r>
          </a:p>
          <a:p>
            <a:pPr algn="just">
              <a:spcBef>
                <a:spcPct val="50000"/>
              </a:spcBef>
            </a:pPr>
            <a:r>
              <a:rPr lang="id-ID" altLang="ko-KR" sz="2400">
                <a:latin typeface="Trebuchet MS" pitchFamily="34" charset="0"/>
                <a:ea typeface="Batang" pitchFamily="18" charset="-127"/>
              </a:rPr>
              <a:t>Tabel matriks berikut menunjukkan jumlah produksi paling banyak bisa diangkut, jumlah minimum yang harus disimpan di gudang dan biaya angkut per unit barang. Dalam smu (satuan mata uang):</a:t>
            </a:r>
            <a:r>
              <a:rPr lang="en-GB" altLang="ko-KR" sz="2400">
                <a:latin typeface="Times New Roman" pitchFamily="18" charset="0"/>
                <a:ea typeface="굴림" pitchFamily="34" charset="-127"/>
              </a:rPr>
              <a:t> </a:t>
            </a:r>
            <a:endParaRPr lang="en-GB" sz="2400">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8">
      <a:dk1>
        <a:sysClr val="windowText" lastClr="000000"/>
      </a:dk1>
      <a:lt1>
        <a:sysClr val="window" lastClr="FFFFFF"/>
      </a:lt1>
      <a:dk2>
        <a:srgbClr val="3E3D2D"/>
      </a:dk2>
      <a:lt2>
        <a:srgbClr val="F5B9F5"/>
      </a:lt2>
      <a:accent1>
        <a:srgbClr val="FA86FA"/>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1096</TotalTime>
  <Words>3018</Words>
  <Application>Microsoft PowerPoint</Application>
  <PresentationFormat>On-screen Show (4:3)</PresentationFormat>
  <Paragraphs>1378</Paragraphs>
  <Slides>57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57</vt:i4>
      </vt:variant>
    </vt:vector>
  </HeadingPairs>
  <TitlesOfParts>
    <vt:vector size="68" baseType="lpstr">
      <vt:lpstr>Arial</vt:lpstr>
      <vt:lpstr>Wingdings</vt:lpstr>
      <vt:lpstr>Calibri</vt:lpstr>
      <vt:lpstr>Trebuchet MS</vt:lpstr>
      <vt:lpstr>Times New Roman</vt:lpstr>
      <vt:lpstr>Symbol</vt:lpstr>
      <vt:lpstr>Batang</vt:lpstr>
      <vt:lpstr>굴림</vt:lpstr>
      <vt:lpstr>Comic Sans MS</vt:lpstr>
      <vt:lpstr>Tahoma</vt:lpstr>
      <vt:lpstr>Solstice</vt:lpstr>
      <vt:lpstr>MANAJEMEN KUANTITATIF </vt:lpstr>
      <vt:lpstr>MODEL TRANSPORTASI</vt:lpstr>
      <vt:lpstr>Tujuan </vt:lpstr>
      <vt:lpstr>Lanjutan</vt:lpstr>
      <vt:lpstr>Slide 5</vt:lpstr>
      <vt:lpstr>Slide 6</vt:lpstr>
      <vt:lpstr>Slide 7</vt:lpstr>
      <vt:lpstr>Slide 8</vt:lpstr>
      <vt:lpstr>Slide 9</vt:lpstr>
      <vt:lpstr>Slide 10</vt:lpstr>
      <vt:lpstr>Slide 11</vt:lpstr>
      <vt:lpstr>Metode Inpeksi (Matrik Minimum)</vt:lpstr>
      <vt:lpstr>Contoh </vt:lpstr>
      <vt:lpstr>Slide 14</vt:lpstr>
      <vt:lpstr>Metode VAM (Vogel Approkximation Method )</vt:lpstr>
      <vt:lpstr>Slide 16</vt:lpstr>
      <vt:lpstr>Contoh Soal</vt:lpstr>
      <vt:lpstr>Slide 18</vt:lpstr>
      <vt:lpstr>Slide 19</vt:lpstr>
      <vt:lpstr>Slide 20</vt:lpstr>
      <vt:lpstr>Slide 21</vt:lpstr>
      <vt:lpstr>Tugas </vt:lpstr>
      <vt:lpstr>Tugas (lanjut)</vt:lpstr>
      <vt:lpstr>METODE MODI</vt:lpstr>
      <vt:lpstr>METODE MODI</vt:lpstr>
      <vt:lpstr>METODE MODI</vt:lpstr>
      <vt:lpstr>METODE MODI</vt:lpstr>
      <vt:lpstr>METODE MODI (Lanjut)</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LP3 - BIO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TRANSPORTASI</dc:title>
  <dc:creator>Edi Siswanto</dc:creator>
  <cp:lastModifiedBy>user</cp:lastModifiedBy>
  <cp:revision>127</cp:revision>
  <dcterms:created xsi:type="dcterms:W3CDTF">2007-09-09T23:36:24Z</dcterms:created>
  <dcterms:modified xsi:type="dcterms:W3CDTF">2018-04-10T23:22:21Z</dcterms:modified>
</cp:coreProperties>
</file>