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2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INTEGRATED MARKETING COMMMUNICATION </a:t>
            </a:r>
            <a:br>
              <a:rPr lang="en-US" dirty="0" smtClean="0"/>
            </a:br>
            <a:r>
              <a:rPr lang="en-US" dirty="0" smtClean="0"/>
              <a:t>(IMC)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DEFINISI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pemasaran</a:t>
            </a:r>
            <a:r>
              <a:rPr lang="en-US" sz="3200" dirty="0" smtClean="0"/>
              <a:t> </a:t>
            </a:r>
            <a:r>
              <a:rPr lang="en-US" sz="3200" dirty="0" err="1" smtClean="0"/>
              <a:t>terpadu</a:t>
            </a:r>
            <a:r>
              <a:rPr lang="en-US" sz="3200" dirty="0" smtClean="0"/>
              <a:t> (IMC)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+mj-lt"/>
              </a:rPr>
              <a:t>Adalah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sebuah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proses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perencanaan</a:t>
            </a:r>
            <a:r>
              <a:rPr lang="en-US" dirty="0" smtClean="0">
                <a:latin typeface="+mj-lt"/>
              </a:rPr>
              <a:t> marketing communication yang </a:t>
            </a:r>
            <a:r>
              <a:rPr lang="en-US" dirty="0" err="1" smtClean="0">
                <a:latin typeface="+mj-lt"/>
              </a:rPr>
              <a:t>memperkenalkan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konsep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perencanaan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komprehensif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mengevaluasi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peranan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strategis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dari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berbagai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elemen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komunikasi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pemasaran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seperti</a:t>
            </a:r>
            <a:r>
              <a:rPr lang="en-US" dirty="0" smtClean="0">
                <a:latin typeface="+mj-lt"/>
              </a:rPr>
              <a:t> public relation, advertising, direct selling, sales promotion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interactive marketing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memberikan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kejelasan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konsistensi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pengaruh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komunikasi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maksimum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DEFINISI IMC MENURUT  THE AMERICAN ASSOCIATION OF ADVERTISING AGENCY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Adalah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konsep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perencanaan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komunikasi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pemasaran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mengakui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nilai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tambah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dari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perencanaan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komprehensif</a:t>
            </a:r>
            <a:r>
              <a:rPr lang="en-US" sz="2800" dirty="0" smtClean="0">
                <a:latin typeface="+mj-lt"/>
              </a:rPr>
              <a:t> yang </a:t>
            </a:r>
            <a:r>
              <a:rPr lang="en-US" sz="2800" dirty="0" err="1" smtClean="0">
                <a:latin typeface="+mj-lt"/>
              </a:rPr>
              <a:t>mengkaji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peran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strategis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masing-masing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bentuk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komunikasi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seperti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iklan</a:t>
            </a:r>
            <a:r>
              <a:rPr lang="en-US" sz="2800" dirty="0" smtClean="0">
                <a:latin typeface="+mj-lt"/>
              </a:rPr>
              <a:t>, direct response, </a:t>
            </a:r>
            <a:r>
              <a:rPr lang="en-US" sz="2800" dirty="0" err="1" smtClean="0">
                <a:latin typeface="+mj-lt"/>
              </a:rPr>
              <a:t>promosi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penjualan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humas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memaduknnya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untuk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meraih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kejelasan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pesan</a:t>
            </a:r>
            <a:r>
              <a:rPr lang="en-US" sz="2800" dirty="0" smtClean="0">
                <a:latin typeface="+mj-lt"/>
              </a:rPr>
              <a:t>, </a:t>
            </a:r>
            <a:r>
              <a:rPr lang="en-US" sz="2800" dirty="0" err="1" smtClean="0">
                <a:latin typeface="+mj-lt"/>
              </a:rPr>
              <a:t>konsistensi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dampak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komunikasi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maksimalmelalui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keterpaduan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pesan</a:t>
            </a:r>
            <a:r>
              <a:rPr lang="en-US" sz="2800" dirty="0" smtClean="0">
                <a:latin typeface="+mj-lt"/>
              </a:rPr>
              <a:t>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53400" cy="5334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1534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+mj-lt"/>
              </a:rPr>
              <a:t> IMC </a:t>
            </a:r>
            <a:r>
              <a:rPr lang="en-US" dirty="0" err="1" smtClean="0">
                <a:latin typeface="+mj-lt"/>
              </a:rPr>
              <a:t>merupakan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proses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strategi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bisnis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dalammengelola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hubungan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konsumen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intinya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menggerakkan</a:t>
            </a:r>
            <a:r>
              <a:rPr lang="en-US" dirty="0" smtClean="0">
                <a:latin typeface="+mj-lt"/>
              </a:rPr>
              <a:t> Brand Value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    IMC </a:t>
            </a:r>
            <a:r>
              <a:rPr lang="en-US" dirty="0" err="1" smtClean="0">
                <a:latin typeface="+mj-lt"/>
              </a:rPr>
              <a:t>memunculkan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kesadaran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perlunya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konsistensi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kampanye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pemasaran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serta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keterkaitan</a:t>
            </a:r>
            <a:r>
              <a:rPr lang="en-US" dirty="0" smtClean="0">
                <a:latin typeface="+mj-lt"/>
              </a:rPr>
              <a:t> media </a:t>
            </a:r>
            <a:r>
              <a:rPr lang="en-US" dirty="0" err="1" smtClean="0">
                <a:latin typeface="+mj-lt"/>
              </a:rPr>
              <a:t>komunikasi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digunakan</a:t>
            </a:r>
            <a:r>
              <a:rPr lang="en-US" dirty="0" smtClean="0">
                <a:latin typeface="+mj-lt"/>
              </a:rPr>
              <a:t> agar </a:t>
            </a:r>
            <a:r>
              <a:rPr lang="en-US" dirty="0" err="1" smtClean="0">
                <a:latin typeface="+mj-lt"/>
              </a:rPr>
              <a:t>menghasilkan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konsistensi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reputasi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antara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citra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merek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citra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korporat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TUJUAN  IMC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006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+mj-lt"/>
              </a:rPr>
              <a:t>Mempengaruhi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masyarakat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dengan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elemen-elemen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promosi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sampai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ketingkat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kognisi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affeksi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konasi.*)</a:t>
            </a:r>
          </a:p>
          <a:p>
            <a:r>
              <a:rPr lang="en-US" sz="2400" dirty="0" err="1" smtClean="0">
                <a:latin typeface="+mj-lt"/>
              </a:rPr>
              <a:t>Elemen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Promosi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terbagi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atas</a:t>
            </a:r>
            <a:r>
              <a:rPr lang="en-US" sz="2400" dirty="0" smtClean="0">
                <a:latin typeface="+mj-lt"/>
              </a:rPr>
              <a:t> Soft Sell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Hard Sell</a:t>
            </a:r>
          </a:p>
          <a:p>
            <a:r>
              <a:rPr lang="en-US" sz="2400" dirty="0" smtClean="0">
                <a:latin typeface="+mj-lt"/>
              </a:rPr>
              <a:t>Soft Sell </a:t>
            </a:r>
            <a:r>
              <a:rPr lang="en-US" sz="2400" dirty="0" err="1" smtClean="0">
                <a:latin typeface="+mj-lt"/>
              </a:rPr>
              <a:t>berupa</a:t>
            </a:r>
            <a:r>
              <a:rPr lang="en-US" sz="2400" dirty="0" smtClean="0">
                <a:latin typeface="+mj-lt"/>
              </a:rPr>
              <a:t> : advertising, public relation, CSR, interactive marketing yang </a:t>
            </a:r>
            <a:r>
              <a:rPr lang="en-US" sz="2400" dirty="0" err="1" smtClean="0">
                <a:latin typeface="+mj-lt"/>
              </a:rPr>
              <a:t>bertujuan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mempengaruhi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konsumen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tingkat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kognisi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affeksi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 smtClean="0">
                <a:latin typeface="+mj-lt"/>
              </a:rPr>
              <a:t>Hard Sell </a:t>
            </a:r>
            <a:r>
              <a:rPr lang="en-US" sz="2400" dirty="0" err="1" smtClean="0">
                <a:latin typeface="+mj-lt"/>
              </a:rPr>
              <a:t>berupa</a:t>
            </a:r>
            <a:r>
              <a:rPr lang="en-US" sz="2400" dirty="0" smtClean="0">
                <a:latin typeface="+mj-lt"/>
              </a:rPr>
              <a:t> : personal selling, direct marketing, sales promotion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mempengaruhi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konsumen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kearah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konasi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077200" cy="25876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4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+mj-lt"/>
              </a:rPr>
              <a:t>KOGNISI :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</a:t>
            </a:r>
            <a:r>
              <a:rPr lang="en-US" sz="2400" dirty="0" err="1" smtClean="0">
                <a:latin typeface="+mj-lt"/>
              </a:rPr>
              <a:t>Semua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pengenalan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mengamati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melihat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mempertimbangkan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AFFEKSI :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</a:t>
            </a:r>
            <a:r>
              <a:rPr lang="en-US" sz="2400" dirty="0" err="1" smtClean="0">
                <a:latin typeface="+mj-lt"/>
              </a:rPr>
              <a:t>Aspek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kepribadian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berupa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perasaan</a:t>
            </a:r>
            <a:r>
              <a:rPr lang="en-US" sz="2400" dirty="0" smtClean="0">
                <a:latin typeface="+mj-lt"/>
              </a:rPr>
              <a:t>/</a:t>
            </a:r>
            <a:r>
              <a:rPr lang="en-US" sz="2400" dirty="0" err="1" smtClean="0">
                <a:latin typeface="+mj-lt"/>
              </a:rPr>
              <a:t>emosi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pada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diri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individu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KONASI : </a:t>
            </a: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</a:t>
            </a:r>
            <a:r>
              <a:rPr lang="en-US" sz="2400" dirty="0" err="1" smtClean="0">
                <a:latin typeface="+mj-lt"/>
              </a:rPr>
              <a:t>Tingkah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laku</a:t>
            </a:r>
            <a:r>
              <a:rPr lang="en-US" sz="2400" dirty="0" smtClean="0">
                <a:latin typeface="+mj-lt"/>
              </a:rPr>
              <a:t> yang </a:t>
            </a:r>
            <a:r>
              <a:rPr lang="en-US" sz="2400" dirty="0" err="1" smtClean="0">
                <a:latin typeface="+mj-lt"/>
              </a:rPr>
              <a:t>mempunyai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tujuan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dan</a:t>
            </a:r>
            <a:r>
              <a:rPr lang="en-US" sz="2400" dirty="0" smtClean="0">
                <a:latin typeface="+mj-lt"/>
              </a:rPr>
              <a:t> impulse </a:t>
            </a:r>
            <a:r>
              <a:rPr lang="en-US" sz="2400" dirty="0" err="1" smtClean="0">
                <a:latin typeface="+mj-lt"/>
              </a:rPr>
              <a:t>untuk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berbuat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en-US" sz="2400" dirty="0" smtClean="0">
                <a:latin typeface="+mj-lt"/>
              </a:rPr>
              <a:t>     </a:t>
            </a:r>
            <a:r>
              <a:rPr lang="en-US" sz="2400" dirty="0" err="1" smtClean="0">
                <a:latin typeface="+mj-lt"/>
              </a:rPr>
              <a:t>Jadi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Konasi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merupakan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wujud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dari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Kognisi</a:t>
            </a:r>
            <a:r>
              <a:rPr lang="en-US" sz="2400" dirty="0" smtClean="0">
                <a:latin typeface="+mj-lt"/>
              </a:rPr>
              <a:t> &amp; </a:t>
            </a:r>
            <a:r>
              <a:rPr lang="en-US" sz="2400" dirty="0" err="1" smtClean="0">
                <a:latin typeface="+mj-lt"/>
              </a:rPr>
              <a:t>Affeksi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dalam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bentuk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tingkah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laku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reaksi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berusaha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berkemauan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CAKUPAN IMC MELIPUTI 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AutoNum type="arabicPeriod"/>
            </a:pP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Filosofis</a:t>
            </a:r>
            <a:r>
              <a:rPr lang="en-US" sz="2400" dirty="0" smtClean="0"/>
              <a:t>, </a:t>
            </a:r>
            <a:r>
              <a:rPr lang="en-US" sz="2400" dirty="0" err="1" smtClean="0"/>
              <a:t>mulai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visi</a:t>
            </a:r>
            <a:r>
              <a:rPr lang="en-US" sz="2400" dirty="0" smtClean="0"/>
              <a:t> </a:t>
            </a:r>
            <a:r>
              <a:rPr lang="en-US" sz="2400" dirty="0" err="1" smtClean="0"/>
              <a:t>hingga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sasaran</a:t>
            </a:r>
            <a:r>
              <a:rPr lang="en-US" sz="2400" dirty="0" smtClean="0"/>
              <a:t> </a:t>
            </a:r>
            <a:r>
              <a:rPr lang="en-US" sz="2400" dirty="0" err="1" smtClean="0"/>
              <a:t>korporat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pedoman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err="1" smtClean="0"/>
              <a:t>Keterkaitan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operasi</a:t>
            </a:r>
            <a:r>
              <a:rPr lang="en-US" sz="2400" dirty="0" smtClean="0"/>
              <a:t>, SDM, </a:t>
            </a:r>
            <a:r>
              <a:rPr lang="en-US" sz="2400" dirty="0" err="1" smtClean="0"/>
              <a:t>Litbang</a:t>
            </a:r>
            <a:r>
              <a:rPr lang="en-US" sz="2400" dirty="0" smtClean="0"/>
              <a:t>,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, </a:t>
            </a:r>
            <a:r>
              <a:rPr lang="en-US" sz="2400" dirty="0" err="1" smtClean="0"/>
              <a:t>distribusi</a:t>
            </a:r>
            <a:r>
              <a:rPr lang="en-US" sz="2400" dirty="0" smtClean="0"/>
              <a:t>, </a:t>
            </a:r>
            <a:r>
              <a:rPr lang="en-US" sz="2400" dirty="0" err="1" smtClean="0"/>
              <a:t>penjualan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keterpaduan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mewujudkan</a:t>
            </a:r>
            <a:r>
              <a:rPr lang="en-US" sz="2400" dirty="0" smtClean="0"/>
              <a:t> positioning,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meraih</a:t>
            </a:r>
            <a:r>
              <a:rPr lang="en-US" sz="2400" dirty="0" smtClean="0"/>
              <a:t> </a:t>
            </a:r>
            <a:r>
              <a:rPr lang="en-US" sz="2400" dirty="0" err="1" smtClean="0"/>
              <a:t>reputasi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diharapkan</a:t>
            </a:r>
            <a:r>
              <a:rPr lang="en-US" sz="2400" dirty="0" smtClean="0"/>
              <a:t>, </a:t>
            </a:r>
            <a:r>
              <a:rPr lang="en-US" sz="2400" dirty="0" err="1" smtClean="0"/>
              <a:t>memelihara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terjalin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kokoh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menerapkan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berbasis</a:t>
            </a:r>
            <a:r>
              <a:rPr lang="en-US" sz="2400" dirty="0" smtClean="0"/>
              <a:t> </a:t>
            </a:r>
            <a:r>
              <a:rPr lang="en-US" sz="2400" dirty="0" err="1" smtClean="0"/>
              <a:t>misi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mendongkrak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tambah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dirty="0" err="1" smtClean="0"/>
              <a:t>Memantapka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membina</a:t>
            </a:r>
            <a:r>
              <a:rPr lang="en-US" sz="2400" dirty="0" smtClean="0"/>
              <a:t> </a:t>
            </a:r>
            <a:r>
              <a:rPr lang="en-US" sz="2400" dirty="0" err="1" smtClean="0"/>
              <a:t>loyalitas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memperkuat</a:t>
            </a:r>
            <a:r>
              <a:rPr lang="en-US" sz="2400" dirty="0" smtClean="0"/>
              <a:t> </a:t>
            </a:r>
            <a:r>
              <a:rPr lang="en-US" sz="2400" dirty="0" err="1" smtClean="0"/>
              <a:t>ekuitas</a:t>
            </a:r>
            <a:r>
              <a:rPr lang="en-US" sz="2400" dirty="0" smtClean="0"/>
              <a:t> </a:t>
            </a:r>
            <a:r>
              <a:rPr lang="en-US" sz="2400" dirty="0" err="1" smtClean="0"/>
              <a:t>merek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53400" cy="66751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menjaga</a:t>
            </a:r>
            <a:r>
              <a:rPr lang="en-US" sz="2800" dirty="0" smtClean="0"/>
              <a:t> </a:t>
            </a:r>
            <a:r>
              <a:rPr lang="en-US" sz="2800" dirty="0" err="1" smtClean="0"/>
              <a:t>keterpaduan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+mj-lt"/>
              </a:rPr>
              <a:t>Menjaga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konsistensi</a:t>
            </a:r>
            <a:r>
              <a:rPr lang="en-US" dirty="0" smtClean="0">
                <a:latin typeface="+mj-lt"/>
              </a:rPr>
              <a:t> positioning </a:t>
            </a:r>
            <a:r>
              <a:rPr lang="en-US" dirty="0" err="1" smtClean="0">
                <a:latin typeface="+mj-lt"/>
              </a:rPr>
              <a:t>supaya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mengarah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reputasi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diharapkan</a:t>
            </a:r>
            <a:r>
              <a:rPr lang="en-US" smtClean="0">
                <a:latin typeface="+mj-lt"/>
              </a:rPr>
              <a:t>, dengan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cara</a:t>
            </a:r>
            <a:r>
              <a:rPr lang="en-US" dirty="0" smtClean="0">
                <a:latin typeface="+mj-lt"/>
              </a:rPr>
              <a:t> :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    - </a:t>
            </a:r>
            <a:r>
              <a:rPr lang="en-US" dirty="0" err="1" smtClean="0">
                <a:latin typeface="+mj-lt"/>
              </a:rPr>
              <a:t>menyebarkan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sesuai</a:t>
            </a:r>
            <a:r>
              <a:rPr lang="en-US" dirty="0" smtClean="0">
                <a:latin typeface="+mj-lt"/>
              </a:rPr>
              <a:t> positioning </a:t>
            </a:r>
            <a:r>
              <a:rPr lang="en-US" dirty="0" err="1" smtClean="0">
                <a:latin typeface="+mj-lt"/>
              </a:rPr>
              <a:t>merek</a:t>
            </a:r>
            <a:endParaRPr lang="en-US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    - </a:t>
            </a:r>
            <a:r>
              <a:rPr lang="en-US" dirty="0" err="1" smtClean="0">
                <a:latin typeface="+mj-lt"/>
              </a:rPr>
              <a:t>fokus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pada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kebutuhan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stakeholer</a:t>
            </a:r>
            <a:endParaRPr lang="en-US" dirty="0" smtClean="0">
              <a:latin typeface="+mj-lt"/>
            </a:endParaRP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    - </a:t>
            </a:r>
            <a:r>
              <a:rPr lang="en-US" dirty="0" err="1" smtClean="0">
                <a:latin typeface="+mj-lt"/>
              </a:rPr>
              <a:t>memelihara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konsistensi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persepsi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stkeholder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melalui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penyampaian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pesan</a:t>
            </a:r>
            <a:r>
              <a:rPr lang="en-US" dirty="0" smtClean="0">
                <a:latin typeface="+mj-lt"/>
              </a:rPr>
              <a:t> yang </a:t>
            </a:r>
            <a:r>
              <a:rPr lang="en-US" dirty="0" err="1" smtClean="0">
                <a:latin typeface="+mj-lt"/>
              </a:rPr>
              <a:t>mencerminkan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posisi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misi</a:t>
            </a:r>
            <a:r>
              <a:rPr lang="en-US" dirty="0" smtClean="0">
                <a:latin typeface="+mj-lt"/>
              </a:rPr>
              <a:t>  </a:t>
            </a:r>
          </a:p>
          <a:p>
            <a:pPr marL="514350" indent="-514350">
              <a:buNone/>
            </a:pPr>
            <a:r>
              <a:rPr lang="en-US" dirty="0" smtClean="0">
                <a:latin typeface="+mj-lt"/>
              </a:rPr>
              <a:t>     - </a:t>
            </a:r>
            <a:r>
              <a:rPr lang="en-US" dirty="0" err="1" smtClean="0">
                <a:latin typeface="+mj-lt"/>
              </a:rPr>
              <a:t>mengupayakan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keterpautan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standarisasi</a:t>
            </a:r>
            <a:r>
              <a:rPr lang="en-US" dirty="0" smtClean="0">
                <a:latin typeface="+mj-lt"/>
              </a:rPr>
              <a:t> logo, </a:t>
            </a:r>
            <a:r>
              <a:rPr lang="en-US" dirty="0" err="1" smtClean="0">
                <a:latin typeface="+mj-lt"/>
              </a:rPr>
              <a:t>pesan</a:t>
            </a:r>
            <a:r>
              <a:rPr lang="en-US" dirty="0" smtClean="0">
                <a:latin typeface="+mj-lt"/>
              </a:rPr>
              <a:t>, jingle</a:t>
            </a:r>
          </a:p>
          <a:p>
            <a:r>
              <a:rPr lang="en-US" dirty="0" err="1" smtClean="0">
                <a:latin typeface="+mj-lt"/>
              </a:rPr>
              <a:t>Memelihara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interaksi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komunikasi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sehingga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terjalin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hubungan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kokoh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stakeholder.</a:t>
            </a:r>
          </a:p>
          <a:p>
            <a:r>
              <a:rPr lang="en-US" dirty="0" err="1" smtClean="0">
                <a:latin typeface="+mj-lt"/>
              </a:rPr>
              <a:t>Menerapkan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pemasaran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berbasis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untuk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mendongkrak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nilai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tambah</a:t>
            </a:r>
            <a:r>
              <a:rPr lang="en-US" dirty="0" smtClean="0">
                <a:latin typeface="+mj-lt"/>
              </a:rPr>
              <a:t>. </a:t>
            </a:r>
            <a:r>
              <a:rPr lang="en-US" dirty="0" err="1" smtClean="0">
                <a:latin typeface="+mj-lt"/>
              </a:rPr>
              <a:t>Misi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perusahaan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diwujudkan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dengan</a:t>
            </a:r>
            <a:r>
              <a:rPr lang="en-US" dirty="0" smtClean="0">
                <a:latin typeface="+mj-lt"/>
              </a:rPr>
              <a:t> program </a:t>
            </a:r>
            <a:r>
              <a:rPr lang="en-US" dirty="0" err="1" smtClean="0">
                <a:latin typeface="+mj-lt"/>
              </a:rPr>
              <a:t>pemasaran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dan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kehumasan</a:t>
            </a:r>
            <a:r>
              <a:rPr lang="en-US" dirty="0" smtClean="0">
                <a:latin typeface="+mj-lt"/>
              </a:rPr>
              <a:t>. 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234</TotalTime>
  <Words>441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INTEGRATED MARKETING COMMMUNICATION  (IMC)</vt:lpstr>
      <vt:lpstr>DEFINISI Komunikasi pemasaran terpadu (IMC) :</vt:lpstr>
      <vt:lpstr>DEFINISI IMC MENURUT  THE AMERICAN ASSOCIATION OF ADVERTISING AGENCY</vt:lpstr>
      <vt:lpstr>PowerPoint Presentation</vt:lpstr>
      <vt:lpstr>TUJUAN  IMC :</vt:lpstr>
      <vt:lpstr>PowerPoint Presentation</vt:lpstr>
      <vt:lpstr>CAKUPAN IMC MELIPUTI :</vt:lpstr>
      <vt:lpstr>Untuk menjaga keterpaduan antar fungsi dalam perusahaan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MARKETING COMMMUNICATION (IMC)</dc:title>
  <dc:creator>Maya</dc:creator>
  <cp:lastModifiedBy>May</cp:lastModifiedBy>
  <cp:revision>28</cp:revision>
  <dcterms:created xsi:type="dcterms:W3CDTF">2006-08-16T00:00:00Z</dcterms:created>
  <dcterms:modified xsi:type="dcterms:W3CDTF">2015-03-06T09:09:15Z</dcterms:modified>
</cp:coreProperties>
</file>