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4" r:id="rId6"/>
    <p:sldId id="266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B85E-5116-41A4-A48B-6C658C53E8A3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1C49A-C249-46AA-816B-C587688B3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3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1C49A-C249-46AA-816B-C587688B31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 PESAN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pitchFamily="66" charset="0"/>
              </a:rPr>
              <a:t>MERANCANG PESAN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>
                <a:latin typeface="Comic Sans MS" pitchFamily="66" charset="0"/>
              </a:rPr>
              <a:t>Ada 3 masalah utama yang harus diselesaikan :</a:t>
            </a:r>
          </a:p>
          <a:p>
            <a:pPr lvl="1"/>
            <a:r>
              <a:rPr lang="en-US" sz="2400">
                <a:latin typeface="Comic Sans MS" pitchFamily="66" charset="0"/>
              </a:rPr>
              <a:t>Isi pesan </a:t>
            </a:r>
            <a:r>
              <a:rPr lang="en-US" sz="24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400">
                <a:latin typeface="Comic Sans MS" pitchFamily="66" charset="0"/>
              </a:rPr>
              <a:t> apa yang akan dikatakan</a:t>
            </a:r>
          </a:p>
          <a:p>
            <a:pPr lvl="1"/>
            <a:r>
              <a:rPr lang="en-US" sz="2400">
                <a:latin typeface="Comic Sans MS" pitchFamily="66" charset="0"/>
              </a:rPr>
              <a:t>Struktur pesan </a:t>
            </a:r>
            <a:r>
              <a:rPr lang="en-US" sz="24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400">
                <a:latin typeface="Comic Sans MS" pitchFamily="66" charset="0"/>
              </a:rPr>
              <a:t> bagaimana mengatakannya secara logis</a:t>
            </a:r>
          </a:p>
          <a:p>
            <a:pPr lvl="1"/>
            <a:r>
              <a:rPr lang="en-US" sz="2400">
                <a:latin typeface="Comic Sans MS" pitchFamily="66" charset="0"/>
              </a:rPr>
              <a:t>Format pesan </a:t>
            </a:r>
            <a:r>
              <a:rPr lang="en-US" sz="240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400">
                <a:latin typeface="Comic Sans MS" pitchFamily="66" charset="0"/>
              </a:rPr>
              <a:t> cara mengatakannya secara simbolik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ISI PESAN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Komunikator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harus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mempunyai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gambaran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tema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menghasilkan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respon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dikehendaki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Tipe</a:t>
            </a: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400" dirty="0" err="1">
                <a:latin typeface="Comic Sans MS" pitchFamily="66" charset="0"/>
              </a:rPr>
              <a:t>daya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tarik</a:t>
            </a:r>
            <a:r>
              <a:rPr lang="en-US" sz="2400" dirty="0">
                <a:latin typeface="Comic Sans MS" pitchFamily="66" charset="0"/>
              </a:rPr>
              <a:t> :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Comic Sans MS" pitchFamily="66" charset="0"/>
              </a:rPr>
              <a:t>Daya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tarik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rasional</a:t>
            </a:r>
            <a:r>
              <a:rPr lang="en-US" sz="2400" b="1" dirty="0">
                <a:latin typeface="Comic Sans MS" pitchFamily="66" charset="0"/>
              </a:rPr>
              <a:t> </a:t>
            </a:r>
            <a:endParaRPr 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err="1">
                <a:latin typeface="Comic Sans MS" pitchFamily="66" charset="0"/>
              </a:rPr>
              <a:t>Daya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tarik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pesan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berkaitan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minat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pribadi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sasaran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menunjukkan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bahwa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produk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menghasilkan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manfaat</a:t>
            </a:r>
            <a:r>
              <a:rPr lang="en-US" sz="2400" dirty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dinyatakan</a:t>
            </a:r>
            <a:r>
              <a:rPr lang="en-US" sz="2400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 : 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sz="2400" dirty="0">
                <a:latin typeface="Comic Sans MS" pitchFamily="66" charset="0"/>
              </a:rPr>
              <a:t>Suzuki Panther </a:t>
            </a:r>
            <a:r>
              <a:rPr lang="en-US" sz="2400" dirty="0" err="1">
                <a:latin typeface="Comic Sans MS" pitchFamily="66" charset="0"/>
              </a:rPr>
              <a:t>menekankan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pada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hemat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pemakaian</a:t>
            </a:r>
            <a:r>
              <a:rPr lang="en-US" sz="2400" dirty="0">
                <a:latin typeface="Comic Sans MS" pitchFamily="66" charset="0"/>
              </a:rPr>
              <a:t>     </a:t>
            </a:r>
            <a:r>
              <a:rPr lang="en-US" sz="2400" dirty="0" err="1">
                <a:latin typeface="Comic Sans MS" pitchFamily="66" charset="0"/>
              </a:rPr>
              <a:t>solarnya</a:t>
            </a:r>
            <a:r>
              <a:rPr lang="en-US" sz="2400" dirty="0">
                <a:latin typeface="Comic Sans MS" pitchFamily="66" charset="0"/>
              </a:rPr>
              <a:t> :   1 : 14</a:t>
            </a:r>
          </a:p>
          <a:p>
            <a:pPr marL="798513" lvl="1" indent="-341313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Naturade</a:t>
            </a:r>
            <a:r>
              <a:rPr lang="en-US" sz="2400" dirty="0">
                <a:latin typeface="Comic Sans MS" pitchFamily="66" charset="0"/>
              </a:rPr>
              <a:t> : </a:t>
            </a:r>
            <a:r>
              <a:rPr lang="en-US" sz="2400" dirty="0" err="1">
                <a:latin typeface="Comic Sans MS" pitchFamily="66" charset="0"/>
              </a:rPr>
              <a:t>nutrisi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untuk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otot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otak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juga</a:t>
            </a:r>
            <a:endParaRPr lang="en-US" sz="2400" dirty="0">
              <a:latin typeface="Comic Sans MS" pitchFamily="66" charset="0"/>
            </a:endParaRPr>
          </a:p>
          <a:p>
            <a:pPr marL="798513" lvl="1" indent="-341313"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3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ISI PESAN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err="1">
                <a:latin typeface="Comic Sans MS" pitchFamily="66" charset="0"/>
              </a:rPr>
              <a:t>Daya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tarik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emosional</a:t>
            </a:r>
            <a:r>
              <a:rPr lang="en-US" sz="2800" b="1" dirty="0">
                <a:latin typeface="Comic Sans MS" pitchFamily="66" charset="0"/>
              </a:rPr>
              <a:t> :</a:t>
            </a:r>
            <a:endParaRPr lang="en-US" sz="2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err="1">
                <a:latin typeface="Comic Sans MS" pitchFamily="66" charset="0"/>
              </a:rPr>
              <a:t>Daya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tarik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pesan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berusaha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mengendalikan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emosi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negatif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emosi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positif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memotivasi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pembelian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misalnya</a:t>
            </a:r>
            <a:r>
              <a:rPr lang="en-US" sz="2800" dirty="0">
                <a:latin typeface="Comic Sans MS" pitchFamily="66" charset="0"/>
              </a:rPr>
              <a:t> rasa </a:t>
            </a:r>
            <a:r>
              <a:rPr lang="en-US" sz="2800" dirty="0" err="1">
                <a:latin typeface="Comic Sans MS" pitchFamily="66" charset="0"/>
              </a:rPr>
              <a:t>takut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cinta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malu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err="1">
                <a:latin typeface="Comic Sans MS" pitchFamily="66" charset="0"/>
              </a:rPr>
              <a:t>Contoh</a:t>
            </a:r>
            <a:r>
              <a:rPr lang="en-US" sz="2800" dirty="0">
                <a:latin typeface="Comic Sans MS" pitchFamily="66" charset="0"/>
              </a:rPr>
              <a:t> :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latin typeface="Comic Sans MS" pitchFamily="66" charset="0"/>
              </a:rPr>
              <a:t>Iklan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Sariwangi</a:t>
            </a:r>
            <a:r>
              <a:rPr lang="en-US" dirty="0">
                <a:latin typeface="Comic Sans MS" pitchFamily="66" charset="0"/>
              </a:rPr>
              <a:t> : </a:t>
            </a:r>
            <a:r>
              <a:rPr lang="en-US" dirty="0" err="1">
                <a:latin typeface="Comic Sans MS" pitchFamily="66" charset="0"/>
              </a:rPr>
              <a:t>menunjukkan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kebersamaan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cinta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keluarga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latin typeface="Comic Sans MS" pitchFamily="66" charset="0"/>
              </a:rPr>
              <a:t>Iklan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Ponds 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dirty="0" err="1" smtClean="0">
                <a:latin typeface="Comic Sans MS" pitchFamily="66" charset="0"/>
              </a:rPr>
              <a:t>Versi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tampil</a:t>
            </a:r>
            <a:r>
              <a:rPr lang="en-US" dirty="0" smtClean="0">
                <a:latin typeface="Comic Sans MS" pitchFamily="66" charset="0"/>
              </a:rPr>
              <a:t> 10 </a:t>
            </a:r>
            <a:r>
              <a:rPr lang="en-US" dirty="0" err="1" smtClean="0">
                <a:latin typeface="Comic Sans MS" pitchFamily="66" charset="0"/>
              </a:rPr>
              <a:t>tahun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muda</a:t>
            </a:r>
            <a:r>
              <a:rPr lang="en-US" dirty="0" smtClean="0">
                <a:latin typeface="Comic Sans MS" pitchFamily="66" charset="0"/>
              </a:rPr>
              <a:t>  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46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000" b="0">
                <a:latin typeface="Comic Sans MS" pitchFamily="66" charset="0"/>
              </a:rPr>
              <a:t/>
            </a:r>
            <a:br>
              <a:rPr lang="en-US" sz="2000" b="0">
                <a:latin typeface="Comic Sans MS" pitchFamily="66" charset="0"/>
              </a:rPr>
            </a:br>
            <a:r>
              <a:rPr lang="en-US" sz="2000" b="0">
                <a:latin typeface="Comic Sans MS" pitchFamily="66" charset="0"/>
              </a:rPr>
              <a:t/>
            </a:r>
            <a:br>
              <a:rPr lang="en-US" sz="2000" b="0">
                <a:latin typeface="Comic Sans MS" pitchFamily="66" charset="0"/>
              </a:rPr>
            </a:br>
            <a:r>
              <a:rPr lang="en-US" sz="20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Daya tarik moral :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Pesan periklanan yang ditujukan pada perasaan sasaran mengenai apa yang  “benar” atau pada tempatnya</a:t>
            </a:r>
            <a:b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	</a:t>
            </a:r>
          </a:p>
        </p:txBody>
      </p:sp>
      <p:pic>
        <p:nvPicPr>
          <p:cNvPr id="130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828800"/>
            <a:ext cx="6248400" cy="4038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STRUKTUR PESAN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mic Sans MS" pitchFamily="66" charset="0"/>
              </a:rPr>
              <a:t>3 Hal </a:t>
            </a:r>
            <a:r>
              <a:rPr lang="en-US" sz="2000" dirty="0" err="1">
                <a:latin typeface="Comic Sans MS" pitchFamily="66" charset="0"/>
              </a:rPr>
              <a:t>utama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struktur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pesan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Menarik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sendiri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pesan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disampaikan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membiarkan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audiens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menarik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kesimpulan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Umumnya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pengiklan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membiarkan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pembeli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menarik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kesimpulan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sendiri</a:t>
            </a:r>
            <a:r>
              <a:rPr lang="en-US" sz="2000" dirty="0">
                <a:latin typeface="Comic Sans MS" pitchFamily="66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Menyajikan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argumentasi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satu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sisi</a:t>
            </a:r>
            <a:r>
              <a:rPr lang="en-US" sz="2000" dirty="0">
                <a:latin typeface="Comic Sans MS" pitchFamily="66" charset="0"/>
              </a:rPr>
              <a:t> ( </a:t>
            </a:r>
            <a:r>
              <a:rPr lang="en-US" sz="2000" dirty="0" err="1">
                <a:latin typeface="Comic Sans MS" pitchFamily="66" charset="0"/>
              </a:rPr>
              <a:t>menyebutkan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keunggulan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produk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dua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sisi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menyebutkan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keunggulan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kekurangan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produk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Comic Sans MS" pitchFamily="66" charset="0"/>
              </a:rPr>
              <a:t>Menyajikan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argumen</a:t>
            </a:r>
            <a:r>
              <a:rPr lang="en-US" sz="2000" dirty="0">
                <a:latin typeface="Comic Sans MS" pitchFamily="66" charset="0"/>
              </a:rPr>
              <a:t> paling </a:t>
            </a:r>
            <a:r>
              <a:rPr lang="en-US" sz="2000" dirty="0" err="1">
                <a:latin typeface="Comic Sans MS" pitchFamily="66" charset="0"/>
              </a:rPr>
              <a:t>kuat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pada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urutan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pertama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atau</a:t>
            </a:r>
            <a:r>
              <a:rPr lang="en-US" sz="2000" dirty="0">
                <a:latin typeface="Comic Sans MS" pitchFamily="66" charset="0"/>
              </a:rPr>
              <a:t> paling </a:t>
            </a:r>
            <a:r>
              <a:rPr lang="en-US" sz="2000" dirty="0" err="1">
                <a:latin typeface="Comic Sans MS" pitchFamily="66" charset="0"/>
              </a:rPr>
              <a:t>akhir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57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FORMAT PESAN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Comic Sans MS" pitchFamily="66" charset="0"/>
              </a:rPr>
              <a:t>Yang </a:t>
            </a:r>
            <a:r>
              <a:rPr lang="en-US" sz="2400" dirty="0" err="1">
                <a:latin typeface="Comic Sans MS" pitchFamily="66" charset="0"/>
              </a:rPr>
              <a:t>perlu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diperhatikan</a:t>
            </a:r>
            <a:r>
              <a:rPr lang="en-US" sz="2400" dirty="0">
                <a:latin typeface="Comic Sans MS" pitchFamily="66" charset="0"/>
              </a:rPr>
              <a:t> :</a:t>
            </a:r>
          </a:p>
          <a:p>
            <a:pPr lvl="1"/>
            <a:r>
              <a:rPr lang="en-US" sz="2400" dirty="0" err="1">
                <a:latin typeface="Comic Sans MS" pitchFamily="66" charset="0"/>
              </a:rPr>
              <a:t>Judul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iklan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lvl="1"/>
            <a:r>
              <a:rPr lang="en-US" sz="2400" dirty="0" err="1">
                <a:latin typeface="Comic Sans MS" pitchFamily="66" charset="0"/>
              </a:rPr>
              <a:t>Teks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pesan</a:t>
            </a:r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400" dirty="0" err="1">
                <a:latin typeface="Comic Sans MS" pitchFamily="66" charset="0"/>
              </a:rPr>
              <a:t>Ilustrasi</a:t>
            </a:r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400" dirty="0" err="1">
                <a:latin typeface="Comic Sans MS" pitchFamily="66" charset="0"/>
              </a:rPr>
              <a:t>Warna</a:t>
            </a:r>
            <a:endParaRPr lang="en-US" sz="2400" dirty="0">
              <a:latin typeface="Comic Sans MS" pitchFamily="66" charset="0"/>
            </a:endParaRPr>
          </a:p>
          <a:p>
            <a:pPr lvl="1"/>
            <a:r>
              <a:rPr lang="en-US" sz="2400" dirty="0" err="1">
                <a:latin typeface="Comic Sans MS" pitchFamily="66" charset="0"/>
              </a:rPr>
              <a:t>Suara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52675"/>
            <a:ext cx="3048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6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9787"/>
          </a:xfrm>
        </p:spPr>
        <p:txBody>
          <a:bodyPr/>
          <a:lstStyle/>
          <a:p>
            <a:r>
              <a:rPr lang="en-US"/>
              <a:t> </a:t>
            </a:r>
            <a:r>
              <a:rPr lang="en-US" sz="2800" b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SUMBER PESAN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5" y="1295400"/>
            <a:ext cx="7386638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Comic Sans MS" pitchFamily="66" charset="0"/>
              </a:rPr>
              <a:t>Seseorang atau tokoh yang menyampaikan pesan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mic Sans MS" pitchFamily="66" charset="0"/>
              </a:rPr>
              <a:t>	Ahli psikologi banyak yang mengamati perubahan respon individu sebagai akibat exposure terhadap stimuli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>
                <a:latin typeface="Comic Sans MS" pitchFamily="66" charset="0"/>
              </a:rPr>
              <a:t> respon tertentu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>
                <a:latin typeface="Comic Sans MS" pitchFamily="66" charset="0"/>
              </a:rPr>
              <a:t> terbentuklah asosiasi tertentu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</a:t>
            </a:r>
            <a:r>
              <a:rPr lang="en-US" sz="2400">
                <a:latin typeface="Comic Sans MS" pitchFamily="66" charset="0"/>
              </a:rPr>
              <a:t> dapat menciptakan perasaan positif.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mic Sans MS" pitchFamily="66" charset="0"/>
              </a:rPr>
              <a:t>Misalnya : pengiklan memakai artis, penyanyi, pembalap atau pelawak sebagai endoser.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77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149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STRATEGI PESAN</vt:lpstr>
      <vt:lpstr>MERANCANG PESAN</vt:lpstr>
      <vt:lpstr>ISI PESAN</vt:lpstr>
      <vt:lpstr>ISI PESAN</vt:lpstr>
      <vt:lpstr>  Daya tarik moral : Pesan periklanan yang ditujukan pada perasaan sasaran mengenai apa yang  “benar” atau pada tempatnya  </vt:lpstr>
      <vt:lpstr>STRUKTUR PESAN</vt:lpstr>
      <vt:lpstr>FORMAT PESAN</vt:lpstr>
      <vt:lpstr> SUMBER PESAN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May</cp:lastModifiedBy>
  <cp:revision>4</cp:revision>
  <dcterms:created xsi:type="dcterms:W3CDTF">2006-08-16T00:00:00Z</dcterms:created>
  <dcterms:modified xsi:type="dcterms:W3CDTF">2015-03-06T09:14:54Z</dcterms:modified>
</cp:coreProperties>
</file>