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5" r:id="rId4"/>
    <p:sldId id="259" r:id="rId5"/>
    <p:sldId id="260" r:id="rId6"/>
    <p:sldId id="261" r:id="rId7"/>
    <p:sldId id="262" r:id="rId8"/>
    <p:sldId id="263" r:id="rId9"/>
    <p:sldId id="265" r:id="rId10"/>
    <p:sldId id="266" r:id="rId11"/>
    <p:sldId id="267" r:id="rId12"/>
    <p:sldId id="268" r:id="rId13"/>
    <p:sldId id="269" r:id="rId14"/>
    <p:sldId id="272" r:id="rId15"/>
    <p:sldId id="286" r:id="rId16"/>
    <p:sldId id="273" r:id="rId17"/>
    <p:sldId id="274" r:id="rId18"/>
    <p:sldId id="275" r:id="rId19"/>
    <p:sldId id="276" r:id="rId20"/>
    <p:sldId id="278" r:id="rId21"/>
    <p:sldId id="279" r:id="rId22"/>
    <p:sldId id="280" r:id="rId23"/>
    <p:sldId id="281" r:id="rId24"/>
    <p:sldId id="282" r:id="rId25"/>
    <p:sldId id="283" r:id="rId26"/>
    <p:sldId id="284"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186CE9-ACBE-4224-A8B8-60DBC55AF027}"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80CF5ED5-113E-48A8-8991-EA0668CB0952}">
      <dgm:prSet phldrT="[Text]"/>
      <dgm:spPr/>
      <dgm:t>
        <a:bodyPr/>
        <a:lstStyle/>
        <a:p>
          <a:r>
            <a:rPr lang="en-US" dirty="0" smtClean="0"/>
            <a:t>KM For Individual</a:t>
          </a:r>
          <a:endParaRPr lang="en-US" dirty="0"/>
        </a:p>
      </dgm:t>
    </dgm:pt>
    <dgm:pt modelId="{8999FD4D-7C63-4A14-B62C-7B22BFCA5753}" type="parTrans" cxnId="{4BAF3152-D970-4423-827C-BA468F1DD70B}">
      <dgm:prSet/>
      <dgm:spPr/>
      <dgm:t>
        <a:bodyPr/>
        <a:lstStyle/>
        <a:p>
          <a:endParaRPr lang="en-US"/>
        </a:p>
      </dgm:t>
    </dgm:pt>
    <dgm:pt modelId="{41F50575-3644-4E73-951D-2CF9645F897E}" type="sibTrans" cxnId="{4BAF3152-D970-4423-827C-BA468F1DD70B}">
      <dgm:prSet/>
      <dgm:spPr/>
      <dgm:t>
        <a:bodyPr/>
        <a:lstStyle/>
        <a:p>
          <a:endParaRPr lang="en-US"/>
        </a:p>
      </dgm:t>
    </dgm:pt>
    <dgm:pt modelId="{EBFB5F1E-CF21-4A27-B2EE-632EAD1DCDEA}">
      <dgm:prSet phldrT="[Text]"/>
      <dgm:spPr/>
      <dgm:t>
        <a:bodyPr/>
        <a:lstStyle/>
        <a:p>
          <a:r>
            <a:rPr lang="en-US" dirty="0" smtClean="0"/>
            <a:t>KM for Organizational</a:t>
          </a:r>
          <a:endParaRPr lang="en-US" dirty="0"/>
        </a:p>
      </dgm:t>
    </dgm:pt>
    <dgm:pt modelId="{28BF0D44-E32B-4587-B495-1FCA799D7115}" type="parTrans" cxnId="{7BE981C3-4E7C-4419-BAE7-71A3F0E939A0}">
      <dgm:prSet/>
      <dgm:spPr/>
      <dgm:t>
        <a:bodyPr/>
        <a:lstStyle/>
        <a:p>
          <a:endParaRPr lang="en-US"/>
        </a:p>
      </dgm:t>
    </dgm:pt>
    <dgm:pt modelId="{68838A6B-CA43-4FFE-8CBA-32156814DE40}" type="sibTrans" cxnId="{7BE981C3-4E7C-4419-BAE7-71A3F0E939A0}">
      <dgm:prSet/>
      <dgm:spPr/>
      <dgm:t>
        <a:bodyPr/>
        <a:lstStyle/>
        <a:p>
          <a:endParaRPr lang="en-US"/>
        </a:p>
      </dgm:t>
    </dgm:pt>
    <dgm:pt modelId="{FE8416BD-264B-4B45-86A2-987BDFF54F7E}">
      <dgm:prSet phldrT="[Text]"/>
      <dgm:spPr/>
      <dgm:t>
        <a:bodyPr/>
        <a:lstStyle/>
        <a:p>
          <a:r>
            <a:rPr lang="en-US" dirty="0" smtClean="0"/>
            <a:t>KM for community</a:t>
          </a:r>
          <a:endParaRPr lang="en-US" dirty="0"/>
        </a:p>
      </dgm:t>
    </dgm:pt>
    <dgm:pt modelId="{25810366-638E-452C-8CEF-204B7D944CAF}" type="sibTrans" cxnId="{3A57E46E-3AAF-4949-8899-E7E936E8CF54}">
      <dgm:prSet/>
      <dgm:spPr/>
      <dgm:t>
        <a:bodyPr/>
        <a:lstStyle/>
        <a:p>
          <a:endParaRPr lang="en-US"/>
        </a:p>
      </dgm:t>
    </dgm:pt>
    <dgm:pt modelId="{803A4E81-D410-4872-B592-8A9107F3036F}" type="parTrans" cxnId="{3A57E46E-3AAF-4949-8899-E7E936E8CF54}">
      <dgm:prSet/>
      <dgm:spPr/>
      <dgm:t>
        <a:bodyPr/>
        <a:lstStyle/>
        <a:p>
          <a:endParaRPr lang="en-US"/>
        </a:p>
      </dgm:t>
    </dgm:pt>
    <dgm:pt modelId="{FAF3D07B-4D96-4260-9D53-258479495A3C}" type="pres">
      <dgm:prSet presAssocID="{E2186CE9-ACBE-4224-A8B8-60DBC55AF027}" presName="linear" presStyleCnt="0">
        <dgm:presLayoutVars>
          <dgm:dir/>
          <dgm:animLvl val="lvl"/>
          <dgm:resizeHandles val="exact"/>
        </dgm:presLayoutVars>
      </dgm:prSet>
      <dgm:spPr/>
      <dgm:t>
        <a:bodyPr/>
        <a:lstStyle/>
        <a:p>
          <a:endParaRPr lang="en-US"/>
        </a:p>
      </dgm:t>
    </dgm:pt>
    <dgm:pt modelId="{C0ABB478-6524-451F-8037-F10A67D704E0}" type="pres">
      <dgm:prSet presAssocID="{80CF5ED5-113E-48A8-8991-EA0668CB0952}" presName="parentLin" presStyleCnt="0"/>
      <dgm:spPr/>
    </dgm:pt>
    <dgm:pt modelId="{F6780E14-5749-416E-9D6C-19A2653BF50E}" type="pres">
      <dgm:prSet presAssocID="{80CF5ED5-113E-48A8-8991-EA0668CB0952}" presName="parentLeftMargin" presStyleLbl="node1" presStyleIdx="0" presStyleCnt="3"/>
      <dgm:spPr/>
      <dgm:t>
        <a:bodyPr/>
        <a:lstStyle/>
        <a:p>
          <a:endParaRPr lang="en-US"/>
        </a:p>
      </dgm:t>
    </dgm:pt>
    <dgm:pt modelId="{0673FC08-8748-42FD-AF3B-E5D7B1E46F8D}" type="pres">
      <dgm:prSet presAssocID="{80CF5ED5-113E-48A8-8991-EA0668CB0952}" presName="parentText" presStyleLbl="node1" presStyleIdx="0" presStyleCnt="3">
        <dgm:presLayoutVars>
          <dgm:chMax val="0"/>
          <dgm:bulletEnabled val="1"/>
        </dgm:presLayoutVars>
      </dgm:prSet>
      <dgm:spPr/>
      <dgm:t>
        <a:bodyPr/>
        <a:lstStyle/>
        <a:p>
          <a:endParaRPr lang="en-US"/>
        </a:p>
      </dgm:t>
    </dgm:pt>
    <dgm:pt modelId="{4385DEB0-CC8C-4E49-B49D-91D9557C8822}" type="pres">
      <dgm:prSet presAssocID="{80CF5ED5-113E-48A8-8991-EA0668CB0952}" presName="negativeSpace" presStyleCnt="0"/>
      <dgm:spPr/>
    </dgm:pt>
    <dgm:pt modelId="{2C6E0656-CECF-4E3C-8CD3-3F2E0B1FE1AD}" type="pres">
      <dgm:prSet presAssocID="{80CF5ED5-113E-48A8-8991-EA0668CB0952}" presName="childText" presStyleLbl="conFgAcc1" presStyleIdx="0" presStyleCnt="3">
        <dgm:presLayoutVars>
          <dgm:bulletEnabled val="1"/>
        </dgm:presLayoutVars>
      </dgm:prSet>
      <dgm:spPr/>
    </dgm:pt>
    <dgm:pt modelId="{67408DB8-A780-4567-807E-B9050AF488E0}" type="pres">
      <dgm:prSet presAssocID="{41F50575-3644-4E73-951D-2CF9645F897E}" presName="spaceBetweenRectangles" presStyleCnt="0"/>
      <dgm:spPr/>
    </dgm:pt>
    <dgm:pt modelId="{A3232632-2B23-42EE-9E12-0A897BEA2922}" type="pres">
      <dgm:prSet presAssocID="{FE8416BD-264B-4B45-86A2-987BDFF54F7E}" presName="parentLin" presStyleCnt="0"/>
      <dgm:spPr/>
    </dgm:pt>
    <dgm:pt modelId="{213698B9-B432-4309-A95E-16FCC162A1A6}" type="pres">
      <dgm:prSet presAssocID="{FE8416BD-264B-4B45-86A2-987BDFF54F7E}" presName="parentLeftMargin" presStyleLbl="node1" presStyleIdx="0" presStyleCnt="3"/>
      <dgm:spPr/>
      <dgm:t>
        <a:bodyPr/>
        <a:lstStyle/>
        <a:p>
          <a:endParaRPr lang="en-US"/>
        </a:p>
      </dgm:t>
    </dgm:pt>
    <dgm:pt modelId="{6029C2BC-C548-41FF-9B2C-4283BEA3EECD}" type="pres">
      <dgm:prSet presAssocID="{FE8416BD-264B-4B45-86A2-987BDFF54F7E}" presName="parentText" presStyleLbl="node1" presStyleIdx="1" presStyleCnt="3">
        <dgm:presLayoutVars>
          <dgm:chMax val="0"/>
          <dgm:bulletEnabled val="1"/>
        </dgm:presLayoutVars>
      </dgm:prSet>
      <dgm:spPr/>
      <dgm:t>
        <a:bodyPr/>
        <a:lstStyle/>
        <a:p>
          <a:endParaRPr lang="en-US"/>
        </a:p>
      </dgm:t>
    </dgm:pt>
    <dgm:pt modelId="{2E12B47B-B048-4CAF-87BA-4E921FC8150D}" type="pres">
      <dgm:prSet presAssocID="{FE8416BD-264B-4B45-86A2-987BDFF54F7E}" presName="negativeSpace" presStyleCnt="0"/>
      <dgm:spPr/>
    </dgm:pt>
    <dgm:pt modelId="{EDDE929C-AF38-4DD1-AE5D-72A76EEF3F47}" type="pres">
      <dgm:prSet presAssocID="{FE8416BD-264B-4B45-86A2-987BDFF54F7E}" presName="childText" presStyleLbl="conFgAcc1" presStyleIdx="1" presStyleCnt="3">
        <dgm:presLayoutVars>
          <dgm:bulletEnabled val="1"/>
        </dgm:presLayoutVars>
      </dgm:prSet>
      <dgm:spPr/>
    </dgm:pt>
    <dgm:pt modelId="{DD8CFE7B-BDC2-4FF2-ADE0-CA10494D89B4}" type="pres">
      <dgm:prSet presAssocID="{25810366-638E-452C-8CEF-204B7D944CAF}" presName="spaceBetweenRectangles" presStyleCnt="0"/>
      <dgm:spPr/>
    </dgm:pt>
    <dgm:pt modelId="{CA254ED0-1691-449A-8D6F-2CF54BBFE42D}" type="pres">
      <dgm:prSet presAssocID="{EBFB5F1E-CF21-4A27-B2EE-632EAD1DCDEA}" presName="parentLin" presStyleCnt="0"/>
      <dgm:spPr/>
    </dgm:pt>
    <dgm:pt modelId="{1F5E23DB-8BBC-4B44-B2EB-A62D42EC1C68}" type="pres">
      <dgm:prSet presAssocID="{EBFB5F1E-CF21-4A27-B2EE-632EAD1DCDEA}" presName="parentLeftMargin" presStyleLbl="node1" presStyleIdx="1" presStyleCnt="3"/>
      <dgm:spPr/>
      <dgm:t>
        <a:bodyPr/>
        <a:lstStyle/>
        <a:p>
          <a:endParaRPr lang="en-US"/>
        </a:p>
      </dgm:t>
    </dgm:pt>
    <dgm:pt modelId="{D3692509-57A4-4587-99D2-B847659F3523}" type="pres">
      <dgm:prSet presAssocID="{EBFB5F1E-CF21-4A27-B2EE-632EAD1DCDEA}" presName="parentText" presStyleLbl="node1" presStyleIdx="2" presStyleCnt="3">
        <dgm:presLayoutVars>
          <dgm:chMax val="0"/>
          <dgm:bulletEnabled val="1"/>
        </dgm:presLayoutVars>
      </dgm:prSet>
      <dgm:spPr/>
      <dgm:t>
        <a:bodyPr/>
        <a:lstStyle/>
        <a:p>
          <a:endParaRPr lang="en-US"/>
        </a:p>
      </dgm:t>
    </dgm:pt>
    <dgm:pt modelId="{7EDC7624-F286-4839-AF23-39052FFE354B}" type="pres">
      <dgm:prSet presAssocID="{EBFB5F1E-CF21-4A27-B2EE-632EAD1DCDEA}" presName="negativeSpace" presStyleCnt="0"/>
      <dgm:spPr/>
    </dgm:pt>
    <dgm:pt modelId="{1A4A846C-9D76-4535-A63C-4F84CF347029}" type="pres">
      <dgm:prSet presAssocID="{EBFB5F1E-CF21-4A27-B2EE-632EAD1DCDEA}" presName="childText" presStyleLbl="conFgAcc1" presStyleIdx="2" presStyleCnt="3">
        <dgm:presLayoutVars>
          <dgm:bulletEnabled val="1"/>
        </dgm:presLayoutVars>
      </dgm:prSet>
      <dgm:spPr/>
    </dgm:pt>
  </dgm:ptLst>
  <dgm:cxnLst>
    <dgm:cxn modelId="{4BAF3152-D970-4423-827C-BA468F1DD70B}" srcId="{E2186CE9-ACBE-4224-A8B8-60DBC55AF027}" destId="{80CF5ED5-113E-48A8-8991-EA0668CB0952}" srcOrd="0" destOrd="0" parTransId="{8999FD4D-7C63-4A14-B62C-7B22BFCA5753}" sibTransId="{41F50575-3644-4E73-951D-2CF9645F897E}"/>
    <dgm:cxn modelId="{3A57E46E-3AAF-4949-8899-E7E936E8CF54}" srcId="{E2186CE9-ACBE-4224-A8B8-60DBC55AF027}" destId="{FE8416BD-264B-4B45-86A2-987BDFF54F7E}" srcOrd="1" destOrd="0" parTransId="{803A4E81-D410-4872-B592-8A9107F3036F}" sibTransId="{25810366-638E-452C-8CEF-204B7D944CAF}"/>
    <dgm:cxn modelId="{44DCEDD9-57AC-4321-A514-8A9CA1556F9F}" type="presOf" srcId="{EBFB5F1E-CF21-4A27-B2EE-632EAD1DCDEA}" destId="{D3692509-57A4-4587-99D2-B847659F3523}" srcOrd="1" destOrd="0" presId="urn:microsoft.com/office/officeart/2005/8/layout/list1"/>
    <dgm:cxn modelId="{F552EE4A-0E3C-481E-9ED7-3DFD99FC2953}" type="presOf" srcId="{EBFB5F1E-CF21-4A27-B2EE-632EAD1DCDEA}" destId="{1F5E23DB-8BBC-4B44-B2EB-A62D42EC1C68}" srcOrd="0" destOrd="0" presId="urn:microsoft.com/office/officeart/2005/8/layout/list1"/>
    <dgm:cxn modelId="{7204F1B7-5219-4DD0-8675-CCB12A502233}" type="presOf" srcId="{80CF5ED5-113E-48A8-8991-EA0668CB0952}" destId="{0673FC08-8748-42FD-AF3B-E5D7B1E46F8D}" srcOrd="1" destOrd="0" presId="urn:microsoft.com/office/officeart/2005/8/layout/list1"/>
    <dgm:cxn modelId="{7BE981C3-4E7C-4419-BAE7-71A3F0E939A0}" srcId="{E2186CE9-ACBE-4224-A8B8-60DBC55AF027}" destId="{EBFB5F1E-CF21-4A27-B2EE-632EAD1DCDEA}" srcOrd="2" destOrd="0" parTransId="{28BF0D44-E32B-4587-B495-1FCA799D7115}" sibTransId="{68838A6B-CA43-4FFE-8CBA-32156814DE40}"/>
    <dgm:cxn modelId="{410F2AB5-DC6B-4C97-BE1E-6228F53C135B}" type="presOf" srcId="{E2186CE9-ACBE-4224-A8B8-60DBC55AF027}" destId="{FAF3D07B-4D96-4260-9D53-258479495A3C}" srcOrd="0" destOrd="0" presId="urn:microsoft.com/office/officeart/2005/8/layout/list1"/>
    <dgm:cxn modelId="{AF99F112-EC2F-4F34-8EBF-20C17EA8F556}" type="presOf" srcId="{80CF5ED5-113E-48A8-8991-EA0668CB0952}" destId="{F6780E14-5749-416E-9D6C-19A2653BF50E}" srcOrd="0" destOrd="0" presId="urn:microsoft.com/office/officeart/2005/8/layout/list1"/>
    <dgm:cxn modelId="{06FD6878-42A4-4197-A090-BECF5B7E2B60}" type="presOf" srcId="{FE8416BD-264B-4B45-86A2-987BDFF54F7E}" destId="{213698B9-B432-4309-A95E-16FCC162A1A6}" srcOrd="0" destOrd="0" presId="urn:microsoft.com/office/officeart/2005/8/layout/list1"/>
    <dgm:cxn modelId="{FCF24D6A-0571-4997-B869-F71D962DD6F8}" type="presOf" srcId="{FE8416BD-264B-4B45-86A2-987BDFF54F7E}" destId="{6029C2BC-C548-41FF-9B2C-4283BEA3EECD}" srcOrd="1" destOrd="0" presId="urn:microsoft.com/office/officeart/2005/8/layout/list1"/>
    <dgm:cxn modelId="{9F21BB26-260D-47CB-AA49-2F4976531494}" type="presParOf" srcId="{FAF3D07B-4D96-4260-9D53-258479495A3C}" destId="{C0ABB478-6524-451F-8037-F10A67D704E0}" srcOrd="0" destOrd="0" presId="urn:microsoft.com/office/officeart/2005/8/layout/list1"/>
    <dgm:cxn modelId="{041BDD80-AAA5-49E2-A332-995ADD7300B4}" type="presParOf" srcId="{C0ABB478-6524-451F-8037-F10A67D704E0}" destId="{F6780E14-5749-416E-9D6C-19A2653BF50E}" srcOrd="0" destOrd="0" presId="urn:microsoft.com/office/officeart/2005/8/layout/list1"/>
    <dgm:cxn modelId="{B9A111CB-D0FA-4B96-B9D7-80FA34A9872F}" type="presParOf" srcId="{C0ABB478-6524-451F-8037-F10A67D704E0}" destId="{0673FC08-8748-42FD-AF3B-E5D7B1E46F8D}" srcOrd="1" destOrd="0" presId="urn:microsoft.com/office/officeart/2005/8/layout/list1"/>
    <dgm:cxn modelId="{039DEC3D-EB09-4FD5-B93D-FA9D7F505741}" type="presParOf" srcId="{FAF3D07B-4D96-4260-9D53-258479495A3C}" destId="{4385DEB0-CC8C-4E49-B49D-91D9557C8822}" srcOrd="1" destOrd="0" presId="urn:microsoft.com/office/officeart/2005/8/layout/list1"/>
    <dgm:cxn modelId="{C2E77D4A-B880-41B8-ADD7-EA7502462076}" type="presParOf" srcId="{FAF3D07B-4D96-4260-9D53-258479495A3C}" destId="{2C6E0656-CECF-4E3C-8CD3-3F2E0B1FE1AD}" srcOrd="2" destOrd="0" presId="urn:microsoft.com/office/officeart/2005/8/layout/list1"/>
    <dgm:cxn modelId="{C1496571-E9DB-4515-B244-AA8BD223A924}" type="presParOf" srcId="{FAF3D07B-4D96-4260-9D53-258479495A3C}" destId="{67408DB8-A780-4567-807E-B9050AF488E0}" srcOrd="3" destOrd="0" presId="urn:microsoft.com/office/officeart/2005/8/layout/list1"/>
    <dgm:cxn modelId="{D040E66E-327D-4DA9-81F9-D17DF88ADE97}" type="presParOf" srcId="{FAF3D07B-4D96-4260-9D53-258479495A3C}" destId="{A3232632-2B23-42EE-9E12-0A897BEA2922}" srcOrd="4" destOrd="0" presId="urn:microsoft.com/office/officeart/2005/8/layout/list1"/>
    <dgm:cxn modelId="{E4C995EE-8783-4B5D-BFC6-798690A51113}" type="presParOf" srcId="{A3232632-2B23-42EE-9E12-0A897BEA2922}" destId="{213698B9-B432-4309-A95E-16FCC162A1A6}" srcOrd="0" destOrd="0" presId="urn:microsoft.com/office/officeart/2005/8/layout/list1"/>
    <dgm:cxn modelId="{2DDCBC77-77D5-4F69-B1F5-8DCEB70EF4ED}" type="presParOf" srcId="{A3232632-2B23-42EE-9E12-0A897BEA2922}" destId="{6029C2BC-C548-41FF-9B2C-4283BEA3EECD}" srcOrd="1" destOrd="0" presId="urn:microsoft.com/office/officeart/2005/8/layout/list1"/>
    <dgm:cxn modelId="{27949E76-1E2F-4073-86AA-1FB8A3F1BDE5}" type="presParOf" srcId="{FAF3D07B-4D96-4260-9D53-258479495A3C}" destId="{2E12B47B-B048-4CAF-87BA-4E921FC8150D}" srcOrd="5" destOrd="0" presId="urn:microsoft.com/office/officeart/2005/8/layout/list1"/>
    <dgm:cxn modelId="{0F4ED596-0BDB-445D-BB60-B4B7DFE3FA0C}" type="presParOf" srcId="{FAF3D07B-4D96-4260-9D53-258479495A3C}" destId="{EDDE929C-AF38-4DD1-AE5D-72A76EEF3F47}" srcOrd="6" destOrd="0" presId="urn:microsoft.com/office/officeart/2005/8/layout/list1"/>
    <dgm:cxn modelId="{056DFFB4-51DE-4163-9B4D-FFA02AE607D0}" type="presParOf" srcId="{FAF3D07B-4D96-4260-9D53-258479495A3C}" destId="{DD8CFE7B-BDC2-4FF2-ADE0-CA10494D89B4}" srcOrd="7" destOrd="0" presId="urn:microsoft.com/office/officeart/2005/8/layout/list1"/>
    <dgm:cxn modelId="{EA247970-4D1D-450F-9DFE-9642BF42C514}" type="presParOf" srcId="{FAF3D07B-4D96-4260-9D53-258479495A3C}" destId="{CA254ED0-1691-449A-8D6F-2CF54BBFE42D}" srcOrd="8" destOrd="0" presId="urn:microsoft.com/office/officeart/2005/8/layout/list1"/>
    <dgm:cxn modelId="{41BA2622-3224-4E0F-A9B0-DBC50D196188}" type="presParOf" srcId="{CA254ED0-1691-449A-8D6F-2CF54BBFE42D}" destId="{1F5E23DB-8BBC-4B44-B2EB-A62D42EC1C68}" srcOrd="0" destOrd="0" presId="urn:microsoft.com/office/officeart/2005/8/layout/list1"/>
    <dgm:cxn modelId="{F5B8DB7E-F478-4782-9F48-A566156B333C}" type="presParOf" srcId="{CA254ED0-1691-449A-8D6F-2CF54BBFE42D}" destId="{D3692509-57A4-4587-99D2-B847659F3523}" srcOrd="1" destOrd="0" presId="urn:microsoft.com/office/officeart/2005/8/layout/list1"/>
    <dgm:cxn modelId="{99BF8DFE-6618-4BE7-80B3-BADB390A8290}" type="presParOf" srcId="{FAF3D07B-4D96-4260-9D53-258479495A3C}" destId="{7EDC7624-F286-4839-AF23-39052FFE354B}" srcOrd="9" destOrd="0" presId="urn:microsoft.com/office/officeart/2005/8/layout/list1"/>
    <dgm:cxn modelId="{8974E0AC-0D86-4BCE-9862-4C2DCDB2FF74}" type="presParOf" srcId="{FAF3D07B-4D96-4260-9D53-258479495A3C}" destId="{1A4A846C-9D76-4535-A63C-4F84CF347029}"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6E0656-CECF-4E3C-8CD3-3F2E0B1FE1AD}">
      <dsp:nvSpPr>
        <dsp:cNvPr id="0" name=""/>
        <dsp:cNvSpPr/>
      </dsp:nvSpPr>
      <dsp:spPr>
        <a:xfrm>
          <a:off x="0" y="464019"/>
          <a:ext cx="6096000" cy="781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73FC08-8748-42FD-AF3B-E5D7B1E46F8D}">
      <dsp:nvSpPr>
        <dsp:cNvPr id="0" name=""/>
        <dsp:cNvSpPr/>
      </dsp:nvSpPr>
      <dsp:spPr>
        <a:xfrm>
          <a:off x="304800" y="6459"/>
          <a:ext cx="4267200" cy="9151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en-US" sz="3100" kern="1200" dirty="0" smtClean="0"/>
            <a:t>KM For Individual</a:t>
          </a:r>
          <a:endParaRPr lang="en-US" sz="3100" kern="1200" dirty="0"/>
        </a:p>
      </dsp:txBody>
      <dsp:txXfrm>
        <a:off x="304800" y="6459"/>
        <a:ext cx="4267200" cy="915120"/>
      </dsp:txXfrm>
    </dsp:sp>
    <dsp:sp modelId="{EDDE929C-AF38-4DD1-AE5D-72A76EEF3F47}">
      <dsp:nvSpPr>
        <dsp:cNvPr id="0" name=""/>
        <dsp:cNvSpPr/>
      </dsp:nvSpPr>
      <dsp:spPr>
        <a:xfrm>
          <a:off x="0" y="1870179"/>
          <a:ext cx="6096000" cy="781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29C2BC-C548-41FF-9B2C-4283BEA3EECD}">
      <dsp:nvSpPr>
        <dsp:cNvPr id="0" name=""/>
        <dsp:cNvSpPr/>
      </dsp:nvSpPr>
      <dsp:spPr>
        <a:xfrm>
          <a:off x="304800" y="1412619"/>
          <a:ext cx="4267200" cy="9151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en-US" sz="3100" kern="1200" dirty="0" smtClean="0"/>
            <a:t>KM for community</a:t>
          </a:r>
          <a:endParaRPr lang="en-US" sz="3100" kern="1200" dirty="0"/>
        </a:p>
      </dsp:txBody>
      <dsp:txXfrm>
        <a:off x="304800" y="1412619"/>
        <a:ext cx="4267200" cy="915120"/>
      </dsp:txXfrm>
    </dsp:sp>
    <dsp:sp modelId="{1A4A846C-9D76-4535-A63C-4F84CF347029}">
      <dsp:nvSpPr>
        <dsp:cNvPr id="0" name=""/>
        <dsp:cNvSpPr/>
      </dsp:nvSpPr>
      <dsp:spPr>
        <a:xfrm>
          <a:off x="0" y="3276340"/>
          <a:ext cx="6096000" cy="7812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692509-57A4-4587-99D2-B847659F3523}">
      <dsp:nvSpPr>
        <dsp:cNvPr id="0" name=""/>
        <dsp:cNvSpPr/>
      </dsp:nvSpPr>
      <dsp:spPr>
        <a:xfrm>
          <a:off x="304800" y="2818780"/>
          <a:ext cx="4267200" cy="9151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en-US" sz="3100" kern="1200" dirty="0" smtClean="0"/>
            <a:t>KM for Organizational</a:t>
          </a:r>
          <a:endParaRPr lang="en-US" sz="3100" kern="1200" dirty="0"/>
        </a:p>
      </dsp:txBody>
      <dsp:txXfrm>
        <a:off x="304800" y="2818780"/>
        <a:ext cx="4267200" cy="915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09/11/2012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09/11/2012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09/11/2012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09/11/2012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F7DD53-25B4-4729-B1C5-B8715F1798C2}" type="datetimeFigureOut">
              <a:rPr lang="id-ID" smtClean="0"/>
              <a:pPr/>
              <a:t>09/11/2012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8F7DD53-25B4-4729-B1C5-B8715F1798C2}" type="datetimeFigureOut">
              <a:rPr lang="id-ID" smtClean="0"/>
              <a:pPr/>
              <a:t>09/11/2012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8F7DD53-25B4-4729-B1C5-B8715F1798C2}" type="datetimeFigureOut">
              <a:rPr lang="id-ID" smtClean="0"/>
              <a:pPr/>
              <a:t>09/11/2012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8F7DD53-25B4-4729-B1C5-B8715F1798C2}" type="datetimeFigureOut">
              <a:rPr lang="id-ID" smtClean="0"/>
              <a:pPr/>
              <a:t>09/11/2012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7DD53-25B4-4729-B1C5-B8715F1798C2}" type="datetimeFigureOut">
              <a:rPr lang="id-ID" smtClean="0"/>
              <a:pPr/>
              <a:t>09/11/2012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7DD53-25B4-4729-B1C5-B8715F1798C2}" type="datetimeFigureOut">
              <a:rPr lang="id-ID" smtClean="0"/>
              <a:pPr/>
              <a:t>09/11/2012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7DD53-25B4-4729-B1C5-B8715F1798C2}" type="datetimeFigureOut">
              <a:rPr lang="id-ID" smtClean="0"/>
              <a:pPr/>
              <a:t>09/11/2012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7DD53-25B4-4729-B1C5-B8715F1798C2}" type="datetimeFigureOut">
              <a:rPr lang="id-ID" smtClean="0"/>
              <a:pPr/>
              <a:t>09/11/2012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559C-EACE-4B7D-B1BB-F53F68A3787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slide" Target="slide25.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212365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Ema 501</a:t>
            </a:r>
          </a:p>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Pengembangan dan pemberdayaan sdm</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Nonaka &amp; Takeuchi</a:t>
            </a:r>
          </a:p>
        </p:txBody>
      </p:sp>
      <p:sp>
        <p:nvSpPr>
          <p:cNvPr id="10243" name="Content Placeholder 2"/>
          <p:cNvSpPr>
            <a:spLocks noGrp="1"/>
          </p:cNvSpPr>
          <p:nvPr>
            <p:ph idx="1"/>
          </p:nvPr>
        </p:nvSpPr>
        <p:spPr/>
        <p:txBody>
          <a:bodyPr/>
          <a:lstStyle/>
          <a:p>
            <a:pPr algn="ctr" eaLnBrk="1" hangingPunct="1">
              <a:buFont typeface="Arial" pitchFamily="34" charset="0"/>
              <a:buNone/>
            </a:pPr>
            <a:r>
              <a:rPr lang="en-US" smtClean="0"/>
              <a:t>	</a:t>
            </a:r>
            <a:r>
              <a:rPr lang="en-US" sz="3600" smtClean="0"/>
              <a:t>KM merupakan proses yang secara terus menerus menciptakan pengetahuan, menyebarluaskan kepada seluruh lapisan organisasi dan menjelma secara cepat pada produk atau jasa baru, teknologi dan sistem yang merupakan perubahan yang dilestarikan di dalam perusahaan</a:t>
            </a:r>
          </a:p>
        </p:txBody>
      </p:sp>
      <p:sp>
        <p:nvSpPr>
          <p:cNvPr id="4" name="Action Button: Home 3">
            <a:hlinkClick r:id="rId2" action="ppaction://hlinksldjump" highlightClick="1"/>
          </p:cNvPr>
          <p:cNvSpPr/>
          <p:nvPr/>
        </p:nvSpPr>
        <p:spPr>
          <a:xfrm>
            <a:off x="8001000" y="6019800"/>
            <a:ext cx="533400" cy="457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Fred Luthans</a:t>
            </a:r>
          </a:p>
        </p:txBody>
      </p:sp>
      <p:sp>
        <p:nvSpPr>
          <p:cNvPr id="11267" name="Content Placeholder 2"/>
          <p:cNvSpPr>
            <a:spLocks noGrp="1"/>
          </p:cNvSpPr>
          <p:nvPr>
            <p:ph idx="1"/>
          </p:nvPr>
        </p:nvSpPr>
        <p:spPr/>
        <p:txBody>
          <a:bodyPr/>
          <a:lstStyle/>
          <a:p>
            <a:pPr algn="ctr" eaLnBrk="1" hangingPunct="1">
              <a:buFont typeface="Arial" pitchFamily="34" charset="0"/>
              <a:buNone/>
            </a:pPr>
            <a:r>
              <a:rPr lang="en-US" smtClean="0"/>
              <a:t>	</a:t>
            </a:r>
            <a:r>
              <a:rPr lang="en-US" sz="3600" smtClean="0"/>
              <a:t>Merupakan pengembangan alat, proses, sistem, struktur, penerapan budaya  untuk meningkatkan kreasi, sharing, dan penggunaan masukan pengetahuan untuk mengambil keputusan</a:t>
            </a:r>
          </a:p>
        </p:txBody>
      </p:sp>
      <p:sp>
        <p:nvSpPr>
          <p:cNvPr id="4" name="Action Button: Home 3">
            <a:hlinkClick r:id="rId2" action="ppaction://hlinksldjump" highlightClick="1"/>
          </p:cNvPr>
          <p:cNvSpPr/>
          <p:nvPr/>
        </p:nvSpPr>
        <p:spPr>
          <a:xfrm>
            <a:off x="7924800" y="6096000"/>
            <a:ext cx="3810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Brian Newmann</a:t>
            </a:r>
          </a:p>
        </p:txBody>
      </p:sp>
      <p:sp>
        <p:nvSpPr>
          <p:cNvPr id="12291" name="Content Placeholder 2"/>
          <p:cNvSpPr>
            <a:spLocks noGrp="1"/>
          </p:cNvSpPr>
          <p:nvPr>
            <p:ph idx="1"/>
          </p:nvPr>
        </p:nvSpPr>
        <p:spPr/>
        <p:txBody>
          <a:bodyPr/>
          <a:lstStyle/>
          <a:p>
            <a:pPr algn="ctr" eaLnBrk="1" hangingPunct="1">
              <a:buFont typeface="Arial" pitchFamily="34" charset="0"/>
              <a:buNone/>
            </a:pPr>
            <a:r>
              <a:rPr lang="en-US" smtClean="0"/>
              <a:t>	</a:t>
            </a:r>
            <a:r>
              <a:rPr lang="en-US" sz="3600" smtClean="0"/>
              <a:t>Bidang yang mencari terus menerus untuk mengembangkan kemampuan dari individu dan organisasi dengan cara menjaga dan memanfaatkan asset pengetahuan saat ini dan masa yang akan datang</a:t>
            </a:r>
          </a:p>
        </p:txBody>
      </p:sp>
      <p:sp>
        <p:nvSpPr>
          <p:cNvPr id="4" name="Action Button: Home 3">
            <a:hlinkClick r:id="rId2" action="ppaction://hlinksldjump" highlightClick="1"/>
          </p:cNvPr>
          <p:cNvSpPr/>
          <p:nvPr/>
        </p:nvSpPr>
        <p:spPr>
          <a:xfrm>
            <a:off x="7848600" y="5943600"/>
            <a:ext cx="457200" cy="457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KM</a:t>
            </a:r>
          </a:p>
        </p:txBody>
      </p:sp>
      <p:sp>
        <p:nvSpPr>
          <p:cNvPr id="3" name="Content Placeholder 2"/>
          <p:cNvSpPr>
            <a:spLocks noGrp="1"/>
          </p:cNvSpPr>
          <p:nvPr>
            <p:ph idx="1"/>
          </p:nvPr>
        </p:nvSpPr>
        <p:spPr>
          <a:xfrm>
            <a:off x="457200" y="1524000"/>
            <a:ext cx="8229600" cy="4602163"/>
          </a:xfrm>
        </p:spPr>
        <p:txBody>
          <a:bodyPr rtlCol="0">
            <a:normAutofit lnSpcReduction="10000"/>
          </a:bodyPr>
          <a:lstStyle/>
          <a:p>
            <a:pPr algn="ctr" eaLnBrk="1" fontAlgn="auto" hangingPunct="1">
              <a:spcAft>
                <a:spcPts val="0"/>
              </a:spcAft>
              <a:buFont typeface="Arial" pitchFamily="34" charset="0"/>
              <a:buNone/>
              <a:defRPr/>
            </a:pPr>
            <a:r>
              <a:rPr lang="en-US" dirty="0"/>
              <a:t>	</a:t>
            </a:r>
            <a:r>
              <a:rPr lang="en-US" sz="3600" dirty="0" err="1" smtClean="0"/>
              <a:t>Penggunaan</a:t>
            </a:r>
            <a:r>
              <a:rPr lang="en-US" sz="3600" dirty="0" smtClean="0"/>
              <a:t> </a:t>
            </a:r>
            <a:r>
              <a:rPr lang="en-US" sz="3600" dirty="0" err="1" smtClean="0"/>
              <a:t>aset</a:t>
            </a:r>
            <a:r>
              <a:rPr lang="en-US" sz="3600" dirty="0" smtClean="0"/>
              <a:t> </a:t>
            </a:r>
            <a:r>
              <a:rPr lang="en-US" sz="3600" dirty="0" err="1" smtClean="0"/>
              <a:t>aset</a:t>
            </a:r>
            <a:r>
              <a:rPr lang="en-US" sz="3600" dirty="0" smtClean="0"/>
              <a:t> </a:t>
            </a:r>
            <a:r>
              <a:rPr lang="en-US" sz="3600" dirty="0" err="1" smtClean="0"/>
              <a:t>intelektual</a:t>
            </a:r>
            <a:r>
              <a:rPr lang="en-US" sz="3600" dirty="0" smtClean="0"/>
              <a:t> </a:t>
            </a:r>
            <a:r>
              <a:rPr lang="en-US" sz="3600" dirty="0" err="1" smtClean="0"/>
              <a:t>anggota</a:t>
            </a:r>
            <a:r>
              <a:rPr lang="en-US" sz="3600" dirty="0" smtClean="0"/>
              <a:t> </a:t>
            </a:r>
            <a:r>
              <a:rPr lang="en-US" sz="3600" dirty="0" err="1" smtClean="0"/>
              <a:t>organisasi</a:t>
            </a:r>
            <a:r>
              <a:rPr lang="en-US" sz="3600" dirty="0" smtClean="0"/>
              <a:t>  </a:t>
            </a:r>
            <a:r>
              <a:rPr lang="en-US" sz="3600" dirty="0" err="1" smtClean="0"/>
              <a:t>secara</a:t>
            </a:r>
            <a:r>
              <a:rPr lang="en-US" sz="3600" dirty="0" smtClean="0"/>
              <a:t> </a:t>
            </a:r>
            <a:r>
              <a:rPr lang="en-US" sz="3600" dirty="0" err="1" smtClean="0"/>
              <a:t>sistematis</a:t>
            </a:r>
            <a:r>
              <a:rPr lang="en-US" sz="3600" dirty="0" smtClean="0"/>
              <a:t> </a:t>
            </a:r>
            <a:r>
              <a:rPr lang="en-US" sz="3600" dirty="0" err="1" smtClean="0"/>
              <a:t>dan</a:t>
            </a:r>
            <a:r>
              <a:rPr lang="en-US" sz="3600" dirty="0" smtClean="0"/>
              <a:t> </a:t>
            </a:r>
            <a:r>
              <a:rPr lang="en-US" sz="3600" dirty="0" err="1" smtClean="0"/>
              <a:t>terpadu</a:t>
            </a:r>
            <a:r>
              <a:rPr lang="en-US" sz="3600" dirty="0" smtClean="0"/>
              <a:t> </a:t>
            </a:r>
            <a:r>
              <a:rPr lang="en-US" sz="3600" dirty="0" err="1" smtClean="0"/>
              <a:t>sehingga</a:t>
            </a:r>
            <a:r>
              <a:rPr lang="en-US" sz="3600" dirty="0" smtClean="0"/>
              <a:t> </a:t>
            </a:r>
            <a:r>
              <a:rPr lang="en-US" sz="3600" dirty="0" err="1" smtClean="0"/>
              <a:t>dapat</a:t>
            </a:r>
            <a:r>
              <a:rPr lang="en-US" sz="3600" dirty="0" smtClean="0"/>
              <a:t> </a:t>
            </a:r>
            <a:r>
              <a:rPr lang="en-US" sz="3600" dirty="0" err="1" smtClean="0"/>
              <a:t>menggambarkan</a:t>
            </a:r>
            <a:r>
              <a:rPr lang="en-US" sz="3600" dirty="0" smtClean="0"/>
              <a:t> </a:t>
            </a:r>
            <a:r>
              <a:rPr lang="en-US" sz="3600" dirty="0" err="1" smtClean="0"/>
              <a:t>strategi</a:t>
            </a:r>
            <a:r>
              <a:rPr lang="en-US" sz="3600" dirty="0" smtClean="0"/>
              <a:t>, </a:t>
            </a:r>
            <a:r>
              <a:rPr lang="en-US" sz="3600" dirty="0" err="1" smtClean="0"/>
              <a:t>kebijakan</a:t>
            </a:r>
            <a:r>
              <a:rPr lang="en-US" sz="3600" dirty="0" smtClean="0"/>
              <a:t>, </a:t>
            </a:r>
            <a:r>
              <a:rPr lang="en-US" sz="3600" dirty="0" err="1" smtClean="0"/>
              <a:t>dan</a:t>
            </a:r>
            <a:r>
              <a:rPr lang="en-US" sz="3600" dirty="0" smtClean="0"/>
              <a:t> </a:t>
            </a:r>
            <a:r>
              <a:rPr lang="en-US" sz="3600" dirty="0" err="1" smtClean="0"/>
              <a:t>pelaksanaan</a:t>
            </a:r>
            <a:r>
              <a:rPr lang="en-US" sz="3600" dirty="0" smtClean="0"/>
              <a:t> </a:t>
            </a:r>
            <a:r>
              <a:rPr lang="en-US" sz="3600" dirty="0" err="1" smtClean="0"/>
              <a:t>perusahaan</a:t>
            </a:r>
            <a:r>
              <a:rPr lang="en-US" sz="3600" dirty="0" smtClean="0"/>
              <a:t> </a:t>
            </a:r>
            <a:r>
              <a:rPr lang="en-US" sz="3600" dirty="0" err="1" smtClean="0"/>
              <a:t>guna</a:t>
            </a:r>
            <a:r>
              <a:rPr lang="en-US" sz="3600" dirty="0" smtClean="0"/>
              <a:t> </a:t>
            </a:r>
            <a:r>
              <a:rPr lang="en-US" sz="3600" dirty="0" err="1" smtClean="0"/>
              <a:t>meningkatkan</a:t>
            </a:r>
            <a:r>
              <a:rPr lang="en-US" sz="3600" dirty="0" smtClean="0"/>
              <a:t> </a:t>
            </a:r>
            <a:r>
              <a:rPr lang="en-US" sz="3600" dirty="0" err="1" smtClean="0"/>
              <a:t>kemampuan</a:t>
            </a:r>
            <a:r>
              <a:rPr lang="en-US" sz="3600" dirty="0" smtClean="0"/>
              <a:t> </a:t>
            </a:r>
            <a:r>
              <a:rPr lang="en-US" sz="3600" dirty="0" err="1" smtClean="0"/>
              <a:t>perusahaan</a:t>
            </a:r>
            <a:r>
              <a:rPr lang="en-US" sz="3600" dirty="0" smtClean="0"/>
              <a:t> </a:t>
            </a:r>
            <a:r>
              <a:rPr lang="en-US" sz="3600" dirty="0" err="1" smtClean="0"/>
              <a:t>untuk</a:t>
            </a:r>
            <a:r>
              <a:rPr lang="en-US" sz="3600" dirty="0" smtClean="0"/>
              <a:t> </a:t>
            </a:r>
            <a:r>
              <a:rPr lang="en-US" sz="3600" dirty="0" err="1" smtClean="0"/>
              <a:t>bersaing</a:t>
            </a:r>
            <a:r>
              <a:rPr lang="en-US" sz="3600" dirty="0"/>
              <a:t> </a:t>
            </a:r>
            <a:r>
              <a:rPr lang="en-US" sz="3600" dirty="0" err="1" smtClean="0"/>
              <a:t>dengan</a:t>
            </a:r>
            <a:r>
              <a:rPr lang="en-US" sz="3600" dirty="0" smtClean="0"/>
              <a:t> </a:t>
            </a:r>
            <a:r>
              <a:rPr lang="en-US" sz="3600" dirty="0" err="1" smtClean="0"/>
              <a:t>meningkatkan</a:t>
            </a:r>
            <a:r>
              <a:rPr lang="en-US" sz="3600" dirty="0" smtClean="0"/>
              <a:t>  SDM, </a:t>
            </a:r>
            <a:r>
              <a:rPr lang="en-US" sz="3600" dirty="0" err="1" smtClean="0"/>
              <a:t>penggunaan</a:t>
            </a:r>
            <a:r>
              <a:rPr lang="en-US" sz="3600" dirty="0" smtClean="0"/>
              <a:t> </a:t>
            </a:r>
            <a:r>
              <a:rPr lang="en-US" sz="3600" dirty="0" err="1" smtClean="0"/>
              <a:t>teknologi</a:t>
            </a:r>
            <a:r>
              <a:rPr lang="en-US" sz="3600" dirty="0" smtClean="0"/>
              <a:t> </a:t>
            </a:r>
            <a:r>
              <a:rPr lang="en-US" sz="3600" dirty="0" err="1" smtClean="0"/>
              <a:t>dan</a:t>
            </a:r>
            <a:r>
              <a:rPr lang="en-US" sz="3600" dirty="0" smtClean="0"/>
              <a:t> </a:t>
            </a:r>
            <a:r>
              <a:rPr lang="en-US" sz="3600" dirty="0" err="1" smtClean="0"/>
              <a:t>penerapan</a:t>
            </a:r>
            <a:r>
              <a:rPr lang="en-US" sz="3600" dirty="0" smtClean="0"/>
              <a:t> </a:t>
            </a:r>
            <a:r>
              <a:rPr lang="en-US" sz="3600" dirty="0" err="1" smtClean="0"/>
              <a:t>budaya</a:t>
            </a:r>
            <a:r>
              <a:rPr lang="en-US" sz="3600" dirty="0" smtClean="0"/>
              <a:t> yang </a:t>
            </a:r>
            <a:r>
              <a:rPr lang="en-US" sz="3600" dirty="0" err="1" smtClean="0"/>
              <a:t>baik</a:t>
            </a:r>
            <a:r>
              <a:rPr lang="en-US" sz="3600" dirty="0" smtClean="0"/>
              <a:t> </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Tipe Knowledge</a:t>
            </a:r>
          </a:p>
        </p:txBody>
      </p:sp>
      <p:sp>
        <p:nvSpPr>
          <p:cNvPr id="4" name="Rectangle 3"/>
          <p:cNvSpPr/>
          <p:nvPr/>
        </p:nvSpPr>
        <p:spPr>
          <a:xfrm>
            <a:off x="1939925" y="3505200"/>
            <a:ext cx="1943100" cy="814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Explicit</a:t>
            </a:r>
          </a:p>
        </p:txBody>
      </p:sp>
      <p:sp>
        <p:nvSpPr>
          <p:cNvPr id="5" name="Oval 4"/>
          <p:cNvSpPr/>
          <p:nvPr/>
        </p:nvSpPr>
        <p:spPr>
          <a:xfrm>
            <a:off x="3352800" y="1447800"/>
            <a:ext cx="27432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Knowledge</a:t>
            </a:r>
          </a:p>
        </p:txBody>
      </p:sp>
      <p:sp>
        <p:nvSpPr>
          <p:cNvPr id="6" name="Rectangle 5"/>
          <p:cNvSpPr/>
          <p:nvPr/>
        </p:nvSpPr>
        <p:spPr>
          <a:xfrm>
            <a:off x="5610225" y="3429000"/>
            <a:ext cx="2400300" cy="814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TACIT</a:t>
            </a:r>
          </a:p>
        </p:txBody>
      </p:sp>
      <p:cxnSp>
        <p:nvCxnSpPr>
          <p:cNvPr id="8" name="Straight Arrow Connector 7"/>
          <p:cNvCxnSpPr>
            <a:stCxn id="5" idx="4"/>
            <a:endCxn id="4" idx="0"/>
          </p:cNvCxnSpPr>
          <p:nvPr/>
        </p:nvCxnSpPr>
        <p:spPr>
          <a:xfrm rot="5400000">
            <a:off x="3513138" y="2293937"/>
            <a:ext cx="609600" cy="1812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4"/>
            <a:endCxn id="6" idx="0"/>
          </p:cNvCxnSpPr>
          <p:nvPr/>
        </p:nvCxnSpPr>
        <p:spPr>
          <a:xfrm rot="16200000" flipH="1">
            <a:off x="5500688" y="2119312"/>
            <a:ext cx="533400" cy="2085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505200" y="5105400"/>
            <a:ext cx="2209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err="1"/>
              <a:t>Teknis</a:t>
            </a:r>
            <a:endParaRPr lang="en-US" sz="2400" dirty="0"/>
          </a:p>
        </p:txBody>
      </p:sp>
      <p:sp>
        <p:nvSpPr>
          <p:cNvPr id="11" name="Rectangle 10"/>
          <p:cNvSpPr/>
          <p:nvPr/>
        </p:nvSpPr>
        <p:spPr>
          <a:xfrm>
            <a:off x="6172200" y="5105400"/>
            <a:ext cx="2209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err="1"/>
              <a:t>cognitif</a:t>
            </a:r>
            <a:endParaRPr lang="en-US" sz="2400" dirty="0"/>
          </a:p>
        </p:txBody>
      </p:sp>
      <p:cxnSp>
        <p:nvCxnSpPr>
          <p:cNvPr id="13" name="Straight Arrow Connector 12"/>
          <p:cNvCxnSpPr>
            <a:stCxn id="6" idx="2"/>
            <a:endCxn id="9" idx="0"/>
          </p:cNvCxnSpPr>
          <p:nvPr/>
        </p:nvCxnSpPr>
        <p:spPr>
          <a:xfrm rot="5400000">
            <a:off x="5279232" y="3574256"/>
            <a:ext cx="862012" cy="22002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2"/>
            <a:endCxn id="11" idx="0"/>
          </p:cNvCxnSpPr>
          <p:nvPr/>
        </p:nvCxnSpPr>
        <p:spPr>
          <a:xfrm rot="16200000" flipH="1">
            <a:off x="6612732" y="4441031"/>
            <a:ext cx="862012" cy="466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l="26122" t="28767" r="30930" b="15068"/>
          <a:stretch>
            <a:fillRect/>
          </a:stretch>
        </p:blipFill>
        <p:spPr bwMode="auto">
          <a:xfrm>
            <a:off x="125413" y="1295400"/>
            <a:ext cx="8713787" cy="5181600"/>
          </a:xfrm>
          <a:prstGeom prst="rect">
            <a:avLst/>
          </a:prstGeom>
          <a:noFill/>
          <a:ln w="9525">
            <a:noFill/>
            <a:miter lim="800000"/>
            <a:headEnd/>
            <a:tailEnd/>
          </a:ln>
        </p:spPr>
      </p:pic>
      <p:sp>
        <p:nvSpPr>
          <p:cNvPr id="21507" name="TextBox 2"/>
          <p:cNvSpPr txBox="1">
            <a:spLocks noChangeArrowheads="1"/>
          </p:cNvSpPr>
          <p:nvPr/>
        </p:nvSpPr>
        <p:spPr bwMode="auto">
          <a:xfrm>
            <a:off x="533400" y="381000"/>
            <a:ext cx="3505200" cy="646113"/>
          </a:xfrm>
          <a:prstGeom prst="rect">
            <a:avLst/>
          </a:prstGeom>
          <a:noFill/>
          <a:ln w="9525">
            <a:noFill/>
            <a:miter lim="800000"/>
            <a:headEnd/>
            <a:tailEnd/>
          </a:ln>
        </p:spPr>
        <p:txBody>
          <a:bodyPr>
            <a:spAutoFit/>
          </a:bodyPr>
          <a:lstStyle/>
          <a:p>
            <a:r>
              <a:rPr lang="en-US" sz="3600"/>
              <a:t>MODEL SECI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MODEL SECI</a:t>
            </a:r>
          </a:p>
        </p:txBody>
      </p:sp>
      <p:sp>
        <p:nvSpPr>
          <p:cNvPr id="17411" name="Content Placeholder 2"/>
          <p:cNvSpPr>
            <a:spLocks noGrp="1"/>
          </p:cNvSpPr>
          <p:nvPr>
            <p:ph idx="1"/>
          </p:nvPr>
        </p:nvSpPr>
        <p:spPr/>
        <p:txBody>
          <a:bodyPr/>
          <a:lstStyle/>
          <a:p>
            <a:r>
              <a:rPr lang="en-US" smtClean="0"/>
              <a:t>Socialization,  bahwa tacit berpindah pada saat aktivitas bersama dari pada secara tertulis maupun instruksi secara verbal. Di kenyataanya tahap ini menggambarkan knowledge melalui pendekatan fisik.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Externalization</a:t>
            </a:r>
          </a:p>
        </p:txBody>
      </p:sp>
      <p:sp>
        <p:nvSpPr>
          <p:cNvPr id="18435" name="Content Placeholder 2"/>
          <p:cNvSpPr>
            <a:spLocks noGrp="1"/>
          </p:cNvSpPr>
          <p:nvPr>
            <p:ph idx="1"/>
          </p:nvPr>
        </p:nvSpPr>
        <p:spPr/>
        <p:txBody>
          <a:bodyPr/>
          <a:lstStyle/>
          <a:p>
            <a:pPr>
              <a:buFont typeface="Arial" pitchFamily="34" charset="0"/>
              <a:buNone/>
            </a:pPr>
            <a:r>
              <a:rPr lang="en-US" smtClean="0"/>
              <a:t>,  perpindahan pengalam melalui lembaran yang komprehensif yang dapat dimengerti oleh orang lain.  Individu memiliki komitmen terhadap kelompok dan merupakan bagian dari kelompok dengan melihat artikulasi dari tacit knowledge dan perpindahan tacit knowledge menggunakan formulir tertentu.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Combination</a:t>
            </a:r>
          </a:p>
        </p:txBody>
      </p:sp>
      <p:sp>
        <p:nvSpPr>
          <p:cNvPr id="19459" name="Content Placeholder 2"/>
          <p:cNvSpPr>
            <a:spLocks noGrp="1"/>
          </p:cNvSpPr>
          <p:nvPr>
            <p:ph idx="1"/>
          </p:nvPr>
        </p:nvSpPr>
        <p:spPr/>
        <p:txBody>
          <a:bodyPr/>
          <a:lstStyle/>
          <a:p>
            <a:pPr>
              <a:buFont typeface="Arial" pitchFamily="34" charset="0"/>
              <a:buNone/>
            </a:pPr>
            <a:r>
              <a:rPr lang="en-US" smtClean="0"/>
              <a:t>Perubahan explicit knowledge kepada explicit knowledge yang lebih rumit dengan mengandalakan komunikasi dan proses peleburan knowledge melalui tiga cara berupa memotret dan mengintegrasikan explicit knowledge yang baru, perpindahannya dengan cara presentasi atau rapat.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Internalization</a:t>
            </a:r>
          </a:p>
        </p:txBody>
      </p:sp>
      <p:sp>
        <p:nvSpPr>
          <p:cNvPr id="20483" name="Content Placeholder 2"/>
          <p:cNvSpPr>
            <a:spLocks noGrp="1"/>
          </p:cNvSpPr>
          <p:nvPr>
            <p:ph idx="1"/>
          </p:nvPr>
        </p:nvSpPr>
        <p:spPr/>
        <p:txBody>
          <a:bodyPr/>
          <a:lstStyle/>
          <a:p>
            <a:pPr>
              <a:buFont typeface="Arial" pitchFamily="34" charset="0"/>
              <a:buNone/>
            </a:pPr>
            <a:r>
              <a:rPr lang="en-US" smtClean="0"/>
              <a:t>., Individu perlu mengidentifikasi knowledge yang relevan  antara individu dengan knowledge organisasi dengan dua pendekatan berupa konsep atktual atau strategi dan Simulasi atau eksperimen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212365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44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Development </a:t>
            </a:r>
            <a:r>
              <a:rPr lang="id-ID" sz="44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through</a:t>
            </a:r>
            <a:endPar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Knowledge management, and</a:t>
            </a:r>
          </a:p>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Emitional intelligence</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2000" y="533400"/>
          <a:ext cx="7391400" cy="5264404"/>
        </p:xfrm>
        <a:graphic>
          <a:graphicData uri="http://schemas.openxmlformats.org/drawingml/2006/table">
            <a:tbl>
              <a:tblPr/>
              <a:tblGrid>
                <a:gridCol w="3695700"/>
                <a:gridCol w="3695700"/>
              </a:tblGrid>
              <a:tr h="431800">
                <a:tc>
                  <a:txBody>
                    <a:bodyPr/>
                    <a:lstStyle/>
                    <a:p>
                      <a:pPr marL="0" marR="0" algn="ctr">
                        <a:lnSpc>
                          <a:spcPct val="115000"/>
                        </a:lnSpc>
                        <a:spcBef>
                          <a:spcPts val="0"/>
                        </a:spcBef>
                        <a:spcAft>
                          <a:spcPts val="0"/>
                        </a:spcAft>
                      </a:pPr>
                      <a:r>
                        <a:rPr lang="en-US" sz="1800" dirty="0">
                          <a:latin typeface="Times New Roman"/>
                          <a:ea typeface="Calibri"/>
                          <a:cs typeface="Times New Roman"/>
                        </a:rPr>
                        <a:t>Tacit Knowledge</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Times New Roman"/>
                          <a:ea typeface="Calibri"/>
                          <a:cs typeface="Times New Roman"/>
                        </a:rPr>
                        <a:t>Explicit Knowledge</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5400">
                <a:tc>
                  <a:txBody>
                    <a:bodyPr/>
                    <a:lstStyle/>
                    <a:p>
                      <a:pPr marL="0" marR="0">
                        <a:lnSpc>
                          <a:spcPct val="115000"/>
                        </a:lnSpc>
                        <a:spcBef>
                          <a:spcPts val="0"/>
                        </a:spcBef>
                        <a:spcAft>
                          <a:spcPts val="0"/>
                        </a:spcAft>
                      </a:pPr>
                      <a:r>
                        <a:rPr lang="en-US" sz="1800" dirty="0" err="1">
                          <a:latin typeface="Times New Roman"/>
                          <a:ea typeface="Calibri"/>
                          <a:cs typeface="Times New Roman"/>
                        </a:rPr>
                        <a:t>Kemampuan</a:t>
                      </a:r>
                      <a:r>
                        <a:rPr lang="en-US" sz="1800" dirty="0">
                          <a:latin typeface="Times New Roman"/>
                          <a:ea typeface="Calibri"/>
                          <a:cs typeface="Times New Roman"/>
                        </a:rPr>
                        <a:t> </a:t>
                      </a:r>
                      <a:r>
                        <a:rPr lang="en-US" sz="1800" dirty="0" err="1">
                          <a:latin typeface="Times New Roman"/>
                          <a:ea typeface="Calibri"/>
                          <a:cs typeface="Times New Roman"/>
                        </a:rPr>
                        <a:t>untuk</a:t>
                      </a:r>
                      <a:r>
                        <a:rPr lang="en-US" sz="1800" dirty="0">
                          <a:latin typeface="Times New Roman"/>
                          <a:ea typeface="Calibri"/>
                          <a:cs typeface="Times New Roman"/>
                        </a:rPr>
                        <a:t> </a:t>
                      </a:r>
                      <a:r>
                        <a:rPr lang="en-US" sz="1800" dirty="0" err="1">
                          <a:latin typeface="Times New Roman"/>
                          <a:ea typeface="Calibri"/>
                          <a:cs typeface="Times New Roman"/>
                        </a:rPr>
                        <a:t>beradaptasi</a:t>
                      </a:r>
                      <a:r>
                        <a:rPr lang="en-US" sz="1800" dirty="0">
                          <a:latin typeface="Times New Roman"/>
                          <a:ea typeface="Calibri"/>
                          <a:cs typeface="Times New Roman"/>
                        </a:rPr>
                        <a:t>, </a:t>
                      </a:r>
                      <a:r>
                        <a:rPr lang="en-US" sz="1800" dirty="0" err="1">
                          <a:latin typeface="Times New Roman"/>
                          <a:ea typeface="Calibri"/>
                          <a:cs typeface="Times New Roman"/>
                        </a:rPr>
                        <a:t>untuk</a:t>
                      </a:r>
                      <a:r>
                        <a:rPr lang="en-US" sz="1800" dirty="0">
                          <a:latin typeface="Times New Roman"/>
                          <a:ea typeface="Calibri"/>
                          <a:cs typeface="Times New Roman"/>
                        </a:rPr>
                        <a:t> </a:t>
                      </a:r>
                      <a:r>
                        <a:rPr lang="en-US" sz="1800" dirty="0" err="1">
                          <a:latin typeface="Times New Roman"/>
                          <a:ea typeface="Calibri"/>
                          <a:cs typeface="Times New Roman"/>
                        </a:rPr>
                        <a:t>berkompromi</a:t>
                      </a:r>
                      <a:r>
                        <a:rPr lang="en-US" sz="1800" dirty="0">
                          <a:latin typeface="Times New Roman"/>
                          <a:ea typeface="Calibri"/>
                          <a:cs typeface="Times New Roman"/>
                        </a:rPr>
                        <a:t> </a:t>
                      </a:r>
                      <a:r>
                        <a:rPr lang="en-US" sz="1800" dirty="0" err="1">
                          <a:latin typeface="Times New Roman"/>
                          <a:ea typeface="Calibri"/>
                          <a:cs typeface="Times New Roman"/>
                        </a:rPr>
                        <a:t>dengan</a:t>
                      </a:r>
                      <a:r>
                        <a:rPr lang="en-US" sz="1800" dirty="0">
                          <a:latin typeface="Times New Roman"/>
                          <a:ea typeface="Calibri"/>
                          <a:cs typeface="Times New Roman"/>
                        </a:rPr>
                        <a:t> </a:t>
                      </a:r>
                      <a:r>
                        <a:rPr lang="en-US" sz="1800" dirty="0" err="1">
                          <a:latin typeface="Times New Roman"/>
                          <a:ea typeface="Calibri"/>
                          <a:cs typeface="Times New Roman"/>
                        </a:rPr>
                        <a:t>sesuatu</a:t>
                      </a:r>
                      <a:r>
                        <a:rPr lang="en-US" sz="1800" dirty="0">
                          <a:latin typeface="Times New Roman"/>
                          <a:ea typeface="Calibri"/>
                          <a:cs typeface="Times New Roman"/>
                        </a:rPr>
                        <a:t> yang </a:t>
                      </a:r>
                      <a:r>
                        <a:rPr lang="en-US" sz="1800" dirty="0" err="1">
                          <a:latin typeface="Times New Roman"/>
                          <a:ea typeface="Calibri"/>
                          <a:cs typeface="Times New Roman"/>
                        </a:rPr>
                        <a:t>baru</a:t>
                      </a:r>
                      <a:r>
                        <a:rPr lang="en-US" sz="1800" dirty="0">
                          <a:latin typeface="Times New Roman"/>
                          <a:ea typeface="Calibri"/>
                          <a:cs typeface="Times New Roman"/>
                        </a:rPr>
                        <a:t> </a:t>
                      </a:r>
                      <a:r>
                        <a:rPr lang="en-US" sz="1800" dirty="0" err="1">
                          <a:latin typeface="Times New Roman"/>
                          <a:ea typeface="Calibri"/>
                          <a:cs typeface="Times New Roman"/>
                        </a:rPr>
                        <a:t>dan</a:t>
                      </a:r>
                      <a:r>
                        <a:rPr lang="en-US" sz="1800" dirty="0">
                          <a:latin typeface="Times New Roman"/>
                          <a:ea typeface="Calibri"/>
                          <a:cs typeface="Times New Roman"/>
                        </a:rPr>
                        <a:t> </a:t>
                      </a:r>
                      <a:r>
                        <a:rPr lang="en-US" sz="1800" dirty="0" err="1">
                          <a:latin typeface="Times New Roman"/>
                          <a:ea typeface="Calibri"/>
                          <a:cs typeface="Times New Roman"/>
                        </a:rPr>
                        <a:t>situasi</a:t>
                      </a:r>
                      <a:r>
                        <a:rPr lang="en-US" sz="1800" dirty="0">
                          <a:latin typeface="Times New Roman"/>
                          <a:ea typeface="Calibri"/>
                          <a:cs typeface="Times New Roman"/>
                        </a:rPr>
                        <a:t> </a:t>
                      </a:r>
                      <a:r>
                        <a:rPr lang="en-US" sz="1800" dirty="0" err="1">
                          <a:latin typeface="Times New Roman"/>
                          <a:ea typeface="Calibri"/>
                          <a:cs typeface="Times New Roman"/>
                        </a:rPr>
                        <a:t>tertentu</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Calibri"/>
                          <a:cs typeface="Times New Roman"/>
                        </a:rPr>
                        <a:t>Kemampuan untuk menyebarluaskan, untuk memproduksi ulang, untuk mengakses, untuk mengaplikasikan ulang melalui perusahaan </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3600">
                <a:tc>
                  <a:txBody>
                    <a:bodyPr/>
                    <a:lstStyle/>
                    <a:p>
                      <a:pPr marL="0" marR="0">
                        <a:lnSpc>
                          <a:spcPct val="115000"/>
                        </a:lnSpc>
                        <a:spcBef>
                          <a:spcPts val="0"/>
                        </a:spcBef>
                        <a:spcAft>
                          <a:spcPts val="0"/>
                        </a:spcAft>
                      </a:pPr>
                      <a:r>
                        <a:rPr lang="en-US" sz="1800">
                          <a:latin typeface="Times New Roman"/>
                          <a:ea typeface="Calibri"/>
                          <a:cs typeface="Times New Roman"/>
                        </a:rPr>
                        <a:t>Kecakapan, Tau bagaimana, Tau Kenapa, Peduli kenapa</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Calibri"/>
                          <a:cs typeface="Times New Roman"/>
                        </a:rPr>
                        <a:t>Kemampuan untuk mengajarkan dan melatih</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7200">
                <a:tc>
                  <a:txBody>
                    <a:bodyPr/>
                    <a:lstStyle/>
                    <a:p>
                      <a:pPr marL="0" marR="0">
                        <a:lnSpc>
                          <a:spcPct val="115000"/>
                        </a:lnSpc>
                        <a:spcBef>
                          <a:spcPts val="0"/>
                        </a:spcBef>
                        <a:spcAft>
                          <a:spcPts val="0"/>
                        </a:spcAft>
                      </a:pPr>
                      <a:r>
                        <a:rPr lang="en-US" sz="1800">
                          <a:latin typeface="Times New Roman"/>
                          <a:ea typeface="Calibri"/>
                          <a:cs typeface="Times New Roman"/>
                        </a:rPr>
                        <a:t>Kemampuan untuk berkolaborasi, membagi visi, dan menularkan kebudayaan</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Calibri"/>
                          <a:cs typeface="Times New Roman"/>
                        </a:rPr>
                        <a:t>Kemampuan untuk mengoranisir, untuk mensistematisasikan, menterjemahkan visi ke misi berupa pernyataan, membuat panduan operasional</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3600">
                <a:tc>
                  <a:txBody>
                    <a:bodyPr/>
                    <a:lstStyle/>
                    <a:p>
                      <a:pPr marL="0" marR="0">
                        <a:lnSpc>
                          <a:spcPct val="115000"/>
                        </a:lnSpc>
                        <a:spcBef>
                          <a:spcPts val="0"/>
                        </a:spcBef>
                        <a:spcAft>
                          <a:spcPts val="0"/>
                        </a:spcAft>
                      </a:pPr>
                      <a:r>
                        <a:rPr lang="en-US" sz="1800">
                          <a:latin typeface="Times New Roman"/>
                          <a:ea typeface="Calibri"/>
                          <a:cs typeface="Times New Roman"/>
                        </a:rPr>
                        <a:t>Memimpin dan memonitor  pemindahan pengetahuan dari pengalaman individual</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err="1">
                          <a:latin typeface="Times New Roman"/>
                          <a:ea typeface="Calibri"/>
                          <a:cs typeface="Times New Roman"/>
                        </a:rPr>
                        <a:t>Memindahkan</a:t>
                      </a:r>
                      <a:r>
                        <a:rPr lang="en-US" sz="1800" dirty="0">
                          <a:latin typeface="Times New Roman"/>
                          <a:ea typeface="Calibri"/>
                          <a:cs typeface="Times New Roman"/>
                        </a:rPr>
                        <a:t> </a:t>
                      </a:r>
                      <a:r>
                        <a:rPr lang="en-US" sz="1800" dirty="0" err="1">
                          <a:latin typeface="Times New Roman"/>
                          <a:ea typeface="Calibri"/>
                          <a:cs typeface="Times New Roman"/>
                        </a:rPr>
                        <a:t>pengetahuan</a:t>
                      </a:r>
                      <a:r>
                        <a:rPr lang="en-US" sz="1800" dirty="0">
                          <a:latin typeface="Times New Roman"/>
                          <a:ea typeface="Calibri"/>
                          <a:cs typeface="Times New Roman"/>
                        </a:rPr>
                        <a:t> </a:t>
                      </a:r>
                      <a:r>
                        <a:rPr lang="en-US" sz="1800" dirty="0" err="1">
                          <a:latin typeface="Times New Roman"/>
                          <a:ea typeface="Calibri"/>
                          <a:cs typeface="Times New Roman"/>
                        </a:rPr>
                        <a:t>melalui</a:t>
                      </a:r>
                      <a:r>
                        <a:rPr lang="en-US" sz="1800" dirty="0">
                          <a:latin typeface="Times New Roman"/>
                          <a:ea typeface="Calibri"/>
                          <a:cs typeface="Times New Roman"/>
                        </a:rPr>
                        <a:t> </a:t>
                      </a:r>
                      <a:r>
                        <a:rPr lang="en-US" sz="1800" dirty="0" err="1">
                          <a:latin typeface="Times New Roman"/>
                          <a:ea typeface="Calibri"/>
                          <a:cs typeface="Times New Roman"/>
                        </a:rPr>
                        <a:t>produk</a:t>
                      </a:r>
                      <a:r>
                        <a:rPr lang="en-US" sz="1800" dirty="0">
                          <a:latin typeface="Times New Roman"/>
                          <a:ea typeface="Calibri"/>
                          <a:cs typeface="Times New Roman"/>
                        </a:rPr>
                        <a:t>, </a:t>
                      </a:r>
                      <a:r>
                        <a:rPr lang="en-US" sz="1800" dirty="0" err="1">
                          <a:latin typeface="Times New Roman"/>
                          <a:ea typeface="Calibri"/>
                          <a:cs typeface="Times New Roman"/>
                        </a:rPr>
                        <a:t>jasa</a:t>
                      </a:r>
                      <a:r>
                        <a:rPr lang="en-US" sz="1800" dirty="0">
                          <a:latin typeface="Times New Roman"/>
                          <a:ea typeface="Calibri"/>
                          <a:cs typeface="Times New Roman"/>
                        </a:rPr>
                        <a:t>, </a:t>
                      </a:r>
                      <a:r>
                        <a:rPr lang="en-US" sz="1800" dirty="0" err="1">
                          <a:latin typeface="Times New Roman"/>
                          <a:ea typeface="Calibri"/>
                          <a:cs typeface="Times New Roman"/>
                        </a:rPr>
                        <a:t>dan</a:t>
                      </a:r>
                      <a:r>
                        <a:rPr lang="en-US" sz="1800" dirty="0">
                          <a:latin typeface="Times New Roman"/>
                          <a:ea typeface="Calibri"/>
                          <a:cs typeface="Times New Roman"/>
                        </a:rPr>
                        <a:t> </a:t>
                      </a:r>
                      <a:r>
                        <a:rPr lang="en-US" sz="1800" dirty="0" err="1">
                          <a:latin typeface="Times New Roman"/>
                          <a:ea typeface="Calibri"/>
                          <a:cs typeface="Times New Roman"/>
                        </a:rPr>
                        <a:t>proses</a:t>
                      </a:r>
                      <a:r>
                        <a:rPr lang="en-US" sz="1800" dirty="0">
                          <a:latin typeface="Times New Roman"/>
                          <a:ea typeface="Calibri"/>
                          <a:cs typeface="Times New Roman"/>
                        </a:rPr>
                        <a:t> </a:t>
                      </a:r>
                      <a:r>
                        <a:rPr lang="en-US" sz="1800" dirty="0" err="1">
                          <a:latin typeface="Times New Roman"/>
                          <a:ea typeface="Calibri"/>
                          <a:cs typeface="Times New Roman"/>
                        </a:rPr>
                        <a:t>dokumentasi</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550" name="TextBox 5"/>
          <p:cNvSpPr txBox="1">
            <a:spLocks noChangeArrowheads="1"/>
          </p:cNvSpPr>
          <p:nvPr/>
        </p:nvSpPr>
        <p:spPr bwMode="auto">
          <a:xfrm>
            <a:off x="2133600" y="5802313"/>
            <a:ext cx="4724400" cy="369887"/>
          </a:xfrm>
          <a:prstGeom prst="rect">
            <a:avLst/>
          </a:prstGeom>
          <a:noFill/>
          <a:ln w="9525">
            <a:noFill/>
            <a:miter lim="800000"/>
            <a:headEnd/>
            <a:tailEnd/>
          </a:ln>
        </p:spPr>
        <p:txBody>
          <a:bodyPr>
            <a:spAutoFit/>
          </a:bodyPr>
          <a:lstStyle/>
          <a:p>
            <a:pPr eaLnBrk="0" hangingPunct="0"/>
            <a:r>
              <a:rPr lang="en-US">
                <a:latin typeface="Calibri" pitchFamily="34" charset="0"/>
                <a:ea typeface="Calibri" pitchFamily="34" charset="0"/>
                <a:cs typeface="Times New Roman" pitchFamily="18" charset="0"/>
              </a:rPr>
              <a:t>Sumber, Dalkir (2005), McGill Univercity</a:t>
            </a:r>
            <a:endParaRPr lang="en-US" sz="3200">
              <a:ea typeface="Calibri" pitchFamily="34" charset="0"/>
              <a:cs typeface="Times New Roman" pitchFamily="18" charset="0"/>
            </a:endParaRPr>
          </a:p>
        </p:txBody>
      </p:sp>
      <p:sp>
        <p:nvSpPr>
          <p:cNvPr id="22551" name="TextBox 6"/>
          <p:cNvSpPr txBox="1">
            <a:spLocks noChangeArrowheads="1"/>
          </p:cNvSpPr>
          <p:nvPr/>
        </p:nvSpPr>
        <p:spPr bwMode="auto">
          <a:xfrm>
            <a:off x="1752600" y="0"/>
            <a:ext cx="5873750" cy="646113"/>
          </a:xfrm>
          <a:prstGeom prst="rect">
            <a:avLst/>
          </a:prstGeom>
          <a:noFill/>
          <a:ln w="9525">
            <a:noFill/>
            <a:miter lim="800000"/>
            <a:headEnd/>
            <a:tailEnd/>
          </a:ln>
        </p:spPr>
        <p:txBody>
          <a:bodyPr wrap="none">
            <a:spAutoFit/>
          </a:bodyPr>
          <a:lstStyle/>
          <a:p>
            <a:r>
              <a:rPr lang="en-US">
                <a:latin typeface="Calibri" pitchFamily="34" charset="0"/>
                <a:ea typeface="Calibri" pitchFamily="34" charset="0"/>
                <a:cs typeface="Times New Roman" pitchFamily="18" charset="0"/>
              </a:rPr>
              <a:t>Tabel perbedaan Tacit Knowledge dengan Explicit knowledge</a:t>
            </a:r>
            <a:endParaRPr lang="en-US">
              <a:ea typeface="Calibri" pitchFamily="34" charset="0"/>
              <a:cs typeface="Times New Roman" pitchFamily="18" charset="0"/>
            </a:endParaRPr>
          </a:p>
          <a:p>
            <a:endParaRPr lang="en-US">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Komponen KM</a:t>
            </a:r>
          </a:p>
        </p:txBody>
      </p:sp>
      <p:pic>
        <p:nvPicPr>
          <p:cNvPr id="23555" name="Object 2"/>
          <p:cNvPicPr>
            <a:picLocks noChangeArrowheads="1"/>
          </p:cNvPicPr>
          <p:nvPr/>
        </p:nvPicPr>
        <p:blipFill>
          <a:blip r:embed="rId2" cstate="print"/>
          <a:srcRect t="-368" r="-14" b="-700"/>
          <a:stretch>
            <a:fillRect/>
          </a:stretch>
        </p:blipFill>
        <p:spPr bwMode="auto">
          <a:xfrm>
            <a:off x="685800" y="1371600"/>
            <a:ext cx="7924800" cy="4648200"/>
          </a:xfrm>
          <a:prstGeom prst="rect">
            <a:avLst/>
          </a:prstGeom>
          <a:noFill/>
          <a:ln w="9525">
            <a:noFill/>
            <a:miter lim="800000"/>
            <a:headEnd/>
            <a:tailEnd/>
          </a:ln>
        </p:spPr>
      </p:pic>
      <p:sp>
        <p:nvSpPr>
          <p:cNvPr id="23556" name="TextBox 7"/>
          <p:cNvSpPr txBox="1">
            <a:spLocks noChangeArrowheads="1"/>
          </p:cNvSpPr>
          <p:nvPr/>
        </p:nvSpPr>
        <p:spPr bwMode="auto">
          <a:xfrm rot="-4159677">
            <a:off x="735012" y="2616201"/>
            <a:ext cx="1870075" cy="584200"/>
          </a:xfrm>
          <a:prstGeom prst="rect">
            <a:avLst/>
          </a:prstGeom>
          <a:noFill/>
          <a:ln w="9525">
            <a:noFill/>
            <a:miter lim="800000"/>
            <a:headEnd/>
            <a:tailEnd/>
          </a:ln>
        </p:spPr>
        <p:txBody>
          <a:bodyPr wrap="none">
            <a:spAutoFit/>
          </a:bodyPr>
          <a:lstStyle/>
          <a:p>
            <a:r>
              <a:rPr lang="en-US" sz="3200"/>
              <a:t>Informasi</a:t>
            </a:r>
          </a:p>
        </p:txBody>
      </p:sp>
      <p:sp>
        <p:nvSpPr>
          <p:cNvPr id="23557" name="TextBox 8"/>
          <p:cNvSpPr txBox="1">
            <a:spLocks noChangeArrowheads="1"/>
          </p:cNvSpPr>
          <p:nvPr/>
        </p:nvSpPr>
        <p:spPr bwMode="auto">
          <a:xfrm rot="2992185">
            <a:off x="2759869" y="2120106"/>
            <a:ext cx="1404938" cy="523875"/>
          </a:xfrm>
          <a:prstGeom prst="rect">
            <a:avLst/>
          </a:prstGeom>
          <a:noFill/>
          <a:ln w="9525">
            <a:noFill/>
            <a:miter lim="800000"/>
            <a:headEnd/>
            <a:tailEnd/>
          </a:ln>
        </p:spPr>
        <p:txBody>
          <a:bodyPr wrap="none">
            <a:spAutoFit/>
          </a:bodyPr>
          <a:lstStyle/>
          <a:p>
            <a:r>
              <a:rPr lang="en-US" sz="2800"/>
              <a:t>Budaya</a:t>
            </a:r>
          </a:p>
        </p:txBody>
      </p:sp>
      <p:sp>
        <p:nvSpPr>
          <p:cNvPr id="23558" name="TextBox 9"/>
          <p:cNvSpPr txBox="1">
            <a:spLocks noChangeArrowheads="1"/>
          </p:cNvSpPr>
          <p:nvPr/>
        </p:nvSpPr>
        <p:spPr bwMode="auto">
          <a:xfrm>
            <a:off x="1981200" y="4800600"/>
            <a:ext cx="1752600" cy="523875"/>
          </a:xfrm>
          <a:prstGeom prst="rect">
            <a:avLst/>
          </a:prstGeom>
          <a:noFill/>
          <a:ln w="9525">
            <a:noFill/>
            <a:miter lim="800000"/>
            <a:headEnd/>
            <a:tailEnd/>
          </a:ln>
        </p:spPr>
        <p:txBody>
          <a:bodyPr>
            <a:spAutoFit/>
          </a:bodyPr>
          <a:lstStyle/>
          <a:p>
            <a:r>
              <a:rPr lang="en-US" sz="2800"/>
              <a:t>Teknologi</a:t>
            </a:r>
          </a:p>
        </p:txBody>
      </p:sp>
      <p:sp>
        <p:nvSpPr>
          <p:cNvPr id="11" name="Isosceles Triangle 10"/>
          <p:cNvSpPr/>
          <p:nvPr/>
        </p:nvSpPr>
        <p:spPr>
          <a:xfrm flipV="1">
            <a:off x="2286000" y="3276600"/>
            <a:ext cx="914400" cy="914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1905000" y="228600"/>
            <a:ext cx="5867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err="1"/>
              <a:t>Kegunaan</a:t>
            </a:r>
            <a:r>
              <a:rPr lang="en-US" sz="3200" dirty="0"/>
              <a:t> KM</a:t>
            </a:r>
          </a:p>
        </p:txBody>
      </p:sp>
      <p:sp>
        <p:nvSpPr>
          <p:cNvPr id="4" name="Action Button: Forward or Next 3">
            <a:hlinkClick r:id="rId7" action="ppaction://hlinksldjump" highlightClick="1"/>
          </p:cNvPr>
          <p:cNvSpPr/>
          <p:nvPr/>
        </p:nvSpPr>
        <p:spPr>
          <a:xfrm>
            <a:off x="8153400" y="6248400"/>
            <a:ext cx="457200" cy="304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KM for Individual</a:t>
            </a:r>
          </a:p>
        </p:txBody>
      </p:sp>
      <p:sp>
        <p:nvSpPr>
          <p:cNvPr id="17411" name="Content Placeholder 2"/>
          <p:cNvSpPr>
            <a:spLocks noGrp="1"/>
          </p:cNvSpPr>
          <p:nvPr>
            <p:ph idx="1"/>
          </p:nvPr>
        </p:nvSpPr>
        <p:spPr/>
        <p:txBody>
          <a:bodyPr/>
          <a:lstStyle/>
          <a:p>
            <a:pPr marL="514350" indent="-514350" eaLnBrk="1" hangingPunct="1">
              <a:buFont typeface="Arial" pitchFamily="34" charset="0"/>
              <a:buAutoNum type="arabicPeriod"/>
            </a:pPr>
            <a:r>
              <a:rPr lang="en-US" smtClean="0"/>
              <a:t>Membantu karyawan untuk melakukan pekerjaannya dan menghemat waktu  untuk keputusan yang lebih baik dan menyelesaikan masalah.</a:t>
            </a:r>
          </a:p>
          <a:p>
            <a:pPr marL="514350" indent="-514350" eaLnBrk="1" hangingPunct="1">
              <a:buFont typeface="Arial" pitchFamily="34" charset="0"/>
              <a:buAutoNum type="arabicPeriod"/>
            </a:pPr>
            <a:r>
              <a:rPr lang="en-US" smtClean="0"/>
              <a:t>Membangun ikatan sosial dengan organisasi</a:t>
            </a:r>
          </a:p>
          <a:p>
            <a:pPr marL="514350" indent="-514350" eaLnBrk="1" hangingPunct="1">
              <a:buFont typeface="Arial" pitchFamily="34" charset="0"/>
              <a:buAutoNum type="arabicPeriod"/>
            </a:pPr>
            <a:r>
              <a:rPr lang="en-US" smtClean="0"/>
              <a:t>Membantu karyawan untuk “up to date”</a:t>
            </a:r>
          </a:p>
          <a:p>
            <a:pPr marL="514350" indent="-514350" eaLnBrk="1" hangingPunct="1">
              <a:buFont typeface="Arial" pitchFamily="34" charset="0"/>
              <a:buAutoNum type="arabicPeriod"/>
            </a:pPr>
            <a:r>
              <a:rPr lang="en-US" smtClean="0"/>
              <a:t>Memberikan tantangan dan kesempatan untuk berpartisipasi</a:t>
            </a:r>
          </a:p>
          <a:p>
            <a:pPr marL="514350" indent="-514350" eaLnBrk="1" hangingPunct="1">
              <a:buFont typeface="Arial" pitchFamily="34" charset="0"/>
              <a:buAutoNum type="arabicPeriod"/>
            </a:pPr>
            <a:endParaRPr lang="en-US" smtClean="0"/>
          </a:p>
        </p:txBody>
      </p:sp>
      <p:sp>
        <p:nvSpPr>
          <p:cNvPr id="4" name="Action Button: Home 3">
            <a:hlinkClick r:id="rId2" action="ppaction://hlinksldjump" highlightClick="1"/>
          </p:cNvPr>
          <p:cNvSpPr/>
          <p:nvPr/>
        </p:nvSpPr>
        <p:spPr>
          <a:xfrm>
            <a:off x="8458200" y="6324600"/>
            <a:ext cx="457200" cy="3048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to="" calcmode="lin" valueType="num">
                                      <p:cBhvr>
                                        <p:cTn id="7" dur="1" fill="hold"/>
                                        <p:tgtEl>
                                          <p:spTgt spid="17411">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 to="" calcmode="lin" valueType="num">
                                      <p:cBhvr>
                                        <p:cTn id="10" dur="1" fill="hold"/>
                                        <p:tgtEl>
                                          <p:spTgt spid="17411">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to="" calcmode="lin" valueType="num">
                                      <p:cBhvr>
                                        <p:cTn id="13" dur="1" fill="hold"/>
                                        <p:tgtEl>
                                          <p:spTgt spid="17411">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17411">
                                            <p:txEl>
                                              <p:pRg st="3" end="3"/>
                                            </p:txEl>
                                          </p:spTgt>
                                        </p:tgtEl>
                                        <p:attrNameLst>
                                          <p:attrName>style.visibility</p:attrName>
                                        </p:attrNameLst>
                                      </p:cBhvr>
                                      <p:to>
                                        <p:strVal val="visible"/>
                                      </p:to>
                                    </p:set>
                                    <p:anim to="" calcmode="lin" valueType="num">
                                      <p:cBhvr>
                                        <p:cTn id="16" dur="1" fill="hold"/>
                                        <p:tgtEl>
                                          <p:spTgt spid="1741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KM for Community</a:t>
            </a:r>
          </a:p>
        </p:txBody>
      </p:sp>
      <p:sp>
        <p:nvSpPr>
          <p:cNvPr id="18435" name="Content Placeholder 2"/>
          <p:cNvSpPr>
            <a:spLocks noGrp="1"/>
          </p:cNvSpPr>
          <p:nvPr>
            <p:ph idx="1"/>
          </p:nvPr>
        </p:nvSpPr>
        <p:spPr/>
        <p:txBody>
          <a:bodyPr/>
          <a:lstStyle/>
          <a:p>
            <a:pPr marL="514350" indent="-514350" eaLnBrk="1" hangingPunct="1">
              <a:buFont typeface="Arial" pitchFamily="34" charset="0"/>
              <a:buAutoNum type="arabicPeriod"/>
            </a:pPr>
            <a:r>
              <a:rPr lang="en-US" smtClean="0"/>
              <a:t>Mengembangkan kemapuan yang profesional</a:t>
            </a:r>
          </a:p>
          <a:p>
            <a:pPr marL="514350" indent="-514350" eaLnBrk="1" hangingPunct="1">
              <a:buFont typeface="Arial" pitchFamily="34" charset="0"/>
              <a:buAutoNum type="arabicPeriod"/>
            </a:pPr>
            <a:r>
              <a:rPr lang="en-US" smtClean="0"/>
              <a:t>Mendorong pembimbingan “peer to peer”</a:t>
            </a:r>
          </a:p>
          <a:p>
            <a:pPr marL="514350" indent="-514350" eaLnBrk="1" hangingPunct="1">
              <a:buFont typeface="Arial" pitchFamily="34" charset="0"/>
              <a:buAutoNum type="arabicPeriod"/>
            </a:pPr>
            <a:r>
              <a:rPr lang="en-US" smtClean="0"/>
              <a:t>Fasilitas  jaringan yang lebih effektif dan kolaborasi </a:t>
            </a:r>
          </a:p>
          <a:p>
            <a:pPr marL="514350" indent="-514350" eaLnBrk="1" hangingPunct="1">
              <a:buFont typeface="Arial" pitchFamily="34" charset="0"/>
              <a:buAutoNum type="arabicPeriod"/>
            </a:pPr>
            <a:r>
              <a:rPr lang="en-US" smtClean="0"/>
              <a:t>Mengembangkan kode etic profesional yang dapat diikuti oleh anggota</a:t>
            </a:r>
          </a:p>
          <a:p>
            <a:pPr marL="514350" indent="-514350" eaLnBrk="1" hangingPunct="1">
              <a:buFont typeface="Arial" pitchFamily="34" charset="0"/>
              <a:buAutoNum type="arabicPeriod"/>
            </a:pPr>
            <a:r>
              <a:rPr lang="en-US" smtClean="0"/>
              <a:t>Mengembangkan bahasa yang dapat di mengerti.</a:t>
            </a:r>
          </a:p>
        </p:txBody>
      </p:sp>
      <p:sp>
        <p:nvSpPr>
          <p:cNvPr id="4" name="Action Button: Home 3">
            <a:hlinkClick r:id="rId2" action="ppaction://hlinksldjump" highlightClick="1"/>
          </p:cNvPr>
          <p:cNvSpPr/>
          <p:nvPr/>
        </p:nvSpPr>
        <p:spPr>
          <a:xfrm>
            <a:off x="8229600" y="6019800"/>
            <a:ext cx="533400" cy="533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to="" calcmode="lin" valueType="num">
                                      <p:cBhvr>
                                        <p:cTn id="7" dur="1" fill="hold"/>
                                        <p:tgtEl>
                                          <p:spTgt spid="18435">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18435">
                                            <p:txEl>
                                              <p:pRg st="1" end="1"/>
                                            </p:txEl>
                                          </p:spTgt>
                                        </p:tgtEl>
                                        <p:attrNameLst>
                                          <p:attrName>style.visibility</p:attrName>
                                        </p:attrNameLst>
                                      </p:cBhvr>
                                      <p:to>
                                        <p:strVal val="visible"/>
                                      </p:to>
                                    </p:set>
                                    <p:anim to="" calcmode="lin" valueType="num">
                                      <p:cBhvr>
                                        <p:cTn id="10" dur="1" fill="hold"/>
                                        <p:tgtEl>
                                          <p:spTgt spid="18435">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 to="" calcmode="lin" valueType="num">
                                      <p:cBhvr>
                                        <p:cTn id="13" dur="1" fill="hold"/>
                                        <p:tgtEl>
                                          <p:spTgt spid="18435">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18435">
                                            <p:txEl>
                                              <p:pRg st="3" end="3"/>
                                            </p:txEl>
                                          </p:spTgt>
                                        </p:tgtEl>
                                        <p:attrNameLst>
                                          <p:attrName>style.visibility</p:attrName>
                                        </p:attrNameLst>
                                      </p:cBhvr>
                                      <p:to>
                                        <p:strVal val="visible"/>
                                      </p:to>
                                    </p:set>
                                    <p:anim to="" calcmode="lin" valueType="num">
                                      <p:cBhvr>
                                        <p:cTn id="16" dur="1" fill="hold"/>
                                        <p:tgtEl>
                                          <p:spTgt spid="18435">
                                            <p:txEl>
                                              <p:pRg st="3" end="3"/>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anim to="" calcmode="lin" valueType="num">
                                      <p:cBhvr>
                                        <p:cTn id="19" dur="1" fill="hold"/>
                                        <p:tgtEl>
                                          <p:spTgt spid="1843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KM for Organization</a:t>
            </a:r>
          </a:p>
        </p:txBody>
      </p:sp>
      <p:sp>
        <p:nvSpPr>
          <p:cNvPr id="3" name="Content Placeholder 2"/>
          <p:cNvSpPr>
            <a:spLocks noGrp="1"/>
          </p:cNvSpPr>
          <p:nvPr>
            <p:ph idx="1"/>
          </p:nvPr>
        </p:nvSpPr>
        <p:spPr/>
        <p:txBody>
          <a:bodyPr rtlCol="0">
            <a:normAutofit fontScale="92500" lnSpcReduction="10000"/>
          </a:bodyPr>
          <a:lstStyle/>
          <a:p>
            <a:pPr marL="514350" indent="-514350" eaLnBrk="1" fontAlgn="auto" hangingPunct="1">
              <a:spcAft>
                <a:spcPts val="0"/>
              </a:spcAft>
              <a:buFont typeface="Arial" pitchFamily="34" charset="0"/>
              <a:buAutoNum type="arabicPeriod"/>
              <a:defRPr/>
            </a:pPr>
            <a:r>
              <a:rPr lang="en-US" dirty="0" err="1" smtClean="0"/>
              <a:t>Membantu</a:t>
            </a:r>
            <a:r>
              <a:rPr lang="en-US" dirty="0" smtClean="0"/>
              <a:t> </a:t>
            </a:r>
            <a:r>
              <a:rPr lang="en-US" dirty="0" err="1" smtClean="0"/>
              <a:t>menjalankan</a:t>
            </a:r>
            <a:r>
              <a:rPr lang="en-US" dirty="0" smtClean="0"/>
              <a:t> </a:t>
            </a:r>
            <a:r>
              <a:rPr lang="en-US" dirty="0" err="1" smtClean="0"/>
              <a:t>strategi</a:t>
            </a:r>
            <a:endParaRPr lang="en-US" dirty="0" smtClean="0"/>
          </a:p>
          <a:p>
            <a:pPr marL="514350" indent="-514350" eaLnBrk="1" fontAlgn="auto" hangingPunct="1">
              <a:spcAft>
                <a:spcPts val="0"/>
              </a:spcAft>
              <a:buFont typeface="Arial" pitchFamily="34" charset="0"/>
              <a:buAutoNum type="arabicPeriod"/>
              <a:defRPr/>
            </a:pPr>
            <a:r>
              <a:rPr lang="en-US" dirty="0" err="1" smtClean="0"/>
              <a:t>Memecahkan</a:t>
            </a:r>
            <a:r>
              <a:rPr lang="en-US" dirty="0" smtClean="0"/>
              <a:t> </a:t>
            </a:r>
            <a:r>
              <a:rPr lang="en-US" dirty="0" err="1" smtClean="0"/>
              <a:t>masalah</a:t>
            </a:r>
            <a:r>
              <a:rPr lang="en-US" dirty="0" smtClean="0"/>
              <a:t> </a:t>
            </a:r>
            <a:r>
              <a:rPr lang="en-US" dirty="0" err="1" smtClean="0"/>
              <a:t>dengan</a:t>
            </a:r>
            <a:r>
              <a:rPr lang="en-US" dirty="0" smtClean="0"/>
              <a:t> </a:t>
            </a:r>
            <a:r>
              <a:rPr lang="en-US" dirty="0" err="1" smtClean="0"/>
              <a:t>cepat</a:t>
            </a:r>
            <a:endParaRPr lang="en-US" dirty="0" smtClean="0"/>
          </a:p>
          <a:p>
            <a:pPr marL="514350" indent="-514350" eaLnBrk="1" fontAlgn="auto" hangingPunct="1">
              <a:spcAft>
                <a:spcPts val="0"/>
              </a:spcAft>
              <a:buFont typeface="Arial" pitchFamily="34" charset="0"/>
              <a:buAutoNum type="arabicPeriod"/>
              <a:defRPr/>
            </a:pPr>
            <a:r>
              <a:rPr lang="en-US" dirty="0" err="1" smtClean="0"/>
              <a:t>Menyebarkan</a:t>
            </a:r>
            <a:r>
              <a:rPr lang="en-US" dirty="0" smtClean="0"/>
              <a:t> </a:t>
            </a:r>
            <a:r>
              <a:rPr lang="en-US" dirty="0" err="1" smtClean="0"/>
              <a:t>kegiatan</a:t>
            </a:r>
            <a:r>
              <a:rPr lang="en-US" dirty="0" smtClean="0"/>
              <a:t> yang </a:t>
            </a:r>
            <a:r>
              <a:rPr lang="en-US" dirty="0" err="1" smtClean="0"/>
              <a:t>terbaik</a:t>
            </a:r>
            <a:endParaRPr lang="en-US" dirty="0" smtClean="0"/>
          </a:p>
          <a:p>
            <a:pPr marL="514350" indent="-514350" eaLnBrk="1" fontAlgn="auto" hangingPunct="1">
              <a:spcAft>
                <a:spcPts val="0"/>
              </a:spcAft>
              <a:buFont typeface="Arial" pitchFamily="34" charset="0"/>
              <a:buAutoNum type="arabicPeriod"/>
              <a:defRPr/>
            </a:pPr>
            <a:r>
              <a:rPr lang="en-US" dirty="0" err="1" smtClean="0"/>
              <a:t>Pengembangan</a:t>
            </a:r>
            <a:r>
              <a:rPr lang="en-US" dirty="0" smtClean="0"/>
              <a:t> </a:t>
            </a:r>
            <a:r>
              <a:rPr lang="en-US" dirty="0" err="1" smtClean="0"/>
              <a:t>pengetahuan</a:t>
            </a:r>
            <a:r>
              <a:rPr lang="en-US" dirty="0" smtClean="0"/>
              <a:t> yang </a:t>
            </a:r>
            <a:r>
              <a:rPr lang="en-US" dirty="0" err="1" smtClean="0"/>
              <a:t>ditanamkan</a:t>
            </a:r>
            <a:r>
              <a:rPr lang="en-US" dirty="0" smtClean="0"/>
              <a:t> </a:t>
            </a:r>
            <a:r>
              <a:rPr lang="en-US" dirty="0" err="1" smtClean="0"/>
              <a:t>pada</a:t>
            </a:r>
            <a:r>
              <a:rPr lang="en-US" dirty="0" smtClean="0"/>
              <a:t> product </a:t>
            </a:r>
            <a:r>
              <a:rPr lang="en-US" dirty="0" err="1" smtClean="0"/>
              <a:t>dan</a:t>
            </a:r>
            <a:r>
              <a:rPr lang="en-US" dirty="0" smtClean="0"/>
              <a:t> </a:t>
            </a:r>
            <a:r>
              <a:rPr lang="en-US" dirty="0" err="1" smtClean="0"/>
              <a:t>jasa</a:t>
            </a:r>
            <a:endParaRPr lang="en-US" dirty="0" smtClean="0"/>
          </a:p>
          <a:p>
            <a:pPr marL="514350" indent="-514350" eaLnBrk="1" fontAlgn="auto" hangingPunct="1">
              <a:spcAft>
                <a:spcPts val="0"/>
              </a:spcAft>
              <a:buFont typeface="Arial" pitchFamily="34" charset="0"/>
              <a:buAutoNum type="arabicPeriod"/>
              <a:defRPr/>
            </a:pPr>
            <a:r>
              <a:rPr lang="en-US" dirty="0" err="1" smtClean="0"/>
              <a:t>Pemupukan</a:t>
            </a:r>
            <a:r>
              <a:rPr lang="en-US" dirty="0" smtClean="0"/>
              <a:t> </a:t>
            </a:r>
            <a:r>
              <a:rPr lang="en-US" dirty="0" err="1" smtClean="0"/>
              <a:t>ide</a:t>
            </a:r>
            <a:r>
              <a:rPr lang="en-US" dirty="0" smtClean="0"/>
              <a:t> </a:t>
            </a:r>
            <a:r>
              <a:rPr lang="en-US" dirty="0" err="1" smtClean="0"/>
              <a:t>secara</a:t>
            </a:r>
            <a:r>
              <a:rPr lang="en-US" dirty="0" smtClean="0"/>
              <a:t> </a:t>
            </a:r>
            <a:r>
              <a:rPr lang="en-US" dirty="0" err="1" smtClean="0"/>
              <a:t>menyulang</a:t>
            </a:r>
            <a:r>
              <a:rPr lang="en-US" dirty="0" smtClean="0"/>
              <a:t> </a:t>
            </a:r>
            <a:r>
              <a:rPr lang="en-US" dirty="0" err="1" smtClean="0"/>
              <a:t>dan</a:t>
            </a:r>
            <a:r>
              <a:rPr lang="en-US" dirty="0" smtClean="0"/>
              <a:t> </a:t>
            </a:r>
            <a:r>
              <a:rPr lang="en-US" dirty="0" err="1" smtClean="0"/>
              <a:t>meningkatkan</a:t>
            </a:r>
            <a:r>
              <a:rPr lang="en-US" dirty="0" smtClean="0"/>
              <a:t> </a:t>
            </a:r>
            <a:r>
              <a:rPr lang="en-US" dirty="0" err="1" smtClean="0"/>
              <a:t>peluang</a:t>
            </a:r>
            <a:r>
              <a:rPr lang="en-US" dirty="0" smtClean="0"/>
              <a:t> </a:t>
            </a:r>
            <a:r>
              <a:rPr lang="en-US" dirty="0" err="1" smtClean="0"/>
              <a:t>untuk</a:t>
            </a:r>
            <a:r>
              <a:rPr lang="en-US" dirty="0" smtClean="0"/>
              <a:t> </a:t>
            </a:r>
            <a:r>
              <a:rPr lang="en-US" dirty="0" err="1" smtClean="0"/>
              <a:t>berinovasi</a:t>
            </a:r>
            <a:endParaRPr lang="en-US" dirty="0" smtClean="0"/>
          </a:p>
          <a:p>
            <a:pPr marL="514350" indent="-514350" eaLnBrk="1" fontAlgn="auto" hangingPunct="1">
              <a:spcAft>
                <a:spcPts val="0"/>
              </a:spcAft>
              <a:buFont typeface="Arial" pitchFamily="34" charset="0"/>
              <a:buAutoNum type="arabicPeriod"/>
              <a:defRPr/>
            </a:pPr>
            <a:r>
              <a:rPr lang="en-US" dirty="0" err="1" smtClean="0"/>
              <a:t>Menjaga</a:t>
            </a:r>
            <a:r>
              <a:rPr lang="en-US" dirty="0" smtClean="0"/>
              <a:t> </a:t>
            </a:r>
            <a:r>
              <a:rPr lang="en-US" dirty="0" err="1" smtClean="0"/>
              <a:t>perusahaan</a:t>
            </a:r>
            <a:r>
              <a:rPr lang="en-US" dirty="0" smtClean="0"/>
              <a:t> </a:t>
            </a:r>
            <a:r>
              <a:rPr lang="en-US" dirty="0" err="1" smtClean="0"/>
              <a:t>lebih</a:t>
            </a:r>
            <a:r>
              <a:rPr lang="en-US" dirty="0" smtClean="0"/>
              <a:t> </a:t>
            </a:r>
            <a:r>
              <a:rPr lang="en-US" dirty="0" err="1" smtClean="0"/>
              <a:t>maju</a:t>
            </a:r>
            <a:r>
              <a:rPr lang="en-US" dirty="0" smtClean="0"/>
              <a:t> </a:t>
            </a:r>
            <a:r>
              <a:rPr lang="en-US" dirty="0" err="1" smtClean="0"/>
              <a:t>dati</a:t>
            </a:r>
            <a:r>
              <a:rPr lang="en-US" dirty="0" smtClean="0"/>
              <a:t> </a:t>
            </a:r>
            <a:r>
              <a:rPr lang="en-US" dirty="0" err="1" smtClean="0"/>
              <a:t>saingan</a:t>
            </a:r>
            <a:endParaRPr lang="en-US" dirty="0" smtClean="0"/>
          </a:p>
          <a:p>
            <a:pPr marL="514350" indent="-514350" eaLnBrk="1" fontAlgn="auto" hangingPunct="1">
              <a:spcAft>
                <a:spcPts val="0"/>
              </a:spcAft>
              <a:buFont typeface="Arial" pitchFamily="34" charset="0"/>
              <a:buAutoNum type="arabicPeriod"/>
              <a:defRPr/>
            </a:pPr>
            <a:r>
              <a:rPr lang="en-US" dirty="0" err="1" smtClean="0"/>
              <a:t>Membangun</a:t>
            </a:r>
            <a:r>
              <a:rPr lang="en-US" dirty="0" smtClean="0"/>
              <a:t> </a:t>
            </a:r>
            <a:r>
              <a:rPr lang="en-US" dirty="0" err="1" smtClean="0"/>
              <a:t>memori</a:t>
            </a:r>
            <a:r>
              <a:rPr lang="en-US" dirty="0" smtClean="0"/>
              <a:t> </a:t>
            </a:r>
            <a:r>
              <a:rPr lang="en-US" dirty="0" err="1" smtClean="0"/>
              <a:t>organisasi</a:t>
            </a:r>
            <a:endParaRPr lang="en-US" dirty="0"/>
          </a:p>
        </p:txBody>
      </p:sp>
      <p:sp>
        <p:nvSpPr>
          <p:cNvPr id="4" name="Action Button: Home 3">
            <a:hlinkClick r:id="rId2" action="ppaction://hlinksldjump" highlightClick="1"/>
          </p:cNvPr>
          <p:cNvSpPr/>
          <p:nvPr/>
        </p:nvSpPr>
        <p:spPr>
          <a:xfrm>
            <a:off x="8229600" y="6172200"/>
            <a:ext cx="5334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to="" calcmode="lin" valueType="num">
                                      <p:cBhvr>
                                        <p:cTn id="25"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dirty="0" err="1" smtClean="0"/>
              <a:t>Tujuan</a:t>
            </a:r>
            <a:r>
              <a:rPr lang="en-US" dirty="0" smtClean="0"/>
              <a:t> KM</a:t>
            </a:r>
            <a:endParaRPr lang="en-US" dirty="0"/>
          </a:p>
        </p:txBody>
      </p:sp>
      <p:sp>
        <p:nvSpPr>
          <p:cNvPr id="3" name="Content Placeholder 2"/>
          <p:cNvSpPr>
            <a:spLocks noGrp="1"/>
          </p:cNvSpPr>
          <p:nvPr>
            <p:ph idx="1"/>
          </p:nvPr>
        </p:nvSpPr>
        <p:spPr>
          <a:xfrm>
            <a:off x="381000" y="990600"/>
            <a:ext cx="8229600" cy="2819400"/>
          </a:xfrm>
        </p:spPr>
        <p:txBody>
          <a:bodyPr rtlCol="0">
            <a:normAutofit lnSpcReduction="10000"/>
          </a:bodyPr>
          <a:lstStyle/>
          <a:p>
            <a:pPr eaLnBrk="1" fontAlgn="auto" hangingPunct="1">
              <a:spcAft>
                <a:spcPts val="0"/>
              </a:spcAft>
              <a:buFont typeface="Arial" pitchFamily="34" charset="0"/>
              <a:buNone/>
              <a:defRPr/>
            </a:pPr>
            <a:r>
              <a:rPr lang="en-US" dirty="0" smtClean="0"/>
              <a:t> </a:t>
            </a:r>
            <a:r>
              <a:rPr lang="en-US" dirty="0" err="1" smtClean="0"/>
              <a:t>Newmann</a:t>
            </a:r>
            <a:r>
              <a:rPr lang="en-US" dirty="0" smtClean="0"/>
              <a:t> </a:t>
            </a:r>
            <a:r>
              <a:rPr lang="en-US" dirty="0" err="1" smtClean="0"/>
              <a:t>Tujuan</a:t>
            </a:r>
            <a:r>
              <a:rPr lang="en-US" dirty="0" smtClean="0"/>
              <a:t> KM :</a:t>
            </a:r>
          </a:p>
          <a:p>
            <a:pPr marL="514350" indent="-514350" eaLnBrk="1" fontAlgn="auto" hangingPunct="1">
              <a:spcAft>
                <a:spcPts val="0"/>
              </a:spcAft>
              <a:buFont typeface="Arial" pitchFamily="34" charset="0"/>
              <a:buAutoNum type="arabicPeriod"/>
              <a:defRPr/>
            </a:pPr>
            <a:r>
              <a:rPr lang="en-US" dirty="0" err="1" smtClean="0"/>
              <a:t>Menentukan</a:t>
            </a:r>
            <a:r>
              <a:rPr lang="en-US" dirty="0" smtClean="0"/>
              <a:t> </a:t>
            </a:r>
            <a:r>
              <a:rPr lang="en-US" dirty="0" err="1" smtClean="0"/>
              <a:t>minat</a:t>
            </a:r>
            <a:r>
              <a:rPr lang="en-US" dirty="0" smtClean="0"/>
              <a:t> yang </a:t>
            </a:r>
            <a:r>
              <a:rPr lang="en-US" dirty="0" err="1" smtClean="0"/>
              <a:t>tepat</a:t>
            </a:r>
            <a:endParaRPr lang="en-US" dirty="0" smtClean="0"/>
          </a:p>
          <a:p>
            <a:pPr marL="514350" indent="-514350" eaLnBrk="1" fontAlgn="auto" hangingPunct="1">
              <a:spcAft>
                <a:spcPts val="0"/>
              </a:spcAft>
              <a:buFont typeface="Arial" pitchFamily="34" charset="0"/>
              <a:buAutoNum type="arabicPeriod"/>
              <a:defRPr/>
            </a:pPr>
            <a:r>
              <a:rPr lang="en-US" dirty="0" err="1" smtClean="0"/>
              <a:t>Membentuk</a:t>
            </a:r>
            <a:r>
              <a:rPr lang="en-US" dirty="0" smtClean="0"/>
              <a:t> </a:t>
            </a:r>
            <a:r>
              <a:rPr lang="en-US" dirty="0" err="1" smtClean="0"/>
              <a:t>individu</a:t>
            </a:r>
            <a:r>
              <a:rPr lang="en-US" dirty="0" smtClean="0"/>
              <a:t> yang </a:t>
            </a:r>
            <a:r>
              <a:rPr lang="en-US" dirty="0" err="1" smtClean="0"/>
              <a:t>lebih</a:t>
            </a:r>
            <a:r>
              <a:rPr lang="en-US" dirty="0" smtClean="0"/>
              <a:t> </a:t>
            </a:r>
            <a:r>
              <a:rPr lang="en-US" dirty="0" err="1" smtClean="0"/>
              <a:t>baik</a:t>
            </a:r>
            <a:endParaRPr lang="en-US" dirty="0" smtClean="0"/>
          </a:p>
          <a:p>
            <a:pPr marL="514350" indent="-514350" eaLnBrk="1" fontAlgn="auto" hangingPunct="1">
              <a:spcAft>
                <a:spcPts val="0"/>
              </a:spcAft>
              <a:buFont typeface="Arial" pitchFamily="34" charset="0"/>
              <a:buAutoNum type="arabicPeriod"/>
              <a:defRPr/>
            </a:pPr>
            <a:r>
              <a:rPr lang="en-US" dirty="0" err="1" smtClean="0"/>
              <a:t>Membentuk</a:t>
            </a:r>
            <a:r>
              <a:rPr lang="en-US" dirty="0" smtClean="0"/>
              <a:t> </a:t>
            </a:r>
            <a:r>
              <a:rPr lang="en-US" dirty="0" err="1" smtClean="0"/>
              <a:t>sistem</a:t>
            </a:r>
            <a:r>
              <a:rPr lang="en-US" dirty="0" smtClean="0"/>
              <a:t> </a:t>
            </a:r>
            <a:r>
              <a:rPr lang="en-US" dirty="0" err="1" smtClean="0"/>
              <a:t>dalam</a:t>
            </a:r>
            <a:r>
              <a:rPr lang="en-US" dirty="0" smtClean="0"/>
              <a:t> </a:t>
            </a:r>
            <a:r>
              <a:rPr lang="en-US" dirty="0" err="1" smtClean="0"/>
              <a:t>organisasi</a:t>
            </a:r>
            <a:r>
              <a:rPr lang="en-US" dirty="0" smtClean="0"/>
              <a:t> yang </a:t>
            </a:r>
            <a:r>
              <a:rPr lang="en-US" dirty="0" err="1" smtClean="0"/>
              <a:t>mendukung</a:t>
            </a:r>
            <a:r>
              <a:rPr lang="en-US" dirty="0" smtClean="0"/>
              <a:t> </a:t>
            </a:r>
            <a:r>
              <a:rPr lang="en-US" dirty="0" err="1" smtClean="0"/>
              <a:t>kegiatan</a:t>
            </a:r>
            <a:r>
              <a:rPr lang="en-US" dirty="0" smtClean="0"/>
              <a:t> yang </a:t>
            </a:r>
            <a:r>
              <a:rPr lang="en-US" dirty="0" err="1" smtClean="0"/>
              <a:t>kompleks</a:t>
            </a:r>
            <a:endParaRPr lang="en-US" dirty="0"/>
          </a:p>
        </p:txBody>
      </p:sp>
      <p:sp>
        <p:nvSpPr>
          <p:cNvPr id="20484" name="TextBox 3"/>
          <p:cNvSpPr txBox="1">
            <a:spLocks noChangeArrowheads="1"/>
          </p:cNvSpPr>
          <p:nvPr/>
        </p:nvSpPr>
        <p:spPr bwMode="auto">
          <a:xfrm>
            <a:off x="990600" y="4191000"/>
            <a:ext cx="6516688" cy="1754188"/>
          </a:xfrm>
          <a:prstGeom prst="rect">
            <a:avLst/>
          </a:prstGeom>
          <a:noFill/>
          <a:ln w="9525">
            <a:noFill/>
            <a:miter lim="800000"/>
            <a:headEnd/>
            <a:tailEnd/>
          </a:ln>
        </p:spPr>
        <p:txBody>
          <a:bodyPr wrap="none">
            <a:spAutoFit/>
          </a:bodyPr>
          <a:lstStyle/>
          <a:p>
            <a:r>
              <a:rPr lang="en-US" sz="3600">
                <a:latin typeface="Calibri" pitchFamily="34" charset="0"/>
              </a:rPr>
              <a:t>Tujuan dasar dr KM :</a:t>
            </a:r>
          </a:p>
          <a:p>
            <a:r>
              <a:rPr lang="en-US" sz="3600">
                <a:latin typeface="Calibri" pitchFamily="34" charset="0"/>
              </a:rPr>
              <a:t>Untuk mengangkat pengetahuan  </a:t>
            </a:r>
          </a:p>
          <a:p>
            <a:r>
              <a:rPr lang="en-US" sz="3600">
                <a:latin typeface="Calibri" pitchFamily="34" charset="0"/>
              </a:rPr>
              <a:t>untuk kepentingan organisasi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20484">
                                            <p:txEl>
                                              <p:pRg st="0" end="0"/>
                                            </p:txEl>
                                          </p:spTgt>
                                        </p:tgtEl>
                                        <p:attrNameLst>
                                          <p:attrName>style.visibility</p:attrName>
                                        </p:attrNameLst>
                                      </p:cBhvr>
                                      <p:to>
                                        <p:strVal val="visible"/>
                                      </p:to>
                                    </p:set>
                                    <p:animEffect transition="in" filter="checkerboard(across)">
                                      <p:cBhvr>
                                        <p:cTn id="25" dur="500"/>
                                        <p:tgtEl>
                                          <p:spTgt spid="20484">
                                            <p:txEl>
                                              <p:pRg st="0" end="0"/>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20484">
                                            <p:txEl>
                                              <p:pRg st="1" end="1"/>
                                            </p:txEl>
                                          </p:spTgt>
                                        </p:tgtEl>
                                        <p:attrNameLst>
                                          <p:attrName>style.visibility</p:attrName>
                                        </p:attrNameLst>
                                      </p:cBhvr>
                                      <p:to>
                                        <p:strVal val="visible"/>
                                      </p:to>
                                    </p:set>
                                    <p:animEffect transition="in" filter="checkerboard(across)">
                                      <p:cBhvr>
                                        <p:cTn id="28" dur="500"/>
                                        <p:tgtEl>
                                          <p:spTgt spid="20484">
                                            <p:txEl>
                                              <p:pRg st="1" end="1"/>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20484">
                                            <p:txEl>
                                              <p:pRg st="2" end="2"/>
                                            </p:txEl>
                                          </p:spTgt>
                                        </p:tgtEl>
                                        <p:attrNameLst>
                                          <p:attrName>style.visibility</p:attrName>
                                        </p:attrNameLst>
                                      </p:cBhvr>
                                      <p:to>
                                        <p:strVal val="visible"/>
                                      </p:to>
                                    </p:set>
                                    <p:animEffect transition="in" filter="checkerboard(across)">
                                      <p:cBhvr>
                                        <p:cTn id="31" dur="500"/>
                                        <p:tgtEl>
                                          <p:spTgt spid="2048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7694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Kecerdasan emosi</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id-ID" sz="4400" b="1" dirty="0" smtClean="0">
                <a:latin typeface="Baskerville Old Face" pitchFamily="18" charset="0"/>
              </a:rPr>
              <a:t>Pengertian </a:t>
            </a:r>
            <a:r>
              <a:rPr lang="en-US" sz="4400" b="1" dirty="0" err="1">
                <a:latin typeface="Baskerville Old Face" pitchFamily="18" charset="0"/>
              </a:rPr>
              <a:t>Emosi</a:t>
            </a:r>
            <a:r>
              <a:rPr lang="id-ID" sz="4400" dirty="0">
                <a:latin typeface="Baskerville Old Face" pitchFamily="18" charset="0"/>
              </a:rPr>
              <a:t/>
            </a:r>
            <a:br>
              <a:rPr lang="id-ID" sz="4400" dirty="0">
                <a:latin typeface="Baskerville Old Face" pitchFamily="18" charset="0"/>
              </a:rPr>
            </a:br>
            <a:endParaRPr lang="id-ID" sz="4400" dirty="0">
              <a:latin typeface="Baskerville Old Face" pitchFamily="18" charset="0"/>
            </a:endParaRPr>
          </a:p>
        </p:txBody>
      </p:sp>
      <p:sp>
        <p:nvSpPr>
          <p:cNvPr id="3" name="Content Placeholder 2"/>
          <p:cNvSpPr>
            <a:spLocks noGrp="1"/>
          </p:cNvSpPr>
          <p:nvPr>
            <p:ph sz="quarter" idx="1"/>
          </p:nvPr>
        </p:nvSpPr>
        <p:spPr/>
        <p:txBody>
          <a:bodyPr/>
          <a:lstStyle/>
          <a:p>
            <a:r>
              <a:rPr lang="en-US" sz="2800" dirty="0">
                <a:latin typeface="Baskerville Old Face" pitchFamily="18" charset="0"/>
              </a:rPr>
              <a:t>Daniel </a:t>
            </a:r>
            <a:r>
              <a:rPr lang="en-US" sz="2800" dirty="0" err="1">
                <a:latin typeface="Baskerville Old Face" pitchFamily="18" charset="0"/>
              </a:rPr>
              <a:t>Golemen</a:t>
            </a:r>
            <a:r>
              <a:rPr lang="en-US" sz="2800" dirty="0">
                <a:latin typeface="Baskerville Old Face" pitchFamily="18" charset="0"/>
              </a:rPr>
              <a:t> </a:t>
            </a:r>
            <a:r>
              <a:rPr lang="id-ID" sz="2800" dirty="0">
                <a:latin typeface="Baskerville Old Face" pitchFamily="18" charset="0"/>
              </a:rPr>
              <a:t>(1996) dalam bukunya </a:t>
            </a:r>
            <a:r>
              <a:rPr lang="en-US" sz="2800" dirty="0" err="1">
                <a:latin typeface="Baskerville Old Face" pitchFamily="18" charset="0"/>
              </a:rPr>
              <a:t>mengemukakan</a:t>
            </a:r>
            <a:r>
              <a:rPr lang="en-US" sz="2800" dirty="0">
                <a:latin typeface="Baskerville Old Face" pitchFamily="18" charset="0"/>
              </a:rPr>
              <a:t> </a:t>
            </a:r>
            <a:r>
              <a:rPr lang="en-US" sz="2800" dirty="0" err="1">
                <a:latin typeface="Baskerville Old Face" pitchFamily="18" charset="0"/>
              </a:rPr>
              <a:t>beberapa</a:t>
            </a:r>
            <a:r>
              <a:rPr lang="en-US" sz="2800" dirty="0">
                <a:latin typeface="Baskerville Old Face" pitchFamily="18" charset="0"/>
              </a:rPr>
              <a:t> </a:t>
            </a:r>
            <a:r>
              <a:rPr lang="en-US" sz="2800" dirty="0" err="1">
                <a:latin typeface="Baskerville Old Face" pitchFamily="18" charset="0"/>
              </a:rPr>
              <a:t>macam</a:t>
            </a:r>
            <a:r>
              <a:rPr lang="en-US" sz="2800" dirty="0">
                <a:latin typeface="Baskerville Old Face" pitchFamily="18" charset="0"/>
              </a:rPr>
              <a:t> </a:t>
            </a:r>
            <a:r>
              <a:rPr lang="en-US" sz="2800" dirty="0" err="1">
                <a:latin typeface="Baskerville Old Face" pitchFamily="18" charset="0"/>
              </a:rPr>
              <a:t>emosi</a:t>
            </a:r>
            <a:r>
              <a:rPr lang="en-US" sz="2800" dirty="0">
                <a:latin typeface="Baskerville Old Face" pitchFamily="18" charset="0"/>
              </a:rPr>
              <a:t>, </a:t>
            </a:r>
            <a:r>
              <a:rPr lang="en-US" sz="2800" dirty="0" err="1">
                <a:latin typeface="Baskerville Old Face" pitchFamily="18" charset="0"/>
              </a:rPr>
              <a:t>antara</a:t>
            </a:r>
            <a:r>
              <a:rPr lang="en-US" sz="2800" dirty="0">
                <a:latin typeface="Baskerville Old Face" pitchFamily="18" charset="0"/>
              </a:rPr>
              <a:t> lain: </a:t>
            </a:r>
            <a:endParaRPr lang="id-ID" sz="2800" dirty="0">
              <a:latin typeface="Baskerville Old Face" pitchFamily="18" charset="0"/>
            </a:endParaRPr>
          </a:p>
          <a:p>
            <a:pPr lvl="2"/>
            <a:r>
              <a:rPr lang="en-US" sz="2800" dirty="0" err="1">
                <a:latin typeface="Baskerville Old Face" pitchFamily="18" charset="0"/>
              </a:rPr>
              <a:t>Amarah</a:t>
            </a:r>
            <a:r>
              <a:rPr lang="en-US" sz="2800" dirty="0">
                <a:latin typeface="Baskerville Old Face" pitchFamily="18" charset="0"/>
              </a:rPr>
              <a:t> (</a:t>
            </a:r>
            <a:r>
              <a:rPr lang="en-US" sz="2800" dirty="0" err="1">
                <a:latin typeface="Baskerville Old Face" pitchFamily="18" charset="0"/>
              </a:rPr>
              <a:t>beringas</a:t>
            </a:r>
            <a:r>
              <a:rPr lang="en-US" sz="2800" dirty="0">
                <a:latin typeface="Baskerville Old Face" pitchFamily="18" charset="0"/>
              </a:rPr>
              <a:t>, </a:t>
            </a:r>
            <a:r>
              <a:rPr lang="en-US" sz="2800" dirty="0" err="1">
                <a:latin typeface="Baskerville Old Face" pitchFamily="18" charset="0"/>
              </a:rPr>
              <a:t>mengamuk</a:t>
            </a:r>
            <a:r>
              <a:rPr lang="en-US" sz="2800" dirty="0">
                <a:latin typeface="Baskerville Old Face" pitchFamily="18" charset="0"/>
              </a:rPr>
              <a:t>, </a:t>
            </a:r>
            <a:r>
              <a:rPr lang="en-US" sz="2800" dirty="0" err="1">
                <a:latin typeface="Baskerville Old Face" pitchFamily="18" charset="0"/>
              </a:rPr>
              <a:t>benci</a:t>
            </a:r>
            <a:r>
              <a:rPr lang="en-US" sz="2800" dirty="0">
                <a:latin typeface="Baskerville Old Face" pitchFamily="18" charset="0"/>
              </a:rPr>
              <a:t>, </a:t>
            </a:r>
            <a:r>
              <a:rPr lang="en-US" sz="2800" dirty="0" err="1">
                <a:latin typeface="Baskerville Old Face" pitchFamily="18" charset="0"/>
              </a:rPr>
              <a:t>jengkel</a:t>
            </a:r>
            <a:r>
              <a:rPr lang="en-US" sz="2800" dirty="0">
                <a:latin typeface="Baskerville Old Face" pitchFamily="18" charset="0"/>
              </a:rPr>
              <a:t>, </a:t>
            </a:r>
            <a:r>
              <a:rPr lang="en-US" sz="2800" dirty="0" err="1">
                <a:latin typeface="Baskerville Old Face" pitchFamily="18" charset="0"/>
              </a:rPr>
              <a:t>kesal</a:t>
            </a:r>
            <a:r>
              <a:rPr lang="en-US" sz="2800" dirty="0">
                <a:latin typeface="Baskerville Old Face" pitchFamily="18" charset="0"/>
              </a:rPr>
              <a:t> </a:t>
            </a:r>
            <a:r>
              <a:rPr lang="en-US" sz="2800" dirty="0" err="1">
                <a:latin typeface="Baskerville Old Face" pitchFamily="18" charset="0"/>
              </a:rPr>
              <a:t>hati</a:t>
            </a:r>
            <a:r>
              <a:rPr lang="en-US" sz="2800" dirty="0">
                <a:latin typeface="Baskerville Old Face" pitchFamily="18" charset="0"/>
              </a:rPr>
              <a:t>)</a:t>
            </a:r>
            <a:r>
              <a:rPr lang="id-ID" sz="2800" dirty="0">
                <a:latin typeface="Baskerville Old Face" pitchFamily="18" charset="0"/>
              </a:rPr>
              <a:t>.</a:t>
            </a:r>
          </a:p>
          <a:p>
            <a:pPr lvl="2"/>
            <a:r>
              <a:rPr lang="en-US" sz="2800" dirty="0" err="1">
                <a:latin typeface="Baskerville Old Face" pitchFamily="18" charset="0"/>
              </a:rPr>
              <a:t>Kesedihan</a:t>
            </a:r>
            <a:r>
              <a:rPr lang="en-US" sz="2800" dirty="0">
                <a:latin typeface="Baskerville Old Face" pitchFamily="18" charset="0"/>
              </a:rPr>
              <a:t> (</a:t>
            </a:r>
            <a:r>
              <a:rPr lang="en-US" sz="2800" dirty="0" err="1">
                <a:latin typeface="Baskerville Old Face" pitchFamily="18" charset="0"/>
              </a:rPr>
              <a:t>pedih</a:t>
            </a:r>
            <a:r>
              <a:rPr lang="en-US" sz="2800" dirty="0">
                <a:latin typeface="Baskerville Old Face" pitchFamily="18" charset="0"/>
              </a:rPr>
              <a:t>, </a:t>
            </a:r>
            <a:r>
              <a:rPr lang="en-US" sz="2800" dirty="0" err="1">
                <a:latin typeface="Baskerville Old Face" pitchFamily="18" charset="0"/>
              </a:rPr>
              <a:t>sedih</a:t>
            </a:r>
            <a:r>
              <a:rPr lang="en-US" sz="2800" dirty="0">
                <a:latin typeface="Baskerville Old Face" pitchFamily="18" charset="0"/>
              </a:rPr>
              <a:t>, </a:t>
            </a:r>
            <a:r>
              <a:rPr lang="en-US" sz="2800" dirty="0" err="1">
                <a:latin typeface="Baskerville Old Face" pitchFamily="18" charset="0"/>
              </a:rPr>
              <a:t>muram</a:t>
            </a:r>
            <a:r>
              <a:rPr lang="en-US" sz="2800" dirty="0">
                <a:latin typeface="Baskerville Old Face" pitchFamily="18" charset="0"/>
              </a:rPr>
              <a:t>, </a:t>
            </a:r>
            <a:r>
              <a:rPr lang="en-US" sz="2800" dirty="0" err="1">
                <a:latin typeface="Baskerville Old Face" pitchFamily="18" charset="0"/>
              </a:rPr>
              <a:t>melankolis</a:t>
            </a:r>
            <a:r>
              <a:rPr lang="en-US" sz="2800" dirty="0">
                <a:latin typeface="Baskerville Old Face" pitchFamily="18" charset="0"/>
              </a:rPr>
              <a:t>, </a:t>
            </a:r>
            <a:r>
              <a:rPr lang="en-US" sz="2800" dirty="0" err="1">
                <a:latin typeface="Baskerville Old Face" pitchFamily="18" charset="0"/>
              </a:rPr>
              <a:t>mengasihi</a:t>
            </a:r>
            <a:r>
              <a:rPr lang="en-US" sz="2800" dirty="0">
                <a:latin typeface="Baskerville Old Face" pitchFamily="18" charset="0"/>
              </a:rPr>
              <a:t> </a:t>
            </a:r>
            <a:r>
              <a:rPr lang="en-US" sz="2800" dirty="0" err="1">
                <a:latin typeface="Baskerville Old Face" pitchFamily="18" charset="0"/>
              </a:rPr>
              <a:t>diri</a:t>
            </a:r>
            <a:r>
              <a:rPr lang="en-US" sz="2800" dirty="0">
                <a:latin typeface="Baskerville Old Face" pitchFamily="18" charset="0"/>
              </a:rPr>
              <a:t>, </a:t>
            </a:r>
            <a:r>
              <a:rPr lang="en-US" sz="2800" dirty="0" err="1">
                <a:latin typeface="Baskerville Old Face" pitchFamily="18" charset="0"/>
              </a:rPr>
              <a:t>putus</a:t>
            </a:r>
            <a:r>
              <a:rPr lang="en-US" sz="2800" dirty="0">
                <a:latin typeface="Baskerville Old Face" pitchFamily="18" charset="0"/>
              </a:rPr>
              <a:t> </a:t>
            </a:r>
            <a:r>
              <a:rPr lang="en-US" sz="2800" dirty="0" err="1">
                <a:latin typeface="Baskerville Old Face" pitchFamily="18" charset="0"/>
              </a:rPr>
              <a:t>asa</a:t>
            </a:r>
            <a:r>
              <a:rPr lang="en-US" sz="2800" dirty="0">
                <a:latin typeface="Baskerville Old Face" pitchFamily="18" charset="0"/>
              </a:rPr>
              <a:t>)</a:t>
            </a:r>
            <a:r>
              <a:rPr lang="id-ID" sz="2800" dirty="0">
                <a:latin typeface="Baskerville Old Face" pitchFamily="18" charset="0"/>
              </a:rPr>
              <a:t>.</a:t>
            </a:r>
          </a:p>
          <a:p>
            <a:pPr lvl="2"/>
            <a:r>
              <a:rPr lang="en-US" sz="2800" dirty="0">
                <a:latin typeface="Baskerville Old Face" pitchFamily="18" charset="0"/>
              </a:rPr>
              <a:t>Rasa </a:t>
            </a:r>
            <a:r>
              <a:rPr lang="en-US" sz="2800" dirty="0" err="1">
                <a:latin typeface="Baskerville Old Face" pitchFamily="18" charset="0"/>
              </a:rPr>
              <a:t>takut</a:t>
            </a:r>
            <a:r>
              <a:rPr lang="en-US" sz="2800" dirty="0">
                <a:latin typeface="Baskerville Old Face" pitchFamily="18" charset="0"/>
              </a:rPr>
              <a:t> (</a:t>
            </a:r>
            <a:r>
              <a:rPr lang="en-US" sz="2800" dirty="0" err="1">
                <a:latin typeface="Baskerville Old Face" pitchFamily="18" charset="0"/>
              </a:rPr>
              <a:t>cemas</a:t>
            </a:r>
            <a:r>
              <a:rPr lang="en-US" sz="2800" dirty="0">
                <a:latin typeface="Baskerville Old Face" pitchFamily="18" charset="0"/>
              </a:rPr>
              <a:t>, </a:t>
            </a:r>
            <a:r>
              <a:rPr lang="en-US" sz="2800" dirty="0" err="1">
                <a:latin typeface="Baskerville Old Face" pitchFamily="18" charset="0"/>
              </a:rPr>
              <a:t>gugup</a:t>
            </a:r>
            <a:r>
              <a:rPr lang="en-US" sz="2800" dirty="0">
                <a:latin typeface="Baskerville Old Face" pitchFamily="18" charset="0"/>
              </a:rPr>
              <a:t>, </a:t>
            </a:r>
            <a:r>
              <a:rPr lang="en-US" sz="2800" dirty="0" err="1">
                <a:latin typeface="Baskerville Old Face" pitchFamily="18" charset="0"/>
              </a:rPr>
              <a:t>khawatir</a:t>
            </a:r>
            <a:r>
              <a:rPr lang="en-US" sz="2800" dirty="0">
                <a:latin typeface="Baskerville Old Face" pitchFamily="18" charset="0"/>
              </a:rPr>
              <a:t>, was-was, </a:t>
            </a:r>
            <a:r>
              <a:rPr lang="en-US" sz="2800" dirty="0" err="1">
                <a:latin typeface="Baskerville Old Face" pitchFamily="18" charset="0"/>
              </a:rPr>
              <a:t>perasaan</a:t>
            </a:r>
            <a:r>
              <a:rPr lang="en-US" sz="2800" dirty="0">
                <a:latin typeface="Baskerville Old Face" pitchFamily="18" charset="0"/>
              </a:rPr>
              <a:t> </a:t>
            </a:r>
            <a:r>
              <a:rPr lang="en-US" sz="2800" dirty="0" err="1">
                <a:latin typeface="Baskerville Old Face" pitchFamily="18" charset="0"/>
              </a:rPr>
              <a:t>takut</a:t>
            </a:r>
            <a:r>
              <a:rPr lang="en-US" sz="2800" dirty="0">
                <a:latin typeface="Baskerville Old Face" pitchFamily="18" charset="0"/>
              </a:rPr>
              <a:t> </a:t>
            </a:r>
            <a:r>
              <a:rPr lang="en-US" sz="2800" dirty="0" err="1">
                <a:latin typeface="Baskerville Old Face" pitchFamily="18" charset="0"/>
              </a:rPr>
              <a:t>sekali</a:t>
            </a:r>
            <a:r>
              <a:rPr lang="en-US" sz="2800" dirty="0">
                <a:latin typeface="Baskerville Old Face" pitchFamily="18" charset="0"/>
              </a:rPr>
              <a:t>, </a:t>
            </a:r>
            <a:r>
              <a:rPr lang="en-US" sz="2800" dirty="0" err="1">
                <a:latin typeface="Baskerville Old Face" pitchFamily="18" charset="0"/>
              </a:rPr>
              <a:t>waspada</a:t>
            </a:r>
            <a:r>
              <a:rPr lang="en-US" sz="2800" dirty="0">
                <a:latin typeface="Baskerville Old Face" pitchFamily="18" charset="0"/>
              </a:rPr>
              <a:t>, </a:t>
            </a:r>
            <a:r>
              <a:rPr lang="en-US" sz="2800" dirty="0" err="1">
                <a:latin typeface="Baskerville Old Face" pitchFamily="18" charset="0"/>
              </a:rPr>
              <a:t>tidak</a:t>
            </a:r>
            <a:r>
              <a:rPr lang="en-US" sz="2800" dirty="0">
                <a:latin typeface="Baskerville Old Face" pitchFamily="18" charset="0"/>
              </a:rPr>
              <a:t> </a:t>
            </a:r>
            <a:r>
              <a:rPr lang="en-US" sz="2800" dirty="0" err="1">
                <a:latin typeface="Baskerville Old Face" pitchFamily="18" charset="0"/>
              </a:rPr>
              <a:t>tenang</a:t>
            </a:r>
            <a:r>
              <a:rPr lang="en-US" sz="2800" dirty="0">
                <a:latin typeface="Baskerville Old Face" pitchFamily="18" charset="0"/>
              </a:rPr>
              <a:t>, </a:t>
            </a:r>
            <a:r>
              <a:rPr lang="en-US" sz="2800" dirty="0" err="1">
                <a:latin typeface="Baskerville Old Face" pitchFamily="18" charset="0"/>
              </a:rPr>
              <a:t>ngeri</a:t>
            </a:r>
            <a:r>
              <a:rPr lang="en-US" sz="2800" dirty="0">
                <a:latin typeface="Baskerville Old Face" pitchFamily="18" charset="0"/>
              </a:rPr>
              <a:t>)</a:t>
            </a:r>
            <a:r>
              <a:rPr lang="id-ID" dirty="0"/>
              <a:t>.</a:t>
            </a:r>
          </a:p>
          <a:p>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Baskerville Old Face" pitchFamily="18" charset="0"/>
              </a:rPr>
              <a:t>Goleman lanjutan....</a:t>
            </a:r>
            <a:endParaRPr lang="id-ID" dirty="0">
              <a:latin typeface="Baskerville Old Face" pitchFamily="18" charset="0"/>
            </a:endParaRPr>
          </a:p>
        </p:txBody>
      </p:sp>
      <p:sp>
        <p:nvSpPr>
          <p:cNvPr id="3" name="Content Placeholder 2"/>
          <p:cNvSpPr>
            <a:spLocks noGrp="1"/>
          </p:cNvSpPr>
          <p:nvPr>
            <p:ph sz="quarter" idx="1"/>
          </p:nvPr>
        </p:nvSpPr>
        <p:spPr/>
        <p:txBody>
          <a:bodyPr>
            <a:normAutofit/>
          </a:bodyPr>
          <a:lstStyle/>
          <a:p>
            <a:pPr lvl="2"/>
            <a:r>
              <a:rPr lang="en-US" sz="2800" dirty="0" err="1">
                <a:latin typeface="Baskerville Old Face" pitchFamily="18" charset="0"/>
              </a:rPr>
              <a:t>Kenikmatan</a:t>
            </a:r>
            <a:r>
              <a:rPr lang="en-US" sz="2800" dirty="0">
                <a:latin typeface="Baskerville Old Face" pitchFamily="18" charset="0"/>
              </a:rPr>
              <a:t> (</a:t>
            </a:r>
            <a:r>
              <a:rPr lang="en-US" sz="2800" dirty="0" err="1">
                <a:latin typeface="Baskerville Old Face" pitchFamily="18" charset="0"/>
              </a:rPr>
              <a:t>bahagia</a:t>
            </a:r>
            <a:r>
              <a:rPr lang="en-US" sz="2800" dirty="0">
                <a:latin typeface="Baskerville Old Face" pitchFamily="18" charset="0"/>
              </a:rPr>
              <a:t>, </a:t>
            </a:r>
            <a:r>
              <a:rPr lang="en-US" sz="2800" dirty="0" err="1">
                <a:latin typeface="Baskerville Old Face" pitchFamily="18" charset="0"/>
              </a:rPr>
              <a:t>gembira</a:t>
            </a:r>
            <a:r>
              <a:rPr lang="en-US" sz="2800" dirty="0">
                <a:latin typeface="Baskerville Old Face" pitchFamily="18" charset="0"/>
              </a:rPr>
              <a:t>, </a:t>
            </a:r>
            <a:r>
              <a:rPr lang="en-US" sz="2800" dirty="0" err="1">
                <a:latin typeface="Baskerville Old Face" pitchFamily="18" charset="0"/>
              </a:rPr>
              <a:t>ringan</a:t>
            </a:r>
            <a:r>
              <a:rPr lang="en-US" sz="2800" dirty="0">
                <a:latin typeface="Baskerville Old Face" pitchFamily="18" charset="0"/>
              </a:rPr>
              <a:t>, </a:t>
            </a:r>
            <a:r>
              <a:rPr lang="en-US" sz="2800" dirty="0" err="1">
                <a:latin typeface="Baskerville Old Face" pitchFamily="18" charset="0"/>
              </a:rPr>
              <a:t>puas</a:t>
            </a:r>
            <a:r>
              <a:rPr lang="en-US" sz="2800" dirty="0">
                <a:latin typeface="Baskerville Old Face" pitchFamily="18" charset="0"/>
              </a:rPr>
              <a:t>, </a:t>
            </a:r>
            <a:r>
              <a:rPr lang="en-US" sz="2800" dirty="0" err="1">
                <a:latin typeface="Baskerville Old Face" pitchFamily="18" charset="0"/>
              </a:rPr>
              <a:t>riang</a:t>
            </a:r>
            <a:r>
              <a:rPr lang="en-US" sz="2800" dirty="0">
                <a:latin typeface="Baskerville Old Face" pitchFamily="18" charset="0"/>
              </a:rPr>
              <a:t>, </a:t>
            </a:r>
            <a:r>
              <a:rPr lang="en-US" sz="2800" dirty="0" err="1">
                <a:latin typeface="Baskerville Old Face" pitchFamily="18" charset="0"/>
              </a:rPr>
              <a:t>senang</a:t>
            </a:r>
            <a:r>
              <a:rPr lang="en-US" sz="2800" dirty="0">
                <a:latin typeface="Baskerville Old Face" pitchFamily="18" charset="0"/>
              </a:rPr>
              <a:t>, </a:t>
            </a:r>
            <a:r>
              <a:rPr lang="en-US" sz="2800" dirty="0" err="1">
                <a:latin typeface="Baskerville Old Face" pitchFamily="18" charset="0"/>
              </a:rPr>
              <a:t>terhibur</a:t>
            </a:r>
            <a:r>
              <a:rPr lang="en-US" sz="2800" dirty="0">
                <a:latin typeface="Baskerville Old Face" pitchFamily="18" charset="0"/>
              </a:rPr>
              <a:t>, </a:t>
            </a:r>
            <a:r>
              <a:rPr lang="en-US" sz="2800" dirty="0" err="1">
                <a:latin typeface="Baskerville Old Face" pitchFamily="18" charset="0"/>
              </a:rPr>
              <a:t>bangga</a:t>
            </a:r>
            <a:r>
              <a:rPr lang="en-US" sz="2800" dirty="0">
                <a:latin typeface="Baskerville Old Face" pitchFamily="18" charset="0"/>
              </a:rPr>
              <a:t>)</a:t>
            </a:r>
            <a:r>
              <a:rPr lang="id-ID" sz="2800" dirty="0">
                <a:latin typeface="Baskerville Old Face" pitchFamily="18" charset="0"/>
              </a:rPr>
              <a:t>.</a:t>
            </a:r>
          </a:p>
          <a:p>
            <a:pPr lvl="2"/>
            <a:r>
              <a:rPr lang="en-US" sz="2800" dirty="0" err="1">
                <a:latin typeface="Baskerville Old Face" pitchFamily="18" charset="0"/>
              </a:rPr>
              <a:t>Cinta</a:t>
            </a:r>
            <a:r>
              <a:rPr lang="en-US" sz="2800" dirty="0">
                <a:latin typeface="Baskerville Old Face" pitchFamily="18" charset="0"/>
              </a:rPr>
              <a:t> (</a:t>
            </a:r>
            <a:r>
              <a:rPr lang="en-US" sz="2800" dirty="0" err="1">
                <a:latin typeface="Baskerville Old Face" pitchFamily="18" charset="0"/>
              </a:rPr>
              <a:t>penerimaan</a:t>
            </a:r>
            <a:r>
              <a:rPr lang="en-US" sz="2800" dirty="0">
                <a:latin typeface="Baskerville Old Face" pitchFamily="18" charset="0"/>
              </a:rPr>
              <a:t>, </a:t>
            </a:r>
            <a:r>
              <a:rPr lang="en-US" sz="2800" dirty="0" err="1">
                <a:latin typeface="Baskerville Old Face" pitchFamily="18" charset="0"/>
              </a:rPr>
              <a:t>persahabatan</a:t>
            </a:r>
            <a:r>
              <a:rPr lang="en-US" sz="2800" dirty="0">
                <a:latin typeface="Baskerville Old Face" pitchFamily="18" charset="0"/>
              </a:rPr>
              <a:t>, </a:t>
            </a:r>
            <a:r>
              <a:rPr lang="en-US" sz="2800" dirty="0" err="1">
                <a:latin typeface="Baskerville Old Face" pitchFamily="18" charset="0"/>
              </a:rPr>
              <a:t>kepercayaan</a:t>
            </a:r>
            <a:r>
              <a:rPr lang="en-US" sz="2800" dirty="0">
                <a:latin typeface="Baskerville Old Face" pitchFamily="18" charset="0"/>
              </a:rPr>
              <a:t> </a:t>
            </a:r>
            <a:r>
              <a:rPr lang="en-US" sz="2800" dirty="0" err="1">
                <a:latin typeface="Baskerville Old Face" pitchFamily="18" charset="0"/>
              </a:rPr>
              <a:t>kebaikan</a:t>
            </a:r>
            <a:r>
              <a:rPr lang="en-US" sz="2800" dirty="0">
                <a:latin typeface="Baskerville Old Face" pitchFamily="18" charset="0"/>
              </a:rPr>
              <a:t> </a:t>
            </a:r>
            <a:r>
              <a:rPr lang="en-US" sz="2800" dirty="0" err="1">
                <a:latin typeface="Baskerville Old Face" pitchFamily="18" charset="0"/>
              </a:rPr>
              <a:t>hati</a:t>
            </a:r>
            <a:r>
              <a:rPr lang="en-US" sz="2800" dirty="0">
                <a:latin typeface="Baskerville Old Face" pitchFamily="18" charset="0"/>
              </a:rPr>
              <a:t>, rasa </a:t>
            </a:r>
            <a:r>
              <a:rPr lang="en-US" sz="2800" dirty="0" err="1">
                <a:latin typeface="Baskerville Old Face" pitchFamily="18" charset="0"/>
              </a:rPr>
              <a:t>dekat</a:t>
            </a:r>
            <a:r>
              <a:rPr lang="en-US" sz="2800" dirty="0">
                <a:latin typeface="Baskerville Old Face" pitchFamily="18" charset="0"/>
              </a:rPr>
              <a:t>, </a:t>
            </a:r>
            <a:r>
              <a:rPr lang="en-US" sz="2800" dirty="0" err="1">
                <a:latin typeface="Baskerville Old Face" pitchFamily="18" charset="0"/>
              </a:rPr>
              <a:t>bakti</a:t>
            </a:r>
            <a:r>
              <a:rPr lang="en-US" sz="2800" dirty="0">
                <a:latin typeface="Baskerville Old Face" pitchFamily="18" charset="0"/>
              </a:rPr>
              <a:t>, </a:t>
            </a:r>
            <a:r>
              <a:rPr lang="en-US" sz="2800" dirty="0" err="1">
                <a:latin typeface="Baskerville Old Face" pitchFamily="18" charset="0"/>
              </a:rPr>
              <a:t>hormat</a:t>
            </a:r>
            <a:r>
              <a:rPr lang="en-US" sz="2800" dirty="0">
                <a:latin typeface="Baskerville Old Face" pitchFamily="18" charset="0"/>
              </a:rPr>
              <a:t>, </a:t>
            </a:r>
            <a:r>
              <a:rPr lang="en-US" sz="2800" dirty="0" err="1">
                <a:latin typeface="Baskerville Old Face" pitchFamily="18" charset="0"/>
              </a:rPr>
              <a:t>kasmaran</a:t>
            </a:r>
            <a:r>
              <a:rPr lang="en-US" sz="2800" dirty="0">
                <a:latin typeface="Baskerville Old Face" pitchFamily="18" charset="0"/>
              </a:rPr>
              <a:t>, </a:t>
            </a:r>
            <a:r>
              <a:rPr lang="en-US" sz="2800" dirty="0" err="1">
                <a:latin typeface="Baskerville Old Face" pitchFamily="18" charset="0"/>
              </a:rPr>
              <a:t>kasih</a:t>
            </a:r>
            <a:r>
              <a:rPr lang="en-US" sz="2800" dirty="0">
                <a:latin typeface="Baskerville Old Face" pitchFamily="18" charset="0"/>
              </a:rPr>
              <a:t>)</a:t>
            </a:r>
            <a:r>
              <a:rPr lang="id-ID" sz="2800" dirty="0">
                <a:latin typeface="Baskerville Old Face" pitchFamily="18" charset="0"/>
              </a:rPr>
              <a:t>.</a:t>
            </a:r>
          </a:p>
          <a:p>
            <a:pPr lvl="2"/>
            <a:r>
              <a:rPr lang="en-US" sz="2800" dirty="0" err="1">
                <a:latin typeface="Baskerville Old Face" pitchFamily="18" charset="0"/>
              </a:rPr>
              <a:t>Terkejut</a:t>
            </a:r>
            <a:r>
              <a:rPr lang="en-US" sz="2800" dirty="0">
                <a:latin typeface="Baskerville Old Face" pitchFamily="18" charset="0"/>
              </a:rPr>
              <a:t> (</a:t>
            </a:r>
            <a:r>
              <a:rPr lang="en-US" sz="2800" dirty="0" err="1">
                <a:latin typeface="Baskerville Old Face" pitchFamily="18" charset="0"/>
              </a:rPr>
              <a:t>terkesiap</a:t>
            </a:r>
            <a:r>
              <a:rPr lang="en-US" sz="2800" dirty="0">
                <a:latin typeface="Baskerville Old Face" pitchFamily="18" charset="0"/>
              </a:rPr>
              <a:t>, </a:t>
            </a:r>
            <a:r>
              <a:rPr lang="en-US" sz="2800" dirty="0" err="1">
                <a:latin typeface="Baskerville Old Face" pitchFamily="18" charset="0"/>
              </a:rPr>
              <a:t>terkejut</a:t>
            </a:r>
            <a:r>
              <a:rPr lang="en-US" sz="2800" dirty="0">
                <a:latin typeface="Baskerville Old Face" pitchFamily="18" charset="0"/>
              </a:rPr>
              <a:t>)</a:t>
            </a:r>
            <a:r>
              <a:rPr lang="id-ID" sz="2800" dirty="0">
                <a:latin typeface="Baskerville Old Face" pitchFamily="18" charset="0"/>
              </a:rPr>
              <a:t>.</a:t>
            </a:r>
          </a:p>
          <a:p>
            <a:pPr lvl="2"/>
            <a:r>
              <a:rPr lang="en-US" sz="2800" dirty="0" err="1">
                <a:latin typeface="Baskerville Old Face" pitchFamily="18" charset="0"/>
              </a:rPr>
              <a:t>Jengkel</a:t>
            </a:r>
            <a:r>
              <a:rPr lang="en-US" sz="2800" dirty="0">
                <a:latin typeface="Baskerville Old Face" pitchFamily="18" charset="0"/>
              </a:rPr>
              <a:t> (</a:t>
            </a:r>
            <a:r>
              <a:rPr lang="en-US" sz="2800" dirty="0" err="1">
                <a:latin typeface="Baskerville Old Face" pitchFamily="18" charset="0"/>
              </a:rPr>
              <a:t>hina</a:t>
            </a:r>
            <a:r>
              <a:rPr lang="en-US" sz="2800" dirty="0">
                <a:latin typeface="Baskerville Old Face" pitchFamily="18" charset="0"/>
              </a:rPr>
              <a:t>, </a:t>
            </a:r>
            <a:r>
              <a:rPr lang="en-US" sz="2800" dirty="0" err="1">
                <a:latin typeface="Baskerville Old Face" pitchFamily="18" charset="0"/>
              </a:rPr>
              <a:t>jijik</a:t>
            </a:r>
            <a:r>
              <a:rPr lang="en-US" sz="2800" dirty="0">
                <a:latin typeface="Baskerville Old Face" pitchFamily="18" charset="0"/>
              </a:rPr>
              <a:t>, </a:t>
            </a:r>
            <a:r>
              <a:rPr lang="en-US" sz="2800" dirty="0" err="1">
                <a:latin typeface="Baskerville Old Face" pitchFamily="18" charset="0"/>
              </a:rPr>
              <a:t>muak</a:t>
            </a:r>
            <a:r>
              <a:rPr lang="en-US" sz="2800" dirty="0">
                <a:latin typeface="Baskerville Old Face" pitchFamily="18" charset="0"/>
              </a:rPr>
              <a:t>, </a:t>
            </a:r>
            <a:r>
              <a:rPr lang="en-US" sz="2800" dirty="0" err="1">
                <a:latin typeface="Baskerville Old Face" pitchFamily="18" charset="0"/>
              </a:rPr>
              <a:t>mual</a:t>
            </a:r>
            <a:r>
              <a:rPr lang="en-US" sz="2800" dirty="0">
                <a:latin typeface="Baskerville Old Face" pitchFamily="18" charset="0"/>
              </a:rPr>
              <a:t>, </a:t>
            </a:r>
            <a:r>
              <a:rPr lang="en-US" sz="2800" dirty="0" err="1">
                <a:latin typeface="Baskerville Old Face" pitchFamily="18" charset="0"/>
              </a:rPr>
              <a:t>tidak</a:t>
            </a:r>
            <a:r>
              <a:rPr lang="en-US" sz="2800" dirty="0">
                <a:latin typeface="Baskerville Old Face" pitchFamily="18" charset="0"/>
              </a:rPr>
              <a:t> </a:t>
            </a:r>
            <a:r>
              <a:rPr lang="en-US" sz="2800" dirty="0" err="1">
                <a:latin typeface="Baskerville Old Face" pitchFamily="18" charset="0"/>
              </a:rPr>
              <a:t>suka</a:t>
            </a:r>
            <a:r>
              <a:rPr lang="en-US" sz="2800" dirty="0">
                <a:latin typeface="Baskerville Old Face" pitchFamily="18" charset="0"/>
              </a:rPr>
              <a:t>)</a:t>
            </a:r>
            <a:r>
              <a:rPr lang="id-ID" sz="2800" dirty="0">
                <a:latin typeface="Baskerville Old Face" pitchFamily="18" charset="0"/>
              </a:rPr>
              <a:t>.</a:t>
            </a:r>
          </a:p>
          <a:p>
            <a:pPr lvl="2"/>
            <a:r>
              <a:rPr lang="en-US" sz="2800" dirty="0" err="1">
                <a:latin typeface="Baskerville Old Face" pitchFamily="18" charset="0"/>
              </a:rPr>
              <a:t>Malu</a:t>
            </a:r>
            <a:r>
              <a:rPr lang="en-US" sz="2800" dirty="0">
                <a:latin typeface="Baskerville Old Face" pitchFamily="18" charset="0"/>
              </a:rPr>
              <a:t> (</a:t>
            </a:r>
            <a:r>
              <a:rPr lang="en-US" sz="2800" dirty="0" err="1">
                <a:latin typeface="Baskerville Old Face" pitchFamily="18" charset="0"/>
              </a:rPr>
              <a:t>malu</a:t>
            </a:r>
            <a:r>
              <a:rPr lang="en-US" sz="2800" dirty="0">
                <a:latin typeface="Baskerville Old Face" pitchFamily="18" charset="0"/>
              </a:rPr>
              <a:t> </a:t>
            </a:r>
            <a:r>
              <a:rPr lang="en-US" sz="2800" dirty="0" err="1">
                <a:latin typeface="Baskerville Old Face" pitchFamily="18" charset="0"/>
              </a:rPr>
              <a:t>hati</a:t>
            </a:r>
            <a:r>
              <a:rPr lang="en-US" sz="2800" dirty="0">
                <a:latin typeface="Baskerville Old Face" pitchFamily="18" charset="0"/>
              </a:rPr>
              <a:t>, </a:t>
            </a:r>
            <a:r>
              <a:rPr lang="en-US" sz="2800" dirty="0" err="1">
                <a:latin typeface="Baskerville Old Face" pitchFamily="18" charset="0"/>
              </a:rPr>
              <a:t>kesal</a:t>
            </a:r>
            <a:r>
              <a:rPr lang="en-US" sz="2800" dirty="0">
                <a:latin typeface="Baskerville Old Face" pitchFamily="18" charset="0"/>
              </a:rPr>
              <a:t>)</a:t>
            </a:r>
            <a:r>
              <a:rPr lang="id-ID" sz="2800" dirty="0">
                <a:latin typeface="Baskerville Old Face"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7694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Knowledge management</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id-ID" sz="4000" b="1" dirty="0">
                <a:latin typeface="Baskerville Old Face" pitchFamily="18" charset="0"/>
              </a:rPr>
              <a:t>Definisi Kecerdasan </a:t>
            </a:r>
            <a:r>
              <a:rPr lang="id-ID" sz="4000" b="1" dirty="0" smtClean="0">
                <a:latin typeface="Baskerville Old Face" pitchFamily="18" charset="0"/>
              </a:rPr>
              <a:t>Emosional</a:t>
            </a:r>
            <a:endParaRPr lang="id-ID" sz="4000" dirty="0">
              <a:latin typeface="Baskerville Old Face" pitchFamily="18" charset="0"/>
            </a:endParaRPr>
          </a:p>
        </p:txBody>
      </p:sp>
      <p:sp>
        <p:nvSpPr>
          <p:cNvPr id="3" name="Content Placeholder 2"/>
          <p:cNvSpPr>
            <a:spLocks noGrp="1"/>
          </p:cNvSpPr>
          <p:nvPr>
            <p:ph sz="quarter" idx="1"/>
          </p:nvPr>
        </p:nvSpPr>
        <p:spPr/>
        <p:txBody>
          <a:bodyPr/>
          <a:lstStyle/>
          <a:p>
            <a:r>
              <a:rPr lang="id-ID" dirty="0">
                <a:latin typeface="Baskerville Old Face" pitchFamily="18" charset="0"/>
              </a:rPr>
              <a:t>Secara sederhana k</a:t>
            </a:r>
            <a:r>
              <a:rPr lang="en-US" dirty="0" err="1">
                <a:latin typeface="Baskerville Old Face" pitchFamily="18" charset="0"/>
              </a:rPr>
              <a:t>ecerdasan</a:t>
            </a:r>
            <a:r>
              <a:rPr lang="en-US" dirty="0">
                <a:latin typeface="Baskerville Old Face" pitchFamily="18" charset="0"/>
              </a:rPr>
              <a:t> </a:t>
            </a:r>
            <a:r>
              <a:rPr lang="en-US" dirty="0" err="1">
                <a:latin typeface="Baskerville Old Face" pitchFamily="18" charset="0"/>
              </a:rPr>
              <a:t>emosional</a:t>
            </a:r>
            <a:r>
              <a:rPr lang="id-ID" dirty="0">
                <a:latin typeface="Baskerville Old Face" pitchFamily="18" charset="0"/>
              </a:rPr>
              <a:t> dapat diartikan sebagai penggunaan emosi secara cerdas. Kecerdasan emosional</a:t>
            </a:r>
            <a:r>
              <a:rPr lang="en-US" dirty="0">
                <a:latin typeface="Baskerville Old Face" pitchFamily="18" charset="0"/>
              </a:rPr>
              <a:t> (emotional </a:t>
            </a:r>
            <a:r>
              <a:rPr lang="en-US" dirty="0" err="1">
                <a:latin typeface="Baskerville Old Face" pitchFamily="18" charset="0"/>
              </a:rPr>
              <a:t>inteligence</a:t>
            </a:r>
            <a:r>
              <a:rPr lang="en-US" dirty="0">
                <a:latin typeface="Baskerville Old Face" pitchFamily="18" charset="0"/>
              </a:rPr>
              <a:t>) </a:t>
            </a:r>
            <a:r>
              <a:rPr lang="en-US" dirty="0" err="1">
                <a:latin typeface="Baskerville Old Face" pitchFamily="18" charset="0"/>
              </a:rPr>
              <a:t>adalah</a:t>
            </a:r>
            <a:r>
              <a:rPr lang="en-US" dirty="0">
                <a:latin typeface="Baskerville Old Face" pitchFamily="18" charset="0"/>
              </a:rPr>
              <a:t> </a:t>
            </a:r>
            <a:r>
              <a:rPr lang="en-US" dirty="0" err="1">
                <a:latin typeface="Baskerville Old Face" pitchFamily="18" charset="0"/>
              </a:rPr>
              <a:t>kemampuan</a:t>
            </a:r>
            <a:r>
              <a:rPr lang="en-US" dirty="0">
                <a:latin typeface="Baskerville Old Face" pitchFamily="18" charset="0"/>
              </a:rPr>
              <a:t> </a:t>
            </a:r>
            <a:r>
              <a:rPr lang="en-US" dirty="0" err="1">
                <a:latin typeface="Baskerville Old Face" pitchFamily="18" charset="0"/>
              </a:rPr>
              <a:t>untuk</a:t>
            </a:r>
            <a:r>
              <a:rPr lang="en-US" dirty="0">
                <a:latin typeface="Baskerville Old Face" pitchFamily="18" charset="0"/>
              </a:rPr>
              <a:t> </a:t>
            </a:r>
            <a:r>
              <a:rPr lang="en-US" dirty="0" err="1">
                <a:latin typeface="Baskerville Old Face" pitchFamily="18" charset="0"/>
              </a:rPr>
              <a:t>mengenali</a:t>
            </a:r>
            <a:r>
              <a:rPr lang="en-US" dirty="0">
                <a:latin typeface="Baskerville Old Face" pitchFamily="18" charset="0"/>
              </a:rPr>
              <a:t> </a:t>
            </a:r>
            <a:r>
              <a:rPr lang="en-US" dirty="0" err="1">
                <a:latin typeface="Baskerville Old Face" pitchFamily="18" charset="0"/>
              </a:rPr>
              <a:t>emosi</a:t>
            </a:r>
            <a:r>
              <a:rPr lang="en-US" dirty="0">
                <a:latin typeface="Baskerville Old Face" pitchFamily="18" charset="0"/>
              </a:rPr>
              <a:t> </a:t>
            </a:r>
            <a:r>
              <a:rPr lang="en-US" dirty="0" err="1">
                <a:latin typeface="Baskerville Old Face" pitchFamily="18" charset="0"/>
              </a:rPr>
              <a:t>diri</a:t>
            </a:r>
            <a:r>
              <a:rPr lang="en-US" dirty="0">
                <a:latin typeface="Baskerville Old Face" pitchFamily="18" charset="0"/>
              </a:rPr>
              <a:t>, </a:t>
            </a:r>
            <a:r>
              <a:rPr lang="en-US" dirty="0" err="1">
                <a:latin typeface="Baskerville Old Face" pitchFamily="18" charset="0"/>
              </a:rPr>
              <a:t>mengelola</a:t>
            </a:r>
            <a:r>
              <a:rPr lang="en-US" dirty="0">
                <a:latin typeface="Baskerville Old Face" pitchFamily="18" charset="0"/>
              </a:rPr>
              <a:t> </a:t>
            </a:r>
            <a:r>
              <a:rPr lang="en-US" dirty="0" err="1">
                <a:latin typeface="Baskerville Old Face" pitchFamily="18" charset="0"/>
              </a:rPr>
              <a:t>emosi</a:t>
            </a:r>
            <a:r>
              <a:rPr lang="en-US" dirty="0">
                <a:latin typeface="Baskerville Old Face" pitchFamily="18" charset="0"/>
              </a:rPr>
              <a:t>, </a:t>
            </a:r>
            <a:r>
              <a:rPr lang="en-US" dirty="0" err="1">
                <a:latin typeface="Baskerville Old Face" pitchFamily="18" charset="0"/>
              </a:rPr>
              <a:t>motivasi</a:t>
            </a:r>
            <a:r>
              <a:rPr lang="en-US" dirty="0">
                <a:latin typeface="Baskerville Old Face" pitchFamily="18" charset="0"/>
              </a:rPr>
              <a:t> </a:t>
            </a:r>
            <a:r>
              <a:rPr lang="en-US" dirty="0" err="1">
                <a:latin typeface="Baskerville Old Face" pitchFamily="18" charset="0"/>
              </a:rPr>
              <a:t>diri</a:t>
            </a:r>
            <a:r>
              <a:rPr lang="en-US" dirty="0">
                <a:latin typeface="Baskerville Old Face" pitchFamily="18" charset="0"/>
              </a:rPr>
              <a:t> </a:t>
            </a:r>
            <a:r>
              <a:rPr lang="en-US" dirty="0" err="1">
                <a:latin typeface="Baskerville Old Face" pitchFamily="18" charset="0"/>
              </a:rPr>
              <a:t>sendiri</a:t>
            </a:r>
            <a:r>
              <a:rPr lang="en-US" dirty="0">
                <a:latin typeface="Baskerville Old Face" pitchFamily="18" charset="0"/>
              </a:rPr>
              <a:t>, </a:t>
            </a:r>
            <a:r>
              <a:rPr lang="en-US" dirty="0" err="1">
                <a:latin typeface="Baskerville Old Face" pitchFamily="18" charset="0"/>
              </a:rPr>
              <a:t>mengenali</a:t>
            </a:r>
            <a:r>
              <a:rPr lang="en-US" dirty="0">
                <a:latin typeface="Baskerville Old Face" pitchFamily="18" charset="0"/>
              </a:rPr>
              <a:t> </a:t>
            </a:r>
            <a:r>
              <a:rPr lang="en-US" dirty="0" err="1">
                <a:latin typeface="Baskerville Old Face" pitchFamily="18" charset="0"/>
              </a:rPr>
              <a:t>emosi</a:t>
            </a:r>
            <a:r>
              <a:rPr lang="en-US" dirty="0">
                <a:latin typeface="Baskerville Old Face" pitchFamily="18" charset="0"/>
              </a:rPr>
              <a:t> </a:t>
            </a:r>
            <a:r>
              <a:rPr lang="en-US" dirty="0" err="1">
                <a:latin typeface="Baskerville Old Face" pitchFamily="18" charset="0"/>
              </a:rPr>
              <a:t>orang</a:t>
            </a:r>
            <a:r>
              <a:rPr lang="en-US" dirty="0">
                <a:latin typeface="Baskerville Old Face" pitchFamily="18" charset="0"/>
              </a:rPr>
              <a:t> lain (</a:t>
            </a:r>
            <a:r>
              <a:rPr lang="en-US" dirty="0" err="1">
                <a:latin typeface="Baskerville Old Face" pitchFamily="18" charset="0"/>
              </a:rPr>
              <a:t>empati</a:t>
            </a:r>
            <a:r>
              <a:rPr lang="en-US" dirty="0">
                <a:latin typeface="Baskerville Old Face" pitchFamily="18" charset="0"/>
              </a:rPr>
              <a:t>) </a:t>
            </a:r>
            <a:r>
              <a:rPr lang="en-US" dirty="0" err="1">
                <a:latin typeface="Baskerville Old Face" pitchFamily="18" charset="0"/>
              </a:rPr>
              <a:t>dan</a:t>
            </a:r>
            <a:r>
              <a:rPr lang="en-US" dirty="0">
                <a:latin typeface="Baskerville Old Face" pitchFamily="18" charset="0"/>
              </a:rPr>
              <a:t> </a:t>
            </a:r>
            <a:r>
              <a:rPr lang="en-US" dirty="0" err="1">
                <a:latin typeface="Baskerville Old Face" pitchFamily="18" charset="0"/>
              </a:rPr>
              <a:t>kemampuan</a:t>
            </a:r>
            <a:r>
              <a:rPr lang="en-US" dirty="0">
                <a:latin typeface="Baskerville Old Face" pitchFamily="18" charset="0"/>
              </a:rPr>
              <a:t> </a:t>
            </a:r>
            <a:r>
              <a:rPr lang="en-US" dirty="0" err="1">
                <a:latin typeface="Baskerville Old Face" pitchFamily="18" charset="0"/>
              </a:rPr>
              <a:t>untuk</a:t>
            </a:r>
            <a:r>
              <a:rPr lang="en-US" dirty="0">
                <a:latin typeface="Baskerville Old Face" pitchFamily="18" charset="0"/>
              </a:rPr>
              <a:t> </a:t>
            </a:r>
            <a:r>
              <a:rPr lang="en-US" dirty="0" err="1">
                <a:latin typeface="Baskerville Old Face" pitchFamily="18" charset="0"/>
              </a:rPr>
              <a:t>membina</a:t>
            </a:r>
            <a:r>
              <a:rPr lang="en-US" dirty="0">
                <a:latin typeface="Baskerville Old Face" pitchFamily="18" charset="0"/>
              </a:rPr>
              <a:t> </a:t>
            </a:r>
            <a:r>
              <a:rPr lang="en-US" dirty="0" err="1">
                <a:latin typeface="Baskerville Old Face" pitchFamily="18" charset="0"/>
              </a:rPr>
              <a:t>hubungan</a:t>
            </a:r>
            <a:r>
              <a:rPr lang="en-US" dirty="0">
                <a:latin typeface="Baskerville Old Face" pitchFamily="18" charset="0"/>
              </a:rPr>
              <a:t> (</a:t>
            </a:r>
            <a:r>
              <a:rPr lang="en-US" dirty="0" err="1">
                <a:latin typeface="Baskerville Old Face" pitchFamily="18" charset="0"/>
              </a:rPr>
              <a:t>bekerjasama</a:t>
            </a:r>
            <a:r>
              <a:rPr lang="en-US" dirty="0">
                <a:latin typeface="Baskerville Old Face" pitchFamily="18" charset="0"/>
              </a:rPr>
              <a:t>) </a:t>
            </a:r>
            <a:r>
              <a:rPr lang="en-US" dirty="0" err="1">
                <a:latin typeface="Baskerville Old Face" pitchFamily="18" charset="0"/>
              </a:rPr>
              <a:t>dengan</a:t>
            </a:r>
            <a:r>
              <a:rPr lang="en-US" dirty="0">
                <a:latin typeface="Baskerville Old Face" pitchFamily="18" charset="0"/>
              </a:rPr>
              <a:t> </a:t>
            </a:r>
            <a:r>
              <a:rPr lang="en-US" dirty="0" err="1">
                <a:latin typeface="Baskerville Old Face" pitchFamily="18" charset="0"/>
              </a:rPr>
              <a:t>orang</a:t>
            </a:r>
            <a:r>
              <a:rPr lang="en-US" dirty="0">
                <a:latin typeface="Baskerville Old Face" pitchFamily="18" charset="0"/>
              </a:rPr>
              <a:t> lain (</a:t>
            </a:r>
            <a:r>
              <a:rPr lang="en-US" dirty="0" err="1">
                <a:latin typeface="Baskerville Old Face" pitchFamily="18" charset="0"/>
              </a:rPr>
              <a:t>Golemen</a:t>
            </a:r>
            <a:r>
              <a:rPr lang="en-US" dirty="0">
                <a:latin typeface="Baskerville Old Face" pitchFamily="18" charset="0"/>
              </a:rPr>
              <a:t>, 1998). </a:t>
            </a:r>
            <a:endParaRPr lang="id-ID" dirty="0">
              <a:latin typeface="Baskerville Old Face" pitchFamily="18" charset="0"/>
            </a:endParaRPr>
          </a:p>
          <a:p>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lstStyle/>
          <a:p>
            <a:r>
              <a:rPr lang="id-ID" dirty="0">
                <a:latin typeface="Baskerville Old Face" pitchFamily="18" charset="0"/>
              </a:rPr>
              <a:t>Cooper &amp; Sawaf, menyatakan bahwa kecerdasan emosional merupakan kemampuan merasakan, memahami, dan secara efektif menerapkan daya dan kepekaan emosi sebagai sumber energi, informasi, koneksi, dan pengaruh manusia (Abd Kadim: 2011). </a:t>
            </a:r>
          </a:p>
          <a:p>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en-US" dirty="0" smtClean="0">
                <a:latin typeface="Baskerville Old Face" pitchFamily="18" charset="0"/>
              </a:rPr>
              <a:t>S</a:t>
            </a:r>
            <a:r>
              <a:rPr lang="id-ID" dirty="0">
                <a:latin typeface="Baskerville Old Face" pitchFamily="18" charset="0"/>
              </a:rPr>
              <a:t>alovey</a:t>
            </a:r>
            <a:r>
              <a:rPr lang="en-US" dirty="0">
                <a:latin typeface="Baskerville Old Face" pitchFamily="18" charset="0"/>
              </a:rPr>
              <a:t> </a:t>
            </a:r>
            <a:r>
              <a:rPr lang="en-US" dirty="0" err="1">
                <a:latin typeface="Baskerville Old Face" pitchFamily="18" charset="0"/>
              </a:rPr>
              <a:t>dan</a:t>
            </a:r>
            <a:r>
              <a:rPr lang="en-US" dirty="0">
                <a:latin typeface="Baskerville Old Face" pitchFamily="18" charset="0"/>
              </a:rPr>
              <a:t> Mayer</a:t>
            </a:r>
            <a:r>
              <a:rPr lang="id-ID" dirty="0">
                <a:latin typeface="Baskerville Old Face" pitchFamily="18" charset="0"/>
              </a:rPr>
              <a:t> </a:t>
            </a:r>
            <a:r>
              <a:rPr lang="id-ID" dirty="0" smtClean="0">
                <a:latin typeface="Baskerville Old Face" pitchFamily="18" charset="0"/>
              </a:rPr>
              <a:t> </a:t>
            </a:r>
            <a:r>
              <a:rPr lang="id-ID" dirty="0">
                <a:latin typeface="Baskerville Old Face" pitchFamily="18" charset="0"/>
              </a:rPr>
              <a:t>mendefinisikan kecerdasan emosional sebagai k</a:t>
            </a:r>
            <a:r>
              <a:rPr lang="en-US" dirty="0" err="1">
                <a:latin typeface="Baskerville Old Face" pitchFamily="18" charset="0"/>
              </a:rPr>
              <a:t>apasitas</a:t>
            </a:r>
            <a:r>
              <a:rPr lang="en-US" dirty="0">
                <a:latin typeface="Baskerville Old Face" pitchFamily="18" charset="0"/>
              </a:rPr>
              <a:t> </a:t>
            </a:r>
            <a:r>
              <a:rPr lang="en-US" dirty="0" err="1">
                <a:latin typeface="Baskerville Old Face" pitchFamily="18" charset="0"/>
              </a:rPr>
              <a:t>untuk</a:t>
            </a:r>
            <a:r>
              <a:rPr lang="en-US" dirty="0">
                <a:latin typeface="Baskerville Old Face" pitchFamily="18" charset="0"/>
              </a:rPr>
              <a:t> </a:t>
            </a:r>
            <a:r>
              <a:rPr lang="en-US" dirty="0" err="1">
                <a:latin typeface="Baskerville Old Face" pitchFamily="18" charset="0"/>
              </a:rPr>
              <a:t>memproses</a:t>
            </a:r>
            <a:r>
              <a:rPr lang="en-US" dirty="0">
                <a:latin typeface="Baskerville Old Face" pitchFamily="18" charset="0"/>
              </a:rPr>
              <a:t> </a:t>
            </a:r>
            <a:r>
              <a:rPr lang="en-US" dirty="0" err="1">
                <a:latin typeface="Baskerville Old Face" pitchFamily="18" charset="0"/>
              </a:rPr>
              <a:t>informasi</a:t>
            </a:r>
            <a:r>
              <a:rPr lang="en-US" dirty="0">
                <a:latin typeface="Baskerville Old Face" pitchFamily="18" charset="0"/>
              </a:rPr>
              <a:t> </a:t>
            </a:r>
            <a:r>
              <a:rPr lang="en-US" dirty="0" err="1">
                <a:latin typeface="Baskerville Old Face" pitchFamily="18" charset="0"/>
              </a:rPr>
              <a:t>emosional</a:t>
            </a:r>
            <a:r>
              <a:rPr lang="en-US" dirty="0">
                <a:latin typeface="Baskerville Old Face" pitchFamily="18" charset="0"/>
              </a:rPr>
              <a:t> </a:t>
            </a:r>
            <a:r>
              <a:rPr lang="en-US" dirty="0" err="1">
                <a:latin typeface="Baskerville Old Face" pitchFamily="18" charset="0"/>
              </a:rPr>
              <a:t>secara</a:t>
            </a:r>
            <a:r>
              <a:rPr lang="en-US" dirty="0">
                <a:latin typeface="Baskerville Old Face" pitchFamily="18" charset="0"/>
              </a:rPr>
              <a:t> </a:t>
            </a:r>
            <a:r>
              <a:rPr lang="en-US" dirty="0" err="1">
                <a:latin typeface="Baskerville Old Face" pitchFamily="18" charset="0"/>
              </a:rPr>
              <a:t>akurat</a:t>
            </a:r>
            <a:r>
              <a:rPr lang="en-US" dirty="0">
                <a:latin typeface="Baskerville Old Face" pitchFamily="18" charset="0"/>
              </a:rPr>
              <a:t> </a:t>
            </a:r>
            <a:r>
              <a:rPr lang="en-US" dirty="0" err="1">
                <a:latin typeface="Baskerville Old Face" pitchFamily="18" charset="0"/>
              </a:rPr>
              <a:t>dan</a:t>
            </a:r>
            <a:r>
              <a:rPr lang="en-US" dirty="0">
                <a:latin typeface="Baskerville Old Face" pitchFamily="18" charset="0"/>
              </a:rPr>
              <a:t> </a:t>
            </a:r>
            <a:r>
              <a:rPr lang="en-US" dirty="0" err="1">
                <a:latin typeface="Baskerville Old Face" pitchFamily="18" charset="0"/>
              </a:rPr>
              <a:t>efisien</a:t>
            </a:r>
            <a:r>
              <a:rPr lang="en-US" dirty="0">
                <a:latin typeface="Baskerville Old Face" pitchFamily="18" charset="0"/>
              </a:rPr>
              <a:t>, </a:t>
            </a:r>
            <a:r>
              <a:rPr lang="en-US" dirty="0" err="1">
                <a:latin typeface="Baskerville Old Face" pitchFamily="18" charset="0"/>
              </a:rPr>
              <a:t>termasuk</a:t>
            </a:r>
            <a:r>
              <a:rPr lang="en-US" dirty="0">
                <a:latin typeface="Baskerville Old Face" pitchFamily="18" charset="0"/>
              </a:rPr>
              <a:t> </a:t>
            </a:r>
            <a:r>
              <a:rPr lang="en-US" dirty="0" err="1">
                <a:latin typeface="Baskerville Old Face" pitchFamily="18" charset="0"/>
              </a:rPr>
              <a:t>informasi</a:t>
            </a:r>
            <a:r>
              <a:rPr lang="en-US" dirty="0">
                <a:latin typeface="Baskerville Old Face" pitchFamily="18" charset="0"/>
              </a:rPr>
              <a:t> yang </a:t>
            </a:r>
            <a:r>
              <a:rPr lang="en-US" dirty="0" err="1">
                <a:latin typeface="Baskerville Old Face" pitchFamily="18" charset="0"/>
              </a:rPr>
              <a:t>relevan</a:t>
            </a:r>
            <a:r>
              <a:rPr lang="en-US" dirty="0">
                <a:latin typeface="Baskerville Old Face" pitchFamily="18" charset="0"/>
              </a:rPr>
              <a:t> </a:t>
            </a:r>
            <a:r>
              <a:rPr lang="en-US" dirty="0" err="1">
                <a:latin typeface="Baskerville Old Face" pitchFamily="18" charset="0"/>
              </a:rPr>
              <a:t>dengan</a:t>
            </a:r>
            <a:r>
              <a:rPr lang="en-US" dirty="0">
                <a:latin typeface="Baskerville Old Face" pitchFamily="18" charset="0"/>
              </a:rPr>
              <a:t> </a:t>
            </a:r>
            <a:r>
              <a:rPr lang="en-US" dirty="0" err="1">
                <a:latin typeface="Baskerville Old Face" pitchFamily="18" charset="0"/>
              </a:rPr>
              <a:t>pengakuan</a:t>
            </a:r>
            <a:r>
              <a:rPr lang="en-US" dirty="0">
                <a:latin typeface="Baskerville Old Face" pitchFamily="18" charset="0"/>
              </a:rPr>
              <a:t>, </a:t>
            </a:r>
            <a:r>
              <a:rPr lang="en-US" dirty="0" err="1">
                <a:latin typeface="Baskerville Old Face" pitchFamily="18" charset="0"/>
              </a:rPr>
              <a:t>konstruksi</a:t>
            </a:r>
            <a:r>
              <a:rPr lang="en-US" dirty="0">
                <a:latin typeface="Baskerville Old Face" pitchFamily="18" charset="0"/>
              </a:rPr>
              <a:t>, </a:t>
            </a:r>
            <a:r>
              <a:rPr lang="en-US" dirty="0" err="1">
                <a:latin typeface="Baskerville Old Face" pitchFamily="18" charset="0"/>
              </a:rPr>
              <a:t>dan</a:t>
            </a:r>
            <a:r>
              <a:rPr lang="en-US" dirty="0">
                <a:latin typeface="Baskerville Old Face" pitchFamily="18" charset="0"/>
              </a:rPr>
              <a:t> </a:t>
            </a:r>
            <a:r>
              <a:rPr lang="en-US" dirty="0" err="1">
                <a:latin typeface="Baskerville Old Face" pitchFamily="18" charset="0"/>
              </a:rPr>
              <a:t>regulasi</a:t>
            </a:r>
            <a:r>
              <a:rPr lang="en-US" dirty="0">
                <a:latin typeface="Baskerville Old Face" pitchFamily="18" charset="0"/>
              </a:rPr>
              <a:t> </a:t>
            </a:r>
            <a:r>
              <a:rPr lang="en-US" dirty="0" err="1">
                <a:latin typeface="Baskerville Old Face" pitchFamily="18" charset="0"/>
              </a:rPr>
              <a:t>emosi</a:t>
            </a:r>
            <a:r>
              <a:rPr lang="en-US" dirty="0">
                <a:latin typeface="Baskerville Old Face" pitchFamily="18" charset="0"/>
              </a:rPr>
              <a:t> </a:t>
            </a:r>
            <a:r>
              <a:rPr lang="en-US" dirty="0" err="1">
                <a:latin typeface="Baskerville Old Face" pitchFamily="18" charset="0"/>
              </a:rPr>
              <a:t>dalam</a:t>
            </a:r>
            <a:r>
              <a:rPr lang="en-US" dirty="0">
                <a:latin typeface="Baskerville Old Face" pitchFamily="18" charset="0"/>
              </a:rPr>
              <a:t> </a:t>
            </a:r>
            <a:r>
              <a:rPr lang="en-US" dirty="0" err="1">
                <a:latin typeface="Baskerville Old Face" pitchFamily="18" charset="0"/>
              </a:rPr>
              <a:t>diri</a:t>
            </a:r>
            <a:r>
              <a:rPr lang="en-US" dirty="0">
                <a:latin typeface="Baskerville Old Face" pitchFamily="18" charset="0"/>
              </a:rPr>
              <a:t> </a:t>
            </a:r>
            <a:r>
              <a:rPr lang="en-US" dirty="0" err="1">
                <a:latin typeface="Baskerville Old Face" pitchFamily="18" charset="0"/>
              </a:rPr>
              <a:t>sendiri</a:t>
            </a:r>
            <a:r>
              <a:rPr lang="en-US" dirty="0">
                <a:latin typeface="Baskerville Old Face" pitchFamily="18" charset="0"/>
              </a:rPr>
              <a:t> </a:t>
            </a:r>
            <a:r>
              <a:rPr lang="en-US" dirty="0" err="1">
                <a:latin typeface="Baskerville Old Face" pitchFamily="18" charset="0"/>
              </a:rPr>
              <a:t>dan</a:t>
            </a:r>
            <a:r>
              <a:rPr lang="en-US" dirty="0">
                <a:latin typeface="Baskerville Old Face" pitchFamily="18" charset="0"/>
              </a:rPr>
              <a:t> </a:t>
            </a:r>
            <a:r>
              <a:rPr lang="en-US" dirty="0" err="1">
                <a:latin typeface="Baskerville Old Face" pitchFamily="18" charset="0"/>
              </a:rPr>
              <a:t>orang</a:t>
            </a:r>
            <a:r>
              <a:rPr lang="en-US" dirty="0">
                <a:latin typeface="Baskerville Old Face" pitchFamily="18" charset="0"/>
              </a:rPr>
              <a:t> lain</a:t>
            </a:r>
            <a:r>
              <a:rPr lang="id-ID" dirty="0">
                <a:latin typeface="Baskerville Old Face" pitchFamily="18" charset="0"/>
              </a:rPr>
              <a:t> (</a:t>
            </a:r>
            <a:r>
              <a:rPr lang="en-US" dirty="0">
                <a:latin typeface="Baskerville Old Face" pitchFamily="18" charset="0"/>
              </a:rPr>
              <a:t>Elizabeth J. </a:t>
            </a:r>
            <a:r>
              <a:rPr lang="en-US" dirty="0" err="1">
                <a:latin typeface="Baskerville Old Face" pitchFamily="18" charset="0"/>
              </a:rPr>
              <a:t>Rozell</a:t>
            </a:r>
            <a:r>
              <a:rPr lang="en-US" dirty="0">
                <a:latin typeface="Baskerville Old Face" pitchFamily="18" charset="0"/>
              </a:rPr>
              <a:t> and Wesley A. Scroggins</a:t>
            </a:r>
            <a:r>
              <a:rPr lang="id-ID" dirty="0">
                <a:latin typeface="Baskerville Old Face" pitchFamily="18" charset="0"/>
              </a:rPr>
              <a:t>, 2009).</a:t>
            </a:r>
          </a:p>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a:latin typeface="Baskerville Old Face" pitchFamily="18" charset="0"/>
              </a:rPr>
              <a:t>L. Melita Prati dkk (2003) mengatakan bahwa kecerdasan emosional adalah refleksi dari kemampuan membaca dan memahami orang lain dalam kontek sosial, untuk mendeteksi nuansa dari reaksi emosional, dan memanfaatkan pengetahuan tersebut untuk mempengaruhi orang lain melalui regulasi emosi dan kontrol. </a:t>
            </a:r>
          </a:p>
          <a:p>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id-ID" sz="4000" b="1" dirty="0">
                <a:latin typeface="Baskerville Old Face" pitchFamily="18" charset="0"/>
              </a:rPr>
              <a:t>Variabel Kecerdasan </a:t>
            </a:r>
            <a:r>
              <a:rPr lang="id-ID" sz="4000" b="1" dirty="0" smtClean="0">
                <a:latin typeface="Baskerville Old Face" pitchFamily="18" charset="0"/>
              </a:rPr>
              <a:t>Emosional</a:t>
            </a:r>
            <a:endParaRPr lang="id-ID" sz="4000" dirty="0">
              <a:latin typeface="Baskerville Old Face" pitchFamily="18" charset="0"/>
            </a:endParaRPr>
          </a:p>
        </p:txBody>
      </p:sp>
      <p:sp>
        <p:nvSpPr>
          <p:cNvPr id="3" name="Content Placeholder 2"/>
          <p:cNvSpPr>
            <a:spLocks noGrp="1"/>
          </p:cNvSpPr>
          <p:nvPr>
            <p:ph sz="quarter" idx="1"/>
          </p:nvPr>
        </p:nvSpPr>
        <p:spPr/>
        <p:txBody>
          <a:bodyPr/>
          <a:lstStyle/>
          <a:p>
            <a:pPr marL="457200" lvl="3" indent="-457200">
              <a:buFont typeface="+mj-lt"/>
              <a:buAutoNum type="arabicPeriod"/>
            </a:pPr>
            <a:r>
              <a:rPr lang="en-US" sz="2800" dirty="0" err="1">
                <a:latin typeface="Baskerville Old Face" pitchFamily="18" charset="0"/>
              </a:rPr>
              <a:t>Menurut</a:t>
            </a:r>
            <a:r>
              <a:rPr lang="en-US" sz="2800" dirty="0">
                <a:latin typeface="Baskerville Old Face" pitchFamily="18" charset="0"/>
              </a:rPr>
              <a:t> S</a:t>
            </a:r>
            <a:r>
              <a:rPr lang="id-ID" sz="2800" dirty="0">
                <a:latin typeface="Baskerville Old Face" pitchFamily="18" charset="0"/>
              </a:rPr>
              <a:t>alovey</a:t>
            </a:r>
            <a:r>
              <a:rPr lang="en-US" sz="2800" dirty="0">
                <a:latin typeface="Baskerville Old Face" pitchFamily="18" charset="0"/>
              </a:rPr>
              <a:t> (</a:t>
            </a:r>
            <a:r>
              <a:rPr lang="en-US" sz="2800" dirty="0" err="1">
                <a:latin typeface="Baskerville Old Face" pitchFamily="18" charset="0"/>
              </a:rPr>
              <a:t>dalam</a:t>
            </a:r>
            <a:r>
              <a:rPr lang="en-US" sz="2800" dirty="0">
                <a:latin typeface="Baskerville Old Face" pitchFamily="18" charset="0"/>
              </a:rPr>
              <a:t> </a:t>
            </a:r>
            <a:r>
              <a:rPr lang="en-US" sz="2800" dirty="0" err="1">
                <a:latin typeface="Baskerville Old Face" pitchFamily="18" charset="0"/>
              </a:rPr>
              <a:t>Golemen</a:t>
            </a:r>
            <a:r>
              <a:rPr lang="id-ID" sz="2800" dirty="0">
                <a:latin typeface="Baskerville Old Face" pitchFamily="18" charset="0"/>
              </a:rPr>
              <a:t> 2002</a:t>
            </a:r>
            <a:r>
              <a:rPr lang="en-US" sz="2800" dirty="0">
                <a:latin typeface="Baskerville Old Face" pitchFamily="18" charset="0"/>
              </a:rPr>
              <a:t>) </a:t>
            </a:r>
            <a:r>
              <a:rPr lang="en-US" sz="2800" dirty="0" err="1">
                <a:latin typeface="Baskerville Old Face" pitchFamily="18" charset="0"/>
              </a:rPr>
              <a:t>terdapat</a:t>
            </a:r>
            <a:r>
              <a:rPr lang="en-US" sz="2800" dirty="0">
                <a:latin typeface="Baskerville Old Face" pitchFamily="18" charset="0"/>
              </a:rPr>
              <a:t> lima </a:t>
            </a:r>
            <a:r>
              <a:rPr lang="en-US" sz="2800" dirty="0" err="1">
                <a:latin typeface="Baskerville Old Face" pitchFamily="18" charset="0"/>
              </a:rPr>
              <a:t>faktor</a:t>
            </a:r>
            <a:r>
              <a:rPr lang="en-US" sz="2800" dirty="0">
                <a:latin typeface="Baskerville Old Face" pitchFamily="18" charset="0"/>
              </a:rPr>
              <a:t> </a:t>
            </a:r>
            <a:r>
              <a:rPr lang="en-US" sz="2800" dirty="0" err="1">
                <a:latin typeface="Baskerville Old Face" pitchFamily="18" charset="0"/>
              </a:rPr>
              <a:t>dalam</a:t>
            </a:r>
            <a:r>
              <a:rPr lang="en-US" sz="2800" dirty="0">
                <a:latin typeface="Baskerville Old Face" pitchFamily="18" charset="0"/>
              </a:rPr>
              <a:t> </a:t>
            </a:r>
            <a:r>
              <a:rPr lang="en-US" sz="2800" dirty="0" err="1">
                <a:latin typeface="Baskerville Old Face" pitchFamily="18" charset="0"/>
              </a:rPr>
              <a:t>kecerdasan</a:t>
            </a:r>
            <a:r>
              <a:rPr lang="en-US" sz="2800" dirty="0">
                <a:latin typeface="Baskerville Old Face" pitchFamily="18" charset="0"/>
              </a:rPr>
              <a:t> </a:t>
            </a:r>
            <a:r>
              <a:rPr lang="en-US" sz="2800" dirty="0" err="1">
                <a:latin typeface="Baskerville Old Face" pitchFamily="18" charset="0"/>
              </a:rPr>
              <a:t>emosional</a:t>
            </a:r>
            <a:r>
              <a:rPr lang="en-US" sz="2800" dirty="0">
                <a:latin typeface="Baskerville Old Face" pitchFamily="18" charset="0"/>
              </a:rPr>
              <a:t> </a:t>
            </a:r>
            <a:r>
              <a:rPr lang="en-US" sz="2800" dirty="0" err="1">
                <a:latin typeface="Baskerville Old Face" pitchFamily="18" charset="0"/>
              </a:rPr>
              <a:t>yaitu</a:t>
            </a:r>
            <a:r>
              <a:rPr lang="en-US" sz="2800" dirty="0">
                <a:latin typeface="Baskerville Old Face" pitchFamily="18" charset="0"/>
              </a:rPr>
              <a:t>:</a:t>
            </a:r>
            <a:endParaRPr lang="id-ID" sz="2800" dirty="0">
              <a:latin typeface="Baskerville Old Face" pitchFamily="18" charset="0"/>
            </a:endParaRPr>
          </a:p>
          <a:p>
            <a:pPr marL="901700"/>
            <a:r>
              <a:rPr lang="en-US" sz="2800" dirty="0" err="1">
                <a:latin typeface="Baskerville Old Face" pitchFamily="18" charset="0"/>
              </a:rPr>
              <a:t>Mengenali</a:t>
            </a:r>
            <a:r>
              <a:rPr lang="en-US" sz="2800" dirty="0">
                <a:latin typeface="Baskerville Old Face" pitchFamily="18" charset="0"/>
              </a:rPr>
              <a:t> </a:t>
            </a:r>
            <a:r>
              <a:rPr lang="en-US" sz="2800" dirty="0" err="1">
                <a:latin typeface="Baskerville Old Face" pitchFamily="18" charset="0"/>
              </a:rPr>
              <a:t>emosi</a:t>
            </a:r>
            <a:r>
              <a:rPr lang="en-US" sz="2800" dirty="0">
                <a:latin typeface="Baskerville Old Face" pitchFamily="18" charset="0"/>
              </a:rPr>
              <a:t> </a:t>
            </a:r>
            <a:r>
              <a:rPr lang="en-US" sz="2800" dirty="0" err="1" smtClean="0">
                <a:latin typeface="Baskerville Old Face" pitchFamily="18" charset="0"/>
              </a:rPr>
              <a:t>diri</a:t>
            </a:r>
            <a:r>
              <a:rPr lang="id-ID" sz="2800" dirty="0" smtClean="0">
                <a:latin typeface="Baskerville Old Face" pitchFamily="18" charset="0"/>
              </a:rPr>
              <a:t>, </a:t>
            </a:r>
            <a:r>
              <a:rPr lang="en-US" sz="2800" dirty="0" err="1">
                <a:latin typeface="Baskerville Old Face" pitchFamily="18" charset="0"/>
              </a:rPr>
              <a:t>Yaitu</a:t>
            </a:r>
            <a:r>
              <a:rPr lang="en-US" sz="2800" dirty="0">
                <a:latin typeface="Baskerville Old Face" pitchFamily="18" charset="0"/>
              </a:rPr>
              <a:t> </a:t>
            </a:r>
            <a:r>
              <a:rPr lang="en-US" sz="2800" dirty="0" err="1">
                <a:latin typeface="Baskerville Old Face" pitchFamily="18" charset="0"/>
              </a:rPr>
              <a:t>kesadaran</a:t>
            </a:r>
            <a:r>
              <a:rPr lang="en-US" sz="2800" dirty="0">
                <a:latin typeface="Baskerville Old Face" pitchFamily="18" charset="0"/>
              </a:rPr>
              <a:t> </a:t>
            </a:r>
            <a:r>
              <a:rPr lang="en-US" sz="2800" dirty="0" err="1">
                <a:latin typeface="Baskerville Old Face" pitchFamily="18" charset="0"/>
              </a:rPr>
              <a:t>diri</a:t>
            </a:r>
            <a:r>
              <a:rPr lang="en-US" sz="2800" dirty="0">
                <a:latin typeface="Baskerville Old Face" pitchFamily="18" charset="0"/>
              </a:rPr>
              <a:t> </a:t>
            </a:r>
            <a:r>
              <a:rPr lang="en-US" sz="2800" dirty="0" err="1">
                <a:latin typeface="Baskerville Old Face" pitchFamily="18" charset="0"/>
              </a:rPr>
              <a:t>atau</a:t>
            </a:r>
            <a:r>
              <a:rPr lang="en-US" sz="2800" dirty="0">
                <a:latin typeface="Baskerville Old Face" pitchFamily="18" charset="0"/>
              </a:rPr>
              <a:t> </a:t>
            </a:r>
            <a:r>
              <a:rPr lang="en-US" sz="2800" dirty="0" err="1">
                <a:latin typeface="Baskerville Old Face" pitchFamily="18" charset="0"/>
              </a:rPr>
              <a:t>kemampuan</a:t>
            </a:r>
            <a:r>
              <a:rPr lang="en-US" sz="2800" dirty="0">
                <a:latin typeface="Baskerville Old Face" pitchFamily="18" charset="0"/>
              </a:rPr>
              <a:t> </a:t>
            </a:r>
            <a:r>
              <a:rPr lang="en-US" sz="2800" dirty="0" err="1">
                <a:latin typeface="Baskerville Old Face" pitchFamily="18" charset="0"/>
              </a:rPr>
              <a:t>untuk</a:t>
            </a:r>
            <a:r>
              <a:rPr lang="en-US" sz="2800" dirty="0">
                <a:latin typeface="Baskerville Old Face" pitchFamily="18" charset="0"/>
              </a:rPr>
              <a:t> </a:t>
            </a:r>
            <a:r>
              <a:rPr lang="en-US" sz="2800" dirty="0" err="1">
                <a:latin typeface="Baskerville Old Face" pitchFamily="18" charset="0"/>
              </a:rPr>
              <a:t>mengenali</a:t>
            </a:r>
            <a:r>
              <a:rPr lang="en-US" sz="2800" dirty="0">
                <a:latin typeface="Baskerville Old Face" pitchFamily="18" charset="0"/>
              </a:rPr>
              <a:t> </a:t>
            </a:r>
            <a:r>
              <a:rPr lang="en-US" sz="2800" dirty="0" err="1">
                <a:latin typeface="Baskerville Old Face" pitchFamily="18" charset="0"/>
              </a:rPr>
              <a:t>perasaan</a:t>
            </a:r>
            <a:r>
              <a:rPr lang="en-US" sz="2800" dirty="0">
                <a:latin typeface="Baskerville Old Face" pitchFamily="18" charset="0"/>
              </a:rPr>
              <a:t> </a:t>
            </a:r>
            <a:r>
              <a:rPr lang="en-US" sz="2800" dirty="0" err="1">
                <a:latin typeface="Baskerville Old Face" pitchFamily="18" charset="0"/>
              </a:rPr>
              <a:t>sewaktu</a:t>
            </a:r>
            <a:r>
              <a:rPr lang="en-US" sz="2800" dirty="0">
                <a:latin typeface="Baskerville Old Face" pitchFamily="18" charset="0"/>
              </a:rPr>
              <a:t> </a:t>
            </a:r>
            <a:r>
              <a:rPr lang="en-US" sz="2800" dirty="0" err="1">
                <a:latin typeface="Baskerville Old Face" pitchFamily="18" charset="0"/>
              </a:rPr>
              <a:t>perasaan</a:t>
            </a:r>
            <a:r>
              <a:rPr lang="en-US" sz="2800" dirty="0">
                <a:latin typeface="Baskerville Old Face" pitchFamily="18" charset="0"/>
              </a:rPr>
              <a:t> </a:t>
            </a:r>
            <a:r>
              <a:rPr lang="en-US" sz="2800" dirty="0" err="1">
                <a:latin typeface="Baskerville Old Face" pitchFamily="18" charset="0"/>
              </a:rPr>
              <a:t>itu</a:t>
            </a:r>
            <a:r>
              <a:rPr lang="en-US" sz="2800" dirty="0">
                <a:latin typeface="Baskerville Old Face" pitchFamily="18" charset="0"/>
              </a:rPr>
              <a:t> </a:t>
            </a:r>
            <a:r>
              <a:rPr lang="en-US" sz="2800" dirty="0" err="1" smtClean="0">
                <a:latin typeface="Baskerville Old Face" pitchFamily="18" charset="0"/>
              </a:rPr>
              <a:t>terjadi</a:t>
            </a:r>
            <a:endParaRPr lang="id-ID" sz="2800" dirty="0" smtClean="0">
              <a:latin typeface="Baskerville Old Face" pitchFamily="18" charset="0"/>
            </a:endParaRPr>
          </a:p>
          <a:p>
            <a:pPr marL="901700"/>
            <a:r>
              <a:rPr lang="en-US" sz="2800" dirty="0" err="1">
                <a:latin typeface="Baskerville Old Face" pitchFamily="18" charset="0"/>
              </a:rPr>
              <a:t>Mengelo</a:t>
            </a:r>
            <a:r>
              <a:rPr lang="id-ID" sz="2800" dirty="0">
                <a:latin typeface="Baskerville Old Face" pitchFamily="18" charset="0"/>
              </a:rPr>
              <a:t>l</a:t>
            </a:r>
            <a:r>
              <a:rPr lang="en-US" sz="2800" dirty="0">
                <a:latin typeface="Baskerville Old Face" pitchFamily="18" charset="0"/>
              </a:rPr>
              <a:t>a </a:t>
            </a:r>
            <a:r>
              <a:rPr lang="en-US" sz="2800" dirty="0" err="1">
                <a:latin typeface="Baskerville Old Face" pitchFamily="18" charset="0"/>
              </a:rPr>
              <a:t>emosi</a:t>
            </a:r>
            <a:r>
              <a:rPr lang="en-US" sz="2800" dirty="0">
                <a:latin typeface="Baskerville Old Face" pitchFamily="18" charset="0"/>
              </a:rPr>
              <a:t>. </a:t>
            </a:r>
            <a:r>
              <a:rPr lang="en-US" sz="2800" dirty="0" err="1">
                <a:latin typeface="Baskerville Old Face" pitchFamily="18" charset="0"/>
              </a:rPr>
              <a:t>Yaitu</a:t>
            </a:r>
            <a:r>
              <a:rPr lang="en-US" sz="2800" dirty="0">
                <a:latin typeface="Baskerville Old Face" pitchFamily="18" charset="0"/>
              </a:rPr>
              <a:t> </a:t>
            </a:r>
            <a:r>
              <a:rPr lang="en-US" sz="2800" dirty="0" err="1">
                <a:latin typeface="Baskerville Old Face" pitchFamily="18" charset="0"/>
              </a:rPr>
              <a:t>kemampuan</a:t>
            </a:r>
            <a:r>
              <a:rPr lang="en-US" sz="2800" dirty="0">
                <a:latin typeface="Baskerville Old Face" pitchFamily="18" charset="0"/>
              </a:rPr>
              <a:t> </a:t>
            </a:r>
            <a:r>
              <a:rPr lang="en-US" sz="2800" dirty="0" err="1">
                <a:latin typeface="Baskerville Old Face" pitchFamily="18" charset="0"/>
              </a:rPr>
              <a:t>menangani</a:t>
            </a:r>
            <a:r>
              <a:rPr lang="en-US" sz="2800" dirty="0">
                <a:latin typeface="Baskerville Old Face" pitchFamily="18" charset="0"/>
              </a:rPr>
              <a:t> agar </a:t>
            </a:r>
            <a:r>
              <a:rPr lang="en-US" sz="2800" dirty="0" err="1">
                <a:latin typeface="Baskerville Old Face" pitchFamily="18" charset="0"/>
              </a:rPr>
              <a:t>perasaan</a:t>
            </a:r>
            <a:r>
              <a:rPr lang="en-US" sz="2800" dirty="0">
                <a:latin typeface="Baskerville Old Face" pitchFamily="18" charset="0"/>
              </a:rPr>
              <a:t> </a:t>
            </a:r>
            <a:r>
              <a:rPr lang="en-US" sz="2800" dirty="0" err="1">
                <a:latin typeface="Baskerville Old Face" pitchFamily="18" charset="0"/>
              </a:rPr>
              <a:t>dapat</a:t>
            </a:r>
            <a:r>
              <a:rPr lang="en-US" sz="2800" dirty="0">
                <a:latin typeface="Baskerville Old Face" pitchFamily="18" charset="0"/>
              </a:rPr>
              <a:t> </a:t>
            </a:r>
            <a:r>
              <a:rPr lang="en-US" sz="2800" dirty="0" err="1">
                <a:latin typeface="Baskerville Old Face" pitchFamily="18" charset="0"/>
              </a:rPr>
              <a:t>terungkap</a:t>
            </a:r>
            <a:r>
              <a:rPr lang="en-US" sz="2800" dirty="0">
                <a:latin typeface="Baskerville Old Face" pitchFamily="18" charset="0"/>
              </a:rPr>
              <a:t> </a:t>
            </a:r>
            <a:r>
              <a:rPr lang="en-US" sz="2800" dirty="0" err="1">
                <a:latin typeface="Baskerville Old Face" pitchFamily="18" charset="0"/>
              </a:rPr>
              <a:t>dengan</a:t>
            </a:r>
            <a:r>
              <a:rPr lang="en-US" sz="2800" dirty="0">
                <a:latin typeface="Baskerville Old Face" pitchFamily="18" charset="0"/>
              </a:rPr>
              <a:t> pas </a:t>
            </a:r>
            <a:r>
              <a:rPr lang="en-US" sz="2800" dirty="0" err="1">
                <a:latin typeface="Baskerville Old Face" pitchFamily="18" charset="0"/>
              </a:rPr>
              <a:t>atau</a:t>
            </a:r>
            <a:r>
              <a:rPr lang="en-US" sz="2800" dirty="0">
                <a:latin typeface="Baskerville Old Face" pitchFamily="18" charset="0"/>
              </a:rPr>
              <a:t> </a:t>
            </a:r>
            <a:r>
              <a:rPr lang="en-US" sz="2800" dirty="0" err="1">
                <a:latin typeface="Baskerville Old Face" pitchFamily="18" charset="0"/>
              </a:rPr>
              <a:t>selaras</a:t>
            </a:r>
            <a:r>
              <a:rPr lang="en-US" sz="2800" dirty="0">
                <a:latin typeface="Baskerville Old Face" pitchFamily="18" charset="0"/>
              </a:rPr>
              <a:t> </a:t>
            </a:r>
            <a:r>
              <a:rPr lang="en-US" sz="2800" dirty="0" err="1">
                <a:latin typeface="Baskerville Old Face" pitchFamily="18" charset="0"/>
              </a:rPr>
              <a:t>hingga</a:t>
            </a:r>
            <a:r>
              <a:rPr lang="en-US" sz="2800" dirty="0">
                <a:latin typeface="Baskerville Old Face" pitchFamily="18" charset="0"/>
              </a:rPr>
              <a:t> </a:t>
            </a:r>
            <a:r>
              <a:rPr lang="en-US" sz="2800" dirty="0" err="1">
                <a:latin typeface="Baskerville Old Face" pitchFamily="18" charset="0"/>
              </a:rPr>
              <a:t>tercapai</a:t>
            </a:r>
            <a:r>
              <a:rPr lang="en-US" sz="2800" dirty="0">
                <a:latin typeface="Baskerville Old Face" pitchFamily="18" charset="0"/>
              </a:rPr>
              <a:t> </a:t>
            </a:r>
            <a:r>
              <a:rPr lang="en-US" sz="2800" dirty="0" err="1">
                <a:latin typeface="Baskerville Old Face" pitchFamily="18" charset="0"/>
              </a:rPr>
              <a:t>keseimbangan</a:t>
            </a:r>
            <a:r>
              <a:rPr lang="en-US" sz="2800" dirty="0">
                <a:latin typeface="Baskerville Old Face" pitchFamily="18" charset="0"/>
              </a:rPr>
              <a:t> </a:t>
            </a:r>
            <a:r>
              <a:rPr lang="en-US" sz="2800" dirty="0" err="1">
                <a:latin typeface="Baskerville Old Face" pitchFamily="18" charset="0"/>
              </a:rPr>
              <a:t>dalam</a:t>
            </a:r>
            <a:r>
              <a:rPr lang="en-US" sz="2800" dirty="0">
                <a:latin typeface="Baskerville Old Face" pitchFamily="18" charset="0"/>
              </a:rPr>
              <a:t> </a:t>
            </a:r>
            <a:r>
              <a:rPr lang="en-US" sz="2800" dirty="0" err="1">
                <a:latin typeface="Baskerville Old Face" pitchFamily="18" charset="0"/>
              </a:rPr>
              <a:t>diri</a:t>
            </a:r>
            <a:r>
              <a:rPr lang="en-US" sz="2800" dirty="0">
                <a:latin typeface="Baskerville Old Face" pitchFamily="18" charset="0"/>
              </a:rPr>
              <a:t> </a:t>
            </a:r>
            <a:r>
              <a:rPr lang="en-US" sz="2800" dirty="0" err="1">
                <a:latin typeface="Baskerville Old Face" pitchFamily="18" charset="0"/>
              </a:rPr>
              <a:t>individu</a:t>
            </a:r>
            <a:endParaRPr lang="id-ID" sz="2800" dirty="0" smtClean="0">
              <a:latin typeface="Baskerville Old Face" pitchFamily="18" charset="0"/>
            </a:endParaRPr>
          </a:p>
          <a:p>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80728"/>
            <a:ext cx="8229600" cy="5145435"/>
          </a:xfrm>
        </p:spPr>
        <p:txBody>
          <a:bodyPr>
            <a:normAutofit fontScale="92500" lnSpcReduction="20000"/>
          </a:bodyPr>
          <a:lstStyle/>
          <a:p>
            <a:r>
              <a:rPr lang="en-US" dirty="0" err="1">
                <a:latin typeface="Baskerville Old Face" pitchFamily="18" charset="0"/>
              </a:rPr>
              <a:t>Memotivasi</a:t>
            </a:r>
            <a:r>
              <a:rPr lang="en-US" dirty="0">
                <a:latin typeface="Baskerville Old Face" pitchFamily="18" charset="0"/>
              </a:rPr>
              <a:t> </a:t>
            </a:r>
            <a:r>
              <a:rPr lang="en-US" dirty="0" err="1">
                <a:latin typeface="Baskerville Old Face" pitchFamily="18" charset="0"/>
              </a:rPr>
              <a:t>diri</a:t>
            </a:r>
            <a:r>
              <a:rPr lang="en-US" dirty="0">
                <a:latin typeface="Baskerville Old Face" pitchFamily="18" charset="0"/>
              </a:rPr>
              <a:t> </a:t>
            </a:r>
            <a:r>
              <a:rPr lang="en-US" dirty="0" err="1">
                <a:latin typeface="Baskerville Old Face" pitchFamily="18" charset="0"/>
              </a:rPr>
              <a:t>sendiri</a:t>
            </a:r>
            <a:r>
              <a:rPr lang="en-US" dirty="0">
                <a:latin typeface="Baskerville Old Face" pitchFamily="18" charset="0"/>
              </a:rPr>
              <a:t>. </a:t>
            </a:r>
            <a:r>
              <a:rPr lang="id-ID" dirty="0">
                <a:latin typeface="Baskerville Old Face" pitchFamily="18" charset="0"/>
              </a:rPr>
              <a:t>K</a:t>
            </a:r>
            <a:r>
              <a:rPr lang="en-US" dirty="0" err="1">
                <a:latin typeface="Baskerville Old Face" pitchFamily="18" charset="0"/>
              </a:rPr>
              <a:t>emampuan</a:t>
            </a:r>
            <a:r>
              <a:rPr lang="en-US" dirty="0">
                <a:latin typeface="Baskerville Old Face" pitchFamily="18" charset="0"/>
              </a:rPr>
              <a:t> </a:t>
            </a:r>
            <a:r>
              <a:rPr lang="en-US" dirty="0" err="1">
                <a:latin typeface="Baskerville Old Face" pitchFamily="18" charset="0"/>
              </a:rPr>
              <a:t>untuk</a:t>
            </a:r>
            <a:r>
              <a:rPr lang="en-US" dirty="0">
                <a:latin typeface="Baskerville Old Face" pitchFamily="18" charset="0"/>
              </a:rPr>
              <a:t> </a:t>
            </a:r>
            <a:r>
              <a:rPr lang="id-ID" dirty="0">
                <a:latin typeface="Baskerville Old Face" pitchFamily="18" charset="0"/>
              </a:rPr>
              <a:t>memotivasi diri sendiri, yaitu memiliki ketekunan untuk menahan diri sendiri terhadap kepuasan dan mengendalikan dorongan hati, serta mempunyai perasaan motivasi yang positif  yaitu antusiasme, gairah, optimis dan keyakinan </a:t>
            </a:r>
            <a:r>
              <a:rPr lang="id-ID" dirty="0" smtClean="0">
                <a:latin typeface="Baskerville Old Face" pitchFamily="18" charset="0"/>
              </a:rPr>
              <a:t>diri.</a:t>
            </a:r>
          </a:p>
          <a:p>
            <a:r>
              <a:rPr lang="en-US" dirty="0" err="1">
                <a:latin typeface="Baskerville Old Face" pitchFamily="18" charset="0"/>
              </a:rPr>
              <a:t>Mengenali</a:t>
            </a:r>
            <a:r>
              <a:rPr lang="en-US" dirty="0">
                <a:latin typeface="Baskerville Old Face" pitchFamily="18" charset="0"/>
              </a:rPr>
              <a:t> </a:t>
            </a:r>
            <a:r>
              <a:rPr lang="en-US" dirty="0" err="1">
                <a:latin typeface="Baskerville Old Face" pitchFamily="18" charset="0"/>
              </a:rPr>
              <a:t>emosi</a:t>
            </a:r>
            <a:r>
              <a:rPr lang="en-US" dirty="0">
                <a:latin typeface="Baskerville Old Face" pitchFamily="18" charset="0"/>
              </a:rPr>
              <a:t> </a:t>
            </a:r>
            <a:r>
              <a:rPr lang="en-US" dirty="0" err="1">
                <a:latin typeface="Baskerville Old Face" pitchFamily="18" charset="0"/>
              </a:rPr>
              <a:t>orang</a:t>
            </a:r>
            <a:r>
              <a:rPr lang="en-US" dirty="0">
                <a:latin typeface="Baskerville Old Face" pitchFamily="18" charset="0"/>
              </a:rPr>
              <a:t> lain. </a:t>
            </a:r>
            <a:r>
              <a:rPr lang="en-US" dirty="0" err="1">
                <a:latin typeface="Baskerville Old Face" pitchFamily="18" charset="0"/>
              </a:rPr>
              <a:t>Kemampuan</a:t>
            </a:r>
            <a:r>
              <a:rPr lang="en-US" dirty="0">
                <a:latin typeface="Baskerville Old Face" pitchFamily="18" charset="0"/>
              </a:rPr>
              <a:t> </a:t>
            </a:r>
            <a:r>
              <a:rPr lang="en-US" dirty="0" err="1">
                <a:latin typeface="Baskerville Old Face" pitchFamily="18" charset="0"/>
              </a:rPr>
              <a:t>untuk</a:t>
            </a:r>
            <a:r>
              <a:rPr lang="en-US" dirty="0">
                <a:latin typeface="Baskerville Old Face" pitchFamily="18" charset="0"/>
              </a:rPr>
              <a:t> </a:t>
            </a:r>
            <a:r>
              <a:rPr lang="en-US" dirty="0" err="1">
                <a:latin typeface="Baskerville Old Face" pitchFamily="18" charset="0"/>
              </a:rPr>
              <a:t>mengena</a:t>
            </a:r>
            <a:r>
              <a:rPr lang="id-ID" dirty="0">
                <a:latin typeface="Baskerville Old Face" pitchFamily="18" charset="0"/>
              </a:rPr>
              <a:t>l</a:t>
            </a:r>
            <a:r>
              <a:rPr lang="en-US" dirty="0" err="1">
                <a:latin typeface="Baskerville Old Face" pitchFamily="18" charset="0"/>
              </a:rPr>
              <a:t>i</a:t>
            </a:r>
            <a:r>
              <a:rPr lang="en-US" dirty="0">
                <a:latin typeface="Baskerville Old Face" pitchFamily="18" charset="0"/>
              </a:rPr>
              <a:t> </a:t>
            </a:r>
            <a:r>
              <a:rPr lang="en-US" dirty="0" err="1">
                <a:latin typeface="Baskerville Old Face" pitchFamily="18" charset="0"/>
              </a:rPr>
              <a:t>orang</a:t>
            </a:r>
            <a:r>
              <a:rPr lang="en-US" dirty="0">
                <a:latin typeface="Baskerville Old Face" pitchFamily="18" charset="0"/>
              </a:rPr>
              <a:t> </a:t>
            </a:r>
            <a:r>
              <a:rPr lang="en-US" dirty="0" err="1">
                <a:latin typeface="Baskerville Old Face" pitchFamily="18" charset="0"/>
              </a:rPr>
              <a:t>disebut</a:t>
            </a:r>
            <a:r>
              <a:rPr lang="en-US" dirty="0">
                <a:latin typeface="Baskerville Old Face" pitchFamily="18" charset="0"/>
              </a:rPr>
              <a:t> </a:t>
            </a:r>
            <a:r>
              <a:rPr lang="en-US" dirty="0" err="1">
                <a:latin typeface="Baskerville Old Face" pitchFamily="18" charset="0"/>
              </a:rPr>
              <a:t>juga</a:t>
            </a:r>
            <a:r>
              <a:rPr lang="en-US" dirty="0">
                <a:latin typeface="Baskerville Old Face" pitchFamily="18" charset="0"/>
              </a:rPr>
              <a:t> </a:t>
            </a:r>
            <a:r>
              <a:rPr lang="en-US" dirty="0" err="1">
                <a:latin typeface="Baskerville Old Face" pitchFamily="18" charset="0"/>
              </a:rPr>
              <a:t>empati</a:t>
            </a:r>
            <a:r>
              <a:rPr lang="en-US" dirty="0">
                <a:latin typeface="Baskerville Old Face" pitchFamily="18" charset="0"/>
              </a:rPr>
              <a:t>. </a:t>
            </a:r>
            <a:r>
              <a:rPr lang="en-US" dirty="0" err="1">
                <a:latin typeface="Baskerville Old Face" pitchFamily="18" charset="0"/>
              </a:rPr>
              <a:t>Individu</a:t>
            </a:r>
            <a:r>
              <a:rPr lang="en-US" dirty="0">
                <a:latin typeface="Baskerville Old Face" pitchFamily="18" charset="0"/>
              </a:rPr>
              <a:t> yang </a:t>
            </a:r>
            <a:r>
              <a:rPr lang="en-US" dirty="0" err="1">
                <a:latin typeface="Baskerville Old Face" pitchFamily="18" charset="0"/>
              </a:rPr>
              <a:t>memiliki</a:t>
            </a:r>
            <a:r>
              <a:rPr lang="en-US" dirty="0">
                <a:latin typeface="Baskerville Old Face" pitchFamily="18" charset="0"/>
              </a:rPr>
              <a:t> </a:t>
            </a:r>
            <a:r>
              <a:rPr lang="en-US" dirty="0" err="1">
                <a:latin typeface="Baskerville Old Face" pitchFamily="18" charset="0"/>
              </a:rPr>
              <a:t>kemampuan</a:t>
            </a:r>
            <a:r>
              <a:rPr lang="en-US" dirty="0">
                <a:latin typeface="Baskerville Old Face" pitchFamily="18" charset="0"/>
              </a:rPr>
              <a:t> </a:t>
            </a:r>
            <a:r>
              <a:rPr lang="en-US" dirty="0" err="1">
                <a:latin typeface="Baskerville Old Face" pitchFamily="18" charset="0"/>
              </a:rPr>
              <a:t>empati</a:t>
            </a:r>
            <a:r>
              <a:rPr lang="en-US" dirty="0">
                <a:latin typeface="Baskerville Old Face" pitchFamily="18" charset="0"/>
              </a:rPr>
              <a:t> </a:t>
            </a:r>
            <a:r>
              <a:rPr lang="en-US" dirty="0" err="1">
                <a:latin typeface="Baskerville Old Face" pitchFamily="18" charset="0"/>
              </a:rPr>
              <a:t>labih</a:t>
            </a:r>
            <a:r>
              <a:rPr lang="en-US" dirty="0">
                <a:latin typeface="Baskerville Old Face" pitchFamily="18" charset="0"/>
              </a:rPr>
              <a:t> </a:t>
            </a:r>
            <a:r>
              <a:rPr lang="en-US" dirty="0" err="1">
                <a:latin typeface="Baskerville Old Face" pitchFamily="18" charset="0"/>
              </a:rPr>
              <a:t>mampu</a:t>
            </a:r>
            <a:r>
              <a:rPr lang="en-US" dirty="0">
                <a:latin typeface="Baskerville Old Face" pitchFamily="18" charset="0"/>
              </a:rPr>
              <a:t> </a:t>
            </a:r>
            <a:r>
              <a:rPr lang="en-US" dirty="0" err="1">
                <a:latin typeface="Baskerville Old Face" pitchFamily="18" charset="0"/>
              </a:rPr>
              <a:t>menangkap</a:t>
            </a:r>
            <a:r>
              <a:rPr lang="en-US" dirty="0">
                <a:latin typeface="Baskerville Old Face" pitchFamily="18" charset="0"/>
              </a:rPr>
              <a:t> </a:t>
            </a:r>
            <a:r>
              <a:rPr lang="en-US" dirty="0" err="1">
                <a:latin typeface="Baskerville Old Face" pitchFamily="18" charset="0"/>
              </a:rPr>
              <a:t>sinyal-sinyal</a:t>
            </a:r>
            <a:r>
              <a:rPr lang="en-US" dirty="0">
                <a:latin typeface="Baskerville Old Face" pitchFamily="18" charset="0"/>
              </a:rPr>
              <a:t> </a:t>
            </a:r>
            <a:r>
              <a:rPr lang="en-US" dirty="0" err="1">
                <a:latin typeface="Baskerville Old Face" pitchFamily="18" charset="0"/>
              </a:rPr>
              <a:t>sosial</a:t>
            </a:r>
            <a:r>
              <a:rPr lang="en-US" dirty="0">
                <a:latin typeface="Baskerville Old Face" pitchFamily="18" charset="0"/>
              </a:rPr>
              <a:t> yang </a:t>
            </a:r>
            <a:r>
              <a:rPr lang="en-US" dirty="0" err="1">
                <a:latin typeface="Baskerville Old Face" pitchFamily="18" charset="0"/>
              </a:rPr>
              <a:t>tersembunyi</a:t>
            </a:r>
            <a:r>
              <a:rPr lang="en-US" dirty="0">
                <a:latin typeface="Baskerville Old Face" pitchFamily="18" charset="0"/>
              </a:rPr>
              <a:t> yang </a:t>
            </a:r>
            <a:r>
              <a:rPr lang="en-US" dirty="0" err="1">
                <a:latin typeface="Baskerville Old Face" pitchFamily="18" charset="0"/>
              </a:rPr>
              <a:t>mengisyaratkan</a:t>
            </a:r>
            <a:r>
              <a:rPr lang="en-US" dirty="0">
                <a:latin typeface="Baskerville Old Face" pitchFamily="18" charset="0"/>
              </a:rPr>
              <a:t> </a:t>
            </a:r>
            <a:r>
              <a:rPr lang="en-US" dirty="0" err="1">
                <a:latin typeface="Baskerville Old Face" pitchFamily="18" charset="0"/>
              </a:rPr>
              <a:t>apa-apa</a:t>
            </a:r>
            <a:r>
              <a:rPr lang="en-US" dirty="0">
                <a:latin typeface="Baskerville Old Face" pitchFamily="18" charset="0"/>
              </a:rPr>
              <a:t> yang </a:t>
            </a:r>
            <a:r>
              <a:rPr lang="en-US" dirty="0" err="1">
                <a:latin typeface="Baskerville Old Face" pitchFamily="18" charset="0"/>
              </a:rPr>
              <a:t>dibutuhkan</a:t>
            </a:r>
            <a:r>
              <a:rPr lang="en-US" dirty="0">
                <a:latin typeface="Baskerville Old Face" pitchFamily="18" charset="0"/>
              </a:rPr>
              <a:t> </a:t>
            </a:r>
            <a:r>
              <a:rPr lang="en-US" dirty="0" err="1">
                <a:latin typeface="Baskerville Old Face" pitchFamily="18" charset="0"/>
              </a:rPr>
              <a:t>orang</a:t>
            </a:r>
            <a:r>
              <a:rPr lang="en-US" dirty="0">
                <a:latin typeface="Baskerville Old Face" pitchFamily="18" charset="0"/>
              </a:rPr>
              <a:t> lain </a:t>
            </a:r>
            <a:r>
              <a:rPr lang="id-ID" dirty="0">
                <a:latin typeface="Baskerville Old Face" pitchFamily="18" charset="0"/>
              </a:rPr>
              <a:t>sehingga mampu menerima pandangan orang </a:t>
            </a:r>
            <a:r>
              <a:rPr lang="id-ID" dirty="0"/>
              <a:t>lain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908720"/>
            <a:ext cx="8229600" cy="4525963"/>
          </a:xfrm>
        </p:spPr>
        <p:txBody>
          <a:bodyPr/>
          <a:lstStyle/>
          <a:p>
            <a:r>
              <a:rPr lang="en-US" dirty="0" err="1">
                <a:latin typeface="Baskerville Old Face" pitchFamily="18" charset="0"/>
              </a:rPr>
              <a:t>Membina</a:t>
            </a:r>
            <a:r>
              <a:rPr lang="en-US" dirty="0">
                <a:latin typeface="Baskerville Old Face" pitchFamily="18" charset="0"/>
              </a:rPr>
              <a:t> </a:t>
            </a:r>
            <a:r>
              <a:rPr lang="en-US" dirty="0" err="1">
                <a:latin typeface="Baskerville Old Face" pitchFamily="18" charset="0"/>
              </a:rPr>
              <a:t>hubungan</a:t>
            </a:r>
            <a:r>
              <a:rPr lang="en-US" dirty="0">
                <a:latin typeface="Baskerville Old Face" pitchFamily="18" charset="0"/>
              </a:rPr>
              <a:t>. </a:t>
            </a:r>
            <a:r>
              <a:rPr lang="en-US" dirty="0" err="1">
                <a:latin typeface="Baskerville Old Face" pitchFamily="18" charset="0"/>
              </a:rPr>
              <a:t>Adalah</a:t>
            </a:r>
            <a:r>
              <a:rPr lang="en-US" dirty="0">
                <a:latin typeface="Baskerville Old Face" pitchFamily="18" charset="0"/>
              </a:rPr>
              <a:t> </a:t>
            </a:r>
            <a:r>
              <a:rPr lang="id-ID" dirty="0" smtClean="0">
                <a:latin typeface="Baskerville Old Face" pitchFamily="18" charset="0"/>
              </a:rPr>
              <a:t>ke</a:t>
            </a:r>
            <a:r>
              <a:rPr lang="en-US" dirty="0" err="1" smtClean="0">
                <a:latin typeface="Baskerville Old Face" pitchFamily="18" charset="0"/>
              </a:rPr>
              <a:t>mampu</a:t>
            </a:r>
            <a:r>
              <a:rPr lang="id-ID" dirty="0" smtClean="0">
                <a:latin typeface="Baskerville Old Face" pitchFamily="18" charset="0"/>
              </a:rPr>
              <a:t>an</a:t>
            </a:r>
            <a:r>
              <a:rPr lang="en-US" dirty="0" smtClean="0">
                <a:latin typeface="Baskerville Old Face" pitchFamily="18" charset="0"/>
              </a:rPr>
              <a:t> </a:t>
            </a:r>
            <a:r>
              <a:rPr lang="en-US" dirty="0" err="1">
                <a:latin typeface="Baskerville Old Face" pitchFamily="18" charset="0"/>
              </a:rPr>
              <a:t>mengenali</a:t>
            </a:r>
            <a:r>
              <a:rPr lang="en-US" dirty="0">
                <a:latin typeface="Baskerville Old Face" pitchFamily="18" charset="0"/>
              </a:rPr>
              <a:t> </a:t>
            </a:r>
            <a:r>
              <a:rPr lang="en-US" dirty="0" err="1">
                <a:latin typeface="Baskerville Old Face" pitchFamily="18" charset="0"/>
              </a:rPr>
              <a:t>emosi</a:t>
            </a:r>
            <a:r>
              <a:rPr lang="en-US" dirty="0">
                <a:latin typeface="Baskerville Old Face" pitchFamily="18" charset="0"/>
              </a:rPr>
              <a:t> </a:t>
            </a:r>
            <a:r>
              <a:rPr lang="en-US" dirty="0" err="1">
                <a:latin typeface="Baskerville Old Face" pitchFamily="18" charset="0"/>
              </a:rPr>
              <a:t>masing-masing</a:t>
            </a:r>
            <a:r>
              <a:rPr lang="en-US" dirty="0">
                <a:latin typeface="Baskerville Old Face" pitchFamily="18" charset="0"/>
              </a:rPr>
              <a:t> </a:t>
            </a:r>
            <a:r>
              <a:rPr lang="en-US" dirty="0" err="1">
                <a:latin typeface="Baskerville Old Face" pitchFamily="18" charset="0"/>
              </a:rPr>
              <a:t>individu</a:t>
            </a:r>
            <a:r>
              <a:rPr lang="en-US" dirty="0">
                <a:latin typeface="Baskerville Old Face" pitchFamily="18" charset="0"/>
              </a:rPr>
              <a:t> </a:t>
            </a:r>
            <a:r>
              <a:rPr lang="en-US" dirty="0" err="1">
                <a:latin typeface="Baskerville Old Face" pitchFamily="18" charset="0"/>
              </a:rPr>
              <a:t>dan</a:t>
            </a:r>
            <a:r>
              <a:rPr lang="en-US" dirty="0">
                <a:latin typeface="Baskerville Old Face" pitchFamily="18" charset="0"/>
              </a:rPr>
              <a:t> </a:t>
            </a:r>
            <a:r>
              <a:rPr lang="en-US" dirty="0" err="1">
                <a:latin typeface="Baskerville Old Face" pitchFamily="18" charset="0"/>
              </a:rPr>
              <a:t>mengendalikannya</a:t>
            </a:r>
            <a:endParaRPr lang="id-ID" dirty="0">
              <a:latin typeface="Baskerville Old Face"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4704"/>
            <a:ext cx="8229600" cy="5361459"/>
          </a:xfrm>
        </p:spPr>
        <p:txBody>
          <a:bodyPr>
            <a:normAutofit/>
          </a:bodyPr>
          <a:lstStyle/>
          <a:p>
            <a:pPr marL="514350" indent="-514350">
              <a:buFont typeface="+mj-lt"/>
              <a:buAutoNum type="arabicPeriod" startAt="2"/>
            </a:pPr>
            <a:r>
              <a:rPr lang="id-ID" sz="2800" dirty="0">
                <a:latin typeface="Baskerville Old Face" pitchFamily="18" charset="0"/>
              </a:rPr>
              <a:t>Menurut Salovey dan Mayer’s (Vanmathy Anbarasan and Mehta Nikhil. K, 2010) terdapat 4 faktor dalam </a:t>
            </a:r>
            <a:r>
              <a:rPr lang="id-ID" sz="2800" dirty="0" smtClean="0">
                <a:latin typeface="Baskerville Old Face" pitchFamily="18" charset="0"/>
              </a:rPr>
              <a:t>Kecerdasan Emosional:</a:t>
            </a:r>
          </a:p>
          <a:p>
            <a:pPr marL="900113" indent="-368300"/>
            <a:r>
              <a:rPr lang="id-ID" sz="2800" dirty="0">
                <a:latin typeface="Baskerville Old Face" pitchFamily="18" charset="0"/>
              </a:rPr>
              <a:t>Persepsi emosional </a:t>
            </a:r>
            <a:r>
              <a:rPr lang="id-ID" sz="2800" i="1" dirty="0">
                <a:latin typeface="Baskerville Old Face" pitchFamily="18" charset="0"/>
              </a:rPr>
              <a:t>(Emotional Perception)</a:t>
            </a:r>
            <a:r>
              <a:rPr lang="id-ID" sz="2800" dirty="0">
                <a:latin typeface="Baskerville Old Face" pitchFamily="18" charset="0"/>
              </a:rPr>
              <a:t>, suatu kemampuan untuk mengetahui dan memahami emosi diri sendiri dan mengekspresikan kebutuhan emosi secara akurat kepada orang </a:t>
            </a:r>
            <a:r>
              <a:rPr lang="id-ID" sz="2800" dirty="0" smtClean="0">
                <a:latin typeface="Baskerville Old Face" pitchFamily="18" charset="0"/>
              </a:rPr>
              <a:t>lain</a:t>
            </a:r>
          </a:p>
          <a:p>
            <a:pPr marL="900113" indent="-368300"/>
            <a:r>
              <a:rPr lang="id-ID" sz="2800" dirty="0">
                <a:latin typeface="Baskerville Old Face" pitchFamily="18" charset="0"/>
              </a:rPr>
              <a:t>Asimilasi Emosional </a:t>
            </a:r>
            <a:r>
              <a:rPr lang="id-ID" sz="2800" i="1" dirty="0">
                <a:latin typeface="Baskerville Old Face" pitchFamily="18" charset="0"/>
              </a:rPr>
              <a:t>(Emotional Assimilation)</a:t>
            </a:r>
            <a:r>
              <a:rPr lang="id-ID" sz="2800" dirty="0">
                <a:latin typeface="Baskerville Old Face" pitchFamily="18" charset="0"/>
              </a:rPr>
              <a:t>, kemampuan untuk membedakan masing-masing emosi dan memprioritaskannya dimana akan mempengaruhi proses berpikir mereka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836712"/>
            <a:ext cx="8229600" cy="5246043"/>
          </a:xfrm>
        </p:spPr>
        <p:txBody>
          <a:bodyPr/>
          <a:lstStyle/>
          <a:p>
            <a:r>
              <a:rPr lang="id-ID" dirty="0">
                <a:latin typeface="Baskerville Old Face" pitchFamily="18" charset="0"/>
              </a:rPr>
              <a:t>Pemahaman Emosi </a:t>
            </a:r>
            <a:r>
              <a:rPr lang="id-ID" i="1" dirty="0">
                <a:latin typeface="Baskerville Old Face" pitchFamily="18" charset="0"/>
              </a:rPr>
              <a:t>(Emotional Understandings)</a:t>
            </a:r>
            <a:r>
              <a:rPr lang="id-ID" dirty="0">
                <a:latin typeface="Baskerville Old Face" pitchFamily="18" charset="0"/>
              </a:rPr>
              <a:t>, kemampuan untuk merasionalisasikan emosi yang kompleks dan kemampuan untuk mengenali transisi dari satu ke yang </a:t>
            </a:r>
            <a:r>
              <a:rPr lang="id-ID" dirty="0" smtClean="0">
                <a:latin typeface="Baskerville Old Face" pitchFamily="18" charset="0"/>
              </a:rPr>
              <a:t>lain.</a:t>
            </a:r>
          </a:p>
          <a:p>
            <a:r>
              <a:rPr lang="id-ID" dirty="0">
                <a:latin typeface="Baskerville Old Face" pitchFamily="18" charset="0"/>
              </a:rPr>
              <a:t>Manajemen Emosi </a:t>
            </a:r>
            <a:r>
              <a:rPr lang="id-ID" i="1" dirty="0">
                <a:latin typeface="Baskerville Old Face" pitchFamily="18" charset="0"/>
              </a:rPr>
              <a:t>(Emotion Management)</a:t>
            </a:r>
            <a:r>
              <a:rPr lang="id-ID" dirty="0">
                <a:latin typeface="Baskerville Old Face" pitchFamily="18" charset="0"/>
              </a:rPr>
              <a:t>, kemampuan untuk mengontrol fluktuasi emosi tergantung pada kegunaannya pada situasi tertentu dan kemampuan untuk memonitor secara </a:t>
            </a:r>
            <a:r>
              <a:rPr lang="id-ID" dirty="0" smtClean="0">
                <a:latin typeface="Baskerville Old Face" pitchFamily="18" charset="0"/>
              </a:rPr>
              <a:t>reguler.</a:t>
            </a:r>
            <a:endParaRPr lang="id-ID" dirty="0">
              <a:latin typeface="Baskerville Old Fac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Wiig</a:t>
            </a:r>
          </a:p>
        </p:txBody>
      </p:sp>
      <p:sp>
        <p:nvSpPr>
          <p:cNvPr id="3075" name="Content Placeholder 2"/>
          <p:cNvSpPr>
            <a:spLocks noGrp="1"/>
          </p:cNvSpPr>
          <p:nvPr>
            <p:ph idx="1"/>
          </p:nvPr>
        </p:nvSpPr>
        <p:spPr/>
        <p:txBody>
          <a:bodyPr/>
          <a:lstStyle/>
          <a:p>
            <a:pPr algn="ctr" eaLnBrk="1" hangingPunct="1">
              <a:buFont typeface="Arial" pitchFamily="34" charset="0"/>
              <a:buNone/>
            </a:pPr>
            <a:r>
              <a:rPr lang="en-US" smtClean="0"/>
              <a:t>	</a:t>
            </a:r>
            <a:r>
              <a:rPr lang="en-US" sz="3600" smtClean="0"/>
              <a:t>Knowledge merupakan wawasan, pemahaman,dan pengaplikasian “know-how” (tacit) yang dilaksanakan oleh seluruh anggota yang merupakan sumberdaya fundamental yang membawa kita kepada fungsi pengetahuan</a:t>
            </a:r>
          </a:p>
        </p:txBody>
      </p:sp>
      <p:sp>
        <p:nvSpPr>
          <p:cNvPr id="4" name="Action Button: Home 3">
            <a:hlinkClick r:id="rId2" action="ppaction://hlinksldjump" highlightClick="1"/>
          </p:cNvPr>
          <p:cNvSpPr/>
          <p:nvPr/>
        </p:nvSpPr>
        <p:spPr>
          <a:xfrm>
            <a:off x="8382000" y="5791200"/>
            <a:ext cx="509588"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Knowledge</a:t>
            </a:r>
          </a:p>
        </p:txBody>
      </p:sp>
      <p:sp>
        <p:nvSpPr>
          <p:cNvPr id="4099" name="Content Placeholder 2"/>
          <p:cNvSpPr>
            <a:spLocks noGrp="1"/>
          </p:cNvSpPr>
          <p:nvPr>
            <p:ph idx="1"/>
          </p:nvPr>
        </p:nvSpPr>
        <p:spPr/>
        <p:txBody>
          <a:bodyPr/>
          <a:lstStyle/>
          <a:p>
            <a:pPr>
              <a:buFont typeface="Arial" pitchFamily="34" charset="0"/>
              <a:buNone/>
            </a:pPr>
            <a:r>
              <a:rPr lang="en-US" sz="4400" smtClean="0"/>
              <a:t>Devenport                    DATA</a:t>
            </a:r>
          </a:p>
          <a:p>
            <a:pPr>
              <a:buFont typeface="Arial" pitchFamily="34" charset="0"/>
              <a:buNone/>
            </a:pPr>
            <a:endParaRPr lang="en-US" sz="4400" smtClean="0"/>
          </a:p>
          <a:p>
            <a:pPr>
              <a:buFont typeface="Arial" pitchFamily="34" charset="0"/>
              <a:buNone/>
            </a:pPr>
            <a:r>
              <a:rPr lang="en-US" sz="4400" smtClean="0"/>
              <a:t>						    INFORMASI</a:t>
            </a:r>
          </a:p>
        </p:txBody>
      </p:sp>
      <p:cxnSp>
        <p:nvCxnSpPr>
          <p:cNvPr id="5" name="Straight Arrow Connector 4"/>
          <p:cNvCxnSpPr/>
          <p:nvPr/>
        </p:nvCxnSpPr>
        <p:spPr>
          <a:xfrm>
            <a:off x="3048000" y="1981200"/>
            <a:ext cx="2286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048000" y="1981200"/>
            <a:ext cx="22860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819400" y="4038600"/>
            <a:ext cx="3048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t>Knowledge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Barclay &amp; Murray</a:t>
            </a:r>
          </a:p>
        </p:txBody>
      </p:sp>
      <p:sp>
        <p:nvSpPr>
          <p:cNvPr id="5123" name="Content Placeholder 2"/>
          <p:cNvSpPr>
            <a:spLocks noGrp="1"/>
          </p:cNvSpPr>
          <p:nvPr>
            <p:ph idx="1"/>
          </p:nvPr>
        </p:nvSpPr>
        <p:spPr/>
        <p:txBody>
          <a:bodyPr/>
          <a:lstStyle/>
          <a:p>
            <a:pPr algn="ctr" eaLnBrk="1" hangingPunct="1">
              <a:buFont typeface="Arial" pitchFamily="34" charset="0"/>
              <a:buNone/>
            </a:pPr>
            <a:r>
              <a:rPr lang="en-US" smtClean="0"/>
              <a:t>	</a:t>
            </a:r>
            <a:r>
              <a:rPr lang="en-US" sz="3600" smtClean="0"/>
              <a:t>Pelaksanaan Komponen pengetahuan sebagai pengamatan yang ekspisit dari bisnis dapat digambarkan pada strategi, kebijakan, dan pelaksanaan pada semua bagian organisasi dan membuat hubungan langsung antara aset intelectual perusahaan dan hasil  dari kegiatan organisasi.</a:t>
            </a:r>
          </a:p>
        </p:txBody>
      </p:sp>
      <p:sp>
        <p:nvSpPr>
          <p:cNvPr id="4" name="Action Button: Home 3">
            <a:hlinkClick r:id="rId2" action="ppaction://hlinksldjump" highlightClick="1"/>
          </p:cNvPr>
          <p:cNvSpPr/>
          <p:nvPr/>
        </p:nvSpPr>
        <p:spPr>
          <a:xfrm>
            <a:off x="8382000" y="6019800"/>
            <a:ext cx="585788" cy="533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Cavidson</a:t>
            </a:r>
          </a:p>
        </p:txBody>
      </p:sp>
      <p:sp>
        <p:nvSpPr>
          <p:cNvPr id="3" name="Content Placeholder 2"/>
          <p:cNvSpPr>
            <a:spLocks noGrp="1"/>
          </p:cNvSpPr>
          <p:nvPr>
            <p:ph idx="1"/>
          </p:nvPr>
        </p:nvSpPr>
        <p:spPr/>
        <p:txBody>
          <a:bodyPr/>
          <a:lstStyle/>
          <a:p>
            <a:pPr eaLnBrk="1" hangingPunct="1">
              <a:buFont typeface="Arial" pitchFamily="34" charset="0"/>
              <a:buNone/>
            </a:pPr>
            <a:r>
              <a:rPr lang="en-US" smtClean="0"/>
              <a:t> 	Mengelola Knowledge sebenarnya merupakan bagaimana organisasi mengelola staff mereka bukan kepada teknologi yang digunakan</a:t>
            </a:r>
          </a:p>
          <a:p>
            <a:pPr eaLnBrk="1" hangingPunct="1">
              <a:buFont typeface="Arial" pitchFamily="34" charset="0"/>
              <a:buNone/>
            </a:pPr>
            <a:endParaRPr lang="en-US" smtClean="0"/>
          </a:p>
          <a:p>
            <a:pPr eaLnBrk="1" hangingPunct="1">
              <a:buFont typeface="Arial" pitchFamily="34" charset="0"/>
              <a:buNone/>
            </a:pPr>
            <a:endParaRPr lang="en-US" smtClean="0"/>
          </a:p>
          <a:p>
            <a:pPr eaLnBrk="1" hangingPunct="1">
              <a:buFont typeface="Arial" pitchFamily="34" charset="0"/>
              <a:buNone/>
            </a:pPr>
            <a:r>
              <a:rPr lang="en-US" smtClean="0"/>
              <a:t>	Orang mulai membicarakan pengalaman mereka</a:t>
            </a:r>
          </a:p>
        </p:txBody>
      </p:sp>
      <p:sp>
        <p:nvSpPr>
          <p:cNvPr id="4" name="Action Button: Home 3">
            <a:hlinkClick r:id="rId2" action="ppaction://hlinksldjump" highlightClick="1"/>
          </p:cNvPr>
          <p:cNvSpPr/>
          <p:nvPr/>
        </p:nvSpPr>
        <p:spPr>
          <a:xfrm>
            <a:off x="8458200" y="6324600"/>
            <a:ext cx="381000" cy="228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Davenport And Laurance</a:t>
            </a:r>
          </a:p>
        </p:txBody>
      </p:sp>
      <p:sp>
        <p:nvSpPr>
          <p:cNvPr id="7171" name="Content Placeholder 2"/>
          <p:cNvSpPr>
            <a:spLocks noGrp="1"/>
          </p:cNvSpPr>
          <p:nvPr>
            <p:ph idx="1"/>
          </p:nvPr>
        </p:nvSpPr>
        <p:spPr/>
        <p:txBody>
          <a:bodyPr/>
          <a:lstStyle/>
          <a:p>
            <a:pPr eaLnBrk="1" hangingPunct="1">
              <a:buFont typeface="Arial" pitchFamily="34" charset="0"/>
              <a:buNone/>
            </a:pPr>
            <a:r>
              <a:rPr lang="en-US" smtClean="0"/>
              <a:t>	Knowledge merupakan campuran  dari pengalaman , nilai informasi kontektual, pandangan pakar, dan intuisi mendasar yang memberikan suatu lingkungan dan kerangka untuk mengevaluasi dan menyatukan pengalaman baru dengan informasi </a:t>
            </a:r>
          </a:p>
        </p:txBody>
      </p:sp>
      <p:sp>
        <p:nvSpPr>
          <p:cNvPr id="4" name="Action Button: Home 3">
            <a:hlinkClick r:id="rId2" action="ppaction://hlinksldjump" highlightClick="1"/>
          </p:cNvPr>
          <p:cNvSpPr/>
          <p:nvPr/>
        </p:nvSpPr>
        <p:spPr>
          <a:xfrm>
            <a:off x="8001000" y="5715000"/>
            <a:ext cx="381000" cy="228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Grey</a:t>
            </a:r>
          </a:p>
        </p:txBody>
      </p:sp>
      <p:sp>
        <p:nvSpPr>
          <p:cNvPr id="9219" name="Content Placeholder 2"/>
          <p:cNvSpPr>
            <a:spLocks noGrp="1"/>
          </p:cNvSpPr>
          <p:nvPr>
            <p:ph idx="1"/>
          </p:nvPr>
        </p:nvSpPr>
        <p:spPr/>
        <p:txBody>
          <a:bodyPr/>
          <a:lstStyle/>
          <a:p>
            <a:pPr algn="ctr" eaLnBrk="1" hangingPunct="1">
              <a:buFont typeface="Arial" pitchFamily="34" charset="0"/>
              <a:buNone/>
            </a:pPr>
            <a:r>
              <a:rPr lang="en-US" smtClean="0"/>
              <a:t>	</a:t>
            </a:r>
            <a:r>
              <a:rPr lang="en-US" sz="3600" smtClean="0"/>
              <a:t>Knowledge Management merupakan kolaborasi dan pendekatang yang terintegrasi kepada kreasi , pemahaman, organisasi, akses dan penggunaan asset- asset intelektual</a:t>
            </a:r>
          </a:p>
        </p:txBody>
      </p:sp>
      <p:sp>
        <p:nvSpPr>
          <p:cNvPr id="4" name="Action Button: Home 3">
            <a:hlinkClick r:id="rId2" action="ppaction://hlinksldjump" highlightClick="1"/>
          </p:cNvPr>
          <p:cNvSpPr/>
          <p:nvPr/>
        </p:nvSpPr>
        <p:spPr>
          <a:xfrm>
            <a:off x="7696200" y="5867400"/>
            <a:ext cx="457200" cy="457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1058</Words>
  <Application>Microsoft Office PowerPoint</Application>
  <PresentationFormat>On-screen Show (4:3)</PresentationFormat>
  <Paragraphs>124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Slide 1</vt:lpstr>
      <vt:lpstr>Slide 2</vt:lpstr>
      <vt:lpstr>Slide 3</vt:lpstr>
      <vt:lpstr>Wiig</vt:lpstr>
      <vt:lpstr>Knowledge</vt:lpstr>
      <vt:lpstr>Barclay &amp; Murray</vt:lpstr>
      <vt:lpstr>Cavidson</vt:lpstr>
      <vt:lpstr>Davenport And Laurance</vt:lpstr>
      <vt:lpstr>Grey</vt:lpstr>
      <vt:lpstr>Nonaka &amp; Takeuchi</vt:lpstr>
      <vt:lpstr>Fred Luthans</vt:lpstr>
      <vt:lpstr>Brian Newmann</vt:lpstr>
      <vt:lpstr>KM</vt:lpstr>
      <vt:lpstr>Tipe Knowledge</vt:lpstr>
      <vt:lpstr>Slide 15</vt:lpstr>
      <vt:lpstr>MODEL SECI</vt:lpstr>
      <vt:lpstr>Externalization</vt:lpstr>
      <vt:lpstr>Combination</vt:lpstr>
      <vt:lpstr>Internalization</vt:lpstr>
      <vt:lpstr>Slide 20</vt:lpstr>
      <vt:lpstr>Komponen KM</vt:lpstr>
      <vt:lpstr>Slide 22</vt:lpstr>
      <vt:lpstr>KM for Individual</vt:lpstr>
      <vt:lpstr>KM for Community</vt:lpstr>
      <vt:lpstr>KM for Organization</vt:lpstr>
      <vt:lpstr>Tujuan KM</vt:lpstr>
      <vt:lpstr>Slide 27</vt:lpstr>
      <vt:lpstr>Pengertian Emosi </vt:lpstr>
      <vt:lpstr>Goleman lanjutan....</vt:lpstr>
      <vt:lpstr>Definisi Kecerdasan Emosional</vt:lpstr>
      <vt:lpstr>Lanjutan...</vt:lpstr>
      <vt:lpstr>Slide 32</vt:lpstr>
      <vt:lpstr>Slide 33</vt:lpstr>
      <vt:lpstr>Variabel Kecerdasan Emosional</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14</cp:revision>
  <dcterms:created xsi:type="dcterms:W3CDTF">2012-09-23T09:45:23Z</dcterms:created>
  <dcterms:modified xsi:type="dcterms:W3CDTF">2012-11-09T12:27:14Z</dcterms:modified>
</cp:coreProperties>
</file>