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44577-B35F-420D-9365-90223825B9C3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91C79-91B4-4186-9901-0DF2E2ED1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7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62779C-C0F3-4058-946F-AD3506F74FBE}" type="slidenum">
              <a:rPr lang="en-US"/>
              <a:pPr/>
              <a:t>2</a:t>
            </a:fld>
            <a:endParaRPr lang="en-US"/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8451E2-0073-4276-B20B-53CC6289BC8A}" type="slidenum">
              <a:rPr lang="en-US"/>
              <a:pPr/>
              <a:t>11</a:t>
            </a:fld>
            <a:endParaRPr lang="en-US"/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8F835B-81AC-4EF6-9084-65469E7351FF}" type="slidenum">
              <a:rPr lang="en-US"/>
              <a:pPr/>
              <a:t>20</a:t>
            </a:fld>
            <a:endParaRPr lang="en-US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FDE28-AD90-4BDC-BE0C-DAB59900C38C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58575-8FC0-43AB-8EAE-59148F7DE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FDE28-AD90-4BDC-BE0C-DAB59900C38C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58575-8FC0-43AB-8EAE-59148F7DE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FDE28-AD90-4BDC-BE0C-DAB59900C38C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58575-8FC0-43AB-8EAE-59148F7DE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C3226-319A-4015-AC7F-DA1DFBD0F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FDE28-AD90-4BDC-BE0C-DAB59900C38C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58575-8FC0-43AB-8EAE-59148F7DE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FDE28-AD90-4BDC-BE0C-DAB59900C38C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58575-8FC0-43AB-8EAE-59148F7DE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FDE28-AD90-4BDC-BE0C-DAB59900C38C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58575-8FC0-43AB-8EAE-59148F7DE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FDE28-AD90-4BDC-BE0C-DAB59900C38C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58575-8FC0-43AB-8EAE-59148F7DE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FDE28-AD90-4BDC-BE0C-DAB59900C38C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58575-8FC0-43AB-8EAE-59148F7DE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FDE28-AD90-4BDC-BE0C-DAB59900C38C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58575-8FC0-43AB-8EAE-59148F7DE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FDE28-AD90-4BDC-BE0C-DAB59900C38C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58575-8FC0-43AB-8EAE-59148F7DE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FDE28-AD90-4BDC-BE0C-DAB59900C38C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58575-8FC0-43AB-8EAE-59148F7DE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6FDE28-AD90-4BDC-BE0C-DAB59900C38C}" type="datetimeFigureOut">
              <a:rPr lang="en-US" smtClean="0"/>
              <a:pPr/>
              <a:t>3/14/2015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258575-8FC0-43AB-8EAE-59148F7DE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620713"/>
            <a:ext cx="3395663" cy="979487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err="1" smtClean="0"/>
              <a:t>Bab</a:t>
            </a:r>
            <a:r>
              <a:rPr lang="en-US" sz="4800" b="1" dirty="0" smtClean="0"/>
              <a:t> 12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349500"/>
            <a:ext cx="6808788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i="1" dirty="0" err="1" smtClean="0"/>
              <a:t>Memperkuat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Budaya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Baru</a:t>
            </a:r>
            <a:endParaRPr lang="en-US" sz="4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2000" cy="1779588"/>
          </a:xfrm>
        </p:spPr>
        <p:txBody>
          <a:bodyPr/>
          <a:lstStyle/>
          <a:p>
            <a:pPr eaLnBrk="1" hangingPunct="1"/>
            <a:r>
              <a:rPr lang="en-US" sz="2800" smtClean="0"/>
              <a:t>MENGHADAPI PUKULAN BALIK BUDAYA</a:t>
            </a:r>
            <a:br>
              <a:rPr lang="en-US" sz="2800" smtClean="0"/>
            </a:b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3616325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1800" dirty="0" err="1" smtClean="0"/>
              <a:t>Menurut</a:t>
            </a:r>
            <a:r>
              <a:rPr lang="en-US" sz="1800" dirty="0" smtClean="0"/>
              <a:t> Charles Hampden-Turner (1992) </a:t>
            </a:r>
            <a:r>
              <a:rPr lang="en-US" sz="1800" dirty="0" err="1" smtClean="0"/>
              <a:t>ada</a:t>
            </a:r>
            <a:r>
              <a:rPr lang="en-US" sz="1800" dirty="0" smtClean="0"/>
              <a:t> 2 (</a:t>
            </a:r>
            <a:r>
              <a:rPr lang="en-US" sz="1800" dirty="0" err="1" smtClean="0"/>
              <a:t>dua</a:t>
            </a:r>
            <a:r>
              <a:rPr lang="en-US" sz="1800" dirty="0" smtClean="0"/>
              <a:t>) </a:t>
            </a:r>
            <a:r>
              <a:rPr lang="en-US" sz="1800" dirty="0" err="1" smtClean="0"/>
              <a:t>kenyataan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mengubah</a:t>
            </a:r>
            <a:r>
              <a:rPr lang="en-US" sz="1800" dirty="0" smtClean="0"/>
              <a:t> </a:t>
            </a:r>
            <a:r>
              <a:rPr lang="en-US" sz="1800" dirty="0" err="1" smtClean="0"/>
              <a:t>budaya</a:t>
            </a:r>
            <a:r>
              <a:rPr lang="en-US" sz="1800" dirty="0" smtClean="0"/>
              <a:t> </a:t>
            </a:r>
            <a:r>
              <a:rPr lang="en-US" sz="1800" dirty="0" err="1" smtClean="0"/>
              <a:t>korporat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i="1" dirty="0" smtClean="0">
                <a:solidFill>
                  <a:srgbClr val="002060"/>
                </a:solidFill>
              </a:rPr>
              <a:t>Vicious Circle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lingkaran</a:t>
            </a:r>
            <a:r>
              <a:rPr lang="en-US" sz="1800" dirty="0" smtClean="0"/>
              <a:t> </a:t>
            </a:r>
            <a:r>
              <a:rPr lang="en-US" sz="1800" dirty="0" err="1" smtClean="0"/>
              <a:t>setan</a:t>
            </a:r>
            <a:r>
              <a:rPr lang="en-US" sz="1800" dirty="0" smtClean="0"/>
              <a:t>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i="1" dirty="0" smtClean="0">
                <a:solidFill>
                  <a:srgbClr val="002060"/>
                </a:solidFill>
              </a:rPr>
              <a:t>Virtuous Circle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lingkaran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).</a:t>
            </a:r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685800" y="685800"/>
            <a:ext cx="769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676400"/>
            <a:ext cx="8686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n-US" dirty="0"/>
              <a:t>Vicious Circle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/</a:t>
            </a:r>
            <a:r>
              <a:rPr lang="en-US" dirty="0" err="1"/>
              <a:t>lingkaran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yang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memukul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n-US" dirty="0"/>
              <a:t>Virtuous Circle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gejolak-gejolak</a:t>
            </a:r>
            <a:r>
              <a:rPr lang="en-US" dirty="0"/>
              <a:t> yang </a:t>
            </a:r>
            <a:r>
              <a:rPr lang="en-US" dirty="0" err="1"/>
              <a:t>membawanya</a:t>
            </a:r>
            <a:r>
              <a:rPr lang="en-US" dirty="0"/>
              <a:t> </a:t>
            </a:r>
            <a:r>
              <a:rPr lang="en-US" dirty="0" err="1"/>
              <a:t>meju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pusaran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dirty="0"/>
              <a:t>   - Formal </a:t>
            </a:r>
            <a:r>
              <a:rPr lang="en-US" dirty="0" err="1"/>
              <a:t>atau</a:t>
            </a:r>
            <a:r>
              <a:rPr lang="en-US" dirty="0"/>
              <a:t> Informal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dirty="0"/>
              <a:t>   - </a:t>
            </a:r>
            <a:r>
              <a:rPr lang="en-US" dirty="0" err="1"/>
              <a:t>Sentralisasi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Desentralisasi</a:t>
            </a:r>
            <a:endParaRPr lang="en-US" dirty="0"/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4098925"/>
            <a:ext cx="8229600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n-US" dirty="0" err="1"/>
              <a:t>Temuan</a:t>
            </a:r>
            <a:r>
              <a:rPr lang="en-US" dirty="0"/>
              <a:t> Charles Hampden-Turner </a:t>
            </a:r>
            <a:r>
              <a:rPr lang="en-US" dirty="0" err="1"/>
              <a:t>tesebut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Charles Handy (1987) yang </a:t>
            </a:r>
            <a:r>
              <a:rPr lang="en-US" dirty="0" err="1"/>
              <a:t>menemukan</a:t>
            </a:r>
            <a:r>
              <a:rPr lang="en-US" dirty="0"/>
              <a:t> 4 (</a:t>
            </a:r>
            <a:r>
              <a:rPr lang="en-US" dirty="0" err="1"/>
              <a:t>empat</a:t>
            </a:r>
            <a:r>
              <a:rPr lang="en-US" dirty="0"/>
              <a:t>)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korporat</a:t>
            </a:r>
            <a:r>
              <a:rPr lang="en-US" dirty="0"/>
              <a:t>, yang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dewa-dewa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dirty="0"/>
              <a:t>   -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Apolo</a:t>
            </a:r>
            <a:endParaRPr lang="en-US" dirty="0"/>
          </a:p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dirty="0"/>
              <a:t>   - </a:t>
            </a:r>
            <a:r>
              <a:rPr lang="en-US" dirty="0" err="1"/>
              <a:t>Budaya</a:t>
            </a:r>
            <a:r>
              <a:rPr lang="en-US" dirty="0"/>
              <a:t> Athena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dirty="0"/>
              <a:t>   - </a:t>
            </a:r>
            <a:r>
              <a:rPr lang="en-US" dirty="0" err="1"/>
              <a:t>Budaya</a:t>
            </a:r>
            <a:r>
              <a:rPr lang="en-US" dirty="0"/>
              <a:t> Zeus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dirty="0"/>
              <a:t>   - </a:t>
            </a:r>
            <a:r>
              <a:rPr lang="en-US" dirty="0" err="1"/>
              <a:t>Budaya</a:t>
            </a:r>
            <a:r>
              <a:rPr lang="en-US" dirty="0"/>
              <a:t> Dionysius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4 (EMPAT) JENIS BUDAYA BERDASARKAN FORMALISASI DAN SENTRALISASI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6987-EE49-43D7-A57B-6209DA6BCC15}" type="datetime1">
              <a:rPr lang="en-US"/>
              <a:pPr/>
              <a:t>3/14/2015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Sumber : Charles Handy (1987). The Gods of Management. halaman 25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152400" y="1295400"/>
            <a:ext cx="8991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</a:t>
            </a:r>
            <a:r>
              <a:rPr lang="en-US" sz="2400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Sangat</a:t>
            </a:r>
            <a:r>
              <a:rPr lang="en-US" sz="2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Formal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 </a:t>
            </a:r>
            <a:r>
              <a:rPr 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Budaya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4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Budaya</a:t>
            </a:r>
            <a:endParaRPr lang="en-US" sz="24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</a:t>
            </a:r>
            <a:r>
              <a:rPr 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  </a:t>
            </a:r>
            <a:r>
              <a:rPr 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Apolo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Athena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000" dirty="0" err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Sentralisasi</a:t>
            </a:r>
            <a:r>
              <a:rPr lang="en-US" sz="2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 </a:t>
            </a:r>
            <a:r>
              <a:rPr lang="en-US" sz="2000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Desentralisasi</a:t>
            </a:r>
            <a:endParaRPr lang="en-US" sz="2000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</a:t>
            </a:r>
            <a:r>
              <a:rPr lang="en-US" sz="24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     </a:t>
            </a:r>
            <a:r>
              <a:rPr lang="en-US" sz="2400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Budaya</a:t>
            </a:r>
            <a:r>
              <a:rPr lang="en-US" sz="2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</a:t>
            </a:r>
            <a:r>
              <a:rPr lang="en-US" sz="2400" dirty="0" err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Budaya</a:t>
            </a:r>
            <a:endParaRPr lang="en-US" sz="2400" dirty="0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r>
              <a:rPr lang="en-US" sz="240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      </a:t>
            </a:r>
            <a:r>
              <a:rPr lang="en-US" sz="2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Zeus            </a:t>
            </a:r>
            <a:r>
              <a:rPr lang="en-US" sz="2400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Dionysius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 dirty="0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Informal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790" name="AutoShape 4"/>
          <p:cNvSpPr>
            <a:spLocks noChangeArrowheads="1"/>
          </p:cNvSpPr>
          <p:nvPr/>
        </p:nvSpPr>
        <p:spPr bwMode="auto">
          <a:xfrm>
            <a:off x="2209800" y="3505200"/>
            <a:ext cx="2590800" cy="1371600"/>
          </a:xfrm>
          <a:prstGeom prst="bevel">
            <a:avLst>
              <a:gd name="adj" fmla="val 12500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1" name="AutoShape 5"/>
          <p:cNvSpPr>
            <a:spLocks noChangeArrowheads="1"/>
          </p:cNvSpPr>
          <p:nvPr/>
        </p:nvSpPr>
        <p:spPr bwMode="auto">
          <a:xfrm>
            <a:off x="2209800" y="2133600"/>
            <a:ext cx="2590800" cy="1371600"/>
          </a:xfrm>
          <a:prstGeom prst="bevel">
            <a:avLst>
              <a:gd name="adj" fmla="val 12500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AutoShape 6"/>
          <p:cNvSpPr>
            <a:spLocks noChangeArrowheads="1"/>
          </p:cNvSpPr>
          <p:nvPr/>
        </p:nvSpPr>
        <p:spPr bwMode="auto">
          <a:xfrm>
            <a:off x="4800600" y="2133600"/>
            <a:ext cx="2590800" cy="1371600"/>
          </a:xfrm>
          <a:prstGeom prst="bevel">
            <a:avLst>
              <a:gd name="adj" fmla="val 12500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3" name="AutoShape 7"/>
          <p:cNvSpPr>
            <a:spLocks noChangeArrowheads="1"/>
          </p:cNvSpPr>
          <p:nvPr/>
        </p:nvSpPr>
        <p:spPr bwMode="auto">
          <a:xfrm>
            <a:off x="4800600" y="3505200"/>
            <a:ext cx="2590800" cy="1371600"/>
          </a:xfrm>
          <a:prstGeom prst="bevel">
            <a:avLst>
              <a:gd name="adj" fmla="val 12500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4" name="Line 8"/>
          <p:cNvSpPr>
            <a:spLocks noChangeShapeType="1"/>
          </p:cNvSpPr>
          <p:nvPr/>
        </p:nvSpPr>
        <p:spPr bwMode="auto">
          <a:xfrm>
            <a:off x="762000" y="10668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Budaya Apolo adalah budaya yang dikontrol kuat oleh hierarki, sangat formal dan desentralisasi.</a:t>
            </a:r>
          </a:p>
          <a:p>
            <a:pPr eaLnBrk="1" hangingPunct="1">
              <a:defRPr/>
            </a:pPr>
            <a:r>
              <a:rPr lang="en-US" sz="2800" smtClean="0"/>
              <a:t>Budaya Zeus adalah dibentuk oleh adanya kekuasaan tersentralisir.</a:t>
            </a:r>
          </a:p>
          <a:p>
            <a:pPr eaLnBrk="1" hangingPunct="1">
              <a:defRPr/>
            </a:pPr>
            <a:r>
              <a:rPr lang="en-US" sz="2800" smtClean="0"/>
              <a:t>Budaya Athena adalah cendrung formal tetapi terdesentralisir, mereka bekerja disiplin, tetapi berorientasi pada output.</a:t>
            </a:r>
          </a:p>
          <a:p>
            <a:pPr eaLnBrk="1" hangingPunct="1">
              <a:defRPr/>
            </a:pPr>
            <a:r>
              <a:rPr lang="en-US" sz="2800" smtClean="0"/>
              <a:t>Budaya Dyonisius adalah dibentuk oleh lingkungan kerja yang informal dan terdesentralisir.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 smtClean="0"/>
              <a:t>Gelombang Lingkaran Setan (Vicious Circle) dalam Transformasi Nilai-nilai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                  Nilai-nilai yang ditanam membawa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                  Arah menuju formalisasi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Dan tendensi bagi unit-unit untuk</a:t>
            </a:r>
            <a:r>
              <a:rPr lang="en-US" sz="1400" smtClean="0"/>
              <a:t>                                                       </a:t>
            </a:r>
            <a:r>
              <a:rPr lang="en-US" sz="1800" smtClean="0"/>
              <a:t>dan cenderung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Mendesentralisasi dan menyimpang,                                          Sentralisasi</a:t>
            </a:r>
            <a:r>
              <a:rPr lang="en-US" sz="1400" smtClean="0"/>
              <a:t> </a:t>
            </a:r>
            <a:r>
              <a:rPr lang="en-US" sz="1800" smtClean="0"/>
              <a:t>Kekuasaan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</a:t>
            </a:r>
            <a:r>
              <a:rPr lang="en-US" sz="1800" smtClean="0"/>
              <a:t>sehingga 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                                      </a:t>
            </a:r>
            <a:r>
              <a:rPr lang="en-US" sz="1800" smtClean="0"/>
              <a:t>Akibatnya : Berkembang                      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                         perlahan-lahan dan resistensi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                         secara Informal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</p:txBody>
      </p:sp>
      <p:sp>
        <p:nvSpPr>
          <p:cNvPr id="120836" name="AutoShape 4"/>
          <p:cNvSpPr>
            <a:spLocks noChangeArrowheads="1"/>
          </p:cNvSpPr>
          <p:nvPr/>
        </p:nvSpPr>
        <p:spPr bwMode="auto">
          <a:xfrm>
            <a:off x="2057400" y="1600200"/>
            <a:ext cx="9144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20837" name="AutoShape 5"/>
          <p:cNvSpPr>
            <a:spLocks noChangeArrowheads="1"/>
          </p:cNvSpPr>
          <p:nvPr/>
        </p:nvSpPr>
        <p:spPr bwMode="auto">
          <a:xfrm rot="5400000">
            <a:off x="6858000" y="1752600"/>
            <a:ext cx="9144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20838" name="AutoShape 6"/>
          <p:cNvSpPr>
            <a:spLocks noChangeArrowheads="1"/>
          </p:cNvSpPr>
          <p:nvPr/>
        </p:nvSpPr>
        <p:spPr bwMode="auto">
          <a:xfrm rot="10800000">
            <a:off x="6781800" y="4343400"/>
            <a:ext cx="9144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20839" name="AutoShape 7"/>
          <p:cNvSpPr>
            <a:spLocks noChangeArrowheads="1"/>
          </p:cNvSpPr>
          <p:nvPr/>
        </p:nvSpPr>
        <p:spPr bwMode="auto">
          <a:xfrm rot="-5400000">
            <a:off x="1981200" y="4419600"/>
            <a:ext cx="9144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20840" name="Freeform 8"/>
          <p:cNvSpPr>
            <a:spLocks/>
          </p:cNvSpPr>
          <p:nvPr/>
        </p:nvSpPr>
        <p:spPr bwMode="auto">
          <a:xfrm>
            <a:off x="4876800" y="2417763"/>
            <a:ext cx="255588" cy="1287462"/>
          </a:xfrm>
          <a:custGeom>
            <a:avLst/>
            <a:gdLst>
              <a:gd name="T0" fmla="*/ 2147483647 w 161"/>
              <a:gd name="T1" fmla="*/ 0 h 811"/>
              <a:gd name="T2" fmla="*/ 2147483647 w 161"/>
              <a:gd name="T3" fmla="*/ 2147483647 h 811"/>
              <a:gd name="T4" fmla="*/ 2147483647 w 161"/>
              <a:gd name="T5" fmla="*/ 2147483647 h 811"/>
              <a:gd name="T6" fmla="*/ 2147483647 w 161"/>
              <a:gd name="T7" fmla="*/ 2147483647 h 811"/>
              <a:gd name="T8" fmla="*/ 2147483647 w 161"/>
              <a:gd name="T9" fmla="*/ 2147483647 h 811"/>
              <a:gd name="T10" fmla="*/ 2147483647 w 161"/>
              <a:gd name="T11" fmla="*/ 2147483647 h 811"/>
              <a:gd name="T12" fmla="*/ 2147483647 w 161"/>
              <a:gd name="T13" fmla="*/ 2147483647 h 811"/>
              <a:gd name="T14" fmla="*/ 2147483647 w 161"/>
              <a:gd name="T15" fmla="*/ 2147483647 h 8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1"/>
              <a:gd name="T25" fmla="*/ 0 h 811"/>
              <a:gd name="T26" fmla="*/ 161 w 161"/>
              <a:gd name="T27" fmla="*/ 811 h 8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1" h="811">
                <a:moveTo>
                  <a:pt x="85" y="0"/>
                </a:moveTo>
                <a:cubicBezTo>
                  <a:pt x="122" y="120"/>
                  <a:pt x="16" y="219"/>
                  <a:pt x="161" y="256"/>
                </a:cubicBezTo>
                <a:cubicBezTo>
                  <a:pt x="149" y="308"/>
                  <a:pt x="160" y="310"/>
                  <a:pt x="110" y="333"/>
                </a:cubicBezTo>
                <a:cubicBezTo>
                  <a:pt x="85" y="344"/>
                  <a:pt x="33" y="359"/>
                  <a:pt x="33" y="359"/>
                </a:cubicBezTo>
                <a:cubicBezTo>
                  <a:pt x="25" y="372"/>
                  <a:pt x="10" y="382"/>
                  <a:pt x="8" y="397"/>
                </a:cubicBezTo>
                <a:cubicBezTo>
                  <a:pt x="0" y="457"/>
                  <a:pt x="54" y="472"/>
                  <a:pt x="97" y="487"/>
                </a:cubicBezTo>
                <a:cubicBezTo>
                  <a:pt x="130" y="584"/>
                  <a:pt x="86" y="624"/>
                  <a:pt x="59" y="704"/>
                </a:cubicBezTo>
                <a:cubicBezTo>
                  <a:pt x="45" y="811"/>
                  <a:pt x="81" y="807"/>
                  <a:pt x="33" y="80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41" name="Freeform 9"/>
          <p:cNvSpPr>
            <a:spLocks/>
          </p:cNvSpPr>
          <p:nvPr/>
        </p:nvSpPr>
        <p:spPr bwMode="auto">
          <a:xfrm>
            <a:off x="4849813" y="3886200"/>
            <a:ext cx="255587" cy="1287463"/>
          </a:xfrm>
          <a:custGeom>
            <a:avLst/>
            <a:gdLst>
              <a:gd name="T0" fmla="*/ 2147483647 w 161"/>
              <a:gd name="T1" fmla="*/ 0 h 811"/>
              <a:gd name="T2" fmla="*/ 2147483647 w 161"/>
              <a:gd name="T3" fmla="*/ 2147483647 h 811"/>
              <a:gd name="T4" fmla="*/ 2147483647 w 161"/>
              <a:gd name="T5" fmla="*/ 2147483647 h 811"/>
              <a:gd name="T6" fmla="*/ 2147483647 w 161"/>
              <a:gd name="T7" fmla="*/ 2147483647 h 811"/>
              <a:gd name="T8" fmla="*/ 2147483647 w 161"/>
              <a:gd name="T9" fmla="*/ 2147483647 h 811"/>
              <a:gd name="T10" fmla="*/ 2147483647 w 161"/>
              <a:gd name="T11" fmla="*/ 2147483647 h 811"/>
              <a:gd name="T12" fmla="*/ 2147483647 w 161"/>
              <a:gd name="T13" fmla="*/ 2147483647 h 811"/>
              <a:gd name="T14" fmla="*/ 2147483647 w 161"/>
              <a:gd name="T15" fmla="*/ 2147483647 h 8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1"/>
              <a:gd name="T25" fmla="*/ 0 h 811"/>
              <a:gd name="T26" fmla="*/ 161 w 161"/>
              <a:gd name="T27" fmla="*/ 811 h 8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1" h="811">
                <a:moveTo>
                  <a:pt x="85" y="0"/>
                </a:moveTo>
                <a:cubicBezTo>
                  <a:pt x="122" y="120"/>
                  <a:pt x="16" y="219"/>
                  <a:pt x="161" y="256"/>
                </a:cubicBezTo>
                <a:cubicBezTo>
                  <a:pt x="149" y="308"/>
                  <a:pt x="160" y="310"/>
                  <a:pt x="110" y="333"/>
                </a:cubicBezTo>
                <a:cubicBezTo>
                  <a:pt x="85" y="344"/>
                  <a:pt x="33" y="359"/>
                  <a:pt x="33" y="359"/>
                </a:cubicBezTo>
                <a:cubicBezTo>
                  <a:pt x="25" y="372"/>
                  <a:pt x="10" y="382"/>
                  <a:pt x="8" y="397"/>
                </a:cubicBezTo>
                <a:cubicBezTo>
                  <a:pt x="0" y="457"/>
                  <a:pt x="54" y="472"/>
                  <a:pt x="97" y="487"/>
                </a:cubicBezTo>
                <a:cubicBezTo>
                  <a:pt x="130" y="584"/>
                  <a:pt x="86" y="624"/>
                  <a:pt x="59" y="704"/>
                </a:cubicBezTo>
                <a:cubicBezTo>
                  <a:pt x="45" y="811"/>
                  <a:pt x="81" y="807"/>
                  <a:pt x="33" y="80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42" name="Freeform 10"/>
          <p:cNvSpPr>
            <a:spLocks/>
          </p:cNvSpPr>
          <p:nvPr/>
        </p:nvSpPr>
        <p:spPr bwMode="auto">
          <a:xfrm>
            <a:off x="3819525" y="3686175"/>
            <a:ext cx="996950" cy="255588"/>
          </a:xfrm>
          <a:custGeom>
            <a:avLst/>
            <a:gdLst>
              <a:gd name="T0" fmla="*/ 0 w 628"/>
              <a:gd name="T1" fmla="*/ 2147483647 h 161"/>
              <a:gd name="T2" fmla="*/ 2147483647 w 628"/>
              <a:gd name="T3" fmla="*/ 2147483647 h 161"/>
              <a:gd name="T4" fmla="*/ 2147483647 w 628"/>
              <a:gd name="T5" fmla="*/ 2147483647 h 161"/>
              <a:gd name="T6" fmla="*/ 2147483647 w 628"/>
              <a:gd name="T7" fmla="*/ 2147483647 h 161"/>
              <a:gd name="T8" fmla="*/ 2147483647 w 628"/>
              <a:gd name="T9" fmla="*/ 2147483647 h 161"/>
              <a:gd name="T10" fmla="*/ 2147483647 w 628"/>
              <a:gd name="T11" fmla="*/ 2147483647 h 161"/>
              <a:gd name="T12" fmla="*/ 2147483647 w 628"/>
              <a:gd name="T13" fmla="*/ 2147483647 h 161"/>
              <a:gd name="T14" fmla="*/ 2147483647 w 628"/>
              <a:gd name="T15" fmla="*/ 2147483647 h 161"/>
              <a:gd name="T16" fmla="*/ 2147483647 w 628"/>
              <a:gd name="T17" fmla="*/ 2147483647 h 161"/>
              <a:gd name="T18" fmla="*/ 2147483647 w 628"/>
              <a:gd name="T19" fmla="*/ 2147483647 h 1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28"/>
              <a:gd name="T31" fmla="*/ 0 h 161"/>
              <a:gd name="T32" fmla="*/ 628 w 628"/>
              <a:gd name="T33" fmla="*/ 161 h 16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28" h="161">
                <a:moveTo>
                  <a:pt x="0" y="20"/>
                </a:moveTo>
                <a:cubicBezTo>
                  <a:pt x="43" y="24"/>
                  <a:pt x="86" y="23"/>
                  <a:pt x="128" y="33"/>
                </a:cubicBezTo>
                <a:cubicBezTo>
                  <a:pt x="156" y="40"/>
                  <a:pt x="178" y="63"/>
                  <a:pt x="205" y="72"/>
                </a:cubicBezTo>
                <a:cubicBezTo>
                  <a:pt x="235" y="68"/>
                  <a:pt x="267" y="71"/>
                  <a:pt x="295" y="59"/>
                </a:cubicBezTo>
                <a:cubicBezTo>
                  <a:pt x="309" y="53"/>
                  <a:pt x="308" y="30"/>
                  <a:pt x="320" y="20"/>
                </a:cubicBezTo>
                <a:cubicBezTo>
                  <a:pt x="331" y="12"/>
                  <a:pt x="346" y="12"/>
                  <a:pt x="359" y="8"/>
                </a:cubicBezTo>
                <a:cubicBezTo>
                  <a:pt x="433" y="31"/>
                  <a:pt x="365" y="0"/>
                  <a:pt x="423" y="72"/>
                </a:cubicBezTo>
                <a:cubicBezTo>
                  <a:pt x="485" y="149"/>
                  <a:pt x="475" y="139"/>
                  <a:pt x="538" y="161"/>
                </a:cubicBezTo>
                <a:cubicBezTo>
                  <a:pt x="544" y="144"/>
                  <a:pt x="558" y="93"/>
                  <a:pt x="576" y="84"/>
                </a:cubicBezTo>
                <a:cubicBezTo>
                  <a:pt x="591" y="76"/>
                  <a:pt x="611" y="84"/>
                  <a:pt x="628" y="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43" name="Freeform 11"/>
          <p:cNvSpPr>
            <a:spLocks/>
          </p:cNvSpPr>
          <p:nvPr/>
        </p:nvSpPr>
        <p:spPr bwMode="auto">
          <a:xfrm>
            <a:off x="5181600" y="3783013"/>
            <a:ext cx="996950" cy="255587"/>
          </a:xfrm>
          <a:custGeom>
            <a:avLst/>
            <a:gdLst>
              <a:gd name="T0" fmla="*/ 0 w 628"/>
              <a:gd name="T1" fmla="*/ 2147483647 h 161"/>
              <a:gd name="T2" fmla="*/ 2147483647 w 628"/>
              <a:gd name="T3" fmla="*/ 2147483647 h 161"/>
              <a:gd name="T4" fmla="*/ 2147483647 w 628"/>
              <a:gd name="T5" fmla="*/ 2147483647 h 161"/>
              <a:gd name="T6" fmla="*/ 2147483647 w 628"/>
              <a:gd name="T7" fmla="*/ 2147483647 h 161"/>
              <a:gd name="T8" fmla="*/ 2147483647 w 628"/>
              <a:gd name="T9" fmla="*/ 2147483647 h 161"/>
              <a:gd name="T10" fmla="*/ 2147483647 w 628"/>
              <a:gd name="T11" fmla="*/ 2147483647 h 161"/>
              <a:gd name="T12" fmla="*/ 2147483647 w 628"/>
              <a:gd name="T13" fmla="*/ 2147483647 h 161"/>
              <a:gd name="T14" fmla="*/ 2147483647 w 628"/>
              <a:gd name="T15" fmla="*/ 2147483647 h 161"/>
              <a:gd name="T16" fmla="*/ 2147483647 w 628"/>
              <a:gd name="T17" fmla="*/ 2147483647 h 161"/>
              <a:gd name="T18" fmla="*/ 2147483647 w 628"/>
              <a:gd name="T19" fmla="*/ 2147483647 h 1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28"/>
              <a:gd name="T31" fmla="*/ 0 h 161"/>
              <a:gd name="T32" fmla="*/ 628 w 628"/>
              <a:gd name="T33" fmla="*/ 161 h 16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28" h="161">
                <a:moveTo>
                  <a:pt x="0" y="20"/>
                </a:moveTo>
                <a:cubicBezTo>
                  <a:pt x="43" y="24"/>
                  <a:pt x="86" y="23"/>
                  <a:pt x="128" y="33"/>
                </a:cubicBezTo>
                <a:cubicBezTo>
                  <a:pt x="156" y="40"/>
                  <a:pt x="178" y="63"/>
                  <a:pt x="205" y="72"/>
                </a:cubicBezTo>
                <a:cubicBezTo>
                  <a:pt x="235" y="68"/>
                  <a:pt x="267" y="71"/>
                  <a:pt x="295" y="59"/>
                </a:cubicBezTo>
                <a:cubicBezTo>
                  <a:pt x="309" y="53"/>
                  <a:pt x="308" y="30"/>
                  <a:pt x="320" y="20"/>
                </a:cubicBezTo>
                <a:cubicBezTo>
                  <a:pt x="331" y="12"/>
                  <a:pt x="346" y="12"/>
                  <a:pt x="359" y="8"/>
                </a:cubicBezTo>
                <a:cubicBezTo>
                  <a:pt x="433" y="31"/>
                  <a:pt x="365" y="0"/>
                  <a:pt x="423" y="72"/>
                </a:cubicBezTo>
                <a:cubicBezTo>
                  <a:pt x="485" y="149"/>
                  <a:pt x="475" y="139"/>
                  <a:pt x="538" y="161"/>
                </a:cubicBezTo>
                <a:cubicBezTo>
                  <a:pt x="544" y="144"/>
                  <a:pt x="558" y="93"/>
                  <a:pt x="576" y="84"/>
                </a:cubicBezTo>
                <a:cubicBezTo>
                  <a:pt x="591" y="76"/>
                  <a:pt x="611" y="84"/>
                  <a:pt x="628" y="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 smtClean="0"/>
              <a:t>Gelombang Lingkaran Baik (Virtuous Circle) dalam Transformasi Nilai-nilai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                  Budaya Korporat Menampung aspirasi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                     &amp; memperhatikan aktivitas-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                      aktivitas informal yang terjadi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Sistem Informasi yang terpusat                         diantara unit-unit yang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(centralized), mendorong dan                   	    terdesentralisasi dan memberi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Mendukung aktivitas-aktivitas ini    	    kontribusi value bagi customer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/>
              <a:t>                                                      </a:t>
            </a:r>
            <a:r>
              <a:rPr lang="en-US" sz="1600" smtClean="0"/>
              <a:t>Dan memformulasikan nilai-nilai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                             ini ke dalam operasi/kegiatan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                                 sehari-hari, sehingga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</p:txBody>
      </p:sp>
      <p:sp>
        <p:nvSpPr>
          <p:cNvPr id="121860" name="AutoShape 4"/>
          <p:cNvSpPr>
            <a:spLocks noChangeArrowheads="1"/>
          </p:cNvSpPr>
          <p:nvPr/>
        </p:nvSpPr>
        <p:spPr bwMode="auto">
          <a:xfrm>
            <a:off x="2057400" y="1600200"/>
            <a:ext cx="9144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21861" name="AutoShape 5"/>
          <p:cNvSpPr>
            <a:spLocks noChangeArrowheads="1"/>
          </p:cNvSpPr>
          <p:nvPr/>
        </p:nvSpPr>
        <p:spPr bwMode="auto">
          <a:xfrm rot="5400000">
            <a:off x="6858000" y="1752600"/>
            <a:ext cx="9144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21862" name="AutoShape 6"/>
          <p:cNvSpPr>
            <a:spLocks noChangeArrowheads="1"/>
          </p:cNvSpPr>
          <p:nvPr/>
        </p:nvSpPr>
        <p:spPr bwMode="auto">
          <a:xfrm rot="10800000">
            <a:off x="6781800" y="4343400"/>
            <a:ext cx="9144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21863" name="AutoShape 7"/>
          <p:cNvSpPr>
            <a:spLocks noChangeArrowheads="1"/>
          </p:cNvSpPr>
          <p:nvPr/>
        </p:nvSpPr>
        <p:spPr bwMode="auto">
          <a:xfrm rot="-5400000">
            <a:off x="1981200" y="4419600"/>
            <a:ext cx="9144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21864" name="Freeform 8"/>
          <p:cNvSpPr>
            <a:spLocks/>
          </p:cNvSpPr>
          <p:nvPr/>
        </p:nvSpPr>
        <p:spPr bwMode="auto">
          <a:xfrm>
            <a:off x="4410075" y="2578100"/>
            <a:ext cx="255588" cy="1287463"/>
          </a:xfrm>
          <a:custGeom>
            <a:avLst/>
            <a:gdLst>
              <a:gd name="T0" fmla="*/ 2147483647 w 161"/>
              <a:gd name="T1" fmla="*/ 0 h 811"/>
              <a:gd name="T2" fmla="*/ 2147483647 w 161"/>
              <a:gd name="T3" fmla="*/ 2147483647 h 811"/>
              <a:gd name="T4" fmla="*/ 2147483647 w 161"/>
              <a:gd name="T5" fmla="*/ 2147483647 h 811"/>
              <a:gd name="T6" fmla="*/ 2147483647 w 161"/>
              <a:gd name="T7" fmla="*/ 2147483647 h 811"/>
              <a:gd name="T8" fmla="*/ 2147483647 w 161"/>
              <a:gd name="T9" fmla="*/ 2147483647 h 811"/>
              <a:gd name="T10" fmla="*/ 2147483647 w 161"/>
              <a:gd name="T11" fmla="*/ 2147483647 h 811"/>
              <a:gd name="T12" fmla="*/ 2147483647 w 161"/>
              <a:gd name="T13" fmla="*/ 2147483647 h 811"/>
              <a:gd name="T14" fmla="*/ 2147483647 w 161"/>
              <a:gd name="T15" fmla="*/ 2147483647 h 8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1"/>
              <a:gd name="T25" fmla="*/ 0 h 811"/>
              <a:gd name="T26" fmla="*/ 161 w 161"/>
              <a:gd name="T27" fmla="*/ 811 h 8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1" h="811">
                <a:moveTo>
                  <a:pt x="85" y="0"/>
                </a:moveTo>
                <a:cubicBezTo>
                  <a:pt x="122" y="120"/>
                  <a:pt x="16" y="219"/>
                  <a:pt x="161" y="256"/>
                </a:cubicBezTo>
                <a:cubicBezTo>
                  <a:pt x="149" y="308"/>
                  <a:pt x="160" y="310"/>
                  <a:pt x="110" y="333"/>
                </a:cubicBezTo>
                <a:cubicBezTo>
                  <a:pt x="85" y="344"/>
                  <a:pt x="33" y="359"/>
                  <a:pt x="33" y="359"/>
                </a:cubicBezTo>
                <a:cubicBezTo>
                  <a:pt x="25" y="372"/>
                  <a:pt x="10" y="382"/>
                  <a:pt x="8" y="397"/>
                </a:cubicBezTo>
                <a:cubicBezTo>
                  <a:pt x="0" y="457"/>
                  <a:pt x="54" y="472"/>
                  <a:pt x="97" y="487"/>
                </a:cubicBezTo>
                <a:cubicBezTo>
                  <a:pt x="130" y="584"/>
                  <a:pt x="86" y="624"/>
                  <a:pt x="59" y="704"/>
                </a:cubicBezTo>
                <a:cubicBezTo>
                  <a:pt x="45" y="811"/>
                  <a:pt x="81" y="807"/>
                  <a:pt x="33" y="80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865" name="Freeform 9"/>
          <p:cNvSpPr>
            <a:spLocks/>
          </p:cNvSpPr>
          <p:nvPr/>
        </p:nvSpPr>
        <p:spPr bwMode="auto">
          <a:xfrm>
            <a:off x="4383088" y="4046538"/>
            <a:ext cx="255587" cy="1287462"/>
          </a:xfrm>
          <a:custGeom>
            <a:avLst/>
            <a:gdLst>
              <a:gd name="T0" fmla="*/ 2147483647 w 161"/>
              <a:gd name="T1" fmla="*/ 0 h 811"/>
              <a:gd name="T2" fmla="*/ 2147483647 w 161"/>
              <a:gd name="T3" fmla="*/ 2147483647 h 811"/>
              <a:gd name="T4" fmla="*/ 2147483647 w 161"/>
              <a:gd name="T5" fmla="*/ 2147483647 h 811"/>
              <a:gd name="T6" fmla="*/ 2147483647 w 161"/>
              <a:gd name="T7" fmla="*/ 2147483647 h 811"/>
              <a:gd name="T8" fmla="*/ 2147483647 w 161"/>
              <a:gd name="T9" fmla="*/ 2147483647 h 811"/>
              <a:gd name="T10" fmla="*/ 2147483647 w 161"/>
              <a:gd name="T11" fmla="*/ 2147483647 h 811"/>
              <a:gd name="T12" fmla="*/ 2147483647 w 161"/>
              <a:gd name="T13" fmla="*/ 2147483647 h 811"/>
              <a:gd name="T14" fmla="*/ 2147483647 w 161"/>
              <a:gd name="T15" fmla="*/ 2147483647 h 8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1"/>
              <a:gd name="T25" fmla="*/ 0 h 811"/>
              <a:gd name="T26" fmla="*/ 161 w 161"/>
              <a:gd name="T27" fmla="*/ 811 h 8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1" h="811">
                <a:moveTo>
                  <a:pt x="85" y="0"/>
                </a:moveTo>
                <a:cubicBezTo>
                  <a:pt x="122" y="120"/>
                  <a:pt x="16" y="219"/>
                  <a:pt x="161" y="256"/>
                </a:cubicBezTo>
                <a:cubicBezTo>
                  <a:pt x="149" y="308"/>
                  <a:pt x="160" y="310"/>
                  <a:pt x="110" y="333"/>
                </a:cubicBezTo>
                <a:cubicBezTo>
                  <a:pt x="85" y="344"/>
                  <a:pt x="33" y="359"/>
                  <a:pt x="33" y="359"/>
                </a:cubicBezTo>
                <a:cubicBezTo>
                  <a:pt x="25" y="372"/>
                  <a:pt x="10" y="382"/>
                  <a:pt x="8" y="397"/>
                </a:cubicBezTo>
                <a:cubicBezTo>
                  <a:pt x="0" y="457"/>
                  <a:pt x="54" y="472"/>
                  <a:pt x="97" y="487"/>
                </a:cubicBezTo>
                <a:cubicBezTo>
                  <a:pt x="130" y="584"/>
                  <a:pt x="86" y="624"/>
                  <a:pt x="59" y="704"/>
                </a:cubicBezTo>
                <a:cubicBezTo>
                  <a:pt x="45" y="811"/>
                  <a:pt x="81" y="807"/>
                  <a:pt x="33" y="80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866" name="Freeform 10"/>
          <p:cNvSpPr>
            <a:spLocks/>
          </p:cNvSpPr>
          <p:nvPr/>
        </p:nvSpPr>
        <p:spPr bwMode="auto">
          <a:xfrm>
            <a:off x="3352800" y="3846513"/>
            <a:ext cx="996950" cy="255587"/>
          </a:xfrm>
          <a:custGeom>
            <a:avLst/>
            <a:gdLst>
              <a:gd name="T0" fmla="*/ 0 w 628"/>
              <a:gd name="T1" fmla="*/ 2147483647 h 161"/>
              <a:gd name="T2" fmla="*/ 2147483647 w 628"/>
              <a:gd name="T3" fmla="*/ 2147483647 h 161"/>
              <a:gd name="T4" fmla="*/ 2147483647 w 628"/>
              <a:gd name="T5" fmla="*/ 2147483647 h 161"/>
              <a:gd name="T6" fmla="*/ 2147483647 w 628"/>
              <a:gd name="T7" fmla="*/ 2147483647 h 161"/>
              <a:gd name="T8" fmla="*/ 2147483647 w 628"/>
              <a:gd name="T9" fmla="*/ 2147483647 h 161"/>
              <a:gd name="T10" fmla="*/ 2147483647 w 628"/>
              <a:gd name="T11" fmla="*/ 2147483647 h 161"/>
              <a:gd name="T12" fmla="*/ 2147483647 w 628"/>
              <a:gd name="T13" fmla="*/ 2147483647 h 161"/>
              <a:gd name="T14" fmla="*/ 2147483647 w 628"/>
              <a:gd name="T15" fmla="*/ 2147483647 h 161"/>
              <a:gd name="T16" fmla="*/ 2147483647 w 628"/>
              <a:gd name="T17" fmla="*/ 2147483647 h 161"/>
              <a:gd name="T18" fmla="*/ 2147483647 w 628"/>
              <a:gd name="T19" fmla="*/ 2147483647 h 1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28"/>
              <a:gd name="T31" fmla="*/ 0 h 161"/>
              <a:gd name="T32" fmla="*/ 628 w 628"/>
              <a:gd name="T33" fmla="*/ 161 h 16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28" h="161">
                <a:moveTo>
                  <a:pt x="0" y="20"/>
                </a:moveTo>
                <a:cubicBezTo>
                  <a:pt x="43" y="24"/>
                  <a:pt x="86" y="23"/>
                  <a:pt x="128" y="33"/>
                </a:cubicBezTo>
                <a:cubicBezTo>
                  <a:pt x="156" y="40"/>
                  <a:pt x="178" y="63"/>
                  <a:pt x="205" y="72"/>
                </a:cubicBezTo>
                <a:cubicBezTo>
                  <a:pt x="235" y="68"/>
                  <a:pt x="267" y="71"/>
                  <a:pt x="295" y="59"/>
                </a:cubicBezTo>
                <a:cubicBezTo>
                  <a:pt x="309" y="53"/>
                  <a:pt x="308" y="30"/>
                  <a:pt x="320" y="20"/>
                </a:cubicBezTo>
                <a:cubicBezTo>
                  <a:pt x="331" y="12"/>
                  <a:pt x="346" y="12"/>
                  <a:pt x="359" y="8"/>
                </a:cubicBezTo>
                <a:cubicBezTo>
                  <a:pt x="433" y="31"/>
                  <a:pt x="365" y="0"/>
                  <a:pt x="423" y="72"/>
                </a:cubicBezTo>
                <a:cubicBezTo>
                  <a:pt x="485" y="149"/>
                  <a:pt x="475" y="139"/>
                  <a:pt x="538" y="161"/>
                </a:cubicBezTo>
                <a:cubicBezTo>
                  <a:pt x="544" y="144"/>
                  <a:pt x="558" y="93"/>
                  <a:pt x="576" y="84"/>
                </a:cubicBezTo>
                <a:cubicBezTo>
                  <a:pt x="591" y="76"/>
                  <a:pt x="611" y="84"/>
                  <a:pt x="628" y="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867" name="Freeform 11"/>
          <p:cNvSpPr>
            <a:spLocks/>
          </p:cNvSpPr>
          <p:nvPr/>
        </p:nvSpPr>
        <p:spPr bwMode="auto">
          <a:xfrm>
            <a:off x="4714875" y="3943350"/>
            <a:ext cx="996950" cy="255588"/>
          </a:xfrm>
          <a:custGeom>
            <a:avLst/>
            <a:gdLst>
              <a:gd name="T0" fmla="*/ 0 w 628"/>
              <a:gd name="T1" fmla="*/ 2147483647 h 161"/>
              <a:gd name="T2" fmla="*/ 2147483647 w 628"/>
              <a:gd name="T3" fmla="*/ 2147483647 h 161"/>
              <a:gd name="T4" fmla="*/ 2147483647 w 628"/>
              <a:gd name="T5" fmla="*/ 2147483647 h 161"/>
              <a:gd name="T6" fmla="*/ 2147483647 w 628"/>
              <a:gd name="T7" fmla="*/ 2147483647 h 161"/>
              <a:gd name="T8" fmla="*/ 2147483647 w 628"/>
              <a:gd name="T9" fmla="*/ 2147483647 h 161"/>
              <a:gd name="T10" fmla="*/ 2147483647 w 628"/>
              <a:gd name="T11" fmla="*/ 2147483647 h 161"/>
              <a:gd name="T12" fmla="*/ 2147483647 w 628"/>
              <a:gd name="T13" fmla="*/ 2147483647 h 161"/>
              <a:gd name="T14" fmla="*/ 2147483647 w 628"/>
              <a:gd name="T15" fmla="*/ 2147483647 h 161"/>
              <a:gd name="T16" fmla="*/ 2147483647 w 628"/>
              <a:gd name="T17" fmla="*/ 2147483647 h 161"/>
              <a:gd name="T18" fmla="*/ 2147483647 w 628"/>
              <a:gd name="T19" fmla="*/ 2147483647 h 1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28"/>
              <a:gd name="T31" fmla="*/ 0 h 161"/>
              <a:gd name="T32" fmla="*/ 628 w 628"/>
              <a:gd name="T33" fmla="*/ 161 h 16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28" h="161">
                <a:moveTo>
                  <a:pt x="0" y="20"/>
                </a:moveTo>
                <a:cubicBezTo>
                  <a:pt x="43" y="24"/>
                  <a:pt x="86" y="23"/>
                  <a:pt x="128" y="33"/>
                </a:cubicBezTo>
                <a:cubicBezTo>
                  <a:pt x="156" y="40"/>
                  <a:pt x="178" y="63"/>
                  <a:pt x="205" y="72"/>
                </a:cubicBezTo>
                <a:cubicBezTo>
                  <a:pt x="235" y="68"/>
                  <a:pt x="267" y="71"/>
                  <a:pt x="295" y="59"/>
                </a:cubicBezTo>
                <a:cubicBezTo>
                  <a:pt x="309" y="53"/>
                  <a:pt x="308" y="30"/>
                  <a:pt x="320" y="20"/>
                </a:cubicBezTo>
                <a:cubicBezTo>
                  <a:pt x="331" y="12"/>
                  <a:pt x="346" y="12"/>
                  <a:pt x="359" y="8"/>
                </a:cubicBezTo>
                <a:cubicBezTo>
                  <a:pt x="433" y="31"/>
                  <a:pt x="365" y="0"/>
                  <a:pt x="423" y="72"/>
                </a:cubicBezTo>
                <a:cubicBezTo>
                  <a:pt x="485" y="149"/>
                  <a:pt x="475" y="139"/>
                  <a:pt x="538" y="161"/>
                </a:cubicBezTo>
                <a:cubicBezTo>
                  <a:pt x="544" y="144"/>
                  <a:pt x="558" y="93"/>
                  <a:pt x="576" y="84"/>
                </a:cubicBezTo>
                <a:cubicBezTo>
                  <a:pt x="591" y="76"/>
                  <a:pt x="611" y="84"/>
                  <a:pt x="628" y="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139825"/>
          </a:xfrm>
        </p:spPr>
        <p:txBody>
          <a:bodyPr/>
          <a:lstStyle/>
          <a:p>
            <a:pPr eaLnBrk="1" hangingPunct="1"/>
            <a:r>
              <a:rPr lang="en-US" sz="2400" smtClean="0"/>
              <a:t>MEMBANGUN KETERKAITAN BERKELANJUTAN</a:t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105400"/>
          </a:xfrm>
        </p:spPr>
        <p:txBody>
          <a:bodyPr/>
          <a:lstStyle/>
          <a:p>
            <a:pPr marL="579438" indent="-579438" algn="just" eaLnBrk="1" hangingPunct="1">
              <a:lnSpc>
                <a:spcPct val="80000"/>
              </a:lnSpc>
            </a:pPr>
            <a:r>
              <a:rPr lang="en-US" sz="2000" smtClean="0"/>
              <a:t>Alasan-alasan mengapa top eksekutif hanya tertarik sekali saja dalam kepemimpinannya membicarakan budaya korporat :</a:t>
            </a:r>
          </a:p>
          <a:p>
            <a:pPr marL="579438" indent="-57943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	   - Mereka beramsusi budaya korporat</a:t>
            </a:r>
          </a:p>
          <a:p>
            <a:pPr marL="579438" indent="-57943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suatu yang bersifat “Self-Propelling”</a:t>
            </a:r>
          </a:p>
          <a:p>
            <a:pPr marL="579438" indent="-57943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(Artinya sekali disentuh ia akan berputar</a:t>
            </a:r>
          </a:p>
          <a:p>
            <a:pPr marL="579438" indent="-57943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		 dan bekerja sendiri).</a:t>
            </a:r>
          </a:p>
          <a:p>
            <a:pPr marL="579438" indent="-57943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	   - Setelah urusan budaya selesai, eksekutif</a:t>
            </a:r>
          </a:p>
          <a:p>
            <a:pPr marL="579438" indent="-57943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		 disibukkan dengan urusan kinerja yang tampak dalam 	  	 laporan keuangan</a:t>
            </a:r>
          </a:p>
          <a:p>
            <a:pPr marL="579438" indent="-579438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22884" name="Line 4"/>
          <p:cNvSpPr>
            <a:spLocks noChangeShapeType="1"/>
          </p:cNvSpPr>
          <p:nvPr/>
        </p:nvSpPr>
        <p:spPr bwMode="auto">
          <a:xfrm>
            <a:off x="685800" y="9144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4137025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9438" indent="-579438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Salah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satu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konsep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untuk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membuat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budaya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korporat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dapat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tumbuh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terus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dan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subur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adalah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konsep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i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horizontal </a:t>
            </a:r>
            <a:r>
              <a:rPr lang="en-US" sz="2000" i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lingkage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2743200" y="1600200"/>
            <a:ext cx="35814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381000" y="1600200"/>
            <a:ext cx="21336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3733800" y="5334000"/>
            <a:ext cx="1524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4572000" y="3657600"/>
            <a:ext cx="1600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2895600" y="36576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11" name="AutoShape 7"/>
          <p:cNvSpPr>
            <a:spLocks noChangeArrowheads="1"/>
          </p:cNvSpPr>
          <p:nvPr/>
        </p:nvSpPr>
        <p:spPr bwMode="auto">
          <a:xfrm>
            <a:off x="3505200" y="2667000"/>
            <a:ext cx="2057400" cy="381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5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>
                <a:solidFill>
                  <a:srgbClr val="66FF33"/>
                </a:solidFill>
              </a:rPr>
              <a:t>Model Keterkaitan Horizontal sebagai Pemupuk Budaya Korporat</a:t>
            </a:r>
          </a:p>
        </p:txBody>
      </p:sp>
      <p:sp>
        <p:nvSpPr>
          <p:cNvPr id="20685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smtClean="0"/>
              <a:t> </a:t>
            </a:r>
            <a:endParaRPr lang="en-US" sz="2400" b="1" smtClean="0"/>
          </a:p>
        </p:txBody>
      </p:sp>
      <p:pic>
        <p:nvPicPr>
          <p:cNvPr id="123914" name="Picture 10" descr="j023301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589972" y="1600200"/>
            <a:ext cx="2155056" cy="2189163"/>
          </a:xfrm>
          <a:noFill/>
        </p:spPr>
      </p:pic>
      <p:pic>
        <p:nvPicPr>
          <p:cNvPr id="123923" name="Picture 19" descr="j029202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3279775"/>
            <a:ext cx="1601788" cy="1446213"/>
          </a:xfrm>
          <a:noFill/>
        </p:spPr>
      </p:pic>
      <p:sp>
        <p:nvSpPr>
          <p:cNvPr id="123915" name="Line 11"/>
          <p:cNvSpPr>
            <a:spLocks noChangeShapeType="1"/>
          </p:cNvSpPr>
          <p:nvPr/>
        </p:nvSpPr>
        <p:spPr bwMode="auto">
          <a:xfrm>
            <a:off x="4343400" y="3048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16" name="Line 12"/>
          <p:cNvSpPr>
            <a:spLocks noChangeShapeType="1"/>
          </p:cNvSpPr>
          <p:nvPr/>
        </p:nvSpPr>
        <p:spPr bwMode="auto">
          <a:xfrm>
            <a:off x="3429000" y="3276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17" name="Line 13"/>
          <p:cNvSpPr>
            <a:spLocks noChangeShapeType="1"/>
          </p:cNvSpPr>
          <p:nvPr/>
        </p:nvSpPr>
        <p:spPr bwMode="auto">
          <a:xfrm>
            <a:off x="34290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18" name="Line 14"/>
          <p:cNvSpPr>
            <a:spLocks noChangeShapeType="1"/>
          </p:cNvSpPr>
          <p:nvPr/>
        </p:nvSpPr>
        <p:spPr bwMode="auto">
          <a:xfrm>
            <a:off x="53340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19" name="AutoShape 15"/>
          <p:cNvSpPr>
            <a:spLocks noChangeArrowheads="1"/>
          </p:cNvSpPr>
          <p:nvPr/>
        </p:nvSpPr>
        <p:spPr bwMode="auto">
          <a:xfrm>
            <a:off x="4038600" y="3810000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20" name="AutoShape 16"/>
          <p:cNvSpPr>
            <a:spLocks noChangeArrowheads="1"/>
          </p:cNvSpPr>
          <p:nvPr/>
        </p:nvSpPr>
        <p:spPr bwMode="auto">
          <a:xfrm rot="3369334">
            <a:off x="3074194" y="4666456"/>
            <a:ext cx="1035050" cy="261938"/>
          </a:xfrm>
          <a:prstGeom prst="leftRightArrow">
            <a:avLst>
              <a:gd name="adj1" fmla="val 50000"/>
              <a:gd name="adj2" fmla="val 7903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21" name="AutoShape 17"/>
          <p:cNvSpPr>
            <a:spLocks noChangeArrowheads="1"/>
          </p:cNvSpPr>
          <p:nvPr/>
        </p:nvSpPr>
        <p:spPr bwMode="auto">
          <a:xfrm rot="7327277">
            <a:off x="4414044" y="4729956"/>
            <a:ext cx="1035050" cy="261938"/>
          </a:xfrm>
          <a:prstGeom prst="leftRightArrow">
            <a:avLst>
              <a:gd name="adj1" fmla="val 50000"/>
              <a:gd name="adj2" fmla="val 7903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22" name="Rectangle 18"/>
          <p:cNvSpPr>
            <a:spLocks noChangeArrowheads="1"/>
          </p:cNvSpPr>
          <p:nvPr/>
        </p:nvSpPr>
        <p:spPr bwMode="auto">
          <a:xfrm>
            <a:off x="6553200" y="1600200"/>
            <a:ext cx="22860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24" name="Text Box 20"/>
          <p:cNvSpPr txBox="1">
            <a:spLocks noChangeArrowheads="1"/>
          </p:cNvSpPr>
          <p:nvPr/>
        </p:nvSpPr>
        <p:spPr bwMode="auto">
          <a:xfrm>
            <a:off x="517525" y="1665288"/>
            <a:ext cx="20288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Lingkungan</a:t>
            </a:r>
          </a:p>
          <a:p>
            <a:r>
              <a:rPr lang="en-US" sz="2800">
                <a:latin typeface="Arial" charset="0"/>
              </a:rPr>
              <a:t> Eksternal</a:t>
            </a:r>
          </a:p>
        </p:txBody>
      </p:sp>
      <p:sp>
        <p:nvSpPr>
          <p:cNvPr id="123925" name="Text Box 21"/>
          <p:cNvSpPr txBox="1">
            <a:spLocks noChangeArrowheads="1"/>
          </p:cNvSpPr>
          <p:nvPr/>
        </p:nvSpPr>
        <p:spPr bwMode="auto">
          <a:xfrm>
            <a:off x="6581775" y="1644650"/>
            <a:ext cx="20288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Lingkungan</a:t>
            </a:r>
          </a:p>
          <a:p>
            <a:r>
              <a:rPr lang="en-US" sz="2800">
                <a:latin typeface="Arial" charset="0"/>
              </a:rPr>
              <a:t> Eksternal</a:t>
            </a:r>
          </a:p>
        </p:txBody>
      </p:sp>
      <p:sp>
        <p:nvSpPr>
          <p:cNvPr id="123926" name="Text Box 22"/>
          <p:cNvSpPr txBox="1">
            <a:spLocks noChangeArrowheads="1"/>
          </p:cNvSpPr>
          <p:nvPr/>
        </p:nvSpPr>
        <p:spPr bwMode="auto">
          <a:xfrm>
            <a:off x="3429000" y="1690688"/>
            <a:ext cx="1887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Organisasi</a:t>
            </a:r>
          </a:p>
        </p:txBody>
      </p:sp>
      <p:sp>
        <p:nvSpPr>
          <p:cNvPr id="123927" name="Text Box 23"/>
          <p:cNvSpPr txBox="1">
            <a:spLocks noChangeArrowheads="1"/>
          </p:cNvSpPr>
          <p:nvPr/>
        </p:nvSpPr>
        <p:spPr bwMode="auto">
          <a:xfrm>
            <a:off x="3641725" y="2703513"/>
            <a:ext cx="196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General Manager</a:t>
            </a:r>
          </a:p>
        </p:txBody>
      </p:sp>
      <p:sp>
        <p:nvSpPr>
          <p:cNvPr id="123928" name="Text Box 24"/>
          <p:cNvSpPr txBox="1">
            <a:spLocks noChangeArrowheads="1"/>
          </p:cNvSpPr>
          <p:nvPr/>
        </p:nvSpPr>
        <p:spPr bwMode="auto">
          <a:xfrm>
            <a:off x="3092450" y="3770313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R &amp; D</a:t>
            </a:r>
          </a:p>
        </p:txBody>
      </p: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4743450" y="3702050"/>
            <a:ext cx="1504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Departemen </a:t>
            </a:r>
          </a:p>
          <a:p>
            <a:r>
              <a:rPr lang="en-US">
                <a:latin typeface="Arial" charset="0"/>
              </a:rPr>
              <a:t>Pemasaran</a:t>
            </a:r>
          </a:p>
        </p:txBody>
      </p:sp>
      <p:sp>
        <p:nvSpPr>
          <p:cNvPr id="123930" name="Text Box 26"/>
          <p:cNvSpPr txBox="1">
            <a:spLocks noChangeArrowheads="1"/>
          </p:cNvSpPr>
          <p:nvPr/>
        </p:nvSpPr>
        <p:spPr bwMode="auto">
          <a:xfrm>
            <a:off x="3752850" y="5302250"/>
            <a:ext cx="1504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Departemen </a:t>
            </a:r>
          </a:p>
          <a:p>
            <a:r>
              <a:rPr lang="en-US">
                <a:latin typeface="Arial" charset="0"/>
              </a:rPr>
              <a:t>   Produksi</a:t>
            </a:r>
          </a:p>
        </p:txBody>
      </p:sp>
      <p:sp>
        <p:nvSpPr>
          <p:cNvPr id="123931" name="Text Box 27"/>
          <p:cNvSpPr txBox="1">
            <a:spLocks noChangeArrowheads="1"/>
          </p:cNvSpPr>
          <p:nvPr/>
        </p:nvSpPr>
        <p:spPr bwMode="auto">
          <a:xfrm>
            <a:off x="593725" y="5065713"/>
            <a:ext cx="164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Pengendalian </a:t>
            </a:r>
          </a:p>
          <a:p>
            <a:r>
              <a:rPr lang="en-US">
                <a:latin typeface="Arial" charset="0"/>
              </a:rPr>
              <a:t>    Teknis</a:t>
            </a:r>
          </a:p>
        </p:txBody>
      </p:sp>
      <p:sp>
        <p:nvSpPr>
          <p:cNvPr id="123932" name="Text Box 28"/>
          <p:cNvSpPr txBox="1">
            <a:spLocks noChangeArrowheads="1"/>
          </p:cNvSpPr>
          <p:nvPr/>
        </p:nvSpPr>
        <p:spPr bwMode="auto">
          <a:xfrm>
            <a:off x="6483350" y="5065713"/>
            <a:ext cx="2508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Kebutuhan Pelanggan/</a:t>
            </a:r>
          </a:p>
          <a:p>
            <a:r>
              <a:rPr lang="en-US">
                <a:latin typeface="Arial" charset="0"/>
              </a:rPr>
              <a:t>       Konsumen</a:t>
            </a:r>
          </a:p>
        </p:txBody>
      </p:sp>
      <p:sp>
        <p:nvSpPr>
          <p:cNvPr id="123933" name="AutoShape 29"/>
          <p:cNvSpPr>
            <a:spLocks noChangeArrowheads="1"/>
          </p:cNvSpPr>
          <p:nvPr/>
        </p:nvSpPr>
        <p:spPr bwMode="auto">
          <a:xfrm>
            <a:off x="6172200" y="3810000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34" name="AutoShape 30"/>
          <p:cNvSpPr>
            <a:spLocks noChangeArrowheads="1"/>
          </p:cNvSpPr>
          <p:nvPr/>
        </p:nvSpPr>
        <p:spPr bwMode="auto">
          <a:xfrm>
            <a:off x="2362200" y="3810000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err="1" smtClean="0"/>
              <a:t>Ada</a:t>
            </a:r>
            <a:r>
              <a:rPr lang="en-US" sz="2000" dirty="0" smtClean="0"/>
              <a:t> 3 (</a:t>
            </a:r>
            <a:r>
              <a:rPr lang="en-US" sz="2000" dirty="0" err="1" smtClean="0"/>
              <a:t>tiga</a:t>
            </a:r>
            <a:r>
              <a:rPr lang="en-US" sz="2000" dirty="0" smtClean="0"/>
              <a:t>)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i="1" dirty="0" smtClean="0"/>
              <a:t>horizontal linkage :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pPr marL="625475" indent="-625475"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  <a:defRPr/>
            </a:pPr>
            <a:r>
              <a:rPr lang="en-US" sz="2000" b="1" i="1" dirty="0" smtClean="0">
                <a:solidFill>
                  <a:srgbClr val="FF3300"/>
                </a:solidFill>
              </a:rPr>
              <a:t>1. </a:t>
            </a:r>
            <a:r>
              <a:rPr lang="en-US" sz="2000" b="1" i="1" dirty="0" err="1" smtClean="0">
                <a:solidFill>
                  <a:srgbClr val="FF3300"/>
                </a:solidFill>
              </a:rPr>
              <a:t>Spesialisasi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spesialisasi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orang-orang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kompetensinya</a:t>
            </a:r>
            <a:r>
              <a:rPr lang="en-US" sz="2000" dirty="0" smtClean="0"/>
              <a:t>.  </a:t>
            </a:r>
          </a:p>
          <a:p>
            <a:pPr marL="625475" indent="-625475"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  <a:defRPr/>
            </a:pPr>
            <a:r>
              <a:rPr lang="en-US" sz="2000" b="1" i="1" dirty="0" smtClean="0">
                <a:solidFill>
                  <a:srgbClr val="FF3300"/>
                </a:solidFill>
              </a:rPr>
              <a:t>2. Boundary spanning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boundary spanning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departemen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keterkaitan</a:t>
            </a:r>
            <a:r>
              <a:rPr lang="en-US" sz="2000" dirty="0" smtClean="0"/>
              <a:t> (linkage)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sektor-sektor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relevan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23622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6125" indent="-746125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Keterkaitan horizontal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(linkage), dengan keterkaitan horizontal, masing-masing departemen dapat dengan bebas melakukan pertukaran ide, pengalaman dan informasi tanpa dipisahkan oleh sekat-sekat pemisah (birokrasi fungsional).</a:t>
            </a:r>
          </a:p>
          <a:p>
            <a:pPr marL="746125" indent="-746125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IMPLEMENTASI TRANSFORMASI NILAI-NILAI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458200" cy="46069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smtClean="0"/>
              <a:t>Transformasi nilai-nilai</a:t>
            </a:r>
            <a:r>
              <a:rPr lang="en-US" sz="4000" smtClean="0"/>
              <a:t> adalah bentuk perubahan yang sangat sulit, sangat mendasar, butuh banyak waktu, tetapi merupakan faktor yang sangat menentukan keberhasilan perubahan.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096963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Hal-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dipenuhi</a:t>
            </a:r>
            <a:r>
              <a:rPr lang="en-US" sz="2000" dirty="0" smtClean="0"/>
              <a:t>  agar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Transformasi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Nilai-Nilai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membawa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: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458200" cy="5257800"/>
          </a:xfrm>
        </p:spPr>
        <p:txBody>
          <a:bodyPr/>
          <a:lstStyle/>
          <a:p>
            <a:pPr marL="625475" indent="-6254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i="1" dirty="0" smtClean="0"/>
              <a:t>1. </a:t>
            </a:r>
            <a:r>
              <a:rPr lang="en-US" sz="1800" i="1" dirty="0" smtClean="0">
                <a:solidFill>
                  <a:srgbClr val="002060"/>
                </a:solidFill>
              </a:rPr>
              <a:t>Leadership</a:t>
            </a:r>
            <a:r>
              <a:rPr lang="en-US" sz="1800" dirty="0" smtClean="0">
                <a:solidFill>
                  <a:srgbClr val="F7F21D"/>
                </a:solidFill>
              </a:rPr>
              <a:t> </a:t>
            </a:r>
            <a:r>
              <a:rPr lang="en-US" sz="1800" dirty="0" smtClean="0"/>
              <a:t>yang </a:t>
            </a:r>
            <a:r>
              <a:rPr lang="en-US" sz="1800" dirty="0" err="1" smtClean="0"/>
              <a:t>kuat</a:t>
            </a:r>
            <a:r>
              <a:rPr lang="en-US" sz="1800" dirty="0" smtClean="0"/>
              <a:t>.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otoriter</a:t>
            </a:r>
            <a:r>
              <a:rPr lang="en-US" sz="1800" dirty="0" smtClean="0"/>
              <a:t>, </a:t>
            </a:r>
            <a:r>
              <a:rPr lang="en-US" sz="1800" dirty="0" err="1" smtClean="0"/>
              <a:t>melainkan</a:t>
            </a:r>
            <a:r>
              <a:rPr lang="en-US" sz="1800" dirty="0" smtClean="0"/>
              <a:t> </a:t>
            </a:r>
            <a:r>
              <a:rPr lang="en-US" sz="1800" dirty="0" err="1" smtClean="0"/>
              <a:t>pemimpin</a:t>
            </a:r>
            <a:r>
              <a:rPr lang="en-US" sz="1800" dirty="0" smtClean="0"/>
              <a:t> team yang </a:t>
            </a:r>
            <a:r>
              <a:rPr lang="en-US" sz="1800" dirty="0" err="1" smtClean="0"/>
              <a:t>bekerja</a:t>
            </a:r>
            <a:r>
              <a:rPr lang="en-US" sz="1800" dirty="0" smtClean="0"/>
              <a:t> </a:t>
            </a:r>
            <a:r>
              <a:rPr lang="en-US" sz="1800" dirty="0" err="1" smtClean="0"/>
              <a:t>habis-habisan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berani</a:t>
            </a:r>
            <a:r>
              <a:rPr lang="en-US" sz="1800" dirty="0" smtClean="0"/>
              <a:t> </a:t>
            </a:r>
            <a:r>
              <a:rPr lang="en-US" sz="1800" dirty="0" err="1" smtClean="0"/>
              <a:t>mempertaruhkan</a:t>
            </a:r>
            <a:r>
              <a:rPr lang="en-US" sz="1800" dirty="0" smtClean="0"/>
              <a:t> </a:t>
            </a:r>
            <a:r>
              <a:rPr lang="en-US" sz="1800" dirty="0" err="1" smtClean="0"/>
              <a:t>jabatan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kedudukannya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menghadapi</a:t>
            </a:r>
            <a:r>
              <a:rPr lang="en-US" sz="1800" dirty="0" smtClean="0"/>
              <a:t> </a:t>
            </a:r>
            <a:r>
              <a:rPr lang="en-US" sz="1800" dirty="0" err="1" smtClean="0"/>
              <a:t>fakta-fakta</a:t>
            </a:r>
            <a:r>
              <a:rPr lang="en-US" sz="1800" dirty="0" smtClean="0"/>
              <a:t> yang brutal.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bukanlah</a:t>
            </a:r>
            <a:r>
              <a:rPr lang="en-US" sz="1800" dirty="0" smtClean="0"/>
              <a:t> </a:t>
            </a:r>
            <a:r>
              <a:rPr lang="en-US" sz="1800" dirty="0" err="1" smtClean="0"/>
              <a:t>tipe</a:t>
            </a:r>
            <a:r>
              <a:rPr lang="en-US" sz="1800" dirty="0" smtClean="0"/>
              <a:t> </a:t>
            </a:r>
            <a:r>
              <a:rPr lang="en-US" sz="1800" dirty="0" err="1" smtClean="0"/>
              <a:t>pemimpin</a:t>
            </a:r>
            <a:r>
              <a:rPr lang="en-US" sz="1800" dirty="0" smtClean="0"/>
              <a:t> yang </a:t>
            </a:r>
            <a:r>
              <a:rPr lang="en-US" sz="1800" dirty="0" err="1" smtClean="0"/>
              <a:t>cenderung</a:t>
            </a:r>
            <a:r>
              <a:rPr lang="en-US" sz="1800" dirty="0" smtClean="0"/>
              <a:t> </a:t>
            </a:r>
            <a:r>
              <a:rPr lang="en-US" sz="1800" dirty="0" err="1" smtClean="0"/>
              <a:t>cari</a:t>
            </a:r>
            <a:r>
              <a:rPr lang="en-US" sz="1800" dirty="0" smtClean="0"/>
              <a:t> </a:t>
            </a:r>
            <a:r>
              <a:rPr lang="en-US" sz="1800" dirty="0" err="1" smtClean="0"/>
              <a:t>aman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menghindar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tekanan-tekanan</a:t>
            </a:r>
            <a:r>
              <a:rPr lang="en-US" sz="1800" dirty="0" smtClean="0"/>
              <a:t>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3400" y="2209800"/>
            <a:ext cx="8610600" cy="582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85800" indent="-6858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Dukungan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bawahan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emimpin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kuat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tidak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ada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artinya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apa-apa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kalau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tidak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didukung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oleh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bawahan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dengan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rela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mengorbankan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waktu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tenaga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pikiran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masa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depan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untuk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menciptakan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perubahan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85800" indent="-6858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33528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7525" indent="-517525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i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  <a:r>
              <a:rPr lang="en-US" i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 </a:t>
            </a:r>
            <a:r>
              <a:rPr lang="en-US" i="1" kern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Komunikasi</a:t>
            </a:r>
            <a:r>
              <a:rPr lang="en-US" i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yang </a:t>
            </a:r>
            <a:r>
              <a:rPr lang="en-US" i="1" kern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jelas</a:t>
            </a:r>
            <a:r>
              <a:rPr 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Pemimpin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harus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punya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seni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dalam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berkomunikasi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baik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verbal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maupun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non verbal.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Transformasi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nilai-nilai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juga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memerlukan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komunikasi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massa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yang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melibatkan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banyak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orang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Tanpa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kepiawaian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komunikasi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dan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dukungan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team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komunikasi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yang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baik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transformasi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nilai-nilai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tidak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dapat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mencapai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tujuan</a:t>
            </a:r>
            <a:r>
              <a:rPr lang="en-U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5029200"/>
            <a:ext cx="8686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9438" indent="-579438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Komitmen</a:t>
            </a:r>
            <a:r>
              <a:rPr lang="en-US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pemimpin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Pemimpin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juga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harus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membangun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komitmen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harus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dimulai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dari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dirinya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sendirinya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Untuk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membangunnya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melalui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tiga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tahapan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: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tahap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persiapan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tahap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penerimaan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tahap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komitmen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579438" indent="-579438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3300"/>
                </a:solidFill>
              </a:rPr>
              <a:t>MEMPERKUAT BUDAYA BARU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14400"/>
            <a:ext cx="8686800" cy="5486400"/>
          </a:xfrm>
        </p:spPr>
        <p:txBody>
          <a:bodyPr/>
          <a:lstStyle/>
          <a:p>
            <a:pPr algn="just" eaLnBrk="1" hangingPunct="1"/>
            <a:r>
              <a:rPr lang="en-US" sz="2800" smtClean="0"/>
              <a:t>HAL-HAL YANG DIPERLUKAN DALAM MEMPERKUAT BUDAYA BARU :</a:t>
            </a:r>
          </a:p>
          <a:p>
            <a:pPr algn="just" eaLnBrk="1" hangingPunct="1"/>
            <a:endParaRPr lang="en-US" sz="2800" smtClean="0"/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800" smtClean="0"/>
              <a:t> BUDAYA DISIPLIN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800" smtClean="0"/>
              <a:t> INTERVENSI MELALUI OD </a:t>
            </a:r>
          </a:p>
          <a:p>
            <a:pPr algn="just" eaLnBrk="1" hangingPunct="1"/>
            <a:r>
              <a:rPr lang="en-US" sz="2800" smtClean="0"/>
              <a:t>    (ORGANIZATION DEVELOPMENT)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800" smtClean="0"/>
              <a:t> MENGHADAPI PUKULAN BALIK BUDAYA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800" smtClean="0"/>
              <a:t> MEMBANGUN KETERKAITAN BERKELAN-</a:t>
            </a:r>
          </a:p>
          <a:p>
            <a:pPr algn="just" eaLnBrk="1" hangingPunct="1"/>
            <a:r>
              <a:rPr lang="en-US" sz="2800" smtClean="0"/>
              <a:t>    JUTAN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800" smtClean="0"/>
              <a:t> IMPLEMENTASI TRANSFORMASI NILAI-NILAI</a:t>
            </a:r>
          </a:p>
          <a:p>
            <a:pPr algn="just" eaLnBrk="1" hangingPunct="1">
              <a:buFontTx/>
              <a:buChar char="-"/>
            </a:pPr>
            <a:endParaRPr lang="en-US" sz="2800" smtClean="0"/>
          </a:p>
          <a:p>
            <a:pPr algn="just" eaLnBrk="1" hangingPunct="1"/>
            <a:endParaRPr lang="en-US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731838"/>
            <a:ext cx="8229600" cy="57451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</a:t>
            </a:r>
            <a:r>
              <a:rPr lang="en-US" sz="2400" smtClean="0"/>
              <a:t>Tahap Komitmen                              </a:t>
            </a:r>
            <a:r>
              <a:rPr lang="en-US" sz="2000" smtClean="0"/>
              <a:t>Institusionalisasi</a:t>
            </a:r>
            <a:r>
              <a:rPr lang="en-US" sz="2400" smtClean="0"/>
              <a:t>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                                               </a:t>
            </a:r>
            <a:r>
              <a:rPr lang="en-US" sz="2000" smtClean="0"/>
              <a:t>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                                                                    Instalasi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</a:t>
            </a:r>
            <a:r>
              <a:rPr lang="en-US" sz="2400" smtClean="0"/>
              <a:t>Tahap Penerimaan</a:t>
            </a:r>
            <a:r>
              <a:rPr lang="en-US" sz="2000" smtClean="0"/>
              <a:t>                         Implementasi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                                </a:t>
            </a:r>
            <a:r>
              <a:rPr lang="en-US" sz="2000" smtClean="0"/>
              <a:t>Kepemahaman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</a:t>
            </a:r>
            <a:r>
              <a:rPr lang="en-US" sz="2400" smtClean="0"/>
              <a:t>Tahap Persiapan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                                                         Kesadaran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                                 Sentuhan Pertama       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Sumber : Ricard L. Draf 2004. Organization Theory and Design. 8th Edition, hlm. 425</a:t>
            </a:r>
          </a:p>
        </p:txBody>
      </p:sp>
      <p:sp>
        <p:nvSpPr>
          <p:cNvPr id="128004" name="Line 3"/>
          <p:cNvSpPr>
            <a:spLocks noChangeShapeType="1"/>
          </p:cNvSpPr>
          <p:nvPr/>
        </p:nvSpPr>
        <p:spPr bwMode="auto">
          <a:xfrm>
            <a:off x="609600" y="533400"/>
            <a:ext cx="0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05" name="Line 4"/>
          <p:cNvSpPr>
            <a:spLocks noChangeShapeType="1"/>
          </p:cNvSpPr>
          <p:nvPr/>
        </p:nvSpPr>
        <p:spPr bwMode="auto">
          <a:xfrm>
            <a:off x="609600" y="6019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06" name="Freeform 5"/>
          <p:cNvSpPr>
            <a:spLocks/>
          </p:cNvSpPr>
          <p:nvPr/>
        </p:nvSpPr>
        <p:spPr bwMode="auto">
          <a:xfrm>
            <a:off x="609600" y="685800"/>
            <a:ext cx="7620000" cy="5334000"/>
          </a:xfrm>
          <a:custGeom>
            <a:avLst/>
            <a:gdLst>
              <a:gd name="T0" fmla="*/ 0 w 4800"/>
              <a:gd name="T1" fmla="*/ 2147483647 h 3360"/>
              <a:gd name="T2" fmla="*/ 2147483647 w 4800"/>
              <a:gd name="T3" fmla="*/ 2147483647 h 3360"/>
              <a:gd name="T4" fmla="*/ 2147483647 w 4800"/>
              <a:gd name="T5" fmla="*/ 2147483647 h 3360"/>
              <a:gd name="T6" fmla="*/ 2147483647 w 4800"/>
              <a:gd name="T7" fmla="*/ 2147483647 h 3360"/>
              <a:gd name="T8" fmla="*/ 2147483647 w 4800"/>
              <a:gd name="T9" fmla="*/ 0 h 3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0"/>
              <a:gd name="T16" fmla="*/ 0 h 3360"/>
              <a:gd name="T17" fmla="*/ 4800 w 4800"/>
              <a:gd name="T18" fmla="*/ 3360 h 33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0" h="3360">
                <a:moveTo>
                  <a:pt x="0" y="3360"/>
                </a:moveTo>
                <a:cubicBezTo>
                  <a:pt x="732" y="3216"/>
                  <a:pt x="1464" y="3072"/>
                  <a:pt x="1968" y="2928"/>
                </a:cubicBezTo>
                <a:cubicBezTo>
                  <a:pt x="2472" y="2784"/>
                  <a:pt x="2712" y="2728"/>
                  <a:pt x="3024" y="2496"/>
                </a:cubicBezTo>
                <a:cubicBezTo>
                  <a:pt x="3336" y="2264"/>
                  <a:pt x="3544" y="1952"/>
                  <a:pt x="3840" y="1536"/>
                </a:cubicBezTo>
                <a:cubicBezTo>
                  <a:pt x="4136" y="1120"/>
                  <a:pt x="4640" y="256"/>
                  <a:pt x="480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07" name="Line 6"/>
          <p:cNvSpPr>
            <a:spLocks noChangeShapeType="1"/>
          </p:cNvSpPr>
          <p:nvPr/>
        </p:nvSpPr>
        <p:spPr bwMode="auto">
          <a:xfrm>
            <a:off x="609600" y="42672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08" name="Line 7"/>
          <p:cNvSpPr>
            <a:spLocks noChangeShapeType="1"/>
          </p:cNvSpPr>
          <p:nvPr/>
        </p:nvSpPr>
        <p:spPr bwMode="auto">
          <a:xfrm>
            <a:off x="609600" y="24384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09" name="Line 8"/>
          <p:cNvSpPr>
            <a:spLocks noChangeShapeType="1"/>
          </p:cNvSpPr>
          <p:nvPr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0" name="AutoShape 9"/>
          <p:cNvSpPr>
            <a:spLocks noChangeArrowheads="1"/>
          </p:cNvSpPr>
          <p:nvPr/>
        </p:nvSpPr>
        <p:spPr bwMode="auto">
          <a:xfrm>
            <a:off x="3505200" y="5181600"/>
            <a:ext cx="2286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11" name="AutoShape 10"/>
          <p:cNvSpPr>
            <a:spLocks noChangeArrowheads="1"/>
          </p:cNvSpPr>
          <p:nvPr/>
        </p:nvSpPr>
        <p:spPr bwMode="auto">
          <a:xfrm>
            <a:off x="4800600" y="4800600"/>
            <a:ext cx="2286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12" name="AutoShape 11"/>
          <p:cNvSpPr>
            <a:spLocks noChangeArrowheads="1"/>
          </p:cNvSpPr>
          <p:nvPr/>
        </p:nvSpPr>
        <p:spPr bwMode="auto">
          <a:xfrm>
            <a:off x="6096000" y="3657600"/>
            <a:ext cx="2286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13" name="AutoShape 12"/>
          <p:cNvSpPr>
            <a:spLocks noChangeArrowheads="1"/>
          </p:cNvSpPr>
          <p:nvPr/>
        </p:nvSpPr>
        <p:spPr bwMode="auto">
          <a:xfrm>
            <a:off x="6781800" y="2743200"/>
            <a:ext cx="2286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14" name="AutoShape 13"/>
          <p:cNvSpPr>
            <a:spLocks noChangeArrowheads="1"/>
          </p:cNvSpPr>
          <p:nvPr/>
        </p:nvSpPr>
        <p:spPr bwMode="auto">
          <a:xfrm>
            <a:off x="7391400" y="1752600"/>
            <a:ext cx="2286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15" name="AutoShape 14"/>
          <p:cNvSpPr>
            <a:spLocks noChangeArrowheads="1"/>
          </p:cNvSpPr>
          <p:nvPr/>
        </p:nvSpPr>
        <p:spPr bwMode="auto">
          <a:xfrm>
            <a:off x="7924800" y="838200"/>
            <a:ext cx="2286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016" name="Text Box 15"/>
          <p:cNvSpPr txBox="1">
            <a:spLocks noChangeArrowheads="1"/>
          </p:cNvSpPr>
          <p:nvPr/>
        </p:nvSpPr>
        <p:spPr bwMode="auto">
          <a:xfrm>
            <a:off x="1066800" y="76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Tahapan Menuju Komitmen Dalam Perubahan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304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000" b="1" smtClean="0"/>
              <a:t>Tahapan Menuju Komitmen dalam Perubahan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610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  Tahap Komitmen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                                                     Institusionalisasi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                                                               Instalasi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Tahap Penerimaan               Implementasi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                                   Kepemahaman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Tahap Persiapan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                                                     Kesadaran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                                      Sentuhan Pertama       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Sumber : Richard L. Draft 2004. Organization Theory and design. 8 th Edition, hlm. 425</a:t>
            </a:r>
          </a:p>
        </p:txBody>
      </p:sp>
      <p:sp>
        <p:nvSpPr>
          <p:cNvPr id="129029" name="Line 4"/>
          <p:cNvSpPr>
            <a:spLocks noChangeShapeType="1"/>
          </p:cNvSpPr>
          <p:nvPr/>
        </p:nvSpPr>
        <p:spPr bwMode="auto">
          <a:xfrm>
            <a:off x="609600" y="228600"/>
            <a:ext cx="0" cy="579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0" name="Line 5"/>
          <p:cNvSpPr>
            <a:spLocks noChangeShapeType="1"/>
          </p:cNvSpPr>
          <p:nvPr/>
        </p:nvSpPr>
        <p:spPr bwMode="auto">
          <a:xfrm>
            <a:off x="609600" y="6019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1" name="Freeform 6"/>
          <p:cNvSpPr>
            <a:spLocks/>
          </p:cNvSpPr>
          <p:nvPr/>
        </p:nvSpPr>
        <p:spPr bwMode="auto">
          <a:xfrm>
            <a:off x="609600" y="685800"/>
            <a:ext cx="7620000" cy="5334000"/>
          </a:xfrm>
          <a:custGeom>
            <a:avLst/>
            <a:gdLst>
              <a:gd name="T0" fmla="*/ 0 w 4800"/>
              <a:gd name="T1" fmla="*/ 2147483647 h 3360"/>
              <a:gd name="T2" fmla="*/ 2147483647 w 4800"/>
              <a:gd name="T3" fmla="*/ 2147483647 h 3360"/>
              <a:gd name="T4" fmla="*/ 2147483647 w 4800"/>
              <a:gd name="T5" fmla="*/ 2147483647 h 3360"/>
              <a:gd name="T6" fmla="*/ 2147483647 w 4800"/>
              <a:gd name="T7" fmla="*/ 2147483647 h 3360"/>
              <a:gd name="T8" fmla="*/ 2147483647 w 4800"/>
              <a:gd name="T9" fmla="*/ 0 h 3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0"/>
              <a:gd name="T16" fmla="*/ 0 h 3360"/>
              <a:gd name="T17" fmla="*/ 4800 w 4800"/>
              <a:gd name="T18" fmla="*/ 3360 h 33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0" h="3360">
                <a:moveTo>
                  <a:pt x="0" y="3360"/>
                </a:moveTo>
                <a:cubicBezTo>
                  <a:pt x="732" y="3216"/>
                  <a:pt x="1464" y="3072"/>
                  <a:pt x="1968" y="2928"/>
                </a:cubicBezTo>
                <a:cubicBezTo>
                  <a:pt x="2472" y="2784"/>
                  <a:pt x="2712" y="2728"/>
                  <a:pt x="3024" y="2496"/>
                </a:cubicBezTo>
                <a:cubicBezTo>
                  <a:pt x="3336" y="2264"/>
                  <a:pt x="3544" y="1952"/>
                  <a:pt x="3840" y="1536"/>
                </a:cubicBezTo>
                <a:cubicBezTo>
                  <a:pt x="4136" y="1120"/>
                  <a:pt x="4640" y="256"/>
                  <a:pt x="480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2" name="Line 7"/>
          <p:cNvSpPr>
            <a:spLocks noChangeShapeType="1"/>
          </p:cNvSpPr>
          <p:nvPr/>
        </p:nvSpPr>
        <p:spPr bwMode="auto">
          <a:xfrm>
            <a:off x="609600" y="42672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3" name="Line 8"/>
          <p:cNvSpPr>
            <a:spLocks noChangeShapeType="1"/>
          </p:cNvSpPr>
          <p:nvPr/>
        </p:nvSpPr>
        <p:spPr bwMode="auto">
          <a:xfrm>
            <a:off x="609600" y="24384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4" name="Line 9"/>
          <p:cNvSpPr>
            <a:spLocks noChangeShapeType="1"/>
          </p:cNvSpPr>
          <p:nvPr/>
        </p:nvSpPr>
        <p:spPr bwMode="auto">
          <a:xfrm>
            <a:off x="609600" y="6858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35" name="AutoShape 10"/>
          <p:cNvSpPr>
            <a:spLocks noChangeArrowheads="1"/>
          </p:cNvSpPr>
          <p:nvPr/>
        </p:nvSpPr>
        <p:spPr bwMode="auto">
          <a:xfrm>
            <a:off x="3505200" y="5181600"/>
            <a:ext cx="2286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36" name="AutoShape 11"/>
          <p:cNvSpPr>
            <a:spLocks noChangeArrowheads="1"/>
          </p:cNvSpPr>
          <p:nvPr/>
        </p:nvSpPr>
        <p:spPr bwMode="auto">
          <a:xfrm>
            <a:off x="4800600" y="4800600"/>
            <a:ext cx="2286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37" name="AutoShape 12"/>
          <p:cNvSpPr>
            <a:spLocks noChangeArrowheads="1"/>
          </p:cNvSpPr>
          <p:nvPr/>
        </p:nvSpPr>
        <p:spPr bwMode="auto">
          <a:xfrm>
            <a:off x="6096000" y="3657600"/>
            <a:ext cx="2286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38" name="AutoShape 13"/>
          <p:cNvSpPr>
            <a:spLocks noChangeArrowheads="1"/>
          </p:cNvSpPr>
          <p:nvPr/>
        </p:nvSpPr>
        <p:spPr bwMode="auto">
          <a:xfrm>
            <a:off x="6781800" y="2743200"/>
            <a:ext cx="2286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39" name="AutoShape 14"/>
          <p:cNvSpPr>
            <a:spLocks noChangeArrowheads="1"/>
          </p:cNvSpPr>
          <p:nvPr/>
        </p:nvSpPr>
        <p:spPr bwMode="auto">
          <a:xfrm>
            <a:off x="7391400" y="1752600"/>
            <a:ext cx="2286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40" name="AutoShape 15"/>
          <p:cNvSpPr>
            <a:spLocks noChangeArrowheads="1"/>
          </p:cNvSpPr>
          <p:nvPr/>
        </p:nvSpPr>
        <p:spPr bwMode="auto">
          <a:xfrm>
            <a:off x="7924800" y="838200"/>
            <a:ext cx="2286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5715000"/>
          </a:xfrm>
        </p:spPr>
        <p:txBody>
          <a:bodyPr/>
          <a:lstStyle/>
          <a:p>
            <a:pPr marL="854075" indent="-854075" eaLnBrk="1" hangingPunct="1">
              <a:lnSpc>
                <a:spcPct val="90000"/>
              </a:lnSpc>
              <a:defRPr/>
            </a:pP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tahap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persiapan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2 (</a:t>
            </a:r>
            <a:r>
              <a:rPr lang="en-US" sz="2000" dirty="0" err="1" smtClean="0"/>
              <a:t>dua</a:t>
            </a:r>
            <a:r>
              <a:rPr lang="en-US" sz="2000" dirty="0" smtClean="0"/>
              <a:t>)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</a:t>
            </a:r>
          </a:p>
          <a:p>
            <a:pPr marL="854075" indent="-8540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    - </a:t>
            </a:r>
            <a:r>
              <a:rPr lang="en-US" sz="2000" dirty="0" err="1" smtClean="0"/>
              <a:t>Sentuhan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,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lewat</a:t>
            </a:r>
            <a:r>
              <a:rPr lang="en-US" sz="2000" dirty="0" smtClean="0"/>
              <a:t> </a:t>
            </a:r>
            <a:r>
              <a:rPr lang="en-US" sz="2000" dirty="0" err="1" smtClean="0"/>
              <a:t>pidato</a:t>
            </a:r>
            <a:r>
              <a:rPr lang="en-US" sz="2000" dirty="0" smtClean="0"/>
              <a:t> </a:t>
            </a:r>
            <a:r>
              <a:rPr lang="en-US" sz="2000" dirty="0" err="1" smtClean="0"/>
              <a:t>pemimpin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menyampaikan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visi</a:t>
            </a:r>
            <a:r>
              <a:rPr lang="en-US" sz="2000" dirty="0" smtClean="0"/>
              <a:t>-</a:t>
            </a:r>
            <a:r>
              <a:rPr lang="en-US" sz="2000" dirty="0" err="1" smtClean="0"/>
              <a:t>nya</a:t>
            </a:r>
            <a:r>
              <a:rPr lang="en-US" sz="2000" dirty="0" smtClean="0"/>
              <a:t>,</a:t>
            </a:r>
          </a:p>
          <a:p>
            <a:pPr marL="854075" indent="-8540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, memo, </a:t>
            </a:r>
            <a:r>
              <a:rPr lang="en-US" sz="2000" dirty="0" err="1" smtClean="0"/>
              <a:t>dsb</a:t>
            </a:r>
            <a:r>
              <a:rPr lang="en-US" sz="2000" dirty="0" smtClean="0"/>
              <a:t>.</a:t>
            </a:r>
          </a:p>
          <a:p>
            <a:pPr marL="854075" indent="-8540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    -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kesadaran</a:t>
            </a:r>
            <a:r>
              <a:rPr lang="en-US" sz="2000" dirty="0" smtClean="0"/>
              <a:t>,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dialog-dialog.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1981200"/>
            <a:ext cx="8610600" cy="590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Pada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tahap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penerimaan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pemimpin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membantu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karyawan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anak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buahnya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memahami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apa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akan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terjadi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apa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manfaat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bagi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organisasi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mereka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semua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kalau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dilakukan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perubahan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Setelah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mereka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semua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sudah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mulai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bisa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menerima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barulah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keputusan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untuk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melakukan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implementasi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dimulai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3962400"/>
            <a:ext cx="8686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2000" kern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Tahap</a:t>
            </a:r>
            <a:r>
              <a:rPr lang="en-US" sz="200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ketiga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yaitu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i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komitmen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yang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terdiri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dari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dua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langkah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yaitu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Instalasi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dan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Institusionalisasi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Jadi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dimulai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dengan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i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pilot Project, </a:t>
            </a:r>
            <a:r>
              <a:rPr lang="en-US" sz="2000" i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sebagai</a:t>
            </a:r>
            <a:r>
              <a:rPr lang="en-US" sz="2000" i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i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proses</a:t>
            </a:r>
            <a:r>
              <a:rPr lang="en-US" sz="2000" i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i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percobaan</a:t>
            </a:r>
            <a:r>
              <a:rPr lang="en-US" sz="2000" i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Disini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perubahan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dilakukan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secara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terbatas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pada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bagian-bagian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tertentu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sehingga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mudah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diatasi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dan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pemimpin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dapat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secara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langsung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melihat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dampak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yang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terjadi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dan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mengendalikannya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Setelah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instalasi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selesai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barulah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dilakukan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institusionalisasi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penerapan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perubahan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secara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luas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terintegrasi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pada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seluruh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organisasi</a:t>
            </a: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MENURUT JIM COLLINS PERUSAHAAN YANG BAGUS DIBEDAKAN DALAM</a:t>
            </a:r>
            <a:r>
              <a:rPr lang="en-US" sz="3200" dirty="0" smtClean="0">
                <a:solidFill>
                  <a:srgbClr val="FFFF00"/>
                </a:solidFill>
              </a:rPr>
              <a:t> :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378825" cy="39941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z="4400" i="1" smtClean="0">
                <a:solidFill>
                  <a:srgbClr val="FF3300"/>
                </a:solidFill>
              </a:rPr>
              <a:t>GOOD CAMPANY</a:t>
            </a:r>
            <a:r>
              <a:rPr lang="en-US" sz="4400" smtClean="0">
                <a:solidFill>
                  <a:srgbClr val="FF33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400" smtClean="0">
                <a:solidFill>
                  <a:srgbClr val="FF3300"/>
                </a:solidFill>
              </a:rPr>
              <a:t>   (PERUSAHAAN BAGUS)</a:t>
            </a:r>
          </a:p>
          <a:p>
            <a:pPr eaLnBrk="1" hangingPunct="1">
              <a:defRPr/>
            </a:pPr>
            <a:r>
              <a:rPr lang="en-US" sz="4400" smtClean="0">
                <a:solidFill>
                  <a:srgbClr val="FF3300"/>
                </a:solidFill>
              </a:rPr>
              <a:t> </a:t>
            </a:r>
            <a:r>
              <a:rPr lang="en-US" sz="4400" i="1" smtClean="0">
                <a:solidFill>
                  <a:srgbClr val="FF3300"/>
                </a:solidFill>
              </a:rPr>
              <a:t>GREAT COMPANY</a:t>
            </a:r>
            <a:r>
              <a:rPr lang="en-US" sz="4400" smtClean="0">
                <a:solidFill>
                  <a:srgbClr val="FF33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400" smtClean="0">
                <a:solidFill>
                  <a:srgbClr val="FF3300"/>
                </a:solidFill>
              </a:rPr>
              <a:t>   (PERUSAHAAN HEBAT)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3200400" y="2895600"/>
            <a:ext cx="2209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GOOD IS THE ENEMY OF GREAT</a:t>
            </a:r>
          </a:p>
        </p:txBody>
      </p:sp>
      <p:sp>
        <p:nvSpPr>
          <p:cNvPr id="188420" name="Rectangle 4"/>
          <p:cNvSpPr>
            <a:spLocks noGrp="1" noChangeArrowheads="1"/>
          </p:cNvSpPr>
          <p:nvPr>
            <p:ph idx="1"/>
          </p:nvPr>
        </p:nvSpPr>
        <p:spPr>
          <a:xfrm>
            <a:off x="254000" y="1600200"/>
            <a:ext cx="8229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	</a:t>
            </a:r>
            <a:r>
              <a:rPr lang="en-US" sz="2800" dirty="0" smtClean="0"/>
              <a:t>Great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Company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		                   W</a:t>
            </a:r>
            <a:r>
              <a:rPr lang="en-US" sz="2800" dirty="0" smtClean="0"/>
              <a:t>hat’s</a:t>
            </a:r>
            <a:r>
              <a:rPr lang="en-US" sz="2000" dirty="0" smtClean="0"/>
              <a:t>	      </a:t>
            </a:r>
            <a:r>
              <a:rPr lang="en-US" sz="2800" dirty="0" smtClean="0"/>
              <a:t>Good Company  			     Inside The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Puas</a:t>
            </a:r>
            <a:r>
              <a:rPr lang="en-US" sz="2800" dirty="0" smtClean="0"/>
              <a:t>           Black Box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			      	                    Bad   Company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						</a:t>
            </a:r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685800" y="4267200"/>
            <a:ext cx="2438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>
            <a:off x="5410200" y="38862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 flipV="1">
            <a:off x="5441950" y="286385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>
            <a:off x="838200" y="1219200"/>
            <a:ext cx="7391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8305800" cy="6096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err="1" smtClean="0"/>
              <a:t>Kebanyakan</a:t>
            </a:r>
            <a:r>
              <a:rPr lang="en-US" sz="1800" dirty="0" smtClean="0"/>
              <a:t> </a:t>
            </a:r>
            <a:r>
              <a:rPr lang="en-US" sz="1800" dirty="0" err="1" smtClean="0"/>
              <a:t>pimpinan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merasa</a:t>
            </a:r>
            <a:r>
              <a:rPr lang="en-US" sz="1800" dirty="0" smtClean="0"/>
              <a:t> </a:t>
            </a:r>
            <a:r>
              <a:rPr lang="en-US" sz="1800" dirty="0" err="1" smtClean="0"/>
              <a:t>puas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perusahaannya</a:t>
            </a:r>
            <a:r>
              <a:rPr lang="en-US" sz="1800" dirty="0" smtClean="0"/>
              <a:t> </a:t>
            </a:r>
            <a:r>
              <a:rPr lang="en-US" sz="1800" dirty="0" err="1" smtClean="0"/>
              <a:t>masuk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kategori</a:t>
            </a:r>
            <a:r>
              <a:rPr lang="en-US" sz="1800" dirty="0" smtClean="0">
                <a:solidFill>
                  <a:srgbClr val="C00000"/>
                </a:solidFill>
              </a:rPr>
              <a:t> Good Company </a:t>
            </a:r>
            <a:r>
              <a:rPr lang="en-US" sz="1800" dirty="0" smtClean="0"/>
              <a:t>(</a:t>
            </a:r>
            <a:r>
              <a:rPr lang="en-US" sz="1800" dirty="0" err="1" smtClean="0"/>
              <a:t>Keuntungan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,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efisien</a:t>
            </a:r>
            <a:r>
              <a:rPr lang="en-US" sz="1800" dirty="0" smtClean="0"/>
              <a:t>, </a:t>
            </a:r>
            <a:r>
              <a:rPr lang="en-US" sz="1800" dirty="0" err="1" smtClean="0"/>
              <a:t>citra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bagus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eksekutif</a:t>
            </a:r>
            <a:r>
              <a:rPr lang="en-US" sz="1800" dirty="0" smtClean="0"/>
              <a:t>- </a:t>
            </a:r>
            <a:r>
              <a:rPr lang="en-US" sz="1800" dirty="0" err="1" smtClean="0"/>
              <a:t>eksekutif</a:t>
            </a:r>
            <a:r>
              <a:rPr lang="en-US" sz="1800" dirty="0" smtClean="0"/>
              <a:t> yang </a:t>
            </a:r>
            <a:r>
              <a:rPr lang="en-US" sz="1800" dirty="0" err="1" smtClean="0"/>
              <a:t>cakap</a:t>
            </a:r>
            <a:r>
              <a:rPr lang="en-US" sz="1800" dirty="0" smtClean="0"/>
              <a:t>)</a:t>
            </a:r>
          </a:p>
          <a:p>
            <a:pPr eaLnBrk="1" hangingPunct="1">
              <a:defRPr/>
            </a:pPr>
            <a:r>
              <a:rPr lang="en-US" sz="1800" dirty="0" smtClean="0"/>
              <a:t>CEO </a:t>
            </a:r>
            <a:r>
              <a:rPr lang="en-US" sz="1800" dirty="0" err="1" smtClean="0"/>
              <a:t>pada</a:t>
            </a:r>
            <a:r>
              <a:rPr lang="en-US" sz="1800" dirty="0" smtClean="0"/>
              <a:t> good company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terlalu</a:t>
            </a:r>
            <a:r>
              <a:rPr lang="en-US" sz="1800" dirty="0" smtClean="0"/>
              <a:t> “</a:t>
            </a:r>
            <a:r>
              <a:rPr lang="en-US" sz="1800" dirty="0" err="1" smtClean="0"/>
              <a:t>Fokus</a:t>
            </a:r>
            <a:r>
              <a:rPr lang="en-US" sz="1800" dirty="0" smtClean="0"/>
              <a:t> </a:t>
            </a:r>
            <a:r>
              <a:rPr lang="en-US" sz="1800" dirty="0" err="1" smtClean="0"/>
              <a:t>keluar</a:t>
            </a:r>
            <a:r>
              <a:rPr lang="en-US" sz="1800" dirty="0" smtClean="0"/>
              <a:t>”,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kurang</a:t>
            </a:r>
            <a:r>
              <a:rPr lang="en-US" sz="1800" dirty="0" smtClean="0"/>
              <a:t> </a:t>
            </a:r>
            <a:r>
              <a:rPr lang="en-US" sz="1800" dirty="0" err="1" smtClean="0"/>
              <a:t>sensitif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hal-hal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ditangani</a:t>
            </a:r>
            <a:r>
              <a:rPr lang="en-US" sz="1800" dirty="0" smtClean="0"/>
              <a:t> </a:t>
            </a:r>
            <a:r>
              <a:rPr lang="en-US" sz="1800" dirty="0" err="1" smtClean="0"/>
              <a:t>didalam</a:t>
            </a:r>
            <a:r>
              <a:rPr lang="en-US" sz="1800" dirty="0" smtClean="0"/>
              <a:t>. Hal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berakibat</a:t>
            </a:r>
            <a:r>
              <a:rPr lang="en-US" sz="1800" dirty="0" smtClean="0"/>
              <a:t> </a:t>
            </a:r>
            <a:r>
              <a:rPr lang="en-US" sz="1800" dirty="0" err="1" smtClean="0"/>
              <a:t>kearah</a:t>
            </a:r>
            <a:r>
              <a:rPr lang="en-US" sz="1800" dirty="0" smtClean="0">
                <a:solidFill>
                  <a:srgbClr val="C00000"/>
                </a:solidFill>
              </a:rPr>
              <a:t> Bad company.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81000" y="2209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agar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(</a:t>
            </a:r>
            <a:r>
              <a:rPr lang="en-US" i="1" dirty="0"/>
              <a:t>Culture of Discipline</a:t>
            </a:r>
            <a:r>
              <a:rPr lang="en-US" dirty="0"/>
              <a:t>).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dimaksudkankepatuhan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dijaga</a:t>
            </a:r>
            <a:r>
              <a:rPr lang="en-US" dirty="0"/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pilar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i="1" dirty="0">
                <a:solidFill>
                  <a:srgbClr val="C00000"/>
                </a:solidFill>
              </a:rPr>
              <a:t>Discipline People, Discipline Action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>
                <a:solidFill>
                  <a:srgbClr val="C00000"/>
                </a:solidFill>
              </a:rPr>
              <a:t>Discipline Thought.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4060825"/>
            <a:ext cx="8229600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kern="0" dirty="0">
                <a:latin typeface="+mn-lt"/>
              </a:rPr>
              <a:t>Discipline People </a:t>
            </a:r>
            <a:r>
              <a:rPr lang="en-US" kern="0" dirty="0" err="1">
                <a:latin typeface="+mn-lt"/>
              </a:rPr>
              <a:t>dimaksudkan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bahwa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manusia</a:t>
            </a:r>
            <a:r>
              <a:rPr lang="en-US" kern="0" dirty="0">
                <a:latin typeface="+mn-lt"/>
              </a:rPr>
              <a:t> yang </a:t>
            </a:r>
            <a:r>
              <a:rPr lang="en-US" kern="0" dirty="0" err="1">
                <a:latin typeface="+mn-lt"/>
              </a:rPr>
              <a:t>diseleksi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ditempatkan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dengan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baik</a:t>
            </a:r>
            <a:r>
              <a:rPr lang="en-US" kern="0" dirty="0">
                <a:latin typeface="+mn-lt"/>
              </a:rPr>
              <a:t>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kern="0" dirty="0">
                <a:latin typeface="+mn-lt"/>
              </a:rPr>
              <a:t>Discipline Action </a:t>
            </a:r>
            <a:r>
              <a:rPr lang="en-US" kern="0" dirty="0" err="1">
                <a:latin typeface="+mn-lt"/>
              </a:rPr>
              <a:t>dalah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strategi</a:t>
            </a:r>
            <a:r>
              <a:rPr lang="en-US" kern="0" dirty="0">
                <a:latin typeface="+mn-lt"/>
              </a:rPr>
              <a:t> yang </a:t>
            </a:r>
            <a:r>
              <a:rPr lang="en-US" kern="0" dirty="0" err="1">
                <a:latin typeface="+mn-lt"/>
              </a:rPr>
              <a:t>diimplementasikan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dengan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benar</a:t>
            </a:r>
            <a:r>
              <a:rPr lang="en-US" kern="0" dirty="0">
                <a:latin typeface="+mn-lt"/>
              </a:rPr>
              <a:t>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kern="0" dirty="0">
                <a:latin typeface="+mn-lt"/>
              </a:rPr>
              <a:t>Discipline Thought </a:t>
            </a:r>
            <a:r>
              <a:rPr lang="en-US" kern="0" dirty="0" err="1">
                <a:latin typeface="+mn-lt"/>
              </a:rPr>
              <a:t>dimaksudkan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mengikat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kerja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bukan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hanya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dengan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disiplin</a:t>
            </a:r>
            <a:r>
              <a:rPr lang="en-US" kern="0" dirty="0">
                <a:latin typeface="+mn-lt"/>
              </a:rPr>
              <a:t>, </a:t>
            </a:r>
            <a:r>
              <a:rPr lang="en-US" kern="0" dirty="0" err="1">
                <a:latin typeface="+mn-lt"/>
              </a:rPr>
              <a:t>melainkan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budaya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disiplin</a:t>
            </a:r>
            <a:r>
              <a:rPr lang="en-US" kern="0" dirty="0">
                <a:latin typeface="+mn-lt"/>
              </a:rPr>
              <a:t>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kern="0" dirty="0" err="1">
                <a:solidFill>
                  <a:srgbClr val="66FF33"/>
                </a:solidFill>
                <a:latin typeface="+mn-lt"/>
              </a:rPr>
              <a:t>Dalam</a:t>
            </a:r>
            <a:r>
              <a:rPr lang="en-US" kern="0" dirty="0">
                <a:solidFill>
                  <a:srgbClr val="66FF33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66FF33"/>
                </a:solidFill>
                <a:latin typeface="+mn-lt"/>
              </a:rPr>
              <a:t>memperkuat</a:t>
            </a:r>
            <a:r>
              <a:rPr lang="en-US" kern="0" dirty="0">
                <a:solidFill>
                  <a:srgbClr val="66FF33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66FF33"/>
                </a:solidFill>
                <a:latin typeface="+mn-lt"/>
              </a:rPr>
              <a:t>budaya</a:t>
            </a:r>
            <a:r>
              <a:rPr lang="en-US" kern="0" dirty="0">
                <a:solidFill>
                  <a:srgbClr val="66FF33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66FF33"/>
                </a:solidFill>
                <a:latin typeface="+mn-lt"/>
              </a:rPr>
              <a:t>institusi</a:t>
            </a:r>
            <a:r>
              <a:rPr lang="en-US" kern="0" dirty="0">
                <a:solidFill>
                  <a:srgbClr val="66FF33"/>
                </a:solidFill>
                <a:latin typeface="+mn-lt"/>
              </a:rPr>
              <a:t>, Discipline People </a:t>
            </a:r>
            <a:r>
              <a:rPr lang="en-US" kern="0" dirty="0" err="1">
                <a:solidFill>
                  <a:srgbClr val="66FF33"/>
                </a:solidFill>
                <a:latin typeface="+mn-lt"/>
              </a:rPr>
              <a:t>merupakan</a:t>
            </a:r>
            <a:r>
              <a:rPr lang="en-US" kern="0" dirty="0">
                <a:solidFill>
                  <a:srgbClr val="66FF33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66FF33"/>
                </a:solidFill>
                <a:latin typeface="+mn-lt"/>
              </a:rPr>
              <a:t>prasyarat</a:t>
            </a:r>
            <a:r>
              <a:rPr lang="en-US" kern="0" dirty="0">
                <a:solidFill>
                  <a:srgbClr val="66FF33"/>
                </a:solidFill>
                <a:latin typeface="+mn-lt"/>
              </a:rPr>
              <a:t> yang </a:t>
            </a:r>
            <a:r>
              <a:rPr lang="en-US" kern="0" dirty="0" err="1">
                <a:solidFill>
                  <a:srgbClr val="66FF33"/>
                </a:solidFill>
                <a:latin typeface="+mn-lt"/>
              </a:rPr>
              <a:t>mutlak</a:t>
            </a:r>
            <a:r>
              <a:rPr lang="en-US" kern="0" dirty="0">
                <a:solidFill>
                  <a:srgbClr val="66FF33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8458200" cy="1219200"/>
          </a:xfrm>
        </p:spPr>
        <p:txBody>
          <a:bodyPr>
            <a:normAutofit fontScale="90000"/>
          </a:bodyPr>
          <a:lstStyle/>
          <a:p>
            <a:pPr algn="just" eaLnBrk="1" hangingPunct="1">
              <a:defRPr/>
            </a:pPr>
            <a:r>
              <a:rPr lang="en-US" sz="3800" b="1" smtClean="0">
                <a:solidFill>
                  <a:srgbClr val="FF3300"/>
                </a:solidFill>
              </a:rPr>
              <a:t>Hal-hal yang dilakukan dalam membentuk Discipline People :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915400" cy="5486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200" smtClean="0"/>
              <a:t> Rekrut Yang terbaik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200" smtClean="0"/>
              <a:t> Berikan Pengertian Yang Terbaik.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200" smtClean="0"/>
              <a:t> Jalankan Ritual Yang Benar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200" smtClean="0"/>
              <a:t> Letakkan Pada Kursi Yang Tepat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200" smtClean="0"/>
              <a:t> Keluarkan yang dibawah standar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200" smtClean="0"/>
              <a:t> Kepemimpinan Level 5 (Seseorang yang punya keberanian menghadapi fakta-fakta brutal dengan kegigihan, pantang menyerah, memiliki panggilan profesional serta punya kerendahhatian strategis)</a:t>
            </a:r>
          </a:p>
          <a:p>
            <a:pPr algn="just"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4 (EMPAT) JENIS ORGANISASI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Tinggi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Hierarchical             </a:t>
            </a:r>
            <a:r>
              <a:rPr 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Great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</a:t>
            </a:r>
            <a:r>
              <a:rPr 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        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</a:t>
            </a:r>
            <a:r>
              <a:rPr 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</a:t>
            </a:r>
            <a:r>
              <a:rPr lang="en-US" sz="24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BUDAYA </a:t>
            </a:r>
            <a:r>
              <a:rPr lang="en-US" sz="2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DISIPLIN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000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Rendah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Bureucratic</a:t>
            </a:r>
            <a:r>
              <a:rPr lang="en-US" sz="2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en-US" sz="2400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Start up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</a:t>
            </a:r>
            <a:r>
              <a:rPr lang="en-US" sz="240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</a:t>
            </a:r>
            <a:r>
              <a:rPr lang="en-US" sz="2400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en-US" sz="2400" dirty="0" err="1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</a:t>
            </a:r>
            <a:endParaRPr lang="en-US" sz="2400" dirty="0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 dirty="0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 KEWIRAUSAHAAN</a:t>
            </a:r>
          </a:p>
        </p:txBody>
      </p:sp>
      <p:sp>
        <p:nvSpPr>
          <p:cNvPr id="114693" name="AutoShape 5"/>
          <p:cNvSpPr>
            <a:spLocks noChangeArrowheads="1"/>
          </p:cNvSpPr>
          <p:nvPr/>
        </p:nvSpPr>
        <p:spPr bwMode="auto">
          <a:xfrm>
            <a:off x="2743200" y="3505200"/>
            <a:ext cx="2590800" cy="1371600"/>
          </a:xfrm>
          <a:prstGeom prst="bevel">
            <a:avLst>
              <a:gd name="adj" fmla="val 12500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4" name="AutoShape 6"/>
          <p:cNvSpPr>
            <a:spLocks noChangeArrowheads="1"/>
          </p:cNvSpPr>
          <p:nvPr/>
        </p:nvSpPr>
        <p:spPr bwMode="auto">
          <a:xfrm>
            <a:off x="2743200" y="2133600"/>
            <a:ext cx="2590800" cy="1371600"/>
          </a:xfrm>
          <a:prstGeom prst="bevel">
            <a:avLst>
              <a:gd name="adj" fmla="val 12500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5334000" y="2133600"/>
            <a:ext cx="2590800" cy="1371600"/>
          </a:xfrm>
          <a:prstGeom prst="bevel">
            <a:avLst>
              <a:gd name="adj" fmla="val 12500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AutoShape 8"/>
          <p:cNvSpPr>
            <a:spLocks noChangeArrowheads="1"/>
          </p:cNvSpPr>
          <p:nvPr/>
        </p:nvSpPr>
        <p:spPr bwMode="auto">
          <a:xfrm>
            <a:off x="5334000" y="3505200"/>
            <a:ext cx="2590800" cy="1371600"/>
          </a:xfrm>
          <a:prstGeom prst="bevel">
            <a:avLst>
              <a:gd name="adj" fmla="val 12500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INTERVENSI MELALUI OD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458200" cy="5486400"/>
          </a:xfrm>
        </p:spPr>
        <p:txBody>
          <a:bodyPr/>
          <a:lstStyle/>
          <a:p>
            <a:pPr algn="just" eaLnBrk="1" hangingPunct="1"/>
            <a:r>
              <a:rPr lang="en-US" sz="2800" dirty="0" smtClean="0"/>
              <a:t> Organization Development (OD)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teknik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prilaku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002060"/>
                </a:solidFill>
              </a:rPr>
              <a:t>learning environment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upaya-upaya</a:t>
            </a:r>
            <a:r>
              <a:rPr lang="en-US" sz="2800" dirty="0" smtClean="0"/>
              <a:t>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kepercayaan</a:t>
            </a:r>
            <a:r>
              <a:rPr lang="en-US" sz="2800" dirty="0" smtClean="0"/>
              <a:t> (trust), </a:t>
            </a:r>
            <a:r>
              <a:rPr lang="en-US" sz="2800" dirty="0" err="1" smtClean="0"/>
              <a:t>konfrontasi</a:t>
            </a:r>
            <a:r>
              <a:rPr lang="en-US" sz="2800" dirty="0" smtClean="0"/>
              <a:t> </a:t>
            </a:r>
            <a:r>
              <a:rPr lang="en-US" sz="2800" dirty="0" err="1" smtClean="0"/>
              <a:t>terbuka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masalah-masalah</a:t>
            </a:r>
            <a:r>
              <a:rPr lang="en-US" sz="2800" dirty="0" smtClean="0"/>
              <a:t>, </a:t>
            </a:r>
            <a:r>
              <a:rPr lang="en-US" sz="2800" dirty="0" err="1" smtClean="0"/>
              <a:t>pemberdayaan</a:t>
            </a:r>
            <a:r>
              <a:rPr lang="en-US" sz="2800" dirty="0" smtClean="0"/>
              <a:t> </a:t>
            </a:r>
            <a:r>
              <a:rPr lang="en-US" sz="2800" dirty="0" err="1" smtClean="0"/>
              <a:t>karyawan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partisipasinya</a:t>
            </a:r>
            <a:r>
              <a:rPr lang="en-US" sz="2800" dirty="0" smtClean="0"/>
              <a:t>, </a:t>
            </a:r>
            <a:r>
              <a:rPr lang="en-US" sz="2800" dirty="0" err="1" smtClean="0"/>
              <a:t>berbagi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, design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arti</a:t>
            </a:r>
            <a:r>
              <a:rPr lang="en-US" sz="2800" dirty="0" smtClean="0"/>
              <a:t>, </a:t>
            </a:r>
            <a:r>
              <a:rPr lang="en-US" sz="2800" dirty="0" err="1" smtClean="0"/>
              <a:t>kerjasama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kolaborasi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pendayagunaan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seutuhnya</a:t>
            </a:r>
            <a:r>
              <a:rPr lang="en-US" sz="2800" dirty="0" smtClean="0"/>
              <a:t>.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3300"/>
                </a:solidFill>
              </a:rPr>
              <a:t>TEKNIK YANG DIKEMBANGKAN DALAM OD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0"/>
            <a:ext cx="8458200" cy="4221163"/>
          </a:xfrm>
        </p:spPr>
        <p:txBody>
          <a:bodyPr/>
          <a:lstStyle/>
          <a:p>
            <a:pPr eaLnBrk="1" hangingPunct="1"/>
            <a:r>
              <a:rPr lang="en-US" sz="3600" smtClean="0"/>
              <a:t>INTERVENSI KELOMPOK</a:t>
            </a:r>
          </a:p>
          <a:p>
            <a:pPr eaLnBrk="1" hangingPunct="1"/>
            <a:r>
              <a:rPr lang="en-US" sz="3600" smtClean="0"/>
              <a:t>TEAM BUILDING</a:t>
            </a:r>
          </a:p>
          <a:p>
            <a:pPr eaLnBrk="1" hangingPunct="1"/>
            <a:r>
              <a:rPr lang="en-US" sz="3600" smtClean="0"/>
              <a:t>AKTIVITAS-AKTIVITAS ANTARDEPARTEMEN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solidFill>
                <a:srgbClr val="FFFF00"/>
              </a:solidFill>
            </a:endParaRPr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>
            <a:off x="685800" y="1676400"/>
            <a:ext cx="74676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341</TotalTime>
  <Words>1232</Words>
  <Application>Microsoft Office PowerPoint</Application>
  <PresentationFormat>On-screen Show (4:3)</PresentationFormat>
  <Paragraphs>197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Bab 12</vt:lpstr>
      <vt:lpstr>MEMPERKUAT BUDAYA BARU</vt:lpstr>
      <vt:lpstr>MENURUT JIM COLLINS PERUSAHAAN YANG BAGUS DIBEDAKAN DALAM :</vt:lpstr>
      <vt:lpstr>GOOD IS THE ENEMY OF GREAT</vt:lpstr>
      <vt:lpstr>PowerPoint Presentation</vt:lpstr>
      <vt:lpstr>Hal-hal yang dilakukan dalam membentuk Discipline People :</vt:lpstr>
      <vt:lpstr>4 (EMPAT) JENIS ORGANISASI</vt:lpstr>
      <vt:lpstr>INTERVENSI MELALUI OD</vt:lpstr>
      <vt:lpstr>TEKNIK YANG DIKEMBANGKAN DALAM OD</vt:lpstr>
      <vt:lpstr>MENGHADAPI PUKULAN BALIK BUDAYA  </vt:lpstr>
      <vt:lpstr>4 (EMPAT) JENIS BUDAYA BERDASARKAN FORMALISASI DAN SENTRALISASI</vt:lpstr>
      <vt:lpstr>PowerPoint Presentation</vt:lpstr>
      <vt:lpstr>Gelombang Lingkaran Setan (Vicious Circle) dalam Transformasi Nilai-nilai</vt:lpstr>
      <vt:lpstr>Gelombang Lingkaran Baik (Virtuous Circle) dalam Transformasi Nilai-nilai</vt:lpstr>
      <vt:lpstr>MEMBANGUN KETERKAITAN BERKELANJUTAN </vt:lpstr>
      <vt:lpstr>Model Keterkaitan Horizontal sebagai Pemupuk Budaya Korporat</vt:lpstr>
      <vt:lpstr>Ada 3 (tiga) komponen yang diperlukan dalam konsep horizontal linkage :</vt:lpstr>
      <vt:lpstr>IMPLEMENTASI TRANSFORMASI NILAI-NILAI</vt:lpstr>
      <vt:lpstr>Hal-hal yang harus dipenuhi  agar proses Transformasi Nilai-Nilai dapat membawa hasil :</vt:lpstr>
      <vt:lpstr>PowerPoint Presentation</vt:lpstr>
      <vt:lpstr>Tahapan Menuju Komitmen dalam Perubahan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12</dc:title>
  <dc:creator>Windows User</dc:creator>
  <cp:lastModifiedBy>May</cp:lastModifiedBy>
  <cp:revision>4</cp:revision>
  <dcterms:created xsi:type="dcterms:W3CDTF">2013-05-05T05:28:27Z</dcterms:created>
  <dcterms:modified xsi:type="dcterms:W3CDTF">2015-03-14T09:34:11Z</dcterms:modified>
</cp:coreProperties>
</file>