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4" r:id="rId4"/>
    <p:sldId id="276" r:id="rId5"/>
    <p:sldId id="268" r:id="rId6"/>
    <p:sldId id="269" r:id="rId7"/>
    <p:sldId id="270" r:id="rId8"/>
    <p:sldId id="271" r:id="rId9"/>
    <p:sldId id="272" r:id="rId10"/>
    <p:sldId id="274" r:id="rId11"/>
    <p:sldId id="275" r:id="rId1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3" d="100"/>
          <a:sy n="43" d="100"/>
        </p:scale>
        <p:origin x="-606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DD53-25B4-4729-B1C5-B8715F1798C2}" type="datetimeFigureOut">
              <a:rPr lang="id-ID" smtClean="0"/>
              <a:pPr/>
              <a:t>14/03/2015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559C-EACE-4B7D-B1BB-F53F68A3787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DD53-25B4-4729-B1C5-B8715F1798C2}" type="datetimeFigureOut">
              <a:rPr lang="id-ID" smtClean="0"/>
              <a:pPr/>
              <a:t>14/03/2015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559C-EACE-4B7D-B1BB-F53F68A3787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DD53-25B4-4729-B1C5-B8715F1798C2}" type="datetimeFigureOut">
              <a:rPr lang="id-ID" smtClean="0"/>
              <a:pPr/>
              <a:t>14/03/2015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559C-EACE-4B7D-B1BB-F53F68A3787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DD53-25B4-4729-B1C5-B8715F1798C2}" type="datetimeFigureOut">
              <a:rPr lang="id-ID" smtClean="0"/>
              <a:pPr/>
              <a:t>14/03/2015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559C-EACE-4B7D-B1BB-F53F68A3787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DD53-25B4-4729-B1C5-B8715F1798C2}" type="datetimeFigureOut">
              <a:rPr lang="id-ID" smtClean="0"/>
              <a:pPr/>
              <a:t>14/03/2015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559C-EACE-4B7D-B1BB-F53F68A3787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DD53-25B4-4729-B1C5-B8715F1798C2}" type="datetimeFigureOut">
              <a:rPr lang="id-ID" smtClean="0"/>
              <a:pPr/>
              <a:t>14/03/2015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559C-EACE-4B7D-B1BB-F53F68A3787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DD53-25B4-4729-B1C5-B8715F1798C2}" type="datetimeFigureOut">
              <a:rPr lang="id-ID" smtClean="0"/>
              <a:pPr/>
              <a:t>14/03/2015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559C-EACE-4B7D-B1BB-F53F68A3787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DD53-25B4-4729-B1C5-B8715F1798C2}" type="datetimeFigureOut">
              <a:rPr lang="id-ID" smtClean="0"/>
              <a:pPr/>
              <a:t>14/03/2015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559C-EACE-4B7D-B1BB-F53F68A3787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DD53-25B4-4729-B1C5-B8715F1798C2}" type="datetimeFigureOut">
              <a:rPr lang="id-ID" smtClean="0"/>
              <a:pPr/>
              <a:t>14/03/2015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559C-EACE-4B7D-B1BB-F53F68A3787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DD53-25B4-4729-B1C5-B8715F1798C2}" type="datetimeFigureOut">
              <a:rPr lang="id-ID" smtClean="0"/>
              <a:pPr/>
              <a:t>14/03/2015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559C-EACE-4B7D-B1BB-F53F68A3787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DD53-25B4-4729-B1C5-B8715F1798C2}" type="datetimeFigureOut">
              <a:rPr lang="id-ID" smtClean="0"/>
              <a:pPr/>
              <a:t>14/03/2015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559C-EACE-4B7D-B1BB-F53F68A3787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7DD53-25B4-4729-B1C5-B8715F1798C2}" type="datetimeFigureOut">
              <a:rPr lang="id-ID" smtClean="0"/>
              <a:pPr/>
              <a:t>14/03/2015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1559C-EACE-4B7D-B1BB-F53F68A37879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23528" y="2348880"/>
            <a:ext cx="8610600" cy="36933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1714488"/>
            <a:ext cx="8610600" cy="144655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Ema </a:t>
            </a:r>
            <a:r>
              <a:rPr lang="en-US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603</a:t>
            </a:r>
            <a:endParaRPr lang="id-ID" sz="44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en-US" sz="4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Pengembangan</a:t>
            </a:r>
            <a:r>
              <a:rPr lang="en-US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4400" b="1" cap="all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SDm</a:t>
            </a:r>
            <a:endParaRPr lang="en-US" sz="4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8" name="AutoShap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 fontScale="90000"/>
          </a:bodyPr>
          <a:lstStyle/>
          <a:p>
            <a:r>
              <a:rPr lang="en-US"/>
              <a:t>Choosing a Development Approach (cont’d)</a:t>
            </a:r>
          </a:p>
        </p:txBody>
      </p:sp>
      <p:sp>
        <p:nvSpPr>
          <p:cNvPr id="388099" name="Line 3"/>
          <p:cNvSpPr>
            <a:spLocks noChangeShapeType="1"/>
          </p:cNvSpPr>
          <p:nvPr/>
        </p:nvSpPr>
        <p:spPr bwMode="blackWhite">
          <a:xfrm>
            <a:off x="4572000" y="3962400"/>
            <a:ext cx="0" cy="10668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88100" name="Line 4"/>
          <p:cNvSpPr>
            <a:spLocks noChangeShapeType="1"/>
          </p:cNvSpPr>
          <p:nvPr/>
        </p:nvSpPr>
        <p:spPr bwMode="blackWhite">
          <a:xfrm rot="18900000">
            <a:off x="2346325" y="4035425"/>
            <a:ext cx="1006475" cy="3175"/>
          </a:xfrm>
          <a:prstGeom prst="line">
            <a:avLst/>
          </a:prstGeom>
          <a:noFill/>
          <a:ln w="76200">
            <a:solidFill>
              <a:srgbClr val="F42E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88101" name="Line 5"/>
          <p:cNvSpPr>
            <a:spLocks noChangeShapeType="1"/>
          </p:cNvSpPr>
          <p:nvPr/>
        </p:nvSpPr>
        <p:spPr bwMode="blackWhite">
          <a:xfrm rot="-8132954">
            <a:off x="2590800" y="2540000"/>
            <a:ext cx="1295400" cy="1588"/>
          </a:xfrm>
          <a:prstGeom prst="line">
            <a:avLst/>
          </a:prstGeom>
          <a:noFill/>
          <a:ln w="76200">
            <a:solidFill>
              <a:srgbClr val="F42E0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88103" name="Line 7"/>
          <p:cNvSpPr>
            <a:spLocks noChangeShapeType="1"/>
          </p:cNvSpPr>
          <p:nvPr/>
        </p:nvSpPr>
        <p:spPr bwMode="blackWhite">
          <a:xfrm rot="-2727649">
            <a:off x="5283994" y="2604294"/>
            <a:ext cx="1141412" cy="0"/>
          </a:xfrm>
          <a:prstGeom prst="line">
            <a:avLst/>
          </a:prstGeom>
          <a:noFill/>
          <a:ln w="76200">
            <a:solidFill>
              <a:srgbClr val="F42E0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88104" name="Oval 8"/>
          <p:cNvSpPr>
            <a:spLocks noChangeArrowheads="1"/>
          </p:cNvSpPr>
          <p:nvPr/>
        </p:nvSpPr>
        <p:spPr bwMode="blackWhite">
          <a:xfrm>
            <a:off x="3200400" y="4495800"/>
            <a:ext cx="2536825" cy="1219200"/>
          </a:xfrm>
          <a:prstGeom prst="ellipse">
            <a:avLst/>
          </a:prstGeom>
          <a:gradFill rotWithShape="0">
            <a:gsLst>
              <a:gs pos="0">
                <a:srgbClr val="FF00FF">
                  <a:gamma/>
                  <a:shade val="46275"/>
                  <a:invGamma/>
                </a:srgbClr>
              </a:gs>
              <a:gs pos="50000">
                <a:srgbClr val="FF00FF"/>
              </a:gs>
              <a:gs pos="100000">
                <a:srgbClr val="FF00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 anchorCtr="1"/>
          <a:lstStyle/>
          <a:p>
            <a:pPr algn="ctr" eaLnBrk="0" hangingPunct="0">
              <a:lnSpc>
                <a:spcPct val="100000"/>
              </a:lnSpc>
            </a:pPr>
            <a: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Sabbaticals and </a:t>
            </a:r>
          </a:p>
          <a:p>
            <a:pPr algn="ctr" eaLnBrk="0" hangingPunct="0">
              <a:lnSpc>
                <a:spcPct val="100000"/>
              </a:lnSpc>
            </a:pPr>
            <a: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Leaves of  Absence</a:t>
            </a:r>
          </a:p>
        </p:txBody>
      </p:sp>
      <p:sp>
        <p:nvSpPr>
          <p:cNvPr id="388105" name="Oval 9"/>
          <p:cNvSpPr>
            <a:spLocks noChangeArrowheads="1"/>
          </p:cNvSpPr>
          <p:nvPr/>
        </p:nvSpPr>
        <p:spPr bwMode="blackWhite">
          <a:xfrm>
            <a:off x="1044575" y="1371600"/>
            <a:ext cx="2536825" cy="1219200"/>
          </a:xfrm>
          <a:prstGeom prst="ellipse">
            <a:avLst/>
          </a:prstGeom>
          <a:gradFill rotWithShape="0">
            <a:gsLst>
              <a:gs pos="0">
                <a:srgbClr val="969696">
                  <a:gamma/>
                  <a:shade val="46275"/>
                  <a:invGamma/>
                </a:srgbClr>
              </a:gs>
              <a:gs pos="50000">
                <a:srgbClr val="969696"/>
              </a:gs>
              <a:gs pos="100000">
                <a:srgbClr val="96969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 anchorCtr="1"/>
          <a:lstStyle/>
          <a:p>
            <a:pPr algn="ctr" eaLnBrk="0" hangingPunct="0">
              <a:lnSpc>
                <a:spcPct val="100000"/>
              </a:lnSpc>
            </a:pPr>
            <a: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Classroom Courses</a:t>
            </a:r>
          </a:p>
          <a:p>
            <a:pPr algn="ctr" eaLnBrk="0" hangingPunct="0">
              <a:lnSpc>
                <a:spcPct val="100000"/>
              </a:lnSpc>
            </a:pPr>
            <a: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and Degrees</a:t>
            </a:r>
          </a:p>
        </p:txBody>
      </p:sp>
      <p:sp>
        <p:nvSpPr>
          <p:cNvPr id="388106" name="Oval 10"/>
          <p:cNvSpPr>
            <a:spLocks noChangeArrowheads="1"/>
          </p:cNvSpPr>
          <p:nvPr/>
        </p:nvSpPr>
        <p:spPr bwMode="blackWhite">
          <a:xfrm>
            <a:off x="5181600" y="1371600"/>
            <a:ext cx="2536825" cy="1219200"/>
          </a:xfrm>
          <a:prstGeom prst="ellipse">
            <a:avLst/>
          </a:prstGeom>
          <a:gradFill rotWithShape="0">
            <a:gsLst>
              <a:gs pos="0">
                <a:srgbClr val="FF6600">
                  <a:gamma/>
                  <a:shade val="46275"/>
                  <a:invGamma/>
                </a:srgbClr>
              </a:gs>
              <a:gs pos="50000">
                <a:srgbClr val="FF6600"/>
              </a:gs>
              <a:gs pos="100000">
                <a:srgbClr val="FF66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 anchorCtr="1"/>
          <a:lstStyle/>
          <a:p>
            <a:pPr algn="ctr" eaLnBrk="0" hangingPunct="0">
              <a:lnSpc>
                <a:spcPct val="100000"/>
              </a:lnSpc>
            </a:pPr>
            <a: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Human Relations</a:t>
            </a:r>
            <a:b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Training</a:t>
            </a:r>
          </a:p>
        </p:txBody>
      </p:sp>
      <p:sp>
        <p:nvSpPr>
          <p:cNvPr id="388108" name="Oval 12"/>
          <p:cNvSpPr>
            <a:spLocks noChangeArrowheads="1"/>
          </p:cNvSpPr>
          <p:nvPr/>
        </p:nvSpPr>
        <p:spPr bwMode="blackWhite">
          <a:xfrm>
            <a:off x="2971800" y="2895600"/>
            <a:ext cx="3200400" cy="1101725"/>
          </a:xfrm>
          <a:prstGeom prst="ellipse">
            <a:avLst/>
          </a:prstGeom>
          <a:gradFill rotWithShape="0">
            <a:gsLst>
              <a:gs pos="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anchor="ctr"/>
          <a:lstStyle/>
          <a:p>
            <a:pPr algn="ctr" eaLnBrk="0" hangingPunct="0">
              <a:lnSpc>
                <a:spcPct val="100000"/>
              </a:lnSpc>
            </a:pPr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Off-Site Methods</a:t>
            </a:r>
          </a:p>
        </p:txBody>
      </p:sp>
      <p:sp>
        <p:nvSpPr>
          <p:cNvPr id="388109" name="Oval 13"/>
          <p:cNvSpPr>
            <a:spLocks noChangeArrowheads="1"/>
          </p:cNvSpPr>
          <p:nvPr/>
        </p:nvSpPr>
        <p:spPr bwMode="blackWhite">
          <a:xfrm>
            <a:off x="434975" y="3657600"/>
            <a:ext cx="2536825" cy="1219200"/>
          </a:xfrm>
          <a:prstGeom prst="ellipse">
            <a:avLst/>
          </a:prstGeom>
          <a:gradFill rotWithShape="0">
            <a:gsLst>
              <a:gs pos="0">
                <a:srgbClr val="669900">
                  <a:gamma/>
                  <a:shade val="46275"/>
                  <a:invGamma/>
                </a:srgbClr>
              </a:gs>
              <a:gs pos="50000">
                <a:srgbClr val="669900"/>
              </a:gs>
              <a:gs pos="100000">
                <a:srgbClr val="6699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 anchorCtr="1"/>
          <a:lstStyle/>
          <a:p>
            <a:pPr algn="ctr" eaLnBrk="0" hangingPunct="0">
              <a:lnSpc>
                <a:spcPct val="100000"/>
              </a:lnSpc>
            </a:pPr>
            <a: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Outdoor Training</a:t>
            </a:r>
          </a:p>
        </p:txBody>
      </p:sp>
      <p:sp>
        <p:nvSpPr>
          <p:cNvPr id="388102" name="Line 6"/>
          <p:cNvSpPr>
            <a:spLocks noChangeShapeType="1"/>
          </p:cNvSpPr>
          <p:nvPr/>
        </p:nvSpPr>
        <p:spPr bwMode="blackWhite">
          <a:xfrm rot="12380245">
            <a:off x="5880100" y="3959225"/>
            <a:ext cx="1181100" cy="3175"/>
          </a:xfrm>
          <a:prstGeom prst="line">
            <a:avLst/>
          </a:prstGeom>
          <a:noFill/>
          <a:ln w="76200">
            <a:solidFill>
              <a:srgbClr val="F42E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88107" name="Oval 11"/>
          <p:cNvSpPr>
            <a:spLocks noChangeArrowheads="1"/>
          </p:cNvSpPr>
          <p:nvPr/>
        </p:nvSpPr>
        <p:spPr bwMode="blackWhite">
          <a:xfrm>
            <a:off x="5943600" y="3733800"/>
            <a:ext cx="2536825" cy="1219200"/>
          </a:xfrm>
          <a:prstGeom prst="ellipse">
            <a:avLst/>
          </a:prstGeom>
          <a:gradFill rotWithShape="0">
            <a:gsLst>
              <a:gs pos="0">
                <a:srgbClr val="FF0000">
                  <a:gamma/>
                  <a:shade val="46275"/>
                  <a:invGamma/>
                </a:srgbClr>
              </a:gs>
              <a:gs pos="50000">
                <a:srgbClr val="FF0000"/>
              </a:gs>
              <a:gs pos="100000">
                <a:srgbClr val="FF00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 anchorCtr="1"/>
          <a:lstStyle/>
          <a:p>
            <a:pPr algn="ctr" eaLnBrk="0" hangingPunct="0">
              <a:lnSpc>
                <a:spcPct val="100000"/>
              </a:lnSpc>
            </a:pPr>
            <a: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Simulations</a:t>
            </a:r>
            <a:b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(Business Games)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88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388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388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388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388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388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388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388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88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3" dur="500"/>
                                        <p:tgtEl>
                                          <p:spTgt spid="388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88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8099" grpId="0" animBg="1"/>
      <p:bldP spid="388100" grpId="0" animBg="1"/>
      <p:bldP spid="388101" grpId="0" animBg="1"/>
      <p:bldP spid="388103" grpId="0" animBg="1"/>
      <p:bldP spid="388104" grpId="0" animBg="1" autoUpdateAnimBg="0"/>
      <p:bldP spid="388105" grpId="0" animBg="1" autoUpdateAnimBg="0"/>
      <p:bldP spid="388106" grpId="0" animBg="1" autoUpdateAnimBg="0"/>
      <p:bldP spid="388108" grpId="0" animBg="1" autoUpdateAnimBg="0"/>
      <p:bldP spid="388109" grpId="0" animBg="1" autoUpdateAnimBg="0"/>
      <p:bldP spid="388102" grpId="0" animBg="1"/>
      <p:bldP spid="388107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AutoShap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Management Development</a:t>
            </a:r>
          </a:p>
        </p:txBody>
      </p:sp>
      <p:pic>
        <p:nvPicPr>
          <p:cNvPr id="389123" name="Picture 3" descr="c:\Program Files\Microsoft Office\Clipart\smbusbas\BD20167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2667000"/>
            <a:ext cx="4191000" cy="3117850"/>
          </a:xfrm>
          <a:prstGeom prst="rect">
            <a:avLst/>
          </a:prstGeom>
          <a:noFill/>
        </p:spPr>
      </p:pic>
      <p:sp>
        <p:nvSpPr>
          <p:cNvPr id="389124" name="Oval 4"/>
          <p:cNvSpPr>
            <a:spLocks noChangeArrowheads="1"/>
          </p:cNvSpPr>
          <p:nvPr/>
        </p:nvSpPr>
        <p:spPr bwMode="blackWhite">
          <a:xfrm>
            <a:off x="990600" y="1524000"/>
            <a:ext cx="2590800" cy="914400"/>
          </a:xfrm>
          <a:prstGeom prst="ellipse">
            <a:avLst/>
          </a:prstGeom>
          <a:solidFill>
            <a:srgbClr val="996633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 anchorCtr="1"/>
          <a:lstStyle/>
          <a:p>
            <a:pPr algn="ctr">
              <a:lnSpc>
                <a:spcPct val="100000"/>
              </a:lnSpc>
            </a:pPr>
            <a: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Managerial</a:t>
            </a:r>
            <a:b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Modeling</a:t>
            </a:r>
          </a:p>
        </p:txBody>
      </p:sp>
      <p:sp>
        <p:nvSpPr>
          <p:cNvPr id="389125" name="Oval 5"/>
          <p:cNvSpPr>
            <a:spLocks noChangeArrowheads="1"/>
          </p:cNvSpPr>
          <p:nvPr/>
        </p:nvSpPr>
        <p:spPr bwMode="blackWhite">
          <a:xfrm>
            <a:off x="990600" y="2717800"/>
            <a:ext cx="2590800" cy="914400"/>
          </a:xfrm>
          <a:prstGeom prst="ellipse">
            <a:avLst/>
          </a:prstGeom>
          <a:solidFill>
            <a:srgbClr val="996633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 anchorCtr="1"/>
          <a:lstStyle/>
          <a:p>
            <a:pPr algn="ctr">
              <a:lnSpc>
                <a:spcPct val="100000"/>
              </a:lnSpc>
            </a:pPr>
            <a: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Management</a:t>
            </a:r>
            <a:b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Coaching</a:t>
            </a:r>
          </a:p>
        </p:txBody>
      </p:sp>
      <p:sp>
        <p:nvSpPr>
          <p:cNvPr id="389126" name="Oval 6"/>
          <p:cNvSpPr>
            <a:spLocks noChangeArrowheads="1"/>
          </p:cNvSpPr>
          <p:nvPr/>
        </p:nvSpPr>
        <p:spPr bwMode="blackWhite">
          <a:xfrm>
            <a:off x="990600" y="3911600"/>
            <a:ext cx="2590800" cy="914400"/>
          </a:xfrm>
          <a:prstGeom prst="ellipse">
            <a:avLst/>
          </a:prstGeom>
          <a:solidFill>
            <a:srgbClr val="996633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 anchorCtr="1"/>
          <a:lstStyle/>
          <a:p>
            <a:pPr algn="ctr">
              <a:lnSpc>
                <a:spcPct val="100000"/>
              </a:lnSpc>
            </a:pPr>
            <a: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Mentoring</a:t>
            </a:r>
          </a:p>
        </p:txBody>
      </p:sp>
      <p:sp>
        <p:nvSpPr>
          <p:cNvPr id="389127" name="Oval 7"/>
          <p:cNvSpPr>
            <a:spLocks noChangeArrowheads="1"/>
          </p:cNvSpPr>
          <p:nvPr/>
        </p:nvSpPr>
        <p:spPr bwMode="blackWhite">
          <a:xfrm>
            <a:off x="990600" y="5105400"/>
            <a:ext cx="2590800" cy="914400"/>
          </a:xfrm>
          <a:prstGeom prst="ellipse">
            <a:avLst/>
          </a:prstGeom>
          <a:solidFill>
            <a:srgbClr val="996633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 anchorCtr="1"/>
          <a:lstStyle/>
          <a:p>
            <a:pPr algn="ctr">
              <a:lnSpc>
                <a:spcPct val="100000"/>
              </a:lnSpc>
            </a:pPr>
            <a:r>
              <a: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Executive</a:t>
            </a:r>
            <a:br>
              <a: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Education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89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89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89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89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24" grpId="0" animBg="1" autoUpdateAnimBg="0"/>
      <p:bldP spid="389125" grpId="0" animBg="1" autoUpdateAnimBg="0"/>
      <p:bldP spid="389126" grpId="0" animBg="1" autoUpdateAnimBg="0"/>
      <p:bldP spid="389127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23528" y="2348880"/>
            <a:ext cx="8610600" cy="36933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1916832"/>
            <a:ext cx="8610600" cy="144655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Pengembangan</a:t>
            </a:r>
          </a:p>
          <a:p>
            <a:pPr algn="ctr"/>
            <a:r>
              <a:rPr lang="id-ID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(DEVelopment)</a:t>
            </a:r>
            <a:endParaRPr lang="en-US" sz="4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11560" y="1052736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development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85800" y="1844824"/>
            <a:ext cx="7772400" cy="44797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Development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Efforts to improve employees’ ability to handle a variety of a variety of assignments.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Developing Needs Analyses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Assessment Centers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collection of instruments and exercises designed to diagnose individuals’ development needs.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Intent is to identify management potential in participants.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63" name="AutoShap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Employee Development</a:t>
            </a:r>
          </a:p>
        </p:txBody>
      </p:sp>
      <p:sp>
        <p:nvSpPr>
          <p:cNvPr id="352264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Significant Developments</a:t>
            </a:r>
          </a:p>
          <a:p>
            <a:pPr lvl="1"/>
            <a:r>
              <a:rPr lang="en-US" dirty="0"/>
              <a:t>More horizontal “ladders” in middle management</a:t>
            </a:r>
          </a:p>
          <a:p>
            <a:pPr lvl="1"/>
            <a:r>
              <a:rPr lang="en-US" dirty="0"/>
              <a:t>More strategic focus on core competencies</a:t>
            </a:r>
          </a:p>
          <a:p>
            <a:pPr lvl="1"/>
            <a:r>
              <a:rPr lang="en-US" dirty="0"/>
              <a:t>Careers as a series of projects, not upward steps in an organization</a:t>
            </a:r>
          </a:p>
          <a:p>
            <a:pPr lvl="1"/>
            <a:r>
              <a:rPr lang="en-US" dirty="0"/>
              <a:t>Career development now extends to all employees</a:t>
            </a:r>
          </a:p>
          <a:p>
            <a:pPr lvl="1"/>
            <a:r>
              <a:rPr lang="en-US" dirty="0"/>
              <a:t>In “new career” era, the individual manages own development, not the organization.</a:t>
            </a:r>
          </a:p>
          <a:p>
            <a:pPr lvl="1"/>
            <a:r>
              <a:rPr lang="en-US" dirty="0"/>
              <a:t>Employees who change jobs and employers frequently are now the norm.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11560" y="1052736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Development = training??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" name="Picture 6" descr="C:\My Documents\PowerPoint Files\Books\South-Western\HRM10e\HRM10e GIFS\10-0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988840"/>
            <a:ext cx="7112000" cy="38385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0" y="980728"/>
            <a:ext cx="3960440" cy="120032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Development process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" name="Picture 6" descr="C:\My Documents\PowerPoint Files\Books\South-Western\HRM10e\HRM10e GIFS\10-07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620688"/>
            <a:ext cx="3312244" cy="58646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11560" y="1052736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Development process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2060848"/>
            <a:ext cx="7488832" cy="367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11560" y="1052736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development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4" name="AutoShap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Choosing a Development Approach</a:t>
            </a:r>
          </a:p>
        </p:txBody>
      </p:sp>
      <p:sp>
        <p:nvSpPr>
          <p:cNvPr id="387083" name="Line 11"/>
          <p:cNvSpPr>
            <a:spLocks noChangeShapeType="1"/>
          </p:cNvSpPr>
          <p:nvPr/>
        </p:nvSpPr>
        <p:spPr bwMode="blackWhite">
          <a:xfrm>
            <a:off x="4572000" y="2438400"/>
            <a:ext cx="0" cy="762000"/>
          </a:xfrm>
          <a:prstGeom prst="line">
            <a:avLst/>
          </a:prstGeom>
          <a:noFill/>
          <a:ln w="635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387084" name="Line 12"/>
          <p:cNvSpPr>
            <a:spLocks noChangeShapeType="1"/>
          </p:cNvSpPr>
          <p:nvPr/>
        </p:nvSpPr>
        <p:spPr bwMode="blackWhite">
          <a:xfrm rot="-2801678">
            <a:off x="3505994" y="2894807"/>
            <a:ext cx="1587" cy="762000"/>
          </a:xfrm>
          <a:prstGeom prst="line">
            <a:avLst/>
          </a:prstGeom>
          <a:noFill/>
          <a:ln w="635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387085" name="Line 13"/>
          <p:cNvSpPr>
            <a:spLocks noChangeShapeType="1"/>
          </p:cNvSpPr>
          <p:nvPr/>
        </p:nvSpPr>
        <p:spPr bwMode="blackWhite">
          <a:xfrm rot="2191705">
            <a:off x="3886200" y="4495800"/>
            <a:ext cx="1588" cy="762000"/>
          </a:xfrm>
          <a:prstGeom prst="line">
            <a:avLst/>
          </a:prstGeom>
          <a:noFill/>
          <a:ln w="635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387086" name="Line 14"/>
          <p:cNvSpPr>
            <a:spLocks noChangeShapeType="1"/>
          </p:cNvSpPr>
          <p:nvPr/>
        </p:nvSpPr>
        <p:spPr bwMode="blackWhite">
          <a:xfrm rot="-6160750">
            <a:off x="3352006" y="3734594"/>
            <a:ext cx="1588" cy="762000"/>
          </a:xfrm>
          <a:prstGeom prst="line">
            <a:avLst/>
          </a:prstGeom>
          <a:noFill/>
          <a:ln w="635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387087" name="Line 15"/>
          <p:cNvSpPr>
            <a:spLocks noChangeShapeType="1"/>
          </p:cNvSpPr>
          <p:nvPr/>
        </p:nvSpPr>
        <p:spPr bwMode="blackWhite">
          <a:xfrm rot="6160750" flipH="1">
            <a:off x="5790406" y="3734594"/>
            <a:ext cx="1588" cy="762000"/>
          </a:xfrm>
          <a:prstGeom prst="line">
            <a:avLst/>
          </a:prstGeom>
          <a:noFill/>
          <a:ln w="635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387088" name="Line 16"/>
          <p:cNvSpPr>
            <a:spLocks noChangeShapeType="1"/>
          </p:cNvSpPr>
          <p:nvPr/>
        </p:nvSpPr>
        <p:spPr bwMode="blackWhite">
          <a:xfrm rot="19408295" flipH="1">
            <a:off x="5257800" y="4495800"/>
            <a:ext cx="1588" cy="762000"/>
          </a:xfrm>
          <a:prstGeom prst="line">
            <a:avLst/>
          </a:prstGeom>
          <a:noFill/>
          <a:ln w="635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387089" name="Line 17"/>
          <p:cNvSpPr>
            <a:spLocks noChangeShapeType="1"/>
          </p:cNvSpPr>
          <p:nvPr/>
        </p:nvSpPr>
        <p:spPr bwMode="blackWhite">
          <a:xfrm rot="2801678" flipH="1">
            <a:off x="5638006" y="2894807"/>
            <a:ext cx="1587" cy="762000"/>
          </a:xfrm>
          <a:prstGeom prst="line">
            <a:avLst/>
          </a:prstGeom>
          <a:noFill/>
          <a:ln w="635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387090" name="Oval 18"/>
          <p:cNvSpPr>
            <a:spLocks noChangeArrowheads="1"/>
          </p:cNvSpPr>
          <p:nvPr/>
        </p:nvSpPr>
        <p:spPr bwMode="blackWhite">
          <a:xfrm>
            <a:off x="3530600" y="3200400"/>
            <a:ext cx="2117725" cy="1552575"/>
          </a:xfrm>
          <a:prstGeom prst="ellipse">
            <a:avLst/>
          </a:prstGeom>
          <a:solidFill>
            <a:srgbClr val="3366FF"/>
          </a:solidFill>
          <a:ln w="31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lIns="0" tIns="0" rIns="0" bIns="0" anchor="ctr"/>
          <a:lstStyle/>
          <a:p>
            <a:pPr algn="ctr" eaLnBrk="0" hangingPunct="0">
              <a:lnSpc>
                <a:spcPct val="100000"/>
              </a:lnSpc>
            </a:pPr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Job-Site</a:t>
            </a:r>
            <a:b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Methods</a:t>
            </a:r>
          </a:p>
        </p:txBody>
      </p:sp>
      <p:sp>
        <p:nvSpPr>
          <p:cNvPr id="387091" name="Oval 19"/>
          <p:cNvSpPr>
            <a:spLocks noChangeArrowheads="1"/>
          </p:cNvSpPr>
          <p:nvPr/>
        </p:nvSpPr>
        <p:spPr bwMode="blackWhite">
          <a:xfrm>
            <a:off x="5734050" y="2311400"/>
            <a:ext cx="2647950" cy="1041400"/>
          </a:xfrm>
          <a:prstGeom prst="ellipse">
            <a:avLst/>
          </a:prstGeom>
          <a:solidFill>
            <a:srgbClr val="0000FF"/>
          </a:solidFill>
          <a:ln w="31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 anchor="ctr" anchorCtr="1"/>
          <a:lstStyle/>
          <a:p>
            <a:pPr algn="ctr" eaLnBrk="0" hangingPunct="0">
              <a:lnSpc>
                <a:spcPct val="100000"/>
              </a:lnSpc>
            </a:pPr>
            <a:r>
              <a:rPr lang="en-US" sz="1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Committee Assignment/ Meetings</a:t>
            </a:r>
          </a:p>
        </p:txBody>
      </p:sp>
      <p:sp>
        <p:nvSpPr>
          <p:cNvPr id="387092" name="Oval 20"/>
          <p:cNvSpPr>
            <a:spLocks noChangeArrowheads="1"/>
          </p:cNvSpPr>
          <p:nvPr/>
        </p:nvSpPr>
        <p:spPr bwMode="blackWhite">
          <a:xfrm>
            <a:off x="5886450" y="3733800"/>
            <a:ext cx="2647950" cy="1041400"/>
          </a:xfrm>
          <a:prstGeom prst="ellipse">
            <a:avLst/>
          </a:prstGeom>
          <a:solidFill>
            <a:srgbClr val="008000"/>
          </a:solidFill>
          <a:ln w="31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 anchor="ctr" anchorCtr="1"/>
          <a:lstStyle/>
          <a:p>
            <a:pPr algn="ctr" eaLnBrk="0" hangingPunct="0">
              <a:lnSpc>
                <a:spcPct val="100000"/>
              </a:lnSpc>
            </a:pPr>
            <a:r>
              <a:rPr lang="en-US" sz="1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Job</a:t>
            </a:r>
            <a:br>
              <a:rPr lang="en-US" sz="1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1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Rotation</a:t>
            </a:r>
          </a:p>
        </p:txBody>
      </p:sp>
      <p:sp>
        <p:nvSpPr>
          <p:cNvPr id="387093" name="Oval 21"/>
          <p:cNvSpPr>
            <a:spLocks noChangeArrowheads="1"/>
          </p:cNvSpPr>
          <p:nvPr/>
        </p:nvSpPr>
        <p:spPr bwMode="blackWhite">
          <a:xfrm>
            <a:off x="4972050" y="5029200"/>
            <a:ext cx="2647950" cy="1041400"/>
          </a:xfrm>
          <a:prstGeom prst="ellipse">
            <a:avLst/>
          </a:prstGeom>
          <a:solidFill>
            <a:srgbClr val="FF0000"/>
          </a:solidFill>
          <a:ln w="31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 anchor="ctr" anchorCtr="1"/>
          <a:lstStyle/>
          <a:p>
            <a:pPr algn="ctr" eaLnBrk="0" hangingPunct="0">
              <a:lnSpc>
                <a:spcPct val="100000"/>
              </a:lnSpc>
            </a:pPr>
            <a:r>
              <a:rPr lang="en-US" sz="1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“Assistant to” Positions</a:t>
            </a:r>
          </a:p>
        </p:txBody>
      </p:sp>
      <p:sp>
        <p:nvSpPr>
          <p:cNvPr id="387094" name="Oval 22"/>
          <p:cNvSpPr>
            <a:spLocks noChangeArrowheads="1"/>
          </p:cNvSpPr>
          <p:nvPr/>
        </p:nvSpPr>
        <p:spPr bwMode="blackWhite">
          <a:xfrm>
            <a:off x="1447800" y="5029200"/>
            <a:ext cx="2647950" cy="1041400"/>
          </a:xfrm>
          <a:prstGeom prst="ellipse">
            <a:avLst/>
          </a:prstGeom>
          <a:solidFill>
            <a:srgbClr val="808080"/>
          </a:solidFill>
          <a:ln w="31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 anchor="ctr" anchorCtr="1"/>
          <a:lstStyle/>
          <a:p>
            <a:pPr algn="ctr" eaLnBrk="0" hangingPunct="0">
              <a:lnSpc>
                <a:spcPct val="100000"/>
              </a:lnSpc>
            </a:pPr>
            <a:r>
              <a:rPr lang="en-US" sz="1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On-line Development</a:t>
            </a:r>
          </a:p>
        </p:txBody>
      </p:sp>
      <p:sp>
        <p:nvSpPr>
          <p:cNvPr id="387095" name="Oval 23"/>
          <p:cNvSpPr>
            <a:spLocks noChangeArrowheads="1"/>
          </p:cNvSpPr>
          <p:nvPr/>
        </p:nvSpPr>
        <p:spPr bwMode="blackWhite">
          <a:xfrm>
            <a:off x="628650" y="3733800"/>
            <a:ext cx="2647950" cy="1041400"/>
          </a:xfrm>
          <a:prstGeom prst="ellipse">
            <a:avLst/>
          </a:prstGeom>
          <a:solidFill>
            <a:srgbClr val="CC00CC"/>
          </a:solidFill>
          <a:ln w="31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 anchor="ctr" anchorCtr="1"/>
          <a:lstStyle/>
          <a:p>
            <a:pPr algn="ctr" eaLnBrk="0" hangingPunct="0">
              <a:lnSpc>
                <a:spcPct val="100000"/>
              </a:lnSpc>
            </a:pPr>
            <a:r>
              <a:rPr lang="en-US" sz="1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Corporate Universities Career Development</a:t>
            </a:r>
          </a:p>
        </p:txBody>
      </p:sp>
      <p:sp>
        <p:nvSpPr>
          <p:cNvPr id="387096" name="Oval 24"/>
          <p:cNvSpPr>
            <a:spLocks noChangeArrowheads="1"/>
          </p:cNvSpPr>
          <p:nvPr/>
        </p:nvSpPr>
        <p:spPr bwMode="blackWhite">
          <a:xfrm>
            <a:off x="685800" y="2311400"/>
            <a:ext cx="2647950" cy="1041400"/>
          </a:xfrm>
          <a:prstGeom prst="ellipse">
            <a:avLst/>
          </a:prstGeom>
          <a:solidFill>
            <a:srgbClr val="993300"/>
          </a:solidFill>
          <a:ln w="31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 anchor="ctr" anchorCtr="1"/>
          <a:lstStyle/>
          <a:p>
            <a:pPr algn="ctr" eaLnBrk="0" hangingPunct="0">
              <a:lnSpc>
                <a:spcPct val="100000"/>
              </a:lnSpc>
            </a:pPr>
            <a:r>
              <a:rPr lang="en-US" sz="1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Learning Organization</a:t>
            </a:r>
          </a:p>
        </p:txBody>
      </p:sp>
      <p:sp>
        <p:nvSpPr>
          <p:cNvPr id="387097" name="Oval 25"/>
          <p:cNvSpPr>
            <a:spLocks noChangeArrowheads="1"/>
          </p:cNvSpPr>
          <p:nvPr/>
        </p:nvSpPr>
        <p:spPr bwMode="blackWhite">
          <a:xfrm>
            <a:off x="3270250" y="1473200"/>
            <a:ext cx="2647950" cy="1041400"/>
          </a:xfrm>
          <a:prstGeom prst="ellipse">
            <a:avLst/>
          </a:prstGeom>
          <a:solidFill>
            <a:srgbClr val="CC9900"/>
          </a:solidFill>
          <a:ln w="31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 anchor="ctr" anchorCtr="1"/>
          <a:lstStyle/>
          <a:p>
            <a:pPr algn="ctr" eaLnBrk="0" hangingPunct="0">
              <a:lnSpc>
                <a:spcPct val="100000"/>
              </a:lnSpc>
            </a:pPr>
            <a:r>
              <a:rPr lang="en-US" sz="1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Individual</a:t>
            </a:r>
            <a:br>
              <a:rPr lang="en-US" sz="1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1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Coaching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87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87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87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87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87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87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87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87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87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387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387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387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387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87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387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7083" grpId="0" animBg="1"/>
      <p:bldP spid="387084" grpId="0" animBg="1"/>
      <p:bldP spid="387085" grpId="0" animBg="1"/>
      <p:bldP spid="387086" grpId="0" animBg="1"/>
      <p:bldP spid="387087" grpId="0" animBg="1"/>
      <p:bldP spid="387088" grpId="0" animBg="1"/>
      <p:bldP spid="387089" grpId="0" animBg="1"/>
      <p:bldP spid="387090" grpId="0" animBg="1" autoUpdateAnimBg="0"/>
      <p:bldP spid="387091" grpId="0" animBg="1" autoUpdateAnimBg="0"/>
      <p:bldP spid="387092" grpId="0" animBg="1" autoUpdateAnimBg="0"/>
      <p:bldP spid="387093" grpId="0" animBg="1" autoUpdateAnimBg="0"/>
      <p:bldP spid="387094" grpId="0" animBg="1" autoUpdateAnimBg="0"/>
      <p:bldP spid="387095" grpId="0" animBg="1" autoUpdateAnimBg="0"/>
      <p:bldP spid="387096" grpId="0" animBg="1" autoUpdateAnimBg="0"/>
      <p:bldP spid="387097" grpId="0" animBg="1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298</Words>
  <Application>Microsoft Office PowerPoint</Application>
  <PresentationFormat>On-screen Show (4:3)</PresentationFormat>
  <Paragraphs>141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Employee Development</vt:lpstr>
      <vt:lpstr>PowerPoint Presentation</vt:lpstr>
      <vt:lpstr>PowerPoint Presentation</vt:lpstr>
      <vt:lpstr>PowerPoint Presentation</vt:lpstr>
      <vt:lpstr>PowerPoint Presentation</vt:lpstr>
      <vt:lpstr>Choosing a Development Approach</vt:lpstr>
      <vt:lpstr>Choosing a Development Approach (cont’d)</vt:lpstr>
      <vt:lpstr>Management Development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May</cp:lastModifiedBy>
  <cp:revision>8</cp:revision>
  <dcterms:created xsi:type="dcterms:W3CDTF">2012-09-23T09:45:23Z</dcterms:created>
  <dcterms:modified xsi:type="dcterms:W3CDTF">2015-03-14T09:34:30Z</dcterms:modified>
</cp:coreProperties>
</file>