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75" r:id="rId5"/>
    <p:sldId id="280" r:id="rId6"/>
    <p:sldId id="276" r:id="rId7"/>
    <p:sldId id="281" r:id="rId8"/>
    <p:sldId id="272" r:id="rId9"/>
    <p:sldId id="274" r:id="rId10"/>
    <p:sldId id="277" r:id="rId11"/>
    <p:sldId id="278" r:id="rId12"/>
    <p:sldId id="279" r:id="rId13"/>
    <p:sldId id="262" r:id="rId14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5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AF45-3D1A-4ADF-875C-15703A8CF8E1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5C2D9-4B44-4513-B914-F4DBD62D24E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01C3E-4E51-41CE-9678-FC625F6B71E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EC389-3A3A-4FC0-A98A-E66633B921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2EB14-A8AF-4EEC-AE49-BFDBAEE98687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ED10D-69DF-4DF2-B8C3-E8CA171E9F0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3384E-B7A8-4180-AC28-E796E21CA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09B7B-D4AD-4709-AFE3-219222FE489F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DEAED-A0D5-4EA3-B59E-C8DAA1CF944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4D0BC-2358-4E3A-B77B-16873A7894E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BE2D6-0C9C-468F-8D37-B6EF5038680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A6FFF-7CF8-4719-91A6-B68F824C56D7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42F47-BCDD-418D-A709-6828D1AFCCD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4BE23-75FF-4A59-AF81-E9C7CEF28499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C441A-4BDB-4D95-B35D-A6BA9B37CC7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9BA8-BAFA-4A01-817B-86A2E38D645E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B27B4-E0B9-43C3-92E2-26C633C3E9F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CC881-6C2C-4CDA-AC9F-F9EB4050E7F5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C2B24-A009-45A3-B3DD-2834A7E3592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0D98B-074F-448D-B253-BE322F7F32C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E0B09-493C-4F4F-8FCD-5ADF79DD25C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F1651-D749-4B96-A1EB-7052D035D783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FBEA2-CD64-452F-B577-CA9FDDEF74F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45DF0E-8137-42D6-98C8-7B96FB99ACB6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66C49A-E585-45B6-87AB-7FD75EDB083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id-ID" smtClean="0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3"/>
          <p:cNvSpPr>
            <a:spLocks noGrp="1"/>
          </p:cNvSpPr>
          <p:nvPr/>
        </p:nvSpPr>
        <p:spPr>
          <a:xfrm>
            <a:off x="228600" y="2933700"/>
            <a:ext cx="8686800" cy="990599"/>
          </a:xfrm>
          <a:prstGeom prst="rect">
            <a:avLst/>
          </a:prstGeom>
        </p:spPr>
        <p:txBody>
          <a:bodyPr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1" kern="1200" cap="none" spc="0" baseline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egoe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METODOLOGI PENELITIAN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ingin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dicapai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permasalahan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dihadapi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i="1" dirty="0" err="1" smtClean="0">
                <a:solidFill>
                  <a:schemeClr val="tx1"/>
                </a:solidFill>
              </a:rPr>
              <a:t>mis</a:t>
            </a:r>
            <a:r>
              <a:rPr lang="en-US" i="1" dirty="0" smtClean="0">
                <a:solidFill>
                  <a:schemeClr val="tx1"/>
                </a:solidFill>
              </a:rPr>
              <a:t>; </a:t>
            </a:r>
            <a:r>
              <a:rPr lang="en-US" i="1" dirty="0" err="1" smtClean="0">
                <a:solidFill>
                  <a:schemeClr val="tx1"/>
                </a:solidFill>
              </a:rPr>
              <a:t>penjualan</a:t>
            </a:r>
            <a:r>
              <a:rPr lang="en-US" i="1" dirty="0" smtClean="0">
                <a:solidFill>
                  <a:schemeClr val="tx1"/>
                </a:solidFill>
              </a:rPr>
              <a:t> yang </a:t>
            </a:r>
            <a:r>
              <a:rPr lang="en-US" i="1" dirty="0" err="1" smtClean="0">
                <a:solidFill>
                  <a:schemeClr val="tx1"/>
                </a:solidFill>
              </a:rPr>
              <a:t>terus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menurun</a:t>
            </a:r>
            <a:r>
              <a:rPr lang="en-US" i="1" dirty="0" smtClean="0">
                <a:solidFill>
                  <a:schemeClr val="tx1"/>
                </a:solidFill>
              </a:rPr>
              <a:t>, </a:t>
            </a:r>
            <a:r>
              <a:rPr lang="en-US" i="1" dirty="0" err="1" smtClean="0">
                <a:solidFill>
                  <a:schemeClr val="tx1"/>
                </a:solidFill>
              </a:rPr>
              <a:t>permintaan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melebihi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persediaan</a:t>
            </a:r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chemeClr val="tx1"/>
                </a:solidFill>
              </a:rPr>
              <a:t>perubahan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i="1" dirty="0" err="1" smtClean="0">
                <a:solidFill>
                  <a:schemeClr val="tx1"/>
                </a:solidFill>
              </a:rPr>
              <a:t>mis</a:t>
            </a:r>
            <a:r>
              <a:rPr lang="en-US" i="1" dirty="0" smtClean="0">
                <a:solidFill>
                  <a:schemeClr val="tx1"/>
                </a:solidFill>
              </a:rPr>
              <a:t>; </a:t>
            </a:r>
            <a:r>
              <a:rPr lang="en-US" i="1" dirty="0" err="1" smtClean="0">
                <a:solidFill>
                  <a:schemeClr val="tx1"/>
                </a:solidFill>
              </a:rPr>
              <a:t>persaingan</a:t>
            </a:r>
            <a:r>
              <a:rPr lang="en-US" i="1" dirty="0" smtClean="0">
                <a:solidFill>
                  <a:schemeClr val="tx1"/>
                </a:solidFill>
              </a:rPr>
              <a:t>,  </a:t>
            </a:r>
            <a:r>
              <a:rPr lang="en-US" i="1" dirty="0" err="1" smtClean="0">
                <a:solidFill>
                  <a:schemeClr val="tx1"/>
                </a:solidFill>
              </a:rPr>
              <a:t>perubahan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struktur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pasar</a:t>
            </a:r>
            <a:r>
              <a:rPr lang="en-US" i="1" dirty="0" smtClean="0">
                <a:solidFill>
                  <a:schemeClr val="tx1"/>
                </a:solidFill>
              </a:rPr>
              <a:t>, trend </a:t>
            </a:r>
            <a:r>
              <a:rPr lang="en-US" i="1" dirty="0" err="1" smtClean="0">
                <a:solidFill>
                  <a:schemeClr val="tx1"/>
                </a:solidFill>
              </a:rPr>
              <a:t>pasar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adanya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perkembangan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i="1" dirty="0" smtClean="0">
                <a:solidFill>
                  <a:schemeClr val="tx1"/>
                </a:solidFill>
              </a:rPr>
              <a:t>internet,  </a:t>
            </a:r>
            <a:r>
              <a:rPr lang="en-US" i="1" dirty="0" smtClean="0"/>
              <a:t>face book, </a:t>
            </a:r>
            <a:r>
              <a:rPr lang="en-US" i="1" dirty="0" err="1" smtClean="0"/>
              <a:t>twitter,e</a:t>
            </a:r>
            <a:r>
              <a:rPr lang="en-US" i="1" dirty="0" smtClean="0"/>
              <a:t> -marketing, </a:t>
            </a:r>
            <a:r>
              <a:rPr lang="en-US" i="1" dirty="0" err="1" smtClean="0"/>
              <a:t>pasar</a:t>
            </a:r>
            <a:r>
              <a:rPr lang="en-US" i="1" dirty="0" smtClean="0"/>
              <a:t> modal</a:t>
            </a:r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pengembangan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/>
              <a:t>mis</a:t>
            </a:r>
            <a:r>
              <a:rPr lang="en-US" dirty="0" smtClean="0"/>
              <a:t>: </a:t>
            </a:r>
            <a:r>
              <a:rPr lang="en-US" i="1" dirty="0" err="1" smtClean="0">
                <a:solidFill>
                  <a:schemeClr val="tx1"/>
                </a:solidFill>
              </a:rPr>
              <a:t>penambahan</a:t>
            </a:r>
            <a:r>
              <a:rPr lang="en-US" i="1" dirty="0" smtClean="0">
                <a:solidFill>
                  <a:schemeClr val="tx1"/>
                </a:solidFill>
              </a:rPr>
              <a:t> outlet, </a:t>
            </a:r>
            <a:r>
              <a:rPr lang="en-US" i="1" dirty="0" err="1" smtClean="0">
                <a:solidFill>
                  <a:schemeClr val="tx1"/>
                </a:solidFill>
              </a:rPr>
              <a:t>cabang</a:t>
            </a:r>
            <a:r>
              <a:rPr lang="en-US" i="1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: </a:t>
            </a:r>
            <a:r>
              <a:rPr lang="en-US" dirty="0" err="1" smtClean="0"/>
              <a:t>mis</a:t>
            </a:r>
            <a:r>
              <a:rPr lang="en-US" dirty="0" smtClean="0"/>
              <a:t> : </a:t>
            </a:r>
            <a:r>
              <a:rPr lang="en-US" i="1" dirty="0" err="1" smtClean="0"/>
              <a:t>perubahan</a:t>
            </a:r>
            <a:r>
              <a:rPr lang="en-US" i="1" dirty="0" smtClean="0"/>
              <a:t> </a:t>
            </a:r>
            <a:r>
              <a:rPr lang="en-US" i="1" dirty="0" err="1" smtClean="0"/>
              <a:t>perilaku</a:t>
            </a:r>
            <a:r>
              <a:rPr lang="en-US" i="1" dirty="0" smtClean="0"/>
              <a:t>  </a:t>
            </a:r>
            <a:r>
              <a:rPr lang="en-US" i="1" dirty="0" err="1" smtClean="0"/>
              <a:t>masyarakat</a:t>
            </a:r>
            <a:r>
              <a:rPr lang="en-US" i="1" dirty="0" smtClean="0"/>
              <a:t>, </a:t>
            </a:r>
            <a:r>
              <a:rPr lang="en-US" i="1" dirty="0" err="1" smtClean="0"/>
              <a:t>perubahan</a:t>
            </a:r>
            <a:r>
              <a:rPr lang="en-US" i="1" dirty="0" smtClean="0"/>
              <a:t> trend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JENIS PENELITIAN  </a:t>
            </a:r>
            <a:b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r>
              <a:rPr lang="en-US" dirty="0" smtClean="0"/>
              <a:t>Basic Research :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 smtClean="0"/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r>
              <a:rPr lang="en-US" dirty="0" smtClean="0"/>
              <a:t>Applied Research ;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id-ID" smtClean="0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381000" y="990600"/>
            <a:ext cx="8229600" cy="4800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28800" y="914400"/>
            <a:ext cx="1524000" cy="76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0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Observation</a:t>
            </a:r>
            <a:endParaRPr lang="en-US" sz="10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191000" y="838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Identification  of problem area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620000" y="3124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hypotheses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953000" y="5410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Research Design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35814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Interpretation of Data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752600"/>
            <a:ext cx="14478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Refinement of Theory 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(pure research)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Or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 Implementation (applied research)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34200" y="1371600"/>
            <a:ext cx="1447800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Theoritical</a:t>
            </a:r>
            <a:r>
              <a:rPr lang="en-US" sz="1100" dirty="0" smtClean="0">
                <a:solidFill>
                  <a:schemeClr val="tx1"/>
                </a:solidFill>
              </a:rPr>
              <a:t> framework or Network of associations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86600" y="4648200"/>
            <a:ext cx="14478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Construct Concepts Operational definitions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43200" y="5257800"/>
            <a:ext cx="14478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Data Collection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4648200"/>
            <a:ext cx="14478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Analysis of Data 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Sumber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pengetahuan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2057400"/>
            <a:ext cx="8153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600" dirty="0" smtClean="0">
                <a:latin typeface="+mn-lt"/>
                <a:cs typeface="+mn-cs"/>
              </a:rPr>
              <a:t>Empiric/Experience </a:t>
            </a:r>
          </a:p>
          <a:p>
            <a:pPr marL="609600" lvl="0" indent="-609600" algn="just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600" dirty="0" err="1" smtClean="0">
                <a:solidFill>
                  <a:srgbClr val="FF0000"/>
                </a:solidFill>
                <a:latin typeface="+mn-lt"/>
                <a:cs typeface="+mn-cs"/>
              </a:rPr>
              <a:t>Penelitian</a:t>
            </a:r>
            <a:endParaRPr lang="en-US" sz="3600" dirty="0" smtClean="0">
              <a:solidFill>
                <a:srgbClr val="FF0000"/>
              </a:solidFill>
              <a:latin typeface="+mn-lt"/>
              <a:cs typeface="+mn-cs"/>
            </a:endParaRPr>
          </a:p>
          <a:p>
            <a:pPr marL="977900" lvl="1" indent="-284163" algn="just">
              <a:lnSpc>
                <a:spcPct val="80000"/>
              </a:lnSpc>
              <a:spcBef>
                <a:spcPct val="20000"/>
              </a:spcBef>
              <a:buFont typeface="+mj-lt"/>
              <a:buAutoNum type="alphaLcPeriod"/>
              <a:defRPr/>
            </a:pPr>
            <a:r>
              <a:rPr lang="en-US" sz="3600" dirty="0" smtClean="0">
                <a:latin typeface="+mn-lt"/>
                <a:cs typeface="+mn-cs"/>
              </a:rPr>
              <a:t> </a:t>
            </a:r>
            <a:r>
              <a:rPr lang="en-US" sz="3600" dirty="0" err="1" smtClean="0">
                <a:latin typeface="+mn-lt"/>
                <a:cs typeface="+mn-cs"/>
              </a:rPr>
              <a:t>Deduktif</a:t>
            </a:r>
            <a:endParaRPr lang="en-US" sz="3600" dirty="0" smtClean="0">
              <a:latin typeface="+mn-lt"/>
              <a:cs typeface="+mn-cs"/>
            </a:endParaRPr>
          </a:p>
          <a:p>
            <a:pPr marL="1090613" lvl="1" indent="-352425" algn="just">
              <a:lnSpc>
                <a:spcPct val="80000"/>
              </a:lnSpc>
              <a:spcBef>
                <a:spcPct val="20000"/>
              </a:spcBef>
              <a:buFont typeface="+mj-lt"/>
              <a:buAutoNum type="alphaLcPeriod"/>
              <a:defRPr/>
            </a:pPr>
            <a:r>
              <a:rPr lang="en-US" sz="3600" dirty="0" err="1" smtClean="0">
                <a:latin typeface="+mn-lt"/>
                <a:cs typeface="+mn-cs"/>
              </a:rPr>
              <a:t>Induktif</a:t>
            </a:r>
            <a:endParaRPr lang="en-US" sz="3600" dirty="0" smtClean="0">
              <a:latin typeface="+mn-lt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Teologi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Tuhan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WahyuIlham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38200" y="1447800"/>
            <a:ext cx="792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METODE 	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cara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LOGI 		    =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ilmu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3436938" marR="0" lvl="0" indent="-34369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   METODOLOGI = </a:t>
            </a:r>
            <a:r>
              <a:rPr lang="en-US" sz="2000" b="1" dirty="0" err="1" smtClean="0">
                <a:latin typeface="+mj-lt"/>
                <a:ea typeface="+mj-ea"/>
                <a:cs typeface="+mj-cs"/>
              </a:rPr>
              <a:t>Ilmu</a:t>
            </a:r>
            <a:r>
              <a:rPr lang="en-US" sz="2000" b="1" dirty="0" smtClean="0">
                <a:latin typeface="+mj-lt"/>
                <a:ea typeface="+mj-ea"/>
                <a:cs typeface="+mj-cs"/>
              </a:rPr>
              <a:t> yang   </a:t>
            </a:r>
            <a:r>
              <a:rPr lang="en-US" sz="2000" b="1" dirty="0" err="1" smtClean="0">
                <a:latin typeface="+mj-lt"/>
                <a:ea typeface="+mj-ea"/>
                <a:cs typeface="+mj-cs"/>
              </a:rPr>
              <a:t>mengajarkan</a:t>
            </a:r>
            <a:r>
              <a:rPr lang="en-US" sz="20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latin typeface="+mj-lt"/>
                <a:ea typeface="+mj-ea"/>
                <a:cs typeface="+mj-cs"/>
              </a:rPr>
              <a:t>berbagai</a:t>
            </a:r>
            <a:r>
              <a:rPr lang="en-US" sz="20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latin typeface="+mj-lt"/>
                <a:ea typeface="+mj-ea"/>
                <a:cs typeface="+mj-cs"/>
              </a:rPr>
              <a:t>cara</a:t>
            </a:r>
            <a:r>
              <a:rPr lang="en-US" sz="2000" b="1" dirty="0" smtClean="0">
                <a:latin typeface="+mj-lt"/>
                <a:ea typeface="+mj-ea"/>
                <a:cs typeface="+mj-cs"/>
              </a:rPr>
              <a:t> 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35814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085850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RESEARCH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	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 3" pitchFamily="18" charset="2"/>
              </a:rPr>
              <a:t>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kembali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85850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	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search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 3" pitchFamily="18" charset="2"/>
              </a:rPr>
              <a:t>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mencari</a:t>
            </a: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Metodologi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penelitian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PENGERTIAN  </a:t>
            </a: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1752600"/>
            <a:ext cx="8153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1325" marR="0" lvl="0" indent="-1711325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cs"/>
            </a:endParaRPr>
          </a:p>
          <a:p>
            <a:pPr marL="1711325" marR="0" lvl="0" indent="-1711325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Research: is a </a:t>
            </a:r>
            <a:r>
              <a:rPr kumimoji="0" lang="en-US" sz="24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systematic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 and organized effort to investigate  a specific problem encountered in the work setting, that needs a solution</a:t>
            </a:r>
          </a:p>
          <a:p>
            <a:pPr marL="1887538" indent="-1887538">
              <a:lnSpc>
                <a:spcPct val="80000"/>
              </a:lnSpc>
              <a:spcBef>
                <a:spcPct val="20000"/>
              </a:spcBef>
              <a:tabLst>
                <a:tab pos="1547813" algn="l"/>
                <a:tab pos="1711325" algn="l"/>
              </a:tabLst>
              <a:defRPr/>
            </a:pPr>
            <a:endParaRPr kumimoji="0" lang="es-E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cs"/>
            </a:endParaRPr>
          </a:p>
          <a:p>
            <a:pPr marL="1887538" indent="-1887538">
              <a:lnSpc>
                <a:spcPct val="80000"/>
              </a:lnSpc>
              <a:spcBef>
                <a:spcPct val="20000"/>
              </a:spcBef>
              <a:tabLst>
                <a:tab pos="1547813" algn="l"/>
                <a:tab pos="1711325" algn="l"/>
              </a:tabLst>
              <a:defRPr/>
            </a:pPr>
            <a:r>
              <a:rPr kumimoji="0" lang="es-E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Penelitia</a:t>
            </a:r>
            <a:r>
              <a:rPr kumimoji="0" lang="es-E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n</a:t>
            </a:r>
            <a:r>
              <a:rPr lang="es-ES" sz="2400" dirty="0" smtClean="0">
                <a:cs typeface="+mn-cs"/>
              </a:rPr>
              <a:t>	</a:t>
            </a:r>
            <a:r>
              <a:rPr kumimoji="0" lang="es-E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:		</a:t>
            </a:r>
            <a:r>
              <a:rPr kumimoji="0" lang="es-E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adalah</a:t>
            </a:r>
            <a:r>
              <a:rPr kumimoji="0" lang="es-E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 </a:t>
            </a:r>
            <a:r>
              <a:rPr kumimoji="0" lang="es-E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suatu</a:t>
            </a: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 </a:t>
            </a:r>
            <a:r>
              <a:rPr kumimoji="0" lang="es-E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kegiatan</a:t>
            </a: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 </a:t>
            </a:r>
            <a:r>
              <a:rPr kumimoji="0" lang="es-E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sistematis</a:t>
            </a: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 dan </a:t>
            </a:r>
            <a:r>
              <a:rPr kumimoji="0" lang="es-E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teroganisir</a:t>
            </a: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 </a:t>
            </a:r>
            <a:r>
              <a:rPr kumimoji="0" lang="es-E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untuk</a:t>
            </a: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 </a:t>
            </a:r>
            <a:r>
              <a:rPr kumimoji="0" lang="es-E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menyelidiki</a:t>
            </a: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 </a:t>
            </a:r>
            <a:r>
              <a:rPr kumimoji="0" lang="es-E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masalah</a:t>
            </a: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 yang </a:t>
            </a:r>
            <a:r>
              <a:rPr kumimoji="0" lang="es-E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muncul</a:t>
            </a: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 </a:t>
            </a:r>
            <a:r>
              <a:rPr kumimoji="0" lang="es-E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dalam</a:t>
            </a: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 </a:t>
            </a:r>
            <a:r>
              <a:rPr kumimoji="0" lang="es-E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perusahaan</a:t>
            </a: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/</a:t>
            </a:r>
            <a:r>
              <a:rPr kumimoji="0" lang="es-E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organisasi</a:t>
            </a: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 yang </a:t>
            </a:r>
            <a:r>
              <a:rPr kumimoji="0" lang="es-E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membutuhkan</a:t>
            </a: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 </a:t>
            </a:r>
            <a:r>
              <a:rPr kumimoji="0" lang="es-E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pemecahan</a:t>
            </a: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 </a:t>
            </a:r>
            <a:r>
              <a:rPr kumimoji="0" lang="es-E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masalah</a:t>
            </a: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 (</a:t>
            </a:r>
            <a:r>
              <a:rPr kumimoji="0" lang="es-E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solusi</a:t>
            </a: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cs"/>
              </a:rPr>
              <a:t>)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endParaRPr lang="en-US" sz="2400" dirty="0" smtClean="0">
              <a:cs typeface="+mn-cs"/>
            </a:endParaRP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 smtClean="0">
                <a:cs typeface="+mn-cs"/>
              </a:rPr>
              <a:t>Research comprises a series of steps designed and executed, with the goal of finding answers to the  issues  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274638"/>
            <a:ext cx="5334000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4000" smtClean="0"/>
              <a:t>Definition of Scientific Research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algn="di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 smtClean="0"/>
              <a:t>	</a:t>
            </a:r>
            <a:r>
              <a:rPr lang="en-US" sz="2800" b="1" dirty="0" smtClean="0"/>
              <a:t>Scientific Research focusing on solving problems and pursues a step by step logical, organized and rigorous method to identify the problems, gather data, analyze them and draw valid conclusions there from.</a:t>
            </a:r>
          </a:p>
        </p:txBody>
      </p:sp>
      <p:pic>
        <p:nvPicPr>
          <p:cNvPr id="7172" name="Picture 8" descr="Picture14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04863" y="304800"/>
            <a:ext cx="1709737" cy="17541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11430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Penelitian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ilmiah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828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dikatakan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ilmiah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menggabungkan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antara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induktif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deduktif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serta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memenuhi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syarat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berikut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Purposiveness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mempunyai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tujuan</a:t>
            </a:r>
            <a:r>
              <a:rPr lang="en-US" i="1" dirty="0" smtClean="0">
                <a:latin typeface="+mn-lt"/>
                <a:cs typeface="+mn-cs"/>
              </a:rPr>
              <a:t>:</a:t>
            </a:r>
            <a:r>
              <a:rPr lang="en-US" i="1" dirty="0" err="1" smtClean="0">
                <a:latin typeface="+mn-lt"/>
                <a:cs typeface="+mn-cs"/>
              </a:rPr>
              <a:t>dengan</a:t>
            </a:r>
            <a:r>
              <a:rPr lang="en-US" i="1" dirty="0" smtClean="0">
                <a:latin typeface="+mn-lt"/>
                <a:cs typeface="+mn-cs"/>
              </a:rPr>
              <a:t> </a:t>
            </a:r>
            <a:r>
              <a:rPr lang="en-US" i="1" dirty="0" err="1" smtClean="0">
                <a:latin typeface="+mn-lt"/>
                <a:cs typeface="+mn-cs"/>
              </a:rPr>
              <a:t>memhami</a:t>
            </a:r>
            <a:r>
              <a:rPr lang="en-US" i="1" dirty="0" smtClean="0">
                <a:latin typeface="+mn-lt"/>
                <a:cs typeface="+mn-cs"/>
              </a:rPr>
              <a:t> </a:t>
            </a:r>
            <a:r>
              <a:rPr lang="en-US" i="1" dirty="0" err="1" smtClean="0">
                <a:latin typeface="+mn-lt"/>
                <a:cs typeface="+mn-cs"/>
              </a:rPr>
              <a:t>tujuan</a:t>
            </a:r>
            <a:r>
              <a:rPr lang="en-US" i="1" dirty="0" smtClean="0">
                <a:latin typeface="+mn-lt"/>
                <a:cs typeface="+mn-cs"/>
              </a:rPr>
              <a:t> </a:t>
            </a:r>
            <a:r>
              <a:rPr lang="en-US" i="1" dirty="0" err="1" smtClean="0">
                <a:latin typeface="+mn-lt"/>
                <a:cs typeface="+mn-cs"/>
              </a:rPr>
              <a:t>penelitian</a:t>
            </a:r>
            <a:r>
              <a:rPr lang="en-US" i="1" dirty="0" smtClean="0">
                <a:latin typeface="+mn-lt"/>
                <a:cs typeface="+mn-cs"/>
              </a:rPr>
              <a:t> </a:t>
            </a:r>
            <a:r>
              <a:rPr lang="en-US" i="1" dirty="0" err="1" smtClean="0">
                <a:latin typeface="+mn-lt"/>
                <a:cs typeface="+mn-cs"/>
              </a:rPr>
              <a:t>maka</a:t>
            </a:r>
            <a:r>
              <a:rPr lang="en-US" i="1" dirty="0" smtClean="0">
                <a:latin typeface="+mn-lt"/>
                <a:cs typeface="+mn-cs"/>
              </a:rPr>
              <a:t> </a:t>
            </a:r>
            <a:r>
              <a:rPr lang="en-US" i="1" dirty="0" err="1" smtClean="0">
                <a:latin typeface="+mn-lt"/>
                <a:cs typeface="+mn-cs"/>
              </a:rPr>
              <a:t>arah,langkah</a:t>
            </a:r>
            <a:r>
              <a:rPr lang="en-US" i="1" dirty="0" smtClean="0">
                <a:latin typeface="+mn-lt"/>
                <a:cs typeface="+mn-cs"/>
              </a:rPr>
              <a:t> </a:t>
            </a:r>
            <a:r>
              <a:rPr lang="en-US" i="1" dirty="0" err="1" smtClean="0">
                <a:latin typeface="+mn-lt"/>
                <a:cs typeface="+mn-cs"/>
              </a:rPr>
              <a:t>langkah</a:t>
            </a:r>
            <a:r>
              <a:rPr lang="en-US" i="1" dirty="0" smtClean="0">
                <a:latin typeface="+mn-lt"/>
                <a:cs typeface="+mn-cs"/>
              </a:rPr>
              <a:t> </a:t>
            </a:r>
            <a:r>
              <a:rPr lang="en-US" i="1" dirty="0" err="1" smtClean="0">
                <a:latin typeface="+mn-lt"/>
                <a:cs typeface="+mn-cs"/>
              </a:rPr>
              <a:t>dan</a:t>
            </a:r>
            <a:r>
              <a:rPr lang="en-US" i="1" dirty="0" smtClean="0">
                <a:latin typeface="+mn-lt"/>
                <a:cs typeface="+mn-cs"/>
              </a:rPr>
              <a:t> </a:t>
            </a:r>
            <a:r>
              <a:rPr lang="en-US" i="1" dirty="0" err="1" smtClean="0">
                <a:latin typeface="+mn-lt"/>
                <a:cs typeface="+mn-cs"/>
              </a:rPr>
              <a:t>metode</a:t>
            </a:r>
            <a:r>
              <a:rPr lang="en-US" i="1" dirty="0" smtClean="0">
                <a:latin typeface="+mn-lt"/>
                <a:cs typeface="+mn-cs"/>
              </a:rPr>
              <a:t> </a:t>
            </a:r>
            <a:r>
              <a:rPr lang="en-US" i="1" dirty="0" err="1" smtClean="0">
                <a:latin typeface="+mn-lt"/>
                <a:cs typeface="+mn-cs"/>
              </a:rPr>
              <a:t>penelitian</a:t>
            </a:r>
            <a:r>
              <a:rPr lang="en-US" i="1" dirty="0" smtClean="0">
                <a:latin typeface="+mn-lt"/>
                <a:cs typeface="+mn-cs"/>
              </a:rPr>
              <a:t> </a:t>
            </a:r>
            <a:r>
              <a:rPr lang="en-US" i="1" dirty="0" err="1" smtClean="0">
                <a:latin typeface="+mn-lt"/>
                <a:cs typeface="+mn-cs"/>
              </a:rPr>
              <a:t>dapat</a:t>
            </a:r>
            <a:r>
              <a:rPr lang="en-US" i="1" dirty="0" smtClean="0">
                <a:latin typeface="+mn-lt"/>
                <a:cs typeface="+mn-cs"/>
              </a:rPr>
              <a:t> </a:t>
            </a:r>
            <a:r>
              <a:rPr lang="en-US" i="1" dirty="0" err="1" smtClean="0">
                <a:latin typeface="+mn-lt"/>
                <a:cs typeface="+mn-cs"/>
              </a:rPr>
              <a:t>ditetapkan</a:t>
            </a: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Systematic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artinya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mengikuti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langkah-langkah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bersifat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ilmiah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langkah-langkah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diuraikan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lanjut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based: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artinya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ilmiah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ditunjang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(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bukti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berdasarkan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feeling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katanya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–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membedakan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paranormal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Precision and confidence :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meiliki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nilai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keakuratan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tinggi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ditandai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derajat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keykinan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kebenaran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tinggi</a:t>
            </a: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 :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artinya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senantiasa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didasarkan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pemikiran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netral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berdasarkan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yang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tanpa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adanya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penilaian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berdasarakan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perasaan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tetapi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berdasarkan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n-US" i="1" dirty="0" err="1" smtClean="0">
                <a:latin typeface="+mn-lt"/>
                <a:cs typeface="+mn-cs"/>
              </a:rPr>
              <a:t>Generalizability</a:t>
            </a:r>
            <a:r>
              <a:rPr lang="en-US" i="1" dirty="0" smtClean="0">
                <a:latin typeface="+mn-lt"/>
                <a:cs typeface="+mn-cs"/>
              </a:rPr>
              <a:t>: </a:t>
            </a:r>
            <a:r>
              <a:rPr lang="en-US" i="1" dirty="0" err="1" smtClean="0">
                <a:latin typeface="+mn-lt"/>
                <a:cs typeface="+mn-cs"/>
              </a:rPr>
              <a:t>bersifat</a:t>
            </a:r>
            <a:r>
              <a:rPr lang="en-US" i="1" dirty="0" smtClean="0">
                <a:latin typeface="+mn-lt"/>
                <a:cs typeface="+mn-cs"/>
              </a:rPr>
              <a:t> </a:t>
            </a:r>
            <a:r>
              <a:rPr lang="en-US" i="1" dirty="0" err="1" smtClean="0">
                <a:latin typeface="+mn-lt"/>
                <a:cs typeface="+mn-cs"/>
              </a:rPr>
              <a:t>umum</a:t>
            </a:r>
            <a:r>
              <a:rPr lang="en-US" i="1" dirty="0" smtClean="0">
                <a:latin typeface="+mn-lt"/>
                <a:cs typeface="+mn-cs"/>
              </a:rPr>
              <a:t>: </a:t>
            </a:r>
            <a:r>
              <a:rPr lang="en-US" i="1" dirty="0" err="1" smtClean="0">
                <a:latin typeface="+mn-lt"/>
                <a:cs typeface="+mn-cs"/>
              </a:rPr>
              <a:t>kesmpulan</a:t>
            </a:r>
            <a:r>
              <a:rPr lang="en-US" i="1" dirty="0" smtClean="0">
                <a:latin typeface="+mn-lt"/>
                <a:cs typeface="+mn-cs"/>
              </a:rPr>
              <a:t> </a:t>
            </a:r>
            <a:r>
              <a:rPr lang="en-US" i="1" dirty="0" err="1" smtClean="0">
                <a:latin typeface="+mn-lt"/>
                <a:cs typeface="+mn-cs"/>
              </a:rPr>
              <a:t>dapat</a:t>
            </a:r>
            <a:r>
              <a:rPr lang="en-US" i="1" dirty="0" smtClean="0">
                <a:latin typeface="+mn-lt"/>
                <a:cs typeface="+mn-cs"/>
              </a:rPr>
              <a:t> </a:t>
            </a:r>
            <a:r>
              <a:rPr lang="en-US" i="1" dirty="0" err="1" smtClean="0">
                <a:latin typeface="+mn-lt"/>
                <a:cs typeface="+mn-cs"/>
              </a:rPr>
              <a:t>diterima</a:t>
            </a:r>
            <a:r>
              <a:rPr lang="en-US" i="1" dirty="0" smtClean="0">
                <a:latin typeface="+mn-lt"/>
                <a:cs typeface="+mn-cs"/>
              </a:rPr>
              <a:t> </a:t>
            </a:r>
            <a:r>
              <a:rPr lang="en-US" i="1" dirty="0" err="1" smtClean="0">
                <a:latin typeface="+mn-lt"/>
                <a:cs typeface="+mn-cs"/>
              </a:rPr>
              <a:t>secara</a:t>
            </a:r>
            <a:r>
              <a:rPr lang="en-US" i="1" dirty="0" smtClean="0">
                <a:latin typeface="+mn-lt"/>
                <a:cs typeface="+mn-cs"/>
              </a:rPr>
              <a:t> </a:t>
            </a:r>
            <a:r>
              <a:rPr lang="en-US" i="1" dirty="0" err="1" smtClean="0">
                <a:latin typeface="+mn-lt"/>
                <a:cs typeface="+mn-cs"/>
              </a:rPr>
              <a:t>logika</a:t>
            </a:r>
            <a:r>
              <a:rPr lang="en-US" i="1" dirty="0" smtClean="0">
                <a:latin typeface="+mn-lt"/>
                <a:cs typeface="+mn-cs"/>
              </a:rPr>
              <a:t> </a:t>
            </a:r>
            <a:r>
              <a:rPr lang="en-US" i="1" dirty="0" err="1" smtClean="0">
                <a:latin typeface="+mn-lt"/>
                <a:cs typeface="+mn-cs"/>
              </a:rPr>
              <a:t>umum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Why Scientific Research?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This research is not based on hunches, experience and intuition.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It is purposive and rigorous.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Enables all those who are interested in researching and knowing about the same or similar issues to come up with comparable findings when data are analyzed.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Findings are accurate and confident.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Apply solutions to similar problems.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It is more objective.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Manfaat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penelitian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1752600"/>
            <a:ext cx="8153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1905000"/>
            <a:ext cx="7543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err="1" smtClean="0"/>
              <a:t>Pengambilan</a:t>
            </a:r>
            <a:r>
              <a:rPr lang="en-US" sz="3200" dirty="0" smtClean="0"/>
              <a:t> </a:t>
            </a:r>
            <a:r>
              <a:rPr lang="en-US" sz="3200" dirty="0" err="1" smtClean="0"/>
              <a:t>keputusan</a:t>
            </a: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err="1" smtClean="0"/>
              <a:t>Pemecahan</a:t>
            </a:r>
            <a:r>
              <a:rPr lang="en-US" sz="3200" dirty="0" smtClean="0"/>
              <a:t> </a:t>
            </a:r>
            <a:r>
              <a:rPr lang="en-US" sz="3200" dirty="0" err="1" smtClean="0"/>
              <a:t>masalah</a:t>
            </a: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err="1" smtClean="0"/>
              <a:t>Pengembangan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ilmu</a:t>
            </a:r>
            <a:endParaRPr lang="en-US" sz="3200" dirty="0" smtClean="0"/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</a:p>
          <a:p>
            <a:pPr marL="342900" indent="-342900"/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  :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persepsi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</a:p>
          <a:p>
            <a:pPr marL="342900" indent="-342900"/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    :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investor</a:t>
            </a:r>
          </a:p>
          <a:p>
            <a:pPr marL="342900" indent="-342900"/>
            <a:r>
              <a:rPr lang="en-US" sz="2400" dirty="0" err="1" smtClean="0"/>
              <a:t>Bidang</a:t>
            </a:r>
            <a:r>
              <a:rPr lang="en-US" sz="2400" dirty="0" smtClean="0"/>
              <a:t> SDM              :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endParaRPr lang="en-US" sz="2400" dirty="0" smtClean="0"/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 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Pengambilan</a:t>
            </a: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keputusan</a:t>
            </a:r>
            <a:endParaRPr 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1752600"/>
            <a:ext cx="8153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1779687"/>
            <a:ext cx="7543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INDUKTIF</a:t>
            </a:r>
          </a:p>
          <a:p>
            <a:pPr marL="342900" indent="-342900" algn="just"/>
            <a:r>
              <a:rPr lang="en-US" sz="2400" dirty="0" smtClean="0"/>
              <a:t>	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,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fakta-fakta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. 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2. DEDUKTIF</a:t>
            </a:r>
          </a:p>
          <a:p>
            <a:pPr marL="342900" indent="-342900" algn="just"/>
            <a:r>
              <a:rPr lang="en-US" sz="2400" dirty="0" smtClean="0"/>
              <a:t>	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,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.</a:t>
            </a:r>
          </a:p>
          <a:p>
            <a:pPr marL="342900" indent="-342900" algn="just"/>
            <a:endParaRPr lang="en-US" sz="2400" dirty="0" smtClean="0"/>
          </a:p>
          <a:p>
            <a:pPr marL="342900" indent="-342900" algn="just"/>
            <a:r>
              <a:rPr lang="en-US" sz="2400" dirty="0" smtClean="0"/>
              <a:t>3. GABUNGAN =&gt;  Science</a:t>
            </a:r>
          </a:p>
          <a:p>
            <a:pPr marL="342900" indent="-342900" algn="just"/>
            <a:r>
              <a:rPr lang="en-US" sz="2400" dirty="0" smtClean="0"/>
              <a:t>   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penggabungan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induktif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deduktif</a:t>
            </a:r>
            <a:endParaRPr lang="en-US" sz="2400" dirty="0" smtClean="0"/>
          </a:p>
          <a:p>
            <a:pPr marL="342900" indent="-342900"/>
            <a:r>
              <a:rPr lang="en-US" sz="2400" dirty="0" smtClean="0"/>
              <a:t> 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Renstra UNIV ver04 92-20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Renstra UNIV ver04 92-2003</Template>
  <TotalTime>504</TotalTime>
  <Words>426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Renstra UNIV ver04 92-2003</vt:lpstr>
      <vt:lpstr>PowerPoint Presentation</vt:lpstr>
      <vt:lpstr>PowerPoint Presentation</vt:lpstr>
      <vt:lpstr>PowerPoint Presentation</vt:lpstr>
      <vt:lpstr>PowerPoint Presentation</vt:lpstr>
      <vt:lpstr>Definition of Scientific Research</vt:lpstr>
      <vt:lpstr>PowerPoint Presentation</vt:lpstr>
      <vt:lpstr>Why Scientific Research?</vt:lpstr>
      <vt:lpstr>PowerPoint Presentation</vt:lpstr>
      <vt:lpstr>PowerPoint Presentation</vt:lpstr>
      <vt:lpstr>Mengapa perlu penelitian</vt:lpstr>
      <vt:lpstr> JENIS PENELITIAN   </vt:lpstr>
      <vt:lpstr>PowerPoint Presentation</vt:lpstr>
      <vt:lpstr>PowerPoint Presentation</vt:lpstr>
    </vt:vector>
  </TitlesOfParts>
  <Company>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</cp:lastModifiedBy>
  <cp:revision>56</cp:revision>
  <dcterms:created xsi:type="dcterms:W3CDTF">2010-07-30T07:09:30Z</dcterms:created>
  <dcterms:modified xsi:type="dcterms:W3CDTF">2015-03-08T07:48:44Z</dcterms:modified>
</cp:coreProperties>
</file>