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81" r:id="rId4"/>
    <p:sldId id="282" r:id="rId5"/>
    <p:sldId id="259" r:id="rId6"/>
    <p:sldId id="264" r:id="rId7"/>
    <p:sldId id="271" r:id="rId8"/>
    <p:sldId id="270" r:id="rId9"/>
    <p:sldId id="269" r:id="rId10"/>
    <p:sldId id="268" r:id="rId11"/>
    <p:sldId id="267" r:id="rId12"/>
    <p:sldId id="266" r:id="rId13"/>
    <p:sldId id="265" r:id="rId14"/>
    <p:sldId id="274" r:id="rId15"/>
    <p:sldId id="273" r:id="rId16"/>
    <p:sldId id="272" r:id="rId17"/>
    <p:sldId id="276" r:id="rId18"/>
    <p:sldId id="275" r:id="rId19"/>
    <p:sldId id="262" r:id="rId20"/>
    <p:sldId id="278" r:id="rId21"/>
    <p:sldId id="279" r:id="rId22"/>
  </p:sldIdLst>
  <p:sldSz cx="9144000" cy="6858000" type="screen4x3"/>
  <p:notesSz cx="6858000" cy="9144000"/>
  <p:defaultTextStyle>
    <a:defPPr>
      <a:defRPr lang="id-ID"/>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6" d="100"/>
          <a:sy n="46" d="100"/>
        </p:scale>
        <p:origin x="-516" y="-19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lvl1pPr>
              <a:defRPr/>
            </a:lvl1pPr>
          </a:lstStyle>
          <a:p>
            <a:pPr>
              <a:defRPr/>
            </a:pPr>
            <a:fld id="{3A31AF45-3D1A-4ADF-875C-15703A8CF8E1}" type="datetimeFigureOut">
              <a:rPr lang="id-ID"/>
              <a:pPr>
                <a:defRPr/>
              </a:pPr>
              <a:t>08/03/2015</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C575C2D9-4B44-4513-B914-F4DBD62D24EA}" type="slidenum">
              <a:rPr lang="id-ID"/>
              <a:pPr>
                <a:defRPr/>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0DF01C3E-4E51-41CE-9678-FC625F6B71EB}" type="datetimeFigureOut">
              <a:rPr lang="id-ID"/>
              <a:pPr>
                <a:defRPr/>
              </a:pPr>
              <a:t>08/03/2015</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761EC389-3A3A-4FC0-A98A-E66633B92182}" type="slidenum">
              <a:rPr lang="id-ID"/>
              <a:pPr>
                <a:defRPr/>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BD82EB14-A8AF-4EEC-AE49-BFDBAEE98687}" type="datetimeFigureOut">
              <a:rPr lang="id-ID"/>
              <a:pPr>
                <a:defRPr/>
              </a:pPr>
              <a:t>08/03/2015</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ED6ED10D-69DF-4DF2-B8C3-E8CA171E9F0E}" type="slidenum">
              <a:rPr lang="id-ID"/>
              <a:pPr>
                <a:defRPr/>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08709B7B-D4AD-4709-AFE3-219222FE489F}" type="datetimeFigureOut">
              <a:rPr lang="id-ID"/>
              <a:pPr>
                <a:defRPr/>
              </a:pPr>
              <a:t>08/03/2015</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8A6DEAED-A0D5-4EA3-B59E-C8DAA1CF944E}" type="slidenum">
              <a:rPr lang="id-ID"/>
              <a:pPr>
                <a:defRPr/>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C14D0BC-2358-4E3A-B77B-16873A7894EB}" type="datetimeFigureOut">
              <a:rPr lang="id-ID"/>
              <a:pPr>
                <a:defRPr/>
              </a:pPr>
              <a:t>08/03/2015</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001BE2D6-0C9C-468F-8D37-B6EF50386806}" type="slidenum">
              <a:rPr lang="id-ID"/>
              <a:pPr>
                <a:defRPr/>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3"/>
          <p:cNvSpPr>
            <a:spLocks noGrp="1"/>
          </p:cNvSpPr>
          <p:nvPr>
            <p:ph type="dt" sz="half" idx="10"/>
          </p:nvPr>
        </p:nvSpPr>
        <p:spPr/>
        <p:txBody>
          <a:bodyPr/>
          <a:lstStyle>
            <a:lvl1pPr>
              <a:defRPr/>
            </a:lvl1pPr>
          </a:lstStyle>
          <a:p>
            <a:pPr>
              <a:defRPr/>
            </a:pPr>
            <a:fld id="{146A6FFF-7CF8-4719-91A6-B68F824C56D7}" type="datetimeFigureOut">
              <a:rPr lang="id-ID"/>
              <a:pPr>
                <a:defRPr/>
              </a:pPr>
              <a:t>08/03/2015</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0E642F47-BCDD-418D-A709-6828D1AFCCDC}" type="slidenum">
              <a:rPr lang="id-ID"/>
              <a:pPr>
                <a:defRPr/>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3"/>
          <p:cNvSpPr>
            <a:spLocks noGrp="1"/>
          </p:cNvSpPr>
          <p:nvPr>
            <p:ph type="dt" sz="half" idx="10"/>
          </p:nvPr>
        </p:nvSpPr>
        <p:spPr/>
        <p:txBody>
          <a:bodyPr/>
          <a:lstStyle>
            <a:lvl1pPr>
              <a:defRPr/>
            </a:lvl1pPr>
          </a:lstStyle>
          <a:p>
            <a:pPr>
              <a:defRPr/>
            </a:pPr>
            <a:fld id="{85D4BE23-75FF-4A59-AF81-E9C7CEF28499}" type="datetimeFigureOut">
              <a:rPr lang="id-ID"/>
              <a:pPr>
                <a:defRPr/>
              </a:pPr>
              <a:t>08/03/2015</a:t>
            </a:fld>
            <a:endParaRPr lang="id-ID"/>
          </a:p>
        </p:txBody>
      </p:sp>
      <p:sp>
        <p:nvSpPr>
          <p:cNvPr id="8" name="Footer Placeholder 4"/>
          <p:cNvSpPr>
            <a:spLocks noGrp="1"/>
          </p:cNvSpPr>
          <p:nvPr>
            <p:ph type="ftr" sz="quarter" idx="11"/>
          </p:nvPr>
        </p:nvSpPr>
        <p:spPr/>
        <p:txBody>
          <a:bodyPr/>
          <a:lstStyle>
            <a:lvl1pPr>
              <a:defRPr/>
            </a:lvl1pPr>
          </a:lstStyle>
          <a:p>
            <a:pPr>
              <a:defRPr/>
            </a:pPr>
            <a:endParaRPr lang="id-ID"/>
          </a:p>
        </p:txBody>
      </p:sp>
      <p:sp>
        <p:nvSpPr>
          <p:cNvPr id="9" name="Slide Number Placeholder 5"/>
          <p:cNvSpPr>
            <a:spLocks noGrp="1"/>
          </p:cNvSpPr>
          <p:nvPr>
            <p:ph type="sldNum" sz="quarter" idx="12"/>
          </p:nvPr>
        </p:nvSpPr>
        <p:spPr/>
        <p:txBody>
          <a:bodyPr/>
          <a:lstStyle>
            <a:lvl1pPr>
              <a:defRPr/>
            </a:lvl1pPr>
          </a:lstStyle>
          <a:p>
            <a:pPr>
              <a:defRPr/>
            </a:pPr>
            <a:fld id="{647C441A-4BDB-4D95-B35D-A6BA9B37CC73}" type="slidenum">
              <a:rPr lang="id-ID"/>
              <a:pPr>
                <a:defRPr/>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3"/>
          <p:cNvSpPr>
            <a:spLocks noGrp="1"/>
          </p:cNvSpPr>
          <p:nvPr>
            <p:ph type="dt" sz="half" idx="10"/>
          </p:nvPr>
        </p:nvSpPr>
        <p:spPr/>
        <p:txBody>
          <a:bodyPr/>
          <a:lstStyle>
            <a:lvl1pPr>
              <a:defRPr/>
            </a:lvl1pPr>
          </a:lstStyle>
          <a:p>
            <a:pPr>
              <a:defRPr/>
            </a:pPr>
            <a:fld id="{93519BA8-BAFA-4A01-817B-86A2E38D645E}" type="datetimeFigureOut">
              <a:rPr lang="id-ID"/>
              <a:pPr>
                <a:defRPr/>
              </a:pPr>
              <a:t>08/03/2015</a:t>
            </a:fld>
            <a:endParaRPr lang="id-ID"/>
          </a:p>
        </p:txBody>
      </p:sp>
      <p:sp>
        <p:nvSpPr>
          <p:cNvPr id="4" name="Footer Placeholder 4"/>
          <p:cNvSpPr>
            <a:spLocks noGrp="1"/>
          </p:cNvSpPr>
          <p:nvPr>
            <p:ph type="ftr" sz="quarter" idx="11"/>
          </p:nvPr>
        </p:nvSpPr>
        <p:spPr/>
        <p:txBody>
          <a:bodyPr/>
          <a:lstStyle>
            <a:lvl1pPr>
              <a:defRPr/>
            </a:lvl1pPr>
          </a:lstStyle>
          <a:p>
            <a:pPr>
              <a:defRPr/>
            </a:pPr>
            <a:endParaRPr lang="id-ID"/>
          </a:p>
        </p:txBody>
      </p:sp>
      <p:sp>
        <p:nvSpPr>
          <p:cNvPr id="5" name="Slide Number Placeholder 5"/>
          <p:cNvSpPr>
            <a:spLocks noGrp="1"/>
          </p:cNvSpPr>
          <p:nvPr>
            <p:ph type="sldNum" sz="quarter" idx="12"/>
          </p:nvPr>
        </p:nvSpPr>
        <p:spPr/>
        <p:txBody>
          <a:bodyPr/>
          <a:lstStyle>
            <a:lvl1pPr>
              <a:defRPr/>
            </a:lvl1pPr>
          </a:lstStyle>
          <a:p>
            <a:pPr>
              <a:defRPr/>
            </a:pPr>
            <a:fld id="{E78B27B4-E0B9-43C3-92E2-26C633C3E9F9}" type="slidenum">
              <a:rPr lang="id-ID"/>
              <a:pPr>
                <a:defRPr/>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8ECC881-6C2C-4CDA-AC9F-F9EB4050E7F5}" type="datetimeFigureOut">
              <a:rPr lang="id-ID"/>
              <a:pPr>
                <a:defRPr/>
              </a:pPr>
              <a:t>08/03/2015</a:t>
            </a:fld>
            <a:endParaRPr lang="id-ID"/>
          </a:p>
        </p:txBody>
      </p:sp>
      <p:sp>
        <p:nvSpPr>
          <p:cNvPr id="3" name="Footer Placeholder 4"/>
          <p:cNvSpPr>
            <a:spLocks noGrp="1"/>
          </p:cNvSpPr>
          <p:nvPr>
            <p:ph type="ftr" sz="quarter" idx="11"/>
          </p:nvPr>
        </p:nvSpPr>
        <p:spPr/>
        <p:txBody>
          <a:bodyPr/>
          <a:lstStyle>
            <a:lvl1pPr>
              <a:defRPr/>
            </a:lvl1pPr>
          </a:lstStyle>
          <a:p>
            <a:pPr>
              <a:defRPr/>
            </a:pPr>
            <a:endParaRPr lang="id-ID"/>
          </a:p>
        </p:txBody>
      </p:sp>
      <p:sp>
        <p:nvSpPr>
          <p:cNvPr id="4" name="Slide Number Placeholder 5"/>
          <p:cNvSpPr>
            <a:spLocks noGrp="1"/>
          </p:cNvSpPr>
          <p:nvPr>
            <p:ph type="sldNum" sz="quarter" idx="12"/>
          </p:nvPr>
        </p:nvSpPr>
        <p:spPr/>
        <p:txBody>
          <a:bodyPr/>
          <a:lstStyle>
            <a:lvl1pPr>
              <a:defRPr/>
            </a:lvl1pPr>
          </a:lstStyle>
          <a:p>
            <a:pPr>
              <a:defRPr/>
            </a:pPr>
            <a:fld id="{826C2B24-A009-45A3-B3DD-2834A7E35929}" type="slidenum">
              <a:rPr lang="id-ID"/>
              <a:pPr>
                <a:defRPr/>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030D98B-074F-448D-B253-BE322F7F32CB}" type="datetimeFigureOut">
              <a:rPr lang="id-ID"/>
              <a:pPr>
                <a:defRPr/>
              </a:pPr>
              <a:t>08/03/2015</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C38E0B09-493C-4F4F-8FCD-5ADF79DD25C4}" type="slidenum">
              <a:rPr lang="id-ID"/>
              <a:pPr>
                <a:defRPr/>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id-ID"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33F1651-D749-4B96-A1EB-7052D035D783}" type="datetimeFigureOut">
              <a:rPr lang="id-ID"/>
              <a:pPr>
                <a:defRPr/>
              </a:pPr>
              <a:t>08/03/2015</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51EFBEA2-CD64-452F-B577-CA9FDDEF74F1}" type="slidenum">
              <a:rPr lang="id-ID"/>
              <a:pPr>
                <a:defRPr/>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id-ID"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D945DF0E-8137-42D6-98C8-7B96FB99ACB6}" type="datetimeFigureOut">
              <a:rPr lang="id-ID"/>
              <a:pPr>
                <a:defRPr/>
              </a:pPr>
              <a:t>08/03/2015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5E66C49A-E585-45B6-87AB-7FD75EDB083F}" type="slidenum">
              <a:rPr lang="id-ID"/>
              <a:pPr>
                <a:defRPr/>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oleObject2.bin"/></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oleObject" Target="../embeddings/oleObject3.bin"/></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5.emf"/><Relationship Id="rId4" Type="http://schemas.openxmlformats.org/officeDocument/2006/relationships/oleObject" Target="../embeddings/oleObject4.bin"/></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endParaRPr lang="en-US" smtClean="0"/>
          </a:p>
        </p:txBody>
      </p:sp>
      <p:sp>
        <p:nvSpPr>
          <p:cNvPr id="3" name="Subtitle 2"/>
          <p:cNvSpPr>
            <a:spLocks noGrp="1"/>
          </p:cNvSpPr>
          <p:nvPr>
            <p:ph type="subTitle" idx="1"/>
          </p:nvPr>
        </p:nvSpPr>
        <p:spPr/>
        <p:txBody>
          <a:bodyPr rtlCol="0">
            <a:normAutofit/>
          </a:bodyPr>
          <a:lstStyle/>
          <a:p>
            <a:pPr fontAlgn="auto">
              <a:spcAft>
                <a:spcPts val="0"/>
              </a:spcAft>
              <a:defRPr/>
            </a:pPr>
            <a:endParaRPr lang="id-ID" smtClean="0"/>
          </a:p>
        </p:txBody>
      </p:sp>
      <p:pic>
        <p:nvPicPr>
          <p:cNvPr id="2052"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Title 3"/>
          <p:cNvSpPr>
            <a:spLocks noGrp="1"/>
          </p:cNvSpPr>
          <p:nvPr/>
        </p:nvSpPr>
        <p:spPr>
          <a:xfrm>
            <a:off x="228600" y="2933700"/>
            <a:ext cx="8686800" cy="990599"/>
          </a:xfrm>
          <a:prstGeom prst="rect">
            <a:avLst/>
          </a:prstGeom>
        </p:spPr>
        <p:txBody>
          <a:bodyPr anchor="ct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lvl1pPr algn="ctr" defTabSz="914400" rtl="0" eaLnBrk="1" latinLnBrk="0" hangingPunct="1">
              <a:spcBef>
                <a:spcPct val="0"/>
              </a:spcBef>
              <a:buNone/>
              <a:defRPr sz="3800" b="1" kern="1200" cap="none" spc="0" baseline="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Segoe" pitchFamily="34" charset="0"/>
                <a:ea typeface="+mj-ea"/>
                <a:cs typeface="+mj-cs"/>
              </a:defRPr>
            </a:lvl1pPr>
          </a:lstStyle>
          <a:p>
            <a:r>
              <a:rPr lang="en-US" dirty="0" smtClean="0"/>
              <a:t>PENGOLAHAN DATA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0" y="914400"/>
            <a:ext cx="8229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HETEROSEKEDASTISITAS</a:t>
            </a: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685800" y="2438400"/>
            <a:ext cx="7924800" cy="3816429"/>
          </a:xfrm>
          <a:prstGeom prst="rect">
            <a:avLst/>
          </a:prstGeom>
          <a:noFill/>
        </p:spPr>
        <p:txBody>
          <a:bodyPr wrap="square" rtlCol="0">
            <a:spAutoFit/>
          </a:bodyPr>
          <a:lstStyle/>
          <a:p>
            <a:r>
              <a:rPr lang="en-US" sz="2800" dirty="0" err="1" smtClean="0"/>
              <a:t>Bertujuan</a:t>
            </a:r>
            <a:r>
              <a:rPr lang="en-US" sz="2800" dirty="0" smtClean="0"/>
              <a:t> </a:t>
            </a:r>
            <a:r>
              <a:rPr lang="en-US" sz="2800" dirty="0" err="1" smtClean="0"/>
              <a:t>untuk</a:t>
            </a:r>
            <a:r>
              <a:rPr lang="en-US" sz="2800" dirty="0" smtClean="0"/>
              <a:t> </a:t>
            </a:r>
            <a:r>
              <a:rPr lang="en-US" sz="2800" dirty="0" err="1" smtClean="0"/>
              <a:t>menguji</a:t>
            </a:r>
            <a:r>
              <a:rPr lang="en-US" sz="2800" dirty="0" smtClean="0"/>
              <a:t> </a:t>
            </a:r>
            <a:r>
              <a:rPr lang="en-US" sz="2800" dirty="0" err="1" smtClean="0"/>
              <a:t>apakah</a:t>
            </a:r>
            <a:r>
              <a:rPr lang="en-US" sz="2800" dirty="0" smtClean="0"/>
              <a:t> </a:t>
            </a:r>
            <a:r>
              <a:rPr lang="en-US" sz="2800" dirty="0" err="1" smtClean="0"/>
              <a:t>dalam</a:t>
            </a:r>
            <a:r>
              <a:rPr lang="en-US" sz="2800" dirty="0" smtClean="0"/>
              <a:t> model </a:t>
            </a:r>
            <a:r>
              <a:rPr lang="en-US" sz="2800" dirty="0" err="1" smtClean="0"/>
              <a:t>regresi</a:t>
            </a:r>
            <a:r>
              <a:rPr lang="en-US" sz="2800" dirty="0" smtClean="0"/>
              <a:t> </a:t>
            </a:r>
            <a:r>
              <a:rPr lang="en-US" sz="2800" dirty="0" err="1" smtClean="0"/>
              <a:t>terjadi</a:t>
            </a:r>
            <a:r>
              <a:rPr lang="en-US" sz="2800" dirty="0" smtClean="0"/>
              <a:t> </a:t>
            </a:r>
            <a:r>
              <a:rPr lang="en-US" sz="2800" dirty="0" err="1" smtClean="0"/>
              <a:t>ketidaksamaan</a:t>
            </a:r>
            <a:r>
              <a:rPr lang="en-US" sz="2800" dirty="0" smtClean="0"/>
              <a:t> variance residual  </a:t>
            </a:r>
            <a:r>
              <a:rPr lang="en-US" sz="2800" dirty="0" err="1" smtClean="0"/>
              <a:t>dari</a:t>
            </a:r>
            <a:r>
              <a:rPr lang="en-US" sz="2800" dirty="0" smtClean="0"/>
              <a:t> </a:t>
            </a:r>
            <a:r>
              <a:rPr lang="en-US" sz="2800" dirty="0" err="1" smtClean="0"/>
              <a:t>satu</a:t>
            </a:r>
            <a:r>
              <a:rPr lang="en-US" sz="2800" dirty="0" smtClean="0"/>
              <a:t> </a:t>
            </a:r>
            <a:r>
              <a:rPr lang="en-US" sz="2800" dirty="0" err="1" smtClean="0"/>
              <a:t>pengamatan</a:t>
            </a:r>
            <a:r>
              <a:rPr lang="en-US" sz="2800" dirty="0" smtClean="0"/>
              <a:t> </a:t>
            </a:r>
            <a:r>
              <a:rPr lang="en-US" sz="2800" dirty="0" err="1" smtClean="0"/>
              <a:t>ke</a:t>
            </a:r>
            <a:r>
              <a:rPr lang="en-US" sz="2800" dirty="0" smtClean="0"/>
              <a:t> </a:t>
            </a:r>
            <a:r>
              <a:rPr lang="en-US" sz="2800" dirty="0" err="1" smtClean="0"/>
              <a:t>pengamatan</a:t>
            </a:r>
            <a:r>
              <a:rPr lang="en-US" sz="2800" dirty="0" smtClean="0"/>
              <a:t> </a:t>
            </a:r>
            <a:r>
              <a:rPr lang="en-US" sz="2800" dirty="0" err="1" smtClean="0"/>
              <a:t>lainnya</a:t>
            </a:r>
            <a:endParaRPr lang="en-US" sz="2800" dirty="0" smtClean="0"/>
          </a:p>
          <a:p>
            <a:r>
              <a:rPr lang="en-US" sz="2800" dirty="0" err="1" smtClean="0"/>
              <a:t>Pengujian</a:t>
            </a:r>
            <a:r>
              <a:rPr lang="en-US" sz="2800" dirty="0" smtClean="0"/>
              <a:t> </a:t>
            </a:r>
            <a:r>
              <a:rPr lang="en-US" sz="2800" dirty="0" err="1" smtClean="0"/>
              <a:t>heteroskedastitas</a:t>
            </a:r>
            <a:r>
              <a:rPr lang="en-US" sz="2800" dirty="0" smtClean="0"/>
              <a:t> </a:t>
            </a:r>
            <a:r>
              <a:rPr lang="en-US" sz="2800" dirty="0" err="1" smtClean="0"/>
              <a:t>dapat</a:t>
            </a:r>
            <a:r>
              <a:rPr lang="en-US" sz="2800" dirty="0" smtClean="0"/>
              <a:t> </a:t>
            </a:r>
            <a:r>
              <a:rPr lang="en-US" sz="2800" dirty="0" err="1" smtClean="0"/>
              <a:t>dilakukan</a:t>
            </a:r>
            <a:r>
              <a:rPr lang="en-US" sz="2800" dirty="0" smtClean="0"/>
              <a:t> </a:t>
            </a:r>
            <a:r>
              <a:rPr lang="en-US" sz="2800" dirty="0" err="1" smtClean="0"/>
              <a:t>dengan</a:t>
            </a:r>
            <a:r>
              <a:rPr lang="en-US" sz="2800" dirty="0" smtClean="0"/>
              <a:t> </a:t>
            </a:r>
            <a:r>
              <a:rPr lang="en-US" sz="2800" dirty="0" err="1" smtClean="0"/>
              <a:t>cara</a:t>
            </a:r>
            <a:r>
              <a:rPr lang="en-US" sz="2800" dirty="0" smtClean="0"/>
              <a:t> :</a:t>
            </a:r>
          </a:p>
          <a:p>
            <a:pPr lvl="1"/>
            <a:r>
              <a:rPr lang="en-US" sz="2800" dirty="0" err="1" smtClean="0"/>
              <a:t>Melihat</a:t>
            </a:r>
            <a:r>
              <a:rPr lang="en-US" sz="2800" dirty="0" smtClean="0"/>
              <a:t> </a:t>
            </a:r>
            <a:r>
              <a:rPr lang="en-US" sz="2800" dirty="0" err="1" smtClean="0"/>
              <a:t>kepada</a:t>
            </a:r>
            <a:r>
              <a:rPr lang="en-US" sz="2800" dirty="0" smtClean="0"/>
              <a:t> </a:t>
            </a:r>
            <a:r>
              <a:rPr lang="en-US" sz="2800" dirty="0" err="1" smtClean="0"/>
              <a:t>grafik</a:t>
            </a:r>
            <a:r>
              <a:rPr lang="en-US" sz="2800" dirty="0" smtClean="0"/>
              <a:t> plot = </a:t>
            </a:r>
            <a:r>
              <a:rPr lang="en-US" sz="2800" dirty="0" err="1" smtClean="0"/>
              <a:t>Jika</a:t>
            </a:r>
            <a:r>
              <a:rPr lang="en-US" sz="2800" dirty="0" smtClean="0"/>
              <a:t> </a:t>
            </a:r>
            <a:r>
              <a:rPr lang="en-US" sz="2800" dirty="0" err="1" smtClean="0"/>
              <a:t>titik</a:t>
            </a:r>
            <a:r>
              <a:rPr lang="en-US" sz="2800" dirty="0" smtClean="0"/>
              <a:t> data </a:t>
            </a:r>
            <a:r>
              <a:rPr lang="en-US" sz="2800" dirty="0" err="1" smtClean="0"/>
              <a:t>membentuk</a:t>
            </a:r>
            <a:r>
              <a:rPr lang="en-US" sz="2800" dirty="0" smtClean="0"/>
              <a:t> </a:t>
            </a:r>
            <a:r>
              <a:rPr lang="en-US" sz="2800" dirty="0" err="1" smtClean="0"/>
              <a:t>suatu</a:t>
            </a:r>
            <a:r>
              <a:rPr lang="en-US" sz="2800" dirty="0" smtClean="0"/>
              <a:t> </a:t>
            </a:r>
            <a:r>
              <a:rPr lang="en-US" sz="2800" dirty="0" err="1" smtClean="0"/>
              <a:t>pola</a:t>
            </a:r>
            <a:r>
              <a:rPr lang="en-US" sz="2800" dirty="0" smtClean="0"/>
              <a:t> </a:t>
            </a:r>
            <a:r>
              <a:rPr lang="en-US" sz="2800" dirty="0" err="1" smtClean="0"/>
              <a:t>tertentu</a:t>
            </a:r>
            <a:r>
              <a:rPr lang="en-US" sz="2800" dirty="0" smtClean="0"/>
              <a:t> </a:t>
            </a:r>
            <a:r>
              <a:rPr lang="en-US" sz="2800" dirty="0" err="1" smtClean="0"/>
              <a:t>maka</a:t>
            </a:r>
            <a:r>
              <a:rPr lang="en-US" sz="2800" dirty="0" smtClean="0"/>
              <a:t> </a:t>
            </a:r>
            <a:r>
              <a:rPr lang="en-US" sz="2800" dirty="0" err="1" smtClean="0"/>
              <a:t>telah</a:t>
            </a:r>
            <a:r>
              <a:rPr lang="en-US" sz="2800" dirty="0" smtClean="0"/>
              <a:t> </a:t>
            </a:r>
            <a:r>
              <a:rPr lang="en-US" sz="2800" dirty="0" err="1" smtClean="0"/>
              <a:t>terjadi</a:t>
            </a:r>
            <a:r>
              <a:rPr lang="en-US" sz="2800" dirty="0" smtClean="0"/>
              <a:t> </a:t>
            </a:r>
            <a:r>
              <a:rPr lang="en-US" sz="2800" dirty="0" err="1" smtClean="0"/>
              <a:t>adanya</a:t>
            </a:r>
            <a:r>
              <a:rPr lang="en-US" sz="2800" dirty="0" smtClean="0"/>
              <a:t> </a:t>
            </a:r>
            <a:r>
              <a:rPr lang="en-US" sz="2800" dirty="0" err="1" smtClean="0"/>
              <a:t>heteroskedastisitas</a:t>
            </a:r>
            <a:endParaRPr lang="en-US" sz="2800"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12192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MENURUT WAKTUNYA</a:t>
            </a: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1524000" y="2438400"/>
            <a:ext cx="6400800" cy="3816429"/>
          </a:xfrm>
          <a:prstGeom prst="rect">
            <a:avLst/>
          </a:prstGeom>
          <a:noFill/>
        </p:spPr>
        <p:txBody>
          <a:bodyPr wrap="square" rtlCol="0">
            <a:spAutoFit/>
          </a:bodyPr>
          <a:lstStyle/>
          <a:p>
            <a:pPr marL="609600" indent="-609600"/>
            <a:r>
              <a:rPr lang="en-US" sz="2800" dirty="0" smtClean="0"/>
              <a:t>Data cross section </a:t>
            </a:r>
            <a:r>
              <a:rPr lang="en-US" sz="2800" dirty="0" err="1" smtClean="0"/>
              <a:t>yaitu</a:t>
            </a:r>
            <a:r>
              <a:rPr lang="en-US" sz="2800" dirty="0" smtClean="0"/>
              <a:t> </a:t>
            </a:r>
            <a:r>
              <a:rPr lang="en-US" sz="2800" dirty="0" err="1" smtClean="0"/>
              <a:t>kumpulan</a:t>
            </a:r>
            <a:r>
              <a:rPr lang="en-US" sz="2800" dirty="0" smtClean="0"/>
              <a:t> </a:t>
            </a:r>
            <a:r>
              <a:rPr lang="en-US" sz="2800" dirty="0" err="1" smtClean="0"/>
              <a:t>informasi</a:t>
            </a:r>
            <a:r>
              <a:rPr lang="en-US" sz="2800" dirty="0" smtClean="0"/>
              <a:t> yang </a:t>
            </a:r>
            <a:r>
              <a:rPr lang="en-US" sz="2800" dirty="0" err="1" smtClean="0"/>
              <a:t>berasal</a:t>
            </a:r>
            <a:r>
              <a:rPr lang="en-US" sz="2800" dirty="0" smtClean="0"/>
              <a:t> </a:t>
            </a:r>
            <a:r>
              <a:rPr lang="en-US" sz="2800" dirty="0" err="1" smtClean="0"/>
              <a:t>dari</a:t>
            </a:r>
            <a:r>
              <a:rPr lang="en-US" sz="2800" dirty="0" smtClean="0"/>
              <a:t> </a:t>
            </a:r>
            <a:r>
              <a:rPr lang="en-US" sz="2800" dirty="0" err="1" smtClean="0"/>
              <a:t>satu</a:t>
            </a:r>
            <a:r>
              <a:rPr lang="en-US" sz="2800" dirty="0" smtClean="0"/>
              <a:t> </a:t>
            </a:r>
            <a:r>
              <a:rPr lang="en-US" sz="2800" dirty="0" err="1" smtClean="0"/>
              <a:t>waktu</a:t>
            </a:r>
            <a:r>
              <a:rPr lang="en-US" sz="2800" dirty="0" smtClean="0"/>
              <a:t> </a:t>
            </a:r>
          </a:p>
          <a:p>
            <a:pPr marL="609600" indent="-609600"/>
            <a:endParaRPr lang="en-US" sz="2800" dirty="0" smtClean="0"/>
          </a:p>
          <a:p>
            <a:pPr marL="609600" indent="-609600"/>
            <a:r>
              <a:rPr lang="en-US" sz="2800" dirty="0" smtClean="0"/>
              <a:t>Data time series : </a:t>
            </a:r>
            <a:r>
              <a:rPr lang="en-US" sz="2800" dirty="0" err="1" smtClean="0"/>
              <a:t>kumpulan</a:t>
            </a:r>
            <a:r>
              <a:rPr lang="en-US" sz="2800" dirty="0" smtClean="0"/>
              <a:t> </a:t>
            </a:r>
            <a:r>
              <a:rPr lang="en-US" sz="2800" dirty="0" err="1" smtClean="0"/>
              <a:t>informasi</a:t>
            </a:r>
            <a:r>
              <a:rPr lang="en-US" sz="2800" dirty="0" smtClean="0"/>
              <a:t> yang </a:t>
            </a:r>
            <a:r>
              <a:rPr lang="en-US" sz="2800" dirty="0" err="1" smtClean="0"/>
              <a:t>berasal</a:t>
            </a:r>
            <a:r>
              <a:rPr lang="en-US" sz="2800" dirty="0" smtClean="0"/>
              <a:t> </a:t>
            </a:r>
            <a:r>
              <a:rPr lang="en-US" sz="2800" dirty="0" err="1" smtClean="0"/>
              <a:t>dari</a:t>
            </a:r>
            <a:r>
              <a:rPr lang="en-US" sz="2800" dirty="0" smtClean="0"/>
              <a:t> </a:t>
            </a:r>
            <a:r>
              <a:rPr lang="en-US" sz="2800" dirty="0" err="1" smtClean="0"/>
              <a:t>deretan</a:t>
            </a:r>
            <a:r>
              <a:rPr lang="en-US" sz="2800" dirty="0" smtClean="0"/>
              <a:t> </a:t>
            </a:r>
            <a:r>
              <a:rPr lang="en-US" sz="2800" dirty="0" err="1" smtClean="0"/>
              <a:t>waktu</a:t>
            </a:r>
            <a:r>
              <a:rPr lang="en-US" sz="2800" dirty="0" smtClean="0"/>
              <a:t>. </a:t>
            </a:r>
            <a:r>
              <a:rPr lang="en-US" sz="2800" dirty="0" err="1" smtClean="0"/>
              <a:t>Periode</a:t>
            </a:r>
            <a:r>
              <a:rPr lang="en-US" sz="2800" dirty="0" smtClean="0"/>
              <a:t> </a:t>
            </a:r>
            <a:r>
              <a:rPr lang="en-US" sz="2800" dirty="0" err="1" smtClean="0"/>
              <a:t>waktu</a:t>
            </a:r>
            <a:r>
              <a:rPr lang="en-US" sz="2800" dirty="0" smtClean="0"/>
              <a:t> </a:t>
            </a:r>
            <a:r>
              <a:rPr lang="en-US" sz="2800" dirty="0" err="1" smtClean="0"/>
              <a:t>dapat</a:t>
            </a:r>
            <a:r>
              <a:rPr lang="en-US" sz="2800" dirty="0" smtClean="0"/>
              <a:t> </a:t>
            </a:r>
            <a:r>
              <a:rPr lang="en-US" sz="2800" dirty="0" err="1" smtClean="0"/>
              <a:t>berupa</a:t>
            </a:r>
            <a:r>
              <a:rPr lang="en-US" sz="2800" dirty="0" smtClean="0"/>
              <a:t> </a:t>
            </a:r>
            <a:r>
              <a:rPr lang="en-US" sz="2800" dirty="0" err="1" smtClean="0"/>
              <a:t>harian</a:t>
            </a:r>
            <a:r>
              <a:rPr lang="en-US" sz="2800" dirty="0" smtClean="0"/>
              <a:t>, </a:t>
            </a:r>
            <a:r>
              <a:rPr lang="en-US" sz="2800" dirty="0" err="1" smtClean="0"/>
              <a:t>mingguan</a:t>
            </a:r>
            <a:r>
              <a:rPr lang="en-US" sz="2800" dirty="0" smtClean="0"/>
              <a:t>, </a:t>
            </a:r>
            <a:r>
              <a:rPr lang="en-US" sz="2800" dirty="0" err="1" smtClean="0"/>
              <a:t>bulanan</a:t>
            </a:r>
            <a:r>
              <a:rPr lang="en-US" sz="2800" dirty="0" smtClean="0"/>
              <a:t>, </a:t>
            </a:r>
            <a:r>
              <a:rPr lang="en-US" sz="2800" dirty="0" err="1" smtClean="0"/>
              <a:t>kuartalan</a:t>
            </a:r>
            <a:r>
              <a:rPr lang="en-US" sz="2800" dirty="0" smtClean="0"/>
              <a:t>, </a:t>
            </a:r>
            <a:r>
              <a:rPr lang="en-US" sz="2800" dirty="0" err="1" smtClean="0"/>
              <a:t>semesterean</a:t>
            </a:r>
            <a:r>
              <a:rPr lang="en-US" sz="2800" dirty="0" smtClean="0"/>
              <a:t> </a:t>
            </a:r>
            <a:r>
              <a:rPr lang="en-US" sz="2800" dirty="0" err="1" smtClean="0"/>
              <a:t>dan</a:t>
            </a:r>
            <a:r>
              <a:rPr lang="en-US" sz="2800" dirty="0" smtClean="0"/>
              <a:t> </a:t>
            </a:r>
            <a:r>
              <a:rPr lang="en-US" sz="2800" dirty="0" err="1" smtClean="0"/>
              <a:t>tahunan</a:t>
            </a:r>
            <a:r>
              <a:rPr lang="en-US" sz="2800" dirty="0" smtClean="0"/>
              <a:t>.</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12192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MENURUT SUMBERNYA</a:t>
            </a: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1524000" y="2438400"/>
            <a:ext cx="6400800" cy="3693319"/>
          </a:xfrm>
          <a:prstGeom prst="rect">
            <a:avLst/>
          </a:prstGeom>
          <a:noFill/>
        </p:spPr>
        <p:txBody>
          <a:bodyPr wrap="square" rtlCol="0">
            <a:spAutoFit/>
          </a:bodyPr>
          <a:lstStyle/>
          <a:p>
            <a:pPr marL="990600" lvl="1" indent="-533400"/>
            <a:r>
              <a:rPr lang="en-US" sz="3600" dirty="0" smtClean="0"/>
              <a:t>Data internal : Data </a:t>
            </a:r>
            <a:r>
              <a:rPr lang="en-US" sz="3600" dirty="0" err="1" smtClean="0"/>
              <a:t>atau</a:t>
            </a:r>
            <a:r>
              <a:rPr lang="en-US" sz="3600" dirty="0" smtClean="0"/>
              <a:t> </a:t>
            </a:r>
            <a:r>
              <a:rPr lang="en-US" sz="3600" dirty="0" err="1" smtClean="0"/>
              <a:t>informasi</a:t>
            </a:r>
            <a:r>
              <a:rPr lang="en-US" sz="3600" dirty="0" smtClean="0"/>
              <a:t> yang </a:t>
            </a:r>
            <a:r>
              <a:rPr lang="en-US" sz="3600" dirty="0" err="1" smtClean="0"/>
              <a:t>didapat</a:t>
            </a:r>
            <a:r>
              <a:rPr lang="en-US" sz="3600" dirty="0" smtClean="0"/>
              <a:t> </a:t>
            </a:r>
            <a:r>
              <a:rPr lang="en-US" sz="3600" dirty="0" err="1" smtClean="0"/>
              <a:t>dari</a:t>
            </a:r>
            <a:r>
              <a:rPr lang="en-US" sz="3600" dirty="0" smtClean="0"/>
              <a:t> </a:t>
            </a:r>
            <a:r>
              <a:rPr lang="en-US" sz="3600" dirty="0" err="1" smtClean="0"/>
              <a:t>dalam</a:t>
            </a:r>
            <a:r>
              <a:rPr lang="en-US" sz="3600" dirty="0" smtClean="0"/>
              <a:t> </a:t>
            </a:r>
            <a:r>
              <a:rPr lang="en-US" sz="3600" dirty="0" err="1" smtClean="0"/>
              <a:t>perusahaan</a:t>
            </a:r>
            <a:endParaRPr lang="en-US" sz="3600" dirty="0" smtClean="0"/>
          </a:p>
          <a:p>
            <a:pPr marL="990600" lvl="1" indent="-533400"/>
            <a:r>
              <a:rPr lang="en-US" sz="3600" dirty="0" smtClean="0"/>
              <a:t>Data </a:t>
            </a:r>
            <a:r>
              <a:rPr lang="en-US" sz="3600" dirty="0" err="1" smtClean="0"/>
              <a:t>eksternal</a:t>
            </a:r>
            <a:r>
              <a:rPr lang="en-US" sz="3600" dirty="0" smtClean="0"/>
              <a:t> : Data </a:t>
            </a:r>
            <a:r>
              <a:rPr lang="en-US" sz="3600" dirty="0" err="1" smtClean="0"/>
              <a:t>atau</a:t>
            </a:r>
            <a:r>
              <a:rPr lang="en-US" sz="3600" dirty="0" smtClean="0"/>
              <a:t> </a:t>
            </a:r>
            <a:r>
              <a:rPr lang="en-US" sz="3600" dirty="0" err="1" smtClean="0"/>
              <a:t>informasi</a:t>
            </a:r>
            <a:r>
              <a:rPr lang="en-US" sz="3600" dirty="0" smtClean="0"/>
              <a:t> yang </a:t>
            </a:r>
            <a:r>
              <a:rPr lang="en-US" sz="3600" dirty="0" err="1" smtClean="0"/>
              <a:t>didapat</a:t>
            </a:r>
            <a:r>
              <a:rPr lang="en-US" sz="3600" dirty="0" smtClean="0"/>
              <a:t> </a:t>
            </a:r>
            <a:r>
              <a:rPr lang="en-US" sz="3600" dirty="0" err="1" smtClean="0"/>
              <a:t>dari</a:t>
            </a:r>
            <a:r>
              <a:rPr lang="en-US" sz="3600" dirty="0" smtClean="0"/>
              <a:t> </a:t>
            </a:r>
            <a:r>
              <a:rPr lang="en-US" sz="3600" dirty="0" err="1" smtClean="0"/>
              <a:t>luar</a:t>
            </a:r>
            <a:r>
              <a:rPr lang="en-US" sz="3600" dirty="0" smtClean="0"/>
              <a:t> </a:t>
            </a:r>
            <a:r>
              <a:rPr lang="en-US" sz="3600" dirty="0" err="1" smtClean="0"/>
              <a:t>perusahaan</a:t>
            </a:r>
            <a:r>
              <a:rPr lang="en-US" sz="3600" dirty="0" smtClean="0"/>
              <a:t>.</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228600" y="12192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SKALA PENGUKURAN</a:t>
            </a: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609600" y="2057400"/>
            <a:ext cx="7848600" cy="4592026"/>
          </a:xfrm>
          <a:prstGeom prst="rect">
            <a:avLst/>
          </a:prstGeom>
          <a:noFill/>
        </p:spPr>
        <p:txBody>
          <a:bodyPr wrap="square" rtlCol="0">
            <a:spAutoFit/>
          </a:bodyPr>
          <a:lstStyle/>
          <a:p>
            <a:pPr marL="609600" indent="-609600">
              <a:lnSpc>
                <a:spcPct val="80000"/>
              </a:lnSpc>
              <a:buFontTx/>
              <a:buNone/>
            </a:pPr>
            <a:r>
              <a:rPr lang="sv-SE" sz="2800" dirty="0" smtClean="0"/>
              <a:t>Skala nominal: </a:t>
            </a:r>
          </a:p>
          <a:p>
            <a:pPr marL="609600" indent="-609600">
              <a:lnSpc>
                <a:spcPct val="80000"/>
              </a:lnSpc>
            </a:pPr>
            <a:r>
              <a:rPr lang="sv-SE" sz="2800" dirty="0" smtClean="0"/>
              <a:t>Skala nominal merupakan tipe skala pengukuran yang paling sederhana. Angka atau atribut yang digunakan dalam pengukuran hanya merupakan suatu nama untuk menyebutkan kategori atau kelompok variabel.</a:t>
            </a:r>
          </a:p>
          <a:p>
            <a:pPr marL="609600" indent="-609600">
              <a:lnSpc>
                <a:spcPct val="80000"/>
              </a:lnSpc>
            </a:pPr>
            <a:r>
              <a:rPr lang="sv-SE" sz="2800" dirty="0" smtClean="0"/>
              <a:t>Skala nominal, oleh karena itu juga dinamakan dengan skala kategoris. Nilai variabel dengan skala nominal hanya menjelaskan kategori, tetapi tidak menjelaskan nilai peringkat, jarak, atau perbandingan.</a:t>
            </a:r>
            <a:endParaRPr lang="en-US" sz="2800" dirty="0" smtClean="0"/>
          </a:p>
          <a:p>
            <a:pPr marL="609600" indent="-609600"/>
            <a:r>
              <a:rPr lang="en-US" sz="2800" b="1" dirty="0" smtClean="0"/>
              <a:t>.</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228600" y="12192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SKALA PENGUKURAN</a:t>
            </a: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graphicFrame>
        <p:nvGraphicFramePr>
          <p:cNvPr id="1026" name="Object 2"/>
          <p:cNvGraphicFramePr>
            <a:graphicFrameLocks noChangeAspect="1"/>
          </p:cNvGraphicFramePr>
          <p:nvPr/>
        </p:nvGraphicFramePr>
        <p:xfrm>
          <a:off x="1219200" y="1981200"/>
          <a:ext cx="7010400" cy="4191000"/>
        </p:xfrm>
        <a:graphic>
          <a:graphicData uri="http://schemas.openxmlformats.org/presentationml/2006/ole">
            <mc:AlternateContent xmlns:mc="http://schemas.openxmlformats.org/markup-compatibility/2006">
              <mc:Choice xmlns:v="urn:schemas-microsoft-com:vml" Requires="v">
                <p:oleObj spid="_x0000_s1027" name="Slide" r:id="rId4" imgW="4562687" imgH="3424543" progId="PowerPoint.Slide.8">
                  <p:embed/>
                </p:oleObj>
              </mc:Choice>
              <mc:Fallback>
                <p:oleObj name="Slide" r:id="rId4" imgW="4562687" imgH="3424543" progId="PowerPoint.Slide.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1981200"/>
                        <a:ext cx="7010400" cy="419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228600" y="12192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SKALA PENGUKURAN</a:t>
            </a: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609600" y="2057400"/>
            <a:ext cx="7848600" cy="3859518"/>
          </a:xfrm>
          <a:prstGeom prst="rect">
            <a:avLst/>
          </a:prstGeom>
          <a:noFill/>
        </p:spPr>
        <p:txBody>
          <a:bodyPr wrap="square" rtlCol="0">
            <a:spAutoFit/>
          </a:bodyPr>
          <a:lstStyle/>
          <a:p>
            <a:pPr>
              <a:lnSpc>
                <a:spcPct val="90000"/>
              </a:lnSpc>
            </a:pPr>
            <a:r>
              <a:rPr lang="sv-SE" sz="2800" dirty="0" smtClean="0"/>
              <a:t>Skala interval </a:t>
            </a:r>
          </a:p>
          <a:p>
            <a:pPr>
              <a:lnSpc>
                <a:spcPct val="90000"/>
              </a:lnSpc>
              <a:buFontTx/>
              <a:buNone/>
            </a:pPr>
            <a:r>
              <a:rPr lang="sv-SE" sz="2800" dirty="0" smtClean="0"/>
              <a:t>merupakan skala pengukuran yang menyatakan kategori, peringkat dan jarak </a:t>
            </a:r>
            <a:r>
              <a:rPr lang="sv-SE" sz="2800" i="1" dirty="0" smtClean="0"/>
              <a:t>object</a:t>
            </a:r>
            <a:r>
              <a:rPr lang="sv-SE" sz="2800" dirty="0" smtClean="0"/>
              <a:t>  yang diukur.</a:t>
            </a:r>
          </a:p>
          <a:p>
            <a:pPr>
              <a:lnSpc>
                <a:spcPct val="90000"/>
              </a:lnSpc>
            </a:pPr>
            <a:r>
              <a:rPr lang="sv-SE" sz="2800" dirty="0" smtClean="0"/>
              <a:t>Skala interval dapat dinyatakan dengan angka 1 sampai dengan 5 atau angka 1 sampai dengan 7. Skala pengukuran ini menggunakan konsep jarak atau interval yang sama</a:t>
            </a:r>
            <a:r>
              <a:rPr lang="sv-SE" sz="2800" i="1" dirty="0" smtClean="0"/>
              <a:t> (equality interval)</a:t>
            </a:r>
            <a:r>
              <a:rPr lang="sv-SE" sz="2800" dirty="0" smtClean="0"/>
              <a:t> </a:t>
            </a:r>
          </a:p>
          <a:p>
            <a:pPr>
              <a:lnSpc>
                <a:spcPct val="90000"/>
              </a:lnSpc>
            </a:pPr>
            <a:r>
              <a:rPr lang="sv-SE" sz="2800" dirty="0" smtClean="0"/>
              <a:t>Nilai skala interval bukan angka absolut, misal jarak antara 1 dengan 2 sama dengan jarak 3 dengan 4</a:t>
            </a:r>
            <a:r>
              <a:rPr lang="en-US" sz="2800" dirty="0" smtClean="0"/>
              <a:t>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228600" y="12192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SKALA PENGUKURAN</a:t>
            </a: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graphicFrame>
        <p:nvGraphicFramePr>
          <p:cNvPr id="2050" name="Object 2"/>
          <p:cNvGraphicFramePr>
            <a:graphicFrameLocks noChangeAspect="1"/>
          </p:cNvGraphicFramePr>
          <p:nvPr/>
        </p:nvGraphicFramePr>
        <p:xfrm>
          <a:off x="1828800" y="2057400"/>
          <a:ext cx="6324600" cy="4054835"/>
        </p:xfrm>
        <a:graphic>
          <a:graphicData uri="http://schemas.openxmlformats.org/presentationml/2006/ole">
            <mc:AlternateContent xmlns:mc="http://schemas.openxmlformats.org/markup-compatibility/2006">
              <mc:Choice xmlns:v="urn:schemas-microsoft-com:vml" Requires="v">
                <p:oleObj spid="_x0000_s2051" name="Slide" r:id="rId4" imgW="4572042" imgH="3428869" progId="PowerPoint.Slide.8">
                  <p:embed/>
                </p:oleObj>
              </mc:Choice>
              <mc:Fallback>
                <p:oleObj name="Slide" r:id="rId4" imgW="4572042" imgH="3428869" progId="PowerPoint.Slide.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8800" y="2057400"/>
                        <a:ext cx="6324600" cy="405483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228600" y="12192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SKALA PENGUKURAN</a:t>
            </a: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609600" y="1828800"/>
            <a:ext cx="7848600" cy="4678204"/>
          </a:xfrm>
          <a:prstGeom prst="rect">
            <a:avLst/>
          </a:prstGeom>
          <a:noFill/>
        </p:spPr>
        <p:txBody>
          <a:bodyPr wrap="square" rtlCol="0">
            <a:spAutoFit/>
          </a:bodyPr>
          <a:lstStyle/>
          <a:p>
            <a:r>
              <a:rPr lang="sv-SE" sz="2800" dirty="0" smtClean="0"/>
              <a:t>Skala rasio merupakan skala pengukuran yang menunjukkan kategori, peringkat, jarak dan perbandingan </a:t>
            </a:r>
            <a:r>
              <a:rPr lang="sv-SE" sz="2800" i="1" dirty="0" smtClean="0"/>
              <a:t>obje</a:t>
            </a:r>
            <a:r>
              <a:rPr lang="sv-SE" sz="2800" dirty="0" smtClean="0"/>
              <a:t>ct yang diukur. Skala rasio menggunakan nilai absolut, sehingga memperbaiki kelemahan skala interval yang menggunakan nilai relatif. </a:t>
            </a:r>
          </a:p>
          <a:p>
            <a:r>
              <a:rPr lang="sv-SE" sz="2800" dirty="0" smtClean="0"/>
              <a:t>Nilai uang atau ukuran berat merupakan contoh pengukuran dengan skala rasio. Nilai uang sebesar satu juta rupiah merupakan kelipatan sepuluh kali dari nilai uang seratus ribu rupiah.</a:t>
            </a:r>
            <a:endParaRPr lang="en-US" sz="2800"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228600" y="9906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SKALA PENGUKURAN SIKAP</a:t>
            </a: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304800" y="2057400"/>
            <a:ext cx="8153400" cy="5022914"/>
          </a:xfrm>
          <a:prstGeom prst="rect">
            <a:avLst/>
          </a:prstGeom>
          <a:noFill/>
        </p:spPr>
        <p:txBody>
          <a:bodyPr wrap="square" rtlCol="0">
            <a:spAutoFit/>
          </a:bodyPr>
          <a:lstStyle/>
          <a:p>
            <a:pPr>
              <a:lnSpc>
                <a:spcPct val="90000"/>
              </a:lnSpc>
              <a:buFontTx/>
              <a:buNone/>
            </a:pPr>
            <a:r>
              <a:rPr lang="en-US" sz="2800" b="1" dirty="0" err="1" smtClean="0"/>
              <a:t>Skala</a:t>
            </a:r>
            <a:r>
              <a:rPr lang="en-US" sz="2800" b="1" dirty="0" smtClean="0"/>
              <a:t> </a:t>
            </a:r>
            <a:r>
              <a:rPr lang="en-US" sz="2800" b="1" dirty="0" err="1" smtClean="0"/>
              <a:t>likert</a:t>
            </a:r>
            <a:endParaRPr lang="en-US" sz="2800" dirty="0" smtClean="0"/>
          </a:p>
          <a:p>
            <a:pPr>
              <a:lnSpc>
                <a:spcPct val="90000"/>
              </a:lnSpc>
              <a:buFontTx/>
              <a:buNone/>
            </a:pPr>
            <a:r>
              <a:rPr lang="en-US" sz="2800" dirty="0" smtClean="0"/>
              <a:t>	</a:t>
            </a:r>
          </a:p>
          <a:p>
            <a:pPr>
              <a:lnSpc>
                <a:spcPct val="90000"/>
              </a:lnSpc>
            </a:pPr>
            <a:r>
              <a:rPr lang="en-US" sz="2800" dirty="0" err="1" smtClean="0"/>
              <a:t>Skala</a:t>
            </a:r>
            <a:r>
              <a:rPr lang="en-US" sz="2800" dirty="0" smtClean="0"/>
              <a:t> </a:t>
            </a:r>
            <a:r>
              <a:rPr lang="en-US" sz="2800" dirty="0" err="1" smtClean="0"/>
              <a:t>Likert</a:t>
            </a:r>
            <a:r>
              <a:rPr lang="en-US" sz="2800" dirty="0" smtClean="0"/>
              <a:t> </a:t>
            </a:r>
            <a:r>
              <a:rPr lang="en-US" sz="2800" dirty="0" err="1" smtClean="0"/>
              <a:t>merupakan</a:t>
            </a:r>
            <a:r>
              <a:rPr lang="en-US" sz="2800" dirty="0" smtClean="0"/>
              <a:t> </a:t>
            </a:r>
            <a:r>
              <a:rPr lang="en-US" sz="2800" dirty="0" err="1" smtClean="0"/>
              <a:t>metode</a:t>
            </a:r>
            <a:r>
              <a:rPr lang="en-US" sz="2800" dirty="0" smtClean="0"/>
              <a:t> yang </a:t>
            </a:r>
            <a:r>
              <a:rPr lang="en-US" sz="2800" dirty="0" err="1" smtClean="0"/>
              <a:t>mengukur</a:t>
            </a:r>
            <a:r>
              <a:rPr lang="en-US" sz="2800" dirty="0" smtClean="0"/>
              <a:t> </a:t>
            </a:r>
            <a:r>
              <a:rPr lang="en-US" sz="2800" dirty="0" err="1" smtClean="0"/>
              <a:t>sikap</a:t>
            </a:r>
            <a:r>
              <a:rPr lang="en-US" sz="2800" dirty="0" smtClean="0"/>
              <a:t> </a:t>
            </a:r>
            <a:r>
              <a:rPr lang="en-US" sz="2800" dirty="0" err="1" smtClean="0"/>
              <a:t>dengan</a:t>
            </a:r>
            <a:r>
              <a:rPr lang="en-US" sz="2800" dirty="0" smtClean="0"/>
              <a:t> </a:t>
            </a:r>
            <a:r>
              <a:rPr lang="en-US" sz="2800" dirty="0" err="1" smtClean="0"/>
              <a:t>menyatakan</a:t>
            </a:r>
            <a:r>
              <a:rPr lang="en-US" sz="2800" dirty="0" smtClean="0"/>
              <a:t> </a:t>
            </a:r>
            <a:r>
              <a:rPr lang="en-US" sz="2800" dirty="0" err="1" smtClean="0"/>
              <a:t>setuju</a:t>
            </a:r>
            <a:r>
              <a:rPr lang="en-US" sz="2800" dirty="0" smtClean="0"/>
              <a:t> </a:t>
            </a:r>
            <a:r>
              <a:rPr lang="en-US" sz="2800" dirty="0" err="1" smtClean="0"/>
              <a:t>atau</a:t>
            </a:r>
            <a:r>
              <a:rPr lang="en-US" sz="2800" dirty="0" smtClean="0"/>
              <a:t> </a:t>
            </a:r>
            <a:r>
              <a:rPr lang="en-US" sz="2800" dirty="0" err="1" smtClean="0"/>
              <a:t>ke-tidaksetujuan-nya</a:t>
            </a:r>
            <a:r>
              <a:rPr lang="en-US" sz="2800" dirty="0" smtClean="0"/>
              <a:t> </a:t>
            </a:r>
            <a:r>
              <a:rPr lang="en-US" sz="2800" dirty="0" err="1" smtClean="0"/>
              <a:t>terhadap</a:t>
            </a:r>
            <a:r>
              <a:rPr lang="en-US" sz="2800" dirty="0" smtClean="0"/>
              <a:t> </a:t>
            </a:r>
            <a:r>
              <a:rPr lang="en-US" sz="2800" dirty="0" err="1" smtClean="0"/>
              <a:t>subjek</a:t>
            </a:r>
            <a:r>
              <a:rPr lang="en-US" sz="2800" dirty="0" smtClean="0"/>
              <a:t>, </a:t>
            </a:r>
            <a:r>
              <a:rPr lang="en-US" sz="2800" dirty="0" err="1" smtClean="0"/>
              <a:t>objek</a:t>
            </a:r>
            <a:r>
              <a:rPr lang="en-US" sz="2800" dirty="0" smtClean="0"/>
              <a:t> </a:t>
            </a:r>
            <a:r>
              <a:rPr lang="en-US" sz="2800" dirty="0" err="1" smtClean="0"/>
              <a:t>atau</a:t>
            </a:r>
            <a:r>
              <a:rPr lang="en-US" sz="2800" dirty="0" smtClean="0"/>
              <a:t> </a:t>
            </a:r>
            <a:r>
              <a:rPr lang="en-US" sz="2800" dirty="0" err="1" smtClean="0"/>
              <a:t>kejadian</a:t>
            </a:r>
            <a:r>
              <a:rPr lang="en-US" sz="2800" dirty="0" smtClean="0"/>
              <a:t> </a:t>
            </a:r>
            <a:r>
              <a:rPr lang="en-US" sz="2800" dirty="0" err="1" smtClean="0"/>
              <a:t>tertentu</a:t>
            </a:r>
            <a:r>
              <a:rPr lang="en-US" sz="2800" dirty="0" smtClean="0"/>
              <a:t>.  </a:t>
            </a:r>
            <a:r>
              <a:rPr lang="en-US" sz="2800" dirty="0" err="1" smtClean="0"/>
              <a:t>Metode</a:t>
            </a:r>
            <a:r>
              <a:rPr lang="en-US" sz="2800" dirty="0" smtClean="0"/>
              <a:t> </a:t>
            </a:r>
            <a:r>
              <a:rPr lang="en-US" sz="2800" dirty="0" err="1" smtClean="0"/>
              <a:t>pengukuran</a:t>
            </a:r>
            <a:r>
              <a:rPr lang="en-US" sz="2800" dirty="0" smtClean="0"/>
              <a:t> yang paling </a:t>
            </a:r>
            <a:r>
              <a:rPr lang="en-US" sz="2800" dirty="0" err="1" smtClean="0"/>
              <a:t>sering</a:t>
            </a:r>
            <a:r>
              <a:rPr lang="en-US" sz="2800" dirty="0" smtClean="0"/>
              <a:t> </a:t>
            </a:r>
            <a:r>
              <a:rPr lang="en-US" sz="2800" dirty="0" err="1" smtClean="0"/>
              <a:t>digunakan</a:t>
            </a:r>
            <a:r>
              <a:rPr lang="en-US" sz="2800" dirty="0" smtClean="0"/>
              <a:t> </a:t>
            </a:r>
            <a:r>
              <a:rPr lang="en-US" sz="2800" dirty="0" err="1" smtClean="0"/>
              <a:t>ini</a:t>
            </a:r>
            <a:r>
              <a:rPr lang="en-US" sz="2800" dirty="0" smtClean="0"/>
              <a:t> </a:t>
            </a:r>
            <a:r>
              <a:rPr lang="en-US" sz="2800" dirty="0" err="1" smtClean="0"/>
              <a:t>dikembangkan</a:t>
            </a:r>
            <a:r>
              <a:rPr lang="en-US" sz="2800" dirty="0" smtClean="0"/>
              <a:t> </a:t>
            </a:r>
            <a:r>
              <a:rPr lang="en-US" sz="2800" dirty="0" err="1" smtClean="0"/>
              <a:t>oleh</a:t>
            </a:r>
            <a:r>
              <a:rPr lang="en-US" sz="2800" dirty="0" smtClean="0"/>
              <a:t> </a:t>
            </a:r>
            <a:r>
              <a:rPr lang="en-US" sz="2800" dirty="0" err="1" smtClean="0"/>
              <a:t>Rensisi</a:t>
            </a:r>
            <a:r>
              <a:rPr lang="en-US" sz="2800" dirty="0" smtClean="0"/>
              <a:t> </a:t>
            </a:r>
            <a:r>
              <a:rPr lang="en-US" sz="2800" dirty="0" err="1" smtClean="0"/>
              <a:t>Likert</a:t>
            </a:r>
            <a:r>
              <a:rPr lang="en-US" sz="2800" dirty="0" smtClean="0"/>
              <a:t> </a:t>
            </a:r>
            <a:r>
              <a:rPr lang="en-US" sz="2800" dirty="0" err="1" smtClean="0"/>
              <a:t>sehingga</a:t>
            </a:r>
            <a:r>
              <a:rPr lang="en-US" sz="2800" dirty="0" smtClean="0"/>
              <a:t> </a:t>
            </a:r>
            <a:r>
              <a:rPr lang="en-US" sz="2800" dirty="0" err="1" smtClean="0"/>
              <a:t>dikenal</a:t>
            </a:r>
            <a:r>
              <a:rPr lang="en-US" sz="2800" dirty="0" smtClean="0"/>
              <a:t> </a:t>
            </a:r>
            <a:r>
              <a:rPr lang="en-US" sz="2800" dirty="0" err="1" smtClean="0"/>
              <a:t>dengan</a:t>
            </a:r>
            <a:r>
              <a:rPr lang="en-US" sz="2800" dirty="0" smtClean="0"/>
              <a:t> </a:t>
            </a:r>
            <a:r>
              <a:rPr lang="en-US" sz="2800" dirty="0" err="1" smtClean="0"/>
              <a:t>nama</a:t>
            </a:r>
            <a:r>
              <a:rPr lang="en-US" sz="2800" dirty="0" smtClean="0"/>
              <a:t> </a:t>
            </a:r>
            <a:r>
              <a:rPr lang="en-US" sz="2800" b="1" dirty="0" err="1" smtClean="0"/>
              <a:t>Skala</a:t>
            </a:r>
            <a:r>
              <a:rPr lang="en-US" sz="2800" b="1" dirty="0" smtClean="0"/>
              <a:t> </a:t>
            </a:r>
            <a:r>
              <a:rPr lang="en-US" sz="2800" b="1" dirty="0" err="1" smtClean="0"/>
              <a:t>Likert</a:t>
            </a:r>
            <a:r>
              <a:rPr lang="en-US" sz="2800" b="1" dirty="0" smtClean="0"/>
              <a:t>.</a:t>
            </a:r>
            <a:endParaRPr lang="en-US" sz="2800" dirty="0" smtClean="0"/>
          </a:p>
          <a:p>
            <a:pPr>
              <a:lnSpc>
                <a:spcPct val="90000"/>
              </a:lnSpc>
            </a:pPr>
            <a:r>
              <a:rPr lang="en-US" sz="2800" dirty="0" err="1" smtClean="0"/>
              <a:t>Skala</a:t>
            </a:r>
            <a:r>
              <a:rPr lang="en-US" sz="2800" dirty="0" smtClean="0"/>
              <a:t> </a:t>
            </a:r>
            <a:r>
              <a:rPr lang="en-US" sz="2800" dirty="0" err="1" smtClean="0"/>
              <a:t>Likert</a:t>
            </a:r>
            <a:r>
              <a:rPr lang="en-US" sz="2800" dirty="0" smtClean="0"/>
              <a:t> </a:t>
            </a:r>
            <a:r>
              <a:rPr lang="en-US" sz="2800" dirty="0" err="1" smtClean="0"/>
              <a:t>umumnya</a:t>
            </a:r>
            <a:r>
              <a:rPr lang="en-US" sz="2800" dirty="0" smtClean="0"/>
              <a:t> </a:t>
            </a:r>
            <a:r>
              <a:rPr lang="en-US" sz="2800" dirty="0" err="1" smtClean="0"/>
              <a:t>menggunakan</a:t>
            </a:r>
            <a:r>
              <a:rPr lang="en-US" sz="2800" dirty="0" smtClean="0"/>
              <a:t> lima </a:t>
            </a:r>
            <a:r>
              <a:rPr lang="en-US" sz="2800" dirty="0" err="1" smtClean="0"/>
              <a:t>angka</a:t>
            </a:r>
            <a:r>
              <a:rPr lang="en-US" sz="2800" dirty="0" smtClean="0"/>
              <a:t> </a:t>
            </a:r>
            <a:r>
              <a:rPr lang="en-US" sz="2800" dirty="0" err="1" smtClean="0"/>
              <a:t>penilaian</a:t>
            </a:r>
            <a:r>
              <a:rPr lang="en-US" sz="2800" dirty="0" smtClean="0"/>
              <a:t>, </a:t>
            </a:r>
            <a:r>
              <a:rPr lang="en-US" sz="2800" dirty="0" err="1" smtClean="0"/>
              <a:t>yaitu</a:t>
            </a:r>
            <a:r>
              <a:rPr lang="en-US" sz="2800" dirty="0" smtClean="0"/>
              <a:t> : (1) </a:t>
            </a:r>
            <a:r>
              <a:rPr lang="en-US" sz="2800" dirty="0" err="1" smtClean="0"/>
              <a:t>sangat</a:t>
            </a:r>
            <a:r>
              <a:rPr lang="en-US" sz="2800" dirty="0" smtClean="0"/>
              <a:t> </a:t>
            </a:r>
            <a:r>
              <a:rPr lang="en-US" sz="2800" dirty="0" err="1" smtClean="0"/>
              <a:t>setuju</a:t>
            </a:r>
            <a:r>
              <a:rPr lang="en-US" sz="2800" dirty="0" smtClean="0"/>
              <a:t>, (2) </a:t>
            </a:r>
            <a:r>
              <a:rPr lang="en-US" sz="2800" dirty="0" err="1" smtClean="0"/>
              <a:t>setuju</a:t>
            </a:r>
            <a:r>
              <a:rPr lang="en-US" sz="2800" dirty="0" smtClean="0"/>
              <a:t>, (3) </a:t>
            </a:r>
            <a:r>
              <a:rPr lang="en-US" sz="2800" dirty="0" err="1" smtClean="0"/>
              <a:t>tidak</a:t>
            </a:r>
            <a:r>
              <a:rPr lang="en-US" sz="2800" dirty="0" smtClean="0"/>
              <a:t> </a:t>
            </a:r>
            <a:r>
              <a:rPr lang="en-US" sz="2800" dirty="0" err="1" smtClean="0"/>
              <a:t>pasti</a:t>
            </a:r>
            <a:r>
              <a:rPr lang="en-US" sz="2800" dirty="0" smtClean="0"/>
              <a:t> </a:t>
            </a:r>
            <a:r>
              <a:rPr lang="en-US" sz="2800" dirty="0" err="1" smtClean="0"/>
              <a:t>atau</a:t>
            </a:r>
            <a:r>
              <a:rPr lang="en-US" sz="2800" dirty="0" smtClean="0"/>
              <a:t> </a:t>
            </a:r>
            <a:r>
              <a:rPr lang="en-US" sz="2800" dirty="0" err="1" smtClean="0"/>
              <a:t>netral</a:t>
            </a:r>
            <a:r>
              <a:rPr lang="en-US" sz="2800" dirty="0" smtClean="0"/>
              <a:t>, (4) </a:t>
            </a:r>
            <a:r>
              <a:rPr lang="en-US" sz="2800" dirty="0" err="1" smtClean="0"/>
              <a:t>tidak</a:t>
            </a:r>
            <a:r>
              <a:rPr lang="en-US" sz="2800" dirty="0" smtClean="0"/>
              <a:t> </a:t>
            </a:r>
            <a:r>
              <a:rPr lang="en-US" sz="2800" dirty="0" err="1" smtClean="0"/>
              <a:t>setuju</a:t>
            </a:r>
            <a:r>
              <a:rPr lang="en-US" sz="2800" dirty="0" smtClean="0"/>
              <a:t>, (5) </a:t>
            </a:r>
            <a:r>
              <a:rPr lang="en-US" sz="2800" dirty="0" err="1" smtClean="0"/>
              <a:t>sangat</a:t>
            </a:r>
            <a:r>
              <a:rPr lang="en-US" sz="2800" dirty="0" smtClean="0"/>
              <a:t> </a:t>
            </a:r>
            <a:r>
              <a:rPr lang="en-US" sz="2800" dirty="0" err="1" smtClean="0"/>
              <a:t>tidak</a:t>
            </a:r>
            <a:r>
              <a:rPr lang="en-US" sz="2800" dirty="0" smtClean="0"/>
              <a:t> </a:t>
            </a:r>
            <a:r>
              <a:rPr lang="en-US" sz="2800" dirty="0" err="1" smtClean="0"/>
              <a:t>setuju</a:t>
            </a:r>
            <a:r>
              <a:rPr lang="en-US" sz="2800" dirty="0" smtClean="0"/>
              <a:t>.</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graphicFrame>
        <p:nvGraphicFramePr>
          <p:cNvPr id="3074" name="Object 2"/>
          <p:cNvGraphicFramePr>
            <a:graphicFrameLocks noChangeAspect="1"/>
          </p:cNvGraphicFramePr>
          <p:nvPr/>
        </p:nvGraphicFramePr>
        <p:xfrm>
          <a:off x="1066800" y="1371600"/>
          <a:ext cx="7010400" cy="4724400"/>
        </p:xfrm>
        <a:graphic>
          <a:graphicData uri="http://schemas.openxmlformats.org/presentationml/2006/ole">
            <mc:AlternateContent xmlns:mc="http://schemas.openxmlformats.org/markup-compatibility/2006">
              <mc:Choice xmlns:v="urn:schemas-microsoft-com:vml" Requires="v">
                <p:oleObj spid="_x0000_s3075" name="Slide" r:id="rId4" imgW="4572042" imgH="3428869" progId="PowerPoint.Slide.8">
                  <p:embed/>
                </p:oleObj>
              </mc:Choice>
              <mc:Fallback>
                <p:oleObj name="Slide" r:id="rId4" imgW="4572042" imgH="3428869" progId="PowerPoint.Slide.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1371600"/>
                        <a:ext cx="7010400" cy="472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0" y="9906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PENGOLAHAN DATA</a:t>
            </a: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304800" y="2057400"/>
            <a:ext cx="8153400" cy="2480679"/>
          </a:xfrm>
          <a:prstGeom prst="rect">
            <a:avLst/>
          </a:prstGeom>
          <a:noFill/>
        </p:spPr>
        <p:txBody>
          <a:bodyPr wrap="square" rtlCol="0">
            <a:spAutoFit/>
          </a:bodyPr>
          <a:lstStyle/>
          <a:p>
            <a:pPr marL="609600" indent="-609600"/>
            <a:r>
              <a:rPr lang="en-US" sz="2800" b="1" dirty="0" err="1" smtClean="0"/>
              <a:t>Tahap</a:t>
            </a:r>
            <a:r>
              <a:rPr lang="en-US" sz="2800" b="1" dirty="0" smtClean="0"/>
              <a:t> </a:t>
            </a:r>
            <a:r>
              <a:rPr lang="en-US" sz="2800" b="1" dirty="0" err="1" smtClean="0"/>
              <a:t>Pengumpulan</a:t>
            </a:r>
            <a:r>
              <a:rPr lang="en-US" sz="2800" b="1" dirty="0" smtClean="0"/>
              <a:t> Data</a:t>
            </a:r>
            <a:r>
              <a:rPr lang="en-US" sz="2800" dirty="0" smtClean="0"/>
              <a:t> </a:t>
            </a:r>
          </a:p>
          <a:p>
            <a:pPr marL="609600" indent="-609600"/>
            <a:r>
              <a:rPr lang="en-US" sz="2800" b="1" dirty="0" err="1" smtClean="0"/>
              <a:t>Pengolahan</a:t>
            </a:r>
            <a:r>
              <a:rPr lang="en-US" sz="2800" b="1" dirty="0" smtClean="0"/>
              <a:t> data</a:t>
            </a:r>
          </a:p>
          <a:p>
            <a:pPr marL="609600" indent="-609600"/>
            <a:r>
              <a:rPr lang="it-IT" sz="2800" b="1" dirty="0" smtClean="0"/>
              <a:t>Analisis data (menggunakan metode analisis)</a:t>
            </a:r>
          </a:p>
          <a:p>
            <a:pPr marL="609600" indent="-609600"/>
            <a:r>
              <a:rPr lang="it-IT" sz="2800" b="1" dirty="0" smtClean="0"/>
              <a:t>Interpretasi data</a:t>
            </a:r>
            <a:endParaRPr lang="en-US" sz="2800" b="1" dirty="0" smtClean="0"/>
          </a:p>
          <a:p>
            <a:pPr>
              <a:lnSpc>
                <a:spcPct val="90000"/>
              </a:lnSpc>
            </a:pPr>
            <a:endParaRPr lang="en-US" sz="2800"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228600" y="9906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SKALA PENGUKURAN SIKAP</a:t>
            </a: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304800" y="2057400"/>
            <a:ext cx="8153400" cy="4247317"/>
          </a:xfrm>
          <a:prstGeom prst="rect">
            <a:avLst/>
          </a:prstGeom>
          <a:noFill/>
        </p:spPr>
        <p:txBody>
          <a:bodyPr wrap="square" rtlCol="0">
            <a:spAutoFit/>
          </a:bodyPr>
          <a:lstStyle/>
          <a:p>
            <a:pPr>
              <a:lnSpc>
                <a:spcPct val="90000"/>
              </a:lnSpc>
              <a:buFontTx/>
              <a:buNone/>
            </a:pPr>
            <a:r>
              <a:rPr lang="en-US" sz="2800" b="1" dirty="0" err="1" smtClean="0"/>
              <a:t>Skala</a:t>
            </a:r>
            <a:r>
              <a:rPr lang="en-US" sz="2800" b="1" dirty="0" smtClean="0"/>
              <a:t> semantic </a:t>
            </a:r>
            <a:r>
              <a:rPr lang="en-US" sz="2800" b="1" dirty="0" err="1" smtClean="0"/>
              <a:t>differensial</a:t>
            </a:r>
            <a:r>
              <a:rPr lang="en-US" sz="2800" dirty="0" smtClean="0"/>
              <a:t>	</a:t>
            </a:r>
          </a:p>
          <a:p>
            <a:pPr>
              <a:lnSpc>
                <a:spcPct val="90000"/>
              </a:lnSpc>
            </a:pPr>
            <a:r>
              <a:rPr lang="en-US" sz="2800" dirty="0" err="1" smtClean="0"/>
              <a:t>Skala</a:t>
            </a:r>
            <a:r>
              <a:rPr lang="en-US" sz="2800" dirty="0" smtClean="0"/>
              <a:t> semantic </a:t>
            </a:r>
            <a:r>
              <a:rPr lang="en-US" sz="2800" dirty="0" err="1" smtClean="0"/>
              <a:t>differensial</a:t>
            </a:r>
            <a:r>
              <a:rPr lang="en-US" sz="2800" dirty="0" smtClean="0"/>
              <a:t> </a:t>
            </a:r>
            <a:r>
              <a:rPr lang="en-US" sz="2800" dirty="0" err="1" smtClean="0"/>
              <a:t>adalah</a:t>
            </a:r>
            <a:r>
              <a:rPr lang="en-US" sz="2800" dirty="0" smtClean="0"/>
              <a:t> </a:t>
            </a:r>
            <a:r>
              <a:rPr lang="en-US" sz="2800" dirty="0" err="1" smtClean="0"/>
              <a:t>skala</a:t>
            </a:r>
            <a:r>
              <a:rPr lang="en-US" sz="2800" dirty="0" smtClean="0"/>
              <a:t> yang </a:t>
            </a:r>
            <a:r>
              <a:rPr lang="en-US" sz="2800" dirty="0" err="1" smtClean="0"/>
              <a:t>dikembangkan</a:t>
            </a:r>
            <a:r>
              <a:rPr lang="en-US" sz="2800" dirty="0" smtClean="0"/>
              <a:t> </a:t>
            </a:r>
            <a:r>
              <a:rPr lang="en-US" sz="2800" dirty="0" err="1" smtClean="0"/>
              <a:t>oleh</a:t>
            </a:r>
            <a:r>
              <a:rPr lang="en-US" sz="2800" dirty="0" smtClean="0"/>
              <a:t> Osgood. </a:t>
            </a:r>
            <a:r>
              <a:rPr lang="en-US" sz="2800" dirty="0" err="1" smtClean="0"/>
              <a:t>Dimana</a:t>
            </a:r>
            <a:r>
              <a:rPr lang="en-US" sz="2800" dirty="0" smtClean="0"/>
              <a:t> </a:t>
            </a:r>
            <a:r>
              <a:rPr lang="en-US" sz="2800" dirty="0" err="1" smtClean="0"/>
              <a:t>skala</a:t>
            </a:r>
            <a:r>
              <a:rPr lang="en-US" sz="2800" dirty="0" smtClean="0"/>
              <a:t> </a:t>
            </a:r>
            <a:r>
              <a:rPr lang="en-US" sz="2800" dirty="0" err="1" smtClean="0"/>
              <a:t>ini</a:t>
            </a:r>
            <a:r>
              <a:rPr lang="en-US" sz="2800" dirty="0" smtClean="0"/>
              <a:t> </a:t>
            </a:r>
            <a:r>
              <a:rPr lang="en-US" sz="2800" dirty="0" err="1" smtClean="0"/>
              <a:t>disusun</a:t>
            </a:r>
            <a:r>
              <a:rPr lang="en-US" sz="2800" dirty="0" smtClean="0"/>
              <a:t> </a:t>
            </a:r>
            <a:r>
              <a:rPr lang="en-US" sz="2800" dirty="0" err="1" smtClean="0"/>
              <a:t>dalam</a:t>
            </a:r>
            <a:r>
              <a:rPr lang="en-US" sz="2800" dirty="0" smtClean="0"/>
              <a:t> </a:t>
            </a:r>
            <a:r>
              <a:rPr lang="en-US" sz="2800" dirty="0" err="1" smtClean="0"/>
              <a:t>garis</a:t>
            </a:r>
            <a:r>
              <a:rPr lang="en-US" sz="2800" dirty="0" smtClean="0"/>
              <a:t> </a:t>
            </a:r>
            <a:r>
              <a:rPr lang="en-US" sz="2800" dirty="0" err="1" smtClean="0"/>
              <a:t>kontinum</a:t>
            </a:r>
            <a:r>
              <a:rPr lang="en-US" sz="2800" dirty="0" smtClean="0"/>
              <a:t>, </a:t>
            </a:r>
            <a:r>
              <a:rPr lang="en-US" sz="2800" dirty="0" err="1" smtClean="0"/>
              <a:t>jawaban</a:t>
            </a:r>
            <a:r>
              <a:rPr lang="en-US" sz="2800" dirty="0" smtClean="0"/>
              <a:t> </a:t>
            </a:r>
            <a:r>
              <a:rPr lang="en-US" sz="2800" dirty="0" err="1" smtClean="0"/>
              <a:t>positif</a:t>
            </a:r>
            <a:r>
              <a:rPr lang="en-US" sz="2800" dirty="0" smtClean="0"/>
              <a:t> </a:t>
            </a:r>
            <a:r>
              <a:rPr lang="en-US" sz="2800" dirty="0" err="1" smtClean="0"/>
              <a:t>disebelah</a:t>
            </a:r>
            <a:r>
              <a:rPr lang="en-US" sz="2800" dirty="0" smtClean="0"/>
              <a:t> </a:t>
            </a:r>
            <a:r>
              <a:rPr lang="en-US" sz="2800" dirty="0" err="1" smtClean="0"/>
              <a:t>kanan</a:t>
            </a:r>
            <a:r>
              <a:rPr lang="en-US" sz="2800" dirty="0" smtClean="0"/>
              <a:t> </a:t>
            </a:r>
            <a:r>
              <a:rPr lang="en-US" sz="2800" dirty="0" err="1" smtClean="0"/>
              <a:t>garis</a:t>
            </a:r>
            <a:r>
              <a:rPr lang="en-US" sz="2800" dirty="0" smtClean="0"/>
              <a:t>, </a:t>
            </a:r>
            <a:r>
              <a:rPr lang="en-US" sz="2800" dirty="0" err="1" smtClean="0"/>
              <a:t>jawaban</a:t>
            </a:r>
            <a:r>
              <a:rPr lang="en-US" sz="2800" dirty="0" smtClean="0"/>
              <a:t> </a:t>
            </a:r>
            <a:r>
              <a:rPr lang="en-US" sz="2800" dirty="0" err="1" smtClean="0"/>
              <a:t>negatif</a:t>
            </a:r>
            <a:r>
              <a:rPr lang="en-US" sz="2800" dirty="0" smtClean="0"/>
              <a:t> </a:t>
            </a:r>
            <a:r>
              <a:rPr lang="en-US" sz="2800" dirty="0" err="1" smtClean="0"/>
              <a:t>sebelah</a:t>
            </a:r>
            <a:r>
              <a:rPr lang="en-US" sz="2800" dirty="0" smtClean="0"/>
              <a:t> </a:t>
            </a:r>
            <a:r>
              <a:rPr lang="en-US" sz="2800" dirty="0" err="1" smtClean="0"/>
              <a:t>kiri</a:t>
            </a:r>
            <a:r>
              <a:rPr lang="en-US" sz="2800" dirty="0" smtClean="0"/>
              <a:t> </a:t>
            </a:r>
            <a:r>
              <a:rPr lang="en-US" sz="2800" dirty="0" err="1" smtClean="0"/>
              <a:t>garis</a:t>
            </a:r>
            <a:r>
              <a:rPr lang="en-US" sz="2800" dirty="0" smtClean="0"/>
              <a:t>. </a:t>
            </a:r>
            <a:r>
              <a:rPr lang="en-US" sz="2800" dirty="0" err="1" smtClean="0"/>
              <a:t>Sehingga</a:t>
            </a:r>
            <a:r>
              <a:rPr lang="en-US" sz="2800" dirty="0" smtClean="0"/>
              <a:t> data </a:t>
            </a:r>
            <a:r>
              <a:rPr lang="en-US" sz="2800" dirty="0" err="1" smtClean="0"/>
              <a:t>bersifat</a:t>
            </a:r>
            <a:r>
              <a:rPr lang="en-US" sz="2800" dirty="0" smtClean="0"/>
              <a:t> interval.</a:t>
            </a:r>
          </a:p>
          <a:p>
            <a:pPr>
              <a:lnSpc>
                <a:spcPct val="90000"/>
              </a:lnSpc>
            </a:pPr>
            <a:r>
              <a:rPr lang="en-US" sz="2800" dirty="0" err="1" smtClean="0"/>
              <a:t>Skala</a:t>
            </a:r>
            <a:r>
              <a:rPr lang="en-US" sz="2800" dirty="0" smtClean="0"/>
              <a:t> </a:t>
            </a:r>
            <a:r>
              <a:rPr lang="en-US" sz="2800" dirty="0" err="1" smtClean="0"/>
              <a:t>Perbedaan</a:t>
            </a:r>
            <a:r>
              <a:rPr lang="en-US" sz="2800" dirty="0" smtClean="0"/>
              <a:t> </a:t>
            </a:r>
            <a:r>
              <a:rPr lang="en-US" sz="2800" dirty="0" err="1" smtClean="0"/>
              <a:t>Semantis</a:t>
            </a:r>
            <a:r>
              <a:rPr lang="en-US" sz="2800" dirty="0" smtClean="0"/>
              <a:t> </a:t>
            </a:r>
            <a:r>
              <a:rPr lang="en-US" sz="2800" dirty="0" err="1" smtClean="0"/>
              <a:t>menggunakan</a:t>
            </a:r>
            <a:r>
              <a:rPr lang="en-US" sz="2800" dirty="0" smtClean="0"/>
              <a:t> </a:t>
            </a:r>
            <a:r>
              <a:rPr lang="en-US" sz="2800" dirty="0" err="1" smtClean="0"/>
              <a:t>pengukuran</a:t>
            </a:r>
            <a:r>
              <a:rPr lang="en-US" sz="2800" dirty="0" smtClean="0"/>
              <a:t> </a:t>
            </a:r>
            <a:r>
              <a:rPr lang="en-US" sz="2800" dirty="0" err="1" smtClean="0"/>
              <a:t>sikap</a:t>
            </a:r>
            <a:r>
              <a:rPr lang="en-US" sz="2800" dirty="0" smtClean="0"/>
              <a:t> </a:t>
            </a:r>
            <a:r>
              <a:rPr lang="en-US" sz="2800" dirty="0" err="1" smtClean="0"/>
              <a:t>dengan</a:t>
            </a:r>
            <a:r>
              <a:rPr lang="en-US" sz="2800" dirty="0" smtClean="0"/>
              <a:t> </a:t>
            </a:r>
            <a:r>
              <a:rPr lang="en-US" sz="2800" dirty="0" err="1" smtClean="0"/>
              <a:t>menggunakan</a:t>
            </a:r>
            <a:r>
              <a:rPr lang="en-US" sz="2800" dirty="0" smtClean="0"/>
              <a:t> </a:t>
            </a:r>
            <a:r>
              <a:rPr lang="en-US" sz="2800" dirty="0" err="1" smtClean="0"/>
              <a:t>skala</a:t>
            </a:r>
            <a:r>
              <a:rPr lang="en-US" sz="2800" dirty="0" smtClean="0"/>
              <a:t> </a:t>
            </a:r>
            <a:r>
              <a:rPr lang="en-US" sz="2800" dirty="0" err="1" smtClean="0"/>
              <a:t>penilaian</a:t>
            </a:r>
            <a:r>
              <a:rPr lang="en-US" sz="2800" dirty="0" smtClean="0"/>
              <a:t> </a:t>
            </a:r>
            <a:r>
              <a:rPr lang="en-US" sz="2800" dirty="0" err="1" smtClean="0"/>
              <a:t>tujuah</a:t>
            </a:r>
            <a:r>
              <a:rPr lang="en-US" sz="2800" dirty="0" smtClean="0"/>
              <a:t> </a:t>
            </a:r>
            <a:r>
              <a:rPr lang="en-US" sz="2800" dirty="0" err="1" smtClean="0"/>
              <a:t>butir</a:t>
            </a:r>
            <a:r>
              <a:rPr lang="en-US" sz="2800" dirty="0" smtClean="0"/>
              <a:t> yang </a:t>
            </a:r>
            <a:r>
              <a:rPr lang="en-US" sz="2800" dirty="0" err="1" smtClean="0"/>
              <a:t>menyatakan</a:t>
            </a:r>
            <a:r>
              <a:rPr lang="en-US" sz="2800" dirty="0" smtClean="0"/>
              <a:t> </a:t>
            </a:r>
            <a:r>
              <a:rPr lang="en-US" sz="2800" dirty="0" err="1" smtClean="0"/>
              <a:t>secara</a:t>
            </a:r>
            <a:r>
              <a:rPr lang="en-US" sz="2800" dirty="0" smtClean="0"/>
              <a:t> verbal </a:t>
            </a:r>
            <a:r>
              <a:rPr lang="en-US" sz="2800" dirty="0" err="1" smtClean="0"/>
              <a:t>dua</a:t>
            </a:r>
            <a:r>
              <a:rPr lang="en-US" sz="2800" dirty="0" smtClean="0"/>
              <a:t> </a:t>
            </a:r>
            <a:r>
              <a:rPr lang="en-US" sz="2800" dirty="0" err="1" smtClean="0"/>
              <a:t>kutib</a:t>
            </a:r>
            <a:r>
              <a:rPr lang="en-US" sz="2800" dirty="0" smtClean="0"/>
              <a:t> (bipolar) </a:t>
            </a:r>
            <a:r>
              <a:rPr lang="en-US" sz="2800" dirty="0" err="1" smtClean="0"/>
              <a:t>penilaian</a:t>
            </a:r>
            <a:r>
              <a:rPr lang="en-US" sz="2800" dirty="0" smtClean="0"/>
              <a:t> yang </a:t>
            </a:r>
            <a:r>
              <a:rPr lang="en-US" sz="2800" dirty="0" err="1" smtClean="0"/>
              <a:t>ekstrem</a:t>
            </a:r>
            <a:r>
              <a:rPr lang="en-US" sz="2800" dirty="0" smtClean="0"/>
              <a:t>.</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228600" y="9906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SKALA PENGUKURAN SIKAP</a:t>
            </a: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graphicFrame>
        <p:nvGraphicFramePr>
          <p:cNvPr id="4098" name="Object 2"/>
          <p:cNvGraphicFramePr>
            <a:graphicFrameLocks noChangeAspect="1"/>
          </p:cNvGraphicFramePr>
          <p:nvPr/>
        </p:nvGraphicFramePr>
        <p:xfrm>
          <a:off x="1219200" y="2057400"/>
          <a:ext cx="6858000" cy="4454525"/>
        </p:xfrm>
        <a:graphic>
          <a:graphicData uri="http://schemas.openxmlformats.org/presentationml/2006/ole">
            <mc:AlternateContent xmlns:mc="http://schemas.openxmlformats.org/markup-compatibility/2006">
              <mc:Choice xmlns:v="urn:schemas-microsoft-com:vml" Requires="v">
                <p:oleObj spid="_x0000_s4099" name="Slide" r:id="rId4" imgW="3604289" imgH="2703655" progId="PowerPoint.Slide.8">
                  <p:embed/>
                </p:oleObj>
              </mc:Choice>
              <mc:Fallback>
                <p:oleObj name="Slide" r:id="rId4" imgW="3604289" imgH="2703655" progId="PowerPoint.Slide.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2057400"/>
                        <a:ext cx="6858000" cy="4454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228600" y="9906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PENGOLAHAN DATA</a:t>
            </a: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304800" y="2057400"/>
            <a:ext cx="8153400" cy="4210383"/>
          </a:xfrm>
          <a:prstGeom prst="rect">
            <a:avLst/>
          </a:prstGeom>
          <a:noFill/>
        </p:spPr>
        <p:txBody>
          <a:bodyPr wrap="square" rtlCol="0">
            <a:spAutoFit/>
          </a:bodyPr>
          <a:lstStyle/>
          <a:p>
            <a:pPr marL="609600" indent="-609600">
              <a:lnSpc>
                <a:spcPct val="80000"/>
              </a:lnSpc>
            </a:pPr>
            <a:r>
              <a:rPr lang="it-IT" sz="2400" dirty="0" smtClean="0"/>
              <a:t>Editing data 	: untuk melihat kemungkinan adanya kesalahan data da juga untuk mengecek adannya data yang tidak lengkap terutama untuk data yang didapat dari hasil kuesioner, untuk melihat apakah responden telah memjawab pertanyaan dengan lengkap dan benar.</a:t>
            </a:r>
          </a:p>
          <a:p>
            <a:pPr marL="609600" indent="-609600">
              <a:lnSpc>
                <a:spcPct val="80000"/>
              </a:lnSpc>
            </a:pPr>
            <a:r>
              <a:rPr lang="it-IT" sz="2400" dirty="0" smtClean="0"/>
              <a:t>Kalsifikasi data : Pengelompokan data sesuai dengan sifat dan jenis data</a:t>
            </a:r>
          </a:p>
          <a:p>
            <a:pPr marL="609600" indent="-609600">
              <a:lnSpc>
                <a:spcPct val="80000"/>
              </a:lnSpc>
            </a:pPr>
            <a:r>
              <a:rPr lang="it-IT" sz="2400" dirty="0" smtClean="0"/>
              <a:t>Tabulasi  data :Pengelompokan data  dalam bentuk tabel</a:t>
            </a:r>
          </a:p>
          <a:p>
            <a:pPr marL="609600" indent="-609600">
              <a:lnSpc>
                <a:spcPct val="80000"/>
              </a:lnSpc>
            </a:pPr>
            <a:r>
              <a:rPr lang="it-IT" sz="2400" dirty="0" smtClean="0"/>
              <a:t>Uji-uji data : Uji data dilakukan sebelum masuk kedalam pengolahan data, untuk data yang berasal dari kuesioner uji data dilakukan pada saat pra penelitian. Uji data dilaksanakan untuk mengetahui layak tidaknya sekelompok data untuk dilakukan analisa lebih lanjut.</a:t>
            </a:r>
            <a:endParaRPr lang="en-US" sz="2400"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228600" y="990600"/>
            <a:ext cx="8610600"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UJI DATA</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304800" y="2057400"/>
            <a:ext cx="8153400" cy="3323987"/>
          </a:xfrm>
          <a:prstGeom prst="rect">
            <a:avLst/>
          </a:prstGeom>
          <a:noFill/>
        </p:spPr>
        <p:txBody>
          <a:bodyPr wrap="square" rtlCol="0">
            <a:spAutoFit/>
          </a:bodyPr>
          <a:lstStyle/>
          <a:p>
            <a:pPr>
              <a:buFont typeface="Wingdings" pitchFamily="2" charset="2"/>
              <a:buChar char="§"/>
            </a:pPr>
            <a:r>
              <a:rPr lang="en-US" sz="3200" dirty="0" err="1" smtClean="0"/>
              <a:t>Validitas</a:t>
            </a:r>
            <a:endParaRPr lang="en-US" sz="3200" dirty="0" smtClean="0"/>
          </a:p>
          <a:p>
            <a:pPr>
              <a:buFont typeface="Wingdings" pitchFamily="2" charset="2"/>
              <a:buChar char="§"/>
            </a:pPr>
            <a:r>
              <a:rPr lang="en-US" sz="3200" dirty="0" err="1" smtClean="0"/>
              <a:t>Reliabilitas</a:t>
            </a:r>
            <a:endParaRPr lang="en-US" sz="3200" dirty="0" smtClean="0"/>
          </a:p>
          <a:p>
            <a:pPr>
              <a:buFont typeface="Wingdings" pitchFamily="2" charset="2"/>
              <a:buChar char="§"/>
            </a:pPr>
            <a:r>
              <a:rPr lang="en-US" sz="3200" dirty="0" err="1" smtClean="0"/>
              <a:t>Normalitas</a:t>
            </a:r>
            <a:endParaRPr lang="en-US" sz="3200" dirty="0" smtClean="0"/>
          </a:p>
          <a:p>
            <a:pPr>
              <a:buFont typeface="Wingdings" pitchFamily="2" charset="2"/>
              <a:buChar char="§"/>
            </a:pPr>
            <a:r>
              <a:rPr lang="en-US" sz="3200" dirty="0" err="1" smtClean="0"/>
              <a:t>Autokorelasi</a:t>
            </a:r>
            <a:endParaRPr lang="en-US" sz="3200" dirty="0" smtClean="0"/>
          </a:p>
          <a:p>
            <a:pPr>
              <a:buFont typeface="Wingdings" pitchFamily="2" charset="2"/>
              <a:buChar char="§"/>
            </a:pPr>
            <a:r>
              <a:rPr lang="en-US" sz="3200" dirty="0" err="1" smtClean="0"/>
              <a:t>Multikolinearitas</a:t>
            </a:r>
            <a:endParaRPr lang="en-US" sz="3200" dirty="0" smtClean="0"/>
          </a:p>
          <a:p>
            <a:pPr>
              <a:buFont typeface="Wingdings" pitchFamily="2" charset="2"/>
              <a:buChar char="§"/>
            </a:pPr>
            <a:r>
              <a:rPr lang="en-US" sz="3200" dirty="0" err="1" smtClean="0"/>
              <a:t>Heterosekedastisitas</a:t>
            </a:r>
            <a:endParaRPr lang="en-US" sz="3200"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990600"/>
            <a:ext cx="8610600"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UJI VALIDITAS</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0" name="TextBox 9"/>
          <p:cNvSpPr txBox="1"/>
          <p:nvPr/>
        </p:nvSpPr>
        <p:spPr>
          <a:xfrm>
            <a:off x="762000" y="2057400"/>
            <a:ext cx="7848600" cy="4801314"/>
          </a:xfrm>
          <a:prstGeom prst="rect">
            <a:avLst/>
          </a:prstGeom>
          <a:noFill/>
        </p:spPr>
        <p:txBody>
          <a:bodyPr wrap="square" rtlCol="0">
            <a:spAutoFit/>
          </a:bodyPr>
          <a:lstStyle/>
          <a:p>
            <a:r>
              <a:rPr lang="en-US" sz="3200" dirty="0" err="1" smtClean="0"/>
              <a:t>validitas</a:t>
            </a:r>
            <a:r>
              <a:rPr lang="en-US" sz="3200" dirty="0" smtClean="0"/>
              <a:t>  </a:t>
            </a:r>
            <a:r>
              <a:rPr lang="en-US" sz="3200" dirty="0" err="1" smtClean="0"/>
              <a:t>adalah</a:t>
            </a:r>
            <a:r>
              <a:rPr lang="en-US" sz="3200" dirty="0" smtClean="0"/>
              <a:t> </a:t>
            </a:r>
            <a:r>
              <a:rPr lang="en-US" sz="3200" dirty="0" err="1" smtClean="0"/>
              <a:t>sejauh</a:t>
            </a:r>
            <a:r>
              <a:rPr lang="en-US" sz="3200" dirty="0" smtClean="0"/>
              <a:t> </a:t>
            </a:r>
            <a:r>
              <a:rPr lang="en-US" sz="3200" dirty="0" err="1" smtClean="0"/>
              <a:t>mana</a:t>
            </a:r>
            <a:r>
              <a:rPr lang="en-US" sz="3200" dirty="0" smtClean="0"/>
              <a:t> </a:t>
            </a:r>
            <a:r>
              <a:rPr lang="en-US" sz="3200" dirty="0" err="1" smtClean="0"/>
              <a:t>suatu</a:t>
            </a:r>
            <a:r>
              <a:rPr lang="en-US" sz="3200" dirty="0" smtClean="0"/>
              <a:t> </a:t>
            </a:r>
            <a:r>
              <a:rPr lang="en-US" sz="3200" dirty="0" err="1" smtClean="0"/>
              <a:t>instrumen</a:t>
            </a:r>
            <a:r>
              <a:rPr lang="en-US" sz="3200" dirty="0" smtClean="0"/>
              <a:t>(</a:t>
            </a:r>
            <a:r>
              <a:rPr lang="en-US" sz="3200" dirty="0" err="1" smtClean="0"/>
              <a:t>kuesioner</a:t>
            </a:r>
            <a:r>
              <a:rPr lang="en-US" sz="3200" dirty="0" smtClean="0"/>
              <a:t>) </a:t>
            </a:r>
            <a:r>
              <a:rPr lang="en-US" sz="3200" dirty="0" err="1" smtClean="0"/>
              <a:t>telah</a:t>
            </a:r>
            <a:r>
              <a:rPr lang="en-US" sz="3200" dirty="0" smtClean="0"/>
              <a:t> </a:t>
            </a:r>
            <a:r>
              <a:rPr lang="en-US" sz="3200" dirty="0" err="1" smtClean="0"/>
              <a:t>mengukur</a:t>
            </a:r>
            <a:r>
              <a:rPr lang="en-US" sz="3200" dirty="0" smtClean="0"/>
              <a:t> </a:t>
            </a:r>
            <a:r>
              <a:rPr lang="en-US" sz="3200" dirty="0" err="1" smtClean="0"/>
              <a:t>indikator</a:t>
            </a:r>
            <a:r>
              <a:rPr lang="en-US" sz="3200" dirty="0" smtClean="0"/>
              <a:t> </a:t>
            </a:r>
            <a:r>
              <a:rPr lang="en-US" sz="3200" dirty="0" err="1" smtClean="0"/>
              <a:t>dan</a:t>
            </a:r>
            <a:r>
              <a:rPr lang="en-US" sz="3200" dirty="0" smtClean="0"/>
              <a:t> </a:t>
            </a:r>
            <a:r>
              <a:rPr lang="en-US" sz="3200" dirty="0" err="1" smtClean="0"/>
              <a:t>variabel</a:t>
            </a:r>
            <a:r>
              <a:rPr lang="en-US" sz="3200" dirty="0" smtClean="0"/>
              <a:t> yang </a:t>
            </a:r>
            <a:r>
              <a:rPr lang="en-US" sz="3200" dirty="0" err="1" smtClean="0"/>
              <a:t>seharusnya</a:t>
            </a:r>
            <a:r>
              <a:rPr lang="en-US" sz="3200" dirty="0" smtClean="0"/>
              <a:t> </a:t>
            </a:r>
            <a:r>
              <a:rPr lang="en-US" sz="3200" dirty="0" err="1" smtClean="0"/>
              <a:t>diukur</a:t>
            </a:r>
            <a:r>
              <a:rPr lang="en-US" sz="3200" dirty="0" smtClean="0"/>
              <a:t> </a:t>
            </a:r>
          </a:p>
          <a:p>
            <a:r>
              <a:rPr lang="en-US" sz="3200" dirty="0" err="1" smtClean="0"/>
              <a:t>Suatu</a:t>
            </a:r>
            <a:r>
              <a:rPr lang="en-US" sz="3200" dirty="0" smtClean="0"/>
              <a:t> </a:t>
            </a:r>
            <a:r>
              <a:rPr lang="en-US" sz="3200" dirty="0" err="1" smtClean="0"/>
              <a:t>instrumen</a:t>
            </a:r>
            <a:r>
              <a:rPr lang="en-US" sz="3200" dirty="0" smtClean="0"/>
              <a:t>(</a:t>
            </a:r>
            <a:r>
              <a:rPr lang="en-US" sz="3200" dirty="0" err="1" smtClean="0"/>
              <a:t>kuesioner</a:t>
            </a:r>
            <a:r>
              <a:rPr lang="en-US" sz="3200" dirty="0" smtClean="0"/>
              <a:t>) </a:t>
            </a:r>
            <a:r>
              <a:rPr lang="en-US" sz="3200" dirty="0" err="1" smtClean="0"/>
              <a:t>secara</a:t>
            </a:r>
            <a:r>
              <a:rPr lang="en-US" sz="3200" dirty="0" smtClean="0"/>
              <a:t> </a:t>
            </a:r>
            <a:r>
              <a:rPr lang="en-US" sz="3200" dirty="0" err="1" smtClean="0"/>
              <a:t>sttaistik</a:t>
            </a:r>
            <a:r>
              <a:rPr lang="en-US" sz="3200" dirty="0" smtClean="0"/>
              <a:t> </a:t>
            </a:r>
            <a:r>
              <a:rPr lang="en-US" sz="3200" dirty="0" err="1" smtClean="0"/>
              <a:t>dinyatakan</a:t>
            </a:r>
            <a:r>
              <a:rPr lang="en-US" sz="3200" dirty="0" smtClean="0"/>
              <a:t> valid  </a:t>
            </a:r>
            <a:r>
              <a:rPr lang="en-US" sz="3200" dirty="0" err="1" smtClean="0"/>
              <a:t>jika</a:t>
            </a:r>
            <a:r>
              <a:rPr lang="en-US" sz="3200" dirty="0" smtClean="0"/>
              <a:t> </a:t>
            </a:r>
            <a:r>
              <a:rPr lang="en-US" sz="3200" dirty="0" err="1" smtClean="0"/>
              <a:t>nilai</a:t>
            </a:r>
            <a:r>
              <a:rPr lang="en-US" sz="3200" dirty="0" smtClean="0"/>
              <a:t> </a:t>
            </a:r>
            <a:r>
              <a:rPr lang="en-US" sz="3200" dirty="0" err="1" smtClean="0"/>
              <a:t>korelasi</a:t>
            </a:r>
            <a:r>
              <a:rPr lang="en-US" sz="3200" dirty="0" smtClean="0"/>
              <a:t> </a:t>
            </a:r>
            <a:r>
              <a:rPr lang="en-US" sz="3200" dirty="0" err="1" smtClean="0"/>
              <a:t>antar</a:t>
            </a:r>
            <a:r>
              <a:rPr lang="en-US" sz="3200" dirty="0" smtClean="0"/>
              <a:t> </a:t>
            </a:r>
            <a:r>
              <a:rPr lang="en-US" sz="3200" dirty="0" err="1" smtClean="0"/>
              <a:t>nilai</a:t>
            </a:r>
            <a:r>
              <a:rPr lang="en-US" sz="3200" dirty="0" smtClean="0"/>
              <a:t> </a:t>
            </a:r>
            <a:r>
              <a:rPr lang="en-US" sz="3200" dirty="0" err="1" smtClean="0"/>
              <a:t>butir</a:t>
            </a:r>
            <a:r>
              <a:rPr lang="en-US" sz="3200" dirty="0" smtClean="0"/>
              <a:t> </a:t>
            </a:r>
            <a:r>
              <a:rPr lang="en-US" sz="3200" dirty="0" err="1" smtClean="0"/>
              <a:t>pertanyaan</a:t>
            </a:r>
            <a:r>
              <a:rPr lang="en-US" sz="3200" dirty="0" smtClean="0"/>
              <a:t> </a:t>
            </a:r>
            <a:r>
              <a:rPr lang="en-US" sz="3200" dirty="0" err="1" smtClean="0"/>
              <a:t>dengan</a:t>
            </a:r>
            <a:r>
              <a:rPr lang="en-US" sz="3200" dirty="0" smtClean="0"/>
              <a:t> </a:t>
            </a:r>
            <a:r>
              <a:rPr lang="en-US" sz="3200" dirty="0" err="1" smtClean="0"/>
              <a:t>nilai</a:t>
            </a:r>
            <a:r>
              <a:rPr lang="en-US" sz="3200" dirty="0" smtClean="0"/>
              <a:t> total </a:t>
            </a:r>
            <a:r>
              <a:rPr lang="en-US" sz="3200" dirty="0" err="1" smtClean="0"/>
              <a:t>pertanyaan</a:t>
            </a:r>
            <a:r>
              <a:rPr lang="en-US" sz="3200" dirty="0" smtClean="0"/>
              <a:t> </a:t>
            </a:r>
            <a:r>
              <a:rPr lang="en-US" sz="3200" dirty="0" err="1" smtClean="0"/>
              <a:t>lebih</a:t>
            </a:r>
            <a:r>
              <a:rPr lang="en-US" sz="3200" dirty="0" smtClean="0"/>
              <a:t> </a:t>
            </a:r>
            <a:r>
              <a:rPr lang="en-US" sz="3200" dirty="0" err="1" smtClean="0"/>
              <a:t>besar</a:t>
            </a:r>
            <a:r>
              <a:rPr lang="en-US" sz="3200" dirty="0" smtClean="0"/>
              <a:t> </a:t>
            </a:r>
            <a:r>
              <a:rPr lang="en-US" sz="3200" dirty="0" err="1" smtClean="0"/>
              <a:t>dari</a:t>
            </a:r>
            <a:r>
              <a:rPr lang="en-US" sz="3200" dirty="0" smtClean="0"/>
              <a:t> </a:t>
            </a:r>
            <a:r>
              <a:rPr lang="en-US" sz="3200" dirty="0" err="1" smtClean="0"/>
              <a:t>nilai</a:t>
            </a:r>
            <a:r>
              <a:rPr lang="en-US" sz="3200" dirty="0" smtClean="0"/>
              <a:t> </a:t>
            </a:r>
            <a:r>
              <a:rPr lang="en-US" sz="3200" dirty="0" err="1" smtClean="0"/>
              <a:t>tabel</a:t>
            </a:r>
            <a:r>
              <a:rPr lang="en-US" sz="3200" dirty="0" smtClean="0"/>
              <a:t> (r &gt; 0,36)</a:t>
            </a:r>
          </a:p>
          <a:p>
            <a:r>
              <a:rPr lang="en-US" sz="3200" i="1" dirty="0" err="1" smtClean="0"/>
              <a:t>Latihan</a:t>
            </a:r>
            <a:r>
              <a:rPr lang="en-US" sz="3200" i="1" dirty="0" smtClean="0"/>
              <a:t> </a:t>
            </a:r>
            <a:r>
              <a:rPr lang="en-US" sz="3200" i="1" dirty="0" err="1" smtClean="0"/>
              <a:t>perhitungan</a:t>
            </a:r>
            <a:r>
              <a:rPr lang="en-US" sz="3200" i="1" dirty="0" smtClean="0"/>
              <a:t> (lab </a:t>
            </a:r>
            <a:r>
              <a:rPr lang="en-US" sz="3200" i="1" dirty="0" err="1" smtClean="0"/>
              <a:t>kom</a:t>
            </a:r>
            <a:r>
              <a:rPr lang="en-US" sz="3200" i="1" dirty="0" smtClean="0"/>
              <a: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1219200"/>
            <a:ext cx="8610600"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UJI RELIABILITAS</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1143000" y="2438400"/>
            <a:ext cx="6781800" cy="3108543"/>
          </a:xfrm>
          <a:prstGeom prst="rect">
            <a:avLst/>
          </a:prstGeom>
          <a:noFill/>
        </p:spPr>
        <p:txBody>
          <a:bodyPr wrap="square" rtlCol="0">
            <a:spAutoFit/>
          </a:bodyPr>
          <a:lstStyle/>
          <a:p>
            <a:r>
              <a:rPr lang="en-US" sz="2800" dirty="0" err="1" smtClean="0"/>
              <a:t>Reliabilitas</a:t>
            </a:r>
            <a:r>
              <a:rPr lang="en-US" sz="2800" dirty="0" smtClean="0"/>
              <a:t> </a:t>
            </a:r>
            <a:r>
              <a:rPr lang="en-US" sz="2800" dirty="0" err="1" smtClean="0"/>
              <a:t>adalah</a:t>
            </a:r>
            <a:r>
              <a:rPr lang="en-US" sz="2800" dirty="0" smtClean="0"/>
              <a:t> </a:t>
            </a:r>
            <a:r>
              <a:rPr lang="en-US" sz="2800" dirty="0" err="1" smtClean="0"/>
              <a:t>nilai</a:t>
            </a:r>
            <a:r>
              <a:rPr lang="en-US" sz="2800" dirty="0" smtClean="0"/>
              <a:t> yang </a:t>
            </a:r>
            <a:r>
              <a:rPr lang="en-US" sz="2800" dirty="0" err="1" smtClean="0"/>
              <a:t>menunjukkan</a:t>
            </a:r>
            <a:r>
              <a:rPr lang="en-US" sz="2800" dirty="0" smtClean="0"/>
              <a:t> </a:t>
            </a:r>
            <a:r>
              <a:rPr lang="en-US" sz="2800" dirty="0" err="1" smtClean="0"/>
              <a:t>konsistensi</a:t>
            </a:r>
            <a:r>
              <a:rPr lang="en-US" sz="2800" dirty="0" smtClean="0"/>
              <a:t> </a:t>
            </a:r>
            <a:r>
              <a:rPr lang="en-US" sz="2800" dirty="0" err="1" smtClean="0"/>
              <a:t>suatu</a:t>
            </a:r>
            <a:r>
              <a:rPr lang="en-US" sz="2800" dirty="0" smtClean="0"/>
              <a:t> </a:t>
            </a:r>
            <a:r>
              <a:rPr lang="en-US" sz="2800" dirty="0" err="1" smtClean="0"/>
              <a:t>instrumen</a:t>
            </a:r>
            <a:r>
              <a:rPr lang="en-US" sz="2800" dirty="0" smtClean="0"/>
              <a:t> </a:t>
            </a:r>
            <a:r>
              <a:rPr lang="en-US" sz="2800" dirty="0" err="1" smtClean="0"/>
              <a:t>terhadap</a:t>
            </a:r>
            <a:r>
              <a:rPr lang="en-US" sz="2800" dirty="0" smtClean="0"/>
              <a:t> </a:t>
            </a:r>
            <a:r>
              <a:rPr lang="en-US" sz="2800" dirty="0" err="1" smtClean="0"/>
              <a:t>pengukuran</a:t>
            </a:r>
            <a:r>
              <a:rPr lang="en-US" sz="2800" dirty="0" smtClean="0"/>
              <a:t> </a:t>
            </a:r>
            <a:r>
              <a:rPr lang="en-US" sz="2800" dirty="0" err="1" smtClean="0"/>
              <a:t>indikator</a:t>
            </a:r>
            <a:r>
              <a:rPr lang="en-US" sz="2800" dirty="0" smtClean="0"/>
              <a:t>/</a:t>
            </a:r>
            <a:r>
              <a:rPr lang="en-US" sz="2800" dirty="0" err="1" smtClean="0"/>
              <a:t>variabel</a:t>
            </a:r>
            <a:r>
              <a:rPr lang="en-US" sz="2800" dirty="0" smtClean="0"/>
              <a:t>   </a:t>
            </a:r>
          </a:p>
          <a:p>
            <a:r>
              <a:rPr lang="en-US" sz="2800" dirty="0" err="1" smtClean="0"/>
              <a:t>Suatu</a:t>
            </a:r>
            <a:r>
              <a:rPr lang="en-US" sz="2800" dirty="0" smtClean="0"/>
              <a:t> </a:t>
            </a:r>
            <a:r>
              <a:rPr lang="en-US" sz="2800" dirty="0" err="1" smtClean="0"/>
              <a:t>instrumen</a:t>
            </a:r>
            <a:r>
              <a:rPr lang="en-US" sz="2800" dirty="0" smtClean="0"/>
              <a:t>(</a:t>
            </a:r>
            <a:r>
              <a:rPr lang="en-US" sz="2800" dirty="0" err="1" smtClean="0"/>
              <a:t>kuesioner</a:t>
            </a:r>
            <a:r>
              <a:rPr lang="en-US" sz="2800" dirty="0" smtClean="0"/>
              <a:t>) </a:t>
            </a:r>
            <a:r>
              <a:rPr lang="en-US" sz="2800" dirty="0" err="1" smtClean="0"/>
              <a:t>secara</a:t>
            </a:r>
            <a:r>
              <a:rPr lang="en-US" sz="2800" dirty="0" smtClean="0"/>
              <a:t> </a:t>
            </a:r>
            <a:r>
              <a:rPr lang="en-US" sz="2800" dirty="0" err="1" smtClean="0"/>
              <a:t>sttaistik</a:t>
            </a:r>
            <a:r>
              <a:rPr lang="en-US" sz="2800" dirty="0" smtClean="0"/>
              <a:t> </a:t>
            </a:r>
            <a:r>
              <a:rPr lang="en-US" sz="2800" dirty="0" err="1" smtClean="0"/>
              <a:t>dinyatakan</a:t>
            </a:r>
            <a:r>
              <a:rPr lang="en-US" sz="2800" dirty="0" smtClean="0"/>
              <a:t> </a:t>
            </a:r>
            <a:r>
              <a:rPr lang="en-US" sz="2800" dirty="0" err="1" smtClean="0"/>
              <a:t>reliabel</a:t>
            </a:r>
            <a:r>
              <a:rPr lang="en-US" sz="2800" dirty="0" smtClean="0"/>
              <a:t>  </a:t>
            </a:r>
            <a:r>
              <a:rPr lang="en-US" sz="2800" dirty="0" err="1" smtClean="0"/>
              <a:t>jika</a:t>
            </a:r>
            <a:r>
              <a:rPr lang="en-US" sz="2800" dirty="0" smtClean="0"/>
              <a:t> </a:t>
            </a:r>
            <a:r>
              <a:rPr lang="en-US" sz="2800" dirty="0" err="1" smtClean="0"/>
              <a:t>nilai</a:t>
            </a:r>
            <a:r>
              <a:rPr lang="en-US" sz="2800" dirty="0" smtClean="0"/>
              <a:t> </a:t>
            </a:r>
            <a:r>
              <a:rPr lang="en-US" sz="2800" dirty="0" err="1" smtClean="0"/>
              <a:t>reliabilitas</a:t>
            </a:r>
            <a:r>
              <a:rPr lang="en-US" sz="2800" dirty="0" smtClean="0"/>
              <a:t>  </a:t>
            </a:r>
            <a:r>
              <a:rPr lang="en-US" sz="2800" dirty="0" err="1" smtClean="0"/>
              <a:t>lebih</a:t>
            </a:r>
            <a:r>
              <a:rPr lang="en-US" sz="2800" dirty="0" smtClean="0"/>
              <a:t> </a:t>
            </a:r>
            <a:r>
              <a:rPr lang="en-US" sz="2800" dirty="0" err="1" smtClean="0"/>
              <a:t>besar</a:t>
            </a:r>
            <a:r>
              <a:rPr lang="en-US" sz="2800" dirty="0" smtClean="0"/>
              <a:t> </a:t>
            </a:r>
            <a:r>
              <a:rPr lang="en-US" sz="2800" dirty="0" err="1" smtClean="0"/>
              <a:t>dari</a:t>
            </a:r>
            <a:r>
              <a:rPr lang="en-US" sz="2800" dirty="0" smtClean="0"/>
              <a:t> 0,67 (</a:t>
            </a:r>
            <a:r>
              <a:rPr lang="en-US" sz="2800" dirty="0" err="1" smtClean="0"/>
              <a:t>rlb</a:t>
            </a:r>
            <a:r>
              <a:rPr lang="en-US" sz="2800" dirty="0" smtClean="0"/>
              <a:t> &gt; 0,67)</a:t>
            </a:r>
          </a:p>
          <a:p>
            <a:r>
              <a:rPr lang="en-US" sz="2800" dirty="0" smtClean="0"/>
              <a:t> </a:t>
            </a:r>
            <a:r>
              <a:rPr lang="en-US" sz="2800" i="1" dirty="0" err="1" smtClean="0"/>
              <a:t>latihan</a:t>
            </a:r>
            <a:r>
              <a:rPr lang="en-US" sz="2800" i="1" dirty="0" smtClean="0"/>
              <a:t> </a:t>
            </a:r>
            <a:r>
              <a:rPr lang="en-US" sz="2800" i="1" dirty="0" err="1" smtClean="0"/>
              <a:t>perhitungan</a:t>
            </a:r>
            <a:r>
              <a:rPr lang="en-US" sz="2800" i="1" dirty="0" smtClean="0"/>
              <a:t> (lab </a:t>
            </a:r>
            <a:r>
              <a:rPr lang="en-US" sz="2800" i="1" dirty="0" err="1" smtClean="0"/>
              <a:t>kom</a:t>
            </a:r>
            <a:r>
              <a:rPr lang="en-US" sz="2800" i="1" dirty="0" smtClean="0"/>
              <a:t>)</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1219200"/>
            <a:ext cx="8610600"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UJI NORMALITAS</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609600" y="1981200"/>
            <a:ext cx="7543800" cy="5010602"/>
          </a:xfrm>
          <a:prstGeom prst="rect">
            <a:avLst/>
          </a:prstGeom>
          <a:noFill/>
        </p:spPr>
        <p:txBody>
          <a:bodyPr wrap="square" rtlCol="0">
            <a:spAutoFit/>
          </a:bodyPr>
          <a:lstStyle/>
          <a:p>
            <a:pPr>
              <a:lnSpc>
                <a:spcPct val="90000"/>
              </a:lnSpc>
            </a:pPr>
            <a:r>
              <a:rPr lang="en-US" sz="2800" dirty="0" err="1" smtClean="0"/>
              <a:t>Untuk</a:t>
            </a:r>
            <a:r>
              <a:rPr lang="en-US" sz="2800" dirty="0" smtClean="0"/>
              <a:t> </a:t>
            </a:r>
            <a:r>
              <a:rPr lang="en-US" sz="2800" dirty="0" err="1" smtClean="0"/>
              <a:t>mengetahui</a:t>
            </a:r>
            <a:r>
              <a:rPr lang="en-US" sz="2800" dirty="0" smtClean="0"/>
              <a:t> </a:t>
            </a:r>
            <a:r>
              <a:rPr lang="en-US" sz="2800" dirty="0" err="1" smtClean="0"/>
              <a:t>apakah</a:t>
            </a:r>
            <a:r>
              <a:rPr lang="en-US" sz="2800" dirty="0" smtClean="0"/>
              <a:t> data </a:t>
            </a:r>
            <a:r>
              <a:rPr lang="en-US" sz="2800" dirty="0" err="1" smtClean="0"/>
              <a:t>dalam</a:t>
            </a:r>
            <a:r>
              <a:rPr lang="en-US" sz="2800" dirty="0" smtClean="0"/>
              <a:t> </a:t>
            </a:r>
            <a:r>
              <a:rPr lang="en-US" sz="2800" dirty="0" err="1" smtClean="0"/>
              <a:t>setiap</a:t>
            </a:r>
            <a:r>
              <a:rPr lang="en-US" sz="2800" dirty="0" smtClean="0"/>
              <a:t> </a:t>
            </a:r>
            <a:r>
              <a:rPr lang="en-US" sz="2800" dirty="0" err="1" smtClean="0"/>
              <a:t>variabel</a:t>
            </a:r>
            <a:r>
              <a:rPr lang="en-US" sz="2800" dirty="0" smtClean="0"/>
              <a:t> (</a:t>
            </a:r>
            <a:r>
              <a:rPr lang="en-US" sz="2800" dirty="0" err="1" smtClean="0"/>
              <a:t>independen</a:t>
            </a:r>
            <a:r>
              <a:rPr lang="en-US" sz="2800" dirty="0" smtClean="0"/>
              <a:t>, </a:t>
            </a:r>
            <a:r>
              <a:rPr lang="en-US" sz="2800" dirty="0" err="1" smtClean="0"/>
              <a:t>dependen</a:t>
            </a:r>
            <a:r>
              <a:rPr lang="en-US" sz="2800" dirty="0" smtClean="0"/>
              <a:t>) </a:t>
            </a:r>
            <a:r>
              <a:rPr lang="en-US" sz="2800" dirty="0" err="1" smtClean="0"/>
              <a:t>berdistribusi</a:t>
            </a:r>
            <a:r>
              <a:rPr lang="en-US" sz="2800" dirty="0" smtClean="0"/>
              <a:t> </a:t>
            </a:r>
            <a:r>
              <a:rPr lang="en-US" sz="2800" dirty="0" err="1" smtClean="0"/>
              <a:t>secara</a:t>
            </a:r>
            <a:r>
              <a:rPr lang="en-US" sz="2800" dirty="0" smtClean="0"/>
              <a:t> normal </a:t>
            </a:r>
            <a:r>
              <a:rPr lang="en-US" sz="2800" dirty="0" err="1" smtClean="0"/>
              <a:t>atau</a:t>
            </a:r>
            <a:r>
              <a:rPr lang="en-US" sz="2800" dirty="0" smtClean="0"/>
              <a:t> </a:t>
            </a:r>
            <a:r>
              <a:rPr lang="en-US" sz="2800" dirty="0" err="1" smtClean="0"/>
              <a:t>tidak</a:t>
            </a:r>
            <a:endParaRPr lang="en-US" sz="2800" dirty="0" smtClean="0"/>
          </a:p>
          <a:p>
            <a:pPr>
              <a:lnSpc>
                <a:spcPct val="90000"/>
              </a:lnSpc>
            </a:pPr>
            <a:r>
              <a:rPr lang="en-US" sz="2800" dirty="0" err="1" smtClean="0"/>
              <a:t>Uji</a:t>
            </a:r>
            <a:r>
              <a:rPr lang="en-US" sz="2800" dirty="0" smtClean="0"/>
              <a:t> </a:t>
            </a:r>
            <a:r>
              <a:rPr lang="en-US" sz="2800" dirty="0" err="1" smtClean="0"/>
              <a:t>normalitas</a:t>
            </a:r>
            <a:r>
              <a:rPr lang="en-US" sz="2800" dirty="0" smtClean="0"/>
              <a:t> </a:t>
            </a:r>
            <a:r>
              <a:rPr lang="en-US" sz="2800" dirty="0" err="1" smtClean="0"/>
              <a:t>dapat</a:t>
            </a:r>
            <a:r>
              <a:rPr lang="en-US" sz="2800" dirty="0" smtClean="0"/>
              <a:t> </a:t>
            </a:r>
            <a:r>
              <a:rPr lang="en-US" sz="2800" dirty="0" err="1" smtClean="0"/>
              <a:t>dilihat</a:t>
            </a:r>
            <a:r>
              <a:rPr lang="en-US" sz="2800" dirty="0" smtClean="0"/>
              <a:t> </a:t>
            </a:r>
            <a:r>
              <a:rPr lang="en-US" sz="2800" dirty="0" err="1" smtClean="0"/>
              <a:t>dalam</a:t>
            </a:r>
            <a:r>
              <a:rPr lang="en-US" sz="2800" dirty="0" smtClean="0"/>
              <a:t> </a:t>
            </a:r>
            <a:r>
              <a:rPr lang="en-US" sz="2800" dirty="0" err="1" smtClean="0"/>
              <a:t>beberapa</a:t>
            </a:r>
            <a:r>
              <a:rPr lang="en-US" sz="2800" dirty="0" smtClean="0"/>
              <a:t> </a:t>
            </a:r>
            <a:r>
              <a:rPr lang="en-US" sz="2800" dirty="0" err="1" smtClean="0"/>
              <a:t>hal</a:t>
            </a:r>
            <a:r>
              <a:rPr lang="en-US" sz="2800" dirty="0" smtClean="0"/>
              <a:t> :</a:t>
            </a:r>
          </a:p>
          <a:p>
            <a:pPr lvl="1">
              <a:lnSpc>
                <a:spcPct val="90000"/>
              </a:lnSpc>
            </a:pPr>
            <a:r>
              <a:rPr lang="en-US" sz="2400" dirty="0" err="1" smtClean="0"/>
              <a:t>Grafik</a:t>
            </a:r>
            <a:r>
              <a:rPr lang="en-US" sz="2400" dirty="0" smtClean="0"/>
              <a:t> normal (pp plot): normal </a:t>
            </a:r>
            <a:r>
              <a:rPr lang="en-US" sz="2400" dirty="0" err="1" smtClean="0"/>
              <a:t>jika</a:t>
            </a:r>
            <a:r>
              <a:rPr lang="en-US" sz="2400" dirty="0" smtClean="0"/>
              <a:t> </a:t>
            </a:r>
            <a:r>
              <a:rPr lang="en-US" sz="2400" dirty="0" err="1" smtClean="0"/>
              <a:t>titik-titik</a:t>
            </a:r>
            <a:r>
              <a:rPr lang="en-US" sz="2400" dirty="0" smtClean="0"/>
              <a:t> data </a:t>
            </a:r>
            <a:r>
              <a:rPr lang="en-US" sz="2400" dirty="0" err="1" smtClean="0"/>
              <a:t>menyebar</a:t>
            </a:r>
            <a:r>
              <a:rPr lang="en-US" sz="2400" dirty="0" smtClean="0"/>
              <a:t> </a:t>
            </a:r>
            <a:r>
              <a:rPr lang="en-US" sz="2400" dirty="0" err="1" smtClean="0"/>
              <a:t>mengikuti</a:t>
            </a:r>
            <a:r>
              <a:rPr lang="en-US" sz="2400" dirty="0" smtClean="0"/>
              <a:t> </a:t>
            </a:r>
            <a:r>
              <a:rPr lang="en-US" sz="2400" dirty="0" err="1" smtClean="0"/>
              <a:t>arah</a:t>
            </a:r>
            <a:r>
              <a:rPr lang="en-US" sz="2400" dirty="0" smtClean="0"/>
              <a:t> </a:t>
            </a:r>
            <a:r>
              <a:rPr lang="en-US" sz="2400" dirty="0" err="1" smtClean="0"/>
              <a:t>garis</a:t>
            </a:r>
            <a:r>
              <a:rPr lang="en-US" sz="2400" dirty="0" smtClean="0"/>
              <a:t> diagonal </a:t>
            </a:r>
            <a:r>
              <a:rPr lang="en-US" sz="2400" dirty="0" err="1" smtClean="0"/>
              <a:t>dan</a:t>
            </a:r>
            <a:r>
              <a:rPr lang="en-US" sz="2400" dirty="0" smtClean="0"/>
              <a:t> data </a:t>
            </a:r>
            <a:r>
              <a:rPr lang="en-US" sz="2400" dirty="0" err="1" smtClean="0"/>
              <a:t>dianggap</a:t>
            </a:r>
            <a:r>
              <a:rPr lang="en-US" sz="2400" dirty="0" smtClean="0"/>
              <a:t> </a:t>
            </a:r>
            <a:r>
              <a:rPr lang="en-US" sz="2400" dirty="0" err="1" smtClean="0"/>
              <a:t>tidak</a:t>
            </a:r>
            <a:r>
              <a:rPr lang="en-US" sz="2400" dirty="0" smtClean="0"/>
              <a:t> normal </a:t>
            </a:r>
            <a:r>
              <a:rPr lang="en-US" sz="2400" dirty="0" err="1" smtClean="0"/>
              <a:t>menyebar</a:t>
            </a:r>
            <a:r>
              <a:rPr lang="en-US" sz="2400" dirty="0" smtClean="0"/>
              <a:t> </a:t>
            </a:r>
            <a:r>
              <a:rPr lang="en-US" sz="2400" dirty="0" err="1" smtClean="0"/>
              <a:t>jauh</a:t>
            </a:r>
            <a:r>
              <a:rPr lang="en-US" sz="2400" dirty="0" smtClean="0"/>
              <a:t> </a:t>
            </a:r>
            <a:r>
              <a:rPr lang="en-US" sz="2400" dirty="0" err="1" smtClean="0"/>
              <a:t>dari</a:t>
            </a:r>
            <a:r>
              <a:rPr lang="en-US" sz="2400" dirty="0" smtClean="0"/>
              <a:t> </a:t>
            </a:r>
            <a:r>
              <a:rPr lang="en-US" sz="2400" dirty="0" err="1" smtClean="0"/>
              <a:t>garis</a:t>
            </a:r>
            <a:r>
              <a:rPr lang="en-US" sz="2400" dirty="0" smtClean="0"/>
              <a:t> diagonal</a:t>
            </a:r>
          </a:p>
          <a:p>
            <a:pPr lvl="1">
              <a:lnSpc>
                <a:spcPct val="90000"/>
              </a:lnSpc>
            </a:pPr>
            <a:r>
              <a:rPr lang="en-US" sz="2400" dirty="0" err="1" smtClean="0"/>
              <a:t>Grafik</a:t>
            </a:r>
            <a:r>
              <a:rPr lang="en-US" sz="2400" dirty="0" smtClean="0"/>
              <a:t> histogram: normal </a:t>
            </a:r>
            <a:r>
              <a:rPr lang="en-US" sz="2400" dirty="0" err="1" smtClean="0"/>
              <a:t>jika</a:t>
            </a:r>
            <a:r>
              <a:rPr lang="en-US" sz="2400" dirty="0" smtClean="0"/>
              <a:t> </a:t>
            </a:r>
            <a:r>
              <a:rPr lang="en-US" sz="2400" dirty="0" err="1" smtClean="0"/>
              <a:t>grafik</a:t>
            </a:r>
            <a:r>
              <a:rPr lang="en-US" sz="2400" dirty="0" smtClean="0"/>
              <a:t> histogram </a:t>
            </a:r>
            <a:r>
              <a:rPr lang="en-US" sz="2400" dirty="0" err="1" smtClean="0"/>
              <a:t>menunjukkan</a:t>
            </a:r>
            <a:r>
              <a:rPr lang="en-US" sz="2400" dirty="0" smtClean="0"/>
              <a:t> </a:t>
            </a:r>
            <a:r>
              <a:rPr lang="en-US" sz="2400" dirty="0" err="1" smtClean="0"/>
              <a:t>bentuk</a:t>
            </a:r>
            <a:r>
              <a:rPr lang="en-US" sz="2400" dirty="0" smtClean="0"/>
              <a:t> </a:t>
            </a:r>
            <a:r>
              <a:rPr lang="en-US" sz="2400" dirty="0" err="1" smtClean="0"/>
              <a:t>lonceng</a:t>
            </a:r>
            <a:r>
              <a:rPr lang="en-US" sz="2400" dirty="0" smtClean="0"/>
              <a:t> (bell shape), </a:t>
            </a:r>
            <a:r>
              <a:rPr lang="en-US" sz="2400" dirty="0" err="1" smtClean="0"/>
              <a:t>sedangkan</a:t>
            </a:r>
            <a:r>
              <a:rPr lang="en-US" sz="2400" dirty="0" smtClean="0"/>
              <a:t> </a:t>
            </a:r>
            <a:r>
              <a:rPr lang="en-US" sz="2400" dirty="0" err="1" smtClean="0"/>
              <a:t>tidak</a:t>
            </a:r>
            <a:r>
              <a:rPr lang="en-US" sz="2400" dirty="0" smtClean="0"/>
              <a:t> normal </a:t>
            </a:r>
            <a:r>
              <a:rPr lang="en-US" sz="2400" dirty="0" err="1" smtClean="0"/>
              <a:t>jika</a:t>
            </a:r>
            <a:r>
              <a:rPr lang="en-US" sz="2400" dirty="0" smtClean="0"/>
              <a:t> </a:t>
            </a:r>
            <a:r>
              <a:rPr lang="en-US" sz="2400" dirty="0" err="1" smtClean="0"/>
              <a:t>grafik</a:t>
            </a:r>
            <a:r>
              <a:rPr lang="en-US" sz="2400" dirty="0" smtClean="0"/>
              <a:t> </a:t>
            </a:r>
            <a:r>
              <a:rPr lang="en-US" sz="2400" dirty="0" err="1" smtClean="0"/>
              <a:t>tidak</a:t>
            </a:r>
            <a:r>
              <a:rPr lang="en-US" sz="2400" dirty="0" smtClean="0"/>
              <a:t> </a:t>
            </a:r>
            <a:r>
              <a:rPr lang="en-US" sz="2400" dirty="0" err="1" smtClean="0"/>
              <a:t>menunjukkan</a:t>
            </a:r>
            <a:r>
              <a:rPr lang="en-US" sz="2400" dirty="0" smtClean="0"/>
              <a:t> </a:t>
            </a:r>
            <a:r>
              <a:rPr lang="en-US" sz="2400" dirty="0" err="1" smtClean="0"/>
              <a:t>distribusi</a:t>
            </a:r>
            <a:r>
              <a:rPr lang="en-US" sz="2400" dirty="0" smtClean="0"/>
              <a:t> normal (</a:t>
            </a:r>
            <a:r>
              <a:rPr lang="en-US" sz="2400" dirty="0" err="1" smtClean="0"/>
              <a:t>menceng</a:t>
            </a:r>
            <a:r>
              <a:rPr lang="en-US" sz="2400" dirty="0" smtClean="0"/>
              <a:t>)</a:t>
            </a:r>
          </a:p>
          <a:p>
            <a:pPr marL="609600" indent="-609600"/>
            <a:r>
              <a:rPr lang="en-US" sz="2800" b="1" dirty="0" smtClean="0"/>
              <a: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1219200"/>
            <a:ext cx="8610600"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UJI AUTOKORELASI</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1524000" y="2438400"/>
            <a:ext cx="6400800" cy="369332"/>
          </a:xfrm>
          <a:prstGeom prst="rect">
            <a:avLst/>
          </a:prstGeom>
          <a:noFill/>
        </p:spPr>
        <p:txBody>
          <a:bodyPr wrap="square" rtlCol="0">
            <a:spAutoFit/>
          </a:bodyPr>
          <a:lstStyle/>
          <a:p>
            <a:endParaRPr lang="en-US" dirty="0"/>
          </a:p>
        </p:txBody>
      </p:sp>
      <p:sp>
        <p:nvSpPr>
          <p:cNvPr id="8" name="TextBox 7"/>
          <p:cNvSpPr txBox="1"/>
          <p:nvPr/>
        </p:nvSpPr>
        <p:spPr>
          <a:xfrm>
            <a:off x="304800" y="2133600"/>
            <a:ext cx="8382000" cy="3785652"/>
          </a:xfrm>
          <a:prstGeom prst="rect">
            <a:avLst/>
          </a:prstGeom>
          <a:noFill/>
        </p:spPr>
        <p:txBody>
          <a:bodyPr wrap="square" rtlCol="0">
            <a:spAutoFit/>
          </a:bodyPr>
          <a:lstStyle/>
          <a:p>
            <a:r>
              <a:rPr lang="en-US" sz="2400" b="1" dirty="0" err="1" smtClean="0"/>
              <a:t>Uji</a:t>
            </a:r>
            <a:r>
              <a:rPr lang="en-US" sz="2400" b="1" dirty="0" smtClean="0"/>
              <a:t> </a:t>
            </a:r>
            <a:r>
              <a:rPr lang="en-US" sz="2400" b="1" dirty="0" err="1" smtClean="0"/>
              <a:t>autokorelasi</a:t>
            </a:r>
            <a:r>
              <a:rPr lang="en-US" sz="2400" b="1" dirty="0" smtClean="0"/>
              <a:t> </a:t>
            </a:r>
            <a:r>
              <a:rPr lang="en-US" sz="2400" b="1" dirty="0" err="1" smtClean="0"/>
              <a:t>adalah</a:t>
            </a:r>
            <a:r>
              <a:rPr lang="en-US" sz="2400" b="1" dirty="0" smtClean="0"/>
              <a:t> </a:t>
            </a:r>
            <a:r>
              <a:rPr lang="en-US" sz="2400" b="1" dirty="0" err="1" smtClean="0"/>
              <a:t>suatu</a:t>
            </a:r>
            <a:r>
              <a:rPr lang="en-US" sz="2400" b="1" dirty="0" smtClean="0"/>
              <a:t> </a:t>
            </a:r>
            <a:r>
              <a:rPr lang="en-US" sz="2400" b="1" dirty="0" err="1" smtClean="0"/>
              <a:t>bentuk</a:t>
            </a:r>
            <a:r>
              <a:rPr lang="en-US" sz="2400" b="1" dirty="0" smtClean="0"/>
              <a:t> </a:t>
            </a:r>
            <a:r>
              <a:rPr lang="en-US" sz="2400" b="1" dirty="0" err="1" smtClean="0"/>
              <a:t>pengujian</a:t>
            </a:r>
            <a:r>
              <a:rPr lang="en-US" sz="2400" b="1" dirty="0" smtClean="0"/>
              <a:t> </a:t>
            </a:r>
            <a:r>
              <a:rPr lang="en-US" sz="2400" b="1" dirty="0" err="1" smtClean="0"/>
              <a:t>terhadap</a:t>
            </a:r>
            <a:r>
              <a:rPr lang="en-US" sz="2400" b="1" dirty="0" smtClean="0"/>
              <a:t> </a:t>
            </a:r>
            <a:r>
              <a:rPr lang="en-US" sz="2400" b="1" dirty="0" err="1" smtClean="0"/>
              <a:t>kualitas</a:t>
            </a:r>
            <a:r>
              <a:rPr lang="en-US" sz="2400" b="1" dirty="0" smtClean="0"/>
              <a:t> data </a:t>
            </a:r>
            <a:r>
              <a:rPr lang="en-US" sz="2400" b="1" dirty="0" err="1" smtClean="0"/>
              <a:t>sekunder</a:t>
            </a:r>
            <a:r>
              <a:rPr lang="en-US" sz="2400" b="1" dirty="0" smtClean="0"/>
              <a:t>, </a:t>
            </a:r>
            <a:r>
              <a:rPr lang="en-US" sz="2400" b="1" dirty="0" err="1" smtClean="0"/>
              <a:t>dengan</a:t>
            </a:r>
            <a:r>
              <a:rPr lang="en-US" sz="2400" b="1" dirty="0" smtClean="0"/>
              <a:t> </a:t>
            </a:r>
            <a:r>
              <a:rPr lang="en-US" sz="2400" b="1" dirty="0" err="1" smtClean="0"/>
              <a:t>tujuan</a:t>
            </a:r>
            <a:r>
              <a:rPr lang="en-US" sz="2400" b="1" dirty="0" smtClean="0"/>
              <a:t> </a:t>
            </a:r>
            <a:r>
              <a:rPr lang="en-US" sz="2400" b="1" dirty="0" err="1" smtClean="0"/>
              <a:t>untuk</a:t>
            </a:r>
            <a:r>
              <a:rPr lang="en-US" sz="2400" b="1" dirty="0" smtClean="0"/>
              <a:t> </a:t>
            </a:r>
            <a:r>
              <a:rPr lang="en-US" sz="2400" b="1" dirty="0" err="1" smtClean="0"/>
              <a:t>melihat</a:t>
            </a:r>
            <a:r>
              <a:rPr lang="en-US" sz="2400" b="1" dirty="0" smtClean="0"/>
              <a:t> </a:t>
            </a:r>
            <a:r>
              <a:rPr lang="en-US" sz="2400" b="1" dirty="0" err="1" smtClean="0"/>
              <a:t>ada</a:t>
            </a:r>
            <a:r>
              <a:rPr lang="en-US" sz="2400" b="1" dirty="0" smtClean="0"/>
              <a:t> </a:t>
            </a:r>
            <a:r>
              <a:rPr lang="en-US" sz="2400" b="1" dirty="0" err="1" smtClean="0"/>
              <a:t>tidaknya</a:t>
            </a:r>
            <a:r>
              <a:rPr lang="en-US" sz="2400" b="1" dirty="0" smtClean="0"/>
              <a:t> </a:t>
            </a:r>
            <a:r>
              <a:rPr lang="en-US" sz="2400" b="1" dirty="0" err="1" smtClean="0"/>
              <a:t>hubungan</a:t>
            </a:r>
            <a:r>
              <a:rPr lang="en-US" sz="2400" b="1" dirty="0" smtClean="0"/>
              <a:t> yang </a:t>
            </a:r>
            <a:r>
              <a:rPr lang="en-US" sz="2400" b="1" dirty="0" err="1" smtClean="0"/>
              <a:t>terjadi</a:t>
            </a:r>
            <a:r>
              <a:rPr lang="en-US" sz="2400" b="1" dirty="0" smtClean="0"/>
              <a:t> </a:t>
            </a:r>
            <a:r>
              <a:rPr lang="en-US" sz="2400" b="1" dirty="0" err="1" smtClean="0"/>
              <a:t>diantara</a:t>
            </a:r>
            <a:r>
              <a:rPr lang="en-US" sz="2400" b="1" dirty="0" smtClean="0"/>
              <a:t> </a:t>
            </a:r>
            <a:r>
              <a:rPr lang="en-US" sz="2400" b="1" dirty="0" err="1" smtClean="0"/>
              <a:t>anggota-anggota</a:t>
            </a:r>
            <a:r>
              <a:rPr lang="en-US" sz="2400" b="1" dirty="0" smtClean="0"/>
              <a:t> </a:t>
            </a:r>
            <a:r>
              <a:rPr lang="en-US" sz="2400" b="1" dirty="0" err="1" smtClean="0"/>
              <a:t>dari</a:t>
            </a:r>
            <a:r>
              <a:rPr lang="en-US" sz="2400" b="1" dirty="0" smtClean="0"/>
              <a:t> </a:t>
            </a:r>
            <a:r>
              <a:rPr lang="en-US" sz="2400" b="1" dirty="0" err="1" smtClean="0"/>
              <a:t>serangkaian</a:t>
            </a:r>
            <a:r>
              <a:rPr lang="en-US" sz="2400" b="1" dirty="0" smtClean="0"/>
              <a:t> data  </a:t>
            </a:r>
            <a:r>
              <a:rPr lang="en-US" sz="2400" b="1" dirty="0" err="1" smtClean="0"/>
              <a:t>atau</a:t>
            </a:r>
            <a:r>
              <a:rPr lang="en-US" sz="2400" b="1" dirty="0" smtClean="0"/>
              <a:t> </a:t>
            </a:r>
            <a:r>
              <a:rPr lang="en-US" sz="2400" b="1" dirty="0" err="1" smtClean="0"/>
              <a:t>pengamatan</a:t>
            </a:r>
            <a:r>
              <a:rPr lang="en-US" sz="2400" b="1" dirty="0" smtClean="0"/>
              <a:t> yang </a:t>
            </a:r>
            <a:r>
              <a:rPr lang="en-US" sz="2400" b="1" dirty="0" err="1" smtClean="0"/>
              <a:t>tersusun</a:t>
            </a:r>
            <a:r>
              <a:rPr lang="en-US" sz="2400" b="1" dirty="0" smtClean="0"/>
              <a:t> </a:t>
            </a:r>
            <a:r>
              <a:rPr lang="en-US" sz="2400" b="1" dirty="0" err="1" smtClean="0"/>
              <a:t>dalam</a:t>
            </a:r>
            <a:r>
              <a:rPr lang="en-US" sz="2400" b="1" dirty="0" smtClean="0"/>
              <a:t> </a:t>
            </a:r>
            <a:r>
              <a:rPr lang="en-US" sz="2400" b="1" dirty="0" err="1" smtClean="0"/>
              <a:t>rangkaian</a:t>
            </a:r>
            <a:r>
              <a:rPr lang="en-US" sz="2400" b="1" dirty="0" smtClean="0"/>
              <a:t> </a:t>
            </a:r>
            <a:r>
              <a:rPr lang="en-US" sz="2400" b="1" dirty="0" err="1" smtClean="0"/>
              <a:t>waktu</a:t>
            </a:r>
            <a:r>
              <a:rPr lang="en-US" sz="2400" b="1" dirty="0" smtClean="0"/>
              <a:t>. </a:t>
            </a:r>
            <a:r>
              <a:rPr lang="en-US" sz="2400" b="1" dirty="0" err="1" smtClean="0"/>
              <a:t>Secara</a:t>
            </a:r>
            <a:r>
              <a:rPr lang="en-US" sz="2400" b="1" dirty="0" smtClean="0"/>
              <a:t> </a:t>
            </a:r>
            <a:r>
              <a:rPr lang="en-US" sz="2400" b="1" dirty="0" err="1" smtClean="0"/>
              <a:t>konsep</a:t>
            </a:r>
            <a:r>
              <a:rPr lang="en-US" sz="2400" b="1" dirty="0" smtClean="0"/>
              <a:t>, </a:t>
            </a:r>
            <a:r>
              <a:rPr lang="en-US" sz="2400" b="1" dirty="0" err="1" smtClean="0"/>
              <a:t>suatu</a:t>
            </a:r>
            <a:r>
              <a:rPr lang="en-US" sz="2400" b="1" dirty="0" smtClean="0"/>
              <a:t> </a:t>
            </a:r>
            <a:r>
              <a:rPr lang="en-US" sz="2400" b="1" dirty="0" err="1" smtClean="0"/>
              <a:t>kelompok</a:t>
            </a:r>
            <a:r>
              <a:rPr lang="en-US" sz="2400" b="1" dirty="0" smtClean="0"/>
              <a:t> data </a:t>
            </a:r>
            <a:r>
              <a:rPr lang="en-US" sz="2400" b="1" dirty="0" err="1" smtClean="0"/>
              <a:t>dinyatakan</a:t>
            </a:r>
            <a:r>
              <a:rPr lang="en-US" sz="2400" b="1" dirty="0" smtClean="0"/>
              <a:t> </a:t>
            </a:r>
            <a:r>
              <a:rPr lang="en-US" sz="2400" b="1" dirty="0" err="1" smtClean="0"/>
              <a:t>tidak</a:t>
            </a:r>
            <a:r>
              <a:rPr lang="en-US" sz="2400" b="1" dirty="0" smtClean="0"/>
              <a:t> </a:t>
            </a:r>
            <a:r>
              <a:rPr lang="en-US" sz="2400" b="1" dirty="0" err="1" smtClean="0"/>
              <a:t>terjadi</a:t>
            </a:r>
            <a:r>
              <a:rPr lang="en-US" sz="2400" b="1" dirty="0" smtClean="0"/>
              <a:t> </a:t>
            </a:r>
            <a:r>
              <a:rPr lang="en-US" sz="2400" b="1" dirty="0" err="1" smtClean="0"/>
              <a:t>autokorelasi</a:t>
            </a:r>
            <a:r>
              <a:rPr lang="en-US" sz="2400" b="1" dirty="0" smtClean="0"/>
              <a:t> </a:t>
            </a:r>
            <a:r>
              <a:rPr lang="en-US" sz="2400" b="1" dirty="0" err="1" smtClean="0"/>
              <a:t>apabila</a:t>
            </a:r>
            <a:r>
              <a:rPr lang="en-US" sz="2400" b="1" dirty="0" smtClean="0"/>
              <a:t> data </a:t>
            </a:r>
            <a:r>
              <a:rPr lang="en-US" sz="2400" b="1" dirty="0" err="1" smtClean="0"/>
              <a:t>periode</a:t>
            </a:r>
            <a:r>
              <a:rPr lang="en-US" sz="2400" b="1" dirty="0" smtClean="0"/>
              <a:t> </a:t>
            </a:r>
            <a:r>
              <a:rPr lang="en-US" sz="2400" b="1" dirty="0" err="1" smtClean="0"/>
              <a:t>ke</a:t>
            </a:r>
            <a:r>
              <a:rPr lang="en-US" sz="2400" b="1" dirty="0" smtClean="0"/>
              <a:t>-n </a:t>
            </a:r>
            <a:r>
              <a:rPr lang="en-US" sz="2400" b="1" dirty="0" err="1" smtClean="0"/>
              <a:t>tidak</a:t>
            </a:r>
            <a:r>
              <a:rPr lang="en-US" sz="2400" b="1" dirty="0" smtClean="0"/>
              <a:t> </a:t>
            </a:r>
            <a:r>
              <a:rPr lang="en-US" sz="2400" b="1" dirty="0" err="1" smtClean="0"/>
              <a:t>dipengaruhi</a:t>
            </a:r>
            <a:r>
              <a:rPr lang="en-US" sz="2400" b="1" dirty="0" smtClean="0"/>
              <a:t> </a:t>
            </a:r>
            <a:r>
              <a:rPr lang="en-US" sz="2400" b="1" dirty="0" err="1" smtClean="0"/>
              <a:t>oleh</a:t>
            </a:r>
            <a:r>
              <a:rPr lang="en-US" sz="2400" b="1" dirty="0" smtClean="0"/>
              <a:t> data </a:t>
            </a:r>
            <a:r>
              <a:rPr lang="en-US" sz="2400" b="1" dirty="0" err="1" smtClean="0"/>
              <a:t>pada</a:t>
            </a:r>
            <a:r>
              <a:rPr lang="en-US" sz="2400" b="1" dirty="0" smtClean="0"/>
              <a:t> </a:t>
            </a:r>
            <a:r>
              <a:rPr lang="en-US" sz="2400" b="1" dirty="0" err="1" smtClean="0"/>
              <a:t>perionde</a:t>
            </a:r>
            <a:r>
              <a:rPr lang="en-US" sz="2400" b="1" dirty="0" smtClean="0"/>
              <a:t> n – t, </a:t>
            </a:r>
            <a:r>
              <a:rPr lang="en-US" sz="2400" b="1" dirty="0" err="1" smtClean="0"/>
              <a:t>atau</a:t>
            </a:r>
            <a:r>
              <a:rPr lang="en-US" sz="2400" b="1" dirty="0" smtClean="0"/>
              <a:t> </a:t>
            </a:r>
            <a:r>
              <a:rPr lang="en-US" sz="2400" b="1" dirty="0" err="1" smtClean="0"/>
              <a:t>periode-periode</a:t>
            </a:r>
            <a:r>
              <a:rPr lang="en-US" sz="2400" b="1" dirty="0" smtClean="0"/>
              <a:t> </a:t>
            </a:r>
            <a:r>
              <a:rPr lang="en-US" sz="2400" b="1" dirty="0" err="1" smtClean="0"/>
              <a:t>sebelumnya</a:t>
            </a:r>
            <a:r>
              <a:rPr lang="en-US" sz="2400" b="1" dirty="0" smtClean="0"/>
              <a:t>. </a:t>
            </a:r>
            <a:r>
              <a:rPr lang="en-US" sz="2400" b="1" dirty="0" err="1" smtClean="0"/>
              <a:t>Secara</a:t>
            </a:r>
            <a:r>
              <a:rPr lang="en-US" sz="2400" b="1" dirty="0" smtClean="0"/>
              <a:t> </a:t>
            </a:r>
            <a:r>
              <a:rPr lang="en-US" sz="2400" b="1" dirty="0" err="1" smtClean="0"/>
              <a:t>statistik</a:t>
            </a:r>
            <a:r>
              <a:rPr lang="en-US" sz="2400" b="1" dirty="0" smtClean="0"/>
              <a:t>, </a:t>
            </a:r>
            <a:r>
              <a:rPr lang="en-US" sz="2400" b="1" dirty="0" err="1" smtClean="0"/>
              <a:t>suatu</a:t>
            </a:r>
            <a:r>
              <a:rPr lang="en-US" sz="2400" b="1" dirty="0" smtClean="0"/>
              <a:t> </a:t>
            </a:r>
            <a:r>
              <a:rPr lang="en-US" sz="2400" b="1" dirty="0" err="1" smtClean="0"/>
              <a:t>kelompok</a:t>
            </a:r>
            <a:r>
              <a:rPr lang="en-US" sz="2400" b="1" dirty="0" smtClean="0"/>
              <a:t> data </a:t>
            </a:r>
            <a:r>
              <a:rPr lang="en-US" sz="2400" b="1" dirty="0" err="1" smtClean="0"/>
              <a:t>dinyatakan</a:t>
            </a:r>
            <a:r>
              <a:rPr lang="en-US" sz="2400" b="1" dirty="0" smtClean="0"/>
              <a:t> </a:t>
            </a:r>
            <a:r>
              <a:rPr lang="en-US" sz="2400" b="1" dirty="0" err="1" smtClean="0"/>
              <a:t>tidak</a:t>
            </a:r>
            <a:r>
              <a:rPr lang="en-US" sz="2400" b="1" dirty="0" smtClean="0"/>
              <a:t> </a:t>
            </a:r>
            <a:r>
              <a:rPr lang="en-US" sz="2400" b="1" dirty="0" err="1" smtClean="0"/>
              <a:t>terjadi</a:t>
            </a:r>
            <a:r>
              <a:rPr lang="en-US" sz="2400" b="1" dirty="0" smtClean="0"/>
              <a:t> auto </a:t>
            </a:r>
            <a:r>
              <a:rPr lang="en-US" sz="2400" b="1" dirty="0" err="1" smtClean="0"/>
              <a:t>korelasi</a:t>
            </a:r>
            <a:r>
              <a:rPr lang="en-US" sz="2400" b="1" dirty="0" smtClean="0"/>
              <a:t> </a:t>
            </a:r>
            <a:r>
              <a:rPr lang="en-US" sz="2400" b="1" dirty="0" err="1" smtClean="0"/>
              <a:t>jika</a:t>
            </a:r>
            <a:r>
              <a:rPr lang="en-US" sz="2400" b="1" dirty="0" smtClean="0"/>
              <a:t> </a:t>
            </a:r>
            <a:r>
              <a:rPr lang="en-US" sz="2400" b="1" dirty="0" err="1" smtClean="0"/>
              <a:t>memiliki</a:t>
            </a:r>
            <a:r>
              <a:rPr lang="en-US" sz="2400" b="1" dirty="0" smtClean="0"/>
              <a:t> </a:t>
            </a:r>
            <a:r>
              <a:rPr lang="en-US" sz="2400" b="1" dirty="0" err="1" smtClean="0"/>
              <a:t>nilai</a:t>
            </a:r>
            <a:r>
              <a:rPr lang="en-US" sz="2400" b="1" dirty="0" smtClean="0"/>
              <a:t> </a:t>
            </a:r>
            <a:r>
              <a:rPr lang="en-US" sz="2400" b="1" dirty="0" err="1" smtClean="0"/>
              <a:t>statistik</a:t>
            </a:r>
            <a:r>
              <a:rPr lang="en-US" sz="2400" b="1" dirty="0" smtClean="0"/>
              <a:t> </a:t>
            </a:r>
            <a:r>
              <a:rPr lang="en-US" sz="2400" b="1" dirty="0" err="1" smtClean="0"/>
              <a:t>tertentu</a:t>
            </a:r>
            <a:endParaRPr lang="en-US" sz="24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1219200"/>
            <a:ext cx="8610600"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MULTIKOLINEARITAS</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457200" y="1981200"/>
            <a:ext cx="7391400" cy="4505849"/>
          </a:xfrm>
          <a:prstGeom prst="rect">
            <a:avLst/>
          </a:prstGeom>
          <a:noFill/>
        </p:spPr>
        <p:txBody>
          <a:bodyPr wrap="square" rtlCol="0">
            <a:spAutoFit/>
          </a:bodyPr>
          <a:lstStyle/>
          <a:p>
            <a:pPr>
              <a:lnSpc>
                <a:spcPct val="80000"/>
              </a:lnSpc>
            </a:pPr>
            <a:r>
              <a:rPr lang="en-US" sz="2800" dirty="0" err="1" smtClean="0"/>
              <a:t>Untuk</a:t>
            </a:r>
            <a:r>
              <a:rPr lang="en-US" sz="2800" dirty="0" smtClean="0"/>
              <a:t> </a:t>
            </a:r>
            <a:r>
              <a:rPr lang="en-US" sz="2800" dirty="0" err="1" smtClean="0"/>
              <a:t>mengetahui</a:t>
            </a:r>
            <a:r>
              <a:rPr lang="en-US" sz="2800" dirty="0" smtClean="0"/>
              <a:t> </a:t>
            </a:r>
            <a:r>
              <a:rPr lang="en-US" sz="2800" dirty="0" err="1" smtClean="0"/>
              <a:t>apakah</a:t>
            </a:r>
            <a:r>
              <a:rPr lang="en-US" sz="2800" dirty="0" smtClean="0"/>
              <a:t> </a:t>
            </a:r>
            <a:r>
              <a:rPr lang="en-US" sz="2800" dirty="0" err="1" smtClean="0"/>
              <a:t>terjadi</a:t>
            </a:r>
            <a:r>
              <a:rPr lang="en-US" sz="2800" dirty="0" smtClean="0"/>
              <a:t> </a:t>
            </a:r>
            <a:r>
              <a:rPr lang="en-US" sz="2800" dirty="0" err="1" smtClean="0"/>
              <a:t>korelasi</a:t>
            </a:r>
            <a:r>
              <a:rPr lang="en-US" sz="2800" dirty="0" smtClean="0"/>
              <a:t> </a:t>
            </a:r>
            <a:r>
              <a:rPr lang="en-US" sz="2800" dirty="0" err="1" smtClean="0"/>
              <a:t>di</a:t>
            </a:r>
            <a:r>
              <a:rPr lang="en-US" sz="2800" dirty="0" smtClean="0"/>
              <a:t> </a:t>
            </a:r>
            <a:r>
              <a:rPr lang="en-US" sz="2800" dirty="0" err="1" smtClean="0"/>
              <a:t>antara</a:t>
            </a:r>
            <a:r>
              <a:rPr lang="en-US" sz="2800" dirty="0" smtClean="0"/>
              <a:t> </a:t>
            </a:r>
            <a:r>
              <a:rPr lang="en-US" sz="2800" dirty="0" err="1" smtClean="0"/>
              <a:t>variabel</a:t>
            </a:r>
            <a:r>
              <a:rPr lang="en-US" sz="2800" dirty="0" smtClean="0"/>
              <a:t> </a:t>
            </a:r>
            <a:r>
              <a:rPr lang="en-US" sz="2800" dirty="0" err="1" smtClean="0"/>
              <a:t>bebas</a:t>
            </a:r>
            <a:r>
              <a:rPr lang="en-US" sz="2800" dirty="0" smtClean="0"/>
              <a:t>. (data yang </a:t>
            </a:r>
            <a:r>
              <a:rPr lang="en-US" sz="2800" dirty="0" err="1" smtClean="0"/>
              <a:t>baik</a:t>
            </a:r>
            <a:r>
              <a:rPr lang="en-US" sz="2800" dirty="0" smtClean="0"/>
              <a:t> </a:t>
            </a:r>
            <a:r>
              <a:rPr lang="en-US" sz="2800" dirty="0" err="1" smtClean="0"/>
              <a:t>adalah</a:t>
            </a:r>
            <a:r>
              <a:rPr lang="en-US" sz="2800" dirty="0" smtClean="0"/>
              <a:t> data yang </a:t>
            </a:r>
            <a:r>
              <a:rPr lang="en-US" sz="2800" dirty="0" err="1" smtClean="0"/>
              <a:t>bebas</a:t>
            </a:r>
            <a:r>
              <a:rPr lang="en-US" sz="2800" dirty="0" smtClean="0"/>
              <a:t> </a:t>
            </a:r>
            <a:r>
              <a:rPr lang="en-US" sz="2800" dirty="0" err="1" smtClean="0"/>
              <a:t>dari</a:t>
            </a:r>
            <a:r>
              <a:rPr lang="en-US" sz="2800" dirty="0" smtClean="0"/>
              <a:t> </a:t>
            </a:r>
            <a:r>
              <a:rPr lang="en-US" sz="2800" dirty="0" err="1" smtClean="0"/>
              <a:t>korelasi</a:t>
            </a:r>
            <a:r>
              <a:rPr lang="en-US" sz="2800" dirty="0" smtClean="0"/>
              <a:t> </a:t>
            </a:r>
            <a:r>
              <a:rPr lang="en-US" sz="2800" dirty="0" err="1" smtClean="0"/>
              <a:t>antara</a:t>
            </a:r>
            <a:r>
              <a:rPr lang="en-US" sz="2800" dirty="0" smtClean="0"/>
              <a:t> </a:t>
            </a:r>
            <a:r>
              <a:rPr lang="en-US" sz="2800" dirty="0" err="1" smtClean="0"/>
              <a:t>variabel</a:t>
            </a:r>
            <a:r>
              <a:rPr lang="en-US" sz="2800" dirty="0" smtClean="0"/>
              <a:t> </a:t>
            </a:r>
            <a:r>
              <a:rPr lang="en-US" sz="2800" dirty="0" err="1" smtClean="0"/>
              <a:t>bebas</a:t>
            </a:r>
            <a:r>
              <a:rPr lang="en-US" sz="2800" dirty="0" smtClean="0"/>
              <a:t>)</a:t>
            </a:r>
          </a:p>
          <a:p>
            <a:pPr>
              <a:lnSpc>
                <a:spcPct val="80000"/>
              </a:lnSpc>
            </a:pPr>
            <a:r>
              <a:rPr lang="en-US" sz="2800" dirty="0" err="1" smtClean="0"/>
              <a:t>Pengujian</a:t>
            </a:r>
            <a:r>
              <a:rPr lang="en-US" sz="2800" dirty="0" smtClean="0"/>
              <a:t> </a:t>
            </a:r>
            <a:r>
              <a:rPr lang="en-US" sz="2800" dirty="0" err="1" smtClean="0"/>
              <a:t>multikoliniaritas</a:t>
            </a:r>
            <a:r>
              <a:rPr lang="en-US" sz="2800" dirty="0" smtClean="0"/>
              <a:t> </a:t>
            </a:r>
            <a:r>
              <a:rPr lang="en-US" sz="2800" dirty="0" err="1" smtClean="0"/>
              <a:t>dapat</a:t>
            </a:r>
            <a:r>
              <a:rPr lang="en-US" sz="2800" dirty="0" smtClean="0"/>
              <a:t> </a:t>
            </a:r>
            <a:r>
              <a:rPr lang="en-US" sz="2800" dirty="0" err="1" smtClean="0"/>
              <a:t>dilakukan</a:t>
            </a:r>
            <a:r>
              <a:rPr lang="en-US" sz="2800" dirty="0" smtClean="0"/>
              <a:t> </a:t>
            </a:r>
            <a:r>
              <a:rPr lang="en-US" sz="2800" dirty="0" err="1" smtClean="0"/>
              <a:t>dengan</a:t>
            </a:r>
            <a:r>
              <a:rPr lang="en-US" sz="2800" dirty="0" smtClean="0"/>
              <a:t> </a:t>
            </a:r>
            <a:r>
              <a:rPr lang="en-US" sz="2800" dirty="0" err="1" smtClean="0"/>
              <a:t>cara</a:t>
            </a:r>
            <a:r>
              <a:rPr lang="en-US" sz="2800" dirty="0" smtClean="0"/>
              <a:t> :</a:t>
            </a:r>
          </a:p>
          <a:p>
            <a:pPr lvl="1">
              <a:lnSpc>
                <a:spcPct val="80000"/>
              </a:lnSpc>
            </a:pPr>
            <a:r>
              <a:rPr lang="en-US" sz="2400" dirty="0" err="1" smtClean="0"/>
              <a:t>Mendeteksi</a:t>
            </a:r>
            <a:r>
              <a:rPr lang="en-US" sz="2400" dirty="0" smtClean="0"/>
              <a:t> </a:t>
            </a:r>
            <a:r>
              <a:rPr lang="en-US" sz="2400" dirty="0" err="1" smtClean="0"/>
              <a:t>nilai</a:t>
            </a:r>
            <a:r>
              <a:rPr lang="en-US" sz="2400" dirty="0" smtClean="0"/>
              <a:t> R2=&gt; </a:t>
            </a:r>
            <a:r>
              <a:rPr lang="en-US" sz="2400" dirty="0" err="1" smtClean="0"/>
              <a:t>jika</a:t>
            </a:r>
            <a:r>
              <a:rPr lang="en-US" sz="2400" dirty="0" smtClean="0"/>
              <a:t> </a:t>
            </a:r>
            <a:r>
              <a:rPr lang="en-US" sz="2400" dirty="0" err="1" smtClean="0"/>
              <a:t>nilai</a:t>
            </a:r>
            <a:r>
              <a:rPr lang="en-US" sz="2400" dirty="0" smtClean="0"/>
              <a:t> R2 </a:t>
            </a:r>
            <a:r>
              <a:rPr lang="en-US" sz="2400" dirty="0" err="1" smtClean="0"/>
              <a:t>lebih</a:t>
            </a:r>
            <a:r>
              <a:rPr lang="en-US" sz="2400" dirty="0" smtClean="0"/>
              <a:t> </a:t>
            </a:r>
            <a:r>
              <a:rPr lang="en-US" sz="2400" dirty="0" err="1" smtClean="0"/>
              <a:t>dari</a:t>
            </a:r>
            <a:r>
              <a:rPr lang="en-US" sz="2400" dirty="0" smtClean="0"/>
              <a:t> 0,70 (70 %) </a:t>
            </a:r>
            <a:r>
              <a:rPr lang="en-US" sz="2400" dirty="0" err="1" smtClean="0"/>
              <a:t>terdapat</a:t>
            </a:r>
            <a:r>
              <a:rPr lang="en-US" sz="2400" dirty="0" smtClean="0"/>
              <a:t> </a:t>
            </a:r>
            <a:r>
              <a:rPr lang="en-US" sz="2400" dirty="0" err="1" smtClean="0"/>
              <a:t>kecenderungan</a:t>
            </a:r>
            <a:r>
              <a:rPr lang="en-US" sz="2400" dirty="0" smtClean="0"/>
              <a:t> </a:t>
            </a:r>
            <a:r>
              <a:rPr lang="en-US" sz="2400" dirty="0" err="1" smtClean="0"/>
              <a:t>adanya</a:t>
            </a:r>
            <a:r>
              <a:rPr lang="en-US" sz="2400" dirty="0" smtClean="0"/>
              <a:t> </a:t>
            </a:r>
            <a:r>
              <a:rPr lang="en-US" sz="2400" dirty="0" err="1" smtClean="0"/>
              <a:t>multiko</a:t>
            </a:r>
            <a:r>
              <a:rPr lang="en-US" sz="2400" dirty="0" smtClean="0"/>
              <a:t> </a:t>
            </a:r>
            <a:r>
              <a:rPr lang="en-US" sz="2400" dirty="0" err="1" smtClean="0"/>
              <a:t>atau</a:t>
            </a:r>
            <a:r>
              <a:rPr lang="en-US" sz="2400" dirty="0" smtClean="0"/>
              <a:t> </a:t>
            </a:r>
          </a:p>
          <a:p>
            <a:pPr lvl="1">
              <a:lnSpc>
                <a:spcPct val="80000"/>
              </a:lnSpc>
            </a:pPr>
            <a:r>
              <a:rPr lang="en-US" sz="2400" dirty="0" err="1" smtClean="0"/>
              <a:t>Nilai</a:t>
            </a:r>
            <a:r>
              <a:rPr lang="en-US" sz="2400" dirty="0" smtClean="0"/>
              <a:t> Tolerance(</a:t>
            </a:r>
            <a:r>
              <a:rPr lang="en-US" sz="2400" dirty="0" err="1" smtClean="0"/>
              <a:t>Tol</a:t>
            </a:r>
            <a:r>
              <a:rPr lang="en-US" sz="2400" dirty="0" smtClean="0"/>
              <a:t>) =&gt; </a:t>
            </a:r>
            <a:r>
              <a:rPr lang="en-US" sz="2400" dirty="0" err="1" smtClean="0"/>
              <a:t>kecenderungan</a:t>
            </a:r>
            <a:r>
              <a:rPr lang="en-US" sz="2400" dirty="0" smtClean="0"/>
              <a:t> </a:t>
            </a:r>
            <a:r>
              <a:rPr lang="en-US" sz="2400" dirty="0" err="1" smtClean="0"/>
              <a:t>terdapat</a:t>
            </a:r>
            <a:r>
              <a:rPr lang="en-US" sz="2400" dirty="0" smtClean="0"/>
              <a:t> </a:t>
            </a:r>
            <a:r>
              <a:rPr lang="en-US" sz="2400" dirty="0" err="1" smtClean="0"/>
              <a:t>multiko</a:t>
            </a:r>
            <a:r>
              <a:rPr lang="en-US" sz="2400" dirty="0" smtClean="0"/>
              <a:t> </a:t>
            </a:r>
            <a:r>
              <a:rPr lang="en-US" sz="2400" dirty="0" err="1" smtClean="0"/>
              <a:t>jika</a:t>
            </a:r>
            <a:r>
              <a:rPr lang="en-US" sz="2400" dirty="0" smtClean="0"/>
              <a:t> </a:t>
            </a:r>
            <a:r>
              <a:rPr lang="en-US" sz="2400" dirty="0" err="1" smtClean="0"/>
              <a:t>nilai</a:t>
            </a:r>
            <a:r>
              <a:rPr lang="en-US" sz="2400" dirty="0" smtClean="0"/>
              <a:t> TOL </a:t>
            </a:r>
            <a:r>
              <a:rPr lang="en-US" sz="2400" dirty="0" err="1" smtClean="0"/>
              <a:t>jauh</a:t>
            </a:r>
            <a:r>
              <a:rPr lang="en-US" sz="2400" dirty="0" smtClean="0"/>
              <a:t> </a:t>
            </a:r>
            <a:r>
              <a:rPr lang="en-US" sz="2400" dirty="0" err="1" smtClean="0"/>
              <a:t>dari</a:t>
            </a:r>
            <a:r>
              <a:rPr lang="en-US" sz="2400" dirty="0" smtClean="0"/>
              <a:t> 1 </a:t>
            </a:r>
            <a:r>
              <a:rPr lang="en-US" sz="2400" dirty="0" err="1" smtClean="0"/>
              <a:t>demikian</a:t>
            </a:r>
            <a:r>
              <a:rPr lang="en-US" sz="2400" dirty="0" smtClean="0"/>
              <a:t> </a:t>
            </a:r>
            <a:r>
              <a:rPr lang="en-US" sz="2400" dirty="0" err="1" smtClean="0"/>
              <a:t>sebaliknya</a:t>
            </a:r>
            <a:r>
              <a:rPr lang="en-US" sz="2400" dirty="0" smtClean="0"/>
              <a:t> </a:t>
            </a:r>
            <a:r>
              <a:rPr lang="en-US" sz="2400" dirty="0" err="1" smtClean="0"/>
              <a:t>atau</a:t>
            </a:r>
            <a:endParaRPr lang="en-US" sz="2400" dirty="0" smtClean="0"/>
          </a:p>
          <a:p>
            <a:pPr lvl="1">
              <a:lnSpc>
                <a:spcPct val="80000"/>
              </a:lnSpc>
            </a:pPr>
            <a:r>
              <a:rPr lang="en-US" sz="2400" dirty="0" err="1" smtClean="0"/>
              <a:t>Nilai</a:t>
            </a:r>
            <a:r>
              <a:rPr lang="en-US" sz="2400" dirty="0" smtClean="0"/>
              <a:t> VIF (Variance Inflation Factor) =&gt;</a:t>
            </a:r>
            <a:r>
              <a:rPr lang="en-US" sz="2400" dirty="0" err="1" smtClean="0"/>
              <a:t>Terdapat</a:t>
            </a:r>
            <a:r>
              <a:rPr lang="en-US" sz="2400" dirty="0" smtClean="0"/>
              <a:t> </a:t>
            </a:r>
            <a:r>
              <a:rPr lang="en-US" sz="2400" dirty="0" err="1" smtClean="0"/>
              <a:t>multiko</a:t>
            </a:r>
            <a:r>
              <a:rPr lang="en-US" sz="2400" dirty="0" smtClean="0"/>
              <a:t> </a:t>
            </a:r>
            <a:r>
              <a:rPr lang="en-US" sz="2400" dirty="0" err="1" smtClean="0"/>
              <a:t>jika</a:t>
            </a:r>
            <a:r>
              <a:rPr lang="en-US" sz="2400" dirty="0" smtClean="0"/>
              <a:t> </a:t>
            </a:r>
            <a:r>
              <a:rPr lang="en-US" sz="2400" dirty="0" err="1" smtClean="0"/>
              <a:t>nilai</a:t>
            </a:r>
            <a:r>
              <a:rPr lang="en-US" sz="2400" dirty="0" smtClean="0"/>
              <a:t> VIF </a:t>
            </a:r>
            <a:r>
              <a:rPr lang="en-US" sz="2400" dirty="0" err="1" smtClean="0"/>
              <a:t>lebih</a:t>
            </a:r>
            <a:r>
              <a:rPr lang="en-US" sz="2400" dirty="0" smtClean="0"/>
              <a:t> </a:t>
            </a:r>
            <a:r>
              <a:rPr lang="en-US" sz="2400" dirty="0" err="1" smtClean="0"/>
              <a:t>besar</a:t>
            </a:r>
            <a:r>
              <a:rPr lang="en-US" sz="2400" dirty="0" smtClean="0"/>
              <a:t> </a:t>
            </a:r>
            <a:r>
              <a:rPr lang="en-US" sz="2400" dirty="0" err="1" smtClean="0"/>
              <a:t>daripada</a:t>
            </a:r>
            <a:r>
              <a:rPr lang="en-US" sz="2400" dirty="0" smtClean="0"/>
              <a:t>  8 (VIF&gt;8) </a:t>
            </a:r>
          </a:p>
          <a:p>
            <a:endParaRPr lang="en-US" dirty="0"/>
          </a:p>
        </p:txBody>
      </p:sp>
    </p:spTree>
  </p:cSld>
  <p:clrMapOvr>
    <a:masterClrMapping/>
  </p:clrMapOvr>
</p:sld>
</file>

<file path=ppt/theme/theme1.xml><?xml version="1.0" encoding="utf-8"?>
<a:theme xmlns:a="http://schemas.openxmlformats.org/drawingml/2006/main" name="Renstra UNIV ver04 92-200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Renstra UNIV ver04 92-2003</Template>
  <TotalTime>60</TotalTime>
  <Words>689</Words>
  <Application>Microsoft Office PowerPoint</Application>
  <PresentationFormat>On-screen Show (4:3)</PresentationFormat>
  <Paragraphs>76</Paragraphs>
  <Slides>21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Renstra UNIV ver04 92-2003</vt:lpstr>
      <vt:lpstr>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Esa Unggul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May</cp:lastModifiedBy>
  <cp:revision>12</cp:revision>
  <dcterms:created xsi:type="dcterms:W3CDTF">2010-07-30T07:09:30Z</dcterms:created>
  <dcterms:modified xsi:type="dcterms:W3CDTF">2015-03-08T07:51:57Z</dcterms:modified>
</cp:coreProperties>
</file>