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6" r:id="rId3"/>
    <p:sldId id="262" r:id="rId4"/>
    <p:sldId id="269" r:id="rId5"/>
    <p:sldId id="270" r:id="rId6"/>
    <p:sldId id="266" r:id="rId7"/>
    <p:sldId id="272" r:id="rId8"/>
    <p:sldId id="273" r:id="rId9"/>
    <p:sldId id="274" r:id="rId10"/>
    <p:sldId id="275" r:id="rId11"/>
    <p:sldId id="268" r:id="rId12"/>
    <p:sldId id="271" r:id="rId13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AF45-3D1A-4ADF-875C-15703A8CF8E1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5C2D9-4B44-4513-B914-F4DBD62D24E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01C3E-4E51-41CE-9678-FC625F6B71EB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EC389-3A3A-4FC0-A98A-E66633B9218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2EB14-A8AF-4EEC-AE49-BFDBAEE98687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ED10D-69DF-4DF2-B8C3-E8CA171E9F0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09B7B-D4AD-4709-AFE3-219222FE489F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DEAED-A0D5-4EA3-B59E-C8DAA1CF944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4D0BC-2358-4E3A-B77B-16873A7894EB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BE2D6-0C9C-468F-8D37-B6EF5038680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A6FFF-7CF8-4719-91A6-B68F824C56D7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42F47-BCDD-418D-A709-6828D1AFCCD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4BE23-75FF-4A59-AF81-E9C7CEF28499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C441A-4BDB-4D95-B35D-A6BA9B37CC7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19BA8-BAFA-4A01-817B-86A2E38D645E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B27B4-E0B9-43C3-92E2-26C633C3E9F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CC881-6C2C-4CDA-AC9F-F9EB4050E7F5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C2B24-A009-45A3-B3DD-2834A7E3592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0D98B-074F-448D-B253-BE322F7F32CB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E0B09-493C-4F4F-8FCD-5ADF79DD25C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F1651-D749-4B96-A1EB-7052D035D783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FBEA2-CD64-452F-B577-CA9FDDEF74F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45DF0E-8137-42D6-98C8-7B96FB99ACB6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66C49A-E585-45B6-87AB-7FD75EDB083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21336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variabel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Penelitian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685800"/>
            <a:ext cx="80010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HUBUNGAN ANTAR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Variabel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45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Hubungan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antara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indepeden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dependen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moderating,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intervening.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505200"/>
            <a:ext cx="761465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382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Fungsi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variabel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43000" y="1752600"/>
            <a:ext cx="7239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data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data yang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diambil</a:t>
            </a:r>
            <a:r>
              <a:rPr lang="en-US" sz="2800" dirty="0" smtClean="0"/>
              <a:t>: </a:t>
            </a:r>
            <a:r>
              <a:rPr lang="en-US" sz="2800" dirty="0" err="1" smtClean="0"/>
              <a:t>artinya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mengetahui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seoarang</a:t>
            </a:r>
            <a:r>
              <a:rPr lang="en-US" sz="2800" dirty="0" smtClean="0"/>
              <a:t>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/ </a:t>
            </a:r>
            <a:r>
              <a:rPr lang="en-US" sz="2800" dirty="0" err="1" smtClean="0"/>
              <a:t>peneliti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mudah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data </a:t>
            </a:r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disiapkan</a:t>
            </a:r>
            <a:r>
              <a:rPr lang="en-US" sz="2800" dirty="0" smtClean="0"/>
              <a:t>  </a:t>
            </a:r>
          </a:p>
          <a:p>
            <a:pPr lvl="0">
              <a:buFont typeface="Wingdings" pitchFamily="2" charset="2"/>
              <a:buChar char="ü"/>
            </a:pP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</a:p>
          <a:p>
            <a:pPr lvl="0">
              <a:buFont typeface="Wingdings" pitchFamily="2" charset="2"/>
              <a:buChar char="ü"/>
            </a:pP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sifat</a:t>
            </a:r>
            <a:r>
              <a:rPr lang="en-US" sz="2800" dirty="0" smtClean="0"/>
              <a:t> </a:t>
            </a:r>
            <a:r>
              <a:rPr lang="en-US" sz="2800" dirty="0" err="1" smtClean="0"/>
              <a:t>permasalahan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penelitiannya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685800"/>
            <a:ext cx="80010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Jenis-jenis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variabel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066800" y="1447800"/>
            <a:ext cx="76200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Independent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mempengaruhi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lain)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= Dependent variable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dipengaruhi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lain)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= Intervening Variable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antara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Y)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 = Moderating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turut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mempengaruhi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tapi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diantara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val 15"/>
          <p:cNvSpPr/>
          <p:nvPr/>
        </p:nvSpPr>
        <p:spPr>
          <a:xfrm>
            <a:off x="381000" y="990600"/>
            <a:ext cx="8229600" cy="4800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828800" y="9144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Observation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191000" y="8382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Identification  of problem area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620000" y="31242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hypotheses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953000" y="54102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Research Design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0" y="35814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Interpretation of Data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600" y="1752600"/>
            <a:ext cx="1447800" cy="1143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Refinement of Theory 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(pure research)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Or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 Implementation (applied research)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34200" y="1371600"/>
            <a:ext cx="1447800" cy="990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Theoritical</a:t>
            </a:r>
            <a:r>
              <a:rPr lang="en-US" sz="11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framework or Network of associations</a:t>
            </a:r>
            <a:endParaRPr lang="en-US" sz="11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86600" y="4648200"/>
            <a:ext cx="1447800" cy="838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Construct Concepts Operational definitions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743200" y="5257800"/>
            <a:ext cx="1447800" cy="685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Data Collection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85800" y="4648200"/>
            <a:ext cx="1447800" cy="685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Analysis of Data 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90600" y="1676400"/>
            <a:ext cx="7620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4000" dirty="0" err="1" smtClean="0">
                <a:latin typeface="+mj-lt"/>
              </a:rPr>
              <a:t>variabel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adalah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segala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sesuatu</a:t>
            </a:r>
            <a:r>
              <a:rPr lang="en-US" sz="4000" dirty="0" smtClean="0">
                <a:latin typeface="+mj-lt"/>
              </a:rPr>
              <a:t> yang </a:t>
            </a:r>
            <a:r>
              <a:rPr lang="en-US" sz="4000" dirty="0" err="1" smtClean="0">
                <a:latin typeface="+mj-lt"/>
              </a:rPr>
              <a:t>memiliki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variasi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nilai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atau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memiliki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nilai</a:t>
            </a:r>
            <a:r>
              <a:rPr lang="en-US" sz="4000" dirty="0" smtClean="0">
                <a:latin typeface="+mj-lt"/>
              </a:rPr>
              <a:t> yang </a:t>
            </a:r>
            <a:r>
              <a:rPr lang="en-US" sz="4000" dirty="0" err="1" smtClean="0">
                <a:latin typeface="+mj-lt"/>
              </a:rPr>
              <a:t>berbeda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dan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dapat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diukur</a:t>
            </a:r>
            <a:r>
              <a:rPr lang="en-US" sz="4000" dirty="0" smtClean="0">
                <a:latin typeface="+mj-lt"/>
              </a:rPr>
              <a:t>.  </a:t>
            </a:r>
            <a:endParaRPr lang="en-US" sz="40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914400"/>
            <a:ext cx="80772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variabel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Variabel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PENELITIAN</a:t>
            </a: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1752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609600" marR="0" lvl="0" indent="-6096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2400" dirty="0" smtClean="0">
                <a:latin typeface="+mj-lt"/>
              </a:rPr>
              <a:t>VARIABEL PENELITIAN </a:t>
            </a:r>
            <a:r>
              <a:rPr lang="en-US" sz="2400" dirty="0" err="1" smtClean="0">
                <a:latin typeface="+mj-lt"/>
              </a:rPr>
              <a:t>adalah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segala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sesuatu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memiliki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variasi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nilai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atau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memiliki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nilai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berbeda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dapat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diukur</a:t>
            </a:r>
            <a:endParaRPr lang="en-US" sz="2400" dirty="0" smtClean="0">
              <a:latin typeface="+mj-lt"/>
            </a:endParaRP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VARIABEL PENELITIAN,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berbentuk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apa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saja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ditetapkan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peneliti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dipelajari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sehingga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diperoleh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informasi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tentang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tersebut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kemudian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ditarik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kesimpulan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609600" marR="0" lvl="0" indent="-6096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VARIABEL PENELITIAN,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kontruks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sifat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dipelajari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762000"/>
            <a:ext cx="9144000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PENTINGNYA MENENTUKAN </a:t>
            </a:r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Variabel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3" descr="90%"/>
          <p:cNvSpPr txBox="1">
            <a:spLocks noChangeArrowheads="1"/>
          </p:cNvSpPr>
          <p:nvPr/>
        </p:nvSpPr>
        <p:spPr bwMode="auto">
          <a:xfrm>
            <a:off x="457200" y="14478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609600" marR="0" lvl="0" indent="-6096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Variabel-variabel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ilmu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sosial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berasal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konsep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perlu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diperjelas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ubah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bentuknya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sehingga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diukur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dipergunakan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secara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operasional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609600" marR="0" lvl="0" indent="-6096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mempermudah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menentukan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metode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analisis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ukur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tepat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sehingga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dihubungkan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konsep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abstrak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realita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latin typeface="+mn-lt"/>
                <a:cs typeface="+mn-cs"/>
              </a:rPr>
              <a:t>serta</a:t>
            </a:r>
            <a:r>
              <a:rPr lang="en-US" sz="2800" dirty="0" smtClean="0">
                <a:latin typeface="+mn-lt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dilakukan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pengujian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hipotesis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609600" marR="0" lvl="0" indent="-6096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jelas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peneliti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mengubah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atribut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ciri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kualitatif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bentuk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sifatnya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kuantitatif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2800" dirty="0" smtClean="0">
                <a:latin typeface="+mj-lt"/>
              </a:rPr>
              <a:t>Variable </a:t>
            </a:r>
            <a:r>
              <a:rPr lang="en-US" sz="2800" dirty="0" err="1" smtClean="0">
                <a:latin typeface="+mj-lt"/>
              </a:rPr>
              <a:t>merupakan</a:t>
            </a:r>
            <a:r>
              <a:rPr lang="en-US" sz="2800" dirty="0" smtClean="0">
                <a:latin typeface="+mj-lt"/>
              </a:rPr>
              <a:t>  </a:t>
            </a:r>
            <a:r>
              <a:rPr lang="en-US" sz="2800" dirty="0" err="1" smtClean="0">
                <a:latin typeface="+mj-lt"/>
              </a:rPr>
              <a:t>bagian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penelitian</a:t>
            </a:r>
            <a:r>
              <a:rPr lang="en-US" sz="2800" dirty="0" smtClean="0">
                <a:latin typeface="+mj-lt"/>
              </a:rPr>
              <a:t> yang </a:t>
            </a:r>
            <a:r>
              <a:rPr lang="en-US" sz="2800" dirty="0" err="1" smtClean="0">
                <a:latin typeface="+mj-lt"/>
              </a:rPr>
              <a:t>akan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menentukan</a:t>
            </a:r>
            <a:r>
              <a:rPr lang="en-US" sz="2800" dirty="0" smtClean="0">
                <a:latin typeface="+mj-lt"/>
              </a:rPr>
              <a:t>  </a:t>
            </a:r>
            <a:r>
              <a:rPr lang="en-US" sz="2800" dirty="0" err="1" smtClean="0">
                <a:latin typeface="+mj-lt"/>
              </a:rPr>
              <a:t>bagian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penelitian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lainnya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seperti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jenis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jumlah</a:t>
            </a:r>
            <a:r>
              <a:rPr lang="en-US" sz="2800" dirty="0" smtClean="0">
                <a:latin typeface="+mj-lt"/>
              </a:rPr>
              <a:t> data </a:t>
            </a:r>
            <a:r>
              <a:rPr lang="en-US" sz="2800" dirty="0" err="1" smtClean="0">
                <a:latin typeface="+mj-lt"/>
              </a:rPr>
              <a:t>apa</a:t>
            </a:r>
            <a:r>
              <a:rPr lang="en-US" sz="2800" dirty="0" smtClean="0">
                <a:latin typeface="+mj-lt"/>
              </a:rPr>
              <a:t> yang </a:t>
            </a:r>
            <a:r>
              <a:rPr lang="en-US" sz="2800" dirty="0" err="1" smtClean="0">
                <a:latin typeface="+mj-lt"/>
              </a:rPr>
              <a:t>harus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siapkan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teori–teori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apa</a:t>
            </a:r>
            <a:r>
              <a:rPr lang="en-US" sz="2800" dirty="0" smtClean="0">
                <a:latin typeface="+mj-lt"/>
              </a:rPr>
              <a:t> yang </a:t>
            </a:r>
            <a:r>
              <a:rPr lang="en-US" sz="2800" dirty="0" err="1" smtClean="0">
                <a:latin typeface="+mj-lt"/>
              </a:rPr>
              <a:t>akan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digunakan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dalam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penelitian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metode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analisis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apa</a:t>
            </a:r>
            <a:r>
              <a:rPr lang="en-US" sz="2800" dirty="0" smtClean="0">
                <a:latin typeface="+mj-lt"/>
              </a:rPr>
              <a:t> yang </a:t>
            </a:r>
            <a:r>
              <a:rPr lang="en-US" sz="2800" dirty="0" err="1" smtClean="0">
                <a:latin typeface="+mj-lt"/>
              </a:rPr>
              <a:t>akan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dipakai</a:t>
            </a:r>
            <a:r>
              <a:rPr lang="en-US" sz="2800" dirty="0" smtClean="0">
                <a:latin typeface="+mj-lt"/>
              </a:rPr>
              <a:t> </a:t>
            </a:r>
          </a:p>
          <a:p>
            <a:pPr marL="609600" marR="0" lvl="0" indent="-6096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382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Jenis-jenis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variabel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1600200"/>
            <a:ext cx="7848600" cy="391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80000"/>
              </a:lnSpc>
            </a:pPr>
            <a:r>
              <a:rPr lang="sv-SE" sz="2400" dirty="0" smtClean="0"/>
              <a:t>Variabel bebas yaitu unsur yang dapat menyebabkan terjadinya perubahan pada variabel lain. Variabel bebas sering juga disebut dengan </a:t>
            </a:r>
            <a:r>
              <a:rPr lang="sv-SE" sz="2400" i="1" dirty="0" smtClean="0"/>
              <a:t>the independent variable</a:t>
            </a:r>
            <a:endParaRPr lang="en-US" sz="2400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marL="609600" indent="-609600">
              <a:lnSpc>
                <a:spcPct val="80000"/>
              </a:lnSpc>
            </a:pP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terikat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perubahannya</a:t>
            </a:r>
            <a:r>
              <a:rPr lang="en-US" sz="2400" dirty="0" smtClean="0"/>
              <a:t>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unsur</a:t>
            </a:r>
            <a:r>
              <a:rPr lang="en-US" sz="2400" dirty="0" smtClean="0"/>
              <a:t> lain. 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terikat</a:t>
            </a:r>
            <a:r>
              <a:rPr lang="en-US" sz="2400" dirty="0" smtClean="0"/>
              <a:t> 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smtClean="0"/>
              <a:t>the  dependent variable</a:t>
            </a:r>
          </a:p>
          <a:p>
            <a:pPr marL="609600" indent="-609600">
              <a:lnSpc>
                <a:spcPct val="80000"/>
              </a:lnSpc>
            </a:pPr>
            <a:endParaRPr lang="en-US" sz="2400" dirty="0" smtClean="0"/>
          </a:p>
          <a:p>
            <a:pPr marL="609600" indent="-609600">
              <a:lnSpc>
                <a:spcPct val="80000"/>
              </a:lnSpc>
            </a:pP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unsur</a:t>
            </a:r>
            <a:r>
              <a:rPr lang="en-US" sz="2400" dirty="0" smtClean="0"/>
              <a:t> yang 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terikat</a:t>
            </a:r>
            <a:r>
              <a:rPr lang="en-US" sz="2400" dirty="0" smtClean="0"/>
              <a:t>. </a:t>
            </a:r>
            <a:r>
              <a:rPr lang="sv-SE" sz="2400" dirty="0" smtClean="0"/>
              <a:t>Variabel antara dapat bersifat variabel moderator, dapat juga bersifat variabel intervening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685800"/>
            <a:ext cx="80010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Variabel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INTERVENING</a:t>
            </a: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1481328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intervening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tipe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variabel-variabel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mempengaruhi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hubungan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variabel-variabel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independen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variabel-variabel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dependen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menjadi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hubungan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langsung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intervening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merupakan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terletak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diantara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independen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dependen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sehingga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independen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langsung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menjelaskan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mempengaruhi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dependen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4648200"/>
            <a:ext cx="1447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Kualitas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pelayanan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29000" y="4648200"/>
            <a:ext cx="1447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4648200"/>
            <a:ext cx="1447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Loyalitas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9" idx="3"/>
            <a:endCxn id="10" idx="1"/>
          </p:cNvCxnSpPr>
          <p:nvPr/>
        </p:nvCxnSpPr>
        <p:spPr>
          <a:xfrm>
            <a:off x="2514600" y="4971366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3"/>
            <a:endCxn id="11" idx="1"/>
          </p:cNvCxnSpPr>
          <p:nvPr/>
        </p:nvCxnSpPr>
        <p:spPr>
          <a:xfrm>
            <a:off x="4876800" y="497136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685800"/>
            <a:ext cx="80010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Variabel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MODERATING</a:t>
            </a: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Rectangle 3" descr="80%"/>
          <p:cNvSpPr txBox="1">
            <a:spLocks noChangeArrowheads="1"/>
          </p:cNvSpPr>
          <p:nvPr/>
        </p:nvSpPr>
        <p:spPr bwMode="auto">
          <a:xfrm>
            <a:off x="457200" y="1481328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Merupakan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variabel-variabel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memperkuat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memperlemah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hubungan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langsung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antara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indepeden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dependen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moderating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merupakan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tipe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mempunyai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pengaruh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terhadap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sifat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hubungan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685800"/>
            <a:ext cx="80010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Variabel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MODERATING</a:t>
            </a: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Sifat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hubungan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variabel-variabel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independen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variabel-variabel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dependen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kemungkinan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positif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negatif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tergantung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moderating.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karena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moderating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dinamakan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pula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contigency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”.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4572000"/>
            <a:ext cx="1447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Kualitas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pelayanan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4495800"/>
            <a:ext cx="1447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Loyalitas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8" idx="3"/>
            <a:endCxn id="29" idx="1"/>
          </p:cNvCxnSpPr>
          <p:nvPr/>
        </p:nvCxnSpPr>
        <p:spPr>
          <a:xfrm>
            <a:off x="2209800" y="4895166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05000" y="5486400"/>
            <a:ext cx="1600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Kemampuan</a:t>
            </a:r>
            <a:r>
              <a:rPr lang="en-US" dirty="0" smtClean="0"/>
              <a:t> teller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352800" y="4572000"/>
            <a:ext cx="1447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800600" y="48768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3" idx="0"/>
          </p:cNvCxnSpPr>
          <p:nvPr/>
        </p:nvCxnSpPr>
        <p:spPr>
          <a:xfrm rot="16200000" flipV="1">
            <a:off x="2419350" y="5200650"/>
            <a:ext cx="533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nstra UNIV ver04 92-20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Renstra UNIV ver04 92-2003</Template>
  <TotalTime>240</TotalTime>
  <Words>541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Renstra UNIV ver04 92-2003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Esa Unggul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May</cp:lastModifiedBy>
  <cp:revision>36</cp:revision>
  <dcterms:created xsi:type="dcterms:W3CDTF">2010-07-30T07:09:30Z</dcterms:created>
  <dcterms:modified xsi:type="dcterms:W3CDTF">2015-03-08T07:49:39Z</dcterms:modified>
</cp:coreProperties>
</file>