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0" r:id="rId3"/>
    <p:sldId id="262" r:id="rId4"/>
    <p:sldId id="265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1AF45-3D1A-4ADF-875C-15703A8CF8E1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75C2D9-4B44-4513-B914-F4DBD62D24E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01C3E-4E51-41CE-9678-FC625F6B71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1EC389-3A3A-4FC0-A98A-E66633B92182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2EB14-A8AF-4EEC-AE49-BFDBAEE9868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ED10D-69DF-4DF2-B8C3-E8CA171E9F0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09B7B-D4AD-4709-AFE3-219222FE489F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EAED-A0D5-4EA3-B59E-C8DAA1CF944E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4D0BC-2358-4E3A-B77B-16873A7894E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BE2D6-0C9C-468F-8D37-B6EF50386806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6A6FFF-7CF8-4719-91A6-B68F824C56D7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642F47-BCDD-418D-A709-6828D1AFCCDC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4BE23-75FF-4A59-AF81-E9C7CEF28499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C441A-4BDB-4D95-B35D-A6BA9B37CC73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19BA8-BAFA-4A01-817B-86A2E38D645E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B27B4-E0B9-43C3-92E2-26C633C3E9F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CC881-6C2C-4CDA-AC9F-F9EB4050E7F5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C2B24-A009-45A3-B3DD-2834A7E35929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0D98B-074F-448D-B253-BE322F7F32CB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0B09-493C-4F4F-8FCD-5ADF79DD25C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F1651-D749-4B96-A1EB-7052D035D783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FBEA2-CD64-452F-B577-CA9FDDEF74F1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d-ID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45DF0E-8137-42D6-98C8-7B96FB99ACB6}" type="datetimeFigureOut">
              <a:rPr lang="id-ID"/>
              <a:pPr>
                <a:defRPr/>
              </a:pPr>
              <a:t>08/03/2015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66C49A-E585-45B6-87AB-7FD75EDB083F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2133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landasan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>
          <a:xfrm>
            <a:off x="381000" y="990600"/>
            <a:ext cx="8229600" cy="48006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828800" y="914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Observation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191000" y="838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Identification  of problem area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620000" y="3124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hypotheses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953000" y="54102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Research Design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0" y="3581400"/>
            <a:ext cx="1524000" cy="762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Interpretation of Data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752600"/>
            <a:ext cx="1447800" cy="1143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Refinement of Theory 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(pure research)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Or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 Implementation (applied research)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934200" y="1371600"/>
            <a:ext cx="1447800" cy="990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chemeClr val="tx1"/>
                </a:solidFill>
              </a:rPr>
              <a:t>Theoritical</a:t>
            </a:r>
            <a:r>
              <a:rPr lang="en-US" sz="1100" dirty="0" smtClean="0">
                <a:solidFill>
                  <a:schemeClr val="tx1"/>
                </a:solidFill>
              </a:rPr>
              <a:t> framework or Network of associations</a:t>
            </a: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86600" y="4648200"/>
            <a:ext cx="1447800" cy="838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chemeClr val="tx1"/>
                </a:solidFill>
              </a:rPr>
              <a:t>Construct Concepts Operational definitions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743200" y="52578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Data Collection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85800" y="4648200"/>
            <a:ext cx="1447800" cy="685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Analysis of Data 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1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4" grpId="1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990600" y="1981200"/>
            <a:ext cx="76200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Tx/>
              <a:buNone/>
            </a:pPr>
            <a:r>
              <a:rPr lang="en-US" sz="3200" dirty="0" err="1" smtClean="0"/>
              <a:t>alur</a:t>
            </a:r>
            <a:r>
              <a:rPr lang="en-US" sz="3200" dirty="0" smtClean="0"/>
              <a:t> </a:t>
            </a:r>
            <a:r>
              <a:rPr lang="en-US" sz="3200" dirty="0" err="1" smtClean="0"/>
              <a:t>logika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penalaran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berbentuk</a:t>
            </a:r>
            <a:r>
              <a:rPr lang="en-US" sz="3200" dirty="0" smtClean="0"/>
              <a:t> 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konsep</a:t>
            </a:r>
            <a:r>
              <a:rPr lang="en-US" sz="3200" dirty="0" smtClean="0"/>
              <a:t> , </a:t>
            </a:r>
            <a:r>
              <a:rPr lang="en-US" sz="3200" dirty="0" err="1" smtClean="0"/>
              <a:t>pengertian</a:t>
            </a:r>
            <a:r>
              <a:rPr lang="en-US" sz="3200" dirty="0" smtClean="0"/>
              <a:t>, </a:t>
            </a:r>
            <a:r>
              <a:rPr lang="en-US" sz="3200" dirty="0" err="1" smtClean="0"/>
              <a:t>definisi</a:t>
            </a:r>
            <a:r>
              <a:rPr lang="en-US" sz="3200" dirty="0" smtClean="0"/>
              <a:t>  yang </a:t>
            </a:r>
            <a:r>
              <a:rPr lang="en-US" sz="3200" dirty="0" err="1" smtClean="0"/>
              <a:t>disusun</a:t>
            </a:r>
            <a:r>
              <a:rPr lang="en-US" sz="3200" dirty="0" smtClean="0"/>
              <a:t> </a:t>
            </a:r>
            <a:r>
              <a:rPr lang="en-US" sz="3200" dirty="0" err="1" smtClean="0"/>
              <a:t>secara</a:t>
            </a:r>
            <a:r>
              <a:rPr lang="en-US" sz="3200" dirty="0" smtClean="0"/>
              <a:t> </a:t>
            </a:r>
            <a:r>
              <a:rPr lang="en-US" sz="3200" dirty="0" err="1" smtClean="0"/>
              <a:t>sistematis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52400" y="914400"/>
            <a:ext cx="80772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9906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Sumber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bacaan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yang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baik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" y="1752600"/>
            <a:ext cx="8382000" cy="5096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80000"/>
              </a:lnSpc>
            </a:pPr>
            <a:r>
              <a:rPr lang="fi-FI" sz="2400" i="1" dirty="0" smtClean="0"/>
              <a:t>Relevan</a:t>
            </a:r>
            <a:r>
              <a:rPr lang="fi-FI" sz="2400" dirty="0" smtClean="0"/>
              <a:t>, artinya suatu teori harus memiliki keterkaitan antara permasalahan, variabel  penelitian dengan ruang lingkup yang dijelaskan oleh teori tersebut</a:t>
            </a:r>
            <a:endParaRPr lang="fi-FI" sz="2400" i="1" dirty="0" smtClean="0"/>
          </a:p>
          <a:p>
            <a:pPr marL="609600" indent="-609600">
              <a:lnSpc>
                <a:spcPct val="80000"/>
              </a:lnSpc>
            </a:pPr>
            <a:r>
              <a:rPr lang="fi-FI" sz="2400" i="1" dirty="0" smtClean="0"/>
              <a:t>Lengkap</a:t>
            </a:r>
            <a:r>
              <a:rPr lang="fi-FI" sz="2400" dirty="0" smtClean="0"/>
              <a:t>, artinya teori harus dapat menjelaskan beberapa dimensi permasalahan, semakin banyak dimensi yang dijelaskan oleh teori tersebut semakin baik untuk dijadikan acuan penelitian. </a:t>
            </a:r>
          </a:p>
          <a:p>
            <a:pPr marL="609600" indent="-609600">
              <a:lnSpc>
                <a:spcPct val="80000"/>
              </a:lnSpc>
            </a:pPr>
            <a:r>
              <a:rPr lang="fi-FI" sz="2400" dirty="0" smtClean="0"/>
              <a:t>Oleh karena itu satu variabel penelitian sebaiknya  dijelaskan oleh banyak teori sehingga variabel tersebut dapat ditinjau  dari berbagai dimensi. </a:t>
            </a:r>
            <a:endParaRPr lang="fi-FI" sz="2400" i="1" dirty="0" smtClean="0"/>
          </a:p>
          <a:p>
            <a:pPr marL="609600" indent="-609600">
              <a:lnSpc>
                <a:spcPct val="80000"/>
              </a:lnSpc>
            </a:pPr>
            <a:r>
              <a:rPr lang="fi-FI" sz="2400" i="1" dirty="0" smtClean="0"/>
              <a:t>up to date</a:t>
            </a:r>
            <a:r>
              <a:rPr lang="fi-FI" sz="2400" dirty="0" smtClean="0"/>
              <a:t>, artinya  teori yang digunakan masih mengandung asumsi-asumsi yang relevan dengan kondisi yang  terjadi saat ini dan belum digugurkan oleh teori lain</a:t>
            </a:r>
            <a:endParaRPr lang="fi-FI" sz="2400" i="1" dirty="0" smtClean="0"/>
          </a:p>
          <a:p>
            <a:pPr marL="609600" indent="-609600">
              <a:lnSpc>
                <a:spcPct val="80000"/>
              </a:lnSpc>
            </a:pPr>
            <a:r>
              <a:rPr lang="fi-FI" sz="2400" i="1" dirty="0" smtClean="0"/>
              <a:t>Menjelaskan</a:t>
            </a:r>
            <a:r>
              <a:rPr lang="fi-FI" sz="2400" dirty="0" smtClean="0"/>
              <a:t>, artinya teori dapat menjelaskan kedudukan variabel serta kaitan antara satu variabel dengan variabel lainnya, sehingga mahasiswa/peneliti dapat dengan mudah menentukan jenis variabelnya.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Pentingnya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319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fi-FI" sz="2800" dirty="0" smtClean="0"/>
              <a:t>Teori merupakan kosep yang menjelaskan secara logik hubungan antara variabel penelitian yang telah ditetapkan dalam perumusan masalah  </a:t>
            </a:r>
          </a:p>
          <a:p>
            <a:pPr marL="609600" indent="-609600">
              <a:lnSpc>
                <a:spcPct val="90000"/>
              </a:lnSpc>
            </a:pPr>
            <a:r>
              <a:rPr lang="fi-FI" sz="2800" dirty="0" smtClean="0"/>
              <a:t> Teori merupakan jembatan dalam merumuskan hipotesis atau  jawaban sementara atas rumusan masalah   </a:t>
            </a:r>
          </a:p>
          <a:p>
            <a:pPr marL="609600" indent="-609600">
              <a:lnSpc>
                <a:spcPct val="90000"/>
              </a:lnSpc>
            </a:pPr>
            <a:r>
              <a:rPr lang="fi-FI" sz="2800" dirty="0" smtClean="0"/>
              <a:t> Teori merupakan cara utama dalam menguji permasalahan penelitian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Fungsi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Teori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dirty="0" err="1" smtClean="0"/>
              <a:t>Menjelaskan</a:t>
            </a:r>
            <a:r>
              <a:rPr lang="en-US" sz="2800" dirty="0" smtClean="0"/>
              <a:t> (</a:t>
            </a:r>
            <a:r>
              <a:rPr lang="en-US" sz="2800" i="1" dirty="0" smtClean="0"/>
              <a:t>explanation</a:t>
            </a:r>
            <a:r>
              <a:rPr lang="en-US" sz="2800" dirty="0" smtClean="0"/>
              <a:t>) </a:t>
            </a:r>
            <a:r>
              <a:rPr lang="en-US" sz="2800" dirty="0" err="1" smtClean="0"/>
              <a:t>artinya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memperjelas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mempertajam</a:t>
            </a:r>
            <a:r>
              <a:rPr lang="en-US" sz="2800" dirty="0" smtClean="0"/>
              <a:t> </a:t>
            </a:r>
            <a:r>
              <a:rPr lang="en-US" sz="2800" dirty="0" err="1" smtClean="0"/>
              <a:t>ruang</a:t>
            </a:r>
            <a:r>
              <a:rPr lang="en-US" sz="2800" dirty="0" smtClean="0"/>
              <a:t> </a:t>
            </a:r>
            <a:r>
              <a:rPr lang="en-US" sz="2800" dirty="0" err="1" smtClean="0"/>
              <a:t>lingkup</a:t>
            </a:r>
            <a:r>
              <a:rPr lang="en-US" sz="2800" dirty="0" smtClean="0"/>
              <a:t> </a:t>
            </a:r>
            <a:r>
              <a:rPr lang="en-US" sz="2800" dirty="0" err="1" smtClean="0"/>
              <a:t>variabl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n-US" sz="2800" dirty="0" err="1" smtClean="0"/>
              <a:t>Meramalkan</a:t>
            </a:r>
            <a:r>
              <a:rPr lang="en-US" sz="2800" dirty="0" smtClean="0"/>
              <a:t> (</a:t>
            </a:r>
            <a:r>
              <a:rPr lang="en-US" sz="2800" i="1" dirty="0" smtClean="0"/>
              <a:t>prediction</a:t>
            </a:r>
            <a:r>
              <a:rPr lang="en-US" sz="2800" dirty="0" smtClean="0"/>
              <a:t>):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teori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</a:t>
            </a:r>
            <a:r>
              <a:rPr lang="en-US" sz="2800" dirty="0" err="1" smtClean="0"/>
              <a:t>satu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variabel</a:t>
            </a:r>
            <a:r>
              <a:rPr lang="en-US" sz="2800" dirty="0" smtClean="0"/>
              <a:t> </a:t>
            </a:r>
            <a:r>
              <a:rPr lang="en-US" sz="2800" dirty="0" err="1" smtClean="0"/>
              <a:t>lainnya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demikian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disusun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hipotesis</a:t>
            </a:r>
            <a:endParaRPr lang="en-US" sz="2800" dirty="0" smtClean="0"/>
          </a:p>
          <a:p>
            <a:pPr marL="609600" indent="-609600">
              <a:lnSpc>
                <a:spcPct val="90000"/>
              </a:lnSpc>
            </a:pPr>
            <a:r>
              <a:rPr lang="en-US" sz="2800" dirty="0" err="1" smtClean="0"/>
              <a:t>Mengarahkan</a:t>
            </a:r>
            <a:r>
              <a:rPr lang="en-US" sz="2800" dirty="0" smtClean="0"/>
              <a:t> (</a:t>
            </a:r>
            <a:r>
              <a:rPr lang="en-US" sz="2800" i="1" dirty="0" smtClean="0"/>
              <a:t>control</a:t>
            </a:r>
            <a:r>
              <a:rPr lang="en-US" sz="2800" dirty="0" smtClean="0"/>
              <a:t>): </a:t>
            </a:r>
            <a:r>
              <a:rPr lang="en-US" sz="2800" dirty="0" err="1" smtClean="0"/>
              <a:t>Teori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fokus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arah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penulisan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kutipan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4358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9600" indent="-609600">
              <a:lnSpc>
                <a:spcPct val="90000"/>
              </a:lnSpc>
            </a:pPr>
            <a:r>
              <a:rPr lang="en-US" sz="2800" i="1" dirty="0" smtClean="0"/>
              <a:t>Endnote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 </a:t>
            </a:r>
            <a:r>
              <a:rPr lang="en-US" sz="2800" dirty="0" err="1" smtClean="0"/>
              <a:t>kutipan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sumber</a:t>
            </a:r>
            <a:r>
              <a:rPr lang="en-US" sz="2800" dirty="0" smtClean="0"/>
              <a:t> </a:t>
            </a:r>
            <a:r>
              <a:rPr lang="en-US" sz="2800" dirty="0" err="1" smtClean="0"/>
              <a:t>kutipan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dicantumkan</a:t>
            </a:r>
            <a:r>
              <a:rPr lang="en-US" sz="2800" dirty="0" smtClean="0"/>
              <a:t>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en-US" sz="2800" dirty="0" err="1" smtClean="0"/>
              <a:t>sumbernya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menyatu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tulisan</a:t>
            </a:r>
            <a:r>
              <a:rPr lang="en-US" sz="2800" dirty="0" smtClean="0"/>
              <a:t>,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en-US" sz="2800" dirty="0" smtClean="0"/>
              <a:t> </a:t>
            </a:r>
            <a:r>
              <a:rPr lang="en-US" sz="2800" dirty="0" err="1" smtClean="0"/>
              <a:t>disebut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i="1" dirty="0" smtClean="0"/>
              <a:t>endnote. </a:t>
            </a:r>
            <a:endParaRPr lang="sv-SE" sz="2800" i="1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v-SE" sz="2800" i="1" dirty="0" smtClean="0"/>
              <a:t>Contoh : Pengertian metodologi menurut Sekaran ( 1999: 230) adalah “……………………………………”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sv-SE" sz="2800" i="1" dirty="0" smtClean="0"/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sv-SE" sz="2800" i="1" dirty="0" smtClean="0"/>
              <a:t>Footnote</a:t>
            </a:r>
            <a:r>
              <a:rPr lang="sv-SE" sz="2800" dirty="0" smtClean="0"/>
              <a:t> atau catatan kaki adalah cara penulisan kutipan di mana sumber kutipan dicantum di akhir setiap lembar tempat kutipan tersebut terletak, dan tidak menyatu dengan tulisan.</a:t>
            </a:r>
            <a:endParaRPr lang="en-US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4800" y="838200"/>
            <a:ext cx="8610600" cy="9233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Cara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penulisan</a:t>
            </a:r>
            <a:r>
              <a:rPr lang="en-US" sz="36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en-US" sz="36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kutipan</a:t>
            </a:r>
            <a:endParaRPr lang="en-US" sz="36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1981200"/>
            <a:ext cx="7848600" cy="4827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2400" i="1" dirty="0" smtClean="0"/>
              <a:t>ibid</a:t>
            </a:r>
            <a:r>
              <a:rPr lang="en-US" sz="2400" dirty="0" smtClean="0"/>
              <a:t>; 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ibidem</a:t>
            </a:r>
            <a:r>
              <a:rPr lang="en-US" sz="2400" i="1" dirty="0" smtClean="0"/>
              <a:t>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asal</a:t>
            </a:r>
            <a:r>
              <a:rPr lang="en-US" sz="2400" dirty="0" smtClean="0"/>
              <a:t>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dikutip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belum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endParaRPr lang="en-US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penulisannya</a:t>
            </a:r>
            <a:r>
              <a:rPr lang="en-US" sz="2400" i="1" dirty="0" smtClean="0"/>
              <a:t>, ibid, </a:t>
            </a:r>
            <a:r>
              <a:rPr lang="en-US" sz="2400" i="1" dirty="0" err="1" smtClean="0"/>
              <a:t>hal</a:t>
            </a:r>
            <a:r>
              <a:rPr lang="en-US" sz="2400" i="1" dirty="0" smtClean="0"/>
              <a:t> 23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i="1" dirty="0" smtClean="0"/>
          </a:p>
          <a:p>
            <a:pPr>
              <a:lnSpc>
                <a:spcPct val="80000"/>
              </a:lnSpc>
            </a:pPr>
            <a:r>
              <a:rPr lang="en-US" sz="2400" i="1" dirty="0" smtClean="0"/>
              <a:t>op cit</a:t>
            </a:r>
            <a:r>
              <a:rPr lang="en-US" sz="2400" dirty="0" smtClean="0"/>
              <a:t>;,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operetecitato</a:t>
            </a:r>
            <a:r>
              <a:rPr lang="en-US" sz="2400" i="1" dirty="0" smtClean="0"/>
              <a:t>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,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</a:t>
            </a:r>
            <a:r>
              <a:rPr lang="en-US" sz="2400" dirty="0" err="1" smtClean="0"/>
              <a:t>lainnya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berbeda</a:t>
            </a:r>
            <a:r>
              <a:rPr lang="en-US" sz="2400" dirty="0" smtClean="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err="1" smtClean="0"/>
              <a:t>cara</a:t>
            </a:r>
            <a:r>
              <a:rPr lang="en-US" sz="2400" dirty="0" smtClean="0"/>
              <a:t> </a:t>
            </a:r>
            <a:r>
              <a:rPr lang="en-US" sz="2400" dirty="0" err="1" smtClean="0"/>
              <a:t>penulisannya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Kerlinger</a:t>
            </a:r>
            <a:r>
              <a:rPr lang="en-US" sz="2400" i="1" dirty="0" smtClean="0"/>
              <a:t>, </a:t>
            </a:r>
            <a:r>
              <a:rPr lang="en-US" sz="2400" i="1" u="sng" dirty="0" smtClean="0"/>
              <a:t>op</a:t>
            </a:r>
            <a:r>
              <a:rPr lang="en-US" sz="2400" i="1" dirty="0" smtClean="0"/>
              <a:t> </a:t>
            </a:r>
            <a:r>
              <a:rPr lang="en-US" sz="2400" i="1" u="sng" dirty="0" smtClean="0"/>
              <a:t>cit </a:t>
            </a:r>
            <a:r>
              <a:rPr lang="en-US" sz="2400" i="1" dirty="0" smtClean="0"/>
              <a:t> p.245 23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400" i="1" dirty="0" smtClean="0"/>
          </a:p>
          <a:p>
            <a:pPr>
              <a:lnSpc>
                <a:spcPct val="80000"/>
              </a:lnSpc>
            </a:pPr>
            <a:r>
              <a:rPr lang="en-US" sz="2400" i="1" dirty="0" smtClean="0"/>
              <a:t>loc cit</a:t>
            </a:r>
            <a:r>
              <a:rPr lang="en-US" sz="2400" dirty="0" smtClean="0"/>
              <a:t>;,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kata</a:t>
            </a:r>
            <a:r>
              <a:rPr lang="en-US" sz="2400" dirty="0" smtClean="0"/>
              <a:t> </a:t>
            </a:r>
            <a:r>
              <a:rPr lang="en-US" sz="2400" i="1" dirty="0" err="1" smtClean="0"/>
              <a:t>lococitato</a:t>
            </a:r>
            <a:r>
              <a:rPr lang="en-US" sz="2400" i="1" dirty="0" smtClean="0"/>
              <a:t>, </a:t>
            </a:r>
            <a:r>
              <a:rPr lang="en-US" sz="2400" dirty="0" err="1" smtClean="0"/>
              <a:t>digunakan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ditulis</a:t>
            </a:r>
            <a:r>
              <a:rPr lang="en-US" sz="2400" dirty="0" smtClean="0"/>
              <a:t>, </a:t>
            </a:r>
            <a:r>
              <a:rPr lang="en-US" sz="2400" dirty="0" err="1" smtClean="0"/>
              <a:t>berasa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diantarai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kutipan</a:t>
            </a:r>
            <a:r>
              <a:rPr lang="en-US" sz="2400" dirty="0" smtClean="0"/>
              <a:t> </a:t>
            </a:r>
            <a:r>
              <a:rPr lang="en-US" sz="2400" dirty="0" err="1" smtClean="0"/>
              <a:t>lannya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halaman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sama</a:t>
            </a:r>
            <a:r>
              <a:rPr lang="en-US" sz="2400" dirty="0" smtClean="0"/>
              <a:t>.</a:t>
            </a:r>
            <a:endParaRPr lang="sv-SE" sz="2400" dirty="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sv-SE" sz="2400" dirty="0" smtClean="0"/>
              <a:t>cara penulisannya</a:t>
            </a:r>
            <a:r>
              <a:rPr lang="sv-SE" sz="2400" i="1" dirty="0" smtClean="0"/>
              <a:t>, Sekaran, </a:t>
            </a:r>
            <a:r>
              <a:rPr lang="sv-SE" sz="2400" i="1" u="sng" dirty="0" smtClean="0"/>
              <a:t>loc</a:t>
            </a:r>
            <a:r>
              <a:rPr lang="sv-SE" sz="2400" i="1" dirty="0" smtClean="0"/>
              <a:t> </a:t>
            </a:r>
            <a:r>
              <a:rPr lang="sv-SE" sz="2400" i="1" u="sng" dirty="0" smtClean="0"/>
              <a:t>cit</a:t>
            </a:r>
            <a:r>
              <a:rPr lang="sv-SE" sz="2400" i="1" dirty="0" smtClean="0"/>
              <a:t>  p.245</a:t>
            </a:r>
            <a:r>
              <a:rPr lang="sv-SE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nstra UNIV ver04 92-200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Renstra UNIV ver04 92-2003</Template>
  <TotalTime>165</TotalTime>
  <Words>480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Renstra UNIV ver04 92-2003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Esa Unggul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May</cp:lastModifiedBy>
  <cp:revision>21</cp:revision>
  <dcterms:created xsi:type="dcterms:W3CDTF">2010-07-30T07:09:30Z</dcterms:created>
  <dcterms:modified xsi:type="dcterms:W3CDTF">2015-03-08T07:49:56Z</dcterms:modified>
</cp:coreProperties>
</file>