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9" r:id="rId3"/>
    <p:sldId id="262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AF45-3D1A-4ADF-875C-15703A8CF8E1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5C2D9-4B44-4513-B914-F4DBD62D24E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01C3E-4E51-41CE-9678-FC625F6B71EB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EC389-3A3A-4FC0-A98A-E66633B9218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2EB14-A8AF-4EEC-AE49-BFDBAEE98687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ED10D-69DF-4DF2-B8C3-E8CA171E9F0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09B7B-D4AD-4709-AFE3-219222FE489F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DEAED-A0D5-4EA3-B59E-C8DAA1CF944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4D0BC-2358-4E3A-B77B-16873A7894EB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BE2D6-0C9C-468F-8D37-B6EF5038680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A6FFF-7CF8-4719-91A6-B68F824C56D7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42F47-BCDD-418D-A709-6828D1AFCCD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4BE23-75FF-4A59-AF81-E9C7CEF28499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C441A-4BDB-4D95-B35D-A6BA9B37CC7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19BA8-BAFA-4A01-817B-86A2E38D645E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B27B4-E0B9-43C3-92E2-26C633C3E9F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CC881-6C2C-4CDA-AC9F-F9EB4050E7F5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C2B24-A009-45A3-B3DD-2834A7E3592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0D98B-074F-448D-B253-BE322F7F32CB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E0B09-493C-4F4F-8FCD-5ADF79DD25C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F1651-D749-4B96-A1EB-7052D035D783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FBEA2-CD64-452F-B577-CA9FDDEF74F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45DF0E-8137-42D6-98C8-7B96FB99ACB6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66C49A-E585-45B6-87AB-7FD75EDB083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21336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desain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penelitian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381000" y="990600"/>
            <a:ext cx="8229600" cy="4800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28800" y="9144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Observation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191000" y="8382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Identification  of problem area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00" y="31242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hypotheses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953000" y="54102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Research Design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0" y="35814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Interpretation of Data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752600"/>
            <a:ext cx="14478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Refinement of Theory 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(pure research)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Or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 Implementation (applied research)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34200" y="1371600"/>
            <a:ext cx="1447800" cy="990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Theoritical</a:t>
            </a:r>
            <a:r>
              <a:rPr lang="en-US" sz="1100" dirty="0" smtClean="0">
                <a:solidFill>
                  <a:schemeClr val="tx1"/>
                </a:solidFill>
              </a:rPr>
              <a:t> framework or Network of associations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86600" y="4648200"/>
            <a:ext cx="1447800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Construct Concepts Operational definitions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43200" y="5257800"/>
            <a:ext cx="14478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Data Collection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" y="4648200"/>
            <a:ext cx="14478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Analysis of Data 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" grpId="0" animBg="1"/>
      <p:bldP spid="6" grpId="0" animBg="1"/>
      <p:bldP spid="7" grpId="0" animBg="1"/>
      <p:bldP spid="8" grpId="0" animBg="1"/>
      <p:bldP spid="8" grpId="1" animBg="1"/>
      <p:bldP spid="9" grpId="0" animBg="1"/>
      <p:bldP spid="10" grpId="0" animBg="1"/>
      <p:bldP spid="11" grpId="0" animBg="1"/>
      <p:bldP spid="13" grpId="0" animBg="1"/>
      <p:bldP spid="14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90600" y="1981200"/>
            <a:ext cx="7620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3200" dirty="0" err="1" smtClean="0"/>
              <a:t>alur</a:t>
            </a:r>
            <a:r>
              <a:rPr lang="en-US" sz="3200" dirty="0" smtClean="0"/>
              <a:t> </a:t>
            </a:r>
            <a:r>
              <a:rPr lang="en-US" sz="3200" dirty="0" err="1" smtClean="0"/>
              <a:t>logika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penalaran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berbentuk</a:t>
            </a:r>
            <a:r>
              <a:rPr lang="en-US" sz="3200" dirty="0" smtClean="0"/>
              <a:t> 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konsep</a:t>
            </a:r>
            <a:r>
              <a:rPr lang="en-US" sz="3200" dirty="0" smtClean="0"/>
              <a:t> , </a:t>
            </a:r>
            <a:r>
              <a:rPr lang="en-US" sz="3200" dirty="0" err="1" smtClean="0"/>
              <a:t>pengertian</a:t>
            </a:r>
            <a:r>
              <a:rPr lang="en-US" sz="3200" dirty="0" smtClean="0"/>
              <a:t>, </a:t>
            </a:r>
            <a:r>
              <a:rPr lang="en-US" sz="3200" dirty="0" err="1" smtClean="0"/>
              <a:t>definisi</a:t>
            </a:r>
            <a:r>
              <a:rPr lang="en-US" sz="3200" dirty="0" smtClean="0"/>
              <a:t>  yang </a:t>
            </a:r>
            <a:r>
              <a:rPr lang="en-US" sz="3200" dirty="0" err="1" smtClean="0"/>
              <a:t>disusun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sistematis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914400"/>
            <a:ext cx="80772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Desain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penelitian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Bentuk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desain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penelitian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752600"/>
            <a:ext cx="8382000" cy="5096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80000"/>
              </a:lnSpc>
            </a:pPr>
            <a:r>
              <a:rPr lang="fi-FI" sz="2400" i="1" dirty="0" smtClean="0"/>
              <a:t>Relevan</a:t>
            </a:r>
            <a:r>
              <a:rPr lang="fi-FI" sz="2400" dirty="0" smtClean="0"/>
              <a:t>, artinya suatu teori harus memiliki keterkaitan antara permasalahan, variabel  penelitian dengan ruang lingkup yang dijelaskan oleh teori tersebut</a:t>
            </a:r>
            <a:endParaRPr lang="fi-FI" sz="2400" i="1" dirty="0" smtClean="0"/>
          </a:p>
          <a:p>
            <a:pPr marL="609600" indent="-609600">
              <a:lnSpc>
                <a:spcPct val="80000"/>
              </a:lnSpc>
            </a:pPr>
            <a:r>
              <a:rPr lang="fi-FI" sz="2400" i="1" dirty="0" smtClean="0"/>
              <a:t>Lengkap</a:t>
            </a:r>
            <a:r>
              <a:rPr lang="fi-FI" sz="2400" dirty="0" smtClean="0"/>
              <a:t>, artinya teori harus dapat menjelaskan beberapa dimensi permasalahan, semakin banyak dimensi yang dijelaskan oleh teori tersebut semakin baik untuk dijadikan acuan penelitian. </a:t>
            </a:r>
          </a:p>
          <a:p>
            <a:pPr marL="609600" indent="-609600">
              <a:lnSpc>
                <a:spcPct val="80000"/>
              </a:lnSpc>
            </a:pPr>
            <a:r>
              <a:rPr lang="fi-FI" sz="2400" dirty="0" smtClean="0"/>
              <a:t>Oleh karena itu satu variabel penelitian sebaiknya  dijelaskan oleh banyak teori sehingga variabel tersebut dapat ditinjau  dari berbagai dimensi. </a:t>
            </a:r>
            <a:endParaRPr lang="fi-FI" sz="2400" i="1" dirty="0" smtClean="0"/>
          </a:p>
          <a:p>
            <a:pPr marL="609600" indent="-609600">
              <a:lnSpc>
                <a:spcPct val="80000"/>
              </a:lnSpc>
            </a:pPr>
            <a:r>
              <a:rPr lang="fi-FI" sz="2400" i="1" dirty="0" smtClean="0"/>
              <a:t>up to date</a:t>
            </a:r>
            <a:r>
              <a:rPr lang="fi-FI" sz="2400" dirty="0" smtClean="0"/>
              <a:t>, artinya  teori yang digunakan masih mengandung asumsi-asumsi yang relevan dengan kondisi yang  terjadi saat ini dan belum digugurkan oleh teori lain</a:t>
            </a:r>
            <a:endParaRPr lang="fi-FI" sz="2400" i="1" dirty="0" smtClean="0"/>
          </a:p>
          <a:p>
            <a:pPr marL="609600" indent="-609600">
              <a:lnSpc>
                <a:spcPct val="80000"/>
              </a:lnSpc>
            </a:pPr>
            <a:r>
              <a:rPr lang="fi-FI" sz="2400" i="1" dirty="0" smtClean="0"/>
              <a:t>Menjelaskan</a:t>
            </a:r>
            <a:r>
              <a:rPr lang="fi-FI" sz="2400" dirty="0" smtClean="0"/>
              <a:t>, artinya teori dapat menjelaskan kedudukan variabel serta kaitan antara satu variabel dengan variabel lainnya, sehingga mahasiswa/peneliti dapat dengan mudah menentukan jenis variabelnya.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Kerangka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pikir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penelitian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057400"/>
            <a:ext cx="78486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err="1" smtClean="0"/>
              <a:t>Kerangka</a:t>
            </a:r>
            <a:r>
              <a:rPr lang="es-ES" sz="2800" dirty="0" smtClean="0"/>
              <a:t> </a:t>
            </a:r>
            <a:r>
              <a:rPr lang="es-ES" sz="2800" dirty="0" err="1" smtClean="0"/>
              <a:t>penelitian</a:t>
            </a:r>
            <a:r>
              <a:rPr lang="es-ES" sz="2800" dirty="0" smtClean="0"/>
              <a:t>  </a:t>
            </a:r>
            <a:r>
              <a:rPr lang="es-ES" sz="2800" dirty="0" err="1" smtClean="0"/>
              <a:t>merupakan</a:t>
            </a:r>
            <a:r>
              <a:rPr lang="es-ES" sz="2800" dirty="0" smtClean="0"/>
              <a:t> </a:t>
            </a:r>
            <a:r>
              <a:rPr lang="es-ES" sz="2800" dirty="0" err="1" smtClean="0"/>
              <a:t>rencana</a:t>
            </a:r>
            <a:r>
              <a:rPr lang="es-ES" sz="2800" dirty="0" smtClean="0"/>
              <a:t> </a:t>
            </a:r>
            <a:r>
              <a:rPr lang="es-ES" sz="2800" dirty="0" err="1" smtClean="0"/>
              <a:t>kerja</a:t>
            </a:r>
            <a:r>
              <a:rPr lang="es-ES" sz="2800" dirty="0" smtClean="0"/>
              <a:t> yang </a:t>
            </a:r>
            <a:r>
              <a:rPr lang="es-ES" sz="2800" dirty="0" err="1" smtClean="0"/>
              <a:t>terstruktur</a:t>
            </a:r>
            <a:r>
              <a:rPr lang="es-ES" sz="2800" dirty="0" smtClean="0"/>
              <a:t> dan </a:t>
            </a:r>
            <a:r>
              <a:rPr lang="es-ES" sz="2800" dirty="0" err="1" smtClean="0"/>
              <a:t>menyeluruh</a:t>
            </a:r>
            <a:r>
              <a:rPr lang="es-ES" sz="2800" dirty="0" smtClean="0"/>
              <a:t>  </a:t>
            </a:r>
            <a:r>
              <a:rPr lang="es-ES" sz="2800" dirty="0" err="1" smtClean="0"/>
              <a:t>mengenai</a:t>
            </a:r>
            <a:r>
              <a:rPr lang="es-ES" sz="2800" dirty="0" smtClean="0"/>
              <a:t> </a:t>
            </a:r>
            <a:r>
              <a:rPr lang="es-ES" sz="2800" dirty="0" err="1" smtClean="0"/>
              <a:t>hubungan-hubungan</a:t>
            </a:r>
            <a:r>
              <a:rPr lang="es-ES" sz="2800" dirty="0" smtClean="0"/>
              <a:t> </a:t>
            </a:r>
            <a:r>
              <a:rPr lang="es-ES" sz="2800" dirty="0" err="1" smtClean="0"/>
              <a:t>antar</a:t>
            </a:r>
            <a:r>
              <a:rPr lang="es-ES" sz="2800" dirty="0" smtClean="0"/>
              <a:t> </a:t>
            </a:r>
            <a:r>
              <a:rPr lang="es-ES" sz="2800" dirty="0" err="1" smtClean="0"/>
              <a:t>variabel</a:t>
            </a:r>
            <a:r>
              <a:rPr lang="es-ES" sz="2800" dirty="0" smtClean="0"/>
              <a:t> yang </a:t>
            </a:r>
            <a:r>
              <a:rPr lang="es-ES" sz="2800" dirty="0" err="1" smtClean="0"/>
              <a:t>disusun</a:t>
            </a:r>
            <a:r>
              <a:rPr lang="es-ES" sz="2800" dirty="0" smtClean="0"/>
              <a:t> </a:t>
            </a:r>
            <a:r>
              <a:rPr lang="es-ES" sz="2800" dirty="0" err="1" smtClean="0"/>
              <a:t>sedemikian</a:t>
            </a:r>
            <a:r>
              <a:rPr lang="es-ES" sz="2800" dirty="0" smtClean="0"/>
              <a:t> </a:t>
            </a:r>
            <a:r>
              <a:rPr lang="es-ES" sz="2800" dirty="0" err="1" smtClean="0"/>
              <a:t>rupa</a:t>
            </a:r>
            <a:r>
              <a:rPr lang="es-ES" sz="2800" dirty="0" smtClean="0"/>
              <a:t> </a:t>
            </a:r>
            <a:r>
              <a:rPr lang="es-ES" sz="2800" dirty="0" err="1" smtClean="0"/>
              <a:t>sehingga</a:t>
            </a:r>
            <a:r>
              <a:rPr lang="es-ES" sz="2800" dirty="0" smtClean="0"/>
              <a:t> </a:t>
            </a:r>
            <a:r>
              <a:rPr lang="es-ES" sz="2800" dirty="0" err="1" smtClean="0"/>
              <a:t>dapat</a:t>
            </a:r>
            <a:r>
              <a:rPr lang="es-ES" sz="2800" dirty="0" smtClean="0"/>
              <a:t> </a:t>
            </a:r>
            <a:r>
              <a:rPr lang="es-ES" sz="2800" dirty="0" err="1" smtClean="0"/>
              <a:t>memberikan</a:t>
            </a:r>
            <a:r>
              <a:rPr lang="es-ES" sz="2800" dirty="0" smtClean="0"/>
              <a:t> </a:t>
            </a:r>
            <a:r>
              <a:rPr lang="es-ES" sz="2800" dirty="0" err="1" smtClean="0"/>
              <a:t>jawaban</a:t>
            </a:r>
            <a:r>
              <a:rPr lang="es-ES" sz="2800" dirty="0" smtClean="0"/>
              <a:t> atas </a:t>
            </a:r>
            <a:r>
              <a:rPr lang="es-ES" sz="2800" dirty="0" err="1" smtClean="0"/>
              <a:t>pertanyaan-pertanyaan</a:t>
            </a:r>
            <a:r>
              <a:rPr lang="es-ES" sz="2800" dirty="0" smtClean="0"/>
              <a:t> </a:t>
            </a:r>
            <a:r>
              <a:rPr lang="es-ES" sz="2800" dirty="0" err="1" smtClean="0"/>
              <a:t>penelitian</a:t>
            </a:r>
            <a:r>
              <a:rPr lang="es-ES" sz="2800" dirty="0" smtClean="0"/>
              <a:t>. </a:t>
            </a:r>
            <a:r>
              <a:rPr lang="en-US" sz="2800" dirty="0" smtClean="0"/>
              <a:t>Hal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disebabkan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tercakup</a:t>
            </a:r>
            <a:r>
              <a:rPr lang="en-US" sz="2800" dirty="0" smtClean="0"/>
              <a:t> </a:t>
            </a:r>
            <a:r>
              <a:rPr lang="en-US" sz="2800" dirty="0" err="1" smtClean="0"/>
              <a:t>hal-hal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yang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</a:t>
            </a:r>
            <a:r>
              <a:rPr lang="en-US" sz="28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1143000"/>
            <a:ext cx="8610600" cy="135421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Bentuk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Kerangka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pikir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penelitian</a:t>
            </a:r>
            <a:endParaRPr lang="en-US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438400"/>
            <a:ext cx="8686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fi-FI" sz="2400" dirty="0" smtClean="0"/>
              <a:t>Di mana  penelitian dilaksanakan  (objek penelitian)</a:t>
            </a:r>
            <a:endParaRPr lang="en-US" sz="2400" dirty="0" smtClean="0"/>
          </a:p>
          <a:p>
            <a:pPr lvl="0">
              <a:buFont typeface="Wingdings" pitchFamily="2" charset="2"/>
              <a:buChar char="Ø"/>
            </a:pPr>
            <a:r>
              <a:rPr lang="fi-FI" sz="2400" dirty="0" smtClean="0"/>
              <a:t>Variabel apa yang akan diteliti dan bagaimana bentuk hubungan antar variabel </a:t>
            </a:r>
            <a:endParaRPr lang="en-US" sz="2400" dirty="0" smtClean="0"/>
          </a:p>
          <a:p>
            <a:pPr lvl="0">
              <a:buFont typeface="Wingdings" pitchFamily="2" charset="2"/>
              <a:buChar char="Ø"/>
            </a:pPr>
            <a:r>
              <a:rPr lang="fi-FI" sz="2400" dirty="0" smtClean="0"/>
              <a:t>Bagaimana sifat penelitiannya (deskriptif, komparatif, assosiatif) </a:t>
            </a:r>
            <a:endParaRPr lang="en-US" sz="2400" dirty="0" smtClean="0"/>
          </a:p>
          <a:p>
            <a:pPr lvl="0">
              <a:buFont typeface="Wingdings" pitchFamily="2" charset="2"/>
              <a:buChar char="Ø"/>
            </a:pP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endParaRPr lang="en-US" sz="2400" dirty="0" smtClean="0"/>
          </a:p>
          <a:p>
            <a:pPr lvl="0">
              <a:buFont typeface="Wingdings" pitchFamily="2" charset="2"/>
              <a:buChar char="Ø"/>
            </a:pPr>
            <a:r>
              <a:rPr lang="en-US" sz="2400" dirty="0" err="1" smtClean="0"/>
              <a:t>Kesimpulan</a:t>
            </a:r>
            <a:r>
              <a:rPr lang="en-US" sz="2400" dirty="0" smtClean="0"/>
              <a:t> (</a:t>
            </a:r>
            <a:r>
              <a:rPr lang="en-US" sz="2400" dirty="0" err="1" smtClean="0"/>
              <a:t>hasil</a:t>
            </a:r>
            <a:r>
              <a:rPr lang="en-US" sz="2400" dirty="0" smtClean="0"/>
              <a:t>)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1143000"/>
            <a:ext cx="8610600" cy="135421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Bentuk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Kerangka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pikir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penelitian</a:t>
            </a:r>
            <a:endParaRPr lang="en-US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438400"/>
            <a:ext cx="8686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fi-FI" sz="2400" dirty="0" smtClean="0"/>
              <a:t>Di mana  penelitian dilaksanakan  (objek penelitian)</a:t>
            </a:r>
            <a:endParaRPr lang="en-US" sz="2400" dirty="0" smtClean="0"/>
          </a:p>
          <a:p>
            <a:pPr lvl="0">
              <a:buFont typeface="Wingdings" pitchFamily="2" charset="2"/>
              <a:buChar char="Ø"/>
            </a:pPr>
            <a:r>
              <a:rPr lang="fi-FI" sz="2400" dirty="0" smtClean="0"/>
              <a:t>Variabel apa yang akan diteliti dan bagaimana bentuk hubungan antar variabel </a:t>
            </a:r>
            <a:endParaRPr lang="en-US" sz="2400" dirty="0" smtClean="0"/>
          </a:p>
          <a:p>
            <a:pPr lvl="0">
              <a:buFont typeface="Wingdings" pitchFamily="2" charset="2"/>
              <a:buChar char="Ø"/>
            </a:pPr>
            <a:r>
              <a:rPr lang="fi-FI" sz="2400" dirty="0" smtClean="0"/>
              <a:t>Bagaimana sifat penelitiannya (deskriptif, komparatif, assosiatif) </a:t>
            </a:r>
            <a:endParaRPr lang="en-US" sz="2400" dirty="0" smtClean="0"/>
          </a:p>
          <a:p>
            <a:pPr lvl="0">
              <a:buFont typeface="Wingdings" pitchFamily="2" charset="2"/>
              <a:buChar char="Ø"/>
            </a:pP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endParaRPr lang="en-US" sz="2400" dirty="0" smtClean="0"/>
          </a:p>
          <a:p>
            <a:pPr lvl="0">
              <a:buFont typeface="Wingdings" pitchFamily="2" charset="2"/>
              <a:buChar char="Ø"/>
            </a:pPr>
            <a:r>
              <a:rPr lang="en-US" sz="2400" dirty="0" err="1" smtClean="0"/>
              <a:t>Kesimpulan</a:t>
            </a:r>
            <a:r>
              <a:rPr lang="en-US" sz="2400" dirty="0" smtClean="0"/>
              <a:t> (</a:t>
            </a:r>
            <a:r>
              <a:rPr lang="en-US" sz="2400" dirty="0" err="1" smtClean="0"/>
              <a:t>hasil</a:t>
            </a:r>
            <a:r>
              <a:rPr lang="en-US" sz="2400" dirty="0" smtClean="0"/>
              <a:t>)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nstra UNIV ver04 92-20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Renstra UNIV ver04 92-2003</Template>
  <TotalTime>228</TotalTime>
  <Words>310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Renstra UNIV ver04 92-2003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Esa Unggul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May</cp:lastModifiedBy>
  <cp:revision>29</cp:revision>
  <dcterms:created xsi:type="dcterms:W3CDTF">2010-07-30T07:09:30Z</dcterms:created>
  <dcterms:modified xsi:type="dcterms:W3CDTF">2015-03-08T07:50:13Z</dcterms:modified>
</cp:coreProperties>
</file>