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1" r:id="rId2"/>
    <p:sldId id="278" r:id="rId3"/>
    <p:sldId id="283" r:id="rId4"/>
    <p:sldId id="284" r:id="rId5"/>
    <p:sldId id="285" r:id="rId6"/>
    <p:sldId id="286" r:id="rId7"/>
    <p:sldId id="287" r:id="rId8"/>
    <p:sldId id="288" r:id="rId9"/>
    <p:sldId id="290" r:id="rId10"/>
    <p:sldId id="291" r:id="rId11"/>
    <p:sldId id="292" r:id="rId12"/>
    <p:sldId id="293" r:id="rId13"/>
    <p:sldId id="272"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7FE9-EF11-4415-B4A9-09F6A9B7158A}" type="datetimeFigureOut">
              <a:rPr lang="id-ID" smtClean="0"/>
              <a:t>25/10/2018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8F41B-3893-424F-9FFE-3E261ED06A5A}" type="slidenum">
              <a:rPr lang="id-ID" smtClean="0"/>
              <a:t>‹#›</a:t>
            </a:fld>
            <a:endParaRPr lang="id-ID"/>
          </a:p>
        </p:txBody>
      </p:sp>
    </p:spTree>
    <p:extLst>
      <p:ext uri="{BB962C8B-B14F-4D97-AF65-F5344CB8AC3E}">
        <p14:creationId xmlns:p14="http://schemas.microsoft.com/office/powerpoint/2010/main" val="3904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2</a:t>
            </a:fld>
            <a:endParaRPr lang="id-ID"/>
          </a:p>
        </p:txBody>
      </p:sp>
    </p:spTree>
    <p:extLst>
      <p:ext uri="{BB962C8B-B14F-4D97-AF65-F5344CB8AC3E}">
        <p14:creationId xmlns:p14="http://schemas.microsoft.com/office/powerpoint/2010/main" val="41287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11</a:t>
            </a:fld>
            <a:endParaRPr lang="id-ID"/>
          </a:p>
        </p:txBody>
      </p:sp>
    </p:spTree>
    <p:extLst>
      <p:ext uri="{BB962C8B-B14F-4D97-AF65-F5344CB8AC3E}">
        <p14:creationId xmlns:p14="http://schemas.microsoft.com/office/powerpoint/2010/main" val="1248999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12</a:t>
            </a:fld>
            <a:endParaRPr lang="id-ID"/>
          </a:p>
        </p:txBody>
      </p:sp>
    </p:spTree>
    <p:extLst>
      <p:ext uri="{BB962C8B-B14F-4D97-AF65-F5344CB8AC3E}">
        <p14:creationId xmlns:p14="http://schemas.microsoft.com/office/powerpoint/2010/main" val="291489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13</a:t>
            </a:fld>
            <a:endParaRPr lang="id-ID"/>
          </a:p>
        </p:txBody>
      </p:sp>
    </p:spTree>
    <p:extLst>
      <p:ext uri="{BB962C8B-B14F-4D97-AF65-F5344CB8AC3E}">
        <p14:creationId xmlns:p14="http://schemas.microsoft.com/office/powerpoint/2010/main" val="72439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3</a:t>
            </a:fld>
            <a:endParaRPr lang="id-ID"/>
          </a:p>
        </p:txBody>
      </p:sp>
    </p:spTree>
    <p:extLst>
      <p:ext uri="{BB962C8B-B14F-4D97-AF65-F5344CB8AC3E}">
        <p14:creationId xmlns:p14="http://schemas.microsoft.com/office/powerpoint/2010/main" val="218234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4</a:t>
            </a:fld>
            <a:endParaRPr lang="id-ID"/>
          </a:p>
        </p:txBody>
      </p:sp>
    </p:spTree>
    <p:extLst>
      <p:ext uri="{BB962C8B-B14F-4D97-AF65-F5344CB8AC3E}">
        <p14:creationId xmlns:p14="http://schemas.microsoft.com/office/powerpoint/2010/main" val="4002214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5</a:t>
            </a:fld>
            <a:endParaRPr lang="id-ID"/>
          </a:p>
        </p:txBody>
      </p:sp>
    </p:spTree>
    <p:extLst>
      <p:ext uri="{BB962C8B-B14F-4D97-AF65-F5344CB8AC3E}">
        <p14:creationId xmlns:p14="http://schemas.microsoft.com/office/powerpoint/2010/main" val="3563230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6</a:t>
            </a:fld>
            <a:endParaRPr lang="id-ID"/>
          </a:p>
        </p:txBody>
      </p:sp>
    </p:spTree>
    <p:extLst>
      <p:ext uri="{BB962C8B-B14F-4D97-AF65-F5344CB8AC3E}">
        <p14:creationId xmlns:p14="http://schemas.microsoft.com/office/powerpoint/2010/main" val="1850039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7</a:t>
            </a:fld>
            <a:endParaRPr lang="id-ID"/>
          </a:p>
        </p:txBody>
      </p:sp>
    </p:spTree>
    <p:extLst>
      <p:ext uri="{BB962C8B-B14F-4D97-AF65-F5344CB8AC3E}">
        <p14:creationId xmlns:p14="http://schemas.microsoft.com/office/powerpoint/2010/main" val="2379309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8</a:t>
            </a:fld>
            <a:endParaRPr lang="id-ID"/>
          </a:p>
        </p:txBody>
      </p:sp>
    </p:spTree>
    <p:extLst>
      <p:ext uri="{BB962C8B-B14F-4D97-AF65-F5344CB8AC3E}">
        <p14:creationId xmlns:p14="http://schemas.microsoft.com/office/powerpoint/2010/main" val="2708284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9</a:t>
            </a:fld>
            <a:endParaRPr lang="id-ID"/>
          </a:p>
        </p:txBody>
      </p:sp>
    </p:spTree>
    <p:extLst>
      <p:ext uri="{BB962C8B-B14F-4D97-AF65-F5344CB8AC3E}">
        <p14:creationId xmlns:p14="http://schemas.microsoft.com/office/powerpoint/2010/main" val="344260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10</a:t>
            </a:fld>
            <a:endParaRPr lang="id-ID"/>
          </a:p>
        </p:txBody>
      </p:sp>
    </p:spTree>
    <p:extLst>
      <p:ext uri="{BB962C8B-B14F-4D97-AF65-F5344CB8AC3E}">
        <p14:creationId xmlns:p14="http://schemas.microsoft.com/office/powerpoint/2010/main" val="110279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7376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94458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270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71236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6396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7782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DCF7685-A04C-43AE-BF20-F0223854C6B6}" type="datetimeFigureOut">
              <a:rPr lang="id-ID" smtClean="0"/>
              <a:t>25/10/2018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31789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DCF7685-A04C-43AE-BF20-F0223854C6B6}" type="datetimeFigureOut">
              <a:rPr lang="id-ID" smtClean="0"/>
              <a:t>25/10/2018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933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685-A04C-43AE-BF20-F0223854C6B6}" type="datetimeFigureOut">
              <a:rPr lang="id-ID" smtClean="0"/>
              <a:t>25/10/2018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4148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8004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1791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685-A04C-43AE-BF20-F0223854C6B6}" type="datetimeFigureOut">
              <a:rPr lang="id-ID" smtClean="0"/>
              <a:t>25/10/2018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DB48-0378-4646-B475-AA8EAB7691A1}" type="slidenum">
              <a:rPr lang="id-ID" smtClean="0"/>
              <a:t>‹#›</a:t>
            </a:fld>
            <a:endParaRPr lang="id-ID"/>
          </a:p>
        </p:txBody>
      </p:sp>
    </p:spTree>
    <p:extLst>
      <p:ext uri="{BB962C8B-B14F-4D97-AF65-F5344CB8AC3E}">
        <p14:creationId xmlns:p14="http://schemas.microsoft.com/office/powerpoint/2010/main" val="248927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15816" y="3597984"/>
            <a:ext cx="621389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800" b="1" dirty="0">
              <a:solidFill>
                <a:schemeClr val="bg1"/>
              </a:solidFill>
              <a:latin typeface="Arial" panose="020B0604020202020204" pitchFamily="34" charset="0"/>
            </a:endParaRPr>
          </a:p>
          <a:p>
            <a:pPr algn="ctr" eaLnBrk="1" hangingPunct="1">
              <a:spcBef>
                <a:spcPct val="0"/>
              </a:spcBef>
              <a:buFontTx/>
              <a:buNone/>
            </a:pPr>
            <a:r>
              <a:rPr lang="en-US" sz="2200" b="1" dirty="0" smtClean="0">
                <a:solidFill>
                  <a:schemeClr val="bg1"/>
                </a:solidFill>
                <a:latin typeface="Arial" panose="020B0604020202020204" pitchFamily="34" charset="0"/>
              </a:rPr>
              <a:t>PERTEMUAN KEDUA</a:t>
            </a:r>
          </a:p>
          <a:p>
            <a:pPr algn="ctr" eaLnBrk="1" hangingPunct="1">
              <a:spcBef>
                <a:spcPct val="0"/>
              </a:spcBef>
              <a:buFontTx/>
              <a:buNone/>
            </a:pPr>
            <a:r>
              <a:rPr lang="en-US" sz="2200" b="1" dirty="0" smtClean="0">
                <a:solidFill>
                  <a:schemeClr val="bg1"/>
                </a:solidFill>
                <a:latin typeface="Arial" panose="020B0604020202020204" pitchFamily="34" charset="0"/>
              </a:rPr>
              <a:t>PENGANTAR PANCASILA</a:t>
            </a:r>
            <a:endParaRPr lang="en-US" sz="1400" b="1" dirty="0">
              <a:solidFill>
                <a:schemeClr val="bg1"/>
              </a:solidFill>
              <a:latin typeface="Arial" panose="020B0604020202020204" pitchFamily="34" charset="0"/>
            </a:endParaRPr>
          </a:p>
          <a:p>
            <a:pPr algn="ctr">
              <a:spcBef>
                <a:spcPct val="0"/>
              </a:spcBef>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sp>
        <p:nvSpPr>
          <p:cNvPr id="4" name="TextBox 1"/>
          <p:cNvSpPr txBox="1">
            <a:spLocks noChangeArrowheads="1"/>
          </p:cNvSpPr>
          <p:nvPr/>
        </p:nvSpPr>
        <p:spPr bwMode="auto">
          <a:xfrm>
            <a:off x="3068216" y="1484784"/>
            <a:ext cx="3323148"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800" b="1" dirty="0">
              <a:solidFill>
                <a:schemeClr val="bg1"/>
              </a:solidFill>
              <a:latin typeface="Arial" panose="020B0604020202020204" pitchFamily="34" charset="0"/>
            </a:endParaRPr>
          </a:p>
          <a:p>
            <a:pPr algn="ctr" eaLnBrk="1" hangingPunct="1">
              <a:spcBef>
                <a:spcPct val="0"/>
              </a:spcBef>
              <a:buFontTx/>
              <a:buNone/>
            </a:pPr>
            <a:r>
              <a:rPr lang="en-US" sz="1600" b="1" dirty="0" smtClean="0">
                <a:solidFill>
                  <a:schemeClr val="bg1"/>
                </a:solidFill>
                <a:latin typeface="Arial" panose="020B0604020202020204" pitchFamily="34" charset="0"/>
              </a:rPr>
              <a:t>MATERI PEMBELAJARAN</a:t>
            </a:r>
          </a:p>
          <a:p>
            <a:pPr algn="ctr" eaLnBrk="1" hangingPunct="1">
              <a:spcBef>
                <a:spcPct val="0"/>
              </a:spcBef>
              <a:buFontTx/>
              <a:buNone/>
            </a:pPr>
            <a:endParaRPr lang="en-US" sz="1800" b="1" dirty="0" smtClean="0">
              <a:solidFill>
                <a:schemeClr val="bg1"/>
              </a:solidFill>
              <a:latin typeface="Arial" panose="020B0604020202020204" pitchFamily="34" charset="0"/>
            </a:endParaRPr>
          </a:p>
          <a:p>
            <a:pPr algn="ctr" eaLnBrk="1" hangingPunct="1">
              <a:spcBef>
                <a:spcPct val="0"/>
              </a:spcBef>
              <a:buFontTx/>
              <a:buNone/>
            </a:pPr>
            <a:r>
              <a:rPr lang="en-US" sz="1400" b="1" dirty="0" err="1" smtClean="0">
                <a:solidFill>
                  <a:schemeClr val="bg1"/>
                </a:solidFill>
                <a:latin typeface="Arial" panose="020B0604020202020204" pitchFamily="34" charset="0"/>
              </a:rPr>
              <a:t>Tantangan</a:t>
            </a:r>
            <a:r>
              <a:rPr lang="en-US" sz="1400" b="1" dirty="0" smtClean="0">
                <a:solidFill>
                  <a:schemeClr val="bg1"/>
                </a:solidFill>
                <a:latin typeface="Arial" panose="020B0604020202020204" pitchFamily="34" charset="0"/>
              </a:rPr>
              <a:t> </a:t>
            </a:r>
            <a:r>
              <a:rPr lang="en-US" sz="1400" b="1" dirty="0" err="1" smtClean="0">
                <a:solidFill>
                  <a:schemeClr val="bg1"/>
                </a:solidFill>
                <a:latin typeface="Arial" panose="020B0604020202020204" pitchFamily="34" charset="0"/>
              </a:rPr>
              <a:t>Penerapan</a:t>
            </a:r>
            <a:r>
              <a:rPr lang="en-US" sz="1400" b="1" dirty="0" smtClean="0">
                <a:solidFill>
                  <a:schemeClr val="bg1"/>
                </a:solidFill>
                <a:latin typeface="Arial" panose="020B0604020202020204" pitchFamily="34" charset="0"/>
              </a:rPr>
              <a:t> </a:t>
            </a:r>
            <a:r>
              <a:rPr lang="en-US" sz="1400" b="1" dirty="0" err="1" smtClean="0">
                <a:solidFill>
                  <a:schemeClr val="bg1"/>
                </a:solidFill>
                <a:latin typeface="Arial" panose="020B0604020202020204" pitchFamily="34" charset="0"/>
              </a:rPr>
              <a:t>Nilai-Nilai</a:t>
            </a:r>
            <a:r>
              <a:rPr lang="en-US" sz="1400" b="1" dirty="0" smtClean="0">
                <a:solidFill>
                  <a:schemeClr val="bg1"/>
                </a:solidFill>
                <a:latin typeface="Arial" panose="020B0604020202020204" pitchFamily="34" charset="0"/>
              </a:rPr>
              <a:t> </a:t>
            </a:r>
            <a:r>
              <a:rPr lang="en-US" sz="1400" b="1" dirty="0" err="1" smtClean="0">
                <a:solidFill>
                  <a:schemeClr val="bg1"/>
                </a:solidFill>
                <a:latin typeface="Arial" panose="020B0604020202020204" pitchFamily="34" charset="0"/>
              </a:rPr>
              <a:t>Pancasila</a:t>
            </a:r>
            <a:endParaRPr lang="en-US" sz="1400" b="1" dirty="0">
              <a:solidFill>
                <a:schemeClr val="bg1"/>
              </a:solidFill>
              <a:latin typeface="Arial" panose="020B0604020202020204" pitchFamily="34" charset="0"/>
            </a:endParaRPr>
          </a:p>
          <a:p>
            <a:pPr algn="ctr" eaLnBrk="1" hangingPunct="1">
              <a:spcBef>
                <a:spcPct val="0"/>
              </a:spcBef>
              <a:buFontTx/>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435534" y="1285478"/>
            <a:ext cx="2664296" cy="2197310"/>
          </a:xfrm>
          <a:prstGeom prst="rect">
            <a:avLst/>
          </a:prstGeom>
          <a:noFill/>
          <a:ln>
            <a:noFill/>
          </a:ln>
        </p:spPr>
      </p:pic>
      <p:sp>
        <p:nvSpPr>
          <p:cNvPr id="7" name="Rectangle 6"/>
          <p:cNvSpPr/>
          <p:nvPr/>
        </p:nvSpPr>
        <p:spPr>
          <a:xfrm>
            <a:off x="4633156" y="5621178"/>
            <a:ext cx="3179204" cy="400110"/>
          </a:xfrm>
          <a:prstGeom prst="rect">
            <a:avLst/>
          </a:prstGeom>
        </p:spPr>
        <p:txBody>
          <a:bodyPr wrap="none">
            <a:spAutoFit/>
          </a:bodyPr>
          <a:lstStyle/>
          <a:p>
            <a:r>
              <a:rPr lang="en-US" sz="2000" b="1" dirty="0" smtClean="0">
                <a:solidFill>
                  <a:schemeClr val="bg1"/>
                </a:solidFill>
                <a:latin typeface="Tw Cen MT" pitchFamily="34" charset="0"/>
              </a:rPr>
              <a:t>TATAP </a:t>
            </a:r>
            <a:r>
              <a:rPr lang="en-US" sz="2000" b="1" i="1" dirty="0" smtClean="0">
                <a:solidFill>
                  <a:schemeClr val="bg1"/>
                </a:solidFill>
                <a:latin typeface="Tw Cen MT" pitchFamily="34" charset="0"/>
              </a:rPr>
              <a:t>MUKA/ON LINE </a:t>
            </a:r>
            <a:r>
              <a:rPr lang="en-US" sz="2000" b="1" dirty="0" smtClean="0">
                <a:solidFill>
                  <a:schemeClr val="bg1"/>
                </a:solidFill>
                <a:latin typeface="Tw Cen MT" pitchFamily="34" charset="0"/>
              </a:rPr>
              <a:t>KE -</a:t>
            </a:r>
            <a:r>
              <a:rPr lang="en-US" sz="2000" b="1" i="1" dirty="0" smtClean="0">
                <a:solidFill>
                  <a:schemeClr val="bg1"/>
                </a:solidFill>
                <a:latin typeface="Tw Cen MT" pitchFamily="34" charset="0"/>
              </a:rPr>
              <a:t>2</a:t>
            </a:r>
            <a:endParaRPr lang="en-US" sz="2000" i="1" dirty="0">
              <a:solidFill>
                <a:schemeClr val="bg1"/>
              </a:solidFill>
            </a:endParaRPr>
          </a:p>
        </p:txBody>
      </p:sp>
    </p:spTree>
    <p:extLst>
      <p:ext uri="{BB962C8B-B14F-4D97-AF65-F5344CB8AC3E}">
        <p14:creationId xmlns:p14="http://schemas.microsoft.com/office/powerpoint/2010/main" val="1198482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Penegakan</a:t>
            </a:r>
            <a:r>
              <a:rPr lang="en-US" sz="2800" b="1" dirty="0" smtClean="0"/>
              <a:t> </a:t>
            </a:r>
            <a:r>
              <a:rPr lang="en-US" sz="2800" b="1" dirty="0" err="1" smtClean="0"/>
              <a:t>Hukum</a:t>
            </a:r>
            <a:r>
              <a:rPr lang="en-US" sz="2800" b="1" dirty="0" smtClean="0"/>
              <a:t> </a:t>
            </a:r>
            <a:r>
              <a:rPr lang="en-US" sz="2800" b="1" dirty="0" err="1" smtClean="0"/>
              <a:t>Berkeadilan</a:t>
            </a:r>
            <a:r>
              <a:rPr lang="en-US" sz="2800" b="1" dirty="0" smtClean="0"/>
              <a:t>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id-ID" sz="1400" dirty="0"/>
              <a:t>Salah satu tujuan dari gerakan reformasi adalah mereformasi sistem hukum dan sekaligus meningkatkan kualitas penegakan hukum</a:t>
            </a:r>
            <a:r>
              <a:rPr lang="en-US" sz="1600" dirty="0" smtClean="0"/>
              <a:t/>
            </a:r>
            <a:br>
              <a:rPr lang="en-US" sz="1600" dirty="0" smtClean="0"/>
            </a:br>
            <a:r>
              <a:rPr lang="en-US" sz="1600" dirty="0"/>
              <a:t/>
            </a:r>
            <a:br>
              <a:rPr lang="en-US" sz="1600" dirty="0"/>
            </a:br>
            <a:r>
              <a:rPr lang="en-US" sz="1600" dirty="0" err="1" smtClean="0"/>
              <a:t>Hukum</a:t>
            </a:r>
            <a:r>
              <a:rPr lang="en-US" sz="1600" dirty="0" smtClean="0"/>
              <a:t> “</a:t>
            </a:r>
            <a:r>
              <a:rPr lang="en-US" sz="1600" dirty="0" err="1" smtClean="0"/>
              <a:t>tajam</a:t>
            </a:r>
            <a:r>
              <a:rPr lang="en-US" sz="1600" dirty="0" smtClean="0"/>
              <a:t> </a:t>
            </a:r>
            <a:r>
              <a:rPr lang="en-US" sz="1600" dirty="0" err="1" smtClean="0"/>
              <a:t>kebawah</a:t>
            </a:r>
            <a:r>
              <a:rPr lang="en-US" sz="1600" dirty="0" smtClean="0"/>
              <a:t>, </a:t>
            </a:r>
            <a:r>
              <a:rPr lang="en-US" sz="1600" dirty="0" err="1" smtClean="0"/>
              <a:t>tumpul</a:t>
            </a:r>
            <a:r>
              <a:rPr lang="en-US" sz="1600" dirty="0" smtClean="0"/>
              <a:t> </a:t>
            </a:r>
            <a:r>
              <a:rPr lang="en-US" sz="1600" dirty="0" err="1" smtClean="0"/>
              <a:t>ke</a:t>
            </a:r>
            <a:r>
              <a:rPr lang="en-US" sz="1600" dirty="0" smtClean="0"/>
              <a:t> </a:t>
            </a:r>
            <a:r>
              <a:rPr lang="en-US" sz="1600" dirty="0" err="1" smtClean="0"/>
              <a:t>atas</a:t>
            </a:r>
            <a:r>
              <a:rPr lang="en-US" sz="1600" dirty="0" smtClean="0"/>
              <a:t>” </a:t>
            </a:r>
            <a:r>
              <a:rPr lang="id-ID" sz="1400" dirty="0"/>
              <a:t>Memang banyak faktor yang berpengaruh terhadap efektivitas penegakan hukum, tetapi faktor dominan dalam penegakan hukum adalah faktor manusianya</a:t>
            </a:r>
            <a:r>
              <a:rPr lang="en-US" sz="1400" dirty="0"/>
              <a:t/>
            </a:r>
            <a:br>
              <a:rPr lang="en-US" sz="1400" dirty="0"/>
            </a:br>
            <a:r>
              <a:rPr lang="id-ID"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7</a:t>
            </a:r>
            <a:endParaRPr lang="en-US" sz="6000" dirty="0"/>
          </a:p>
        </p:txBody>
      </p:sp>
    </p:spTree>
    <p:extLst>
      <p:ext uri="{BB962C8B-B14F-4D97-AF65-F5344CB8AC3E}">
        <p14:creationId xmlns:p14="http://schemas.microsoft.com/office/powerpoint/2010/main" val="1761261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 MASALAH</a:t>
            </a:r>
            <a:br>
              <a:rPr lang="en-US" sz="4000" b="1" dirty="0" smtClean="0">
                <a:latin typeface="Tw Cen MT" pitchFamily="34" charset="0"/>
              </a:rPr>
            </a:br>
            <a:r>
              <a:rPr lang="en-US" sz="2800" b="1" dirty="0" err="1" smtClean="0"/>
              <a:t>Terorisme</a:t>
            </a:r>
            <a:r>
              <a:rPr lang="en-US" sz="2800" b="1" dirty="0" smtClean="0"/>
              <a:t> </a:t>
            </a:r>
            <a:r>
              <a:rPr lang="en-US" sz="2800" b="1" dirty="0" err="1" smtClean="0"/>
              <a:t>dan</a:t>
            </a:r>
            <a:r>
              <a:rPr lang="en-US" sz="2800" b="1" dirty="0" smtClean="0"/>
              <a:t> </a:t>
            </a:r>
            <a:r>
              <a:rPr lang="en-US" sz="2800" b="1" dirty="0" err="1" smtClean="0"/>
              <a:t>Radikalisme</a:t>
            </a:r>
            <a:r>
              <a:rPr lang="en-US" sz="2800" b="1" dirty="0" smtClean="0"/>
              <a:t>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en-US" sz="1400" dirty="0"/>
              <a:t>T</a:t>
            </a:r>
            <a:r>
              <a:rPr lang="id-ID" sz="1400" dirty="0" smtClean="0"/>
              <a:t>eroris</a:t>
            </a:r>
            <a:r>
              <a:rPr lang="en-US" sz="1400" dirty="0" smtClean="0"/>
              <a:t> </a:t>
            </a:r>
            <a:r>
              <a:rPr lang="en-US" sz="1400" dirty="0" err="1" smtClean="0"/>
              <a:t>dan</a:t>
            </a:r>
            <a:r>
              <a:rPr lang="en-US" sz="1400" dirty="0" smtClean="0"/>
              <a:t> </a:t>
            </a:r>
            <a:r>
              <a:rPr lang="en-US" sz="1400" dirty="0" err="1" smtClean="0"/>
              <a:t>radikalis</a:t>
            </a:r>
            <a:r>
              <a:rPr lang="id-ID" sz="1400" dirty="0" smtClean="0"/>
              <a:t>  </a:t>
            </a:r>
            <a:r>
              <a:rPr lang="id-ID" sz="1400" dirty="0"/>
              <a:t>melakukan </a:t>
            </a:r>
            <a:r>
              <a:rPr lang="id-ID" sz="1400" dirty="0" smtClean="0"/>
              <a:t>kekerasan</a:t>
            </a:r>
            <a:r>
              <a:rPr lang="en-US" sz="1400" dirty="0" smtClean="0"/>
              <a:t> (</a:t>
            </a:r>
            <a:r>
              <a:rPr lang="en-US" sz="1400" dirty="0" err="1" smtClean="0"/>
              <a:t>fisik</a:t>
            </a:r>
            <a:r>
              <a:rPr lang="en-US" sz="1400" dirty="0" smtClean="0"/>
              <a:t> </a:t>
            </a:r>
            <a:r>
              <a:rPr lang="en-US" sz="1400" dirty="0" err="1" smtClean="0"/>
              <a:t>dan</a:t>
            </a:r>
            <a:r>
              <a:rPr lang="en-US" sz="1400" dirty="0" smtClean="0"/>
              <a:t> mental)</a:t>
            </a:r>
            <a:r>
              <a:rPr lang="id-ID" sz="1400" dirty="0" smtClean="0"/>
              <a:t> </a:t>
            </a:r>
            <a:r>
              <a:rPr lang="en-US" sz="1400" dirty="0" err="1" smtClean="0"/>
              <a:t>masyarakat</a:t>
            </a:r>
            <a:r>
              <a:rPr lang="id-ID" sz="1400" dirty="0" smtClean="0"/>
              <a:t> </a:t>
            </a:r>
            <a:r>
              <a:rPr lang="id-ID" sz="1400" dirty="0"/>
              <a:t>dengan melawan hukum dan mengatasnamakan agama. </a:t>
            </a:r>
            <a:r>
              <a:rPr lang="en-US" sz="1400" dirty="0" smtClean="0"/>
              <a:t/>
            </a:r>
            <a:br>
              <a:rPr lang="en-US" sz="1400" dirty="0" smtClean="0"/>
            </a:br>
            <a:r>
              <a:rPr lang="en-US" sz="1400" dirty="0"/>
              <a:t/>
            </a:r>
            <a:br>
              <a:rPr lang="en-US" sz="1400" dirty="0"/>
            </a:br>
            <a:r>
              <a:rPr lang="en-US" sz="1400" dirty="0" smtClean="0"/>
              <a:t>L</a:t>
            </a:r>
            <a:r>
              <a:rPr lang="id-ID" sz="1400" dirty="0" smtClean="0"/>
              <a:t>ahirnya </a:t>
            </a:r>
            <a:r>
              <a:rPr lang="id-ID" sz="1400" dirty="0"/>
              <a:t>terorisme disebabkan oleh himpitan ekonomi, rendahnya tingkat pendidikan, pemahaman keagamaan yang kurang komprehensif terkadang membuat mereka mudah dipengaruhi oleh keyakinan </a:t>
            </a:r>
            <a:r>
              <a:rPr lang="id-ID" sz="1400" dirty="0" smtClean="0"/>
              <a:t>ekstrim</a:t>
            </a:r>
            <a:r>
              <a:rPr lang="en-US"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8</a:t>
            </a:r>
            <a:endParaRPr lang="en-US" sz="6000" dirty="0"/>
          </a:p>
        </p:txBody>
      </p:sp>
    </p:spTree>
    <p:extLst>
      <p:ext uri="{BB962C8B-B14F-4D97-AF65-F5344CB8AC3E}">
        <p14:creationId xmlns:p14="http://schemas.microsoft.com/office/powerpoint/2010/main" val="42808138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 TANTANGAN LAIN</a:t>
            </a:r>
            <a:br>
              <a:rPr lang="en-US" sz="4000" b="1" dirty="0" smtClean="0">
                <a:latin typeface="Tw Cen MT" pitchFamily="34" charset="0"/>
              </a:rPr>
            </a:br>
            <a:r>
              <a:rPr lang="en-US" sz="2800" b="1" dirty="0" err="1" smtClean="0"/>
              <a:t>Revolusi</a:t>
            </a:r>
            <a:r>
              <a:rPr lang="en-US" sz="2800" b="1" dirty="0" smtClean="0"/>
              <a:t> </a:t>
            </a:r>
            <a:r>
              <a:rPr lang="en-US" sz="2800" b="1" dirty="0" err="1" smtClean="0"/>
              <a:t>Industri</a:t>
            </a:r>
            <a:r>
              <a:rPr lang="en-US" sz="2800" b="1" dirty="0" smtClean="0"/>
              <a:t> TIK 4.0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en-US" sz="1400" dirty="0"/>
              <a:t>R</a:t>
            </a:r>
            <a:r>
              <a:rPr lang="id-ID" sz="1400" dirty="0" smtClean="0"/>
              <a:t>evolusi </a:t>
            </a:r>
            <a:r>
              <a:rPr lang="id-ID" sz="1400" dirty="0"/>
              <a:t>industri 4.0 atau revolusi industri dunia keempat, dunia pendidikan tinggi mengalami perubahan yang sangat signifkan dan pundamenta</a:t>
            </a:r>
            <a:r>
              <a:rPr lang="id-ID" sz="1400" dirty="0" smtClean="0"/>
              <a:t>. </a:t>
            </a:r>
            <a:r>
              <a:rPr lang="en-US" sz="1400" dirty="0" smtClean="0"/>
              <a:t/>
            </a:r>
            <a:br>
              <a:rPr lang="en-US" sz="1400" dirty="0" smtClean="0"/>
            </a:br>
            <a:r>
              <a:rPr lang="en-US" sz="1400" dirty="0"/>
              <a:t/>
            </a:r>
            <a:br>
              <a:rPr lang="en-US" sz="1400" dirty="0"/>
            </a:br>
            <a:r>
              <a:rPr lang="en-US" sz="1400" dirty="0"/>
              <a:t>A</a:t>
            </a:r>
            <a:r>
              <a:rPr lang="id-ID" sz="1400" dirty="0" smtClean="0"/>
              <a:t>kibat  </a:t>
            </a:r>
            <a:r>
              <a:rPr lang="id-ID" sz="1400" dirty="0"/>
              <a:t>pengaruh </a:t>
            </a:r>
            <a:r>
              <a:rPr lang="id-ID" sz="1400" dirty="0" smtClean="0"/>
              <a:t> </a:t>
            </a:r>
            <a:r>
              <a:rPr lang="id-ID" sz="1400" i="1" dirty="0"/>
              <a:t>digital disrupsion</a:t>
            </a:r>
            <a:r>
              <a:rPr lang="id-ID" sz="1400" dirty="0"/>
              <a:t>, yaitu disrupsi inovasi dan disrupsi </a:t>
            </a:r>
            <a:r>
              <a:rPr lang="id-ID" sz="1400" dirty="0" smtClean="0"/>
              <a:t>teknologi</a:t>
            </a:r>
            <a:r>
              <a:rPr lang="en-US" sz="1400" dirty="0" smtClean="0"/>
              <a:t>,</a:t>
            </a:r>
            <a:r>
              <a:rPr lang="id-ID" sz="1400" dirty="0" smtClean="0"/>
              <a:t> </a:t>
            </a:r>
            <a:r>
              <a:rPr lang="en-US" sz="1400" dirty="0" smtClean="0"/>
              <a:t>s</a:t>
            </a:r>
            <a:r>
              <a:rPr lang="id-ID" sz="1400" dirty="0" smtClean="0"/>
              <a:t>emua </a:t>
            </a:r>
            <a:r>
              <a:rPr lang="id-ID" sz="1400" dirty="0"/>
              <a:t>aktivitas menjadi tanpa batas (</a:t>
            </a:r>
            <a:r>
              <a:rPr lang="id-ID" sz="1400" i="1" dirty="0"/>
              <a:t>borderless</a:t>
            </a:r>
            <a:r>
              <a:rPr lang="id-ID" sz="1400" dirty="0"/>
              <a:t>) dengan penggunaan data yang juga tidak terbatas (</a:t>
            </a:r>
            <a:r>
              <a:rPr lang="id-ID" sz="1400" i="1" dirty="0"/>
              <a:t>unlimited</a:t>
            </a:r>
            <a:r>
              <a:rPr lang="id-ID" sz="1400" dirty="0"/>
              <a:t>). Pengaruh ini terjadi karena cepatnya perkembangan teknologi informasi dan komunikasi (TIK) yang telah membawa dampak begitu besar dalam kehidupan manusia secara </a:t>
            </a:r>
            <a:r>
              <a:rPr lang="id-ID" sz="1400" dirty="0" smtClean="0"/>
              <a:t>keseluruhan</a:t>
            </a:r>
            <a:r>
              <a:rPr lang="en-US"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8</a:t>
            </a:r>
            <a:endParaRPr lang="en-US" sz="6000" dirty="0"/>
          </a:p>
        </p:txBody>
      </p:sp>
    </p:spTree>
    <p:extLst>
      <p:ext uri="{BB962C8B-B14F-4D97-AF65-F5344CB8AC3E}">
        <p14:creationId xmlns:p14="http://schemas.microsoft.com/office/powerpoint/2010/main" val="12184336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4536504" cy="4104456"/>
          </a:xfrm>
        </p:spPr>
        <p:txBody>
          <a:bodyPr>
            <a:noAutofit/>
          </a:bodyPr>
          <a:lstStyle/>
          <a:p>
            <a:pPr algn="r"/>
            <a:r>
              <a:rPr lang="en-US" sz="1800" b="1" dirty="0" smtClean="0"/>
              <a:t/>
            </a:r>
            <a:br>
              <a:rPr lang="en-US" sz="1800" b="1" dirty="0" smtClean="0"/>
            </a:br>
            <a:r>
              <a:rPr lang="en-US" sz="1800" b="1" dirty="0"/>
              <a:t/>
            </a:r>
            <a:br>
              <a:rPr lang="en-US" sz="1800" b="1" dirty="0"/>
            </a:br>
            <a:r>
              <a:rPr lang="en-US" sz="3200" b="1" dirty="0" smtClean="0"/>
              <a:t>TUGAS-TUGAS </a:t>
            </a:r>
            <a:br>
              <a:rPr lang="en-US" sz="3200" b="1" dirty="0" smtClean="0"/>
            </a:br>
            <a:r>
              <a:rPr lang="en-US" sz="1800" b="1" dirty="0" smtClean="0"/>
              <a:t/>
            </a:r>
            <a:br>
              <a:rPr lang="en-US" sz="1800" b="1" dirty="0" smtClean="0"/>
            </a:br>
            <a:r>
              <a:rPr lang="en-US" sz="1800" b="1" dirty="0" smtClean="0"/>
              <a:t>1</a:t>
            </a:r>
            <a:r>
              <a:rPr lang="en-US" sz="1800" b="1" dirty="0"/>
              <a:t>. </a:t>
            </a:r>
            <a:r>
              <a:rPr lang="en-US" sz="1800" b="1" dirty="0" err="1" smtClean="0"/>
              <a:t>Tugas</a:t>
            </a:r>
            <a:r>
              <a:rPr lang="en-US" sz="1800" b="1" dirty="0" smtClean="0"/>
              <a:t> </a:t>
            </a:r>
            <a:r>
              <a:rPr lang="en-US" sz="1800" b="1" dirty="0" err="1" smtClean="0"/>
              <a:t>Individu</a:t>
            </a:r>
            <a:r>
              <a:rPr lang="en-US" sz="1800" b="1" dirty="0" smtClean="0"/>
              <a:t>. </a:t>
            </a:r>
            <a:r>
              <a:rPr lang="en-US" sz="1800" b="1" dirty="0" err="1" smtClean="0"/>
              <a:t>Anda</a:t>
            </a:r>
            <a:r>
              <a:rPr lang="en-US" sz="1800" b="1" dirty="0" smtClean="0"/>
              <a:t> </a:t>
            </a:r>
            <a:r>
              <a:rPr lang="en-US" sz="1800" b="1" dirty="0" err="1"/>
              <a:t>diminta</a:t>
            </a:r>
            <a:r>
              <a:rPr lang="en-US" sz="1800" b="1" dirty="0"/>
              <a:t> </a:t>
            </a:r>
            <a:r>
              <a:rPr lang="en-US" sz="1800" b="1" dirty="0" err="1"/>
              <a:t>untuk</a:t>
            </a:r>
            <a:r>
              <a:rPr lang="en-US" sz="1800" b="1" dirty="0"/>
              <a:t> </a:t>
            </a:r>
            <a:r>
              <a:rPr lang="en-US" sz="1800" b="1" dirty="0" err="1"/>
              <a:t>membuat</a:t>
            </a:r>
            <a:r>
              <a:rPr lang="en-US" sz="1800" b="1" dirty="0"/>
              <a:t> </a:t>
            </a:r>
            <a:r>
              <a:rPr lang="en-US" sz="1800" b="1" dirty="0" err="1" smtClean="0"/>
              <a:t>tulisan</a:t>
            </a:r>
            <a:r>
              <a:rPr lang="en-US" sz="1800" b="1" dirty="0" smtClean="0"/>
              <a:t> </a:t>
            </a:r>
            <a:r>
              <a:rPr lang="en-US" sz="1800" b="1" dirty="0" err="1" smtClean="0"/>
              <a:t>ringkas</a:t>
            </a:r>
            <a:r>
              <a:rPr lang="en-US" sz="1800" b="1" dirty="0" smtClean="0"/>
              <a:t> </a:t>
            </a:r>
            <a:r>
              <a:rPr lang="en-US" sz="1800" b="1" dirty="0" err="1" smtClean="0"/>
              <a:t>dua</a:t>
            </a:r>
            <a:r>
              <a:rPr lang="en-US" sz="1800" b="1" dirty="0" smtClean="0"/>
              <a:t> </a:t>
            </a:r>
            <a:r>
              <a:rPr lang="en-US" sz="1800" b="1" dirty="0" err="1" smtClean="0"/>
              <a:t>contoh</a:t>
            </a:r>
            <a:r>
              <a:rPr lang="en-US" sz="1800" b="1" dirty="0" smtClean="0"/>
              <a:t> </a:t>
            </a:r>
            <a:r>
              <a:rPr lang="en-US" sz="1800" b="1" dirty="0" err="1" smtClean="0"/>
              <a:t>pengamalan</a:t>
            </a:r>
            <a:r>
              <a:rPr lang="en-US" sz="1800" b="1" dirty="0" smtClean="0"/>
              <a:t> </a:t>
            </a:r>
            <a:r>
              <a:rPr lang="en-US" sz="1800" b="1" dirty="0" err="1" smtClean="0"/>
              <a:t>nilai-nilai</a:t>
            </a:r>
            <a:r>
              <a:rPr lang="en-US" sz="1800" b="1" dirty="0" smtClean="0"/>
              <a:t> </a:t>
            </a:r>
            <a:r>
              <a:rPr lang="en-US" sz="1800" b="1" dirty="0" err="1" smtClean="0"/>
              <a:t>Pancasila</a:t>
            </a:r>
            <a:r>
              <a:rPr lang="en-US" sz="1800" b="1" dirty="0" smtClean="0"/>
              <a:t> </a:t>
            </a:r>
            <a:r>
              <a:rPr lang="en-US" sz="1800" b="1" dirty="0" err="1" smtClean="0"/>
              <a:t>dari</a:t>
            </a:r>
            <a:r>
              <a:rPr lang="en-US" sz="1800" b="1" dirty="0" smtClean="0"/>
              <a:t> </a:t>
            </a:r>
            <a:r>
              <a:rPr lang="en-US" sz="1800" b="1" dirty="0" err="1" smtClean="0"/>
              <a:t>butir-butir</a:t>
            </a:r>
            <a:r>
              <a:rPr lang="en-US" sz="1800" b="1" dirty="0" smtClean="0"/>
              <a:t> </a:t>
            </a:r>
            <a:r>
              <a:rPr lang="en-US" sz="1800" b="1" dirty="0" err="1" smtClean="0"/>
              <a:t>Pancasila</a:t>
            </a:r>
            <a:r>
              <a:rPr lang="en-US" sz="1800" b="1" dirty="0" smtClean="0"/>
              <a:t> </a:t>
            </a:r>
            <a:r>
              <a:rPr lang="en-US" sz="1800" b="1" dirty="0" err="1" smtClean="0"/>
              <a:t>pada</a:t>
            </a:r>
            <a:r>
              <a:rPr lang="en-US" sz="1800" b="1" dirty="0" smtClean="0"/>
              <a:t> 2 (</a:t>
            </a:r>
            <a:r>
              <a:rPr lang="en-US" sz="1800" b="1" dirty="0" err="1" smtClean="0"/>
              <a:t>dua</a:t>
            </a:r>
            <a:r>
              <a:rPr lang="en-US" sz="1800" b="1" dirty="0" smtClean="0"/>
              <a:t>) </a:t>
            </a:r>
            <a:r>
              <a:rPr lang="en-US" sz="1800" b="1" dirty="0" err="1" smtClean="0"/>
              <a:t>sila</a:t>
            </a:r>
            <a:r>
              <a:rPr lang="en-US" sz="1800" b="1" dirty="0" smtClean="0"/>
              <a:t> (</a:t>
            </a:r>
            <a:r>
              <a:rPr lang="en-US" sz="1800" b="1" dirty="0" err="1" smtClean="0"/>
              <a:t>pertemuan</a:t>
            </a:r>
            <a:r>
              <a:rPr lang="en-US" sz="1800" b="1" dirty="0" smtClean="0"/>
              <a:t> </a:t>
            </a:r>
            <a:r>
              <a:rPr lang="en-US" sz="1800" b="1" dirty="0" err="1" smtClean="0"/>
              <a:t>pertama</a:t>
            </a:r>
            <a:r>
              <a:rPr lang="en-US" sz="1800" b="1" dirty="0" smtClean="0"/>
              <a:t>)</a:t>
            </a:r>
            <a:br>
              <a:rPr lang="en-US" sz="1800" b="1" dirty="0" smtClean="0"/>
            </a:br>
            <a:r>
              <a:rPr lang="en-US" sz="1800" dirty="0"/>
              <a:t/>
            </a:r>
            <a:br>
              <a:rPr lang="en-US" sz="1800" dirty="0"/>
            </a:br>
            <a:r>
              <a:rPr lang="en-US" sz="1800" b="1" dirty="0"/>
              <a:t>2. </a:t>
            </a:r>
            <a:r>
              <a:rPr lang="en-US" sz="1800" b="1" dirty="0" err="1" smtClean="0"/>
              <a:t>Tugas</a:t>
            </a:r>
            <a:r>
              <a:rPr lang="en-US" sz="1800" b="1" dirty="0" smtClean="0"/>
              <a:t> </a:t>
            </a:r>
            <a:r>
              <a:rPr lang="en-US" sz="1800" b="1" dirty="0" err="1" smtClean="0"/>
              <a:t>Kelompok</a:t>
            </a:r>
            <a:r>
              <a:rPr lang="en-US" sz="1800" b="1" dirty="0" smtClean="0"/>
              <a:t>. </a:t>
            </a:r>
            <a:r>
              <a:rPr lang="en-US" sz="1800" b="1" dirty="0" err="1" smtClean="0"/>
              <a:t>Lakukan</a:t>
            </a:r>
            <a:r>
              <a:rPr lang="en-US" sz="1800" b="1" dirty="0" smtClean="0"/>
              <a:t> </a:t>
            </a:r>
            <a:r>
              <a:rPr lang="en-US" sz="1800" b="1" dirty="0" err="1"/>
              <a:t>pengkajian</a:t>
            </a:r>
            <a:r>
              <a:rPr lang="en-US" sz="1800" b="1" dirty="0"/>
              <a:t> </a:t>
            </a:r>
            <a:r>
              <a:rPr lang="en-US" sz="1800" b="1" dirty="0" err="1"/>
              <a:t>secara</a:t>
            </a:r>
            <a:r>
              <a:rPr lang="en-US" sz="1800" b="1" dirty="0"/>
              <a:t> </a:t>
            </a:r>
            <a:r>
              <a:rPr lang="en-US" sz="1800" b="1" dirty="0" err="1"/>
              <a:t>kelompok</a:t>
            </a:r>
            <a:r>
              <a:rPr lang="en-US" sz="1800" b="1" dirty="0"/>
              <a:t> </a:t>
            </a:r>
            <a:r>
              <a:rPr lang="en-US" sz="1800" b="1" dirty="0" err="1" smtClean="0"/>
              <a:t>tentang</a:t>
            </a:r>
            <a:r>
              <a:rPr lang="en-US" sz="1800" b="1" dirty="0" smtClean="0"/>
              <a:t> </a:t>
            </a:r>
            <a:r>
              <a:rPr lang="en-US" sz="1800" b="1" dirty="0" err="1" smtClean="0"/>
              <a:t>tantangan</a:t>
            </a:r>
            <a:r>
              <a:rPr lang="en-US" sz="1800" b="1" dirty="0" smtClean="0"/>
              <a:t> </a:t>
            </a:r>
            <a:r>
              <a:rPr lang="en-US" sz="1800" b="1" dirty="0"/>
              <a:t>yang </a:t>
            </a:r>
            <a:r>
              <a:rPr lang="en-US" sz="1800" b="1" dirty="0" err="1"/>
              <a:t>dihadapi</a:t>
            </a:r>
            <a:r>
              <a:rPr lang="en-US" sz="1800" b="1" dirty="0"/>
              <a:t> </a:t>
            </a:r>
            <a:r>
              <a:rPr lang="en-US" sz="1800" b="1" dirty="0" err="1"/>
              <a:t>dalam</a:t>
            </a:r>
            <a:r>
              <a:rPr lang="en-US" sz="1800" b="1" dirty="0"/>
              <a:t> </a:t>
            </a:r>
            <a:r>
              <a:rPr lang="en-US" sz="1800" b="1" dirty="0" err="1"/>
              <a:t>pengamalan</a:t>
            </a:r>
            <a:r>
              <a:rPr lang="en-US" sz="1800" b="1" dirty="0"/>
              <a:t> di </a:t>
            </a:r>
            <a:r>
              <a:rPr lang="en-US" sz="1800" b="1" dirty="0" err="1"/>
              <a:t>nilai-nilai</a:t>
            </a:r>
            <a:r>
              <a:rPr lang="en-US" sz="1800" b="1" dirty="0"/>
              <a:t> </a:t>
            </a:r>
            <a:r>
              <a:rPr lang="en-US" sz="1800" b="1" dirty="0" err="1" smtClean="0"/>
              <a:t>Pancasila</a:t>
            </a:r>
            <a:r>
              <a:rPr lang="en-US" sz="1800" b="1" dirty="0" smtClean="0"/>
              <a:t> (</a:t>
            </a:r>
            <a:r>
              <a:rPr lang="en-US" sz="1800" b="1" dirty="0" err="1" smtClean="0"/>
              <a:t>pertemuan</a:t>
            </a:r>
            <a:r>
              <a:rPr lang="en-US" sz="1800" b="1" dirty="0" smtClean="0"/>
              <a:t> </a:t>
            </a:r>
            <a:r>
              <a:rPr lang="en-US" sz="1800" b="1" dirty="0" err="1" smtClean="0"/>
              <a:t>kedua</a:t>
            </a:r>
            <a:r>
              <a:rPr lang="en-US" sz="1800" b="1" dirty="0" smtClean="0"/>
              <a:t>).</a:t>
            </a:r>
            <a:r>
              <a:rPr lang="en-US" sz="1800" dirty="0"/>
              <a:t/>
            </a:r>
            <a:br>
              <a:rPr lang="en-US" sz="1800" dirty="0"/>
            </a:br>
            <a:r>
              <a:rPr lang="en-US" sz="1800" b="1" dirty="0" smtClean="0">
                <a:latin typeface="Tw Cen MT" pitchFamily="34" charset="0"/>
              </a:rPr>
              <a:t> </a:t>
            </a:r>
            <a:br>
              <a:rPr lang="en-US" sz="1800" b="1" dirty="0" smtClean="0">
                <a:latin typeface="Tw Cen MT" pitchFamily="34" charset="0"/>
              </a:rPr>
            </a:br>
            <a:r>
              <a:rPr lang="en-US" sz="1800" b="1" dirty="0" smtClean="0">
                <a:latin typeface="Tw Cen MT" pitchFamily="34" charset="0"/>
              </a:rPr>
              <a:t>    </a:t>
            </a:r>
            <a:br>
              <a:rPr lang="en-US" sz="1800" b="1" dirty="0" smtClean="0">
                <a:latin typeface="Tw Cen MT" pitchFamily="34" charset="0"/>
              </a:rPr>
            </a:br>
            <a:endParaRPr lang="id-ID" sz="1800" b="1" dirty="0">
              <a:latin typeface="Tw Cen MT" pitchFamily="34" charset="0"/>
            </a:endParaRPr>
          </a:p>
        </p:txBody>
      </p:sp>
      <p:cxnSp>
        <p:nvCxnSpPr>
          <p:cNvPr id="9" name="Straight Connector 8"/>
          <p:cNvCxnSpPr/>
          <p:nvPr/>
        </p:nvCxnSpPr>
        <p:spPr>
          <a:xfrm>
            <a:off x="5148064" y="126876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800" y="1825625"/>
            <a:ext cx="3255089" cy="3331567"/>
          </a:xfrm>
          <a:prstGeom prst="rect">
            <a:avLst/>
          </a:prstGeom>
        </p:spPr>
      </p:pic>
    </p:spTree>
    <p:extLst>
      <p:ext uri="{BB962C8B-B14F-4D97-AF65-F5344CB8AC3E}">
        <p14:creationId xmlns:p14="http://schemas.microsoft.com/office/powerpoint/2010/main" val="47397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4176464" cy="2793746"/>
          </a:xfrm>
        </p:spPr>
        <p:txBody>
          <a:bodyPr>
            <a:normAutofit fontScale="90000"/>
          </a:bodyPr>
          <a:lstStyle/>
          <a:p>
            <a:pPr algn="r"/>
            <a:r>
              <a:rPr lang="en-US" sz="4000" b="1" dirty="0" smtClean="0">
                <a:latin typeface="Tw Cen MT" pitchFamily="34" charset="0"/>
              </a:rPr>
              <a:t>TANTANGAN</a:t>
            </a:r>
            <a:br>
              <a:rPr lang="en-US" sz="4000" b="1" dirty="0" smtClean="0">
                <a:latin typeface="Tw Cen MT" pitchFamily="34" charset="0"/>
              </a:rPr>
            </a:br>
            <a:r>
              <a:rPr lang="en-US" sz="2700" b="1" dirty="0" smtClean="0">
                <a:latin typeface="Tw Cen MT" pitchFamily="34" charset="0"/>
              </a:rPr>
              <a:t>(</a:t>
            </a:r>
            <a:r>
              <a:rPr lang="en-US" sz="2700" b="1" dirty="0" err="1" smtClean="0">
                <a:latin typeface="Tw Cen MT" pitchFamily="34" charset="0"/>
              </a:rPr>
              <a:t>Saat</a:t>
            </a:r>
            <a:r>
              <a:rPr lang="en-US" sz="2700" b="1" dirty="0" smtClean="0">
                <a:latin typeface="Tw Cen MT" pitchFamily="34" charset="0"/>
              </a:rPr>
              <a:t> </a:t>
            </a:r>
            <a:r>
              <a:rPr lang="en-US" sz="2700" b="1" dirty="0" err="1" smtClean="0">
                <a:latin typeface="Tw Cen MT" pitchFamily="34" charset="0"/>
              </a:rPr>
              <a:t>Awal</a:t>
            </a:r>
            <a:r>
              <a:rPr lang="en-US" sz="2700" b="1" dirty="0" smtClean="0">
                <a:latin typeface="Tw Cen MT" pitchFamily="34" charset="0"/>
              </a:rPr>
              <a:t> </a:t>
            </a:r>
            <a:r>
              <a:rPr lang="en-US" sz="2700" b="1" dirty="0" err="1" smtClean="0">
                <a:latin typeface="Tw Cen MT" pitchFamily="34" charset="0"/>
              </a:rPr>
              <a:t>Reformasi</a:t>
            </a:r>
            <a:r>
              <a:rPr lang="en-US" sz="2700" b="1" dirty="0" smtClean="0">
                <a:latin typeface="Tw Cen MT" pitchFamily="34" charset="0"/>
              </a:rPr>
              <a:t>)</a:t>
            </a:r>
            <a:r>
              <a:rPr lang="en-US" sz="4000" b="1" dirty="0" smtClean="0">
                <a:latin typeface="Tw Cen MT" pitchFamily="34" charset="0"/>
              </a:rPr>
              <a:t/>
            </a:r>
            <a:br>
              <a:rPr lang="en-US" sz="4000" b="1" dirty="0" smtClean="0">
                <a:latin typeface="Tw Cen MT" pitchFamily="34" charset="0"/>
              </a:rPr>
            </a:br>
            <a:r>
              <a:rPr lang="id-ID" sz="1400" dirty="0"/>
              <a:t>Ketetapan MPR, Nomor XVIII/ MPR/1998, tentang Pencabutan Ketetapan MPR Nomor II/MPR/1978 tentang Pedoman Penghayatan dan Pengamalan Pancasila (Ekaprasetia Pancakarsa), maka terhitung sejak tanggal, bulan dan tahun pencabutan itu Penataran P-4 sebagai salah satu bentuk metode dan teknik pembelajaran nilai-nilai Pancasila sudah tidak boleh lagi dilaksanakan.</a:t>
            </a:r>
            <a:endParaRPr lang="id-ID" b="1" dirty="0">
              <a:latin typeface="Tw Cen MT" pitchFamily="34" charset="0"/>
            </a:endParaRPr>
          </a:p>
        </p:txBody>
      </p:sp>
      <p:sp>
        <p:nvSpPr>
          <p:cNvPr id="3" name="Content Placeholder 2"/>
          <p:cNvSpPr>
            <a:spLocks noGrp="1"/>
          </p:cNvSpPr>
          <p:nvPr>
            <p:ph idx="1"/>
          </p:nvPr>
        </p:nvSpPr>
        <p:spPr>
          <a:xfrm>
            <a:off x="251520" y="3392954"/>
            <a:ext cx="4355976" cy="2340302"/>
          </a:xfrm>
        </p:spPr>
        <p:txBody>
          <a:bodyPr>
            <a:normAutofit/>
          </a:bodyPr>
          <a:lstStyle/>
          <a:p>
            <a:pPr marL="0" indent="0" algn="r">
              <a:buNone/>
            </a:pPr>
            <a:r>
              <a:rPr lang="id-ID" sz="1400" dirty="0" smtClean="0"/>
              <a:t>UU </a:t>
            </a:r>
            <a:r>
              <a:rPr lang="id-ID" sz="1400" dirty="0"/>
              <a:t>RI No</a:t>
            </a:r>
            <a:r>
              <a:rPr lang="en-US" sz="1400" dirty="0"/>
              <a:t>.</a:t>
            </a:r>
            <a:r>
              <a:rPr lang="id-ID" sz="1400" dirty="0"/>
              <a:t> 20</a:t>
            </a:r>
            <a:r>
              <a:rPr lang="en-US" sz="1400" dirty="0"/>
              <a:t>/</a:t>
            </a:r>
            <a:r>
              <a:rPr lang="id-ID" sz="1400" dirty="0"/>
              <a:t> 2003, tentang Sistem Pendidikan Nasional, memberikan pengutan mengurangi pembudayaan Pancasila melalui </a:t>
            </a:r>
            <a:r>
              <a:rPr lang="id-ID" sz="1400" dirty="0" smtClean="0"/>
              <a:t>pendidikan.</a:t>
            </a:r>
            <a:r>
              <a:rPr lang="en-US" sz="1400" dirty="0"/>
              <a:t> P</a:t>
            </a:r>
            <a:r>
              <a:rPr lang="id-ID" sz="1400" dirty="0" smtClean="0"/>
              <a:t>endidikan </a:t>
            </a:r>
            <a:r>
              <a:rPr lang="id-ID" sz="1400" dirty="0"/>
              <a:t>Pancasila tidak disebut sebagai mata kuliah wajib di perguruan tinggi sehingga beberapa universitas </a:t>
            </a:r>
            <a:r>
              <a:rPr lang="id-ID" sz="1400" dirty="0" smtClean="0"/>
              <a:t>menggabungkan</a:t>
            </a:r>
            <a:r>
              <a:rPr lang="en-US" sz="1400" dirty="0" smtClean="0"/>
              <a:t> </a:t>
            </a:r>
            <a:r>
              <a:rPr lang="en-US" sz="1400" dirty="0" err="1" smtClean="0"/>
              <a:t>dengan</a:t>
            </a:r>
            <a:r>
              <a:rPr lang="id-ID" sz="1400" dirty="0" smtClean="0"/>
              <a:t> </a:t>
            </a:r>
            <a:r>
              <a:rPr lang="en-US" sz="1400" dirty="0" smtClean="0"/>
              <a:t>P</a:t>
            </a:r>
            <a:r>
              <a:rPr lang="id-ID" sz="1400" dirty="0" smtClean="0"/>
              <a:t>endidikan </a:t>
            </a:r>
            <a:r>
              <a:rPr lang="en-US" sz="1400" dirty="0" smtClean="0"/>
              <a:t>K</a:t>
            </a:r>
            <a:r>
              <a:rPr lang="id-ID" sz="1400" dirty="0" smtClean="0"/>
              <a:t>ewarganegaraan</a:t>
            </a:r>
            <a:r>
              <a:rPr lang="id-ID" sz="1400" dirty="0"/>
              <a:t>. Menurut (Ristek Dikti. 2106 : 35) Hasil survey Direktorat Pendidikan Tinggi 2004 </a:t>
            </a:r>
            <a:r>
              <a:rPr lang="id-ID" sz="1400" dirty="0" smtClean="0"/>
              <a:t>dilaksanakan </a:t>
            </a:r>
            <a:r>
              <a:rPr lang="id-ID" sz="1400" dirty="0"/>
              <a:t>di 81 perguruan tinggi negeri menunjukkan kondisi yang memprihatinkan, yaitu Pancasila tidak lagi tercantum dalam kurikulum mayoritas perguruan tinggi.</a:t>
            </a:r>
            <a:endParaRPr lang="id-ID" sz="1400" b="1" dirty="0">
              <a:latin typeface="Tw Cen MT" panose="020B0602020104020603"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cxnSp>
        <p:nvCxnSpPr>
          <p:cNvPr id="8" name="Straight Connector 7"/>
          <p:cNvCxnSpPr/>
          <p:nvPr/>
        </p:nvCxnSpPr>
        <p:spPr>
          <a:xfrm>
            <a:off x="611560" y="3212976"/>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0965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4642338" cy="5311873"/>
          </a:xfrm>
        </p:spPr>
        <p:txBody>
          <a:bodyPr>
            <a:normAutofit/>
          </a:bodyPr>
          <a:lstStyle/>
          <a:p>
            <a:pPr algn="r"/>
            <a:r>
              <a:rPr lang="en-US" sz="4000" b="1" dirty="0" smtClean="0">
                <a:latin typeface="Tw Cen MT" pitchFamily="34" charset="0"/>
              </a:rPr>
              <a:t>TANTANGAN</a:t>
            </a:r>
            <a:br>
              <a:rPr lang="en-US" sz="4000" b="1" dirty="0" smtClean="0">
                <a:latin typeface="Tw Cen MT" pitchFamily="34" charset="0"/>
              </a:rPr>
            </a:br>
            <a:r>
              <a:rPr lang="en-US" sz="2800" b="1" dirty="0" smtClean="0">
                <a:latin typeface="Tw Cen MT" pitchFamily="34" charset="0"/>
              </a:rPr>
              <a:t>(</a:t>
            </a:r>
            <a:r>
              <a:rPr lang="en-US" sz="2800" b="1" dirty="0" err="1" smtClean="0">
                <a:latin typeface="Tw Cen MT" pitchFamily="34" charset="0"/>
              </a:rPr>
              <a:t>Pada</a:t>
            </a:r>
            <a:r>
              <a:rPr lang="en-US" sz="2800" b="1" dirty="0" smtClean="0">
                <a:latin typeface="Tw Cen MT" pitchFamily="34" charset="0"/>
              </a:rPr>
              <a:t> </a:t>
            </a:r>
            <a:r>
              <a:rPr lang="en-US" sz="2800" b="1" dirty="0" err="1" smtClean="0">
                <a:latin typeface="Tw Cen MT" pitchFamily="34" charset="0"/>
              </a:rPr>
              <a:t>Saat</a:t>
            </a:r>
            <a:r>
              <a:rPr lang="en-US" sz="2800" b="1" dirty="0" smtClean="0">
                <a:latin typeface="Tw Cen MT" pitchFamily="34" charset="0"/>
              </a:rPr>
              <a:t> </a:t>
            </a:r>
            <a:r>
              <a:rPr lang="en-US" sz="2800" b="1" dirty="0" err="1">
                <a:latin typeface="Tw Cen MT" pitchFamily="34" charset="0"/>
              </a:rPr>
              <a:t>I</a:t>
            </a:r>
            <a:r>
              <a:rPr lang="en-US" sz="2800" b="1" dirty="0" err="1" smtClean="0">
                <a:latin typeface="Tw Cen MT" pitchFamily="34" charset="0"/>
              </a:rPr>
              <a:t>ni</a:t>
            </a:r>
            <a:r>
              <a:rPr lang="en-US" sz="2800" b="1" dirty="0" smtClean="0">
                <a:latin typeface="Tw Cen MT" pitchFamily="34" charset="0"/>
              </a:rPr>
              <a:t> )</a:t>
            </a:r>
            <a:r>
              <a:rPr lang="en-US" sz="4000" b="1" dirty="0" smtClean="0">
                <a:latin typeface="Tw Cen MT" pitchFamily="34" charset="0"/>
              </a:rPr>
              <a:t/>
            </a:r>
            <a:br>
              <a:rPr lang="en-US" sz="4000" b="1" dirty="0" smtClean="0">
                <a:latin typeface="Tw Cen MT" pitchFamily="34" charset="0"/>
              </a:rPr>
            </a:br>
            <a:r>
              <a:rPr lang="en-US" sz="2200" b="1" dirty="0" err="1" smtClean="0">
                <a:latin typeface="Tw Cen MT" pitchFamily="34" charset="0"/>
              </a:rPr>
              <a:t>Menurut</a:t>
            </a:r>
            <a:r>
              <a:rPr lang="en-US" sz="2200" b="1" dirty="0" smtClean="0">
                <a:latin typeface="Tw Cen MT" pitchFamily="34" charset="0"/>
              </a:rPr>
              <a:t> </a:t>
            </a:r>
            <a:r>
              <a:rPr lang="en-US" sz="2200" b="1" dirty="0" err="1" smtClean="0">
                <a:latin typeface="Tw Cen MT" pitchFamily="34" charset="0"/>
              </a:rPr>
              <a:t>Kemristek-Dikti</a:t>
            </a:r>
            <a:r>
              <a:rPr lang="en-US" sz="2200" b="1" dirty="0" smtClean="0">
                <a:latin typeface="Tw Cen MT" pitchFamily="34" charset="0"/>
              </a:rPr>
              <a:t/>
            </a:r>
            <a:br>
              <a:rPr lang="en-US" sz="2200" b="1" dirty="0" smtClean="0">
                <a:latin typeface="Tw Cen MT" pitchFamily="34" charset="0"/>
              </a:rPr>
            </a:br>
            <a:r>
              <a:rPr lang="en-US" sz="2000" dirty="0" smtClean="0"/>
              <a:t>Ada 8 </a:t>
            </a:r>
            <a:r>
              <a:rPr lang="en-US" sz="2000" dirty="0" err="1" smtClean="0"/>
              <a:t>masalah</a:t>
            </a:r>
            <a:r>
              <a:rPr lang="en-US" sz="2000" dirty="0" smtClean="0"/>
              <a:t> yang </a:t>
            </a:r>
            <a:r>
              <a:rPr lang="en-US" sz="2000" dirty="0" err="1" smtClean="0"/>
              <a:t>menjadi</a:t>
            </a:r>
            <a:r>
              <a:rPr lang="en-US" sz="2000" dirty="0" smtClean="0"/>
              <a:t> </a:t>
            </a:r>
            <a:r>
              <a:rPr lang="en-US" sz="2000" dirty="0" err="1" smtClean="0"/>
              <a:t>tantangan</a:t>
            </a:r>
            <a:r>
              <a:rPr lang="en-US" sz="2000" dirty="0" smtClean="0"/>
              <a:t> </a:t>
            </a:r>
            <a:r>
              <a:rPr lang="en-US" sz="2000" dirty="0" err="1" smtClean="0"/>
              <a:t>penerapan</a:t>
            </a:r>
            <a:r>
              <a:rPr lang="en-US" sz="2000" dirty="0" smtClean="0"/>
              <a:t> </a:t>
            </a:r>
            <a:r>
              <a:rPr lang="en-US" sz="2000" dirty="0" err="1" smtClean="0"/>
              <a:t>nilai-nilai</a:t>
            </a:r>
            <a:r>
              <a:rPr lang="en-US" sz="2000" dirty="0" smtClean="0"/>
              <a:t> </a:t>
            </a:r>
            <a:r>
              <a:rPr lang="en-US" sz="2000" dirty="0" err="1" smtClean="0"/>
              <a:t>Pancasila</a:t>
            </a:r>
            <a:r>
              <a:rPr lang="en-US" sz="2000" dirty="0" smtClean="0"/>
              <a:t> :</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id-ID" sz="1800" dirty="0"/>
              <a:t>(1) masalah kesadaran </a:t>
            </a:r>
            <a:r>
              <a:rPr lang="id-ID" sz="1800" dirty="0" smtClean="0"/>
              <a:t>perpajakan</a:t>
            </a:r>
            <a:r>
              <a:rPr lang="en-US" sz="1800" dirty="0"/>
              <a:t/>
            </a:r>
            <a:br>
              <a:rPr lang="en-US" sz="1800" dirty="0"/>
            </a:br>
            <a:r>
              <a:rPr lang="id-ID" sz="1800" dirty="0" smtClean="0"/>
              <a:t>(2</a:t>
            </a:r>
            <a:r>
              <a:rPr lang="id-ID" sz="1800" dirty="0"/>
              <a:t>) masalah </a:t>
            </a:r>
            <a:r>
              <a:rPr lang="id-ID" sz="1800" dirty="0" smtClean="0"/>
              <a:t>korupsi </a:t>
            </a:r>
            <a:r>
              <a:rPr lang="en-US" sz="1800" dirty="0" smtClean="0"/>
              <a:t/>
            </a:r>
            <a:br>
              <a:rPr lang="en-US" sz="1800" dirty="0" smtClean="0"/>
            </a:br>
            <a:r>
              <a:rPr lang="id-ID" sz="1800" dirty="0" smtClean="0"/>
              <a:t>(</a:t>
            </a:r>
            <a:r>
              <a:rPr lang="id-ID" sz="1800" dirty="0"/>
              <a:t>3) masalah </a:t>
            </a:r>
            <a:r>
              <a:rPr lang="id-ID" sz="1800" dirty="0" smtClean="0"/>
              <a:t>lingkungan</a:t>
            </a:r>
            <a:r>
              <a:rPr lang="en-US" sz="1800" dirty="0"/>
              <a:t/>
            </a:r>
            <a:br>
              <a:rPr lang="en-US" sz="1800" dirty="0"/>
            </a:br>
            <a:r>
              <a:rPr lang="id-ID" sz="1800" dirty="0" smtClean="0"/>
              <a:t>(4</a:t>
            </a:r>
            <a:r>
              <a:rPr lang="id-ID" sz="1800" dirty="0"/>
              <a:t>) masalah disintegrasi </a:t>
            </a:r>
            <a:r>
              <a:rPr lang="id-ID" sz="1800" dirty="0" smtClean="0"/>
              <a:t>bangsa</a:t>
            </a:r>
            <a:r>
              <a:rPr lang="en-US" sz="1800" dirty="0"/>
              <a:t/>
            </a:r>
            <a:br>
              <a:rPr lang="en-US" sz="1800" dirty="0"/>
            </a:br>
            <a:r>
              <a:rPr lang="id-ID" sz="1800" dirty="0" smtClean="0"/>
              <a:t>(5</a:t>
            </a:r>
            <a:r>
              <a:rPr lang="id-ID" sz="1800" dirty="0"/>
              <a:t>) masalah dekadensi </a:t>
            </a:r>
            <a:r>
              <a:rPr lang="id-ID" sz="1800" dirty="0" smtClean="0"/>
              <a:t>moral</a:t>
            </a:r>
            <a:r>
              <a:rPr lang="en-US" sz="1800" dirty="0"/>
              <a:t/>
            </a:r>
            <a:br>
              <a:rPr lang="en-US" sz="1800" dirty="0"/>
            </a:br>
            <a:r>
              <a:rPr lang="id-ID" sz="1800" dirty="0" smtClean="0"/>
              <a:t>(6</a:t>
            </a:r>
            <a:r>
              <a:rPr lang="id-ID" sz="1800" dirty="0"/>
              <a:t>) maslah </a:t>
            </a:r>
            <a:r>
              <a:rPr lang="id-ID" sz="1800" dirty="0" smtClean="0"/>
              <a:t>narkoba</a:t>
            </a:r>
            <a:r>
              <a:rPr lang="en-US" sz="1800" dirty="0"/>
              <a:t/>
            </a:r>
            <a:br>
              <a:rPr lang="en-US" sz="1800" dirty="0"/>
            </a:br>
            <a:r>
              <a:rPr lang="id-ID" sz="1800" dirty="0" smtClean="0"/>
              <a:t>(7</a:t>
            </a:r>
            <a:r>
              <a:rPr lang="id-ID" sz="1800" dirty="0"/>
              <a:t>) masalah penegakkan hukum yang </a:t>
            </a:r>
            <a:r>
              <a:rPr lang="id-ID" sz="1800" dirty="0" smtClean="0"/>
              <a:t>berkeadilan</a:t>
            </a:r>
            <a:r>
              <a:rPr lang="en-US" sz="1800" dirty="0"/>
              <a:t/>
            </a:r>
            <a:br>
              <a:rPr lang="en-US" sz="1800" dirty="0"/>
            </a:br>
            <a:r>
              <a:rPr lang="id-ID" sz="1800" dirty="0" smtClean="0"/>
              <a:t>(8</a:t>
            </a:r>
            <a:r>
              <a:rPr lang="id-ID" sz="1800" dirty="0"/>
              <a:t>) masalah terorisme</a:t>
            </a:r>
            <a:endParaRPr lang="id-ID" sz="18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1890347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MASALAH </a:t>
            </a:r>
            <a:br>
              <a:rPr lang="en-US" sz="4000" b="1" dirty="0" smtClean="0">
                <a:latin typeface="Tw Cen MT" pitchFamily="34" charset="0"/>
              </a:rPr>
            </a:br>
            <a:r>
              <a:rPr lang="en-US" sz="2800" b="1" dirty="0" err="1" smtClean="0"/>
              <a:t>Kesadaran</a:t>
            </a:r>
            <a:r>
              <a:rPr lang="en-US" sz="2800" b="1" dirty="0" smtClean="0"/>
              <a:t> </a:t>
            </a:r>
            <a:r>
              <a:rPr lang="en-US" sz="2800" b="1" dirty="0" err="1" smtClean="0"/>
              <a:t>Perpajakan</a:t>
            </a:r>
            <a:r>
              <a:rPr lang="en-US" sz="1800" b="1" dirty="0" smtClean="0"/>
              <a:t/>
            </a:r>
            <a:br>
              <a:rPr lang="en-US" sz="1800" b="1" dirty="0" smtClean="0"/>
            </a:br>
            <a:r>
              <a:rPr lang="en-US" sz="1800" b="1" dirty="0" smtClean="0"/>
              <a:t/>
            </a:r>
            <a:br>
              <a:rPr lang="en-US" sz="1800" b="1" dirty="0" smtClean="0"/>
            </a:br>
            <a:r>
              <a:rPr lang="en-US" sz="1800" b="1" dirty="0"/>
              <a:t/>
            </a:r>
            <a:br>
              <a:rPr lang="en-US" sz="1800" b="1" dirty="0"/>
            </a:br>
            <a:r>
              <a:rPr lang="en-US" sz="1800" b="1" dirty="0" smtClean="0"/>
              <a:t> </a:t>
            </a:r>
            <a:r>
              <a:rPr lang="en-US" sz="1800" dirty="0"/>
              <a:t/>
            </a:r>
            <a:br>
              <a:rPr lang="en-US" sz="1800" dirty="0"/>
            </a:br>
            <a:r>
              <a:rPr lang="id-ID" sz="1400" dirty="0"/>
              <a:t>Kesadaran perpajakan menjadi permasalahan utama bangsa, karena uang dari pajak menjadi tulang punggung pembiayaan pembangunan. APBN 2016, sebesar 74,6 % penerimaan negara berasal dari pajak. Masalah yang muncul adalah masih banyak Wajib Pajak Perorangan maupun badan (lembaga/ instansi/perusahaan/dan lain-lain) yang masih belum sadar dalam memenuhi kewajiban </a:t>
            </a:r>
            <a:r>
              <a:rPr lang="id-ID" sz="1400" dirty="0" smtClean="0"/>
              <a:t>perpajakan.</a:t>
            </a:r>
            <a:r>
              <a:rPr lang="en-US" sz="1400" dirty="0" smtClean="0"/>
              <a:t/>
            </a:r>
            <a:br>
              <a:rPr lang="en-US" sz="1400" dirty="0" smtClean="0"/>
            </a:br>
            <a:r>
              <a:rPr lang="en-US" sz="1400" dirty="0"/>
              <a:t/>
            </a:r>
            <a:br>
              <a:rPr lang="en-US" sz="1400" dirty="0"/>
            </a:br>
            <a:r>
              <a:rPr lang="id-ID" sz="1400" dirty="0"/>
              <a:t>Laporan yang disampaikan masih belum sesuai dengan harta dan penghasilan yang sebenarnya dimiliki, bahkan banyak kekayaannya yang disembunyikan. Masih banyak warga negara yang belum terdaftar sebagai Wajib Pajak, tidak membayar pajak tetapi ikut menikmati fasilitas yang disediakan oleh pemerintah.</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cxnSp>
        <p:nvCxnSpPr>
          <p:cNvPr id="11" name="Straight Connector 10"/>
          <p:cNvCxnSpPr/>
          <p:nvPr/>
        </p:nvCxnSpPr>
        <p:spPr>
          <a:xfrm>
            <a:off x="1115616" y="2060848"/>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3" name="Rectangle 2"/>
          <p:cNvSpPr/>
          <p:nvPr/>
        </p:nvSpPr>
        <p:spPr>
          <a:xfrm>
            <a:off x="107504" y="149731"/>
            <a:ext cx="593432" cy="1015663"/>
          </a:xfrm>
          <a:prstGeom prst="rect">
            <a:avLst/>
          </a:prstGeom>
        </p:spPr>
        <p:txBody>
          <a:bodyPr wrap="none">
            <a:spAutoFit/>
          </a:bodyPr>
          <a:lstStyle/>
          <a:p>
            <a:r>
              <a:rPr lang="en-US" sz="6000" b="1" dirty="0">
                <a:latin typeface="Tw Cen MT" pitchFamily="34" charset="0"/>
              </a:rPr>
              <a:t>1</a:t>
            </a:r>
            <a:endParaRPr lang="en-US" sz="6000" dirty="0"/>
          </a:p>
        </p:txBody>
      </p:sp>
    </p:spTree>
    <p:extLst>
      <p:ext uri="{BB962C8B-B14F-4D97-AF65-F5344CB8AC3E}">
        <p14:creationId xmlns:p14="http://schemas.microsoft.com/office/powerpoint/2010/main" val="1647164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Korupsi</a:t>
            </a:r>
            <a:r>
              <a:rPr lang="en-US" sz="1800" b="1" dirty="0" smtClean="0"/>
              <a:t/>
            </a:r>
            <a:br>
              <a:rPr lang="en-US" sz="1800" b="1" dirty="0" smtClean="0"/>
            </a:br>
            <a:r>
              <a:rPr lang="en-US" sz="1800" b="1" dirty="0" smtClean="0"/>
              <a:t/>
            </a:r>
            <a:br>
              <a:rPr lang="en-US" sz="1800" b="1" dirty="0" smtClean="0"/>
            </a:br>
            <a:r>
              <a:rPr lang="en-US" sz="1800" b="1" dirty="0"/>
              <a:t/>
            </a:r>
            <a:br>
              <a:rPr lang="en-US" sz="1800" b="1" dirty="0"/>
            </a:br>
            <a:r>
              <a:rPr lang="en-US" sz="1800" b="1" dirty="0" smtClean="0"/>
              <a:t> </a:t>
            </a:r>
            <a:r>
              <a:rPr lang="en-US" sz="1800" dirty="0"/>
              <a:t/>
            </a:r>
            <a:br>
              <a:rPr lang="en-US" sz="1800" dirty="0"/>
            </a:br>
            <a:r>
              <a:rPr lang="id-ID" sz="1400" dirty="0"/>
              <a:t>Masalah korupsi sampai sekarang masih banyak terjadi, baik di pusat maupun di daerah. </a:t>
            </a:r>
            <a:r>
              <a:rPr lang="id-ID" sz="1400" i="1" dirty="0"/>
              <a:t>Transparency Internasional </a:t>
            </a:r>
            <a:r>
              <a:rPr lang="id-ID" sz="1400" dirty="0"/>
              <a:t>(TI) merilis situasi korupsi di 188 negara untuk tahun 2015. Berdasarkan data dari TI tersebut, Indonesia masih menduduki peringkat 88 dalam urutan negara paling korup di dunia</a:t>
            </a:r>
            <a:r>
              <a:rPr lang="en-US" sz="1400" dirty="0" smtClean="0"/>
              <a:t/>
            </a:r>
            <a:br>
              <a:rPr lang="en-US" sz="1400" dirty="0" smtClean="0"/>
            </a:br>
            <a:r>
              <a:rPr lang="en-US" sz="1400" dirty="0"/>
              <a:t/>
            </a:r>
            <a:br>
              <a:rPr lang="en-US" sz="1400" dirty="0"/>
            </a:br>
            <a:r>
              <a:rPr lang="en-US" sz="1400" dirty="0"/>
              <a:t>P</a:t>
            </a:r>
            <a:r>
              <a:rPr lang="id-ID" sz="1400" dirty="0" smtClean="0"/>
              <a:t>erilaku </a:t>
            </a:r>
            <a:r>
              <a:rPr lang="id-ID" sz="1400" dirty="0"/>
              <a:t>koruptif </a:t>
            </a:r>
            <a:r>
              <a:rPr lang="id-ID" sz="1400" dirty="0" smtClean="0"/>
              <a:t>hanya </a:t>
            </a:r>
            <a:r>
              <a:rPr lang="id-ID" sz="1400" dirty="0"/>
              <a:t>dilakukan oleh segelintir pejabat publik saja. Tetapi seperti kata peribahasa, karena nila setitik rusak susu sebelanga. Hal inilah tantangan yang harus direspon bersama agar prinsip </a:t>
            </a:r>
            <a:r>
              <a:rPr lang="id-ID" sz="1400" i="1" dirty="0"/>
              <a:t>good governance </a:t>
            </a:r>
            <a:r>
              <a:rPr lang="id-ID" sz="1400" dirty="0"/>
              <a:t>dapat terwujud dengan lebih baik di negara Indonesia.</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cxnSp>
        <p:nvCxnSpPr>
          <p:cNvPr id="11" name="Straight Connector 10"/>
          <p:cNvCxnSpPr/>
          <p:nvPr/>
        </p:nvCxnSpPr>
        <p:spPr>
          <a:xfrm>
            <a:off x="1115616" y="2060848"/>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2</a:t>
            </a:r>
            <a:endParaRPr lang="en-US" sz="6000" dirty="0"/>
          </a:p>
        </p:txBody>
      </p:sp>
    </p:spTree>
    <p:extLst>
      <p:ext uri="{BB962C8B-B14F-4D97-AF65-F5344CB8AC3E}">
        <p14:creationId xmlns:p14="http://schemas.microsoft.com/office/powerpoint/2010/main" val="1594636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Lingkungan</a:t>
            </a:r>
            <a:r>
              <a:rPr lang="en-US" sz="2800" b="1" dirty="0" smtClean="0"/>
              <a:t> </a:t>
            </a:r>
            <a:r>
              <a:rPr lang="en-US" sz="1800" b="1" dirty="0" smtClean="0"/>
              <a:t/>
            </a:r>
            <a:br>
              <a:rPr lang="en-US" sz="1800" b="1" dirty="0" smtClean="0"/>
            </a:br>
            <a:r>
              <a:rPr lang="en-US" sz="1800" b="1" dirty="0" smtClean="0"/>
              <a:t/>
            </a:r>
            <a:br>
              <a:rPr lang="en-US" sz="1800" b="1" dirty="0" smtClean="0"/>
            </a:br>
            <a:r>
              <a:rPr lang="en-US" sz="1800" b="1" dirty="0"/>
              <a:t/>
            </a:r>
            <a:br>
              <a:rPr lang="en-US" sz="1800" b="1" dirty="0"/>
            </a:br>
            <a:r>
              <a:rPr lang="en-US" sz="1800" b="1" dirty="0" smtClean="0"/>
              <a:t> </a:t>
            </a:r>
            <a:r>
              <a:rPr lang="en-US" sz="1800" dirty="0"/>
              <a:t/>
            </a:r>
            <a:br>
              <a:rPr lang="en-US" sz="1800" dirty="0"/>
            </a:br>
            <a:r>
              <a:rPr lang="id-ID" sz="1400" dirty="0"/>
              <a:t>Indonesia dikenal sebagai paru-paru dunia. Namun dewasa ini, citra tersebut perlahan mulai luntur seiring dengan banyaknya kasus pembakaran hutan, perambahan hutan menjadi lahan pertanian, dan yang paling santer dibicarakan, yaitu beralihnya hutan Indonesia menjadi </a:t>
            </a:r>
            <a:r>
              <a:rPr lang="id-ID" sz="1400" dirty="0" smtClean="0"/>
              <a:t>perkebunan</a:t>
            </a:r>
            <a:r>
              <a:rPr lang="en-US" sz="1400" dirty="0" smtClean="0"/>
              <a:t/>
            </a:r>
            <a:br>
              <a:rPr lang="en-US" sz="1400" dirty="0" smtClean="0"/>
            </a:br>
            <a:r>
              <a:rPr lang="en-US" sz="1400" dirty="0"/>
              <a:t/>
            </a:r>
            <a:br>
              <a:rPr lang="en-US" sz="1400" dirty="0"/>
            </a:br>
            <a:r>
              <a:rPr lang="en-US" sz="1400" dirty="0" err="1" smtClean="0"/>
              <a:t>Masalah</a:t>
            </a:r>
            <a:r>
              <a:rPr lang="en-US" sz="1400" dirty="0" smtClean="0"/>
              <a:t> lain </a:t>
            </a:r>
            <a:r>
              <a:rPr lang="id-ID" sz="1400" dirty="0" smtClean="0"/>
              <a:t>adalah </a:t>
            </a:r>
            <a:r>
              <a:rPr lang="id-ID" sz="1400" dirty="0"/>
              <a:t>sampah, pembangunan yang tidak memperhatikan ANDAL dan AMDAL, polusi yang diakibatkan pabrik dan kendaraan yang semakin banyak. Hal tersebut menunjukkan bahwa kesadaran masyarakat terhadap kelestarian lingkungan masih perlu ditingkatkan. Peningkatan kesadaran lingkungan tersebut juga merupakan perhatian pendidikan Pancasila.</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cxnSp>
        <p:nvCxnSpPr>
          <p:cNvPr id="11" name="Straight Connector 10"/>
          <p:cNvCxnSpPr/>
          <p:nvPr/>
        </p:nvCxnSpPr>
        <p:spPr>
          <a:xfrm>
            <a:off x="1115616" y="2060848"/>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3</a:t>
            </a:r>
            <a:endParaRPr lang="en-US" sz="6000" dirty="0"/>
          </a:p>
        </p:txBody>
      </p:sp>
    </p:spTree>
    <p:extLst>
      <p:ext uri="{BB962C8B-B14F-4D97-AF65-F5344CB8AC3E}">
        <p14:creationId xmlns:p14="http://schemas.microsoft.com/office/powerpoint/2010/main" val="4428086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fontScale="90000"/>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Disintegrasi</a:t>
            </a:r>
            <a:r>
              <a:rPr lang="en-US" sz="2800" b="1" dirty="0" smtClean="0"/>
              <a:t> </a:t>
            </a:r>
            <a:r>
              <a:rPr lang="en-US" sz="2800" b="1" dirty="0" err="1" smtClean="0"/>
              <a:t>Bangsa</a:t>
            </a:r>
            <a:r>
              <a:rPr lang="en-US" sz="2800" b="1" dirty="0" smtClean="0"/>
              <a:t>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en-US" sz="1400" dirty="0"/>
              <a:t>R</a:t>
            </a:r>
            <a:r>
              <a:rPr lang="id-ID" sz="1400" dirty="0" smtClean="0"/>
              <a:t>eformasi </a:t>
            </a:r>
            <a:r>
              <a:rPr lang="id-ID" sz="1400" dirty="0"/>
              <a:t>juga menghasilkan dampak negatif, antara lain terkikisnya rasa kesatuan dan persatuan bangsa. </a:t>
            </a:r>
            <a:r>
              <a:rPr lang="en-US" sz="1400" dirty="0" smtClean="0"/>
              <a:t>C</a:t>
            </a:r>
            <a:r>
              <a:rPr lang="id-ID" sz="1400" dirty="0" smtClean="0"/>
              <a:t>ontoh </a:t>
            </a:r>
            <a:r>
              <a:rPr lang="id-ID" sz="1400" dirty="0"/>
              <a:t>acapkali mengemuka dalam wacana publik bahwa ada segelintir elit politik di daerah yang memiliki pemahaman yang sempit tentang otonomi daerah. Mereka terkadang memahami otonomi daerah sebagai bentuk keleluasaan pemerintah daerah untuk membentuk kerajaan-kerajaan </a:t>
            </a:r>
            <a:r>
              <a:rPr lang="id-ID" sz="1400" dirty="0" smtClean="0"/>
              <a:t>kecil</a:t>
            </a:r>
            <a:r>
              <a:rPr lang="en-US" sz="1400" dirty="0" smtClean="0"/>
              <a:t/>
            </a:r>
            <a:br>
              <a:rPr lang="en-US" sz="1400" dirty="0" smtClean="0"/>
            </a:br>
            <a:r>
              <a:rPr lang="en-US" sz="1400" dirty="0"/>
              <a:t/>
            </a:r>
            <a:br>
              <a:rPr lang="en-US" sz="1400" dirty="0"/>
            </a:br>
            <a:r>
              <a:rPr lang="en-US" sz="1400" dirty="0"/>
              <a:t>F</a:t>
            </a:r>
            <a:r>
              <a:rPr lang="id-ID" sz="1400" dirty="0" smtClean="0"/>
              <a:t>enomena </a:t>
            </a:r>
            <a:r>
              <a:rPr lang="id-ID" sz="1400" dirty="0"/>
              <a:t>primordialisme pun terkadang </a:t>
            </a:r>
            <a:r>
              <a:rPr lang="id-ID" sz="1400" dirty="0" smtClean="0"/>
              <a:t>muncul</a:t>
            </a:r>
            <a:r>
              <a:rPr lang="en-US" sz="1400" dirty="0" smtClean="0"/>
              <a:t>, </a:t>
            </a:r>
            <a:r>
              <a:rPr lang="en-US" sz="1400" dirty="0" err="1" smtClean="0"/>
              <a:t>sering</a:t>
            </a:r>
            <a:r>
              <a:rPr lang="en-US" sz="1400" dirty="0" smtClean="0"/>
              <a:t> </a:t>
            </a:r>
            <a:r>
              <a:rPr lang="id-ID" sz="1400" dirty="0" smtClean="0"/>
              <a:t>menyaksikan </a:t>
            </a:r>
            <a:r>
              <a:rPr lang="id-ID" sz="1400" dirty="0"/>
              <a:t>di berbagai media massa yang memberitakan elemen masyarakat tertentu memaksakan kehendaknya dengan cara kekerasan kepada elemen masyarakat </a:t>
            </a:r>
            <a:r>
              <a:rPr lang="id-ID" sz="1400" dirty="0" smtClean="0"/>
              <a:t>lainnya. </a:t>
            </a:r>
            <a:r>
              <a:rPr lang="en-US" sz="1400" dirty="0" smtClean="0"/>
              <a:t>S</a:t>
            </a:r>
            <a:r>
              <a:rPr lang="id-ID" sz="1400" dirty="0" smtClean="0"/>
              <a:t>urvei BPS </a:t>
            </a:r>
            <a:r>
              <a:rPr lang="id-ID" sz="1400" dirty="0"/>
              <a:t>di 181 Kabupaten/Kota, 34 Provinsi dengan melibatkan 12.056 responden sebanyak 89,4 % menyatakan penyebab permasalahan dan konflik sosial yang terjadi tersebut dikarenakan kurangnya pemahaman dan pengamalan nilai-nilai Pancasila (Dailami, 2014:3).</a:t>
            </a:r>
            <a:r>
              <a:rPr lang="en-US" sz="1400" dirty="0"/>
              <a:t/>
            </a:r>
            <a:br>
              <a:rPr lang="en-US" sz="1400" dirty="0"/>
            </a:br>
            <a:r>
              <a:rPr lang="id-ID"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cxnSp>
        <p:nvCxnSpPr>
          <p:cNvPr id="11" name="Straight Connector 10"/>
          <p:cNvCxnSpPr/>
          <p:nvPr/>
        </p:nvCxnSpPr>
        <p:spPr>
          <a:xfrm>
            <a:off x="1115616" y="1700808"/>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4</a:t>
            </a:r>
            <a:endParaRPr lang="en-US" sz="6000" dirty="0"/>
          </a:p>
        </p:txBody>
      </p:sp>
    </p:spTree>
    <p:extLst>
      <p:ext uri="{BB962C8B-B14F-4D97-AF65-F5344CB8AC3E}">
        <p14:creationId xmlns:p14="http://schemas.microsoft.com/office/powerpoint/2010/main" val="1674282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Dekadensi</a:t>
            </a:r>
            <a:r>
              <a:rPr lang="en-US" sz="2800" b="1" dirty="0" smtClean="0"/>
              <a:t> Moral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en-US" sz="1600" dirty="0"/>
              <a:t>F</a:t>
            </a:r>
            <a:r>
              <a:rPr lang="id-ID" sz="1600" dirty="0" smtClean="0"/>
              <a:t>enomena </a:t>
            </a:r>
            <a:r>
              <a:rPr lang="id-ID" sz="1600" dirty="0"/>
              <a:t>materialisme, pragmatisme, dan hedonisme makin menggejala dalam kehidupan bermasyarakat. </a:t>
            </a:r>
            <a:r>
              <a:rPr lang="en-US" sz="1600" dirty="0" smtClean="0"/>
              <a:t>Me</a:t>
            </a:r>
            <a:r>
              <a:rPr lang="id-ID" sz="1600" dirty="0" smtClean="0"/>
              <a:t>ngikis </a:t>
            </a:r>
            <a:r>
              <a:rPr lang="id-ID" sz="1600" dirty="0"/>
              <a:t>moralitas dan akhlak masyarakat, khususnya generasi muda. </a:t>
            </a:r>
            <a:r>
              <a:rPr lang="en-US" sz="1600" dirty="0" smtClean="0"/>
              <a:t>T</a:t>
            </a:r>
            <a:r>
              <a:rPr lang="id-ID" sz="1600" dirty="0" smtClean="0"/>
              <a:t>erekspresikan </a:t>
            </a:r>
            <a:r>
              <a:rPr lang="id-ID" sz="1600" dirty="0"/>
              <a:t>dan tersosialisasikan lewat tayangan berbagai media massa. </a:t>
            </a:r>
            <a:r>
              <a:rPr lang="en-US" sz="1600" dirty="0" smtClean="0"/>
              <a:t>T</a:t>
            </a:r>
            <a:r>
              <a:rPr lang="id-ID" sz="1600" dirty="0" smtClean="0"/>
              <a:t>ontonan</a:t>
            </a:r>
            <a:r>
              <a:rPr lang="en-US" sz="1600" dirty="0" smtClean="0"/>
              <a:t> </a:t>
            </a:r>
            <a:r>
              <a:rPr lang="id-ID" sz="1600" dirty="0" smtClean="0"/>
              <a:t>kekerasan</a:t>
            </a:r>
            <a:r>
              <a:rPr lang="id-ID" sz="1600" dirty="0"/>
              <a:t>, </a:t>
            </a:r>
            <a:r>
              <a:rPr lang="id-ID" sz="1600" dirty="0" smtClean="0"/>
              <a:t> </a:t>
            </a:r>
            <a:r>
              <a:rPr lang="id-ID" sz="1600" dirty="0"/>
              <a:t>perilaku tidak </a:t>
            </a:r>
            <a:r>
              <a:rPr lang="id-ID" sz="1600" dirty="0" smtClean="0"/>
              <a:t>bermoral</a:t>
            </a:r>
            <a:r>
              <a:rPr lang="en-US" sz="1600" dirty="0" smtClean="0"/>
              <a:t>.</a:t>
            </a:r>
            <a:r>
              <a:rPr lang="id-ID" sz="1600" dirty="0" smtClean="0"/>
              <a:t> </a:t>
            </a:r>
            <a:r>
              <a:rPr lang="id-ID" sz="1600" dirty="0"/>
              <a:t>pengkhianatan dan perilaku pergaulan bebas. </a:t>
            </a:r>
            <a:r>
              <a:rPr lang="id-ID" sz="1600" dirty="0" smtClean="0"/>
              <a:t>disuguhkan </a:t>
            </a:r>
            <a:r>
              <a:rPr lang="id-ID" sz="1600" dirty="0"/>
              <a:t>dalam sinetron-sinetron yang notabene menjadi tontonan keluarga. </a:t>
            </a:r>
            <a:r>
              <a:rPr lang="en-US" sz="1600" dirty="0" smtClean="0"/>
              <a:t>I</a:t>
            </a:r>
            <a:r>
              <a:rPr lang="id-ID" sz="1600" dirty="0" smtClean="0"/>
              <a:t>ironis</a:t>
            </a:r>
            <a:r>
              <a:rPr lang="id-ID" sz="1600" dirty="0"/>
              <a:t>, </a:t>
            </a:r>
            <a:r>
              <a:rPr lang="en-US" sz="1600" dirty="0" smtClean="0"/>
              <a:t>h</a:t>
            </a:r>
            <a:r>
              <a:rPr lang="id-ID" sz="1600" dirty="0" smtClean="0"/>
              <a:t>asilnya </a:t>
            </a:r>
            <a:r>
              <a:rPr lang="id-ID" sz="1600" dirty="0"/>
              <a:t>sudah dapat ditebak, perilaku menyimpang di kalangan remaja semakin meningkat.</a:t>
            </a:r>
            <a:r>
              <a:rPr lang="en-US" sz="1600" dirty="0" smtClean="0"/>
              <a:t/>
            </a:r>
            <a:br>
              <a:rPr lang="en-US" sz="1600" dirty="0" smtClean="0"/>
            </a:br>
            <a:r>
              <a:rPr lang="en-US" sz="1400" dirty="0"/>
              <a:t/>
            </a:r>
            <a:br>
              <a:rPr lang="en-US" sz="1400" dirty="0"/>
            </a:br>
            <a:r>
              <a:rPr lang="id-ID"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5</a:t>
            </a:r>
            <a:endParaRPr lang="en-US" sz="6000" dirty="0"/>
          </a:p>
        </p:txBody>
      </p:sp>
    </p:spTree>
    <p:extLst>
      <p:ext uri="{BB962C8B-B14F-4D97-AF65-F5344CB8AC3E}">
        <p14:creationId xmlns:p14="http://schemas.microsoft.com/office/powerpoint/2010/main" val="20950505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fontScale="90000"/>
          </a:bodyPr>
          <a:lstStyle/>
          <a:p>
            <a:pPr algn="r"/>
            <a:r>
              <a:rPr lang="en-US" sz="4000" b="1" dirty="0" smtClean="0">
                <a:latin typeface="Tw Cen MT" pitchFamily="34" charset="0"/>
              </a:rPr>
              <a:t>MASALAH</a:t>
            </a:r>
            <a:br>
              <a:rPr lang="en-US" sz="4000" b="1" dirty="0" smtClean="0">
                <a:latin typeface="Tw Cen MT" pitchFamily="34" charset="0"/>
              </a:rPr>
            </a:br>
            <a:r>
              <a:rPr lang="en-US" sz="2800" b="1" dirty="0" err="1" smtClean="0"/>
              <a:t>Narkotika</a:t>
            </a:r>
            <a:r>
              <a:rPr lang="en-US" sz="2800" b="1" dirty="0" smtClean="0"/>
              <a:t>/</a:t>
            </a:r>
            <a:r>
              <a:rPr lang="en-US" sz="2800" b="1" dirty="0" err="1" smtClean="0"/>
              <a:t>Narkoba</a:t>
            </a:r>
            <a:r>
              <a:rPr lang="en-US" sz="2800" b="1" dirty="0" smtClean="0"/>
              <a:t> </a:t>
            </a:r>
            <a:r>
              <a:rPr lang="en-US" sz="1800" b="1" dirty="0" smtClean="0"/>
              <a:t/>
            </a:r>
            <a:br>
              <a:rPr lang="en-US" sz="1800" b="1" dirty="0" smtClean="0"/>
            </a:br>
            <a:r>
              <a:rPr lang="en-US" sz="1800" b="1" dirty="0" smtClean="0"/>
              <a:t/>
            </a:r>
            <a:br>
              <a:rPr lang="en-US" sz="1800" b="1" dirty="0" smtClean="0"/>
            </a:br>
            <a:r>
              <a:rPr lang="en-US" sz="1800" b="1" dirty="0" smtClean="0"/>
              <a:t> </a:t>
            </a:r>
            <a:r>
              <a:rPr lang="en-US" sz="1800" dirty="0"/>
              <a:t/>
            </a:r>
            <a:br>
              <a:rPr lang="en-US" sz="1800" dirty="0"/>
            </a:br>
            <a:r>
              <a:rPr lang="en-US" sz="1600" dirty="0" smtClean="0"/>
              <a:t>D</a:t>
            </a:r>
            <a:r>
              <a:rPr lang="id-ID" sz="1600" dirty="0" smtClean="0"/>
              <a:t>ata POLRI </a:t>
            </a:r>
            <a:r>
              <a:rPr lang="id-ID" sz="1600" dirty="0"/>
              <a:t>tahun 2013, POLRI mengklaim telah menangani 32.470 kasus narkoba, baik narkoba yang berjenis narkotika, narkoba berjenis psikotropika maupun narkoba jenis bahan berbahaya lainnya. Angka ini meningkat sebanyak 5.909 kasus dari tahun sebelumnya</a:t>
            </a:r>
            <a:r>
              <a:rPr lang="id-ID" sz="1600" dirty="0" smtClean="0"/>
              <a:t>.</a:t>
            </a:r>
            <a:r>
              <a:rPr lang="en-US" sz="1600" dirty="0" smtClean="0"/>
              <a:t/>
            </a:r>
            <a:br>
              <a:rPr lang="en-US" sz="1600" dirty="0" smtClean="0"/>
            </a:br>
            <a:r>
              <a:rPr lang="en-US" sz="1600" dirty="0"/>
              <a:t/>
            </a:r>
            <a:br>
              <a:rPr lang="en-US" sz="1600" dirty="0"/>
            </a:br>
            <a:r>
              <a:rPr lang="en-US" sz="1600" dirty="0"/>
              <a:t>B</a:t>
            </a:r>
            <a:r>
              <a:rPr lang="id-ID" sz="1600" dirty="0" smtClean="0"/>
              <a:t>andar narkoba</a:t>
            </a:r>
            <a:r>
              <a:rPr lang="en-US" sz="1600" dirty="0" smtClean="0"/>
              <a:t> :</a:t>
            </a:r>
            <a:r>
              <a:rPr lang="id-ID" sz="1600" dirty="0" smtClean="0"/>
              <a:t>Indonesia </a:t>
            </a:r>
            <a:r>
              <a:rPr lang="id-ID" sz="1600" dirty="0"/>
              <a:t>strategis dalam </a:t>
            </a:r>
            <a:r>
              <a:rPr lang="id-ID" sz="1600" dirty="0" smtClean="0"/>
              <a:t>pemasaran </a:t>
            </a:r>
            <a:r>
              <a:rPr lang="id-ID" sz="1600" dirty="0"/>
              <a:t>obat-obatan terlarang. Tidak sedikit bandar narkoba warga negara asing </a:t>
            </a:r>
            <a:r>
              <a:rPr lang="id-ID" sz="1600" dirty="0" smtClean="0"/>
              <a:t> </a:t>
            </a:r>
            <a:r>
              <a:rPr lang="id-ID" sz="1600" dirty="0"/>
              <a:t>tertangkap membawa zat </a:t>
            </a:r>
            <a:r>
              <a:rPr lang="id-ID" sz="1600" dirty="0" smtClean="0"/>
              <a:t>terlarang. </a:t>
            </a:r>
            <a:r>
              <a:rPr lang="id-ID" sz="1600" dirty="0"/>
              <a:t>Namun </a:t>
            </a:r>
            <a:r>
              <a:rPr lang="en-US" sz="1600" dirty="0" err="1" smtClean="0"/>
              <a:t>hukuman</a:t>
            </a:r>
            <a:r>
              <a:rPr lang="id-ID" sz="1600" dirty="0" smtClean="0"/>
              <a:t> </a:t>
            </a:r>
            <a:r>
              <a:rPr lang="id-ID" sz="1600" dirty="0"/>
              <a:t>yang diberikan terkesan kurang tegas sehingga tidak menimbulkan efek jera. Akibatnya, banyak generasi muda yang masa depannya suram karena kecanduan narkoba</a:t>
            </a:r>
            <a:r>
              <a:rPr lang="en-US" sz="1600" dirty="0" smtClean="0"/>
              <a:t/>
            </a:r>
            <a:br>
              <a:rPr lang="en-US" sz="1600" dirty="0" smtClean="0"/>
            </a:br>
            <a:r>
              <a:rPr lang="en-US" sz="1400" dirty="0"/>
              <a:t/>
            </a:r>
            <a:br>
              <a:rPr lang="en-US" sz="1400" dirty="0"/>
            </a:br>
            <a:r>
              <a:rPr lang="id-ID" sz="1400" dirty="0" smtClean="0"/>
              <a:t>.</a:t>
            </a:r>
            <a:endParaRPr lang="id-ID" sz="14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107504" y="149731"/>
            <a:ext cx="593432" cy="1015663"/>
          </a:xfrm>
          <a:prstGeom prst="rect">
            <a:avLst/>
          </a:prstGeom>
        </p:spPr>
        <p:txBody>
          <a:bodyPr wrap="none">
            <a:spAutoFit/>
          </a:bodyPr>
          <a:lstStyle/>
          <a:p>
            <a:r>
              <a:rPr lang="en-US" sz="6000" b="1" dirty="0" smtClean="0">
                <a:latin typeface="Tw Cen MT" pitchFamily="34" charset="0"/>
              </a:rPr>
              <a:t>6</a:t>
            </a:r>
            <a:endParaRPr lang="en-US" sz="6000" dirty="0"/>
          </a:p>
        </p:txBody>
      </p:sp>
    </p:spTree>
    <p:extLst>
      <p:ext uri="{BB962C8B-B14F-4D97-AF65-F5344CB8AC3E}">
        <p14:creationId xmlns:p14="http://schemas.microsoft.com/office/powerpoint/2010/main" val="24035635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678</TotalTime>
  <Words>131</Words>
  <Application>Microsoft Office PowerPoint</Application>
  <PresentationFormat>On-screen Show (4:3)</PresentationFormat>
  <Paragraphs>42</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Tw Cen MT</vt:lpstr>
      <vt:lpstr>Office Theme</vt:lpstr>
      <vt:lpstr>PowerPoint Presentation</vt:lpstr>
      <vt:lpstr>TANTANGAN (Saat Awal Reformasi) Ketetapan MPR, Nomor XVIII/ MPR/1998, tentang Pencabutan Ketetapan MPR Nomor II/MPR/1978 tentang Pedoman Penghayatan dan Pengamalan Pancasila (Ekaprasetia Pancakarsa), maka terhitung sejak tanggal, bulan dan tahun pencabutan itu Penataran P-4 sebagai salah satu bentuk metode dan teknik pembelajaran nilai-nilai Pancasila sudah tidak boleh lagi dilaksanakan.</vt:lpstr>
      <vt:lpstr>TANTANGAN (Pada Saat Ini ) Menurut Kemristek-Dikti Ada 8 masalah yang menjadi tantangan penerapan nilai-nilai Pancasila :   (1) masalah kesadaran perpajakan (2) masalah korupsi  (3) masalah lingkungan (4) masalah disintegrasi bangsa (5) masalah dekadensi moral (6) maslah narkoba (7) masalah penegakkan hukum yang berkeadilan (8) masalah terorisme</vt:lpstr>
      <vt:lpstr>MASALAH  Kesadaran Perpajakan     Kesadaran perpajakan menjadi permasalahan utama bangsa, karena uang dari pajak menjadi tulang punggung pembiayaan pembangunan. APBN 2016, sebesar 74,6 % penerimaan negara berasal dari pajak. Masalah yang muncul adalah masih banyak Wajib Pajak Perorangan maupun badan (lembaga/ instansi/perusahaan/dan lain-lain) yang masih belum sadar dalam memenuhi kewajiban perpajakan.  Laporan yang disampaikan masih belum sesuai dengan harta dan penghasilan yang sebenarnya dimiliki, bahkan banyak kekayaannya yang disembunyikan. Masih banyak warga negara yang belum terdaftar sebagai Wajib Pajak, tidak membayar pajak tetapi ikut menikmati fasilitas yang disediakan oleh pemerintah.</vt:lpstr>
      <vt:lpstr>MASALAH Korupsi     Masalah korupsi sampai sekarang masih banyak terjadi, baik di pusat maupun di daerah. Transparency Internasional (TI) merilis situasi korupsi di 188 negara untuk tahun 2015. Berdasarkan data dari TI tersebut, Indonesia masih menduduki peringkat 88 dalam urutan negara paling korup di dunia  Perilaku koruptif hanya dilakukan oleh segelintir pejabat publik saja. Tetapi seperti kata peribahasa, karena nila setitik rusak susu sebelanga. Hal inilah tantangan yang harus direspon bersama agar prinsip good governance dapat terwujud dengan lebih baik di negara Indonesia.</vt:lpstr>
      <vt:lpstr>MASALAH Lingkungan      Indonesia dikenal sebagai paru-paru dunia. Namun dewasa ini, citra tersebut perlahan mulai luntur seiring dengan banyaknya kasus pembakaran hutan, perambahan hutan menjadi lahan pertanian, dan yang paling santer dibicarakan, yaitu beralihnya hutan Indonesia menjadi perkebunan  Masalah lain adalah sampah, pembangunan yang tidak memperhatikan ANDAL dan AMDAL, polusi yang diakibatkan pabrik dan kendaraan yang semakin banyak. Hal tersebut menunjukkan bahwa kesadaran masyarakat terhadap kelestarian lingkungan masih perlu ditingkatkan. Peningkatan kesadaran lingkungan tersebut juga merupakan perhatian pendidikan Pancasila.</vt:lpstr>
      <vt:lpstr>MASALAH Disintegrasi Bangsa     Reformasi juga menghasilkan dampak negatif, antara lain terkikisnya rasa kesatuan dan persatuan bangsa. Contoh acapkali mengemuka dalam wacana publik bahwa ada segelintir elit politik di daerah yang memiliki pemahaman yang sempit tentang otonomi daerah. Mereka terkadang memahami otonomi daerah sebagai bentuk keleluasaan pemerintah daerah untuk membentuk kerajaan-kerajaan kecil  Fenomena primordialisme pun terkadang muncul, sering menyaksikan di berbagai media massa yang memberitakan elemen masyarakat tertentu memaksakan kehendaknya dengan cara kekerasan kepada elemen masyarakat lainnya. Survei BPS di 181 Kabupaten/Kota, 34 Provinsi dengan melibatkan 12.056 responden sebanyak 89,4 % menyatakan penyebab permasalahan dan konflik sosial yang terjadi tersebut dikarenakan kurangnya pemahaman dan pengamalan nilai-nilai Pancasila (Dailami, 2014:3). .</vt:lpstr>
      <vt:lpstr>MASALAH Dekadensi Moral     Fenomena materialisme, pragmatisme, dan hedonisme makin menggejala dalam kehidupan bermasyarakat. Mengikis moralitas dan akhlak masyarakat, khususnya generasi muda. Terekspresikan dan tersosialisasikan lewat tayangan berbagai media massa. Tontonan kekerasan,  perilaku tidak bermoral. pengkhianatan dan perilaku pergaulan bebas. disuguhkan dalam sinetron-sinetron yang notabene menjadi tontonan keluarga. Iironis, hasilnya sudah dapat ditebak, perilaku menyimpang di kalangan remaja semakin meningkat.  .</vt:lpstr>
      <vt:lpstr>MASALAH Narkotika/Narkoba     Data POLRI tahun 2013, POLRI mengklaim telah menangani 32.470 kasus narkoba, baik narkoba yang berjenis narkotika, narkoba berjenis psikotropika maupun narkoba jenis bahan berbahaya lainnya. Angka ini meningkat sebanyak 5.909 kasus dari tahun sebelumnya.  Bandar narkoba :Indonesia strategis dalam pemasaran obat-obatan terlarang. Tidak sedikit bandar narkoba warga negara asing  tertangkap membawa zat terlarang. Namun hukuman yang diberikan terkesan kurang tegas sehingga tidak menimbulkan efek jera. Akibatnya, banyak generasi muda yang masa depannya suram karena kecanduan narkoba  .</vt:lpstr>
      <vt:lpstr>MASALAH Penegakan Hukum Berkeadilan     Salah satu tujuan dari gerakan reformasi adalah mereformasi sistem hukum dan sekaligus meningkatkan kualitas penegakan hukum  Hukum “tajam kebawah, tumpul ke atas” Memang banyak faktor yang berpengaruh terhadap efektivitas penegakan hukum, tetapi faktor dominan dalam penegakan hukum adalah faktor manusianya .</vt:lpstr>
      <vt:lpstr> MASALAH Terorisme dan Radikalisme     Teroris dan radikalis  melakukan kekerasan (fisik dan mental) masyarakat dengan melawan hukum dan mengatasnamakan agama.   Lahirnya terorisme disebabkan oleh himpitan ekonomi, rendahnya tingkat pendidikan, pemahaman keagamaan yang kurang komprehensif terkadang membuat mereka mudah dipengaruhi oleh keyakinan ekstrim.</vt:lpstr>
      <vt:lpstr> TANTANGAN LAIN Revolusi Industri TIK 4.0     Revolusi industri 4.0 atau revolusi industri dunia keempat, dunia pendidikan tinggi mengalami perubahan yang sangat signifkan dan pundamenta.   Akibat  pengaruh  digital disrupsion, yaitu disrupsi inovasi dan disrupsi teknologi, semua aktivitas menjadi tanpa batas (borderless) dengan penggunaan data yang juga tidak terbatas (unlimited). Pengaruh ini terjadi karena cepatnya perkembangan teknologi informasi dan komunikasi (TIK) yang telah membawa dampak begitu besar dalam kehidupan manusia secara keseluruhan.</vt:lpstr>
      <vt:lpstr>  TUGAS-TUGAS   1. Tugas Individu. Anda diminta untuk membuat tulisan ringkas dua contoh pengamalan nilai-nilai Pancasila dari butir-butir Pancasila pada 2 (dua) sila (pertemuan pertama)  2. Tugas Kelompok. Lakukan pengkajian secara kelompok tentang tantangan yang dihadapi dalam pengamalan di nilai-nilai Pancasila (pertemuan kedua).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SYAMSURIDHUAN</cp:lastModifiedBy>
  <cp:revision>114</cp:revision>
  <dcterms:created xsi:type="dcterms:W3CDTF">2018-05-17T05:10:06Z</dcterms:created>
  <dcterms:modified xsi:type="dcterms:W3CDTF">2018-10-26T02:53:56Z</dcterms:modified>
</cp:coreProperties>
</file>