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1" r:id="rId2"/>
    <p:sldId id="278" r:id="rId3"/>
    <p:sldId id="283" r:id="rId4"/>
    <p:sldId id="284" r:id="rId5"/>
    <p:sldId id="285" r:id="rId6"/>
    <p:sldId id="291" r:id="rId7"/>
    <p:sldId id="292" r:id="rId8"/>
    <p:sldId id="286" r:id="rId9"/>
    <p:sldId id="272"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1" d="100"/>
          <a:sy n="71" d="100"/>
        </p:scale>
        <p:origin x="127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0A7FE9-EF11-4415-B4A9-09F6A9B7158A}" type="datetimeFigureOut">
              <a:rPr lang="id-ID" smtClean="0"/>
              <a:t>25/10/2018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A8F41B-3893-424F-9FFE-3E261ED06A5A}" type="slidenum">
              <a:rPr lang="id-ID" smtClean="0"/>
              <a:t>‹#›</a:t>
            </a:fld>
            <a:endParaRPr lang="id-ID"/>
          </a:p>
        </p:txBody>
      </p:sp>
    </p:spTree>
    <p:extLst>
      <p:ext uri="{BB962C8B-B14F-4D97-AF65-F5344CB8AC3E}">
        <p14:creationId xmlns:p14="http://schemas.microsoft.com/office/powerpoint/2010/main" val="3904324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2</a:t>
            </a:fld>
            <a:endParaRPr lang="id-ID"/>
          </a:p>
        </p:txBody>
      </p:sp>
    </p:spTree>
    <p:extLst>
      <p:ext uri="{BB962C8B-B14F-4D97-AF65-F5344CB8AC3E}">
        <p14:creationId xmlns:p14="http://schemas.microsoft.com/office/powerpoint/2010/main" val="4128792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3</a:t>
            </a:fld>
            <a:endParaRPr lang="id-ID"/>
          </a:p>
        </p:txBody>
      </p:sp>
    </p:spTree>
    <p:extLst>
      <p:ext uri="{BB962C8B-B14F-4D97-AF65-F5344CB8AC3E}">
        <p14:creationId xmlns:p14="http://schemas.microsoft.com/office/powerpoint/2010/main" val="2182346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4</a:t>
            </a:fld>
            <a:endParaRPr lang="id-ID"/>
          </a:p>
        </p:txBody>
      </p:sp>
    </p:spTree>
    <p:extLst>
      <p:ext uri="{BB962C8B-B14F-4D97-AF65-F5344CB8AC3E}">
        <p14:creationId xmlns:p14="http://schemas.microsoft.com/office/powerpoint/2010/main" val="4002214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5</a:t>
            </a:fld>
            <a:endParaRPr lang="id-ID"/>
          </a:p>
        </p:txBody>
      </p:sp>
    </p:spTree>
    <p:extLst>
      <p:ext uri="{BB962C8B-B14F-4D97-AF65-F5344CB8AC3E}">
        <p14:creationId xmlns:p14="http://schemas.microsoft.com/office/powerpoint/2010/main" val="3073225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6</a:t>
            </a:fld>
            <a:endParaRPr lang="id-ID"/>
          </a:p>
        </p:txBody>
      </p:sp>
    </p:spTree>
    <p:extLst>
      <p:ext uri="{BB962C8B-B14F-4D97-AF65-F5344CB8AC3E}">
        <p14:creationId xmlns:p14="http://schemas.microsoft.com/office/powerpoint/2010/main" val="2412143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7</a:t>
            </a:fld>
            <a:endParaRPr lang="id-ID"/>
          </a:p>
        </p:txBody>
      </p:sp>
    </p:spTree>
    <p:extLst>
      <p:ext uri="{BB962C8B-B14F-4D97-AF65-F5344CB8AC3E}">
        <p14:creationId xmlns:p14="http://schemas.microsoft.com/office/powerpoint/2010/main" val="3497619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8</a:t>
            </a:fld>
            <a:endParaRPr lang="id-ID"/>
          </a:p>
        </p:txBody>
      </p:sp>
    </p:spTree>
    <p:extLst>
      <p:ext uri="{BB962C8B-B14F-4D97-AF65-F5344CB8AC3E}">
        <p14:creationId xmlns:p14="http://schemas.microsoft.com/office/powerpoint/2010/main" val="3568359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9</a:t>
            </a:fld>
            <a:endParaRPr lang="id-ID"/>
          </a:p>
        </p:txBody>
      </p:sp>
    </p:spTree>
    <p:extLst>
      <p:ext uri="{BB962C8B-B14F-4D97-AF65-F5344CB8AC3E}">
        <p14:creationId xmlns:p14="http://schemas.microsoft.com/office/powerpoint/2010/main" val="724397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1873761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944586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1827014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712364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3639643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DCF7685-A04C-43AE-BF20-F0223854C6B6}" type="datetimeFigureOut">
              <a:rPr lang="id-ID" smtClean="0"/>
              <a:t>25/10/2018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1778295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DCF7685-A04C-43AE-BF20-F0223854C6B6}" type="datetimeFigureOut">
              <a:rPr lang="id-ID" smtClean="0"/>
              <a:t>25/10/2018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1317893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DCF7685-A04C-43AE-BF20-F0223854C6B6}" type="datetimeFigureOut">
              <a:rPr lang="id-ID" smtClean="0"/>
              <a:t>25/10/2018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3593348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CF7685-A04C-43AE-BF20-F0223854C6B6}" type="datetimeFigureOut">
              <a:rPr lang="id-ID" smtClean="0"/>
              <a:t>25/10/2018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4148314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F7685-A04C-43AE-BF20-F0223854C6B6}" type="datetimeFigureOut">
              <a:rPr lang="id-ID" smtClean="0"/>
              <a:t>25/10/2018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3580045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F7685-A04C-43AE-BF20-F0223854C6B6}" type="datetimeFigureOut">
              <a:rPr lang="id-ID" smtClean="0"/>
              <a:t>25/10/2018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3179179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F7685-A04C-43AE-BF20-F0223854C6B6}" type="datetimeFigureOut">
              <a:rPr lang="id-ID" smtClean="0"/>
              <a:t>25/10/2018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DDB48-0378-4646-B475-AA8EAB7691A1}" type="slidenum">
              <a:rPr lang="id-ID" smtClean="0"/>
              <a:t>‹#›</a:t>
            </a:fld>
            <a:endParaRPr lang="id-ID"/>
          </a:p>
        </p:txBody>
      </p:sp>
    </p:spTree>
    <p:extLst>
      <p:ext uri="{BB962C8B-B14F-4D97-AF65-F5344CB8AC3E}">
        <p14:creationId xmlns:p14="http://schemas.microsoft.com/office/powerpoint/2010/main" val="2489276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id.wikipedia.org/wiki/Pancasil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2.emf"/><Relationship Id="rId4" Type="http://schemas.openxmlformats.org/officeDocument/2006/relationships/hyperlink" Target="https://id.wikipedia.org/wiki/Indonesi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44000" cy="714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1"/>
          <p:cNvSpPr txBox="1">
            <a:spLocks noChangeArrowheads="1"/>
          </p:cNvSpPr>
          <p:nvPr/>
        </p:nvSpPr>
        <p:spPr bwMode="auto">
          <a:xfrm>
            <a:off x="2915816" y="3356992"/>
            <a:ext cx="6213896"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id-ID" sz="2000" b="1" dirty="0">
              <a:solidFill>
                <a:schemeClr val="bg1"/>
              </a:solidFill>
              <a:latin typeface="Arial" panose="020B0604020202020204" pitchFamily="34" charset="0"/>
            </a:endParaRPr>
          </a:p>
          <a:p>
            <a:pPr algn="ctr" eaLnBrk="1" hangingPunct="1">
              <a:spcBef>
                <a:spcPct val="0"/>
              </a:spcBef>
              <a:buFontTx/>
              <a:buNone/>
            </a:pPr>
            <a:r>
              <a:rPr lang="en-US" sz="2000" b="1" dirty="0" smtClean="0">
                <a:solidFill>
                  <a:schemeClr val="bg1"/>
                </a:solidFill>
                <a:latin typeface="Arial" panose="020B0604020202020204" pitchFamily="34" charset="0"/>
              </a:rPr>
              <a:t>PERTEMUAN KETIGA</a:t>
            </a:r>
          </a:p>
          <a:p>
            <a:pPr algn="ctr" eaLnBrk="1" hangingPunct="1">
              <a:spcBef>
                <a:spcPct val="0"/>
              </a:spcBef>
              <a:buFontTx/>
              <a:buNone/>
            </a:pPr>
            <a:r>
              <a:rPr lang="en-US" sz="2000" b="1" dirty="0" smtClean="0">
                <a:solidFill>
                  <a:schemeClr val="bg1"/>
                </a:solidFill>
                <a:latin typeface="Arial" panose="020B0604020202020204" pitchFamily="34" charset="0"/>
              </a:rPr>
              <a:t>PANCASILA DALAM ARUS SEJARAH BANGSA INDONESIA</a:t>
            </a:r>
          </a:p>
          <a:p>
            <a:pPr algn="ctr">
              <a:spcBef>
                <a:spcPct val="0"/>
              </a:spcBef>
              <a:buNone/>
            </a:pPr>
            <a:endParaRPr lang="en-US" sz="2000" b="1" dirty="0">
              <a:solidFill>
                <a:schemeClr val="bg1"/>
              </a:solidFill>
              <a:latin typeface="Arial" panose="020B0604020202020204" pitchFamily="34" charset="0"/>
            </a:endParaRPr>
          </a:p>
          <a:p>
            <a:pPr algn="ctr" eaLnBrk="1" hangingPunct="1">
              <a:spcBef>
                <a:spcPct val="0"/>
              </a:spcBef>
              <a:buFontTx/>
              <a:buNone/>
            </a:pPr>
            <a:endParaRPr lang="en-US" sz="2000" b="1" dirty="0">
              <a:solidFill>
                <a:schemeClr val="bg1"/>
              </a:solidFill>
              <a:latin typeface="Arial" panose="020B0604020202020204" pitchFamily="34" charset="0"/>
            </a:endParaRPr>
          </a:p>
          <a:p>
            <a:pPr algn="ctr" eaLnBrk="1" hangingPunct="1">
              <a:spcBef>
                <a:spcPct val="0"/>
              </a:spcBef>
              <a:buFontTx/>
              <a:buNone/>
            </a:pPr>
            <a:endParaRPr lang="en-US" sz="2000" b="1" dirty="0">
              <a:solidFill>
                <a:schemeClr val="bg1"/>
              </a:solidFill>
              <a:latin typeface="Arial" panose="020B0604020202020204" pitchFamily="34" charset="0"/>
            </a:endParaRPr>
          </a:p>
        </p:txBody>
      </p:sp>
      <p:sp>
        <p:nvSpPr>
          <p:cNvPr id="4" name="TextBox 1"/>
          <p:cNvSpPr txBox="1">
            <a:spLocks noChangeArrowheads="1"/>
          </p:cNvSpPr>
          <p:nvPr/>
        </p:nvSpPr>
        <p:spPr bwMode="auto">
          <a:xfrm>
            <a:off x="3068216" y="1268760"/>
            <a:ext cx="3323148" cy="2579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id-ID" sz="1800" b="1" dirty="0">
              <a:solidFill>
                <a:schemeClr val="bg1"/>
              </a:solidFill>
              <a:latin typeface="Arial" panose="020B0604020202020204" pitchFamily="34" charset="0"/>
            </a:endParaRPr>
          </a:p>
          <a:p>
            <a:pPr algn="ctr" eaLnBrk="1" hangingPunct="1">
              <a:spcBef>
                <a:spcPct val="0"/>
              </a:spcBef>
              <a:buFontTx/>
              <a:buNone/>
            </a:pPr>
            <a:r>
              <a:rPr lang="en-US" sz="1600" b="1" dirty="0" smtClean="0">
                <a:solidFill>
                  <a:schemeClr val="bg1"/>
                </a:solidFill>
                <a:latin typeface="Arial" panose="020B0604020202020204" pitchFamily="34" charset="0"/>
              </a:rPr>
              <a:t>MATERI PEMBELAJARAN</a:t>
            </a:r>
          </a:p>
          <a:p>
            <a:pPr algn="ctr" eaLnBrk="1" hangingPunct="1">
              <a:spcBef>
                <a:spcPct val="0"/>
              </a:spcBef>
              <a:buFontTx/>
              <a:buNone/>
            </a:pPr>
            <a:endParaRPr lang="en-US" sz="1400" dirty="0" smtClean="0">
              <a:solidFill>
                <a:schemeClr val="bg1"/>
              </a:solidFill>
              <a:latin typeface="Arial" panose="020B0604020202020204" pitchFamily="34" charset="0"/>
              <a:cs typeface="Arial" panose="020B0604020202020204" pitchFamily="34" charset="0"/>
            </a:endParaRPr>
          </a:p>
          <a:p>
            <a:pPr marL="282575" indent="-282575" eaLnBrk="1" hangingPunct="1">
              <a:spcBef>
                <a:spcPct val="0"/>
              </a:spcBef>
              <a:buFontTx/>
              <a:buAutoNum type="arabicParenBoth"/>
              <a:tabLst>
                <a:tab pos="282575" algn="l"/>
              </a:tabLst>
            </a:pPr>
            <a:r>
              <a:rPr lang="en-US" sz="1400" dirty="0" err="1" smtClean="0">
                <a:solidFill>
                  <a:schemeClr val="bg1"/>
                </a:solidFill>
                <a:latin typeface="Arial" panose="020B0604020202020204" pitchFamily="34" charset="0"/>
                <a:cs typeface="Arial" panose="020B0604020202020204" pitchFamily="34" charset="0"/>
              </a:rPr>
              <a:t>Pengusulan</a:t>
            </a:r>
            <a:r>
              <a:rPr lang="en-US" sz="1400" dirty="0" smtClean="0">
                <a:solidFill>
                  <a:schemeClr val="bg1"/>
                </a:solidFill>
                <a:latin typeface="Arial" panose="020B0604020202020204" pitchFamily="34" charset="0"/>
                <a:cs typeface="Arial" panose="020B0604020202020204" pitchFamily="34" charset="0"/>
              </a:rPr>
              <a:t>, </a:t>
            </a:r>
            <a:r>
              <a:rPr lang="en-US" sz="1400" dirty="0" err="1" smtClean="0">
                <a:solidFill>
                  <a:schemeClr val="bg1"/>
                </a:solidFill>
                <a:latin typeface="Arial" panose="020B0604020202020204" pitchFamily="34" charset="0"/>
                <a:cs typeface="Arial" panose="020B0604020202020204" pitchFamily="34" charset="0"/>
              </a:rPr>
              <a:t>Perumusan</a:t>
            </a:r>
            <a:r>
              <a:rPr lang="en-US" sz="1400" dirty="0" smtClean="0">
                <a:solidFill>
                  <a:schemeClr val="bg1"/>
                </a:solidFill>
                <a:latin typeface="Arial" panose="020B0604020202020204" pitchFamily="34" charset="0"/>
                <a:cs typeface="Arial" panose="020B0604020202020204" pitchFamily="34" charset="0"/>
              </a:rPr>
              <a:t>, </a:t>
            </a:r>
            <a:r>
              <a:rPr lang="en-US" sz="1400" dirty="0" err="1" smtClean="0">
                <a:solidFill>
                  <a:schemeClr val="bg1"/>
                </a:solidFill>
                <a:latin typeface="Arial" panose="020B0604020202020204" pitchFamily="34" charset="0"/>
                <a:cs typeface="Arial" panose="020B0604020202020204" pitchFamily="34" charset="0"/>
              </a:rPr>
              <a:t>dan</a:t>
            </a:r>
            <a:r>
              <a:rPr lang="en-US" sz="1400" dirty="0" smtClean="0">
                <a:solidFill>
                  <a:schemeClr val="bg1"/>
                </a:solidFill>
                <a:latin typeface="Arial" panose="020B0604020202020204" pitchFamily="34" charset="0"/>
                <a:cs typeface="Arial" panose="020B0604020202020204" pitchFamily="34" charset="0"/>
              </a:rPr>
              <a:t> </a:t>
            </a:r>
            <a:r>
              <a:rPr lang="en-US" sz="1400" dirty="0" err="1" smtClean="0">
                <a:solidFill>
                  <a:schemeClr val="bg1"/>
                </a:solidFill>
                <a:latin typeface="Arial" panose="020B0604020202020204" pitchFamily="34" charset="0"/>
                <a:cs typeface="Arial" panose="020B0604020202020204" pitchFamily="34" charset="0"/>
              </a:rPr>
              <a:t>Pengesahan</a:t>
            </a:r>
            <a:r>
              <a:rPr lang="en-US" sz="1400" dirty="0" smtClean="0">
                <a:solidFill>
                  <a:schemeClr val="bg1"/>
                </a:solidFill>
                <a:latin typeface="Arial" panose="020B0604020202020204" pitchFamily="34" charset="0"/>
                <a:cs typeface="Arial" panose="020B0604020202020204" pitchFamily="34" charset="0"/>
              </a:rPr>
              <a:t> </a:t>
            </a:r>
            <a:r>
              <a:rPr lang="en-US" sz="1400" dirty="0" err="1" smtClean="0">
                <a:solidFill>
                  <a:schemeClr val="bg1"/>
                </a:solidFill>
                <a:latin typeface="Arial" panose="020B0604020202020204" pitchFamily="34" charset="0"/>
                <a:cs typeface="Arial" panose="020B0604020202020204" pitchFamily="34" charset="0"/>
              </a:rPr>
              <a:t>Pancasila</a:t>
            </a:r>
            <a:endParaRPr lang="en-US" sz="1400" dirty="0" smtClean="0">
              <a:solidFill>
                <a:schemeClr val="bg1"/>
              </a:solidFill>
              <a:latin typeface="Arial" panose="020B0604020202020204" pitchFamily="34" charset="0"/>
              <a:cs typeface="Arial" panose="020B0604020202020204" pitchFamily="34" charset="0"/>
            </a:endParaRPr>
          </a:p>
          <a:p>
            <a:pPr eaLnBrk="1" hangingPunct="1">
              <a:spcBef>
                <a:spcPct val="0"/>
              </a:spcBef>
              <a:buFontTx/>
              <a:buAutoNum type="arabicParenBoth"/>
              <a:tabLst>
                <a:tab pos="0" algn="l"/>
              </a:tabLst>
            </a:pPr>
            <a:r>
              <a:rPr lang="en-US" sz="1400" dirty="0" smtClean="0">
                <a:solidFill>
                  <a:schemeClr val="bg1"/>
                </a:solidFill>
                <a:latin typeface="Arial" panose="020B0604020202020204" pitchFamily="34" charset="0"/>
                <a:cs typeface="Arial" panose="020B0604020202020204" pitchFamily="34" charset="0"/>
              </a:rPr>
              <a:t> </a:t>
            </a:r>
            <a:r>
              <a:rPr lang="en-US" sz="1400" dirty="0" err="1">
                <a:solidFill>
                  <a:schemeClr val="bg1"/>
                </a:solidFill>
                <a:latin typeface="Arial" panose="020B0604020202020204" pitchFamily="34" charset="0"/>
                <a:cs typeface="Arial" panose="020B0604020202020204" pitchFamily="34" charset="0"/>
              </a:rPr>
              <a:t>Pancasila</a:t>
            </a:r>
            <a:r>
              <a:rPr lang="en-US" sz="1400" dirty="0">
                <a:solidFill>
                  <a:schemeClr val="bg1"/>
                </a:solidFill>
                <a:latin typeface="Arial" panose="020B0604020202020204" pitchFamily="34" charset="0"/>
                <a:cs typeface="Arial" panose="020B0604020202020204" pitchFamily="34" charset="0"/>
              </a:rPr>
              <a:t> </a:t>
            </a:r>
            <a:r>
              <a:rPr lang="en-US" sz="1400" dirty="0" err="1">
                <a:solidFill>
                  <a:schemeClr val="bg1"/>
                </a:solidFill>
                <a:latin typeface="Arial" panose="020B0604020202020204" pitchFamily="34" charset="0"/>
                <a:cs typeface="Arial" panose="020B0604020202020204" pitchFamily="34" charset="0"/>
              </a:rPr>
              <a:t>dalam</a:t>
            </a:r>
            <a:r>
              <a:rPr lang="en-US" sz="1400" dirty="0">
                <a:solidFill>
                  <a:schemeClr val="bg1"/>
                </a:solidFill>
                <a:latin typeface="Arial" panose="020B0604020202020204" pitchFamily="34" charset="0"/>
                <a:cs typeface="Arial" panose="020B0604020202020204" pitchFamily="34" charset="0"/>
              </a:rPr>
              <a:t> </a:t>
            </a:r>
            <a:r>
              <a:rPr lang="en-US" sz="1400" dirty="0" err="1">
                <a:solidFill>
                  <a:schemeClr val="bg1"/>
                </a:solidFill>
                <a:latin typeface="Arial" panose="020B0604020202020204" pitchFamily="34" charset="0"/>
                <a:cs typeface="Arial" panose="020B0604020202020204" pitchFamily="34" charset="0"/>
              </a:rPr>
              <a:t>kajian</a:t>
            </a:r>
            <a:r>
              <a:rPr lang="en-US" sz="1400" dirty="0">
                <a:solidFill>
                  <a:schemeClr val="bg1"/>
                </a:solidFill>
                <a:latin typeface="Arial" panose="020B0604020202020204" pitchFamily="34" charset="0"/>
                <a:cs typeface="Arial" panose="020B0604020202020204" pitchFamily="34" charset="0"/>
              </a:rPr>
              <a:t> </a:t>
            </a:r>
            <a:r>
              <a:rPr lang="en-US" sz="1400" dirty="0" err="1" smtClean="0">
                <a:solidFill>
                  <a:schemeClr val="bg1"/>
                </a:solidFill>
                <a:latin typeface="Arial" panose="020B0604020202020204" pitchFamily="34" charset="0"/>
                <a:cs typeface="Arial" panose="020B0604020202020204" pitchFamily="34" charset="0"/>
              </a:rPr>
              <a:t>sejarah</a:t>
            </a:r>
            <a:endParaRPr lang="en-US" sz="1400" dirty="0" smtClean="0">
              <a:solidFill>
                <a:schemeClr val="bg1"/>
              </a:solidFill>
              <a:latin typeface="Arial" panose="020B0604020202020204" pitchFamily="34" charset="0"/>
              <a:cs typeface="Arial" panose="020B0604020202020204" pitchFamily="34" charset="0"/>
            </a:endParaRPr>
          </a:p>
          <a:p>
            <a:pPr marL="282575" indent="-282575">
              <a:buNone/>
              <a:tabLst>
                <a:tab pos="0" algn="l"/>
              </a:tabLst>
            </a:pPr>
            <a:r>
              <a:rPr lang="en-US" sz="1400" dirty="0" smtClean="0">
                <a:solidFill>
                  <a:schemeClr val="bg1"/>
                </a:solidFill>
                <a:latin typeface="Arial" panose="020B0604020202020204" pitchFamily="34" charset="0"/>
                <a:cs typeface="Arial" panose="020B0604020202020204" pitchFamily="34" charset="0"/>
              </a:rPr>
              <a:t>(3</a:t>
            </a:r>
            <a:r>
              <a:rPr lang="en-US" sz="1400" dirty="0">
                <a:solidFill>
                  <a:schemeClr val="bg1"/>
                </a:solidFill>
                <a:latin typeface="Arial" panose="020B0604020202020204" pitchFamily="34" charset="0"/>
                <a:cs typeface="Arial" panose="020B0604020202020204" pitchFamily="34" charset="0"/>
              </a:rPr>
              <a:t>) </a:t>
            </a:r>
            <a:r>
              <a:rPr lang="en-US" sz="1400" dirty="0" err="1">
                <a:solidFill>
                  <a:schemeClr val="bg1"/>
                </a:solidFill>
                <a:latin typeface="Arial" panose="020B0604020202020204" pitchFamily="34" charset="0"/>
                <a:cs typeface="Arial" panose="020B0604020202020204" pitchFamily="34" charset="0"/>
              </a:rPr>
              <a:t>Sumber</a:t>
            </a:r>
            <a:r>
              <a:rPr lang="en-US" sz="1400" dirty="0">
                <a:solidFill>
                  <a:schemeClr val="bg1"/>
                </a:solidFill>
                <a:latin typeface="Arial" panose="020B0604020202020204" pitchFamily="34" charset="0"/>
                <a:cs typeface="Arial" panose="020B0604020202020204" pitchFamily="34" charset="0"/>
              </a:rPr>
              <a:t> </a:t>
            </a:r>
            <a:r>
              <a:rPr lang="en-US" sz="1400" dirty="0" err="1">
                <a:solidFill>
                  <a:schemeClr val="bg1"/>
                </a:solidFill>
                <a:latin typeface="Arial" panose="020B0604020202020204" pitchFamily="34" charset="0"/>
                <a:cs typeface="Arial" panose="020B0604020202020204" pitchFamily="34" charset="0"/>
              </a:rPr>
              <a:t>historis</a:t>
            </a:r>
            <a:r>
              <a:rPr lang="en-US" sz="1400" dirty="0">
                <a:solidFill>
                  <a:schemeClr val="bg1"/>
                </a:solidFill>
                <a:latin typeface="Arial" panose="020B0604020202020204" pitchFamily="34" charset="0"/>
                <a:cs typeface="Arial" panose="020B0604020202020204" pitchFamily="34" charset="0"/>
              </a:rPr>
              <a:t>, </a:t>
            </a:r>
            <a:r>
              <a:rPr lang="en-US" sz="1400" dirty="0" err="1">
                <a:solidFill>
                  <a:schemeClr val="bg1"/>
                </a:solidFill>
                <a:latin typeface="Arial" panose="020B0604020202020204" pitchFamily="34" charset="0"/>
                <a:cs typeface="Arial" panose="020B0604020202020204" pitchFamily="34" charset="0"/>
              </a:rPr>
              <a:t>sosiologis</a:t>
            </a:r>
            <a:r>
              <a:rPr lang="en-US" sz="1400" dirty="0">
                <a:solidFill>
                  <a:schemeClr val="bg1"/>
                </a:solidFill>
                <a:latin typeface="Arial" panose="020B0604020202020204" pitchFamily="34" charset="0"/>
                <a:cs typeface="Arial" panose="020B0604020202020204" pitchFamily="34" charset="0"/>
              </a:rPr>
              <a:t> </a:t>
            </a:r>
            <a:r>
              <a:rPr lang="en-US" sz="1400" dirty="0" err="1">
                <a:solidFill>
                  <a:schemeClr val="bg1"/>
                </a:solidFill>
                <a:latin typeface="Arial" panose="020B0604020202020204" pitchFamily="34" charset="0"/>
                <a:cs typeface="Arial" panose="020B0604020202020204" pitchFamily="34" charset="0"/>
              </a:rPr>
              <a:t>dan</a:t>
            </a:r>
            <a:r>
              <a:rPr lang="en-US" sz="1400" dirty="0">
                <a:solidFill>
                  <a:schemeClr val="bg1"/>
                </a:solidFill>
                <a:latin typeface="Arial" panose="020B0604020202020204" pitchFamily="34" charset="0"/>
                <a:cs typeface="Arial" panose="020B0604020202020204" pitchFamily="34" charset="0"/>
              </a:rPr>
              <a:t> </a:t>
            </a:r>
            <a:r>
              <a:rPr lang="en-US" sz="1400" dirty="0" err="1">
                <a:solidFill>
                  <a:schemeClr val="bg1"/>
                </a:solidFill>
                <a:latin typeface="Arial" panose="020B0604020202020204" pitchFamily="34" charset="0"/>
                <a:cs typeface="Arial" panose="020B0604020202020204" pitchFamily="34" charset="0"/>
              </a:rPr>
              <a:t>poltik</a:t>
            </a:r>
            <a:r>
              <a:rPr lang="en-US" sz="1400" dirty="0">
                <a:solidFill>
                  <a:schemeClr val="bg1"/>
                </a:solidFill>
                <a:latin typeface="Arial" panose="020B0604020202020204" pitchFamily="34" charset="0"/>
                <a:cs typeface="Arial" panose="020B0604020202020204" pitchFamily="34" charset="0"/>
              </a:rPr>
              <a:t> </a:t>
            </a:r>
            <a:r>
              <a:rPr lang="en-US" sz="1400" dirty="0" err="1">
                <a:solidFill>
                  <a:schemeClr val="bg1"/>
                </a:solidFill>
                <a:latin typeface="Arial" panose="020B0604020202020204" pitchFamily="34" charset="0"/>
                <a:cs typeface="Arial" panose="020B0604020202020204" pitchFamily="34" charset="0"/>
              </a:rPr>
              <a:t>Pancasila</a:t>
            </a:r>
            <a:r>
              <a:rPr lang="en-US" sz="1400" dirty="0">
                <a:solidFill>
                  <a:schemeClr val="bg1"/>
                </a:solidFill>
                <a:latin typeface="Arial" panose="020B0604020202020204" pitchFamily="34" charset="0"/>
                <a:cs typeface="Arial" panose="020B0604020202020204" pitchFamily="34" charset="0"/>
              </a:rPr>
              <a:t>.</a:t>
            </a:r>
            <a:endParaRPr lang="en-US" sz="1400" b="1" dirty="0">
              <a:solidFill>
                <a:schemeClr val="bg1"/>
              </a:solidFill>
              <a:latin typeface="Arial" panose="020B0604020202020204" pitchFamily="34" charset="0"/>
              <a:cs typeface="Arial" panose="020B0604020202020204" pitchFamily="34" charset="0"/>
            </a:endParaRPr>
          </a:p>
          <a:p>
            <a:pPr algn="ctr" eaLnBrk="1" hangingPunct="1">
              <a:spcBef>
                <a:spcPct val="0"/>
              </a:spcBef>
              <a:buFontTx/>
              <a:buNone/>
            </a:pPr>
            <a:endParaRPr lang="en-US" sz="1800" b="1" dirty="0">
              <a:solidFill>
                <a:schemeClr val="bg1"/>
              </a:solidFill>
              <a:latin typeface="Arial" panose="020B0604020202020204" pitchFamily="34" charset="0"/>
            </a:endParaRPr>
          </a:p>
          <a:p>
            <a:pPr algn="ctr" eaLnBrk="1" hangingPunct="1">
              <a:spcBef>
                <a:spcPct val="0"/>
              </a:spcBef>
              <a:buFontTx/>
              <a:buNone/>
            </a:pPr>
            <a:endParaRPr lang="en-US" sz="2000" b="1" dirty="0">
              <a:solidFill>
                <a:schemeClr val="bg1"/>
              </a:solidFill>
              <a:latin typeface="Arial" panose="020B0604020202020204" pitchFamily="34" charset="0"/>
            </a:endParaRP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6435534" y="1285478"/>
            <a:ext cx="2664296" cy="2197310"/>
          </a:xfrm>
          <a:prstGeom prst="rect">
            <a:avLst/>
          </a:prstGeom>
          <a:noFill/>
          <a:ln>
            <a:noFill/>
          </a:ln>
        </p:spPr>
      </p:pic>
      <p:sp>
        <p:nvSpPr>
          <p:cNvPr id="6" name="Rectangle 5"/>
          <p:cNvSpPr/>
          <p:nvPr/>
        </p:nvSpPr>
        <p:spPr>
          <a:xfrm>
            <a:off x="4633156" y="5621178"/>
            <a:ext cx="3179204" cy="400110"/>
          </a:xfrm>
          <a:prstGeom prst="rect">
            <a:avLst/>
          </a:prstGeom>
        </p:spPr>
        <p:txBody>
          <a:bodyPr wrap="none">
            <a:spAutoFit/>
          </a:bodyPr>
          <a:lstStyle/>
          <a:p>
            <a:r>
              <a:rPr lang="en-US" sz="2000" b="1" dirty="0" smtClean="0">
                <a:solidFill>
                  <a:schemeClr val="bg1"/>
                </a:solidFill>
                <a:latin typeface="Tw Cen MT" pitchFamily="34" charset="0"/>
              </a:rPr>
              <a:t>TATAP </a:t>
            </a:r>
            <a:r>
              <a:rPr lang="en-US" sz="2000" b="1" i="1" dirty="0" smtClean="0">
                <a:solidFill>
                  <a:schemeClr val="bg1"/>
                </a:solidFill>
                <a:latin typeface="Tw Cen MT" pitchFamily="34" charset="0"/>
              </a:rPr>
              <a:t>MUKA/ON LINE </a:t>
            </a:r>
            <a:r>
              <a:rPr lang="en-US" sz="2000" b="1" dirty="0" smtClean="0">
                <a:solidFill>
                  <a:schemeClr val="bg1"/>
                </a:solidFill>
                <a:latin typeface="Tw Cen MT" pitchFamily="34" charset="0"/>
              </a:rPr>
              <a:t>KE -</a:t>
            </a:r>
            <a:r>
              <a:rPr lang="en-US" sz="2000" b="1" i="1" dirty="0">
                <a:solidFill>
                  <a:schemeClr val="bg1"/>
                </a:solidFill>
                <a:latin typeface="Tw Cen MT" pitchFamily="34" charset="0"/>
              </a:rPr>
              <a:t>3</a:t>
            </a:r>
            <a:endParaRPr lang="en-US" sz="2000" i="1" dirty="0">
              <a:solidFill>
                <a:schemeClr val="bg1"/>
              </a:solidFill>
            </a:endParaRPr>
          </a:p>
        </p:txBody>
      </p:sp>
    </p:spTree>
    <p:extLst>
      <p:ext uri="{BB962C8B-B14F-4D97-AF65-F5344CB8AC3E}">
        <p14:creationId xmlns:p14="http://schemas.microsoft.com/office/powerpoint/2010/main" val="119848230"/>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620688"/>
            <a:ext cx="4968552" cy="5760640"/>
          </a:xfrm>
        </p:spPr>
        <p:txBody>
          <a:bodyPr>
            <a:normAutofit fontScale="90000"/>
          </a:bodyPr>
          <a:lstStyle/>
          <a:p>
            <a:pPr algn="r">
              <a:defRPr/>
            </a:pPr>
            <a:r>
              <a:rPr lang="en-US" sz="3100" b="1" dirty="0" smtClean="0">
                <a:latin typeface="Tw Cen MT" pitchFamily="34" charset="0"/>
              </a:rPr>
              <a:t>KONSEP DAN URGENSI</a:t>
            </a:r>
            <a:br>
              <a:rPr lang="en-US" sz="3100" b="1" dirty="0" smtClean="0">
                <a:latin typeface="Tw Cen MT" pitchFamily="34" charset="0"/>
              </a:rPr>
            </a:br>
            <a:r>
              <a:rPr lang="id-ID" sz="2000" b="1" dirty="0" smtClean="0">
                <a:latin typeface="Arial" panose="020B0604020202020204" pitchFamily="34" charset="0"/>
                <a:ea typeface="ＭＳ Ｐゴシック" charset="0"/>
                <a:cs typeface="Arial" panose="020B0604020202020204" pitchFamily="34" charset="0"/>
              </a:rPr>
              <a:t>Konsep </a:t>
            </a:r>
            <a:r>
              <a:rPr lang="id-ID" sz="2000" b="1" dirty="0">
                <a:latin typeface="Arial" panose="020B0604020202020204" pitchFamily="34" charset="0"/>
                <a:ea typeface="ＭＳ Ｐゴシック" charset="0"/>
                <a:cs typeface="Arial" panose="020B0604020202020204" pitchFamily="34" charset="0"/>
              </a:rPr>
              <a:t>dan Urgensi Pancasila dalam arus sejarah bangsa Indonesia</a:t>
            </a:r>
            <a:r>
              <a:rPr lang="en-US" sz="2000" dirty="0">
                <a:latin typeface="Arial" panose="020B0604020202020204" pitchFamily="34" charset="0"/>
                <a:ea typeface="ＭＳ Ｐゴシック" charset="0"/>
                <a:cs typeface="Arial" panose="020B0604020202020204" pitchFamily="34" charset="0"/>
              </a:rPr>
              <a:t/>
            </a:r>
            <a:br>
              <a:rPr lang="en-US" sz="2000" dirty="0">
                <a:latin typeface="Arial" panose="020B0604020202020204" pitchFamily="34" charset="0"/>
                <a:ea typeface="ＭＳ Ｐゴシック" charset="0"/>
                <a:cs typeface="Arial" panose="020B0604020202020204" pitchFamily="34" charset="0"/>
              </a:rPr>
            </a:br>
            <a:r>
              <a:rPr lang="en-US" sz="1600" dirty="0" smtClean="0">
                <a:latin typeface="Arial" panose="020B0604020202020204" pitchFamily="34" charset="0"/>
                <a:ea typeface="ＭＳ Ｐゴシック" charset="0"/>
                <a:cs typeface="Arial" panose="020B0604020202020204" pitchFamily="34" charset="0"/>
              </a:rPr>
              <a:t/>
            </a:r>
            <a:br>
              <a:rPr lang="en-US" sz="1600" dirty="0" smtClean="0">
                <a:latin typeface="Arial" panose="020B0604020202020204" pitchFamily="34" charset="0"/>
                <a:ea typeface="ＭＳ Ｐゴシック" charset="0"/>
                <a:cs typeface="Arial" panose="020B0604020202020204" pitchFamily="34" charset="0"/>
              </a:rPr>
            </a:br>
            <a:r>
              <a:rPr lang="en-US" sz="1800" b="1" dirty="0" smtClean="0">
                <a:latin typeface="Arial" panose="020B0604020202020204" pitchFamily="34" charset="0"/>
                <a:ea typeface="ＭＳ Ｐゴシック" charset="0"/>
                <a:cs typeface="Arial" panose="020B0604020202020204" pitchFamily="34" charset="0"/>
              </a:rPr>
              <a:t>Proses </a:t>
            </a:r>
            <a:r>
              <a:rPr lang="en-US" sz="1800" b="1" dirty="0" err="1" smtClean="0">
                <a:latin typeface="Arial" panose="020B0604020202020204" pitchFamily="34" charset="0"/>
                <a:ea typeface="ＭＳ Ｐゴシック" charset="0"/>
                <a:cs typeface="Arial" panose="020B0604020202020204" pitchFamily="34" charset="0"/>
              </a:rPr>
              <a:t>Lahirnya</a:t>
            </a:r>
            <a:r>
              <a:rPr lang="en-US" sz="1800" b="1" dirty="0" smtClean="0">
                <a:latin typeface="Arial" panose="020B0604020202020204" pitchFamily="34" charset="0"/>
                <a:ea typeface="ＭＳ Ｐゴシック" charset="0"/>
                <a:cs typeface="Arial" panose="020B0604020202020204" pitchFamily="34" charset="0"/>
              </a:rPr>
              <a:t> </a:t>
            </a:r>
            <a:r>
              <a:rPr lang="en-US" sz="1800" b="1" dirty="0" err="1">
                <a:latin typeface="Arial" panose="020B0604020202020204" pitchFamily="34" charset="0"/>
                <a:ea typeface="ＭＳ Ｐゴシック" charset="0"/>
                <a:cs typeface="Arial" panose="020B0604020202020204" pitchFamily="34" charset="0"/>
              </a:rPr>
              <a:t>P</a:t>
            </a:r>
            <a:r>
              <a:rPr lang="en-US" sz="1800" b="1" dirty="0" err="1" smtClean="0">
                <a:latin typeface="Arial" panose="020B0604020202020204" pitchFamily="34" charset="0"/>
                <a:ea typeface="ＭＳ Ｐゴシック" charset="0"/>
                <a:cs typeface="Arial" panose="020B0604020202020204" pitchFamily="34" charset="0"/>
              </a:rPr>
              <a:t>ancasila</a:t>
            </a:r>
            <a:r>
              <a:rPr lang="en-US" sz="1800" b="1" dirty="0" smtClean="0">
                <a:latin typeface="Arial" panose="020B0604020202020204" pitchFamily="34" charset="0"/>
                <a:ea typeface="ＭＳ Ｐゴシック" charset="0"/>
                <a:cs typeface="Arial" panose="020B0604020202020204" pitchFamily="34" charset="0"/>
              </a:rPr>
              <a:t> </a:t>
            </a:r>
            <a:br>
              <a:rPr lang="en-US" sz="1800" b="1" dirty="0" smtClean="0">
                <a:latin typeface="Arial" panose="020B0604020202020204" pitchFamily="34" charset="0"/>
                <a:ea typeface="ＭＳ Ｐゴシック" charset="0"/>
                <a:cs typeface="Arial" panose="020B0604020202020204" pitchFamily="34" charset="0"/>
              </a:rPr>
            </a:br>
            <a:r>
              <a:rPr lang="en-US" sz="1600" dirty="0">
                <a:latin typeface="Arial" panose="020B0604020202020204" pitchFamily="34" charset="0"/>
                <a:ea typeface="ＭＳ Ｐゴシック" charset="0"/>
                <a:cs typeface="Arial" panose="020B0604020202020204" pitchFamily="34" charset="0"/>
              </a:rPr>
              <a:t/>
            </a:r>
            <a:br>
              <a:rPr lang="en-US" sz="1600" dirty="0">
                <a:latin typeface="Arial" panose="020B0604020202020204" pitchFamily="34" charset="0"/>
                <a:ea typeface="ＭＳ Ｐゴシック" charset="0"/>
                <a:cs typeface="Arial" panose="020B0604020202020204" pitchFamily="34" charset="0"/>
              </a:rPr>
            </a:br>
            <a:r>
              <a:rPr lang="id-ID" sz="1800" b="1" dirty="0" smtClean="0">
                <a:latin typeface="Arial" panose="020B0604020202020204" pitchFamily="34" charset="0"/>
                <a:ea typeface="ＭＳ Ｐゴシック" charset="0"/>
                <a:cs typeface="Arial" panose="020B0604020202020204" pitchFamily="34" charset="0"/>
              </a:rPr>
              <a:t>Periode </a:t>
            </a:r>
            <a:r>
              <a:rPr lang="id-ID" sz="1800" b="1" dirty="0">
                <a:latin typeface="Arial" panose="020B0604020202020204" pitchFamily="34" charset="0"/>
                <a:ea typeface="ＭＳ Ｐゴシック" charset="0"/>
                <a:cs typeface="Arial" panose="020B0604020202020204" pitchFamily="34" charset="0"/>
              </a:rPr>
              <a:t>Pengusulan Pancasila</a:t>
            </a:r>
            <a:br>
              <a:rPr lang="id-ID" sz="1800" b="1" dirty="0">
                <a:latin typeface="Arial" panose="020B0604020202020204" pitchFamily="34" charset="0"/>
                <a:ea typeface="ＭＳ Ｐゴシック" charset="0"/>
                <a:cs typeface="Arial" panose="020B0604020202020204" pitchFamily="34" charset="0"/>
              </a:rPr>
            </a:br>
            <a:r>
              <a:rPr lang="en-US" sz="1800" dirty="0" smtClean="0">
                <a:latin typeface="Arial" panose="020B0604020202020204" pitchFamily="34" charset="0"/>
                <a:ea typeface="ＭＳ Ｐゴシック" charset="0"/>
                <a:cs typeface="Arial" panose="020B0604020202020204" pitchFamily="34" charset="0"/>
              </a:rPr>
              <a:t>S</a:t>
            </a:r>
            <a:r>
              <a:rPr lang="id-ID" sz="1800" dirty="0" smtClean="0">
                <a:latin typeface="Arial" panose="020B0604020202020204" pitchFamily="34" charset="0"/>
                <a:ea typeface="ＭＳ Ｐゴシック" charset="0"/>
                <a:cs typeface="Arial" panose="020B0604020202020204" pitchFamily="34" charset="0"/>
              </a:rPr>
              <a:t>idang </a:t>
            </a:r>
            <a:r>
              <a:rPr lang="id-ID" sz="1800" dirty="0">
                <a:latin typeface="Arial" panose="020B0604020202020204" pitchFamily="34" charset="0"/>
                <a:ea typeface="ＭＳ Ｐゴシック" charset="0"/>
                <a:cs typeface="Arial" panose="020B0604020202020204" pitchFamily="34" charset="0"/>
              </a:rPr>
              <a:t>BPUPKI pertama </a:t>
            </a:r>
            <a:r>
              <a:rPr lang="id-ID" sz="1800" dirty="0" smtClean="0">
                <a:latin typeface="Arial" panose="020B0604020202020204" pitchFamily="34" charset="0"/>
                <a:ea typeface="ＭＳ Ｐゴシック" charset="0"/>
                <a:cs typeface="Arial" panose="020B0604020202020204" pitchFamily="34" charset="0"/>
              </a:rPr>
              <a:t>29 </a:t>
            </a:r>
            <a:r>
              <a:rPr lang="id-ID" sz="1800" dirty="0">
                <a:latin typeface="Arial" panose="020B0604020202020204" pitchFamily="34" charset="0"/>
                <a:ea typeface="ＭＳ Ｐゴシック" charset="0"/>
                <a:cs typeface="Arial" panose="020B0604020202020204" pitchFamily="34" charset="0"/>
              </a:rPr>
              <a:t>Mei </a:t>
            </a:r>
            <a:r>
              <a:rPr lang="id-ID" sz="1800" dirty="0" smtClean="0">
                <a:latin typeface="Arial" panose="020B0604020202020204" pitchFamily="34" charset="0"/>
                <a:ea typeface="ＭＳ Ｐゴシック" charset="0"/>
                <a:cs typeface="Arial" panose="020B0604020202020204" pitchFamily="34" charset="0"/>
              </a:rPr>
              <a:t>s</a:t>
            </a:r>
            <a:r>
              <a:rPr lang="en-US" sz="1800" dirty="0" smtClean="0">
                <a:latin typeface="Arial" panose="020B0604020202020204" pitchFamily="34" charset="0"/>
                <a:ea typeface="ＭＳ Ｐゴシック" charset="0"/>
                <a:cs typeface="Arial" panose="020B0604020202020204" pitchFamily="34" charset="0"/>
              </a:rPr>
              <a:t>.d</a:t>
            </a:r>
            <a:r>
              <a:rPr lang="id-ID" sz="1800" dirty="0" smtClean="0">
                <a:latin typeface="Arial" panose="020B0604020202020204" pitchFamily="34" charset="0"/>
                <a:ea typeface="ＭＳ Ｐゴシック" charset="0"/>
                <a:cs typeface="Arial" panose="020B0604020202020204" pitchFamily="34" charset="0"/>
              </a:rPr>
              <a:t> </a:t>
            </a:r>
            <a:r>
              <a:rPr lang="id-ID" sz="1800" dirty="0">
                <a:latin typeface="Arial" panose="020B0604020202020204" pitchFamily="34" charset="0"/>
                <a:ea typeface="ＭＳ Ｐゴシック" charset="0"/>
                <a:cs typeface="Arial" panose="020B0604020202020204" pitchFamily="34" charset="0"/>
              </a:rPr>
              <a:t>1 Juni </a:t>
            </a:r>
            <a:r>
              <a:rPr lang="id-ID" sz="1800" dirty="0" smtClean="0">
                <a:latin typeface="Arial" panose="020B0604020202020204" pitchFamily="34" charset="0"/>
                <a:ea typeface="ＭＳ Ｐゴシック" charset="0"/>
                <a:cs typeface="Arial" panose="020B0604020202020204" pitchFamily="34" charset="0"/>
              </a:rPr>
              <a:t>1945</a:t>
            </a:r>
            <a:r>
              <a:rPr lang="en-US" sz="1800" dirty="0" smtClean="0">
                <a:latin typeface="Arial" panose="020B0604020202020204" pitchFamily="34" charset="0"/>
                <a:ea typeface="ＭＳ Ｐゴシック" charset="0"/>
                <a:cs typeface="Arial" panose="020B0604020202020204" pitchFamily="34" charset="0"/>
              </a:rPr>
              <a:t> </a:t>
            </a:r>
            <a:r>
              <a:rPr lang="id-ID" sz="1800" dirty="0" smtClean="0">
                <a:latin typeface="Arial" panose="020B0604020202020204" pitchFamily="34" charset="0"/>
                <a:ea typeface="ＭＳ Ｐゴシック" charset="0"/>
                <a:cs typeface="Arial" panose="020B0604020202020204" pitchFamily="34" charset="0"/>
              </a:rPr>
              <a:t>materi </a:t>
            </a:r>
            <a:r>
              <a:rPr lang="id-ID" sz="1800" dirty="0">
                <a:latin typeface="Arial" panose="020B0604020202020204" pitchFamily="34" charset="0"/>
                <a:ea typeface="ＭＳ Ｐゴシック" charset="0"/>
                <a:cs typeface="Arial" panose="020B0604020202020204" pitchFamily="34" charset="0"/>
              </a:rPr>
              <a:t>pokok pembicaraan </a:t>
            </a:r>
            <a:r>
              <a:rPr lang="en-US" sz="1800" dirty="0" smtClean="0">
                <a:latin typeface="Arial" panose="020B0604020202020204" pitchFamily="34" charset="0"/>
                <a:ea typeface="ＭＳ Ｐゴシック" charset="0"/>
                <a:cs typeface="Arial" panose="020B0604020202020204" pitchFamily="34" charset="0"/>
              </a:rPr>
              <a:t>D</a:t>
            </a:r>
            <a:r>
              <a:rPr lang="id-ID" sz="1800" dirty="0" smtClean="0">
                <a:latin typeface="Arial" panose="020B0604020202020204" pitchFamily="34" charset="0"/>
                <a:ea typeface="ＭＳ Ｐゴシック" charset="0"/>
                <a:cs typeface="Arial" panose="020B0604020202020204" pitchFamily="34" charset="0"/>
              </a:rPr>
              <a:t>asar Negara.</a:t>
            </a:r>
            <a:r>
              <a:rPr lang="en-US" sz="1800" dirty="0" smtClean="0">
                <a:latin typeface="Arial" panose="020B0604020202020204" pitchFamily="34" charset="0"/>
                <a:ea typeface="ＭＳ Ｐゴシック" charset="0"/>
                <a:cs typeface="Arial" panose="020B0604020202020204" pitchFamily="34" charset="0"/>
              </a:rPr>
              <a:t>M </a:t>
            </a:r>
            <a:r>
              <a:rPr lang="id-ID" sz="1800" dirty="0" smtClean="0">
                <a:latin typeface="Arial" panose="020B0604020202020204" pitchFamily="34" charset="0"/>
                <a:ea typeface="ＭＳ Ｐゴシック" charset="0"/>
                <a:cs typeface="Arial" panose="020B0604020202020204" pitchFamily="34" charset="0"/>
              </a:rPr>
              <a:t>enampilkan </a:t>
            </a:r>
            <a:r>
              <a:rPr lang="id-ID" sz="1800" dirty="0">
                <a:latin typeface="Arial" panose="020B0604020202020204" pitchFamily="34" charset="0"/>
                <a:ea typeface="ＭＳ Ｐゴシック" charset="0"/>
                <a:cs typeface="Arial" panose="020B0604020202020204" pitchFamily="34" charset="0"/>
              </a:rPr>
              <a:t>beberapa pembicara yang mengusulkan  dasar </a:t>
            </a:r>
            <a:r>
              <a:rPr lang="id-ID" sz="1800" dirty="0" smtClean="0">
                <a:latin typeface="Arial" panose="020B0604020202020204" pitchFamily="34" charset="0"/>
                <a:ea typeface="ＭＳ Ｐゴシック" charset="0"/>
                <a:cs typeface="Arial" panose="020B0604020202020204" pitchFamily="34" charset="0"/>
              </a:rPr>
              <a:t>negara</a:t>
            </a:r>
            <a:r>
              <a:rPr lang="en-US" sz="1800" dirty="0" smtClean="0">
                <a:latin typeface="Arial" panose="020B0604020202020204" pitchFamily="34" charset="0"/>
                <a:ea typeface="ＭＳ Ｐゴシック" charset="0"/>
                <a:cs typeface="Arial" panose="020B0604020202020204" pitchFamily="34" charset="0"/>
              </a:rPr>
              <a:t> :</a:t>
            </a:r>
            <a:r>
              <a:rPr lang="id-ID" sz="1800" dirty="0" smtClean="0">
                <a:latin typeface="Arial" panose="020B0604020202020204" pitchFamily="34" charset="0"/>
                <a:ea typeface="ＭＳ Ｐゴシック" charset="0"/>
                <a:cs typeface="Arial" panose="020B0604020202020204" pitchFamily="34" charset="0"/>
              </a:rPr>
              <a:t> </a:t>
            </a:r>
            <a:r>
              <a:rPr lang="en-US" sz="1800" dirty="0">
                <a:latin typeface="Arial" panose="020B0604020202020204" pitchFamily="34" charset="0"/>
                <a:ea typeface="ＭＳ Ｐゴシック" charset="0"/>
                <a:cs typeface="Arial" panose="020B0604020202020204" pitchFamily="34" charset="0"/>
              </a:rPr>
              <a:t/>
            </a:r>
            <a:br>
              <a:rPr lang="en-US" sz="1800" dirty="0">
                <a:latin typeface="Arial" panose="020B0604020202020204" pitchFamily="34" charset="0"/>
                <a:ea typeface="ＭＳ Ｐゴシック" charset="0"/>
                <a:cs typeface="Arial" panose="020B0604020202020204" pitchFamily="34" charset="0"/>
              </a:rPr>
            </a:br>
            <a:r>
              <a:rPr lang="en-US" sz="1800" dirty="0" smtClean="0">
                <a:latin typeface="Arial" panose="020B0604020202020204" pitchFamily="34" charset="0"/>
                <a:ea typeface="ＭＳ Ｐゴシック" charset="0"/>
                <a:cs typeface="Arial" panose="020B0604020202020204" pitchFamily="34" charset="0"/>
              </a:rPr>
              <a:t/>
            </a:r>
            <a:br>
              <a:rPr lang="en-US" sz="1800" dirty="0" smtClean="0">
                <a:latin typeface="Arial" panose="020B0604020202020204" pitchFamily="34" charset="0"/>
                <a:ea typeface="ＭＳ Ｐゴシック" charset="0"/>
                <a:cs typeface="Arial" panose="020B0604020202020204" pitchFamily="34" charset="0"/>
              </a:rPr>
            </a:br>
            <a:r>
              <a:rPr lang="id-ID" sz="1800" dirty="0" smtClean="0">
                <a:latin typeface="Arial" panose="020B0604020202020204" pitchFamily="34" charset="0"/>
                <a:ea typeface="ＭＳ Ｐゴシック" charset="0"/>
                <a:cs typeface="Arial" panose="020B0604020202020204" pitchFamily="34" charset="0"/>
              </a:rPr>
              <a:t> </a:t>
            </a:r>
            <a:r>
              <a:rPr lang="id-ID" sz="1800" dirty="0">
                <a:latin typeface="Arial" panose="020B0604020202020204" pitchFamily="34" charset="0"/>
                <a:ea typeface="ＭＳ Ｐゴシック" charset="0"/>
                <a:cs typeface="Arial" panose="020B0604020202020204" pitchFamily="34" charset="0"/>
              </a:rPr>
              <a:t>Mr. Muh Yamin, </a:t>
            </a:r>
            <a:r>
              <a:rPr lang="en-US" sz="1800" dirty="0">
                <a:latin typeface="Arial" panose="020B0604020202020204" pitchFamily="34" charset="0"/>
                <a:ea typeface="ＭＳ Ｐゴシック" charset="0"/>
                <a:cs typeface="Arial" panose="020B0604020202020204" pitchFamily="34" charset="0"/>
              </a:rPr>
              <a:t/>
            </a:r>
            <a:br>
              <a:rPr lang="en-US" sz="1800" dirty="0">
                <a:latin typeface="Arial" panose="020B0604020202020204" pitchFamily="34" charset="0"/>
                <a:ea typeface="ＭＳ Ｐゴシック" charset="0"/>
                <a:cs typeface="Arial" panose="020B0604020202020204" pitchFamily="34" charset="0"/>
              </a:rPr>
            </a:br>
            <a:r>
              <a:rPr lang="id-ID" sz="1800" dirty="0">
                <a:latin typeface="Arial" panose="020B0604020202020204" pitchFamily="34" charset="0"/>
                <a:ea typeface="ＭＳ Ｐゴシック" charset="0"/>
                <a:cs typeface="Arial" panose="020B0604020202020204" pitchFamily="34" charset="0"/>
              </a:rPr>
              <a:t>Ir. Soekarno, </a:t>
            </a:r>
            <a:r>
              <a:rPr lang="en-US" sz="1800" dirty="0">
                <a:latin typeface="Arial" panose="020B0604020202020204" pitchFamily="34" charset="0"/>
                <a:ea typeface="ＭＳ Ｐゴシック" charset="0"/>
                <a:cs typeface="Arial" panose="020B0604020202020204" pitchFamily="34" charset="0"/>
              </a:rPr>
              <a:t/>
            </a:r>
            <a:br>
              <a:rPr lang="en-US" sz="1800" dirty="0">
                <a:latin typeface="Arial" panose="020B0604020202020204" pitchFamily="34" charset="0"/>
                <a:ea typeface="ＭＳ Ｐゴシック" charset="0"/>
                <a:cs typeface="Arial" panose="020B0604020202020204" pitchFamily="34" charset="0"/>
              </a:rPr>
            </a:br>
            <a:r>
              <a:rPr lang="id-ID" sz="1800" dirty="0">
                <a:latin typeface="Arial" panose="020B0604020202020204" pitchFamily="34" charset="0"/>
                <a:ea typeface="ＭＳ Ｐゴシック" charset="0"/>
                <a:cs typeface="Arial" panose="020B0604020202020204" pitchFamily="34" charset="0"/>
              </a:rPr>
              <a:t>Ki Bagus Hadikusumo, </a:t>
            </a:r>
            <a:r>
              <a:rPr lang="en-US" sz="1800" dirty="0">
                <a:latin typeface="Arial" panose="020B0604020202020204" pitchFamily="34" charset="0"/>
                <a:ea typeface="ＭＳ Ｐゴシック" charset="0"/>
                <a:cs typeface="Arial" panose="020B0604020202020204" pitchFamily="34" charset="0"/>
              </a:rPr>
              <a:t/>
            </a:r>
            <a:br>
              <a:rPr lang="en-US" sz="1800" dirty="0">
                <a:latin typeface="Arial" panose="020B0604020202020204" pitchFamily="34" charset="0"/>
                <a:ea typeface="ＭＳ Ｐゴシック" charset="0"/>
                <a:cs typeface="Arial" panose="020B0604020202020204" pitchFamily="34" charset="0"/>
              </a:rPr>
            </a:br>
            <a:r>
              <a:rPr lang="id-ID" sz="1800" dirty="0">
                <a:latin typeface="Arial" panose="020B0604020202020204" pitchFamily="34" charset="0"/>
                <a:ea typeface="ＭＳ Ｐゴシック" charset="0"/>
                <a:cs typeface="Arial" panose="020B0604020202020204" pitchFamily="34" charset="0"/>
              </a:rPr>
              <a:t>Mr. Soepomo</a:t>
            </a:r>
            <a:r>
              <a:rPr lang="id-ID" sz="1800" dirty="0" smtClean="0">
                <a:latin typeface="Arial" panose="020B0604020202020204" pitchFamily="34" charset="0"/>
                <a:ea typeface="ＭＳ Ｐゴシック" charset="0"/>
                <a:cs typeface="Arial" panose="020B0604020202020204" pitchFamily="34" charset="0"/>
              </a:rPr>
              <a:t>.</a:t>
            </a:r>
            <a:r>
              <a:rPr lang="en-US" sz="1800" dirty="0" smtClean="0">
                <a:latin typeface="Arial" panose="020B0604020202020204" pitchFamily="34" charset="0"/>
                <a:ea typeface="ＭＳ Ｐゴシック" charset="0"/>
                <a:cs typeface="Arial" panose="020B0604020202020204" pitchFamily="34" charset="0"/>
              </a:rPr>
              <a:t/>
            </a:r>
            <a:br>
              <a:rPr lang="en-US" sz="1800" dirty="0" smtClean="0">
                <a:latin typeface="Arial" panose="020B0604020202020204" pitchFamily="34" charset="0"/>
                <a:ea typeface="ＭＳ Ｐゴシック" charset="0"/>
                <a:cs typeface="Arial" panose="020B0604020202020204" pitchFamily="34" charset="0"/>
              </a:rPr>
            </a:br>
            <a:r>
              <a:rPr lang="en-US" sz="1800" dirty="0" smtClean="0">
                <a:latin typeface="Arial" panose="020B0604020202020204" pitchFamily="34" charset="0"/>
                <a:ea typeface="ＭＳ Ｐゴシック" charset="0"/>
                <a:cs typeface="Arial" panose="020B0604020202020204" pitchFamily="34" charset="0"/>
              </a:rPr>
              <a:t/>
            </a:r>
            <a:br>
              <a:rPr lang="en-US" sz="1800" dirty="0" smtClean="0">
                <a:latin typeface="Arial" panose="020B0604020202020204" pitchFamily="34" charset="0"/>
                <a:ea typeface="ＭＳ Ｐゴシック" charset="0"/>
                <a:cs typeface="Arial" panose="020B0604020202020204" pitchFamily="34" charset="0"/>
              </a:rPr>
            </a:br>
            <a:r>
              <a:rPr lang="en-US" sz="1800" dirty="0" smtClean="0">
                <a:latin typeface="Arial" panose="020B0604020202020204" pitchFamily="34" charset="0"/>
                <a:cs typeface="Arial" panose="020B0604020202020204" pitchFamily="34" charset="0"/>
              </a:rPr>
              <a:t>T</a:t>
            </a:r>
            <a:r>
              <a:rPr lang="id-ID" sz="1800" dirty="0" smtClean="0">
                <a:latin typeface="Arial" panose="020B0604020202020204" pitchFamily="34" charset="0"/>
                <a:cs typeface="Arial" panose="020B0604020202020204" pitchFamily="34" charset="0"/>
              </a:rPr>
              <a:t>anggal </a:t>
            </a:r>
            <a:r>
              <a:rPr lang="id-ID" sz="1800" dirty="0">
                <a:latin typeface="Arial" panose="020B0604020202020204" pitchFamily="34" charset="0"/>
                <a:cs typeface="Arial" panose="020B0604020202020204" pitchFamily="34" charset="0"/>
              </a:rPr>
              <a:t>1 juni 1945 dalam sidang BPUPKI Soekarno menyampaikan </a:t>
            </a:r>
            <a:r>
              <a:rPr lang="id-ID" sz="1800" dirty="0" smtClean="0">
                <a:latin typeface="Arial" panose="020B0604020202020204" pitchFamily="34" charset="0"/>
                <a:cs typeface="Arial" panose="020B0604020202020204" pitchFamily="34" charset="0"/>
              </a:rPr>
              <a:t>pidato   </a:t>
            </a:r>
            <a:r>
              <a:rPr lang="id-ID" altLang="en-US" sz="1800" dirty="0">
                <a:latin typeface="Arial" panose="020B0604020202020204" pitchFamily="34" charset="0"/>
                <a:cs typeface="Arial" panose="020B0604020202020204" pitchFamily="34" charset="0"/>
              </a:rPr>
              <a:t>“</a:t>
            </a:r>
            <a:r>
              <a:rPr lang="id-ID" sz="1800" dirty="0">
                <a:latin typeface="Arial" panose="020B0604020202020204" pitchFamily="34" charset="0"/>
                <a:cs typeface="Arial" panose="020B0604020202020204" pitchFamily="34" charset="0"/>
              </a:rPr>
              <a:t>Lahirnya Pancasila</a:t>
            </a:r>
            <a:r>
              <a:rPr lang="id-ID" altLang="en-US" sz="1800" dirty="0">
                <a:latin typeface="Arial" panose="020B0604020202020204" pitchFamily="34" charset="0"/>
                <a:cs typeface="Arial" panose="020B0604020202020204" pitchFamily="34" charset="0"/>
              </a:rPr>
              <a:t>”</a:t>
            </a:r>
            <a:r>
              <a:rPr lang="id-ID"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Ada</a:t>
            </a:r>
            <a:r>
              <a:rPr lang="id-ID" sz="1800" dirty="0" smtClean="0">
                <a:latin typeface="Arial" panose="020B0604020202020204" pitchFamily="34" charset="0"/>
                <a:cs typeface="Arial" panose="020B0604020202020204" pitchFamily="34" charset="0"/>
              </a:rPr>
              <a:t> </a:t>
            </a:r>
            <a:r>
              <a:rPr lang="id-ID" sz="1800" dirty="0">
                <a:latin typeface="Arial" panose="020B0604020202020204" pitchFamily="34" charset="0"/>
                <a:cs typeface="Arial" panose="020B0604020202020204" pitchFamily="34" charset="0"/>
              </a:rPr>
              <a:t>konsep dan rumusan awal "</a:t>
            </a:r>
            <a:r>
              <a:rPr lang="id-ID" sz="1800" dirty="0">
                <a:latin typeface="Arial" panose="020B0604020202020204" pitchFamily="34" charset="0"/>
                <a:cs typeface="Arial" panose="020B0604020202020204" pitchFamily="34" charset="0"/>
                <a:hlinkClick r:id="rId3"/>
              </a:rPr>
              <a:t>Pancasila</a:t>
            </a:r>
            <a:r>
              <a:rPr lang="id-ID" sz="1800" dirty="0">
                <a:latin typeface="Arial" panose="020B0604020202020204" pitchFamily="34" charset="0"/>
                <a:cs typeface="Arial" panose="020B0604020202020204" pitchFamily="34" charset="0"/>
              </a:rPr>
              <a:t>" pertama kali dikemukakan </a:t>
            </a:r>
            <a:r>
              <a:rPr lang="id-ID" sz="1800" dirty="0" smtClean="0">
                <a:latin typeface="Arial" panose="020B0604020202020204" pitchFamily="34" charset="0"/>
                <a:cs typeface="Arial" panose="020B0604020202020204" pitchFamily="34" charset="0"/>
              </a:rPr>
              <a:t>sebagai </a:t>
            </a:r>
            <a:r>
              <a:rPr lang="id-ID" sz="1800" dirty="0">
                <a:latin typeface="Arial" panose="020B0604020202020204" pitchFamily="34" charset="0"/>
                <a:cs typeface="Arial" panose="020B0604020202020204" pitchFamily="34" charset="0"/>
              </a:rPr>
              <a:t>dasar negara </a:t>
            </a:r>
            <a:r>
              <a:rPr lang="id-ID" sz="1800" dirty="0">
                <a:latin typeface="Arial" panose="020B0604020202020204" pitchFamily="34" charset="0"/>
                <a:cs typeface="Arial" panose="020B0604020202020204" pitchFamily="34" charset="0"/>
                <a:hlinkClick r:id="rId4"/>
              </a:rPr>
              <a:t>Indonesia</a:t>
            </a:r>
            <a:r>
              <a:rPr lang="id-ID" sz="1800" dirty="0">
                <a:latin typeface="Arial" panose="020B0604020202020204" pitchFamily="34" charset="0"/>
                <a:cs typeface="Arial" panose="020B0604020202020204" pitchFamily="34" charset="0"/>
              </a:rPr>
              <a:t> merdeka</a:t>
            </a:r>
            <a:r>
              <a:rPr lang="en-US" sz="1600" dirty="0" smtClean="0">
                <a:ea typeface="ＭＳ Ｐゴシック" charset="0"/>
              </a:rPr>
              <a:t> </a:t>
            </a:r>
            <a:r>
              <a:rPr lang="en-US" sz="1600" b="1" dirty="0">
                <a:solidFill>
                  <a:schemeClr val="tx1">
                    <a:lumMod val="75000"/>
                    <a:lumOff val="25000"/>
                  </a:schemeClr>
                </a:solidFill>
              </a:rPr>
              <a:t/>
            </a:r>
            <a:br>
              <a:rPr lang="en-US" sz="1600" b="1" dirty="0">
                <a:solidFill>
                  <a:schemeClr val="tx1">
                    <a:lumMod val="75000"/>
                    <a:lumOff val="25000"/>
                  </a:schemeClr>
                </a:solidFill>
              </a:rPr>
            </a:br>
            <a:r>
              <a:rPr lang="en-US" sz="2000" b="1" dirty="0" smtClean="0">
                <a:latin typeface="Tw Cen MT" pitchFamily="34" charset="0"/>
              </a:rPr>
              <a:t>    </a:t>
            </a:r>
            <a:br>
              <a:rPr lang="en-US" sz="2000" b="1" dirty="0" smtClean="0">
                <a:latin typeface="Tw Cen MT" pitchFamily="34" charset="0"/>
              </a:rPr>
            </a:br>
            <a:endParaRPr lang="id-ID" b="1" dirty="0">
              <a:latin typeface="Tw Cen MT"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5">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6">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Tree>
    <p:extLst>
      <p:ext uri="{BB962C8B-B14F-4D97-AF65-F5344CB8AC3E}">
        <p14:creationId xmlns:p14="http://schemas.microsoft.com/office/powerpoint/2010/main" val="21096529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710" y="709414"/>
            <a:ext cx="4642338" cy="5311873"/>
          </a:xfrm>
        </p:spPr>
        <p:txBody>
          <a:bodyPr>
            <a:normAutofit/>
          </a:bodyPr>
          <a:lstStyle/>
          <a:p>
            <a:pPr algn="r">
              <a:lnSpc>
                <a:spcPct val="80000"/>
              </a:lnSpc>
            </a:pPr>
            <a:r>
              <a:rPr lang="en-US" sz="4000" b="1" dirty="0" smtClean="0">
                <a:latin typeface="Tw Cen MT" pitchFamily="34" charset="0"/>
              </a:rPr>
              <a:t>PERIODE PERUMUNSAN</a:t>
            </a:r>
            <a:br>
              <a:rPr lang="en-US" sz="4000" b="1" dirty="0" smtClean="0">
                <a:latin typeface="Tw Cen MT" pitchFamily="34" charset="0"/>
              </a:rPr>
            </a:br>
            <a:r>
              <a:rPr lang="en-US" sz="4000" b="1" dirty="0" smtClean="0">
                <a:latin typeface="Tw Cen MT" pitchFamily="34" charset="0"/>
              </a:rPr>
              <a:t/>
            </a:r>
            <a:br>
              <a:rPr lang="en-US" sz="4000" b="1" dirty="0" smtClean="0">
                <a:latin typeface="Tw Cen MT" pitchFamily="34" charset="0"/>
              </a:rPr>
            </a:br>
            <a:r>
              <a:rPr lang="en-US" sz="1800" dirty="0" err="1"/>
              <a:t>Periode</a:t>
            </a:r>
            <a:r>
              <a:rPr lang="en-US" sz="1800" dirty="0"/>
              <a:t> </a:t>
            </a:r>
            <a:r>
              <a:rPr lang="en-US" sz="1800" dirty="0" err="1"/>
              <a:t>Perumusan</a:t>
            </a:r>
            <a:r>
              <a:rPr lang="en-US" sz="1800" dirty="0"/>
              <a:t> </a:t>
            </a:r>
            <a:r>
              <a:rPr lang="en-US" sz="1800" dirty="0" err="1" smtClean="0"/>
              <a:t>Pancasila</a:t>
            </a:r>
            <a:r>
              <a:rPr lang="en-US" sz="1800" dirty="0" smtClean="0"/>
              <a:t>,</a:t>
            </a:r>
            <a:r>
              <a:rPr lang="en-US" sz="1800" dirty="0" smtClean="0">
                <a:latin typeface="Arial" panose="020B0604020202020204" pitchFamily="34" charset="0"/>
              </a:rPr>
              <a:t> </a:t>
            </a:r>
            <a:r>
              <a:rPr lang="en-US" sz="1800" dirty="0" err="1">
                <a:latin typeface="Arial" panose="020B0604020202020204" pitchFamily="34" charset="0"/>
              </a:rPr>
              <a:t>tanggal</a:t>
            </a:r>
            <a:r>
              <a:rPr lang="en-US" sz="1800" dirty="0">
                <a:latin typeface="Arial" panose="020B0604020202020204" pitchFamily="34" charset="0"/>
              </a:rPr>
              <a:t> 22 </a:t>
            </a:r>
            <a:r>
              <a:rPr lang="en-US" sz="1800" dirty="0" err="1">
                <a:latin typeface="Arial" panose="020B0604020202020204" pitchFamily="34" charset="0"/>
              </a:rPr>
              <a:t>Juni</a:t>
            </a:r>
            <a:r>
              <a:rPr lang="en-US" sz="1800" dirty="0">
                <a:latin typeface="Arial" panose="020B0604020202020204" pitchFamily="34" charset="0"/>
              </a:rPr>
              <a:t> 1945 </a:t>
            </a:r>
            <a:r>
              <a:rPr lang="en-US" sz="1800" dirty="0" err="1">
                <a:latin typeface="Arial" panose="020B0604020202020204" pitchFamily="34" charset="0"/>
              </a:rPr>
              <a:t>diadakan</a:t>
            </a:r>
            <a:r>
              <a:rPr lang="en-US" sz="1800" dirty="0">
                <a:latin typeface="Arial" panose="020B0604020202020204" pitchFamily="34" charset="0"/>
              </a:rPr>
              <a:t> </a:t>
            </a:r>
            <a:r>
              <a:rPr lang="en-US" sz="1800" dirty="0" err="1">
                <a:latin typeface="Arial" panose="020B0604020202020204" pitchFamily="34" charset="0"/>
              </a:rPr>
              <a:t>rapat</a:t>
            </a:r>
            <a:r>
              <a:rPr lang="en-US" sz="1800" dirty="0">
                <a:latin typeface="Arial" panose="020B0604020202020204" pitchFamily="34" charset="0"/>
              </a:rPr>
              <a:t> </a:t>
            </a:r>
            <a:r>
              <a:rPr lang="en-US" sz="1800" dirty="0" err="1">
                <a:latin typeface="Arial" panose="020B0604020202020204" pitchFamily="34" charset="0"/>
              </a:rPr>
              <a:t>gabungan</a:t>
            </a:r>
            <a:r>
              <a:rPr lang="en-US" sz="1800" dirty="0">
                <a:latin typeface="Arial" panose="020B0604020202020204" pitchFamily="34" charset="0"/>
              </a:rPr>
              <a:t> </a:t>
            </a:r>
            <a:r>
              <a:rPr lang="en-US" sz="1800" dirty="0" err="1">
                <a:latin typeface="Arial" panose="020B0604020202020204" pitchFamily="34" charset="0"/>
              </a:rPr>
              <a:t>antara</a:t>
            </a:r>
            <a:r>
              <a:rPr lang="en-US" sz="1800" dirty="0">
                <a:latin typeface="Arial" panose="020B0604020202020204" pitchFamily="34" charset="0"/>
              </a:rPr>
              <a:t> </a:t>
            </a:r>
            <a:r>
              <a:rPr lang="en-US" sz="1800" dirty="0" err="1">
                <a:latin typeface="Arial" panose="020B0604020202020204" pitchFamily="34" charset="0"/>
              </a:rPr>
              <a:t>Panitia</a:t>
            </a:r>
            <a:r>
              <a:rPr lang="en-US" sz="1800" dirty="0">
                <a:latin typeface="Arial" panose="020B0604020202020204" pitchFamily="34" charset="0"/>
              </a:rPr>
              <a:t> Kecil yang di </a:t>
            </a:r>
            <a:r>
              <a:rPr lang="en-US" sz="1800" dirty="0" err="1">
                <a:latin typeface="Arial" panose="020B0604020202020204" pitchFamily="34" charset="0"/>
              </a:rPr>
              <a:t>bentuk</a:t>
            </a:r>
            <a:r>
              <a:rPr lang="en-US" sz="1800" dirty="0">
                <a:latin typeface="Arial" panose="020B0604020202020204" pitchFamily="34" charset="0"/>
              </a:rPr>
              <a:t> </a:t>
            </a:r>
            <a:r>
              <a:rPr lang="en-US" sz="1800" dirty="0" err="1">
                <a:latin typeface="Arial" panose="020B0604020202020204" pitchFamily="34" charset="0"/>
              </a:rPr>
              <a:t>oleh</a:t>
            </a:r>
            <a:r>
              <a:rPr lang="en-US" sz="1800" dirty="0">
                <a:latin typeface="Arial" panose="020B0604020202020204" pitchFamily="34" charset="0"/>
              </a:rPr>
              <a:t> BPUPKI yang </a:t>
            </a:r>
            <a:r>
              <a:rPr lang="en-US" sz="1800" dirty="0" err="1">
                <a:latin typeface="Arial" panose="020B0604020202020204" pitchFamily="34" charset="0"/>
              </a:rPr>
              <a:t>beranggotakan</a:t>
            </a:r>
            <a:r>
              <a:rPr lang="en-US" sz="1800" dirty="0">
                <a:latin typeface="Arial" panose="020B0604020202020204" pitchFamily="34" charset="0"/>
              </a:rPr>
              <a:t> 9 </a:t>
            </a:r>
            <a:r>
              <a:rPr lang="en-US" sz="1800" dirty="0" smtClean="0">
                <a:latin typeface="Arial" panose="020B0604020202020204" pitchFamily="34" charset="0"/>
              </a:rPr>
              <a:t>orang.</a:t>
            </a:r>
            <a:br>
              <a:rPr lang="en-US" sz="1800" dirty="0" smtClean="0">
                <a:latin typeface="Arial" panose="020B0604020202020204" pitchFamily="34" charset="0"/>
              </a:rPr>
            </a:br>
            <a:r>
              <a:rPr lang="en-US" sz="1800" dirty="0">
                <a:latin typeface="Arial" panose="020B0604020202020204" pitchFamily="34" charset="0"/>
              </a:rPr>
              <a:t/>
            </a:r>
            <a:br>
              <a:rPr lang="en-US" sz="1800" dirty="0">
                <a:latin typeface="Arial" panose="020B0604020202020204" pitchFamily="34" charset="0"/>
              </a:rPr>
            </a:br>
            <a:r>
              <a:rPr lang="en-US" sz="1800" dirty="0">
                <a:latin typeface="Arial" panose="020B0604020202020204" pitchFamily="34" charset="0"/>
              </a:rPr>
              <a:t>B</a:t>
            </a:r>
            <a:r>
              <a:rPr lang="id-ID" sz="1800" dirty="0" smtClean="0">
                <a:latin typeface="Arial" panose="020B0604020202020204" pitchFamily="34" charset="0"/>
              </a:rPr>
              <a:t>erhasil </a:t>
            </a:r>
            <a:r>
              <a:rPr lang="id-ID" sz="1800" dirty="0">
                <a:latin typeface="Arial" panose="020B0604020202020204" pitchFamily="34" charset="0"/>
              </a:rPr>
              <a:t>merumuskan </a:t>
            </a:r>
            <a:r>
              <a:rPr lang="id-ID" sz="1800" dirty="0" smtClean="0">
                <a:latin typeface="Arial" panose="020B0604020202020204" pitchFamily="34" charset="0"/>
              </a:rPr>
              <a:t>Mukadimah </a:t>
            </a:r>
            <a:r>
              <a:rPr lang="id-ID" sz="1800" dirty="0">
                <a:latin typeface="Arial" panose="020B0604020202020204" pitchFamily="34" charset="0"/>
              </a:rPr>
              <a:t>Hukum Dasar, yang kemudian lebih dikenal dengan sebutan </a:t>
            </a:r>
            <a:r>
              <a:rPr lang="id-ID" altLang="en-US" sz="1800" dirty="0">
                <a:latin typeface="Arial" panose="020B0604020202020204" pitchFamily="34" charset="0"/>
              </a:rPr>
              <a:t>“</a:t>
            </a:r>
            <a:r>
              <a:rPr lang="id-ID" altLang="ja-JP" sz="1800" b="1" dirty="0">
                <a:latin typeface="Arial" panose="020B0604020202020204" pitchFamily="34" charset="0"/>
              </a:rPr>
              <a:t>Piagam Jakarta atau Jakarta Charter</a:t>
            </a:r>
            <a:r>
              <a:rPr lang="id-ID" altLang="en-US" sz="1800" dirty="0" smtClean="0">
                <a:latin typeface="Arial" panose="020B0604020202020204" pitchFamily="34" charset="0"/>
              </a:rPr>
              <a:t>”</a:t>
            </a:r>
            <a:r>
              <a:rPr lang="en-US" altLang="en-US" sz="1800" dirty="0" smtClean="0">
                <a:latin typeface="Arial" panose="020B0604020202020204" pitchFamily="34" charset="0"/>
              </a:rPr>
              <a:t/>
            </a:r>
            <a:br>
              <a:rPr lang="en-US" altLang="en-US" sz="1800" dirty="0" smtClean="0">
                <a:latin typeface="Arial" panose="020B0604020202020204" pitchFamily="34" charset="0"/>
              </a:rPr>
            </a:br>
            <a:r>
              <a:rPr lang="id-ID" altLang="ja-JP" sz="1800" b="1" dirty="0" smtClean="0">
                <a:latin typeface="Arial" panose="020B0604020202020204" pitchFamily="34" charset="0"/>
              </a:rPr>
              <a:t> </a:t>
            </a:r>
            <a:r>
              <a:rPr lang="id-ID" altLang="ja-JP" sz="1800" b="1" dirty="0">
                <a:latin typeface="Arial" panose="020B0604020202020204" pitchFamily="34" charset="0"/>
              </a:rPr>
              <a:t/>
            </a:r>
            <a:br>
              <a:rPr lang="id-ID" altLang="ja-JP" sz="1800" b="1" dirty="0">
                <a:latin typeface="Arial" panose="020B0604020202020204" pitchFamily="34" charset="0"/>
              </a:rPr>
            </a:br>
            <a:r>
              <a:rPr lang="id-ID" sz="1800" dirty="0">
                <a:latin typeface="Arial" panose="020B0604020202020204" pitchFamily="34" charset="0"/>
              </a:rPr>
              <a:t>Naskah awal </a:t>
            </a:r>
            <a:r>
              <a:rPr lang="id-ID" altLang="en-US" sz="1800" dirty="0">
                <a:latin typeface="Arial" panose="020B0604020202020204" pitchFamily="34" charset="0"/>
              </a:rPr>
              <a:t>“</a:t>
            </a:r>
            <a:r>
              <a:rPr lang="id-ID" sz="1800" dirty="0">
                <a:latin typeface="Arial" panose="020B0604020202020204" pitchFamily="34" charset="0"/>
              </a:rPr>
              <a:t>Pembukaan Hukum Dasar</a:t>
            </a:r>
            <a:r>
              <a:rPr lang="id-ID" altLang="en-US" sz="1800" dirty="0" smtClean="0">
                <a:latin typeface="Arial" panose="020B0604020202020204" pitchFamily="34" charset="0"/>
              </a:rPr>
              <a:t>”</a:t>
            </a:r>
            <a:r>
              <a:rPr lang="en-US" altLang="en-US" sz="1800" dirty="0" smtClean="0">
                <a:latin typeface="Arial" panose="020B0604020202020204" pitchFamily="34" charset="0"/>
              </a:rPr>
              <a:t/>
            </a:r>
            <a:br>
              <a:rPr lang="en-US" altLang="en-US" sz="1800" dirty="0" smtClean="0">
                <a:latin typeface="Arial" panose="020B0604020202020204" pitchFamily="34" charset="0"/>
              </a:rPr>
            </a:br>
            <a:r>
              <a:rPr lang="id-ID" sz="1800" dirty="0" smtClean="0">
                <a:latin typeface="Arial" panose="020B0604020202020204" pitchFamily="34" charset="0"/>
              </a:rPr>
              <a:t> </a:t>
            </a:r>
            <a:r>
              <a:rPr lang="en-US" sz="1800" dirty="0" err="1" smtClean="0">
                <a:latin typeface="Arial" panose="020B0604020202020204" pitchFamily="34" charset="0"/>
              </a:rPr>
              <a:t>sebagai</a:t>
            </a:r>
            <a:r>
              <a:rPr lang="id-ID" sz="1800" dirty="0" smtClean="0">
                <a:latin typeface="Arial" panose="020B0604020202020204" pitchFamily="34" charset="0"/>
              </a:rPr>
              <a:t> </a:t>
            </a:r>
            <a:r>
              <a:rPr lang="id-ID" altLang="en-US" sz="1800" dirty="0">
                <a:latin typeface="Arial" panose="020B0604020202020204" pitchFamily="34" charset="0"/>
              </a:rPr>
              <a:t>“</a:t>
            </a:r>
            <a:r>
              <a:rPr lang="id-ID" sz="1800" dirty="0">
                <a:latin typeface="Arial" panose="020B0604020202020204" pitchFamily="34" charset="0"/>
              </a:rPr>
              <a:t>Piagam Jakarta</a:t>
            </a:r>
            <a:r>
              <a:rPr lang="id-ID" altLang="en-US" sz="1800" dirty="0">
                <a:latin typeface="Arial" panose="020B0604020202020204" pitchFamily="34" charset="0"/>
              </a:rPr>
              <a:t>”</a:t>
            </a:r>
            <a:r>
              <a:rPr lang="id-ID" sz="1800" dirty="0">
                <a:latin typeface="Arial" panose="020B0604020202020204" pitchFamily="34" charset="0"/>
              </a:rPr>
              <a:t> </a:t>
            </a:r>
            <a:r>
              <a:rPr lang="id-ID" sz="1800" dirty="0" smtClean="0">
                <a:latin typeface="Arial" panose="020B0604020202020204" pitchFamily="34" charset="0"/>
              </a:rPr>
              <a:t>kemudian </a:t>
            </a:r>
            <a:r>
              <a:rPr lang="id-ID" sz="1800" dirty="0">
                <a:latin typeface="Arial" panose="020B0604020202020204" pitchFamily="34" charset="0"/>
              </a:rPr>
              <a:t>hari dijadikan </a:t>
            </a:r>
            <a:r>
              <a:rPr lang="en-US" sz="1800" dirty="0" err="1" smtClean="0">
                <a:latin typeface="Arial" panose="020B0604020202020204" pitchFamily="34" charset="0"/>
              </a:rPr>
              <a:t>sebagai</a:t>
            </a:r>
            <a:r>
              <a:rPr lang="en-US" sz="1800" dirty="0" smtClean="0">
                <a:latin typeface="Arial" panose="020B0604020202020204" pitchFamily="34" charset="0"/>
              </a:rPr>
              <a:t> </a:t>
            </a:r>
            <a:r>
              <a:rPr lang="id-ID" sz="1800" dirty="0" smtClean="0">
                <a:latin typeface="Arial" panose="020B0604020202020204" pitchFamily="34" charset="0"/>
              </a:rPr>
              <a:t>Pembukaan UUD</a:t>
            </a:r>
            <a:r>
              <a:rPr lang="en-US" sz="1800" dirty="0" smtClean="0">
                <a:latin typeface="Arial" panose="020B0604020202020204" pitchFamily="34" charset="0"/>
              </a:rPr>
              <a:t> NRI</a:t>
            </a:r>
            <a:r>
              <a:rPr lang="id-ID" sz="1800" dirty="0" smtClean="0">
                <a:latin typeface="Arial" panose="020B0604020202020204" pitchFamily="34" charset="0"/>
              </a:rPr>
              <a:t> 1945</a:t>
            </a:r>
            <a:r>
              <a:rPr lang="en-US" sz="1800" dirty="0"/>
              <a:t/>
            </a:r>
            <a:br>
              <a:rPr lang="en-US" sz="1800" dirty="0"/>
            </a:br>
            <a:endParaRPr lang="id-ID" sz="1800" b="1" dirty="0">
              <a:latin typeface="Tw Cen MT"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Tree>
    <p:extLst>
      <p:ext uri="{BB962C8B-B14F-4D97-AF65-F5344CB8AC3E}">
        <p14:creationId xmlns:p14="http://schemas.microsoft.com/office/powerpoint/2010/main" val="18903475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710" y="404664"/>
            <a:ext cx="4642338" cy="5311873"/>
          </a:xfrm>
        </p:spPr>
        <p:txBody>
          <a:bodyPr>
            <a:normAutofit/>
          </a:bodyPr>
          <a:lstStyle/>
          <a:p>
            <a:pPr algn="r"/>
            <a:r>
              <a:rPr lang="en-US" sz="4000" b="1" dirty="0" err="1">
                <a:latin typeface="Arial" panose="020B0604020202020204" pitchFamily="34" charset="0"/>
              </a:rPr>
              <a:t>Periode</a:t>
            </a:r>
            <a:r>
              <a:rPr lang="en-US" sz="4000" b="1" dirty="0">
                <a:latin typeface="Arial" panose="020B0604020202020204" pitchFamily="34" charset="0"/>
              </a:rPr>
              <a:t> </a:t>
            </a:r>
            <a:r>
              <a:rPr lang="en-US" sz="4000" b="1" dirty="0" err="1" smtClean="0">
                <a:latin typeface="Arial" panose="020B0604020202020204" pitchFamily="34" charset="0"/>
              </a:rPr>
              <a:t>Pengesahan</a:t>
            </a:r>
            <a:r>
              <a:rPr lang="en-US" sz="4000" b="1" dirty="0" smtClean="0">
                <a:latin typeface="Tw Cen MT" pitchFamily="34" charset="0"/>
              </a:rPr>
              <a:t/>
            </a:r>
            <a:br>
              <a:rPr lang="en-US" sz="4000" b="1" dirty="0" smtClean="0">
                <a:latin typeface="Tw Cen MT" pitchFamily="34" charset="0"/>
              </a:rPr>
            </a:br>
            <a:r>
              <a:rPr lang="en-US" sz="4000" b="1" dirty="0">
                <a:latin typeface="Tw Cen MT" pitchFamily="34" charset="0"/>
              </a:rPr>
              <a:t/>
            </a:r>
            <a:br>
              <a:rPr lang="en-US" sz="4000" b="1" dirty="0">
                <a:latin typeface="Tw Cen MT" pitchFamily="34" charset="0"/>
              </a:rPr>
            </a:br>
            <a:r>
              <a:rPr lang="en-US" sz="1600" dirty="0" err="1">
                <a:latin typeface="Arial" panose="020B0604020202020204" pitchFamily="34" charset="0"/>
              </a:rPr>
              <a:t>Pada</a:t>
            </a:r>
            <a:r>
              <a:rPr lang="en-US" sz="1600" dirty="0">
                <a:latin typeface="Arial" panose="020B0604020202020204" pitchFamily="34" charset="0"/>
              </a:rPr>
              <a:t> </a:t>
            </a:r>
            <a:r>
              <a:rPr lang="en-US" sz="1600" dirty="0" err="1">
                <a:latin typeface="Arial" panose="020B0604020202020204" pitchFamily="34" charset="0"/>
              </a:rPr>
              <a:t>tanggal</a:t>
            </a:r>
            <a:r>
              <a:rPr lang="en-US" sz="1600" dirty="0">
                <a:latin typeface="Arial" panose="020B0604020202020204" pitchFamily="34" charset="0"/>
              </a:rPr>
              <a:t> 18 </a:t>
            </a:r>
            <a:r>
              <a:rPr lang="en-US" sz="1600" dirty="0" err="1">
                <a:latin typeface="Arial" panose="020B0604020202020204" pitchFamily="34" charset="0"/>
              </a:rPr>
              <a:t>Agustus</a:t>
            </a:r>
            <a:r>
              <a:rPr lang="en-US" sz="1600" dirty="0">
                <a:latin typeface="Arial" panose="020B0604020202020204" pitchFamily="34" charset="0"/>
              </a:rPr>
              <a:t> 1945, </a:t>
            </a:r>
            <a:r>
              <a:rPr lang="en-US" sz="1600" dirty="0" smtClean="0">
                <a:latin typeface="Arial" panose="020B0604020202020204" pitchFamily="34" charset="0"/>
              </a:rPr>
              <a:t> </a:t>
            </a:r>
            <a:r>
              <a:rPr lang="en-US" sz="1600" dirty="0" err="1" smtClean="0">
                <a:latin typeface="Arial" panose="020B0604020202020204" pitchFamily="34" charset="0"/>
              </a:rPr>
              <a:t>menyempurnakan</a:t>
            </a:r>
            <a:r>
              <a:rPr lang="en-US" sz="1600" dirty="0" smtClean="0">
                <a:latin typeface="Arial" panose="020B0604020202020204" pitchFamily="34" charset="0"/>
              </a:rPr>
              <a:t> </a:t>
            </a:r>
            <a:r>
              <a:rPr lang="en-US" sz="1600" dirty="0" err="1">
                <a:latin typeface="Arial" panose="020B0604020202020204" pitchFamily="34" charset="0"/>
              </a:rPr>
              <a:t>dan</a:t>
            </a:r>
            <a:r>
              <a:rPr lang="en-US" sz="1600" dirty="0">
                <a:latin typeface="Arial" panose="020B0604020202020204" pitchFamily="34" charset="0"/>
              </a:rPr>
              <a:t> </a:t>
            </a:r>
            <a:r>
              <a:rPr lang="en-US" sz="1600" dirty="0" err="1">
                <a:latin typeface="Arial" panose="020B0604020202020204" pitchFamily="34" charset="0"/>
              </a:rPr>
              <a:t>mengesahkan</a:t>
            </a:r>
            <a:r>
              <a:rPr lang="en-US" sz="1600" dirty="0">
                <a:latin typeface="Arial" panose="020B0604020202020204" pitchFamily="34" charset="0"/>
              </a:rPr>
              <a:t> </a:t>
            </a:r>
            <a:r>
              <a:rPr lang="en-US" sz="1600" dirty="0" err="1">
                <a:latin typeface="Arial" panose="020B0604020202020204" pitchFamily="34" charset="0"/>
              </a:rPr>
              <a:t>rancangan</a:t>
            </a:r>
            <a:r>
              <a:rPr lang="en-US" sz="1600" dirty="0">
                <a:latin typeface="Arial" panose="020B0604020202020204" pitchFamily="34" charset="0"/>
              </a:rPr>
              <a:t> </a:t>
            </a:r>
            <a:r>
              <a:rPr lang="en-US" sz="1600" dirty="0" err="1">
                <a:latin typeface="Arial" panose="020B0604020202020204" pitchFamily="34" charset="0"/>
              </a:rPr>
              <a:t>Undang-Undang</a:t>
            </a:r>
            <a:r>
              <a:rPr lang="en-US" sz="1600" dirty="0">
                <a:latin typeface="Arial" panose="020B0604020202020204" pitchFamily="34" charset="0"/>
              </a:rPr>
              <a:t> </a:t>
            </a:r>
            <a:r>
              <a:rPr lang="en-US" sz="1600" dirty="0" err="1">
                <a:latin typeface="Arial" panose="020B0604020202020204" pitchFamily="34" charset="0"/>
              </a:rPr>
              <a:t>Dasar</a:t>
            </a:r>
            <a:r>
              <a:rPr lang="en-US" sz="1600" dirty="0">
                <a:latin typeface="Arial" panose="020B0604020202020204" pitchFamily="34" charset="0"/>
              </a:rPr>
              <a:t>  Negara </a:t>
            </a:r>
            <a:r>
              <a:rPr lang="en-US" sz="1600" dirty="0" err="1">
                <a:latin typeface="Arial" panose="020B0604020202020204" pitchFamily="34" charset="0"/>
              </a:rPr>
              <a:t>Republik</a:t>
            </a:r>
            <a:r>
              <a:rPr lang="en-US" sz="1600" dirty="0">
                <a:latin typeface="Arial" panose="020B0604020202020204" pitchFamily="34" charset="0"/>
              </a:rPr>
              <a:t> </a:t>
            </a:r>
            <a:r>
              <a:rPr lang="en-US" sz="1600" dirty="0" smtClean="0">
                <a:latin typeface="Arial" panose="020B0604020202020204" pitchFamily="34" charset="0"/>
              </a:rPr>
              <a:t>Indonesia 1945</a:t>
            </a:r>
            <a:br>
              <a:rPr lang="en-US" sz="1600" dirty="0" smtClean="0">
                <a:latin typeface="Arial" panose="020B0604020202020204" pitchFamily="34" charset="0"/>
              </a:rPr>
            </a:br>
            <a:r>
              <a:rPr lang="en-US" sz="1600" dirty="0" smtClean="0">
                <a:latin typeface="Arial" panose="020B0604020202020204" pitchFamily="34" charset="0"/>
              </a:rPr>
              <a:t/>
            </a:r>
            <a:br>
              <a:rPr lang="en-US" sz="1600" dirty="0" smtClean="0">
                <a:latin typeface="Arial" panose="020B0604020202020204" pitchFamily="34" charset="0"/>
              </a:rPr>
            </a:br>
            <a:r>
              <a:rPr lang="en-US" sz="1600" dirty="0" err="1" smtClean="0">
                <a:latin typeface="Arial" panose="020B0604020202020204" pitchFamily="34" charset="0"/>
              </a:rPr>
              <a:t>Dalam</a:t>
            </a:r>
            <a:r>
              <a:rPr lang="en-US" sz="1600" dirty="0" smtClean="0">
                <a:latin typeface="Arial" panose="020B0604020202020204" pitchFamily="34" charset="0"/>
              </a:rPr>
              <a:t> </a:t>
            </a:r>
            <a:r>
              <a:rPr lang="en-US" sz="1600" dirty="0" err="1" smtClean="0">
                <a:latin typeface="Arial" panose="020B0604020202020204" pitchFamily="34" charset="0"/>
              </a:rPr>
              <a:t>pembukaanUUD</a:t>
            </a:r>
            <a:r>
              <a:rPr lang="en-US" sz="1600" dirty="0" smtClean="0">
                <a:latin typeface="Arial" panose="020B0604020202020204" pitchFamily="34" charset="0"/>
              </a:rPr>
              <a:t> NRI 1945 </a:t>
            </a:r>
            <a:r>
              <a:rPr lang="en-US" sz="1600" dirty="0" err="1" smtClean="0">
                <a:latin typeface="Arial" panose="020B0604020202020204" pitchFamily="34" charset="0"/>
              </a:rPr>
              <a:t>ada</a:t>
            </a:r>
            <a:r>
              <a:rPr lang="en-US" sz="1600" dirty="0" smtClean="0">
                <a:latin typeface="Arial" panose="020B0604020202020204" pitchFamily="34" charset="0"/>
              </a:rPr>
              <a:t> </a:t>
            </a:r>
            <a:r>
              <a:rPr lang="en-US" sz="1600" dirty="0" err="1" smtClean="0">
                <a:latin typeface="Arial" panose="020B0604020202020204" pitchFamily="34" charset="0"/>
              </a:rPr>
              <a:t>Dasar</a:t>
            </a:r>
            <a:r>
              <a:rPr lang="en-US" sz="1600" dirty="0" smtClean="0">
                <a:latin typeface="Arial" panose="020B0604020202020204" pitchFamily="34" charset="0"/>
              </a:rPr>
              <a:t> </a:t>
            </a:r>
            <a:r>
              <a:rPr lang="en-US" sz="1600" dirty="0">
                <a:latin typeface="Arial" panose="020B0604020202020204" pitchFamily="34" charset="0"/>
              </a:rPr>
              <a:t>N</a:t>
            </a:r>
            <a:r>
              <a:rPr lang="en-US" sz="1600" dirty="0" smtClean="0">
                <a:latin typeface="Arial" panose="020B0604020202020204" pitchFamily="34" charset="0"/>
              </a:rPr>
              <a:t>egara  NKRI </a:t>
            </a:r>
            <a:r>
              <a:rPr lang="en-US" sz="1600" dirty="0" err="1" smtClean="0">
                <a:latin typeface="Arial" panose="020B0604020202020204" pitchFamily="34" charset="0"/>
              </a:rPr>
              <a:t>yaitu</a:t>
            </a:r>
            <a:r>
              <a:rPr lang="en-US" sz="1600" dirty="0" smtClean="0">
                <a:latin typeface="Arial" panose="020B0604020202020204" pitchFamily="34" charset="0"/>
              </a:rPr>
              <a:t> </a:t>
            </a:r>
            <a:r>
              <a:rPr lang="en-US" sz="1600" dirty="0" err="1">
                <a:latin typeface="Arial" panose="020B0604020202020204" pitchFamily="34" charset="0"/>
              </a:rPr>
              <a:t>pancasila</a:t>
            </a:r>
            <a:r>
              <a:rPr lang="en-US" sz="1600" dirty="0">
                <a:latin typeface="Arial" panose="020B0604020202020204" pitchFamily="34" charset="0"/>
              </a:rPr>
              <a:t> </a:t>
            </a:r>
            <a:r>
              <a:rPr lang="en-US" sz="1600" dirty="0" smtClean="0">
                <a:latin typeface="Arial" panose="020B0604020202020204" pitchFamily="34" charset="0"/>
              </a:rPr>
              <a:t/>
            </a:r>
            <a:br>
              <a:rPr lang="en-US" sz="1600" dirty="0" smtClean="0">
                <a:latin typeface="Arial" panose="020B0604020202020204" pitchFamily="34" charset="0"/>
              </a:rPr>
            </a:br>
            <a:r>
              <a:rPr lang="en-US" sz="1600" dirty="0" smtClean="0">
                <a:latin typeface="Arial" panose="020B0604020202020204" pitchFamily="34" charset="0"/>
              </a:rPr>
              <a:t> </a:t>
            </a:r>
            <a:r>
              <a:rPr lang="en-US" sz="1600" dirty="0" err="1">
                <a:latin typeface="Arial" panose="020B0604020202020204" pitchFamily="34" charset="0"/>
              </a:rPr>
              <a:t>terdiri</a:t>
            </a:r>
            <a:r>
              <a:rPr lang="en-US" sz="1600" dirty="0">
                <a:latin typeface="Arial" panose="020B0604020202020204" pitchFamily="34" charset="0"/>
              </a:rPr>
              <a:t> </a:t>
            </a:r>
            <a:r>
              <a:rPr lang="en-US" sz="1600" dirty="0" err="1">
                <a:latin typeface="Arial" panose="020B0604020202020204" pitchFamily="34" charset="0"/>
              </a:rPr>
              <a:t>dari</a:t>
            </a:r>
            <a:r>
              <a:rPr lang="en-US" sz="1600" dirty="0">
                <a:latin typeface="Arial" panose="020B0604020202020204" pitchFamily="34" charset="0"/>
              </a:rPr>
              <a:t> 5 </a:t>
            </a:r>
            <a:r>
              <a:rPr lang="en-US" sz="1600" dirty="0" err="1" smtClean="0">
                <a:latin typeface="Arial" panose="020B0604020202020204" pitchFamily="34" charset="0"/>
              </a:rPr>
              <a:t>sila</a:t>
            </a:r>
            <a:endParaRPr lang="id-ID" sz="1800" b="1" dirty="0">
              <a:latin typeface="Tw Cen MT"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Tree>
    <p:extLst>
      <p:ext uri="{BB962C8B-B14F-4D97-AF65-F5344CB8AC3E}">
        <p14:creationId xmlns:p14="http://schemas.microsoft.com/office/powerpoint/2010/main" val="16471640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710" y="404664"/>
            <a:ext cx="4714346" cy="5832648"/>
          </a:xfrm>
        </p:spPr>
        <p:txBody>
          <a:bodyPr>
            <a:normAutofit/>
          </a:bodyPr>
          <a:lstStyle/>
          <a:p>
            <a:pPr algn="r"/>
            <a:r>
              <a:rPr lang="en-US" sz="2200" b="1" dirty="0" smtClean="0">
                <a:latin typeface="Tw Cen MT" pitchFamily="34" charset="0"/>
              </a:rPr>
              <a:t>PENTINGNYA PANCASILA DALAM KAJIAN SEJARAH BANGSA INDONESIA</a:t>
            </a:r>
            <a:br>
              <a:rPr lang="en-US" sz="2200" b="1" dirty="0" smtClean="0">
                <a:latin typeface="Tw Cen MT" pitchFamily="34" charset="0"/>
              </a:rPr>
            </a:br>
            <a:r>
              <a:rPr lang="en-US" sz="1800" b="1" dirty="0" smtClean="0">
                <a:latin typeface="Tw Cen MT" pitchFamily="34" charset="0"/>
              </a:rPr>
              <a:t/>
            </a:r>
            <a:br>
              <a:rPr lang="en-US" sz="1800" b="1" dirty="0" smtClean="0">
                <a:latin typeface="Tw Cen MT" pitchFamily="34" charset="0"/>
              </a:rPr>
            </a:br>
            <a:r>
              <a:rPr lang="en-US" sz="1800" b="1" dirty="0" smtClean="0">
                <a:latin typeface="Tw Cen MT" pitchFamily="34" charset="0"/>
              </a:rPr>
              <a:t>1. </a:t>
            </a:r>
            <a:r>
              <a:rPr lang="en-US" sz="1800" b="1" dirty="0" err="1" smtClean="0"/>
              <a:t>Pancasila</a:t>
            </a:r>
            <a:r>
              <a:rPr lang="en-US" sz="1800" b="1" dirty="0" smtClean="0"/>
              <a:t> </a:t>
            </a:r>
            <a:r>
              <a:rPr lang="en-US" sz="1800" b="1" dirty="0" err="1"/>
              <a:t>Sebagai</a:t>
            </a:r>
            <a:r>
              <a:rPr lang="en-US" sz="1800" b="1" dirty="0"/>
              <a:t> </a:t>
            </a:r>
            <a:r>
              <a:rPr lang="en-US" sz="1800" b="1" dirty="0" err="1"/>
              <a:t>identitas</a:t>
            </a:r>
            <a:r>
              <a:rPr lang="en-US" sz="1800" b="1" dirty="0"/>
              <a:t> </a:t>
            </a:r>
            <a:r>
              <a:rPr lang="en-US" sz="1800" b="1" dirty="0" err="1"/>
              <a:t>Bangsa</a:t>
            </a:r>
            <a:r>
              <a:rPr lang="en-US" sz="1800" b="1" dirty="0"/>
              <a:t> </a:t>
            </a:r>
            <a:r>
              <a:rPr lang="en-US" sz="1800" b="1" dirty="0" smtClean="0"/>
              <a:t>Indonesia</a:t>
            </a:r>
            <a:br>
              <a:rPr lang="en-US" sz="1800" b="1" dirty="0" smtClean="0"/>
            </a:br>
            <a:r>
              <a:rPr lang="en-US" sz="1800" dirty="0" smtClean="0"/>
              <a:t> </a:t>
            </a:r>
            <a:r>
              <a:rPr lang="en-US" sz="1800" dirty="0"/>
              <a:t/>
            </a:r>
            <a:br>
              <a:rPr lang="en-US" sz="1800" dirty="0"/>
            </a:br>
            <a:r>
              <a:rPr lang="en-US" sz="1800" dirty="0"/>
              <a:t> </a:t>
            </a:r>
            <a:r>
              <a:rPr lang="en-US" sz="1800" dirty="0" err="1"/>
              <a:t>N</a:t>
            </a:r>
            <a:r>
              <a:rPr lang="en-US" sz="1800" dirty="0" err="1" smtClean="0"/>
              <a:t>ilai-nilai</a:t>
            </a:r>
            <a:r>
              <a:rPr lang="en-US" sz="1800" dirty="0" smtClean="0"/>
              <a:t> </a:t>
            </a:r>
            <a:r>
              <a:rPr lang="en-US" sz="1800" dirty="0" err="1" smtClean="0"/>
              <a:t>Pancasila</a:t>
            </a:r>
            <a:r>
              <a:rPr lang="en-US" sz="1800" dirty="0" smtClean="0"/>
              <a:t> </a:t>
            </a:r>
            <a:r>
              <a:rPr lang="en-US" sz="1800" dirty="0" err="1"/>
              <a:t>berasal</a:t>
            </a:r>
            <a:r>
              <a:rPr lang="en-US" sz="1800" dirty="0"/>
              <a:t> </a:t>
            </a:r>
            <a:r>
              <a:rPr lang="en-US" sz="1800" dirty="0" err="1"/>
              <a:t>dari</a:t>
            </a:r>
            <a:r>
              <a:rPr lang="en-US" sz="1800" dirty="0"/>
              <a:t> </a:t>
            </a:r>
            <a:r>
              <a:rPr lang="en-US" sz="1800" dirty="0" err="1" smtClean="0"/>
              <a:t>akar</a:t>
            </a:r>
            <a:r>
              <a:rPr lang="en-US" sz="1800" dirty="0" smtClean="0"/>
              <a:t> </a:t>
            </a:r>
            <a:r>
              <a:rPr lang="en-US" sz="1800" dirty="0" err="1" smtClean="0"/>
              <a:t>budaya</a:t>
            </a:r>
            <a:r>
              <a:rPr lang="en-US" sz="1800" dirty="0" smtClean="0"/>
              <a:t> </a:t>
            </a:r>
            <a:r>
              <a:rPr lang="en-US" sz="1800" dirty="0" err="1" smtClean="0"/>
              <a:t>bangsa</a:t>
            </a:r>
            <a:r>
              <a:rPr lang="en-US" sz="1800" dirty="0" smtClean="0"/>
              <a:t> Indonesia. </a:t>
            </a:r>
            <a:r>
              <a:rPr lang="en-US" sz="1800" dirty="0" err="1" smtClean="0"/>
              <a:t>Berupa</a:t>
            </a:r>
            <a:r>
              <a:rPr lang="en-US" sz="1800" dirty="0" smtClean="0"/>
              <a:t> </a:t>
            </a:r>
            <a:r>
              <a:rPr lang="en-US" sz="1800" dirty="0" err="1"/>
              <a:t>adat</a:t>
            </a:r>
            <a:r>
              <a:rPr lang="en-US" sz="1800" dirty="0"/>
              <a:t> </a:t>
            </a:r>
            <a:r>
              <a:rPr lang="en-US" sz="1800" dirty="0" err="1" smtClean="0"/>
              <a:t>istiadat</a:t>
            </a:r>
            <a:r>
              <a:rPr lang="en-US" sz="1800" dirty="0" smtClean="0"/>
              <a:t> </a:t>
            </a:r>
            <a:br>
              <a:rPr lang="en-US" sz="1800" dirty="0" smtClean="0"/>
            </a:br>
            <a:r>
              <a:rPr lang="en-US" sz="1800" dirty="0" err="1" smtClean="0"/>
              <a:t>dan</a:t>
            </a:r>
            <a:r>
              <a:rPr lang="en-US" sz="1800" dirty="0" smtClean="0"/>
              <a:t> </a:t>
            </a:r>
            <a:r>
              <a:rPr lang="en-US" sz="1800" dirty="0" err="1"/>
              <a:t>nilai-nilai</a:t>
            </a:r>
            <a:r>
              <a:rPr lang="en-US" sz="1800" dirty="0"/>
              <a:t> religious </a:t>
            </a:r>
            <a:r>
              <a:rPr lang="en-US" sz="1800" dirty="0" smtClean="0"/>
              <a:t/>
            </a:r>
            <a:br>
              <a:rPr lang="en-US" sz="1800" dirty="0" smtClean="0"/>
            </a:br>
            <a:r>
              <a:rPr lang="en-US" sz="1800" dirty="0"/>
              <a:t/>
            </a:r>
            <a:br>
              <a:rPr lang="en-US" sz="1800" dirty="0"/>
            </a:br>
            <a:r>
              <a:rPr lang="en-US" sz="1800" dirty="0" err="1" smtClean="0"/>
              <a:t>Unsur-unsur</a:t>
            </a:r>
            <a:r>
              <a:rPr lang="en-US" sz="1800" dirty="0" smtClean="0"/>
              <a:t> </a:t>
            </a:r>
            <a:r>
              <a:rPr lang="en-US" sz="1800" dirty="0" err="1"/>
              <a:t>pancasila</a:t>
            </a:r>
            <a:r>
              <a:rPr lang="en-US" sz="1800" dirty="0"/>
              <a:t> </a:t>
            </a:r>
            <a:r>
              <a:rPr lang="en-US" sz="1800" dirty="0" smtClean="0"/>
              <a:t> yang </a:t>
            </a:r>
            <a:r>
              <a:rPr lang="en-US" sz="1800" dirty="0" err="1" smtClean="0"/>
              <a:t>dirumuskan</a:t>
            </a:r>
            <a:r>
              <a:rPr lang="en-US" sz="1800" dirty="0" smtClean="0"/>
              <a:t> </a:t>
            </a:r>
            <a:r>
              <a:rPr lang="en-US" sz="1800" dirty="0" err="1" smtClean="0"/>
              <a:t>pendiri</a:t>
            </a:r>
            <a:r>
              <a:rPr lang="en-US" sz="1800" dirty="0" smtClean="0"/>
              <a:t> </a:t>
            </a:r>
            <a:r>
              <a:rPr lang="en-US" sz="1800" dirty="0" err="1" smtClean="0"/>
              <a:t>bangsa</a:t>
            </a:r>
            <a:r>
              <a:rPr lang="en-US" sz="1800" dirty="0" smtClean="0"/>
              <a:t>, </a:t>
            </a:r>
            <a:r>
              <a:rPr lang="en-US" sz="1800" dirty="0" err="1" smtClean="0"/>
              <a:t>menjadikan</a:t>
            </a:r>
            <a:r>
              <a:rPr lang="en-US" sz="1800" dirty="0" smtClean="0"/>
              <a:t> </a:t>
            </a:r>
            <a:r>
              <a:rPr lang="en-US" sz="1800" dirty="0" err="1" smtClean="0"/>
              <a:t>Pancasila</a:t>
            </a:r>
            <a:r>
              <a:rPr lang="en-US" sz="1800" dirty="0" smtClean="0"/>
              <a:t> </a:t>
            </a:r>
            <a:r>
              <a:rPr lang="en-US" sz="1800" dirty="0" err="1"/>
              <a:t>berkedudukan</a:t>
            </a:r>
            <a:r>
              <a:rPr lang="en-US" sz="1800" dirty="0"/>
              <a:t> </a:t>
            </a:r>
            <a:r>
              <a:rPr lang="en-US" sz="1800" dirty="0" err="1"/>
              <a:t>sebagai</a:t>
            </a:r>
            <a:r>
              <a:rPr lang="en-US" sz="1800" dirty="0"/>
              <a:t> </a:t>
            </a:r>
            <a:r>
              <a:rPr lang="en-US" sz="1800" dirty="0" err="1"/>
              <a:t>Identitas</a:t>
            </a:r>
            <a:r>
              <a:rPr lang="en-US" sz="1800" dirty="0"/>
              <a:t> </a:t>
            </a:r>
            <a:r>
              <a:rPr lang="en-US" sz="1800" dirty="0" err="1"/>
              <a:t>bangsa</a:t>
            </a:r>
            <a:r>
              <a:rPr lang="en-US" sz="1800" dirty="0"/>
              <a:t> Indonesia</a:t>
            </a:r>
            <a:br>
              <a:rPr lang="en-US" sz="1800" dirty="0"/>
            </a:br>
            <a:endParaRPr lang="id-ID" sz="1600" b="1" dirty="0">
              <a:latin typeface="Tw Cen MT"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Tree>
    <p:extLst>
      <p:ext uri="{BB962C8B-B14F-4D97-AF65-F5344CB8AC3E}">
        <p14:creationId xmlns:p14="http://schemas.microsoft.com/office/powerpoint/2010/main" val="10394196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710" y="44624"/>
            <a:ext cx="4714346" cy="5832648"/>
          </a:xfrm>
        </p:spPr>
        <p:txBody>
          <a:bodyPr>
            <a:normAutofit/>
          </a:bodyPr>
          <a:lstStyle/>
          <a:p>
            <a:pPr algn="r"/>
            <a:r>
              <a:rPr lang="en-US" sz="2200" b="1" dirty="0" smtClean="0">
                <a:latin typeface="Tw Cen MT" pitchFamily="34" charset="0"/>
              </a:rPr>
              <a:t>PENTINGNYA PANCASILA DALAM KAJIAN SEJARAH BANGSA INDONESIA</a:t>
            </a:r>
            <a:br>
              <a:rPr lang="en-US" sz="2200" b="1" dirty="0" smtClean="0">
                <a:latin typeface="Tw Cen MT" pitchFamily="34" charset="0"/>
              </a:rPr>
            </a:br>
            <a:r>
              <a:rPr lang="en-US" sz="1800" b="1" dirty="0" smtClean="0">
                <a:latin typeface="Tw Cen MT" pitchFamily="34" charset="0"/>
              </a:rPr>
              <a:t/>
            </a:r>
            <a:br>
              <a:rPr lang="en-US" sz="1800" b="1" dirty="0" smtClean="0">
                <a:latin typeface="Tw Cen MT" pitchFamily="34" charset="0"/>
              </a:rPr>
            </a:br>
            <a:r>
              <a:rPr lang="en-US" sz="1800" b="1" dirty="0" smtClean="0">
                <a:latin typeface="Tw Cen MT" pitchFamily="34" charset="0"/>
              </a:rPr>
              <a:t>2. </a:t>
            </a:r>
            <a:r>
              <a:rPr lang="id-ID" sz="1800" b="1" dirty="0"/>
              <a:t>Pancasila Sebagai Kepribadian </a:t>
            </a:r>
            <a:r>
              <a:rPr lang="id-ID" sz="1800" b="1" dirty="0" smtClean="0"/>
              <a:t>Bangsa</a:t>
            </a:r>
            <a:r>
              <a:rPr lang="en-US" sz="1800" b="1" dirty="0" smtClean="0"/>
              <a:t/>
            </a:r>
            <a:br>
              <a:rPr lang="en-US" sz="1800" b="1" dirty="0" smtClean="0"/>
            </a:br>
            <a:r>
              <a:rPr lang="id-ID" sz="1800" dirty="0" smtClean="0"/>
              <a:t> </a:t>
            </a:r>
            <a:r>
              <a:rPr lang="en-US" sz="1800" dirty="0"/>
              <a:t/>
            </a:r>
            <a:br>
              <a:rPr lang="en-US" sz="1800" dirty="0"/>
            </a:br>
            <a:r>
              <a:rPr lang="en-US" sz="1800" dirty="0" smtClean="0"/>
              <a:t>K</a:t>
            </a:r>
            <a:r>
              <a:rPr lang="id-ID" sz="1800" dirty="0" smtClean="0"/>
              <a:t>elima </a:t>
            </a:r>
            <a:r>
              <a:rPr lang="id-ID" sz="1800" dirty="0"/>
              <a:t>sila </a:t>
            </a:r>
            <a:r>
              <a:rPr lang="id-ID" sz="1800" dirty="0" smtClean="0"/>
              <a:t>pancasila mencerminkan </a:t>
            </a:r>
            <a:r>
              <a:rPr lang="id-ID" sz="1800" dirty="0"/>
              <a:t>kepribadian </a:t>
            </a:r>
            <a:r>
              <a:rPr lang="id-ID" sz="1800" dirty="0" smtClean="0"/>
              <a:t>bangsa</a:t>
            </a:r>
            <a:r>
              <a:rPr lang="en-US" sz="1800" dirty="0" smtClean="0"/>
              <a:t>,</a:t>
            </a:r>
            <a:r>
              <a:rPr lang="id-ID" sz="1800" dirty="0" smtClean="0"/>
              <a:t> </a:t>
            </a:r>
            <a:r>
              <a:rPr lang="id-ID" sz="1800" dirty="0"/>
              <a:t>karena diangkat dari nilai-nilai kehidupan masyarakat Indonesia </a:t>
            </a:r>
            <a:r>
              <a:rPr lang="id-ID" sz="1800" dirty="0" smtClean="0"/>
              <a:t>dan </a:t>
            </a:r>
            <a:r>
              <a:rPr lang="id-ID" sz="1800" dirty="0"/>
              <a:t>dilaksanakan secara simultan</a:t>
            </a:r>
            <a:r>
              <a:rPr lang="id-ID" sz="1800" dirty="0" smtClean="0"/>
              <a:t>.</a:t>
            </a:r>
            <a:r>
              <a:rPr lang="en-US" sz="1800" dirty="0" smtClean="0"/>
              <a:t/>
            </a:r>
            <a:br>
              <a:rPr lang="en-US" sz="1800" dirty="0" smtClean="0"/>
            </a:br>
            <a:r>
              <a:rPr lang="en-US" sz="1800" dirty="0"/>
              <a:t/>
            </a:r>
            <a:br>
              <a:rPr lang="en-US" sz="1800" dirty="0"/>
            </a:br>
            <a:r>
              <a:rPr lang="en-US" sz="1800" dirty="0"/>
              <a:t>M</a:t>
            </a:r>
            <a:r>
              <a:rPr lang="id-ID" sz="1800" dirty="0"/>
              <a:t>empunyai ciri khas, </a:t>
            </a:r>
            <a:r>
              <a:rPr lang="en-US" sz="1800" dirty="0" err="1" smtClean="0"/>
              <a:t>membedakan</a:t>
            </a:r>
            <a:r>
              <a:rPr lang="id-ID" sz="1800" dirty="0" smtClean="0"/>
              <a:t> </a:t>
            </a:r>
            <a:r>
              <a:rPr lang="id-ID" sz="1800" dirty="0"/>
              <a:t>dengan bangsa lain. Kepribadian itu mengacu pada </a:t>
            </a:r>
            <a:r>
              <a:rPr lang="en-US" sz="1800" dirty="0" err="1" smtClean="0"/>
              <a:t>nilai</a:t>
            </a:r>
            <a:r>
              <a:rPr lang="id-ID" sz="1800" dirty="0" smtClean="0"/>
              <a:t> </a:t>
            </a:r>
            <a:r>
              <a:rPr lang="id-ID" sz="1800" dirty="0"/>
              <a:t>yang unik dan khas </a:t>
            </a:r>
            <a:r>
              <a:rPr lang="en-US" sz="1800" dirty="0" smtClean="0"/>
              <a:t/>
            </a:r>
            <a:br>
              <a:rPr lang="en-US" sz="1800" dirty="0" smtClean="0"/>
            </a:br>
            <a:r>
              <a:rPr lang="en-US" sz="1800" dirty="0"/>
              <a:t/>
            </a:r>
            <a:br>
              <a:rPr lang="en-US" sz="1800" dirty="0"/>
            </a:br>
            <a:r>
              <a:rPr lang="id-ID" sz="1800" dirty="0" smtClean="0"/>
              <a:t>Diwujudkan </a:t>
            </a:r>
            <a:r>
              <a:rPr lang="id-ID" sz="1800" dirty="0"/>
              <a:t>dalam sikap mental dan tingkah laku serta amal perbuatan. </a:t>
            </a:r>
            <a:endParaRPr lang="id-ID" sz="1600" b="1" dirty="0">
              <a:latin typeface="Tw Cen MT"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Tree>
    <p:extLst>
      <p:ext uri="{BB962C8B-B14F-4D97-AF65-F5344CB8AC3E}">
        <p14:creationId xmlns:p14="http://schemas.microsoft.com/office/powerpoint/2010/main" val="25384096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710" y="404664"/>
            <a:ext cx="4714346" cy="5832648"/>
          </a:xfrm>
        </p:spPr>
        <p:txBody>
          <a:bodyPr>
            <a:normAutofit/>
          </a:bodyPr>
          <a:lstStyle/>
          <a:p>
            <a:pPr algn="r">
              <a:defRPr/>
            </a:pPr>
            <a:r>
              <a:rPr lang="en-US" sz="2200" b="1" dirty="0" smtClean="0">
                <a:latin typeface="Tw Cen MT" pitchFamily="34" charset="0"/>
              </a:rPr>
              <a:t>PENTINGNYA PANCASILA DALAM KAJIAN SEJARAH BANGSA INDONESIA</a:t>
            </a:r>
            <a:br>
              <a:rPr lang="en-US" sz="2200" b="1" dirty="0" smtClean="0">
                <a:latin typeface="Tw Cen MT" pitchFamily="34" charset="0"/>
              </a:rPr>
            </a:br>
            <a:r>
              <a:rPr lang="en-US" sz="1800" b="1" dirty="0" smtClean="0">
                <a:latin typeface="Tw Cen MT" pitchFamily="34" charset="0"/>
              </a:rPr>
              <a:t/>
            </a:r>
            <a:br>
              <a:rPr lang="en-US" sz="1800" b="1" dirty="0" smtClean="0">
                <a:latin typeface="Tw Cen MT" pitchFamily="34" charset="0"/>
              </a:rPr>
            </a:br>
            <a:r>
              <a:rPr lang="id-ID" sz="1800" b="1" dirty="0"/>
              <a:t>3. Pancasila Sebagai </a:t>
            </a:r>
            <a:r>
              <a:rPr lang="id-ID" sz="1800" b="1" dirty="0" smtClean="0"/>
              <a:t>Pandanga</a:t>
            </a:r>
            <a:r>
              <a:rPr lang="en-US" sz="1800" b="1" dirty="0" smtClean="0"/>
              <a:t>n</a:t>
            </a:r>
            <a:r>
              <a:rPr lang="id-ID" sz="1800" b="1" dirty="0" smtClean="0"/>
              <a:t> </a:t>
            </a:r>
            <a:r>
              <a:rPr lang="id-ID" sz="1800" b="1" dirty="0"/>
              <a:t>Hidup </a:t>
            </a:r>
            <a:r>
              <a:rPr lang="id-ID" sz="1800" b="1" dirty="0" smtClean="0"/>
              <a:t>Bangsa</a:t>
            </a:r>
            <a:r>
              <a:rPr lang="en-US" sz="1600" b="1" dirty="0" smtClean="0"/>
              <a:t/>
            </a:r>
            <a:br>
              <a:rPr lang="en-US" sz="1600" b="1" dirty="0" smtClean="0"/>
            </a:br>
            <a:r>
              <a:rPr lang="en-US" sz="1600" dirty="0" smtClean="0"/>
              <a:t>S</a:t>
            </a:r>
            <a:r>
              <a:rPr lang="id-ID" sz="1600" dirty="0" smtClean="0"/>
              <a:t>ebagai </a:t>
            </a:r>
            <a:r>
              <a:rPr lang="id-ID" sz="1600" dirty="0"/>
              <a:t>pedoman kehidupan </a:t>
            </a:r>
            <a:r>
              <a:rPr lang="id-ID" sz="1600" dirty="0" smtClean="0"/>
              <a:t>bermasyarakat</a:t>
            </a:r>
            <a:r>
              <a:rPr lang="en-US" sz="1600" dirty="0" smtClean="0"/>
              <a:t>, </a:t>
            </a:r>
            <a:r>
              <a:rPr lang="en-US" sz="1600" dirty="0" err="1" smtClean="0"/>
              <a:t>berbangsa</a:t>
            </a:r>
            <a:r>
              <a:rPr lang="en-US" sz="1600" dirty="0" smtClean="0"/>
              <a:t> </a:t>
            </a:r>
            <a:r>
              <a:rPr lang="en-US" sz="1600" dirty="0" err="1" smtClean="0"/>
              <a:t>dan</a:t>
            </a:r>
            <a:r>
              <a:rPr lang="en-US" sz="1600" dirty="0" smtClean="0"/>
              <a:t> </a:t>
            </a:r>
            <a:r>
              <a:rPr lang="en-US" sz="1600" dirty="0" err="1" smtClean="0"/>
              <a:t>bernegara</a:t>
            </a:r>
            <a:r>
              <a:rPr lang="en-US" sz="1600" dirty="0" smtClean="0"/>
              <a:t>, </a:t>
            </a:r>
            <a:r>
              <a:rPr lang="en-US" sz="1600" dirty="0" err="1" smtClean="0"/>
              <a:t>nilai-nilai</a:t>
            </a:r>
            <a:r>
              <a:rPr lang="en-US" sz="1600" dirty="0" smtClean="0"/>
              <a:t> </a:t>
            </a:r>
            <a:r>
              <a:rPr lang="en-US" sz="1600" dirty="0" err="1" smtClean="0"/>
              <a:t>Pancasila</a:t>
            </a:r>
            <a:r>
              <a:rPr lang="en-US" sz="1600" dirty="0" smtClean="0"/>
              <a:t> </a:t>
            </a:r>
            <a:r>
              <a:rPr lang="en-US" sz="1600" dirty="0" err="1" smtClean="0"/>
              <a:t>harus</a:t>
            </a:r>
            <a:r>
              <a:rPr lang="en-US" sz="1600" dirty="0" smtClean="0"/>
              <a:t> </a:t>
            </a:r>
            <a:r>
              <a:rPr lang="en-US" sz="1600" dirty="0" err="1" smtClean="0"/>
              <a:t>diamalkan</a:t>
            </a:r>
            <a:r>
              <a:rPr lang="en-US" sz="1600" dirty="0" smtClean="0"/>
              <a:t> </a:t>
            </a:r>
            <a:r>
              <a:rPr lang="en-US" sz="1600" dirty="0" err="1" smtClean="0"/>
              <a:t>dalam</a:t>
            </a:r>
            <a:r>
              <a:rPr lang="en-US" sz="1600" dirty="0" smtClean="0"/>
              <a:t> </a:t>
            </a:r>
            <a:r>
              <a:rPr lang="id-ID" sz="1600" dirty="0" smtClean="0"/>
              <a:t>kehidupan </a:t>
            </a:r>
            <a:r>
              <a:rPr lang="id-ID" sz="1600" dirty="0"/>
              <a:t>nyata </a:t>
            </a:r>
            <a:r>
              <a:rPr lang="id-ID" sz="1600" dirty="0" smtClean="0"/>
              <a:t>s</a:t>
            </a:r>
            <a:r>
              <a:rPr lang="en-US" sz="1600" dirty="0" err="1" smtClean="0"/>
              <a:t>ehari-hari</a:t>
            </a:r>
            <a:r>
              <a:rPr lang="en-US" sz="1600" dirty="0" smtClean="0"/>
              <a:t/>
            </a:r>
            <a:br>
              <a:rPr lang="en-US" sz="1600" dirty="0" smtClean="0"/>
            </a:br>
            <a:r>
              <a:rPr lang="en-US" sz="1600" dirty="0"/>
              <a:t/>
            </a:r>
            <a:br>
              <a:rPr lang="en-US" sz="1600" dirty="0"/>
            </a:br>
            <a:r>
              <a:rPr lang="id-ID" sz="1600" b="1" dirty="0">
                <a:ea typeface="ＭＳ Ｐゴシック" charset="0"/>
              </a:rPr>
              <a:t>4. Pancasila Sebagai Jiwa Bangsa.</a:t>
            </a:r>
            <a:r>
              <a:rPr lang="en-US" sz="1600" dirty="0">
                <a:ea typeface="ＭＳ Ｐゴシック" charset="0"/>
              </a:rPr>
              <a:t/>
            </a:r>
            <a:br>
              <a:rPr lang="en-US" sz="1600" dirty="0">
                <a:ea typeface="ＭＳ Ｐゴシック" charset="0"/>
              </a:rPr>
            </a:br>
            <a:r>
              <a:rPr lang="en-US" sz="1600" dirty="0" smtClean="0">
                <a:ea typeface="ＭＳ Ｐゴシック" charset="0"/>
              </a:rPr>
              <a:t>S</a:t>
            </a:r>
            <a:r>
              <a:rPr lang="id-ID" sz="1600" dirty="0" smtClean="0">
                <a:ea typeface="ＭＳ Ｐゴシック" charset="0"/>
              </a:rPr>
              <a:t>ebagai </a:t>
            </a:r>
            <a:r>
              <a:rPr lang="id-ID" sz="1600" dirty="0">
                <a:ea typeface="ＭＳ Ｐゴシック" charset="0"/>
              </a:rPr>
              <a:t>jiwa bangsa lahir bersamaan dengan </a:t>
            </a:r>
            <a:r>
              <a:rPr lang="id-ID" sz="1600" dirty="0" smtClean="0">
                <a:ea typeface="ＭＳ Ｐゴシック" charset="0"/>
              </a:rPr>
              <a:t>bangsa </a:t>
            </a:r>
            <a:r>
              <a:rPr lang="id-ID" sz="1600" dirty="0">
                <a:ea typeface="ＭＳ Ｐゴシック" charset="0"/>
              </a:rPr>
              <a:t>Indonesia. </a:t>
            </a:r>
            <a:r>
              <a:rPr lang="id-ID" sz="1600" dirty="0" smtClean="0">
                <a:ea typeface="ＭＳ Ｐゴシック" charset="0"/>
              </a:rPr>
              <a:t>Jiwa </a:t>
            </a:r>
            <a:r>
              <a:rPr lang="id-ID" sz="1600" dirty="0">
                <a:ea typeface="ＭＳ Ｐゴシック" charset="0"/>
              </a:rPr>
              <a:t>ini </a:t>
            </a:r>
            <a:r>
              <a:rPr lang="id-ID" sz="1600" dirty="0" smtClean="0">
                <a:ea typeface="ＭＳ Ｐゴシック" charset="0"/>
              </a:rPr>
              <a:t>diwujudkan </a:t>
            </a:r>
            <a:r>
              <a:rPr lang="id-ID" sz="1600" dirty="0">
                <a:ea typeface="ＭＳ Ｐゴシック" charset="0"/>
              </a:rPr>
              <a:t>dalam sikap mental dan tingkah laku serta amal </a:t>
            </a:r>
            <a:r>
              <a:rPr lang="id-ID" sz="1600" dirty="0" smtClean="0">
                <a:ea typeface="ＭＳ Ｐゴシック" charset="0"/>
              </a:rPr>
              <a:t>perbuatan</a:t>
            </a:r>
            <a:r>
              <a:rPr lang="en-US" sz="1600" dirty="0" smtClean="0">
                <a:ea typeface="ＭＳ Ｐゴシック" charset="0"/>
              </a:rPr>
              <a:t/>
            </a:r>
            <a:br>
              <a:rPr lang="en-US" sz="1600" dirty="0" smtClean="0">
                <a:ea typeface="ＭＳ Ｐゴシック" charset="0"/>
              </a:rPr>
            </a:br>
            <a:r>
              <a:rPr lang="en-US" sz="1600" dirty="0" smtClean="0">
                <a:ea typeface="ＭＳ Ｐゴシック" charset="0"/>
              </a:rPr>
              <a:t/>
            </a:r>
            <a:br>
              <a:rPr lang="en-US" sz="1600" dirty="0" smtClean="0">
                <a:ea typeface="ＭＳ Ｐゴシック" charset="0"/>
              </a:rPr>
            </a:br>
            <a:r>
              <a:rPr lang="id-ID" sz="1600" dirty="0">
                <a:ea typeface="ＭＳ Ｐゴシック" charset="0"/>
              </a:rPr>
              <a:t>5</a:t>
            </a:r>
            <a:r>
              <a:rPr lang="id-ID" sz="1600" b="1" dirty="0">
                <a:ea typeface="ＭＳ Ｐゴシック" charset="0"/>
              </a:rPr>
              <a:t>. Pancasila sebagai Perjanjian Luhur Bangsa</a:t>
            </a:r>
            <a:r>
              <a:rPr lang="en-US" sz="1600" dirty="0">
                <a:ea typeface="ＭＳ Ｐゴシック" charset="0"/>
              </a:rPr>
              <a:t/>
            </a:r>
            <a:br>
              <a:rPr lang="en-US" sz="1600" dirty="0">
                <a:ea typeface="ＭＳ Ｐゴシック" charset="0"/>
              </a:rPr>
            </a:br>
            <a:r>
              <a:rPr lang="en-US" sz="1600" dirty="0" smtClean="0">
                <a:ea typeface="ＭＳ Ｐゴシック" charset="0"/>
              </a:rPr>
              <a:t>S</a:t>
            </a:r>
            <a:r>
              <a:rPr lang="id-ID" sz="1600" dirty="0" smtClean="0">
                <a:ea typeface="ＭＳ Ｐゴシック" charset="0"/>
              </a:rPr>
              <a:t>ebagai </a:t>
            </a:r>
            <a:r>
              <a:rPr lang="en-US" sz="1600" dirty="0" err="1" smtClean="0">
                <a:ea typeface="ＭＳ Ｐゴシック" charset="0"/>
              </a:rPr>
              <a:t>perjanjian</a:t>
            </a:r>
            <a:r>
              <a:rPr lang="en-US" sz="1600" dirty="0" smtClean="0">
                <a:ea typeface="ＭＳ Ｐゴシック" charset="0"/>
              </a:rPr>
              <a:t> </a:t>
            </a:r>
            <a:r>
              <a:rPr lang="en-US" sz="1600" dirty="0" err="1" smtClean="0">
                <a:ea typeface="ＭＳ Ｐゴシック" charset="0"/>
              </a:rPr>
              <a:t>luhur</a:t>
            </a:r>
            <a:r>
              <a:rPr lang="en-US" sz="1600" dirty="0" smtClean="0">
                <a:ea typeface="ＭＳ Ｐゴシック" charset="0"/>
              </a:rPr>
              <a:t> </a:t>
            </a:r>
            <a:r>
              <a:rPr lang="id-ID" sz="1600" dirty="0" smtClean="0">
                <a:ea typeface="ＭＳ Ｐゴシック" charset="0"/>
              </a:rPr>
              <a:t> </a:t>
            </a:r>
            <a:r>
              <a:rPr lang="id-ID" sz="1600" dirty="0">
                <a:ea typeface="ＭＳ Ｐゴシック" charset="0"/>
              </a:rPr>
              <a:t>bangsa </a:t>
            </a:r>
            <a:r>
              <a:rPr lang="en-US" sz="1600" dirty="0" err="1" smtClean="0">
                <a:ea typeface="ＭＳ Ｐゴシック" charset="0"/>
              </a:rPr>
              <a:t>telah</a:t>
            </a:r>
            <a:r>
              <a:rPr lang="en-US" sz="1600" dirty="0" smtClean="0">
                <a:ea typeface="ＭＳ Ｐゴシック" charset="0"/>
              </a:rPr>
              <a:t> </a:t>
            </a:r>
            <a:r>
              <a:rPr lang="id-ID" sz="1600" dirty="0" smtClean="0">
                <a:ea typeface="ＭＳ Ｐゴシック" charset="0"/>
              </a:rPr>
              <a:t>disepakati </a:t>
            </a:r>
            <a:r>
              <a:rPr lang="id-ID" sz="1600" dirty="0">
                <a:ea typeface="ＭＳ Ｐゴシック" charset="0"/>
              </a:rPr>
              <a:t>para pendiri negara (</a:t>
            </a:r>
            <a:r>
              <a:rPr lang="id-ID" sz="1600" i="1" dirty="0">
                <a:ea typeface="ＭＳ Ｐゴシック" charset="0"/>
              </a:rPr>
              <a:t>political consensus</a:t>
            </a:r>
            <a:r>
              <a:rPr lang="id-ID" sz="1600" dirty="0">
                <a:ea typeface="ＭＳ Ｐゴシック" charset="0"/>
              </a:rPr>
              <a:t>) sebagai dasar negara Indonesia.</a:t>
            </a:r>
            <a:endParaRPr lang="id-ID" sz="1600" b="1" dirty="0">
              <a:latin typeface="Tw Cen MT"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Tree>
    <p:extLst>
      <p:ext uri="{BB962C8B-B14F-4D97-AF65-F5344CB8AC3E}">
        <p14:creationId xmlns:p14="http://schemas.microsoft.com/office/powerpoint/2010/main" val="9146451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710" y="404664"/>
            <a:ext cx="4714346" cy="5904656"/>
          </a:xfrm>
        </p:spPr>
        <p:txBody>
          <a:bodyPr>
            <a:normAutofit fontScale="90000"/>
          </a:bodyPr>
          <a:lstStyle/>
          <a:p>
            <a:pPr algn="r">
              <a:lnSpc>
                <a:spcPct val="80000"/>
              </a:lnSpc>
            </a:pPr>
            <a:r>
              <a:rPr lang="en-US" sz="2800" b="1" dirty="0" smtClean="0">
                <a:ea typeface="ＭＳ Ｐゴシック" charset="0"/>
              </a:rPr>
              <a:t>S</a:t>
            </a:r>
            <a:r>
              <a:rPr lang="id-ID" sz="2800" b="1" dirty="0" smtClean="0">
                <a:ea typeface="ＭＳ Ｐゴシック" charset="0"/>
              </a:rPr>
              <a:t>umber </a:t>
            </a:r>
            <a:r>
              <a:rPr lang="id-ID" sz="2800" b="1" dirty="0">
                <a:ea typeface="ＭＳ Ｐゴシック" charset="0"/>
              </a:rPr>
              <a:t>historis</a:t>
            </a:r>
            <a:r>
              <a:rPr lang="id-ID" sz="2800" b="1" dirty="0" smtClean="0">
                <a:ea typeface="ＭＳ Ｐゴシック" charset="0"/>
              </a:rPr>
              <a:t>,</a:t>
            </a:r>
            <a:r>
              <a:rPr lang="en-US" sz="2800" b="1" dirty="0" smtClean="0">
                <a:ea typeface="ＭＳ Ｐゴシック" charset="0"/>
              </a:rPr>
              <a:t> </a:t>
            </a:r>
            <a:r>
              <a:rPr lang="id-ID" sz="2800" b="1" dirty="0" smtClean="0">
                <a:ea typeface="ＭＳ Ｐゴシック" charset="0"/>
              </a:rPr>
              <a:t>sosiologis</a:t>
            </a:r>
            <a:r>
              <a:rPr lang="en-US" sz="2800" b="1" dirty="0" smtClean="0">
                <a:ea typeface="ＭＳ Ｐゴシック" charset="0"/>
              </a:rPr>
              <a:t> </a:t>
            </a:r>
            <a:r>
              <a:rPr lang="en-US" sz="2800" b="1" dirty="0" err="1" smtClean="0">
                <a:ea typeface="ＭＳ Ｐゴシック" charset="0"/>
              </a:rPr>
              <a:t>dan</a:t>
            </a:r>
            <a:r>
              <a:rPr lang="en-US" sz="2800" b="1" dirty="0" smtClean="0">
                <a:ea typeface="ＭＳ Ｐゴシック" charset="0"/>
              </a:rPr>
              <a:t> </a:t>
            </a:r>
            <a:r>
              <a:rPr lang="id-ID" sz="2800" b="1" dirty="0" smtClean="0">
                <a:ea typeface="ＭＳ Ｐゴシック" charset="0"/>
              </a:rPr>
              <a:t>politis</a:t>
            </a:r>
            <a:r>
              <a:rPr lang="en-US" sz="2800" b="1" dirty="0" smtClean="0">
                <a:ea typeface="ＭＳ Ｐゴシック" charset="0"/>
              </a:rPr>
              <a:t/>
            </a:r>
            <a:br>
              <a:rPr lang="en-US" sz="2800" b="1" dirty="0" smtClean="0">
                <a:ea typeface="ＭＳ Ｐゴシック" charset="0"/>
              </a:rPr>
            </a:br>
            <a:r>
              <a:rPr lang="en-US" sz="2800" b="1" dirty="0" smtClean="0">
                <a:latin typeface="Tw Cen MT" pitchFamily="34" charset="0"/>
              </a:rPr>
              <a:t/>
            </a:r>
            <a:br>
              <a:rPr lang="en-US" sz="2800" b="1" dirty="0" smtClean="0">
                <a:latin typeface="Tw Cen MT" pitchFamily="34" charset="0"/>
              </a:rPr>
            </a:br>
            <a:r>
              <a:rPr lang="id-ID" sz="2000" b="1" dirty="0" smtClean="0">
                <a:ea typeface="ＭＳ Ｐゴシック" charset="0"/>
              </a:rPr>
              <a:t>1</a:t>
            </a:r>
            <a:r>
              <a:rPr lang="id-ID" sz="2000" b="1" dirty="0">
                <a:ea typeface="ＭＳ Ｐゴシック" charset="0"/>
              </a:rPr>
              <a:t>. Sumber Historis </a:t>
            </a:r>
            <a:r>
              <a:rPr lang="id-ID" sz="2000" b="1" dirty="0" smtClean="0">
                <a:ea typeface="ＭＳ Ｐゴシック" charset="0"/>
              </a:rPr>
              <a:t>Pancasila</a:t>
            </a:r>
            <a:r>
              <a:rPr lang="en-US" sz="2000" b="1" dirty="0" smtClean="0">
                <a:ea typeface="ＭＳ Ｐゴシック" charset="0"/>
              </a:rPr>
              <a:t/>
            </a:r>
            <a:br>
              <a:rPr lang="en-US" sz="2000" b="1" dirty="0" smtClean="0">
                <a:ea typeface="ＭＳ Ｐゴシック" charset="0"/>
              </a:rPr>
            </a:br>
            <a:r>
              <a:rPr lang="id-ID" sz="1800" dirty="0" smtClean="0">
                <a:ea typeface="ＭＳ Ｐゴシック" charset="0"/>
              </a:rPr>
              <a:t>Nilai-nilai </a:t>
            </a:r>
            <a:r>
              <a:rPr lang="id-ID" sz="1800" dirty="0">
                <a:ea typeface="ＭＳ Ｐゴシック" charset="0"/>
              </a:rPr>
              <a:t>Pancasila sudah ada dalam adat istiadat, </a:t>
            </a:r>
            <a:r>
              <a:rPr lang="id-ID" sz="1800" dirty="0" smtClean="0">
                <a:ea typeface="ＭＳ Ｐゴシック" charset="0"/>
              </a:rPr>
              <a:t>kebudayaan </a:t>
            </a:r>
            <a:r>
              <a:rPr lang="id-ID" sz="1800" dirty="0">
                <a:ea typeface="ＭＳ Ｐゴシック" charset="0"/>
              </a:rPr>
              <a:t>dan </a:t>
            </a:r>
            <a:r>
              <a:rPr lang="id-ID" sz="1800" dirty="0" smtClean="0">
                <a:ea typeface="ＭＳ Ｐゴシック" charset="0"/>
              </a:rPr>
              <a:t>agama</a:t>
            </a:r>
            <a:r>
              <a:rPr lang="en-US" sz="1800" dirty="0" smtClean="0">
                <a:ea typeface="ＭＳ Ｐゴシック" charset="0"/>
              </a:rPr>
              <a:t>. B</a:t>
            </a:r>
            <a:r>
              <a:rPr lang="id-ID" sz="1800" dirty="0" smtClean="0">
                <a:ea typeface="ＭＳ Ｐゴシック" charset="0"/>
              </a:rPr>
              <a:t>erkembang </a:t>
            </a:r>
            <a:r>
              <a:rPr lang="id-ID" sz="1800" dirty="0">
                <a:ea typeface="ＭＳ Ｐゴシック" charset="0"/>
              </a:rPr>
              <a:t>dalam kehidupan bangsa Indonesia sejak zaman kerajaan </a:t>
            </a:r>
            <a:r>
              <a:rPr lang="id-ID" sz="1800" dirty="0" smtClean="0">
                <a:ea typeface="ＭＳ Ｐゴシック" charset="0"/>
              </a:rPr>
              <a:t>dahulu</a:t>
            </a:r>
            <a:r>
              <a:rPr lang="en-US" sz="2000" dirty="0" smtClean="0">
                <a:ea typeface="ＭＳ Ｐゴシック" charset="0"/>
              </a:rPr>
              <a:t/>
            </a:r>
            <a:br>
              <a:rPr lang="en-US" sz="2000" dirty="0" smtClean="0">
                <a:ea typeface="ＭＳ Ｐゴシック" charset="0"/>
              </a:rPr>
            </a:br>
            <a:r>
              <a:rPr lang="en-US" sz="2000" dirty="0" smtClean="0">
                <a:ea typeface="ＭＳ Ｐゴシック" charset="0"/>
              </a:rPr>
              <a:t/>
            </a:r>
            <a:br>
              <a:rPr lang="en-US" sz="2000" dirty="0" smtClean="0">
                <a:ea typeface="ＭＳ Ｐゴシック" charset="0"/>
              </a:rPr>
            </a:br>
            <a:r>
              <a:rPr lang="en-US" sz="2000" b="1" dirty="0" smtClean="0"/>
              <a:t>2.</a:t>
            </a:r>
            <a:r>
              <a:rPr lang="id-ID" sz="2000" b="1" dirty="0"/>
              <a:t>Pancasila Sumber sosiologis</a:t>
            </a:r>
            <a:r>
              <a:rPr lang="en-US" sz="1800" dirty="0"/>
              <a:t/>
            </a:r>
            <a:br>
              <a:rPr lang="en-US" sz="1800" dirty="0"/>
            </a:br>
            <a:r>
              <a:rPr lang="en-US" sz="1800" dirty="0" err="1"/>
              <a:t>secara</a:t>
            </a:r>
            <a:r>
              <a:rPr lang="en-US" sz="1800" dirty="0"/>
              <a:t> </a:t>
            </a:r>
            <a:r>
              <a:rPr lang="en-US" sz="1800" dirty="0" err="1"/>
              <a:t>sosiologis</a:t>
            </a:r>
            <a:r>
              <a:rPr lang="en-US" sz="1800" dirty="0"/>
              <a:t> </a:t>
            </a:r>
            <a:r>
              <a:rPr lang="en-US" sz="1800" dirty="0" err="1" smtClean="0"/>
              <a:t>nilai-nilai</a:t>
            </a:r>
            <a:r>
              <a:rPr lang="en-US" sz="1800" dirty="0" smtClean="0"/>
              <a:t> </a:t>
            </a:r>
            <a:r>
              <a:rPr lang="en-US" sz="1800" dirty="0"/>
              <a:t>yang </a:t>
            </a:r>
            <a:r>
              <a:rPr lang="en-US" sz="1800" dirty="0" err="1"/>
              <a:t>terkandung</a:t>
            </a:r>
            <a:r>
              <a:rPr lang="en-US" sz="1800" dirty="0"/>
              <a:t> </a:t>
            </a:r>
            <a:r>
              <a:rPr lang="en-US" sz="1800" dirty="0" err="1" smtClean="0"/>
              <a:t>merupakan</a:t>
            </a:r>
            <a:r>
              <a:rPr lang="en-US" sz="1800" dirty="0" smtClean="0"/>
              <a:t> </a:t>
            </a:r>
            <a:r>
              <a:rPr lang="en-US" sz="1800" dirty="0" err="1"/>
              <a:t>kenyataan-kenyataan</a:t>
            </a:r>
            <a:r>
              <a:rPr lang="en-US" sz="1800" dirty="0"/>
              <a:t> (</a:t>
            </a:r>
            <a:r>
              <a:rPr lang="en-US" sz="1800" dirty="0" err="1"/>
              <a:t>materil</a:t>
            </a:r>
            <a:r>
              <a:rPr lang="en-US" sz="1800" dirty="0"/>
              <a:t>, formal, </a:t>
            </a:r>
            <a:r>
              <a:rPr lang="en-US" sz="1800" dirty="0" err="1"/>
              <a:t>dan</a:t>
            </a:r>
            <a:r>
              <a:rPr lang="en-US" sz="1800" dirty="0"/>
              <a:t> </a:t>
            </a:r>
            <a:r>
              <a:rPr lang="en-US" sz="1800" dirty="0" err="1"/>
              <a:t>fungsional</a:t>
            </a:r>
            <a:r>
              <a:rPr lang="en-US" sz="1800" dirty="0"/>
              <a:t>) yang </a:t>
            </a:r>
            <a:r>
              <a:rPr lang="en-US" sz="1800" dirty="0" err="1"/>
              <a:t>ada</a:t>
            </a:r>
            <a:r>
              <a:rPr lang="en-US" sz="1800" dirty="0"/>
              <a:t> </a:t>
            </a:r>
            <a:r>
              <a:rPr lang="en-US" sz="1800" dirty="0" err="1"/>
              <a:t>dalam</a:t>
            </a:r>
            <a:r>
              <a:rPr lang="en-US" sz="1800" dirty="0"/>
              <a:t> </a:t>
            </a:r>
            <a:r>
              <a:rPr lang="en-US" sz="1800" dirty="0" err="1"/>
              <a:t>masyarakat</a:t>
            </a:r>
            <a:r>
              <a:rPr lang="en-US" sz="1800" dirty="0"/>
              <a:t> Indonesia</a:t>
            </a:r>
            <a:r>
              <a:rPr lang="en-US" sz="1800" dirty="0" smtClean="0"/>
              <a:t>.</a:t>
            </a:r>
            <a:br>
              <a:rPr lang="en-US" sz="1800" dirty="0" smtClean="0"/>
            </a:br>
            <a:r>
              <a:rPr lang="en-US" sz="1800" dirty="0"/>
              <a:t/>
            </a:r>
            <a:br>
              <a:rPr lang="en-US" sz="1800" dirty="0"/>
            </a:br>
            <a:r>
              <a:rPr lang="id-ID" sz="2200" b="1" dirty="0"/>
              <a:t>3. Pancasila Sumber Politis</a:t>
            </a:r>
            <a:r>
              <a:rPr lang="en-US" sz="1800" dirty="0"/>
              <a:t/>
            </a:r>
            <a:br>
              <a:rPr lang="en-US" sz="1800" dirty="0"/>
            </a:br>
            <a:r>
              <a:rPr lang="en-US" sz="1800" dirty="0" err="1"/>
              <a:t>Nilai</a:t>
            </a:r>
            <a:r>
              <a:rPr lang="en-US" sz="1800" dirty="0"/>
              <a:t> </a:t>
            </a:r>
            <a:r>
              <a:rPr lang="en-US" sz="1800" dirty="0" err="1"/>
              <a:t>nilai</a:t>
            </a:r>
            <a:r>
              <a:rPr lang="en-US" sz="1800" dirty="0"/>
              <a:t> </a:t>
            </a:r>
            <a:r>
              <a:rPr lang="en-US" sz="1800" dirty="0" err="1"/>
              <a:t>Pancasila</a:t>
            </a:r>
            <a:r>
              <a:rPr lang="en-US" sz="1800" dirty="0"/>
              <a:t> </a:t>
            </a:r>
            <a:r>
              <a:rPr lang="en-US" sz="1800" dirty="0" err="1" smtClean="0"/>
              <a:t>mewujudkan</a:t>
            </a:r>
            <a:r>
              <a:rPr lang="en-US" sz="1800" dirty="0" smtClean="0"/>
              <a:t> </a:t>
            </a:r>
            <a:r>
              <a:rPr lang="en-US" sz="1800" dirty="0" err="1"/>
              <a:t>kehidupan</a:t>
            </a:r>
            <a:r>
              <a:rPr lang="en-US" sz="1800" dirty="0"/>
              <a:t> </a:t>
            </a:r>
            <a:r>
              <a:rPr lang="en-US" sz="1800" dirty="0" err="1"/>
              <a:t>politik</a:t>
            </a:r>
            <a:r>
              <a:rPr lang="en-US" sz="1800" dirty="0"/>
              <a:t> yang ideal. </a:t>
            </a:r>
            <a:r>
              <a:rPr lang="en-US" sz="1800" dirty="0" smtClean="0"/>
              <a:t/>
            </a:r>
            <a:br>
              <a:rPr lang="en-US" sz="1800" dirty="0" smtClean="0"/>
            </a:br>
            <a:r>
              <a:rPr lang="en-US" sz="1800" dirty="0" err="1" smtClean="0"/>
              <a:t>Menciptakan</a:t>
            </a:r>
            <a:r>
              <a:rPr lang="en-US" sz="1800" dirty="0" smtClean="0"/>
              <a:t> </a:t>
            </a:r>
            <a:r>
              <a:rPr lang="en-US" sz="1800" dirty="0" err="1"/>
              <a:t>struktur</a:t>
            </a:r>
            <a:r>
              <a:rPr lang="en-US" sz="1800" dirty="0"/>
              <a:t> </a:t>
            </a:r>
            <a:r>
              <a:rPr lang="en-US" sz="1800" dirty="0" err="1"/>
              <a:t>politik</a:t>
            </a:r>
            <a:r>
              <a:rPr lang="en-US" sz="1800" dirty="0"/>
              <a:t> </a:t>
            </a:r>
            <a:r>
              <a:rPr lang="en-US" sz="1800" dirty="0" err="1" smtClean="0"/>
              <a:t>stabil</a:t>
            </a:r>
            <a:r>
              <a:rPr lang="en-US" sz="1800" dirty="0" smtClean="0"/>
              <a:t> </a:t>
            </a:r>
            <a:r>
              <a:rPr lang="en-US" sz="1800" dirty="0" err="1"/>
              <a:t>dan</a:t>
            </a:r>
            <a:r>
              <a:rPr lang="en-US" sz="1800" dirty="0"/>
              <a:t> </a:t>
            </a:r>
            <a:r>
              <a:rPr lang="en-US" sz="1800" dirty="0" err="1"/>
              <a:t>dinamis</a:t>
            </a:r>
            <a:r>
              <a:rPr lang="en-US" sz="1800" dirty="0"/>
              <a:t>.  </a:t>
            </a:r>
            <a:r>
              <a:rPr lang="en-US" sz="1800" dirty="0" err="1" smtClean="0"/>
              <a:t>Menemukan</a:t>
            </a:r>
            <a:r>
              <a:rPr lang="en-US" sz="1800" dirty="0" smtClean="0"/>
              <a:t> </a:t>
            </a:r>
            <a:r>
              <a:rPr lang="en-US" sz="1800" dirty="0" err="1"/>
              <a:t>nilai-nilai</a:t>
            </a:r>
            <a:r>
              <a:rPr lang="en-US" sz="1800" dirty="0"/>
              <a:t> ideal </a:t>
            </a:r>
            <a:r>
              <a:rPr lang="en-US" sz="1800" dirty="0" err="1" smtClean="0"/>
              <a:t>sebagai</a:t>
            </a:r>
            <a:r>
              <a:rPr lang="en-US" sz="1800" dirty="0" smtClean="0"/>
              <a:t> </a:t>
            </a:r>
            <a:r>
              <a:rPr lang="en-US" sz="1800" dirty="0" err="1"/>
              <a:t>kaidah</a:t>
            </a:r>
            <a:r>
              <a:rPr lang="en-US" sz="1800" dirty="0"/>
              <a:t> </a:t>
            </a:r>
            <a:r>
              <a:rPr lang="en-US" sz="1800" dirty="0" err="1"/>
              <a:t>penuntun</a:t>
            </a:r>
            <a:r>
              <a:rPr lang="en-US" sz="1800" dirty="0"/>
              <a:t> </a:t>
            </a:r>
            <a:r>
              <a:rPr lang="en-US" sz="1800" dirty="0" err="1"/>
              <a:t>atau</a:t>
            </a:r>
            <a:r>
              <a:rPr lang="en-US" sz="1800" dirty="0"/>
              <a:t> </a:t>
            </a:r>
            <a:r>
              <a:rPr lang="en-US" sz="1800" dirty="0" err="1"/>
              <a:t>pedoman</a:t>
            </a:r>
            <a:r>
              <a:rPr lang="en-US" sz="1800" dirty="0"/>
              <a:t> </a:t>
            </a:r>
            <a:r>
              <a:rPr lang="en-US" sz="1800" dirty="0" err="1" smtClean="0"/>
              <a:t>mengkaji</a:t>
            </a:r>
            <a:r>
              <a:rPr lang="en-US" sz="1800" dirty="0" smtClean="0"/>
              <a:t> </a:t>
            </a:r>
            <a:r>
              <a:rPr lang="en-US" sz="1800" dirty="0" err="1" smtClean="0"/>
              <a:t>konsep-konsep</a:t>
            </a:r>
            <a:r>
              <a:rPr lang="en-US" sz="1800" dirty="0" smtClean="0"/>
              <a:t> </a:t>
            </a:r>
            <a:r>
              <a:rPr lang="en-US" sz="1800" dirty="0" err="1"/>
              <a:t>negara</a:t>
            </a:r>
            <a:r>
              <a:rPr lang="en-US" sz="1800" dirty="0"/>
              <a:t>(state), </a:t>
            </a:r>
            <a:r>
              <a:rPr lang="en-US" sz="1800" dirty="0" err="1"/>
              <a:t>kekuasaan</a:t>
            </a:r>
            <a:r>
              <a:rPr lang="en-US" sz="1800" dirty="0"/>
              <a:t> (power), </a:t>
            </a:r>
            <a:r>
              <a:rPr lang="en-US" sz="1800" dirty="0" err="1"/>
              <a:t>pengambilan</a:t>
            </a:r>
            <a:r>
              <a:rPr lang="en-US" sz="1800" dirty="0"/>
              <a:t> </a:t>
            </a:r>
            <a:r>
              <a:rPr lang="id-ID" sz="1800" dirty="0"/>
              <a:t>keputusan (decision making),kebijakan (policy), dan pembagian</a:t>
            </a:r>
            <a:r>
              <a:rPr lang="en-US" sz="1800" dirty="0"/>
              <a:t> (distribution) </a:t>
            </a:r>
            <a:r>
              <a:rPr lang="en-US" sz="1800" dirty="0" err="1"/>
              <a:t>sumber</a:t>
            </a:r>
            <a:r>
              <a:rPr lang="en-US" sz="1800" dirty="0"/>
              <a:t> </a:t>
            </a:r>
            <a:r>
              <a:rPr lang="en-US" sz="1800" dirty="0" err="1"/>
              <a:t>daya</a:t>
            </a:r>
            <a:r>
              <a:rPr lang="en-US" sz="1800" dirty="0"/>
              <a:t> </a:t>
            </a:r>
            <a:r>
              <a:rPr lang="en-US" sz="1800" dirty="0" err="1"/>
              <a:t>negara</a:t>
            </a:r>
            <a:r>
              <a:rPr lang="en-US" sz="1800" dirty="0"/>
              <a:t>, </a:t>
            </a:r>
            <a:r>
              <a:rPr lang="en-US" sz="1800" dirty="0" err="1"/>
              <a:t>baik</a:t>
            </a:r>
            <a:r>
              <a:rPr lang="en-US" sz="1800" dirty="0"/>
              <a:t> di </a:t>
            </a:r>
            <a:r>
              <a:rPr lang="en-US" sz="1800" dirty="0" err="1"/>
              <a:t>pusat</a:t>
            </a:r>
            <a:r>
              <a:rPr lang="en-US" sz="1800" dirty="0"/>
              <a:t> </a:t>
            </a:r>
            <a:r>
              <a:rPr lang="en-US" sz="1800" dirty="0" err="1"/>
              <a:t>maupun</a:t>
            </a:r>
            <a:r>
              <a:rPr lang="en-US" sz="1800" dirty="0"/>
              <a:t> di </a:t>
            </a:r>
            <a:r>
              <a:rPr lang="en-US" sz="1800" dirty="0" err="1"/>
              <a:t>daerah</a:t>
            </a:r>
            <a:r>
              <a:rPr lang="en-US" sz="1800" dirty="0"/>
              <a:t>.</a:t>
            </a: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Tree>
    <p:extLst>
      <p:ext uri="{BB962C8B-B14F-4D97-AF65-F5344CB8AC3E}">
        <p14:creationId xmlns:p14="http://schemas.microsoft.com/office/powerpoint/2010/main" val="33253413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052736"/>
            <a:ext cx="4536504" cy="4104456"/>
          </a:xfrm>
        </p:spPr>
        <p:txBody>
          <a:bodyPr>
            <a:noAutofit/>
          </a:bodyPr>
          <a:lstStyle/>
          <a:p>
            <a:pPr algn="r"/>
            <a:r>
              <a:rPr lang="en-US" sz="1800" b="1" dirty="0" smtClean="0"/>
              <a:t/>
            </a:r>
            <a:br>
              <a:rPr lang="en-US" sz="1800" b="1" dirty="0" smtClean="0"/>
            </a:br>
            <a:r>
              <a:rPr lang="en-US" sz="1800" b="1" dirty="0"/>
              <a:t/>
            </a:r>
            <a:br>
              <a:rPr lang="en-US" sz="1800" b="1" dirty="0"/>
            </a:br>
            <a:r>
              <a:rPr lang="en-US" sz="3200" b="1" dirty="0" smtClean="0"/>
              <a:t>TUGAS-TUGAS </a:t>
            </a:r>
            <a:br>
              <a:rPr lang="en-US" sz="3200" b="1" dirty="0" smtClean="0"/>
            </a:br>
            <a:r>
              <a:rPr lang="en-US" sz="1800" b="1" dirty="0" smtClean="0"/>
              <a:t/>
            </a:r>
            <a:br>
              <a:rPr lang="en-US" sz="1800" b="1" dirty="0" smtClean="0"/>
            </a:br>
            <a:r>
              <a:rPr lang="en-US" sz="1800" b="1" dirty="0" smtClean="0"/>
              <a:t>1</a:t>
            </a:r>
            <a:r>
              <a:rPr lang="en-US" sz="1800" b="1" dirty="0"/>
              <a:t>. </a:t>
            </a:r>
            <a:r>
              <a:rPr lang="en-US" sz="1800" b="1" dirty="0" err="1" smtClean="0"/>
              <a:t>Lakukan</a:t>
            </a:r>
            <a:r>
              <a:rPr lang="en-US" sz="1800" b="1" dirty="0" smtClean="0"/>
              <a:t> </a:t>
            </a:r>
            <a:r>
              <a:rPr lang="en-US" sz="1800" b="1" dirty="0" err="1" smtClean="0"/>
              <a:t>pengkajian</a:t>
            </a:r>
            <a:r>
              <a:rPr lang="en-US" sz="1800" b="1" dirty="0" smtClean="0"/>
              <a:t> </a:t>
            </a:r>
            <a:r>
              <a:rPr lang="en-US" sz="1800" b="1" dirty="0" err="1" smtClean="0"/>
              <a:t>secara</a:t>
            </a:r>
            <a:r>
              <a:rPr lang="en-US" sz="1800" b="1" dirty="0" smtClean="0"/>
              <a:t> </a:t>
            </a:r>
            <a:r>
              <a:rPr lang="en-US" sz="1800" b="1" dirty="0" err="1" smtClean="0"/>
              <a:t>mendalam</a:t>
            </a:r>
            <a:r>
              <a:rPr lang="en-US" sz="1800" b="1" dirty="0" smtClean="0"/>
              <a:t> </a:t>
            </a:r>
            <a:r>
              <a:rPr lang="en-US" sz="1800" b="1" dirty="0" err="1" smtClean="0"/>
              <a:t>tentang</a:t>
            </a:r>
            <a:r>
              <a:rPr lang="en-US" sz="1800" b="1" dirty="0" smtClean="0"/>
              <a:t> proses </a:t>
            </a:r>
            <a:r>
              <a:rPr lang="en-US" sz="1800" b="1" dirty="0" err="1" smtClean="0"/>
              <a:t>lahirnya</a:t>
            </a:r>
            <a:r>
              <a:rPr lang="en-US" sz="1800" b="1" dirty="0" smtClean="0"/>
              <a:t> </a:t>
            </a:r>
            <a:r>
              <a:rPr lang="en-US" sz="1800" b="1" dirty="0" err="1" smtClean="0"/>
              <a:t>Pancasila</a:t>
            </a:r>
            <a:r>
              <a:rPr lang="en-US" sz="1800" b="1" dirty="0" smtClean="0"/>
              <a:t> </a:t>
            </a:r>
            <a:r>
              <a:rPr lang="en-US" sz="1800" b="1" dirty="0" err="1" smtClean="0"/>
              <a:t>sebagai</a:t>
            </a:r>
            <a:r>
              <a:rPr lang="en-US" sz="1800" b="1" dirty="0" smtClean="0"/>
              <a:t> </a:t>
            </a:r>
            <a:r>
              <a:rPr lang="en-US" sz="1800" b="1" dirty="0" err="1" smtClean="0"/>
              <a:t>dasar</a:t>
            </a:r>
            <a:r>
              <a:rPr lang="en-US" sz="1800" b="1" dirty="0" smtClean="0"/>
              <a:t> </a:t>
            </a:r>
            <a:r>
              <a:rPr lang="en-US" sz="1800" b="1" dirty="0" err="1" smtClean="0"/>
              <a:t>negara</a:t>
            </a:r>
            <a:r>
              <a:rPr lang="en-US" sz="1800" b="1" dirty="0" smtClean="0"/>
              <a:t/>
            </a:r>
            <a:br>
              <a:rPr lang="en-US" sz="1800" b="1" dirty="0" smtClean="0"/>
            </a:br>
            <a:r>
              <a:rPr lang="en-US" sz="1800" dirty="0"/>
              <a:t/>
            </a:r>
            <a:br>
              <a:rPr lang="en-US" sz="1800" dirty="0"/>
            </a:br>
            <a:r>
              <a:rPr lang="en-US" sz="1800" b="1" dirty="0"/>
              <a:t>2. </a:t>
            </a:r>
            <a:r>
              <a:rPr lang="en-US" sz="1800" b="1" dirty="0" err="1" smtClean="0"/>
              <a:t>Bagaiamana</a:t>
            </a:r>
            <a:r>
              <a:rPr lang="en-US" sz="1800" b="1" dirty="0" smtClean="0"/>
              <a:t> </a:t>
            </a:r>
            <a:r>
              <a:rPr lang="en-US" sz="1800" b="1" dirty="0" err="1" smtClean="0"/>
              <a:t>mengantisipasi</a:t>
            </a:r>
            <a:r>
              <a:rPr lang="en-US" sz="1800" b="1" dirty="0" smtClean="0"/>
              <a:t> </a:t>
            </a:r>
            <a:r>
              <a:rPr lang="en-US" sz="1800" b="1" dirty="0" err="1" smtClean="0"/>
              <a:t>ancaman</a:t>
            </a:r>
            <a:r>
              <a:rPr lang="en-US" sz="1800" b="1" dirty="0" smtClean="0"/>
              <a:t> </a:t>
            </a:r>
            <a:r>
              <a:rPr lang="en-US" sz="1800" b="1" dirty="0" err="1" smtClean="0"/>
              <a:t>terhadap</a:t>
            </a:r>
            <a:r>
              <a:rPr lang="en-US" sz="1800" b="1" dirty="0" smtClean="0"/>
              <a:t> </a:t>
            </a:r>
            <a:r>
              <a:rPr lang="en-US" sz="1800" b="1" dirty="0" err="1" smtClean="0"/>
              <a:t>lunturnya</a:t>
            </a:r>
            <a:r>
              <a:rPr lang="en-US" sz="1800" b="1" dirty="0" smtClean="0"/>
              <a:t> </a:t>
            </a:r>
            <a:r>
              <a:rPr lang="en-US" sz="1800" b="1" dirty="0" err="1" smtClean="0"/>
              <a:t>nilai-nilai</a:t>
            </a:r>
            <a:r>
              <a:rPr lang="en-US" sz="1800" b="1" dirty="0" smtClean="0"/>
              <a:t> </a:t>
            </a:r>
            <a:r>
              <a:rPr lang="en-US" sz="1800" b="1" dirty="0" err="1" smtClean="0"/>
              <a:t>Pancasila</a:t>
            </a:r>
            <a:r>
              <a:rPr lang="en-US" sz="1800" b="1" dirty="0" smtClean="0"/>
              <a:t> yang </a:t>
            </a:r>
            <a:r>
              <a:rPr lang="en-US" sz="1800" b="1" dirty="0" err="1" smtClean="0"/>
              <a:t>sudah</a:t>
            </a:r>
            <a:r>
              <a:rPr lang="en-US" sz="1800" b="1" dirty="0" smtClean="0"/>
              <a:t> </a:t>
            </a:r>
            <a:r>
              <a:rPr lang="en-US" sz="1800" b="1" dirty="0" err="1" smtClean="0"/>
              <a:t>menjadi</a:t>
            </a:r>
            <a:r>
              <a:rPr lang="en-US" sz="1800" b="1" dirty="0" smtClean="0"/>
              <a:t> ideology </a:t>
            </a:r>
            <a:r>
              <a:rPr lang="en-US" sz="1800" b="1" smtClean="0"/>
              <a:t>negara</a:t>
            </a:r>
            <a:r>
              <a:rPr lang="en-US" sz="1800" dirty="0"/>
              <a:t/>
            </a:r>
            <a:br>
              <a:rPr lang="en-US" sz="1800" dirty="0"/>
            </a:br>
            <a:r>
              <a:rPr lang="en-US" sz="1800" b="1" dirty="0" smtClean="0">
                <a:latin typeface="Tw Cen MT" pitchFamily="34" charset="0"/>
              </a:rPr>
              <a:t> </a:t>
            </a:r>
            <a:br>
              <a:rPr lang="en-US" sz="1800" b="1" dirty="0" smtClean="0">
                <a:latin typeface="Tw Cen MT" pitchFamily="34" charset="0"/>
              </a:rPr>
            </a:br>
            <a:r>
              <a:rPr lang="en-US" sz="1800" b="1" dirty="0" smtClean="0">
                <a:latin typeface="Tw Cen MT" pitchFamily="34" charset="0"/>
              </a:rPr>
              <a:t>    </a:t>
            </a:r>
            <a:br>
              <a:rPr lang="en-US" sz="1800" b="1" dirty="0" smtClean="0">
                <a:latin typeface="Tw Cen MT" pitchFamily="34" charset="0"/>
              </a:rPr>
            </a:br>
            <a:endParaRPr lang="id-ID" sz="1800" b="1" dirty="0">
              <a:latin typeface="Tw Cen MT" pitchFamily="34" charset="0"/>
            </a:endParaRPr>
          </a:p>
        </p:txBody>
      </p:sp>
      <p:cxnSp>
        <p:nvCxnSpPr>
          <p:cNvPr id="9" name="Straight Connector 8"/>
          <p:cNvCxnSpPr/>
          <p:nvPr/>
        </p:nvCxnSpPr>
        <p:spPr>
          <a:xfrm>
            <a:off x="5148064" y="126876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8"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9800" y="1825625"/>
            <a:ext cx="3255089" cy="3331567"/>
          </a:xfrm>
          <a:prstGeom prst="rect">
            <a:avLst/>
          </a:prstGeom>
        </p:spPr>
      </p:pic>
    </p:spTree>
    <p:extLst>
      <p:ext uri="{BB962C8B-B14F-4D97-AF65-F5344CB8AC3E}">
        <p14:creationId xmlns:p14="http://schemas.microsoft.com/office/powerpoint/2010/main" val="4739707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725</TotalTime>
  <Words>82</Words>
  <Application>Microsoft Office PowerPoint</Application>
  <PresentationFormat>On-screen Show (4:3)</PresentationFormat>
  <Paragraphs>27</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ＭＳ Ｐゴシック</vt:lpstr>
      <vt:lpstr>Arial</vt:lpstr>
      <vt:lpstr>Calibri</vt:lpstr>
      <vt:lpstr>Tw Cen MT</vt:lpstr>
      <vt:lpstr>Office Theme</vt:lpstr>
      <vt:lpstr>PowerPoint Presentation</vt:lpstr>
      <vt:lpstr>KONSEP DAN URGENSI Konsep dan Urgensi Pancasila dalam arus sejarah bangsa Indonesia  Proses Lahirnya Pancasila   Periode Pengusulan Pancasila Sidang BPUPKI pertama 29 Mei s.d 1 Juni 1945 materi pokok pembicaraan Dasar Negara.M enampilkan beberapa pembicara yang mengusulkan  dasar negara :    Mr. Muh Yamin,  Ir. Soekarno,  Ki Bagus Hadikusumo,  Mr. Soepomo.  Tanggal 1 juni 1945 dalam sidang BPUPKI Soekarno menyampaikan pidato   “Lahirnya Pancasila”. Ada konsep dan rumusan awal "Pancasila" pertama kali dikemukakan sebagai dasar negara Indonesia merdeka       </vt:lpstr>
      <vt:lpstr>PERIODE PERUMUNSAN  Periode Perumusan Pancasila, tanggal 22 Juni 1945 diadakan rapat gabungan antara Panitia Kecil yang di bentuk oleh BPUPKI yang beranggotakan 9 orang.  Berhasil merumuskan Mukadimah Hukum Dasar, yang kemudian lebih dikenal dengan sebutan “Piagam Jakarta atau Jakarta Charter”   Naskah awal “Pembukaan Hukum Dasar”  sebagai “Piagam Jakarta” kemudian hari dijadikan sebagai Pembukaan UUD NRI 1945 </vt:lpstr>
      <vt:lpstr>Periode Pengesahan  Pada tanggal 18 Agustus 1945,  menyempurnakan dan mengesahkan rancangan Undang-Undang Dasar  Negara Republik Indonesia 1945  Dalam pembukaanUUD NRI 1945 ada Dasar Negara  NKRI yaitu pancasila   terdiri dari 5 sila</vt:lpstr>
      <vt:lpstr>PENTINGNYA PANCASILA DALAM KAJIAN SEJARAH BANGSA INDONESIA  1. Pancasila Sebagai identitas Bangsa Indonesia    Nilai-nilai Pancasila berasal dari akar budaya bangsa Indonesia. Berupa adat istiadat  dan nilai-nilai religious   Unsur-unsur pancasila  yang dirumuskan pendiri bangsa, menjadikan Pancasila berkedudukan sebagai Identitas bangsa Indonesia </vt:lpstr>
      <vt:lpstr>PENTINGNYA PANCASILA DALAM KAJIAN SEJARAH BANGSA INDONESIA  2. Pancasila Sebagai Kepribadian Bangsa   Kelima sila pancasila mencerminkan kepribadian bangsa, karena diangkat dari nilai-nilai kehidupan masyarakat Indonesia dan dilaksanakan secara simultan.  Mempunyai ciri khas, membedakan dengan bangsa lain. Kepribadian itu mengacu pada nilai yang unik dan khas   Diwujudkan dalam sikap mental dan tingkah laku serta amal perbuatan. </vt:lpstr>
      <vt:lpstr>PENTINGNYA PANCASILA DALAM KAJIAN SEJARAH BANGSA INDONESIA  3. Pancasila Sebagai Pandangan Hidup Bangsa Sebagai pedoman kehidupan bermasyarakat, berbangsa dan bernegara, nilai-nilai Pancasila harus diamalkan dalam kehidupan nyata sehari-hari  4. Pancasila Sebagai Jiwa Bangsa. Sebagai jiwa bangsa lahir bersamaan dengan bangsa Indonesia. Jiwa ini diwujudkan dalam sikap mental dan tingkah laku serta amal perbuatan  5. Pancasila sebagai Perjanjian Luhur Bangsa Sebagai perjanjian luhur  bangsa telah disepakati para pendiri negara (political consensus) sebagai dasar negara Indonesia.</vt:lpstr>
      <vt:lpstr>Sumber historis, sosiologis dan politis  1. Sumber Historis Pancasila Nilai-nilai Pancasila sudah ada dalam adat istiadat, kebudayaan dan agama. Berkembang dalam kehidupan bangsa Indonesia sejak zaman kerajaan dahulu  2.Pancasila Sumber sosiologis secara sosiologis nilai-nilai yang terkandung merupakan kenyataan-kenyataan (materil, formal, dan fungsional) yang ada dalam masyarakat Indonesia.  3. Pancasila Sumber Politis Nilai nilai Pancasila mewujudkan kehidupan politik yang ideal.  Menciptakan struktur politik stabil dan dinamis.  Menemukan nilai-nilai ideal sebagai kaidah penuntun atau pedoman mengkaji konsep-konsep negara(state), kekuasaan (power), pengambilan keputusan (decision making),kebijakan (policy), dan pembagian (distribution) sumber daya negara, baik di pusat maupun di daerah.</vt:lpstr>
      <vt:lpstr>  TUGAS-TUGAS   1. Lakukan pengkajian secara mendalam tentang proses lahirnya Pancasila sebagai dasar negara  2. Bagaiamana mengantisipasi ancaman terhadap lunturnya nilai-nilai Pancasila yang sudah menjadi ideology negara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SYAMSURIDHUAN</cp:lastModifiedBy>
  <cp:revision>121</cp:revision>
  <dcterms:created xsi:type="dcterms:W3CDTF">2018-05-17T05:10:06Z</dcterms:created>
  <dcterms:modified xsi:type="dcterms:W3CDTF">2018-10-26T02:52:55Z</dcterms:modified>
</cp:coreProperties>
</file>