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278" r:id="rId3"/>
    <p:sldId id="283" r:id="rId4"/>
    <p:sldId id="293" r:id="rId5"/>
    <p:sldId id="294" r:id="rId6"/>
    <p:sldId id="295" r:id="rId7"/>
    <p:sldId id="296" r:id="rId8"/>
    <p:sldId id="272"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A7FE9-EF11-4415-B4A9-09F6A9B7158A}" type="datetimeFigureOut">
              <a:rPr lang="id-ID" smtClean="0"/>
              <a:t>25/10/2018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8F41B-3893-424F-9FFE-3E261ED06A5A}" type="slidenum">
              <a:rPr lang="id-ID" smtClean="0"/>
              <a:t>‹#›</a:t>
            </a:fld>
            <a:endParaRPr lang="id-ID"/>
          </a:p>
        </p:txBody>
      </p:sp>
    </p:spTree>
    <p:extLst>
      <p:ext uri="{BB962C8B-B14F-4D97-AF65-F5344CB8AC3E}">
        <p14:creationId xmlns:p14="http://schemas.microsoft.com/office/powerpoint/2010/main" val="3904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2</a:t>
            </a:fld>
            <a:endParaRPr lang="id-ID"/>
          </a:p>
        </p:txBody>
      </p:sp>
    </p:spTree>
    <p:extLst>
      <p:ext uri="{BB962C8B-B14F-4D97-AF65-F5344CB8AC3E}">
        <p14:creationId xmlns:p14="http://schemas.microsoft.com/office/powerpoint/2010/main" val="412879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3</a:t>
            </a:fld>
            <a:endParaRPr lang="id-ID"/>
          </a:p>
        </p:txBody>
      </p:sp>
    </p:spTree>
    <p:extLst>
      <p:ext uri="{BB962C8B-B14F-4D97-AF65-F5344CB8AC3E}">
        <p14:creationId xmlns:p14="http://schemas.microsoft.com/office/powerpoint/2010/main" val="218234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5</a:t>
            </a:fld>
            <a:endParaRPr lang="id-ID"/>
          </a:p>
        </p:txBody>
      </p:sp>
    </p:spTree>
    <p:extLst>
      <p:ext uri="{BB962C8B-B14F-4D97-AF65-F5344CB8AC3E}">
        <p14:creationId xmlns:p14="http://schemas.microsoft.com/office/powerpoint/2010/main" val="241696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6</a:t>
            </a:fld>
            <a:endParaRPr lang="id-ID"/>
          </a:p>
        </p:txBody>
      </p:sp>
    </p:spTree>
    <p:extLst>
      <p:ext uri="{BB962C8B-B14F-4D97-AF65-F5344CB8AC3E}">
        <p14:creationId xmlns:p14="http://schemas.microsoft.com/office/powerpoint/2010/main" val="1882195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7</a:t>
            </a:fld>
            <a:endParaRPr lang="id-ID"/>
          </a:p>
        </p:txBody>
      </p:sp>
    </p:spTree>
    <p:extLst>
      <p:ext uri="{BB962C8B-B14F-4D97-AF65-F5344CB8AC3E}">
        <p14:creationId xmlns:p14="http://schemas.microsoft.com/office/powerpoint/2010/main" val="2198100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8</a:t>
            </a:fld>
            <a:endParaRPr lang="id-ID"/>
          </a:p>
        </p:txBody>
      </p:sp>
    </p:spTree>
    <p:extLst>
      <p:ext uri="{BB962C8B-B14F-4D97-AF65-F5344CB8AC3E}">
        <p14:creationId xmlns:p14="http://schemas.microsoft.com/office/powerpoint/2010/main" val="72439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7376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94458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270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71236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63964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7782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DCF7685-A04C-43AE-BF20-F0223854C6B6}" type="datetimeFigureOut">
              <a:rPr lang="id-ID" smtClean="0"/>
              <a:t>25/10/2018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31789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DCF7685-A04C-43AE-BF20-F0223854C6B6}" type="datetimeFigureOut">
              <a:rPr lang="id-ID" smtClean="0"/>
              <a:t>25/10/2018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933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7685-A04C-43AE-BF20-F0223854C6B6}" type="datetimeFigureOut">
              <a:rPr lang="id-ID" smtClean="0"/>
              <a:t>25/10/2018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414831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8004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1791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7685-A04C-43AE-BF20-F0223854C6B6}" type="datetimeFigureOut">
              <a:rPr lang="id-ID" smtClean="0"/>
              <a:t>25/10/2018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DDB48-0378-4646-B475-AA8EAB7691A1}" type="slidenum">
              <a:rPr lang="id-ID" smtClean="0"/>
              <a:t>‹#›</a:t>
            </a:fld>
            <a:endParaRPr lang="id-ID"/>
          </a:p>
        </p:txBody>
      </p:sp>
    </p:spTree>
    <p:extLst>
      <p:ext uri="{BB962C8B-B14F-4D97-AF65-F5344CB8AC3E}">
        <p14:creationId xmlns:p14="http://schemas.microsoft.com/office/powerpoint/2010/main" val="248927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915816" y="3433063"/>
            <a:ext cx="621389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600" b="1" dirty="0">
              <a:solidFill>
                <a:schemeClr val="bg1"/>
              </a:solidFill>
              <a:latin typeface="Arial" panose="020B0604020202020204" pitchFamily="34" charset="0"/>
            </a:endParaRPr>
          </a:p>
          <a:p>
            <a:pPr algn="ctr">
              <a:spcBef>
                <a:spcPct val="0"/>
              </a:spcBef>
              <a:buNone/>
            </a:pPr>
            <a:r>
              <a:rPr lang="en-US" sz="2000" b="1" dirty="0">
                <a:solidFill>
                  <a:schemeClr val="bg1"/>
                </a:solidFill>
                <a:latin typeface="Arial" panose="020B0604020202020204" pitchFamily="34" charset="0"/>
              </a:rPr>
              <a:t>PERTEMUAN </a:t>
            </a:r>
            <a:r>
              <a:rPr lang="en-US" sz="2000" b="1" dirty="0" smtClean="0">
                <a:solidFill>
                  <a:schemeClr val="bg1"/>
                </a:solidFill>
                <a:latin typeface="Arial" panose="020B0604020202020204" pitchFamily="34" charset="0"/>
              </a:rPr>
              <a:t>KEEMPAT</a:t>
            </a:r>
            <a:endParaRPr lang="en-US" sz="2000" b="1" dirty="0">
              <a:solidFill>
                <a:schemeClr val="bg1"/>
              </a:solidFill>
              <a:latin typeface="Arial" panose="020B0604020202020204" pitchFamily="34" charset="0"/>
            </a:endParaRPr>
          </a:p>
          <a:p>
            <a:pPr algn="ctr">
              <a:spcBef>
                <a:spcPct val="0"/>
              </a:spcBef>
              <a:buNone/>
            </a:pPr>
            <a:r>
              <a:rPr lang="en-US" sz="2000" b="1" dirty="0">
                <a:solidFill>
                  <a:schemeClr val="bg1"/>
                </a:solidFill>
                <a:latin typeface="Arial" panose="020B0604020202020204" pitchFamily="34" charset="0"/>
              </a:rPr>
              <a:t>PANCASILA DALAM ARUS SEJARAH BANGSA INDONESIA</a:t>
            </a:r>
          </a:p>
          <a:p>
            <a:pPr algn="ctr" eaLnBrk="1" hangingPunct="1">
              <a:spcBef>
                <a:spcPct val="0"/>
              </a:spcBef>
              <a:buFontTx/>
              <a:buNone/>
            </a:pPr>
            <a:endParaRPr lang="en-US" sz="1600" b="1" dirty="0">
              <a:solidFill>
                <a:schemeClr val="bg1"/>
              </a:solidFill>
              <a:latin typeface="Arial" panose="020B0604020202020204" pitchFamily="34" charset="0"/>
            </a:endParaRPr>
          </a:p>
        </p:txBody>
      </p:sp>
      <p:sp>
        <p:nvSpPr>
          <p:cNvPr id="4" name="TextBox 1"/>
          <p:cNvSpPr txBox="1">
            <a:spLocks noChangeArrowheads="1"/>
          </p:cNvSpPr>
          <p:nvPr/>
        </p:nvSpPr>
        <p:spPr bwMode="auto">
          <a:xfrm>
            <a:off x="3068216" y="1268760"/>
            <a:ext cx="3323148"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800" b="1" dirty="0">
              <a:solidFill>
                <a:schemeClr val="bg1"/>
              </a:solidFill>
              <a:latin typeface="Arial" panose="020B0604020202020204" pitchFamily="34" charset="0"/>
            </a:endParaRPr>
          </a:p>
          <a:p>
            <a:pPr algn="ctr" eaLnBrk="1" hangingPunct="1">
              <a:spcBef>
                <a:spcPct val="0"/>
              </a:spcBef>
              <a:buFontTx/>
              <a:buNone/>
            </a:pPr>
            <a:r>
              <a:rPr lang="en-US" sz="1600" b="1" dirty="0" smtClean="0">
                <a:solidFill>
                  <a:schemeClr val="bg1"/>
                </a:solidFill>
                <a:latin typeface="Arial" panose="020B0604020202020204" pitchFamily="34" charset="0"/>
              </a:rPr>
              <a:t>MATERI PEMBELAJARAN</a:t>
            </a:r>
          </a:p>
          <a:p>
            <a:pPr algn="ctr" eaLnBrk="1" hangingPunct="1">
              <a:spcBef>
                <a:spcPct val="0"/>
              </a:spcBef>
              <a:buFontTx/>
              <a:buNone/>
            </a:pPr>
            <a:endParaRPr lang="en-US" sz="1400" dirty="0" smtClean="0">
              <a:solidFill>
                <a:schemeClr val="bg1"/>
              </a:solidFill>
              <a:latin typeface="Arial" panose="020B0604020202020204" pitchFamily="34" charset="0"/>
              <a:cs typeface="Arial" panose="020B0604020202020204" pitchFamily="34" charset="0"/>
            </a:endParaRPr>
          </a:p>
          <a:p>
            <a:pPr marL="282575" indent="-282575" eaLnBrk="1" hangingPunct="1">
              <a:spcBef>
                <a:spcPct val="0"/>
              </a:spcBef>
              <a:buFontTx/>
              <a:buAutoNum type="arabicParenBoth"/>
              <a:tabLst>
                <a:tab pos="282575" algn="l"/>
              </a:tabLst>
            </a:pPr>
            <a:r>
              <a:rPr lang="en-US" sz="1400" dirty="0" err="1" smtClean="0">
                <a:solidFill>
                  <a:schemeClr val="bg1"/>
                </a:solidFill>
                <a:latin typeface="Arial" panose="020B0604020202020204" pitchFamily="34" charset="0"/>
                <a:cs typeface="Arial" panose="020B0604020202020204" pitchFamily="34" charset="0"/>
              </a:rPr>
              <a:t>Dinamika</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Pancasila</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dalam</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sejarah</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bangsa</a:t>
            </a:r>
            <a:endParaRPr lang="en-US" sz="1400" dirty="0" smtClean="0">
              <a:solidFill>
                <a:schemeClr val="bg1"/>
              </a:solidFill>
              <a:latin typeface="Arial" panose="020B0604020202020204" pitchFamily="34" charset="0"/>
              <a:cs typeface="Arial" panose="020B0604020202020204" pitchFamily="34" charset="0"/>
            </a:endParaRPr>
          </a:p>
          <a:p>
            <a:pPr marL="282575" indent="-282575" eaLnBrk="1" hangingPunct="1">
              <a:spcBef>
                <a:spcPct val="0"/>
              </a:spcBef>
              <a:buFontTx/>
              <a:buAutoNum type="arabicParenBoth"/>
              <a:tabLst>
                <a:tab pos="282575" algn="l"/>
              </a:tabLst>
            </a:pPr>
            <a:r>
              <a:rPr lang="en-US" sz="1400" dirty="0" err="1" smtClean="0">
                <a:solidFill>
                  <a:schemeClr val="bg1"/>
                </a:solidFill>
                <a:latin typeface="Arial" panose="020B0604020202020204" pitchFamily="34" charset="0"/>
                <a:cs typeface="Arial" panose="020B0604020202020204" pitchFamily="34" charset="0"/>
              </a:rPr>
              <a:t>Tantangan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Pancasila</a:t>
            </a:r>
            <a:r>
              <a:rPr lang="en-US" sz="1400" dirty="0" smtClean="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dalam</a:t>
            </a:r>
            <a:r>
              <a:rPr lang="en-US" sz="1400" dirty="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kehidupan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berbabgsa</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dan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bernegara</a:t>
            </a:r>
            <a:endParaRPr lang="en-US" sz="14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endParaRPr lang="en-US" sz="18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435534" y="1285478"/>
            <a:ext cx="2664296" cy="2197310"/>
          </a:xfrm>
          <a:prstGeom prst="rect">
            <a:avLst/>
          </a:prstGeom>
          <a:noFill/>
          <a:ln>
            <a:noFill/>
          </a:ln>
        </p:spPr>
      </p:pic>
      <p:sp>
        <p:nvSpPr>
          <p:cNvPr id="6" name="Rectangle 5"/>
          <p:cNvSpPr/>
          <p:nvPr/>
        </p:nvSpPr>
        <p:spPr>
          <a:xfrm>
            <a:off x="4633156" y="5621178"/>
            <a:ext cx="3179204" cy="400110"/>
          </a:xfrm>
          <a:prstGeom prst="rect">
            <a:avLst/>
          </a:prstGeom>
        </p:spPr>
        <p:txBody>
          <a:bodyPr wrap="none">
            <a:spAutoFit/>
          </a:bodyPr>
          <a:lstStyle/>
          <a:p>
            <a:r>
              <a:rPr lang="en-US" sz="2000" b="1" dirty="0" smtClean="0">
                <a:solidFill>
                  <a:schemeClr val="bg1"/>
                </a:solidFill>
                <a:latin typeface="Tw Cen MT" pitchFamily="34" charset="0"/>
              </a:rPr>
              <a:t>TATAP </a:t>
            </a:r>
            <a:r>
              <a:rPr lang="en-US" sz="2000" b="1" i="1" dirty="0" smtClean="0">
                <a:solidFill>
                  <a:schemeClr val="bg1"/>
                </a:solidFill>
                <a:latin typeface="Tw Cen MT" pitchFamily="34" charset="0"/>
              </a:rPr>
              <a:t>MUKA/ON LINE </a:t>
            </a:r>
            <a:r>
              <a:rPr lang="en-US" sz="2000" b="1" dirty="0" smtClean="0">
                <a:solidFill>
                  <a:schemeClr val="bg1"/>
                </a:solidFill>
                <a:latin typeface="Tw Cen MT" pitchFamily="34" charset="0"/>
              </a:rPr>
              <a:t>KE -</a:t>
            </a:r>
            <a:r>
              <a:rPr lang="en-US" sz="2000" b="1" i="1" dirty="0">
                <a:solidFill>
                  <a:schemeClr val="bg1"/>
                </a:solidFill>
                <a:latin typeface="Tw Cen MT" pitchFamily="34" charset="0"/>
              </a:rPr>
              <a:t>4</a:t>
            </a:r>
            <a:endParaRPr lang="en-US" sz="2000" i="1" dirty="0">
              <a:solidFill>
                <a:schemeClr val="bg1"/>
              </a:solidFill>
            </a:endParaRPr>
          </a:p>
        </p:txBody>
      </p:sp>
    </p:spTree>
    <p:extLst>
      <p:ext uri="{BB962C8B-B14F-4D97-AF65-F5344CB8AC3E}">
        <p14:creationId xmlns:p14="http://schemas.microsoft.com/office/powerpoint/2010/main" val="11984823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340768"/>
            <a:ext cx="5112568" cy="5472608"/>
          </a:xfrm>
        </p:spPr>
        <p:txBody>
          <a:bodyPr>
            <a:noAutofit/>
          </a:bodyPr>
          <a:lstStyle/>
          <a:p>
            <a:pPr algn="r"/>
            <a:r>
              <a:rPr lang="en-US" sz="1600" dirty="0" err="1">
                <a:latin typeface="Arial" panose="020B0604020202020204" pitchFamily="34" charset="0"/>
                <a:cs typeface="Arial" panose="020B0604020202020204" pitchFamily="34" charset="0"/>
              </a:rPr>
              <a:t>Rumusan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Pancasila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secara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resmi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diterima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sebagai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Dasar</a:t>
            </a:r>
            <a:r>
              <a:rPr lang="en-US" sz="1600" dirty="0">
                <a:latin typeface="Arial" panose="020B0604020202020204" pitchFamily="34" charset="0"/>
                <a:cs typeface="Arial" panose="020B0604020202020204" pitchFamily="34" charset="0"/>
              </a:rPr>
              <a:t> Negara </a:t>
            </a:r>
            <a:r>
              <a:rPr lang="en-US" sz="1600" dirty="0" err="1">
                <a:latin typeface="Arial" panose="020B0604020202020204" pitchFamily="34" charset="0"/>
                <a:cs typeface="Arial" panose="020B0604020202020204" pitchFamily="34" charset="0"/>
              </a:rPr>
              <a:t>dan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pernah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ditetapkan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dalam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beberapa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dokumen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sebagai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berikut</a:t>
            </a:r>
            <a:r>
              <a:rPr lang="en-US" sz="1600" dirty="0">
                <a:latin typeface="Arial" panose="020B0604020202020204" pitchFamily="34" charset="0"/>
                <a:cs typeface="Arial" panose="020B0604020202020204" pitchFamily="34" charset="0"/>
              </a:rPr>
              <a:t>:</a:t>
            </a: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Rumusan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Pertama</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Piagam</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Jakarta,  </a:t>
            </a:r>
            <a:r>
              <a:rPr lang="en-US" sz="1600" dirty="0">
                <a:latin typeface="Arial" panose="020B0604020202020204" pitchFamily="34" charset="0"/>
                <a:cs typeface="Arial" panose="020B0604020202020204" pitchFamily="34" charset="0"/>
              </a:rPr>
              <a:t>22 </a:t>
            </a:r>
            <a:r>
              <a:rPr lang="en-US" sz="1600" dirty="0" err="1">
                <a:latin typeface="Arial" panose="020B0604020202020204" pitchFamily="34" charset="0"/>
                <a:cs typeface="Arial" panose="020B0604020202020204" pitchFamily="34" charset="0"/>
              </a:rPr>
              <a:t>Juni</a:t>
            </a:r>
            <a:r>
              <a:rPr lang="en-US" sz="1600" dirty="0">
                <a:latin typeface="Arial" panose="020B0604020202020204" pitchFamily="34" charset="0"/>
                <a:cs typeface="Arial" panose="020B0604020202020204" pitchFamily="34" charset="0"/>
              </a:rPr>
              <a:t> 1945</a:t>
            </a:r>
            <a:br>
              <a:rPr lang="en-US" sz="1600" dirty="0">
                <a:latin typeface="Arial" panose="020B0604020202020204" pitchFamily="34" charset="0"/>
                <a:cs typeface="Arial" panose="020B0604020202020204" pitchFamily="34" charset="0"/>
              </a:rPr>
            </a:b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Rumusan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Kedua</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Pembukaan</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UUD,18 Agustus1945</a:t>
            </a:r>
            <a:r>
              <a:rPr lang="en-US" sz="1600" dirty="0">
                <a:latin typeface="Arial" panose="020B0604020202020204" pitchFamily="34" charset="0"/>
                <a:cs typeface="Arial" panose="020B0604020202020204" pitchFamily="34" charset="0"/>
              </a:rPr>
              <a:t>.</a:t>
            </a:r>
            <a:br>
              <a:rPr lang="en-US" sz="1600" dirty="0">
                <a:latin typeface="Arial" panose="020B0604020202020204" pitchFamily="34" charset="0"/>
                <a:cs typeface="Arial" panose="020B0604020202020204" pitchFamily="34" charset="0"/>
              </a:rPr>
            </a:b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Rumusan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Ketiga</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Mukaddimah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Konstitusi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Republik</a:t>
            </a:r>
            <a:r>
              <a:rPr lang="en-US" sz="1600" dirty="0">
                <a:latin typeface="Arial" panose="020B0604020202020204" pitchFamily="34" charset="0"/>
                <a:cs typeface="Arial" panose="020B0604020202020204" pitchFamily="34" charset="0"/>
              </a:rPr>
              <a:t> Indonesia </a:t>
            </a:r>
            <a:r>
              <a:rPr lang="en-US" sz="1600" dirty="0" err="1" smtClean="0">
                <a:latin typeface="Arial" panose="020B0604020202020204" pitchFamily="34" charset="0"/>
                <a:cs typeface="Arial" panose="020B0604020202020204" pitchFamily="34" charset="0"/>
              </a:rPr>
              <a:t>Serikat</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27 </a:t>
            </a:r>
            <a:r>
              <a:rPr lang="en-US" sz="1600" dirty="0" err="1">
                <a:latin typeface="Arial" panose="020B0604020202020204" pitchFamily="34" charset="0"/>
                <a:cs typeface="Arial" panose="020B0604020202020204" pitchFamily="34" charset="0"/>
              </a:rPr>
              <a:t>Desember</a:t>
            </a:r>
            <a:r>
              <a:rPr lang="en-US" sz="1600" dirty="0">
                <a:latin typeface="Arial" panose="020B0604020202020204" pitchFamily="34" charset="0"/>
                <a:cs typeface="Arial" panose="020B0604020202020204" pitchFamily="34" charset="0"/>
              </a:rPr>
              <a:t> 1949</a:t>
            </a:r>
            <a:br>
              <a:rPr lang="en-US" sz="1600" dirty="0">
                <a:latin typeface="Arial" panose="020B0604020202020204" pitchFamily="34" charset="0"/>
                <a:cs typeface="Arial" panose="020B0604020202020204" pitchFamily="34" charset="0"/>
              </a:rPr>
            </a:b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Rumusan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empat</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Mukaddimah</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UUDS,</a:t>
            </a: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15 </a:t>
            </a:r>
            <a:r>
              <a:rPr lang="en-US" sz="1600" dirty="0" err="1">
                <a:latin typeface="Arial" panose="020B0604020202020204" pitchFamily="34" charset="0"/>
                <a:cs typeface="Arial" panose="020B0604020202020204" pitchFamily="34" charset="0"/>
              </a:rPr>
              <a:t>Agustus</a:t>
            </a:r>
            <a:r>
              <a:rPr lang="en-US" sz="1600" dirty="0">
                <a:latin typeface="Arial" panose="020B0604020202020204" pitchFamily="34" charset="0"/>
                <a:cs typeface="Arial" panose="020B0604020202020204" pitchFamily="34" charset="0"/>
              </a:rPr>
              <a:t> 1950</a:t>
            </a: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Rumusan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Kelima</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Merupakan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rumusan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kedua</a:t>
            </a:r>
            <a:r>
              <a:rPr lang="en-US" sz="1600" dirty="0">
                <a:latin typeface="Arial" panose="020B0604020202020204" pitchFamily="34" charset="0"/>
                <a:cs typeface="Arial" panose="020B0604020202020204" pitchFamily="34" charset="0"/>
              </a:rPr>
              <a:t> yang </a:t>
            </a:r>
            <a:r>
              <a:rPr lang="en-US" sz="1600" dirty="0" err="1">
                <a:latin typeface="Arial" panose="020B0604020202020204" pitchFamily="34" charset="0"/>
                <a:cs typeface="Arial" panose="020B0604020202020204" pitchFamily="34" charset="0"/>
              </a:rPr>
              <a:t>dijiwai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oleh</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Rumusan</a:t>
            </a:r>
            <a:r>
              <a:rPr lang="en-US" sz="1600" dirty="0" smtClean="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Pertama</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a:t>
            </a:r>
            <a:r>
              <a:rPr lang="en-US" sz="1600" dirty="0" err="1" smtClean="0">
                <a:latin typeface="Arial" panose="020B0604020202020204" pitchFamily="34" charset="0"/>
                <a:cs typeface="Arial" panose="020B0604020202020204" pitchFamily="34" charset="0"/>
              </a:rPr>
              <a:t>Dekrit</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Presiden</a:t>
            </a:r>
            <a:r>
              <a:rPr lang="en-US" sz="1600" dirty="0">
                <a:latin typeface="Arial" panose="020B0604020202020204" pitchFamily="34" charset="0"/>
                <a:cs typeface="Arial" panose="020B0604020202020204" pitchFamily="34" charset="0"/>
              </a:rPr>
              <a:t> 5 </a:t>
            </a:r>
            <a:r>
              <a:rPr lang="en-US" sz="1600" dirty="0" err="1">
                <a:latin typeface="Arial" panose="020B0604020202020204" pitchFamily="34" charset="0"/>
                <a:cs typeface="Arial" panose="020B0604020202020204" pitchFamily="34" charset="0"/>
              </a:rPr>
              <a:t>Juli</a:t>
            </a:r>
            <a:r>
              <a:rPr lang="en-US" sz="1600" dirty="0">
                <a:latin typeface="Arial" panose="020B0604020202020204" pitchFamily="34" charset="0"/>
                <a:cs typeface="Arial" panose="020B0604020202020204" pitchFamily="34" charset="0"/>
              </a:rPr>
              <a:t> 1959).</a:t>
            </a:r>
            <a:r>
              <a:rPr lang="id-ID" sz="1600" dirty="0">
                <a:latin typeface="Arial" panose="020B0604020202020204" pitchFamily="34" charset="0"/>
                <a:cs typeface="Arial" panose="020B0604020202020204" pitchFamily="34" charset="0"/>
              </a:rPr>
              <a:t/>
            </a:r>
            <a:br>
              <a:rPr lang="id-ID" sz="1600" dirty="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Title 1"/>
          <p:cNvSpPr txBox="1">
            <a:spLocks/>
          </p:cNvSpPr>
          <p:nvPr/>
        </p:nvSpPr>
        <p:spPr>
          <a:xfrm>
            <a:off x="72008" y="188640"/>
            <a:ext cx="5004048" cy="93693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en-US" sz="3700" b="1" dirty="0">
                <a:latin typeface="Tw Cen MT" pitchFamily="34" charset="0"/>
              </a:rPr>
              <a:t>DINAMIKA PANCASILA</a:t>
            </a:r>
            <a:r>
              <a:rPr lang="en-US" sz="2000" b="1" dirty="0">
                <a:latin typeface="Tw Cen MT" pitchFamily="34" charset="0"/>
              </a:rPr>
              <a:t> </a:t>
            </a:r>
            <a:endParaRPr lang="en-US" sz="2000" b="1" dirty="0" smtClean="0">
              <a:latin typeface="Tw Cen MT" pitchFamily="34" charset="0"/>
            </a:endParaRPr>
          </a:p>
          <a:p>
            <a:pPr algn="r"/>
            <a:r>
              <a:rPr lang="en-US" sz="2000" dirty="0" err="1" smtClean="0">
                <a:latin typeface="Times New Roman" pitchFamily="18" charset="0"/>
                <a:cs typeface="Times New Roman" pitchFamily="18" charset="0"/>
              </a:rPr>
              <a:t>Jaman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Kemerdekaan</a:t>
            </a:r>
            <a:r>
              <a:rPr lang="en-US" sz="2000" dirty="0" smtClean="0">
                <a:latin typeface="Times New Roman" pitchFamily="18" charset="0"/>
                <a:cs typeface="Times New Roman" pitchFamily="18" charset="0"/>
              </a:rPr>
              <a:t> Dan</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Orde</a:t>
            </a:r>
            <a:r>
              <a:rPr lang="en-US" sz="2000" dirty="0" smtClean="0">
                <a:latin typeface="Times New Roman" pitchFamily="18" charset="0"/>
                <a:cs typeface="Times New Roman" pitchFamily="18" charset="0"/>
              </a:rPr>
              <a:t> Lama</a:t>
            </a:r>
            <a:endParaRPr lang="id-ID" sz="2000" dirty="0">
              <a:latin typeface="Times New Roman" pitchFamily="18" charset="0"/>
              <a:cs typeface="Times New Roman" pitchFamily="18" charset="0"/>
            </a:endParaRPr>
          </a:p>
        </p:txBody>
      </p:sp>
    </p:spTree>
    <p:extLst>
      <p:ext uri="{BB962C8B-B14F-4D97-AF65-F5344CB8AC3E}">
        <p14:creationId xmlns:p14="http://schemas.microsoft.com/office/powerpoint/2010/main" val="2109652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709414"/>
            <a:ext cx="4642338" cy="5311873"/>
          </a:xfrm>
        </p:spPr>
        <p:txBody>
          <a:bodyPr>
            <a:normAutofit/>
          </a:bodyPr>
          <a:lstStyle/>
          <a:p>
            <a:pPr algn="r">
              <a:lnSpc>
                <a:spcPct val="80000"/>
              </a:lnSpc>
            </a:pPr>
            <a:r>
              <a:rPr lang="en-US" sz="4000" b="1" dirty="0" smtClean="0">
                <a:latin typeface="Tw Cen MT" pitchFamily="34" charset="0"/>
              </a:rPr>
              <a:t/>
            </a:r>
            <a:br>
              <a:rPr lang="en-US" sz="4000" b="1" dirty="0" smtClean="0">
                <a:latin typeface="Tw Cen MT" pitchFamily="34" charset="0"/>
              </a:rPr>
            </a:br>
            <a:r>
              <a:rPr lang="en-US" sz="4000" b="1" dirty="0" smtClean="0">
                <a:latin typeface="Tw Cen MT" pitchFamily="34" charset="0"/>
              </a:rPr>
              <a:t/>
            </a:r>
            <a:br>
              <a:rPr lang="en-US" sz="4000" b="1" dirty="0" smtClean="0">
                <a:latin typeface="Tw Cen MT" pitchFamily="34" charset="0"/>
              </a:rPr>
            </a:br>
            <a:r>
              <a:rPr lang="en-US" sz="1800" dirty="0" err="1">
                <a:solidFill>
                  <a:srgbClr val="C00000"/>
                </a:solidFill>
              </a:rPr>
              <a:t>Pancasila</a:t>
            </a:r>
            <a:r>
              <a:rPr lang="en-US" sz="1800" dirty="0">
                <a:solidFill>
                  <a:srgbClr val="C00000"/>
                </a:solidFill>
              </a:rPr>
              <a:t> </a:t>
            </a:r>
            <a:r>
              <a:rPr lang="en-US" sz="1800" dirty="0" err="1">
                <a:solidFill>
                  <a:srgbClr val="C00000"/>
                </a:solidFill>
              </a:rPr>
              <a:t>telah</a:t>
            </a:r>
            <a:r>
              <a:rPr lang="en-US" sz="1800" dirty="0">
                <a:solidFill>
                  <a:srgbClr val="C00000"/>
                </a:solidFill>
              </a:rPr>
              <a:t> </a:t>
            </a:r>
            <a:r>
              <a:rPr lang="en-US" sz="1800" dirty="0" err="1">
                <a:solidFill>
                  <a:srgbClr val="C00000"/>
                </a:solidFill>
              </a:rPr>
              <a:t>mengalami</a:t>
            </a:r>
            <a:r>
              <a:rPr lang="en-US" sz="1800" dirty="0">
                <a:solidFill>
                  <a:srgbClr val="C00000"/>
                </a:solidFill>
              </a:rPr>
              <a:t> </a:t>
            </a:r>
            <a:r>
              <a:rPr lang="en-US" sz="1800" dirty="0" err="1">
                <a:solidFill>
                  <a:srgbClr val="C00000"/>
                </a:solidFill>
              </a:rPr>
              <a:t>pasang</a:t>
            </a:r>
            <a:r>
              <a:rPr lang="en-US" sz="1800" dirty="0">
                <a:solidFill>
                  <a:srgbClr val="C00000"/>
                </a:solidFill>
              </a:rPr>
              <a:t> </a:t>
            </a:r>
            <a:r>
              <a:rPr lang="en-US" sz="1800" dirty="0" err="1">
                <a:solidFill>
                  <a:srgbClr val="C00000"/>
                </a:solidFill>
              </a:rPr>
              <a:t>surut</a:t>
            </a:r>
            <a:r>
              <a:rPr lang="en-US" sz="1800" dirty="0">
                <a:solidFill>
                  <a:srgbClr val="C00000"/>
                </a:solidFill>
              </a:rPr>
              <a:t> yang </a:t>
            </a:r>
            <a:r>
              <a:rPr lang="en-US" sz="1800" dirty="0" err="1">
                <a:solidFill>
                  <a:srgbClr val="C00000"/>
                </a:solidFill>
              </a:rPr>
              <a:t>kondisinya</a:t>
            </a:r>
            <a:r>
              <a:rPr lang="en-US" sz="1800" dirty="0">
                <a:solidFill>
                  <a:srgbClr val="C00000"/>
                </a:solidFill>
              </a:rPr>
              <a:t> </a:t>
            </a:r>
            <a:r>
              <a:rPr lang="en-US" sz="1800" dirty="0" err="1">
                <a:solidFill>
                  <a:srgbClr val="C00000"/>
                </a:solidFill>
              </a:rPr>
              <a:t>tergantung</a:t>
            </a:r>
            <a:r>
              <a:rPr lang="en-US" sz="1800" dirty="0">
                <a:solidFill>
                  <a:srgbClr val="C00000"/>
                </a:solidFill>
              </a:rPr>
              <a:t> </a:t>
            </a:r>
            <a:r>
              <a:rPr lang="en-US" sz="1800" dirty="0" err="1">
                <a:solidFill>
                  <a:srgbClr val="C00000"/>
                </a:solidFill>
              </a:rPr>
              <a:t>pada</a:t>
            </a:r>
            <a:r>
              <a:rPr lang="en-US" sz="1800" dirty="0">
                <a:solidFill>
                  <a:srgbClr val="C00000"/>
                </a:solidFill>
              </a:rPr>
              <a:t> </a:t>
            </a:r>
            <a:r>
              <a:rPr lang="en-US" sz="1800" dirty="0" err="1">
                <a:solidFill>
                  <a:srgbClr val="C00000"/>
                </a:solidFill>
              </a:rPr>
              <a:t>kondisi</a:t>
            </a:r>
            <a:r>
              <a:rPr lang="en-US" sz="1800" dirty="0">
                <a:solidFill>
                  <a:srgbClr val="C00000"/>
                </a:solidFill>
              </a:rPr>
              <a:t> </a:t>
            </a:r>
            <a:r>
              <a:rPr lang="en-US" sz="1800" dirty="0" err="1">
                <a:solidFill>
                  <a:srgbClr val="C00000"/>
                </a:solidFill>
              </a:rPr>
              <a:t>politik</a:t>
            </a:r>
            <a:r>
              <a:rPr lang="en-US" sz="1800" dirty="0">
                <a:solidFill>
                  <a:srgbClr val="C00000"/>
                </a:solidFill>
              </a:rPr>
              <a:t> </a:t>
            </a:r>
            <a:r>
              <a:rPr lang="en-US" sz="1800" dirty="0" err="1">
                <a:solidFill>
                  <a:srgbClr val="C00000"/>
                </a:solidFill>
              </a:rPr>
              <a:t>dan</a:t>
            </a:r>
            <a:r>
              <a:rPr lang="en-US" sz="1800" dirty="0">
                <a:solidFill>
                  <a:srgbClr val="C00000"/>
                </a:solidFill>
              </a:rPr>
              <a:t> </a:t>
            </a:r>
            <a:r>
              <a:rPr lang="en-US" sz="1800" dirty="0" err="1">
                <a:solidFill>
                  <a:srgbClr val="C00000"/>
                </a:solidFill>
              </a:rPr>
              <a:t>pemerintahan</a:t>
            </a:r>
            <a:r>
              <a:rPr lang="en-US" sz="1800" dirty="0">
                <a:solidFill>
                  <a:srgbClr val="C00000"/>
                </a:solidFill>
              </a:rPr>
              <a:t> yang </a:t>
            </a:r>
            <a:r>
              <a:rPr lang="en-US" sz="1800" dirty="0" err="1">
                <a:solidFill>
                  <a:srgbClr val="C00000"/>
                </a:solidFill>
              </a:rPr>
              <a:t>ada</a:t>
            </a:r>
            <a:r>
              <a:rPr lang="en-US" sz="1800" dirty="0">
                <a:solidFill>
                  <a:srgbClr val="C00000"/>
                </a:solidFill>
              </a:rPr>
              <a:t> </a:t>
            </a:r>
            <a:r>
              <a:rPr lang="en-US" sz="1800" dirty="0" err="1">
                <a:solidFill>
                  <a:srgbClr val="C00000"/>
                </a:solidFill>
              </a:rPr>
              <a:t>pada</a:t>
            </a:r>
            <a:r>
              <a:rPr lang="en-US" sz="1800" dirty="0">
                <a:solidFill>
                  <a:srgbClr val="C00000"/>
                </a:solidFill>
              </a:rPr>
              <a:t> </a:t>
            </a:r>
            <a:r>
              <a:rPr lang="en-US" sz="1800" dirty="0" err="1">
                <a:solidFill>
                  <a:srgbClr val="C00000"/>
                </a:solidFill>
              </a:rPr>
              <a:t>jamannya</a:t>
            </a:r>
            <a:r>
              <a:rPr lang="en-US" sz="1800" dirty="0">
                <a:solidFill>
                  <a:srgbClr val="C00000"/>
                </a:solidFill>
              </a:rPr>
              <a:t> </a:t>
            </a:r>
            <a:r>
              <a:rPr lang="en-US" sz="1800" dirty="0" err="1">
                <a:solidFill>
                  <a:srgbClr val="C00000"/>
                </a:solidFill>
              </a:rPr>
              <a:t>atau</a:t>
            </a:r>
            <a:r>
              <a:rPr lang="en-US" sz="1800" dirty="0">
                <a:solidFill>
                  <a:srgbClr val="C00000"/>
                </a:solidFill>
              </a:rPr>
              <a:t> </a:t>
            </a:r>
            <a:r>
              <a:rPr lang="en-US" sz="1800" dirty="0" err="1">
                <a:solidFill>
                  <a:srgbClr val="C00000"/>
                </a:solidFill>
              </a:rPr>
              <a:t>eranya</a:t>
            </a:r>
            <a:r>
              <a:rPr lang="en-US" sz="1800" dirty="0">
                <a:solidFill>
                  <a:srgbClr val="C00000"/>
                </a:solidFill>
              </a:rPr>
              <a:t>.</a:t>
            </a:r>
            <a:r>
              <a:rPr lang="en-US" sz="1800" dirty="0" smtClean="0">
                <a:latin typeface="Arial" panose="020B0604020202020204" pitchFamily="34" charset="0"/>
              </a:rPr>
              <a:t/>
            </a:r>
            <a:br>
              <a:rPr lang="en-US" sz="1800" dirty="0" smtClean="0">
                <a:latin typeface="Arial" panose="020B0604020202020204" pitchFamily="34" charset="0"/>
              </a:rPr>
            </a:br>
            <a:r>
              <a:rPr lang="en-US" sz="1800" dirty="0">
                <a:latin typeface="Arial" panose="020B0604020202020204" pitchFamily="34" charset="0"/>
              </a:rPr>
              <a:t/>
            </a:r>
            <a:br>
              <a:rPr lang="en-US" sz="1800" dirty="0">
                <a:latin typeface="Arial" panose="020B0604020202020204" pitchFamily="34" charset="0"/>
              </a:rPr>
            </a:br>
            <a:r>
              <a:rPr lang="en-US" sz="1800" dirty="0" err="1">
                <a:solidFill>
                  <a:srgbClr val="C00000"/>
                </a:solidFill>
              </a:rPr>
              <a:t>Pancasila</a:t>
            </a:r>
            <a:r>
              <a:rPr lang="en-US" sz="1800" dirty="0">
                <a:solidFill>
                  <a:srgbClr val="C00000"/>
                </a:solidFill>
              </a:rPr>
              <a:t> </a:t>
            </a:r>
            <a:r>
              <a:rPr lang="en-US" sz="1800" dirty="0" err="1">
                <a:solidFill>
                  <a:srgbClr val="C00000"/>
                </a:solidFill>
              </a:rPr>
              <a:t>bukan</a:t>
            </a:r>
            <a:r>
              <a:rPr lang="en-US" sz="1800" dirty="0">
                <a:solidFill>
                  <a:srgbClr val="C00000"/>
                </a:solidFill>
              </a:rPr>
              <a:t> </a:t>
            </a:r>
            <a:r>
              <a:rPr lang="en-US" sz="1800" dirty="0" err="1">
                <a:solidFill>
                  <a:srgbClr val="C00000"/>
                </a:solidFill>
              </a:rPr>
              <a:t>merupakan</a:t>
            </a:r>
            <a:r>
              <a:rPr lang="en-US" sz="1800" dirty="0">
                <a:solidFill>
                  <a:srgbClr val="C00000"/>
                </a:solidFill>
              </a:rPr>
              <a:t> </a:t>
            </a:r>
            <a:r>
              <a:rPr lang="en-US" sz="1800" dirty="0" err="1">
                <a:solidFill>
                  <a:srgbClr val="C00000"/>
                </a:solidFill>
              </a:rPr>
              <a:t>milik</a:t>
            </a:r>
            <a:r>
              <a:rPr lang="en-US" sz="1800" dirty="0">
                <a:solidFill>
                  <a:srgbClr val="C00000"/>
                </a:solidFill>
              </a:rPr>
              <a:t> </a:t>
            </a:r>
            <a:r>
              <a:rPr lang="en-US" sz="1800" dirty="0" err="1">
                <a:solidFill>
                  <a:srgbClr val="C00000"/>
                </a:solidFill>
              </a:rPr>
              <a:t>atau</a:t>
            </a:r>
            <a:r>
              <a:rPr lang="en-US" sz="1800" dirty="0">
                <a:solidFill>
                  <a:srgbClr val="C00000"/>
                </a:solidFill>
              </a:rPr>
              <a:t> </a:t>
            </a:r>
            <a:r>
              <a:rPr lang="en-US" sz="1800" dirty="0" err="1">
                <a:solidFill>
                  <a:srgbClr val="C00000"/>
                </a:solidFill>
              </a:rPr>
              <a:t>dipengaruhi</a:t>
            </a:r>
            <a:r>
              <a:rPr lang="en-US" sz="1800" dirty="0">
                <a:solidFill>
                  <a:srgbClr val="C00000"/>
                </a:solidFill>
              </a:rPr>
              <a:t> </a:t>
            </a:r>
            <a:r>
              <a:rPr lang="en-US" sz="1800" dirty="0" err="1">
                <a:solidFill>
                  <a:srgbClr val="C00000"/>
                </a:solidFill>
              </a:rPr>
              <a:t>oleh</a:t>
            </a:r>
            <a:r>
              <a:rPr lang="en-US" sz="1800" dirty="0">
                <a:solidFill>
                  <a:srgbClr val="C00000"/>
                </a:solidFill>
              </a:rPr>
              <a:t> </a:t>
            </a:r>
            <a:r>
              <a:rPr lang="en-US" sz="1800" dirty="0" err="1">
                <a:solidFill>
                  <a:srgbClr val="C00000"/>
                </a:solidFill>
              </a:rPr>
              <a:t>suatu</a:t>
            </a:r>
            <a:r>
              <a:rPr lang="en-US" sz="1800" dirty="0">
                <a:solidFill>
                  <a:srgbClr val="C00000"/>
                </a:solidFill>
              </a:rPr>
              <a:t> era </a:t>
            </a:r>
            <a:r>
              <a:rPr lang="en-US" sz="1800" dirty="0" err="1">
                <a:solidFill>
                  <a:srgbClr val="C00000"/>
                </a:solidFill>
              </a:rPr>
              <a:t>pemerintahan</a:t>
            </a:r>
            <a:r>
              <a:rPr lang="en-US" sz="1800" dirty="0">
                <a:solidFill>
                  <a:srgbClr val="C00000"/>
                </a:solidFill>
              </a:rPr>
              <a:t> </a:t>
            </a:r>
            <a:r>
              <a:rPr lang="en-US" sz="1800" dirty="0" err="1">
                <a:solidFill>
                  <a:srgbClr val="C00000"/>
                </a:solidFill>
              </a:rPr>
              <a:t>atau</a:t>
            </a:r>
            <a:r>
              <a:rPr lang="en-US" sz="1800" dirty="0">
                <a:solidFill>
                  <a:srgbClr val="C00000"/>
                </a:solidFill>
              </a:rPr>
              <a:t> </a:t>
            </a:r>
            <a:r>
              <a:rPr lang="en-US" sz="1800" dirty="0" err="1">
                <a:solidFill>
                  <a:srgbClr val="C00000"/>
                </a:solidFill>
              </a:rPr>
              <a:t>rejim</a:t>
            </a:r>
            <a:r>
              <a:rPr lang="en-US" sz="1800" dirty="0">
                <a:solidFill>
                  <a:srgbClr val="C00000"/>
                </a:solidFill>
              </a:rPr>
              <a:t>.</a:t>
            </a:r>
            <a:r>
              <a:rPr lang="en-US" altLang="en-US" sz="1800" dirty="0" smtClean="0">
                <a:latin typeface="Arial" panose="020B0604020202020204" pitchFamily="34" charset="0"/>
              </a:rPr>
              <a:t/>
            </a:r>
            <a:br>
              <a:rPr lang="en-US" altLang="en-US" sz="1800" dirty="0" smtClean="0">
                <a:latin typeface="Arial" panose="020B0604020202020204" pitchFamily="34" charset="0"/>
              </a:rPr>
            </a:br>
            <a:r>
              <a:rPr lang="id-ID" altLang="ja-JP" sz="1800" b="1" dirty="0" smtClean="0">
                <a:latin typeface="Arial" panose="020B0604020202020204" pitchFamily="34" charset="0"/>
              </a:rPr>
              <a:t> </a:t>
            </a:r>
            <a:r>
              <a:rPr lang="id-ID" altLang="ja-JP" sz="1800" b="1" dirty="0">
                <a:latin typeface="Arial" panose="020B0604020202020204" pitchFamily="34" charset="0"/>
              </a:rPr>
              <a:t/>
            </a:r>
            <a:br>
              <a:rPr lang="id-ID" altLang="ja-JP" sz="1800" b="1" dirty="0">
                <a:latin typeface="Arial" panose="020B0604020202020204" pitchFamily="34" charset="0"/>
              </a:rPr>
            </a:br>
            <a:r>
              <a:rPr lang="en-US" sz="1800" dirty="0" err="1">
                <a:solidFill>
                  <a:srgbClr val="C00000"/>
                </a:solidFill>
              </a:rPr>
              <a:t>Pancasila</a:t>
            </a:r>
            <a:r>
              <a:rPr lang="en-US" sz="1800" dirty="0">
                <a:solidFill>
                  <a:srgbClr val="C00000"/>
                </a:solidFill>
              </a:rPr>
              <a:t> </a:t>
            </a:r>
            <a:r>
              <a:rPr lang="en-US" sz="1800" dirty="0" err="1">
                <a:solidFill>
                  <a:srgbClr val="C00000"/>
                </a:solidFill>
              </a:rPr>
              <a:t>bukan</a:t>
            </a:r>
            <a:r>
              <a:rPr lang="en-US" sz="1800" dirty="0">
                <a:solidFill>
                  <a:srgbClr val="C00000"/>
                </a:solidFill>
              </a:rPr>
              <a:t> </a:t>
            </a:r>
            <a:r>
              <a:rPr lang="en-US" sz="1800" dirty="0" err="1">
                <a:solidFill>
                  <a:srgbClr val="C00000"/>
                </a:solidFill>
              </a:rPr>
              <a:t>merupakan</a:t>
            </a:r>
            <a:r>
              <a:rPr lang="en-US" sz="1800" dirty="0">
                <a:solidFill>
                  <a:srgbClr val="C00000"/>
                </a:solidFill>
              </a:rPr>
              <a:t> ornament </a:t>
            </a:r>
            <a:r>
              <a:rPr lang="en-US" sz="1800" dirty="0" err="1">
                <a:solidFill>
                  <a:srgbClr val="C00000"/>
                </a:solidFill>
              </a:rPr>
              <a:t>atau</a:t>
            </a:r>
            <a:r>
              <a:rPr lang="en-US" sz="1800" dirty="0">
                <a:solidFill>
                  <a:srgbClr val="C00000"/>
                </a:solidFill>
              </a:rPr>
              <a:t> </a:t>
            </a:r>
            <a:r>
              <a:rPr lang="en-US" sz="1800" dirty="0" err="1">
                <a:solidFill>
                  <a:srgbClr val="C00000"/>
                </a:solidFill>
              </a:rPr>
              <a:t>alat</a:t>
            </a:r>
            <a:r>
              <a:rPr lang="en-US" sz="1800" dirty="0">
                <a:solidFill>
                  <a:srgbClr val="C00000"/>
                </a:solidFill>
              </a:rPr>
              <a:t> yang </a:t>
            </a:r>
            <a:r>
              <a:rPr lang="en-US" sz="1800" dirty="0" err="1">
                <a:solidFill>
                  <a:srgbClr val="C00000"/>
                </a:solidFill>
              </a:rPr>
              <a:t>digunakan</a:t>
            </a:r>
            <a:r>
              <a:rPr lang="en-US" sz="1800" dirty="0">
                <a:solidFill>
                  <a:srgbClr val="C00000"/>
                </a:solidFill>
              </a:rPr>
              <a:t> </a:t>
            </a:r>
            <a:r>
              <a:rPr lang="en-US" sz="1800" dirty="0" err="1">
                <a:solidFill>
                  <a:srgbClr val="C00000"/>
                </a:solidFill>
              </a:rPr>
              <a:t>untuk</a:t>
            </a:r>
            <a:r>
              <a:rPr lang="en-US" sz="1800" dirty="0">
                <a:solidFill>
                  <a:srgbClr val="C00000"/>
                </a:solidFill>
              </a:rPr>
              <a:t> </a:t>
            </a:r>
            <a:r>
              <a:rPr lang="en-US" sz="1800" dirty="0" err="1">
                <a:solidFill>
                  <a:srgbClr val="C00000"/>
                </a:solidFill>
              </a:rPr>
              <a:t>menjatuhkan</a:t>
            </a:r>
            <a:r>
              <a:rPr lang="en-US" sz="1800" dirty="0">
                <a:solidFill>
                  <a:srgbClr val="C00000"/>
                </a:solidFill>
              </a:rPr>
              <a:t> </a:t>
            </a:r>
            <a:r>
              <a:rPr lang="en-US" sz="1800" dirty="0" err="1">
                <a:solidFill>
                  <a:srgbClr val="C00000"/>
                </a:solidFill>
              </a:rPr>
              <a:t>rejim</a:t>
            </a:r>
            <a:r>
              <a:rPr lang="en-US" sz="1800" dirty="0">
                <a:solidFill>
                  <a:srgbClr val="C00000"/>
                </a:solidFill>
              </a:rPr>
              <a:t> </a:t>
            </a:r>
            <a:r>
              <a:rPr lang="en-US" sz="1800" dirty="0" err="1">
                <a:solidFill>
                  <a:srgbClr val="C00000"/>
                </a:solidFill>
              </a:rPr>
              <a:t>atau</a:t>
            </a:r>
            <a:r>
              <a:rPr lang="en-US" sz="1800" dirty="0">
                <a:solidFill>
                  <a:srgbClr val="C00000"/>
                </a:solidFill>
              </a:rPr>
              <a:t> </a:t>
            </a:r>
            <a:r>
              <a:rPr lang="en-US" sz="1800" dirty="0" err="1">
                <a:solidFill>
                  <a:srgbClr val="C00000"/>
                </a:solidFill>
              </a:rPr>
              <a:t>pemerintahan</a:t>
            </a:r>
            <a:r>
              <a:rPr lang="en-US" sz="1800" dirty="0">
                <a:solidFill>
                  <a:srgbClr val="C00000"/>
                </a:solidFill>
              </a:rPr>
              <a:t> yang </a:t>
            </a:r>
            <a:r>
              <a:rPr lang="en-US" sz="1800" dirty="0" err="1">
                <a:solidFill>
                  <a:srgbClr val="C00000"/>
                </a:solidFill>
              </a:rPr>
              <a:t>sedang</a:t>
            </a:r>
            <a:r>
              <a:rPr lang="en-US" sz="1800" dirty="0">
                <a:solidFill>
                  <a:srgbClr val="C00000"/>
                </a:solidFill>
              </a:rPr>
              <a:t> </a:t>
            </a:r>
            <a:r>
              <a:rPr lang="en-US" sz="1800" dirty="0" err="1">
                <a:solidFill>
                  <a:srgbClr val="C00000"/>
                </a:solidFill>
              </a:rPr>
              <a:t>berjalan</a:t>
            </a:r>
            <a:r>
              <a:rPr lang="en-US" sz="1800" dirty="0" smtClean="0">
                <a:solidFill>
                  <a:srgbClr val="C00000"/>
                </a:solidFill>
              </a:rPr>
              <a:t>.</a:t>
            </a:r>
            <a:br>
              <a:rPr lang="en-US" sz="1800" dirty="0" smtClean="0">
                <a:solidFill>
                  <a:srgbClr val="C00000"/>
                </a:solidFill>
              </a:rPr>
            </a:br>
            <a:r>
              <a:rPr lang="en-US" sz="1800" dirty="0">
                <a:solidFill>
                  <a:srgbClr val="C00000"/>
                </a:solidFill>
              </a:rPr>
              <a:t/>
            </a:r>
            <a:br>
              <a:rPr lang="en-US" sz="1800" dirty="0">
                <a:solidFill>
                  <a:srgbClr val="C00000"/>
                </a:solidFill>
              </a:rPr>
            </a:br>
            <a:r>
              <a:rPr lang="en-US" sz="1800" dirty="0" err="1">
                <a:solidFill>
                  <a:srgbClr val="C00000"/>
                </a:solidFill>
              </a:rPr>
              <a:t>Pancasila</a:t>
            </a:r>
            <a:r>
              <a:rPr lang="en-US" sz="1800" dirty="0">
                <a:solidFill>
                  <a:srgbClr val="C00000"/>
                </a:solidFill>
              </a:rPr>
              <a:t> </a:t>
            </a:r>
            <a:r>
              <a:rPr lang="en-US" sz="1800" dirty="0" err="1">
                <a:solidFill>
                  <a:srgbClr val="C00000"/>
                </a:solidFill>
              </a:rPr>
              <a:t>bukan</a:t>
            </a:r>
            <a:r>
              <a:rPr lang="en-US" sz="1800" dirty="0">
                <a:solidFill>
                  <a:srgbClr val="C00000"/>
                </a:solidFill>
              </a:rPr>
              <a:t> </a:t>
            </a:r>
            <a:r>
              <a:rPr lang="en-US" sz="1800" dirty="0" err="1">
                <a:solidFill>
                  <a:srgbClr val="C00000"/>
                </a:solidFill>
              </a:rPr>
              <a:t>merupakan</a:t>
            </a:r>
            <a:r>
              <a:rPr lang="en-US" sz="1800" dirty="0">
                <a:solidFill>
                  <a:srgbClr val="C00000"/>
                </a:solidFill>
              </a:rPr>
              <a:t> </a:t>
            </a:r>
            <a:r>
              <a:rPr lang="en-US" sz="1800" dirty="0" err="1">
                <a:solidFill>
                  <a:srgbClr val="C00000"/>
                </a:solidFill>
              </a:rPr>
              <a:t>representasi</a:t>
            </a:r>
            <a:r>
              <a:rPr lang="en-US" sz="1800" dirty="0">
                <a:solidFill>
                  <a:srgbClr val="C00000"/>
                </a:solidFill>
              </a:rPr>
              <a:t> </a:t>
            </a:r>
            <a:r>
              <a:rPr lang="en-US" sz="1800" dirty="0" err="1">
                <a:solidFill>
                  <a:srgbClr val="C00000"/>
                </a:solidFill>
              </a:rPr>
              <a:t>dari</a:t>
            </a:r>
            <a:r>
              <a:rPr lang="en-US" sz="1800" dirty="0">
                <a:solidFill>
                  <a:srgbClr val="C00000"/>
                </a:solidFill>
              </a:rPr>
              <a:t> </a:t>
            </a:r>
            <a:r>
              <a:rPr lang="en-US" sz="1800" dirty="0" err="1">
                <a:solidFill>
                  <a:srgbClr val="C00000"/>
                </a:solidFill>
              </a:rPr>
              <a:t>segolongan</a:t>
            </a:r>
            <a:r>
              <a:rPr lang="en-US" sz="1800" dirty="0">
                <a:solidFill>
                  <a:srgbClr val="C00000"/>
                </a:solidFill>
              </a:rPr>
              <a:t> orang </a:t>
            </a:r>
            <a:r>
              <a:rPr lang="en-US" sz="1800" dirty="0" err="1">
                <a:solidFill>
                  <a:srgbClr val="C00000"/>
                </a:solidFill>
              </a:rPr>
              <a:t>atau</a:t>
            </a:r>
            <a:r>
              <a:rPr lang="en-US" sz="1800" dirty="0">
                <a:solidFill>
                  <a:srgbClr val="C00000"/>
                </a:solidFill>
              </a:rPr>
              <a:t> </a:t>
            </a:r>
            <a:r>
              <a:rPr lang="en-US" sz="1800" dirty="0" err="1">
                <a:solidFill>
                  <a:srgbClr val="C00000"/>
                </a:solidFill>
              </a:rPr>
              <a:t>kelompok</a:t>
            </a:r>
            <a:r>
              <a:rPr lang="en-US" sz="1800" dirty="0">
                <a:solidFill>
                  <a:srgbClr val="C00000"/>
                </a:solidFill>
              </a:rPr>
              <a:t> orang </a:t>
            </a:r>
            <a:r>
              <a:rPr lang="en-US" sz="1800" dirty="0" err="1">
                <a:solidFill>
                  <a:srgbClr val="C00000"/>
                </a:solidFill>
              </a:rPr>
              <a:t>pada</a:t>
            </a:r>
            <a:r>
              <a:rPr lang="en-US" sz="1800" dirty="0">
                <a:solidFill>
                  <a:srgbClr val="C00000"/>
                </a:solidFill>
              </a:rPr>
              <a:t> </a:t>
            </a:r>
            <a:r>
              <a:rPr lang="en-US" sz="1800" dirty="0" err="1">
                <a:solidFill>
                  <a:srgbClr val="C00000"/>
                </a:solidFill>
              </a:rPr>
              <a:t>jamannya</a:t>
            </a:r>
            <a:r>
              <a:rPr lang="en-US" sz="1800" dirty="0">
                <a:solidFill>
                  <a:srgbClr val="C00000"/>
                </a:solidFill>
              </a:rPr>
              <a:t>.</a:t>
            </a:r>
            <a:r>
              <a:rPr lang="en-US" sz="1800" dirty="0"/>
              <a:t/>
            </a:r>
            <a:br>
              <a:rPr lang="en-US" sz="1800" dirty="0"/>
            </a:br>
            <a:endParaRPr lang="id-ID" sz="18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Title 1"/>
          <p:cNvSpPr txBox="1">
            <a:spLocks/>
          </p:cNvSpPr>
          <p:nvPr/>
        </p:nvSpPr>
        <p:spPr>
          <a:xfrm>
            <a:off x="72008" y="547850"/>
            <a:ext cx="5004048" cy="93693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en-US" sz="3700" b="1" dirty="0">
                <a:latin typeface="Tw Cen MT" pitchFamily="34" charset="0"/>
              </a:rPr>
              <a:t>DINAMIKA PANCASILA</a:t>
            </a:r>
            <a:r>
              <a:rPr lang="en-US" sz="2000" b="1" dirty="0">
                <a:latin typeface="Tw Cen MT" pitchFamily="34" charset="0"/>
              </a:rPr>
              <a:t> </a:t>
            </a:r>
            <a:endParaRPr lang="en-US" sz="2000" b="1" dirty="0" smtClean="0">
              <a:latin typeface="Tw Cen MT" pitchFamily="34" charset="0"/>
            </a:endParaRPr>
          </a:p>
          <a:p>
            <a:pPr algn="r"/>
            <a:r>
              <a:rPr lang="en-US" sz="2000" dirty="0" err="1" smtClean="0">
                <a:latin typeface="Times New Roman" pitchFamily="18" charset="0"/>
                <a:cs typeface="Times New Roman" pitchFamily="18" charset="0"/>
              </a:rPr>
              <a:t>Jaman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Kemerdekaan</a:t>
            </a:r>
            <a:r>
              <a:rPr lang="en-US" sz="2000" dirty="0" smtClean="0">
                <a:latin typeface="Times New Roman" pitchFamily="18" charset="0"/>
                <a:cs typeface="Times New Roman" pitchFamily="18" charset="0"/>
              </a:rPr>
              <a:t> Dan</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Orde</a:t>
            </a:r>
            <a:r>
              <a:rPr lang="en-US" sz="2000" dirty="0" smtClean="0">
                <a:latin typeface="Times New Roman" pitchFamily="18" charset="0"/>
                <a:cs typeface="Times New Roman" pitchFamily="18" charset="0"/>
              </a:rPr>
              <a:t> Lama</a:t>
            </a:r>
            <a:endParaRPr lang="id-ID" sz="2000" dirty="0">
              <a:latin typeface="Times New Roman" pitchFamily="18" charset="0"/>
              <a:cs typeface="Times New Roman" pitchFamily="18" charset="0"/>
            </a:endParaRPr>
          </a:p>
        </p:txBody>
      </p:sp>
    </p:spTree>
    <p:extLst>
      <p:ext uri="{BB962C8B-B14F-4D97-AF65-F5344CB8AC3E}">
        <p14:creationId xmlns:p14="http://schemas.microsoft.com/office/powerpoint/2010/main" val="1890347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n 8"/>
          <p:cNvSpPr/>
          <p:nvPr/>
        </p:nvSpPr>
        <p:spPr>
          <a:xfrm>
            <a:off x="5857884" y="3071810"/>
            <a:ext cx="714380" cy="171451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Can 7"/>
          <p:cNvSpPr/>
          <p:nvPr/>
        </p:nvSpPr>
        <p:spPr>
          <a:xfrm>
            <a:off x="4357686" y="3071810"/>
            <a:ext cx="714380" cy="171451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Can 5"/>
          <p:cNvSpPr/>
          <p:nvPr/>
        </p:nvSpPr>
        <p:spPr>
          <a:xfrm>
            <a:off x="2928926" y="3071810"/>
            <a:ext cx="714380" cy="171451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ounded Rectangle 9"/>
          <p:cNvSpPr/>
          <p:nvPr/>
        </p:nvSpPr>
        <p:spPr>
          <a:xfrm>
            <a:off x="2285984" y="4857760"/>
            <a:ext cx="500066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57200" y="274638"/>
            <a:ext cx="8229600" cy="725470"/>
          </a:xfrm>
        </p:spPr>
        <p:txBody>
          <a:bodyPr>
            <a:normAutofit fontScale="90000"/>
          </a:bodyPr>
          <a:lstStyle/>
          <a:p>
            <a:r>
              <a:rPr lang="en-US" dirty="0" smtClean="0"/>
              <a:t/>
            </a:r>
            <a:br>
              <a:rPr lang="en-US" dirty="0" smtClean="0"/>
            </a:br>
            <a:r>
              <a:rPr lang="en-US" u="sng" dirty="0" err="1" smtClean="0">
                <a:latin typeface="Arial" pitchFamily="34" charset="0"/>
                <a:cs typeface="Arial" pitchFamily="34" charset="0"/>
              </a:rPr>
              <a:t>Pancasila</a:t>
            </a:r>
            <a:r>
              <a:rPr lang="en-US" dirty="0" smtClean="0"/>
              <a:t> </a:t>
            </a:r>
            <a:br>
              <a:rPr lang="en-US" dirty="0" smtClean="0"/>
            </a:br>
            <a:endParaRPr lang="id-ID" dirty="0"/>
          </a:p>
        </p:txBody>
      </p:sp>
      <p:sp>
        <p:nvSpPr>
          <p:cNvPr id="5" name="Trapezoid 4"/>
          <p:cNvSpPr/>
          <p:nvPr/>
        </p:nvSpPr>
        <p:spPr>
          <a:xfrm>
            <a:off x="2786050" y="1714488"/>
            <a:ext cx="3786214" cy="1285884"/>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Content Placeholder 2"/>
          <p:cNvSpPr>
            <a:spLocks noGrp="1"/>
          </p:cNvSpPr>
          <p:nvPr>
            <p:ph idx="1"/>
          </p:nvPr>
        </p:nvSpPr>
        <p:spPr>
          <a:xfrm>
            <a:off x="457200" y="1214422"/>
            <a:ext cx="8229600" cy="4911741"/>
          </a:xfrm>
        </p:spPr>
        <p:txBody>
          <a:bodyPr>
            <a:normAutofit fontScale="25000" lnSpcReduction="20000"/>
          </a:bodyPr>
          <a:lstStyle/>
          <a:p>
            <a:pPr>
              <a:buNone/>
            </a:pPr>
            <a:r>
              <a:rPr lang="en-US" sz="1800" dirty="0" smtClean="0"/>
              <a:t>                                                </a:t>
            </a:r>
          </a:p>
          <a:p>
            <a:pPr>
              <a:buNone/>
            </a:pPr>
            <a:r>
              <a:rPr lang="en-US" sz="1800" dirty="0" smtClean="0"/>
              <a:t>                                                        </a:t>
            </a:r>
          </a:p>
          <a:p>
            <a:pPr>
              <a:buNone/>
            </a:pPr>
            <a:r>
              <a:rPr lang="en-US" sz="1800" dirty="0" smtClean="0"/>
              <a:t>                                                          </a:t>
            </a:r>
          </a:p>
          <a:p>
            <a:pPr>
              <a:buNone/>
            </a:pPr>
            <a:r>
              <a:rPr lang="en-US" sz="2400" dirty="0" smtClean="0"/>
              <a:t>                                     </a:t>
            </a:r>
          </a:p>
          <a:p>
            <a:pPr>
              <a:buNone/>
            </a:pPr>
            <a:endParaRPr lang="en-US" sz="2400" dirty="0" smtClean="0"/>
          </a:p>
          <a:p>
            <a:pPr>
              <a:buNone/>
            </a:pPr>
            <a:endParaRPr lang="en-US" sz="4400" dirty="0" smtClean="0"/>
          </a:p>
          <a:p>
            <a:pPr>
              <a:buNone/>
            </a:pPr>
            <a:endParaRPr lang="en-US" sz="8000" dirty="0" smtClean="0"/>
          </a:p>
          <a:p>
            <a:pPr>
              <a:buNone/>
            </a:pPr>
            <a:r>
              <a:rPr lang="en-US" sz="8000" dirty="0" smtClean="0">
                <a:solidFill>
                  <a:schemeClr val="bg1"/>
                </a:solidFill>
              </a:rPr>
              <a:t>                                                      </a:t>
            </a:r>
            <a:r>
              <a:rPr lang="en-US" sz="8000" dirty="0" err="1" smtClean="0">
                <a:solidFill>
                  <a:schemeClr val="bg1"/>
                </a:solidFill>
              </a:rPr>
              <a:t>Kebangsaan</a:t>
            </a:r>
            <a:r>
              <a:rPr lang="en-US" sz="8000" dirty="0" smtClean="0">
                <a:solidFill>
                  <a:schemeClr val="bg1"/>
                </a:solidFill>
              </a:rPr>
              <a:t> Indonesia</a:t>
            </a: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endParaRPr lang="en-US" sz="4400" dirty="0" smtClean="0">
              <a:solidFill>
                <a:schemeClr val="bg1"/>
              </a:solidFill>
            </a:endParaRPr>
          </a:p>
          <a:p>
            <a:pPr>
              <a:buNone/>
            </a:pPr>
            <a:r>
              <a:rPr lang="en-US" sz="5600" dirty="0" smtClean="0">
                <a:latin typeface="Arial" pitchFamily="34" charset="0"/>
                <a:cs typeface="Arial" pitchFamily="34" charset="0"/>
              </a:rPr>
              <a:t>                                           </a:t>
            </a:r>
            <a:r>
              <a:rPr lang="en-US" sz="6400" b="1" dirty="0" smtClean="0">
                <a:latin typeface="Arial" pitchFamily="34" charset="0"/>
                <a:cs typeface="Arial" pitchFamily="34" charset="0"/>
              </a:rPr>
              <a:t>UUD 1945    </a:t>
            </a:r>
            <a:r>
              <a:rPr lang="en-US" sz="6400" b="1" dirty="0" err="1" smtClean="0">
                <a:latin typeface="Arial" pitchFamily="34" charset="0"/>
                <a:cs typeface="Arial" pitchFamily="34" charset="0"/>
              </a:rPr>
              <a:t>Bhinneka</a:t>
            </a:r>
            <a:r>
              <a:rPr lang="en-US" sz="6400" b="1" dirty="0" smtClean="0">
                <a:latin typeface="Arial" pitchFamily="34" charset="0"/>
                <a:cs typeface="Arial" pitchFamily="34" charset="0"/>
              </a:rPr>
              <a:t> Tunggal </a:t>
            </a:r>
            <a:r>
              <a:rPr lang="en-US" sz="6400" b="1" dirty="0" err="1" smtClean="0">
                <a:latin typeface="Arial" pitchFamily="34" charset="0"/>
                <a:cs typeface="Arial" pitchFamily="34" charset="0"/>
              </a:rPr>
              <a:t>Ika</a:t>
            </a:r>
            <a:r>
              <a:rPr lang="en-US" sz="6400" b="1" dirty="0" smtClean="0">
                <a:latin typeface="Arial" pitchFamily="34" charset="0"/>
                <a:cs typeface="Arial" pitchFamily="34" charset="0"/>
              </a:rPr>
              <a:t>   NKR</a:t>
            </a:r>
            <a:r>
              <a:rPr lang="en-US" sz="5600" dirty="0" smtClean="0">
                <a:latin typeface="Arial" pitchFamily="34" charset="0"/>
                <a:cs typeface="Arial" pitchFamily="34" charset="0"/>
              </a:rPr>
              <a:t>I</a:t>
            </a:r>
          </a:p>
          <a:p>
            <a:pPr>
              <a:buNone/>
            </a:pPr>
            <a:r>
              <a:rPr lang="en-US" sz="2400" dirty="0" smtClean="0"/>
              <a:t>                                                                                                                                                                                                                               </a:t>
            </a:r>
          </a:p>
          <a:p>
            <a:pPr>
              <a:buNone/>
            </a:pPr>
            <a:endParaRPr lang="en-US" sz="2400" dirty="0" smtClean="0"/>
          </a:p>
          <a:p>
            <a:pPr>
              <a:buNone/>
            </a:pPr>
            <a:endParaRPr lang="en-US" sz="2400" dirty="0" smtClean="0">
              <a:solidFill>
                <a:schemeClr val="bg1"/>
              </a:solidFill>
            </a:endParaRPr>
          </a:p>
          <a:p>
            <a:pPr>
              <a:buNone/>
            </a:pPr>
            <a:endParaRPr lang="en-US" sz="2400" dirty="0" smtClean="0">
              <a:solidFill>
                <a:schemeClr val="bg1"/>
              </a:solidFill>
            </a:endParaRPr>
          </a:p>
          <a:p>
            <a:pPr>
              <a:buNone/>
            </a:pPr>
            <a:endParaRPr lang="en-US" sz="2400" dirty="0" smtClean="0">
              <a:solidFill>
                <a:schemeClr val="bg1"/>
              </a:solidFill>
            </a:endParaRPr>
          </a:p>
          <a:p>
            <a:pPr>
              <a:buNone/>
            </a:pPr>
            <a:r>
              <a:rPr lang="en-US" sz="2400" dirty="0" smtClean="0">
                <a:solidFill>
                  <a:schemeClr val="bg1"/>
                </a:solidFill>
              </a:rPr>
              <a:t>                                                                       </a:t>
            </a:r>
          </a:p>
          <a:p>
            <a:pPr>
              <a:buNone/>
            </a:pPr>
            <a:endParaRPr lang="en-US" sz="2400" dirty="0" smtClean="0">
              <a:solidFill>
                <a:schemeClr val="bg1"/>
              </a:solidFill>
            </a:endParaRPr>
          </a:p>
          <a:p>
            <a:pPr algn="ctr">
              <a:buNone/>
            </a:pPr>
            <a:r>
              <a:rPr lang="en-US" sz="2400" dirty="0" smtClean="0">
                <a:solidFill>
                  <a:schemeClr val="bg1"/>
                </a:solidFill>
              </a:rPr>
              <a:t>                                                                                 </a:t>
            </a:r>
            <a:r>
              <a:rPr lang="en-US" sz="8600" dirty="0" smtClean="0">
                <a:solidFill>
                  <a:schemeClr val="bg1"/>
                </a:solidFill>
                <a:latin typeface="Arial" pitchFamily="34" charset="0"/>
                <a:cs typeface="Arial" pitchFamily="34" charset="0"/>
              </a:rPr>
              <a:t>                                                                                                                                        PANCASILA</a:t>
            </a:r>
          </a:p>
          <a:p>
            <a:pPr>
              <a:buNone/>
            </a:pPr>
            <a:endParaRPr lang="en-US" sz="2400" dirty="0" smtClean="0">
              <a:solidFill>
                <a:schemeClr val="bg1"/>
              </a:solidFill>
            </a:endParaRPr>
          </a:p>
          <a:p>
            <a:pPr>
              <a:buNone/>
            </a:pPr>
            <a:endParaRPr lang="en-US" sz="2400" dirty="0" smtClean="0"/>
          </a:p>
          <a:p>
            <a:pPr>
              <a:buNone/>
            </a:pPr>
            <a:r>
              <a:rPr lang="en-US" sz="2400" dirty="0" smtClean="0"/>
              <a:t>                                      </a:t>
            </a:r>
          </a:p>
          <a:p>
            <a:endParaRPr lang="en-US" sz="1800" dirty="0" smtClean="0"/>
          </a:p>
          <a:p>
            <a:endParaRPr lang="id-ID" sz="1800" dirty="0"/>
          </a:p>
        </p:txBody>
      </p:sp>
    </p:spTree>
    <p:extLst>
      <p:ext uri="{BB962C8B-B14F-4D97-AF65-F5344CB8AC3E}">
        <p14:creationId xmlns:p14="http://schemas.microsoft.com/office/powerpoint/2010/main" val="396228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1213471"/>
            <a:ext cx="4932040" cy="5311873"/>
          </a:xfrm>
        </p:spPr>
        <p:txBody>
          <a:bodyPr>
            <a:normAutofit/>
          </a:bodyPr>
          <a:lstStyle/>
          <a:p>
            <a:pPr algn="r"/>
            <a:r>
              <a:rPr lang="en-US" sz="1800" dirty="0" err="1" smtClean="0">
                <a:latin typeface="Arial" panose="020B0604020202020204" pitchFamily="34" charset="0"/>
                <a:cs typeface="Arial" panose="020B0604020202020204" pitchFamily="34" charset="0"/>
              </a:rPr>
              <a:t>Pancasila</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dijadikan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sebagai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ideologi</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Politik</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Sebagai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alat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untuk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melegitimasi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setiap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kebijakan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Pemerintah</a:t>
            </a:r>
            <a:r>
              <a:rPr lang="en-US" sz="1800" dirty="0" smtClean="0">
                <a:latin typeface="Arial" panose="020B0604020202020204" pitchFamily="34" charset="0"/>
                <a:cs typeface="Arial" panose="020B0604020202020204" pitchFamily="34" charset="0"/>
              </a:rPr>
              <a:t>,</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Datangnya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arus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globalisasi</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menimbulkan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wacana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Pancasila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dicampuradukkan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dengan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ideologi</a:t>
            </a:r>
            <a:r>
              <a:rPr lang="en-US" sz="1800" dirty="0">
                <a:latin typeface="Arial" panose="020B0604020202020204" pitchFamily="34" charset="0"/>
                <a:cs typeface="Arial" panose="020B0604020202020204" pitchFamily="34" charset="0"/>
              </a:rPr>
              <a:t> lain </a:t>
            </a:r>
            <a:r>
              <a:rPr lang="en-US" sz="1800" dirty="0" err="1">
                <a:latin typeface="Arial" panose="020B0604020202020204" pitchFamily="34" charset="0"/>
                <a:cs typeface="Arial" panose="020B0604020202020204" pitchFamily="34" charset="0"/>
              </a:rPr>
              <a:t>seperti</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Liberalisme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Kapitalisme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Sosialisme</a:t>
            </a:r>
            <a:r>
              <a:rPr lang="en-US" sz="1800" dirty="0">
                <a:latin typeface="Arial" panose="020B0604020202020204" pitchFamily="34" charset="0"/>
                <a:cs typeface="Arial" panose="020B0604020202020204" pitchFamily="34" charset="0"/>
              </a:rPr>
              <a:t>, dam </a:t>
            </a:r>
            <a:r>
              <a:rPr lang="en-US" sz="1800" dirty="0" err="1">
                <a:latin typeface="Arial" panose="020B0604020202020204" pitchFamily="34" charset="0"/>
                <a:cs typeface="Arial" panose="020B0604020202020204" pitchFamily="34" charset="0"/>
              </a:rPr>
              <a:t>sebagainya</a:t>
            </a:r>
            <a:r>
              <a:rPr lang="en-US" sz="1800" dirty="0" smtClean="0">
                <a:latin typeface="Arial" panose="020B0604020202020204" pitchFamily="34" charset="0"/>
                <a:cs typeface="Arial" panose="020B0604020202020204" pitchFamily="34" charset="0"/>
              </a:rPr>
              <a:t>.</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Alat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penguasa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melalui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monopoli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pemaknaan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penafsiran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Pancasila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untuk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melanggengkan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mempertahankan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kekuasaan</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juga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tidak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tak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terbatas</a:t>
            </a:r>
            <a:r>
              <a:rPr lang="en-US" sz="1800" dirty="0">
                <a:latin typeface="Times New Roman" pitchFamily="18" charset="0"/>
                <a:cs typeface="Times New Roman" pitchFamily="18" charset="0"/>
              </a:rPr>
              <a:t>. </a:t>
            </a:r>
            <a:endParaRPr lang="id-ID" sz="1800" dirty="0">
              <a:latin typeface="Times New Roman" pitchFamily="18" charset="0"/>
              <a:cs typeface="Times New Roman" pitchFamily="18"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Title 1"/>
          <p:cNvSpPr txBox="1">
            <a:spLocks/>
          </p:cNvSpPr>
          <p:nvPr/>
        </p:nvSpPr>
        <p:spPr>
          <a:xfrm>
            <a:off x="72008" y="547850"/>
            <a:ext cx="5004048" cy="93693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en-US" sz="3700" b="1" dirty="0">
                <a:latin typeface="Tw Cen MT" pitchFamily="34" charset="0"/>
              </a:rPr>
              <a:t>DINAMIKA PANCASILA</a:t>
            </a:r>
            <a:r>
              <a:rPr lang="en-US" sz="2000" b="1" dirty="0">
                <a:latin typeface="Tw Cen MT" pitchFamily="34" charset="0"/>
              </a:rPr>
              <a:t> </a:t>
            </a:r>
            <a:endParaRPr lang="en-US" sz="2000" b="1" dirty="0" smtClean="0">
              <a:latin typeface="Tw Cen MT" pitchFamily="34" charset="0"/>
            </a:endParaRPr>
          </a:p>
          <a:p>
            <a:pPr algn="r"/>
            <a:r>
              <a:rPr lang="en-US" sz="2000" dirty="0" err="1">
                <a:latin typeface="Times New Roman" pitchFamily="18" charset="0"/>
                <a:cs typeface="Times New Roman" pitchFamily="18" charset="0"/>
              </a:rPr>
              <a:t>Z</a:t>
            </a:r>
            <a:r>
              <a:rPr lang="en-US" sz="2000" dirty="0" err="1" smtClean="0">
                <a:latin typeface="Times New Roman" pitchFamily="18" charset="0"/>
                <a:cs typeface="Times New Roman" pitchFamily="18" charset="0"/>
              </a:rPr>
              <a:t>aman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Orde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Baru</a:t>
            </a:r>
            <a:endParaRPr lang="id-ID" sz="2000" dirty="0">
              <a:latin typeface="Times New Roman" pitchFamily="18" charset="0"/>
              <a:cs typeface="Times New Roman" pitchFamily="18" charset="0"/>
            </a:endParaRPr>
          </a:p>
        </p:txBody>
      </p:sp>
    </p:spTree>
    <p:extLst>
      <p:ext uri="{BB962C8B-B14F-4D97-AF65-F5344CB8AC3E}">
        <p14:creationId xmlns:p14="http://schemas.microsoft.com/office/powerpoint/2010/main" val="10799928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1213471"/>
            <a:ext cx="4932040" cy="5311873"/>
          </a:xfrm>
        </p:spPr>
        <p:txBody>
          <a:bodyPr>
            <a:normAutofit/>
          </a:bodyPr>
          <a:lstStyle/>
          <a:p>
            <a:pPr algn="r"/>
            <a:r>
              <a:rPr lang="en-US" sz="1800" dirty="0" err="1"/>
              <a:t>Pancasila</a:t>
            </a:r>
            <a:r>
              <a:rPr lang="en-US" sz="1800" dirty="0"/>
              <a:t> </a:t>
            </a:r>
            <a:r>
              <a:rPr lang="en-US" sz="1800" dirty="0" err="1"/>
              <a:t>dianggap</a:t>
            </a:r>
            <a:r>
              <a:rPr lang="en-US" sz="1800" dirty="0"/>
              <a:t> </a:t>
            </a:r>
            <a:r>
              <a:rPr lang="en-US" sz="1800" dirty="0" err="1"/>
              <a:t>sebagai</a:t>
            </a:r>
            <a:r>
              <a:rPr lang="en-US" sz="1800" dirty="0"/>
              <a:t> </a:t>
            </a:r>
            <a:r>
              <a:rPr lang="en-US" sz="1800" dirty="0" err="1"/>
              <a:t>alat</a:t>
            </a:r>
            <a:r>
              <a:rPr lang="en-US" sz="1800" dirty="0"/>
              <a:t> </a:t>
            </a:r>
            <a:r>
              <a:rPr lang="en-US" sz="1800" dirty="0" err="1"/>
              <a:t>peninggalan</a:t>
            </a:r>
            <a:r>
              <a:rPr lang="en-US" sz="1800" dirty="0"/>
              <a:t> </a:t>
            </a:r>
            <a:r>
              <a:rPr lang="en-US" sz="1800" dirty="0" err="1"/>
              <a:t>masa</a:t>
            </a:r>
            <a:r>
              <a:rPr lang="en-US" sz="1800" dirty="0"/>
              <a:t> </a:t>
            </a:r>
            <a:r>
              <a:rPr lang="en-US" sz="1800" dirty="0" err="1"/>
              <a:t>orde</a:t>
            </a:r>
            <a:r>
              <a:rPr lang="en-US" sz="1800" dirty="0"/>
              <a:t> </a:t>
            </a:r>
            <a:r>
              <a:rPr lang="en-US" sz="1800" dirty="0" err="1"/>
              <a:t>baru</a:t>
            </a:r>
            <a:r>
              <a:rPr lang="en-US" sz="1800" dirty="0"/>
              <a:t> </a:t>
            </a:r>
            <a:r>
              <a:rPr lang="en-US" sz="1800" dirty="0" err="1" smtClean="0"/>
              <a:t>harus</a:t>
            </a:r>
            <a:r>
              <a:rPr lang="en-US" sz="1800" dirty="0" smtClean="0"/>
              <a:t> </a:t>
            </a:r>
            <a:r>
              <a:rPr lang="en-US" sz="1800" dirty="0" err="1"/>
              <a:t>ditinggalkan</a:t>
            </a:r>
            <a:r>
              <a:rPr lang="en-US" sz="1800" dirty="0"/>
              <a:t> </a:t>
            </a:r>
            <a:r>
              <a:rPr lang="en-US" sz="1800" dirty="0" err="1"/>
              <a:t>karena</a:t>
            </a:r>
            <a:r>
              <a:rPr lang="en-US" sz="1800" dirty="0"/>
              <a:t> </a:t>
            </a:r>
            <a:r>
              <a:rPr lang="en-US" sz="1800" dirty="0" err="1"/>
              <a:t>tidak</a:t>
            </a:r>
            <a:r>
              <a:rPr lang="en-US" sz="1800" dirty="0"/>
              <a:t> </a:t>
            </a:r>
            <a:r>
              <a:rPr lang="en-US" sz="1800" dirty="0" err="1"/>
              <a:t>sesuai</a:t>
            </a:r>
            <a:r>
              <a:rPr lang="en-US" sz="1800" dirty="0"/>
              <a:t> </a:t>
            </a:r>
            <a:r>
              <a:rPr lang="en-US" sz="1800" dirty="0" err="1"/>
              <a:t>dengan</a:t>
            </a:r>
            <a:r>
              <a:rPr lang="en-US" sz="1800" dirty="0"/>
              <a:t> era </a:t>
            </a:r>
            <a:r>
              <a:rPr lang="en-US" sz="1800" dirty="0" err="1"/>
              <a:t>reformasi</a:t>
            </a:r>
            <a:r>
              <a:rPr lang="en-US" sz="1800" dirty="0"/>
              <a:t> yang </a:t>
            </a:r>
            <a:r>
              <a:rPr lang="en-US" sz="1800" dirty="0" err="1"/>
              <a:t>menjunjung</a:t>
            </a:r>
            <a:r>
              <a:rPr lang="en-US" sz="1800" dirty="0"/>
              <a:t> </a:t>
            </a:r>
            <a:r>
              <a:rPr lang="en-US" sz="1800" dirty="0" err="1"/>
              <a:t>tinggi</a:t>
            </a:r>
            <a:r>
              <a:rPr lang="en-US" sz="1800" dirty="0"/>
              <a:t> </a:t>
            </a:r>
            <a:r>
              <a:rPr lang="en-US" sz="1800" dirty="0" err="1"/>
              <a:t>perubahan</a:t>
            </a:r>
            <a:r>
              <a:rPr lang="en-US" sz="1800" dirty="0" smtClean="0">
                <a:latin typeface="Times New Roman" pitchFamily="18" charset="0"/>
                <a:cs typeface="Times New Roman" pitchFamily="18" charset="0"/>
              </a:rPr>
              <a:t>.</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err="1"/>
              <a:t>Masyarakat</a:t>
            </a:r>
            <a:r>
              <a:rPr lang="en-US" sz="1800" dirty="0"/>
              <a:t> </a:t>
            </a:r>
            <a:r>
              <a:rPr lang="en-US" sz="1800" dirty="0" err="1"/>
              <a:t>tidak</a:t>
            </a:r>
            <a:r>
              <a:rPr lang="en-US" sz="1800" dirty="0"/>
              <a:t> </a:t>
            </a:r>
            <a:r>
              <a:rPr lang="en-US" sz="1800" dirty="0" err="1"/>
              <a:t>mau</a:t>
            </a:r>
            <a:r>
              <a:rPr lang="en-US" sz="1800" dirty="0"/>
              <a:t> </a:t>
            </a:r>
            <a:r>
              <a:rPr lang="en-US" sz="1800" dirty="0" err="1"/>
              <a:t>lagi</a:t>
            </a:r>
            <a:r>
              <a:rPr lang="en-US" sz="1800" dirty="0"/>
              <a:t> </a:t>
            </a:r>
            <a:r>
              <a:rPr lang="en-US" sz="1800" dirty="0" err="1"/>
              <a:t>menyikapi</a:t>
            </a:r>
            <a:r>
              <a:rPr lang="en-US" sz="1800" dirty="0"/>
              <a:t> </a:t>
            </a:r>
            <a:r>
              <a:rPr lang="en-US" sz="1800" dirty="0" err="1"/>
              <a:t>Pancasila</a:t>
            </a:r>
            <a:r>
              <a:rPr lang="en-US" sz="1800" dirty="0"/>
              <a:t> </a:t>
            </a:r>
            <a:r>
              <a:rPr lang="en-US" sz="1800" dirty="0" err="1"/>
              <a:t>sebagai</a:t>
            </a:r>
            <a:r>
              <a:rPr lang="en-US" sz="1800" dirty="0"/>
              <a:t> </a:t>
            </a:r>
            <a:r>
              <a:rPr lang="en-US" sz="1800" dirty="0" err="1"/>
              <a:t>ideologi</a:t>
            </a:r>
            <a:r>
              <a:rPr lang="en-US" sz="1800" dirty="0"/>
              <a:t> </a:t>
            </a:r>
            <a:r>
              <a:rPr lang="en-US" sz="1800" dirty="0" err="1"/>
              <a:t>Politik</a:t>
            </a:r>
            <a:r>
              <a:rPr lang="en-US" sz="1800" dirty="0"/>
              <a:t> </a:t>
            </a:r>
            <a:r>
              <a:rPr lang="en-US" sz="1800" dirty="0" err="1"/>
              <a:t>semata</a:t>
            </a:r>
            <a:r>
              <a:rPr lang="en-US" sz="1800" dirty="0"/>
              <a:t> </a:t>
            </a:r>
            <a:r>
              <a:rPr lang="en-US" sz="1800" dirty="0" err="1"/>
              <a:t>atau</a:t>
            </a:r>
            <a:r>
              <a:rPr lang="en-US" sz="1800" dirty="0"/>
              <a:t> </a:t>
            </a:r>
            <a:r>
              <a:rPr lang="en-US" sz="1800" dirty="0" err="1"/>
              <a:t>ideologi</a:t>
            </a:r>
            <a:r>
              <a:rPr lang="en-US" sz="1800" dirty="0"/>
              <a:t> </a:t>
            </a:r>
            <a:r>
              <a:rPr lang="en-US" sz="1800" dirty="0" err="1"/>
              <a:t>murni</a:t>
            </a:r>
            <a:r>
              <a:rPr lang="en-US" sz="1800" dirty="0" smtClean="0"/>
              <a:t>. </a:t>
            </a:r>
            <a:r>
              <a:rPr lang="en-US" sz="1800" dirty="0" err="1" smtClean="0"/>
              <a:t>Harus</a:t>
            </a:r>
            <a:r>
              <a:rPr lang="en-US" sz="1800" dirty="0" smtClean="0"/>
              <a:t> </a:t>
            </a:r>
            <a:r>
              <a:rPr lang="en-US" sz="1800" dirty="0" err="1"/>
              <a:t>ada</a:t>
            </a:r>
            <a:r>
              <a:rPr lang="en-US" sz="1800" dirty="0"/>
              <a:t> </a:t>
            </a:r>
            <a:r>
              <a:rPr lang="en-US" sz="1800" dirty="0" err="1"/>
              <a:t>keseimbangan</a:t>
            </a:r>
            <a:r>
              <a:rPr lang="en-US" sz="1800" dirty="0"/>
              <a:t> </a:t>
            </a:r>
            <a:r>
              <a:rPr lang="en-US" sz="1800" dirty="0" err="1"/>
              <a:t>dan</a:t>
            </a:r>
            <a:r>
              <a:rPr lang="en-US" sz="1800" dirty="0"/>
              <a:t> </a:t>
            </a:r>
            <a:r>
              <a:rPr lang="en-US" sz="1800" dirty="0" err="1"/>
              <a:t>sinergi</a:t>
            </a:r>
            <a:r>
              <a:rPr lang="en-US" sz="1800" dirty="0"/>
              <a:t> </a:t>
            </a:r>
            <a:r>
              <a:rPr lang="en-US" sz="1800" dirty="0" err="1"/>
              <a:t>antara</a:t>
            </a:r>
            <a:r>
              <a:rPr lang="en-US" sz="1800" dirty="0"/>
              <a:t> </a:t>
            </a:r>
            <a:r>
              <a:rPr lang="en-US" sz="1800" dirty="0" err="1"/>
              <a:t>pengertian</a:t>
            </a:r>
            <a:r>
              <a:rPr lang="en-US" sz="1800" dirty="0"/>
              <a:t> </a:t>
            </a:r>
            <a:r>
              <a:rPr lang="en-US" sz="1800" dirty="0" err="1"/>
              <a:t>nilai</a:t>
            </a:r>
            <a:r>
              <a:rPr lang="en-US" sz="1800" dirty="0"/>
              <a:t> </a:t>
            </a:r>
            <a:r>
              <a:rPr lang="en-US" sz="1800" dirty="0" err="1"/>
              <a:t>dasar</a:t>
            </a:r>
            <a:r>
              <a:rPr lang="en-US" sz="1800" dirty="0"/>
              <a:t>, </a:t>
            </a:r>
            <a:r>
              <a:rPr lang="en-US" sz="1800" dirty="0" err="1"/>
              <a:t>nilai</a:t>
            </a:r>
            <a:r>
              <a:rPr lang="en-US" sz="1800" dirty="0"/>
              <a:t> instrument </a:t>
            </a:r>
            <a:r>
              <a:rPr lang="en-US" sz="1800" dirty="0" err="1"/>
              <a:t>maupun</a:t>
            </a:r>
            <a:r>
              <a:rPr lang="en-US" sz="1800" dirty="0"/>
              <a:t> </a:t>
            </a:r>
            <a:r>
              <a:rPr lang="en-US" sz="1800" dirty="0" err="1"/>
              <a:t>nilai</a:t>
            </a:r>
            <a:r>
              <a:rPr lang="en-US" sz="1800" dirty="0"/>
              <a:t> </a:t>
            </a:r>
            <a:r>
              <a:rPr lang="en-US" sz="1800" dirty="0" err="1"/>
              <a:t>praktis</a:t>
            </a:r>
            <a:r>
              <a:rPr lang="en-US" sz="1800" dirty="0"/>
              <a:t> </a:t>
            </a:r>
            <a:r>
              <a:rPr lang="en-US" sz="1800" dirty="0" err="1"/>
              <a:t>dari</a:t>
            </a:r>
            <a:r>
              <a:rPr lang="en-US" sz="1800" dirty="0"/>
              <a:t> </a:t>
            </a:r>
            <a:r>
              <a:rPr lang="en-US" sz="1800" dirty="0" err="1" smtClean="0"/>
              <a:t>Pancasila</a:t>
            </a:r>
            <a:r>
              <a:rPr lang="en-US" sz="1800" dirty="0" smtClean="0"/>
              <a:t/>
            </a:r>
            <a:br>
              <a:rPr lang="en-US" sz="1800" dirty="0" smtClean="0"/>
            </a:br>
            <a:r>
              <a:rPr lang="en-US" sz="1800" dirty="0" smtClean="0"/>
              <a:t> </a:t>
            </a:r>
            <a:br>
              <a:rPr lang="en-US" sz="1800" dirty="0" smtClean="0"/>
            </a:br>
            <a:r>
              <a:rPr lang="en-US" sz="1800" dirty="0" smtClean="0"/>
              <a:t>(</a:t>
            </a:r>
            <a:r>
              <a:rPr lang="en-US" sz="1800" dirty="0" err="1" smtClean="0"/>
              <a:t>Pada</a:t>
            </a:r>
            <a:r>
              <a:rPr lang="en-US" sz="1800" dirty="0" smtClean="0"/>
              <a:t> </a:t>
            </a:r>
            <a:r>
              <a:rPr lang="en-US" sz="1800" dirty="0" err="1" smtClean="0"/>
              <a:t>sisi</a:t>
            </a:r>
            <a:r>
              <a:rPr lang="en-US" sz="1800" dirty="0" smtClean="0"/>
              <a:t> lain) </a:t>
            </a:r>
            <a:r>
              <a:rPr lang="en-US" sz="1800" dirty="0" err="1" smtClean="0"/>
              <a:t>Pancasila</a:t>
            </a:r>
            <a:r>
              <a:rPr lang="en-US" sz="1800" dirty="0" smtClean="0"/>
              <a:t> </a:t>
            </a:r>
            <a:r>
              <a:rPr lang="en-US" sz="1800" dirty="0" err="1"/>
              <a:t>menjadi</a:t>
            </a:r>
            <a:r>
              <a:rPr lang="en-US" sz="1800" dirty="0"/>
              <a:t> </a:t>
            </a:r>
            <a:r>
              <a:rPr lang="en-US" sz="1800" dirty="0" err="1"/>
              <a:t>objek</a:t>
            </a:r>
            <a:r>
              <a:rPr lang="en-US" sz="1800" dirty="0"/>
              <a:t> yang </a:t>
            </a:r>
            <a:r>
              <a:rPr lang="en-US" sz="1800" dirty="0" err="1"/>
              <a:t>menarik</a:t>
            </a:r>
            <a:r>
              <a:rPr lang="en-US" sz="1800" dirty="0"/>
              <a:t> </a:t>
            </a:r>
            <a:r>
              <a:rPr lang="en-US" sz="1800" dirty="0" err="1" smtClean="0"/>
              <a:t>dijadikan</a:t>
            </a:r>
            <a:r>
              <a:rPr lang="en-US" sz="1800" dirty="0" smtClean="0"/>
              <a:t> </a:t>
            </a:r>
            <a:r>
              <a:rPr lang="en-US" sz="1800" dirty="0" err="1"/>
              <a:t>sebagai</a:t>
            </a:r>
            <a:r>
              <a:rPr lang="en-US" sz="1800" dirty="0"/>
              <a:t> </a:t>
            </a:r>
            <a:r>
              <a:rPr lang="en-US" sz="1800" dirty="0" err="1"/>
              <a:t>acuan</a:t>
            </a:r>
            <a:r>
              <a:rPr lang="en-US" sz="1800" dirty="0"/>
              <a:t> </a:t>
            </a:r>
            <a:r>
              <a:rPr lang="en-US" sz="1800" dirty="0" err="1"/>
              <a:t>pencapaian</a:t>
            </a:r>
            <a:r>
              <a:rPr lang="en-US" sz="1800" dirty="0"/>
              <a:t> </a:t>
            </a:r>
            <a:r>
              <a:rPr lang="en-US" sz="1800" dirty="0" err="1"/>
              <a:t>tujuan</a:t>
            </a:r>
            <a:r>
              <a:rPr lang="en-US" sz="1800" dirty="0"/>
              <a:t> </a:t>
            </a:r>
            <a:r>
              <a:rPr lang="en-US" sz="1800" dirty="0" err="1"/>
              <a:t>dari</a:t>
            </a:r>
            <a:r>
              <a:rPr lang="en-US" sz="1800" dirty="0"/>
              <a:t> </a:t>
            </a:r>
            <a:r>
              <a:rPr lang="en-US" sz="1800" dirty="0" err="1"/>
              <a:t>seluruh</a:t>
            </a:r>
            <a:r>
              <a:rPr lang="en-US" sz="1800" dirty="0"/>
              <a:t> proses </a:t>
            </a:r>
            <a:r>
              <a:rPr lang="en-US" sz="1800" dirty="0" err="1"/>
              <a:t>reformasi</a:t>
            </a:r>
            <a:endParaRPr lang="id-ID" sz="1800" dirty="0">
              <a:latin typeface="Times New Roman" pitchFamily="18" charset="0"/>
              <a:cs typeface="Times New Roman" pitchFamily="18"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Title 1"/>
          <p:cNvSpPr txBox="1">
            <a:spLocks/>
          </p:cNvSpPr>
          <p:nvPr/>
        </p:nvSpPr>
        <p:spPr>
          <a:xfrm>
            <a:off x="72008" y="547850"/>
            <a:ext cx="5004048" cy="93693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en-US" sz="3700" b="1" dirty="0">
                <a:latin typeface="Tw Cen MT" pitchFamily="34" charset="0"/>
              </a:rPr>
              <a:t>DINAMIKA PANCASILA</a:t>
            </a:r>
            <a:r>
              <a:rPr lang="en-US" sz="2000" b="1" dirty="0">
                <a:latin typeface="Tw Cen MT" pitchFamily="34" charset="0"/>
              </a:rPr>
              <a:t> </a:t>
            </a:r>
            <a:endParaRPr lang="en-US" sz="2000" b="1" dirty="0" smtClean="0">
              <a:latin typeface="Tw Cen MT" pitchFamily="34" charset="0"/>
            </a:endParaRPr>
          </a:p>
          <a:p>
            <a:pPr algn="r"/>
            <a:r>
              <a:rPr lang="en-US" sz="2000" dirty="0" err="1">
                <a:latin typeface="Times New Roman" pitchFamily="18" charset="0"/>
                <a:cs typeface="Times New Roman" pitchFamily="18" charset="0"/>
              </a:rPr>
              <a:t>Z</a:t>
            </a:r>
            <a:r>
              <a:rPr lang="en-US" sz="2000" dirty="0" err="1" smtClean="0">
                <a:latin typeface="Times New Roman" pitchFamily="18" charset="0"/>
                <a:cs typeface="Times New Roman" pitchFamily="18" charset="0"/>
              </a:rPr>
              <a:t>aman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Reformasi</a:t>
            </a:r>
            <a:endParaRPr lang="id-ID" sz="2000" dirty="0">
              <a:latin typeface="Times New Roman" pitchFamily="18" charset="0"/>
              <a:cs typeface="Times New Roman" pitchFamily="18" charset="0"/>
            </a:endParaRPr>
          </a:p>
        </p:txBody>
      </p:sp>
    </p:spTree>
    <p:extLst>
      <p:ext uri="{BB962C8B-B14F-4D97-AF65-F5344CB8AC3E}">
        <p14:creationId xmlns:p14="http://schemas.microsoft.com/office/powerpoint/2010/main" val="14890946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764704"/>
            <a:ext cx="4932040" cy="5311873"/>
          </a:xfrm>
        </p:spPr>
        <p:txBody>
          <a:bodyPr>
            <a:normAutofit/>
          </a:bodyPr>
          <a:lstStyle/>
          <a:p>
            <a:pPr algn="r"/>
            <a:r>
              <a:rPr lang="en-US" sz="1800" dirty="0" err="1">
                <a:latin typeface="Arial" panose="020B0604020202020204" pitchFamily="34" charset="0"/>
                <a:cs typeface="Arial" panose="020B0604020202020204" pitchFamily="34" charset="0"/>
              </a:rPr>
              <a:t>Pancasila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sering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mengalami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berbagai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deviasi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dalam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aktualisasi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nilai-nilainya</a:t>
            </a:r>
            <a:r>
              <a:rPr lang="en-US" sz="1800" dirty="0" smtClean="0">
                <a:latin typeface="Arial" panose="020B0604020202020204" pitchFamily="34" charset="0"/>
                <a:cs typeface="Arial" panose="020B0604020202020204" pitchFamily="34" charset="0"/>
              </a:rPr>
              <a:t>.</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t>
            </a:r>
            <a:br>
              <a:rPr lang="en-US" sz="1800" dirty="0" smtClean="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B</a:t>
            </a:r>
            <a:r>
              <a:rPr lang="en-US" sz="1800" dirty="0" err="1" smtClean="0">
                <a:latin typeface="Arial" panose="020B0604020202020204" pitchFamily="34" charset="0"/>
                <a:cs typeface="Arial" panose="020B0604020202020204" pitchFamily="34" charset="0"/>
              </a:rPr>
              <a:t>erupa</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penambahan</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pengurangan</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penyimpangan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makna</a:t>
            </a:r>
            <a:r>
              <a:rPr lang="en-US" sz="1800" dirty="0">
                <a:latin typeface="Arial" panose="020B0604020202020204" pitchFamily="34" charset="0"/>
                <a:cs typeface="Arial" panose="020B0604020202020204" pitchFamily="34" charset="0"/>
              </a:rPr>
              <a:t> yang </a:t>
            </a:r>
            <a:r>
              <a:rPr lang="en-US" sz="1800" dirty="0" err="1">
                <a:latin typeface="Arial" panose="020B0604020202020204" pitchFamily="34" charset="0"/>
                <a:cs typeface="Arial" panose="020B0604020202020204" pitchFamily="34" charset="0"/>
              </a:rPr>
              <a:t>seharusnya</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err="1" smtClean="0">
                <a:latin typeface="Arial" panose="020B0604020202020204" pitchFamily="34" charset="0"/>
                <a:cs typeface="Arial" panose="020B0604020202020204" pitchFamily="34" charset="0"/>
              </a:rPr>
              <a:t>Namun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seiring</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berjalanproses</a:t>
            </a:r>
            <a:r>
              <a:rPr lang="en-US" sz="1800" dirty="0" smtClean="0">
                <a:latin typeface="Arial" panose="020B0604020202020204" pitchFamily="34" charset="0"/>
                <a:cs typeface="Arial" panose="020B0604020202020204" pitchFamily="34" charset="0"/>
              </a:rPr>
              <a:t>-proses </a:t>
            </a:r>
            <a:r>
              <a:rPr lang="en-US" sz="1800" dirty="0" err="1">
                <a:latin typeface="Arial" panose="020B0604020202020204" pitchFamily="34" charset="0"/>
                <a:cs typeface="Arial" panose="020B0604020202020204" pitchFamily="34" charset="0"/>
              </a:rPr>
              <a:t>tersebut</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terjadi</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adanya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pelurusan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kembali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nilai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nilai</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Pancasila</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dirty="0" err="1" smtClean="0">
                <a:solidFill>
                  <a:srgbClr val="C00000"/>
                </a:solidFill>
                <a:latin typeface="Arial" panose="020B0604020202020204" pitchFamily="34" charset="0"/>
                <a:cs typeface="Arial" panose="020B0604020202020204" pitchFamily="34" charset="0"/>
              </a:rPr>
              <a:t>Berkembang</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sikap</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menolak</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dan</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mempertahankan</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Pancasila</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sebagai</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Dasar</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dan</a:t>
            </a:r>
            <a:r>
              <a:rPr lang="en-US" sz="1800" b="1" dirty="0" smtClean="0">
                <a:solidFill>
                  <a:srgbClr val="C00000"/>
                </a:solidFill>
                <a:latin typeface="Arial" panose="020B0604020202020204" pitchFamily="34" charset="0"/>
                <a:cs typeface="Arial" panose="020B0604020202020204" pitchFamily="34" charset="0"/>
              </a:rPr>
              <a:t> </a:t>
            </a:r>
            <a:r>
              <a:rPr lang="en-US" sz="1800" b="1" dirty="0" err="1" smtClean="0">
                <a:solidFill>
                  <a:srgbClr val="C00000"/>
                </a:solidFill>
                <a:latin typeface="Arial" panose="020B0604020202020204" pitchFamily="34" charset="0"/>
                <a:cs typeface="Arial" panose="020B0604020202020204" pitchFamily="34" charset="0"/>
              </a:rPr>
              <a:t>Ideologi</a:t>
            </a:r>
            <a:r>
              <a:rPr lang="en-US" sz="1800" b="1" dirty="0" smtClean="0">
                <a:solidFill>
                  <a:srgbClr val="C00000"/>
                </a:solidFill>
                <a:latin typeface="Arial" panose="020B0604020202020204" pitchFamily="34" charset="0"/>
                <a:cs typeface="Arial" panose="020B0604020202020204" pitchFamily="34" charset="0"/>
              </a:rPr>
              <a:t> </a:t>
            </a:r>
            <a:r>
              <a:rPr lang="en-US" sz="1800" b="1" dirty="0">
                <a:solidFill>
                  <a:srgbClr val="C00000"/>
                </a:solidFill>
                <a:latin typeface="Arial" panose="020B0604020202020204" pitchFamily="34" charset="0"/>
                <a:cs typeface="Arial" panose="020B0604020202020204" pitchFamily="34" charset="0"/>
              </a:rPr>
              <a:t>N</a:t>
            </a:r>
            <a:r>
              <a:rPr lang="en-US" sz="1800" b="1" dirty="0" smtClean="0">
                <a:solidFill>
                  <a:srgbClr val="C00000"/>
                </a:solidFill>
                <a:latin typeface="Arial" panose="020B0604020202020204" pitchFamily="34" charset="0"/>
                <a:cs typeface="Arial" panose="020B0604020202020204" pitchFamily="34" charset="0"/>
              </a:rPr>
              <a:t>egara</a:t>
            </a:r>
            <a:endParaRPr lang="id-ID" sz="1800" b="1" dirty="0">
              <a:solidFill>
                <a:srgbClr val="C00000"/>
              </a:solidFill>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8" name="Title 1"/>
          <p:cNvSpPr txBox="1">
            <a:spLocks/>
          </p:cNvSpPr>
          <p:nvPr/>
        </p:nvSpPr>
        <p:spPr>
          <a:xfrm>
            <a:off x="72008" y="692696"/>
            <a:ext cx="5004048" cy="66562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en-US" sz="3700" b="1" dirty="0" smtClean="0">
                <a:latin typeface="Tw Cen MT" pitchFamily="34" charset="0"/>
              </a:rPr>
              <a:t>TANTANGAN </a:t>
            </a:r>
            <a:r>
              <a:rPr lang="en-US" sz="3700" b="1" dirty="0">
                <a:latin typeface="Tw Cen MT" pitchFamily="34" charset="0"/>
              </a:rPr>
              <a:t>PANCASILA</a:t>
            </a:r>
            <a:r>
              <a:rPr lang="en-US" sz="2000" b="1" dirty="0">
                <a:latin typeface="Tw Cen MT" pitchFamily="34" charset="0"/>
              </a:rPr>
              <a:t> </a:t>
            </a:r>
            <a:endParaRPr lang="en-US" sz="2000" b="1" dirty="0" smtClean="0">
              <a:latin typeface="Tw Cen MT" pitchFamily="34" charset="0"/>
            </a:endParaRPr>
          </a:p>
          <a:p>
            <a:pPr algn="r"/>
            <a:endParaRPr lang="id-ID" sz="2000" dirty="0">
              <a:latin typeface="Times New Roman" pitchFamily="18" charset="0"/>
              <a:cs typeface="Times New Roman" pitchFamily="18" charset="0"/>
            </a:endParaRPr>
          </a:p>
        </p:txBody>
      </p:sp>
    </p:spTree>
    <p:extLst>
      <p:ext uri="{BB962C8B-B14F-4D97-AF65-F5344CB8AC3E}">
        <p14:creationId xmlns:p14="http://schemas.microsoft.com/office/powerpoint/2010/main" val="13334930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4536504" cy="4104456"/>
          </a:xfrm>
        </p:spPr>
        <p:txBody>
          <a:bodyPr>
            <a:noAutofit/>
          </a:bodyPr>
          <a:lstStyle/>
          <a:p>
            <a:pPr algn="r"/>
            <a:r>
              <a:rPr lang="en-US" sz="1800" b="1" dirty="0" smtClean="0"/>
              <a:t/>
            </a:r>
            <a:br>
              <a:rPr lang="en-US" sz="1800" b="1" dirty="0" smtClean="0"/>
            </a:br>
            <a:r>
              <a:rPr lang="en-US" sz="1800" b="1" dirty="0"/>
              <a:t/>
            </a:r>
            <a:br>
              <a:rPr lang="en-US" sz="1800" b="1" dirty="0"/>
            </a:br>
            <a:r>
              <a:rPr lang="en-US" sz="3200" b="1" dirty="0" smtClean="0"/>
              <a:t>TUGAS-TUGAS </a:t>
            </a:r>
            <a:br>
              <a:rPr lang="en-US" sz="3200" b="1" dirty="0" smtClean="0"/>
            </a:br>
            <a:r>
              <a:rPr lang="en-US" sz="1800" b="1" dirty="0" smtClean="0"/>
              <a:t/>
            </a:r>
            <a:br>
              <a:rPr lang="en-US" sz="1800" b="1" dirty="0" smtClean="0"/>
            </a:br>
            <a:r>
              <a:rPr lang="en-US" sz="1800" b="1" dirty="0" smtClean="0"/>
              <a:t>LIHAT DI HAND BOOK</a:t>
            </a:r>
            <a:br>
              <a:rPr lang="en-US" sz="1800" b="1" dirty="0" smtClean="0"/>
            </a:br>
            <a:r>
              <a:rPr lang="en-US" sz="1800" b="1" dirty="0" smtClean="0"/>
              <a:t>BUKU PENDIDIKAN PANCASILA UNTUK PERGURUAN TINGGI </a:t>
            </a:r>
            <a:br>
              <a:rPr lang="en-US" sz="1800" b="1" dirty="0" smtClean="0"/>
            </a:br>
            <a:r>
              <a:rPr lang="en-US" sz="1800" b="1" dirty="0" smtClean="0"/>
              <a:t>PADA AKHIR BAB II </a:t>
            </a:r>
            <a:r>
              <a:rPr lang="en-US" sz="1800" dirty="0"/>
              <a:t/>
            </a:r>
            <a:br>
              <a:rPr lang="en-US" sz="1800" dirty="0"/>
            </a:br>
            <a:r>
              <a:rPr lang="en-US" sz="1800" b="1" dirty="0" smtClean="0">
                <a:latin typeface="Tw Cen MT" pitchFamily="34" charset="0"/>
              </a:rPr>
              <a:t> </a:t>
            </a:r>
            <a:br>
              <a:rPr lang="en-US" sz="1800" b="1" dirty="0" smtClean="0">
                <a:latin typeface="Tw Cen MT" pitchFamily="34" charset="0"/>
              </a:rPr>
            </a:br>
            <a:r>
              <a:rPr lang="en-US" sz="1800" b="1" dirty="0" smtClean="0">
                <a:latin typeface="Tw Cen MT" pitchFamily="34" charset="0"/>
              </a:rPr>
              <a:t>    </a:t>
            </a:r>
            <a:br>
              <a:rPr lang="en-US" sz="1800" b="1" dirty="0" smtClean="0">
                <a:latin typeface="Tw Cen MT" pitchFamily="34" charset="0"/>
              </a:rPr>
            </a:br>
            <a:endParaRPr lang="id-ID" sz="1800" b="1" dirty="0">
              <a:latin typeface="Tw Cen MT" pitchFamily="34" charset="0"/>
            </a:endParaRPr>
          </a:p>
        </p:txBody>
      </p:sp>
      <p:cxnSp>
        <p:nvCxnSpPr>
          <p:cNvPr id="9" name="Straight Connector 8"/>
          <p:cNvCxnSpPr/>
          <p:nvPr/>
        </p:nvCxnSpPr>
        <p:spPr>
          <a:xfrm>
            <a:off x="5148064" y="126876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800" y="1825625"/>
            <a:ext cx="3255089" cy="3331567"/>
          </a:xfrm>
          <a:prstGeom prst="rect">
            <a:avLst/>
          </a:prstGeom>
        </p:spPr>
      </p:pic>
    </p:spTree>
    <p:extLst>
      <p:ext uri="{BB962C8B-B14F-4D97-AF65-F5344CB8AC3E}">
        <p14:creationId xmlns:p14="http://schemas.microsoft.com/office/powerpoint/2010/main" val="473970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818</TotalTime>
  <Words>128</Words>
  <Application>Microsoft Office PowerPoint</Application>
  <PresentationFormat>On-screen Show (4:3)</PresentationFormat>
  <Paragraphs>60</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Times New Roman</vt:lpstr>
      <vt:lpstr>Tw Cen MT</vt:lpstr>
      <vt:lpstr>Office Theme</vt:lpstr>
      <vt:lpstr>PowerPoint Presentation</vt:lpstr>
      <vt:lpstr>Rumusan Pancasila secara resmi diterima sebagai Dasar Negara dan pernah ditetapkan dalam beberapa  dokumen sebagai berikut:          Rumusan Pertama : Piagam Jakarta,  22 Juni 1945         Rumusan Kedua  : Pembukaan UUD,18 Agustus1945.         Rumusan Ketiga : Mukaddimah Konstitusi Republik Indonesia Serikat, 27 Desember 1949         Rumusan Ke empat : Mukaddimah UUDS,            15 Agustus 1950          Rumusan Kelima : Merupakan rumusan kedua yang dijiwai oleh Rumusan Pertama  (Dekrit Presiden 5 Juli 1959).         </vt:lpstr>
      <vt:lpstr>  Pancasila telah mengalami pasang surut yang kondisinya tergantung pada kondisi politik dan pemerintahan yang ada pada jamannya atau eranya.  Pancasila bukan merupakan milik atau dipengaruhi oleh suatu era pemerintahan atau rejim.   Pancasila bukan merupakan ornament atau alat yang digunakan untuk menjatuhkan rejim atau pemerintahan yang sedang berjalan.  Pancasila bukan merupakan representasi dari segolongan orang atau kelompok orang pada jamannya. </vt:lpstr>
      <vt:lpstr> Pancasila  </vt:lpstr>
      <vt:lpstr>Pancasila dijadikan sebagai ideologi Politik  Sebagai “alat” untuk melegitimasi setiap kebijakan Pemerintah,  Datangnya arus globalisasi yang menimbulkan wacana Pancasila dicampuradukkan dengan ideologi lain seperti : Liberalisme, Kapitalisme, Sosialisme, dam sebagainya.  Alat penguasa melalui monopoli pemaknaan dan penafsiran Pancasila untuk melanggengkan dan mempertahankan kekuasaan yang juga tidak tak terbatas. </vt:lpstr>
      <vt:lpstr>Pancasila dianggap sebagai alat peninggalan masa orde baru harus ditinggalkan karena tidak sesuai dengan era reformasi yang menjunjung tinggi perubahan.  Masyarakat tidak mau lagi menyikapi Pancasila sebagai ideologi Politik semata atau ideologi murni. Harus ada keseimbangan dan sinergi antara pengertian nilai dasar, nilai instrument maupun nilai praktis dari Pancasila   (Pada sisi lain) Pancasila menjadi objek yang menarik dijadikan sebagai acuan pencapaian tujuan dari seluruh proses reformasi</vt:lpstr>
      <vt:lpstr>Pancasila sering mengalami  berbagai deviasi dalam aktualisasi nilai-nilainya.   Berupa penambahan, pengurangan  dan penyimpangan dari makna yang seharusnya.   Namun seiring berjalanproses-proses tersebut terjadi adanya pelurusan kembali nilai- nilai Pancasila  Berkembang sikap menolak dan mempertahankan Pancasila sebagai Dasar dan Ideologi Negara</vt:lpstr>
      <vt:lpstr>  TUGAS-TUGAS   LIHAT DI HAND BOOK BUKU PENDIDIKAN PANCASILA UNTUK PERGURUAN TINGGI  PADA AKHIR BAB II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SYAMSURIDHUAN</cp:lastModifiedBy>
  <cp:revision>131</cp:revision>
  <dcterms:created xsi:type="dcterms:W3CDTF">2018-05-17T05:10:06Z</dcterms:created>
  <dcterms:modified xsi:type="dcterms:W3CDTF">2018-10-26T02:52:18Z</dcterms:modified>
</cp:coreProperties>
</file>