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1" r:id="rId2"/>
    <p:sldId id="278" r:id="rId3"/>
    <p:sldId id="282" r:id="rId4"/>
    <p:sldId id="283" r:id="rId5"/>
    <p:sldId id="284" r:id="rId6"/>
    <p:sldId id="285" r:id="rId7"/>
    <p:sldId id="286" r:id="rId8"/>
    <p:sldId id="287" r:id="rId9"/>
    <p:sldId id="272"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A7FE9-EF11-4415-B4A9-09F6A9B7158A}" type="datetimeFigureOut">
              <a:rPr lang="id-ID" smtClean="0"/>
              <a:t>25/10/2018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8F41B-3893-424F-9FFE-3E261ED06A5A}" type="slidenum">
              <a:rPr lang="id-ID" smtClean="0"/>
              <a:t>‹#›</a:t>
            </a:fld>
            <a:endParaRPr lang="id-ID"/>
          </a:p>
        </p:txBody>
      </p:sp>
    </p:spTree>
    <p:extLst>
      <p:ext uri="{BB962C8B-B14F-4D97-AF65-F5344CB8AC3E}">
        <p14:creationId xmlns:p14="http://schemas.microsoft.com/office/powerpoint/2010/main" val="3904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2</a:t>
            </a:fld>
            <a:endParaRPr lang="id-ID"/>
          </a:p>
        </p:txBody>
      </p:sp>
    </p:spTree>
    <p:extLst>
      <p:ext uri="{BB962C8B-B14F-4D97-AF65-F5344CB8AC3E}">
        <p14:creationId xmlns:p14="http://schemas.microsoft.com/office/powerpoint/2010/main" val="412879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3</a:t>
            </a:fld>
            <a:endParaRPr lang="id-ID"/>
          </a:p>
        </p:txBody>
      </p:sp>
    </p:spTree>
    <p:extLst>
      <p:ext uri="{BB962C8B-B14F-4D97-AF65-F5344CB8AC3E}">
        <p14:creationId xmlns:p14="http://schemas.microsoft.com/office/powerpoint/2010/main" val="992331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4</a:t>
            </a:fld>
            <a:endParaRPr lang="id-ID"/>
          </a:p>
        </p:txBody>
      </p:sp>
    </p:spTree>
    <p:extLst>
      <p:ext uri="{BB962C8B-B14F-4D97-AF65-F5344CB8AC3E}">
        <p14:creationId xmlns:p14="http://schemas.microsoft.com/office/powerpoint/2010/main" val="3904831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5</a:t>
            </a:fld>
            <a:endParaRPr lang="id-ID"/>
          </a:p>
        </p:txBody>
      </p:sp>
    </p:spTree>
    <p:extLst>
      <p:ext uri="{BB962C8B-B14F-4D97-AF65-F5344CB8AC3E}">
        <p14:creationId xmlns:p14="http://schemas.microsoft.com/office/powerpoint/2010/main" val="244378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6</a:t>
            </a:fld>
            <a:endParaRPr lang="id-ID"/>
          </a:p>
        </p:txBody>
      </p:sp>
    </p:spTree>
    <p:extLst>
      <p:ext uri="{BB962C8B-B14F-4D97-AF65-F5344CB8AC3E}">
        <p14:creationId xmlns:p14="http://schemas.microsoft.com/office/powerpoint/2010/main" val="3271443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7</a:t>
            </a:fld>
            <a:endParaRPr lang="id-ID"/>
          </a:p>
        </p:txBody>
      </p:sp>
    </p:spTree>
    <p:extLst>
      <p:ext uri="{BB962C8B-B14F-4D97-AF65-F5344CB8AC3E}">
        <p14:creationId xmlns:p14="http://schemas.microsoft.com/office/powerpoint/2010/main" val="4115566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8</a:t>
            </a:fld>
            <a:endParaRPr lang="id-ID"/>
          </a:p>
        </p:txBody>
      </p:sp>
    </p:spTree>
    <p:extLst>
      <p:ext uri="{BB962C8B-B14F-4D97-AF65-F5344CB8AC3E}">
        <p14:creationId xmlns:p14="http://schemas.microsoft.com/office/powerpoint/2010/main" val="3204612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9</a:t>
            </a:fld>
            <a:endParaRPr lang="id-ID"/>
          </a:p>
        </p:txBody>
      </p:sp>
    </p:spTree>
    <p:extLst>
      <p:ext uri="{BB962C8B-B14F-4D97-AF65-F5344CB8AC3E}">
        <p14:creationId xmlns:p14="http://schemas.microsoft.com/office/powerpoint/2010/main" val="72439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7376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94458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270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71236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63964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7782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DCF7685-A04C-43AE-BF20-F0223854C6B6}" type="datetimeFigureOut">
              <a:rPr lang="id-ID" smtClean="0"/>
              <a:t>25/10/2018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31789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DCF7685-A04C-43AE-BF20-F0223854C6B6}" type="datetimeFigureOut">
              <a:rPr lang="id-ID" smtClean="0"/>
              <a:t>25/10/2018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933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7685-A04C-43AE-BF20-F0223854C6B6}" type="datetimeFigureOut">
              <a:rPr lang="id-ID" smtClean="0"/>
              <a:t>25/10/2018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414831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8004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1791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7685-A04C-43AE-BF20-F0223854C6B6}" type="datetimeFigureOut">
              <a:rPr lang="id-ID" smtClean="0"/>
              <a:t>25/10/2018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DDB48-0378-4646-B475-AA8EAB7691A1}" type="slidenum">
              <a:rPr lang="id-ID" smtClean="0"/>
              <a:t>‹#›</a:t>
            </a:fld>
            <a:endParaRPr lang="id-ID"/>
          </a:p>
        </p:txBody>
      </p:sp>
    </p:spTree>
    <p:extLst>
      <p:ext uri="{BB962C8B-B14F-4D97-AF65-F5344CB8AC3E}">
        <p14:creationId xmlns:p14="http://schemas.microsoft.com/office/powerpoint/2010/main" val="248927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915816" y="3433063"/>
            <a:ext cx="621389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600" b="1" dirty="0">
              <a:solidFill>
                <a:schemeClr val="bg1"/>
              </a:solidFill>
              <a:latin typeface="Arial" panose="020B0604020202020204" pitchFamily="34" charset="0"/>
            </a:endParaRPr>
          </a:p>
          <a:p>
            <a:pPr algn="ctr">
              <a:spcBef>
                <a:spcPct val="0"/>
              </a:spcBef>
              <a:buNone/>
            </a:pPr>
            <a:r>
              <a:rPr lang="en-US" sz="2000" b="1" dirty="0">
                <a:solidFill>
                  <a:schemeClr val="bg1"/>
                </a:solidFill>
                <a:latin typeface="Arial" panose="020B0604020202020204" pitchFamily="34" charset="0"/>
              </a:rPr>
              <a:t>PERTEMUAN </a:t>
            </a:r>
            <a:r>
              <a:rPr lang="en-US" sz="2000" b="1" dirty="0" smtClean="0">
                <a:solidFill>
                  <a:schemeClr val="bg1"/>
                </a:solidFill>
                <a:latin typeface="Arial" panose="020B0604020202020204" pitchFamily="34" charset="0"/>
              </a:rPr>
              <a:t>KELIMA</a:t>
            </a:r>
            <a:endParaRPr lang="en-US" sz="2000" b="1" dirty="0">
              <a:solidFill>
                <a:schemeClr val="bg1"/>
              </a:solidFill>
              <a:latin typeface="Arial" panose="020B0604020202020204" pitchFamily="34" charset="0"/>
            </a:endParaRPr>
          </a:p>
          <a:p>
            <a:pPr algn="ctr">
              <a:spcBef>
                <a:spcPct val="0"/>
              </a:spcBef>
              <a:buNone/>
            </a:pPr>
            <a:r>
              <a:rPr lang="en-US" sz="2000" b="1" dirty="0">
                <a:solidFill>
                  <a:schemeClr val="bg1"/>
                </a:solidFill>
                <a:latin typeface="Arial" panose="020B0604020202020204" pitchFamily="34" charset="0"/>
              </a:rPr>
              <a:t>PANCASILA </a:t>
            </a:r>
            <a:r>
              <a:rPr lang="en-US" sz="2000" b="1" dirty="0" smtClean="0">
                <a:solidFill>
                  <a:schemeClr val="bg1"/>
                </a:solidFill>
                <a:latin typeface="Arial" panose="020B0604020202020204" pitchFamily="34" charset="0"/>
              </a:rPr>
              <a:t>SEBAGAI DASAR NEGARA </a:t>
            </a:r>
          </a:p>
          <a:p>
            <a:pPr algn="ctr">
              <a:spcBef>
                <a:spcPct val="0"/>
              </a:spcBef>
              <a:buNone/>
            </a:pPr>
            <a:r>
              <a:rPr lang="en-US" sz="2000" b="1" dirty="0" smtClean="0">
                <a:solidFill>
                  <a:schemeClr val="bg1"/>
                </a:solidFill>
                <a:latin typeface="Arial" panose="020B0604020202020204" pitchFamily="34" charset="0"/>
              </a:rPr>
              <a:t>REPUBLIK INDONESIA</a:t>
            </a:r>
            <a:endParaRPr lang="en-US" sz="2000" b="1" dirty="0">
              <a:solidFill>
                <a:schemeClr val="bg1"/>
              </a:solidFill>
              <a:latin typeface="Arial" panose="020B0604020202020204" pitchFamily="34" charset="0"/>
            </a:endParaRPr>
          </a:p>
          <a:p>
            <a:pPr algn="ctr" eaLnBrk="1" hangingPunct="1">
              <a:spcBef>
                <a:spcPct val="0"/>
              </a:spcBef>
              <a:buFontTx/>
              <a:buNone/>
            </a:pPr>
            <a:endParaRPr lang="en-US" sz="1600" b="1" dirty="0">
              <a:solidFill>
                <a:schemeClr val="bg1"/>
              </a:solidFill>
              <a:latin typeface="Arial" panose="020B0604020202020204" pitchFamily="34" charset="0"/>
            </a:endParaRPr>
          </a:p>
        </p:txBody>
      </p:sp>
      <p:sp>
        <p:nvSpPr>
          <p:cNvPr id="4" name="TextBox 1"/>
          <p:cNvSpPr txBox="1">
            <a:spLocks noChangeArrowheads="1"/>
          </p:cNvSpPr>
          <p:nvPr/>
        </p:nvSpPr>
        <p:spPr bwMode="auto">
          <a:xfrm>
            <a:off x="3068216" y="1268760"/>
            <a:ext cx="3323148" cy="244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800" b="1" dirty="0">
              <a:solidFill>
                <a:schemeClr val="bg1"/>
              </a:solidFill>
              <a:latin typeface="Arial" panose="020B0604020202020204" pitchFamily="34" charset="0"/>
            </a:endParaRPr>
          </a:p>
          <a:p>
            <a:pPr algn="ctr" eaLnBrk="1" hangingPunct="1">
              <a:spcBef>
                <a:spcPct val="0"/>
              </a:spcBef>
              <a:buFontTx/>
              <a:buNone/>
            </a:pPr>
            <a:r>
              <a:rPr lang="en-US" sz="1600" b="1" dirty="0" smtClean="0">
                <a:solidFill>
                  <a:schemeClr val="bg1"/>
                </a:solidFill>
                <a:latin typeface="Arial" panose="020B0604020202020204" pitchFamily="34" charset="0"/>
              </a:rPr>
              <a:t>MATERI PEMBELAJARAN</a:t>
            </a:r>
          </a:p>
          <a:p>
            <a:pPr algn="ctr" eaLnBrk="1" hangingPunct="1">
              <a:spcBef>
                <a:spcPct val="0"/>
              </a:spcBef>
              <a:buFontTx/>
              <a:buNone/>
            </a:pPr>
            <a:endParaRPr lang="en-US" sz="1400" dirty="0" smtClean="0">
              <a:solidFill>
                <a:schemeClr val="bg1"/>
              </a:solidFill>
              <a:latin typeface="Arial" panose="020B0604020202020204" pitchFamily="34" charset="0"/>
              <a:cs typeface="Arial" panose="020B0604020202020204" pitchFamily="34" charset="0"/>
            </a:endParaRPr>
          </a:p>
          <a:p>
            <a:pPr>
              <a:buNone/>
            </a:pPr>
            <a:r>
              <a:rPr lang="nl-NL" sz="1400" dirty="0" smtClean="0">
                <a:solidFill>
                  <a:schemeClr val="bg1"/>
                </a:solidFill>
              </a:rPr>
              <a:t>(1) Konsep</a:t>
            </a:r>
            <a:r>
              <a:rPr lang="nl-NL" sz="1400" dirty="0">
                <a:solidFill>
                  <a:schemeClr val="bg1"/>
                </a:solidFill>
              </a:rPr>
              <a:t>, Tujuan, dan Urgensi Dasar</a:t>
            </a:r>
          </a:p>
          <a:p>
            <a:pPr>
              <a:buNone/>
            </a:pPr>
            <a:r>
              <a:rPr lang="en-US" sz="1400" dirty="0" smtClean="0">
                <a:solidFill>
                  <a:schemeClr val="bg1"/>
                </a:solidFill>
              </a:rPr>
              <a:t>      Negara</a:t>
            </a:r>
            <a:endParaRPr lang="en-US" sz="1400" dirty="0">
              <a:solidFill>
                <a:schemeClr val="bg1"/>
              </a:solidFill>
            </a:endParaRPr>
          </a:p>
          <a:p>
            <a:pPr>
              <a:buNone/>
            </a:pPr>
            <a:r>
              <a:rPr lang="sv-SE" sz="1400" dirty="0">
                <a:solidFill>
                  <a:schemeClr val="bg1"/>
                </a:solidFill>
              </a:rPr>
              <a:t>(2) Landasan historis, yuridis dan politis</a:t>
            </a:r>
          </a:p>
          <a:p>
            <a:pPr>
              <a:buNone/>
            </a:pPr>
            <a:r>
              <a:rPr lang="en-US" sz="1400" dirty="0" smtClean="0">
                <a:solidFill>
                  <a:schemeClr val="bg1"/>
                </a:solidFill>
              </a:rPr>
              <a:t>     </a:t>
            </a:r>
            <a:r>
              <a:rPr lang="en-US" sz="1400" dirty="0" err="1" smtClean="0">
                <a:solidFill>
                  <a:schemeClr val="bg1"/>
                </a:solidFill>
              </a:rPr>
              <a:t>Pancasila</a:t>
            </a:r>
            <a:r>
              <a:rPr lang="en-US" sz="1400" dirty="0" smtClean="0">
                <a:solidFill>
                  <a:schemeClr val="bg1"/>
                </a:solidFill>
              </a:rPr>
              <a:t> </a:t>
            </a:r>
            <a:r>
              <a:rPr lang="en-US" sz="1400" dirty="0" err="1" smtClean="0">
                <a:solidFill>
                  <a:schemeClr val="bg1"/>
                </a:solidFill>
              </a:rPr>
              <a:t>sebagai</a:t>
            </a:r>
            <a:r>
              <a:rPr lang="en-US" sz="1400" dirty="0" smtClean="0">
                <a:solidFill>
                  <a:schemeClr val="bg1"/>
                </a:solidFill>
              </a:rPr>
              <a:t> </a:t>
            </a:r>
            <a:r>
              <a:rPr lang="en-US" sz="1400" dirty="0" err="1">
                <a:solidFill>
                  <a:schemeClr val="bg1"/>
                </a:solidFill>
              </a:rPr>
              <a:t>Dasar</a:t>
            </a:r>
            <a:r>
              <a:rPr lang="en-US" sz="1400" dirty="0">
                <a:solidFill>
                  <a:schemeClr val="bg1"/>
                </a:solidFill>
              </a:rPr>
              <a:t> Negara</a:t>
            </a:r>
            <a:endParaRPr lang="en-US" sz="14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endParaRPr lang="en-US" sz="18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435534" y="1285478"/>
            <a:ext cx="2664296" cy="2197310"/>
          </a:xfrm>
          <a:prstGeom prst="rect">
            <a:avLst/>
          </a:prstGeom>
          <a:noFill/>
          <a:ln>
            <a:noFill/>
          </a:ln>
        </p:spPr>
      </p:pic>
    </p:spTree>
    <p:extLst>
      <p:ext uri="{BB962C8B-B14F-4D97-AF65-F5344CB8AC3E}">
        <p14:creationId xmlns:p14="http://schemas.microsoft.com/office/powerpoint/2010/main" val="11984823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04864"/>
            <a:ext cx="4752528" cy="4320480"/>
          </a:xfrm>
        </p:spPr>
        <p:txBody>
          <a:bodyPr>
            <a:noAutofit/>
          </a:bodyPr>
          <a:lstStyle/>
          <a:p>
            <a:pPr algn="r"/>
            <a:r>
              <a:rPr lang="id-ID" sz="2000" b="1" cap="all" dirty="0" smtClean="0">
                <a:latin typeface="Arial" panose="020B0604020202020204" pitchFamily="34" charset="0"/>
                <a:cs typeface="Arial" panose="020B0604020202020204" pitchFamily="34" charset="0"/>
              </a:rPr>
              <a:t>Pengertian negara</a:t>
            </a:r>
            <a:r>
              <a:rPr lang="id-ID"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id-ID" sz="1600" dirty="0" smtClean="0">
                <a:latin typeface="Arial" panose="020B0604020202020204" pitchFamily="34" charset="0"/>
                <a:cs typeface="Arial" panose="020B0604020202020204" pitchFamily="34" charset="0"/>
              </a:rPr>
              <a:t>adalah </a:t>
            </a:r>
            <a:r>
              <a:rPr lang="id-ID" sz="1600" dirty="0">
                <a:latin typeface="Arial" panose="020B0604020202020204" pitchFamily="34" charset="0"/>
                <a:cs typeface="Arial" panose="020B0604020202020204" pitchFamily="34" charset="0"/>
              </a:rPr>
              <a:t>kelompok sosial yang menduduki suatu wilayah atau daerah tertentu yang diorganisir dan dikelola dibawah lembaga politik dan pemerintahan yang efektif, mempunyai kesatuan politik, berdaulat sehingga berhak menentukan </a:t>
            </a:r>
            <a:r>
              <a:rPr lang="id-ID" sz="1600" dirty="0" smtClean="0">
                <a:latin typeface="Arial" panose="020B0604020202020204" pitchFamily="34" charset="0"/>
                <a:cs typeface="Arial" panose="020B0604020202020204" pitchFamily="34" charset="0"/>
              </a:rPr>
              <a:t>tujun </a:t>
            </a:r>
            <a:r>
              <a:rPr lang="id-ID" sz="1600" dirty="0">
                <a:latin typeface="Arial" panose="020B0604020202020204" pitchFamily="34" charset="0"/>
                <a:cs typeface="Arial" panose="020B0604020202020204" pitchFamily="34" charset="0"/>
              </a:rPr>
              <a:t>nasionalnya</a:t>
            </a:r>
            <a:r>
              <a:rPr lang="id-ID"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cap="all" dirty="0" err="1" smtClean="0">
                <a:latin typeface="Arial" panose="020B0604020202020204" pitchFamily="34" charset="0"/>
                <a:cs typeface="Arial" panose="020B0604020202020204" pitchFamily="34" charset="0"/>
              </a:rPr>
              <a:t>Unsur</a:t>
            </a:r>
            <a:r>
              <a:rPr lang="en-US" sz="1800" b="1" cap="all" dirty="0" smtClean="0">
                <a:latin typeface="Arial" panose="020B0604020202020204" pitchFamily="34" charset="0"/>
                <a:cs typeface="Arial" panose="020B0604020202020204" pitchFamily="34" charset="0"/>
              </a:rPr>
              <a:t> Negara</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1.</a:t>
            </a:r>
            <a:r>
              <a:rPr lang="id-ID" sz="1600" dirty="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Ada </a:t>
            </a:r>
            <a:r>
              <a:rPr lang="id-ID" sz="1600" dirty="0">
                <a:latin typeface="Arial" panose="020B0604020202020204" pitchFamily="34" charset="0"/>
                <a:cs typeface="Arial" panose="020B0604020202020204" pitchFamily="34" charset="0"/>
              </a:rPr>
              <a:t>Rakyat dan </a:t>
            </a:r>
            <a:r>
              <a:rPr lang="id-ID" sz="1600" dirty="0" smtClean="0">
                <a:latin typeface="Arial" panose="020B0604020202020204" pitchFamily="34" charset="0"/>
                <a:cs typeface="Arial" panose="020B0604020202020204" pitchFamily="34" charset="0"/>
              </a:rPr>
              <a:t>Penduduk</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2. </a:t>
            </a:r>
            <a:r>
              <a:rPr lang="id-ID" sz="1600" dirty="0" smtClean="0">
                <a:latin typeface="Arial" panose="020B0604020202020204" pitchFamily="34" charset="0"/>
                <a:cs typeface="Arial" panose="020B0604020202020204" pitchFamily="34" charset="0"/>
              </a:rPr>
              <a:t>Ada </a:t>
            </a:r>
            <a:r>
              <a:rPr lang="id-ID" sz="1600" dirty="0">
                <a:latin typeface="Arial" panose="020B0604020202020204" pitchFamily="34" charset="0"/>
                <a:cs typeface="Arial" panose="020B0604020202020204" pitchFamily="34" charset="0"/>
              </a:rPr>
              <a:t>Daerah atau </a:t>
            </a:r>
            <a:r>
              <a:rPr lang="id-ID" sz="1600" dirty="0" smtClean="0">
                <a:latin typeface="Arial" panose="020B0604020202020204" pitchFamily="34" charset="0"/>
                <a:cs typeface="Arial" panose="020B0604020202020204" pitchFamily="34" charset="0"/>
              </a:rPr>
              <a:t>wilayah</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3. </a:t>
            </a:r>
            <a:r>
              <a:rPr lang="id-ID" sz="1600" dirty="0" smtClean="0">
                <a:latin typeface="Arial" panose="020B0604020202020204" pitchFamily="34" charset="0"/>
                <a:cs typeface="Arial" panose="020B0604020202020204" pitchFamily="34" charset="0"/>
              </a:rPr>
              <a:t>Ada</a:t>
            </a:r>
            <a:r>
              <a:rPr lang="en-US" sz="1600" dirty="0" smtClean="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pemerintahan </a:t>
            </a:r>
            <a:r>
              <a:rPr lang="id-ID" sz="1600" dirty="0">
                <a:latin typeface="Arial" panose="020B0604020202020204" pitchFamily="34" charset="0"/>
                <a:cs typeface="Arial" panose="020B0604020202020204" pitchFamily="34" charset="0"/>
              </a:rPr>
              <a:t>yang berdaulat</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4.</a:t>
            </a:r>
            <a:r>
              <a:rPr lang="id-ID" sz="1600" dirty="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Ada </a:t>
            </a:r>
            <a:r>
              <a:rPr lang="id-ID" sz="1600" dirty="0">
                <a:latin typeface="Arial" panose="020B0604020202020204" pitchFamily="34" charset="0"/>
                <a:cs typeface="Arial" panose="020B0604020202020204" pitchFamily="34" charset="0"/>
              </a:rPr>
              <a:t>pengakuan Oleh Negara lain</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830997"/>
          </a:xfrm>
          <a:prstGeom prst="rect">
            <a:avLst/>
          </a:prstGeom>
        </p:spPr>
        <p:txBody>
          <a:bodyPr wrap="square">
            <a:spAutoFit/>
          </a:bodyPr>
          <a:lstStyle/>
          <a:p>
            <a:pPr algn="r">
              <a:buNone/>
            </a:pPr>
            <a:r>
              <a:rPr lang="nl-NL" sz="2400" b="1" dirty="0">
                <a:latin typeface="Arial" panose="020B0604020202020204" pitchFamily="34" charset="0"/>
                <a:cs typeface="Arial" panose="020B0604020202020204" pitchFamily="34" charset="0"/>
              </a:rPr>
              <a:t>KONSEP, TUJUAN, DAN URGENSI 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2109652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212976"/>
            <a:ext cx="4752528" cy="2808312"/>
          </a:xfrm>
        </p:spPr>
        <p:txBody>
          <a:bodyPr>
            <a:noAutofit/>
          </a:bodyPr>
          <a:lstStyle/>
          <a:p>
            <a:pPr algn="r"/>
            <a:r>
              <a:rPr lang="en-US" sz="2000" b="1" dirty="0" smtClean="0">
                <a:latin typeface="Arial" panose="020B0604020202020204" pitchFamily="34" charset="0"/>
                <a:cs typeface="Arial" panose="020B0604020202020204" pitchFamily="34" charset="0"/>
              </a:rPr>
              <a:t>TUJUAN NKRI</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PEMBUKAAN UUD NRI 1945 </a:t>
            </a:r>
            <a:r>
              <a:rPr lang="id-ID"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1. </a:t>
            </a:r>
            <a:r>
              <a:rPr lang="id-ID" sz="1600" b="1" dirty="0"/>
              <a:t>Melindungi setiap bangsa dan seluruh tumpah darah </a:t>
            </a:r>
            <a:r>
              <a:rPr lang="id-ID" sz="1600" b="1" dirty="0" smtClean="0"/>
              <a:t>Indonesia</a:t>
            </a:r>
            <a:r>
              <a:rPr lang="en-US" sz="1600" b="1" dirty="0" smtClean="0"/>
              <a:t/>
            </a:r>
            <a:br>
              <a:rPr lang="en-US" sz="1600" b="1" dirty="0" smtClean="0"/>
            </a:br>
            <a:r>
              <a:rPr lang="en-US" sz="1600" b="1" dirty="0" smtClean="0"/>
              <a:t>2. </a:t>
            </a:r>
            <a:r>
              <a:rPr lang="id-ID" sz="1600" b="1" dirty="0"/>
              <a:t>Memajukan kesejahteraan umum</a:t>
            </a:r>
            <a:r>
              <a:rPr lang="en-US" sz="1600" b="1" dirty="0"/>
              <a:t/>
            </a:r>
            <a:br>
              <a:rPr lang="en-US" sz="1600" b="1" dirty="0"/>
            </a:br>
            <a:r>
              <a:rPr lang="en-US" sz="1600" b="1" dirty="0" smtClean="0"/>
              <a:t>3. </a:t>
            </a:r>
            <a:r>
              <a:rPr lang="id-ID" sz="1600" b="1" dirty="0"/>
              <a:t>Mencerdaskan kehidupan bangsa</a:t>
            </a:r>
            <a:r>
              <a:rPr lang="en-US" sz="1600" b="1" dirty="0"/>
              <a:t/>
            </a:r>
            <a:br>
              <a:rPr lang="en-US" sz="1600" b="1" dirty="0"/>
            </a:br>
            <a:r>
              <a:rPr lang="en-US" sz="1600" b="1" dirty="0" smtClean="0"/>
              <a:t>4. </a:t>
            </a:r>
            <a:r>
              <a:rPr lang="id-ID" sz="1600" b="1" dirty="0"/>
              <a:t>Ikut melaksanakan ketertiban dunia yang berdasar perdamaian abadi dan keadilan sosial</a:t>
            </a:r>
            <a:r>
              <a:rPr lang="en-US" sz="1600" b="1" dirty="0"/>
              <a:t/>
            </a:r>
            <a:br>
              <a:rPr lang="en-US" sz="1600" b="1" dirty="0"/>
            </a:br>
            <a:r>
              <a:rPr lang="en-US" sz="1600" b="1" dirty="0"/>
              <a:t/>
            </a:r>
            <a:br>
              <a:rPr lang="en-US" sz="1600" b="1" dirty="0"/>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1013827"/>
            <a:ext cx="4536504" cy="830997"/>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KONSEP, TUJUAN, DAN URGENSI DASAR</a:t>
            </a:r>
            <a:r>
              <a:rPr lang="en-US" sz="2400" b="1" dirty="0" smtClean="0">
                <a:latin typeface="Arial" panose="020B0604020202020204" pitchFamily="34" charset="0"/>
                <a:cs typeface="Arial" panose="020B0604020202020204" pitchFamily="34" charset="0"/>
              </a:rPr>
              <a:t> NEGARA</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24273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501008"/>
            <a:ext cx="4752528" cy="2808312"/>
          </a:xfrm>
        </p:spPr>
        <p:txBody>
          <a:bodyPr>
            <a:noAutofit/>
          </a:bodyPr>
          <a:lstStyle/>
          <a:p>
            <a:pPr algn="r"/>
            <a:r>
              <a:rPr lang="en-US" sz="2000" b="1" dirty="0" smtClean="0">
                <a:latin typeface="Arial" panose="020B0604020202020204" pitchFamily="34" charset="0"/>
                <a:cs typeface="Arial" panose="020B0604020202020204" pitchFamily="34" charset="0"/>
              </a:rPr>
              <a:t>URGENSI DASAR NEGARA </a:t>
            </a:r>
            <a:r>
              <a:rPr lang="id-ID"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1. </a:t>
            </a:r>
            <a:r>
              <a:rPr lang="en-US" sz="1600" dirty="0">
                <a:latin typeface="Arial" panose="020B0604020202020204" pitchFamily="34" charset="0"/>
                <a:cs typeface="Arial" panose="020B0604020202020204" pitchFamily="34" charset="0"/>
              </a:rPr>
              <a:t>M</a:t>
            </a:r>
            <a:r>
              <a:rPr lang="id-ID" sz="1600" dirty="0" smtClean="0">
                <a:latin typeface="Arial" panose="020B0604020202020204" pitchFamily="34" charset="0"/>
                <a:cs typeface="Arial" panose="020B0604020202020204" pitchFamily="34" charset="0"/>
              </a:rPr>
              <a:t>erupakan </a:t>
            </a:r>
            <a:r>
              <a:rPr lang="id-ID" sz="1600" dirty="0">
                <a:latin typeface="Arial" panose="020B0604020202020204" pitchFamily="34" charset="0"/>
                <a:cs typeface="Arial" panose="020B0604020202020204" pitchFamily="34" charset="0"/>
              </a:rPr>
              <a:t>landasan kehidupan </a:t>
            </a:r>
            <a:r>
              <a:rPr lang="id-ID" sz="1600" dirty="0" smtClean="0">
                <a:latin typeface="Arial" panose="020B0604020202020204" pitchFamily="34" charset="0"/>
                <a:cs typeface="Arial" panose="020B0604020202020204" pitchFamily="34" charset="0"/>
              </a:rPr>
              <a:t>bernegara</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2. </a:t>
            </a:r>
            <a:r>
              <a:rPr lang="id-ID" sz="1600" dirty="0">
                <a:latin typeface="Arial" panose="020B0604020202020204" pitchFamily="34" charset="0"/>
                <a:cs typeface="Arial" panose="020B0604020202020204" pitchFamily="34" charset="0"/>
              </a:rPr>
              <a:t>Kedudukan dasar negara adalah sebagai norma tertinggi dalam penyusunan perundangan dan tata hukum </a:t>
            </a:r>
            <a:r>
              <a:rPr lang="id-ID" sz="1600" dirty="0" smtClean="0">
                <a:latin typeface="Arial" panose="020B0604020202020204" pitchFamily="34" charset="0"/>
                <a:cs typeface="Arial" panose="020B0604020202020204" pitchFamily="34" charset="0"/>
              </a:rPr>
              <a:t>negara</a:t>
            </a:r>
            <a:r>
              <a:rPr lang="id-ID"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Merupakan</a:t>
            </a:r>
            <a:r>
              <a:rPr lang="en-US" sz="1600" dirty="0" smtClean="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 </a:t>
            </a:r>
            <a:r>
              <a:rPr lang="id-ID" sz="1600" dirty="0">
                <a:latin typeface="Arial" panose="020B0604020202020204" pitchFamily="34" charset="0"/>
                <a:cs typeface="Arial" panose="020B0604020202020204" pitchFamily="34" charset="0"/>
              </a:rPr>
              <a:t>sumber dari segala sumber </a:t>
            </a:r>
            <a:r>
              <a:rPr lang="id-ID" sz="1600" dirty="0" smtClean="0">
                <a:latin typeface="Arial" panose="020B0604020202020204" pitchFamily="34" charset="0"/>
                <a:cs typeface="Arial" panose="020B0604020202020204" pitchFamily="34" charset="0"/>
              </a:rPr>
              <a:t>hukumnegara</a:t>
            </a:r>
            <a:r>
              <a:rPr lang="id-ID" sz="1600" dirty="0"/>
              <a:t>.</a:t>
            </a:r>
            <a:r>
              <a:rPr lang="en-US" sz="1600" dirty="0"/>
              <a:t/>
            </a:r>
            <a:br>
              <a:rPr lang="en-US" sz="1600" dirty="0"/>
            </a:br>
            <a:r>
              <a:rPr lang="en-US" sz="1600" b="1" dirty="0">
                <a:latin typeface="Arial" panose="020B0604020202020204" pitchFamily="34" charset="0"/>
                <a:cs typeface="Arial" panose="020B0604020202020204" pitchFamily="34" charset="0"/>
              </a:rPr>
              <a:t/>
            </a:r>
            <a:br>
              <a:rPr lang="en-US" sz="1600" b="1" dirty="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FUSNGSI </a:t>
            </a:r>
            <a:r>
              <a:rPr lang="en-US" sz="1600" b="1" dirty="0">
                <a:latin typeface="Arial" panose="020B0604020202020204" pitchFamily="34" charset="0"/>
                <a:cs typeface="Arial" panose="020B0604020202020204" pitchFamily="34" charset="0"/>
              </a:rPr>
              <a:t>DASAR </a:t>
            </a:r>
            <a:r>
              <a:rPr lang="en-US" sz="1600" b="1" dirty="0" smtClean="0">
                <a:latin typeface="Arial" panose="020B0604020202020204" pitchFamily="34" charset="0"/>
                <a:cs typeface="Arial" panose="020B0604020202020204" pitchFamily="34" charset="0"/>
              </a:rPr>
              <a:t>NEGARA</a:t>
            </a:r>
            <a:br>
              <a:rPr lang="en-US" sz="16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1. </a:t>
            </a:r>
            <a:r>
              <a:rPr lang="id-ID" sz="1400" dirty="0">
                <a:latin typeface="Arial" panose="020B0604020202020204" pitchFamily="34" charset="0"/>
                <a:cs typeface="Arial" panose="020B0604020202020204" pitchFamily="34" charset="0"/>
              </a:rPr>
              <a:t>Sebagai dasar beridirinya dan tegaknya suatu </a:t>
            </a:r>
            <a:r>
              <a:rPr lang="id-ID" sz="1400" dirty="0" smtClean="0">
                <a:latin typeface="Arial" panose="020B0604020202020204" pitchFamily="34" charset="0"/>
                <a:cs typeface="Arial" panose="020B0604020202020204" pitchFamily="34" charset="0"/>
              </a:rPr>
              <a:t>negara</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2.</a:t>
            </a:r>
            <a:r>
              <a:rPr lang="id-ID" sz="1400" dirty="0">
                <a:latin typeface="Arial" panose="020B0604020202020204" pitchFamily="34" charset="0"/>
                <a:cs typeface="Arial" panose="020B0604020202020204" pitchFamily="34" charset="0"/>
              </a:rPr>
              <a:t> Sebagai dasar kegiatan penyelenggaraan </a:t>
            </a:r>
            <a:r>
              <a:rPr lang="id-ID" sz="1400" dirty="0" smtClean="0">
                <a:latin typeface="Arial" panose="020B0604020202020204" pitchFamily="34" charset="0"/>
                <a:cs typeface="Arial" panose="020B0604020202020204" pitchFamily="34" charset="0"/>
              </a:rPr>
              <a:t>negara</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3.</a:t>
            </a:r>
            <a:r>
              <a:rPr lang="id-ID" sz="1400" dirty="0">
                <a:latin typeface="Arial" panose="020B0604020202020204" pitchFamily="34" charset="0"/>
                <a:cs typeface="Arial" panose="020B0604020202020204" pitchFamily="34" charset="0"/>
              </a:rPr>
              <a:t> Dasar pratisipasi warga </a:t>
            </a:r>
            <a:r>
              <a:rPr lang="id-ID" sz="1400" dirty="0" smtClean="0">
                <a:latin typeface="Arial" panose="020B0604020202020204" pitchFamily="34" charset="0"/>
                <a:cs typeface="Arial" panose="020B0604020202020204" pitchFamily="34" charset="0"/>
              </a:rPr>
              <a:t>negara</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4.</a:t>
            </a:r>
            <a:r>
              <a:rPr lang="id-ID" sz="1400" dirty="0" smtClean="0">
                <a:latin typeface="Arial" panose="020B0604020202020204" pitchFamily="34" charset="0"/>
                <a:cs typeface="Arial" panose="020B0604020202020204" pitchFamily="34" charset="0"/>
              </a:rPr>
              <a:t> </a:t>
            </a:r>
            <a:r>
              <a:rPr lang="id-ID" sz="1400" dirty="0">
                <a:latin typeface="Arial" panose="020B0604020202020204" pitchFamily="34" charset="0"/>
                <a:cs typeface="Arial" panose="020B0604020202020204" pitchFamily="34" charset="0"/>
              </a:rPr>
              <a:t>Dasar pergaulan antara warga </a:t>
            </a:r>
            <a:r>
              <a:rPr lang="id-ID" sz="1400" dirty="0" smtClean="0">
                <a:latin typeface="Arial" panose="020B0604020202020204" pitchFamily="34" charset="0"/>
                <a:cs typeface="Arial" panose="020B0604020202020204" pitchFamily="34" charset="0"/>
              </a:rPr>
              <a:t>negara</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5.</a:t>
            </a:r>
            <a:r>
              <a:rPr lang="id-ID" sz="1400" dirty="0">
                <a:latin typeface="Arial" panose="020B0604020202020204" pitchFamily="34" charset="0"/>
                <a:cs typeface="Arial" panose="020B0604020202020204" pitchFamily="34" charset="0"/>
              </a:rPr>
              <a:t> Dasar dan sumber hukum nasional</a:t>
            </a:r>
            <a:r>
              <a:rPr lang="en-US" sz="1600" dirty="0" smtClean="0"/>
              <a:t>  </a:t>
            </a:r>
            <a:r>
              <a:rPr lang="en-US" sz="1600" b="1" dirty="0">
                <a:latin typeface="Arial" panose="020B0604020202020204" pitchFamily="34" charset="0"/>
                <a:cs typeface="Arial" panose="020B0604020202020204" pitchFamily="34" charset="0"/>
              </a:rPr>
              <a:t/>
            </a:r>
            <a:br>
              <a:rPr lang="en-US" sz="1600" b="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1013827"/>
            <a:ext cx="4536504" cy="830997"/>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KONSEP, TUJUAN, DAN URGENSI DASAR</a:t>
            </a:r>
            <a:r>
              <a:rPr lang="en-US" sz="2400" b="1" dirty="0" smtClean="0">
                <a:latin typeface="Arial" panose="020B0604020202020204" pitchFamily="34" charset="0"/>
                <a:cs typeface="Arial" panose="020B0604020202020204" pitchFamily="34" charset="0"/>
              </a:rPr>
              <a:t> NEGARA</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0048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56992"/>
            <a:ext cx="4752528" cy="2808312"/>
          </a:xfrm>
        </p:spPr>
        <p:txBody>
          <a:bodyPr>
            <a:noAutofit/>
          </a:bodyPr>
          <a:lstStyle/>
          <a:p>
            <a:pPr algn="r"/>
            <a:r>
              <a:rPr lang="en-US" sz="1400" b="1" dirty="0" smtClean="0">
                <a:latin typeface="Arial" panose="020B0604020202020204" pitchFamily="34" charset="0"/>
                <a:cs typeface="Arial" panose="020B0604020202020204" pitchFamily="34" charset="0"/>
              </a:rPr>
              <a:t>LANDASAN HISTORIS</a:t>
            </a:r>
            <a:br>
              <a:rPr lang="en-US" sz="1400" b="1" dirty="0" smtClean="0">
                <a:latin typeface="Arial" panose="020B0604020202020204" pitchFamily="34" charset="0"/>
                <a:cs typeface="Arial" panose="020B0604020202020204" pitchFamily="34" charset="0"/>
              </a:rPr>
            </a:br>
            <a:r>
              <a:rPr lang="en-US" sz="1400" b="1" dirty="0" err="1" smtClean="0">
                <a:latin typeface="Arial" panose="020B0604020202020204" pitchFamily="34" charset="0"/>
                <a:cs typeface="Arial" panose="020B0604020202020204" pitchFamily="34" charset="0"/>
              </a:rPr>
              <a:t>Sejak</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zaman</a:t>
            </a:r>
            <a:r>
              <a:rPr lang="en-US" sz="1400" b="1" dirty="0" smtClean="0">
                <a:latin typeface="Arial" panose="020B0604020202020204" pitchFamily="34" charset="0"/>
                <a:cs typeface="Arial" panose="020B0604020202020204" pitchFamily="34" charset="0"/>
              </a:rPr>
              <a:t>  </a:t>
            </a:r>
            <a:r>
              <a:rPr lang="id-ID" sz="1400" dirty="0">
                <a:latin typeface="Arial" panose="020B0604020202020204" pitchFamily="34" charset="0"/>
                <a:cs typeface="Arial" panose="020B0604020202020204" pitchFamily="34" charset="0"/>
              </a:rPr>
              <a:t>Sriwijaya, Majapahit </a:t>
            </a:r>
            <a:r>
              <a:rPr lang="en-US" sz="1400" dirty="0" err="1" smtClean="0">
                <a:latin typeface="Arial" panose="020B0604020202020204" pitchFamily="34" charset="0"/>
                <a:cs typeface="Arial" panose="020B0604020202020204" pitchFamily="34" charset="0"/>
              </a:rPr>
              <a:t>dan</a:t>
            </a:r>
            <a:r>
              <a:rPr lang="en-US" sz="1400" dirty="0" smtClean="0">
                <a:latin typeface="Arial" panose="020B0604020202020204" pitchFamily="34" charset="0"/>
                <a:cs typeface="Arial" panose="020B0604020202020204" pitchFamily="34" charset="0"/>
              </a:rPr>
              <a:t> </a:t>
            </a:r>
            <a:r>
              <a:rPr lang="id-ID" sz="1400" dirty="0" smtClean="0">
                <a:latin typeface="Arial" panose="020B0604020202020204" pitchFamily="34" charset="0"/>
                <a:cs typeface="Arial" panose="020B0604020202020204" pitchFamily="34" charset="0"/>
              </a:rPr>
              <a:t>penjajah</a:t>
            </a:r>
            <a:r>
              <a:rPr lang="id-ID" sz="1400" dirty="0">
                <a:latin typeface="Arial" panose="020B0604020202020204" pitchFamily="34" charset="0"/>
                <a:cs typeface="Arial" panose="020B0604020202020204" pitchFamily="34" charset="0"/>
              </a:rPr>
              <a:t>. Bangsa </a:t>
            </a:r>
            <a:r>
              <a:rPr lang="en-US" sz="1400" dirty="0" err="1" smtClean="0">
                <a:latin typeface="Arial" panose="020B0604020202020204" pitchFamily="34" charset="0"/>
                <a:cs typeface="Arial" panose="020B0604020202020204" pitchFamily="34" charset="0"/>
              </a:rPr>
              <a:t>sudah</a:t>
            </a:r>
            <a:r>
              <a:rPr lang="id-ID" sz="1400" dirty="0" smtClean="0">
                <a:latin typeface="Arial" panose="020B0604020202020204" pitchFamily="34" charset="0"/>
                <a:cs typeface="Arial" panose="020B0604020202020204" pitchFamily="34" charset="0"/>
              </a:rPr>
              <a:t> </a:t>
            </a:r>
            <a:r>
              <a:rPr lang="id-ID" sz="1400" dirty="0">
                <a:latin typeface="Arial" panose="020B0604020202020204" pitchFamily="34" charset="0"/>
                <a:cs typeface="Arial" panose="020B0604020202020204" pitchFamily="34" charset="0"/>
              </a:rPr>
              <a:t>berjuang untuk menemukan jati </a:t>
            </a:r>
            <a:r>
              <a:rPr lang="id-ID" sz="1400" dirty="0" smtClean="0">
                <a:latin typeface="Arial" panose="020B0604020202020204" pitchFamily="34" charset="0"/>
                <a:cs typeface="Arial" panose="020B0604020202020204" pitchFamily="34" charset="0"/>
              </a:rPr>
              <a:t>diri </a:t>
            </a:r>
            <a:r>
              <a:rPr lang="id-ID" sz="1400" dirty="0">
                <a:latin typeface="Arial" panose="020B0604020202020204" pitchFamily="34" charset="0"/>
                <a:cs typeface="Arial" panose="020B0604020202020204" pitchFamily="34" charset="0"/>
              </a:rPr>
              <a:t>sebagai bangsa yang merdeka dan memiliki suatu prinsip yang tersimpul dalam pandangan hidup serta filsafat hidup, di dalamnya tersimpul ciri khas, sifat karakter bangsa yang berbeda dengan bangsa lain</a:t>
            </a:r>
            <a:r>
              <a:rPr lang="en-US" sz="1400" b="1" dirty="0" smtClean="0">
                <a:latin typeface="Arial" panose="020B0604020202020204" pitchFamily="34" charset="0"/>
                <a:cs typeface="Arial" panose="020B0604020202020204" pitchFamily="34" charset="0"/>
              </a:rPr>
              <a:t> </a:t>
            </a:r>
            <a:r>
              <a:rPr lang="id-ID" sz="14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id-ID" sz="1400" dirty="0">
                <a:latin typeface="Arial" panose="020B0604020202020204" pitchFamily="34" charset="0"/>
                <a:cs typeface="Arial" panose="020B0604020202020204" pitchFamily="34" charset="0"/>
              </a:rPr>
              <a:t>Secara historis nilai-nilai yang terkandung dalam setiap sila Pancasila sebelum dirumuskan dan disahkan menjadi dasar negara Indonesia secara obyektif historis telah dimiliki oleh bangsa Indonesia sendiri</a:t>
            </a:r>
            <a:r>
              <a:rPr lang="en-US" sz="1400" dirty="0" smtClean="0">
                <a:latin typeface="Arial" panose="020B0604020202020204" pitchFamily="34" charset="0"/>
                <a:cs typeface="Arial" panose="020B0604020202020204" pitchFamily="34" charset="0"/>
              </a:rPr>
              <a:t>.</a:t>
            </a:r>
            <a:br>
              <a:rPr lang="en-US" sz="1400" dirty="0" smtClean="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id-ID" sz="1400" dirty="0">
                <a:latin typeface="Arial" panose="020B0604020202020204" pitchFamily="34" charset="0"/>
                <a:cs typeface="Arial" panose="020B0604020202020204" pitchFamily="34" charset="0"/>
              </a:rPr>
              <a:t>1 Juni </a:t>
            </a:r>
            <a:r>
              <a:rPr lang="id-ID" sz="1400" dirty="0" smtClean="0">
                <a:latin typeface="Arial" panose="020B0604020202020204" pitchFamily="34" charset="0"/>
                <a:cs typeface="Arial" panose="020B0604020202020204" pitchFamily="34" charset="0"/>
              </a:rPr>
              <a:t>1945</a:t>
            </a:r>
            <a:r>
              <a:rPr lang="en-US" sz="1400" dirty="0" smtClean="0">
                <a:latin typeface="Arial" panose="020B0604020202020204" pitchFamily="34" charset="0"/>
                <a:cs typeface="Arial" panose="020B0604020202020204" pitchFamily="34" charset="0"/>
              </a:rPr>
              <a:t>,</a:t>
            </a:r>
            <a:r>
              <a:rPr lang="id-ID" sz="1400" dirty="0" smtClean="0">
                <a:latin typeface="Arial" panose="020B0604020202020204" pitchFamily="34" charset="0"/>
                <a:cs typeface="Arial" panose="020B0604020202020204" pitchFamily="34" charset="0"/>
              </a:rPr>
              <a:t> Ir</a:t>
            </a:r>
            <a:r>
              <a:rPr lang="id-ID" sz="1400" dirty="0">
                <a:latin typeface="Arial" panose="020B0604020202020204" pitchFamily="34" charset="0"/>
                <a:cs typeface="Arial" panose="020B0604020202020204" pitchFamily="34" charset="0"/>
              </a:rPr>
              <a:t>. Soekarno berpidato secara lisan (tanpa teks) mengenai calon rumusan dasar negara </a:t>
            </a:r>
            <a:r>
              <a:rPr lang="id-ID" sz="1400" dirty="0" smtClean="0">
                <a:latin typeface="Arial" panose="020B0604020202020204" pitchFamily="34" charset="0"/>
                <a:cs typeface="Arial" panose="020B0604020202020204" pitchFamily="34" charset="0"/>
              </a:rPr>
              <a:t>Indonesia</a:t>
            </a:r>
            <a:r>
              <a:rPr lang="en-US" sz="1400" dirty="0" smtClean="0">
                <a:latin typeface="Arial" panose="020B0604020202020204" pitchFamily="34" charset="0"/>
                <a:cs typeface="Arial" panose="020B0604020202020204" pitchFamily="34" charset="0"/>
              </a:rPr>
              <a:t>,</a:t>
            </a:r>
            <a:r>
              <a:rPr lang="id-ID"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k</a:t>
            </a:r>
            <a:r>
              <a:rPr lang="id-ID" sz="1400" dirty="0" smtClean="0">
                <a:latin typeface="Arial" panose="020B0604020202020204" pitchFamily="34" charset="0"/>
                <a:cs typeface="Arial" panose="020B0604020202020204" pitchFamily="34" charset="0"/>
              </a:rPr>
              <a:t>emudian </a:t>
            </a:r>
            <a:r>
              <a:rPr lang="en-US" sz="1400" dirty="0" err="1" smtClean="0">
                <a:latin typeface="Arial" panose="020B0604020202020204" pitchFamily="34" charset="0"/>
                <a:cs typeface="Arial" panose="020B0604020202020204" pitchFamily="34" charset="0"/>
              </a:rPr>
              <a:t>diberi</a:t>
            </a:r>
            <a:r>
              <a:rPr lang="id-ID" sz="1400" dirty="0" smtClean="0">
                <a:latin typeface="Arial" panose="020B0604020202020204" pitchFamily="34" charset="0"/>
                <a:cs typeface="Arial" panose="020B0604020202020204" pitchFamily="34" charset="0"/>
              </a:rPr>
              <a:t> </a:t>
            </a:r>
            <a:r>
              <a:rPr lang="id-ID" sz="1400" dirty="0">
                <a:latin typeface="Arial" panose="020B0604020202020204" pitchFamily="34" charset="0"/>
                <a:cs typeface="Arial" panose="020B0604020202020204" pitchFamily="34" charset="0"/>
              </a:rPr>
              <a:t>nama “Pancasila” yang artinya lima dasar</a:t>
            </a:r>
            <a:r>
              <a:rPr lang="en-US" sz="1400" dirty="0" smtClean="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ea typeface="ＭＳ Ｐゴシック" charset="0"/>
                <a:cs typeface="Arial" panose="020B0604020202020204" pitchFamily="34" charset="0"/>
              </a:rPr>
              <a:t> </a:t>
            </a:r>
            <a:r>
              <a:rPr lang="en-US" sz="1400" b="1" dirty="0" smtClean="0">
                <a:solidFill>
                  <a:schemeClr val="tx1">
                    <a:lumMod val="75000"/>
                    <a:lumOff val="25000"/>
                  </a:schemeClr>
                </a:solidFill>
                <a:latin typeface="Arial" panose="020B0604020202020204" pitchFamily="34" charset="0"/>
                <a:cs typeface="Arial" panose="020B0604020202020204" pitchFamily="34" charset="0"/>
              </a:rPr>
              <a:t/>
            </a:r>
            <a:br>
              <a:rPr lang="en-US" sz="1400" b="1" dirty="0" smtClean="0">
                <a:solidFill>
                  <a:schemeClr val="tx1">
                    <a:lumMod val="75000"/>
                    <a:lumOff val="25000"/>
                  </a:schemeClr>
                </a:solidFill>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t>
            </a:r>
            <a:br>
              <a:rPr lang="en-US" sz="1400" b="1" dirty="0" smtClean="0">
                <a:latin typeface="Arial" panose="020B0604020202020204" pitchFamily="34" charset="0"/>
                <a:cs typeface="Arial" panose="020B0604020202020204" pitchFamily="34" charset="0"/>
              </a:rPr>
            </a:br>
            <a:endParaRPr lang="id-ID" sz="14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1013827"/>
            <a:ext cx="4536504" cy="830997"/>
          </a:xfrm>
          <a:prstGeom prst="rect">
            <a:avLst/>
          </a:prstGeom>
        </p:spPr>
        <p:txBody>
          <a:bodyPr wrap="square">
            <a:spAutoFit/>
          </a:bodyPr>
          <a:lstStyle/>
          <a:p>
            <a:pPr algn="r">
              <a:buNone/>
            </a:pPr>
            <a:r>
              <a:rPr lang="sv-SE" sz="1600" b="1" cap="all" dirty="0">
                <a:latin typeface="Arial" panose="020B0604020202020204" pitchFamily="34" charset="0"/>
                <a:cs typeface="Arial" panose="020B0604020202020204" pitchFamily="34" charset="0"/>
              </a:rPr>
              <a:t>Landasan historis, </a:t>
            </a:r>
            <a:r>
              <a:rPr lang="sv-SE" sz="1600" b="1" cap="all" dirty="0" smtClean="0">
                <a:latin typeface="Arial" panose="020B0604020202020204" pitchFamily="34" charset="0"/>
                <a:cs typeface="Arial" panose="020B0604020202020204" pitchFamily="34" charset="0"/>
              </a:rPr>
              <a:t>yuridis, SOSIOLOGIS. </a:t>
            </a:r>
            <a:r>
              <a:rPr lang="sv-SE" sz="1600" b="1" cap="all" dirty="0">
                <a:latin typeface="Arial" panose="020B0604020202020204" pitchFamily="34" charset="0"/>
                <a:cs typeface="Arial" panose="020B0604020202020204" pitchFamily="34" charset="0"/>
              </a:rPr>
              <a:t>dan </a:t>
            </a:r>
            <a:r>
              <a:rPr lang="sv-SE" sz="1600" b="1" cap="all" dirty="0" smtClean="0">
                <a:latin typeface="Arial" panose="020B0604020202020204" pitchFamily="34" charset="0"/>
                <a:cs typeface="Arial" panose="020B0604020202020204" pitchFamily="34" charset="0"/>
              </a:rPr>
              <a:t>politis </a:t>
            </a:r>
            <a:r>
              <a:rPr lang="en-US" sz="1600" b="1" cap="all" dirty="0" err="1" smtClean="0">
                <a:latin typeface="Arial" panose="020B0604020202020204" pitchFamily="34" charset="0"/>
                <a:cs typeface="Arial" panose="020B0604020202020204" pitchFamily="34" charset="0"/>
              </a:rPr>
              <a:t>Pancasila</a:t>
            </a:r>
            <a:r>
              <a:rPr lang="en-US" sz="1600" b="1" cap="all" dirty="0" smtClean="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sebagai</a:t>
            </a:r>
            <a:r>
              <a:rPr lang="en-US" sz="1600" b="1" cap="all" dirty="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Dasar</a:t>
            </a:r>
            <a:r>
              <a:rPr lang="en-US" sz="1600" b="1" cap="all"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2947430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212976"/>
            <a:ext cx="4752528" cy="2808312"/>
          </a:xfrm>
        </p:spPr>
        <p:txBody>
          <a:bodyPr>
            <a:noAutofit/>
          </a:bodyPr>
          <a:lstStyle/>
          <a:p>
            <a:pPr algn="r"/>
            <a:r>
              <a:rPr lang="en-US" sz="1400" b="1" dirty="0" smtClean="0">
                <a:latin typeface="Arial" panose="020B0604020202020204" pitchFamily="34" charset="0"/>
                <a:cs typeface="Arial" panose="020B0604020202020204" pitchFamily="34" charset="0"/>
              </a:rPr>
              <a:t>LANDASAN YURIDIS</a:t>
            </a:r>
            <a:r>
              <a:rPr lang="en-US" sz="1200" b="1" dirty="0" smtClean="0">
                <a:latin typeface="Arial" panose="020B0604020202020204" pitchFamily="34" charset="0"/>
                <a:cs typeface="Arial" panose="020B0604020202020204" pitchFamily="34" charset="0"/>
              </a:rPr>
              <a:t> </a:t>
            </a:r>
            <a:r>
              <a:rPr lang="id-ID"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id-ID" sz="1200" dirty="0" smtClean="0">
                <a:latin typeface="Arial" panose="020B0604020202020204" pitchFamily="34" charset="0"/>
                <a:cs typeface="Arial" panose="020B0604020202020204" pitchFamily="34" charset="0"/>
              </a:rPr>
              <a:t>UU No.2 Tahun 1989 tentang Sistem Pendidikan Nasional, pasal 39</a:t>
            </a:r>
            <a:r>
              <a:rPr lang="en-US" sz="1200" dirty="0" smtClean="0">
                <a:latin typeface="Arial" panose="020B0604020202020204" pitchFamily="34" charset="0"/>
                <a:cs typeface="Arial" panose="020B0604020202020204" pitchFamily="34" charset="0"/>
              </a:rPr>
              <a:t>.</a:t>
            </a:r>
            <a:r>
              <a:rPr lang="id-ID" sz="1200" dirty="0" smtClean="0">
                <a:latin typeface="Arial" panose="020B0604020202020204" pitchFamily="34" charset="0"/>
                <a:cs typeface="Arial" panose="020B0604020202020204" pitchFamily="34" charset="0"/>
              </a:rPr>
              <a:t> Isi kurikulum setiap jenis, jalur dan jenjang pendidikan wajib memuat Pendidikan Pancasila, Pendidikan Agama, Pendidikan Kewarganegaraan</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id-ID" sz="1200"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id-ID" sz="1200" dirty="0" smtClean="0">
                <a:latin typeface="Arial" panose="020B0604020202020204" pitchFamily="34" charset="0"/>
                <a:cs typeface="Arial" panose="020B0604020202020204" pitchFamily="34" charset="0"/>
              </a:rPr>
              <a:t>SK Mendiknas RI, No.232/U/2000, tentang Pedoman Penyusunan Kurikulum Pendidikan Tinggi dan Penilaian Hasil Belajar Mahasiswa, pasal 10 ayat 1</a:t>
            </a:r>
            <a:r>
              <a:rPr lang="en-US" sz="1200" dirty="0" smtClean="0">
                <a:latin typeface="Arial" panose="020B0604020202020204" pitchFamily="34" charset="0"/>
                <a:cs typeface="Arial" panose="020B0604020202020204" pitchFamily="34" charset="0"/>
              </a:rPr>
              <a:t>. W</a:t>
            </a:r>
            <a:r>
              <a:rPr lang="id-ID" sz="1200" dirty="0" smtClean="0">
                <a:latin typeface="Arial" panose="020B0604020202020204" pitchFamily="34" charset="0"/>
                <a:cs typeface="Arial" panose="020B0604020202020204" pitchFamily="34" charset="0"/>
              </a:rPr>
              <a:t>ajib setiap prodi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ada</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mata</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kuliah</a:t>
            </a:r>
            <a:r>
              <a:rPr lang="id-ID" sz="1200" dirty="0" smtClean="0">
                <a:latin typeface="Arial" panose="020B0604020202020204" pitchFamily="34" charset="0"/>
                <a:cs typeface="Arial" panose="020B0604020202020204" pitchFamily="34" charset="0"/>
              </a:rPr>
              <a:t> Pendidikan Pancasila, Pendidikan Agama, dan Pendidikan Kewarganegaraan.</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id-ID" sz="1200" dirty="0">
                <a:latin typeface="Arial" panose="020B0604020202020204" pitchFamily="34" charset="0"/>
                <a:cs typeface="Arial" panose="020B0604020202020204" pitchFamily="34" charset="0"/>
              </a:rPr>
              <a:t>Dirjen Pendidikan Tinggi mengeluarkan Surat Keputusan No.38/DIKTI/Kep/2002, tentang Rambu-rambu Pelaksanaan Mata Kuliah Pengembangan Kepribadian (MPK</a:t>
            </a:r>
            <a:r>
              <a:rPr lang="id-ID" sz="1200"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P</a:t>
            </a:r>
            <a:r>
              <a:rPr lang="id-ID" sz="1200" dirty="0" smtClean="0">
                <a:latin typeface="Arial" panose="020B0604020202020204" pitchFamily="34" charset="0"/>
                <a:cs typeface="Arial" panose="020B0604020202020204" pitchFamily="34" charset="0"/>
              </a:rPr>
              <a:t>asal </a:t>
            </a:r>
            <a:r>
              <a:rPr lang="id-ID" sz="1200" dirty="0">
                <a:latin typeface="Arial" panose="020B0604020202020204" pitchFamily="34" charset="0"/>
                <a:cs typeface="Arial" panose="020B0604020202020204" pitchFamily="34" charset="0"/>
              </a:rPr>
              <a:t>3 </a:t>
            </a:r>
            <a:r>
              <a:rPr lang="en-US" sz="1200" dirty="0" smtClean="0">
                <a:latin typeface="Arial" panose="020B0604020202020204" pitchFamily="34" charset="0"/>
                <a:cs typeface="Arial" panose="020B0604020202020204" pitchFamily="34" charset="0"/>
              </a:rPr>
              <a:t>k</a:t>
            </a:r>
            <a:r>
              <a:rPr lang="id-ID" sz="1200" dirty="0" smtClean="0">
                <a:latin typeface="Arial" panose="020B0604020202020204" pitchFamily="34" charset="0"/>
                <a:cs typeface="Arial" panose="020B0604020202020204" pitchFamily="34" charset="0"/>
              </a:rPr>
              <a:t>ompetensi </a:t>
            </a:r>
            <a:r>
              <a:rPr lang="id-ID" sz="1200" dirty="0">
                <a:latin typeface="Arial" panose="020B0604020202020204" pitchFamily="34" charset="0"/>
                <a:cs typeface="Arial" panose="020B0604020202020204" pitchFamily="34" charset="0"/>
              </a:rPr>
              <a:t>MPK bertujuan menguasai kemampuan berfikir, bersikap rasional dan dinamis, berpandangan luas sebagai manusia intelektual</a:t>
            </a:r>
            <a:r>
              <a:rPr lang="id-ID" sz="1200" dirty="0" smtClean="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 R</a:t>
            </a:r>
            <a:r>
              <a:rPr lang="id-ID" sz="1200" dirty="0" smtClean="0">
                <a:latin typeface="Arial" panose="020B0604020202020204" pitchFamily="34" charset="0"/>
                <a:cs typeface="Arial" panose="020B0604020202020204" pitchFamily="34" charset="0"/>
              </a:rPr>
              <a:t>ambu-rambu MPK </a:t>
            </a:r>
            <a:r>
              <a:rPr lang="id-ID" sz="1200" dirty="0">
                <a:latin typeface="Arial" panose="020B0604020202020204" pitchFamily="34" charset="0"/>
                <a:cs typeface="Arial" panose="020B0604020202020204" pitchFamily="34" charset="0"/>
              </a:rPr>
              <a:t>Pancasila adalah terdiri atas segi historis, filosofis, ketatanegaraan, kehidupan berbangsa dan bernegara serta etika politik</a:t>
            </a: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
            </a:r>
            <a:br>
              <a:rPr lang="en-US" sz="1200" b="1"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b="1" dirty="0" smtClean="0">
                <a:latin typeface="Arial" panose="020B0604020202020204" pitchFamily="34" charset="0"/>
                <a:cs typeface="Arial" panose="020B0604020202020204" pitchFamily="34" charset="0"/>
              </a:rPr>
              <a:t/>
            </a:r>
            <a:br>
              <a:rPr lang="en-US" sz="1200" b="1"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
            </a:r>
            <a:br>
              <a:rPr lang="en-US" sz="1200" dirty="0" smtClean="0">
                <a:latin typeface="Arial" panose="020B0604020202020204" pitchFamily="34" charset="0"/>
                <a:cs typeface="Arial" panose="020B0604020202020204" pitchFamily="34" charset="0"/>
              </a:rPr>
            </a:br>
            <a:r>
              <a:rPr lang="en-US" sz="1200" b="1" dirty="0" smtClean="0">
                <a:latin typeface="Arial" panose="020B0604020202020204" pitchFamily="34" charset="0"/>
                <a:cs typeface="Arial" panose="020B0604020202020204" pitchFamily="34" charset="0"/>
              </a:rPr>
              <a:t/>
            </a:r>
            <a:br>
              <a:rPr lang="en-US" sz="1200" b="1" dirty="0" smtClean="0">
                <a:latin typeface="Arial" panose="020B0604020202020204" pitchFamily="34" charset="0"/>
                <a:cs typeface="Arial" panose="020B0604020202020204" pitchFamily="34" charset="0"/>
              </a:rPr>
            </a:br>
            <a:r>
              <a:rPr lang="en-US" sz="1200" dirty="0" smtClean="0">
                <a:latin typeface="Arial" panose="020B0604020202020204" pitchFamily="34" charset="0"/>
                <a:ea typeface="ＭＳ Ｐゴシック" charset="0"/>
                <a:cs typeface="Arial" panose="020B0604020202020204" pitchFamily="34" charset="0"/>
              </a:rPr>
              <a:t> </a:t>
            </a:r>
            <a:r>
              <a:rPr lang="en-US" sz="1200" b="1" dirty="0" smtClean="0">
                <a:solidFill>
                  <a:schemeClr val="tx1">
                    <a:lumMod val="75000"/>
                    <a:lumOff val="25000"/>
                  </a:schemeClr>
                </a:solidFill>
                <a:latin typeface="Arial" panose="020B0604020202020204" pitchFamily="34" charset="0"/>
                <a:cs typeface="Arial" panose="020B0604020202020204" pitchFamily="34" charset="0"/>
              </a:rPr>
              <a:t/>
            </a:r>
            <a:br>
              <a:rPr lang="en-US" sz="1200" b="1" dirty="0" smtClean="0">
                <a:solidFill>
                  <a:schemeClr val="tx1">
                    <a:lumMod val="75000"/>
                    <a:lumOff val="25000"/>
                  </a:schemeClr>
                </a:solidFill>
                <a:latin typeface="Arial" panose="020B0604020202020204" pitchFamily="34" charset="0"/>
                <a:cs typeface="Arial" panose="020B0604020202020204" pitchFamily="34" charset="0"/>
              </a:rPr>
            </a:br>
            <a:r>
              <a:rPr lang="en-US" sz="1200" b="1" dirty="0" smtClean="0">
                <a:latin typeface="Arial" panose="020B0604020202020204" pitchFamily="34" charset="0"/>
                <a:cs typeface="Arial" panose="020B0604020202020204" pitchFamily="34" charset="0"/>
              </a:rPr>
              <a:t>    </a:t>
            </a:r>
            <a:br>
              <a:rPr lang="en-US" sz="1200" b="1" dirty="0" smtClean="0">
                <a:latin typeface="Arial" panose="020B0604020202020204" pitchFamily="34" charset="0"/>
                <a:cs typeface="Arial" panose="020B0604020202020204" pitchFamily="34" charset="0"/>
              </a:rPr>
            </a:br>
            <a:endParaRPr lang="id-ID" sz="12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395536" y="548680"/>
            <a:ext cx="4536504" cy="830997"/>
          </a:xfrm>
          <a:prstGeom prst="rect">
            <a:avLst/>
          </a:prstGeom>
        </p:spPr>
        <p:txBody>
          <a:bodyPr wrap="square">
            <a:spAutoFit/>
          </a:bodyPr>
          <a:lstStyle/>
          <a:p>
            <a:pPr algn="r">
              <a:buNone/>
            </a:pPr>
            <a:r>
              <a:rPr lang="sv-SE" sz="1600" b="1" cap="all" dirty="0">
                <a:latin typeface="Arial" panose="020B0604020202020204" pitchFamily="34" charset="0"/>
                <a:cs typeface="Arial" panose="020B0604020202020204" pitchFamily="34" charset="0"/>
              </a:rPr>
              <a:t>Landasan historis, </a:t>
            </a:r>
            <a:r>
              <a:rPr lang="sv-SE" sz="1600" b="1" cap="all" dirty="0" smtClean="0">
                <a:latin typeface="Arial" panose="020B0604020202020204" pitchFamily="34" charset="0"/>
                <a:cs typeface="Arial" panose="020B0604020202020204" pitchFamily="34" charset="0"/>
              </a:rPr>
              <a:t>yuridis, SOSIOLOGIS. </a:t>
            </a:r>
            <a:r>
              <a:rPr lang="sv-SE" sz="1600" b="1" cap="all" dirty="0">
                <a:latin typeface="Arial" panose="020B0604020202020204" pitchFamily="34" charset="0"/>
                <a:cs typeface="Arial" panose="020B0604020202020204" pitchFamily="34" charset="0"/>
              </a:rPr>
              <a:t>dan </a:t>
            </a:r>
            <a:r>
              <a:rPr lang="sv-SE" sz="1600" b="1" cap="all" dirty="0" smtClean="0">
                <a:latin typeface="Arial" panose="020B0604020202020204" pitchFamily="34" charset="0"/>
                <a:cs typeface="Arial" panose="020B0604020202020204" pitchFamily="34" charset="0"/>
              </a:rPr>
              <a:t>politis </a:t>
            </a:r>
            <a:r>
              <a:rPr lang="en-US" sz="1600" b="1" cap="all" dirty="0" err="1" smtClean="0">
                <a:latin typeface="Arial" panose="020B0604020202020204" pitchFamily="34" charset="0"/>
                <a:cs typeface="Arial" panose="020B0604020202020204" pitchFamily="34" charset="0"/>
              </a:rPr>
              <a:t>Pancasila</a:t>
            </a:r>
            <a:r>
              <a:rPr lang="en-US" sz="1600" b="1" cap="all" dirty="0" smtClean="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sebagai</a:t>
            </a:r>
            <a:r>
              <a:rPr lang="en-US" sz="1600" b="1" cap="all" dirty="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Dasar</a:t>
            </a:r>
            <a:r>
              <a:rPr lang="en-US" sz="1600" b="1" cap="all"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17727624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60848"/>
            <a:ext cx="4608512" cy="4392488"/>
          </a:xfrm>
        </p:spPr>
        <p:txBody>
          <a:bodyPr>
            <a:noAutofit/>
          </a:bodyPr>
          <a:lstStyle/>
          <a:p>
            <a:pPr algn="r"/>
            <a:r>
              <a:rPr lang="en-US" sz="1600" b="1" dirty="0" smtClean="0">
                <a:latin typeface="Arial" panose="020B0604020202020204" pitchFamily="34" charset="0"/>
                <a:cs typeface="Arial" panose="020B0604020202020204" pitchFamily="34" charset="0"/>
              </a:rPr>
              <a:t>LANDASAN SOSIOLOGIS</a:t>
            </a:r>
            <a:r>
              <a:rPr lang="en-US" sz="1400" b="1" dirty="0" smtClean="0">
                <a:latin typeface="Arial" panose="020B0604020202020204" pitchFamily="34" charset="0"/>
                <a:cs typeface="Arial" panose="020B0604020202020204" pitchFamily="34" charset="0"/>
              </a:rPr>
              <a:t> </a:t>
            </a:r>
            <a:r>
              <a:rPr lang="id-ID" sz="14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id-ID" sz="1400" dirty="0"/>
              <a:t>Kebhinekaan atau pluralitas masyarakat bangsa Indonesia yang tinggi, dimana agama, ras, etnik, bahasa, tradisi-budaya penuh perbedaan, menyebabkan ideologi Pancasila bisa diterima sebagai ideologi </a:t>
            </a:r>
            <a:r>
              <a:rPr lang="id-ID" sz="1400" dirty="0" smtClean="0"/>
              <a:t>pemersatu</a:t>
            </a:r>
            <a:r>
              <a:rPr lang="id-ID" sz="1400" dirty="0" smtClean="0">
                <a:latin typeface="Arial" panose="020B0604020202020204" pitchFamily="34" charset="0"/>
                <a:cs typeface="Arial" panose="020B0604020202020204" pitchFamily="34" charset="0"/>
              </a:rPr>
              <a:t>k</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r>
              <a:rPr lang="id-ID" sz="1400" dirty="0"/>
              <a:t>Bangsa Indonesia yang plural secara sosiologis membutuhkan ideologi pemersatu Pancasila. Oleh karena itu nilai-nilai Pancasila perlu dilestarikan dari generasi ke generasi untuk menjaga keutuhan masyarakat bangsa</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ea typeface="ＭＳ Ｐゴシック" charset="0"/>
                <a:cs typeface="Arial" panose="020B0604020202020204" pitchFamily="34" charset="0"/>
              </a:rPr>
              <a:t> </a:t>
            </a:r>
            <a:r>
              <a:rPr lang="en-US" sz="1400" b="1" dirty="0" smtClean="0">
                <a:solidFill>
                  <a:schemeClr val="tx1">
                    <a:lumMod val="75000"/>
                    <a:lumOff val="25000"/>
                  </a:schemeClr>
                </a:solidFill>
                <a:latin typeface="Arial" panose="020B0604020202020204" pitchFamily="34" charset="0"/>
                <a:cs typeface="Arial" panose="020B0604020202020204" pitchFamily="34" charset="0"/>
              </a:rPr>
              <a:t/>
            </a:r>
            <a:br>
              <a:rPr lang="en-US" sz="1400" b="1" dirty="0" smtClean="0">
                <a:solidFill>
                  <a:schemeClr val="tx1">
                    <a:lumMod val="75000"/>
                    <a:lumOff val="25000"/>
                  </a:schemeClr>
                </a:solidFill>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t>
            </a:r>
            <a:br>
              <a:rPr lang="en-US" sz="1400" b="1" dirty="0" smtClean="0">
                <a:latin typeface="Arial" panose="020B0604020202020204" pitchFamily="34" charset="0"/>
                <a:cs typeface="Arial" panose="020B0604020202020204" pitchFamily="34" charset="0"/>
              </a:rPr>
            </a:br>
            <a:endParaRPr lang="id-ID" sz="14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395536" y="725795"/>
            <a:ext cx="4536504" cy="830997"/>
          </a:xfrm>
          <a:prstGeom prst="rect">
            <a:avLst/>
          </a:prstGeom>
        </p:spPr>
        <p:txBody>
          <a:bodyPr wrap="square">
            <a:spAutoFit/>
          </a:bodyPr>
          <a:lstStyle/>
          <a:p>
            <a:pPr algn="r">
              <a:buNone/>
            </a:pPr>
            <a:r>
              <a:rPr lang="sv-SE" sz="1600" b="1" cap="all" dirty="0">
                <a:latin typeface="Arial" panose="020B0604020202020204" pitchFamily="34" charset="0"/>
                <a:cs typeface="Arial" panose="020B0604020202020204" pitchFamily="34" charset="0"/>
              </a:rPr>
              <a:t>Landasan historis, </a:t>
            </a:r>
            <a:r>
              <a:rPr lang="sv-SE" sz="1600" b="1" cap="all" dirty="0" smtClean="0">
                <a:latin typeface="Arial" panose="020B0604020202020204" pitchFamily="34" charset="0"/>
                <a:cs typeface="Arial" panose="020B0604020202020204" pitchFamily="34" charset="0"/>
              </a:rPr>
              <a:t>yuridis, SOSIOLOGIS. </a:t>
            </a:r>
            <a:r>
              <a:rPr lang="sv-SE" sz="1600" b="1" cap="all" dirty="0">
                <a:latin typeface="Arial" panose="020B0604020202020204" pitchFamily="34" charset="0"/>
                <a:cs typeface="Arial" panose="020B0604020202020204" pitchFamily="34" charset="0"/>
              </a:rPr>
              <a:t>dan </a:t>
            </a:r>
            <a:r>
              <a:rPr lang="sv-SE" sz="1600" b="1" cap="all" dirty="0" smtClean="0">
                <a:latin typeface="Arial" panose="020B0604020202020204" pitchFamily="34" charset="0"/>
                <a:cs typeface="Arial" panose="020B0604020202020204" pitchFamily="34" charset="0"/>
              </a:rPr>
              <a:t>politis </a:t>
            </a:r>
            <a:r>
              <a:rPr lang="en-US" sz="1600" b="1" cap="all" dirty="0" err="1" smtClean="0">
                <a:latin typeface="Arial" panose="020B0604020202020204" pitchFamily="34" charset="0"/>
                <a:cs typeface="Arial" panose="020B0604020202020204" pitchFamily="34" charset="0"/>
              </a:rPr>
              <a:t>Pancasila</a:t>
            </a:r>
            <a:r>
              <a:rPr lang="en-US" sz="1600" b="1" cap="all" dirty="0" smtClean="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sebagai</a:t>
            </a:r>
            <a:r>
              <a:rPr lang="en-US" sz="1600" b="1" cap="all" dirty="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Dasar</a:t>
            </a:r>
            <a:r>
              <a:rPr lang="en-US" sz="1600" b="1" cap="all"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31841478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32856"/>
            <a:ext cx="4608512" cy="4392488"/>
          </a:xfrm>
        </p:spPr>
        <p:txBody>
          <a:bodyPr>
            <a:noAutofit/>
          </a:bodyPr>
          <a:lstStyle/>
          <a:p>
            <a:pPr algn="r"/>
            <a:r>
              <a:rPr lang="en-US" sz="1600" b="1" dirty="0" smtClean="0">
                <a:latin typeface="Arial" panose="020B0604020202020204" pitchFamily="34" charset="0"/>
                <a:cs typeface="Arial" panose="020B0604020202020204" pitchFamily="34" charset="0"/>
              </a:rPr>
              <a:t>LANDASAN POLITIS</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600" dirty="0" err="1" smtClean="0">
                <a:latin typeface="Arial" panose="020B0604020202020204" pitchFamily="34" charset="0"/>
                <a:cs typeface="Arial" panose="020B0604020202020204" pitchFamily="34" charset="0"/>
              </a:rPr>
              <a:t>Hetrogenitas</a:t>
            </a:r>
            <a:r>
              <a:rPr lang="en-US" sz="1600" dirty="0" smtClean="0">
                <a:latin typeface="Arial" panose="020B0604020202020204" pitchFamily="34" charset="0"/>
                <a:cs typeface="Arial" panose="020B0604020202020204" pitchFamily="34" charset="0"/>
              </a:rPr>
              <a:t> k</a:t>
            </a:r>
            <a:r>
              <a:rPr lang="id-ID" sz="1600" dirty="0" smtClean="0">
                <a:latin typeface="Arial" panose="020B0604020202020204" pitchFamily="34" charset="0"/>
                <a:cs typeface="Arial" panose="020B0604020202020204" pitchFamily="34" charset="0"/>
              </a:rPr>
              <a:t>ehidupan </a:t>
            </a:r>
            <a:r>
              <a:rPr lang="en-US" sz="1600" dirty="0">
                <a:latin typeface="Arial" panose="020B0604020202020204" pitchFamily="34" charset="0"/>
                <a:cs typeface="Arial" panose="020B0604020202020204" pitchFamily="34" charset="0"/>
              </a:rPr>
              <a:t>p</a:t>
            </a:r>
            <a:r>
              <a:rPr lang="id-ID" sz="1600" dirty="0" smtClean="0">
                <a:latin typeface="Arial" panose="020B0604020202020204" pitchFamily="34" charset="0"/>
                <a:cs typeface="Arial" panose="020B0604020202020204" pitchFamily="34" charset="0"/>
              </a:rPr>
              <a:t>olitik </a:t>
            </a:r>
            <a:r>
              <a:rPr lang="en-US" sz="1600" dirty="0" smtClean="0">
                <a:latin typeface="Arial" panose="020B0604020202020204" pitchFamily="34" charset="0"/>
                <a:cs typeface="Arial" panose="020B0604020202020204" pitchFamily="34" charset="0"/>
              </a:rPr>
              <a:t>d</a:t>
            </a:r>
            <a:r>
              <a:rPr lang="id-ID" sz="1600" dirty="0" smtClean="0">
                <a:latin typeface="Arial" panose="020B0604020202020204" pitchFamily="34" charset="0"/>
                <a:cs typeface="Arial" panose="020B0604020202020204" pitchFamily="34" charset="0"/>
              </a:rPr>
              <a:t>i Indonesia</a:t>
            </a:r>
            <a:r>
              <a:rPr lang="en-US" sz="1600" dirty="0" smtClean="0">
                <a:latin typeface="Arial" panose="020B0604020202020204" pitchFamily="34" charset="0"/>
                <a:cs typeface="Arial" panose="020B0604020202020204" pitchFamily="34" charset="0"/>
              </a:rPr>
              <a:t>,</a:t>
            </a:r>
            <a:r>
              <a:rPr lang="id-ID"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h</a:t>
            </a:r>
            <a:r>
              <a:rPr lang="id-ID" sz="1600" dirty="0" smtClean="0">
                <a:latin typeface="Arial" panose="020B0604020202020204" pitchFamily="34" charset="0"/>
                <a:cs typeface="Arial" panose="020B0604020202020204" pitchFamily="34" charset="0"/>
              </a:rPr>
              <a:t>arus</a:t>
            </a:r>
            <a:r>
              <a:rPr lang="en-US" sz="1600" dirty="0" smtClean="0">
                <a:latin typeface="Arial" panose="020B0604020202020204" pitchFamily="34" charset="0"/>
                <a:cs typeface="Arial" panose="020B0604020202020204" pitchFamily="34" charset="0"/>
              </a:rPr>
              <a:t> s</a:t>
            </a:r>
            <a:r>
              <a:rPr lang="id-ID" sz="1600" dirty="0" smtClean="0">
                <a:latin typeface="Arial" panose="020B0604020202020204" pitchFamily="34" charset="0"/>
                <a:cs typeface="Arial" panose="020B0604020202020204" pitchFamily="34" charset="0"/>
              </a:rPr>
              <a:t>esuai </a:t>
            </a:r>
            <a:r>
              <a:rPr lang="en-US" sz="1600" dirty="0" smtClean="0">
                <a:latin typeface="Arial" panose="020B0604020202020204" pitchFamily="34" charset="0"/>
                <a:cs typeface="Arial" panose="020B0604020202020204" pitchFamily="34" charset="0"/>
              </a:rPr>
              <a:t>d</a:t>
            </a:r>
            <a:r>
              <a:rPr lang="id-ID" sz="1600" dirty="0" smtClean="0">
                <a:latin typeface="Arial" panose="020B0604020202020204" pitchFamily="34" charset="0"/>
                <a:cs typeface="Arial" panose="020B0604020202020204" pitchFamily="34" charset="0"/>
              </a:rPr>
              <a:t>engan </a:t>
            </a:r>
            <a:r>
              <a:rPr lang="en-US" sz="1600" dirty="0" smtClean="0">
                <a:latin typeface="Arial" panose="020B0604020202020204" pitchFamily="34" charset="0"/>
                <a:cs typeface="Arial" panose="020B0604020202020204" pitchFamily="34" charset="0"/>
              </a:rPr>
              <a:t>n</a:t>
            </a:r>
            <a:r>
              <a:rPr lang="id-ID" sz="1600" dirty="0" smtClean="0">
                <a:latin typeface="Arial" panose="020B0604020202020204" pitchFamily="34" charset="0"/>
                <a:cs typeface="Arial" panose="020B0604020202020204" pitchFamily="34" charset="0"/>
              </a:rPr>
              <a:t>ilai-</a:t>
            </a:r>
            <a:r>
              <a:rPr lang="en-US" sz="1600" dirty="0" smtClean="0">
                <a:latin typeface="Arial" panose="020B0604020202020204" pitchFamily="34" charset="0"/>
                <a:cs typeface="Arial" panose="020B0604020202020204" pitchFamily="34" charset="0"/>
              </a:rPr>
              <a:t>n</a:t>
            </a:r>
            <a:r>
              <a:rPr lang="id-ID" sz="1600" dirty="0" smtClean="0">
                <a:latin typeface="Arial" panose="020B0604020202020204" pitchFamily="34" charset="0"/>
                <a:cs typeface="Arial" panose="020B0604020202020204" pitchFamily="34" charset="0"/>
              </a:rPr>
              <a:t>ilai </a:t>
            </a:r>
            <a:r>
              <a:rPr lang="id-ID" sz="1600" dirty="0">
                <a:latin typeface="Arial" panose="020B0604020202020204" pitchFamily="34" charset="0"/>
                <a:cs typeface="Arial" panose="020B0604020202020204" pitchFamily="34" charset="0"/>
              </a:rPr>
              <a:t>Pancasila.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id-ID" sz="1600" dirty="0" smtClean="0">
                <a:latin typeface="Arial" panose="020B0604020202020204" pitchFamily="34" charset="0"/>
                <a:cs typeface="Arial" panose="020B0604020202020204" pitchFamily="34" charset="0"/>
              </a:rPr>
              <a:t>Tujuan </a:t>
            </a:r>
            <a:r>
              <a:rPr lang="en-US" sz="1600" dirty="0" smtClean="0">
                <a:latin typeface="Arial" panose="020B0604020202020204" pitchFamily="34" charset="0"/>
                <a:cs typeface="Arial" panose="020B0604020202020204" pitchFamily="34" charset="0"/>
              </a:rPr>
              <a:t>a</a:t>
            </a:r>
            <a:r>
              <a:rPr lang="id-ID" sz="1600" dirty="0" smtClean="0">
                <a:latin typeface="Arial" panose="020B0604020202020204" pitchFamily="34" charset="0"/>
                <a:cs typeface="Arial" panose="020B0604020202020204" pitchFamily="34" charset="0"/>
              </a:rPr>
              <a:t>dalah </a:t>
            </a:r>
            <a:r>
              <a:rPr lang="en-US" sz="1600" dirty="0" smtClean="0">
                <a:latin typeface="Arial" panose="020B0604020202020204" pitchFamily="34" charset="0"/>
                <a:cs typeface="Arial" panose="020B0604020202020204" pitchFamily="34" charset="0"/>
              </a:rPr>
              <a:t>m</a:t>
            </a:r>
            <a:r>
              <a:rPr lang="id-ID" sz="1600" dirty="0" smtClean="0">
                <a:latin typeface="Arial" panose="020B0604020202020204" pitchFamily="34" charset="0"/>
                <a:cs typeface="Arial" panose="020B0604020202020204" pitchFamily="34" charset="0"/>
              </a:rPr>
              <a:t>enciptakan </a:t>
            </a:r>
            <a:r>
              <a:rPr lang="en-US" sz="1600" dirty="0">
                <a:latin typeface="Arial" panose="020B0604020202020204" pitchFamily="34" charset="0"/>
                <a:cs typeface="Arial" panose="020B0604020202020204" pitchFamily="34" charset="0"/>
              </a:rPr>
              <a:t>p</a:t>
            </a:r>
            <a:r>
              <a:rPr lang="id-ID" sz="1600" dirty="0" smtClean="0">
                <a:latin typeface="Arial" panose="020B0604020202020204" pitchFamily="34" charset="0"/>
                <a:cs typeface="Arial" panose="020B0604020202020204" pitchFamily="34" charset="0"/>
              </a:rPr>
              <a:t>olitik </a:t>
            </a:r>
            <a:r>
              <a:rPr lang="en-US" sz="1600" dirty="0" smtClean="0">
                <a:latin typeface="Arial" panose="020B0604020202020204" pitchFamily="34" charset="0"/>
                <a:cs typeface="Arial" panose="020B0604020202020204" pitchFamily="34" charset="0"/>
              </a:rPr>
              <a:t>y</a:t>
            </a:r>
            <a:r>
              <a:rPr lang="id-ID" sz="1600" dirty="0" smtClean="0">
                <a:latin typeface="Arial" panose="020B0604020202020204" pitchFamily="34" charset="0"/>
                <a:cs typeface="Arial" panose="020B0604020202020204" pitchFamily="34" charset="0"/>
              </a:rPr>
              <a:t>ang </a:t>
            </a:r>
            <a:r>
              <a:rPr lang="en-US" sz="1600" dirty="0" smtClean="0">
                <a:latin typeface="Arial" panose="020B0604020202020204" pitchFamily="34" charset="0"/>
                <a:cs typeface="Arial" panose="020B0604020202020204" pitchFamily="34" charset="0"/>
              </a:rPr>
              <a:t>k</a:t>
            </a:r>
            <a:r>
              <a:rPr lang="id-ID" sz="1600" dirty="0" smtClean="0">
                <a:latin typeface="Arial" panose="020B0604020202020204" pitchFamily="34" charset="0"/>
                <a:cs typeface="Arial" panose="020B0604020202020204" pitchFamily="34" charset="0"/>
              </a:rPr>
              <a:t>ondusif</a:t>
            </a:r>
            <a:r>
              <a:rPr lang="id-ID"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d</a:t>
            </a:r>
            <a:r>
              <a:rPr lang="id-ID" sz="1600" dirty="0" smtClean="0">
                <a:latin typeface="Arial" panose="020B0604020202020204" pitchFamily="34" charset="0"/>
                <a:cs typeface="Arial" panose="020B0604020202020204" pitchFamily="34" charset="0"/>
              </a:rPr>
              <a:t>emokatis</a:t>
            </a:r>
            <a:r>
              <a:rPr lang="id-ID"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dalam</a:t>
            </a:r>
            <a:r>
              <a:rPr lang="en-US" sz="1600" dirty="0" smtClean="0">
                <a:latin typeface="Arial" panose="020B0604020202020204" pitchFamily="34" charset="0"/>
                <a:cs typeface="Arial" panose="020B0604020202020204" pitchFamily="34" charset="0"/>
              </a:rPr>
              <a:t> m</a:t>
            </a:r>
            <a:r>
              <a:rPr lang="id-ID" sz="1600" dirty="0" smtClean="0">
                <a:latin typeface="Arial" panose="020B0604020202020204" pitchFamily="34" charset="0"/>
                <a:cs typeface="Arial" panose="020B0604020202020204" pitchFamily="34" charset="0"/>
              </a:rPr>
              <a:t>encapai </a:t>
            </a:r>
            <a:r>
              <a:rPr lang="en-US" sz="1600" dirty="0" smtClean="0">
                <a:latin typeface="Arial" panose="020B0604020202020204" pitchFamily="34" charset="0"/>
                <a:cs typeface="Arial" panose="020B0604020202020204" pitchFamily="34" charset="0"/>
              </a:rPr>
              <a:t>c</a:t>
            </a:r>
            <a:r>
              <a:rPr lang="id-ID" sz="1600" dirty="0" smtClean="0">
                <a:latin typeface="Arial" panose="020B0604020202020204" pitchFamily="34" charset="0"/>
                <a:cs typeface="Arial" panose="020B0604020202020204" pitchFamily="34" charset="0"/>
              </a:rPr>
              <a:t>ita-</a:t>
            </a:r>
            <a:r>
              <a:rPr lang="en-US" sz="1600" dirty="0" smtClean="0">
                <a:latin typeface="Arial" panose="020B0604020202020204" pitchFamily="34" charset="0"/>
                <a:cs typeface="Arial" panose="020B0604020202020204" pitchFamily="34" charset="0"/>
              </a:rPr>
              <a:t>c</a:t>
            </a:r>
            <a:r>
              <a:rPr lang="id-ID" sz="1600" dirty="0" smtClean="0">
                <a:latin typeface="Arial" panose="020B0604020202020204" pitchFamily="34" charset="0"/>
                <a:cs typeface="Arial" panose="020B0604020202020204" pitchFamily="34" charset="0"/>
              </a:rPr>
              <a:t>ita</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dan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tujuan</a:t>
            </a:r>
            <a:r>
              <a:rPr lang="en-US" sz="1600" dirty="0" smtClean="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 Indonesia </a:t>
            </a:r>
            <a:r>
              <a:rPr lang="en-US" sz="1600" dirty="0" smtClean="0">
                <a:latin typeface="Arial" panose="020B0604020202020204" pitchFamily="34" charset="0"/>
                <a:cs typeface="Arial" panose="020B0604020202020204" pitchFamily="34" charset="0"/>
              </a:rPr>
              <a:t>(</a:t>
            </a:r>
            <a:r>
              <a:rPr lang="en-US" sz="1600" dirty="0" err="1" smtClean="0">
                <a:latin typeface="Arial" panose="020B0604020202020204" pitchFamily="34" charset="0"/>
                <a:cs typeface="Arial" panose="020B0604020202020204" pitchFamily="34" charset="0"/>
              </a:rPr>
              <a:t>Pembukaan</a:t>
            </a:r>
            <a:r>
              <a:rPr lang="en-US" sz="1600" dirty="0" smtClean="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UUD </a:t>
            </a:r>
            <a:r>
              <a:rPr lang="id-ID" sz="1600" dirty="0">
                <a:latin typeface="Arial" panose="020B0604020202020204" pitchFamily="34" charset="0"/>
                <a:cs typeface="Arial" panose="020B0604020202020204" pitchFamily="34" charset="0"/>
              </a:rPr>
              <a:t>1945 Alenea </a:t>
            </a:r>
            <a:r>
              <a:rPr lang="id-ID" sz="1600" dirty="0" smtClean="0">
                <a:latin typeface="Arial" panose="020B0604020202020204" pitchFamily="34" charset="0"/>
                <a:cs typeface="Arial" panose="020B0604020202020204" pitchFamily="34" charset="0"/>
              </a:rPr>
              <a:t>Ke-4</a:t>
            </a:r>
            <a:r>
              <a:rPr lang="en-US" sz="1600" dirty="0" smtClean="0">
                <a:latin typeface="Arial" panose="020B0604020202020204" pitchFamily="34" charset="0"/>
                <a:cs typeface="Arial" panose="020B0604020202020204" pitchFamily="34" charset="0"/>
              </a:rPr>
              <a:t>)</a:t>
            </a:r>
            <a:r>
              <a:rPr lang="id-ID" sz="1600" dirty="0" smtClean="0">
                <a:latin typeface="Arial" panose="020B0604020202020204" pitchFamily="34" charset="0"/>
                <a:cs typeface="Arial" panose="020B0604020202020204" pitchFamily="34" charset="0"/>
              </a:rPr>
              <a:t>.</a:t>
            </a:r>
            <a:r>
              <a:rPr lang="en-US" sz="1400" dirty="0" smtClean="0"/>
              <a:t/>
            </a:r>
            <a:br>
              <a:rPr lang="en-US" sz="1400" dirty="0" smtClean="0"/>
            </a:br>
            <a:r>
              <a:rPr lang="en-US" sz="1400" dirty="0"/>
              <a:t/>
            </a:r>
            <a:br>
              <a:rPr lang="en-US" sz="1400" dirty="0"/>
            </a:br>
            <a:r>
              <a:rPr lang="en-US" sz="140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r>
            <a:br>
              <a:rPr lang="en-US" sz="1400" b="1" dirty="0" smtClean="0">
                <a:latin typeface="Arial" panose="020B0604020202020204" pitchFamily="34" charset="0"/>
                <a:cs typeface="Arial" panose="020B0604020202020204" pitchFamily="34" charset="0"/>
              </a:rPr>
            </a:br>
            <a:r>
              <a:rPr lang="en-US" sz="1400" dirty="0" smtClean="0">
                <a:latin typeface="Arial" panose="020B0604020202020204" pitchFamily="34" charset="0"/>
                <a:ea typeface="ＭＳ Ｐゴシック" charset="0"/>
                <a:cs typeface="Arial" panose="020B0604020202020204" pitchFamily="34" charset="0"/>
              </a:rPr>
              <a:t> </a:t>
            </a:r>
            <a:r>
              <a:rPr lang="en-US" sz="1400" b="1" dirty="0" smtClean="0">
                <a:solidFill>
                  <a:schemeClr val="tx1">
                    <a:lumMod val="75000"/>
                    <a:lumOff val="25000"/>
                  </a:schemeClr>
                </a:solidFill>
                <a:latin typeface="Arial" panose="020B0604020202020204" pitchFamily="34" charset="0"/>
                <a:cs typeface="Arial" panose="020B0604020202020204" pitchFamily="34" charset="0"/>
              </a:rPr>
              <a:t/>
            </a:r>
            <a:br>
              <a:rPr lang="en-US" sz="1400" b="1" dirty="0" smtClean="0">
                <a:solidFill>
                  <a:schemeClr val="tx1">
                    <a:lumMod val="75000"/>
                    <a:lumOff val="25000"/>
                  </a:schemeClr>
                </a:solidFill>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    </a:t>
            </a:r>
            <a:br>
              <a:rPr lang="en-US" sz="1400" b="1" dirty="0" smtClean="0">
                <a:latin typeface="Arial" panose="020B0604020202020204" pitchFamily="34" charset="0"/>
                <a:cs typeface="Arial" panose="020B0604020202020204" pitchFamily="34" charset="0"/>
              </a:rPr>
            </a:br>
            <a:endParaRPr lang="id-ID" sz="14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Rectangle 7"/>
          <p:cNvSpPr/>
          <p:nvPr/>
        </p:nvSpPr>
        <p:spPr>
          <a:xfrm>
            <a:off x="395536" y="725795"/>
            <a:ext cx="4536504" cy="830997"/>
          </a:xfrm>
          <a:prstGeom prst="rect">
            <a:avLst/>
          </a:prstGeom>
        </p:spPr>
        <p:txBody>
          <a:bodyPr wrap="square">
            <a:spAutoFit/>
          </a:bodyPr>
          <a:lstStyle/>
          <a:p>
            <a:pPr algn="r">
              <a:buNone/>
            </a:pPr>
            <a:r>
              <a:rPr lang="sv-SE" sz="1600" b="1" cap="all" dirty="0">
                <a:latin typeface="Arial" panose="020B0604020202020204" pitchFamily="34" charset="0"/>
                <a:cs typeface="Arial" panose="020B0604020202020204" pitchFamily="34" charset="0"/>
              </a:rPr>
              <a:t>Landasan historis, </a:t>
            </a:r>
            <a:r>
              <a:rPr lang="sv-SE" sz="1600" b="1" cap="all" dirty="0" smtClean="0">
                <a:latin typeface="Arial" panose="020B0604020202020204" pitchFamily="34" charset="0"/>
                <a:cs typeface="Arial" panose="020B0604020202020204" pitchFamily="34" charset="0"/>
              </a:rPr>
              <a:t>yuridis, SOSIOLOGIS. </a:t>
            </a:r>
            <a:r>
              <a:rPr lang="sv-SE" sz="1600" b="1" cap="all" dirty="0">
                <a:latin typeface="Arial" panose="020B0604020202020204" pitchFamily="34" charset="0"/>
                <a:cs typeface="Arial" panose="020B0604020202020204" pitchFamily="34" charset="0"/>
              </a:rPr>
              <a:t>dan </a:t>
            </a:r>
            <a:r>
              <a:rPr lang="sv-SE" sz="1600" b="1" cap="all" dirty="0" smtClean="0">
                <a:latin typeface="Arial" panose="020B0604020202020204" pitchFamily="34" charset="0"/>
                <a:cs typeface="Arial" panose="020B0604020202020204" pitchFamily="34" charset="0"/>
              </a:rPr>
              <a:t>politis </a:t>
            </a:r>
            <a:r>
              <a:rPr lang="en-US" sz="1600" b="1" cap="all" dirty="0" err="1" smtClean="0">
                <a:latin typeface="Arial" panose="020B0604020202020204" pitchFamily="34" charset="0"/>
                <a:cs typeface="Arial" panose="020B0604020202020204" pitchFamily="34" charset="0"/>
              </a:rPr>
              <a:t>Pancasila</a:t>
            </a:r>
            <a:r>
              <a:rPr lang="en-US" sz="1600" b="1" cap="all" dirty="0" smtClean="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sebagai</a:t>
            </a:r>
            <a:r>
              <a:rPr lang="en-US" sz="1600" b="1" cap="all" dirty="0">
                <a:latin typeface="Arial" panose="020B0604020202020204" pitchFamily="34" charset="0"/>
                <a:cs typeface="Arial" panose="020B0604020202020204" pitchFamily="34" charset="0"/>
              </a:rPr>
              <a:t> </a:t>
            </a:r>
            <a:r>
              <a:rPr lang="en-US" sz="1600" b="1" cap="all" dirty="0" err="1">
                <a:latin typeface="Arial" panose="020B0604020202020204" pitchFamily="34" charset="0"/>
                <a:cs typeface="Arial" panose="020B0604020202020204" pitchFamily="34" charset="0"/>
              </a:rPr>
              <a:t>Dasar</a:t>
            </a:r>
            <a:r>
              <a:rPr lang="en-US" sz="1600" b="1" cap="all"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30082289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4536504" cy="4104456"/>
          </a:xfrm>
        </p:spPr>
        <p:txBody>
          <a:bodyPr>
            <a:noAutofit/>
          </a:bodyPr>
          <a:lstStyle/>
          <a:p>
            <a:pPr algn="r"/>
            <a:r>
              <a:rPr lang="en-US" sz="1800" b="1" dirty="0" smtClean="0"/>
              <a:t/>
            </a:r>
            <a:br>
              <a:rPr lang="en-US" sz="1800" b="1" dirty="0" smtClean="0"/>
            </a:br>
            <a:r>
              <a:rPr lang="en-US" sz="1800" b="1" dirty="0"/>
              <a:t/>
            </a:r>
            <a:br>
              <a:rPr lang="en-US" sz="1800" b="1" dirty="0"/>
            </a:br>
            <a:r>
              <a:rPr lang="en-US" sz="3200" b="1" dirty="0" smtClean="0"/>
              <a:t>TUGAS-TUGAS </a:t>
            </a:r>
            <a:br>
              <a:rPr lang="en-US" sz="3200" b="1" dirty="0" smtClean="0"/>
            </a:br>
            <a:r>
              <a:rPr lang="en-US" sz="1800" b="1" dirty="0" smtClean="0"/>
              <a:t/>
            </a:r>
            <a:br>
              <a:rPr lang="en-US" sz="1800" b="1" dirty="0" smtClean="0"/>
            </a:br>
            <a:r>
              <a:rPr lang="en-US" sz="1800" b="1" dirty="0" smtClean="0"/>
              <a:t>1. APA YANG DIMAKSUD PANCASILA SEBAGAI DASAR NEGARA RI? JELASKAN</a:t>
            </a:r>
            <a:br>
              <a:rPr lang="en-US" sz="1800" b="1" dirty="0" smtClean="0"/>
            </a:br>
            <a:r>
              <a:rPr lang="en-US" sz="1800" b="1" dirty="0" smtClean="0"/>
              <a:t>2.  JELASKAN APA TUJUAN DARI NEGARA KESATUAN REPUBLIK INDONESIA!</a:t>
            </a:r>
            <a:br>
              <a:rPr lang="en-US" sz="1800" b="1" dirty="0" smtClean="0"/>
            </a:br>
            <a:r>
              <a:rPr lang="en-US" sz="1800" b="1" dirty="0" smtClean="0"/>
              <a:t>3. ANDA JELASKAN SECARA YURIDIS DAN SOSIOLOGIS MENGAPA PENDIDIKAN PANCASILA WAJIB DIAJARKAN DI PERGURUAN TINGGI!   </a:t>
            </a:r>
            <a:r>
              <a:rPr lang="en-US" sz="1800" dirty="0"/>
              <a:t/>
            </a:r>
            <a:br>
              <a:rPr lang="en-US" sz="1800" dirty="0"/>
            </a:br>
            <a:r>
              <a:rPr lang="en-US" sz="1800" b="1" dirty="0" smtClean="0">
                <a:latin typeface="Tw Cen MT" pitchFamily="34" charset="0"/>
              </a:rPr>
              <a:t> </a:t>
            </a:r>
            <a:br>
              <a:rPr lang="en-US" sz="1800" b="1" dirty="0" smtClean="0">
                <a:latin typeface="Tw Cen MT" pitchFamily="34" charset="0"/>
              </a:rPr>
            </a:br>
            <a:r>
              <a:rPr lang="en-US" sz="1800" b="1" dirty="0" smtClean="0">
                <a:latin typeface="Tw Cen MT" pitchFamily="34" charset="0"/>
              </a:rPr>
              <a:t>    </a:t>
            </a:r>
            <a:br>
              <a:rPr lang="en-US" sz="1800" b="1" dirty="0" smtClean="0">
                <a:latin typeface="Tw Cen MT" pitchFamily="34" charset="0"/>
              </a:rPr>
            </a:br>
            <a:endParaRPr lang="id-ID" sz="1800" b="1" dirty="0">
              <a:latin typeface="Tw Cen MT" pitchFamily="34" charset="0"/>
            </a:endParaRPr>
          </a:p>
        </p:txBody>
      </p:sp>
      <p:cxnSp>
        <p:nvCxnSpPr>
          <p:cNvPr id="9" name="Straight Connector 8"/>
          <p:cNvCxnSpPr/>
          <p:nvPr/>
        </p:nvCxnSpPr>
        <p:spPr>
          <a:xfrm>
            <a:off x="5148064" y="126876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800" y="1825625"/>
            <a:ext cx="3255089" cy="3331567"/>
          </a:xfrm>
          <a:prstGeom prst="rect">
            <a:avLst/>
          </a:prstGeom>
        </p:spPr>
      </p:pic>
    </p:spTree>
    <p:extLst>
      <p:ext uri="{BB962C8B-B14F-4D97-AF65-F5344CB8AC3E}">
        <p14:creationId xmlns:p14="http://schemas.microsoft.com/office/powerpoint/2010/main" val="473970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927</TotalTime>
  <Words>135</Words>
  <Application>Microsoft Office PowerPoint</Application>
  <PresentationFormat>On-screen Show (4:3)</PresentationFormat>
  <Paragraphs>34</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Tw Cen MT</vt:lpstr>
      <vt:lpstr>Office Theme</vt:lpstr>
      <vt:lpstr>PowerPoint Presentation</vt:lpstr>
      <vt:lpstr>Pengertian negara  adalah kelompok sosial yang menduduki suatu wilayah atau daerah tertentu yang diorganisir dan dikelola dibawah lembaga politik dan pemerintahan yang efektif, mempunyai kesatuan politik, berdaulat sehingga berhak menentukan tujun nasionalnya.  Unsur Negara 1. Ada Rakyat dan Penduduk 2. Ada Daerah atau wilayah 3. Ada pemerintahan yang berdaulat 4. Ada pengakuan Oleh Negara lain            </vt:lpstr>
      <vt:lpstr>TUJUAN NKRI  PEMBUKAAN UUD NRI 1945   1. Melindungi setiap bangsa dan seluruh tumpah darah Indonesia 2. Memajukan kesejahteraan umum 3. Mencerdaskan kehidupan bangsa 4. Ikut melaksanakan ketertiban dunia yang berdasar perdamaian abadi dan keadilan sosial              </vt:lpstr>
      <vt:lpstr>URGENSI DASAR NEGARA   1. Merupakan landasan kehidupan bernegara 2. Kedudukan dasar negara adalah sebagai norma tertinggi dalam penyusunan perundangan dan tata hukum negara. Merupakan  sumber dari segala sumber hukumnegara.  FUSNGSI DASAR NEGARA 1. Sebagai dasar beridirinya dan tegaknya suatu negara 2. Sebagai dasar kegiatan penyelenggaraan negara 3. Dasar pratisipasi warga negara 4. Dasar pergaulan antara warga negara 5. Dasar dan sumber hukum nasional               </vt:lpstr>
      <vt:lpstr>LANDASAN HISTORIS Sejak zaman  Sriwijaya, Majapahit dan penjajah. Bangsa sudah berjuang untuk menemukan jati diri sebagai bangsa yang merdeka dan memiliki suatu prinsip yang tersimpul dalam pandangan hidup serta filsafat hidup, di dalamnya tersimpul ciri khas, sifat karakter bangsa yang berbeda dengan bangsa lain    Secara historis nilai-nilai yang terkandung dalam setiap sila Pancasila sebelum dirumuskan dan disahkan menjadi dasar negara Indonesia secara obyektif historis telah dimiliki oleh bangsa Indonesia sendiri.  1 Juni 1945, Ir. Soekarno berpidato secara lisan (tanpa teks) mengenai calon rumusan dasar negara Indonesia, kemudian diberi nama “Pancasila” yang artinya lima dasar               </vt:lpstr>
      <vt:lpstr>LANDASAN YURIDIS    UU No.2 Tahun 1989 tentang Sistem Pendidikan Nasional, pasal 39. Isi kurikulum setiap jenis, jalur dan jenjang pendidikan wajib memuat Pendidikan Pancasila, Pendidikan Agama, Pendidikan Kewarganegaraan . SK Mendiknas RI, No.232/U/2000, tentang Pedoman Penyusunan Kurikulum Pendidikan Tinggi dan Penilaian Hasil Belajar Mahasiswa, pasal 10 ayat 1. Wajib setiap prodi ada mata kuliah Pendidikan Pancasila, Pendidikan Agama, dan Pendidikan Kewarganegaraan.  Dirjen Pendidikan Tinggi mengeluarkan Surat Keputusan No.38/DIKTI/Kep/2002, tentang Rambu-rambu Pelaksanaan Mata Kuliah Pengembangan Kepribadian (MPK). Pasal 3 kompetensi MPK bertujuan menguasai kemampuan berfikir, bersikap rasional dan dinamis, berpandangan luas sebagai manusia intelektual. Rambu-rambu MPK Pancasila adalah terdiri atas segi historis, filosofis, ketatanegaraan, kehidupan berbangsa dan bernegara serta etika politik  .               </vt:lpstr>
      <vt:lpstr>LANDASAN SOSIOLOGIS    Kebhinekaan atau pluralitas masyarakat bangsa Indonesia yang tinggi, dimana agama, ras, etnik, bahasa, tradisi-budaya penuh perbedaan, menyebabkan ideologi Pancasila bisa diterima sebagai ideologi pemersatuk  Bangsa Indonesia yang plural secara sosiologis membutuhkan ideologi pemersatu Pancasila. Oleh karena itu nilai-nilai Pancasila perlu dilestarikan dari generasi ke generasi untuk menjaga keutuhan masyarakat bangsa  .               </vt:lpstr>
      <vt:lpstr>LANDASAN POLITIS  Hetrogenitas kehidupan politik di Indonesia, harus sesuai dengan nilai-nilai Pancasila.   Tujuan adalah menciptakan politik yang kondusif, demokatis, dalam mencapai cita-cita dan tujuan  Indonesia (Pembukaan UUD 1945 Alenea Ke-4).  .               </vt:lpstr>
      <vt:lpstr>  TUGAS-TUGAS   1. APA YANG DIMAKSUD PANCASILA SEBAGAI DASAR NEGARA RI? JELASKAN 2.  JELASKAN APA TUJUAN DARI NEGARA KESATUAN REPUBLIK INDONESIA! 3. ANDA JELASKAN SECARA YURIDIS DAN SOSIOLOGIS MENGAPA PENDIDIKAN PANCASILA WAJIB DIAJARKAN DI PERGURUAN TINGGI!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SYAMSURIDHUAN</cp:lastModifiedBy>
  <cp:revision>152</cp:revision>
  <dcterms:created xsi:type="dcterms:W3CDTF">2018-05-17T05:10:06Z</dcterms:created>
  <dcterms:modified xsi:type="dcterms:W3CDTF">2018-10-26T02:51:02Z</dcterms:modified>
</cp:coreProperties>
</file>