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1" r:id="rId2"/>
    <p:sldId id="278" r:id="rId3"/>
    <p:sldId id="288" r:id="rId4"/>
    <p:sldId id="289" r:id="rId5"/>
    <p:sldId id="290" r:id="rId6"/>
    <p:sldId id="291" r:id="rId7"/>
    <p:sldId id="292" r:id="rId8"/>
    <p:sldId id="293" r:id="rId9"/>
    <p:sldId id="294" r:id="rId10"/>
    <p:sldId id="295" r:id="rId11"/>
    <p:sldId id="296" r:id="rId12"/>
    <p:sldId id="297" r:id="rId13"/>
    <p:sldId id="272"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A7FE9-EF11-4415-B4A9-09F6A9B7158A}" type="datetimeFigureOut">
              <a:rPr lang="id-ID" smtClean="0"/>
              <a:t>25/10/2018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8F41B-3893-424F-9FFE-3E261ED06A5A}" type="slidenum">
              <a:rPr lang="id-ID" smtClean="0"/>
              <a:t>‹#›</a:t>
            </a:fld>
            <a:endParaRPr lang="id-ID"/>
          </a:p>
        </p:txBody>
      </p:sp>
    </p:spTree>
    <p:extLst>
      <p:ext uri="{BB962C8B-B14F-4D97-AF65-F5344CB8AC3E}">
        <p14:creationId xmlns:p14="http://schemas.microsoft.com/office/powerpoint/2010/main" val="39043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2</a:t>
            </a:fld>
            <a:endParaRPr lang="id-ID"/>
          </a:p>
        </p:txBody>
      </p:sp>
    </p:spTree>
    <p:extLst>
      <p:ext uri="{BB962C8B-B14F-4D97-AF65-F5344CB8AC3E}">
        <p14:creationId xmlns:p14="http://schemas.microsoft.com/office/powerpoint/2010/main" val="41287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11</a:t>
            </a:fld>
            <a:endParaRPr lang="id-ID"/>
          </a:p>
        </p:txBody>
      </p:sp>
    </p:spTree>
    <p:extLst>
      <p:ext uri="{BB962C8B-B14F-4D97-AF65-F5344CB8AC3E}">
        <p14:creationId xmlns:p14="http://schemas.microsoft.com/office/powerpoint/2010/main" val="2906989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12</a:t>
            </a:fld>
            <a:endParaRPr lang="id-ID"/>
          </a:p>
        </p:txBody>
      </p:sp>
    </p:spTree>
    <p:extLst>
      <p:ext uri="{BB962C8B-B14F-4D97-AF65-F5344CB8AC3E}">
        <p14:creationId xmlns:p14="http://schemas.microsoft.com/office/powerpoint/2010/main" val="1653377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13</a:t>
            </a:fld>
            <a:endParaRPr lang="id-ID"/>
          </a:p>
        </p:txBody>
      </p:sp>
    </p:spTree>
    <p:extLst>
      <p:ext uri="{BB962C8B-B14F-4D97-AF65-F5344CB8AC3E}">
        <p14:creationId xmlns:p14="http://schemas.microsoft.com/office/powerpoint/2010/main" val="72439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3</a:t>
            </a:fld>
            <a:endParaRPr lang="id-ID"/>
          </a:p>
        </p:txBody>
      </p:sp>
    </p:spTree>
    <p:extLst>
      <p:ext uri="{BB962C8B-B14F-4D97-AF65-F5344CB8AC3E}">
        <p14:creationId xmlns:p14="http://schemas.microsoft.com/office/powerpoint/2010/main" val="257734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4</a:t>
            </a:fld>
            <a:endParaRPr lang="id-ID"/>
          </a:p>
        </p:txBody>
      </p:sp>
    </p:spTree>
    <p:extLst>
      <p:ext uri="{BB962C8B-B14F-4D97-AF65-F5344CB8AC3E}">
        <p14:creationId xmlns:p14="http://schemas.microsoft.com/office/powerpoint/2010/main" val="2194110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5</a:t>
            </a:fld>
            <a:endParaRPr lang="id-ID"/>
          </a:p>
        </p:txBody>
      </p:sp>
    </p:spTree>
    <p:extLst>
      <p:ext uri="{BB962C8B-B14F-4D97-AF65-F5344CB8AC3E}">
        <p14:creationId xmlns:p14="http://schemas.microsoft.com/office/powerpoint/2010/main" val="198186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6</a:t>
            </a:fld>
            <a:endParaRPr lang="id-ID"/>
          </a:p>
        </p:txBody>
      </p:sp>
    </p:spTree>
    <p:extLst>
      <p:ext uri="{BB962C8B-B14F-4D97-AF65-F5344CB8AC3E}">
        <p14:creationId xmlns:p14="http://schemas.microsoft.com/office/powerpoint/2010/main" val="1128414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7</a:t>
            </a:fld>
            <a:endParaRPr lang="id-ID"/>
          </a:p>
        </p:txBody>
      </p:sp>
    </p:spTree>
    <p:extLst>
      <p:ext uri="{BB962C8B-B14F-4D97-AF65-F5344CB8AC3E}">
        <p14:creationId xmlns:p14="http://schemas.microsoft.com/office/powerpoint/2010/main" val="1169326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8</a:t>
            </a:fld>
            <a:endParaRPr lang="id-ID"/>
          </a:p>
        </p:txBody>
      </p:sp>
    </p:spTree>
    <p:extLst>
      <p:ext uri="{BB962C8B-B14F-4D97-AF65-F5344CB8AC3E}">
        <p14:creationId xmlns:p14="http://schemas.microsoft.com/office/powerpoint/2010/main" val="407198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9</a:t>
            </a:fld>
            <a:endParaRPr lang="id-ID"/>
          </a:p>
        </p:txBody>
      </p:sp>
    </p:spTree>
    <p:extLst>
      <p:ext uri="{BB962C8B-B14F-4D97-AF65-F5344CB8AC3E}">
        <p14:creationId xmlns:p14="http://schemas.microsoft.com/office/powerpoint/2010/main" val="344662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8F41B-3893-424F-9FFE-3E261ED06A5A}" type="slidenum">
              <a:rPr lang="id-ID" smtClean="0"/>
              <a:t>10</a:t>
            </a:fld>
            <a:endParaRPr lang="id-ID"/>
          </a:p>
        </p:txBody>
      </p:sp>
    </p:spTree>
    <p:extLst>
      <p:ext uri="{BB962C8B-B14F-4D97-AF65-F5344CB8AC3E}">
        <p14:creationId xmlns:p14="http://schemas.microsoft.com/office/powerpoint/2010/main" val="250371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7376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944586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8270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712364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CF7685-A04C-43AE-BF20-F0223854C6B6}" type="datetimeFigureOut">
              <a:rPr lang="id-ID" smtClean="0"/>
              <a:t>25/10/2018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63964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7782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DCF7685-A04C-43AE-BF20-F0223854C6B6}" type="datetimeFigureOut">
              <a:rPr lang="id-ID" smtClean="0"/>
              <a:t>25/10/2018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131789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DCF7685-A04C-43AE-BF20-F0223854C6B6}" type="datetimeFigureOut">
              <a:rPr lang="id-ID" smtClean="0"/>
              <a:t>25/10/2018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933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F7685-A04C-43AE-BF20-F0223854C6B6}" type="datetimeFigureOut">
              <a:rPr lang="id-ID" smtClean="0"/>
              <a:t>25/10/2018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414831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58004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CF7685-A04C-43AE-BF20-F0223854C6B6}" type="datetimeFigureOut">
              <a:rPr lang="id-ID" smtClean="0"/>
              <a:t>25/10/2018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BBDDB48-0378-4646-B475-AA8EAB7691A1}" type="slidenum">
              <a:rPr lang="id-ID" smtClean="0"/>
              <a:t>‹#›</a:t>
            </a:fld>
            <a:endParaRPr lang="id-ID"/>
          </a:p>
        </p:txBody>
      </p:sp>
    </p:spTree>
    <p:extLst>
      <p:ext uri="{BB962C8B-B14F-4D97-AF65-F5344CB8AC3E}">
        <p14:creationId xmlns:p14="http://schemas.microsoft.com/office/powerpoint/2010/main" val="317917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F7685-A04C-43AE-BF20-F0223854C6B6}" type="datetimeFigureOut">
              <a:rPr lang="id-ID" smtClean="0"/>
              <a:t>25/10/2018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DDB48-0378-4646-B475-AA8EAB7691A1}" type="slidenum">
              <a:rPr lang="id-ID" smtClean="0"/>
              <a:t>‹#›</a:t>
            </a:fld>
            <a:endParaRPr lang="id-ID"/>
          </a:p>
        </p:txBody>
      </p:sp>
    </p:spTree>
    <p:extLst>
      <p:ext uri="{BB962C8B-B14F-4D97-AF65-F5344CB8AC3E}">
        <p14:creationId xmlns:p14="http://schemas.microsoft.com/office/powerpoint/2010/main" val="2489276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71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1"/>
          <p:cNvSpPr txBox="1">
            <a:spLocks noChangeArrowheads="1"/>
          </p:cNvSpPr>
          <p:nvPr/>
        </p:nvSpPr>
        <p:spPr bwMode="auto">
          <a:xfrm>
            <a:off x="2915816" y="3433063"/>
            <a:ext cx="621389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id-ID" sz="1600" b="1" dirty="0">
              <a:solidFill>
                <a:schemeClr val="bg1"/>
              </a:solidFill>
              <a:latin typeface="Arial" panose="020B0604020202020204" pitchFamily="34" charset="0"/>
            </a:endParaRPr>
          </a:p>
          <a:p>
            <a:pPr algn="ctr">
              <a:spcBef>
                <a:spcPct val="0"/>
              </a:spcBef>
              <a:buNone/>
            </a:pPr>
            <a:r>
              <a:rPr lang="en-US" sz="2000" b="1">
                <a:solidFill>
                  <a:schemeClr val="bg1"/>
                </a:solidFill>
                <a:latin typeface="Arial" panose="020B0604020202020204" pitchFamily="34" charset="0"/>
              </a:rPr>
              <a:t>PERTEMUAN </a:t>
            </a:r>
            <a:r>
              <a:rPr lang="en-US" sz="2000" b="1" smtClean="0">
                <a:solidFill>
                  <a:schemeClr val="bg1"/>
                </a:solidFill>
                <a:latin typeface="Arial" panose="020B0604020202020204" pitchFamily="34" charset="0"/>
              </a:rPr>
              <a:t>KEENAM</a:t>
            </a:r>
            <a:endParaRPr lang="en-US" sz="2000" b="1" dirty="0">
              <a:solidFill>
                <a:schemeClr val="bg1"/>
              </a:solidFill>
              <a:latin typeface="Arial" panose="020B0604020202020204" pitchFamily="34" charset="0"/>
            </a:endParaRPr>
          </a:p>
          <a:p>
            <a:pPr algn="ctr">
              <a:spcBef>
                <a:spcPct val="0"/>
              </a:spcBef>
              <a:buNone/>
            </a:pPr>
            <a:r>
              <a:rPr lang="en-US" sz="2000" b="1" dirty="0">
                <a:solidFill>
                  <a:schemeClr val="bg1"/>
                </a:solidFill>
                <a:latin typeface="Arial" panose="020B0604020202020204" pitchFamily="34" charset="0"/>
              </a:rPr>
              <a:t>PANCASILA </a:t>
            </a:r>
            <a:r>
              <a:rPr lang="en-US" sz="2000" b="1" dirty="0" smtClean="0">
                <a:solidFill>
                  <a:schemeClr val="bg1"/>
                </a:solidFill>
                <a:latin typeface="Arial" panose="020B0604020202020204" pitchFamily="34" charset="0"/>
              </a:rPr>
              <a:t>SEBAGAI DASAR NEGARA </a:t>
            </a:r>
          </a:p>
          <a:p>
            <a:pPr algn="ctr">
              <a:spcBef>
                <a:spcPct val="0"/>
              </a:spcBef>
              <a:buNone/>
            </a:pPr>
            <a:r>
              <a:rPr lang="en-US" sz="2000" b="1" dirty="0" smtClean="0">
                <a:solidFill>
                  <a:schemeClr val="bg1"/>
                </a:solidFill>
                <a:latin typeface="Arial" panose="020B0604020202020204" pitchFamily="34" charset="0"/>
              </a:rPr>
              <a:t>REPUBLIK INDONESIA</a:t>
            </a:r>
            <a:endParaRPr lang="en-US" sz="2000" b="1" dirty="0">
              <a:solidFill>
                <a:schemeClr val="bg1"/>
              </a:solidFill>
              <a:latin typeface="Arial" panose="020B0604020202020204" pitchFamily="34" charset="0"/>
            </a:endParaRPr>
          </a:p>
          <a:p>
            <a:pPr algn="ctr" eaLnBrk="1" hangingPunct="1">
              <a:spcBef>
                <a:spcPct val="0"/>
              </a:spcBef>
              <a:buFontTx/>
              <a:buNone/>
            </a:pPr>
            <a:endParaRPr lang="en-US" sz="1600" b="1" dirty="0">
              <a:solidFill>
                <a:schemeClr val="bg1"/>
              </a:solidFill>
              <a:latin typeface="Arial" panose="020B0604020202020204" pitchFamily="34" charset="0"/>
            </a:endParaRPr>
          </a:p>
        </p:txBody>
      </p:sp>
      <p:sp>
        <p:nvSpPr>
          <p:cNvPr id="4" name="TextBox 1"/>
          <p:cNvSpPr txBox="1">
            <a:spLocks noChangeArrowheads="1"/>
          </p:cNvSpPr>
          <p:nvPr/>
        </p:nvSpPr>
        <p:spPr bwMode="auto">
          <a:xfrm>
            <a:off x="3068216" y="1268760"/>
            <a:ext cx="3323148" cy="2850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sz="1600" b="1" dirty="0" smtClean="0">
              <a:solidFill>
                <a:schemeClr val="bg1"/>
              </a:solidFill>
              <a:latin typeface="Arial" panose="020B0604020202020204" pitchFamily="34" charset="0"/>
            </a:endParaRPr>
          </a:p>
          <a:p>
            <a:pPr algn="ctr" eaLnBrk="1" hangingPunct="1">
              <a:spcBef>
                <a:spcPct val="0"/>
              </a:spcBef>
              <a:buFontTx/>
              <a:buNone/>
            </a:pPr>
            <a:r>
              <a:rPr lang="en-US" sz="1600" b="1" dirty="0" smtClean="0">
                <a:solidFill>
                  <a:schemeClr val="bg1"/>
                </a:solidFill>
                <a:latin typeface="Arial" panose="020B0604020202020204" pitchFamily="34" charset="0"/>
              </a:rPr>
              <a:t>MATERI PEMBELAJARAN</a:t>
            </a:r>
          </a:p>
          <a:p>
            <a:pPr marL="228600" indent="-228600">
              <a:buNone/>
            </a:pPr>
            <a:r>
              <a:rPr lang="en-US" sz="1400" dirty="0" smtClean="0">
                <a:solidFill>
                  <a:schemeClr val="bg1"/>
                </a:solidFill>
              </a:rPr>
              <a:t>(</a:t>
            </a:r>
            <a:r>
              <a:rPr lang="en-US" sz="1400" dirty="0">
                <a:solidFill>
                  <a:schemeClr val="bg1"/>
                </a:solidFill>
              </a:rPr>
              <a:t>1) </a:t>
            </a:r>
            <a:r>
              <a:rPr lang="en-US" sz="1400" dirty="0" err="1">
                <a:solidFill>
                  <a:schemeClr val="bg1"/>
                </a:solidFill>
              </a:rPr>
              <a:t>Dinamaika</a:t>
            </a:r>
            <a:r>
              <a:rPr lang="en-US" sz="1400" dirty="0">
                <a:solidFill>
                  <a:schemeClr val="bg1"/>
                </a:solidFill>
              </a:rPr>
              <a:t> </a:t>
            </a:r>
            <a:r>
              <a:rPr lang="en-US" sz="1400" dirty="0" err="1">
                <a:solidFill>
                  <a:schemeClr val="bg1"/>
                </a:solidFill>
              </a:rPr>
              <a:t>dan</a:t>
            </a:r>
            <a:r>
              <a:rPr lang="en-US" sz="1400" dirty="0">
                <a:solidFill>
                  <a:schemeClr val="bg1"/>
                </a:solidFill>
              </a:rPr>
              <a:t> </a:t>
            </a:r>
            <a:r>
              <a:rPr lang="en-US" sz="1400" dirty="0" err="1">
                <a:solidFill>
                  <a:schemeClr val="bg1"/>
                </a:solidFill>
              </a:rPr>
              <a:t>Tantangan</a:t>
            </a:r>
            <a:r>
              <a:rPr lang="en-US" sz="1400" dirty="0">
                <a:solidFill>
                  <a:schemeClr val="bg1"/>
                </a:solidFill>
              </a:rPr>
              <a:t> </a:t>
            </a:r>
            <a:r>
              <a:rPr lang="en-US" sz="1400" dirty="0" err="1">
                <a:solidFill>
                  <a:schemeClr val="bg1"/>
                </a:solidFill>
              </a:rPr>
              <a:t>Pancasila</a:t>
            </a:r>
            <a:r>
              <a:rPr lang="en-US" sz="1400" dirty="0">
                <a:solidFill>
                  <a:schemeClr val="bg1"/>
                </a:solidFill>
              </a:rPr>
              <a:t> </a:t>
            </a:r>
            <a:r>
              <a:rPr lang="en-US" sz="1400" dirty="0" err="1">
                <a:solidFill>
                  <a:schemeClr val="bg1"/>
                </a:solidFill>
              </a:rPr>
              <a:t>sebagai</a:t>
            </a:r>
            <a:r>
              <a:rPr lang="en-US" sz="1400" dirty="0">
                <a:solidFill>
                  <a:schemeClr val="bg1"/>
                </a:solidFill>
              </a:rPr>
              <a:t> </a:t>
            </a:r>
            <a:r>
              <a:rPr lang="en-US" sz="1400" dirty="0" err="1">
                <a:solidFill>
                  <a:schemeClr val="bg1"/>
                </a:solidFill>
              </a:rPr>
              <a:t>Dasar</a:t>
            </a:r>
            <a:r>
              <a:rPr lang="en-US" sz="1400" dirty="0">
                <a:solidFill>
                  <a:schemeClr val="bg1"/>
                </a:solidFill>
              </a:rPr>
              <a:t> Negara</a:t>
            </a:r>
          </a:p>
          <a:p>
            <a:pPr marL="228600" indent="-228600">
              <a:buNone/>
            </a:pPr>
            <a:r>
              <a:rPr lang="en-US" sz="1400" dirty="0">
                <a:solidFill>
                  <a:schemeClr val="bg1"/>
                </a:solidFill>
              </a:rPr>
              <a:t>(2) </a:t>
            </a:r>
            <a:r>
              <a:rPr lang="en-US" sz="1400" dirty="0" err="1">
                <a:solidFill>
                  <a:schemeClr val="bg1"/>
                </a:solidFill>
              </a:rPr>
              <a:t>Esensi</a:t>
            </a:r>
            <a:r>
              <a:rPr lang="en-US" sz="1400" dirty="0">
                <a:solidFill>
                  <a:schemeClr val="bg1"/>
                </a:solidFill>
              </a:rPr>
              <a:t> </a:t>
            </a:r>
            <a:r>
              <a:rPr lang="en-US" sz="1400" dirty="0" err="1">
                <a:solidFill>
                  <a:schemeClr val="bg1"/>
                </a:solidFill>
              </a:rPr>
              <a:t>dan</a:t>
            </a:r>
            <a:r>
              <a:rPr lang="en-US" sz="1400" dirty="0">
                <a:solidFill>
                  <a:schemeClr val="bg1"/>
                </a:solidFill>
              </a:rPr>
              <a:t> </a:t>
            </a:r>
            <a:r>
              <a:rPr lang="en-US" sz="1400" dirty="0" err="1">
                <a:solidFill>
                  <a:schemeClr val="bg1"/>
                </a:solidFill>
              </a:rPr>
              <a:t>Urgensi</a:t>
            </a:r>
            <a:r>
              <a:rPr lang="en-US" sz="1400" dirty="0">
                <a:solidFill>
                  <a:schemeClr val="bg1"/>
                </a:solidFill>
              </a:rPr>
              <a:t> </a:t>
            </a:r>
            <a:r>
              <a:rPr lang="en-US" sz="1400" dirty="0" err="1">
                <a:solidFill>
                  <a:schemeClr val="bg1"/>
                </a:solidFill>
              </a:rPr>
              <a:t>Pancasila</a:t>
            </a:r>
            <a:r>
              <a:rPr lang="en-US" sz="1400" dirty="0">
                <a:solidFill>
                  <a:schemeClr val="bg1"/>
                </a:solidFill>
              </a:rPr>
              <a:t> </a:t>
            </a:r>
            <a:r>
              <a:rPr lang="en-US" sz="1400" dirty="0" err="1">
                <a:solidFill>
                  <a:schemeClr val="bg1"/>
                </a:solidFill>
              </a:rPr>
              <a:t>sebagai</a:t>
            </a:r>
            <a:r>
              <a:rPr lang="en-US" sz="1400" dirty="0">
                <a:solidFill>
                  <a:schemeClr val="bg1"/>
                </a:solidFill>
              </a:rPr>
              <a:t> </a:t>
            </a:r>
            <a:r>
              <a:rPr lang="en-US" sz="1400" dirty="0" err="1">
                <a:solidFill>
                  <a:schemeClr val="bg1"/>
                </a:solidFill>
              </a:rPr>
              <a:t>Dasar</a:t>
            </a:r>
            <a:r>
              <a:rPr lang="en-US" sz="1400" dirty="0">
                <a:solidFill>
                  <a:schemeClr val="bg1"/>
                </a:solidFill>
              </a:rPr>
              <a:t> Negara </a:t>
            </a:r>
            <a:endParaRPr lang="en-US" sz="1400" dirty="0" smtClean="0">
              <a:solidFill>
                <a:schemeClr val="bg1"/>
              </a:solidFill>
            </a:endParaRPr>
          </a:p>
          <a:p>
            <a:pPr marL="228600" indent="-228600">
              <a:buNone/>
            </a:pPr>
            <a:r>
              <a:rPr lang="en-US" sz="1400" dirty="0" smtClean="0">
                <a:solidFill>
                  <a:schemeClr val="bg1"/>
                </a:solidFill>
              </a:rPr>
              <a:t>(3) </a:t>
            </a:r>
            <a:r>
              <a:rPr lang="en-US" sz="1400" dirty="0" err="1" smtClean="0">
                <a:solidFill>
                  <a:schemeClr val="bg1"/>
                </a:solidFill>
              </a:rPr>
              <a:t>Hubungan</a:t>
            </a:r>
            <a:r>
              <a:rPr lang="en-US" sz="1400" dirty="0" smtClean="0">
                <a:solidFill>
                  <a:schemeClr val="bg1"/>
                </a:solidFill>
              </a:rPr>
              <a:t> </a:t>
            </a:r>
            <a:r>
              <a:rPr lang="en-US" sz="1400" dirty="0" err="1" smtClean="0">
                <a:solidFill>
                  <a:schemeClr val="bg1"/>
                </a:solidFill>
              </a:rPr>
              <a:t>Pancasila</a:t>
            </a:r>
            <a:r>
              <a:rPr lang="en-US" sz="1400" dirty="0" smtClean="0">
                <a:solidFill>
                  <a:schemeClr val="bg1"/>
                </a:solidFill>
              </a:rPr>
              <a:t> </a:t>
            </a:r>
            <a:r>
              <a:rPr lang="en-US" sz="1400" dirty="0" err="1" smtClean="0">
                <a:solidFill>
                  <a:schemeClr val="bg1"/>
                </a:solidFill>
              </a:rPr>
              <a:t>dan</a:t>
            </a:r>
            <a:r>
              <a:rPr lang="en-US" sz="1400" dirty="0" smtClean="0">
                <a:solidFill>
                  <a:schemeClr val="bg1"/>
                </a:solidFill>
              </a:rPr>
              <a:t> </a:t>
            </a:r>
            <a:r>
              <a:rPr lang="en-US" sz="1400" dirty="0" err="1" smtClean="0">
                <a:solidFill>
                  <a:schemeClr val="bg1"/>
                </a:solidFill>
              </a:rPr>
              <a:t>Pembukaan</a:t>
            </a:r>
            <a:r>
              <a:rPr lang="en-US" sz="1400" dirty="0" smtClean="0">
                <a:solidFill>
                  <a:schemeClr val="bg1"/>
                </a:solidFill>
              </a:rPr>
              <a:t> UUD NRI 1945</a:t>
            </a:r>
            <a:endParaRPr lang="en-US" sz="1400" dirty="0">
              <a:solidFill>
                <a:schemeClr val="bg1"/>
              </a:solidFill>
            </a:endParaRPr>
          </a:p>
          <a:p>
            <a:pPr>
              <a:buNone/>
            </a:pPr>
            <a:endParaRPr lang="en-US" sz="1400" b="1" dirty="0">
              <a:solidFill>
                <a:schemeClr val="bg1"/>
              </a:solidFill>
              <a:latin typeface="Arial" panose="020B0604020202020204" pitchFamily="34" charset="0"/>
              <a:cs typeface="Arial" panose="020B0604020202020204" pitchFamily="34" charset="0"/>
            </a:endParaRPr>
          </a:p>
          <a:p>
            <a:pPr algn="ctr" eaLnBrk="1" hangingPunct="1">
              <a:spcBef>
                <a:spcPct val="0"/>
              </a:spcBef>
              <a:buFontTx/>
              <a:buNone/>
            </a:pPr>
            <a:endParaRPr lang="en-US" sz="1800" b="1" dirty="0">
              <a:solidFill>
                <a:schemeClr val="bg1"/>
              </a:solidFill>
              <a:latin typeface="Arial" panose="020B0604020202020204" pitchFamily="34" charset="0"/>
            </a:endParaRPr>
          </a:p>
          <a:p>
            <a:pPr algn="ctr" eaLnBrk="1" hangingPunct="1">
              <a:spcBef>
                <a:spcPct val="0"/>
              </a:spcBef>
              <a:buFontTx/>
              <a:buNone/>
            </a:pPr>
            <a:endParaRPr lang="en-US" sz="2000" b="1" dirty="0">
              <a:solidFill>
                <a:schemeClr val="bg1"/>
              </a:solidFill>
              <a:latin typeface="Arial" panose="020B0604020202020204" pitchFamily="34" charset="0"/>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435534" y="1285478"/>
            <a:ext cx="2664296" cy="2197310"/>
          </a:xfrm>
          <a:prstGeom prst="rect">
            <a:avLst/>
          </a:prstGeom>
          <a:noFill/>
          <a:ln>
            <a:noFill/>
          </a:ln>
        </p:spPr>
      </p:pic>
      <p:sp>
        <p:nvSpPr>
          <p:cNvPr id="6" name="Rectangle 5"/>
          <p:cNvSpPr/>
          <p:nvPr/>
        </p:nvSpPr>
        <p:spPr>
          <a:xfrm>
            <a:off x="4633156" y="5621178"/>
            <a:ext cx="3248133" cy="400110"/>
          </a:xfrm>
          <a:prstGeom prst="rect">
            <a:avLst/>
          </a:prstGeom>
        </p:spPr>
        <p:txBody>
          <a:bodyPr wrap="none">
            <a:spAutoFit/>
          </a:bodyPr>
          <a:lstStyle/>
          <a:p>
            <a:r>
              <a:rPr lang="en-US" sz="2000" b="1" dirty="0" smtClean="0">
                <a:solidFill>
                  <a:schemeClr val="bg1"/>
                </a:solidFill>
                <a:latin typeface="Tw Cen MT" pitchFamily="34" charset="0"/>
              </a:rPr>
              <a:t>TATAP </a:t>
            </a:r>
            <a:r>
              <a:rPr lang="en-US" sz="2000" b="1" i="1" dirty="0" smtClean="0">
                <a:solidFill>
                  <a:schemeClr val="bg1"/>
                </a:solidFill>
                <a:latin typeface="Tw Cen MT" pitchFamily="34" charset="0"/>
              </a:rPr>
              <a:t>MUKA/ON LINE </a:t>
            </a:r>
            <a:r>
              <a:rPr lang="en-US" sz="2000" b="1" dirty="0" smtClean="0">
                <a:solidFill>
                  <a:schemeClr val="bg1"/>
                </a:solidFill>
                <a:latin typeface="Tw Cen MT" pitchFamily="34" charset="0"/>
              </a:rPr>
              <a:t>KE - </a:t>
            </a:r>
            <a:r>
              <a:rPr lang="en-US" sz="2000" b="1" i="1" dirty="0" smtClean="0">
                <a:solidFill>
                  <a:schemeClr val="bg1"/>
                </a:solidFill>
                <a:latin typeface="Tw Cen MT" pitchFamily="34" charset="0"/>
              </a:rPr>
              <a:t>6</a:t>
            </a:r>
            <a:endParaRPr lang="en-US" sz="2000" i="1" dirty="0">
              <a:solidFill>
                <a:schemeClr val="bg1"/>
              </a:solidFill>
            </a:endParaRPr>
          </a:p>
        </p:txBody>
      </p:sp>
    </p:spTree>
    <p:extLst>
      <p:ext uri="{BB962C8B-B14F-4D97-AF65-F5344CB8AC3E}">
        <p14:creationId xmlns:p14="http://schemas.microsoft.com/office/powerpoint/2010/main" val="1198482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80928"/>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HUBUNGAN MATERIAL</a:t>
            </a:r>
            <a:br>
              <a:rPr lang="en-US" sz="1800" b="1" cap="all" dirty="0" smtClean="0">
                <a:latin typeface="Arial" panose="020B0604020202020204" pitchFamily="34" charset="0"/>
                <a:cs typeface="Arial" panose="020B0604020202020204" pitchFamily="34" charset="0"/>
              </a:rPr>
            </a:br>
            <a:r>
              <a:rPr lang="en-US" sz="1800" b="1" cap="all" dirty="0" smtClean="0">
                <a:latin typeface="Arial" panose="020B0604020202020204" pitchFamily="34" charset="0"/>
                <a:cs typeface="Arial" panose="020B0604020202020204" pitchFamily="34" charset="0"/>
              </a:rPr>
              <a:t/>
            </a:r>
            <a:br>
              <a:rPr lang="en-US" sz="1800" b="1" cap="all" dirty="0" smtClean="0">
                <a:latin typeface="Arial" panose="020B0604020202020204" pitchFamily="34" charset="0"/>
                <a:cs typeface="Arial" panose="020B0604020202020204" pitchFamily="34" charset="0"/>
              </a:rPr>
            </a:br>
            <a:r>
              <a:rPr lang="en-US" sz="1600" dirty="0" smtClean="0"/>
              <a:t>1. </a:t>
            </a:r>
            <a:r>
              <a:rPr lang="id-ID" sz="1600" dirty="0"/>
              <a:t>Pancasila secara kronologis, materi yang dibahas oleh BPUPKI yang </a:t>
            </a:r>
            <a:r>
              <a:rPr lang="id-ID" sz="1600" dirty="0" smtClean="0"/>
              <a:t>pertama</a:t>
            </a:r>
            <a:r>
              <a:rPr lang="en-US" sz="1600" dirty="0" smtClean="0"/>
              <a:t> a</a:t>
            </a:r>
            <a:r>
              <a:rPr lang="id-ID" sz="1600" dirty="0" smtClean="0"/>
              <a:t>dalah </a:t>
            </a:r>
            <a:r>
              <a:rPr lang="id-ID" sz="1600" dirty="0"/>
              <a:t>dasar filsafat Pancasila baru kemudian pembukaan UUD 1945. </a:t>
            </a:r>
            <a:r>
              <a:rPr lang="en-US" sz="1600" dirty="0" smtClean="0"/>
              <a:t>B</a:t>
            </a:r>
            <a:r>
              <a:rPr lang="id-ID" sz="1600" dirty="0" smtClean="0"/>
              <a:t>erdasarkan urutan </a:t>
            </a:r>
            <a:r>
              <a:rPr lang="id-ID" sz="1600" dirty="0"/>
              <a:t>tertib hukum Indonesia pembukaan UUD 1945 adalah sebagai tertib hukum yang tertinggi, dan tertib hukum Indonesia bersumberkan pada Pancasila</a:t>
            </a:r>
            <a:r>
              <a:rPr lang="id-ID" sz="1600" dirty="0" smtClean="0"/>
              <a:t>.</a:t>
            </a:r>
            <a:r>
              <a:rPr lang="en-US" sz="1600" dirty="0" smtClean="0"/>
              <a:t/>
            </a:r>
            <a:br>
              <a:rPr lang="en-US" sz="1600" dirty="0" smtClean="0"/>
            </a:br>
            <a:r>
              <a:rPr lang="en-US" sz="1600" dirty="0"/>
              <a:t/>
            </a:r>
            <a:br>
              <a:rPr lang="en-US" sz="1600" dirty="0"/>
            </a:br>
            <a:r>
              <a:rPr lang="en-US" sz="1600" dirty="0" smtClean="0"/>
              <a:t>2.</a:t>
            </a:r>
            <a:r>
              <a:rPr lang="id-ID" sz="1600" dirty="0"/>
              <a:t> </a:t>
            </a:r>
            <a:r>
              <a:rPr lang="id-ID" sz="1600" dirty="0" smtClean="0"/>
              <a:t>Dalam </a:t>
            </a:r>
            <a:r>
              <a:rPr lang="id-ID" sz="1600" dirty="0"/>
              <a:t>UUD 1945 dijelaskan bahwa hukum tidak </a:t>
            </a:r>
            <a:r>
              <a:rPr lang="id-ID" sz="1600" dirty="0" smtClean="0"/>
              <a:t>tertulis </a:t>
            </a:r>
            <a:r>
              <a:rPr lang="id-ID" sz="1600" dirty="0"/>
              <a:t>merumerupakan aturan dasar yang timbul dan terpelihara dalam praktek penyelenggaraan negara, meskipun tidak tertulis, </a:t>
            </a:r>
            <a:r>
              <a:rPr lang="en-US" sz="1600" dirty="0" err="1" smtClean="0"/>
              <a:t>disebut</a:t>
            </a:r>
            <a:r>
              <a:rPr lang="id-ID" sz="1600" dirty="0" smtClean="0"/>
              <a:t> </a:t>
            </a:r>
            <a:r>
              <a:rPr lang="id-ID" sz="1600" dirty="0"/>
              <a:t>konvensi atau kebiasaan ketatanegaraan</a:t>
            </a:r>
            <a:r>
              <a:rPr lang="id-ID" sz="1600" dirty="0" smtClean="0"/>
              <a:t> </a:t>
            </a:r>
            <a:r>
              <a:rPr lang="en-US" sz="1600" dirty="0"/>
              <a:t/>
            </a:r>
            <a:br>
              <a:rPr lang="en-US" sz="1600" dirty="0"/>
            </a:br>
            <a:r>
              <a:rPr lang="en-US" sz="1600" dirty="0"/>
              <a:t/>
            </a:r>
            <a:br>
              <a:rPr lang="en-US" sz="1600" dirty="0"/>
            </a:br>
            <a:r>
              <a:rPr lang="en-US" sz="1600" dirty="0"/>
              <a:t/>
            </a:r>
            <a:br>
              <a:rPr lang="en-US" sz="1600" dirty="0"/>
            </a:br>
            <a:r>
              <a:rPr lang="id-ID" sz="1600" dirty="0" smtClean="0"/>
              <a:t>.</a:t>
            </a:r>
            <a:r>
              <a:rPr lang="en-US" sz="1600" dirty="0"/>
              <a:t/>
            </a:r>
            <a:br>
              <a:rPr lang="en-US" sz="1600" dirty="0"/>
            </a:br>
            <a:r>
              <a:rPr lang="en-US" sz="1600" dirty="0"/>
              <a:t/>
            </a:r>
            <a:br>
              <a:rPr lang="en-US" sz="1600" dirty="0"/>
            </a:br>
            <a:r>
              <a:rPr lang="en-US" sz="1600" dirty="0" smtClean="0"/>
              <a:t/>
            </a:r>
            <a:br>
              <a:rPr lang="en-US" sz="1600" dirty="0" smtClean="0"/>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en-US" sz="2400" b="1" dirty="0" smtClean="0">
                <a:latin typeface="Arial" panose="020B0604020202020204" pitchFamily="34" charset="0"/>
                <a:cs typeface="Arial" panose="020B0604020202020204" pitchFamily="34" charset="0"/>
              </a:rPr>
              <a:t>HUBUNGAN PANCASILA DENGAN PEMBUKAAN UUD NRI 1945</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10075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068960"/>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id-ID" sz="1600" b="1" cap="all" dirty="0"/>
              <a:t>Penjabaran Pancasila dalam pasal-pasal UUD NKRI 1945</a:t>
            </a:r>
            <a:r>
              <a:rPr lang="en-US" sz="1600" b="1" dirty="0"/>
              <a:t/>
            </a:r>
            <a:br>
              <a:rPr lang="en-US" sz="1600" b="1" dirty="0"/>
            </a:br>
            <a:r>
              <a:rPr lang="en-US" sz="1600" b="1" dirty="0" smtClean="0"/>
              <a:t>P</a:t>
            </a:r>
            <a:r>
              <a:rPr lang="id-ID" sz="1600" dirty="0" smtClean="0"/>
              <a:t>enjabaran </a:t>
            </a:r>
            <a:r>
              <a:rPr lang="id-ID" sz="1600" dirty="0"/>
              <a:t>Pancasila dalam pasal-pasal UUD 1945,  bahwa Pancasila merupakan nilai dasar yang sifatnya permanen dalam arti secara ilmiah-akademis, terutama menurut ilmu hukum, tidak dapat diubah karena merupakan asas kerohanian atau nilai inti dari Pembukaan UUD 1945 sebagai kaidah negara yang fundamental. </a:t>
            </a:r>
            <a:r>
              <a:rPr lang="en-US" sz="1600" dirty="0" smtClean="0"/>
              <a:t/>
            </a:r>
            <a:br>
              <a:rPr lang="en-US" sz="1600" dirty="0" smtClean="0"/>
            </a:br>
            <a:r>
              <a:rPr lang="id-ID" sz="1600" dirty="0" smtClean="0"/>
              <a:t>Untuk </a:t>
            </a:r>
            <a:r>
              <a:rPr lang="id-ID" sz="1600" dirty="0"/>
              <a:t>mengimplementasikan nilai- nilai dasar Pancasila dalam kehidupan praksis bernegara, diperlukan nilai-nilai instrumental yang berfungsi sebagai alat untuk mewujudkan nilai dasar. </a:t>
            </a:r>
            <a:r>
              <a:rPr lang="en-US" sz="1600" dirty="0" smtClean="0"/>
              <a:t>N</a:t>
            </a:r>
            <a:r>
              <a:rPr lang="id-ID" sz="1600" dirty="0" smtClean="0"/>
              <a:t>ilai </a:t>
            </a:r>
            <a:r>
              <a:rPr lang="id-ID" sz="1600" dirty="0"/>
              <a:t>instrumental dari Pancasila sebagai nilai dasar adalah pasal-pasal dalam UUD 1945</a:t>
            </a:r>
            <a:r>
              <a:rPr lang="id-ID" sz="1600" dirty="0" smtClean="0"/>
              <a:t> </a:t>
            </a:r>
            <a:r>
              <a:rPr lang="en-US" sz="1600" dirty="0"/>
              <a:t/>
            </a:r>
            <a:br>
              <a:rPr lang="en-US" sz="1600" dirty="0"/>
            </a:br>
            <a:r>
              <a:rPr lang="en-US" sz="1600" dirty="0"/>
              <a:t/>
            </a:r>
            <a:br>
              <a:rPr lang="en-US" sz="1600" dirty="0"/>
            </a:br>
            <a:r>
              <a:rPr lang="en-US" sz="1600" dirty="0"/>
              <a:t/>
            </a:r>
            <a:br>
              <a:rPr lang="en-US" sz="1600" dirty="0"/>
            </a:br>
            <a:r>
              <a:rPr lang="id-ID" sz="1600" dirty="0" smtClean="0"/>
              <a:t>.</a:t>
            </a:r>
            <a:r>
              <a:rPr lang="en-US" sz="1600" dirty="0"/>
              <a:t/>
            </a:r>
            <a:br>
              <a:rPr lang="en-US" sz="1600" dirty="0"/>
            </a:br>
            <a:r>
              <a:rPr lang="en-US" sz="1600" dirty="0"/>
              <a:t/>
            </a:r>
            <a:br>
              <a:rPr lang="en-US" sz="1600" dirty="0"/>
            </a:br>
            <a:r>
              <a:rPr lang="en-US" sz="1600" dirty="0" smtClean="0"/>
              <a:t/>
            </a:r>
            <a:br>
              <a:rPr lang="en-US" sz="1600" dirty="0" smtClean="0"/>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en-US" sz="2400" b="1" dirty="0" smtClean="0">
                <a:latin typeface="Arial" panose="020B0604020202020204" pitchFamily="34" charset="0"/>
                <a:cs typeface="Arial" panose="020B0604020202020204" pitchFamily="34" charset="0"/>
              </a:rPr>
              <a:t>HUBUNGAN PANCASILA DENGAN PEMBUKAAN UUD NRI 1945</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33608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36912"/>
            <a:ext cx="4752528" cy="4320480"/>
          </a:xfrm>
        </p:spPr>
        <p:txBody>
          <a:bodyPr>
            <a:noAutofit/>
          </a:bodyPr>
          <a:lstStyle/>
          <a:p>
            <a:pPr algn="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GB" sz="2000" b="1" cap="all" dirty="0" err="1"/>
              <a:t>Implementasi</a:t>
            </a:r>
            <a:r>
              <a:rPr lang="en-GB" sz="2000" b="1" cap="all" dirty="0"/>
              <a:t> </a:t>
            </a:r>
            <a:r>
              <a:rPr lang="en-GB" sz="2000" b="1" cap="all" dirty="0" err="1"/>
              <a:t>Pancasila</a:t>
            </a:r>
            <a:r>
              <a:rPr lang="en-GB" sz="2000" b="1" cap="all" dirty="0"/>
              <a:t> </a:t>
            </a:r>
            <a:r>
              <a:rPr lang="en-GB" sz="2000" b="1" cap="all" dirty="0" err="1"/>
              <a:t>dalam</a:t>
            </a:r>
            <a:r>
              <a:rPr lang="en-GB" sz="2000" b="1" cap="all" dirty="0"/>
              <a:t> </a:t>
            </a:r>
            <a:r>
              <a:rPr lang="en-GB" sz="2000" b="1" cap="all" dirty="0" smtClean="0"/>
              <a:t/>
            </a:r>
            <a:br>
              <a:rPr lang="en-GB" sz="2000" b="1" cap="all" dirty="0" smtClean="0"/>
            </a:br>
            <a:r>
              <a:rPr lang="en-GB" sz="2000" b="1" cap="all" dirty="0" err="1" smtClean="0"/>
              <a:t>Perumusan</a:t>
            </a:r>
            <a:r>
              <a:rPr lang="en-GB" sz="2000" b="1" cap="all" dirty="0" smtClean="0"/>
              <a:t> </a:t>
            </a:r>
            <a:r>
              <a:rPr lang="en-GB" sz="2000" b="1" cap="all" dirty="0" err="1" smtClean="0"/>
              <a:t>Kebijakan</a:t>
            </a:r>
            <a:r>
              <a:rPr lang="en-GB" sz="2000" b="1" cap="all" dirty="0" smtClean="0"/>
              <a:t/>
            </a:r>
            <a:br>
              <a:rPr lang="en-GB" sz="2000" b="1" cap="all" dirty="0" smtClean="0"/>
            </a:br>
            <a:r>
              <a:rPr lang="en-GB" sz="2000" b="1" cap="all" dirty="0"/>
              <a:t/>
            </a:r>
            <a:br>
              <a:rPr lang="en-GB" sz="2000" b="1" cap="all" dirty="0"/>
            </a:br>
            <a:r>
              <a:rPr lang="en-GB" sz="2000" b="1" cap="all" dirty="0" smtClean="0"/>
              <a:t>1. POLITIK</a:t>
            </a:r>
            <a:br>
              <a:rPr lang="en-GB" sz="2000" b="1" cap="all" dirty="0" smtClean="0"/>
            </a:br>
            <a:r>
              <a:rPr lang="en-GB" sz="2000" b="1" cap="all" dirty="0" smtClean="0"/>
              <a:t>2. EKONOMI</a:t>
            </a:r>
            <a:br>
              <a:rPr lang="en-GB" sz="2000" b="1" cap="all" dirty="0" smtClean="0"/>
            </a:br>
            <a:r>
              <a:rPr lang="en-GB" sz="2000" b="1" cap="all" dirty="0" smtClean="0"/>
              <a:t>3. SOSIAL BUDAYA</a:t>
            </a:r>
            <a:br>
              <a:rPr lang="en-GB" sz="2000" b="1" cap="all" dirty="0" smtClean="0"/>
            </a:br>
            <a:r>
              <a:rPr lang="en-GB" sz="2000" b="1" cap="all" dirty="0" smtClean="0"/>
              <a:t>4. PERTAHANAN KEAMANAN</a:t>
            </a:r>
            <a:r>
              <a:rPr lang="id-ID" sz="2000" dirty="0" smtClean="0"/>
              <a:t> </a:t>
            </a:r>
            <a:r>
              <a:rPr lang="en-US" sz="2000" dirty="0"/>
              <a:t/>
            </a:r>
            <a:br>
              <a:rPr lang="en-US" sz="2000" dirty="0"/>
            </a:br>
            <a:r>
              <a:rPr lang="en-US" sz="2000" dirty="0"/>
              <a:t/>
            </a:r>
            <a:br>
              <a:rPr lang="en-US" sz="2000" dirty="0"/>
            </a:br>
            <a:r>
              <a:rPr lang="en-US" sz="2000" dirty="0"/>
              <a:t/>
            </a:r>
            <a:br>
              <a:rPr lang="en-US" sz="2000" dirty="0"/>
            </a:br>
            <a:r>
              <a:rPr lang="id-ID" sz="2000" dirty="0" smtClean="0"/>
              <a:t>.</a:t>
            </a:r>
            <a:r>
              <a:rPr lang="en-US" sz="2000" dirty="0"/>
              <a:t/>
            </a:r>
            <a:br>
              <a:rPr lang="en-US" sz="2000" dirty="0"/>
            </a:br>
            <a:r>
              <a:rPr lang="en-US" sz="2000" dirty="0"/>
              <a:t/>
            </a:r>
            <a:br>
              <a:rPr lang="en-US" sz="2000" dirty="0"/>
            </a:br>
            <a:r>
              <a:rPr lang="en-US" sz="2000" dirty="0" smtClean="0"/>
              <a:t/>
            </a:r>
            <a:br>
              <a:rPr lang="en-US" sz="2000" dirty="0" smtClean="0"/>
            </a:br>
            <a:r>
              <a:rPr lang="en-US" sz="2000" dirty="0"/>
              <a:t/>
            </a:r>
            <a:br>
              <a:rPr lang="en-US" sz="2000" dirty="0"/>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r>
            <a:br>
              <a:rPr lang="en-US" sz="2000" b="1" dirty="0" smtClean="0">
                <a:latin typeface="Arial" panose="020B0604020202020204" pitchFamily="34" charset="0"/>
                <a:cs typeface="Arial" panose="020B0604020202020204" pitchFamily="34" charset="0"/>
              </a:rPr>
            </a:br>
            <a:r>
              <a:rPr lang="en-US" sz="2000" dirty="0" smtClean="0">
                <a:latin typeface="Arial" panose="020B0604020202020204" pitchFamily="34" charset="0"/>
                <a:ea typeface="ＭＳ Ｐゴシック" charset="0"/>
                <a:cs typeface="Arial" panose="020B0604020202020204" pitchFamily="34" charset="0"/>
              </a:rPr>
              <a:t> </a:t>
            </a:r>
            <a:r>
              <a:rPr lang="en-US" sz="2000" b="1" dirty="0" smtClean="0">
                <a:solidFill>
                  <a:schemeClr val="tx1">
                    <a:lumMod val="75000"/>
                    <a:lumOff val="25000"/>
                  </a:schemeClr>
                </a:solidFill>
                <a:latin typeface="Arial" panose="020B0604020202020204" pitchFamily="34" charset="0"/>
                <a:cs typeface="Arial" panose="020B0604020202020204" pitchFamily="34" charset="0"/>
              </a:rPr>
              <a:t/>
            </a:r>
            <a:br>
              <a:rPr lang="en-US" sz="2000" b="1" dirty="0" smtClean="0">
                <a:solidFill>
                  <a:schemeClr val="tx1">
                    <a:lumMod val="75000"/>
                    <a:lumOff val="25000"/>
                  </a:schemeClr>
                </a:solidFill>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t>
            </a:r>
            <a:br>
              <a:rPr lang="en-US" sz="2000" b="1" dirty="0" smtClean="0">
                <a:latin typeface="Arial" panose="020B0604020202020204" pitchFamily="34" charset="0"/>
                <a:cs typeface="Arial" panose="020B0604020202020204" pitchFamily="34" charset="0"/>
              </a:rPr>
            </a:br>
            <a:endParaRPr lang="id-ID" sz="20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en-US" sz="2400" b="1" dirty="0" smtClean="0">
                <a:latin typeface="Arial" panose="020B0604020202020204" pitchFamily="34" charset="0"/>
                <a:cs typeface="Arial" panose="020B0604020202020204" pitchFamily="34" charset="0"/>
              </a:rPr>
              <a:t>HUBUNGAN PANCASILA DENGAN PEMBUKAAN UUD NRI 1945</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0268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052736"/>
            <a:ext cx="4536504" cy="4104456"/>
          </a:xfrm>
        </p:spPr>
        <p:txBody>
          <a:bodyPr>
            <a:noAutofit/>
          </a:bodyPr>
          <a:lstStyle/>
          <a:p>
            <a:pPr algn="r"/>
            <a:r>
              <a:rPr lang="en-US" sz="1800" b="1" dirty="0" smtClean="0"/>
              <a:t/>
            </a:r>
            <a:br>
              <a:rPr lang="en-US" sz="1800" b="1" dirty="0" smtClean="0"/>
            </a:br>
            <a:r>
              <a:rPr lang="en-US" sz="1800" b="1" dirty="0"/>
              <a:t/>
            </a:r>
            <a:br>
              <a:rPr lang="en-US" sz="1800" b="1" dirty="0"/>
            </a:br>
            <a:r>
              <a:rPr lang="en-US" sz="3200" b="1" dirty="0" smtClean="0"/>
              <a:t>TUGAS-TUGAS </a:t>
            </a:r>
            <a:br>
              <a:rPr lang="en-US" sz="3200" b="1" dirty="0" smtClean="0"/>
            </a:br>
            <a:r>
              <a:rPr lang="en-US" sz="1800" b="1" dirty="0" smtClean="0"/>
              <a:t/>
            </a:r>
            <a:br>
              <a:rPr lang="en-US" sz="1800" b="1" dirty="0" smtClean="0"/>
            </a:br>
            <a:r>
              <a:rPr lang="en-US" sz="1800" b="1" dirty="0" smtClean="0"/>
              <a:t>BUAT RANGKUMAN MATERI BAB III</a:t>
            </a:r>
            <a:br>
              <a:rPr lang="en-US" sz="1800" b="1" dirty="0" smtClean="0"/>
            </a:br>
            <a:r>
              <a:rPr lang="en-US" sz="1800" b="1" dirty="0" smtClean="0"/>
              <a:t>MAKSIMAL 2 LEMBAR    </a:t>
            </a:r>
            <a:r>
              <a:rPr lang="en-US" sz="1800" dirty="0"/>
              <a:t/>
            </a:r>
            <a:br>
              <a:rPr lang="en-US" sz="1800" dirty="0"/>
            </a:br>
            <a:r>
              <a:rPr lang="en-US" sz="1800" b="1" dirty="0" smtClean="0">
                <a:latin typeface="Tw Cen MT" pitchFamily="34" charset="0"/>
              </a:rPr>
              <a:t> </a:t>
            </a:r>
            <a:br>
              <a:rPr lang="en-US" sz="1800" b="1" dirty="0" smtClean="0">
                <a:latin typeface="Tw Cen MT" pitchFamily="34" charset="0"/>
              </a:rPr>
            </a:br>
            <a:r>
              <a:rPr lang="en-US" sz="1800" b="1" dirty="0" smtClean="0">
                <a:latin typeface="Tw Cen MT" pitchFamily="34" charset="0"/>
              </a:rPr>
              <a:t>    </a:t>
            </a:r>
            <a:br>
              <a:rPr lang="en-US" sz="1800" b="1" dirty="0" smtClean="0">
                <a:latin typeface="Tw Cen MT" pitchFamily="34" charset="0"/>
              </a:rPr>
            </a:br>
            <a:endParaRPr lang="id-ID" sz="1800" b="1" dirty="0">
              <a:latin typeface="Tw Cen MT" pitchFamily="34" charset="0"/>
            </a:endParaRPr>
          </a:p>
        </p:txBody>
      </p:sp>
      <p:cxnSp>
        <p:nvCxnSpPr>
          <p:cNvPr id="9" name="Straight Connector 8"/>
          <p:cNvCxnSpPr/>
          <p:nvPr/>
        </p:nvCxnSpPr>
        <p:spPr>
          <a:xfrm>
            <a:off x="5148064" y="126876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8"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9800" y="1825625"/>
            <a:ext cx="3255089" cy="3331567"/>
          </a:xfrm>
          <a:prstGeom prst="rect">
            <a:avLst/>
          </a:prstGeom>
        </p:spPr>
      </p:pic>
    </p:spTree>
    <p:extLst>
      <p:ext uri="{BB962C8B-B14F-4D97-AF65-F5344CB8AC3E}">
        <p14:creationId xmlns:p14="http://schemas.microsoft.com/office/powerpoint/2010/main" val="4739707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492896"/>
            <a:ext cx="4752528" cy="4320480"/>
          </a:xfrm>
        </p:spPr>
        <p:txBody>
          <a:bodyPr>
            <a:noAutofit/>
          </a:bodyPr>
          <a:lstStyle/>
          <a:p>
            <a:pPr algn="r"/>
            <a:r>
              <a:rPr lang="en-US" sz="2000" b="1" cap="all" dirty="0" err="1" smtClean="0">
                <a:latin typeface="Arial" panose="020B0604020202020204" pitchFamily="34" charset="0"/>
                <a:cs typeface="Arial" panose="020B0604020202020204" pitchFamily="34" charset="0"/>
              </a:rPr>
              <a:t>Dinamika</a:t>
            </a:r>
            <a:r>
              <a:rPr lang="en-US" sz="2000" b="1" cap="all" dirty="0" smtClean="0">
                <a:latin typeface="Arial" panose="020B0604020202020204" pitchFamily="34" charset="0"/>
                <a:cs typeface="Arial" panose="020B0604020202020204" pitchFamily="34" charset="0"/>
              </a:rPr>
              <a:t> </a:t>
            </a:r>
            <a:r>
              <a:rPr lang="en-US" sz="2000" b="1" cap="all" dirty="0" err="1" smtClean="0">
                <a:latin typeface="Arial" panose="020B0604020202020204" pitchFamily="34" charset="0"/>
                <a:cs typeface="Arial" panose="020B0604020202020204" pitchFamily="34" charset="0"/>
              </a:rPr>
              <a:t>pancasila</a:t>
            </a:r>
            <a:r>
              <a:rPr lang="en-US" sz="2000" b="1" cap="all" dirty="0" smtClean="0">
                <a:latin typeface="Arial" panose="020B0604020202020204" pitchFamily="34" charset="0"/>
                <a:cs typeface="Arial" panose="020B0604020202020204" pitchFamily="34" charset="0"/>
              </a:rPr>
              <a:t/>
            </a:r>
            <a:br>
              <a:rPr lang="en-US" sz="2000" b="1" cap="all" dirty="0" smtClean="0">
                <a:latin typeface="Arial" panose="020B0604020202020204" pitchFamily="34" charset="0"/>
                <a:cs typeface="Arial" panose="020B0604020202020204" pitchFamily="34" charset="0"/>
              </a:rPr>
            </a:br>
            <a:r>
              <a:rPr lang="en-US" sz="2000" b="1" cap="all" dirty="0">
                <a:latin typeface="Arial" panose="020B0604020202020204" pitchFamily="34" charset="0"/>
                <a:cs typeface="Arial" panose="020B0604020202020204" pitchFamily="34" charset="0"/>
              </a:rPr>
              <a:t/>
            </a:r>
            <a:br>
              <a:rPr lang="en-US" sz="2000" b="1" cap="all" dirty="0">
                <a:latin typeface="Arial" panose="020B0604020202020204" pitchFamily="34" charset="0"/>
                <a:cs typeface="Arial" panose="020B0604020202020204" pitchFamily="34" charset="0"/>
              </a:rPr>
            </a:br>
            <a:r>
              <a:rPr lang="id-ID"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id-ID" sz="1600" dirty="0"/>
              <a:t>Pada mulanya, adat istiadat dan agama menjadi </a:t>
            </a:r>
            <a:r>
              <a:rPr lang="id-ID" sz="1600" dirty="0" smtClean="0"/>
              <a:t>kekuatan</a:t>
            </a:r>
            <a:r>
              <a:rPr lang="en-US" sz="1600" dirty="0" smtClean="0"/>
              <a:t>,</a:t>
            </a:r>
            <a:r>
              <a:rPr lang="id-ID" sz="1600" dirty="0" smtClean="0"/>
              <a:t> Soekarno </a:t>
            </a:r>
            <a:r>
              <a:rPr lang="id-ID" sz="1600" dirty="0"/>
              <a:t>menggali kembali nilai-nilai luhur budaya </a:t>
            </a:r>
            <a:r>
              <a:rPr lang="id-ID" sz="1600" dirty="0" smtClean="0"/>
              <a:t>Indonesia</a:t>
            </a:r>
            <a:r>
              <a:rPr lang="en-US" sz="1600" dirty="0" smtClean="0"/>
              <a:t>. </a:t>
            </a:r>
            <a:r>
              <a:rPr lang="en-US" sz="1600" dirty="0" err="1" smtClean="0"/>
              <a:t>Tanggal</a:t>
            </a:r>
            <a:r>
              <a:rPr lang="id-ID" sz="1600" dirty="0" smtClean="0"/>
              <a:t> </a:t>
            </a:r>
            <a:r>
              <a:rPr lang="id-ID" sz="1600" dirty="0"/>
              <a:t>1 Juni 1945 </a:t>
            </a:r>
            <a:r>
              <a:rPr lang="id-ID" sz="1600" dirty="0" smtClean="0"/>
              <a:t> </a:t>
            </a:r>
            <a:r>
              <a:rPr lang="id-ID" sz="1600" dirty="0"/>
              <a:t>Pancasila </a:t>
            </a:r>
            <a:r>
              <a:rPr lang="id-ID" sz="1600" dirty="0" smtClean="0"/>
              <a:t>di</a:t>
            </a:r>
            <a:r>
              <a:rPr lang="en-US" sz="1600" dirty="0" err="1" smtClean="0"/>
              <a:t>usulkan</a:t>
            </a:r>
            <a:r>
              <a:rPr lang="id-ID" sz="1600" dirty="0" smtClean="0"/>
              <a:t> </a:t>
            </a:r>
            <a:r>
              <a:rPr lang="id-ID" sz="1600" dirty="0"/>
              <a:t>menjadi dasar </a:t>
            </a:r>
            <a:r>
              <a:rPr lang="id-ID" sz="1600" dirty="0" smtClean="0"/>
              <a:t>negara</a:t>
            </a:r>
            <a:r>
              <a:rPr lang="en-US" sz="1600" dirty="0" smtClean="0"/>
              <a:t>, </a:t>
            </a:r>
            <a:r>
              <a:rPr lang="id-ID" sz="1600" dirty="0" smtClean="0"/>
              <a:t>diresmikan 18 </a:t>
            </a:r>
            <a:r>
              <a:rPr lang="id-ID" sz="1600" dirty="0"/>
              <a:t>Agustus </a:t>
            </a:r>
            <a:r>
              <a:rPr lang="id-ID" sz="1600" dirty="0" smtClean="0"/>
              <a:t>1945</a:t>
            </a:r>
            <a:r>
              <a:rPr lang="en-US" sz="1600" dirty="0" smtClean="0"/>
              <a:t>.</a:t>
            </a:r>
            <a:r>
              <a:rPr lang="id-ID" sz="1600" dirty="0" smtClean="0"/>
              <a:t> </a:t>
            </a:r>
            <a:r>
              <a:rPr lang="en-US" sz="1600" dirty="0" smtClean="0"/>
              <a:t>S</a:t>
            </a:r>
            <a:r>
              <a:rPr lang="id-ID" sz="1600" dirty="0" smtClean="0"/>
              <a:t>ila-sila </a:t>
            </a:r>
            <a:r>
              <a:rPr lang="id-ID" sz="1600" dirty="0"/>
              <a:t>Pancasila </a:t>
            </a:r>
            <a:r>
              <a:rPr lang="en-US" sz="1600" dirty="0" err="1" smtClean="0"/>
              <a:t>masuk</a:t>
            </a:r>
            <a:r>
              <a:rPr lang="en-US" sz="1600" dirty="0" smtClean="0"/>
              <a:t> </a:t>
            </a:r>
            <a:r>
              <a:rPr lang="id-ID" sz="1600" dirty="0" smtClean="0"/>
              <a:t>dalam </a:t>
            </a:r>
            <a:r>
              <a:rPr lang="id-ID" sz="1600" dirty="0"/>
              <a:t>Pembukaan Undang- Undang Dasar Negara Republik Indonesia tahun 1945. </a:t>
            </a:r>
            <a:r>
              <a:rPr lang="id-ID"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t/>
            </a:r>
            <a:br>
              <a:rPr lang="en-US" sz="1600" dirty="0" smtClean="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DINAMIKA DAN TANTANGAN PANASILA SEBAGAI </a:t>
            </a:r>
            <a:r>
              <a:rPr lang="nl-NL" sz="2400" b="1" dirty="0">
                <a:latin typeface="Arial" panose="020B0604020202020204" pitchFamily="34" charset="0"/>
                <a:cs typeface="Arial" panose="020B0604020202020204" pitchFamily="34" charset="0"/>
              </a:rPr>
              <a:t>DASAR</a:t>
            </a:r>
            <a:r>
              <a:rPr lang="en-US" sz="2400" b="1"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2109652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132856"/>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TANTANGAN PANCASILA</a:t>
            </a:r>
            <a:br>
              <a:rPr lang="en-US" sz="1800" b="1" cap="all"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id-ID" sz="1600" dirty="0"/>
              <a:t>Kebebasan </a:t>
            </a:r>
            <a:r>
              <a:rPr lang="en-US" sz="1600" dirty="0" smtClean="0"/>
              <a:t>: </a:t>
            </a:r>
            <a:r>
              <a:rPr lang="id-ID" sz="1600" dirty="0" smtClean="0"/>
              <a:t>berbicara</a:t>
            </a:r>
            <a:r>
              <a:rPr lang="id-ID" sz="1600" dirty="0"/>
              <a:t>, berorganisasi, berekspresi dan sebagainya. </a:t>
            </a:r>
            <a:r>
              <a:rPr lang="en-US" sz="1600" dirty="0"/>
              <a:t>S</a:t>
            </a:r>
            <a:r>
              <a:rPr lang="id-ID" sz="1600" dirty="0" smtClean="0"/>
              <a:t>atu </a:t>
            </a:r>
            <a:r>
              <a:rPr lang="id-ID" sz="1600" dirty="0"/>
              <a:t>sisi mempunyai dampak negatif </a:t>
            </a:r>
            <a:r>
              <a:rPr lang="id-ID" sz="1600" dirty="0" smtClean="0"/>
              <a:t> </a:t>
            </a:r>
            <a:r>
              <a:rPr lang="id-ID" sz="1600" dirty="0"/>
              <a:t>merugikan bangsa Indonesia sendiri. </a:t>
            </a:r>
            <a:r>
              <a:rPr lang="en-US" sz="1600" dirty="0" smtClean="0"/>
              <a:t>S</a:t>
            </a:r>
            <a:r>
              <a:rPr lang="id-ID" sz="1600" dirty="0" smtClean="0"/>
              <a:t>eperti  </a:t>
            </a:r>
            <a:r>
              <a:rPr lang="id-ID" sz="1600" dirty="0"/>
              <a:t>pergaulan bebas, pola komunikasi </a:t>
            </a:r>
            <a:r>
              <a:rPr lang="id-ID" sz="1600" dirty="0" smtClean="0"/>
              <a:t>tidak </a:t>
            </a:r>
            <a:r>
              <a:rPr lang="id-ID" sz="1600" dirty="0"/>
              <a:t>beretika </a:t>
            </a:r>
            <a:r>
              <a:rPr lang="id-ID" sz="1600" dirty="0" smtClean="0"/>
              <a:t>memicu </a:t>
            </a:r>
            <a:r>
              <a:rPr lang="id-ID" sz="1600" dirty="0"/>
              <a:t>terjadinya </a:t>
            </a:r>
            <a:r>
              <a:rPr lang="id-ID" sz="1600" dirty="0" smtClean="0"/>
              <a:t>perpecahan</a:t>
            </a:r>
            <a:r>
              <a:rPr lang="en-US" sz="1600" dirty="0" smtClean="0"/>
              <a:t/>
            </a:r>
            <a:br>
              <a:rPr lang="en-US" sz="1600" dirty="0" smtClean="0"/>
            </a:br>
            <a:r>
              <a:rPr lang="en-US" sz="1600" dirty="0" smtClean="0"/>
              <a:t>D</a:t>
            </a:r>
            <a:r>
              <a:rPr lang="id-ID" sz="1600" dirty="0" smtClean="0"/>
              <a:t>i </a:t>
            </a:r>
            <a:r>
              <a:rPr lang="id-ID" sz="1600" dirty="0"/>
              <a:t>era reformasi </a:t>
            </a:r>
            <a:r>
              <a:rPr lang="id-ID" sz="1600" dirty="0" smtClean="0"/>
              <a:t>menurun</a:t>
            </a:r>
            <a:r>
              <a:rPr lang="en-US" sz="1600" dirty="0" smtClean="0"/>
              <a:t> </a:t>
            </a:r>
            <a:r>
              <a:rPr lang="id-ID" sz="1600" dirty="0" smtClean="0"/>
              <a:t>rasa </a:t>
            </a:r>
            <a:r>
              <a:rPr lang="id-ID" sz="1600" dirty="0"/>
              <a:t>persatuan dan </a:t>
            </a:r>
            <a:r>
              <a:rPr lang="id-ID" sz="1600" dirty="0" smtClean="0"/>
              <a:t>kesatuan</a:t>
            </a:r>
            <a:r>
              <a:rPr lang="en-US" sz="1600" dirty="0" smtClean="0"/>
              <a:t>,</a:t>
            </a:r>
            <a:r>
              <a:rPr lang="id-ID" sz="1600" dirty="0" smtClean="0"/>
              <a:t> kekerasan dijadikan alat menyelesaikan permasalahan</a:t>
            </a:r>
            <a:r>
              <a:rPr lang="en-US" sz="1600" dirty="0" smtClean="0"/>
              <a:t>.</a:t>
            </a:r>
            <a:r>
              <a:rPr lang="id-ID" sz="1600" dirty="0" smtClean="0"/>
              <a:t> </a:t>
            </a:r>
            <a:r>
              <a:rPr lang="en-US" sz="1600" dirty="0"/>
              <a:t>M</a:t>
            </a:r>
            <a:r>
              <a:rPr lang="id-ID" sz="1600" dirty="0" smtClean="0"/>
              <a:t>enelan </a:t>
            </a:r>
            <a:r>
              <a:rPr lang="id-ID" sz="1600" dirty="0"/>
              <a:t>korban jiwa antar sesama warga </a:t>
            </a:r>
            <a:r>
              <a:rPr lang="id-ID" sz="1600" dirty="0" smtClean="0"/>
              <a:t>bangsa, </a:t>
            </a:r>
            <a:r>
              <a:rPr lang="id-ID" sz="1600" dirty="0"/>
              <a:t>seolah-olah wawasan kebangsaan yang dilandasi oleh nilai-nilai Pancasila </a:t>
            </a:r>
            <a:r>
              <a:rPr lang="id-ID" sz="1600" dirty="0" smtClean="0"/>
              <a:t>telah </a:t>
            </a:r>
            <a:r>
              <a:rPr lang="id-ID" sz="1600" dirty="0"/>
              <a:t>hilang dari kehidupan masyarakat Indonesia.</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t/>
            </a:r>
            <a:br>
              <a:rPr lang="en-US" sz="1600" dirty="0" smtClean="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DINAMIKA DAN TANTANGAN PANASILA SEBAGAI </a:t>
            </a:r>
            <a:r>
              <a:rPr lang="nl-NL" sz="2400" b="1" dirty="0">
                <a:latin typeface="Arial" panose="020B0604020202020204" pitchFamily="34" charset="0"/>
                <a:cs typeface="Arial" panose="020B0604020202020204" pitchFamily="34" charset="0"/>
              </a:rPr>
              <a:t>DASAR</a:t>
            </a:r>
            <a:r>
              <a:rPr lang="en-US" sz="2400" b="1"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15255459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76872"/>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TANTANGAN PANCASILA</a:t>
            </a:r>
            <a:br>
              <a:rPr lang="en-US" sz="1800" b="1" cap="all"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err="1" smtClean="0"/>
              <a:t>Tantangan</a:t>
            </a:r>
            <a:r>
              <a:rPr lang="en-US" sz="1600" dirty="0" smtClean="0"/>
              <a:t> lain : </a:t>
            </a:r>
            <a:r>
              <a:rPr lang="id-ID" sz="1600" dirty="0" smtClean="0"/>
              <a:t> </a:t>
            </a:r>
            <a:r>
              <a:rPr lang="id-ID" sz="1600" dirty="0"/>
              <a:t>Indonesia dihadapkan pada perkembangan dunia yang sangat </a:t>
            </a:r>
            <a:r>
              <a:rPr lang="id-ID" sz="1600" dirty="0" smtClean="0"/>
              <a:t>cepat</a:t>
            </a:r>
            <a:r>
              <a:rPr lang="en-US" sz="1600" dirty="0" smtClean="0"/>
              <a:t>,</a:t>
            </a:r>
            <a:r>
              <a:rPr lang="id-ID" sz="1600" dirty="0" smtClean="0"/>
              <a:t> mendasar</a:t>
            </a:r>
            <a:r>
              <a:rPr lang="id-ID" sz="1600" dirty="0"/>
              <a:t>, </a:t>
            </a:r>
            <a:r>
              <a:rPr lang="en-US" sz="1600" dirty="0" err="1" smtClean="0"/>
              <a:t>dan</a:t>
            </a:r>
            <a:r>
              <a:rPr lang="id-ID" sz="1600" dirty="0" smtClean="0"/>
              <a:t> </a:t>
            </a:r>
            <a:r>
              <a:rPr lang="id-ID" sz="1600" dirty="0"/>
              <a:t>berpacunya pembangunan bangsa-bangsa. Dunia saat ini sedang terus dalam gerak mencari tata hubungan baru, baik di lapangan politik, ekonomi maupun pertahanan keamanan. </a:t>
            </a:r>
            <a:r>
              <a:rPr lang="en-US" sz="1600" dirty="0" smtClean="0"/>
              <a:t/>
            </a:r>
            <a:br>
              <a:rPr lang="en-US" sz="1600" dirty="0" smtClean="0"/>
            </a:br>
            <a:r>
              <a:rPr lang="id-ID" sz="1600" dirty="0" smtClean="0"/>
              <a:t>Salah </a:t>
            </a:r>
            <a:r>
              <a:rPr lang="id-ID" sz="1600" dirty="0"/>
              <a:t>satu cara untuk menanamkan pengaruh kepada negara lain adalah melalui penyusupan ideologi, baik secara langsung maupun tidak langsung. </a:t>
            </a:r>
            <a:r>
              <a:rPr lang="en-US" sz="1600" dirty="0" smtClean="0"/>
              <a:t/>
            </a:r>
            <a:br>
              <a:rPr lang="en-US" sz="1600" dirty="0" smtClean="0"/>
            </a:br>
            <a:r>
              <a:rPr lang="id-ID" sz="1600" dirty="0" smtClean="0"/>
              <a:t>Kewaspadaan </a:t>
            </a:r>
            <a:r>
              <a:rPr lang="id-ID" sz="1600" dirty="0"/>
              <a:t>dan kesiapan harus kita tingkatkan untuk menanggulangi penyusupan ideologi lain yang tidak sesuai dengan Pancasila</a:t>
            </a:r>
            <a:r>
              <a:rPr lang="id-ID" sz="1600" dirty="0" smtClean="0"/>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t/>
            </a:r>
            <a:br>
              <a:rPr lang="en-US" sz="1600" dirty="0" smtClean="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DINAMIKA DAN TANTANGAN PANASILA SEBAGAI </a:t>
            </a:r>
            <a:r>
              <a:rPr lang="nl-NL" sz="2400" b="1" dirty="0">
                <a:latin typeface="Arial" panose="020B0604020202020204" pitchFamily="34" charset="0"/>
                <a:cs typeface="Arial" panose="020B0604020202020204" pitchFamily="34" charset="0"/>
              </a:rPr>
              <a:t>DASAR</a:t>
            </a:r>
            <a:r>
              <a:rPr lang="en-US" sz="2400" b="1"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33011815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132856"/>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ESENSI PANCASILA</a:t>
            </a:r>
            <a:br>
              <a:rPr lang="en-US" sz="1800" b="1" cap="all"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err="1" smtClean="0"/>
              <a:t>Esensi</a:t>
            </a:r>
            <a:r>
              <a:rPr lang="en-US" sz="1600" dirty="0" smtClean="0"/>
              <a:t> </a:t>
            </a:r>
            <a:r>
              <a:rPr lang="en-US" sz="1600" dirty="0" err="1" smtClean="0"/>
              <a:t>adalah</a:t>
            </a:r>
            <a:r>
              <a:rPr lang="en-US" sz="1600" dirty="0" smtClean="0"/>
              <a:t> s</a:t>
            </a:r>
            <a:r>
              <a:rPr lang="id-ID" sz="1600" dirty="0" smtClean="0"/>
              <a:t>egala </a:t>
            </a:r>
            <a:r>
              <a:rPr lang="id-ID" sz="1600" dirty="0"/>
              <a:t>sesuatu yang merupakan </a:t>
            </a:r>
            <a:r>
              <a:rPr lang="en-US" sz="1600" dirty="0" smtClean="0"/>
              <a:t>h</a:t>
            </a:r>
            <a:r>
              <a:rPr lang="id-ID" sz="1600" dirty="0" smtClean="0"/>
              <a:t>akikat</a:t>
            </a:r>
            <a:r>
              <a:rPr lang="id-ID" sz="1600" dirty="0"/>
              <a:t>, dasar, inti, sari, hal yang pokok, </a:t>
            </a:r>
            <a:r>
              <a:rPr lang="en-US" sz="1600" dirty="0" err="1" smtClean="0"/>
              <a:t>dan</a:t>
            </a:r>
            <a:r>
              <a:rPr lang="en-US" sz="1600" dirty="0" smtClean="0"/>
              <a:t> </a:t>
            </a:r>
            <a:r>
              <a:rPr lang="id-ID" sz="1600" dirty="0" smtClean="0"/>
              <a:t>penting</a:t>
            </a:r>
            <a:r>
              <a:rPr lang="en-US" sz="1600" dirty="0" smtClean="0"/>
              <a:t/>
            </a:r>
            <a:br>
              <a:rPr lang="en-US" sz="1600" dirty="0" smtClean="0"/>
            </a:br>
            <a:r>
              <a:rPr lang="en-US" sz="1600" dirty="0"/>
              <a:t/>
            </a:r>
            <a:br>
              <a:rPr lang="en-US" sz="1600" dirty="0"/>
            </a:br>
            <a:r>
              <a:rPr lang="en-US" sz="1600" dirty="0" err="1" smtClean="0"/>
              <a:t>Jadi</a:t>
            </a:r>
            <a:r>
              <a:rPr lang="en-US" sz="1600" dirty="0" smtClean="0"/>
              <a:t> </a:t>
            </a:r>
            <a:r>
              <a:rPr lang="en-US" sz="1600" dirty="0" err="1" smtClean="0"/>
              <a:t>esensi</a:t>
            </a:r>
            <a:r>
              <a:rPr lang="en-US" sz="1600" dirty="0" smtClean="0"/>
              <a:t> </a:t>
            </a:r>
            <a:r>
              <a:rPr lang="en-US" sz="1600" dirty="0" err="1" smtClean="0"/>
              <a:t>Pancasila</a:t>
            </a:r>
            <a:r>
              <a:rPr lang="en-US" sz="1600" dirty="0" smtClean="0"/>
              <a:t> </a:t>
            </a:r>
            <a:r>
              <a:rPr lang="en-US" sz="1600" dirty="0" err="1" smtClean="0"/>
              <a:t>sebagi</a:t>
            </a:r>
            <a:r>
              <a:rPr lang="en-US" sz="1600" dirty="0" smtClean="0"/>
              <a:t> </a:t>
            </a:r>
            <a:r>
              <a:rPr lang="en-US" sz="1600" dirty="0" err="1" smtClean="0"/>
              <a:t>dasar</a:t>
            </a:r>
            <a:r>
              <a:rPr lang="en-US" sz="1600" dirty="0" smtClean="0"/>
              <a:t> </a:t>
            </a:r>
            <a:r>
              <a:rPr lang="en-US" sz="1600" dirty="0" err="1" smtClean="0"/>
              <a:t>negara</a:t>
            </a:r>
            <a:r>
              <a:rPr lang="en-US" sz="1600" dirty="0" smtClean="0"/>
              <a:t> </a:t>
            </a:r>
            <a:r>
              <a:rPr lang="en-US" sz="1600" dirty="0" err="1" smtClean="0"/>
              <a:t>adalah</a:t>
            </a:r>
            <a:r>
              <a:rPr lang="en-US" sz="1600" dirty="0" smtClean="0"/>
              <a:t> </a:t>
            </a:r>
            <a:r>
              <a:rPr lang="en-US" sz="1600" dirty="0"/>
              <a:t>h</a:t>
            </a:r>
            <a:r>
              <a:rPr lang="id-ID" sz="1600" dirty="0"/>
              <a:t>akikat, dasar, inti, sari, hal yang pokok, </a:t>
            </a:r>
            <a:r>
              <a:rPr lang="en-US" sz="1600" dirty="0" err="1"/>
              <a:t>dan</a:t>
            </a:r>
            <a:r>
              <a:rPr lang="en-US" sz="1600" dirty="0"/>
              <a:t> </a:t>
            </a:r>
            <a:r>
              <a:rPr lang="id-ID" sz="1600" dirty="0" smtClean="0"/>
              <a:t>penting</a:t>
            </a:r>
            <a:r>
              <a:rPr lang="en-US" sz="1600" dirty="0" smtClean="0"/>
              <a:t> yang </a:t>
            </a:r>
            <a:r>
              <a:rPr lang="en-US" sz="1600" dirty="0" err="1" smtClean="0"/>
              <a:t>terkandung</a:t>
            </a:r>
            <a:r>
              <a:rPr lang="en-US" sz="1600" dirty="0" smtClean="0"/>
              <a:t> </a:t>
            </a:r>
            <a:r>
              <a:rPr lang="en-US" sz="1600" dirty="0" err="1" smtClean="0"/>
              <a:t>dalam</a:t>
            </a:r>
            <a:r>
              <a:rPr lang="en-US" sz="1600" dirty="0" smtClean="0"/>
              <a:t> </a:t>
            </a:r>
            <a:r>
              <a:rPr lang="en-US" sz="1600" dirty="0" err="1" smtClean="0"/>
              <a:t>nilai-nilai</a:t>
            </a:r>
            <a:r>
              <a:rPr lang="en-US" sz="1600" dirty="0" smtClean="0"/>
              <a:t> </a:t>
            </a:r>
            <a:r>
              <a:rPr lang="en-US" sz="1600" dirty="0" err="1" smtClean="0"/>
              <a:t>Pancasila</a:t>
            </a:r>
            <a:r>
              <a:rPr lang="en-US" sz="1600" dirty="0" smtClean="0"/>
              <a:t> yang </a:t>
            </a:r>
            <a:r>
              <a:rPr lang="en-US" sz="1600" dirty="0" err="1" smtClean="0"/>
              <a:t>menjadi</a:t>
            </a:r>
            <a:r>
              <a:rPr lang="en-US" sz="1600" dirty="0" smtClean="0"/>
              <a:t> “</a:t>
            </a:r>
            <a:r>
              <a:rPr lang="en-US" sz="1600" dirty="0" err="1" smtClean="0"/>
              <a:t>sumber</a:t>
            </a:r>
            <a:r>
              <a:rPr lang="en-US" sz="1600" dirty="0" smtClean="0"/>
              <a:t> </a:t>
            </a:r>
            <a:r>
              <a:rPr lang="en-US" sz="1600" dirty="0" err="1" smtClean="0"/>
              <a:t>dari</a:t>
            </a:r>
            <a:r>
              <a:rPr lang="en-US" sz="1600" dirty="0" smtClean="0"/>
              <a:t> </a:t>
            </a:r>
            <a:r>
              <a:rPr lang="en-US" sz="1600" dirty="0" err="1" smtClean="0"/>
              <a:t>segala</a:t>
            </a:r>
            <a:r>
              <a:rPr lang="en-US" sz="1600" dirty="0" smtClean="0"/>
              <a:t> </a:t>
            </a:r>
            <a:r>
              <a:rPr lang="en-US" sz="1600" dirty="0" err="1" smtClean="0"/>
              <a:t>sumber</a:t>
            </a:r>
            <a:r>
              <a:rPr lang="en-US" sz="1600" dirty="0" smtClean="0"/>
              <a:t> </a:t>
            </a:r>
            <a:r>
              <a:rPr lang="en-US" sz="1600" dirty="0" err="1" smtClean="0"/>
              <a:t>hukum</a:t>
            </a:r>
            <a:r>
              <a:rPr lang="en-US" sz="1600" dirty="0" smtClean="0"/>
              <a:t> </a:t>
            </a:r>
            <a:r>
              <a:rPr lang="en-US" sz="1600" dirty="0" err="1" smtClean="0"/>
              <a:t>atau</a:t>
            </a:r>
            <a:r>
              <a:rPr lang="en-US" sz="1600" dirty="0" smtClean="0"/>
              <a:t> </a:t>
            </a:r>
            <a:r>
              <a:rPr lang="en-US" sz="1600" dirty="0" err="1" smtClean="0"/>
              <a:t>aturan</a:t>
            </a:r>
            <a:r>
              <a:rPr lang="en-US" sz="1600" dirty="0" smtClean="0"/>
              <a:t> di Indonesia” yang </a:t>
            </a:r>
            <a:r>
              <a:rPr lang="en-US" sz="1600" dirty="0" err="1" smtClean="0"/>
              <a:t>harus</a:t>
            </a:r>
            <a:r>
              <a:rPr lang="en-US" sz="1600" dirty="0" smtClean="0"/>
              <a:t> </a:t>
            </a:r>
            <a:r>
              <a:rPr lang="en-US" sz="1600" dirty="0" err="1" smtClean="0"/>
              <a:t>diimplementasikan</a:t>
            </a:r>
            <a:r>
              <a:rPr lang="en-US" sz="1600" dirty="0" smtClean="0"/>
              <a:t> </a:t>
            </a:r>
            <a:r>
              <a:rPr lang="en-US" sz="1600" dirty="0" err="1" smtClean="0"/>
              <a:t>dalam</a:t>
            </a:r>
            <a:r>
              <a:rPr lang="en-US" sz="1600" dirty="0" smtClean="0"/>
              <a:t> </a:t>
            </a:r>
            <a:r>
              <a:rPr lang="en-US" sz="1600" dirty="0" err="1" smtClean="0"/>
              <a:t>kehidupan</a:t>
            </a:r>
            <a:r>
              <a:rPr lang="en-US" sz="1600" dirty="0" smtClean="0"/>
              <a:t>.</a:t>
            </a:r>
            <a:br>
              <a:rPr lang="en-US" sz="1600" dirty="0" smtClean="0"/>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ESENSI DAN URGENSI PANASILA SEBAGAI </a:t>
            </a:r>
            <a:r>
              <a:rPr lang="nl-NL" sz="2400" b="1" dirty="0">
                <a:latin typeface="Arial" panose="020B0604020202020204" pitchFamily="34" charset="0"/>
                <a:cs typeface="Arial" panose="020B0604020202020204" pitchFamily="34" charset="0"/>
              </a:rPr>
              <a:t>DASAR</a:t>
            </a:r>
            <a:r>
              <a:rPr lang="en-US" sz="2400" b="1"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37240522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08920"/>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ESENSI PANCASILA</a:t>
            </a:r>
            <a:br>
              <a:rPr lang="en-US" sz="1800" b="1" cap="all" dirty="0" smtClean="0">
                <a:latin typeface="Arial" panose="020B0604020202020204" pitchFamily="34" charset="0"/>
                <a:cs typeface="Arial" panose="020B0604020202020204" pitchFamily="34" charset="0"/>
              </a:rPr>
            </a:br>
            <a:r>
              <a:rPr lang="en-US" sz="1600" dirty="0" smtClean="0"/>
              <a:t>C</a:t>
            </a:r>
            <a:r>
              <a:rPr lang="id-ID" sz="1600" dirty="0" smtClean="0"/>
              <a:t>ontoh </a:t>
            </a:r>
            <a:r>
              <a:rPr lang="id-ID" sz="1600" dirty="0"/>
              <a:t>penerapan esensi pancasila sebagai dasar negara :</a:t>
            </a:r>
            <a:r>
              <a:rPr lang="en-US" sz="1600" dirty="0"/>
              <a:t/>
            </a:r>
            <a:br>
              <a:rPr lang="en-US" sz="1600" dirty="0"/>
            </a:br>
            <a:r>
              <a:rPr lang="id-ID" sz="1600" dirty="0"/>
              <a:t>1.Sila pertamaKetuhanan yang Maha </a:t>
            </a:r>
            <a:r>
              <a:rPr lang="id-ID" sz="1600" dirty="0" smtClean="0"/>
              <a:t>Esa</a:t>
            </a:r>
            <a:r>
              <a:rPr lang="en-US" sz="1600" dirty="0" smtClean="0"/>
              <a:t/>
            </a:r>
            <a:br>
              <a:rPr lang="en-US" sz="1600" dirty="0" smtClean="0"/>
            </a:br>
            <a:r>
              <a:rPr lang="en-US" sz="1600" dirty="0" smtClean="0"/>
              <a:t>R</a:t>
            </a:r>
            <a:r>
              <a:rPr lang="id-ID" sz="1600" dirty="0" smtClean="0"/>
              <a:t>akyat </a:t>
            </a:r>
            <a:r>
              <a:rPr lang="id-ID" sz="1600" dirty="0"/>
              <a:t>Indonesia memiliki hak untukmemilih agama yang akan </a:t>
            </a:r>
            <a:r>
              <a:rPr lang="en-US" sz="1600" dirty="0" smtClean="0"/>
              <a:t>di</a:t>
            </a:r>
            <a:r>
              <a:rPr lang="id-ID" sz="1600" dirty="0" smtClean="0"/>
              <a:t>anut </a:t>
            </a:r>
            <a:r>
              <a:rPr lang="id-ID" sz="1600" dirty="0"/>
              <a:t>dan </a:t>
            </a:r>
            <a:r>
              <a:rPr lang="en-US" sz="1600" dirty="0" smtClean="0"/>
              <a:t>di</a:t>
            </a:r>
            <a:r>
              <a:rPr lang="id-ID" sz="1600" dirty="0" smtClean="0"/>
              <a:t>jalani </a:t>
            </a:r>
            <a:r>
              <a:rPr lang="id-ID" sz="1600" dirty="0"/>
              <a:t>tanpa ada unsur paksaan, bebas </a:t>
            </a:r>
            <a:r>
              <a:rPr lang="id-ID" sz="1600" dirty="0" smtClean="0"/>
              <a:t>melaksanakan</a:t>
            </a:r>
            <a:r>
              <a:rPr lang="en-US" sz="1600" dirty="0" smtClean="0"/>
              <a:t> </a:t>
            </a:r>
            <a:r>
              <a:rPr lang="id-ID" sz="1600" dirty="0" smtClean="0"/>
              <a:t>kegiatan </a:t>
            </a:r>
            <a:r>
              <a:rPr lang="id-ID" sz="1600" dirty="0"/>
              <a:t>agama dengan syarat tidak melanggar norma-norma di Indonesia dan </a:t>
            </a:r>
            <a:r>
              <a:rPr lang="id-ID" sz="1600" dirty="0" smtClean="0"/>
              <a:t>saling</a:t>
            </a:r>
            <a:r>
              <a:rPr lang="en-US" sz="1600" dirty="0" smtClean="0"/>
              <a:t> </a:t>
            </a:r>
            <a:r>
              <a:rPr lang="id-ID" sz="1600" dirty="0" smtClean="0"/>
              <a:t>menghormati </a:t>
            </a:r>
            <a:r>
              <a:rPr lang="id-ID" sz="1600" dirty="0"/>
              <a:t>dengan </a:t>
            </a:r>
            <a:r>
              <a:rPr lang="en-US" sz="1600" dirty="0" err="1" smtClean="0"/>
              <a:t>pemeluk</a:t>
            </a:r>
            <a:r>
              <a:rPr lang="en-US" sz="1600" dirty="0" smtClean="0"/>
              <a:t> </a:t>
            </a:r>
            <a:r>
              <a:rPr lang="id-ID" sz="1600" dirty="0" smtClean="0"/>
              <a:t>agama lain</a:t>
            </a:r>
            <a:r>
              <a:rPr lang="en-US" sz="1600" dirty="0" smtClean="0"/>
              <a:t>.</a:t>
            </a:r>
            <a:br>
              <a:rPr lang="en-US" sz="1600" dirty="0" smtClean="0"/>
            </a:br>
            <a:r>
              <a:rPr lang="en-US" sz="1600" dirty="0"/>
              <a:t/>
            </a:r>
            <a:br>
              <a:rPr lang="en-US" sz="1600" dirty="0"/>
            </a:br>
            <a:r>
              <a:rPr lang="id-ID" sz="1600" dirty="0"/>
              <a:t>2. Sila kedua Kemanusiaan yang adil dan </a:t>
            </a:r>
            <a:r>
              <a:rPr lang="id-ID" sz="1600" dirty="0" smtClean="0"/>
              <a:t>beradab</a:t>
            </a:r>
            <a:r>
              <a:rPr lang="en-US" sz="1600" dirty="0" smtClean="0"/>
              <a:t>.</a:t>
            </a:r>
            <a:r>
              <a:rPr lang="en-US" sz="1600" dirty="0"/>
              <a:t/>
            </a:r>
            <a:br>
              <a:rPr lang="en-US" sz="1600" dirty="0"/>
            </a:br>
            <a:r>
              <a:rPr lang="id-ID" sz="1600" dirty="0"/>
              <a:t> Setiap warga negara </a:t>
            </a:r>
            <a:r>
              <a:rPr lang="id-ID" sz="1600" dirty="0" smtClean="0"/>
              <a:t>mengakui </a:t>
            </a:r>
            <a:r>
              <a:rPr lang="id-ID" sz="1600" dirty="0"/>
              <a:t>persamaan derajat, kewajiban antara sesama manusia sebagai asas kebersamaan bangsa </a:t>
            </a:r>
            <a:r>
              <a:rPr lang="id-ID" sz="1600" dirty="0" smtClean="0"/>
              <a:t>Indonesia.</a:t>
            </a:r>
            <a:r>
              <a:rPr lang="en-US" sz="1600" dirty="0"/>
              <a:t/>
            </a:r>
            <a:br>
              <a:rPr lang="en-US" sz="1600" dirty="0"/>
            </a:br>
            <a:r>
              <a:rPr lang="id-ID" sz="1600" dirty="0"/>
              <a:t>Contoh penerapannya, majikan tidak sewenang-wenangnya bertindak ke pembantunya yang tidak berperikemanusiaan</a:t>
            </a:r>
            <a:r>
              <a:rPr lang="en-US" sz="1600" dirty="0"/>
              <a:t/>
            </a:r>
            <a:br>
              <a:rPr lang="en-US" sz="1600" dirty="0"/>
            </a:br>
            <a:r>
              <a:rPr lang="en-US" sz="1600" dirty="0" smtClean="0"/>
              <a:t/>
            </a:r>
            <a:br>
              <a:rPr lang="en-US" sz="1600" dirty="0" smtClean="0"/>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ESENSI DAN URGENSI PANASILA SEBAGAI </a:t>
            </a:r>
            <a:r>
              <a:rPr lang="nl-NL" sz="2400" b="1" dirty="0">
                <a:latin typeface="Arial" panose="020B0604020202020204" pitchFamily="34" charset="0"/>
                <a:cs typeface="Arial" panose="020B0604020202020204" pitchFamily="34" charset="0"/>
              </a:rPr>
              <a:t>DASAR</a:t>
            </a:r>
            <a:r>
              <a:rPr lang="en-US" sz="2400" b="1"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25020559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420888"/>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URGENSI PANCASILA</a:t>
            </a:r>
            <a:br>
              <a:rPr lang="en-US" sz="1800" b="1" cap="all" dirty="0" smtClean="0">
                <a:latin typeface="Arial" panose="020B0604020202020204" pitchFamily="34" charset="0"/>
                <a:cs typeface="Arial" panose="020B0604020202020204" pitchFamily="34" charset="0"/>
              </a:rPr>
            </a:br>
            <a:r>
              <a:rPr lang="en-US" sz="1800" b="1" cap="all" dirty="0" smtClean="0">
                <a:latin typeface="Arial" panose="020B0604020202020204" pitchFamily="34" charset="0"/>
                <a:cs typeface="Arial" panose="020B0604020202020204" pitchFamily="34" charset="0"/>
              </a:rPr>
              <a:t/>
            </a:r>
            <a:br>
              <a:rPr lang="en-US" sz="1800" b="1" cap="all" dirty="0" smtClean="0">
                <a:latin typeface="Arial" panose="020B0604020202020204" pitchFamily="34" charset="0"/>
                <a:cs typeface="Arial" panose="020B0604020202020204" pitchFamily="34" charset="0"/>
              </a:rPr>
            </a:br>
            <a:r>
              <a:rPr lang="id-ID" sz="1600" b="1" dirty="0"/>
              <a:t>Soekarno</a:t>
            </a:r>
            <a:r>
              <a:rPr lang="id-ID" sz="1600" dirty="0"/>
              <a:t> menggambarkan urgensi </a:t>
            </a:r>
            <a:r>
              <a:rPr lang="id-ID" sz="1600" dirty="0" smtClean="0"/>
              <a:t>Pancasila </a:t>
            </a:r>
            <a:r>
              <a:rPr lang="id-ID" sz="1600" dirty="0"/>
              <a:t>adalah </a:t>
            </a:r>
            <a:r>
              <a:rPr lang="id-ID" sz="1600" i="1" dirty="0"/>
              <a:t>Weltanschauung </a:t>
            </a:r>
            <a:r>
              <a:rPr lang="id-ID" sz="1600" dirty="0"/>
              <a:t>, satu dasar falsafah dan juga satu alat pemersatu </a:t>
            </a:r>
            <a:r>
              <a:rPr lang="id-ID" sz="1600" dirty="0" smtClean="0"/>
              <a:t>bangsa</a:t>
            </a:r>
            <a:r>
              <a:rPr lang="en-US" sz="1600" dirty="0" smtClean="0"/>
              <a:t>,</a:t>
            </a:r>
            <a:r>
              <a:rPr lang="id-ID" sz="1600" dirty="0" smtClean="0"/>
              <a:t> satu </a:t>
            </a:r>
            <a:r>
              <a:rPr lang="id-ID" sz="1600" dirty="0"/>
              <a:t>alat mempersatukan dalam perjuangan melenyapkan segala macam penjajahan terutama imperialisme.</a:t>
            </a:r>
            <a:r>
              <a:rPr lang="en-US" sz="1600" dirty="0"/>
              <a:t/>
            </a:r>
            <a:br>
              <a:rPr lang="en-US" sz="1600" dirty="0"/>
            </a:br>
            <a:r>
              <a:rPr lang="en-US" sz="1600" dirty="0" smtClean="0"/>
              <a:t/>
            </a:r>
            <a:br>
              <a:rPr lang="en-US" sz="1600" dirty="0" smtClean="0"/>
            </a:br>
            <a:r>
              <a:rPr lang="en-US" sz="1600" dirty="0" smtClean="0"/>
              <a:t>SDM</a:t>
            </a:r>
            <a:r>
              <a:rPr lang="id-ID" sz="1600" dirty="0" smtClean="0"/>
              <a:t> </a:t>
            </a:r>
            <a:r>
              <a:rPr lang="id-ID" sz="1600" dirty="0"/>
              <a:t>yang menjalankan pemerintahan </a:t>
            </a:r>
            <a:r>
              <a:rPr lang="en-US" sz="1600" dirty="0" err="1" smtClean="0"/>
              <a:t>harus</a:t>
            </a:r>
            <a:r>
              <a:rPr lang="id-ID" sz="1600" dirty="0" smtClean="0"/>
              <a:t> </a:t>
            </a:r>
            <a:r>
              <a:rPr lang="id-ID" sz="1600" dirty="0"/>
              <a:t>melaksanakan nilai-nilai Pancasila secara murni dan konsekuen di dalam mengemban tugas dan bertanggung jawab. Sehingga kebijakan negara akan menghasilkan kebijakan yang mengedepankan kepentingan rakyat.</a:t>
            </a:r>
            <a:r>
              <a:rPr lang="en-US" sz="1600" dirty="0"/>
              <a:t/>
            </a:r>
            <a:br>
              <a:rPr lang="en-US" sz="1600" dirty="0"/>
            </a:br>
            <a:r>
              <a:rPr lang="en-US" sz="1600" dirty="0"/>
              <a:t/>
            </a:r>
            <a:br>
              <a:rPr lang="en-US" sz="1600" dirty="0"/>
            </a:br>
            <a:r>
              <a:rPr lang="en-US" sz="1600" dirty="0" smtClean="0"/>
              <a:t/>
            </a:r>
            <a:br>
              <a:rPr lang="en-US" sz="1600" dirty="0" smtClean="0"/>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nl-NL" sz="2400" b="1" dirty="0" smtClean="0">
                <a:latin typeface="Arial" panose="020B0604020202020204" pitchFamily="34" charset="0"/>
                <a:cs typeface="Arial" panose="020B0604020202020204" pitchFamily="34" charset="0"/>
              </a:rPr>
              <a:t>ESENSI DAN URGENSI PANASILA SEBAGAI </a:t>
            </a:r>
            <a:r>
              <a:rPr lang="nl-NL" sz="2400" b="1" dirty="0">
                <a:latin typeface="Arial" panose="020B0604020202020204" pitchFamily="34" charset="0"/>
                <a:cs typeface="Arial" panose="020B0604020202020204" pitchFamily="34" charset="0"/>
              </a:rPr>
              <a:t>DASAR</a:t>
            </a:r>
            <a:r>
              <a:rPr lang="en-US" sz="2400" b="1" dirty="0">
                <a:latin typeface="Arial" panose="020B0604020202020204" pitchFamily="34" charset="0"/>
                <a:cs typeface="Arial" panose="020B0604020202020204" pitchFamily="34" charset="0"/>
              </a:rPr>
              <a:t> NEGARA</a:t>
            </a:r>
          </a:p>
        </p:txBody>
      </p:sp>
    </p:spTree>
    <p:extLst>
      <p:ext uri="{BB962C8B-B14F-4D97-AF65-F5344CB8AC3E}">
        <p14:creationId xmlns:p14="http://schemas.microsoft.com/office/powerpoint/2010/main" val="33298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80928"/>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HUBUNGAN FORMAL</a:t>
            </a:r>
            <a:br>
              <a:rPr lang="en-US" sz="1800" b="1" cap="all" dirty="0" smtClean="0">
                <a:latin typeface="Arial" panose="020B0604020202020204" pitchFamily="34" charset="0"/>
                <a:cs typeface="Arial" panose="020B0604020202020204" pitchFamily="34" charset="0"/>
              </a:rPr>
            </a:br>
            <a:r>
              <a:rPr lang="en-US" sz="1800" b="1" cap="all" dirty="0" smtClean="0">
                <a:latin typeface="Arial" panose="020B0604020202020204" pitchFamily="34" charset="0"/>
                <a:cs typeface="Arial" panose="020B0604020202020204" pitchFamily="34" charset="0"/>
              </a:rPr>
              <a:t/>
            </a:r>
            <a:br>
              <a:rPr lang="en-US" sz="1800" b="1" cap="all" dirty="0" smtClean="0">
                <a:latin typeface="Arial" panose="020B0604020202020204" pitchFamily="34" charset="0"/>
                <a:cs typeface="Arial" panose="020B0604020202020204" pitchFamily="34" charset="0"/>
              </a:rPr>
            </a:br>
            <a:r>
              <a:rPr lang="en-US" sz="1600" b="1" dirty="0" smtClean="0"/>
              <a:t>1. </a:t>
            </a:r>
            <a:r>
              <a:rPr lang="en-US" sz="1600" b="1" dirty="0"/>
              <a:t>R</a:t>
            </a:r>
            <a:r>
              <a:rPr lang="id-ID" sz="1600" dirty="0" smtClean="0"/>
              <a:t>umusan </a:t>
            </a:r>
            <a:r>
              <a:rPr lang="id-ID" sz="1600" dirty="0"/>
              <a:t>Pancasila sebagai Dasar Negara </a:t>
            </a:r>
            <a:r>
              <a:rPr lang="id-ID" sz="1600" dirty="0" smtClean="0"/>
              <a:t>R</a:t>
            </a:r>
            <a:r>
              <a:rPr lang="en-US" sz="1600" dirty="0"/>
              <a:t>I</a:t>
            </a:r>
            <a:r>
              <a:rPr lang="id-ID" sz="1600" dirty="0" smtClean="0"/>
              <a:t>  </a:t>
            </a:r>
            <a:r>
              <a:rPr lang="id-ID" sz="1600" dirty="0"/>
              <a:t>tercantum dalam Pembukaan UUD 1945 alenia IV</a:t>
            </a:r>
            <a:r>
              <a:rPr lang="id-ID" sz="1600" dirty="0" smtClean="0"/>
              <a:t>.</a:t>
            </a:r>
            <a:r>
              <a:rPr lang="en-US" sz="1600" dirty="0" smtClean="0"/>
              <a:t/>
            </a:r>
            <a:br>
              <a:rPr lang="en-US" sz="1600" dirty="0" smtClean="0"/>
            </a:br>
            <a:r>
              <a:rPr lang="en-US" sz="1600" dirty="0" smtClean="0"/>
              <a:t/>
            </a:r>
            <a:br>
              <a:rPr lang="en-US" sz="1600" dirty="0" smtClean="0"/>
            </a:br>
            <a:r>
              <a:rPr lang="en-US" sz="1600" dirty="0" smtClean="0"/>
              <a:t>2. </a:t>
            </a:r>
            <a:r>
              <a:rPr lang="en-US" sz="1600" dirty="0"/>
              <a:t>K</a:t>
            </a:r>
            <a:r>
              <a:rPr lang="id-ID" sz="1600" dirty="0" smtClean="0"/>
              <a:t>aedah </a:t>
            </a:r>
            <a:r>
              <a:rPr lang="id-ID" sz="1600" dirty="0"/>
              <a:t>Negara yang </a:t>
            </a:r>
            <a:r>
              <a:rPr lang="en-US" sz="1600" dirty="0"/>
              <a:t>f</a:t>
            </a:r>
            <a:r>
              <a:rPr lang="id-ID" sz="1600" dirty="0" smtClean="0"/>
              <a:t>undamental </a:t>
            </a:r>
            <a:r>
              <a:rPr lang="id-ID" sz="1600" dirty="0"/>
              <a:t>dan </a:t>
            </a:r>
            <a:r>
              <a:rPr lang="en-US" sz="1600" dirty="0" err="1" smtClean="0"/>
              <a:t>sebagai</a:t>
            </a:r>
            <a:r>
              <a:rPr lang="en-US" sz="1600" dirty="0" smtClean="0"/>
              <a:t> </a:t>
            </a:r>
            <a:r>
              <a:rPr lang="id-ID" sz="1600" dirty="0" smtClean="0"/>
              <a:t>tertib </a:t>
            </a:r>
            <a:r>
              <a:rPr lang="id-ID" sz="1600" dirty="0"/>
              <a:t>hukum </a:t>
            </a:r>
            <a:r>
              <a:rPr lang="id-ID" sz="1600" dirty="0" smtClean="0"/>
              <a:t>Indonesia</a:t>
            </a:r>
            <a:r>
              <a:rPr lang="en-US" sz="1600" dirty="0" smtClean="0"/>
              <a:t/>
            </a:r>
            <a:br>
              <a:rPr lang="en-US" sz="1600" dirty="0" smtClean="0"/>
            </a:br>
            <a:r>
              <a:rPr lang="id-ID" sz="1600" dirty="0" smtClean="0"/>
              <a:t> </a:t>
            </a:r>
            <a:r>
              <a:rPr lang="en-US" sz="1600" dirty="0" smtClean="0"/>
              <a:t/>
            </a:r>
            <a:br>
              <a:rPr lang="en-US" sz="1600" dirty="0" smtClean="0"/>
            </a:br>
            <a:r>
              <a:rPr lang="en-US" sz="1600" dirty="0" smtClean="0"/>
              <a:t>3. </a:t>
            </a:r>
            <a:r>
              <a:rPr lang="id-ID" sz="1600" dirty="0"/>
              <a:t>Pembukaan UUD 1945 berkedudukan dan berfungsi, </a:t>
            </a:r>
            <a:r>
              <a:rPr lang="id-ID" sz="1600" dirty="0" smtClean="0"/>
              <a:t>sebagai </a:t>
            </a:r>
            <a:r>
              <a:rPr lang="id-ID" sz="1600" dirty="0"/>
              <a:t>suatu yang bereksistensi sendiri, </a:t>
            </a:r>
            <a:r>
              <a:rPr lang="id-ID" sz="1600" dirty="0" smtClean="0"/>
              <a:t>hakikat </a:t>
            </a:r>
            <a:r>
              <a:rPr lang="id-ID" sz="1600" dirty="0"/>
              <a:t>kedudukan hukumnya berbeda dengan pasal-Pasalnya. Karena Pembukaan UUD 1945 yang intinya adalah Pancasila tidak tergantung pada batang tubuh UUD 1945, bahkan sebagai sumbernya.</a:t>
            </a:r>
            <a:r>
              <a:rPr lang="en-US" sz="1600" dirty="0"/>
              <a:t/>
            </a:r>
            <a:br>
              <a:rPr lang="en-US" sz="1600" dirty="0"/>
            </a:br>
            <a:r>
              <a:rPr lang="id-ID" sz="1600" dirty="0" smtClean="0"/>
              <a:t>.</a:t>
            </a:r>
            <a:r>
              <a:rPr lang="en-US" sz="1600" dirty="0"/>
              <a:t/>
            </a:r>
            <a:br>
              <a:rPr lang="en-US" sz="1600" dirty="0"/>
            </a:br>
            <a:r>
              <a:rPr lang="en-US" sz="1600" dirty="0"/>
              <a:t/>
            </a:r>
            <a:br>
              <a:rPr lang="en-US" sz="1600" dirty="0"/>
            </a:br>
            <a:r>
              <a:rPr lang="en-US" sz="1600" dirty="0" smtClean="0"/>
              <a:t/>
            </a:r>
            <a:br>
              <a:rPr lang="en-US" sz="1600" dirty="0" smtClean="0"/>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en-US" sz="2400" b="1" dirty="0" smtClean="0">
                <a:latin typeface="Arial" panose="020B0604020202020204" pitchFamily="34" charset="0"/>
                <a:cs typeface="Arial" panose="020B0604020202020204" pitchFamily="34" charset="0"/>
              </a:rPr>
              <a:t>HUBUNGAN PANCASILA DENGAN PEMBUKAAN UUD NRI 1945</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81705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80928"/>
            <a:ext cx="4752528" cy="4320480"/>
          </a:xfrm>
        </p:spPr>
        <p:txBody>
          <a:bodyPr>
            <a:noAutofit/>
          </a:bodyPr>
          <a:lstStyle/>
          <a:p>
            <a:pPr algn="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r>
              <a:rPr lang="en-US" sz="1800" b="1" cap="all" dirty="0" smtClean="0">
                <a:latin typeface="Arial" panose="020B0604020202020204" pitchFamily="34" charset="0"/>
                <a:cs typeface="Arial" panose="020B0604020202020204" pitchFamily="34" charset="0"/>
              </a:rPr>
              <a:t>HUBUNGAN FORMAL</a:t>
            </a:r>
            <a:br>
              <a:rPr lang="en-US" sz="1800" b="1" cap="all" dirty="0" smtClean="0">
                <a:latin typeface="Arial" panose="020B0604020202020204" pitchFamily="34" charset="0"/>
                <a:cs typeface="Arial" panose="020B0604020202020204" pitchFamily="34" charset="0"/>
              </a:rPr>
            </a:br>
            <a:r>
              <a:rPr lang="en-US" sz="1800" b="1" cap="all" dirty="0" smtClean="0">
                <a:latin typeface="Arial" panose="020B0604020202020204" pitchFamily="34" charset="0"/>
                <a:cs typeface="Arial" panose="020B0604020202020204" pitchFamily="34" charset="0"/>
              </a:rPr>
              <a:t/>
            </a:r>
            <a:br>
              <a:rPr lang="en-US" sz="1800" b="1" cap="all" dirty="0" smtClean="0">
                <a:latin typeface="Arial" panose="020B0604020202020204" pitchFamily="34" charset="0"/>
                <a:cs typeface="Arial" panose="020B0604020202020204" pitchFamily="34" charset="0"/>
              </a:rPr>
            </a:br>
            <a:r>
              <a:rPr lang="en-US" sz="1600" b="1" dirty="0"/>
              <a:t>4</a:t>
            </a:r>
            <a:r>
              <a:rPr lang="en-US" sz="1600" b="1" dirty="0" smtClean="0"/>
              <a:t>. </a:t>
            </a:r>
            <a:r>
              <a:rPr lang="id-ID" sz="1600" dirty="0"/>
              <a:t>Pancasila </a:t>
            </a:r>
            <a:r>
              <a:rPr lang="id-ID" sz="1600" dirty="0" smtClean="0"/>
              <a:t>mempunyai </a:t>
            </a:r>
            <a:r>
              <a:rPr lang="id-ID" sz="1600" dirty="0"/>
              <a:t>hakikat,sifat kedudukan dan fungsi sebagai pokok kaedah negara yang fundamental, </a:t>
            </a:r>
            <a:r>
              <a:rPr lang="id-ID" sz="1600" dirty="0" smtClean="0"/>
              <a:t> </a:t>
            </a:r>
            <a:r>
              <a:rPr lang="id-ID" sz="1600" dirty="0"/>
              <a:t>menjelmakan dirinya sebagai dasar kelangsungan hidup negara Republik Indonesia yang di proklamirkan tanggal 17 Agustus 1945</a:t>
            </a:r>
            <a:r>
              <a:rPr lang="id-ID" sz="1600" dirty="0" smtClean="0"/>
              <a:t>.</a:t>
            </a:r>
            <a:r>
              <a:rPr lang="en-US" sz="1600" dirty="0" smtClean="0"/>
              <a:t/>
            </a:r>
            <a:br>
              <a:rPr lang="en-US" sz="1600" dirty="0" smtClean="0"/>
            </a:br>
            <a:r>
              <a:rPr lang="en-US" sz="1600" dirty="0"/>
              <a:t/>
            </a:r>
            <a:br>
              <a:rPr lang="en-US" sz="1600" dirty="0"/>
            </a:br>
            <a:r>
              <a:rPr lang="en-US" sz="1600" dirty="0" smtClean="0"/>
              <a:t>5.</a:t>
            </a:r>
            <a:r>
              <a:rPr lang="id-ID" sz="1600" dirty="0"/>
              <a:t> Pancasila sebagai inti Pembukaan UUD 1945, dengan demikian mempunyai kedudukan yang kuat, tetap dan tidak dapat di ubah dan terletak pada kelangsungan hidup Negara Republik IndonesiIA</a:t>
            </a:r>
            <a:r>
              <a:rPr lang="en-US" sz="1600" dirty="0"/>
              <a:t/>
            </a:r>
            <a:br>
              <a:rPr lang="en-US" sz="1600" dirty="0"/>
            </a:br>
            <a:r>
              <a:rPr lang="en-US" sz="1600" dirty="0"/>
              <a:t/>
            </a:r>
            <a:br>
              <a:rPr lang="en-US" sz="1600" dirty="0"/>
            </a:br>
            <a:r>
              <a:rPr lang="en-US" sz="1600" dirty="0"/>
              <a:t/>
            </a:r>
            <a:br>
              <a:rPr lang="en-US" sz="1600" dirty="0"/>
            </a:br>
            <a:r>
              <a:rPr lang="id-ID" sz="1600" dirty="0" smtClean="0"/>
              <a:t>.</a:t>
            </a:r>
            <a:r>
              <a:rPr lang="en-US" sz="1600" dirty="0"/>
              <a:t/>
            </a:r>
            <a:br>
              <a:rPr lang="en-US" sz="1600" dirty="0"/>
            </a:br>
            <a:r>
              <a:rPr lang="en-US" sz="1600" dirty="0"/>
              <a:t/>
            </a:r>
            <a:br>
              <a:rPr lang="en-US" sz="1600" dirty="0"/>
            </a:br>
            <a:r>
              <a:rPr lang="en-US" sz="1600" dirty="0" smtClean="0"/>
              <a:t/>
            </a:r>
            <a:br>
              <a:rPr lang="en-US" sz="1600" dirty="0" smtClean="0"/>
            </a:br>
            <a:r>
              <a:rPr lang="en-US" sz="1600" dirty="0"/>
              <a:t/>
            </a:r>
            <a:br>
              <a:rPr lang="en-US" sz="1600" dirty="0"/>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r>
            <a:br>
              <a:rPr lang="en-US" sz="1600" b="1" dirty="0" smtClean="0">
                <a:latin typeface="Arial" panose="020B0604020202020204" pitchFamily="34" charset="0"/>
                <a:cs typeface="Arial" panose="020B0604020202020204" pitchFamily="34" charset="0"/>
              </a:rPr>
            </a:br>
            <a:r>
              <a:rPr lang="en-US" sz="1600" dirty="0" smtClean="0">
                <a:latin typeface="Arial" panose="020B0604020202020204" pitchFamily="34" charset="0"/>
                <a:ea typeface="ＭＳ Ｐゴシック" charset="0"/>
                <a:cs typeface="Arial" panose="020B0604020202020204" pitchFamily="34" charset="0"/>
              </a:rPr>
              <a:t> </a:t>
            </a:r>
            <a:r>
              <a:rPr lang="en-US" sz="1600" b="1" dirty="0" smtClean="0">
                <a:solidFill>
                  <a:schemeClr val="tx1">
                    <a:lumMod val="75000"/>
                    <a:lumOff val="25000"/>
                  </a:schemeClr>
                </a:solidFill>
                <a:latin typeface="Arial" panose="020B0604020202020204" pitchFamily="34" charset="0"/>
                <a:cs typeface="Arial" panose="020B0604020202020204" pitchFamily="34" charset="0"/>
              </a:rPr>
              <a:t/>
            </a:r>
            <a:br>
              <a:rPr lang="en-US" sz="1600" b="1" dirty="0" smtClean="0">
                <a:solidFill>
                  <a:schemeClr val="tx1">
                    <a:lumMod val="75000"/>
                    <a:lumOff val="25000"/>
                  </a:schemeClr>
                </a:solidFill>
                <a:latin typeface="Arial" panose="020B0604020202020204" pitchFamily="34" charset="0"/>
                <a:cs typeface="Arial" panose="020B0604020202020204" pitchFamily="34" charset="0"/>
              </a:rPr>
            </a:br>
            <a:r>
              <a:rPr lang="en-US" sz="1600" b="1" dirty="0" smtClean="0">
                <a:latin typeface="Arial" panose="020B0604020202020204" pitchFamily="34" charset="0"/>
                <a:cs typeface="Arial" panose="020B0604020202020204" pitchFamily="34" charset="0"/>
              </a:rPr>
              <a:t>    </a:t>
            </a:r>
            <a:br>
              <a:rPr lang="en-US" sz="1600" b="1" dirty="0" smtClean="0">
                <a:latin typeface="Arial" panose="020B0604020202020204" pitchFamily="34" charset="0"/>
                <a:cs typeface="Arial" panose="020B0604020202020204" pitchFamily="34" charset="0"/>
              </a:rPr>
            </a:br>
            <a:endParaRPr lang="id-ID" sz="1600" b="1" dirty="0">
              <a:latin typeface="Arial" panose="020B0604020202020204" pitchFamily="34" charset="0"/>
              <a:cs typeface="Arial" panose="020B0604020202020204" pitchFamily="34" charset="0"/>
            </a:endParaRPr>
          </a:p>
        </p:txBody>
      </p:sp>
      <p:cxnSp>
        <p:nvCxnSpPr>
          <p:cNvPr id="9" name="Straight Connector 8"/>
          <p:cNvCxnSpPr/>
          <p:nvPr/>
        </p:nvCxnSpPr>
        <p:spPr>
          <a:xfrm>
            <a:off x="5148064" y="548680"/>
            <a:ext cx="3816424"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5148064" y="5721362"/>
            <a:ext cx="3672408"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5458916" y="709414"/>
            <a:ext cx="3361556" cy="2341326"/>
          </a:xfrm>
          <a:prstGeom prst="rect">
            <a:avLst/>
          </a:prstGeom>
          <a:noFill/>
          <a:ln>
            <a:noFill/>
          </a:ln>
        </p:spPr>
      </p:pic>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5404429" y="3073733"/>
            <a:ext cx="3456384" cy="2580394"/>
          </a:xfrm>
          <a:prstGeom prst="rect">
            <a:avLst/>
          </a:prstGeom>
          <a:noFill/>
          <a:ln>
            <a:noFill/>
          </a:ln>
        </p:spPr>
      </p:pic>
      <p:sp>
        <p:nvSpPr>
          <p:cNvPr id="3" name="Rectangle 2"/>
          <p:cNvSpPr/>
          <p:nvPr/>
        </p:nvSpPr>
        <p:spPr>
          <a:xfrm>
            <a:off x="395536" y="509771"/>
            <a:ext cx="4536504" cy="1200329"/>
          </a:xfrm>
          <a:prstGeom prst="rect">
            <a:avLst/>
          </a:prstGeom>
        </p:spPr>
        <p:txBody>
          <a:bodyPr wrap="square">
            <a:spAutoFit/>
          </a:bodyPr>
          <a:lstStyle/>
          <a:p>
            <a:pPr algn="r">
              <a:buNone/>
            </a:pPr>
            <a:r>
              <a:rPr lang="en-US" sz="2400" b="1" dirty="0" smtClean="0">
                <a:latin typeface="Arial" panose="020B0604020202020204" pitchFamily="34" charset="0"/>
                <a:cs typeface="Arial" panose="020B0604020202020204" pitchFamily="34" charset="0"/>
              </a:rPr>
              <a:t>HUBUNGAN PANCASILA DENGAN PEMBUKAAN UUD NRI 1945</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53982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1044</TotalTime>
  <Words>137</Words>
  <Application>Microsoft Office PowerPoint</Application>
  <PresentationFormat>On-screen Show (4:3)</PresentationFormat>
  <Paragraphs>46</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Tw Cen MT</vt:lpstr>
      <vt:lpstr>Office Theme</vt:lpstr>
      <vt:lpstr>PowerPoint Presentation</vt:lpstr>
      <vt:lpstr>Dinamika pancasila    Pada mulanya, adat istiadat dan agama menjadi kekuatan, Soekarno menggali kembali nilai-nilai luhur budaya Indonesia. Tanggal 1 Juni 1945  Pancasila diusulkan menjadi dasar negara, diresmikan 18 Agustus 1945. Sila-sila Pancasila masuk dalam Pembukaan Undang- Undang Dasar Negara Republik Indonesia tahun 1945. .              </vt:lpstr>
      <vt:lpstr>  TANTANGAN PANCASILA  Kebebasan : berbicara, berorganisasi, berekspresi dan sebagainya. Satu sisi mempunyai dampak negatif  merugikan bangsa Indonesia sendiri. Seperti  pergaulan bebas, pola komunikasi tidak beretika memicu terjadinya perpecahan Di era reformasi menurun rasa persatuan dan kesatuan, kekerasan dijadikan alat menyelesaikan permasalahan. Menelan korban jiwa antar sesama warga bangsa, seolah-olah wawasan kebangsaan yang dilandasi oleh nilai-nilai Pancasila telah hilang dari kehidupan masyarakat Indonesia.            </vt:lpstr>
      <vt:lpstr>  TANTANGAN PANCASILA  Tantangan lain :  Indonesia dihadapkan pada perkembangan dunia yang sangat cepat, mendasar, dan berpacunya pembangunan bangsa-bangsa. Dunia saat ini sedang terus dalam gerak mencari tata hubungan baru, baik di lapangan politik, ekonomi maupun pertahanan keamanan.  Salah satu cara untuk menanamkan pengaruh kepada negara lain adalah melalui penyusupan ideologi, baik secara langsung maupun tidak langsung.  Kewaspadaan dan kesiapan harus kita tingkatkan untuk menanggulangi penyusupan ideologi lain yang tidak sesuai dengan Pancasila.            </vt:lpstr>
      <vt:lpstr>  ESENSI PANCASILA  Esensi adalah segala sesuatu yang merupakan hakikat, dasar, inti, sari, hal yang pokok, dan penting  Jadi esensi Pancasila sebagi dasar negara adalah hakikat, dasar, inti, sari, hal yang pokok, dan penting yang terkandung dalam nilai-nilai Pancasila yang menjadi “sumber dari segala sumber hukum atau aturan di Indonesia” yang harus diimplementasikan dalam kehidupan.            </vt:lpstr>
      <vt:lpstr>  ESENSI PANCASILA Contoh penerapan esensi pancasila sebagai dasar negara : 1.Sila pertamaKetuhanan yang Maha Esa Rakyat Indonesia memiliki hak untukmemilih agama yang akan dianut dan dijalani tanpa ada unsur paksaan, bebas melaksanakan kegiatan agama dengan syarat tidak melanggar norma-norma di Indonesia dan saling menghormati dengan pemeluk agama lain.  2. Sila kedua Kemanusiaan yang adil dan beradab.  Setiap warga negara mengakui persamaan derajat, kewajiban antara sesama manusia sebagai asas kebersamaan bangsa Indonesia. Contoh penerapannya, majikan tidak sewenang-wenangnya bertindak ke pembantunya yang tidak berperikemanusiaan             </vt:lpstr>
      <vt:lpstr>  URGENSI PANCASILA  Soekarno menggambarkan urgensi Pancasila adalah Weltanschauung , satu dasar falsafah dan juga satu alat pemersatu bangsa, satu alat mempersatukan dalam perjuangan melenyapkan segala macam penjajahan terutama imperialisme.  SDM yang menjalankan pemerintahan harus melaksanakan nilai-nilai Pancasila secara murni dan konsekuen di dalam mengemban tugas dan bertanggung jawab. Sehingga kebijakan negara akan menghasilkan kebijakan yang mengedepankan kepentingan rakyat.              </vt:lpstr>
      <vt:lpstr>  HUBUNGAN FORMAL  1. Rumusan Pancasila sebagai Dasar Negara RI  tercantum dalam Pembukaan UUD 1945 alenia IV.  2. Kaedah Negara yang fundamental dan sebagai tertib hukum Indonesia   3. Pembukaan UUD 1945 berkedudukan dan berfungsi, sebagai suatu yang bereksistensi sendiri, hakikat kedudukan hukumnya berbeda dengan pasal-Pasalnya. Karena Pembukaan UUD 1945 yang intinya adalah Pancasila tidak tergantung pada batang tubuh UUD 1945, bahkan sebagai sumbernya. .              </vt:lpstr>
      <vt:lpstr>  HUBUNGAN FORMAL  4. Pancasila mempunyai hakikat,sifat kedudukan dan fungsi sebagai pokok kaedah negara yang fundamental,  menjelmakan dirinya sebagai dasar kelangsungan hidup negara Republik Indonesia yang di proklamirkan tanggal 17 Agustus 1945.  5. Pancasila sebagai inti Pembukaan UUD 1945, dengan demikian mempunyai kedudukan yang kuat, tetap dan tidak dapat di ubah dan terletak pada kelangsungan hidup Negara Republik IndonesiIA   .              </vt:lpstr>
      <vt:lpstr>  HUBUNGAN MATERIAL  1. Pancasila secara kronologis, materi yang dibahas oleh BPUPKI yang pertama adalah dasar filsafat Pancasila baru kemudian pembukaan UUD 1945. Berdasarkan urutan tertib hukum Indonesia pembukaan UUD 1945 adalah sebagai tertib hukum yang tertinggi, dan tertib hukum Indonesia bersumberkan pada Pancasila.  2. Dalam UUD 1945 dijelaskan bahwa hukum tidak tertulis merumerupakan aturan dasar yang timbul dan terpelihara dalam praktek penyelenggaraan negara, meskipun tidak tertulis, disebut konvensi atau kebiasaan ketatanegaraan    .              </vt:lpstr>
      <vt:lpstr> Penjabaran Pancasila dalam pasal-pasal UUD NKRI 1945 Penjabaran Pancasila dalam pasal-pasal UUD 1945,  bahwa Pancasila merupakan nilai dasar yang sifatnya permanen dalam arti secara ilmiah-akademis, terutama menurut ilmu hukum, tidak dapat diubah karena merupakan asas kerohanian atau nilai inti dari Pembukaan UUD 1945 sebagai kaidah negara yang fundamental.  Untuk mengimplementasikan nilai- nilai dasar Pancasila dalam kehidupan praksis bernegara, diperlukan nilai-nilai instrumental yang berfungsi sebagai alat untuk mewujudkan nilai dasar. Nilai instrumental dari Pancasila sebagai nilai dasar adalah pasal-pasal dalam UUD 1945    .              </vt:lpstr>
      <vt:lpstr> Implementasi Pancasila dalam  Perumusan Kebijakan  1. POLITIK 2. EKONOMI 3. SOSIAL BUDAYA 4. PERTAHANAN KEAMANAN    .              </vt:lpstr>
      <vt:lpstr>  TUGAS-TUGAS   BUAT RANGKUMAN MATERI BAB III MAKSIMAL 2 LEMBAR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SYAMSURIDHUAN</cp:lastModifiedBy>
  <cp:revision>181</cp:revision>
  <dcterms:created xsi:type="dcterms:W3CDTF">2018-05-17T05:10:06Z</dcterms:created>
  <dcterms:modified xsi:type="dcterms:W3CDTF">2018-10-26T02:55:21Z</dcterms:modified>
</cp:coreProperties>
</file>