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7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72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7FE9-EF11-4415-B4A9-09F6A9B7158A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F41B-3893-424F-9FFE-3E261ED06A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32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8792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1988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35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5739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39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997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853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9628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442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7634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2943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3128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97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76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58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01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36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64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2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789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3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3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04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917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7685-A04C-43AE-BF20-F0223854C6B6}" type="datetimeFigureOut">
              <a:rPr lang="id-ID" smtClean="0"/>
              <a:t>25/10/2018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27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915816" y="3433063"/>
            <a:ext cx="6213896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d-ID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KEDELAPAN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PANCASILA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SEBAGAI IDEOLOGI NEGARA 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REPUBLIK INDONESIA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068216" y="1268760"/>
            <a:ext cx="3323148" cy="241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 PEMBELAJARAN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</a:p>
          <a:p>
            <a:pPr marL="228600" indent="-228600">
              <a:buNone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None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sosiologis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poltik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534" y="1285478"/>
            <a:ext cx="2664296" cy="21973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633156" y="5621178"/>
            <a:ext cx="3248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TATAP </a:t>
            </a:r>
            <a:r>
              <a:rPr lang="en-US" sz="2000" b="1" i="1" dirty="0" smtClean="0">
                <a:solidFill>
                  <a:schemeClr val="bg1"/>
                </a:solidFill>
                <a:latin typeface="Tw Cen MT" pitchFamily="34" charset="0"/>
              </a:rPr>
              <a:t>MUKA/ON LINE </a:t>
            </a:r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KE - 8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573016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Sosiologis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 </a:t>
            </a:r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Soekarno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, Pancasila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sebagai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pemersatu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disampaikan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dalam berbagai pidato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politik 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kurun waktu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1945—1960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Presiden Soeharto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, Pancasila dijadikan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asas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tunggal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Organisasi Politik dan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Kemasyarakatan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TAP MPR No. II/1978 tentang pemasyarakatan nilainilai Pancasila.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enjadi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landasan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dilaksanaka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penataran P-4 bagi semua lapisan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masyaraka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Presiden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BJ </a:t>
            </a:r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Habibie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menghapus penataran P-4.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emerintahan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disibukkan masalah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politis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lembaga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yang bertanggungjawab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sosialisasi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nilai-nilai Pancasila dibubarkan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Keppres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1999 pencabutan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Keppres No.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1979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tentang Badan Pembinaan Pendidikan Pelaksanaan Pedoman Penghayatan dan Pengamalan Pancasila (BP-7)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7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530677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429000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Sosiologis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Presiden Abdurrahman Wahid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wacana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penghapusan TAP NO.XXV/MPRS/1966 tentang pelarangan PKI dan penyebarluasan ajaran komunisme.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ominan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ebebasan berpendapat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perhatian terhadap ideologi Pancasila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melemah.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Presiden Megawati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 semakin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kehilangan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formalitasnya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disahkan UU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SISDIKNAS No.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2003 tidak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mencantumkan pendidikan Pancasila sebagai mata pelajaran wajib dari tingkat Sekolah Dasar sampai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erguruan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inggi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Presiden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SBY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belum ada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upaya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membentuk lembaga 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berwenang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mengawal Pancasila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amanat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Keppres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1999.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Mendekati akhir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jabatan,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ditandatangni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RI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tentang Pendidikan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mata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kuliah Pancasila sebagai mata kuliah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wajib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pasal 35 ayat (3).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14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5866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429000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Sosiologis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Unsur-unsur sosiologis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Ketuhanan Yang Maha Esa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kehidupan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beragama masyarakat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kepercayaan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dan keyakinan terhadap adanya kekuatan gaib.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Kemanusiaan Yang Adil dan Beradab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saling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menghargai dan menghormati hak-hak orang lain, tidak bersikap sewenang-wenang.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Sila Persatuan </a:t>
            </a:r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solidaritas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etia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kawan,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cinta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tanah air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berwujud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mencintai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produk dalam negeri.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Kerakyatan yang Dipimpin oleh Hikmat Kebijaksanaan dalam Permusyawaratan/Perwakilan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menghargai pendapat orang lain, semangat musyawarah dalam mengambil keputusan.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Keadilan Sosial bagi Seluruh Rakyat </a:t>
            </a:r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ikap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suka menolong, menjalankan gaya hidup sederhana, tidak menyolok atau berlebihan.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5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5866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501008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Sosiologis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Politis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Politis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Ketuhanan Yang Maha Esa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diwujudkan dalam bentuk semangat toleransi antarumat beragama.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Kemanusiaan Yang Adil dan Beradab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diwujudkan penghargaan terhadap pelaksanaan Hak Asasi Manusia (HAM) di Indonesia.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Persatuan Indonesia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diwujudkan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mendahulukan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kepentingan bangsa dan negara daripada kepentingan kelompok atau golongan, termasuk partai.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Kerakyatan yang Dipimpin oleh Hikmat Kebijaksanaan dalam Permusyawaratan/Perwakilan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diwujudkan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pengambilan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keputusan berdasarkan musyawarah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pada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voting.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Sila Keadilan Sosial bagi Seluruh Rakyat Indonesia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diwujudkan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tidak menyalahgunakan kekuasaan </a:t>
            </a:r>
            <a:r>
              <a:rPr lang="id-ID" sz="1200" i="1" dirty="0">
                <a:latin typeface="Arial" panose="020B0604020202020204" pitchFamily="34" charset="0"/>
                <a:cs typeface="Arial" panose="020B0604020202020204" pitchFamily="34" charset="0"/>
              </a:rPr>
              <a:t>(abuse of power)</a:t>
            </a: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 untuk memperkaya diri atau 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6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4536504" cy="5184576"/>
          </a:xfrm>
        </p:spPr>
        <p:txBody>
          <a:bodyPr>
            <a:noAutofit/>
          </a:bodyPr>
          <a:lstStyle/>
          <a:p>
            <a:pPr algn="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TUGAS-TUGAS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SEMINAR IDEOLOGI PANCASILA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URGENSI IDEOLOGI PANCASILA DAN PERBANDINGANNYA DENGAN IDEOLOGI LIBERAILSME, SOSIALISME DAN KOMUNISME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ANCAMAN-ANCAMAN PENYUSUPAN IDEOLOGI PANCASILA DAN DAMPAKNYA DALAM KEHIDUPAN SEHARI-HARI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 SOLUSI YANG EFEKTIF DAN EFISIEN DALAM MENGIMPLEMENTASIKAN IDEOLOGI PANCASILA DALAM KEHIDUPAN BERBANGSA DAN BERNEGARA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dibagi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Langkah-langkahnya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diskusikan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makalah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PPT,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persentasi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menunjuk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bicara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asisten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PPT.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Seminar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dipimpin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moderator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148064" y="126876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800" y="1825625"/>
            <a:ext cx="3255089" cy="333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7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674693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068960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</a:p>
          <a:p>
            <a:pPr lvl="0"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buAutoNum type="arabicPeriod"/>
            </a:pPr>
            <a:r>
              <a:rPr lang="id-ID" sz="1600" b="1" dirty="0" smtClean="0"/>
              <a:t>Struktur kognitif</a:t>
            </a:r>
            <a:r>
              <a:rPr lang="en-US" sz="1600" b="1" dirty="0" smtClean="0"/>
              <a:t> :</a:t>
            </a:r>
            <a:r>
              <a:rPr lang="id-ID" sz="1600" dirty="0" smtClean="0"/>
              <a:t>  </a:t>
            </a:r>
            <a:r>
              <a:rPr lang="id-ID" sz="1600" dirty="0"/>
              <a:t>pengetahuan yang dapat menjadi landasan </a:t>
            </a:r>
            <a:r>
              <a:rPr lang="id-ID" sz="1600" dirty="0" smtClean="0"/>
              <a:t> memahami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id-ID" sz="1600" dirty="0" smtClean="0"/>
              <a:t> </a:t>
            </a:r>
            <a:r>
              <a:rPr lang="id-ID" sz="1600" dirty="0"/>
              <a:t>menafsirkan </a:t>
            </a:r>
            <a:r>
              <a:rPr lang="id-ID" sz="1600" dirty="0" smtClean="0"/>
              <a:t>dunia </a:t>
            </a:r>
            <a:r>
              <a:rPr lang="id-ID" sz="1600" dirty="0"/>
              <a:t>kejadian</a:t>
            </a:r>
            <a:r>
              <a:rPr lang="en-US" sz="1600" dirty="0"/>
              <a:t>-</a:t>
            </a:r>
            <a:r>
              <a:rPr lang="id-ID" sz="1600" dirty="0"/>
              <a:t>kejadian di lingkungan sekitarnya. </a:t>
            </a:r>
            <a:endParaRPr lang="en-US" sz="1600" dirty="0" smtClean="0"/>
          </a:p>
          <a:p>
            <a:pPr lvl="0" algn="r"/>
            <a:endParaRPr lang="en-US" sz="1600" dirty="0"/>
          </a:p>
          <a:p>
            <a:pPr lvl="0" algn="r"/>
            <a:r>
              <a:rPr lang="en-US" sz="1600" b="1" dirty="0" smtClean="0"/>
              <a:t>2. </a:t>
            </a:r>
            <a:r>
              <a:rPr lang="id-ID" sz="1600" b="1" dirty="0" smtClean="0"/>
              <a:t>Orientasi </a:t>
            </a:r>
            <a:r>
              <a:rPr lang="id-ID" sz="1600" b="1" dirty="0"/>
              <a:t>dasar</a:t>
            </a:r>
            <a:r>
              <a:rPr lang="id-ID" sz="1600" dirty="0"/>
              <a:t> </a:t>
            </a:r>
            <a:r>
              <a:rPr lang="en-US" sz="1600" dirty="0" smtClean="0"/>
              <a:t>: </a:t>
            </a:r>
            <a:r>
              <a:rPr lang="id-ID" sz="1600" dirty="0" smtClean="0"/>
              <a:t>membuka </a:t>
            </a:r>
            <a:r>
              <a:rPr lang="id-ID" sz="1600" dirty="0"/>
              <a:t>wawasan </a:t>
            </a:r>
            <a:r>
              <a:rPr lang="id-ID" sz="1600" dirty="0" smtClean="0"/>
              <a:t>memberikan </a:t>
            </a:r>
            <a:r>
              <a:rPr lang="id-ID" sz="1600" dirty="0"/>
              <a:t>makna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id-ID" sz="1600" dirty="0" smtClean="0"/>
              <a:t> </a:t>
            </a:r>
            <a:r>
              <a:rPr lang="id-ID" sz="1600" dirty="0"/>
              <a:t>tujuan dalam kehidupan manusia. </a:t>
            </a:r>
            <a:endParaRPr lang="en-US" sz="1600" dirty="0" smtClean="0"/>
          </a:p>
          <a:p>
            <a:pPr lvl="0" algn="r"/>
            <a:endParaRPr lang="en-US" sz="1600" dirty="0"/>
          </a:p>
          <a:p>
            <a:pPr lvl="0" algn="r"/>
            <a:r>
              <a:rPr lang="en-US" sz="1600" b="1" dirty="0" smtClean="0"/>
              <a:t>3. </a:t>
            </a:r>
            <a:r>
              <a:rPr lang="id-ID" sz="1600" b="1" dirty="0" smtClean="0"/>
              <a:t>Norma-norma</a:t>
            </a:r>
            <a:r>
              <a:rPr lang="id-ID" sz="1600" dirty="0" smtClean="0"/>
              <a:t> </a:t>
            </a:r>
            <a:r>
              <a:rPr lang="en-US" sz="1600" dirty="0" smtClean="0"/>
              <a:t>: </a:t>
            </a:r>
            <a:r>
              <a:rPr lang="id-ID" sz="1600" dirty="0" smtClean="0"/>
              <a:t> </a:t>
            </a:r>
            <a:r>
              <a:rPr lang="id-ID" sz="1600" dirty="0"/>
              <a:t>pedoman dan pegangan </a:t>
            </a:r>
            <a:r>
              <a:rPr lang="en-US" sz="1600" dirty="0" err="1" smtClean="0"/>
              <a:t>warga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id-ID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bersikap</a:t>
            </a:r>
            <a:r>
              <a:rPr lang="id-ID" sz="1600" dirty="0" smtClean="0"/>
              <a:t>dan </a:t>
            </a:r>
            <a:r>
              <a:rPr lang="id-ID" sz="1600" dirty="0"/>
              <a:t>bertindak. </a:t>
            </a:r>
            <a:endParaRPr lang="en-US" sz="1600" dirty="0"/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674693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212976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600" b="1" dirty="0" smtClean="0"/>
              <a:t>4. </a:t>
            </a:r>
            <a:r>
              <a:rPr lang="id-ID" sz="1600" b="1" dirty="0" smtClean="0"/>
              <a:t>Bekal </a:t>
            </a:r>
            <a:r>
              <a:rPr lang="id-ID" sz="1600" b="1" dirty="0"/>
              <a:t>dan </a:t>
            </a:r>
            <a:r>
              <a:rPr lang="id-ID" sz="1600" b="1" dirty="0" smtClean="0"/>
              <a:t>jalan</a:t>
            </a:r>
            <a:r>
              <a:rPr lang="en-US" sz="1600" b="1" dirty="0" smtClean="0"/>
              <a:t>: </a:t>
            </a:r>
            <a:r>
              <a:rPr lang="id-ID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warga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id-ID" sz="1600" dirty="0" smtClean="0"/>
              <a:t> </a:t>
            </a:r>
            <a:r>
              <a:rPr lang="id-ID" sz="1600" dirty="0"/>
              <a:t>menemukan </a:t>
            </a:r>
            <a:r>
              <a:rPr lang="id-ID" sz="1600" dirty="0" smtClean="0"/>
              <a:t>identitasnya</a:t>
            </a:r>
            <a:endParaRPr lang="en-US" sz="1600" dirty="0" smtClean="0"/>
          </a:p>
          <a:p>
            <a:pPr lvl="0" algn="r"/>
            <a:r>
              <a:rPr lang="id-ID" sz="1600" dirty="0" smtClean="0"/>
              <a:t> </a:t>
            </a:r>
            <a:endParaRPr lang="en-US" sz="1600" dirty="0"/>
          </a:p>
          <a:p>
            <a:pPr lvl="0" algn="r"/>
            <a:r>
              <a:rPr lang="en-US" sz="1600" b="1" dirty="0" smtClean="0"/>
              <a:t>5. </a:t>
            </a:r>
            <a:r>
              <a:rPr lang="id-ID" sz="1600" b="1" dirty="0" smtClean="0"/>
              <a:t>Kekuatan </a:t>
            </a:r>
            <a:r>
              <a:rPr lang="en-US" sz="1600" b="1" dirty="0" smtClean="0"/>
              <a:t>: </a:t>
            </a:r>
            <a:r>
              <a:rPr lang="id-ID" sz="1600" dirty="0" smtClean="0"/>
              <a:t>mampu </a:t>
            </a:r>
            <a:r>
              <a:rPr lang="id-ID" sz="1600" dirty="0"/>
              <a:t>menyemangati dan mendorong </a:t>
            </a:r>
            <a:r>
              <a:rPr lang="id-ID" sz="1600" dirty="0" smtClean="0"/>
              <a:t>menjalankan </a:t>
            </a:r>
            <a:r>
              <a:rPr lang="id-ID" sz="1600" dirty="0"/>
              <a:t>kegiatan dan mencapai </a:t>
            </a:r>
            <a:r>
              <a:rPr lang="id-ID" sz="1600" dirty="0" smtClean="0"/>
              <a:t>tujuan</a:t>
            </a:r>
            <a:endParaRPr lang="en-US" sz="1600" dirty="0" smtClean="0"/>
          </a:p>
          <a:p>
            <a:pPr lvl="0" algn="r"/>
            <a:endParaRPr lang="en-US" sz="1600" dirty="0"/>
          </a:p>
          <a:p>
            <a:pPr lvl="0" algn="r"/>
            <a:r>
              <a:rPr lang="en-US" sz="1600" b="1" dirty="0" smtClean="0"/>
              <a:t>6. </a:t>
            </a:r>
            <a:r>
              <a:rPr lang="id-ID" sz="1600" b="1" dirty="0" smtClean="0"/>
              <a:t>Pendidikan</a:t>
            </a:r>
            <a:r>
              <a:rPr lang="id-ID" sz="1600" dirty="0" smtClean="0"/>
              <a:t> </a:t>
            </a:r>
            <a:r>
              <a:rPr lang="en-US" sz="1600" dirty="0" smtClean="0"/>
              <a:t>: </a:t>
            </a:r>
            <a:r>
              <a:rPr lang="id-ID" sz="1600" dirty="0" smtClean="0"/>
              <a:t>untuk memahami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id-ID" sz="1600" dirty="0" smtClean="0"/>
              <a:t> menghayati  </a:t>
            </a:r>
            <a:r>
              <a:rPr lang="id-ID" sz="1600" dirty="0"/>
              <a:t>tingkah </a:t>
            </a:r>
            <a:r>
              <a:rPr lang="id-ID" sz="1600" dirty="0" smtClean="0"/>
              <a:t>laku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id-ID" sz="1600" dirty="0" smtClean="0"/>
              <a:t> </a:t>
            </a:r>
            <a:r>
              <a:rPr lang="id-ID" sz="1600" dirty="0"/>
              <a:t>orientasi </a:t>
            </a:r>
            <a:r>
              <a:rPr lang="id-ID" sz="1600" dirty="0" smtClean="0"/>
              <a:t>norma-norma </a:t>
            </a:r>
            <a:r>
              <a:rPr lang="id-ID" sz="1600" dirty="0"/>
              <a:t>yang terkandung </a:t>
            </a:r>
            <a:r>
              <a:rPr lang="id-ID" sz="1600" dirty="0" smtClean="0"/>
              <a:t>didalamnya</a:t>
            </a:r>
            <a:r>
              <a:rPr lang="id-ID" sz="1600" dirty="0"/>
              <a:t>.</a:t>
            </a:r>
            <a:endParaRPr lang="en-US" sz="1600" dirty="0"/>
          </a:p>
          <a:p>
            <a:pPr lvl="0" algn="r"/>
            <a:r>
              <a:rPr lang="id-ID" sz="1600" dirty="0" smtClean="0"/>
              <a:t> </a:t>
            </a:r>
            <a:endParaRPr lang="en-US" sz="1600" dirty="0"/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9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81870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429000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Pakar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r">
              <a:buAutoNum type="arabicPeriod"/>
            </a:pPr>
            <a:r>
              <a:rPr lang="id-ID" sz="1600" b="1" dirty="0" smtClean="0"/>
              <a:t>Sebagai </a:t>
            </a:r>
            <a:r>
              <a:rPr lang="id-ID" sz="1600" b="1" dirty="0"/>
              <a:t>sarana</a:t>
            </a:r>
            <a:r>
              <a:rPr lang="id-ID" sz="1600" dirty="0"/>
              <a:t> </a:t>
            </a:r>
            <a:r>
              <a:rPr lang="id-ID" sz="1600" dirty="0" smtClean="0"/>
              <a:t>memformulasikan </a:t>
            </a:r>
            <a:r>
              <a:rPr lang="id-ID" sz="1600" dirty="0"/>
              <a:t>dan mengisi kehidupan manusia secara </a:t>
            </a:r>
            <a:r>
              <a:rPr lang="id-ID" sz="1600" dirty="0" smtClean="0"/>
              <a:t>individual</a:t>
            </a:r>
            <a:endParaRPr lang="en-US" sz="1600" dirty="0" smtClean="0"/>
          </a:p>
          <a:p>
            <a:pPr lvl="0" algn="r"/>
            <a:endParaRPr lang="en-US" sz="1600" dirty="0"/>
          </a:p>
          <a:p>
            <a:pPr lvl="0" algn="r"/>
            <a:r>
              <a:rPr lang="en-US" sz="1600" b="1" dirty="0" smtClean="0"/>
              <a:t>2. </a:t>
            </a:r>
            <a:r>
              <a:rPr lang="id-ID" sz="1600" b="1" dirty="0" smtClean="0"/>
              <a:t>Sebagai </a:t>
            </a:r>
            <a:r>
              <a:rPr lang="id-ID" sz="1600" b="1" dirty="0"/>
              <a:t>jembatan</a:t>
            </a:r>
            <a:r>
              <a:rPr lang="id-ID" sz="1600" dirty="0"/>
              <a:t> pergeseran kendali kekuasaan dari generasi tua dengan generasi </a:t>
            </a:r>
            <a:r>
              <a:rPr lang="id-ID" sz="1600" dirty="0" smtClean="0"/>
              <a:t>muda</a:t>
            </a:r>
            <a:endParaRPr lang="en-US" sz="1600" dirty="0" smtClean="0"/>
          </a:p>
          <a:p>
            <a:pPr lvl="0" algn="r"/>
            <a:endParaRPr lang="en-US" sz="1600" dirty="0"/>
          </a:p>
          <a:p>
            <a:pPr lvl="0" algn="r"/>
            <a:r>
              <a:rPr lang="en-US" sz="1600" b="1" dirty="0" smtClean="0"/>
              <a:t>3. </a:t>
            </a:r>
            <a:r>
              <a:rPr lang="id-ID" sz="1600" b="1" dirty="0" smtClean="0"/>
              <a:t>Sebagai </a:t>
            </a:r>
            <a:r>
              <a:rPr lang="id-ID" sz="1600" b="1" dirty="0"/>
              <a:t>kekuatan</a:t>
            </a:r>
            <a:r>
              <a:rPr lang="id-ID" sz="1600" dirty="0"/>
              <a:t> yang mampu memberi semangat dan motivasi individu, masyarakat,dan bangsa untuk menjalani kehidupan dalam mencapai tujuan.</a:t>
            </a:r>
            <a:endParaRPr lang="en-US" sz="1600" dirty="0"/>
          </a:p>
          <a:p>
            <a:pPr lvl="0" algn="r"/>
            <a:r>
              <a:rPr lang="id-ID" sz="1600" dirty="0" smtClean="0"/>
              <a:t>.</a:t>
            </a:r>
            <a:endParaRPr lang="en-US" sz="1600" dirty="0"/>
          </a:p>
          <a:p>
            <a:pPr lvl="0" algn="r"/>
            <a:r>
              <a:rPr lang="id-ID" sz="1600" dirty="0" smtClean="0"/>
              <a:t> </a:t>
            </a:r>
            <a:endParaRPr lang="en-US" sz="1600" dirty="0"/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81870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140968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lementasi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600" b="1" dirty="0" err="1" smtClean="0"/>
              <a:t>Frans</a:t>
            </a:r>
            <a:r>
              <a:rPr lang="en-US" sz="1600" b="1" dirty="0" smtClean="0"/>
              <a:t> </a:t>
            </a:r>
            <a:r>
              <a:rPr lang="id-ID" sz="1600" b="1" dirty="0" smtClean="0"/>
              <a:t>Magnis Suseno</a:t>
            </a:r>
            <a:r>
              <a:rPr lang="id-ID" sz="1600" dirty="0" smtClean="0"/>
              <a:t> </a:t>
            </a:r>
            <a:r>
              <a:rPr lang="en-US" sz="1600" dirty="0" smtClean="0"/>
              <a:t>: </a:t>
            </a:r>
            <a:r>
              <a:rPr lang="en-US" sz="1600" dirty="0" err="1" smtClean="0"/>
              <a:t>Implementasi</a:t>
            </a:r>
            <a:r>
              <a:rPr lang="id-ID" sz="1600" dirty="0" smtClean="0"/>
              <a:t> </a:t>
            </a:r>
            <a:r>
              <a:rPr lang="id-ID" sz="1600" dirty="0"/>
              <a:t>ideologi Pancasila bagi penyelenggara negara merupakan </a:t>
            </a:r>
            <a:r>
              <a:rPr lang="id-ID" sz="1600" dirty="0" smtClean="0"/>
              <a:t>orientasi </a:t>
            </a:r>
            <a:r>
              <a:rPr lang="id-ID" sz="1600" dirty="0"/>
              <a:t>kehidupan konstitusional. </a:t>
            </a:r>
            <a:r>
              <a:rPr lang="en-US" sz="1600" dirty="0" err="1" smtClean="0"/>
              <a:t>Caranya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id-ID" sz="1600" dirty="0" smtClean="0"/>
              <a:t>deologi </a:t>
            </a:r>
            <a:r>
              <a:rPr lang="id-ID" sz="1600" dirty="0"/>
              <a:t>Pancasila dijabarkan ke dalam berbagai peraturan perundang-undangan</a:t>
            </a:r>
            <a:endParaRPr lang="en-US" sz="1600" dirty="0"/>
          </a:p>
          <a:p>
            <a:pPr lvl="0" algn="r"/>
            <a:r>
              <a:rPr lang="id-ID" sz="1600" dirty="0" smtClean="0"/>
              <a:t> </a:t>
            </a:r>
            <a:endParaRPr lang="en-US" sz="1600" dirty="0"/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3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81870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140968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lementasi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600" b="1" dirty="0" err="1" smtClean="0"/>
              <a:t>Sebagai</a:t>
            </a:r>
            <a:r>
              <a:rPr lang="id-ID" sz="1600" b="1" dirty="0" smtClean="0"/>
              <a:t> k</a:t>
            </a:r>
            <a:r>
              <a:rPr lang="en-US" sz="1600" b="1" dirty="0" err="1" smtClean="0"/>
              <a:t>onsensus</a:t>
            </a:r>
            <a:r>
              <a:rPr lang="id-ID" sz="1600" dirty="0" smtClean="0"/>
              <a:t>  bersama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id-ID" sz="1600" dirty="0" smtClean="0"/>
              <a:t> </a:t>
            </a:r>
            <a:r>
              <a:rPr lang="id-ID" sz="1600" dirty="0"/>
              <a:t>membangun negara Indonesia, tanpa diskriminasi sehingga ideologi Pancasila menutup </a:t>
            </a:r>
            <a:r>
              <a:rPr lang="id-ID" sz="1600" dirty="0" smtClean="0"/>
              <a:t>pintu </a:t>
            </a:r>
            <a:r>
              <a:rPr lang="id-ID" sz="1600" dirty="0"/>
              <a:t>semua ideologi eksklusif yang mau menyeragamkan masyarakat menurut gagasannya sendiri. </a:t>
            </a:r>
            <a:endParaRPr lang="en-US" sz="1600" dirty="0" smtClean="0"/>
          </a:p>
          <a:p>
            <a:pPr lvl="0" algn="r"/>
            <a:r>
              <a:rPr lang="en-US" sz="1600" dirty="0" smtClean="0"/>
              <a:t>P</a:t>
            </a:r>
            <a:r>
              <a:rPr lang="id-ID" sz="1600" dirty="0" smtClean="0"/>
              <a:t>luralisme </a:t>
            </a:r>
            <a:r>
              <a:rPr lang="id-ID" sz="1600" dirty="0"/>
              <a:t>adalah nilai dasar Pancasila untuk mewujudkan Bhinneka Tunggal Ika.</a:t>
            </a:r>
            <a:endParaRPr lang="en-US" sz="1600" dirty="0"/>
          </a:p>
          <a:p>
            <a:pPr lvl="0" algn="r"/>
            <a:r>
              <a:rPr lang="id-ID" sz="1600" dirty="0" smtClean="0"/>
              <a:t> </a:t>
            </a:r>
            <a:endParaRPr lang="en-US" sz="1600" dirty="0"/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1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81870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501008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  <a:p>
            <a:pPr algn="r"/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Aktualisasi </a:t>
            </a:r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lima sila 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Sila Ketuhanan Yang Maha </a:t>
            </a:r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menjamin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tidak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ada diskriminasi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menjamin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kebebasan beragama dan pluralisme ekspresi keagamaan.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Sila </a:t>
            </a:r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Kemanusiaan yang Adil dan Beradab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menjadi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jaminan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pelaksanaan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HAM,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tolok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ukur keberadaban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solidaritas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setiap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warga negara.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Sila </a:t>
            </a:r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Persatuan Indonesia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menegaskan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cinta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tanah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air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tidak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enutup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diri dan menolak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luar Indonesia,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membangun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hubungan timbal balik atas dasar kesamaan kedudukan dan tekad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kerjasama menjamin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kesejahteraan dan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martabat.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81870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284984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Aktualisasi </a:t>
            </a:r>
            <a:r>
              <a:rPr lang="id-ID" sz="1600" b="1" dirty="0">
                <a:latin typeface="Arial" panose="020B0604020202020204" pitchFamily="34" charset="0"/>
                <a:cs typeface="Arial" panose="020B0604020202020204" pitchFamily="34" charset="0"/>
              </a:rPr>
              <a:t>lima sila </a:t>
            </a:r>
            <a:r>
              <a:rPr lang="id-ID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Sila Kerakyatan yang Dipimpin oleh Hikmat Kebijaksanaan dalam Permusyawaratan Perwakilan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berarti komitmen terhadap demokrasi yang wajib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disukseskan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r"/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Sila Keadilan Sosial bagi Seluruh Rakyat Indonesia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berarti pengentasan kemiskinan dan diskriminasi terhadap minoritas dan kelompok-kelompok lemah perlu dihapus dari bumi Indonesia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9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818709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IDEOLOGI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284984"/>
            <a:ext cx="475252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Ideologi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Aktualisasi </a:t>
            </a:r>
            <a:r>
              <a:rPr lang="id-ID" sz="1600" b="1" dirty="0">
                <a:latin typeface="Arial" panose="020B0604020202020204" pitchFamily="34" charset="0"/>
                <a:cs typeface="Arial" panose="020B0604020202020204" pitchFamily="34" charset="0"/>
              </a:rPr>
              <a:t>lima sila </a:t>
            </a:r>
            <a:r>
              <a:rPr lang="id-ID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/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Sila Kerakyatan yang Dipimpin oleh Hikmat Kebijaksanaan dalam Permusyawaratan Perwakilan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 berarti komitmen terhadap demokrasi yang wajib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disukseskan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r"/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400" b="1" dirty="0">
                <a:latin typeface="Arial" panose="020B0604020202020204" pitchFamily="34" charset="0"/>
                <a:cs typeface="Arial" panose="020B0604020202020204" pitchFamily="34" charset="0"/>
              </a:rPr>
              <a:t>Sila Keadilan Sosial bagi Seluruh Rakyat Indonesia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berarti pengentasan kemiskinan dan diskriminasi terhadap minoritas dan kelompok-kelompok lemah perlu dihapus dari bumi Indonesia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1235</TotalTime>
  <Words>278</Words>
  <Application>Microsoft Office PowerPoint</Application>
  <PresentationFormat>On-screen Show (4:3)</PresentationFormat>
  <Paragraphs>177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TUGAS-TUGAS   SEMINAR IDEOLOGI PANCASILA  A. URGENSI IDEOLOGI PANCASILA DAN PERBANDINGANNYA DENGAN IDEOLOGI LIBERAILSME, SOSIALISME DAN KOMUNISME  B. ANCAMAN-ANCAMAN PENYUSUPAN IDEOLOGI PANCASILA DAN DAMPAKNYA DALAM KEHIDUPAN SEHARI-HARI  C. SOLUSI YANG EFEKTIF DAN EFISIEN DALAM MENGIMPLEMENTASIKAN IDEOLOGI PANCASILA DALAM KEHIDUPAN BERBANGSA DAN BERNEGARA  Mahasiswa dibagi dalam 3 kelompok. Langkah-langkahnya : diskusikan, buat makalah dan PPT, lalu persentasi.  Setiap kelompok menunjuk juru bicara, asisten PPT. Seminar dipimpin oleh moderator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SYAMSURIDHUAN</cp:lastModifiedBy>
  <cp:revision>222</cp:revision>
  <dcterms:created xsi:type="dcterms:W3CDTF">2018-05-17T05:10:06Z</dcterms:created>
  <dcterms:modified xsi:type="dcterms:W3CDTF">2018-10-26T02:49:30Z</dcterms:modified>
</cp:coreProperties>
</file>