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335" r:id="rId2"/>
    <p:sldId id="341" r:id="rId3"/>
    <p:sldId id="339" r:id="rId4"/>
    <p:sldId id="262" r:id="rId5"/>
    <p:sldId id="263" r:id="rId6"/>
    <p:sldId id="256" r:id="rId7"/>
    <p:sldId id="270" r:id="rId8"/>
    <p:sldId id="271" r:id="rId9"/>
    <p:sldId id="317" r:id="rId10"/>
    <p:sldId id="277" r:id="rId11"/>
    <p:sldId id="257" r:id="rId12"/>
    <p:sldId id="272" r:id="rId13"/>
    <p:sldId id="273" r:id="rId14"/>
    <p:sldId id="259" r:id="rId15"/>
    <p:sldId id="298" r:id="rId16"/>
    <p:sldId id="274" r:id="rId17"/>
    <p:sldId id="299" r:id="rId18"/>
    <p:sldId id="281" r:id="rId19"/>
    <p:sldId id="260" r:id="rId20"/>
    <p:sldId id="301" r:id="rId21"/>
    <p:sldId id="278" r:id="rId22"/>
    <p:sldId id="303" r:id="rId23"/>
    <p:sldId id="279" r:id="rId24"/>
    <p:sldId id="265" r:id="rId25"/>
    <p:sldId id="264" r:id="rId26"/>
    <p:sldId id="304" r:id="rId27"/>
    <p:sldId id="305" r:id="rId28"/>
    <p:sldId id="306" r:id="rId29"/>
    <p:sldId id="280" r:id="rId30"/>
    <p:sldId id="266" r:id="rId31"/>
    <p:sldId id="267" r:id="rId32"/>
    <p:sldId id="268" r:id="rId33"/>
    <p:sldId id="269" r:id="rId34"/>
    <p:sldId id="307" r:id="rId35"/>
    <p:sldId id="318" r:id="rId36"/>
    <p:sldId id="308" r:id="rId37"/>
    <p:sldId id="309" r:id="rId38"/>
    <p:sldId id="333" r:id="rId39"/>
    <p:sldId id="334" r:id="rId40"/>
    <p:sldId id="338" r:id="rId41"/>
    <p:sldId id="311" r:id="rId42"/>
    <p:sldId id="276" r:id="rId43"/>
    <p:sldId id="312" r:id="rId44"/>
    <p:sldId id="275" r:id="rId45"/>
    <p:sldId id="313" r:id="rId46"/>
    <p:sldId id="315" r:id="rId47"/>
    <p:sldId id="342" r:id="rId48"/>
  </p:sldIdLst>
  <p:sldSz cx="9144000" cy="6858000" type="screen4x3"/>
  <p:notesSz cx="6858000" cy="11134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0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62" autoAdjust="0"/>
    <p:restoredTop sz="94660"/>
  </p:normalViewPr>
  <p:slideViewPr>
    <p:cSldViewPr>
      <p:cViewPr varScale="1">
        <p:scale>
          <a:sx n="65" d="100"/>
          <a:sy n="65" d="100"/>
        </p:scale>
        <p:origin x="-12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2"/>
      </p:cViewPr>
      <p:guideLst>
        <p:guide orient="horz" pos="3507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02C0-5628-4F5C-B244-FDCDFB628637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10576056"/>
            <a:ext cx="2971800" cy="556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0BA35-5EA9-4394-AD84-E87CBB186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9197B-D3D3-449E-A484-DD28CA39C9AA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835025"/>
            <a:ext cx="5565775" cy="4175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289550"/>
            <a:ext cx="5486400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75925"/>
            <a:ext cx="2971800" cy="55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0575925"/>
            <a:ext cx="2971800" cy="55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A06B3-549A-45BE-A6F9-EC33B7C00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331526-393D-4E4D-A80A-EA17DABF7C55}" type="datetimeFigureOut">
              <a:rPr lang="en-US" smtClean="0"/>
              <a:pPr/>
              <a:t>9/22/2014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4E9041-D2A4-414B-8007-CAA8AB9A33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6434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 descr="https://lh6.googleusercontent.com/-65h5ZFT7D7E/UK-vwBU6RZI/AAAAAAAACZw/7r1nyR90BX4/s310/Gambar%2520motivasi%2520kata%2520kata%2520bijak%2520tentang%2520cin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239000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285776"/>
            <a:ext cx="8229600" cy="1143000"/>
          </a:xfrm>
        </p:spPr>
        <p:txBody>
          <a:bodyPr/>
          <a:lstStyle/>
          <a:p>
            <a:r>
              <a:rPr lang="en-US" dirty="0" smtClean="0"/>
              <a:t>Format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endParaRPr lang="en-US" dirty="0"/>
          </a:p>
        </p:txBody>
      </p:sp>
      <p:pic>
        <p:nvPicPr>
          <p:cNvPr id="4" name="Content Placeholder 3" descr="Format karya ilmi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3474744" cy="5143536"/>
          </a:xfr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42976" y="928670"/>
            <a:ext cx="6793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Hal-</a:t>
            </a:r>
            <a:r>
              <a:rPr lang="en-US" b="1" dirty="0" err="1" smtClean="0">
                <a:latin typeface="Comic Sans MS" pitchFamily="66" charset="0"/>
              </a:rPr>
              <a:t>hal</a:t>
            </a:r>
            <a:r>
              <a:rPr lang="en-US" b="1" dirty="0" smtClean="0">
                <a:latin typeface="Comic Sans MS" pitchFamily="66" charset="0"/>
              </a:rPr>
              <a:t> yang </a:t>
            </a:r>
            <a:r>
              <a:rPr lang="en-US" b="1" dirty="0" err="1" smtClean="0">
                <a:latin typeface="Comic Sans MS" pitchFamily="66" charset="0"/>
              </a:rPr>
              <a:t>perlu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diperhatikan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dalam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pada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halaman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judul</a:t>
            </a:r>
            <a:r>
              <a:rPr lang="en-US" b="1" dirty="0" smtClean="0">
                <a:latin typeface="Comic Sans MS" pitchFamily="66" charset="0"/>
              </a:rPr>
              <a:t>: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14745" y="1571612"/>
            <a:ext cx="52149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/>
              <a:buChar char="Ø"/>
            </a:pPr>
            <a:r>
              <a:rPr lang="en-US" dirty="0" err="1" smtClean="0">
                <a:latin typeface="Comic Sans MS" pitchFamily="66" charset="0"/>
              </a:rPr>
              <a:t>Judul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diketik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huruf</a:t>
            </a:r>
            <a:r>
              <a:rPr lang="en-US" dirty="0" smtClean="0">
                <a:latin typeface="Comic Sans MS" pitchFamily="66" charset="0"/>
              </a:rPr>
              <a:t>  </a:t>
            </a:r>
            <a:r>
              <a:rPr lang="en-US" dirty="0" err="1" smtClean="0">
                <a:latin typeface="Comic Sans MS" pitchFamily="66" charset="0"/>
              </a:rPr>
              <a:t>kapital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/>
              <a:buChar char="Ø"/>
            </a:pPr>
            <a:r>
              <a:rPr lang="en-US" dirty="0" err="1" smtClean="0">
                <a:latin typeface="Comic Sans MS" pitchFamily="66" charset="0"/>
              </a:rPr>
              <a:t>Penjelasan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tentang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tugas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disusun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   	</a:t>
            </a:r>
            <a:r>
              <a:rPr lang="en-US" dirty="0" err="1" smtClean="0">
                <a:latin typeface="Comic Sans MS" pitchFamily="66" charset="0"/>
              </a:rPr>
              <a:t>bentuk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kalimat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/>
              <a:buChar char="Ø"/>
            </a:pPr>
            <a:r>
              <a:rPr lang="en-US" dirty="0" err="1" smtClean="0">
                <a:latin typeface="Comic Sans MS" pitchFamily="66" charset="0"/>
              </a:rPr>
              <a:t>Nama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penulis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ditulis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huruf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kapital</a:t>
            </a:r>
            <a:r>
              <a:rPr lang="en-US" dirty="0" smtClean="0">
                <a:latin typeface="Comic Sans MS" pitchFamily="66" charset="0"/>
              </a:rPr>
              <a:t>,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	</a:t>
            </a:r>
            <a:r>
              <a:rPr lang="en-US" dirty="0" err="1" smtClean="0">
                <a:latin typeface="Comic Sans MS" pitchFamily="66" charset="0"/>
              </a:rPr>
              <a:t>di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bawah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nama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dituliskan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Nomor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Induk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  	</a:t>
            </a:r>
            <a:r>
              <a:rPr lang="en-US" dirty="0" err="1" smtClean="0">
                <a:latin typeface="Comic Sans MS" pitchFamily="66" charset="0"/>
              </a:rPr>
              <a:t>Mahasiswa</a:t>
            </a:r>
            <a:r>
              <a:rPr lang="en-US" dirty="0" smtClean="0">
                <a:latin typeface="Comic Sans MS" pitchFamily="66" charset="0"/>
              </a:rPr>
              <a:t> (NIM).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/>
              <a:buChar char="Ø"/>
            </a:pPr>
            <a:r>
              <a:rPr lang="en-US" dirty="0" smtClean="0">
                <a:latin typeface="Comic Sans MS" pitchFamily="66" charset="0"/>
              </a:rPr>
              <a:t>Logo </a:t>
            </a:r>
            <a:r>
              <a:rPr lang="en-US" dirty="0" err="1" smtClean="0">
                <a:latin typeface="Comic Sans MS" pitchFamily="66" charset="0"/>
              </a:rPr>
              <a:t>universitas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makalah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skripsi</a:t>
            </a:r>
            <a:r>
              <a:rPr lang="en-US" dirty="0" smtClean="0">
                <a:latin typeface="Comic Sans MS" pitchFamily="66" charset="0"/>
              </a:rPr>
              <a:t>,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  	</a:t>
            </a:r>
            <a:r>
              <a:rPr lang="en-US" dirty="0" err="1" smtClean="0">
                <a:latin typeface="Comic Sans MS" pitchFamily="66" charset="0"/>
              </a:rPr>
              <a:t>tesis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disertasi</a:t>
            </a:r>
            <a:r>
              <a:rPr lang="en-US" dirty="0" smtClean="0">
                <a:latin typeface="Comic Sans MS" pitchFamily="66" charset="0"/>
              </a:rPr>
              <a:t>; </a:t>
            </a:r>
            <a:r>
              <a:rPr lang="en-US" dirty="0" err="1" smtClean="0">
                <a:latin typeface="Comic Sans MS" pitchFamily="66" charset="0"/>
              </a:rPr>
              <a:t>makalah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ilmiah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   	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diharuskan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menggunakan</a:t>
            </a:r>
            <a:r>
              <a:rPr lang="en-US" dirty="0" smtClean="0">
                <a:latin typeface="Comic Sans MS" pitchFamily="66" charset="0"/>
              </a:rPr>
              <a:t> logo.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Wingdings"/>
              <a:buChar char="Ø"/>
            </a:pPr>
            <a:r>
              <a:rPr lang="en-US" dirty="0" smtClean="0">
                <a:latin typeface="Comic Sans MS" pitchFamily="66" charset="0"/>
              </a:rPr>
              <a:t>Data </a:t>
            </a:r>
            <a:r>
              <a:rPr lang="en-US" dirty="0" err="1" smtClean="0">
                <a:latin typeface="Comic Sans MS" pitchFamily="66" charset="0"/>
              </a:rPr>
              <a:t>institusi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mahasiswa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mencantumkan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	program </a:t>
            </a:r>
            <a:r>
              <a:rPr lang="en-US" dirty="0" err="1" smtClean="0">
                <a:latin typeface="Comic Sans MS" pitchFamily="66" charset="0"/>
              </a:rPr>
              <a:t>studi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jurusan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fakultas</a:t>
            </a:r>
            <a:r>
              <a:rPr lang="en-US" dirty="0" smtClean="0">
                <a:latin typeface="Comic Sans MS" pitchFamily="66" charset="0"/>
              </a:rPr>
              <a:t>,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unversitas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nama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kota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dan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	</a:t>
            </a:r>
            <a:r>
              <a:rPr lang="en-US" dirty="0" err="1" smtClean="0">
                <a:latin typeface="Comic Sans MS" pitchFamily="66" charset="0"/>
              </a:rPr>
              <a:t>tahun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ditulis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dengan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huruf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kapital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143240" y="2285992"/>
            <a:ext cx="214314" cy="4286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6" idx="1"/>
          </p:cNvCxnSpPr>
          <p:nvPr/>
        </p:nvCxnSpPr>
        <p:spPr>
          <a:xfrm rot="10800000" flipH="1">
            <a:off x="3357554" y="1857364"/>
            <a:ext cx="42862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>
            <a:off x="3286116" y="3000372"/>
            <a:ext cx="214314" cy="500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9" idx="1"/>
          </p:cNvCxnSpPr>
          <p:nvPr/>
        </p:nvCxnSpPr>
        <p:spPr>
          <a:xfrm rot="10800000" flipH="1">
            <a:off x="3500430" y="2571745"/>
            <a:ext cx="428628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Brace 31"/>
          <p:cNvSpPr/>
          <p:nvPr/>
        </p:nvSpPr>
        <p:spPr>
          <a:xfrm>
            <a:off x="2285984" y="3929066"/>
            <a:ext cx="285752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2" idx="1"/>
          </p:cNvCxnSpPr>
          <p:nvPr/>
        </p:nvCxnSpPr>
        <p:spPr>
          <a:xfrm rot="10800000" flipH="1">
            <a:off x="2571736" y="3286124"/>
            <a:ext cx="128588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00166" y="4643446"/>
            <a:ext cx="67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36" name="Right Brace 35"/>
          <p:cNvSpPr/>
          <p:nvPr/>
        </p:nvSpPr>
        <p:spPr>
          <a:xfrm>
            <a:off x="2214546" y="4714884"/>
            <a:ext cx="285752" cy="2857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36" idx="1"/>
          </p:cNvCxnSpPr>
          <p:nvPr/>
        </p:nvCxnSpPr>
        <p:spPr>
          <a:xfrm rot="10800000" flipH="1">
            <a:off x="2500298" y="4286256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/>
          <p:cNvSpPr/>
          <p:nvPr/>
        </p:nvSpPr>
        <p:spPr>
          <a:xfrm>
            <a:off x="2643174" y="5072074"/>
            <a:ext cx="357190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>
            <a:stCxn id="39" idx="1"/>
          </p:cNvCxnSpPr>
          <p:nvPr/>
        </p:nvCxnSpPr>
        <p:spPr>
          <a:xfrm rot="10800000" flipH="1">
            <a:off x="3000364" y="5357826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6" grpId="0" animBg="1"/>
      <p:bldP spid="29" grpId="0" animBg="1"/>
      <p:bldP spid="32" grpId="0" animBg="1"/>
      <p:bldP spid="35" grpId="0"/>
      <p:bldP spid="36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Penyusunan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judul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perlu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memperhatikan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unsur-unsur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sebagai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3100" dirty="0" err="1" smtClean="0">
                <a:latin typeface="Andalus" pitchFamily="18" charset="-78"/>
                <a:cs typeface="Andalus" pitchFamily="18" charset="-78"/>
              </a:rPr>
              <a:t>berikut</a:t>
            </a:r>
            <a:r>
              <a:rPr lang="en-US" sz="3100" dirty="0" smtClean="0">
                <a:latin typeface="Andalus" pitchFamily="18" charset="-78"/>
                <a:cs typeface="Andalus" pitchFamily="18" charset="-78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 err="1" smtClean="0">
                <a:latin typeface="Baskerville Old Face" pitchFamily="18" charset="0"/>
              </a:rPr>
              <a:t>Judul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menggambarkan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keseluruhan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isi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karangan</a:t>
            </a:r>
            <a:r>
              <a:rPr lang="en-US" sz="2200" dirty="0" smtClean="0">
                <a:latin typeface="Baskerville Old Face" pitchFamily="18" charset="0"/>
              </a:rPr>
              <a:t>.</a:t>
            </a:r>
          </a:p>
          <a:p>
            <a:pPr lvl="0"/>
            <a:r>
              <a:rPr lang="en-US" sz="2200" dirty="0" err="1" smtClean="0">
                <a:latin typeface="Baskerville Old Face" pitchFamily="18" charset="0"/>
              </a:rPr>
              <a:t>Judul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harus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menarik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pembaca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baik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makna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maupun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penulisannya</a:t>
            </a:r>
            <a:r>
              <a:rPr lang="en-US" sz="2200" dirty="0" smtClean="0">
                <a:latin typeface="Baskerville Old Face" pitchFamily="18" charset="0"/>
              </a:rPr>
              <a:t>.</a:t>
            </a:r>
          </a:p>
          <a:p>
            <a:pPr lvl="0"/>
            <a:r>
              <a:rPr lang="en-US" sz="2200" dirty="0" err="1" smtClean="0">
                <a:latin typeface="Baskerville Old Face" pitchFamily="18" charset="0"/>
              </a:rPr>
              <a:t>Sampul</a:t>
            </a:r>
            <a:r>
              <a:rPr lang="en-US" sz="2200" dirty="0" smtClean="0">
                <a:latin typeface="Baskerville Old Face" pitchFamily="18" charset="0"/>
              </a:rPr>
              <a:t>: </a:t>
            </a:r>
            <a:r>
              <a:rPr lang="en-US" sz="2200" dirty="0" err="1" smtClean="0">
                <a:latin typeface="Baskerville Old Face" pitchFamily="18" charset="0"/>
              </a:rPr>
              <a:t>nama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karangan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penulis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dan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penerbit</a:t>
            </a:r>
            <a:r>
              <a:rPr lang="en-US" sz="2200" dirty="0" smtClean="0">
                <a:latin typeface="Baskerville Old Face" pitchFamily="18" charset="0"/>
              </a:rPr>
              <a:t>.</a:t>
            </a:r>
          </a:p>
          <a:p>
            <a:pPr lvl="0"/>
            <a:r>
              <a:rPr lang="en-US" sz="2200" dirty="0" err="1" smtClean="0">
                <a:latin typeface="Baskerville Old Face" pitchFamily="18" charset="0"/>
              </a:rPr>
              <a:t>Halaman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judul</a:t>
            </a:r>
            <a:r>
              <a:rPr lang="en-US" sz="2200" dirty="0" smtClean="0">
                <a:latin typeface="Baskerville Old Face" pitchFamily="18" charset="0"/>
              </a:rPr>
              <a:t>: </a:t>
            </a:r>
            <a:r>
              <a:rPr lang="en-US" sz="2200" dirty="0" err="1" smtClean="0">
                <a:latin typeface="Baskerville Old Face" pitchFamily="18" charset="0"/>
              </a:rPr>
              <a:t>nama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karangan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penjelasan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adanya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tugas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penulis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kelengkapan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identitas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pengarang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nama</a:t>
            </a:r>
            <a:r>
              <a:rPr lang="en-US" sz="2200" dirty="0" smtClean="0">
                <a:latin typeface="Baskerville Old Face" pitchFamily="18" charset="0"/>
              </a:rPr>
              <a:t> unit </a:t>
            </a:r>
            <a:r>
              <a:rPr lang="en-US" sz="2200" dirty="0" err="1" smtClean="0">
                <a:latin typeface="Baskerville Old Face" pitchFamily="18" charset="0"/>
              </a:rPr>
              <a:t>studi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nama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lembaga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nama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kota</a:t>
            </a:r>
            <a:r>
              <a:rPr lang="en-US" sz="2200" dirty="0" smtClean="0">
                <a:latin typeface="Baskerville Old Face" pitchFamily="18" charset="0"/>
              </a:rPr>
              <a:t>, </a:t>
            </a:r>
            <a:r>
              <a:rPr lang="en-US" sz="2200" dirty="0" err="1" smtClean="0">
                <a:latin typeface="Baskerville Old Face" pitchFamily="18" charset="0"/>
              </a:rPr>
              <a:t>dan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tahun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penulisan</a:t>
            </a:r>
            <a:r>
              <a:rPr lang="en-US" sz="2200" dirty="0" smtClean="0">
                <a:latin typeface="Baskerville Old Face" pitchFamily="18" charset="0"/>
              </a:rPr>
              <a:t> (</a:t>
            </a:r>
            <a:r>
              <a:rPr lang="en-US" sz="2200" dirty="0" err="1" smtClean="0">
                <a:latin typeface="Baskerville Old Face" pitchFamily="18" charset="0"/>
              </a:rPr>
              <a:t>dalam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pembuatan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makalah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atau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skripsi</a:t>
            </a:r>
            <a:r>
              <a:rPr lang="en-US" sz="2200" dirty="0" smtClean="0">
                <a:latin typeface="Baskerville Old Face" pitchFamily="18" charset="0"/>
              </a:rPr>
              <a:t>).</a:t>
            </a:r>
          </a:p>
          <a:p>
            <a:pPr lvl="0"/>
            <a:r>
              <a:rPr lang="en-US" sz="2200" dirty="0" err="1" smtClean="0">
                <a:latin typeface="Baskerville Old Face" pitchFamily="18" charset="0"/>
              </a:rPr>
              <a:t>Seluruh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frasa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ditulis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pada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posisi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tengah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secara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simetri</a:t>
            </a:r>
            <a:r>
              <a:rPr lang="en-US" sz="2200" dirty="0" smtClean="0">
                <a:latin typeface="Baskerville Old Face" pitchFamily="18" charset="0"/>
              </a:rPr>
              <a:t> (</a:t>
            </a:r>
            <a:r>
              <a:rPr lang="en-US" sz="2200" dirty="0" err="1" smtClean="0">
                <a:latin typeface="Baskerville Old Face" pitchFamily="18" charset="0"/>
              </a:rPr>
              <a:t>untuk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karangan</a:t>
            </a:r>
            <a:r>
              <a:rPr lang="en-US" sz="2200" dirty="0" smtClean="0">
                <a:latin typeface="Baskerville Old Face" pitchFamily="18" charset="0"/>
              </a:rPr>
              <a:t> formal), </a:t>
            </a:r>
            <a:r>
              <a:rPr lang="en-US" sz="2200" dirty="0" err="1" smtClean="0">
                <a:latin typeface="Baskerville Old Face" pitchFamily="18" charset="0"/>
              </a:rPr>
              <a:t>atau</a:t>
            </a:r>
            <a:r>
              <a:rPr lang="en-US" sz="2200" dirty="0" smtClean="0">
                <a:latin typeface="Baskerville Old Face" pitchFamily="18" charset="0"/>
              </a:rPr>
              <a:t> model </a:t>
            </a:r>
            <a:r>
              <a:rPr lang="en-US" sz="2200" dirty="0" err="1" smtClean="0">
                <a:latin typeface="Baskerville Old Face" pitchFamily="18" charset="0"/>
              </a:rPr>
              <a:t>lurus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pada</a:t>
            </a:r>
            <a:r>
              <a:rPr lang="en-US" sz="2200" dirty="0" smtClean="0">
                <a:latin typeface="Baskerville Old Face" pitchFamily="18" charset="0"/>
              </a:rPr>
              <a:t> margin </a:t>
            </a:r>
            <a:r>
              <a:rPr lang="en-US" sz="2200" dirty="0" err="1" smtClean="0">
                <a:latin typeface="Baskerville Old Face" pitchFamily="18" charset="0"/>
              </a:rPr>
              <a:t>kiri</a:t>
            </a:r>
            <a:r>
              <a:rPr lang="en-US" sz="2200" dirty="0" smtClean="0">
                <a:latin typeface="Baskerville Old Face" pitchFamily="18" charset="0"/>
              </a:rPr>
              <a:t> (</a:t>
            </a:r>
            <a:r>
              <a:rPr lang="en-US" sz="2200" dirty="0" err="1" smtClean="0">
                <a:latin typeface="Baskerville Old Face" pitchFamily="18" charset="0"/>
              </a:rPr>
              <a:t>untuk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karangan</a:t>
            </a:r>
            <a:r>
              <a:rPr lang="en-US" sz="2200" dirty="0" smtClean="0">
                <a:latin typeface="Baskerville Old Face" pitchFamily="18" charset="0"/>
              </a:rPr>
              <a:t> yang </a:t>
            </a:r>
            <a:r>
              <a:rPr lang="en-US" sz="2200" dirty="0" err="1" smtClean="0">
                <a:latin typeface="Baskerville Old Face" pitchFamily="18" charset="0"/>
              </a:rPr>
              <a:t>tidak</a:t>
            </a:r>
            <a:r>
              <a:rPr lang="en-US" sz="2200" dirty="0" smtClean="0">
                <a:latin typeface="Baskerville Old Face" pitchFamily="18" charset="0"/>
              </a:rPr>
              <a:t> </a:t>
            </a:r>
            <a:r>
              <a:rPr lang="en-US" sz="2200" dirty="0" err="1" smtClean="0">
                <a:latin typeface="Baskerville Old Face" pitchFamily="18" charset="0"/>
              </a:rPr>
              <a:t>terlalu</a:t>
            </a:r>
            <a:r>
              <a:rPr lang="en-US" sz="2200" dirty="0" smtClean="0">
                <a:latin typeface="Baskerville Old Face" pitchFamily="18" charset="0"/>
              </a:rPr>
              <a:t> formal).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Simetris</a:t>
            </a:r>
            <a:endParaRPr lang="en-US" dirty="0"/>
          </a:p>
        </p:txBody>
      </p:sp>
      <p:pic>
        <p:nvPicPr>
          <p:cNvPr id="4" name="Content Placeholder 3" descr="kulit luar sis simet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000240"/>
            <a:ext cx="3857652" cy="4532313"/>
          </a:xfrm>
          <a:ln>
            <a:solidFill>
              <a:srgbClr val="002060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/>
          </a:p>
        </p:txBody>
      </p:sp>
      <p:pic>
        <p:nvPicPr>
          <p:cNvPr id="4" name="Content Placeholder 3" descr="kulit luar sist lu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3283" y="1987276"/>
            <a:ext cx="4397433" cy="4285211"/>
          </a:xfrm>
          <a:ln>
            <a:solidFill>
              <a:srgbClr val="002060"/>
            </a:solidFill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2714643" cy="22653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Hal-</a:t>
            </a:r>
            <a:r>
              <a:rPr lang="en-US" sz="2400" dirty="0" err="1" smtClean="0"/>
              <a:t>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dihindarkan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 smtClean="0"/>
              <a:t>karangan</a:t>
            </a:r>
            <a:r>
              <a:rPr lang="en-US" sz="2400" dirty="0" smtClean="0"/>
              <a:t> formal: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36" y="1789421"/>
            <a:ext cx="8072691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Ø      </a:t>
            </a:r>
            <a:r>
              <a:rPr lang="en-US" sz="2000" dirty="0" err="1" smtClean="0"/>
              <a:t>Komposisi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estetik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Hiasan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relevan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Variasi</a:t>
            </a:r>
            <a:r>
              <a:rPr lang="en-US" sz="2000" dirty="0" smtClean="0"/>
              <a:t> </a:t>
            </a:r>
            <a:r>
              <a:rPr lang="en-US" sz="2000" dirty="0" err="1" smtClean="0"/>
              <a:t>huruf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huruf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Kata</a:t>
            </a:r>
            <a:r>
              <a:rPr lang="en-US" sz="2000" dirty="0" smtClean="0"/>
              <a:t> “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(</a:t>
            </a:r>
            <a:r>
              <a:rPr lang="en-US" sz="2000" dirty="0" err="1" smtClean="0"/>
              <a:t>disusun</a:t>
            </a:r>
            <a:r>
              <a:rPr lang="en-US" sz="2000" dirty="0" smtClean="0"/>
              <a:t>) </a:t>
            </a:r>
            <a:r>
              <a:rPr lang="en-US" sz="2000" dirty="0" err="1" smtClean="0"/>
              <a:t>oleh</a:t>
            </a:r>
            <a:r>
              <a:rPr lang="en-US" sz="2000" dirty="0" smtClean="0"/>
              <a:t>.”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Kata</a:t>
            </a:r>
            <a:r>
              <a:rPr lang="en-US" sz="2000" dirty="0" smtClean="0"/>
              <a:t> “NIM/NRP.”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Hiasan</a:t>
            </a:r>
            <a:r>
              <a:rPr lang="en-US" sz="2000" dirty="0" smtClean="0"/>
              <a:t>, </a:t>
            </a:r>
            <a:r>
              <a:rPr lang="en-US" sz="2000" dirty="0" err="1" smtClean="0"/>
              <a:t>tanda-tanda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Kata-kata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slogan.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Ungkapan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emosional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Ø      </a:t>
            </a:r>
            <a:r>
              <a:rPr lang="en-US" sz="2000" dirty="0" err="1" smtClean="0"/>
              <a:t>Menuliskan</a:t>
            </a:r>
            <a:r>
              <a:rPr lang="en-US" sz="2000" dirty="0" smtClean="0"/>
              <a:t> </a:t>
            </a:r>
            <a:r>
              <a:rPr lang="en-US" sz="2000" dirty="0" err="1" smtClean="0"/>
              <a:t>kata-kata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kalimat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.</a:t>
            </a:r>
          </a:p>
          <a:p>
            <a:endParaRPr lang="en-US" sz="1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Pengesahan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939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Comic Sans MS" pitchFamily="66" charset="0"/>
              </a:rPr>
              <a:t>Halaman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pengesahan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digunakan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sebagai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pembuktian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bahwa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karya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ilmiah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telah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ditandatangan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oleh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pembimbing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pembaca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atau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penguji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ketua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jurusan</a:t>
            </a:r>
            <a:r>
              <a:rPr lang="en-US" sz="2000" dirty="0" smtClean="0">
                <a:latin typeface="Comic Sans MS" pitchFamily="66" charset="0"/>
              </a:rPr>
              <a:t>. Serta </a:t>
            </a:r>
            <a:r>
              <a:rPr lang="en-US" sz="2000" dirty="0" err="1" smtClean="0">
                <a:latin typeface="Comic Sans MS" pitchFamily="66" charset="0"/>
              </a:rPr>
              <a:t>telah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memenuhi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persyaratan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administrativ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sebagai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karya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ilmiah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Comic Sans MS" pitchFamily="66" charset="0"/>
              </a:rPr>
              <a:t>Halaman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pengesahan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biasanya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digunakan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untuk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penulisan</a:t>
            </a:r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n-US" sz="2000" dirty="0" err="1" smtClean="0">
                <a:latin typeface="Comic Sans MS" pitchFamily="66" charset="0"/>
              </a:rPr>
              <a:t>skripsi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tesis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disertasi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sedangkan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makalah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ilmiah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karangan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lainnya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baik</a:t>
            </a:r>
            <a:r>
              <a:rPr lang="en-US" sz="2000" dirty="0" smtClean="0">
                <a:latin typeface="Comic Sans MS" pitchFamily="66" charset="0"/>
              </a:rPr>
              <a:t> non-</a:t>
            </a:r>
            <a:r>
              <a:rPr lang="en-US" sz="2000" dirty="0" err="1" smtClean="0">
                <a:latin typeface="Comic Sans MS" pitchFamily="66" charset="0"/>
              </a:rPr>
              <a:t>fiksi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maupun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fiksi</a:t>
            </a:r>
            <a:r>
              <a:rPr lang="en-US" sz="2000" dirty="0" smtClean="0">
                <a:latin typeface="Comic Sans MS" pitchFamily="66" charset="0"/>
              </a:rPr>
              <a:t>) </a:t>
            </a:r>
            <a:r>
              <a:rPr lang="en-US" sz="2000" u="sng" dirty="0" err="1" smtClean="0">
                <a:latin typeface="Comic Sans MS" pitchFamily="66" charset="0"/>
              </a:rPr>
              <a:t>tidak</a:t>
            </a:r>
            <a:r>
              <a:rPr lang="en-US" sz="2000" u="sng" dirty="0" smtClean="0">
                <a:latin typeface="Comic Sans MS" pitchFamily="66" charset="0"/>
              </a:rPr>
              <a:t> </a:t>
            </a:r>
            <a:r>
              <a:rPr lang="en-US" sz="2000" u="sng" dirty="0" err="1" smtClean="0">
                <a:latin typeface="Comic Sans MS" pitchFamily="66" charset="0"/>
              </a:rPr>
              <a:t>mengharuskan</a:t>
            </a:r>
            <a:r>
              <a:rPr lang="en-US" sz="2000" u="sng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adanya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halaman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pengesahan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Comic Sans MS" pitchFamily="66" charset="0"/>
              </a:rPr>
              <a:t>Penyusunan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pengesahan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ditulis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dengan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memperhatikan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persyaratan</a:t>
            </a:r>
            <a:r>
              <a:rPr lang="en-US" sz="2000" dirty="0" smtClean="0">
                <a:latin typeface="Comic Sans MS" pitchFamily="66" charset="0"/>
              </a:rPr>
              <a:t> formal </a:t>
            </a:r>
            <a:r>
              <a:rPr lang="en-US" sz="2000" dirty="0" err="1" smtClean="0">
                <a:latin typeface="Comic Sans MS" pitchFamily="66" charset="0"/>
              </a:rPr>
              <a:t>urutan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tata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letak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unsur-unsur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harus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ditulis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dalamnya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Pengesahan</a:t>
            </a:r>
            <a:endParaRPr lang="en-US" dirty="0"/>
          </a:p>
        </p:txBody>
      </p:sp>
      <p:pic>
        <p:nvPicPr>
          <p:cNvPr id="4" name="Content Placeholder 3" descr="halaman pengesah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3361470" cy="4680000"/>
          </a:xfrm>
          <a:ln>
            <a:solidFill>
              <a:srgbClr val="002060"/>
            </a:solidFill>
          </a:ln>
        </p:spPr>
      </p:pic>
      <p:pic>
        <p:nvPicPr>
          <p:cNvPr id="5" name="Picture 4" descr="lembar pengesaha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000240"/>
            <a:ext cx="3353569" cy="468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8728" y="1500174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Kemungkinan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1500174"/>
            <a:ext cx="1759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Kemungkinan</a:t>
            </a:r>
            <a:r>
              <a:rPr lang="en-US" dirty="0" smtClean="0"/>
              <a:t> 2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Hal-</a:t>
            </a:r>
            <a:r>
              <a:rPr lang="en-US" sz="3600" dirty="0" err="1" smtClean="0"/>
              <a:t>hal</a:t>
            </a:r>
            <a:r>
              <a:rPr lang="en-US" sz="3600" dirty="0" smtClean="0"/>
              <a:t> yang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dihindarkan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penyusunan</a:t>
            </a:r>
            <a:r>
              <a:rPr lang="en-US" sz="3600" dirty="0" smtClean="0"/>
              <a:t> </a:t>
            </a:r>
            <a:r>
              <a:rPr lang="en-US" sz="3600" dirty="0" err="1" smtClean="0"/>
              <a:t>halaman</a:t>
            </a:r>
            <a:r>
              <a:rPr lang="en-US" sz="3600" dirty="0" smtClean="0"/>
              <a:t> </a:t>
            </a:r>
            <a:r>
              <a:rPr lang="en-US" sz="3600" dirty="0" err="1" smtClean="0"/>
              <a:t>pengesahan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Menggaris-bawahi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kata-kata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melampaui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tepi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mencantumkan</a:t>
            </a:r>
            <a:r>
              <a:rPr lang="en-US" dirty="0" smtClean="0"/>
              <a:t> </a:t>
            </a:r>
            <a:r>
              <a:rPr lang="en-US" dirty="0" err="1" smtClean="0"/>
              <a:t>gelar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Prakata</a:t>
            </a:r>
            <a:r>
              <a:rPr lang="en-US" dirty="0" smtClean="0"/>
              <a:t> (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286808" cy="521497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Kata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pengantar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adalah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bagian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karangan</a:t>
            </a:r>
            <a:r>
              <a:rPr lang="en-US" dirty="0" smtClean="0">
                <a:latin typeface="Arial Narrow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</a:rPr>
              <a:t>berisi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penjelasan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mengapa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menulis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sebuah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karangan</a:t>
            </a:r>
            <a:r>
              <a:rPr lang="en-US" dirty="0" smtClean="0">
                <a:latin typeface="Arial Narrow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Setiap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karangan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ilmiah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seperti</a:t>
            </a:r>
            <a:r>
              <a:rPr lang="en-US" dirty="0" smtClean="0">
                <a:latin typeface="Arial Narrow" pitchFamily="34" charset="0"/>
              </a:rPr>
              <a:t> : </a:t>
            </a:r>
            <a:r>
              <a:rPr lang="en-US" dirty="0" err="1" smtClean="0">
                <a:latin typeface="Arial Narrow" pitchFamily="34" charset="0"/>
              </a:rPr>
              <a:t>buku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skripsi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tesis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disertasi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makalah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atau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laporan</a:t>
            </a:r>
            <a:r>
              <a:rPr lang="en-US" dirty="0" smtClean="0">
                <a:latin typeface="Arial Narrow" pitchFamily="34" charset="0"/>
              </a:rPr>
              <a:t> formal </a:t>
            </a:r>
            <a:r>
              <a:rPr lang="en-US" dirty="0" err="1" smtClean="0">
                <a:latin typeface="Arial Narrow" pitchFamily="34" charset="0"/>
              </a:rPr>
              <a:t>ilmiah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harus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menggunakan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pengantar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Kata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pengantar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merupakan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bagian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dari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keseluruhan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karya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ilmiah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Arial Narrow" pitchFamily="34" charset="0"/>
              </a:rPr>
              <a:t>Sifatnya</a:t>
            </a:r>
            <a:r>
              <a:rPr lang="en-US" dirty="0" smtClean="0">
                <a:latin typeface="Arial Narrow" pitchFamily="34" charset="0"/>
              </a:rPr>
              <a:t> formal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ilmiah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Oleh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karena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itu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kata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pengantar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harus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ditulis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dengan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Bahasa</a:t>
            </a:r>
            <a:r>
              <a:rPr lang="en-US" dirty="0" smtClean="0">
                <a:latin typeface="Arial Narrow" pitchFamily="34" charset="0"/>
              </a:rPr>
              <a:t> Indonesia yang </a:t>
            </a:r>
            <a:r>
              <a:rPr lang="en-US" dirty="0" err="1" smtClean="0">
                <a:latin typeface="Arial Narrow" pitchFamily="34" charset="0"/>
              </a:rPr>
              <a:t>baku</a:t>
            </a:r>
            <a:r>
              <a:rPr lang="en-US" dirty="0" smtClean="0">
                <a:latin typeface="Arial Narrow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</a:rPr>
              <a:t>baik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dan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benar</a:t>
            </a:r>
            <a:r>
              <a:rPr lang="en-US" dirty="0" smtClean="0">
                <a:latin typeface="Arial Narrow" pitchFamily="34" charset="0"/>
              </a:rPr>
              <a:t>.</a:t>
            </a:r>
            <a:endParaRPr lang="en-US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Di </a:t>
            </a:r>
            <a:r>
              <a:rPr lang="en-US" sz="3200" b="1" dirty="0" err="1" smtClean="0"/>
              <a:t>dalam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pengantar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disajikan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informasi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sebagai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berikut</a:t>
            </a:r>
            <a:r>
              <a:rPr lang="en-US" sz="3200" b="1" dirty="0" smtClean="0"/>
              <a:t>: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72098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Ucapan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syukur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skripsi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disertasi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pelaksanaan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penulisan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skripsi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disertasi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laporan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formal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ilmiah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Penjelasan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bantuan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bimbingan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arahan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sekolompok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Ucapan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kasih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seseorang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sekolompok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lembaga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Penyebutan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tanggal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lengkap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dibubuhi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tanda-tangan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Harapan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penulis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karangan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tersebut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pembaca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kesediaan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menerima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kritik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saran.</a:t>
            </a:r>
          </a:p>
          <a:p>
            <a:pPr>
              <a:buNone/>
            </a:pPr>
            <a:endParaRPr lang="en-US" sz="1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umpulan Kata Motivasi Full Gambar Lucu Mario Teg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934200" cy="5410200"/>
          </a:xfrm>
          <a:prstGeom prst="rect">
            <a:avLst/>
          </a:prstGeom>
          <a:noFill/>
        </p:spPr>
      </p:pic>
      <p:pic>
        <p:nvPicPr>
          <p:cNvPr id="3" name="Picture 2" descr="Kumpulan Kata Motivasi Full Gambar Lucu Mario Teg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934200" cy="5410200"/>
          </a:xfrm>
          <a:prstGeom prst="rect">
            <a:avLst/>
          </a:prstGeom>
          <a:noFill/>
        </p:spPr>
      </p:pic>
      <p:pic>
        <p:nvPicPr>
          <p:cNvPr id="4" name="Picture 2" descr="Kumpulan Kata Motivasi Full Gambar Lucu Mario Teg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934200" cy="5410200"/>
          </a:xfrm>
          <a:prstGeom prst="rect">
            <a:avLst/>
          </a:prstGeom>
          <a:noFill/>
        </p:spPr>
      </p:pic>
      <p:pic>
        <p:nvPicPr>
          <p:cNvPr id="5" name="Picture 4" descr="Kumpulan Kata Motivasi Full Gambar Lucu Mario Tegu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934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Hal-</a:t>
            </a:r>
            <a:r>
              <a:rPr lang="en-US" sz="3600" dirty="0" err="1" smtClean="0"/>
              <a:t>hal</a:t>
            </a:r>
            <a:r>
              <a:rPr lang="en-US" sz="3600" dirty="0" smtClean="0"/>
              <a:t> yang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dihindarkan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penyajian</a:t>
            </a:r>
            <a:r>
              <a:rPr lang="en-US" sz="3600" dirty="0" smtClean="0"/>
              <a:t> </a:t>
            </a:r>
            <a:r>
              <a:rPr lang="en-US" sz="3600" dirty="0" err="1" smtClean="0"/>
              <a:t>kata</a:t>
            </a:r>
            <a:r>
              <a:rPr lang="en-US" sz="3600" dirty="0" smtClean="0"/>
              <a:t> </a:t>
            </a:r>
            <a:r>
              <a:rPr lang="en-US" sz="3600" dirty="0" err="1" smtClean="0"/>
              <a:t>pengantar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00240"/>
            <a:ext cx="8715436" cy="4643494"/>
          </a:xfrm>
        </p:spPr>
        <p:txBody>
          <a:bodyPr/>
          <a:lstStyle/>
          <a:p>
            <a:pPr lvl="0"/>
            <a:r>
              <a:rPr lang="en-US" dirty="0" err="1" smtClean="0"/>
              <a:t>Menguraikan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Mengungkapkan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Menyalahi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percaya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meyakinkan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semacam</a:t>
            </a:r>
            <a:r>
              <a:rPr lang="en-US" dirty="0" smtClean="0"/>
              <a:t> </a:t>
            </a:r>
            <a:r>
              <a:rPr lang="en-US" dirty="0" err="1" smtClean="0"/>
              <a:t>sambutan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Kesalahan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: </a:t>
            </a:r>
            <a:r>
              <a:rPr lang="en-US" dirty="0" err="1" smtClean="0"/>
              <a:t>ejaan</a:t>
            </a:r>
            <a:r>
              <a:rPr lang="en-US" dirty="0" smtClean="0"/>
              <a:t>, </a:t>
            </a:r>
            <a:r>
              <a:rPr lang="en-US" dirty="0" err="1" smtClean="0"/>
              <a:t>kalimat</a:t>
            </a:r>
            <a:r>
              <a:rPr lang="en-US" dirty="0" smtClean="0"/>
              <a:t>, </a:t>
            </a:r>
            <a:r>
              <a:rPr lang="en-US" dirty="0" err="1" smtClean="0"/>
              <a:t>paragraf</a:t>
            </a:r>
            <a:r>
              <a:rPr lang="en-US" dirty="0" smtClean="0"/>
              <a:t>, </a:t>
            </a:r>
            <a:r>
              <a:rPr lang="en-US" dirty="0" err="1" smtClean="0"/>
              <a:t>diksi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daftar i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276280" cy="4929222"/>
          </a:xfrm>
        </p:spPr>
      </p:pic>
      <p:sp>
        <p:nvSpPr>
          <p:cNvPr id="5" name="TextBox 4"/>
          <p:cNvSpPr txBox="1"/>
          <p:nvPr/>
        </p:nvSpPr>
        <p:spPr>
          <a:xfrm>
            <a:off x="3643306" y="1785926"/>
            <a:ext cx="55278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pelengkap</a:t>
            </a:r>
            <a:r>
              <a:rPr lang="en-US" dirty="0" smtClean="0"/>
              <a:t> </a:t>
            </a:r>
            <a:r>
              <a:rPr lang="en-US" dirty="0" err="1" smtClean="0"/>
              <a:t>pendahuluan</a:t>
            </a:r>
            <a:endParaRPr lang="en-US" dirty="0" smtClean="0"/>
          </a:p>
          <a:p>
            <a:r>
              <a:rPr lang="en-US" dirty="0" smtClean="0"/>
              <a:t> 	yang </a:t>
            </a:r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endParaRPr lang="en-US" dirty="0" smtClean="0"/>
          </a:p>
          <a:p>
            <a:r>
              <a:rPr lang="en-US" dirty="0" smtClean="0"/>
              <a:t> 	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endParaRPr lang="en-US" dirty="0" smtClean="0"/>
          </a:p>
          <a:p>
            <a:r>
              <a:rPr lang="en-US" dirty="0" smtClean="0"/>
              <a:t> 	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riwayat</a:t>
            </a:r>
            <a:r>
              <a:rPr lang="en-US" dirty="0" smtClean="0"/>
              <a:t> </a:t>
            </a:r>
            <a:r>
              <a:rPr lang="en-US" dirty="0" err="1" smtClean="0"/>
              <a:t>idup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r>
              <a:rPr lang="en-US" dirty="0" smtClean="0"/>
              <a:t> 	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lazimnya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konvensi</a:t>
            </a:r>
            <a:endParaRPr lang="en-US" dirty="0" smtClean="0"/>
          </a:p>
          <a:p>
            <a:r>
              <a:rPr lang="en-US" dirty="0" smtClean="0"/>
              <a:t>	 </a:t>
            </a:r>
            <a:r>
              <a:rPr lang="en-US" dirty="0" err="1" smtClean="0"/>
              <a:t>naskah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merujuk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judul</a:t>
            </a:r>
            <a:r>
              <a:rPr lang="en-US" dirty="0" smtClean="0"/>
              <a:t>, sub-</a:t>
            </a:r>
            <a:r>
              <a:rPr lang="en-US" dirty="0" err="1" smtClean="0"/>
              <a:t>bab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unsure-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pelengkap</a:t>
            </a:r>
            <a:endParaRPr lang="en-US" dirty="0" smtClean="0"/>
          </a:p>
          <a:p>
            <a:r>
              <a:rPr lang="en-US" dirty="0" smtClean="0"/>
              <a:t> 	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Wingdings"/>
              <a:buChar char="Ø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konsisten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pernomoran</a:t>
            </a:r>
            <a:r>
              <a:rPr lang="en-US" dirty="0" smtClean="0"/>
              <a:t>, </a:t>
            </a:r>
            <a:r>
              <a:rPr lang="en-US" dirty="0" err="1" smtClean="0"/>
              <a:t>penulisan</a:t>
            </a:r>
            <a:r>
              <a:rPr lang="en-US" dirty="0" smtClean="0"/>
              <a:t>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endParaRPr lang="en-US" dirty="0" smtClean="0"/>
          </a:p>
          <a:p>
            <a:r>
              <a:rPr lang="en-US" dirty="0" smtClean="0"/>
              <a:t> 	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sub-sub </a:t>
            </a:r>
            <a:r>
              <a:rPr lang="en-US" dirty="0" err="1" smtClean="0"/>
              <a:t>bab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Beberapa</a:t>
            </a:r>
            <a:r>
              <a:rPr lang="en-US" sz="3600" dirty="0" smtClean="0"/>
              <a:t> </a:t>
            </a:r>
            <a:r>
              <a:rPr lang="en-US" sz="3600" dirty="0" err="1" smtClean="0"/>
              <a:t>hal</a:t>
            </a:r>
            <a:r>
              <a:rPr lang="en-US" sz="3600" dirty="0" smtClean="0"/>
              <a:t> yang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diperhatikan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penyusunan</a:t>
            </a:r>
            <a:r>
              <a:rPr lang="en-US" sz="3600" dirty="0" smtClean="0"/>
              <a:t> </a:t>
            </a:r>
            <a:r>
              <a:rPr lang="en-US" sz="3600" dirty="0" err="1" smtClean="0"/>
              <a:t>daftar</a:t>
            </a:r>
            <a:r>
              <a:rPr lang="en-US" sz="3600" dirty="0" smtClean="0"/>
              <a:t> </a:t>
            </a:r>
            <a:r>
              <a:rPr lang="en-US" sz="3600" dirty="0" err="1" smtClean="0"/>
              <a:t>isi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501122" cy="4643470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Susunan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secara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taat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asas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konsisten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baik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pernomoran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maupun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penulisan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huruf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sub-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Antar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bagian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serta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antar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sejajar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paralel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penataan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kata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Rincian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sub-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maksimal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4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angka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Tentukan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ciri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pembeda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antara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sub-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Sebaiknya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desertai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rujukan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setiap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mengatur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kesejajaran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melalui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titik-titik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Tajuk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sub-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diacu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bagian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skripsi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makalah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lebih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10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Penusunan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desesuaikan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susunan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regangan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/>
          </a:p>
        </p:txBody>
      </p:sp>
      <p:pic>
        <p:nvPicPr>
          <p:cNvPr id="4" name="Content Placeholder 3" descr="daftar gamb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91530"/>
            <a:ext cx="3122861" cy="4752180"/>
          </a:xfrm>
        </p:spPr>
      </p:pic>
      <p:sp>
        <p:nvSpPr>
          <p:cNvPr id="5" name="TextBox 4"/>
          <p:cNvSpPr txBox="1"/>
          <p:nvPr/>
        </p:nvSpPr>
        <p:spPr>
          <a:xfrm>
            <a:off x="3392041" y="2000240"/>
            <a:ext cx="5809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gambar-gambar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karangan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3286124"/>
            <a:ext cx="36659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menginformasikan</a:t>
            </a:r>
            <a:r>
              <a:rPr lang="en-US" dirty="0" smtClean="0"/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 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1362456"/>
          </a:xfrm>
        </p:spPr>
        <p:txBody>
          <a:bodyPr/>
          <a:lstStyle/>
          <a:p>
            <a:pPr algn="ctr"/>
            <a:r>
              <a:rPr smtClean="0">
                <a:latin typeface="Andalus" pitchFamily="18" charset="-78"/>
                <a:cs typeface="Andalus" pitchFamily="18" charset="-78"/>
              </a:rPr>
              <a:t>Bagian</a:t>
            </a:r>
            <a:r>
              <a:rPr smtClean="0">
                <a:latin typeface="Bell MT" pitchFamily="18" charset="0"/>
              </a:rPr>
              <a:t> Isi Karangan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2214554"/>
            <a:ext cx="7915276" cy="27860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Bagian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isi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karangan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sebenarnya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merupakan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inti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dari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karangan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buku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;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singkat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dapat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dikatakan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karangan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buku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itu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 err="1" smtClean="0">
                <a:latin typeface="Andalus" pitchFamily="18" charset="-78"/>
                <a:cs typeface="Andalus" pitchFamily="18" charset="-78"/>
              </a:rPr>
              <a:t>sendiri</a:t>
            </a:r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5100" dirty="0" smtClean="0"/>
              <a:t> </a:t>
            </a:r>
            <a:r>
              <a:rPr lang="en-US" sz="5100" b="1" i="1" dirty="0" err="1" smtClean="0"/>
              <a:t>Pendahuluan</a:t>
            </a:r>
            <a:endParaRPr lang="en-US" sz="5100" dirty="0" smtClean="0"/>
          </a:p>
          <a:p>
            <a:pPr>
              <a:buFont typeface="Wingdings" pitchFamily="2" charset="2"/>
              <a:buChar char="Ø"/>
            </a:pPr>
            <a:r>
              <a:rPr lang="en-US" sz="5100" dirty="0" smtClean="0"/>
              <a:t> </a:t>
            </a:r>
            <a:r>
              <a:rPr lang="en-US" sz="5100" b="1" i="1" dirty="0" err="1" smtClean="0"/>
              <a:t>Tubuh</a:t>
            </a:r>
            <a:r>
              <a:rPr lang="en-US" sz="5100" b="1" i="1" dirty="0" smtClean="0"/>
              <a:t> </a:t>
            </a:r>
            <a:r>
              <a:rPr lang="en-US" sz="5100" b="1" i="1" dirty="0" err="1" smtClean="0"/>
              <a:t>Karangan</a:t>
            </a:r>
            <a:endParaRPr lang="en-US" sz="51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5100" b="1" i="1" dirty="0" smtClean="0"/>
              <a:t> </a:t>
            </a:r>
            <a:r>
              <a:rPr lang="en-US" sz="5100" b="1" i="1" dirty="0" err="1" smtClean="0"/>
              <a:t>Kesimpulan</a:t>
            </a:r>
            <a:endParaRPr lang="en-US" sz="5100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/>
              <a:t>Pendahuluan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latin typeface="Comic Sans MS" pitchFamily="66" charset="0"/>
              </a:rPr>
              <a:t>Pendahuluan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adalah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bab</a:t>
            </a:r>
            <a:r>
              <a:rPr lang="en-US" sz="2000" dirty="0" smtClean="0">
                <a:latin typeface="Comic Sans MS" pitchFamily="66" charset="0"/>
              </a:rPr>
              <a:t> I </a:t>
            </a:r>
            <a:r>
              <a:rPr lang="en-US" sz="2000" dirty="0" err="1" smtClean="0">
                <a:latin typeface="Comic Sans MS" pitchFamily="66" charset="0"/>
              </a:rPr>
              <a:t>karangan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err="1" smtClean="0">
                <a:latin typeface="Comic Sans MS" pitchFamily="66" charset="0"/>
              </a:rPr>
              <a:t>Tujuan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utama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pendahuluan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adalah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menarik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perhatian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pembaca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memusatkan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perhatian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pembaca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terhadap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masalah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dibicarakan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n-US" sz="2000" dirty="0" err="1" smtClean="0">
                <a:latin typeface="Comic Sans MS" pitchFamily="66" charset="0"/>
              </a:rPr>
              <a:t>dan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menunjukkan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dasar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sebenarnya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dari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uraian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itu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lvl="1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err="1" smtClean="0">
                <a:latin typeface="Comic Sans MS" pitchFamily="66" charset="0"/>
              </a:rPr>
              <a:t>Pokok-pokok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pendahuluan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terdiri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dari</a:t>
            </a:r>
            <a:r>
              <a:rPr lang="en-US" sz="2000" b="1" dirty="0" smtClean="0">
                <a:latin typeface="Comic Sans MS" pitchFamily="66" charset="0"/>
              </a:rPr>
              <a:t>  : 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Latar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Belakang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Masalah</a:t>
            </a:r>
            <a:endParaRPr lang="en-US" sz="2000" dirty="0" smtClean="0">
              <a:latin typeface="Comic Sans MS" pitchFamily="66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Tujuan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Pembahasan</a:t>
            </a:r>
            <a:endParaRPr lang="en-US" sz="2000" dirty="0" smtClean="0">
              <a:latin typeface="Comic Sans MS" pitchFamily="66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Pembatasan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Masalah</a:t>
            </a:r>
            <a:endParaRPr lang="en-US" sz="2000" dirty="0" smtClean="0">
              <a:latin typeface="Comic Sans MS" pitchFamily="66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Landasan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Teori</a:t>
            </a:r>
            <a:endParaRPr lang="en-US" sz="2000" dirty="0" smtClean="0">
              <a:latin typeface="Comic Sans MS" pitchFamily="66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2000" dirty="0" err="1" smtClean="0">
                <a:latin typeface="Comic Sans MS" pitchFamily="66" charset="0"/>
              </a:rPr>
              <a:t>Metode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Pembahasan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75298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: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	</a:t>
            </a:r>
            <a:r>
              <a:rPr lang="en-US" dirty="0" err="1" smtClean="0"/>
              <a:t>Alasan</a:t>
            </a:r>
            <a:r>
              <a:rPr lang="en-US" dirty="0" smtClean="0"/>
              <a:t> yang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endParaRPr lang="en-US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kepustakaan</a:t>
            </a:r>
            <a:r>
              <a:rPr lang="en-US" dirty="0" smtClean="0"/>
              <a:t> yang </a:t>
            </a:r>
            <a:r>
              <a:rPr lang="en-US" dirty="0" err="1" smtClean="0"/>
              <a:t>serupa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/ </a:t>
            </a:r>
            <a:r>
              <a:rPr lang="en-US" dirty="0" err="1" smtClean="0"/>
              <a:t>eksplisit</a:t>
            </a:r>
            <a:r>
              <a:rPr lang="en-US" dirty="0" smtClean="0"/>
              <a:t>.</a:t>
            </a:r>
          </a:p>
          <a:p>
            <a:pPr marL="880110" lvl="1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: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	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yang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8"/>
            <a:ext cx="8229600" cy="1143000"/>
          </a:xfrm>
        </p:spPr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: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Batasan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ragangan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Ketaat</a:t>
            </a:r>
            <a:r>
              <a:rPr lang="en-US" dirty="0" smtClean="0"/>
              <a:t> </a:t>
            </a:r>
            <a:r>
              <a:rPr lang="en-US" dirty="0" err="1" smtClean="0"/>
              <a:t>asasan</a:t>
            </a:r>
            <a:r>
              <a:rPr lang="en-US" dirty="0" smtClean="0"/>
              <a:t> (</a:t>
            </a:r>
            <a:r>
              <a:rPr lang="en-US" dirty="0" err="1" smtClean="0"/>
              <a:t>kekonsistenan</a:t>
            </a:r>
            <a:r>
              <a:rPr lang="en-US" dirty="0" smtClean="0"/>
              <a:t>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.</a:t>
            </a:r>
          </a:p>
          <a:p>
            <a:pPr marL="880110" lvl="1" indent="-514350">
              <a:buNone/>
            </a:pPr>
            <a:endParaRPr lang="en-US" dirty="0" smtClean="0"/>
          </a:p>
          <a:p>
            <a:pPr marL="0" lvl="1" indent="-514350">
              <a:buFont typeface="+mj-lt"/>
              <a:buAutoNum type="arabicPeriod" startAt="4"/>
            </a:pP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yang </a:t>
            </a:r>
            <a:r>
              <a:rPr lang="en-US" dirty="0" err="1" smtClean="0"/>
              <a:t>diterapkan</a:t>
            </a:r>
            <a:r>
              <a:rPr lang="en-US" dirty="0" smtClean="0"/>
              <a:t> (</a:t>
            </a:r>
            <a:r>
              <a:rPr lang="en-US" dirty="0" err="1" smtClean="0"/>
              <a:t>hipotesis</a:t>
            </a:r>
            <a:r>
              <a:rPr lang="en-US" dirty="0" smtClean="0"/>
              <a:t>) </a:t>
            </a:r>
            <a:r>
              <a:rPr lang="en-US" dirty="0" err="1" smtClean="0"/>
              <a:t>berisi</a:t>
            </a:r>
            <a:r>
              <a:rPr lang="en-US" dirty="0" smtClean="0"/>
              <a:t>: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/</a:t>
            </a:r>
            <a:r>
              <a:rPr lang="en-US" dirty="0" err="1" smtClean="0"/>
              <a:t>pendapat</a:t>
            </a:r>
            <a:r>
              <a:rPr lang="en-US" dirty="0" smtClean="0"/>
              <a:t>/</a:t>
            </a:r>
            <a:r>
              <a:rPr lang="en-US" dirty="0" err="1" smtClean="0"/>
              <a:t>hukum</a:t>
            </a:r>
            <a:r>
              <a:rPr lang="en-US" dirty="0" smtClean="0"/>
              <a:t>/</a:t>
            </a:r>
            <a:r>
              <a:rPr lang="en-US" dirty="0" err="1" smtClean="0"/>
              <a:t>dalil</a:t>
            </a:r>
            <a:r>
              <a:rPr lang="en-US" dirty="0" smtClean="0"/>
              <a:t>/</a:t>
            </a:r>
            <a:r>
              <a:rPr lang="en-US" dirty="0" err="1" smtClean="0"/>
              <a:t>opini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880110" lvl="1" indent="-514350">
              <a:buFont typeface="+mj-lt"/>
              <a:buAutoNum type="alphaLcPeriod"/>
            </a:pP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mengemukakan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880110" lvl="1" indent="-514350">
              <a:buFont typeface="+mj-lt"/>
              <a:buAutoNum type="alphaL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550072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000" dirty="0" err="1" smtClean="0"/>
              <a:t>Sumber</a:t>
            </a:r>
            <a:r>
              <a:rPr lang="en-US" sz="2000" dirty="0" smtClean="0"/>
              <a:t> data / </a:t>
            </a:r>
            <a:r>
              <a:rPr lang="en-US" sz="2000" dirty="0" err="1" smtClean="0"/>
              <a:t>fakta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: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data, 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representatif</a:t>
            </a:r>
            <a:r>
              <a:rPr lang="en-US" sz="2000" dirty="0" smtClean="0"/>
              <a:t>/</a:t>
            </a:r>
            <a:r>
              <a:rPr lang="en-US" sz="2000" dirty="0" err="1" smtClean="0"/>
              <a:t>mutu</a:t>
            </a:r>
            <a:r>
              <a:rPr lang="en-US" sz="2000" dirty="0" smtClean="0"/>
              <a:t> data,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sz="2000" dirty="0" err="1" smtClean="0"/>
              <a:t>Kesesuaian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.</a:t>
            </a:r>
          </a:p>
          <a:p>
            <a:pPr marL="880110" lvl="1" indent="-514350">
              <a:buNone/>
            </a:pPr>
            <a:endParaRPr lang="en-US" sz="2000" dirty="0" smtClean="0"/>
          </a:p>
          <a:p>
            <a:pPr marL="0" lvl="1" indent="-514350">
              <a:buFont typeface="+mj-lt"/>
              <a:buAutoNum type="arabicPeriod" startAt="6"/>
            </a:pP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:</a:t>
            </a:r>
          </a:p>
          <a:p>
            <a:pPr marL="864000" lvl="3" indent="-514350">
              <a:buFont typeface="+mj-lt"/>
              <a:buAutoNum type="alphaLcPeriod"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menyajikan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deskriptif</a:t>
            </a:r>
            <a:r>
              <a:rPr lang="en-US" dirty="0" smtClean="0"/>
              <a:t>, </a:t>
            </a:r>
            <a:r>
              <a:rPr lang="en-US" dirty="0" err="1" smtClean="0"/>
              <a:t>komparatif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eksperimental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864000" lvl="3" indent="-514350">
              <a:buFont typeface="+mj-lt"/>
              <a:buAutoNum type="alphaLcPeriod"/>
            </a:pP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yang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data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wawancara</a:t>
            </a:r>
            <a:r>
              <a:rPr lang="en-US" dirty="0" smtClean="0"/>
              <a:t>, </a:t>
            </a:r>
            <a:r>
              <a:rPr lang="en-US" dirty="0" err="1" smtClean="0"/>
              <a:t>observasi</a:t>
            </a:r>
            <a:r>
              <a:rPr lang="en-US" dirty="0" smtClean="0"/>
              <a:t>,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isian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kuisioner</a:t>
            </a:r>
            <a:r>
              <a:rPr lang="en-US" dirty="0" smtClean="0"/>
              <a:t>.</a:t>
            </a:r>
          </a:p>
          <a:p>
            <a:pPr marL="864000" lvl="3" indent="-514350">
              <a:buFont typeface="+mj-lt"/>
              <a:buAutoNum type="alphaLcPeriod"/>
            </a:pPr>
            <a:endParaRPr lang="en-US" dirty="0" smtClean="0"/>
          </a:p>
          <a:p>
            <a:pPr marL="0" lvl="3" indent="-514350">
              <a:buFont typeface="+mj-lt"/>
              <a:buAutoNum type="arabicPeriod" startAt="7"/>
            </a:pPr>
            <a:r>
              <a:rPr lang="en-US" dirty="0" err="1" smtClean="0"/>
              <a:t>Sistematika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:</a:t>
            </a:r>
          </a:p>
          <a:p>
            <a:pPr marL="882000" lvl="3" indent="-514350">
              <a:buFont typeface="+mj-lt"/>
              <a:buAutoNum type="alphaLcPeriod"/>
            </a:pP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(</a:t>
            </a:r>
            <a:r>
              <a:rPr lang="en-US" dirty="0" err="1" smtClean="0"/>
              <a:t>pendahuluan</a:t>
            </a:r>
            <a:r>
              <a:rPr lang="en-US" dirty="0" smtClean="0"/>
              <a:t>,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kesimpulan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endParaRPr lang="en-US" dirty="0" smtClean="0"/>
          </a:p>
          <a:p>
            <a:pPr marL="882000" lvl="3" indent="-514350">
              <a:buFont typeface="+mj-lt"/>
              <a:buAutoNum type="alphaLcPeriod"/>
            </a:pPr>
            <a:r>
              <a:rPr lang="en-US" sz="2200" dirty="0" err="1" smtClean="0"/>
              <a:t>Penjelasan</a:t>
            </a:r>
            <a:r>
              <a:rPr lang="en-US" sz="2200" dirty="0" smtClean="0"/>
              <a:t> </a:t>
            </a:r>
            <a:r>
              <a:rPr lang="en-US" sz="2200" dirty="0" err="1" smtClean="0"/>
              <a:t>nomer</a:t>
            </a:r>
            <a:r>
              <a:rPr lang="en-US" sz="2200" dirty="0" smtClean="0"/>
              <a:t> </a:t>
            </a:r>
            <a:r>
              <a:rPr lang="en-US" sz="2200" dirty="0" err="1" smtClean="0"/>
              <a:t>kode</a:t>
            </a:r>
            <a:r>
              <a:rPr lang="en-US" sz="2200" dirty="0" smtClean="0"/>
              <a:t> (</a:t>
            </a:r>
            <a:r>
              <a:rPr lang="en-US" sz="2200" dirty="0" err="1" smtClean="0"/>
              <a:t>kalau</a:t>
            </a:r>
            <a:r>
              <a:rPr lang="en-US" sz="2200" dirty="0" smtClean="0"/>
              <a:t> </a:t>
            </a:r>
            <a:r>
              <a:rPr lang="en-US" sz="2200" dirty="0" err="1" smtClean="0"/>
              <a:t>ada</a:t>
            </a:r>
            <a:r>
              <a:rPr lang="en-US" sz="2200" dirty="0" smtClean="0"/>
              <a:t>)</a:t>
            </a:r>
          </a:p>
          <a:p>
            <a:pPr marL="864000" lvl="3" indent="-514350">
              <a:buFont typeface="+mj-lt"/>
              <a:buAutoNum type="alphaLcPeriod"/>
            </a:pPr>
            <a:endParaRPr lang="en-US" sz="2400" dirty="0" smtClean="0"/>
          </a:p>
          <a:p>
            <a:pPr marL="864000" lvl="3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Pendahuluan</a:t>
            </a:r>
            <a:endParaRPr lang="en-US" dirty="0"/>
          </a:p>
        </p:txBody>
      </p:sp>
      <p:pic>
        <p:nvPicPr>
          <p:cNvPr id="4" name="Content Placeholder 3" descr="pendahulu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478398" cy="4987281"/>
          </a:xfrm>
        </p:spPr>
      </p:pic>
      <p:pic>
        <p:nvPicPr>
          <p:cNvPr id="5" name="Picture 4" descr="pendahuluan k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3478398" cy="498728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KONVENSI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adalah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kesepakatan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kadang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diwujudkan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dalam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aturan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tertulis</a:t>
            </a:r>
            <a:r>
              <a:rPr lang="en-US" dirty="0" smtClean="0">
                <a:latin typeface="Comic Sans MS" pitchFamily="66" charset="0"/>
              </a:rPr>
              <a:t>) yang </a:t>
            </a:r>
            <a:r>
              <a:rPr lang="en-US" dirty="0" err="1" smtClean="0">
                <a:latin typeface="Comic Sans MS" pitchFamily="66" charset="0"/>
              </a:rPr>
              <a:t>berfungsi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untuk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mengurangi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ketidakpastian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ketidakjelasan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serta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kekacauan</a:t>
            </a:r>
            <a:r>
              <a:rPr lang="en-US" dirty="0" smtClean="0">
                <a:latin typeface="Comic Sans MS" pitchFamily="66" charset="0"/>
              </a:rPr>
              <a:t>. </a:t>
            </a: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biasanya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tidak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mempunyai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sanksi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hukum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tegas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seringkali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hanya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berupa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sanksi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sosial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jika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terdapat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pelanggaran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latin typeface="Comic Sans MS" pitchFamily="66" charset="0"/>
              </a:rPr>
              <a:t>Contoh</a:t>
            </a:r>
            <a:r>
              <a:rPr lang="en-US" dirty="0" smtClean="0">
                <a:latin typeface="Comic Sans MS" pitchFamily="66" charset="0"/>
              </a:rPr>
              <a:t> :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GENEWA = </a:t>
            </a:r>
            <a:r>
              <a:rPr lang="en-US" dirty="0" err="1" smtClean="0">
                <a:latin typeface="Comic Sans MS" pitchFamily="66" charset="0"/>
              </a:rPr>
              <a:t>kesepakatan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Genewa</a:t>
            </a:r>
            <a:endParaRPr lang="en-US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bahasa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Inggris</a:t>
            </a:r>
            <a:r>
              <a:rPr lang="en-US" dirty="0" smtClean="0">
                <a:latin typeface="Comic Sans MS" pitchFamily="66" charset="0"/>
              </a:rPr>
              <a:t>: convention) </a:t>
            </a:r>
            <a:r>
              <a:rPr lang="en-US" dirty="0" err="1" smtClean="0">
                <a:latin typeface="Comic Sans MS" pitchFamily="66" charset="0"/>
              </a:rPr>
              <a:t>dapat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merujuk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pada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Comic Sans MS" pitchFamily="66" charset="0"/>
            </a:endParaRP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rapat</a:t>
            </a:r>
            <a:r>
              <a:rPr lang="en-US" dirty="0" smtClean="0">
                <a:latin typeface="Comic Sans MS" pitchFamily="66" charset="0"/>
              </a:rPr>
              <a:t>),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rapat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besar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Konvensi</a:t>
            </a:r>
            <a:r>
              <a:rPr lang="en-US" dirty="0" smtClean="0">
                <a:latin typeface="Comic Sans MS" pitchFamily="66" charset="0"/>
              </a:rPr>
              <a:t> (</a:t>
            </a:r>
            <a:r>
              <a:rPr lang="en-US" dirty="0" err="1" smtClean="0">
                <a:latin typeface="Comic Sans MS" pitchFamily="66" charset="0"/>
              </a:rPr>
              <a:t>norma</a:t>
            </a:r>
            <a:r>
              <a:rPr lang="en-US" dirty="0" smtClean="0">
                <a:latin typeface="Comic Sans MS" pitchFamily="66" charset="0"/>
              </a:rPr>
              <a:t>), </a:t>
            </a:r>
            <a:r>
              <a:rPr lang="en-US" dirty="0" err="1" smtClean="0">
                <a:latin typeface="Comic Sans MS" pitchFamily="66" charset="0"/>
              </a:rPr>
              <a:t>suatu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kumpulan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norma</a:t>
            </a:r>
            <a:r>
              <a:rPr lang="en-US" dirty="0" smtClean="0">
                <a:latin typeface="Comic Sans MS" pitchFamily="66" charset="0"/>
              </a:rPr>
              <a:t> yang </a:t>
            </a:r>
            <a:r>
              <a:rPr lang="en-US" dirty="0" err="1" smtClean="0">
                <a:latin typeface="Comic Sans MS" pitchFamily="66" charset="0"/>
              </a:rPr>
              <a:t>diterima</a:t>
            </a:r>
            <a:r>
              <a:rPr lang="en-US" dirty="0" smtClean="0">
                <a:latin typeface="Comic Sans MS" pitchFamily="66" charset="0"/>
              </a:rPr>
              <a:t>  		</a:t>
            </a:r>
            <a:r>
              <a:rPr lang="en-US" dirty="0" err="1" smtClean="0">
                <a:latin typeface="Comic Sans MS" pitchFamily="66" charset="0"/>
              </a:rPr>
              <a:t>umum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Traktat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perjanjian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dll</a:t>
            </a:r>
            <a:r>
              <a:rPr lang="en-US" dirty="0" smtClean="0">
                <a:latin typeface="Comic Sans MS" pitchFamily="66" charset="0"/>
              </a:rPr>
              <a:t>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gency FB" pitchFamily="34" charset="0"/>
              </a:rPr>
              <a:t>Pokok-pokok</a:t>
            </a:r>
            <a:r>
              <a:rPr lang="en-US" sz="2800" dirty="0" smtClean="0">
                <a:latin typeface="Agency FB" pitchFamily="34" charset="0"/>
              </a:rPr>
              <a:t> yang </a:t>
            </a:r>
            <a:r>
              <a:rPr lang="en-US" sz="2800" dirty="0" err="1" smtClean="0">
                <a:latin typeface="Agency FB" pitchFamily="34" charset="0"/>
              </a:rPr>
              <a:t>harus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tertuang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dalam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masing-masing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unsur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pendahuluan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sebagai</a:t>
            </a:r>
            <a:r>
              <a:rPr lang="en-US" sz="2800" dirty="0" smtClean="0">
                <a:latin typeface="Agency FB" pitchFamily="34" charset="0"/>
              </a:rPr>
              <a:t> </a:t>
            </a:r>
            <a:r>
              <a:rPr lang="en-US" sz="2800" dirty="0" err="1" smtClean="0">
                <a:latin typeface="Agency FB" pitchFamily="34" charset="0"/>
              </a:rPr>
              <a:t>berikut</a:t>
            </a:r>
            <a:r>
              <a:rPr lang="en-US" sz="2800" dirty="0" smtClean="0">
                <a:latin typeface="Agency FB" pitchFamily="34" charset="0"/>
              </a:rPr>
              <a:t> :</a:t>
            </a:r>
            <a:endParaRPr lang="en-US" sz="2800" dirty="0">
              <a:latin typeface="Agency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Latar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belakang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masalah</a:t>
            </a:r>
            <a:r>
              <a:rPr lang="en-US" dirty="0" smtClean="0">
                <a:latin typeface="Agency FB" pitchFamily="34" charset="0"/>
              </a:rPr>
              <a:t>*</a:t>
            </a:r>
          </a:p>
          <a:p>
            <a:r>
              <a:rPr lang="en-US" dirty="0" smtClean="0">
                <a:latin typeface="Agency FB" pitchFamily="34" charset="0"/>
              </a:rPr>
              <a:t>  </a:t>
            </a:r>
            <a:r>
              <a:rPr lang="en-US" dirty="0" err="1" smtClean="0">
                <a:latin typeface="Agency FB" pitchFamily="34" charset="0"/>
              </a:rPr>
              <a:t>Tujuan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penulisan</a:t>
            </a:r>
            <a:r>
              <a:rPr lang="en-US" dirty="0" smtClean="0">
                <a:latin typeface="Agency FB" pitchFamily="34" charset="0"/>
              </a:rPr>
              <a:t>*</a:t>
            </a:r>
          </a:p>
          <a:p>
            <a:r>
              <a:rPr lang="en-US" dirty="0" smtClean="0">
                <a:latin typeface="Agency FB" pitchFamily="34" charset="0"/>
              </a:rPr>
              <a:t>  </a:t>
            </a:r>
            <a:r>
              <a:rPr lang="en-US" dirty="0" err="1" smtClean="0">
                <a:latin typeface="Agency FB" pitchFamily="34" charset="0"/>
              </a:rPr>
              <a:t>Ruang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lingkup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masalah</a:t>
            </a:r>
            <a:r>
              <a:rPr lang="en-US" dirty="0" smtClean="0">
                <a:latin typeface="Agency FB" pitchFamily="34" charset="0"/>
              </a:rPr>
              <a:t>*</a:t>
            </a:r>
          </a:p>
          <a:p>
            <a:r>
              <a:rPr lang="en-US" dirty="0" smtClean="0">
                <a:latin typeface="Agency FB" pitchFamily="34" charset="0"/>
              </a:rPr>
              <a:t>  </a:t>
            </a:r>
            <a:r>
              <a:rPr lang="en-US" dirty="0" err="1" smtClean="0">
                <a:latin typeface="Agency FB" pitchFamily="34" charset="0"/>
              </a:rPr>
              <a:t>Landasan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teori</a:t>
            </a:r>
            <a:r>
              <a:rPr lang="en-US" dirty="0" smtClean="0">
                <a:latin typeface="Agency FB" pitchFamily="34" charset="0"/>
              </a:rPr>
              <a:t>*</a:t>
            </a:r>
          </a:p>
          <a:p>
            <a:r>
              <a:rPr lang="en-US" dirty="0" smtClean="0">
                <a:latin typeface="Agency FB" pitchFamily="34" charset="0"/>
              </a:rPr>
              <a:t>  </a:t>
            </a:r>
            <a:r>
              <a:rPr lang="en-US" dirty="0" err="1" smtClean="0">
                <a:latin typeface="Agency FB" pitchFamily="34" charset="0"/>
              </a:rPr>
              <a:t>Sumber</a:t>
            </a:r>
            <a:r>
              <a:rPr lang="en-US" dirty="0" smtClean="0">
                <a:latin typeface="Agency FB" pitchFamily="34" charset="0"/>
              </a:rPr>
              <a:t> data </a:t>
            </a:r>
            <a:r>
              <a:rPr lang="en-US" dirty="0" err="1" smtClean="0">
                <a:latin typeface="Agency FB" pitchFamily="34" charset="0"/>
              </a:rPr>
              <a:t>penulisan</a:t>
            </a:r>
            <a:r>
              <a:rPr lang="en-US" dirty="0" smtClean="0">
                <a:latin typeface="Agency FB" pitchFamily="34" charset="0"/>
              </a:rPr>
              <a:t> </a:t>
            </a:r>
          </a:p>
          <a:p>
            <a:r>
              <a:rPr lang="en-US" dirty="0" smtClean="0">
                <a:latin typeface="Agency FB" pitchFamily="34" charset="0"/>
              </a:rPr>
              <a:t>  </a:t>
            </a:r>
            <a:r>
              <a:rPr lang="en-US" dirty="0" err="1" smtClean="0">
                <a:latin typeface="Agency FB" pitchFamily="34" charset="0"/>
              </a:rPr>
              <a:t>Sistematika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penulisan</a:t>
            </a:r>
            <a:r>
              <a:rPr lang="en-US" dirty="0" smtClean="0">
                <a:latin typeface="Agency FB" pitchFamily="34" charset="0"/>
              </a:rPr>
              <a:t> </a:t>
            </a:r>
          </a:p>
          <a:p>
            <a:r>
              <a:rPr lang="en-US" dirty="0" smtClean="0">
                <a:latin typeface="Agency FB" pitchFamily="34" charset="0"/>
              </a:rPr>
              <a:t>  </a:t>
            </a:r>
            <a:r>
              <a:rPr lang="en-US" dirty="0" err="1" smtClean="0">
                <a:latin typeface="Agency FB" pitchFamily="34" charset="0"/>
              </a:rPr>
              <a:t>Metode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dan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teknik</a:t>
            </a:r>
            <a:r>
              <a:rPr lang="en-US" dirty="0" smtClean="0">
                <a:latin typeface="Agency FB" pitchFamily="34" charset="0"/>
              </a:rPr>
              <a:t> </a:t>
            </a:r>
            <a:r>
              <a:rPr lang="en-US" dirty="0" err="1" smtClean="0">
                <a:latin typeface="Agency FB" pitchFamily="34" charset="0"/>
              </a:rPr>
              <a:t>penulisan</a:t>
            </a:r>
            <a:r>
              <a:rPr lang="en-US" dirty="0" smtClean="0">
                <a:latin typeface="Agency FB" pitchFamily="34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Agency FB" pitchFamily="34" charset="0"/>
            </a:endParaRPr>
          </a:p>
          <a:p>
            <a:pPr>
              <a:buNone/>
            </a:pPr>
            <a:r>
              <a:rPr lang="en-US" dirty="0" smtClean="0"/>
              <a:t>* </a:t>
            </a:r>
            <a:r>
              <a:rPr lang="en-US" sz="1800" dirty="0" err="1" smtClean="0"/>
              <a:t>Poin</a:t>
            </a:r>
            <a:r>
              <a:rPr lang="en-US" sz="1800" dirty="0" smtClean="0"/>
              <a:t> yang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dipenuhi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penulisan</a:t>
            </a:r>
            <a:r>
              <a:rPr lang="en-US" sz="1800" dirty="0" smtClean="0"/>
              <a:t> </a:t>
            </a:r>
            <a:r>
              <a:rPr lang="en-US" sz="1800" dirty="0" err="1" smtClean="0"/>
              <a:t>makalah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928694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Tubuh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Karangan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229600" cy="50006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000" dirty="0" smtClean="0"/>
              <a:t> </a:t>
            </a:r>
            <a:r>
              <a:rPr lang="en-US" sz="2100" dirty="0" err="1" smtClean="0"/>
              <a:t>Tubuh</a:t>
            </a:r>
            <a:r>
              <a:rPr lang="en-US" sz="2100" dirty="0" smtClean="0"/>
              <a:t> </a:t>
            </a:r>
            <a:r>
              <a:rPr lang="en-US" sz="2100" dirty="0" err="1" smtClean="0"/>
              <a:t>karangan</a:t>
            </a:r>
            <a:r>
              <a:rPr lang="en-US" sz="2100" dirty="0" smtClean="0"/>
              <a:t> </a:t>
            </a:r>
            <a:r>
              <a:rPr lang="en-US" sz="2100" dirty="0" err="1" smtClean="0"/>
              <a:t>atau</a:t>
            </a:r>
            <a:r>
              <a:rPr lang="en-US" sz="2100" dirty="0" smtClean="0"/>
              <a:t> </a:t>
            </a:r>
            <a:r>
              <a:rPr lang="en-US" sz="2100" dirty="0" err="1" smtClean="0"/>
              <a:t>bagian</a:t>
            </a:r>
            <a:r>
              <a:rPr lang="en-US" sz="2100" dirty="0" smtClean="0"/>
              <a:t> </a:t>
            </a:r>
            <a:r>
              <a:rPr lang="en-US" sz="2100" dirty="0" err="1" smtClean="0"/>
              <a:t>utama</a:t>
            </a:r>
            <a:r>
              <a:rPr lang="en-US" sz="2100" dirty="0" smtClean="0"/>
              <a:t> </a:t>
            </a:r>
            <a:r>
              <a:rPr lang="en-US" sz="2100" dirty="0" err="1" smtClean="0"/>
              <a:t>karangan</a:t>
            </a:r>
            <a:r>
              <a:rPr lang="en-US" sz="2100" dirty="0" smtClean="0"/>
              <a:t>    </a:t>
            </a:r>
            <a:r>
              <a:rPr lang="en-US" sz="2100" dirty="0" err="1" smtClean="0"/>
              <a:t>merupakan</a:t>
            </a:r>
            <a:r>
              <a:rPr lang="en-US" sz="2100" dirty="0" smtClean="0"/>
              <a:t> </a:t>
            </a:r>
            <a:r>
              <a:rPr lang="en-US" sz="2100" dirty="0" err="1" smtClean="0"/>
              <a:t>inti</a:t>
            </a:r>
            <a:r>
              <a:rPr lang="en-US" sz="2100" dirty="0" smtClean="0"/>
              <a:t> </a:t>
            </a:r>
            <a:r>
              <a:rPr lang="en-US" sz="2100" dirty="0" err="1" smtClean="0"/>
              <a:t>karangan</a:t>
            </a:r>
            <a:r>
              <a:rPr lang="en-US" sz="2100" dirty="0" smtClean="0"/>
              <a:t> </a:t>
            </a:r>
            <a:r>
              <a:rPr lang="en-US" sz="2100" dirty="0" err="1" smtClean="0"/>
              <a:t>berisi</a:t>
            </a:r>
            <a:r>
              <a:rPr lang="en-US" sz="2100" dirty="0" smtClean="0"/>
              <a:t> </a:t>
            </a:r>
            <a:r>
              <a:rPr lang="en-US" sz="2100" dirty="0" err="1" smtClean="0"/>
              <a:t>sajian</a:t>
            </a:r>
            <a:r>
              <a:rPr lang="en-US" sz="2100" dirty="0" smtClean="0"/>
              <a:t> </a:t>
            </a:r>
            <a:r>
              <a:rPr lang="en-US" sz="2100" dirty="0" err="1" smtClean="0"/>
              <a:t>pembahasan</a:t>
            </a:r>
            <a:r>
              <a:rPr lang="en-US" sz="2100" dirty="0" smtClean="0"/>
              <a:t> </a:t>
            </a:r>
            <a:r>
              <a:rPr lang="en-US" sz="2100" dirty="0" err="1" smtClean="0"/>
              <a:t>masalah</a:t>
            </a:r>
            <a:r>
              <a:rPr lang="en-US" sz="2100" dirty="0" smtClean="0"/>
              <a:t>. </a:t>
            </a:r>
            <a:r>
              <a:rPr lang="en-US" sz="2100" dirty="0" err="1" smtClean="0"/>
              <a:t>Bagian</a:t>
            </a:r>
            <a:r>
              <a:rPr lang="en-US" sz="2100" dirty="0" smtClean="0"/>
              <a:t> </a:t>
            </a:r>
            <a:r>
              <a:rPr lang="en-US" sz="2100" dirty="0" err="1" smtClean="0"/>
              <a:t>ini</a:t>
            </a:r>
            <a:r>
              <a:rPr lang="en-US" sz="2100" dirty="0" smtClean="0"/>
              <a:t> </a:t>
            </a:r>
            <a:r>
              <a:rPr lang="en-US" sz="2100" dirty="0" err="1" smtClean="0"/>
              <a:t>menguraikan</a:t>
            </a:r>
            <a:r>
              <a:rPr lang="en-US" sz="2100" dirty="0" smtClean="0"/>
              <a:t> </a:t>
            </a:r>
            <a:r>
              <a:rPr lang="en-US" sz="2100" dirty="0" err="1" smtClean="0"/>
              <a:t>seluruh</a:t>
            </a:r>
            <a:r>
              <a:rPr lang="en-US" sz="2100" dirty="0" smtClean="0"/>
              <a:t> </a:t>
            </a:r>
            <a:r>
              <a:rPr lang="en-US" sz="2100" dirty="0" err="1" smtClean="0"/>
              <a:t>masalah</a:t>
            </a:r>
            <a:r>
              <a:rPr lang="en-US" sz="2100" dirty="0" smtClean="0"/>
              <a:t> yang </a:t>
            </a:r>
            <a:r>
              <a:rPr lang="en-US" sz="2100" dirty="0" err="1" smtClean="0"/>
              <a:t>dirumuskan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pendahuluan</a:t>
            </a:r>
            <a:r>
              <a:rPr lang="en-US" sz="2100" dirty="0" smtClean="0"/>
              <a:t> </a:t>
            </a:r>
            <a:r>
              <a:rPr lang="en-US" sz="2100" dirty="0" err="1" smtClean="0"/>
              <a:t>secara</a:t>
            </a:r>
            <a:r>
              <a:rPr lang="en-US" sz="2100" dirty="0" smtClean="0"/>
              <a:t> </a:t>
            </a:r>
            <a:r>
              <a:rPr lang="en-US" sz="2100" dirty="0" err="1" smtClean="0"/>
              <a:t>tuntas</a:t>
            </a:r>
            <a:r>
              <a:rPr lang="en-US" sz="2100" dirty="0" smtClean="0"/>
              <a:t> (</a:t>
            </a:r>
            <a:r>
              <a:rPr lang="en-US" sz="2100" dirty="0" err="1" smtClean="0"/>
              <a:t>sempurna</a:t>
            </a:r>
            <a:r>
              <a:rPr lang="en-US" sz="2100" dirty="0" smtClean="0"/>
              <a:t>). Di </a:t>
            </a:r>
            <a:r>
              <a:rPr lang="en-US" sz="2100" dirty="0" err="1" smtClean="0"/>
              <a:t>sinilah</a:t>
            </a:r>
            <a:r>
              <a:rPr lang="en-US" sz="2100" dirty="0" smtClean="0"/>
              <a:t> </a:t>
            </a:r>
            <a:r>
              <a:rPr lang="en-US" sz="2100" dirty="0" err="1" smtClean="0"/>
              <a:t>terletak</a:t>
            </a:r>
            <a:r>
              <a:rPr lang="en-US" sz="2100" dirty="0" smtClean="0"/>
              <a:t> </a:t>
            </a:r>
            <a:r>
              <a:rPr lang="en-US" sz="2100" dirty="0" err="1" smtClean="0"/>
              <a:t>segala</a:t>
            </a:r>
            <a:r>
              <a:rPr lang="en-US" sz="2100" dirty="0" smtClean="0"/>
              <a:t> </a:t>
            </a:r>
            <a:r>
              <a:rPr lang="en-US" sz="2100" dirty="0" err="1" smtClean="0"/>
              <a:t>masalah</a:t>
            </a:r>
            <a:r>
              <a:rPr lang="en-US" sz="2100" dirty="0" smtClean="0"/>
              <a:t> yang    </a:t>
            </a:r>
            <a:r>
              <a:rPr lang="en-US" sz="2100" dirty="0" err="1" smtClean="0"/>
              <a:t>akan</a:t>
            </a:r>
            <a:r>
              <a:rPr lang="en-US" sz="2100" dirty="0" smtClean="0"/>
              <a:t> </a:t>
            </a:r>
            <a:r>
              <a:rPr lang="en-US" sz="2100" dirty="0" err="1" smtClean="0"/>
              <a:t>dibahas</a:t>
            </a:r>
            <a:r>
              <a:rPr lang="en-US" sz="2100" dirty="0" smtClean="0"/>
              <a:t> </a:t>
            </a:r>
            <a:r>
              <a:rPr lang="en-US" sz="2100" dirty="0" err="1" smtClean="0"/>
              <a:t>secara</a:t>
            </a:r>
            <a:r>
              <a:rPr lang="en-US" sz="2100" dirty="0" smtClean="0"/>
              <a:t> </a:t>
            </a:r>
            <a:r>
              <a:rPr lang="en-US" sz="2100" dirty="0" err="1" smtClean="0"/>
              <a:t>sistematis</a:t>
            </a:r>
            <a:r>
              <a:rPr lang="en-US" sz="21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sz="2100" dirty="0" smtClean="0"/>
          </a:p>
          <a:p>
            <a:pPr>
              <a:buFont typeface="Wingdings" pitchFamily="2" charset="2"/>
              <a:buChar char="q"/>
            </a:pPr>
            <a:r>
              <a:rPr lang="en-US" sz="2100" dirty="0" err="1" smtClean="0"/>
              <a:t>Kesempurnaan</a:t>
            </a:r>
            <a:r>
              <a:rPr lang="en-US" sz="2100" dirty="0" smtClean="0"/>
              <a:t> </a:t>
            </a:r>
            <a:r>
              <a:rPr lang="en-US" sz="2100" dirty="0" err="1" smtClean="0"/>
              <a:t>pembahasan</a:t>
            </a:r>
            <a:r>
              <a:rPr lang="en-US" sz="2100" dirty="0" smtClean="0"/>
              <a:t> </a:t>
            </a:r>
            <a:r>
              <a:rPr lang="en-US" sz="2100" dirty="0" err="1" smtClean="0"/>
              <a:t>diukur</a:t>
            </a:r>
            <a:r>
              <a:rPr lang="en-US" sz="2100" dirty="0" smtClean="0"/>
              <a:t> </a:t>
            </a:r>
            <a:r>
              <a:rPr lang="en-US" sz="2100" dirty="0" err="1" smtClean="0"/>
              <a:t>berdasarkan</a:t>
            </a:r>
            <a:r>
              <a:rPr lang="en-US" sz="2100" dirty="0" smtClean="0"/>
              <a:t> </a:t>
            </a:r>
            <a:r>
              <a:rPr lang="en-US" sz="2100" dirty="0" err="1" smtClean="0"/>
              <a:t>kelengkapan</a:t>
            </a:r>
            <a:r>
              <a:rPr lang="en-US" sz="2100" dirty="0" smtClean="0"/>
              <a:t> </a:t>
            </a:r>
            <a:r>
              <a:rPr lang="en-US" sz="2100" dirty="0" err="1" smtClean="0"/>
              <a:t>unsur-unsur</a:t>
            </a:r>
            <a:r>
              <a:rPr lang="en-US" sz="2100" dirty="0" smtClean="0"/>
              <a:t> </a:t>
            </a:r>
            <a:r>
              <a:rPr lang="en-US" sz="2100" dirty="0" err="1" smtClean="0"/>
              <a:t>berikut</a:t>
            </a:r>
            <a:r>
              <a:rPr lang="en-US" sz="2100" dirty="0" smtClean="0"/>
              <a:t> </a:t>
            </a:r>
            <a:r>
              <a:rPr lang="en-US" sz="2100" dirty="0" err="1" smtClean="0"/>
              <a:t>ini</a:t>
            </a:r>
            <a:r>
              <a:rPr lang="en-US" sz="2100" dirty="0" smtClean="0"/>
              <a:t> :</a:t>
            </a:r>
          </a:p>
          <a:p>
            <a:pPr lvl="1"/>
            <a:r>
              <a:rPr lang="en-US" sz="2100" dirty="0" err="1" smtClean="0"/>
              <a:t>Ketuntasan</a:t>
            </a:r>
            <a:r>
              <a:rPr lang="en-US" sz="2100" dirty="0" smtClean="0"/>
              <a:t> </a:t>
            </a:r>
            <a:r>
              <a:rPr lang="en-US" sz="2100" dirty="0" err="1" smtClean="0"/>
              <a:t>materi</a:t>
            </a:r>
            <a:r>
              <a:rPr lang="en-US" sz="2100" dirty="0" smtClean="0"/>
              <a:t>.</a:t>
            </a:r>
          </a:p>
          <a:p>
            <a:pPr lvl="1"/>
            <a:r>
              <a:rPr lang="en-US" sz="2100" dirty="0" err="1" smtClean="0"/>
              <a:t>Kejelasan</a:t>
            </a:r>
            <a:r>
              <a:rPr lang="en-US" sz="2100" dirty="0" smtClean="0"/>
              <a:t> </a:t>
            </a:r>
            <a:r>
              <a:rPr lang="en-US" sz="2100" dirty="0" err="1" smtClean="0"/>
              <a:t>uraian</a:t>
            </a:r>
            <a:r>
              <a:rPr lang="en-US" sz="2100" dirty="0" smtClean="0"/>
              <a:t>/</a:t>
            </a:r>
            <a:r>
              <a:rPr lang="en-US" sz="2100" dirty="0" err="1" smtClean="0"/>
              <a:t>deskripsi</a:t>
            </a:r>
            <a:r>
              <a:rPr lang="en-US" sz="2100" dirty="0" smtClean="0"/>
              <a:t> :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sz="2000" dirty="0" err="1" smtClean="0"/>
              <a:t>Kejelasan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penyajian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fakta</a:t>
            </a:r>
            <a:r>
              <a:rPr lang="en-US" sz="2000" dirty="0" smtClean="0"/>
              <a:t> </a:t>
            </a:r>
            <a:r>
              <a:rPr lang="en-US" sz="2000" dirty="0" err="1" smtClean="0"/>
              <a:t>kebenaran</a:t>
            </a:r>
            <a:r>
              <a:rPr lang="en-US" sz="2000" dirty="0" smtClean="0"/>
              <a:t> </a:t>
            </a:r>
            <a:r>
              <a:rPr lang="en-US" sz="2000" dirty="0" err="1" smtClean="0"/>
              <a:t>fakta</a:t>
            </a:r>
            <a:r>
              <a:rPr lang="en-US" sz="2000" dirty="0" smtClean="0"/>
              <a:t>.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sz="2000" dirty="0" err="1" smtClean="0"/>
              <a:t>Kejelasan</a:t>
            </a:r>
            <a:r>
              <a:rPr lang="en-US" sz="2000" dirty="0" smtClean="0"/>
              <a:t> </a:t>
            </a:r>
            <a:r>
              <a:rPr lang="en-US" sz="2000" dirty="0" err="1" smtClean="0"/>
              <a:t>bahasa</a:t>
            </a:r>
            <a:r>
              <a:rPr lang="en-US" sz="2000" dirty="0" smtClean="0"/>
              <a:t>.</a:t>
            </a:r>
          </a:p>
          <a:p>
            <a:pPr marL="1124712" lvl="2" indent="-457200">
              <a:buFont typeface="+mj-lt"/>
              <a:buAutoNum type="arabicPeriod"/>
            </a:pPr>
            <a:r>
              <a:rPr lang="en-US" sz="2000" dirty="0" err="1" smtClean="0"/>
              <a:t>Kejelasan</a:t>
            </a:r>
            <a:r>
              <a:rPr lang="en-US" sz="2000" dirty="0" smtClean="0"/>
              <a:t> </a:t>
            </a:r>
            <a:r>
              <a:rPr lang="en-US" sz="2000" dirty="0" err="1" smtClean="0"/>
              <a:t>konsep</a:t>
            </a:r>
            <a:r>
              <a:rPr lang="en-US" sz="2000" dirty="0" smtClean="0"/>
              <a:t>.</a:t>
            </a:r>
          </a:p>
          <a:p>
            <a:pPr marL="1645920" lvl="4" indent="-457200">
              <a:buFont typeface="+mj-lt"/>
              <a:buAutoNum type="arabicPeriod"/>
            </a:pPr>
            <a:endParaRPr lang="en-US" sz="1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Hal-</a:t>
            </a:r>
            <a:r>
              <a:rPr lang="en-US" sz="3200" dirty="0" err="1" smtClean="0">
                <a:latin typeface="Arial Rounded MT Bold" pitchFamily="34" charset="0"/>
              </a:rPr>
              <a:t>hal</a:t>
            </a:r>
            <a:r>
              <a:rPr lang="en-US" sz="3200" dirty="0" smtClean="0">
                <a:latin typeface="Arial Rounded MT Bold" pitchFamily="34" charset="0"/>
              </a:rPr>
              <a:t> lain yang </a:t>
            </a:r>
            <a:r>
              <a:rPr lang="en-US" sz="3200" dirty="0" err="1" smtClean="0">
                <a:latin typeface="Arial Rounded MT Bold" pitchFamily="34" charset="0"/>
              </a:rPr>
              <a:t>harus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dihindarkan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dalam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penulisan</a:t>
            </a:r>
            <a:r>
              <a:rPr lang="en-US" sz="3200" dirty="0" smtClean="0">
                <a:latin typeface="Arial Rounded MT Bold" pitchFamily="34" charset="0"/>
              </a:rPr>
              <a:t> </a:t>
            </a:r>
            <a:r>
              <a:rPr lang="en-US" sz="3200" dirty="0" err="1" smtClean="0">
                <a:latin typeface="Arial Rounded MT Bold" pitchFamily="34" charset="0"/>
              </a:rPr>
              <a:t>karangan</a:t>
            </a:r>
            <a:r>
              <a:rPr lang="en-US" sz="3200" dirty="0" smtClean="0">
                <a:latin typeface="Arial Rounded MT Bold" pitchFamily="34" charset="0"/>
              </a:rPr>
              <a:t> (</a:t>
            </a:r>
            <a:r>
              <a:rPr lang="en-US" sz="3200" dirty="0" err="1" smtClean="0">
                <a:latin typeface="Arial Rounded MT Bold" pitchFamily="34" charset="0"/>
              </a:rPr>
              <a:t>ilmiah</a:t>
            </a:r>
            <a:r>
              <a:rPr lang="en-US" sz="3200" dirty="0" smtClean="0">
                <a:latin typeface="Arial Rounded MT Bold" pitchFamily="34" charset="0"/>
              </a:rPr>
              <a:t>):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229600" cy="435104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Subjektivitas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menggunakan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kata-kata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: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saya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pikir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saya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 rasa,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menurut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pengalaman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saya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i="1" dirty="0" err="1" smtClean="0">
                <a:latin typeface="Garamond" pitchFamily="18" charset="0"/>
                <a:cs typeface="Cordia New" pitchFamily="34" charset="-34"/>
              </a:rPr>
              <a:t>dan</a:t>
            </a:r>
            <a:r>
              <a:rPr lang="en-US" i="1" dirty="0" smtClean="0">
                <a:latin typeface="Garamond" pitchFamily="18" charset="0"/>
                <a:cs typeface="Cordia New" pitchFamily="34" charset="-34"/>
              </a:rPr>
              <a:t> lain-lain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.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Atasi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subjektivitas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ini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menggunakan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: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penelitian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membuktikan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bahwa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…,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uji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laboratorium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membuktikan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bahwa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…,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survei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membuktikan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bahwa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…,</a:t>
            </a:r>
          </a:p>
          <a:p>
            <a:pPr lvl="0" algn="just">
              <a:buNone/>
            </a:pPr>
            <a:endParaRPr lang="en-US" dirty="0" smtClean="0">
              <a:latin typeface="Garamond" pitchFamily="18" charset="0"/>
              <a:cs typeface="Cordia New" pitchFamily="34" charset="-34"/>
            </a:endParaRPr>
          </a:p>
          <a:p>
            <a:pPr lvl="0" algn="just"/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Kesalahan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: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pembuktian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pendapat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mencukupi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penolakan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konsep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tanpa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alasan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yang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cukup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salah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nalar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penjelasan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tuntas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alur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pikir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(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dari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topik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sampai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simpulan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)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konsisten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pembuktian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prasangka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atau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berdasarkan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kepentingan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pribadi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pengungkapan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maksud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yang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jelas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arahnya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definisi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variabel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(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kurang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)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operasional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proposisi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yang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dikembangkan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jelas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terlalu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panjang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atau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bias,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uraian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tidak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sesuai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dengan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 </a:t>
            </a:r>
            <a:r>
              <a:rPr lang="en-US" dirty="0" err="1" smtClean="0">
                <a:latin typeface="Garamond" pitchFamily="18" charset="0"/>
                <a:cs typeface="Cordia New" pitchFamily="34" charset="-34"/>
              </a:rPr>
              <a:t>judul</a:t>
            </a:r>
            <a:r>
              <a:rPr lang="en-US" dirty="0" smtClean="0">
                <a:latin typeface="Garamond" pitchFamily="18" charset="0"/>
                <a:cs typeface="Cordia New" pitchFamily="34" charset="-34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err="1" smtClean="0"/>
              <a:t>Kesimpulan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1800" dirty="0" smtClean="0"/>
              <a:t> </a:t>
            </a:r>
            <a:r>
              <a:rPr lang="en-US" sz="1900" dirty="0" err="1" smtClean="0"/>
              <a:t>Kesimpulan</a:t>
            </a:r>
            <a:r>
              <a:rPr lang="en-US" sz="1900" dirty="0" smtClean="0"/>
              <a:t> </a:t>
            </a:r>
            <a:r>
              <a:rPr lang="en-US" sz="1900" dirty="0" err="1" smtClean="0"/>
              <a:t>atau</a:t>
            </a:r>
            <a:r>
              <a:rPr lang="en-US" sz="1900" dirty="0" smtClean="0"/>
              <a:t> </a:t>
            </a:r>
            <a:r>
              <a:rPr lang="en-US" sz="1900" dirty="0" err="1" smtClean="0"/>
              <a:t>simpulan</a:t>
            </a:r>
            <a:r>
              <a:rPr lang="en-US" sz="1900" dirty="0" smtClean="0"/>
              <a:t> </a:t>
            </a:r>
            <a:r>
              <a:rPr lang="en-US" sz="1900" dirty="0" err="1" smtClean="0"/>
              <a:t>merupakan</a:t>
            </a:r>
            <a:r>
              <a:rPr lang="en-US" sz="1900" dirty="0" smtClean="0"/>
              <a:t> </a:t>
            </a:r>
            <a:r>
              <a:rPr lang="en-US" sz="1900" dirty="0" err="1" smtClean="0"/>
              <a:t>bagian</a:t>
            </a:r>
            <a:r>
              <a:rPr lang="en-US" sz="1900" dirty="0" smtClean="0"/>
              <a:t> </a:t>
            </a:r>
            <a:r>
              <a:rPr lang="en-US" sz="1900" dirty="0" err="1" smtClean="0"/>
              <a:t>terakhir</a:t>
            </a:r>
            <a:r>
              <a:rPr lang="en-US" sz="1900" dirty="0" smtClean="0"/>
              <a:t> </a:t>
            </a:r>
            <a:r>
              <a:rPr lang="en-US" sz="1900" dirty="0" err="1" smtClean="0"/>
              <a:t>atau</a:t>
            </a:r>
            <a:r>
              <a:rPr lang="en-US" sz="1900" dirty="0" smtClean="0"/>
              <a:t> </a:t>
            </a:r>
            <a:r>
              <a:rPr lang="en-US" sz="1900" dirty="0" err="1" smtClean="0"/>
              <a:t>penutup</a:t>
            </a:r>
            <a:r>
              <a:rPr lang="en-US" sz="1900" dirty="0" smtClean="0"/>
              <a:t> </a:t>
            </a:r>
            <a:r>
              <a:rPr lang="en-US" sz="1900" dirty="0" err="1" smtClean="0"/>
              <a:t>dari</a:t>
            </a:r>
            <a:r>
              <a:rPr lang="en-US" sz="1900" dirty="0" smtClean="0"/>
              <a:t> </a:t>
            </a:r>
            <a:r>
              <a:rPr lang="en-US" sz="1900" dirty="0" err="1" smtClean="0"/>
              <a:t>isi</a:t>
            </a:r>
            <a:r>
              <a:rPr lang="en-US" sz="1900" dirty="0" smtClean="0"/>
              <a:t> </a:t>
            </a:r>
            <a:r>
              <a:rPr lang="en-US" sz="1900" dirty="0" err="1" smtClean="0"/>
              <a:t>karangan</a:t>
            </a:r>
            <a:r>
              <a:rPr lang="en-US" sz="1900" dirty="0" smtClean="0"/>
              <a:t>,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juga</a:t>
            </a:r>
            <a:r>
              <a:rPr lang="en-US" sz="1900" dirty="0" smtClean="0"/>
              <a:t> </a:t>
            </a:r>
            <a:r>
              <a:rPr lang="en-US" sz="1900" dirty="0" err="1" smtClean="0"/>
              <a:t>merupakan</a:t>
            </a:r>
            <a:r>
              <a:rPr lang="en-US" sz="1900" dirty="0" smtClean="0"/>
              <a:t> </a:t>
            </a:r>
            <a:r>
              <a:rPr lang="en-US" sz="1900" dirty="0" err="1" smtClean="0"/>
              <a:t>bagian</a:t>
            </a:r>
            <a:r>
              <a:rPr lang="en-US" sz="1900" dirty="0" smtClean="0"/>
              <a:t> </a:t>
            </a:r>
            <a:r>
              <a:rPr lang="en-US" sz="1900" dirty="0" err="1" smtClean="0"/>
              <a:t>terpenting</a:t>
            </a:r>
            <a:r>
              <a:rPr lang="en-US" sz="1900" dirty="0" smtClean="0"/>
              <a:t> </a:t>
            </a:r>
            <a:r>
              <a:rPr lang="en-US" sz="1900" dirty="0" err="1" smtClean="0"/>
              <a:t>sebuah</a:t>
            </a:r>
            <a:r>
              <a:rPr lang="en-US" sz="1900" dirty="0" smtClean="0"/>
              <a:t> </a:t>
            </a:r>
            <a:r>
              <a:rPr lang="en-US" sz="1900" dirty="0" err="1" smtClean="0"/>
              <a:t>karangan</a:t>
            </a:r>
            <a:r>
              <a:rPr lang="en-US" sz="1900" dirty="0" smtClean="0"/>
              <a:t> </a:t>
            </a:r>
            <a:r>
              <a:rPr lang="en-US" sz="1900" dirty="0" err="1" smtClean="0"/>
              <a:t>ilmiah</a:t>
            </a:r>
            <a:r>
              <a:rPr lang="en-US" sz="1900" dirty="0" smtClean="0"/>
              <a:t>. </a:t>
            </a:r>
            <a:r>
              <a:rPr lang="en-US" sz="1900" dirty="0" err="1" smtClean="0"/>
              <a:t>Kesimpulan</a:t>
            </a:r>
            <a:r>
              <a:rPr lang="en-US" sz="1900" dirty="0" smtClean="0"/>
              <a:t> </a:t>
            </a:r>
            <a:r>
              <a:rPr lang="en-US" sz="1900" dirty="0" err="1" smtClean="0"/>
              <a:t>harus</a:t>
            </a:r>
            <a:r>
              <a:rPr lang="en-US" sz="1900" dirty="0" smtClean="0"/>
              <a:t> </a:t>
            </a:r>
            <a:r>
              <a:rPr lang="en-US" sz="1900" dirty="0" err="1" smtClean="0"/>
              <a:t>disusun</a:t>
            </a:r>
            <a:r>
              <a:rPr lang="en-US" sz="1900" dirty="0" smtClean="0"/>
              <a:t> </a:t>
            </a:r>
            <a:r>
              <a:rPr lang="en-US" sz="1900" dirty="0" err="1" smtClean="0"/>
              <a:t>sebaik</a:t>
            </a:r>
            <a:r>
              <a:rPr lang="en-US" sz="1900" dirty="0" smtClean="0"/>
              <a:t> </a:t>
            </a:r>
            <a:r>
              <a:rPr lang="en-US" sz="1900" dirty="0" err="1" smtClean="0"/>
              <a:t>mungkin</a:t>
            </a:r>
            <a:r>
              <a:rPr lang="en-US" sz="1900" dirty="0" smtClean="0"/>
              <a:t>. </a:t>
            </a:r>
            <a:r>
              <a:rPr lang="en-US" sz="1900" dirty="0" err="1" smtClean="0"/>
              <a:t>Kesimpulan</a:t>
            </a:r>
            <a:r>
              <a:rPr lang="en-US" sz="1900" dirty="0" smtClean="0"/>
              <a:t> </a:t>
            </a:r>
            <a:r>
              <a:rPr lang="en-US" sz="1900" dirty="0" err="1" smtClean="0"/>
              <a:t>harus</a:t>
            </a:r>
            <a:r>
              <a:rPr lang="en-US" sz="1900" dirty="0" smtClean="0"/>
              <a:t> </a:t>
            </a:r>
            <a:r>
              <a:rPr lang="en-US" sz="1900" dirty="0" err="1" smtClean="0"/>
              <a:t>dirumuskan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tegas</a:t>
            </a:r>
            <a:r>
              <a:rPr lang="en-US" sz="1900" dirty="0" smtClean="0"/>
              <a:t> </a:t>
            </a:r>
            <a:r>
              <a:rPr lang="en-US" sz="1900" dirty="0" err="1" smtClean="0"/>
              <a:t>sebagai</a:t>
            </a:r>
            <a:r>
              <a:rPr lang="en-US" sz="1900" dirty="0" smtClean="0"/>
              <a:t> </a:t>
            </a:r>
            <a:r>
              <a:rPr lang="en-US" sz="1900" dirty="0" err="1" smtClean="0"/>
              <a:t>suatu</a:t>
            </a:r>
            <a:r>
              <a:rPr lang="en-US" sz="1900" dirty="0" smtClean="0"/>
              <a:t> </a:t>
            </a:r>
            <a:r>
              <a:rPr lang="en-US" sz="1900" dirty="0" err="1" smtClean="0"/>
              <a:t>pendapat</a:t>
            </a:r>
            <a:r>
              <a:rPr lang="en-US" sz="1900" dirty="0" smtClean="0"/>
              <a:t> </a:t>
            </a:r>
            <a:r>
              <a:rPr lang="en-US" sz="1900" dirty="0" err="1" smtClean="0"/>
              <a:t>pengarang</a:t>
            </a:r>
            <a:r>
              <a:rPr lang="en-US" sz="1900" dirty="0" smtClean="0"/>
              <a:t> </a:t>
            </a:r>
            <a:r>
              <a:rPr lang="en-US" sz="1900" dirty="0" err="1" smtClean="0"/>
              <a:t>atau</a:t>
            </a:r>
            <a:r>
              <a:rPr lang="en-US" sz="1900" dirty="0" smtClean="0"/>
              <a:t> </a:t>
            </a:r>
            <a:r>
              <a:rPr lang="en-US" sz="1900" dirty="0" err="1" smtClean="0"/>
              <a:t>penulis</a:t>
            </a:r>
            <a:r>
              <a:rPr lang="en-US" sz="1900" dirty="0" smtClean="0"/>
              <a:t> </a:t>
            </a:r>
            <a:r>
              <a:rPr lang="en-US" sz="1900" dirty="0" err="1" smtClean="0"/>
              <a:t>terhadap</a:t>
            </a:r>
            <a:r>
              <a:rPr lang="en-US" sz="1900" dirty="0" smtClean="0"/>
              <a:t> </a:t>
            </a:r>
            <a:r>
              <a:rPr lang="en-US" sz="1900" dirty="0" err="1" smtClean="0"/>
              <a:t>masalah</a:t>
            </a:r>
            <a:r>
              <a:rPr lang="en-US" sz="1900" dirty="0" smtClean="0"/>
              <a:t> yang </a:t>
            </a:r>
            <a:r>
              <a:rPr lang="en-US" sz="1900" dirty="0" err="1" smtClean="0"/>
              <a:t>telah</a:t>
            </a:r>
            <a:r>
              <a:rPr lang="en-US" sz="1900" dirty="0" smtClean="0"/>
              <a:t> </a:t>
            </a:r>
            <a:r>
              <a:rPr lang="en-US" sz="1900" dirty="0" err="1" smtClean="0"/>
              <a:t>diuraikan</a:t>
            </a:r>
            <a:r>
              <a:rPr lang="en-US" sz="1900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sz="1800" dirty="0" smtClean="0"/>
          </a:p>
          <a:p>
            <a:pPr algn="just">
              <a:buFont typeface="Wingdings" pitchFamily="2" charset="2"/>
              <a:buChar char="v"/>
            </a:pPr>
            <a:r>
              <a:rPr lang="en-US" sz="1900" dirty="0" err="1" smtClean="0"/>
              <a:t>Penulis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en-US" sz="1900" dirty="0" smtClean="0"/>
              <a:t> </a:t>
            </a:r>
            <a:r>
              <a:rPr lang="en-US" sz="1900" dirty="0" err="1" smtClean="0"/>
              <a:t>merumuskan</a:t>
            </a:r>
            <a:r>
              <a:rPr lang="en-US" sz="1900" dirty="0" smtClean="0"/>
              <a:t> </a:t>
            </a:r>
            <a:r>
              <a:rPr lang="en-US" sz="1900" dirty="0" err="1" smtClean="0"/>
              <a:t>kesimpulannya</a:t>
            </a:r>
            <a:r>
              <a:rPr lang="en-US" sz="1900" dirty="0" smtClean="0"/>
              <a:t>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dirty="0" err="1" smtClean="0"/>
              <a:t>dua</a:t>
            </a:r>
            <a:r>
              <a:rPr lang="en-US" sz="1900" dirty="0" smtClean="0"/>
              <a:t> </a:t>
            </a:r>
            <a:r>
              <a:rPr lang="en-US" sz="1900" dirty="0" err="1" smtClean="0"/>
              <a:t>cara</a:t>
            </a:r>
            <a:r>
              <a:rPr lang="en-US" sz="1900" dirty="0" smtClean="0"/>
              <a:t>:</a:t>
            </a:r>
          </a:p>
          <a:p>
            <a:pPr marL="708660" lvl="1" indent="-342900" algn="just">
              <a:buFont typeface="+mj-lt"/>
              <a:buAutoNum type="arabicPeriod"/>
            </a:pP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tulisan-tulisan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bersifat</a:t>
            </a:r>
            <a:r>
              <a:rPr lang="en-US" sz="1800" dirty="0" smtClean="0"/>
              <a:t> </a:t>
            </a:r>
            <a:r>
              <a:rPr lang="en-US" sz="1800" dirty="0" err="1" smtClean="0"/>
              <a:t>argumentatif</a:t>
            </a:r>
            <a:r>
              <a:rPr lang="en-US" sz="1800" dirty="0" smtClean="0"/>
              <a:t>,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dibuat</a:t>
            </a:r>
            <a:r>
              <a:rPr lang="en-US" sz="1800" dirty="0" smtClean="0"/>
              <a:t> </a:t>
            </a:r>
            <a:r>
              <a:rPr lang="en-US" sz="1800" dirty="0" err="1" smtClean="0"/>
              <a:t>ringkasan-ringkasan</a:t>
            </a:r>
            <a:r>
              <a:rPr lang="en-US" sz="1800" dirty="0" smtClean="0"/>
              <a:t> </a:t>
            </a:r>
            <a:r>
              <a:rPr lang="en-US" sz="1800" dirty="0" err="1" smtClean="0"/>
              <a:t>argumen</a:t>
            </a:r>
            <a:r>
              <a:rPr lang="en-US" sz="1800" dirty="0" smtClean="0"/>
              <a:t> yang </a:t>
            </a:r>
            <a:r>
              <a:rPr lang="en-US" sz="1800" dirty="0" err="1" smtClean="0"/>
              <a:t>penting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dalil-dalil</a:t>
            </a:r>
            <a:r>
              <a:rPr lang="en-US" sz="1800" dirty="0" smtClean="0"/>
              <a:t> (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tesis-tesis</a:t>
            </a:r>
            <a:r>
              <a:rPr lang="en-US" sz="1800" dirty="0" smtClean="0"/>
              <a:t>), </a:t>
            </a:r>
            <a:r>
              <a:rPr lang="en-US" sz="1800" dirty="0" err="1" smtClean="0"/>
              <a:t>sejalan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perkembangan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tubuh</a:t>
            </a:r>
            <a:r>
              <a:rPr lang="en-US" sz="1800" dirty="0" smtClean="0"/>
              <a:t> </a:t>
            </a:r>
            <a:r>
              <a:rPr lang="en-US" sz="1800" dirty="0" err="1" smtClean="0"/>
              <a:t>karangan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.</a:t>
            </a:r>
          </a:p>
          <a:p>
            <a:pPr marL="708660" lvl="1" indent="-342900" algn="just">
              <a:buFont typeface="+mj-lt"/>
              <a:buAutoNum type="arabicPeriod"/>
            </a:pP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kesimpulan-kesimpulan</a:t>
            </a:r>
            <a:r>
              <a:rPr lang="en-US" sz="1800" dirty="0" smtClean="0"/>
              <a:t> </a:t>
            </a:r>
            <a:r>
              <a:rPr lang="en-US" sz="1800" dirty="0" err="1" smtClean="0"/>
              <a:t>biasa</a:t>
            </a:r>
            <a:r>
              <a:rPr lang="en-US" sz="1800" dirty="0" smtClean="0"/>
              <a:t>, </a:t>
            </a:r>
            <a:r>
              <a:rPr lang="en-US" sz="1800" dirty="0" err="1" smtClean="0"/>
              <a:t>cukup</a:t>
            </a:r>
            <a:r>
              <a:rPr lang="en-US" sz="1800" dirty="0" smtClean="0"/>
              <a:t> </a:t>
            </a:r>
            <a:r>
              <a:rPr lang="en-US" sz="1800" dirty="0" err="1" smtClean="0"/>
              <a:t>disarikan</a:t>
            </a:r>
            <a:r>
              <a:rPr lang="en-US" sz="1800" dirty="0" smtClean="0"/>
              <a:t> </a:t>
            </a:r>
            <a:r>
              <a:rPr lang="en-US" sz="1800" dirty="0" err="1" smtClean="0"/>
              <a:t>tujuan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isi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umum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pokok-pokok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diuraikan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tubuh</a:t>
            </a:r>
            <a:r>
              <a:rPr lang="en-US" sz="1800" dirty="0" smtClean="0"/>
              <a:t> </a:t>
            </a:r>
            <a:r>
              <a:rPr lang="en-US" sz="1800" dirty="0" err="1" smtClean="0"/>
              <a:t>karangan</a:t>
            </a:r>
            <a:r>
              <a:rPr lang="en-US" sz="1800" dirty="0" smtClean="0"/>
              <a:t> </a:t>
            </a:r>
            <a:r>
              <a:rPr lang="en-US" sz="1800" dirty="0" err="1" smtClean="0"/>
              <a:t>itu</a:t>
            </a:r>
            <a:r>
              <a:rPr lang="en-US" sz="1800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Hal-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hal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diperhatikan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penyusunan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sz="4400" dirty="0" smtClean="0">
                <a:latin typeface="Aparajita" pitchFamily="34" charset="0"/>
                <a:cs typeface="Aparajita" pitchFamily="34" charset="0"/>
              </a:rPr>
              <a:t> :</a:t>
            </a:r>
            <a:endParaRPr lang="en-US" sz="44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8643998" cy="478634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benar-benar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menggambarkan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terurai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bab-bab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merupakan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jawaban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pendahuluan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mengemukakan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masalah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hendaknya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menimbulkan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banyak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informasi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berharga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bagi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pembaca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disertai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saran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subbab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amat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berguna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bagi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pembca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peneliti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selanjutnya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penutup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rincian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beberapa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butir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dianggap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menyimpulkan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memuat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kutipan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definisi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syarat-syarat</a:t>
            </a:r>
            <a:r>
              <a:rPr lang="en-US" dirty="0" smtClean="0"/>
              <a:t> formal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: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 err="1" smtClean="0"/>
              <a:t>Daftar</a:t>
            </a:r>
            <a:r>
              <a:rPr lang="en-US" dirty="0" smtClean="0"/>
              <a:t>  </a:t>
            </a:r>
            <a:r>
              <a:rPr lang="en-US" dirty="0" err="1" smtClean="0"/>
              <a:t>Pustaka</a:t>
            </a:r>
            <a:r>
              <a:rPr lang="en-US" dirty="0" smtClean="0"/>
              <a:t> ( </a:t>
            </a:r>
            <a:r>
              <a:rPr lang="en-US" dirty="0" err="1" smtClean="0"/>
              <a:t>Bibliografi</a:t>
            </a:r>
            <a:r>
              <a:rPr lang="en-US" dirty="0" smtClean="0"/>
              <a:t> )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 err="1" smtClean="0"/>
              <a:t>Lampiran</a:t>
            </a:r>
            <a:r>
              <a:rPr lang="en-US" dirty="0" smtClean="0"/>
              <a:t> ( </a:t>
            </a:r>
            <a:r>
              <a:rPr lang="en-US" dirty="0" err="1" smtClean="0"/>
              <a:t>Apendix</a:t>
            </a:r>
            <a:r>
              <a:rPr lang="en-US" dirty="0" smtClean="0"/>
              <a:t> )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285992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(</a:t>
            </a:r>
            <a:r>
              <a:rPr lang="en-US" dirty="0" err="1" smtClean="0"/>
              <a:t>bibliografi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artikel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penerbitan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pertalian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bermaksud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mendaftarkan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bacaan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29615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Hal-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hal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harus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diperhatikan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penyusunan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3100" b="1" dirty="0" err="1" smtClean="0">
                <a:latin typeface="Aparajita" pitchFamily="34" charset="0"/>
                <a:cs typeface="Aparajita" pitchFamily="34" charset="0"/>
              </a:rPr>
              <a:t>pustaka</a:t>
            </a:r>
            <a:r>
              <a:rPr lang="en-US" sz="3100" b="1" dirty="0" smtClean="0">
                <a:latin typeface="Aparajita" pitchFamily="34" charset="0"/>
                <a:cs typeface="Aparajita" pitchFamily="34" charset="0"/>
              </a:rPr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8912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Fungsi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utamanya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pengidentifikasian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ilmiah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ditulis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Penempatannya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dibelakang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sesudah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penutup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sesudah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bab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kesimpulan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pustaka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diharuskan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karya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ilmiah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sebagai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data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sumber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rujukan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catatan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pustaka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catatan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kaki.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Penyusunannya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secara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alfabetis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menggunakan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nomor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urut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baris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pertama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diketik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garis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tepi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baris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kedua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digunakan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indensi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5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ketukan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spasi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konsisten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dengan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teknik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tanda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baca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Bibliografi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3071834"/>
          </a:xfrm>
        </p:spPr>
        <p:txBody>
          <a:bodyPr>
            <a:normAutofit/>
          </a:bodyPr>
          <a:lstStyle/>
          <a:p>
            <a:r>
              <a:rPr lang="en-US" sz="1800" b="1" dirty="0" err="1" smtClean="0"/>
              <a:t>Penyusunan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bibliografi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cara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pertama</a:t>
            </a:r>
            <a:r>
              <a:rPr lang="en-US" sz="1800" b="1" dirty="0" smtClean="0"/>
              <a:t> :</a:t>
            </a:r>
          </a:p>
          <a:p>
            <a:pPr marL="850392" lvl="1" indent="-457200">
              <a:buFont typeface="+mj-lt"/>
              <a:buAutoNum type="arabicParenR"/>
            </a:pPr>
            <a:r>
              <a:rPr lang="en-US" sz="1800" dirty="0" err="1" smtClean="0">
                <a:solidFill>
                  <a:srgbClr val="0070C0"/>
                </a:solidFill>
              </a:rPr>
              <a:t>Nama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pengarang</a:t>
            </a:r>
            <a:r>
              <a:rPr lang="en-US" sz="1800" dirty="0" smtClean="0">
                <a:solidFill>
                  <a:srgbClr val="0070C0"/>
                </a:solidFill>
              </a:rPr>
              <a:t> ( </a:t>
            </a:r>
            <a:r>
              <a:rPr lang="en-US" sz="1800" dirty="0" err="1" smtClean="0">
                <a:solidFill>
                  <a:srgbClr val="0070C0"/>
                </a:solidFill>
              </a:rPr>
              <a:t>susunan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nama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kedua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dirty="0" err="1" smtClean="0">
                <a:solidFill>
                  <a:srgbClr val="0070C0"/>
                </a:solidFill>
              </a:rPr>
              <a:t>koma</a:t>
            </a:r>
            <a:r>
              <a:rPr lang="en-US" sz="1800" dirty="0" smtClean="0">
                <a:solidFill>
                  <a:srgbClr val="0070C0"/>
                </a:solidFill>
              </a:rPr>
              <a:t>, </a:t>
            </a:r>
            <a:r>
              <a:rPr lang="en-US" sz="1800" dirty="0" err="1" smtClean="0">
                <a:solidFill>
                  <a:srgbClr val="0070C0"/>
                </a:solidFill>
              </a:rPr>
              <a:t>nama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</a:rPr>
              <a:t>pertama</a:t>
            </a:r>
            <a:r>
              <a:rPr lang="en-US" sz="1800" dirty="0" smtClean="0">
                <a:solidFill>
                  <a:srgbClr val="0070C0"/>
                </a:solidFill>
              </a:rPr>
              <a:t> ) </a:t>
            </a:r>
            <a:r>
              <a:rPr lang="en-US" sz="1800" dirty="0" smtClean="0"/>
              <a:t>-&gt; </a:t>
            </a:r>
            <a:r>
              <a:rPr lang="en-US" sz="1800" dirty="0" err="1" smtClean="0"/>
              <a:t>Koma</a:t>
            </a:r>
            <a:endParaRPr lang="en-US" sz="1800" dirty="0" smtClean="0"/>
          </a:p>
          <a:p>
            <a:pPr marL="850392" lvl="1" indent="-457200">
              <a:buFont typeface="+mj-lt"/>
              <a:buAutoNum type="arabicParenR"/>
            </a:pPr>
            <a:r>
              <a:rPr lang="en-US" sz="1800" dirty="0" smtClean="0">
                <a:solidFill>
                  <a:srgbClr val="FF0000"/>
                </a:solidFill>
              </a:rPr>
              <a:t>- </a:t>
            </a:r>
            <a:r>
              <a:rPr lang="en-US" sz="1800" dirty="0" err="1" smtClean="0">
                <a:solidFill>
                  <a:srgbClr val="FF0000"/>
                </a:solidFill>
              </a:rPr>
              <a:t>Judul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buku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0392" lvl="1" indent="-45720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- </a:t>
            </a:r>
            <a:r>
              <a:rPr lang="en-US" sz="1800" dirty="0" err="1" smtClean="0">
                <a:solidFill>
                  <a:srgbClr val="FF0000"/>
                </a:solidFill>
              </a:rPr>
              <a:t>Judul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artikel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nama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jurnal</a:t>
            </a:r>
            <a:r>
              <a:rPr lang="en-US" sz="1800" dirty="0" smtClean="0">
                <a:solidFill>
                  <a:srgbClr val="FF0000"/>
                </a:solidFill>
              </a:rPr>
              <a:t>  vol. No./</a:t>
            </a:r>
            <a:r>
              <a:rPr lang="en-US" sz="1800" dirty="0" err="1" smtClean="0">
                <a:solidFill>
                  <a:srgbClr val="FF0000"/>
                </a:solidFill>
              </a:rPr>
              <a:t>majalah</a:t>
            </a:r>
            <a:r>
              <a:rPr lang="en-US" sz="1800" dirty="0" smtClean="0">
                <a:solidFill>
                  <a:srgbClr val="FF0000"/>
                </a:solidFill>
              </a:rPr>
              <a:t>/</a:t>
            </a:r>
            <a:r>
              <a:rPr lang="en-US" sz="1800" dirty="0" err="1" smtClean="0">
                <a:solidFill>
                  <a:srgbClr val="FF0000"/>
                </a:solidFill>
              </a:rPr>
              <a:t>surat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kabar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0392" lvl="1" indent="-45720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- </a:t>
            </a:r>
            <a:r>
              <a:rPr lang="en-US" sz="1800" dirty="0" err="1" smtClean="0">
                <a:solidFill>
                  <a:srgbClr val="FF0000"/>
                </a:solidFill>
              </a:rPr>
              <a:t>Judul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esai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err="1" smtClean="0">
                <a:solidFill>
                  <a:srgbClr val="FF0000"/>
                </a:solidFill>
              </a:rPr>
              <a:t>nama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buku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kumpulan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esai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850392" lvl="1" indent="-45720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	- </a:t>
            </a:r>
            <a:r>
              <a:rPr lang="en-US" sz="1800" dirty="0" err="1" smtClean="0">
                <a:solidFill>
                  <a:srgbClr val="FF0000"/>
                </a:solidFill>
              </a:rPr>
              <a:t>Judul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karangan</a:t>
            </a:r>
            <a:r>
              <a:rPr lang="en-US" sz="1800" dirty="0" smtClean="0">
                <a:solidFill>
                  <a:srgbClr val="FF0000"/>
                </a:solidFill>
              </a:rPr>
              <a:t> / </a:t>
            </a:r>
            <a:r>
              <a:rPr lang="en-US" sz="1800" dirty="0" err="1" smtClean="0">
                <a:solidFill>
                  <a:srgbClr val="FF0000"/>
                </a:solidFill>
              </a:rPr>
              <a:t>penjelasan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kata</a:t>
            </a:r>
            <a:r>
              <a:rPr lang="en-US" sz="1800" dirty="0" smtClean="0">
                <a:solidFill>
                  <a:srgbClr val="FF0000"/>
                </a:solidFill>
              </a:rPr>
              <a:t> (</a:t>
            </a:r>
            <a:r>
              <a:rPr lang="en-US" sz="1800" dirty="0" err="1" smtClean="0">
                <a:solidFill>
                  <a:srgbClr val="FF0000"/>
                </a:solidFill>
              </a:rPr>
              <a:t>istilah</a:t>
            </a:r>
            <a:r>
              <a:rPr lang="en-US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 err="1" smtClean="0">
                <a:solidFill>
                  <a:srgbClr val="FF0000"/>
                </a:solidFill>
              </a:rPr>
              <a:t>nama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ensiklopedia</a:t>
            </a:r>
            <a:r>
              <a:rPr lang="en-US" sz="1800" dirty="0" smtClean="0"/>
              <a:t>.</a:t>
            </a:r>
          </a:p>
          <a:p>
            <a:pPr marL="850392" lvl="1" indent="-457200">
              <a:buFont typeface="+mj-lt"/>
              <a:buAutoNum type="arabicParenR" startAt="3"/>
            </a:pPr>
            <a:r>
              <a:rPr lang="en-US" sz="1800" dirty="0" err="1" smtClean="0">
                <a:solidFill>
                  <a:srgbClr val="00B050"/>
                </a:solidFill>
              </a:rPr>
              <a:t>Nama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kota</a:t>
            </a:r>
            <a:r>
              <a:rPr lang="en-US" sz="1800" dirty="0" smtClean="0">
                <a:solidFill>
                  <a:srgbClr val="00B050"/>
                </a:solidFill>
              </a:rPr>
              <a:t> -&gt; </a:t>
            </a:r>
            <a:r>
              <a:rPr lang="en-US" sz="1800" dirty="0" err="1" smtClean="0">
                <a:solidFill>
                  <a:srgbClr val="00B050"/>
                </a:solidFill>
              </a:rPr>
              <a:t>titik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</a:rPr>
              <a:t>dua</a:t>
            </a:r>
            <a:r>
              <a:rPr lang="en-US" sz="1800" dirty="0" smtClean="0">
                <a:solidFill>
                  <a:srgbClr val="00B050"/>
                </a:solidFill>
              </a:rPr>
              <a:t> ( : )</a:t>
            </a:r>
          </a:p>
          <a:p>
            <a:pPr marL="850392" lvl="1" indent="-457200">
              <a:buFont typeface="+mj-lt"/>
              <a:buAutoNum type="arabicParenR" startAt="3"/>
            </a:pPr>
            <a:r>
              <a:rPr lang="en-US" sz="1800" dirty="0" err="1" smtClean="0">
                <a:solidFill>
                  <a:srgbClr val="FFFF00"/>
                </a:solidFill>
              </a:rPr>
              <a:t>Nama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penerbit</a:t>
            </a:r>
            <a:r>
              <a:rPr lang="en-US" sz="1800" dirty="0" smtClean="0">
                <a:solidFill>
                  <a:srgbClr val="FFFF00"/>
                </a:solidFill>
              </a:rPr>
              <a:t> -&gt; </a:t>
            </a:r>
            <a:r>
              <a:rPr lang="en-US" sz="1800" dirty="0" err="1" smtClean="0">
                <a:solidFill>
                  <a:srgbClr val="FFFF00"/>
                </a:solidFill>
              </a:rPr>
              <a:t>Koma</a:t>
            </a:r>
            <a:endParaRPr lang="en-US" sz="1800" dirty="0" smtClean="0">
              <a:solidFill>
                <a:srgbClr val="FFFF00"/>
              </a:solidFill>
            </a:endParaRPr>
          </a:p>
          <a:p>
            <a:pPr marL="850392" lvl="1" indent="-457200">
              <a:buFont typeface="+mj-lt"/>
              <a:buAutoNum type="arabicParenR" startAt="3"/>
            </a:pPr>
            <a:r>
              <a:rPr lang="en-US" sz="1800" dirty="0" err="1" smtClean="0">
                <a:solidFill>
                  <a:srgbClr val="7030A0"/>
                </a:solidFill>
              </a:rPr>
              <a:t>Tahun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</a:rPr>
              <a:t>penerbitan</a:t>
            </a:r>
            <a:r>
              <a:rPr lang="en-US" sz="1800" dirty="0" smtClean="0">
                <a:solidFill>
                  <a:srgbClr val="7030A0"/>
                </a:solidFill>
              </a:rPr>
              <a:t> -&gt; </a:t>
            </a:r>
            <a:r>
              <a:rPr lang="en-US" sz="1800" dirty="0" err="1" smtClean="0">
                <a:solidFill>
                  <a:srgbClr val="7030A0"/>
                </a:solidFill>
              </a:rPr>
              <a:t>titik</a:t>
            </a:r>
            <a:endParaRPr lang="en-US" sz="1800" dirty="0" smtClean="0">
              <a:solidFill>
                <a:srgbClr val="7030A0"/>
              </a:solidFill>
            </a:endParaRPr>
          </a:p>
          <a:p>
            <a:pPr marL="850392" lvl="1" indent="-457200">
              <a:buNone/>
            </a:pPr>
            <a:endParaRPr lang="en-US" dirty="0" smtClean="0"/>
          </a:p>
          <a:p>
            <a:pPr marL="850392" lvl="1" indent="-45720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1472" y="4643446"/>
            <a:ext cx="792961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r>
              <a:rPr lang="en-US" dirty="0" smtClean="0"/>
              <a:t>Allen, Edward David, and Rebecca M. </a:t>
            </a:r>
            <a:r>
              <a:rPr lang="en-US" dirty="0" err="1" smtClean="0"/>
              <a:t>Valette</a:t>
            </a:r>
            <a:r>
              <a:rPr lang="en-US" dirty="0" smtClean="0"/>
              <a:t>, </a:t>
            </a:r>
            <a:r>
              <a:rPr lang="en-US" i="1" dirty="0" smtClean="0"/>
              <a:t>Classroom Technique : Foreign 	Language and English as a second Language</a:t>
            </a:r>
            <a:r>
              <a:rPr lang="en-US" dirty="0" smtClean="0"/>
              <a:t>, New York : </a:t>
            </a:r>
            <a:r>
              <a:rPr lang="en-US" dirty="0" err="1" smtClean="0"/>
              <a:t>harcourt</a:t>
            </a:r>
            <a:r>
              <a:rPr lang="en-US" dirty="0" smtClean="0"/>
              <a:t> 	</a:t>
            </a:r>
            <a:r>
              <a:rPr lang="en-US" dirty="0" err="1" smtClean="0"/>
              <a:t>javanich</a:t>
            </a:r>
            <a:r>
              <a:rPr lang="en-US" dirty="0" smtClean="0"/>
              <a:t>, Inc., 1977.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286644" y="2285992"/>
            <a:ext cx="500066" cy="11430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58148" y="2643182"/>
            <a:ext cx="103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-&gt; </a:t>
            </a:r>
            <a:r>
              <a:rPr lang="en-US" dirty="0" err="1" smtClean="0"/>
              <a:t>Koma</a:t>
            </a:r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flipV="1">
            <a:off x="642910" y="3714752"/>
            <a:ext cx="4714908" cy="1785950"/>
          </a:xfrm>
          <a:prstGeom prst="bentConnector3">
            <a:avLst>
              <a:gd name="adj1" fmla="val 9576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429256" y="3571876"/>
            <a:ext cx="428628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14942" y="5500702"/>
            <a:ext cx="3071834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1571604" y="3929066"/>
            <a:ext cx="6357982" cy="1857388"/>
          </a:xfrm>
          <a:prstGeom prst="bentConnector3">
            <a:avLst>
              <a:gd name="adj1" fmla="val 6955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608115" y="4822041"/>
            <a:ext cx="135732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8001024" y="3786190"/>
            <a:ext cx="428628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6072198" y="4429132"/>
            <a:ext cx="1428760" cy="1357322"/>
          </a:xfrm>
          <a:prstGeom prst="bentConnector3">
            <a:avLst>
              <a:gd name="adj1" fmla="val 68773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572396" y="4214818"/>
            <a:ext cx="357190" cy="357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29" name="Elbow Connector 28"/>
          <p:cNvCxnSpPr/>
          <p:nvPr/>
        </p:nvCxnSpPr>
        <p:spPr>
          <a:xfrm rot="10800000" flipV="1">
            <a:off x="6357950" y="5786454"/>
            <a:ext cx="1785950" cy="928694"/>
          </a:xfrm>
          <a:prstGeom prst="bentConnector3">
            <a:avLst>
              <a:gd name="adj1" fmla="val 56144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>
            <a:off x="1571604" y="6072206"/>
            <a:ext cx="4357718" cy="642942"/>
          </a:xfrm>
          <a:prstGeom prst="bentConnector3">
            <a:avLst>
              <a:gd name="adj1" fmla="val 30975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3000364" y="6072206"/>
            <a:ext cx="1000132" cy="357190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000760" y="6500834"/>
            <a:ext cx="357190" cy="3571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143372" y="6215082"/>
            <a:ext cx="357190" cy="3571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7" grpId="0"/>
      <p:bldP spid="13" grpId="0" animBg="1"/>
      <p:bldP spid="21" grpId="0" animBg="1"/>
      <p:bldP spid="25" grpId="0" animBg="1"/>
      <p:bldP spid="3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Bibliografi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7929618" cy="3286148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bibliografi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: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C000"/>
                </a:solidFill>
              </a:rPr>
              <a:t>Nama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pengarang</a:t>
            </a:r>
            <a:r>
              <a:rPr lang="en-US" dirty="0" smtClean="0">
                <a:solidFill>
                  <a:srgbClr val="FFC000"/>
                </a:solidFill>
              </a:rPr>
              <a:t> -&gt; ( . ) </a:t>
            </a:r>
            <a:r>
              <a:rPr lang="en-US" dirty="0" err="1" smtClean="0">
                <a:solidFill>
                  <a:srgbClr val="FFC000"/>
                </a:solidFill>
              </a:rPr>
              <a:t>Titik</a:t>
            </a:r>
            <a:endParaRPr lang="en-US" dirty="0" smtClean="0">
              <a:solidFill>
                <a:srgbClr val="FFC000"/>
              </a:solidFill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Tahun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terbitan</a:t>
            </a:r>
            <a:r>
              <a:rPr lang="en-US" dirty="0" smtClean="0">
                <a:solidFill>
                  <a:srgbClr val="FF0000"/>
                </a:solidFill>
              </a:rPr>
              <a:t> -&gt; ( . ) </a:t>
            </a:r>
            <a:r>
              <a:rPr lang="en-US" dirty="0" err="1" smtClean="0">
                <a:solidFill>
                  <a:srgbClr val="FF0000"/>
                </a:solidFill>
              </a:rPr>
              <a:t>Titik</a:t>
            </a:r>
            <a:endParaRPr lang="en-US" dirty="0" smtClean="0">
              <a:solidFill>
                <a:srgbClr val="FF0000"/>
              </a:solidFill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Judul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karangan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marL="850392" lvl="1" indent="-457200">
              <a:buNone/>
            </a:pPr>
            <a:r>
              <a:rPr lang="en-US" dirty="0" smtClean="0">
                <a:solidFill>
                  <a:srgbClr val="00B050"/>
                </a:solidFill>
              </a:rPr>
              <a:t>	( </a:t>
            </a:r>
            <a:r>
              <a:rPr lang="en-US" dirty="0" err="1" smtClean="0">
                <a:solidFill>
                  <a:srgbClr val="00B050"/>
                </a:solidFill>
              </a:rPr>
              <a:t>buku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jurnal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majalah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kumpulan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esai</a:t>
            </a:r>
            <a:r>
              <a:rPr lang="en-US" dirty="0" smtClean="0">
                <a:solidFill>
                  <a:srgbClr val="00B050"/>
                </a:solidFill>
              </a:rPr>
              <a:t> ) -&gt; ( . )</a:t>
            </a:r>
            <a:r>
              <a:rPr lang="en-US" dirty="0" err="1" smtClean="0">
                <a:solidFill>
                  <a:srgbClr val="00B050"/>
                </a:solidFill>
              </a:rPr>
              <a:t>Titik</a:t>
            </a:r>
            <a:endParaRPr lang="en-US" dirty="0" smtClean="0">
              <a:solidFill>
                <a:srgbClr val="00B050"/>
              </a:solidFill>
            </a:endParaRPr>
          </a:p>
          <a:p>
            <a:pPr marL="850392" lvl="1" indent="-457200">
              <a:buFont typeface="+mj-lt"/>
              <a:buAutoNum type="arabicPeriod" startAt="4"/>
            </a:pPr>
            <a:r>
              <a:rPr lang="en-US" dirty="0" err="1" smtClean="0">
                <a:solidFill>
                  <a:srgbClr val="0070C0"/>
                </a:solidFill>
              </a:rPr>
              <a:t>Nama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kota</a:t>
            </a:r>
            <a:r>
              <a:rPr lang="en-US" dirty="0" smtClean="0">
                <a:solidFill>
                  <a:srgbClr val="0070C0"/>
                </a:solidFill>
              </a:rPr>
              <a:t> -&gt; ( : ) </a:t>
            </a:r>
            <a:r>
              <a:rPr lang="en-US" dirty="0" err="1" smtClean="0">
                <a:solidFill>
                  <a:srgbClr val="0070C0"/>
                </a:solidFill>
              </a:rPr>
              <a:t>Titik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dua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850392" lvl="1" indent="-457200">
              <a:buFont typeface="+mj-lt"/>
              <a:buAutoNum type="arabicPeriod" startAt="4"/>
            </a:pPr>
            <a:r>
              <a:rPr lang="en-US" dirty="0" err="1" smtClean="0">
                <a:solidFill>
                  <a:srgbClr val="7030A0"/>
                </a:solidFill>
              </a:rPr>
              <a:t>Nama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penerbit</a:t>
            </a:r>
            <a:r>
              <a:rPr lang="en-US" dirty="0" smtClean="0">
                <a:solidFill>
                  <a:srgbClr val="7030A0"/>
                </a:solidFill>
              </a:rPr>
              <a:t> -&gt; ( . ) </a:t>
            </a:r>
            <a:r>
              <a:rPr lang="en-US" dirty="0" err="1" smtClean="0">
                <a:solidFill>
                  <a:srgbClr val="7030A0"/>
                </a:solidFill>
              </a:rPr>
              <a:t>Titik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786322"/>
            <a:ext cx="792961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endParaRPr lang="en-US" dirty="0" smtClean="0"/>
          </a:p>
          <a:p>
            <a:r>
              <a:rPr lang="en-US" dirty="0" smtClean="0"/>
              <a:t>Allen, Edward David, and Rebecca </a:t>
            </a:r>
            <a:r>
              <a:rPr lang="en-US" dirty="0" err="1" smtClean="0"/>
              <a:t>M.Valette</a:t>
            </a:r>
            <a:r>
              <a:rPr lang="en-US" dirty="0" smtClean="0"/>
              <a:t>. 1977</a:t>
            </a:r>
            <a:r>
              <a:rPr lang="en-US" i="1" dirty="0" smtClean="0"/>
              <a:t>. Classroom Technique : Foreign Language and English as a second Language</a:t>
            </a:r>
            <a:r>
              <a:rPr lang="en-US" dirty="0" smtClean="0"/>
              <a:t>. New York : Harcourt </a:t>
            </a:r>
            <a:r>
              <a:rPr lang="en-US" dirty="0" err="1" smtClean="0"/>
              <a:t>Javanich</a:t>
            </a:r>
            <a:r>
              <a:rPr lang="en-US" dirty="0" smtClean="0"/>
              <a:t>, Inc.</a:t>
            </a:r>
          </a:p>
          <a:p>
            <a:endParaRPr lang="en-US" dirty="0" smtClean="0"/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500034" y="3929066"/>
            <a:ext cx="6000792" cy="1714512"/>
          </a:xfrm>
          <a:prstGeom prst="bentConnector3">
            <a:avLst>
              <a:gd name="adj1" fmla="val 74584"/>
            </a:avLst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5000628" y="4643446"/>
            <a:ext cx="1071570" cy="1000132"/>
          </a:xfrm>
          <a:prstGeom prst="bentConnector3">
            <a:avLst>
              <a:gd name="adj1" fmla="val 45449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572264" y="3714752"/>
            <a:ext cx="428628" cy="3571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143636" y="4429132"/>
            <a:ext cx="500066" cy="3571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571472" y="4286256"/>
            <a:ext cx="7072362" cy="1643074"/>
          </a:xfrm>
          <a:prstGeom prst="bentConnector3">
            <a:avLst>
              <a:gd name="adj1" fmla="val 72928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715272" y="4071942"/>
            <a:ext cx="428628" cy="3571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572132" y="5643578"/>
            <a:ext cx="2428892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7464445" y="5107793"/>
            <a:ext cx="1072364" cy="79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86446" y="592933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5857884" y="4643446"/>
            <a:ext cx="221457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072330" y="3357562"/>
            <a:ext cx="357190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54" name="Elbow Connector 53"/>
          <p:cNvCxnSpPr/>
          <p:nvPr/>
        </p:nvCxnSpPr>
        <p:spPr>
          <a:xfrm>
            <a:off x="571472" y="6215082"/>
            <a:ext cx="4286280" cy="142876"/>
          </a:xfrm>
          <a:prstGeom prst="bentConnector3">
            <a:avLst>
              <a:gd name="adj1" fmla="val 30089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 rot="10800000" flipV="1">
            <a:off x="5429256" y="5929329"/>
            <a:ext cx="2357454" cy="428628"/>
          </a:xfrm>
          <a:prstGeom prst="bentConnector3">
            <a:avLst>
              <a:gd name="adj1" fmla="val 39657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929190" y="6143644"/>
            <a:ext cx="428628" cy="3571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18" grpId="0" animBg="1"/>
      <p:bldP spid="19" grpId="0" animBg="1"/>
      <p:bldP spid="28" grpId="0" animBg="1"/>
      <p:bldP spid="44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KONVENSI NASKAH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err="1" smtClean="0"/>
              <a:t>Persyaratan</a:t>
            </a:r>
            <a:r>
              <a:rPr lang="en-US" dirty="0" smtClean="0"/>
              <a:t> formal yang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pelengkap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kebiasaan-kebiasaan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kepenulisan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persyaratan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konvensi</a:t>
            </a:r>
            <a:r>
              <a:rPr lang="en-US" i="1" dirty="0" smtClean="0"/>
              <a:t> </a:t>
            </a:r>
            <a:r>
              <a:rPr lang="en-US" i="1" dirty="0" err="1" smtClean="0"/>
              <a:t>naskah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Konvensi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, </a:t>
            </a:r>
            <a:r>
              <a:rPr lang="en-US" dirty="0" err="1" smtClean="0"/>
              <a:t>aturan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lazim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disepakati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Konvensi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lazim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aturan</a:t>
            </a:r>
            <a:r>
              <a:rPr lang="en-US" dirty="0" smtClean="0"/>
              <a:t> </a:t>
            </a:r>
            <a:r>
              <a:rPr lang="en-US" dirty="0" err="1" smtClean="0"/>
              <a:t>pengetikan</a:t>
            </a:r>
            <a:r>
              <a:rPr lang="en-US" dirty="0" smtClean="0"/>
              <a:t>, </a:t>
            </a:r>
            <a:r>
              <a:rPr lang="en-US" dirty="0" err="1" smtClean="0"/>
              <a:t>pengorganisasian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pengorganisasian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pelengkap</a:t>
            </a:r>
            <a:r>
              <a:rPr lang="en-US" dirty="0" smtClean="0"/>
              <a:t>, </a:t>
            </a:r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Bibliografi</a:t>
            </a:r>
            <a:endParaRPr lang="en-US" dirty="0"/>
          </a:p>
        </p:txBody>
      </p:sp>
      <p:pic>
        <p:nvPicPr>
          <p:cNvPr id="4" name="Content Placeholder 3" descr="daftar pustaka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1"/>
            <a:ext cx="4429156" cy="2428892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8596" y="4429132"/>
            <a:ext cx="785818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Arifin</a:t>
            </a:r>
            <a:r>
              <a:rPr lang="en-US" dirty="0" smtClean="0"/>
              <a:t>, E. </a:t>
            </a:r>
            <a:r>
              <a:rPr lang="en-US" dirty="0" err="1" smtClean="0"/>
              <a:t>Zaenal</a:t>
            </a:r>
            <a:r>
              <a:rPr lang="en-US" dirty="0" smtClean="0"/>
              <a:t>, </a:t>
            </a:r>
            <a:r>
              <a:rPr lang="en-US" dirty="0" err="1" smtClean="0"/>
              <a:t>Widjono</a:t>
            </a:r>
            <a:r>
              <a:rPr lang="en-US" dirty="0" smtClean="0"/>
              <a:t> </a:t>
            </a:r>
            <a:r>
              <a:rPr lang="en-US" dirty="0" err="1" smtClean="0"/>
              <a:t>dkk</a:t>
            </a:r>
            <a:r>
              <a:rPr lang="en-US" i="1" dirty="0" smtClean="0"/>
              <a:t>, </a:t>
            </a:r>
            <a:r>
              <a:rPr lang="en-US" i="1" dirty="0" err="1" smtClean="0"/>
              <a:t>Dasar-Dasar</a:t>
            </a:r>
            <a:r>
              <a:rPr lang="en-US" i="1" dirty="0" smtClean="0"/>
              <a:t> </a:t>
            </a:r>
            <a:r>
              <a:rPr lang="en-US" i="1" dirty="0" err="1" smtClean="0"/>
              <a:t>Penulisan</a:t>
            </a:r>
            <a:r>
              <a:rPr lang="en-US" i="1" dirty="0" smtClean="0"/>
              <a:t> </a:t>
            </a:r>
            <a:r>
              <a:rPr lang="en-US" i="1" dirty="0" err="1" smtClean="0"/>
              <a:t>Karya</a:t>
            </a:r>
            <a:r>
              <a:rPr lang="en-US" i="1" dirty="0" smtClean="0"/>
              <a:t> </a:t>
            </a:r>
            <a:r>
              <a:rPr lang="en-US" i="1" dirty="0" err="1" smtClean="0"/>
              <a:t>Ilmiah</a:t>
            </a:r>
            <a:r>
              <a:rPr lang="en-US" dirty="0" smtClean="0"/>
              <a:t>, Jakarta : </a:t>
            </a:r>
            <a:r>
              <a:rPr lang="en-US" dirty="0" err="1" smtClean="0"/>
              <a:t>Grasindo</a:t>
            </a:r>
            <a:r>
              <a:rPr lang="en-US" dirty="0" smtClean="0"/>
              <a:t>, 1999.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000504"/>
            <a:ext cx="16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pertama</a:t>
            </a:r>
            <a:r>
              <a:rPr lang="en-US" dirty="0" smtClean="0"/>
              <a:t> 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5357826"/>
            <a:ext cx="14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kedua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5857892"/>
            <a:ext cx="792961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Arifin</a:t>
            </a:r>
            <a:r>
              <a:rPr lang="en-US" dirty="0" smtClean="0"/>
              <a:t>, E. </a:t>
            </a:r>
            <a:r>
              <a:rPr lang="en-US" dirty="0" err="1" smtClean="0"/>
              <a:t>Zaenal</a:t>
            </a:r>
            <a:r>
              <a:rPr lang="en-US" dirty="0" smtClean="0"/>
              <a:t>, </a:t>
            </a:r>
            <a:r>
              <a:rPr lang="en-US" dirty="0" err="1" smtClean="0"/>
              <a:t>Widjono</a:t>
            </a:r>
            <a:r>
              <a:rPr lang="en-US" dirty="0" smtClean="0"/>
              <a:t> </a:t>
            </a:r>
            <a:r>
              <a:rPr lang="en-US" dirty="0" err="1" smtClean="0"/>
              <a:t>dkk</a:t>
            </a:r>
            <a:r>
              <a:rPr lang="en-US" dirty="0" smtClean="0"/>
              <a:t>. 1999. </a:t>
            </a:r>
            <a:r>
              <a:rPr lang="en-US" i="1" smtClean="0"/>
              <a:t>Dasar-Dasar</a:t>
            </a:r>
            <a:r>
              <a:rPr lang="en-US" i="1" dirty="0" smtClean="0"/>
              <a:t> </a:t>
            </a:r>
            <a:r>
              <a:rPr lang="en-US" i="1" dirty="0" err="1" smtClean="0"/>
              <a:t>Penulisan</a:t>
            </a:r>
            <a:r>
              <a:rPr lang="en-US" i="1" dirty="0" smtClean="0"/>
              <a:t> </a:t>
            </a:r>
            <a:r>
              <a:rPr lang="en-US" i="1" dirty="0" err="1" smtClean="0"/>
              <a:t>Karya</a:t>
            </a:r>
            <a:r>
              <a:rPr lang="en-US" i="1" dirty="0" smtClean="0"/>
              <a:t> </a:t>
            </a:r>
            <a:r>
              <a:rPr lang="en-US" i="1" dirty="0" err="1" smtClean="0"/>
              <a:t>Ilmiah</a:t>
            </a:r>
            <a:r>
              <a:rPr lang="en-US" dirty="0" smtClean="0"/>
              <a:t>. Jakarta : </a:t>
            </a:r>
            <a:r>
              <a:rPr lang="en-US" dirty="0" err="1" smtClean="0"/>
              <a:t>Grasindo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Ketentuan-ketentuan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penulisan</a:t>
            </a:r>
            <a:r>
              <a:rPr lang="en-US" sz="3600" dirty="0" smtClean="0"/>
              <a:t> </a:t>
            </a:r>
            <a:r>
              <a:rPr lang="en-US" sz="3600" dirty="0" err="1" smtClean="0"/>
              <a:t>daftar</a:t>
            </a:r>
            <a:r>
              <a:rPr lang="en-US" sz="3600" dirty="0" smtClean="0"/>
              <a:t> </a:t>
            </a:r>
            <a:r>
              <a:rPr lang="en-US" sz="3600" dirty="0" err="1" smtClean="0"/>
              <a:t>pustaka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28802"/>
            <a:ext cx="8643998" cy="47149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Jika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judul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buku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disusun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oleh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dua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pengarang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pengarang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kedua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perlu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dibalik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Jika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buku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disusun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oleh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banyak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orang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pengarang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pertama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dicantumkan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setelahnya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diberi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keterangan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err="1" smtClean="0">
                <a:latin typeface="Aparajita" pitchFamily="34" charset="0"/>
                <a:cs typeface="Aparajita" pitchFamily="34" charset="0"/>
              </a:rPr>
              <a:t>dkk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kawan-kawan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atau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bisa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juga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menggunakan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singkatan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et al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(et all).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Jika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buku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itu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merupakan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editorial (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bunga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rampai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),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editor yang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dipakai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dibelakangnya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diberi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keterangan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i="1" dirty="0" smtClean="0">
                <a:latin typeface="Aparajita" pitchFamily="34" charset="0"/>
                <a:cs typeface="Aparajita" pitchFamily="34" charset="0"/>
              </a:rPr>
              <a:t>ed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‘editor’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gelar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pengarang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lazimnya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dituliskan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Daftar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pustaka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disusun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secara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alfabetis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berdasarkan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urutan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huruf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awal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nama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belakang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pengarang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lvl="0"/>
            <a:r>
              <a:rPr lang="en-US" dirty="0" err="1" smtClean="0">
                <a:latin typeface="Aparajita" pitchFamily="34" charset="0"/>
                <a:cs typeface="Aparajita" pitchFamily="34" charset="0"/>
              </a:rPr>
              <a:t>Tidak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menyebutkan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jumlah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. (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seperti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dirty="0" err="1" smtClean="0">
                <a:latin typeface="Aparajita" pitchFamily="34" charset="0"/>
                <a:cs typeface="Aparajita" pitchFamily="34" charset="0"/>
              </a:rPr>
              <a:t>rujukan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 )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Lampiran</a:t>
            </a:r>
            <a:r>
              <a:rPr lang="en-US" b="1" dirty="0" smtClean="0"/>
              <a:t> ( </a:t>
            </a:r>
            <a:r>
              <a:rPr lang="en-US" b="1" dirty="0" err="1" smtClean="0"/>
              <a:t>Apendix</a:t>
            </a:r>
            <a:r>
              <a:rPr lang="en-US" b="1" dirty="0" smtClean="0"/>
              <a:t>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Lampiran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kelengkapan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dirty="0" err="1" smtClean="0"/>
              <a:t>memperjelas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sitesis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Lampiran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Hal-</a:t>
            </a:r>
            <a:r>
              <a:rPr lang="en-US" sz="3600" dirty="0" err="1" smtClean="0"/>
              <a:t>hal</a:t>
            </a:r>
            <a:r>
              <a:rPr lang="en-US" sz="3600" dirty="0" smtClean="0"/>
              <a:t> yang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diperhatikan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menyusun</a:t>
            </a:r>
            <a:r>
              <a:rPr lang="en-US" sz="3600" dirty="0" smtClean="0"/>
              <a:t> </a:t>
            </a:r>
            <a:r>
              <a:rPr lang="en-US" sz="3600" dirty="0" err="1" smtClean="0"/>
              <a:t>lampiran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715436" cy="5000660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70000"/>
              </a:lnSpc>
            </a:pPr>
            <a:r>
              <a:rPr lang="en-US" sz="2700" dirty="0" err="1" smtClean="0"/>
              <a:t>Bagian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ditempatkan</a:t>
            </a:r>
            <a:r>
              <a:rPr lang="en-US" sz="2700" dirty="0" smtClean="0"/>
              <a:t> </a:t>
            </a:r>
            <a:r>
              <a:rPr lang="en-US" sz="2700" dirty="0" err="1" smtClean="0"/>
              <a:t>sesudah</a:t>
            </a:r>
            <a:r>
              <a:rPr lang="en-US" sz="2700" dirty="0" smtClean="0"/>
              <a:t> </a:t>
            </a:r>
            <a:r>
              <a:rPr lang="en-US" sz="2700" dirty="0" err="1" smtClean="0"/>
              <a:t>daftar</a:t>
            </a:r>
            <a:r>
              <a:rPr lang="en-US" sz="2700" dirty="0" smtClean="0"/>
              <a:t> </a:t>
            </a:r>
            <a:r>
              <a:rPr lang="en-US" sz="2700" dirty="0" err="1" smtClean="0"/>
              <a:t>pustaka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penulisan</a:t>
            </a:r>
            <a:r>
              <a:rPr lang="en-US" sz="2700" dirty="0" smtClean="0"/>
              <a:t> </a:t>
            </a:r>
            <a:r>
              <a:rPr lang="en-US" sz="2700" dirty="0" err="1" smtClean="0"/>
              <a:t>judul</a:t>
            </a:r>
            <a:r>
              <a:rPr lang="en-US" sz="2700" dirty="0" smtClean="0"/>
              <a:t>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err="1" smtClean="0"/>
              <a:t>tajuk</a:t>
            </a:r>
            <a:r>
              <a:rPr lang="en-US" sz="2700" dirty="0" smtClean="0"/>
              <a:t> LAMPIRAN (</a:t>
            </a:r>
            <a:r>
              <a:rPr lang="en-US" sz="2700" dirty="0" err="1" smtClean="0"/>
              <a:t>kapital</a:t>
            </a:r>
            <a:r>
              <a:rPr lang="en-US" sz="2700" dirty="0" smtClean="0"/>
              <a:t>)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halaman</a:t>
            </a:r>
            <a:r>
              <a:rPr lang="en-US" sz="2700" dirty="0" smtClean="0"/>
              <a:t> </a:t>
            </a:r>
            <a:r>
              <a:rPr lang="en-US" sz="2700" dirty="0" err="1" smtClean="0"/>
              <a:t>tersendiri</a:t>
            </a:r>
            <a:r>
              <a:rPr lang="en-US" sz="27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n-US" sz="2700" dirty="0" err="1" smtClean="0"/>
              <a:t>Isi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diletakan</a:t>
            </a:r>
            <a:r>
              <a:rPr lang="en-US" sz="2700" dirty="0" smtClean="0"/>
              <a:t> </a:t>
            </a:r>
            <a:r>
              <a:rPr lang="en-US" sz="2700" dirty="0" err="1" smtClean="0"/>
              <a:t>setelah</a:t>
            </a:r>
            <a:r>
              <a:rPr lang="en-US" sz="2700" dirty="0" smtClean="0"/>
              <a:t> </a:t>
            </a:r>
            <a:r>
              <a:rPr lang="en-US" sz="2700" dirty="0" err="1" smtClean="0"/>
              <a:t>halaman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diberi</a:t>
            </a:r>
            <a:r>
              <a:rPr lang="en-US" sz="2700" dirty="0" smtClean="0"/>
              <a:t> </a:t>
            </a:r>
            <a:r>
              <a:rPr lang="en-US" sz="2700" dirty="0" err="1" smtClean="0"/>
              <a:t>nomor</a:t>
            </a:r>
            <a:r>
              <a:rPr lang="en-US" sz="2700" dirty="0" smtClean="0"/>
              <a:t> </a:t>
            </a:r>
            <a:r>
              <a:rPr lang="en-US" sz="2700" dirty="0" err="1" smtClean="0"/>
              <a:t>urut</a:t>
            </a:r>
            <a:r>
              <a:rPr lang="en-US" sz="2700" dirty="0" smtClean="0"/>
              <a:t> (</a:t>
            </a:r>
            <a:r>
              <a:rPr lang="en-US" sz="2700" dirty="0" err="1" smtClean="0"/>
              <a:t>angka</a:t>
            </a:r>
            <a:r>
              <a:rPr lang="en-US" sz="2700" dirty="0" smtClean="0"/>
              <a:t> Arab) </a:t>
            </a:r>
            <a:r>
              <a:rPr lang="en-US" sz="2700" dirty="0" err="1" smtClean="0"/>
              <a:t>jika</a:t>
            </a:r>
            <a:r>
              <a:rPr lang="en-US" sz="2700" dirty="0" smtClean="0"/>
              <a:t> </a:t>
            </a:r>
            <a:r>
              <a:rPr lang="en-US" sz="2700" dirty="0" err="1" smtClean="0"/>
              <a:t>isi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jenis</a:t>
            </a:r>
            <a:r>
              <a:rPr lang="en-US" sz="2700" dirty="0" smtClean="0"/>
              <a:t> </a:t>
            </a:r>
            <a:r>
              <a:rPr lang="en-US" sz="2700" dirty="0" err="1" smtClean="0"/>
              <a:t>lebih</a:t>
            </a:r>
            <a:r>
              <a:rPr lang="en-US" sz="2700" dirty="0" smtClean="0"/>
              <a:t> </a:t>
            </a:r>
            <a:r>
              <a:rPr lang="en-US" sz="2700" dirty="0" err="1" smtClean="0"/>
              <a:t>dari</a:t>
            </a:r>
            <a:r>
              <a:rPr lang="en-US" sz="2700" dirty="0" smtClean="0"/>
              <a:t> </a:t>
            </a:r>
            <a:r>
              <a:rPr lang="en-US" sz="2700" dirty="0" err="1" smtClean="0"/>
              <a:t>satu</a:t>
            </a:r>
            <a:r>
              <a:rPr lang="en-US" sz="27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n-US" sz="2700" dirty="0" err="1" smtClean="0"/>
              <a:t>Keterangan</a:t>
            </a:r>
            <a:r>
              <a:rPr lang="en-US" sz="2700" dirty="0" smtClean="0"/>
              <a:t> yang </a:t>
            </a:r>
            <a:r>
              <a:rPr lang="en-US" sz="2700" dirty="0" err="1" smtClean="0"/>
              <a:t>dapat</a:t>
            </a:r>
            <a:r>
              <a:rPr lang="en-US" sz="2700" dirty="0" smtClean="0"/>
              <a:t> </a:t>
            </a:r>
            <a:r>
              <a:rPr lang="en-US" sz="2700" dirty="0" err="1" smtClean="0"/>
              <a:t>dilampirkan</a:t>
            </a:r>
            <a:r>
              <a:rPr lang="en-US" sz="2700" dirty="0" smtClean="0"/>
              <a:t> </a:t>
            </a:r>
            <a:r>
              <a:rPr lang="en-US" sz="2700" dirty="0" err="1" smtClean="0"/>
              <a:t>bergantung</a:t>
            </a:r>
            <a:r>
              <a:rPr lang="en-US" sz="2700" dirty="0" smtClean="0"/>
              <a:t> </a:t>
            </a:r>
            <a:r>
              <a:rPr lang="en-US" sz="2700" dirty="0" err="1" smtClean="0"/>
              <a:t>pada</a:t>
            </a:r>
            <a:r>
              <a:rPr lang="en-US" sz="2700" dirty="0" smtClean="0"/>
              <a:t> </a:t>
            </a:r>
            <a:r>
              <a:rPr lang="en-US" sz="2700" dirty="0" err="1" smtClean="0"/>
              <a:t>jenis</a:t>
            </a:r>
            <a:r>
              <a:rPr lang="en-US" sz="2700" dirty="0" smtClean="0"/>
              <a:t>, </a:t>
            </a:r>
            <a:r>
              <a:rPr lang="en-US" sz="2700" dirty="0" err="1" smtClean="0"/>
              <a:t>sifat</a:t>
            </a:r>
            <a:r>
              <a:rPr lang="en-US" sz="2700" dirty="0" smtClean="0"/>
              <a:t>,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tujuan</a:t>
            </a:r>
            <a:r>
              <a:rPr lang="en-US" sz="2700" dirty="0" smtClean="0"/>
              <a:t> </a:t>
            </a:r>
            <a:r>
              <a:rPr lang="en-US" sz="2700" dirty="0" err="1" smtClean="0"/>
              <a:t>karya</a:t>
            </a:r>
            <a:r>
              <a:rPr lang="en-US" sz="2700" dirty="0" smtClean="0"/>
              <a:t> </a:t>
            </a:r>
            <a:r>
              <a:rPr lang="en-US" sz="2700" dirty="0" err="1" smtClean="0"/>
              <a:t>ilmiah</a:t>
            </a:r>
            <a:r>
              <a:rPr lang="en-US" sz="27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n-US" sz="2700" dirty="0" smtClean="0"/>
              <a:t>Yang </a:t>
            </a:r>
            <a:r>
              <a:rPr lang="en-US" sz="2700" dirty="0" err="1" smtClean="0"/>
              <a:t>dapat</a:t>
            </a:r>
            <a:r>
              <a:rPr lang="en-US" sz="2700" dirty="0" smtClean="0"/>
              <a:t> </a:t>
            </a:r>
            <a:r>
              <a:rPr lang="en-US" sz="2700" dirty="0" err="1" smtClean="0"/>
              <a:t>dimasukan</a:t>
            </a:r>
            <a:r>
              <a:rPr lang="en-US" sz="2700" dirty="0" smtClean="0"/>
              <a:t> </a:t>
            </a:r>
            <a:r>
              <a:rPr lang="en-US" sz="2700" dirty="0" err="1" smtClean="0"/>
              <a:t>kedalam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, </a:t>
            </a:r>
            <a:r>
              <a:rPr lang="en-US" sz="2700" dirty="0" err="1" smtClean="0"/>
              <a:t>adalah</a:t>
            </a:r>
            <a:r>
              <a:rPr lang="en-US" sz="2700" dirty="0" smtClean="0"/>
              <a:t> </a:t>
            </a:r>
            <a:r>
              <a:rPr lang="en-US" sz="2700" dirty="0" err="1" smtClean="0"/>
              <a:t>korpus</a:t>
            </a:r>
            <a:r>
              <a:rPr lang="en-US" sz="2700" dirty="0" smtClean="0"/>
              <a:t> data </a:t>
            </a:r>
            <a:r>
              <a:rPr lang="en-US" sz="2700" dirty="0" err="1" smtClean="0"/>
              <a:t>kuisioner</a:t>
            </a:r>
            <a:r>
              <a:rPr lang="en-US" sz="2700" dirty="0" smtClean="0"/>
              <a:t>, </a:t>
            </a:r>
            <a:r>
              <a:rPr lang="en-US" sz="2700" dirty="0" err="1" smtClean="0"/>
              <a:t>tes</a:t>
            </a:r>
            <a:r>
              <a:rPr lang="en-US" sz="2700" dirty="0" smtClean="0"/>
              <a:t>, </a:t>
            </a:r>
            <a:r>
              <a:rPr lang="en-US" sz="2700" dirty="0" err="1" smtClean="0"/>
              <a:t>peta</a:t>
            </a:r>
            <a:r>
              <a:rPr lang="en-US" sz="2700" dirty="0" smtClean="0"/>
              <a:t>, </a:t>
            </a:r>
            <a:r>
              <a:rPr lang="en-US" sz="2700" dirty="0" err="1" smtClean="0"/>
              <a:t>tabel</a:t>
            </a:r>
            <a:r>
              <a:rPr lang="en-US" sz="2700" dirty="0" smtClean="0"/>
              <a:t>, diagram, </a:t>
            </a:r>
            <a:r>
              <a:rPr lang="en-US" sz="2700" dirty="0" err="1" smtClean="0"/>
              <a:t>gambar</a:t>
            </a:r>
            <a:r>
              <a:rPr lang="en-US" sz="2700" dirty="0" smtClean="0"/>
              <a:t>, </a:t>
            </a:r>
            <a:r>
              <a:rPr lang="en-US" sz="2700" dirty="0" err="1" smtClean="0"/>
              <a:t>foto</a:t>
            </a:r>
            <a:r>
              <a:rPr lang="en-US" sz="2700" dirty="0" smtClean="0"/>
              <a:t> </a:t>
            </a:r>
            <a:r>
              <a:rPr lang="en-US" sz="2700" dirty="0" err="1" smtClean="0"/>
              <a:t>transkripsi</a:t>
            </a:r>
            <a:r>
              <a:rPr lang="en-US" sz="2700" dirty="0" smtClean="0"/>
              <a:t>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err="1" smtClean="0"/>
              <a:t>transliterasi</a:t>
            </a:r>
            <a:r>
              <a:rPr lang="en-US" sz="2700" dirty="0" smtClean="0"/>
              <a:t>, instrument </a:t>
            </a:r>
            <a:r>
              <a:rPr lang="en-US" sz="2700" dirty="0" err="1" smtClean="0"/>
              <a:t>penelitian</a:t>
            </a:r>
            <a:r>
              <a:rPr lang="en-US" sz="2700" dirty="0" smtClean="0"/>
              <a:t>, </a:t>
            </a:r>
            <a:r>
              <a:rPr lang="en-US" sz="2700" dirty="0" err="1" smtClean="0"/>
              <a:t>wawancara</a:t>
            </a:r>
            <a:r>
              <a:rPr lang="en-US" sz="2700" dirty="0" smtClean="0"/>
              <a:t>, </a:t>
            </a:r>
            <a:r>
              <a:rPr lang="en-US" sz="2700" dirty="0" err="1" smtClean="0"/>
              <a:t>grafik</a:t>
            </a:r>
            <a:r>
              <a:rPr lang="en-US" sz="2700" dirty="0" smtClean="0"/>
              <a:t>,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sumber</a:t>
            </a:r>
            <a:r>
              <a:rPr lang="en-US" sz="2700" dirty="0" smtClean="0"/>
              <a:t> lain.</a:t>
            </a:r>
          </a:p>
          <a:p>
            <a:pPr lvl="0">
              <a:lnSpc>
                <a:spcPct val="170000"/>
              </a:lnSpc>
            </a:pPr>
            <a:r>
              <a:rPr lang="en-US" sz="2700" dirty="0" err="1" smtClean="0"/>
              <a:t>Sebagai</a:t>
            </a:r>
            <a:r>
              <a:rPr lang="en-US" sz="2700" dirty="0" smtClean="0"/>
              <a:t> </a:t>
            </a:r>
            <a:r>
              <a:rPr lang="en-US" sz="2700" dirty="0" err="1" smtClean="0"/>
              <a:t>pelengkap</a:t>
            </a:r>
            <a:r>
              <a:rPr lang="en-US" sz="2700" dirty="0" smtClean="0"/>
              <a:t> </a:t>
            </a:r>
            <a:r>
              <a:rPr lang="en-US" sz="2700" dirty="0" err="1" smtClean="0"/>
              <a:t>karangan</a:t>
            </a:r>
            <a:r>
              <a:rPr lang="en-US" sz="2700" dirty="0" smtClean="0"/>
              <a:t> (</a:t>
            </a:r>
            <a:r>
              <a:rPr lang="en-US" sz="2700" dirty="0" err="1" smtClean="0"/>
              <a:t>bagian</a:t>
            </a:r>
            <a:r>
              <a:rPr lang="en-US" sz="2700" dirty="0" smtClean="0"/>
              <a:t> </a:t>
            </a:r>
            <a:r>
              <a:rPr lang="en-US" sz="2700" dirty="0" err="1" smtClean="0"/>
              <a:t>penutup</a:t>
            </a:r>
            <a:r>
              <a:rPr lang="en-US" sz="2700" dirty="0" smtClean="0"/>
              <a:t>) </a:t>
            </a:r>
            <a:r>
              <a:rPr lang="en-US" sz="2700" dirty="0" err="1" smtClean="0"/>
              <a:t>bahan</a:t>
            </a:r>
            <a:r>
              <a:rPr lang="en-US" sz="2700" dirty="0" smtClean="0"/>
              <a:t> </a:t>
            </a:r>
            <a:r>
              <a:rPr lang="en-US" sz="2700" dirty="0" err="1" smtClean="0"/>
              <a:t>informasi</a:t>
            </a:r>
            <a:r>
              <a:rPr lang="en-US" sz="2700" dirty="0" smtClean="0"/>
              <a:t> </a:t>
            </a:r>
            <a:r>
              <a:rPr lang="en-US" sz="2700" dirty="0" err="1" smtClean="0"/>
              <a:t>sedikit</a:t>
            </a:r>
            <a:r>
              <a:rPr lang="en-US" sz="2700" dirty="0" smtClean="0"/>
              <a:t> </a:t>
            </a:r>
            <a:r>
              <a:rPr lang="en-US" sz="2700" dirty="0" err="1" smtClean="0"/>
              <a:t>lebih</a:t>
            </a:r>
            <a:r>
              <a:rPr lang="en-US" sz="2700" dirty="0" smtClean="0"/>
              <a:t> </a:t>
            </a:r>
            <a:r>
              <a:rPr lang="en-US" sz="2700" dirty="0" err="1" smtClean="0"/>
              <a:t>panjang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banyak</a:t>
            </a:r>
            <a:r>
              <a:rPr lang="en-US" sz="2700" dirty="0" smtClean="0"/>
              <a:t> </a:t>
            </a:r>
            <a:r>
              <a:rPr lang="en-US" sz="2700" dirty="0" err="1" smtClean="0"/>
              <a:t>serta</a:t>
            </a:r>
            <a:r>
              <a:rPr lang="en-US" sz="2700" dirty="0" smtClean="0"/>
              <a:t> </a:t>
            </a:r>
            <a:r>
              <a:rPr lang="en-US" sz="2700" dirty="0" err="1" smtClean="0"/>
              <a:t>cukup</a:t>
            </a:r>
            <a:r>
              <a:rPr lang="en-US" sz="2700" dirty="0" smtClean="0"/>
              <a:t> </a:t>
            </a:r>
            <a:r>
              <a:rPr lang="en-US" sz="2700" dirty="0" err="1" smtClean="0"/>
              <a:t>penting</a:t>
            </a:r>
            <a:r>
              <a:rPr lang="en-US" sz="2700" dirty="0" smtClean="0"/>
              <a:t> </a:t>
            </a:r>
            <a:r>
              <a:rPr lang="en-US" sz="2700" dirty="0" err="1" smtClean="0"/>
              <a:t>sehingga</a:t>
            </a:r>
            <a:r>
              <a:rPr lang="en-US" sz="2700" dirty="0" smtClean="0"/>
              <a:t> </a:t>
            </a:r>
            <a:r>
              <a:rPr lang="en-US" sz="2700" dirty="0" err="1" smtClean="0"/>
              <a:t>mengganggu</a:t>
            </a:r>
            <a:r>
              <a:rPr lang="en-US" sz="2700" dirty="0" smtClean="0"/>
              <a:t> </a:t>
            </a:r>
            <a:r>
              <a:rPr lang="en-US" sz="2700" dirty="0" err="1" smtClean="0"/>
              <a:t>bila</a:t>
            </a:r>
            <a:r>
              <a:rPr lang="en-US" sz="2700" dirty="0" smtClean="0"/>
              <a:t> </a:t>
            </a:r>
            <a:r>
              <a:rPr lang="en-US" sz="2700" dirty="0" err="1" smtClean="0"/>
              <a:t>ditempatkan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isi</a:t>
            </a:r>
            <a:r>
              <a:rPr lang="en-US" sz="2700" dirty="0" smtClean="0"/>
              <a:t>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err="1" smtClean="0"/>
              <a:t>sebenarnya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karangan</a:t>
            </a:r>
            <a:r>
              <a:rPr lang="en-US" sz="27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n-US" sz="2700" dirty="0" err="1" smtClean="0"/>
              <a:t>Korpus</a:t>
            </a:r>
            <a:r>
              <a:rPr lang="en-US" sz="2700" dirty="0" smtClean="0"/>
              <a:t> data yang </a:t>
            </a:r>
            <a:r>
              <a:rPr lang="en-US" sz="2700" dirty="0" err="1" smtClean="0"/>
              <a:t>ada</a:t>
            </a:r>
            <a:r>
              <a:rPr lang="en-US" sz="2700" dirty="0" smtClean="0"/>
              <a:t> </a:t>
            </a:r>
            <a:r>
              <a:rPr lang="en-US" sz="2700" dirty="0" err="1" smtClean="0"/>
              <a:t>ada</a:t>
            </a:r>
            <a:r>
              <a:rPr lang="en-US" sz="2700" dirty="0" smtClean="0"/>
              <a:t> </a:t>
            </a:r>
            <a:r>
              <a:rPr lang="en-US" sz="2700" dirty="0" err="1" smtClean="0"/>
              <a:t>dalam</a:t>
            </a:r>
            <a:r>
              <a:rPr lang="en-US" sz="2700" dirty="0" smtClean="0"/>
              <a:t> </a:t>
            </a: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harus</a:t>
            </a:r>
            <a:r>
              <a:rPr lang="en-US" sz="2700" dirty="0" smtClean="0"/>
              <a:t> </a:t>
            </a:r>
            <a:r>
              <a:rPr lang="en-US" sz="2700" dirty="0" err="1" smtClean="0"/>
              <a:t>mengacu</a:t>
            </a:r>
            <a:r>
              <a:rPr lang="en-US" sz="2700" dirty="0" smtClean="0"/>
              <a:t> </a:t>
            </a:r>
            <a:r>
              <a:rPr lang="en-US" sz="2700" dirty="0" err="1" smtClean="0"/>
              <a:t>kepada</a:t>
            </a:r>
            <a:r>
              <a:rPr lang="en-US" sz="2700" dirty="0" smtClean="0"/>
              <a:t> </a:t>
            </a:r>
            <a:r>
              <a:rPr lang="en-US" sz="2700" dirty="0" err="1" smtClean="0"/>
              <a:t>bab</a:t>
            </a:r>
            <a:r>
              <a:rPr lang="en-US" sz="2700" dirty="0" smtClean="0"/>
              <a:t> </a:t>
            </a:r>
            <a:r>
              <a:rPr lang="en-US" sz="2700" dirty="0" err="1" smtClean="0"/>
              <a:t>isi</a:t>
            </a:r>
            <a:r>
              <a:rPr lang="en-US" sz="2700" dirty="0" smtClean="0"/>
              <a:t> </a:t>
            </a:r>
            <a:r>
              <a:rPr lang="en-US" sz="2700" dirty="0" err="1" smtClean="0"/>
              <a:t>karangan</a:t>
            </a:r>
            <a:r>
              <a:rPr lang="en-US" sz="27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n-US" sz="2700" dirty="0" err="1" smtClean="0"/>
              <a:t>Lampiran</a:t>
            </a:r>
            <a:r>
              <a:rPr lang="en-US" sz="2700" dirty="0" smtClean="0"/>
              <a:t> </a:t>
            </a:r>
            <a:r>
              <a:rPr lang="en-US" sz="2700" dirty="0" err="1" smtClean="0"/>
              <a:t>ini</a:t>
            </a:r>
            <a:r>
              <a:rPr lang="en-US" sz="2700" dirty="0" smtClean="0"/>
              <a:t> </a:t>
            </a:r>
            <a:r>
              <a:rPr lang="en-US" sz="2700" dirty="0" err="1" smtClean="0"/>
              <a:t>berfungsi</a:t>
            </a:r>
            <a:r>
              <a:rPr lang="en-US" sz="2700" dirty="0" smtClean="0"/>
              <a:t> </a:t>
            </a:r>
            <a:r>
              <a:rPr lang="en-US" sz="2700" dirty="0" err="1" smtClean="0"/>
              <a:t>sebagai</a:t>
            </a:r>
            <a:r>
              <a:rPr lang="en-US" sz="2700" dirty="0" smtClean="0"/>
              <a:t> </a:t>
            </a:r>
            <a:r>
              <a:rPr lang="en-US" sz="2700" dirty="0" err="1" smtClean="0"/>
              <a:t>sumber</a:t>
            </a:r>
            <a:r>
              <a:rPr lang="en-US" sz="2700" dirty="0" smtClean="0"/>
              <a:t> </a:t>
            </a:r>
            <a:r>
              <a:rPr lang="en-US" sz="2700" dirty="0" err="1" smtClean="0"/>
              <a:t>informasi</a:t>
            </a:r>
            <a:r>
              <a:rPr lang="en-US" sz="2700" dirty="0" smtClean="0"/>
              <a:t> yang </a:t>
            </a:r>
            <a:r>
              <a:rPr lang="en-US" sz="2700" dirty="0" err="1" smtClean="0"/>
              <a:t>lebih</a:t>
            </a:r>
            <a:r>
              <a:rPr lang="en-US" sz="2700" dirty="0" smtClean="0"/>
              <a:t> </a:t>
            </a:r>
            <a:r>
              <a:rPr lang="en-US" sz="2700" dirty="0" err="1" smtClean="0"/>
              <a:t>tinggi</a:t>
            </a:r>
            <a:r>
              <a:rPr lang="en-US" sz="2700" dirty="0" smtClean="0"/>
              <a:t> </a:t>
            </a:r>
            <a:r>
              <a:rPr lang="en-US" sz="2700" dirty="0" err="1" smtClean="0"/>
              <a:t>mendasar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mendetail</a:t>
            </a:r>
            <a:r>
              <a:rPr lang="en-US" sz="27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dirty="0" err="1" smtClean="0"/>
              <a:t>Indeks</a:t>
            </a:r>
            <a:endParaRPr lang="en-US" dirty="0"/>
          </a:p>
        </p:txBody>
      </p:sp>
      <p:pic>
        <p:nvPicPr>
          <p:cNvPr id="4" name="Content Placeholder 3" descr="inde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1"/>
            <a:ext cx="3500462" cy="5160867"/>
          </a:xfr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6314" y="2000240"/>
            <a:ext cx="34290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Ø"/>
            </a:pP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	</a:t>
            </a:r>
            <a:r>
              <a:rPr lang="en-US" dirty="0" err="1" smtClean="0"/>
              <a:t>istilah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	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alfabetis</a:t>
            </a:r>
            <a:r>
              <a:rPr lang="en-US" dirty="0" smtClean="0"/>
              <a:t> 	(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abjad</a:t>
            </a:r>
            <a:r>
              <a:rPr lang="en-US" dirty="0" smtClean="0"/>
              <a:t>). </a:t>
            </a:r>
          </a:p>
          <a:p>
            <a:pPr>
              <a:buFont typeface="Wingdings"/>
              <a:buChar char="Ø"/>
            </a:pPr>
            <a:r>
              <a:rPr lang="en-US" dirty="0" err="1" smtClean="0"/>
              <a:t>Penulisan</a:t>
            </a:r>
            <a:r>
              <a:rPr lang="en-US" dirty="0" smtClean="0"/>
              <a:t> 	</a:t>
            </a:r>
            <a:r>
              <a:rPr lang="en-US" dirty="0" err="1" smtClean="0"/>
              <a:t>indeks</a:t>
            </a:r>
            <a:r>
              <a:rPr lang="en-US" dirty="0" smtClean="0"/>
              <a:t> 	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	</a:t>
            </a:r>
            <a:r>
              <a:rPr lang="en-US" dirty="0" err="1" smtClean="0"/>
              <a:t>halaman</a:t>
            </a:r>
            <a:r>
              <a:rPr lang="en-US" dirty="0" smtClean="0"/>
              <a:t> yang 	</a:t>
            </a:r>
            <a:r>
              <a:rPr lang="en-US" dirty="0" err="1" smtClean="0"/>
              <a:t>mencantumkan</a:t>
            </a:r>
            <a:r>
              <a:rPr lang="en-US" dirty="0" smtClean="0"/>
              <a:t> 	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	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>
              <a:buFont typeface="Wingdings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	</a:t>
            </a:r>
            <a:r>
              <a:rPr lang="en-US" dirty="0" err="1" smtClean="0"/>
              <a:t>memudahkan</a:t>
            </a:r>
            <a:r>
              <a:rPr lang="en-US" dirty="0" smtClean="0"/>
              <a:t> 	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	</a:t>
            </a:r>
            <a:r>
              <a:rPr lang="en-US" dirty="0" err="1" smtClean="0"/>
              <a:t>penggunaannya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	</a:t>
            </a:r>
            <a:r>
              <a:rPr lang="en-US" dirty="0" err="1" smtClean="0"/>
              <a:t>bahasan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Hal-</a:t>
            </a:r>
            <a:r>
              <a:rPr lang="en-US" sz="3100" b="1" dirty="0" err="1" smtClean="0"/>
              <a:t>hal</a:t>
            </a:r>
            <a:r>
              <a:rPr lang="en-US" sz="3100" b="1" dirty="0" smtClean="0"/>
              <a:t> yang </a:t>
            </a:r>
            <a:r>
              <a:rPr lang="en-US" sz="3100" b="1" dirty="0" err="1" smtClean="0"/>
              <a:t>harus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diperhatikan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dalam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penyusunan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indeks</a:t>
            </a:r>
            <a:r>
              <a:rPr lang="en-US" sz="3100" b="1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643026"/>
            <a:ext cx="8786874" cy="4643494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disusun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naskah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karangan</a:t>
            </a:r>
            <a:r>
              <a:rPr lang="en-US" sz="2400" dirty="0" smtClean="0"/>
              <a:t> </a:t>
            </a:r>
            <a:r>
              <a:rPr lang="en-US" sz="2400" dirty="0" err="1" smtClean="0"/>
              <a:t>siap</a:t>
            </a:r>
            <a:r>
              <a:rPr lang="en-US" sz="2400" dirty="0" smtClean="0"/>
              <a:t> </a:t>
            </a:r>
            <a:r>
              <a:rPr lang="en-US" sz="2400" dirty="0" err="1" smtClean="0"/>
              <a:t>dicetak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dijilid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disusun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alfabetis</a:t>
            </a:r>
            <a:r>
              <a:rPr lang="en-US" sz="2400" dirty="0" smtClean="0"/>
              <a:t>,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perhuruf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mengacu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tercantum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pemisah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koma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memuat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,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kunci</a:t>
            </a:r>
            <a:r>
              <a:rPr lang="en-US" sz="2400" dirty="0" smtClean="0"/>
              <a:t> </a:t>
            </a:r>
            <a:r>
              <a:rPr lang="en-US" sz="2400" dirty="0" err="1" smtClean="0"/>
              <a:t>topik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halamanteks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dibubuhi</a:t>
            </a:r>
            <a:r>
              <a:rPr lang="en-US" sz="2400" dirty="0" smtClean="0"/>
              <a:t> </a:t>
            </a:r>
            <a:r>
              <a:rPr lang="en-US" sz="2400" dirty="0" err="1" smtClean="0"/>
              <a:t>makna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ejaan</a:t>
            </a:r>
            <a:r>
              <a:rPr lang="en-US" sz="2400" dirty="0" smtClean="0"/>
              <a:t>, </a:t>
            </a:r>
            <a:r>
              <a:rPr lang="en-US" sz="2400" dirty="0" err="1" smtClean="0"/>
              <a:t>khususnya</a:t>
            </a:r>
            <a:r>
              <a:rPr lang="en-US" sz="2400" dirty="0" smtClean="0"/>
              <a:t> capital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indeks</a:t>
            </a:r>
            <a:r>
              <a:rPr lang="en-US" sz="2400" dirty="0" smtClean="0"/>
              <a:t> </a:t>
            </a:r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topik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   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seberapa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penguasaan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ketepatan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Hal-</a:t>
            </a:r>
            <a:r>
              <a:rPr lang="en-US" sz="3100" dirty="0" err="1" smtClean="0"/>
              <a:t>hal</a:t>
            </a:r>
            <a:r>
              <a:rPr lang="en-US" sz="3100" dirty="0" smtClean="0"/>
              <a:t> yang </a:t>
            </a:r>
            <a:r>
              <a:rPr lang="en-US" sz="3100" dirty="0" err="1" smtClean="0"/>
              <a:t>harus</a:t>
            </a:r>
            <a:r>
              <a:rPr lang="en-US" sz="3100" dirty="0" smtClean="0"/>
              <a:t> </a:t>
            </a:r>
            <a:r>
              <a:rPr lang="en-US" sz="3100" dirty="0" err="1" smtClean="0"/>
              <a:t>diperhatikan</a:t>
            </a:r>
            <a:r>
              <a:rPr lang="en-US" sz="3100" dirty="0" smtClean="0"/>
              <a:t> </a:t>
            </a:r>
            <a:r>
              <a:rPr lang="en-US" sz="3100" dirty="0" err="1" smtClean="0"/>
              <a:t>dalam</a:t>
            </a:r>
            <a:r>
              <a:rPr lang="en-US" sz="3100" dirty="0" smtClean="0"/>
              <a:t> </a:t>
            </a:r>
            <a:r>
              <a:rPr lang="en-US" sz="3100" dirty="0" err="1" smtClean="0"/>
              <a:t>penyusunan</a:t>
            </a:r>
            <a:r>
              <a:rPr lang="en-US" sz="3100" dirty="0" smtClean="0"/>
              <a:t> </a:t>
            </a:r>
            <a:r>
              <a:rPr lang="en-US" sz="3100" dirty="0" err="1" smtClean="0"/>
              <a:t>indeks</a:t>
            </a:r>
            <a:r>
              <a:rPr lang="en-US" sz="3100" dirty="0" smtClean="0"/>
              <a:t> 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786874" cy="4643494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Indeks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(</a:t>
            </a:r>
            <a:r>
              <a:rPr lang="en-US" sz="2000" dirty="0" err="1" smtClean="0"/>
              <a:t>bab</a:t>
            </a:r>
            <a:r>
              <a:rPr lang="en-US" sz="2000" dirty="0" smtClean="0"/>
              <a:t>) </a:t>
            </a:r>
            <a:r>
              <a:rPr lang="en-US" sz="2000" dirty="0" err="1" smtClean="0"/>
              <a:t>pendahuluan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(</a:t>
            </a:r>
            <a:r>
              <a:rPr lang="en-US" sz="2000" dirty="0" err="1" smtClean="0"/>
              <a:t>bab</a:t>
            </a:r>
            <a:r>
              <a:rPr lang="en-US" sz="2000" dirty="0" smtClean="0"/>
              <a:t>) </a:t>
            </a:r>
            <a:r>
              <a:rPr lang="en-US" sz="2000" dirty="0" err="1" smtClean="0"/>
              <a:t>kesimpulan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Jarak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baris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indeks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</a:t>
            </a:r>
            <a:r>
              <a:rPr lang="en-US" sz="2000" dirty="0" smtClean="0"/>
              <a:t> </a:t>
            </a:r>
            <a:r>
              <a:rPr lang="en-US" sz="2000" dirty="0" err="1" smtClean="0"/>
              <a:t>kelompok</a:t>
            </a:r>
            <a:r>
              <a:rPr lang="en-US" sz="2000" dirty="0" smtClean="0"/>
              <a:t> </a:t>
            </a:r>
            <a:r>
              <a:rPr lang="en-US" sz="2000" dirty="0" err="1" smtClean="0"/>
              <a:t>berjarak</a:t>
            </a:r>
            <a:r>
              <a:rPr lang="en-US" sz="2000" dirty="0" smtClean="0"/>
              <a:t> 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spasi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skripsi</a:t>
            </a:r>
            <a:r>
              <a:rPr lang="en-US" sz="2000" dirty="0" smtClean="0"/>
              <a:t>, </a:t>
            </a:r>
            <a:r>
              <a:rPr lang="en-US" sz="2000" dirty="0" err="1" smtClean="0"/>
              <a:t>tesis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disertasi</a:t>
            </a:r>
            <a:r>
              <a:rPr lang="en-US" sz="2000" dirty="0" smtClean="0"/>
              <a:t>, </a:t>
            </a:r>
            <a:r>
              <a:rPr lang="en-US" sz="2000" dirty="0" err="1" smtClean="0"/>
              <a:t>indeks</a:t>
            </a:r>
            <a:r>
              <a:rPr lang="en-US" sz="2000" dirty="0" smtClean="0"/>
              <a:t>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duaa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indeks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(</a:t>
            </a:r>
            <a:r>
              <a:rPr lang="en-US" sz="2000" dirty="0" err="1" smtClean="0"/>
              <a:t>berdiri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indek</a:t>
            </a:r>
            <a:r>
              <a:rPr lang="en-US" sz="2000" dirty="0" smtClean="0"/>
              <a:t> </a:t>
            </a:r>
            <a:r>
              <a:rPr lang="en-US" sz="2000" dirty="0" err="1" smtClean="0"/>
              <a:t>pokok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Indeks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tulisan</a:t>
            </a:r>
            <a:r>
              <a:rPr lang="en-US" sz="2000" dirty="0" smtClean="0"/>
              <a:t> INDEKS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ditempatkan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tersendiri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Penulisan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orang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dibalik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 startAt="5"/>
            </a:pP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:</a:t>
            </a:r>
          </a:p>
          <a:p>
            <a:pPr marL="342900" lvl="0" indent="-342900">
              <a:buNone/>
            </a:pPr>
            <a:r>
              <a:rPr lang="en-US" sz="2000" dirty="0" smtClean="0"/>
              <a:t>	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Polemik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: 15, 26, 55, 56,60,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79.</a:t>
            </a:r>
          </a:p>
          <a:p>
            <a:pPr marL="342900" indent="-342900">
              <a:buNone/>
            </a:pP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	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Kata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Polemik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dalam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contoh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di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atas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ditemukan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pada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halaman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15, 26, 55, 56, 60,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79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dan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pegertiannya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dapat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dipahami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melalui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US" sz="2000" dirty="0" err="1" smtClean="0">
                <a:latin typeface="Aparajita" pitchFamily="34" charset="0"/>
                <a:cs typeface="Aparajita" pitchFamily="34" charset="0"/>
              </a:rPr>
              <a:t>kalimatnya</a:t>
            </a:r>
            <a:r>
              <a:rPr lang="en-US" sz="20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gakbasi.com/wp-content/uploads/2013/04/motivasi-dir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69341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Dari </a:t>
            </a:r>
            <a:r>
              <a:rPr lang="en-US" sz="2800" dirty="0" err="1" smtClean="0"/>
              <a:t>segi</a:t>
            </a:r>
            <a:r>
              <a:rPr lang="en-US" sz="2800" dirty="0" smtClean="0"/>
              <a:t> </a:t>
            </a:r>
            <a:r>
              <a:rPr lang="en-US" sz="2800" dirty="0" err="1" smtClean="0"/>
              <a:t>persyaratan</a:t>
            </a:r>
            <a:r>
              <a:rPr lang="en-US" sz="2800" dirty="0" smtClean="0"/>
              <a:t> formal,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dibedakan</a:t>
            </a:r>
            <a:r>
              <a:rPr lang="en-US" sz="2800" dirty="0" smtClean="0"/>
              <a:t> </a:t>
            </a:r>
            <a:r>
              <a:rPr lang="en-US" sz="2800" dirty="0" err="1" smtClean="0"/>
              <a:t>lagi</a:t>
            </a:r>
            <a:r>
              <a:rPr lang="en-US" sz="2800" dirty="0" smtClean="0"/>
              <a:t> </a:t>
            </a:r>
            <a:r>
              <a:rPr lang="en-US" sz="2800" dirty="0" err="1" smtClean="0"/>
              <a:t>karya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Formal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Yang </a:t>
            </a:r>
            <a:r>
              <a:rPr lang="en-US" sz="2000" dirty="0" err="1" smtClean="0"/>
              <a:t>dimaksud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formal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semua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persyaratan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lahiriah</a:t>
            </a:r>
            <a:r>
              <a:rPr lang="en-US" sz="2000" b="1" i="1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dituntut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konvensi</a:t>
            </a:r>
            <a:r>
              <a:rPr lang="en-US" sz="2000" dirty="0" smtClean="0"/>
              <a:t>.</a:t>
            </a:r>
          </a:p>
          <a:p>
            <a:pPr lvl="1">
              <a:buFont typeface="Wingdings" pitchFamily="2" charset="2"/>
              <a:buChar char="v"/>
            </a:pPr>
            <a:endParaRPr lang="en-US" sz="2000" dirty="0" smtClean="0"/>
          </a:p>
          <a:p>
            <a:r>
              <a:rPr lang="en-US" sz="2000" dirty="0" smtClean="0"/>
              <a:t>Semi – formal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/>
              <a:t>Semi-formal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karangan</a:t>
            </a:r>
            <a:r>
              <a:rPr lang="en-US" sz="2000" dirty="0" smtClean="0"/>
              <a:t> </a:t>
            </a:r>
            <a:r>
              <a:rPr lang="en-US" sz="2000" b="1" i="1" dirty="0" err="1" smtClean="0"/>
              <a:t>tidak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memenuhi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semua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persyaratan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lahiriah</a:t>
            </a:r>
            <a:r>
              <a:rPr lang="en-US" sz="2000" b="1" i="1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dituntut</a:t>
            </a:r>
            <a:r>
              <a:rPr lang="en-US" sz="2000" dirty="0" smtClean="0"/>
              <a:t> </a:t>
            </a:r>
            <a:r>
              <a:rPr lang="en-US" sz="2000" dirty="0" err="1" smtClean="0"/>
              <a:t>konvensi</a:t>
            </a:r>
            <a:r>
              <a:rPr lang="en-US" sz="2000" dirty="0" smtClean="0"/>
              <a:t>.</a:t>
            </a:r>
          </a:p>
          <a:p>
            <a:pPr marL="850392" lvl="1" indent="-457200">
              <a:buNone/>
            </a:pPr>
            <a:endParaRPr lang="en-US" sz="2000" b="1" dirty="0" smtClean="0"/>
          </a:p>
          <a:p>
            <a:r>
              <a:rPr lang="en-US" sz="2000" dirty="0" smtClean="0"/>
              <a:t>Non – formal</a:t>
            </a:r>
          </a:p>
          <a:p>
            <a:pPr lvl="1">
              <a:buFont typeface="Wingdings" pitchFamily="2" charset="2"/>
              <a:buChar char="v"/>
            </a:pPr>
            <a:r>
              <a:rPr lang="en-US" sz="1800" dirty="0" smtClean="0"/>
              <a:t>Non-formal </a:t>
            </a:r>
            <a:r>
              <a:rPr lang="en-US" sz="1800" dirty="0" err="1" smtClean="0"/>
              <a:t>yaitu</a:t>
            </a:r>
            <a:r>
              <a:rPr lang="en-US" sz="1800" dirty="0" smtClean="0"/>
              <a:t> </a:t>
            </a:r>
            <a:r>
              <a:rPr lang="en-US" sz="1800" dirty="0" err="1" smtClean="0"/>
              <a:t>bila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sebuah</a:t>
            </a:r>
            <a:r>
              <a:rPr lang="en-US" sz="1800" dirty="0" smtClean="0"/>
              <a:t> </a:t>
            </a:r>
            <a:r>
              <a:rPr lang="en-US" sz="1800" dirty="0" err="1" smtClean="0"/>
              <a:t>karangan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tidak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memenuhi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syarat-syarat</a:t>
            </a:r>
            <a:r>
              <a:rPr lang="en-US" sz="1800" dirty="0" smtClean="0"/>
              <a:t> </a:t>
            </a:r>
            <a:r>
              <a:rPr lang="en-US" sz="1800" dirty="0" err="1" smtClean="0"/>
              <a:t>formalnya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785817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err="1">
                <a:latin typeface="Aharoni" pitchFamily="2" charset="-79"/>
                <a:cs typeface="Aharoni" pitchFamily="2" charset="-79"/>
              </a:rPr>
              <a:t>Unsur-unsur</a:t>
            </a:r>
            <a:r>
              <a:rPr lang="en-US" sz="27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err="1">
                <a:latin typeface="Aharoni" pitchFamily="2" charset="-79"/>
                <a:cs typeface="Aharoni" pitchFamily="2" charset="-79"/>
              </a:rPr>
              <a:t>dalam</a:t>
            </a:r>
            <a:r>
              <a:rPr lang="en-US" sz="27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err="1">
                <a:latin typeface="Aharoni" pitchFamily="2" charset="-79"/>
                <a:cs typeface="Aharoni" pitchFamily="2" charset="-79"/>
              </a:rPr>
              <a:t>Penulisan</a:t>
            </a:r>
            <a:r>
              <a:rPr lang="en-US" sz="27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err="1">
                <a:latin typeface="Aharoni" pitchFamily="2" charset="-79"/>
                <a:cs typeface="Aharoni" pitchFamily="2" charset="-79"/>
              </a:rPr>
              <a:t>Sebuah</a:t>
            </a:r>
            <a:r>
              <a:rPr lang="en-US" sz="27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700" dirty="0" err="1">
                <a:latin typeface="Aharoni" pitchFamily="2" charset="-79"/>
                <a:cs typeface="Aharoni" pitchFamily="2" charset="-79"/>
              </a:rPr>
              <a:t>Karangan</a:t>
            </a:r>
            <a:r>
              <a:rPr lang="en-US" sz="2700" dirty="0">
                <a:latin typeface="Aharoni" pitchFamily="2" charset="-79"/>
                <a:cs typeface="Aharoni" pitchFamily="2" charset="-79"/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785794"/>
            <a:ext cx="7643866" cy="585789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/>
              <a:t>A.    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Pelengkap</a:t>
            </a:r>
            <a:r>
              <a:rPr lang="en-US" b="1" dirty="0"/>
              <a:t> </a:t>
            </a:r>
            <a:r>
              <a:rPr lang="en-US" b="1" dirty="0" err="1"/>
              <a:t>Pendahuluan</a:t>
            </a:r>
            <a:endParaRPr lang="en-US" b="1" dirty="0"/>
          </a:p>
          <a:p>
            <a:pPr lvl="1" algn="l"/>
            <a:r>
              <a:rPr lang="en-US" dirty="0"/>
              <a:t>a. 	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Pendahuluan</a:t>
            </a:r>
            <a:r>
              <a:rPr lang="en-US" dirty="0"/>
              <a:t> (</a:t>
            </a:r>
            <a:r>
              <a:rPr lang="en-US" i="1" dirty="0" err="1"/>
              <a:t>Judul</a:t>
            </a:r>
            <a:r>
              <a:rPr lang="en-US" i="1" dirty="0"/>
              <a:t> </a:t>
            </a:r>
            <a:r>
              <a:rPr lang="en-US" i="1" dirty="0" err="1"/>
              <a:t>Sampul</a:t>
            </a:r>
            <a:r>
              <a:rPr lang="en-US" dirty="0" smtClean="0"/>
              <a:t>)*</a:t>
            </a:r>
            <a:endParaRPr lang="en-US" dirty="0"/>
          </a:p>
          <a:p>
            <a:pPr lvl="1" algn="l"/>
            <a:r>
              <a:rPr lang="en-US" dirty="0"/>
              <a:t>b. 	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*</a:t>
            </a:r>
            <a:endParaRPr lang="en-US" dirty="0"/>
          </a:p>
          <a:p>
            <a:pPr lvl="1" algn="l"/>
            <a:r>
              <a:rPr lang="en-US" dirty="0"/>
              <a:t>c. 	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Persembahan</a:t>
            </a:r>
            <a:r>
              <a:rPr lang="en-US" dirty="0"/>
              <a:t> (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pPr lvl="1" algn="l"/>
            <a:r>
              <a:rPr lang="en-US" dirty="0"/>
              <a:t>d. 	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Pengesahan</a:t>
            </a:r>
            <a:r>
              <a:rPr lang="en-US" dirty="0"/>
              <a:t> (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pPr lvl="1" algn="l"/>
            <a:r>
              <a:rPr lang="en-US" dirty="0"/>
              <a:t>e. 	</a:t>
            </a:r>
            <a:r>
              <a:rPr lang="en-US" dirty="0" err="1"/>
              <a:t>Kata</a:t>
            </a:r>
            <a:r>
              <a:rPr lang="en-US" dirty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*</a:t>
            </a:r>
            <a:endParaRPr lang="en-US" dirty="0"/>
          </a:p>
          <a:p>
            <a:pPr lvl="1" algn="l"/>
            <a:r>
              <a:rPr lang="en-US" dirty="0"/>
              <a:t>f. 	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*</a:t>
            </a:r>
            <a:endParaRPr lang="en-US" dirty="0"/>
          </a:p>
          <a:p>
            <a:pPr lvl="1" algn="l"/>
            <a:r>
              <a:rPr lang="en-US" dirty="0"/>
              <a:t>g. 	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(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pPr lvl="1" algn="l"/>
            <a:r>
              <a:rPr lang="en-US" dirty="0"/>
              <a:t>h. 	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(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B.    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Isi</a:t>
            </a:r>
            <a:r>
              <a:rPr lang="en-US" b="1" dirty="0"/>
              <a:t> </a:t>
            </a:r>
            <a:r>
              <a:rPr lang="en-US" b="1" dirty="0" err="1"/>
              <a:t>Karangan</a:t>
            </a:r>
            <a:endParaRPr lang="en-US" b="1" dirty="0"/>
          </a:p>
          <a:p>
            <a:pPr lvl="1" algn="l"/>
            <a:r>
              <a:rPr lang="en-US" dirty="0"/>
              <a:t>a. 	</a:t>
            </a:r>
            <a:r>
              <a:rPr lang="en-US" dirty="0" err="1" smtClean="0"/>
              <a:t>Pendahuluan</a:t>
            </a:r>
            <a:r>
              <a:rPr lang="en-US" dirty="0" smtClean="0"/>
              <a:t>*</a:t>
            </a:r>
            <a:endParaRPr lang="en-US" dirty="0"/>
          </a:p>
          <a:p>
            <a:pPr lvl="1" algn="l"/>
            <a:r>
              <a:rPr lang="en-US" dirty="0"/>
              <a:t>b. 	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*</a:t>
            </a:r>
            <a:endParaRPr lang="en-US" dirty="0"/>
          </a:p>
          <a:p>
            <a:pPr lvl="1" algn="l"/>
            <a:r>
              <a:rPr lang="en-US" dirty="0" smtClean="0"/>
              <a:t>c.	</a:t>
            </a:r>
            <a:r>
              <a:rPr lang="en-US" dirty="0" err="1" smtClean="0"/>
              <a:t>Kesimpulan</a:t>
            </a:r>
            <a:r>
              <a:rPr lang="en-US" dirty="0" smtClean="0"/>
              <a:t>*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C.    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Pelengkap</a:t>
            </a:r>
            <a:r>
              <a:rPr lang="en-US" b="1" dirty="0"/>
              <a:t> </a:t>
            </a:r>
            <a:r>
              <a:rPr lang="en-US" b="1" dirty="0" err="1"/>
              <a:t>Penutup</a:t>
            </a:r>
            <a:endParaRPr lang="en-US" b="1" dirty="0"/>
          </a:p>
          <a:p>
            <a:pPr lvl="1" algn="l"/>
            <a:r>
              <a:rPr lang="en-US" dirty="0"/>
              <a:t>a. 	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Pustaka</a:t>
            </a:r>
            <a:r>
              <a:rPr lang="en-US" dirty="0"/>
              <a:t> (</a:t>
            </a:r>
            <a:r>
              <a:rPr lang="en-US" i="1" dirty="0" err="1"/>
              <a:t>Bibliografi</a:t>
            </a:r>
            <a:r>
              <a:rPr lang="en-US" dirty="0" smtClean="0"/>
              <a:t>)*</a:t>
            </a:r>
            <a:endParaRPr lang="en-US" dirty="0"/>
          </a:p>
          <a:p>
            <a:pPr lvl="1" algn="l"/>
            <a:r>
              <a:rPr lang="en-US" dirty="0"/>
              <a:t>b.	</a:t>
            </a:r>
            <a:r>
              <a:rPr lang="en-US" dirty="0" err="1"/>
              <a:t>Lampiran</a:t>
            </a:r>
            <a:r>
              <a:rPr lang="en-US" dirty="0"/>
              <a:t> (</a:t>
            </a:r>
            <a:r>
              <a:rPr lang="en-US" i="1" dirty="0" err="1"/>
              <a:t>Apendix</a:t>
            </a:r>
            <a:r>
              <a:rPr lang="en-US" dirty="0"/>
              <a:t>)</a:t>
            </a:r>
          </a:p>
          <a:p>
            <a:pPr lvl="1" algn="l"/>
            <a:r>
              <a:rPr lang="en-US" dirty="0"/>
              <a:t>c.	</a:t>
            </a:r>
            <a:r>
              <a:rPr lang="en-US" dirty="0" err="1"/>
              <a:t>Indeks</a:t>
            </a:r>
            <a:endParaRPr lang="en-US" dirty="0"/>
          </a:p>
          <a:p>
            <a:pPr lvl="1" algn="l"/>
            <a:r>
              <a:rPr lang="en-US" dirty="0"/>
              <a:t>d.	</a:t>
            </a: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Penulis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1126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401924"/>
            <a:ext cx="3616337" cy="30925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Format </a:t>
            </a:r>
            <a:r>
              <a:rPr lang="en-US" sz="4000" dirty="0" err="1" smtClean="0"/>
              <a:t>Halaman</a:t>
            </a:r>
            <a:r>
              <a:rPr lang="en-US" sz="4000" dirty="0" smtClean="0"/>
              <a:t> </a:t>
            </a:r>
            <a:r>
              <a:rPr lang="en-US" sz="4000" dirty="0" err="1" smtClean="0"/>
              <a:t>Karya</a:t>
            </a:r>
            <a:r>
              <a:rPr lang="en-US" sz="4000" dirty="0" smtClean="0"/>
              <a:t> </a:t>
            </a:r>
            <a:r>
              <a:rPr lang="en-US" sz="4000" dirty="0" err="1" smtClean="0"/>
              <a:t>Ilmiah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157161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&gt; </a:t>
            </a:r>
            <a:r>
              <a:rPr lang="en-US" dirty="0" err="1" smtClean="0"/>
              <a:t>Pias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   </a:t>
            </a:r>
            <a:r>
              <a:rPr lang="en-US" dirty="0" err="1" smtClean="0"/>
              <a:t>kertas</a:t>
            </a:r>
            <a:r>
              <a:rPr lang="en-US" dirty="0" smtClean="0"/>
              <a:t> 	yang </a:t>
            </a:r>
            <a:r>
              <a:rPr lang="en-US" dirty="0" err="1" smtClean="0"/>
              <a:t>dikosongkan</a:t>
            </a:r>
            <a:r>
              <a:rPr lang="en-US" dirty="0" smtClean="0"/>
              <a:t> 	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, </a:t>
            </a:r>
            <a:r>
              <a:rPr lang="en-US" dirty="0" err="1" smtClean="0"/>
              <a:t>kanan</a:t>
            </a:r>
            <a:r>
              <a:rPr lang="en-US" dirty="0" smtClean="0"/>
              <a:t>, 	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9322" y="321468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/>
              <a:buChar char="Ø"/>
            </a:pPr>
            <a:r>
              <a:rPr lang="en-US" dirty="0" err="1" smtClean="0"/>
              <a:t>Pias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	</a:t>
            </a:r>
            <a:r>
              <a:rPr lang="en-US" dirty="0" err="1" smtClean="0"/>
              <a:t>umumnya</a:t>
            </a:r>
            <a:r>
              <a:rPr lang="en-US" dirty="0" smtClean="0"/>
              <a:t> 4 cm.</a:t>
            </a:r>
          </a:p>
          <a:p>
            <a:pPr algn="just">
              <a:buFont typeface="Wingdings"/>
              <a:buChar char="Ø"/>
            </a:pPr>
            <a:r>
              <a:rPr lang="en-US" dirty="0" err="1" smtClean="0"/>
              <a:t>Pias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3 	cm </a:t>
            </a:r>
            <a:r>
              <a:rPr lang="en-US" dirty="0" err="1" smtClean="0"/>
              <a:t>atau</a:t>
            </a:r>
            <a:r>
              <a:rPr lang="en-US" dirty="0" smtClean="0"/>
              <a:t> 2.5cm 	</a:t>
            </a:r>
            <a:r>
              <a:rPr lang="en-US" dirty="0" err="1" smtClean="0"/>
              <a:t>untuk</a:t>
            </a:r>
            <a:r>
              <a:rPr lang="en-US" dirty="0" smtClean="0"/>
              <a:t> A4.</a:t>
            </a:r>
          </a:p>
          <a:p>
            <a:pPr algn="just">
              <a:buFont typeface="Wingdings"/>
              <a:buChar char="Ø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u="sng" dirty="0" err="1" smtClean="0"/>
              <a:t>kuarto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A5 </a:t>
            </a:r>
            <a:r>
              <a:rPr lang="en-US" dirty="0" err="1" smtClean="0"/>
              <a:t>pias</a:t>
            </a:r>
            <a:r>
              <a:rPr lang="en-US" dirty="0" smtClean="0"/>
              <a:t> 	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	2.5 cm </a:t>
            </a:r>
            <a:r>
              <a:rPr lang="en-US" dirty="0" err="1" smtClean="0"/>
              <a:t>atau</a:t>
            </a:r>
            <a:r>
              <a:rPr lang="en-US" dirty="0" smtClean="0"/>
              <a:t> 2 cm</a:t>
            </a:r>
            <a:endParaRPr lang="en-US" dirty="0"/>
          </a:p>
        </p:txBody>
      </p:sp>
      <p:pic>
        <p:nvPicPr>
          <p:cNvPr id="11" name="Content Placeholder 10" descr="pi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3929090" cy="5072097"/>
          </a:xfrm>
          <a:ln>
            <a:solidFill>
              <a:srgbClr val="002060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3000364" y="1643050"/>
            <a:ext cx="2857520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57224" y="2786058"/>
            <a:ext cx="46434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86248" y="3929066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14612" y="4071942"/>
            <a:ext cx="3143272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Pernomoran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4040188" cy="642942"/>
          </a:xfrm>
        </p:spPr>
        <p:txBody>
          <a:bodyPr/>
          <a:lstStyle/>
          <a:p>
            <a:pPr lvl="0"/>
            <a:r>
              <a:rPr lang="en-US" dirty="0" err="1" smtClean="0"/>
              <a:t>Pernomoran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3438" y="1500174"/>
            <a:ext cx="4041775" cy="65484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subanak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dinomori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Arab system digital.</a:t>
            </a:r>
            <a:endParaRPr lang="en-US" dirty="0"/>
          </a:p>
        </p:txBody>
      </p:sp>
      <p:pic>
        <p:nvPicPr>
          <p:cNvPr id="7" name="Content Placeholder 6" descr="Pernomoran sistm digital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05238" y="2143116"/>
            <a:ext cx="3944112" cy="4143404"/>
          </a:xfrm>
          <a:ln>
            <a:solidFill>
              <a:srgbClr val="0070C0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2285992"/>
            <a:ext cx="4041775" cy="384572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terakhir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digital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(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1.1, 2.1, 2.2, 2.2.1, 2.2.2, 3.1, 3.2 ).</a:t>
            </a:r>
          </a:p>
          <a:p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 digital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Pernomoran</a:t>
            </a:r>
            <a:r>
              <a:rPr lang="en-US" sz="2000" dirty="0" smtClean="0"/>
              <a:t> </a:t>
            </a:r>
            <a:r>
              <a:rPr lang="en-US" sz="2000" dirty="0" err="1" smtClean="0"/>
              <a:t>selanjutnya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a,b,c</a:t>
            </a:r>
            <a:r>
              <a:rPr lang="en-US" sz="2000" dirty="0" smtClean="0"/>
              <a:t>,</a:t>
            </a:r>
          </a:p>
          <a:p>
            <a:r>
              <a:rPr lang="en-US" sz="2000" dirty="0" err="1" smtClean="0"/>
              <a:t>Kemudian</a:t>
            </a:r>
            <a:r>
              <a:rPr lang="en-US" sz="2000" dirty="0" smtClean="0"/>
              <a:t>  1),2),3)</a:t>
            </a:r>
          </a:p>
          <a:p>
            <a:r>
              <a:rPr lang="en-US" sz="2000" dirty="0" err="1" smtClean="0"/>
              <a:t>Selanjutnya</a:t>
            </a:r>
            <a:r>
              <a:rPr lang="en-US" sz="2000" dirty="0" smtClean="0"/>
              <a:t>  a),b),c)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seterusnya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Right Brace 9"/>
          <p:cNvSpPr/>
          <p:nvPr/>
        </p:nvSpPr>
        <p:spPr>
          <a:xfrm>
            <a:off x="1071538" y="2285992"/>
            <a:ext cx="214314" cy="6429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1071538" y="3214686"/>
            <a:ext cx="285752" cy="5715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85786" y="3857628"/>
            <a:ext cx="285752" cy="2857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1071538" y="4143380"/>
            <a:ext cx="214314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1285852" y="4429132"/>
            <a:ext cx="214314" cy="357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12" idx="1"/>
          </p:cNvCxnSpPr>
          <p:nvPr/>
        </p:nvCxnSpPr>
        <p:spPr>
          <a:xfrm rot="10800000" flipH="1" flipV="1">
            <a:off x="1071538" y="4000504"/>
            <a:ext cx="357190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1"/>
          </p:cNvCxnSpPr>
          <p:nvPr/>
        </p:nvCxnSpPr>
        <p:spPr>
          <a:xfrm rot="10800000" flipH="1">
            <a:off x="1285852" y="2500307"/>
            <a:ext cx="3429024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1"/>
          </p:cNvCxnSpPr>
          <p:nvPr/>
        </p:nvCxnSpPr>
        <p:spPr>
          <a:xfrm rot="10800000" flipH="1">
            <a:off x="1357290" y="2643182"/>
            <a:ext cx="328614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1"/>
          </p:cNvCxnSpPr>
          <p:nvPr/>
        </p:nvCxnSpPr>
        <p:spPr>
          <a:xfrm rot="10800000" flipH="1" flipV="1">
            <a:off x="1285852" y="4321974"/>
            <a:ext cx="3357586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1"/>
          </p:cNvCxnSpPr>
          <p:nvPr/>
        </p:nvCxnSpPr>
        <p:spPr>
          <a:xfrm rot="10800000" flipH="1" flipV="1">
            <a:off x="1500166" y="4607726"/>
            <a:ext cx="3143272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1"/>
          </p:cNvCxnSpPr>
          <p:nvPr/>
        </p:nvCxnSpPr>
        <p:spPr>
          <a:xfrm rot="10800000" flipH="1">
            <a:off x="1357290" y="3429000"/>
            <a:ext cx="328614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305800" cy="12858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Castellar" pitchFamily="18" charset="0"/>
              </a:rPr>
              <a:t>BAGIAN-BAGIAN KARYA ILMIAH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2901</TotalTime>
  <Words>2354</Words>
  <Application>Microsoft Office PowerPoint</Application>
  <PresentationFormat>On-screen Show (4:3)</PresentationFormat>
  <Paragraphs>355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 </vt:lpstr>
      <vt:lpstr>Slide 2</vt:lpstr>
      <vt:lpstr>KONVENSI </vt:lpstr>
      <vt:lpstr> KONVENSI NASKAH </vt:lpstr>
      <vt:lpstr>Dari segi persyaratan formal, dapat dibedakan lagi karya yang dilakukan secara :</vt:lpstr>
      <vt:lpstr>Unsur-unsur dalam Penulisan Sebuah Karangan: </vt:lpstr>
      <vt:lpstr>Format Halaman Karya Ilmiah</vt:lpstr>
      <vt:lpstr>Pernomoran </vt:lpstr>
      <vt:lpstr>BAGIAN-BAGIAN KARYA ILMIAH </vt:lpstr>
      <vt:lpstr>Format Halaman Judul</vt:lpstr>
      <vt:lpstr>        Penyusunan judul perlu memperhatikan unsur-unsur sebagai berikut: </vt:lpstr>
      <vt:lpstr>Kulit Luar Sistem Simetris</vt:lpstr>
      <vt:lpstr>Kulit Luar Sistem Lurus</vt:lpstr>
      <vt:lpstr>Hal-hal yang harus dihindarkan dalam halaman judul karangan formal: </vt:lpstr>
      <vt:lpstr>Halaman Pengesahan</vt:lpstr>
      <vt:lpstr>Halaman Pengesahan</vt:lpstr>
      <vt:lpstr>Hal-hal yang harus dihindarkan dalam penyusunan halaman pengesahan :</vt:lpstr>
      <vt:lpstr>Prakata ( Kata Pengantar )</vt:lpstr>
      <vt:lpstr>Di dalam kata pengantar disajikan informasi sebagai berikut: </vt:lpstr>
      <vt:lpstr>Hal-hal yang harus dihindarkan dalam penyajian kata pengantar :</vt:lpstr>
      <vt:lpstr>Daftar  Isi </vt:lpstr>
      <vt:lpstr>Beberapa hal yang harus diperhatikan dalam penyusunan daftar isi :</vt:lpstr>
      <vt:lpstr>Daftar Gambar</vt:lpstr>
      <vt:lpstr>Bagian Isi Karangan</vt:lpstr>
      <vt:lpstr>Pendahuluan </vt:lpstr>
      <vt:lpstr>Pendahuluan</vt:lpstr>
      <vt:lpstr>Pendahuluan</vt:lpstr>
      <vt:lpstr>Pendahuluan</vt:lpstr>
      <vt:lpstr>Pendahuluan</vt:lpstr>
      <vt:lpstr>Pokok-pokok yang harus tertuang dalam masing-masing unsur pendahuluan sebagai berikut :</vt:lpstr>
      <vt:lpstr>Tubuh Karangan</vt:lpstr>
      <vt:lpstr>Hal-hal lain yang harus dihindarkan dalam penulisan karangan (ilmiah):</vt:lpstr>
      <vt:lpstr>Kesimpulan</vt:lpstr>
      <vt:lpstr>Hal-hal yang harus diperhatikan dalam penyusunan kesimpulan :</vt:lpstr>
      <vt:lpstr>Bagian Penutup</vt:lpstr>
      <vt:lpstr>Daftar Pustaka</vt:lpstr>
      <vt:lpstr>Hal-hal yang harus diperhatikan dalam penyusunan daftar pustaka : </vt:lpstr>
      <vt:lpstr>Penyusunan Bibliografi</vt:lpstr>
      <vt:lpstr>Penyusunan Bibliografi</vt:lpstr>
      <vt:lpstr>Contoh : Penulisan Bibliografi</vt:lpstr>
      <vt:lpstr>Ketentuan-ketentuan dalam penulisan daftar pustaka :</vt:lpstr>
      <vt:lpstr>Lampiran ( Apendix )</vt:lpstr>
      <vt:lpstr>Hal-hal yang harus diperhatikan dalam menyusun lampiran :</vt:lpstr>
      <vt:lpstr>Indeks</vt:lpstr>
      <vt:lpstr>Hal-hal yang harus diperhatikan dalam penyusunan indeks : </vt:lpstr>
      <vt:lpstr>Hal-hal yang harus diperhatikan dalam penyusunan indeks : 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Unsur-unsur dalam Penulisan Sebuah Karangan:</dc:title>
  <dc:creator>Anto Mustofa</dc:creator>
  <cp:lastModifiedBy>User</cp:lastModifiedBy>
  <cp:revision>186</cp:revision>
  <dcterms:created xsi:type="dcterms:W3CDTF">2010-04-11T01:37:09Z</dcterms:created>
  <dcterms:modified xsi:type="dcterms:W3CDTF">2014-09-22T15:00:55Z</dcterms:modified>
</cp:coreProperties>
</file>