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6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5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E46D3-4934-4CAB-B2E7-CB2D2D476B2C}"/>
              </a:ext>
            </a:extLst>
          </p:cNvPr>
          <p:cNvSpPr/>
          <p:nvPr/>
        </p:nvSpPr>
        <p:spPr>
          <a:xfrm>
            <a:off x="1422400" y="4165600"/>
            <a:ext cx="8706678" cy="12046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ID" sz="8800" dirty="0">
                <a:solidFill>
                  <a:schemeClr val="tx1"/>
                </a:solidFill>
                <a:latin typeface="Harlow Solid Italic" panose="04030604020F02020D02" pitchFamily="82" charset="0"/>
              </a:rPr>
              <a:t>Om </a:t>
            </a:r>
            <a:r>
              <a:rPr lang="en-ID" sz="8800" dirty="0" err="1">
                <a:solidFill>
                  <a:schemeClr val="tx1"/>
                </a:solidFill>
                <a:latin typeface="Harlow Solid Italic" panose="04030604020F02020D02" pitchFamily="82" charset="0"/>
              </a:rPr>
              <a:t>Swastyastu</a:t>
            </a:r>
            <a:endParaRPr lang="en-ID" sz="8800" dirty="0">
              <a:solidFill>
                <a:schemeClr val="tx1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C839F-BEDE-45B1-8865-1A3CE6D8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448" y="83769"/>
            <a:ext cx="3017782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AA9C23-A3E6-4989-8CEB-5C4F14F97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1226458"/>
            <a:ext cx="4601029" cy="4775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25BA75-B8F1-4CCE-8266-5A6CFD3E4ED3}"/>
              </a:ext>
            </a:extLst>
          </p:cNvPr>
          <p:cNvSpPr/>
          <p:nvPr/>
        </p:nvSpPr>
        <p:spPr>
          <a:xfrm>
            <a:off x="2750456" y="293914"/>
            <a:ext cx="8425543" cy="627017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ID" sz="2400" dirty="0"/>
          </a:p>
          <a:p>
            <a:pPr algn="just"/>
            <a:endParaRPr lang="en-ID" sz="2400" dirty="0"/>
          </a:p>
          <a:p>
            <a:pPr algn="just"/>
            <a:r>
              <a:rPr lang="en-ID" sz="2400" dirty="0"/>
              <a:t>Kitab Sang Hyang </a:t>
            </a:r>
            <a:r>
              <a:rPr lang="en-ID" sz="2400" dirty="0" err="1"/>
              <a:t>Siksakanda</a:t>
            </a:r>
            <a:r>
              <a:rPr lang="en-ID" sz="2400" dirty="0"/>
              <a:t>: Yang </a:t>
            </a:r>
            <a:r>
              <a:rPr lang="en-ID" sz="2400" dirty="0" err="1"/>
              <a:t>disebut</a:t>
            </a:r>
            <a:r>
              <a:rPr lang="en-ID" sz="2400" dirty="0"/>
              <a:t> guru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tempat</a:t>
            </a:r>
            <a:r>
              <a:rPr lang="en-ID" sz="2400" dirty="0"/>
              <a:t> di mana </a:t>
            </a:r>
            <a:r>
              <a:rPr lang="en-ID" sz="2400" dirty="0" err="1"/>
              <a:t>ia</a:t>
            </a:r>
            <a:r>
              <a:rPr lang="en-ID" sz="2400" dirty="0"/>
              <a:t> </a:t>
            </a:r>
            <a:r>
              <a:rPr lang="en-ID" sz="2400" dirty="0" err="1"/>
              <a:t>mendptkan</a:t>
            </a:r>
            <a:r>
              <a:rPr lang="en-ID" sz="2400" dirty="0"/>
              <a:t> </a:t>
            </a:r>
            <a:r>
              <a:rPr lang="en-ID" sz="2400" dirty="0" err="1"/>
              <a:t>pengetahuan</a:t>
            </a:r>
            <a:r>
              <a:rPr lang="en-ID" sz="2400" dirty="0"/>
              <a:t> </a:t>
            </a:r>
          </a:p>
          <a:p>
            <a:pPr marL="342900" indent="-342900" algn="just">
              <a:buAutoNum type="arabicPeriod"/>
            </a:pPr>
            <a:r>
              <a:rPr lang="en-ID" sz="2400" dirty="0"/>
              <a:t>Guru </a:t>
            </a:r>
            <a:r>
              <a:rPr lang="en-ID" sz="2400" dirty="0" err="1"/>
              <a:t>manusa</a:t>
            </a:r>
            <a:r>
              <a:rPr lang="en-ID" sz="2400" dirty="0"/>
              <a:t>; guru </a:t>
            </a:r>
            <a:r>
              <a:rPr lang="en-ID" sz="2400" dirty="0" err="1"/>
              <a:t>tempat</a:t>
            </a:r>
            <a:r>
              <a:rPr lang="en-ID" sz="2400" dirty="0"/>
              <a:t> org </a:t>
            </a:r>
            <a:r>
              <a:rPr lang="en-ID" sz="2400" dirty="0" err="1"/>
              <a:t>bertanya</a:t>
            </a:r>
            <a:endParaRPr lang="en-ID" sz="2400" dirty="0"/>
          </a:p>
          <a:p>
            <a:pPr marL="342900" indent="-342900" algn="just">
              <a:buAutoNum type="arabicPeriod"/>
            </a:pPr>
            <a:endParaRPr lang="en-ID" sz="2400" dirty="0"/>
          </a:p>
          <a:p>
            <a:pPr marL="342900" indent="-342900" algn="just">
              <a:buAutoNum type="arabicPeriod"/>
            </a:pPr>
            <a:r>
              <a:rPr lang="en-ID" sz="2400" dirty="0"/>
              <a:t>Guru </a:t>
            </a:r>
            <a:r>
              <a:rPr lang="en-ID" sz="2400" dirty="0" err="1"/>
              <a:t>Nista</a:t>
            </a:r>
            <a:r>
              <a:rPr lang="en-ID" sz="2400" dirty="0"/>
              <a:t>: </a:t>
            </a:r>
            <a:r>
              <a:rPr lang="en-ID" sz="2400" dirty="0" err="1"/>
              <a:t>segala</a:t>
            </a:r>
            <a:r>
              <a:rPr lang="en-ID" sz="2400" dirty="0"/>
              <a:t> </a:t>
            </a:r>
            <a:r>
              <a:rPr lang="en-ID" sz="2400" dirty="0" err="1"/>
              <a:t>perbuatan</a:t>
            </a:r>
            <a:r>
              <a:rPr lang="en-ID" sz="2400" dirty="0"/>
              <a:t> </a:t>
            </a:r>
            <a:r>
              <a:rPr lang="en-ID" sz="2400" dirty="0" err="1"/>
              <a:t>buruk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tdk</a:t>
            </a:r>
            <a:r>
              <a:rPr lang="en-ID" sz="2400" dirty="0"/>
              <a:t> </a:t>
            </a:r>
            <a:r>
              <a:rPr lang="en-ID" sz="2400" dirty="0" err="1"/>
              <a:t>boleh</a:t>
            </a:r>
            <a:r>
              <a:rPr lang="en-ID" sz="2400" dirty="0"/>
              <a:t> </a:t>
            </a:r>
            <a:r>
              <a:rPr lang="en-ID" sz="2400" dirty="0" err="1"/>
              <a:t>ditiru</a:t>
            </a:r>
            <a:endParaRPr lang="en-ID" sz="2400" dirty="0"/>
          </a:p>
          <a:p>
            <a:pPr marL="342900" indent="-342900" algn="just">
              <a:buAutoNum type="arabicPeriod"/>
            </a:pPr>
            <a:endParaRPr lang="en-ID" sz="2400" dirty="0"/>
          </a:p>
          <a:p>
            <a:pPr marL="342900" indent="-342900" algn="just">
              <a:buAutoNum type="arabicPeriod"/>
            </a:pPr>
            <a:r>
              <a:rPr lang="en-ID" sz="2400" dirty="0"/>
              <a:t>Guru </a:t>
            </a:r>
            <a:r>
              <a:rPr lang="en-ID" sz="2400" dirty="0" err="1"/>
              <a:t>Panggung</a:t>
            </a:r>
            <a:r>
              <a:rPr lang="en-ID" sz="2400" dirty="0"/>
              <a:t>: </a:t>
            </a:r>
            <a:r>
              <a:rPr lang="en-ID" sz="2400" dirty="0" err="1"/>
              <a:t>penget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diperoleh</a:t>
            </a:r>
            <a:r>
              <a:rPr lang="en-ID" sz="2400" dirty="0"/>
              <a:t> </a:t>
            </a:r>
            <a:r>
              <a:rPr lang="en-ID" sz="2400" dirty="0" err="1"/>
              <a:t>setelah</a:t>
            </a:r>
            <a:r>
              <a:rPr lang="en-ID" sz="2400" dirty="0"/>
              <a:t> </a:t>
            </a:r>
            <a:r>
              <a:rPr lang="en-ID" sz="2400" dirty="0" err="1"/>
              <a:t>menonton</a:t>
            </a:r>
            <a:r>
              <a:rPr lang="en-ID" sz="2400" dirty="0"/>
              <a:t> </a:t>
            </a:r>
            <a:r>
              <a:rPr lang="en-ID" sz="2400" dirty="0" err="1"/>
              <a:t>wayang</a:t>
            </a:r>
            <a:r>
              <a:rPr lang="en-ID" sz="2400" dirty="0"/>
              <a:t> </a:t>
            </a:r>
            <a:r>
              <a:rPr lang="en-ID" sz="2400" dirty="0" err="1"/>
              <a:t>dll</a:t>
            </a:r>
            <a:endParaRPr lang="en-ID" sz="2400" dirty="0"/>
          </a:p>
          <a:p>
            <a:pPr marL="342900" indent="-342900" algn="just">
              <a:buAutoNum type="arabicPeriod"/>
            </a:pPr>
            <a:endParaRPr lang="en-ID" sz="2400" dirty="0"/>
          </a:p>
          <a:p>
            <a:pPr marL="342900" indent="-342900" algn="just">
              <a:buAutoNum type="arabicPeriod"/>
            </a:pPr>
            <a:endParaRPr lang="en-ID" sz="2400" dirty="0"/>
          </a:p>
          <a:p>
            <a:pPr marL="342900" indent="-342900" algn="ctr"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580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2CDB01-5C04-4648-A0CF-535BC90E12C7}"/>
              </a:ext>
            </a:extLst>
          </p:cNvPr>
          <p:cNvSpPr/>
          <p:nvPr/>
        </p:nvSpPr>
        <p:spPr>
          <a:xfrm>
            <a:off x="957943" y="1161143"/>
            <a:ext cx="9376228" cy="5007428"/>
          </a:xfrm>
          <a:prstGeom prst="roundRect">
            <a:avLst/>
          </a:prstGeom>
          <a:solidFill>
            <a:srgbClr val="00B05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ID" sz="2400" dirty="0">
                <a:solidFill>
                  <a:prstClr val="white"/>
                </a:solidFill>
              </a:rPr>
              <a:t>4. Guru </a:t>
            </a:r>
            <a:r>
              <a:rPr lang="en-ID" sz="2400" dirty="0" err="1">
                <a:solidFill>
                  <a:prstClr val="white"/>
                </a:solidFill>
              </a:rPr>
              <a:t>Wreti</a:t>
            </a:r>
            <a:r>
              <a:rPr lang="en-ID" sz="2400" dirty="0">
                <a:solidFill>
                  <a:prstClr val="white"/>
                </a:solidFill>
              </a:rPr>
              <a:t>: </a:t>
            </a:r>
            <a:r>
              <a:rPr lang="en-ID" sz="2400" dirty="0" err="1">
                <a:solidFill>
                  <a:prstClr val="white"/>
                </a:solidFill>
              </a:rPr>
              <a:t>penget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yg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diperoleh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krn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memperhatikan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atau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</a:p>
          <a:p>
            <a:pPr lvl="0" algn="just"/>
            <a:r>
              <a:rPr lang="en-ID" sz="2400" dirty="0">
                <a:solidFill>
                  <a:prstClr val="white"/>
                </a:solidFill>
              </a:rPr>
              <a:t>    </a:t>
            </a:r>
            <a:r>
              <a:rPr lang="en-ID" sz="2400" dirty="0" err="1">
                <a:solidFill>
                  <a:prstClr val="white"/>
                </a:solidFill>
              </a:rPr>
              <a:t>memahami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olh</a:t>
            </a:r>
            <a:r>
              <a:rPr lang="en-ID" sz="2400" dirty="0">
                <a:solidFill>
                  <a:prstClr val="white"/>
                </a:solidFill>
              </a:rPr>
              <a:t> rasa </a:t>
            </a:r>
            <a:r>
              <a:rPr lang="en-ID" sz="2400" dirty="0" err="1">
                <a:solidFill>
                  <a:prstClr val="white"/>
                </a:solidFill>
              </a:rPr>
              <a:t>sendiri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thd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hasil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pekerjaan</a:t>
            </a:r>
            <a:r>
              <a:rPr lang="en-ID" sz="2400" dirty="0">
                <a:solidFill>
                  <a:prstClr val="white"/>
                </a:solidFill>
              </a:rPr>
              <a:t>, </a:t>
            </a:r>
            <a:r>
              <a:rPr lang="en-ID" sz="2400" dirty="0" err="1">
                <a:solidFill>
                  <a:prstClr val="white"/>
                </a:solidFill>
              </a:rPr>
              <a:t>spt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ukiran</a:t>
            </a:r>
            <a:r>
              <a:rPr lang="en-ID" sz="2400" dirty="0">
                <a:solidFill>
                  <a:prstClr val="white"/>
                </a:solidFill>
              </a:rPr>
              <a:t>, </a:t>
            </a:r>
          </a:p>
          <a:p>
            <a:pPr lvl="0" algn="just"/>
            <a:r>
              <a:rPr lang="en-ID" sz="2400" dirty="0">
                <a:solidFill>
                  <a:prstClr val="white"/>
                </a:solidFill>
              </a:rPr>
              <a:t>    </a:t>
            </a:r>
            <a:r>
              <a:rPr lang="en-ID" sz="2400" dirty="0" err="1">
                <a:solidFill>
                  <a:prstClr val="white"/>
                </a:solidFill>
              </a:rPr>
              <a:t>lukisan</a:t>
            </a:r>
            <a:r>
              <a:rPr lang="en-ID" sz="2400" dirty="0">
                <a:solidFill>
                  <a:prstClr val="white"/>
                </a:solidFill>
              </a:rPr>
              <a:t>.</a:t>
            </a:r>
          </a:p>
          <a:p>
            <a:pPr lvl="0" algn="just"/>
            <a:endParaRPr lang="en-ID" sz="2400" dirty="0">
              <a:solidFill>
                <a:prstClr val="white"/>
              </a:solidFill>
            </a:endParaRPr>
          </a:p>
          <a:p>
            <a:pPr lvl="0" algn="just"/>
            <a:r>
              <a:rPr lang="en-ID" sz="2400" dirty="0">
                <a:solidFill>
                  <a:prstClr val="white"/>
                </a:solidFill>
              </a:rPr>
              <a:t>5. Guru rare: </a:t>
            </a:r>
            <a:r>
              <a:rPr lang="en-ID" sz="2400" dirty="0" err="1">
                <a:solidFill>
                  <a:prstClr val="white"/>
                </a:solidFill>
              </a:rPr>
              <a:t>mendpt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pengetahuan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dari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anak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muda</a:t>
            </a:r>
            <a:r>
              <a:rPr lang="en-ID" sz="2400" dirty="0">
                <a:solidFill>
                  <a:prstClr val="white"/>
                </a:solidFill>
              </a:rPr>
              <a:t>.</a:t>
            </a:r>
          </a:p>
          <a:p>
            <a:pPr marL="342900" lvl="0" indent="-342900" algn="just">
              <a:buFontTx/>
              <a:buAutoNum type="arabicPeriod"/>
            </a:pPr>
            <a:endParaRPr lang="en-ID" sz="2400" dirty="0">
              <a:solidFill>
                <a:prstClr val="white"/>
              </a:solidFill>
            </a:endParaRPr>
          </a:p>
          <a:p>
            <a:pPr lvl="0" algn="just"/>
            <a:r>
              <a:rPr lang="en-ID" sz="2400" dirty="0">
                <a:solidFill>
                  <a:prstClr val="white"/>
                </a:solidFill>
              </a:rPr>
              <a:t>6. Guru Koki: </a:t>
            </a:r>
            <a:r>
              <a:rPr lang="en-ID" sz="2400" dirty="0" err="1">
                <a:solidFill>
                  <a:prstClr val="white"/>
                </a:solidFill>
              </a:rPr>
              <a:t>pelajaran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yg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diperoleh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dr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kakek</a:t>
            </a:r>
            <a:r>
              <a:rPr lang="en-ID" sz="2400" dirty="0">
                <a:solidFill>
                  <a:prstClr val="white"/>
                </a:solidFill>
              </a:rPr>
              <a:t>/</a:t>
            </a:r>
            <a:r>
              <a:rPr lang="en-ID" sz="2400" dirty="0" err="1">
                <a:solidFill>
                  <a:prstClr val="white"/>
                </a:solidFill>
              </a:rPr>
              <a:t>nenek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atau</a:t>
            </a:r>
            <a:r>
              <a:rPr lang="en-ID" sz="2400" dirty="0">
                <a:solidFill>
                  <a:prstClr val="white"/>
                </a:solidFill>
              </a:rPr>
              <a:t> org </a:t>
            </a:r>
          </a:p>
          <a:p>
            <a:pPr lvl="0" algn="just"/>
            <a:r>
              <a:rPr lang="en-ID" sz="2400" dirty="0">
                <a:solidFill>
                  <a:prstClr val="white"/>
                </a:solidFill>
              </a:rPr>
              <a:t>    </a:t>
            </a:r>
            <a:r>
              <a:rPr lang="en-ID" sz="2400" dirty="0" err="1">
                <a:solidFill>
                  <a:prstClr val="white"/>
                </a:solidFill>
              </a:rPr>
              <a:t>yg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lbh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tua</a:t>
            </a:r>
            <a:r>
              <a:rPr lang="en-ID" sz="2400" dirty="0">
                <a:solidFill>
                  <a:prstClr val="white"/>
                </a:solidFill>
              </a:rPr>
              <a:t>.</a:t>
            </a:r>
          </a:p>
          <a:p>
            <a:pPr marL="342900" lvl="0" indent="-342900" algn="just">
              <a:buFontTx/>
              <a:buAutoNum type="arabicPeriod"/>
            </a:pPr>
            <a:endParaRPr lang="en-ID" sz="2400" dirty="0">
              <a:solidFill>
                <a:prstClr val="white"/>
              </a:solidFill>
            </a:endParaRPr>
          </a:p>
          <a:p>
            <a:pPr lvl="0" algn="just"/>
            <a:r>
              <a:rPr lang="en-ID" sz="2400" dirty="0">
                <a:solidFill>
                  <a:prstClr val="white"/>
                </a:solidFill>
              </a:rPr>
              <a:t>7. Guru </a:t>
            </a:r>
            <a:r>
              <a:rPr lang="en-ID" sz="2400" dirty="0" err="1">
                <a:solidFill>
                  <a:prstClr val="white"/>
                </a:solidFill>
              </a:rPr>
              <a:t>Kamulan</a:t>
            </a:r>
            <a:r>
              <a:rPr lang="en-ID" sz="2400" dirty="0">
                <a:solidFill>
                  <a:prstClr val="white"/>
                </a:solidFill>
              </a:rPr>
              <a:t>: </a:t>
            </a:r>
            <a:r>
              <a:rPr lang="en-ID" sz="2400" dirty="0" err="1">
                <a:solidFill>
                  <a:prstClr val="white"/>
                </a:solidFill>
              </a:rPr>
              <a:t>penget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yg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diperoleh</a:t>
            </a:r>
            <a:r>
              <a:rPr lang="en-ID" sz="2400" dirty="0">
                <a:solidFill>
                  <a:prstClr val="white"/>
                </a:solidFill>
              </a:rPr>
              <a:t> </a:t>
            </a:r>
            <a:r>
              <a:rPr lang="en-ID" sz="2400" dirty="0" err="1">
                <a:solidFill>
                  <a:prstClr val="white"/>
                </a:solidFill>
              </a:rPr>
              <a:t>dr</a:t>
            </a:r>
            <a:r>
              <a:rPr lang="en-ID" sz="2400" dirty="0">
                <a:solidFill>
                  <a:prstClr val="white"/>
                </a:solidFill>
              </a:rPr>
              <a:t> ayah/</a:t>
            </a:r>
            <a:r>
              <a:rPr lang="en-ID" sz="2400" dirty="0" err="1">
                <a:solidFill>
                  <a:prstClr val="white"/>
                </a:solidFill>
              </a:rPr>
              <a:t>ibu</a:t>
            </a:r>
            <a:r>
              <a:rPr lang="en-ID" sz="2400" dirty="0">
                <a:solidFill>
                  <a:prstClr val="white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1752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DCB4F9-6159-4783-BCF1-B62B3C7F195D}"/>
              </a:ext>
            </a:extLst>
          </p:cNvPr>
          <p:cNvSpPr/>
          <p:nvPr/>
        </p:nvSpPr>
        <p:spPr>
          <a:xfrm>
            <a:off x="449945" y="148928"/>
            <a:ext cx="10871200" cy="92449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Landasan</a:t>
            </a: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Sosiologis</a:t>
            </a: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ttg</a:t>
            </a: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 Pendidikan Agama Hindu di Indonesia </a:t>
            </a: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dlm</a:t>
            </a: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membangun</a:t>
            </a: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 basis </a:t>
            </a: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kepribadian</a:t>
            </a: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humanis</a:t>
            </a: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bg</a:t>
            </a:r>
            <a:r>
              <a:rPr lang="en-ID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mhs</a:t>
            </a:r>
            <a:endParaRPr lang="en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028526-3C0A-42AB-B3B7-032F1A5FA29A}"/>
              </a:ext>
            </a:extLst>
          </p:cNvPr>
          <p:cNvSpPr/>
          <p:nvPr/>
        </p:nvSpPr>
        <p:spPr>
          <a:xfrm>
            <a:off x="449945" y="1522424"/>
            <a:ext cx="11198717" cy="51866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2400" dirty="0"/>
              <a:t>Pendidikan </a:t>
            </a:r>
            <a:r>
              <a:rPr lang="en-ID" sz="2400" dirty="0" err="1"/>
              <a:t>kpd</a:t>
            </a:r>
            <a:r>
              <a:rPr lang="en-ID" sz="2400" dirty="0"/>
              <a:t> </a:t>
            </a:r>
            <a:r>
              <a:rPr lang="en-ID" sz="2400" dirty="0" err="1"/>
              <a:t>mhs</a:t>
            </a:r>
            <a:r>
              <a:rPr lang="en-ID" sz="2400" dirty="0"/>
              <a:t> </a:t>
            </a:r>
            <a:r>
              <a:rPr lang="en-ID" sz="2400" dirty="0" err="1"/>
              <a:t>diarahkan</a:t>
            </a:r>
            <a:r>
              <a:rPr lang="en-ID" sz="2400" dirty="0"/>
              <a:t> </a:t>
            </a:r>
            <a:r>
              <a:rPr lang="en-ID" sz="2400" dirty="0" err="1"/>
              <a:t>utk</a:t>
            </a:r>
            <a:r>
              <a:rPr lang="en-ID" sz="2400" dirty="0"/>
              <a:t> </a:t>
            </a:r>
            <a:r>
              <a:rPr lang="en-ID" sz="2400" dirty="0" err="1"/>
              <a:t>belajar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Bersama </a:t>
            </a:r>
            <a:r>
              <a:rPr lang="en-ID" sz="2400" dirty="0" err="1"/>
              <a:t>sbg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masyarakat</a:t>
            </a:r>
            <a:r>
              <a:rPr lang="en-ID" sz="2400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D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2400" dirty="0" err="1"/>
              <a:t>Manusia</a:t>
            </a:r>
            <a:r>
              <a:rPr lang="en-ID" sz="2400" dirty="0"/>
              <a:t>: </a:t>
            </a:r>
            <a:r>
              <a:rPr lang="en-ID" sz="2400" dirty="0" err="1"/>
              <a:t>sbg</a:t>
            </a:r>
            <a:r>
              <a:rPr lang="en-ID" sz="2400" dirty="0"/>
              <a:t> </a:t>
            </a:r>
            <a:r>
              <a:rPr lang="en-ID" sz="2400" dirty="0" err="1"/>
              <a:t>mahluk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 dan </a:t>
            </a:r>
            <a:r>
              <a:rPr lang="en-ID" sz="2400" dirty="0" err="1"/>
              <a:t>mahluk</a:t>
            </a:r>
            <a:r>
              <a:rPr lang="en-ID" sz="2400" dirty="0"/>
              <a:t> social.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D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2400" dirty="0" err="1"/>
              <a:t>Ciri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sbg</a:t>
            </a:r>
            <a:r>
              <a:rPr lang="en-ID" sz="2400" dirty="0"/>
              <a:t> </a:t>
            </a:r>
            <a:r>
              <a:rPr lang="en-ID" sz="2400" dirty="0" err="1"/>
              <a:t>mahluk</a:t>
            </a:r>
            <a:r>
              <a:rPr lang="en-ID" sz="2400" dirty="0"/>
              <a:t> social: </a:t>
            </a:r>
            <a:r>
              <a:rPr lang="en-ID" sz="2400" dirty="0" err="1"/>
              <a:t>membutuhkan</a:t>
            </a:r>
            <a:r>
              <a:rPr lang="en-ID" sz="2400" dirty="0"/>
              <a:t> </a:t>
            </a:r>
            <a:r>
              <a:rPr lang="en-ID" sz="2400" dirty="0" err="1"/>
              <a:t>kasih</a:t>
            </a:r>
            <a:r>
              <a:rPr lang="en-ID" sz="2400" dirty="0"/>
              <a:t> </a:t>
            </a:r>
            <a:r>
              <a:rPr lang="en-ID" sz="2400" dirty="0" err="1"/>
              <a:t>sayang</a:t>
            </a:r>
            <a:r>
              <a:rPr lang="en-ID" sz="2400" dirty="0"/>
              <a:t> </a:t>
            </a:r>
            <a:r>
              <a:rPr lang="en-ID" sz="2400" dirty="0" err="1"/>
              <a:t>dr</a:t>
            </a:r>
            <a:r>
              <a:rPr lang="en-ID" sz="2400" dirty="0"/>
              <a:t> </a:t>
            </a:r>
            <a:r>
              <a:rPr lang="en-ID" sz="2400" dirty="0" err="1"/>
              <a:t>lingkungannya</a:t>
            </a:r>
            <a:r>
              <a:rPr lang="en-ID" sz="2400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D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2400" dirty="0" err="1"/>
              <a:t>Pengalaman</a:t>
            </a:r>
            <a:r>
              <a:rPr lang="en-ID" sz="2400" dirty="0"/>
              <a:t> agama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ditujukan</a:t>
            </a:r>
            <a:r>
              <a:rPr lang="en-ID" sz="2400" dirty="0"/>
              <a:t> </a:t>
            </a:r>
            <a:r>
              <a:rPr lang="en-ID" sz="2400" dirty="0" err="1"/>
              <a:t>kpd</a:t>
            </a:r>
            <a:r>
              <a:rPr lang="en-ID" sz="2400" dirty="0"/>
              <a:t> org lain: </a:t>
            </a:r>
            <a:r>
              <a:rPr lang="en-ID" sz="2400" dirty="0" err="1"/>
              <a:t>pengalaman</a:t>
            </a:r>
            <a:r>
              <a:rPr lang="en-ID" sz="2400" dirty="0"/>
              <a:t> </a:t>
            </a:r>
            <a:r>
              <a:rPr lang="en-ID" sz="2400" dirty="0" err="1"/>
              <a:t>dlm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</a:t>
            </a:r>
            <a:r>
              <a:rPr lang="en-ID" sz="2400" dirty="0" err="1"/>
              <a:t>memperlakukan</a:t>
            </a:r>
            <a:r>
              <a:rPr lang="en-ID" sz="2400" dirty="0"/>
              <a:t> org </a:t>
            </a:r>
            <a:r>
              <a:rPr lang="en-ID" sz="2400" dirty="0" err="1"/>
              <a:t>sbg</a:t>
            </a:r>
            <a:r>
              <a:rPr lang="en-ID" sz="2400" dirty="0"/>
              <a:t> </a:t>
            </a:r>
            <a:r>
              <a:rPr lang="en-ID" sz="2400" dirty="0" err="1"/>
              <a:t>mahluk</a:t>
            </a:r>
            <a:r>
              <a:rPr lang="en-ID" sz="2400" dirty="0"/>
              <a:t> </a:t>
            </a:r>
            <a:r>
              <a:rPr lang="en-ID" sz="2400" dirty="0" err="1"/>
              <a:t>ciptaan</a:t>
            </a:r>
            <a:r>
              <a:rPr lang="en-ID" sz="2400" dirty="0"/>
              <a:t> </a:t>
            </a:r>
            <a:r>
              <a:rPr lang="en-ID" sz="2400" dirty="0" err="1"/>
              <a:t>Tuhan</a:t>
            </a:r>
            <a:r>
              <a:rPr lang="en-ID" sz="2400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ID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D" sz="2400" dirty="0" err="1"/>
              <a:t>Bhagavadgita</a:t>
            </a:r>
            <a:r>
              <a:rPr lang="en-ID" sz="2400" dirty="0"/>
              <a:t> (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XVI.1-4 dan 17</a:t>
            </a:r>
            <a:r>
              <a:rPr lang="en-ID" sz="2400" dirty="0"/>
              <a:t>): </a:t>
            </a:r>
            <a:r>
              <a:rPr lang="en-ID" sz="2400" dirty="0" err="1"/>
              <a:t>Daiwi</a:t>
            </a:r>
            <a:r>
              <a:rPr lang="en-ID" sz="2400" dirty="0"/>
              <a:t> </a:t>
            </a:r>
            <a:r>
              <a:rPr lang="en-ID" sz="2400" dirty="0" err="1"/>
              <a:t>Sampad</a:t>
            </a:r>
            <a:r>
              <a:rPr lang="en-ID" sz="2400" dirty="0"/>
              <a:t> dan </a:t>
            </a:r>
            <a:r>
              <a:rPr lang="en-ID" sz="2400" dirty="0" err="1"/>
              <a:t>Asuri</a:t>
            </a:r>
            <a:r>
              <a:rPr lang="en-ID" sz="2400" dirty="0"/>
              <a:t> </a:t>
            </a:r>
            <a:r>
              <a:rPr lang="en-ID" sz="2400" dirty="0" err="1"/>
              <a:t>Sampad</a:t>
            </a:r>
            <a:r>
              <a:rPr lang="en-ID" sz="2400" dirty="0"/>
              <a:t>.</a:t>
            </a: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441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2A1E36-0FDC-453F-8BF0-A6D2EBD2F452}"/>
              </a:ext>
            </a:extLst>
          </p:cNvPr>
          <p:cNvSpPr/>
          <p:nvPr/>
        </p:nvSpPr>
        <p:spPr>
          <a:xfrm>
            <a:off x="769257" y="740229"/>
            <a:ext cx="7692572" cy="50074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mahluk</a:t>
            </a:r>
            <a:r>
              <a:rPr lang="en-ID" sz="2400" dirty="0"/>
              <a:t> social </a:t>
            </a:r>
            <a:r>
              <a:rPr lang="en-ID" sz="2400" dirty="0" err="1"/>
              <a:t>kita</a:t>
            </a:r>
            <a:r>
              <a:rPr lang="en-ID" sz="2400" dirty="0"/>
              <a:t> hrs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sikap</a:t>
            </a:r>
            <a:r>
              <a:rPr lang="en-ID" sz="2400" dirty="0"/>
              <a:t> </a:t>
            </a:r>
            <a:r>
              <a:rPr lang="en-ID" sz="2400" dirty="0" err="1"/>
              <a:t>spt</a:t>
            </a:r>
            <a:r>
              <a:rPr lang="en-ID" sz="2400" dirty="0"/>
              <a:t> pada </a:t>
            </a:r>
            <a:r>
              <a:rPr lang="en-ID" sz="2400" dirty="0" err="1"/>
              <a:t>ajaran</a:t>
            </a:r>
            <a:r>
              <a:rPr lang="en-ID" sz="2400" dirty="0"/>
              <a:t>:</a:t>
            </a:r>
          </a:p>
          <a:p>
            <a:pPr marL="342900" indent="-342900" algn="just">
              <a:buAutoNum type="arabicPeriod"/>
            </a:pPr>
            <a:r>
              <a:rPr lang="en-ID" sz="2400" dirty="0"/>
              <a:t>Tri Kaya </a:t>
            </a:r>
            <a:r>
              <a:rPr lang="en-ID" sz="2400" dirty="0" err="1"/>
              <a:t>Parisudha</a:t>
            </a:r>
            <a:endParaRPr lang="en-ID" sz="2400" dirty="0"/>
          </a:p>
          <a:p>
            <a:pPr marL="342900" indent="-342900" algn="just">
              <a:buAutoNum type="arabicPeriod"/>
            </a:pPr>
            <a:r>
              <a:rPr lang="en-ID" sz="2400" dirty="0" err="1"/>
              <a:t>Catur</a:t>
            </a:r>
            <a:r>
              <a:rPr lang="en-ID" sz="2400" dirty="0"/>
              <a:t> Paramita (</a:t>
            </a:r>
            <a:r>
              <a:rPr lang="en-ID" sz="2400" dirty="0" err="1"/>
              <a:t>empat</a:t>
            </a:r>
            <a:r>
              <a:rPr lang="en-ID" sz="2400" dirty="0"/>
              <a:t> </a:t>
            </a:r>
          </a:p>
          <a:p>
            <a:pPr marL="342900" indent="-342900" algn="just">
              <a:buAutoNum type="arabicPeriod"/>
            </a:pPr>
            <a:r>
              <a:rPr lang="en-ID" sz="2400" dirty="0"/>
              <a:t>Tri </a:t>
            </a:r>
            <a:r>
              <a:rPr lang="en-ID" sz="2400" dirty="0" err="1"/>
              <a:t>Hita</a:t>
            </a:r>
            <a:r>
              <a:rPr lang="en-ID" sz="2400" dirty="0"/>
              <a:t> Karana </a:t>
            </a:r>
          </a:p>
          <a:p>
            <a:pPr marL="342900" indent="-342900" algn="just">
              <a:buAutoNum type="arabicPeriod"/>
            </a:pPr>
            <a:r>
              <a:rPr lang="en-ID" sz="2400" dirty="0" err="1"/>
              <a:t>Prema</a:t>
            </a:r>
            <a:r>
              <a:rPr lang="en-ID" sz="2400" dirty="0"/>
              <a:t> </a:t>
            </a:r>
            <a:r>
              <a:rPr lang="en-ID" sz="2400" dirty="0" err="1"/>
              <a:t>murti</a:t>
            </a:r>
            <a:endParaRPr lang="en-ID" sz="2400" dirty="0"/>
          </a:p>
          <a:p>
            <a:pPr marL="342900" indent="-342900" algn="just">
              <a:buAutoNum type="arabicPeriod"/>
            </a:pPr>
            <a:r>
              <a:rPr lang="en-ID" sz="2400" dirty="0" err="1"/>
              <a:t>Ksama</a:t>
            </a:r>
            <a:r>
              <a:rPr lang="en-ID" sz="2400" dirty="0"/>
              <a:t> </a:t>
            </a:r>
            <a:r>
              <a:rPr lang="en-ID" sz="2400" dirty="0" err="1"/>
              <a:t>murti</a:t>
            </a:r>
            <a:endParaRPr lang="en-ID" sz="2400" dirty="0"/>
          </a:p>
          <a:p>
            <a:pPr marL="342900" indent="-342900" algn="just">
              <a:buAutoNum type="arabicPeriod"/>
            </a:pPr>
            <a:r>
              <a:rPr lang="en-ID" sz="2400" dirty="0" err="1"/>
              <a:t>Sewanam</a:t>
            </a:r>
            <a:r>
              <a:rPr lang="en-ID" sz="2400" dirty="0"/>
              <a:t> (</a:t>
            </a:r>
            <a:r>
              <a:rPr lang="en-ID" sz="2400" dirty="0" err="1"/>
              <a:t>atmanivedanam</a:t>
            </a:r>
            <a:r>
              <a:rPr lang="en-ID" sz="2400" dirty="0"/>
              <a:t>): </a:t>
            </a:r>
            <a:r>
              <a:rPr lang="en-ID" sz="2400" dirty="0" err="1"/>
              <a:t>pelayanan</a:t>
            </a:r>
            <a:r>
              <a:rPr lang="en-ID" sz="2400" dirty="0"/>
              <a:t>/ </a:t>
            </a:r>
            <a:r>
              <a:rPr lang="en-ID" sz="2400" dirty="0" err="1"/>
              <a:t>penyerahan</a:t>
            </a:r>
            <a:r>
              <a:rPr lang="en-ID" sz="2400" dirty="0"/>
              <a:t> </a:t>
            </a:r>
            <a:r>
              <a:rPr lang="en-ID" sz="2400" dirty="0" err="1"/>
              <a:t>diri</a:t>
            </a:r>
            <a:endParaRPr lang="en-ID" sz="2400" dirty="0"/>
          </a:p>
          <a:p>
            <a:pPr marL="342900" indent="-342900" algn="just">
              <a:buAutoNum type="arabicPeriod"/>
            </a:pPr>
            <a:endParaRPr lang="en-ID" sz="2400" dirty="0"/>
          </a:p>
          <a:p>
            <a:pPr algn="just"/>
            <a:r>
              <a:rPr lang="en-ID" sz="2400" dirty="0" err="1"/>
              <a:t>Apakah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dimaksud</a:t>
            </a:r>
            <a:r>
              <a:rPr lang="en-ID" sz="2400" dirty="0"/>
              <a:t> </a:t>
            </a:r>
            <a:r>
              <a:rPr lang="en-ID" sz="2400" dirty="0" err="1"/>
              <a:t>dgn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78997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D6C6-3263-4D2D-8531-14C94DAF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05" y="275772"/>
            <a:ext cx="10861523" cy="1103085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D" dirty="0" err="1"/>
              <a:t>Landasan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 </a:t>
            </a:r>
            <a:r>
              <a:rPr lang="en-ID" dirty="0" err="1"/>
              <a:t>ttg</a:t>
            </a:r>
            <a:r>
              <a:rPr lang="en-ID" dirty="0"/>
              <a:t> Pendidikan Agama Hindu di Indonesia </a:t>
            </a:r>
            <a:r>
              <a:rPr lang="en-ID" dirty="0" err="1"/>
              <a:t>dlm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Basis </a:t>
            </a:r>
            <a:r>
              <a:rPr lang="en-ID" dirty="0" err="1"/>
              <a:t>Kepribadian</a:t>
            </a:r>
            <a:r>
              <a:rPr lang="en-ID" dirty="0"/>
              <a:t> </a:t>
            </a:r>
            <a:r>
              <a:rPr lang="en-ID" dirty="0" err="1"/>
              <a:t>Humanis</a:t>
            </a:r>
            <a:r>
              <a:rPr lang="en-ID" dirty="0"/>
              <a:t> </a:t>
            </a:r>
            <a:r>
              <a:rPr lang="en-ID" dirty="0" err="1"/>
              <a:t>bg</a:t>
            </a:r>
            <a:r>
              <a:rPr lang="en-ID" dirty="0"/>
              <a:t> </a:t>
            </a:r>
            <a:r>
              <a:rPr lang="en-ID" dirty="0" err="1"/>
              <a:t>Mhs</a:t>
            </a:r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BC82EE-6DA3-4621-888B-03D2CC94E82A}"/>
              </a:ext>
            </a:extLst>
          </p:cNvPr>
          <p:cNvSpPr/>
          <p:nvPr/>
        </p:nvSpPr>
        <p:spPr>
          <a:xfrm>
            <a:off x="445105" y="1596572"/>
            <a:ext cx="8307009" cy="498565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1" dirty="0" err="1">
                <a:solidFill>
                  <a:schemeClr val="tx1"/>
                </a:solidFill>
              </a:rPr>
              <a:t>Politik</a:t>
            </a:r>
            <a:r>
              <a:rPr lang="en-ID" sz="2400" b="1" dirty="0">
                <a:solidFill>
                  <a:schemeClr val="tx1"/>
                </a:solidFill>
              </a:rPr>
              <a:t>: proses </a:t>
            </a:r>
            <a:r>
              <a:rPr lang="en-ID" sz="2400" b="1" dirty="0" err="1">
                <a:solidFill>
                  <a:schemeClr val="tx1"/>
                </a:solidFill>
              </a:rPr>
              <a:t>pembentukan</a:t>
            </a:r>
            <a:r>
              <a:rPr lang="en-ID" sz="2400" b="1" dirty="0">
                <a:solidFill>
                  <a:schemeClr val="tx1"/>
                </a:solidFill>
              </a:rPr>
              <a:t> dan </a:t>
            </a:r>
            <a:r>
              <a:rPr lang="en-ID" sz="2400" b="1" dirty="0" err="1">
                <a:solidFill>
                  <a:schemeClr val="tx1"/>
                </a:solidFill>
              </a:rPr>
              <a:t>pembagian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kekuasaan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dlm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masyarakat</a:t>
            </a:r>
            <a:r>
              <a:rPr lang="en-ID" sz="2400" b="1" dirty="0">
                <a:solidFill>
                  <a:schemeClr val="tx1"/>
                </a:solidFill>
              </a:rPr>
              <a:t>, </a:t>
            </a:r>
            <a:r>
              <a:rPr lang="en-ID" sz="2400" b="1" dirty="0" err="1">
                <a:solidFill>
                  <a:schemeClr val="tx1"/>
                </a:solidFill>
              </a:rPr>
              <a:t>antara</a:t>
            </a:r>
            <a:r>
              <a:rPr lang="en-ID" sz="2400" b="1" dirty="0">
                <a:solidFill>
                  <a:schemeClr val="tx1"/>
                </a:solidFill>
              </a:rPr>
              <a:t> lain </a:t>
            </a:r>
            <a:r>
              <a:rPr lang="en-ID" sz="2400" b="1" dirty="0" err="1">
                <a:solidFill>
                  <a:schemeClr val="tx1"/>
                </a:solidFill>
              </a:rPr>
              <a:t>berwujud</a:t>
            </a:r>
            <a:r>
              <a:rPr lang="en-ID" sz="2400" b="1" dirty="0">
                <a:solidFill>
                  <a:schemeClr val="tx1"/>
                </a:solidFill>
              </a:rPr>
              <a:t> proses </a:t>
            </a:r>
            <a:r>
              <a:rPr lang="en-ID" sz="2400" b="1" dirty="0" err="1">
                <a:solidFill>
                  <a:schemeClr val="tx1"/>
                </a:solidFill>
              </a:rPr>
              <a:t>pembuatan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keputusan</a:t>
            </a:r>
            <a:r>
              <a:rPr lang="en-ID" sz="2400" b="1" dirty="0">
                <a:solidFill>
                  <a:schemeClr val="tx1"/>
                </a:solidFill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en-ID" sz="2400" b="1" dirty="0" err="1">
                <a:solidFill>
                  <a:schemeClr val="tx1"/>
                </a:solidFill>
              </a:rPr>
              <a:t>Kautilya</a:t>
            </a:r>
            <a:r>
              <a:rPr lang="en-ID" sz="2400" b="1" dirty="0">
                <a:solidFill>
                  <a:schemeClr val="tx1"/>
                </a:solidFill>
              </a:rPr>
              <a:t>: </a:t>
            </a:r>
            <a:r>
              <a:rPr lang="en-ID" sz="2400" b="1" dirty="0" err="1">
                <a:solidFill>
                  <a:schemeClr val="tx1"/>
                </a:solidFill>
              </a:rPr>
              <a:t>tugas</a:t>
            </a:r>
            <a:r>
              <a:rPr lang="en-ID" sz="2400" b="1" dirty="0">
                <a:solidFill>
                  <a:schemeClr val="tx1"/>
                </a:solidFill>
              </a:rPr>
              <a:t> negara </a:t>
            </a:r>
            <a:r>
              <a:rPr lang="en-ID" sz="2400" b="1" dirty="0" err="1">
                <a:solidFill>
                  <a:schemeClr val="tx1"/>
                </a:solidFill>
              </a:rPr>
              <a:t>dlm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menciptakan</a:t>
            </a:r>
            <a:r>
              <a:rPr lang="en-ID" sz="2400" b="1" dirty="0">
                <a:solidFill>
                  <a:schemeClr val="tx1"/>
                </a:solidFill>
              </a:rPr>
              <a:t> dan </a:t>
            </a:r>
            <a:r>
              <a:rPr lang="en-ID" sz="2400" b="1" dirty="0" err="1">
                <a:solidFill>
                  <a:schemeClr val="tx1"/>
                </a:solidFill>
              </a:rPr>
              <a:t>melindungi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kesejahteraan</a:t>
            </a:r>
            <a:r>
              <a:rPr lang="en-ID" sz="2400" b="1" dirty="0">
                <a:solidFill>
                  <a:schemeClr val="tx1"/>
                </a:solidFill>
              </a:rPr>
              <a:t>, </a:t>
            </a:r>
            <a:r>
              <a:rPr lang="en-ID" sz="2400" b="1" dirty="0" err="1">
                <a:solidFill>
                  <a:schemeClr val="tx1"/>
                </a:solidFill>
              </a:rPr>
              <a:t>mendorong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kemajuan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ekonomi</a:t>
            </a:r>
            <a:r>
              <a:rPr lang="en-ID" sz="2400" b="1" dirty="0">
                <a:solidFill>
                  <a:schemeClr val="tx1"/>
                </a:solidFill>
              </a:rPr>
              <a:t>, dan </a:t>
            </a:r>
            <a:r>
              <a:rPr lang="en-ID" sz="2400" b="1" dirty="0" err="1">
                <a:solidFill>
                  <a:schemeClr val="tx1"/>
                </a:solidFill>
              </a:rPr>
              <a:t>menegakkan</a:t>
            </a:r>
            <a:r>
              <a:rPr lang="en-ID" sz="2400" b="1" dirty="0">
                <a:solidFill>
                  <a:schemeClr val="tx1"/>
                </a:solidFill>
              </a:rPr>
              <a:t> dharma. </a:t>
            </a:r>
          </a:p>
          <a:p>
            <a:pPr marL="457200" indent="-457200" algn="just">
              <a:buAutoNum type="arabicPeriod"/>
            </a:pPr>
            <a:endParaRPr lang="en-ID" sz="2400" b="1" dirty="0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r>
              <a:rPr lang="en-ID" sz="2400" b="1" dirty="0">
                <a:solidFill>
                  <a:schemeClr val="tx1"/>
                </a:solidFill>
              </a:rPr>
              <a:t>Baldridge: lembaga2 </a:t>
            </a:r>
            <a:r>
              <a:rPr lang="en-ID" sz="2400" b="1" dirty="0" err="1">
                <a:solidFill>
                  <a:schemeClr val="tx1"/>
                </a:solidFill>
              </a:rPr>
              <a:t>pendidikan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dipandang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sbg</a:t>
            </a:r>
            <a:r>
              <a:rPr lang="en-ID" sz="2400" b="1" dirty="0">
                <a:solidFill>
                  <a:schemeClr val="tx1"/>
                </a:solidFill>
              </a:rPr>
              <a:t> system </a:t>
            </a:r>
            <a:r>
              <a:rPr lang="en-ID" sz="2400" b="1" dirty="0" err="1">
                <a:solidFill>
                  <a:schemeClr val="tx1"/>
                </a:solidFill>
              </a:rPr>
              <a:t>politik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mikro</a:t>
            </a:r>
            <a:r>
              <a:rPr lang="en-ID" sz="2400" b="1" dirty="0">
                <a:solidFill>
                  <a:schemeClr val="tx1"/>
                </a:solidFill>
              </a:rPr>
              <a:t>, </a:t>
            </a:r>
            <a:r>
              <a:rPr lang="en-ID" sz="2400" b="1" dirty="0" err="1">
                <a:solidFill>
                  <a:schemeClr val="tx1"/>
                </a:solidFill>
              </a:rPr>
              <a:t>yg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melaksanakan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semua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fungsi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utama</a:t>
            </a:r>
            <a:r>
              <a:rPr lang="en-ID" sz="2400" b="1" dirty="0">
                <a:solidFill>
                  <a:schemeClr val="tx1"/>
                </a:solidFill>
              </a:rPr>
              <a:t> system </a:t>
            </a:r>
            <a:r>
              <a:rPr lang="en-ID" sz="2400" b="1" dirty="0" err="1">
                <a:solidFill>
                  <a:schemeClr val="tx1"/>
                </a:solidFill>
              </a:rPr>
              <a:t>politik</a:t>
            </a:r>
            <a:r>
              <a:rPr lang="en-ID" sz="2400" b="1" dirty="0">
                <a:solidFill>
                  <a:schemeClr val="tx1"/>
                </a:solidFill>
              </a:rPr>
              <a:t>. Pendidikan dan </a:t>
            </a:r>
            <a:r>
              <a:rPr lang="en-ID" sz="2400" b="1" dirty="0" err="1">
                <a:solidFill>
                  <a:schemeClr val="tx1"/>
                </a:solidFill>
              </a:rPr>
              <a:t>politik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adalah</a:t>
            </a:r>
            <a:r>
              <a:rPr lang="en-ID" sz="2400" b="1" dirty="0">
                <a:solidFill>
                  <a:schemeClr val="tx1"/>
                </a:solidFill>
              </a:rPr>
              <a:t> 2 </a:t>
            </a:r>
            <a:r>
              <a:rPr lang="en-ID" sz="2400" b="1" dirty="0" err="1">
                <a:solidFill>
                  <a:schemeClr val="tx1"/>
                </a:solidFill>
              </a:rPr>
              <a:t>hal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yg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yg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saling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berhubungan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erat</a:t>
            </a:r>
            <a:r>
              <a:rPr lang="en-ID" sz="2400" b="1" dirty="0">
                <a:solidFill>
                  <a:schemeClr val="tx1"/>
                </a:solidFill>
              </a:rPr>
              <a:t> dan </a:t>
            </a:r>
            <a:r>
              <a:rPr lang="en-ID" sz="2400" b="1" dirty="0" err="1">
                <a:solidFill>
                  <a:schemeClr val="tx1"/>
                </a:solidFill>
              </a:rPr>
              <a:t>saling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mempengaruhi</a:t>
            </a:r>
            <a:r>
              <a:rPr lang="en-ID" sz="24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811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FAE2F6D-2E28-41E5-8DE0-69BCB9128611}"/>
              </a:ext>
            </a:extLst>
          </p:cNvPr>
          <p:cNvSpPr/>
          <p:nvPr/>
        </p:nvSpPr>
        <p:spPr>
          <a:xfrm>
            <a:off x="1232452" y="0"/>
            <a:ext cx="10283688" cy="6647543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 agama Hindu: </a:t>
            </a:r>
            <a:r>
              <a:rPr lang="en-ID" sz="2000" dirty="0" err="1"/>
              <a:t>penddkan</a:t>
            </a:r>
            <a:r>
              <a:rPr lang="en-ID" sz="2000" dirty="0"/>
              <a:t> </a:t>
            </a:r>
            <a:r>
              <a:rPr lang="en-ID" sz="2000" dirty="0" err="1"/>
              <a:t>yg</a:t>
            </a:r>
            <a:r>
              <a:rPr lang="en-ID" sz="2000" dirty="0"/>
              <a:t> </a:t>
            </a:r>
            <a:r>
              <a:rPr lang="en-ID" sz="2000" dirty="0" err="1"/>
              <a:t>menuju</a:t>
            </a:r>
            <a:r>
              <a:rPr lang="en-ID" sz="2000" dirty="0"/>
              <a:t> </a:t>
            </a:r>
            <a:r>
              <a:rPr lang="en-ID" sz="2000" dirty="0" err="1"/>
              <a:t>kpd</a:t>
            </a:r>
            <a:r>
              <a:rPr lang="en-ID" sz="2000" dirty="0"/>
              <a:t> </a:t>
            </a:r>
            <a:r>
              <a:rPr lang="en-ID" sz="2000" dirty="0" err="1"/>
              <a:t>pembentukan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</a:t>
            </a:r>
            <a:r>
              <a:rPr lang="en-ID" sz="2000" dirty="0" err="1"/>
              <a:t>seutuhnya</a:t>
            </a:r>
            <a:r>
              <a:rPr lang="en-ID" sz="2000" dirty="0"/>
              <a:t>. 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/>
              <a:t>Gandhi: </a:t>
            </a:r>
            <a:r>
              <a:rPr lang="en-ID" sz="2000" dirty="0" err="1"/>
              <a:t>pendidikan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karakter</a:t>
            </a:r>
            <a:r>
              <a:rPr lang="en-ID" sz="2000" dirty="0"/>
              <a:t> </a:t>
            </a:r>
            <a:r>
              <a:rPr lang="en-ID" sz="2000" dirty="0" err="1"/>
              <a:t>mrpk</a:t>
            </a:r>
            <a:r>
              <a:rPr lang="en-ID" sz="2000" dirty="0"/>
              <a:t> </a:t>
            </a:r>
            <a:r>
              <a:rPr lang="en-ID" sz="2000" dirty="0" err="1"/>
              <a:t>kejahatan</a:t>
            </a:r>
            <a:r>
              <a:rPr lang="en-ID" sz="2000" dirty="0"/>
              <a:t>. 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pendidika</a:t>
            </a:r>
            <a:r>
              <a:rPr lang="en-ID" sz="2000" dirty="0"/>
              <a:t> </a:t>
            </a:r>
            <a:r>
              <a:rPr lang="en-ID" sz="2000" dirty="0" err="1"/>
              <a:t>menurut</a:t>
            </a:r>
            <a:r>
              <a:rPr lang="en-ID" sz="2000" dirty="0"/>
              <a:t> SISDIKNAS: </a:t>
            </a:r>
            <a:r>
              <a:rPr lang="en-ID" sz="2000" dirty="0" err="1"/>
              <a:t>mencerdaskan</a:t>
            </a:r>
            <a:r>
              <a:rPr lang="en-ID" sz="2000" dirty="0"/>
              <a:t> </a:t>
            </a:r>
            <a:r>
              <a:rPr lang="en-ID" sz="2000" dirty="0" err="1"/>
              <a:t>kehidupan</a:t>
            </a:r>
            <a:r>
              <a:rPr lang="en-ID" sz="2000" dirty="0"/>
              <a:t> </a:t>
            </a:r>
            <a:r>
              <a:rPr lang="en-ID" sz="2000" dirty="0" err="1"/>
              <a:t>bgs</a:t>
            </a:r>
            <a:r>
              <a:rPr lang="en-ID" sz="2000" dirty="0"/>
              <a:t> dan </a:t>
            </a:r>
            <a:r>
              <a:rPr lang="en-ID" sz="2000" dirty="0" err="1"/>
              <a:t>mengembangkan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Indonesia </a:t>
            </a:r>
            <a:r>
              <a:rPr lang="en-ID" sz="2000" dirty="0" err="1"/>
              <a:t>seutuhnya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</a:t>
            </a:r>
            <a:r>
              <a:rPr lang="en-ID" sz="2000" dirty="0" err="1"/>
              <a:t>yg</a:t>
            </a:r>
            <a:r>
              <a:rPr lang="en-ID" sz="2000" dirty="0"/>
              <a:t> </a:t>
            </a:r>
            <a:r>
              <a:rPr lang="en-ID" sz="2000" dirty="0" err="1"/>
              <a:t>beriman</a:t>
            </a:r>
            <a:r>
              <a:rPr lang="en-ID" sz="2000" dirty="0"/>
              <a:t>, </a:t>
            </a:r>
            <a:r>
              <a:rPr lang="en-ID" sz="2000" dirty="0" err="1"/>
              <a:t>bertakwa</a:t>
            </a:r>
            <a:r>
              <a:rPr lang="en-ID" sz="2000" dirty="0"/>
              <a:t> </a:t>
            </a:r>
            <a:r>
              <a:rPr lang="en-ID" sz="2000" dirty="0" err="1"/>
              <a:t>kpd</a:t>
            </a:r>
            <a:r>
              <a:rPr lang="en-ID" sz="2000" dirty="0"/>
              <a:t> </a:t>
            </a:r>
            <a:r>
              <a:rPr lang="en-ID" sz="2000" dirty="0" err="1"/>
              <a:t>Tuhan</a:t>
            </a:r>
            <a:r>
              <a:rPr lang="en-ID" sz="2000" dirty="0"/>
              <a:t>, </a:t>
            </a:r>
            <a:r>
              <a:rPr lang="en-ID" sz="2000" dirty="0" err="1"/>
              <a:t>berbudi</a:t>
            </a:r>
            <a:r>
              <a:rPr lang="en-ID" sz="2000" dirty="0"/>
              <a:t> </a:t>
            </a:r>
            <a:r>
              <a:rPr lang="en-ID" sz="2000" dirty="0" err="1"/>
              <a:t>pekerti</a:t>
            </a:r>
            <a:r>
              <a:rPr lang="en-ID" sz="2000" dirty="0"/>
              <a:t> </a:t>
            </a:r>
            <a:r>
              <a:rPr lang="en-ID" sz="2000" dirty="0" err="1"/>
              <a:t>luhur</a:t>
            </a:r>
            <a:r>
              <a:rPr lang="en-ID" sz="2000" dirty="0"/>
              <a:t>,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pengetahuan</a:t>
            </a:r>
            <a:r>
              <a:rPr lang="en-ID" sz="2000" dirty="0"/>
              <a:t>, </a:t>
            </a:r>
            <a:r>
              <a:rPr lang="en-ID" sz="2000" dirty="0" err="1"/>
              <a:t>keterampilan</a:t>
            </a:r>
            <a:r>
              <a:rPr lang="en-ID" sz="2000" dirty="0"/>
              <a:t>, </a:t>
            </a:r>
            <a:r>
              <a:rPr lang="en-ID" sz="2000" dirty="0" err="1"/>
              <a:t>kesehatan</a:t>
            </a:r>
            <a:r>
              <a:rPr lang="en-ID" sz="2000" dirty="0"/>
              <a:t> </a:t>
            </a:r>
            <a:r>
              <a:rPr lang="en-ID" sz="2000" dirty="0" err="1"/>
              <a:t>jasmani</a:t>
            </a:r>
            <a:r>
              <a:rPr lang="en-ID" sz="2000" dirty="0"/>
              <a:t> dan </a:t>
            </a:r>
            <a:r>
              <a:rPr lang="en-ID" sz="2000" dirty="0" err="1"/>
              <a:t>rohani</a:t>
            </a:r>
            <a:r>
              <a:rPr lang="en-ID" sz="2000" dirty="0"/>
              <a:t>, </a:t>
            </a:r>
            <a:r>
              <a:rPr lang="en-ID" sz="2000" dirty="0" err="1"/>
              <a:t>kepribadian</a:t>
            </a:r>
            <a:r>
              <a:rPr lang="en-ID" sz="2000" dirty="0"/>
              <a:t> </a:t>
            </a:r>
            <a:r>
              <a:rPr lang="en-ID" sz="2000" dirty="0" err="1"/>
              <a:t>yg</a:t>
            </a:r>
            <a:r>
              <a:rPr lang="en-ID" sz="2000" dirty="0"/>
              <a:t> </a:t>
            </a:r>
            <a:r>
              <a:rPr lang="en-ID" sz="2000" dirty="0" err="1"/>
              <a:t>mantap</a:t>
            </a:r>
            <a:r>
              <a:rPr lang="en-ID" sz="2000" dirty="0"/>
              <a:t> dan </a:t>
            </a:r>
            <a:r>
              <a:rPr lang="en-ID" sz="2000" dirty="0" err="1"/>
              <a:t>mandiri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rasa </a:t>
            </a:r>
            <a:r>
              <a:rPr lang="en-ID" sz="2000" dirty="0" err="1"/>
              <a:t>tanggung</a:t>
            </a:r>
            <a:r>
              <a:rPr lang="en-ID" sz="2000" dirty="0"/>
              <a:t> </a:t>
            </a:r>
            <a:r>
              <a:rPr lang="en-ID" sz="2000" dirty="0" err="1"/>
              <a:t>jwb</a:t>
            </a:r>
            <a:r>
              <a:rPr lang="en-ID" sz="2000" dirty="0"/>
              <a:t> </a:t>
            </a:r>
            <a:r>
              <a:rPr lang="en-ID" sz="2000" dirty="0" err="1"/>
              <a:t>kemasyarakat</a:t>
            </a:r>
            <a:r>
              <a:rPr lang="en-ID" sz="2000" dirty="0"/>
              <a:t> dan </a:t>
            </a:r>
            <a:r>
              <a:rPr lang="en-ID" sz="2000" dirty="0" err="1"/>
              <a:t>kebangsaan</a:t>
            </a:r>
            <a:r>
              <a:rPr lang="en-ID" sz="2000" dirty="0"/>
              <a:t>. </a:t>
            </a:r>
          </a:p>
          <a:p>
            <a:pPr algn="just"/>
            <a:endParaRPr lang="en-ID" sz="2000" dirty="0"/>
          </a:p>
          <a:p>
            <a:pPr algn="just"/>
            <a:r>
              <a:rPr lang="en-ID" sz="2000" dirty="0"/>
              <a:t>Masyarakat Indonesia: </a:t>
            </a:r>
            <a:r>
              <a:rPr lang="en-ID" sz="2000" dirty="0" err="1"/>
              <a:t>masyarakat</a:t>
            </a:r>
            <a:r>
              <a:rPr lang="en-ID" sz="2000" dirty="0"/>
              <a:t> </a:t>
            </a:r>
            <a:r>
              <a:rPr lang="en-ID" sz="2000" dirty="0" err="1"/>
              <a:t>yg</a:t>
            </a:r>
            <a:r>
              <a:rPr lang="en-ID" sz="2000" dirty="0"/>
              <a:t> </a:t>
            </a:r>
            <a:r>
              <a:rPr lang="en-ID" sz="2000" dirty="0" err="1"/>
              <a:t>mengacu</a:t>
            </a:r>
            <a:r>
              <a:rPr lang="en-ID" sz="2000" dirty="0"/>
              <a:t> pd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dlm</a:t>
            </a:r>
            <a:r>
              <a:rPr lang="en-ID" sz="2000" dirty="0"/>
              <a:t> </a:t>
            </a:r>
            <a:r>
              <a:rPr lang="en-ID" sz="2000" dirty="0" err="1"/>
              <a:t>segala</a:t>
            </a:r>
            <a:r>
              <a:rPr lang="en-ID" sz="2000" dirty="0"/>
              <a:t> </a:t>
            </a:r>
            <a:r>
              <a:rPr lang="en-ID" sz="2000" dirty="0" err="1"/>
              <a:t>aspek</a:t>
            </a:r>
            <a:r>
              <a:rPr lang="en-ID" sz="2000" dirty="0"/>
              <a:t> </a:t>
            </a:r>
            <a:r>
              <a:rPr lang="en-ID" sz="2000" dirty="0" err="1"/>
              <a:t>kehidupan</a:t>
            </a:r>
            <a:r>
              <a:rPr lang="en-ID" sz="2000" dirty="0"/>
              <a:t>, </a:t>
            </a:r>
            <a:r>
              <a:rPr lang="en-ID" sz="2000" dirty="0" err="1"/>
              <a:t>yg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dgn</a:t>
            </a:r>
            <a:r>
              <a:rPr lang="en-ID" sz="2000" dirty="0"/>
              <a:t> Pancasila dan UUD 45</a:t>
            </a:r>
          </a:p>
        </p:txBody>
      </p:sp>
    </p:spTree>
    <p:extLst>
      <p:ext uri="{BB962C8B-B14F-4D97-AF65-F5344CB8AC3E}">
        <p14:creationId xmlns:p14="http://schemas.microsoft.com/office/powerpoint/2010/main" val="167478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69631-BD68-41EF-BD66-814726770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922" y="2081212"/>
            <a:ext cx="4010025" cy="26955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63BE8F-F9BE-4C38-B4BF-2004C0091CD2}"/>
              </a:ext>
            </a:extLst>
          </p:cNvPr>
          <p:cNvSpPr/>
          <p:nvPr/>
        </p:nvSpPr>
        <p:spPr>
          <a:xfrm>
            <a:off x="217714" y="693057"/>
            <a:ext cx="8113485" cy="5471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2400" b="1" dirty="0">
                <a:solidFill>
                  <a:schemeClr val="tx1"/>
                </a:solidFill>
              </a:rPr>
              <a:t>Kitab MDS IV.19: </a:t>
            </a:r>
            <a:r>
              <a:rPr lang="en-ID" sz="2400" b="1" dirty="0" err="1">
                <a:solidFill>
                  <a:schemeClr val="tx1"/>
                </a:solidFill>
              </a:rPr>
              <a:t>setiap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hari</a:t>
            </a:r>
            <a:r>
              <a:rPr lang="en-ID" sz="2400" b="1" dirty="0">
                <a:solidFill>
                  <a:schemeClr val="tx1"/>
                </a:solidFill>
              </a:rPr>
              <a:t> hrs </a:t>
            </a:r>
            <a:r>
              <a:rPr lang="en-ID" sz="2400" b="1" dirty="0" err="1">
                <a:solidFill>
                  <a:schemeClr val="tx1"/>
                </a:solidFill>
              </a:rPr>
              <a:t>memperdalam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ilmu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pengetahuan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yg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dpt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mendatangkan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kebijaksanaan</a:t>
            </a:r>
            <a:r>
              <a:rPr lang="en-ID" sz="2400" b="1" dirty="0">
                <a:solidFill>
                  <a:schemeClr val="tx1"/>
                </a:solidFill>
              </a:rPr>
              <a:t>, </a:t>
            </a:r>
            <a:r>
              <a:rPr lang="en-ID" sz="2400" b="1" dirty="0" err="1">
                <a:solidFill>
                  <a:schemeClr val="tx1"/>
                </a:solidFill>
              </a:rPr>
              <a:t>mempelajari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segala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yg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mengajarkan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bgm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mendpt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artha</a:t>
            </a:r>
            <a:r>
              <a:rPr lang="en-ID" sz="2400" b="1" dirty="0">
                <a:solidFill>
                  <a:schemeClr val="tx1"/>
                </a:solidFill>
              </a:rPr>
              <a:t>, dan </a:t>
            </a:r>
            <a:r>
              <a:rPr lang="en-ID" sz="2400" b="1" dirty="0" err="1">
                <a:solidFill>
                  <a:schemeClr val="tx1"/>
                </a:solidFill>
              </a:rPr>
              <a:t>mempelajari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Nigama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yg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memberikan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keterangan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ttg</a:t>
            </a:r>
            <a:r>
              <a:rPr lang="en-ID" sz="2400" b="1" dirty="0">
                <a:solidFill>
                  <a:schemeClr val="tx1"/>
                </a:solidFill>
              </a:rPr>
              <a:t> Veda. </a:t>
            </a:r>
          </a:p>
          <a:p>
            <a:pPr algn="just"/>
            <a:endParaRPr lang="en-ID" sz="2400" b="1" dirty="0">
              <a:solidFill>
                <a:schemeClr val="tx1"/>
              </a:solidFill>
            </a:endParaRPr>
          </a:p>
          <a:p>
            <a:pPr algn="just"/>
            <a:r>
              <a:rPr lang="en-ID" sz="2400" b="1" dirty="0">
                <a:solidFill>
                  <a:schemeClr val="tx1"/>
                </a:solidFill>
              </a:rPr>
              <a:t>Kitab </a:t>
            </a:r>
            <a:r>
              <a:rPr lang="en-ID" sz="2400" b="1" dirty="0" err="1">
                <a:solidFill>
                  <a:schemeClr val="tx1"/>
                </a:solidFill>
              </a:rPr>
              <a:t>Arthasastra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Kautilya</a:t>
            </a:r>
            <a:r>
              <a:rPr lang="en-ID" sz="2400" b="1" dirty="0">
                <a:solidFill>
                  <a:schemeClr val="tx1"/>
                </a:solidFill>
              </a:rPr>
              <a:t>: </a:t>
            </a:r>
            <a:r>
              <a:rPr lang="en-ID" sz="2400" b="1" dirty="0" err="1">
                <a:solidFill>
                  <a:schemeClr val="tx1"/>
                </a:solidFill>
              </a:rPr>
              <a:t>dandaniti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artinya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ilmu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pemerintahan</a:t>
            </a:r>
            <a:r>
              <a:rPr lang="en-ID" sz="2400" b="1" dirty="0">
                <a:solidFill>
                  <a:schemeClr val="tx1"/>
                </a:solidFill>
              </a:rPr>
              <a:t> dan </a:t>
            </a:r>
            <a:r>
              <a:rPr lang="en-ID" sz="2400" b="1" dirty="0" err="1">
                <a:solidFill>
                  <a:schemeClr val="tx1"/>
                </a:solidFill>
              </a:rPr>
              <a:t>ilmu</a:t>
            </a:r>
            <a:r>
              <a:rPr lang="en-ID" sz="2400" b="1" dirty="0">
                <a:solidFill>
                  <a:schemeClr val="tx1"/>
                </a:solidFill>
              </a:rPr>
              <a:t> hokum </a:t>
            </a:r>
            <a:r>
              <a:rPr lang="en-ID" sz="2400" b="1" dirty="0" err="1">
                <a:solidFill>
                  <a:schemeClr val="tx1"/>
                </a:solidFill>
              </a:rPr>
              <a:t>menyangkut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ilmu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pemerintahan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dlm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aspek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pemerataan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kehidupan</a:t>
            </a:r>
            <a:r>
              <a:rPr lang="en-ID" sz="2400" b="1" dirty="0">
                <a:solidFill>
                  <a:schemeClr val="tx1"/>
                </a:solidFill>
              </a:rPr>
              <a:t> pd </a:t>
            </a:r>
            <a:r>
              <a:rPr lang="en-ID" sz="2400" b="1" dirty="0" err="1">
                <a:solidFill>
                  <a:schemeClr val="tx1"/>
                </a:solidFill>
              </a:rPr>
              <a:t>suatu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wilayah</a:t>
            </a:r>
            <a:r>
              <a:rPr lang="en-ID" sz="2400" b="1" dirty="0">
                <a:solidFill>
                  <a:schemeClr val="tx1"/>
                </a:solidFill>
              </a:rPr>
              <a:t> negara. </a:t>
            </a:r>
          </a:p>
        </p:txBody>
      </p:sp>
    </p:spTree>
    <p:extLst>
      <p:ext uri="{BB962C8B-B14F-4D97-AF65-F5344CB8AC3E}">
        <p14:creationId xmlns:p14="http://schemas.microsoft.com/office/powerpoint/2010/main" val="319243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67083A-61CD-4777-8C62-6315BD07A1CC}"/>
              </a:ext>
            </a:extLst>
          </p:cNvPr>
          <p:cNvSpPr/>
          <p:nvPr/>
        </p:nvSpPr>
        <p:spPr>
          <a:xfrm>
            <a:off x="515257" y="116114"/>
            <a:ext cx="11161485" cy="103682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Landasan</a:t>
            </a:r>
            <a:r>
              <a:rPr lang="en-ID" sz="32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Filosifis</a:t>
            </a:r>
            <a:r>
              <a:rPr lang="en-ID" sz="32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ttg</a:t>
            </a:r>
            <a:r>
              <a:rPr lang="en-ID" sz="32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 Pendidikan Agama Hindu di Indonesia </a:t>
            </a:r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dlm</a:t>
            </a:r>
            <a:r>
              <a:rPr lang="en-ID" sz="32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membangun</a:t>
            </a:r>
            <a:r>
              <a:rPr lang="en-ID" sz="32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 Basis </a:t>
            </a:r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Kepribadian</a:t>
            </a:r>
            <a:r>
              <a:rPr lang="en-ID" sz="32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Humanis</a:t>
            </a:r>
            <a:r>
              <a:rPr lang="en-ID" sz="32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bg</a:t>
            </a:r>
            <a:r>
              <a:rPr lang="en-ID" sz="3200" dirty="0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en-ID" sz="3200" dirty="0" err="1">
                <a:solidFill>
                  <a:srgbClr val="F496CB">
                    <a:lumMod val="75000"/>
                  </a:srgbClr>
                </a:solidFill>
                <a:ea typeface="+mj-ea"/>
                <a:cs typeface="+mj-cs"/>
              </a:rPr>
              <a:t>Mhs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3A3875-A3E6-4F52-8711-5F77264892AC}"/>
              </a:ext>
            </a:extLst>
          </p:cNvPr>
          <p:cNvSpPr/>
          <p:nvPr/>
        </p:nvSpPr>
        <p:spPr>
          <a:xfrm>
            <a:off x="159026" y="1378226"/>
            <a:ext cx="11807687" cy="53636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individu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di dunia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tujuan</a:t>
            </a:r>
            <a:r>
              <a:rPr lang="en-ID" sz="2400" dirty="0"/>
              <a:t>. </a:t>
            </a:r>
          </a:p>
          <a:p>
            <a:pPr algn="just"/>
            <a:endParaRPr lang="en-ID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berkembang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kekuatan</a:t>
            </a:r>
            <a:r>
              <a:rPr lang="en-ID" sz="2400" dirty="0"/>
              <a:t> </a:t>
            </a:r>
            <a:r>
              <a:rPr lang="en-ID" sz="2400" dirty="0" err="1"/>
              <a:t>budi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,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selanjutnya</a:t>
            </a:r>
            <a:r>
              <a:rPr lang="en-ID" sz="2400" dirty="0"/>
              <a:t> </a:t>
            </a:r>
            <a:r>
              <a:rPr lang="en-ID" sz="2400" dirty="0" err="1"/>
              <a:t>disebut</a:t>
            </a:r>
            <a:r>
              <a:rPr lang="en-ID" sz="2400" dirty="0"/>
              <a:t> </a:t>
            </a:r>
            <a:r>
              <a:rPr lang="en-ID" sz="2400" dirty="0" err="1"/>
              <a:t>budaya</a:t>
            </a:r>
            <a:r>
              <a:rPr lang="en-ID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D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dirty="0" err="1"/>
              <a:t>Tiap</a:t>
            </a:r>
            <a:r>
              <a:rPr lang="en-ID" sz="2400" dirty="0"/>
              <a:t> agama </a:t>
            </a:r>
            <a:r>
              <a:rPr lang="en-ID" sz="2400" dirty="0" err="1"/>
              <a:t>membawa</a:t>
            </a:r>
            <a:r>
              <a:rPr lang="en-ID" sz="2400" dirty="0"/>
              <a:t> </a:t>
            </a:r>
            <a:r>
              <a:rPr lang="en-ID" sz="2400" dirty="0" err="1"/>
              <a:t>pengaruh</a:t>
            </a:r>
            <a:r>
              <a:rPr lang="en-ID" sz="2400" dirty="0"/>
              <a:t> </a:t>
            </a:r>
            <a:r>
              <a:rPr lang="en-ID" sz="2400" dirty="0" err="1"/>
              <a:t>amat</a:t>
            </a:r>
            <a:r>
              <a:rPr lang="en-ID" sz="2400" dirty="0"/>
              <a:t> </a:t>
            </a:r>
            <a:r>
              <a:rPr lang="en-ID" sz="2400" dirty="0" err="1"/>
              <a:t>besar</a:t>
            </a:r>
            <a:r>
              <a:rPr lang="en-ID" sz="2400" dirty="0"/>
              <a:t> pd </a:t>
            </a:r>
            <a:r>
              <a:rPr lang="en-ID" sz="2400" dirty="0" err="1"/>
              <a:t>kehidupan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D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pengaruh</a:t>
            </a:r>
            <a:r>
              <a:rPr lang="en-ID" sz="2400" dirty="0"/>
              <a:t> agama pd </a:t>
            </a:r>
            <a:r>
              <a:rPr lang="en-ID" sz="2400" dirty="0" err="1"/>
              <a:t>kehidupan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D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dirty="0" err="1"/>
              <a:t>Tujuan</a:t>
            </a:r>
            <a:r>
              <a:rPr lang="en-ID" sz="2400" dirty="0"/>
              <a:t> </a:t>
            </a:r>
            <a:r>
              <a:rPr lang="en-ID" sz="2400" dirty="0" err="1"/>
              <a:t>hidup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Hindu: </a:t>
            </a:r>
            <a:r>
              <a:rPr lang="en-ID" sz="2400" dirty="0" err="1"/>
              <a:t>Catur</a:t>
            </a:r>
            <a:r>
              <a:rPr lang="en-ID" sz="2400" dirty="0"/>
              <a:t> </a:t>
            </a:r>
            <a:r>
              <a:rPr lang="en-ID" sz="2400" dirty="0" err="1"/>
              <a:t>Purusaartha</a:t>
            </a:r>
            <a:r>
              <a:rPr lang="en-ID" sz="2400" dirty="0"/>
              <a:t>. </a:t>
            </a:r>
            <a:r>
              <a:rPr lang="en-ID" sz="2400" dirty="0" err="1"/>
              <a:t>Purusa</a:t>
            </a:r>
            <a:r>
              <a:rPr lang="en-ID" sz="2400" dirty="0"/>
              <a:t> (</a:t>
            </a:r>
            <a:r>
              <a:rPr lang="en-ID" sz="2400" dirty="0" err="1"/>
              <a:t>manusia</a:t>
            </a:r>
            <a:r>
              <a:rPr lang="en-ID" sz="2400" dirty="0"/>
              <a:t>) dan </a:t>
            </a:r>
            <a:r>
              <a:rPr lang="en-ID" sz="2400" dirty="0" err="1"/>
              <a:t>artha</a:t>
            </a:r>
            <a:r>
              <a:rPr lang="en-ID" sz="2400" dirty="0"/>
              <a:t> (</a:t>
            </a:r>
            <a:r>
              <a:rPr lang="en-ID" sz="2400" dirty="0" err="1"/>
              <a:t>tujuan</a:t>
            </a:r>
            <a:r>
              <a:rPr lang="en-ID" sz="2400" dirty="0"/>
              <a:t>).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D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dirty="0"/>
              <a:t>Kitab </a:t>
            </a:r>
            <a:r>
              <a:rPr lang="en-ID" sz="2400" dirty="0" err="1"/>
              <a:t>Sarasamuccaya</a:t>
            </a:r>
            <a:r>
              <a:rPr lang="en-ID" sz="2400" dirty="0"/>
              <a:t> (4):</a:t>
            </a:r>
            <a:r>
              <a:rPr lang="en-ID" sz="2400" dirty="0" err="1"/>
              <a:t>lahir</a:t>
            </a:r>
            <a:r>
              <a:rPr lang="en-ID" sz="2400" dirty="0"/>
              <a:t> </a:t>
            </a:r>
            <a:r>
              <a:rPr lang="en-ID" sz="2400" dirty="0" err="1"/>
              <a:t>sbg</a:t>
            </a:r>
            <a:r>
              <a:rPr lang="en-ID" sz="2400" dirty="0"/>
              <a:t> </a:t>
            </a:r>
            <a:r>
              <a:rPr lang="en-ID" sz="2400" dirty="0" err="1"/>
              <a:t>manusai</a:t>
            </a:r>
            <a:r>
              <a:rPr lang="en-ID" sz="2400" dirty="0"/>
              <a:t> sungguh2 </a:t>
            </a:r>
            <a:r>
              <a:rPr lang="en-ID" sz="2400" dirty="0" err="1"/>
              <a:t>utama</a:t>
            </a:r>
            <a:r>
              <a:rPr lang="en-ID" sz="2400" dirty="0"/>
              <a:t>. </a:t>
            </a:r>
            <a:r>
              <a:rPr lang="en-ID" sz="2400" dirty="0" err="1"/>
              <a:t>Knp</a:t>
            </a:r>
            <a:r>
              <a:rPr lang="en-ID" sz="2400" dirty="0"/>
              <a:t>?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D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sz="2400" dirty="0" err="1"/>
              <a:t>Jelaskan</a:t>
            </a:r>
            <a:r>
              <a:rPr lang="en-ID" sz="2400" dirty="0"/>
              <a:t> </a:t>
            </a:r>
            <a:r>
              <a:rPr lang="en-ID" sz="2400" dirty="0" err="1"/>
              <a:t>kaitan</a:t>
            </a:r>
            <a:r>
              <a:rPr lang="en-ID" sz="2400" dirty="0"/>
              <a:t> </a:t>
            </a:r>
            <a:r>
              <a:rPr lang="en-ID" sz="2400" dirty="0" err="1"/>
              <a:t>Catur</a:t>
            </a:r>
            <a:r>
              <a:rPr lang="en-ID" sz="2400" dirty="0"/>
              <a:t> </a:t>
            </a:r>
            <a:r>
              <a:rPr lang="en-ID" sz="2400" dirty="0" err="1"/>
              <a:t>Purusaartha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Catur</a:t>
            </a:r>
            <a:r>
              <a:rPr lang="en-ID" sz="2400" dirty="0"/>
              <a:t> Asrama!</a:t>
            </a:r>
          </a:p>
        </p:txBody>
      </p:sp>
    </p:spTree>
    <p:extLst>
      <p:ext uri="{BB962C8B-B14F-4D97-AF65-F5344CB8AC3E}">
        <p14:creationId xmlns:p14="http://schemas.microsoft.com/office/powerpoint/2010/main" val="195231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A124-CD56-4041-9F70-029E9560E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06" y="653143"/>
            <a:ext cx="5810551" cy="5878285"/>
          </a:xfrm>
        </p:spPr>
        <p:txBody>
          <a:bodyPr>
            <a:normAutofit/>
          </a:bodyPr>
          <a:lstStyle/>
          <a:p>
            <a:pPr algn="just"/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hrs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kasih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sayang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thd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sesama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mahluk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Kitab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Yajur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Veda 26.2: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semoga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mahluk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memandang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kami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pandangan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sahabat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semoga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memandang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mahluk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dgn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pandangan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sahabat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semoga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kami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pandang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memandang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dgn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pandangan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sahabat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Nilai2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keagamaan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di dunia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ID" dirty="0"/>
          </a:p>
          <a:p>
            <a:endParaRPr lang="en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FAD47-4671-4F49-854F-CCB228233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90" y="1351811"/>
            <a:ext cx="4956478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B3D5A2-B666-4F73-A537-75170C97E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03" y="2163891"/>
            <a:ext cx="5497719" cy="4359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364355-2AB8-441D-9FC4-8765C484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2" y="1753073"/>
            <a:ext cx="7411533" cy="47603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A2C1D7-42F3-4D8D-BD2B-25FA9BEEBBA5}"/>
              </a:ext>
            </a:extLst>
          </p:cNvPr>
          <p:cNvSpPr/>
          <p:nvPr/>
        </p:nvSpPr>
        <p:spPr>
          <a:xfrm>
            <a:off x="1001486" y="31986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ID" sz="2800" dirty="0" err="1">
                <a:solidFill>
                  <a:srgbClr val="00B0F0"/>
                </a:solidFill>
              </a:rPr>
              <a:t>Simpulkan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kenapa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mahasiswa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harus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diberikan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pendidikan</a:t>
            </a:r>
            <a:r>
              <a:rPr lang="en-ID" sz="2800" dirty="0">
                <a:solidFill>
                  <a:srgbClr val="00B0F0"/>
                </a:solidFill>
              </a:rPr>
              <a:t> Agma Hindu?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7CCC1B-C884-49DF-B184-9C143D8948EA}"/>
              </a:ext>
            </a:extLst>
          </p:cNvPr>
          <p:cNvSpPr/>
          <p:nvPr/>
        </p:nvSpPr>
        <p:spPr>
          <a:xfrm>
            <a:off x="478972" y="203199"/>
            <a:ext cx="10798629" cy="136055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Esensi</a:t>
            </a:r>
            <a:r>
              <a:rPr lang="en-ID" sz="3200" dirty="0"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ID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urgensi</a:t>
            </a:r>
            <a:r>
              <a:rPr lang="en-ID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pendidikan</a:t>
            </a:r>
            <a:r>
              <a:rPr lang="en-ID" sz="3200" dirty="0">
                <a:latin typeface="Aharoni" panose="02010803020104030203" pitchFamily="2" charset="-79"/>
                <a:cs typeface="Aharoni" panose="02010803020104030203" pitchFamily="2" charset="-79"/>
              </a:rPr>
              <a:t> agama Hindu </a:t>
            </a:r>
            <a:r>
              <a:rPr lang="en-ID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bagi</a:t>
            </a:r>
            <a:r>
              <a:rPr lang="en-ID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pembenagunan</a:t>
            </a:r>
            <a:r>
              <a:rPr lang="en-ID" sz="3200" dirty="0">
                <a:latin typeface="Aharoni" panose="02010803020104030203" pitchFamily="2" charset="-79"/>
                <a:cs typeface="Aharoni" panose="02010803020104030203" pitchFamily="2" charset="-79"/>
              </a:rPr>
              <a:t> basis </a:t>
            </a:r>
            <a:r>
              <a:rPr lang="en-ID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kepribadian</a:t>
            </a:r>
            <a:r>
              <a:rPr lang="en-ID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humanisa</a:t>
            </a:r>
            <a:r>
              <a:rPr lang="en-ID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mahasiswa</a:t>
            </a:r>
            <a:endParaRPr lang="en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647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12762D-6768-4D12-8BC9-FA9A9CFEDE3D}"/>
              </a:ext>
            </a:extLst>
          </p:cNvPr>
          <p:cNvSpPr/>
          <p:nvPr/>
        </p:nvSpPr>
        <p:spPr>
          <a:xfrm>
            <a:off x="1484243" y="689113"/>
            <a:ext cx="8428383" cy="28624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>
                <a:latin typeface="Arial Black" panose="020B0A04020102020204" pitchFamily="34" charset="0"/>
              </a:rPr>
              <a:t>MKWU</a:t>
            </a:r>
          </a:p>
          <a:p>
            <a:pPr algn="ctr"/>
            <a:r>
              <a:rPr lang="en-ID" sz="2800" dirty="0">
                <a:latin typeface="Arial Black" panose="020B0A04020102020204" pitchFamily="34" charset="0"/>
              </a:rPr>
              <a:t>BAGAIMANA TUJUAN DAN FUNGSI MKWU PENDIDIKAN AGAMA HINDU DALAM MEMBANGUN BASIS KEPRIBADIAN HUMANIS BAGI MAHASISWA?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09C32-E302-4727-AA3E-C9C3DED37C7B}"/>
              </a:ext>
            </a:extLst>
          </p:cNvPr>
          <p:cNvSpPr/>
          <p:nvPr/>
        </p:nvSpPr>
        <p:spPr>
          <a:xfrm>
            <a:off x="1358347" y="4015408"/>
            <a:ext cx="8680174" cy="13583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200" dirty="0" err="1"/>
              <a:t>Dr.</a:t>
            </a:r>
            <a:r>
              <a:rPr lang="en-ID" sz="3200" dirty="0"/>
              <a:t> Ni Nyoman Sudiani, SE., </a:t>
            </a:r>
            <a:r>
              <a:rPr lang="en-ID" sz="3200" dirty="0" err="1"/>
              <a:t>S.Pd.H</a:t>
            </a:r>
            <a:r>
              <a:rPr lang="en-ID" sz="3200" dirty="0"/>
              <a:t>., </a:t>
            </a:r>
            <a:r>
              <a:rPr lang="en-ID" sz="3200" dirty="0" err="1"/>
              <a:t>M.Fil.H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105229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5445B-ADD3-45DE-8444-A646E7560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790"/>
            <a:ext cx="11430000" cy="6606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EEEDEA-8B90-4028-BC0D-C0E874F6B678}"/>
              </a:ext>
            </a:extLst>
          </p:cNvPr>
          <p:cNvSpPr/>
          <p:nvPr/>
        </p:nvSpPr>
        <p:spPr>
          <a:xfrm>
            <a:off x="4566928" y="1821239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6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rush Script MT" panose="03060802040406070304" pitchFamily="66" charset="0"/>
              </a:rPr>
              <a:t>Suksma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37157-261A-4537-B953-032A3C73B1C1}"/>
              </a:ext>
            </a:extLst>
          </p:cNvPr>
          <p:cNvSpPr/>
          <p:nvPr/>
        </p:nvSpPr>
        <p:spPr>
          <a:xfrm>
            <a:off x="2067339" y="3343441"/>
            <a:ext cx="8057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en-ID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Brush Script MT" panose="03060802040406070304" pitchFamily="66" charset="0"/>
              </a:rPr>
              <a:t>Om Santi </a:t>
            </a:r>
            <a:r>
              <a:rPr lang="en-ID" sz="6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rush Script MT" panose="03060802040406070304" pitchFamily="66" charset="0"/>
              </a:rPr>
              <a:t>Santi</a:t>
            </a:r>
            <a:r>
              <a:rPr lang="en-ID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Brush Script MT" panose="03060802040406070304" pitchFamily="66" charset="0"/>
              </a:rPr>
              <a:t> </a:t>
            </a:r>
            <a:r>
              <a:rPr lang="en-ID" sz="6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rush Script MT" panose="03060802040406070304" pitchFamily="66" charset="0"/>
              </a:rPr>
              <a:t>Santi</a:t>
            </a:r>
            <a:r>
              <a:rPr lang="en-ID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Brush Script MT" panose="03060802040406070304" pitchFamily="66" charset="0"/>
              </a:rPr>
              <a:t> OM</a:t>
            </a:r>
          </a:p>
        </p:txBody>
      </p:sp>
    </p:spTree>
    <p:extLst>
      <p:ext uri="{BB962C8B-B14F-4D97-AF65-F5344CB8AC3E}">
        <p14:creationId xmlns:p14="http://schemas.microsoft.com/office/powerpoint/2010/main" val="292646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0843-851D-4B17-86CA-92B0A39F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5" y="212035"/>
            <a:ext cx="11463130" cy="1152939"/>
          </a:xfr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D" dirty="0" err="1"/>
              <a:t>Menelusuri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Pendidikan Agama Hindu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Basis </a:t>
            </a:r>
            <a:r>
              <a:rPr lang="en-ID" dirty="0" err="1"/>
              <a:t>kepribadian</a:t>
            </a:r>
            <a:r>
              <a:rPr lang="en-ID" dirty="0"/>
              <a:t> </a:t>
            </a:r>
            <a:r>
              <a:rPr lang="en-ID" dirty="0" err="1"/>
              <a:t>humanis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mahasiswa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47A7-EE96-4F5E-B80B-B840126A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3" y="1687395"/>
            <a:ext cx="10785796" cy="495857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r>
              <a:rPr lang="en-ID" sz="2000" dirty="0" err="1"/>
              <a:t>Tujuan</a:t>
            </a:r>
            <a:r>
              <a:rPr lang="en-ID" sz="2000" dirty="0"/>
              <a:t> agama Hindu: </a:t>
            </a:r>
            <a:r>
              <a:rPr lang="en-ID" sz="2000" dirty="0" err="1"/>
              <a:t>Moksartham</a:t>
            </a:r>
            <a:r>
              <a:rPr lang="en-ID" sz="2000" dirty="0"/>
              <a:t> </a:t>
            </a:r>
            <a:r>
              <a:rPr lang="en-ID" sz="2000" dirty="0" err="1"/>
              <a:t>jagadhitaya</a:t>
            </a:r>
            <a:r>
              <a:rPr lang="en-ID" sz="2000" dirty="0"/>
              <a:t> ca </a:t>
            </a:r>
            <a:r>
              <a:rPr lang="en-ID" sz="2000" dirty="0" err="1"/>
              <a:t>iti</a:t>
            </a:r>
            <a:r>
              <a:rPr lang="en-ID" sz="2000" dirty="0"/>
              <a:t> dharma.</a:t>
            </a:r>
          </a:p>
          <a:p>
            <a:r>
              <a:rPr lang="en-ID" sz="2000" dirty="0" err="1"/>
              <a:t>Artinya</a:t>
            </a:r>
            <a:r>
              <a:rPr lang="en-ID" sz="2000" dirty="0"/>
              <a:t>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agama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utk</a:t>
            </a:r>
            <a:r>
              <a:rPr lang="en-ID" sz="2000" dirty="0"/>
              <a:t> </a:t>
            </a:r>
            <a:r>
              <a:rPr lang="en-ID" sz="2000" dirty="0" err="1"/>
              <a:t>mewujudkan</a:t>
            </a:r>
            <a:r>
              <a:rPr lang="en-ID" sz="2000" dirty="0"/>
              <a:t> </a:t>
            </a:r>
            <a:r>
              <a:rPr lang="en-ID" sz="2000" dirty="0" err="1"/>
              <a:t>kehidupan</a:t>
            </a:r>
            <a:r>
              <a:rPr lang="en-ID" sz="2000" dirty="0"/>
              <a:t> yang </a:t>
            </a:r>
            <a:r>
              <a:rPr lang="en-ID" sz="2000" dirty="0" err="1"/>
              <a:t>bahagia</a:t>
            </a:r>
            <a:r>
              <a:rPr lang="en-ID" sz="2000" dirty="0"/>
              <a:t> dan </a:t>
            </a:r>
            <a:r>
              <a:rPr lang="en-ID" sz="2000" dirty="0" err="1"/>
              <a:t>sejahtera</a:t>
            </a:r>
            <a:r>
              <a:rPr lang="en-ID" sz="2000" dirty="0"/>
              <a:t> </a:t>
            </a:r>
            <a:r>
              <a:rPr lang="en-ID" sz="2000" dirty="0" err="1"/>
              <a:t>lahir</a:t>
            </a:r>
            <a:r>
              <a:rPr lang="en-ID" sz="2000" dirty="0"/>
              <a:t> dan </a:t>
            </a:r>
            <a:r>
              <a:rPr lang="en-ID" sz="2000" dirty="0" err="1"/>
              <a:t>batin</a:t>
            </a:r>
            <a:r>
              <a:rPr lang="en-ID" sz="2000" dirty="0"/>
              <a:t>. </a:t>
            </a:r>
            <a:r>
              <a:rPr lang="en-ID" sz="2000" dirty="0" err="1"/>
              <a:t>Bgm</a:t>
            </a:r>
            <a:r>
              <a:rPr lang="en-ID" sz="2000" dirty="0"/>
              <a:t> </a:t>
            </a:r>
            <a:r>
              <a:rPr lang="en-ID" sz="2000" dirty="0" err="1"/>
              <a:t>caranya</a:t>
            </a:r>
            <a:r>
              <a:rPr lang="en-ID" sz="2000" dirty="0"/>
              <a:t>? </a:t>
            </a:r>
          </a:p>
          <a:p>
            <a:endParaRPr lang="en-ID" sz="2000" dirty="0"/>
          </a:p>
          <a:p>
            <a:r>
              <a:rPr lang="en-ID" sz="2000" dirty="0"/>
              <a:t>Pendidikan agama </a:t>
            </a:r>
            <a:r>
              <a:rPr lang="en-ID" sz="2000" dirty="0" err="1"/>
              <a:t>diajarkan</a:t>
            </a:r>
            <a:r>
              <a:rPr lang="en-ID" sz="2000" dirty="0"/>
              <a:t> </a:t>
            </a:r>
            <a:r>
              <a:rPr lang="en-ID" sz="2000" dirty="0" err="1"/>
              <a:t>dilandasi</a:t>
            </a:r>
            <a:r>
              <a:rPr lang="en-ID" sz="2000" dirty="0"/>
              <a:t> </a:t>
            </a:r>
            <a:r>
              <a:rPr lang="en-ID" sz="2000" dirty="0" err="1"/>
              <a:t>olh</a:t>
            </a:r>
            <a:r>
              <a:rPr lang="en-ID" sz="2000" dirty="0"/>
              <a:t>: (1) UU RI no 20 </a:t>
            </a:r>
            <a:r>
              <a:rPr lang="en-ID" sz="2000" dirty="0" err="1"/>
              <a:t>th</a:t>
            </a:r>
            <a:r>
              <a:rPr lang="en-ID" sz="2000" dirty="0"/>
              <a:t> 2003 </a:t>
            </a:r>
            <a:r>
              <a:rPr lang="en-ID" sz="2000" dirty="0" err="1"/>
              <a:t>ttg</a:t>
            </a:r>
            <a:r>
              <a:rPr lang="en-ID" sz="2000" dirty="0"/>
              <a:t> SISDIKNAS, (2) UU no 12 </a:t>
            </a:r>
            <a:r>
              <a:rPr lang="en-ID" sz="2000" dirty="0" err="1"/>
              <a:t>th</a:t>
            </a:r>
            <a:r>
              <a:rPr lang="en-ID" sz="2000" dirty="0"/>
              <a:t> 2012 </a:t>
            </a:r>
            <a:r>
              <a:rPr lang="en-ID" sz="2000" dirty="0" err="1"/>
              <a:t>ttg</a:t>
            </a:r>
            <a:r>
              <a:rPr lang="en-ID" sz="2000" dirty="0"/>
              <a:t> PT, dan (3) </a:t>
            </a:r>
            <a:r>
              <a:rPr lang="en-ID" sz="2000" dirty="0" err="1"/>
              <a:t>Perpu</a:t>
            </a:r>
            <a:r>
              <a:rPr lang="en-ID" sz="2000" dirty="0"/>
              <a:t> no 19 </a:t>
            </a:r>
            <a:r>
              <a:rPr lang="en-ID" sz="2000" dirty="0" err="1"/>
              <a:t>th</a:t>
            </a:r>
            <a:r>
              <a:rPr lang="en-ID" sz="2000" dirty="0"/>
              <a:t> 2005 dan </a:t>
            </a:r>
            <a:r>
              <a:rPr lang="en-ID" sz="2000" dirty="0" err="1"/>
              <a:t>diubah</a:t>
            </a:r>
            <a:r>
              <a:rPr lang="en-ID" sz="2000" dirty="0"/>
              <a:t> </a:t>
            </a:r>
            <a:r>
              <a:rPr lang="en-ID" sz="2000" dirty="0" err="1"/>
              <a:t>dgn</a:t>
            </a:r>
            <a:r>
              <a:rPr lang="en-ID" sz="2000" dirty="0"/>
              <a:t> </a:t>
            </a:r>
            <a:r>
              <a:rPr lang="en-ID" sz="2000" dirty="0" err="1"/>
              <a:t>Perpu</a:t>
            </a:r>
            <a:r>
              <a:rPr lang="en-ID" sz="2000" dirty="0"/>
              <a:t> no 32 </a:t>
            </a:r>
            <a:r>
              <a:rPr lang="en-ID" sz="2000" dirty="0" err="1"/>
              <a:t>tahun</a:t>
            </a:r>
            <a:r>
              <a:rPr lang="en-ID" sz="2000" dirty="0"/>
              <a:t> 2013 dan </a:t>
            </a:r>
            <a:r>
              <a:rPr lang="en-ID" sz="2000" dirty="0" err="1"/>
              <a:t>permenristekdikti</a:t>
            </a:r>
            <a:r>
              <a:rPr lang="en-ID" sz="2000" dirty="0"/>
              <a:t> no 44 </a:t>
            </a:r>
            <a:r>
              <a:rPr lang="en-ID" sz="2000" dirty="0" err="1"/>
              <a:t>th</a:t>
            </a:r>
            <a:r>
              <a:rPr lang="en-ID" sz="2000" dirty="0"/>
              <a:t> 2015 </a:t>
            </a:r>
            <a:r>
              <a:rPr lang="en-ID" sz="2000" dirty="0" err="1"/>
              <a:t>ttg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</a:t>
            </a:r>
            <a:r>
              <a:rPr lang="en-ID" sz="2000" dirty="0" err="1"/>
              <a:t>Nasional</a:t>
            </a:r>
            <a:r>
              <a:rPr lang="en-ID" sz="2000" dirty="0"/>
              <a:t> Pendidikan: </a:t>
            </a:r>
            <a:r>
              <a:rPr lang="en-ID" sz="2000" dirty="0" err="1"/>
              <a:t>bhw</a:t>
            </a:r>
            <a:r>
              <a:rPr lang="en-ID" sz="2000" dirty="0"/>
              <a:t> </a:t>
            </a:r>
            <a:r>
              <a:rPr lang="en-ID" sz="2000" dirty="0" err="1"/>
              <a:t>tingkat</a:t>
            </a:r>
            <a:r>
              <a:rPr lang="en-ID" sz="2000" dirty="0"/>
              <a:t> PT </a:t>
            </a:r>
            <a:r>
              <a:rPr lang="en-ID" sz="2000" dirty="0" err="1"/>
              <a:t>wajib</a:t>
            </a:r>
            <a:r>
              <a:rPr lang="en-ID" sz="2000" dirty="0"/>
              <a:t> </a:t>
            </a:r>
            <a:r>
              <a:rPr lang="en-ID" sz="2000" dirty="0" err="1"/>
              <a:t>diajarkan</a:t>
            </a:r>
            <a:r>
              <a:rPr lang="en-ID" sz="2000" dirty="0"/>
              <a:t> MK agama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mandiri</a:t>
            </a:r>
            <a:r>
              <a:rPr lang="en-ID" sz="2000" dirty="0"/>
              <a:t>. </a:t>
            </a:r>
          </a:p>
          <a:p>
            <a:endParaRPr lang="en-ID" sz="2000" dirty="0"/>
          </a:p>
          <a:p>
            <a:r>
              <a:rPr lang="en-ID" sz="2000" dirty="0" err="1"/>
              <a:t>Pddkan</a:t>
            </a:r>
            <a:r>
              <a:rPr lang="en-ID" sz="2000" dirty="0"/>
              <a:t> agama </a:t>
            </a:r>
            <a:r>
              <a:rPr lang="en-ID" sz="2000" dirty="0" err="1"/>
              <a:t>mrpk</a:t>
            </a:r>
            <a:r>
              <a:rPr lang="en-ID" sz="2000" dirty="0"/>
              <a:t> </a:t>
            </a:r>
            <a:r>
              <a:rPr lang="en-ID" sz="2000" dirty="0" err="1"/>
              <a:t>benteng</a:t>
            </a:r>
            <a:r>
              <a:rPr lang="en-ID" sz="2000" dirty="0"/>
              <a:t> </a:t>
            </a:r>
            <a:r>
              <a:rPr lang="en-ID" sz="2000" dirty="0" err="1"/>
              <a:t>yg</a:t>
            </a:r>
            <a:r>
              <a:rPr lang="en-ID" sz="2000" dirty="0"/>
              <a:t> </a:t>
            </a:r>
            <a:r>
              <a:rPr lang="en-ID" sz="2000" dirty="0" err="1"/>
              <a:t>kokoh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</a:t>
            </a:r>
            <a:r>
              <a:rPr lang="en-ID" sz="2000" dirty="0" err="1"/>
              <a:t>mahasiswa</a:t>
            </a:r>
            <a:r>
              <a:rPr lang="en-ID" sz="2000" dirty="0"/>
              <a:t>. </a:t>
            </a:r>
          </a:p>
          <a:p>
            <a:r>
              <a:rPr lang="en-ID" sz="2000" dirty="0" err="1"/>
              <a:t>Pddkan</a:t>
            </a:r>
            <a:r>
              <a:rPr lang="en-ID" sz="2000" dirty="0"/>
              <a:t> agama juga </a:t>
            </a:r>
            <a:r>
              <a:rPr lang="en-ID" sz="2000" dirty="0" err="1"/>
              <a:t>penting</a:t>
            </a:r>
            <a:r>
              <a:rPr lang="en-ID" sz="2000" dirty="0"/>
              <a:t> </a:t>
            </a:r>
            <a:r>
              <a:rPr lang="en-ID" sz="2000" dirty="0" err="1"/>
              <a:t>utk</a:t>
            </a:r>
            <a:r>
              <a:rPr lang="en-ID" sz="2000" dirty="0"/>
              <a:t> </a:t>
            </a:r>
            <a:r>
              <a:rPr lang="en-ID" sz="2000" dirty="0" err="1"/>
              <a:t>membangun</a:t>
            </a:r>
            <a:r>
              <a:rPr lang="en-ID" sz="2000" dirty="0"/>
              <a:t> </a:t>
            </a:r>
            <a:r>
              <a:rPr lang="en-ID" sz="2000" dirty="0" err="1"/>
              <a:t>kepribadian</a:t>
            </a:r>
            <a:r>
              <a:rPr lang="en-ID" sz="2000" dirty="0"/>
              <a:t> </a:t>
            </a:r>
            <a:r>
              <a:rPr lang="en-ID" sz="2000" dirty="0" err="1"/>
              <a:t>humanis</a:t>
            </a:r>
            <a:r>
              <a:rPr lang="en-ID" sz="2000" dirty="0"/>
              <a:t> </a:t>
            </a:r>
            <a:r>
              <a:rPr lang="en-ID" sz="2000" dirty="0" err="1"/>
              <a:t>krn</a:t>
            </a:r>
            <a:r>
              <a:rPr lang="en-ID" sz="2000" dirty="0"/>
              <a:t> “</a:t>
            </a:r>
            <a:r>
              <a:rPr lang="en-ID" sz="2000" dirty="0" err="1"/>
              <a:t>Hakekat</a:t>
            </a:r>
            <a:r>
              <a:rPr lang="en-ID" sz="2000" dirty="0"/>
              <a:t> </a:t>
            </a:r>
            <a:r>
              <a:rPr lang="en-ID" sz="2000" dirty="0" err="1"/>
              <a:t>penjelmaan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dunia”</a:t>
            </a:r>
          </a:p>
          <a:p>
            <a:r>
              <a:rPr lang="en-ID" sz="2000" dirty="0"/>
              <a:t>Satya, </a:t>
            </a:r>
            <a:r>
              <a:rPr lang="en-ID" sz="2000" dirty="0" err="1"/>
              <a:t>rtam</a:t>
            </a:r>
            <a:r>
              <a:rPr lang="en-ID" sz="2000" dirty="0"/>
              <a:t>, </a:t>
            </a:r>
            <a:r>
              <a:rPr lang="en-ID" sz="2000" dirty="0" err="1"/>
              <a:t>diksa</a:t>
            </a:r>
            <a:r>
              <a:rPr lang="en-ID" sz="2000" dirty="0"/>
              <a:t>, tapa, brahma, yajna (</a:t>
            </a:r>
            <a:r>
              <a:rPr lang="en-ID" sz="2000" dirty="0" err="1"/>
              <a:t>Atharwaveda</a:t>
            </a:r>
            <a:r>
              <a:rPr lang="en-ID" sz="2000" dirty="0"/>
              <a:t> XII.1.1): </a:t>
            </a:r>
            <a:r>
              <a:rPr lang="en-ID" sz="2000" dirty="0" err="1"/>
              <a:t>penyangga</a:t>
            </a:r>
            <a:r>
              <a:rPr lang="en-ID" sz="2000" dirty="0"/>
              <a:t> </a:t>
            </a:r>
            <a:r>
              <a:rPr lang="en-ID" sz="2000" dirty="0" err="1"/>
              <a:t>bumi</a:t>
            </a:r>
            <a:r>
              <a:rPr lang="en-ID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423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511C4-B7F1-4629-8138-8391D616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4" y="1563756"/>
            <a:ext cx="11555894" cy="5194853"/>
          </a:xfrm>
        </p:spPr>
        <p:txBody>
          <a:bodyPr>
            <a:noAutofit/>
          </a:bodyPr>
          <a:lstStyle/>
          <a:p>
            <a:r>
              <a:rPr lang="en-ID" sz="2000" dirty="0" err="1"/>
              <a:t>Dua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: formal dan informal. </a:t>
            </a:r>
          </a:p>
          <a:p>
            <a:r>
              <a:rPr lang="en-ID" sz="2000" dirty="0"/>
              <a:t>Pendidikan non formal: di </a:t>
            </a:r>
            <a:r>
              <a:rPr lang="en-ID" sz="2000" dirty="0" err="1"/>
              <a:t>pasraman</a:t>
            </a:r>
            <a:r>
              <a:rPr lang="en-ID" sz="2000" dirty="0"/>
              <a:t> oleh Dang </a:t>
            </a:r>
            <a:r>
              <a:rPr lang="en-ID" sz="2000" dirty="0" err="1"/>
              <a:t>Acarya</a:t>
            </a:r>
            <a:r>
              <a:rPr lang="en-ID" sz="2000" dirty="0"/>
              <a:t>. </a:t>
            </a:r>
          </a:p>
          <a:p>
            <a:endParaRPr lang="en-ID" sz="2000" dirty="0"/>
          </a:p>
          <a:p>
            <a:r>
              <a:rPr lang="en-ID" sz="2000" dirty="0"/>
              <a:t>Proses </a:t>
            </a:r>
            <a:r>
              <a:rPr lang="en-ID" sz="2000" dirty="0" err="1"/>
              <a:t>pendidikan</a:t>
            </a:r>
            <a:r>
              <a:rPr lang="en-ID" sz="2000" dirty="0"/>
              <a:t> </a:t>
            </a:r>
            <a:r>
              <a:rPr lang="en-ID" sz="2000" dirty="0" err="1"/>
              <a:t>diawali</a:t>
            </a:r>
            <a:r>
              <a:rPr lang="en-ID" sz="2000" dirty="0"/>
              <a:t> </a:t>
            </a:r>
            <a:r>
              <a:rPr lang="en-ID" sz="2000" dirty="0" err="1"/>
              <a:t>dgn</a:t>
            </a:r>
            <a:r>
              <a:rPr lang="en-ID" sz="2000" dirty="0"/>
              <a:t>: Upanayana. Kitab MDS II.37, </a:t>
            </a:r>
            <a:r>
              <a:rPr lang="en-ID" sz="2000" dirty="0" err="1"/>
              <a:t>menyebutkan</a:t>
            </a:r>
            <a:r>
              <a:rPr lang="en-ID" sz="2000" dirty="0"/>
              <a:t> “</a:t>
            </a:r>
            <a:r>
              <a:rPr lang="en-ID" sz="2000" dirty="0" err="1"/>
              <a:t>tahun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5 </a:t>
            </a:r>
            <a:r>
              <a:rPr lang="en-ID" sz="2000" dirty="0" err="1"/>
              <a:t>setelah</a:t>
            </a:r>
            <a:r>
              <a:rPr lang="en-ID" sz="2000" dirty="0"/>
              <a:t> </a:t>
            </a:r>
            <a:r>
              <a:rPr lang="en-ID" sz="2000" dirty="0" err="1"/>
              <a:t>pembuahan</a:t>
            </a:r>
            <a:r>
              <a:rPr lang="en-ID" sz="2000" dirty="0"/>
              <a:t>, </a:t>
            </a:r>
            <a:r>
              <a:rPr lang="en-ID" sz="2000" dirty="0" err="1"/>
              <a:t>seseorang</a:t>
            </a:r>
            <a:r>
              <a:rPr lang="en-ID" sz="2000" dirty="0"/>
              <a:t> hrs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upacara</a:t>
            </a:r>
            <a:r>
              <a:rPr lang="en-ID" sz="2000" dirty="0"/>
              <a:t> upanayana, </a:t>
            </a:r>
            <a:r>
              <a:rPr lang="en-ID" sz="2000" dirty="0" err="1"/>
              <a:t>jika</a:t>
            </a:r>
            <a:r>
              <a:rPr lang="en-ID" sz="2000" dirty="0"/>
              <a:t> </a:t>
            </a:r>
            <a:r>
              <a:rPr lang="en-ID" sz="2000" dirty="0" err="1"/>
              <a:t>ingin</a:t>
            </a:r>
            <a:r>
              <a:rPr lang="en-ID" sz="2000" dirty="0"/>
              <a:t> </a:t>
            </a:r>
            <a:r>
              <a:rPr lang="en-ID" sz="2000" dirty="0" err="1"/>
              <a:t>menjd</a:t>
            </a:r>
            <a:r>
              <a:rPr lang="en-ID" sz="2000" dirty="0"/>
              <a:t> </a:t>
            </a:r>
            <a:r>
              <a:rPr lang="en-ID" sz="2000" dirty="0" err="1"/>
              <a:t>ahli</a:t>
            </a:r>
            <a:r>
              <a:rPr lang="en-ID" sz="2000" dirty="0"/>
              <a:t> </a:t>
            </a:r>
            <a:r>
              <a:rPr lang="en-ID" sz="2000" dirty="0" err="1"/>
              <a:t>dlm</a:t>
            </a:r>
            <a:r>
              <a:rPr lang="en-ID" sz="2000" dirty="0"/>
              <a:t> Veda”.</a:t>
            </a:r>
          </a:p>
          <a:p>
            <a:endParaRPr lang="en-ID" sz="2000" dirty="0"/>
          </a:p>
          <a:p>
            <a:r>
              <a:rPr lang="en-ID" sz="2000" dirty="0"/>
              <a:t>Juga </a:t>
            </a:r>
            <a:r>
              <a:rPr lang="en-ID" sz="2000" dirty="0" err="1"/>
              <a:t>dlm</a:t>
            </a:r>
            <a:r>
              <a:rPr lang="en-ID" sz="2000" dirty="0"/>
              <a:t> kitab </a:t>
            </a:r>
            <a:r>
              <a:rPr lang="en-ID" sz="2000" dirty="0" err="1"/>
              <a:t>Sathapatha</a:t>
            </a:r>
            <a:r>
              <a:rPr lang="en-ID" sz="2000" dirty="0"/>
              <a:t> Brahmana: </a:t>
            </a: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nabe</a:t>
            </a:r>
            <a:r>
              <a:rPr lang="en-ID" sz="2000" dirty="0"/>
              <a:t> </a:t>
            </a:r>
            <a:r>
              <a:rPr lang="en-ID" sz="2000" dirty="0" err="1"/>
              <a:t>meletakkan</a:t>
            </a:r>
            <a:r>
              <a:rPr lang="en-ID" sz="2000" dirty="0"/>
              <a:t> </a:t>
            </a:r>
            <a:r>
              <a:rPr lang="en-ID" sz="2000" dirty="0" err="1"/>
              <a:t>telapak</a:t>
            </a:r>
            <a:r>
              <a:rPr lang="en-ID" sz="2000" dirty="0"/>
              <a:t> </a:t>
            </a:r>
            <a:r>
              <a:rPr lang="en-ID" sz="2000" dirty="0" err="1"/>
              <a:t>tangannya</a:t>
            </a:r>
            <a:r>
              <a:rPr lang="en-ID" sz="2000" dirty="0"/>
              <a:t> pd </a:t>
            </a:r>
            <a:r>
              <a:rPr lang="en-ID" sz="2000" dirty="0" err="1"/>
              <a:t>ubun-ubun</a:t>
            </a:r>
            <a:r>
              <a:rPr lang="en-ID" sz="2000" dirty="0"/>
              <a:t> </a:t>
            </a:r>
            <a:r>
              <a:rPr lang="en-ID" sz="2000" dirty="0" err="1"/>
              <a:t>seorang</a:t>
            </a:r>
            <a:r>
              <a:rPr lang="en-ID" sz="2000" dirty="0"/>
              <a:t> murid </a:t>
            </a:r>
            <a:r>
              <a:rPr lang="en-ID" sz="2000" dirty="0" err="1"/>
              <a:t>sbg</a:t>
            </a:r>
            <a:r>
              <a:rPr lang="en-ID" sz="2000" dirty="0"/>
              <a:t> symbol </a:t>
            </a:r>
            <a:r>
              <a:rPr lang="en-ID" sz="2000" dirty="0" err="1"/>
              <a:t>persatuan</a:t>
            </a:r>
            <a:r>
              <a:rPr lang="en-ID" sz="2000" dirty="0"/>
              <a:t> dan </a:t>
            </a:r>
            <a:r>
              <a:rPr lang="en-ID" sz="2000" dirty="0" err="1"/>
              <a:t>jg</a:t>
            </a:r>
            <a:r>
              <a:rPr lang="en-ID" sz="2000" dirty="0"/>
              <a:t> </a:t>
            </a:r>
            <a:r>
              <a:rPr lang="en-ID" sz="2000" dirty="0" err="1"/>
              <a:t>mrpk</a:t>
            </a:r>
            <a:r>
              <a:rPr lang="en-ID" sz="2000" dirty="0"/>
              <a:t> </a:t>
            </a:r>
            <a:r>
              <a:rPr lang="en-ID" sz="2000" dirty="0" err="1"/>
              <a:t>pennyerahan</a:t>
            </a:r>
            <a:r>
              <a:rPr lang="en-ID" sz="2000" dirty="0"/>
              <a:t> </a:t>
            </a:r>
            <a:r>
              <a:rPr lang="en-ID" sz="2000" dirty="0" err="1"/>
              <a:t>diri</a:t>
            </a:r>
            <a:r>
              <a:rPr lang="en-ID" sz="2000" dirty="0"/>
              <a:t> </a:t>
            </a:r>
            <a:r>
              <a:rPr lang="en-ID" sz="2000" dirty="0" err="1"/>
              <a:t>sisya</a:t>
            </a:r>
            <a:r>
              <a:rPr lang="en-ID" sz="2000" dirty="0"/>
              <a:t> dan </a:t>
            </a:r>
            <a:r>
              <a:rPr lang="en-ID" sz="2000" dirty="0" err="1"/>
              <a:t>barulah</a:t>
            </a:r>
            <a:r>
              <a:rPr lang="en-ID" sz="2000" dirty="0"/>
              <a:t> </a:t>
            </a:r>
            <a:r>
              <a:rPr lang="en-ID" sz="2000" dirty="0" err="1"/>
              <a:t>diajarkan</a:t>
            </a:r>
            <a:r>
              <a:rPr lang="en-ID" sz="2000" dirty="0"/>
              <a:t> Savitri </a:t>
            </a:r>
            <a:r>
              <a:rPr lang="en-ID" sz="2000" dirty="0" err="1"/>
              <a:t>Mantram</a:t>
            </a:r>
            <a:r>
              <a:rPr lang="en-ID" sz="2000" dirty="0"/>
              <a:t> </a:t>
            </a:r>
            <a:r>
              <a:rPr lang="en-ID" sz="2000" dirty="0" err="1"/>
              <a:t>sbg</a:t>
            </a:r>
            <a:r>
              <a:rPr lang="en-ID" sz="2000" dirty="0"/>
              <a:t> symbol </a:t>
            </a:r>
            <a:r>
              <a:rPr lang="en-ID" sz="2000" dirty="0" err="1"/>
              <a:t>bhw</a:t>
            </a:r>
            <a:r>
              <a:rPr lang="en-ID" sz="2000" dirty="0"/>
              <a:t> </a:t>
            </a:r>
            <a:r>
              <a:rPr lang="en-ID" sz="2000" dirty="0" err="1"/>
              <a:t>sisya</a:t>
            </a:r>
            <a:r>
              <a:rPr lang="en-ID" sz="2000" dirty="0"/>
              <a:t> </a:t>
            </a:r>
            <a:r>
              <a:rPr lang="en-ID" sz="2000" dirty="0" err="1"/>
              <a:t>tsb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resmi</a:t>
            </a:r>
            <a:r>
              <a:rPr lang="en-ID" sz="2000" dirty="0"/>
              <a:t> </a:t>
            </a:r>
            <a:r>
              <a:rPr lang="en-ID" sz="2000" dirty="0" err="1"/>
              <a:t>tlh</a:t>
            </a:r>
            <a:r>
              <a:rPr lang="en-ID" sz="2000" dirty="0"/>
              <a:t> </a:t>
            </a:r>
            <a:r>
              <a:rPr lang="en-ID" sz="2000" dirty="0" err="1"/>
              <a:t>menjd</a:t>
            </a:r>
            <a:r>
              <a:rPr lang="en-ID" sz="2000" dirty="0"/>
              <a:t> murid </a:t>
            </a:r>
            <a:r>
              <a:rPr lang="en-ID" sz="2000" dirty="0" err="1"/>
              <a:t>dr</a:t>
            </a:r>
            <a:r>
              <a:rPr lang="en-ID" sz="2000" dirty="0"/>
              <a:t> Dang </a:t>
            </a:r>
            <a:r>
              <a:rPr lang="en-ID" sz="2000" dirty="0" err="1"/>
              <a:t>Acarya</a:t>
            </a:r>
            <a:r>
              <a:rPr lang="en-ID" sz="2000" dirty="0"/>
              <a:t>. </a:t>
            </a:r>
          </a:p>
          <a:p>
            <a:endParaRPr lang="en-ID" sz="2000" dirty="0"/>
          </a:p>
          <a:p>
            <a:r>
              <a:rPr lang="en-ID" sz="2000" dirty="0" err="1"/>
              <a:t>Selanjutnya</a:t>
            </a:r>
            <a:r>
              <a:rPr lang="en-ID" sz="2000" dirty="0"/>
              <a:t> </a:t>
            </a:r>
            <a:r>
              <a:rPr lang="en-ID" sz="2000" dirty="0" err="1"/>
              <a:t>mengambil</a:t>
            </a:r>
            <a:r>
              <a:rPr lang="en-ID" sz="2000" dirty="0"/>
              <a:t> </a:t>
            </a:r>
            <a:r>
              <a:rPr lang="en-ID" sz="2000" dirty="0" err="1"/>
              <a:t>sumpah</a:t>
            </a:r>
            <a:r>
              <a:rPr lang="en-ID" sz="2000" dirty="0"/>
              <a:t> </a:t>
            </a:r>
            <a:r>
              <a:rPr lang="en-ID" sz="2000" dirty="0" err="1"/>
              <a:t>utk</a:t>
            </a:r>
            <a:r>
              <a:rPr lang="en-ID" sz="2000" dirty="0"/>
              <a:t> </a:t>
            </a:r>
            <a:r>
              <a:rPr lang="en-ID" sz="2000" dirty="0" err="1"/>
              <a:t>mengikuti</a:t>
            </a:r>
            <a:r>
              <a:rPr lang="en-ID" sz="2000" dirty="0"/>
              <a:t> </a:t>
            </a:r>
            <a:r>
              <a:rPr lang="en-ID" sz="2000" dirty="0" err="1"/>
              <a:t>aturan</a:t>
            </a:r>
            <a:r>
              <a:rPr lang="en-ID" sz="2000" dirty="0"/>
              <a:t> Brahmacharya (</a:t>
            </a:r>
            <a:r>
              <a:rPr lang="en-ID" sz="2000" dirty="0" err="1"/>
              <a:t>sila</a:t>
            </a:r>
            <a:r>
              <a:rPr lang="en-ID" sz="2000" dirty="0"/>
              <a:t> krama dan </a:t>
            </a:r>
            <a:r>
              <a:rPr lang="en-ID" sz="2000" dirty="0" err="1"/>
              <a:t>sisya</a:t>
            </a:r>
            <a:r>
              <a:rPr lang="en-ID" sz="2000" dirty="0"/>
              <a:t> </a:t>
            </a:r>
            <a:r>
              <a:rPr lang="en-ID" sz="2000" dirty="0" err="1"/>
              <a:t>sasana</a:t>
            </a:r>
            <a:r>
              <a:rPr lang="en-ID" sz="2000" dirty="0"/>
              <a:t>). Kitab </a:t>
            </a:r>
            <a:r>
              <a:rPr lang="en-ID" sz="2000" dirty="0" err="1"/>
              <a:t>Canakya</a:t>
            </a:r>
            <a:r>
              <a:rPr lang="en-ID" sz="2000" dirty="0"/>
              <a:t> </a:t>
            </a:r>
            <a:r>
              <a:rPr lang="en-ID" sz="2000" dirty="0" err="1"/>
              <a:t>Niti</a:t>
            </a:r>
            <a:r>
              <a:rPr lang="en-ID" sz="2000" dirty="0"/>
              <a:t> Sastra X.3 </a:t>
            </a:r>
            <a:r>
              <a:rPr lang="en-ID" sz="2000" dirty="0" err="1"/>
              <a:t>menyebutkan</a:t>
            </a:r>
            <a:r>
              <a:rPr lang="en-ID" sz="2000" dirty="0"/>
              <a:t> </a:t>
            </a:r>
            <a:r>
              <a:rPr lang="en-ID" sz="2000" dirty="0" err="1"/>
              <a:t>bhw</a:t>
            </a:r>
            <a:r>
              <a:rPr lang="en-ID" sz="2000" dirty="0"/>
              <a:t> </a:t>
            </a:r>
            <a:r>
              <a:rPr lang="en-ID" sz="2000" dirty="0" err="1"/>
              <a:t>jika</a:t>
            </a:r>
            <a:r>
              <a:rPr lang="en-ID" sz="2000" dirty="0"/>
              <a:t> </a:t>
            </a:r>
            <a:r>
              <a:rPr lang="en-ID" sz="2000" dirty="0" err="1"/>
              <a:t>menginginkan</a:t>
            </a:r>
            <a:r>
              <a:rPr lang="en-ID" sz="2000" dirty="0"/>
              <a:t>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jauhilah</a:t>
            </a:r>
            <a:r>
              <a:rPr lang="en-ID" sz="2000" dirty="0"/>
              <a:t> </a:t>
            </a:r>
            <a:r>
              <a:rPr lang="en-ID" sz="2000" dirty="0" err="1"/>
              <a:t>kesenangan</a:t>
            </a:r>
            <a:r>
              <a:rPr lang="en-ID" sz="2000" dirty="0"/>
              <a:t>.</a:t>
            </a:r>
          </a:p>
          <a:p>
            <a:r>
              <a:rPr lang="en-ID" sz="2000" dirty="0"/>
              <a:t> </a:t>
            </a:r>
          </a:p>
          <a:p>
            <a:r>
              <a:rPr lang="en-ID" sz="2000" dirty="0" err="1"/>
              <a:t>Bagaimanakah</a:t>
            </a:r>
            <a:r>
              <a:rPr lang="en-ID" sz="2000" dirty="0"/>
              <a:t> </a:t>
            </a:r>
            <a:r>
              <a:rPr lang="en-ID" sz="2000" dirty="0" err="1"/>
              <a:t>sisya</a:t>
            </a:r>
            <a:r>
              <a:rPr lang="en-ID" sz="2000" dirty="0"/>
              <a:t> </a:t>
            </a:r>
            <a:r>
              <a:rPr lang="en-ID" sz="2000" dirty="0" err="1"/>
              <a:t>sasana</a:t>
            </a:r>
            <a:r>
              <a:rPr lang="en-ID" sz="2000" dirty="0"/>
              <a:t> dan </a:t>
            </a:r>
            <a:r>
              <a:rPr lang="en-ID" sz="2000" dirty="0" err="1"/>
              <a:t>sila</a:t>
            </a:r>
            <a:r>
              <a:rPr lang="en-ID" sz="2000" dirty="0"/>
              <a:t> krama </a:t>
            </a:r>
            <a:r>
              <a:rPr lang="en-ID" sz="2000" dirty="0" err="1"/>
              <a:t>seorang</a:t>
            </a:r>
            <a:r>
              <a:rPr lang="en-ID" sz="2000" dirty="0"/>
              <a:t> murid?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95302F-AD5A-491C-AC3D-3421AE6AE08B}"/>
              </a:ext>
            </a:extLst>
          </p:cNvPr>
          <p:cNvSpPr/>
          <p:nvPr/>
        </p:nvSpPr>
        <p:spPr>
          <a:xfrm>
            <a:off x="265044" y="99391"/>
            <a:ext cx="10972800" cy="129871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>
                <a:latin typeface="Arial Black" panose="020B0A04020102020204" pitchFamily="34" charset="0"/>
              </a:rPr>
              <a:t>Landasan</a:t>
            </a:r>
            <a:r>
              <a:rPr lang="en-ID" sz="2400" dirty="0"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latin typeface="Arial Black" panose="020B0A04020102020204" pitchFamily="34" charset="0"/>
              </a:rPr>
              <a:t>historis</a:t>
            </a:r>
            <a:r>
              <a:rPr lang="en-ID" sz="2400" dirty="0"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latin typeface="Arial Black" panose="020B0A04020102020204" pitchFamily="34" charset="0"/>
              </a:rPr>
              <a:t>ttg</a:t>
            </a:r>
            <a:r>
              <a:rPr lang="en-ID" sz="2400" dirty="0"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latin typeface="Arial Black" panose="020B0A04020102020204" pitchFamily="34" charset="0"/>
              </a:rPr>
              <a:t>pendidikan</a:t>
            </a:r>
            <a:r>
              <a:rPr lang="en-ID" sz="2400" dirty="0">
                <a:latin typeface="Arial Black" panose="020B0A04020102020204" pitchFamily="34" charset="0"/>
              </a:rPr>
              <a:t> agama Hindu di Indonesia </a:t>
            </a:r>
            <a:r>
              <a:rPr lang="en-ID" sz="2400" dirty="0" err="1">
                <a:latin typeface="Arial Black" panose="020B0A04020102020204" pitchFamily="34" charset="0"/>
              </a:rPr>
              <a:t>dlm</a:t>
            </a:r>
            <a:r>
              <a:rPr lang="en-ID" sz="2400" dirty="0"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latin typeface="Arial Black" panose="020B0A04020102020204" pitchFamily="34" charset="0"/>
              </a:rPr>
              <a:t>membangun</a:t>
            </a:r>
            <a:r>
              <a:rPr lang="en-ID" sz="2400" dirty="0">
                <a:latin typeface="Arial Black" panose="020B0A04020102020204" pitchFamily="34" charset="0"/>
              </a:rPr>
              <a:t> basis </a:t>
            </a:r>
            <a:r>
              <a:rPr lang="en-ID" sz="2400" dirty="0" err="1">
                <a:latin typeface="Arial Black" panose="020B0A04020102020204" pitchFamily="34" charset="0"/>
              </a:rPr>
              <a:t>kepribadian</a:t>
            </a:r>
            <a:r>
              <a:rPr lang="en-ID" sz="2400" dirty="0"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latin typeface="Arial Black" panose="020B0A04020102020204" pitchFamily="34" charset="0"/>
              </a:rPr>
              <a:t>humanis</a:t>
            </a:r>
            <a:r>
              <a:rPr lang="en-ID" sz="2400" dirty="0"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latin typeface="Arial Black" panose="020B0A04020102020204" pitchFamily="34" charset="0"/>
              </a:rPr>
              <a:t>bg</a:t>
            </a:r>
            <a:r>
              <a:rPr lang="en-ID" sz="2400" dirty="0">
                <a:latin typeface="Arial Black" panose="020B0A04020102020204" pitchFamily="34" charset="0"/>
              </a:rPr>
              <a:t> </a:t>
            </a:r>
            <a:r>
              <a:rPr lang="en-ID" sz="2400" dirty="0" err="1">
                <a:latin typeface="Arial Black" panose="020B0A04020102020204" pitchFamily="34" charset="0"/>
              </a:rPr>
              <a:t>mhs</a:t>
            </a:r>
            <a:endParaRPr lang="en-ID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0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51423-E6BE-48E2-AC7A-75F502BDF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78" y="357809"/>
            <a:ext cx="4293705" cy="57249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98B1C-E8AB-403B-93DF-B5FFE4D96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95470"/>
            <a:ext cx="8282609" cy="6467060"/>
          </a:xfrm>
        </p:spPr>
        <p:txBody>
          <a:bodyPr>
            <a:normAutofit/>
          </a:bodyPr>
          <a:lstStyle/>
          <a:p>
            <a:r>
              <a:rPr lang="en-ID" sz="2000" b="1" dirty="0" err="1">
                <a:solidFill>
                  <a:srgbClr val="FF0000"/>
                </a:solidFill>
              </a:rPr>
              <a:t>Penddkan</a:t>
            </a:r>
            <a:r>
              <a:rPr lang="en-ID" sz="2000" b="1" dirty="0">
                <a:solidFill>
                  <a:srgbClr val="FF0000"/>
                </a:solidFill>
              </a:rPr>
              <a:t> agama Hindu di Indonesia </a:t>
            </a:r>
            <a:r>
              <a:rPr lang="en-ID" sz="2000" b="1" dirty="0" err="1">
                <a:solidFill>
                  <a:srgbClr val="FF0000"/>
                </a:solidFill>
              </a:rPr>
              <a:t>dipengaruhi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olh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hubungan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dagang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terutama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dgn</a:t>
            </a:r>
            <a:r>
              <a:rPr lang="en-ID" sz="2000" b="1" dirty="0">
                <a:solidFill>
                  <a:srgbClr val="FF0000"/>
                </a:solidFill>
              </a:rPr>
              <a:t> India. </a:t>
            </a:r>
          </a:p>
          <a:p>
            <a:endParaRPr lang="en-ID" sz="2000" b="1" dirty="0">
              <a:solidFill>
                <a:srgbClr val="FF0000"/>
              </a:solidFill>
            </a:endParaRPr>
          </a:p>
          <a:p>
            <a:r>
              <a:rPr lang="en-ID" sz="2000" b="1" dirty="0" err="1">
                <a:solidFill>
                  <a:srgbClr val="FF0000"/>
                </a:solidFill>
              </a:rPr>
              <a:t>Munculnya</a:t>
            </a:r>
            <a:r>
              <a:rPr lang="en-ID" sz="2000" b="1" dirty="0">
                <a:solidFill>
                  <a:srgbClr val="FF0000"/>
                </a:solidFill>
              </a:rPr>
              <a:t> kerajaan2 Hindu.</a:t>
            </a:r>
          </a:p>
          <a:p>
            <a:r>
              <a:rPr lang="en-ID" sz="2000" b="1" dirty="0" err="1">
                <a:solidFill>
                  <a:srgbClr val="FF0000"/>
                </a:solidFill>
              </a:rPr>
              <a:t>Muncul</a:t>
            </a:r>
            <a:r>
              <a:rPr lang="en-ID" sz="2000" b="1" dirty="0">
                <a:solidFill>
                  <a:srgbClr val="FF0000"/>
                </a:solidFill>
              </a:rPr>
              <a:t> bermacam2 </a:t>
            </a:r>
            <a:r>
              <a:rPr lang="en-ID" sz="2000" b="1" dirty="0" err="1">
                <a:solidFill>
                  <a:srgbClr val="FF0000"/>
                </a:solidFill>
              </a:rPr>
              <a:t>sekte</a:t>
            </a:r>
            <a:r>
              <a:rPr lang="en-ID" sz="2000" b="1" dirty="0">
                <a:solidFill>
                  <a:srgbClr val="FF0000"/>
                </a:solidFill>
              </a:rPr>
              <a:t>: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Sidhanta</a:t>
            </a:r>
            <a:r>
              <a:rPr lang="en-ID" sz="2000" b="1" dirty="0">
                <a:solidFill>
                  <a:srgbClr val="FF0000"/>
                </a:solidFill>
              </a:rPr>
              <a:t>. </a:t>
            </a:r>
            <a:r>
              <a:rPr lang="en-ID" sz="2000" b="1" dirty="0" err="1">
                <a:solidFill>
                  <a:srgbClr val="FF0000"/>
                </a:solidFill>
              </a:rPr>
              <a:t>Apakah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yg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dimaksud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dgn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Sidhanta</a:t>
            </a:r>
            <a:r>
              <a:rPr lang="en-ID" sz="2000" b="1" dirty="0">
                <a:solidFill>
                  <a:srgbClr val="FF0000"/>
                </a:solidFill>
              </a:rPr>
              <a:t>? </a:t>
            </a:r>
          </a:p>
          <a:p>
            <a:endParaRPr lang="en-ID" sz="2000" b="1" dirty="0">
              <a:solidFill>
                <a:srgbClr val="FF0000"/>
              </a:solidFill>
            </a:endParaRPr>
          </a:p>
          <a:p>
            <a:r>
              <a:rPr lang="en-ID" sz="2000" b="1" dirty="0">
                <a:solidFill>
                  <a:srgbClr val="FF0000"/>
                </a:solidFill>
              </a:rPr>
              <a:t>Sekte2 di Bali pd </a:t>
            </a:r>
            <a:r>
              <a:rPr lang="en-ID" sz="2000" b="1" dirty="0" err="1">
                <a:solidFill>
                  <a:srgbClr val="FF0000"/>
                </a:solidFill>
              </a:rPr>
              <a:t>abad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ke</a:t>
            </a:r>
            <a:r>
              <a:rPr lang="en-ID" sz="2000" b="1" dirty="0">
                <a:solidFill>
                  <a:srgbClr val="FF0000"/>
                </a:solidFill>
              </a:rPr>
              <a:t> IX </a:t>
            </a:r>
            <a:r>
              <a:rPr lang="en-ID" sz="2000" b="1" dirty="0" err="1">
                <a:solidFill>
                  <a:srgbClr val="FF0000"/>
                </a:solidFill>
              </a:rPr>
              <a:t>menurut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Dr.</a:t>
            </a:r>
            <a:r>
              <a:rPr lang="en-ID" sz="2000" b="1" dirty="0">
                <a:solidFill>
                  <a:srgbClr val="FF0000"/>
                </a:solidFill>
              </a:rPr>
              <a:t> Goris </a:t>
            </a:r>
            <a:r>
              <a:rPr lang="en-ID" sz="2000" b="1" dirty="0" err="1">
                <a:solidFill>
                  <a:srgbClr val="FF0000"/>
                </a:solidFill>
              </a:rPr>
              <a:t>a.l</a:t>
            </a:r>
            <a:r>
              <a:rPr lang="en-ID" sz="2000" b="1" dirty="0">
                <a:solidFill>
                  <a:srgbClr val="FF0000"/>
                </a:solidFill>
              </a:rPr>
              <a:t>: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Sidhanta</a:t>
            </a:r>
            <a:r>
              <a:rPr lang="en-ID" sz="2000" b="1" dirty="0">
                <a:solidFill>
                  <a:srgbClr val="FF0000"/>
                </a:solidFill>
              </a:rPr>
              <a:t>, </a:t>
            </a:r>
            <a:r>
              <a:rPr lang="en-ID" sz="2000" b="1" dirty="0" err="1">
                <a:solidFill>
                  <a:srgbClr val="FF0000"/>
                </a:solidFill>
              </a:rPr>
              <a:t>Pasupata</a:t>
            </a:r>
            <a:r>
              <a:rPr lang="en-ID" sz="2000" b="1" dirty="0">
                <a:solidFill>
                  <a:srgbClr val="FF0000"/>
                </a:solidFill>
              </a:rPr>
              <a:t>, Brahma, Indra, Sora, </a:t>
            </a:r>
            <a:r>
              <a:rPr lang="en-ID" sz="2000" b="1" dirty="0" err="1">
                <a:solidFill>
                  <a:srgbClr val="FF0000"/>
                </a:solidFill>
              </a:rPr>
              <a:t>Ganapatya</a:t>
            </a:r>
            <a:r>
              <a:rPr lang="en-ID" sz="2000" b="1" dirty="0">
                <a:solidFill>
                  <a:srgbClr val="FF0000"/>
                </a:solidFill>
              </a:rPr>
              <a:t>, </a:t>
            </a:r>
            <a:r>
              <a:rPr lang="en-ID" sz="2000" b="1" dirty="0" err="1">
                <a:solidFill>
                  <a:srgbClr val="FF0000"/>
                </a:solidFill>
              </a:rPr>
              <a:t>Bhairawa</a:t>
            </a:r>
            <a:r>
              <a:rPr lang="en-ID" sz="2000" b="1" dirty="0">
                <a:solidFill>
                  <a:srgbClr val="FF0000"/>
                </a:solidFill>
              </a:rPr>
              <a:t>, </a:t>
            </a:r>
            <a:r>
              <a:rPr lang="en-ID" sz="2000" b="1" dirty="0" err="1">
                <a:solidFill>
                  <a:srgbClr val="FF0000"/>
                </a:solidFill>
              </a:rPr>
              <a:t>Waisnawa</a:t>
            </a:r>
            <a:r>
              <a:rPr lang="en-ID" sz="2000" b="1" dirty="0">
                <a:solidFill>
                  <a:srgbClr val="FF0000"/>
                </a:solidFill>
              </a:rPr>
              <a:t>, Vayu, dan </a:t>
            </a:r>
            <a:r>
              <a:rPr lang="en-ID" sz="2000" b="1" dirty="0" err="1">
                <a:solidFill>
                  <a:srgbClr val="FF0000"/>
                </a:solidFill>
              </a:rPr>
              <a:t>Sogatha</a:t>
            </a:r>
            <a:r>
              <a:rPr lang="en-ID" sz="2000" b="1" dirty="0">
                <a:solidFill>
                  <a:srgbClr val="FF0000"/>
                </a:solidFill>
              </a:rPr>
              <a:t>.</a:t>
            </a:r>
          </a:p>
          <a:p>
            <a:endParaRPr lang="en-ID" sz="2000" b="1" dirty="0">
              <a:solidFill>
                <a:srgbClr val="FF0000"/>
              </a:solidFill>
            </a:endParaRPr>
          </a:p>
          <a:p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Sidhanta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akronim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dari</a:t>
            </a:r>
            <a:r>
              <a:rPr lang="en-ID" sz="2000" b="1" dirty="0">
                <a:solidFill>
                  <a:srgbClr val="FF0000"/>
                </a:solidFill>
              </a:rPr>
              <a:t>: </a:t>
            </a:r>
            <a:r>
              <a:rPr lang="en-ID" sz="2000" b="1" dirty="0" err="1">
                <a:solidFill>
                  <a:srgbClr val="FF0000"/>
                </a:solidFill>
              </a:rPr>
              <a:t>Sikara</a:t>
            </a:r>
            <a:r>
              <a:rPr lang="en-ID" sz="2000" b="1" dirty="0">
                <a:solidFill>
                  <a:srgbClr val="FF0000"/>
                </a:solidFill>
              </a:rPr>
              <a:t> = Rudra, </a:t>
            </a:r>
            <a:r>
              <a:rPr lang="en-ID" sz="2000" b="1" dirty="0" err="1">
                <a:solidFill>
                  <a:srgbClr val="FF0000"/>
                </a:solidFill>
              </a:rPr>
              <a:t>Dhakara</a:t>
            </a:r>
            <a:r>
              <a:rPr lang="en-ID" sz="2000" b="1" dirty="0">
                <a:solidFill>
                  <a:srgbClr val="FF0000"/>
                </a:solidFill>
              </a:rPr>
              <a:t> = </a:t>
            </a:r>
            <a:r>
              <a:rPr lang="en-ID" sz="2000" b="1" dirty="0" err="1">
                <a:solidFill>
                  <a:srgbClr val="FF0000"/>
                </a:solidFill>
              </a:rPr>
              <a:t>Iswara</a:t>
            </a:r>
            <a:r>
              <a:rPr lang="en-ID" sz="2000" b="1" dirty="0">
                <a:solidFill>
                  <a:srgbClr val="FF0000"/>
                </a:solidFill>
              </a:rPr>
              <a:t>, dan Anta =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. </a:t>
            </a:r>
            <a:r>
              <a:rPr lang="en-ID" sz="2000" b="1" dirty="0" err="1">
                <a:solidFill>
                  <a:srgbClr val="FF0000"/>
                </a:solidFill>
              </a:rPr>
              <a:t>Jadi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Sidhanta</a:t>
            </a:r>
            <a:r>
              <a:rPr lang="en-ID" sz="2000" b="1" dirty="0">
                <a:solidFill>
                  <a:srgbClr val="FF0000"/>
                </a:solidFill>
              </a:rPr>
              <a:t> = </a:t>
            </a:r>
            <a:r>
              <a:rPr lang="en-ID" sz="2000" b="1" dirty="0" err="1">
                <a:solidFill>
                  <a:srgbClr val="FF0000"/>
                </a:solidFill>
              </a:rPr>
              <a:t>manunggalnya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hakekat</a:t>
            </a:r>
            <a:r>
              <a:rPr lang="en-ID" sz="2000" b="1" dirty="0">
                <a:solidFill>
                  <a:srgbClr val="FF0000"/>
                </a:solidFill>
              </a:rPr>
              <a:t> Rudra, </a:t>
            </a:r>
            <a:r>
              <a:rPr lang="en-ID" sz="2000" b="1" dirty="0" err="1">
                <a:solidFill>
                  <a:srgbClr val="FF0000"/>
                </a:solidFill>
              </a:rPr>
              <a:t>Iswara</a:t>
            </a:r>
            <a:r>
              <a:rPr lang="en-ID" sz="2000" b="1" dirty="0">
                <a:solidFill>
                  <a:srgbClr val="FF0000"/>
                </a:solidFill>
              </a:rPr>
              <a:t> dan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.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Sidhanta</a:t>
            </a:r>
            <a:r>
              <a:rPr lang="en-ID" sz="2000" b="1" dirty="0">
                <a:solidFill>
                  <a:srgbClr val="FF0000"/>
                </a:solidFill>
              </a:rPr>
              <a:t> juga </a:t>
            </a:r>
            <a:r>
              <a:rPr lang="en-ID" sz="2000" b="1" dirty="0" err="1">
                <a:solidFill>
                  <a:srgbClr val="FF0000"/>
                </a:solidFill>
              </a:rPr>
              <a:t>berarti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hakekat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yg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menguasai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ke</a:t>
            </a:r>
            <a:r>
              <a:rPr lang="en-ID" sz="2000" b="1" dirty="0">
                <a:solidFill>
                  <a:srgbClr val="FF0000"/>
                </a:solidFill>
              </a:rPr>
              <a:t> 3 dunia. </a:t>
            </a:r>
          </a:p>
          <a:p>
            <a:endParaRPr lang="en-ID" sz="2000" b="1" dirty="0">
              <a:solidFill>
                <a:srgbClr val="FF0000"/>
              </a:solidFill>
            </a:endParaRPr>
          </a:p>
          <a:p>
            <a:r>
              <a:rPr lang="en-ID" sz="2000" b="1" dirty="0" err="1">
                <a:solidFill>
                  <a:srgbClr val="FF0000"/>
                </a:solidFill>
              </a:rPr>
              <a:t>Sekte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Pasupata</a:t>
            </a:r>
            <a:r>
              <a:rPr lang="en-ID" sz="2000" b="1" dirty="0">
                <a:solidFill>
                  <a:srgbClr val="FF0000"/>
                </a:solidFill>
              </a:rPr>
              <a:t>: </a:t>
            </a:r>
            <a:r>
              <a:rPr lang="en-ID" sz="2000" b="1" dirty="0" err="1">
                <a:solidFill>
                  <a:srgbClr val="FF0000"/>
                </a:solidFill>
              </a:rPr>
              <a:t>memuja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Siwa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dlm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wujud</a:t>
            </a:r>
            <a:r>
              <a:rPr lang="en-ID" sz="2000" b="1" dirty="0">
                <a:solidFill>
                  <a:srgbClr val="FF0000"/>
                </a:solidFill>
              </a:rPr>
              <a:t> </a:t>
            </a:r>
            <a:r>
              <a:rPr lang="en-ID" sz="2000" b="1" dirty="0" err="1">
                <a:solidFill>
                  <a:srgbClr val="FF0000"/>
                </a:solidFill>
              </a:rPr>
              <a:t>Lingga</a:t>
            </a:r>
            <a:r>
              <a:rPr lang="en-ID" sz="2000" b="1" dirty="0">
                <a:solidFill>
                  <a:srgbClr val="FF0000"/>
                </a:solidFill>
              </a:rPr>
              <a:t>-Yoni. </a:t>
            </a:r>
          </a:p>
          <a:p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336328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F398D55B-E42B-425E-BCCB-05C91E359D3E}"/>
              </a:ext>
            </a:extLst>
          </p:cNvPr>
          <p:cNvSpPr/>
          <p:nvPr/>
        </p:nvSpPr>
        <p:spPr>
          <a:xfrm>
            <a:off x="238540" y="265045"/>
            <a:ext cx="7805530" cy="6069496"/>
          </a:xfrm>
          <a:prstGeom prst="verticalScroll">
            <a:avLst/>
          </a:prstGeom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en-ID" sz="1900" b="1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ID" sz="1900" b="1" dirty="0" err="1">
                <a:solidFill>
                  <a:schemeClr val="bg1"/>
                </a:solidFill>
              </a:rPr>
              <a:t>Sekte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Waisnawa</a:t>
            </a:r>
            <a:r>
              <a:rPr lang="en-ID" sz="1900" b="1" dirty="0">
                <a:solidFill>
                  <a:schemeClr val="bg1"/>
                </a:solidFill>
              </a:rPr>
              <a:t>: </a:t>
            </a:r>
            <a:r>
              <a:rPr lang="en-ID" sz="1900" b="1" dirty="0" err="1">
                <a:solidFill>
                  <a:schemeClr val="bg1"/>
                </a:solidFill>
              </a:rPr>
              <a:t>memuja</a:t>
            </a:r>
            <a:r>
              <a:rPr lang="en-ID" sz="1900" b="1" dirty="0">
                <a:solidFill>
                  <a:schemeClr val="bg1"/>
                </a:solidFill>
              </a:rPr>
              <a:t> Dewa </a:t>
            </a:r>
            <a:r>
              <a:rPr lang="en-ID" sz="1900" b="1" dirty="0" err="1">
                <a:solidFill>
                  <a:schemeClr val="bg1"/>
                </a:solidFill>
              </a:rPr>
              <a:t>Wisnu</a:t>
            </a:r>
            <a:r>
              <a:rPr lang="en-ID" sz="1900" b="1" dirty="0">
                <a:solidFill>
                  <a:schemeClr val="bg1"/>
                </a:solidFill>
              </a:rPr>
              <a:t> dan </a:t>
            </a:r>
            <a:r>
              <a:rPr lang="en-ID" sz="1900" b="1" dirty="0" err="1">
                <a:solidFill>
                  <a:schemeClr val="bg1"/>
                </a:solidFill>
              </a:rPr>
              <a:t>Dewi</a:t>
            </a:r>
            <a:r>
              <a:rPr lang="en-ID" sz="1900" b="1" dirty="0">
                <a:solidFill>
                  <a:schemeClr val="bg1"/>
                </a:solidFill>
              </a:rPr>
              <a:t> Sri. </a:t>
            </a: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en-ID" sz="1900" b="1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ID" sz="1900" b="1" dirty="0" err="1">
                <a:solidFill>
                  <a:schemeClr val="bg1"/>
                </a:solidFill>
              </a:rPr>
              <a:t>Sekte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Sogatha</a:t>
            </a:r>
            <a:r>
              <a:rPr lang="en-ID" sz="1900" b="1" dirty="0">
                <a:solidFill>
                  <a:schemeClr val="bg1"/>
                </a:solidFill>
              </a:rPr>
              <a:t> (</a:t>
            </a:r>
            <a:r>
              <a:rPr lang="en-ID" sz="1900" b="1" dirty="0" err="1">
                <a:solidFill>
                  <a:schemeClr val="bg1"/>
                </a:solidFill>
              </a:rPr>
              <a:t>Bodha</a:t>
            </a:r>
            <a:r>
              <a:rPr lang="en-ID" sz="1900" b="1" dirty="0">
                <a:solidFill>
                  <a:schemeClr val="bg1"/>
                </a:solidFill>
              </a:rPr>
              <a:t>): </a:t>
            </a:r>
            <a:r>
              <a:rPr lang="en-ID" sz="1900" b="1" dirty="0" err="1">
                <a:solidFill>
                  <a:schemeClr val="bg1"/>
                </a:solidFill>
              </a:rPr>
              <a:t>adanya</a:t>
            </a:r>
            <a:r>
              <a:rPr lang="en-ID" sz="1900" b="1" dirty="0">
                <a:solidFill>
                  <a:schemeClr val="bg1"/>
                </a:solidFill>
              </a:rPr>
              <a:t> mantra </a:t>
            </a:r>
            <a:r>
              <a:rPr lang="en-ID" sz="1900" b="1" dirty="0" err="1">
                <a:solidFill>
                  <a:schemeClr val="bg1"/>
                </a:solidFill>
              </a:rPr>
              <a:t>Bodha</a:t>
            </a:r>
            <a:r>
              <a:rPr lang="en-ID" sz="1900" b="1" dirty="0">
                <a:solidFill>
                  <a:schemeClr val="bg1"/>
                </a:solidFill>
              </a:rPr>
              <a:t>. </a:t>
            </a:r>
            <a:r>
              <a:rPr lang="en-ID" sz="1900" b="1" dirty="0" err="1">
                <a:solidFill>
                  <a:schemeClr val="bg1"/>
                </a:solidFill>
              </a:rPr>
              <a:t>Adanya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arca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Buddhisatwa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Padmapani</a:t>
            </a:r>
            <a:r>
              <a:rPr lang="en-ID" sz="1900" b="1" dirty="0">
                <a:solidFill>
                  <a:schemeClr val="bg1"/>
                </a:solidFill>
              </a:rPr>
              <a:t> di Pura </a:t>
            </a:r>
            <a:r>
              <a:rPr lang="en-ID" sz="1900" b="1" dirty="0" err="1">
                <a:solidFill>
                  <a:schemeClr val="bg1"/>
                </a:solidFill>
              </a:rPr>
              <a:t>Galang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Sanja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Pejeng</a:t>
            </a:r>
            <a:r>
              <a:rPr lang="en-ID" sz="1900" b="1" dirty="0">
                <a:solidFill>
                  <a:schemeClr val="bg1"/>
                </a:solidFill>
              </a:rPr>
              <a:t>, </a:t>
            </a:r>
            <a:r>
              <a:rPr lang="en-ID" sz="1900" b="1" dirty="0" err="1">
                <a:solidFill>
                  <a:schemeClr val="bg1"/>
                </a:solidFill>
              </a:rPr>
              <a:t>arca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Boddha</a:t>
            </a:r>
            <a:r>
              <a:rPr lang="en-ID" sz="1900" b="1" dirty="0">
                <a:solidFill>
                  <a:schemeClr val="bg1"/>
                </a:solidFill>
              </a:rPr>
              <a:t> di </a:t>
            </a:r>
            <a:r>
              <a:rPr lang="en-ID" sz="1900" b="1" dirty="0" err="1">
                <a:solidFill>
                  <a:schemeClr val="bg1"/>
                </a:solidFill>
              </a:rPr>
              <a:t>pura</a:t>
            </a:r>
            <a:r>
              <a:rPr lang="en-ID" sz="1900" b="1" dirty="0">
                <a:solidFill>
                  <a:schemeClr val="bg1"/>
                </a:solidFill>
              </a:rPr>
              <a:t> Goa </a:t>
            </a:r>
            <a:r>
              <a:rPr lang="en-ID" sz="1900" b="1" dirty="0" err="1">
                <a:solidFill>
                  <a:schemeClr val="bg1"/>
                </a:solidFill>
              </a:rPr>
              <a:t>Lawah</a:t>
            </a:r>
            <a:r>
              <a:rPr lang="en-ID" sz="1900" b="1" dirty="0">
                <a:solidFill>
                  <a:schemeClr val="bg1"/>
                </a:solidFill>
              </a:rPr>
              <a:t>. </a:t>
            </a:r>
            <a:r>
              <a:rPr lang="en-ID" sz="1900" b="1" dirty="0" err="1">
                <a:solidFill>
                  <a:schemeClr val="bg1"/>
                </a:solidFill>
              </a:rPr>
              <a:t>Sumbangsihnya</a:t>
            </a:r>
            <a:r>
              <a:rPr lang="en-ID" sz="1900" b="1" dirty="0">
                <a:solidFill>
                  <a:schemeClr val="bg1"/>
                </a:solidFill>
              </a:rPr>
              <a:t> = </a:t>
            </a:r>
            <a:r>
              <a:rPr lang="en-ID" sz="1900" b="1" dirty="0" err="1">
                <a:solidFill>
                  <a:schemeClr val="bg1"/>
                </a:solidFill>
              </a:rPr>
              <a:t>Pemujaan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dengan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Pis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Bolong</a:t>
            </a:r>
            <a:r>
              <a:rPr lang="en-ID" sz="1900" b="1" dirty="0">
                <a:solidFill>
                  <a:schemeClr val="bg1"/>
                </a:solidFill>
              </a:rPr>
              <a:t>. </a:t>
            </a: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en-ID" sz="1900" b="1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ID" sz="1900" b="1" dirty="0" err="1">
                <a:solidFill>
                  <a:schemeClr val="bg1"/>
                </a:solidFill>
              </a:rPr>
              <a:t>Sekte</a:t>
            </a:r>
            <a:r>
              <a:rPr lang="en-ID" sz="1900" b="1" dirty="0">
                <a:solidFill>
                  <a:schemeClr val="bg1"/>
                </a:solidFill>
              </a:rPr>
              <a:t> Brahma: </a:t>
            </a:r>
            <a:r>
              <a:rPr lang="en-ID" sz="1900" b="1" dirty="0" err="1">
                <a:solidFill>
                  <a:schemeClr val="bg1"/>
                </a:solidFill>
              </a:rPr>
              <a:t>memuja</a:t>
            </a:r>
            <a:r>
              <a:rPr lang="en-ID" sz="1900" b="1" dirty="0">
                <a:solidFill>
                  <a:schemeClr val="bg1"/>
                </a:solidFill>
              </a:rPr>
              <a:t> Dewa Agni </a:t>
            </a:r>
            <a:r>
              <a:rPr lang="en-ID" sz="1900" b="1" dirty="0" err="1">
                <a:solidFill>
                  <a:schemeClr val="bg1"/>
                </a:solidFill>
              </a:rPr>
              <a:t>atau</a:t>
            </a:r>
            <a:r>
              <a:rPr lang="en-ID" sz="1900" b="1" dirty="0">
                <a:solidFill>
                  <a:schemeClr val="bg1"/>
                </a:solidFill>
              </a:rPr>
              <a:t> Dewa Brahma. </a:t>
            </a: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en-ID" sz="1900" b="1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ID" sz="1900" b="1" dirty="0" err="1">
                <a:solidFill>
                  <a:schemeClr val="bg1"/>
                </a:solidFill>
              </a:rPr>
              <a:t>Sekte</a:t>
            </a:r>
            <a:r>
              <a:rPr lang="en-ID" sz="1900" b="1" dirty="0">
                <a:solidFill>
                  <a:schemeClr val="bg1"/>
                </a:solidFill>
              </a:rPr>
              <a:t> Sora: </a:t>
            </a:r>
            <a:r>
              <a:rPr lang="en-ID" sz="1900" b="1" dirty="0" err="1">
                <a:solidFill>
                  <a:schemeClr val="bg1"/>
                </a:solidFill>
              </a:rPr>
              <a:t>memuja</a:t>
            </a:r>
            <a:r>
              <a:rPr lang="en-ID" sz="1900" b="1" dirty="0">
                <a:solidFill>
                  <a:schemeClr val="bg1"/>
                </a:solidFill>
              </a:rPr>
              <a:t> Dewa Surya </a:t>
            </a:r>
            <a:r>
              <a:rPr lang="en-ID" sz="1900" b="1" dirty="0" err="1">
                <a:solidFill>
                  <a:schemeClr val="bg1"/>
                </a:solidFill>
              </a:rPr>
              <a:t>yaitu</a:t>
            </a:r>
            <a:r>
              <a:rPr lang="en-ID" sz="1900" b="1" dirty="0">
                <a:solidFill>
                  <a:schemeClr val="bg1"/>
                </a:solidFill>
              </a:rPr>
              <a:t> </a:t>
            </a:r>
            <a:r>
              <a:rPr lang="en-ID" sz="1900" b="1" dirty="0" err="1">
                <a:solidFill>
                  <a:schemeClr val="bg1"/>
                </a:solidFill>
              </a:rPr>
              <a:t>adanya</a:t>
            </a:r>
            <a:r>
              <a:rPr lang="en-ID" sz="1900" b="1" dirty="0">
                <a:solidFill>
                  <a:schemeClr val="bg1"/>
                </a:solidFill>
              </a:rPr>
              <a:t> Surya </a:t>
            </a:r>
            <a:r>
              <a:rPr lang="en-ID" sz="1900" b="1" dirty="0" err="1">
                <a:solidFill>
                  <a:schemeClr val="bg1"/>
                </a:solidFill>
              </a:rPr>
              <a:t>Sewanam</a:t>
            </a:r>
            <a:r>
              <a:rPr lang="en-ID" sz="1900" b="1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en-ID" sz="19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4C89A-A048-48A1-8100-8AFC9F7D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402" y="1131406"/>
            <a:ext cx="3795920" cy="50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4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010E-DBAE-400E-BF10-763272DB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91" y="1550504"/>
            <a:ext cx="4941588" cy="4861919"/>
          </a:xfrm>
        </p:spPr>
        <p:txBody>
          <a:bodyPr/>
          <a:lstStyle/>
          <a:p>
            <a:r>
              <a:rPr lang="en-ID" dirty="0" err="1"/>
              <a:t>Sekte</a:t>
            </a:r>
            <a:r>
              <a:rPr lang="en-ID" dirty="0"/>
              <a:t> </a:t>
            </a:r>
            <a:r>
              <a:rPr lang="en-ID" dirty="0" err="1"/>
              <a:t>Ganapatya</a:t>
            </a:r>
            <a:r>
              <a:rPr lang="en-ID" dirty="0"/>
              <a:t>: </a:t>
            </a:r>
            <a:r>
              <a:rPr lang="en-ID" dirty="0" err="1"/>
              <a:t>memuja</a:t>
            </a:r>
            <a:r>
              <a:rPr lang="en-ID" dirty="0"/>
              <a:t> Ganesa</a:t>
            </a:r>
          </a:p>
          <a:p>
            <a:endParaRPr lang="en-ID" dirty="0"/>
          </a:p>
          <a:p>
            <a:r>
              <a:rPr lang="en-ID" dirty="0" err="1"/>
              <a:t>Sekte</a:t>
            </a:r>
            <a:r>
              <a:rPr lang="en-ID" dirty="0"/>
              <a:t> </a:t>
            </a:r>
            <a:r>
              <a:rPr lang="en-ID" dirty="0" err="1"/>
              <a:t>Bhairawa</a:t>
            </a:r>
            <a:r>
              <a:rPr lang="en-ID" dirty="0"/>
              <a:t>: </a:t>
            </a:r>
            <a:r>
              <a:rPr lang="en-ID" dirty="0" err="1"/>
              <a:t>memuja</a:t>
            </a:r>
            <a:r>
              <a:rPr lang="en-ID" dirty="0"/>
              <a:t> </a:t>
            </a:r>
            <a:r>
              <a:rPr lang="en-ID" dirty="0" err="1"/>
              <a:t>Dewi</a:t>
            </a:r>
            <a:r>
              <a:rPr lang="en-ID" dirty="0"/>
              <a:t> Durga </a:t>
            </a:r>
          </a:p>
          <a:p>
            <a:endParaRPr lang="en-ID" dirty="0"/>
          </a:p>
          <a:p>
            <a:r>
              <a:rPr lang="en-ID" dirty="0" err="1"/>
              <a:t>Sekte</a:t>
            </a:r>
            <a:r>
              <a:rPr lang="en-ID" dirty="0"/>
              <a:t> Indra: </a:t>
            </a:r>
            <a:r>
              <a:rPr lang="en-ID" dirty="0" err="1"/>
              <a:t>memuja</a:t>
            </a:r>
            <a:r>
              <a:rPr lang="en-ID" dirty="0"/>
              <a:t> Dewa Indra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E882A-10AA-4AF3-8FED-68651EDF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99" y="559904"/>
            <a:ext cx="5469213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CA29AB-E565-454F-AAEA-402ABB36AC87}"/>
              </a:ext>
            </a:extLst>
          </p:cNvPr>
          <p:cNvSpPr/>
          <p:nvPr/>
        </p:nvSpPr>
        <p:spPr>
          <a:xfrm>
            <a:off x="1033670" y="265043"/>
            <a:ext cx="9568069" cy="596347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ID" sz="2000" b="1" dirty="0">
                <a:solidFill>
                  <a:schemeClr val="bg1"/>
                </a:solidFill>
              </a:rPr>
              <a:t>Para Brahmana Guru (Dang </a:t>
            </a:r>
            <a:r>
              <a:rPr lang="en-ID" sz="2000" b="1" dirty="0" err="1">
                <a:solidFill>
                  <a:schemeClr val="bg1"/>
                </a:solidFill>
              </a:rPr>
              <a:t>Acarya</a:t>
            </a:r>
            <a:r>
              <a:rPr lang="en-ID" sz="2000" b="1" dirty="0">
                <a:solidFill>
                  <a:schemeClr val="bg1"/>
                </a:solidFill>
              </a:rPr>
              <a:t>) </a:t>
            </a:r>
            <a:r>
              <a:rPr lang="en-ID" sz="2000" b="1" dirty="0" err="1">
                <a:solidFill>
                  <a:schemeClr val="bg1"/>
                </a:solidFill>
              </a:rPr>
              <a:t>yg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berkedudukan</a:t>
            </a:r>
            <a:r>
              <a:rPr lang="en-ID" sz="2000" b="1" dirty="0">
                <a:solidFill>
                  <a:schemeClr val="bg1"/>
                </a:solidFill>
              </a:rPr>
              <a:t> di Istana </a:t>
            </a:r>
            <a:r>
              <a:rPr lang="en-ID" sz="2000" b="1" dirty="0" err="1">
                <a:solidFill>
                  <a:schemeClr val="bg1"/>
                </a:solidFill>
              </a:rPr>
              <a:t>disebut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Purohito</a:t>
            </a:r>
            <a:r>
              <a:rPr lang="en-ID" sz="2000" b="1" dirty="0">
                <a:solidFill>
                  <a:schemeClr val="bg1"/>
                </a:solidFill>
              </a:rPr>
              <a:t> (</a:t>
            </a:r>
            <a:r>
              <a:rPr lang="en-ID" sz="2000" b="1" dirty="0" err="1">
                <a:solidFill>
                  <a:schemeClr val="bg1"/>
                </a:solidFill>
              </a:rPr>
              <a:t>Pendeta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istana</a:t>
            </a:r>
            <a:r>
              <a:rPr lang="en-ID" sz="2000" b="1" dirty="0">
                <a:solidFill>
                  <a:schemeClr val="bg1"/>
                </a:solidFill>
              </a:rPr>
              <a:t>). </a:t>
            </a: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en-ID" sz="2000" b="1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ID" sz="2000" b="1" dirty="0" err="1">
                <a:solidFill>
                  <a:schemeClr val="bg1"/>
                </a:solidFill>
              </a:rPr>
              <a:t>Perkembangan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selanjutnya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penddkan</a:t>
            </a:r>
            <a:r>
              <a:rPr lang="en-ID" sz="2000" b="1" dirty="0">
                <a:solidFill>
                  <a:schemeClr val="bg1"/>
                </a:solidFill>
              </a:rPr>
              <a:t> agama Hindu </a:t>
            </a:r>
            <a:r>
              <a:rPr lang="en-ID" sz="2000" b="1" dirty="0" err="1">
                <a:solidFill>
                  <a:schemeClr val="bg1"/>
                </a:solidFill>
              </a:rPr>
              <a:t>secara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organisasi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ditangani</a:t>
            </a:r>
            <a:r>
              <a:rPr lang="en-ID" sz="2000" b="1" dirty="0">
                <a:solidFill>
                  <a:schemeClr val="bg1"/>
                </a:solidFill>
              </a:rPr>
              <a:t> oleh 3 Lembaga: (1) guru </a:t>
            </a:r>
            <a:r>
              <a:rPr lang="en-ID" sz="2000" b="1" dirty="0" err="1">
                <a:solidFill>
                  <a:schemeClr val="bg1"/>
                </a:solidFill>
              </a:rPr>
              <a:t>wisesa</a:t>
            </a:r>
            <a:r>
              <a:rPr lang="en-ID" sz="2000" b="1" dirty="0">
                <a:solidFill>
                  <a:schemeClr val="bg1"/>
                </a:solidFill>
              </a:rPr>
              <a:t>, (2) guru </a:t>
            </a:r>
            <a:r>
              <a:rPr lang="en-ID" sz="2000" b="1" dirty="0" err="1">
                <a:solidFill>
                  <a:schemeClr val="bg1"/>
                </a:solidFill>
              </a:rPr>
              <a:t>pengajian</a:t>
            </a:r>
            <a:r>
              <a:rPr lang="en-ID" sz="2000" b="1" dirty="0">
                <a:solidFill>
                  <a:schemeClr val="bg1"/>
                </a:solidFill>
              </a:rPr>
              <a:t>, dan (3) guru </a:t>
            </a:r>
            <a:r>
              <a:rPr lang="en-ID" sz="2000" b="1" dirty="0" err="1">
                <a:solidFill>
                  <a:schemeClr val="bg1"/>
                </a:solidFill>
              </a:rPr>
              <a:t>rupaka</a:t>
            </a:r>
            <a:r>
              <a:rPr lang="en-ID" sz="2000" b="1" dirty="0">
                <a:solidFill>
                  <a:schemeClr val="bg1"/>
                </a:solidFill>
              </a:rPr>
              <a:t>. </a:t>
            </a: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en-ID" sz="2000" b="1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ID" sz="2000" b="1" dirty="0">
                <a:solidFill>
                  <a:schemeClr val="bg1"/>
                </a:solidFill>
              </a:rPr>
              <a:t>Guru </a:t>
            </a:r>
            <a:r>
              <a:rPr lang="en-ID" sz="2000" b="1" dirty="0" err="1">
                <a:solidFill>
                  <a:schemeClr val="bg1"/>
                </a:solidFill>
              </a:rPr>
              <a:t>pengajian</a:t>
            </a:r>
            <a:r>
              <a:rPr lang="en-ID" sz="2000" b="1" dirty="0">
                <a:solidFill>
                  <a:schemeClr val="bg1"/>
                </a:solidFill>
              </a:rPr>
              <a:t>: </a:t>
            </a:r>
            <a:r>
              <a:rPr lang="en-ID" sz="2000" b="1" dirty="0" err="1">
                <a:solidFill>
                  <a:schemeClr val="bg1"/>
                </a:solidFill>
              </a:rPr>
              <a:t>utk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wilayah</a:t>
            </a:r>
            <a:r>
              <a:rPr lang="en-ID" sz="2000" b="1" dirty="0">
                <a:solidFill>
                  <a:schemeClr val="bg1"/>
                </a:solidFill>
              </a:rPr>
              <a:t> 1 </a:t>
            </a:r>
            <a:r>
              <a:rPr lang="en-ID" sz="2000" b="1" dirty="0" err="1">
                <a:solidFill>
                  <a:schemeClr val="bg1"/>
                </a:solidFill>
              </a:rPr>
              <a:t>kerajaan</a:t>
            </a:r>
            <a:r>
              <a:rPr lang="en-ID" sz="2000" b="1" dirty="0">
                <a:solidFill>
                  <a:schemeClr val="bg1"/>
                </a:solidFill>
              </a:rPr>
              <a:t> oleh </a:t>
            </a:r>
            <a:r>
              <a:rPr lang="en-ID" sz="2000" b="1" dirty="0" err="1">
                <a:solidFill>
                  <a:schemeClr val="bg1"/>
                </a:solidFill>
              </a:rPr>
              <a:t>Bhagavanta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wilayah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yg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lebih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kecil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olh</a:t>
            </a:r>
            <a:r>
              <a:rPr lang="en-ID" sz="2000" b="1" dirty="0">
                <a:solidFill>
                  <a:schemeClr val="bg1"/>
                </a:solidFill>
              </a:rPr>
              <a:t> Bhagavan, </a:t>
            </a:r>
            <a:r>
              <a:rPr lang="en-ID" sz="2000" b="1" dirty="0" err="1">
                <a:solidFill>
                  <a:schemeClr val="bg1"/>
                </a:solidFill>
              </a:rPr>
              <a:t>Pasiwan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atau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Pasurya</a:t>
            </a:r>
            <a:r>
              <a:rPr lang="en-ID" sz="2000" b="1" dirty="0">
                <a:solidFill>
                  <a:schemeClr val="bg1"/>
                </a:solidFill>
              </a:rPr>
              <a:t>. </a:t>
            </a: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endParaRPr lang="en-ID" sz="2000" b="1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ID" sz="2000" b="1" dirty="0" err="1">
                <a:solidFill>
                  <a:schemeClr val="bg1"/>
                </a:solidFill>
              </a:rPr>
              <a:t>Sistem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pendidikan</a:t>
            </a:r>
            <a:r>
              <a:rPr lang="en-ID" sz="2000" b="1" dirty="0">
                <a:solidFill>
                  <a:schemeClr val="bg1"/>
                </a:solidFill>
              </a:rPr>
              <a:t> Hindu: guru </a:t>
            </a:r>
            <a:r>
              <a:rPr lang="en-ID" sz="2000" b="1" dirty="0" err="1">
                <a:solidFill>
                  <a:schemeClr val="bg1"/>
                </a:solidFill>
              </a:rPr>
              <a:t>kula</a:t>
            </a:r>
            <a:r>
              <a:rPr lang="en-ID" sz="2000" b="1" dirty="0">
                <a:solidFill>
                  <a:schemeClr val="bg1"/>
                </a:solidFill>
              </a:rPr>
              <a:t>. “</a:t>
            </a:r>
            <a:r>
              <a:rPr lang="en-ID" sz="2000" b="1" dirty="0" err="1">
                <a:solidFill>
                  <a:schemeClr val="bg1"/>
                </a:solidFill>
              </a:rPr>
              <a:t>ri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sedeng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nira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brahmacari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gurukulawesi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kineran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sira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diksa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brata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sangaskara</a:t>
            </a:r>
            <a:r>
              <a:rPr lang="en-ID" sz="2000" b="1" dirty="0">
                <a:solidFill>
                  <a:schemeClr val="bg1"/>
                </a:solidFill>
              </a:rPr>
              <a:t>” </a:t>
            </a:r>
            <a:r>
              <a:rPr lang="en-ID" sz="2000" b="1" dirty="0" err="1">
                <a:solidFill>
                  <a:schemeClr val="bg1"/>
                </a:solidFill>
              </a:rPr>
              <a:t>ketika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ia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sbg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brahmacari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yaitu</a:t>
            </a:r>
            <a:r>
              <a:rPr lang="en-ID" sz="2000" b="1" dirty="0">
                <a:solidFill>
                  <a:schemeClr val="bg1"/>
                </a:solidFill>
              </a:rPr>
              <a:t> masa </a:t>
            </a:r>
            <a:r>
              <a:rPr lang="en-ID" sz="2000" b="1" dirty="0" err="1">
                <a:solidFill>
                  <a:schemeClr val="bg1"/>
                </a:solidFill>
              </a:rPr>
              <a:t>menuntut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ilmu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pengetahuan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ia</a:t>
            </a:r>
            <a:r>
              <a:rPr lang="en-ID" sz="2000" b="1" dirty="0">
                <a:solidFill>
                  <a:schemeClr val="bg1"/>
                </a:solidFill>
              </a:rPr>
              <a:t> hrs </a:t>
            </a:r>
            <a:r>
              <a:rPr lang="en-ID" sz="2000" b="1" dirty="0" err="1">
                <a:solidFill>
                  <a:schemeClr val="bg1"/>
                </a:solidFill>
              </a:rPr>
              <a:t>tinggal</a:t>
            </a:r>
            <a:r>
              <a:rPr lang="en-ID" sz="2000" b="1" dirty="0">
                <a:solidFill>
                  <a:schemeClr val="bg1"/>
                </a:solidFill>
              </a:rPr>
              <a:t> di </a:t>
            </a:r>
            <a:r>
              <a:rPr lang="en-ID" sz="2000" b="1" dirty="0" err="1">
                <a:solidFill>
                  <a:schemeClr val="bg1"/>
                </a:solidFill>
              </a:rPr>
              <a:t>rumah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gurunya</a:t>
            </a:r>
            <a:r>
              <a:rPr lang="en-ID" sz="2000" b="1" dirty="0">
                <a:solidFill>
                  <a:schemeClr val="bg1"/>
                </a:solidFill>
              </a:rPr>
              <a:t>, </a:t>
            </a:r>
            <a:r>
              <a:rPr lang="en-ID" sz="2000" b="1" dirty="0" err="1">
                <a:solidFill>
                  <a:schemeClr val="bg1"/>
                </a:solidFill>
              </a:rPr>
              <a:t>selanjutnya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akan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mendptkn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diksabrata</a:t>
            </a:r>
            <a:r>
              <a:rPr lang="en-ID" sz="2000" b="1" dirty="0">
                <a:solidFill>
                  <a:schemeClr val="bg1"/>
                </a:solidFill>
              </a:rPr>
              <a:t> </a:t>
            </a:r>
            <a:r>
              <a:rPr lang="en-ID" sz="2000" b="1" dirty="0" err="1">
                <a:solidFill>
                  <a:schemeClr val="bg1"/>
                </a:solidFill>
              </a:rPr>
              <a:t>sangaskara</a:t>
            </a:r>
            <a:r>
              <a:rPr lang="en-ID" sz="20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397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1B73E-C192-4515-AE00-52E003CC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058"/>
            <a:ext cx="5362021" cy="5362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536E-C721-4866-BB62-1E9122D6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829" y="566058"/>
            <a:ext cx="7445829" cy="5979885"/>
          </a:xfrm>
        </p:spPr>
        <p:txBody>
          <a:bodyPr>
            <a:normAutofit/>
          </a:bodyPr>
          <a:lstStyle/>
          <a:p>
            <a:r>
              <a:rPr lang="en-ID" sz="2400" dirty="0" err="1"/>
              <a:t>Sarasamuccaya</a:t>
            </a:r>
            <a:r>
              <a:rPr lang="en-ID" sz="2400" dirty="0"/>
              <a:t> 56: dharma sang brahmana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ajaran</a:t>
            </a:r>
            <a:r>
              <a:rPr lang="en-ID" sz="2400" dirty="0"/>
              <a:t> agama.</a:t>
            </a:r>
          </a:p>
          <a:p>
            <a:endParaRPr lang="en-ID" sz="2400" dirty="0"/>
          </a:p>
          <a:p>
            <a:r>
              <a:rPr lang="en-ID" sz="2400" dirty="0"/>
              <a:t>Brahmana Purana 75.20: Dang </a:t>
            </a:r>
            <a:r>
              <a:rPr lang="en-ID" sz="2400" dirty="0" err="1"/>
              <a:t>Acarya</a:t>
            </a:r>
            <a:r>
              <a:rPr lang="en-ID" sz="2400" dirty="0"/>
              <a:t> </a:t>
            </a:r>
            <a:r>
              <a:rPr lang="en-ID" sz="2400" dirty="0" err="1"/>
              <a:t>sbg</a:t>
            </a:r>
            <a:r>
              <a:rPr lang="en-ID" sz="2400" dirty="0"/>
              <a:t> </a:t>
            </a:r>
            <a:r>
              <a:rPr lang="en-ID" sz="2400" dirty="0" err="1"/>
              <a:t>seorang</a:t>
            </a:r>
            <a:r>
              <a:rPr lang="en-ID" sz="2400" dirty="0"/>
              <a:t> guru </a:t>
            </a:r>
            <a:r>
              <a:rPr lang="en-ID" sz="2400" dirty="0" err="1"/>
              <a:t>mengajarkan</a:t>
            </a:r>
            <a:r>
              <a:rPr lang="en-ID" sz="2400" dirty="0"/>
              <a:t> </a:t>
            </a:r>
            <a:r>
              <a:rPr lang="en-ID" sz="2400" dirty="0" err="1"/>
              <a:t>Sruti</a:t>
            </a:r>
            <a:r>
              <a:rPr lang="en-ID" sz="2400" dirty="0"/>
              <a:t> dan </a:t>
            </a:r>
            <a:r>
              <a:rPr lang="en-ID" sz="2400" dirty="0" err="1"/>
              <a:t>Smrti</a:t>
            </a:r>
            <a:r>
              <a:rPr lang="en-ID" sz="2400" dirty="0"/>
              <a:t>. </a:t>
            </a:r>
          </a:p>
          <a:p>
            <a:endParaRPr lang="en-ID" sz="2400" dirty="0"/>
          </a:p>
          <a:p>
            <a:r>
              <a:rPr lang="en-ID" sz="2400" dirty="0"/>
              <a:t>Agastya </a:t>
            </a:r>
            <a:r>
              <a:rPr lang="en-ID" sz="2400" dirty="0" err="1"/>
              <a:t>Parwa</a:t>
            </a:r>
            <a:r>
              <a:rPr lang="en-ID" sz="2400" dirty="0"/>
              <a:t> 353.21: sang </a:t>
            </a:r>
            <a:r>
              <a:rPr lang="en-ID" sz="2400" dirty="0" err="1"/>
              <a:t>panembahan</a:t>
            </a:r>
            <a:r>
              <a:rPr lang="en-ID" sz="2400" dirty="0"/>
              <a:t> guru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mengajarkan</a:t>
            </a:r>
            <a:r>
              <a:rPr lang="en-ID" sz="2400" dirty="0"/>
              <a:t> </a:t>
            </a:r>
            <a:r>
              <a:rPr lang="en-ID" sz="2400" dirty="0" err="1"/>
              <a:t>sopan</a:t>
            </a:r>
            <a:r>
              <a:rPr lang="en-ID" sz="2400" dirty="0"/>
              <a:t> </a:t>
            </a:r>
            <a:r>
              <a:rPr lang="en-ID" sz="2400" dirty="0" err="1"/>
              <a:t>santun</a:t>
            </a:r>
            <a:r>
              <a:rPr lang="en-ID" sz="2400" dirty="0"/>
              <a:t>, </a:t>
            </a:r>
            <a:r>
              <a:rPr lang="en-ID" sz="2400" dirty="0" err="1"/>
              <a:t>ia</a:t>
            </a:r>
            <a:r>
              <a:rPr lang="en-ID" sz="2400" dirty="0"/>
              <a:t> guru </a:t>
            </a:r>
            <a:r>
              <a:rPr lang="en-ID" sz="2400" dirty="0" err="1"/>
              <a:t>namanya</a:t>
            </a:r>
            <a:r>
              <a:rPr lang="en-ID" sz="2400" dirty="0"/>
              <a:t>. </a:t>
            </a:r>
          </a:p>
          <a:p>
            <a:endParaRPr lang="en-ID" sz="2400" dirty="0"/>
          </a:p>
          <a:p>
            <a:r>
              <a:rPr lang="en-ID" sz="2400" dirty="0" err="1"/>
              <a:t>Tantri</a:t>
            </a:r>
            <a:r>
              <a:rPr lang="en-ID" sz="2400" dirty="0"/>
              <a:t> </a:t>
            </a:r>
            <a:r>
              <a:rPr lang="en-ID" sz="2400" dirty="0" err="1"/>
              <a:t>Kamandaka</a:t>
            </a:r>
            <a:r>
              <a:rPr lang="en-ID" sz="2400" dirty="0"/>
              <a:t> 150.14: “tan </a:t>
            </a:r>
            <a:r>
              <a:rPr lang="en-ID" sz="2400" dirty="0" err="1"/>
              <a:t>pati-pati</a:t>
            </a:r>
            <a:r>
              <a:rPr lang="en-ID" sz="2400" dirty="0"/>
              <a:t> </a:t>
            </a:r>
            <a:r>
              <a:rPr lang="en-ID" sz="2400" dirty="0" err="1"/>
              <a:t>masisya</a:t>
            </a:r>
            <a:r>
              <a:rPr lang="en-ID" sz="2400" dirty="0"/>
              <a:t> sang </a:t>
            </a:r>
            <a:r>
              <a:rPr lang="en-ID" sz="2400" dirty="0" err="1"/>
              <a:t>pandita</a:t>
            </a:r>
            <a:r>
              <a:rPr lang="en-ID" sz="2400" dirty="0"/>
              <a:t> </a:t>
            </a:r>
            <a:r>
              <a:rPr lang="en-ID" sz="2400" dirty="0" err="1"/>
              <a:t>yan</a:t>
            </a:r>
            <a:r>
              <a:rPr lang="en-ID" sz="2400" dirty="0"/>
              <a:t> </a:t>
            </a:r>
            <a:r>
              <a:rPr lang="en-ID" sz="2400" dirty="0" err="1"/>
              <a:t>ika</a:t>
            </a:r>
            <a:r>
              <a:rPr lang="en-ID" sz="2400" dirty="0"/>
              <a:t> </a:t>
            </a:r>
            <a:r>
              <a:rPr lang="en-ID" sz="2400" dirty="0" err="1"/>
              <a:t>tn</a:t>
            </a:r>
            <a:r>
              <a:rPr lang="en-ID" sz="2400" dirty="0"/>
              <a:t> </a:t>
            </a:r>
            <a:r>
              <a:rPr lang="en-ID" sz="2400" dirty="0" err="1"/>
              <a:t>yogya</a:t>
            </a:r>
            <a:r>
              <a:rPr lang="en-ID" sz="2400" dirty="0"/>
              <a:t> </a:t>
            </a:r>
            <a:r>
              <a:rPr lang="en-ID" sz="2400" dirty="0" err="1"/>
              <a:t>makasisya</a:t>
            </a:r>
            <a:r>
              <a:rPr lang="en-ID" sz="2400" dirty="0"/>
              <a:t> </a:t>
            </a:r>
            <a:r>
              <a:rPr lang="en-ID" sz="2400" dirty="0" err="1"/>
              <a:t>nira</a:t>
            </a:r>
            <a:r>
              <a:rPr lang="en-ID" sz="2400" dirty="0"/>
              <a:t>” </a:t>
            </a:r>
            <a:r>
              <a:rPr lang="en-ID" sz="2400" dirty="0" err="1"/>
              <a:t>artinya</a:t>
            </a:r>
            <a:r>
              <a:rPr lang="en-ID" sz="2400" dirty="0"/>
              <a:t> “</a:t>
            </a:r>
            <a:r>
              <a:rPr lang="en-ID" sz="2400" dirty="0" err="1"/>
              <a:t>lbh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tdk</a:t>
            </a:r>
            <a:r>
              <a:rPr lang="en-ID" sz="2400" dirty="0"/>
              <a:t> </a:t>
            </a:r>
            <a:r>
              <a:rPr lang="en-ID" sz="2400" dirty="0" err="1"/>
              <a:t>mempunyai</a:t>
            </a:r>
            <a:r>
              <a:rPr lang="en-ID" sz="2400" dirty="0"/>
              <a:t> murid, </a:t>
            </a:r>
            <a:r>
              <a:rPr lang="en-ID" sz="2400" dirty="0" err="1"/>
              <a:t>jk</a:t>
            </a:r>
            <a:r>
              <a:rPr lang="en-ID" sz="2400" dirty="0"/>
              <a:t> </a:t>
            </a:r>
            <a:r>
              <a:rPr lang="en-ID" sz="2400" dirty="0" err="1"/>
              <a:t>tdk</a:t>
            </a:r>
            <a:r>
              <a:rPr lang="en-ID" sz="2400" dirty="0"/>
              <a:t> </a:t>
            </a:r>
            <a:r>
              <a:rPr lang="en-ID" sz="2400" dirty="0" err="1"/>
              <a:t>pantas</a:t>
            </a:r>
            <a:r>
              <a:rPr lang="en-ID" sz="2400" dirty="0"/>
              <a:t> </a:t>
            </a:r>
            <a:r>
              <a:rPr lang="en-ID" sz="2400" dirty="0" err="1"/>
              <a:t>menjd</a:t>
            </a:r>
            <a:r>
              <a:rPr lang="en-ID" sz="2400" dirty="0"/>
              <a:t> </a:t>
            </a:r>
            <a:r>
              <a:rPr lang="en-ID" sz="2400" dirty="0" err="1"/>
              <a:t>muridnya</a:t>
            </a:r>
            <a:r>
              <a:rPr lang="en-ID" sz="24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206925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525</TotalTime>
  <Words>1364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Arial</vt:lpstr>
      <vt:lpstr>Arial Black</vt:lpstr>
      <vt:lpstr>Brush Script MT</vt:lpstr>
      <vt:lpstr>Harlow Solid Italic</vt:lpstr>
      <vt:lpstr>Trebuchet MS</vt:lpstr>
      <vt:lpstr>Wingdings</vt:lpstr>
      <vt:lpstr>Wingdings 3</vt:lpstr>
      <vt:lpstr>Facet</vt:lpstr>
      <vt:lpstr>PowerPoint Presentation</vt:lpstr>
      <vt:lpstr>PowerPoint Presentation</vt:lpstr>
      <vt:lpstr>Menelusuri konsep pentingnya Pendidikan Agama Hindu dalam Membangun Basis kepribadian humanis bagi mahasiswa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Landasan Politik ttg Pendidikan Agama Hindu di Indonesia dlm Membangun Basis Kepribadian Humanis bg Mhs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 Nyoman Sudiani</dc:creator>
  <cp:lastModifiedBy>Ni Nyoman Sudiani</cp:lastModifiedBy>
  <cp:revision>41</cp:revision>
  <dcterms:created xsi:type="dcterms:W3CDTF">2019-03-03T12:19:38Z</dcterms:created>
  <dcterms:modified xsi:type="dcterms:W3CDTF">2019-03-04T04:03:57Z</dcterms:modified>
</cp:coreProperties>
</file>