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36376" y="363072"/>
            <a:ext cx="8364071" cy="17077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Om </a:t>
            </a:r>
            <a:r>
              <a:rPr lang="en-US" sz="66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swastyastu</a:t>
            </a:r>
            <a:r>
              <a:rPr lang="en-US" sz="6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endParaRPr lang="en-US" sz="6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5424" y="2837329"/>
            <a:ext cx="10340788" cy="2864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ata </a:t>
            </a:r>
            <a:r>
              <a:rPr lang="en-US" sz="5400" dirty="0" err="1">
                <a:latin typeface="Aharoni" panose="02010803020104030203" pitchFamily="2" charset="-79"/>
                <a:cs typeface="Aharoni" panose="02010803020104030203" pitchFamily="2" charset="-79"/>
              </a:rPr>
              <a:t>K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uliah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Agama Hindu</a:t>
            </a:r>
          </a:p>
          <a:p>
            <a:pPr algn="ctr"/>
            <a:r>
              <a:rPr lang="en-US" sz="5400" dirty="0" err="1" smtClean="0">
                <a:latin typeface="Forte" panose="03060902040502070203" pitchFamily="66" charset="0"/>
                <a:cs typeface="Aharoni" panose="02010803020104030203" pitchFamily="2" charset="-79"/>
              </a:rPr>
              <a:t>Oleh</a:t>
            </a:r>
            <a:endParaRPr lang="en-US" sz="5400" dirty="0" smtClean="0">
              <a:latin typeface="Forte" panose="03060902040502070203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5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Dr. Ni </a:t>
            </a:r>
            <a:r>
              <a:rPr lang="en-US" sz="5400" dirty="0" err="1" smtClean="0">
                <a:latin typeface="Baskerville Old Face" panose="02020602080505020303" pitchFamily="18" charset="0"/>
                <a:cs typeface="Aharoni" panose="02010803020104030203" pitchFamily="2" charset="-79"/>
              </a:rPr>
              <a:t>Nyoman</a:t>
            </a:r>
            <a:r>
              <a:rPr lang="en-US" sz="5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 </a:t>
            </a:r>
            <a:r>
              <a:rPr lang="en-US" sz="5400" dirty="0" err="1" smtClean="0">
                <a:latin typeface="Baskerville Old Face" panose="02020602080505020303" pitchFamily="18" charset="0"/>
                <a:cs typeface="Aharoni" panose="02010803020104030203" pitchFamily="2" charset="-79"/>
              </a:rPr>
              <a:t>Sudiani</a:t>
            </a:r>
            <a:endParaRPr lang="en-US" sz="5400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70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94" y="213044"/>
            <a:ext cx="7176247" cy="768591"/>
          </a:xfrm>
        </p:spPr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1586754"/>
            <a:ext cx="11264153" cy="46319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Catur</a:t>
            </a:r>
            <a:r>
              <a:rPr lang="en-US" dirty="0" smtClean="0"/>
              <a:t> </a:t>
            </a:r>
            <a:r>
              <a:rPr lang="en-US" dirty="0" err="1" smtClean="0"/>
              <a:t>Purusa</a:t>
            </a:r>
            <a:r>
              <a:rPr lang="en-US" dirty="0" smtClean="0"/>
              <a:t> </a:t>
            </a:r>
            <a:r>
              <a:rPr lang="en-US" dirty="0" err="1" smtClean="0"/>
              <a:t>Artha</a:t>
            </a:r>
            <a:r>
              <a:rPr lang="en-US" dirty="0" smtClean="0"/>
              <a:t>: 4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Dharma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Artha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Kama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Moksa</a:t>
            </a: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Dharmaarthakamamoksa</a:t>
            </a:r>
            <a:r>
              <a:rPr lang="en-US" dirty="0" smtClean="0"/>
              <a:t> </a:t>
            </a:r>
            <a:r>
              <a:rPr lang="en-US" dirty="0" err="1" smtClean="0"/>
              <a:t>sariram</a:t>
            </a:r>
            <a:r>
              <a:rPr lang="en-US" dirty="0" smtClean="0"/>
              <a:t> </a:t>
            </a:r>
            <a:r>
              <a:rPr lang="en-US" dirty="0" err="1" smtClean="0"/>
              <a:t>sadhanam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mendptkan</a:t>
            </a:r>
            <a:r>
              <a:rPr lang="en-US" dirty="0" smtClean="0"/>
              <a:t> dharma, </a:t>
            </a:r>
            <a:r>
              <a:rPr lang="en-US" dirty="0" err="1" smtClean="0"/>
              <a:t>artha</a:t>
            </a:r>
            <a:r>
              <a:rPr lang="en-US" dirty="0" smtClean="0"/>
              <a:t>, </a:t>
            </a:r>
            <a:r>
              <a:rPr lang="en-US" dirty="0" err="1" smtClean="0"/>
              <a:t>kama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Brahmacari</a:t>
            </a:r>
            <a:r>
              <a:rPr lang="en-US" dirty="0" smtClean="0"/>
              <a:t>: </a:t>
            </a:r>
            <a:r>
              <a:rPr lang="en-US" dirty="0" err="1" smtClean="0"/>
              <a:t>menjd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3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789" y="280279"/>
            <a:ext cx="10632141" cy="8089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adaptif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0541"/>
            <a:ext cx="11600330" cy="4854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niti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(BAB I.10):</a:t>
            </a:r>
          </a:p>
          <a:p>
            <a:pPr marL="457200" indent="-457200">
              <a:buAutoNum type="arabicParenR"/>
            </a:pPr>
            <a:r>
              <a:rPr lang="en-US" sz="2400" dirty="0" err="1" smtClean="0"/>
              <a:t>abhikamika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hrs</a:t>
            </a:r>
            <a:r>
              <a:rPr lang="en-US" sz="2400" dirty="0" smtClean="0"/>
              <a:t> </a:t>
            </a:r>
            <a:r>
              <a:rPr lang="en-US" sz="2400" dirty="0" err="1" smtClean="0"/>
              <a:t>tampil</a:t>
            </a:r>
            <a:r>
              <a:rPr lang="en-US" sz="2400" dirty="0" smtClean="0"/>
              <a:t> </a:t>
            </a:r>
            <a:r>
              <a:rPr lang="en-US" sz="2400" dirty="0" err="1" smtClean="0"/>
              <a:t>simpatik</a:t>
            </a:r>
            <a:r>
              <a:rPr lang="en-US" sz="2400" dirty="0" smtClean="0"/>
              <a:t>, </a:t>
            </a:r>
            <a:r>
              <a:rPr lang="en-US" sz="2400" dirty="0" err="1" smtClean="0"/>
              <a:t>mengutamakan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Prajna</a:t>
            </a:r>
            <a:r>
              <a:rPr lang="en-US" sz="2400" dirty="0" smtClean="0"/>
              <a:t>: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arif</a:t>
            </a:r>
            <a:r>
              <a:rPr lang="en-US" sz="2400" dirty="0" smtClean="0"/>
              <a:t> </a:t>
            </a:r>
            <a:r>
              <a:rPr lang="en-US" sz="2400" dirty="0" err="1" smtClean="0"/>
              <a:t>bijaksana</a:t>
            </a:r>
            <a:r>
              <a:rPr lang="en-US" sz="2400" dirty="0" smtClean="0"/>
              <a:t>,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agama</a:t>
            </a:r>
          </a:p>
          <a:p>
            <a:pPr marL="457200" indent="-457200">
              <a:buAutoNum type="arabicParenR"/>
            </a:pPr>
            <a:r>
              <a:rPr lang="en-US" sz="2400" dirty="0" err="1" smtClean="0"/>
              <a:t>Utsaha</a:t>
            </a:r>
            <a:r>
              <a:rPr lang="en-US" sz="2400" dirty="0" smtClean="0"/>
              <a:t>: </a:t>
            </a:r>
            <a:r>
              <a:rPr lang="en-US" sz="2400" dirty="0" err="1" smtClean="0"/>
              <a:t>hrs</a:t>
            </a:r>
            <a:r>
              <a:rPr lang="en-US" sz="2400" dirty="0" smtClean="0"/>
              <a:t> </a:t>
            </a:r>
            <a:r>
              <a:rPr lang="en-US" sz="2400" dirty="0" err="1" smtClean="0"/>
              <a:t>proaktif</a:t>
            </a:r>
            <a:r>
              <a:rPr lang="en-US" sz="2400" dirty="0" smtClean="0"/>
              <a:t>, </a:t>
            </a:r>
            <a:r>
              <a:rPr lang="en-US" sz="2400" dirty="0" err="1" smtClean="0"/>
              <a:t>berinisiatif</a:t>
            </a:r>
            <a:r>
              <a:rPr lang="en-US" sz="2400" dirty="0" smtClean="0"/>
              <a:t>,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, </a:t>
            </a:r>
            <a:r>
              <a:rPr lang="en-US" sz="2400" dirty="0" err="1" smtClean="0"/>
              <a:t>inovatif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mengabdi</a:t>
            </a:r>
            <a:r>
              <a:rPr lang="en-US" sz="2400" dirty="0" smtClean="0"/>
              <a:t> </a:t>
            </a:r>
            <a:r>
              <a:rPr lang="en-US" sz="2400" dirty="0" err="1" smtClean="0"/>
              <a:t>kpd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Atma</a:t>
            </a:r>
            <a:r>
              <a:rPr lang="en-US" sz="2400" dirty="0" smtClean="0"/>
              <a:t> </a:t>
            </a:r>
            <a:r>
              <a:rPr lang="en-US" sz="2400" dirty="0" err="1" smtClean="0"/>
              <a:t>sampad</a:t>
            </a:r>
            <a:r>
              <a:rPr lang="en-US" sz="2400" dirty="0" smtClean="0"/>
              <a:t>: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, </a:t>
            </a:r>
            <a:r>
              <a:rPr lang="en-US" sz="2400" dirty="0" err="1" smtClean="0"/>
              <a:t>berintegritas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moral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luhur</a:t>
            </a:r>
            <a:r>
              <a:rPr lang="en-US" sz="2400" dirty="0" smtClean="0"/>
              <a:t>, </a:t>
            </a:r>
            <a:r>
              <a:rPr lang="en-US" sz="2400" dirty="0" err="1" smtClean="0"/>
              <a:t>berwawasan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dpn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Sakya</a:t>
            </a:r>
            <a:r>
              <a:rPr lang="en-US" sz="2400" dirty="0" smtClean="0"/>
              <a:t> </a:t>
            </a:r>
            <a:r>
              <a:rPr lang="en-US" sz="2400" dirty="0" err="1" smtClean="0"/>
              <a:t>samanta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control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mengawasi</a:t>
            </a:r>
            <a:r>
              <a:rPr lang="en-US" sz="2400" dirty="0" smtClean="0"/>
              <a:t> </a:t>
            </a:r>
            <a:r>
              <a:rPr lang="en-US" sz="2400" dirty="0" err="1" smtClean="0"/>
              <a:t>bawahan</a:t>
            </a:r>
            <a:r>
              <a:rPr lang="en-US" sz="2400" dirty="0" smtClean="0"/>
              <a:t>, </a:t>
            </a:r>
            <a:r>
              <a:rPr lang="en-US" sz="2400" dirty="0" err="1" smtClean="0"/>
              <a:t>adil</a:t>
            </a:r>
            <a:r>
              <a:rPr lang="en-US" sz="2400" dirty="0" smtClean="0"/>
              <a:t>, </a:t>
            </a:r>
            <a:r>
              <a:rPr lang="en-US" sz="2400" dirty="0" err="1" smtClean="0"/>
              <a:t>tegas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Aksudara</a:t>
            </a:r>
            <a:r>
              <a:rPr lang="en-US" sz="2400" dirty="0" smtClean="0"/>
              <a:t> </a:t>
            </a:r>
            <a:r>
              <a:rPr lang="en-US" sz="2400" dirty="0" err="1" smtClean="0"/>
              <a:t>pari</a:t>
            </a:r>
            <a:r>
              <a:rPr lang="en-US" sz="2400" dirty="0" smtClean="0"/>
              <a:t> </a:t>
            </a:r>
            <a:r>
              <a:rPr lang="en-US" sz="2400" dirty="0" err="1" smtClean="0"/>
              <a:t>sakta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hrs</a:t>
            </a:r>
            <a:r>
              <a:rPr lang="en-US" sz="2400" dirty="0" smtClean="0"/>
              <a:t> </a:t>
            </a:r>
            <a:r>
              <a:rPr lang="en-US" sz="2400" dirty="0" err="1" smtClean="0"/>
              <a:t>akomodatif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memadukan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, </a:t>
            </a:r>
            <a:r>
              <a:rPr lang="en-US" sz="2400" dirty="0" err="1" smtClean="0"/>
              <a:t>pandai</a:t>
            </a:r>
            <a:r>
              <a:rPr lang="en-US" sz="2400" dirty="0" smtClean="0"/>
              <a:t> </a:t>
            </a:r>
            <a:r>
              <a:rPr lang="en-US" sz="2400" dirty="0" err="1" smtClean="0"/>
              <a:t>berdiplomasi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menyerap</a:t>
            </a:r>
            <a:r>
              <a:rPr lang="en-US" sz="2400" dirty="0" smtClean="0"/>
              <a:t> </a:t>
            </a:r>
            <a:r>
              <a:rPr lang="en-US" sz="2400" dirty="0" err="1" smtClean="0"/>
              <a:t>aspirasi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0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435" y="253384"/>
            <a:ext cx="5387788" cy="862721"/>
          </a:xfrm>
        </p:spPr>
        <p:txBody>
          <a:bodyPr/>
          <a:lstStyle/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282"/>
            <a:ext cx="10820400" cy="504264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entitas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kedekatan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sosio-historis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modal social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gerakan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kepemimpinan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dasarnya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mrpk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tanggung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jwb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sosok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mrpk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kaum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menengah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menyerap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rakyat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bersama2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arenR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mrpk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system NKRI</a:t>
            </a:r>
          </a:p>
          <a:p>
            <a:pPr marL="457200" indent="-457200">
              <a:buAutoNum type="arabicParenR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Hindu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menjwb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perannya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perannya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masing2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294" y="293726"/>
            <a:ext cx="4849906" cy="1010639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catur</a:t>
            </a:r>
            <a:r>
              <a:rPr lang="en-US" dirty="0" smtClean="0"/>
              <a:t> guru</a:t>
            </a:r>
          </a:p>
          <a:p>
            <a:pPr marL="457200" indent="-457200">
              <a:buAutoNum type="arabicParenR"/>
            </a:pPr>
            <a:r>
              <a:rPr lang="en-US" dirty="0" smtClean="0"/>
              <a:t>Guru </a:t>
            </a:r>
            <a:r>
              <a:rPr lang="en-US" dirty="0" err="1" smtClean="0"/>
              <a:t>swadyaya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Guru </a:t>
            </a:r>
            <a:r>
              <a:rPr lang="en-US" dirty="0" err="1" smtClean="0"/>
              <a:t>pengajian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Guru </a:t>
            </a:r>
            <a:r>
              <a:rPr lang="en-US" dirty="0" err="1" smtClean="0"/>
              <a:t>rupaka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Guru </a:t>
            </a:r>
            <a:r>
              <a:rPr lang="en-US" dirty="0" err="1" smtClean="0"/>
              <a:t>wisesa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54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32363"/>
            <a:ext cx="11304494" cy="755144"/>
          </a:xfrm>
        </p:spPr>
        <p:txBody>
          <a:bodyPr/>
          <a:lstStyle/>
          <a:p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hindu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Dharma Negara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1048870"/>
            <a:ext cx="11645153" cy="54864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Pelaksanaan</a:t>
            </a:r>
            <a:r>
              <a:rPr lang="en-US" dirty="0" smtClean="0"/>
              <a:t> dharma Negara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amanat</a:t>
            </a:r>
            <a:r>
              <a:rPr lang="en-US" dirty="0" smtClean="0"/>
              <a:t> UUD 1945: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Negara </a:t>
            </a:r>
            <a:r>
              <a:rPr lang="en-US" dirty="0" err="1" smtClean="0"/>
              <a:t>adlh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30 </a:t>
            </a:r>
            <a:r>
              <a:rPr lang="en-US" dirty="0" err="1" smtClean="0"/>
              <a:t>ayat</a:t>
            </a:r>
            <a:r>
              <a:rPr lang="en-US" dirty="0" smtClean="0"/>
              <a:t> 1 UUD 45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31 UUD 45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indo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mengembangakan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selektif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32 UUD 45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menangulangi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r>
              <a:rPr lang="en-US" dirty="0" smtClean="0"/>
              <a:t>—</a:t>
            </a:r>
            <a:r>
              <a:rPr lang="en-US" dirty="0" err="1" smtClean="0"/>
              <a:t>ps</a:t>
            </a:r>
            <a:r>
              <a:rPr lang="en-US" dirty="0" smtClean="0"/>
              <a:t> 34 UUD 45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bgs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instrumen2 </a:t>
            </a:r>
            <a:r>
              <a:rPr lang="en-US" dirty="0" err="1" smtClean="0"/>
              <a:t>pemersatu</a:t>
            </a:r>
            <a:r>
              <a:rPr lang="en-US" dirty="0" smtClean="0"/>
              <a:t> </a:t>
            </a:r>
            <a:r>
              <a:rPr lang="en-US" dirty="0" err="1" smtClean="0"/>
              <a:t>bgs</a:t>
            </a:r>
            <a:r>
              <a:rPr lang="en-US" dirty="0" smtClean="0"/>
              <a:t>---35-36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54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9" y="226490"/>
            <a:ext cx="11317941" cy="129302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Tantangan</a:t>
            </a:r>
            <a:r>
              <a:rPr lang="en-US" sz="3600" dirty="0" smtClean="0"/>
              <a:t> dharma agama </a:t>
            </a:r>
            <a:r>
              <a:rPr lang="en-US" sz="3600" dirty="0" err="1" smtClean="0"/>
              <a:t>dan</a:t>
            </a:r>
            <a:r>
              <a:rPr lang="en-US" sz="3600" dirty="0" smtClean="0"/>
              <a:t> dharma </a:t>
            </a:r>
            <a:r>
              <a:rPr lang="en-US" sz="3600" dirty="0" err="1" smtClean="0"/>
              <a:t>negara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1775012"/>
            <a:ext cx="11564471" cy="474681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kpd</a:t>
            </a:r>
            <a:r>
              <a:rPr lang="en-US" sz="2800" dirty="0" smtClean="0"/>
              <a:t> </a:t>
            </a:r>
            <a:r>
              <a:rPr lang="en-US" sz="2800" dirty="0" err="1" smtClean="0"/>
              <a:t>masy</a:t>
            </a:r>
            <a:r>
              <a:rPr lang="en-US" sz="2800" dirty="0" smtClean="0"/>
              <a:t> agar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berpegang</a:t>
            </a:r>
            <a:r>
              <a:rPr lang="en-US" sz="2800" dirty="0" smtClean="0"/>
              <a:t> </a:t>
            </a:r>
            <a:r>
              <a:rPr lang="en-US" sz="2800" dirty="0" err="1" smtClean="0"/>
              <a:t>pd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swadharma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,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tdk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terjebak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menyimpang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</a:t>
            </a:r>
            <a:r>
              <a:rPr lang="en-US" sz="2800" dirty="0" err="1" smtClean="0"/>
              <a:t>aj</a:t>
            </a:r>
            <a:r>
              <a:rPr lang="en-US" sz="2800" dirty="0" smtClean="0"/>
              <a:t> agama</a:t>
            </a:r>
          </a:p>
          <a:p>
            <a:pPr marL="457200" indent="-457200">
              <a:buAutoNum type="arabicParenR"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Masy</a:t>
            </a:r>
            <a:r>
              <a:rPr lang="en-US" sz="2800" dirty="0" smtClean="0"/>
              <a:t> Hindu </a:t>
            </a:r>
            <a:r>
              <a:rPr lang="en-US" sz="2800" dirty="0" err="1" smtClean="0"/>
              <a:t>hrs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mendidik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menghayati</a:t>
            </a:r>
            <a:r>
              <a:rPr lang="en-US" sz="2800" dirty="0" smtClean="0"/>
              <a:t> dharma agama </a:t>
            </a:r>
            <a:r>
              <a:rPr lang="en-US" sz="2800" dirty="0" err="1" smtClean="0"/>
              <a:t>dan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kerahayuan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masy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bgs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konsepsi</a:t>
            </a:r>
            <a:r>
              <a:rPr lang="en-US" sz="2800" dirty="0" smtClean="0"/>
              <a:t>: </a:t>
            </a:r>
            <a:r>
              <a:rPr lang="en-US" sz="2800" dirty="0" err="1" smtClean="0"/>
              <a:t>Utpati</a:t>
            </a:r>
            <a:r>
              <a:rPr lang="en-US" sz="2800" dirty="0" smtClean="0"/>
              <a:t>, </a:t>
            </a:r>
            <a:r>
              <a:rPr lang="en-US" sz="2800" dirty="0" err="1" smtClean="0"/>
              <a:t>stiti</a:t>
            </a:r>
            <a:r>
              <a:rPr lang="en-US" sz="2800" dirty="0" smtClean="0"/>
              <a:t>, praline </a:t>
            </a:r>
            <a:r>
              <a:rPr lang="en-US" sz="2800" dirty="0" err="1" smtClean="0"/>
              <a:t>masy</a:t>
            </a:r>
            <a:r>
              <a:rPr lang="en-US" sz="2800" dirty="0" smtClean="0"/>
              <a:t> Hindu </a:t>
            </a:r>
            <a:r>
              <a:rPr lang="en-US" sz="2800" dirty="0" err="1" smtClean="0"/>
              <a:t>yakin</a:t>
            </a:r>
            <a:r>
              <a:rPr lang="en-US" sz="2800" dirty="0" smtClean="0"/>
              <a:t> </a:t>
            </a:r>
            <a:r>
              <a:rPr lang="en-US" sz="2800" dirty="0" err="1" smtClean="0"/>
              <a:t>bhw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masy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alamiah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masy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784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59" y="159256"/>
            <a:ext cx="11586882" cy="808933"/>
          </a:xfrm>
        </p:spPr>
        <p:txBody>
          <a:bodyPr/>
          <a:lstStyle/>
          <a:p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hindu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&amp; raga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59" y="1761564"/>
            <a:ext cx="11463617" cy="4921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ayur</a:t>
            </a:r>
            <a:r>
              <a:rPr lang="en-US" sz="2800" dirty="0" smtClean="0"/>
              <a:t> </a:t>
            </a:r>
            <a:r>
              <a:rPr lang="en-US" sz="2800" dirty="0" err="1" smtClean="0"/>
              <a:t>veda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3 </a:t>
            </a:r>
            <a:r>
              <a:rPr lang="en-US" sz="2800" dirty="0" err="1" smtClean="0"/>
              <a:t>hal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ahara</a:t>
            </a:r>
            <a:r>
              <a:rPr lang="en-US" sz="2800" dirty="0" smtClean="0"/>
              <a:t>: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endParaRPr lang="en-US" sz="2800" dirty="0" smtClean="0"/>
          </a:p>
          <a:p>
            <a:pPr marL="457200" indent="-457200">
              <a:buAutoNum type="arabicParenR"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vihara</a:t>
            </a:r>
            <a:r>
              <a:rPr lang="en-US" sz="2800" dirty="0" smtClean="0"/>
              <a:t>: </a:t>
            </a:r>
            <a:r>
              <a:rPr lang="en-US" sz="2800" dirty="0" err="1" smtClean="0"/>
              <a:t>berperilaku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berlebihan</a:t>
            </a:r>
            <a:endParaRPr lang="en-US" sz="2800" dirty="0" smtClean="0"/>
          </a:p>
          <a:p>
            <a:pPr marL="457200" indent="-457200">
              <a:buAutoNum type="arabicParenR"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ausada</a:t>
            </a:r>
            <a:r>
              <a:rPr lang="en-US" sz="2800" dirty="0" smtClean="0"/>
              <a:t>: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teratur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</a:t>
            </a:r>
            <a:r>
              <a:rPr lang="en-US" sz="2800" dirty="0" err="1" smtClean="0"/>
              <a:t>jamu</a:t>
            </a:r>
            <a:r>
              <a:rPr lang="en-US" sz="2800" dirty="0" smtClean="0"/>
              <a:t> (</a:t>
            </a:r>
            <a:r>
              <a:rPr lang="en-US" sz="2800" dirty="0" err="1" smtClean="0"/>
              <a:t>loloh</a:t>
            </a:r>
            <a:r>
              <a:rPr lang="en-US" sz="2800" dirty="0" smtClean="0"/>
              <a:t>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terbuat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tumbuh2an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84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145809"/>
            <a:ext cx="11264153" cy="129302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hindu</a:t>
            </a:r>
            <a:r>
              <a:rPr lang="en-US" sz="3600" dirty="0" smtClean="0"/>
              <a:t> </a:t>
            </a:r>
            <a:r>
              <a:rPr lang="en-US" sz="3600" dirty="0" err="1" smtClean="0"/>
              <a:t>berjiwa</a:t>
            </a:r>
            <a:r>
              <a:rPr lang="en-US" sz="3600" dirty="0" smtClean="0"/>
              <a:t> </a:t>
            </a:r>
            <a:r>
              <a:rPr lang="en-US" sz="3600" dirty="0" err="1" smtClean="0"/>
              <a:t>kreatif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adaptif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mll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keperibadian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intelektualitas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moralitas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3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: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Peran</a:t>
            </a:r>
            <a:r>
              <a:rPr lang="en-US" dirty="0" smtClean="0"/>
              <a:t> moral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Peran</a:t>
            </a:r>
            <a:r>
              <a:rPr lang="en-US" dirty="0" smtClean="0"/>
              <a:t> social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6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906" y="605118"/>
            <a:ext cx="8610600" cy="193637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manusia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hindu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membangun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kepribadian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mhs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berjiwa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pemimpin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taat</a:t>
            </a:r>
            <a:r>
              <a:rPr lang="en-US" sz="3200" b="1" dirty="0"/>
              <a:t> </a:t>
            </a:r>
            <a:r>
              <a:rPr lang="en-US" sz="3200" b="1" dirty="0" smtClean="0"/>
              <a:t>hokum, </a:t>
            </a:r>
            <a:r>
              <a:rPr lang="en-US" sz="3200" b="1" dirty="0" err="1" smtClean="0"/>
              <a:t>sehat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kreatif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adaptif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27294"/>
            <a:ext cx="9251576" cy="267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Maha</a:t>
            </a:r>
            <a:r>
              <a:rPr lang="en-US" sz="2800" dirty="0" smtClean="0"/>
              <a:t> (</a:t>
            </a:r>
            <a:r>
              <a:rPr lang="en-US" sz="2800" dirty="0" err="1" smtClean="0"/>
              <a:t>bhs</a:t>
            </a:r>
            <a:r>
              <a:rPr lang="en-US" sz="2800" dirty="0" smtClean="0"/>
              <a:t> </a:t>
            </a:r>
            <a:r>
              <a:rPr lang="en-US" sz="2800" dirty="0" err="1" smtClean="0"/>
              <a:t>Sanskerta</a:t>
            </a:r>
            <a:r>
              <a:rPr lang="en-US" sz="2800" dirty="0" smtClean="0"/>
              <a:t>)=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kpd</a:t>
            </a:r>
            <a:r>
              <a:rPr lang="en-US" sz="2800" dirty="0" smtClean="0"/>
              <a:t> </a:t>
            </a:r>
            <a:r>
              <a:rPr lang="en-US" sz="2800" dirty="0" err="1" smtClean="0"/>
              <a:t>mhs</a:t>
            </a:r>
            <a:r>
              <a:rPr lang="en-US" sz="2800" dirty="0" smtClean="0"/>
              <a:t> agar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senantiasa</a:t>
            </a:r>
            <a:r>
              <a:rPr lang="en-US" sz="2800" dirty="0" smtClean="0"/>
              <a:t> </a:t>
            </a:r>
            <a:r>
              <a:rPr lang="en-US" sz="2800" dirty="0" err="1" smtClean="0"/>
              <a:t>menjd</a:t>
            </a:r>
            <a:r>
              <a:rPr lang="en-US" sz="2800" dirty="0" smtClean="0"/>
              <a:t> </a:t>
            </a:r>
            <a:r>
              <a:rPr lang="en-US" sz="2800" dirty="0" err="1" smtClean="0"/>
              <a:t>seprang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</a:t>
            </a:r>
            <a:r>
              <a:rPr lang="en-US" sz="2800" dirty="0" smtClean="0"/>
              <a:t> di </a:t>
            </a:r>
            <a:r>
              <a:rPr lang="en-US" sz="2800" dirty="0" err="1" smtClean="0"/>
              <a:t>manapun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, </a:t>
            </a:r>
            <a:r>
              <a:rPr lang="en-US" sz="2800" dirty="0" err="1" smtClean="0"/>
              <a:t>tdk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, </a:t>
            </a:r>
            <a:r>
              <a:rPr lang="en-US" sz="2800" dirty="0" err="1" smtClean="0"/>
              <a:t>haus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</a:t>
            </a:r>
            <a:r>
              <a:rPr lang="en-US" sz="2800" dirty="0" smtClean="0"/>
              <a:t>,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hayat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872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2294" y="145808"/>
            <a:ext cx="2819400" cy="87616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Urgensi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1976"/>
            <a:ext cx="11533094" cy="5661212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800" dirty="0" err="1" smtClean="0"/>
              <a:t>Menurunnya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nasionalisme</a:t>
            </a:r>
            <a:r>
              <a:rPr lang="en-US" sz="2800" dirty="0" smtClean="0"/>
              <a:t>, idealism, </a:t>
            </a:r>
            <a:r>
              <a:rPr lang="en-US" sz="2800" dirty="0" err="1" smtClean="0"/>
              <a:t>dan</a:t>
            </a:r>
            <a:r>
              <a:rPr lang="en-US" sz="2800" dirty="0" smtClean="0"/>
              <a:t> patriotism di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dirty="0" err="1" smtClean="0"/>
              <a:t>mhs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Ketidakpastian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dialami</a:t>
            </a:r>
            <a:r>
              <a:rPr lang="en-US" sz="2800" dirty="0" smtClean="0"/>
              <a:t> </a:t>
            </a:r>
            <a:r>
              <a:rPr lang="en-US" sz="2800" dirty="0" err="1" smtClean="0"/>
              <a:t>olh</a:t>
            </a:r>
            <a:r>
              <a:rPr lang="en-US" sz="2800" dirty="0" smtClean="0"/>
              <a:t> </a:t>
            </a:r>
            <a:r>
              <a:rPr lang="en-US" sz="2800" dirty="0" err="1" smtClean="0"/>
              <a:t>mhs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depannya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Ketidakseimbangan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tersedia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Minimnya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Gizi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buruk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menghambat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kecerdasan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maraknya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umur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Cacat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mental.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Pergaulan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beresiko</a:t>
            </a:r>
            <a:r>
              <a:rPr lang="en-US" sz="2800" dirty="0" smtClean="0"/>
              <a:t> </a:t>
            </a:r>
            <a:r>
              <a:rPr lang="en-US" sz="2800" dirty="0" err="1" smtClean="0"/>
              <a:t>pd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menular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 smtClean="0"/>
              <a:t>Penyalahgunaan</a:t>
            </a:r>
            <a:r>
              <a:rPr lang="en-US" sz="2800" dirty="0" smtClean="0"/>
              <a:t> </a:t>
            </a:r>
            <a:r>
              <a:rPr lang="en-US" sz="2800" dirty="0" err="1" smtClean="0"/>
              <a:t>narkoba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40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812" y="455091"/>
            <a:ext cx="8610600" cy="1050979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Alasan</a:t>
            </a:r>
            <a:r>
              <a:rPr lang="en-US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perlunya</a:t>
            </a:r>
            <a:r>
              <a:rPr lang="en-US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membangun</a:t>
            </a:r>
            <a:r>
              <a:rPr lang="en-US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kepribadian</a:t>
            </a:r>
            <a:r>
              <a:rPr lang="en-US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mahasiswa</a:t>
            </a:r>
            <a:endParaRPr lang="en-US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1707777"/>
            <a:ext cx="11551024" cy="49350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hakiki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moral: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menjauhi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hura2 spy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tdk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social: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menumbuhkan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jiwa2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solidaritas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universal).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rakyat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keutuhan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6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035" y="186150"/>
            <a:ext cx="8610600" cy="8896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filosofis</a:t>
            </a:r>
            <a:r>
              <a:rPr lang="en-US" b="1" dirty="0" smtClean="0"/>
              <a:t>, </a:t>
            </a:r>
            <a:r>
              <a:rPr lang="en-US" b="1" dirty="0" err="1" smtClean="0"/>
              <a:t>teologis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sosiologi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Hindu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3" y="1600200"/>
            <a:ext cx="11775141" cy="4988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=</a:t>
            </a:r>
            <a:r>
              <a:rPr lang="en-US" sz="2400" dirty="0" err="1" smtClean="0"/>
              <a:t>svayambhuva</a:t>
            </a:r>
            <a:r>
              <a:rPr lang="en-US" sz="2400" dirty="0" smtClean="0"/>
              <a:t> </a:t>
            </a:r>
            <a:r>
              <a:rPr lang="en-US" sz="2400" dirty="0" err="1" smtClean="0"/>
              <a:t>manu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mahluk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menjdkan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etimologi</a:t>
            </a:r>
            <a:r>
              <a:rPr lang="en-US" sz="2400" dirty="0" smtClean="0"/>
              <a:t> kata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kata ‘</a:t>
            </a:r>
            <a:r>
              <a:rPr lang="en-US" sz="2400" dirty="0" err="1" smtClean="0"/>
              <a:t>manu</a:t>
            </a:r>
            <a:r>
              <a:rPr lang="en-US" sz="2400" dirty="0" smtClean="0"/>
              <a:t>’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,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genetif</a:t>
            </a:r>
            <a:r>
              <a:rPr lang="en-US" sz="2400" dirty="0" smtClean="0"/>
              <a:t> </a:t>
            </a:r>
            <a:r>
              <a:rPr lang="en-US" sz="2400" dirty="0" err="1" smtClean="0"/>
              <a:t>menjd</a:t>
            </a:r>
            <a:r>
              <a:rPr lang="en-US" sz="2400" dirty="0" smtClean="0"/>
              <a:t> kata ‘</a:t>
            </a:r>
            <a:r>
              <a:rPr lang="en-US" sz="2400" dirty="0" err="1" smtClean="0"/>
              <a:t>manusya</a:t>
            </a:r>
            <a:r>
              <a:rPr lang="en-US" sz="2400" dirty="0" smtClean="0"/>
              <a:t>’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pikirannya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jasmani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atman.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hrs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arenR"/>
            </a:pPr>
            <a:r>
              <a:rPr lang="en-US" sz="2400" dirty="0" err="1" smtClean="0"/>
              <a:t>Panca</a:t>
            </a:r>
            <a:r>
              <a:rPr lang="en-US" sz="2400" dirty="0" smtClean="0"/>
              <a:t> Yama </a:t>
            </a:r>
            <a:r>
              <a:rPr lang="en-US" sz="2400" dirty="0" err="1" smtClean="0"/>
              <a:t>Brata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Catur</a:t>
            </a:r>
            <a:r>
              <a:rPr lang="en-US" sz="2400" dirty="0" smtClean="0"/>
              <a:t> </a:t>
            </a:r>
            <a:r>
              <a:rPr lang="en-US" sz="2400" dirty="0" err="1" smtClean="0"/>
              <a:t>Paramitha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Tri Kaya </a:t>
            </a:r>
            <a:r>
              <a:rPr lang="en-US" sz="2400" dirty="0" err="1" smtClean="0"/>
              <a:t>Parisudha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28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5271" y="159255"/>
            <a:ext cx="5535705" cy="1158557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Panca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brata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586753"/>
            <a:ext cx="11116235" cy="463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Lima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(</a:t>
            </a:r>
            <a:r>
              <a:rPr lang="en-US" sz="2800" dirty="0" err="1" smtClean="0"/>
              <a:t>fisik</a:t>
            </a:r>
            <a:r>
              <a:rPr lang="en-US" sz="2800" dirty="0" smtClean="0"/>
              <a:t>):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smtClean="0"/>
              <a:t>Ahimsa: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kekerasan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Brahmacari</a:t>
            </a:r>
            <a:r>
              <a:rPr lang="en-US" sz="2800" dirty="0" smtClean="0"/>
              <a:t>: </a:t>
            </a:r>
            <a:r>
              <a:rPr lang="en-US" sz="2800" dirty="0" err="1" smtClean="0"/>
              <a:t>tdk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hub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menuntut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Satya</a:t>
            </a:r>
            <a:r>
              <a:rPr lang="en-US" sz="2800" dirty="0" smtClean="0"/>
              <a:t>: </a:t>
            </a:r>
            <a:r>
              <a:rPr lang="en-US" sz="2800" dirty="0" err="1" smtClean="0"/>
              <a:t>menepati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r>
              <a:rPr lang="en-US" sz="2800" dirty="0" smtClean="0"/>
              <a:t>, </a:t>
            </a:r>
            <a:r>
              <a:rPr lang="en-US" sz="2800" dirty="0" err="1" smtClean="0"/>
              <a:t>jujur</a:t>
            </a:r>
            <a:r>
              <a:rPr lang="en-US" sz="2800" dirty="0" smtClean="0"/>
              <a:t>, </a:t>
            </a:r>
            <a:r>
              <a:rPr lang="en-US" sz="2800" dirty="0" err="1" smtClean="0"/>
              <a:t>kejujuran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Awyawaharika</a:t>
            </a:r>
            <a:r>
              <a:rPr lang="en-US" sz="2800" dirty="0" smtClean="0"/>
              <a:t>: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usaha2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ketulusan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err="1" smtClean="0"/>
              <a:t>Asteya</a:t>
            </a:r>
            <a:r>
              <a:rPr lang="en-US" sz="2800" dirty="0" smtClean="0"/>
              <a:t>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mencuri</a:t>
            </a:r>
            <a:endParaRPr lang="en-US" sz="2800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9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3518" y="481985"/>
            <a:ext cx="8610600" cy="768592"/>
          </a:xfrm>
        </p:spPr>
        <p:txBody>
          <a:bodyPr/>
          <a:lstStyle/>
          <a:p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nyama</a:t>
            </a:r>
            <a:r>
              <a:rPr lang="en-US" dirty="0" smtClean="0"/>
              <a:t> </a:t>
            </a:r>
            <a:r>
              <a:rPr lang="en-US" dirty="0" err="1" smtClean="0"/>
              <a:t>brata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855695"/>
            <a:ext cx="11062447" cy="45585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Panca</a:t>
            </a:r>
            <a:r>
              <a:rPr lang="en-US" sz="2800" dirty="0"/>
              <a:t> </a:t>
            </a:r>
            <a:r>
              <a:rPr lang="en-US" sz="2800" dirty="0" err="1"/>
              <a:t>Nyama</a:t>
            </a:r>
            <a:r>
              <a:rPr lang="en-US" sz="2800" dirty="0"/>
              <a:t> </a:t>
            </a:r>
            <a:r>
              <a:rPr lang="en-US" sz="2800" dirty="0" err="1"/>
              <a:t>Brata</a:t>
            </a:r>
            <a:r>
              <a:rPr lang="en-US" sz="2800" dirty="0"/>
              <a:t>: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smtClean="0"/>
              <a:t>mental </a:t>
            </a:r>
            <a:r>
              <a:rPr lang="en-US" sz="2800" dirty="0"/>
              <a:t>(</a:t>
            </a:r>
            <a:r>
              <a:rPr lang="en-US" sz="2800" dirty="0" err="1"/>
              <a:t>rohani</a:t>
            </a:r>
            <a:r>
              <a:rPr lang="en-US" sz="2800" dirty="0"/>
              <a:t>)</a:t>
            </a:r>
          </a:p>
          <a:p>
            <a:pPr marL="457200" indent="-457200">
              <a:buAutoNum type="arabicParenR"/>
            </a:pPr>
            <a:r>
              <a:rPr lang="en-US" sz="2800" dirty="0" err="1"/>
              <a:t>Akrodha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marah</a:t>
            </a:r>
            <a:endParaRPr lang="en-US" sz="2800" dirty="0"/>
          </a:p>
          <a:p>
            <a:pPr marL="457200" indent="-457200">
              <a:buAutoNum type="arabicParenR"/>
            </a:pPr>
            <a:r>
              <a:rPr lang="en-US" sz="2800" dirty="0"/>
              <a:t>Guru </a:t>
            </a:r>
            <a:r>
              <a:rPr lang="en-US" sz="2800" dirty="0" err="1"/>
              <a:t>Susrusa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hormat</a:t>
            </a:r>
            <a:r>
              <a:rPr lang="en-US" sz="2800" dirty="0"/>
              <a:t>, </a:t>
            </a: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tekun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ajaran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nasehat-nasehat</a:t>
            </a:r>
            <a:r>
              <a:rPr lang="en-US" sz="2800" dirty="0"/>
              <a:t> guru.</a:t>
            </a:r>
          </a:p>
          <a:p>
            <a:pPr marL="457200" indent="-457200">
              <a:buAutoNum type="arabicParenR"/>
            </a:pPr>
            <a:r>
              <a:rPr lang="en-US" sz="2800" dirty="0" err="1"/>
              <a:t>Sauca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kebersihan</a:t>
            </a:r>
            <a:r>
              <a:rPr lang="en-US" sz="2800" dirty="0"/>
              <a:t>, </a:t>
            </a:r>
            <a:r>
              <a:rPr lang="en-US" sz="2800" dirty="0" err="1"/>
              <a:t>kemurnian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kesucian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bathin</a:t>
            </a:r>
            <a:r>
              <a:rPr lang="en-US" sz="2800" dirty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/>
              <a:t>Aharalaghawa</a:t>
            </a:r>
            <a:r>
              <a:rPr lang="en-US" sz="2800" dirty="0"/>
              <a:t> </a:t>
            </a:r>
            <a:r>
              <a:rPr lang="en-US" sz="2800" dirty="0" err="1"/>
              <a:t>pengaturan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minum</a:t>
            </a:r>
            <a:r>
              <a:rPr lang="en-US" sz="2800" dirty="0"/>
              <a:t>.</a:t>
            </a:r>
          </a:p>
          <a:p>
            <a:pPr marL="457200" indent="-457200">
              <a:buAutoNum type="arabicParenR"/>
            </a:pPr>
            <a:r>
              <a:rPr lang="en-US" sz="2800" dirty="0" err="1"/>
              <a:t>Apramada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ketakaburan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mengamalkan</a:t>
            </a:r>
            <a:r>
              <a:rPr lang="en-US" sz="2800" dirty="0"/>
              <a:t> </a:t>
            </a:r>
            <a:r>
              <a:rPr lang="en-US" sz="2800" dirty="0" err="1"/>
              <a:t>ajaran-ajaran</a:t>
            </a:r>
            <a:r>
              <a:rPr lang="en-US" sz="2800" dirty="0"/>
              <a:t> </a:t>
            </a:r>
            <a:r>
              <a:rPr lang="en-US" sz="2800" dirty="0" err="1"/>
              <a:t>suci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4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047" y="360961"/>
            <a:ext cx="5670176" cy="983745"/>
          </a:xfrm>
        </p:spPr>
        <p:txBody>
          <a:bodyPr/>
          <a:lstStyle/>
          <a:p>
            <a:r>
              <a:rPr lang="en-US" dirty="0" err="1" smtClean="0"/>
              <a:t>Catur</a:t>
            </a:r>
            <a:r>
              <a:rPr lang="en-US" dirty="0" smtClean="0"/>
              <a:t> </a:t>
            </a:r>
            <a:r>
              <a:rPr lang="en-US" dirty="0" err="1" smtClean="0"/>
              <a:t>paramitha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1" y="1653988"/>
            <a:ext cx="11143129" cy="481404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lain" startAt="4"/>
            </a:pPr>
            <a:r>
              <a:rPr lang="en-US" sz="2800" dirty="0" err="1" smtClean="0"/>
              <a:t>Tuntunan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amat</a:t>
            </a:r>
            <a:r>
              <a:rPr lang="en-US" sz="2800" dirty="0" smtClean="0"/>
              <a:t> </a:t>
            </a:r>
            <a:r>
              <a:rPr lang="en-US" sz="2800" dirty="0" err="1" smtClean="0"/>
              <a:t>mulia</a:t>
            </a:r>
            <a:r>
              <a:rPr lang="en-US" sz="2800" dirty="0" smtClean="0"/>
              <a:t>/</a:t>
            </a:r>
            <a:r>
              <a:rPr lang="en-US" sz="2800" dirty="0" err="1" smtClean="0"/>
              <a:t>kebajikan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luhur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Maitri</a:t>
            </a:r>
            <a:r>
              <a:rPr lang="en-US" sz="2400" dirty="0" smtClean="0"/>
              <a:t>: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lembut</a:t>
            </a:r>
            <a:r>
              <a:rPr lang="en-US" sz="2400" dirty="0" smtClean="0"/>
              <a:t>,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bersahabat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mahluk</a:t>
            </a:r>
            <a:endParaRPr lang="en-US" sz="24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Karuna</a:t>
            </a:r>
            <a:r>
              <a:rPr lang="en-US" sz="2400" dirty="0" smtClean="0"/>
              <a:t>: </a:t>
            </a:r>
            <a:r>
              <a:rPr lang="en-US" sz="2400" dirty="0" err="1" smtClean="0"/>
              <a:t>belas</a:t>
            </a:r>
            <a:r>
              <a:rPr lang="en-US" sz="2400" dirty="0" smtClean="0"/>
              <a:t> </a:t>
            </a:r>
            <a:r>
              <a:rPr lang="en-US" sz="2400" dirty="0" err="1" smtClean="0"/>
              <a:t>kasihan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rasa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kasih</a:t>
            </a:r>
            <a:r>
              <a:rPr lang="en-US" sz="2400" dirty="0" smtClean="0"/>
              <a:t> </a:t>
            </a:r>
            <a:r>
              <a:rPr lang="en-US" sz="2400" dirty="0" err="1" smtClean="0"/>
              <a:t>kpd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mahluk</a:t>
            </a:r>
            <a:endParaRPr lang="en-US" sz="24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Mudita</a:t>
            </a:r>
            <a:r>
              <a:rPr lang="en-US" sz="2400" dirty="0" smtClean="0"/>
              <a:t>: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tersenyum</a:t>
            </a:r>
            <a:r>
              <a:rPr lang="en-US" sz="2400" dirty="0" smtClean="0"/>
              <a:t>, </a:t>
            </a:r>
            <a:r>
              <a:rPr lang="en-US" sz="2400" dirty="0" err="1" smtClean="0"/>
              <a:t>menghargai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bersimpati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org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endParaRPr lang="en-US" sz="24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Upeksa</a:t>
            </a:r>
            <a:r>
              <a:rPr lang="en-US" sz="2400" dirty="0" smtClean="0"/>
              <a:t>: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mengalah</a:t>
            </a:r>
            <a:r>
              <a:rPr lang="en-US" sz="2400" dirty="0" smtClean="0"/>
              <a:t> demi </a:t>
            </a:r>
            <a:r>
              <a:rPr lang="en-US" sz="2400" dirty="0" err="1" smtClean="0"/>
              <a:t>kebaikan</a:t>
            </a:r>
            <a:endParaRPr lang="en-US" sz="2400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7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929" y="132361"/>
            <a:ext cx="5280212" cy="862721"/>
          </a:xfrm>
        </p:spPr>
        <p:txBody>
          <a:bodyPr/>
          <a:lstStyle/>
          <a:p>
            <a:r>
              <a:rPr lang="en-US" dirty="0" smtClean="0"/>
              <a:t>Tri kaya </a:t>
            </a:r>
            <a:r>
              <a:rPr lang="en-US" dirty="0" err="1" smtClean="0"/>
              <a:t>parisudha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860613"/>
            <a:ext cx="11452412" cy="580912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disucikan</a:t>
            </a:r>
            <a:r>
              <a:rPr lang="en-US" sz="28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err="1" smtClean="0"/>
              <a:t>kayika</a:t>
            </a:r>
            <a:r>
              <a:rPr lang="en-US" sz="2400" dirty="0" smtClean="0"/>
              <a:t>: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kebajikan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Wacika</a:t>
            </a:r>
            <a:r>
              <a:rPr lang="en-US" sz="2400" dirty="0" smtClean="0"/>
              <a:t>: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Manacika</a:t>
            </a:r>
            <a:r>
              <a:rPr lang="en-US" sz="2400" dirty="0" smtClean="0"/>
              <a:t>: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suci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Kitab</a:t>
            </a:r>
            <a:r>
              <a:rPr lang="en-US" sz="2400" dirty="0"/>
              <a:t> </a:t>
            </a:r>
            <a:r>
              <a:rPr lang="en-US" sz="2400" dirty="0" err="1"/>
              <a:t>Kakawin</a:t>
            </a:r>
            <a:r>
              <a:rPr lang="en-US" sz="2400" dirty="0"/>
              <a:t> </a:t>
            </a:r>
            <a:r>
              <a:rPr lang="en-US" sz="2400" dirty="0" err="1"/>
              <a:t>Nitisastra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, “</a:t>
            </a:r>
            <a:r>
              <a:rPr lang="en-US" sz="2400" dirty="0" err="1"/>
              <a:t>Wasita</a:t>
            </a:r>
            <a:r>
              <a:rPr lang="en-US" sz="2400" dirty="0"/>
              <a:t> </a:t>
            </a:r>
            <a:r>
              <a:rPr lang="en-US" sz="2400" dirty="0" err="1"/>
              <a:t>nimittanta</a:t>
            </a:r>
            <a:r>
              <a:rPr lang="en-US" sz="2400" dirty="0"/>
              <a:t> </a:t>
            </a:r>
            <a:r>
              <a:rPr lang="en-US" sz="2400" dirty="0" err="1"/>
              <a:t>manemu</a:t>
            </a:r>
            <a:r>
              <a:rPr lang="en-US" sz="2400" dirty="0"/>
              <a:t> </a:t>
            </a:r>
            <a:r>
              <a:rPr lang="en-US" sz="2400" dirty="0" err="1"/>
              <a:t>laksmi</a:t>
            </a:r>
            <a:r>
              <a:rPr lang="en-US" sz="2400" dirty="0"/>
              <a:t>, </a:t>
            </a:r>
            <a:r>
              <a:rPr lang="en-US" sz="2400" dirty="0" err="1"/>
              <a:t>wasita</a:t>
            </a:r>
            <a:r>
              <a:rPr lang="en-US" sz="2400" dirty="0"/>
              <a:t> </a:t>
            </a:r>
            <a:r>
              <a:rPr lang="en-US" sz="2400" dirty="0" err="1"/>
              <a:t>nimittanta</a:t>
            </a:r>
            <a:r>
              <a:rPr lang="en-US" sz="2400" dirty="0"/>
              <a:t> </a:t>
            </a:r>
            <a:r>
              <a:rPr lang="en-US" sz="2400" dirty="0" err="1"/>
              <a:t>pati</a:t>
            </a:r>
            <a:r>
              <a:rPr lang="en-US" sz="2400" dirty="0"/>
              <a:t> </a:t>
            </a:r>
            <a:r>
              <a:rPr lang="en-US" sz="2400" dirty="0" err="1"/>
              <a:t>kapangguh</a:t>
            </a:r>
            <a:r>
              <a:rPr lang="en-US" sz="2400" dirty="0"/>
              <a:t>, </a:t>
            </a:r>
            <a:r>
              <a:rPr lang="en-US" sz="2400" dirty="0" err="1"/>
              <a:t>wasita</a:t>
            </a:r>
            <a:r>
              <a:rPr lang="en-US" sz="2400" dirty="0"/>
              <a:t> </a:t>
            </a:r>
            <a:r>
              <a:rPr lang="en-US" sz="2400" dirty="0" err="1"/>
              <a:t>nimittanta</a:t>
            </a:r>
            <a:r>
              <a:rPr lang="en-US" sz="2400" dirty="0"/>
              <a:t> </a:t>
            </a:r>
            <a:r>
              <a:rPr lang="en-US" sz="2400" dirty="0" err="1"/>
              <a:t>manemu</a:t>
            </a:r>
            <a:r>
              <a:rPr lang="en-US" sz="2400" dirty="0"/>
              <a:t> </a:t>
            </a:r>
            <a:r>
              <a:rPr lang="en-US" sz="2400" dirty="0" err="1"/>
              <a:t>duhka</a:t>
            </a:r>
            <a:r>
              <a:rPr lang="en-US" sz="2400" dirty="0"/>
              <a:t>, </a:t>
            </a:r>
            <a:r>
              <a:rPr lang="en-US" sz="2400" dirty="0" err="1"/>
              <a:t>wasita</a:t>
            </a:r>
            <a:r>
              <a:rPr lang="en-US" sz="2400" dirty="0"/>
              <a:t> </a:t>
            </a:r>
            <a:r>
              <a:rPr lang="en-US" sz="2400" dirty="0" err="1"/>
              <a:t>nimittanta</a:t>
            </a:r>
            <a:r>
              <a:rPr lang="en-US" sz="2400" dirty="0"/>
              <a:t> </a:t>
            </a:r>
            <a:r>
              <a:rPr lang="en-US" sz="2400" dirty="0" err="1"/>
              <a:t>manemu</a:t>
            </a:r>
            <a:r>
              <a:rPr lang="en-US" sz="2400" dirty="0"/>
              <a:t> </a:t>
            </a:r>
            <a:r>
              <a:rPr lang="en-US" sz="2400" dirty="0" err="1"/>
              <a:t>mitra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3 </a:t>
            </a:r>
            <a:r>
              <a:rPr lang="en-US" sz="2400" dirty="0" err="1" smtClean="0"/>
              <a:t>lapisan</a:t>
            </a:r>
            <a:r>
              <a:rPr lang="en-US" sz="2400" dirty="0" smtClean="0"/>
              <a:t> (tri </a:t>
            </a:r>
            <a:r>
              <a:rPr lang="en-US" sz="2400" dirty="0" err="1" smtClean="0"/>
              <a:t>sarira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arenR"/>
            </a:pPr>
            <a:r>
              <a:rPr lang="en-US" sz="2400" dirty="0" err="1" smtClean="0"/>
              <a:t>Stula</a:t>
            </a:r>
            <a:r>
              <a:rPr lang="en-US" sz="2400" dirty="0" smtClean="0"/>
              <a:t> </a:t>
            </a:r>
            <a:r>
              <a:rPr lang="en-US" sz="2400" dirty="0" err="1" smtClean="0"/>
              <a:t>sarira</a:t>
            </a:r>
            <a:r>
              <a:rPr lang="en-US" sz="2400" dirty="0" smtClean="0"/>
              <a:t>: </a:t>
            </a:r>
            <a:r>
              <a:rPr lang="en-US" sz="2400" dirty="0" err="1" smtClean="0"/>
              <a:t>panca</a:t>
            </a:r>
            <a:r>
              <a:rPr lang="en-US" sz="2400" dirty="0" smtClean="0"/>
              <a:t>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bhuta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Suksma</a:t>
            </a:r>
            <a:r>
              <a:rPr lang="en-US" sz="2400" dirty="0" smtClean="0"/>
              <a:t> </a:t>
            </a:r>
            <a:r>
              <a:rPr lang="en-US" sz="2400" dirty="0" err="1" smtClean="0"/>
              <a:t>sarira</a:t>
            </a:r>
            <a:r>
              <a:rPr lang="en-US" sz="2400" dirty="0" smtClean="0"/>
              <a:t> (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halus</a:t>
            </a:r>
            <a:r>
              <a:rPr lang="en-US" sz="2400" dirty="0" smtClean="0"/>
              <a:t>): </a:t>
            </a:r>
            <a:r>
              <a:rPr lang="en-US" sz="2400" dirty="0" err="1" smtClean="0"/>
              <a:t>manas</a:t>
            </a:r>
            <a:r>
              <a:rPr lang="en-US" sz="2400" dirty="0" smtClean="0"/>
              <a:t>, </a:t>
            </a:r>
            <a:r>
              <a:rPr lang="en-US" sz="2400" dirty="0" err="1" smtClean="0"/>
              <a:t>aham</a:t>
            </a:r>
            <a:r>
              <a:rPr lang="en-US" sz="2400" dirty="0" smtClean="0"/>
              <a:t>, </a:t>
            </a:r>
            <a:r>
              <a:rPr lang="en-US" sz="2400" dirty="0" err="1" smtClean="0"/>
              <a:t>buddhi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Anta </a:t>
            </a:r>
            <a:r>
              <a:rPr lang="en-US" sz="2400" dirty="0" err="1" smtClean="0"/>
              <a:t>karana</a:t>
            </a:r>
            <a:r>
              <a:rPr lang="en-US" sz="2400" dirty="0" smtClean="0"/>
              <a:t> </a:t>
            </a:r>
            <a:r>
              <a:rPr lang="en-US" sz="2400" dirty="0" err="1" smtClean="0"/>
              <a:t>sarira</a:t>
            </a:r>
            <a:r>
              <a:rPr lang="en-US" sz="2400" dirty="0" smtClean="0"/>
              <a:t> (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rohani</a:t>
            </a:r>
            <a:r>
              <a:rPr lang="en-US" sz="2400" dirty="0" smtClean="0"/>
              <a:t>): </a:t>
            </a:r>
            <a:r>
              <a:rPr lang="en-US" sz="2400" dirty="0" err="1" smtClean="0"/>
              <a:t>jiwatman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12629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223</TotalTime>
  <Words>1090</Words>
  <Application>Microsoft Office PowerPoint</Application>
  <PresentationFormat>Widescreen</PresentationFormat>
  <Paragraphs>150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Algerian</vt:lpstr>
      <vt:lpstr>Arial</vt:lpstr>
      <vt:lpstr>Baskerville Old Face</vt:lpstr>
      <vt:lpstr>Century Gothic</vt:lpstr>
      <vt:lpstr>Forte</vt:lpstr>
      <vt:lpstr>Vapor Trail</vt:lpstr>
      <vt:lpstr>PowerPoint Presentation</vt:lpstr>
      <vt:lpstr>Konsep manusia hindu dalam membangun kepribadian mhs yg berjiwa pemimpin, taat hokum, sehat, kreatif dan adaptif </vt:lpstr>
      <vt:lpstr>Urgensi </vt:lpstr>
      <vt:lpstr>Alasan perlunya membangun kepribadian mahasiswa</vt:lpstr>
      <vt:lpstr>Sumber filosofis, teologis, dan sosiologi konsep manusia Hindu </vt:lpstr>
      <vt:lpstr>Panca yama brata</vt:lpstr>
      <vt:lpstr>Panca nyama brata</vt:lpstr>
      <vt:lpstr>Catur paramitha</vt:lpstr>
      <vt:lpstr>Tri kaya parisudha</vt:lpstr>
      <vt:lpstr>Landasan hidup manusia</vt:lpstr>
      <vt:lpstr>Membangun kepribadian mahasiswa berjiwa pemimpin, taat hk, kreatif, adaptif</vt:lpstr>
      <vt:lpstr>Posisi mahasiswa</vt:lpstr>
      <vt:lpstr>Etika Mahasiswa </vt:lpstr>
      <vt:lpstr>Umat hindu dlm peran Dharma Negara </vt:lpstr>
      <vt:lpstr>Tantangan dharma agama dan dharma negara</vt:lpstr>
      <vt:lpstr>Mhs hindu memiliki jiwa &amp; raga yg sehat. </vt:lpstr>
      <vt:lpstr>Mahasiswa hindu berjiwa kreatif dan adaptif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2018-05-19T16:25:22Z</dcterms:created>
  <dcterms:modified xsi:type="dcterms:W3CDTF">2018-05-20T15:25:11Z</dcterms:modified>
</cp:coreProperties>
</file>