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6" r:id="rId7"/>
    <p:sldId id="273" r:id="rId8"/>
    <p:sldId id="274" r:id="rId9"/>
    <p:sldId id="275" r:id="rId10"/>
    <p:sldId id="276" r:id="rId11"/>
    <p:sldId id="277" r:id="rId12"/>
    <p:sldId id="27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0066"/>
    <a:srgbClr val="FFFF99"/>
    <a:srgbClr val="800000"/>
    <a:srgbClr val="00004B"/>
    <a:srgbClr val="003300"/>
    <a:srgbClr val="CCFFCC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912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2130425"/>
            <a:ext cx="6172200" cy="1470025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FFFF00"/>
                </a:solidFill>
                <a:latin typeface="Lucida Handwriting" pitchFamily="66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3886200"/>
            <a:ext cx="6172200" cy="838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417EF-5393-499D-A0B2-A13CB9F7CAA7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DCDAE-D1E0-4FFE-ABD7-6BBDC21D34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417EF-5393-499D-A0B2-A13CB9F7CAA7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DCDAE-D1E0-4FFE-ABD7-6BBDC21D34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19200"/>
            <a:ext cx="8229600" cy="4906963"/>
          </a:xfrm>
        </p:spPr>
        <p:txBody>
          <a:bodyPr rtlCol="0"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C2579A4-EC11-4D8B-9DDF-1D8005F7DA9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0"/>
            <a:ext cx="7620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417EF-5393-499D-A0B2-A13CB9F7CAA7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DCDAE-D1E0-4FFE-ABD7-6BBDC21D34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477000"/>
            <a:ext cx="9144000" cy="365760"/>
          </a:xfrm>
          <a:prstGeom prst="rect">
            <a:avLst/>
          </a:prstGeom>
          <a:solidFill>
            <a:srgbClr val="000099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smtClean="0">
                <a:solidFill>
                  <a:schemeClr val="tx2"/>
                </a:solidFill>
              </a:rPr>
              <a:t>Copyright @ 2016 </a:t>
            </a:r>
            <a:r>
              <a:rPr lang="en-US" sz="1000" b="1" smtClean="0">
                <a:solidFill>
                  <a:schemeClr val="tx2"/>
                </a:solidFill>
              </a:rPr>
              <a:t>Universitas Esa Unggul</a:t>
            </a:r>
          </a:p>
          <a:p>
            <a:pPr algn="ctr"/>
            <a:r>
              <a:rPr lang="en-US" sz="1000" smtClean="0">
                <a:solidFill>
                  <a:schemeClr val="tx2"/>
                </a:solidFill>
              </a:rPr>
              <a:t>By Pelaksana Akademik Matakuliah Universitas (</a:t>
            </a:r>
            <a:r>
              <a:rPr lang="en-US" sz="1000" b="1" smtClean="0">
                <a:solidFill>
                  <a:schemeClr val="tx2"/>
                </a:solidFill>
              </a:rPr>
              <a:t>PAMU</a:t>
            </a:r>
            <a:r>
              <a:rPr lang="en-US" sz="1000" smtClean="0">
                <a:solidFill>
                  <a:schemeClr val="tx2"/>
                </a:solidFill>
              </a:rPr>
              <a:t>)</a:t>
            </a:r>
            <a:endParaRPr lang="en-US" sz="1000">
              <a:solidFill>
                <a:schemeClr val="tx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400" smtClean="0"/>
              <a:t>Konsep Dasar</a:t>
            </a:r>
            <a:br>
              <a:rPr lang="en-US" sz="4400" smtClean="0"/>
            </a:br>
            <a:r>
              <a:rPr lang="en-US" sz="1300" smtClean="0"/>
              <a:t/>
            </a:r>
            <a:br>
              <a:rPr lang="en-US" sz="1300" smtClean="0"/>
            </a:br>
            <a:r>
              <a:rPr lang="en-US" sz="4400" smtClean="0"/>
              <a:t>KEWIRAUSAHAAN</a:t>
            </a:r>
            <a:endParaRPr lang="en-US" sz="4400"/>
          </a:p>
        </p:txBody>
      </p:sp>
      <p:cxnSp>
        <p:nvCxnSpPr>
          <p:cNvPr id="4" name="Straight Connector 3"/>
          <p:cNvCxnSpPr>
            <a:stCxn id="6" idx="0"/>
            <a:endCxn id="6" idx="4"/>
          </p:cNvCxnSpPr>
          <p:nvPr/>
        </p:nvCxnSpPr>
        <p:spPr>
          <a:xfrm>
            <a:off x="1605521" y="1981200"/>
            <a:ext cx="1588" cy="1689720"/>
          </a:xfrm>
          <a:prstGeom prst="line">
            <a:avLst/>
          </a:prstGeom>
          <a:ln w="31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stCxn id="6" idx="2"/>
            <a:endCxn id="6" idx="6"/>
          </p:cNvCxnSpPr>
          <p:nvPr/>
        </p:nvCxnSpPr>
        <p:spPr>
          <a:xfrm>
            <a:off x="762000" y="2826060"/>
            <a:ext cx="1687041" cy="1588"/>
          </a:xfrm>
          <a:prstGeom prst="line">
            <a:avLst/>
          </a:prstGeom>
          <a:ln w="31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14"/>
          <p:cNvGrpSpPr/>
          <p:nvPr/>
        </p:nvGrpSpPr>
        <p:grpSpPr>
          <a:xfrm>
            <a:off x="914400" y="2151888"/>
            <a:ext cx="1371600" cy="1324740"/>
            <a:chOff x="1066800" y="2256660"/>
            <a:chExt cx="1371600" cy="1324740"/>
          </a:xfrm>
        </p:grpSpPr>
        <p:sp>
          <p:nvSpPr>
            <p:cNvPr id="8" name="Rectangle 7"/>
            <p:cNvSpPr/>
            <p:nvPr/>
          </p:nvSpPr>
          <p:spPr>
            <a:xfrm>
              <a:off x="1066800" y="2286000"/>
              <a:ext cx="1371600" cy="1295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Isosceles Triangle 8"/>
            <p:cNvSpPr/>
            <p:nvPr/>
          </p:nvSpPr>
          <p:spPr>
            <a:xfrm>
              <a:off x="1737360" y="2256660"/>
              <a:ext cx="45719" cy="685800"/>
            </a:xfrm>
            <a:prstGeom prst="triangle">
              <a:avLst/>
            </a:prstGeom>
            <a:noFill/>
            <a:ln w="952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762000" y="1981200"/>
            <a:ext cx="1687041" cy="1689720"/>
          </a:xfrm>
          <a:custGeom>
            <a:avLst/>
            <a:gdLst>
              <a:gd name="G0" fmla="+- 2314 0 0"/>
              <a:gd name="G1" fmla="+- 21600 0 2314"/>
              <a:gd name="G2" fmla="+- 21600 0 2314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2314" y="10800"/>
                </a:moveTo>
                <a:cubicBezTo>
                  <a:pt x="2314" y="15487"/>
                  <a:pt x="6113" y="19286"/>
                  <a:pt x="10800" y="19286"/>
                </a:cubicBezTo>
                <a:cubicBezTo>
                  <a:pt x="15487" y="19286"/>
                  <a:pt x="19286" y="15487"/>
                  <a:pt x="19286" y="10800"/>
                </a:cubicBezTo>
                <a:cubicBezTo>
                  <a:pt x="19286" y="6113"/>
                  <a:pt x="15487" y="2314"/>
                  <a:pt x="10800" y="2314"/>
                </a:cubicBezTo>
                <a:cubicBezTo>
                  <a:pt x="6113" y="2314"/>
                  <a:pt x="2314" y="6113"/>
                  <a:pt x="2314" y="10800"/>
                </a:cubicBezTo>
                <a:close/>
              </a:path>
            </a:pathLst>
          </a:custGeom>
          <a:solidFill>
            <a:srgbClr val="FFFF99"/>
          </a:solidFill>
          <a:ln w="1270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buFont typeface="Wingdings" pitchFamily="2" charset="2"/>
              <a:buNone/>
            </a:pPr>
            <a:r>
              <a:rPr lang="de-DE" sz="7200" b="1" smtClean="0">
                <a:solidFill>
                  <a:srgbClr val="800000"/>
                </a:solidFill>
                <a:latin typeface="Comic Sans MS" pitchFamily="66" charset="0"/>
              </a:rPr>
              <a:t>1</a:t>
            </a:r>
            <a:endParaRPr lang="de-DE" sz="7200" b="1">
              <a:solidFill>
                <a:srgbClr val="8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smtClean="0"/>
              <a:t>Penyebab Utama Kesuksesan &amp; Kegagalan Wirausaha</a:t>
            </a:r>
            <a:endParaRPr lang="en-US" sz="3200"/>
          </a:p>
        </p:txBody>
      </p:sp>
      <p:sp>
        <p:nvSpPr>
          <p:cNvPr id="5" name="Oval 4"/>
          <p:cNvSpPr/>
          <p:nvPr/>
        </p:nvSpPr>
        <p:spPr>
          <a:xfrm>
            <a:off x="533400" y="1981200"/>
            <a:ext cx="4267200" cy="3200400"/>
          </a:xfrm>
          <a:prstGeom prst="ellipse">
            <a:avLst/>
          </a:prstGeom>
          <a:solidFill>
            <a:srgbClr val="000066"/>
          </a:solidFill>
          <a:ln>
            <a:solidFill>
              <a:schemeClr val="bg2">
                <a:lumMod val="75000"/>
              </a:schemeClr>
            </a:solidFill>
          </a:ln>
          <a:effectLst>
            <a:outerShdw blurRad="101600" dist="127000" dir="2280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smtClean="0">
                <a:solidFill>
                  <a:schemeClr val="bg1"/>
                </a:solidFill>
              </a:rPr>
              <a:t>Keunggulan seorang wirausaha sukses dibandingkan dengan yang gagal atau bangkrut yaitu terletak pada dinamika dan efektifitas kepemimpinan</a:t>
            </a:r>
            <a:endParaRPr lang="en-US" sz="200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>
          <a:xfrm>
            <a:off x="4800600" y="1600200"/>
            <a:ext cx="3810000" cy="42672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pPr marL="533400" marR="0" lvl="0" indent="-53340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1" u="none" strike="noStrike" kern="1200" cap="none" spc="0" normalizeH="0" baseline="0" noProof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Pengamatan </a:t>
            </a:r>
          </a:p>
          <a:p>
            <a:pPr marL="533400" marR="0" lvl="0" indent="-53340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1" u="none" strike="noStrike" kern="1200" cap="none" spc="0" normalizeH="0" baseline="0" noProof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Pusat Studi Bisnis UKM &amp;</a:t>
            </a:r>
          </a:p>
          <a:p>
            <a:pPr marL="533400" marR="0" lvl="0" indent="-53340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1" u="none" strike="noStrike" kern="1200" cap="none" spc="0" normalizeH="0" baseline="0" noProof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Koperasi UIEU:</a:t>
            </a:r>
          </a:p>
          <a:p>
            <a:pPr marL="533400" marR="0" lvl="0" indent="-53340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1" u="none" strike="noStrike" kern="1200" cap="none" spc="0" normalizeH="0" baseline="0" noProof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(Th 2002 sd 2006)</a:t>
            </a:r>
          </a:p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00" b="0" i="0" u="none" strike="noStrike" kern="1200" cap="none" spc="0" normalizeH="0" baseline="0" noProof="0" smtClean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33400" marR="0" lvl="0" indent="-53340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Dari perkembangan 100 UKM, 50%</a:t>
            </a:r>
          </a:p>
          <a:p>
            <a:pPr marL="533400" marR="0" lvl="0" indent="-53340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gagal dalam wkt 2 th dr lamanya </a:t>
            </a:r>
          </a:p>
          <a:p>
            <a:pPr marL="533400" marR="0" lvl="0" indent="-53340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berdiri, dan pd th ke 5 tinggal 30%</a:t>
            </a:r>
          </a:p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00" b="1" i="1" u="none" strike="noStrike" kern="1200" cap="none" spc="0" normalizeH="0" baseline="0" noProof="0" smtClean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1" u="none" strike="noStrike" kern="1200" cap="none" spc="0" normalizeH="0" baseline="0" noProof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Penyebab terbesar adalah:</a:t>
            </a:r>
          </a:p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000" b="1" i="1" u="none" strike="noStrike" kern="1200" cap="none" spc="0" normalizeH="0" baseline="0" noProof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Tdk efektif dlm memimpin</a:t>
            </a:r>
          </a:p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000" b="1" i="1" u="none" strike="noStrike" kern="1200" cap="none" spc="0" normalizeH="0" baseline="0" noProof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Tdk bisa menjalin kerjasama</a:t>
            </a:r>
          </a:p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000" b="1" i="1" u="none" strike="noStrike" kern="1200" cap="none" spc="0" normalizeH="0" baseline="0" noProof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Kurang menguasai TI/Komunikasi</a:t>
            </a:r>
          </a:p>
          <a:p>
            <a:pPr marL="533400" marR="0" lvl="0" indent="-53340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smtClean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33400" marR="0" lvl="0" indent="-53340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smtClean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33400" marR="0" lvl="0" indent="-53340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smtClean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33400" marR="0" lvl="0" indent="-53340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1" u="none" strike="noStrike" kern="1200" cap="none" spc="0" normalizeH="0" baseline="0" noProof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build="allAtOnce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smtClean="0"/>
              <a:t>Faktor Penentu Keunggulan Suatu Negara</a:t>
            </a:r>
            <a:endParaRPr lang="en-US" sz="320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38199" y="1905000"/>
          <a:ext cx="7772401" cy="28956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38201"/>
                <a:gridCol w="4419600"/>
                <a:gridCol w="2514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smtClean="0"/>
                        <a:t>No.</a:t>
                      </a:r>
                      <a:endParaRPr lang="en-US" sz="3200"/>
                    </a:p>
                  </a:txBody>
                  <a:tcPr>
                    <a:lnL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4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smtClean="0"/>
                        <a:t>Faktor</a:t>
                      </a:r>
                      <a:endParaRPr lang="en-US" sz="3200"/>
                    </a:p>
                  </a:txBody>
                  <a:tcPr>
                    <a:lnL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4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smtClean="0"/>
                        <a:t>Peranan (%)</a:t>
                      </a:r>
                      <a:endParaRPr lang="en-US" sz="3200"/>
                    </a:p>
                  </a:txBody>
                  <a:tcPr>
                    <a:lnL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4B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smtClean="0"/>
                        <a:t>1.</a:t>
                      </a:r>
                      <a:endParaRPr lang="en-US" sz="3200"/>
                    </a:p>
                  </a:txBody>
                  <a:tcPr>
                    <a:lnL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smtClean="0"/>
                        <a:t>Innovation &amp; Creativity</a:t>
                      </a:r>
                      <a:endParaRPr lang="en-US" sz="3200"/>
                    </a:p>
                  </a:txBody>
                  <a:tcPr>
                    <a:lnL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smtClean="0"/>
                        <a:t>45</a:t>
                      </a:r>
                      <a:endParaRPr lang="en-US" sz="3200"/>
                    </a:p>
                  </a:txBody>
                  <a:tcPr>
                    <a:lnL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smtClean="0"/>
                        <a:t>2.</a:t>
                      </a:r>
                      <a:endParaRPr lang="en-US" sz="3200"/>
                    </a:p>
                  </a:txBody>
                  <a:tcPr>
                    <a:lnL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smtClean="0"/>
                        <a:t>Networking</a:t>
                      </a:r>
                      <a:endParaRPr lang="en-US" sz="3200"/>
                    </a:p>
                  </a:txBody>
                  <a:tcPr>
                    <a:lnL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smtClean="0"/>
                        <a:t>25</a:t>
                      </a:r>
                      <a:endParaRPr lang="en-US" sz="3200"/>
                    </a:p>
                  </a:txBody>
                  <a:tcPr>
                    <a:lnL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smtClean="0"/>
                        <a:t>3.</a:t>
                      </a:r>
                      <a:endParaRPr lang="en-US" sz="3200"/>
                    </a:p>
                  </a:txBody>
                  <a:tcPr>
                    <a:lnL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smtClean="0"/>
                        <a:t>Technology</a:t>
                      </a:r>
                      <a:endParaRPr lang="en-US" sz="3200"/>
                    </a:p>
                  </a:txBody>
                  <a:tcPr>
                    <a:lnL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smtClean="0"/>
                        <a:t>20</a:t>
                      </a:r>
                      <a:endParaRPr lang="en-US" sz="3200"/>
                    </a:p>
                  </a:txBody>
                  <a:tcPr>
                    <a:lnL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smtClean="0"/>
                        <a:t>4.</a:t>
                      </a:r>
                      <a:endParaRPr lang="en-US" sz="3200"/>
                    </a:p>
                  </a:txBody>
                  <a:tcPr>
                    <a:lnL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smtClean="0"/>
                        <a:t>Natural Resources</a:t>
                      </a:r>
                      <a:endParaRPr lang="en-US" sz="3200"/>
                    </a:p>
                  </a:txBody>
                  <a:tcPr>
                    <a:lnL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smtClean="0"/>
                        <a:t>10</a:t>
                      </a:r>
                      <a:endParaRPr lang="en-US" sz="3200"/>
                    </a:p>
                  </a:txBody>
                  <a:tcPr>
                    <a:lnL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932688"/>
            <a:ext cx="9144000" cy="5943600"/>
          </a:xfrm>
          <a:prstGeom prst="rect">
            <a:avLst/>
          </a:prstGeom>
          <a:gradFill flip="none" rotWithShape="1">
            <a:gsLst>
              <a:gs pos="0">
                <a:srgbClr val="000099"/>
              </a:gs>
              <a:gs pos="90000">
                <a:srgbClr val="000066"/>
              </a:gs>
              <a:gs pos="100000">
                <a:schemeClr val="tx2">
                  <a:lumMod val="60000"/>
                  <a:lumOff val="40000"/>
                </a:schemeClr>
              </a:gs>
            </a:gsLst>
            <a:path path="rect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TUGAS PAPER : Individu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838200" y="990600"/>
            <a:ext cx="7924800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chemeClr val="bg1"/>
                </a:solidFill>
              </a:rPr>
              <a:t>INSTRUKSI:</a:t>
            </a:r>
          </a:p>
          <a:p>
            <a:pPr marL="342900" indent="-342900">
              <a:lnSpc>
                <a:spcPct val="150000"/>
              </a:lnSpc>
              <a:buFontTx/>
              <a:buAutoNum type="arabicPeriod"/>
              <a:defRPr/>
            </a:pPr>
            <a:r>
              <a:rPr lang="en-US" sz="2400" smtClean="0">
                <a:solidFill>
                  <a:schemeClr val="bg1"/>
                </a:solidFill>
              </a:rPr>
              <a:t>Buat </a:t>
            </a:r>
            <a:r>
              <a:rPr lang="en-US" sz="2400" dirty="0">
                <a:solidFill>
                  <a:schemeClr val="bg1"/>
                </a:solidFill>
              </a:rPr>
              <a:t>paper </a:t>
            </a:r>
            <a:r>
              <a:rPr lang="en-US" sz="2400" dirty="0" err="1">
                <a:solidFill>
                  <a:schemeClr val="bg1"/>
                </a:solidFill>
              </a:rPr>
              <a:t>tentang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perilaku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seorang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wirausaha</a:t>
            </a:r>
            <a:r>
              <a:rPr lang="en-US" sz="2400" dirty="0">
                <a:solidFill>
                  <a:schemeClr val="bg1"/>
                </a:solidFill>
              </a:rPr>
              <a:t> yang </a:t>
            </a:r>
            <a:r>
              <a:rPr lang="en-US" sz="2400" dirty="0" err="1">
                <a:solidFill>
                  <a:schemeClr val="bg1"/>
                </a:solidFill>
              </a:rPr>
              <a:t>berhasil</a:t>
            </a:r>
            <a:r>
              <a:rPr lang="en-US" sz="2400" dirty="0">
                <a:solidFill>
                  <a:schemeClr val="bg1"/>
                </a:solidFill>
              </a:rPr>
              <a:t> yang   </a:t>
            </a:r>
            <a:r>
              <a:rPr lang="en-US" sz="2400" dirty="0" err="1">
                <a:solidFill>
                  <a:schemeClr val="bg1"/>
                </a:solidFill>
              </a:rPr>
              <a:t>dirintis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mulai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err="1">
                <a:solidFill>
                  <a:schemeClr val="bg1"/>
                </a:solidFill>
              </a:rPr>
              <a:t>dari</a:t>
            </a:r>
            <a:r>
              <a:rPr lang="en-US" sz="2400">
                <a:solidFill>
                  <a:schemeClr val="bg1"/>
                </a:solidFill>
              </a:rPr>
              <a:t> </a:t>
            </a:r>
            <a:r>
              <a:rPr lang="en-US" sz="2400" smtClean="0">
                <a:solidFill>
                  <a:schemeClr val="bg1"/>
                </a:solidFill>
              </a:rPr>
              <a:t>0 (nol)</a:t>
            </a:r>
            <a:endParaRPr lang="en-US" sz="2400" dirty="0">
              <a:solidFill>
                <a:schemeClr val="bg1"/>
              </a:solidFill>
            </a:endParaRPr>
          </a:p>
          <a:p>
            <a:pPr marL="349250" indent="-349250">
              <a:lnSpc>
                <a:spcPct val="150000"/>
              </a:lnSpc>
              <a:buFontTx/>
              <a:buAutoNum type="arabicPeriod" startAt="2"/>
              <a:defRPr/>
            </a:pPr>
            <a:r>
              <a:rPr lang="en-US" sz="2400" dirty="0" err="1">
                <a:solidFill>
                  <a:schemeClr val="bg1"/>
                </a:solidFill>
              </a:rPr>
              <a:t>Wiarusaha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tersebut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harus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konglomerat</a:t>
            </a:r>
            <a:r>
              <a:rPr lang="en-US" sz="2400" dirty="0">
                <a:solidFill>
                  <a:schemeClr val="bg1"/>
                </a:solidFill>
              </a:rPr>
              <a:t> Indonesia </a:t>
            </a:r>
            <a:r>
              <a:rPr lang="en-US" sz="2400" dirty="0" err="1">
                <a:solidFill>
                  <a:schemeClr val="bg1"/>
                </a:solidFill>
              </a:rPr>
              <a:t>atau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Wirausaha</a:t>
            </a:r>
            <a:r>
              <a:rPr lang="en-US" sz="2400" dirty="0">
                <a:solidFill>
                  <a:schemeClr val="bg1"/>
                </a:solidFill>
              </a:rPr>
              <a:t> yang  </a:t>
            </a:r>
            <a:r>
              <a:rPr lang="en-US" sz="2400" dirty="0" err="1">
                <a:solidFill>
                  <a:schemeClr val="bg1"/>
                </a:solidFill>
              </a:rPr>
              <a:t>berhasil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sebutkan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sumber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informasi</a:t>
            </a:r>
            <a:r>
              <a:rPr lang="en-US" sz="2400" dirty="0">
                <a:solidFill>
                  <a:schemeClr val="bg1"/>
                </a:solidFill>
              </a:rPr>
              <a:t> yang </a:t>
            </a:r>
            <a:r>
              <a:rPr lang="en-US" sz="2400" dirty="0" err="1">
                <a:solidFill>
                  <a:schemeClr val="bg1"/>
                </a:solidFill>
              </a:rPr>
              <a:t>dapat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dipercaya</a:t>
            </a:r>
            <a:r>
              <a:rPr lang="en-US" sz="2400" dirty="0">
                <a:solidFill>
                  <a:schemeClr val="bg1"/>
                </a:solidFill>
              </a:rPr>
              <a:t> (</a:t>
            </a:r>
            <a:r>
              <a:rPr lang="en-US" sz="2400" dirty="0" err="1">
                <a:solidFill>
                  <a:schemeClr val="bg1"/>
                </a:solidFill>
              </a:rPr>
              <a:t>buku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dirty="0" err="1">
                <a:solidFill>
                  <a:schemeClr val="bg1"/>
                </a:solidFill>
              </a:rPr>
              <a:t>majalah</a:t>
            </a:r>
            <a:r>
              <a:rPr lang="en-US" sz="2400" dirty="0">
                <a:solidFill>
                  <a:schemeClr val="bg1"/>
                </a:solidFill>
              </a:rPr>
              <a:t>, internet </a:t>
            </a:r>
            <a:r>
              <a:rPr lang="en-US" sz="2400" dirty="0" err="1">
                <a:solidFill>
                  <a:schemeClr val="bg1"/>
                </a:solidFill>
              </a:rPr>
              <a:t>dll</a:t>
            </a:r>
            <a:r>
              <a:rPr lang="en-US" sz="2400" dirty="0">
                <a:solidFill>
                  <a:schemeClr val="bg1"/>
                </a:solidFill>
              </a:rPr>
              <a:t>)</a:t>
            </a:r>
          </a:p>
          <a:p>
            <a:pPr marL="349250" indent="-349250">
              <a:lnSpc>
                <a:spcPct val="150000"/>
              </a:lnSpc>
              <a:buFontTx/>
              <a:buAutoNum type="arabicPeriod" startAt="2"/>
              <a:defRPr/>
            </a:pPr>
            <a:r>
              <a:rPr lang="en-US" sz="2400" dirty="0" err="1">
                <a:solidFill>
                  <a:schemeClr val="bg1"/>
                </a:solidFill>
              </a:rPr>
              <a:t>Tulisan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tidak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lebih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dari</a:t>
            </a:r>
            <a:r>
              <a:rPr lang="en-US" sz="2400" dirty="0">
                <a:solidFill>
                  <a:schemeClr val="bg1"/>
                </a:solidFill>
              </a:rPr>
              <a:t> 5 </a:t>
            </a:r>
            <a:r>
              <a:rPr lang="en-US" sz="2400" dirty="0" err="1">
                <a:solidFill>
                  <a:schemeClr val="bg1"/>
                </a:solidFill>
              </a:rPr>
              <a:t>halaman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kertas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ukuran</a:t>
            </a:r>
            <a:r>
              <a:rPr lang="en-US" sz="2400" dirty="0">
                <a:solidFill>
                  <a:schemeClr val="bg1"/>
                </a:solidFill>
              </a:rPr>
              <a:t> A4 </a:t>
            </a:r>
            <a:r>
              <a:rPr lang="en-US" sz="2400" dirty="0" err="1">
                <a:solidFill>
                  <a:schemeClr val="bg1"/>
                </a:solidFill>
              </a:rPr>
              <a:t>spasi</a:t>
            </a:r>
            <a:r>
              <a:rPr lang="en-US" sz="2400" dirty="0">
                <a:solidFill>
                  <a:schemeClr val="bg1"/>
                </a:solidFill>
              </a:rPr>
              <a:t> 1.15 font 12 </a:t>
            </a:r>
            <a:r>
              <a:rPr lang="en-US" sz="2400" dirty="0" err="1">
                <a:solidFill>
                  <a:schemeClr val="bg1"/>
                </a:solidFill>
              </a:rPr>
              <a:t>huruf</a:t>
            </a:r>
            <a:r>
              <a:rPr lang="en-US" sz="2400" dirty="0">
                <a:solidFill>
                  <a:schemeClr val="bg1"/>
                </a:solidFill>
              </a:rPr>
              <a:t> time new romans</a:t>
            </a:r>
          </a:p>
          <a:p>
            <a:pPr marL="349250" indent="-349250">
              <a:lnSpc>
                <a:spcPct val="150000"/>
              </a:lnSpc>
              <a:buFontTx/>
              <a:buAutoNum type="arabicPeriod" startAt="2"/>
              <a:defRPr/>
            </a:pPr>
            <a:r>
              <a:rPr lang="en-US" sz="2400" dirty="0" err="1">
                <a:solidFill>
                  <a:srgbClr val="FFFF00"/>
                </a:solidFill>
              </a:rPr>
              <a:t>Dikumpulkan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minggu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depan</a:t>
            </a:r>
            <a:r>
              <a:rPr lang="en-US" sz="2400" dirty="0">
                <a:solidFill>
                  <a:srgbClr val="FFFF00"/>
                </a:solidFill>
              </a:rPr>
              <a:t> (KULIAH KE 2)</a:t>
            </a:r>
          </a:p>
          <a:p>
            <a:pPr marL="349250" indent="-349250" algn="ctr">
              <a:lnSpc>
                <a:spcPct val="150000"/>
              </a:lnSpc>
              <a:defRPr/>
            </a:pPr>
            <a:r>
              <a:rPr lang="en-US" sz="3200" smtClean="0">
                <a:solidFill>
                  <a:srgbClr val="FFFF99"/>
                </a:solidFill>
              </a:rPr>
              <a:t>SELAMAT MENGERJAKAN </a:t>
            </a:r>
            <a:endParaRPr lang="en-US" sz="3200" dirty="0">
              <a:solidFill>
                <a:srgbClr val="FFFF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Konsep Dasar Kewirausahaan</a:t>
            </a:r>
            <a:endParaRPr lang="en-US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838200" y="1676400"/>
            <a:ext cx="7620000" cy="4525963"/>
          </a:xfrm>
          <a:prstGeom prst="rect">
            <a:avLst/>
          </a:prstGeom>
        </p:spPr>
        <p:txBody>
          <a:bodyPr/>
          <a:lstStyle/>
          <a:p>
            <a:pPr marL="533400" marR="0" lvl="0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1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dventure" pitchFamily="82" charset="0"/>
                <a:ea typeface="+mn-ea"/>
                <a:cs typeface="+mn-cs"/>
              </a:rPr>
              <a:t>PENGERTIAN</a:t>
            </a:r>
          </a:p>
          <a:p>
            <a:pPr marL="533400" marR="0" lvl="0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Adventure" pitchFamily="82" charset="0"/>
                <a:ea typeface="+mn-ea"/>
                <a:cs typeface="+mn-cs"/>
              </a:rPr>
              <a:t>Kewirausahaan adalah merupakan disiplin ilmu yg mempelajari tentang : </a:t>
            </a:r>
          </a:p>
          <a:p>
            <a:pPr marL="533400" marR="0" lvl="0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dventure" pitchFamily="82" charset="0"/>
                <a:ea typeface="+mn-ea"/>
                <a:cs typeface="+mn-cs"/>
              </a:rPr>
              <a:t>Nilai kemampuan</a:t>
            </a:r>
          </a:p>
          <a:p>
            <a:pPr marL="533400" marR="0" lvl="0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dventure" pitchFamily="82" charset="0"/>
                <a:ea typeface="+mn-ea"/>
                <a:cs typeface="+mn-cs"/>
              </a:rPr>
              <a:t>Perilaku seseorang dlm menghadapi tantangan hidup.</a:t>
            </a:r>
          </a:p>
          <a:p>
            <a:pPr marL="533400" marR="0" lvl="0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dventure" pitchFamily="82" charset="0"/>
                <a:ea typeface="+mn-ea"/>
                <a:cs typeface="+mn-cs"/>
              </a:rPr>
              <a:t>	- Peluang &amp; Kesempatan</a:t>
            </a:r>
          </a:p>
          <a:p>
            <a:pPr marL="533400" marR="0" lvl="0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>
                <a:solidFill>
                  <a:srgbClr val="002060"/>
                </a:solidFill>
                <a:latin typeface="Adventure" pitchFamily="82" charset="0"/>
              </a:rPr>
              <a:t>	</a:t>
            </a:r>
            <a:r>
              <a:rPr kumimoji="0" 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dventure" pitchFamily="82" charset="0"/>
                <a:ea typeface="+mn-ea"/>
                <a:cs typeface="+mn-cs"/>
              </a:rPr>
              <a:t>- Resiko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Yang Harus Dipahami dalam Wirausaha</a:t>
            </a:r>
            <a:endParaRPr lang="en-US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295400" y="2209800"/>
            <a:ext cx="7848600" cy="4267200"/>
          </a:xfrm>
          <a:prstGeom prst="rect">
            <a:avLst/>
          </a:prstGeom>
          <a:solidFill>
            <a:schemeClr val="bg2">
              <a:lumMod val="50000"/>
              <a:alpha val="10000"/>
            </a:schemeClr>
          </a:solidFill>
        </p:spPr>
        <p:txBody>
          <a:bodyPr/>
          <a:lstStyle/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1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</a:rPr>
              <a:t>1. Kemampuan merumuskan tujuan hidup Usaha                                                         </a:t>
            </a:r>
          </a:p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1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</a:rPr>
              <a:t>2. Kemampuan memotivasi diri</a:t>
            </a:r>
          </a:p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1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</a:rPr>
              <a:t>3. Kemampuan utk berinisiatif</a:t>
            </a:r>
          </a:p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1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</a:rPr>
              <a:t>4. Kemampuan utk membuat net working</a:t>
            </a:r>
          </a:p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1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</a:rPr>
              <a:t>5. Kemampuan utk membentuk/ mengatur modal, barang, pasar, dan manusia (Mjn Bisnis)</a:t>
            </a:r>
          </a:p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1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</a:rPr>
              <a:t>6. Kemampuan mengatur wkt &amp; kebiasaan utk selalu tepat waktu</a:t>
            </a:r>
          </a:p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1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</a:rPr>
              <a:t>7. Kemampuan mental yg dilandasi agama</a:t>
            </a:r>
          </a:p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1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</a:rPr>
              <a:t>8. Kemampuan membiasakan diri dlm mengambil</a:t>
            </a:r>
            <a:r>
              <a:rPr kumimoji="0" lang="en-US" sz="2400" i="1" u="none" strike="noStrike" kern="1200" cap="none" spc="0" normalizeH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</a:rPr>
              <a:t> </a:t>
            </a:r>
            <a:r>
              <a:rPr kumimoji="0" lang="en-US" sz="2400" i="1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</a:rPr>
              <a:t>hikmah</a:t>
            </a:r>
          </a:p>
        </p:txBody>
      </p:sp>
      <p:sp>
        <p:nvSpPr>
          <p:cNvPr id="5" name="Rectangle 4"/>
          <p:cNvSpPr/>
          <p:nvPr/>
        </p:nvSpPr>
        <p:spPr>
          <a:xfrm rot="19630260">
            <a:off x="297903" y="1760006"/>
            <a:ext cx="1716194" cy="480131"/>
          </a:xfrm>
          <a:prstGeom prst="rect">
            <a:avLst/>
          </a:prstGeom>
          <a:solidFill>
            <a:srgbClr val="002060"/>
          </a:solidFill>
          <a:ln>
            <a:solidFill>
              <a:srgbClr val="FF6600"/>
            </a:solidFill>
          </a:ln>
        </p:spPr>
        <p:txBody>
          <a:bodyPr wrap="square">
            <a:spAutoFit/>
          </a:bodyPr>
          <a:lstStyle/>
          <a:p>
            <a:pPr marL="533400" lvl="0" indent="-5334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800" b="1">
                <a:solidFill>
                  <a:srgbClr val="FFFF00"/>
                </a:solidFill>
                <a:latin typeface="Comic Sans MS" pitchFamily="66" charset="0"/>
              </a:rPr>
              <a:t>Meliputi: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500"/>
                            </p:stCondLst>
                            <p:childTnLst>
                              <p:par>
                                <p:cTn id="24" presetID="1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6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500"/>
                            </p:stCondLst>
                            <p:childTnLst>
                              <p:par>
                                <p:cTn id="28" presetID="12" presetClass="entr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0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500"/>
                            </p:stCondLst>
                            <p:childTnLst>
                              <p:par>
                                <p:cTn id="32" presetID="1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500"/>
                            </p:stCondLst>
                            <p:childTnLst>
                              <p:par>
                                <p:cTn id="36" presetID="1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8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2500"/>
                            </p:stCondLst>
                            <p:childTnLst>
                              <p:par>
                                <p:cTn id="40" presetID="12" presetClass="entr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4500"/>
                            </p:stCondLst>
                            <p:childTnLst>
                              <p:par>
                                <p:cTn id="44" presetID="1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uiExpand="1" build="allAtOnce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Keuntungan Vs Kerugian Berwirausaha</a:t>
            </a:r>
            <a:endParaRPr lang="en-US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762000" y="1219200"/>
            <a:ext cx="8077200" cy="5181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800" b="1" i="1" u="none" strike="noStrike" kern="1200" cap="none" spc="0" normalizeH="0" baseline="0" noProof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KERUGIAN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d-ID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Pendapatan tdk tetap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d-ID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Resiko hilang modal &amp; Harta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d-ID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Bisnis belum mapam, kerja bisa 12 jam lebih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800" b="1" i="1" u="none" strike="noStrike" kern="1200" cap="none" spc="0" normalizeH="0" baseline="0" noProof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KEUNTUNGAN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d-ID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Mengontrol sendiri jln usaha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d-ID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Kesmpatan mg gunakan kemampuan secara penuh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d-ID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Kesempatan meraih keuntungan &amp; masa dpn yg lbh baik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d-ID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Memberikan kesempatan membantu masyarakat (</a:t>
            </a:r>
            <a:r>
              <a:rPr kumimoji="0" lang="id-ID" sz="2400" b="0" i="0" u="none" strike="noStrike" kern="1200" cap="none" spc="0" normalizeH="0" baseline="0" noProof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lp.Kerja)</a:t>
            </a: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srgbClr val="0033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Konspen Pembentukan Kewirausahaan</a:t>
            </a:r>
            <a:endParaRPr lang="en-US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Beberapa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Konsep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Pembentukan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Wirausaha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Di Indonesia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80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Konsep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Model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CEFE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80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Konsep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Perguruan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Tinggi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(M.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Kuliah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Wirausaha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mulai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1997)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80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Konsep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Depnaker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Program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Tenaga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Kerja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Pemuda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Mandiri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(TKPMP 1994)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80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Konsep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Diknas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Program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Pengembangan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Budaya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Kewirausahaan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Perguruan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Tinggi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(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Dimulai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Th1997)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80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en-US" altLang="en-US" sz="2400" dirty="0" err="1" smtClean="0"/>
              <a:t>Konsep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Pembentukan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Wirausaha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Baru</a:t>
            </a:r>
            <a:r>
              <a:rPr lang="en-US" altLang="en-US" sz="2400" dirty="0" smtClean="0"/>
              <a:t> (WUB </a:t>
            </a:r>
            <a:r>
              <a:rPr lang="en-US" altLang="en-US" sz="2400" dirty="0" err="1" smtClean="0"/>
              <a:t>Mandiri</a:t>
            </a:r>
            <a:r>
              <a:rPr lang="en-US" altLang="en-US" sz="2400" dirty="0" smtClean="0"/>
              <a:t>) </a:t>
            </a:r>
            <a:r>
              <a:rPr lang="en-US" altLang="en-US" sz="2400" dirty="0" err="1" smtClean="0"/>
              <a:t>Dimulai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Tahun</a:t>
            </a:r>
            <a:r>
              <a:rPr lang="en-US" altLang="en-US" sz="2400" dirty="0" smtClean="0"/>
              <a:t> 2005 </a:t>
            </a:r>
            <a:r>
              <a:rPr lang="en-US" altLang="en-US" sz="2400" dirty="0" smtClean="0">
                <a:sym typeface="Wingdings" panose="05000000000000000000" pitchFamily="2" charset="2"/>
              </a:rPr>
              <a:t> Univ. </a:t>
            </a:r>
            <a:r>
              <a:rPr lang="en-US" altLang="en-US" sz="2400" dirty="0" err="1" smtClean="0">
                <a:sym typeface="Wingdings" panose="05000000000000000000" pitchFamily="2" charset="2"/>
              </a:rPr>
              <a:t>Esa</a:t>
            </a:r>
            <a:r>
              <a:rPr lang="en-US" altLang="en-US" sz="2400" dirty="0" smtClean="0">
                <a:sym typeface="Wingdings" panose="05000000000000000000" pitchFamily="2" charset="2"/>
              </a:rPr>
              <a:t> </a:t>
            </a:r>
            <a:r>
              <a:rPr lang="en-US" altLang="en-US" sz="2400" dirty="0" err="1" smtClean="0">
                <a:sym typeface="Wingdings" panose="05000000000000000000" pitchFamily="2" charset="2"/>
              </a:rPr>
              <a:t>Unggul</a:t>
            </a:r>
            <a:endParaRPr lang="en-US" altLang="en-US" sz="2400" dirty="0" smtClean="0">
              <a:sym typeface="Wingdings" panose="05000000000000000000" pitchFamily="2" charset="2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80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en-US" altLang="en-US" sz="2400" dirty="0" smtClean="0"/>
              <a:t>PKMK, PMW, </a:t>
            </a:r>
            <a:r>
              <a:rPr lang="en-US" altLang="en-US" sz="2400" dirty="0" err="1" smtClean="0"/>
              <a:t>Inwub</a:t>
            </a:r>
            <a:r>
              <a:rPr lang="en-US" altLang="en-US" sz="2400" dirty="0" smtClean="0"/>
              <a:t> (</a:t>
            </a:r>
            <a:r>
              <a:rPr lang="en-US" altLang="en-US" sz="2400" dirty="0" err="1" smtClean="0"/>
              <a:t>IbK</a:t>
            </a:r>
            <a:r>
              <a:rPr lang="en-US" altLang="en-US" sz="2400" dirty="0" smtClean="0"/>
              <a:t>), </a:t>
            </a:r>
            <a:r>
              <a:rPr lang="en-US" altLang="en-US" sz="2400" dirty="0" err="1" smtClean="0"/>
              <a:t>PbbT</a:t>
            </a:r>
            <a:r>
              <a:rPr lang="en-US" altLang="en-US" sz="2400" dirty="0" smtClean="0"/>
              <a:t> </a:t>
            </a:r>
            <a:r>
              <a:rPr lang="en-US" altLang="en-US" sz="2400" dirty="0" smtClean="0">
                <a:sym typeface="Wingdings" panose="05000000000000000000" pitchFamily="2" charset="2"/>
              </a:rPr>
              <a:t> </a:t>
            </a:r>
            <a:r>
              <a:rPr lang="en-US" altLang="en-US" sz="2400" dirty="0" err="1" smtClean="0">
                <a:sym typeface="Wingdings" panose="05000000000000000000" pitchFamily="2" charset="2"/>
              </a:rPr>
              <a:t>Dikti</a:t>
            </a:r>
            <a:r>
              <a:rPr lang="en-US" altLang="en-US" sz="2400" dirty="0" smtClean="0">
                <a:sym typeface="Wingdings" panose="05000000000000000000" pitchFamily="2" charset="2"/>
              </a:rPr>
              <a:t> 2009 – 2015 **)</a:t>
            </a:r>
            <a:endParaRPr lang="en-US" altLang="en-US" sz="2400" dirty="0" smtClean="0"/>
          </a:p>
          <a:p>
            <a:pPr>
              <a:defRPr/>
            </a:pPr>
            <a:r>
              <a:rPr lang="en-US" altLang="en-US" sz="1400" b="1" i="1" dirty="0" smtClean="0"/>
              <a:t>**) </a:t>
            </a:r>
            <a:r>
              <a:rPr lang="en-US" altLang="en-US" sz="1400" b="1" i="1" dirty="0" err="1" smtClean="0"/>
              <a:t>lihat</a:t>
            </a:r>
            <a:r>
              <a:rPr lang="en-US" altLang="en-US" sz="1400" b="1" i="1" dirty="0" smtClean="0"/>
              <a:t> </a:t>
            </a:r>
            <a:r>
              <a:rPr lang="en-US" altLang="en-US" sz="1400" b="1" i="1" dirty="0" err="1" smtClean="0"/>
              <a:t>pedoman</a:t>
            </a:r>
            <a:r>
              <a:rPr lang="en-US" altLang="en-US" sz="1400" b="1" i="1" dirty="0" smtClean="0"/>
              <a:t> PKM 2015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838200" y="1066800"/>
            <a:ext cx="8046720" cy="1828800"/>
          </a:xfrm>
          <a:prstGeom prst="rect">
            <a:avLst/>
          </a:prstGeom>
          <a:solidFill>
            <a:srgbClr val="003300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itchFamily="66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38200" y="2889504"/>
            <a:ext cx="8046720" cy="1737360"/>
          </a:xfrm>
          <a:prstGeom prst="rect">
            <a:avLst/>
          </a:prstGeom>
          <a:solidFill>
            <a:schemeClr val="bg2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838200" y="4626864"/>
            <a:ext cx="8046720" cy="1828800"/>
          </a:xfrm>
          <a:prstGeom prst="rect">
            <a:avLst/>
          </a:prstGeom>
          <a:solidFill>
            <a:srgbClr val="000099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smtClean="0"/>
              <a:t>Proses Pembinaan Wirausaha Baru</a:t>
            </a:r>
            <a:br>
              <a:rPr lang="en-US" sz="2800" smtClean="0"/>
            </a:br>
            <a:r>
              <a:rPr lang="en-US" sz="2800" smtClean="0"/>
              <a:t>Di Perguruan Tinggi (mulai thn 2006)</a:t>
            </a:r>
            <a:endParaRPr lang="en-US" sz="2800"/>
          </a:p>
        </p:txBody>
      </p:sp>
      <p:sp>
        <p:nvSpPr>
          <p:cNvPr id="5" name="Rectangle 4"/>
          <p:cNvSpPr/>
          <p:nvPr/>
        </p:nvSpPr>
        <p:spPr>
          <a:xfrm>
            <a:off x="6477000" y="1310640"/>
            <a:ext cx="1524000" cy="274320"/>
          </a:xfrm>
          <a:prstGeom prst="rect">
            <a:avLst/>
          </a:prstGeom>
          <a:solidFill>
            <a:srgbClr val="0033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Motivasi Usaha</a:t>
            </a:r>
            <a:endParaRPr lang="en-US" sz="1400" b="1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43000" y="2057400"/>
            <a:ext cx="1280160" cy="457200"/>
          </a:xfrm>
          <a:prstGeom prst="rect">
            <a:avLst/>
          </a:prstGeom>
          <a:solidFill>
            <a:srgbClr val="0066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smtClean="0">
                <a:solidFill>
                  <a:schemeClr val="bg1"/>
                </a:solidFill>
              </a:rPr>
              <a:t>Pembekalan</a:t>
            </a:r>
          </a:p>
          <a:p>
            <a:pPr algn="ctr"/>
            <a:r>
              <a:rPr lang="en-US" sz="1400" b="1" smtClean="0">
                <a:solidFill>
                  <a:schemeClr val="bg1"/>
                </a:solidFill>
              </a:rPr>
              <a:t>Smt IV - VI</a:t>
            </a:r>
            <a:endParaRPr lang="en-US" sz="1400" b="1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44440" y="2057400"/>
            <a:ext cx="1280160" cy="457200"/>
          </a:xfrm>
          <a:prstGeom prst="rect">
            <a:avLst/>
          </a:prstGeom>
          <a:solidFill>
            <a:srgbClr val="00006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smtClean="0">
                <a:solidFill>
                  <a:schemeClr val="bg1"/>
                </a:solidFill>
              </a:rPr>
              <a:t>Presentasi I</a:t>
            </a:r>
          </a:p>
          <a:p>
            <a:pPr algn="ctr"/>
            <a:r>
              <a:rPr lang="en-US" sz="1400" b="1" smtClean="0">
                <a:solidFill>
                  <a:schemeClr val="bg1"/>
                </a:solidFill>
              </a:rPr>
              <a:t>Prop. Usaha</a:t>
            </a:r>
            <a:endParaRPr lang="en-US" sz="1400" b="1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48200" y="3124200"/>
            <a:ext cx="1371600" cy="457200"/>
          </a:xfrm>
          <a:prstGeom prst="rect">
            <a:avLst/>
          </a:prstGeom>
          <a:solidFill>
            <a:srgbClr val="00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smtClean="0">
                <a:solidFill>
                  <a:schemeClr val="bg1"/>
                </a:solidFill>
              </a:rPr>
              <a:t>Kujungan tempat Usaha                                                </a:t>
            </a:r>
          </a:p>
        </p:txBody>
      </p:sp>
      <p:sp>
        <p:nvSpPr>
          <p:cNvPr id="9" name="Rectangle 8"/>
          <p:cNvSpPr/>
          <p:nvPr/>
        </p:nvSpPr>
        <p:spPr>
          <a:xfrm>
            <a:off x="2362200" y="3611880"/>
            <a:ext cx="914400" cy="274320"/>
          </a:xfrm>
          <a:prstGeom prst="rect">
            <a:avLst/>
          </a:prstGeom>
          <a:solidFill>
            <a:srgbClr val="00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smtClean="0">
                <a:solidFill>
                  <a:schemeClr val="bg1"/>
                </a:solidFill>
              </a:rPr>
              <a:t>Tutorial</a:t>
            </a:r>
            <a:endParaRPr lang="en-US" sz="1400" b="1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648200" y="4038600"/>
            <a:ext cx="1371600" cy="27432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smtClean="0">
                <a:solidFill>
                  <a:schemeClr val="tx1"/>
                </a:solidFill>
              </a:rPr>
              <a:t>Magang</a:t>
            </a: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029200" y="5059680"/>
            <a:ext cx="1524000" cy="27432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smtClean="0">
                <a:solidFill>
                  <a:schemeClr val="tx1"/>
                </a:solidFill>
              </a:rPr>
              <a:t>Realisasi Usaha</a:t>
            </a: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90600" y="3021449"/>
            <a:ext cx="1143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>
                <a:solidFill>
                  <a:schemeClr val="bg2">
                    <a:lumMod val="10000"/>
                  </a:schemeClr>
                </a:solidFill>
              </a:rPr>
              <a:t>Kerjasama</a:t>
            </a:r>
          </a:p>
          <a:p>
            <a:pPr>
              <a:buFontTx/>
              <a:buChar char="-"/>
            </a:pPr>
            <a:r>
              <a:rPr lang="en-US" sz="1400" smtClean="0">
                <a:solidFill>
                  <a:schemeClr val="bg2">
                    <a:lumMod val="10000"/>
                  </a:schemeClr>
                </a:solidFill>
              </a:rPr>
              <a:t> P. Tinggi</a:t>
            </a:r>
          </a:p>
          <a:p>
            <a:pPr>
              <a:buFontTx/>
              <a:buChar char="-"/>
            </a:pPr>
            <a:r>
              <a:rPr lang="en-US" sz="1400" smtClean="0">
                <a:solidFill>
                  <a:schemeClr val="bg2">
                    <a:lumMod val="10000"/>
                  </a:schemeClr>
                </a:solidFill>
              </a:rPr>
              <a:t> D U D I</a:t>
            </a:r>
          </a:p>
          <a:p>
            <a:pPr>
              <a:buFontTx/>
              <a:buChar char="-"/>
            </a:pPr>
            <a:r>
              <a:rPr lang="en-US" sz="1400" smtClean="0">
                <a:solidFill>
                  <a:schemeClr val="bg2">
                    <a:lumMod val="10000"/>
                  </a:schemeClr>
                </a:solidFill>
              </a:rPr>
              <a:t> Dikmenti</a:t>
            </a:r>
          </a:p>
          <a:p>
            <a:pPr>
              <a:buFontTx/>
              <a:buChar char="-"/>
            </a:pPr>
            <a:r>
              <a:rPr lang="en-US" sz="1400" smtClean="0">
                <a:solidFill>
                  <a:schemeClr val="bg2">
                    <a:lumMod val="10000"/>
                  </a:schemeClr>
                </a:solidFill>
              </a:rPr>
              <a:t> Perbankan</a:t>
            </a:r>
            <a:endParaRPr lang="en-US" sz="140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90600" y="4774049"/>
            <a:ext cx="1143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>
                <a:solidFill>
                  <a:schemeClr val="bg1"/>
                </a:solidFill>
              </a:rPr>
              <a:t>Kerjasama</a:t>
            </a:r>
          </a:p>
          <a:p>
            <a:pPr>
              <a:buFontTx/>
              <a:buChar char="-"/>
            </a:pPr>
            <a:r>
              <a:rPr lang="en-US" sz="1400" smtClean="0">
                <a:solidFill>
                  <a:schemeClr val="bg1"/>
                </a:solidFill>
              </a:rPr>
              <a:t> P. Tinggi</a:t>
            </a:r>
          </a:p>
          <a:p>
            <a:pPr>
              <a:buFontTx/>
              <a:buChar char="-"/>
            </a:pPr>
            <a:r>
              <a:rPr lang="en-US" sz="1400" smtClean="0">
                <a:solidFill>
                  <a:schemeClr val="bg1"/>
                </a:solidFill>
              </a:rPr>
              <a:t> D U D I</a:t>
            </a:r>
          </a:p>
          <a:p>
            <a:pPr>
              <a:buFontTx/>
              <a:buChar char="-"/>
            </a:pPr>
            <a:r>
              <a:rPr lang="en-US" sz="1400" smtClean="0">
                <a:solidFill>
                  <a:schemeClr val="bg1"/>
                </a:solidFill>
              </a:rPr>
              <a:t> Dikmenti</a:t>
            </a:r>
          </a:p>
          <a:p>
            <a:pPr>
              <a:buFontTx/>
              <a:buChar char="-"/>
            </a:pPr>
            <a:r>
              <a:rPr lang="en-US" sz="1400" smtClean="0">
                <a:solidFill>
                  <a:schemeClr val="bg1"/>
                </a:solidFill>
              </a:rPr>
              <a:t> Perbankan</a:t>
            </a:r>
          </a:p>
          <a:p>
            <a:pPr>
              <a:buFontTx/>
              <a:buChar char="-"/>
            </a:pPr>
            <a:r>
              <a:rPr lang="en-US" sz="1400" smtClean="0">
                <a:solidFill>
                  <a:schemeClr val="bg1"/>
                </a:solidFill>
              </a:rPr>
              <a:t> BUMN</a:t>
            </a:r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010400" y="2004536"/>
            <a:ext cx="1295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>
                <a:solidFill>
                  <a:srgbClr val="800000"/>
                </a:solidFill>
              </a:rPr>
              <a:t>Syarat</a:t>
            </a:r>
          </a:p>
          <a:p>
            <a:pPr>
              <a:buFontTx/>
              <a:buChar char="-"/>
            </a:pPr>
            <a:r>
              <a:rPr lang="en-US" sz="1400" smtClean="0">
                <a:solidFill>
                  <a:srgbClr val="800000"/>
                </a:solidFill>
              </a:rPr>
              <a:t> Min. Nilai C</a:t>
            </a:r>
          </a:p>
          <a:p>
            <a:pPr>
              <a:buFontTx/>
              <a:buChar char="-"/>
            </a:pPr>
            <a:r>
              <a:rPr lang="en-US" sz="1400" smtClean="0">
                <a:solidFill>
                  <a:srgbClr val="800000"/>
                </a:solidFill>
              </a:rPr>
              <a:t> Minat Usaha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010400" y="3173849"/>
            <a:ext cx="18288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>
                <a:solidFill>
                  <a:schemeClr val="bg2">
                    <a:lumMod val="10000"/>
                  </a:schemeClr>
                </a:solidFill>
              </a:rPr>
              <a:t>Smt VII - IX</a:t>
            </a:r>
          </a:p>
          <a:p>
            <a:pPr>
              <a:buFontTx/>
              <a:buChar char="-"/>
            </a:pPr>
            <a:r>
              <a:rPr lang="en-US" sz="1400" smtClean="0">
                <a:solidFill>
                  <a:schemeClr val="bg2">
                    <a:lumMod val="10000"/>
                  </a:schemeClr>
                </a:solidFill>
              </a:rPr>
              <a:t> Prop. Usah mtg</a:t>
            </a:r>
          </a:p>
          <a:p>
            <a:pPr>
              <a:buFontTx/>
              <a:buChar char="-"/>
            </a:pPr>
            <a:r>
              <a:rPr lang="en-US" sz="1400" smtClean="0">
                <a:solidFill>
                  <a:schemeClr val="bg2">
                    <a:lumMod val="10000"/>
                  </a:schemeClr>
                </a:solidFill>
              </a:rPr>
              <a:t> Ada dukungan usaha</a:t>
            </a:r>
          </a:p>
          <a:p>
            <a:r>
              <a:rPr lang="en-US" sz="1400" smtClean="0">
                <a:solidFill>
                  <a:schemeClr val="bg2">
                    <a:lumMod val="10000"/>
                  </a:schemeClr>
                </a:solidFill>
              </a:rPr>
              <a:t>  (Pasar, Manajemen,</a:t>
            </a:r>
          </a:p>
          <a:p>
            <a:r>
              <a:rPr lang="en-US" sz="1400" smtClean="0">
                <a:solidFill>
                  <a:schemeClr val="bg2">
                    <a:lumMod val="10000"/>
                  </a:schemeClr>
                </a:solidFill>
              </a:rPr>
              <a:t>   Modal, Teknologi)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010400" y="5052536"/>
            <a:ext cx="1295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>
                <a:solidFill>
                  <a:schemeClr val="bg1"/>
                </a:solidFill>
              </a:rPr>
              <a:t>(Lulus S1)</a:t>
            </a:r>
          </a:p>
          <a:p>
            <a:r>
              <a:rPr lang="en-US" sz="1400" smtClean="0">
                <a:solidFill>
                  <a:schemeClr val="bg1"/>
                </a:solidFill>
              </a:rPr>
              <a:t>Pemantauan &amp; Pemanduan</a:t>
            </a:r>
          </a:p>
        </p:txBody>
      </p:sp>
      <p:cxnSp>
        <p:nvCxnSpPr>
          <p:cNvPr id="32" name="Straight Arrow Connector 31"/>
          <p:cNvCxnSpPr>
            <a:stCxn id="5" idx="1"/>
            <a:endCxn id="4" idx="3"/>
          </p:cNvCxnSpPr>
          <p:nvPr/>
        </p:nvCxnSpPr>
        <p:spPr>
          <a:xfrm rot="10800000">
            <a:off x="2423160" y="1447800"/>
            <a:ext cx="4053840" cy="1588"/>
          </a:xfrm>
          <a:prstGeom prst="straightConnector1">
            <a:avLst/>
          </a:prstGeom>
          <a:ln w="25400">
            <a:solidFill>
              <a:schemeClr val="bg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4" idx="2"/>
            <a:endCxn id="6" idx="0"/>
          </p:cNvCxnSpPr>
          <p:nvPr/>
        </p:nvCxnSpPr>
        <p:spPr>
          <a:xfrm rot="5400000">
            <a:off x="1592580" y="1866900"/>
            <a:ext cx="381000" cy="1588"/>
          </a:xfrm>
          <a:prstGeom prst="straightConnector1">
            <a:avLst/>
          </a:prstGeom>
          <a:ln w="25400">
            <a:solidFill>
              <a:schemeClr val="bg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6" idx="3"/>
            <a:endCxn id="7" idx="1"/>
          </p:cNvCxnSpPr>
          <p:nvPr/>
        </p:nvCxnSpPr>
        <p:spPr>
          <a:xfrm>
            <a:off x="2423160" y="2286000"/>
            <a:ext cx="2621280" cy="1588"/>
          </a:xfrm>
          <a:prstGeom prst="straightConnector1">
            <a:avLst/>
          </a:prstGeom>
          <a:ln w="25400">
            <a:solidFill>
              <a:schemeClr val="bg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lbow Connector 39"/>
          <p:cNvCxnSpPr>
            <a:stCxn id="7" idx="3"/>
            <a:endCxn id="8" idx="3"/>
          </p:cNvCxnSpPr>
          <p:nvPr/>
        </p:nvCxnSpPr>
        <p:spPr>
          <a:xfrm flipH="1">
            <a:off x="6019800" y="2286000"/>
            <a:ext cx="304800" cy="1066800"/>
          </a:xfrm>
          <a:prstGeom prst="bentConnector3">
            <a:avLst>
              <a:gd name="adj1" fmla="val -122619"/>
            </a:avLst>
          </a:prstGeom>
          <a:ln w="25400">
            <a:solidFill>
              <a:schemeClr val="bg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lbow Connector 42"/>
          <p:cNvCxnSpPr>
            <a:stCxn id="7" idx="3"/>
            <a:endCxn id="10" idx="3"/>
          </p:cNvCxnSpPr>
          <p:nvPr/>
        </p:nvCxnSpPr>
        <p:spPr>
          <a:xfrm flipH="1">
            <a:off x="6019800" y="2286000"/>
            <a:ext cx="304800" cy="1889760"/>
          </a:xfrm>
          <a:prstGeom prst="bentConnector3">
            <a:avLst>
              <a:gd name="adj1" fmla="val -122619"/>
            </a:avLst>
          </a:prstGeom>
          <a:ln w="25400">
            <a:solidFill>
              <a:schemeClr val="bg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lbow Connector 45"/>
          <p:cNvCxnSpPr>
            <a:stCxn id="10" idx="2"/>
            <a:endCxn id="11" idx="0"/>
          </p:cNvCxnSpPr>
          <p:nvPr/>
        </p:nvCxnSpPr>
        <p:spPr>
          <a:xfrm rot="16200000" flipH="1">
            <a:off x="5189220" y="4457700"/>
            <a:ext cx="746760" cy="457200"/>
          </a:xfrm>
          <a:prstGeom prst="bentConnector3">
            <a:avLst>
              <a:gd name="adj1" fmla="val 50000"/>
            </a:avLst>
          </a:prstGeom>
          <a:ln w="25400">
            <a:solidFill>
              <a:schemeClr val="bg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Elbow Connector 49"/>
          <p:cNvCxnSpPr>
            <a:stCxn id="9" idx="3"/>
            <a:endCxn id="8" idx="1"/>
          </p:cNvCxnSpPr>
          <p:nvPr/>
        </p:nvCxnSpPr>
        <p:spPr>
          <a:xfrm flipV="1">
            <a:off x="3276600" y="3352800"/>
            <a:ext cx="1371600" cy="396240"/>
          </a:xfrm>
          <a:prstGeom prst="bentConnector3">
            <a:avLst>
              <a:gd name="adj1" fmla="val 50000"/>
            </a:avLst>
          </a:prstGeom>
          <a:ln w="25400">
            <a:solidFill>
              <a:schemeClr val="bg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Elbow Connector 52"/>
          <p:cNvCxnSpPr>
            <a:stCxn id="9" idx="3"/>
            <a:endCxn id="10" idx="1"/>
          </p:cNvCxnSpPr>
          <p:nvPr/>
        </p:nvCxnSpPr>
        <p:spPr>
          <a:xfrm>
            <a:off x="3276600" y="3749040"/>
            <a:ext cx="1371600" cy="426720"/>
          </a:xfrm>
          <a:prstGeom prst="bentConnector3">
            <a:avLst>
              <a:gd name="adj1" fmla="val 50000"/>
            </a:avLst>
          </a:prstGeom>
          <a:ln w="25400">
            <a:solidFill>
              <a:schemeClr val="bg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11" idx="2"/>
            <a:endCxn id="12" idx="0"/>
          </p:cNvCxnSpPr>
          <p:nvPr/>
        </p:nvCxnSpPr>
        <p:spPr>
          <a:xfrm rot="5400000">
            <a:off x="5600700" y="5524500"/>
            <a:ext cx="381000" cy="1588"/>
          </a:xfrm>
          <a:prstGeom prst="straightConnector1">
            <a:avLst/>
          </a:prstGeom>
          <a:ln w="25400">
            <a:solidFill>
              <a:schemeClr val="bg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3886200" y="5638800"/>
            <a:ext cx="1143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smtClean="0">
                <a:solidFill>
                  <a:schemeClr val="bg1"/>
                </a:solidFill>
              </a:rPr>
              <a:t>1 – 2 Tahun</a:t>
            </a:r>
          </a:p>
          <a:p>
            <a:pPr algn="ctr"/>
            <a:r>
              <a:rPr lang="en-US" sz="1400" smtClean="0">
                <a:solidFill>
                  <a:schemeClr val="bg1"/>
                </a:solidFill>
              </a:rPr>
              <a:t>3 – 5 Tahun</a:t>
            </a:r>
          </a:p>
          <a:p>
            <a:pPr algn="ctr"/>
            <a:r>
              <a:rPr lang="en-US" sz="1400" smtClean="0">
                <a:solidFill>
                  <a:schemeClr val="bg1"/>
                </a:solidFill>
              </a:rPr>
              <a:t>6 – 10 Tahun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328883" y="1024128"/>
            <a:ext cx="492443" cy="1905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sz="20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Rounded MT Bold" pitchFamily="34" charset="0"/>
                <a:ea typeface="Tahoma" pitchFamily="34" charset="0"/>
                <a:cs typeface="Tahoma" pitchFamily="34" charset="0"/>
              </a:rPr>
              <a:t>Proses 1</a:t>
            </a:r>
            <a:endParaRPr lang="en-US" sz="2000" b="1">
              <a:solidFill>
                <a:schemeClr val="tx1">
                  <a:lumMod val="85000"/>
                  <a:lumOff val="15000"/>
                </a:schemeClr>
              </a:solidFill>
              <a:latin typeface="Arial Rounded MT Bold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28881" y="2834640"/>
            <a:ext cx="492443" cy="1905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sz="20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Rounded MT Bold" pitchFamily="34" charset="0"/>
                <a:ea typeface="Tahoma" pitchFamily="34" charset="0"/>
                <a:cs typeface="Tahoma" pitchFamily="34" charset="0"/>
              </a:rPr>
              <a:t>Proses 2</a:t>
            </a:r>
            <a:endParaRPr lang="en-US" sz="2000" b="1">
              <a:solidFill>
                <a:schemeClr val="tx1">
                  <a:lumMod val="85000"/>
                  <a:lumOff val="15000"/>
                </a:schemeClr>
              </a:solidFill>
              <a:latin typeface="Arial Rounded MT Bold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28879" y="4617720"/>
            <a:ext cx="492443" cy="1905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sz="20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Rounded MT Bold" pitchFamily="34" charset="0"/>
                <a:ea typeface="Tahoma" pitchFamily="34" charset="0"/>
                <a:cs typeface="Tahoma" pitchFamily="34" charset="0"/>
              </a:rPr>
              <a:t>Proses 3</a:t>
            </a:r>
            <a:endParaRPr lang="en-US" sz="2000" b="1">
              <a:solidFill>
                <a:schemeClr val="tx1">
                  <a:lumMod val="85000"/>
                  <a:lumOff val="15000"/>
                </a:schemeClr>
              </a:solidFill>
              <a:latin typeface="Arial Rounded MT Bold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65" name="Straight Connector 64"/>
          <p:cNvCxnSpPr/>
          <p:nvPr/>
        </p:nvCxnSpPr>
        <p:spPr>
          <a:xfrm rot="16200000" flipV="1">
            <a:off x="1714500" y="2400300"/>
            <a:ext cx="4038600" cy="25908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5029200" y="5715000"/>
            <a:ext cx="1524000" cy="457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smtClean="0">
                <a:solidFill>
                  <a:schemeClr val="tx1"/>
                </a:solidFill>
              </a:rPr>
              <a:t>Monitoring &amp; Evaluasi</a:t>
            </a: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43000" y="1219200"/>
            <a:ext cx="1280160" cy="457200"/>
          </a:xfrm>
          <a:prstGeom prst="rect">
            <a:avLst/>
          </a:prstGeom>
          <a:solidFill>
            <a:srgbClr val="0066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smtClean="0">
                <a:solidFill>
                  <a:schemeClr val="bg1"/>
                </a:solidFill>
              </a:rPr>
              <a:t>Klasikal</a:t>
            </a:r>
          </a:p>
          <a:p>
            <a:pPr algn="ctr"/>
            <a:r>
              <a:rPr lang="en-US" sz="1400" b="1" smtClean="0">
                <a:solidFill>
                  <a:schemeClr val="bg1"/>
                </a:solidFill>
              </a:rPr>
              <a:t>Smt Awal</a:t>
            </a:r>
            <a:endParaRPr lang="en-US" sz="1400" b="1">
              <a:solidFill>
                <a:schemeClr val="bg1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438400" y="1871246"/>
            <a:ext cx="2514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smtClean="0">
                <a:solidFill>
                  <a:srgbClr val="FFFF00"/>
                </a:solidFill>
              </a:rPr>
              <a:t>KEWIRAUSAHAAN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3200400" y="4724400"/>
            <a:ext cx="2514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smtClean="0">
                <a:solidFill>
                  <a:srgbClr val="FFFF00"/>
                </a:solidFill>
              </a:rPr>
              <a:t>Pembinaan Lanjutan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6274713" y="2209800"/>
            <a:ext cx="430887" cy="23622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sz="1600" b="1" smtClean="0">
                <a:solidFill>
                  <a:srgbClr val="FFFF00"/>
                </a:solidFill>
              </a:rPr>
              <a:t>Latihan   Klasikal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500"/>
                            </p:stCondLst>
                            <p:childTnLst>
                              <p:par>
                                <p:cTn id="7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000"/>
                            </p:stCondLst>
                            <p:childTnLst>
                              <p:par>
                                <p:cTn id="8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500"/>
                            </p:stCondLst>
                            <p:childTnLst>
                              <p:par>
                                <p:cTn id="102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"/>
                            </p:stCondLst>
                            <p:childTnLst>
                              <p:par>
                                <p:cTn id="117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000"/>
                            </p:stCondLst>
                            <p:childTnLst>
                              <p:par>
                                <p:cTn id="12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000"/>
                            </p:stCondLst>
                            <p:childTnLst>
                              <p:par>
                                <p:cTn id="13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3000"/>
                            </p:stCondLst>
                            <p:childTnLst>
                              <p:par>
                                <p:cTn id="1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3500"/>
                            </p:stCondLst>
                            <p:childTnLst>
                              <p:par>
                                <p:cTn id="14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4500"/>
                            </p:stCondLst>
                            <p:childTnLst>
                              <p:par>
                                <p:cTn id="15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4" grpId="0" animBg="1"/>
      <p:bldP spid="25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26" grpId="0"/>
      <p:bldP spid="27" grpId="0"/>
      <p:bldP spid="28" grpId="0"/>
      <p:bldP spid="29" grpId="0"/>
      <p:bldP spid="30" grpId="0"/>
      <p:bldP spid="60" grpId="0"/>
      <p:bldP spid="61" grpId="0"/>
      <p:bldP spid="62" grpId="0"/>
      <p:bldP spid="63" grpId="0"/>
      <p:bldP spid="12" grpId="0" animBg="1"/>
      <p:bldP spid="4" grpId="0" animBg="1"/>
      <p:bldP spid="68" grpId="0"/>
      <p:bldP spid="70" grpId="0"/>
      <p:bldP spid="6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Sikap &amp; Kepribadian Wirausaha</a:t>
            </a:r>
            <a:endParaRPr lang="en-US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810000" y="1143000"/>
            <a:ext cx="3276600" cy="1447800"/>
          </a:xfrm>
          <a:prstGeom prst="rect">
            <a:avLst/>
          </a:prstGeom>
          <a:ln w="25400">
            <a:solidFill>
              <a:srgbClr val="00206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533400" marR="0" lvl="0" indent="-533400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800" b="0" i="1" u="none" strike="noStrike" kern="1200" cap="none" spc="0" normalizeH="0" baseline="0" noProof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Inovator</a:t>
            </a:r>
          </a:p>
          <a:p>
            <a:pPr marL="533400" marR="0" lvl="0" indent="-533400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800" b="0" i="1" u="none" strike="noStrike" kern="1200" cap="none" spc="0" normalizeH="0" baseline="0" noProof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Kreatifitas tinggi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676400" y="2971800"/>
            <a:ext cx="4876800" cy="259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smtClean="0">
                <a:solidFill>
                  <a:schemeClr val="bg2">
                    <a:lumMod val="10000"/>
                  </a:schemeClr>
                </a:solidFill>
              </a:rPr>
              <a:t>Ciri-ciri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1" i="1" u="none" strike="noStrike" kern="1200" cap="none" spc="0" normalizeH="0" baseline="0" noProof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Entrepreneurial Action </a:t>
            </a:r>
            <a:r>
              <a:rPr kumimoji="0" lang="en-US" sz="2800" i="0" u="none" strike="noStrike" kern="1200" cap="none" spc="0" normalizeH="0" baseline="0" noProof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Tx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Resiko dihitung setiap investasi</a:t>
            </a:r>
          </a:p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Tx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Mandiri</a:t>
            </a:r>
          </a:p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Tx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Berkreasi ciptakan add value</a:t>
            </a:r>
          </a:p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Tx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Selalu mencari peluang</a:t>
            </a:r>
          </a:p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Tx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Berorientasi masa depan</a:t>
            </a:r>
          </a:p>
        </p:txBody>
      </p:sp>
      <p:sp>
        <p:nvSpPr>
          <p:cNvPr id="11" name="TextBox 10"/>
          <p:cNvSpPr txBox="1"/>
          <p:nvPr/>
        </p:nvSpPr>
        <p:spPr>
          <a:xfrm rot="20727788">
            <a:off x="1596487" y="1410955"/>
            <a:ext cx="2169450" cy="1077218"/>
          </a:xfrm>
          <a:prstGeom prst="rect">
            <a:avLst/>
          </a:prstGeom>
          <a:solidFill>
            <a:srgbClr val="8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>
                <a:solidFill>
                  <a:schemeClr val="bg1">
                    <a:lumMod val="95000"/>
                  </a:schemeClr>
                </a:solidFill>
              </a:rPr>
              <a:t>Seorang Wirausaha</a:t>
            </a:r>
            <a:endParaRPr lang="en-US" sz="3200" b="1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" y="5638800"/>
            <a:ext cx="8077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defRPr/>
            </a:pPr>
            <a:r>
              <a:rPr lang="en-US" altLang="en-US" sz="2400" i="1" smtClean="0"/>
              <a:t>	</a:t>
            </a:r>
            <a:r>
              <a:rPr lang="en-US" altLang="en-US" sz="2400" i="1" smtClean="0">
                <a:solidFill>
                  <a:srgbClr val="800000"/>
                </a:solidFill>
              </a:rPr>
              <a:t>Perilaku tersebut dipengaruhi oleh nilai2 Kepribadian &amp; ciri watak seorang wirausaha Yaitu :</a:t>
            </a:r>
            <a:endParaRPr lang="en-US" altLang="en-US" sz="2400" i="1" dirty="0" smtClean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Ciri Sikap &amp; Watak Wirausaha </a:t>
            </a:r>
            <a:endParaRPr lang="en-US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33400" y="1371600"/>
            <a:ext cx="8001000" cy="44957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800000"/>
              </a:buClr>
              <a:buSzTx/>
              <a:buFontTx/>
              <a:buAutoNum type="arabicPeriod"/>
              <a:tabLst/>
              <a:defRPr/>
            </a:pPr>
            <a:r>
              <a:rPr kumimoji="0" lang="en-US" sz="2800" b="1" i="1" u="none" strike="noStrike" kern="120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Percaya diri</a:t>
            </a:r>
            <a:r>
              <a:rPr kumimoji="0" lang="en-US" sz="2800" u="none" strike="noStrike" kern="1200" cap="none" spc="0" normalizeH="0" baseline="0" noProof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  punya keyakinan penuh</a:t>
            </a:r>
          </a:p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800000"/>
              </a:buClr>
              <a:buSzTx/>
              <a:buFontTx/>
              <a:buAutoNum type="arabicPeriod"/>
              <a:tabLst/>
              <a:defRPr/>
            </a:pPr>
            <a:r>
              <a:rPr kumimoji="0" lang="en-US" sz="2800" b="1" i="1" u="none" strike="noStrike" kern="120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Orientasi tugas &amp; Hasil</a:t>
            </a:r>
            <a:r>
              <a:rPr kumimoji="0" lang="en-US" sz="2800" u="none" strike="noStrike" kern="1200" cap="none" spc="0" normalizeH="0" baseline="0" noProof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   prestasi</a:t>
            </a:r>
            <a:r>
              <a:rPr kumimoji="0" lang="en-US" sz="2800" i="0" u="none" strike="noStrike" kern="1200" cap="none" spc="0" normalizeH="0" baseline="0" noProof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laba, kerja keras, Inisiatif &amp; Inovatif</a:t>
            </a:r>
          </a:p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800000"/>
              </a:buClr>
              <a:buSzTx/>
              <a:buFontTx/>
              <a:buAutoNum type="arabicPeriod" startAt="3"/>
              <a:tabLst/>
              <a:defRPr/>
            </a:pPr>
            <a:r>
              <a:rPr kumimoji="0" lang="en-US" sz="2800" b="1" i="1" u="none" strike="noStrike" kern="120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Pengambil resiko</a:t>
            </a:r>
            <a:r>
              <a:rPr kumimoji="0" lang="en-US" sz="2800" u="none" strike="noStrike" kern="1200" cap="none" spc="0" normalizeH="0" baseline="0" noProof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  r</a:t>
            </a:r>
            <a:r>
              <a:rPr kumimoji="0" lang="en-US" sz="2800" i="0" u="none" strike="noStrike" kern="1200" cap="none" spc="0" normalizeH="0" baseline="0" noProof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esiko yg diperhitungkan, suka tantangan</a:t>
            </a:r>
          </a:p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800000"/>
              </a:buClr>
              <a:buSzTx/>
              <a:buFontTx/>
              <a:buAutoNum type="arabicPeriod" startAt="3"/>
              <a:tabLst/>
              <a:defRPr/>
            </a:pPr>
            <a:r>
              <a:rPr kumimoji="0" lang="en-US" sz="2800" b="1" i="1" u="none" strike="noStrike" kern="120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Kepemimpinan</a:t>
            </a:r>
            <a:r>
              <a:rPr kumimoji="0" lang="en-US" sz="2800" u="none" strike="noStrike" kern="1200" cap="none" spc="0" normalizeH="0" baseline="0" noProof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  perilaku </a:t>
            </a:r>
            <a:r>
              <a:rPr kumimoji="0" lang="en-US" sz="2800" i="0" u="none" strike="noStrike" kern="1200" cap="none" spc="0" normalizeH="0" baseline="0" noProof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sbg pemimpin, terima saran &amp; keritik</a:t>
            </a:r>
          </a:p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800000"/>
              </a:buClr>
              <a:buSzTx/>
              <a:buFontTx/>
              <a:buAutoNum type="arabicPeriod" startAt="3"/>
              <a:tabLst/>
              <a:defRPr/>
            </a:pPr>
            <a:r>
              <a:rPr kumimoji="0" lang="en-US" sz="2800" b="1" i="1" u="none" strike="noStrike" kern="120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Keorsinilan</a:t>
            </a:r>
            <a:r>
              <a:rPr kumimoji="0" lang="en-US" sz="2800" u="none" strike="noStrike" kern="1200" cap="none" spc="0" normalizeH="0" baseline="0" noProof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  daya </a:t>
            </a:r>
            <a:r>
              <a:rPr kumimoji="0" lang="en-US" sz="2800" i="0" u="none" strike="noStrike" kern="1200" cap="none" spc="0" normalizeH="0" baseline="0" noProof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cipta tinggi &amp; fleksibel</a:t>
            </a:r>
          </a:p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800000"/>
              </a:buClr>
              <a:buSzTx/>
              <a:buFontTx/>
              <a:buAutoNum type="arabicPeriod" startAt="3"/>
              <a:tabLst/>
              <a:defRPr/>
            </a:pPr>
            <a:r>
              <a:rPr kumimoji="0" lang="en-US" sz="2800" b="1" i="1" u="none" strike="noStrike" kern="120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Orientasi masa depan</a:t>
            </a:r>
            <a:r>
              <a:rPr kumimoji="0" lang="en-US" sz="2800" u="none" strike="noStrike" kern="1200" cap="none" spc="0" normalizeH="0" baseline="0" noProof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 </a:t>
            </a:r>
            <a:r>
              <a:rPr kumimoji="0" lang="en-US" sz="2800" u="none" strike="noStrike" kern="1200" cap="none" spc="0" normalizeH="0" noProof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2800" u="none" strike="noStrike" kern="1200" cap="none" spc="0" normalizeH="0" baseline="0" noProof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selalu mencari peluang, tdk cepat puas dgn keberhasilan</a:t>
            </a:r>
            <a:endParaRPr kumimoji="0" lang="en-US" sz="2800" u="none" strike="noStrike" kern="1200" cap="none" spc="0" normalizeH="0" baseline="0" noProof="0">
              <a:ln>
                <a:noFill/>
              </a:ln>
              <a:solidFill>
                <a:srgbClr val="0033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077200" cy="685800"/>
          </a:xfrm>
        </p:spPr>
        <p:txBody>
          <a:bodyPr>
            <a:noAutofit/>
          </a:bodyPr>
          <a:lstStyle/>
          <a:p>
            <a:r>
              <a:rPr lang="en-US" smtClean="0"/>
              <a:t>Keberhasilan &amp; Kegagalan Wirausaha</a:t>
            </a:r>
            <a:endParaRPr lang="en-US"/>
          </a:p>
        </p:txBody>
      </p:sp>
      <p:grpSp>
        <p:nvGrpSpPr>
          <p:cNvPr id="3" name="Group 24"/>
          <p:cNvGrpSpPr/>
          <p:nvPr/>
        </p:nvGrpSpPr>
        <p:grpSpPr>
          <a:xfrm>
            <a:off x="1356562" y="1219200"/>
            <a:ext cx="6089429" cy="3556556"/>
            <a:chOff x="1356562" y="1301098"/>
            <a:chExt cx="6089429" cy="3556556"/>
          </a:xfrm>
        </p:grpSpPr>
        <p:cxnSp>
          <p:nvCxnSpPr>
            <p:cNvPr id="14" name="Straight Connector 4"/>
            <p:cNvCxnSpPr/>
            <p:nvPr/>
          </p:nvCxnSpPr>
          <p:spPr>
            <a:xfrm rot="5400000">
              <a:off x="3312665" y="2554735"/>
              <a:ext cx="2209800" cy="1062730"/>
            </a:xfrm>
            <a:prstGeom prst="line">
              <a:avLst/>
            </a:prstGeom>
            <a:ln w="50800">
              <a:solidFill>
                <a:schemeClr val="bg2">
                  <a:lumMod val="2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1752209" y="3048000"/>
              <a:ext cx="5286375" cy="1587"/>
            </a:xfrm>
            <a:prstGeom prst="line">
              <a:avLst/>
            </a:prstGeom>
            <a:ln w="50800">
              <a:solidFill>
                <a:schemeClr val="bg2">
                  <a:lumMod val="2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9"/>
            <p:cNvSpPr txBox="1">
              <a:spLocks noChangeArrowheads="1"/>
            </p:cNvSpPr>
            <p:nvPr/>
          </p:nvSpPr>
          <p:spPr bwMode="auto">
            <a:xfrm rot="17695949">
              <a:off x="-104803" y="2762463"/>
              <a:ext cx="332284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000" b="1" smtClean="0">
                  <a:solidFill>
                    <a:srgbClr val="002060"/>
                  </a:solidFill>
                  <a:latin typeface="Arial Black" pitchFamily="34" charset="0"/>
                  <a:cs typeface="Arial" pitchFamily="34" charset="0"/>
                </a:rPr>
                <a:t>Dalam diri Pelaku</a:t>
              </a:r>
              <a:endParaRPr lang="id-ID" sz="2000" b="1">
                <a:solidFill>
                  <a:srgbClr val="002060"/>
                </a:solidFill>
                <a:latin typeface="Arial Black" pitchFamily="34" charset="0"/>
                <a:cs typeface="Arial" pitchFamily="34" charset="0"/>
              </a:endParaRPr>
            </a:p>
          </p:txBody>
        </p:sp>
        <p:sp>
          <p:nvSpPr>
            <p:cNvPr id="7" name="TextBox 11"/>
            <p:cNvSpPr txBox="1">
              <a:spLocks noChangeArrowheads="1"/>
            </p:cNvSpPr>
            <p:nvPr/>
          </p:nvSpPr>
          <p:spPr bwMode="auto">
            <a:xfrm rot="17594484">
              <a:off x="5570048" y="2981711"/>
              <a:ext cx="335177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000" b="1" smtClean="0">
                  <a:solidFill>
                    <a:srgbClr val="002060"/>
                  </a:solidFill>
                  <a:latin typeface="Arial Black" pitchFamily="34" charset="0"/>
                  <a:cs typeface="Arial" pitchFamily="34" charset="0"/>
                </a:rPr>
                <a:t>Luar Diri Pelaku</a:t>
              </a:r>
              <a:endParaRPr lang="id-ID" sz="2000" b="1">
                <a:solidFill>
                  <a:srgbClr val="002060"/>
                </a:solidFill>
                <a:latin typeface="Arial Black" pitchFamily="34" charset="0"/>
                <a:cs typeface="Arial" pitchFamily="34" charset="0"/>
              </a:endParaRPr>
            </a:p>
          </p:txBody>
        </p:sp>
        <p:sp>
          <p:nvSpPr>
            <p:cNvPr id="8" name="TextBox 16"/>
            <p:cNvSpPr txBox="1">
              <a:spLocks noChangeArrowheads="1"/>
            </p:cNvSpPr>
            <p:nvPr/>
          </p:nvSpPr>
          <p:spPr bwMode="auto">
            <a:xfrm>
              <a:off x="3352800" y="1561944"/>
              <a:ext cx="32766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000" b="1" smtClean="0">
                  <a:solidFill>
                    <a:srgbClr val="800000"/>
                  </a:solidFill>
                  <a:latin typeface="Arial Black" pitchFamily="34" charset="0"/>
                  <a:cs typeface="Arial" pitchFamily="34" charset="0"/>
                </a:rPr>
                <a:t>Faktor Keberhasilan</a:t>
              </a:r>
              <a:endParaRPr lang="id-ID" sz="2000" b="1">
                <a:solidFill>
                  <a:srgbClr val="800000"/>
                </a:solidFill>
                <a:latin typeface="Arial Black" pitchFamily="34" charset="0"/>
                <a:cs typeface="Arial" pitchFamily="34" charset="0"/>
              </a:endParaRPr>
            </a:p>
          </p:txBody>
        </p:sp>
        <p:sp>
          <p:nvSpPr>
            <p:cNvPr id="9" name="TextBox 17"/>
            <p:cNvSpPr txBox="1">
              <a:spLocks noChangeArrowheads="1"/>
            </p:cNvSpPr>
            <p:nvPr/>
          </p:nvSpPr>
          <p:spPr bwMode="auto">
            <a:xfrm>
              <a:off x="2209800" y="4248054"/>
              <a:ext cx="32766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000" b="1" smtClean="0">
                  <a:solidFill>
                    <a:srgbClr val="800000"/>
                  </a:solidFill>
                  <a:latin typeface="Arial Black" pitchFamily="34" charset="0"/>
                  <a:cs typeface="Arial" pitchFamily="34" charset="0"/>
                </a:rPr>
                <a:t>Faktor Kegagalan</a:t>
              </a:r>
              <a:endParaRPr lang="id-ID" sz="2000" b="1">
                <a:solidFill>
                  <a:srgbClr val="800000"/>
                </a:solidFill>
                <a:latin typeface="Arial Black" pitchFamily="34" charset="0"/>
                <a:cs typeface="Arial" pitchFamily="34" charset="0"/>
              </a:endParaRPr>
            </a:p>
          </p:txBody>
        </p:sp>
        <p:sp>
          <p:nvSpPr>
            <p:cNvPr id="11" name="TextBox 20"/>
            <p:cNvSpPr txBox="1">
              <a:spLocks noChangeArrowheads="1"/>
            </p:cNvSpPr>
            <p:nvPr/>
          </p:nvSpPr>
          <p:spPr bwMode="auto">
            <a:xfrm>
              <a:off x="2590800" y="1905000"/>
              <a:ext cx="1828800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/>
              <a:r>
                <a:rPr lang="id-ID" sz="2400" smtClean="0">
                  <a:cs typeface="Arial" pitchFamily="34" charset="0"/>
                </a:rPr>
                <a:t>K</a:t>
              </a:r>
              <a:r>
                <a:rPr lang="en-US" sz="2400" smtClean="0">
                  <a:cs typeface="Arial" pitchFamily="34" charset="0"/>
                </a:rPr>
                <a:t>emauan &amp; Kemampuan</a:t>
              </a:r>
              <a:endParaRPr lang="id-ID" sz="2400">
                <a:cs typeface="Arial" pitchFamily="34" charset="0"/>
              </a:endParaRPr>
            </a:p>
          </p:txBody>
        </p:sp>
        <p:sp>
          <p:nvSpPr>
            <p:cNvPr id="18" name="TextBox 20"/>
            <p:cNvSpPr txBox="1">
              <a:spLocks noChangeArrowheads="1"/>
            </p:cNvSpPr>
            <p:nvPr/>
          </p:nvSpPr>
          <p:spPr bwMode="auto">
            <a:xfrm>
              <a:off x="5257800" y="1981200"/>
              <a:ext cx="1828800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id-ID" sz="2400" smtClean="0">
                  <a:cs typeface="Arial" pitchFamily="34" charset="0"/>
                </a:rPr>
                <a:t>K</a:t>
              </a:r>
              <a:r>
                <a:rPr lang="en-US" sz="2400" smtClean="0">
                  <a:cs typeface="Arial" pitchFamily="34" charset="0"/>
                </a:rPr>
                <a:t>esempatan &amp; Peluang</a:t>
              </a:r>
              <a:endParaRPr lang="id-ID" sz="2400">
                <a:cs typeface="Arial" pitchFamily="34" charset="0"/>
              </a:endParaRPr>
            </a:p>
          </p:txBody>
        </p:sp>
        <p:sp>
          <p:nvSpPr>
            <p:cNvPr id="20" name="TextBox 20"/>
            <p:cNvSpPr txBox="1">
              <a:spLocks noChangeArrowheads="1"/>
            </p:cNvSpPr>
            <p:nvPr/>
          </p:nvSpPr>
          <p:spPr bwMode="auto">
            <a:xfrm>
              <a:off x="1905000" y="3200400"/>
              <a:ext cx="1828800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/>
              <a:r>
                <a:rPr lang="en-US" sz="2400" smtClean="0">
                  <a:cs typeface="Arial" pitchFamily="34" charset="0"/>
                </a:rPr>
                <a:t>Imperfeksi/ Kelemahan</a:t>
              </a:r>
              <a:endParaRPr lang="id-ID" sz="2400">
                <a:cs typeface="Arial" pitchFamily="34" charset="0"/>
              </a:endParaRPr>
            </a:p>
          </p:txBody>
        </p:sp>
        <p:sp>
          <p:nvSpPr>
            <p:cNvPr id="21" name="TextBox 20"/>
            <p:cNvSpPr txBox="1">
              <a:spLocks noChangeArrowheads="1"/>
            </p:cNvSpPr>
            <p:nvPr/>
          </p:nvSpPr>
          <p:spPr bwMode="auto">
            <a:xfrm>
              <a:off x="4648200" y="3283803"/>
              <a:ext cx="1828800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id-ID" sz="2400" smtClean="0">
                  <a:cs typeface="Arial" pitchFamily="34" charset="0"/>
                </a:rPr>
                <a:t>K</a:t>
              </a:r>
              <a:r>
                <a:rPr lang="en-US" sz="2400" smtClean="0">
                  <a:cs typeface="Arial" pitchFamily="34" charset="0"/>
                </a:rPr>
                <a:t>esempatan &amp; Peluang</a:t>
              </a:r>
              <a:endParaRPr lang="id-ID" sz="2400">
                <a:cs typeface="Arial" pitchFamily="34" charset="0"/>
              </a:endParaRPr>
            </a:p>
          </p:txBody>
        </p:sp>
      </p:grpSp>
      <p:sp>
        <p:nvSpPr>
          <p:cNvPr id="22" name="Rectangle 3"/>
          <p:cNvSpPr txBox="1">
            <a:spLocks noChangeArrowheads="1"/>
          </p:cNvSpPr>
          <p:nvPr/>
        </p:nvSpPr>
        <p:spPr>
          <a:xfrm>
            <a:off x="1066800" y="5334000"/>
            <a:ext cx="6858000" cy="990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Dipengaruhi oleh 2 faktor :</a:t>
            </a:r>
          </a:p>
          <a:p>
            <a:pPr marL="457200" marR="0" lvl="0" indent="-4572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Faktor Internal :     Kemauan, kemampuan &amp; Kelemahan</a:t>
            </a:r>
          </a:p>
          <a:p>
            <a:pPr marL="457200" marR="0" lvl="0" indent="-4572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rabicPeriod" startAt="2"/>
              <a:tabLst/>
              <a:defRPr/>
            </a:pPr>
            <a:r>
              <a:rPr kumimoji="0" lang="en-US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Faktor Eksternal :  Kesempatan &amp; peluang </a:t>
            </a:r>
            <a:endParaRPr kumimoji="0" lang="en-US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1414</TotalTime>
  <Words>678</Words>
  <Application>Microsoft Office PowerPoint</Application>
  <PresentationFormat>On-screen Show (4:3)</PresentationFormat>
  <Paragraphs>152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Konsep Dasar  KEWIRAUSAHAAN</vt:lpstr>
      <vt:lpstr>Konsep Dasar Kewirausahaan</vt:lpstr>
      <vt:lpstr>Yang Harus Dipahami dalam Wirausaha</vt:lpstr>
      <vt:lpstr>Keuntungan Vs Kerugian Berwirausaha</vt:lpstr>
      <vt:lpstr>Konspen Pembentukan Kewirausahaan</vt:lpstr>
      <vt:lpstr>Proses Pembinaan Wirausaha Baru Di Perguruan Tinggi (mulai thn 2006)</vt:lpstr>
      <vt:lpstr>Sikap &amp; Kepribadian Wirausaha</vt:lpstr>
      <vt:lpstr>Ciri Sikap &amp; Watak Wirausaha </vt:lpstr>
      <vt:lpstr>Keberhasilan &amp; Kegagalan Wirausaha</vt:lpstr>
      <vt:lpstr>Penyebab Utama Kesuksesan &amp; Kegagalan Wirausaha</vt:lpstr>
      <vt:lpstr>Faktor Penentu Keunggulan Suatu Negara</vt:lpstr>
      <vt:lpstr>TUGAS PAPER : Individu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Konsep Dasar  KEWIRAUSAHAAN</dc:title>
  <dc:creator>owner</dc:creator>
  <cp:lastModifiedBy>ACER</cp:lastModifiedBy>
  <cp:revision>37</cp:revision>
  <dcterms:created xsi:type="dcterms:W3CDTF">2016-01-12T13:10:19Z</dcterms:created>
  <dcterms:modified xsi:type="dcterms:W3CDTF">2016-09-08T07:12:39Z</dcterms:modified>
</cp:coreProperties>
</file>