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92" r:id="rId3"/>
    <p:sldId id="293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290" r:id="rId13"/>
    <p:sldId id="29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800000"/>
    <a:srgbClr val="640000"/>
    <a:srgbClr val="FFFFFF"/>
    <a:srgbClr val="FFFF99"/>
    <a:srgbClr val="006600"/>
    <a:srgbClr val="320000"/>
    <a:srgbClr val="FFCCCC"/>
    <a:srgbClr val="460000"/>
    <a:srgbClr val="5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94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CF3212-C5D7-45B7-AF5C-2F6ECA093450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E1605-4E3A-4A4F-8DFD-B3BC5B52A7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1722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00"/>
                </a:solidFill>
                <a:latin typeface="Lucida Handwriting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886200"/>
            <a:ext cx="6172200" cy="838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7EF-5393-499D-A0B2-A13CB9F7CAA7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4cover_a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924800" cy="9144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FFCC"/>
                </a:solidFill>
                <a:latin typeface="Comic Sans MS" pitchFamily="66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7EF-5393-499D-A0B2-A13CB9F7CAA7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0"/>
            <a:ext cx="7848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417EF-5393-499D-A0B2-A13CB9F7CAA7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000"/>
            <a:ext cx="9144000" cy="365760"/>
          </a:xfrm>
          <a:prstGeom prst="rect">
            <a:avLst/>
          </a:prstGeom>
          <a:solidFill>
            <a:srgbClr val="230000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smtClean="0">
                <a:solidFill>
                  <a:srgbClr val="993300"/>
                </a:solidFill>
              </a:rPr>
              <a:t>Copyright @2016 </a:t>
            </a:r>
            <a:r>
              <a:rPr lang="en-US" sz="1000" b="1" smtClean="0">
                <a:solidFill>
                  <a:srgbClr val="993300"/>
                </a:solidFill>
              </a:rPr>
              <a:t>Universitas Esa Unggul</a:t>
            </a:r>
          </a:p>
          <a:p>
            <a:pPr algn="ctr"/>
            <a:r>
              <a:rPr lang="en-US" sz="1000" smtClean="0">
                <a:solidFill>
                  <a:srgbClr val="993300"/>
                </a:solidFill>
              </a:rPr>
              <a:t>By Pelaksana Akademik Matakuliah Universitas (</a:t>
            </a:r>
            <a:r>
              <a:rPr lang="en-US" sz="1000" b="1" smtClean="0">
                <a:solidFill>
                  <a:srgbClr val="993300"/>
                </a:solidFill>
              </a:rPr>
              <a:t>PAMU</a:t>
            </a:r>
            <a:r>
              <a:rPr lang="en-US" sz="1000" smtClean="0">
                <a:solidFill>
                  <a:srgbClr val="993300"/>
                </a:solidFill>
              </a:rPr>
              <a:t>)</a:t>
            </a:r>
            <a:endParaRPr lang="en-US" sz="1000">
              <a:solidFill>
                <a:srgbClr val="9933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2438401"/>
            <a:ext cx="6172200" cy="1752599"/>
          </a:xfrm>
        </p:spPr>
        <p:txBody>
          <a:bodyPr>
            <a:noAutofit/>
          </a:bodyPr>
          <a:lstStyle/>
          <a:p>
            <a:r>
              <a:rPr lang="en-US" sz="6000" smtClean="0">
                <a:latin typeface="Comic Sans MS" pitchFamily="66" charset="0"/>
              </a:rPr>
              <a:t>STRATEGI</a:t>
            </a:r>
            <a:br>
              <a:rPr lang="en-US" sz="6000" smtClean="0">
                <a:latin typeface="Comic Sans MS" pitchFamily="66" charset="0"/>
              </a:rPr>
            </a:br>
            <a:r>
              <a:rPr lang="en-US" sz="6000" smtClean="0">
                <a:latin typeface="Comic Sans MS" pitchFamily="66" charset="0"/>
              </a:rPr>
              <a:t>PEMASARAN</a:t>
            </a:r>
            <a:endParaRPr lang="en-US" sz="6000">
              <a:latin typeface="Comic Sans MS" pitchFamily="66" charset="0"/>
            </a:endParaRPr>
          </a:p>
        </p:txBody>
      </p:sp>
      <p:cxnSp>
        <p:nvCxnSpPr>
          <p:cNvPr id="4" name="Straight Connector 3"/>
          <p:cNvCxnSpPr>
            <a:stCxn id="6" idx="0"/>
            <a:endCxn id="6" idx="4"/>
          </p:cNvCxnSpPr>
          <p:nvPr/>
        </p:nvCxnSpPr>
        <p:spPr>
          <a:xfrm>
            <a:off x="1605521" y="2438401"/>
            <a:ext cx="1588" cy="1689720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" idx="2"/>
            <a:endCxn id="6" idx="6"/>
          </p:cNvCxnSpPr>
          <p:nvPr/>
        </p:nvCxnSpPr>
        <p:spPr>
          <a:xfrm>
            <a:off x="762000" y="3283261"/>
            <a:ext cx="1687041" cy="1588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4"/>
          <p:cNvGrpSpPr/>
          <p:nvPr/>
        </p:nvGrpSpPr>
        <p:grpSpPr>
          <a:xfrm>
            <a:off x="914400" y="2609089"/>
            <a:ext cx="1371600" cy="1324740"/>
            <a:chOff x="1066800" y="2256660"/>
            <a:chExt cx="1371600" cy="1324740"/>
          </a:xfrm>
        </p:grpSpPr>
        <p:sp>
          <p:nvSpPr>
            <p:cNvPr id="8" name="Rectangle 7"/>
            <p:cNvSpPr/>
            <p:nvPr/>
          </p:nvSpPr>
          <p:spPr>
            <a:xfrm>
              <a:off x="1066800" y="2286000"/>
              <a:ext cx="1371600" cy="1295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737360" y="2256660"/>
              <a:ext cx="45719" cy="685800"/>
            </a:xfrm>
            <a:prstGeom prst="triangle">
              <a:avLst/>
            </a:prstGeom>
            <a:no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762000" y="2438401"/>
            <a:ext cx="1687041" cy="1689720"/>
          </a:xfrm>
          <a:custGeom>
            <a:avLst/>
            <a:gdLst>
              <a:gd name="G0" fmla="+- 2314 0 0"/>
              <a:gd name="G1" fmla="+- 21600 0 2314"/>
              <a:gd name="G2" fmla="+- 21600 0 23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14" y="10800"/>
                </a:moveTo>
                <a:cubicBezTo>
                  <a:pt x="2314" y="15487"/>
                  <a:pt x="6113" y="19286"/>
                  <a:pt x="10800" y="19286"/>
                </a:cubicBezTo>
                <a:cubicBezTo>
                  <a:pt x="15487" y="19286"/>
                  <a:pt x="19286" y="15487"/>
                  <a:pt x="19286" y="10800"/>
                </a:cubicBezTo>
                <a:cubicBezTo>
                  <a:pt x="19286" y="6113"/>
                  <a:pt x="15487" y="2314"/>
                  <a:pt x="10800" y="2314"/>
                </a:cubicBezTo>
                <a:cubicBezTo>
                  <a:pt x="6113" y="2314"/>
                  <a:pt x="2314" y="6113"/>
                  <a:pt x="2314" y="10800"/>
                </a:cubicBezTo>
                <a:close/>
              </a:path>
            </a:pathLst>
          </a:custGeom>
          <a:solidFill>
            <a:srgbClr val="FFFF99"/>
          </a:solidFill>
          <a:ln w="127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de-DE" sz="7200" b="1" smtClean="0">
                <a:solidFill>
                  <a:srgbClr val="FF0000"/>
                </a:solidFill>
                <a:latin typeface="Comic Sans MS" pitchFamily="66" charset="0"/>
              </a:rPr>
              <a:t>4</a:t>
            </a:r>
            <a:endParaRPr lang="de-DE" sz="7200" b="1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Penentuan Harga Pokok</a:t>
            </a:r>
            <a:endParaRPr lang="en-US"/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611188" y="1524000"/>
            <a:ext cx="2376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id-ID" altLang="en-US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268288" y="2676525"/>
            <a:ext cx="1223962" cy="585787"/>
          </a:xfrm>
          <a:prstGeom prst="rect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600" b="1"/>
              <a:t>Harga penjualan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492250" y="2752725"/>
            <a:ext cx="4127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40000"/>
                </a:solidFill>
              </a:rPr>
              <a:t>=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1924050" y="2793682"/>
            <a:ext cx="1584325" cy="307777"/>
          </a:xfrm>
          <a:prstGeom prst="rect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400" b="1"/>
              <a:t>Biaya Produksi</a:t>
            </a:r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3581400" y="2752725"/>
            <a:ext cx="4318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640000"/>
                </a:solidFill>
              </a:rPr>
              <a:t>+</a:t>
            </a: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4013200" y="2793682"/>
            <a:ext cx="2808288" cy="307777"/>
          </a:xfrm>
          <a:prstGeom prst="rect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400" b="1"/>
              <a:t>Biaya penjualan &amp; Admministrasi</a:t>
            </a:r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6919913" y="2759075"/>
            <a:ext cx="3175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b="1">
                <a:solidFill>
                  <a:srgbClr val="640000"/>
                </a:solidFill>
              </a:rPr>
              <a:t>+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7377113" y="2793682"/>
            <a:ext cx="1587500" cy="307777"/>
          </a:xfrm>
          <a:prstGeom prst="rect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2"/>
              </a:gs>
            </a:gsLst>
            <a:lin ang="5400000" scaled="1"/>
          </a:gradFill>
          <a:ln w="9525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400" b="1"/>
              <a:t>Profit margin</a:t>
            </a:r>
          </a:p>
        </p:txBody>
      </p:sp>
      <p:sp>
        <p:nvSpPr>
          <p:cNvPr id="17" name="Rectangle 28"/>
          <p:cNvSpPr>
            <a:spLocks noChangeArrowheads="1"/>
          </p:cNvSpPr>
          <p:nvPr/>
        </p:nvSpPr>
        <p:spPr bwMode="auto">
          <a:xfrm>
            <a:off x="289777" y="1264623"/>
            <a:ext cx="420602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1" hangingPunct="1">
              <a:tabLst>
                <a:tab pos="342900" algn="l"/>
                <a:tab pos="457200" algn="l"/>
                <a:tab pos="571500" algn="l"/>
              </a:tabLst>
            </a:pPr>
            <a:r>
              <a:rPr lang="en-US" altLang="en-US" sz="2800" b="1"/>
              <a:t>1. Strategi </a:t>
            </a:r>
            <a:r>
              <a:rPr lang="en-US" altLang="en-US" sz="2800" b="1" i="1"/>
              <a:t>Cost Plus Pricing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981200" y="2336482"/>
            <a:ext cx="1523999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b="1">
                <a:solidFill>
                  <a:srgbClr val="002060"/>
                </a:solidFill>
              </a:rPr>
              <a:t>100.000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038600" y="2336482"/>
            <a:ext cx="27432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b="1">
                <a:solidFill>
                  <a:srgbClr val="002060"/>
                </a:solidFill>
              </a:rPr>
              <a:t>20.000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478667" y="3124200"/>
            <a:ext cx="116953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b="1">
                <a:solidFill>
                  <a:srgbClr val="C00000"/>
                </a:solidFill>
              </a:rPr>
              <a:t>120.000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28601" y="2336482"/>
            <a:ext cx="1295399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b="1">
                <a:solidFill>
                  <a:srgbClr val="002060"/>
                </a:solidFill>
              </a:rPr>
              <a:t>144.000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391400" y="2336482"/>
            <a:ext cx="1600199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b="1">
                <a:solidFill>
                  <a:srgbClr val="002060"/>
                </a:solidFill>
              </a:rPr>
              <a:t>24.000</a:t>
            </a:r>
          </a:p>
        </p:txBody>
      </p:sp>
      <p:sp>
        <p:nvSpPr>
          <p:cNvPr id="23" name="Oval 22"/>
          <p:cNvSpPr/>
          <p:nvPr/>
        </p:nvSpPr>
        <p:spPr>
          <a:xfrm>
            <a:off x="2819400" y="3962400"/>
            <a:ext cx="2438400" cy="6858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006600"/>
                </a:solidFill>
              </a:rPr>
              <a:t>Harga Pokok Penjualan</a:t>
            </a:r>
            <a:endParaRPr lang="en-US" b="1">
              <a:solidFill>
                <a:srgbClr val="006600"/>
              </a:solidFill>
            </a:endParaRPr>
          </a:p>
        </p:txBody>
      </p:sp>
      <p:cxnSp>
        <p:nvCxnSpPr>
          <p:cNvPr id="25" name="Elbow Connector 24"/>
          <p:cNvCxnSpPr>
            <a:stCxn id="23" idx="0"/>
            <a:endCxn id="7" idx="2"/>
          </p:cNvCxnSpPr>
          <p:nvPr/>
        </p:nvCxnSpPr>
        <p:spPr>
          <a:xfrm rot="16200000" flipV="1">
            <a:off x="2946937" y="2870736"/>
            <a:ext cx="860941" cy="1322387"/>
          </a:xfrm>
          <a:prstGeom prst="bentConnector3">
            <a:avLst>
              <a:gd name="adj1" fmla="val 50000"/>
            </a:avLst>
          </a:prstGeom>
          <a:ln w="1905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23" idx="0"/>
            <a:endCxn id="9" idx="2"/>
          </p:cNvCxnSpPr>
          <p:nvPr/>
        </p:nvCxnSpPr>
        <p:spPr>
          <a:xfrm rot="5400000" flipH="1" flipV="1">
            <a:off x="4297502" y="2842558"/>
            <a:ext cx="860941" cy="1378744"/>
          </a:xfrm>
          <a:prstGeom prst="bentConnector3">
            <a:avLst>
              <a:gd name="adj1" fmla="val 50000"/>
            </a:avLst>
          </a:prstGeom>
          <a:ln w="1905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7" grpId="0"/>
      <p:bldP spid="18" grpId="0"/>
      <p:bldP spid="19" grpId="0"/>
      <p:bldP spid="20" grpId="0"/>
      <p:bldP spid="21" grpId="0"/>
      <p:bldP spid="22" grpId="0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Penentuan Harga Pokok</a:t>
            </a:r>
            <a:endParaRPr lang="en-US"/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611188" y="1524000"/>
            <a:ext cx="23764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id-ID" altLang="en-US"/>
          </a:p>
        </p:txBody>
      </p:sp>
      <p:sp>
        <p:nvSpPr>
          <p:cNvPr id="17" name="Rectangle 28"/>
          <p:cNvSpPr>
            <a:spLocks noChangeArrowheads="1"/>
          </p:cNvSpPr>
          <p:nvPr/>
        </p:nvSpPr>
        <p:spPr bwMode="auto">
          <a:xfrm>
            <a:off x="289777" y="1264623"/>
            <a:ext cx="523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altLang="en-US" sz="2800" b="1" smtClean="0"/>
              <a:t>2.  Strategi </a:t>
            </a:r>
            <a:r>
              <a:rPr lang="en-US" altLang="en-US" sz="2800" b="1" i="1" smtClean="0"/>
              <a:t>Break Even Point (BEP)</a:t>
            </a:r>
          </a:p>
        </p:txBody>
      </p:sp>
      <p:sp>
        <p:nvSpPr>
          <p:cNvPr id="24" name="Text Box 27"/>
          <p:cNvSpPr txBox="1">
            <a:spLocks noChangeArrowheads="1"/>
          </p:cNvSpPr>
          <p:nvPr/>
        </p:nvSpPr>
        <p:spPr bwMode="auto">
          <a:xfrm>
            <a:off x="900113" y="269875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Harga jual BEP</a:t>
            </a:r>
          </a:p>
        </p:txBody>
      </p:sp>
      <p:sp>
        <p:nvSpPr>
          <p:cNvPr id="26" name="Text Box 28"/>
          <p:cNvSpPr txBox="1">
            <a:spLocks noChangeArrowheads="1"/>
          </p:cNvSpPr>
          <p:nvPr/>
        </p:nvSpPr>
        <p:spPr bwMode="auto">
          <a:xfrm>
            <a:off x="2268538" y="276383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=</a:t>
            </a:r>
          </a:p>
        </p:txBody>
      </p:sp>
      <p:sp>
        <p:nvSpPr>
          <p:cNvPr id="28" name="Text Box 29"/>
          <p:cNvSpPr txBox="1">
            <a:spLocks noChangeArrowheads="1"/>
          </p:cNvSpPr>
          <p:nvPr/>
        </p:nvSpPr>
        <p:spPr bwMode="auto">
          <a:xfrm>
            <a:off x="2987675" y="2133600"/>
            <a:ext cx="30241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id-ID" altLang="en-US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 flipV="1">
            <a:off x="2627313" y="2979738"/>
            <a:ext cx="4464050" cy="0"/>
          </a:xfrm>
          <a:prstGeom prst="line">
            <a:avLst/>
          </a:prstGeom>
          <a:noFill/>
          <a:ln w="19050">
            <a:solidFill>
              <a:srgbClr val="64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2628900" y="2532063"/>
            <a:ext cx="719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/>
              <a:t>Laba</a:t>
            </a:r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3132138" y="2476500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+</a:t>
            </a:r>
          </a:p>
        </p:txBody>
      </p:sp>
      <p:sp>
        <p:nvSpPr>
          <p:cNvPr id="32" name="Text Box 33"/>
          <p:cNvSpPr txBox="1">
            <a:spLocks noChangeArrowheads="1"/>
          </p:cNvSpPr>
          <p:nvPr/>
        </p:nvSpPr>
        <p:spPr bwMode="auto">
          <a:xfrm>
            <a:off x="3492500" y="2332038"/>
            <a:ext cx="11525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/>
              <a:t>Biaya variabel/unit</a:t>
            </a:r>
          </a:p>
        </p:txBody>
      </p:sp>
      <p:sp>
        <p:nvSpPr>
          <p:cNvPr id="33" name="Text Box 34"/>
          <p:cNvSpPr txBox="1">
            <a:spLocks noChangeArrowheads="1"/>
          </p:cNvSpPr>
          <p:nvPr/>
        </p:nvSpPr>
        <p:spPr bwMode="auto">
          <a:xfrm>
            <a:off x="4572000" y="24701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</a:p>
        </p:txBody>
      </p:sp>
      <p:sp>
        <p:nvSpPr>
          <p:cNvPr id="34" name="AutoShape 36"/>
          <p:cNvSpPr>
            <a:spLocks/>
          </p:cNvSpPr>
          <p:nvPr/>
        </p:nvSpPr>
        <p:spPr bwMode="auto">
          <a:xfrm>
            <a:off x="3419475" y="2347913"/>
            <a:ext cx="71438" cy="576262"/>
          </a:xfrm>
          <a:prstGeom prst="leftBracket">
            <a:avLst>
              <a:gd name="adj" fmla="val 67222"/>
            </a:avLst>
          </a:prstGeom>
          <a:noFill/>
          <a:ln w="19050">
            <a:solidFill>
              <a:srgbClr val="64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 altLang="en-US"/>
          </a:p>
        </p:txBody>
      </p:sp>
      <p:sp>
        <p:nvSpPr>
          <p:cNvPr id="35" name="Text Box 37"/>
          <p:cNvSpPr txBox="1">
            <a:spLocks noChangeArrowheads="1"/>
          </p:cNvSpPr>
          <p:nvPr/>
        </p:nvSpPr>
        <p:spPr bwMode="auto">
          <a:xfrm>
            <a:off x="4787900" y="2476500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/>
              <a:t>Jml produk</a:t>
            </a:r>
          </a:p>
        </p:txBody>
      </p:sp>
      <p:sp>
        <p:nvSpPr>
          <p:cNvPr id="36" name="AutoShape 38"/>
          <p:cNvSpPr>
            <a:spLocks/>
          </p:cNvSpPr>
          <p:nvPr/>
        </p:nvSpPr>
        <p:spPr bwMode="auto">
          <a:xfrm>
            <a:off x="5795963" y="2347913"/>
            <a:ext cx="71437" cy="576262"/>
          </a:xfrm>
          <a:prstGeom prst="rightBracket">
            <a:avLst>
              <a:gd name="adj" fmla="val 67223"/>
            </a:avLst>
          </a:prstGeom>
          <a:noFill/>
          <a:ln w="19050">
            <a:solidFill>
              <a:srgbClr val="64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 altLang="en-US"/>
          </a:p>
        </p:txBody>
      </p:sp>
      <p:sp>
        <p:nvSpPr>
          <p:cNvPr id="37" name="Text Box 39"/>
          <p:cNvSpPr txBox="1">
            <a:spLocks noChangeArrowheads="1"/>
          </p:cNvSpPr>
          <p:nvPr/>
        </p:nvSpPr>
        <p:spPr bwMode="auto">
          <a:xfrm>
            <a:off x="5867400" y="2476500"/>
            <a:ext cx="287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+</a:t>
            </a:r>
          </a:p>
        </p:txBody>
      </p:sp>
      <p:sp>
        <p:nvSpPr>
          <p:cNvPr id="38" name="Text Box 40"/>
          <p:cNvSpPr txBox="1">
            <a:spLocks noChangeArrowheads="1"/>
          </p:cNvSpPr>
          <p:nvPr/>
        </p:nvSpPr>
        <p:spPr bwMode="auto">
          <a:xfrm>
            <a:off x="6084888" y="2390775"/>
            <a:ext cx="122396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/>
              <a:t>Total biaya tetap</a:t>
            </a:r>
          </a:p>
        </p:txBody>
      </p:sp>
      <p:sp>
        <p:nvSpPr>
          <p:cNvPr id="39" name="Text Box 41"/>
          <p:cNvSpPr txBox="1">
            <a:spLocks noChangeArrowheads="1"/>
          </p:cNvSpPr>
          <p:nvPr/>
        </p:nvSpPr>
        <p:spPr bwMode="auto">
          <a:xfrm>
            <a:off x="3348038" y="3068638"/>
            <a:ext cx="2808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/>
              <a:t>J u m l a h   p r o d u k s i</a:t>
            </a:r>
          </a:p>
        </p:txBody>
      </p:sp>
      <p:sp>
        <p:nvSpPr>
          <p:cNvPr id="40" name="Text Box 42"/>
          <p:cNvSpPr txBox="1">
            <a:spLocks noChangeArrowheads="1"/>
          </p:cNvSpPr>
          <p:nvPr/>
        </p:nvSpPr>
        <p:spPr bwMode="auto">
          <a:xfrm>
            <a:off x="827088" y="3900488"/>
            <a:ext cx="10080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Contoh:</a:t>
            </a:r>
            <a:endParaRPr lang="en-US" altLang="en-US"/>
          </a:p>
        </p:txBody>
      </p:sp>
      <p:sp>
        <p:nvSpPr>
          <p:cNvPr id="41" name="Text Box 43"/>
          <p:cNvSpPr txBox="1">
            <a:spLocks noChangeArrowheads="1"/>
          </p:cNvSpPr>
          <p:nvPr/>
        </p:nvSpPr>
        <p:spPr bwMode="auto">
          <a:xfrm>
            <a:off x="914400" y="4610655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Harga jual BEP</a:t>
            </a:r>
          </a:p>
        </p:txBody>
      </p:sp>
      <p:sp>
        <p:nvSpPr>
          <p:cNvPr id="42" name="Text Box 44"/>
          <p:cNvSpPr txBox="1">
            <a:spLocks noChangeArrowheads="1"/>
          </p:cNvSpPr>
          <p:nvPr/>
        </p:nvSpPr>
        <p:spPr bwMode="auto">
          <a:xfrm>
            <a:off x="2282825" y="4675743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=</a:t>
            </a:r>
          </a:p>
        </p:txBody>
      </p:sp>
      <p:sp>
        <p:nvSpPr>
          <p:cNvPr id="43" name="Line 45"/>
          <p:cNvSpPr>
            <a:spLocks noChangeShapeType="1"/>
          </p:cNvSpPr>
          <p:nvPr/>
        </p:nvSpPr>
        <p:spPr bwMode="auto">
          <a:xfrm flipV="1">
            <a:off x="2643187" y="4909105"/>
            <a:ext cx="4679950" cy="0"/>
          </a:xfrm>
          <a:prstGeom prst="line">
            <a:avLst/>
          </a:prstGeom>
          <a:noFill/>
          <a:ln w="19050">
            <a:solidFill>
              <a:srgbClr val="64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Text Box 46"/>
          <p:cNvSpPr txBox="1">
            <a:spLocks noChangeArrowheads="1"/>
          </p:cNvSpPr>
          <p:nvPr/>
        </p:nvSpPr>
        <p:spPr bwMode="auto">
          <a:xfrm>
            <a:off x="2643187" y="4443968"/>
            <a:ext cx="504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/>
              <a:t>0</a:t>
            </a:r>
          </a:p>
        </p:txBody>
      </p:sp>
      <p:sp>
        <p:nvSpPr>
          <p:cNvPr id="45" name="Text Box 47"/>
          <p:cNvSpPr txBox="1">
            <a:spLocks noChangeArrowheads="1"/>
          </p:cNvSpPr>
          <p:nvPr/>
        </p:nvSpPr>
        <p:spPr bwMode="auto">
          <a:xfrm>
            <a:off x="2973387" y="4388405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+</a:t>
            </a:r>
          </a:p>
        </p:txBody>
      </p:sp>
      <p:sp>
        <p:nvSpPr>
          <p:cNvPr id="46" name="Text Box 48"/>
          <p:cNvSpPr txBox="1">
            <a:spLocks noChangeArrowheads="1"/>
          </p:cNvSpPr>
          <p:nvPr/>
        </p:nvSpPr>
        <p:spPr bwMode="auto">
          <a:xfrm>
            <a:off x="3506787" y="4477305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/>
              <a:t>Rp. 101.000</a:t>
            </a:r>
          </a:p>
        </p:txBody>
      </p:sp>
      <p:sp>
        <p:nvSpPr>
          <p:cNvPr id="47" name="Text Box 49"/>
          <p:cNvSpPr txBox="1">
            <a:spLocks noChangeArrowheads="1"/>
          </p:cNvSpPr>
          <p:nvPr/>
        </p:nvSpPr>
        <p:spPr bwMode="auto">
          <a:xfrm>
            <a:off x="4586287" y="439951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/>
              <a:t>x</a:t>
            </a:r>
          </a:p>
        </p:txBody>
      </p:sp>
      <p:sp>
        <p:nvSpPr>
          <p:cNvPr id="48" name="Text Box 50"/>
          <p:cNvSpPr txBox="1">
            <a:spLocks noChangeArrowheads="1"/>
          </p:cNvSpPr>
          <p:nvPr/>
        </p:nvSpPr>
        <p:spPr bwMode="auto">
          <a:xfrm>
            <a:off x="4802187" y="4461430"/>
            <a:ext cx="1152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/>
              <a:t>10.000 unit</a:t>
            </a:r>
          </a:p>
        </p:txBody>
      </p:sp>
      <p:sp>
        <p:nvSpPr>
          <p:cNvPr id="49" name="AutoShape 51"/>
          <p:cNvSpPr>
            <a:spLocks/>
          </p:cNvSpPr>
          <p:nvPr/>
        </p:nvSpPr>
        <p:spPr bwMode="auto">
          <a:xfrm>
            <a:off x="5810250" y="4334430"/>
            <a:ext cx="73025" cy="501650"/>
          </a:xfrm>
          <a:prstGeom prst="rightBracket">
            <a:avLst>
              <a:gd name="adj" fmla="val 57246"/>
            </a:avLst>
          </a:prstGeom>
          <a:noFill/>
          <a:ln w="19050">
            <a:solidFill>
              <a:srgbClr val="640000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/>
            <a:endParaRPr lang="id-ID" altLang="en-US"/>
          </a:p>
        </p:txBody>
      </p:sp>
      <p:sp>
        <p:nvSpPr>
          <p:cNvPr id="50" name="Text Box 52"/>
          <p:cNvSpPr txBox="1">
            <a:spLocks noChangeArrowheads="1"/>
          </p:cNvSpPr>
          <p:nvPr/>
        </p:nvSpPr>
        <p:spPr bwMode="auto">
          <a:xfrm>
            <a:off x="6099175" y="4405868"/>
            <a:ext cx="1368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/>
              <a:t>Rp. 20.000</a:t>
            </a:r>
          </a:p>
        </p:txBody>
      </p:sp>
      <p:sp>
        <p:nvSpPr>
          <p:cNvPr id="51" name="Text Box 53"/>
          <p:cNvSpPr txBox="1">
            <a:spLocks noChangeArrowheads="1"/>
          </p:cNvSpPr>
          <p:nvPr/>
        </p:nvSpPr>
        <p:spPr bwMode="auto">
          <a:xfrm>
            <a:off x="3362325" y="4964668"/>
            <a:ext cx="2808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sz="1400"/>
              <a:t>   10.000     U n i  t</a:t>
            </a:r>
          </a:p>
        </p:txBody>
      </p:sp>
      <p:sp>
        <p:nvSpPr>
          <p:cNvPr id="52" name="AutoShape 54"/>
          <p:cNvSpPr>
            <a:spLocks/>
          </p:cNvSpPr>
          <p:nvPr/>
        </p:nvSpPr>
        <p:spPr bwMode="auto">
          <a:xfrm>
            <a:off x="3506787" y="4334430"/>
            <a:ext cx="73025" cy="503238"/>
          </a:xfrm>
          <a:prstGeom prst="leftBracket">
            <a:avLst>
              <a:gd name="adj" fmla="val 57428"/>
            </a:avLst>
          </a:prstGeom>
          <a:noFill/>
          <a:ln w="19050">
            <a:solidFill>
              <a:srgbClr val="64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id-ID" altLang="en-US"/>
          </a:p>
        </p:txBody>
      </p:sp>
      <p:sp>
        <p:nvSpPr>
          <p:cNvPr id="53" name="Text Box 55"/>
          <p:cNvSpPr txBox="1">
            <a:spLocks noChangeArrowheads="1"/>
          </p:cNvSpPr>
          <p:nvPr/>
        </p:nvSpPr>
        <p:spPr bwMode="auto">
          <a:xfrm>
            <a:off x="2263775" y="565046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=</a:t>
            </a:r>
          </a:p>
        </p:txBody>
      </p:sp>
      <p:sp>
        <p:nvSpPr>
          <p:cNvPr id="54" name="Text Box 56"/>
          <p:cNvSpPr txBox="1">
            <a:spLocks noChangeArrowheads="1"/>
          </p:cNvSpPr>
          <p:nvPr/>
        </p:nvSpPr>
        <p:spPr bwMode="auto">
          <a:xfrm>
            <a:off x="2859087" y="5629830"/>
            <a:ext cx="27368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1400"/>
              <a:t>RP. 104.500 per Unit </a:t>
            </a:r>
          </a:p>
        </p:txBody>
      </p:sp>
      <p:sp>
        <p:nvSpPr>
          <p:cNvPr id="55" name="Text Box 57"/>
          <p:cNvSpPr txBox="1">
            <a:spLocks noChangeArrowheads="1"/>
          </p:cNvSpPr>
          <p:nvPr/>
        </p:nvSpPr>
        <p:spPr bwMode="auto">
          <a:xfrm>
            <a:off x="5854700" y="4399518"/>
            <a:ext cx="3000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4" grpId="0"/>
      <p:bldP spid="26" grpId="0"/>
      <p:bldP spid="29" grpId="0" animBg="1"/>
      <p:bldP spid="30" grpId="0"/>
      <p:bldP spid="31" grpId="0"/>
      <p:bldP spid="32" grpId="0"/>
      <p:bldP spid="33" grpId="0"/>
      <p:bldP spid="34" grpId="0" animBg="1"/>
      <p:bldP spid="35" grpId="0"/>
      <p:bldP spid="36" grpId="0" animBg="1"/>
      <p:bldP spid="37" grpId="0"/>
      <p:bldP spid="38" grpId="0"/>
      <p:bldP spid="39" grpId="0"/>
      <p:bldP spid="40" grpId="0"/>
      <p:bldP spid="41" grpId="0"/>
      <p:bldP spid="42" grpId="0"/>
      <p:bldP spid="43" grpId="0" animBg="1"/>
      <p:bldP spid="44" grpId="0"/>
      <p:bldP spid="45" grpId="0"/>
      <p:bldP spid="46" grpId="0"/>
      <p:bldP spid="47" grpId="0"/>
      <p:bldP spid="48" grpId="0"/>
      <p:bldP spid="49" grpId="0" animBg="1"/>
      <p:bldP spid="50" grpId="0"/>
      <p:bldP spid="51" grpId="0"/>
      <p:bldP spid="52" grpId="0" animBg="1"/>
      <p:bldP spid="53" grpId="0"/>
      <p:bldP spid="54" grpId="0"/>
      <p:bldP spid="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>
                <a:solidFill>
                  <a:srgbClr val="FFFF99"/>
                </a:solidFill>
              </a:rPr>
              <a:t>STRATEGI  PASAR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400" b="1" i="1" smtClean="0"/>
              <a:t>Promosi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 b="1" i="1" smtClean="0"/>
              <a:t>Promosi merupakan cara berkomunikasi dlm menawarkan barang &amp; jasa supaya konsumen mengenal dan membeli. </a:t>
            </a:r>
          </a:p>
          <a:p>
            <a:pPr marL="0" indent="0" eaLnBrk="1" hangingPunct="1">
              <a:buFontTx/>
              <a:buNone/>
            </a:pPr>
            <a:endParaRPr lang="en-US" altLang="en-US" sz="2400" b="1" i="1" smtClean="0"/>
          </a:p>
          <a:p>
            <a:pPr marL="0" indent="0" eaLnBrk="1" hangingPunct="1">
              <a:buFontTx/>
              <a:buNone/>
            </a:pPr>
            <a:r>
              <a:rPr lang="en-US" altLang="en-US" sz="2400" b="1" i="1" smtClean="0"/>
              <a:t>Ada beberapa jenis promosi, yaitu :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 b="1" i="1" smtClean="0"/>
              <a:t>1. Periklanan.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 b="1" i="1" smtClean="0"/>
              <a:t>2. Promosi Penjualan.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 b="1" i="1" smtClean="0"/>
              <a:t>3. Wiraniaga.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 b="1" i="1" smtClean="0"/>
              <a:t>4. Pemasaran langsung.</a:t>
            </a:r>
          </a:p>
          <a:p>
            <a:pPr marL="0" indent="0" eaLnBrk="1" hangingPunct="1">
              <a:buFontTx/>
              <a:buNone/>
            </a:pPr>
            <a:r>
              <a:rPr lang="en-US" altLang="en-US" sz="2400" b="1" i="1" smtClean="0"/>
              <a:t>5. Humas.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58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90600"/>
            <a:ext cx="9144000" cy="5867400"/>
          </a:xfrm>
          <a:prstGeom prst="rect">
            <a:avLst/>
          </a:prstGeom>
          <a:gradFill flip="none" rotWithShape="1">
            <a:gsLst>
              <a:gs pos="0">
                <a:srgbClr val="7D0000"/>
              </a:gs>
              <a:gs pos="80000">
                <a:srgbClr val="500000"/>
              </a:gs>
              <a:gs pos="100000">
                <a:srgbClr val="230000"/>
              </a:gs>
            </a:gsLst>
            <a:path path="rect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>
              <a:latin typeface="Comic Sans MS" pitchFamily="66" charset="0"/>
            </a:endParaRPr>
          </a:p>
        </p:txBody>
      </p:sp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990600" y="228600"/>
            <a:ext cx="7848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en-US" sz="3600" b="1">
                <a:solidFill>
                  <a:srgbClr val="FFFF99"/>
                </a:solidFill>
              </a:rPr>
              <a:t>TUGAS PAPER KELOMPOK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8313" y="990601"/>
            <a:ext cx="8135937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3200" dirty="0" err="1">
                <a:solidFill>
                  <a:srgbClr val="FFFFFF"/>
                </a:solidFill>
                <a:latin typeface="Arial" panose="020B0604020202020204" pitchFamily="34" charset="0"/>
              </a:rPr>
              <a:t>Instruksi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  <a:t>: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lang="en-US" sz="3200" dirty="0" err="1">
                <a:solidFill>
                  <a:srgbClr val="FFFFFF"/>
                </a:solidFill>
                <a:latin typeface="Arial" panose="020B0604020202020204" pitchFamily="34" charset="0"/>
              </a:rPr>
              <a:t>Buat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Arial" panose="020B0604020202020204" pitchFamily="34" charset="0"/>
              </a:rPr>
              <a:t>perkiraan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Arial" panose="020B0604020202020204" pitchFamily="34" charset="0"/>
              </a:rPr>
              <a:t>pasar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Arial" panose="020B0604020202020204" pitchFamily="34" charset="0"/>
              </a:rPr>
              <a:t>dari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Arial" panose="020B0604020202020204" pitchFamily="34" charset="0"/>
              </a:rPr>
              <a:t>usaha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  <a:t> yang </a:t>
            </a:r>
            <a:r>
              <a:rPr lang="en-US" sz="3200" dirty="0" err="1">
                <a:solidFill>
                  <a:srgbClr val="FFFFFF"/>
                </a:solidFill>
                <a:latin typeface="Arial" panose="020B0604020202020204" pitchFamily="34" charset="0"/>
              </a:rPr>
              <a:t>direncanakan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  <a:t> (</a:t>
            </a:r>
            <a:r>
              <a:rPr lang="en-US" sz="3200" dirty="0" err="1">
                <a:solidFill>
                  <a:srgbClr val="FFFFFF"/>
                </a:solidFill>
                <a:latin typeface="Arial" panose="020B0604020202020204" pitchFamily="34" charset="0"/>
              </a:rPr>
              <a:t>lihat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  <a:t> table target </a:t>
            </a:r>
            <a:r>
              <a:rPr lang="en-US" sz="3200" dirty="0" err="1">
                <a:solidFill>
                  <a:srgbClr val="FFFFFF"/>
                </a:solidFill>
                <a:latin typeface="Arial" panose="020B0604020202020204" pitchFamily="34" charset="0"/>
              </a:rPr>
              <a:t>penjual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Arial" panose="020B0604020202020204" pitchFamily="34" charset="0"/>
              </a:rPr>
              <a:t>dan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Arial" panose="020B0604020202020204" pitchFamily="34" charset="0"/>
              </a:rPr>
              <a:t>pangsa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Arial" panose="020B0604020202020204" pitchFamily="34" charset="0"/>
              </a:rPr>
              <a:t>pasar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  <a:t>)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lang="en-US" sz="3200" dirty="0" err="1">
                <a:solidFill>
                  <a:srgbClr val="FFFFFF"/>
                </a:solidFill>
                <a:latin typeface="Arial" panose="020B0604020202020204" pitchFamily="34" charset="0"/>
              </a:rPr>
              <a:t>Tentukan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Arial" panose="020B0604020202020204" pitchFamily="34" charset="0"/>
              </a:rPr>
              <a:t>harga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Arial" panose="020B0604020202020204" pitchFamily="34" charset="0"/>
              </a:rPr>
              <a:t>jual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  <a:t>, </a:t>
            </a:r>
            <a:r>
              <a:rPr lang="en-US" sz="3200" dirty="0" err="1">
                <a:solidFill>
                  <a:srgbClr val="FFFFFF"/>
                </a:solidFill>
                <a:latin typeface="Arial" panose="020B0604020202020204" pitchFamily="34" charset="0"/>
              </a:rPr>
              <a:t>saluran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Arial" panose="020B0604020202020204" pitchFamily="34" charset="0"/>
              </a:rPr>
              <a:t>distribusi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Arial" panose="020B0604020202020204" pitchFamily="34" charset="0"/>
              </a:rPr>
              <a:t>serta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Arial" panose="020B0604020202020204" pitchFamily="34" charset="0"/>
              </a:rPr>
              <a:t>strategi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Arial" panose="020B0604020202020204" pitchFamily="34" charset="0"/>
              </a:rPr>
              <a:t>promosi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Arial" panose="020B0604020202020204" pitchFamily="34" charset="0"/>
              </a:rPr>
              <a:t>produk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  <a:defRPr/>
            </a:pPr>
            <a:r>
              <a:rPr lang="en-US" sz="3200" dirty="0" err="1">
                <a:solidFill>
                  <a:srgbClr val="FFFFFF"/>
                </a:solidFill>
                <a:latin typeface="Arial" panose="020B0604020202020204" pitchFamily="34" charset="0"/>
              </a:rPr>
              <a:t>Kumpulkan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Arial" panose="020B0604020202020204" pitchFamily="34" charset="0"/>
              </a:rPr>
              <a:t>pada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Arial" panose="020B0604020202020204" pitchFamily="34" charset="0"/>
              </a:rPr>
              <a:t>kuliah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sz="3200" dirty="0" err="1">
                <a:solidFill>
                  <a:srgbClr val="FFFFFF"/>
                </a:solidFill>
                <a:latin typeface="Arial" panose="020B0604020202020204" pitchFamily="34" charset="0"/>
              </a:rPr>
              <a:t>ke</a:t>
            </a:r>
            <a:r>
              <a:rPr lang="en-US" sz="3200" dirty="0">
                <a:solidFill>
                  <a:srgbClr val="FFFFFF"/>
                </a:solidFill>
                <a:latin typeface="Arial" panose="020B0604020202020204" pitchFamily="34" charset="0"/>
              </a:rPr>
              <a:t> 5  </a:t>
            </a:r>
          </a:p>
          <a:p>
            <a:pPr>
              <a:lnSpc>
                <a:spcPct val="150000"/>
              </a:lnSpc>
              <a:defRPr/>
            </a:pPr>
            <a:endParaRPr lang="en-US" sz="32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STRATEGI PASAR</a:t>
            </a:r>
            <a:endParaRPr lang="en-US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57200" y="1371600"/>
            <a:ext cx="8305800" cy="1384995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800" i="1" smtClean="0">
                <a:solidFill>
                  <a:srgbClr val="500000"/>
                </a:solidFill>
              </a:rPr>
              <a:t>			  Kegiatan </a:t>
            </a:r>
            <a:r>
              <a:rPr lang="en-US" altLang="en-US" sz="2800" i="1">
                <a:solidFill>
                  <a:srgbClr val="500000"/>
                </a:solidFill>
              </a:rPr>
              <a:t>meneliti kebutuhan dan keinginan konsumen (probe), dalam menghasilkan barang dan jasa (Product). 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68273" y="3263205"/>
            <a:ext cx="8294727" cy="1384995"/>
          </a:xfrm>
          <a:prstGeom prst="rect">
            <a:avLst/>
          </a:prstGeom>
          <a:gradFill flip="none" rotWithShape="1">
            <a:gsLst>
              <a:gs pos="0">
                <a:srgbClr val="500000"/>
              </a:gs>
              <a:gs pos="30000">
                <a:srgbClr val="800000"/>
              </a:gs>
              <a:gs pos="70000">
                <a:srgbClr val="500000"/>
              </a:gs>
            </a:gsLst>
            <a:lin ang="135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800" i="1" smtClean="0">
                <a:solidFill>
                  <a:schemeClr val="bg1"/>
                </a:solidFill>
              </a:rPr>
              <a:t>			Bagaimana </a:t>
            </a:r>
            <a:r>
              <a:rPr lang="en-US" altLang="en-US" sz="2800" i="1">
                <a:solidFill>
                  <a:schemeClr val="bg1"/>
                </a:solidFill>
              </a:rPr>
              <a:t>agar barang dan jasa yang dihasilkan disukai, dibutuhkan, dan dibeli oleh konsumen.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57200" y="1066800"/>
            <a:ext cx="2743200" cy="685800"/>
          </a:xfrm>
          <a:prstGeom prst="roundRect">
            <a:avLst/>
          </a:prstGeom>
          <a:gradFill>
            <a:gsLst>
              <a:gs pos="0">
                <a:srgbClr val="7D0000"/>
              </a:gs>
              <a:gs pos="85000">
                <a:srgbClr val="230000"/>
              </a:gs>
              <a:gs pos="100000">
                <a:srgbClr val="500000"/>
              </a:gs>
            </a:gsLst>
            <a:path path="rect">
              <a:fillToRect l="100000" b="100000"/>
            </a:path>
          </a:gra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3200" b="1" smtClean="0">
                <a:solidFill>
                  <a:srgbClr val="FFFF99"/>
                </a:solidFill>
                <a:latin typeface="Comic Sans MS" pitchFamily="66" charset="0"/>
              </a:rPr>
              <a:t>Pemasaran</a:t>
            </a:r>
            <a:endParaRPr lang="en-US" sz="3200" b="1">
              <a:solidFill>
                <a:srgbClr val="FFFF99"/>
              </a:solidFill>
              <a:latin typeface="Comic Sans MS" pitchFamily="66" charset="0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457200" y="2766536"/>
            <a:ext cx="2590800" cy="990600"/>
          </a:xfrm>
          <a:prstGeom prst="homePlate">
            <a:avLst/>
          </a:prstGeom>
          <a:solidFill>
            <a:schemeClr val="bg2">
              <a:lumMod val="90000"/>
            </a:schemeClr>
          </a:solidFill>
          <a:ln>
            <a:solidFill>
              <a:srgbClr val="5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800" b="1" smtClean="0">
                <a:solidFill>
                  <a:srgbClr val="500000"/>
                </a:solidFill>
                <a:latin typeface="Comic Sans MS" pitchFamily="66" charset="0"/>
              </a:rPr>
              <a:t>Tujuan</a:t>
            </a:r>
          </a:p>
          <a:p>
            <a:pPr algn="ctr"/>
            <a:r>
              <a:rPr lang="en-US" altLang="en-US" sz="2800" b="1" smtClean="0">
                <a:solidFill>
                  <a:srgbClr val="500000"/>
                </a:solidFill>
                <a:latin typeface="Comic Sans MS" pitchFamily="66" charset="0"/>
              </a:rPr>
              <a:t>Pemasaran</a:t>
            </a:r>
            <a:endParaRPr lang="en-US" sz="2800" b="1">
              <a:solidFill>
                <a:srgbClr val="500000"/>
              </a:solidFill>
              <a:latin typeface="Comic Sans MS" pitchFamily="66" charset="0"/>
            </a:endParaRPr>
          </a:p>
        </p:txBody>
      </p:sp>
      <p:sp>
        <p:nvSpPr>
          <p:cNvPr id="11" name="Flowchart: Multidocument 10"/>
          <p:cNvSpPr/>
          <p:nvPr/>
        </p:nvSpPr>
        <p:spPr>
          <a:xfrm>
            <a:off x="4191000" y="4800600"/>
            <a:ext cx="4495800" cy="1447800"/>
          </a:xfrm>
          <a:prstGeom prst="flowChartMultidocument">
            <a:avLst/>
          </a:prstGeom>
          <a:blipFill>
            <a:blip r:embed="rId2" cstate="print">
              <a:lum bright="37000" contrast="-58000"/>
            </a:blip>
            <a:tile tx="0" ty="0" sx="100000" sy="100000" flip="none" algn="tl"/>
          </a:blipFill>
          <a:ln w="12700">
            <a:solidFill>
              <a:srgbClr val="5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en-US" sz="2800" b="1" smtClean="0">
                <a:solidFill>
                  <a:srgbClr val="C00000"/>
                </a:solidFill>
                <a:latin typeface="Comic Sans MS" pitchFamily="66" charset="0"/>
              </a:rPr>
              <a:t>Perencanaan Pemasaran </a:t>
            </a:r>
            <a:endParaRPr lang="en-US" sz="280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533400" y="5105400"/>
            <a:ext cx="3352800" cy="914400"/>
          </a:xfrm>
          <a:prstGeom prst="rightArrow">
            <a:avLst>
              <a:gd name="adj1" fmla="val 50000"/>
              <a:gd name="adj2" fmla="val 40476"/>
            </a:avLst>
          </a:prstGeom>
          <a:noFill/>
          <a:ln w="12700">
            <a:solidFill>
              <a:srgbClr val="5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smtClean="0">
                <a:solidFill>
                  <a:srgbClr val="500000"/>
                </a:solidFill>
              </a:rPr>
              <a:t>Untuk mencapai tujuan</a:t>
            </a:r>
            <a:endParaRPr lang="en-US" sz="2000" b="1" i="1">
              <a:solidFill>
                <a:srgbClr val="5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Perencanaan Pemasaran</a:t>
            </a:r>
            <a:endParaRPr lang="en-US"/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762000" y="1219200"/>
            <a:ext cx="7924800" cy="5181600"/>
          </a:xfrm>
          <a:prstGeom prst="rect">
            <a:avLst/>
          </a:prstGeom>
        </p:spPr>
        <p:txBody>
          <a:bodyPr/>
          <a:lstStyle/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Penentuan Kebutuhan Pasar</a:t>
            </a: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Memilih Pasar Sasaran Khusus</a:t>
            </a: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Clr>
                <a:srgbClr val="C00000"/>
              </a:buClr>
              <a:buSzPct val="80000"/>
              <a:buFont typeface="Wingdings" pitchFamily="2" charset="2"/>
              <a:buChar char="F"/>
            </a:pPr>
            <a:r>
              <a:rPr kumimoji="0" lang="en-US" altLang="en-US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Pasar individu</a:t>
            </a: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Clr>
                <a:srgbClr val="C00000"/>
              </a:buClr>
              <a:buSzPct val="80000"/>
              <a:buFont typeface="Wingdings" pitchFamily="2" charset="2"/>
              <a:buChar char="F"/>
            </a:pPr>
            <a:r>
              <a:rPr kumimoji="0" lang="en-US" altLang="en-US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Relung pasar</a:t>
            </a:r>
          </a:p>
          <a:p>
            <a:pPr marL="990600" lvl="1" indent="-533400">
              <a:lnSpc>
                <a:spcPct val="80000"/>
              </a:lnSpc>
              <a:spcBef>
                <a:spcPct val="20000"/>
              </a:spcBef>
              <a:buClr>
                <a:srgbClr val="C00000"/>
              </a:buClr>
              <a:buSzPct val="80000"/>
              <a:buFont typeface="Wingdings" pitchFamily="2" charset="2"/>
              <a:buChar char="F"/>
            </a:pPr>
            <a:r>
              <a:rPr kumimoji="0" lang="en-US" altLang="en-US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Segmentasi</a:t>
            </a: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 startAt="3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Pemilihan Strategi Pasar</a:t>
            </a:r>
          </a:p>
          <a:p>
            <a:pPr marL="3733800" lvl="7" indent="-5334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SzPct val="80000"/>
              <a:buFont typeface="Wingdings" pitchFamily="2" charset="2"/>
              <a:buChar char="ü"/>
            </a:pPr>
            <a:r>
              <a:rPr kumimoji="0" lang="en-US" altLang="en-US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Product</a:t>
            </a:r>
          </a:p>
          <a:p>
            <a:pPr marL="3733800" lvl="7" indent="-5334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SzPct val="80000"/>
              <a:buFont typeface="Wingdings" pitchFamily="2" charset="2"/>
              <a:buChar char="ü"/>
            </a:pPr>
            <a:r>
              <a:rPr lang="en-US" altLang="en-US" sz="2800" i="1" smtClean="0"/>
              <a:t>P</a:t>
            </a:r>
            <a:r>
              <a:rPr kumimoji="0" lang="en-US" altLang="en-US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rice</a:t>
            </a:r>
          </a:p>
          <a:p>
            <a:pPr marL="3733800" lvl="7" indent="-5334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SzPct val="80000"/>
              <a:buFont typeface="Wingdings" pitchFamily="2" charset="2"/>
              <a:buChar char="ü"/>
            </a:pPr>
            <a:r>
              <a:rPr lang="en-US" altLang="en-US" sz="2800" i="1" smtClean="0"/>
              <a:t>P</a:t>
            </a:r>
            <a:r>
              <a:rPr kumimoji="0" lang="en-US" altLang="en-US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romotion</a:t>
            </a:r>
          </a:p>
          <a:p>
            <a:pPr marL="3733800" lvl="7" indent="-533400">
              <a:lnSpc>
                <a:spcPct val="80000"/>
              </a:lnSpc>
              <a:spcBef>
                <a:spcPct val="20000"/>
              </a:spcBef>
              <a:buClr>
                <a:srgbClr val="FF0000"/>
              </a:buClr>
              <a:buSzPct val="80000"/>
              <a:buFont typeface="Wingdings" pitchFamily="2" charset="2"/>
              <a:buChar char="ü"/>
            </a:pPr>
            <a:r>
              <a:rPr kumimoji="0" lang="en-US" altLang="en-US" sz="28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Place</a:t>
            </a: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	Menempatkan Strategi Pasar dalam persaingan (Market driven)    </a:t>
            </a: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447800" y="3886200"/>
            <a:ext cx="2286000" cy="1524000"/>
          </a:xfrm>
          <a:prstGeom prst="rightArrow">
            <a:avLst>
              <a:gd name="adj1" fmla="val 65238"/>
              <a:gd name="adj2" fmla="val 26190"/>
            </a:avLst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smtClean="0">
                <a:solidFill>
                  <a:srgbClr val="002060"/>
                </a:solidFill>
              </a:rPr>
              <a:t>Marketing</a:t>
            </a:r>
          </a:p>
          <a:p>
            <a:pPr algn="ctr"/>
            <a:r>
              <a:rPr lang="en-US" sz="2800" i="1" smtClean="0">
                <a:solidFill>
                  <a:srgbClr val="002060"/>
                </a:solidFill>
              </a:rPr>
              <a:t>Mix</a:t>
            </a:r>
            <a:endParaRPr lang="en-US" sz="2800" i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Market Driven Strategy</a:t>
            </a:r>
            <a:endParaRPr lang="en-US"/>
          </a:p>
        </p:txBody>
      </p:sp>
      <p:grpSp>
        <p:nvGrpSpPr>
          <p:cNvPr id="3" name="Group 33"/>
          <p:cNvGrpSpPr/>
          <p:nvPr/>
        </p:nvGrpSpPr>
        <p:grpSpPr>
          <a:xfrm>
            <a:off x="3276600" y="1888611"/>
            <a:ext cx="2514600" cy="3826390"/>
            <a:chOff x="3206932" y="1888611"/>
            <a:chExt cx="2730138" cy="3826390"/>
          </a:xfrm>
          <a:gradFill>
            <a:gsLst>
              <a:gs pos="0">
                <a:srgbClr val="460000"/>
              </a:gs>
              <a:gs pos="30000">
                <a:srgbClr val="640000"/>
              </a:gs>
              <a:gs pos="70000">
                <a:srgbClr val="320000"/>
              </a:gs>
            </a:gsLst>
            <a:lin ang="13500000" scaled="1"/>
          </a:gradFill>
        </p:grpSpPr>
        <p:sp>
          <p:nvSpPr>
            <p:cNvPr id="4" name="AutoShape 44"/>
            <p:cNvSpPr>
              <a:spLocks noChangeArrowheads="1"/>
            </p:cNvSpPr>
            <p:nvPr/>
          </p:nvSpPr>
          <p:spPr bwMode="auto">
            <a:xfrm>
              <a:off x="3206932" y="1888611"/>
              <a:ext cx="2730138" cy="3826390"/>
            </a:xfrm>
            <a:prstGeom prst="flowChartConnector">
              <a:avLst/>
            </a:prstGeom>
            <a:grpFill/>
            <a:ln w="25400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lang="en-US" altLang="en-US" sz="2400" b="1" smtClean="0">
                  <a:solidFill>
                    <a:srgbClr val="FFFF00"/>
                  </a:solidFill>
                </a:rPr>
                <a:t>Product</a:t>
              </a:r>
            </a:p>
            <a:p>
              <a:pPr algn="ctr" eaLnBrk="1" hangingPunct="1"/>
              <a:r>
                <a:rPr lang="en-US" altLang="en-US" sz="2400" b="1" smtClean="0">
                  <a:solidFill>
                    <a:srgbClr val="FFFF00"/>
                  </a:solidFill>
                </a:rPr>
                <a:t>&amp; </a:t>
              </a:r>
              <a:endParaRPr lang="en-US" altLang="en-US" sz="2400" b="1">
                <a:solidFill>
                  <a:srgbClr val="FFFF00"/>
                </a:solidFill>
              </a:endParaRPr>
            </a:p>
            <a:p>
              <a:pPr algn="ctr" eaLnBrk="1" hangingPunct="1"/>
              <a:r>
                <a:rPr lang="en-US" altLang="en-US" sz="2400" b="1">
                  <a:solidFill>
                    <a:srgbClr val="FFFF00"/>
                  </a:solidFill>
                </a:rPr>
                <a:t>Services</a:t>
              </a:r>
            </a:p>
            <a:p>
              <a:pPr algn="ctr" eaLnBrk="1" hangingPunct="1"/>
              <a:endParaRPr lang="en-US" altLang="en-US" sz="1400"/>
            </a:p>
            <a:p>
              <a:pPr algn="ctr" eaLnBrk="1" hangingPunct="1"/>
              <a:endParaRPr lang="en-US" altLang="en-US" sz="1400"/>
            </a:p>
            <a:p>
              <a:pPr eaLnBrk="1" hangingPunct="1"/>
              <a:endParaRPr lang="en-US" altLang="en-US" sz="1200"/>
            </a:p>
          </p:txBody>
        </p:sp>
        <p:sp>
          <p:nvSpPr>
            <p:cNvPr id="5" name="Oval 45"/>
            <p:cNvSpPr>
              <a:spLocks noChangeArrowheads="1"/>
            </p:cNvSpPr>
            <p:nvPr/>
          </p:nvSpPr>
          <p:spPr bwMode="auto">
            <a:xfrm>
              <a:off x="3581400" y="3869810"/>
              <a:ext cx="1942012" cy="1540389"/>
            </a:xfrm>
            <a:prstGeom prst="ellipse">
              <a:avLst/>
            </a:prstGeom>
            <a:grpFill/>
            <a:ln w="12700">
              <a:solidFill>
                <a:srgbClr val="FFFF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en-US" altLang="en-US" sz="2000" b="1">
                  <a:solidFill>
                    <a:schemeClr val="bg1"/>
                  </a:solidFill>
                </a:rPr>
                <a:t>TARGET</a:t>
              </a:r>
            </a:p>
            <a:p>
              <a:pPr algn="ctr" eaLnBrk="1" hangingPunct="1"/>
              <a:r>
                <a:rPr lang="en-US" altLang="en-US" sz="2000" b="1">
                  <a:solidFill>
                    <a:schemeClr val="bg1"/>
                  </a:solidFill>
                </a:rPr>
                <a:t>MARKET</a:t>
              </a:r>
            </a:p>
            <a:p>
              <a:pPr algn="ctr" eaLnBrk="1" hangingPunct="1"/>
              <a:r>
                <a:rPr lang="en-US" altLang="en-US" sz="2000" b="1">
                  <a:solidFill>
                    <a:schemeClr val="bg1"/>
                  </a:solidFill>
                </a:rPr>
                <a:t>SEGMENT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10312" y="1920240"/>
            <a:ext cx="2929128" cy="822960"/>
            <a:chOff x="210312" y="1767840"/>
            <a:chExt cx="2929128" cy="822960"/>
          </a:xfrm>
        </p:grpSpPr>
        <p:sp>
          <p:nvSpPr>
            <p:cNvPr id="12" name="AutoShape 47"/>
            <p:cNvSpPr>
              <a:spLocks noChangeArrowheads="1"/>
            </p:cNvSpPr>
            <p:nvPr/>
          </p:nvSpPr>
          <p:spPr bwMode="auto">
            <a:xfrm>
              <a:off x="210312" y="1837944"/>
              <a:ext cx="762000" cy="685800"/>
            </a:xfrm>
            <a:prstGeom prst="flowChartConnector">
              <a:avLst/>
            </a:prstGeom>
            <a:gradFill>
              <a:gsLst>
                <a:gs pos="0">
                  <a:srgbClr val="460000"/>
                </a:gs>
                <a:gs pos="30000">
                  <a:srgbClr val="640000"/>
                </a:gs>
                <a:gs pos="70000">
                  <a:srgbClr val="320000"/>
                </a:gs>
              </a:gsLst>
              <a:lin ang="135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id-ID" altLang="en-US" sz="1200"/>
            </a:p>
          </p:txBody>
        </p:sp>
        <p:sp>
          <p:nvSpPr>
            <p:cNvPr id="13" name="AutoShape 48"/>
            <p:cNvSpPr>
              <a:spLocks noChangeArrowheads="1"/>
            </p:cNvSpPr>
            <p:nvPr/>
          </p:nvSpPr>
          <p:spPr bwMode="auto">
            <a:xfrm flipH="1">
              <a:off x="624840" y="1767840"/>
              <a:ext cx="2514600" cy="822960"/>
            </a:xfrm>
            <a:prstGeom prst="flowChartOnlineStorage">
              <a:avLst/>
            </a:prstGeom>
            <a:solidFill>
              <a:srgbClr val="FFFFCC"/>
            </a:solidFill>
            <a:ln w="25400">
              <a:solidFill>
                <a:srgbClr val="8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en-US" altLang="en-US" sz="2400"/>
                <a:t>Customer</a:t>
              </a:r>
            </a:p>
            <a:p>
              <a:pPr algn="ctr" eaLnBrk="1" hangingPunct="1"/>
              <a:r>
                <a:rPr lang="en-US" altLang="en-US" sz="2400"/>
                <a:t>Orientation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989320" y="1920240"/>
            <a:ext cx="2926080" cy="822960"/>
            <a:chOff x="5334000" y="1219200"/>
            <a:chExt cx="2926080" cy="822960"/>
          </a:xfrm>
        </p:grpSpPr>
        <p:sp>
          <p:nvSpPr>
            <p:cNvPr id="14" name="AutoShape 55"/>
            <p:cNvSpPr>
              <a:spLocks noChangeArrowheads="1"/>
            </p:cNvSpPr>
            <p:nvPr/>
          </p:nvSpPr>
          <p:spPr bwMode="auto">
            <a:xfrm>
              <a:off x="5334000" y="1219200"/>
              <a:ext cx="2514600" cy="822960"/>
            </a:xfrm>
            <a:prstGeom prst="flowChartOnlineStorage">
              <a:avLst/>
            </a:prstGeom>
            <a:solidFill>
              <a:srgbClr val="FFFFCC"/>
            </a:solidFill>
            <a:ln w="25400">
              <a:solidFill>
                <a:srgbClr val="8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en-US" altLang="en-US" sz="2400"/>
                <a:t>Service &amp; </a:t>
              </a:r>
            </a:p>
            <a:p>
              <a:pPr eaLnBrk="1" hangingPunct="1"/>
              <a:r>
                <a:rPr lang="en-US" altLang="en-US" sz="2400" smtClean="0"/>
                <a:t>Satisfaction</a:t>
              </a:r>
              <a:endParaRPr lang="en-US" altLang="en-US" sz="2400"/>
            </a:p>
          </p:txBody>
        </p:sp>
        <p:sp>
          <p:nvSpPr>
            <p:cNvPr id="15" name="AutoShape 47"/>
            <p:cNvSpPr>
              <a:spLocks noChangeArrowheads="1"/>
            </p:cNvSpPr>
            <p:nvPr/>
          </p:nvSpPr>
          <p:spPr bwMode="auto">
            <a:xfrm>
              <a:off x="7498080" y="1289304"/>
              <a:ext cx="762000" cy="685800"/>
            </a:xfrm>
            <a:prstGeom prst="flowChartConnector">
              <a:avLst/>
            </a:prstGeom>
            <a:gradFill>
              <a:gsLst>
                <a:gs pos="0">
                  <a:srgbClr val="460000"/>
                </a:gs>
                <a:gs pos="30000">
                  <a:srgbClr val="640000"/>
                </a:gs>
                <a:gs pos="70000">
                  <a:srgbClr val="320000"/>
                </a:gs>
              </a:gsLst>
              <a:lin ang="135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id-ID" altLang="en-US" sz="120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52400" y="3392424"/>
            <a:ext cx="2929128" cy="822960"/>
            <a:chOff x="210312" y="1767840"/>
            <a:chExt cx="2929128" cy="822960"/>
          </a:xfrm>
        </p:grpSpPr>
        <p:sp>
          <p:nvSpPr>
            <p:cNvPr id="19" name="AutoShape 47"/>
            <p:cNvSpPr>
              <a:spLocks noChangeArrowheads="1"/>
            </p:cNvSpPr>
            <p:nvPr/>
          </p:nvSpPr>
          <p:spPr bwMode="auto">
            <a:xfrm>
              <a:off x="210312" y="1837944"/>
              <a:ext cx="762000" cy="685800"/>
            </a:xfrm>
            <a:prstGeom prst="flowChartConnector">
              <a:avLst/>
            </a:prstGeom>
            <a:gradFill>
              <a:gsLst>
                <a:gs pos="0">
                  <a:srgbClr val="460000"/>
                </a:gs>
                <a:gs pos="30000">
                  <a:srgbClr val="640000"/>
                </a:gs>
                <a:gs pos="70000">
                  <a:srgbClr val="320000"/>
                </a:gs>
              </a:gsLst>
              <a:lin ang="135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id-ID" altLang="en-US" sz="1200"/>
            </a:p>
          </p:txBody>
        </p:sp>
        <p:sp>
          <p:nvSpPr>
            <p:cNvPr id="20" name="AutoShape 48"/>
            <p:cNvSpPr>
              <a:spLocks noChangeArrowheads="1"/>
            </p:cNvSpPr>
            <p:nvPr/>
          </p:nvSpPr>
          <p:spPr bwMode="auto">
            <a:xfrm flipH="1">
              <a:off x="624840" y="1767840"/>
              <a:ext cx="2514600" cy="822960"/>
            </a:xfrm>
            <a:prstGeom prst="flowChartOnlineStorage">
              <a:avLst/>
            </a:prstGeom>
            <a:solidFill>
              <a:srgbClr val="FFFFCC"/>
            </a:solidFill>
            <a:ln w="25400">
              <a:solidFill>
                <a:srgbClr val="8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en-US" altLang="en-US" sz="2400" smtClean="0"/>
                <a:t>Quality</a:t>
              </a:r>
              <a:endParaRPr lang="en-US" altLang="en-US" sz="240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989320" y="3392424"/>
            <a:ext cx="2926080" cy="822960"/>
            <a:chOff x="5334000" y="1219200"/>
            <a:chExt cx="2926080" cy="822960"/>
          </a:xfrm>
        </p:grpSpPr>
        <p:sp>
          <p:nvSpPr>
            <p:cNvPr id="23" name="AutoShape 55"/>
            <p:cNvSpPr>
              <a:spLocks noChangeArrowheads="1"/>
            </p:cNvSpPr>
            <p:nvPr/>
          </p:nvSpPr>
          <p:spPr bwMode="auto">
            <a:xfrm>
              <a:off x="5334000" y="1219200"/>
              <a:ext cx="2514600" cy="822960"/>
            </a:xfrm>
            <a:prstGeom prst="flowChartOnlineStorage">
              <a:avLst/>
            </a:prstGeom>
            <a:solidFill>
              <a:srgbClr val="FFFFCC"/>
            </a:solidFill>
            <a:ln w="25400">
              <a:solidFill>
                <a:srgbClr val="8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lang="en-US" altLang="en-US" sz="2400" smtClean="0"/>
                <a:t>Speed</a:t>
              </a:r>
              <a:endParaRPr lang="en-US" altLang="en-US" sz="2400"/>
            </a:p>
          </p:txBody>
        </p:sp>
        <p:sp>
          <p:nvSpPr>
            <p:cNvPr id="24" name="AutoShape 47"/>
            <p:cNvSpPr>
              <a:spLocks noChangeArrowheads="1"/>
            </p:cNvSpPr>
            <p:nvPr/>
          </p:nvSpPr>
          <p:spPr bwMode="auto">
            <a:xfrm>
              <a:off x="7498080" y="1289304"/>
              <a:ext cx="762000" cy="685800"/>
            </a:xfrm>
            <a:prstGeom prst="flowChartConnector">
              <a:avLst/>
            </a:prstGeom>
            <a:gradFill>
              <a:gsLst>
                <a:gs pos="0">
                  <a:srgbClr val="460000"/>
                </a:gs>
                <a:gs pos="30000">
                  <a:srgbClr val="640000"/>
                </a:gs>
                <a:gs pos="70000">
                  <a:srgbClr val="320000"/>
                </a:gs>
              </a:gsLst>
              <a:lin ang="135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id-ID" altLang="en-US" sz="120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52400" y="4892040"/>
            <a:ext cx="2929128" cy="822960"/>
            <a:chOff x="210312" y="1767840"/>
            <a:chExt cx="2929128" cy="822960"/>
          </a:xfrm>
        </p:grpSpPr>
        <p:sp>
          <p:nvSpPr>
            <p:cNvPr id="29" name="AutoShape 47"/>
            <p:cNvSpPr>
              <a:spLocks noChangeArrowheads="1"/>
            </p:cNvSpPr>
            <p:nvPr/>
          </p:nvSpPr>
          <p:spPr bwMode="auto">
            <a:xfrm>
              <a:off x="210312" y="1837944"/>
              <a:ext cx="762000" cy="685800"/>
            </a:xfrm>
            <a:prstGeom prst="flowChartConnector">
              <a:avLst/>
            </a:prstGeom>
            <a:gradFill>
              <a:gsLst>
                <a:gs pos="0">
                  <a:srgbClr val="460000"/>
                </a:gs>
                <a:gs pos="30000">
                  <a:srgbClr val="640000"/>
                </a:gs>
                <a:gs pos="70000">
                  <a:srgbClr val="320000"/>
                </a:gs>
              </a:gsLst>
              <a:lin ang="135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id-ID" altLang="en-US" sz="1200"/>
            </a:p>
          </p:txBody>
        </p:sp>
        <p:sp>
          <p:nvSpPr>
            <p:cNvPr id="33" name="AutoShape 48"/>
            <p:cNvSpPr>
              <a:spLocks noChangeArrowheads="1"/>
            </p:cNvSpPr>
            <p:nvPr/>
          </p:nvSpPr>
          <p:spPr bwMode="auto">
            <a:xfrm flipH="1">
              <a:off x="624840" y="1767840"/>
              <a:ext cx="2514600" cy="822960"/>
            </a:xfrm>
            <a:prstGeom prst="flowChartOnlineStorage">
              <a:avLst/>
            </a:prstGeom>
            <a:solidFill>
              <a:srgbClr val="FFFFCC"/>
            </a:solidFill>
            <a:ln w="25400">
              <a:solidFill>
                <a:srgbClr val="8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2400" smtClean="0"/>
                <a:t>Convinence</a:t>
              </a:r>
              <a:endParaRPr lang="en-US" altLang="en-US" sz="240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5989320" y="4892040"/>
            <a:ext cx="2926080" cy="822960"/>
            <a:chOff x="5334000" y="1219200"/>
            <a:chExt cx="2926080" cy="822960"/>
          </a:xfrm>
        </p:grpSpPr>
        <p:sp>
          <p:nvSpPr>
            <p:cNvPr id="35" name="AutoShape 55"/>
            <p:cNvSpPr>
              <a:spLocks noChangeArrowheads="1"/>
            </p:cNvSpPr>
            <p:nvPr/>
          </p:nvSpPr>
          <p:spPr bwMode="auto">
            <a:xfrm>
              <a:off x="5334000" y="1219200"/>
              <a:ext cx="2514600" cy="822960"/>
            </a:xfrm>
            <a:prstGeom prst="flowChartOnlineStorage">
              <a:avLst/>
            </a:prstGeom>
            <a:solidFill>
              <a:srgbClr val="FFFFCC"/>
            </a:solidFill>
            <a:ln w="25400">
              <a:solidFill>
                <a:srgbClr val="80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en-US" altLang="en-US" sz="2400" smtClean="0"/>
                <a:t>Inovation</a:t>
              </a:r>
            </a:p>
          </p:txBody>
        </p:sp>
        <p:sp>
          <p:nvSpPr>
            <p:cNvPr id="36" name="AutoShape 47"/>
            <p:cNvSpPr>
              <a:spLocks noChangeArrowheads="1"/>
            </p:cNvSpPr>
            <p:nvPr/>
          </p:nvSpPr>
          <p:spPr bwMode="auto">
            <a:xfrm>
              <a:off x="7498080" y="1289304"/>
              <a:ext cx="762000" cy="685800"/>
            </a:xfrm>
            <a:prstGeom prst="flowChartConnector">
              <a:avLst/>
            </a:prstGeom>
            <a:gradFill>
              <a:gsLst>
                <a:gs pos="0">
                  <a:srgbClr val="460000"/>
                </a:gs>
                <a:gs pos="30000">
                  <a:srgbClr val="640000"/>
                </a:gs>
                <a:gs pos="70000">
                  <a:srgbClr val="320000"/>
                </a:gs>
              </a:gsLst>
              <a:lin ang="13500000" scaled="1"/>
            </a:gradFill>
            <a:ln w="25400">
              <a:solidFill>
                <a:srgbClr val="8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id-ID" altLang="en-US" sz="1200"/>
            </a:p>
          </p:txBody>
        </p:sp>
      </p:grpSp>
      <p:cxnSp>
        <p:nvCxnSpPr>
          <p:cNvPr id="38" name="Straight Arrow Connector 37"/>
          <p:cNvCxnSpPr>
            <a:stCxn id="13" idx="1"/>
            <a:endCxn id="4" idx="1"/>
          </p:cNvCxnSpPr>
          <p:nvPr/>
        </p:nvCxnSpPr>
        <p:spPr>
          <a:xfrm>
            <a:off x="3139440" y="2331720"/>
            <a:ext cx="505415" cy="117252"/>
          </a:xfrm>
          <a:prstGeom prst="straightConnector1">
            <a:avLst/>
          </a:prstGeom>
          <a:ln w="25400">
            <a:solidFill>
              <a:srgbClr val="3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0" idx="1"/>
            <a:endCxn id="4" idx="2"/>
          </p:cNvCxnSpPr>
          <p:nvPr/>
        </p:nvCxnSpPr>
        <p:spPr>
          <a:xfrm flipV="1">
            <a:off x="3081528" y="3801806"/>
            <a:ext cx="195072" cy="2098"/>
          </a:xfrm>
          <a:prstGeom prst="straightConnector1">
            <a:avLst/>
          </a:prstGeom>
          <a:ln w="25400">
            <a:solidFill>
              <a:srgbClr val="3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3" idx="1"/>
            <a:endCxn id="4" idx="3"/>
          </p:cNvCxnSpPr>
          <p:nvPr/>
        </p:nvCxnSpPr>
        <p:spPr>
          <a:xfrm flipV="1">
            <a:off x="3081528" y="5154640"/>
            <a:ext cx="563327" cy="148880"/>
          </a:xfrm>
          <a:prstGeom prst="straightConnector1">
            <a:avLst/>
          </a:prstGeom>
          <a:ln w="25400">
            <a:solidFill>
              <a:srgbClr val="3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3" idx="1"/>
            <a:endCxn id="4" idx="6"/>
          </p:cNvCxnSpPr>
          <p:nvPr/>
        </p:nvCxnSpPr>
        <p:spPr>
          <a:xfrm flipH="1" flipV="1">
            <a:off x="5791200" y="3801806"/>
            <a:ext cx="198120" cy="2098"/>
          </a:xfrm>
          <a:prstGeom prst="straightConnector1">
            <a:avLst/>
          </a:prstGeom>
          <a:ln w="25400">
            <a:solidFill>
              <a:srgbClr val="3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14" idx="1"/>
            <a:endCxn id="4" idx="7"/>
          </p:cNvCxnSpPr>
          <p:nvPr/>
        </p:nvCxnSpPr>
        <p:spPr>
          <a:xfrm flipH="1">
            <a:off x="5422945" y="2331720"/>
            <a:ext cx="566375" cy="117252"/>
          </a:xfrm>
          <a:prstGeom prst="straightConnector1">
            <a:avLst/>
          </a:prstGeom>
          <a:ln w="25400">
            <a:solidFill>
              <a:srgbClr val="3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35" idx="1"/>
            <a:endCxn id="4" idx="5"/>
          </p:cNvCxnSpPr>
          <p:nvPr/>
        </p:nvCxnSpPr>
        <p:spPr>
          <a:xfrm flipH="1" flipV="1">
            <a:off x="5422945" y="5154640"/>
            <a:ext cx="566375" cy="148880"/>
          </a:xfrm>
          <a:prstGeom prst="straightConnector1">
            <a:avLst/>
          </a:prstGeom>
          <a:ln w="25400">
            <a:solidFill>
              <a:srgbClr val="32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0"/>
                            </p:stCondLst>
                            <p:childTnLst>
                              <p:par>
                                <p:cTn id="5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10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Teknik &amp; Strategi Pasar </a:t>
            </a:r>
            <a:endParaRPr lang="en-US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395288" y="1295400"/>
            <a:ext cx="8367712" cy="4953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/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1" i="1" u="none" strike="noStrike" kern="1200" cap="none" spc="0" normalizeH="0" baseline="0" noProof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Strategi Pasar:</a:t>
            </a: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Penelitian &amp; pengembangan pasar </a:t>
            </a:r>
            <a:r>
              <a:rPr kumimoji="0" lang="en-US" altLang="en-US" sz="2800" b="1" i="1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(Probe)</a:t>
            </a: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Produk </a:t>
            </a:r>
            <a:r>
              <a:rPr kumimoji="0" lang="en-US" altLang="en-US" sz="2800" b="1" i="1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(Product)</a:t>
            </a: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Tahap pengembangan, pengenalan, pertumbuhan,</a:t>
            </a:r>
            <a:r>
              <a:rPr kumimoji="0" lang="en-US" altLang="en-US" sz="28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kematangan, kejenuhan, penurunan</a:t>
            </a: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 startAt="3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Tempat </a:t>
            </a:r>
            <a:r>
              <a:rPr kumimoji="0" lang="en-US" altLang="en-US" sz="2800" b="1" i="1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(Place)</a:t>
            </a: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800" smtClean="0"/>
              <a:t>	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Saluran distribusi, tempat usaha, tata letak</a:t>
            </a: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 startAt="4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 </a:t>
            </a:r>
            <a:r>
              <a:rPr kumimoji="0" lang="en-US" altLang="en-US" sz="2800" b="1" i="1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(Price)</a:t>
            </a: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Penetration, skiming, sliding down, Follow-the leader-pricing.</a:t>
            </a: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 startAt="5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Promosi </a:t>
            </a:r>
            <a:r>
              <a:rPr kumimoji="0" lang="en-US" altLang="en-US" sz="2800" b="1" i="1" u="none" strike="noStrike" kern="1200" cap="none" spc="0" normalizeH="0" baseline="0" noProof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(Promotion)</a:t>
            </a: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Iklan, Sales promosi, dll</a:t>
            </a:r>
          </a:p>
          <a:p>
            <a:pPr marL="533400" marR="0" lvl="0" indent="-533400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Potensi Pasar</a:t>
            </a:r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200400" y="1066800"/>
            <a:ext cx="5029200" cy="5029200"/>
          </a:xfrm>
          <a:prstGeom prst="ellipse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solidFill>
              <a:srgbClr val="3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e 4"/>
          <p:cNvSpPr/>
          <p:nvPr/>
        </p:nvSpPr>
        <p:spPr>
          <a:xfrm>
            <a:off x="3352800" y="1371600"/>
            <a:ext cx="5029200" cy="5029200"/>
          </a:xfrm>
          <a:prstGeom prst="pie">
            <a:avLst>
              <a:gd name="adj1" fmla="val 2692763"/>
              <a:gd name="adj2" fmla="val 5201150"/>
            </a:avLst>
          </a:prstGeom>
          <a:solidFill>
            <a:srgbClr val="640000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Pie 5"/>
          <p:cNvSpPr/>
          <p:nvPr/>
        </p:nvSpPr>
        <p:spPr>
          <a:xfrm>
            <a:off x="3200400" y="1066800"/>
            <a:ext cx="5029200" cy="5029200"/>
          </a:xfrm>
          <a:prstGeom prst="pie">
            <a:avLst>
              <a:gd name="adj1" fmla="val 5160439"/>
              <a:gd name="adj2" fmla="val 8121305"/>
            </a:avLst>
          </a:prstGeom>
          <a:solidFill>
            <a:schemeClr val="bg1">
              <a:lumMod val="95000"/>
            </a:schemeClr>
          </a:solidFill>
          <a:ln>
            <a:solidFill>
              <a:srgbClr val="3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Pie 6"/>
          <p:cNvSpPr/>
          <p:nvPr/>
        </p:nvSpPr>
        <p:spPr>
          <a:xfrm>
            <a:off x="3200400" y="1066800"/>
            <a:ext cx="5029200" cy="5029200"/>
          </a:xfrm>
          <a:prstGeom prst="pie">
            <a:avLst>
              <a:gd name="adj1" fmla="val 8049484"/>
              <a:gd name="adj2" fmla="val 12946582"/>
            </a:avLst>
          </a:prstGeom>
          <a:solidFill>
            <a:schemeClr val="bg2"/>
          </a:solidFill>
          <a:ln>
            <a:solidFill>
              <a:srgbClr val="3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Pie 7"/>
          <p:cNvSpPr/>
          <p:nvPr/>
        </p:nvSpPr>
        <p:spPr>
          <a:xfrm>
            <a:off x="3200400" y="1066800"/>
            <a:ext cx="5029200" cy="5029200"/>
          </a:xfrm>
          <a:prstGeom prst="pie">
            <a:avLst>
              <a:gd name="adj1" fmla="val 18851711"/>
              <a:gd name="adj2" fmla="val 2721533"/>
            </a:avLst>
          </a:prstGeom>
          <a:solidFill>
            <a:schemeClr val="bg2">
              <a:lumMod val="90000"/>
            </a:schemeClr>
          </a:solidFill>
          <a:ln>
            <a:solidFill>
              <a:srgbClr val="3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Pie 8"/>
          <p:cNvSpPr/>
          <p:nvPr/>
        </p:nvSpPr>
        <p:spPr>
          <a:xfrm>
            <a:off x="3200400" y="1066800"/>
            <a:ext cx="5029200" cy="5029200"/>
          </a:xfrm>
          <a:prstGeom prst="pie">
            <a:avLst>
              <a:gd name="adj1" fmla="val 12951540"/>
              <a:gd name="adj2" fmla="val 18860074"/>
            </a:avLst>
          </a:prstGeom>
          <a:solidFill>
            <a:schemeClr val="bg2">
              <a:lumMod val="75000"/>
            </a:schemeClr>
          </a:solidFill>
          <a:ln>
            <a:solidFill>
              <a:srgbClr val="3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ight Arrow Callout 13"/>
          <p:cNvSpPr/>
          <p:nvPr/>
        </p:nvSpPr>
        <p:spPr>
          <a:xfrm>
            <a:off x="533400" y="1905000"/>
            <a:ext cx="2590800" cy="3352800"/>
          </a:xfrm>
          <a:prstGeom prst="rightArrowCallout">
            <a:avLst>
              <a:gd name="adj1" fmla="val 84000"/>
              <a:gd name="adj2" fmla="val 49580"/>
              <a:gd name="adj3" fmla="val 17286"/>
              <a:gd name="adj4" fmla="val 76632"/>
            </a:avLst>
          </a:prstGeom>
          <a:gradFill>
            <a:gsLst>
              <a:gs pos="0">
                <a:schemeClr val="bg2">
                  <a:lumMod val="90000"/>
                </a:schemeClr>
              </a:gs>
              <a:gs pos="50000">
                <a:schemeClr val="bg1">
                  <a:lumMod val="95000"/>
                </a:schemeClr>
              </a:gs>
              <a:gs pos="100000">
                <a:schemeClr val="bg2"/>
              </a:gs>
            </a:gsLst>
            <a:lin ang="5400000" scaled="1"/>
          </a:gradFill>
          <a:ln>
            <a:solidFill>
              <a:srgbClr val="6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smtClean="0">
                <a:solidFill>
                  <a:srgbClr val="320000"/>
                </a:solidFill>
              </a:rPr>
              <a:t>Potensi</a:t>
            </a:r>
          </a:p>
          <a:p>
            <a:pPr algn="ctr"/>
            <a:r>
              <a:rPr lang="en-US" sz="2400" b="1" smtClean="0">
                <a:solidFill>
                  <a:srgbClr val="320000"/>
                </a:solidFill>
              </a:rPr>
              <a:t>Market 100%</a:t>
            </a:r>
          </a:p>
          <a:p>
            <a:pPr algn="ctr"/>
            <a:r>
              <a:rPr lang="en-US" sz="2400" b="1" smtClean="0">
                <a:solidFill>
                  <a:srgbClr val="320000"/>
                </a:solidFill>
              </a:rPr>
              <a:t>=</a:t>
            </a:r>
          </a:p>
          <a:p>
            <a:pPr algn="ctr"/>
            <a:r>
              <a:rPr lang="en-US" sz="2400" b="1" smtClean="0">
                <a:solidFill>
                  <a:srgbClr val="320000"/>
                </a:solidFill>
              </a:rPr>
              <a:t>1.000.000</a:t>
            </a:r>
          </a:p>
          <a:p>
            <a:pPr algn="ctr"/>
            <a:r>
              <a:rPr lang="en-US" sz="2400" b="1" smtClean="0">
                <a:solidFill>
                  <a:srgbClr val="320000"/>
                </a:solidFill>
              </a:rPr>
              <a:t>unit</a:t>
            </a:r>
          </a:p>
          <a:p>
            <a:pPr algn="ctr"/>
            <a:endParaRPr lang="en-US" sz="2400"/>
          </a:p>
        </p:txBody>
      </p:sp>
      <p:sp>
        <p:nvSpPr>
          <p:cNvPr id="15" name="Text Box 49"/>
          <p:cNvSpPr txBox="1">
            <a:spLocks noChangeArrowheads="1"/>
          </p:cNvSpPr>
          <p:nvPr/>
        </p:nvSpPr>
        <p:spPr bwMode="auto">
          <a:xfrm>
            <a:off x="4800600" y="1566862"/>
            <a:ext cx="16764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b="1"/>
              <a:t>Pesaing A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b="1" smtClean="0"/>
              <a:t>30% </a:t>
            </a:r>
            <a:r>
              <a:rPr lang="en-US" altLang="en-US" b="1"/>
              <a:t>= </a:t>
            </a:r>
            <a:r>
              <a:rPr lang="en-US" altLang="en-US" b="1" smtClean="0"/>
              <a:t>300.000 </a:t>
            </a:r>
            <a:r>
              <a:rPr lang="en-US" altLang="en-US" b="1"/>
              <a:t>unit</a:t>
            </a:r>
          </a:p>
        </p:txBody>
      </p:sp>
      <p:sp>
        <p:nvSpPr>
          <p:cNvPr id="16" name="Text Box 50"/>
          <p:cNvSpPr txBox="1">
            <a:spLocks noChangeArrowheads="1"/>
          </p:cNvSpPr>
          <p:nvPr/>
        </p:nvSpPr>
        <p:spPr bwMode="auto">
          <a:xfrm>
            <a:off x="6477000" y="3124200"/>
            <a:ext cx="15843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b="1"/>
              <a:t>Pesaing B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b="1"/>
              <a:t>25% = 250.000 unit</a:t>
            </a:r>
          </a:p>
        </p:txBody>
      </p:sp>
      <p:sp>
        <p:nvSpPr>
          <p:cNvPr id="17" name="Text Box 51"/>
          <p:cNvSpPr txBox="1">
            <a:spLocks noChangeArrowheads="1"/>
          </p:cNvSpPr>
          <p:nvPr/>
        </p:nvSpPr>
        <p:spPr bwMode="auto">
          <a:xfrm>
            <a:off x="4343400" y="4724400"/>
            <a:ext cx="14478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b="1"/>
              <a:t>Pesaing C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b="1"/>
              <a:t>15</a:t>
            </a:r>
            <a:r>
              <a:rPr lang="en-US" altLang="en-US" b="1" smtClean="0"/>
              <a:t>% = </a:t>
            </a:r>
            <a:r>
              <a:rPr lang="en-US" altLang="en-US" b="1"/>
              <a:t>150.000 unit</a:t>
            </a:r>
          </a:p>
        </p:txBody>
      </p:sp>
      <p:sp>
        <p:nvSpPr>
          <p:cNvPr id="18" name="Text Box 52"/>
          <p:cNvSpPr txBox="1">
            <a:spLocks noChangeArrowheads="1"/>
          </p:cNvSpPr>
          <p:nvPr/>
        </p:nvSpPr>
        <p:spPr bwMode="auto">
          <a:xfrm>
            <a:off x="3454400" y="3206859"/>
            <a:ext cx="15748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altLang="en-US" b="1"/>
              <a:t>Pesaing D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b="1" smtClean="0"/>
              <a:t>20% </a:t>
            </a:r>
            <a:r>
              <a:rPr lang="en-US" altLang="en-US" b="1"/>
              <a:t>= </a:t>
            </a:r>
            <a:r>
              <a:rPr lang="en-US" altLang="en-US" b="1" smtClean="0"/>
              <a:t>200.000 </a:t>
            </a:r>
            <a:r>
              <a:rPr lang="en-US" altLang="en-US" b="1"/>
              <a:t>unit</a:t>
            </a:r>
          </a:p>
        </p:txBody>
      </p:sp>
      <p:sp>
        <p:nvSpPr>
          <p:cNvPr id="19" name="Text Box 53"/>
          <p:cNvSpPr txBox="1">
            <a:spLocks noChangeArrowheads="1"/>
          </p:cNvSpPr>
          <p:nvPr/>
        </p:nvSpPr>
        <p:spPr bwMode="auto">
          <a:xfrm>
            <a:off x="5969000" y="4876800"/>
            <a:ext cx="1295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b="1" i="1">
                <a:solidFill>
                  <a:schemeClr val="bg2"/>
                </a:solidFill>
              </a:rPr>
              <a:t>Market share 10% </a:t>
            </a:r>
            <a:r>
              <a:rPr lang="en-US" altLang="en-US" b="1" i="1" smtClean="0">
                <a:solidFill>
                  <a:schemeClr val="bg2"/>
                </a:solidFill>
              </a:rPr>
              <a:t>= 100.000 unit</a:t>
            </a:r>
            <a:endParaRPr lang="en-US" altLang="en-US" b="1" i="1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  <p:bldP spid="7" grpId="0" animBg="1"/>
      <p:bldP spid="8" grpId="0" animBg="1"/>
      <p:bldP spid="9" grpId="0" animBg="1"/>
      <p:bldP spid="14" grpId="0" animBg="1"/>
      <p:bldP spid="15" grpId="0"/>
      <p:bldP spid="16" grpId="0"/>
      <p:bldP spid="17" grpId="1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Target Penjualan dan Pangsa Pasar</a:t>
            </a:r>
            <a:endParaRPr lang="en-US" sz="320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" y="949908"/>
          <a:ext cx="8762999" cy="5441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1371600"/>
                <a:gridCol w="1371600"/>
                <a:gridCol w="1524000"/>
                <a:gridCol w="2057400"/>
                <a:gridCol w="1676399"/>
              </a:tblGrid>
              <a:tr h="107084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Bulan</a:t>
                      </a:r>
                      <a:endParaRPr lang="en-US" dirty="0" smtClean="0"/>
                    </a:p>
                    <a:p>
                      <a:pPr algn="ctr"/>
                      <a:r>
                        <a:rPr lang="en-US" dirty="0" smtClean="0">
                          <a:solidFill>
                            <a:srgbClr val="FFFF99"/>
                          </a:solidFill>
                        </a:rPr>
                        <a:t>a</a:t>
                      </a:r>
                      <a:endParaRPr lang="en-US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solidFill>
                      <a:srgbClr val="32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Permintaan</a:t>
                      </a:r>
                      <a:endParaRPr lang="en-US" dirty="0" smtClean="0"/>
                    </a:p>
                    <a:p>
                      <a:pPr algn="ctr"/>
                      <a:r>
                        <a:rPr lang="en-US" smtClean="0">
                          <a:solidFill>
                            <a:srgbClr val="FFFF99"/>
                          </a:solidFill>
                        </a:rPr>
                        <a:t>b</a:t>
                      </a:r>
                      <a:endParaRPr lang="en-US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solidFill>
                      <a:srgbClr val="32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Penawaran</a:t>
                      </a:r>
                      <a:endParaRPr lang="en-US" dirty="0" smtClean="0"/>
                    </a:p>
                    <a:p>
                      <a:pPr algn="ctr"/>
                      <a:r>
                        <a:rPr lang="en-US" smtClean="0">
                          <a:solidFill>
                            <a:srgbClr val="FFFF99"/>
                          </a:solidFill>
                        </a:rPr>
                        <a:t>c</a:t>
                      </a:r>
                      <a:endParaRPr lang="en-US" dirty="0">
                        <a:solidFill>
                          <a:srgbClr val="FFFF99"/>
                        </a:solidFill>
                      </a:endParaRPr>
                    </a:p>
                  </a:txBody>
                  <a:tcPr>
                    <a:solidFill>
                      <a:srgbClr val="32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Peluang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Pasar</a:t>
                      </a:r>
                      <a:endParaRPr lang="en-US" dirty="0" smtClean="0"/>
                    </a:p>
                    <a:p>
                      <a:pPr algn="ctr"/>
                      <a:r>
                        <a:rPr lang="en-US" smtClean="0">
                          <a:solidFill>
                            <a:srgbClr val="FFFF99"/>
                          </a:solidFill>
                        </a:rPr>
                        <a:t>d</a:t>
                      </a:r>
                      <a:endParaRPr lang="en-US" dirty="0" smtClean="0">
                        <a:solidFill>
                          <a:srgbClr val="FFFF99"/>
                        </a:solidFill>
                      </a:endParaRPr>
                    </a:p>
                    <a:p>
                      <a:pPr algn="ctr"/>
                      <a:r>
                        <a:rPr lang="en-US" smtClean="0"/>
                        <a:t>( b-c 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>
                    <a:solidFill>
                      <a:srgbClr val="32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err="1" smtClean="0"/>
                        <a:t>Rencana</a:t>
                      </a:r>
                      <a:r>
                        <a:rPr lang="en-US" baseline="0" smtClean="0"/>
                        <a:t>  P</a:t>
                      </a:r>
                      <a:r>
                        <a:rPr lang="en-US" smtClean="0"/>
                        <a:t>enjualan</a:t>
                      </a:r>
                      <a:endParaRPr lang="en-US" dirty="0" smtClean="0"/>
                    </a:p>
                    <a:p>
                      <a:pPr algn="ctr"/>
                      <a:r>
                        <a:rPr lang="en-US" smtClean="0"/>
                        <a:t>      </a:t>
                      </a:r>
                      <a:r>
                        <a:rPr lang="en-US" smtClean="0">
                          <a:solidFill>
                            <a:srgbClr val="FFFF99"/>
                          </a:solidFill>
                        </a:rPr>
                        <a:t>e</a:t>
                      </a:r>
                      <a:r>
                        <a:rPr lang="en-US" smtClean="0"/>
                        <a:t>  </a:t>
                      </a:r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</a:txBody>
                  <a:tcPr>
                    <a:solidFill>
                      <a:srgbClr val="32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Pangsa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pasar</a:t>
                      </a:r>
                      <a:endParaRPr lang="en-US" dirty="0" smtClean="0"/>
                    </a:p>
                    <a:p>
                      <a:pPr algn="ctr"/>
                      <a:r>
                        <a:rPr lang="en-US" smtClean="0">
                          <a:solidFill>
                            <a:srgbClr val="FFFF99"/>
                          </a:solidFill>
                        </a:rPr>
                        <a:t>f</a:t>
                      </a:r>
                      <a:endParaRPr lang="en-US" dirty="0" smtClean="0">
                        <a:solidFill>
                          <a:srgbClr val="FFFF99"/>
                        </a:solidFill>
                      </a:endParaRPr>
                    </a:p>
                    <a:p>
                      <a:pPr algn="ctr"/>
                      <a:r>
                        <a:rPr lang="en-US" smtClean="0"/>
                        <a:t>(e/b x </a:t>
                      </a:r>
                      <a:r>
                        <a:rPr lang="en-US" dirty="0" smtClean="0"/>
                        <a:t>100%)</a:t>
                      </a:r>
                      <a:endParaRPr lang="en-US" dirty="0"/>
                    </a:p>
                  </a:txBody>
                  <a:tcPr>
                    <a:solidFill>
                      <a:srgbClr val="320000"/>
                    </a:solidFill>
                  </a:tcPr>
                </a:tc>
              </a:tr>
              <a:tr h="74073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 smtClean="0"/>
                        <a:t>   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808068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073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4073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073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mtClean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9939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mtClean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Arrow Connector 4"/>
          <p:cNvCxnSpPr>
            <a:stCxn id="8" idx="3"/>
            <a:endCxn id="9" idx="1"/>
          </p:cNvCxnSpPr>
          <p:nvPr/>
        </p:nvCxnSpPr>
        <p:spPr>
          <a:xfrm>
            <a:off x="4998720" y="2423160"/>
            <a:ext cx="792480" cy="1786"/>
          </a:xfrm>
          <a:prstGeom prst="straightConnector1">
            <a:avLst/>
          </a:prstGeom>
          <a:ln w="38100">
            <a:solidFill>
              <a:srgbClr val="C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9" idx="3"/>
            <a:endCxn id="11" idx="1"/>
          </p:cNvCxnSpPr>
          <p:nvPr/>
        </p:nvCxnSpPr>
        <p:spPr>
          <a:xfrm flipV="1">
            <a:off x="6797040" y="2423160"/>
            <a:ext cx="899160" cy="1786"/>
          </a:xfrm>
          <a:prstGeom prst="straightConnector1">
            <a:avLst/>
          </a:prstGeom>
          <a:ln w="38100">
            <a:solidFill>
              <a:srgbClr val="C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362200" y="2103120"/>
            <a:ext cx="11887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mtClean="0"/>
              <a:t>900.000</a:t>
            </a:r>
          </a:p>
          <a:p>
            <a:pPr algn="ctr" eaLnBrk="1" hangingPunct="1"/>
            <a:r>
              <a:rPr lang="en-US" altLang="en-US" smtClean="0">
                <a:solidFill>
                  <a:srgbClr val="FF0000"/>
                </a:solidFill>
              </a:rPr>
              <a:t>( </a:t>
            </a:r>
            <a:r>
              <a:rPr lang="en-US" altLang="en-US">
                <a:solidFill>
                  <a:srgbClr val="FF0000"/>
                </a:solidFill>
              </a:rPr>
              <a:t>90%)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10000" y="2103120"/>
            <a:ext cx="1188720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mtClean="0"/>
              <a:t>100.000</a:t>
            </a:r>
          </a:p>
          <a:p>
            <a:pPr algn="ctr" eaLnBrk="1" hangingPunct="1"/>
            <a:r>
              <a:rPr lang="en-US" altLang="en-US" smtClean="0">
                <a:solidFill>
                  <a:srgbClr val="FF0000"/>
                </a:solidFill>
              </a:rPr>
              <a:t>(10</a:t>
            </a:r>
            <a:r>
              <a:rPr lang="en-US" altLang="en-US">
                <a:solidFill>
                  <a:srgbClr val="FF0000"/>
                </a:solidFill>
              </a:rPr>
              <a:t>%)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791200" y="2240280"/>
            <a:ext cx="10058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  50.000   </a:t>
            </a:r>
          </a:p>
        </p:txBody>
      </p:sp>
      <p:sp>
        <p:nvSpPr>
          <p:cNvPr id="10" name="TextBox 17"/>
          <p:cNvSpPr txBox="1">
            <a:spLocks noChangeArrowheads="1"/>
          </p:cNvSpPr>
          <p:nvPr/>
        </p:nvSpPr>
        <p:spPr bwMode="auto">
          <a:xfrm>
            <a:off x="7467600" y="1905000"/>
            <a:ext cx="1447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n-US" altLang="en-US" sz="140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696200" y="2240280"/>
            <a:ext cx="9144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5%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990600" y="2834640"/>
            <a:ext cx="1188720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mtClean="0"/>
              <a:t>1.100.000</a:t>
            </a:r>
          </a:p>
          <a:p>
            <a:pPr algn="ctr" eaLnBrk="1" hangingPunct="1"/>
            <a:r>
              <a:rPr lang="en-US" altLang="en-US" smtClean="0">
                <a:solidFill>
                  <a:srgbClr val="FF0000"/>
                </a:solidFill>
              </a:rPr>
              <a:t>(100</a:t>
            </a:r>
            <a:r>
              <a:rPr lang="en-US" altLang="en-US">
                <a:solidFill>
                  <a:srgbClr val="FF0000"/>
                </a:solidFill>
              </a:rPr>
              <a:t>%)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90600" y="3627120"/>
            <a:ext cx="1188720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mtClean="0"/>
              <a:t>1.210.000</a:t>
            </a:r>
          </a:p>
          <a:p>
            <a:pPr algn="ctr" eaLnBrk="1" hangingPunct="1"/>
            <a:r>
              <a:rPr lang="en-US" altLang="en-US" smtClean="0">
                <a:solidFill>
                  <a:srgbClr val="FF0000"/>
                </a:solidFill>
              </a:rPr>
              <a:t>(100</a:t>
            </a:r>
            <a:r>
              <a:rPr lang="en-US" altLang="en-US">
                <a:solidFill>
                  <a:srgbClr val="FF0000"/>
                </a:solidFill>
              </a:rPr>
              <a:t>%)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362200" y="2834640"/>
            <a:ext cx="11887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mtClean="0"/>
              <a:t>880.00)</a:t>
            </a:r>
          </a:p>
          <a:p>
            <a:pPr algn="ctr" eaLnBrk="1" hangingPunct="1"/>
            <a:r>
              <a:rPr lang="en-US" altLang="en-US" smtClean="0">
                <a:solidFill>
                  <a:srgbClr val="FF0000"/>
                </a:solidFill>
              </a:rPr>
              <a:t>(80</a:t>
            </a:r>
            <a:r>
              <a:rPr lang="en-US" altLang="en-US">
                <a:solidFill>
                  <a:srgbClr val="FF0000"/>
                </a:solidFill>
              </a:rPr>
              <a:t>%)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362200" y="3630168"/>
            <a:ext cx="11887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mtClean="0"/>
              <a:t>1.028.500</a:t>
            </a:r>
          </a:p>
          <a:p>
            <a:pPr algn="ctr" eaLnBrk="1" hangingPunct="1"/>
            <a:r>
              <a:rPr lang="en-US" altLang="en-US" smtClean="0">
                <a:solidFill>
                  <a:srgbClr val="FF0000"/>
                </a:solidFill>
              </a:rPr>
              <a:t>(85</a:t>
            </a:r>
            <a:r>
              <a:rPr lang="en-US" altLang="en-US">
                <a:solidFill>
                  <a:srgbClr val="FF0000"/>
                </a:solidFill>
              </a:rPr>
              <a:t>%)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362200" y="4370832"/>
            <a:ext cx="1188720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mtClean="0"/>
              <a:t>1.197.900</a:t>
            </a:r>
          </a:p>
          <a:p>
            <a:pPr algn="ctr" eaLnBrk="1" hangingPunct="1"/>
            <a:r>
              <a:rPr lang="en-US" altLang="en-US" smtClean="0">
                <a:solidFill>
                  <a:srgbClr val="FF0000"/>
                </a:solidFill>
              </a:rPr>
              <a:t>(90</a:t>
            </a:r>
            <a:r>
              <a:rPr lang="en-US" altLang="en-US">
                <a:solidFill>
                  <a:srgbClr val="FF0000"/>
                </a:solidFill>
              </a:rPr>
              <a:t>%)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810000" y="2834640"/>
            <a:ext cx="1188720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mtClean="0"/>
              <a:t>220.000</a:t>
            </a:r>
          </a:p>
          <a:p>
            <a:pPr algn="ctr" eaLnBrk="1" hangingPunct="1"/>
            <a:r>
              <a:rPr lang="en-US" altLang="en-US" smtClean="0">
                <a:solidFill>
                  <a:srgbClr val="FF0000"/>
                </a:solidFill>
              </a:rPr>
              <a:t>(20</a:t>
            </a:r>
            <a:r>
              <a:rPr lang="en-US" altLang="en-US">
                <a:solidFill>
                  <a:srgbClr val="FF0000"/>
                </a:solidFill>
              </a:rPr>
              <a:t>%)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810000" y="3630168"/>
            <a:ext cx="1188720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mtClean="0"/>
              <a:t>181.500</a:t>
            </a:r>
          </a:p>
          <a:p>
            <a:pPr algn="ctr" eaLnBrk="1" hangingPunct="1"/>
            <a:r>
              <a:rPr lang="en-US" altLang="en-US" smtClean="0">
                <a:solidFill>
                  <a:srgbClr val="FF0000"/>
                </a:solidFill>
              </a:rPr>
              <a:t>(15</a:t>
            </a:r>
            <a:r>
              <a:rPr lang="en-US" altLang="en-US">
                <a:solidFill>
                  <a:srgbClr val="FF0000"/>
                </a:solidFill>
              </a:rPr>
              <a:t>%)</a:t>
            </a:r>
          </a:p>
        </p:txBody>
      </p:sp>
      <p:cxnSp>
        <p:nvCxnSpPr>
          <p:cNvPr id="19" name="Straight Arrow Connector 18"/>
          <p:cNvCxnSpPr>
            <a:stCxn id="17" idx="3"/>
            <a:endCxn id="29" idx="1"/>
          </p:cNvCxnSpPr>
          <p:nvPr/>
        </p:nvCxnSpPr>
        <p:spPr>
          <a:xfrm>
            <a:off x="4998720" y="3154680"/>
            <a:ext cx="792480" cy="1786"/>
          </a:xfrm>
          <a:prstGeom prst="straightConnector1">
            <a:avLst/>
          </a:prstGeom>
          <a:ln w="38100">
            <a:solidFill>
              <a:srgbClr val="C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8" idx="3"/>
            <a:endCxn id="30" idx="1"/>
          </p:cNvCxnSpPr>
          <p:nvPr/>
        </p:nvCxnSpPr>
        <p:spPr>
          <a:xfrm>
            <a:off x="4998720" y="3950208"/>
            <a:ext cx="792480" cy="1786"/>
          </a:xfrm>
          <a:prstGeom prst="straightConnector1">
            <a:avLst/>
          </a:prstGeom>
          <a:ln w="38100">
            <a:solidFill>
              <a:srgbClr val="C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362200" y="5120640"/>
            <a:ext cx="1188720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mtClean="0"/>
              <a:t>1.390.895</a:t>
            </a:r>
          </a:p>
          <a:p>
            <a:pPr algn="ctr" eaLnBrk="1" hangingPunct="1"/>
            <a:r>
              <a:rPr lang="en-US" altLang="en-US" smtClean="0">
                <a:solidFill>
                  <a:srgbClr val="FF0000"/>
                </a:solidFill>
              </a:rPr>
              <a:t>(95</a:t>
            </a:r>
            <a:r>
              <a:rPr lang="en-US" altLang="en-US">
                <a:solidFill>
                  <a:srgbClr val="FF0000"/>
                </a:solidFill>
              </a:rPr>
              <a:t>%)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362200" y="5815584"/>
            <a:ext cx="11887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mtClean="0"/>
              <a:t>1.449.459</a:t>
            </a:r>
          </a:p>
          <a:p>
            <a:pPr algn="ctr" eaLnBrk="1" hangingPunct="1"/>
            <a:r>
              <a:rPr lang="en-US" altLang="en-US" smtClean="0">
                <a:solidFill>
                  <a:srgbClr val="FF0000"/>
                </a:solidFill>
              </a:rPr>
              <a:t>(100</a:t>
            </a:r>
            <a:r>
              <a:rPr lang="en-US" altLang="en-US">
                <a:solidFill>
                  <a:srgbClr val="FF0000"/>
                </a:solidFill>
              </a:rPr>
              <a:t>%)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990600" y="4370832"/>
            <a:ext cx="1188720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mtClean="0"/>
              <a:t>1.331.000</a:t>
            </a:r>
          </a:p>
          <a:p>
            <a:pPr algn="ctr" eaLnBrk="1" hangingPunct="1"/>
            <a:r>
              <a:rPr lang="en-US" altLang="en-US" smtClean="0">
                <a:solidFill>
                  <a:srgbClr val="FF0000"/>
                </a:solidFill>
              </a:rPr>
              <a:t>(100</a:t>
            </a:r>
            <a:r>
              <a:rPr lang="en-US" altLang="en-US">
                <a:solidFill>
                  <a:srgbClr val="FF0000"/>
                </a:solidFill>
              </a:rPr>
              <a:t>%)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990600" y="5120640"/>
            <a:ext cx="1188720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mtClean="0"/>
              <a:t>1.464.100</a:t>
            </a:r>
          </a:p>
          <a:p>
            <a:pPr algn="ctr" eaLnBrk="1" hangingPunct="1"/>
            <a:r>
              <a:rPr lang="en-US" altLang="en-US" smtClean="0">
                <a:solidFill>
                  <a:srgbClr val="FF0000"/>
                </a:solidFill>
              </a:rPr>
              <a:t>(100</a:t>
            </a:r>
            <a:r>
              <a:rPr lang="en-US" altLang="en-US">
                <a:solidFill>
                  <a:srgbClr val="FF0000"/>
                </a:solidFill>
              </a:rPr>
              <a:t>%)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990600" y="5815584"/>
            <a:ext cx="1188720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mtClean="0"/>
              <a:t>1.610.510</a:t>
            </a:r>
          </a:p>
          <a:p>
            <a:pPr algn="ctr" eaLnBrk="1" hangingPunct="1"/>
            <a:r>
              <a:rPr lang="en-US" altLang="en-US" smtClean="0">
                <a:solidFill>
                  <a:srgbClr val="FF0000"/>
                </a:solidFill>
              </a:rPr>
              <a:t>(100</a:t>
            </a:r>
            <a:r>
              <a:rPr lang="en-US" altLang="en-US">
                <a:solidFill>
                  <a:srgbClr val="FF0000"/>
                </a:solidFill>
              </a:rPr>
              <a:t>%)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810000" y="4370832"/>
            <a:ext cx="11887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mtClean="0"/>
              <a:t>133.100</a:t>
            </a:r>
          </a:p>
          <a:p>
            <a:pPr algn="ctr" eaLnBrk="1" hangingPunct="1"/>
            <a:r>
              <a:rPr lang="en-US" altLang="en-US" smtClean="0">
                <a:solidFill>
                  <a:srgbClr val="FF0000"/>
                </a:solidFill>
              </a:rPr>
              <a:t>(10</a:t>
            </a:r>
            <a:r>
              <a:rPr lang="en-US" altLang="en-US">
                <a:solidFill>
                  <a:srgbClr val="FF0000"/>
                </a:solidFill>
              </a:rPr>
              <a:t>%)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810000" y="5120640"/>
            <a:ext cx="11887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mtClean="0"/>
              <a:t>73.205</a:t>
            </a:r>
          </a:p>
          <a:p>
            <a:pPr algn="ctr" eaLnBrk="1" hangingPunct="1"/>
            <a:r>
              <a:rPr lang="en-US" altLang="en-US" smtClean="0">
                <a:solidFill>
                  <a:srgbClr val="FF0000"/>
                </a:solidFill>
              </a:rPr>
              <a:t>(5</a:t>
            </a:r>
            <a:r>
              <a:rPr lang="en-US" altLang="en-US">
                <a:solidFill>
                  <a:srgbClr val="FF0000"/>
                </a:solidFill>
              </a:rPr>
              <a:t>%)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3810000" y="5815584"/>
            <a:ext cx="11887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mtClean="0"/>
              <a:t>161.051</a:t>
            </a:r>
          </a:p>
          <a:p>
            <a:pPr algn="ctr" eaLnBrk="1" hangingPunct="1"/>
            <a:r>
              <a:rPr lang="en-US" altLang="en-US" smtClean="0">
                <a:solidFill>
                  <a:srgbClr val="FF0000"/>
                </a:solidFill>
              </a:rPr>
              <a:t>(10</a:t>
            </a:r>
            <a:r>
              <a:rPr lang="en-US" altLang="en-US">
                <a:solidFill>
                  <a:srgbClr val="FF0000"/>
                </a:solidFill>
              </a:rPr>
              <a:t>%)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791200" y="2971800"/>
            <a:ext cx="10058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 110.000   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791200" y="3767328"/>
            <a:ext cx="10058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145.200   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7696200" y="2980944"/>
            <a:ext cx="9144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10%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7620000" y="3767328"/>
            <a:ext cx="9144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12%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791200" y="4495800"/>
            <a:ext cx="10058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 133.100   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7620000" y="4498848"/>
            <a:ext cx="9144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altLang="en-US">
                <a:solidFill>
                  <a:srgbClr val="FF0000"/>
                </a:solidFill>
              </a:rPr>
              <a:t>10%</a:t>
            </a: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7620000" y="5257800"/>
            <a:ext cx="9144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altLang="en-US" smtClean="0">
                <a:solidFill>
                  <a:srgbClr val="FF0000"/>
                </a:solidFill>
              </a:rPr>
              <a:t>5</a:t>
            </a:r>
            <a:r>
              <a:rPr lang="en-US" altLang="en-US">
                <a:solidFill>
                  <a:srgbClr val="FF0000"/>
                </a:solidFill>
              </a:rPr>
              <a:t>%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791200" y="5257800"/>
            <a:ext cx="10058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   73.205   </a:t>
            </a: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791200" y="5943600"/>
            <a:ext cx="10058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 eaLnBrk="1" hangingPunct="1"/>
            <a:r>
              <a:rPr lang="en-US" altLang="en-US" smtClean="0">
                <a:solidFill>
                  <a:srgbClr val="FF0000"/>
                </a:solidFill>
              </a:rPr>
              <a:t>161.051</a:t>
            </a:r>
            <a:endParaRPr lang="en-US" altLang="en-US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7620000" y="5943599"/>
            <a:ext cx="91440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1" hangingPunct="1"/>
            <a:r>
              <a:rPr lang="en-US" altLang="en-US" smtClean="0">
                <a:solidFill>
                  <a:srgbClr val="FF0000"/>
                </a:solidFill>
              </a:rPr>
              <a:t>10</a:t>
            </a:r>
            <a:r>
              <a:rPr lang="en-US" altLang="en-US">
                <a:solidFill>
                  <a:srgbClr val="FF0000"/>
                </a:solidFill>
              </a:rPr>
              <a:t>%</a:t>
            </a:r>
          </a:p>
        </p:txBody>
      </p:sp>
      <p:cxnSp>
        <p:nvCxnSpPr>
          <p:cNvPr id="39" name="Straight Arrow Connector 38"/>
          <p:cNvCxnSpPr>
            <a:stCxn id="29" idx="3"/>
            <a:endCxn id="31" idx="1"/>
          </p:cNvCxnSpPr>
          <p:nvPr/>
        </p:nvCxnSpPr>
        <p:spPr>
          <a:xfrm>
            <a:off x="6797040" y="3156466"/>
            <a:ext cx="899160" cy="7358"/>
          </a:xfrm>
          <a:prstGeom prst="straightConnector1">
            <a:avLst/>
          </a:prstGeom>
          <a:ln w="38100">
            <a:solidFill>
              <a:srgbClr val="C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30" idx="3"/>
            <a:endCxn id="32" idx="1"/>
          </p:cNvCxnSpPr>
          <p:nvPr/>
        </p:nvCxnSpPr>
        <p:spPr>
          <a:xfrm flipV="1">
            <a:off x="6797040" y="3950208"/>
            <a:ext cx="822960" cy="1786"/>
          </a:xfrm>
          <a:prstGeom prst="straightConnector1">
            <a:avLst/>
          </a:prstGeom>
          <a:ln w="38100">
            <a:solidFill>
              <a:srgbClr val="C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6" idx="3"/>
            <a:endCxn id="33" idx="1"/>
          </p:cNvCxnSpPr>
          <p:nvPr/>
        </p:nvCxnSpPr>
        <p:spPr>
          <a:xfrm flipV="1">
            <a:off x="4998720" y="4680466"/>
            <a:ext cx="792480" cy="13532"/>
          </a:xfrm>
          <a:prstGeom prst="straightConnector1">
            <a:avLst/>
          </a:prstGeom>
          <a:ln w="38100">
            <a:solidFill>
              <a:srgbClr val="C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7" idx="3"/>
            <a:endCxn id="36" idx="1"/>
          </p:cNvCxnSpPr>
          <p:nvPr/>
        </p:nvCxnSpPr>
        <p:spPr>
          <a:xfrm flipV="1">
            <a:off x="4998720" y="5442466"/>
            <a:ext cx="792480" cy="1340"/>
          </a:xfrm>
          <a:prstGeom prst="straightConnector1">
            <a:avLst/>
          </a:prstGeom>
          <a:ln w="38100">
            <a:solidFill>
              <a:srgbClr val="C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8" idx="3"/>
            <a:endCxn id="37" idx="1"/>
          </p:cNvCxnSpPr>
          <p:nvPr/>
        </p:nvCxnSpPr>
        <p:spPr>
          <a:xfrm flipV="1">
            <a:off x="4998720" y="6128266"/>
            <a:ext cx="792480" cy="10484"/>
          </a:xfrm>
          <a:prstGeom prst="straightConnector1">
            <a:avLst/>
          </a:prstGeom>
          <a:ln w="38100">
            <a:solidFill>
              <a:srgbClr val="C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3" idx="3"/>
            <a:endCxn id="34" idx="1"/>
          </p:cNvCxnSpPr>
          <p:nvPr/>
        </p:nvCxnSpPr>
        <p:spPr>
          <a:xfrm>
            <a:off x="6797040" y="4680466"/>
            <a:ext cx="822960" cy="1262"/>
          </a:xfrm>
          <a:prstGeom prst="straightConnector1">
            <a:avLst/>
          </a:prstGeom>
          <a:ln w="38100">
            <a:solidFill>
              <a:srgbClr val="C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36" idx="3"/>
            <a:endCxn id="35" idx="1"/>
          </p:cNvCxnSpPr>
          <p:nvPr/>
        </p:nvCxnSpPr>
        <p:spPr>
          <a:xfrm flipV="1">
            <a:off x="6797040" y="5440680"/>
            <a:ext cx="822960" cy="1786"/>
          </a:xfrm>
          <a:prstGeom prst="straightConnector1">
            <a:avLst/>
          </a:prstGeom>
          <a:ln w="38100">
            <a:solidFill>
              <a:srgbClr val="C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7" idx="3"/>
            <a:endCxn id="38" idx="1"/>
          </p:cNvCxnSpPr>
          <p:nvPr/>
        </p:nvCxnSpPr>
        <p:spPr>
          <a:xfrm flipV="1">
            <a:off x="6797040" y="6126479"/>
            <a:ext cx="822960" cy="1787"/>
          </a:xfrm>
          <a:prstGeom prst="straightConnector1">
            <a:avLst/>
          </a:prstGeom>
          <a:ln w="38100">
            <a:solidFill>
              <a:srgbClr val="CC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990600" y="2103120"/>
            <a:ext cx="1188720" cy="64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mtClean="0"/>
              <a:t>1.000.000</a:t>
            </a:r>
          </a:p>
          <a:p>
            <a:pPr algn="ctr" eaLnBrk="1" hangingPunct="1"/>
            <a:r>
              <a:rPr lang="en-US" altLang="en-US" smtClean="0">
                <a:solidFill>
                  <a:srgbClr val="FF0000"/>
                </a:solidFill>
              </a:rPr>
              <a:t>(100</a:t>
            </a:r>
            <a:r>
              <a:rPr lang="en-US" altLang="en-US">
                <a:solidFill>
                  <a:srgbClr val="FF0000"/>
                </a:solidFill>
              </a:rPr>
              <a:t>%)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152400" y="2206079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altLang="en-US" sz="2000" b="1" smtClean="0"/>
              <a:t>1</a:t>
            </a:r>
            <a:endParaRPr lang="en-US" altLang="en-US" sz="2000" b="1"/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52400" y="295269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altLang="en-US" sz="2000" b="1" smtClean="0"/>
              <a:t>2</a:t>
            </a:r>
            <a:endParaRPr lang="en-US" altLang="en-US" sz="2000" b="1"/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152400" y="371469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altLang="en-US" sz="2000" b="1" smtClean="0"/>
              <a:t>3</a:t>
            </a:r>
            <a:endParaRPr lang="en-US" altLang="en-US" sz="2000" b="1"/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52400" y="449580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altLang="en-US" sz="2000" b="1" smtClean="0"/>
              <a:t>4</a:t>
            </a:r>
            <a:endParaRPr lang="en-US" altLang="en-US" sz="2000" b="1"/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52400" y="523869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altLang="en-US" sz="2000" b="1" smtClean="0"/>
              <a:t>5</a:t>
            </a:r>
            <a:endParaRPr lang="en-US" altLang="en-US" sz="2000" b="1"/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152400" y="5924490"/>
            <a:ext cx="685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en-US" altLang="en-US" sz="2000" b="1" smtClean="0"/>
              <a:t>6</a:t>
            </a:r>
            <a:endParaRPr lang="en-US" alt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000"/>
                            </p:stCondLst>
                            <p:childTnLst>
                              <p:par>
                                <p:cTn id="8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00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2000"/>
                            </p:stCondLst>
                            <p:childTnLst>
                              <p:par>
                                <p:cTn id="1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3000"/>
                            </p:stCondLst>
                            <p:childTnLst>
                              <p:par>
                                <p:cTn id="1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"/>
                            </p:stCondLst>
                            <p:childTnLst>
                              <p:par>
                                <p:cTn id="1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"/>
                            </p:stCondLst>
                            <p:childTnLst>
                              <p:par>
                                <p:cTn id="1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2000"/>
                            </p:stCondLst>
                            <p:childTnLst>
                              <p:par>
                                <p:cTn id="1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3000"/>
                            </p:stCondLst>
                            <p:childTnLst>
                              <p:par>
                                <p:cTn id="16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1000"/>
                            </p:stCondLst>
                            <p:childTnLst>
                              <p:par>
                                <p:cTn id="1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8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000"/>
                            </p:stCondLst>
                            <p:childTnLst>
                              <p:par>
                                <p:cTn id="18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1000"/>
                            </p:stCondLst>
                            <p:childTnLst>
                              <p:par>
                                <p:cTn id="1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2000"/>
                            </p:stCondLst>
                            <p:childTnLst>
                              <p:par>
                                <p:cTn id="1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3000"/>
                            </p:stCondLst>
                            <p:childTnLst>
                              <p:par>
                                <p:cTn id="1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000"/>
                            </p:stCondLst>
                            <p:childTnLst>
                              <p:par>
                                <p:cTn id="20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4" fill="hold">
                            <p:stCondLst>
                              <p:cond delay="1000"/>
                            </p:stCondLst>
                            <p:childTnLst>
                              <p:par>
                                <p:cTn id="2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7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Saluran Distribusi</a:t>
            </a:r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536575" y="1160462"/>
            <a:ext cx="1368425" cy="1079500"/>
            <a:chOff x="971550" y="1341438"/>
            <a:chExt cx="1368425" cy="1079500"/>
          </a:xfrm>
        </p:grpSpPr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 rot="10800000">
              <a:off x="971550" y="1773238"/>
              <a:ext cx="1368425" cy="6477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210 w 21600"/>
                <a:gd name="T13" fmla="*/ 4182 h 21600"/>
                <a:gd name="T14" fmla="*/ 17390 w 21600"/>
                <a:gd name="T15" fmla="*/ 1741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809" y="21600"/>
                  </a:lnTo>
                  <a:lnTo>
                    <a:pt x="16791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9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258888" y="1981199"/>
              <a:ext cx="79851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 smtClean="0"/>
                <a:t>PABRIK</a:t>
              </a:r>
              <a:endParaRPr lang="en-US" altLang="en-US" sz="1600" b="1"/>
            </a:p>
          </p:txBody>
        </p:sp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1541462" y="1341438"/>
              <a:ext cx="287338" cy="431800"/>
            </a:xfrm>
            <a:prstGeom prst="can">
              <a:avLst>
                <a:gd name="adj" fmla="val 37569"/>
              </a:avLst>
            </a:prstGeom>
            <a:gradFill>
              <a:gsLst>
                <a:gs pos="0">
                  <a:schemeClr val="bg2">
                    <a:lumMod val="9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id-ID" alt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950075" y="1143000"/>
            <a:ext cx="1584325" cy="1100554"/>
            <a:chOff x="2001836" y="1219200"/>
            <a:chExt cx="1584325" cy="1100554"/>
          </a:xfrm>
        </p:grpSpPr>
        <p:sp>
          <p:nvSpPr>
            <p:cNvPr id="9" name="AutoShape 9"/>
            <p:cNvSpPr>
              <a:spLocks noChangeArrowheads="1"/>
            </p:cNvSpPr>
            <p:nvPr/>
          </p:nvSpPr>
          <p:spPr bwMode="auto">
            <a:xfrm>
              <a:off x="2362200" y="1219200"/>
              <a:ext cx="863600" cy="504825"/>
            </a:xfrm>
            <a:prstGeom prst="flowChartExtra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id-ID" altLang="en-US"/>
            </a:p>
          </p:txBody>
        </p:sp>
        <p:sp>
          <p:nvSpPr>
            <p:cNvPr id="10" name="AutoShape 10"/>
            <p:cNvSpPr>
              <a:spLocks noChangeArrowheads="1"/>
            </p:cNvSpPr>
            <p:nvPr/>
          </p:nvSpPr>
          <p:spPr bwMode="auto">
            <a:xfrm rot="10800000">
              <a:off x="2001836" y="1752599"/>
              <a:ext cx="1584325" cy="54927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526 h 21600"/>
                <a:gd name="T14" fmla="*/ 17098 w 21600"/>
                <a:gd name="T15" fmla="*/ 1707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2200275" y="1981200"/>
              <a:ext cx="1143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/>
                <a:t>Konsumen</a:t>
              </a:r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533400" y="2455862"/>
            <a:ext cx="1368425" cy="1079500"/>
            <a:chOff x="971550" y="1341438"/>
            <a:chExt cx="1368425" cy="1079500"/>
          </a:xfrm>
        </p:grpSpPr>
        <p:sp>
          <p:nvSpPr>
            <p:cNvPr id="56" name="AutoShape 5"/>
            <p:cNvSpPr>
              <a:spLocks noChangeArrowheads="1"/>
            </p:cNvSpPr>
            <p:nvPr/>
          </p:nvSpPr>
          <p:spPr bwMode="auto">
            <a:xfrm rot="10800000">
              <a:off x="971550" y="1773238"/>
              <a:ext cx="1368425" cy="6477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210 w 21600"/>
                <a:gd name="T13" fmla="*/ 4182 h 21600"/>
                <a:gd name="T14" fmla="*/ 17390 w 21600"/>
                <a:gd name="T15" fmla="*/ 1741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809" y="21600"/>
                  </a:lnTo>
                  <a:lnTo>
                    <a:pt x="16791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9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Text Box 6"/>
            <p:cNvSpPr txBox="1">
              <a:spLocks noChangeArrowheads="1"/>
            </p:cNvSpPr>
            <p:nvPr/>
          </p:nvSpPr>
          <p:spPr bwMode="auto">
            <a:xfrm>
              <a:off x="1258888" y="1981199"/>
              <a:ext cx="79851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 smtClean="0"/>
                <a:t>PABRIK</a:t>
              </a:r>
              <a:endParaRPr lang="en-US" altLang="en-US" sz="1600" b="1"/>
            </a:p>
          </p:txBody>
        </p:sp>
        <p:sp>
          <p:nvSpPr>
            <p:cNvPr id="58" name="AutoShape 8"/>
            <p:cNvSpPr>
              <a:spLocks noChangeArrowheads="1"/>
            </p:cNvSpPr>
            <p:nvPr/>
          </p:nvSpPr>
          <p:spPr bwMode="auto">
            <a:xfrm>
              <a:off x="1541462" y="1341438"/>
              <a:ext cx="287338" cy="431800"/>
            </a:xfrm>
            <a:prstGeom prst="can">
              <a:avLst>
                <a:gd name="adj" fmla="val 37569"/>
              </a:avLst>
            </a:prstGeom>
            <a:gradFill>
              <a:gsLst>
                <a:gs pos="0">
                  <a:schemeClr val="bg2">
                    <a:lumMod val="9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id-ID" altLang="en-US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533400" y="3827462"/>
            <a:ext cx="1368425" cy="1079500"/>
            <a:chOff x="971550" y="1341438"/>
            <a:chExt cx="1368425" cy="1079500"/>
          </a:xfrm>
        </p:grpSpPr>
        <p:sp>
          <p:nvSpPr>
            <p:cNvPr id="60" name="AutoShape 5"/>
            <p:cNvSpPr>
              <a:spLocks noChangeArrowheads="1"/>
            </p:cNvSpPr>
            <p:nvPr/>
          </p:nvSpPr>
          <p:spPr bwMode="auto">
            <a:xfrm rot="10800000">
              <a:off x="971550" y="1773238"/>
              <a:ext cx="1368425" cy="6477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210 w 21600"/>
                <a:gd name="T13" fmla="*/ 4182 h 21600"/>
                <a:gd name="T14" fmla="*/ 17390 w 21600"/>
                <a:gd name="T15" fmla="*/ 1741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809" y="21600"/>
                  </a:lnTo>
                  <a:lnTo>
                    <a:pt x="16791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9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Text Box 6"/>
            <p:cNvSpPr txBox="1">
              <a:spLocks noChangeArrowheads="1"/>
            </p:cNvSpPr>
            <p:nvPr/>
          </p:nvSpPr>
          <p:spPr bwMode="auto">
            <a:xfrm>
              <a:off x="1258888" y="1981199"/>
              <a:ext cx="79851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 smtClean="0"/>
                <a:t>PABRIK</a:t>
              </a:r>
              <a:endParaRPr lang="en-US" altLang="en-US" sz="1600" b="1"/>
            </a:p>
          </p:txBody>
        </p:sp>
        <p:sp>
          <p:nvSpPr>
            <p:cNvPr id="62" name="AutoShape 8"/>
            <p:cNvSpPr>
              <a:spLocks noChangeArrowheads="1"/>
            </p:cNvSpPr>
            <p:nvPr/>
          </p:nvSpPr>
          <p:spPr bwMode="auto">
            <a:xfrm>
              <a:off x="1541462" y="1341438"/>
              <a:ext cx="287338" cy="431800"/>
            </a:xfrm>
            <a:prstGeom prst="can">
              <a:avLst>
                <a:gd name="adj" fmla="val 37569"/>
              </a:avLst>
            </a:prstGeom>
            <a:gradFill>
              <a:gsLst>
                <a:gs pos="0">
                  <a:schemeClr val="bg2">
                    <a:lumMod val="9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id-ID" alt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533400" y="5122862"/>
            <a:ext cx="1368425" cy="1079500"/>
            <a:chOff x="971550" y="1341438"/>
            <a:chExt cx="1368425" cy="1079500"/>
          </a:xfrm>
        </p:grpSpPr>
        <p:sp>
          <p:nvSpPr>
            <p:cNvPr id="64" name="AutoShape 5"/>
            <p:cNvSpPr>
              <a:spLocks noChangeArrowheads="1"/>
            </p:cNvSpPr>
            <p:nvPr/>
          </p:nvSpPr>
          <p:spPr bwMode="auto">
            <a:xfrm rot="10800000">
              <a:off x="971550" y="1773238"/>
              <a:ext cx="1368425" cy="64770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210 w 21600"/>
                <a:gd name="T13" fmla="*/ 4182 h 21600"/>
                <a:gd name="T14" fmla="*/ 17390 w 21600"/>
                <a:gd name="T15" fmla="*/ 1741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4809" y="21600"/>
                  </a:lnTo>
                  <a:lnTo>
                    <a:pt x="16791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bg2">
                    <a:lumMod val="9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Text Box 6"/>
            <p:cNvSpPr txBox="1">
              <a:spLocks noChangeArrowheads="1"/>
            </p:cNvSpPr>
            <p:nvPr/>
          </p:nvSpPr>
          <p:spPr bwMode="auto">
            <a:xfrm>
              <a:off x="1258888" y="1981199"/>
              <a:ext cx="798512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 smtClean="0"/>
                <a:t>PABRIK</a:t>
              </a:r>
              <a:endParaRPr lang="en-US" altLang="en-US" sz="1600" b="1"/>
            </a:p>
          </p:txBody>
        </p:sp>
        <p:sp>
          <p:nvSpPr>
            <p:cNvPr id="66" name="AutoShape 8"/>
            <p:cNvSpPr>
              <a:spLocks noChangeArrowheads="1"/>
            </p:cNvSpPr>
            <p:nvPr/>
          </p:nvSpPr>
          <p:spPr bwMode="auto">
            <a:xfrm>
              <a:off x="1541462" y="1341438"/>
              <a:ext cx="287338" cy="431800"/>
            </a:xfrm>
            <a:prstGeom prst="can">
              <a:avLst>
                <a:gd name="adj" fmla="val 37569"/>
              </a:avLst>
            </a:prstGeom>
            <a:gradFill>
              <a:gsLst>
                <a:gs pos="0">
                  <a:schemeClr val="bg2">
                    <a:lumMod val="90000"/>
                  </a:schemeClr>
                </a:gs>
                <a:gs pos="50000">
                  <a:schemeClr val="bg1">
                    <a:lumMod val="95000"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id-ID" alt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6934200" y="2456688"/>
            <a:ext cx="1584325" cy="1100554"/>
            <a:chOff x="2001836" y="1219200"/>
            <a:chExt cx="1584325" cy="1100554"/>
          </a:xfrm>
        </p:grpSpPr>
        <p:sp>
          <p:nvSpPr>
            <p:cNvPr id="69" name="AutoShape 9"/>
            <p:cNvSpPr>
              <a:spLocks noChangeArrowheads="1"/>
            </p:cNvSpPr>
            <p:nvPr/>
          </p:nvSpPr>
          <p:spPr bwMode="auto">
            <a:xfrm>
              <a:off x="2362200" y="1219200"/>
              <a:ext cx="863600" cy="504825"/>
            </a:xfrm>
            <a:prstGeom prst="flowChartExtra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id-ID" altLang="en-US"/>
            </a:p>
          </p:txBody>
        </p:sp>
        <p:sp>
          <p:nvSpPr>
            <p:cNvPr id="70" name="AutoShape 10"/>
            <p:cNvSpPr>
              <a:spLocks noChangeArrowheads="1"/>
            </p:cNvSpPr>
            <p:nvPr/>
          </p:nvSpPr>
          <p:spPr bwMode="auto">
            <a:xfrm rot="10800000">
              <a:off x="2001836" y="1752599"/>
              <a:ext cx="1584325" cy="54927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526 h 21600"/>
                <a:gd name="T14" fmla="*/ 17098 w 21600"/>
                <a:gd name="T15" fmla="*/ 1707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" name="Text Box 11"/>
            <p:cNvSpPr txBox="1">
              <a:spLocks noChangeArrowheads="1"/>
            </p:cNvSpPr>
            <p:nvPr/>
          </p:nvSpPr>
          <p:spPr bwMode="auto">
            <a:xfrm>
              <a:off x="2200275" y="1981200"/>
              <a:ext cx="1143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/>
                <a:t>Konsumen</a:t>
              </a: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934200" y="3828288"/>
            <a:ext cx="1584325" cy="1100554"/>
            <a:chOff x="2001836" y="1219200"/>
            <a:chExt cx="1584325" cy="1100554"/>
          </a:xfrm>
        </p:grpSpPr>
        <p:sp>
          <p:nvSpPr>
            <p:cNvPr id="73" name="AutoShape 9"/>
            <p:cNvSpPr>
              <a:spLocks noChangeArrowheads="1"/>
            </p:cNvSpPr>
            <p:nvPr/>
          </p:nvSpPr>
          <p:spPr bwMode="auto">
            <a:xfrm>
              <a:off x="2362200" y="1219200"/>
              <a:ext cx="863600" cy="504825"/>
            </a:xfrm>
            <a:prstGeom prst="flowChartExtra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id-ID" altLang="en-US"/>
            </a:p>
          </p:txBody>
        </p:sp>
        <p:sp>
          <p:nvSpPr>
            <p:cNvPr id="74" name="AutoShape 10"/>
            <p:cNvSpPr>
              <a:spLocks noChangeArrowheads="1"/>
            </p:cNvSpPr>
            <p:nvPr/>
          </p:nvSpPr>
          <p:spPr bwMode="auto">
            <a:xfrm rot="10800000">
              <a:off x="2001836" y="1752599"/>
              <a:ext cx="1584325" cy="54927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526 h 21600"/>
                <a:gd name="T14" fmla="*/ 17098 w 21600"/>
                <a:gd name="T15" fmla="*/ 1707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5" name="Text Box 11"/>
            <p:cNvSpPr txBox="1">
              <a:spLocks noChangeArrowheads="1"/>
            </p:cNvSpPr>
            <p:nvPr/>
          </p:nvSpPr>
          <p:spPr bwMode="auto">
            <a:xfrm>
              <a:off x="2200275" y="1981200"/>
              <a:ext cx="1143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/>
                <a:t>Konsumen</a:t>
              </a: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6934200" y="5126736"/>
            <a:ext cx="1584325" cy="1100554"/>
            <a:chOff x="2001836" y="1219200"/>
            <a:chExt cx="1584325" cy="1100554"/>
          </a:xfrm>
        </p:grpSpPr>
        <p:sp>
          <p:nvSpPr>
            <p:cNvPr id="77" name="AutoShape 9"/>
            <p:cNvSpPr>
              <a:spLocks noChangeArrowheads="1"/>
            </p:cNvSpPr>
            <p:nvPr/>
          </p:nvSpPr>
          <p:spPr bwMode="auto">
            <a:xfrm>
              <a:off x="2362200" y="1219200"/>
              <a:ext cx="863600" cy="504825"/>
            </a:xfrm>
            <a:prstGeom prst="flowChartExtra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id-ID" altLang="en-US"/>
            </a:p>
          </p:txBody>
        </p:sp>
        <p:sp>
          <p:nvSpPr>
            <p:cNvPr id="78" name="AutoShape 10"/>
            <p:cNvSpPr>
              <a:spLocks noChangeArrowheads="1"/>
            </p:cNvSpPr>
            <p:nvPr/>
          </p:nvSpPr>
          <p:spPr bwMode="auto">
            <a:xfrm rot="10800000">
              <a:off x="2001836" y="1752599"/>
              <a:ext cx="1584325" cy="54927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502 w 21600"/>
                <a:gd name="T13" fmla="*/ 4526 h 21600"/>
                <a:gd name="T14" fmla="*/ 17098 w 21600"/>
                <a:gd name="T15" fmla="*/ 1707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9" name="Text Box 11"/>
            <p:cNvSpPr txBox="1">
              <a:spLocks noChangeArrowheads="1"/>
            </p:cNvSpPr>
            <p:nvPr/>
          </p:nvSpPr>
          <p:spPr bwMode="auto">
            <a:xfrm>
              <a:off x="2200275" y="1981200"/>
              <a:ext cx="1143000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1" hangingPunct="1">
                <a:spcBef>
                  <a:spcPct val="50000"/>
                </a:spcBef>
              </a:pPr>
              <a:r>
                <a:rPr lang="en-US" altLang="en-US" sz="1600" b="1"/>
                <a:t>Konsumen</a:t>
              </a:r>
            </a:p>
          </p:txBody>
        </p:sp>
      </p:grpSp>
      <p:cxnSp>
        <p:nvCxnSpPr>
          <p:cNvPr id="81" name="Straight Arrow Connector 80"/>
          <p:cNvCxnSpPr/>
          <p:nvPr/>
        </p:nvCxnSpPr>
        <p:spPr>
          <a:xfrm>
            <a:off x="1828800" y="1752600"/>
            <a:ext cx="5105400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/>
        </p:nvSpPr>
        <p:spPr>
          <a:xfrm>
            <a:off x="3886200" y="2819400"/>
            <a:ext cx="914400" cy="4572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rgbClr val="FFFFFF"/>
                </a:solidFill>
              </a:rPr>
              <a:t>Retailer</a:t>
            </a:r>
            <a:endParaRPr lang="en-US" sz="1600" b="1">
              <a:solidFill>
                <a:srgbClr val="FFFFFF"/>
              </a:solidFill>
            </a:endParaRPr>
          </a:p>
        </p:txBody>
      </p:sp>
      <p:cxnSp>
        <p:nvCxnSpPr>
          <p:cNvPr id="86" name="Straight Arrow Connector 85"/>
          <p:cNvCxnSpPr>
            <a:stCxn id="85" idx="3"/>
          </p:cNvCxnSpPr>
          <p:nvPr/>
        </p:nvCxnSpPr>
        <p:spPr>
          <a:xfrm>
            <a:off x="4800600" y="3048000"/>
            <a:ext cx="2133600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endCxn id="85" idx="1"/>
          </p:cNvCxnSpPr>
          <p:nvPr/>
        </p:nvCxnSpPr>
        <p:spPr>
          <a:xfrm>
            <a:off x="1828800" y="3048000"/>
            <a:ext cx="2057400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98" idx="3"/>
          </p:cNvCxnSpPr>
          <p:nvPr/>
        </p:nvCxnSpPr>
        <p:spPr>
          <a:xfrm>
            <a:off x="6019800" y="4419600"/>
            <a:ext cx="914400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ounded Rectangle 97"/>
          <p:cNvSpPr/>
          <p:nvPr/>
        </p:nvSpPr>
        <p:spPr>
          <a:xfrm>
            <a:off x="5105400" y="4191000"/>
            <a:ext cx="914400" cy="4572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rgbClr val="FFFFFF"/>
                </a:solidFill>
              </a:rPr>
              <a:t>Retailer</a:t>
            </a: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2667000" y="4191000"/>
            <a:ext cx="914400" cy="457200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rgbClr val="FFFFCC"/>
                </a:solidFill>
              </a:rPr>
              <a:t>Agent</a:t>
            </a:r>
            <a:endParaRPr lang="en-US" sz="1600" b="1">
              <a:solidFill>
                <a:srgbClr val="FFFFCC"/>
              </a:solidFill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3962400" y="5486400"/>
            <a:ext cx="914400" cy="457200"/>
          </a:xfrm>
          <a:prstGeom prst="round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rgbClr val="FFFFCC"/>
                </a:solidFill>
              </a:rPr>
              <a:t>Agent</a:t>
            </a:r>
            <a:endParaRPr lang="en-US" sz="1600" b="1">
              <a:solidFill>
                <a:srgbClr val="FFFFCC"/>
              </a:solidFill>
            </a:endParaRPr>
          </a:p>
        </p:txBody>
      </p:sp>
      <p:cxnSp>
        <p:nvCxnSpPr>
          <p:cNvPr id="101" name="Straight Arrow Connector 100"/>
          <p:cNvCxnSpPr>
            <a:stCxn id="103" idx="3"/>
          </p:cNvCxnSpPr>
          <p:nvPr/>
        </p:nvCxnSpPr>
        <p:spPr>
          <a:xfrm>
            <a:off x="6248400" y="5715000"/>
            <a:ext cx="685800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endCxn id="104" idx="1"/>
          </p:cNvCxnSpPr>
          <p:nvPr/>
        </p:nvCxnSpPr>
        <p:spPr>
          <a:xfrm>
            <a:off x="1828800" y="5715000"/>
            <a:ext cx="381000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ounded Rectangle 102"/>
          <p:cNvSpPr/>
          <p:nvPr/>
        </p:nvSpPr>
        <p:spPr>
          <a:xfrm>
            <a:off x="5334000" y="5486400"/>
            <a:ext cx="914400" cy="4572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rgbClr val="FFFFFF"/>
                </a:solidFill>
              </a:rPr>
              <a:t>Retailer</a:t>
            </a:r>
            <a:endParaRPr lang="en-US" sz="1600" b="1">
              <a:solidFill>
                <a:srgbClr val="FFFFFF"/>
              </a:solidFill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2209800" y="5486400"/>
            <a:ext cx="1295400" cy="457200"/>
          </a:xfrm>
          <a:prstGeom prst="round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>
                <a:solidFill>
                  <a:srgbClr val="FFFFFF"/>
                </a:solidFill>
              </a:rPr>
              <a:t>Wholesaler</a:t>
            </a:r>
            <a:endParaRPr lang="en-US" sz="1600" b="1">
              <a:solidFill>
                <a:srgbClr val="FFFFFF"/>
              </a:solidFill>
            </a:endParaRPr>
          </a:p>
        </p:txBody>
      </p:sp>
      <p:cxnSp>
        <p:nvCxnSpPr>
          <p:cNvPr id="105" name="Straight Arrow Connector 104"/>
          <p:cNvCxnSpPr>
            <a:endCxn id="99" idx="1"/>
          </p:cNvCxnSpPr>
          <p:nvPr/>
        </p:nvCxnSpPr>
        <p:spPr>
          <a:xfrm>
            <a:off x="1828800" y="4419600"/>
            <a:ext cx="838200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99" idx="3"/>
            <a:endCxn id="98" idx="1"/>
          </p:cNvCxnSpPr>
          <p:nvPr/>
        </p:nvCxnSpPr>
        <p:spPr>
          <a:xfrm>
            <a:off x="3581400" y="4419600"/>
            <a:ext cx="1524000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104" idx="3"/>
            <a:endCxn id="100" idx="1"/>
          </p:cNvCxnSpPr>
          <p:nvPr/>
        </p:nvCxnSpPr>
        <p:spPr>
          <a:xfrm>
            <a:off x="3505200" y="5715000"/>
            <a:ext cx="457200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>
            <a:stCxn id="100" idx="3"/>
            <a:endCxn id="103" idx="1"/>
          </p:cNvCxnSpPr>
          <p:nvPr/>
        </p:nvCxnSpPr>
        <p:spPr>
          <a:xfrm>
            <a:off x="4876800" y="5715000"/>
            <a:ext cx="457200" cy="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60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600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000"/>
                            </p:stCondLst>
                            <p:childTnLst>
                              <p:par>
                                <p:cTn id="9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8000"/>
                            </p:stCondLst>
                            <p:childTnLst>
                              <p:par>
                                <p:cTn id="10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98" grpId="0" animBg="1"/>
      <p:bldP spid="99" grpId="0" animBg="1"/>
      <p:bldP spid="100" grpId="0" animBg="1"/>
      <p:bldP spid="103" grpId="0" animBg="1"/>
      <p:bldP spid="10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Strategi Harga</a:t>
            </a:r>
            <a:endParaRPr lang="en-US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57200" y="1219200"/>
            <a:ext cx="8507413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65125" marR="0" lvl="0" indent="-36512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64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	Startegi Penetrasi Harga</a:t>
            </a:r>
            <a:r>
              <a:rPr kumimoji="0" lang="en-US" altLang="en-US" sz="2400" b="1" i="1" u="none" strike="noStrike" kern="1200" cap="none" spc="0" normalizeH="0" baseline="0" noProof="0" smtClean="0">
                <a:ln>
                  <a:noFill/>
                </a:ln>
                <a:solidFill>
                  <a:srgbClr val="64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 Price Penetration )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64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5" marR="0" lvl="0" indent="-36512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smtClean="0">
                <a:solidFill>
                  <a:srgbClr val="640000"/>
                </a:solidFill>
              </a:rPr>
              <a:t>	</a:t>
            </a: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64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Menetapkan harga dibawah harga normal.</a:t>
            </a:r>
          </a:p>
          <a:p>
            <a:pPr marL="365125" marR="0" lvl="0" indent="-36512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64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</a:p>
          <a:p>
            <a:pPr marL="365125" marR="0" lvl="0" indent="-36512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64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	Strategi Harga Skiming  </a:t>
            </a:r>
            <a:r>
              <a:rPr kumimoji="0" lang="en-US" altLang="en-US" sz="2400" b="1" i="1" u="none" strike="noStrike" kern="1200" cap="none" spc="0" normalizeH="0" baseline="0" noProof="0" smtClean="0">
                <a:ln>
                  <a:noFill/>
                </a:ln>
                <a:solidFill>
                  <a:srgbClr val="64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(Skiming Price)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64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5" marR="0" lvl="0" indent="-36512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64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64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Menetapkan harga  diatas harga normal.</a:t>
            </a:r>
          </a:p>
          <a:p>
            <a:pPr marL="365125" marR="0" lvl="0" indent="-36512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64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5" marR="0" lvl="0" indent="-36512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64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	Strategi </a:t>
            </a:r>
            <a:r>
              <a:rPr kumimoji="0" lang="en-US" altLang="en-US" sz="2400" b="1" i="1" u="none" strike="noStrike" kern="1200" cap="none" spc="0" normalizeH="0" baseline="0" noProof="0" smtClean="0">
                <a:ln>
                  <a:noFill/>
                </a:ln>
                <a:solidFill>
                  <a:srgbClr val="64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 Sliding –Down-The- Demand- Curve “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64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5" marR="0" lvl="0" indent="-36512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64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</a:t>
            </a: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64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Tujuan  dari strategi ini adalah untuk merebut keunggulan bersaing melalui keunggulan teknologi.</a:t>
            </a:r>
          </a:p>
          <a:p>
            <a:pPr marL="365125" marR="0" lvl="0" indent="-36512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64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5" marR="0" lvl="0" indent="-36512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64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	</a:t>
            </a:r>
            <a:r>
              <a:rPr kumimoji="0" lang="en-US" altLang="en-US" sz="2400" b="1" i="0" u="none" strike="noStrike" kern="1200" cap="none" spc="0" normalizeH="0" baseline="0" noProof="0" smtClean="0">
                <a:ln>
                  <a:noFill/>
                </a:ln>
                <a:solidFill>
                  <a:srgbClr val="64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Strategi </a:t>
            </a:r>
            <a:r>
              <a:rPr kumimoji="0" lang="en-US" altLang="en-US" sz="2400" b="1" i="1" u="none" strike="noStrike" kern="1200" cap="none" spc="0" normalizeH="0" baseline="0" noProof="0" smtClean="0">
                <a:ln>
                  <a:noFill/>
                </a:ln>
                <a:solidFill>
                  <a:srgbClr val="64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 Follow –the- Leader- pricing “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64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125" marR="0" lvl="0" indent="-36512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smtClean="0">
                <a:solidFill>
                  <a:srgbClr val="640000"/>
                </a:solidFill>
              </a:rPr>
              <a:t>	</a:t>
            </a:r>
            <a:r>
              <a:rPr kumimoji="0" lang="en-US" altLang="en-US" sz="2400" b="0" i="1" u="none" strike="noStrike" kern="1200" cap="none" spc="0" normalizeH="0" baseline="0" noProof="0" smtClean="0">
                <a:ln>
                  <a:noFill/>
                </a:ln>
                <a:solidFill>
                  <a:srgbClr val="64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Biasa dilakukan oleh pedagang kecil dengan mengamati berbagai kebijaksanaan harga pesaing dan harga individual dengan meninjau periklanannya.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1939</TotalTime>
  <Words>455</Words>
  <Application>Microsoft Office PowerPoint</Application>
  <PresentationFormat>On-screen Show (4:3)</PresentationFormat>
  <Paragraphs>222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STRATEGI PEMASARAN</vt:lpstr>
      <vt:lpstr>STRATEGI PASAR</vt:lpstr>
      <vt:lpstr>Perencanaan Pemasaran</vt:lpstr>
      <vt:lpstr>Market Driven Strategy</vt:lpstr>
      <vt:lpstr>Teknik &amp; Strategi Pasar </vt:lpstr>
      <vt:lpstr>Potensi Pasar</vt:lpstr>
      <vt:lpstr>Target Penjualan dan Pangsa Pasar</vt:lpstr>
      <vt:lpstr>Saluran Distribusi</vt:lpstr>
      <vt:lpstr>Strategi Harga</vt:lpstr>
      <vt:lpstr>Penentuan Harga Pokok</vt:lpstr>
      <vt:lpstr>Penentuan Harga Pokok</vt:lpstr>
      <vt:lpstr>STRATEGI  PASAR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 KEWIRAUSAHAAN</dc:title>
  <dc:creator>owner</dc:creator>
  <cp:lastModifiedBy>owner</cp:lastModifiedBy>
  <cp:revision>88</cp:revision>
  <dcterms:created xsi:type="dcterms:W3CDTF">2016-01-12T13:10:19Z</dcterms:created>
  <dcterms:modified xsi:type="dcterms:W3CDTF">2016-09-22T09:02:02Z</dcterms:modified>
</cp:coreProperties>
</file>