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0" r:id="rId3"/>
    <p:sldId id="311" r:id="rId4"/>
    <p:sldId id="312" r:id="rId5"/>
    <p:sldId id="305" r:id="rId6"/>
    <p:sldId id="314" r:id="rId7"/>
    <p:sldId id="328" r:id="rId8"/>
    <p:sldId id="329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B0000"/>
    <a:srgbClr val="A50021"/>
    <a:srgbClr val="800000"/>
    <a:srgbClr val="FFFF99"/>
    <a:srgbClr val="FFFF66"/>
    <a:srgbClr val="006600"/>
    <a:srgbClr val="003300"/>
    <a:srgbClr val="2E0000"/>
    <a:srgbClr val="0000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75" autoAdjust="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BA2B3-A5B3-47D4-80CD-9CA4141DA3FB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668D2-ACBD-4AF7-BAE8-6F3427E11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68D2-ACBD-4AF7-BAE8-6F3427E11B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E1177B-4988-458B-A6F7-7787AD473BA6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D2227C-326B-4551-A4A6-CCE922C5413E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80000">
                <a:srgbClr val="00004B"/>
              </a:gs>
              <a:gs pos="100000">
                <a:srgbClr val="00007D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514600"/>
            <a:ext cx="9144000" cy="4343400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80000">
                <a:srgbClr val="00004B"/>
              </a:gs>
              <a:gs pos="100000">
                <a:srgbClr val="00007D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6781800" cy="1470025"/>
          </a:xfrm>
        </p:spPr>
        <p:txBody>
          <a:bodyPr>
            <a:no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858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/>
          <p:cNvSpPr>
            <a:spLocks noChangeAspect="1"/>
          </p:cNvSpPr>
          <p:nvPr userDrawn="1"/>
        </p:nvSpPr>
        <p:spPr>
          <a:xfrm>
            <a:off x="232822" y="308887"/>
            <a:ext cx="1097280" cy="10972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>
            <a:spLocks noChangeAspect="1"/>
          </p:cNvSpPr>
          <p:nvPr userDrawn="1"/>
        </p:nvSpPr>
        <p:spPr>
          <a:xfrm>
            <a:off x="228600" y="304800"/>
            <a:ext cx="1097280" cy="1097280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914400"/>
          </a:xfrm>
        </p:spPr>
        <p:txBody>
          <a:bodyPr/>
          <a:lstStyle>
            <a:lvl1pPr algn="ctr">
              <a:defRPr>
                <a:solidFill>
                  <a:srgbClr val="FFFF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17EF-5393-499D-A0B2-A13CB9F7CAA7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CDAE-D1E0-4FFE-ABD7-6BBDC21D3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3FB4E-8111-45FD-B8DB-E8A703B18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48532-36A2-4A02-ACDC-4CDF0224E3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0"/>
            <a:ext cx="8001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833D-EC0C-4ED7-9721-E3B0CD64318C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7791-CA54-4DD8-BF68-CB83CB401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65760"/>
          </a:xfrm>
          <a:prstGeom prst="rect">
            <a:avLst/>
          </a:prstGeom>
          <a:solidFill>
            <a:srgbClr val="0000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FFFF99"/>
                </a:solidFill>
              </a:rPr>
              <a:t>Copyright @ 2016 </a:t>
            </a:r>
            <a:r>
              <a:rPr lang="en-US" sz="1000" b="1" smtClean="0">
                <a:solidFill>
                  <a:srgbClr val="FFFF99"/>
                </a:solidFill>
              </a:rPr>
              <a:t>Universitas Esa Unggul</a:t>
            </a:r>
          </a:p>
          <a:p>
            <a:pPr algn="ctr"/>
            <a:r>
              <a:rPr lang="en-US" sz="1000" smtClean="0">
                <a:solidFill>
                  <a:srgbClr val="FFFF99"/>
                </a:solidFill>
              </a:rPr>
              <a:t>By Pelaksana Akademik Matakuliah Universitas (</a:t>
            </a:r>
            <a:r>
              <a:rPr lang="en-US" sz="1000" b="1" smtClean="0">
                <a:solidFill>
                  <a:srgbClr val="FFFF99"/>
                </a:solidFill>
              </a:rPr>
              <a:t>PAMU</a:t>
            </a:r>
            <a:r>
              <a:rPr lang="en-US" sz="1000" smtClean="0">
                <a:solidFill>
                  <a:srgbClr val="FFFF99"/>
                </a:solidFill>
              </a:rPr>
              <a:t>)</a:t>
            </a:r>
            <a:endParaRPr lang="en-US" sz="1000">
              <a:solidFill>
                <a:srgbClr val="FFFF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FFFF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stCxn id="15" idx="0"/>
            <a:endCxn id="15" idx="4"/>
          </p:cNvCxnSpPr>
          <p:nvPr/>
        </p:nvCxnSpPr>
        <p:spPr>
          <a:xfrm>
            <a:off x="1910321" y="2348880"/>
            <a:ext cx="1588" cy="16897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2"/>
            <a:endCxn id="15" idx="6"/>
          </p:cNvCxnSpPr>
          <p:nvPr/>
        </p:nvCxnSpPr>
        <p:spPr>
          <a:xfrm>
            <a:off x="1066800" y="3193740"/>
            <a:ext cx="1687041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66800" y="2348880"/>
            <a:ext cx="1687041" cy="1689720"/>
          </a:xfrm>
          <a:custGeom>
            <a:avLst/>
            <a:gdLst>
              <a:gd name="G0" fmla="+- 2314 0 0"/>
              <a:gd name="G1" fmla="+- 21600 0 2314"/>
              <a:gd name="G2" fmla="+- 21600 0 23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14" y="10800"/>
                </a:moveTo>
                <a:cubicBezTo>
                  <a:pt x="2314" y="15487"/>
                  <a:pt x="6113" y="19286"/>
                  <a:pt x="10800" y="19286"/>
                </a:cubicBezTo>
                <a:cubicBezTo>
                  <a:pt x="15487" y="19286"/>
                  <a:pt x="19286" y="15487"/>
                  <a:pt x="19286" y="10800"/>
                </a:cubicBezTo>
                <a:cubicBezTo>
                  <a:pt x="19286" y="6113"/>
                  <a:pt x="15487" y="2314"/>
                  <a:pt x="10800" y="2314"/>
                </a:cubicBezTo>
                <a:cubicBezTo>
                  <a:pt x="6113" y="2314"/>
                  <a:pt x="2314" y="6113"/>
                  <a:pt x="2314" y="10800"/>
                </a:cubicBezTo>
                <a:close/>
              </a:path>
            </a:pathLst>
          </a:custGeom>
          <a:solidFill>
            <a:srgbClr val="00589A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de-DE" sz="7200" b="1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de-DE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200" y="2519568"/>
            <a:ext cx="1371600" cy="1324740"/>
            <a:chOff x="1066800" y="2256660"/>
            <a:chExt cx="1371600" cy="1324740"/>
          </a:xfrm>
        </p:grpSpPr>
        <p:sp>
          <p:nvSpPr>
            <p:cNvPr id="17" name="Rectangle 16"/>
            <p:cNvSpPr/>
            <p:nvPr/>
          </p:nvSpPr>
          <p:spPr>
            <a:xfrm>
              <a:off x="1066800" y="2286000"/>
              <a:ext cx="1371600" cy="1295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737360" y="2256660"/>
              <a:ext cx="45719" cy="685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73718" y="2286000"/>
            <a:ext cx="60892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STRATEGI PRODUK</a:t>
            </a:r>
            <a:endParaRPr lang="en-US" sz="5400" b="1" cap="none" spc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8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Kijang Doyok Ala Horison</a:t>
            </a:r>
          </a:p>
        </p:txBody>
      </p:sp>
      <p:pic>
        <p:nvPicPr>
          <p:cNvPr id="13315" name="Picture 8" descr="PIC_00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41438"/>
            <a:ext cx="7931150" cy="5183187"/>
          </a:xfrm>
          <a:noFill/>
        </p:spPr>
      </p:pic>
      <p:sp>
        <p:nvSpPr>
          <p:cNvPr id="13316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6524625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Daur Hidup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Kijang Rover </a:t>
            </a:r>
          </a:p>
        </p:txBody>
      </p:sp>
      <p:pic>
        <p:nvPicPr>
          <p:cNvPr id="14339" name="Picture 8" descr="PIC_00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68413"/>
            <a:ext cx="8002587" cy="5184775"/>
          </a:xfrm>
          <a:noFill/>
        </p:spPr>
      </p:pic>
      <p:sp>
        <p:nvSpPr>
          <p:cNvPr id="14340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15238" y="6410325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Daur Hidup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Kijang Grand</a:t>
            </a:r>
          </a:p>
        </p:txBody>
      </p:sp>
      <p:pic>
        <p:nvPicPr>
          <p:cNvPr id="15363" name="Picture 8" descr="PIC_00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002588" cy="5381625"/>
          </a:xfrm>
          <a:noFill/>
        </p:spPr>
      </p:pic>
      <p:sp>
        <p:nvSpPr>
          <p:cNvPr id="15364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75525" y="6473825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Daur Hidup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Kijang Kapsul</a:t>
            </a:r>
          </a:p>
        </p:txBody>
      </p:sp>
      <p:pic>
        <p:nvPicPr>
          <p:cNvPr id="16387" name="Picture 9" descr="PIC_00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7859712" cy="4824413"/>
          </a:xfrm>
          <a:noFill/>
        </p:spPr>
      </p:pic>
      <p:sp>
        <p:nvSpPr>
          <p:cNvPr id="16388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24750" y="6237288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Daur Hidup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Kijang Inova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17411" name="Picture 7" descr="PIC_00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84313"/>
            <a:ext cx="8002587" cy="4681537"/>
          </a:xfrm>
          <a:noFill/>
        </p:spPr>
      </p:pic>
      <p:sp>
        <p:nvSpPr>
          <p:cNvPr id="1741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04138" y="6165850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Daur Hidup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144463" y="2374900"/>
            <a:ext cx="8675687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solidFill>
                  <a:srgbClr val="99CCFF"/>
                </a:solidFill>
                <a:latin typeface="Arial Black"/>
              </a:rPr>
              <a:t>  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071562" y="381000"/>
            <a:ext cx="7843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PRODUK CHINA DI SETIAP LINI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143000" y="0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b="1" i="1">
                <a:solidFill>
                  <a:schemeClr val="bg1"/>
                </a:solidFill>
              </a:rPr>
              <a:t>(Sumber:  Kompas, 11 April 2011), BPS, Perdagangan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28625" y="1255693"/>
            <a:ext cx="8715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2800" b="1" i="1">
                <a:solidFill>
                  <a:schemeClr val="bg1"/>
                </a:solidFill>
              </a:rPr>
              <a:t>Perdagangan bebas ASEAN-CHINA (ACFTA</a:t>
            </a:r>
          </a:p>
          <a:p>
            <a:pPr eaLnBrk="1" hangingPunct="1"/>
            <a:r>
              <a:rPr lang="id-ID" altLang="en-US" sz="2800" b="1" i="1">
                <a:solidFill>
                  <a:schemeClr val="bg1"/>
                </a:solidFill>
              </a:rPr>
              <a:t>             Berlaku sejak Januari </a:t>
            </a:r>
            <a:r>
              <a:rPr lang="id-ID" altLang="en-US" sz="2800" b="1" i="1" smtClean="0">
                <a:solidFill>
                  <a:schemeClr val="bg1"/>
                </a:solidFill>
              </a:rPr>
              <a:t>2010</a:t>
            </a:r>
            <a:endParaRPr lang="id-ID" altLang="en-US" sz="2800" b="1" i="1">
              <a:solidFill>
                <a:schemeClr val="bg1"/>
              </a:solidFill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2209800"/>
            <a:ext cx="850106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id-ID" altLang="en-US" sz="2400" b="1" i="1">
                <a:solidFill>
                  <a:schemeClr val="bg1"/>
                </a:solidFill>
              </a:rPr>
              <a:t>DAMPAKNYA ?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id-ID" altLang="en-US" sz="2400">
                <a:solidFill>
                  <a:schemeClr val="bg1"/>
                </a:solidFill>
              </a:rPr>
              <a:t>Defisit perdagangan dipihak Indonesia  ($ 52 mly - $ 49,2 mly ) = $ - 2,8 mly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id-ID" altLang="en-US" sz="2400">
                <a:solidFill>
                  <a:schemeClr val="bg1"/>
                </a:solidFill>
              </a:rPr>
              <a:t>Produk –Produk China menguasai pasaran Indonesia</a:t>
            </a:r>
          </a:p>
          <a:p>
            <a:pPr marL="342900" indent="-342900" eaLnBrk="1" hangingPunct="1"/>
            <a:r>
              <a:rPr lang="id-ID" altLang="en-US" sz="2400">
                <a:solidFill>
                  <a:schemeClr val="bg1"/>
                </a:solidFill>
              </a:rPr>
              <a:t>      1). Mainan anak-anak meningkat (72%)</a:t>
            </a:r>
          </a:p>
          <a:p>
            <a:pPr marL="342900" indent="-342900" eaLnBrk="1" hangingPunct="1"/>
            <a:r>
              <a:rPr lang="id-ID" altLang="en-US" sz="2400">
                <a:solidFill>
                  <a:schemeClr val="bg1"/>
                </a:solidFill>
              </a:rPr>
              <a:t>      2). Furnitur meningkat (54%)</a:t>
            </a:r>
          </a:p>
          <a:p>
            <a:pPr marL="342900" indent="-342900" eaLnBrk="1" hangingPunct="1"/>
            <a:r>
              <a:rPr lang="id-ID" altLang="en-US" sz="2400">
                <a:solidFill>
                  <a:schemeClr val="bg1"/>
                </a:solidFill>
              </a:rPr>
              <a:t>      3). Elektronik meningkat (90%)         </a:t>
            </a:r>
          </a:p>
          <a:p>
            <a:pPr marL="342900" indent="-342900" eaLnBrk="1" hangingPunct="1"/>
            <a:r>
              <a:rPr lang="id-ID" altLang="en-US" sz="2400">
                <a:solidFill>
                  <a:schemeClr val="bg1"/>
                </a:solidFill>
              </a:rPr>
              <a:t>      4). Tekstil &amp; turunannya meningkat ( 33,3%)</a:t>
            </a:r>
          </a:p>
          <a:p>
            <a:pPr marL="342900" indent="-342900" eaLnBrk="1" hangingPunct="1"/>
            <a:r>
              <a:rPr lang="id-ID" altLang="en-US" sz="2400">
                <a:solidFill>
                  <a:schemeClr val="bg1"/>
                </a:solidFill>
              </a:rPr>
              <a:t>      5). Permesinan meningkat (22,2%)</a:t>
            </a:r>
          </a:p>
          <a:p>
            <a:pPr marL="342900" indent="-342900" eaLnBrk="1" hangingPunct="1"/>
            <a:r>
              <a:rPr lang="id-ID" altLang="en-US" sz="2400">
                <a:solidFill>
                  <a:schemeClr val="bg1"/>
                </a:solidFill>
              </a:rPr>
              <a:t>      6). Logam meningkat   (18</a:t>
            </a:r>
            <a:r>
              <a:rPr lang="id-ID" altLang="en-US" sz="2400" smtClean="0">
                <a:solidFill>
                  <a:schemeClr val="bg1"/>
                </a:solidFill>
              </a:rPr>
              <a:t>%)   </a:t>
            </a:r>
            <a:endParaRPr lang="id-ID" altLang="en-US" sz="2400">
              <a:solidFill>
                <a:schemeClr val="bg1"/>
              </a:solidFill>
            </a:endParaRPr>
          </a:p>
          <a:p>
            <a:pPr marL="342900" indent="-342900" eaLnBrk="1" hangingPunct="1"/>
            <a:endParaRPr lang="id-ID" altLang="en-US">
              <a:solidFill>
                <a:schemeClr val="bg1"/>
              </a:solidFill>
            </a:endParaRPr>
          </a:p>
          <a:p>
            <a:pPr marL="342900" indent="-342900" eaLnBrk="1" hangingPunct="1"/>
            <a:endParaRPr lang="id-ID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465263"/>
            <a:ext cx="81438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2400" dirty="0">
                <a:solidFill>
                  <a:schemeClr val="bg1"/>
                </a:solidFill>
              </a:rPr>
              <a:t>...........DAMPAKNYA ?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id-ID" sz="3200" dirty="0">
                <a:solidFill>
                  <a:schemeClr val="bg1"/>
                </a:solidFill>
              </a:rPr>
              <a:t>Sekitar 20% sektor manufaktur beralih ke sektor perdagangan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id-ID" sz="3200" dirty="0">
                <a:solidFill>
                  <a:schemeClr val="bg1"/>
                </a:solidFill>
              </a:rPr>
              <a:t>Dari Sektor ini tahun 2010 di phk 300.000 Tenaga kerja (sektor alas kaki)</a:t>
            </a:r>
          </a:p>
          <a:p>
            <a:pPr marL="342900" indent="-342900" eaLnBrk="1" hangingPunct="1">
              <a:defRPr/>
            </a:pPr>
            <a:endParaRPr lang="id-ID" sz="2400" dirty="0">
              <a:solidFill>
                <a:schemeClr val="bg1"/>
              </a:solidFill>
            </a:endParaRPr>
          </a:p>
          <a:p>
            <a:pPr marL="342900" indent="-342900" eaLnBrk="1" hangingPunct="1">
              <a:buFontTx/>
              <a:buAutoNum type="arabicPeriod" startAt="3"/>
              <a:defRPr/>
            </a:pP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066800" y="762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d-ID" altLang="en-US" sz="2800">
                <a:solidFill>
                  <a:srgbClr val="FFFFCC"/>
                </a:solidFill>
              </a:rPr>
              <a:t>PERDAGANGAN  BEBAS CHINA –INDONESIA</a:t>
            </a:r>
          </a:p>
          <a:p>
            <a:pPr algn="ctr" eaLnBrk="1" hangingPunct="1"/>
            <a:r>
              <a:rPr lang="id-ID" altLang="en-US" sz="3200">
                <a:solidFill>
                  <a:srgbClr val="FFFFCC"/>
                </a:solidFill>
              </a:rPr>
              <a:t>(ACFTA)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85750" y="1785938"/>
            <a:ext cx="7858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2800" b="1" i="1">
                <a:solidFill>
                  <a:schemeClr val="bg1"/>
                </a:solidFill>
              </a:rPr>
              <a:t>Ekspor utama  produk Indonesia ke China tahun 2010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85750" y="2995613"/>
            <a:ext cx="7858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3600" b="1">
                <a:solidFill>
                  <a:schemeClr val="bg1"/>
                </a:solidFill>
              </a:rPr>
              <a:t>1. Batu bara   meningkat 24,1 %</a:t>
            </a:r>
          </a:p>
          <a:p>
            <a:pPr eaLnBrk="1" hangingPunct="1"/>
            <a:r>
              <a:rPr lang="id-ID" altLang="en-US" sz="3600" b="1">
                <a:solidFill>
                  <a:schemeClr val="bg1"/>
                </a:solidFill>
              </a:rPr>
              <a:t>2. Karet olahan  meningkat 6,5%</a:t>
            </a:r>
          </a:p>
          <a:p>
            <a:pPr eaLnBrk="1" hangingPunct="1"/>
            <a:r>
              <a:rPr lang="id-ID" altLang="en-US" sz="3600" b="1">
                <a:solidFill>
                  <a:schemeClr val="bg1"/>
                </a:solidFill>
              </a:rPr>
              <a:t>3. Produk kimia meningkat   15,5%</a:t>
            </a:r>
          </a:p>
          <a:p>
            <a:pPr eaLnBrk="1" hangingPunct="1"/>
            <a:r>
              <a:rPr lang="id-ID" altLang="en-US" sz="3600" b="1">
                <a:solidFill>
                  <a:schemeClr val="bg1"/>
                </a:solidFill>
              </a:rPr>
              <a:t>4. Kertas meningkat 14,6 %</a:t>
            </a:r>
          </a:p>
          <a:p>
            <a:pPr eaLnBrk="1" hangingPunct="1"/>
            <a:r>
              <a:rPr lang="id-ID" altLang="en-US" sz="3600" b="1">
                <a:solidFill>
                  <a:schemeClr val="bg1"/>
                </a:solidFill>
              </a:rPr>
              <a:t>5.  Minyak Sawit meningkat  14%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928688" y="228600"/>
            <a:ext cx="8062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d-ID" altLang="en-US" sz="3200" b="1" i="1">
                <a:solidFill>
                  <a:srgbClr val="FFFFCC"/>
                </a:solidFill>
              </a:rPr>
              <a:t>Impor utama produk china ke Indonesia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42938" y="1285875"/>
            <a:ext cx="56435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2400" b="1" i="1">
                <a:solidFill>
                  <a:schemeClr val="bg1"/>
                </a:solidFill>
              </a:rPr>
              <a:t>1 Barang Modal (27,9%)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- Perangkat Telekomunikasi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- Perangkat  kapal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- Perangkat kendaraan bermotor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- Mesin elektronik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71500" y="31448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2400" b="1" i="1">
                <a:solidFill>
                  <a:schemeClr val="bg1"/>
                </a:solidFill>
              </a:rPr>
              <a:t>2.  Barang Konsumsi (23,8%)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  - Makanan Olahan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 - Produk Tekstil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 - Produk susu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00063" y="4714875"/>
            <a:ext cx="5643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2400" b="1" i="1">
                <a:solidFill>
                  <a:schemeClr val="bg1"/>
                </a:solidFill>
              </a:rPr>
              <a:t>3. Bahan baku  (14,4%)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 - Suku cdg mesin kendaraan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 -  Bhn Industri</a:t>
            </a:r>
          </a:p>
          <a:p>
            <a:pPr eaLnBrk="1" hangingPunct="1"/>
            <a:r>
              <a:rPr lang="id-ID" altLang="en-US" sz="2400" b="1">
                <a:solidFill>
                  <a:schemeClr val="bg1"/>
                </a:solidFill>
              </a:rPr>
              <a:t>    -  Aksesoris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mtClean="0"/>
              <a:t> 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214438" y="1643063"/>
            <a:ext cx="7643812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en-US" sz="4000">
                <a:solidFill>
                  <a:schemeClr val="bg1"/>
                </a:solidFill>
              </a:rPr>
              <a:t>TERIMA KASIH</a:t>
            </a:r>
          </a:p>
          <a:p>
            <a:pPr algn="ctr" eaLnBrk="1" hangingPunct="1"/>
            <a:r>
              <a:rPr lang="id-ID" altLang="en-US" sz="4000" b="1" i="1">
                <a:solidFill>
                  <a:schemeClr val="bg1"/>
                </a:solidFill>
              </a:rPr>
              <a:t>Semoga Impian Kita menjadi suatu kenyataan &amp; setiap keputusan yang kita ambil mempunyai manfaat yang besar untuk banyak orang. Amin.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429375" y="5715000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1200">
                <a:solidFill>
                  <a:schemeClr val="bg1"/>
                </a:solidFill>
              </a:rPr>
              <a:t>Vertcal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PERENCANAAN &amp; PENGEMBANGAN PRODUK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752600" y="2753380"/>
            <a:ext cx="4945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en-US" altLang="en-US" sz="2800" smtClean="0">
                <a:solidFill>
                  <a:srgbClr val="FFFFCC"/>
                </a:solidFill>
                <a:latin typeface="Comic Sans MS" pitchFamily="66" charset="0"/>
              </a:rPr>
              <a:t>2. Pentingnya Inovasi Produk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100" y="3754160"/>
            <a:ext cx="5113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smtClean="0">
                <a:solidFill>
                  <a:srgbClr val="FFFFCC"/>
                </a:solidFill>
                <a:latin typeface="Comic Sans MS" pitchFamily="66" charset="0"/>
              </a:rPr>
              <a:t>3. Pengembangan Produk Baru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2590800" y="4886980"/>
            <a:ext cx="453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en-US" altLang="en-US" sz="2800" smtClean="0">
                <a:solidFill>
                  <a:srgbClr val="FFFFCC"/>
                </a:solidFill>
                <a:latin typeface="Comic Sans MS" pitchFamily="66" charset="0"/>
              </a:rPr>
              <a:t>4. Strategi Bauran Produk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176278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altLang="en-US" sz="2800" smtClean="0">
                <a:solidFill>
                  <a:srgbClr val="FFFFCC"/>
                </a:solidFill>
                <a:latin typeface="Comic Sans MS" pitchFamily="66" charset="0"/>
              </a:rPr>
              <a:t>Pemahaman Tentang Produk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1. Pemahaman Produk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057400"/>
            <a:ext cx="7543800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smtClean="0">
                <a:solidFill>
                  <a:srgbClr val="FFFFCC"/>
                </a:solidFill>
              </a:rPr>
              <a:t>	Produk adalah sekumpulan atribut fisik nyata (</a:t>
            </a:r>
            <a:r>
              <a:rPr lang="en-US" altLang="en-US" sz="2800" i="1" smtClean="0">
                <a:solidFill>
                  <a:srgbClr val="FFFF66"/>
                </a:solidFill>
              </a:rPr>
              <a:t>tangible</a:t>
            </a:r>
            <a:r>
              <a:rPr lang="en-US" altLang="en-US" sz="2800" smtClean="0">
                <a:solidFill>
                  <a:srgbClr val="FFFFCC"/>
                </a:solidFill>
              </a:rPr>
              <a:t>) yang terakit dalam sebuah bentuk yang dpt diindentifikasikan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4508718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smtClean="0">
                <a:solidFill>
                  <a:srgbClr val="FFFF66"/>
                </a:solidFill>
              </a:rPr>
              <a:t>	Produk adalah sekumpulan atribut yang nyata (</a:t>
            </a:r>
            <a:r>
              <a:rPr lang="en-US" altLang="en-US" sz="2800" i="1" smtClean="0">
                <a:solidFill>
                  <a:srgbClr val="FFFFCC"/>
                </a:solidFill>
              </a:rPr>
              <a:t>tangible</a:t>
            </a:r>
            <a:r>
              <a:rPr lang="en-US" altLang="en-US" sz="2800" smtClean="0">
                <a:solidFill>
                  <a:srgbClr val="FFFF66"/>
                </a:solidFill>
              </a:rPr>
              <a:t>) dan tidak nyata (</a:t>
            </a:r>
            <a:r>
              <a:rPr lang="en-US" altLang="en-US" sz="2800" i="1" smtClean="0">
                <a:solidFill>
                  <a:srgbClr val="FFFFCC"/>
                </a:solidFill>
              </a:rPr>
              <a:t>intangible</a:t>
            </a:r>
            <a:r>
              <a:rPr lang="en-US" altLang="en-US" sz="2800" smtClean="0">
                <a:solidFill>
                  <a:srgbClr val="FFFF66"/>
                </a:solidFill>
              </a:rPr>
              <a:t>) di dalamnya sudah tercakup harga, kemasan, prestise pabrik dll, yang diterima pembeli/konsumen dan dpt memuaskannya.</a:t>
            </a:r>
          </a:p>
        </p:txBody>
      </p:sp>
      <p:sp>
        <p:nvSpPr>
          <p:cNvPr id="5" name="Oval 4"/>
          <p:cNvSpPr/>
          <p:nvPr/>
        </p:nvSpPr>
        <p:spPr>
          <a:xfrm rot="20521612">
            <a:off x="303542" y="1451028"/>
            <a:ext cx="2524272" cy="762000"/>
          </a:xfrm>
          <a:prstGeom prst="ellipse">
            <a:avLst/>
          </a:prstGeom>
          <a:solidFill>
            <a:srgbClr val="0066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Comic Sans MS" pitchFamily="66" charset="0"/>
              </a:rPr>
              <a:t>Makna Sempit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 rot="20521612">
            <a:off x="455942" y="3864369"/>
            <a:ext cx="2524272" cy="762000"/>
          </a:xfrm>
          <a:prstGeom prst="ellipse">
            <a:avLst/>
          </a:prstGeom>
          <a:solidFill>
            <a:srgbClr val="800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Comic Sans MS" pitchFamily="66" charset="0"/>
              </a:rPr>
              <a:t>Makna Luas</a:t>
            </a: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/>
      <p:bldP spid="8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2. PENTINGNYA INOVASI PRODUK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solidFill>
                  <a:srgbClr val="FFFF99"/>
                </a:solidFill>
                <a:latin typeface="Comic Sans MS" pitchFamily="66" charset="0"/>
              </a:rPr>
              <a:t>Karena Produk Mempunyai:</a:t>
            </a:r>
          </a:p>
          <a:p>
            <a:pPr marL="609600" indent="-609600" eaLnBrk="1" hangingPunct="1">
              <a:buClr>
                <a:srgbClr val="FFFF66"/>
              </a:buClr>
              <a:buFont typeface="+mj-lt"/>
              <a:buAutoNum type="arabicPeriod"/>
            </a:pPr>
            <a:r>
              <a:rPr lang="en-US" altLang="en-US" smtClean="0">
                <a:solidFill>
                  <a:srgbClr val="FFFFCC"/>
                </a:solidFill>
                <a:latin typeface="Comic Sans MS" pitchFamily="66" charset="0"/>
              </a:rPr>
              <a:t>Daur Hidup Produk </a:t>
            </a:r>
            <a:r>
              <a:rPr lang="en-US" altLang="en-US" b="1" i="1" smtClean="0">
                <a:solidFill>
                  <a:srgbClr val="FFFFCC"/>
                </a:solidFill>
                <a:latin typeface="Comic Sans MS" pitchFamily="66" charset="0"/>
              </a:rPr>
              <a:t>(Product Life Cycle)</a:t>
            </a:r>
          </a:p>
          <a:p>
            <a:pPr marL="609600" indent="-609600" eaLnBrk="1" hangingPunct="1">
              <a:buClr>
                <a:srgbClr val="FFFF66"/>
              </a:buClr>
              <a:buFont typeface="+mj-lt"/>
              <a:buAutoNum type="arabicPeriod"/>
            </a:pPr>
            <a:r>
              <a:rPr lang="en-US" altLang="en-US" smtClean="0">
                <a:solidFill>
                  <a:srgbClr val="FFFFCC"/>
                </a:solidFill>
                <a:latin typeface="Comic Sans MS" pitchFamily="66" charset="0"/>
              </a:rPr>
              <a:t>Produk akan menentukan Laba</a:t>
            </a:r>
          </a:p>
          <a:p>
            <a:pPr marL="609600" indent="-609600" eaLnBrk="1" hangingPunct="1">
              <a:buClr>
                <a:srgbClr val="FFFF66"/>
              </a:buClr>
              <a:buFont typeface="+mj-lt"/>
              <a:buAutoNum type="arabicPeriod"/>
            </a:pPr>
            <a:r>
              <a:rPr lang="en-US" altLang="en-US" smtClean="0">
                <a:solidFill>
                  <a:srgbClr val="FFFFCC"/>
                </a:solidFill>
                <a:latin typeface="Comic Sans MS" pitchFamily="66" charset="0"/>
              </a:rPr>
              <a:t>Produk baru sangat penting bagi pertumbuhan </a:t>
            </a:r>
          </a:p>
          <a:p>
            <a:pPr marL="609600" indent="-609600" eaLnBrk="1" hangingPunct="1">
              <a:buClr>
                <a:srgbClr val="FFFF66"/>
              </a:buClr>
              <a:buFont typeface="+mj-lt"/>
              <a:buAutoNum type="arabicPeriod"/>
            </a:pPr>
            <a:r>
              <a:rPr lang="en-US" altLang="en-US" smtClean="0">
                <a:solidFill>
                  <a:srgbClr val="FFFFCC"/>
                </a:solidFill>
                <a:latin typeface="Comic Sans MS" pitchFamily="66" charset="0"/>
              </a:rPr>
              <a:t>Konsumen semakin selektif akan kualitas</a:t>
            </a:r>
          </a:p>
          <a:p>
            <a:pPr marL="609600" indent="-609600" eaLnBrk="1" hangingPunct="1">
              <a:buClr>
                <a:srgbClr val="FFFF66"/>
              </a:buClr>
              <a:buFont typeface="+mj-lt"/>
              <a:buAutoNum type="arabicPeriod"/>
            </a:pPr>
            <a:r>
              <a:rPr lang="en-US" altLang="en-US" smtClean="0">
                <a:solidFill>
                  <a:srgbClr val="FFFFCC"/>
                </a:solidFill>
                <a:latin typeface="Comic Sans MS" pitchFamily="66" charset="0"/>
              </a:rPr>
              <a:t>Persaingan yg semakin ketat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 Cycle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03332" y="1752600"/>
            <a:ext cx="990600" cy="2133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2732" y="1752600"/>
            <a:ext cx="990600" cy="21336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2132" y="1752600"/>
            <a:ext cx="990600" cy="21336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1532" y="1752600"/>
            <a:ext cx="990600" cy="2133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31532" y="3886200"/>
            <a:ext cx="4114800" cy="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512332" y="2667000"/>
            <a:ext cx="2438400" cy="0"/>
          </a:xfrm>
          <a:prstGeom prst="line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407055">
            <a:off x="2574793" y="2801150"/>
            <a:ext cx="128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FFFF00"/>
                </a:solidFill>
              </a:rPr>
              <a:t>Inroduction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057911">
            <a:off x="3517951" y="2449851"/>
            <a:ext cx="130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Growth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626225">
            <a:off x="4678951" y="2275842"/>
            <a:ext cx="107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Maturity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69929">
            <a:off x="5759048" y="2528328"/>
            <a:ext cx="100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66"/>
                </a:solidFill>
              </a:rPr>
              <a:t>Decline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4732" y="3897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mtClean="0">
                <a:solidFill>
                  <a:schemeClr val="bg1"/>
                </a:solidFill>
              </a:rPr>
              <a:t>Time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899166" y="22156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mtClean="0">
                <a:solidFill>
                  <a:schemeClr val="bg1"/>
                </a:solidFill>
              </a:rPr>
              <a:t>Sales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38200" y="4495800"/>
            <a:ext cx="7696200" cy="17526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CC"/>
                </a:solidFill>
                <a:latin typeface="Comic Sans MS" pitchFamily="66" charset="0"/>
              </a:rPr>
              <a:t>Produk berjalan melalui berbagai tingkatan.</a:t>
            </a:r>
          </a:p>
          <a:p>
            <a:pPr algn="ctr"/>
            <a:r>
              <a:rPr lang="en-US" b="1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b="1" i="1">
                <a:solidFill>
                  <a:srgbClr val="FFFFCC"/>
                </a:solidFill>
                <a:latin typeface="Comic Sans MS" pitchFamily="66" charset="0"/>
              </a:rPr>
              <a:t>Product Life Cycle</a:t>
            </a:r>
            <a:r>
              <a:rPr lang="en-US" b="1">
                <a:solidFill>
                  <a:srgbClr val="FFFFCC"/>
                </a:solidFill>
                <a:latin typeface="Comic Sans MS" pitchFamily="66" charset="0"/>
              </a:rPr>
              <a:t> (daur hidup produk)  menunjukkan tahapan dari pertumbuhan yang dapat memberi gambaran manajemen perusahaan untuk mengambil keputusan apakah produk tersebut akan dilanjutkan atau tidak dan kapan produk baru harus diperkenalkan. </a:t>
            </a:r>
          </a:p>
        </p:txBody>
      </p:sp>
      <p:sp>
        <p:nvSpPr>
          <p:cNvPr id="22" name="Freeform 21"/>
          <p:cNvSpPr/>
          <p:nvPr/>
        </p:nvSpPr>
        <p:spPr>
          <a:xfrm>
            <a:off x="2729552" y="2011680"/>
            <a:ext cx="4285397" cy="1832212"/>
          </a:xfrm>
          <a:custGeom>
            <a:avLst/>
            <a:gdLst>
              <a:gd name="connsiteX0" fmla="*/ 0 w 4285397"/>
              <a:gd name="connsiteY0" fmla="*/ 1758287 h 1758287"/>
              <a:gd name="connsiteX1" fmla="*/ 1091821 w 4285397"/>
              <a:gd name="connsiteY1" fmla="*/ 1512627 h 1758287"/>
              <a:gd name="connsiteX2" fmla="*/ 2060812 w 4285397"/>
              <a:gd name="connsiteY2" fmla="*/ 325272 h 1758287"/>
              <a:gd name="connsiteX3" fmla="*/ 2975212 w 4285397"/>
              <a:gd name="connsiteY3" fmla="*/ 79612 h 1758287"/>
              <a:gd name="connsiteX4" fmla="*/ 4285397 w 4285397"/>
              <a:gd name="connsiteY4" fmla="*/ 802944 h 175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397" h="1758287">
                <a:moveTo>
                  <a:pt x="0" y="1758287"/>
                </a:moveTo>
                <a:cubicBezTo>
                  <a:pt x="374176" y="1754875"/>
                  <a:pt x="748352" y="1751463"/>
                  <a:pt x="1091821" y="1512627"/>
                </a:cubicBezTo>
                <a:cubicBezTo>
                  <a:pt x="1435290" y="1273791"/>
                  <a:pt x="1746914" y="564108"/>
                  <a:pt x="2060812" y="325272"/>
                </a:cubicBezTo>
                <a:cubicBezTo>
                  <a:pt x="2374710" y="86436"/>
                  <a:pt x="2604448" y="0"/>
                  <a:pt x="2975212" y="79612"/>
                </a:cubicBezTo>
                <a:cubicBezTo>
                  <a:pt x="3345976" y="159224"/>
                  <a:pt x="3815686" y="481084"/>
                  <a:pt x="4285397" y="802944"/>
                </a:cubicBezTo>
              </a:path>
            </a:pathLst>
          </a:cu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66800" y="1219200"/>
            <a:ext cx="7391400" cy="5181600"/>
          </a:xfrm>
          <a:prstGeom prst="rect">
            <a:avLst/>
          </a:prstGeom>
          <a:gradFill>
            <a:gsLst>
              <a:gs pos="0">
                <a:srgbClr val="800000"/>
              </a:gs>
              <a:gs pos="50000">
                <a:srgbClr val="A50021"/>
              </a:gs>
              <a:gs pos="100000">
                <a:srgbClr val="4B0000"/>
              </a:gs>
            </a:gsLst>
            <a:lin ang="5400000" scaled="0"/>
          </a:gra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623201" y="5597525"/>
            <a:ext cx="66246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623201" y="1565275"/>
            <a:ext cx="0" cy="4032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Arc 6"/>
          <p:cNvSpPr>
            <a:spLocks/>
          </p:cNvSpPr>
          <p:nvPr/>
        </p:nvSpPr>
        <p:spPr bwMode="auto">
          <a:xfrm rot="11329935" flipV="1">
            <a:off x="1839101" y="3725862"/>
            <a:ext cx="3656013" cy="2087563"/>
          </a:xfrm>
          <a:custGeom>
            <a:avLst/>
            <a:gdLst>
              <a:gd name="T0" fmla="*/ 0 w 39772"/>
              <a:gd name="T1" fmla="*/ 2147483646 h 21600"/>
              <a:gd name="T2" fmla="*/ 2147483646 w 39772"/>
              <a:gd name="T3" fmla="*/ 2147483646 h 21600"/>
              <a:gd name="T4" fmla="*/ 2147483646 w 39772"/>
              <a:gd name="T5" fmla="*/ 2147483646 h 21600"/>
              <a:gd name="T6" fmla="*/ 0 60000 65536"/>
              <a:gd name="T7" fmla="*/ 0 60000 65536"/>
              <a:gd name="T8" fmla="*/ 0 60000 65536"/>
              <a:gd name="T9" fmla="*/ 0 w 39772"/>
              <a:gd name="T10" fmla="*/ 0 h 21600"/>
              <a:gd name="T11" fmla="*/ 39772 w 39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72" h="21600" fill="none" extrusionOk="0">
                <a:moveTo>
                  <a:pt x="-1" y="9923"/>
                </a:moveTo>
                <a:cubicBezTo>
                  <a:pt x="3973" y="3739"/>
                  <a:pt x="10820" y="-1"/>
                  <a:pt x="18172" y="0"/>
                </a:cubicBezTo>
                <a:cubicBezTo>
                  <a:pt x="30101" y="0"/>
                  <a:pt x="39772" y="9670"/>
                  <a:pt x="39772" y="21600"/>
                </a:cubicBezTo>
              </a:path>
              <a:path w="39772" h="21600" stroke="0" extrusionOk="0">
                <a:moveTo>
                  <a:pt x="-1" y="9923"/>
                </a:moveTo>
                <a:cubicBezTo>
                  <a:pt x="3973" y="3739"/>
                  <a:pt x="10820" y="-1"/>
                  <a:pt x="18172" y="0"/>
                </a:cubicBezTo>
                <a:cubicBezTo>
                  <a:pt x="30101" y="0"/>
                  <a:pt x="39772" y="9670"/>
                  <a:pt x="39772" y="21600"/>
                </a:cubicBezTo>
                <a:lnTo>
                  <a:pt x="18172" y="21600"/>
                </a:lnTo>
                <a:lnTo>
                  <a:pt x="-1" y="9923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Arc 7"/>
          <p:cNvSpPr>
            <a:spLocks/>
          </p:cNvSpPr>
          <p:nvPr/>
        </p:nvSpPr>
        <p:spPr bwMode="auto">
          <a:xfrm rot="11581777" flipV="1">
            <a:off x="2790014" y="2959100"/>
            <a:ext cx="2959100" cy="2246312"/>
          </a:xfrm>
          <a:custGeom>
            <a:avLst/>
            <a:gdLst>
              <a:gd name="T0" fmla="*/ 0 w 21347"/>
              <a:gd name="T1" fmla="*/ 0 h 21600"/>
              <a:gd name="T2" fmla="*/ 2147483646 w 21347"/>
              <a:gd name="T3" fmla="*/ 2147483646 h 21600"/>
              <a:gd name="T4" fmla="*/ 0 w 21347"/>
              <a:gd name="T5" fmla="*/ 2147483646 h 21600"/>
              <a:gd name="T6" fmla="*/ 0 60000 65536"/>
              <a:gd name="T7" fmla="*/ 0 60000 65536"/>
              <a:gd name="T8" fmla="*/ 0 60000 65536"/>
              <a:gd name="T9" fmla="*/ 0 w 21347"/>
              <a:gd name="T10" fmla="*/ 0 h 21600"/>
              <a:gd name="T11" fmla="*/ 21347 w 213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600" fill="none" extrusionOk="0">
                <a:moveTo>
                  <a:pt x="-1" y="0"/>
                </a:moveTo>
                <a:cubicBezTo>
                  <a:pt x="10655" y="0"/>
                  <a:pt x="19719" y="7771"/>
                  <a:pt x="21346" y="18302"/>
                </a:cubicBezTo>
              </a:path>
              <a:path w="21347" h="21600" stroke="0" extrusionOk="0">
                <a:moveTo>
                  <a:pt x="-1" y="0"/>
                </a:moveTo>
                <a:cubicBezTo>
                  <a:pt x="10655" y="0"/>
                  <a:pt x="19719" y="7771"/>
                  <a:pt x="21346" y="1830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rc 8"/>
          <p:cNvSpPr>
            <a:spLocks/>
          </p:cNvSpPr>
          <p:nvPr/>
        </p:nvSpPr>
        <p:spPr bwMode="auto">
          <a:xfrm rot="12384271" flipV="1">
            <a:off x="3684304" y="2438546"/>
            <a:ext cx="2296353" cy="3400425"/>
          </a:xfrm>
          <a:custGeom>
            <a:avLst/>
            <a:gdLst>
              <a:gd name="T0" fmla="*/ 0 w 23290"/>
              <a:gd name="T1" fmla="*/ 2147483646 h 21600"/>
              <a:gd name="T2" fmla="*/ 2147483646 w 23290"/>
              <a:gd name="T3" fmla="*/ 2147483646 h 21600"/>
              <a:gd name="T4" fmla="*/ 2147483646 w 23290"/>
              <a:gd name="T5" fmla="*/ 2147483646 h 21600"/>
              <a:gd name="T6" fmla="*/ 0 60000 65536"/>
              <a:gd name="T7" fmla="*/ 0 60000 65536"/>
              <a:gd name="T8" fmla="*/ 0 60000 65536"/>
              <a:gd name="T9" fmla="*/ 0 w 23290"/>
              <a:gd name="T10" fmla="*/ 0 h 21600"/>
              <a:gd name="T11" fmla="*/ 23290 w 232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90" h="21600" fill="none" extrusionOk="0">
                <a:moveTo>
                  <a:pt x="0" y="453"/>
                </a:moveTo>
                <a:cubicBezTo>
                  <a:pt x="1447" y="151"/>
                  <a:pt x="2923" y="-1"/>
                  <a:pt x="4402" y="0"/>
                </a:cubicBezTo>
                <a:cubicBezTo>
                  <a:pt x="12250" y="0"/>
                  <a:pt x="19482" y="4257"/>
                  <a:pt x="23289" y="11121"/>
                </a:cubicBezTo>
              </a:path>
              <a:path w="23290" h="21600" stroke="0" extrusionOk="0">
                <a:moveTo>
                  <a:pt x="0" y="453"/>
                </a:moveTo>
                <a:cubicBezTo>
                  <a:pt x="1447" y="151"/>
                  <a:pt x="2923" y="-1"/>
                  <a:pt x="4402" y="0"/>
                </a:cubicBezTo>
                <a:cubicBezTo>
                  <a:pt x="12250" y="0"/>
                  <a:pt x="19482" y="4257"/>
                  <a:pt x="23289" y="11121"/>
                </a:cubicBezTo>
                <a:lnTo>
                  <a:pt x="4402" y="21600"/>
                </a:lnTo>
                <a:lnTo>
                  <a:pt x="0" y="453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1623201" y="1523999"/>
            <a:ext cx="5996799" cy="2992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 rot="-5400000">
            <a:off x="459564" y="2479675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FFFF00"/>
                </a:solidFill>
              </a:rPr>
              <a:t>Pertumbuhan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248401" y="5658294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FFFF00"/>
                </a:solidFill>
              </a:rPr>
              <a:t>Jangka waktu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1609344" y="3959352"/>
            <a:ext cx="1097280" cy="2063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704289" y="4013200"/>
            <a:ext cx="0" cy="15843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1623201" y="3419856"/>
            <a:ext cx="22320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3855226" y="3436937"/>
            <a:ext cx="0" cy="21463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1623201" y="3005137"/>
            <a:ext cx="29527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4647389" y="3076575"/>
            <a:ext cx="0" cy="25209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1315226" y="62166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id-ID" altLang="en-US" sz="1600"/>
          </a:p>
        </p:txBody>
      </p:sp>
      <p:sp>
        <p:nvSpPr>
          <p:cNvPr id="49175" name="Arc 23"/>
          <p:cNvSpPr>
            <a:spLocks/>
          </p:cNvSpPr>
          <p:nvPr/>
        </p:nvSpPr>
        <p:spPr bwMode="auto">
          <a:xfrm rot="12695123" flipV="1">
            <a:off x="5061726" y="1717456"/>
            <a:ext cx="2365375" cy="2951163"/>
          </a:xfrm>
          <a:custGeom>
            <a:avLst/>
            <a:gdLst>
              <a:gd name="T0" fmla="*/ 0 w 26809"/>
              <a:gd name="T1" fmla="*/ 2147483646 h 21600"/>
              <a:gd name="T2" fmla="*/ 2147483646 w 26809"/>
              <a:gd name="T3" fmla="*/ 2147483646 h 21600"/>
              <a:gd name="T4" fmla="*/ 2147483646 w 26809"/>
              <a:gd name="T5" fmla="*/ 2147483646 h 21600"/>
              <a:gd name="T6" fmla="*/ 0 60000 65536"/>
              <a:gd name="T7" fmla="*/ 0 60000 65536"/>
              <a:gd name="T8" fmla="*/ 0 60000 65536"/>
              <a:gd name="T9" fmla="*/ 0 w 26809"/>
              <a:gd name="T10" fmla="*/ 0 h 21600"/>
              <a:gd name="T11" fmla="*/ 26809 w 268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09" h="21600" fill="none" extrusionOk="0">
                <a:moveTo>
                  <a:pt x="-1" y="675"/>
                </a:moveTo>
                <a:cubicBezTo>
                  <a:pt x="1751" y="226"/>
                  <a:pt x="3552" y="-1"/>
                  <a:pt x="5360" y="0"/>
                </a:cubicBezTo>
                <a:cubicBezTo>
                  <a:pt x="16302" y="0"/>
                  <a:pt x="25515" y="8182"/>
                  <a:pt x="26808" y="19048"/>
                </a:cubicBezTo>
              </a:path>
              <a:path w="26809" h="21600" stroke="0" extrusionOk="0">
                <a:moveTo>
                  <a:pt x="-1" y="675"/>
                </a:moveTo>
                <a:cubicBezTo>
                  <a:pt x="1751" y="226"/>
                  <a:pt x="3552" y="-1"/>
                  <a:pt x="5360" y="0"/>
                </a:cubicBezTo>
                <a:cubicBezTo>
                  <a:pt x="16302" y="0"/>
                  <a:pt x="25515" y="8182"/>
                  <a:pt x="26808" y="19048"/>
                </a:cubicBezTo>
                <a:lnTo>
                  <a:pt x="5360" y="21600"/>
                </a:lnTo>
                <a:lnTo>
                  <a:pt x="-1" y="675"/>
                </a:lnTo>
                <a:close/>
              </a:path>
            </a:pathLst>
          </a:custGeom>
          <a:noFill/>
          <a:ln w="28575">
            <a:solidFill>
              <a:srgbClr val="CCFF66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5655451" y="2573337"/>
            <a:ext cx="0" cy="30241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>
            <a:off x="1623201" y="2500312"/>
            <a:ext cx="396081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H="1" flipV="1">
            <a:off x="2128026" y="3868737"/>
            <a:ext cx="215900" cy="3603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H="1" flipV="1">
            <a:off x="2920189" y="3292475"/>
            <a:ext cx="287337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H="1" flipV="1">
            <a:off x="3928251" y="2932112"/>
            <a:ext cx="215900" cy="3603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1623201" y="3508375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Kreatifitas &amp; Inovasi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2055001" y="3017837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Kreatifitas &amp; Inovasi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3136089" y="2514600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Kreatifitas &amp; Inovasi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 Cycle Strategy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90411" y="5877580"/>
            <a:ext cx="2957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Kreatif dan Inovatif</a:t>
            </a:r>
            <a:endParaRPr lang="en-US" sz="28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/>
      <p:bldP spid="49164" grpId="0"/>
      <p:bldP spid="49165" grpId="0" animBg="1"/>
      <p:bldP spid="49166" grpId="0" animBg="1"/>
      <p:bldP spid="49167" grpId="0" animBg="1"/>
      <p:bldP spid="49168" grpId="0" animBg="1"/>
      <p:bldP spid="49169" grpId="0" animBg="1"/>
      <p:bldP spid="49170" grpId="0" animBg="1"/>
      <p:bldP spid="49175" grpId="0" animBg="1"/>
      <p:bldP spid="49176" grpId="0" animBg="1"/>
      <p:bldP spid="49179" grpId="0" animBg="1"/>
      <p:bldP spid="49181" grpId="0" animBg="1"/>
      <p:bldP spid="49182" grpId="0" animBg="1"/>
      <p:bldP spid="49183" grpId="0" animBg="1"/>
      <p:bldP spid="49184" grpId="0"/>
      <p:bldP spid="49185" grpId="0"/>
      <p:bldP spid="49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38200" y="1219200"/>
            <a:ext cx="7620000" cy="5181600"/>
          </a:xfrm>
          <a:prstGeom prst="rect">
            <a:avLst/>
          </a:prstGeom>
          <a:gradFill>
            <a:gsLst>
              <a:gs pos="0">
                <a:srgbClr val="800000"/>
              </a:gs>
              <a:gs pos="50000">
                <a:srgbClr val="A50021"/>
              </a:gs>
              <a:gs pos="100000">
                <a:srgbClr val="4B0000"/>
              </a:gs>
            </a:gsLst>
            <a:lin ang="5400000" scaled="0"/>
          </a:gra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Teknik &amp; Strategi Pasar</a:t>
            </a:r>
            <a:endParaRPr lang="en-US"/>
          </a:p>
        </p:txBody>
      </p:sp>
      <p:sp>
        <p:nvSpPr>
          <p:cNvPr id="4" name="Line 4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1403350" y="5589588"/>
            <a:ext cx="66246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403350" y="1557338"/>
            <a:ext cx="0" cy="4032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Arc 6"/>
          <p:cNvSpPr>
            <a:spLocks/>
          </p:cNvSpPr>
          <p:nvPr/>
        </p:nvSpPr>
        <p:spPr bwMode="auto">
          <a:xfrm rot="11329935" flipV="1">
            <a:off x="1619250" y="3717925"/>
            <a:ext cx="3656013" cy="2087563"/>
          </a:xfrm>
          <a:custGeom>
            <a:avLst/>
            <a:gdLst>
              <a:gd name="T0" fmla="*/ 0 w 39772"/>
              <a:gd name="T1" fmla="*/ 2147483646 h 21600"/>
              <a:gd name="T2" fmla="*/ 2147483646 w 39772"/>
              <a:gd name="T3" fmla="*/ 2147483646 h 21600"/>
              <a:gd name="T4" fmla="*/ 2147483646 w 39772"/>
              <a:gd name="T5" fmla="*/ 2147483646 h 21600"/>
              <a:gd name="T6" fmla="*/ 0 60000 65536"/>
              <a:gd name="T7" fmla="*/ 0 60000 65536"/>
              <a:gd name="T8" fmla="*/ 0 60000 65536"/>
              <a:gd name="T9" fmla="*/ 0 w 39772"/>
              <a:gd name="T10" fmla="*/ 0 h 21600"/>
              <a:gd name="T11" fmla="*/ 39772 w 39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72" h="21600" fill="none" extrusionOk="0">
                <a:moveTo>
                  <a:pt x="-1" y="9923"/>
                </a:moveTo>
                <a:cubicBezTo>
                  <a:pt x="3973" y="3739"/>
                  <a:pt x="10820" y="-1"/>
                  <a:pt x="18172" y="0"/>
                </a:cubicBezTo>
                <a:cubicBezTo>
                  <a:pt x="30101" y="0"/>
                  <a:pt x="39772" y="9670"/>
                  <a:pt x="39772" y="21600"/>
                </a:cubicBezTo>
              </a:path>
              <a:path w="39772" h="21600" stroke="0" extrusionOk="0">
                <a:moveTo>
                  <a:pt x="-1" y="9923"/>
                </a:moveTo>
                <a:cubicBezTo>
                  <a:pt x="3973" y="3739"/>
                  <a:pt x="10820" y="-1"/>
                  <a:pt x="18172" y="0"/>
                </a:cubicBezTo>
                <a:cubicBezTo>
                  <a:pt x="30101" y="0"/>
                  <a:pt x="39772" y="9670"/>
                  <a:pt x="39772" y="21600"/>
                </a:cubicBezTo>
                <a:lnTo>
                  <a:pt x="18172" y="21600"/>
                </a:lnTo>
                <a:lnTo>
                  <a:pt x="-1" y="9923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7"/>
          <p:cNvSpPr>
            <a:spLocks/>
          </p:cNvSpPr>
          <p:nvPr/>
        </p:nvSpPr>
        <p:spPr bwMode="auto">
          <a:xfrm rot="11581777" flipV="1">
            <a:off x="2570163" y="2951163"/>
            <a:ext cx="2959100" cy="2246312"/>
          </a:xfrm>
          <a:custGeom>
            <a:avLst/>
            <a:gdLst>
              <a:gd name="T0" fmla="*/ 0 w 21347"/>
              <a:gd name="T1" fmla="*/ 0 h 21600"/>
              <a:gd name="T2" fmla="*/ 2147483646 w 21347"/>
              <a:gd name="T3" fmla="*/ 2147483646 h 21600"/>
              <a:gd name="T4" fmla="*/ 0 w 21347"/>
              <a:gd name="T5" fmla="*/ 2147483646 h 21600"/>
              <a:gd name="T6" fmla="*/ 0 60000 65536"/>
              <a:gd name="T7" fmla="*/ 0 60000 65536"/>
              <a:gd name="T8" fmla="*/ 0 60000 65536"/>
              <a:gd name="T9" fmla="*/ 0 w 21347"/>
              <a:gd name="T10" fmla="*/ 0 h 21600"/>
              <a:gd name="T11" fmla="*/ 21347 w 213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600" fill="none" extrusionOk="0">
                <a:moveTo>
                  <a:pt x="-1" y="0"/>
                </a:moveTo>
                <a:cubicBezTo>
                  <a:pt x="10655" y="0"/>
                  <a:pt x="19719" y="7771"/>
                  <a:pt x="21346" y="18302"/>
                </a:cubicBezTo>
              </a:path>
              <a:path w="21347" h="21600" stroke="0" extrusionOk="0">
                <a:moveTo>
                  <a:pt x="-1" y="0"/>
                </a:moveTo>
                <a:cubicBezTo>
                  <a:pt x="10655" y="0"/>
                  <a:pt x="19719" y="7771"/>
                  <a:pt x="21346" y="1830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8"/>
          <p:cNvSpPr>
            <a:spLocks/>
          </p:cNvSpPr>
          <p:nvPr/>
        </p:nvSpPr>
        <p:spPr bwMode="auto">
          <a:xfrm rot="12695123" flipV="1">
            <a:off x="3498850" y="2376488"/>
            <a:ext cx="1831975" cy="3400425"/>
          </a:xfrm>
          <a:custGeom>
            <a:avLst/>
            <a:gdLst>
              <a:gd name="T0" fmla="*/ 0 w 23290"/>
              <a:gd name="T1" fmla="*/ 2147483646 h 21600"/>
              <a:gd name="T2" fmla="*/ 2147483646 w 23290"/>
              <a:gd name="T3" fmla="*/ 2147483646 h 21600"/>
              <a:gd name="T4" fmla="*/ 2147483646 w 23290"/>
              <a:gd name="T5" fmla="*/ 2147483646 h 21600"/>
              <a:gd name="T6" fmla="*/ 0 60000 65536"/>
              <a:gd name="T7" fmla="*/ 0 60000 65536"/>
              <a:gd name="T8" fmla="*/ 0 60000 65536"/>
              <a:gd name="T9" fmla="*/ 0 w 23290"/>
              <a:gd name="T10" fmla="*/ 0 h 21600"/>
              <a:gd name="T11" fmla="*/ 23290 w 232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90" h="21600" fill="none" extrusionOk="0">
                <a:moveTo>
                  <a:pt x="0" y="453"/>
                </a:moveTo>
                <a:cubicBezTo>
                  <a:pt x="1447" y="151"/>
                  <a:pt x="2923" y="-1"/>
                  <a:pt x="4402" y="0"/>
                </a:cubicBezTo>
                <a:cubicBezTo>
                  <a:pt x="12250" y="0"/>
                  <a:pt x="19482" y="4257"/>
                  <a:pt x="23289" y="11121"/>
                </a:cubicBezTo>
              </a:path>
              <a:path w="23290" h="21600" stroke="0" extrusionOk="0">
                <a:moveTo>
                  <a:pt x="0" y="453"/>
                </a:moveTo>
                <a:cubicBezTo>
                  <a:pt x="1447" y="151"/>
                  <a:pt x="2923" y="-1"/>
                  <a:pt x="4402" y="0"/>
                </a:cubicBezTo>
                <a:cubicBezTo>
                  <a:pt x="12250" y="0"/>
                  <a:pt x="19482" y="4257"/>
                  <a:pt x="23289" y="11121"/>
                </a:cubicBezTo>
                <a:lnTo>
                  <a:pt x="4402" y="21600"/>
                </a:lnTo>
                <a:lnTo>
                  <a:pt x="0" y="453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403350" y="1341438"/>
            <a:ext cx="6337300" cy="3167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-5400000">
            <a:off x="239713" y="3368675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FFFF00"/>
                </a:solidFill>
              </a:rPr>
              <a:t>Pertumbuhan</a:t>
            </a:r>
          </a:p>
        </p:txBody>
      </p:sp>
      <p:sp>
        <p:nvSpPr>
          <p:cNvPr id="1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39975" y="1341438"/>
            <a:ext cx="2998788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chemeClr val="bg1"/>
                </a:solidFill>
              </a:rPr>
              <a:t>Strategi Daur Hidup Produk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235825" y="5734050"/>
            <a:ext cx="93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FFFF00"/>
                </a:solidFill>
              </a:rPr>
              <a:t>Jangka waktu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331913" y="3933825"/>
            <a:ext cx="11525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484438" y="4005263"/>
            <a:ext cx="0" cy="15843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403350" y="3429000"/>
            <a:ext cx="22320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3635375" y="3429000"/>
            <a:ext cx="0" cy="21463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403350" y="2997200"/>
            <a:ext cx="29527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4427538" y="3068638"/>
            <a:ext cx="0" cy="25209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23">
            <a:hlinkClick r:id="rId4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936625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Kijang Doyok, 70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095375" y="62087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id-ID" altLang="en-US" sz="1600"/>
          </a:p>
        </p:txBody>
      </p:sp>
      <p:sp>
        <p:nvSpPr>
          <p:cNvPr id="21" name="Text Box 2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51050" y="5699125"/>
            <a:ext cx="936625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Kijang Rover, 80</a:t>
            </a:r>
          </a:p>
        </p:txBody>
      </p:sp>
      <p:sp>
        <p:nvSpPr>
          <p:cNvPr id="22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75013" y="5699125"/>
            <a:ext cx="936625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Kijang grand 90</a:t>
            </a:r>
          </a:p>
        </p:txBody>
      </p:sp>
      <p:sp>
        <p:nvSpPr>
          <p:cNvPr id="23" name="Arc 29"/>
          <p:cNvSpPr>
            <a:spLocks/>
          </p:cNvSpPr>
          <p:nvPr/>
        </p:nvSpPr>
        <p:spPr bwMode="auto">
          <a:xfrm rot="12695123" flipV="1">
            <a:off x="4841875" y="1660525"/>
            <a:ext cx="2365375" cy="2951163"/>
          </a:xfrm>
          <a:custGeom>
            <a:avLst/>
            <a:gdLst>
              <a:gd name="T0" fmla="*/ 0 w 26809"/>
              <a:gd name="T1" fmla="*/ 2147483646 h 21600"/>
              <a:gd name="T2" fmla="*/ 2147483646 w 26809"/>
              <a:gd name="T3" fmla="*/ 2147483646 h 21600"/>
              <a:gd name="T4" fmla="*/ 2147483646 w 26809"/>
              <a:gd name="T5" fmla="*/ 2147483646 h 21600"/>
              <a:gd name="T6" fmla="*/ 0 60000 65536"/>
              <a:gd name="T7" fmla="*/ 0 60000 65536"/>
              <a:gd name="T8" fmla="*/ 0 60000 65536"/>
              <a:gd name="T9" fmla="*/ 0 w 26809"/>
              <a:gd name="T10" fmla="*/ 0 h 21600"/>
              <a:gd name="T11" fmla="*/ 26809 w 268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09" h="21600" fill="none" extrusionOk="0">
                <a:moveTo>
                  <a:pt x="-1" y="675"/>
                </a:moveTo>
                <a:cubicBezTo>
                  <a:pt x="1751" y="226"/>
                  <a:pt x="3552" y="-1"/>
                  <a:pt x="5360" y="0"/>
                </a:cubicBezTo>
                <a:cubicBezTo>
                  <a:pt x="16302" y="0"/>
                  <a:pt x="25515" y="8182"/>
                  <a:pt x="26808" y="19048"/>
                </a:cubicBezTo>
              </a:path>
              <a:path w="26809" h="21600" stroke="0" extrusionOk="0">
                <a:moveTo>
                  <a:pt x="-1" y="675"/>
                </a:moveTo>
                <a:cubicBezTo>
                  <a:pt x="1751" y="226"/>
                  <a:pt x="3552" y="-1"/>
                  <a:pt x="5360" y="0"/>
                </a:cubicBezTo>
                <a:cubicBezTo>
                  <a:pt x="16302" y="0"/>
                  <a:pt x="25515" y="8182"/>
                  <a:pt x="26808" y="19048"/>
                </a:cubicBezTo>
                <a:lnTo>
                  <a:pt x="5360" y="21600"/>
                </a:lnTo>
                <a:lnTo>
                  <a:pt x="-1" y="675"/>
                </a:lnTo>
                <a:close/>
              </a:path>
            </a:pathLst>
          </a:custGeom>
          <a:noFill/>
          <a:ln w="28575">
            <a:solidFill>
              <a:srgbClr val="CCFF66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5435600" y="2565400"/>
            <a:ext cx="0" cy="30241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3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356100" y="5699125"/>
            <a:ext cx="936625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Kijang Capsul 95</a:t>
            </a:r>
          </a:p>
        </p:txBody>
      </p:sp>
      <p:sp>
        <p:nvSpPr>
          <p:cNvPr id="26" name="Text Box 3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5699125"/>
            <a:ext cx="1009650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Kijang Inova 2000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H="1">
            <a:off x="1403350" y="2492375"/>
            <a:ext cx="396081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Arc 34"/>
          <p:cNvSpPr>
            <a:spLocks/>
          </p:cNvSpPr>
          <p:nvPr/>
        </p:nvSpPr>
        <p:spPr bwMode="auto">
          <a:xfrm rot="12831779" flipV="1">
            <a:off x="6516688" y="1117600"/>
            <a:ext cx="1223962" cy="2159000"/>
          </a:xfrm>
          <a:custGeom>
            <a:avLst/>
            <a:gdLst>
              <a:gd name="T0" fmla="*/ 2147483646 w 21578"/>
              <a:gd name="T1" fmla="*/ 0 h 21357"/>
              <a:gd name="T2" fmla="*/ 2147483646 w 21578"/>
              <a:gd name="T3" fmla="*/ 2147483646 h 21357"/>
              <a:gd name="T4" fmla="*/ 0 w 21578"/>
              <a:gd name="T5" fmla="*/ 2147483646 h 21357"/>
              <a:gd name="T6" fmla="*/ 0 60000 65536"/>
              <a:gd name="T7" fmla="*/ 0 60000 65536"/>
              <a:gd name="T8" fmla="*/ 0 60000 65536"/>
              <a:gd name="T9" fmla="*/ 0 w 21578"/>
              <a:gd name="T10" fmla="*/ 0 h 21357"/>
              <a:gd name="T11" fmla="*/ 21578 w 21578"/>
              <a:gd name="T12" fmla="*/ 21357 h 21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21357" fill="none" extrusionOk="0">
                <a:moveTo>
                  <a:pt x="3228" y="-1"/>
                </a:moveTo>
                <a:cubicBezTo>
                  <a:pt x="13423" y="1540"/>
                  <a:pt x="21108" y="10073"/>
                  <a:pt x="21577" y="20374"/>
                </a:cubicBezTo>
              </a:path>
              <a:path w="21578" h="21357" stroke="0" extrusionOk="0">
                <a:moveTo>
                  <a:pt x="3228" y="-1"/>
                </a:moveTo>
                <a:cubicBezTo>
                  <a:pt x="13423" y="1540"/>
                  <a:pt x="21108" y="10073"/>
                  <a:pt x="21577" y="20374"/>
                </a:cubicBezTo>
                <a:lnTo>
                  <a:pt x="0" y="21357"/>
                </a:lnTo>
                <a:lnTo>
                  <a:pt x="3228" y="-1"/>
                </a:lnTo>
                <a:close/>
              </a:path>
            </a:pathLst>
          </a:cu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588125" y="57594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CC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" y="1219200"/>
            <a:ext cx="7772400" cy="5257800"/>
          </a:xfrm>
          <a:prstGeom prst="rect">
            <a:avLst/>
          </a:prstGeom>
          <a:gradFill>
            <a:gsLst>
              <a:gs pos="0">
                <a:srgbClr val="800000"/>
              </a:gs>
              <a:gs pos="50000">
                <a:srgbClr val="A50021"/>
              </a:gs>
              <a:gs pos="100000">
                <a:srgbClr val="4B0000"/>
              </a:gs>
            </a:gsLst>
            <a:lin ang="5400000" scaled="0"/>
          </a:gra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Teknik dan Strategi Pasar</a:t>
            </a:r>
            <a:endParaRPr lang="en-US"/>
          </a:p>
        </p:txBody>
      </p:sp>
      <p:sp>
        <p:nvSpPr>
          <p:cNvPr id="5" name="Line 4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1403350" y="5589588"/>
            <a:ext cx="66246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403350" y="1557338"/>
            <a:ext cx="0" cy="4032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 rot="11329935" flipV="1">
            <a:off x="1619250" y="3717925"/>
            <a:ext cx="3656013" cy="2087563"/>
          </a:xfrm>
          <a:custGeom>
            <a:avLst/>
            <a:gdLst>
              <a:gd name="T0" fmla="*/ 0 w 39772"/>
              <a:gd name="T1" fmla="*/ 2147483646 h 21600"/>
              <a:gd name="T2" fmla="*/ 2147483646 w 39772"/>
              <a:gd name="T3" fmla="*/ 2147483646 h 21600"/>
              <a:gd name="T4" fmla="*/ 2147483646 w 39772"/>
              <a:gd name="T5" fmla="*/ 2147483646 h 21600"/>
              <a:gd name="T6" fmla="*/ 0 60000 65536"/>
              <a:gd name="T7" fmla="*/ 0 60000 65536"/>
              <a:gd name="T8" fmla="*/ 0 60000 65536"/>
              <a:gd name="T9" fmla="*/ 0 w 39772"/>
              <a:gd name="T10" fmla="*/ 0 h 21600"/>
              <a:gd name="T11" fmla="*/ 39772 w 39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72" h="21600" fill="none" extrusionOk="0">
                <a:moveTo>
                  <a:pt x="-1" y="9923"/>
                </a:moveTo>
                <a:cubicBezTo>
                  <a:pt x="3973" y="3739"/>
                  <a:pt x="10820" y="-1"/>
                  <a:pt x="18172" y="0"/>
                </a:cubicBezTo>
                <a:cubicBezTo>
                  <a:pt x="30101" y="0"/>
                  <a:pt x="39772" y="9670"/>
                  <a:pt x="39772" y="21600"/>
                </a:cubicBezTo>
              </a:path>
              <a:path w="39772" h="21600" stroke="0" extrusionOk="0">
                <a:moveTo>
                  <a:pt x="-1" y="9923"/>
                </a:moveTo>
                <a:cubicBezTo>
                  <a:pt x="3973" y="3739"/>
                  <a:pt x="10820" y="-1"/>
                  <a:pt x="18172" y="0"/>
                </a:cubicBezTo>
                <a:cubicBezTo>
                  <a:pt x="30101" y="0"/>
                  <a:pt x="39772" y="9670"/>
                  <a:pt x="39772" y="21600"/>
                </a:cubicBezTo>
                <a:lnTo>
                  <a:pt x="18172" y="21600"/>
                </a:lnTo>
                <a:lnTo>
                  <a:pt x="-1" y="9923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7"/>
          <p:cNvSpPr>
            <a:spLocks/>
          </p:cNvSpPr>
          <p:nvPr/>
        </p:nvSpPr>
        <p:spPr bwMode="auto">
          <a:xfrm rot="11581777" flipV="1">
            <a:off x="2570163" y="2951163"/>
            <a:ext cx="2959100" cy="2246312"/>
          </a:xfrm>
          <a:custGeom>
            <a:avLst/>
            <a:gdLst>
              <a:gd name="T0" fmla="*/ 0 w 21347"/>
              <a:gd name="T1" fmla="*/ 0 h 21600"/>
              <a:gd name="T2" fmla="*/ 2147483646 w 21347"/>
              <a:gd name="T3" fmla="*/ 2147483646 h 21600"/>
              <a:gd name="T4" fmla="*/ 0 w 21347"/>
              <a:gd name="T5" fmla="*/ 2147483646 h 21600"/>
              <a:gd name="T6" fmla="*/ 0 60000 65536"/>
              <a:gd name="T7" fmla="*/ 0 60000 65536"/>
              <a:gd name="T8" fmla="*/ 0 60000 65536"/>
              <a:gd name="T9" fmla="*/ 0 w 21347"/>
              <a:gd name="T10" fmla="*/ 0 h 21600"/>
              <a:gd name="T11" fmla="*/ 21347 w 213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600" fill="none" extrusionOk="0">
                <a:moveTo>
                  <a:pt x="-1" y="0"/>
                </a:moveTo>
                <a:cubicBezTo>
                  <a:pt x="10655" y="0"/>
                  <a:pt x="19719" y="7771"/>
                  <a:pt x="21346" y="18302"/>
                </a:cubicBezTo>
              </a:path>
              <a:path w="21347" h="21600" stroke="0" extrusionOk="0">
                <a:moveTo>
                  <a:pt x="-1" y="0"/>
                </a:moveTo>
                <a:cubicBezTo>
                  <a:pt x="10655" y="0"/>
                  <a:pt x="19719" y="7771"/>
                  <a:pt x="21346" y="1830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8"/>
          <p:cNvSpPr>
            <a:spLocks/>
          </p:cNvSpPr>
          <p:nvPr/>
        </p:nvSpPr>
        <p:spPr bwMode="auto">
          <a:xfrm rot="12695123" flipV="1">
            <a:off x="3498850" y="2376488"/>
            <a:ext cx="1831975" cy="3400425"/>
          </a:xfrm>
          <a:custGeom>
            <a:avLst/>
            <a:gdLst>
              <a:gd name="T0" fmla="*/ 0 w 23290"/>
              <a:gd name="T1" fmla="*/ 2147483646 h 21600"/>
              <a:gd name="T2" fmla="*/ 2147483646 w 23290"/>
              <a:gd name="T3" fmla="*/ 2147483646 h 21600"/>
              <a:gd name="T4" fmla="*/ 2147483646 w 23290"/>
              <a:gd name="T5" fmla="*/ 2147483646 h 21600"/>
              <a:gd name="T6" fmla="*/ 0 60000 65536"/>
              <a:gd name="T7" fmla="*/ 0 60000 65536"/>
              <a:gd name="T8" fmla="*/ 0 60000 65536"/>
              <a:gd name="T9" fmla="*/ 0 w 23290"/>
              <a:gd name="T10" fmla="*/ 0 h 21600"/>
              <a:gd name="T11" fmla="*/ 23290 w 232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90" h="21600" fill="none" extrusionOk="0">
                <a:moveTo>
                  <a:pt x="0" y="453"/>
                </a:moveTo>
                <a:cubicBezTo>
                  <a:pt x="1447" y="151"/>
                  <a:pt x="2923" y="-1"/>
                  <a:pt x="4402" y="0"/>
                </a:cubicBezTo>
                <a:cubicBezTo>
                  <a:pt x="12250" y="0"/>
                  <a:pt x="19482" y="4257"/>
                  <a:pt x="23289" y="11121"/>
                </a:cubicBezTo>
              </a:path>
              <a:path w="23290" h="21600" stroke="0" extrusionOk="0">
                <a:moveTo>
                  <a:pt x="0" y="453"/>
                </a:moveTo>
                <a:cubicBezTo>
                  <a:pt x="1447" y="151"/>
                  <a:pt x="2923" y="-1"/>
                  <a:pt x="4402" y="0"/>
                </a:cubicBezTo>
                <a:cubicBezTo>
                  <a:pt x="12250" y="0"/>
                  <a:pt x="19482" y="4257"/>
                  <a:pt x="23289" y="11121"/>
                </a:cubicBezTo>
                <a:lnTo>
                  <a:pt x="4402" y="21600"/>
                </a:lnTo>
                <a:lnTo>
                  <a:pt x="0" y="453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403350" y="1341438"/>
            <a:ext cx="6337300" cy="3167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-5400000">
            <a:off x="239713" y="3368675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FFFF00"/>
                </a:solidFill>
              </a:rPr>
              <a:t>Pertumbuhan</a:t>
            </a:r>
          </a:p>
        </p:txBody>
      </p:sp>
      <p:sp>
        <p:nvSpPr>
          <p:cNvPr id="12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39975" y="1341438"/>
            <a:ext cx="2998788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chemeClr val="bg1"/>
                </a:solidFill>
              </a:rPr>
              <a:t>Strategi Daur Hidup Produk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35825" y="5734050"/>
            <a:ext cx="93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FFFF00"/>
                </a:solidFill>
              </a:rPr>
              <a:t>Jangka waktu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1331913" y="3933825"/>
            <a:ext cx="11525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484438" y="4005263"/>
            <a:ext cx="0" cy="15843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403350" y="3429000"/>
            <a:ext cx="22320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635375" y="3429000"/>
            <a:ext cx="0" cy="21463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1403350" y="2997200"/>
            <a:ext cx="29527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427538" y="3068638"/>
            <a:ext cx="0" cy="25209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3">
            <a:hlinkClick r:id="rId4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661025"/>
            <a:ext cx="1122362" cy="64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Bebek    C90 , C700, 800= th 75-83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095375" y="62087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id-ID" altLang="en-US" sz="1600"/>
          </a:p>
        </p:txBody>
      </p:sp>
      <p:sp>
        <p:nvSpPr>
          <p:cNvPr id="22" name="Text Box 2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51050" y="5699125"/>
            <a:ext cx="936625" cy="461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Primus, revo 85-90</a:t>
            </a:r>
          </a:p>
        </p:txBody>
      </p:sp>
      <p:sp>
        <p:nvSpPr>
          <p:cNvPr id="23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75013" y="5699125"/>
            <a:ext cx="936625" cy="64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Grand, supra X 95</a:t>
            </a:r>
          </a:p>
        </p:txBody>
      </p:sp>
      <p:sp>
        <p:nvSpPr>
          <p:cNvPr id="24" name="Arc 29"/>
          <p:cNvSpPr>
            <a:spLocks/>
          </p:cNvSpPr>
          <p:nvPr/>
        </p:nvSpPr>
        <p:spPr bwMode="auto">
          <a:xfrm rot="12695123" flipV="1">
            <a:off x="4841875" y="1660525"/>
            <a:ext cx="2365375" cy="2951163"/>
          </a:xfrm>
          <a:custGeom>
            <a:avLst/>
            <a:gdLst>
              <a:gd name="T0" fmla="*/ 0 w 26809"/>
              <a:gd name="T1" fmla="*/ 2147483646 h 21600"/>
              <a:gd name="T2" fmla="*/ 2147483646 w 26809"/>
              <a:gd name="T3" fmla="*/ 2147483646 h 21600"/>
              <a:gd name="T4" fmla="*/ 2147483646 w 26809"/>
              <a:gd name="T5" fmla="*/ 2147483646 h 21600"/>
              <a:gd name="T6" fmla="*/ 0 60000 65536"/>
              <a:gd name="T7" fmla="*/ 0 60000 65536"/>
              <a:gd name="T8" fmla="*/ 0 60000 65536"/>
              <a:gd name="T9" fmla="*/ 0 w 26809"/>
              <a:gd name="T10" fmla="*/ 0 h 21600"/>
              <a:gd name="T11" fmla="*/ 26809 w 268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09" h="21600" fill="none" extrusionOk="0">
                <a:moveTo>
                  <a:pt x="-1" y="675"/>
                </a:moveTo>
                <a:cubicBezTo>
                  <a:pt x="1751" y="226"/>
                  <a:pt x="3552" y="-1"/>
                  <a:pt x="5360" y="0"/>
                </a:cubicBezTo>
                <a:cubicBezTo>
                  <a:pt x="16302" y="0"/>
                  <a:pt x="25515" y="8182"/>
                  <a:pt x="26808" y="19048"/>
                </a:cubicBezTo>
              </a:path>
              <a:path w="26809" h="21600" stroke="0" extrusionOk="0">
                <a:moveTo>
                  <a:pt x="-1" y="675"/>
                </a:moveTo>
                <a:cubicBezTo>
                  <a:pt x="1751" y="226"/>
                  <a:pt x="3552" y="-1"/>
                  <a:pt x="5360" y="0"/>
                </a:cubicBezTo>
                <a:cubicBezTo>
                  <a:pt x="16302" y="0"/>
                  <a:pt x="25515" y="8182"/>
                  <a:pt x="26808" y="19048"/>
                </a:cubicBezTo>
                <a:lnTo>
                  <a:pt x="5360" y="21600"/>
                </a:lnTo>
                <a:lnTo>
                  <a:pt x="-1" y="675"/>
                </a:lnTo>
                <a:close/>
              </a:path>
            </a:pathLst>
          </a:custGeom>
          <a:noFill/>
          <a:ln w="28575">
            <a:solidFill>
              <a:srgbClr val="CCFF66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5435600" y="2565400"/>
            <a:ext cx="0" cy="30241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3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356100" y="5699125"/>
            <a:ext cx="936625" cy="64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Kharisma, revo  = 97-2005</a:t>
            </a:r>
          </a:p>
        </p:txBody>
      </p:sp>
      <p:sp>
        <p:nvSpPr>
          <p:cNvPr id="27" name="Text Box 3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5699125"/>
            <a:ext cx="1208088" cy="64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</a:rPr>
              <a:t>Revo  matic. Blade = 2009-10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>
            <a:off x="1403350" y="2492375"/>
            <a:ext cx="396081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3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588125" y="57594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CC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Mobil Keluarga Menguasai (+/-) 40% Pangsa Pasar Mobil di Indonesia</a:t>
            </a:r>
          </a:p>
        </p:txBody>
      </p:sp>
      <p:pic>
        <p:nvPicPr>
          <p:cNvPr id="12291" name="Picture 7" descr="PIC_00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12875"/>
            <a:ext cx="8147050" cy="4895850"/>
          </a:xfrm>
          <a:noFill/>
        </p:spPr>
      </p:pic>
      <p:sp>
        <p:nvSpPr>
          <p:cNvPr id="1229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443663" y="6381750"/>
            <a:ext cx="18732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Daur Hidup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524</Words>
  <Application>Microsoft Office PowerPoint</Application>
  <PresentationFormat>On-screen Show (4:3)</PresentationFormat>
  <Paragraphs>113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PERENCANAAN &amp; PENGEMBANGAN PRODUK</vt:lpstr>
      <vt:lpstr>1. Pemahaman Produk</vt:lpstr>
      <vt:lpstr>2. PENTINGNYA INOVASI PRODUK</vt:lpstr>
      <vt:lpstr>Product Life Cycle</vt:lpstr>
      <vt:lpstr>Product Life Cycle Strategy</vt:lpstr>
      <vt:lpstr>Teknik &amp; Strategi Pasar</vt:lpstr>
      <vt:lpstr>Teknik dan Strategi Pasar</vt:lpstr>
      <vt:lpstr>Mobil Keluarga Menguasai (+/-) 40% Pangsa Pasar Mobil di Indonesia</vt:lpstr>
      <vt:lpstr>Kijang Doyok Ala Horison</vt:lpstr>
      <vt:lpstr>Kijang Rover </vt:lpstr>
      <vt:lpstr>Kijang Grand</vt:lpstr>
      <vt:lpstr>Kijang Kapsul</vt:lpstr>
      <vt:lpstr>Kijang Inova </vt:lpstr>
      <vt:lpstr>Slide 15</vt:lpstr>
      <vt:lpstr>Slide 16</vt:lpstr>
      <vt:lpstr>Slide 17</vt:lpstr>
      <vt:lpstr>Slide 18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65</cp:revision>
  <dcterms:created xsi:type="dcterms:W3CDTF">2015-09-02T03:22:07Z</dcterms:created>
  <dcterms:modified xsi:type="dcterms:W3CDTF">2016-09-18T05:49:34Z</dcterms:modified>
</cp:coreProperties>
</file>