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5BED-8522-4400-85C5-68EAD32723E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DD50-0957-4F42-8797-F3FA05A3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5BED-8522-4400-85C5-68EAD32723E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DD50-0957-4F42-8797-F3FA05A3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5BED-8522-4400-85C5-68EAD32723E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DD50-0957-4F42-8797-F3FA05A3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5BED-8522-4400-85C5-68EAD32723E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DD50-0957-4F42-8797-F3FA05A3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5BED-8522-4400-85C5-68EAD32723E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DD50-0957-4F42-8797-F3FA05A3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5BED-8522-4400-85C5-68EAD32723E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DD50-0957-4F42-8797-F3FA05A3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5BED-8522-4400-85C5-68EAD32723E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DD50-0957-4F42-8797-F3FA05A3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5BED-8522-4400-85C5-68EAD32723E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DD50-0957-4F42-8797-F3FA05A3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5BED-8522-4400-85C5-68EAD32723E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DD50-0957-4F42-8797-F3FA05A3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5BED-8522-4400-85C5-68EAD32723E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DD50-0957-4F42-8797-F3FA05A3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5BED-8522-4400-85C5-68EAD32723E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DD50-0957-4F42-8797-F3FA05A3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5BED-8522-4400-85C5-68EAD32723E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DD50-0957-4F42-8797-F3FA05A3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0_(number)" TargetMode="External"/><Relationship Id="rId13" Type="http://schemas.openxmlformats.org/officeDocument/2006/relationships/hyperlink" Target="http://en.wikipedia.org/wiki/Least_upper_bound_axiom" TargetMode="External"/><Relationship Id="rId18" Type="http://schemas.openxmlformats.org/officeDocument/2006/relationships/hyperlink" Target="http://en.wikipedia.org/wiki/Zermelo-Fraenkel_set_theory" TargetMode="External"/><Relationship Id="rId3" Type="http://schemas.openxmlformats.org/officeDocument/2006/relationships/hyperlink" Target="http://en.wikipedia.org/wiki/Irrational_number" TargetMode="External"/><Relationship Id="rId7" Type="http://schemas.openxmlformats.org/officeDocument/2006/relationships/hyperlink" Target="http://en.wikipedia.org/wiki/Negative_number" TargetMode="External"/><Relationship Id="rId12" Type="http://schemas.openxmlformats.org/officeDocument/2006/relationships/hyperlink" Target="http://en.wikipedia.org/wiki/Ordered_field" TargetMode="External"/><Relationship Id="rId17" Type="http://schemas.openxmlformats.org/officeDocument/2006/relationships/hyperlink" Target="http://en.wikipedia.org/wiki/Supremum" TargetMode="External"/><Relationship Id="rId2" Type="http://schemas.openxmlformats.org/officeDocument/2006/relationships/hyperlink" Target="http://en.wikipedia.org/wiki/Rational_number" TargetMode="External"/><Relationship Id="rId16" Type="http://schemas.openxmlformats.org/officeDocument/2006/relationships/hyperlink" Target="http://en.wikipedia.org/wiki/Upper_and_lower_bounds" TargetMode="External"/><Relationship Id="rId20" Type="http://schemas.openxmlformats.org/officeDocument/2006/relationships/hyperlink" Target="http://en.wikipedia.org/wiki/Algebraically_closed_fiel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ositive_number" TargetMode="External"/><Relationship Id="rId11" Type="http://schemas.openxmlformats.org/officeDocument/2006/relationships/hyperlink" Target="http://en.wikipedia.org/wiki/Ellipsis" TargetMode="External"/><Relationship Id="rId5" Type="http://schemas.openxmlformats.org/officeDocument/2006/relationships/hyperlink" Target="http://en.wikipedia.org/wiki/Transcendental_number" TargetMode="External"/><Relationship Id="rId15" Type="http://schemas.openxmlformats.org/officeDocument/2006/relationships/hyperlink" Target="http://en.wikipedia.org/wiki/Total_order" TargetMode="External"/><Relationship Id="rId10" Type="http://schemas.openxmlformats.org/officeDocument/2006/relationships/hyperlink" Target="http://en.wikipedia.org/wiki/Decimal_representation" TargetMode="External"/><Relationship Id="rId19" Type="http://schemas.openxmlformats.org/officeDocument/2006/relationships/hyperlink" Target="http://en.wikipedia.org/wiki/Complex_number" TargetMode="External"/><Relationship Id="rId4" Type="http://schemas.openxmlformats.org/officeDocument/2006/relationships/hyperlink" Target="http://en.wikipedia.org/wiki/Algebraic_number" TargetMode="External"/><Relationship Id="rId9" Type="http://schemas.openxmlformats.org/officeDocument/2006/relationships/hyperlink" Target="http://en.wikipedia.org/wiki/Continuous_function" TargetMode="External"/><Relationship Id="rId14" Type="http://schemas.openxmlformats.org/officeDocument/2006/relationships/hyperlink" Target="http://en.wikipedia.org/wiki/Field_(mathematics)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edekind_completion" TargetMode="External"/><Relationship Id="rId3" Type="http://schemas.openxmlformats.org/officeDocument/2006/relationships/hyperlink" Target="http://en.wikipedia.org/wiki/Field_(mathematics)" TargetMode="External"/><Relationship Id="rId7" Type="http://schemas.openxmlformats.org/officeDocument/2006/relationships/hyperlink" Target="http://en.wikipedia.org/wiki/Total_order" TargetMode="External"/><Relationship Id="rId2" Type="http://schemas.openxmlformats.org/officeDocument/2006/relationships/hyperlink" Target="http://en.wikipedia.org/wiki/Set_(mathematics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Ordered_field" TargetMode="External"/><Relationship Id="rId11" Type="http://schemas.openxmlformats.org/officeDocument/2006/relationships/hyperlink" Target="http://en.wikipedia.org/wiki/Supremum" TargetMode="External"/><Relationship Id="rId5" Type="http://schemas.openxmlformats.org/officeDocument/2006/relationships/hyperlink" Target="http://en.wikipedia.org/wiki/Multiplication" TargetMode="External"/><Relationship Id="rId10" Type="http://schemas.openxmlformats.org/officeDocument/2006/relationships/hyperlink" Target="http://en.wikipedia.org/wiki/Upper_bound" TargetMode="External"/><Relationship Id="rId4" Type="http://schemas.openxmlformats.org/officeDocument/2006/relationships/hyperlink" Target="http://en.wikipedia.org/wiki/Addition" TargetMode="External"/><Relationship Id="rId9" Type="http://schemas.openxmlformats.org/officeDocument/2006/relationships/hyperlink" Target="http://en.wikipedia.org/wiki/Empty_se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lope" TargetMode="External"/><Relationship Id="rId2" Type="http://schemas.openxmlformats.org/officeDocument/2006/relationships/hyperlink" Target="http://en.wikipedia.org/wiki/Straight_lin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Nonlinear_system" TargetMode="External"/><Relationship Id="rId4" Type="http://schemas.openxmlformats.org/officeDocument/2006/relationships/hyperlink" Target="http://en.wikipedia.org/wiki/Constant_ter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ansitive_relation" TargetMode="External"/><Relationship Id="rId2" Type="http://schemas.openxmlformats.org/officeDocument/2006/relationships/hyperlink" Target="http://en.wikipedia.org/wiki/Property_(philosophy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Real_numbe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ubtraction" TargetMode="External"/><Relationship Id="rId2" Type="http://schemas.openxmlformats.org/officeDocument/2006/relationships/hyperlink" Target="http://en.wikipedia.org/wiki/Addi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Ordered_group" TargetMode="External"/><Relationship Id="rId4" Type="http://schemas.openxmlformats.org/officeDocument/2006/relationships/hyperlink" Target="http://en.wikipedia.org/wiki/Real_numbe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vision_(mathematics)" TargetMode="External"/><Relationship Id="rId2" Type="http://schemas.openxmlformats.org/officeDocument/2006/relationships/hyperlink" Target="http://en.wikipedia.org/wiki/Multiplic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Negative_number" TargetMode="External"/><Relationship Id="rId4" Type="http://schemas.openxmlformats.org/officeDocument/2006/relationships/hyperlink" Target="http://en.wikipedia.org/wiki/Positive_number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dditive_invers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ositive_number" TargetMode="External"/><Relationship Id="rId2" Type="http://schemas.openxmlformats.org/officeDocument/2006/relationships/hyperlink" Target="http://en.wikipedia.org/wiki/Multiplicative_inver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Negative_numb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 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FUNGSI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/>
          <a:lstStyle/>
          <a:p>
            <a:pPr eaLnBrk="1" hangingPunct="1"/>
            <a:r>
              <a:rPr lang="id-ID" sz="3200" smtClean="0"/>
              <a:t>Graphs of Equations and Inequations</a:t>
            </a:r>
            <a:endParaRPr lang="en-US" sz="3200" smtClean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A </a:t>
            </a:r>
            <a:r>
              <a:rPr lang="en-US" u="sng" smtClean="0"/>
              <a:t>graph</a:t>
            </a:r>
            <a:r>
              <a:rPr lang="en-US" smtClean="0"/>
              <a:t> is a visual representation of a function of one variable. Graphs are plotted with a horizontal and vertical axis, so that values of x are on the horizontal axis and values of y are on the vertical axis.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221163"/>
            <a:ext cx="29337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365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smtClean="0"/>
              <a:t>Trigonometric Functions and the graphs</a:t>
            </a:r>
            <a:r>
              <a:rPr lang="en-US" sz="3200" smtClean="0"/>
              <a:t> 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Here is the graph of </a:t>
            </a:r>
            <a:r>
              <a:rPr lang="en-US" i="1" smtClean="0"/>
              <a:t>y</a:t>
            </a:r>
            <a:r>
              <a:rPr lang="en-US" smtClean="0"/>
              <a:t> = sin </a:t>
            </a:r>
            <a:r>
              <a:rPr lang="en-US" i="1" smtClean="0"/>
              <a:t>x</a:t>
            </a:r>
            <a:r>
              <a:rPr lang="en-US" smtClean="0"/>
              <a:t>: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276475"/>
            <a:ext cx="7129462" cy="11525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11188" y="3711575"/>
            <a:ext cx="75612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The </a:t>
            </a:r>
            <a:r>
              <a:rPr lang="en-US" i="1"/>
              <a:t>period</a:t>
            </a:r>
            <a:r>
              <a:rPr lang="en-US"/>
              <a:t> of a function</a:t>
            </a:r>
          </a:p>
          <a:p>
            <a:r>
              <a:rPr lang="en-US"/>
              <a:t>When the values of a function regularly repeat themselves, we say that the function is periodic.  The values of  sin θ  regularly repeat themselves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084763"/>
            <a:ext cx="13144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700338" y="5084763"/>
            <a:ext cx="5699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every 2π units.  Hence, sin θ is periodic.  Its period is 2π.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smtClean="0"/>
              <a:t>Preliminaries</a:t>
            </a:r>
            <a:endParaRPr lang="en-US" sz="4000" smtClean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smtClean="0"/>
              <a:t>REAL NUMBERS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smtClean="0"/>
              <a:t>A real number may be either </a:t>
            </a:r>
            <a:r>
              <a:rPr lang="en-US" sz="1800" smtClean="0">
                <a:hlinkClick r:id="rId2" tooltip="Rational number"/>
              </a:rPr>
              <a:t>rational</a:t>
            </a:r>
            <a:r>
              <a:rPr lang="en-US" sz="1800" smtClean="0"/>
              <a:t> or </a:t>
            </a:r>
            <a:r>
              <a:rPr lang="en-US" sz="1800" smtClean="0">
                <a:hlinkClick r:id="rId3" tooltip="Irrational number"/>
              </a:rPr>
              <a:t>irrational</a:t>
            </a:r>
            <a:r>
              <a:rPr lang="en-US" sz="1800" smtClean="0"/>
              <a:t>; either </a:t>
            </a:r>
            <a:r>
              <a:rPr lang="en-US" sz="1800" smtClean="0">
                <a:hlinkClick r:id="rId4" tooltip="Algebraic number"/>
              </a:rPr>
              <a:t>algebraic</a:t>
            </a:r>
            <a:r>
              <a:rPr lang="en-US" sz="1800" smtClean="0"/>
              <a:t> or </a:t>
            </a:r>
            <a:r>
              <a:rPr lang="en-US" sz="1800" smtClean="0">
                <a:hlinkClick r:id="rId5" tooltip="Transcendental number"/>
              </a:rPr>
              <a:t>transcendental</a:t>
            </a:r>
            <a:r>
              <a:rPr lang="en-US" sz="1800" smtClean="0"/>
              <a:t>; and either </a:t>
            </a:r>
            <a:r>
              <a:rPr lang="en-US" sz="1800" smtClean="0">
                <a:hlinkClick r:id="rId6" tooltip="Positive number"/>
              </a:rPr>
              <a:t>positive</a:t>
            </a:r>
            <a:r>
              <a:rPr lang="en-US" sz="1800" smtClean="0"/>
              <a:t>, </a:t>
            </a:r>
            <a:r>
              <a:rPr lang="en-US" sz="1800" smtClean="0">
                <a:hlinkClick r:id="rId7" tooltip="Negative number"/>
              </a:rPr>
              <a:t>negative</a:t>
            </a:r>
            <a:r>
              <a:rPr lang="en-US" sz="1800" smtClean="0"/>
              <a:t>, or </a:t>
            </a:r>
            <a:r>
              <a:rPr lang="en-US" sz="1800" smtClean="0">
                <a:hlinkClick r:id="rId8" tooltip="0 (number)"/>
              </a:rPr>
              <a:t>zero</a:t>
            </a:r>
            <a:r>
              <a:rPr lang="en-US" sz="1800" smtClean="0"/>
              <a:t>. Real numbers are used to measure </a:t>
            </a:r>
            <a:r>
              <a:rPr lang="en-US" sz="1800" smtClean="0">
                <a:hlinkClick r:id="rId9" tooltip="Continuous function"/>
              </a:rPr>
              <a:t>continuous</a:t>
            </a:r>
            <a:r>
              <a:rPr lang="en-US" sz="1800" smtClean="0"/>
              <a:t> quantities. They may in theory be expressed by </a:t>
            </a:r>
            <a:r>
              <a:rPr lang="en-US" sz="1800" smtClean="0">
                <a:hlinkClick r:id="rId10" tooltip="Decimal representation"/>
              </a:rPr>
              <a:t>decimal representations</a:t>
            </a:r>
            <a:r>
              <a:rPr lang="en-US" sz="1800" smtClean="0"/>
              <a:t> that have an infinite sequence of digits to the right of the decimal point; these are often represented in the same form as 324.823122147… The </a:t>
            </a:r>
            <a:r>
              <a:rPr lang="en-US" sz="1800" smtClean="0">
                <a:hlinkClick r:id="rId11" tooltip="Ellipsis"/>
              </a:rPr>
              <a:t>ellipsis</a:t>
            </a:r>
            <a:r>
              <a:rPr lang="en-US" sz="1800" smtClean="0"/>
              <a:t> (three dots) indicate that there would still be more digits to come.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smtClean="0"/>
              <a:t>More formally, real numbers have the two basic properties of being an </a:t>
            </a:r>
            <a:r>
              <a:rPr lang="en-US" sz="1800" smtClean="0">
                <a:hlinkClick r:id="rId12" tooltip="Ordered field"/>
              </a:rPr>
              <a:t>ordered field</a:t>
            </a:r>
            <a:r>
              <a:rPr lang="en-US" sz="1800" smtClean="0"/>
              <a:t>, and having the </a:t>
            </a:r>
            <a:r>
              <a:rPr lang="en-US" sz="1800" smtClean="0">
                <a:hlinkClick r:id="rId13" tooltip="Least upper bound axiom"/>
              </a:rPr>
              <a:t>least upper bound</a:t>
            </a:r>
            <a:r>
              <a:rPr lang="en-US" sz="1800" smtClean="0"/>
              <a:t> property. The first says that real numbers comprise a </a:t>
            </a:r>
            <a:r>
              <a:rPr lang="en-US" sz="1800" smtClean="0">
                <a:hlinkClick r:id="rId14" tooltip="Field (mathematics)"/>
              </a:rPr>
              <a:t>field</a:t>
            </a:r>
            <a:r>
              <a:rPr lang="en-US" sz="1800" smtClean="0"/>
              <a:t>, with addition and multiplication as well as division by nonzero numbers, which can be </a:t>
            </a:r>
            <a:r>
              <a:rPr lang="en-US" sz="1800" smtClean="0">
                <a:hlinkClick r:id="rId15" tooltip="Total order"/>
              </a:rPr>
              <a:t>totally ordered</a:t>
            </a:r>
            <a:r>
              <a:rPr lang="en-US" sz="1800" smtClean="0"/>
              <a:t> on a number line in a way compatible with addition and multiplication. The second says that if a nonempty set of real numbers has an </a:t>
            </a:r>
            <a:r>
              <a:rPr lang="en-US" sz="1800" smtClean="0">
                <a:hlinkClick r:id="rId16" tooltip="Upper and lower bounds"/>
              </a:rPr>
              <a:t>upper bound</a:t>
            </a:r>
            <a:r>
              <a:rPr lang="en-US" sz="1800" smtClean="0"/>
              <a:t>, then it has a </a:t>
            </a:r>
            <a:r>
              <a:rPr lang="en-US" sz="1800" smtClean="0">
                <a:hlinkClick r:id="rId17" tooltip="Supremum"/>
              </a:rPr>
              <a:t>least upper bound</a:t>
            </a:r>
            <a:r>
              <a:rPr lang="en-US" sz="1800" smtClean="0"/>
              <a:t>. These two together define the real numbers completely in the context of the </a:t>
            </a:r>
            <a:r>
              <a:rPr lang="en-US" sz="1800" smtClean="0">
                <a:hlinkClick r:id="rId18" tooltip="Zermelo-Fraenkel set theory"/>
              </a:rPr>
              <a:t>usual set theory</a:t>
            </a:r>
            <a:r>
              <a:rPr lang="en-US" sz="1800" smtClean="0"/>
              <a:t>, and allow its other properties to be deduced. For instance, we can prove from these properties that every polynomial of odd degree with real coefficients has a real root, and that if you add the square root of −1 to the real numbers, obtaining the </a:t>
            </a:r>
            <a:r>
              <a:rPr lang="en-US" sz="1800" smtClean="0">
                <a:hlinkClick r:id="rId19" tooltip="Complex number"/>
              </a:rPr>
              <a:t>complex numbers</a:t>
            </a:r>
            <a:r>
              <a:rPr lang="en-US" sz="1800" smtClean="0"/>
              <a:t>, the resulting field is </a:t>
            </a:r>
            <a:r>
              <a:rPr lang="en-US" sz="1800" smtClean="0">
                <a:hlinkClick r:id="rId20" tooltip="Algebraically closed field"/>
              </a:rPr>
              <a:t>algebraically closed</a:t>
            </a:r>
            <a:r>
              <a:rPr lang="en-US" sz="180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800" smtClean="0"/>
              <a:t>Let </a:t>
            </a:r>
            <a:r>
              <a:rPr lang="en-US" sz="2800" b="1" smtClean="0"/>
              <a:t>R</a:t>
            </a:r>
            <a:r>
              <a:rPr lang="en-US" sz="2800" smtClean="0"/>
              <a:t> denote the </a:t>
            </a:r>
            <a:r>
              <a:rPr lang="en-US" sz="2800" smtClean="0">
                <a:hlinkClick r:id="rId2" tooltip="Set (mathematics)"/>
              </a:rPr>
              <a:t>set</a:t>
            </a:r>
            <a:r>
              <a:rPr lang="en-US" sz="2800" smtClean="0"/>
              <a:t> of all real numbers. Then:</a:t>
            </a:r>
          </a:p>
          <a:p>
            <a:pPr eaLnBrk="1" hangingPunct="1"/>
            <a:r>
              <a:rPr lang="en-US" sz="2800" smtClean="0"/>
              <a:t>The set </a:t>
            </a:r>
            <a:r>
              <a:rPr lang="en-US" sz="2800" b="1" smtClean="0"/>
              <a:t>R</a:t>
            </a:r>
            <a:r>
              <a:rPr lang="en-US" sz="2800" smtClean="0"/>
              <a:t> is a </a:t>
            </a:r>
            <a:r>
              <a:rPr lang="en-US" sz="2800" smtClean="0">
                <a:hlinkClick r:id="rId3" tooltip="Field (mathematics)"/>
              </a:rPr>
              <a:t>field</a:t>
            </a:r>
            <a:r>
              <a:rPr lang="en-US" sz="2800" smtClean="0"/>
              <a:t>, meaning that </a:t>
            </a:r>
            <a:r>
              <a:rPr lang="en-US" sz="2800" smtClean="0">
                <a:hlinkClick r:id="rId4" tooltip="Addition"/>
              </a:rPr>
              <a:t>addition</a:t>
            </a:r>
            <a:r>
              <a:rPr lang="en-US" sz="2800" smtClean="0"/>
              <a:t> and </a:t>
            </a:r>
            <a:r>
              <a:rPr lang="en-US" sz="2800" smtClean="0">
                <a:hlinkClick r:id="rId5" tooltip="Multiplication"/>
              </a:rPr>
              <a:t>multiplication</a:t>
            </a:r>
            <a:r>
              <a:rPr lang="en-US" sz="2800" smtClean="0"/>
              <a:t> are defined and have the usual properties. </a:t>
            </a:r>
          </a:p>
          <a:p>
            <a:pPr eaLnBrk="1" hangingPunct="1"/>
            <a:r>
              <a:rPr lang="en-US" sz="2800" smtClean="0"/>
              <a:t>The field </a:t>
            </a:r>
            <a:r>
              <a:rPr lang="en-US" sz="2800" b="1" smtClean="0"/>
              <a:t>R</a:t>
            </a:r>
            <a:r>
              <a:rPr lang="en-US" sz="2800" smtClean="0"/>
              <a:t> is </a:t>
            </a:r>
            <a:r>
              <a:rPr lang="en-US" sz="2800" smtClean="0">
                <a:hlinkClick r:id="rId6" tooltip="Ordered field"/>
              </a:rPr>
              <a:t>ordered</a:t>
            </a:r>
            <a:r>
              <a:rPr lang="en-US" sz="2800" smtClean="0"/>
              <a:t>, meaning that there is a </a:t>
            </a:r>
            <a:r>
              <a:rPr lang="en-US" sz="2800" smtClean="0">
                <a:hlinkClick r:id="rId7" tooltip="Total order"/>
              </a:rPr>
              <a:t>total order</a:t>
            </a:r>
            <a:r>
              <a:rPr lang="en-US" sz="2800" smtClean="0"/>
              <a:t> ≥ such that, for all real numbers </a:t>
            </a:r>
            <a:r>
              <a:rPr lang="en-US" sz="2800" i="1" smtClean="0"/>
              <a:t>x</a:t>
            </a:r>
            <a:r>
              <a:rPr lang="en-US" sz="2800" smtClean="0"/>
              <a:t>, </a:t>
            </a:r>
            <a:r>
              <a:rPr lang="en-US" sz="2800" i="1" smtClean="0"/>
              <a:t>y</a:t>
            </a:r>
            <a:r>
              <a:rPr lang="en-US" sz="2800" smtClean="0"/>
              <a:t> and </a:t>
            </a:r>
            <a:r>
              <a:rPr lang="en-US" sz="2800" i="1" smtClean="0"/>
              <a:t>z</a:t>
            </a:r>
            <a:r>
              <a:rPr lang="en-US" sz="2800" smtClean="0"/>
              <a:t>: </a:t>
            </a:r>
          </a:p>
          <a:p>
            <a:pPr lvl="1" eaLnBrk="1" hangingPunct="1"/>
            <a:r>
              <a:rPr lang="en-US" sz="2400" smtClean="0"/>
              <a:t>if </a:t>
            </a:r>
            <a:r>
              <a:rPr lang="en-US" sz="2400" i="1" smtClean="0"/>
              <a:t>x</a:t>
            </a:r>
            <a:r>
              <a:rPr lang="en-US" sz="2400" smtClean="0"/>
              <a:t> ≥ </a:t>
            </a:r>
            <a:r>
              <a:rPr lang="en-US" sz="2400" i="1" smtClean="0"/>
              <a:t>y</a:t>
            </a:r>
            <a:r>
              <a:rPr lang="en-US" sz="2400" smtClean="0"/>
              <a:t> then </a:t>
            </a:r>
            <a:r>
              <a:rPr lang="en-US" sz="2400" i="1" smtClean="0"/>
              <a:t>x</a:t>
            </a:r>
            <a:r>
              <a:rPr lang="en-US" sz="2400" smtClean="0"/>
              <a:t> + </a:t>
            </a:r>
            <a:r>
              <a:rPr lang="en-US" sz="2400" i="1" smtClean="0"/>
              <a:t>z</a:t>
            </a:r>
            <a:r>
              <a:rPr lang="en-US" sz="2400" smtClean="0"/>
              <a:t> ≥ </a:t>
            </a:r>
            <a:r>
              <a:rPr lang="en-US" sz="2400" i="1" smtClean="0"/>
              <a:t>y</a:t>
            </a:r>
            <a:r>
              <a:rPr lang="en-US" sz="2400" smtClean="0"/>
              <a:t> + </a:t>
            </a:r>
            <a:r>
              <a:rPr lang="en-US" sz="2400" i="1" smtClean="0"/>
              <a:t>z</a:t>
            </a:r>
            <a:r>
              <a:rPr lang="en-US" sz="2400" smtClean="0"/>
              <a:t>; </a:t>
            </a:r>
          </a:p>
          <a:p>
            <a:pPr lvl="1" eaLnBrk="1" hangingPunct="1"/>
            <a:r>
              <a:rPr lang="en-US" sz="2400" smtClean="0"/>
              <a:t>if </a:t>
            </a:r>
            <a:r>
              <a:rPr lang="en-US" sz="2400" i="1" smtClean="0"/>
              <a:t>x</a:t>
            </a:r>
            <a:r>
              <a:rPr lang="en-US" sz="2400" smtClean="0"/>
              <a:t> ≥ 0 and </a:t>
            </a:r>
            <a:r>
              <a:rPr lang="en-US" sz="2400" i="1" smtClean="0"/>
              <a:t>y</a:t>
            </a:r>
            <a:r>
              <a:rPr lang="en-US" sz="2400" smtClean="0"/>
              <a:t> ≥ 0 then </a:t>
            </a:r>
            <a:r>
              <a:rPr lang="en-US" sz="2400" i="1" smtClean="0"/>
              <a:t>xy</a:t>
            </a:r>
            <a:r>
              <a:rPr lang="en-US" sz="2400" smtClean="0"/>
              <a:t> ≥ 0. </a:t>
            </a:r>
          </a:p>
          <a:p>
            <a:pPr eaLnBrk="1" hangingPunct="1"/>
            <a:r>
              <a:rPr lang="en-US" sz="2800" smtClean="0"/>
              <a:t>The order is </a:t>
            </a:r>
            <a:r>
              <a:rPr lang="en-US" sz="2800" smtClean="0">
                <a:hlinkClick r:id="rId8" tooltip="Dedekind completion"/>
              </a:rPr>
              <a:t>Dedekind-complete</a:t>
            </a:r>
            <a:r>
              <a:rPr lang="en-US" sz="2800" smtClean="0"/>
              <a:t>; that is, every </a:t>
            </a:r>
            <a:r>
              <a:rPr lang="en-US" sz="2800" smtClean="0">
                <a:hlinkClick r:id="rId9" tooltip="Empty set"/>
              </a:rPr>
              <a:t>non-empty</a:t>
            </a:r>
            <a:r>
              <a:rPr lang="en-US" sz="2800" smtClean="0"/>
              <a:t> subset </a:t>
            </a:r>
            <a:r>
              <a:rPr lang="en-US" sz="2800" i="1" smtClean="0"/>
              <a:t>S</a:t>
            </a:r>
            <a:r>
              <a:rPr lang="en-US" sz="2800" smtClean="0"/>
              <a:t> of </a:t>
            </a:r>
            <a:r>
              <a:rPr lang="en-US" sz="2800" b="1" smtClean="0"/>
              <a:t>R</a:t>
            </a:r>
            <a:r>
              <a:rPr lang="en-US" sz="2800" smtClean="0"/>
              <a:t> with an </a:t>
            </a:r>
            <a:r>
              <a:rPr lang="en-US" sz="2800" smtClean="0">
                <a:hlinkClick r:id="rId10" tooltip="Upper bound"/>
              </a:rPr>
              <a:t>upper bound</a:t>
            </a:r>
            <a:r>
              <a:rPr lang="en-US" sz="2800" smtClean="0"/>
              <a:t> in </a:t>
            </a:r>
            <a:r>
              <a:rPr lang="en-US" sz="2800" b="1" smtClean="0"/>
              <a:t>R</a:t>
            </a:r>
            <a:r>
              <a:rPr lang="en-US" sz="2800" smtClean="0"/>
              <a:t> has a </a:t>
            </a:r>
            <a:r>
              <a:rPr lang="en-US" sz="2800" smtClean="0">
                <a:hlinkClick r:id="rId11" tooltip="Supremum"/>
              </a:rPr>
              <a:t>least upper bound</a:t>
            </a:r>
            <a:r>
              <a:rPr lang="en-US" sz="2800" smtClean="0"/>
              <a:t> (also called supremum) in </a:t>
            </a:r>
            <a:r>
              <a:rPr lang="en-US" sz="2800" b="1" smtClean="0"/>
              <a:t>R</a:t>
            </a:r>
            <a:r>
              <a:rPr lang="en-US" sz="2800" smtClean="0"/>
              <a:t>. 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smtClean="0"/>
              <a:t>Equalities and inequalities</a:t>
            </a:r>
            <a:endParaRPr lang="en-US" sz="400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 common form of a linear equation in the two variables </a:t>
            </a:r>
            <a:r>
              <a:rPr lang="en-US" sz="2400" i="1" smtClean="0"/>
              <a:t>x</a:t>
            </a:r>
            <a:r>
              <a:rPr lang="en-US" sz="2400" smtClean="0"/>
              <a:t> and </a:t>
            </a:r>
            <a:r>
              <a:rPr lang="en-US" sz="2400" i="1" smtClean="0"/>
              <a:t>y</a:t>
            </a:r>
            <a:r>
              <a:rPr lang="en-US" sz="2400" smtClean="0"/>
              <a:t> is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smtClean="0"/>
              <a:t> y = mx + b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where </a:t>
            </a:r>
            <a:r>
              <a:rPr lang="en-US" sz="2400" i="1" smtClean="0"/>
              <a:t>m</a:t>
            </a:r>
            <a:r>
              <a:rPr lang="en-US" sz="2400" smtClean="0"/>
              <a:t> and </a:t>
            </a:r>
            <a:r>
              <a:rPr lang="en-US" sz="2400" i="1" smtClean="0"/>
              <a:t>b</a:t>
            </a:r>
            <a:r>
              <a:rPr lang="en-US" sz="2400" smtClean="0"/>
              <a:t> designate constants. The origin of the name "linear" comes from the fact that the set of solutions of such an equation forms a </a:t>
            </a:r>
            <a:r>
              <a:rPr lang="en-US" sz="2400" smtClean="0">
                <a:hlinkClick r:id="rId2" tooltip="Straight line"/>
              </a:rPr>
              <a:t>straight line</a:t>
            </a:r>
            <a:r>
              <a:rPr lang="en-US" sz="2400" smtClean="0"/>
              <a:t> in the plane. In this particular equation, the constant </a:t>
            </a:r>
            <a:r>
              <a:rPr lang="en-US" sz="2400" i="1" smtClean="0"/>
              <a:t>m</a:t>
            </a:r>
            <a:r>
              <a:rPr lang="en-US" sz="2400" smtClean="0"/>
              <a:t> determines the </a:t>
            </a:r>
            <a:r>
              <a:rPr lang="en-US" sz="2400" smtClean="0">
                <a:hlinkClick r:id="rId3" tooltip="Slope"/>
              </a:rPr>
              <a:t>slope</a:t>
            </a:r>
            <a:r>
              <a:rPr lang="en-US" sz="2400" smtClean="0"/>
              <a:t> or gradient of that line, and the </a:t>
            </a:r>
            <a:r>
              <a:rPr lang="en-US" sz="2400" smtClean="0">
                <a:hlinkClick r:id="rId4" tooltip="Constant term"/>
              </a:rPr>
              <a:t>constant term</a:t>
            </a:r>
            <a:r>
              <a:rPr lang="en-US" sz="2400" smtClean="0"/>
              <a:t> "b" determines the point at which the line crosses the </a:t>
            </a:r>
            <a:r>
              <a:rPr lang="en-US" sz="2400" i="1" smtClean="0"/>
              <a:t>y</a:t>
            </a:r>
            <a:r>
              <a:rPr lang="en-US" sz="2400" smtClean="0"/>
              <a:t>-axis, otherwise known as the y-intercept.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Since terms of linear equations cannot contain products of distinct or equal variables, nor any power (other than 1) or other function of a variable, equations involving terms such as </a:t>
            </a:r>
            <a:r>
              <a:rPr lang="en-US" sz="2400" i="1" smtClean="0"/>
              <a:t>xy</a:t>
            </a:r>
            <a:r>
              <a:rPr lang="en-US" sz="2400" smtClean="0"/>
              <a:t>, </a:t>
            </a:r>
            <a:r>
              <a:rPr lang="en-US" sz="2400" i="1" smtClean="0"/>
              <a:t>x</a:t>
            </a:r>
            <a:r>
              <a:rPr lang="en-US" sz="2400" smtClean="0"/>
              <a:t>2, </a:t>
            </a:r>
            <a:r>
              <a:rPr lang="en-US" sz="2400" i="1" smtClean="0"/>
              <a:t>y</a:t>
            </a:r>
            <a:r>
              <a:rPr lang="en-US" sz="2400" smtClean="0"/>
              <a:t>1/3, and sin(</a:t>
            </a:r>
            <a:r>
              <a:rPr lang="en-US" sz="2400" i="1" smtClean="0"/>
              <a:t>x</a:t>
            </a:r>
            <a:r>
              <a:rPr lang="en-US" sz="2400" smtClean="0"/>
              <a:t>) are </a:t>
            </a:r>
            <a:r>
              <a:rPr lang="en-US" sz="2400" i="1" smtClean="0">
                <a:hlinkClick r:id="rId5" tooltip="Nonlinear system"/>
              </a:rPr>
              <a:t>nonlinea</a:t>
            </a:r>
            <a:r>
              <a:rPr lang="en-US" sz="2400" i="1" smtClean="0"/>
              <a:t>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en-US" sz="2400" smtClean="0"/>
              <a:t>Inequalities are governed by the following </a:t>
            </a:r>
            <a:r>
              <a:rPr lang="en-US" sz="2400" smtClean="0">
                <a:hlinkClick r:id="rId2" tooltip="Property (philosophy)"/>
              </a:rPr>
              <a:t>properties</a:t>
            </a:r>
            <a:r>
              <a:rPr lang="en-US" sz="2400" smtClean="0"/>
              <a:t>. Note that, for the transitivity, reversal, addition and subtraction, and multiplication and division properties, the property also holds if strict inequality signs (&lt; and &gt;) are replaced with their corresponding non-strict inequality sign (≤ and ≥).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755650" y="3068638"/>
            <a:ext cx="7931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/>
              <a:t>The </a:t>
            </a:r>
            <a:r>
              <a:rPr lang="en-US" sz="2400">
                <a:hlinkClick r:id="rId3" tooltip="Transitive relation"/>
              </a:rPr>
              <a:t>transitivity</a:t>
            </a:r>
            <a:r>
              <a:rPr lang="en-US" sz="2400"/>
              <a:t> of inequalities states:</a:t>
            </a:r>
          </a:p>
          <a:p>
            <a:r>
              <a:rPr lang="en-US" sz="2400"/>
              <a:t>For any </a:t>
            </a:r>
            <a:r>
              <a:rPr lang="en-US" sz="2400">
                <a:hlinkClick r:id="rId4" tooltip="Real number"/>
              </a:rPr>
              <a:t>real numbers</a:t>
            </a:r>
            <a:r>
              <a:rPr lang="en-US" sz="2400"/>
              <a:t>, </a:t>
            </a:r>
            <a:r>
              <a:rPr lang="en-US" sz="2400" i="1"/>
              <a:t>a</a:t>
            </a:r>
            <a:r>
              <a:rPr lang="en-US" sz="2400"/>
              <a:t>, </a:t>
            </a:r>
            <a:r>
              <a:rPr lang="en-US" sz="2400" i="1"/>
              <a:t>b</a:t>
            </a:r>
            <a:r>
              <a:rPr lang="en-US" sz="2400"/>
              <a:t>, </a:t>
            </a:r>
            <a:r>
              <a:rPr lang="en-US" sz="2400" i="1"/>
              <a:t>c</a:t>
            </a:r>
            <a:r>
              <a:rPr lang="en-US" sz="2400"/>
              <a:t>: </a:t>
            </a:r>
          </a:p>
          <a:p>
            <a:pPr lvl="1"/>
            <a:r>
              <a:rPr lang="en-US" sz="2400"/>
              <a:t>If </a:t>
            </a:r>
            <a:r>
              <a:rPr lang="en-US" sz="2400" i="1"/>
              <a:t>a</a:t>
            </a:r>
            <a:r>
              <a:rPr lang="en-US" sz="2400"/>
              <a:t> &gt; </a:t>
            </a:r>
            <a:r>
              <a:rPr lang="en-US" sz="2400" i="1"/>
              <a:t>b</a:t>
            </a:r>
            <a:r>
              <a:rPr lang="en-US" sz="2400"/>
              <a:t> and </a:t>
            </a:r>
            <a:r>
              <a:rPr lang="en-US" sz="2400" i="1"/>
              <a:t>b</a:t>
            </a:r>
            <a:r>
              <a:rPr lang="en-US" sz="2400"/>
              <a:t> &gt; </a:t>
            </a:r>
            <a:r>
              <a:rPr lang="en-US" sz="2400" i="1"/>
              <a:t>c</a:t>
            </a:r>
            <a:r>
              <a:rPr lang="en-US" sz="2400"/>
              <a:t>; then </a:t>
            </a:r>
            <a:r>
              <a:rPr lang="en-US" sz="2400" i="1"/>
              <a:t>a</a:t>
            </a:r>
            <a:r>
              <a:rPr lang="en-US" sz="2400"/>
              <a:t> &gt; </a:t>
            </a:r>
            <a:r>
              <a:rPr lang="en-US" sz="2400" i="1"/>
              <a:t>c</a:t>
            </a:r>
            <a:endParaRPr lang="en-US" sz="2400"/>
          </a:p>
          <a:p>
            <a:pPr lvl="1"/>
            <a:r>
              <a:rPr lang="en-US" sz="2400"/>
              <a:t>If </a:t>
            </a:r>
            <a:r>
              <a:rPr lang="en-US" sz="2400" i="1"/>
              <a:t>a</a:t>
            </a:r>
            <a:r>
              <a:rPr lang="en-US" sz="2400"/>
              <a:t> &lt; </a:t>
            </a:r>
            <a:r>
              <a:rPr lang="en-US" sz="2400" i="1"/>
              <a:t>b</a:t>
            </a:r>
            <a:r>
              <a:rPr lang="en-US" sz="2400"/>
              <a:t> and </a:t>
            </a:r>
            <a:r>
              <a:rPr lang="en-US" sz="2400" i="1"/>
              <a:t>b</a:t>
            </a:r>
            <a:r>
              <a:rPr lang="en-US" sz="2400"/>
              <a:t> &lt; </a:t>
            </a:r>
            <a:r>
              <a:rPr lang="en-US" sz="2400" i="1"/>
              <a:t>c</a:t>
            </a:r>
            <a:r>
              <a:rPr lang="en-US" sz="2400"/>
              <a:t>; then </a:t>
            </a:r>
            <a:r>
              <a:rPr lang="en-US" sz="2400" i="1"/>
              <a:t>a</a:t>
            </a:r>
            <a:r>
              <a:rPr lang="en-US" sz="2400"/>
              <a:t> &lt; </a:t>
            </a:r>
            <a:r>
              <a:rPr lang="en-US" sz="2400" i="1"/>
              <a:t>c</a:t>
            </a:r>
            <a:endParaRPr lang="en-US" sz="2400"/>
          </a:p>
          <a:p>
            <a:pPr lvl="1"/>
            <a:r>
              <a:rPr lang="en-US" sz="2400"/>
              <a:t>If </a:t>
            </a:r>
            <a:r>
              <a:rPr lang="en-US" sz="2400" i="1"/>
              <a:t>a</a:t>
            </a:r>
            <a:r>
              <a:rPr lang="en-US" sz="2400"/>
              <a:t> &gt; </a:t>
            </a:r>
            <a:r>
              <a:rPr lang="en-US" sz="2400" i="1"/>
              <a:t>b</a:t>
            </a:r>
            <a:r>
              <a:rPr lang="en-US" sz="2400"/>
              <a:t> and </a:t>
            </a:r>
            <a:r>
              <a:rPr lang="en-US" sz="2400" i="1"/>
              <a:t>b</a:t>
            </a:r>
            <a:r>
              <a:rPr lang="en-US" sz="2400"/>
              <a:t> = </a:t>
            </a:r>
            <a:r>
              <a:rPr lang="en-US" sz="2400" i="1"/>
              <a:t>c</a:t>
            </a:r>
            <a:r>
              <a:rPr lang="en-US" sz="2400"/>
              <a:t>; then </a:t>
            </a:r>
            <a:r>
              <a:rPr lang="en-US" sz="2400" i="1"/>
              <a:t>a</a:t>
            </a:r>
            <a:r>
              <a:rPr lang="en-US" sz="2400"/>
              <a:t> &gt; </a:t>
            </a:r>
            <a:r>
              <a:rPr lang="en-US" sz="2400" i="1"/>
              <a:t>c</a:t>
            </a:r>
            <a:endParaRPr lang="en-US" sz="2400"/>
          </a:p>
          <a:p>
            <a:pPr lvl="1"/>
            <a:r>
              <a:rPr lang="en-US" sz="2400"/>
              <a:t>If </a:t>
            </a:r>
            <a:r>
              <a:rPr lang="en-US" sz="2400" i="1"/>
              <a:t>a</a:t>
            </a:r>
            <a:r>
              <a:rPr lang="en-US" sz="2400"/>
              <a:t> &lt; </a:t>
            </a:r>
            <a:r>
              <a:rPr lang="en-US" sz="2400" i="1"/>
              <a:t>b</a:t>
            </a:r>
            <a:r>
              <a:rPr lang="en-US" sz="2400"/>
              <a:t> and </a:t>
            </a:r>
            <a:r>
              <a:rPr lang="en-US" sz="2400" i="1"/>
              <a:t>b</a:t>
            </a:r>
            <a:r>
              <a:rPr lang="en-US" sz="2400"/>
              <a:t> = </a:t>
            </a:r>
            <a:r>
              <a:rPr lang="en-US" sz="2400" i="1"/>
              <a:t>c</a:t>
            </a:r>
            <a:r>
              <a:rPr lang="en-US" sz="2400"/>
              <a:t>; then </a:t>
            </a:r>
            <a:r>
              <a:rPr lang="en-US" sz="2400" i="1"/>
              <a:t>a</a:t>
            </a:r>
            <a:r>
              <a:rPr lang="en-US" sz="2400"/>
              <a:t> &lt; </a:t>
            </a:r>
            <a:r>
              <a:rPr lang="en-US" sz="2400" i="1"/>
              <a:t>c</a:t>
            </a:r>
            <a:endParaRPr lang="en-US" sz="2400"/>
          </a:p>
          <a:p>
            <a:pPr eaLnBrk="0" hangingPunct="0"/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b="1" smtClean="0"/>
              <a:t>Addition and subtraction</a:t>
            </a:r>
          </a:p>
          <a:p>
            <a:pPr eaLnBrk="1" hangingPunct="1"/>
            <a:r>
              <a:rPr lang="en-US" smtClean="0"/>
              <a:t>The properties that deal with </a:t>
            </a:r>
            <a:r>
              <a:rPr lang="en-US" smtClean="0">
                <a:hlinkClick r:id="rId2" tooltip="Addition"/>
              </a:rPr>
              <a:t>addition</a:t>
            </a:r>
            <a:r>
              <a:rPr lang="en-US" smtClean="0"/>
              <a:t> and </a:t>
            </a:r>
            <a:r>
              <a:rPr lang="en-US" smtClean="0">
                <a:hlinkClick r:id="rId3" tooltip="Subtraction"/>
              </a:rPr>
              <a:t>subtraction</a:t>
            </a:r>
            <a:r>
              <a:rPr lang="en-US" smtClean="0"/>
              <a:t> state:</a:t>
            </a:r>
          </a:p>
          <a:p>
            <a:pPr eaLnBrk="1" hangingPunct="1"/>
            <a:r>
              <a:rPr lang="en-US" smtClean="0"/>
              <a:t>For any </a:t>
            </a:r>
            <a:r>
              <a:rPr lang="en-US" smtClean="0">
                <a:hlinkClick r:id="rId4" tooltip="Real number"/>
              </a:rPr>
              <a:t>real numbers</a:t>
            </a:r>
            <a:r>
              <a:rPr lang="en-US" smtClean="0"/>
              <a:t>, </a:t>
            </a:r>
            <a:r>
              <a:rPr lang="en-US" i="1" smtClean="0"/>
              <a:t>a</a:t>
            </a:r>
            <a:r>
              <a:rPr lang="en-US" smtClean="0"/>
              <a:t>, </a:t>
            </a:r>
            <a:r>
              <a:rPr lang="en-US" i="1" smtClean="0"/>
              <a:t>b</a:t>
            </a:r>
            <a:r>
              <a:rPr lang="en-US" smtClean="0"/>
              <a:t>, </a:t>
            </a:r>
            <a:r>
              <a:rPr lang="en-US" i="1" smtClean="0"/>
              <a:t>c</a:t>
            </a:r>
            <a:r>
              <a:rPr lang="en-US" smtClean="0"/>
              <a:t>: </a:t>
            </a:r>
          </a:p>
          <a:p>
            <a:pPr lvl="1" eaLnBrk="1" hangingPunct="1"/>
            <a:r>
              <a:rPr lang="en-US" smtClean="0"/>
              <a:t>If </a:t>
            </a:r>
            <a:r>
              <a:rPr lang="en-US" i="1" smtClean="0"/>
              <a:t>a</a:t>
            </a:r>
            <a:r>
              <a:rPr lang="en-US" smtClean="0"/>
              <a:t> &lt; </a:t>
            </a:r>
            <a:r>
              <a:rPr lang="en-US" i="1" smtClean="0"/>
              <a:t>b</a:t>
            </a:r>
            <a:r>
              <a:rPr lang="en-US" smtClean="0"/>
              <a:t>, then </a:t>
            </a:r>
            <a:r>
              <a:rPr lang="en-US" i="1" smtClean="0"/>
              <a:t>a</a:t>
            </a:r>
            <a:r>
              <a:rPr lang="en-US" smtClean="0"/>
              <a:t> + </a:t>
            </a:r>
            <a:r>
              <a:rPr lang="en-US" i="1" smtClean="0"/>
              <a:t>c</a:t>
            </a:r>
            <a:r>
              <a:rPr lang="en-US" smtClean="0"/>
              <a:t> &lt; </a:t>
            </a:r>
            <a:r>
              <a:rPr lang="en-US" i="1" smtClean="0"/>
              <a:t>b</a:t>
            </a:r>
            <a:r>
              <a:rPr lang="en-US" smtClean="0"/>
              <a:t> + </a:t>
            </a:r>
            <a:r>
              <a:rPr lang="en-US" i="1" smtClean="0"/>
              <a:t>c</a:t>
            </a:r>
            <a:r>
              <a:rPr lang="en-US" smtClean="0"/>
              <a:t> and </a:t>
            </a:r>
            <a:r>
              <a:rPr lang="en-US" i="1" smtClean="0"/>
              <a:t>a</a:t>
            </a:r>
            <a:r>
              <a:rPr lang="en-US" smtClean="0"/>
              <a:t> − </a:t>
            </a:r>
            <a:r>
              <a:rPr lang="en-US" i="1" smtClean="0"/>
              <a:t>c</a:t>
            </a:r>
            <a:r>
              <a:rPr lang="en-US" smtClean="0"/>
              <a:t> &lt; </a:t>
            </a:r>
            <a:r>
              <a:rPr lang="en-US" i="1" smtClean="0"/>
              <a:t>b</a:t>
            </a:r>
            <a:r>
              <a:rPr lang="en-US" smtClean="0"/>
              <a:t> − </a:t>
            </a:r>
            <a:r>
              <a:rPr lang="en-US" i="1" smtClean="0"/>
              <a:t>c</a:t>
            </a:r>
            <a:endParaRPr lang="en-US" smtClean="0"/>
          </a:p>
          <a:p>
            <a:pPr lvl="1" eaLnBrk="1" hangingPunct="1"/>
            <a:r>
              <a:rPr lang="en-US" smtClean="0"/>
              <a:t>If </a:t>
            </a:r>
            <a:r>
              <a:rPr lang="en-US" i="1" smtClean="0"/>
              <a:t>a</a:t>
            </a:r>
            <a:r>
              <a:rPr lang="en-US" smtClean="0"/>
              <a:t> &gt; </a:t>
            </a:r>
            <a:r>
              <a:rPr lang="en-US" i="1" smtClean="0"/>
              <a:t>b</a:t>
            </a:r>
            <a:r>
              <a:rPr lang="en-US" smtClean="0"/>
              <a:t>, then </a:t>
            </a:r>
            <a:r>
              <a:rPr lang="en-US" i="1" smtClean="0"/>
              <a:t>a</a:t>
            </a:r>
            <a:r>
              <a:rPr lang="en-US" smtClean="0"/>
              <a:t> + </a:t>
            </a:r>
            <a:r>
              <a:rPr lang="en-US" i="1" smtClean="0"/>
              <a:t>c</a:t>
            </a:r>
            <a:r>
              <a:rPr lang="en-US" smtClean="0"/>
              <a:t> &gt; </a:t>
            </a:r>
            <a:r>
              <a:rPr lang="en-US" i="1" smtClean="0"/>
              <a:t>b</a:t>
            </a:r>
            <a:r>
              <a:rPr lang="en-US" smtClean="0"/>
              <a:t> + </a:t>
            </a:r>
            <a:r>
              <a:rPr lang="en-US" i="1" smtClean="0"/>
              <a:t>c</a:t>
            </a:r>
            <a:r>
              <a:rPr lang="en-US" smtClean="0"/>
              <a:t> and </a:t>
            </a:r>
            <a:r>
              <a:rPr lang="en-US" i="1" smtClean="0"/>
              <a:t>a</a:t>
            </a:r>
            <a:r>
              <a:rPr lang="en-US" smtClean="0"/>
              <a:t> − </a:t>
            </a:r>
            <a:r>
              <a:rPr lang="en-US" i="1" smtClean="0"/>
              <a:t>c</a:t>
            </a:r>
            <a:r>
              <a:rPr lang="en-US" smtClean="0"/>
              <a:t> &gt; </a:t>
            </a:r>
            <a:r>
              <a:rPr lang="en-US" i="1" smtClean="0"/>
              <a:t>b</a:t>
            </a:r>
            <a:r>
              <a:rPr lang="en-US" smtClean="0"/>
              <a:t> − </a:t>
            </a:r>
            <a:r>
              <a:rPr lang="en-US" i="1" smtClean="0"/>
              <a:t>c</a:t>
            </a:r>
            <a:endParaRPr lang="en-US" smtClean="0"/>
          </a:p>
          <a:p>
            <a:pPr eaLnBrk="1" hangingPunct="1"/>
            <a:r>
              <a:rPr lang="en-US" smtClean="0"/>
              <a:t>i.e., the real numbers are an </a:t>
            </a:r>
            <a:r>
              <a:rPr lang="en-US" smtClean="0">
                <a:hlinkClick r:id="rId5" tooltip="Ordered group"/>
              </a:rPr>
              <a:t>ordered group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b="1" smtClean="0"/>
              <a:t>Multiplication and division</a:t>
            </a:r>
          </a:p>
          <a:p>
            <a:pPr eaLnBrk="1" hangingPunct="1"/>
            <a:r>
              <a:rPr lang="en-US" smtClean="0"/>
              <a:t>The properties that deal with </a:t>
            </a:r>
            <a:r>
              <a:rPr lang="en-US" smtClean="0">
                <a:hlinkClick r:id="rId2" tooltip="Multiplication"/>
              </a:rPr>
              <a:t>multiplication</a:t>
            </a:r>
            <a:r>
              <a:rPr lang="en-US" smtClean="0"/>
              <a:t> and </a:t>
            </a:r>
            <a:r>
              <a:rPr lang="en-US" smtClean="0">
                <a:hlinkClick r:id="rId3" tooltip="Division (mathematics)"/>
              </a:rPr>
              <a:t>division</a:t>
            </a:r>
            <a:r>
              <a:rPr lang="en-US" smtClean="0"/>
              <a:t> state:</a:t>
            </a:r>
          </a:p>
          <a:p>
            <a:pPr eaLnBrk="1" hangingPunct="1"/>
            <a:r>
              <a:rPr lang="en-US" smtClean="0"/>
              <a:t>For any real numbers, </a:t>
            </a:r>
            <a:r>
              <a:rPr lang="en-US" i="1" smtClean="0"/>
              <a:t>a</a:t>
            </a:r>
            <a:r>
              <a:rPr lang="en-US" smtClean="0"/>
              <a:t>, </a:t>
            </a:r>
            <a:r>
              <a:rPr lang="en-US" i="1" smtClean="0"/>
              <a:t>b</a:t>
            </a:r>
            <a:r>
              <a:rPr lang="en-US" smtClean="0"/>
              <a:t>, and non-zero </a:t>
            </a:r>
            <a:r>
              <a:rPr lang="en-US" i="1" smtClean="0"/>
              <a:t>c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If </a:t>
            </a:r>
            <a:r>
              <a:rPr lang="en-US" i="1" smtClean="0"/>
              <a:t>c</a:t>
            </a:r>
            <a:r>
              <a:rPr lang="en-US" smtClean="0"/>
              <a:t> is </a:t>
            </a:r>
            <a:r>
              <a:rPr lang="en-US" smtClean="0">
                <a:hlinkClick r:id="rId4" tooltip="Positive number"/>
              </a:rPr>
              <a:t>positive</a:t>
            </a:r>
            <a:r>
              <a:rPr lang="en-US" smtClean="0"/>
              <a:t> and </a:t>
            </a:r>
            <a:r>
              <a:rPr lang="en-US" i="1" smtClean="0"/>
              <a:t>a</a:t>
            </a:r>
            <a:r>
              <a:rPr lang="en-US" smtClean="0"/>
              <a:t> &lt; </a:t>
            </a:r>
            <a:r>
              <a:rPr lang="en-US" i="1" smtClean="0"/>
              <a:t>b</a:t>
            </a:r>
            <a:r>
              <a:rPr lang="en-US" smtClean="0"/>
              <a:t>, then </a:t>
            </a:r>
            <a:r>
              <a:rPr lang="en-US" i="1" smtClean="0"/>
              <a:t>ac</a:t>
            </a:r>
            <a:r>
              <a:rPr lang="en-US" smtClean="0"/>
              <a:t> &lt; </a:t>
            </a:r>
            <a:r>
              <a:rPr lang="en-US" i="1" smtClean="0"/>
              <a:t>bc</a:t>
            </a:r>
            <a:r>
              <a:rPr lang="en-US" smtClean="0"/>
              <a:t> and </a:t>
            </a:r>
            <a:r>
              <a:rPr lang="en-US" i="1" smtClean="0"/>
              <a:t>a/c</a:t>
            </a:r>
            <a:r>
              <a:rPr lang="en-US" smtClean="0"/>
              <a:t> &lt; </a:t>
            </a:r>
            <a:r>
              <a:rPr lang="en-US" i="1" smtClean="0"/>
              <a:t>b/c</a:t>
            </a:r>
            <a:endParaRPr lang="en-US" smtClean="0"/>
          </a:p>
          <a:p>
            <a:pPr lvl="1" eaLnBrk="1" hangingPunct="1"/>
            <a:r>
              <a:rPr lang="en-US" smtClean="0"/>
              <a:t>If </a:t>
            </a:r>
            <a:r>
              <a:rPr lang="en-US" i="1" smtClean="0"/>
              <a:t>c</a:t>
            </a:r>
            <a:r>
              <a:rPr lang="en-US" smtClean="0"/>
              <a:t> is </a:t>
            </a:r>
            <a:r>
              <a:rPr lang="en-US" smtClean="0">
                <a:hlinkClick r:id="rId5" tooltip="Negative number"/>
              </a:rPr>
              <a:t>negative</a:t>
            </a:r>
            <a:r>
              <a:rPr lang="en-US" smtClean="0"/>
              <a:t> and </a:t>
            </a:r>
            <a:r>
              <a:rPr lang="en-US" i="1" smtClean="0"/>
              <a:t>a</a:t>
            </a:r>
            <a:r>
              <a:rPr lang="en-US" smtClean="0"/>
              <a:t> &lt; </a:t>
            </a:r>
            <a:r>
              <a:rPr lang="en-US" i="1" smtClean="0"/>
              <a:t>b</a:t>
            </a:r>
            <a:r>
              <a:rPr lang="en-US" smtClean="0"/>
              <a:t>, then </a:t>
            </a:r>
            <a:r>
              <a:rPr lang="en-US" i="1" smtClean="0"/>
              <a:t>ac</a:t>
            </a:r>
            <a:r>
              <a:rPr lang="en-US" smtClean="0"/>
              <a:t> &gt; </a:t>
            </a:r>
            <a:r>
              <a:rPr lang="en-US" i="1" smtClean="0"/>
              <a:t>bc</a:t>
            </a:r>
            <a:r>
              <a:rPr lang="en-US" smtClean="0"/>
              <a:t> and </a:t>
            </a:r>
            <a:r>
              <a:rPr lang="en-US" i="1" smtClean="0"/>
              <a:t>a/c</a:t>
            </a:r>
            <a:r>
              <a:rPr lang="en-US" smtClean="0"/>
              <a:t> &gt; </a:t>
            </a:r>
            <a:r>
              <a:rPr lang="en-US" i="1" smtClean="0"/>
              <a:t>b/c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b="1" smtClean="0"/>
              <a:t>Additive inverse</a:t>
            </a:r>
          </a:p>
          <a:p>
            <a:pPr eaLnBrk="1" hangingPunct="1"/>
            <a:r>
              <a:rPr lang="en-US" smtClean="0"/>
              <a:t>The properties for the </a:t>
            </a:r>
            <a:r>
              <a:rPr lang="en-US" smtClean="0">
                <a:hlinkClick r:id="rId2" tooltip="Additive inverse"/>
              </a:rPr>
              <a:t>additive inverse</a:t>
            </a:r>
            <a:r>
              <a:rPr lang="en-US" smtClean="0"/>
              <a:t> state:</a:t>
            </a:r>
          </a:p>
          <a:p>
            <a:pPr eaLnBrk="1" hangingPunct="1"/>
            <a:r>
              <a:rPr lang="en-US" smtClean="0"/>
              <a:t>For any real numbers </a:t>
            </a:r>
            <a:r>
              <a:rPr lang="en-US" i="1" smtClean="0"/>
              <a:t>a</a:t>
            </a:r>
            <a:r>
              <a:rPr lang="en-US" smtClean="0"/>
              <a:t> and </a:t>
            </a:r>
            <a:r>
              <a:rPr lang="en-US" i="1" smtClean="0"/>
              <a:t>b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If </a:t>
            </a:r>
            <a:r>
              <a:rPr lang="en-US" i="1" smtClean="0"/>
              <a:t>a</a:t>
            </a:r>
            <a:r>
              <a:rPr lang="en-US" smtClean="0"/>
              <a:t> &lt; </a:t>
            </a:r>
            <a:r>
              <a:rPr lang="en-US" i="1" smtClean="0"/>
              <a:t>b</a:t>
            </a:r>
            <a:r>
              <a:rPr lang="en-US" smtClean="0"/>
              <a:t> then −</a:t>
            </a:r>
            <a:r>
              <a:rPr lang="en-US" i="1" smtClean="0"/>
              <a:t>a</a:t>
            </a:r>
            <a:r>
              <a:rPr lang="en-US" smtClean="0"/>
              <a:t> &gt; −</a:t>
            </a:r>
            <a:r>
              <a:rPr lang="en-US" i="1" smtClean="0"/>
              <a:t>b</a:t>
            </a:r>
            <a:endParaRPr lang="en-US" smtClean="0"/>
          </a:p>
          <a:p>
            <a:pPr lvl="1" eaLnBrk="1" hangingPunct="1"/>
            <a:r>
              <a:rPr lang="en-US" smtClean="0"/>
              <a:t>If </a:t>
            </a:r>
            <a:r>
              <a:rPr lang="en-US" i="1" smtClean="0"/>
              <a:t>a</a:t>
            </a:r>
            <a:r>
              <a:rPr lang="en-US" smtClean="0"/>
              <a:t> &gt; </a:t>
            </a:r>
            <a:r>
              <a:rPr lang="en-US" i="1" smtClean="0"/>
              <a:t>b</a:t>
            </a:r>
            <a:r>
              <a:rPr lang="en-US" smtClean="0"/>
              <a:t> then −</a:t>
            </a:r>
            <a:r>
              <a:rPr lang="en-US" i="1" smtClean="0"/>
              <a:t>a</a:t>
            </a:r>
            <a:r>
              <a:rPr lang="en-US" smtClean="0"/>
              <a:t> &lt; −</a:t>
            </a:r>
            <a:r>
              <a:rPr lang="en-US" i="1" smtClean="0"/>
              <a:t>b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Multiplicative inverse</a:t>
            </a:r>
          </a:p>
          <a:p>
            <a:pPr eaLnBrk="1" hangingPunct="1"/>
            <a:r>
              <a:rPr lang="en-US" sz="2800" smtClean="0"/>
              <a:t>The properties for the </a:t>
            </a:r>
            <a:r>
              <a:rPr lang="en-US" sz="2800" smtClean="0">
                <a:hlinkClick r:id="rId2" tooltip="Multiplicative inverse"/>
              </a:rPr>
              <a:t>multiplicative inverse</a:t>
            </a:r>
            <a:r>
              <a:rPr lang="en-US" sz="2800" smtClean="0"/>
              <a:t> state:</a:t>
            </a:r>
          </a:p>
          <a:p>
            <a:pPr eaLnBrk="1" hangingPunct="1"/>
            <a:r>
              <a:rPr lang="en-US" sz="2800" smtClean="0"/>
              <a:t>For any non-zero real numbers </a:t>
            </a:r>
            <a:r>
              <a:rPr lang="en-US" sz="2800" i="1" smtClean="0"/>
              <a:t>a</a:t>
            </a:r>
            <a:r>
              <a:rPr lang="en-US" sz="2800" smtClean="0"/>
              <a:t> and </a:t>
            </a:r>
            <a:r>
              <a:rPr lang="en-US" sz="2800" i="1" smtClean="0"/>
              <a:t>b</a:t>
            </a:r>
            <a:r>
              <a:rPr lang="en-US" sz="2800" smtClean="0"/>
              <a:t> that are both </a:t>
            </a:r>
            <a:r>
              <a:rPr lang="en-US" sz="2800" smtClean="0">
                <a:hlinkClick r:id="rId3" tooltip="Positive number"/>
              </a:rPr>
              <a:t>positive</a:t>
            </a:r>
            <a:r>
              <a:rPr lang="en-US" sz="2800" smtClean="0"/>
              <a:t> or both </a:t>
            </a:r>
            <a:r>
              <a:rPr lang="en-US" sz="2800" smtClean="0">
                <a:hlinkClick r:id="rId4" tooltip="Negative number"/>
              </a:rPr>
              <a:t>negative</a:t>
            </a:r>
            <a:r>
              <a:rPr lang="en-US" sz="2800" smtClean="0"/>
              <a:t> </a:t>
            </a:r>
          </a:p>
          <a:p>
            <a:pPr lvl="1" eaLnBrk="1" hangingPunct="1"/>
            <a:r>
              <a:rPr lang="en-US" sz="2400" smtClean="0"/>
              <a:t>If </a:t>
            </a:r>
            <a:r>
              <a:rPr lang="en-US" sz="2400" i="1" smtClean="0"/>
              <a:t>a</a:t>
            </a:r>
            <a:r>
              <a:rPr lang="en-US" sz="2400" smtClean="0"/>
              <a:t> &lt; </a:t>
            </a:r>
            <a:r>
              <a:rPr lang="en-US" sz="2400" i="1" smtClean="0"/>
              <a:t>b</a:t>
            </a:r>
            <a:r>
              <a:rPr lang="en-US" sz="2400" smtClean="0"/>
              <a:t> then 1/</a:t>
            </a:r>
            <a:r>
              <a:rPr lang="en-US" sz="2400" i="1" smtClean="0"/>
              <a:t>a</a:t>
            </a:r>
            <a:r>
              <a:rPr lang="en-US" sz="2400" smtClean="0"/>
              <a:t> &gt; 1/</a:t>
            </a:r>
            <a:r>
              <a:rPr lang="en-US" sz="2400" i="1" smtClean="0"/>
              <a:t>b</a:t>
            </a:r>
            <a:endParaRPr lang="en-US" sz="2400" smtClean="0"/>
          </a:p>
          <a:p>
            <a:pPr lvl="1" eaLnBrk="1" hangingPunct="1"/>
            <a:r>
              <a:rPr lang="en-US" sz="2400" smtClean="0"/>
              <a:t>If </a:t>
            </a:r>
            <a:r>
              <a:rPr lang="en-US" sz="2400" i="1" smtClean="0"/>
              <a:t>a</a:t>
            </a:r>
            <a:r>
              <a:rPr lang="en-US" sz="2400" smtClean="0"/>
              <a:t> &gt; </a:t>
            </a:r>
            <a:r>
              <a:rPr lang="en-US" sz="2400" i="1" smtClean="0"/>
              <a:t>b</a:t>
            </a:r>
            <a:r>
              <a:rPr lang="en-US" sz="2400" smtClean="0"/>
              <a:t> then 1/</a:t>
            </a:r>
            <a:r>
              <a:rPr lang="en-US" sz="2400" i="1" smtClean="0"/>
              <a:t>a</a:t>
            </a:r>
            <a:r>
              <a:rPr lang="en-US" sz="2400" smtClean="0"/>
              <a:t> &lt; 1/</a:t>
            </a:r>
            <a:r>
              <a:rPr lang="en-US" sz="2400" i="1" smtClean="0"/>
              <a:t>b</a:t>
            </a:r>
            <a:endParaRPr lang="en-US" sz="2400" smtClean="0"/>
          </a:p>
          <a:p>
            <a:pPr eaLnBrk="1" hangingPunct="1"/>
            <a:r>
              <a:rPr lang="en-US" sz="2800" smtClean="0"/>
              <a:t>If either a or b is negative (but not both) then </a:t>
            </a:r>
          </a:p>
          <a:p>
            <a:pPr lvl="1" eaLnBrk="1" hangingPunct="1"/>
            <a:r>
              <a:rPr lang="en-US" sz="2400" smtClean="0"/>
              <a:t>If </a:t>
            </a:r>
            <a:r>
              <a:rPr lang="en-US" sz="2400" i="1" smtClean="0"/>
              <a:t>a</a:t>
            </a:r>
            <a:r>
              <a:rPr lang="en-US" sz="2400" smtClean="0"/>
              <a:t> &lt; </a:t>
            </a:r>
            <a:r>
              <a:rPr lang="en-US" sz="2400" i="1" smtClean="0"/>
              <a:t>b</a:t>
            </a:r>
            <a:r>
              <a:rPr lang="en-US" sz="2400" smtClean="0"/>
              <a:t> then 1/</a:t>
            </a:r>
            <a:r>
              <a:rPr lang="en-US" sz="2400" i="1" smtClean="0"/>
              <a:t>a</a:t>
            </a:r>
            <a:r>
              <a:rPr lang="en-US" sz="2400" smtClean="0"/>
              <a:t> &lt; 1/</a:t>
            </a:r>
            <a:r>
              <a:rPr lang="en-US" sz="2400" i="1" smtClean="0"/>
              <a:t>b</a:t>
            </a:r>
            <a:endParaRPr lang="en-US" sz="2400" smtClean="0"/>
          </a:p>
          <a:p>
            <a:pPr lvl="1" eaLnBrk="1" hangingPunct="1"/>
            <a:r>
              <a:rPr lang="en-US" sz="2400" smtClean="0"/>
              <a:t>If </a:t>
            </a:r>
            <a:r>
              <a:rPr lang="en-US" sz="2400" i="1" smtClean="0"/>
              <a:t>a</a:t>
            </a:r>
            <a:r>
              <a:rPr lang="en-US" sz="2400" smtClean="0"/>
              <a:t> &gt; </a:t>
            </a:r>
            <a:r>
              <a:rPr lang="en-US" sz="2400" i="1" smtClean="0"/>
              <a:t>b</a:t>
            </a:r>
            <a:r>
              <a:rPr lang="en-US" sz="2400" smtClean="0"/>
              <a:t> then 1/</a:t>
            </a:r>
            <a:r>
              <a:rPr lang="en-US" sz="2400" i="1" smtClean="0"/>
              <a:t>a</a:t>
            </a:r>
            <a:r>
              <a:rPr lang="en-US" sz="2400" smtClean="0"/>
              <a:t> &gt; 1/</a:t>
            </a:r>
            <a:r>
              <a:rPr lang="en-US" sz="2400" i="1" smtClean="0"/>
              <a:t>b</a:t>
            </a:r>
            <a:endParaRPr lang="en-US" sz="24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972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MATERI  I</vt:lpstr>
      <vt:lpstr>Preliminaries</vt:lpstr>
      <vt:lpstr>Slide 3</vt:lpstr>
      <vt:lpstr>Equalities and inequalities</vt:lpstr>
      <vt:lpstr>Slide 5</vt:lpstr>
      <vt:lpstr>Slide 6</vt:lpstr>
      <vt:lpstr>Slide 7</vt:lpstr>
      <vt:lpstr>Slide 8</vt:lpstr>
      <vt:lpstr>Slide 9</vt:lpstr>
      <vt:lpstr>Graphs of Equations and Inequations</vt:lpstr>
      <vt:lpstr>Trigonometric Functions and the graphs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 I</dc:title>
  <dc:creator>user</dc:creator>
  <cp:lastModifiedBy>User</cp:lastModifiedBy>
  <cp:revision>1</cp:revision>
  <dcterms:created xsi:type="dcterms:W3CDTF">2012-10-24T10:09:57Z</dcterms:created>
  <dcterms:modified xsi:type="dcterms:W3CDTF">2012-12-02T08:19:11Z</dcterms:modified>
</cp:coreProperties>
</file>