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E0DD1-401C-4B47-ABD7-54789C89DFA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DBFF8-4B36-40AF-B856-58FF5870C2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mathpage.com/aCalc/limit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mathpage.com/aCalc/limit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LIMIT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Introduction of Limit</a:t>
            </a:r>
            <a:endParaRPr lang="en-US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The student surely can recognize the number that is the limit of this sequence of rational numbers.</a:t>
            </a:r>
          </a:p>
          <a:p>
            <a:pPr eaLnBrk="1" hangingPunct="1"/>
            <a:r>
              <a:rPr lang="en-US" dirty="0" smtClean="0"/>
              <a:t>3,  3.1,  3.14,  3.141,  3.1415,  3.14159,             3.141592, . . ., 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/>
              <a:t>The limit of a variable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Consider this sequence of values of a variable </a:t>
            </a:r>
            <a:r>
              <a:rPr lang="en-US" i="1" dirty="0" smtClean="0"/>
              <a:t>x</a:t>
            </a:r>
            <a:r>
              <a:rPr lang="en-US" dirty="0" smtClean="0"/>
              <a:t>:  1.9,  1.99,  1.999,  1.9999,  1.99999, . . 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Those values are getting closer and closer to 2, they are approaching 2 as their limit.  2 is the </a:t>
            </a:r>
            <a:r>
              <a:rPr lang="en-US" i="1" dirty="0" smtClean="0"/>
              <a:t>smallest</a:t>
            </a:r>
            <a:r>
              <a:rPr lang="en-US" dirty="0" smtClean="0"/>
              <a:t> number such that no matter which term of that sequence we name, it will be less than 2.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dirty="0" smtClean="0"/>
              <a:t>Left-hand and right-hand limits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Now the </a:t>
            </a:r>
            <a:r>
              <a:rPr lang="en-US" sz="2400" dirty="0" smtClean="0">
                <a:hlinkClick r:id="rId2"/>
              </a:rPr>
              <a:t>sequence</a:t>
            </a:r>
            <a:r>
              <a:rPr lang="en-US" sz="2400" dirty="0" smtClean="0"/>
              <a:t> we chose were values </a:t>
            </a:r>
            <a:r>
              <a:rPr lang="en-US" sz="2400" i="1" dirty="0" smtClean="0"/>
              <a:t>less</a:t>
            </a:r>
            <a:r>
              <a:rPr lang="en-US" sz="2400" dirty="0" smtClean="0"/>
              <a:t> than 2.  Hence we say that </a:t>
            </a:r>
            <a:r>
              <a:rPr lang="en-US" sz="2400" i="1" dirty="0" smtClean="0"/>
              <a:t>x</a:t>
            </a:r>
            <a:r>
              <a:rPr lang="en-US" sz="2400" dirty="0" smtClean="0"/>
              <a:t> approaches 2 from the left.  We write</a:t>
            </a:r>
            <a:endParaRPr lang="en-US" sz="2400" i="1" dirty="0" smtClean="0"/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i="1" dirty="0" smtClean="0"/>
              <a:t>     x</a:t>
            </a:r>
            <a:r>
              <a:rPr lang="en-US" sz="2400" dirty="0" smtClean="0"/>
              <a:t> 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2−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But we can easily construct a sequence of values of </a:t>
            </a:r>
            <a:r>
              <a:rPr lang="en-US" sz="2400" i="1" dirty="0" smtClean="0"/>
              <a:t>x</a:t>
            </a:r>
            <a:r>
              <a:rPr lang="en-US" sz="2400" dirty="0" smtClean="0"/>
              <a:t> that converges to 2 from the right; that is, a sequence of values that are more than 2. </a:t>
            </a:r>
            <a:br>
              <a:rPr lang="en-US" sz="2400" dirty="0" smtClean="0"/>
            </a:br>
            <a:r>
              <a:rPr lang="en-US" sz="2400" dirty="0" smtClean="0"/>
              <a:t>For example  2.2,  2.1,  2.01,  2.001,  2.0001,  2.00001, .  .  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this case, we write  </a:t>
            </a:r>
            <a:r>
              <a:rPr lang="en-US" sz="2400" i="1" dirty="0" smtClean="0"/>
              <a:t>x</a:t>
            </a:r>
            <a:r>
              <a:rPr lang="en-US" sz="2400" dirty="0" smtClean="0"/>
              <a:t>  -&gt; 2+ 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But again, no matter what small number we name, if we go far enough out in that sequence, the value of a difference     |</a:t>
            </a:r>
            <a:r>
              <a:rPr lang="en-US" sz="2400" i="1" dirty="0" smtClean="0"/>
              <a:t>x</a:t>
            </a:r>
            <a:r>
              <a:rPr lang="en-US" sz="2400" dirty="0" smtClean="0"/>
              <a:t> − 2| will be less than that small number.  And so will all subsequent differences.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800" smtClean="0"/>
              <a:t>The limit of a function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We have </a:t>
            </a:r>
            <a:r>
              <a:rPr lang="en-US" sz="2800" smtClean="0">
                <a:hlinkClick r:id="rId2"/>
              </a:rPr>
              <a:t>defined</a:t>
            </a:r>
            <a:r>
              <a:rPr lang="en-US" sz="2800" smtClean="0"/>
              <a:t> the limit of a variable, but what we typically have is a </a:t>
            </a:r>
            <a:r>
              <a:rPr lang="en-US" sz="2800" i="1" smtClean="0"/>
              <a:t>function</a:t>
            </a:r>
            <a:r>
              <a:rPr lang="en-US" sz="2800" smtClean="0"/>
              <a:t> of a variable -- which is also a variable.  For example,</a:t>
            </a:r>
            <a:endParaRPr lang="en-US" sz="2800" i="1" smtClean="0"/>
          </a:p>
          <a:p>
            <a:pPr eaLnBrk="1" hangingPunct="1">
              <a:lnSpc>
                <a:spcPct val="80000"/>
              </a:lnSpc>
            </a:pPr>
            <a:r>
              <a:rPr lang="en-US" sz="2800" i="1" smtClean="0"/>
              <a:t>y</a:t>
            </a:r>
            <a:r>
              <a:rPr lang="en-US" sz="2800" smtClean="0"/>
              <a:t> = 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) = </a:t>
            </a:r>
            <a:r>
              <a:rPr lang="en-US" sz="2800" i="1" smtClean="0"/>
              <a:t>x</a:t>
            </a:r>
            <a:r>
              <a:rPr lang="en-US" sz="2800" smtClean="0"/>
              <a:t>².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Now, a sequence of values of </a:t>
            </a:r>
            <a:r>
              <a:rPr lang="en-US" sz="2800" i="1" smtClean="0"/>
              <a:t>x</a:t>
            </a:r>
            <a:r>
              <a:rPr lang="en-US" sz="2800" smtClean="0"/>
              <a:t> will force a sequence of values of 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). The question is:  If the values of </a:t>
            </a:r>
            <a:r>
              <a:rPr lang="en-US" sz="2800" i="1" smtClean="0"/>
              <a:t>x</a:t>
            </a:r>
            <a:r>
              <a:rPr lang="en-US" sz="2800" smtClean="0"/>
              <a:t> approaches a limit, will the corresponding values of 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) also approach a limit?  If that is the case -- if 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) approaches a limit </a:t>
            </a:r>
            <a:r>
              <a:rPr lang="en-US" sz="2800" i="1" smtClean="0"/>
              <a:t>L</a:t>
            </a:r>
            <a:r>
              <a:rPr lang="en-US" sz="2800" smtClean="0"/>
              <a:t> when </a:t>
            </a:r>
            <a:r>
              <a:rPr lang="en-US" sz="2800" i="1" smtClean="0"/>
              <a:t>x</a:t>
            </a:r>
            <a:r>
              <a:rPr lang="en-US" sz="2800" smtClean="0"/>
              <a:t> approaches a limit </a:t>
            </a:r>
            <a:r>
              <a:rPr lang="en-US" sz="2800" i="1" smtClean="0"/>
              <a:t>l</a:t>
            </a:r>
            <a:r>
              <a:rPr lang="en-US" sz="2800" smtClean="0"/>
              <a:t> -- then we write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"The limit of </a:t>
            </a:r>
            <a:r>
              <a:rPr lang="en-US" sz="2800" i="1" smtClean="0"/>
              <a:t>f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) as </a:t>
            </a:r>
            <a:r>
              <a:rPr lang="en-US" sz="2800" i="1" smtClean="0"/>
              <a:t>x</a:t>
            </a:r>
            <a:r>
              <a:rPr lang="en-US" sz="2800" smtClean="0"/>
              <a:t> approaches </a:t>
            </a:r>
            <a:r>
              <a:rPr lang="en-US" sz="2800" i="1" smtClean="0"/>
              <a:t>l</a:t>
            </a:r>
            <a:r>
              <a:rPr lang="en-US" sz="2800" smtClean="0"/>
              <a:t>, is </a:t>
            </a:r>
            <a:r>
              <a:rPr lang="en-US" sz="2800" i="1" smtClean="0"/>
              <a:t>L</a:t>
            </a:r>
            <a:r>
              <a:rPr lang="en-US" sz="2800" smtClean="0"/>
              <a:t>."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Limits Theorems</a:t>
            </a:r>
            <a:endParaRPr lang="en-US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A function "has a limit."  We say that a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function </a:t>
            </a:r>
            <a:r>
              <a:rPr lang="en-US" i="1" smtClean="0"/>
              <a:t>f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"has a limit" </a:t>
            </a:r>
            <a:r>
              <a:rPr lang="en-US" i="1" smtClean="0"/>
              <a:t>L</a:t>
            </a:r>
            <a:r>
              <a:rPr lang="en-US" smtClean="0"/>
              <a:t> as </a:t>
            </a:r>
            <a:r>
              <a:rPr lang="en-US" i="1" smtClean="0"/>
              <a:t>x</a:t>
            </a:r>
            <a:r>
              <a:rPr lang="en-US" smtClean="0"/>
              <a:t> approaches , if  for </a:t>
            </a:r>
            <a:r>
              <a:rPr lang="en-US" i="1" smtClean="0"/>
              <a:t>every</a:t>
            </a:r>
            <a:r>
              <a:rPr lang="en-US" smtClean="0"/>
              <a:t> sequence of values of </a:t>
            </a:r>
            <a:r>
              <a:rPr lang="en-US" i="1" smtClean="0"/>
              <a:t>x</a:t>
            </a:r>
            <a:r>
              <a:rPr lang="en-US" smtClean="0"/>
              <a:t> that approach as a limit -- whether from the left or from the right -- the corresponding values of </a:t>
            </a:r>
            <a:r>
              <a:rPr lang="en-US" i="1" smtClean="0"/>
              <a:t>f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approach </a:t>
            </a:r>
            <a:r>
              <a:rPr lang="en-US" i="1" smtClean="0"/>
              <a:t>L</a:t>
            </a:r>
            <a:r>
              <a:rPr lang="en-US" smtClean="0"/>
              <a:t> as a limit.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63600" y="4649788"/>
            <a:ext cx="5267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800"/>
              <a:t>If that is the case, then we write </a:t>
            </a:r>
          </a:p>
        </p:txBody>
      </p:sp>
      <p:pic>
        <p:nvPicPr>
          <p:cNvPr id="7173" name="Picture 5" descr="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0" y="5137150"/>
            <a:ext cx="238918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11188" y="5897563"/>
            <a:ext cx="5700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"The limit of </a:t>
            </a:r>
            <a:r>
              <a:rPr lang="en-US" sz="2400" i="1"/>
              <a:t>f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as </a:t>
            </a:r>
            <a:r>
              <a:rPr lang="en-US" sz="2400" i="1"/>
              <a:t>x</a:t>
            </a:r>
            <a:r>
              <a:rPr lang="en-US" sz="2400"/>
              <a:t> approaches </a:t>
            </a:r>
            <a:r>
              <a:rPr lang="en-US" sz="2400" i="1"/>
              <a:t>l</a:t>
            </a:r>
            <a:r>
              <a:rPr lang="en-US" sz="2400"/>
              <a:t>  </a:t>
            </a:r>
            <a:r>
              <a:rPr lang="en-US" sz="2400" i="1"/>
              <a:t>is</a:t>
            </a:r>
            <a:r>
              <a:rPr lang="en-US" sz="2400"/>
              <a:t>  </a:t>
            </a:r>
            <a:r>
              <a:rPr lang="en-US" sz="2400" i="1"/>
              <a:t>L</a:t>
            </a:r>
            <a:r>
              <a:rPr lang="en-US" sz="2400"/>
              <a:t>."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In other words, for the limit of </a:t>
            </a:r>
            <a:r>
              <a:rPr lang="en-US" i="1" smtClean="0"/>
              <a:t>f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to </a:t>
            </a:r>
            <a:r>
              <a:rPr lang="en-US" i="1" smtClean="0"/>
              <a:t>exist</a:t>
            </a:r>
            <a:r>
              <a:rPr lang="en-US" smtClean="0"/>
              <a:t> as </a:t>
            </a:r>
            <a:r>
              <a:rPr lang="en-US" i="1" smtClean="0"/>
              <a:t>x</a:t>
            </a:r>
            <a:r>
              <a:rPr lang="en-US" smtClean="0"/>
              <a:t> approaches </a:t>
            </a:r>
            <a:r>
              <a:rPr lang="en-US" i="1" smtClean="0"/>
              <a:t>l</a:t>
            </a:r>
            <a:r>
              <a:rPr lang="en-US" smtClean="0"/>
              <a:t> , the left-hand and right-hand limits must be equal.</a:t>
            </a:r>
          </a:p>
        </p:txBody>
      </p:sp>
      <p:pic>
        <p:nvPicPr>
          <p:cNvPr id="8195" name="Picture 4" descr="02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565400"/>
            <a:ext cx="17145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827088" y="3201988"/>
            <a:ext cx="1811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2400"/>
              <a:t>if and only if</a:t>
            </a:r>
          </a:p>
        </p:txBody>
      </p:sp>
      <p:pic>
        <p:nvPicPr>
          <p:cNvPr id="8197" name="Picture 6" descr="0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4149725"/>
            <a:ext cx="59436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148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MATERI III</vt:lpstr>
      <vt:lpstr>Introduction of Limit</vt:lpstr>
      <vt:lpstr>Slide 3</vt:lpstr>
      <vt:lpstr>Slide 4</vt:lpstr>
      <vt:lpstr>Slide 5</vt:lpstr>
      <vt:lpstr>Limits Theorems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III</dc:title>
  <dc:creator>user</dc:creator>
  <cp:lastModifiedBy>User</cp:lastModifiedBy>
  <cp:revision>2</cp:revision>
  <dcterms:created xsi:type="dcterms:W3CDTF">2012-10-24T10:25:23Z</dcterms:created>
  <dcterms:modified xsi:type="dcterms:W3CDTF">2012-12-02T08:18:37Z</dcterms:modified>
</cp:coreProperties>
</file>