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84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06FF-D269-4E5C-9322-DCD2344137C1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A685-ACD5-4646-B46A-692C83188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06FF-D269-4E5C-9322-DCD2344137C1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A685-ACD5-4646-B46A-692C83188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06FF-D269-4E5C-9322-DCD2344137C1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A685-ACD5-4646-B46A-692C83188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06FF-D269-4E5C-9322-DCD2344137C1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A685-ACD5-4646-B46A-692C83188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06FF-D269-4E5C-9322-DCD2344137C1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A685-ACD5-4646-B46A-692C83188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06FF-D269-4E5C-9322-DCD2344137C1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A685-ACD5-4646-B46A-692C83188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06FF-D269-4E5C-9322-DCD2344137C1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A685-ACD5-4646-B46A-692C83188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06FF-D269-4E5C-9322-DCD2344137C1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A685-ACD5-4646-B46A-692C83188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06FF-D269-4E5C-9322-DCD2344137C1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A685-ACD5-4646-B46A-692C83188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06FF-D269-4E5C-9322-DCD2344137C1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A685-ACD5-4646-B46A-692C83188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06FF-D269-4E5C-9322-DCD2344137C1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A685-ACD5-4646-B46A-692C83188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F06FF-D269-4E5C-9322-DCD2344137C1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BA685-ACD5-4646-B46A-692C83188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mathpage.com/aCalc/infinity.htm" TargetMode="External"/><Relationship Id="rId2" Type="http://schemas.openxmlformats.org/officeDocument/2006/relationships/hyperlink" Target="http://www.themathpage.com/aCalc/limits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MATERI  IV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LIMIT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457200" y="981075"/>
            <a:ext cx="8229600" cy="436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smtClean="0"/>
              <a:t>Limit of Trigonometric functions</a:t>
            </a:r>
            <a:br>
              <a:rPr lang="en-US" sz="2800" b="1" smtClean="0"/>
            </a:br>
            <a:endParaRPr lang="en-US" sz="2800" b="1" smtClean="0"/>
          </a:p>
        </p:txBody>
      </p:sp>
      <p:sp>
        <p:nvSpPr>
          <p:cNvPr id="3075" name="Rectangle 3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en-US" sz="2400" smtClean="0"/>
          </a:p>
        </p:txBody>
      </p:sp>
      <p:pic>
        <p:nvPicPr>
          <p:cNvPr id="3076" name="Picture 4" descr="img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17638"/>
            <a:ext cx="7570788" cy="513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Limits at Infinity</a:t>
            </a:r>
            <a:endParaRPr lang="en-US" smtClean="0"/>
          </a:p>
        </p:txBody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z="2800" smtClean="0"/>
              <a:t>When the variable is </a:t>
            </a:r>
            <a:r>
              <a:rPr lang="en-US" sz="2800" i="1" smtClean="0"/>
              <a:t>f</a:t>
            </a:r>
            <a:r>
              <a:rPr lang="en-US" sz="2800" smtClean="0"/>
              <a:t>(</a:t>
            </a:r>
            <a:r>
              <a:rPr lang="en-US" sz="2800" i="1" smtClean="0"/>
              <a:t>x</a:t>
            </a:r>
            <a:r>
              <a:rPr lang="en-US" sz="2800" smtClean="0"/>
              <a:t>), it will become positively or negatively infinite when </a:t>
            </a:r>
            <a:r>
              <a:rPr lang="en-US" sz="2800" i="1" smtClean="0"/>
              <a:t>x</a:t>
            </a:r>
            <a:r>
              <a:rPr lang="en-US" sz="2800" smtClean="0"/>
              <a:t> approaches some value </a:t>
            </a:r>
            <a:r>
              <a:rPr lang="en-US" sz="2800" i="1" smtClean="0"/>
              <a:t>c</a:t>
            </a:r>
            <a:r>
              <a:rPr lang="en-US" sz="2800" smtClean="0"/>
              <a:t>. We will write</a:t>
            </a:r>
          </a:p>
        </p:txBody>
      </p:sp>
      <p:pic>
        <p:nvPicPr>
          <p:cNvPr id="4100" name="Picture 4" descr="027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997200"/>
            <a:ext cx="6265862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24" descr="003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3786188"/>
            <a:ext cx="3168650" cy="269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mtClean="0"/>
              <a:t>As the </a:t>
            </a:r>
            <a:r>
              <a:rPr lang="en-US" smtClean="0">
                <a:hlinkClick r:id="rId2"/>
              </a:rPr>
              <a:t>sequence of values of </a:t>
            </a:r>
            <a:r>
              <a:rPr lang="en-US" i="1" smtClean="0">
                <a:hlinkClick r:id="rId2"/>
              </a:rPr>
              <a:t>x</a:t>
            </a:r>
            <a:r>
              <a:rPr lang="en-US" smtClean="0"/>
              <a:t> become very small numbers, then the sequence of values of </a:t>
            </a:r>
            <a:r>
              <a:rPr lang="en-US" i="1" smtClean="0"/>
              <a:t>y</a:t>
            </a:r>
            <a:r>
              <a:rPr lang="en-US" smtClean="0"/>
              <a:t>, the reciprocals, , become very large numbers. The values of </a:t>
            </a:r>
            <a:r>
              <a:rPr lang="en-US" i="1" smtClean="0"/>
              <a:t>y</a:t>
            </a:r>
            <a:r>
              <a:rPr lang="en-US" smtClean="0"/>
              <a:t> will become and remain greater, for example, than 10100000000  </a:t>
            </a:r>
            <a:r>
              <a:rPr lang="en-US" i="1" smtClean="0"/>
              <a:t>y</a:t>
            </a:r>
            <a:r>
              <a:rPr lang="en-US" smtClean="0"/>
              <a:t> </a:t>
            </a:r>
            <a:r>
              <a:rPr lang="en-US" smtClean="0">
                <a:hlinkClick r:id="rId3"/>
              </a:rPr>
              <a:t>becomes infinite</a:t>
            </a:r>
            <a:r>
              <a:rPr lang="en-US" smtClean="0"/>
              <a:t>.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We write, in this case,</a:t>
            </a:r>
          </a:p>
        </p:txBody>
      </p:sp>
      <p:pic>
        <p:nvPicPr>
          <p:cNvPr id="5123" name="Picture 4" descr="00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0" y="4827588"/>
            <a:ext cx="342741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sz="4000" smtClean="0"/>
              <a:t>Continuity of Functions</a:t>
            </a:r>
            <a:endParaRPr lang="en-US" sz="4000" smtClean="0"/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z="2400" smtClean="0"/>
              <a:t>In any real problem of continuous motion, the distance traveled will be represented by a "continuous function" of the time traveled, because we always treat time as continuous.  Therefore, we must investigate what we mean by a continuous function.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400" smtClean="0"/>
              <a:t>A continuous function</a:t>
            </a:r>
          </a:p>
        </p:txBody>
      </p:sp>
      <p:pic>
        <p:nvPicPr>
          <p:cNvPr id="6148" name="Picture 4" descr="aa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4021138"/>
            <a:ext cx="530542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The graph on the left is the graph of a continuous function; it is one unbroken line.  We say that the function </a:t>
            </a:r>
            <a:r>
              <a:rPr lang="en-US" sz="2800" i="1" smtClean="0"/>
              <a:t>f</a:t>
            </a:r>
            <a:r>
              <a:rPr lang="en-US" sz="2800" smtClean="0"/>
              <a:t>(</a:t>
            </a:r>
            <a:r>
              <a:rPr lang="en-US" sz="2800" i="1" smtClean="0"/>
              <a:t>x</a:t>
            </a:r>
            <a:r>
              <a:rPr lang="en-US" sz="2800" smtClean="0"/>
              <a:t>) is continuous at every value of </a:t>
            </a:r>
            <a:r>
              <a:rPr lang="en-US" sz="2800" i="1" smtClean="0"/>
              <a:t>x</a:t>
            </a:r>
            <a:r>
              <a:rPr lang="en-US" sz="2800" smtClean="0"/>
              <a:t> in the interval [</a:t>
            </a:r>
            <a:r>
              <a:rPr lang="en-US" sz="2800" i="1" smtClean="0"/>
              <a:t>a</a:t>
            </a:r>
            <a:r>
              <a:rPr lang="en-US" sz="2800" smtClean="0"/>
              <a:t>, </a:t>
            </a:r>
            <a:r>
              <a:rPr lang="en-US" sz="2800" i="1" smtClean="0"/>
              <a:t>b</a:t>
            </a:r>
            <a:r>
              <a:rPr lang="en-US" sz="2800" smtClean="0"/>
              <a:t>].  In particular, </a:t>
            </a:r>
            <a:r>
              <a:rPr lang="en-US" sz="2800" i="1" smtClean="0"/>
              <a:t>f</a:t>
            </a:r>
            <a:r>
              <a:rPr lang="en-US" sz="2800" smtClean="0"/>
              <a:t>(</a:t>
            </a:r>
            <a:r>
              <a:rPr lang="en-US" sz="2800" i="1" smtClean="0"/>
              <a:t>x</a:t>
            </a:r>
            <a:r>
              <a:rPr lang="en-US" sz="2800" smtClean="0"/>
              <a:t>) is continuous at the value </a:t>
            </a:r>
            <a:r>
              <a:rPr lang="en-US" sz="2800" i="1" smtClean="0"/>
              <a:t>x</a:t>
            </a:r>
            <a:r>
              <a:rPr lang="en-US" sz="2800" smtClean="0"/>
              <a:t> = </a:t>
            </a:r>
            <a:r>
              <a:rPr lang="en-US" sz="2800" i="1" smtClean="0"/>
              <a:t>c</a:t>
            </a:r>
            <a:r>
              <a:rPr lang="en-US" sz="280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The graph on the right, however, is discontinuous at </a:t>
            </a:r>
            <a:r>
              <a:rPr lang="en-US" sz="2800" i="1" smtClean="0"/>
              <a:t>x</a:t>
            </a:r>
            <a:r>
              <a:rPr lang="en-US" sz="2800" smtClean="0"/>
              <a:t> = </a:t>
            </a:r>
            <a:r>
              <a:rPr lang="en-US" sz="2800" i="1" smtClean="0"/>
              <a:t>c</a:t>
            </a:r>
            <a:r>
              <a:rPr lang="en-US" sz="2800" smtClean="0"/>
              <a:t>.  If we think of each function as having two "branches" -- one to the left of </a:t>
            </a:r>
            <a:r>
              <a:rPr lang="en-US" sz="2800" i="1" smtClean="0"/>
              <a:t>x</a:t>
            </a:r>
            <a:r>
              <a:rPr lang="en-US" sz="2800" smtClean="0"/>
              <a:t> = </a:t>
            </a:r>
            <a:r>
              <a:rPr lang="en-US" sz="2800" i="1" smtClean="0"/>
              <a:t>c</a:t>
            </a:r>
            <a:r>
              <a:rPr lang="en-US" sz="2800" smtClean="0"/>
              <a:t>, and the other to the right -- then in the continuous function there is no gap between the branches: the endpoints, which are the boundaries or the limits of each branch, coincide at (</a:t>
            </a:r>
            <a:r>
              <a:rPr lang="en-US" sz="2800" i="1" smtClean="0"/>
              <a:t>c</a:t>
            </a:r>
            <a:r>
              <a:rPr lang="en-US" sz="2800" smtClean="0"/>
              <a:t>,  </a:t>
            </a:r>
            <a:r>
              <a:rPr lang="en-US" sz="2800" i="1" smtClean="0"/>
              <a:t>f</a:t>
            </a:r>
            <a:r>
              <a:rPr lang="en-US" sz="2800" smtClean="0"/>
              <a:t>(</a:t>
            </a:r>
            <a:r>
              <a:rPr lang="en-US" sz="2800" i="1" smtClean="0"/>
              <a:t>c</a:t>
            </a:r>
            <a:r>
              <a:rPr lang="en-US" sz="2800" smtClean="0"/>
              <a:t>)).  But in the graph on the right, the endpoints of each branch do not coincide.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111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MATERI  IV</vt:lpstr>
      <vt:lpstr>Limit of Trigonometric functions </vt:lpstr>
      <vt:lpstr>Limits at Infinity</vt:lpstr>
      <vt:lpstr>Slide 4</vt:lpstr>
      <vt:lpstr>Continuity of Functions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 IV</dc:title>
  <dc:creator>user</dc:creator>
  <cp:lastModifiedBy>User</cp:lastModifiedBy>
  <cp:revision>1</cp:revision>
  <dcterms:created xsi:type="dcterms:W3CDTF">2012-10-24T10:37:40Z</dcterms:created>
  <dcterms:modified xsi:type="dcterms:W3CDTF">2012-12-02T08:18:01Z</dcterms:modified>
</cp:coreProperties>
</file>