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1401D-0CA5-4597-9347-0CD5BDCD44DF}" type="datetimeFigureOut">
              <a:rPr lang="en-US" smtClean="0"/>
              <a:pPr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7EB75-45FD-430A-BA89-9C81A68F78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hemathpage.com/aCalc/limit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mathpage.com/aPreCalc/functions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MATERI  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TURUNAN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457200" y="981075"/>
            <a:ext cx="8229600" cy="4365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400" smtClean="0"/>
              <a:t>Rules for Finding Derivatives</a:t>
            </a:r>
            <a:endParaRPr lang="en-US" sz="2400" smtClean="0"/>
          </a:p>
        </p:txBody>
      </p:sp>
      <p:sp>
        <p:nvSpPr>
          <p:cNvPr id="30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By the derivative of a function </a:t>
            </a:r>
            <a:r>
              <a:rPr lang="en-US" i="1" smtClean="0"/>
              <a:t>f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), we mean the following limit, if it </a:t>
            </a:r>
            <a:r>
              <a:rPr lang="en-US" smtClean="0">
                <a:hlinkClick r:id="rId2"/>
              </a:rPr>
              <a:t>exists</a:t>
            </a:r>
            <a:r>
              <a:rPr lang="en-US" smtClean="0"/>
              <a:t>:</a:t>
            </a:r>
          </a:p>
        </p:txBody>
      </p:sp>
      <p:pic>
        <p:nvPicPr>
          <p:cNvPr id="3076" name="Picture 4" descr="0033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2852738"/>
            <a:ext cx="3600450" cy="9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00113" y="3875088"/>
            <a:ext cx="68103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/>
              <a:t>We call that limit </a:t>
            </a:r>
            <a:r>
              <a:rPr lang="en-US" i="1"/>
              <a:t>f '</a:t>
            </a:r>
            <a:r>
              <a:rPr lang="en-US"/>
              <a:t>(</a:t>
            </a:r>
            <a:r>
              <a:rPr lang="en-US" i="1"/>
              <a:t>x</a:t>
            </a:r>
            <a:r>
              <a:rPr lang="en-US"/>
              <a:t>) and we say that </a:t>
            </a:r>
            <a:r>
              <a:rPr lang="en-US" i="1"/>
              <a:t>f</a:t>
            </a:r>
            <a:r>
              <a:rPr lang="en-US"/>
              <a:t> itself is differentiable at </a:t>
            </a:r>
            <a:r>
              <a:rPr lang="en-US" i="1"/>
              <a:t>x</a:t>
            </a:r>
            <a:r>
              <a:rPr lang="en-US"/>
              <a:t>, and that </a:t>
            </a:r>
            <a:r>
              <a:rPr lang="en-US" i="1"/>
              <a:t>f</a:t>
            </a:r>
            <a:r>
              <a:rPr lang="en-US"/>
              <a:t> has a derivative.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A simple difference quotient</a:t>
            </a:r>
          </a:p>
        </p:txBody>
      </p:sp>
      <p:pic>
        <p:nvPicPr>
          <p:cNvPr id="4099" name="Picture 4" descr="007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49500"/>
            <a:ext cx="6130925" cy="351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id-ID" smtClean="0"/>
              <a:t>Derivatives of Trigonometric Functions</a:t>
            </a:r>
            <a:endParaRPr lang="en-US" smtClean="0"/>
          </a:p>
          <a:p>
            <a:pPr eaLnBrk="1" hangingPunct="1">
              <a:buFont typeface="Arial" pitchFamily="34" charset="0"/>
              <a:buNone/>
            </a:pPr>
            <a:endParaRPr lang="en-US" smtClean="0"/>
          </a:p>
        </p:txBody>
      </p:sp>
      <p:pic>
        <p:nvPicPr>
          <p:cNvPr id="512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2420939"/>
            <a:ext cx="6048375" cy="158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id-ID" sz="2800" smtClean="0"/>
              <a:t>The Chain Rule</a:t>
            </a:r>
            <a:r>
              <a:rPr lang="en-US" sz="4000" smtClean="0"/>
              <a:t> 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The derivative of a function of a function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mtClean="0"/>
              <a:t>Let </a:t>
            </a:r>
            <a:r>
              <a:rPr lang="en-US" i="1" smtClean="0"/>
              <a:t> f</a:t>
            </a:r>
            <a:r>
              <a:rPr lang="en-US" smtClean="0"/>
              <a:t> (</a:t>
            </a:r>
            <a:r>
              <a:rPr lang="en-US" i="1" smtClean="0"/>
              <a:t>x</a:t>
            </a:r>
            <a:r>
              <a:rPr lang="en-US" smtClean="0"/>
              <a:t>) = </a:t>
            </a:r>
            <a:r>
              <a:rPr lang="en-US" i="1" smtClean="0"/>
              <a:t>x</a:t>
            </a:r>
            <a:r>
              <a:rPr lang="en-US" smtClean="0"/>
              <a:t>5  and   </a:t>
            </a:r>
            <a:r>
              <a:rPr lang="en-US" i="1" smtClean="0"/>
              <a:t>g</a:t>
            </a:r>
            <a:r>
              <a:rPr lang="en-US" smtClean="0"/>
              <a:t>(</a:t>
            </a:r>
            <a:r>
              <a:rPr lang="en-US" i="1" smtClean="0"/>
              <a:t>x</a:t>
            </a:r>
            <a:r>
              <a:rPr lang="en-US" smtClean="0"/>
              <a:t>) = </a:t>
            </a:r>
            <a:r>
              <a:rPr lang="en-US" i="1" smtClean="0"/>
              <a:t>x</a:t>
            </a:r>
            <a:r>
              <a:rPr lang="en-US" smtClean="0"/>
              <a:t>² + 1.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457200" y="3017838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If we now let 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 be the </a:t>
            </a:r>
            <a:r>
              <a:rPr lang="en-US" sz="2400">
                <a:hlinkClick r:id="rId2"/>
              </a:rPr>
              <a:t>argument</a:t>
            </a:r>
            <a:r>
              <a:rPr lang="en-US" sz="2400"/>
              <a:t> of </a:t>
            </a:r>
            <a:r>
              <a:rPr lang="en-US" sz="2400" i="1"/>
              <a:t>f</a:t>
            </a:r>
            <a:r>
              <a:rPr lang="en-US" sz="2400"/>
              <a:t>, then </a:t>
            </a:r>
            <a:r>
              <a:rPr lang="en-US" sz="2400" i="1"/>
              <a:t>f</a:t>
            </a:r>
            <a:r>
              <a:rPr lang="en-US" sz="2400"/>
              <a:t> will be a function of </a:t>
            </a:r>
            <a:r>
              <a:rPr lang="en-US" sz="2400" i="1"/>
              <a:t>g</a:t>
            </a:r>
            <a:r>
              <a:rPr lang="en-US" sz="2400"/>
              <a:t>.  </a:t>
            </a:r>
            <a:r>
              <a:rPr lang="en-US" sz="2400" i="1"/>
              <a:t>f</a:t>
            </a:r>
            <a:r>
              <a:rPr lang="en-US" sz="2400"/>
              <a:t> (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)) = (</a:t>
            </a:r>
            <a:r>
              <a:rPr lang="en-US" sz="2400" i="1"/>
              <a:t>x</a:t>
            </a:r>
            <a:r>
              <a:rPr lang="en-US" sz="2400"/>
              <a:t>² + 1)5.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57200" y="3914775"/>
            <a:ext cx="77152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/>
              <a:t>What is the derivative of  </a:t>
            </a:r>
            <a:r>
              <a:rPr lang="en-US" sz="2400" i="1"/>
              <a:t>f</a:t>
            </a:r>
            <a:r>
              <a:rPr lang="en-US" sz="2400"/>
              <a:t> (</a:t>
            </a:r>
            <a:r>
              <a:rPr lang="en-US" sz="2400" i="1"/>
              <a:t>g</a:t>
            </a:r>
            <a:r>
              <a:rPr lang="en-US" sz="2400"/>
              <a:t>(</a:t>
            </a:r>
            <a:r>
              <a:rPr lang="en-US" sz="2400" i="1"/>
              <a:t>x</a:t>
            </a:r>
            <a:r>
              <a:rPr lang="en-US" sz="2400"/>
              <a:t>)) ?</a:t>
            </a:r>
          </a:p>
          <a:p>
            <a:r>
              <a:rPr lang="en-US" sz="2400"/>
              <a:t>First, note that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717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First, note that</a:t>
            </a:r>
            <a:endParaRPr lang="en-US" u="sng" smtClean="0"/>
          </a:p>
          <a:p>
            <a:pPr eaLnBrk="1" hangingPunct="1">
              <a:buFont typeface="Arial" pitchFamily="34" charset="0"/>
              <a:buNone/>
            </a:pPr>
            <a:r>
              <a:rPr lang="en-US" u="sng" smtClean="0"/>
              <a:t> </a:t>
            </a:r>
            <a:r>
              <a:rPr lang="en-US" i="1" u="sng" smtClean="0"/>
              <a:t>d f(x)</a:t>
            </a:r>
            <a:r>
              <a:rPr lang="en-US" u="sng" smtClean="0"/>
              <a:t> 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 </a:t>
            </a:r>
            <a:r>
              <a:rPr lang="en-US" i="1" smtClean="0"/>
              <a:t>dx</a:t>
            </a:r>
            <a:r>
              <a:rPr lang="en-US" smtClean="0"/>
              <a:t>  =  5</a:t>
            </a:r>
            <a:r>
              <a:rPr lang="en-US" i="1" smtClean="0"/>
              <a:t>x</a:t>
            </a:r>
            <a:r>
              <a:rPr lang="en-US" smtClean="0"/>
              <a:t>4.That is:  The derivative of </a:t>
            </a:r>
            <a:r>
              <a:rPr lang="en-US" i="1" smtClean="0"/>
              <a:t>f</a:t>
            </a:r>
            <a:r>
              <a:rPr lang="en-US" smtClean="0"/>
              <a:t> with respect to its argument (which in this case is </a:t>
            </a:r>
            <a:r>
              <a:rPr lang="en-US" i="1" smtClean="0"/>
              <a:t>x</a:t>
            </a:r>
            <a:r>
              <a:rPr lang="en-US" smtClean="0"/>
              <a:t>) is equal to 5 times the 4th power of the argument.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/>
            <a:r>
              <a:rPr lang="en-US" sz="2800" smtClean="0"/>
              <a:t>This means that if </a:t>
            </a:r>
            <a:r>
              <a:rPr lang="en-US" sz="2800" i="1" smtClean="0"/>
              <a:t>g</a:t>
            </a:r>
            <a:r>
              <a:rPr lang="en-US" sz="2800" smtClean="0"/>
              <a:t> -- or any variable -- is the argument of  </a:t>
            </a:r>
            <a:r>
              <a:rPr lang="en-US" sz="2800" i="1" smtClean="0"/>
              <a:t>f</a:t>
            </a:r>
            <a:r>
              <a:rPr lang="en-US" sz="2800" smtClean="0"/>
              <a:t>, the same </a:t>
            </a:r>
            <a:r>
              <a:rPr lang="en-US" sz="2800" i="1" smtClean="0"/>
              <a:t>form</a:t>
            </a:r>
            <a:r>
              <a:rPr lang="en-US" sz="2800" smtClean="0"/>
              <a:t> applies:</a:t>
            </a:r>
            <a:endParaRPr lang="en-US" sz="2800" u="sng" smtClean="0"/>
          </a:p>
          <a:p>
            <a:pPr eaLnBrk="1" hangingPunct="1"/>
            <a:r>
              <a:rPr lang="en-US" sz="2800" u="sng" smtClean="0"/>
              <a:t> </a:t>
            </a:r>
            <a:r>
              <a:rPr lang="en-US" sz="2800" i="1" u="sng" smtClean="0"/>
              <a:t>d f(g)</a:t>
            </a:r>
            <a:r>
              <a:rPr lang="en-US" sz="2800" u="sng" smtClean="0"/>
              <a:t> 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  </a:t>
            </a:r>
            <a:r>
              <a:rPr lang="en-US" sz="2800" i="1" smtClean="0"/>
              <a:t>dg</a:t>
            </a:r>
            <a:r>
              <a:rPr lang="en-US" sz="2800" smtClean="0"/>
              <a:t>  =  5</a:t>
            </a:r>
            <a:r>
              <a:rPr lang="en-US" sz="2800" i="1" smtClean="0"/>
              <a:t>g</a:t>
            </a:r>
            <a:r>
              <a:rPr lang="en-US" sz="2800" smtClean="0"/>
              <a:t>4.</a:t>
            </a:r>
            <a:endParaRPr lang="en-US" sz="2800" u="sng" smtClean="0"/>
          </a:p>
          <a:p>
            <a:pPr eaLnBrk="1" hangingPunct="1"/>
            <a:r>
              <a:rPr lang="en-US" sz="2800" u="sng" smtClean="0"/>
              <a:t> </a:t>
            </a:r>
            <a:r>
              <a:rPr lang="en-US" sz="2800" i="1" u="sng" smtClean="0"/>
              <a:t>d f(h)</a:t>
            </a:r>
            <a:r>
              <a:rPr lang="en-US" sz="2800" u="sng" smtClean="0"/>
              <a:t> 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  </a:t>
            </a:r>
            <a:r>
              <a:rPr lang="en-US" sz="2800" i="1" smtClean="0"/>
              <a:t>dh</a:t>
            </a:r>
            <a:r>
              <a:rPr lang="en-US" sz="2800" smtClean="0"/>
              <a:t>  =  5</a:t>
            </a:r>
            <a:r>
              <a:rPr lang="en-US" sz="2800" i="1" smtClean="0"/>
              <a:t>h</a:t>
            </a:r>
            <a:r>
              <a:rPr lang="en-US" sz="2800" smtClean="0"/>
              <a:t>4.</a:t>
            </a:r>
            <a:endParaRPr lang="en-US" sz="2800" u="sng" smtClean="0"/>
          </a:p>
          <a:p>
            <a:pPr eaLnBrk="1" hangingPunct="1"/>
            <a:r>
              <a:rPr lang="en-US" sz="2800" u="sng" smtClean="0"/>
              <a:t> </a:t>
            </a:r>
            <a:r>
              <a:rPr lang="en-US" sz="2800" i="1" u="sng" smtClean="0"/>
              <a:t>d f(v)</a:t>
            </a:r>
            <a:r>
              <a:rPr lang="en-US" sz="2800" u="sng" smtClean="0"/>
              <a:t> </a:t>
            </a:r>
            <a:r>
              <a:rPr lang="en-US" sz="2800" smtClean="0"/>
              <a:t/>
            </a:r>
            <a:br>
              <a:rPr lang="en-US" sz="2800" smtClean="0"/>
            </a:br>
            <a:r>
              <a:rPr lang="en-US" sz="2800" smtClean="0"/>
              <a:t>  </a:t>
            </a:r>
            <a:r>
              <a:rPr lang="en-US" sz="2800" i="1" smtClean="0"/>
              <a:t>dv</a:t>
            </a:r>
            <a:r>
              <a:rPr lang="en-US" sz="2800" smtClean="0"/>
              <a:t>  =  5</a:t>
            </a:r>
            <a:r>
              <a:rPr lang="en-US" sz="2800" i="1" smtClean="0"/>
              <a:t>v</a:t>
            </a:r>
            <a:r>
              <a:rPr lang="en-US" sz="2800" smtClean="0"/>
              <a:t>4.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smtClean="0"/>
              <a:t>In other words, we can really take the derivative of a function of an argument  only with respect to that argument.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en-US" smtClean="0"/>
              <a:t>Therefore, since  </a:t>
            </a:r>
            <a:r>
              <a:rPr lang="en-US" i="1" smtClean="0"/>
              <a:t>g</a:t>
            </a:r>
            <a:r>
              <a:rPr lang="en-US" smtClean="0"/>
              <a:t> = </a:t>
            </a:r>
            <a:r>
              <a:rPr lang="en-US" i="1" smtClean="0"/>
              <a:t>x</a:t>
            </a:r>
            <a:r>
              <a:rPr lang="en-US" smtClean="0"/>
              <a:t>² + 1, </a:t>
            </a:r>
            <a:endParaRPr lang="en-US" u="sng" smtClean="0"/>
          </a:p>
          <a:p>
            <a:pPr eaLnBrk="1" hangingPunct="1">
              <a:buFont typeface="Arial" pitchFamily="34" charset="0"/>
              <a:buNone/>
            </a:pPr>
            <a:r>
              <a:rPr lang="en-US" u="sng" smtClean="0"/>
              <a:t> </a:t>
            </a:r>
            <a:r>
              <a:rPr lang="en-US" i="1" u="sng" smtClean="0"/>
              <a:t>d f(g)</a:t>
            </a:r>
            <a:r>
              <a:rPr lang="en-US" u="sng" smtClean="0"/>
              <a:t> 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  </a:t>
            </a:r>
            <a:r>
              <a:rPr lang="en-US" i="1" smtClean="0"/>
              <a:t>dg</a:t>
            </a:r>
            <a:r>
              <a:rPr lang="en-US" smtClean="0"/>
              <a:t>  =  5</a:t>
            </a:r>
            <a:r>
              <a:rPr lang="en-US" i="1" smtClean="0"/>
              <a:t>g</a:t>
            </a:r>
            <a:r>
              <a:rPr lang="en-US" smtClean="0"/>
              <a:t>4 =  5(</a:t>
            </a:r>
            <a:r>
              <a:rPr lang="en-US" i="1" smtClean="0"/>
              <a:t>x</a:t>
            </a:r>
            <a:r>
              <a:rPr lang="en-US" smtClean="0"/>
              <a:t>² + 1)4.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124</Words>
  <Application>Microsoft Office PowerPoint</Application>
  <PresentationFormat>On-screen Show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MATERI  V</vt:lpstr>
      <vt:lpstr>Rules for Finding Derivatives</vt:lpstr>
      <vt:lpstr>Slide 3</vt:lpstr>
      <vt:lpstr>Slide 4</vt:lpstr>
      <vt:lpstr>The Chain Rule 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  V</dc:title>
  <dc:creator>user</dc:creator>
  <cp:lastModifiedBy>User</cp:lastModifiedBy>
  <cp:revision>1</cp:revision>
  <dcterms:created xsi:type="dcterms:W3CDTF">2012-10-24T10:43:02Z</dcterms:created>
  <dcterms:modified xsi:type="dcterms:W3CDTF">2012-12-02T08:17:20Z</dcterms:modified>
</cp:coreProperties>
</file>