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6E03-74FB-4DF0-9CCF-5B43E43529AC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E35D-584F-48C4-B546-5B80720B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6E03-74FB-4DF0-9CCF-5B43E43529AC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E35D-584F-48C4-B546-5B80720B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6E03-74FB-4DF0-9CCF-5B43E43529AC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E35D-584F-48C4-B546-5B80720B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6E03-74FB-4DF0-9CCF-5B43E43529AC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E35D-584F-48C4-B546-5B80720B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6E03-74FB-4DF0-9CCF-5B43E43529AC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E35D-584F-48C4-B546-5B80720B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6E03-74FB-4DF0-9CCF-5B43E43529AC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E35D-584F-48C4-B546-5B80720B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6E03-74FB-4DF0-9CCF-5B43E43529AC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E35D-584F-48C4-B546-5B80720B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6E03-74FB-4DF0-9CCF-5B43E43529AC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E35D-584F-48C4-B546-5B80720B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6E03-74FB-4DF0-9CCF-5B43E43529AC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E35D-584F-48C4-B546-5B80720B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6E03-74FB-4DF0-9CCF-5B43E43529AC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E35D-584F-48C4-B546-5B80720B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6E03-74FB-4DF0-9CCF-5B43E43529AC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E35D-584F-48C4-B546-5B80720B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96E03-74FB-4DF0-9CCF-5B43E43529AC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AE35D-584F-48C4-B546-5B80720B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mathpage.com/aCalc/chain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words.com/t/tangent_line.htm" TargetMode="External"/><Relationship Id="rId2" Type="http://schemas.openxmlformats.org/officeDocument/2006/relationships/hyperlink" Target="http://www.mathwords.com/f/function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words.com/g/graph_of_an_equation_or_inequality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  VI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TURUNAN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smtClean="0"/>
              <a:t>High OrderDerivatives</a:t>
            </a:r>
            <a:endParaRPr lang="en-US" sz="4000" smtClean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derivative of a power of </a:t>
            </a:r>
            <a:r>
              <a:rPr lang="en-US" i="1" smtClean="0"/>
              <a:t>x</a:t>
            </a:r>
            <a:r>
              <a:rPr lang="en-US" smtClean="0"/>
              <a:t>is equal to the product of the exponent  times</a:t>
            </a:r>
            <a:br>
              <a:rPr lang="en-US" smtClean="0"/>
            </a:br>
            <a:r>
              <a:rPr lang="en-US" i="1" smtClean="0"/>
              <a:t>x</a:t>
            </a:r>
            <a:r>
              <a:rPr lang="en-US" smtClean="0"/>
              <a:t> with the exponent reduced by 1."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509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smtClean="0"/>
              <a:t>Implicit Differentiation</a:t>
            </a:r>
            <a:endParaRPr lang="en-US" sz="4000" smtClean="0"/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Consider the following:</a:t>
            </a:r>
            <a:r>
              <a:rPr lang="en-US" i="1" dirty="0" smtClean="0"/>
              <a:t> x</a:t>
            </a:r>
            <a:r>
              <a:rPr lang="en-US" dirty="0" smtClean="0"/>
              <a:t>² + </a:t>
            </a:r>
            <a:r>
              <a:rPr lang="en-US" i="1" dirty="0" smtClean="0"/>
              <a:t>y</a:t>
            </a:r>
            <a:r>
              <a:rPr lang="en-US" dirty="0" smtClean="0"/>
              <a:t>² = </a:t>
            </a:r>
            <a:r>
              <a:rPr lang="en-US" i="1" dirty="0" smtClean="0"/>
              <a:t>r</a:t>
            </a:r>
            <a:r>
              <a:rPr lang="en-US" dirty="0" smtClean="0"/>
              <a:t>²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This is the equation of a circle with radius </a:t>
            </a:r>
            <a:r>
              <a:rPr lang="en-US" i="1" dirty="0" smtClean="0"/>
              <a:t>r</a:t>
            </a:r>
            <a:r>
              <a:rPr lang="en-US" dirty="0" smtClean="0"/>
              <a:t>.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  </a:t>
            </a:r>
            <a:r>
              <a:rPr lang="en-US" dirty="0" smtClean="0">
                <a:hlinkClick r:id="rId2"/>
              </a:rPr>
              <a:t>chain rule</a:t>
            </a:r>
            <a:r>
              <a:rPr lang="en-US" dirty="0" smtClean="0"/>
              <a:t>.  Then we will solve for	 </a:t>
            </a:r>
            <a:r>
              <a:rPr lang="en-US" i="1" u="sng" dirty="0" err="1" smtClean="0"/>
              <a:t>dy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	</a:t>
            </a:r>
            <a:r>
              <a:rPr lang="en-US" i="1" dirty="0" err="1" smtClean="0"/>
              <a:t>dx</a:t>
            </a:r>
            <a:endParaRPr lang="en-US" i="1" dirty="0" smtClean="0"/>
          </a:p>
          <a:p>
            <a:pPr eaLnBrk="1" hangingPunct="1">
              <a:buFont typeface="Arial" pitchFamily="34" charset="0"/>
              <a:buNone/>
            </a:pPr>
            <a:endParaRPr lang="en-US" i="1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i="1" dirty="0" smtClean="0"/>
              <a:t>This is called implicit differentiation.  y is implicitly a function of x.  The derivative that results generally contains both x and y.</a:t>
            </a:r>
          </a:p>
          <a:p>
            <a:pPr eaLnBrk="1" hangingPunct="1">
              <a:buFont typeface="Arial" pitchFamily="34" charset="0"/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509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2800" smtClean="0"/>
              <a:t>Differentials and Approximations</a:t>
            </a:r>
            <a:endParaRPr lang="en-US" sz="280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A method for approximating the value of a </a:t>
            </a:r>
            <a:r>
              <a:rPr lang="en-US" smtClean="0">
                <a:hlinkClick r:id="rId2"/>
              </a:rPr>
              <a:t>function</a:t>
            </a:r>
            <a:r>
              <a:rPr lang="en-US" smtClean="0"/>
              <a:t> near a known value. The method uses the </a:t>
            </a:r>
            <a:r>
              <a:rPr lang="en-US" smtClean="0">
                <a:hlinkClick r:id="rId3"/>
              </a:rPr>
              <a:t>tangent line</a:t>
            </a:r>
            <a:r>
              <a:rPr lang="en-US" smtClean="0"/>
              <a:t> at the known value of the function to approximate the function's </a:t>
            </a:r>
            <a:r>
              <a:rPr lang="en-US" smtClean="0">
                <a:hlinkClick r:id="rId4"/>
              </a:rPr>
              <a:t>graph</a:t>
            </a:r>
            <a:r>
              <a:rPr lang="en-US" smtClean="0"/>
              <a:t>. In this method Δ</a:t>
            </a:r>
            <a:r>
              <a:rPr lang="en-US" i="1" smtClean="0"/>
              <a:t>x</a:t>
            </a:r>
            <a:r>
              <a:rPr lang="en-US" smtClean="0"/>
              <a:t> and Δ</a:t>
            </a:r>
            <a:r>
              <a:rPr lang="en-US" i="1" smtClean="0"/>
              <a:t>y</a:t>
            </a:r>
            <a:r>
              <a:rPr lang="en-US" smtClean="0"/>
              <a:t> represent the changes in </a:t>
            </a:r>
            <a:r>
              <a:rPr lang="en-US" i="1" smtClean="0"/>
              <a:t>x</a:t>
            </a:r>
            <a:r>
              <a:rPr lang="en-US" smtClean="0"/>
              <a:t> and </a:t>
            </a:r>
            <a:r>
              <a:rPr lang="en-US" i="1" smtClean="0"/>
              <a:t>y</a:t>
            </a:r>
            <a:r>
              <a:rPr lang="en-US" smtClean="0"/>
              <a:t> for the function, and </a:t>
            </a:r>
            <a:r>
              <a:rPr lang="en-US" i="1" smtClean="0"/>
              <a:t>dx</a:t>
            </a:r>
            <a:r>
              <a:rPr lang="en-US" smtClean="0"/>
              <a:t> and </a:t>
            </a:r>
            <a:r>
              <a:rPr lang="en-US" i="1" smtClean="0"/>
              <a:t>dy</a:t>
            </a:r>
            <a:r>
              <a:rPr lang="en-US" smtClean="0"/>
              <a:t> represent the changes in </a:t>
            </a:r>
            <a:r>
              <a:rPr lang="en-US" i="1" smtClean="0"/>
              <a:t>x</a:t>
            </a:r>
            <a:r>
              <a:rPr lang="en-US" smtClean="0"/>
              <a:t> and </a:t>
            </a:r>
            <a:r>
              <a:rPr lang="en-US" i="1" smtClean="0"/>
              <a:t>y</a:t>
            </a:r>
            <a:r>
              <a:rPr lang="en-US" smtClean="0"/>
              <a:t> for the tangent line.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a59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7704" y="1700807"/>
            <a:ext cx="4104456" cy="280831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110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MATERI  VI</vt:lpstr>
      <vt:lpstr>High OrderDerivatives</vt:lpstr>
      <vt:lpstr>Implicit Differentiation</vt:lpstr>
      <vt:lpstr>Differentials and Approximations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 VI</dc:title>
  <dc:creator>user</dc:creator>
  <cp:lastModifiedBy>User</cp:lastModifiedBy>
  <cp:revision>2</cp:revision>
  <dcterms:created xsi:type="dcterms:W3CDTF">2012-10-24T10:51:14Z</dcterms:created>
  <dcterms:modified xsi:type="dcterms:W3CDTF">2012-12-02T08:16:38Z</dcterms:modified>
</cp:coreProperties>
</file>